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56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5" r:id="rId27"/>
    <p:sldId id="406" r:id="rId2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lk F" userId="0ce5ef93c6cc7083" providerId="LiveId" clId="{D69B4CB3-1F54-5343-8EFB-7DF2BC1335F3}"/>
    <pc:docChg chg="delSld delMainMaster">
      <pc:chgData name="Dralk F" userId="0ce5ef93c6cc7083" providerId="LiveId" clId="{D69B4CB3-1F54-5343-8EFB-7DF2BC1335F3}" dt="2024-04-24T09:55:54.412" v="29" actId="2696"/>
      <pc:docMkLst>
        <pc:docMk/>
      </pc:docMkLst>
      <pc:sldChg chg="del">
        <pc:chgData name="Dralk F" userId="0ce5ef93c6cc7083" providerId="LiveId" clId="{D69B4CB3-1F54-5343-8EFB-7DF2BC1335F3}" dt="2024-04-24T09:55:54.370" v="15" actId="2696"/>
        <pc:sldMkLst>
          <pc:docMk/>
          <pc:sldMk cId="2785681255" sldId="302"/>
        </pc:sldMkLst>
      </pc:sldChg>
      <pc:sldChg chg="del">
        <pc:chgData name="Dralk F" userId="0ce5ef93c6cc7083" providerId="LiveId" clId="{D69B4CB3-1F54-5343-8EFB-7DF2BC1335F3}" dt="2024-04-24T09:55:54.360" v="2" actId="2696"/>
        <pc:sldMkLst>
          <pc:docMk/>
          <pc:sldMk cId="821276300" sldId="318"/>
        </pc:sldMkLst>
      </pc:sldChg>
      <pc:sldChg chg="del">
        <pc:chgData name="Dralk F" userId="0ce5ef93c6cc7083" providerId="LiveId" clId="{D69B4CB3-1F54-5343-8EFB-7DF2BC1335F3}" dt="2024-04-24T09:55:54.407" v="16" actId="2696"/>
        <pc:sldMkLst>
          <pc:docMk/>
          <pc:sldMk cId="748389527" sldId="343"/>
        </pc:sldMkLst>
      </pc:sldChg>
      <pc:sldChg chg="del">
        <pc:chgData name="Dralk F" userId="0ce5ef93c6cc7083" providerId="LiveId" clId="{D69B4CB3-1F54-5343-8EFB-7DF2BC1335F3}" dt="2024-04-24T09:55:54.358" v="1" actId="2696"/>
        <pc:sldMkLst>
          <pc:docMk/>
          <pc:sldMk cId="2515812049" sldId="399"/>
        </pc:sldMkLst>
      </pc:sldChg>
      <pc:sldChg chg="del">
        <pc:chgData name="Dralk F" userId="0ce5ef93c6cc7083" providerId="LiveId" clId="{D69B4CB3-1F54-5343-8EFB-7DF2BC1335F3}" dt="2024-04-24T09:55:54.338" v="0" actId="2696"/>
        <pc:sldMkLst>
          <pc:docMk/>
          <pc:sldMk cId="3955789415" sldId="400"/>
        </pc:sldMkLst>
      </pc:sldChg>
      <pc:sldMasterChg chg="del delSldLayout">
        <pc:chgData name="Dralk F" userId="0ce5ef93c6cc7083" providerId="LiveId" clId="{D69B4CB3-1F54-5343-8EFB-7DF2BC1335F3}" dt="2024-04-24T09:55:54.369" v="14" actId="2696"/>
        <pc:sldMasterMkLst>
          <pc:docMk/>
          <pc:sldMasterMk cId="4275030991" sldId="2147483672"/>
        </pc:sldMasterMkLst>
        <pc:sldLayoutChg chg="del">
          <pc:chgData name="Dralk F" userId="0ce5ef93c6cc7083" providerId="LiveId" clId="{D69B4CB3-1F54-5343-8EFB-7DF2BC1335F3}" dt="2024-04-24T09:55:54.361" v="3" actId="2696"/>
          <pc:sldLayoutMkLst>
            <pc:docMk/>
            <pc:sldMasterMk cId="4275030991" sldId="2147483672"/>
            <pc:sldLayoutMk cId="59295308" sldId="2147483673"/>
          </pc:sldLayoutMkLst>
        </pc:sldLayoutChg>
        <pc:sldLayoutChg chg="del">
          <pc:chgData name="Dralk F" userId="0ce5ef93c6cc7083" providerId="LiveId" clId="{D69B4CB3-1F54-5343-8EFB-7DF2BC1335F3}" dt="2024-04-24T09:55:54.362" v="4" actId="2696"/>
          <pc:sldLayoutMkLst>
            <pc:docMk/>
            <pc:sldMasterMk cId="4275030991" sldId="2147483672"/>
            <pc:sldLayoutMk cId="3715444708" sldId="2147483674"/>
          </pc:sldLayoutMkLst>
        </pc:sldLayoutChg>
        <pc:sldLayoutChg chg="del">
          <pc:chgData name="Dralk F" userId="0ce5ef93c6cc7083" providerId="LiveId" clId="{D69B4CB3-1F54-5343-8EFB-7DF2BC1335F3}" dt="2024-04-24T09:55:54.363" v="5" actId="2696"/>
          <pc:sldLayoutMkLst>
            <pc:docMk/>
            <pc:sldMasterMk cId="4275030991" sldId="2147483672"/>
            <pc:sldLayoutMk cId="1006054196" sldId="2147483675"/>
          </pc:sldLayoutMkLst>
        </pc:sldLayoutChg>
        <pc:sldLayoutChg chg="del">
          <pc:chgData name="Dralk F" userId="0ce5ef93c6cc7083" providerId="LiveId" clId="{D69B4CB3-1F54-5343-8EFB-7DF2BC1335F3}" dt="2024-04-24T09:55:54.363" v="6" actId="2696"/>
          <pc:sldLayoutMkLst>
            <pc:docMk/>
            <pc:sldMasterMk cId="4275030991" sldId="2147483672"/>
            <pc:sldLayoutMk cId="1688969673" sldId="2147483676"/>
          </pc:sldLayoutMkLst>
        </pc:sldLayoutChg>
        <pc:sldLayoutChg chg="del">
          <pc:chgData name="Dralk F" userId="0ce5ef93c6cc7083" providerId="LiveId" clId="{D69B4CB3-1F54-5343-8EFB-7DF2BC1335F3}" dt="2024-04-24T09:55:54.364" v="7" actId="2696"/>
          <pc:sldLayoutMkLst>
            <pc:docMk/>
            <pc:sldMasterMk cId="4275030991" sldId="2147483672"/>
            <pc:sldLayoutMk cId="980677815" sldId="2147483677"/>
          </pc:sldLayoutMkLst>
        </pc:sldLayoutChg>
        <pc:sldLayoutChg chg="del">
          <pc:chgData name="Dralk F" userId="0ce5ef93c6cc7083" providerId="LiveId" clId="{D69B4CB3-1F54-5343-8EFB-7DF2BC1335F3}" dt="2024-04-24T09:55:54.364" v="8" actId="2696"/>
          <pc:sldLayoutMkLst>
            <pc:docMk/>
            <pc:sldMasterMk cId="4275030991" sldId="2147483672"/>
            <pc:sldLayoutMk cId="1673967726" sldId="2147483678"/>
          </pc:sldLayoutMkLst>
        </pc:sldLayoutChg>
        <pc:sldLayoutChg chg="del">
          <pc:chgData name="Dralk F" userId="0ce5ef93c6cc7083" providerId="LiveId" clId="{D69B4CB3-1F54-5343-8EFB-7DF2BC1335F3}" dt="2024-04-24T09:55:54.365" v="9" actId="2696"/>
          <pc:sldLayoutMkLst>
            <pc:docMk/>
            <pc:sldMasterMk cId="4275030991" sldId="2147483672"/>
            <pc:sldLayoutMk cId="2282338871" sldId="2147483679"/>
          </pc:sldLayoutMkLst>
        </pc:sldLayoutChg>
        <pc:sldLayoutChg chg="del">
          <pc:chgData name="Dralk F" userId="0ce5ef93c6cc7083" providerId="LiveId" clId="{D69B4CB3-1F54-5343-8EFB-7DF2BC1335F3}" dt="2024-04-24T09:55:54.365" v="10" actId="2696"/>
          <pc:sldLayoutMkLst>
            <pc:docMk/>
            <pc:sldMasterMk cId="4275030991" sldId="2147483672"/>
            <pc:sldLayoutMk cId="2393794807" sldId="2147483680"/>
          </pc:sldLayoutMkLst>
        </pc:sldLayoutChg>
        <pc:sldLayoutChg chg="del">
          <pc:chgData name="Dralk F" userId="0ce5ef93c6cc7083" providerId="LiveId" clId="{D69B4CB3-1F54-5343-8EFB-7DF2BC1335F3}" dt="2024-04-24T09:55:54.366" v="11" actId="2696"/>
          <pc:sldLayoutMkLst>
            <pc:docMk/>
            <pc:sldMasterMk cId="4275030991" sldId="2147483672"/>
            <pc:sldLayoutMk cId="3160846541" sldId="2147483681"/>
          </pc:sldLayoutMkLst>
        </pc:sldLayoutChg>
        <pc:sldLayoutChg chg="del">
          <pc:chgData name="Dralk F" userId="0ce5ef93c6cc7083" providerId="LiveId" clId="{D69B4CB3-1F54-5343-8EFB-7DF2BC1335F3}" dt="2024-04-24T09:55:54.367" v="12" actId="2696"/>
          <pc:sldLayoutMkLst>
            <pc:docMk/>
            <pc:sldMasterMk cId="4275030991" sldId="2147483672"/>
            <pc:sldLayoutMk cId="171380427" sldId="2147483682"/>
          </pc:sldLayoutMkLst>
        </pc:sldLayoutChg>
        <pc:sldLayoutChg chg="del">
          <pc:chgData name="Dralk F" userId="0ce5ef93c6cc7083" providerId="LiveId" clId="{D69B4CB3-1F54-5343-8EFB-7DF2BC1335F3}" dt="2024-04-24T09:55:54.367" v="13" actId="2696"/>
          <pc:sldLayoutMkLst>
            <pc:docMk/>
            <pc:sldMasterMk cId="4275030991" sldId="2147483672"/>
            <pc:sldLayoutMk cId="3132905318" sldId="2147483683"/>
          </pc:sldLayoutMkLst>
        </pc:sldLayoutChg>
      </pc:sldMasterChg>
      <pc:sldMasterChg chg="del delSldLayout">
        <pc:chgData name="Dralk F" userId="0ce5ef93c6cc7083" providerId="LiveId" clId="{D69B4CB3-1F54-5343-8EFB-7DF2BC1335F3}" dt="2024-04-24T09:55:54.412" v="29" actId="2696"/>
        <pc:sldMasterMkLst>
          <pc:docMk/>
          <pc:sldMasterMk cId="1167041813" sldId="2147483721"/>
        </pc:sldMasterMkLst>
        <pc:sldLayoutChg chg="del">
          <pc:chgData name="Dralk F" userId="0ce5ef93c6cc7083" providerId="LiveId" clId="{D69B4CB3-1F54-5343-8EFB-7DF2BC1335F3}" dt="2024-04-24T09:55:54.407" v="17" actId="2696"/>
          <pc:sldLayoutMkLst>
            <pc:docMk/>
            <pc:sldMasterMk cId="1167041813" sldId="2147483721"/>
            <pc:sldLayoutMk cId="2270403834" sldId="2147483722"/>
          </pc:sldLayoutMkLst>
        </pc:sldLayoutChg>
        <pc:sldLayoutChg chg="del">
          <pc:chgData name="Dralk F" userId="0ce5ef93c6cc7083" providerId="LiveId" clId="{D69B4CB3-1F54-5343-8EFB-7DF2BC1335F3}" dt="2024-04-24T09:55:54.408" v="18" actId="2696"/>
          <pc:sldLayoutMkLst>
            <pc:docMk/>
            <pc:sldMasterMk cId="1167041813" sldId="2147483721"/>
            <pc:sldLayoutMk cId="2313747668" sldId="2147483723"/>
          </pc:sldLayoutMkLst>
        </pc:sldLayoutChg>
        <pc:sldLayoutChg chg="del">
          <pc:chgData name="Dralk F" userId="0ce5ef93c6cc7083" providerId="LiveId" clId="{D69B4CB3-1F54-5343-8EFB-7DF2BC1335F3}" dt="2024-04-24T09:55:54.408" v="19" actId="2696"/>
          <pc:sldLayoutMkLst>
            <pc:docMk/>
            <pc:sldMasterMk cId="1167041813" sldId="2147483721"/>
            <pc:sldLayoutMk cId="2624029492" sldId="2147483724"/>
          </pc:sldLayoutMkLst>
        </pc:sldLayoutChg>
        <pc:sldLayoutChg chg="del">
          <pc:chgData name="Dralk F" userId="0ce5ef93c6cc7083" providerId="LiveId" clId="{D69B4CB3-1F54-5343-8EFB-7DF2BC1335F3}" dt="2024-04-24T09:55:54.408" v="20" actId="2696"/>
          <pc:sldLayoutMkLst>
            <pc:docMk/>
            <pc:sldMasterMk cId="1167041813" sldId="2147483721"/>
            <pc:sldLayoutMk cId="1933073254" sldId="2147483725"/>
          </pc:sldLayoutMkLst>
        </pc:sldLayoutChg>
        <pc:sldLayoutChg chg="del">
          <pc:chgData name="Dralk F" userId="0ce5ef93c6cc7083" providerId="LiveId" clId="{D69B4CB3-1F54-5343-8EFB-7DF2BC1335F3}" dt="2024-04-24T09:55:54.409" v="21" actId="2696"/>
          <pc:sldLayoutMkLst>
            <pc:docMk/>
            <pc:sldMasterMk cId="1167041813" sldId="2147483721"/>
            <pc:sldLayoutMk cId="3260933119" sldId="2147483726"/>
          </pc:sldLayoutMkLst>
        </pc:sldLayoutChg>
        <pc:sldLayoutChg chg="del">
          <pc:chgData name="Dralk F" userId="0ce5ef93c6cc7083" providerId="LiveId" clId="{D69B4CB3-1F54-5343-8EFB-7DF2BC1335F3}" dt="2024-04-24T09:55:54.409" v="22" actId="2696"/>
          <pc:sldLayoutMkLst>
            <pc:docMk/>
            <pc:sldMasterMk cId="1167041813" sldId="2147483721"/>
            <pc:sldLayoutMk cId="651797539" sldId="2147483727"/>
          </pc:sldLayoutMkLst>
        </pc:sldLayoutChg>
        <pc:sldLayoutChg chg="del">
          <pc:chgData name="Dralk F" userId="0ce5ef93c6cc7083" providerId="LiveId" clId="{D69B4CB3-1F54-5343-8EFB-7DF2BC1335F3}" dt="2024-04-24T09:55:54.410" v="23" actId="2696"/>
          <pc:sldLayoutMkLst>
            <pc:docMk/>
            <pc:sldMasterMk cId="1167041813" sldId="2147483721"/>
            <pc:sldLayoutMk cId="597381782" sldId="2147483728"/>
          </pc:sldLayoutMkLst>
        </pc:sldLayoutChg>
        <pc:sldLayoutChg chg="del">
          <pc:chgData name="Dralk F" userId="0ce5ef93c6cc7083" providerId="LiveId" clId="{D69B4CB3-1F54-5343-8EFB-7DF2BC1335F3}" dt="2024-04-24T09:55:54.410" v="24" actId="2696"/>
          <pc:sldLayoutMkLst>
            <pc:docMk/>
            <pc:sldMasterMk cId="1167041813" sldId="2147483721"/>
            <pc:sldLayoutMk cId="987335623" sldId="2147483729"/>
          </pc:sldLayoutMkLst>
        </pc:sldLayoutChg>
        <pc:sldLayoutChg chg="del">
          <pc:chgData name="Dralk F" userId="0ce5ef93c6cc7083" providerId="LiveId" clId="{D69B4CB3-1F54-5343-8EFB-7DF2BC1335F3}" dt="2024-04-24T09:55:54.410" v="25" actId="2696"/>
          <pc:sldLayoutMkLst>
            <pc:docMk/>
            <pc:sldMasterMk cId="1167041813" sldId="2147483721"/>
            <pc:sldLayoutMk cId="1506426536" sldId="2147483730"/>
          </pc:sldLayoutMkLst>
        </pc:sldLayoutChg>
        <pc:sldLayoutChg chg="del">
          <pc:chgData name="Dralk F" userId="0ce5ef93c6cc7083" providerId="LiveId" clId="{D69B4CB3-1F54-5343-8EFB-7DF2BC1335F3}" dt="2024-04-24T09:55:54.410" v="26" actId="2696"/>
          <pc:sldLayoutMkLst>
            <pc:docMk/>
            <pc:sldMasterMk cId="1167041813" sldId="2147483721"/>
            <pc:sldLayoutMk cId="2993080300" sldId="2147483731"/>
          </pc:sldLayoutMkLst>
        </pc:sldLayoutChg>
        <pc:sldLayoutChg chg="del">
          <pc:chgData name="Dralk F" userId="0ce5ef93c6cc7083" providerId="LiveId" clId="{D69B4CB3-1F54-5343-8EFB-7DF2BC1335F3}" dt="2024-04-24T09:55:54.411" v="27" actId="2696"/>
          <pc:sldLayoutMkLst>
            <pc:docMk/>
            <pc:sldMasterMk cId="1167041813" sldId="2147483721"/>
            <pc:sldLayoutMk cId="2130644652" sldId="2147483732"/>
          </pc:sldLayoutMkLst>
        </pc:sldLayoutChg>
        <pc:sldLayoutChg chg="del">
          <pc:chgData name="Dralk F" userId="0ce5ef93c6cc7083" providerId="LiveId" clId="{D69B4CB3-1F54-5343-8EFB-7DF2BC1335F3}" dt="2024-04-24T09:55:54.411" v="28" actId="2696"/>
          <pc:sldLayoutMkLst>
            <pc:docMk/>
            <pc:sldMasterMk cId="1167041813" sldId="2147483721"/>
            <pc:sldLayoutMk cId="4026412701" sldId="214748373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189B-1843-4A51-A201-01CF265E5384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44AAE-43B8-4B3F-A0EC-D0EBCC89F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4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3474-41A3-43BE-922A-FC69BCBDF87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7F7F9-EDBD-47AA-926E-21BE39A2B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18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4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5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0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0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1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35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3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6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7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B839D-7CBD-4031-9A2D-B9BA8506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1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lvl1pPr defTabSz="896111">
              <a:defRPr sz="4700"/>
            </a:lvl1pPr>
          </a:lstStyle>
          <a:p>
            <a:pPr lvl="0" rtl="1"/>
            <a:r>
              <a:rPr lang="x-none" dirty="0"/>
              <a:t>واجبات الطبيب والممارس الصحي تجاه نفسه وكيف يهذب أخلاقه</a:t>
            </a:r>
          </a:p>
        </p:txBody>
      </p:sp>
      <p:sp>
        <p:nvSpPr>
          <p:cNvPr id="65" name="Shape 65"/>
          <p:cNvSpPr/>
          <p:nvPr/>
        </p:nvSpPr>
        <p:spPr>
          <a:xfrm>
            <a:off x="3020617" y="254615"/>
            <a:ext cx="3102769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3200" b="1">
                <a:ln w="10541">
                  <a:solidFill>
                    <a:srgbClr val="24779B"/>
                  </a:solidFill>
                </a:ln>
                <a:solidFill>
                  <a:srgbClr val="BDD8ED"/>
                </a:solidFill>
                <a:latin typeface="News Gothic MT"/>
                <a:ea typeface="News Gothic MT"/>
                <a:cs typeface="News Gothic MT"/>
                <a:sym typeface="News Gothic MT"/>
              </a:defRPr>
            </a:lvl1pPr>
          </a:lstStyle>
          <a:p>
            <a:pPr lvl="0" rtl="1">
              <a:defRPr sz="1800" b="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3200" b="1" dirty="0">
                <a:ln w="10541">
                  <a:solidFill>
                    <a:srgbClr val="24779B"/>
                  </a:solidFill>
                </a:ln>
                <a:solidFill>
                  <a:srgbClr val="BDD8ED"/>
                </a:solidFill>
              </a:rPr>
              <a:t>بسم الله الرحمن الرحيم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t="9492" r="1054" b="14751"/>
          <a:stretch/>
        </p:blipFill>
        <p:spPr>
          <a:xfrm>
            <a:off x="3277437" y="1143000"/>
            <a:ext cx="2671012" cy="65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10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ctr" rtl="1"/>
            <a:r>
              <a:rPr lang="x-none" sz="3600" b="1"/>
              <a:t>أجر التبسم في وجه أخيك</a:t>
            </a:r>
            <a:endParaRPr lang="ar-SA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sz="1800" dirty="0"/>
              <a:t>حَدَّثَنَا عَبَّاسُ بْنُ عَبْدِ الْعَظِيمِ الْعَنْبَرِيُّ ، حَدَّثَنَا النَّضْرُ بْنُ مُحَمَّدٍ الْجُرَشِيُّ الْيَمَامِيُّ ، حَدَّثَنَا عِكْرِمَةُ بْنُ عَمَّارٍ ، حَدَّثَنَا أَبُو زُمَيْلٍ ، عَنْ مَالِكِ بْنِ مَرْثَدٍ ، عَنْ أَبِيهِ ، عَنْ أَبِي ذَرٍّ ، قَالَ : </a:t>
            </a:r>
            <a:r>
              <a:rPr lang="ar-SA" dirty="0"/>
              <a:t>قَالَ رَسُولُ اللَّهِ صَلَّى اللَّهُ عَلَيْهِ وَسَلَّمَ : " </a:t>
            </a:r>
            <a:r>
              <a:rPr lang="ar-SA" b="1" dirty="0">
                <a:solidFill>
                  <a:srgbClr val="FF0000"/>
                </a:solidFill>
              </a:rPr>
              <a:t>تَبَسُّمُكَ فِي وَجْهِ أَخِيكَ لَكَ صَدَقَةٌ </a:t>
            </a:r>
            <a:r>
              <a:rPr lang="ar-SA" dirty="0"/>
              <a:t>، وَأَمْرُكَ بِالْمَعْرُوفِ وَنَهْيُكَ عَنِ الْمُنْكَرِ صَدَقَةٌ ، وَإِرْشَادُكَ الرَّجُلَ فِي أَرْضِ الضَّلَالِ لَكَ صَدَقَةٌ ، وَبَصَرُكَ لِلرَّجُلِ الرَّدِيءِ الْبَصَرِ لَكَ صَدَقَةٌ ، وَإِمَاطَتُكَ الْحَجَرَ وَالشَّوْكَةَ وَالْعَظْمَ عَنِ الطَّرِيقِ لَكَ صَدَقَةٌ ، وَإِفْرَاغُكَ مِنْ دَلْوِكَ فِي دَلْوِ أَخِيكَ لَكَ صَدَقَةٌ " </a:t>
            </a:r>
            <a:r>
              <a:rPr lang="ar-SA" sz="1800" dirty="0"/>
              <a:t>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7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أجر حسن الخلق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/>
              <a:t> حَدَّثَنَا أَبُو كُرَيْبٍ ، حَدَّثَنَا قَبِيصَةُ بْنُ اللَّيْثِ الْكُوفِيُّ ، عَنْ مُطَرِّفٍ ، عَنْ عَطَاءٍ ، عَنْ أُمِّ الدَّرْدَاءِ ، عَنْ أَبِي الدَّرْدَاءِ ، قَالَ : سَمِعْتُ النَّبِيَّ صَلَّى اللَّهُ عَلَيْهِ وَسَلَّمَ يَقُولُ : " </a:t>
            </a:r>
            <a:r>
              <a:rPr lang="ar-SA" b="1" dirty="0">
                <a:solidFill>
                  <a:srgbClr val="FF0000"/>
                </a:solidFill>
              </a:rPr>
              <a:t>مَا مِنْ شَيْءٍ يُوضَعُ فِي الْمِيزَانِ أَثْقَلُ مِنْ حُسْنِ الْخُلُقِ وَإِنَّ صَاحِبَ حُسْنِ الْخُلُقِ لَيَبْلُغُ بِهِ دَرَجَةَ صَاحِبِ الصَّوْمِ وَالصَّلَاةِ</a:t>
            </a:r>
            <a:r>
              <a:rPr lang="ar-SA" dirty="0"/>
              <a:t>» رواه الترمذي - رقم الحديث: 1922. وصححه الألباني  صحيح الترمذي - الصفحة أو الرقم: 2003</a:t>
            </a:r>
          </a:p>
          <a:p>
            <a:r>
              <a:rPr lang="ar-SA" dirty="0"/>
              <a:t>وقال حبيبنا عليه الصلاة والسلام :" </a:t>
            </a:r>
            <a:r>
              <a:rPr lang="ar-SA" b="1" dirty="0">
                <a:solidFill>
                  <a:srgbClr val="FF0000"/>
                </a:solidFill>
              </a:rPr>
              <a:t>إن الرجل ليدرك بحسن خلقه درجة الصائم القائم</a:t>
            </a:r>
            <a:r>
              <a:rPr lang="ar-SA" dirty="0"/>
              <a:t>" [رواه أحمد]. </a:t>
            </a:r>
            <a:endParaRPr lang="ar-SA" b="1" dirty="0"/>
          </a:p>
          <a:p>
            <a:r>
              <a:rPr lang="ar-SA" b="1" dirty="0"/>
              <a:t>وقال عليه الصلاة والسلام :" أكثر ما يدخل الناس الجنة، تقوى اللّه وحسن الخلق </a:t>
            </a:r>
            <a:r>
              <a:rPr lang="ar-SA" dirty="0"/>
              <a:t>" [رواه الترمذي والحاكم]. </a:t>
            </a:r>
          </a:p>
          <a:p>
            <a:r>
              <a:rPr lang="ar-SA" dirty="0"/>
              <a:t>وقال عليه الصلاة والسلام :" </a:t>
            </a:r>
            <a:r>
              <a:rPr lang="ar-SA" b="1" dirty="0"/>
              <a:t>إن أقربكم مني مجلساً يوم القيامة أحسنكم أخلاقاً </a:t>
            </a:r>
            <a:r>
              <a:rPr lang="ar-SA" dirty="0"/>
              <a:t>" [رواه أحمد والترمذي وابن حبان]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2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أجرعلاج وإحياء النفس البشرية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قال تعالى (مِنْ أَجْلِ ذَٰلِكَ كَتَبْنَا عَلَىٰ بَنِي إِسْرَائِيلَ أَنَّهُ مَن قَتَلَ نَفْسًا بِغَيْرِ نَفْسٍ أَوْ فَسَادٍ فِي الْأَرْضِ فَكَأَنَّمَا قَتَلَ النَّاسَ جَمِيعًا </a:t>
            </a:r>
            <a:r>
              <a:rPr lang="ar-SA" b="1" dirty="0"/>
              <a:t>وَمَنْ أَحْيَاهَا فَكَأَنَّمَا أَحْيَا النَّاسَ جَمِيعًا</a:t>
            </a:r>
            <a:r>
              <a:rPr lang="ar-SA" dirty="0"/>
              <a:t> ۚ وَلَقَدْ جَاءَتْهُمْ رُسُلُنَا بِالْبَيِّنَاتِ ثُمَّ إِنَّ كَثِيرًا مِّنْهُم بَعْدَ ذَٰلِكَ فِي الْأَرْضِ لَمُسْرِفُونَ) - المائدة (32)</a:t>
            </a:r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5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>
                <a:sym typeface="Arial Bold"/>
              </a:rPr>
              <a:t>2-</a:t>
            </a:r>
            <a:r>
              <a:rPr lang="x-none">
                <a:sym typeface="Arial Bold"/>
              </a:rPr>
              <a:t>الحرص </a:t>
            </a:r>
            <a:r>
              <a:rPr lang="x-none" dirty="0">
                <a:sym typeface="Arial Bold"/>
              </a:rPr>
              <a:t>على أداء الفروض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x-none" dirty="0"/>
              <a:t>الصلاة:</a:t>
            </a:r>
          </a:p>
          <a:p>
            <a:pPr lvl="1" algn="r" rtl="1"/>
            <a:r>
              <a:rPr lang="x-none" dirty="0"/>
              <a:t>أحب الأعمال الى الله: الصلاة على وقتها</a:t>
            </a:r>
          </a:p>
          <a:p>
            <a:pPr lvl="1" algn="r" rtl="1"/>
            <a:r>
              <a:rPr lang="x-none" dirty="0"/>
              <a:t>العهد الذي بيننا وبينهم الصلات فمن تركها فقد كفر</a:t>
            </a:r>
          </a:p>
          <a:p>
            <a:pPr lvl="1" algn="r" rtl="1"/>
            <a:r>
              <a:rPr lang="x-none" dirty="0"/>
              <a:t>من صفات المنافقين في القرآن </a:t>
            </a:r>
            <a:r>
              <a:rPr lang="x-none"/>
              <a:t>الكريم:</a:t>
            </a:r>
            <a:r>
              <a:rPr lang="ar-SA" dirty="0"/>
              <a:t> (إِنَّ الْمُنَافِقِينَ يُخَادِعُونَ اللّهَ وَهُوَ خَادِعُهُمْ وَإِذَا قَامُواْ إِلَى الصَّلاَةِ قَامُواْ كُسَالَى يُرَآؤُونَ النَّاسَ وَلاَ يَذْكُرُونَ اللّهَ إِلاَّ قَلِيلاً ) – النساء 142</a:t>
            </a:r>
            <a:endParaRPr lang="x-none" dirty="0"/>
          </a:p>
          <a:p>
            <a:pPr lvl="1" algn="r" rtl="1"/>
            <a:r>
              <a:rPr lang="x-none" dirty="0"/>
              <a:t>لا خير في عمل يؤخر </a:t>
            </a:r>
            <a:r>
              <a:rPr lang="x-none"/>
              <a:t>عن الصلاة</a:t>
            </a:r>
            <a:endParaRPr lang="ar-SA" dirty="0"/>
          </a:p>
          <a:p>
            <a:pPr lvl="2" algn="r" rtl="1"/>
            <a:r>
              <a:rPr lang="x-none"/>
              <a:t>ينظر للضرورة ب</a:t>
            </a:r>
            <a:r>
              <a:rPr lang="ar-SA" dirty="0"/>
              <a:t>حقيقتها وب</a:t>
            </a:r>
            <a:r>
              <a:rPr lang="x-none"/>
              <a:t>مقدارها</a:t>
            </a:r>
            <a:endParaRPr lang="x-none" dirty="0"/>
          </a:p>
          <a:p>
            <a:pPr algn="r" rtl="1"/>
            <a:r>
              <a:rPr lang="x-none" dirty="0"/>
              <a:t>المحافظة على الفروض والواجبات الشرعية</a:t>
            </a:r>
          </a:p>
          <a:p>
            <a:pPr algn="r" rtl="1"/>
            <a:r>
              <a:rPr lang="x-none" dirty="0"/>
              <a:t>المحافظة على </a:t>
            </a:r>
            <a:r>
              <a:rPr lang="x-none"/>
              <a:t>الأوراد وال</a:t>
            </a:r>
            <a:r>
              <a:rPr lang="ar-SA" dirty="0"/>
              <a:t>ذ</a:t>
            </a:r>
            <a:r>
              <a:rPr lang="x-none"/>
              <a:t>كر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87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3-</a:t>
            </a:r>
            <a:r>
              <a:rPr lang="x-none"/>
              <a:t>التوازن </a:t>
            </a:r>
            <a:r>
              <a:rPr lang="x-none" dirty="0"/>
              <a:t>واعطاء </a:t>
            </a:r>
            <a:r>
              <a:rPr lang="x-none"/>
              <a:t>كل </a:t>
            </a:r>
            <a:r>
              <a:rPr lang="ar-SA" dirty="0"/>
              <a:t>ذ</a:t>
            </a:r>
            <a:r>
              <a:rPr lang="x-none"/>
              <a:t>ي </a:t>
            </a:r>
            <a:r>
              <a:rPr lang="x-none" dirty="0"/>
              <a:t>حق حقه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dirty="0"/>
              <a:t>حق النفس والبدن</a:t>
            </a:r>
          </a:p>
          <a:p>
            <a:pPr algn="r" rtl="1"/>
            <a:r>
              <a:rPr lang="ar-SA" dirty="0"/>
              <a:t>حق الأهل</a:t>
            </a:r>
          </a:p>
          <a:p>
            <a:pPr algn="r" rtl="1"/>
            <a:r>
              <a:rPr lang="ar-SA" dirty="0"/>
              <a:t>حق العلم</a:t>
            </a:r>
          </a:p>
          <a:p>
            <a:pPr algn="r" rtl="1"/>
            <a:r>
              <a:rPr lang="ar-SA" dirty="0"/>
              <a:t>حق العمل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/>
              <a:t>التوازن بين</a:t>
            </a:r>
          </a:p>
          <a:p>
            <a:pPr lvl="1" algn="r" rtl="1"/>
            <a:r>
              <a:rPr lang="ar-SA" dirty="0"/>
              <a:t>العمل والراحة</a:t>
            </a:r>
          </a:p>
          <a:p>
            <a:pPr lvl="1" algn="r" rtl="1"/>
            <a:r>
              <a:rPr lang="ar-SA" dirty="0"/>
              <a:t>العمل والأهل والأولاد</a:t>
            </a:r>
          </a:p>
          <a:p>
            <a:pPr lvl="1" algn="r" rtl="1"/>
            <a:r>
              <a:rPr lang="ar-SA" dirty="0"/>
              <a:t>االماديات والروحانيات</a:t>
            </a:r>
          </a:p>
          <a:p>
            <a:pPr lvl="1" algn="r" rtl="1"/>
            <a:r>
              <a:rPr lang="ar-SA" dirty="0"/>
              <a:t>الدنيا والآخرة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42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4-</a:t>
            </a:r>
            <a:r>
              <a:rPr lang="x-none"/>
              <a:t>الاعتناء بالمظهر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x-none" dirty="0">
                <a:sym typeface="Arial"/>
              </a:rPr>
              <a:t>على الطبيب والممارس الصحى أن يعتني بمظهره دون إسراف، فيحرص على أن يكون ملبسه حسنا ورائحته حسنة، ولاشك أن إهمال ذلك يؤثر سلباً على العلاقة </a:t>
            </a:r>
            <a:r>
              <a:rPr lang="x-none">
                <a:sym typeface="Arial"/>
              </a:rPr>
              <a:t>مع</a:t>
            </a:r>
            <a:r>
              <a:rPr lang="x-none">
                <a:sym typeface="Calibri"/>
              </a:rPr>
              <a:t> </a:t>
            </a:r>
            <a:r>
              <a:rPr lang="x-none">
                <a:sym typeface="Arial"/>
              </a:rPr>
              <a:t> </a:t>
            </a:r>
            <a:r>
              <a:rPr lang="ar-SA" dirty="0">
                <a:sym typeface="Arial"/>
              </a:rPr>
              <a:t>ال</a:t>
            </a:r>
            <a:r>
              <a:rPr lang="x-none">
                <a:sym typeface="Arial"/>
              </a:rPr>
              <a:t>مرضى</a:t>
            </a:r>
            <a:r>
              <a:rPr lang="x-none">
                <a:sym typeface="Calibri"/>
              </a:rPr>
              <a:t> </a:t>
            </a:r>
            <a:r>
              <a:rPr lang="x-none">
                <a:sym typeface="Arial"/>
              </a:rPr>
              <a:t>وزملاء المه</a:t>
            </a:r>
            <a:r>
              <a:rPr lang="ar-SA" dirty="0">
                <a:sym typeface="Arial"/>
              </a:rPr>
              <a:t>نة </a:t>
            </a:r>
            <a:r>
              <a:rPr lang="x-none">
                <a:sym typeface="Arial"/>
              </a:rPr>
              <a:t>وتبدأ</a:t>
            </a:r>
            <a:r>
              <a:rPr lang="ar-SA" dirty="0">
                <a:sym typeface="Arial"/>
              </a:rPr>
              <a:t> </a:t>
            </a:r>
            <a:r>
              <a:rPr lang="x-none">
                <a:sym typeface="Arial"/>
              </a:rPr>
              <a:t>من </a:t>
            </a:r>
            <a:r>
              <a:rPr lang="x-none" dirty="0">
                <a:sym typeface="Arial"/>
              </a:rPr>
              <a:t>النظافة الشخصية</a:t>
            </a:r>
          </a:p>
          <a:p>
            <a:pPr lvl="1" algn="r"/>
            <a:r>
              <a:rPr lang="x-none" dirty="0">
                <a:sym typeface="Arial"/>
              </a:rPr>
              <a:t>قال</a:t>
            </a:r>
            <a:r>
              <a:rPr lang="x-none" dirty="0">
                <a:sym typeface="Calibri"/>
              </a:rPr>
              <a:t> </a:t>
            </a:r>
            <a:r>
              <a:rPr lang="x-none" dirty="0">
                <a:sym typeface="Arial"/>
              </a:rPr>
              <a:t>صل الله عليه وسلم</a:t>
            </a:r>
            <a:r>
              <a:rPr lang="x-none" dirty="0">
                <a:sym typeface="Calibri"/>
              </a:rPr>
              <a:t>: </a:t>
            </a:r>
            <a:r>
              <a:rPr lang="x-none" dirty="0">
                <a:sym typeface="Arial"/>
              </a:rPr>
              <a:t>: (خمس من الفطرة الختان والاستحداد ونتف الإبط وتقليم الأظافر وقص الشارب) [رواه البخاري]</a:t>
            </a:r>
          </a:p>
          <a:p>
            <a:pPr lvl="1" algn="r"/>
            <a:r>
              <a:rPr lang="x-none" dirty="0">
                <a:sym typeface="Arial"/>
              </a:rPr>
              <a:t>قال</a:t>
            </a:r>
            <a:r>
              <a:rPr lang="x-none" dirty="0">
                <a:sym typeface="Calibri"/>
              </a:rPr>
              <a:t> </a:t>
            </a:r>
            <a:r>
              <a:rPr lang="x-none" dirty="0">
                <a:sym typeface="Arial"/>
              </a:rPr>
              <a:t>صل الله عليه وسلم</a:t>
            </a:r>
            <a:r>
              <a:rPr lang="x-none" dirty="0">
                <a:sym typeface="Calibri"/>
              </a:rPr>
              <a:t>: «</a:t>
            </a:r>
            <a:r>
              <a:rPr lang="x-none" dirty="0">
                <a:sym typeface="Arial"/>
              </a:rPr>
              <a:t>إن الله جميل يحب الجمال</a:t>
            </a:r>
            <a:r>
              <a:rPr lang="x-none" dirty="0">
                <a:sym typeface="Calibri"/>
              </a:rPr>
              <a:t>» [</a:t>
            </a:r>
            <a:r>
              <a:rPr lang="x-none" dirty="0">
                <a:sym typeface="Arial"/>
              </a:rPr>
              <a:t>أخرجه مسلم في صحيحه</a:t>
            </a:r>
            <a:r>
              <a:rPr lang="x-none" dirty="0">
                <a:sym typeface="Calibri"/>
              </a:rPr>
              <a:t>]</a:t>
            </a:r>
            <a:r>
              <a:rPr lang="x-none" dirty="0">
                <a:sym typeface="Arial"/>
              </a:rPr>
              <a:t>،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85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5-</a:t>
            </a:r>
            <a:r>
              <a:rPr lang="x-none"/>
              <a:t>الإجتهاد في طلب العلم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x-none" dirty="0">
                <a:sym typeface="Arial"/>
              </a:rPr>
              <a:t>على الطبيب والممارس الصحى عدم التوقف عن </a:t>
            </a:r>
            <a:r>
              <a:rPr lang="x-none">
                <a:sym typeface="Arial"/>
              </a:rPr>
              <a:t>طلب العلم</a:t>
            </a:r>
            <a:endParaRPr lang="ar-SA" dirty="0">
              <a:sym typeface="Arial"/>
            </a:endParaRPr>
          </a:p>
          <a:p>
            <a:pPr lvl="0" algn="r"/>
            <a:r>
              <a:rPr lang="x-none">
                <a:sym typeface="Arial"/>
              </a:rPr>
              <a:t>من </a:t>
            </a:r>
            <a:r>
              <a:rPr lang="x-none" dirty="0">
                <a:sym typeface="Arial"/>
              </a:rPr>
              <a:t>خلال الإطلاع والقراءة المستمرين، أو بحضور الدورات والندوات والمؤتمرات المحلية والعالمية</a:t>
            </a:r>
          </a:p>
          <a:p>
            <a:pPr lvl="1"/>
            <a:r>
              <a:rPr lang="x-none">
                <a:sym typeface="Arial"/>
              </a:rPr>
              <a:t>قال تعالى</a:t>
            </a:r>
            <a:r>
              <a:rPr lang="ar-SA" dirty="0">
                <a:sym typeface="Arial"/>
              </a:rPr>
              <a:t>: ( وَقُلْ رَبِّ زِدْنِي عِلْمًا) سورة طه :114</a:t>
            </a:r>
            <a:endParaRPr lang="x-none" dirty="0">
              <a:sym typeface="Arial"/>
            </a:endParaRPr>
          </a:p>
          <a:p>
            <a:pPr lvl="1"/>
            <a:r>
              <a:rPr lang="ar-SA" sz="1800" dirty="0">
                <a:sym typeface="Arial"/>
              </a:rPr>
              <a:t>أَخْبَرَنَا أَبُو نَصْرِ بْنُ قَتَادَةَ ، أنا أَبُو الْحُسَيْنِ السَّرَّاجُ ، ثنا مُطَيَّنٌ ، ثنا مَحْمُودُ بْنُ غَيْلانَ ، ثنا بِشْرُ بْنُ السَّرِيِّ ، عَنْ مُصْعَبِ بْنِ ثَابِتٍ ، عَنْ هِشَامِ بْنِ عُرْوَةَ ، عَنْ أَبِيهِ ، عَنْ عَائِشَةَ ، أَنّ النَّبِيَّ صَلَّى اللَّهُ عَلَيْهِ وَسَلَّمَ ، قَالَ : " أَرْهِقُوا الْقُلَّةُ ، قَالَ أَبُو حَفْصٍ : يَعْنِي مُطَيَّنٌ ، أَيِ ادْنُوَا إِلَيْهَا ، </a:t>
            </a:r>
            <a:r>
              <a:rPr lang="ar-SA" dirty="0">
                <a:sym typeface="Arial"/>
              </a:rPr>
              <a:t>فَإِنَّ النَّبِيَّ صَلَّى اللَّهُ عَلَيْهِ وَسَلَّمَ ، قَالَ : </a:t>
            </a:r>
            <a:r>
              <a:rPr lang="ar-SA" b="1" dirty="0">
                <a:sym typeface="Arial"/>
              </a:rPr>
              <a:t>إِنَّ اللَّهَ تَبَارَكَ وَتَعَالَى يُحِبُّ إِذَا عَمِلَ أَحَدُكُمْ عَمَلا أَنْ يُتْقِنَهُ </a:t>
            </a:r>
            <a:r>
              <a:rPr lang="ar-SA" dirty="0">
                <a:sym typeface="Arial"/>
              </a:rPr>
              <a:t>"</a:t>
            </a:r>
            <a:r>
              <a:rPr lang="ar-SA" sz="1800" dirty="0">
                <a:sym typeface="Arial"/>
              </a:rPr>
              <a:t> رواه البيهقي والطبراني وأبو يعلى - وذكره الألباني في السلسلة الصحيحة - الصفحة أو الرقم: 1113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90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6-</a:t>
            </a:r>
            <a:r>
              <a:rPr lang="x-none"/>
              <a:t>طلب </a:t>
            </a:r>
            <a:r>
              <a:rPr lang="x-none" dirty="0"/>
              <a:t>العلم الشرعي والثقافة العامة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x-none" dirty="0"/>
              <a:t>من يرد الله به خيرا يفقهه في الدين</a:t>
            </a:r>
          </a:p>
          <a:p>
            <a:pPr algn="r" rtl="1"/>
            <a:r>
              <a:rPr lang="x-none" dirty="0"/>
              <a:t>خيركم من تعلم القرآن وعلمه</a:t>
            </a:r>
          </a:p>
          <a:p>
            <a:pPr algn="r" rtl="1"/>
            <a:r>
              <a:rPr lang="x-none" dirty="0"/>
              <a:t>العلم الشرعي الضروري للمهنة</a:t>
            </a:r>
          </a:p>
          <a:p>
            <a:pPr lvl="1" algn="r" rtl="1"/>
            <a:r>
              <a:rPr lang="x-none" dirty="0"/>
              <a:t>معرفة الأحكام فيما يقع أثناء العمل</a:t>
            </a:r>
          </a:p>
          <a:p>
            <a:pPr lvl="2" algn="r" rtl="1"/>
            <a:r>
              <a:rPr lang="x-none" dirty="0"/>
              <a:t>جمع الصلاة – الطهارة – العورة وكشفها - الخلوة – الضرورة .....</a:t>
            </a:r>
          </a:p>
          <a:p>
            <a:pPr lvl="1" algn="r" rtl="1"/>
            <a:r>
              <a:rPr lang="x-none" dirty="0"/>
              <a:t>الأحكام التي يحتاج اليها المرضى</a:t>
            </a:r>
          </a:p>
          <a:p>
            <a:pPr lvl="2" algn="r" rtl="1"/>
            <a:r>
              <a:rPr lang="x-none" dirty="0"/>
              <a:t>الطهارة – الصلاة – الصيام والمفطرات – </a:t>
            </a:r>
          </a:p>
          <a:p>
            <a:pPr lvl="1" algn="r" rtl="1"/>
            <a:r>
              <a:rPr lang="x-none"/>
              <a:t>الأخ</a:t>
            </a:r>
            <a:r>
              <a:rPr lang="ar-SA" dirty="0"/>
              <a:t>ذ</a:t>
            </a:r>
            <a:r>
              <a:rPr lang="x-none"/>
              <a:t> </a:t>
            </a:r>
            <a:r>
              <a:rPr lang="x-none" dirty="0"/>
              <a:t>عن أهل العلم الشرعي</a:t>
            </a:r>
          </a:p>
          <a:p>
            <a:pPr lvl="2" algn="r" rtl="1"/>
            <a:r>
              <a:rPr lang="x-none" dirty="0"/>
              <a:t>واسألوا </a:t>
            </a:r>
            <a:r>
              <a:rPr lang="x-none"/>
              <a:t>أهل ال</a:t>
            </a:r>
            <a:r>
              <a:rPr lang="ar-SA" dirty="0"/>
              <a:t>ذ</a:t>
            </a:r>
            <a:r>
              <a:rPr lang="x-none"/>
              <a:t>كر </a:t>
            </a:r>
            <a:r>
              <a:rPr lang="x-none" dirty="0"/>
              <a:t>ان كنتم لا تعلمون</a:t>
            </a:r>
          </a:p>
          <a:p>
            <a:pPr lvl="2" algn="r" rtl="1"/>
            <a:r>
              <a:rPr lang="x-none" dirty="0"/>
              <a:t>من كان شيخه كتابه كثر سقطه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10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7-</a:t>
            </a:r>
            <a:r>
              <a:rPr lang="x-none"/>
              <a:t>المحافظة </a:t>
            </a:r>
            <a:r>
              <a:rPr lang="x-none" dirty="0"/>
              <a:t>على صحته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x-none"/>
              <a:t>الامتناع عن كل ما يؤثر على الصحة</a:t>
            </a:r>
          </a:p>
          <a:p>
            <a:pPr lvl="1" algn="r" rtl="1"/>
            <a:r>
              <a:rPr lang="x-none"/>
              <a:t>التدخين والعادات الضارة</a:t>
            </a:r>
          </a:p>
          <a:p>
            <a:pPr lvl="1" algn="r" rtl="1"/>
            <a:r>
              <a:rPr lang="x-none"/>
              <a:t>السهر</a:t>
            </a:r>
          </a:p>
          <a:p>
            <a:pPr lvl="1" algn="r" rtl="1"/>
            <a:r>
              <a:rPr lang="x-none"/>
              <a:t>الحماية من المخاطر المهنية</a:t>
            </a:r>
          </a:p>
          <a:p>
            <a:pPr algn="r" rtl="1"/>
            <a:r>
              <a:rPr lang="x-none"/>
              <a:t>العادات الجيدة</a:t>
            </a:r>
          </a:p>
          <a:p>
            <a:pPr lvl="1" algn="r" rtl="1"/>
            <a:r>
              <a:rPr lang="x-none"/>
              <a:t>الغذاء الصحي المتكامل</a:t>
            </a:r>
          </a:p>
          <a:p>
            <a:pPr lvl="1" algn="r" rtl="1"/>
            <a:r>
              <a:rPr lang="x-none"/>
              <a:t>ممارسة الرياضة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32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defTabSz="585215">
              <a:defRPr sz="2559"/>
            </a:lvl1pPr>
          </a:lstStyle>
          <a:p>
            <a:pPr lvl="0"/>
            <a:r>
              <a:rPr lang="ar-SA" sz="4000" dirty="0"/>
              <a:t>8-</a:t>
            </a:r>
            <a:r>
              <a:rPr lang="x-none" sz="4000"/>
              <a:t>تطبيق </a:t>
            </a:r>
            <a:r>
              <a:rPr lang="x-none" sz="4000" dirty="0"/>
              <a:t>ما تدعو الناس إليه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r" rtl="1"/>
            <a:r>
              <a:rPr lang="ar-SA" dirty="0"/>
              <a:t> قال تعالى: (أَتَأْمُرُونَ النَّاسَ بِالْبِرِّ وَتَنسَوْنَ أَنفُسَكُمْ وَأَنتُمْ تَتْلُونَ الْكِتَابَ ۚ أَفَلَا تَعْقِلُونَ) سورة البقرة 44</a:t>
            </a:r>
            <a:endParaRPr lang="x-none" dirty="0"/>
          </a:p>
          <a:p>
            <a:pPr lvl="0" algn="r" rtl="1"/>
            <a:endParaRPr lang="en-US" dirty="0"/>
          </a:p>
          <a:p>
            <a:pPr lvl="0" algn="r" rtl="1"/>
            <a:r>
              <a:rPr lang="x-none" dirty="0"/>
              <a:t>قال أبو الأسود الدؤلي رحمه الله:</a:t>
            </a:r>
          </a:p>
          <a:p>
            <a:pPr lvl="1" algn="r" rtl="1"/>
            <a:r>
              <a:rPr lang="x-none" dirty="0"/>
              <a:t>ابدأ بنفســك فانهـهـا عــن غيـها   </a:t>
            </a:r>
            <a:r>
              <a:rPr lang="en-US" dirty="0"/>
              <a:t>  </a:t>
            </a:r>
            <a:r>
              <a:rPr lang="x-none" dirty="0"/>
              <a:t>  فإذا انتهــت عنــه فأنــت حكيـم</a:t>
            </a:r>
          </a:p>
          <a:p>
            <a:pPr lvl="1" algn="r" rtl="1"/>
            <a:r>
              <a:rPr lang="x-none" dirty="0"/>
              <a:t>وهناك يقبل ما تقــول ويشــتفـى       بالقـــول منــك وينفـــع التعلــيم </a:t>
            </a:r>
          </a:p>
          <a:p>
            <a:pPr lvl="1" algn="r" rtl="1"/>
            <a:r>
              <a:rPr lang="x-none" dirty="0"/>
              <a:t>لا تنــه عن خـلق وتأتــى مثـله        عـــارعليـك إذا فـعلــت عظـيـم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x-none"/>
              <a:t>المحاور و الأهداف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r">
              <a:buNone/>
            </a:pPr>
            <a:r>
              <a:rPr lang="ar-SA" dirty="0">
                <a:sym typeface="Arial Bold"/>
              </a:rPr>
              <a:t>1-</a:t>
            </a:r>
            <a:r>
              <a:rPr lang="x-none">
                <a:sym typeface="Arial Bold"/>
              </a:rPr>
              <a:t>معرفة </a:t>
            </a:r>
            <a:r>
              <a:rPr lang="x-none" dirty="0">
                <a:sym typeface="Arial Bold"/>
              </a:rPr>
              <a:t>واجبات الطبيب والممارس الصحى تجاه نفسه</a:t>
            </a:r>
          </a:p>
          <a:p>
            <a:pPr marL="0" lvl="0" indent="0" algn="r">
              <a:buNone/>
            </a:pPr>
            <a:r>
              <a:rPr lang="ar-SA" dirty="0">
                <a:sym typeface="Arial Bold"/>
              </a:rPr>
              <a:t>2-</a:t>
            </a:r>
            <a:r>
              <a:rPr lang="x-none">
                <a:sym typeface="Arial Bold"/>
              </a:rPr>
              <a:t>إدراك </a:t>
            </a:r>
            <a:r>
              <a:rPr lang="x-none" dirty="0">
                <a:sym typeface="Arial Bold"/>
              </a:rPr>
              <a:t>أهمية الأخلاق الفاضلة خاصة للطبيب و العاملين في </a:t>
            </a:r>
            <a:r>
              <a:rPr lang="x-none">
                <a:sym typeface="Arial Bold"/>
              </a:rPr>
              <a:t>المجال الطب</a:t>
            </a:r>
            <a:r>
              <a:rPr lang="ar-SA" dirty="0">
                <a:sym typeface="Arial Bold"/>
              </a:rPr>
              <a:t>ى</a:t>
            </a:r>
          </a:p>
          <a:p>
            <a:pPr marL="0" lvl="0" indent="0" algn="r">
              <a:buNone/>
            </a:pPr>
            <a:r>
              <a:rPr lang="ar-SA" dirty="0">
                <a:sym typeface="Arial Bold"/>
              </a:rPr>
              <a:t>3-</a:t>
            </a:r>
            <a:r>
              <a:rPr lang="x-none">
                <a:sym typeface="Arial Bold"/>
              </a:rPr>
              <a:t>الإلمام </a:t>
            </a:r>
            <a:r>
              <a:rPr lang="x-none" dirty="0">
                <a:sym typeface="Arial Bold"/>
              </a:rPr>
              <a:t>بطرق عملية للرفع من المستوى الأخلاقي وتزكية النفس</a:t>
            </a:r>
            <a:r>
              <a:rPr lang="x-none" dirty="0">
                <a:sym typeface="Calibri"/>
              </a:rPr>
              <a:t> </a:t>
            </a:r>
          </a:p>
          <a:p>
            <a:pPr lvl="0"/>
            <a:endParaRPr lang="x-non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68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9- </a:t>
            </a:r>
            <a:r>
              <a:rPr lang="x-none"/>
              <a:t>تزكية النفس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algn="r" rtl="1"/>
            <a:r>
              <a:rPr lang="x-none" dirty="0">
                <a:sym typeface="Arial"/>
              </a:rPr>
              <a:t>أصل التزكية عند أهل اللغة من زكا يزكو، وهو يدل على أربعة معان مختلفة:</a:t>
            </a:r>
          </a:p>
          <a:p>
            <a:pPr lvl="1" algn="r" rtl="1"/>
            <a:r>
              <a:rPr lang="x-none" dirty="0">
                <a:sym typeface="Arial"/>
              </a:rPr>
              <a:t>المعنى الأول: </a:t>
            </a:r>
            <a:r>
              <a:rPr lang="x-none" b="1" dirty="0">
                <a:solidFill>
                  <a:srgbClr val="FF0000"/>
                </a:solidFill>
                <a:sym typeface="Arial"/>
              </a:rPr>
              <a:t>هو النماء والزيادة</a:t>
            </a:r>
          </a:p>
          <a:p>
            <a:pPr lvl="2" algn="r" rtl="1"/>
            <a:r>
              <a:rPr lang="x-none" dirty="0">
                <a:sym typeface="Arial"/>
              </a:rPr>
              <a:t>يقال زكا الزرع يزكو زكاء، أي نما، وكل شيء  يزداد وينمو فهو يزكو زكاء</a:t>
            </a:r>
          </a:p>
          <a:p>
            <a:pPr lvl="1" algn="r" rtl="1"/>
            <a:r>
              <a:rPr lang="x-none" dirty="0">
                <a:sym typeface="Arial"/>
              </a:rPr>
              <a:t>المعنى الثاني</a:t>
            </a:r>
            <a:r>
              <a:rPr lang="x-none" b="1" dirty="0">
                <a:solidFill>
                  <a:srgbClr val="FF0000"/>
                </a:solidFill>
                <a:sym typeface="Arial"/>
              </a:rPr>
              <a:t>: الطهارة</a:t>
            </a:r>
          </a:p>
          <a:p>
            <a:pPr lvl="2" algn="r" rtl="1"/>
            <a:r>
              <a:rPr lang="x-none" dirty="0">
                <a:sym typeface="Arial"/>
              </a:rPr>
              <a:t>ومنه </a:t>
            </a:r>
            <a:r>
              <a:rPr lang="x-none">
                <a:sym typeface="Arial"/>
              </a:rPr>
              <a:t>قوله تعال</a:t>
            </a:r>
            <a:r>
              <a:rPr lang="ar-SA" dirty="0">
                <a:sym typeface="Arial"/>
              </a:rPr>
              <a:t>ى: (خُذْ مِنْ أَمْوَالِهِمْ صَدَقَةً تُطَهِّرُهُمْ وَتُزَكِّيهِم بِهَا وَصَلِّ عَلَيْهِمْ ۖ إِنَّ صَلَاتَكَ سَكَنٌ لَّهُمْ ۗ وَاللَّهُ سَمِيعٌ عَلِيمٌ ) سورة التوبة 103</a:t>
            </a:r>
          </a:p>
          <a:p>
            <a:pPr lvl="2" algn="r" rtl="1"/>
            <a:r>
              <a:rPr lang="x-none">
                <a:sym typeface="Arial"/>
              </a:rPr>
              <a:t>والزكاة </a:t>
            </a:r>
            <a:r>
              <a:rPr lang="x-none" dirty="0">
                <a:sym typeface="Arial"/>
              </a:rPr>
              <a:t>زكاة المال، وهو تطهيره، والفعل منه زكى يزكي تزكية إذا أدى عن ماله زكاته</a:t>
            </a:r>
          </a:p>
          <a:p>
            <a:pPr lvl="1" algn="r" rtl="1"/>
            <a:r>
              <a:rPr lang="x-none" dirty="0">
                <a:sym typeface="Arial"/>
              </a:rPr>
              <a:t>والمعنى الثالث: </a:t>
            </a:r>
            <a:r>
              <a:rPr lang="x-none" b="1" dirty="0">
                <a:solidFill>
                  <a:srgbClr val="FF0000"/>
                </a:solidFill>
                <a:sym typeface="Arial"/>
              </a:rPr>
              <a:t>هو الصلاح</a:t>
            </a:r>
          </a:p>
          <a:p>
            <a:pPr lvl="2" algn="r" rtl="1"/>
            <a:r>
              <a:rPr lang="x-none" dirty="0">
                <a:sym typeface="Arial"/>
              </a:rPr>
              <a:t>يقال رجل زكي أي صالح، وقال </a:t>
            </a:r>
            <a:r>
              <a:rPr lang="x-none">
                <a:sym typeface="Arial"/>
              </a:rPr>
              <a:t>تعالى:</a:t>
            </a:r>
            <a:r>
              <a:rPr lang="ar-SA" dirty="0">
                <a:sym typeface="Arial"/>
              </a:rPr>
              <a:t> (فَأَرَدْنَا أَن يُبْدِلَهُمَا رَبُّهُمَا خَيْرًا مِّنْهُ زَكَاةً وَأَقْرَبَ رُحْمًا ) سورة الكهف 81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82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x-none" dirty="0"/>
              <a:t>تزكية النفس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r" rtl="1"/>
            <a:r>
              <a:rPr lang="x-none" dirty="0">
                <a:sym typeface="Arial"/>
              </a:rPr>
              <a:t>المعنى الرابع: </a:t>
            </a:r>
            <a:r>
              <a:rPr lang="x-none" b="1" dirty="0">
                <a:solidFill>
                  <a:srgbClr val="FF0000"/>
                </a:solidFill>
                <a:sym typeface="Arial"/>
              </a:rPr>
              <a:t>هو المدح</a:t>
            </a:r>
          </a:p>
          <a:p>
            <a:pPr lvl="2" algn="r" rtl="1"/>
            <a:r>
              <a:rPr lang="x-none" dirty="0">
                <a:sym typeface="Arial"/>
              </a:rPr>
              <a:t>يقال زكاه الله وزكى نفسه تزكية إذا مدحها، وزكى الرجل نفسه إذا وصفها و أثنى عليها، ولعل هذا المعنى يتناسب مع </a:t>
            </a:r>
            <a:r>
              <a:rPr lang="x-none">
                <a:sym typeface="Arial"/>
              </a:rPr>
              <a:t>قوله تعالى</a:t>
            </a:r>
            <a:r>
              <a:rPr lang="ar-SA" dirty="0">
                <a:sym typeface="Arial"/>
              </a:rPr>
              <a:t>: (فَلَا تُزَكُّوا أَنْفُسَكُمْ هُوَ أَعْلَمُ بِمَنِ اتَّقَى) سورة النجم 32</a:t>
            </a:r>
            <a:endParaRPr lang="x-none" dirty="0">
              <a:sym typeface="Arial"/>
            </a:endParaRPr>
          </a:p>
          <a:p>
            <a:pPr lvl="0" algn="r" rtl="1"/>
            <a:r>
              <a:rPr lang="x-none" dirty="0">
                <a:sym typeface="Arial"/>
              </a:rPr>
              <a:t>وعلى أساس المعنى اللغوي جاء المعنى الاصطلاحي لتزكية النفوس، فتزكية النفس شاملة لأمرين:</a:t>
            </a:r>
          </a:p>
          <a:p>
            <a:pPr marL="863600" lvl="1" indent="-514350" algn="r" rtl="1">
              <a:buFont typeface="+mj-cs"/>
              <a:buAutoNum type="arabic2Minus"/>
            </a:pPr>
            <a:r>
              <a:rPr lang="x-none" dirty="0">
                <a:sym typeface="Arial"/>
              </a:rPr>
              <a:t>تطهيرها من الأدران والأوساخ</a:t>
            </a:r>
          </a:p>
          <a:p>
            <a:pPr marL="863600" lvl="1" indent="-514350" algn="r" rtl="1">
              <a:buFont typeface="+mj-cs"/>
              <a:buAutoNum type="arabic2Minus"/>
            </a:pPr>
            <a:r>
              <a:rPr lang="x-none" dirty="0">
                <a:sym typeface="Arial"/>
              </a:rPr>
              <a:t>تنميتها بزيادتها بالأوصاف الحميدة</a:t>
            </a:r>
          </a:p>
          <a:p>
            <a:pPr algn="r" rtl="1"/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60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/>
        </p:nvSpPr>
        <p:spPr>
          <a:xfrm>
            <a:off x="1500167" y="1071548"/>
            <a:ext cx="7358113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br>
              <a:rPr sz="2400" dirty="0">
                <a:latin typeface="Arial"/>
                <a:ea typeface="Arial"/>
                <a:cs typeface="Arial"/>
                <a:sym typeface="Arial"/>
              </a:rPr>
            </a:br>
            <a:r>
              <a:rPr sz="2400" dirty="0"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sz="2400" dirty="0">
                <a:latin typeface="Arial"/>
                <a:ea typeface="Arial"/>
                <a:cs typeface="Arial"/>
                <a:sym typeface="Arial"/>
              </a:rPr>
            </a:br>
            <a:endParaRPr sz="2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x-none"/>
              <a:t>حكم تزكية النفس</a:t>
            </a:r>
            <a:endParaRPr lang="x-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algn="r" rtl="1"/>
            <a:r>
              <a:rPr lang="x-none" b="1" dirty="0">
                <a:sym typeface="Arial"/>
              </a:rPr>
              <a:t>تهذيب النفس وتزكيتها أمر واجب على كل مسلم</a:t>
            </a:r>
            <a:r>
              <a:rPr lang="x-none" dirty="0">
                <a:sym typeface="Arial"/>
              </a:rPr>
              <a:t>، وقد بعث الله سبحانه نبيه صلى الله عليه وسلم لتزكية النفوس</a:t>
            </a:r>
          </a:p>
          <a:p>
            <a:pPr lvl="1" algn="r" rtl="1"/>
            <a:r>
              <a:rPr lang="x-none">
                <a:sym typeface="Arial"/>
              </a:rPr>
              <a:t>قال تعالى</a:t>
            </a:r>
            <a:r>
              <a:rPr lang="ar-SA" dirty="0">
                <a:sym typeface="Arial"/>
              </a:rPr>
              <a:t>ى:( هُوَ الّذِي بَعَثَ فِي الاُمّيّينَ رَسُولاً مّنْهُمْ يَتْلُو عَلَيْهِمْ آيَاتِهِ وَيُزَكّيهِمْ وَيُعَلّمُهُمُ الْكِتَابَ وَالْحِكْمَةَ وَإِن كَانُواْ مِن قَبْلُ لَفِي ضَلاَلٍ مّبِينٍ ) الجمعة 2</a:t>
            </a:r>
          </a:p>
          <a:p>
            <a:pPr algn="r" rtl="1"/>
            <a:r>
              <a:rPr lang="x-none">
                <a:sym typeface="Arial"/>
              </a:rPr>
              <a:t>وبين </a:t>
            </a:r>
            <a:r>
              <a:rPr lang="x-none" dirty="0">
                <a:sym typeface="Arial"/>
              </a:rPr>
              <a:t>سبحانه أن المفلح هو من يزكي نفسه</a:t>
            </a:r>
          </a:p>
          <a:p>
            <a:pPr lvl="1" algn="r" rtl="1"/>
            <a:r>
              <a:rPr lang="x-none" dirty="0">
                <a:sym typeface="Arial"/>
              </a:rPr>
              <a:t>قال </a:t>
            </a:r>
            <a:r>
              <a:rPr lang="x-none">
                <a:sym typeface="Arial"/>
              </a:rPr>
              <a:t>عز وجل</a:t>
            </a:r>
            <a:r>
              <a:rPr lang="ar-SA" dirty="0">
                <a:sym typeface="Arial"/>
              </a:rPr>
              <a:t>: (</a:t>
            </a:r>
            <a:r>
              <a:rPr lang="x-none">
                <a:sym typeface="AGA Arabesque"/>
              </a:rPr>
              <a:t> </a:t>
            </a:r>
            <a:r>
              <a:rPr lang="x-none" dirty="0">
                <a:sym typeface="Arial"/>
              </a:rPr>
              <a:t>وَنَفْسٍ وَمَا </a:t>
            </a:r>
            <a:r>
              <a:rPr lang="x-none">
                <a:sym typeface="Arial"/>
              </a:rPr>
              <a:t>سَوَّاهَا فَأَلْهَمَهَا </a:t>
            </a:r>
            <a:r>
              <a:rPr lang="x-none" dirty="0">
                <a:sym typeface="Arial"/>
              </a:rPr>
              <a:t>فُجُورَهَا </a:t>
            </a:r>
            <a:r>
              <a:rPr lang="x-none">
                <a:sym typeface="Arial"/>
              </a:rPr>
              <a:t>وَتَقْوَاهَا </a:t>
            </a:r>
            <a:r>
              <a:rPr lang="x-none" b="1">
                <a:sym typeface="Arial"/>
              </a:rPr>
              <a:t>قَدْ </a:t>
            </a:r>
            <a:r>
              <a:rPr lang="x-none" b="1" dirty="0">
                <a:sym typeface="Arial"/>
              </a:rPr>
              <a:t>أَفْلَحَ مَن </a:t>
            </a:r>
            <a:r>
              <a:rPr lang="x-none" b="1">
                <a:sym typeface="Arial"/>
              </a:rPr>
              <a:t>زَكَّاهَا</a:t>
            </a:r>
            <a:r>
              <a:rPr lang="x-none">
                <a:sym typeface="Arial"/>
              </a:rPr>
              <a:t> وَقَدْ </a:t>
            </a:r>
            <a:r>
              <a:rPr lang="x-none" dirty="0">
                <a:sym typeface="Arial"/>
              </a:rPr>
              <a:t>خَابَ </a:t>
            </a:r>
            <a:r>
              <a:rPr lang="x-none">
                <a:sym typeface="Arial"/>
              </a:rPr>
              <a:t>مَن دَسَّاهَا</a:t>
            </a:r>
            <a:r>
              <a:rPr lang="ar-SA" dirty="0">
                <a:sym typeface="AGA Arabesque"/>
              </a:rPr>
              <a:t>) سورة الشمس - 8</a:t>
            </a:r>
            <a:endParaRPr lang="x-none" dirty="0">
              <a:sym typeface="Arial Bold"/>
            </a:endParaRPr>
          </a:p>
          <a:p>
            <a:pPr algn="r" rtl="1"/>
            <a:r>
              <a:rPr lang="ar-SA" sz="2000" dirty="0">
                <a:sym typeface="Arial Bold"/>
              </a:rPr>
              <a:t>أَخْبَرَنَا أَبُو مُحَمَّدِ بْنُ يُوسُفَ الأَصْبَهَانِيُّ ، أنبأ أَبُو سَعِيدِ بْنُ الأَعْرَابِيِّ ، ثنا أَبُو بَكْرٍ مُحَمَّدُ بْنُ عُبَيْدٍ الْمَرْوَرُّوذِيُّ ، ثنا سَعِيدُ بْنُ مَنْصُورٍ ، ثنا عَبْدُ الْعَزِيزِ بْنُ مُحَمَّدٍ ، أَخْبَرَنِي مُحَمَّدُ بْنُ عَجْلانَ ، عَنِ الْقَعْقَاعِ بْنِ حَكِيمٍ ، عَنْ أَبِي صَالِحٍ ، عَنْ أَبِي هُرَيْرَةَ رَضِيَ اللَّهُ عَنْهُ ، قَالَ : </a:t>
            </a:r>
            <a:r>
              <a:rPr lang="ar-SA" dirty="0">
                <a:sym typeface="Arial Bold"/>
              </a:rPr>
              <a:t>قَالَ رَسُولُ اللَّهِ صَلَّى اللَّهُ عَلَيْهِ وَسَلَّمَ : </a:t>
            </a:r>
            <a:r>
              <a:rPr lang="ar-SA" b="1" dirty="0">
                <a:sym typeface="Arial Bold"/>
              </a:rPr>
              <a:t>" إِنَّمَا بُعِثْتُ لأُتَمِّمَ مَكَارِمَ الأَخْلاقِ " </a:t>
            </a:r>
            <a:r>
              <a:rPr lang="ar-SA" sz="2200" dirty="0">
                <a:sym typeface="Arial Bold"/>
              </a:rPr>
              <a:t>رواه البيهقي وأحمد وصححه الألباني</a:t>
            </a:r>
            <a:endParaRPr lang="x-none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6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/>
        </p:nvSpPr>
        <p:spPr>
          <a:xfrm>
            <a:off x="1857357" y="2214553"/>
            <a:ext cx="678661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endParaRPr sz="2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x-none" dirty="0"/>
              <a:t>كيف يزكي المرء نفسه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r" rtl="1"/>
            <a:r>
              <a:rPr lang="x-none" dirty="0">
                <a:sym typeface="Arial"/>
              </a:rPr>
              <a:t>وتزكية النفس ليس أمراً سهلاً، بل يحتاج إلى صبر ومصابرة ومجاهدة طويلة، وعلى الطبيب أن يضطلع بواجبه تلقاء تهذيب نفسه.</a:t>
            </a:r>
            <a:br>
              <a:rPr lang="x-none" dirty="0">
                <a:sym typeface="Arial"/>
              </a:rPr>
            </a:br>
            <a:r>
              <a:rPr lang="x-none" dirty="0">
                <a:sym typeface="Arial"/>
              </a:rPr>
              <a:t>ويحسن هنا التأكيد على أمورٌ منها :</a:t>
            </a:r>
          </a:p>
          <a:p>
            <a:pPr marL="863600" lvl="1" indent="-514350" algn="r" rtl="1">
              <a:buFont typeface="+mj-lt"/>
              <a:buAutoNum type="arabicPeriod"/>
            </a:pPr>
            <a:r>
              <a:rPr lang="x-none" dirty="0">
                <a:sym typeface="Arial"/>
              </a:rPr>
              <a:t>أن يروض الطبيب والممارس الصحى نفسه على القناعة بما رزقَه الله</a:t>
            </a:r>
          </a:p>
          <a:p>
            <a:pPr marL="1203112" lvl="2" indent="-514350" algn="r" rtl="1"/>
            <a:r>
              <a:rPr lang="x-none" dirty="0">
                <a:sym typeface="Arial"/>
              </a:rPr>
              <a:t>فيكتفي بما يتاح له من مالٍ حلالٍ، فلا يتطلّع إلى جمع الأموال دون النظر </a:t>
            </a:r>
            <a:r>
              <a:rPr lang="x-none">
                <a:sym typeface="Arial"/>
              </a:rPr>
              <a:t>إلى موار</a:t>
            </a:r>
            <a:r>
              <a:rPr lang="ar-SA" dirty="0">
                <a:sym typeface="Arial"/>
              </a:rPr>
              <a:t>دها </a:t>
            </a:r>
            <a:r>
              <a:rPr lang="x-none">
                <a:sym typeface="Arial"/>
              </a:rPr>
              <a:t>أو </a:t>
            </a:r>
            <a:r>
              <a:rPr lang="x-none" dirty="0">
                <a:sym typeface="Arial"/>
              </a:rPr>
              <a:t>أداء حقوقها في مصادرها</a:t>
            </a:r>
          </a:p>
          <a:p>
            <a:pPr marL="1203112" lvl="2" indent="-514350" algn="r" rtl="1"/>
            <a:r>
              <a:rPr lang="x-none" dirty="0">
                <a:sym typeface="Arial"/>
              </a:rPr>
              <a:t>وعليه الانتباه إلى الأسس الأخلاقية التي تنزه مهنة الطب عن أي استغلال أو جشع أو ابتزاز أو غش بأي طريقه من الطرق</a:t>
            </a:r>
          </a:p>
          <a:p>
            <a:pPr algn="r" rtl="1"/>
            <a:endParaRPr lang="x-non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7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كيف يزكي المرء نفسه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806450" lvl="1" indent="-457200" algn="r" rtl="1">
              <a:buFont typeface="+mj-lt"/>
              <a:buAutoNum type="arabicPeriod" startAt="2"/>
            </a:pPr>
            <a:r>
              <a:rPr lang="ar-SA" dirty="0">
                <a:sym typeface="Arial"/>
              </a:rPr>
              <a:t>أن يحافظ على ذكر الله وابتغاء رضوانه وتذكر الدار الآخرة</a:t>
            </a:r>
          </a:p>
          <a:p>
            <a:pPr marL="688762" lvl="2" indent="0" algn="r" rtl="1">
              <a:buNone/>
            </a:pPr>
            <a:r>
              <a:rPr lang="en-US" sz="1800" dirty="0">
                <a:sym typeface="Arial"/>
              </a:rPr>
              <a:t>1-  </a:t>
            </a:r>
            <a:r>
              <a:rPr lang="ar-SA" sz="1800" dirty="0">
                <a:sym typeface="Arial"/>
              </a:rPr>
              <a:t>حَدَّثَنَا عَلِيُّ بْنُ عَيَّاشٍ ، حَدَّثَنَا حَسَّانُ بْنُ نُوحٍ ، عَنْ عَمْرِو بْنِ قَيْسٍ ، عَنْ عَبْدِ اللَّهِ بْنِ بُسْرٍ ، قَالَ : أَتَى النَّبِيَّ صَلَّى اللَّهُ عَلَيْهِ وَسَلَّمَ أَعْرَابِيَّانِ ، فَقَالَ أَحَدُهُمَا : مَنْ خَيْرُ الرِّجَالِ يَا مُحَمَّدُ ؟ قَالَ النَّبِيُّ صَلَّى اللَّهُ عَلَيْهِ وَسَلَّمَ : " مَنْ طَالَ عُمْرُهُ وَحَسُنَ عَمَلُهُ " ، وَقَالَ الْآخَرُ : إِنَّ شَرَائِعَ الْإِسْلَامِ قَدْ كَثُرَتْ عَلَيْنَا ، فَبَابٌ نَتَمَسَّكُ بِهِ جَامِعٌ ؟ </a:t>
            </a:r>
            <a:r>
              <a:rPr lang="ar-SA" b="1" dirty="0">
                <a:sym typeface="Arial"/>
              </a:rPr>
              <a:t>قَالَ : " لَا يَزَالُ لِسَانُكَ رَطْبًا مِنْ ذِكْرِ اللَّهِ عَزَّ وَجَلَّ </a:t>
            </a:r>
            <a:r>
              <a:rPr lang="ar-SA" dirty="0">
                <a:sym typeface="Arial"/>
              </a:rPr>
              <a:t>" رواه أحمد والترمذي وابن ماجه</a:t>
            </a:r>
          </a:p>
          <a:p>
            <a:pPr marL="1145962" lvl="2" indent="-457200" algn="r" rtl="1">
              <a:buFont typeface="+mj-lt"/>
              <a:buAutoNum type="arabicPeriod" startAt="2"/>
            </a:pPr>
            <a:r>
              <a:rPr lang="ar-SA" dirty="0">
                <a:sym typeface="Arial"/>
              </a:rPr>
              <a:t>فضل الذكر: </a:t>
            </a:r>
            <a:r>
              <a:rPr lang="ar-SA" sz="1800" dirty="0">
                <a:sym typeface="Arial"/>
              </a:rPr>
              <a:t>حَدَّثَنَا يَحْيَى بْنُ سَعِيدٍ , عَنْ عَبْدِ اللَّهِ بْنِ سَعِيدٍ , حَدَّثَنِي مَوْلَى ابْنِ عَيَّاشٍ , عَنْ أَبِي بَحْرِيَّةَ , وحَدَّثَنَا مَكِّيٌّ , حَدَّثَنَا عَبْدُ اللَّهِ بْنُ سَعِيد , عَنْ زِيَادِ بْنِ أَبِي زِيَادٍ , عَنْ أَبِي بَحْرِيَّةَ , عَنْ أَبِي الدَّرْدَاءِ , قَالَ </a:t>
            </a:r>
            <a:r>
              <a:rPr lang="ar-SA" dirty="0">
                <a:sym typeface="Arial"/>
              </a:rPr>
              <a:t>: قَالَ رَسُولُ اللَّهِ صَلَّى اللَّهُ عَلَيْهِ وَسَلَّمَ : " أَلَا أُنَبِّئُكُمْ بِخَيْرِ أَعْمَالِكُمْ , قَالَ مَكِّيٌ : وَأَزْكَاهَا عِنْدَ مَلِيكِكُمْ , وَأَرْفَعِهَا فِي دَرَجَاتِكُمْ , وَخَيْرٍ لَكُمْ مِنْ إِعْطَاءِ الذَّهَبِ وَالْوَرِقِ , وَخَيْرٍ لَكُمْ مِنْ أَنْ تَلْقَوْا عَدُوَّكُمْ , فَتَضْرِبُوا أَعْنَاقَهُمْ وَيَضْرِبُوا أَعْنَاقَكُمْ " , قَالُوا وَذَلِكَ ! مَا هُوَ يَا رَسُولَ اللَّهِ ؟ </a:t>
            </a:r>
            <a:r>
              <a:rPr lang="ar-SA" b="1" dirty="0">
                <a:sym typeface="Arial"/>
              </a:rPr>
              <a:t>قَالَ : " ذِكْرُ اللَّهِ عَزَّ وَجَلَّ " </a:t>
            </a:r>
            <a:r>
              <a:rPr lang="ar-SA" dirty="0">
                <a:sym typeface="Arial"/>
              </a:rPr>
              <a:t>.</a:t>
            </a:r>
          </a:p>
          <a:p>
            <a:pPr marL="806450" lvl="1" indent="-457200" algn="r" rtl="1">
              <a:buFont typeface="+mj-lt"/>
              <a:buAutoNum type="arabicPeriod" startAt="2"/>
            </a:pPr>
            <a:r>
              <a:rPr lang="x-none">
                <a:sym typeface="Arial"/>
              </a:rPr>
              <a:t>أن </a:t>
            </a:r>
            <a:r>
              <a:rPr lang="x-none" dirty="0">
                <a:sym typeface="Arial"/>
              </a:rPr>
              <a:t>يكبح لجام لسانه ويروض كلامه حتى لا يتكلّم إلا بخيرٍ أو يصمت</a:t>
            </a:r>
          </a:p>
          <a:p>
            <a:pPr lvl="2" algn="r" rtl="1"/>
            <a:r>
              <a:rPr lang="ar-SA" sz="1800" dirty="0">
                <a:sym typeface="Arial"/>
              </a:rPr>
              <a:t>حَدَّثَنَا قُتَيْبَةُ بْنُ سَعِيدٍ ، حَدَّثَنَا أَبُو الْأَحْوَصِ ، عَنْ أَبِي حَصِينٍ ، عَنْ أَبِي صَالِحٍ ، عَنْ أَبِي هُرَيْرَةَ ، قَالَ : </a:t>
            </a:r>
            <a:r>
              <a:rPr lang="ar-SA" dirty="0">
                <a:sym typeface="Arial"/>
              </a:rPr>
              <a:t>قَالَ رَسُولُ اللَّهِ صَلَّى اللَّهُ عَلَيْهِ وَسَلَّمَ : " مَنْ كَانَ يُؤْمِنُ بِاللَّهِ وَالْيَوْمِ الْآخِرِ فَلَا يُؤْذِ جَارَهُ ، وَمَنْ كَانَ يُؤْمِنُ بِاللَّهِ وَالْيَوْمِ الْآخِرِ فَلْيُكْرِمْ ضَيْفَهُ ، </a:t>
            </a:r>
            <a:r>
              <a:rPr lang="ar-SA" b="1" dirty="0">
                <a:sym typeface="Arial"/>
              </a:rPr>
              <a:t>وَمَنْ كَانَ يُؤْمِنُ بِاللَّهِ وَالْيَوْمِ الْآخِرِ فَلْيَقُلْ خَيْرًا أَوْ لِيَصْمُتْ </a:t>
            </a:r>
            <a:r>
              <a:rPr lang="ar-SA" dirty="0">
                <a:sym typeface="Arial"/>
              </a:rPr>
              <a:t>" رواه البخاري ومسلم</a:t>
            </a:r>
            <a:endParaRPr lang="x-none" dirty="0">
              <a:sym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53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كيف يزكي المرء نفسه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349250" lvl="1" indent="0" algn="r" rtl="1">
              <a:buNone/>
            </a:pPr>
            <a:r>
              <a:rPr lang="ar-SA" dirty="0">
                <a:sym typeface="Arial"/>
              </a:rPr>
              <a:t>4-</a:t>
            </a:r>
            <a:r>
              <a:rPr lang="x-none">
                <a:sym typeface="Arial"/>
              </a:rPr>
              <a:t>أن </a:t>
            </a:r>
            <a:r>
              <a:rPr lang="x-none" dirty="0">
                <a:sym typeface="Arial"/>
              </a:rPr>
              <a:t>يجاهد الطبيب والممارس الصحى نفسه على قضاء حوائج الناس، ومسح آلامهم، وتفريج كُربَهم</a:t>
            </a:r>
          </a:p>
          <a:p>
            <a:pPr marL="349250" lvl="1" indent="0" algn="r" rtl="1">
              <a:buNone/>
            </a:pPr>
            <a:r>
              <a:rPr lang="ar-SA" dirty="0">
                <a:sym typeface="Arial"/>
              </a:rPr>
              <a:t>5-</a:t>
            </a:r>
            <a:r>
              <a:rPr lang="x-none">
                <a:sym typeface="Arial"/>
              </a:rPr>
              <a:t>وأن </a:t>
            </a:r>
            <a:r>
              <a:rPr lang="x-none" dirty="0">
                <a:sym typeface="Arial"/>
              </a:rPr>
              <a:t>يزكي نفسه من أمراض الكبر والعجب بالنفس أو الاغترار بها</a:t>
            </a:r>
          </a:p>
          <a:p>
            <a:pPr marL="349250" lvl="1" indent="0" algn="r" rtl="1">
              <a:buNone/>
            </a:pPr>
            <a:r>
              <a:rPr lang="ar-SA" i="1" dirty="0">
                <a:latin typeface="Arial"/>
                <a:ea typeface="Arial"/>
                <a:cs typeface="Arial"/>
                <a:sym typeface="Arial"/>
              </a:rPr>
              <a:t>6- </a:t>
            </a:r>
            <a:r>
              <a:rPr lang="x-none" i="1">
                <a:latin typeface="Arial"/>
                <a:ea typeface="Arial"/>
                <a:cs typeface="Arial"/>
                <a:sym typeface="Arial"/>
              </a:rPr>
              <a:t>أن </a:t>
            </a:r>
            <a:r>
              <a:rPr lang="x-none" i="1" dirty="0">
                <a:latin typeface="Arial"/>
                <a:ea typeface="Arial"/>
                <a:cs typeface="Arial"/>
                <a:sym typeface="Arial"/>
              </a:rPr>
              <a:t>يضع لنفسه برنامجا عمليا في تزكية </a:t>
            </a:r>
            <a:r>
              <a:rPr lang="x-none" i="1">
                <a:latin typeface="Arial"/>
                <a:ea typeface="Arial"/>
                <a:cs typeface="Arial"/>
                <a:sym typeface="Arial"/>
              </a:rPr>
              <a:t>النفس والت</a:t>
            </a:r>
            <a:r>
              <a:rPr lang="ar-SA" i="1" dirty="0">
                <a:latin typeface="Arial"/>
                <a:ea typeface="Arial"/>
                <a:cs typeface="Arial"/>
                <a:sym typeface="Arial"/>
              </a:rPr>
              <a:t>ذ</a:t>
            </a:r>
            <a:r>
              <a:rPr lang="x-none" i="1">
                <a:latin typeface="Arial"/>
                <a:ea typeface="Arial"/>
                <a:cs typeface="Arial"/>
                <a:sym typeface="Arial"/>
              </a:rPr>
              <a:t>كير</a:t>
            </a:r>
            <a:endParaRPr lang="x-none" i="1" dirty="0">
              <a:latin typeface="Arial"/>
              <a:ea typeface="Arial"/>
              <a:cs typeface="Arial"/>
              <a:sym typeface="Arial"/>
            </a:endParaRPr>
          </a:p>
          <a:p>
            <a:pPr marL="806450" lvl="1" indent="-457200" algn="r" rtl="1">
              <a:buFont typeface="+mj-lt"/>
              <a:buAutoNum type="arabicPeriod" startAt="3"/>
            </a:pPr>
            <a:endParaRPr lang="x-none" dirty="0"/>
          </a:p>
          <a:p>
            <a:pPr marL="806450" lvl="1" indent="-457200" algn="r" rtl="1">
              <a:buFont typeface="+mj-lt"/>
              <a:buAutoNum type="arabicPeriod" startAt="3"/>
            </a:pPr>
            <a:endParaRPr lang="x-none" dirty="0">
              <a:sym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01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x-none" dirty="0"/>
              <a:t>برنامج عملي في تزكية النفس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x-none"/>
              <a:t>الت</a:t>
            </a:r>
            <a:r>
              <a:rPr lang="ar-SA" dirty="0"/>
              <a:t>ذ</a:t>
            </a:r>
            <a:r>
              <a:rPr lang="x-none"/>
              <a:t>كير ب</a:t>
            </a:r>
            <a:r>
              <a:rPr lang="ar-SA" dirty="0"/>
              <a:t>إ</a:t>
            </a:r>
            <a:r>
              <a:rPr lang="x-none"/>
              <a:t>خلاص </a:t>
            </a:r>
            <a:r>
              <a:rPr lang="x-none" dirty="0"/>
              <a:t>النية </a:t>
            </a:r>
            <a:r>
              <a:rPr lang="x-none"/>
              <a:t>وتجديدها واس</a:t>
            </a:r>
            <a:r>
              <a:rPr lang="ar-SA" dirty="0"/>
              <a:t>ت</a:t>
            </a:r>
            <a:r>
              <a:rPr lang="x-none"/>
              <a:t>حضارها</a:t>
            </a:r>
            <a:endParaRPr lang="x-none" dirty="0"/>
          </a:p>
          <a:p>
            <a:pPr lvl="1" algn="r" rtl="1"/>
            <a:r>
              <a:rPr lang="x-none" dirty="0"/>
              <a:t>وضع بطاقات متغيرة على المكتب أو الحائط</a:t>
            </a:r>
          </a:p>
          <a:p>
            <a:pPr lvl="2" algn="r" rtl="1"/>
            <a:r>
              <a:rPr lang="x-none"/>
              <a:t>ت</a:t>
            </a:r>
            <a:r>
              <a:rPr lang="ar-SA" dirty="0"/>
              <a:t>ذ</a:t>
            </a:r>
            <a:r>
              <a:rPr lang="x-none"/>
              <a:t>كير </a:t>
            </a:r>
            <a:r>
              <a:rPr lang="x-none" dirty="0"/>
              <a:t>بآية </a:t>
            </a:r>
            <a:r>
              <a:rPr lang="x-none"/>
              <a:t>أو </a:t>
            </a:r>
            <a:r>
              <a:rPr lang="ar-SA" dirty="0"/>
              <a:t>ح</a:t>
            </a:r>
            <a:r>
              <a:rPr lang="x-none"/>
              <a:t>ديث </a:t>
            </a:r>
            <a:r>
              <a:rPr lang="ar-SA" dirty="0"/>
              <a:t>- </a:t>
            </a:r>
            <a:r>
              <a:rPr lang="x-none"/>
              <a:t>النية- </a:t>
            </a:r>
            <a:r>
              <a:rPr lang="ar-SA" dirty="0"/>
              <a:t> </a:t>
            </a:r>
            <a:r>
              <a:rPr lang="x-none"/>
              <a:t>حسن الخلق </a:t>
            </a:r>
            <a:r>
              <a:rPr lang="ar-SA" dirty="0"/>
              <a:t>- </a:t>
            </a:r>
            <a:r>
              <a:rPr lang="x-none"/>
              <a:t>التعامل </a:t>
            </a:r>
            <a:r>
              <a:rPr lang="ar-SA" dirty="0"/>
              <a:t>– </a:t>
            </a:r>
            <a:r>
              <a:rPr lang="x-none"/>
              <a:t>الأجر</a:t>
            </a:r>
            <a:r>
              <a:rPr lang="ar-SA" dirty="0"/>
              <a:t> والثواب</a:t>
            </a:r>
            <a:r>
              <a:rPr lang="x-none"/>
              <a:t> </a:t>
            </a:r>
            <a:r>
              <a:rPr lang="x-none" dirty="0"/>
              <a:t>.....</a:t>
            </a:r>
          </a:p>
          <a:p>
            <a:pPr lvl="1" algn="r" rtl="1"/>
            <a:r>
              <a:rPr lang="x-none"/>
              <a:t>الاستعانة ب</a:t>
            </a:r>
            <a:r>
              <a:rPr lang="ar-SA" dirty="0"/>
              <a:t>خاصة إ</a:t>
            </a:r>
            <a:r>
              <a:rPr lang="x-none"/>
              <a:t>خوته</a:t>
            </a:r>
            <a:r>
              <a:rPr lang="ar-SA" dirty="0"/>
              <a:t> وزملائه</a:t>
            </a:r>
            <a:endParaRPr lang="x-none" dirty="0"/>
          </a:p>
          <a:p>
            <a:pPr lvl="2" algn="r" rtl="1"/>
            <a:r>
              <a:rPr lang="x-none" dirty="0"/>
              <a:t>المؤمن مرآة أخيه – رحم الله من أهدى الي عيوبي</a:t>
            </a:r>
          </a:p>
          <a:p>
            <a:pPr lvl="2" algn="r" rtl="1"/>
            <a:r>
              <a:rPr lang="x-none"/>
              <a:t>كثرة ال</a:t>
            </a:r>
            <a:r>
              <a:rPr lang="ar-SA" dirty="0"/>
              <a:t>إ</a:t>
            </a:r>
            <a:r>
              <a:rPr lang="x-none"/>
              <a:t>مساس تميت الاحسا</a:t>
            </a:r>
            <a:r>
              <a:rPr lang="ar-SA" dirty="0"/>
              <a:t>س</a:t>
            </a:r>
            <a:r>
              <a:rPr lang="en-US" dirty="0"/>
              <a:t>)</a:t>
            </a:r>
            <a:r>
              <a:rPr lang="ar-SA"/>
              <a:t>البعد عن المعاصى واهلها)</a:t>
            </a:r>
            <a:endParaRPr lang="x-none" dirty="0"/>
          </a:p>
          <a:p>
            <a:pPr lvl="2" algn="r" rtl="1"/>
            <a:r>
              <a:rPr lang="x-none" dirty="0"/>
              <a:t>يرى غيرنا ما لا نراه في أنفسنا وتصرفاتنا</a:t>
            </a:r>
          </a:p>
          <a:p>
            <a:pPr lvl="2" algn="r" rtl="1"/>
            <a:r>
              <a:rPr lang="x-none" dirty="0"/>
              <a:t>النسيان والحاجة </a:t>
            </a:r>
            <a:r>
              <a:rPr lang="x-none"/>
              <a:t>الى الت</a:t>
            </a:r>
            <a:r>
              <a:rPr lang="ar-SA" dirty="0"/>
              <a:t>ذ</a:t>
            </a:r>
            <a:r>
              <a:rPr lang="x-none"/>
              <a:t>كير</a:t>
            </a:r>
            <a:endParaRPr lang="x-none" dirty="0"/>
          </a:p>
          <a:p>
            <a:pPr lvl="3" algn="r" rtl="1"/>
            <a:r>
              <a:rPr lang="x-none"/>
              <a:t>و</a:t>
            </a:r>
            <a:r>
              <a:rPr lang="ar-SA" dirty="0"/>
              <a:t>ذ</a:t>
            </a:r>
            <a:r>
              <a:rPr lang="x-none"/>
              <a:t>كر فان ال</a:t>
            </a:r>
            <a:r>
              <a:rPr lang="ar-SA" dirty="0"/>
              <a:t>ذ</a:t>
            </a:r>
            <a:r>
              <a:rPr lang="x-none"/>
              <a:t>كرى </a:t>
            </a:r>
            <a:r>
              <a:rPr lang="x-none" dirty="0"/>
              <a:t>تنفع المؤمنين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40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ar-SA" dirty="0">
                <a:sym typeface="Arial Bold"/>
              </a:rPr>
              <a:t>الخلاصة</a:t>
            </a:r>
            <a:br>
              <a:rPr lang="ar-SA" dirty="0">
                <a:sym typeface="Arial Bold"/>
              </a:rPr>
            </a:br>
            <a:r>
              <a:rPr lang="x-none">
                <a:sym typeface="Arial Bold"/>
              </a:rPr>
              <a:t>واجبات الطبيب والممارس الصحى تجاه نفسه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algn="r" rtl="1"/>
            <a:r>
              <a:rPr lang="ar-SA" dirty="0">
                <a:sym typeface="Arial Bold"/>
              </a:rPr>
              <a:t>1-</a:t>
            </a:r>
            <a:r>
              <a:rPr lang="x-none">
                <a:sym typeface="Arial Bold"/>
              </a:rPr>
              <a:t>الإخلاص </a:t>
            </a:r>
            <a:r>
              <a:rPr lang="x-none" dirty="0">
                <a:sym typeface="Arial Bold"/>
              </a:rPr>
              <a:t>وتجديد النية</a:t>
            </a:r>
          </a:p>
          <a:p>
            <a:pPr lvl="0" algn="r" rtl="1"/>
            <a:r>
              <a:rPr lang="ar-SA" dirty="0">
                <a:sym typeface="Arial Bold"/>
              </a:rPr>
              <a:t>2-</a:t>
            </a:r>
            <a:r>
              <a:rPr lang="x-none">
                <a:sym typeface="Arial Bold"/>
              </a:rPr>
              <a:t>الحرص </a:t>
            </a:r>
            <a:r>
              <a:rPr lang="x-none" dirty="0">
                <a:sym typeface="Arial Bold"/>
              </a:rPr>
              <a:t>على أداء الفروض – الصلاة في وقتها</a:t>
            </a:r>
          </a:p>
          <a:p>
            <a:pPr lvl="0" algn="r" rtl="1"/>
            <a:r>
              <a:rPr lang="ar-SA" dirty="0">
                <a:sym typeface="Arial Bold"/>
              </a:rPr>
              <a:t>3-</a:t>
            </a:r>
            <a:r>
              <a:rPr lang="x-none">
                <a:sym typeface="Arial Bold"/>
              </a:rPr>
              <a:t>التوازن </a:t>
            </a:r>
            <a:r>
              <a:rPr lang="x-none" dirty="0">
                <a:sym typeface="Arial Bold"/>
              </a:rPr>
              <a:t>واعطاء </a:t>
            </a:r>
            <a:r>
              <a:rPr lang="x-none">
                <a:sym typeface="Arial Bold"/>
              </a:rPr>
              <a:t>كل </a:t>
            </a:r>
            <a:r>
              <a:rPr lang="ar-SA" dirty="0">
                <a:sym typeface="Arial Bold"/>
              </a:rPr>
              <a:t>ذ</a:t>
            </a:r>
            <a:r>
              <a:rPr lang="x-none">
                <a:sym typeface="Arial Bold"/>
              </a:rPr>
              <a:t>ي حق حق</a:t>
            </a:r>
            <a:r>
              <a:rPr lang="ar-SA" dirty="0">
                <a:sym typeface="Arial Bold"/>
              </a:rPr>
              <a:t>ه </a:t>
            </a:r>
            <a:r>
              <a:rPr lang="x-none">
                <a:sym typeface="Arial Bold"/>
              </a:rPr>
              <a:t> -حق </a:t>
            </a:r>
            <a:r>
              <a:rPr lang="x-none" dirty="0">
                <a:sym typeface="Arial Bold"/>
              </a:rPr>
              <a:t>النفس والأهل والعمل</a:t>
            </a:r>
          </a:p>
          <a:p>
            <a:pPr lvl="0" algn="r" rtl="1"/>
            <a:r>
              <a:rPr lang="ar-SA" dirty="0">
                <a:sym typeface="Arial Bold"/>
              </a:rPr>
              <a:t>4-</a:t>
            </a:r>
            <a:r>
              <a:rPr lang="x-none">
                <a:sym typeface="Arial Bold"/>
              </a:rPr>
              <a:t>تطوير العلم ومتاب</a:t>
            </a:r>
            <a:r>
              <a:rPr lang="ar-SA" dirty="0">
                <a:sym typeface="Arial Bold"/>
              </a:rPr>
              <a:t>عة </a:t>
            </a:r>
            <a:r>
              <a:rPr lang="x-none">
                <a:sym typeface="Arial Bold"/>
              </a:rPr>
              <a:t>لمستجدات وتطوير ال</a:t>
            </a:r>
            <a:r>
              <a:rPr lang="ar-SA" dirty="0">
                <a:sym typeface="Arial Bold"/>
              </a:rPr>
              <a:t>ذ</a:t>
            </a:r>
            <a:r>
              <a:rPr lang="x-none">
                <a:sym typeface="Arial Bold"/>
              </a:rPr>
              <a:t>ات</a:t>
            </a:r>
            <a:endParaRPr lang="x-none" dirty="0">
              <a:sym typeface="Arial Bold"/>
            </a:endParaRPr>
          </a:p>
          <a:p>
            <a:pPr lvl="0" algn="r" rtl="1"/>
            <a:r>
              <a:rPr lang="ar-SA" dirty="0">
                <a:sym typeface="Arial Bold"/>
              </a:rPr>
              <a:t>5-</a:t>
            </a:r>
            <a:r>
              <a:rPr lang="x-none">
                <a:sym typeface="Arial Bold"/>
              </a:rPr>
              <a:t>الأخ</a:t>
            </a:r>
            <a:r>
              <a:rPr lang="ar-SA" dirty="0">
                <a:sym typeface="Arial Bold"/>
              </a:rPr>
              <a:t>ذ</a:t>
            </a:r>
            <a:r>
              <a:rPr lang="x-none">
                <a:sym typeface="Arial Bold"/>
              </a:rPr>
              <a:t> </a:t>
            </a:r>
            <a:r>
              <a:rPr lang="x-none" dirty="0">
                <a:sym typeface="Arial Bold"/>
              </a:rPr>
              <a:t>بالعلم الشرعي وبعض الثقافة العامة والاطلاع</a:t>
            </a:r>
          </a:p>
          <a:p>
            <a:pPr lvl="0" algn="r" rtl="1"/>
            <a:r>
              <a:rPr lang="ar-SA" dirty="0">
                <a:sym typeface="Arial Bold"/>
              </a:rPr>
              <a:t>6-ا</a:t>
            </a:r>
            <a:r>
              <a:rPr lang="x-none">
                <a:sym typeface="Arial Bold"/>
              </a:rPr>
              <a:t>لمحافظة </a:t>
            </a:r>
            <a:r>
              <a:rPr lang="x-none" dirty="0">
                <a:sym typeface="Arial Bold"/>
              </a:rPr>
              <a:t>على صحته</a:t>
            </a:r>
          </a:p>
          <a:p>
            <a:pPr lvl="0" algn="r" rtl="1"/>
            <a:r>
              <a:rPr lang="ar-SA" dirty="0">
                <a:sym typeface="Arial Bold"/>
              </a:rPr>
              <a:t>7-</a:t>
            </a:r>
            <a:r>
              <a:rPr lang="x-none">
                <a:sym typeface="Arial Bold"/>
              </a:rPr>
              <a:t>الإعتناء </a:t>
            </a:r>
            <a:r>
              <a:rPr lang="x-none" dirty="0">
                <a:sym typeface="Arial Bold"/>
              </a:rPr>
              <a:t>بالمظهر وحسن التصرف</a:t>
            </a:r>
          </a:p>
          <a:p>
            <a:pPr lvl="0" algn="r" rtl="1"/>
            <a:r>
              <a:rPr lang="ar-SA" dirty="0">
                <a:sym typeface="Arial Bold"/>
              </a:rPr>
              <a:t>8-</a:t>
            </a:r>
            <a:r>
              <a:rPr lang="x-none">
                <a:sym typeface="Arial Bold"/>
              </a:rPr>
              <a:t>تطبيق </a:t>
            </a:r>
            <a:r>
              <a:rPr lang="x-none" dirty="0">
                <a:sym typeface="Arial Bold"/>
              </a:rPr>
              <a:t>ما يدعو الناس اليه</a:t>
            </a:r>
          </a:p>
          <a:p>
            <a:pPr lvl="0" algn="r" rtl="1"/>
            <a:r>
              <a:rPr lang="ar-SA" dirty="0">
                <a:sym typeface="Arial Bold"/>
              </a:rPr>
              <a:t>9-</a:t>
            </a:r>
            <a:r>
              <a:rPr lang="x-none">
                <a:sym typeface="Arial Bold"/>
              </a:rPr>
              <a:t>تزكية </a:t>
            </a:r>
            <a:r>
              <a:rPr lang="x-none" dirty="0">
                <a:sym typeface="Arial Bold"/>
              </a:rPr>
              <a:t>النفس </a:t>
            </a:r>
            <a:r>
              <a:rPr lang="x-none">
                <a:sym typeface="Arial Bold"/>
              </a:rPr>
              <a:t>– </a:t>
            </a:r>
            <a:r>
              <a:rPr lang="ar-SA" dirty="0">
                <a:sym typeface="Arial Bold"/>
              </a:rPr>
              <a:t> </a:t>
            </a:r>
            <a:r>
              <a:rPr lang="x-none">
                <a:sym typeface="Arial Bold"/>
              </a:rPr>
              <a:t>برامج </a:t>
            </a:r>
            <a:r>
              <a:rPr lang="x-none" dirty="0">
                <a:sym typeface="Arial Bold"/>
              </a:rPr>
              <a:t>عملية</a:t>
            </a:r>
          </a:p>
          <a:p>
            <a:pPr lvl="0" algn="r" rtl="1"/>
            <a:endParaRPr lang="x-none" dirty="0">
              <a:sym typeface="Arial Bol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1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x-none">
                <a:sym typeface="Arial Bold"/>
              </a:rPr>
              <a:t>واجبات الطبيب والممارس الصحى تجاه نفسه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algn="r" rtl="1"/>
            <a:r>
              <a:rPr lang="ar-SA" dirty="0">
                <a:sym typeface="Arial Bold"/>
              </a:rPr>
              <a:t>1-</a:t>
            </a:r>
            <a:r>
              <a:rPr lang="x-none">
                <a:sym typeface="Arial Bold"/>
              </a:rPr>
              <a:t>الإخلاص </a:t>
            </a:r>
            <a:r>
              <a:rPr lang="x-none" dirty="0">
                <a:sym typeface="Arial Bold"/>
              </a:rPr>
              <a:t>وتجديد النية</a:t>
            </a:r>
          </a:p>
          <a:p>
            <a:pPr lvl="0" algn="r" rtl="1"/>
            <a:r>
              <a:rPr lang="ar-SA" dirty="0">
                <a:sym typeface="Arial Bold"/>
              </a:rPr>
              <a:t>2-</a:t>
            </a:r>
            <a:r>
              <a:rPr lang="x-none">
                <a:sym typeface="Arial Bold"/>
              </a:rPr>
              <a:t>الحرص </a:t>
            </a:r>
            <a:r>
              <a:rPr lang="x-none" dirty="0">
                <a:sym typeface="Arial Bold"/>
              </a:rPr>
              <a:t>على أداء الفروض – الصلاة في وقتها</a:t>
            </a:r>
          </a:p>
          <a:p>
            <a:pPr lvl="0" algn="r" rtl="1"/>
            <a:r>
              <a:rPr lang="ar-SA" dirty="0">
                <a:sym typeface="Arial Bold"/>
              </a:rPr>
              <a:t>3-</a:t>
            </a:r>
            <a:r>
              <a:rPr lang="x-none">
                <a:sym typeface="Arial Bold"/>
              </a:rPr>
              <a:t>التوازن </a:t>
            </a:r>
            <a:r>
              <a:rPr lang="x-none" dirty="0">
                <a:sym typeface="Arial Bold"/>
              </a:rPr>
              <a:t>واعطاء </a:t>
            </a:r>
            <a:r>
              <a:rPr lang="x-none">
                <a:sym typeface="Arial Bold"/>
              </a:rPr>
              <a:t>كل </a:t>
            </a:r>
            <a:r>
              <a:rPr lang="ar-SA" dirty="0">
                <a:sym typeface="Arial Bold"/>
              </a:rPr>
              <a:t>ذ</a:t>
            </a:r>
            <a:r>
              <a:rPr lang="x-none">
                <a:sym typeface="Arial Bold"/>
              </a:rPr>
              <a:t>ي حق حق</a:t>
            </a:r>
            <a:r>
              <a:rPr lang="ar-SA" dirty="0">
                <a:sym typeface="Arial Bold"/>
              </a:rPr>
              <a:t>ه </a:t>
            </a:r>
            <a:r>
              <a:rPr lang="x-none">
                <a:sym typeface="Arial Bold"/>
              </a:rPr>
              <a:t> -حق </a:t>
            </a:r>
            <a:r>
              <a:rPr lang="x-none" dirty="0">
                <a:sym typeface="Arial Bold"/>
              </a:rPr>
              <a:t>النفس والأهل والعمل</a:t>
            </a:r>
          </a:p>
          <a:p>
            <a:pPr lvl="0" algn="r" rtl="1"/>
            <a:r>
              <a:rPr lang="ar-SA" dirty="0">
                <a:sym typeface="Arial Bold"/>
              </a:rPr>
              <a:t>4-</a:t>
            </a:r>
            <a:r>
              <a:rPr lang="x-none">
                <a:sym typeface="Arial Bold"/>
              </a:rPr>
              <a:t>تطوير العلم ومتاب</a:t>
            </a:r>
            <a:r>
              <a:rPr lang="ar-SA" dirty="0">
                <a:sym typeface="Arial Bold"/>
              </a:rPr>
              <a:t>عة </a:t>
            </a:r>
            <a:r>
              <a:rPr lang="x-none">
                <a:sym typeface="Arial Bold"/>
              </a:rPr>
              <a:t>لمستجدات وتطوير ال</a:t>
            </a:r>
            <a:r>
              <a:rPr lang="ar-SA" dirty="0">
                <a:sym typeface="Arial Bold"/>
              </a:rPr>
              <a:t>ذ</a:t>
            </a:r>
            <a:r>
              <a:rPr lang="x-none">
                <a:sym typeface="Arial Bold"/>
              </a:rPr>
              <a:t>ات</a:t>
            </a:r>
            <a:endParaRPr lang="x-none" dirty="0">
              <a:sym typeface="Arial Bold"/>
            </a:endParaRPr>
          </a:p>
          <a:p>
            <a:pPr lvl="0" algn="r" rtl="1"/>
            <a:r>
              <a:rPr lang="ar-SA" dirty="0">
                <a:sym typeface="Arial Bold"/>
              </a:rPr>
              <a:t>5-</a:t>
            </a:r>
            <a:r>
              <a:rPr lang="x-none">
                <a:sym typeface="Arial Bold"/>
              </a:rPr>
              <a:t>الأخ</a:t>
            </a:r>
            <a:r>
              <a:rPr lang="ar-SA" dirty="0">
                <a:sym typeface="Arial Bold"/>
              </a:rPr>
              <a:t>ذ</a:t>
            </a:r>
            <a:r>
              <a:rPr lang="x-none">
                <a:sym typeface="Arial Bold"/>
              </a:rPr>
              <a:t> </a:t>
            </a:r>
            <a:r>
              <a:rPr lang="x-none" dirty="0">
                <a:sym typeface="Arial Bold"/>
              </a:rPr>
              <a:t>بالعلم الشرعي وبعض الثقافة العامة والاطلاع</a:t>
            </a:r>
          </a:p>
          <a:p>
            <a:pPr lvl="0" algn="r" rtl="1"/>
            <a:r>
              <a:rPr lang="ar-SA" dirty="0">
                <a:sym typeface="Arial Bold"/>
              </a:rPr>
              <a:t>6-ا</a:t>
            </a:r>
            <a:r>
              <a:rPr lang="x-none">
                <a:sym typeface="Arial Bold"/>
              </a:rPr>
              <a:t>لمحافظة </a:t>
            </a:r>
            <a:r>
              <a:rPr lang="x-none" dirty="0">
                <a:sym typeface="Arial Bold"/>
              </a:rPr>
              <a:t>على صحته</a:t>
            </a:r>
          </a:p>
          <a:p>
            <a:pPr lvl="0" algn="r" rtl="1"/>
            <a:r>
              <a:rPr lang="ar-SA" dirty="0">
                <a:sym typeface="Arial Bold"/>
              </a:rPr>
              <a:t>7-</a:t>
            </a:r>
            <a:r>
              <a:rPr lang="x-none">
                <a:sym typeface="Arial Bold"/>
              </a:rPr>
              <a:t>الإعتناء </a:t>
            </a:r>
            <a:r>
              <a:rPr lang="x-none" dirty="0">
                <a:sym typeface="Arial Bold"/>
              </a:rPr>
              <a:t>بالمظهر وحسن التصرف</a:t>
            </a:r>
          </a:p>
          <a:p>
            <a:pPr lvl="0" algn="r" rtl="1"/>
            <a:r>
              <a:rPr lang="ar-SA" dirty="0">
                <a:sym typeface="Arial Bold"/>
              </a:rPr>
              <a:t>8-</a:t>
            </a:r>
            <a:r>
              <a:rPr lang="x-none">
                <a:sym typeface="Arial Bold"/>
              </a:rPr>
              <a:t>تطبيق </a:t>
            </a:r>
            <a:r>
              <a:rPr lang="x-none" dirty="0">
                <a:sym typeface="Arial Bold"/>
              </a:rPr>
              <a:t>ما يدعو الناس اليه</a:t>
            </a:r>
          </a:p>
          <a:p>
            <a:pPr lvl="0" algn="r" rtl="1"/>
            <a:r>
              <a:rPr lang="ar-SA" dirty="0">
                <a:sym typeface="Arial Bold"/>
              </a:rPr>
              <a:t>9-</a:t>
            </a:r>
            <a:r>
              <a:rPr lang="x-none">
                <a:sym typeface="Arial Bold"/>
              </a:rPr>
              <a:t>تزكية </a:t>
            </a:r>
            <a:r>
              <a:rPr lang="x-none" dirty="0">
                <a:sym typeface="Arial Bold"/>
              </a:rPr>
              <a:t>النفس </a:t>
            </a:r>
            <a:r>
              <a:rPr lang="x-none">
                <a:sym typeface="Arial Bold"/>
              </a:rPr>
              <a:t>– </a:t>
            </a:r>
            <a:r>
              <a:rPr lang="ar-SA" dirty="0">
                <a:sym typeface="Arial Bold"/>
              </a:rPr>
              <a:t> </a:t>
            </a:r>
            <a:r>
              <a:rPr lang="x-none">
                <a:sym typeface="Arial Bold"/>
              </a:rPr>
              <a:t>برامج </a:t>
            </a:r>
            <a:r>
              <a:rPr lang="x-none" dirty="0">
                <a:sym typeface="Arial Bold"/>
              </a:rPr>
              <a:t>عملية</a:t>
            </a:r>
          </a:p>
          <a:p>
            <a:pPr lvl="0" algn="r" rtl="1"/>
            <a:endParaRPr lang="x-none" dirty="0">
              <a:sym typeface="Arial Bol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8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ar-SA" dirty="0">
                <a:sym typeface="Arial Bold"/>
              </a:rPr>
              <a:t>1-</a:t>
            </a:r>
            <a:r>
              <a:rPr lang="x-none">
                <a:sym typeface="Arial Bold"/>
              </a:rPr>
              <a:t>الإخلاص </a:t>
            </a:r>
            <a:r>
              <a:rPr lang="x-none" dirty="0">
                <a:sym typeface="Arial Bold"/>
              </a:rPr>
              <a:t>وتجديد النية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3048002"/>
            <a:ext cx="6400800" cy="2925763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x-none" dirty="0">
                <a:sym typeface="Arial"/>
              </a:rPr>
              <a:t>قال تعالى</a:t>
            </a:r>
            <a:r>
              <a:rPr lang="x-none" dirty="0">
                <a:sym typeface="Calibri"/>
              </a:rPr>
              <a:t>: </a:t>
            </a:r>
            <a:r>
              <a:rPr lang="x-none" dirty="0">
                <a:sym typeface="AGA Arabesque"/>
              </a:rPr>
              <a:t>(</a:t>
            </a:r>
            <a:r>
              <a:rPr lang="x-none" dirty="0">
                <a:sym typeface="Arial"/>
              </a:rPr>
              <a:t>وما أُمروا إلا ليعبدوا الله مخلصين له الدين حنفاء)</a:t>
            </a:r>
            <a:r>
              <a:rPr lang="x-none" dirty="0">
                <a:sym typeface="Calibri"/>
              </a:rPr>
              <a:t>...</a:t>
            </a:r>
            <a:r>
              <a:rPr lang="x-none" dirty="0">
                <a:sym typeface="Arial"/>
              </a:rPr>
              <a:t>الآية</a:t>
            </a:r>
            <a:r>
              <a:rPr lang="x-none" dirty="0">
                <a:sym typeface="Calibri"/>
              </a:rPr>
              <a:t> [</a:t>
            </a:r>
            <a:r>
              <a:rPr lang="x-none" dirty="0">
                <a:sym typeface="Arial"/>
              </a:rPr>
              <a:t>البينة</a:t>
            </a:r>
            <a:r>
              <a:rPr lang="x-none" dirty="0">
                <a:sym typeface="Calibri"/>
              </a:rPr>
              <a:t>:5]</a:t>
            </a:r>
          </a:p>
          <a:p>
            <a:pPr algn="r" rtl="1"/>
            <a:r>
              <a:rPr lang="x-none" dirty="0">
                <a:sym typeface="Arial"/>
              </a:rPr>
              <a:t> قال صلى الله </a:t>
            </a:r>
            <a:r>
              <a:rPr lang="x-none">
                <a:sym typeface="Arial"/>
              </a:rPr>
              <a:t>عليه وسل</a:t>
            </a:r>
            <a:r>
              <a:rPr lang="ar-SA" dirty="0">
                <a:sym typeface="Arial"/>
              </a:rPr>
              <a:t>م</a:t>
            </a:r>
            <a:r>
              <a:rPr lang="x-none">
                <a:sym typeface="Arial"/>
              </a:rPr>
              <a:t> </a:t>
            </a:r>
            <a:r>
              <a:rPr lang="ar-SA" dirty="0">
                <a:sym typeface="Arial"/>
              </a:rPr>
              <a:t>« إ</a:t>
            </a:r>
            <a:r>
              <a:rPr lang="x-none">
                <a:sym typeface="Arial"/>
              </a:rPr>
              <a:t>نما </a:t>
            </a:r>
            <a:r>
              <a:rPr lang="x-none" dirty="0">
                <a:sym typeface="Arial"/>
              </a:rPr>
              <a:t>الأعمال بالنيات، وإنما لكل امرئ </a:t>
            </a:r>
            <a:r>
              <a:rPr lang="x-none">
                <a:sym typeface="Arial"/>
              </a:rPr>
              <a:t>ما نوى</a:t>
            </a:r>
            <a:r>
              <a:rPr lang="ar-SA" dirty="0">
                <a:sym typeface="Arial"/>
              </a:rPr>
              <a:t>» - </a:t>
            </a:r>
            <a:r>
              <a:rPr lang="x-none">
                <a:sym typeface="Arial"/>
              </a:rPr>
              <a:t>جزء </a:t>
            </a:r>
            <a:r>
              <a:rPr lang="x-none" dirty="0">
                <a:sym typeface="Arial"/>
              </a:rPr>
              <a:t>من حديث في الصحيحين</a:t>
            </a:r>
          </a:p>
          <a:p>
            <a:pPr algn="r" rtl="1"/>
            <a:r>
              <a:rPr lang="x-none" dirty="0">
                <a:sym typeface="Arial"/>
              </a:rPr>
              <a:t>المراحل:</a:t>
            </a:r>
          </a:p>
          <a:p>
            <a:pPr lvl="1" algn="r" rtl="1"/>
            <a:r>
              <a:rPr lang="ar-SA" dirty="0">
                <a:sym typeface="Arial"/>
              </a:rPr>
              <a:t>إ</a:t>
            </a:r>
            <a:r>
              <a:rPr lang="x-none">
                <a:sym typeface="Arial"/>
              </a:rPr>
              <a:t>خلاص النية اب</a:t>
            </a:r>
            <a:r>
              <a:rPr lang="ar-SA" dirty="0">
                <a:sym typeface="Arial"/>
              </a:rPr>
              <a:t>ت</a:t>
            </a:r>
            <a:r>
              <a:rPr lang="x-none">
                <a:sym typeface="Arial"/>
              </a:rPr>
              <a:t>داءا</a:t>
            </a:r>
            <a:r>
              <a:rPr lang="ar-SA" dirty="0">
                <a:sym typeface="Arial"/>
              </a:rPr>
              <a:t>ً</a:t>
            </a:r>
            <a:endParaRPr lang="x-none" dirty="0">
              <a:sym typeface="Arial"/>
            </a:endParaRPr>
          </a:p>
          <a:p>
            <a:pPr lvl="1" algn="r" rtl="1"/>
            <a:r>
              <a:rPr lang="ar-SA" dirty="0">
                <a:sym typeface="Arial"/>
              </a:rPr>
              <a:t>إ</a:t>
            </a:r>
            <a:r>
              <a:rPr lang="x-none">
                <a:sym typeface="Arial"/>
              </a:rPr>
              <a:t>ستحضار </a:t>
            </a:r>
            <a:r>
              <a:rPr lang="x-none" dirty="0">
                <a:sym typeface="Arial"/>
              </a:rPr>
              <a:t>النية أثناء العمل</a:t>
            </a:r>
          </a:p>
          <a:p>
            <a:pPr lvl="1" algn="r" rtl="1"/>
            <a:r>
              <a:rPr lang="x-none" dirty="0">
                <a:sym typeface="Arial"/>
              </a:rPr>
              <a:t>تجديد النية بين الفينة والأخرى</a:t>
            </a:r>
          </a:p>
          <a:p>
            <a:pPr lvl="1" algn="r" rtl="1"/>
            <a:endParaRPr lang="x-none" dirty="0">
              <a:sym typeface="Arial Bold"/>
            </a:endParaRPr>
          </a:p>
          <a:p>
            <a:pPr lvl="0" algn="r" rtl="1"/>
            <a:endParaRPr lang="x-none" dirty="0">
              <a:sym typeface="Arial Bol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1399" y="1433944"/>
            <a:ext cx="8281601" cy="1981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إن مراجعة طالب الطب والطبيب لنيته أمر هام ينبغي العناية به , فهو أساس الأعمال , وقبول العمل يشترط له شرطان هما : الإخلاص لله عز وجل , والمتابعة لسنة الرسول محمد صلى الله عليه وسلم. </a:t>
            </a:r>
          </a:p>
        </p:txBody>
      </p:sp>
    </p:spTree>
    <p:extLst>
      <p:ext uri="{BB962C8B-B14F-4D97-AF65-F5344CB8AC3E}">
        <p14:creationId xmlns:p14="http://schemas.microsoft.com/office/powerpoint/2010/main" val="306457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إ</a:t>
            </a:r>
            <a:r>
              <a:rPr lang="x-none"/>
              <a:t>خلاص </a:t>
            </a:r>
            <a:r>
              <a:rPr lang="x-none" dirty="0"/>
              <a:t>النية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lvl="1" indent="-342900" algn="r" rtl="1">
              <a:buFont typeface="Arial" panose="020B0604020202020204" pitchFamily="34" charset="0"/>
              <a:buChar char="•"/>
            </a:pPr>
            <a:r>
              <a:rPr lang="ar-SA" sz="3600" dirty="0">
                <a:sym typeface="Arial"/>
              </a:rPr>
              <a:t>إ</a:t>
            </a:r>
            <a:r>
              <a:rPr lang="x-none" sz="3600">
                <a:sym typeface="Arial"/>
              </a:rPr>
              <a:t>خلاص النية اب</a:t>
            </a:r>
            <a:r>
              <a:rPr lang="ar-SA" sz="3600" dirty="0">
                <a:sym typeface="Arial"/>
              </a:rPr>
              <a:t>ت</a:t>
            </a:r>
            <a:r>
              <a:rPr lang="x-none" sz="3600">
                <a:sym typeface="Arial"/>
              </a:rPr>
              <a:t>داءا</a:t>
            </a:r>
            <a:r>
              <a:rPr lang="ar-SA" sz="3600" dirty="0">
                <a:sym typeface="Arial"/>
              </a:rPr>
              <a:t>ً:</a:t>
            </a:r>
            <a:endParaRPr lang="x-none" sz="3600">
              <a:sym typeface="Arial"/>
            </a:endParaRPr>
          </a:p>
          <a:p>
            <a:pPr algn="r" rtl="1"/>
            <a:r>
              <a:rPr lang="x-none"/>
              <a:t>القيام </a:t>
            </a:r>
            <a:r>
              <a:rPr lang="x-none" dirty="0"/>
              <a:t>بأداء فرض الكفاية عن الأمة</a:t>
            </a:r>
          </a:p>
          <a:p>
            <a:pPr lvl="1" algn="r" rtl="1"/>
            <a:r>
              <a:rPr lang="ar-SA" dirty="0"/>
              <a:t>إ</a:t>
            </a:r>
            <a:r>
              <a:rPr lang="x-none"/>
              <a:t>ن </a:t>
            </a:r>
            <a:r>
              <a:rPr lang="x-none" dirty="0"/>
              <a:t>فرض </a:t>
            </a:r>
            <a:r>
              <a:rPr lang="x-none"/>
              <a:t>الكفاية </a:t>
            </a:r>
            <a:r>
              <a:rPr lang="ar-SA" dirty="0"/>
              <a:t>اذا</a:t>
            </a:r>
            <a:r>
              <a:rPr lang="x-none"/>
              <a:t> </a:t>
            </a:r>
            <a:r>
              <a:rPr lang="x-none" dirty="0"/>
              <a:t>أراد فاعله اسقاط الحرج عن الباقين من المكلفين كانت له أجورهم</a:t>
            </a:r>
          </a:p>
          <a:p>
            <a:pPr algn="r" rtl="1"/>
            <a:r>
              <a:rPr lang="x-none"/>
              <a:t>مد يد العون والمساعدة للناس</a:t>
            </a:r>
            <a:endParaRPr lang="en-US" dirty="0"/>
          </a:p>
          <a:p>
            <a:pPr algn="r" rtl="1"/>
            <a:r>
              <a:rPr lang="x-none"/>
              <a:t>العمل </a:t>
            </a:r>
            <a:r>
              <a:rPr lang="x-none" dirty="0"/>
              <a:t>المشروع لكفاف </a:t>
            </a:r>
            <a:r>
              <a:rPr lang="x-none"/>
              <a:t>النفس والأهل</a:t>
            </a:r>
            <a:endParaRPr lang="ar-SA" dirty="0"/>
          </a:p>
          <a:p>
            <a:pPr algn="r" rtl="1"/>
            <a:r>
              <a:rPr lang="ar-SA" b="1" dirty="0"/>
              <a:t>وَمَهْمَا أَنْفَقْتَ فَهُوَ لَكَ صَدَقَةٌ حَتَّى اللُّقْمَةَ تَرْفَعُهَا فِي فِي امْرَأَتِكَ </a:t>
            </a:r>
            <a:r>
              <a:rPr lang="ar-SA" sz="1800" dirty="0"/>
              <a:t>وَلَعَلَّ اللَّهَ يَرْفَعُكَ يَنْتَفِعُ بِكَ نَاسٌ وَيُضَرُّ بِكَ آخَرُونَ</a:t>
            </a:r>
            <a:r>
              <a:rPr lang="ar-SA" dirty="0"/>
              <a:t>. رواه البخاري</a:t>
            </a:r>
          </a:p>
          <a:p>
            <a:pPr lvl="1" algn="r" rtl="1"/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95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إ</a:t>
            </a:r>
            <a:r>
              <a:rPr lang="x-none"/>
              <a:t>ستحضار </a:t>
            </a:r>
            <a:r>
              <a:rPr lang="x-none" dirty="0"/>
              <a:t>النية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SA" b="1" dirty="0"/>
              <a:t>إ</a:t>
            </a:r>
            <a:r>
              <a:rPr lang="x-none" b="1"/>
              <a:t>ستحضار</a:t>
            </a:r>
            <a:r>
              <a:rPr lang="ar-SA" b="1" dirty="0"/>
              <a:t> الأجر أثناء أداء العمل</a:t>
            </a:r>
            <a:r>
              <a:rPr lang="ar-SA" dirty="0"/>
              <a:t>:</a:t>
            </a:r>
          </a:p>
          <a:p>
            <a:pPr lvl="1" algn="r" rtl="1"/>
            <a:r>
              <a:rPr lang="x-none"/>
              <a:t> </a:t>
            </a:r>
            <a:r>
              <a:rPr lang="x-none" dirty="0"/>
              <a:t>أجر </a:t>
            </a:r>
            <a:r>
              <a:rPr lang="x-none"/>
              <a:t>زيارة المريض</a:t>
            </a:r>
            <a:endParaRPr lang="ar-SA" dirty="0"/>
          </a:p>
          <a:p>
            <a:pPr lvl="1" algn="r" rtl="1"/>
            <a:r>
              <a:rPr lang="x-none"/>
              <a:t>أجر تفريج الكر</a:t>
            </a:r>
            <a:r>
              <a:rPr lang="ar-SA" dirty="0"/>
              <a:t>ب</a:t>
            </a:r>
            <a:r>
              <a:rPr lang="x-none"/>
              <a:t>ة</a:t>
            </a:r>
            <a:r>
              <a:rPr lang="ar-SA" dirty="0"/>
              <a:t> والتيسير والستر والمعونة</a:t>
            </a:r>
          </a:p>
          <a:p>
            <a:pPr lvl="1" algn="r" rtl="1"/>
            <a:r>
              <a:rPr lang="x-none"/>
              <a:t>أجر </a:t>
            </a:r>
            <a:r>
              <a:rPr lang="x-none" dirty="0"/>
              <a:t>المشي في </a:t>
            </a:r>
            <a:r>
              <a:rPr lang="x-none"/>
              <a:t>حاجة المسلم</a:t>
            </a:r>
            <a:endParaRPr lang="ar-SA" dirty="0"/>
          </a:p>
          <a:p>
            <a:pPr lvl="1" algn="r" rtl="1"/>
            <a:r>
              <a:rPr lang="x-none"/>
              <a:t>أجر </a:t>
            </a:r>
            <a:r>
              <a:rPr lang="x-none" dirty="0"/>
              <a:t>التبسم في </a:t>
            </a:r>
            <a:r>
              <a:rPr lang="x-none"/>
              <a:t>وجه أخيك</a:t>
            </a:r>
            <a:endParaRPr lang="ar-SA" dirty="0"/>
          </a:p>
          <a:p>
            <a:pPr lvl="1" algn="r" rtl="1"/>
            <a:r>
              <a:rPr lang="x-none"/>
              <a:t>أجر حسن الخلق</a:t>
            </a:r>
            <a:endParaRPr lang="ar-SA" dirty="0"/>
          </a:p>
          <a:p>
            <a:pPr lvl="1" algn="r" rtl="1"/>
            <a:r>
              <a:rPr lang="x-none"/>
              <a:t>أجرعلاج </a:t>
            </a:r>
            <a:r>
              <a:rPr lang="ar-SA" dirty="0"/>
              <a:t>وإحياء </a:t>
            </a:r>
            <a:r>
              <a:rPr lang="x-none"/>
              <a:t>النفس </a:t>
            </a:r>
            <a:r>
              <a:rPr lang="x-none" dirty="0"/>
              <a:t>البشرية</a:t>
            </a:r>
          </a:p>
          <a:p>
            <a:pPr algn="r" rtl="1"/>
            <a:r>
              <a:rPr lang="x-none" dirty="0"/>
              <a:t>ما نفعل أعظم من سقيا كلب شربة ماء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6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3600" b="1" dirty="0"/>
              <a:t> أجر زيارة المريض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A" dirty="0"/>
              <a:t>حَدَّثَنَا مُحَمَّدُ بْنُ بَشَّارٍ ، حَدَّثَنَا يُوسُفُ بْنُ يَعْقُوبَ ، حَدَّثَنَا أَبُو سِنَانٍ الْقَسْمَلِيُّ ، عَنْ عُثْمَانَ بْنِ أَبِي سَوْدَةَ ، عَنْ أَبِي هُرَيْرَةَ ، قَالَ : قَالَ رَسُولُ اللَّهِ صَلَّى اللَّهُ عَلَيْهِ وَسَلَّمَ : " </a:t>
            </a:r>
            <a:r>
              <a:rPr lang="ar-SA" b="1" dirty="0">
                <a:solidFill>
                  <a:srgbClr val="FF0000"/>
                </a:solidFill>
              </a:rPr>
              <a:t>مَنْ عَادَ مَرِيضًا ، نَادَى مُنَادٍ مِنَ السَّمَاءِ طِبْتَ وَطَابَ مَمْشَاكَ ، وَتَبَوَّأْتَ مِنَ الْجَنَّةِ مَنْزِلًا </a:t>
            </a:r>
            <a:r>
              <a:rPr lang="ar-SA" dirty="0"/>
              <a:t>" الألباني- صحيح ابن ماجه - الصفحة أو الرقم: 1192</a:t>
            </a:r>
          </a:p>
          <a:p>
            <a:pPr algn="r" rtl="1"/>
            <a:r>
              <a:rPr lang="ar-SA" dirty="0"/>
              <a:t>حَدَّثَنَا يَحْيَي بْنُ يَحْيَي التَّمِيمِيُّ ، أَخْبَرَنَا هُشَيْمٌ ، عَنْ خَالِدٍ ، عَنْ أَبِي قِلَابَةَ ، عَنْ أَبِي أَسْمَاءَ ، عَنْ ثَوْبَانَ مَوْلَى رَسُولِ اللَّهِ صَلَّى اللَّهُ عَلَيْهِ وَسَلَّمَ ، قَالَ : قَالَ رَسُولُ اللَّهِ صَلَّى اللَّهُ عَلَيْهِ وَسَلَّمَ : " </a:t>
            </a:r>
            <a:r>
              <a:rPr lang="ar-SA" b="1" dirty="0">
                <a:solidFill>
                  <a:srgbClr val="FF0000"/>
                </a:solidFill>
              </a:rPr>
              <a:t>مَنْ عَادَ مَرِيضًا لَمْ يَزَلْ فِي خُرْفَةِ الْجَنَّةِ حَتَّى يَرْجِعَ </a:t>
            </a:r>
            <a:r>
              <a:rPr lang="ar-SA" dirty="0"/>
              <a:t>" رواه مسلم وأحمد</a:t>
            </a:r>
          </a:p>
          <a:p>
            <a:pPr algn="r" rtl="1"/>
            <a:endParaRPr lang="ar-S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28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أجر تفريج الكربة والتيسير والستر </a:t>
            </a:r>
            <a:r>
              <a:rPr lang="ar-SA" sz="3600" b="1" dirty="0"/>
              <a:t>والمعونة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SA" sz="1900" dirty="0"/>
              <a:t>حَدَّثَنَا يَحْيَى بْنُ يَحْيَى التَّمِيمِيُّ ، وَأَبُو بَكْرِ بْنُ أَبِي شَيْبَةَ ، وَمُحَمَّدُ بْنُ الْعَلَاءِ الْهَمْدَانِيُّ وَاللَّفْظُ لِيَحْيَى ، قَالَ يَحْيَى أَخْبَرَنَا ، وقَالَ الْآخَرَانِ حَدَّثَنَا أَبُو مُعَاوِيَةَ ، عَنْ الْأَعْمَشِ ، عَنْ أَبِي صَالِحٍ ، عَنْ أَبِي هُرَيْرَةَ ، قَالَ : </a:t>
            </a:r>
            <a:r>
              <a:rPr lang="ar-SA" dirty="0"/>
              <a:t>قَالَ رَسُولُ اللَّهِ صَلَّى اللَّهُ عَلَيْهِ وَسَلَّمَ : " </a:t>
            </a:r>
            <a:r>
              <a:rPr lang="ar-SA" b="1" dirty="0">
                <a:solidFill>
                  <a:srgbClr val="FF0000"/>
                </a:solidFill>
              </a:rPr>
              <a:t>مَنْ نَفَّسَ عَنْ مُؤْمِنٍ كُرْبَةً مِنْ كُرَبِ الدُّنْيَا نَفَّسَ اللَّهُ عَنْهُ كُرْبَةً مِنْ كُرَبِ يَوْمِ الْقِيَامَةِ ، وَمَنْ يَسَّرَ عَلَى مُعْسِرٍ يَسَّرَ اللَّهُ عَلَيْهِ فِي الدُّنْيَا وَالْآخِرَةِ ، وَمَنْ سَتَرَ مُسْلِمًا سَتَرَهُ اللَّهُ فِي الدُّنْيَا وَالْآخِرَةِ ، وَاللَّهُ فِي عَوْنِ الْعَبْدِ مَا كَانَ الْعَبْدُ فِي عَوْنِ أَخِيهِ </a:t>
            </a:r>
            <a:r>
              <a:rPr lang="ar-SA" dirty="0"/>
              <a:t>، وَمَنْ سَلَكَ طَرِيقًا يَلْتَمِسُ فِيهِ عِلْمًا سَهَّلَ اللَّهُ لَهُ بِهِ طَرِيقًا إِلَى الْجَنَّةِ ، وَمَا اجْتَمَعَ قَوْمٌ فِي بَيْتٍ مِنْ بُيُوتِ اللَّهِ يَتْلُونَ كِتَابَ اللَّهِ وَيَتَدَارَسُونَهُ بَيْنَهُمْ إِلَّا نَزَلَتْ عَلَيْهِمُ السَّكِينَةُ وَغَشِيَتْهُمُ الرَّحْمَةُ وَحَفَّتْهُمُ الْمَلَائِكَةُ ، وَذَكَرَهُمُ اللَّهُ فِيمَنْ عِنْدَهُ ، وَمَنْ بَطَّأَ بِهِ عَمَلُهُ لَمْ يُسْرِعْ بِهِ نَسَبُهُ " ، </a:t>
            </a:r>
            <a:r>
              <a:rPr lang="ar-SA" sz="1800" dirty="0"/>
              <a:t>حَدَّثَنَا مُحَمَّدُ بْنُ عَبْدِ اللَّهِ بْنِ نُمَيْرٍ ، حَدَّثَنَا أَبِي . ح وحَدَّثَنَاه نَصْرُ بْنُ عَلِيٍّ الْجَهْضَمِيُّ ، حَدَّثَنَا أَبُو أُسَامَةَ ، قَالَا : حَدَّثَنَا الْأَعْمَشُ ، حَدَّثَنَا ابْنُ نُمَيْرٍ ، عَنْ أَبِي صَالِحٍ ، وَفِي حَدِيثِ أَبِي أُسَامَةَ ، حَدَّثَنَا أَبُو صَالِحٍ ، عَنْ أَبِي هُرَيْرَةَ ، قَالَ : صَخَبَ رَسُولُ اللَّهِ صَلَّى اللَّهُ عَلَيْهِ وَسَلَّمَ بِمِثْلِ حَدِيثِ أَبِي مُعَاوِيَةَ ، غَيْرَ أَنَّ حَدِيثَ أَبِي أُسَامَةَ لَيْسَ فِيهِ ذِكْرُ التَّيْسِيرِ عَلَى الْمُعْسِرِ. </a:t>
            </a:r>
            <a:r>
              <a:rPr lang="ar-SA" dirty="0"/>
              <a:t>رواه مسلم – رقم 4873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rtl="1"/>
            <a:r>
              <a:rPr lang="x-none" sz="3200" b="1"/>
              <a:t>أجر المشي في حاجة المسلم</a:t>
            </a:r>
            <a:endParaRPr lang="ar-SA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/>
              <a:t> أحبُّ الناسِ إلى اللهِ أنْفَعُهُمْ لِلنَّاسِ ، و أحبُّ الأعمالِ إلى اللهِ عزَّ وجلَّ سُرُورٌ يدْخِلُهُ على مسلمٍ ، أوْ يكْشِفُ عنهُ كُرْبَةً ، أوْ يقْضِي عنهُ دَيْنًا، أوْ تَطْرُدُ عنهُ جُوعًا ، و </a:t>
            </a:r>
            <a:r>
              <a:rPr lang="ar-SA" b="1" dirty="0">
                <a:solidFill>
                  <a:srgbClr val="FF0000"/>
                </a:solidFill>
              </a:rPr>
              <a:t>لأنْ أَمْشِي مع أَخٍ لي في حاجَةٍ أحبُّ إِلَيَّ من أنْ اعْتَكِفَ في هذا المسجدِ ، يعني مسجدَ المدينةِ شهرًا</a:t>
            </a:r>
            <a:r>
              <a:rPr lang="ar-SA" dirty="0"/>
              <a:t> ، و مَنْ كَفَّ غضبَهُ سترَ اللهُ عَوْرَتَهُ ، و مَنْ كَظَمَ غَيْظَهُ ، و لَوْ شاءَ أنْ يُمْضِيَهُ أَمْضَاهُ مَلأَ اللهُ قلبَهُ رَجَاءً يومَ القيامةِ ، و مَنْ مَشَى مع أَخِيهِ في حاجَةٍ حتى تتَهَيَّأَ لهُ أَثْبَتَ اللهُ قَدَمَهُ يومَ تَزُولُ الأَقْدَامِ ، [ و إِنَّ سُوءَ الخُلُقِ يُفْسِدُ العَمَلَ ، كما يُفْسِدُ الخَلُّ العَسَلَ ]</a:t>
            </a:r>
          </a:p>
          <a:p>
            <a:r>
              <a:rPr lang="ar-SA" dirty="0"/>
              <a:t>الراوي: عبدالله بن عمر المحدث: الألباني- االسلسلة الصحيحة - الصفحة أو الرقم: 906- خلاصة حكم المحدث: صحيح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839D-7CBD-4031-9A2D-B9BA850676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2589</Words>
  <Application>Microsoft Macintosh PowerPoint</Application>
  <PresentationFormat>On-screen Show (4:3)</PresentationFormat>
  <Paragraphs>196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AGA Arabesque</vt:lpstr>
      <vt:lpstr>Arial</vt:lpstr>
      <vt:lpstr>Arial Bold</vt:lpstr>
      <vt:lpstr>Calibri</vt:lpstr>
      <vt:lpstr>Office Theme</vt:lpstr>
      <vt:lpstr>واجبات الطبيب والممارس الصحي تجاه نفسه وكيف يهذب أخلاقه</vt:lpstr>
      <vt:lpstr>المحاور و الأهداف</vt:lpstr>
      <vt:lpstr>واجبات الطبيب والممارس الصحى تجاه نفسه</vt:lpstr>
      <vt:lpstr>1-الإخلاص وتجديد النية</vt:lpstr>
      <vt:lpstr>إخلاص النية</vt:lpstr>
      <vt:lpstr>إستحضار النية</vt:lpstr>
      <vt:lpstr> أجر زيارة المريض</vt:lpstr>
      <vt:lpstr>أجر تفريج الكربة والتيسير والستر والمعونة</vt:lpstr>
      <vt:lpstr>أجر المشي في حاجة المسلم</vt:lpstr>
      <vt:lpstr>أجر التبسم في وجه أخيك</vt:lpstr>
      <vt:lpstr>أجر حسن الخلق</vt:lpstr>
      <vt:lpstr>أجرعلاج وإحياء النفس البشرية</vt:lpstr>
      <vt:lpstr>2-الحرص على أداء الفروض</vt:lpstr>
      <vt:lpstr>3-التوازن واعطاء كل ذي حق حقه</vt:lpstr>
      <vt:lpstr>4-الاعتناء بالمظهر</vt:lpstr>
      <vt:lpstr>5-الإجتهاد في طلب العلم</vt:lpstr>
      <vt:lpstr>6-طلب العلم الشرعي والثقافة العامة</vt:lpstr>
      <vt:lpstr>7-المحافظة على صحته</vt:lpstr>
      <vt:lpstr>8-تطبيق ما تدعو الناس إليه</vt:lpstr>
      <vt:lpstr>9- تزكية النفس</vt:lpstr>
      <vt:lpstr>تزكية النفس</vt:lpstr>
      <vt:lpstr>حكم تزكية النفس</vt:lpstr>
      <vt:lpstr>كيف يزكي المرء نفسه</vt:lpstr>
      <vt:lpstr>كيف يزكي المرء نفسه</vt:lpstr>
      <vt:lpstr>كيف يزكي المرء نفسه</vt:lpstr>
      <vt:lpstr>برنامج عملي في تزكية النفس</vt:lpstr>
      <vt:lpstr>الخلاصة واجبات الطبيب والممارس الصحى تجاه نفسه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 وخصائص الطبيب والممارس الصحى</dc:title>
  <dc:creator>Ali Sami</dc:creator>
  <cp:lastModifiedBy>Dralk F</cp:lastModifiedBy>
  <cp:revision>67</cp:revision>
  <cp:lastPrinted>2016-05-25T08:21:59Z</cp:lastPrinted>
  <dcterms:created xsi:type="dcterms:W3CDTF">2016-01-19T07:09:54Z</dcterms:created>
  <dcterms:modified xsi:type="dcterms:W3CDTF">2024-04-24T09:55:55Z</dcterms:modified>
</cp:coreProperties>
</file>