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94" r:id="rId1"/>
  </p:sldMasterIdLst>
  <p:notesMasterIdLst>
    <p:notesMasterId r:id="rId60"/>
  </p:notesMasterIdLst>
  <p:sldIdLst>
    <p:sldId id="544" r:id="rId2"/>
    <p:sldId id="592" r:id="rId3"/>
    <p:sldId id="352" r:id="rId4"/>
    <p:sldId id="359" r:id="rId5"/>
    <p:sldId id="360" r:id="rId6"/>
    <p:sldId id="581" r:id="rId7"/>
    <p:sldId id="545" r:id="rId8"/>
    <p:sldId id="582" r:id="rId9"/>
    <p:sldId id="363" r:id="rId10"/>
    <p:sldId id="527" r:id="rId11"/>
    <p:sldId id="555" r:id="rId12"/>
    <p:sldId id="528" r:id="rId13"/>
    <p:sldId id="529" r:id="rId14"/>
    <p:sldId id="575" r:id="rId15"/>
    <p:sldId id="531" r:id="rId16"/>
    <p:sldId id="533" r:id="rId17"/>
    <p:sldId id="534" r:id="rId18"/>
    <p:sldId id="513" r:id="rId19"/>
    <p:sldId id="586" r:id="rId20"/>
    <p:sldId id="576" r:id="rId21"/>
    <p:sldId id="548" r:id="rId22"/>
    <p:sldId id="496" r:id="rId23"/>
    <p:sldId id="522" r:id="rId24"/>
    <p:sldId id="556" r:id="rId25"/>
    <p:sldId id="521" r:id="rId26"/>
    <p:sldId id="590" r:id="rId27"/>
    <p:sldId id="589" r:id="rId28"/>
    <p:sldId id="523" r:id="rId29"/>
    <p:sldId id="524" r:id="rId30"/>
    <p:sldId id="567" r:id="rId31"/>
    <p:sldId id="568" r:id="rId32"/>
    <p:sldId id="573" r:id="rId33"/>
    <p:sldId id="432" r:id="rId34"/>
    <p:sldId id="489" r:id="rId35"/>
    <p:sldId id="445" r:id="rId36"/>
    <p:sldId id="542" r:id="rId37"/>
    <p:sldId id="551" r:id="rId38"/>
    <p:sldId id="549" r:id="rId39"/>
    <p:sldId id="585" r:id="rId40"/>
    <p:sldId id="584" r:id="rId41"/>
    <p:sldId id="499" r:id="rId42"/>
    <p:sldId id="583" r:id="rId43"/>
    <p:sldId id="511" r:id="rId44"/>
    <p:sldId id="383" r:id="rId45"/>
    <p:sldId id="552" r:id="rId46"/>
    <p:sldId id="385" r:id="rId47"/>
    <p:sldId id="388" r:id="rId48"/>
    <p:sldId id="391" r:id="rId49"/>
    <p:sldId id="553" r:id="rId50"/>
    <p:sldId id="593" r:id="rId51"/>
    <p:sldId id="562" r:id="rId52"/>
    <p:sldId id="572" r:id="rId53"/>
    <p:sldId id="569" r:id="rId54"/>
    <p:sldId id="554" r:id="rId55"/>
    <p:sldId id="558" r:id="rId56"/>
    <p:sldId id="557" r:id="rId57"/>
    <p:sldId id="580" r:id="rId58"/>
    <p:sldId id="591" r:id="rId59"/>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mn-cs"/>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mn-cs"/>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mn-cs"/>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mn-cs"/>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mn-cs"/>
      </a:defRPr>
    </a:lvl5pPr>
    <a:lvl6pPr marL="2286000" algn="l" defTabSz="457200" rtl="0" eaLnBrk="1" latinLnBrk="0" hangingPunct="1">
      <a:defRPr sz="2400" kern="1200">
        <a:solidFill>
          <a:schemeClr val="tx1"/>
        </a:solidFill>
        <a:latin typeface="Times New Roman" charset="0"/>
        <a:ea typeface="ＭＳ Ｐゴシック" charset="0"/>
        <a:cs typeface="+mn-cs"/>
      </a:defRPr>
    </a:lvl6pPr>
    <a:lvl7pPr marL="2743200" algn="l" defTabSz="457200" rtl="0" eaLnBrk="1" latinLnBrk="0" hangingPunct="1">
      <a:defRPr sz="2400" kern="1200">
        <a:solidFill>
          <a:schemeClr val="tx1"/>
        </a:solidFill>
        <a:latin typeface="Times New Roman" charset="0"/>
        <a:ea typeface="ＭＳ Ｐゴシック" charset="0"/>
        <a:cs typeface="+mn-cs"/>
      </a:defRPr>
    </a:lvl7pPr>
    <a:lvl8pPr marL="3200400" algn="l" defTabSz="457200" rtl="0" eaLnBrk="1" latinLnBrk="0" hangingPunct="1">
      <a:defRPr sz="2400" kern="1200">
        <a:solidFill>
          <a:schemeClr val="tx1"/>
        </a:solidFill>
        <a:latin typeface="Times New Roman" charset="0"/>
        <a:ea typeface="ＭＳ Ｐゴシック" charset="0"/>
        <a:cs typeface="+mn-cs"/>
      </a:defRPr>
    </a:lvl8pPr>
    <a:lvl9pPr marL="3657600" algn="l" defTabSz="457200" rtl="0" eaLnBrk="1" latinLnBrk="0" hangingPunct="1">
      <a:defRPr sz="2400" kern="1200">
        <a:solidFill>
          <a:schemeClr val="tx1"/>
        </a:solidFill>
        <a:latin typeface="Times New Roman" charset="0"/>
        <a:ea typeface="ＭＳ Ｐゴシック" charset="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17" autoAdjust="0"/>
    <p:restoredTop sz="94646" autoAdjust="0"/>
  </p:normalViewPr>
  <p:slideViewPr>
    <p:cSldViewPr>
      <p:cViewPr varScale="1">
        <p:scale>
          <a:sx n="69" d="100"/>
          <a:sy n="69" d="100"/>
        </p:scale>
        <p:origin x="141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imes New Roman" pitchFamily="18" charset="0"/>
                <a:ea typeface="+mn-ea"/>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319BB979-5B17-184F-A8AD-47AE2B5C5721}" type="datetimeFigureOut">
              <a:rPr lang="en-US"/>
              <a:pPr/>
              <a:t>1/15/2024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Times New Roman" pitchFamily="18" charset="0"/>
                <a:ea typeface="+mn-ea"/>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24C43B3D-85E6-3E4B-AD8C-1B7BDE6A0A62}" type="slidenum">
              <a:rPr lang="en-US"/>
              <a:pPr/>
              <a:t>‹#›</a:t>
            </a:fld>
            <a:endParaRPr lang="en-US"/>
          </a:p>
        </p:txBody>
      </p:sp>
    </p:spTree>
    <p:extLst>
      <p:ext uri="{BB962C8B-B14F-4D97-AF65-F5344CB8AC3E}">
        <p14:creationId xmlns:p14="http://schemas.microsoft.com/office/powerpoint/2010/main" val="193851529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B60D400F-AC44-5744-BEEB-093680D0C395}" type="slidenum">
              <a:rPr lang="en-US">
                <a:latin typeface="Times New Roman" charset="0"/>
              </a:rPr>
              <a:pPr/>
              <a:t>3</a:t>
            </a:fld>
            <a:endParaRPr lang="en-US">
              <a:latin typeface="Times New Roman" charset="0"/>
            </a:endParaRPr>
          </a:p>
        </p:txBody>
      </p:sp>
      <p:sp>
        <p:nvSpPr>
          <p:cNvPr id="737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37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ar-SA">
              <a:latin typeface="Calibri" charset="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18FF888C-2730-1745-8E2F-1446BE482AE0}" type="slidenum">
              <a:rPr lang="en-US">
                <a:latin typeface="Times New Roman" charset="0"/>
              </a:rPr>
              <a:pPr/>
              <a:t>13</a:t>
            </a:fld>
            <a:endParaRPr lang="en-US">
              <a:latin typeface="Times New Roman" charset="0"/>
            </a:endParaRPr>
          </a:p>
        </p:txBody>
      </p:sp>
      <p:sp>
        <p:nvSpPr>
          <p:cNvPr id="747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47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ar-SA">
              <a:latin typeface="Calibri" charset="0"/>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C0E1FA63-ABD6-644C-8E26-748170BF3739}" type="slidenum">
              <a:rPr lang="en-US">
                <a:latin typeface="Times New Roman" charset="0"/>
              </a:rPr>
              <a:pPr/>
              <a:t>22</a:t>
            </a:fld>
            <a:endParaRPr lang="en-US">
              <a:latin typeface="Times New Roman" charset="0"/>
            </a:endParaRPr>
          </a:p>
        </p:txBody>
      </p:sp>
      <p:sp>
        <p:nvSpPr>
          <p:cNvPr id="757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57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8964C854-8638-4042-857C-7865277A3317}" type="slidenum">
              <a:rPr lang="en-US">
                <a:latin typeface="Times New Roman" charset="0"/>
              </a:rPr>
              <a:pPr/>
              <a:t>33</a:t>
            </a:fld>
            <a:endParaRPr lang="en-US">
              <a:latin typeface="Times New Roman" charset="0"/>
            </a:endParaRPr>
          </a:p>
        </p:txBody>
      </p:sp>
      <p:sp>
        <p:nvSpPr>
          <p:cNvPr id="768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68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ar-SA">
              <a:latin typeface="Calibri" charset="0"/>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3F4ABED8-BFA8-1B4E-B97D-45E6C94EC302}" type="slidenum">
              <a:rPr lang="en-US">
                <a:latin typeface="Times New Roman" charset="0"/>
              </a:rPr>
              <a:pPr/>
              <a:t>41</a:t>
            </a:fld>
            <a:endParaRPr lang="en-US">
              <a:latin typeface="Times New Roman" charset="0"/>
            </a:endParaRPr>
          </a:p>
        </p:txBody>
      </p:sp>
      <p:sp>
        <p:nvSpPr>
          <p:cNvPr id="788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88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3642FDA-184D-CD4B-B1ED-4F02B6EDBC0D}" type="slidenum">
              <a:rPr lang="en-US"/>
              <a:pPr/>
              <a:t>‹#›</a:t>
            </a:fld>
            <a:endParaRPr lang="en-US"/>
          </a:p>
        </p:txBody>
      </p:sp>
    </p:spTree>
    <p:extLst>
      <p:ext uri="{BB962C8B-B14F-4D97-AF65-F5344CB8AC3E}">
        <p14:creationId xmlns:p14="http://schemas.microsoft.com/office/powerpoint/2010/main" val="2312692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FC85F2A-BD7F-404D-830F-E4CD1DF0AAE7}" type="slidenum">
              <a:rPr lang="en-US"/>
              <a:pPr/>
              <a:t>‹#›</a:t>
            </a:fld>
            <a:endParaRPr lang="en-US"/>
          </a:p>
        </p:txBody>
      </p:sp>
    </p:spTree>
    <p:extLst>
      <p:ext uri="{BB962C8B-B14F-4D97-AF65-F5344CB8AC3E}">
        <p14:creationId xmlns:p14="http://schemas.microsoft.com/office/powerpoint/2010/main" val="1304328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053E418-C0EC-5D40-81E1-0E74B302B4B3}" type="slidenum">
              <a:rPr lang="en-US"/>
              <a:pPr/>
              <a:t>‹#›</a:t>
            </a:fld>
            <a:endParaRPr lang="en-US"/>
          </a:p>
        </p:txBody>
      </p:sp>
    </p:spTree>
    <p:extLst>
      <p:ext uri="{BB962C8B-B14F-4D97-AF65-F5344CB8AC3E}">
        <p14:creationId xmlns:p14="http://schemas.microsoft.com/office/powerpoint/2010/main" val="29427810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Text Placeholder 2"/>
          <p:cNvSpPr>
            <a:spLocks noGrp="1"/>
          </p:cNvSpPr>
          <p:nvPr>
            <p:ph type="body" sz="half" idx="1"/>
          </p:nvPr>
        </p:nvSpPr>
        <p:spPr>
          <a:xfrm>
            <a:off x="5334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533400" y="6248400"/>
            <a:ext cx="20574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238500" y="6248400"/>
            <a:ext cx="28956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781800" y="6248400"/>
            <a:ext cx="1905000" cy="457200"/>
          </a:xfrm>
        </p:spPr>
        <p:txBody>
          <a:bodyPr/>
          <a:lstStyle>
            <a:lvl1pPr>
              <a:defRPr/>
            </a:lvl1pPr>
          </a:lstStyle>
          <a:p>
            <a:fld id="{7A5CC8EA-CFEA-2541-9639-38AE6BA7A926}" type="slidenum">
              <a:rPr lang="en-US"/>
              <a:pPr/>
              <a:t>‹#›</a:t>
            </a:fld>
            <a:endParaRPr lang="en-US"/>
          </a:p>
        </p:txBody>
      </p:sp>
    </p:spTree>
    <p:extLst>
      <p:ext uri="{BB962C8B-B14F-4D97-AF65-F5344CB8AC3E}">
        <p14:creationId xmlns:p14="http://schemas.microsoft.com/office/powerpoint/2010/main" val="15500217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3785AE72-BE8C-8342-8DBD-628CC7674B18}" type="slidenum">
              <a:rPr lang="en-US"/>
              <a:pPr/>
              <a:t>‹#›</a:t>
            </a:fld>
            <a:endParaRPr lang="en-US"/>
          </a:p>
        </p:txBody>
      </p:sp>
    </p:spTree>
    <p:extLst>
      <p:ext uri="{BB962C8B-B14F-4D97-AF65-F5344CB8AC3E}">
        <p14:creationId xmlns:p14="http://schemas.microsoft.com/office/powerpoint/2010/main" val="31612925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Text Placeholder 2"/>
          <p:cNvSpPr>
            <a:spLocks noGrp="1"/>
          </p:cNvSpPr>
          <p:nvPr>
            <p:ph type="body" sz="half" idx="1"/>
          </p:nvPr>
        </p:nvSpPr>
        <p:spPr>
          <a:xfrm>
            <a:off x="5334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6300" y="1828800"/>
            <a:ext cx="40005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86300" y="3924300"/>
            <a:ext cx="40005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533400" y="6248400"/>
            <a:ext cx="2057400" cy="457200"/>
          </a:xfrm>
        </p:spPr>
        <p:txBody>
          <a:bodyPr/>
          <a:lstStyle>
            <a:lvl1pPr>
              <a:defRPr/>
            </a:lvl1pPr>
          </a:lstStyle>
          <a:p>
            <a:pPr>
              <a:defRPr/>
            </a:pPr>
            <a:endParaRPr lang="en-US"/>
          </a:p>
        </p:txBody>
      </p:sp>
      <p:sp>
        <p:nvSpPr>
          <p:cNvPr id="7" name="Footer Placeholder 6"/>
          <p:cNvSpPr>
            <a:spLocks noGrp="1"/>
          </p:cNvSpPr>
          <p:nvPr>
            <p:ph type="ftr" sz="quarter" idx="11"/>
          </p:nvPr>
        </p:nvSpPr>
        <p:spPr>
          <a:xfrm>
            <a:off x="3238500" y="6248400"/>
            <a:ext cx="2895600" cy="457200"/>
          </a:xfrm>
        </p:spPr>
        <p:txBody>
          <a:bodyPr/>
          <a:lstStyle>
            <a:lvl1pPr>
              <a:defRPr/>
            </a:lvl1pPr>
          </a:lstStyle>
          <a:p>
            <a:pPr>
              <a:defRPr/>
            </a:pPr>
            <a:endParaRPr lang="en-US"/>
          </a:p>
        </p:txBody>
      </p:sp>
      <p:sp>
        <p:nvSpPr>
          <p:cNvPr id="8" name="Slide Number Placeholder 7"/>
          <p:cNvSpPr>
            <a:spLocks noGrp="1"/>
          </p:cNvSpPr>
          <p:nvPr>
            <p:ph type="sldNum" sz="quarter" idx="12"/>
          </p:nvPr>
        </p:nvSpPr>
        <p:spPr>
          <a:xfrm>
            <a:off x="6781800" y="6248400"/>
            <a:ext cx="1905000" cy="457200"/>
          </a:xfrm>
        </p:spPr>
        <p:txBody>
          <a:bodyPr/>
          <a:lstStyle>
            <a:lvl1pPr>
              <a:defRPr/>
            </a:lvl1pPr>
          </a:lstStyle>
          <a:p>
            <a:fld id="{9D7B8989-296F-9745-AD5B-18AF84A32F92}" type="slidenum">
              <a:rPr lang="en-US"/>
              <a:pPr/>
              <a:t>‹#›</a:t>
            </a:fld>
            <a:endParaRPr lang="en-US"/>
          </a:p>
        </p:txBody>
      </p:sp>
    </p:spTree>
    <p:extLst>
      <p:ext uri="{BB962C8B-B14F-4D97-AF65-F5344CB8AC3E}">
        <p14:creationId xmlns:p14="http://schemas.microsoft.com/office/powerpoint/2010/main" val="9583355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144463"/>
            <a:ext cx="7772400" cy="1431925"/>
          </a:xfrm>
        </p:spPr>
        <p:txBody>
          <a:bodyPr/>
          <a:lstStyle/>
          <a:p>
            <a:r>
              <a:rPr lang="en-US"/>
              <a:t>Click to edit Master title style</a:t>
            </a:r>
          </a:p>
        </p:txBody>
      </p:sp>
      <p:sp>
        <p:nvSpPr>
          <p:cNvPr id="3" name="Chart Placeholder 2"/>
          <p:cNvSpPr>
            <a:spLocks noGrp="1"/>
          </p:cNvSpPr>
          <p:nvPr>
            <p:ph type="chart" sz="half" idx="1"/>
          </p:nvPr>
        </p:nvSpPr>
        <p:spPr>
          <a:xfrm>
            <a:off x="1066800" y="1981200"/>
            <a:ext cx="38481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5067300" y="1981200"/>
            <a:ext cx="38481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154113" y="6248400"/>
            <a:ext cx="1905000" cy="457200"/>
          </a:xfrm>
        </p:spPr>
        <p:txBody>
          <a:bodyPr/>
          <a:lstStyle>
            <a:lvl1pPr>
              <a:defRPr/>
            </a:lvl1pPr>
          </a:lstStyle>
          <a:p>
            <a:pPr>
              <a:defRPr/>
            </a:pPr>
            <a:endParaRPr lang="en-GB"/>
          </a:p>
        </p:txBody>
      </p:sp>
      <p:sp>
        <p:nvSpPr>
          <p:cNvPr id="6" name="Footer Placeholder 5"/>
          <p:cNvSpPr>
            <a:spLocks noGrp="1"/>
          </p:cNvSpPr>
          <p:nvPr>
            <p:ph type="ftr" sz="quarter" idx="11"/>
          </p:nvPr>
        </p:nvSpPr>
        <p:spPr>
          <a:xfrm>
            <a:off x="3592513" y="6248400"/>
            <a:ext cx="2895600" cy="457200"/>
          </a:xfrm>
        </p:spPr>
        <p:txBody>
          <a:bodyPr/>
          <a:lstStyle>
            <a:lvl1pPr>
              <a:defRPr/>
            </a:lvl1pPr>
          </a:lstStyle>
          <a:p>
            <a:pPr>
              <a:defRPr/>
            </a:pPr>
            <a:endParaRPr lang="en-GB"/>
          </a:p>
        </p:txBody>
      </p:sp>
      <p:sp>
        <p:nvSpPr>
          <p:cNvPr id="7" name="Slide Number Placeholder 6"/>
          <p:cNvSpPr>
            <a:spLocks noGrp="1"/>
          </p:cNvSpPr>
          <p:nvPr>
            <p:ph type="sldNum" sz="quarter" idx="12"/>
          </p:nvPr>
        </p:nvSpPr>
        <p:spPr>
          <a:xfrm>
            <a:off x="7021513" y="6248400"/>
            <a:ext cx="1905000" cy="457200"/>
          </a:xfrm>
        </p:spPr>
        <p:txBody>
          <a:bodyPr/>
          <a:lstStyle>
            <a:lvl1pPr>
              <a:defRPr/>
            </a:lvl1pPr>
          </a:lstStyle>
          <a:p>
            <a:fld id="{799795BE-1BEF-4844-B3D7-E1EA854BBB4A}" type="slidenum">
              <a:rPr lang="en-GB"/>
              <a:pPr/>
              <a:t>‹#›</a:t>
            </a:fld>
            <a:endParaRPr lang="en-GB"/>
          </a:p>
        </p:txBody>
      </p:sp>
    </p:spTree>
    <p:extLst>
      <p:ext uri="{BB962C8B-B14F-4D97-AF65-F5344CB8AC3E}">
        <p14:creationId xmlns:p14="http://schemas.microsoft.com/office/powerpoint/2010/main" val="552784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D727A4F-FA7F-4F4C-9AC5-08363A5E9299}" type="slidenum">
              <a:rPr lang="en-US"/>
              <a:pPr/>
              <a:t>‹#›</a:t>
            </a:fld>
            <a:endParaRPr lang="en-US"/>
          </a:p>
        </p:txBody>
      </p:sp>
    </p:spTree>
    <p:extLst>
      <p:ext uri="{BB962C8B-B14F-4D97-AF65-F5344CB8AC3E}">
        <p14:creationId xmlns:p14="http://schemas.microsoft.com/office/powerpoint/2010/main" val="2534833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00BF7C6-28A4-B04A-B906-70D08861BCE6}" type="slidenum">
              <a:rPr lang="en-US"/>
              <a:pPr/>
              <a:t>‹#›</a:t>
            </a:fld>
            <a:endParaRPr lang="en-US"/>
          </a:p>
        </p:txBody>
      </p:sp>
    </p:spTree>
    <p:extLst>
      <p:ext uri="{BB962C8B-B14F-4D97-AF65-F5344CB8AC3E}">
        <p14:creationId xmlns:p14="http://schemas.microsoft.com/office/powerpoint/2010/main" val="4060555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E59033F0-B9CE-454B-9F40-665385125D3F}" type="slidenum">
              <a:rPr lang="en-US"/>
              <a:pPr/>
              <a:t>‹#›</a:t>
            </a:fld>
            <a:endParaRPr lang="en-US"/>
          </a:p>
        </p:txBody>
      </p:sp>
    </p:spTree>
    <p:extLst>
      <p:ext uri="{BB962C8B-B14F-4D97-AF65-F5344CB8AC3E}">
        <p14:creationId xmlns:p14="http://schemas.microsoft.com/office/powerpoint/2010/main" val="1930475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3FA433DA-7B18-E84F-80D3-45CFE873F6DC}" type="slidenum">
              <a:rPr lang="en-US"/>
              <a:pPr/>
              <a:t>‹#›</a:t>
            </a:fld>
            <a:endParaRPr lang="en-US"/>
          </a:p>
        </p:txBody>
      </p:sp>
    </p:spTree>
    <p:extLst>
      <p:ext uri="{BB962C8B-B14F-4D97-AF65-F5344CB8AC3E}">
        <p14:creationId xmlns:p14="http://schemas.microsoft.com/office/powerpoint/2010/main" val="4086431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02226F92-8DB4-DA49-BF7F-3B20FBC45356}" type="slidenum">
              <a:rPr lang="en-US"/>
              <a:pPr/>
              <a:t>‹#›</a:t>
            </a:fld>
            <a:endParaRPr lang="en-US"/>
          </a:p>
        </p:txBody>
      </p:sp>
    </p:spTree>
    <p:extLst>
      <p:ext uri="{BB962C8B-B14F-4D97-AF65-F5344CB8AC3E}">
        <p14:creationId xmlns:p14="http://schemas.microsoft.com/office/powerpoint/2010/main" val="3359081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D2529235-2B99-B445-A1C2-1D28FD6D4C93}" type="slidenum">
              <a:rPr lang="en-US"/>
              <a:pPr/>
              <a:t>‹#›</a:t>
            </a:fld>
            <a:endParaRPr lang="en-US"/>
          </a:p>
        </p:txBody>
      </p:sp>
    </p:spTree>
    <p:extLst>
      <p:ext uri="{BB962C8B-B14F-4D97-AF65-F5344CB8AC3E}">
        <p14:creationId xmlns:p14="http://schemas.microsoft.com/office/powerpoint/2010/main" val="3955008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493EF8E8-2E92-7041-8313-DD2B5ED970CD}" type="slidenum">
              <a:rPr lang="en-US"/>
              <a:pPr/>
              <a:t>‹#›</a:t>
            </a:fld>
            <a:endParaRPr lang="en-US"/>
          </a:p>
        </p:txBody>
      </p:sp>
    </p:spTree>
    <p:extLst>
      <p:ext uri="{BB962C8B-B14F-4D97-AF65-F5344CB8AC3E}">
        <p14:creationId xmlns:p14="http://schemas.microsoft.com/office/powerpoint/2010/main" val="3083729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8F8193C1-AB3C-E643-B758-20BD6FEE5549}" type="slidenum">
              <a:rPr lang="en-US"/>
              <a:pPr/>
              <a:t>‹#›</a:t>
            </a:fld>
            <a:endParaRPr lang="en-US"/>
          </a:p>
        </p:txBody>
      </p:sp>
    </p:spTree>
    <p:extLst>
      <p:ext uri="{BB962C8B-B14F-4D97-AF65-F5344CB8AC3E}">
        <p14:creationId xmlns:p14="http://schemas.microsoft.com/office/powerpoint/2010/main" val="41079175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CA"/>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itchFamily="18" charset="0"/>
                <a:ea typeface="+mn-ea"/>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itchFamily="18" charset="0"/>
                <a:ea typeface="+mn-ea"/>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9213E490-0C5A-FD45-BFED-F4A529A4AABF}"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596" r:id="rId1"/>
    <p:sldLayoutId id="2147484597" r:id="rId2"/>
    <p:sldLayoutId id="2147484598" r:id="rId3"/>
    <p:sldLayoutId id="2147484599" r:id="rId4"/>
    <p:sldLayoutId id="2147484600" r:id="rId5"/>
    <p:sldLayoutId id="2147484601" r:id="rId6"/>
    <p:sldLayoutId id="2147484602" r:id="rId7"/>
    <p:sldLayoutId id="2147484603" r:id="rId8"/>
    <p:sldLayoutId id="2147484604" r:id="rId9"/>
    <p:sldLayoutId id="2147484605" r:id="rId10"/>
    <p:sldLayoutId id="2147484606" r:id="rId11"/>
    <p:sldLayoutId id="2147484608" r:id="rId12"/>
    <p:sldLayoutId id="2147484607" r:id="rId13"/>
    <p:sldLayoutId id="2147484609" r:id="rId14"/>
    <p:sldLayoutId id="2147484610" r:id="rId15"/>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 Id="rId5" Type="http://schemas.openxmlformats.org/officeDocument/2006/relationships/image" Target="../media/image53.png"/><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10.png"/></Relationships>
</file>

<file path=ppt/slides/_rels/slide5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a:xfrm>
            <a:off x="457200" y="1905000"/>
            <a:ext cx="8229600" cy="2292350"/>
          </a:xfrm>
        </p:spPr>
        <p:txBody>
          <a:bodyPr/>
          <a:lstStyle/>
          <a:p>
            <a:pPr eaLnBrk="1" hangingPunct="1"/>
            <a:r>
              <a:rPr lang="en-US" dirty="0">
                <a:solidFill>
                  <a:srgbClr val="FF0000"/>
                </a:solidFill>
                <a:latin typeface="Calibri" charset="0"/>
              </a:rPr>
              <a:t>Introduction to Diagnostic Imaging Modalities</a:t>
            </a:r>
            <a:endParaRPr lang="en-CA" dirty="0">
              <a:solidFill>
                <a:srgbClr val="FF0000"/>
              </a:solidFill>
              <a:latin typeface="Calibri"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2124075" y="76200"/>
            <a:ext cx="4124325" cy="609600"/>
          </a:xfrm>
        </p:spPr>
        <p:txBody>
          <a:bodyPr/>
          <a:lstStyle/>
          <a:p>
            <a:pPr eaLnBrk="1" hangingPunct="1"/>
            <a:r>
              <a:rPr lang="en-US" sz="3200" b="1" dirty="0">
                <a:solidFill>
                  <a:srgbClr val="FF0000"/>
                </a:solidFill>
                <a:latin typeface="Arial" charset="0"/>
              </a:rPr>
              <a:t>Ultrasound</a:t>
            </a:r>
          </a:p>
        </p:txBody>
      </p:sp>
      <p:sp>
        <p:nvSpPr>
          <p:cNvPr id="14339" name="Rectangle 3"/>
          <p:cNvSpPr>
            <a:spLocks noGrp="1" noChangeArrowheads="1"/>
          </p:cNvSpPr>
          <p:nvPr>
            <p:ph type="body" sz="half" idx="2"/>
          </p:nvPr>
        </p:nvSpPr>
        <p:spPr>
          <a:xfrm>
            <a:off x="62345" y="585355"/>
            <a:ext cx="9081655" cy="6272645"/>
          </a:xfrm>
        </p:spPr>
        <p:txBody>
          <a:bodyPr/>
          <a:lstStyle/>
          <a:p>
            <a:pPr algn="just" eaLnBrk="1" hangingPunct="1"/>
            <a:r>
              <a:rPr lang="en-US" sz="2800" dirty="0">
                <a:latin typeface="Times New Roman" panose="02020603050405020304" pitchFamily="18" charset="0"/>
                <a:cs typeface="Times New Roman" panose="02020603050405020304" pitchFamily="18" charset="0"/>
              </a:rPr>
              <a:t>Ultrasound is a radiological technique that involves </a:t>
            </a:r>
            <a:r>
              <a:rPr lang="en-US" sz="2800" dirty="0">
                <a:solidFill>
                  <a:srgbClr val="0070C0"/>
                </a:solidFill>
                <a:latin typeface="Times New Roman" panose="02020603050405020304" pitchFamily="18" charset="0"/>
                <a:cs typeface="Times New Roman" panose="02020603050405020304" pitchFamily="18" charset="0"/>
              </a:rPr>
              <a:t>sending</a:t>
            </a:r>
            <a:r>
              <a:rPr lang="en-US" sz="2800" dirty="0">
                <a:latin typeface="Times New Roman" panose="02020603050405020304" pitchFamily="18" charset="0"/>
                <a:cs typeface="Times New Roman" panose="02020603050405020304" pitchFamily="18" charset="0"/>
              </a:rPr>
              <a:t> </a:t>
            </a:r>
            <a:r>
              <a:rPr lang="en-US" sz="2800" dirty="0">
                <a:solidFill>
                  <a:srgbClr val="0070C0"/>
                </a:solidFill>
                <a:latin typeface="Times New Roman" panose="02020603050405020304" pitchFamily="18" charset="0"/>
                <a:cs typeface="Times New Roman" panose="02020603050405020304" pitchFamily="18" charset="0"/>
              </a:rPr>
              <a:t>soundwaves</a:t>
            </a:r>
            <a:r>
              <a:rPr lang="en-US" sz="2800" dirty="0">
                <a:latin typeface="Times New Roman" panose="02020603050405020304" pitchFamily="18" charset="0"/>
                <a:cs typeface="Times New Roman" panose="02020603050405020304" pitchFamily="18" charset="0"/>
              </a:rPr>
              <a:t> with </a:t>
            </a:r>
            <a:r>
              <a:rPr lang="en-US" sz="2800" dirty="0">
                <a:solidFill>
                  <a:srgbClr val="0070C0"/>
                </a:solidFill>
                <a:latin typeface="Times New Roman" panose="02020603050405020304" pitchFamily="18" charset="0"/>
                <a:cs typeface="Times New Roman" panose="02020603050405020304" pitchFamily="18" charset="0"/>
              </a:rPr>
              <a:t>very high frequencies (∼ 2–20 MHz</a:t>
            </a:r>
            <a:r>
              <a:rPr lang="en-US" sz="2800" dirty="0">
                <a:latin typeface="Times New Roman" panose="02020603050405020304" pitchFamily="18" charset="0"/>
                <a:cs typeface="Times New Roman" panose="02020603050405020304" pitchFamily="18" charset="0"/>
              </a:rPr>
              <a:t> for diagnostic imaging) through the body and </a:t>
            </a:r>
            <a:r>
              <a:rPr lang="en-US" sz="2800" dirty="0">
                <a:solidFill>
                  <a:srgbClr val="0070C0"/>
                </a:solidFill>
                <a:latin typeface="Times New Roman" panose="02020603050405020304" pitchFamily="18" charset="0"/>
                <a:cs typeface="Times New Roman" panose="02020603050405020304" pitchFamily="18" charset="0"/>
              </a:rPr>
              <a:t>receiving their echoes </a:t>
            </a:r>
            <a:r>
              <a:rPr lang="en-US" sz="2800" dirty="0">
                <a:latin typeface="Times New Roman" panose="02020603050405020304" pitchFamily="18" charset="0"/>
                <a:cs typeface="Times New Roman" panose="02020603050405020304" pitchFamily="18" charset="0"/>
              </a:rPr>
              <a:t>to visualize internal structures and organs</a:t>
            </a:r>
            <a:r>
              <a:rPr lang="en-US" sz="2800" dirty="0" smtClean="0">
                <a:latin typeface="Times New Roman" panose="02020603050405020304" pitchFamily="18" charset="0"/>
                <a:cs typeface="Times New Roman" panose="02020603050405020304" pitchFamily="18" charset="0"/>
              </a:rPr>
              <a:t>.</a:t>
            </a:r>
          </a:p>
          <a:p>
            <a:pPr marL="0" indent="0" algn="just" eaLnBrk="1" hangingPunct="1">
              <a:buNone/>
            </a:pPr>
            <a:endParaRPr lang="en-US" sz="2800" dirty="0">
              <a:latin typeface="Times New Roman" panose="02020603050405020304" pitchFamily="18" charset="0"/>
              <a:cs typeface="Times New Roman" panose="02020603050405020304" pitchFamily="18" charset="0"/>
            </a:endParaRPr>
          </a:p>
          <a:p>
            <a:pPr algn="just" eaLnBrk="1" hangingPunct="1"/>
            <a:r>
              <a:rPr lang="en-US" sz="2800" dirty="0">
                <a:latin typeface="Times New Roman" panose="02020603050405020304" pitchFamily="18" charset="0"/>
                <a:cs typeface="Times New Roman" panose="02020603050405020304" pitchFamily="18" charset="0"/>
              </a:rPr>
              <a:t>There is organ </a:t>
            </a:r>
            <a:r>
              <a:rPr lang="en-US" sz="2800" dirty="0">
                <a:solidFill>
                  <a:srgbClr val="0070C0"/>
                </a:solidFill>
                <a:latin typeface="Times New Roman" panose="02020603050405020304" pitchFamily="18" charset="0"/>
                <a:cs typeface="Times New Roman" panose="02020603050405020304" pitchFamily="18" charset="0"/>
              </a:rPr>
              <a:t>limitation</a:t>
            </a:r>
            <a:r>
              <a:rPr lang="en-US" sz="2800" dirty="0">
                <a:latin typeface="Times New Roman" panose="02020603050405020304" pitchFamily="18" charset="0"/>
                <a:cs typeface="Times New Roman" panose="02020603050405020304" pitchFamily="18" charset="0"/>
              </a:rPr>
              <a:t>( It can </a:t>
            </a:r>
            <a:r>
              <a:rPr lang="en-US" sz="2800" dirty="0">
                <a:solidFill>
                  <a:srgbClr val="0070C0"/>
                </a:solidFill>
                <a:latin typeface="Times New Roman" panose="02020603050405020304" pitchFamily="18" charset="0"/>
                <a:cs typeface="Times New Roman" panose="02020603050405020304" pitchFamily="18" charset="0"/>
              </a:rPr>
              <a:t>not penetrate air </a:t>
            </a:r>
            <a:r>
              <a:rPr lang="en-US" sz="2800" dirty="0">
                <a:latin typeface="Times New Roman" panose="02020603050405020304" pitchFamily="18" charset="0"/>
                <a:cs typeface="Times New Roman" panose="02020603050405020304" pitchFamily="18" charset="0"/>
              </a:rPr>
              <a:t>or </a:t>
            </a:r>
            <a:r>
              <a:rPr lang="en-US" sz="2800" dirty="0">
                <a:solidFill>
                  <a:srgbClr val="0070C0"/>
                </a:solidFill>
                <a:latin typeface="Times New Roman" panose="02020603050405020304" pitchFamily="18" charset="0"/>
                <a:cs typeface="Times New Roman" panose="02020603050405020304" pitchFamily="18" charset="0"/>
              </a:rPr>
              <a:t>bone</a:t>
            </a:r>
            <a:r>
              <a:rPr lang="en-US" sz="2800" dirty="0">
                <a:latin typeface="Times New Roman" panose="02020603050405020304" pitchFamily="18" charset="0"/>
                <a:cs typeface="Times New Roman" panose="02020603050405020304" pitchFamily="18" charset="0"/>
              </a:rPr>
              <a:t> so we can not use with lung or brain. </a:t>
            </a:r>
            <a:endParaRPr lang="en-US" sz="2800" dirty="0" smtClean="0">
              <a:latin typeface="Times New Roman" panose="02020603050405020304" pitchFamily="18" charset="0"/>
              <a:cs typeface="Times New Roman" panose="02020603050405020304" pitchFamily="18" charset="0"/>
            </a:endParaRPr>
          </a:p>
          <a:p>
            <a:pPr marL="0" indent="0" algn="just" eaLnBrk="1" hangingPunct="1">
              <a:buNone/>
            </a:pPr>
            <a:endParaRPr lang="en-US" sz="2800" dirty="0">
              <a:latin typeface="Times New Roman" panose="02020603050405020304" pitchFamily="18" charset="0"/>
              <a:cs typeface="Times New Roman" panose="02020603050405020304" pitchFamily="18" charset="0"/>
            </a:endParaRPr>
          </a:p>
          <a:p>
            <a:pPr algn="just" eaLnBrk="1" hangingPunct="1"/>
            <a:r>
              <a:rPr lang="en-US" sz="2800" dirty="0">
                <a:solidFill>
                  <a:srgbClr val="0070C0"/>
                </a:solidFill>
                <a:latin typeface="Times New Roman" panose="02020603050405020304" pitchFamily="18" charset="0"/>
                <a:cs typeface="Times New Roman" panose="02020603050405020304" pitchFamily="18" charset="0"/>
              </a:rPr>
              <a:t>Fluid</a:t>
            </a:r>
            <a:r>
              <a:rPr lang="en-US" sz="2800" dirty="0">
                <a:latin typeface="Times New Roman" panose="02020603050405020304" pitchFamily="18" charset="0"/>
                <a:cs typeface="Times New Roman" panose="02020603050405020304" pitchFamily="18" charset="0"/>
              </a:rPr>
              <a:t> is a </a:t>
            </a:r>
            <a:r>
              <a:rPr lang="en-US" sz="2800" dirty="0">
                <a:solidFill>
                  <a:srgbClr val="0070C0"/>
                </a:solidFill>
                <a:latin typeface="Times New Roman" panose="02020603050405020304" pitchFamily="18" charset="0"/>
                <a:cs typeface="Times New Roman" panose="02020603050405020304" pitchFamily="18" charset="0"/>
              </a:rPr>
              <a:t>good</a:t>
            </a:r>
            <a:r>
              <a:rPr lang="en-US" sz="2800" dirty="0">
                <a:latin typeface="Times New Roman" panose="02020603050405020304" pitchFamily="18" charset="0"/>
                <a:cs typeface="Times New Roman" panose="02020603050405020304" pitchFamily="18" charset="0"/>
              </a:rPr>
              <a:t> conductor of sound, therefore,  ultrasound, is particularly </a:t>
            </a:r>
            <a:r>
              <a:rPr lang="en-US" sz="2800" dirty="0">
                <a:solidFill>
                  <a:srgbClr val="0070C0"/>
                </a:solidFill>
                <a:latin typeface="Times New Roman" panose="02020603050405020304" pitchFamily="18" charset="0"/>
                <a:cs typeface="Times New Roman" panose="02020603050405020304" pitchFamily="18" charset="0"/>
              </a:rPr>
              <a:t>good</a:t>
            </a:r>
            <a:r>
              <a:rPr lang="en-US" sz="2800" dirty="0">
                <a:latin typeface="Times New Roman" panose="02020603050405020304" pitchFamily="18" charset="0"/>
                <a:cs typeface="Times New Roman" panose="02020603050405020304" pitchFamily="18" charset="0"/>
              </a:rPr>
              <a:t> imaging modality for diagnosing </a:t>
            </a:r>
            <a:r>
              <a:rPr lang="en-US" sz="2800" dirty="0">
                <a:solidFill>
                  <a:srgbClr val="0070C0"/>
                </a:solidFill>
                <a:latin typeface="Times New Roman" panose="02020603050405020304" pitchFamily="18" charset="0"/>
                <a:cs typeface="Times New Roman" panose="02020603050405020304" pitchFamily="18" charset="0"/>
              </a:rPr>
              <a:t>cyst</a:t>
            </a:r>
            <a:r>
              <a:rPr lang="en-US" sz="2800" dirty="0">
                <a:latin typeface="Times New Roman" panose="02020603050405020304" pitchFamily="18" charset="0"/>
                <a:cs typeface="Times New Roman" panose="02020603050405020304" pitchFamily="18" charset="0"/>
              </a:rPr>
              <a:t> and other </a:t>
            </a:r>
            <a:r>
              <a:rPr lang="en-US" sz="2800" dirty="0">
                <a:solidFill>
                  <a:srgbClr val="0070C0"/>
                </a:solidFill>
                <a:latin typeface="Times New Roman" panose="02020603050405020304" pitchFamily="18" charset="0"/>
                <a:cs typeface="Times New Roman" panose="02020603050405020304" pitchFamily="18" charset="0"/>
              </a:rPr>
              <a:t>fluid filled </a:t>
            </a:r>
            <a:r>
              <a:rPr lang="en-US" sz="2800" dirty="0">
                <a:latin typeface="Times New Roman" panose="02020603050405020304" pitchFamily="18" charset="0"/>
                <a:cs typeface="Times New Roman" panose="02020603050405020304" pitchFamily="18" charset="0"/>
              </a:rPr>
              <a:t>structures like </a:t>
            </a:r>
            <a:r>
              <a:rPr lang="en-US" sz="2800" b="1" dirty="0">
                <a:latin typeface="Times New Roman" panose="02020603050405020304" pitchFamily="18" charset="0"/>
                <a:cs typeface="Times New Roman" panose="02020603050405020304" pitchFamily="18" charset="0"/>
              </a:rPr>
              <a:t>urinary bladder </a:t>
            </a:r>
            <a:r>
              <a:rPr lang="en-US" sz="2800" dirty="0">
                <a:latin typeface="Times New Roman" panose="02020603050405020304" pitchFamily="18" charset="0"/>
                <a:cs typeface="Times New Roman" panose="02020603050405020304" pitchFamily="18" charset="0"/>
              </a:rPr>
              <a:t>and </a:t>
            </a:r>
            <a:r>
              <a:rPr lang="en-US" sz="2800" b="1" dirty="0">
                <a:latin typeface="Times New Roman" panose="02020603050405020304" pitchFamily="18" charset="0"/>
                <a:cs typeface="Times New Roman" panose="02020603050405020304" pitchFamily="18" charset="0"/>
              </a:rPr>
              <a:t>biliary system </a:t>
            </a:r>
            <a:r>
              <a:rPr lang="en-US" sz="2800" dirty="0">
                <a:latin typeface="Times New Roman" panose="02020603050405020304" pitchFamily="18" charset="0"/>
                <a:cs typeface="Times New Roman" panose="02020603050405020304" pitchFamily="18" charset="0"/>
              </a:rPr>
              <a:t>and demonstrating the </a:t>
            </a:r>
            <a:r>
              <a:rPr lang="en-US" sz="2800" b="1" dirty="0">
                <a:latin typeface="Times New Roman" panose="02020603050405020304" pitchFamily="18" charset="0"/>
                <a:cs typeface="Times New Roman" panose="02020603050405020304" pitchFamily="18" charset="0"/>
              </a:rPr>
              <a:t>fetus in its amniotic sac</a:t>
            </a:r>
            <a:r>
              <a:rPr lang="en-US" sz="2800" dirty="0">
                <a:latin typeface="Times New Roman" panose="02020603050405020304" pitchFamily="18" charset="0"/>
                <a:cs typeface="Times New Roman" panose="02020603050405020304" pitchFamily="18" charset="0"/>
              </a:rPr>
              <a:t>.</a:t>
            </a:r>
          </a:p>
          <a:p>
            <a:pPr lvl="1" eaLnBrk="1" hangingPunct="1"/>
            <a:endParaRPr lang="en-US" dirty="0">
              <a:latin typeface="Arial" charset="0"/>
            </a:endParaRPr>
          </a:p>
          <a:p>
            <a:pPr eaLnBrk="1" hangingPunct="1">
              <a:buFontTx/>
              <a:buNone/>
            </a:pPr>
            <a:endParaRPr lang="en-US" sz="2800" dirty="0">
              <a:latin typeface="Arial" charset="0"/>
            </a:endParaRPr>
          </a:p>
        </p:txBody>
      </p:sp>
      <p:sp>
        <p:nvSpPr>
          <p:cNvPr id="14340" name="Text Box 4"/>
          <p:cNvSpPr txBox="1">
            <a:spLocks noChangeArrowheads="1"/>
          </p:cNvSpPr>
          <p:nvPr/>
        </p:nvSpPr>
        <p:spPr bwMode="auto">
          <a:xfrm>
            <a:off x="288925" y="6335713"/>
            <a:ext cx="1835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400">
                <a:solidFill>
                  <a:schemeClr val="bg2"/>
                </a:solidFill>
                <a:latin typeface="Arial" charset="0"/>
              </a:rPr>
              <a:t>www.upei.ca/~vetrad</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p:cNvSpPr>
            <a:spLocks noChangeArrowheads="1"/>
          </p:cNvSpPr>
          <p:nvPr/>
        </p:nvSpPr>
        <p:spPr bwMode="auto">
          <a:xfrm>
            <a:off x="152400" y="152400"/>
            <a:ext cx="8839200"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3600" dirty="0">
                <a:solidFill>
                  <a:srgbClr val="00B050"/>
                </a:solidFill>
              </a:rPr>
              <a:t>Echogenicity : </a:t>
            </a:r>
            <a:r>
              <a:rPr lang="en-US" sz="1800" dirty="0">
                <a:solidFill>
                  <a:srgbClr val="00B050"/>
                </a:solidFill>
              </a:rPr>
              <a:t>Hypoechoic - hyper echoic- Isoechoic &amp; anechoic</a:t>
            </a:r>
          </a:p>
          <a:p>
            <a:endParaRPr lang="en-US" sz="1800" dirty="0">
              <a:solidFill>
                <a:srgbClr val="00B050"/>
              </a:solidFill>
            </a:endParaRPr>
          </a:p>
          <a:p>
            <a:pPr algn="just"/>
            <a:r>
              <a:rPr lang="en-US" b="1" dirty="0"/>
              <a:t>Hyperechoic</a:t>
            </a:r>
            <a:r>
              <a:rPr lang="en-US" dirty="0"/>
              <a:t> – More echogenic (brighter) than normal. </a:t>
            </a:r>
          </a:p>
          <a:p>
            <a:pPr algn="just"/>
            <a:r>
              <a:rPr lang="en-US" b="1" dirty="0"/>
              <a:t>Hypoechoic</a:t>
            </a:r>
            <a:r>
              <a:rPr lang="en-US" dirty="0"/>
              <a:t> – Less echogenic (darker) than normal. </a:t>
            </a:r>
          </a:p>
          <a:p>
            <a:pPr algn="just"/>
            <a:r>
              <a:rPr lang="en-US" b="1" dirty="0"/>
              <a:t>Isoechoic</a:t>
            </a:r>
            <a:r>
              <a:rPr lang="en-US" dirty="0"/>
              <a:t> – The same echogenicity as another tissue. </a:t>
            </a:r>
          </a:p>
          <a:p>
            <a:pPr algn="just"/>
            <a:r>
              <a:rPr lang="en-US" b="1" dirty="0"/>
              <a:t>Anechoic</a:t>
            </a:r>
            <a:r>
              <a:rPr lang="en-US" dirty="0"/>
              <a:t> - Black than normal</a:t>
            </a:r>
          </a:p>
        </p:txBody>
      </p:sp>
      <p:pic>
        <p:nvPicPr>
          <p:cNvPr id="67586" name="Picture 2" descr="https://prod-images-static.radiopaedia.org/images/5834137/403790d3e8258a17683f375847e256_big_gallery.jpg"/>
          <p:cNvPicPr>
            <a:picLocks noChangeAspect="1" noChangeArrowheads="1"/>
          </p:cNvPicPr>
          <p:nvPr/>
        </p:nvPicPr>
        <p:blipFill>
          <a:blip r:embed="rId2" cstate="print"/>
          <a:srcRect/>
          <a:stretch>
            <a:fillRect/>
          </a:stretch>
        </p:blipFill>
        <p:spPr bwMode="auto">
          <a:xfrm>
            <a:off x="4800600" y="2518421"/>
            <a:ext cx="4648200" cy="3348979"/>
          </a:xfrm>
          <a:prstGeom prst="rect">
            <a:avLst/>
          </a:prstGeom>
          <a:noFill/>
        </p:spPr>
      </p:pic>
      <p:pic>
        <p:nvPicPr>
          <p:cNvPr id="2" name="Picture 1"/>
          <p:cNvPicPr>
            <a:picLocks noChangeAspect="1"/>
          </p:cNvPicPr>
          <p:nvPr/>
        </p:nvPicPr>
        <p:blipFill>
          <a:blip r:embed="rId3"/>
          <a:stretch>
            <a:fillRect/>
          </a:stretch>
        </p:blipFill>
        <p:spPr>
          <a:xfrm>
            <a:off x="422564" y="2667000"/>
            <a:ext cx="4378036" cy="3200400"/>
          </a:xfrm>
          <a:prstGeom prst="rect">
            <a:avLst/>
          </a:prstGeom>
        </p:spPr>
      </p:pic>
      <p:sp>
        <p:nvSpPr>
          <p:cNvPr id="3" name="Rectangle 2"/>
          <p:cNvSpPr/>
          <p:nvPr/>
        </p:nvSpPr>
        <p:spPr>
          <a:xfrm>
            <a:off x="401782" y="5934670"/>
            <a:ext cx="4170218" cy="923330"/>
          </a:xfrm>
          <a:prstGeom prst="rect">
            <a:avLst/>
          </a:prstGeom>
        </p:spPr>
        <p:txBody>
          <a:bodyPr wrap="square">
            <a:spAutoFit/>
          </a:bodyPr>
          <a:lstStyle/>
          <a:p>
            <a:pPr algn="just"/>
            <a:r>
              <a:rPr lang="en-US" sz="1800" dirty="0"/>
              <a:t>Abdominal ultrasound: evidence of </a:t>
            </a:r>
            <a:r>
              <a:rPr lang="en-US" sz="1800" dirty="0">
                <a:solidFill>
                  <a:srgbClr val="0070C0"/>
                </a:solidFill>
              </a:rPr>
              <a:t>a fatty liver b</a:t>
            </a:r>
            <a:r>
              <a:rPr lang="en-US" sz="1800" dirty="0"/>
              <a:t>y comparing the </a:t>
            </a:r>
            <a:r>
              <a:rPr lang="en-US" sz="1800" dirty="0">
                <a:solidFill>
                  <a:srgbClr val="0070C0"/>
                </a:solidFill>
              </a:rPr>
              <a:t>echogenicity</a:t>
            </a:r>
            <a:r>
              <a:rPr lang="en-US" sz="1800" dirty="0"/>
              <a:t> of tissue from the kidney (K) and liver (L)</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152400"/>
            <a:ext cx="8229600" cy="1143000"/>
          </a:xfrm>
        </p:spPr>
        <p:txBody>
          <a:bodyPr/>
          <a:lstStyle/>
          <a:p>
            <a:pPr eaLnBrk="1" hangingPunct="1"/>
            <a:r>
              <a:rPr lang="en-US">
                <a:solidFill>
                  <a:srgbClr val="00B050"/>
                </a:solidFill>
                <a:latin typeface="Calibri" charset="0"/>
              </a:rPr>
              <a:t>Ultrasound</a:t>
            </a:r>
          </a:p>
        </p:txBody>
      </p:sp>
      <p:pic>
        <p:nvPicPr>
          <p:cNvPr id="16387"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447800" y="3276600"/>
            <a:ext cx="7391400" cy="4114800"/>
          </a:xfrm>
          <a:noFill/>
          <a:extLst>
            <a:ext uri="{91240B29-F687-4F45-9708-019B960494DF}">
              <a14:hiddenLine xmlns:a14="http://schemas.microsoft.com/office/drawing/2010/main" w="9525" cap="flat" cmpd="sng">
                <a:solidFill>
                  <a:schemeClr val="tx1"/>
                </a:solidFill>
                <a:prstDash val="solid"/>
                <a:miter lim="800000"/>
                <a:headEnd/>
                <a:tailEnd/>
              </a14:hiddenLine>
            </a:ext>
          </a:extLst>
        </p:spPr>
      </p:pic>
      <p:sp>
        <p:nvSpPr>
          <p:cNvPr id="4" name="Rectangle 3"/>
          <p:cNvSpPr/>
          <p:nvPr/>
        </p:nvSpPr>
        <p:spPr>
          <a:xfrm>
            <a:off x="200891" y="838200"/>
            <a:ext cx="8908473" cy="1569660"/>
          </a:xfrm>
          <a:prstGeom prst="rect">
            <a:avLst/>
          </a:prstGeom>
        </p:spPr>
        <p:txBody>
          <a:bodyPr wrap="square">
            <a:spAutoFit/>
          </a:bodyPr>
          <a:lstStyle/>
          <a:p>
            <a:pPr algn="just"/>
            <a:r>
              <a:rPr lang="en-US" dirty="0"/>
              <a:t>Ultrasound can also be used endoscopically (e.g., </a:t>
            </a:r>
            <a:r>
              <a:rPr lang="en-US" b="1" dirty="0">
                <a:solidFill>
                  <a:srgbClr val="FFC000"/>
                </a:solidFill>
              </a:rPr>
              <a:t>transrectally</a:t>
            </a:r>
            <a:r>
              <a:rPr lang="en-US" dirty="0"/>
              <a:t>, </a:t>
            </a:r>
            <a:r>
              <a:rPr lang="en-US" b="1" dirty="0">
                <a:solidFill>
                  <a:srgbClr val="0070C0"/>
                </a:solidFill>
              </a:rPr>
              <a:t>transvaginally</a:t>
            </a:r>
            <a:r>
              <a:rPr lang="en-US" dirty="0"/>
              <a:t>, </a:t>
            </a:r>
            <a:r>
              <a:rPr lang="en-US" b="1" dirty="0">
                <a:solidFill>
                  <a:srgbClr val="7030A0"/>
                </a:solidFill>
              </a:rPr>
              <a:t>transesophageally</a:t>
            </a:r>
            <a:r>
              <a:rPr lang="en-US" dirty="0"/>
              <a:t>, or </a:t>
            </a:r>
            <a:r>
              <a:rPr lang="en-US" b="1" dirty="0">
                <a:solidFill>
                  <a:schemeClr val="accent6">
                    <a:lumMod val="75000"/>
                  </a:schemeClr>
                </a:solidFill>
              </a:rPr>
              <a:t>transgastrically</a:t>
            </a:r>
            <a:r>
              <a:rPr lang="en-US" dirty="0"/>
              <a:t>), to better evaluate internal organs and otherwise difficult to evaluate structures such as the </a:t>
            </a:r>
            <a:r>
              <a:rPr lang="en-US" b="1" dirty="0">
                <a:solidFill>
                  <a:srgbClr val="FFC000"/>
                </a:solidFill>
              </a:rPr>
              <a:t>prostate</a:t>
            </a:r>
            <a:r>
              <a:rPr lang="en-US" dirty="0"/>
              <a:t>, </a:t>
            </a:r>
            <a:r>
              <a:rPr lang="en-US" b="1" dirty="0">
                <a:solidFill>
                  <a:srgbClr val="0070C0"/>
                </a:solidFill>
              </a:rPr>
              <a:t>ovaries</a:t>
            </a:r>
            <a:r>
              <a:rPr lang="en-US" dirty="0"/>
              <a:t>, </a:t>
            </a:r>
            <a:r>
              <a:rPr lang="en-US" b="1" dirty="0">
                <a:solidFill>
                  <a:srgbClr val="7030A0"/>
                </a:solidFill>
              </a:rPr>
              <a:t>heart valves</a:t>
            </a:r>
            <a:r>
              <a:rPr lang="en-US" dirty="0"/>
              <a:t>, and </a:t>
            </a:r>
            <a:r>
              <a:rPr lang="en-US" b="1" dirty="0" smtClean="0">
                <a:solidFill>
                  <a:schemeClr val="accent6">
                    <a:lumMod val="75000"/>
                  </a:schemeClr>
                </a:solidFill>
              </a:rPr>
              <a:t>pancreas.</a:t>
            </a:r>
            <a:endParaRPr lang="en-US" b="1" dirty="0">
              <a:solidFill>
                <a:schemeClr val="accent6">
                  <a:lumMod val="75000"/>
                </a:schemeClr>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0" y="-26699"/>
            <a:ext cx="2133600" cy="388937"/>
          </a:xfrm>
        </p:spPr>
        <p:txBody>
          <a:bodyPr/>
          <a:lstStyle/>
          <a:p>
            <a:pPr algn="l" eaLnBrk="1" hangingPunct="1"/>
            <a:r>
              <a:rPr lang="en-US" sz="1400" b="1" dirty="0">
                <a:solidFill>
                  <a:srgbClr val="7030A0"/>
                </a:solidFill>
                <a:latin typeface="Calibri" charset="0"/>
              </a:rPr>
              <a:t>Ultrasound </a:t>
            </a:r>
            <a:r>
              <a:rPr lang="ar-SA" sz="1400" b="1" dirty="0">
                <a:solidFill>
                  <a:srgbClr val="7030A0"/>
                </a:solidFill>
                <a:latin typeface="Calibri" charset="0"/>
              </a:rPr>
              <a:t>&lt;&lt;&lt;&lt;&lt;</a:t>
            </a:r>
            <a:endParaRPr lang="en-US" sz="1400" b="1" dirty="0">
              <a:solidFill>
                <a:srgbClr val="7030A0"/>
              </a:solidFill>
              <a:latin typeface="Calibri" charset="0"/>
            </a:endParaRPr>
          </a:p>
        </p:txBody>
      </p:sp>
      <p:pic>
        <p:nvPicPr>
          <p:cNvPr id="17412"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0" y="3840162"/>
            <a:ext cx="2971800" cy="2802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3"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2199" y="561109"/>
            <a:ext cx="2944091" cy="3017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411" name="Rectangle 4"/>
          <p:cNvSpPr>
            <a:spLocks noGrp="1" noChangeArrowheads="1"/>
          </p:cNvSpPr>
          <p:nvPr>
            <p:ph type="body" sz="half" idx="1"/>
          </p:nvPr>
        </p:nvSpPr>
        <p:spPr>
          <a:xfrm>
            <a:off x="6926" y="167769"/>
            <a:ext cx="6012873" cy="6474980"/>
          </a:xfrm>
        </p:spPr>
        <p:txBody>
          <a:bodyPr/>
          <a:lstStyle/>
          <a:p>
            <a:pPr marL="0" indent="0" algn="just" eaLnBrk="1" hangingPunct="1">
              <a:buNone/>
            </a:pPr>
            <a:r>
              <a:rPr lang="en-US" b="1" dirty="0">
                <a:solidFill>
                  <a:srgbClr val="C00000"/>
                </a:solidFill>
              </a:rPr>
              <a:t>Acoustic shadow</a:t>
            </a:r>
            <a:endParaRPr lang="en-US" sz="2400" dirty="0">
              <a:solidFill>
                <a:srgbClr val="C00000"/>
              </a:solidFill>
              <a:latin typeface="Calibri" charset="0"/>
            </a:endParaRPr>
          </a:p>
          <a:p>
            <a:pPr algn="just" eaLnBrk="1" hangingPunct="1"/>
            <a:r>
              <a:rPr lang="en-US" sz="2800" dirty="0">
                <a:latin typeface="Times New Roman" panose="02020603050405020304" pitchFamily="18" charset="0"/>
                <a:cs typeface="Times New Roman" panose="02020603050405020304" pitchFamily="18" charset="0"/>
              </a:rPr>
              <a:t>If ultrasound waves are </a:t>
            </a:r>
            <a:r>
              <a:rPr lang="en-US" sz="2800" dirty="0">
                <a:solidFill>
                  <a:srgbClr val="00B0F0"/>
                </a:solidFill>
                <a:latin typeface="Times New Roman" panose="02020603050405020304" pitchFamily="18" charset="0"/>
                <a:cs typeface="Times New Roman" panose="02020603050405020304" pitchFamily="18" charset="0"/>
              </a:rPr>
              <a:t>strongly absorbed</a:t>
            </a:r>
            <a:r>
              <a:rPr lang="en-US" sz="2800" dirty="0">
                <a:latin typeface="Times New Roman" panose="02020603050405020304" pitchFamily="18" charset="0"/>
                <a:cs typeface="Times New Roman" panose="02020603050405020304" pitchFamily="18" charset="0"/>
              </a:rPr>
              <a:t> and echoed at the surface, the waves will </a:t>
            </a:r>
            <a:r>
              <a:rPr lang="en-US" sz="2800" b="1" dirty="0">
                <a:latin typeface="Times New Roman" panose="02020603050405020304" pitchFamily="18" charset="0"/>
                <a:cs typeface="Times New Roman" panose="02020603050405020304" pitchFamily="18" charset="0"/>
              </a:rPr>
              <a:t>fail to penetrate the tissue</a:t>
            </a:r>
            <a:r>
              <a:rPr lang="en-US" sz="2800" dirty="0">
                <a:latin typeface="Times New Roman" panose="02020603050405020304" pitchFamily="18" charset="0"/>
                <a:cs typeface="Times New Roman" panose="02020603050405020304" pitchFamily="18" charset="0"/>
              </a:rPr>
              <a:t>. All structures </a:t>
            </a:r>
            <a:r>
              <a:rPr lang="en-US" sz="2800" b="1" dirty="0">
                <a:latin typeface="Times New Roman" panose="02020603050405020304" pitchFamily="18" charset="0"/>
                <a:cs typeface="Times New Roman" panose="02020603050405020304" pitchFamily="18" charset="0"/>
              </a:rPr>
              <a:t>behind the surface will appear black</a:t>
            </a:r>
            <a:r>
              <a:rPr lang="en-US" sz="2800" dirty="0">
                <a:latin typeface="Times New Roman" panose="02020603050405020304" pitchFamily="18" charset="0"/>
                <a:cs typeface="Times New Roman" panose="02020603050405020304" pitchFamily="18" charset="0"/>
              </a:rPr>
              <a:t>.</a:t>
            </a:r>
          </a:p>
          <a:p>
            <a:pPr marL="0" indent="0" algn="just" eaLnBrk="1" hangingPunct="1">
              <a:buNone/>
            </a:pPr>
            <a:r>
              <a:rPr lang="en-US" b="1" dirty="0">
                <a:solidFill>
                  <a:srgbClr val="C00000"/>
                </a:solidFill>
                <a:latin typeface="Times New Roman" panose="02020603050405020304" pitchFamily="18" charset="0"/>
                <a:cs typeface="Times New Roman" panose="02020603050405020304" pitchFamily="18" charset="0"/>
              </a:rPr>
              <a:t>Acoustic enhancement</a:t>
            </a:r>
          </a:p>
          <a:p>
            <a:pPr algn="just" eaLnBrk="1" hangingPunct="1"/>
            <a:r>
              <a:rPr lang="en-US" sz="2800" dirty="0">
                <a:latin typeface="Times New Roman" panose="02020603050405020304" pitchFamily="18" charset="0"/>
                <a:cs typeface="Times New Roman" panose="02020603050405020304" pitchFamily="18" charset="0"/>
              </a:rPr>
              <a:t>Because ultrasound waves are </a:t>
            </a:r>
            <a:r>
              <a:rPr lang="en-US" sz="2800" b="1" dirty="0">
                <a:latin typeface="Times New Roman" panose="02020603050405020304" pitchFamily="18" charset="0"/>
                <a:cs typeface="Times New Roman" panose="02020603050405020304" pitchFamily="18" charset="0"/>
              </a:rPr>
              <a:t>hardly weakened</a:t>
            </a:r>
            <a:r>
              <a:rPr lang="en-US" sz="2800" dirty="0">
                <a:latin typeface="Times New Roman" panose="02020603050405020304" pitchFamily="18" charset="0"/>
                <a:cs typeface="Times New Roman" panose="02020603050405020304" pitchFamily="18" charset="0"/>
              </a:rPr>
              <a:t> in </a:t>
            </a:r>
            <a:r>
              <a:rPr lang="en-US" sz="2800" b="1" dirty="0">
                <a:latin typeface="Times New Roman" panose="02020603050405020304" pitchFamily="18" charset="0"/>
                <a:cs typeface="Times New Roman" panose="02020603050405020304" pitchFamily="18" charset="0"/>
              </a:rPr>
              <a:t>fluids</a:t>
            </a:r>
            <a:r>
              <a:rPr lang="en-US" sz="2800" dirty="0">
                <a:latin typeface="Times New Roman" panose="02020603050405020304" pitchFamily="18" charset="0"/>
                <a:cs typeface="Times New Roman" panose="02020603050405020304" pitchFamily="18" charset="0"/>
              </a:rPr>
              <a:t>, structures that are located </a:t>
            </a:r>
            <a:r>
              <a:rPr lang="en-US" sz="2800" b="1" dirty="0">
                <a:latin typeface="Times New Roman" panose="02020603050405020304" pitchFamily="18" charset="0"/>
                <a:cs typeface="Times New Roman" panose="02020603050405020304" pitchFamily="18" charset="0"/>
              </a:rPr>
              <a:t>behind fluid-filled spaces </a:t>
            </a:r>
            <a:r>
              <a:rPr lang="en-US" sz="2800" dirty="0">
                <a:latin typeface="Times New Roman" panose="02020603050405020304" pitchFamily="18" charset="0"/>
                <a:cs typeface="Times New Roman" panose="02020603050405020304" pitchFamily="18" charset="0"/>
              </a:rPr>
              <a:t>will appear </a:t>
            </a:r>
            <a:r>
              <a:rPr lang="en-US" sz="2800" b="1" dirty="0">
                <a:latin typeface="Times New Roman" panose="02020603050405020304" pitchFamily="18" charset="0"/>
                <a:cs typeface="Times New Roman" panose="02020603050405020304" pitchFamily="18" charset="0"/>
              </a:rPr>
              <a:t>hyperechoic </a:t>
            </a:r>
            <a:r>
              <a:rPr lang="en-US" sz="2800" dirty="0">
                <a:latin typeface="Times New Roman" panose="02020603050405020304" pitchFamily="18" charset="0"/>
                <a:cs typeface="Times New Roman" panose="02020603050405020304" pitchFamily="18" charset="0"/>
              </a:rPr>
              <a:t>(brighter</a:t>
            </a:r>
            <a:r>
              <a:rPr lang="en-US" sz="2800" dirty="0" smtClean="0">
                <a:latin typeface="Times New Roman" panose="02020603050405020304" pitchFamily="18" charset="0"/>
                <a:cs typeface="Times New Roman" panose="02020603050405020304" pitchFamily="18" charset="0"/>
              </a:rPr>
              <a:t>).</a:t>
            </a:r>
            <a:endParaRPr lang="en-US" sz="2800" dirty="0">
              <a:solidFill>
                <a:schemeClr val="accent2"/>
              </a:solidFill>
              <a:latin typeface="Times New Roman" panose="02020603050405020304" pitchFamily="18" charset="0"/>
              <a:cs typeface="Times New Roman" panose="02020603050405020304" pitchFamily="18" charset="0"/>
            </a:endParaRPr>
          </a:p>
          <a:p>
            <a:pPr algn="just" eaLnBrk="1" hangingPunct="1"/>
            <a:r>
              <a:rPr lang="en-US" sz="2800" dirty="0">
                <a:latin typeface="Times New Roman" panose="02020603050405020304" pitchFamily="18" charset="0"/>
                <a:cs typeface="Times New Roman" panose="02020603050405020304" pitchFamily="18" charset="0"/>
              </a:rPr>
              <a:t>Ultrasound is often used to </a:t>
            </a:r>
            <a:r>
              <a:rPr lang="en-US" sz="2800" b="1" dirty="0">
                <a:latin typeface="Times New Roman" panose="02020603050405020304" pitchFamily="18" charset="0"/>
                <a:cs typeface="Times New Roman" panose="02020603050405020304" pitchFamily="18" charset="0"/>
              </a:rPr>
              <a:t>determine</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whether </a:t>
            </a:r>
            <a:r>
              <a:rPr lang="en-US" sz="2800" dirty="0">
                <a:latin typeface="Times New Roman" panose="02020603050405020304" pitchFamily="18" charset="0"/>
                <a:cs typeface="Times New Roman" panose="02020603050405020304" pitchFamily="18" charset="0"/>
              </a:rPr>
              <a:t>the structure is </a:t>
            </a:r>
            <a:r>
              <a:rPr lang="en-US" sz="2800" b="1" dirty="0">
                <a:latin typeface="Times New Roman" panose="02020603050405020304" pitchFamily="18" charset="0"/>
                <a:cs typeface="Times New Roman" panose="02020603050405020304" pitchFamily="18" charset="0"/>
              </a:rPr>
              <a:t>solid</a:t>
            </a:r>
            <a:r>
              <a:rPr lang="en-US" sz="2800" dirty="0">
                <a:latin typeface="Times New Roman" panose="02020603050405020304" pitchFamily="18" charset="0"/>
                <a:cs typeface="Times New Roman" panose="02020603050405020304" pitchFamily="18" charset="0"/>
              </a:rPr>
              <a:t> or </a:t>
            </a:r>
            <a:r>
              <a:rPr lang="en-US" sz="2800" b="1" dirty="0">
                <a:latin typeface="Times New Roman" panose="02020603050405020304" pitchFamily="18" charset="0"/>
                <a:cs typeface="Times New Roman" panose="02020603050405020304" pitchFamily="18" charset="0"/>
              </a:rPr>
              <a:t>cystic</a:t>
            </a:r>
          </a:p>
          <a:p>
            <a:pPr algn="just" eaLnBrk="1" hangingPunct="1"/>
            <a:endParaRPr lang="en-US" sz="2400" dirty="0">
              <a:solidFill>
                <a:schemeClr val="accent2"/>
              </a:solidFill>
              <a:latin typeface="Calibri" charset="0"/>
            </a:endParaRPr>
          </a:p>
          <a:p>
            <a:pPr lvl="1" eaLnBrk="1" hangingPunct="1"/>
            <a:endParaRPr lang="en-US" sz="2400" dirty="0">
              <a:solidFill>
                <a:schemeClr val="accent2"/>
              </a:solidFill>
              <a:latin typeface="Calibri"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172200" y="304800"/>
            <a:ext cx="2971800"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699"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291262" y="3581400"/>
            <a:ext cx="2852738" cy="3017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702" name="TextBox 2"/>
          <p:cNvSpPr txBox="1">
            <a:spLocks noChangeArrowheads="1"/>
          </p:cNvSpPr>
          <p:nvPr/>
        </p:nvSpPr>
        <p:spPr bwMode="auto">
          <a:xfrm>
            <a:off x="304800" y="0"/>
            <a:ext cx="32686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400" b="1" dirty="0">
                <a:solidFill>
                  <a:srgbClr val="FF0000"/>
                </a:solidFill>
                <a:latin typeface="Times New Roman" charset="0"/>
              </a:rPr>
              <a:t>Doppler ultrasound  </a:t>
            </a:r>
          </a:p>
        </p:txBody>
      </p:sp>
      <p:sp>
        <p:nvSpPr>
          <p:cNvPr id="7" name="Rectangle 6"/>
          <p:cNvSpPr/>
          <p:nvPr/>
        </p:nvSpPr>
        <p:spPr>
          <a:xfrm>
            <a:off x="0" y="609600"/>
            <a:ext cx="6096000" cy="6124754"/>
          </a:xfrm>
          <a:prstGeom prst="rect">
            <a:avLst/>
          </a:prstGeom>
        </p:spPr>
        <p:txBody>
          <a:bodyPr wrap="square">
            <a:spAutoFit/>
          </a:bodyPr>
          <a:lstStyle/>
          <a:p>
            <a:pPr algn="just"/>
            <a:r>
              <a:rPr lang="en-US" sz="2800" dirty="0"/>
              <a:t>Doppler studies are used to detect </a:t>
            </a:r>
            <a:r>
              <a:rPr lang="en-US" sz="2800" dirty="0">
                <a:solidFill>
                  <a:srgbClr val="0070C0"/>
                </a:solidFill>
              </a:rPr>
              <a:t>venous thrombosis, </a:t>
            </a:r>
            <a:r>
              <a:rPr lang="en-US" sz="2800" dirty="0">
                <a:solidFill>
                  <a:schemeClr val="accent6">
                    <a:lumMod val="75000"/>
                  </a:schemeClr>
                </a:solidFill>
              </a:rPr>
              <a:t>arterial stenosis </a:t>
            </a:r>
            <a:r>
              <a:rPr lang="en-US" sz="2800" dirty="0">
                <a:solidFill>
                  <a:srgbClr val="0070C0"/>
                </a:solidFill>
              </a:rPr>
              <a:t>and </a:t>
            </a:r>
            <a:r>
              <a:rPr lang="en-US" sz="2800" dirty="0">
                <a:solidFill>
                  <a:srgbClr val="002060"/>
                </a:solidFill>
              </a:rPr>
              <a:t>occlusion</a:t>
            </a:r>
            <a:r>
              <a:rPr lang="en-US" sz="2800" dirty="0"/>
              <a:t>.</a:t>
            </a:r>
          </a:p>
          <a:p>
            <a:pPr algn="just"/>
            <a:endParaRPr lang="en-US" sz="2800" dirty="0"/>
          </a:p>
          <a:p>
            <a:pPr algn="just"/>
            <a:r>
              <a:rPr lang="en-US" sz="2800" dirty="0"/>
              <a:t> Doppler or duplex mode used to </a:t>
            </a:r>
            <a:r>
              <a:rPr lang="en-US" sz="2800" dirty="0">
                <a:solidFill>
                  <a:srgbClr val="0070C0"/>
                </a:solidFill>
              </a:rPr>
              <a:t>visualize motion within structures</a:t>
            </a:r>
            <a:r>
              <a:rPr lang="en-US" sz="2800" dirty="0"/>
              <a:t>, e.g., </a:t>
            </a:r>
            <a:r>
              <a:rPr lang="en-US" sz="2800" dirty="0">
                <a:solidFill>
                  <a:srgbClr val="0070C0"/>
                </a:solidFill>
              </a:rPr>
              <a:t>the velocity and direction of blood </a:t>
            </a:r>
            <a:r>
              <a:rPr lang="en-US" sz="2800" dirty="0" smtClean="0">
                <a:solidFill>
                  <a:srgbClr val="0070C0"/>
                </a:solidFill>
              </a:rPr>
              <a:t>flow.</a:t>
            </a:r>
          </a:p>
          <a:p>
            <a:pPr algn="just"/>
            <a:endParaRPr lang="en-US" sz="2800" dirty="0">
              <a:solidFill>
                <a:srgbClr val="0070C0"/>
              </a:solidFill>
            </a:endParaRPr>
          </a:p>
          <a:p>
            <a:pPr algn="just"/>
            <a:r>
              <a:rPr lang="en-US" sz="2800" dirty="0">
                <a:solidFill>
                  <a:srgbClr val="00B050"/>
                </a:solidFill>
              </a:rPr>
              <a:t>In obstetrics</a:t>
            </a:r>
            <a:r>
              <a:rPr lang="en-US" sz="2800" dirty="0"/>
              <a:t>, Doppler ultrasound is used particularly to determine </a:t>
            </a:r>
            <a:r>
              <a:rPr lang="en-US" sz="2800" dirty="0">
                <a:solidFill>
                  <a:srgbClr val="00B0F0"/>
                </a:solidFill>
              </a:rPr>
              <a:t>fetal blood flow through the umbilical artery. </a:t>
            </a:r>
          </a:p>
          <a:p>
            <a:pPr algn="just"/>
            <a:r>
              <a:rPr lang="en-US" sz="2800" dirty="0"/>
              <a:t>With Doppler </a:t>
            </a:r>
            <a:r>
              <a:rPr lang="en-US" sz="2800" b="1" dirty="0">
                <a:solidFill>
                  <a:srgbClr val="00B050"/>
                </a:solidFill>
              </a:rPr>
              <a:t>echocardiography</a:t>
            </a:r>
            <a:r>
              <a:rPr lang="en-US" sz="2800" dirty="0"/>
              <a:t> it is possible to demonstrate regurgitation through incompetent valves.</a:t>
            </a:r>
          </a:p>
        </p:txBody>
      </p:sp>
    </p:spTree>
    <p:extLst>
      <p:ext uri="{BB962C8B-B14F-4D97-AF65-F5344CB8AC3E}">
        <p14:creationId xmlns:p14="http://schemas.microsoft.com/office/powerpoint/2010/main" val="19626475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09600" y="-152400"/>
            <a:ext cx="7772400" cy="685800"/>
          </a:xfrm>
        </p:spPr>
        <p:txBody>
          <a:bodyPr rtlCol="0">
            <a:normAutofit fontScale="90000"/>
          </a:bodyPr>
          <a:lstStyle/>
          <a:p>
            <a:pPr eaLnBrk="1" fontAlgn="auto" hangingPunct="1">
              <a:spcAft>
                <a:spcPts val="0"/>
              </a:spcAft>
              <a:defRPr/>
            </a:pPr>
            <a:r>
              <a:rPr lang="en-US" altLang="en-US" b="1" dirty="0">
                <a:solidFill>
                  <a:srgbClr val="C00000"/>
                </a:solidFill>
                <a:ea typeface="+mj-ea"/>
              </a:rPr>
              <a:t>Ultrasound</a:t>
            </a:r>
          </a:p>
        </p:txBody>
      </p:sp>
      <p:sp>
        <p:nvSpPr>
          <p:cNvPr id="2" name="Rectangle 1"/>
          <p:cNvSpPr/>
          <p:nvPr/>
        </p:nvSpPr>
        <p:spPr>
          <a:xfrm>
            <a:off x="0" y="457200"/>
            <a:ext cx="9144000" cy="6370975"/>
          </a:xfrm>
          <a:prstGeom prst="rect">
            <a:avLst/>
          </a:prstGeom>
        </p:spPr>
        <p:txBody>
          <a:bodyPr wrap="square">
            <a:spAutoFit/>
          </a:bodyPr>
          <a:lstStyle/>
          <a:p>
            <a:pPr marL="342900" indent="-342900" algn="just">
              <a:buFont typeface="Wingdings" panose="05000000000000000000" pitchFamily="2" charset="2"/>
              <a:buChar char="§"/>
            </a:pPr>
            <a:r>
              <a:rPr lang="en-US" sz="2800" dirty="0"/>
              <a:t>Due to the </a:t>
            </a:r>
            <a:r>
              <a:rPr lang="en-US" sz="2800" dirty="0">
                <a:solidFill>
                  <a:srgbClr val="0070C0"/>
                </a:solidFill>
              </a:rPr>
              <a:t>safety</a:t>
            </a:r>
            <a:r>
              <a:rPr lang="en-US" sz="2800" dirty="0"/>
              <a:t> of ultrasound waves and the </a:t>
            </a:r>
            <a:r>
              <a:rPr lang="en-US" sz="2800" dirty="0">
                <a:solidFill>
                  <a:srgbClr val="0070C0"/>
                </a:solidFill>
              </a:rPr>
              <a:t>portability</a:t>
            </a:r>
            <a:r>
              <a:rPr lang="en-US" sz="2800" dirty="0"/>
              <a:t> ultrasound machines, </a:t>
            </a:r>
            <a:r>
              <a:rPr lang="en-US" sz="2800" dirty="0">
                <a:solidFill>
                  <a:srgbClr val="0070C0"/>
                </a:solidFill>
              </a:rPr>
              <a:t>low cost</a:t>
            </a:r>
            <a:r>
              <a:rPr lang="en-US" sz="2800" dirty="0"/>
              <a:t>, and </a:t>
            </a:r>
            <a:r>
              <a:rPr lang="en-US" sz="2800" dirty="0">
                <a:solidFill>
                  <a:srgbClr val="0070C0"/>
                </a:solidFill>
              </a:rPr>
              <a:t>high availability </a:t>
            </a:r>
            <a:r>
              <a:rPr lang="en-US" sz="2800" dirty="0"/>
              <a:t>of ultrasound </a:t>
            </a:r>
            <a:r>
              <a:rPr lang="en-US" sz="2800" dirty="0" smtClean="0"/>
              <a:t>machines. </a:t>
            </a:r>
          </a:p>
          <a:p>
            <a:pPr algn="just"/>
            <a:endParaRPr lang="en-US" sz="2800" dirty="0"/>
          </a:p>
          <a:p>
            <a:pPr marL="342900" indent="-342900" algn="just">
              <a:buFont typeface="Wingdings" panose="05000000000000000000" pitchFamily="2" charset="2"/>
              <a:buChar char="§"/>
            </a:pPr>
            <a:r>
              <a:rPr lang="en-US" sz="2800" dirty="0"/>
              <a:t>Ultrasound offers </a:t>
            </a:r>
            <a:r>
              <a:rPr lang="en-US" sz="2800" dirty="0">
                <a:solidFill>
                  <a:srgbClr val="0070C0"/>
                </a:solidFill>
              </a:rPr>
              <a:t>quick diagnosis for certain diseases</a:t>
            </a:r>
            <a:r>
              <a:rPr lang="en-US" sz="2800" dirty="0"/>
              <a:t> (e.g., </a:t>
            </a:r>
            <a:r>
              <a:rPr lang="en-US" sz="2800" dirty="0" smtClean="0"/>
              <a:t>cholecystitis).</a:t>
            </a:r>
          </a:p>
          <a:p>
            <a:pPr algn="just"/>
            <a:endParaRPr lang="en-US" sz="2800" dirty="0"/>
          </a:p>
          <a:p>
            <a:pPr marL="342900" indent="-342900" algn="just">
              <a:buFont typeface="Wingdings" panose="05000000000000000000" pitchFamily="2" charset="2"/>
              <a:buChar char="§"/>
            </a:pPr>
            <a:r>
              <a:rPr lang="en-US" dirty="0"/>
              <a:t>Ultrasound waves </a:t>
            </a:r>
            <a:r>
              <a:rPr lang="en-US" dirty="0">
                <a:solidFill>
                  <a:srgbClr val="00B0F0"/>
                </a:solidFill>
              </a:rPr>
              <a:t>have no known harmful effects </a:t>
            </a:r>
            <a:r>
              <a:rPr lang="en-US" dirty="0"/>
              <a:t>(compared to modalities using </a:t>
            </a:r>
            <a:r>
              <a:rPr lang="en-US" sz="2800" dirty="0">
                <a:solidFill>
                  <a:srgbClr val="0070C0"/>
                </a:solidFill>
              </a:rPr>
              <a:t>ionizing radiation</a:t>
            </a:r>
          </a:p>
          <a:p>
            <a:pPr marL="342900" indent="-342900" algn="just">
              <a:buFont typeface="Wingdings" panose="05000000000000000000" pitchFamily="2" charset="2"/>
              <a:buChar char="§"/>
            </a:pPr>
            <a:r>
              <a:rPr lang="en-US" dirty="0">
                <a:solidFill>
                  <a:srgbClr val="00B0F0"/>
                </a:solidFill>
              </a:rPr>
              <a:t>Noninvasive.</a:t>
            </a:r>
          </a:p>
          <a:p>
            <a:pPr marL="342900" indent="-342900" algn="just">
              <a:buFont typeface="Wingdings" panose="05000000000000000000" pitchFamily="2" charset="2"/>
              <a:buChar char="§"/>
            </a:pPr>
            <a:r>
              <a:rPr lang="en-US" dirty="0">
                <a:solidFill>
                  <a:srgbClr val="00B0F0"/>
                </a:solidFill>
              </a:rPr>
              <a:t>Enables real-time </a:t>
            </a:r>
            <a:r>
              <a:rPr lang="en-US" dirty="0"/>
              <a:t>morphological and functional (moving image</a:t>
            </a:r>
            <a:r>
              <a:rPr lang="en-US" dirty="0" smtClean="0"/>
              <a:t>).</a:t>
            </a:r>
          </a:p>
          <a:p>
            <a:pPr algn="just"/>
            <a:endParaRPr lang="en-US" sz="2800" dirty="0"/>
          </a:p>
          <a:p>
            <a:pPr marL="342900" indent="-342900" algn="just">
              <a:buFont typeface="Wingdings" panose="05000000000000000000" pitchFamily="2" charset="2"/>
              <a:buChar char="§"/>
            </a:pPr>
            <a:r>
              <a:rPr lang="en-US" sz="2800" dirty="0"/>
              <a:t>The </a:t>
            </a:r>
            <a:r>
              <a:rPr lang="en-US" sz="2800" dirty="0">
                <a:solidFill>
                  <a:srgbClr val="00B050"/>
                </a:solidFill>
              </a:rPr>
              <a:t>main disadvantages </a:t>
            </a:r>
            <a:r>
              <a:rPr lang="en-US" sz="2800" dirty="0"/>
              <a:t>of ultrasound are the </a:t>
            </a:r>
            <a:r>
              <a:rPr lang="en-US" sz="2800" dirty="0">
                <a:solidFill>
                  <a:srgbClr val="0070C0"/>
                </a:solidFill>
              </a:rPr>
              <a:t>training and skill required of the examiner</a:t>
            </a:r>
            <a:r>
              <a:rPr lang="en-US" sz="2800" dirty="0"/>
              <a:t>, </a:t>
            </a:r>
            <a:r>
              <a:rPr lang="en-US" sz="2800" dirty="0">
                <a:solidFill>
                  <a:srgbClr val="0070C0"/>
                </a:solidFill>
              </a:rPr>
              <a:t>low resolution</a:t>
            </a:r>
            <a:r>
              <a:rPr lang="en-US" sz="2800" dirty="0"/>
              <a:t>, and the common appearance of </a:t>
            </a:r>
            <a:r>
              <a:rPr lang="en-US" sz="2800" dirty="0">
                <a:solidFill>
                  <a:srgbClr val="0070C0"/>
                </a:solidFill>
              </a:rPr>
              <a:t>artifacts</a:t>
            </a:r>
            <a:r>
              <a:rPr lang="en-US" sz="2800" dirty="0"/>
              <a: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endParaRPr lang="ar-SA">
              <a:latin typeface="Calibri" charset="0"/>
              <a:cs typeface="Times New Roman" charset="0"/>
            </a:endParaRPr>
          </a:p>
        </p:txBody>
      </p:sp>
      <p:pic>
        <p:nvPicPr>
          <p:cNvPr id="20483" name="Picture 2" descr="C:\Users\Administrator\Desktop\h9991186.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152400" y="-76200"/>
            <a:ext cx="4648200" cy="6934200"/>
          </a:xfrm>
          <a:noFill/>
        </p:spPr>
      </p:pic>
      <p:pic>
        <p:nvPicPr>
          <p:cNvPr id="20484" name="Picture 4" descr="C:\Users\Administrator\Desktop\p402.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4648200" y="0"/>
            <a:ext cx="4343400" cy="6781800"/>
          </a:xfr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r>
              <a:rPr lang="en-US">
                <a:solidFill>
                  <a:srgbClr val="FF0000"/>
                </a:solidFill>
                <a:latin typeface="Calibri" charset="0"/>
              </a:rPr>
              <a:t>2D vs 3D</a:t>
            </a:r>
          </a:p>
        </p:txBody>
      </p:sp>
      <p:pic>
        <p:nvPicPr>
          <p:cNvPr id="21507" name="Picture 2" descr="C:\Users\Administrator\Desktop\2dultrasound320.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152400" y="1752600"/>
            <a:ext cx="4306888" cy="4953000"/>
          </a:xfrm>
          <a:noFill/>
        </p:spPr>
      </p:pic>
      <p:pic>
        <p:nvPicPr>
          <p:cNvPr id="21508" name="Picture 3" descr="C:\Users\Administrator\Desktop\ultrasound-grant.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4495800" y="1676400"/>
            <a:ext cx="4343400" cy="4876800"/>
          </a:xfr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914400" y="-152400"/>
            <a:ext cx="7010400" cy="914400"/>
          </a:xfrm>
        </p:spPr>
        <p:txBody>
          <a:bodyPr/>
          <a:lstStyle/>
          <a:p>
            <a:pPr eaLnBrk="1" hangingPunct="1"/>
            <a:r>
              <a:rPr lang="en-US">
                <a:solidFill>
                  <a:srgbClr val="FF0000"/>
                </a:solidFill>
                <a:latin typeface="Calibri" charset="0"/>
              </a:rPr>
              <a:t>Computed Tomography</a:t>
            </a:r>
          </a:p>
        </p:txBody>
      </p:sp>
      <p:sp>
        <p:nvSpPr>
          <p:cNvPr id="23555" name="Content Placeholder 2"/>
          <p:cNvSpPr>
            <a:spLocks noGrp="1"/>
          </p:cNvSpPr>
          <p:nvPr>
            <p:ph idx="1"/>
          </p:nvPr>
        </p:nvSpPr>
        <p:spPr>
          <a:xfrm>
            <a:off x="0" y="609600"/>
            <a:ext cx="9067800" cy="6248400"/>
          </a:xfrm>
        </p:spPr>
        <p:txBody>
          <a:bodyPr/>
          <a:lstStyle/>
          <a:p>
            <a:pPr algn="just"/>
            <a:r>
              <a:rPr lang="en-US" sz="2000" b="1" dirty="0">
                <a:solidFill>
                  <a:srgbClr val="632523"/>
                </a:solidFill>
                <a:latin typeface="Times New Roman" panose="02020603050405020304" pitchFamily="18" charset="0"/>
                <a:cs typeface="Times New Roman" panose="02020603050405020304" pitchFamily="18" charset="0"/>
              </a:rPr>
              <a:t>Computerized (or computed) tomography (CT scan)</a:t>
            </a:r>
            <a:r>
              <a:rPr lang="en-US" sz="2000" dirty="0">
                <a:solidFill>
                  <a:srgbClr val="632523"/>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is an imaging technique that employs a rotating </a:t>
            </a:r>
            <a:r>
              <a:rPr lang="en-US" sz="2400" dirty="0">
                <a:solidFill>
                  <a:srgbClr val="00B0F0"/>
                </a:solidFill>
                <a:latin typeface="Times New Roman" panose="02020603050405020304" pitchFamily="18" charset="0"/>
                <a:cs typeface="Times New Roman" panose="02020603050405020304" pitchFamily="18" charset="0"/>
              </a:rPr>
              <a:t>x-ray</a:t>
            </a:r>
            <a:r>
              <a:rPr lang="en-US" sz="2400" dirty="0">
                <a:latin typeface="Times New Roman" panose="02020603050405020304" pitchFamily="18" charset="0"/>
                <a:cs typeface="Times New Roman" panose="02020603050405020304" pitchFamily="18" charset="0"/>
              </a:rPr>
              <a:t> generator and multiple detectors to produce a large number of </a:t>
            </a:r>
            <a:r>
              <a:rPr lang="en-US" sz="2400" dirty="0">
                <a:solidFill>
                  <a:srgbClr val="00B0F0"/>
                </a:solidFill>
                <a:latin typeface="Times New Roman" panose="02020603050405020304" pitchFamily="18" charset="0"/>
                <a:cs typeface="Times New Roman" panose="02020603050405020304" pitchFamily="18" charset="0"/>
              </a:rPr>
              <a:t>cross-sectional images on several planes.</a:t>
            </a:r>
          </a:p>
          <a:p>
            <a:pPr algn="just"/>
            <a:r>
              <a:rPr lang="en-US" sz="2400" dirty="0">
                <a:latin typeface="Times New Roman" panose="02020603050405020304" pitchFamily="18" charset="0"/>
                <a:cs typeface="Times New Roman" panose="02020603050405020304" pitchFamily="18" charset="0"/>
              </a:rPr>
              <a:t>Unlike traditional radiography, which produces projectional images of structures </a:t>
            </a:r>
            <a:r>
              <a:rPr lang="en-US" sz="2400" dirty="0">
                <a:solidFill>
                  <a:srgbClr val="00B0F0"/>
                </a:solidFill>
                <a:latin typeface="Times New Roman" panose="02020603050405020304" pitchFamily="18" charset="0"/>
                <a:cs typeface="Times New Roman" panose="02020603050405020304" pitchFamily="18" charset="0"/>
              </a:rPr>
              <a:t>superimposed</a:t>
            </a:r>
            <a:r>
              <a:rPr lang="en-US" sz="2400" dirty="0">
                <a:latin typeface="Times New Roman" panose="02020603050405020304" pitchFamily="18" charset="0"/>
                <a:cs typeface="Times New Roman" panose="02020603050405020304" pitchFamily="18" charset="0"/>
              </a:rPr>
              <a:t> on each other, CT visualizes slices of the patient only a few millimeters thick, </a:t>
            </a:r>
            <a:r>
              <a:rPr lang="en-US" sz="2400" dirty="0">
                <a:solidFill>
                  <a:srgbClr val="00B0F0"/>
                </a:solidFill>
                <a:latin typeface="Times New Roman" panose="02020603050405020304" pitchFamily="18" charset="0"/>
                <a:cs typeface="Times New Roman" panose="02020603050405020304" pitchFamily="18" charset="0"/>
              </a:rPr>
              <a:t>eliminating the problem of superimposition.</a:t>
            </a:r>
          </a:p>
          <a:p>
            <a:pPr algn="just"/>
            <a:r>
              <a:rPr lang="en-US" sz="20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 CT scan is used to define normal and abnormal structures in the body and/or assist in procedures by helping to accurately guide the placement of instruments or treatment  planning. </a:t>
            </a:r>
          </a:p>
          <a:p>
            <a:pPr algn="just" eaLnBrk="1" hangingPunct="1"/>
            <a:r>
              <a:rPr lang="en-US" sz="2400" dirty="0">
                <a:latin typeface="Times New Roman" panose="02020603050405020304" pitchFamily="18" charset="0"/>
                <a:cs typeface="Times New Roman" panose="02020603050405020304" pitchFamily="18" charset="0"/>
              </a:rPr>
              <a:t>The </a:t>
            </a:r>
            <a:r>
              <a:rPr lang="en-US" sz="2400" dirty="0">
                <a:solidFill>
                  <a:srgbClr val="00B050"/>
                </a:solidFill>
                <a:latin typeface="Times New Roman" panose="02020603050405020304" pitchFamily="18" charset="0"/>
                <a:cs typeface="Times New Roman" panose="02020603050405020304" pitchFamily="18" charset="0"/>
              </a:rPr>
              <a:t>advantages</a:t>
            </a:r>
            <a:r>
              <a:rPr lang="en-US" sz="2400" dirty="0">
                <a:latin typeface="Times New Roman" panose="02020603050405020304" pitchFamily="18" charset="0"/>
                <a:cs typeface="Times New Roman" panose="02020603050405020304" pitchFamily="18" charset="0"/>
              </a:rPr>
              <a:t> of CT scan besides allowing for </a:t>
            </a:r>
            <a:r>
              <a:rPr lang="en-US" sz="2400" dirty="0">
                <a:solidFill>
                  <a:srgbClr val="00B0F0"/>
                </a:solidFill>
                <a:latin typeface="Times New Roman" panose="02020603050405020304" pitchFamily="18" charset="0"/>
                <a:cs typeface="Times New Roman" panose="02020603050405020304" pitchFamily="18" charset="0"/>
              </a:rPr>
              <a:t>image manipulation and 3D reconstruction</a:t>
            </a:r>
            <a:r>
              <a:rPr lang="en-US" sz="2400" dirty="0">
                <a:latin typeface="Times New Roman" panose="02020603050405020304" pitchFamily="18" charset="0"/>
                <a:cs typeface="Times New Roman" panose="02020603050405020304" pitchFamily="18" charset="0"/>
              </a:rPr>
              <a:t> include </a:t>
            </a:r>
            <a:r>
              <a:rPr lang="en-US" sz="2400" dirty="0">
                <a:solidFill>
                  <a:srgbClr val="00B0F0"/>
                </a:solidFill>
                <a:latin typeface="Times New Roman" panose="02020603050405020304" pitchFamily="18" charset="0"/>
                <a:cs typeface="Times New Roman" panose="02020603050405020304" pitchFamily="18" charset="0"/>
              </a:rPr>
              <a:t>shorter study time</a:t>
            </a:r>
            <a:r>
              <a:rPr lang="en-US" sz="2400" dirty="0">
                <a:latin typeface="Times New Roman" panose="02020603050405020304" pitchFamily="18" charset="0"/>
                <a:cs typeface="Times New Roman" panose="02020603050405020304" pitchFamily="18" charset="0"/>
              </a:rPr>
              <a:t> and </a:t>
            </a:r>
            <a:r>
              <a:rPr lang="en-US" sz="2400" dirty="0">
                <a:solidFill>
                  <a:srgbClr val="00B0F0"/>
                </a:solidFill>
                <a:latin typeface="Times New Roman" panose="02020603050405020304" pitchFamily="18" charset="0"/>
                <a:cs typeface="Times New Roman" panose="02020603050405020304" pitchFamily="18" charset="0"/>
              </a:rPr>
              <a:t>lower cost </a:t>
            </a:r>
            <a:r>
              <a:rPr lang="en-US" sz="2400" dirty="0">
                <a:latin typeface="Times New Roman" panose="02020603050405020304" pitchFamily="18" charset="0"/>
                <a:cs typeface="Times New Roman" panose="02020603050405020304" pitchFamily="18" charset="0"/>
              </a:rPr>
              <a:t>than </a:t>
            </a:r>
            <a:r>
              <a:rPr lang="en-US" sz="2400" b="1" dirty="0">
                <a:latin typeface="Times New Roman" panose="02020603050405020304" pitchFamily="18" charset="0"/>
                <a:cs typeface="Times New Roman" panose="02020603050405020304" pitchFamily="18" charset="0"/>
              </a:rPr>
              <a:t>MRI</a:t>
            </a:r>
            <a:r>
              <a:rPr lang="en-US" sz="2400" dirty="0">
                <a:latin typeface="Times New Roman" panose="02020603050405020304" pitchFamily="18" charset="0"/>
                <a:cs typeface="Times New Roman" panose="02020603050405020304" pitchFamily="18" charset="0"/>
              </a:rPr>
              <a:t> and </a:t>
            </a:r>
            <a:r>
              <a:rPr lang="en-US" sz="2400" dirty="0">
                <a:solidFill>
                  <a:srgbClr val="00B0F0"/>
                </a:solidFill>
                <a:latin typeface="Times New Roman" panose="02020603050405020304" pitchFamily="18" charset="0"/>
                <a:cs typeface="Times New Roman" panose="02020603050405020304" pitchFamily="18" charset="0"/>
              </a:rPr>
              <a:t>higher resolution </a:t>
            </a:r>
            <a:r>
              <a:rPr lang="en-US" sz="2400" dirty="0">
                <a:latin typeface="Times New Roman" panose="02020603050405020304" pitchFamily="18" charset="0"/>
                <a:cs typeface="Times New Roman" panose="02020603050405020304" pitchFamily="18" charset="0"/>
              </a:rPr>
              <a:t>than projectional </a:t>
            </a:r>
            <a:r>
              <a:rPr lang="en-US" sz="2400" b="1" dirty="0">
                <a:latin typeface="Times New Roman" panose="02020603050405020304" pitchFamily="18" charset="0"/>
                <a:cs typeface="Times New Roman" panose="02020603050405020304" pitchFamily="18" charset="0"/>
              </a:rPr>
              <a:t>radiography</a:t>
            </a:r>
            <a:r>
              <a:rPr lang="en-US" sz="2400" dirty="0">
                <a:latin typeface="Times New Roman" panose="02020603050405020304" pitchFamily="18" charset="0"/>
                <a:cs typeface="Times New Roman" panose="02020603050405020304" pitchFamily="18" charset="0"/>
              </a:rPr>
              <a:t>, while </a:t>
            </a:r>
            <a:r>
              <a:rPr lang="en-US" sz="2400" dirty="0">
                <a:solidFill>
                  <a:srgbClr val="00B050"/>
                </a:solidFill>
                <a:latin typeface="Times New Roman" panose="02020603050405020304" pitchFamily="18" charset="0"/>
                <a:cs typeface="Times New Roman" panose="02020603050405020304" pitchFamily="18" charset="0"/>
              </a:rPr>
              <a:t>disadvantages</a:t>
            </a:r>
            <a:r>
              <a:rPr lang="en-US" sz="2400" dirty="0">
                <a:latin typeface="Times New Roman" panose="02020603050405020304" pitchFamily="18" charset="0"/>
                <a:cs typeface="Times New Roman" panose="02020603050405020304" pitchFamily="18" charset="0"/>
              </a:rPr>
              <a:t> include </a:t>
            </a:r>
            <a:r>
              <a:rPr lang="en-US" sz="2400" dirty="0">
                <a:solidFill>
                  <a:srgbClr val="00B0F0"/>
                </a:solidFill>
                <a:latin typeface="Times New Roman" panose="02020603050405020304" pitchFamily="18" charset="0"/>
                <a:cs typeface="Times New Roman" panose="02020603050405020304" pitchFamily="18" charset="0"/>
              </a:rPr>
              <a:t>lower resolution</a:t>
            </a:r>
            <a:r>
              <a:rPr lang="en-US" sz="2400" dirty="0">
                <a:latin typeface="Times New Roman" panose="02020603050405020304" pitchFamily="18" charset="0"/>
                <a:cs typeface="Times New Roman" panose="02020603050405020304" pitchFamily="18" charset="0"/>
              </a:rPr>
              <a:t> than </a:t>
            </a:r>
            <a:r>
              <a:rPr lang="en-US" sz="2400" b="1" dirty="0">
                <a:latin typeface="Times New Roman" panose="02020603050405020304" pitchFamily="18" charset="0"/>
                <a:cs typeface="Times New Roman" panose="02020603050405020304" pitchFamily="18" charset="0"/>
              </a:rPr>
              <a:t>MRI</a:t>
            </a:r>
            <a:r>
              <a:rPr lang="en-US" sz="2400" dirty="0">
                <a:latin typeface="Times New Roman" panose="02020603050405020304" pitchFamily="18" charset="0"/>
                <a:cs typeface="Times New Roman" panose="02020603050405020304" pitchFamily="18" charset="0"/>
              </a:rPr>
              <a:t> and exposure to </a:t>
            </a:r>
            <a:r>
              <a:rPr lang="en-US" sz="2400" dirty="0">
                <a:solidFill>
                  <a:srgbClr val="00B0F0"/>
                </a:solidFill>
                <a:latin typeface="Times New Roman" panose="02020603050405020304" pitchFamily="18" charset="0"/>
                <a:cs typeface="Times New Roman" panose="02020603050405020304" pitchFamily="18" charset="0"/>
              </a:rPr>
              <a:t>ionizing radiation.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0782"/>
            <a:ext cx="9067800" cy="6761018"/>
          </a:xfrm>
        </p:spPr>
        <p:txBody>
          <a:bodyPr/>
          <a:lstStyle/>
          <a:p>
            <a:r>
              <a:rPr lang="en-US" b="1" dirty="0">
                <a:solidFill>
                  <a:srgbClr val="C00000"/>
                </a:solidFill>
              </a:rPr>
              <a:t>Interpretation</a:t>
            </a:r>
            <a:r>
              <a:rPr lang="en-US" b="1" dirty="0" smtClean="0">
                <a:solidFill>
                  <a:srgbClr val="C00000"/>
                </a:solidFill>
              </a:rPr>
              <a:t>:</a:t>
            </a:r>
            <a:endParaRPr lang="en-US" dirty="0"/>
          </a:p>
          <a:p>
            <a:pPr algn="just"/>
            <a:r>
              <a:rPr lang="en-US" sz="2800" b="1" dirty="0">
                <a:solidFill>
                  <a:srgbClr val="00B050"/>
                </a:solidFill>
                <a:latin typeface="Times New Roman" panose="02020603050405020304" pitchFamily="18" charset="0"/>
                <a:cs typeface="Times New Roman" panose="02020603050405020304" pitchFamily="18" charset="0"/>
              </a:rPr>
              <a:t>Hypodensity:</a:t>
            </a:r>
            <a:r>
              <a:rPr lang="en-US" sz="28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an area of tissue with </a:t>
            </a:r>
            <a:r>
              <a:rPr lang="en-US" sz="2800" b="1" dirty="0">
                <a:latin typeface="Times New Roman" panose="02020603050405020304" pitchFamily="18" charset="0"/>
                <a:cs typeface="Times New Roman" panose="02020603050405020304" pitchFamily="18" charset="0"/>
              </a:rPr>
              <a:t>lower density </a:t>
            </a:r>
            <a:r>
              <a:rPr lang="en-US" sz="2800" dirty="0">
                <a:latin typeface="Times New Roman" panose="02020603050405020304" pitchFamily="18" charset="0"/>
                <a:cs typeface="Times New Roman" panose="02020603050405020304" pitchFamily="18" charset="0"/>
              </a:rPr>
              <a:t>(appears darker) than normal or surrounding tissue</a:t>
            </a:r>
          </a:p>
          <a:p>
            <a:pPr algn="just"/>
            <a:r>
              <a:rPr lang="en-US" sz="2800" b="1" dirty="0">
                <a:solidFill>
                  <a:srgbClr val="00B050"/>
                </a:solidFill>
                <a:latin typeface="Times New Roman" panose="02020603050405020304" pitchFamily="18" charset="0"/>
                <a:cs typeface="Times New Roman" panose="02020603050405020304" pitchFamily="18" charset="0"/>
              </a:rPr>
              <a:t>Hyperdensity:</a:t>
            </a:r>
            <a:r>
              <a:rPr lang="en-US" sz="2800" dirty="0">
                <a:latin typeface="Times New Roman" panose="02020603050405020304" pitchFamily="18" charset="0"/>
                <a:cs typeface="Times New Roman" panose="02020603050405020304" pitchFamily="18" charset="0"/>
              </a:rPr>
              <a:t> an area of tissue with </a:t>
            </a:r>
            <a:r>
              <a:rPr lang="en-US" sz="2800" b="1" dirty="0">
                <a:latin typeface="Times New Roman" panose="02020603050405020304" pitchFamily="18" charset="0"/>
                <a:cs typeface="Times New Roman" panose="02020603050405020304" pitchFamily="18" charset="0"/>
              </a:rPr>
              <a:t>higher density </a:t>
            </a:r>
            <a:r>
              <a:rPr lang="en-US" sz="2800" dirty="0">
                <a:latin typeface="Times New Roman" panose="02020603050405020304" pitchFamily="18" charset="0"/>
                <a:cs typeface="Times New Roman" panose="02020603050405020304" pitchFamily="18" charset="0"/>
              </a:rPr>
              <a:t>(appears brighter ) than normal or surrounding tissue</a:t>
            </a:r>
          </a:p>
          <a:p>
            <a:pPr algn="just"/>
            <a:r>
              <a:rPr lang="en-US" sz="2800" b="1" dirty="0">
                <a:solidFill>
                  <a:srgbClr val="00B050"/>
                </a:solidFill>
                <a:latin typeface="Times New Roman" panose="02020603050405020304" pitchFamily="18" charset="0"/>
                <a:cs typeface="Times New Roman" panose="02020603050405020304" pitchFamily="18" charset="0"/>
              </a:rPr>
              <a:t>Isodensity:</a:t>
            </a:r>
            <a:r>
              <a:rPr lang="en-US" sz="2800" dirty="0">
                <a:latin typeface="Times New Roman" panose="02020603050405020304" pitchFamily="18" charset="0"/>
                <a:cs typeface="Times New Roman" panose="02020603050405020304" pitchFamily="18" charset="0"/>
              </a:rPr>
              <a:t> an area of tissue with the </a:t>
            </a:r>
            <a:r>
              <a:rPr lang="en-US" sz="2800" b="1" dirty="0">
                <a:latin typeface="Times New Roman" panose="02020603050405020304" pitchFamily="18" charset="0"/>
                <a:cs typeface="Times New Roman" panose="02020603050405020304" pitchFamily="18" charset="0"/>
              </a:rPr>
              <a:t>same density </a:t>
            </a:r>
            <a:r>
              <a:rPr lang="en-US" sz="2800" dirty="0">
                <a:latin typeface="Times New Roman" panose="02020603050405020304" pitchFamily="18" charset="0"/>
                <a:cs typeface="Times New Roman" panose="02020603050405020304" pitchFamily="18" charset="0"/>
              </a:rPr>
              <a:t>(appears with the same brightness)  as surrounding tissue or reference structure</a:t>
            </a:r>
          </a:p>
          <a:p>
            <a:pPr marL="0" indent="0" algn="just">
              <a:buNone/>
            </a:pPr>
            <a:endParaRPr lang="en-US" sz="2800" dirty="0"/>
          </a:p>
        </p:txBody>
      </p:sp>
      <p:pic>
        <p:nvPicPr>
          <p:cNvPr id="4" name="Picture 3"/>
          <p:cNvPicPr>
            <a:picLocks noChangeAspect="1"/>
          </p:cNvPicPr>
          <p:nvPr/>
        </p:nvPicPr>
        <p:blipFill>
          <a:blip r:embed="rId2"/>
          <a:stretch>
            <a:fillRect/>
          </a:stretch>
        </p:blipFill>
        <p:spPr>
          <a:xfrm>
            <a:off x="4038600" y="3581400"/>
            <a:ext cx="4572638" cy="3048000"/>
          </a:xfrm>
          <a:prstGeom prst="rect">
            <a:avLst/>
          </a:prstGeom>
        </p:spPr>
      </p:pic>
    </p:spTree>
    <p:extLst>
      <p:ext uri="{BB962C8B-B14F-4D97-AF65-F5344CB8AC3E}">
        <p14:creationId xmlns:p14="http://schemas.microsoft.com/office/powerpoint/2010/main" val="2054008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AB8FF-B356-4694-B8EF-0A52EB9CCA56}"/>
              </a:ext>
            </a:extLst>
          </p:cNvPr>
          <p:cNvSpPr>
            <a:spLocks noGrp="1"/>
          </p:cNvSpPr>
          <p:nvPr>
            <p:ph type="title"/>
          </p:nvPr>
        </p:nvSpPr>
        <p:spPr>
          <a:xfrm>
            <a:off x="457200" y="-10551"/>
            <a:ext cx="8229600" cy="620151"/>
          </a:xfrm>
        </p:spPr>
        <p:txBody>
          <a:bodyPr/>
          <a:lstStyle/>
          <a:p>
            <a:r>
              <a:rPr lang="en-US" dirty="0"/>
              <a:t>Learning objectives</a:t>
            </a:r>
          </a:p>
        </p:txBody>
      </p:sp>
      <p:sp>
        <p:nvSpPr>
          <p:cNvPr id="3" name="Content Placeholder 2">
            <a:extLst>
              <a:ext uri="{FF2B5EF4-FFF2-40B4-BE49-F238E27FC236}">
                <a16:creationId xmlns:a16="http://schemas.microsoft.com/office/drawing/2014/main" id="{5F7ADEC2-0C66-40F8-B41B-C19860C7B702}"/>
              </a:ext>
            </a:extLst>
          </p:cNvPr>
          <p:cNvSpPr>
            <a:spLocks noGrp="1"/>
          </p:cNvSpPr>
          <p:nvPr>
            <p:ph idx="1"/>
          </p:nvPr>
        </p:nvSpPr>
        <p:spPr>
          <a:xfrm>
            <a:off x="36342" y="838200"/>
            <a:ext cx="9144000" cy="6172200"/>
          </a:xfrm>
        </p:spPr>
        <p:txBody>
          <a:bodyPr/>
          <a:lstStyle/>
          <a:p>
            <a:r>
              <a:rPr lang="en-US" sz="2400" dirty="0">
                <a:solidFill>
                  <a:srgbClr val="FF0000"/>
                </a:solidFill>
                <a:latin typeface="Calibri" charset="0"/>
              </a:rPr>
              <a:t>Define the Medical imaging.</a:t>
            </a:r>
          </a:p>
          <a:p>
            <a:r>
              <a:rPr lang="en-US" sz="2400" dirty="0">
                <a:solidFill>
                  <a:srgbClr val="FF0000"/>
                </a:solidFill>
                <a:latin typeface="Calibri" charset="0"/>
              </a:rPr>
              <a:t>Describe the principle of conventional radiography ,CT ,US ,Fluoroscopy ,MRI ,Nuclear medicine, Mammogram &amp; angiography.</a:t>
            </a:r>
          </a:p>
          <a:p>
            <a:r>
              <a:rPr lang="en-US" sz="2400" dirty="0">
                <a:solidFill>
                  <a:srgbClr val="FF0000"/>
                </a:solidFill>
                <a:latin typeface="Calibri" charset="0"/>
              </a:rPr>
              <a:t>Explain the terms for different imaging modalities</a:t>
            </a:r>
          </a:p>
          <a:p>
            <a:r>
              <a:rPr lang="en-US" sz="2400" dirty="0">
                <a:solidFill>
                  <a:srgbClr val="FF0000"/>
                </a:solidFill>
                <a:latin typeface="Calibri" charset="0"/>
              </a:rPr>
              <a:t>Describe the 4 basic radiological density</a:t>
            </a:r>
          </a:p>
          <a:p>
            <a:r>
              <a:rPr lang="en-US" sz="2400" dirty="0">
                <a:solidFill>
                  <a:srgbClr val="FF0000"/>
                </a:solidFill>
                <a:latin typeface="Calibri" charset="0"/>
              </a:rPr>
              <a:t>Describe the various CT planes ,window planes and CT number.</a:t>
            </a:r>
          </a:p>
          <a:p>
            <a:r>
              <a:rPr lang="en-US" sz="2400" dirty="0">
                <a:solidFill>
                  <a:srgbClr val="FF0000"/>
                </a:solidFill>
                <a:latin typeface="Calibri" charset="0"/>
              </a:rPr>
              <a:t>Describe the advantages and disadvantages of MRI including its contraindication</a:t>
            </a:r>
          </a:p>
          <a:p>
            <a:r>
              <a:rPr lang="en-US" sz="2400" dirty="0">
                <a:solidFill>
                  <a:srgbClr val="FF0000"/>
                </a:solidFill>
                <a:latin typeface="Calibri" charset="0"/>
              </a:rPr>
              <a:t>Explain the MRI sequences (Mainly T1 &amp; T2)</a:t>
            </a:r>
          </a:p>
          <a:p>
            <a:endParaRPr lang="en-US" dirty="0">
              <a:solidFill>
                <a:srgbClr val="FF0000"/>
              </a:solidFill>
              <a:latin typeface="Calibri" charset="0"/>
            </a:endParaRPr>
          </a:p>
          <a:p>
            <a:endParaRPr lang="en-US" dirty="0">
              <a:solidFill>
                <a:srgbClr val="FF0000"/>
              </a:solidFill>
              <a:latin typeface="Calibri" charset="0"/>
            </a:endParaRPr>
          </a:p>
          <a:p>
            <a:endParaRPr lang="en-US" dirty="0"/>
          </a:p>
        </p:txBody>
      </p:sp>
    </p:spTree>
    <p:extLst>
      <p:ext uri="{BB962C8B-B14F-4D97-AF65-F5344CB8AC3E}">
        <p14:creationId xmlns:p14="http://schemas.microsoft.com/office/powerpoint/2010/main" val="33497737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791200" y="1"/>
            <a:ext cx="33528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2771" name="Rectangle 1"/>
          <p:cNvSpPr>
            <a:spLocks noChangeArrowheads="1"/>
          </p:cNvSpPr>
          <p:nvPr/>
        </p:nvSpPr>
        <p:spPr bwMode="auto">
          <a:xfrm>
            <a:off x="0" y="0"/>
            <a:ext cx="5715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dirty="0"/>
              <a:t>CT is usually performed in the axial plane, but it is possible to reconstruct excellent images in other planes, e.g. coronal , sagittal or oblique, and even three-dimensional (3D) images </a:t>
            </a:r>
            <a:endParaRPr lang="en-US" dirty="0">
              <a:solidFill>
                <a:prstClr val="black"/>
              </a:solidFill>
            </a:endParaRPr>
          </a:p>
        </p:txBody>
      </p:sp>
      <p:pic>
        <p:nvPicPr>
          <p:cNvPr id="32772"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209800" y="1676400"/>
            <a:ext cx="3048000" cy="228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26" name="Picture 2"/>
          <p:cNvPicPr>
            <a:picLocks noChangeAspect="1" noChangeArrowheads="1"/>
          </p:cNvPicPr>
          <p:nvPr/>
        </p:nvPicPr>
        <p:blipFill>
          <a:blip r:embed="rId4" cstate="print"/>
          <a:srcRect/>
          <a:stretch>
            <a:fillRect/>
          </a:stretch>
        </p:blipFill>
        <p:spPr bwMode="auto">
          <a:xfrm>
            <a:off x="5791200" y="3505200"/>
            <a:ext cx="3352800" cy="3124200"/>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a:off x="152400" y="3886200"/>
            <a:ext cx="3429000" cy="2743200"/>
          </a:xfrm>
          <a:prstGeom prst="rect">
            <a:avLst/>
          </a:prstGeom>
          <a:noFill/>
          <a:ln w="9525">
            <a:noFill/>
            <a:miter lim="800000"/>
            <a:headEnd/>
            <a:tailEnd/>
          </a:ln>
        </p:spPr>
      </p:pic>
    </p:spTree>
    <p:extLst>
      <p:ext uri="{BB962C8B-B14F-4D97-AF65-F5344CB8AC3E}">
        <p14:creationId xmlns:p14="http://schemas.microsoft.com/office/powerpoint/2010/main" val="34927748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447800" y="3886201"/>
            <a:ext cx="7543800"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603" name="TextBox 1"/>
          <p:cNvSpPr txBox="1">
            <a:spLocks noChangeArrowheads="1"/>
          </p:cNvSpPr>
          <p:nvPr/>
        </p:nvSpPr>
        <p:spPr bwMode="auto">
          <a:xfrm>
            <a:off x="1" y="34636"/>
            <a:ext cx="89916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just"/>
            <a:r>
              <a:rPr lang="en-US" sz="2800" b="1" dirty="0">
                <a:solidFill>
                  <a:srgbClr val="C00000"/>
                </a:solidFill>
              </a:rPr>
              <a:t>Hounsfield scale</a:t>
            </a:r>
            <a:r>
              <a:rPr lang="en-US" sz="2800" dirty="0">
                <a:solidFill>
                  <a:srgbClr val="C00000"/>
                </a:solidFill>
              </a:rPr>
              <a:t>:</a:t>
            </a:r>
            <a:r>
              <a:rPr lang="en-US" dirty="0"/>
              <a:t> </a:t>
            </a:r>
            <a:r>
              <a:rPr lang="en-US" sz="2400" dirty="0"/>
              <a:t>An index used to </a:t>
            </a:r>
            <a:r>
              <a:rPr lang="en-US" sz="2400" dirty="0">
                <a:solidFill>
                  <a:srgbClr val="00B0F0"/>
                </a:solidFill>
              </a:rPr>
              <a:t>quantify the radiodensity </a:t>
            </a:r>
            <a:r>
              <a:rPr lang="en-US" sz="2400" dirty="0"/>
              <a:t>of materials imaged by CT.</a:t>
            </a:r>
          </a:p>
          <a:p>
            <a:pPr algn="just"/>
            <a:r>
              <a:rPr lang="en-US" sz="2400" dirty="0"/>
              <a:t>A CT scan produces a greyscale image, with </a:t>
            </a:r>
            <a:r>
              <a:rPr lang="en-US" sz="2400" dirty="0">
                <a:solidFill>
                  <a:srgbClr val="00B0F0"/>
                </a:solidFill>
              </a:rPr>
              <a:t>high-density</a:t>
            </a:r>
            <a:r>
              <a:rPr lang="en-US" sz="2400" dirty="0"/>
              <a:t> material appearing </a:t>
            </a:r>
            <a:r>
              <a:rPr lang="en-US" sz="2400" dirty="0">
                <a:solidFill>
                  <a:srgbClr val="00B0F0"/>
                </a:solidFill>
              </a:rPr>
              <a:t>bright</a:t>
            </a:r>
            <a:r>
              <a:rPr lang="en-US" sz="2400" dirty="0"/>
              <a:t> (e.g., bone) and </a:t>
            </a:r>
            <a:r>
              <a:rPr lang="en-US" sz="2400" dirty="0">
                <a:solidFill>
                  <a:srgbClr val="00B0F0"/>
                </a:solidFill>
              </a:rPr>
              <a:t>low-density</a:t>
            </a:r>
            <a:r>
              <a:rPr lang="en-US" sz="2400" dirty="0"/>
              <a:t> material appearing </a:t>
            </a:r>
            <a:r>
              <a:rPr lang="en-US" sz="2400" dirty="0">
                <a:solidFill>
                  <a:srgbClr val="00B0F0"/>
                </a:solidFill>
              </a:rPr>
              <a:t>dark</a:t>
            </a:r>
            <a:r>
              <a:rPr lang="en-US" sz="2400" dirty="0"/>
              <a:t> (e.g., fat).</a:t>
            </a:r>
          </a:p>
          <a:p>
            <a:pPr algn="just"/>
            <a:r>
              <a:rPr lang="en-US" sz="2400" dirty="0"/>
              <a:t>The shades of gray are described in terms of </a:t>
            </a:r>
            <a:r>
              <a:rPr lang="en-US" sz="2400" b="1" dirty="0"/>
              <a:t>Hounsfield units (HU)</a:t>
            </a:r>
            <a:r>
              <a:rPr lang="en-US" sz="2400" dirty="0"/>
              <a:t>, also referred to as </a:t>
            </a:r>
            <a:r>
              <a:rPr lang="en-US" sz="2400" b="1" dirty="0"/>
              <a:t>CT numbers</a:t>
            </a:r>
            <a:r>
              <a:rPr lang="en-US" sz="2400" dirty="0"/>
              <a:t>, on a scale with </a:t>
            </a:r>
            <a:r>
              <a:rPr lang="en-US" sz="2400" dirty="0">
                <a:solidFill>
                  <a:srgbClr val="00B0F0"/>
                </a:solidFill>
              </a:rPr>
              <a:t>water</a:t>
            </a:r>
            <a:r>
              <a:rPr lang="en-US" sz="2400" dirty="0"/>
              <a:t> as the reference point </a:t>
            </a:r>
            <a:r>
              <a:rPr lang="en-US" sz="2400" dirty="0">
                <a:solidFill>
                  <a:srgbClr val="00B0F0"/>
                </a:solidFill>
              </a:rPr>
              <a:t>(0 HU).</a:t>
            </a:r>
            <a:r>
              <a:rPr lang="en-US" sz="2400" dirty="0"/>
              <a:t> </a:t>
            </a:r>
            <a:r>
              <a:rPr lang="en-US" sz="2400" dirty="0">
                <a:solidFill>
                  <a:srgbClr val="00B0F0"/>
                </a:solidFill>
              </a:rPr>
              <a:t>Higher-density</a:t>
            </a:r>
            <a:r>
              <a:rPr lang="en-US" sz="2400" dirty="0"/>
              <a:t> materials have values </a:t>
            </a:r>
            <a:r>
              <a:rPr lang="en-US" sz="2400" dirty="0">
                <a:solidFill>
                  <a:srgbClr val="00B0F0"/>
                </a:solidFill>
              </a:rPr>
              <a:t>above 0</a:t>
            </a:r>
            <a:r>
              <a:rPr lang="en-US" sz="2400" dirty="0"/>
              <a:t> (e.g., </a:t>
            </a:r>
            <a:r>
              <a:rPr lang="en-US" sz="2400" dirty="0">
                <a:solidFill>
                  <a:srgbClr val="00B0F0"/>
                </a:solidFill>
              </a:rPr>
              <a:t>bone: 1000–1500 HU)</a:t>
            </a:r>
            <a:r>
              <a:rPr lang="en-US" sz="2400" dirty="0"/>
              <a:t>, while </a:t>
            </a:r>
            <a:r>
              <a:rPr lang="en-US" sz="2400" dirty="0">
                <a:solidFill>
                  <a:srgbClr val="00B0F0"/>
                </a:solidFill>
              </a:rPr>
              <a:t>lower-density</a:t>
            </a:r>
            <a:r>
              <a:rPr lang="en-US" sz="2400" dirty="0"/>
              <a:t> materials have a value </a:t>
            </a:r>
            <a:r>
              <a:rPr lang="en-US" sz="2400" dirty="0">
                <a:solidFill>
                  <a:srgbClr val="00B0F0"/>
                </a:solidFill>
              </a:rPr>
              <a:t>below 0</a:t>
            </a:r>
            <a:r>
              <a:rPr lang="en-US" sz="2400" dirty="0"/>
              <a:t> (</a:t>
            </a:r>
            <a:r>
              <a:rPr lang="en-US" sz="2400" dirty="0">
                <a:solidFill>
                  <a:srgbClr val="00B0F0"/>
                </a:solidFill>
              </a:rPr>
              <a:t>e.g., air: -1000 HU).</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0"/>
            <a:ext cx="8229600" cy="1143000"/>
          </a:xfrm>
        </p:spPr>
        <p:txBody>
          <a:bodyPr/>
          <a:lstStyle/>
          <a:p>
            <a:pPr eaLnBrk="1" hangingPunct="1"/>
            <a:r>
              <a:rPr lang="en-US">
                <a:solidFill>
                  <a:srgbClr val="C00000"/>
                </a:solidFill>
                <a:latin typeface="Calibri" charset="0"/>
              </a:rPr>
              <a:t>Computed Tomography</a:t>
            </a:r>
          </a:p>
        </p:txBody>
      </p:sp>
      <p:pic>
        <p:nvPicPr>
          <p:cNvPr id="26627" name="Picture 4" descr="ss_ultraz_5large"/>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4686300" y="1600200"/>
            <a:ext cx="4419600" cy="48006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628" name="Picture 5"/>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4183063"/>
            <a:ext cx="4754563" cy="2649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9" name="Picture 6"/>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0" y="1166813"/>
            <a:ext cx="3565525" cy="302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2057400" y="0"/>
            <a:ext cx="5562600" cy="990600"/>
          </a:xfrm>
        </p:spPr>
        <p:txBody>
          <a:bodyPr/>
          <a:lstStyle/>
          <a:p>
            <a:pPr eaLnBrk="1" hangingPunct="1"/>
            <a:r>
              <a:rPr lang="en-US" sz="4800" dirty="0">
                <a:solidFill>
                  <a:srgbClr val="FF0000"/>
                </a:solidFill>
                <a:latin typeface="Calibri" charset="0"/>
              </a:rPr>
              <a:t>MRI</a:t>
            </a:r>
          </a:p>
        </p:txBody>
      </p:sp>
      <p:pic>
        <p:nvPicPr>
          <p:cNvPr id="27651"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609600" y="838200"/>
            <a:ext cx="8077200" cy="5562600"/>
          </a:xfrm>
          <a:noFill/>
          <a:extLst>
            <a:ext uri="{91240B29-F687-4F45-9708-019B960494DF}">
              <a14:hiddenLine xmlns:a14="http://schemas.microsoft.com/office/drawing/2010/main" w="9525" cap="flat" cmpd="sng">
                <a:solidFill>
                  <a:schemeClr val="tx1"/>
                </a:solidFill>
                <a:prstDash val="solid"/>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
          <p:cNvSpPr>
            <a:spLocks noChangeArrowheads="1"/>
          </p:cNvSpPr>
          <p:nvPr/>
        </p:nvSpPr>
        <p:spPr bwMode="auto">
          <a:xfrm>
            <a:off x="228600" y="228600"/>
            <a:ext cx="8763000" cy="624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4000" dirty="0">
                <a:solidFill>
                  <a:srgbClr val="FF0000"/>
                </a:solidFill>
                <a:latin typeface="Calibri" charset="0"/>
              </a:rPr>
              <a:t>MRI (Magnetic Resonance Imaging)</a:t>
            </a:r>
            <a:endParaRPr lang="en-US" sz="4000" dirty="0"/>
          </a:p>
          <a:p>
            <a:endParaRPr lang="en-US" sz="4000" dirty="0"/>
          </a:p>
          <a:p>
            <a:r>
              <a:rPr lang="en-US" sz="4000" dirty="0"/>
              <a:t>Signal intensity</a:t>
            </a:r>
            <a:r>
              <a:rPr lang="en-US" sz="2800" dirty="0"/>
              <a:t>(Hyper or hypo or isointense)</a:t>
            </a:r>
          </a:p>
          <a:p>
            <a:r>
              <a:rPr lang="en-US" sz="4000" dirty="0"/>
              <a:t>T1</a:t>
            </a:r>
          </a:p>
          <a:p>
            <a:r>
              <a:rPr lang="en-US" sz="4000" dirty="0"/>
              <a:t>T2</a:t>
            </a:r>
          </a:p>
          <a:p>
            <a:r>
              <a:rPr lang="en-US" sz="4000" dirty="0"/>
              <a:t>FLAIR. </a:t>
            </a:r>
            <a:r>
              <a:rPr lang="en-US" sz="3600" dirty="0"/>
              <a:t>(Fluid attenuated inversion recovery)</a:t>
            </a:r>
            <a:endParaRPr lang="en-US" sz="4000" dirty="0"/>
          </a:p>
          <a:p>
            <a:r>
              <a:rPr lang="en-US" sz="4000" dirty="0"/>
              <a:t>T1 with contrast enhancement</a:t>
            </a:r>
          </a:p>
          <a:p>
            <a:r>
              <a:rPr lang="en-US" sz="4000" dirty="0"/>
              <a:t>Diffusion weighted</a:t>
            </a:r>
          </a:p>
          <a:p>
            <a:r>
              <a:rPr lang="en-US" sz="4000" dirty="0"/>
              <a:t>Perfusion weighted</a:t>
            </a:r>
          </a:p>
          <a:p>
            <a:endParaRPr lang="en-US" sz="40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990600" y="0"/>
            <a:ext cx="6781800" cy="685800"/>
          </a:xfrm>
        </p:spPr>
        <p:txBody>
          <a:bodyPr/>
          <a:lstStyle/>
          <a:p>
            <a:pPr eaLnBrk="1" hangingPunct="1"/>
            <a:r>
              <a:rPr lang="en-US" sz="2800" b="1" dirty="0">
                <a:solidFill>
                  <a:srgbClr val="FF0000"/>
                </a:solidFill>
                <a:latin typeface="Calibri" charset="0"/>
              </a:rPr>
              <a:t>MRI</a:t>
            </a:r>
            <a:r>
              <a:rPr lang="en-US" sz="3200" b="1" dirty="0">
                <a:solidFill>
                  <a:srgbClr val="FF0000"/>
                </a:solidFill>
                <a:latin typeface="Calibri" charset="0"/>
              </a:rPr>
              <a:t>(Magnetic Resonance Imaging)</a:t>
            </a:r>
            <a:endParaRPr lang="en-US" b="1" dirty="0">
              <a:solidFill>
                <a:srgbClr val="FF0000"/>
              </a:solidFill>
              <a:latin typeface="Calibri" charset="0"/>
            </a:endParaRPr>
          </a:p>
        </p:txBody>
      </p:sp>
      <p:sp>
        <p:nvSpPr>
          <p:cNvPr id="29699" name="Content Placeholder 3"/>
          <p:cNvSpPr>
            <a:spLocks noGrp="1"/>
          </p:cNvSpPr>
          <p:nvPr>
            <p:ph idx="1"/>
          </p:nvPr>
        </p:nvSpPr>
        <p:spPr>
          <a:xfrm>
            <a:off x="0" y="685800"/>
            <a:ext cx="9067800" cy="6172200"/>
          </a:xfrm>
        </p:spPr>
        <p:txBody>
          <a:bodyPr/>
          <a:lstStyle/>
          <a:p>
            <a:pPr algn="just" eaLnBrk="1" hangingPunct="1">
              <a:buFont typeface="Arial" panose="020B0604020202020204" pitchFamily="34" charset="0"/>
              <a:buChar char="•"/>
            </a:pPr>
            <a:r>
              <a:rPr lang="en-US" sz="2400" dirty="0"/>
              <a:t>Magnetic resonance imaging (MRI) is a tomographic imaging modality that employs </a:t>
            </a:r>
            <a:r>
              <a:rPr lang="en-US" sz="2400" dirty="0">
                <a:solidFill>
                  <a:srgbClr val="00B0F0"/>
                </a:solidFill>
              </a:rPr>
              <a:t>electromagnetic fields</a:t>
            </a:r>
            <a:r>
              <a:rPr lang="en-US" sz="2400" dirty="0"/>
              <a:t> and </a:t>
            </a:r>
            <a:r>
              <a:rPr lang="en-US" sz="2400" dirty="0">
                <a:solidFill>
                  <a:srgbClr val="00B0F0"/>
                </a:solidFill>
              </a:rPr>
              <a:t>radio waves</a:t>
            </a:r>
            <a:r>
              <a:rPr lang="en-US" sz="2400" dirty="0"/>
              <a:t> rather than </a:t>
            </a:r>
            <a:r>
              <a:rPr lang="en-US" sz="2400" dirty="0">
                <a:solidFill>
                  <a:srgbClr val="00B0F0"/>
                </a:solidFill>
              </a:rPr>
              <a:t>ionizing radiation</a:t>
            </a:r>
            <a:r>
              <a:rPr lang="en-US" sz="2400" dirty="0"/>
              <a:t> to visualize structures and processes within the body.</a:t>
            </a:r>
            <a:r>
              <a:rPr lang="en-US" sz="2400" dirty="0">
                <a:latin typeface="Calibri" charset="0"/>
              </a:rPr>
              <a:t> </a:t>
            </a:r>
          </a:p>
          <a:p>
            <a:pPr algn="just" eaLnBrk="1" hangingPunct="1">
              <a:buFont typeface="Arial" panose="020B0604020202020204" pitchFamily="34" charset="0"/>
              <a:buChar char="•"/>
            </a:pPr>
            <a:r>
              <a:rPr lang="en-US" sz="2400" dirty="0"/>
              <a:t>Due to the </a:t>
            </a:r>
            <a:r>
              <a:rPr lang="en-US" sz="2400" dirty="0">
                <a:solidFill>
                  <a:srgbClr val="00B0F0"/>
                </a:solidFill>
              </a:rPr>
              <a:t>high level of detail </a:t>
            </a:r>
            <a:r>
              <a:rPr lang="en-US" sz="2400" dirty="0"/>
              <a:t>it can provide, MRI is especially useful for </a:t>
            </a:r>
            <a:r>
              <a:rPr lang="en-US" sz="2400" dirty="0">
                <a:solidFill>
                  <a:srgbClr val="00B0F0"/>
                </a:solidFill>
              </a:rPr>
              <a:t>imaging soft and nervous tissue</a:t>
            </a:r>
            <a:r>
              <a:rPr lang="en-US" sz="2400" dirty="0">
                <a:solidFill>
                  <a:srgbClr val="00B0F0"/>
                </a:solidFill>
                <a:latin typeface="Calibri" charset="0"/>
              </a:rPr>
              <a:t>. </a:t>
            </a:r>
            <a:r>
              <a:rPr lang="en-US" sz="2400" dirty="0"/>
              <a:t>While CT is </a:t>
            </a:r>
            <a:r>
              <a:rPr lang="en-US" sz="2400" dirty="0">
                <a:solidFill>
                  <a:srgbClr val="00B0F0"/>
                </a:solidFill>
              </a:rPr>
              <a:t>preferable</a:t>
            </a:r>
            <a:r>
              <a:rPr lang="en-US" sz="2400" dirty="0"/>
              <a:t> in the </a:t>
            </a:r>
            <a:r>
              <a:rPr lang="en-US" sz="2400" dirty="0">
                <a:solidFill>
                  <a:srgbClr val="00B0F0"/>
                </a:solidFill>
              </a:rPr>
              <a:t>emergency</a:t>
            </a:r>
            <a:r>
              <a:rPr lang="en-US" sz="2400" dirty="0"/>
              <a:t> setting and for the evaluation of </a:t>
            </a:r>
            <a:r>
              <a:rPr lang="en-US" sz="2400" dirty="0">
                <a:solidFill>
                  <a:srgbClr val="00B0F0"/>
                </a:solidFill>
              </a:rPr>
              <a:t>bone structures</a:t>
            </a:r>
            <a:r>
              <a:rPr lang="en-US" sz="2400" dirty="0" smtClean="0"/>
              <a:t>!</a:t>
            </a:r>
          </a:p>
          <a:p>
            <a:pPr marL="0" indent="0" algn="just" eaLnBrk="1" hangingPunct="1">
              <a:buNone/>
            </a:pPr>
            <a:endParaRPr lang="en-US" sz="2400" dirty="0"/>
          </a:p>
          <a:p>
            <a:pPr algn="just" eaLnBrk="1" hangingPunct="1">
              <a:buFont typeface="Arial" panose="020B0604020202020204" pitchFamily="34" charset="0"/>
              <a:buChar char="•"/>
            </a:pPr>
            <a:r>
              <a:rPr lang="en-US" sz="2400" dirty="0"/>
              <a:t>Due to their </a:t>
            </a:r>
            <a:r>
              <a:rPr lang="en-US" sz="2400" dirty="0">
                <a:solidFill>
                  <a:srgbClr val="00B0F0"/>
                </a:solidFill>
              </a:rPr>
              <a:t>time-consuming</a:t>
            </a:r>
            <a:r>
              <a:rPr lang="en-US" sz="2400" dirty="0"/>
              <a:t> and </a:t>
            </a:r>
            <a:r>
              <a:rPr lang="en-US" sz="2400" dirty="0">
                <a:solidFill>
                  <a:srgbClr val="00B0F0"/>
                </a:solidFill>
              </a:rPr>
              <a:t>cost-intensive</a:t>
            </a:r>
            <a:r>
              <a:rPr lang="en-US" sz="2400" dirty="0"/>
              <a:t> nature, MRI studies may </a:t>
            </a:r>
            <a:r>
              <a:rPr lang="en-US" sz="2400" dirty="0">
                <a:solidFill>
                  <a:srgbClr val="00B0F0"/>
                </a:solidFill>
              </a:rPr>
              <a:t>not</a:t>
            </a:r>
            <a:r>
              <a:rPr lang="en-US" sz="2400" dirty="0"/>
              <a:t> be the preferred approach compared to radiographical studies, especially in </a:t>
            </a:r>
            <a:r>
              <a:rPr lang="en-US" sz="2400" dirty="0">
                <a:solidFill>
                  <a:srgbClr val="00B0F0"/>
                </a:solidFill>
              </a:rPr>
              <a:t>emergency settings</a:t>
            </a:r>
            <a:r>
              <a:rPr lang="en-US" sz="2400" dirty="0"/>
              <a:t>. </a:t>
            </a:r>
          </a:p>
          <a:p>
            <a:pPr algn="just" eaLnBrk="1" hangingPunct="1">
              <a:buFont typeface="Arial" panose="020B0604020202020204" pitchFamily="34" charset="0"/>
              <a:buChar char="•"/>
            </a:pPr>
            <a:r>
              <a:rPr lang="en-US" sz="2400" dirty="0"/>
              <a:t>In addition, the </a:t>
            </a:r>
            <a:r>
              <a:rPr lang="en-US" sz="2400" dirty="0">
                <a:solidFill>
                  <a:srgbClr val="00B0F0"/>
                </a:solidFill>
              </a:rPr>
              <a:t>strong electromagnetic </a:t>
            </a:r>
            <a:r>
              <a:rPr lang="en-US" sz="2400" dirty="0"/>
              <a:t>field produced by MRI interacts with </a:t>
            </a:r>
            <a:r>
              <a:rPr lang="en-US" sz="2400" dirty="0">
                <a:solidFill>
                  <a:srgbClr val="00B0F0"/>
                </a:solidFill>
              </a:rPr>
              <a:t>ferromagnetic materials</a:t>
            </a:r>
            <a:r>
              <a:rPr lang="en-US" sz="2400" dirty="0"/>
              <a:t>, making it </a:t>
            </a:r>
            <a:r>
              <a:rPr lang="en-US" sz="2400" dirty="0">
                <a:solidFill>
                  <a:srgbClr val="00B0F0"/>
                </a:solidFill>
              </a:rPr>
              <a:t>impossible</a:t>
            </a:r>
            <a:r>
              <a:rPr lang="en-US" sz="2400" dirty="0"/>
              <a:t> for patients with certain </a:t>
            </a:r>
            <a:r>
              <a:rPr lang="en-US" sz="2400" dirty="0">
                <a:solidFill>
                  <a:srgbClr val="00B0F0"/>
                </a:solidFill>
              </a:rPr>
              <a:t>nonremovable metal implants</a:t>
            </a:r>
            <a:r>
              <a:rPr lang="en-US" sz="2400" dirty="0"/>
              <a:t> to undergo the procedure.</a:t>
            </a:r>
            <a:endParaRPr lang="en-US" sz="2400" dirty="0">
              <a:latin typeface="Calibri"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458200" cy="762000"/>
          </a:xfrm>
        </p:spPr>
        <p:txBody>
          <a:bodyPr/>
          <a:lstStyle/>
          <a:p>
            <a:r>
              <a:rPr lang="en-US" dirty="0"/>
              <a:t/>
            </a:r>
            <a:br>
              <a:rPr lang="en-US" dirty="0"/>
            </a:br>
            <a:r>
              <a:rPr lang="en-US" b="1" dirty="0">
                <a:solidFill>
                  <a:srgbClr val="FF0000"/>
                </a:solidFill>
              </a:rPr>
              <a:t>Signal intensity</a:t>
            </a:r>
            <a:r>
              <a:rPr lang="en-US" dirty="0"/>
              <a:t/>
            </a:r>
            <a:br>
              <a:rPr lang="en-US" dirty="0"/>
            </a:br>
            <a:endParaRPr lang="en-US" dirty="0"/>
          </a:p>
        </p:txBody>
      </p:sp>
      <p:sp>
        <p:nvSpPr>
          <p:cNvPr id="3" name="Content Placeholder 2"/>
          <p:cNvSpPr>
            <a:spLocks noGrp="1"/>
          </p:cNvSpPr>
          <p:nvPr>
            <p:ph idx="1"/>
          </p:nvPr>
        </p:nvSpPr>
        <p:spPr>
          <a:xfrm>
            <a:off x="34636" y="838200"/>
            <a:ext cx="8956964" cy="6019800"/>
          </a:xfrm>
        </p:spPr>
        <p:txBody>
          <a:bodyPr/>
          <a:lstStyle/>
          <a:p>
            <a:pPr algn="just"/>
            <a:r>
              <a:rPr lang="en-US" sz="2800" dirty="0"/>
              <a:t>MRI images display not only morphological features but also characteristic </a:t>
            </a:r>
            <a:r>
              <a:rPr lang="en-US" sz="2800" dirty="0">
                <a:solidFill>
                  <a:srgbClr val="00B0F0"/>
                </a:solidFill>
              </a:rPr>
              <a:t>signal intensities </a:t>
            </a:r>
            <a:r>
              <a:rPr lang="en-US" sz="2800" dirty="0"/>
              <a:t>for every type of normal and abnormal tissue</a:t>
            </a:r>
            <a:r>
              <a:rPr lang="en-US" sz="2800" dirty="0" smtClean="0"/>
              <a:t>.</a:t>
            </a:r>
          </a:p>
          <a:p>
            <a:pPr marL="0" indent="0" algn="just">
              <a:buNone/>
            </a:pPr>
            <a:endParaRPr lang="en-US" sz="2800" dirty="0"/>
          </a:p>
          <a:p>
            <a:pPr algn="just"/>
            <a:r>
              <a:rPr lang="en-US" sz="2800" b="1" dirty="0">
                <a:solidFill>
                  <a:srgbClr val="00B050"/>
                </a:solidFill>
              </a:rPr>
              <a:t>Hyperintensity:</a:t>
            </a:r>
            <a:r>
              <a:rPr lang="en-US" sz="2800" dirty="0"/>
              <a:t> Tissue has </a:t>
            </a:r>
            <a:r>
              <a:rPr lang="en-US" sz="2800" dirty="0">
                <a:solidFill>
                  <a:srgbClr val="00B0F0"/>
                </a:solidFill>
              </a:rPr>
              <a:t>higher signal intensity</a:t>
            </a:r>
            <a:r>
              <a:rPr lang="en-US" sz="2800" dirty="0"/>
              <a:t> and appears </a:t>
            </a:r>
            <a:r>
              <a:rPr lang="en-US" sz="2800" dirty="0">
                <a:solidFill>
                  <a:srgbClr val="00B0F0"/>
                </a:solidFill>
              </a:rPr>
              <a:t>brighter</a:t>
            </a:r>
            <a:r>
              <a:rPr lang="en-US" sz="2800" dirty="0"/>
              <a:t> than surrounding or normal tissue</a:t>
            </a:r>
            <a:r>
              <a:rPr lang="en-US" sz="2800" dirty="0" smtClean="0"/>
              <a:t>.</a:t>
            </a:r>
          </a:p>
          <a:p>
            <a:pPr marL="0" indent="0" algn="just">
              <a:buNone/>
            </a:pPr>
            <a:endParaRPr lang="en-US" sz="2800" dirty="0"/>
          </a:p>
          <a:p>
            <a:pPr algn="just"/>
            <a:r>
              <a:rPr lang="en-US" sz="2800" b="1" dirty="0">
                <a:solidFill>
                  <a:srgbClr val="00B050"/>
                </a:solidFill>
              </a:rPr>
              <a:t>Hypointensity:</a:t>
            </a:r>
            <a:r>
              <a:rPr lang="en-US" sz="2800" dirty="0"/>
              <a:t> Tissue has </a:t>
            </a:r>
            <a:r>
              <a:rPr lang="en-US" sz="2800" dirty="0">
                <a:solidFill>
                  <a:srgbClr val="00B0F0"/>
                </a:solidFill>
              </a:rPr>
              <a:t>lower signal intensity </a:t>
            </a:r>
            <a:r>
              <a:rPr lang="en-US" sz="2800" dirty="0"/>
              <a:t>and appears </a:t>
            </a:r>
            <a:r>
              <a:rPr lang="en-US" sz="2800" dirty="0">
                <a:solidFill>
                  <a:srgbClr val="00B0F0"/>
                </a:solidFill>
              </a:rPr>
              <a:t>darker</a:t>
            </a:r>
            <a:r>
              <a:rPr lang="en-US" sz="2800" dirty="0"/>
              <a:t> than surrounding or normal tissue</a:t>
            </a:r>
            <a:r>
              <a:rPr lang="en-US" sz="2800" dirty="0" smtClean="0"/>
              <a:t>.</a:t>
            </a:r>
          </a:p>
          <a:p>
            <a:pPr marL="0" indent="0" algn="just">
              <a:buNone/>
            </a:pPr>
            <a:endParaRPr lang="en-US" sz="2800" dirty="0"/>
          </a:p>
          <a:p>
            <a:pPr algn="just"/>
            <a:r>
              <a:rPr lang="en-US" sz="2800" b="1" dirty="0">
                <a:solidFill>
                  <a:srgbClr val="00B050"/>
                </a:solidFill>
              </a:rPr>
              <a:t>Isointensity:</a:t>
            </a:r>
            <a:r>
              <a:rPr lang="en-US" sz="2800" dirty="0"/>
              <a:t> Signal intensity and tissue brightness are the </a:t>
            </a:r>
            <a:r>
              <a:rPr lang="en-US" sz="2800" dirty="0">
                <a:solidFill>
                  <a:srgbClr val="00B0F0"/>
                </a:solidFill>
              </a:rPr>
              <a:t>same as </a:t>
            </a:r>
            <a:r>
              <a:rPr lang="en-US" sz="2800" dirty="0"/>
              <a:t>those of surrounding or normal tissue.</a:t>
            </a:r>
          </a:p>
        </p:txBody>
      </p:sp>
    </p:spTree>
    <p:extLst>
      <p:ext uri="{BB962C8B-B14F-4D97-AF65-F5344CB8AC3E}">
        <p14:creationId xmlns:p14="http://schemas.microsoft.com/office/powerpoint/2010/main" val="37907327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222171852"/>
              </p:ext>
            </p:extLst>
          </p:nvPr>
        </p:nvGraphicFramePr>
        <p:xfrm>
          <a:off x="152400" y="1371599"/>
          <a:ext cx="8991600" cy="4191001"/>
        </p:xfrm>
        <a:graphic>
          <a:graphicData uri="http://schemas.openxmlformats.org/drawingml/2006/table">
            <a:tbl>
              <a:tblPr firstRow="1" bandRow="1">
                <a:tableStyleId>{5C22544A-7EE6-4342-B048-85BDC9FD1C3A}</a:tableStyleId>
              </a:tblPr>
              <a:tblGrid>
                <a:gridCol w="2997200">
                  <a:extLst>
                    <a:ext uri="{9D8B030D-6E8A-4147-A177-3AD203B41FA5}">
                      <a16:colId xmlns:a16="http://schemas.microsoft.com/office/drawing/2014/main" val="10282967"/>
                    </a:ext>
                  </a:extLst>
                </a:gridCol>
                <a:gridCol w="2997200">
                  <a:extLst>
                    <a:ext uri="{9D8B030D-6E8A-4147-A177-3AD203B41FA5}">
                      <a16:colId xmlns:a16="http://schemas.microsoft.com/office/drawing/2014/main" val="2651528585"/>
                    </a:ext>
                  </a:extLst>
                </a:gridCol>
                <a:gridCol w="2997200">
                  <a:extLst>
                    <a:ext uri="{9D8B030D-6E8A-4147-A177-3AD203B41FA5}">
                      <a16:colId xmlns:a16="http://schemas.microsoft.com/office/drawing/2014/main" val="2731079864"/>
                    </a:ext>
                  </a:extLst>
                </a:gridCol>
              </a:tblGrid>
              <a:tr h="1143001">
                <a:tc>
                  <a:txBody>
                    <a:bodyPr/>
                    <a:lstStyle/>
                    <a:p>
                      <a:pPr algn="ctr"/>
                      <a:endParaRPr lang="en-US" sz="2800" dirty="0">
                        <a:solidFill>
                          <a:srgbClr val="FFFF00"/>
                        </a:solidFill>
                      </a:endParaRPr>
                    </a:p>
                    <a:p>
                      <a:pPr algn="ctr"/>
                      <a:r>
                        <a:rPr lang="en-US" sz="2800" dirty="0">
                          <a:solidFill>
                            <a:srgbClr val="FFFF00"/>
                          </a:solidFill>
                        </a:rPr>
                        <a:t>Sequences</a:t>
                      </a:r>
                    </a:p>
                  </a:txBody>
                  <a:tcPr/>
                </a:tc>
                <a:tc>
                  <a:txBody>
                    <a:bodyPr/>
                    <a:lstStyle/>
                    <a:p>
                      <a:pPr algn="ctr"/>
                      <a:endParaRPr lang="en-US" sz="2800" b="1" kern="1200" dirty="0">
                        <a:solidFill>
                          <a:srgbClr val="FFFF00"/>
                        </a:solidFill>
                        <a:latin typeface="+mn-lt"/>
                        <a:ea typeface="+mn-ea"/>
                        <a:cs typeface="+mn-cs"/>
                      </a:endParaRPr>
                    </a:p>
                    <a:p>
                      <a:pPr algn="ctr"/>
                      <a:r>
                        <a:rPr lang="en-US" sz="2800" b="1" kern="1200" dirty="0">
                          <a:solidFill>
                            <a:srgbClr val="FFFF00"/>
                          </a:solidFill>
                          <a:latin typeface="+mn-lt"/>
                          <a:ea typeface="+mn-ea"/>
                          <a:cs typeface="+mn-cs"/>
                        </a:rPr>
                        <a:t>Hyperintense</a:t>
                      </a:r>
                    </a:p>
                  </a:txBody>
                  <a:tcPr/>
                </a:tc>
                <a:tc>
                  <a:txBody>
                    <a:bodyPr/>
                    <a:lstStyle/>
                    <a:p>
                      <a:pPr marL="0" algn="ctr" defTabSz="914400" rtl="0" eaLnBrk="1" latinLnBrk="0" hangingPunct="1"/>
                      <a:endParaRPr lang="en-US" sz="2800" b="1" kern="1200" dirty="0">
                        <a:solidFill>
                          <a:srgbClr val="FFFF00"/>
                        </a:solidFill>
                        <a:latin typeface="+mn-lt"/>
                        <a:ea typeface="+mn-ea"/>
                        <a:cs typeface="+mn-cs"/>
                      </a:endParaRPr>
                    </a:p>
                    <a:p>
                      <a:pPr marL="0" algn="ctr" defTabSz="914400" rtl="0" eaLnBrk="1" latinLnBrk="0" hangingPunct="1"/>
                      <a:r>
                        <a:rPr lang="en-US" sz="2800" b="1" kern="1200" dirty="0">
                          <a:solidFill>
                            <a:srgbClr val="FFFF00"/>
                          </a:solidFill>
                          <a:latin typeface="+mn-lt"/>
                          <a:ea typeface="+mn-ea"/>
                          <a:cs typeface="+mn-cs"/>
                        </a:rPr>
                        <a:t>Hypointense</a:t>
                      </a:r>
                    </a:p>
                  </a:txBody>
                  <a:tcPr/>
                </a:tc>
                <a:extLst>
                  <a:ext uri="{0D108BD9-81ED-4DB2-BD59-A6C34878D82A}">
                    <a16:rowId xmlns:a16="http://schemas.microsoft.com/office/drawing/2014/main" val="305218877"/>
                  </a:ext>
                </a:extLst>
              </a:tr>
              <a:tr h="1524000">
                <a:tc>
                  <a:txBody>
                    <a:bodyPr/>
                    <a:lstStyle/>
                    <a:p>
                      <a:pPr algn="ctr"/>
                      <a:endParaRPr lang="en-US" dirty="0"/>
                    </a:p>
                    <a:p>
                      <a:pPr algn="ctr"/>
                      <a:r>
                        <a:rPr lang="en-US" sz="2800" b="1" kern="1200" dirty="0">
                          <a:solidFill>
                            <a:srgbClr val="00B050"/>
                          </a:solidFill>
                          <a:latin typeface="+mn-lt"/>
                          <a:ea typeface="+mn-ea"/>
                          <a:cs typeface="+mn-cs"/>
                        </a:rPr>
                        <a:t>T1-weighted</a:t>
                      </a:r>
                    </a:p>
                  </a:txBody>
                  <a:tcPr/>
                </a:tc>
                <a:tc>
                  <a:txBody>
                    <a:bodyPr/>
                    <a:lstStyle/>
                    <a:p>
                      <a:pPr algn="just"/>
                      <a:r>
                        <a:rPr lang="en-US" dirty="0"/>
                        <a:t>Fat, adipose tissue (white brain matter)</a:t>
                      </a:r>
                    </a:p>
                    <a:p>
                      <a:pPr algn="just"/>
                      <a:r>
                        <a:rPr lang="en-US" dirty="0"/>
                        <a:t>Contrast media</a:t>
                      </a:r>
                    </a:p>
                  </a:txBody>
                  <a:tcPr/>
                </a:tc>
                <a:tc>
                  <a:txBody>
                    <a:bodyPr/>
                    <a:lstStyle/>
                    <a:p>
                      <a:r>
                        <a:rPr lang="en-US" dirty="0"/>
                        <a:t>Water (CSF, edema )</a:t>
                      </a:r>
                    </a:p>
                    <a:p>
                      <a:r>
                        <a:rPr lang="en-US" dirty="0"/>
                        <a:t>Bone</a:t>
                      </a:r>
                    </a:p>
                    <a:p>
                      <a:r>
                        <a:rPr lang="en-US" dirty="0"/>
                        <a:t>Ligaments, tendons</a:t>
                      </a:r>
                    </a:p>
                    <a:p>
                      <a:r>
                        <a:rPr lang="en-US" dirty="0"/>
                        <a:t>Air (no signal)</a:t>
                      </a:r>
                    </a:p>
                  </a:txBody>
                  <a:tcPr/>
                </a:tc>
                <a:extLst>
                  <a:ext uri="{0D108BD9-81ED-4DB2-BD59-A6C34878D82A}">
                    <a16:rowId xmlns:a16="http://schemas.microsoft.com/office/drawing/2014/main" val="2821074807"/>
                  </a:ext>
                </a:extLst>
              </a:tr>
              <a:tr h="1524000">
                <a:tc>
                  <a:txBody>
                    <a:bodyPr/>
                    <a:lstStyle/>
                    <a:p>
                      <a:pPr algn="ctr"/>
                      <a:endParaRPr lang="en-US" dirty="0"/>
                    </a:p>
                    <a:p>
                      <a:pPr marL="0" algn="ctr" defTabSz="914400" rtl="0" eaLnBrk="1" latinLnBrk="0" hangingPunct="1"/>
                      <a:r>
                        <a:rPr lang="en-US" sz="2800" b="1" kern="1200" dirty="0">
                          <a:solidFill>
                            <a:srgbClr val="00B050"/>
                          </a:solidFill>
                          <a:latin typeface="+mn-lt"/>
                          <a:ea typeface="+mn-ea"/>
                          <a:cs typeface="+mn-cs"/>
                        </a:rPr>
                        <a:t>T2-weighted</a:t>
                      </a:r>
                    </a:p>
                  </a:txBody>
                  <a:tcPr/>
                </a:tc>
                <a:tc>
                  <a:txBody>
                    <a:bodyPr/>
                    <a:lstStyle/>
                    <a:p>
                      <a:pPr algn="just"/>
                      <a:r>
                        <a:rPr lang="en-US" dirty="0"/>
                        <a:t>Water (CSF, edema )</a:t>
                      </a:r>
                    </a:p>
                    <a:p>
                      <a:pPr algn="just"/>
                      <a:r>
                        <a:rPr lang="en-US" dirty="0"/>
                        <a:t>Fat (less hyperintense than in T1)</a:t>
                      </a:r>
                    </a:p>
                  </a:txBody>
                  <a:tcPr/>
                </a:tc>
                <a:tc>
                  <a:txBody>
                    <a:bodyPr/>
                    <a:lstStyle/>
                    <a:p>
                      <a:r>
                        <a:rPr lang="en-US" dirty="0"/>
                        <a:t>Bones</a:t>
                      </a:r>
                    </a:p>
                    <a:p>
                      <a:r>
                        <a:rPr lang="en-US" dirty="0"/>
                        <a:t>Ligaments, tendons </a:t>
                      </a:r>
                    </a:p>
                    <a:p>
                      <a:r>
                        <a:rPr lang="en-US" dirty="0"/>
                        <a:t>Air (no sign</a:t>
                      </a:r>
                    </a:p>
                  </a:txBody>
                  <a:tcPr/>
                </a:tc>
                <a:extLst>
                  <a:ext uri="{0D108BD9-81ED-4DB2-BD59-A6C34878D82A}">
                    <a16:rowId xmlns:a16="http://schemas.microsoft.com/office/drawing/2014/main" val="891161819"/>
                  </a:ext>
                </a:extLst>
              </a:tr>
            </a:tbl>
          </a:graphicData>
        </a:graphic>
      </p:graphicFrame>
      <p:sp>
        <p:nvSpPr>
          <p:cNvPr id="5" name="Rectangle 4"/>
          <p:cNvSpPr/>
          <p:nvPr/>
        </p:nvSpPr>
        <p:spPr>
          <a:xfrm>
            <a:off x="381000" y="228600"/>
            <a:ext cx="8229600" cy="523220"/>
          </a:xfrm>
          <a:prstGeom prst="rect">
            <a:avLst/>
          </a:prstGeom>
        </p:spPr>
        <p:txBody>
          <a:bodyPr wrap="square">
            <a:spAutoFit/>
          </a:bodyPr>
          <a:lstStyle/>
          <a:p>
            <a:r>
              <a:rPr lang="en-US" sz="2800" b="1" dirty="0">
                <a:solidFill>
                  <a:srgbClr val="C00000"/>
                </a:solidFill>
              </a:rPr>
              <a:t>Findings based on MRI sequence</a:t>
            </a:r>
          </a:p>
        </p:txBody>
      </p:sp>
      <p:sp>
        <p:nvSpPr>
          <p:cNvPr id="6" name="Rectangle 5"/>
          <p:cNvSpPr/>
          <p:nvPr/>
        </p:nvSpPr>
        <p:spPr>
          <a:xfrm>
            <a:off x="152400" y="5562601"/>
            <a:ext cx="8839200" cy="1200329"/>
          </a:xfrm>
          <a:prstGeom prst="rect">
            <a:avLst/>
          </a:prstGeom>
        </p:spPr>
        <p:txBody>
          <a:bodyPr wrap="square">
            <a:spAutoFit/>
          </a:bodyPr>
          <a:lstStyle/>
          <a:p>
            <a:r>
              <a:rPr lang="en-US" dirty="0"/>
              <a:t>Water appears hypointense in T1 weighted images but hyperintense in T2 weighted images!</a:t>
            </a:r>
          </a:p>
          <a:p>
            <a:r>
              <a:rPr lang="en-US" dirty="0">
                <a:solidFill>
                  <a:srgbClr val="0070C0"/>
                </a:solidFill>
              </a:rPr>
              <a:t>WW2: "Water looks white in T2”</a:t>
            </a:r>
          </a:p>
        </p:txBody>
      </p:sp>
    </p:spTree>
    <p:extLst>
      <p:ext uri="{BB962C8B-B14F-4D97-AF65-F5344CB8AC3E}">
        <p14:creationId xmlns:p14="http://schemas.microsoft.com/office/powerpoint/2010/main" val="15332222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0" y="0"/>
            <a:ext cx="9144000" cy="685800"/>
          </a:xfrm>
        </p:spPr>
        <p:txBody>
          <a:bodyPr/>
          <a:lstStyle/>
          <a:p>
            <a:pPr eaLnBrk="1" hangingPunct="1"/>
            <a:r>
              <a:rPr lang="en-US" b="1" dirty="0">
                <a:solidFill>
                  <a:srgbClr val="FF0000"/>
                </a:solidFill>
                <a:latin typeface="Calibri" charset="0"/>
              </a:rPr>
              <a:t>MRI Contraindications </a:t>
            </a:r>
          </a:p>
        </p:txBody>
      </p:sp>
      <p:sp>
        <p:nvSpPr>
          <p:cNvPr id="30724" name="Content Placeholder 3"/>
          <p:cNvSpPr>
            <a:spLocks noGrp="1"/>
          </p:cNvSpPr>
          <p:nvPr>
            <p:ph sz="half" idx="2"/>
          </p:nvPr>
        </p:nvSpPr>
        <p:spPr>
          <a:xfrm>
            <a:off x="76200" y="762000"/>
            <a:ext cx="8991600" cy="5867400"/>
          </a:xfrm>
        </p:spPr>
        <p:txBody>
          <a:bodyPr/>
          <a:lstStyle/>
          <a:p>
            <a:pPr algn="just"/>
            <a:r>
              <a:rPr lang="en-US" sz="2800" b="1" dirty="0">
                <a:solidFill>
                  <a:srgbClr val="00B050"/>
                </a:solidFill>
                <a:latin typeface="Times New Roman" panose="02020603050405020304" pitchFamily="18" charset="0"/>
                <a:cs typeface="Times New Roman" panose="02020603050405020304" pitchFamily="18" charset="0"/>
              </a:rPr>
              <a:t>Absolute contraindication</a:t>
            </a:r>
            <a:r>
              <a:rPr lang="en-US" dirty="0">
                <a:solidFill>
                  <a:srgbClr val="00B050"/>
                </a:solidFill>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patients with ferromagnetic medical implants</a:t>
            </a:r>
          </a:p>
          <a:p>
            <a:pPr algn="just"/>
            <a:r>
              <a:rPr lang="en-US" sz="2800" b="1" dirty="0">
                <a:solidFill>
                  <a:srgbClr val="00B050"/>
                </a:solidFill>
                <a:latin typeface="Times New Roman" panose="02020603050405020304" pitchFamily="18" charset="0"/>
                <a:cs typeface="Times New Roman" panose="02020603050405020304" pitchFamily="18" charset="0"/>
              </a:rPr>
              <a:t>Ferromagnetic metals:</a:t>
            </a:r>
            <a:endParaRPr lang="en-US" sz="2800" dirty="0">
              <a:solidFill>
                <a:srgbClr val="00B050"/>
              </a:solidFill>
              <a:latin typeface="Times New Roman" panose="02020603050405020304" pitchFamily="18" charset="0"/>
              <a:cs typeface="Times New Roman" panose="02020603050405020304" pitchFamily="18" charset="0"/>
            </a:endParaRPr>
          </a:p>
          <a:p>
            <a:pPr lvl="1" algn="just"/>
            <a:r>
              <a:rPr lang="en-US" sz="2400" dirty="0">
                <a:latin typeface="Times New Roman" panose="02020603050405020304" pitchFamily="18" charset="0"/>
                <a:cs typeface="Times New Roman" panose="02020603050405020304" pitchFamily="18" charset="0"/>
              </a:rPr>
              <a:t>Interfere with the static magnetic field of MRI.</a:t>
            </a:r>
          </a:p>
          <a:p>
            <a:pPr lvl="1" algn="just"/>
            <a:r>
              <a:rPr lang="en-US" sz="2400" dirty="0">
                <a:latin typeface="Times New Roman" panose="02020603050405020304" pitchFamily="18" charset="0"/>
                <a:cs typeface="Times New Roman" panose="02020603050405020304" pitchFamily="18" charset="0"/>
              </a:rPr>
              <a:t>Causes injury due to MRI-related heating and movement of implants (e.g., certain cardiac pacemakers and cochlear implants)</a:t>
            </a:r>
          </a:p>
          <a:p>
            <a:pPr lvl="1" algn="just"/>
            <a:r>
              <a:rPr lang="en-US" sz="2400" dirty="0">
                <a:latin typeface="Times New Roman" panose="02020603050405020304" pitchFamily="18" charset="0"/>
                <a:cs typeface="Times New Roman" panose="02020603050405020304" pitchFamily="18" charset="0"/>
              </a:rPr>
              <a:t>Examples: </a:t>
            </a:r>
            <a:r>
              <a:rPr lang="en-US" sz="2400" dirty="0">
                <a:solidFill>
                  <a:srgbClr val="0070C0"/>
                </a:solidFill>
                <a:latin typeface="Times New Roman" panose="02020603050405020304" pitchFamily="18" charset="0"/>
                <a:cs typeface="Times New Roman" panose="02020603050405020304" pitchFamily="18" charset="0"/>
              </a:rPr>
              <a:t>iron, nickel</a:t>
            </a:r>
            <a:r>
              <a:rPr lang="en-US" sz="2400" dirty="0">
                <a:latin typeface="Times New Roman" panose="02020603050405020304" pitchFamily="18" charset="0"/>
                <a:cs typeface="Times New Roman" panose="02020603050405020304" pitchFamily="18" charset="0"/>
              </a:rPr>
              <a:t>, and </a:t>
            </a:r>
            <a:r>
              <a:rPr lang="en-US" sz="2400" dirty="0">
                <a:solidFill>
                  <a:srgbClr val="0070C0"/>
                </a:solidFill>
                <a:latin typeface="Times New Roman" panose="02020603050405020304" pitchFamily="18" charset="0"/>
                <a:cs typeface="Times New Roman" panose="02020603050405020304" pitchFamily="18" charset="0"/>
              </a:rPr>
              <a:t>cobalt. </a:t>
            </a:r>
            <a:endParaRPr lang="en-US" sz="2400" dirty="0" smtClean="0">
              <a:solidFill>
                <a:srgbClr val="0070C0"/>
              </a:solidFill>
              <a:latin typeface="Times New Roman" panose="02020603050405020304" pitchFamily="18" charset="0"/>
              <a:cs typeface="Times New Roman" panose="02020603050405020304" pitchFamily="18" charset="0"/>
            </a:endParaRPr>
          </a:p>
          <a:p>
            <a:pPr marL="457200" lvl="1" indent="0" algn="just">
              <a:buNone/>
            </a:pPr>
            <a:endParaRPr lang="en-US" sz="2400" dirty="0">
              <a:solidFill>
                <a:srgbClr val="0070C0"/>
              </a:solidFill>
              <a:latin typeface="Times New Roman" panose="02020603050405020304" pitchFamily="18" charset="0"/>
              <a:cs typeface="Times New Roman" panose="02020603050405020304" pitchFamily="18" charset="0"/>
            </a:endParaRPr>
          </a:p>
          <a:p>
            <a:pPr algn="just"/>
            <a:r>
              <a:rPr lang="en-US" sz="2800" b="1" dirty="0">
                <a:solidFill>
                  <a:srgbClr val="00B050"/>
                </a:solidFill>
                <a:latin typeface="Times New Roman" panose="02020603050405020304" pitchFamily="18" charset="0"/>
                <a:cs typeface="Times New Roman" panose="02020603050405020304" pitchFamily="18" charset="0"/>
              </a:rPr>
              <a:t>Nonferromagnetic metals:</a:t>
            </a:r>
            <a:endParaRPr lang="en-US" sz="2800" dirty="0">
              <a:solidFill>
                <a:srgbClr val="00B050"/>
              </a:solidFill>
              <a:latin typeface="Times New Roman" panose="02020603050405020304" pitchFamily="18" charset="0"/>
              <a:cs typeface="Times New Roman" panose="02020603050405020304" pitchFamily="18" charset="0"/>
            </a:endParaRPr>
          </a:p>
          <a:p>
            <a:pPr lvl="1" algn="just"/>
            <a:r>
              <a:rPr lang="en-US" sz="2400" dirty="0">
                <a:latin typeface="Times New Roman" panose="02020603050405020304" pitchFamily="18" charset="0"/>
                <a:cs typeface="Times New Roman" panose="02020603050405020304" pitchFamily="18" charset="0"/>
              </a:rPr>
              <a:t>Do not interfere with the static magnetic field of MRI.</a:t>
            </a:r>
          </a:p>
          <a:p>
            <a:pPr lvl="1" algn="just"/>
            <a:r>
              <a:rPr lang="en-US" sz="2400" dirty="0">
                <a:latin typeface="Times New Roman" panose="02020603050405020304" pitchFamily="18" charset="0"/>
                <a:cs typeface="Times New Roman" panose="02020603050405020304" pitchFamily="18" charset="0"/>
              </a:rPr>
              <a:t>Examples: </a:t>
            </a:r>
            <a:r>
              <a:rPr lang="en-US" sz="2400" dirty="0">
                <a:solidFill>
                  <a:srgbClr val="0070C0"/>
                </a:solidFill>
                <a:latin typeface="Times New Roman" panose="02020603050405020304" pitchFamily="18" charset="0"/>
                <a:cs typeface="Times New Roman" panose="02020603050405020304" pitchFamily="18" charset="0"/>
              </a:rPr>
              <a:t>titanium, gold, silver, and copper.</a:t>
            </a:r>
          </a:p>
          <a:p>
            <a:pPr lvl="1" algn="just"/>
            <a:endParaRPr lang="en-US" sz="2400" dirty="0">
              <a:solidFill>
                <a:srgbClr val="0070C0"/>
              </a:solidFill>
              <a:latin typeface="Times New Roman" panose="02020603050405020304" pitchFamily="18" charset="0"/>
              <a:cs typeface="Times New Roman" panose="02020603050405020304" pitchFamily="18" charset="0"/>
            </a:endParaRPr>
          </a:p>
          <a:p>
            <a:pPr marL="457200" lvl="1" indent="0" algn="just">
              <a:buNone/>
            </a:pPr>
            <a:r>
              <a:rPr lang="en-US" b="1" dirty="0">
                <a:solidFill>
                  <a:schemeClr val="accent6">
                    <a:lumMod val="75000"/>
                  </a:schemeClr>
                </a:solidFill>
                <a:latin typeface="Times New Roman" panose="02020603050405020304" pitchFamily="18" charset="0"/>
                <a:cs typeface="Times New Roman" panose="02020603050405020304" pitchFamily="18" charset="0"/>
              </a:rPr>
              <a:t>Always ask patients about medical implants before performing an MRI!</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1143000" y="274638"/>
            <a:ext cx="6019800" cy="411162"/>
          </a:xfrm>
        </p:spPr>
        <p:txBody>
          <a:bodyPr/>
          <a:lstStyle/>
          <a:p>
            <a:pPr eaLnBrk="1" hangingPunct="1"/>
            <a:r>
              <a:rPr lang="en-US" sz="3200">
                <a:solidFill>
                  <a:schemeClr val="accent2"/>
                </a:solidFill>
                <a:latin typeface="Calibri" charset="0"/>
              </a:rPr>
              <a:t>MRI continue</a:t>
            </a:r>
          </a:p>
        </p:txBody>
      </p:sp>
      <p:sp>
        <p:nvSpPr>
          <p:cNvPr id="31747" name="Text Placeholder 2"/>
          <p:cNvSpPr>
            <a:spLocks noGrp="1"/>
          </p:cNvSpPr>
          <p:nvPr>
            <p:ph type="body" idx="1"/>
          </p:nvPr>
        </p:nvSpPr>
        <p:spPr>
          <a:xfrm>
            <a:off x="457200" y="533400"/>
            <a:ext cx="2133600" cy="533400"/>
          </a:xfrm>
        </p:spPr>
        <p:txBody>
          <a:bodyPr/>
          <a:lstStyle/>
          <a:p>
            <a:pPr algn="ctr" eaLnBrk="1" hangingPunct="1"/>
            <a:r>
              <a:rPr lang="en-US">
                <a:solidFill>
                  <a:schemeClr val="accent2"/>
                </a:solidFill>
                <a:latin typeface="Calibri" charset="0"/>
              </a:rPr>
              <a:t>Axial</a:t>
            </a:r>
          </a:p>
        </p:txBody>
      </p:sp>
      <p:pic>
        <p:nvPicPr>
          <p:cNvPr id="31748"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00" y="1941513"/>
            <a:ext cx="4389438" cy="4754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749" name="TextBox 3"/>
          <p:cNvSpPr txBox="1">
            <a:spLocks noChangeArrowheads="1"/>
          </p:cNvSpPr>
          <p:nvPr/>
        </p:nvSpPr>
        <p:spPr bwMode="auto">
          <a:xfrm>
            <a:off x="5562600" y="1219200"/>
            <a:ext cx="2286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400">
                <a:solidFill>
                  <a:schemeClr val="accent2"/>
                </a:solidFill>
                <a:latin typeface="Times New Roman" charset="0"/>
              </a:rPr>
              <a:t>T1 Weighted</a:t>
            </a:r>
          </a:p>
        </p:txBody>
      </p:sp>
      <p:sp>
        <p:nvSpPr>
          <p:cNvPr id="31750" name="TextBox 4"/>
          <p:cNvSpPr txBox="1">
            <a:spLocks noChangeArrowheads="1"/>
          </p:cNvSpPr>
          <p:nvPr/>
        </p:nvSpPr>
        <p:spPr bwMode="auto">
          <a:xfrm>
            <a:off x="762000" y="1219200"/>
            <a:ext cx="2209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400">
                <a:solidFill>
                  <a:schemeClr val="accent2"/>
                </a:solidFill>
                <a:latin typeface="Times New Roman" charset="0"/>
              </a:rPr>
              <a:t>T2 Weighted</a:t>
            </a:r>
          </a:p>
        </p:txBody>
      </p:sp>
      <p:pic>
        <p:nvPicPr>
          <p:cNvPr id="31751"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1941513"/>
            <a:ext cx="3986213" cy="475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title"/>
          </p:nvPr>
        </p:nvSpPr>
        <p:spPr>
          <a:xfrm>
            <a:off x="609600" y="381000"/>
            <a:ext cx="8153400" cy="914400"/>
          </a:xfrm>
        </p:spPr>
        <p:txBody>
          <a:bodyPr/>
          <a:lstStyle/>
          <a:p>
            <a:pPr eaLnBrk="1" hangingPunct="1"/>
            <a:r>
              <a:rPr lang="en-US" dirty="0">
                <a:solidFill>
                  <a:srgbClr val="FF0000"/>
                </a:solidFill>
                <a:latin typeface="Calibri" charset="0"/>
              </a:rPr>
              <a:t>Definition of Medical imaging</a:t>
            </a:r>
          </a:p>
        </p:txBody>
      </p:sp>
      <p:sp>
        <p:nvSpPr>
          <p:cNvPr id="6147" name="Rectangle 8"/>
          <p:cNvSpPr>
            <a:spLocks noGrp="1" noChangeArrowheads="1"/>
          </p:cNvSpPr>
          <p:nvPr>
            <p:ph type="body" sz="half" idx="1"/>
          </p:nvPr>
        </p:nvSpPr>
        <p:spPr>
          <a:xfrm>
            <a:off x="76200" y="1828800"/>
            <a:ext cx="4589318" cy="3505200"/>
          </a:xfrm>
        </p:spPr>
        <p:txBody>
          <a:bodyPr/>
          <a:lstStyle/>
          <a:p>
            <a:pPr marL="0" indent="0" algn="just" eaLnBrk="1" hangingPunct="1">
              <a:buNone/>
            </a:pPr>
            <a:r>
              <a:rPr lang="en-US" sz="2700" b="1" dirty="0">
                <a:solidFill>
                  <a:srgbClr val="002060"/>
                </a:solidFill>
                <a:latin typeface="Times New Roman" panose="02020603050405020304" pitchFamily="18" charset="0"/>
                <a:cs typeface="Times New Roman" panose="02020603050405020304" pitchFamily="18" charset="0"/>
              </a:rPr>
              <a:t>Medical imaging </a:t>
            </a:r>
            <a:r>
              <a:rPr lang="en-US" sz="2700" dirty="0">
                <a:solidFill>
                  <a:schemeClr val="accent2"/>
                </a:solidFill>
                <a:latin typeface="Times New Roman" panose="02020603050405020304" pitchFamily="18" charset="0"/>
                <a:cs typeface="Times New Roman" panose="02020603050405020304" pitchFamily="18" charset="0"/>
              </a:rPr>
              <a:t>refers to several different </a:t>
            </a:r>
            <a:r>
              <a:rPr lang="en-US" sz="2700" b="1" dirty="0">
                <a:solidFill>
                  <a:schemeClr val="accent2"/>
                </a:solidFill>
                <a:latin typeface="Times New Roman" panose="02020603050405020304" pitchFamily="18" charset="0"/>
                <a:cs typeface="Times New Roman" panose="02020603050405020304" pitchFamily="18" charset="0"/>
              </a:rPr>
              <a:t>technologies </a:t>
            </a:r>
            <a:r>
              <a:rPr lang="en-US" sz="2700" dirty="0">
                <a:solidFill>
                  <a:schemeClr val="accent2"/>
                </a:solidFill>
                <a:latin typeface="Times New Roman" panose="02020603050405020304" pitchFamily="18" charset="0"/>
                <a:cs typeface="Times New Roman" panose="02020603050405020304" pitchFamily="18" charset="0"/>
              </a:rPr>
              <a:t>that are used to view the human body in order to </a:t>
            </a:r>
            <a:r>
              <a:rPr lang="en-US" sz="2700" dirty="0">
                <a:solidFill>
                  <a:srgbClr val="00B0F0"/>
                </a:solidFill>
                <a:latin typeface="Times New Roman" panose="02020603050405020304" pitchFamily="18" charset="0"/>
                <a:cs typeface="Times New Roman" panose="02020603050405020304" pitchFamily="18" charset="0"/>
              </a:rPr>
              <a:t>diagnose ,</a:t>
            </a:r>
            <a:r>
              <a:rPr lang="en-US" sz="2700" dirty="0">
                <a:solidFill>
                  <a:srgbClr val="002060"/>
                </a:solidFill>
                <a:latin typeface="Times New Roman" panose="02020603050405020304" pitchFamily="18" charset="0"/>
                <a:cs typeface="Times New Roman" panose="02020603050405020304" pitchFamily="18" charset="0"/>
              </a:rPr>
              <a:t>monitor</a:t>
            </a:r>
            <a:r>
              <a:rPr lang="en-US" sz="2700" dirty="0">
                <a:solidFill>
                  <a:schemeClr val="accent2"/>
                </a:solidFill>
                <a:latin typeface="Times New Roman" panose="02020603050405020304" pitchFamily="18" charset="0"/>
                <a:cs typeface="Times New Roman" panose="02020603050405020304" pitchFamily="18" charset="0"/>
              </a:rPr>
              <a:t>, or </a:t>
            </a:r>
            <a:r>
              <a:rPr lang="en-US" sz="2700" dirty="0">
                <a:solidFill>
                  <a:srgbClr val="00B050"/>
                </a:solidFill>
                <a:latin typeface="Times New Roman" panose="02020603050405020304" pitchFamily="18" charset="0"/>
                <a:cs typeface="Times New Roman" panose="02020603050405020304" pitchFamily="18" charset="0"/>
              </a:rPr>
              <a:t>treat</a:t>
            </a:r>
            <a:r>
              <a:rPr lang="en-US" sz="2700" dirty="0">
                <a:solidFill>
                  <a:schemeClr val="accent2"/>
                </a:solidFill>
                <a:latin typeface="Times New Roman" panose="02020603050405020304" pitchFamily="18" charset="0"/>
                <a:cs typeface="Times New Roman" panose="02020603050405020304" pitchFamily="18" charset="0"/>
              </a:rPr>
              <a:t> medical conditions.</a:t>
            </a:r>
          </a:p>
          <a:p>
            <a:pPr eaLnBrk="1" hangingPunct="1"/>
            <a:endParaRPr lang="en-US" sz="2700" dirty="0">
              <a:solidFill>
                <a:schemeClr val="accent2"/>
              </a:solidFill>
              <a:latin typeface="Calibri" charset="0"/>
            </a:endParaRPr>
          </a:p>
        </p:txBody>
      </p:sp>
      <p:pic>
        <p:nvPicPr>
          <p:cNvPr id="6148" name="Picture 31" descr="97553912_4"/>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l="18799" t="30209" r="18799" b="27972"/>
          <a:stretch>
            <a:fillRect/>
          </a:stretch>
        </p:blipFill>
        <p:spPr>
          <a:xfrm>
            <a:off x="4714009" y="1981200"/>
            <a:ext cx="4267200" cy="37719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2835275"/>
            <a:ext cx="4191000" cy="402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2771"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191000" y="2835275"/>
            <a:ext cx="4889500" cy="402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2"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3200" y="0"/>
            <a:ext cx="3067050" cy="310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819400" y="3886200"/>
            <a:ext cx="2657475"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379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25" y="9525"/>
            <a:ext cx="9128125" cy="384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62000"/>
            <a:ext cx="9170092"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76200"/>
            <a:ext cx="9144000" cy="461665"/>
          </a:xfrm>
          <a:prstGeom prst="rect">
            <a:avLst/>
          </a:prstGeom>
          <a:noFill/>
        </p:spPr>
        <p:txBody>
          <a:bodyPr wrap="square" rtlCol="0">
            <a:spAutoFit/>
          </a:bodyPr>
          <a:lstStyle/>
          <a:p>
            <a:r>
              <a:rPr lang="en-US" dirty="0"/>
              <a:t>Diffusion weighted images</a:t>
            </a:r>
          </a:p>
        </p:txBody>
      </p:sp>
    </p:spTree>
    <p:extLst>
      <p:ext uri="{BB962C8B-B14F-4D97-AF65-F5344CB8AC3E}">
        <p14:creationId xmlns:p14="http://schemas.microsoft.com/office/powerpoint/2010/main" val="35224966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38100" y="-304800"/>
            <a:ext cx="4648200" cy="1143000"/>
          </a:xfrm>
        </p:spPr>
        <p:txBody>
          <a:bodyPr/>
          <a:lstStyle/>
          <a:p>
            <a:pPr eaLnBrk="1" hangingPunct="1"/>
            <a:r>
              <a:rPr lang="en-US" b="1" dirty="0">
                <a:solidFill>
                  <a:srgbClr val="7030A0"/>
                </a:solidFill>
                <a:latin typeface="Calibri" charset="0"/>
              </a:rPr>
              <a:t>Fluoroscopy</a:t>
            </a:r>
          </a:p>
        </p:txBody>
      </p:sp>
      <p:sp>
        <p:nvSpPr>
          <p:cNvPr id="36867" name="Rectangle 3"/>
          <p:cNvSpPr>
            <a:spLocks noGrp="1" noChangeArrowheads="1"/>
          </p:cNvSpPr>
          <p:nvPr>
            <p:ph idx="1"/>
          </p:nvPr>
        </p:nvSpPr>
        <p:spPr>
          <a:xfrm>
            <a:off x="0" y="685800"/>
            <a:ext cx="6705600" cy="6172200"/>
          </a:xfrm>
        </p:spPr>
        <p:txBody>
          <a:bodyPr/>
          <a:lstStyle/>
          <a:p>
            <a:pPr algn="just" eaLnBrk="1" hangingPunct="1"/>
            <a:r>
              <a:rPr lang="en-US" sz="2000" dirty="0">
                <a:latin typeface="Times New Roman" panose="02020603050405020304" pitchFamily="18" charset="0"/>
                <a:cs typeface="Times New Roman" panose="02020603050405020304" pitchFamily="18" charset="0"/>
              </a:rPr>
              <a:t>An imaging technique that uses </a:t>
            </a:r>
            <a:r>
              <a:rPr lang="en-US" sz="2000" b="1" dirty="0">
                <a:latin typeface="Times New Roman" panose="02020603050405020304" pitchFamily="18" charset="0"/>
                <a:cs typeface="Times New Roman" panose="02020603050405020304" pitchFamily="18" charset="0"/>
              </a:rPr>
              <a:t>continuous x-rays </a:t>
            </a:r>
            <a:r>
              <a:rPr lang="en-US" sz="2000" dirty="0">
                <a:latin typeface="Times New Roman" panose="02020603050405020304" pitchFamily="18" charset="0"/>
                <a:cs typeface="Times New Roman" panose="02020603050405020304" pitchFamily="18" charset="0"/>
              </a:rPr>
              <a:t>to take </a:t>
            </a:r>
            <a:r>
              <a:rPr lang="en-US" sz="2000" b="1" dirty="0">
                <a:latin typeface="Times New Roman" panose="02020603050405020304" pitchFamily="18" charset="0"/>
                <a:cs typeface="Times New Roman" panose="02020603050405020304" pitchFamily="18" charset="0"/>
              </a:rPr>
              <a:t>a series of images </a:t>
            </a:r>
            <a:r>
              <a:rPr lang="en-US" sz="2000" dirty="0">
                <a:latin typeface="Times New Roman" panose="02020603050405020304" pitchFamily="18" charset="0"/>
                <a:cs typeface="Times New Roman" panose="02020603050405020304" pitchFamily="18" charset="0"/>
              </a:rPr>
              <a:t>that are particularly useful for the evaluation of </a:t>
            </a:r>
            <a:r>
              <a:rPr lang="en-US" sz="2000" b="1" dirty="0">
                <a:latin typeface="Times New Roman" panose="02020603050405020304" pitchFamily="18" charset="0"/>
                <a:cs typeface="Times New Roman" panose="02020603050405020304" pitchFamily="18" charset="0"/>
              </a:rPr>
              <a:t>moving structures </a:t>
            </a:r>
            <a:r>
              <a:rPr lang="en-US" sz="2000" dirty="0">
                <a:latin typeface="Times New Roman" panose="02020603050405020304" pitchFamily="18" charset="0"/>
                <a:cs typeface="Times New Roman" panose="02020603050405020304" pitchFamily="18" charset="0"/>
              </a:rPr>
              <a:t>(e.g., for swallow studies, catheter </a:t>
            </a:r>
            <a:r>
              <a:rPr lang="en-US" sz="2000" dirty="0" smtClean="0">
                <a:latin typeface="Times New Roman" panose="02020603050405020304" pitchFamily="18" charset="0"/>
                <a:cs typeface="Times New Roman" panose="02020603050405020304" pitchFamily="18" charset="0"/>
              </a:rPr>
              <a:t>manipulation, </a:t>
            </a:r>
            <a:r>
              <a:rPr lang="en-US" sz="2000" dirty="0">
                <a:latin typeface="Times New Roman" panose="02020603050405020304" pitchFamily="18" charset="0"/>
                <a:cs typeface="Times New Roman" panose="02020603050405020304" pitchFamily="18" charset="0"/>
              </a:rPr>
              <a:t>angiograms).</a:t>
            </a:r>
            <a:endParaRPr lang="en-US" sz="2000" dirty="0" smtClean="0">
              <a:latin typeface="Times New Roman" panose="02020603050405020304" pitchFamily="18" charset="0"/>
              <a:cs typeface="Times New Roman" panose="02020603050405020304" pitchFamily="18" charset="0"/>
            </a:endParaRPr>
          </a:p>
          <a:p>
            <a:pPr eaLnBrk="1" hangingPunct="1"/>
            <a:r>
              <a:rPr lang="en-US" sz="2800" dirty="0" smtClean="0">
                <a:latin typeface="Times New Roman" panose="02020603050405020304" pitchFamily="18" charset="0"/>
                <a:cs typeface="Times New Roman" panose="02020603050405020304" pitchFamily="18" charset="0"/>
              </a:rPr>
              <a:t>Utilizes </a:t>
            </a:r>
            <a:r>
              <a:rPr lang="en-US" sz="2800" dirty="0">
                <a:latin typeface="Times New Roman" panose="02020603050405020304" pitchFamily="18" charset="0"/>
                <a:cs typeface="Times New Roman" panose="02020603050405020304" pitchFamily="18" charset="0"/>
              </a:rPr>
              <a:t>X-Rays</a:t>
            </a:r>
          </a:p>
          <a:p>
            <a:pPr eaLnBrk="1" hangingPunct="1"/>
            <a:r>
              <a:rPr lang="en-US" sz="2800" dirty="0">
                <a:latin typeface="Times New Roman" panose="02020603050405020304" pitchFamily="18" charset="0"/>
                <a:cs typeface="Times New Roman" panose="02020603050405020304" pitchFamily="18" charset="0"/>
              </a:rPr>
              <a:t>Real-time imaging</a:t>
            </a:r>
          </a:p>
          <a:p>
            <a:pPr eaLnBrk="1" hangingPunct="1"/>
            <a:r>
              <a:rPr lang="en-US" sz="2800" dirty="0">
                <a:latin typeface="Times New Roman" panose="02020603050405020304" pitchFamily="18" charset="0"/>
                <a:cs typeface="Times New Roman" panose="02020603050405020304" pitchFamily="18" charset="0"/>
              </a:rPr>
              <a:t>Utilizes image intensifier </a:t>
            </a:r>
          </a:p>
          <a:p>
            <a:pPr eaLnBrk="1" hangingPunct="1"/>
            <a:r>
              <a:rPr lang="en-US" sz="2800" dirty="0">
                <a:latin typeface="Times New Roman" panose="02020603050405020304" pitchFamily="18" charset="0"/>
                <a:cs typeface="Times New Roman" panose="02020603050405020304" pitchFamily="18" charset="0"/>
              </a:rPr>
              <a:t>May involves use of contrast agents</a:t>
            </a:r>
          </a:p>
          <a:p>
            <a:pPr eaLnBrk="1" hangingPunct="1"/>
            <a:endParaRPr lang="en-US" dirty="0">
              <a:latin typeface="Calibri" charset="0"/>
            </a:endParaRPr>
          </a:p>
        </p:txBody>
      </p:sp>
      <p:pic>
        <p:nvPicPr>
          <p:cNvPr id="2051" name="Picture 3"/>
          <p:cNvPicPr>
            <a:picLocks noChangeAspect="1" noChangeArrowheads="1"/>
          </p:cNvPicPr>
          <p:nvPr/>
        </p:nvPicPr>
        <p:blipFill>
          <a:blip r:embed="rId3" cstate="print"/>
          <a:srcRect/>
          <a:stretch>
            <a:fillRect/>
          </a:stretch>
        </p:blipFill>
        <p:spPr bwMode="auto">
          <a:xfrm>
            <a:off x="381000" y="4343400"/>
            <a:ext cx="4114800" cy="2500745"/>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5943600" y="3352800"/>
            <a:ext cx="2971800" cy="3276600"/>
          </a:xfrm>
          <a:prstGeom prst="rect">
            <a:avLst/>
          </a:prstGeom>
          <a:noFill/>
          <a:ln w="9525">
            <a:noFill/>
            <a:miter lim="800000"/>
            <a:headEnd/>
            <a:tailEnd/>
          </a:ln>
        </p:spPr>
      </p:pic>
      <p:pic>
        <p:nvPicPr>
          <p:cNvPr id="6" name="Picture 4" descr="GF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819900" y="152400"/>
            <a:ext cx="22479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pPr eaLnBrk="1" hangingPunct="1"/>
            <a:r>
              <a:rPr lang="en-US">
                <a:solidFill>
                  <a:srgbClr val="002060"/>
                </a:solidFill>
                <a:latin typeface="Calibri" charset="0"/>
              </a:rPr>
              <a:t>Barium swallow spot films</a:t>
            </a:r>
          </a:p>
        </p:txBody>
      </p:sp>
      <p:pic>
        <p:nvPicPr>
          <p:cNvPr id="39939" name="Picture 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a:xfrm>
            <a:off x="4648200" y="1701800"/>
            <a:ext cx="4292600" cy="4114800"/>
          </a:xfrm>
          <a:noFill/>
          <a:extLst>
            <a:ext uri="{91240B29-F687-4F45-9708-019B960494DF}">
              <a14:hiddenLine xmlns:a14="http://schemas.microsoft.com/office/drawing/2010/main" w="9525" cap="flat" cmpd="sng">
                <a:solidFill>
                  <a:schemeClr val="tx1"/>
                </a:solidFill>
                <a:prstDash val="solid"/>
                <a:miter lim="800000"/>
                <a:headEnd/>
                <a:tailEnd/>
              </a14:hiddenLine>
            </a:ext>
          </a:extLst>
        </p:spPr>
      </p:pic>
      <p:pic>
        <p:nvPicPr>
          <p:cNvPr id="39940"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4800" y="1676400"/>
            <a:ext cx="3962400"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pPr eaLnBrk="1" hangingPunct="1"/>
            <a:endParaRPr lang="ar-SA">
              <a:latin typeface="Calibri" charset="0"/>
              <a:cs typeface="Times New Roman" charset="0"/>
            </a:endParaRPr>
          </a:p>
        </p:txBody>
      </p:sp>
      <p:pic>
        <p:nvPicPr>
          <p:cNvPr id="40963" name="Picture 2" descr="C:\Users\Administrator\Desktop\hsg_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76200" y="152400"/>
            <a:ext cx="9220200" cy="6705600"/>
          </a:xfr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152400" y="-55418"/>
            <a:ext cx="8991600" cy="2341418"/>
          </a:xfrm>
        </p:spPr>
        <p:txBody>
          <a:bodyPr/>
          <a:lstStyle/>
          <a:p>
            <a:pPr algn="l" eaLnBrk="1" hangingPunct="1"/>
            <a:r>
              <a:rPr lang="en-US" sz="4000" dirty="0">
                <a:solidFill>
                  <a:schemeClr val="accent2"/>
                </a:solidFill>
                <a:latin typeface="Calibri" charset="0"/>
              </a:rPr>
              <a:t>                      </a:t>
            </a:r>
            <a:r>
              <a:rPr lang="en-US" sz="4000" b="1" dirty="0">
                <a:solidFill>
                  <a:schemeClr val="accent2"/>
                </a:solidFill>
                <a:latin typeface="Calibri" charset="0"/>
              </a:rPr>
              <a:t>Angiography</a:t>
            </a:r>
            <a:r>
              <a:rPr lang="en-US" sz="4000" dirty="0">
                <a:solidFill>
                  <a:schemeClr val="accent2"/>
                </a:solidFill>
                <a:latin typeface="Calibri" charset="0"/>
              </a:rPr>
              <a:t/>
            </a:r>
            <a:br>
              <a:rPr lang="en-US" sz="4000" dirty="0">
                <a:solidFill>
                  <a:schemeClr val="accent2"/>
                </a:solidFill>
                <a:latin typeface="Calibri" charset="0"/>
              </a:rPr>
            </a:br>
            <a:r>
              <a:rPr lang="en-US" sz="4000" dirty="0">
                <a:solidFill>
                  <a:schemeClr val="accent2"/>
                </a:solidFill>
                <a:latin typeface="Calibri" charset="0"/>
              </a:rPr>
              <a:t>1.Conventional angiography</a:t>
            </a:r>
            <a:br>
              <a:rPr lang="en-US" sz="4000" dirty="0">
                <a:solidFill>
                  <a:schemeClr val="accent2"/>
                </a:solidFill>
                <a:latin typeface="Calibri" charset="0"/>
              </a:rPr>
            </a:br>
            <a:r>
              <a:rPr lang="en-US" sz="4000" dirty="0">
                <a:solidFill>
                  <a:schemeClr val="accent2"/>
                </a:solidFill>
                <a:latin typeface="Calibri" charset="0"/>
              </a:rPr>
              <a:t>2.CT angiography</a:t>
            </a:r>
            <a:br>
              <a:rPr lang="en-US" sz="4000" dirty="0">
                <a:solidFill>
                  <a:schemeClr val="accent2"/>
                </a:solidFill>
                <a:latin typeface="Calibri" charset="0"/>
              </a:rPr>
            </a:br>
            <a:r>
              <a:rPr lang="en-US" sz="4000" dirty="0">
                <a:solidFill>
                  <a:schemeClr val="accent2"/>
                </a:solidFill>
                <a:latin typeface="Calibri" charset="0"/>
              </a:rPr>
              <a:t>3.MR angiography</a:t>
            </a:r>
            <a:endParaRPr lang="en-CA" sz="4000" dirty="0">
              <a:solidFill>
                <a:schemeClr val="accent2"/>
              </a:solidFill>
              <a:latin typeface="Calibri" charset="0"/>
            </a:endParaRPr>
          </a:p>
        </p:txBody>
      </p:sp>
      <p:sp>
        <p:nvSpPr>
          <p:cNvPr id="41987" name="Content Placeholder 2"/>
          <p:cNvSpPr>
            <a:spLocks noGrp="1"/>
          </p:cNvSpPr>
          <p:nvPr>
            <p:ph idx="1"/>
          </p:nvPr>
        </p:nvSpPr>
        <p:spPr>
          <a:xfrm>
            <a:off x="0" y="2286000"/>
            <a:ext cx="8991600" cy="4572000"/>
          </a:xfrm>
        </p:spPr>
        <p:txBody>
          <a:bodyPr/>
          <a:lstStyle/>
          <a:p>
            <a:pPr algn="just" eaLnBrk="1" hangingPunct="1"/>
            <a:r>
              <a:rPr lang="en-US" sz="2400" b="1" dirty="0">
                <a:solidFill>
                  <a:srgbClr val="C00000"/>
                </a:solidFill>
                <a:latin typeface="Times New Roman" panose="02020603050405020304" pitchFamily="18" charset="0"/>
                <a:cs typeface="Times New Roman" panose="02020603050405020304" pitchFamily="18" charset="0"/>
              </a:rPr>
              <a:t>Conventional or catheter angiography: </a:t>
            </a:r>
            <a:r>
              <a:rPr lang="en-US" sz="2400" dirty="0">
                <a:latin typeface="Times New Roman" panose="02020603050405020304" pitchFamily="18" charset="0"/>
                <a:cs typeface="Times New Roman" panose="02020603050405020304" pitchFamily="18" charset="0"/>
              </a:rPr>
              <a:t>Radiographic visualization of blood vessels after injection of radiopaque contrast media into the blood </a:t>
            </a:r>
            <a:r>
              <a:rPr lang="en-US" sz="2400" dirty="0" smtClean="0">
                <a:latin typeface="Times New Roman" panose="02020603050405020304" pitchFamily="18" charset="0"/>
                <a:cs typeface="Times New Roman" panose="02020603050405020304" pitchFamily="18" charset="0"/>
              </a:rPr>
              <a:t>vessels.</a:t>
            </a:r>
          </a:p>
          <a:p>
            <a:pPr algn="just" eaLnBrk="1" hangingPunct="1"/>
            <a:endParaRPr lang="en-US" sz="2400" dirty="0">
              <a:latin typeface="Times New Roman" panose="02020603050405020304" pitchFamily="18" charset="0"/>
              <a:cs typeface="Times New Roman" panose="02020603050405020304" pitchFamily="18" charset="0"/>
            </a:endParaRPr>
          </a:p>
          <a:p>
            <a:pPr algn="just" eaLnBrk="1" hangingPunct="1"/>
            <a:r>
              <a:rPr lang="en-US" sz="2400" dirty="0">
                <a:latin typeface="Times New Roman" panose="02020603050405020304" pitchFamily="18" charset="0"/>
                <a:cs typeface="Times New Roman" panose="02020603050405020304" pitchFamily="18" charset="0"/>
              </a:rPr>
              <a:t>Contrast is rapidly injected in to the blood vessel and a series of images are taken rapidly to follow the flow of contrast in the blood vessel. It is performed under fluoroscopy</a:t>
            </a:r>
            <a:r>
              <a:rPr lang="en-US" sz="2400" dirty="0" smtClean="0">
                <a:latin typeface="Times New Roman" panose="02020603050405020304" pitchFamily="18" charset="0"/>
                <a:cs typeface="Times New Roman" panose="02020603050405020304" pitchFamily="18" charset="0"/>
              </a:rPr>
              <a:t>.</a:t>
            </a:r>
          </a:p>
          <a:p>
            <a:pPr marL="0" indent="0" algn="just" eaLnBrk="1" hangingPunct="1">
              <a:buNone/>
            </a:pPr>
            <a:endParaRPr lang="en-US" sz="2400" dirty="0">
              <a:latin typeface="Times New Roman" panose="02020603050405020304" pitchFamily="18" charset="0"/>
              <a:cs typeface="Times New Roman" panose="02020603050405020304" pitchFamily="18" charset="0"/>
            </a:endParaRPr>
          </a:p>
          <a:p>
            <a:pPr algn="just" eaLnBrk="1" hangingPunct="1"/>
            <a:r>
              <a:rPr lang="en-US" sz="2400" dirty="0">
                <a:latin typeface="Times New Roman" panose="02020603050405020304" pitchFamily="18" charset="0"/>
                <a:cs typeface="Times New Roman" panose="02020603050405020304" pitchFamily="18" charset="0"/>
              </a:rPr>
              <a:t> Angiography is indicated to diagnose vascular pathology</a:t>
            </a:r>
            <a:r>
              <a:rPr lang="en-US" sz="2400" dirty="0" smtClean="0">
                <a:latin typeface="Times New Roman" panose="02020603050405020304" pitchFamily="18" charset="0"/>
                <a:cs typeface="Times New Roman" panose="02020603050405020304" pitchFamily="18" charset="0"/>
              </a:rPr>
              <a:t>.</a:t>
            </a:r>
          </a:p>
          <a:p>
            <a:pPr marL="0" indent="0" algn="just" eaLnBrk="1" hangingPunct="1">
              <a:buNone/>
            </a:pPr>
            <a:endParaRPr lang="en-US" sz="2400" dirty="0">
              <a:latin typeface="Times New Roman" panose="02020603050405020304" pitchFamily="18" charset="0"/>
              <a:cs typeface="Times New Roman" panose="02020603050405020304" pitchFamily="18" charset="0"/>
            </a:endParaRPr>
          </a:p>
          <a:p>
            <a:pPr algn="just" eaLnBrk="1" hangingPunct="1"/>
            <a:r>
              <a:rPr lang="en-US" sz="2400" dirty="0">
                <a:latin typeface="Times New Roman" panose="02020603050405020304" pitchFamily="18" charset="0"/>
                <a:cs typeface="Times New Roman" panose="02020603050405020304" pitchFamily="18" charset="0"/>
              </a:rPr>
              <a:t>Conventional angiography is diagnostic as well as therapeutic.</a:t>
            </a:r>
            <a:endParaRPr lang="en-CA" sz="2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5"/>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8738" y="1160463"/>
            <a:ext cx="5668962" cy="5668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011" name="TextBox 1"/>
          <p:cNvSpPr txBox="1">
            <a:spLocks noChangeArrowheads="1"/>
          </p:cNvSpPr>
          <p:nvPr/>
        </p:nvSpPr>
        <p:spPr bwMode="auto">
          <a:xfrm>
            <a:off x="1371600" y="152400"/>
            <a:ext cx="607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ctr"/>
            <a:r>
              <a:rPr lang="en-US" sz="2400" b="1" dirty="0">
                <a:solidFill>
                  <a:srgbClr val="FF0000"/>
                </a:solidFill>
                <a:latin typeface="Times New Roman" charset="0"/>
              </a:rPr>
              <a:t>Thoracic aorta angiogram</a:t>
            </a:r>
          </a:p>
        </p:txBody>
      </p:sp>
      <p:pic>
        <p:nvPicPr>
          <p:cNvPr id="43012" name="Picture 6"/>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741988" y="1905000"/>
            <a:ext cx="3402012"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38800" y="1"/>
            <a:ext cx="3505200"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03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52400"/>
            <a:ext cx="3505200"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036" name="TextBox 1"/>
          <p:cNvSpPr txBox="1">
            <a:spLocks noChangeArrowheads="1"/>
          </p:cNvSpPr>
          <p:nvPr/>
        </p:nvSpPr>
        <p:spPr bwMode="auto">
          <a:xfrm>
            <a:off x="3581400" y="685800"/>
            <a:ext cx="1981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ctr"/>
            <a:r>
              <a:rPr lang="en-US" sz="2400" b="1" dirty="0">
                <a:solidFill>
                  <a:srgbClr val="FF0000"/>
                </a:solidFill>
                <a:latin typeface="Times New Roman" charset="0"/>
              </a:rPr>
              <a:t>Abdominal aorta angiogram</a:t>
            </a:r>
          </a:p>
        </p:txBody>
      </p:sp>
      <p:pic>
        <p:nvPicPr>
          <p:cNvPr id="5"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124200" y="3810000"/>
            <a:ext cx="2895600"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2"/>
          <p:cNvSpPr txBox="1">
            <a:spLocks noChangeArrowheads="1"/>
          </p:cNvSpPr>
          <p:nvPr/>
        </p:nvSpPr>
        <p:spPr bwMode="auto">
          <a:xfrm>
            <a:off x="6172200" y="5334000"/>
            <a:ext cx="2971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400" b="1" dirty="0">
                <a:solidFill>
                  <a:srgbClr val="FF0000"/>
                </a:solidFill>
                <a:latin typeface="Times New Roman" charset="0"/>
              </a:rPr>
              <a:t>Renal angiogram</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
            <a:ext cx="8839200" cy="1569660"/>
          </a:xfrm>
          <a:prstGeom prst="rect">
            <a:avLst/>
          </a:prstGeom>
        </p:spPr>
        <p:txBody>
          <a:bodyPr wrap="square">
            <a:spAutoFit/>
          </a:bodyPr>
          <a:lstStyle/>
          <a:p>
            <a:r>
              <a:rPr lang="en-US" b="1" dirty="0">
                <a:solidFill>
                  <a:srgbClr val="FF0000"/>
                </a:solidFill>
              </a:rPr>
              <a:t>Computed tomography angiography</a:t>
            </a:r>
          </a:p>
          <a:p>
            <a:pPr algn="just"/>
            <a:r>
              <a:rPr lang="en-US" dirty="0"/>
              <a:t>Rapid intravenous injections of contrast media result in significant opacification of blood vessels, which, with multiplanar or 3D reconstructions, can be exploited to produce angiograms. </a:t>
            </a:r>
          </a:p>
        </p:txBody>
      </p:sp>
      <p:pic>
        <p:nvPicPr>
          <p:cNvPr id="5122" name="Picture 2"/>
          <p:cNvPicPr>
            <a:picLocks noChangeAspect="1" noChangeArrowheads="1"/>
          </p:cNvPicPr>
          <p:nvPr/>
        </p:nvPicPr>
        <p:blipFill>
          <a:blip r:embed="rId2" cstate="print"/>
          <a:srcRect/>
          <a:stretch>
            <a:fillRect/>
          </a:stretch>
        </p:blipFill>
        <p:spPr bwMode="auto">
          <a:xfrm>
            <a:off x="152400" y="2103060"/>
            <a:ext cx="3733800" cy="4678740"/>
          </a:xfrm>
          <a:prstGeom prst="rect">
            <a:avLst/>
          </a:prstGeom>
          <a:noFill/>
          <a:ln w="9525">
            <a:noFill/>
            <a:miter lim="800000"/>
            <a:headEnd/>
            <a:tailEnd/>
          </a:ln>
        </p:spPr>
      </p:pic>
      <p:sp>
        <p:nvSpPr>
          <p:cNvPr id="5" name="Rectangle 4"/>
          <p:cNvSpPr/>
          <p:nvPr/>
        </p:nvSpPr>
        <p:spPr>
          <a:xfrm>
            <a:off x="4038600" y="3962400"/>
            <a:ext cx="4953000" cy="2308324"/>
          </a:xfrm>
          <a:prstGeom prst="rect">
            <a:avLst/>
          </a:prstGeom>
        </p:spPr>
        <p:txBody>
          <a:bodyPr wrap="square">
            <a:spAutoFit/>
          </a:bodyPr>
          <a:lstStyle/>
          <a:p>
            <a:pPr algn="just"/>
            <a:r>
              <a:rPr lang="en-US" dirty="0">
                <a:solidFill>
                  <a:srgbClr val="C00000"/>
                </a:solidFill>
              </a:rPr>
              <a:t>CT angiogram. Reconstruction from many thin axial sections following an intravenous injection of contrast demonstrating an aortic aneurysm. Calcification is seen in the wall of the arteries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noRot="1" noChangeArrowheads="1"/>
          </p:cNvSpPr>
          <p:nvPr>
            <p:ph type="title"/>
          </p:nvPr>
        </p:nvSpPr>
        <p:spPr>
          <a:xfrm>
            <a:off x="457200" y="-76200"/>
            <a:ext cx="8229600" cy="838200"/>
          </a:xfrm>
        </p:spPr>
        <p:txBody>
          <a:bodyPr/>
          <a:lstStyle/>
          <a:p>
            <a:pPr eaLnBrk="1" hangingPunct="1"/>
            <a:r>
              <a:rPr lang="en-US">
                <a:solidFill>
                  <a:schemeClr val="tx2"/>
                </a:solidFill>
                <a:latin typeface="Calibri" charset="0"/>
              </a:rPr>
              <a:t>Diagnostic imaging Modalities </a:t>
            </a:r>
          </a:p>
        </p:txBody>
      </p:sp>
      <p:sp>
        <p:nvSpPr>
          <p:cNvPr id="300035" name="Rectangle 3"/>
          <p:cNvSpPr>
            <a:spLocks noGrp="1" noChangeArrowheads="1"/>
          </p:cNvSpPr>
          <p:nvPr>
            <p:ph idx="1"/>
          </p:nvPr>
        </p:nvSpPr>
        <p:spPr>
          <a:xfrm>
            <a:off x="457200" y="609600"/>
            <a:ext cx="8458200" cy="6553200"/>
          </a:xfrm>
        </p:spPr>
        <p:txBody>
          <a:bodyPr rtlCol="0">
            <a:normAutofit/>
          </a:bodyPr>
          <a:lstStyle/>
          <a:p>
            <a:pPr eaLnBrk="1" fontAlgn="auto" hangingPunct="1">
              <a:lnSpc>
                <a:spcPct val="90000"/>
              </a:lnSpc>
              <a:spcAft>
                <a:spcPts val="0"/>
              </a:spcAft>
              <a:buFont typeface="Arial" panose="020B0604020202020204" pitchFamily="34" charset="0"/>
              <a:buChar char="•"/>
              <a:defRPr/>
            </a:pPr>
            <a:r>
              <a:rPr lang="en-US" b="1" dirty="0">
                <a:solidFill>
                  <a:srgbClr val="7030A0"/>
                </a:solidFill>
                <a:ea typeface="+mn-ea"/>
              </a:rPr>
              <a:t>Conventional (Plain) x-rays or (Radiography)</a:t>
            </a:r>
          </a:p>
          <a:p>
            <a:pPr eaLnBrk="1" fontAlgn="auto" hangingPunct="1">
              <a:lnSpc>
                <a:spcPct val="90000"/>
              </a:lnSpc>
              <a:spcAft>
                <a:spcPts val="0"/>
              </a:spcAft>
              <a:buFont typeface="Arial" panose="020B0604020202020204" pitchFamily="34" charset="0"/>
              <a:buChar char="•"/>
              <a:defRPr/>
            </a:pPr>
            <a:r>
              <a:rPr lang="en-US" b="1" dirty="0">
                <a:solidFill>
                  <a:srgbClr val="7030A0"/>
                </a:solidFill>
                <a:ea typeface="+mn-ea"/>
              </a:rPr>
              <a:t>Fluoroscopy(real time imaging, contrast often used)</a:t>
            </a:r>
          </a:p>
          <a:p>
            <a:pPr eaLnBrk="1" fontAlgn="auto" hangingPunct="1">
              <a:lnSpc>
                <a:spcPct val="90000"/>
              </a:lnSpc>
              <a:spcAft>
                <a:spcPts val="0"/>
              </a:spcAft>
              <a:buFont typeface="Arial" panose="020B0604020202020204" pitchFamily="34" charset="0"/>
              <a:buChar char="•"/>
              <a:defRPr/>
            </a:pPr>
            <a:r>
              <a:rPr lang="en-US" b="1" dirty="0">
                <a:solidFill>
                  <a:srgbClr val="7030A0"/>
                </a:solidFill>
                <a:ea typeface="+mn-ea"/>
              </a:rPr>
              <a:t>Mammography</a:t>
            </a:r>
          </a:p>
          <a:p>
            <a:pPr eaLnBrk="1" fontAlgn="auto" hangingPunct="1">
              <a:lnSpc>
                <a:spcPct val="90000"/>
              </a:lnSpc>
              <a:spcAft>
                <a:spcPts val="0"/>
              </a:spcAft>
              <a:buFont typeface="Arial" panose="020B0604020202020204" pitchFamily="34" charset="0"/>
              <a:buChar char="•"/>
              <a:defRPr/>
            </a:pPr>
            <a:r>
              <a:rPr lang="en-US" b="1" dirty="0">
                <a:solidFill>
                  <a:srgbClr val="7030A0"/>
                </a:solidFill>
                <a:ea typeface="+mn-ea"/>
              </a:rPr>
              <a:t>Ultrasound</a:t>
            </a:r>
          </a:p>
          <a:p>
            <a:pPr eaLnBrk="1" fontAlgn="auto" hangingPunct="1">
              <a:lnSpc>
                <a:spcPct val="90000"/>
              </a:lnSpc>
              <a:spcAft>
                <a:spcPts val="0"/>
              </a:spcAft>
              <a:buFont typeface="Arial" panose="020B0604020202020204" pitchFamily="34" charset="0"/>
              <a:buChar char="•"/>
              <a:defRPr/>
            </a:pPr>
            <a:r>
              <a:rPr lang="en-US" b="1" dirty="0">
                <a:solidFill>
                  <a:srgbClr val="7030A0"/>
                </a:solidFill>
                <a:ea typeface="+mn-ea"/>
              </a:rPr>
              <a:t>CT Scan</a:t>
            </a:r>
          </a:p>
          <a:p>
            <a:pPr eaLnBrk="1" fontAlgn="auto" hangingPunct="1">
              <a:lnSpc>
                <a:spcPct val="90000"/>
              </a:lnSpc>
              <a:spcAft>
                <a:spcPts val="0"/>
              </a:spcAft>
              <a:buFont typeface="Arial" panose="020B0604020202020204" pitchFamily="34" charset="0"/>
              <a:buChar char="•"/>
              <a:defRPr/>
            </a:pPr>
            <a:r>
              <a:rPr lang="en-US" b="1" dirty="0">
                <a:solidFill>
                  <a:srgbClr val="7030A0"/>
                </a:solidFill>
                <a:ea typeface="+mn-ea"/>
              </a:rPr>
              <a:t>MRI</a:t>
            </a:r>
          </a:p>
          <a:p>
            <a:pPr eaLnBrk="1" fontAlgn="auto" hangingPunct="1">
              <a:lnSpc>
                <a:spcPct val="90000"/>
              </a:lnSpc>
              <a:spcAft>
                <a:spcPts val="0"/>
              </a:spcAft>
              <a:buFont typeface="Arial" panose="020B0604020202020204" pitchFamily="34" charset="0"/>
              <a:buChar char="•"/>
              <a:defRPr/>
            </a:pPr>
            <a:r>
              <a:rPr lang="en-US" b="1" dirty="0">
                <a:solidFill>
                  <a:srgbClr val="7030A0"/>
                </a:solidFill>
                <a:ea typeface="+mn-ea"/>
              </a:rPr>
              <a:t>Angiography</a:t>
            </a:r>
          </a:p>
          <a:p>
            <a:pPr eaLnBrk="1" fontAlgn="auto" hangingPunct="1">
              <a:lnSpc>
                <a:spcPct val="90000"/>
              </a:lnSpc>
              <a:spcAft>
                <a:spcPts val="0"/>
              </a:spcAft>
              <a:buFont typeface="Arial" panose="020B0604020202020204" pitchFamily="34" charset="0"/>
              <a:buChar char="•"/>
              <a:defRPr/>
            </a:pPr>
            <a:r>
              <a:rPr lang="en-US" b="1" dirty="0">
                <a:solidFill>
                  <a:srgbClr val="7030A0"/>
                </a:solidFill>
                <a:ea typeface="+mn-ea"/>
              </a:rPr>
              <a:t>Nuclear Medicine,conventional,Spect/Pet and PET/CT fusion</a:t>
            </a:r>
          </a:p>
          <a:p>
            <a:pPr eaLnBrk="1" fontAlgn="auto" hangingPunct="1">
              <a:lnSpc>
                <a:spcPct val="90000"/>
              </a:lnSpc>
              <a:spcAft>
                <a:spcPts val="0"/>
              </a:spcAft>
              <a:buFont typeface="Arial" panose="020B0604020202020204" pitchFamily="34" charset="0"/>
              <a:buChar char="•"/>
              <a:defRPr/>
            </a:pPr>
            <a:endParaRPr lang="en-US" dirty="0">
              <a:solidFill>
                <a:srgbClr val="7030A0"/>
              </a:solidFill>
              <a:ea typeface="+mn-ea"/>
            </a:endParaRPr>
          </a:p>
          <a:p>
            <a:pPr marL="0" indent="0" eaLnBrk="1" fontAlgn="auto" hangingPunct="1">
              <a:lnSpc>
                <a:spcPct val="90000"/>
              </a:lnSpc>
              <a:spcAft>
                <a:spcPts val="0"/>
              </a:spcAft>
              <a:buFontTx/>
              <a:buNone/>
              <a:defRPr/>
            </a:pPr>
            <a:endParaRPr lang="en-US" dirty="0">
              <a:ea typeface="+mn-ea"/>
            </a:endParaRPr>
          </a:p>
        </p:txBody>
      </p:sp>
      <p:sp>
        <p:nvSpPr>
          <p:cNvPr id="7172" name="Text Box 4"/>
          <p:cNvSpPr txBox="1">
            <a:spLocks noChangeArrowheads="1"/>
          </p:cNvSpPr>
          <p:nvPr/>
        </p:nvSpPr>
        <p:spPr bwMode="auto">
          <a:xfrm>
            <a:off x="1066800" y="5943600"/>
            <a:ext cx="7696200" cy="52322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800" dirty="0">
                <a:solidFill>
                  <a:srgbClr val="FF3300"/>
                </a:solidFill>
                <a:latin typeface="Garamond" charset="0"/>
              </a:rPr>
              <a:t>Which of these modalities </a:t>
            </a:r>
            <a:r>
              <a:rPr lang="en-US" sz="2800" dirty="0" smtClean="0">
                <a:solidFill>
                  <a:srgbClr val="FF3300"/>
                </a:solidFill>
                <a:latin typeface="Garamond" charset="0"/>
              </a:rPr>
              <a:t>use ionizing </a:t>
            </a:r>
            <a:r>
              <a:rPr lang="en-US" sz="2800" dirty="0">
                <a:solidFill>
                  <a:srgbClr val="FF3300"/>
                </a:solidFill>
                <a:latin typeface="Garamond" charset="0"/>
              </a:rPr>
              <a:t>radiation?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003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003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003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003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003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0035">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0035">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003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03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6027003"/>
            <a:ext cx="8153400" cy="830997"/>
          </a:xfrm>
          <a:prstGeom prst="rect">
            <a:avLst/>
          </a:prstGeom>
        </p:spPr>
        <p:txBody>
          <a:bodyPr wrap="square">
            <a:spAutoFit/>
          </a:bodyPr>
          <a:lstStyle/>
          <a:p>
            <a:r>
              <a:rPr lang="en-US" dirty="0">
                <a:solidFill>
                  <a:srgbClr val="FF0000"/>
                </a:solidFill>
              </a:rPr>
              <a:t>Magnetic resonance angiogram of the intracranial arteries.</a:t>
            </a:r>
            <a:r>
              <a:rPr lang="en-US" dirty="0"/>
              <a:t> </a:t>
            </a:r>
          </a:p>
          <a:p>
            <a:r>
              <a:rPr lang="en-US" dirty="0"/>
              <a:t>No contrast medium was used to obtain this image.</a:t>
            </a:r>
          </a:p>
        </p:txBody>
      </p:sp>
      <p:pic>
        <p:nvPicPr>
          <p:cNvPr id="4098" name="Picture 2"/>
          <p:cNvPicPr>
            <a:picLocks noChangeAspect="1" noChangeArrowheads="1"/>
          </p:cNvPicPr>
          <p:nvPr/>
        </p:nvPicPr>
        <p:blipFill>
          <a:blip r:embed="rId2" cstate="print"/>
          <a:srcRect/>
          <a:stretch>
            <a:fillRect/>
          </a:stretch>
        </p:blipFill>
        <p:spPr bwMode="auto">
          <a:xfrm>
            <a:off x="1371600" y="2209800"/>
            <a:ext cx="6172200" cy="3810000"/>
          </a:xfrm>
          <a:prstGeom prst="rect">
            <a:avLst/>
          </a:prstGeom>
          <a:noFill/>
          <a:ln w="9525">
            <a:noFill/>
            <a:miter lim="800000"/>
            <a:headEnd/>
            <a:tailEnd/>
          </a:ln>
        </p:spPr>
      </p:pic>
      <p:sp>
        <p:nvSpPr>
          <p:cNvPr id="4" name="Rectangle 3"/>
          <p:cNvSpPr/>
          <p:nvPr/>
        </p:nvSpPr>
        <p:spPr>
          <a:xfrm>
            <a:off x="0" y="0"/>
            <a:ext cx="9144000" cy="2308324"/>
          </a:xfrm>
          <a:prstGeom prst="rect">
            <a:avLst/>
          </a:prstGeom>
        </p:spPr>
        <p:txBody>
          <a:bodyPr wrap="square">
            <a:spAutoFit/>
          </a:bodyPr>
          <a:lstStyle/>
          <a:p>
            <a:pPr algn="just"/>
            <a:r>
              <a:rPr lang="en-US" dirty="0">
                <a:solidFill>
                  <a:srgbClr val="FF0000"/>
                </a:solidFill>
              </a:rPr>
              <a:t>Magnetic resonance angiography</a:t>
            </a:r>
            <a:r>
              <a:rPr lang="en-US" dirty="0"/>
              <a:t> is a very useful noninvasive technique, which can demonstrate both arteries and veins. Images of the vascular system can be obtained using special sequences that depend on the signal obtained from flowing blood or via an injection of a contrast agent (gadolinium DTPA (diethylene triamine pentacetic acid) into a peripheral vein</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57200" y="0"/>
            <a:ext cx="8229600" cy="914400"/>
          </a:xfrm>
        </p:spPr>
        <p:txBody>
          <a:bodyPr/>
          <a:lstStyle/>
          <a:p>
            <a:pPr eaLnBrk="1" hangingPunct="1"/>
            <a:r>
              <a:rPr lang="en-US" dirty="0">
                <a:solidFill>
                  <a:srgbClr val="FF0000"/>
                </a:solidFill>
                <a:latin typeface="Calibri" charset="0"/>
              </a:rPr>
              <a:t>Nuclear Medicine (Scintigraphy)</a:t>
            </a:r>
          </a:p>
        </p:txBody>
      </p:sp>
      <p:sp>
        <p:nvSpPr>
          <p:cNvPr id="5" name="Rectangle 4"/>
          <p:cNvSpPr/>
          <p:nvPr/>
        </p:nvSpPr>
        <p:spPr>
          <a:xfrm>
            <a:off x="0" y="838200"/>
            <a:ext cx="9144000" cy="3416320"/>
          </a:xfrm>
          <a:prstGeom prst="rect">
            <a:avLst/>
          </a:prstGeom>
        </p:spPr>
        <p:txBody>
          <a:bodyPr wrap="square">
            <a:spAutoFit/>
          </a:bodyPr>
          <a:lstStyle/>
          <a:p>
            <a:pPr algn="just">
              <a:buFont typeface="Arial" pitchFamily="34" charset="0"/>
              <a:buChar char="•"/>
            </a:pPr>
            <a:r>
              <a:rPr lang="en-US" dirty="0"/>
              <a:t> The radioactive isotopes used in diagnostic imaging emit gamma-rays as they decay.</a:t>
            </a:r>
          </a:p>
          <a:p>
            <a:pPr algn="just">
              <a:buFont typeface="Arial" pitchFamily="34" charset="0"/>
              <a:buChar char="•"/>
            </a:pPr>
            <a:r>
              <a:rPr lang="en-US" dirty="0"/>
              <a:t> The radioisotopes used in medical diagnosis are artificially produced and most have short half lives, usually a few hours or days.</a:t>
            </a:r>
          </a:p>
          <a:p>
            <a:pPr algn="just">
              <a:buFont typeface="Arial" pitchFamily="34" charset="0"/>
              <a:buChar char="•"/>
            </a:pPr>
            <a:r>
              <a:rPr lang="en-US" dirty="0"/>
              <a:t> Technetium-99m (99mTc) is readily prepared, has a convenient half life of 6 hours and emits gamma-radiation of a suitable energy for easy detection. </a:t>
            </a:r>
          </a:p>
          <a:p>
            <a:pPr algn="just">
              <a:buFont typeface="Arial" pitchFamily="34" charset="0"/>
              <a:buChar char="•"/>
            </a:pPr>
            <a:r>
              <a:rPr lang="en-US" dirty="0"/>
              <a:t>Other radionuclides that are used include indium-111, gallium-67, iodine-123 and thallium-201.</a:t>
            </a:r>
          </a:p>
        </p:txBody>
      </p:sp>
      <p:pic>
        <p:nvPicPr>
          <p:cNvPr id="3074" name="Picture 2"/>
          <p:cNvPicPr>
            <a:picLocks noChangeAspect="1" noChangeArrowheads="1"/>
          </p:cNvPicPr>
          <p:nvPr/>
        </p:nvPicPr>
        <p:blipFill>
          <a:blip r:embed="rId3" cstate="print"/>
          <a:srcRect/>
          <a:stretch>
            <a:fillRect/>
          </a:stretch>
        </p:blipFill>
        <p:spPr bwMode="auto">
          <a:xfrm>
            <a:off x="5491163" y="3962400"/>
            <a:ext cx="3652837" cy="2895600"/>
          </a:xfrm>
          <a:prstGeom prst="rect">
            <a:avLst/>
          </a:prstGeom>
          <a:noFill/>
          <a:ln w="9525">
            <a:noFill/>
            <a:miter lim="800000"/>
            <a:headEnd/>
            <a:tailEnd/>
          </a:ln>
        </p:spPr>
      </p:pic>
      <p:sp>
        <p:nvSpPr>
          <p:cNvPr id="8" name="Rectangle 7"/>
          <p:cNvSpPr/>
          <p:nvPr/>
        </p:nvSpPr>
        <p:spPr>
          <a:xfrm>
            <a:off x="0" y="4724400"/>
            <a:ext cx="5410200" cy="1938992"/>
          </a:xfrm>
          <a:prstGeom prst="rect">
            <a:avLst/>
          </a:prstGeom>
        </p:spPr>
        <p:txBody>
          <a:bodyPr wrap="square">
            <a:spAutoFit/>
          </a:bodyPr>
          <a:lstStyle/>
          <a:p>
            <a:pPr algn="just"/>
            <a:r>
              <a:rPr lang="en-US" b="1" dirty="0">
                <a:solidFill>
                  <a:srgbClr val="FF0000"/>
                </a:solidFill>
              </a:rPr>
              <a:t>Radionuclide bone scan. </a:t>
            </a:r>
            <a:r>
              <a:rPr lang="en-US" dirty="0">
                <a:solidFill>
                  <a:srgbClr val="FF0000"/>
                </a:solidFill>
              </a:rPr>
              <a:t>The patient has received an intravenous injection of a 99mTc-labelled bone-scanning agent </a:t>
            </a:r>
          </a:p>
          <a:p>
            <a:pPr algn="just"/>
            <a:r>
              <a:rPr lang="en-US" dirty="0">
                <a:solidFill>
                  <a:srgbClr val="FF0000"/>
                </a:solidFill>
              </a:rPr>
              <a:t>The increased uptake in the femur in this patient was due to Paget’s disease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Content Placeholder 2"/>
          <p:cNvSpPr>
            <a:spLocks noGrp="1"/>
          </p:cNvSpPr>
          <p:nvPr>
            <p:ph idx="1"/>
          </p:nvPr>
        </p:nvSpPr>
        <p:spPr>
          <a:xfrm>
            <a:off x="0" y="0"/>
            <a:ext cx="9144000" cy="6858000"/>
          </a:xfrm>
        </p:spPr>
        <p:txBody>
          <a:bodyPr/>
          <a:lstStyle/>
          <a:p>
            <a:pPr marL="0" indent="0" algn="just" eaLnBrk="1" hangingPunct="1">
              <a:buNone/>
            </a:pPr>
            <a:r>
              <a:rPr lang="en-US" sz="2400" b="1" dirty="0">
                <a:solidFill>
                  <a:srgbClr val="FF0000"/>
                </a:solidFill>
                <a:latin typeface="Times New Roman" charset="0"/>
              </a:rPr>
              <a:t>PET Scanner: positron emission tomography</a:t>
            </a:r>
          </a:p>
          <a:p>
            <a:pPr marL="0" indent="0" algn="just" eaLnBrk="1" hangingPunct="1"/>
            <a:r>
              <a:rPr lang="en-US" sz="2800" dirty="0">
                <a:solidFill>
                  <a:srgbClr val="00B050"/>
                </a:solidFill>
                <a:latin typeface="Calibri" charset="0"/>
              </a:rPr>
              <a:t>A PET scan </a:t>
            </a:r>
            <a:r>
              <a:rPr lang="en-US" sz="2800" dirty="0">
                <a:latin typeface="Calibri" charset="0"/>
              </a:rPr>
              <a:t>uses a small amount of radioactive material (tracer). The tracer is given through a vein (IV). The tracer travels through your blood and collects in organs and tissues. </a:t>
            </a:r>
          </a:p>
          <a:p>
            <a:pPr algn="just"/>
            <a:r>
              <a:rPr lang="en-US" sz="2800" dirty="0"/>
              <a:t>The most commonly used agent is </a:t>
            </a:r>
            <a:r>
              <a:rPr lang="en-US" sz="2800" b="1" dirty="0"/>
              <a:t>F-18 fluorodeoxyglucose (FDG)</a:t>
            </a:r>
            <a:r>
              <a:rPr lang="en-US" sz="2800" dirty="0"/>
              <a:t>.</a:t>
            </a:r>
          </a:p>
          <a:p>
            <a:pPr algn="just"/>
            <a:r>
              <a:rPr lang="en-US" sz="2800" dirty="0">
                <a:solidFill>
                  <a:srgbClr val="00B050"/>
                </a:solidFill>
              </a:rPr>
              <a:t>PET using FDG </a:t>
            </a:r>
            <a:r>
              <a:rPr lang="en-US" sz="2800" dirty="0"/>
              <a:t>is the most sensitive technique for </a:t>
            </a:r>
            <a:r>
              <a:rPr lang="en-US" sz="2800" dirty="0">
                <a:solidFill>
                  <a:srgbClr val="00B0F0"/>
                </a:solidFill>
              </a:rPr>
              <a:t>staging solid tumours</a:t>
            </a:r>
            <a:r>
              <a:rPr lang="en-US" sz="2800" dirty="0"/>
              <a:t>, such as </a:t>
            </a:r>
            <a:r>
              <a:rPr lang="en-US" sz="2800" dirty="0">
                <a:solidFill>
                  <a:srgbClr val="FFC000"/>
                </a:solidFill>
              </a:rPr>
              <a:t>bronchial carcinoma </a:t>
            </a:r>
            <a:r>
              <a:rPr lang="en-US" sz="2800" dirty="0"/>
              <a:t>, and in the </a:t>
            </a:r>
            <a:r>
              <a:rPr lang="en-US" sz="2800" dirty="0">
                <a:solidFill>
                  <a:srgbClr val="00B0F0"/>
                </a:solidFill>
              </a:rPr>
              <a:t>follow-up of malignancies</a:t>
            </a:r>
            <a:r>
              <a:rPr lang="en-US" sz="2800" dirty="0"/>
              <a:t>, particularly </a:t>
            </a:r>
            <a:r>
              <a:rPr lang="en-US" sz="2800" dirty="0">
                <a:solidFill>
                  <a:srgbClr val="FFC000"/>
                </a:solidFill>
              </a:rPr>
              <a:t>lymphoma.</a:t>
            </a:r>
          </a:p>
          <a:p>
            <a:pPr algn="just"/>
            <a:r>
              <a:rPr lang="en-US" sz="2800" dirty="0">
                <a:solidFill>
                  <a:srgbClr val="00B050"/>
                </a:solidFill>
              </a:rPr>
              <a:t>PET</a:t>
            </a:r>
            <a:r>
              <a:rPr lang="en-US" sz="2800" dirty="0"/>
              <a:t> is also used in the </a:t>
            </a:r>
            <a:r>
              <a:rPr lang="en-US" sz="2800" dirty="0">
                <a:solidFill>
                  <a:srgbClr val="00B0F0"/>
                </a:solidFill>
              </a:rPr>
              <a:t>evaluation </a:t>
            </a:r>
            <a:r>
              <a:rPr lang="en-US" sz="2800" dirty="0"/>
              <a:t>of</a:t>
            </a:r>
            <a:r>
              <a:rPr lang="en-US" sz="2800" dirty="0">
                <a:solidFill>
                  <a:srgbClr val="00B0F0"/>
                </a:solidFill>
              </a:rPr>
              <a:t> ischaemic heart disease</a:t>
            </a:r>
            <a:r>
              <a:rPr lang="en-US" sz="2800" dirty="0"/>
              <a:t> and in </a:t>
            </a:r>
            <a:r>
              <a:rPr lang="en-US" sz="2800" dirty="0">
                <a:solidFill>
                  <a:srgbClr val="00B0F0"/>
                </a:solidFill>
              </a:rPr>
              <a:t>brain disorders </a:t>
            </a:r>
            <a:r>
              <a:rPr lang="en-US" sz="2800" dirty="0"/>
              <a:t>such as </a:t>
            </a:r>
            <a:r>
              <a:rPr lang="en-US" sz="2800" dirty="0">
                <a:solidFill>
                  <a:srgbClr val="FFC000"/>
                </a:solidFill>
              </a:rPr>
              <a:t>dementia, epilepsy </a:t>
            </a:r>
            <a:r>
              <a:rPr lang="en-US" sz="2800" dirty="0"/>
              <a:t>and</a:t>
            </a:r>
            <a:r>
              <a:rPr lang="en-US" sz="2800" dirty="0">
                <a:solidFill>
                  <a:srgbClr val="FFC000"/>
                </a:solidFill>
              </a:rPr>
              <a:t> Parkinson’s disease.</a:t>
            </a:r>
            <a:r>
              <a:rPr lang="en-US" sz="2800" dirty="0">
                <a:solidFill>
                  <a:srgbClr val="FFC000"/>
                </a:solidFill>
                <a:latin typeface="Calibri" charset="0"/>
              </a:rPr>
              <a:t> </a:t>
            </a:r>
          </a:p>
          <a:p>
            <a:pPr marL="0" indent="0" algn="just" eaLnBrk="1" hangingPunct="1"/>
            <a:r>
              <a:rPr lang="en-US" sz="2800" dirty="0">
                <a:latin typeface="Calibri" charset="0"/>
              </a:rPr>
              <a:t>A PET scan </a:t>
            </a:r>
            <a:r>
              <a:rPr lang="en-US" sz="2800" dirty="0">
                <a:solidFill>
                  <a:srgbClr val="00B0F0"/>
                </a:solidFill>
                <a:latin typeface="Calibri" charset="0"/>
              </a:rPr>
              <a:t>measure the important body functions </a:t>
            </a:r>
            <a:r>
              <a:rPr lang="en-US" sz="2800" dirty="0">
                <a:latin typeface="Calibri" charset="0"/>
              </a:rPr>
              <a:t>such as </a:t>
            </a:r>
            <a:r>
              <a:rPr lang="en-US" sz="2800" dirty="0">
                <a:solidFill>
                  <a:srgbClr val="FFC000"/>
                </a:solidFill>
                <a:latin typeface="Calibri" charset="0"/>
              </a:rPr>
              <a:t>blood </a:t>
            </a:r>
            <a:r>
              <a:rPr lang="en-US" sz="2800" dirty="0">
                <a:solidFill>
                  <a:srgbClr val="FFC000"/>
                </a:solidFill>
              </a:rPr>
              <a:t>perfusion </a:t>
            </a:r>
            <a:r>
              <a:rPr lang="en-US" sz="2800" dirty="0"/>
              <a:t>of tissues</a:t>
            </a:r>
            <a:r>
              <a:rPr lang="en-US" sz="2800" dirty="0">
                <a:latin typeface="Calibri" charset="0"/>
              </a:rPr>
              <a:t>, </a:t>
            </a:r>
            <a:r>
              <a:rPr lang="en-US" sz="2800" dirty="0">
                <a:solidFill>
                  <a:srgbClr val="FFC000"/>
                </a:solidFill>
                <a:latin typeface="Calibri" charset="0"/>
              </a:rPr>
              <a:t>oxygen use </a:t>
            </a:r>
            <a:r>
              <a:rPr lang="en-US" sz="2800" dirty="0">
                <a:latin typeface="Calibri" charset="0"/>
              </a:rPr>
              <a:t>and </a:t>
            </a:r>
            <a:r>
              <a:rPr lang="en-US" sz="2800" dirty="0">
                <a:solidFill>
                  <a:srgbClr val="FFC000"/>
                </a:solidFill>
                <a:latin typeface="Calibri" charset="0"/>
              </a:rPr>
              <a:t>glucose metabolism.</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5257800" y="0"/>
            <a:ext cx="3276600" cy="685800"/>
          </a:xfrm>
        </p:spPr>
        <p:txBody>
          <a:bodyPr/>
          <a:lstStyle/>
          <a:p>
            <a:pPr eaLnBrk="1" hangingPunct="1"/>
            <a:r>
              <a:rPr lang="en-US" dirty="0">
                <a:solidFill>
                  <a:srgbClr val="C00000"/>
                </a:solidFill>
                <a:latin typeface="Calibri" charset="0"/>
              </a:rPr>
              <a:t>PET SCAN</a:t>
            </a:r>
          </a:p>
        </p:txBody>
      </p:sp>
      <p:pic>
        <p:nvPicPr>
          <p:cNvPr id="2050" name="Picture 2"/>
          <p:cNvPicPr>
            <a:picLocks noChangeAspect="1" noChangeArrowheads="1"/>
          </p:cNvPicPr>
          <p:nvPr/>
        </p:nvPicPr>
        <p:blipFill>
          <a:blip r:embed="rId2" cstate="print"/>
          <a:srcRect/>
          <a:stretch>
            <a:fillRect/>
          </a:stretch>
        </p:blipFill>
        <p:spPr bwMode="auto">
          <a:xfrm>
            <a:off x="-13855" y="33083"/>
            <a:ext cx="2666999" cy="3429000"/>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2854036" y="71183"/>
            <a:ext cx="2667000" cy="3505200"/>
          </a:xfrm>
          <a:prstGeom prst="rect">
            <a:avLst/>
          </a:prstGeom>
          <a:noFill/>
          <a:ln w="9525">
            <a:noFill/>
            <a:miter lim="800000"/>
            <a:headEnd/>
            <a:tailEnd/>
          </a:ln>
        </p:spPr>
      </p:pic>
      <p:sp>
        <p:nvSpPr>
          <p:cNvPr id="9" name="Rectangle 8"/>
          <p:cNvSpPr/>
          <p:nvPr/>
        </p:nvSpPr>
        <p:spPr>
          <a:xfrm>
            <a:off x="5521036" y="759767"/>
            <a:ext cx="3581400" cy="2862322"/>
          </a:xfrm>
          <a:prstGeom prst="rect">
            <a:avLst/>
          </a:prstGeom>
        </p:spPr>
        <p:txBody>
          <a:bodyPr wrap="square">
            <a:spAutoFit/>
          </a:bodyPr>
          <a:lstStyle/>
          <a:p>
            <a:pPr algn="just"/>
            <a:r>
              <a:rPr lang="en-US" sz="1800" b="1" dirty="0"/>
              <a:t>FDG-PET scans</a:t>
            </a:r>
            <a:r>
              <a:rPr lang="en-US" sz="1800" dirty="0"/>
              <a:t>, </a:t>
            </a:r>
            <a:r>
              <a:rPr lang="en-US" sz="1800" b="1" dirty="0"/>
              <a:t>maximum intensity projections. </a:t>
            </a:r>
          </a:p>
          <a:p>
            <a:pPr marL="457200" indent="-457200" algn="just">
              <a:buAutoNum type="alphaLcParenBoth"/>
            </a:pPr>
            <a:r>
              <a:rPr lang="en-US" sz="1800" dirty="0"/>
              <a:t>Normal isotope distribution. There is intense uptake in the brain and the neck uptake is in the tonsils. The FDG is excreted by the kidneys.</a:t>
            </a:r>
          </a:p>
          <a:p>
            <a:pPr marL="457200" indent="-457200" algn="just"/>
            <a:r>
              <a:rPr lang="en-US" sz="1800" dirty="0"/>
              <a:t> (b) Lymphoma, showing multiple visceral, nodal, bone and scalp deposits.</a:t>
            </a:r>
          </a:p>
        </p:txBody>
      </p:sp>
      <p:pic>
        <p:nvPicPr>
          <p:cNvPr id="2052" name="Picture 4"/>
          <p:cNvPicPr>
            <a:picLocks noChangeAspect="1" noChangeArrowheads="1"/>
          </p:cNvPicPr>
          <p:nvPr/>
        </p:nvPicPr>
        <p:blipFill>
          <a:blip r:embed="rId4" cstate="print"/>
          <a:srcRect/>
          <a:stretch>
            <a:fillRect/>
          </a:stretch>
        </p:blipFill>
        <p:spPr bwMode="auto">
          <a:xfrm>
            <a:off x="0" y="3733800"/>
            <a:ext cx="2743200" cy="2971800"/>
          </a:xfrm>
          <a:prstGeom prst="rect">
            <a:avLst/>
          </a:prstGeom>
          <a:noFill/>
          <a:ln w="9525">
            <a:noFill/>
            <a:miter lim="800000"/>
            <a:headEnd/>
            <a:tailEnd/>
          </a:ln>
        </p:spPr>
      </p:pic>
      <p:pic>
        <p:nvPicPr>
          <p:cNvPr id="2053" name="Picture 5"/>
          <p:cNvPicPr>
            <a:picLocks noChangeAspect="1" noChangeArrowheads="1"/>
          </p:cNvPicPr>
          <p:nvPr/>
        </p:nvPicPr>
        <p:blipFill>
          <a:blip r:embed="rId5" cstate="print"/>
          <a:srcRect/>
          <a:stretch>
            <a:fillRect/>
          </a:stretch>
        </p:blipFill>
        <p:spPr bwMode="auto">
          <a:xfrm>
            <a:off x="2819400" y="3647566"/>
            <a:ext cx="2667000" cy="3058034"/>
          </a:xfrm>
          <a:prstGeom prst="rect">
            <a:avLst/>
          </a:prstGeom>
          <a:noFill/>
          <a:ln w="9525">
            <a:noFill/>
            <a:miter lim="800000"/>
            <a:headEnd/>
            <a:tailEnd/>
          </a:ln>
        </p:spPr>
      </p:pic>
      <p:sp>
        <p:nvSpPr>
          <p:cNvPr id="13" name="Rectangle 12"/>
          <p:cNvSpPr/>
          <p:nvPr/>
        </p:nvSpPr>
        <p:spPr>
          <a:xfrm>
            <a:off x="5715000" y="4343400"/>
            <a:ext cx="3352800" cy="1938992"/>
          </a:xfrm>
          <a:prstGeom prst="rect">
            <a:avLst/>
          </a:prstGeom>
        </p:spPr>
        <p:txBody>
          <a:bodyPr wrap="square">
            <a:spAutoFit/>
          </a:bodyPr>
          <a:lstStyle/>
          <a:p>
            <a:pPr algn="just"/>
            <a:r>
              <a:rPr lang="en-US" sz="2000" b="1" dirty="0"/>
              <a:t>FDG-PET/CT</a:t>
            </a:r>
            <a:r>
              <a:rPr lang="en-US" sz="2000" dirty="0"/>
              <a:t> of lung cancer.</a:t>
            </a:r>
          </a:p>
          <a:p>
            <a:pPr algn="just"/>
            <a:r>
              <a:rPr lang="en-US" sz="2000" dirty="0"/>
              <a:t> (a) Coronal </a:t>
            </a:r>
            <a:r>
              <a:rPr lang="en-US" sz="2000" dirty="0" smtClean="0"/>
              <a:t>CT image </a:t>
            </a:r>
            <a:r>
              <a:rPr lang="en-US" sz="2000" dirty="0"/>
              <a:t>and (b) maximum intensity projection, demonstrating a small left lung cancer. The remainder of the FDG uptake is physiological</a:t>
            </a:r>
          </a:p>
        </p:txBody>
      </p:sp>
      <p:sp>
        <p:nvSpPr>
          <p:cNvPr id="2" name="Rectangle 1"/>
          <p:cNvSpPr/>
          <p:nvPr/>
        </p:nvSpPr>
        <p:spPr>
          <a:xfrm>
            <a:off x="2819400" y="3000417"/>
            <a:ext cx="543739" cy="461665"/>
          </a:xfrm>
          <a:prstGeom prst="rect">
            <a:avLst/>
          </a:prstGeom>
          <a:solidFill>
            <a:srgbClr val="FFFF00"/>
          </a:solidFill>
        </p:spPr>
        <p:txBody>
          <a:bodyPr wrap="none">
            <a:spAutoFit/>
          </a:bodyPr>
          <a:lstStyle/>
          <a:p>
            <a:r>
              <a:rPr lang="en-US" dirty="0"/>
              <a:t>(b)</a:t>
            </a:r>
          </a:p>
        </p:txBody>
      </p:sp>
      <p:sp>
        <p:nvSpPr>
          <p:cNvPr id="10" name="Rectangle 9"/>
          <p:cNvSpPr/>
          <p:nvPr/>
        </p:nvSpPr>
        <p:spPr>
          <a:xfrm>
            <a:off x="0" y="3000418"/>
            <a:ext cx="526106" cy="461665"/>
          </a:xfrm>
          <a:prstGeom prst="rect">
            <a:avLst/>
          </a:prstGeom>
          <a:solidFill>
            <a:srgbClr val="FFFF00"/>
          </a:solidFill>
        </p:spPr>
        <p:txBody>
          <a:bodyPr wrap="none">
            <a:spAutoFit/>
          </a:bodyPr>
          <a:lstStyle/>
          <a:p>
            <a:r>
              <a:rPr lang="en-US" dirty="0" smtClean="0"/>
              <a:t>(a)</a:t>
            </a:r>
            <a:endParaRPr lang="en-US" dirty="0"/>
          </a:p>
        </p:txBody>
      </p:sp>
      <p:sp>
        <p:nvSpPr>
          <p:cNvPr id="11" name="Rectangle 10"/>
          <p:cNvSpPr/>
          <p:nvPr/>
        </p:nvSpPr>
        <p:spPr>
          <a:xfrm>
            <a:off x="2854036" y="6243934"/>
            <a:ext cx="543739" cy="461665"/>
          </a:xfrm>
          <a:prstGeom prst="rect">
            <a:avLst/>
          </a:prstGeom>
          <a:solidFill>
            <a:srgbClr val="00B0F0"/>
          </a:solidFill>
        </p:spPr>
        <p:txBody>
          <a:bodyPr wrap="none">
            <a:spAutoFit/>
          </a:bodyPr>
          <a:lstStyle/>
          <a:p>
            <a:r>
              <a:rPr lang="en-US" dirty="0"/>
              <a:t>(b)</a:t>
            </a:r>
          </a:p>
        </p:txBody>
      </p:sp>
      <p:sp>
        <p:nvSpPr>
          <p:cNvPr id="12" name="Rectangle 11"/>
          <p:cNvSpPr/>
          <p:nvPr/>
        </p:nvSpPr>
        <p:spPr>
          <a:xfrm>
            <a:off x="-13855" y="6243934"/>
            <a:ext cx="526106" cy="461665"/>
          </a:xfrm>
          <a:prstGeom prst="rect">
            <a:avLst/>
          </a:prstGeom>
          <a:solidFill>
            <a:srgbClr val="00B0F0"/>
          </a:solidFill>
        </p:spPr>
        <p:txBody>
          <a:bodyPr wrap="none">
            <a:spAutoFit/>
          </a:bodyPr>
          <a:lstStyle/>
          <a:p>
            <a:r>
              <a:rPr lang="en-US" dirty="0" smtClean="0"/>
              <a:t>(a)</a:t>
            </a:r>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457200" y="0"/>
            <a:ext cx="8229600" cy="685800"/>
          </a:xfrm>
        </p:spPr>
        <p:txBody>
          <a:bodyPr/>
          <a:lstStyle/>
          <a:p>
            <a:pPr eaLnBrk="1" hangingPunct="1"/>
            <a:r>
              <a:rPr lang="en-US" b="1" dirty="0">
                <a:solidFill>
                  <a:srgbClr val="00B050"/>
                </a:solidFill>
                <a:latin typeface="Calibri" charset="0"/>
              </a:rPr>
              <a:t>Mammography</a:t>
            </a:r>
            <a:endParaRPr lang="en-US" dirty="0">
              <a:solidFill>
                <a:srgbClr val="00B050"/>
              </a:solidFill>
              <a:latin typeface="Calibri" charset="0"/>
            </a:endParaRPr>
          </a:p>
        </p:txBody>
      </p:sp>
      <p:sp>
        <p:nvSpPr>
          <p:cNvPr id="53251" name="Content Placeholder 2"/>
          <p:cNvSpPr>
            <a:spLocks noGrp="1"/>
          </p:cNvSpPr>
          <p:nvPr>
            <p:ph idx="1"/>
          </p:nvPr>
        </p:nvSpPr>
        <p:spPr>
          <a:xfrm>
            <a:off x="-76200" y="720436"/>
            <a:ext cx="9144000" cy="6137564"/>
          </a:xfrm>
        </p:spPr>
        <p:txBody>
          <a:bodyPr/>
          <a:lstStyle/>
          <a:p>
            <a:pPr algn="just" eaLnBrk="1" hangingPunct="1"/>
            <a:r>
              <a:rPr lang="en-US" b="1" dirty="0">
                <a:solidFill>
                  <a:srgbClr val="FF0000"/>
                </a:solidFill>
                <a:latin typeface="Times New Roman" panose="02020603050405020304" pitchFamily="18" charset="0"/>
                <a:cs typeface="Times New Roman" panose="02020603050405020304" pitchFamily="18" charset="0"/>
              </a:rPr>
              <a:t>Mammography</a:t>
            </a:r>
            <a:r>
              <a:rPr lang="en-US" dirty="0">
                <a:solidFill>
                  <a:srgbClr val="7030A0"/>
                </a:solidFill>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is the process of using low-energy X-rays (usually around 30 kVp) to image the human breast and is used as a diagnostic and a screening tool. </a:t>
            </a:r>
            <a:endParaRPr lang="en-US" sz="2800" dirty="0" smtClean="0">
              <a:latin typeface="Times New Roman" panose="02020603050405020304" pitchFamily="18" charset="0"/>
              <a:cs typeface="Times New Roman" panose="02020603050405020304" pitchFamily="18" charset="0"/>
            </a:endParaRPr>
          </a:p>
          <a:p>
            <a:pPr marL="0" indent="0" algn="just" eaLnBrk="1" hangingPunct="1">
              <a:buNone/>
            </a:pPr>
            <a:endParaRPr lang="en-US" sz="2800" dirty="0" smtClean="0">
              <a:latin typeface="Times New Roman" panose="02020603050405020304" pitchFamily="18" charset="0"/>
              <a:cs typeface="Times New Roman" panose="02020603050405020304" pitchFamily="18" charset="0"/>
            </a:endParaRPr>
          </a:p>
          <a:p>
            <a:pPr algn="just" eaLnBrk="1" hangingPunct="1"/>
            <a:r>
              <a:rPr lang="en-US" dirty="0">
                <a:latin typeface="Times New Roman" panose="02020603050405020304" pitchFamily="18" charset="0"/>
                <a:cs typeface="Times New Roman" panose="02020603050405020304" pitchFamily="18" charset="0"/>
              </a:rPr>
              <a:t>Mammography detects the majority of cancers and can detect lesions ∼ 2 years before they are clinically evident</a:t>
            </a:r>
            <a:r>
              <a:rPr lang="en-US"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038600" y="3782291"/>
            <a:ext cx="4324350"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Box 1"/>
          <p:cNvSpPr txBox="1">
            <a:spLocks noChangeArrowheads="1"/>
          </p:cNvSpPr>
          <p:nvPr/>
        </p:nvSpPr>
        <p:spPr bwMode="auto">
          <a:xfrm>
            <a:off x="0" y="-98425"/>
            <a:ext cx="8991600"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400" b="1" dirty="0">
                <a:solidFill>
                  <a:srgbClr val="C00000"/>
                </a:solidFill>
                <a:latin typeface="Times New Roman" panose="02020603050405020304" pitchFamily="18" charset="0"/>
                <a:cs typeface="Times New Roman" panose="02020603050405020304" pitchFamily="18" charset="0"/>
              </a:rPr>
              <a:t>Mammogram technique and type</a:t>
            </a:r>
            <a:r>
              <a:rPr lang="en-US" sz="2400" b="1" dirty="0" smtClean="0">
                <a:solidFill>
                  <a:srgbClr val="C00000"/>
                </a:solidFill>
                <a:latin typeface="Times New Roman" panose="02020603050405020304" pitchFamily="18" charset="0"/>
                <a:cs typeface="Times New Roman" panose="02020603050405020304" pitchFamily="18" charset="0"/>
              </a:rPr>
              <a:t>:</a:t>
            </a:r>
          </a:p>
          <a:p>
            <a:endParaRPr lang="en-US" sz="2400" b="1" dirty="0">
              <a:solidFill>
                <a:srgbClr val="C00000"/>
              </a:solidFill>
              <a:latin typeface="Times New Roman" panose="02020603050405020304" pitchFamily="18" charset="0"/>
              <a:cs typeface="Times New Roman" panose="02020603050405020304" pitchFamily="18" charset="0"/>
            </a:endParaRPr>
          </a:p>
          <a:p>
            <a:pPr algn="just"/>
            <a:r>
              <a:rPr lang="en-US" sz="2400" b="1" dirty="0">
                <a:solidFill>
                  <a:srgbClr val="FF0000"/>
                </a:solidFill>
                <a:latin typeface="Times New Roman" panose="02020603050405020304" pitchFamily="18" charset="0"/>
                <a:cs typeface="Times New Roman" panose="02020603050405020304" pitchFamily="18" charset="0"/>
              </a:rPr>
              <a:t>1.screening</a:t>
            </a:r>
            <a:r>
              <a:rPr lang="en-US" sz="2400" dirty="0">
                <a:solidFill>
                  <a:srgbClr val="7030A0"/>
                </a:solidFill>
                <a:latin typeface="Times New Roman" panose="02020603050405020304" pitchFamily="18" charset="0"/>
                <a:cs typeface="Times New Roman" panose="02020603050405020304" pitchFamily="18" charset="0"/>
              </a:rPr>
              <a:t>: </a:t>
            </a:r>
            <a:endParaRPr lang="en-US" sz="2400" dirty="0" smtClean="0">
              <a:solidFill>
                <a:srgbClr val="7030A0"/>
              </a:solidFill>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n-US" sz="2800" dirty="0" smtClean="0">
                <a:latin typeface="Times New Roman" panose="02020603050405020304" pitchFamily="18" charset="0"/>
                <a:cs typeface="Times New Roman" panose="02020603050405020304" pitchFamily="18" charset="0"/>
              </a:rPr>
              <a:t>Screening </a:t>
            </a:r>
            <a:r>
              <a:rPr lang="en-US" sz="2800" dirty="0">
                <a:latin typeface="Times New Roman" panose="02020603050405020304" pitchFamily="18" charset="0"/>
                <a:cs typeface="Times New Roman" panose="02020603050405020304" pitchFamily="18" charset="0"/>
              </a:rPr>
              <a:t>mammograms are routinely administered to detect breast cancer in women who have no apparent symptoms. It is recommended after the age of 40 </a:t>
            </a:r>
            <a:r>
              <a:rPr lang="en-US" sz="2800" dirty="0" smtClean="0">
                <a:latin typeface="Times New Roman" panose="02020603050405020304" pitchFamily="18" charset="0"/>
                <a:cs typeface="Times New Roman" panose="02020603050405020304" pitchFamily="18" charset="0"/>
              </a:rPr>
              <a:t>years.</a:t>
            </a:r>
          </a:p>
          <a:p>
            <a:pPr algn="just"/>
            <a:endParaRPr lang="en-US" sz="2800" dirty="0" smtClean="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n-US" sz="2800" dirty="0" smtClean="0">
                <a:latin typeface="Times New Roman" panose="02020603050405020304" pitchFamily="18" charset="0"/>
                <a:cs typeface="Times New Roman" panose="02020603050405020304" pitchFamily="18" charset="0"/>
              </a:rPr>
              <a:t>The </a:t>
            </a:r>
            <a:r>
              <a:rPr lang="en-US" sz="2800" dirty="0">
                <a:latin typeface="Times New Roman" panose="02020603050405020304" pitchFamily="18" charset="0"/>
                <a:cs typeface="Times New Roman" panose="02020603050405020304" pitchFamily="18" charset="0"/>
              </a:rPr>
              <a:t>goal of screening mammography is the early detection of breast </a:t>
            </a:r>
            <a:r>
              <a:rPr lang="en-US" sz="2800" dirty="0" smtClean="0">
                <a:latin typeface="Times New Roman" panose="02020603050405020304" pitchFamily="18" charset="0"/>
                <a:cs typeface="Times New Roman" panose="02020603050405020304" pitchFamily="18" charset="0"/>
              </a:rPr>
              <a:t>cancer.</a:t>
            </a:r>
          </a:p>
          <a:p>
            <a:pPr marL="342900" indent="-342900" algn="just">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n-US" sz="2800" dirty="0" smtClean="0">
                <a:latin typeface="Times New Roman" panose="02020603050405020304" pitchFamily="18" charset="0"/>
                <a:cs typeface="Times New Roman" panose="02020603050405020304" pitchFamily="18" charset="0"/>
              </a:rPr>
              <a:t>Single </a:t>
            </a:r>
            <a:r>
              <a:rPr lang="en-US" sz="2800" dirty="0">
                <a:latin typeface="Times New Roman" panose="02020603050405020304" pitchFamily="18" charset="0"/>
                <a:cs typeface="Times New Roman" panose="02020603050405020304" pitchFamily="18" charset="0"/>
              </a:rPr>
              <a:t>Medio lateral oblique view(MLO) is done only </a:t>
            </a:r>
          </a:p>
          <a:p>
            <a:endParaRPr lang="en-US" sz="2800" dirty="0">
              <a:latin typeface="Times New Roman"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57200" y="228600"/>
            <a:ext cx="8229600" cy="609600"/>
          </a:xfrm>
        </p:spPr>
        <p:txBody>
          <a:bodyPr/>
          <a:lstStyle/>
          <a:p>
            <a:pPr algn="l" eaLnBrk="1" hangingPunct="1"/>
            <a:r>
              <a:rPr lang="en-US" sz="2400" b="1" dirty="0">
                <a:solidFill>
                  <a:srgbClr val="FF0000"/>
                </a:solidFill>
                <a:latin typeface="Times New Roman" charset="0"/>
                <a:cs typeface="+mn-cs"/>
              </a:rPr>
              <a:t>2.Diagnostic Mammogram</a:t>
            </a:r>
          </a:p>
        </p:txBody>
      </p:sp>
      <p:sp>
        <p:nvSpPr>
          <p:cNvPr id="108547" name="Rectangle 3"/>
          <p:cNvSpPr>
            <a:spLocks noGrp="1" noChangeArrowheads="1"/>
          </p:cNvSpPr>
          <p:nvPr>
            <p:ph idx="1"/>
          </p:nvPr>
        </p:nvSpPr>
        <p:spPr>
          <a:xfrm>
            <a:off x="0" y="990600"/>
            <a:ext cx="8915400" cy="5791200"/>
          </a:xfrm>
        </p:spPr>
        <p:txBody>
          <a:bodyPr/>
          <a:lstStyle/>
          <a:p>
            <a:pPr algn="just" eaLnBrk="1" hangingPunct="1"/>
            <a:r>
              <a:rPr lang="en-US" altLang="ja-JP" dirty="0">
                <a:latin typeface="Times New Roman" panose="02020603050405020304" pitchFamily="18" charset="0"/>
                <a:ea typeface="MS PGothic" charset="0"/>
                <a:cs typeface="Times New Roman" panose="02020603050405020304" pitchFamily="18" charset="0"/>
              </a:rPr>
              <a:t>Diagnostic mammograms are used after suspicious results on a screening mammogram or after some signs of breast cancer alert the physician to check the tissue</a:t>
            </a:r>
            <a:r>
              <a:rPr lang="en-US" altLang="ja-JP" dirty="0" smtClean="0">
                <a:latin typeface="Times New Roman" panose="02020603050405020304" pitchFamily="18" charset="0"/>
                <a:ea typeface="MS PGothic" charset="0"/>
                <a:cs typeface="Times New Roman" panose="02020603050405020304" pitchFamily="18" charset="0"/>
              </a:rPr>
              <a:t>.</a:t>
            </a:r>
          </a:p>
          <a:p>
            <a:pPr marL="0" indent="0" algn="just" eaLnBrk="1" hangingPunct="1">
              <a:buNone/>
            </a:pPr>
            <a:endParaRPr lang="en-US" altLang="ja-JP" dirty="0">
              <a:latin typeface="Times New Roman" panose="02020603050405020304" pitchFamily="18" charset="0"/>
              <a:ea typeface="MS PGothic" charset="0"/>
              <a:cs typeface="Times New Roman" panose="02020603050405020304" pitchFamily="18" charset="0"/>
            </a:endParaRPr>
          </a:p>
          <a:p>
            <a:pPr algn="just" eaLnBrk="1" hangingPunct="1"/>
            <a:r>
              <a:rPr lang="en-US" altLang="ja-JP" dirty="0">
                <a:latin typeface="Times New Roman" panose="02020603050405020304" pitchFamily="18" charset="0"/>
                <a:ea typeface="MS PGothic" charset="0"/>
                <a:cs typeface="Times New Roman" panose="02020603050405020304" pitchFamily="18" charset="0"/>
              </a:rPr>
              <a:t>For woman presenting with clinical evidence of breast disease, palpable mass or other symptoms such as breast pain and nipple discharge  </a:t>
            </a:r>
          </a:p>
          <a:p>
            <a:pPr eaLnBrk="1" hangingPunct="1">
              <a:buFontTx/>
              <a:buNone/>
            </a:pPr>
            <a:endParaRPr lang="en-US" dirty="0">
              <a:latin typeface="Times New Roman" panose="02020603050405020304" pitchFamily="18" charset="0"/>
              <a:ea typeface="MS PGothic"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85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854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4"/>
          <p:cNvSpPr>
            <a:spLocks noGrp="1" noChangeArrowheads="1"/>
          </p:cNvSpPr>
          <p:nvPr>
            <p:ph type="title"/>
          </p:nvPr>
        </p:nvSpPr>
        <p:spPr>
          <a:xfrm>
            <a:off x="0" y="0"/>
            <a:ext cx="9144000" cy="990600"/>
          </a:xfrm>
        </p:spPr>
        <p:txBody>
          <a:bodyPr/>
          <a:lstStyle/>
          <a:p>
            <a:pPr algn="l" eaLnBrk="1" hangingPunct="1"/>
            <a:r>
              <a:rPr lang="en-US" sz="3600">
                <a:latin typeface="Calibri" charset="0"/>
              </a:rPr>
              <a:t>Routine diagnostic mammography projections</a:t>
            </a:r>
          </a:p>
        </p:txBody>
      </p:sp>
      <p:sp>
        <p:nvSpPr>
          <p:cNvPr id="75779" name="Rectangle 3"/>
          <p:cNvSpPr>
            <a:spLocks noGrp="1" noChangeArrowheads="1"/>
          </p:cNvSpPr>
          <p:nvPr>
            <p:ph type="body" sz="half" idx="1"/>
          </p:nvPr>
        </p:nvSpPr>
        <p:spPr>
          <a:xfrm>
            <a:off x="0" y="609600"/>
            <a:ext cx="5791200" cy="1905000"/>
          </a:xfrm>
        </p:spPr>
        <p:txBody>
          <a:bodyPr/>
          <a:lstStyle/>
          <a:p>
            <a:pPr lvl="1" eaLnBrk="1" hangingPunct="1">
              <a:buFontTx/>
              <a:buNone/>
            </a:pPr>
            <a:r>
              <a:rPr lang="en-US" dirty="0">
                <a:solidFill>
                  <a:srgbClr val="FF0000"/>
                </a:solidFill>
                <a:latin typeface="Calibri" charset="0"/>
              </a:rPr>
              <a:t>1</a:t>
            </a:r>
            <a:r>
              <a:rPr lang="en-US" dirty="0">
                <a:latin typeface="Calibri" charset="0"/>
              </a:rPr>
              <a:t>.</a:t>
            </a:r>
            <a:r>
              <a:rPr lang="en-US" sz="2400" dirty="0">
                <a:solidFill>
                  <a:srgbClr val="FF0000"/>
                </a:solidFill>
                <a:latin typeface="Calibri" charset="0"/>
              </a:rPr>
              <a:t>Craniocaudal (CC)</a:t>
            </a:r>
          </a:p>
          <a:p>
            <a:pPr lvl="1" eaLnBrk="1" hangingPunct="1">
              <a:buFontTx/>
              <a:buNone/>
            </a:pPr>
            <a:r>
              <a:rPr lang="en-US" sz="2400" dirty="0">
                <a:solidFill>
                  <a:srgbClr val="FF0000"/>
                </a:solidFill>
                <a:latin typeface="Calibri" charset="0"/>
              </a:rPr>
              <a:t>2.Medio lateral oblique (MLO)</a:t>
            </a:r>
          </a:p>
        </p:txBody>
      </p:sp>
      <p:pic>
        <p:nvPicPr>
          <p:cNvPr id="57348"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1600200"/>
            <a:ext cx="6376988" cy="5303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577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304800"/>
            <a:ext cx="7008813" cy="6583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00" y="1279525"/>
            <a:ext cx="9118600" cy="557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9395" name="TextBox 1"/>
          <p:cNvSpPr txBox="1">
            <a:spLocks noChangeArrowheads="1"/>
          </p:cNvSpPr>
          <p:nvPr/>
        </p:nvSpPr>
        <p:spPr bwMode="auto">
          <a:xfrm>
            <a:off x="25400" y="152400"/>
            <a:ext cx="9194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400" dirty="0">
                <a:latin typeface="Times New Roman" charset="0"/>
              </a:rPr>
              <a:t>Additional views. Such as magnification views are done to detect microcalcifications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Grp="1" noRot="1" noChangeArrowheads="1"/>
          </p:cNvSpPr>
          <p:nvPr>
            <p:ph type="title"/>
          </p:nvPr>
        </p:nvSpPr>
        <p:spPr>
          <a:xfrm>
            <a:off x="304800" y="641911"/>
            <a:ext cx="6248400" cy="762000"/>
          </a:xfrm>
        </p:spPr>
        <p:txBody>
          <a:bodyPr/>
          <a:lstStyle/>
          <a:p>
            <a:pPr algn="l" eaLnBrk="1" hangingPunct="1"/>
            <a:r>
              <a:rPr lang="en-US" b="1" dirty="0">
                <a:solidFill>
                  <a:srgbClr val="FF0000"/>
                </a:solidFill>
                <a:latin typeface="Calibri" charset="0"/>
              </a:rPr>
              <a:t>Technical background</a:t>
            </a:r>
          </a:p>
        </p:txBody>
      </p:sp>
      <p:pic>
        <p:nvPicPr>
          <p:cNvPr id="9220" name="Picture 4"/>
          <p:cNvPicPr>
            <a:picLocks noChangeAspect="1" noChangeArrowheads="1"/>
          </p:cNvPicPr>
          <p:nvPr/>
        </p:nvPicPr>
        <p:blipFill>
          <a:blip r:embed="rId2" cstate="email">
            <a:extLst>
              <a:ext uri="{28A0092B-C50C-407E-A947-70E740481C1C}">
                <a14:useLocalDpi xmlns:a14="http://schemas.microsoft.com/office/drawing/2010/main" val="0"/>
              </a:ext>
            </a:extLst>
          </a:blip>
          <a:srcRect l="25999" t="29228" r="25999" b="32196"/>
          <a:stretch>
            <a:fillRect/>
          </a:stretch>
        </p:blipFill>
        <p:spPr bwMode="auto">
          <a:xfrm>
            <a:off x="6096000" y="3810000"/>
            <a:ext cx="2819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3"/>
          <p:cNvSpPr>
            <a:spLocks noGrp="1" noChangeArrowheads="1"/>
          </p:cNvSpPr>
          <p:nvPr>
            <p:ph idx="1"/>
          </p:nvPr>
        </p:nvSpPr>
        <p:spPr>
          <a:xfrm>
            <a:off x="0" y="1301948"/>
            <a:ext cx="9144000" cy="5556052"/>
          </a:xfrm>
        </p:spPr>
        <p:txBody>
          <a:bodyPr/>
          <a:lstStyle/>
          <a:p>
            <a:r>
              <a:rPr lang="en-US" sz="2000" b="1" dirty="0">
                <a:solidFill>
                  <a:srgbClr val="00B050"/>
                </a:solidFill>
              </a:rPr>
              <a:t>There are 3 main parts involved to create an x-ray image:</a:t>
            </a:r>
          </a:p>
          <a:p>
            <a:pPr algn="just"/>
            <a:r>
              <a:rPr lang="en-US" sz="2000" b="1" dirty="0">
                <a:solidFill>
                  <a:schemeClr val="tx2"/>
                </a:solidFill>
              </a:rPr>
              <a:t>Generate a beam of x-rays from an x-ray tube.</a:t>
            </a:r>
          </a:p>
          <a:p>
            <a:pPr algn="just"/>
            <a:r>
              <a:rPr lang="en-US" sz="2000" b="1" dirty="0">
                <a:solidFill>
                  <a:schemeClr val="tx2"/>
                </a:solidFill>
              </a:rPr>
              <a:t>Project x-rays toward an object with a detector behind.</a:t>
            </a:r>
          </a:p>
          <a:p>
            <a:pPr lvl="1" algn="just"/>
            <a:r>
              <a:rPr lang="en-US" sz="2000" b="1" dirty="0">
                <a:solidFill>
                  <a:schemeClr val="tx2"/>
                </a:solidFill>
              </a:rPr>
              <a:t>Some x-rays are absorbed by the object, dependent on its density and structural composition.</a:t>
            </a:r>
          </a:p>
          <a:p>
            <a:pPr lvl="1" algn="just"/>
            <a:r>
              <a:rPr lang="en-US" sz="2000" b="1" dirty="0">
                <a:solidFill>
                  <a:schemeClr val="tx2"/>
                </a:solidFill>
              </a:rPr>
              <a:t>Remaining x-rays pass through the object and are absorbed by the detector.</a:t>
            </a:r>
          </a:p>
          <a:p>
            <a:pPr algn="just"/>
            <a:r>
              <a:rPr lang="en-US" sz="2000" b="1" dirty="0">
                <a:solidFill>
                  <a:schemeClr val="tx2"/>
                </a:solidFill>
              </a:rPr>
              <a:t>Generate image from detector (either digital or photographic film).</a:t>
            </a:r>
          </a:p>
          <a:p>
            <a:pPr lvl="1" eaLnBrk="1" hangingPunct="1"/>
            <a:endParaRPr lang="en-US" dirty="0">
              <a:latin typeface="Calibri" charset="0"/>
            </a:endParaRPr>
          </a:p>
        </p:txBody>
      </p:sp>
      <p:sp>
        <p:nvSpPr>
          <p:cNvPr id="9221" name="Text Box 5"/>
          <p:cNvSpPr txBox="1">
            <a:spLocks noChangeArrowheads="1"/>
          </p:cNvSpPr>
          <p:nvPr/>
        </p:nvSpPr>
        <p:spPr bwMode="auto">
          <a:xfrm>
            <a:off x="152400" y="5029200"/>
            <a:ext cx="5943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just"/>
            <a:r>
              <a:rPr lang="en-US" sz="2400" b="1" dirty="0">
                <a:latin typeface="Garamond" charset="0"/>
              </a:rPr>
              <a:t>Q: Where on this image have x-rays passed through the body to the </a:t>
            </a:r>
            <a:r>
              <a:rPr lang="en-US" sz="2400" b="1" dirty="0">
                <a:solidFill>
                  <a:srgbClr val="FFC000"/>
                </a:solidFill>
                <a:latin typeface="Garamond" charset="0"/>
              </a:rPr>
              <a:t>greatest</a:t>
            </a:r>
            <a:r>
              <a:rPr lang="en-US" sz="2400" b="1" dirty="0">
                <a:latin typeface="Garamond" charset="0"/>
              </a:rPr>
              <a:t> degree?</a:t>
            </a:r>
          </a:p>
        </p:txBody>
      </p:sp>
      <p:sp>
        <p:nvSpPr>
          <p:cNvPr id="6" name="Rectangle 5"/>
          <p:cNvSpPr/>
          <p:nvPr/>
        </p:nvSpPr>
        <p:spPr>
          <a:xfrm>
            <a:off x="3124200" y="-12515"/>
            <a:ext cx="1610591" cy="584775"/>
          </a:xfrm>
          <a:prstGeom prst="rect">
            <a:avLst/>
          </a:prstGeom>
        </p:spPr>
        <p:txBody>
          <a:bodyPr wrap="square">
            <a:spAutoFit/>
          </a:bodyPr>
          <a:lstStyle/>
          <a:p>
            <a:pPr algn="just"/>
            <a:r>
              <a:rPr lang="en-US" sz="3200" b="1" dirty="0">
                <a:solidFill>
                  <a:srgbClr val="66FF66"/>
                </a:solidFill>
                <a:effectLst>
                  <a:outerShdw blurRad="38100" dist="38100" dir="2700000" algn="tl">
                    <a:srgbClr val="DDDDDD"/>
                  </a:outerShdw>
                </a:effectLst>
              </a:rPr>
              <a:t>X-Rays</a:t>
            </a:r>
            <a:r>
              <a:rPr lang="en-US" sz="3200" b="1" dirty="0" smtClean="0">
                <a:solidFill>
                  <a:srgbClr val="66FF66"/>
                </a:solidFill>
                <a:effectLst>
                  <a:outerShdw blurRad="38100" dist="38100" dir="2700000" algn="tl">
                    <a:srgbClr val="DDDDDD"/>
                  </a:outerShdw>
                </a:effectLst>
              </a:rPr>
              <a:t>:</a:t>
            </a:r>
            <a:endParaRPr lang="en-US" sz="3200" b="1" dirty="0">
              <a:solidFill>
                <a:srgbClr val="66FF66"/>
              </a:solidFill>
              <a:effectLst>
                <a:outerShdw blurRad="38100" dist="38100" dir="2700000" algn="tl">
                  <a:srgbClr val="DDDDDD"/>
                </a:outerShdw>
              </a:effectLst>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1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1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12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512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512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12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09" y="0"/>
            <a:ext cx="8991600" cy="1143000"/>
          </a:xfrm>
        </p:spPr>
        <p:txBody>
          <a:bodyPr/>
          <a:lstStyle/>
          <a:p>
            <a:r>
              <a:rPr lang="en-US" sz="3200" b="1" dirty="0">
                <a:solidFill>
                  <a:srgbClr val="C00000"/>
                </a:solidFill>
                <a:latin typeface="Times New Roman" panose="02020603050405020304" pitchFamily="18" charset="0"/>
                <a:cs typeface="Times New Roman" panose="02020603050405020304" pitchFamily="18" charset="0"/>
              </a:rPr>
              <a:t>Mammography findings of benign and malignant breast lesions</a:t>
            </a:r>
            <a:endParaRPr lang="en-US" sz="3200" dirty="0">
              <a:solidFill>
                <a:srgbClr val="C00000"/>
              </a:solidFill>
              <a:latin typeface="Times New Roman" panose="02020603050405020304" pitchFamily="18" charset="0"/>
              <a:cs typeface="Times New Roman" panose="02020603050405020304"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56074849"/>
              </p:ext>
            </p:extLst>
          </p:nvPr>
        </p:nvGraphicFramePr>
        <p:xfrm>
          <a:off x="0" y="1600200"/>
          <a:ext cx="9144000" cy="3322320"/>
        </p:xfrm>
        <a:graphic>
          <a:graphicData uri="http://schemas.openxmlformats.org/drawingml/2006/table">
            <a:tbl>
              <a:tblPr firstRow="1" bandRow="1">
                <a:tableStyleId>{5C22544A-7EE6-4342-B048-85BDC9FD1C3A}</a:tableStyleId>
              </a:tblPr>
              <a:tblGrid>
                <a:gridCol w="228600">
                  <a:extLst>
                    <a:ext uri="{9D8B030D-6E8A-4147-A177-3AD203B41FA5}">
                      <a16:colId xmlns:a16="http://schemas.microsoft.com/office/drawing/2014/main" val="1657291953"/>
                    </a:ext>
                  </a:extLst>
                </a:gridCol>
                <a:gridCol w="2286000">
                  <a:extLst>
                    <a:ext uri="{9D8B030D-6E8A-4147-A177-3AD203B41FA5}">
                      <a16:colId xmlns:a16="http://schemas.microsoft.com/office/drawing/2014/main" val="776291455"/>
                    </a:ext>
                  </a:extLst>
                </a:gridCol>
                <a:gridCol w="3733800">
                  <a:extLst>
                    <a:ext uri="{9D8B030D-6E8A-4147-A177-3AD203B41FA5}">
                      <a16:colId xmlns:a16="http://schemas.microsoft.com/office/drawing/2014/main" val="860580601"/>
                    </a:ext>
                  </a:extLst>
                </a:gridCol>
                <a:gridCol w="2895600">
                  <a:extLst>
                    <a:ext uri="{9D8B030D-6E8A-4147-A177-3AD203B41FA5}">
                      <a16:colId xmlns:a16="http://schemas.microsoft.com/office/drawing/2014/main" val="1976286992"/>
                    </a:ext>
                  </a:extLst>
                </a:gridCol>
              </a:tblGrid>
              <a:tr h="370840">
                <a:tc>
                  <a:txBody>
                    <a:bodyPr/>
                    <a:lstStyle/>
                    <a:p>
                      <a:endParaRPr lang="en-US" dirty="0"/>
                    </a:p>
                  </a:txBody>
                  <a:tcPr/>
                </a:tc>
                <a:tc>
                  <a:txBody>
                    <a:bodyPr/>
                    <a:lstStyle/>
                    <a:p>
                      <a:pPr algn="ctr"/>
                      <a:endParaRPr lang="en-US" dirty="0">
                        <a:effectLst/>
                        <a:latin typeface="Times New Roman" panose="02020603050405020304" pitchFamily="18" charset="0"/>
                        <a:cs typeface="Times New Roman" panose="02020603050405020304" pitchFamily="18" charset="0"/>
                      </a:endParaRPr>
                    </a:p>
                  </a:txBody>
                  <a:tcPr marL="114300" marR="114300" marT="76200" marB="76200" anchor="ctr"/>
                </a:tc>
                <a:tc>
                  <a:txBody>
                    <a:bodyPr/>
                    <a:lstStyle/>
                    <a:p>
                      <a:pPr algn="ctr"/>
                      <a:r>
                        <a:rPr lang="en-US" sz="2400" b="1" dirty="0" smtClean="0">
                          <a:solidFill>
                            <a:srgbClr val="FF0000"/>
                          </a:solidFill>
                          <a:effectLst/>
                          <a:latin typeface="Times New Roman" panose="02020603050405020304" pitchFamily="18" charset="0"/>
                          <a:cs typeface="Times New Roman" panose="02020603050405020304" pitchFamily="18" charset="0"/>
                        </a:rPr>
                        <a:t>Benign lesion</a:t>
                      </a:r>
                      <a:endParaRPr lang="en-US" sz="2400" dirty="0">
                        <a:solidFill>
                          <a:srgbClr val="FF0000"/>
                        </a:solidFill>
                        <a:effectLst/>
                        <a:latin typeface="Times New Roman" panose="02020603050405020304" pitchFamily="18" charset="0"/>
                        <a:cs typeface="Times New Roman" panose="02020603050405020304" pitchFamily="18" charset="0"/>
                      </a:endParaRPr>
                    </a:p>
                  </a:txBody>
                  <a:tcPr marL="114300" marR="114300" marT="76200" marB="76200" anchor="ctr"/>
                </a:tc>
                <a:tc>
                  <a:txBody>
                    <a:bodyPr/>
                    <a:lstStyle/>
                    <a:p>
                      <a:pPr algn="ctr"/>
                      <a:r>
                        <a:rPr lang="en-US" sz="2400" b="1" i="0" kern="1200" dirty="0" smtClean="0">
                          <a:solidFill>
                            <a:schemeClr val="lt1"/>
                          </a:solidFill>
                          <a:effectLst/>
                          <a:latin typeface="Times New Roman" panose="02020603050405020304" pitchFamily="18" charset="0"/>
                          <a:ea typeface="+mn-ea"/>
                          <a:cs typeface="Times New Roman" panose="02020603050405020304" pitchFamily="18" charset="0"/>
                        </a:rPr>
                        <a:t>Malignant lesion</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28228151"/>
                  </a:ext>
                </a:extLst>
              </a:tr>
              <a:tr h="370840">
                <a:tc>
                  <a:txBody>
                    <a:bodyPr/>
                    <a:lstStyle/>
                    <a:p>
                      <a:endParaRPr lang="en-US" dirty="0"/>
                    </a:p>
                  </a:txBody>
                  <a:tcPr/>
                </a:tc>
                <a:tc>
                  <a:txBody>
                    <a:bodyPr/>
                    <a:lstStyle/>
                    <a:p>
                      <a:r>
                        <a:rPr lang="en-US" b="1" dirty="0">
                          <a:effectLst/>
                          <a:latin typeface="Times New Roman" panose="02020603050405020304" pitchFamily="18" charset="0"/>
                          <a:cs typeface="Times New Roman" panose="02020603050405020304" pitchFamily="18" charset="0"/>
                        </a:rPr>
                        <a:t>Appearance of the lesion</a:t>
                      </a:r>
                      <a:endParaRPr lang="en-US" dirty="0">
                        <a:effectLst/>
                        <a:latin typeface="Times New Roman" panose="02020603050405020304" pitchFamily="18" charset="0"/>
                        <a:cs typeface="Times New Roman" panose="02020603050405020304" pitchFamily="18" charset="0"/>
                      </a:endParaRPr>
                    </a:p>
                  </a:txBody>
                  <a:tcPr marL="114300" marR="114300" marT="76200" marB="76200" anchor="ctr"/>
                </a:tc>
                <a:tc>
                  <a:txBody>
                    <a:bodyPr/>
                    <a:lstStyle/>
                    <a:p>
                      <a:pPr>
                        <a:buFont typeface="Arial" panose="020B0604020202020204" pitchFamily="34" charset="0"/>
                        <a:buChar char="•"/>
                      </a:pPr>
                      <a:r>
                        <a:rPr lang="en-US">
                          <a:effectLst/>
                          <a:latin typeface="Times New Roman" panose="02020603050405020304" pitchFamily="18" charset="0"/>
                          <a:cs typeface="Times New Roman" panose="02020603050405020304" pitchFamily="18" charset="0"/>
                        </a:rPr>
                        <a:t>Well-defined, circumscribed mass</a:t>
                      </a:r>
                    </a:p>
                  </a:txBody>
                  <a:tcPr marL="114300" marR="114300" marT="76200" marB="76200" anchor="ctr"/>
                </a:tc>
                <a:tc>
                  <a:txBody>
                    <a:bodyPr/>
                    <a:lstStyle/>
                    <a:p>
                      <a:pPr>
                        <a:buFont typeface="Arial" panose="020B0604020202020204" pitchFamily="34" charset="0"/>
                        <a:buChar char="•"/>
                      </a:pPr>
                      <a:r>
                        <a:rPr lang="en-US">
                          <a:effectLst/>
                          <a:latin typeface="Times New Roman" panose="02020603050405020304" pitchFamily="18" charset="0"/>
                          <a:cs typeface="Times New Roman" panose="02020603050405020304" pitchFamily="18" charset="0"/>
                        </a:rPr>
                        <a:t>Focal mass or density</a:t>
                      </a:r>
                    </a:p>
                  </a:txBody>
                  <a:tcPr marL="114300" marR="114300" marT="76200" marB="76200" anchor="ctr"/>
                </a:tc>
                <a:extLst>
                  <a:ext uri="{0D108BD9-81ED-4DB2-BD59-A6C34878D82A}">
                    <a16:rowId xmlns:a16="http://schemas.microsoft.com/office/drawing/2014/main" val="2710818026"/>
                  </a:ext>
                </a:extLst>
              </a:tr>
              <a:tr h="370840">
                <a:tc>
                  <a:txBody>
                    <a:bodyPr/>
                    <a:lstStyle/>
                    <a:p>
                      <a:endParaRPr lang="en-US"/>
                    </a:p>
                  </a:txBody>
                  <a:tcPr/>
                </a:tc>
                <a:tc>
                  <a:txBody>
                    <a:bodyPr/>
                    <a:lstStyle/>
                    <a:p>
                      <a:r>
                        <a:rPr lang="en-US" b="1" dirty="0">
                          <a:effectLst/>
                          <a:latin typeface="Times New Roman" panose="02020603050405020304" pitchFamily="18" charset="0"/>
                          <a:cs typeface="Times New Roman" panose="02020603050405020304" pitchFamily="18" charset="0"/>
                        </a:rPr>
                        <a:t>Margins</a:t>
                      </a:r>
                      <a:endParaRPr lang="en-US" dirty="0">
                        <a:effectLst/>
                        <a:latin typeface="Times New Roman" panose="02020603050405020304" pitchFamily="18" charset="0"/>
                        <a:cs typeface="Times New Roman" panose="02020603050405020304" pitchFamily="18" charset="0"/>
                      </a:endParaRPr>
                    </a:p>
                  </a:txBody>
                  <a:tcPr marL="114300" marR="114300" marT="76200" marB="76200" anchor="ctr"/>
                </a:tc>
                <a:tc>
                  <a:txBody>
                    <a:bodyPr/>
                    <a:lstStyle/>
                    <a:p>
                      <a:pPr>
                        <a:buFont typeface="Arial" panose="020B0604020202020204" pitchFamily="34" charset="0"/>
                        <a:buChar char="•"/>
                      </a:pPr>
                      <a:r>
                        <a:rPr lang="en-US" dirty="0">
                          <a:effectLst/>
                          <a:latin typeface="Times New Roman" panose="02020603050405020304" pitchFamily="18" charset="0"/>
                          <a:cs typeface="Times New Roman" panose="02020603050405020304" pitchFamily="18" charset="0"/>
                        </a:rPr>
                        <a:t>Surrounding radiolucent ring (</a:t>
                      </a:r>
                      <a:r>
                        <a:rPr lang="en-US" b="1" dirty="0">
                          <a:effectLst/>
                          <a:latin typeface="Times New Roman" panose="02020603050405020304" pitchFamily="18" charset="0"/>
                          <a:cs typeface="Times New Roman" panose="02020603050405020304" pitchFamily="18" charset="0"/>
                        </a:rPr>
                        <a:t>halo sign</a:t>
                      </a:r>
                      <a:r>
                        <a:rPr lang="en-US" dirty="0">
                          <a:effectLst/>
                          <a:latin typeface="Times New Roman" panose="02020603050405020304" pitchFamily="18" charset="0"/>
                          <a:cs typeface="Times New Roman" panose="02020603050405020304" pitchFamily="18" charset="0"/>
                        </a:rPr>
                        <a:t>)</a:t>
                      </a:r>
                    </a:p>
                  </a:txBody>
                  <a:tcPr marL="114300" marR="114300" marT="76200" marB="76200" anchor="ctr"/>
                </a:tc>
                <a:tc>
                  <a:txBody>
                    <a:bodyPr/>
                    <a:lstStyle/>
                    <a:p>
                      <a:pPr>
                        <a:buFont typeface="Arial" panose="020B0604020202020204" pitchFamily="34" charset="0"/>
                        <a:buChar char="•"/>
                      </a:pPr>
                      <a:r>
                        <a:rPr lang="en-US" dirty="0">
                          <a:effectLst/>
                          <a:latin typeface="Times New Roman" panose="02020603050405020304" pitchFamily="18" charset="0"/>
                          <a:cs typeface="Times New Roman" panose="02020603050405020304" pitchFamily="18" charset="0"/>
                        </a:rPr>
                        <a:t>Poorly defined, </a:t>
                      </a:r>
                      <a:r>
                        <a:rPr lang="en-US" b="1" dirty="0">
                          <a:effectLst/>
                          <a:latin typeface="Times New Roman" panose="02020603050405020304" pitchFamily="18" charset="0"/>
                          <a:cs typeface="Times New Roman" panose="02020603050405020304" pitchFamily="18" charset="0"/>
                        </a:rPr>
                        <a:t>spiculated margins</a:t>
                      </a:r>
                      <a:endParaRPr lang="en-US" dirty="0">
                        <a:effectLst/>
                        <a:latin typeface="Times New Roman" panose="02020603050405020304" pitchFamily="18" charset="0"/>
                        <a:cs typeface="Times New Roman" panose="02020603050405020304" pitchFamily="18" charset="0"/>
                      </a:endParaRPr>
                    </a:p>
                  </a:txBody>
                  <a:tcPr marL="114300" marR="114300" marT="76200" marB="76200" anchor="ctr"/>
                </a:tc>
                <a:extLst>
                  <a:ext uri="{0D108BD9-81ED-4DB2-BD59-A6C34878D82A}">
                    <a16:rowId xmlns:a16="http://schemas.microsoft.com/office/drawing/2014/main" val="2298893239"/>
                  </a:ext>
                </a:extLst>
              </a:tr>
              <a:tr h="370840">
                <a:tc>
                  <a:txBody>
                    <a:bodyPr/>
                    <a:lstStyle/>
                    <a:p>
                      <a:endParaRPr lang="en-US"/>
                    </a:p>
                  </a:txBody>
                  <a:tcPr/>
                </a:tc>
                <a:tc>
                  <a:txBody>
                    <a:bodyPr/>
                    <a:lstStyle/>
                    <a:p>
                      <a:r>
                        <a:rPr lang="en-US" b="1">
                          <a:effectLst/>
                          <a:latin typeface="Times New Roman" panose="02020603050405020304" pitchFamily="18" charset="0"/>
                          <a:cs typeface="Times New Roman" panose="02020603050405020304" pitchFamily="18" charset="0"/>
                        </a:rPr>
                        <a:t>Calcifications</a:t>
                      </a:r>
                      <a:endParaRPr lang="en-US">
                        <a:effectLst/>
                        <a:latin typeface="Times New Roman" panose="02020603050405020304" pitchFamily="18" charset="0"/>
                        <a:cs typeface="Times New Roman" panose="02020603050405020304" pitchFamily="18" charset="0"/>
                      </a:endParaRPr>
                    </a:p>
                  </a:txBody>
                  <a:tcPr marL="114300" marR="114300" marT="76200" marB="76200" anchor="ctr"/>
                </a:tc>
                <a:tc>
                  <a:txBody>
                    <a:bodyPr/>
                    <a:lstStyle/>
                    <a:p>
                      <a:pPr>
                        <a:buFont typeface="Arial" panose="020B0604020202020204" pitchFamily="34" charset="0"/>
                        <a:buChar char="•"/>
                      </a:pPr>
                      <a:r>
                        <a:rPr lang="en-US" dirty="0">
                          <a:effectLst/>
                          <a:latin typeface="Times New Roman" panose="02020603050405020304" pitchFamily="18" charset="0"/>
                          <a:cs typeface="Times New Roman" panose="02020603050405020304" pitchFamily="18" charset="0"/>
                        </a:rPr>
                        <a:t>Diffuse </a:t>
                      </a:r>
                      <a:r>
                        <a:rPr lang="en-US" b="1" dirty="0">
                          <a:effectLst/>
                          <a:latin typeface="Times New Roman" panose="02020603050405020304" pitchFamily="18" charset="0"/>
                          <a:cs typeface="Times New Roman" panose="02020603050405020304" pitchFamily="18" charset="0"/>
                        </a:rPr>
                        <a:t>microcalcification</a:t>
                      </a:r>
                      <a:r>
                        <a:rPr lang="en-US" dirty="0">
                          <a:effectLst/>
                          <a:latin typeface="Times New Roman" panose="02020603050405020304" pitchFamily="18" charset="0"/>
                          <a:cs typeface="Times New Roman" panose="02020603050405020304" pitchFamily="18" charset="0"/>
                        </a:rPr>
                        <a:t> </a:t>
                      </a:r>
                      <a:r>
                        <a:rPr lang="en-US" dirty="0" smtClean="0">
                          <a:effectLst/>
                          <a:latin typeface="Times New Roman" panose="02020603050405020304" pitchFamily="18" charset="0"/>
                          <a:cs typeface="Times New Roman" panose="02020603050405020304" pitchFamily="18" charset="0"/>
                        </a:rPr>
                        <a:t>or</a:t>
                      </a:r>
                      <a:r>
                        <a:rPr lang="en-US" dirty="0">
                          <a:effectLst/>
                          <a:latin typeface="Times New Roman" panose="02020603050405020304" pitchFamily="18" charset="0"/>
                          <a:cs typeface="Times New Roman" panose="02020603050405020304" pitchFamily="18" charset="0"/>
                        </a:rPr>
                        <a:t> </a:t>
                      </a:r>
                      <a:r>
                        <a:rPr lang="en-US" b="1" dirty="0" smtClean="0">
                          <a:effectLst/>
                          <a:latin typeface="Times New Roman" panose="02020603050405020304" pitchFamily="18" charset="0"/>
                          <a:cs typeface="Times New Roman" panose="02020603050405020304" pitchFamily="18" charset="0"/>
                        </a:rPr>
                        <a:t>coarse </a:t>
                      </a:r>
                      <a:r>
                        <a:rPr lang="en-US" b="1" dirty="0">
                          <a:effectLst/>
                          <a:latin typeface="Times New Roman" panose="02020603050405020304" pitchFamily="18" charset="0"/>
                          <a:cs typeface="Times New Roman" panose="02020603050405020304" pitchFamily="18" charset="0"/>
                        </a:rPr>
                        <a:t>calcification</a:t>
                      </a:r>
                      <a:endParaRPr lang="en-US" dirty="0">
                        <a:effectLst/>
                        <a:latin typeface="Times New Roman" panose="02020603050405020304" pitchFamily="18" charset="0"/>
                        <a:cs typeface="Times New Roman" panose="02020603050405020304" pitchFamily="18" charset="0"/>
                      </a:endParaRPr>
                    </a:p>
                  </a:txBody>
                  <a:tcPr marL="114300" marR="114300" marT="76200" marB="76200" anchor="ctr"/>
                </a:tc>
                <a:tc>
                  <a:txBody>
                    <a:bodyPr/>
                    <a:lstStyle/>
                    <a:p>
                      <a:pPr>
                        <a:buFont typeface="Arial" panose="020B0604020202020204" pitchFamily="34" charset="0"/>
                        <a:buChar char="•"/>
                      </a:pPr>
                      <a:r>
                        <a:rPr lang="en-US" dirty="0" smtClean="0">
                          <a:effectLst/>
                          <a:latin typeface="Times New Roman" panose="02020603050405020304" pitchFamily="18" charset="0"/>
                          <a:cs typeface="Times New Roman" panose="02020603050405020304" pitchFamily="18" charset="0"/>
                        </a:rPr>
                        <a:t> Clustered </a:t>
                      </a:r>
                      <a:r>
                        <a:rPr lang="en-US" dirty="0">
                          <a:effectLst/>
                          <a:latin typeface="Times New Roman" panose="02020603050405020304" pitchFamily="18" charset="0"/>
                          <a:cs typeface="Times New Roman" panose="02020603050405020304" pitchFamily="18" charset="0"/>
                        </a:rPr>
                        <a:t>microcalcifications</a:t>
                      </a:r>
                    </a:p>
                  </a:txBody>
                  <a:tcPr marL="114300" marR="114300" marT="76200" marB="76200" anchor="ctr"/>
                </a:tc>
                <a:extLst>
                  <a:ext uri="{0D108BD9-81ED-4DB2-BD59-A6C34878D82A}">
                    <a16:rowId xmlns:a16="http://schemas.microsoft.com/office/drawing/2014/main" val="760268440"/>
                  </a:ext>
                </a:extLst>
              </a:tr>
              <a:tr h="370840">
                <a:tc>
                  <a:txBody>
                    <a:bodyPr/>
                    <a:lstStyle/>
                    <a:p>
                      <a:endParaRPr lang="en-US"/>
                    </a:p>
                  </a:txBody>
                  <a:tcPr/>
                </a:tc>
                <a:tc>
                  <a:txBody>
                    <a:bodyPr/>
                    <a:lstStyle/>
                    <a:p>
                      <a:r>
                        <a:rPr lang="en-US" b="1">
                          <a:effectLst/>
                          <a:latin typeface="Times New Roman" panose="02020603050405020304" pitchFamily="18" charset="0"/>
                          <a:cs typeface="Times New Roman" panose="02020603050405020304" pitchFamily="18" charset="0"/>
                        </a:rPr>
                        <a:t>Further management</a:t>
                      </a:r>
                      <a:endParaRPr lang="en-US">
                        <a:effectLst/>
                        <a:latin typeface="Times New Roman" panose="02020603050405020304" pitchFamily="18" charset="0"/>
                        <a:cs typeface="Times New Roman" panose="02020603050405020304" pitchFamily="18" charset="0"/>
                      </a:endParaRPr>
                    </a:p>
                  </a:txBody>
                  <a:tcPr marL="114300" marR="114300" marT="76200" marB="76200" anchor="ctr"/>
                </a:tc>
                <a:tc>
                  <a:txBody>
                    <a:bodyPr/>
                    <a:lstStyle/>
                    <a:p>
                      <a:pPr>
                        <a:buFont typeface="Arial" panose="020B0604020202020204" pitchFamily="34" charset="0"/>
                        <a:buChar char="•"/>
                      </a:pPr>
                      <a:r>
                        <a:rPr lang="en-US" dirty="0">
                          <a:effectLst/>
                          <a:latin typeface="Times New Roman" panose="02020603050405020304" pitchFamily="18" charset="0"/>
                          <a:cs typeface="Times New Roman" panose="02020603050405020304" pitchFamily="18" charset="0"/>
                        </a:rPr>
                        <a:t>Regular check-ups</a:t>
                      </a:r>
                    </a:p>
                    <a:p>
                      <a:pPr>
                        <a:buFont typeface="Arial" panose="020B0604020202020204" pitchFamily="34" charset="0"/>
                        <a:buChar char="•"/>
                      </a:pPr>
                      <a:r>
                        <a:rPr lang="en-US" dirty="0">
                          <a:effectLst/>
                          <a:latin typeface="Times New Roman" panose="02020603050405020304" pitchFamily="18" charset="0"/>
                          <a:cs typeface="Times New Roman" panose="02020603050405020304" pitchFamily="18" charset="0"/>
                        </a:rPr>
                        <a:t>Possibly surgical excision</a:t>
                      </a:r>
                    </a:p>
                  </a:txBody>
                  <a:tcPr marL="114300" marR="114300" marT="76200" marB="76200" anchor="ctr"/>
                </a:tc>
                <a:tc>
                  <a:txBody>
                    <a:bodyPr/>
                    <a:lstStyle/>
                    <a:p>
                      <a:pPr algn="just">
                        <a:buFont typeface="Arial" panose="020B0604020202020204" pitchFamily="34" charset="0"/>
                        <a:buChar char="•"/>
                      </a:pPr>
                      <a:r>
                        <a:rPr lang="en-US" sz="1600" b="0" dirty="0">
                          <a:effectLst/>
                          <a:latin typeface="Times New Roman" panose="02020603050405020304" pitchFamily="18" charset="0"/>
                          <a:cs typeface="Times New Roman" panose="02020603050405020304" pitchFamily="18" charset="0"/>
                        </a:rPr>
                        <a:t>Fine </a:t>
                      </a:r>
                      <a:r>
                        <a:rPr lang="en-US" sz="1600" b="0" dirty="0" smtClean="0">
                          <a:effectLst/>
                          <a:latin typeface="Times New Roman" panose="02020603050405020304" pitchFamily="18" charset="0"/>
                          <a:cs typeface="Times New Roman" panose="02020603050405020304" pitchFamily="18" charset="0"/>
                        </a:rPr>
                        <a:t>needle</a:t>
                      </a:r>
                      <a:r>
                        <a:rPr lang="en-US" sz="1600" b="0" baseline="0" dirty="0" smtClean="0">
                          <a:effectLst/>
                          <a:latin typeface="Times New Roman" panose="02020603050405020304" pitchFamily="18" charset="0"/>
                          <a:cs typeface="Times New Roman" panose="02020603050405020304" pitchFamily="18" charset="0"/>
                        </a:rPr>
                        <a:t> </a:t>
                      </a:r>
                      <a:r>
                        <a:rPr lang="en-US" sz="1600" b="0" dirty="0" smtClean="0">
                          <a:effectLst/>
                          <a:latin typeface="Times New Roman" panose="02020603050405020304" pitchFamily="18" charset="0"/>
                          <a:cs typeface="Times New Roman" panose="02020603050405020304" pitchFamily="18" charset="0"/>
                        </a:rPr>
                        <a:t>aspiration</a:t>
                      </a:r>
                      <a:r>
                        <a:rPr lang="en-US" sz="1600" b="0" dirty="0">
                          <a:effectLst/>
                          <a:latin typeface="Times New Roman" panose="02020603050405020304" pitchFamily="18" charset="0"/>
                          <a:cs typeface="Times New Roman" panose="02020603050405020304" pitchFamily="18" charset="0"/>
                        </a:rPr>
                        <a:t> or core needle biopsy</a:t>
                      </a:r>
                    </a:p>
                  </a:txBody>
                  <a:tcPr marL="114300" marR="114300" marT="76200" marB="76200" anchor="ctr"/>
                </a:tc>
                <a:extLst>
                  <a:ext uri="{0D108BD9-81ED-4DB2-BD59-A6C34878D82A}">
                    <a16:rowId xmlns:a16="http://schemas.microsoft.com/office/drawing/2014/main" val="1104273114"/>
                  </a:ext>
                </a:extLst>
              </a:tr>
            </a:tbl>
          </a:graphicData>
        </a:graphic>
      </p:graphicFrame>
    </p:spTree>
    <p:extLst>
      <p:ext uri="{BB962C8B-B14F-4D97-AF65-F5344CB8AC3E}">
        <p14:creationId xmlns:p14="http://schemas.microsoft.com/office/powerpoint/2010/main" val="5884987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uspicious breast mass"/>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28600" y="4763"/>
            <a:ext cx="3886200" cy="449103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4495800"/>
            <a:ext cx="4641273" cy="1938992"/>
          </a:xfrm>
          <a:prstGeom prst="rect">
            <a:avLst/>
          </a:prstGeom>
        </p:spPr>
        <p:txBody>
          <a:bodyPr wrap="square">
            <a:spAutoFit/>
          </a:bodyPr>
          <a:lstStyle/>
          <a:p>
            <a:pPr algn="just"/>
            <a:r>
              <a:rPr lang="en-US" sz="2000" dirty="0">
                <a:latin typeface="Times New Roman" panose="02020603050405020304" pitchFamily="18" charset="0"/>
                <a:cs typeface="Times New Roman" panose="02020603050405020304" pitchFamily="18" charset="0"/>
              </a:rPr>
              <a:t>Suspicious breast mass</a:t>
            </a:r>
          </a:p>
          <a:p>
            <a:pPr algn="just"/>
            <a:r>
              <a:rPr lang="en-US" sz="2000" dirty="0">
                <a:latin typeface="Times New Roman" panose="02020603050405020304" pitchFamily="18" charset="0"/>
                <a:cs typeface="Times New Roman" panose="02020603050405020304" pitchFamily="18" charset="0"/>
              </a:rPr>
              <a:t>Mammography (right breast; craniocaudal view)</a:t>
            </a:r>
          </a:p>
          <a:p>
            <a:pPr algn="just"/>
            <a:r>
              <a:rPr lang="en-US" sz="2000" dirty="0">
                <a:latin typeface="Times New Roman" panose="02020603050405020304" pitchFamily="18" charset="0"/>
                <a:cs typeface="Times New Roman" panose="02020603050405020304" pitchFamily="18" charset="0"/>
              </a:rPr>
              <a:t>A mass </a:t>
            </a:r>
            <a:r>
              <a:rPr lang="en-US" sz="2000" dirty="0" smtClean="0">
                <a:latin typeface="Times New Roman" panose="02020603050405020304" pitchFamily="18" charset="0"/>
                <a:cs typeface="Times New Roman" panose="02020603050405020304" pitchFamily="18" charset="0"/>
              </a:rPr>
              <a:t>with </a:t>
            </a:r>
            <a:r>
              <a:rPr lang="en-US" sz="2000" dirty="0">
                <a:latin typeface="Times New Roman" panose="02020603050405020304" pitchFamily="18" charset="0"/>
                <a:cs typeface="Times New Roman" panose="02020603050405020304" pitchFamily="18" charset="0"/>
              </a:rPr>
              <a:t>suspicious features, including </a:t>
            </a:r>
            <a:r>
              <a:rPr lang="en-US" sz="2000" b="1" dirty="0">
                <a:latin typeface="Times New Roman" panose="02020603050405020304" pitchFamily="18" charset="0"/>
                <a:cs typeface="Times New Roman" panose="02020603050405020304" pitchFamily="18" charset="0"/>
              </a:rPr>
              <a:t>high density </a:t>
            </a:r>
            <a:r>
              <a:rPr lang="en-US" sz="2000" dirty="0">
                <a:latin typeface="Times New Roman" panose="02020603050405020304" pitchFamily="18" charset="0"/>
                <a:cs typeface="Times New Roman" panose="02020603050405020304" pitchFamily="18" charset="0"/>
              </a:rPr>
              <a:t>and </a:t>
            </a:r>
            <a:r>
              <a:rPr lang="en-US" sz="2000" b="1" dirty="0">
                <a:latin typeface="Times New Roman" panose="02020603050405020304" pitchFamily="18" charset="0"/>
                <a:cs typeface="Times New Roman" panose="02020603050405020304" pitchFamily="18" charset="0"/>
              </a:rPr>
              <a:t>indistinct margins</a:t>
            </a:r>
            <a:r>
              <a:rPr lang="en-US" sz="2000" dirty="0">
                <a:latin typeface="Times New Roman" panose="02020603050405020304" pitchFamily="18" charset="0"/>
                <a:cs typeface="Times New Roman" panose="02020603050405020304" pitchFamily="18" charset="0"/>
              </a:rPr>
              <a:t>, is visible in the </a:t>
            </a:r>
            <a:r>
              <a:rPr lang="en-US" sz="2000" dirty="0" smtClean="0">
                <a:latin typeface="Times New Roman" panose="02020603050405020304" pitchFamily="18" charset="0"/>
                <a:cs typeface="Times New Roman" panose="02020603050405020304" pitchFamily="18" charset="0"/>
              </a:rPr>
              <a:t>posterior third of </a:t>
            </a:r>
            <a:r>
              <a:rPr lang="en-US" sz="2000" dirty="0">
                <a:latin typeface="Times New Roman" panose="02020603050405020304" pitchFamily="18" charset="0"/>
                <a:cs typeface="Times New Roman" panose="02020603050405020304" pitchFamily="18" charset="0"/>
              </a:rPr>
              <a:t>the breast.</a:t>
            </a:r>
            <a:endParaRPr lang="en-US" sz="2000" b="0" i="0" dirty="0">
              <a:effectLst/>
              <a:latin typeface="Times New Roman" panose="02020603050405020304" pitchFamily="18" charset="0"/>
              <a:cs typeface="Times New Roman" panose="02020603050405020304" pitchFamily="18" charset="0"/>
            </a:endParaRPr>
          </a:p>
        </p:txBody>
      </p:sp>
      <p:pic>
        <p:nvPicPr>
          <p:cNvPr id="1028" name="Picture 4" descr="Mammography in breast cance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952999" y="0"/>
            <a:ext cx="4184073" cy="4495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918362" y="4516582"/>
            <a:ext cx="4204855" cy="2308324"/>
          </a:xfrm>
          <a:prstGeom prst="rect">
            <a:avLst/>
          </a:prstGeom>
        </p:spPr>
        <p:txBody>
          <a:bodyPr wrap="square">
            <a:spAutoFit/>
          </a:bodyPr>
          <a:lstStyle/>
          <a:p>
            <a:pPr algn="just"/>
            <a:r>
              <a:rPr lang="en-US" sz="1800" dirty="0">
                <a:solidFill>
                  <a:srgbClr val="0070C0"/>
                </a:solidFill>
                <a:latin typeface="Times New Roman" panose="02020603050405020304" pitchFamily="18" charset="0"/>
                <a:cs typeface="Times New Roman" panose="02020603050405020304" pitchFamily="18" charset="0"/>
              </a:rPr>
              <a:t>Mammography in breast cancer</a:t>
            </a:r>
          </a:p>
          <a:p>
            <a:pPr algn="just"/>
            <a:r>
              <a:rPr lang="en-US" sz="1800" dirty="0">
                <a:solidFill>
                  <a:srgbClr val="0070C0"/>
                </a:solidFill>
                <a:latin typeface="Times New Roman" panose="02020603050405020304" pitchFamily="18" charset="0"/>
                <a:cs typeface="Times New Roman" panose="02020603050405020304" pitchFamily="18" charset="0"/>
              </a:rPr>
              <a:t>Mammography (right breast; mediolateral oblique view)</a:t>
            </a:r>
          </a:p>
          <a:p>
            <a:pPr algn="just"/>
            <a:r>
              <a:rPr lang="en-US" sz="1800" dirty="0">
                <a:solidFill>
                  <a:srgbClr val="0070C0"/>
                </a:solidFill>
                <a:latin typeface="Times New Roman" panose="02020603050405020304" pitchFamily="18" charset="0"/>
                <a:cs typeface="Times New Roman" panose="02020603050405020304" pitchFamily="18" charset="0"/>
              </a:rPr>
              <a:t>A </a:t>
            </a:r>
            <a:r>
              <a:rPr lang="en-US" sz="1800" b="1" dirty="0">
                <a:solidFill>
                  <a:srgbClr val="0070C0"/>
                </a:solidFill>
                <a:latin typeface="Times New Roman" panose="02020603050405020304" pitchFamily="18" charset="0"/>
                <a:cs typeface="Times New Roman" panose="02020603050405020304" pitchFamily="18" charset="0"/>
              </a:rPr>
              <a:t>high-density</a:t>
            </a:r>
            <a:r>
              <a:rPr lang="en-US" sz="1800" dirty="0">
                <a:solidFill>
                  <a:srgbClr val="0070C0"/>
                </a:solidFill>
                <a:latin typeface="Times New Roman" panose="02020603050405020304" pitchFamily="18" charset="0"/>
                <a:cs typeface="Times New Roman" panose="02020603050405020304" pitchFamily="18" charset="0"/>
              </a:rPr>
              <a:t> mass </a:t>
            </a:r>
            <a:r>
              <a:rPr lang="en-US" sz="1800" dirty="0" smtClean="0">
                <a:solidFill>
                  <a:srgbClr val="0070C0"/>
                </a:solidFill>
                <a:latin typeface="Times New Roman" panose="02020603050405020304" pitchFamily="18" charset="0"/>
                <a:cs typeface="Times New Roman" panose="02020603050405020304" pitchFamily="18" charset="0"/>
              </a:rPr>
              <a:t>with </a:t>
            </a:r>
            <a:r>
              <a:rPr lang="en-US" sz="1800" dirty="0">
                <a:solidFill>
                  <a:srgbClr val="0070C0"/>
                </a:solidFill>
                <a:latin typeface="Times New Roman" panose="02020603050405020304" pitchFamily="18" charset="0"/>
                <a:cs typeface="Times New Roman" panose="02020603050405020304" pitchFamily="18" charset="0"/>
              </a:rPr>
              <a:t>an </a:t>
            </a:r>
            <a:r>
              <a:rPr lang="en-US" sz="1800" b="1" dirty="0">
                <a:solidFill>
                  <a:srgbClr val="0070C0"/>
                </a:solidFill>
                <a:latin typeface="Times New Roman" panose="02020603050405020304" pitchFamily="18" charset="0"/>
                <a:cs typeface="Times New Roman" panose="02020603050405020304" pitchFamily="18" charset="0"/>
              </a:rPr>
              <a:t>indistinct margin</a:t>
            </a:r>
            <a:r>
              <a:rPr lang="en-US" sz="1800" dirty="0">
                <a:solidFill>
                  <a:srgbClr val="0070C0"/>
                </a:solidFill>
                <a:latin typeface="Times New Roman" panose="02020603050405020304" pitchFamily="18" charset="0"/>
                <a:cs typeface="Times New Roman" panose="02020603050405020304" pitchFamily="18" charset="0"/>
              </a:rPr>
              <a:t> and containing </a:t>
            </a:r>
            <a:r>
              <a:rPr lang="en-US" sz="1800" b="1" dirty="0" smtClean="0">
                <a:solidFill>
                  <a:srgbClr val="0070C0"/>
                </a:solidFill>
                <a:latin typeface="Times New Roman" panose="02020603050405020304" pitchFamily="18" charset="0"/>
                <a:cs typeface="Times New Roman" panose="02020603050405020304" pitchFamily="18" charset="0"/>
              </a:rPr>
              <a:t>microcalcifications</a:t>
            </a:r>
            <a:r>
              <a:rPr lang="en-US" sz="1800" dirty="0" smtClean="0">
                <a:solidFill>
                  <a:srgbClr val="0070C0"/>
                </a:solidFill>
                <a:latin typeface="Times New Roman" panose="02020603050405020304" pitchFamily="18" charset="0"/>
                <a:cs typeface="Times New Roman" panose="02020603050405020304" pitchFamily="18" charset="0"/>
              </a:rPr>
              <a:t> </a:t>
            </a:r>
            <a:r>
              <a:rPr lang="en-US" sz="1800" dirty="0">
                <a:solidFill>
                  <a:srgbClr val="0070C0"/>
                </a:solidFill>
                <a:latin typeface="Times New Roman" panose="02020603050405020304" pitchFamily="18" charset="0"/>
                <a:cs typeface="Times New Roman" panose="02020603050405020304" pitchFamily="18" charset="0"/>
              </a:rPr>
              <a:t>projects in the upper breast.</a:t>
            </a:r>
          </a:p>
          <a:p>
            <a:pPr algn="just"/>
            <a:r>
              <a:rPr lang="en-US" sz="1800" dirty="0">
                <a:solidFill>
                  <a:srgbClr val="0070C0"/>
                </a:solidFill>
                <a:latin typeface="Times New Roman" panose="02020603050405020304" pitchFamily="18" charset="0"/>
                <a:cs typeface="Times New Roman" panose="02020603050405020304" pitchFamily="18" charset="0"/>
              </a:rPr>
              <a:t>The features of this lesion are highly suspicious for </a:t>
            </a:r>
            <a:r>
              <a:rPr lang="en-US" sz="1800" b="1" dirty="0">
                <a:solidFill>
                  <a:srgbClr val="FF0000"/>
                </a:solidFill>
                <a:latin typeface="Times New Roman" panose="02020603050405020304" pitchFamily="18" charset="0"/>
                <a:cs typeface="Times New Roman" panose="02020603050405020304" pitchFamily="18" charset="0"/>
              </a:rPr>
              <a:t>malignancy.</a:t>
            </a:r>
            <a:endParaRPr lang="en-US" sz="1800" b="1" i="0" dirty="0">
              <a:solidFill>
                <a:srgbClr val="FF0000"/>
              </a:solidFill>
              <a:effectLst/>
              <a:latin typeface="Times New Roman" panose="02020603050405020304" pitchFamily="18" charset="0"/>
              <a:cs typeface="Times New Roman" panose="02020603050405020304" pitchFamily="18"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94" y="-12357"/>
            <a:ext cx="5465805" cy="4024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94" y="3867150"/>
            <a:ext cx="5542005" cy="3219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019800" y="4267200"/>
            <a:ext cx="2971800" cy="461665"/>
          </a:xfrm>
          <a:prstGeom prst="rect">
            <a:avLst/>
          </a:prstGeom>
          <a:noFill/>
        </p:spPr>
        <p:txBody>
          <a:bodyPr wrap="square" rtlCol="0">
            <a:spAutoFit/>
          </a:bodyPr>
          <a:lstStyle/>
          <a:p>
            <a:r>
              <a:rPr lang="en-US" dirty="0"/>
              <a:t>Benign masses</a:t>
            </a:r>
          </a:p>
        </p:txBody>
      </p:sp>
      <p:sp>
        <p:nvSpPr>
          <p:cNvPr id="3" name="TextBox 2"/>
          <p:cNvSpPr txBox="1"/>
          <p:nvPr/>
        </p:nvSpPr>
        <p:spPr>
          <a:xfrm>
            <a:off x="304800" y="381000"/>
            <a:ext cx="2362200" cy="461665"/>
          </a:xfrm>
          <a:prstGeom prst="rect">
            <a:avLst/>
          </a:prstGeom>
          <a:noFill/>
        </p:spPr>
        <p:txBody>
          <a:bodyPr wrap="square" rtlCol="0">
            <a:spAutoFit/>
          </a:bodyPr>
          <a:lstStyle/>
          <a:p>
            <a:r>
              <a:rPr lang="en-US" dirty="0">
                <a:solidFill>
                  <a:schemeClr val="bg1"/>
                </a:solidFill>
              </a:rPr>
              <a:t>Fibro adenoma</a:t>
            </a:r>
          </a:p>
        </p:txBody>
      </p:sp>
      <p:sp>
        <p:nvSpPr>
          <p:cNvPr id="6" name="Rectangle 5"/>
          <p:cNvSpPr/>
          <p:nvPr/>
        </p:nvSpPr>
        <p:spPr>
          <a:xfrm>
            <a:off x="5562600" y="1295400"/>
            <a:ext cx="3352800" cy="830997"/>
          </a:xfrm>
          <a:prstGeom prst="rect">
            <a:avLst/>
          </a:prstGeom>
        </p:spPr>
        <p:txBody>
          <a:bodyPr wrap="square">
            <a:spAutoFit/>
          </a:bodyPr>
          <a:lstStyle/>
          <a:p>
            <a:r>
              <a:rPr lang="en-US" dirty="0"/>
              <a:t>well defined and ovoid or</a:t>
            </a:r>
          </a:p>
          <a:p>
            <a:r>
              <a:rPr lang="en-US" dirty="0"/>
              <a:t>spherical</a:t>
            </a:r>
          </a:p>
        </p:txBody>
      </p:sp>
    </p:spTree>
    <p:extLst>
      <p:ext uri="{BB962C8B-B14F-4D97-AF65-F5344CB8AC3E}">
        <p14:creationId xmlns:p14="http://schemas.microsoft.com/office/powerpoint/2010/main" val="38321702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419100"/>
            <a:ext cx="36576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 name="Rectangle 2"/>
          <p:cNvSpPr/>
          <p:nvPr/>
        </p:nvSpPr>
        <p:spPr>
          <a:xfrm>
            <a:off x="13855" y="5074227"/>
            <a:ext cx="9130145" cy="1938992"/>
          </a:xfrm>
          <a:prstGeom prst="rect">
            <a:avLst/>
          </a:prstGeom>
        </p:spPr>
        <p:txBody>
          <a:bodyPr wrap="square">
            <a:spAutoFit/>
          </a:bodyPr>
          <a:lstStyle/>
          <a:p>
            <a:pPr algn="just"/>
            <a:r>
              <a:rPr lang="en-US" dirty="0"/>
              <a:t>In </a:t>
            </a:r>
            <a:r>
              <a:rPr lang="en-US" b="1" dirty="0"/>
              <a:t>postmenopausal</a:t>
            </a:r>
            <a:r>
              <a:rPr lang="en-US" dirty="0"/>
              <a:t> women and women </a:t>
            </a:r>
            <a:r>
              <a:rPr lang="en-US" b="1" dirty="0"/>
              <a:t>≥ 30 years</a:t>
            </a:r>
            <a:r>
              <a:rPr lang="en-US" dirty="0"/>
              <a:t> of age with a suspicious breast mass, </a:t>
            </a:r>
            <a:r>
              <a:rPr lang="en-US" b="1" dirty="0">
                <a:solidFill>
                  <a:srgbClr val="0070C0"/>
                </a:solidFill>
              </a:rPr>
              <a:t>mammography</a:t>
            </a:r>
            <a:r>
              <a:rPr lang="en-US" dirty="0"/>
              <a:t> is </a:t>
            </a:r>
            <a:r>
              <a:rPr lang="en-US" b="1" dirty="0"/>
              <a:t>preferred</a:t>
            </a:r>
            <a:r>
              <a:rPr lang="en-US" dirty="0"/>
              <a:t> over </a:t>
            </a:r>
            <a:r>
              <a:rPr lang="en-US" b="1" dirty="0">
                <a:solidFill>
                  <a:srgbClr val="0070C0"/>
                </a:solidFill>
              </a:rPr>
              <a:t>ultrasound</a:t>
            </a:r>
            <a:r>
              <a:rPr lang="en-US" dirty="0"/>
              <a:t>. In </a:t>
            </a:r>
            <a:r>
              <a:rPr lang="en-US" b="1" dirty="0"/>
              <a:t>premenopausal</a:t>
            </a:r>
            <a:r>
              <a:rPr lang="en-US" dirty="0"/>
              <a:t> women </a:t>
            </a:r>
            <a:r>
              <a:rPr lang="en-US" b="1" dirty="0"/>
              <a:t>&lt; 30 </a:t>
            </a:r>
            <a:r>
              <a:rPr lang="en-US" dirty="0"/>
              <a:t>years of age, </a:t>
            </a:r>
            <a:r>
              <a:rPr lang="en-US" b="1" dirty="0">
                <a:solidFill>
                  <a:srgbClr val="0070C0"/>
                </a:solidFill>
              </a:rPr>
              <a:t>ultrasound</a:t>
            </a:r>
            <a:r>
              <a:rPr lang="en-US" dirty="0"/>
              <a:t> is preferred, because </a:t>
            </a:r>
            <a:r>
              <a:rPr lang="en-US" sz="2000" b="1" dirty="0">
                <a:solidFill>
                  <a:schemeClr val="accent6">
                    <a:lumMod val="50000"/>
                  </a:schemeClr>
                </a:solidFill>
              </a:rPr>
              <a:t>the higher density of breast tissue decreases the diagnostic power of mammography.</a:t>
            </a:r>
          </a:p>
        </p:txBody>
      </p:sp>
      <p:pic>
        <p:nvPicPr>
          <p:cNvPr id="6146" name="Picture 2"/>
          <p:cNvPicPr>
            <a:picLocks noChangeAspect="1" noChangeArrowheads="1"/>
          </p:cNvPicPr>
          <p:nvPr/>
        </p:nvPicPr>
        <p:blipFill>
          <a:blip r:embed="rId3" cstate="print"/>
          <a:srcRect/>
          <a:stretch>
            <a:fillRect/>
          </a:stretch>
        </p:blipFill>
        <p:spPr bwMode="auto">
          <a:xfrm>
            <a:off x="4094018" y="384464"/>
            <a:ext cx="4800600" cy="3733800"/>
          </a:xfrm>
          <a:prstGeom prst="rect">
            <a:avLst/>
          </a:prstGeom>
          <a:noFill/>
          <a:ln w="9525">
            <a:noFill/>
            <a:miter lim="800000"/>
            <a:headEnd/>
            <a:tailEnd/>
          </a:ln>
        </p:spPr>
      </p:pic>
      <p:sp>
        <p:nvSpPr>
          <p:cNvPr id="5" name="Rectangle 4"/>
          <p:cNvSpPr/>
          <p:nvPr/>
        </p:nvSpPr>
        <p:spPr>
          <a:xfrm>
            <a:off x="4114800" y="4070687"/>
            <a:ext cx="5029200" cy="1015663"/>
          </a:xfrm>
          <a:prstGeom prst="rect">
            <a:avLst/>
          </a:prstGeom>
        </p:spPr>
        <p:txBody>
          <a:bodyPr wrap="square">
            <a:spAutoFit/>
          </a:bodyPr>
          <a:lstStyle/>
          <a:p>
            <a:pPr algn="just"/>
            <a:r>
              <a:rPr lang="en-US" sz="2000" b="1" dirty="0">
                <a:solidFill>
                  <a:srgbClr val="C00000"/>
                </a:solidFill>
              </a:rPr>
              <a:t>Ultrasound</a:t>
            </a:r>
            <a:r>
              <a:rPr lang="en-US" sz="2000" dirty="0">
                <a:solidFill>
                  <a:srgbClr val="C00000"/>
                </a:solidFill>
              </a:rPr>
              <a:t> image of a benign breast lesion. There is a very well-defined hypoechoic ovoid mass typical of a benign fibroadenoma.</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TextBox 1"/>
          <p:cNvSpPr txBox="1">
            <a:spLocks noChangeArrowheads="1"/>
          </p:cNvSpPr>
          <p:nvPr/>
        </p:nvSpPr>
        <p:spPr bwMode="auto">
          <a:xfrm>
            <a:off x="0" y="0"/>
            <a:ext cx="9078783"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400" dirty="0">
                <a:latin typeface="Times New Roman" charset="0"/>
              </a:rPr>
              <a:t>Breast ultrasound is usually done to differentiate between solid and cystic masses</a:t>
            </a:r>
          </a:p>
          <a:p>
            <a:endParaRPr lang="en-US" sz="2400" dirty="0">
              <a:latin typeface="Times New Roman" charset="0"/>
            </a:endParaRPr>
          </a:p>
          <a:p>
            <a:endParaRPr lang="en-US" sz="2400" dirty="0">
              <a:latin typeface="Times New Roman" charset="0"/>
            </a:endParaRPr>
          </a:p>
          <a:p>
            <a:endParaRPr lang="en-US" sz="2400" dirty="0">
              <a:latin typeface="Times New Roman" charset="0"/>
            </a:endParaRPr>
          </a:p>
          <a:p>
            <a:endParaRPr lang="en-US" sz="2400" dirty="0">
              <a:latin typeface="Times New Roman" charset="0"/>
            </a:endParaRPr>
          </a:p>
          <a:p>
            <a:endParaRPr lang="en-US" sz="2400" dirty="0">
              <a:latin typeface="Times New Roman" charset="0"/>
            </a:endParaRPr>
          </a:p>
          <a:p>
            <a:endParaRPr lang="en-US" sz="2400" dirty="0">
              <a:latin typeface="Times New Roman"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92583" y="3665495"/>
            <a:ext cx="3886201" cy="3108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0" y="3393644"/>
            <a:ext cx="5025080" cy="3319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92582" y="466724"/>
            <a:ext cx="3886202" cy="3195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590" y="838200"/>
            <a:ext cx="5008610" cy="2771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1"/>
          <p:cNvSpPr>
            <a:spLocks noChangeArrowheads="1"/>
          </p:cNvSpPr>
          <p:nvPr/>
        </p:nvSpPr>
        <p:spPr bwMode="auto">
          <a:xfrm>
            <a:off x="152400" y="152400"/>
            <a:ext cx="7086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b="1" dirty="0">
                <a:solidFill>
                  <a:srgbClr val="FF0000"/>
                </a:solidFill>
              </a:rPr>
              <a:t>MRI:</a:t>
            </a:r>
            <a:r>
              <a:rPr lang="en-US" dirty="0"/>
              <a:t> Superior modality to: </a:t>
            </a:r>
          </a:p>
          <a:p>
            <a:pPr>
              <a:buFont typeface="Wingdings" pitchFamily="2" charset="2"/>
              <a:buChar char="ü"/>
            </a:pPr>
            <a:r>
              <a:rPr lang="en-US" dirty="0"/>
              <a:t> Detect occult cancer</a:t>
            </a:r>
          </a:p>
          <a:p>
            <a:pPr>
              <a:buFont typeface="Wingdings" pitchFamily="2" charset="2"/>
              <a:buChar char="ü"/>
            </a:pPr>
            <a:r>
              <a:rPr lang="en-US" dirty="0"/>
              <a:t> Cancer dense breast</a:t>
            </a:r>
          </a:p>
          <a:p>
            <a:pPr>
              <a:buFont typeface="Wingdings" pitchFamily="2" charset="2"/>
              <a:buChar char="ü"/>
            </a:pPr>
            <a:r>
              <a:rPr lang="en-US" dirty="0"/>
              <a:t> Detection of cancer in breast with implants</a:t>
            </a:r>
          </a:p>
        </p:txBody>
      </p:sp>
      <p:pic>
        <p:nvPicPr>
          <p:cNvPr id="6656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1905000"/>
            <a:ext cx="5486400"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2225" y="1631950"/>
            <a:ext cx="4244975" cy="176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0659"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800600" y="0"/>
            <a:ext cx="4340225"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0660"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763" y="3429000"/>
            <a:ext cx="4805363"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0661" name="Picture 5"/>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768850" y="3979863"/>
            <a:ext cx="4402138" cy="287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0662" name="Rectangle 1"/>
          <p:cNvSpPr>
            <a:spLocks noChangeArrowheads="1"/>
          </p:cNvSpPr>
          <p:nvPr/>
        </p:nvSpPr>
        <p:spPr bwMode="auto">
          <a:xfrm>
            <a:off x="76200" y="0"/>
            <a:ext cx="4572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RUQ pain in a middle age patient.</a:t>
            </a:r>
          </a:p>
          <a:p>
            <a:endParaRPr lang="en-US"/>
          </a:p>
          <a:p>
            <a:r>
              <a:rPr lang="en-US"/>
              <a:t>Identify these four imaging modalities used in this patient?</a:t>
            </a:r>
            <a:br>
              <a:rPr lang="en-US"/>
            </a:br>
            <a:endParaRPr 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838200"/>
            <a:ext cx="8001000" cy="2215991"/>
          </a:xfrm>
          <a:prstGeom prst="rect">
            <a:avLst/>
          </a:prstGeom>
          <a:noFill/>
        </p:spPr>
        <p:txBody>
          <a:bodyPr wrap="square" rtlCol="1">
            <a:spAutoFit/>
          </a:bodyPr>
          <a:lstStyle/>
          <a:p>
            <a:pPr algn="ctr"/>
            <a:r>
              <a:rPr lang="en-US" sz="13800" dirty="0"/>
              <a:t>The End</a:t>
            </a:r>
            <a:endParaRPr lang="ar-SA" sz="13800" dirty="0"/>
          </a:p>
        </p:txBody>
      </p:sp>
      <p:sp>
        <p:nvSpPr>
          <p:cNvPr id="3" name="Rectangle 2">
            <a:extLst>
              <a:ext uri="{FF2B5EF4-FFF2-40B4-BE49-F238E27FC236}">
                <a16:creationId xmlns:a16="http://schemas.microsoft.com/office/drawing/2014/main" id="{CE27E47B-DC13-46C9-8569-E36D48A2C046}"/>
              </a:ext>
            </a:extLst>
          </p:cNvPr>
          <p:cNvSpPr/>
          <p:nvPr/>
        </p:nvSpPr>
        <p:spPr>
          <a:xfrm>
            <a:off x="1066800" y="5788967"/>
            <a:ext cx="7391400" cy="461665"/>
          </a:xfrm>
          <a:prstGeom prst="rect">
            <a:avLst/>
          </a:prstGeom>
        </p:spPr>
        <p:txBody>
          <a:bodyPr wrap="square">
            <a:spAutoFit/>
          </a:bodyPr>
          <a:lstStyle/>
          <a:p>
            <a:pPr algn="ctr"/>
            <a:r>
              <a:rPr lang="en-US" dirty="0"/>
              <a:t>https://forms.gle/7bU9UnSvRsqv3uum8</a:t>
            </a:r>
          </a:p>
        </p:txBody>
      </p:sp>
      <p:sp>
        <p:nvSpPr>
          <p:cNvPr id="4" name="Rectangle 3">
            <a:extLst>
              <a:ext uri="{FF2B5EF4-FFF2-40B4-BE49-F238E27FC236}">
                <a16:creationId xmlns:a16="http://schemas.microsoft.com/office/drawing/2014/main" id="{5B7744E6-0BB6-4722-9307-575755761E1F}"/>
              </a:ext>
            </a:extLst>
          </p:cNvPr>
          <p:cNvSpPr/>
          <p:nvPr/>
        </p:nvSpPr>
        <p:spPr>
          <a:xfrm>
            <a:off x="685800" y="3680699"/>
            <a:ext cx="7391400" cy="1015663"/>
          </a:xfrm>
          <a:prstGeom prst="rect">
            <a:avLst/>
          </a:prstGeom>
        </p:spPr>
        <p:txBody>
          <a:bodyPr wrap="square">
            <a:spAutoFit/>
          </a:bodyPr>
          <a:lstStyle/>
          <a:p>
            <a:pPr algn="ctr"/>
            <a:r>
              <a:rPr lang="en-US" sz="6000" b="1" dirty="0">
                <a:solidFill>
                  <a:srgbClr val="FF0000"/>
                </a:solidFill>
              </a:rPr>
              <a:t>Link of the QUIZ</a:t>
            </a:r>
          </a:p>
        </p:txBody>
      </p:sp>
      <p:sp>
        <p:nvSpPr>
          <p:cNvPr id="5" name="Arrow: Down 4">
            <a:extLst>
              <a:ext uri="{FF2B5EF4-FFF2-40B4-BE49-F238E27FC236}">
                <a16:creationId xmlns:a16="http://schemas.microsoft.com/office/drawing/2014/main" id="{F80BC5AC-EB0D-4DB5-B49D-D2B02ACD43BD}"/>
              </a:ext>
            </a:extLst>
          </p:cNvPr>
          <p:cNvSpPr/>
          <p:nvPr/>
        </p:nvSpPr>
        <p:spPr>
          <a:xfrm>
            <a:off x="4291936" y="4637228"/>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52849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064" y="2590800"/>
            <a:ext cx="3397336" cy="4085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Presse | AMBOSS">
            <a:extLst>
              <a:ext uri="{FF2B5EF4-FFF2-40B4-BE49-F238E27FC236}">
                <a16:creationId xmlns:a16="http://schemas.microsoft.com/office/drawing/2014/main" id="{629157AA-91E9-EF72-FE0E-5F572B7D1A28}"/>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885038" y="3886200"/>
            <a:ext cx="2922793" cy="1765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مستطيل 1"/>
          <p:cNvSpPr/>
          <p:nvPr/>
        </p:nvSpPr>
        <p:spPr>
          <a:xfrm>
            <a:off x="3581400" y="609600"/>
            <a:ext cx="2914580" cy="830997"/>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0000"/>
                </a:solidFill>
                <a:effectLst/>
                <a:uLnTx/>
                <a:uFillTx/>
                <a:latin typeface="Times New Roman" charset="0"/>
                <a:ea typeface="ＭＳ Ｐゴシック" charset="0"/>
                <a:cs typeface="+mn-cs"/>
              </a:rPr>
              <a:t>References</a:t>
            </a:r>
            <a:endParaRPr kumimoji="0" lang="ar-EG" sz="4800" b="0" i="0" u="none" strike="noStrike" kern="1200" cap="none" spc="0" normalizeH="0" baseline="0" noProof="0" dirty="0">
              <a:ln>
                <a:noFill/>
              </a:ln>
              <a:solidFill>
                <a:srgbClr val="FF0000"/>
              </a:solidFill>
              <a:effectLst/>
              <a:uLnTx/>
              <a:uFillTx/>
              <a:latin typeface="Times New Roman" charset="0"/>
              <a:ea typeface="ＭＳ Ｐゴシック" charset="0"/>
              <a:cs typeface="Arial" panose="020B0604020202020204" pitchFamily="34" charset="0"/>
            </a:endParaRPr>
          </a:p>
        </p:txBody>
      </p:sp>
      <p:sp>
        <p:nvSpPr>
          <p:cNvPr id="4" name="مستطيل 3"/>
          <p:cNvSpPr/>
          <p:nvPr/>
        </p:nvSpPr>
        <p:spPr>
          <a:xfrm>
            <a:off x="381000" y="1905000"/>
            <a:ext cx="8382000" cy="52322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charset="0"/>
                <a:ea typeface="ＭＳ Ｐゴシック" charset="0"/>
                <a:cs typeface="+mn-cs"/>
              </a:rPr>
              <a:t>Diagnostic Imaging by Andrea G. Rockall, 7</a:t>
            </a:r>
            <a:r>
              <a:rPr kumimoji="0" lang="en-US" sz="2800" b="1" i="0" u="none" strike="noStrike" kern="1200" cap="none" spc="0" normalizeH="0" baseline="30000" noProof="0" dirty="0">
                <a:ln>
                  <a:noFill/>
                </a:ln>
                <a:solidFill>
                  <a:prstClr val="black"/>
                </a:solidFill>
                <a:effectLst/>
                <a:uLnTx/>
                <a:uFillTx/>
                <a:latin typeface="Times New Roman" charset="0"/>
                <a:ea typeface="ＭＳ Ｐゴシック" charset="0"/>
                <a:cs typeface="+mn-cs"/>
              </a:rPr>
              <a:t>th</a:t>
            </a:r>
            <a:r>
              <a:rPr kumimoji="0" lang="en-US" sz="2800" b="1" i="0" u="none" strike="noStrike" kern="1200" cap="none" spc="0" normalizeH="0" baseline="0" noProof="0" dirty="0">
                <a:ln>
                  <a:noFill/>
                </a:ln>
                <a:solidFill>
                  <a:prstClr val="black"/>
                </a:solidFill>
                <a:effectLst/>
                <a:uLnTx/>
                <a:uFillTx/>
                <a:latin typeface="Times New Roman" charset="0"/>
                <a:ea typeface="ＭＳ Ｐゴシック" charset="0"/>
                <a:cs typeface="+mn-cs"/>
              </a:rPr>
              <a:t> edition</a:t>
            </a:r>
          </a:p>
        </p:txBody>
      </p:sp>
    </p:spTree>
    <p:extLst>
      <p:ext uri="{BB962C8B-B14F-4D97-AF65-F5344CB8AC3E}">
        <p14:creationId xmlns:p14="http://schemas.microsoft.com/office/powerpoint/2010/main" val="9580372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76200" y="1371600"/>
            <a:ext cx="3429000" cy="403860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3733800" y="1103531"/>
            <a:ext cx="5410200" cy="5602069"/>
          </a:xfrm>
          <a:prstGeom prst="rect">
            <a:avLst/>
          </a:prstGeom>
          <a:noFill/>
          <a:ln w="9525">
            <a:noFill/>
            <a:miter lim="800000"/>
            <a:headEnd/>
            <a:tailEnd/>
          </a:ln>
        </p:spPr>
      </p:pic>
      <p:sp>
        <p:nvSpPr>
          <p:cNvPr id="4" name="Rectangle 3"/>
          <p:cNvSpPr/>
          <p:nvPr/>
        </p:nvSpPr>
        <p:spPr>
          <a:xfrm>
            <a:off x="2209800" y="457200"/>
            <a:ext cx="5577627" cy="646331"/>
          </a:xfrm>
          <a:prstGeom prst="rect">
            <a:avLst/>
          </a:prstGeom>
        </p:spPr>
        <p:txBody>
          <a:bodyPr wrap="square">
            <a:spAutoFit/>
          </a:bodyPr>
          <a:lstStyle/>
          <a:p>
            <a:pPr algn="ctr"/>
            <a:r>
              <a:rPr lang="en-US" sz="3600" dirty="0"/>
              <a:t>Conventional radiographs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76200" y="838200"/>
            <a:ext cx="8991600" cy="5148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20000"/>
              </a:spcBef>
            </a:pPr>
            <a:r>
              <a:rPr lang="en-US" sz="1600" dirty="0">
                <a:solidFill>
                  <a:srgbClr val="C00000"/>
                </a:solidFill>
                <a:latin typeface="Times New Roman" panose="02020603050405020304" pitchFamily="18" charset="0"/>
                <a:cs typeface="Times New Roman" panose="02020603050405020304" pitchFamily="18" charset="0"/>
              </a:rPr>
              <a:t> </a:t>
            </a:r>
            <a:r>
              <a:rPr lang="en-US" sz="3200" b="1" baseline="-25000" dirty="0">
                <a:solidFill>
                  <a:srgbClr val="C00000"/>
                </a:solidFill>
                <a:latin typeface="Times New Roman" panose="02020603050405020304" pitchFamily="18" charset="0"/>
                <a:cs typeface="Times New Roman" panose="02020603050405020304" pitchFamily="18" charset="0"/>
              </a:rPr>
              <a:t>X-ray image (Radiography)</a:t>
            </a:r>
          </a:p>
          <a:p>
            <a:pPr algn="just">
              <a:spcBef>
                <a:spcPct val="20000"/>
              </a:spcBef>
            </a:pPr>
            <a:r>
              <a:rPr lang="en-US" sz="3200" baseline="-25000" dirty="0">
                <a:solidFill>
                  <a:srgbClr val="7030A0"/>
                </a:solidFill>
                <a:latin typeface="Times New Roman" panose="02020603050405020304" pitchFamily="18" charset="0"/>
                <a:cs typeface="Times New Roman" panose="02020603050405020304" pitchFamily="18" charset="0"/>
              </a:rPr>
              <a:t>        • </a:t>
            </a:r>
            <a:r>
              <a:rPr lang="en-US" sz="3600" baseline="-25000" dirty="0">
                <a:solidFill>
                  <a:srgbClr val="7030A0"/>
                </a:solidFill>
                <a:latin typeface="Times New Roman" panose="02020603050405020304" pitchFamily="18" charset="0"/>
                <a:cs typeface="Times New Roman" panose="02020603050405020304" pitchFamily="18" charset="0"/>
              </a:rPr>
              <a:t>The image is the result of </a:t>
            </a:r>
            <a:r>
              <a:rPr lang="en-US" sz="3600" b="1" baseline="-25000" dirty="0">
                <a:solidFill>
                  <a:srgbClr val="7030A0"/>
                </a:solidFill>
                <a:latin typeface="Times New Roman" panose="02020603050405020304" pitchFamily="18" charset="0"/>
                <a:cs typeface="Times New Roman" panose="02020603050405020304" pitchFamily="18" charset="0"/>
              </a:rPr>
              <a:t>interaction</a:t>
            </a:r>
            <a:r>
              <a:rPr lang="en-US" sz="3600" baseline="-25000" dirty="0">
                <a:solidFill>
                  <a:srgbClr val="7030A0"/>
                </a:solidFill>
                <a:latin typeface="Times New Roman" panose="02020603050405020304" pitchFamily="18" charset="0"/>
                <a:cs typeface="Times New Roman" panose="02020603050405020304" pitchFamily="18" charset="0"/>
              </a:rPr>
              <a:t> of X-ray beam and </a:t>
            </a:r>
            <a:r>
              <a:rPr lang="en-US" sz="3600" b="1" baseline="-25000" dirty="0">
                <a:solidFill>
                  <a:srgbClr val="7030A0"/>
                </a:solidFill>
                <a:latin typeface="Times New Roman" panose="02020603050405020304" pitchFamily="18" charset="0"/>
                <a:cs typeface="Times New Roman" panose="02020603050405020304" pitchFamily="18" charset="0"/>
              </a:rPr>
              <a:t>body tissue</a:t>
            </a:r>
          </a:p>
          <a:p>
            <a:pPr algn="just">
              <a:spcBef>
                <a:spcPct val="20000"/>
              </a:spcBef>
            </a:pPr>
            <a:r>
              <a:rPr lang="en-US" sz="3600" baseline="-25000" dirty="0">
                <a:solidFill>
                  <a:srgbClr val="7030A0"/>
                </a:solidFill>
                <a:latin typeface="Times New Roman" panose="02020603050405020304" pitchFamily="18" charset="0"/>
                <a:cs typeface="Times New Roman" panose="02020603050405020304" pitchFamily="18" charset="0"/>
              </a:rPr>
              <a:t>        • Conventional (projectional) radiography produces two-dimensional images of the object studied.</a:t>
            </a:r>
          </a:p>
          <a:p>
            <a:pPr algn="just">
              <a:spcBef>
                <a:spcPct val="20000"/>
              </a:spcBef>
            </a:pPr>
            <a:r>
              <a:rPr lang="en-US" sz="3600" baseline="-25000" dirty="0">
                <a:solidFill>
                  <a:srgbClr val="7030A0"/>
                </a:solidFill>
                <a:latin typeface="Times New Roman" panose="02020603050405020304" pitchFamily="18" charset="0"/>
                <a:cs typeface="Times New Roman" panose="02020603050405020304" pitchFamily="18" charset="0"/>
              </a:rPr>
              <a:t> </a:t>
            </a:r>
          </a:p>
          <a:p>
            <a:pPr algn="just">
              <a:spcBef>
                <a:spcPct val="20000"/>
              </a:spcBef>
            </a:pPr>
            <a:r>
              <a:rPr lang="en-US" sz="3600" baseline="-25000" dirty="0">
                <a:solidFill>
                  <a:srgbClr val="00B0F0"/>
                </a:solidFill>
                <a:latin typeface="Times New Roman" panose="02020603050405020304" pitchFamily="18" charset="0"/>
                <a:cs typeface="Times New Roman" panose="02020603050405020304" pitchFamily="18" charset="0"/>
              </a:rPr>
              <a:t>- X-rays that pass through a structure easily are least absorbed and therefore cause </a:t>
            </a:r>
            <a:r>
              <a:rPr lang="en-US" sz="3600" b="1" baseline="-25000" dirty="0">
                <a:solidFill>
                  <a:schemeClr val="bg2">
                    <a:lumMod val="25000"/>
                  </a:schemeClr>
                </a:solidFill>
                <a:latin typeface="Times New Roman" panose="02020603050405020304" pitchFamily="18" charset="0"/>
                <a:cs typeface="Times New Roman" panose="02020603050405020304" pitchFamily="18" charset="0"/>
              </a:rPr>
              <a:t>blackening</a:t>
            </a:r>
            <a:r>
              <a:rPr lang="en-US" sz="3600" baseline="-25000" dirty="0">
                <a:solidFill>
                  <a:srgbClr val="00B0F0"/>
                </a:solidFill>
                <a:latin typeface="Times New Roman" panose="02020603050405020304" pitchFamily="18" charset="0"/>
                <a:cs typeface="Times New Roman" panose="02020603050405020304" pitchFamily="18" charset="0"/>
              </a:rPr>
              <a:t> on the radiograph (air-lung).</a:t>
            </a:r>
          </a:p>
          <a:p>
            <a:pPr algn="just">
              <a:spcBef>
                <a:spcPct val="20000"/>
              </a:spcBef>
            </a:pPr>
            <a:r>
              <a:rPr lang="en-US" sz="3600" baseline="-25000" dirty="0">
                <a:solidFill>
                  <a:srgbClr val="00B0F0"/>
                </a:solidFill>
                <a:latin typeface="Times New Roman" panose="02020603050405020304" pitchFamily="18" charset="0"/>
                <a:cs typeface="Times New Roman" panose="02020603050405020304" pitchFamily="18" charset="0"/>
              </a:rPr>
              <a:t>-</a:t>
            </a:r>
            <a:r>
              <a:rPr lang="en-US" sz="3600" dirty="0">
                <a:solidFill>
                  <a:srgbClr val="00B0F0"/>
                </a:solidFill>
                <a:latin typeface="Times New Roman" panose="02020603050405020304" pitchFamily="18" charset="0"/>
                <a:cs typeface="Times New Roman" panose="02020603050405020304" pitchFamily="18" charset="0"/>
              </a:rPr>
              <a:t> </a:t>
            </a:r>
            <a:r>
              <a:rPr lang="en-US" sz="3600" baseline="-25000" dirty="0">
                <a:solidFill>
                  <a:srgbClr val="00B050"/>
                </a:solidFill>
                <a:latin typeface="Times New Roman" panose="02020603050405020304" pitchFamily="18" charset="0"/>
                <a:cs typeface="Times New Roman" panose="02020603050405020304" pitchFamily="18" charset="0"/>
              </a:rPr>
              <a:t>Whereas structure that absorbs or reflects x-ray most appear </a:t>
            </a:r>
            <a:r>
              <a:rPr lang="en-US" sz="3600" b="1" baseline="-25000" dirty="0">
                <a:solidFill>
                  <a:schemeClr val="bg2">
                    <a:lumMod val="25000"/>
                  </a:schemeClr>
                </a:solidFill>
                <a:latin typeface="Times New Roman" panose="02020603050405020304" pitchFamily="18" charset="0"/>
                <a:cs typeface="Times New Roman" panose="02020603050405020304" pitchFamily="18" charset="0"/>
              </a:rPr>
              <a:t>white</a:t>
            </a:r>
            <a:r>
              <a:rPr lang="en-US" sz="3600" baseline="-25000" dirty="0">
                <a:solidFill>
                  <a:srgbClr val="00B050"/>
                </a:solidFill>
                <a:latin typeface="Times New Roman" panose="02020603050405020304" pitchFamily="18" charset="0"/>
                <a:cs typeface="Times New Roman" panose="02020603050405020304" pitchFamily="18" charset="0"/>
              </a:rPr>
              <a:t> (bone-metallic).</a:t>
            </a:r>
          </a:p>
          <a:p>
            <a:pPr algn="just">
              <a:spcBef>
                <a:spcPct val="20000"/>
              </a:spcBef>
            </a:pPr>
            <a:r>
              <a:rPr lang="en-US" sz="3600" baseline="-25000" dirty="0">
                <a:solidFill>
                  <a:srgbClr val="7030A0"/>
                </a:solidFill>
                <a:latin typeface="Times New Roman" panose="02020603050405020304" pitchFamily="18" charset="0"/>
                <a:cs typeface="Times New Roman" panose="02020603050405020304" pitchFamily="18" charset="0"/>
              </a:rPr>
              <a:t>        • Soft tissues lie in between are  </a:t>
            </a:r>
            <a:r>
              <a:rPr lang="en-US" sz="3600" b="1" baseline="-25000" dirty="0">
                <a:solidFill>
                  <a:schemeClr val="bg2">
                    <a:lumMod val="25000"/>
                  </a:schemeClr>
                </a:solidFill>
                <a:latin typeface="Times New Roman" panose="02020603050405020304" pitchFamily="18" charset="0"/>
                <a:cs typeface="Times New Roman" panose="02020603050405020304" pitchFamily="18" charset="0"/>
              </a:rPr>
              <a:t>gray</a:t>
            </a:r>
            <a:r>
              <a:rPr lang="en-US" sz="3600" baseline="-25000" dirty="0">
                <a:solidFill>
                  <a:srgbClr val="7030A0"/>
                </a:solidFill>
                <a:latin typeface="Times New Roman" panose="02020603050405020304" pitchFamily="18" charset="0"/>
                <a:cs typeface="Times New Roman" panose="02020603050405020304" pitchFamily="18" charset="0"/>
              </a:rPr>
              <a:t>. According to thickness of these, the </a:t>
            </a:r>
            <a:r>
              <a:rPr lang="en-US" sz="3600" b="1" baseline="-25000" dirty="0">
                <a:solidFill>
                  <a:schemeClr val="bg2">
                    <a:lumMod val="25000"/>
                  </a:schemeClr>
                </a:solidFill>
                <a:latin typeface="Times New Roman" panose="02020603050405020304" pitchFamily="18" charset="0"/>
                <a:cs typeface="Times New Roman" panose="02020603050405020304" pitchFamily="18" charset="0"/>
              </a:rPr>
              <a:t>shades of gray </a:t>
            </a:r>
            <a:r>
              <a:rPr lang="en-US" sz="3600" baseline="-25000" dirty="0">
                <a:solidFill>
                  <a:srgbClr val="7030A0"/>
                </a:solidFill>
                <a:latin typeface="Times New Roman" panose="02020603050405020304" pitchFamily="18" charset="0"/>
                <a:cs typeface="Times New Roman" panose="02020603050405020304" pitchFamily="18" charset="0"/>
              </a:rPr>
              <a:t>differ.</a:t>
            </a:r>
          </a:p>
        </p:txBody>
      </p:sp>
      <p:sp>
        <p:nvSpPr>
          <p:cNvPr id="12291" name="TextBox 3"/>
          <p:cNvSpPr txBox="1">
            <a:spLocks noChangeArrowheads="1"/>
          </p:cNvSpPr>
          <p:nvPr/>
        </p:nvSpPr>
        <p:spPr bwMode="auto">
          <a:xfrm>
            <a:off x="685800" y="228600"/>
            <a:ext cx="3276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400">
                <a:solidFill>
                  <a:srgbClr val="FF0000"/>
                </a:solidFill>
                <a:latin typeface="Times New Roman" charset="0"/>
              </a:rPr>
              <a:t>Continue</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914400"/>
            <a:ext cx="9144000" cy="57911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Rot="1" noChangeArrowheads="1"/>
          </p:cNvSpPr>
          <p:nvPr>
            <p:ph type="title"/>
          </p:nvPr>
        </p:nvSpPr>
        <p:spPr>
          <a:xfrm>
            <a:off x="457200" y="0"/>
            <a:ext cx="8229600" cy="1325563"/>
          </a:xfrm>
        </p:spPr>
        <p:txBody>
          <a:bodyPr/>
          <a:lstStyle/>
          <a:p>
            <a:pPr eaLnBrk="1" hangingPunct="1"/>
            <a:r>
              <a:rPr lang="en-US" dirty="0">
                <a:solidFill>
                  <a:srgbClr val="C00000"/>
                </a:solidFill>
                <a:latin typeface="Calibri" charset="0"/>
              </a:rPr>
              <a:t>Image key:5 Basic Radiographic Densities</a:t>
            </a:r>
          </a:p>
        </p:txBody>
      </p:sp>
      <p:sp>
        <p:nvSpPr>
          <p:cNvPr id="7171" name="Rectangle 3"/>
          <p:cNvSpPr>
            <a:spLocks noGrp="1" noChangeArrowheads="1"/>
          </p:cNvSpPr>
          <p:nvPr>
            <p:ph idx="1"/>
          </p:nvPr>
        </p:nvSpPr>
        <p:spPr>
          <a:xfrm>
            <a:off x="0" y="1371600"/>
            <a:ext cx="8915400" cy="4933950"/>
          </a:xfrm>
        </p:spPr>
        <p:txBody>
          <a:bodyPr/>
          <a:lstStyle/>
          <a:p>
            <a:pPr eaLnBrk="1" hangingPunct="1">
              <a:buNone/>
              <a:defRPr/>
            </a:pPr>
            <a:endParaRPr lang="en-US" altLang="en-US" dirty="0">
              <a:solidFill>
                <a:srgbClr val="00B050"/>
              </a:solidFill>
              <a:ea typeface="+mn-ea"/>
            </a:endParaRPr>
          </a:p>
          <a:p>
            <a:pPr>
              <a:buNone/>
            </a:pPr>
            <a:r>
              <a:rPr lang="en-US" altLang="en-US" sz="2400" b="1" dirty="0">
                <a:solidFill>
                  <a:srgbClr val="FF0000"/>
                </a:solidFill>
              </a:rPr>
              <a:t>Radiographic image key or </a:t>
            </a:r>
          </a:p>
          <a:p>
            <a:pPr>
              <a:buNone/>
            </a:pPr>
            <a:r>
              <a:rPr lang="en-US" sz="2400" b="1" dirty="0">
                <a:solidFill>
                  <a:srgbClr val="FF0000"/>
                </a:solidFill>
              </a:rPr>
              <a:t>Observable Densities:</a:t>
            </a:r>
            <a:endParaRPr lang="en-US" altLang="en-US" sz="2400" b="1" dirty="0">
              <a:solidFill>
                <a:srgbClr val="00B050"/>
              </a:solidFill>
              <a:ea typeface="+mn-ea"/>
            </a:endParaRPr>
          </a:p>
          <a:p>
            <a:pPr eaLnBrk="1" hangingPunct="1">
              <a:buNone/>
              <a:defRPr/>
            </a:pPr>
            <a:r>
              <a:rPr lang="en-US" altLang="en-US" sz="2800" dirty="0">
                <a:ea typeface="+mn-ea"/>
              </a:rPr>
              <a:t>1. Air</a:t>
            </a:r>
          </a:p>
          <a:p>
            <a:pPr eaLnBrk="1" hangingPunct="1">
              <a:buNone/>
              <a:defRPr/>
            </a:pPr>
            <a:r>
              <a:rPr lang="en-US" altLang="en-US" sz="2800" dirty="0">
                <a:solidFill>
                  <a:srgbClr val="FF0000"/>
                </a:solidFill>
                <a:ea typeface="+mn-ea"/>
              </a:rPr>
              <a:t>2. Fat</a:t>
            </a:r>
          </a:p>
          <a:p>
            <a:pPr eaLnBrk="1" hangingPunct="1">
              <a:buNone/>
              <a:defRPr/>
            </a:pPr>
            <a:r>
              <a:rPr lang="en-US" altLang="en-US" sz="2800" dirty="0">
                <a:solidFill>
                  <a:srgbClr val="00B0F0"/>
                </a:solidFill>
                <a:ea typeface="+mn-ea"/>
              </a:rPr>
              <a:t>3. Fluid (Soft tissue)</a:t>
            </a:r>
          </a:p>
          <a:p>
            <a:pPr eaLnBrk="1" hangingPunct="1">
              <a:buNone/>
              <a:defRPr/>
            </a:pPr>
            <a:r>
              <a:rPr lang="en-US" altLang="en-US" sz="2800" dirty="0">
                <a:solidFill>
                  <a:srgbClr val="0070C0"/>
                </a:solidFill>
                <a:ea typeface="+mn-ea"/>
              </a:rPr>
              <a:t>4. Mineral (Calcium)</a:t>
            </a:r>
          </a:p>
          <a:p>
            <a:pPr eaLnBrk="1" hangingPunct="1">
              <a:buNone/>
              <a:defRPr/>
            </a:pPr>
            <a:r>
              <a:rPr lang="en-US" altLang="en-US" sz="2800" dirty="0">
                <a:solidFill>
                  <a:srgbClr val="7030A0"/>
                </a:solidFill>
                <a:ea typeface="+mn-ea"/>
              </a:rPr>
              <a:t>5. Metal</a:t>
            </a:r>
            <a:endParaRPr lang="en-US" altLang="en-US" dirty="0">
              <a:solidFill>
                <a:srgbClr val="7030A0"/>
              </a:solidFill>
              <a:ea typeface="+mn-ea"/>
            </a:endParaRPr>
          </a:p>
        </p:txBody>
      </p:sp>
      <p:pic>
        <p:nvPicPr>
          <p:cNvPr id="13316" name="Picture 4"/>
          <p:cNvPicPr>
            <a:picLocks noChangeAspect="1" noChangeArrowheads="1"/>
          </p:cNvPicPr>
          <p:nvPr/>
        </p:nvPicPr>
        <p:blipFill>
          <a:blip r:embed="rId2" cstate="email">
            <a:extLst>
              <a:ext uri="{28A0092B-C50C-407E-A947-70E740481C1C}">
                <a14:useLocalDpi xmlns:a14="http://schemas.microsoft.com/office/drawing/2010/main" val="0"/>
              </a:ext>
            </a:extLst>
          </a:blip>
          <a:srcRect l="36916" t="31500" r="41823" b="27249"/>
          <a:stretch>
            <a:fillRect/>
          </a:stretch>
        </p:blipFill>
        <p:spPr bwMode="auto">
          <a:xfrm>
            <a:off x="3886200" y="1600200"/>
            <a:ext cx="44958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Line 5"/>
          <p:cNvSpPr>
            <a:spLocks noChangeShapeType="1"/>
          </p:cNvSpPr>
          <p:nvPr/>
        </p:nvSpPr>
        <p:spPr bwMode="auto">
          <a:xfrm>
            <a:off x="5778356" y="1371600"/>
            <a:ext cx="0" cy="205486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18" name="Text Box 6"/>
          <p:cNvSpPr txBox="1">
            <a:spLocks noChangeArrowheads="1"/>
          </p:cNvSpPr>
          <p:nvPr/>
        </p:nvSpPr>
        <p:spPr bwMode="auto">
          <a:xfrm>
            <a:off x="5764501" y="1105630"/>
            <a:ext cx="3286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400" b="1" dirty="0">
                <a:solidFill>
                  <a:srgbClr val="7030A0"/>
                </a:solidFill>
                <a:latin typeface="Garamond" charset="0"/>
              </a:rPr>
              <a:t>5</a:t>
            </a:r>
          </a:p>
        </p:txBody>
      </p:sp>
      <p:sp>
        <p:nvSpPr>
          <p:cNvPr id="13319" name="Line 8"/>
          <p:cNvSpPr>
            <a:spLocks noChangeShapeType="1"/>
          </p:cNvSpPr>
          <p:nvPr/>
        </p:nvSpPr>
        <p:spPr bwMode="auto">
          <a:xfrm flipV="1">
            <a:off x="3352800" y="3886200"/>
            <a:ext cx="914400" cy="2286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20" name="Text Box 9"/>
          <p:cNvSpPr txBox="1">
            <a:spLocks noChangeArrowheads="1"/>
          </p:cNvSpPr>
          <p:nvPr/>
        </p:nvSpPr>
        <p:spPr bwMode="auto">
          <a:xfrm>
            <a:off x="3124200" y="3810000"/>
            <a:ext cx="3289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400" b="1" dirty="0">
                <a:solidFill>
                  <a:schemeClr val="accent2"/>
                </a:solidFill>
                <a:latin typeface="Garamond" charset="0"/>
              </a:rPr>
              <a:t>2</a:t>
            </a:r>
          </a:p>
        </p:txBody>
      </p:sp>
      <p:sp>
        <p:nvSpPr>
          <p:cNvPr id="13321" name="Line 10"/>
          <p:cNvSpPr>
            <a:spLocks noChangeShapeType="1"/>
          </p:cNvSpPr>
          <p:nvPr/>
        </p:nvSpPr>
        <p:spPr bwMode="auto">
          <a:xfrm flipV="1">
            <a:off x="2910465" y="5081290"/>
            <a:ext cx="2895600" cy="609600"/>
          </a:xfrm>
          <a:prstGeom prst="line">
            <a:avLst/>
          </a:prstGeom>
          <a:noFill/>
          <a:ln w="9525">
            <a:solidFill>
              <a:srgbClr val="0099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22" name="Text Box 11"/>
          <p:cNvSpPr txBox="1">
            <a:spLocks noChangeArrowheads="1"/>
          </p:cNvSpPr>
          <p:nvPr/>
        </p:nvSpPr>
        <p:spPr bwMode="auto">
          <a:xfrm>
            <a:off x="2745997" y="5305722"/>
            <a:ext cx="3289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400" b="1" dirty="0">
                <a:solidFill>
                  <a:srgbClr val="66CCFF"/>
                </a:solidFill>
                <a:latin typeface="Garamond" charset="0"/>
              </a:rPr>
              <a:t>3</a:t>
            </a:r>
          </a:p>
        </p:txBody>
      </p:sp>
      <p:sp>
        <p:nvSpPr>
          <p:cNvPr id="13323" name="Line 12"/>
          <p:cNvSpPr>
            <a:spLocks noChangeShapeType="1"/>
          </p:cNvSpPr>
          <p:nvPr/>
        </p:nvSpPr>
        <p:spPr bwMode="auto">
          <a:xfrm flipH="1">
            <a:off x="7696200" y="2514600"/>
            <a:ext cx="990600" cy="152400"/>
          </a:xfrm>
          <a:prstGeom prst="line">
            <a:avLst/>
          </a:prstGeom>
          <a:noFill/>
          <a:ln w="9525">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24" name="Text Box 13"/>
          <p:cNvSpPr txBox="1">
            <a:spLocks noChangeArrowheads="1"/>
          </p:cNvSpPr>
          <p:nvPr/>
        </p:nvSpPr>
        <p:spPr bwMode="auto">
          <a:xfrm>
            <a:off x="8414471" y="2313836"/>
            <a:ext cx="3063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400" b="1">
                <a:latin typeface="Garamond" charset="0"/>
              </a:rPr>
              <a:t>1</a:t>
            </a:r>
          </a:p>
        </p:txBody>
      </p:sp>
      <p:sp>
        <p:nvSpPr>
          <p:cNvPr id="13325" name="Line 14"/>
          <p:cNvSpPr>
            <a:spLocks noChangeShapeType="1"/>
          </p:cNvSpPr>
          <p:nvPr/>
        </p:nvSpPr>
        <p:spPr bwMode="auto">
          <a:xfrm flipH="1" flipV="1">
            <a:off x="6577336" y="3810000"/>
            <a:ext cx="2033264" cy="754486"/>
          </a:xfrm>
          <a:prstGeom prst="line">
            <a:avLst/>
          </a:prstGeom>
          <a:noFill/>
          <a:ln w="9525">
            <a:solidFill>
              <a:srgbClr val="9933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26" name="Text Box 15"/>
          <p:cNvSpPr txBox="1">
            <a:spLocks noChangeArrowheads="1"/>
          </p:cNvSpPr>
          <p:nvPr/>
        </p:nvSpPr>
        <p:spPr bwMode="auto">
          <a:xfrm>
            <a:off x="8460581" y="4294611"/>
            <a:ext cx="3286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400" b="1">
                <a:solidFill>
                  <a:schemeClr val="hlink"/>
                </a:solidFill>
                <a:latin typeface="Garamond" charset="0"/>
              </a:rPr>
              <a:t>4</a:t>
            </a:r>
          </a:p>
        </p:txBody>
      </p:sp>
      <p:sp>
        <p:nvSpPr>
          <p:cNvPr id="13328" name="Rectangle 1"/>
          <p:cNvSpPr>
            <a:spLocks noChangeArrowheads="1"/>
          </p:cNvSpPr>
          <p:nvPr/>
        </p:nvSpPr>
        <p:spPr bwMode="auto">
          <a:xfrm>
            <a:off x="0" y="1143000"/>
            <a:ext cx="4876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dirty="0"/>
          </a:p>
          <a:p>
            <a:endParaRPr lang="en-US" dirty="0"/>
          </a:p>
          <a:p>
            <a:endParaRPr lang="en-US" dirty="0"/>
          </a:p>
          <a:p>
            <a:endParaRPr lang="en-US" dirty="0"/>
          </a:p>
          <a:p>
            <a:endParaRPr lang="en-US"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17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17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17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17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171">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7171">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717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autoUpdateAnimBg="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18109</TotalTime>
  <Words>1855</Words>
  <Application>Microsoft Office PowerPoint</Application>
  <PresentationFormat>On-screen Show (4:3)</PresentationFormat>
  <Paragraphs>294</Paragraphs>
  <Slides>58</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58</vt:i4>
      </vt:variant>
    </vt:vector>
  </HeadingPairs>
  <TitlesOfParts>
    <vt:vector size="66" baseType="lpstr">
      <vt:lpstr>ＭＳ Ｐゴシック</vt:lpstr>
      <vt:lpstr>ＭＳ Ｐゴシック</vt:lpstr>
      <vt:lpstr>Arial</vt:lpstr>
      <vt:lpstr>Calibri</vt:lpstr>
      <vt:lpstr>Garamond</vt:lpstr>
      <vt:lpstr>Times New Roman</vt:lpstr>
      <vt:lpstr>Wingdings</vt:lpstr>
      <vt:lpstr>Office Theme</vt:lpstr>
      <vt:lpstr>Introduction to Diagnostic Imaging Modalities</vt:lpstr>
      <vt:lpstr>Learning objectives</vt:lpstr>
      <vt:lpstr>Definition of Medical imaging</vt:lpstr>
      <vt:lpstr>Diagnostic imaging Modalities </vt:lpstr>
      <vt:lpstr>Technical background</vt:lpstr>
      <vt:lpstr>PowerPoint Presentation</vt:lpstr>
      <vt:lpstr>PowerPoint Presentation</vt:lpstr>
      <vt:lpstr>PowerPoint Presentation</vt:lpstr>
      <vt:lpstr>Image key:5 Basic Radiographic Densities</vt:lpstr>
      <vt:lpstr>Ultrasound</vt:lpstr>
      <vt:lpstr>PowerPoint Presentation</vt:lpstr>
      <vt:lpstr>Ultrasound</vt:lpstr>
      <vt:lpstr>Ultrasound &lt;&lt;&lt;&lt;&lt;</vt:lpstr>
      <vt:lpstr>PowerPoint Presentation</vt:lpstr>
      <vt:lpstr>Ultrasound</vt:lpstr>
      <vt:lpstr>PowerPoint Presentation</vt:lpstr>
      <vt:lpstr>2D vs 3D</vt:lpstr>
      <vt:lpstr>Computed Tomography</vt:lpstr>
      <vt:lpstr>PowerPoint Presentation</vt:lpstr>
      <vt:lpstr>PowerPoint Presentation</vt:lpstr>
      <vt:lpstr>PowerPoint Presentation</vt:lpstr>
      <vt:lpstr>Computed Tomography</vt:lpstr>
      <vt:lpstr>MRI</vt:lpstr>
      <vt:lpstr>PowerPoint Presentation</vt:lpstr>
      <vt:lpstr>MRI(Magnetic Resonance Imaging)</vt:lpstr>
      <vt:lpstr> Signal intensity </vt:lpstr>
      <vt:lpstr>PowerPoint Presentation</vt:lpstr>
      <vt:lpstr>MRI Contraindications </vt:lpstr>
      <vt:lpstr>MRI continue</vt:lpstr>
      <vt:lpstr>PowerPoint Presentation</vt:lpstr>
      <vt:lpstr>PowerPoint Presentation</vt:lpstr>
      <vt:lpstr>PowerPoint Presentation</vt:lpstr>
      <vt:lpstr>Fluoroscopy</vt:lpstr>
      <vt:lpstr>Barium swallow spot films</vt:lpstr>
      <vt:lpstr>PowerPoint Presentation</vt:lpstr>
      <vt:lpstr>                      Angiography 1.Conventional angiography 2.CT angiography 3.MR angiography</vt:lpstr>
      <vt:lpstr>PowerPoint Presentation</vt:lpstr>
      <vt:lpstr>PowerPoint Presentation</vt:lpstr>
      <vt:lpstr>PowerPoint Presentation</vt:lpstr>
      <vt:lpstr>PowerPoint Presentation</vt:lpstr>
      <vt:lpstr>Nuclear Medicine (Scintigraphy)</vt:lpstr>
      <vt:lpstr>PowerPoint Presentation</vt:lpstr>
      <vt:lpstr>PET SCAN</vt:lpstr>
      <vt:lpstr>Mammography</vt:lpstr>
      <vt:lpstr>PowerPoint Presentation</vt:lpstr>
      <vt:lpstr>2.Diagnostic Mammogram</vt:lpstr>
      <vt:lpstr>Routine diagnostic mammography projections</vt:lpstr>
      <vt:lpstr>PowerPoint Presentation</vt:lpstr>
      <vt:lpstr>PowerPoint Presentation</vt:lpstr>
      <vt:lpstr>Mammography findings of benign and malignant breast lesions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 Vincent's Catholic Medical Centers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Principles of Radiology</dc:title>
  <dc:creator>cscuser</dc:creator>
  <cp:lastModifiedBy>Yasir Salih</cp:lastModifiedBy>
  <cp:revision>276</cp:revision>
  <dcterms:created xsi:type="dcterms:W3CDTF">2005-08-30T13:59:16Z</dcterms:created>
  <dcterms:modified xsi:type="dcterms:W3CDTF">2024-01-16T06:05:46Z</dcterms:modified>
</cp:coreProperties>
</file>