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</p:sldIdLst>
  <p:sldSz cx="9144000" cy="6858000" type="screen4x3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686317-6955-D545-B44F-E0FAEF00FE16}" v="456" dt="2024-02-06T09:01:29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848"/>
    <p:restoredTop sz="94650"/>
  </p:normalViewPr>
  <p:slideViewPr>
    <p:cSldViewPr>
      <p:cViewPr>
        <p:scale>
          <a:sx n="66" d="100"/>
          <a:sy n="66" d="100"/>
        </p:scale>
        <p:origin x="696" y="1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microsoft.com/office/2016/11/relationships/changesInfo" Target="changesInfos/changesInfo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lk F" userId="0ce5ef93c6cc7083" providerId="LiveId" clId="{47686317-6955-D545-B44F-E0FAEF00FE16}"/>
    <pc:docChg chg="undo redo custSel modSld sldOrd">
      <pc:chgData name="Dralk F" userId="0ce5ef93c6cc7083" providerId="LiveId" clId="{47686317-6955-D545-B44F-E0FAEF00FE16}" dt="2024-02-06T09:01:32.134" v="960" actId="1076"/>
      <pc:docMkLst>
        <pc:docMk/>
      </pc:docMkLst>
      <pc:sldChg chg="modSp mod">
        <pc:chgData name="Dralk F" userId="0ce5ef93c6cc7083" providerId="LiveId" clId="{47686317-6955-D545-B44F-E0FAEF00FE16}" dt="2024-02-06T07:12:41.609" v="10" actId="27636"/>
        <pc:sldMkLst>
          <pc:docMk/>
          <pc:sldMk cId="0" sldId="258"/>
        </pc:sldMkLst>
        <pc:spChg chg="mod">
          <ac:chgData name="Dralk F" userId="0ce5ef93c6cc7083" providerId="LiveId" clId="{47686317-6955-D545-B44F-E0FAEF00FE16}" dt="2024-02-06T07:12:41.609" v="10" actId="27636"/>
          <ac:spMkLst>
            <pc:docMk/>
            <pc:sldMk cId="0" sldId="258"/>
            <ac:spMk id="3" creationId="{00000000-0000-0000-0000-000000000000}"/>
          </ac:spMkLst>
        </pc:spChg>
      </pc:sldChg>
      <pc:sldChg chg="ord">
        <pc:chgData name="Dralk F" userId="0ce5ef93c6cc7083" providerId="LiveId" clId="{47686317-6955-D545-B44F-E0FAEF00FE16}" dt="2024-02-06T07:10:18.708" v="1" actId="20578"/>
        <pc:sldMkLst>
          <pc:docMk/>
          <pc:sldMk cId="0" sldId="284"/>
        </pc:sldMkLst>
      </pc:sldChg>
      <pc:sldChg chg="modSp mod">
        <pc:chgData name="Dralk F" userId="0ce5ef93c6cc7083" providerId="LiveId" clId="{47686317-6955-D545-B44F-E0FAEF00FE16}" dt="2024-02-06T07:12:41.664" v="11" actId="27636"/>
        <pc:sldMkLst>
          <pc:docMk/>
          <pc:sldMk cId="0" sldId="286"/>
        </pc:sldMkLst>
        <pc:spChg chg="mod">
          <ac:chgData name="Dralk F" userId="0ce5ef93c6cc7083" providerId="LiveId" clId="{47686317-6955-D545-B44F-E0FAEF00FE16}" dt="2024-02-06T07:12:41.664" v="11" actId="27636"/>
          <ac:spMkLst>
            <pc:docMk/>
            <pc:sldMk cId="0" sldId="286"/>
            <ac:spMk id="3" creationId="{00000000-0000-0000-0000-000000000000}"/>
          </ac:spMkLst>
        </pc:spChg>
      </pc:sldChg>
      <pc:sldChg chg="addSp delSp modSp mod">
        <pc:chgData name="Dralk F" userId="0ce5ef93c6cc7083" providerId="LiveId" clId="{47686317-6955-D545-B44F-E0FAEF00FE16}" dt="2024-02-06T07:12:44.541" v="13"/>
        <pc:sldMkLst>
          <pc:docMk/>
          <pc:sldMk cId="0" sldId="293"/>
        </pc:sldMkLst>
        <pc:spChg chg="mod">
          <ac:chgData name="Dralk F" userId="0ce5ef93c6cc7083" providerId="LiveId" clId="{47686317-6955-D545-B44F-E0FAEF00FE16}" dt="2024-02-06T07:12:24.985" v="2" actId="20577"/>
          <ac:spMkLst>
            <pc:docMk/>
            <pc:sldMk cId="0" sldId="293"/>
            <ac:spMk id="5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7:12:44.541" v="13"/>
          <ac:spMkLst>
            <pc:docMk/>
            <pc:sldMk cId="0" sldId="293"/>
            <ac:spMk id="8" creationId="{BF5AD7E5-6F02-65E5-01B1-A974053B161B}"/>
          </ac:spMkLst>
        </pc:spChg>
      </pc:sldChg>
      <pc:sldChg chg="addSp delSp modSp mod">
        <pc:chgData name="Dralk F" userId="0ce5ef93c6cc7083" providerId="LiveId" clId="{47686317-6955-D545-B44F-E0FAEF00FE16}" dt="2024-02-06T07:14:56.683" v="16"/>
        <pc:sldMkLst>
          <pc:docMk/>
          <pc:sldMk cId="0" sldId="294"/>
        </pc:sldMkLst>
        <pc:spChg chg="mod">
          <ac:chgData name="Dralk F" userId="0ce5ef93c6cc7083" providerId="LiveId" clId="{47686317-6955-D545-B44F-E0FAEF00FE16}" dt="2024-02-06T07:12:41.436" v="4" actId="27636"/>
          <ac:spMkLst>
            <pc:docMk/>
            <pc:sldMk cId="0" sldId="294"/>
            <ac:spMk id="3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7:14:56.683" v="16"/>
          <ac:spMkLst>
            <pc:docMk/>
            <pc:sldMk cId="0" sldId="294"/>
            <ac:spMk id="4" creationId="{123C5D5A-981C-DC53-EA13-1A3F7C9105DC}"/>
          </ac:spMkLst>
        </pc:spChg>
      </pc:sldChg>
      <pc:sldChg chg="addSp delSp modSp mod">
        <pc:chgData name="Dralk F" userId="0ce5ef93c6cc7083" providerId="LiveId" clId="{47686317-6955-D545-B44F-E0FAEF00FE16}" dt="2024-02-06T07:47:40.063" v="62" actId="1076"/>
        <pc:sldMkLst>
          <pc:docMk/>
          <pc:sldMk cId="0" sldId="295"/>
        </pc:sldMkLst>
        <pc:spChg chg="add del mod">
          <ac:chgData name="Dralk F" userId="0ce5ef93c6cc7083" providerId="LiveId" clId="{47686317-6955-D545-B44F-E0FAEF00FE16}" dt="2024-02-06T07:19:30.197" v="19"/>
          <ac:spMkLst>
            <pc:docMk/>
            <pc:sldMk cId="0" sldId="295"/>
            <ac:spMk id="2" creationId="{B2DE2B90-3491-20E3-23FC-F6B5FF68350A}"/>
          </ac:spMkLst>
        </pc:spChg>
        <pc:picChg chg="mod">
          <ac:chgData name="Dralk F" userId="0ce5ef93c6cc7083" providerId="LiveId" clId="{47686317-6955-D545-B44F-E0FAEF00FE16}" dt="2024-02-06T07:47:39.257" v="59" actId="1076"/>
          <ac:picMkLst>
            <pc:docMk/>
            <pc:sldMk cId="0" sldId="295"/>
            <ac:picMk id="3" creationId="{00000000-0000-0000-0000-000000000000}"/>
          </ac:picMkLst>
        </pc:picChg>
        <pc:picChg chg="add mod">
          <ac:chgData name="Dralk F" userId="0ce5ef93c6cc7083" providerId="LiveId" clId="{47686317-6955-D545-B44F-E0FAEF00FE16}" dt="2024-02-06T07:47:40.063" v="62" actId="1076"/>
          <ac:picMkLst>
            <pc:docMk/>
            <pc:sldMk cId="0" sldId="295"/>
            <ac:picMk id="5" creationId="{8890E322-9243-393B-4C8A-5A4337000A22}"/>
          </ac:picMkLst>
        </pc:picChg>
      </pc:sldChg>
      <pc:sldChg chg="addSp delSp modSp mod">
        <pc:chgData name="Dralk F" userId="0ce5ef93c6cc7083" providerId="LiveId" clId="{47686317-6955-D545-B44F-E0FAEF00FE16}" dt="2024-02-06T07:47:38.750" v="56" actId="767"/>
        <pc:sldMkLst>
          <pc:docMk/>
          <pc:sldMk cId="0" sldId="297"/>
        </pc:sldMkLst>
        <pc:spChg chg="add del mod">
          <ac:chgData name="Dralk F" userId="0ce5ef93c6cc7083" providerId="LiveId" clId="{47686317-6955-D545-B44F-E0FAEF00FE16}" dt="2024-02-06T07:47:38.750" v="56" actId="767"/>
          <ac:spMkLst>
            <pc:docMk/>
            <pc:sldMk cId="0" sldId="297"/>
            <ac:spMk id="3" creationId="{197BEE99-6B79-5318-388B-E3AB06E39459}"/>
          </ac:spMkLst>
        </pc:spChg>
      </pc:sldChg>
      <pc:sldChg chg="addSp delSp modSp mod">
        <pc:chgData name="Dralk F" userId="0ce5ef93c6cc7083" providerId="LiveId" clId="{47686317-6955-D545-B44F-E0FAEF00FE16}" dt="2024-02-06T07:47:38.111" v="52" actId="1076"/>
        <pc:sldMkLst>
          <pc:docMk/>
          <pc:sldMk cId="0" sldId="298"/>
        </pc:sldMkLst>
        <pc:spChg chg="add del mod">
          <ac:chgData name="Dralk F" userId="0ce5ef93c6cc7083" providerId="LiveId" clId="{47686317-6955-D545-B44F-E0FAEF00FE16}" dt="2024-02-06T07:47:38.111" v="52" actId="1076"/>
          <ac:spMkLst>
            <pc:docMk/>
            <pc:sldMk cId="0" sldId="298"/>
            <ac:spMk id="4" creationId="{00000000-0000-0000-0000-000000000000}"/>
          </ac:spMkLst>
        </pc:spChg>
        <pc:picChg chg="mod">
          <ac:chgData name="Dralk F" userId="0ce5ef93c6cc7083" providerId="LiveId" clId="{47686317-6955-D545-B44F-E0FAEF00FE16}" dt="2024-02-06T07:47:37.748" v="50" actId="1037"/>
          <ac:picMkLst>
            <pc:docMk/>
            <pc:sldMk cId="0" sldId="298"/>
            <ac:picMk id="28674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7:47:38.486" v="54" actId="767"/>
        <pc:sldMkLst>
          <pc:docMk/>
          <pc:sldMk cId="0" sldId="300"/>
        </pc:sldMkLst>
        <pc:spChg chg="add del mod">
          <ac:chgData name="Dralk F" userId="0ce5ef93c6cc7083" providerId="LiveId" clId="{47686317-6955-D545-B44F-E0FAEF00FE16}" dt="2024-02-06T07:47:38.486" v="54" actId="767"/>
          <ac:spMkLst>
            <pc:docMk/>
            <pc:sldMk cId="0" sldId="300"/>
            <ac:spMk id="3" creationId="{C4EA4D52-2256-8615-0015-8BC0DBD386AD}"/>
          </ac:spMkLst>
        </pc:spChg>
        <pc:picChg chg="mod">
          <ac:chgData name="Dralk F" userId="0ce5ef93c6cc7083" providerId="LiveId" clId="{47686317-6955-D545-B44F-E0FAEF00FE16}" dt="2024-02-06T07:47:36.979" v="49" actId="1076"/>
          <ac:picMkLst>
            <pc:docMk/>
            <pc:sldMk cId="0" sldId="300"/>
            <ac:picMk id="4099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7:47:36.641" v="48" actId="1076"/>
        <pc:sldMkLst>
          <pc:docMk/>
          <pc:sldMk cId="0" sldId="302"/>
        </pc:sldMkLst>
        <pc:spChg chg="add del mod">
          <ac:chgData name="Dralk F" userId="0ce5ef93c6cc7083" providerId="LiveId" clId="{47686317-6955-D545-B44F-E0FAEF00FE16}" dt="2024-02-06T07:47:35.258" v="44" actId="21"/>
          <ac:spMkLst>
            <pc:docMk/>
            <pc:sldMk cId="0" sldId="302"/>
            <ac:spMk id="3" creationId="{B367A219-ACB8-77D6-4186-CE5B81899411}"/>
          </ac:spMkLst>
        </pc:spChg>
        <pc:picChg chg="add del mod">
          <ac:chgData name="Dralk F" userId="0ce5ef93c6cc7083" providerId="LiveId" clId="{47686317-6955-D545-B44F-E0FAEF00FE16}" dt="2024-02-06T07:47:36.641" v="48" actId="1076"/>
          <ac:picMkLst>
            <pc:docMk/>
            <pc:sldMk cId="0" sldId="302"/>
            <ac:picMk id="22530" creationId="{00000000-0000-0000-0000-000000000000}"/>
          </ac:picMkLst>
        </pc:picChg>
        <pc:picChg chg="add del mod">
          <ac:chgData name="Dralk F" userId="0ce5ef93c6cc7083" providerId="LiveId" clId="{47686317-6955-D545-B44F-E0FAEF00FE16}" dt="2024-02-06T07:47:36.093" v="46" actId="14100"/>
          <ac:picMkLst>
            <pc:docMk/>
            <pc:sldMk cId="0" sldId="302"/>
            <ac:picMk id="22531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7:51:23.862" v="106" actId="1076"/>
        <pc:sldMkLst>
          <pc:docMk/>
          <pc:sldMk cId="0" sldId="303"/>
        </pc:sldMkLst>
        <pc:spChg chg="add del mod">
          <ac:chgData name="Dralk F" userId="0ce5ef93c6cc7083" providerId="LiveId" clId="{47686317-6955-D545-B44F-E0FAEF00FE16}" dt="2024-02-06T07:49:37.879" v="66" actId="21"/>
          <ac:spMkLst>
            <pc:docMk/>
            <pc:sldMk cId="0" sldId="303"/>
            <ac:spMk id="5" creationId="{AB09B87B-DE7A-A2B7-CB80-3AE816612E4E}"/>
          </ac:spMkLst>
        </pc:spChg>
        <pc:picChg chg="add del">
          <ac:chgData name="Dralk F" userId="0ce5ef93c6cc7083" providerId="LiveId" clId="{47686317-6955-D545-B44F-E0FAEF00FE16}" dt="2024-02-06T07:49:37.879" v="66" actId="21"/>
          <ac:picMkLst>
            <pc:docMk/>
            <pc:sldMk cId="0" sldId="303"/>
            <ac:picMk id="3074" creationId="{00000000-0000-0000-0000-000000000000}"/>
          </ac:picMkLst>
        </pc:picChg>
        <pc:picChg chg="add del mod">
          <ac:chgData name="Dralk F" userId="0ce5ef93c6cc7083" providerId="LiveId" clId="{47686317-6955-D545-B44F-E0FAEF00FE16}" dt="2024-02-06T07:51:23.862" v="106" actId="1076"/>
          <ac:picMkLst>
            <pc:docMk/>
            <pc:sldMk cId="0" sldId="303"/>
            <ac:picMk id="3075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8:09:22.299" v="155" actId="767"/>
        <pc:sldMkLst>
          <pc:docMk/>
          <pc:sldMk cId="0" sldId="304"/>
        </pc:sldMkLst>
        <pc:spChg chg="add del">
          <ac:chgData name="Dralk F" userId="0ce5ef93c6cc7083" providerId="LiveId" clId="{47686317-6955-D545-B44F-E0FAEF00FE16}" dt="2024-02-06T07:51:23.615" v="103" actId="478"/>
          <ac:spMkLst>
            <pc:docMk/>
            <pc:sldMk cId="0" sldId="304"/>
            <ac:spMk id="2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7:51:23.713" v="104" actId="767"/>
          <ac:spMkLst>
            <pc:docMk/>
            <pc:sldMk cId="0" sldId="304"/>
            <ac:spMk id="4" creationId="{C33A90BB-27C5-CF64-8741-02450ADEDB31}"/>
          </ac:spMkLst>
        </pc:spChg>
        <pc:spChg chg="add del">
          <ac:chgData name="Dralk F" userId="0ce5ef93c6cc7083" providerId="LiveId" clId="{47686317-6955-D545-B44F-E0FAEF00FE16}" dt="2024-02-06T07:51:22.542" v="97" actId="22"/>
          <ac:spMkLst>
            <pc:docMk/>
            <pc:sldMk cId="0" sldId="304"/>
            <ac:spMk id="6" creationId="{323B3CB0-66BE-141E-43F2-9810180E021C}"/>
          </ac:spMkLst>
        </pc:spChg>
        <pc:spChg chg="add del mod">
          <ac:chgData name="Dralk F" userId="0ce5ef93c6cc7083" providerId="LiveId" clId="{47686317-6955-D545-B44F-E0FAEF00FE16}" dt="2024-02-06T08:05:14.001" v="136" actId="767"/>
          <ac:spMkLst>
            <pc:docMk/>
            <pc:sldMk cId="0" sldId="304"/>
            <ac:spMk id="9" creationId="{D762B1A0-534B-BCDD-A46A-BAA8F7C39BBD}"/>
          </ac:spMkLst>
        </pc:spChg>
        <pc:spChg chg="add del mod">
          <ac:chgData name="Dralk F" userId="0ce5ef93c6cc7083" providerId="LiveId" clId="{47686317-6955-D545-B44F-E0FAEF00FE16}" dt="2024-02-06T08:09:22.299" v="155" actId="767"/>
          <ac:spMkLst>
            <pc:docMk/>
            <pc:sldMk cId="0" sldId="304"/>
            <ac:spMk id="10" creationId="{19010030-38CC-3EDE-8173-73C909887C21}"/>
          </ac:spMkLst>
        </pc:spChg>
        <pc:picChg chg="add del mod">
          <ac:chgData name="Dralk F" userId="0ce5ef93c6cc7083" providerId="LiveId" clId="{47686317-6955-D545-B44F-E0FAEF00FE16}" dt="2024-02-06T07:51:22.115" v="96" actId="1076"/>
          <ac:picMkLst>
            <pc:docMk/>
            <pc:sldMk cId="0" sldId="304"/>
            <ac:picMk id="8" creationId="{BE0B363A-2280-EC85-CEE9-DB6229DE3796}"/>
          </ac:picMkLst>
        </pc:picChg>
        <pc:picChg chg="add del mod">
          <ac:chgData name="Dralk F" userId="0ce5ef93c6cc7083" providerId="LiveId" clId="{47686317-6955-D545-B44F-E0FAEF00FE16}" dt="2024-02-06T07:51:22.836" v="99" actId="1076"/>
          <ac:picMkLst>
            <pc:docMk/>
            <pc:sldMk cId="0" sldId="304"/>
            <ac:picMk id="4098" creationId="{00000000-0000-0000-0000-000000000000}"/>
          </ac:picMkLst>
        </pc:picChg>
        <pc:picChg chg="add del mod">
          <ac:chgData name="Dralk F" userId="0ce5ef93c6cc7083" providerId="LiveId" clId="{47686317-6955-D545-B44F-E0FAEF00FE16}" dt="2024-02-06T07:51:23.450" v="101" actId="1076"/>
          <ac:picMkLst>
            <pc:docMk/>
            <pc:sldMk cId="0" sldId="304"/>
            <ac:picMk id="4099" creationId="{00000000-0000-0000-0000-000000000000}"/>
          </ac:picMkLst>
        </pc:picChg>
      </pc:sldChg>
      <pc:sldChg chg="modSp mod">
        <pc:chgData name="Dralk F" userId="0ce5ef93c6cc7083" providerId="LiveId" clId="{47686317-6955-D545-B44F-E0FAEF00FE16}" dt="2024-02-06T07:50:55.859" v="76" actId="1076"/>
        <pc:sldMkLst>
          <pc:docMk/>
          <pc:sldMk cId="0" sldId="305"/>
        </pc:sldMkLst>
        <pc:picChg chg="mod">
          <ac:chgData name="Dralk F" userId="0ce5ef93c6cc7083" providerId="LiveId" clId="{47686317-6955-D545-B44F-E0FAEF00FE16}" dt="2024-02-06T07:50:55.859" v="76" actId="1076"/>
          <ac:picMkLst>
            <pc:docMk/>
            <pc:sldMk cId="0" sldId="305"/>
            <ac:picMk id="3074" creationId="{00000000-0000-0000-0000-000000000000}"/>
          </ac:picMkLst>
        </pc:picChg>
        <pc:picChg chg="mod">
          <ac:chgData name="Dralk F" userId="0ce5ef93c6cc7083" providerId="LiveId" clId="{47686317-6955-D545-B44F-E0FAEF00FE16}" dt="2024-02-06T07:50:55.859" v="76" actId="1076"/>
          <ac:picMkLst>
            <pc:docMk/>
            <pc:sldMk cId="0" sldId="305"/>
            <ac:picMk id="3075" creationId="{00000000-0000-0000-0000-000000000000}"/>
          </ac:picMkLst>
        </pc:picChg>
      </pc:sldChg>
      <pc:sldChg chg="addSp delSp mod">
        <pc:chgData name="Dralk F" userId="0ce5ef93c6cc7083" providerId="LiveId" clId="{47686317-6955-D545-B44F-E0FAEF00FE16}" dt="2024-02-06T08:05:13.832" v="134" actId="21"/>
        <pc:sldMkLst>
          <pc:docMk/>
          <pc:sldMk cId="0" sldId="306"/>
        </pc:sldMkLst>
        <pc:picChg chg="add del">
          <ac:chgData name="Dralk F" userId="0ce5ef93c6cc7083" providerId="LiveId" clId="{47686317-6955-D545-B44F-E0FAEF00FE16}" dt="2024-02-06T08:05:13.832" v="134" actId="21"/>
          <ac:picMkLst>
            <pc:docMk/>
            <pc:sldMk cId="0" sldId="306"/>
            <ac:picMk id="1026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8:05:13.664" v="133" actId="1076"/>
        <pc:sldMkLst>
          <pc:docMk/>
          <pc:sldMk cId="0" sldId="307"/>
        </pc:sldMkLst>
        <pc:picChg chg="add del mod">
          <ac:chgData name="Dralk F" userId="0ce5ef93c6cc7083" providerId="LiveId" clId="{47686317-6955-D545-B44F-E0FAEF00FE16}" dt="2024-02-06T08:05:13.664" v="133" actId="1076"/>
          <ac:picMkLst>
            <pc:docMk/>
            <pc:sldMk cId="0" sldId="307"/>
            <ac:picMk id="3" creationId="{29931CE8-2C7C-E791-9A15-FE471286408B}"/>
          </ac:picMkLst>
        </pc:picChg>
        <pc:picChg chg="add del mod">
          <ac:chgData name="Dralk F" userId="0ce5ef93c6cc7083" providerId="LiveId" clId="{47686317-6955-D545-B44F-E0FAEF00FE16}" dt="2024-02-06T08:05:13.544" v="132" actId="1076"/>
          <ac:picMkLst>
            <pc:docMk/>
            <pc:sldMk cId="0" sldId="307"/>
            <ac:picMk id="6147" creationId="{00000000-0000-0000-0000-000000000000}"/>
          </ac:picMkLst>
        </pc:picChg>
        <pc:picChg chg="add del">
          <ac:chgData name="Dralk F" userId="0ce5ef93c6cc7083" providerId="LiveId" clId="{47686317-6955-D545-B44F-E0FAEF00FE16}" dt="2024-02-06T08:05:11.941" v="123" actId="21"/>
          <ac:picMkLst>
            <pc:docMk/>
            <pc:sldMk cId="0" sldId="307"/>
            <ac:picMk id="8194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8:09:22.112" v="153" actId="767"/>
        <pc:sldMkLst>
          <pc:docMk/>
          <pc:sldMk cId="0" sldId="308"/>
        </pc:sldMkLst>
        <pc:spChg chg="add del mod">
          <ac:chgData name="Dralk F" userId="0ce5ef93c6cc7083" providerId="LiveId" clId="{47686317-6955-D545-B44F-E0FAEF00FE16}" dt="2024-02-06T08:09:22.112" v="153" actId="767"/>
          <ac:spMkLst>
            <pc:docMk/>
            <pc:sldMk cId="0" sldId="308"/>
            <ac:spMk id="4" creationId="{CDD0302A-9BF7-B13C-C271-CEBF026E24E6}"/>
          </ac:spMkLst>
        </pc:spChg>
        <pc:picChg chg="add del">
          <ac:chgData name="Dralk F" userId="0ce5ef93c6cc7083" providerId="LiveId" clId="{47686317-6955-D545-B44F-E0FAEF00FE16}" dt="2024-02-06T08:09:19.714" v="151" actId="21"/>
          <ac:picMkLst>
            <pc:docMk/>
            <pc:sldMk cId="0" sldId="308"/>
            <ac:picMk id="2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8:09:19.006" v="150" actId="1076"/>
        <pc:sldMkLst>
          <pc:docMk/>
          <pc:sldMk cId="0" sldId="309"/>
        </pc:sldMkLst>
        <pc:picChg chg="add del mod">
          <ac:chgData name="Dralk F" userId="0ce5ef93c6cc7083" providerId="LiveId" clId="{47686317-6955-D545-B44F-E0FAEF00FE16}" dt="2024-02-06T08:09:19.006" v="150" actId="1076"/>
          <ac:picMkLst>
            <pc:docMk/>
            <pc:sldMk cId="0" sldId="309"/>
            <ac:picMk id="2" creationId="{A1DC5F3D-D5D8-AE8C-C19B-3A913B1412EF}"/>
          </ac:picMkLst>
        </pc:picChg>
        <pc:picChg chg="add del">
          <ac:chgData name="Dralk F" userId="0ce5ef93c6cc7083" providerId="LiveId" clId="{47686317-6955-D545-B44F-E0FAEF00FE16}" dt="2024-02-06T08:09:18.409" v="148" actId="21"/>
          <ac:picMkLst>
            <pc:docMk/>
            <pc:sldMk cId="0" sldId="309"/>
            <ac:picMk id="3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8:23:55.839" v="208" actId="767"/>
        <pc:sldMkLst>
          <pc:docMk/>
          <pc:sldMk cId="0" sldId="310"/>
        </pc:sldMkLst>
        <pc:spChg chg="add del mod">
          <ac:chgData name="Dralk F" userId="0ce5ef93c6cc7083" providerId="LiveId" clId="{47686317-6955-D545-B44F-E0FAEF00FE16}" dt="2024-02-06T08:22:59.850" v="197" actId="767"/>
          <ac:spMkLst>
            <pc:docMk/>
            <pc:sldMk cId="0" sldId="310"/>
            <ac:spMk id="5" creationId="{20D6D5AC-BF28-DAF9-087A-B0753D6A0276}"/>
          </ac:spMkLst>
        </pc:spChg>
        <pc:spChg chg="add del mod">
          <ac:chgData name="Dralk F" userId="0ce5ef93c6cc7083" providerId="LiveId" clId="{47686317-6955-D545-B44F-E0FAEF00FE16}" dt="2024-02-06T08:23:55.839" v="208" actId="767"/>
          <ac:spMkLst>
            <pc:docMk/>
            <pc:sldMk cId="0" sldId="310"/>
            <ac:spMk id="6" creationId="{40FCC9D3-145D-6239-2AC5-04A6AAB50946}"/>
          </ac:spMkLst>
        </pc:spChg>
        <pc:picChg chg="add mod">
          <ac:chgData name="Dralk F" userId="0ce5ef93c6cc7083" providerId="LiveId" clId="{47686317-6955-D545-B44F-E0FAEF00FE16}" dt="2024-02-06T08:10:31.147" v="157" actId="571"/>
          <ac:picMkLst>
            <pc:docMk/>
            <pc:sldMk cId="0" sldId="310"/>
            <ac:picMk id="4" creationId="{6E4E3911-DDF9-06A6-0246-283D4D1B02D4}"/>
          </ac:picMkLst>
        </pc:picChg>
        <pc:picChg chg="add del">
          <ac:chgData name="Dralk F" userId="0ce5ef93c6cc7083" providerId="LiveId" clId="{47686317-6955-D545-B44F-E0FAEF00FE16}" dt="2024-02-06T08:16:41.959" v="190" actId="21"/>
          <ac:picMkLst>
            <pc:docMk/>
            <pc:sldMk cId="0" sldId="310"/>
            <ac:picMk id="8" creationId="{00000000-0000-0000-0000-000000000000}"/>
          </ac:picMkLst>
        </pc:picChg>
        <pc:picChg chg="add del">
          <ac:chgData name="Dralk F" userId="0ce5ef93c6cc7083" providerId="LiveId" clId="{47686317-6955-D545-B44F-E0FAEF00FE16}" dt="2024-02-06T08:16:41.959" v="190" actId="21"/>
          <ac:picMkLst>
            <pc:docMk/>
            <pc:sldMk cId="0" sldId="310"/>
            <ac:picMk id="24581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8:23:55.609" v="206" actId="1076"/>
        <pc:sldMkLst>
          <pc:docMk/>
          <pc:sldMk cId="0" sldId="311"/>
        </pc:sldMkLst>
        <pc:picChg chg="add del mod">
          <ac:chgData name="Dralk F" userId="0ce5ef93c6cc7083" providerId="LiveId" clId="{47686317-6955-D545-B44F-E0FAEF00FE16}" dt="2024-02-06T08:16:41.793" v="189" actId="1076"/>
          <ac:picMkLst>
            <pc:docMk/>
            <pc:sldMk cId="0" sldId="311"/>
            <ac:picMk id="2" creationId="{0682D65D-5BAA-BEF1-3201-C647CE98C155}"/>
          </ac:picMkLst>
        </pc:picChg>
        <pc:picChg chg="add del mod">
          <ac:chgData name="Dralk F" userId="0ce5ef93c6cc7083" providerId="LiveId" clId="{47686317-6955-D545-B44F-E0FAEF00FE16}" dt="2024-02-06T08:16:41.793" v="189" actId="1076"/>
          <ac:picMkLst>
            <pc:docMk/>
            <pc:sldMk cId="0" sldId="311"/>
            <ac:picMk id="3" creationId="{A16E547E-7755-3011-226E-089B9A4FAFC3}"/>
          </ac:picMkLst>
        </pc:picChg>
        <pc:picChg chg="add del mod">
          <ac:chgData name="Dralk F" userId="0ce5ef93c6cc7083" providerId="LiveId" clId="{47686317-6955-D545-B44F-E0FAEF00FE16}" dt="2024-02-06T08:23:11.913" v="204" actId="21"/>
          <ac:picMkLst>
            <pc:docMk/>
            <pc:sldMk cId="0" sldId="311"/>
            <ac:picMk id="6" creationId="{00000000-0000-0000-0000-000000000000}"/>
          </ac:picMkLst>
        </pc:picChg>
        <pc:picChg chg="add del mod">
          <ac:chgData name="Dralk F" userId="0ce5ef93c6cc7083" providerId="LiveId" clId="{47686317-6955-D545-B44F-E0FAEF00FE16}" dt="2024-02-06T08:23:55.609" v="206" actId="1076"/>
          <ac:picMkLst>
            <pc:docMk/>
            <pc:sldMk cId="0" sldId="311"/>
            <ac:picMk id="8" creationId="{00000000-0000-0000-0000-000000000000}"/>
          </ac:picMkLst>
        </pc:picChg>
      </pc:sldChg>
      <pc:sldChg chg="modSp mod">
        <pc:chgData name="Dralk F" userId="0ce5ef93c6cc7083" providerId="LiveId" clId="{47686317-6955-D545-B44F-E0FAEF00FE16}" dt="2024-02-06T07:12:41.489" v="5" actId="27636"/>
        <pc:sldMkLst>
          <pc:docMk/>
          <pc:sldMk cId="0" sldId="312"/>
        </pc:sldMkLst>
        <pc:spChg chg="mod">
          <ac:chgData name="Dralk F" userId="0ce5ef93c6cc7083" providerId="LiveId" clId="{47686317-6955-D545-B44F-E0FAEF00FE16}" dt="2024-02-06T07:12:41.489" v="5" actId="27636"/>
          <ac:spMkLst>
            <pc:docMk/>
            <pc:sldMk cId="0" sldId="312"/>
            <ac:spMk id="3" creationId="{00000000-0000-0000-0000-000000000000}"/>
          </ac:spMkLst>
        </pc:spChg>
      </pc:sldChg>
      <pc:sldChg chg="modSp mod">
        <pc:chgData name="Dralk F" userId="0ce5ef93c6cc7083" providerId="LiveId" clId="{47686317-6955-D545-B44F-E0FAEF00FE16}" dt="2024-02-06T07:12:41.528" v="6" actId="27636"/>
        <pc:sldMkLst>
          <pc:docMk/>
          <pc:sldMk cId="0" sldId="313"/>
        </pc:sldMkLst>
        <pc:spChg chg="mod">
          <ac:chgData name="Dralk F" userId="0ce5ef93c6cc7083" providerId="LiveId" clId="{47686317-6955-D545-B44F-E0FAEF00FE16}" dt="2024-02-06T07:12:41.528" v="6" actId="27636"/>
          <ac:spMkLst>
            <pc:docMk/>
            <pc:sldMk cId="0" sldId="313"/>
            <ac:spMk id="3" creationId="{00000000-0000-0000-0000-000000000000}"/>
          </ac:spMkLst>
        </pc:spChg>
      </pc:sldChg>
      <pc:sldChg chg="modSp mod">
        <pc:chgData name="Dralk F" userId="0ce5ef93c6cc7083" providerId="LiveId" clId="{47686317-6955-D545-B44F-E0FAEF00FE16}" dt="2024-02-06T08:27:13.786" v="218" actId="1036"/>
        <pc:sldMkLst>
          <pc:docMk/>
          <pc:sldMk cId="0" sldId="314"/>
        </pc:sldMkLst>
        <pc:spChg chg="mod">
          <ac:chgData name="Dralk F" userId="0ce5ef93c6cc7083" providerId="LiveId" clId="{47686317-6955-D545-B44F-E0FAEF00FE16}" dt="2024-02-06T08:27:10.363" v="213" actId="1076"/>
          <ac:spMkLst>
            <pc:docMk/>
            <pc:sldMk cId="0" sldId="314"/>
            <ac:spMk id="8" creationId="{00000000-0000-0000-0000-000000000000}"/>
          </ac:spMkLst>
        </pc:spChg>
        <pc:picChg chg="mod">
          <ac:chgData name="Dralk F" userId="0ce5ef93c6cc7083" providerId="LiveId" clId="{47686317-6955-D545-B44F-E0FAEF00FE16}" dt="2024-02-06T08:27:13.786" v="218" actId="1036"/>
          <ac:picMkLst>
            <pc:docMk/>
            <pc:sldMk cId="0" sldId="314"/>
            <ac:picMk id="6" creationId="{00000000-0000-0000-0000-000000000000}"/>
          </ac:picMkLst>
        </pc:picChg>
      </pc:sldChg>
      <pc:sldChg chg="modSp mod">
        <pc:chgData name="Dralk F" userId="0ce5ef93c6cc7083" providerId="LiveId" clId="{47686317-6955-D545-B44F-E0FAEF00FE16}" dt="2024-02-06T07:12:41.539" v="7" actId="27636"/>
        <pc:sldMkLst>
          <pc:docMk/>
          <pc:sldMk cId="0" sldId="315"/>
        </pc:sldMkLst>
        <pc:spChg chg="mod">
          <ac:chgData name="Dralk F" userId="0ce5ef93c6cc7083" providerId="LiveId" clId="{47686317-6955-D545-B44F-E0FAEF00FE16}" dt="2024-02-06T07:12:41.539" v="7" actId="27636"/>
          <ac:spMkLst>
            <pc:docMk/>
            <pc:sldMk cId="0" sldId="315"/>
            <ac:spMk id="3" creationId="{00000000-0000-0000-0000-000000000000}"/>
          </ac:spMkLst>
        </pc:spChg>
      </pc:sldChg>
      <pc:sldChg chg="modSp mod">
        <pc:chgData name="Dralk F" userId="0ce5ef93c6cc7083" providerId="LiveId" clId="{47686317-6955-D545-B44F-E0FAEF00FE16}" dt="2024-02-06T07:12:41.548" v="8" actId="27636"/>
        <pc:sldMkLst>
          <pc:docMk/>
          <pc:sldMk cId="0" sldId="316"/>
        </pc:sldMkLst>
        <pc:spChg chg="mod">
          <ac:chgData name="Dralk F" userId="0ce5ef93c6cc7083" providerId="LiveId" clId="{47686317-6955-D545-B44F-E0FAEF00FE16}" dt="2024-02-06T07:12:41.548" v="8" actId="27636"/>
          <ac:spMkLst>
            <pc:docMk/>
            <pc:sldMk cId="0" sldId="316"/>
            <ac:spMk id="3" creationId="{00000000-0000-0000-0000-000000000000}"/>
          </ac:spMkLst>
        </pc:spChg>
      </pc:sldChg>
      <pc:sldChg chg="modSp mod">
        <pc:chgData name="Dralk F" userId="0ce5ef93c6cc7083" providerId="LiveId" clId="{47686317-6955-D545-B44F-E0FAEF00FE16}" dt="2024-02-06T08:31:11.288" v="220" actId="14100"/>
        <pc:sldMkLst>
          <pc:docMk/>
          <pc:sldMk cId="0" sldId="317"/>
        </pc:sldMkLst>
        <pc:picChg chg="mod">
          <ac:chgData name="Dralk F" userId="0ce5ef93c6cc7083" providerId="LiveId" clId="{47686317-6955-D545-B44F-E0FAEF00FE16}" dt="2024-02-06T08:31:11.288" v="220" actId="14100"/>
          <ac:picMkLst>
            <pc:docMk/>
            <pc:sldMk cId="0" sldId="317"/>
            <ac:picMk id="6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8:32:57.158" v="223"/>
        <pc:sldMkLst>
          <pc:docMk/>
          <pc:sldMk cId="0" sldId="318"/>
        </pc:sldMkLst>
        <pc:spChg chg="add del mod">
          <ac:chgData name="Dralk F" userId="0ce5ef93c6cc7083" providerId="LiveId" clId="{47686317-6955-D545-B44F-E0FAEF00FE16}" dt="2024-02-06T08:32:57.158" v="223"/>
          <ac:spMkLst>
            <pc:docMk/>
            <pc:sldMk cId="0" sldId="318"/>
            <ac:spMk id="2" creationId="{DA8BA817-19E3-ADB0-8316-D619B8CF4998}"/>
          </ac:spMkLst>
        </pc:spChg>
        <pc:spChg chg="mod">
          <ac:chgData name="Dralk F" userId="0ce5ef93c6cc7083" providerId="LiveId" clId="{47686317-6955-D545-B44F-E0FAEF00FE16}" dt="2024-02-06T07:12:41.572" v="9" actId="27636"/>
          <ac:spMkLst>
            <pc:docMk/>
            <pc:sldMk cId="0" sldId="318"/>
            <ac:spMk id="3" creationId="{00000000-0000-0000-0000-000000000000}"/>
          </ac:spMkLst>
        </pc:spChg>
      </pc:sldChg>
      <pc:sldChg chg="addSp delSp modSp mod">
        <pc:chgData name="Dralk F" userId="0ce5ef93c6cc7083" providerId="LiveId" clId="{47686317-6955-D545-B44F-E0FAEF00FE16}" dt="2024-02-06T08:55:13.225" v="919" actId="1076"/>
        <pc:sldMkLst>
          <pc:docMk/>
          <pc:sldMk cId="0" sldId="319"/>
        </pc:sldMkLst>
        <pc:spChg chg="add mod">
          <ac:chgData name="Dralk F" userId="0ce5ef93c6cc7083" providerId="LiveId" clId="{47686317-6955-D545-B44F-E0FAEF00FE16}" dt="2024-02-06T08:55:09.515" v="912" actId="767"/>
          <ac:spMkLst>
            <pc:docMk/>
            <pc:sldMk cId="0" sldId="319"/>
            <ac:spMk id="2" creationId="{9313AA53-2DB5-EE57-10A0-8A7702439195}"/>
          </ac:spMkLst>
        </pc:spChg>
        <pc:spChg chg="mod">
          <ac:chgData name="Dralk F" userId="0ce5ef93c6cc7083" providerId="LiveId" clId="{47686317-6955-D545-B44F-E0FAEF00FE16}" dt="2024-02-06T08:55:13.225" v="919" actId="1076"/>
          <ac:spMkLst>
            <pc:docMk/>
            <pc:sldMk cId="0" sldId="319"/>
            <ac:spMk id="5" creationId="{00000000-0000-0000-0000-000000000000}"/>
          </ac:spMkLst>
        </pc:spChg>
        <pc:picChg chg="add del mod">
          <ac:chgData name="Dralk F" userId="0ce5ef93c6cc7083" providerId="LiveId" clId="{47686317-6955-D545-B44F-E0FAEF00FE16}" dt="2024-02-06T08:55:10.234" v="916" actId="1076"/>
          <ac:picMkLst>
            <pc:docMk/>
            <pc:sldMk cId="0" sldId="319"/>
            <ac:picMk id="4" creationId="{00000000-0000-0000-0000-000000000000}"/>
          </ac:picMkLst>
        </pc:picChg>
        <pc:picChg chg="add del">
          <ac:chgData name="Dralk F" userId="0ce5ef93c6cc7083" providerId="LiveId" clId="{47686317-6955-D545-B44F-E0FAEF00FE16}" dt="2024-02-06T08:55:09.743" v="913" actId="21"/>
          <ac:picMkLst>
            <pc:docMk/>
            <pc:sldMk cId="0" sldId="319"/>
            <ac:picMk id="1026" creationId="{00000000-0000-0000-0000-000000000000}"/>
          </ac:picMkLst>
        </pc:picChg>
      </pc:sldChg>
      <pc:sldChg chg="addSp delSp modSp mod">
        <pc:chgData name="Dralk F" userId="0ce5ef93c6cc7083" providerId="LiveId" clId="{47686317-6955-D545-B44F-E0FAEF00FE16}" dt="2024-02-06T09:01:26.206" v="942" actId="478"/>
        <pc:sldMkLst>
          <pc:docMk/>
          <pc:sldMk cId="0" sldId="323"/>
        </pc:sldMkLst>
        <pc:spChg chg="mod">
          <ac:chgData name="Dralk F" userId="0ce5ef93c6cc7083" providerId="LiveId" clId="{47686317-6955-D545-B44F-E0FAEF00FE16}" dt="2024-02-06T08:40:16.621" v="374" actId="20577"/>
          <ac:spMkLst>
            <pc:docMk/>
            <pc:sldMk cId="0" sldId="323"/>
            <ac:spMk id="2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8:40:20.856" v="377"/>
          <ac:spMkLst>
            <pc:docMk/>
            <pc:sldMk cId="0" sldId="323"/>
            <ac:spMk id="4" creationId="{9BE02CCE-F93F-334B-054D-D766954FF951}"/>
          </ac:spMkLst>
        </pc:spChg>
        <pc:inkChg chg="add del">
          <ac:chgData name="Dralk F" userId="0ce5ef93c6cc7083" providerId="LiveId" clId="{47686317-6955-D545-B44F-E0FAEF00FE16}" dt="2024-02-06T09:01:26.206" v="942" actId="478"/>
          <ac:inkMkLst>
            <pc:docMk/>
            <pc:sldMk cId="0" sldId="323"/>
            <ac:inkMk id="3" creationId="{57F52DCE-36C1-E6C4-F4CE-A2F5811FCFB1}"/>
          </ac:inkMkLst>
        </pc:inkChg>
      </pc:sldChg>
      <pc:sldChg chg="addSp delSp modSp mod">
        <pc:chgData name="Dralk F" userId="0ce5ef93c6cc7083" providerId="LiveId" clId="{47686317-6955-D545-B44F-E0FAEF00FE16}" dt="2024-02-06T09:01:30.137" v="951" actId="47"/>
        <pc:sldMkLst>
          <pc:docMk/>
          <pc:sldMk cId="0" sldId="324"/>
        </pc:sldMkLst>
        <pc:spChg chg="add del mod">
          <ac:chgData name="Dralk F" userId="0ce5ef93c6cc7083" providerId="LiveId" clId="{47686317-6955-D545-B44F-E0FAEF00FE16}" dt="2024-02-06T08:42:35.775" v="521"/>
          <ac:spMkLst>
            <pc:docMk/>
            <pc:sldMk cId="0" sldId="324"/>
            <ac:spMk id="2" creationId="{9BBC22D8-7D0B-7B3C-3108-2E10F5A50707}"/>
          </ac:spMkLst>
        </pc:spChg>
        <pc:spChg chg="mod">
          <ac:chgData name="Dralk F" userId="0ce5ef93c6cc7083" providerId="LiveId" clId="{47686317-6955-D545-B44F-E0FAEF00FE16}" dt="2024-02-06T08:42:31.508" v="518" actId="20577"/>
          <ac:spMkLst>
            <pc:docMk/>
            <pc:sldMk cId="0" sldId="324"/>
            <ac:spMk id="3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9:01:30.137" v="951" actId="47"/>
          <ac:spMkLst>
            <pc:docMk/>
            <pc:sldMk cId="0" sldId="324"/>
            <ac:spMk id="4" creationId="{AFA69E9A-5581-BFA6-8B36-4DCEFE8D1801}"/>
          </ac:spMkLst>
        </pc:spChg>
      </pc:sldChg>
      <pc:sldChg chg="addSp delSp modSp mod">
        <pc:chgData name="Dralk F" userId="0ce5ef93c6cc7083" providerId="LiveId" clId="{47686317-6955-D545-B44F-E0FAEF00FE16}" dt="2024-02-06T09:01:30.625" v="952" actId="47"/>
        <pc:sldMkLst>
          <pc:docMk/>
          <pc:sldMk cId="0" sldId="325"/>
        </pc:sldMkLst>
        <pc:spChg chg="mod">
          <ac:chgData name="Dralk F" userId="0ce5ef93c6cc7083" providerId="LiveId" clId="{47686317-6955-D545-B44F-E0FAEF00FE16}" dt="2024-02-06T08:42:47.659" v="556" actId="20577"/>
          <ac:spMkLst>
            <pc:docMk/>
            <pc:sldMk cId="0" sldId="325"/>
            <ac:spMk id="2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9:01:30.625" v="952" actId="47"/>
          <ac:spMkLst>
            <pc:docMk/>
            <pc:sldMk cId="0" sldId="325"/>
            <ac:spMk id="3" creationId="{DE7ABBAE-1500-5194-3752-5C97DFC2BE1A}"/>
          </ac:spMkLst>
        </pc:spChg>
      </pc:sldChg>
      <pc:sldChg chg="addSp delSp modSp mod modAnim">
        <pc:chgData name="Dralk F" userId="0ce5ef93c6cc7083" providerId="LiveId" clId="{47686317-6955-D545-B44F-E0FAEF00FE16}" dt="2024-02-06T09:01:32.134" v="960" actId="1076"/>
        <pc:sldMkLst>
          <pc:docMk/>
          <pc:sldMk cId="0" sldId="326"/>
        </pc:sldMkLst>
        <pc:spChg chg="mod">
          <ac:chgData name="Dralk F" userId="0ce5ef93c6cc7083" providerId="LiveId" clId="{47686317-6955-D545-B44F-E0FAEF00FE16}" dt="2024-02-06T08:44:39.658" v="714" actId="20577"/>
          <ac:spMkLst>
            <pc:docMk/>
            <pc:sldMk cId="0" sldId="326"/>
            <ac:spMk id="2" creationId="{00000000-0000-0000-0000-000000000000}"/>
          </ac:spMkLst>
        </pc:spChg>
        <pc:spChg chg="add del">
          <ac:chgData name="Dralk F" userId="0ce5ef93c6cc7083" providerId="LiveId" clId="{47686317-6955-D545-B44F-E0FAEF00FE16}" dt="2024-02-06T09:01:31.291" v="957" actId="21"/>
          <ac:spMkLst>
            <pc:docMk/>
            <pc:sldMk cId="0" sldId="326"/>
            <ac:spMk id="3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9:01:32.134" v="960" actId="1076"/>
          <ac:spMkLst>
            <pc:docMk/>
            <pc:sldMk cId="0" sldId="326"/>
            <ac:spMk id="4" creationId="{00000000-0000-0000-0000-000000000000}"/>
          </ac:spMkLst>
        </pc:spChg>
        <pc:spChg chg="add del mod">
          <ac:chgData name="Dralk F" userId="0ce5ef93c6cc7083" providerId="LiveId" clId="{47686317-6955-D545-B44F-E0FAEF00FE16}" dt="2024-02-06T09:01:31.862" v="959" actId="1076"/>
          <ac:spMkLst>
            <pc:docMk/>
            <pc:sldMk cId="0" sldId="326"/>
            <ac:spMk id="5" creationId="{00000000-0000-0000-0000-000000000000}"/>
          </ac:spMkLst>
        </pc:spChg>
        <pc:picChg chg="add del">
          <ac:chgData name="Dralk F" userId="0ce5ef93c6cc7083" providerId="LiveId" clId="{47686317-6955-D545-B44F-E0FAEF00FE16}" dt="2024-02-06T09:01:31.291" v="957" actId="21"/>
          <ac:picMkLst>
            <pc:docMk/>
            <pc:sldMk cId="0" sldId="326"/>
            <ac:picMk id="4098" creationId="{00000000-0000-0000-0000-000000000000}"/>
          </ac:picMkLst>
        </pc:picChg>
        <pc:picChg chg="add del mod">
          <ac:chgData name="Dralk F" userId="0ce5ef93c6cc7083" providerId="LiveId" clId="{47686317-6955-D545-B44F-E0FAEF00FE16}" dt="2024-02-06T09:01:32.134" v="960" actId="1076"/>
          <ac:picMkLst>
            <pc:docMk/>
            <pc:sldMk cId="0" sldId="326"/>
            <ac:picMk id="4099" creationId="{00000000-0000-0000-0000-000000000000}"/>
          </ac:picMkLst>
        </pc:picChg>
        <pc:picChg chg="add del mod">
          <ac:chgData name="Dralk F" userId="0ce5ef93c6cc7083" providerId="LiveId" clId="{47686317-6955-D545-B44F-E0FAEF00FE16}" dt="2024-02-06T09:01:31.862" v="959" actId="1076"/>
          <ac:picMkLst>
            <pc:docMk/>
            <pc:sldMk cId="0" sldId="326"/>
            <ac:picMk id="4100" creationId="{00000000-0000-0000-0000-000000000000}"/>
          </ac:picMkLst>
        </pc:picChg>
      </pc:sldChg>
      <pc:sldChg chg="modSp modAnim">
        <pc:chgData name="Dralk F" userId="0ce5ef93c6cc7083" providerId="LiveId" clId="{47686317-6955-D545-B44F-E0FAEF00FE16}" dt="2024-02-06T08:45:17.195" v="812" actId="20577"/>
        <pc:sldMkLst>
          <pc:docMk/>
          <pc:sldMk cId="0" sldId="327"/>
        </pc:sldMkLst>
        <pc:spChg chg="mod">
          <ac:chgData name="Dralk F" userId="0ce5ef93c6cc7083" providerId="LiveId" clId="{47686317-6955-D545-B44F-E0FAEF00FE16}" dt="2024-02-06T08:45:17.195" v="812" actId="20577"/>
          <ac:spMkLst>
            <pc:docMk/>
            <pc:sldMk cId="0" sldId="327"/>
            <ac:spMk id="4" creationId="{00000000-0000-0000-0000-000000000000}"/>
          </ac:spMkLst>
        </pc:spChg>
      </pc:sldChg>
      <pc:sldChg chg="modSp">
        <pc:chgData name="Dralk F" userId="0ce5ef93c6cc7083" providerId="LiveId" clId="{47686317-6955-D545-B44F-E0FAEF00FE16}" dt="2024-02-06T09:01:25.707" v="941" actId="20577"/>
        <pc:sldMkLst>
          <pc:docMk/>
          <pc:sldMk cId="0" sldId="328"/>
        </pc:sldMkLst>
        <pc:spChg chg="mod">
          <ac:chgData name="Dralk F" userId="0ce5ef93c6cc7083" providerId="LiveId" clId="{47686317-6955-D545-B44F-E0FAEF00FE16}" dt="2024-02-06T09:01:25.707" v="941" actId="20577"/>
          <ac:spMkLst>
            <pc:docMk/>
            <pc:sldMk cId="0" sldId="328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C26766-2606-4427-80A2-9FDD3C2A0E04}" type="datetimeFigureOut">
              <a:rPr lang="en-US"/>
              <a:t>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15A0327-F662-4C78-B159-D2BBB8CEE8D7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3BA3CF-9F21-139C-8613-D2A282B8DB35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EF9F53-5D7C-F581-A422-25ADF6BD69EC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DE4F73-B330-27BD-F592-98B46262DE13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0627B8-7482-9624-8474-CB79191641F7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3552DA-0081-EF93-F79C-E037B3A80BD6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0458DB-3784-9F01-18EF-E9D5F1662B1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23731A-DCDB-AF3F-3ECA-AB96EAE2AA25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AFE5950-9B47-0B20-7D8B-007D34C9D0E0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EFCDA2E-C8F7-E9B1-5A5B-83C6C51A0660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2F4644-D9C0-EFC4-600E-AA6E045D183D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A80815D-AE4F-41D8-0EFB-B0837229D94F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A14A79-D20E-78DB-895F-7D80F8210EE0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8F2251-C1DA-340E-96E8-34AB540D08B8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FAD250-7EB7-60EA-4BB8-899F254B82EE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2304F7E-E19A-3F2B-A5CA-BFA0910B5FF5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DA1F8A-CD34-9686-916A-7CA9487E5DF9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91929D-60EB-D2A9-A4EB-F973BE1FC2AE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78CA86-0AE5-A48C-456E-B4BF0B6578EE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55E83F0-24E7-A002-48A9-2691C5F2891E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CAEA07-01D9-35F1-0F3C-32B5C4C1F622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502170-F720-FCD8-78D7-3A8EB397BB85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009CA2-B9AF-2AE0-A48D-B6FA3978D482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A4317A-4E50-DDA1-D3EE-536FA6D08681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0DE47E-721E-8B6F-56D7-8CF45B1C50AD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D9E695-352C-4E96-0F56-09DE0AD2C5A4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E58BD2-1EC3-F2A1-CC3F-5949F8F3A992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A5D752-C980-145A-0669-AC58CE1AE5D0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4A6967-8AC3-5128-C68D-1CC1C7A72116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3DC5EE1-E9B9-63DD-8AE3-06C7415D2F97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54616B3-B2BD-E429-D526-914075360DFC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A774FD-9C3F-F038-DF2A-4857E902224E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7D9756E-7411-C224-5EB4-15F231944B26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5907FD-A0AF-2B1A-4E6A-AF221E5DF0E2}" type="slidenum">
              <a:rPr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A7FE13-A626-898C-0B15-1FF183C84D0D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45AF695-3DF3-7CE8-CE98-255CA59491F2}" type="slidenum">
              <a:rPr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C1ADFE8-FD4D-C74D-20A1-6E4B3165E0E4}" type="slidenum">
              <a:rPr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75E3E4-591A-7E49-5BAD-A4CD1DD14DAD}" type="slidenum">
              <a:rPr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D7688B-A3F0-422C-5909-A5020BAFD700}" type="slidenum">
              <a:rPr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23A8BDA-974A-AEA5-988C-46DE3929B62E}" type="slidenum">
              <a:rPr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A921B2-99D1-B4C5-753A-CBDD82F66F7B}" type="slidenum">
              <a:rPr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7628FD5-F7EA-B982-B1CD-E244FB887762}" type="slidenum">
              <a:rPr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1344F85-4FCC-B1EE-B599-1896F45D6036}" type="slidenum">
              <a:rPr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0E04BF-1576-D1A1-6552-6548E0481F54}" type="slidenum">
              <a:rPr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B89D94E-627F-9E22-0792-A5FCE8F6AF37}" type="slidenum">
              <a:rPr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E6CFB6-43C3-B0C8-AA18-06B0BF8200FD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BF7928-80E5-A549-905A-A4FFD224CB42}" type="slidenum">
              <a:rPr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5A0327-F662-4C78-B159-D2BBB8CEE8D7}" type="slidenum">
              <a:rPr lang="en-US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5C9D60-9388-66CA-4C02-44D98D756E72}" type="slidenum">
              <a:rPr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FA3F9E9-1C09-E401-D1F6-C6F9D19D4DFA}" type="slidenum">
              <a:rPr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649C1-8719-C4CC-0654-BEB0EFFF2CAD}" type="slidenum">
              <a:rPr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FA831E-99C2-C526-5F10-D73F5025F335}" type="slidenum">
              <a:rPr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9ECAD7-C552-C3BD-D9D8-E9EB7D8D55D1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6D3602-F2C7-F318-0635-33F30D415AAD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22C21E-E56D-1392-FD7E-8F824FF74D1E}" type="slidenum">
              <a:rPr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410497-79D2-353D-C005-C4E29488DE13}" type="slidenum">
              <a:rPr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4EE885-BBBD-0B13-4E67-168962D13538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77DDA8-C86B-C22D-0092-5CDBD90FCCD8}" type="slidenum">
              <a:rPr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391DDA-8D34-A7E4-95D9-9782C23EC69C}" type="slidenum">
              <a:rPr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B57B708-A6E0-CDA3-DD8D-4E6A337AD74F}" type="slidenum">
              <a:rPr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A1FA9A5-DF5C-979A-794C-0528D49A5A9B}" type="slidenum">
              <a:rPr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1281114-08C7-B988-C80E-8523D6CBF750}" type="slidenum">
              <a:rPr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F408BAF-6081-09B1-79FC-54264F95DCF3}" type="slidenum">
              <a:rPr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F501C9-F258-DC0B-F945-65F25E8A8928}" type="slidenum">
              <a:rPr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B5EA1B-8C24-E4D5-3FAC-EF8E9AC895C2}" type="slidenum">
              <a:rPr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38DF6F-AB89-80CA-417D-FCBF30AD1B13}" type="slidenum">
              <a:rPr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1B9B1B-1997-3F0A-3F2C-B66DA043E705}" type="slidenum">
              <a:rPr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0399C52-8EF1-D0D6-CF26-CF4CC00FE933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D8DA03-0532-A19B-C12A-1162E0847724}" type="slidenum">
              <a:rPr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26FAE3-315B-02BD-252B-8C8FD13AFDCD}" type="slidenum">
              <a:rPr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EA37B5-AB55-459F-00C9-64FE87CBE15C}" type="slidenum">
              <a:rPr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982AAD9-C308-54FE-0AE9-20844C8CFD56}" type="slidenum">
              <a:rPr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7E76AFB-737E-45F0-49EB-17D85413850A}" type="slidenum">
              <a:rPr/>
              <a:t>74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5A0327-F662-4C78-B159-D2BBB8CEE8D7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5A0327-F662-4C78-B159-D2BBB8CEE8D7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F819F-8D51-4FD4-B4CC-90BFA66830E8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92EC19-E819-4C93-B9C0-394192205A10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F05B96-9486-4A82-9403-F6149D1C053A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2658A1-5AA2-4DB5-A309-DF4DF392B0F4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8E22BE-C5E8-4F43-9AB9-394149AF9EBF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2CBE32-F4E7-403F-B0AB-FCEB6EF2EE22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54B9C9-A995-42EF-A50A-ECD726F9D936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C1826F-6327-4DE1-BAC8-155CDBC834D8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02800B-0582-4563-BFB9-E94FC14BBD92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74FAE0-30FF-4B28-944F-101C0D21AD42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EC44B5-FC4E-4B5E-88F3-FFB9E3C9EC11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Obj" userDrawn="1">
  <p:cSld name="Title, Text,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33400" y="473075"/>
            <a:ext cx="8153399" cy="114300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533400" y="1828800"/>
            <a:ext cx="4000500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86300" y="1828800"/>
            <a:ext cx="4000500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DF0870-511B-48DE-B106-68E85B65BB8C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x" userDrawn="1">
  <p:cSld name="Title, Content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85800" y="1981200"/>
            <a:ext cx="3810000" cy="41148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648200" y="1981200"/>
            <a:ext cx="3810000" cy="41148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49FF8A-BDB2-4D36-8A1F-8DD8A1A300BB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TwoObj" userDrawn="1">
  <p:cSld name="Title, Text,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33400" y="473075"/>
            <a:ext cx="8153399" cy="114300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533400" y="1828800"/>
            <a:ext cx="4000500" cy="40386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 bwMode="auto">
          <a:xfrm>
            <a:off x="4686300" y="1828800"/>
            <a:ext cx="4000500" cy="19431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 bwMode="auto">
          <a:xfrm>
            <a:off x="4686300" y="3924300"/>
            <a:ext cx="4000500" cy="19431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 bwMode="auto"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F3684B-685E-4971-8A7C-A0A2C4091684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AndTx" userDrawn="1">
  <p:cSld name="Title, Chart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3000" y="144463"/>
            <a:ext cx="7772400" cy="14319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 bwMode="auto">
          <a:xfrm>
            <a:off x="1066800" y="1981200"/>
            <a:ext cx="3848100" cy="4114800"/>
          </a:xfrm>
        </p:spPr>
        <p:txBody>
          <a:bodyPr rtlCol="0">
            <a:normAutofit/>
          </a:bodyPr>
          <a:lstStyle/>
          <a:p>
            <a:pPr lvl="0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067300" y="1981200"/>
            <a:ext cx="3848100" cy="41148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11541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59251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70215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CF779A-1BF7-464A-BE4F-900FABD49B66}" type="slidenum">
              <a:rPr lang="en-GB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GB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D7D262-CE5C-4A80-ACEE-F33706C035DC}" type="datetimeFigureOut">
              <a:rPr lang="en-US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9812BD-DED9-4118-B1CB-D517016F9B4D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 New Roman"/>
                <a:ea typeface="ＭＳ Ｐゴシック"/>
              </a:defRPr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835803-F0D6-4E77-BB61-2CB1331A41B3}" type="slidenum">
              <a:rPr lang="en-US" sz="1200" b="0" i="0" u="none" strike="noStrike" cap="none" spc="0">
                <a:ln>
                  <a:noFill/>
                </a:ln>
                <a:solidFill>
                  <a:srgbClr val="898989"/>
                </a:solidFill>
                <a:latin typeface="Times New Roman"/>
                <a:ea typeface="ＭＳ Ｐゴシック"/>
                <a:cs typeface="+mn-cs"/>
              </a:rPr>
              <a:t>‹#›</a:t>
            </a:fld>
            <a:endParaRPr lang="en-US" sz="1200" b="0" i="0" u="none" strike="noStrike" cap="none" spc="0">
              <a:ln>
                <a:noFill/>
              </a:ln>
              <a:solidFill>
                <a:srgbClr val="898989"/>
              </a:solidFill>
              <a:latin typeface="Times New Roman"/>
              <a:ea typeface="ＭＳ Ｐゴシック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MS PGothic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  <a:ea typeface="MS PGothic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  <a:ea typeface="MS PGothic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  <a:ea typeface="MS PGothic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  <a:ea typeface="MS PGothic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MS PGothic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MS PGothic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MS PGothic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MS PGothic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MS PGothic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RESPIRATORY AND CARDIOVASCULAR RADIOPLOGY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 sz="400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sz="4000">
                <a:solidFill>
                  <a:srgbClr val="7030A0"/>
                </a:solidFill>
              </a:rPr>
              <a:t>Al Maarefa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1143000"/>
            <a:ext cx="4846320" cy="484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93260" y="1143000"/>
            <a:ext cx="4663440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2895600" y="2057400"/>
            <a:ext cx="159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Trachea</a:t>
            </a:r>
            <a:endParaRPr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 bwMode="auto">
          <a:xfrm flipH="1">
            <a:off x="2423160" y="2242066"/>
            <a:ext cx="777240" cy="1324094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1266031"/>
            <a:ext cx="4663440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63440" y="1250791"/>
            <a:ext cx="4480560" cy="4678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0" y="88174"/>
            <a:ext cx="9144000" cy="5715000"/>
          </a:xfrm>
        </p:spPr>
        <p:txBody>
          <a:bodyPr>
            <a:normAutofit/>
          </a:bodyPr>
          <a:lstStyle/>
          <a:p>
            <a:pPr algn="just">
              <a:buFont typeface="Wingdings"/>
              <a:buChar char="§"/>
              <a:defRPr/>
            </a:pPr>
            <a:r>
              <a:rPr lang="en-US" sz="3600">
                <a:solidFill>
                  <a:srgbClr val="C00000"/>
                </a:solidFill>
              </a:rPr>
              <a:t>Magnetic resonance imaging (MRI) </a:t>
            </a:r>
          </a:p>
          <a:p>
            <a:pPr algn="just">
              <a:buFont typeface="Wingdings"/>
              <a:buChar char="§"/>
              <a:defRPr/>
            </a:pPr>
            <a:r>
              <a:rPr lang="en-US">
                <a:latin typeface="Times New Roman"/>
                <a:cs typeface="Times New Roman"/>
              </a:rPr>
              <a:t>MRI can be useful in selected patients with lung cancers, particularly apical tumours, when the relevant questions cannot be answered by CT.</a:t>
            </a:r>
            <a:endParaRPr/>
          </a:p>
          <a:p>
            <a:pPr algn="just">
              <a:buFont typeface="Wingdings"/>
              <a:buChar char="§"/>
              <a:defRPr/>
            </a:pPr>
            <a:r>
              <a:rPr lang="en-US">
                <a:latin typeface="Times New Roman"/>
                <a:cs typeface="Times New Roman"/>
              </a:rPr>
              <a:t> MRI can show the intraspinal extent of mediastinal neural tumours</a:t>
            </a:r>
            <a:endParaRPr lang="en-US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351808" y="3426577"/>
            <a:ext cx="2399284" cy="327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428624" y="3425017"/>
            <a:ext cx="3938245" cy="328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509621" y="3429000"/>
            <a:ext cx="2842188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solidFill>
                  <a:srgbClr val="7030A0"/>
                </a:solidFill>
              </a:rPr>
              <a:t>RESPIRATORY AND CVS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en-US" sz="400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en-US" sz="400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r>
              <a:rPr lang="en-US" sz="4000">
                <a:solidFill>
                  <a:srgbClr val="FF0000"/>
                </a:solidFill>
              </a:rPr>
              <a:t>Important terms and signs used in the interpretation of chest radiology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828800" y="33130"/>
            <a:ext cx="4800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2"/>
                </a:solidFill>
              </a:rPr>
              <a:t>Silhouette sign</a:t>
            </a:r>
            <a:endParaRPr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191000" y="1295400"/>
            <a:ext cx="4953000" cy="5181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 bwMode="auto">
          <a:xfrm>
            <a:off x="152400" y="1066800"/>
            <a:ext cx="3962400" cy="317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>
                <a:latin typeface="Times New Roman"/>
                <a:cs typeface="Times New Roman"/>
              </a:rPr>
              <a:t>The information on a CXR is largely dependent on the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contrast between air in the lungs compared with the opacity of the heart</a:t>
            </a:r>
            <a:r>
              <a:rPr lang="en-US" sz="2000">
                <a:latin typeface="Times New Roman"/>
                <a:cs typeface="Times New Roman"/>
              </a:rPr>
              <a:t>, blood vessels, mediastinum and diaphragm. </a:t>
            </a:r>
            <a:endParaRPr/>
          </a:p>
          <a:p>
            <a:pPr algn="just">
              <a:defRPr/>
            </a:pPr>
            <a:r>
              <a:rPr lang="en-US" sz="2000" b="1">
                <a:latin typeface="Times New Roman"/>
                <a:cs typeface="Times New Roman"/>
              </a:rPr>
              <a:t>An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intrathoracic</a:t>
            </a:r>
            <a:r>
              <a:rPr lang="en-US" sz="2000" b="1">
                <a:latin typeface="Times New Roman"/>
                <a:cs typeface="Times New Roman"/>
              </a:rPr>
              <a:t> lesion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touching</a:t>
            </a:r>
            <a:r>
              <a:rPr lang="en-US" sz="2000" b="1">
                <a:latin typeface="Times New Roman"/>
                <a:cs typeface="Times New Roman"/>
              </a:rPr>
              <a:t> the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heart</a:t>
            </a:r>
            <a:r>
              <a:rPr lang="en-US" sz="2000" b="1">
                <a:latin typeface="Times New Roman"/>
                <a:cs typeface="Times New Roman"/>
              </a:rPr>
              <a:t>,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aorta</a:t>
            </a:r>
            <a:r>
              <a:rPr lang="en-US" sz="2000" b="1">
                <a:latin typeface="Times New Roman"/>
                <a:cs typeface="Times New Roman"/>
              </a:rPr>
              <a:t> or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diaphragm</a:t>
            </a:r>
            <a:r>
              <a:rPr lang="en-US" sz="2000" b="1"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obliterates</a:t>
            </a:r>
            <a:r>
              <a:rPr lang="en-US" sz="2000" b="1">
                <a:latin typeface="Times New Roman"/>
                <a:cs typeface="Times New Roman"/>
              </a:rPr>
              <a:t> the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border</a:t>
            </a:r>
            <a:r>
              <a:rPr lang="en-US" sz="2000" b="1">
                <a:latin typeface="Times New Roman"/>
                <a:cs typeface="Times New Roman"/>
              </a:rPr>
              <a:t> of the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structure</a:t>
            </a:r>
            <a:r>
              <a:rPr lang="en-US" sz="2000" b="1">
                <a:latin typeface="Times New Roman"/>
                <a:cs typeface="Times New Roman"/>
              </a:rPr>
              <a:t> in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question</a:t>
            </a:r>
            <a:r>
              <a:rPr lang="en-US" sz="2000" b="1">
                <a:latin typeface="Times New Roman"/>
                <a:cs typeface="Times New Roman"/>
              </a:rPr>
              <a:t>. This sign is known as the </a:t>
            </a:r>
            <a:r>
              <a:rPr lang="en-US" sz="2000" b="1">
                <a:solidFill>
                  <a:srgbClr val="C00000"/>
                </a:solidFill>
                <a:latin typeface="Times New Roman"/>
                <a:cs typeface="Times New Roman"/>
              </a:rPr>
              <a:t>silhouette sign</a:t>
            </a:r>
            <a:endParaRPr/>
          </a:p>
        </p:txBody>
      </p:sp>
      <p:sp>
        <p:nvSpPr>
          <p:cNvPr id="5" name="Title 1"/>
          <p:cNvSpPr txBox="1"/>
          <p:nvPr/>
        </p:nvSpPr>
        <p:spPr bwMode="auto">
          <a:xfrm>
            <a:off x="152400" y="5334000"/>
            <a:ext cx="3962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u="none" strike="noStrike" cap="none" spc="0">
                <a:ln>
                  <a:noFill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Silhouette sign</a:t>
            </a:r>
            <a:r>
              <a:rPr lang="en-US" sz="2400" b="0" i="0" u="none" strike="noStrike" cap="none" spc="0">
                <a:ln>
                  <a:noFill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400" b="0" i="0" u="none" strike="noStrike" cap="none" spc="0">
                <a:ln>
                  <a:noFill/>
                </a:ln>
                <a:latin typeface="+mj-lt"/>
                <a:ea typeface="+mj-ea"/>
                <a:cs typeface="+mj-cs"/>
              </a:rPr>
              <a:t>In this case </a:t>
            </a:r>
            <a:r>
              <a:rPr lang="en-US" sz="2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2400" b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left </a:t>
            </a:r>
            <a:r>
              <a:rPr lang="en-US" sz="2400" b="1" i="0" u="none" strike="noStrike" cap="none" spc="0">
                <a:ln>
                  <a:noFill/>
                </a:ln>
                <a:solidFill>
                  <a:srgbClr val="00B0F0"/>
                </a:solidFill>
                <a:latin typeface="+mj-lt"/>
                <a:ea typeface="+mj-ea"/>
                <a:cs typeface="+mj-cs"/>
              </a:rPr>
              <a:t>border of the heart is not visible</a:t>
            </a:r>
            <a:r>
              <a:rPr lang="en-US" sz="2400" b="0" i="0" u="none" strike="noStrike" cap="none" spc="0">
                <a:ln>
                  <a:noFill/>
                </a:ln>
                <a:latin typeface="+mj-lt"/>
                <a:ea typeface="+mj-ea"/>
                <a:cs typeface="+mj-cs"/>
              </a:rPr>
              <a:t>.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lang="en-US" sz="2400" b="0" i="0" u="none" strike="noStrike" cap="none" spc="0">
                <a:ln>
                  <a:noFill/>
                </a:ln>
                <a:latin typeface="+mj-lt"/>
                <a:ea typeface="+mj-ea"/>
                <a:cs typeface="+mj-cs"/>
              </a:rPr>
            </a:br>
            <a:r>
              <a:rPr lang="en-US" sz="2400" b="0" i="0" u="none" strike="noStrike" cap="none" spc="0">
                <a:ln>
                  <a:noFill/>
                </a:ln>
                <a:latin typeface="+mj-lt"/>
                <a:ea typeface="+mj-ea"/>
                <a:cs typeface="+mj-cs"/>
              </a:rPr>
              <a:t>? Pneumonia/pleural effusion</a:t>
            </a:r>
            <a:endParaRPr lang="en-CA" sz="2400" b="0" i="0" u="none" strike="noStrike" cap="none" spc="0">
              <a:ln>
                <a:noFill/>
              </a:ln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20309" y="1676400"/>
            <a:ext cx="4023690" cy="36070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52400" y="1809929"/>
            <a:ext cx="4967908" cy="4953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 bwMode="auto">
          <a:xfrm>
            <a:off x="5181600" y="5334000"/>
            <a:ext cx="3962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/>
              <a:t>The black branching structures are the result of air in the bronchi, now visible because density other than air surrounds them</a:t>
            </a:r>
            <a:r>
              <a:rPr lang="en-US" sz="3200"/>
              <a:t> </a:t>
            </a:r>
            <a:endParaRPr lang="en-CA" sz="320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1828800" y="3429000"/>
            <a:ext cx="3657600" cy="2927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 bwMode="auto">
          <a:xfrm>
            <a:off x="1676400" y="3276600"/>
            <a:ext cx="4959626" cy="596138"/>
          </a:xfrm>
          <a:custGeom>
            <a:avLst/>
            <a:gdLst>
              <a:gd name="connsiteX0" fmla="*/ 4981301 w 4981301"/>
              <a:gd name="connsiteY0" fmla="*/ 477370 h 596138"/>
              <a:gd name="connsiteX1" fmla="*/ 3311527 w 4981301"/>
              <a:gd name="connsiteY1" fmla="*/ 265335 h 596138"/>
              <a:gd name="connsiteX2" fmla="*/ 2304362 w 4981301"/>
              <a:gd name="connsiteY2" fmla="*/ 291 h 596138"/>
              <a:gd name="connsiteX3" fmla="*/ 1469475 w 4981301"/>
              <a:gd name="connsiteY3" fmla="*/ 318344 h 596138"/>
              <a:gd name="connsiteX4" fmla="*/ 581579 w 4981301"/>
              <a:gd name="connsiteY4" fmla="*/ 450865 h 596138"/>
              <a:gd name="connsiteX5" fmla="*/ 64745 w 4981301"/>
              <a:gd name="connsiteY5" fmla="*/ 583387 h 596138"/>
              <a:gd name="connsiteX6" fmla="*/ 24988 w 4981301"/>
              <a:gd name="connsiteY6" fmla="*/ 583387 h 5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1301" h="596138" extrusionOk="0">
                <a:moveTo>
                  <a:pt x="4981301" y="477370"/>
                </a:moveTo>
                <a:cubicBezTo>
                  <a:pt x="4369492" y="411109"/>
                  <a:pt x="3757683" y="344848"/>
                  <a:pt x="3311527" y="265335"/>
                </a:cubicBezTo>
                <a:cubicBezTo>
                  <a:pt x="2865371" y="185822"/>
                  <a:pt x="2611371" y="-8544"/>
                  <a:pt x="2304362" y="291"/>
                </a:cubicBezTo>
                <a:cubicBezTo>
                  <a:pt x="1997353" y="9126"/>
                  <a:pt x="1756605" y="243248"/>
                  <a:pt x="1469475" y="318344"/>
                </a:cubicBezTo>
                <a:cubicBezTo>
                  <a:pt x="1182345" y="393440"/>
                  <a:pt x="815701" y="406691"/>
                  <a:pt x="581579" y="450865"/>
                </a:cubicBezTo>
                <a:cubicBezTo>
                  <a:pt x="347457" y="495039"/>
                  <a:pt x="157510" y="561300"/>
                  <a:pt x="64745" y="583387"/>
                </a:cubicBezTo>
                <a:cubicBezTo>
                  <a:pt x="-28020" y="605474"/>
                  <a:pt x="-1516" y="594430"/>
                  <a:pt x="24988" y="5833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" name="Rectangle 10"/>
          <p:cNvSpPr/>
          <p:nvPr/>
        </p:nvSpPr>
        <p:spPr bwMode="auto">
          <a:xfrm>
            <a:off x="152400" y="6096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Normally, it is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not possible </a:t>
            </a:r>
            <a:r>
              <a:rPr lang="en-US" b="1">
                <a:latin typeface="Times New Roman"/>
                <a:cs typeface="Times New Roman"/>
              </a:rPr>
              <a:t>to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identify air </a:t>
            </a:r>
            <a:r>
              <a:rPr lang="en-US" b="1">
                <a:latin typeface="Times New Roman"/>
                <a:cs typeface="Times New Roman"/>
              </a:rPr>
              <a:t>in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bronchi within normally aerated lung</a:t>
            </a:r>
            <a:r>
              <a:rPr lang="en-US">
                <a:latin typeface="Times New Roman"/>
                <a:cs typeface="Times New Roman"/>
              </a:rPr>
              <a:t>, because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walls</a:t>
            </a:r>
            <a:r>
              <a:rPr lang="en-US">
                <a:latin typeface="Times New Roman"/>
                <a:cs typeface="Times New Roman"/>
              </a:rPr>
              <a:t> of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normal bronchi </a:t>
            </a:r>
            <a:r>
              <a:rPr lang="en-US">
                <a:latin typeface="Times New Roman"/>
                <a:cs typeface="Times New Roman"/>
              </a:rPr>
              <a:t>are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too thin </a:t>
            </a:r>
            <a:r>
              <a:rPr lang="en-US">
                <a:latin typeface="Times New Roman"/>
                <a:cs typeface="Times New Roman"/>
              </a:rPr>
              <a:t>and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air-filled bronchi </a:t>
            </a:r>
            <a:r>
              <a:rPr lang="en-US">
                <a:latin typeface="Times New Roman"/>
                <a:cs typeface="Times New Roman"/>
              </a:rPr>
              <a:t>are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surrounded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by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air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in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the</a:t>
            </a:r>
            <a:r>
              <a:rPr lang="en-US" b="1">
                <a:latin typeface="Times New Roman"/>
                <a:cs typeface="Times New Roman"/>
              </a:rPr>
              <a:t>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alveoli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.</a:t>
            </a:r>
            <a:r>
              <a:rPr lang="en-US">
                <a:latin typeface="Times New Roman"/>
                <a:cs typeface="Times New Roman"/>
              </a:rPr>
              <a:t> However, if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alveoli</a:t>
            </a:r>
            <a:r>
              <a:rPr lang="en-US">
                <a:latin typeface="Times New Roman"/>
                <a:cs typeface="Times New Roman"/>
              </a:rPr>
              <a:t> are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filled </a:t>
            </a:r>
            <a:r>
              <a:rPr lang="en-US">
                <a:latin typeface="Times New Roman"/>
                <a:cs typeface="Times New Roman"/>
              </a:rPr>
              <a:t>with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fluid</a:t>
            </a:r>
            <a:r>
              <a:rPr lang="en-US">
                <a:latin typeface="Times New Roman"/>
                <a:cs typeface="Times New Roman"/>
              </a:rPr>
              <a:t>,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air</a:t>
            </a:r>
            <a:r>
              <a:rPr lang="en-US">
                <a:latin typeface="Times New Roman"/>
                <a:cs typeface="Times New Roman"/>
              </a:rPr>
              <a:t> in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bronchi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>
                <a:solidFill>
                  <a:srgbClr val="00B050"/>
                </a:solidFill>
                <a:latin typeface="Times New Roman"/>
                <a:cs typeface="Times New Roman"/>
              </a:rPr>
              <a:t>contrasts</a:t>
            </a:r>
            <a:r>
              <a:rPr lang="en-US">
                <a:latin typeface="Times New Roman"/>
                <a:cs typeface="Times New Roman"/>
              </a:rPr>
              <a:t> with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fluid</a:t>
            </a:r>
            <a:r>
              <a:rPr lang="en-US">
                <a:latin typeface="Times New Roman"/>
                <a:cs typeface="Times New Roman"/>
              </a:rPr>
              <a:t> in the adjacent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lung</a:t>
            </a:r>
            <a:r>
              <a:rPr lang="en-US">
                <a:latin typeface="Times New Roman"/>
                <a:cs typeface="Times New Roman"/>
              </a:rPr>
              <a:t>.</a:t>
            </a:r>
            <a:endParaRPr/>
          </a:p>
        </p:txBody>
      </p:sp>
      <p:sp>
        <p:nvSpPr>
          <p:cNvPr id="12" name="Rectangle 11"/>
          <p:cNvSpPr/>
          <p:nvPr/>
        </p:nvSpPr>
        <p:spPr bwMode="auto">
          <a:xfrm>
            <a:off x="3405302" y="34865"/>
            <a:ext cx="3258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F0000"/>
                </a:solidFill>
                <a:latin typeface="Times New Roman"/>
                <a:cs typeface="Times New Roman"/>
              </a:rPr>
              <a:t>Air bronchogram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3350" y="28303"/>
            <a:ext cx="491490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48249" y="28302"/>
            <a:ext cx="3352800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33350" y="4572000"/>
            <a:ext cx="8858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B050"/>
                </a:solidFill>
              </a:rPr>
              <a:t>CT chest (axial plane; lung window) of a patient with a history of bacterial pneumonia</a:t>
            </a:r>
            <a:endParaRPr/>
          </a:p>
          <a:p>
            <a:pPr>
              <a:defRPr/>
            </a:pPr>
            <a:endParaRPr lang="en-US"/>
          </a:p>
          <a:p>
            <a:pPr algn="just">
              <a:defRPr/>
            </a:pPr>
            <a:r>
              <a:rPr lang="en-US" sz="2400">
                <a:solidFill>
                  <a:srgbClr val="00B0F0"/>
                </a:solidFill>
                <a:latin typeface="Times New Roman"/>
                <a:cs typeface="Times New Roman"/>
              </a:rPr>
              <a:t>Opacification </a:t>
            </a:r>
            <a:r>
              <a:rPr lang="en-US" sz="2400">
                <a:latin typeface="Times New Roman"/>
                <a:cs typeface="Times New Roman"/>
              </a:rPr>
              <a:t>of much of the </a:t>
            </a:r>
            <a:r>
              <a:rPr lang="en-US" sz="2400" b="1">
                <a:latin typeface="Times New Roman"/>
                <a:cs typeface="Times New Roman"/>
              </a:rPr>
              <a:t>right</a:t>
            </a:r>
            <a:r>
              <a:rPr lang="en-US" sz="2400">
                <a:latin typeface="Times New Roman"/>
                <a:cs typeface="Times New Roman"/>
              </a:rPr>
              <a:t> lower </a:t>
            </a:r>
            <a:r>
              <a:rPr lang="en-US" sz="2400" b="1">
                <a:latin typeface="Times New Roman"/>
                <a:cs typeface="Times New Roman"/>
              </a:rPr>
              <a:t>lobe parenchyma </a:t>
            </a:r>
            <a:r>
              <a:rPr lang="en-US" sz="2400">
                <a:latin typeface="Times New Roman"/>
                <a:cs typeface="Times New Roman"/>
              </a:rPr>
              <a:t>is the result of </a:t>
            </a:r>
            <a:r>
              <a:rPr lang="en-US" sz="2400" b="1">
                <a:latin typeface="Times New Roman"/>
                <a:cs typeface="Times New Roman"/>
              </a:rPr>
              <a:t>air space consolidation</a:t>
            </a:r>
            <a:r>
              <a:rPr lang="en-US" sz="2400">
                <a:latin typeface="Times New Roman"/>
                <a:cs typeface="Times New Roman"/>
              </a:rPr>
              <a:t>. </a:t>
            </a:r>
            <a:r>
              <a:rPr lang="en-US" sz="2400" b="1">
                <a:latin typeface="Times New Roman"/>
                <a:cs typeface="Times New Roman"/>
              </a:rPr>
              <a:t>Pulmonary vessels </a:t>
            </a:r>
            <a:r>
              <a:rPr lang="en-US" sz="2400">
                <a:latin typeface="Times New Roman"/>
                <a:cs typeface="Times New Roman"/>
              </a:rPr>
              <a:t>are </a:t>
            </a:r>
            <a:r>
              <a:rPr lang="en-US" sz="2400" b="1">
                <a:solidFill>
                  <a:srgbClr val="00B0F0"/>
                </a:solidFill>
                <a:latin typeface="Times New Roman"/>
                <a:cs typeface="Times New Roman"/>
              </a:rPr>
              <a:t>obscured</a:t>
            </a:r>
            <a:r>
              <a:rPr lang="en-US" sz="2400">
                <a:latin typeface="Times New Roman"/>
                <a:cs typeface="Times New Roman"/>
              </a:rPr>
              <a:t> and </a:t>
            </a:r>
            <a:r>
              <a:rPr lang="en-US" sz="2400" b="1">
                <a:solidFill>
                  <a:srgbClr val="00B0F0"/>
                </a:solidFill>
                <a:latin typeface="Times New Roman"/>
                <a:cs typeface="Times New Roman"/>
              </a:rPr>
              <a:t>patent airways</a:t>
            </a:r>
            <a:r>
              <a:rPr lang="en-US" sz="2400">
                <a:latin typeface="Times New Roman"/>
                <a:cs typeface="Times New Roman"/>
              </a:rPr>
              <a:t> (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air bronchograms</a:t>
            </a:r>
            <a:r>
              <a:rPr lang="en-US" sz="2400">
                <a:latin typeface="Times New Roman"/>
                <a:cs typeface="Times New Roman"/>
              </a:rPr>
              <a:t>, white dashed line) are </a:t>
            </a:r>
            <a:r>
              <a:rPr lang="en-US" sz="2400" b="1">
                <a:solidFill>
                  <a:srgbClr val="00B0F0"/>
                </a:solidFill>
                <a:latin typeface="Times New Roman"/>
                <a:cs typeface="Times New Roman"/>
              </a:rPr>
              <a:t>seen.</a:t>
            </a:r>
            <a:r>
              <a:rPr lang="en-US" sz="2400">
                <a:latin typeface="Times New Roman"/>
                <a:cs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39634" y="-32657"/>
            <a:ext cx="8229600" cy="870857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Air-space opacification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90500" y="685800"/>
            <a:ext cx="891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rgbClr val="7030A0"/>
                </a:solidFill>
                <a:latin typeface="Times New Roman"/>
                <a:cs typeface="Times New Roman"/>
              </a:rPr>
              <a:t>Air-space opacification </a:t>
            </a:r>
            <a:r>
              <a:rPr lang="en-US" sz="2800">
                <a:latin typeface="Times New Roman"/>
                <a:cs typeface="Times New Roman"/>
              </a:rPr>
              <a:t>means </a:t>
            </a:r>
            <a:r>
              <a:rPr lang="en-US" sz="2800" b="1">
                <a:solidFill>
                  <a:srgbClr val="7030A0"/>
                </a:solidFill>
                <a:latin typeface="Times New Roman"/>
                <a:cs typeface="Times New Roman"/>
              </a:rPr>
              <a:t>replacement </a:t>
            </a:r>
            <a:r>
              <a:rPr lang="en-US" sz="2800" b="1">
                <a:latin typeface="Times New Roman"/>
                <a:cs typeface="Times New Roman"/>
              </a:rPr>
              <a:t>of </a:t>
            </a:r>
            <a:r>
              <a:rPr lang="en-US" sz="2800" b="1">
                <a:solidFill>
                  <a:srgbClr val="00B0F0"/>
                </a:solidFill>
                <a:latin typeface="Times New Roman"/>
                <a:cs typeface="Times New Roman"/>
              </a:rPr>
              <a:t>air</a:t>
            </a:r>
            <a:r>
              <a:rPr lang="en-US" sz="2800" b="1">
                <a:latin typeface="Times New Roman"/>
                <a:cs typeface="Times New Roman"/>
              </a:rPr>
              <a:t> in the </a:t>
            </a:r>
            <a:r>
              <a:rPr lang="en-US" sz="2800" b="1">
                <a:solidFill>
                  <a:srgbClr val="7030A0"/>
                </a:solidFill>
                <a:latin typeface="Times New Roman"/>
                <a:cs typeface="Times New Roman"/>
              </a:rPr>
              <a:t>alveoli </a:t>
            </a:r>
            <a:r>
              <a:rPr lang="en-US" sz="2800" b="1">
                <a:latin typeface="Times New Roman"/>
                <a:cs typeface="Times New Roman"/>
              </a:rPr>
              <a:t>by</a:t>
            </a:r>
            <a:r>
              <a:rPr lang="en-US" sz="2800" b="1">
                <a:solidFill>
                  <a:srgbClr val="7030A0"/>
                </a:solidFill>
                <a:latin typeface="Times New Roman"/>
                <a:cs typeface="Times New Roman"/>
              </a:rPr>
              <a:t> fluid </a:t>
            </a:r>
            <a:r>
              <a:rPr lang="en-US" sz="2800" b="1">
                <a:latin typeface="Times New Roman"/>
                <a:cs typeface="Times New Roman"/>
              </a:rPr>
              <a:t>or other </a:t>
            </a:r>
            <a:r>
              <a:rPr lang="en-US" sz="2800" b="1">
                <a:solidFill>
                  <a:srgbClr val="7030A0"/>
                </a:solidFill>
                <a:latin typeface="Times New Roman"/>
                <a:cs typeface="Times New Roman"/>
              </a:rPr>
              <a:t>materials </a:t>
            </a:r>
            <a:r>
              <a:rPr lang="en-US" sz="2800">
                <a:solidFill>
                  <a:srgbClr val="7030A0"/>
                </a:solidFill>
                <a:latin typeface="Times New Roman"/>
                <a:cs typeface="Times New Roman"/>
              </a:rPr>
              <a:t>(e.g. pus or blood), </a:t>
            </a:r>
            <a:r>
              <a:rPr lang="en-US" sz="2800">
                <a:latin typeface="Times New Roman"/>
                <a:cs typeface="Times New Roman"/>
              </a:rPr>
              <a:t>often called </a:t>
            </a:r>
            <a:r>
              <a:rPr lang="en-US" sz="2800" b="1">
                <a:solidFill>
                  <a:srgbClr val="7030A0"/>
                </a:solidFill>
                <a:latin typeface="Times New Roman"/>
                <a:cs typeface="Times New Roman"/>
              </a:rPr>
              <a:t>‘consolidation</a:t>
            </a:r>
            <a:r>
              <a:rPr lang="en-US" sz="2800">
                <a:latin typeface="Times New Roman"/>
                <a:cs typeface="Times New Roman"/>
              </a:rPr>
              <a:t>. </a:t>
            </a:r>
            <a:r>
              <a:rPr lang="en-US" sz="2800" b="1">
                <a:latin typeface="Times New Roman"/>
                <a:cs typeface="Times New Roman"/>
              </a:rPr>
              <a:t>The signs of </a:t>
            </a:r>
            <a:r>
              <a:rPr lang="en-US" sz="2800" b="1">
                <a:solidFill>
                  <a:srgbClr val="7030A0"/>
                </a:solidFill>
                <a:latin typeface="Times New Roman"/>
                <a:cs typeface="Times New Roman"/>
              </a:rPr>
              <a:t>consolidation </a:t>
            </a:r>
            <a:r>
              <a:rPr lang="en-US" sz="2800" b="1">
                <a:latin typeface="Times New Roman"/>
                <a:cs typeface="Times New Roman"/>
              </a:rPr>
              <a:t>are:</a:t>
            </a:r>
            <a:endParaRPr/>
          </a:p>
          <a:p>
            <a:pPr algn="just">
              <a:defRPr/>
            </a:pPr>
            <a:r>
              <a:rPr lang="en-US" sz="2800" b="1">
                <a:solidFill>
                  <a:srgbClr val="0070C0"/>
                </a:solidFill>
                <a:latin typeface="Times New Roman"/>
                <a:cs typeface="Times New Roman"/>
              </a:rPr>
              <a:t>•</a:t>
            </a:r>
            <a:r>
              <a:rPr lang="en-US" sz="2800" b="1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800" b="1">
                <a:solidFill>
                  <a:srgbClr val="0070C0"/>
                </a:solidFill>
                <a:latin typeface="Times New Roman"/>
                <a:cs typeface="Times New Roman"/>
              </a:rPr>
              <a:t>An opacity</a:t>
            </a:r>
            <a:endParaRPr/>
          </a:p>
          <a:p>
            <a:pPr algn="just">
              <a:defRPr/>
            </a:pPr>
            <a:r>
              <a:rPr lang="en-US" sz="2800" b="1">
                <a:solidFill>
                  <a:srgbClr val="0070C0"/>
                </a:solidFill>
                <a:latin typeface="Times New Roman"/>
                <a:cs typeface="Times New Roman"/>
              </a:rPr>
              <a:t>• An air bronchogram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800600" y="2362199"/>
            <a:ext cx="373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533400" y="3345725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>
                <a:solidFill>
                  <a:srgbClr val="FF0000"/>
                </a:solidFill>
              </a:rPr>
              <a:t>Air-space filling (consolidation) in the right upper lobe is due to pneumonia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953000" y="304800"/>
            <a:ext cx="39624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 bwMode="auto">
          <a:xfrm>
            <a:off x="142406" y="4038600"/>
            <a:ext cx="46897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Bronchopneumonia:</a:t>
            </a:r>
            <a:endParaRPr/>
          </a:p>
          <a:p>
            <a:pPr marL="342900" indent="-342900">
              <a:buFontTx/>
              <a:buChar char="-"/>
              <a:defRPr/>
            </a:pPr>
            <a:r>
              <a:rPr lang="en-US" sz="2400">
                <a:latin typeface="Times New Roman"/>
                <a:cs typeface="Times New Roman"/>
              </a:rPr>
              <a:t>Poorly defined patchy </a:t>
            </a:r>
            <a:r>
              <a:rPr lang="en-US" sz="2400" b="1">
                <a:latin typeface="Times New Roman"/>
                <a:cs typeface="Times New Roman"/>
              </a:rPr>
              <a:t>infiltrates</a:t>
            </a:r>
            <a:r>
              <a:rPr lang="en-US" sz="2400">
                <a:latin typeface="Times New Roman"/>
                <a:cs typeface="Times New Roman"/>
              </a:rPr>
              <a:t> scattered throughout the lungs.</a:t>
            </a:r>
            <a:endParaRPr/>
          </a:p>
          <a:p>
            <a:pPr marL="342900" indent="-342900">
              <a:buFontTx/>
              <a:buChar char="-"/>
              <a:defRPr/>
            </a:pPr>
            <a:r>
              <a:rPr lang="en-US" sz="2400">
                <a:latin typeface="Times New Roman"/>
                <a:cs typeface="Times New Roman"/>
              </a:rPr>
              <a:t>Presence of </a:t>
            </a:r>
            <a:r>
              <a:rPr lang="en-US" sz="2400" b="1">
                <a:latin typeface="Times New Roman"/>
                <a:cs typeface="Times New Roman"/>
              </a:rPr>
              <a:t>air bronchograms</a:t>
            </a:r>
            <a:endParaRPr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0416" y="304799"/>
            <a:ext cx="4804063" cy="34506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09600" y="557856"/>
            <a:ext cx="7086600" cy="467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1752599" y="34636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</a:rPr>
              <a:t>RT lower lobe pneumonia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762000" y="5410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</a:rPr>
              <a:t>Lobar pneumonia:</a:t>
            </a:r>
            <a:endParaRPr/>
          </a:p>
          <a:p>
            <a:pPr>
              <a:defRPr/>
            </a:pPr>
            <a:r>
              <a:rPr lang="en-US" sz="2000"/>
              <a:t>Opacity of one or more pulmonary lobes</a:t>
            </a:r>
            <a:endParaRPr/>
          </a:p>
          <a:p>
            <a:pPr>
              <a:defRPr/>
            </a:pPr>
            <a:r>
              <a:rPr lang="en-US" sz="2000"/>
              <a:t>Presence of air bronchograms.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solidFill>
                  <a:srgbClr val="7030A0"/>
                </a:solidFill>
              </a:rPr>
              <a:t>OBJECTIVES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04800" y="1600200"/>
            <a:ext cx="8382000" cy="4525963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2800">
                <a:solidFill>
                  <a:srgbClr val="FF0000"/>
                </a:solidFill>
              </a:rPr>
              <a:t>At the end of the lecture the students will be able to :</a:t>
            </a:r>
            <a:endParaRPr/>
          </a:p>
          <a:p>
            <a:pPr algn="just">
              <a:defRPr/>
            </a:pPr>
            <a:r>
              <a:rPr lang="en-US" sz="2800">
                <a:solidFill>
                  <a:srgbClr val="002060"/>
                </a:solidFill>
              </a:rPr>
              <a:t>Recognize the different modalities used in imaging of the respiratory and cardiovascular system.</a:t>
            </a:r>
            <a:endParaRPr/>
          </a:p>
          <a:p>
            <a:pPr algn="just">
              <a:defRPr/>
            </a:pPr>
            <a:r>
              <a:rPr lang="en-US" sz="2800">
                <a:solidFill>
                  <a:srgbClr val="002060"/>
                </a:solidFill>
              </a:rPr>
              <a:t>Recognize the radiological anatomy of the respiratory and cardiovascular systems and differentiate normal structures from pathology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>
                <a:solidFill>
                  <a:srgbClr val="C00000"/>
                </a:solidFill>
              </a:rPr>
              <a:t>Consolidation of middle lobe in PA and LA view</a:t>
            </a:r>
            <a:endParaRPr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81000" y="838200"/>
            <a:ext cx="8382000" cy="47243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Rectangle 3"/>
          <p:cNvSpPr/>
          <p:nvPr/>
        </p:nvSpPr>
        <p:spPr bwMode="auto">
          <a:xfrm>
            <a:off x="152400" y="57150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/>
              <a:t>Collapse consolidation of the middle lobe.  Posteroanterior and lateral views. The collapsed lobe is most obvious on the lateral view. Note the silhouette sign obliterating the lower right heart border.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45443" y="404812"/>
            <a:ext cx="5929312" cy="6858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</a:rPr>
              <a:t>RESPIRATORY AND CVS RADIOLOGY</a:t>
            </a:r>
            <a:endParaRPr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200400" y="990600"/>
            <a:ext cx="2819400" cy="37110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04800" y="990600"/>
            <a:ext cx="2819400" cy="37110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 bwMode="auto">
          <a:xfrm>
            <a:off x="3733800" y="47360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u="sng">
                <a:solidFill>
                  <a:srgbClr val="FF0000"/>
                </a:solidFill>
              </a:rPr>
              <a:t>NORMAL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0" y="4771321"/>
            <a:ext cx="3663360" cy="146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u="sng">
                <a:solidFill>
                  <a:srgbClr val="FF0000"/>
                </a:solidFill>
                <a:latin typeface="Times New Roman"/>
                <a:cs typeface="Times New Roman"/>
              </a:rPr>
              <a:t>OPAQUE: </a:t>
            </a: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CONSOLIDATION/PNEUMONIA, PLEURAL EFFUSION, COLLSPSE, AGENESIS, PNEUMONECTOMY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6095999" y="4701653"/>
            <a:ext cx="2669159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u="sng">
                <a:solidFill>
                  <a:srgbClr val="FF0000"/>
                </a:solidFill>
                <a:latin typeface="Times New Roman"/>
                <a:cs typeface="Times New Roman"/>
              </a:rPr>
              <a:t>TRANSLUCENT:</a:t>
            </a:r>
            <a:endParaRPr/>
          </a:p>
          <a:p>
            <a:pPr lvl="1">
              <a:defRPr/>
            </a:pP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EMPHYSEMA, PNEUMOTHORAX, MASTECTOMY</a:t>
            </a: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096000" y="990600"/>
            <a:ext cx="2895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>
                <a:solidFill>
                  <a:srgbClr val="FF0000"/>
                </a:solidFill>
              </a:rPr>
              <a:t>Pneumonia</a:t>
            </a:r>
            <a:r>
              <a:rPr lang="en-US"/>
              <a:t> 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52400" y="2174875"/>
            <a:ext cx="4344988" cy="3951288"/>
          </a:xfrm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n-US" b="1">
                <a:solidFill>
                  <a:schemeClr val="tx2"/>
                </a:solidFill>
              </a:rPr>
              <a:t>The left hemithorax is opaque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en-US">
                <a:solidFill>
                  <a:schemeClr val="tx2"/>
                </a:solidFill>
              </a:rPr>
              <a:t> There is no shift of the heart or trachea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en-US">
                <a:solidFill>
                  <a:schemeClr val="tx2"/>
                </a:solidFill>
              </a:rPr>
              <a:t>The opacified hemithorax contains air bronchogram</a:t>
            </a:r>
            <a:endParaRPr/>
          </a:p>
          <a:p>
            <a:pPr algn="just">
              <a:spcBef>
                <a:spcPts val="0"/>
              </a:spcBef>
              <a:defRPr/>
            </a:pPr>
            <a:r>
              <a:rPr lang="en-US">
                <a:solidFill>
                  <a:schemeClr val="tx2"/>
                </a:solidFill>
              </a:rPr>
              <a:t> No loss of lung volume</a:t>
            </a:r>
            <a:endParaRPr/>
          </a:p>
          <a:p>
            <a:pPr>
              <a:spcBef>
                <a:spcPts val="0"/>
              </a:spcBef>
              <a:defRPr/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Picture 15" descr="Pneumonia-opacified hemithorax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/>
        </p:blipFill>
        <p:spPr bwMode="auto">
          <a:xfrm>
            <a:off x="4800600" y="1447800"/>
            <a:ext cx="4114800" cy="5105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Lung collapse</a:t>
            </a:r>
            <a:endParaRPr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724399" y="1066800"/>
            <a:ext cx="42672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 bwMode="auto">
          <a:xfrm>
            <a:off x="228600" y="1295400"/>
            <a:ext cx="441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b="1">
                <a:solidFill>
                  <a:srgbClr val="FF0000"/>
                </a:solidFill>
              </a:rPr>
              <a:t>Right  lung collapse: </a:t>
            </a:r>
            <a:endParaRPr/>
          </a:p>
          <a:p>
            <a:pPr algn="just">
              <a:defRPr/>
            </a:pPr>
            <a:r>
              <a:rPr lang="en-US" sz="2000" b="1">
                <a:solidFill>
                  <a:srgbClr val="7030A0"/>
                </a:solidFill>
              </a:rPr>
              <a:t>The whole hemithorax is opaque</a:t>
            </a:r>
            <a:r>
              <a:rPr lang="en-US" sz="2000">
                <a:solidFill>
                  <a:srgbClr val="7030A0"/>
                </a:solidFill>
              </a:rPr>
              <a:t>.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en-US" sz="2000"/>
              <a:t>There is loss of lung volume. 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en-US" sz="2000"/>
              <a:t> Shift of trachea to the to the RT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en-US" sz="2000"/>
              <a:t> Compensatory hyperinflation of left lung.</a:t>
            </a:r>
            <a:endParaRPr/>
          </a:p>
          <a:p>
            <a:pPr algn="just">
              <a:buFont typeface="Arial"/>
              <a:buChar char="•"/>
              <a:defRPr/>
            </a:pPr>
            <a:endParaRPr lang="en-US" sz="2000"/>
          </a:p>
          <a:p>
            <a:pPr algn="just">
              <a:defRPr/>
            </a:pPr>
            <a:endParaRPr lang="en-US" sz="2000"/>
          </a:p>
          <a:p>
            <a:pPr algn="just">
              <a:buFont typeface="Arial"/>
              <a:buChar char="•"/>
              <a:defRPr/>
            </a:pPr>
            <a:r>
              <a:rPr lang="en-US" sz="2000"/>
              <a:t> </a:t>
            </a:r>
            <a:r>
              <a:rPr lang="en-US" sz="2000">
                <a:solidFill>
                  <a:srgbClr val="00B050"/>
                </a:solidFill>
              </a:rPr>
              <a:t>Loss of lung volume do not occur in pneumonic consolidation.</a:t>
            </a:r>
            <a:endParaRPr/>
          </a:p>
          <a:p>
            <a:pPr>
              <a:defRPr/>
            </a:pPr>
            <a:endParaRPr lang="en-US"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PNEUMONECTOMY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28600" y="2667000"/>
            <a:ext cx="4344988" cy="3951288"/>
          </a:xfrm>
        </p:spPr>
        <p:txBody>
          <a:bodyPr/>
          <a:lstStyle/>
          <a:p>
            <a:pPr algn="just">
              <a:defRPr/>
            </a:pPr>
            <a:r>
              <a:rPr lang="en-US"/>
              <a:t>The left hemithorax is opaque.</a:t>
            </a:r>
            <a:endParaRPr/>
          </a:p>
          <a:p>
            <a:pPr algn="just">
              <a:buNone/>
              <a:defRPr/>
            </a:pPr>
            <a:endParaRPr lang="en-US"/>
          </a:p>
          <a:p>
            <a:pPr algn="just">
              <a:defRPr/>
            </a:pPr>
            <a:r>
              <a:rPr lang="en-US"/>
              <a:t>There is a shift of the heart and trachea toward that side indicating volume loss</a:t>
            </a:r>
            <a:endParaRPr/>
          </a:p>
          <a:p>
            <a:pPr algn="just">
              <a:defRPr/>
            </a:pPr>
            <a:endParaRPr lang="en-US"/>
          </a:p>
          <a:p>
            <a:pPr algn="just">
              <a:defRPr/>
            </a:pPr>
            <a:r>
              <a:rPr lang="en-US"/>
              <a:t>The left 5</a:t>
            </a:r>
            <a:r>
              <a:rPr lang="en-US" baseline="30000"/>
              <a:t>th</a:t>
            </a:r>
            <a:r>
              <a:rPr lang="en-US"/>
              <a:t> rib has been resected</a:t>
            </a:r>
            <a:endParaRPr/>
          </a:p>
          <a:p>
            <a:pPr>
              <a:defRPr/>
            </a:pPr>
            <a:endParaRPr lang="en-US"/>
          </a:p>
        </p:txBody>
      </p:sp>
      <p:pic>
        <p:nvPicPr>
          <p:cNvPr id="7" name="Picture 12" descr="Pneomonectom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/>
        </p:blipFill>
        <p:spPr bwMode="auto">
          <a:xfrm>
            <a:off x="4724399" y="1371600"/>
            <a:ext cx="4191000" cy="5257800"/>
          </a:xfrm>
          <a:prstGeom prst="rect">
            <a:avLst/>
          </a:prstGeom>
          <a:noFill/>
        </p:spPr>
      </p:pic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4038600" y="2514600"/>
            <a:ext cx="3890963" cy="2895600"/>
          </a:xfrm>
          <a:prstGeom prst="line">
            <a:avLst/>
          </a:prstGeom>
          <a:noFill/>
          <a:ln w="50800">
            <a:solidFill>
              <a:srgbClr val="F5155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1565" y="1"/>
            <a:ext cx="3539835" cy="37916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 bwMode="auto">
          <a:xfrm>
            <a:off x="41565" y="3745538"/>
            <a:ext cx="9102435" cy="313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Indications</a:t>
            </a:r>
            <a:endParaRPr lang="en-US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Standard initial imaging modality</a:t>
            </a:r>
            <a:r>
              <a:rPr lang="en-US" b="1">
                <a:latin typeface="Times New Roman"/>
                <a:cs typeface="Times New Roman"/>
              </a:rPr>
              <a:t> for detecting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pleural effusion</a:t>
            </a:r>
            <a:r>
              <a:rPr lang="en-US" b="1">
                <a:latin typeface="Times New Roman"/>
                <a:cs typeface="Times New Roman"/>
              </a:rPr>
              <a:t>. </a:t>
            </a:r>
            <a:endParaRPr/>
          </a:p>
          <a:p>
            <a:pPr lvl="1">
              <a:defRPr/>
            </a:pP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Lateral decubitus view</a:t>
            </a:r>
            <a:r>
              <a:rPr lang="en-US" b="1">
                <a:latin typeface="Times New Roman"/>
                <a:cs typeface="Times New Roman"/>
              </a:rPr>
              <a:t> (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most sensitive</a:t>
            </a:r>
            <a:r>
              <a:rPr lang="en-US" b="1">
                <a:latin typeface="Times New Roman"/>
                <a:cs typeface="Times New Roman"/>
              </a:rPr>
              <a:t>): allows for detection of fluid collections as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small as 5 mL</a:t>
            </a:r>
            <a:r>
              <a:rPr lang="en-US" b="1">
                <a:latin typeface="Times New Roman"/>
                <a:cs typeface="Times New Roman"/>
              </a:rPr>
              <a:t> </a:t>
            </a:r>
            <a:endParaRPr/>
          </a:p>
          <a:p>
            <a:pPr>
              <a:defRPr/>
            </a:pP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Supportive findings</a:t>
            </a:r>
            <a:endParaRPr lang="en-US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b="1">
                <a:latin typeface="Times New Roman"/>
                <a:cs typeface="Times New Roman"/>
              </a:rPr>
              <a:t>Typically </a:t>
            </a:r>
            <a:r>
              <a:rPr lang="en-US" b="1">
                <a:solidFill>
                  <a:srgbClr val="0070C0"/>
                </a:solidFill>
                <a:latin typeface="Times New Roman"/>
                <a:cs typeface="Times New Roman"/>
              </a:rPr>
              <a:t>unilateral blunting </a:t>
            </a:r>
            <a:r>
              <a:rPr lang="en-US" b="1">
                <a:latin typeface="Times New Roman"/>
                <a:cs typeface="Times New Roman"/>
              </a:rPr>
              <a:t>of the </a:t>
            </a:r>
            <a:r>
              <a:rPr lang="en-US" b="1">
                <a:solidFill>
                  <a:srgbClr val="0070C0"/>
                </a:solidFill>
                <a:latin typeface="Times New Roman"/>
                <a:cs typeface="Times New Roman"/>
              </a:rPr>
              <a:t>costophrenic angle</a:t>
            </a:r>
            <a:r>
              <a:rPr lang="en-US" b="1">
                <a:latin typeface="Times New Roman"/>
                <a:cs typeface="Times New Roman"/>
              </a:rPr>
              <a:t>  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b="1">
                <a:solidFill>
                  <a:srgbClr val="0070C0"/>
                </a:solidFill>
                <a:latin typeface="Times New Roman"/>
                <a:cs typeface="Times New Roman"/>
              </a:rPr>
              <a:t>Homogeneous density </a:t>
            </a:r>
            <a:r>
              <a:rPr lang="en-US" b="1">
                <a:latin typeface="Times New Roman"/>
                <a:cs typeface="Times New Roman"/>
              </a:rPr>
              <a:t>with </a:t>
            </a:r>
            <a:r>
              <a:rPr lang="en-US" b="1">
                <a:solidFill>
                  <a:srgbClr val="0070C0"/>
                </a:solidFill>
                <a:latin typeface="Times New Roman"/>
                <a:cs typeface="Times New Roman"/>
              </a:rPr>
              <a:t>a meniscus-shaped margin</a:t>
            </a:r>
            <a:r>
              <a:rPr lang="en-US" b="1">
                <a:latin typeface="Times New Roman"/>
                <a:cs typeface="Times New Roman"/>
              </a:rPr>
              <a:t> (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meniscus sign</a:t>
            </a:r>
            <a:r>
              <a:rPr lang="en-US" b="1">
                <a:latin typeface="Times New Roman"/>
                <a:cs typeface="Times New Roman"/>
              </a:rPr>
              <a:t>) 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b="1">
                <a:latin typeface="Times New Roman"/>
                <a:cs typeface="Times New Roman"/>
              </a:rPr>
              <a:t>Large effusion</a:t>
            </a:r>
            <a:endParaRPr/>
          </a:p>
          <a:p>
            <a:pPr lvl="2">
              <a:defRPr/>
            </a:pP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Complete opacification </a:t>
            </a:r>
            <a:r>
              <a:rPr lang="en-US" b="1">
                <a:latin typeface="Times New Roman"/>
                <a:cs typeface="Times New Roman"/>
              </a:rPr>
              <a:t>of the 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lung</a:t>
            </a:r>
            <a:endParaRPr/>
          </a:p>
          <a:p>
            <a:pPr lvl="2">
              <a:defRPr/>
            </a:pP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Mediastinal shift</a:t>
            </a:r>
            <a:endParaRPr/>
          </a:p>
          <a:p>
            <a:pPr lvl="2">
              <a:defRPr/>
            </a:pP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Tracheal deviation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away</a:t>
            </a:r>
            <a:r>
              <a:rPr lang="en-US" b="1">
                <a:latin typeface="Times New Roman"/>
                <a:cs typeface="Times New Roman"/>
              </a:rPr>
              <a:t> from the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effusion</a:t>
            </a:r>
            <a:r>
              <a:rPr lang="en-US" b="1">
                <a:latin typeface="Times New Roman"/>
                <a:cs typeface="Times New Roman"/>
              </a:rPr>
              <a:t> (space-occupying lesion)</a:t>
            </a: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581399" y="0"/>
            <a:ext cx="3567544" cy="36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 bwMode="auto">
          <a:xfrm>
            <a:off x="771525" y="324433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RT side effusion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4400549" y="3099206"/>
            <a:ext cx="34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Left side effusion</a:t>
            </a:r>
            <a:endParaRPr/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Meniscus sign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495798" y="0"/>
            <a:ext cx="4343400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0"/>
            <a:ext cx="4495799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0" y="4953000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Modality ?</a:t>
            </a:r>
            <a:endParaRPr/>
          </a:p>
          <a:p>
            <a:pPr algn="just">
              <a:defRPr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Findings ?</a:t>
            </a:r>
            <a:endParaRPr/>
          </a:p>
          <a:p>
            <a:pPr algn="just">
              <a:defRPr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Diagnosis?</a:t>
            </a:r>
            <a:r>
              <a:rPr lang="en-US" sz="1200"/>
              <a:t> </a:t>
            </a:r>
            <a:endParaRPr/>
          </a:p>
        </p:txBody>
      </p:sp>
      <p:sp>
        <p:nvSpPr>
          <p:cNvPr id="7" name="Rectangle 6"/>
          <p:cNvSpPr/>
          <p:nvPr/>
        </p:nvSpPr>
        <p:spPr bwMode="auto">
          <a:xfrm>
            <a:off x="1317170" y="3511731"/>
            <a:ext cx="7772400" cy="317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i="1">
                <a:solidFill>
                  <a:srgbClr val="FF0000"/>
                </a:solidFill>
                <a:latin typeface="Times New Roman"/>
                <a:cs typeface="Times New Roman"/>
              </a:rPr>
              <a:t>Computed tomography</a:t>
            </a:r>
            <a:endParaRPr/>
          </a:p>
          <a:p>
            <a:pPr algn="just">
              <a:defRPr/>
            </a:pPr>
            <a:r>
              <a:rPr lang="en-US" sz="2000">
                <a:latin typeface="Times New Roman"/>
                <a:cs typeface="Times New Roman"/>
              </a:rPr>
              <a:t>Pleural effusions are usually seen as an area of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homogeneous fluid density </a:t>
            </a:r>
            <a:r>
              <a:rPr lang="en-US" sz="2000">
                <a:latin typeface="Times New Roman"/>
                <a:cs typeface="Times New Roman"/>
              </a:rPr>
              <a:t>between the </a:t>
            </a:r>
            <a:r>
              <a:rPr lang="en-US" sz="2000" b="1">
                <a:latin typeface="Times New Roman"/>
                <a:cs typeface="Times New Roman"/>
              </a:rPr>
              <a:t>chest</a:t>
            </a:r>
            <a:r>
              <a:rPr lang="en-US" sz="2000">
                <a:latin typeface="Times New Roman"/>
                <a:cs typeface="Times New Roman"/>
              </a:rPr>
              <a:t> wall and </a:t>
            </a:r>
            <a:r>
              <a:rPr lang="en-US" sz="2000" b="1">
                <a:latin typeface="Times New Roman"/>
                <a:cs typeface="Times New Roman"/>
              </a:rPr>
              <a:t>lung</a:t>
            </a:r>
            <a:r>
              <a:rPr lang="en-US" sz="2000">
                <a:latin typeface="Times New Roman"/>
                <a:cs typeface="Times New Roman"/>
              </a:rPr>
              <a:t>. </a:t>
            </a:r>
            <a:r>
              <a:rPr lang="en-US" sz="2000" b="1">
                <a:solidFill>
                  <a:srgbClr val="00B050"/>
                </a:solidFill>
                <a:latin typeface="Times New Roman"/>
                <a:cs typeface="Times New Roman"/>
              </a:rPr>
              <a:t>CT can </a:t>
            </a:r>
            <a:r>
              <a:rPr lang="en-US" sz="2000">
                <a:latin typeface="Times New Roman"/>
                <a:cs typeface="Times New Roman"/>
              </a:rPr>
              <a:t>be used to distinguish between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lung abscess </a:t>
            </a:r>
            <a:r>
              <a:rPr lang="en-US" sz="2000">
                <a:latin typeface="Times New Roman"/>
                <a:cs typeface="Times New Roman"/>
              </a:rPr>
              <a:t>and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empyema</a:t>
            </a:r>
            <a:r>
              <a:rPr lang="en-US" sz="2000">
                <a:latin typeface="Times New Roman"/>
                <a:cs typeface="Times New Roman"/>
              </a:rPr>
              <a:t>. CT can be used to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direct</a:t>
            </a:r>
            <a:r>
              <a:rPr lang="en-US" sz="2000">
                <a:latin typeface="Times New Roman"/>
                <a:cs typeface="Times New Roman"/>
              </a:rPr>
              <a:t> the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placement </a:t>
            </a:r>
            <a:r>
              <a:rPr lang="en-US" sz="2000">
                <a:latin typeface="Times New Roman"/>
                <a:cs typeface="Times New Roman"/>
              </a:rPr>
              <a:t>of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drainage tubes</a:t>
            </a:r>
            <a:r>
              <a:rPr lang="en-US" sz="2000">
                <a:latin typeface="Times New Roman"/>
                <a:cs typeface="Times New Roman"/>
              </a:rPr>
              <a:t>.</a:t>
            </a:r>
            <a:endParaRPr/>
          </a:p>
          <a:p>
            <a:pPr algn="just">
              <a:defRPr/>
            </a:pPr>
            <a:r>
              <a:rPr lang="en-US" sz="2000" b="1" i="1">
                <a:solidFill>
                  <a:srgbClr val="FF0000"/>
                </a:solidFill>
                <a:latin typeface="Times New Roman"/>
                <a:cs typeface="Times New Roman"/>
              </a:rPr>
              <a:t>Ultrasound</a:t>
            </a:r>
            <a:endParaRPr/>
          </a:p>
          <a:p>
            <a:pPr algn="just">
              <a:defRPr/>
            </a:pPr>
            <a:r>
              <a:rPr lang="en-US" sz="2000" b="1">
                <a:solidFill>
                  <a:srgbClr val="00B050"/>
                </a:solidFill>
                <a:latin typeface="Times New Roman"/>
                <a:cs typeface="Times New Roman"/>
              </a:rPr>
              <a:t>Ultrasound</a:t>
            </a:r>
            <a:r>
              <a:rPr lang="en-US" sz="2000" b="1">
                <a:latin typeface="Times New Roman"/>
                <a:cs typeface="Times New Roman"/>
              </a:rPr>
              <a:t> </a:t>
            </a:r>
            <a:r>
              <a:rPr lang="en-US" sz="2000">
                <a:latin typeface="Times New Roman"/>
                <a:cs typeface="Times New Roman"/>
              </a:rPr>
              <a:t>is</a:t>
            </a:r>
            <a:r>
              <a:rPr lang="en-US" sz="2000" b="1"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a simple method </a:t>
            </a:r>
            <a:r>
              <a:rPr lang="en-US" sz="2000">
                <a:latin typeface="Times New Roman"/>
                <a:cs typeface="Times New Roman"/>
              </a:rPr>
              <a:t>of</a:t>
            </a:r>
            <a:r>
              <a:rPr lang="en-US" sz="2000" b="1"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determining</a:t>
            </a:r>
            <a:r>
              <a:rPr lang="en-US" sz="2000" b="1">
                <a:latin typeface="Times New Roman"/>
                <a:cs typeface="Times New Roman"/>
              </a:rPr>
              <a:t> </a:t>
            </a:r>
            <a:r>
              <a:rPr lang="en-US" sz="2000">
                <a:latin typeface="Times New Roman"/>
                <a:cs typeface="Times New Roman"/>
              </a:rPr>
              <a:t>whether</a:t>
            </a:r>
            <a:r>
              <a:rPr lang="en-US" sz="2000" b="1"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pleural fluid </a:t>
            </a:r>
            <a:r>
              <a:rPr lang="en-US" sz="2000" b="1">
                <a:latin typeface="Times New Roman"/>
                <a:cs typeface="Times New Roman"/>
              </a:rPr>
              <a:t>is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present</a:t>
            </a:r>
            <a:r>
              <a:rPr lang="en-US" sz="2000" b="1">
                <a:latin typeface="Times New Roman"/>
                <a:cs typeface="Times New Roman"/>
              </a:rPr>
              <a:t> </a:t>
            </a:r>
            <a:r>
              <a:rPr lang="en-US" sz="2000">
                <a:latin typeface="Times New Roman"/>
                <a:cs typeface="Times New Roman"/>
              </a:rPr>
              <a:t>and is a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convenient method </a:t>
            </a:r>
            <a:r>
              <a:rPr lang="en-US" sz="2000">
                <a:latin typeface="Times New Roman"/>
                <a:cs typeface="Times New Roman"/>
              </a:rPr>
              <a:t>of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imaging control </a:t>
            </a:r>
            <a:r>
              <a:rPr lang="en-US" sz="2000">
                <a:latin typeface="Times New Roman"/>
                <a:cs typeface="Times New Roman"/>
              </a:rPr>
              <a:t>to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guide procedures</a:t>
            </a:r>
            <a:r>
              <a:rPr lang="en-US" sz="2000">
                <a:latin typeface="Times New Roman"/>
                <a:cs typeface="Times New Roman"/>
              </a:rPr>
              <a:t> such as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pleural fluid aspiration </a:t>
            </a:r>
            <a:r>
              <a:rPr lang="en-US" sz="2000">
                <a:latin typeface="Times New Roman"/>
                <a:cs typeface="Times New Roman"/>
              </a:rPr>
              <a:t>or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drainage</a:t>
            </a:r>
            <a:r>
              <a:rPr lang="en-US" sz="2000">
                <a:latin typeface="Times New Roman"/>
                <a:cs typeface="Times New Roman"/>
              </a:rPr>
              <a:t>. Pleural fluid can be recognized as an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anechoic area </a:t>
            </a:r>
            <a:r>
              <a:rPr lang="en-US" sz="2000">
                <a:latin typeface="Times New Roman"/>
                <a:cs typeface="Times New Roman"/>
              </a:rPr>
              <a:t>between the </a:t>
            </a:r>
            <a:r>
              <a:rPr lang="en-US" sz="2000" b="1">
                <a:latin typeface="Times New Roman"/>
                <a:cs typeface="Times New Roman"/>
              </a:rPr>
              <a:t>chest wall </a:t>
            </a:r>
            <a:r>
              <a:rPr lang="en-US" sz="2000">
                <a:latin typeface="Times New Roman"/>
                <a:cs typeface="Times New Roman"/>
              </a:rPr>
              <a:t>and the </a:t>
            </a:r>
            <a:r>
              <a:rPr lang="en-US" sz="2000" b="1">
                <a:latin typeface="Times New Roman"/>
                <a:cs typeface="Times New Roman"/>
              </a:rPr>
              <a:t>lung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28600" y="5286163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Split-pleura sign</a:t>
            </a:r>
            <a:endParaRPr/>
          </a:p>
          <a:p>
            <a:pPr algn="just">
              <a:defRPr/>
            </a:pPr>
            <a:r>
              <a:rPr lang="en-US" b="1">
                <a:solidFill>
                  <a:srgbClr val="C00000"/>
                </a:solidFill>
                <a:latin typeface="Times New Roman"/>
                <a:cs typeface="Times New Roman"/>
              </a:rPr>
              <a:t>CT chest (with contrast; axial plane; mediastinal window)</a:t>
            </a:r>
            <a:endParaRPr/>
          </a:p>
          <a:p>
            <a:pPr algn="just">
              <a:defRPr/>
            </a:pPr>
            <a:r>
              <a:rPr lang="en-US" sz="2000">
                <a:latin typeface="Times New Roman"/>
                <a:cs typeface="Times New Roman"/>
              </a:rPr>
              <a:t>CT scan shows </a:t>
            </a:r>
            <a:r>
              <a:rPr lang="en-US" sz="2000" b="1">
                <a:latin typeface="Times New Roman"/>
                <a:cs typeface="Times New Roman"/>
              </a:rPr>
              <a:t>right-sided pleural fluid collection (PC</a:t>
            </a:r>
            <a:r>
              <a:rPr lang="en-US" sz="2000">
                <a:latin typeface="Times New Roman"/>
                <a:cs typeface="Times New Roman"/>
              </a:rPr>
              <a:t>). The collection has a </a:t>
            </a:r>
            <a:r>
              <a:rPr lang="en-US" sz="2000" b="1">
                <a:latin typeface="Times New Roman"/>
                <a:cs typeface="Times New Roman"/>
              </a:rPr>
              <a:t>lenticular (biconvex) </a:t>
            </a:r>
            <a:r>
              <a:rPr lang="en-US" sz="2000">
                <a:latin typeface="Times New Roman"/>
                <a:cs typeface="Times New Roman"/>
              </a:rPr>
              <a:t>shape and is accompanied by </a:t>
            </a:r>
            <a:r>
              <a:rPr lang="en-US" sz="2000" b="1">
                <a:latin typeface="Times New Roman"/>
                <a:cs typeface="Times New Roman"/>
              </a:rPr>
              <a:t>thickening</a:t>
            </a:r>
            <a:r>
              <a:rPr lang="en-US" sz="2000">
                <a:latin typeface="Times New Roman"/>
                <a:cs typeface="Times New Roman"/>
              </a:rPr>
              <a:t> of the adjacent </a:t>
            </a:r>
            <a:r>
              <a:rPr lang="en-US" sz="2000" b="1">
                <a:latin typeface="Times New Roman"/>
                <a:cs typeface="Times New Roman"/>
              </a:rPr>
              <a:t>parietal</a:t>
            </a:r>
            <a:r>
              <a:rPr lang="en-US" sz="2000">
                <a:latin typeface="Times New Roman"/>
                <a:cs typeface="Times New Roman"/>
              </a:rPr>
              <a:t> (red line) and </a:t>
            </a:r>
            <a:r>
              <a:rPr lang="en-US" sz="2000" b="1">
                <a:latin typeface="Times New Roman"/>
                <a:cs typeface="Times New Roman"/>
              </a:rPr>
              <a:t>visceral pleurae </a:t>
            </a:r>
            <a:r>
              <a:rPr lang="en-US" sz="2000">
                <a:latin typeface="Times New Roman"/>
                <a:cs typeface="Times New Roman"/>
              </a:rPr>
              <a:t>(green line).</a:t>
            </a:r>
          </a:p>
        </p:txBody>
      </p:sp>
      <p:pic>
        <p:nvPicPr>
          <p:cNvPr id="2052" name="Picture 4" descr="Split-pleura sign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581399" y="2206866"/>
            <a:ext cx="4514849" cy="3216564"/>
          </a:xfrm>
          <a:prstGeom prst="rect">
            <a:avLst/>
          </a:prstGeom>
          <a:noFill/>
        </p:spPr>
      </p:pic>
      <p:pic>
        <p:nvPicPr>
          <p:cNvPr id="2054" name="Picture 6" descr="Split-pleura sign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916781" y="2259960"/>
            <a:ext cx="4498180" cy="316347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152400" y="30730"/>
            <a:ext cx="8915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The split-pleura sign : </a:t>
            </a:r>
            <a:r>
              <a:rPr lang="en-US" sz="2000">
                <a:latin typeface="Times New Roman"/>
                <a:cs typeface="Times New Roman"/>
              </a:rPr>
              <a:t>refers to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thickening</a:t>
            </a:r>
            <a:r>
              <a:rPr lang="en-US" sz="2000">
                <a:latin typeface="Times New Roman"/>
                <a:cs typeface="Times New Roman"/>
              </a:rPr>
              <a:t> and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contrast enhancement </a:t>
            </a:r>
            <a:r>
              <a:rPr lang="en-US" sz="2000">
                <a:latin typeface="Times New Roman"/>
                <a:cs typeface="Times New Roman"/>
              </a:rPr>
              <a:t>of the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parietal </a:t>
            </a:r>
            <a:r>
              <a:rPr lang="en-US" sz="2000">
                <a:latin typeface="Times New Roman"/>
                <a:cs typeface="Times New Roman"/>
              </a:rPr>
              <a:t>and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visceral pleurae </a:t>
            </a:r>
            <a:r>
              <a:rPr lang="en-US" sz="2000" b="1">
                <a:latin typeface="Times New Roman"/>
                <a:cs typeface="Times New Roman"/>
              </a:rPr>
              <a:t>separated</a:t>
            </a:r>
            <a:r>
              <a:rPr lang="en-US" sz="2000">
                <a:latin typeface="Times New Roman"/>
                <a:cs typeface="Times New Roman"/>
              </a:rPr>
              <a:t> by </a:t>
            </a:r>
            <a:r>
              <a:rPr lang="en-US" sz="2000" b="1">
                <a:solidFill>
                  <a:srgbClr val="92D050"/>
                </a:solidFill>
                <a:latin typeface="Times New Roman"/>
                <a:cs typeface="Times New Roman"/>
              </a:rPr>
              <a:t>empyema</a:t>
            </a:r>
            <a:r>
              <a:rPr lang="en-US" sz="2000">
                <a:latin typeface="Times New Roman"/>
                <a:cs typeface="Times New Roman"/>
              </a:rPr>
              <a:t> or </a:t>
            </a:r>
            <a:r>
              <a:rPr lang="en-US" sz="2000" b="1">
                <a:solidFill>
                  <a:srgbClr val="92D050"/>
                </a:solidFill>
                <a:latin typeface="Times New Roman"/>
                <a:cs typeface="Times New Roman"/>
              </a:rPr>
              <a:t>exudative effusion</a:t>
            </a:r>
            <a:r>
              <a:rPr lang="en-US" sz="2000">
                <a:latin typeface="Times New Roman"/>
                <a:cs typeface="Times New Roman"/>
              </a:rPr>
              <a:t>. The sign is considered </a:t>
            </a:r>
            <a:r>
              <a:rPr lang="en-US" sz="2000" b="1">
                <a:latin typeface="Times New Roman"/>
                <a:cs typeface="Times New Roman"/>
              </a:rPr>
              <a:t>reliable</a:t>
            </a:r>
            <a:r>
              <a:rPr lang="en-US" sz="2000">
                <a:latin typeface="Times New Roman"/>
                <a:cs typeface="Times New Roman"/>
              </a:rPr>
              <a:t> in </a:t>
            </a:r>
            <a:r>
              <a:rPr lang="en-US" sz="2000" b="1">
                <a:latin typeface="Times New Roman"/>
                <a:cs typeface="Times New Roman"/>
              </a:rPr>
              <a:t>distinguishing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b="1">
                <a:solidFill>
                  <a:srgbClr val="92D050"/>
                </a:solidFill>
                <a:latin typeface="Times New Roman"/>
                <a:cs typeface="Times New Roman"/>
              </a:rPr>
              <a:t>empyema</a:t>
            </a:r>
            <a:r>
              <a:rPr lang="en-US" sz="2000">
                <a:latin typeface="Times New Roman"/>
                <a:cs typeface="Times New Roman"/>
              </a:rPr>
              <a:t> from </a:t>
            </a:r>
            <a:r>
              <a:rPr lang="en-US" sz="2000" b="1">
                <a:solidFill>
                  <a:srgbClr val="92D050"/>
                </a:solidFill>
                <a:latin typeface="Times New Roman"/>
                <a:cs typeface="Times New Roman"/>
              </a:rPr>
              <a:t>lung abscess</a:t>
            </a:r>
            <a:r>
              <a:rPr lang="en-US" sz="2000">
                <a:latin typeface="Times New Roman"/>
                <a:cs typeface="Times New Roman"/>
              </a:rPr>
              <a:t>. </a:t>
            </a:r>
          </a:p>
          <a:p>
            <a:pPr lvl="0" algn="just">
              <a:defRPr/>
            </a:pPr>
            <a:r>
              <a:rPr lang="en-US" sz="2000" b="1">
                <a:solidFill>
                  <a:srgbClr val="92D050"/>
                </a:solidFill>
                <a:latin typeface="Times New Roman"/>
                <a:cs typeface="Times New Roman"/>
              </a:rPr>
              <a:t>Lung abscesses</a:t>
            </a:r>
            <a:r>
              <a:rPr lang="en-US" sz="2000">
                <a:latin typeface="Times New Roman"/>
                <a:cs typeface="Times New Roman"/>
              </a:rPr>
              <a:t>, furthermore, </a:t>
            </a:r>
            <a:r>
              <a:rPr lang="en-US" sz="2000" b="1">
                <a:latin typeface="Times New Roman"/>
                <a:cs typeface="Times New Roman"/>
              </a:rPr>
              <a:t>tend to be </a:t>
            </a:r>
            <a:r>
              <a:rPr lang="en-US" sz="2000" b="1">
                <a:solidFill>
                  <a:srgbClr val="00B0F0"/>
                </a:solidFill>
                <a:latin typeface="Times New Roman"/>
                <a:cs typeface="Times New Roman"/>
              </a:rPr>
              <a:t>round</a:t>
            </a:r>
            <a:r>
              <a:rPr lang="en-US" sz="2000">
                <a:latin typeface="Times New Roman"/>
                <a:cs typeface="Times New Roman"/>
              </a:rPr>
              <a:t> in </a:t>
            </a:r>
            <a:r>
              <a:rPr lang="en-US" sz="2000" b="1">
                <a:latin typeface="Times New Roman"/>
                <a:cs typeface="Times New Roman"/>
              </a:rPr>
              <a:t>contrast to the </a:t>
            </a:r>
            <a:r>
              <a:rPr lang="en-US" sz="2000">
                <a:solidFill>
                  <a:srgbClr val="00B0F0"/>
                </a:solidFill>
                <a:latin typeface="Times New Roman"/>
                <a:cs typeface="Times New Roman"/>
              </a:rPr>
              <a:t>lenticular</a:t>
            </a:r>
            <a:r>
              <a:rPr lang="en-US" sz="2000">
                <a:latin typeface="Times New Roman"/>
                <a:cs typeface="Times New Roman"/>
              </a:rPr>
              <a:t> shape typical of </a:t>
            </a:r>
            <a:r>
              <a:rPr lang="en-US" sz="2000" b="1">
                <a:solidFill>
                  <a:srgbClr val="92D050"/>
                </a:solidFill>
                <a:latin typeface="Times New Roman"/>
                <a:cs typeface="Times New Roman"/>
              </a:rPr>
              <a:t>empyemas.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Important Points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52400" y="1600200"/>
            <a:ext cx="8686800" cy="4525963"/>
          </a:xfrm>
        </p:spPr>
        <p:txBody>
          <a:bodyPr/>
          <a:lstStyle/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In </a:t>
            </a:r>
            <a:r>
              <a:rPr lang="en-US" b="1">
                <a:solidFill>
                  <a:srgbClr val="FF0000"/>
                </a:solidFill>
                <a:latin typeface="Times New Roman"/>
                <a:cs typeface="Times New Roman"/>
              </a:rPr>
              <a:t>atelectasis</a:t>
            </a:r>
            <a:r>
              <a:rPr lang="en-US">
                <a:latin typeface="Times New Roman"/>
                <a:cs typeface="Times New Roman"/>
              </a:rPr>
              <a:t>, there is a shift toward the side of the opacification</a:t>
            </a:r>
            <a:endParaRPr/>
          </a:p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In </a:t>
            </a:r>
            <a:r>
              <a:rPr lang="en-US" b="1">
                <a:solidFill>
                  <a:srgbClr val="FF0000"/>
                </a:solidFill>
                <a:latin typeface="Times New Roman"/>
                <a:cs typeface="Times New Roman"/>
              </a:rPr>
              <a:t>pleural effusion</a:t>
            </a:r>
            <a:r>
              <a:rPr lang="en-US">
                <a:latin typeface="Times New Roman"/>
                <a:cs typeface="Times New Roman"/>
              </a:rPr>
              <a:t>, there is a shift away from the side of the opacification</a:t>
            </a:r>
            <a:endParaRPr/>
          </a:p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In </a:t>
            </a:r>
            <a:r>
              <a:rPr lang="en-US" b="1">
                <a:solidFill>
                  <a:srgbClr val="FF0000"/>
                </a:solidFill>
                <a:latin typeface="Times New Roman"/>
                <a:cs typeface="Times New Roman"/>
              </a:rPr>
              <a:t>pneumonia</a:t>
            </a:r>
            <a:r>
              <a:rPr lang="en-US">
                <a:latin typeface="Times New Roman"/>
                <a:cs typeface="Times New Roman"/>
              </a:rPr>
              <a:t>, there is no shift</a:t>
            </a:r>
            <a:endParaRPr/>
          </a:p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In </a:t>
            </a:r>
            <a:r>
              <a:rPr lang="en-US" b="1">
                <a:solidFill>
                  <a:srgbClr val="FF0000"/>
                </a:solidFill>
                <a:latin typeface="Times New Roman"/>
                <a:cs typeface="Times New Roman"/>
              </a:rPr>
              <a:t>pneumonectomy</a:t>
            </a:r>
            <a:r>
              <a:rPr lang="en-US">
                <a:latin typeface="Times New Roman"/>
                <a:cs typeface="Times New Roman"/>
              </a:rPr>
              <a:t>, the 5</a:t>
            </a:r>
            <a:r>
              <a:rPr lang="en-US" baseline="30000">
                <a:latin typeface="Times New Roman"/>
                <a:cs typeface="Times New Roman"/>
              </a:rPr>
              <a:t>th</a:t>
            </a:r>
            <a:r>
              <a:rPr lang="en-US">
                <a:latin typeface="Times New Roman"/>
                <a:cs typeface="Times New Roman"/>
              </a:rPr>
              <a:t> rib is usually absent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0273" y="0"/>
            <a:ext cx="82296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Pneumothorax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0" y="457200"/>
            <a:ext cx="9067800" cy="640080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Patients with pneumothorax usually present with sudden-onset 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dyspnea, ipsilateral chest pain, diminished breath sounds, </a:t>
            </a:r>
            <a:r>
              <a:rPr lang="en-US">
                <a:latin typeface="Times New Roman"/>
                <a:cs typeface="Times New Roman"/>
              </a:rPr>
              <a:t>and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 hyper resonant percussion</a:t>
            </a:r>
            <a:r>
              <a:rPr lang="en-US">
                <a:latin typeface="Times New Roman"/>
                <a:cs typeface="Times New Roman"/>
              </a:rPr>
              <a:t> on the </a:t>
            </a:r>
            <a:r>
              <a:rPr lang="en-US" b="1">
                <a:latin typeface="Times New Roman"/>
                <a:cs typeface="Times New Roman"/>
              </a:rPr>
              <a:t>affected side</a:t>
            </a:r>
            <a:r>
              <a:rPr lang="en-US">
                <a:latin typeface="Times New Roman"/>
                <a:cs typeface="Times New Roman"/>
              </a:rPr>
              <a:t>. </a:t>
            </a:r>
          </a:p>
          <a:p>
            <a:pPr marL="0" indent="0" algn="just">
              <a:buNone/>
              <a:defRPr/>
            </a:pPr>
            <a:endParaRPr lang="en-US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>
                <a:solidFill>
                  <a:srgbClr val="00B050"/>
                </a:solidFill>
                <a:latin typeface="Times New Roman"/>
                <a:cs typeface="Times New Roman"/>
              </a:rPr>
              <a:t>Tension pneumothorax</a:t>
            </a:r>
            <a:r>
              <a:rPr lang="en-US">
                <a:latin typeface="Times New Roman"/>
                <a:cs typeface="Times New Roman"/>
              </a:rPr>
              <a:t> further manifests with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distended neck veins</a:t>
            </a:r>
            <a:r>
              <a:rPr lang="en-US">
                <a:latin typeface="Times New Roman"/>
                <a:cs typeface="Times New Roman"/>
              </a:rPr>
              <a:t>, 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tracheal deviation</a:t>
            </a:r>
            <a:r>
              <a:rPr lang="en-US">
                <a:latin typeface="Times New Roman"/>
                <a:cs typeface="Times New Roman"/>
              </a:rPr>
              <a:t>, and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hemodynamic instability</a:t>
            </a:r>
            <a:r>
              <a:rPr lang="en-US">
                <a:latin typeface="Times New Roman"/>
                <a:cs typeface="Times New Roman"/>
              </a:rPr>
              <a:t>. </a:t>
            </a:r>
          </a:p>
          <a:p>
            <a:pPr marL="0" indent="0" algn="just">
              <a:buNone/>
              <a:defRPr/>
            </a:pPr>
            <a:endParaRPr lang="en-US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Unstable</a:t>
            </a:r>
            <a:r>
              <a:rPr lang="en-US">
                <a:latin typeface="Times New Roman"/>
                <a:cs typeface="Times New Roman"/>
              </a:rPr>
              <a:t> patients with tension pneumothorax (</a:t>
            </a:r>
            <a:r>
              <a:rPr lang="en-US">
                <a:solidFill>
                  <a:srgbClr val="FFC000"/>
                </a:solidFill>
                <a:latin typeface="Times New Roman"/>
                <a:cs typeface="Times New Roman"/>
              </a:rPr>
              <a:t>life-threatening</a:t>
            </a:r>
            <a:r>
              <a:rPr lang="en-US">
                <a:latin typeface="Times New Roman"/>
                <a:cs typeface="Times New Roman"/>
              </a:rPr>
              <a:t>) require immediate 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needle decompression.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0" y="20782"/>
            <a:ext cx="9144000" cy="66501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>
                <a:solidFill>
                  <a:srgbClr val="7030A0"/>
                </a:solidFill>
              </a:rPr>
              <a:t>RESPIRATORY AND  CVS RADIOLOGY.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52400" y="609600"/>
            <a:ext cx="8991600" cy="62484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>
                <a:solidFill>
                  <a:srgbClr val="FF0000"/>
                </a:solidFill>
              </a:rPr>
              <a:t>Basic investigations for chest</a:t>
            </a:r>
            <a:endParaRPr/>
          </a:p>
          <a:p>
            <a:pPr marL="0" indent="0" algn="just">
              <a:buNone/>
              <a:defRPr/>
            </a:pPr>
            <a:r>
              <a:rPr lang="en-US">
                <a:solidFill>
                  <a:srgbClr val="002060"/>
                </a:solidFill>
              </a:rPr>
              <a:t>- </a:t>
            </a:r>
            <a:r>
              <a:rPr lang="en-US">
                <a:solidFill>
                  <a:srgbClr val="C00000"/>
                </a:solidFill>
              </a:rPr>
              <a:t>Plain film</a:t>
            </a:r>
            <a:r>
              <a:rPr lang="en-US">
                <a:solidFill>
                  <a:srgbClr val="002060"/>
                </a:solidFill>
              </a:rPr>
              <a:t>=chest x-ray(CXR) ( you can detect Pneumonia , TB and Bronchiectasis)</a:t>
            </a:r>
            <a:endParaRPr/>
          </a:p>
          <a:p>
            <a:pPr marL="0" indent="0" algn="just">
              <a:buNone/>
              <a:defRPr/>
            </a:pPr>
            <a:r>
              <a:rPr lang="en-US">
                <a:solidFill>
                  <a:srgbClr val="002060"/>
                </a:solidFill>
              </a:rPr>
              <a:t>- </a:t>
            </a:r>
            <a:r>
              <a:rPr lang="en-US">
                <a:solidFill>
                  <a:srgbClr val="C00000"/>
                </a:solidFill>
              </a:rPr>
              <a:t>CT (computed Tomography): </a:t>
            </a:r>
            <a:r>
              <a:rPr lang="en-US">
                <a:solidFill>
                  <a:srgbClr val="002060"/>
                </a:solidFill>
              </a:rPr>
              <a:t>( used it if you want to visualize the mediastinal structures, if you suspect a mass or details of lung parenchyma )</a:t>
            </a:r>
            <a:endParaRPr/>
          </a:p>
          <a:p>
            <a:pPr marL="0" indent="0" algn="just">
              <a:buNone/>
              <a:defRPr/>
            </a:pPr>
            <a:r>
              <a:rPr lang="en-US">
                <a:solidFill>
                  <a:srgbClr val="002060"/>
                </a:solidFill>
              </a:rPr>
              <a:t>1- HRCT (high resolution CT).</a:t>
            </a:r>
            <a:endParaRPr/>
          </a:p>
          <a:p>
            <a:pPr marL="0" indent="0" algn="just">
              <a:buNone/>
              <a:defRPr/>
            </a:pPr>
            <a:r>
              <a:rPr lang="en-US">
                <a:solidFill>
                  <a:srgbClr val="002060"/>
                </a:solidFill>
              </a:rPr>
              <a:t>2- CT with contrast.</a:t>
            </a:r>
            <a:endParaRPr/>
          </a:p>
          <a:p>
            <a:pPr marL="0" indent="0" algn="just">
              <a:buNone/>
              <a:defRPr/>
            </a:pPr>
            <a:r>
              <a:rPr lang="en-US">
                <a:solidFill>
                  <a:srgbClr val="002060"/>
                </a:solidFill>
              </a:rPr>
              <a:t>3- CT angiography</a:t>
            </a:r>
            <a:endParaRPr/>
          </a:p>
          <a:p>
            <a:pPr algn="just">
              <a:buFontTx/>
              <a:buChar char="-"/>
              <a:defRPr/>
            </a:pPr>
            <a:r>
              <a:rPr lang="en-US">
                <a:solidFill>
                  <a:srgbClr val="C00000"/>
                </a:solidFill>
              </a:rPr>
              <a:t>MRI</a:t>
            </a:r>
            <a:r>
              <a:rPr lang="en-US">
                <a:solidFill>
                  <a:srgbClr val="002060"/>
                </a:solidFill>
              </a:rPr>
              <a:t> ( limited use)</a:t>
            </a:r>
            <a:endParaRPr/>
          </a:p>
          <a:p>
            <a:pPr algn="just">
              <a:buFontTx/>
              <a:buChar char="-"/>
              <a:defRPr/>
            </a:pPr>
            <a:r>
              <a:rPr lang="en-US">
                <a:solidFill>
                  <a:srgbClr val="C00000"/>
                </a:solidFill>
              </a:rPr>
              <a:t>Ultrasound</a:t>
            </a:r>
            <a:endParaRPr/>
          </a:p>
          <a:p>
            <a:pPr algn="just">
              <a:buFontTx/>
              <a:buChar char="-"/>
              <a:defRPr/>
            </a:pPr>
            <a:r>
              <a:rPr lang="en-US">
                <a:solidFill>
                  <a:srgbClr val="C00000"/>
                </a:solidFill>
              </a:rPr>
              <a:t>Radioisotopes studies</a:t>
            </a:r>
            <a:endParaRPr/>
          </a:p>
          <a:p>
            <a:pPr algn="just">
              <a:buFontTx/>
              <a:buChar char="-"/>
              <a:defRPr/>
            </a:pPr>
            <a:r>
              <a:rPr lang="en-US">
                <a:solidFill>
                  <a:srgbClr val="C00000"/>
                </a:solidFill>
              </a:rPr>
              <a:t>Angiography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0" y="0"/>
            <a:ext cx="9067800" cy="5181599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The diagnosis of pneumothorax is usually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confirmed by chest x-ray.</a:t>
            </a:r>
            <a:endParaRPr/>
          </a:p>
          <a:p>
            <a:pPr algn="just">
              <a:defRPr/>
            </a:pPr>
            <a:endParaRPr lang="en-US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CT can provide information about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underlying cause </a:t>
            </a:r>
            <a:r>
              <a:rPr lang="en-US">
                <a:latin typeface="Times New Roman"/>
                <a:cs typeface="Times New Roman"/>
              </a:rPr>
              <a:t>(e.g., bullae in spontaneous pneumothorax).</a:t>
            </a:r>
            <a:endParaRPr/>
          </a:p>
          <a:p>
            <a:pPr algn="just">
              <a:defRPr/>
            </a:pPr>
            <a:endParaRPr lang="en-US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Tension pneumothorax </a:t>
            </a:r>
            <a:r>
              <a:rPr lang="en-US" b="1">
                <a:latin typeface="Times New Roman"/>
                <a:cs typeface="Times New Roman"/>
              </a:rPr>
              <a:t>is primarily 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a clinical diagnosis </a:t>
            </a:r>
            <a:r>
              <a:rPr lang="en-US" b="1">
                <a:latin typeface="Times New Roman"/>
                <a:cs typeface="Times New Roman"/>
              </a:rPr>
              <a:t>and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 prolonged diagnostic studies </a:t>
            </a:r>
            <a:r>
              <a:rPr lang="en-US" b="1">
                <a:solidFill>
                  <a:srgbClr val="C00000"/>
                </a:solidFill>
                <a:latin typeface="Times New Roman"/>
                <a:cs typeface="Times New Roman"/>
              </a:rPr>
              <a:t>should be avoided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95300" y="55626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In cases of tension pneumothorax, </a:t>
            </a:r>
            <a:r>
              <a:rPr lang="en-US" sz="2400" b="1">
                <a:solidFill>
                  <a:srgbClr val="C00000"/>
                </a:solidFill>
                <a:latin typeface="Times New Roman"/>
                <a:cs typeface="Times New Roman"/>
              </a:rPr>
              <a:t>immediate decompression 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is a priority and should not be delayed by imaging.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04800" y="0"/>
            <a:ext cx="82296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>
                <a:solidFill>
                  <a:srgbClr val="7030A0"/>
                </a:solidFill>
              </a:rPr>
              <a:t>Signs of pneumothorax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0" y="762000"/>
            <a:ext cx="9067800" cy="4525963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Supportive findings of pneumothorax</a:t>
            </a:r>
            <a:endParaRPr/>
          </a:p>
          <a:p>
            <a:pPr algn="just">
              <a:defRPr/>
            </a:pPr>
            <a:r>
              <a:rPr lang="en-US" b="1">
                <a:latin typeface="Times New Roman"/>
                <a:cs typeface="Times New Roman"/>
              </a:rPr>
              <a:t>Ipsilateral pleural line with reduced/ absent lung markings (i.e., increased transparency)  </a:t>
            </a:r>
            <a:endParaRPr/>
          </a:p>
          <a:p>
            <a:pPr algn="just">
              <a:defRPr/>
            </a:pPr>
            <a:r>
              <a:rPr lang="en-US" b="1">
                <a:latin typeface="Times New Roman"/>
                <a:cs typeface="Times New Roman"/>
              </a:rPr>
              <a:t>Abrupt change in radiolucency</a:t>
            </a:r>
            <a:endParaRPr/>
          </a:p>
          <a:p>
            <a:pPr marL="0" indent="0" algn="just">
              <a:buNone/>
              <a:defRPr/>
            </a:pPr>
            <a:endParaRPr lang="en-US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Supportive findings of tension pneumothorax</a:t>
            </a:r>
            <a:endParaRPr lang="en-US" b="1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b="1">
                <a:latin typeface="Times New Roman"/>
                <a:cs typeface="Times New Roman"/>
              </a:rPr>
              <a:t>Ipsilateral diaphragmatic flattening/inversion and widened intercostal spaces. </a:t>
            </a:r>
            <a:endParaRPr/>
          </a:p>
          <a:p>
            <a:pPr algn="just">
              <a:defRPr/>
            </a:pPr>
            <a:r>
              <a:rPr lang="en-US" b="1">
                <a:latin typeface="Times New Roman"/>
                <a:cs typeface="Times New Roman"/>
              </a:rPr>
              <a:t>Mediastinal shift toward the contralateral side.</a:t>
            </a:r>
            <a:endParaRPr/>
          </a:p>
          <a:p>
            <a:pPr algn="just">
              <a:defRPr/>
            </a:pPr>
            <a:r>
              <a:rPr lang="en-US" b="1">
                <a:latin typeface="Times New Roman"/>
                <a:cs typeface="Times New Roman"/>
              </a:rPr>
              <a:t>Tracheal deviation toward the contralateral side.</a:t>
            </a:r>
            <a:endParaRPr/>
          </a:p>
          <a:p>
            <a:pPr algn="just"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2400" y="152400"/>
            <a:ext cx="4724399" cy="6324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029200" y="1066800"/>
            <a:ext cx="3962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r>
              <a:rPr lang="en-US" b="1">
                <a:solidFill>
                  <a:srgbClr val="00B050"/>
                </a:solidFill>
              </a:rPr>
              <a:t>Chest x-ray (PA view)</a:t>
            </a:r>
            <a:endParaRPr/>
          </a:p>
          <a:p>
            <a:pPr>
              <a:defRPr/>
            </a:pPr>
            <a:endParaRPr lang="en-US"/>
          </a:p>
          <a:p>
            <a:pPr algn="just">
              <a:defRPr/>
            </a:pPr>
            <a:r>
              <a:rPr lang="en-US"/>
              <a:t>Within the left lung, a </a:t>
            </a:r>
            <a:r>
              <a:rPr lang="en-US">
                <a:solidFill>
                  <a:srgbClr val="00B0F0"/>
                </a:solidFill>
              </a:rPr>
              <a:t>thin convex line </a:t>
            </a:r>
            <a:r>
              <a:rPr lang="en-US"/>
              <a:t>can be seen, </a:t>
            </a:r>
            <a:r>
              <a:rPr lang="en-US">
                <a:solidFill>
                  <a:srgbClr val="00B0F0"/>
                </a:solidFill>
              </a:rPr>
              <a:t>beyond</a:t>
            </a:r>
            <a:r>
              <a:rPr lang="en-US"/>
              <a:t> which there are </a:t>
            </a:r>
            <a:r>
              <a:rPr lang="en-US">
                <a:solidFill>
                  <a:srgbClr val="00B0F0"/>
                </a:solidFill>
              </a:rPr>
              <a:t>no lung markings</a:t>
            </a:r>
            <a:r>
              <a:rPr lang="en-US"/>
              <a:t>. </a:t>
            </a:r>
            <a:r>
              <a:rPr lang="en-US">
                <a:solidFill>
                  <a:srgbClr val="00B0F0"/>
                </a:solidFill>
              </a:rPr>
              <a:t>Mediastinal</a:t>
            </a:r>
            <a:r>
              <a:rPr lang="en-US"/>
              <a:t> structures are </a:t>
            </a:r>
            <a:r>
              <a:rPr lang="en-US">
                <a:solidFill>
                  <a:srgbClr val="00B0F0"/>
                </a:solidFill>
              </a:rPr>
              <a:t>shifted</a:t>
            </a:r>
            <a:r>
              <a:rPr lang="en-US"/>
              <a:t> to the </a:t>
            </a:r>
            <a:r>
              <a:rPr lang="en-US">
                <a:solidFill>
                  <a:srgbClr val="00B0F0"/>
                </a:solidFill>
              </a:rPr>
              <a:t>contralateral</a:t>
            </a:r>
            <a:r>
              <a:rPr lang="en-US"/>
              <a:t> side . Note the prominent </a:t>
            </a:r>
            <a:r>
              <a:rPr lang="en-US">
                <a:solidFill>
                  <a:srgbClr val="00B0F0"/>
                </a:solidFill>
              </a:rPr>
              <a:t>tracheal deviation.</a:t>
            </a:r>
            <a:endParaRPr/>
          </a:p>
          <a:p>
            <a:pPr algn="just">
              <a:defRPr/>
            </a:pPr>
            <a:endParaRPr lang="en-US"/>
          </a:p>
          <a:p>
            <a:pPr algn="just">
              <a:defRPr/>
            </a:pPr>
            <a:r>
              <a:rPr lang="en-US"/>
              <a:t>As this patient has no history of trauma to the thoracic wall or lungs, these features are indicative of </a:t>
            </a:r>
            <a:r>
              <a:rPr lang="en-US" b="1">
                <a:solidFill>
                  <a:srgbClr val="C00000"/>
                </a:solidFill>
              </a:rPr>
              <a:t>a spontaneous pneumothorax.</a:t>
            </a:r>
            <a:endParaRPr/>
          </a:p>
        </p:txBody>
      </p:sp>
      <p:sp>
        <p:nvSpPr>
          <p:cNvPr id="9" name="Rectangle 8"/>
          <p:cNvSpPr/>
          <p:nvPr/>
        </p:nvSpPr>
        <p:spPr bwMode="auto">
          <a:xfrm>
            <a:off x="5625491" y="152400"/>
            <a:ext cx="2901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Spontaneous pneumothorax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71600" y="76200"/>
            <a:ext cx="6629400" cy="464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10836" y="4876800"/>
            <a:ext cx="90331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Right anterior pneumothorax</a:t>
            </a:r>
            <a:endParaRPr/>
          </a:p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CT thorax (axial view; lung window)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sz="2000"/>
              <a:t>There is a </a:t>
            </a:r>
            <a:r>
              <a:rPr lang="en-US" sz="2000">
                <a:solidFill>
                  <a:srgbClr val="00B0F0"/>
                </a:solidFill>
              </a:rPr>
              <a:t>loss of bronchovascular m</a:t>
            </a:r>
            <a:r>
              <a:rPr lang="en-US" sz="2000"/>
              <a:t>arkings over the anterior aspect of the right lung.</a:t>
            </a:r>
            <a:endParaRPr/>
          </a:p>
          <a:p>
            <a:pPr>
              <a:defRPr/>
            </a:pPr>
            <a:r>
              <a:rPr lang="en-US" sz="2000"/>
              <a:t>These findings are </a:t>
            </a:r>
            <a:r>
              <a:rPr lang="en-US" sz="2000" b="1">
                <a:solidFill>
                  <a:srgbClr val="00B050"/>
                </a:solidFill>
              </a:rPr>
              <a:t>pathognomonic of right anterior pneumothorax.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81000" y="228600"/>
            <a:ext cx="5410200" cy="4873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>
                <a:solidFill>
                  <a:srgbClr val="FF0000"/>
                </a:solidFill>
              </a:rPr>
              <a:t>RESPIRATORY AND CVS RADIOLOGY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581400" y="1600200"/>
            <a:ext cx="5181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 bwMode="auto">
          <a:xfrm>
            <a:off x="152400" y="990600"/>
            <a:ext cx="3429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7030A0"/>
                </a:solidFill>
              </a:rPr>
              <a:t>Middle age patient with cough fever and weight loss  since months.</a:t>
            </a:r>
            <a:endParaRPr/>
          </a:p>
          <a:p>
            <a:pPr>
              <a:defRPr/>
            </a:pPr>
            <a:r>
              <a:rPr lang="en-US" sz="2800">
                <a:solidFill>
                  <a:srgbClr val="FF0000"/>
                </a:solidFill>
              </a:rPr>
              <a:t>Hydropneumothorax</a:t>
            </a:r>
            <a:endParaRPr/>
          </a:p>
          <a:p>
            <a:pPr>
              <a:defRPr/>
            </a:pPr>
            <a:r>
              <a:rPr lang="en-US" sz="2400">
                <a:solidFill>
                  <a:srgbClr val="7030A0"/>
                </a:solidFill>
              </a:rPr>
              <a:t>Air and fluid in the pleural cavity.</a:t>
            </a:r>
            <a:endParaRPr/>
          </a:p>
          <a:p>
            <a:pPr>
              <a:defRPr/>
            </a:pPr>
            <a:endParaRPr lang="en-US" sz="240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sz="2400">
                <a:solidFill>
                  <a:srgbClr val="7030A0"/>
                </a:solidFill>
              </a:rPr>
              <a:t>Look at the air fluid level</a:t>
            </a:r>
            <a:endParaRPr/>
          </a:p>
          <a:p>
            <a:pPr>
              <a:defRPr/>
            </a:pPr>
            <a:endParaRPr lang="en-US" sz="2400">
              <a:solidFill>
                <a:srgbClr val="7030A0"/>
              </a:solidFill>
            </a:endParaRPr>
          </a:p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 bwMode="auto">
          <a:xfrm>
            <a:off x="457200" y="44958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Modality ?</a:t>
            </a:r>
            <a:endParaRPr/>
          </a:p>
          <a:p>
            <a:pPr algn="just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Findings ?</a:t>
            </a:r>
            <a:endParaRPr/>
          </a:p>
          <a:p>
            <a:pPr algn="just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Diagnosis?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37760" y="542109"/>
            <a:ext cx="4191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9273" y="533400"/>
            <a:ext cx="450272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C00000"/>
                </a:solidFill>
              </a:rPr>
              <a:t>Traumatic pneumomediastinum with subcutaneous emphysema</a:t>
            </a:r>
            <a:endParaRPr/>
          </a:p>
          <a:p>
            <a:pPr algn="just">
              <a:defRPr/>
            </a:pPr>
            <a:endParaRPr lang="en-US"/>
          </a:p>
          <a:p>
            <a:pPr algn="just">
              <a:defRPr/>
            </a:pPr>
            <a:r>
              <a:rPr lang="en-US" sz="2000">
                <a:solidFill>
                  <a:srgbClr val="00B050"/>
                </a:solidFill>
              </a:rPr>
              <a:t>X-ray chest (PA view)</a:t>
            </a:r>
            <a:endParaRPr/>
          </a:p>
          <a:p>
            <a:pPr algn="just">
              <a:defRPr/>
            </a:pPr>
            <a:endParaRPr lang="en-US" sz="2000"/>
          </a:p>
          <a:p>
            <a:pPr algn="just">
              <a:defRPr/>
            </a:pPr>
            <a:r>
              <a:rPr lang="en-US" sz="2000"/>
              <a:t>Extensive </a:t>
            </a:r>
            <a:r>
              <a:rPr lang="en-US" sz="2000">
                <a:solidFill>
                  <a:srgbClr val="00B050"/>
                </a:solidFill>
              </a:rPr>
              <a:t>subcutaneous emphysema </a:t>
            </a:r>
            <a:r>
              <a:rPr lang="en-US" sz="2000"/>
              <a:t>is seen as </a:t>
            </a:r>
            <a:r>
              <a:rPr lang="en-US" sz="2000">
                <a:solidFill>
                  <a:srgbClr val="00B0F0"/>
                </a:solidFill>
              </a:rPr>
              <a:t>linear lucencies throughout the soft tissues </a:t>
            </a:r>
            <a:r>
              <a:rPr lang="en-US" sz="2000"/>
              <a:t>of the thorax, neck, and upper abdomen. </a:t>
            </a:r>
            <a:r>
              <a:rPr lang="en-US" sz="2000">
                <a:solidFill>
                  <a:srgbClr val="00B050"/>
                </a:solidFill>
              </a:rPr>
              <a:t>pneumomediastinum</a:t>
            </a:r>
            <a:r>
              <a:rPr lang="en-US" sz="2000"/>
              <a:t> is seen </a:t>
            </a:r>
            <a:r>
              <a:rPr lang="en-US" sz="2000">
                <a:solidFill>
                  <a:srgbClr val="00B0F0"/>
                </a:solidFill>
              </a:rPr>
              <a:t>along the trachea, main bronchi, and cardiac silhouette</a:t>
            </a:r>
            <a:r>
              <a:rPr lang="en-US" sz="2000"/>
              <a:t> .A chest tube is in place, with its tip in the apex of the right hemithorax.</a:t>
            </a:r>
            <a:endParaRPr/>
          </a:p>
          <a:p>
            <a:pPr algn="just">
              <a:defRPr/>
            </a:pPr>
            <a:endParaRPr lang="en-US"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0" y="0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</a:rPr>
              <a:t>Emphysema</a:t>
            </a:r>
            <a:r>
              <a:rPr lang="en-US" sz="2400">
                <a:solidFill>
                  <a:srgbClr val="FF0000"/>
                </a:solidFill>
              </a:rPr>
              <a:t>: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b="1" i="1">
                <a:latin typeface="Times New Roman"/>
                <a:cs typeface="Times New Roman"/>
              </a:rPr>
              <a:t>Smokin</a:t>
            </a:r>
            <a:r>
              <a:rPr lang="en-US" b="1">
                <a:latin typeface="Times New Roman"/>
                <a:cs typeface="Times New Roman"/>
              </a:rPr>
              <a:t>g is the most common cause</a:t>
            </a:r>
            <a:r>
              <a:rPr lang="en-US" b="1" i="1">
                <a:latin typeface="Times New Roman"/>
                <a:cs typeface="Times New Roman"/>
              </a:rPr>
              <a:t> </a:t>
            </a:r>
            <a:r>
              <a:rPr lang="en-US" b="1">
                <a:latin typeface="Times New Roman"/>
                <a:cs typeface="Times New Roman"/>
              </a:rPr>
              <a:t>. On x-ray chest PA view:</a:t>
            </a:r>
            <a:r>
              <a:rPr lang="en-US" b="1" i="1">
                <a:latin typeface="Times New Roman"/>
                <a:cs typeface="Times New Roman"/>
              </a:rPr>
              <a:t>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Increased lung volume</a:t>
            </a:r>
            <a:r>
              <a:rPr lang="en-US" b="1">
                <a:latin typeface="Times New Roman"/>
                <a:cs typeface="Times New Roman"/>
              </a:rPr>
              <a:t>. The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diaphragm is pushed down </a:t>
            </a:r>
            <a:r>
              <a:rPr lang="en-US" b="1">
                <a:latin typeface="Times New Roman"/>
                <a:cs typeface="Times New Roman"/>
              </a:rPr>
              <a:t>and becomes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low</a:t>
            </a:r>
            <a:r>
              <a:rPr lang="en-US" b="1">
                <a:latin typeface="Times New Roman"/>
                <a:cs typeface="Times New Roman"/>
              </a:rPr>
              <a:t> and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flat</a:t>
            </a:r>
            <a:r>
              <a:rPr lang="en-US" b="1">
                <a:latin typeface="Times New Roman"/>
                <a:cs typeface="Times New Roman"/>
              </a:rPr>
              <a:t>. The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heart</a:t>
            </a:r>
            <a:r>
              <a:rPr lang="en-US" b="1">
                <a:latin typeface="Times New Roman"/>
                <a:cs typeface="Times New Roman"/>
              </a:rPr>
              <a:t> is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elongated</a:t>
            </a:r>
            <a:r>
              <a:rPr lang="en-US" b="1">
                <a:latin typeface="Times New Roman"/>
                <a:cs typeface="Times New Roman"/>
              </a:rPr>
              <a:t> and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narrowed</a:t>
            </a:r>
            <a:r>
              <a:rPr lang="en-US" b="1">
                <a:latin typeface="Times New Roman"/>
                <a:cs typeface="Times New Roman"/>
              </a:rPr>
              <a:t>. The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ribs</a:t>
            </a:r>
            <a:r>
              <a:rPr lang="en-US" b="1">
                <a:latin typeface="Times New Roman"/>
                <a:cs typeface="Times New Roman"/>
              </a:rPr>
              <a:t> are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widely spaced</a:t>
            </a:r>
            <a:r>
              <a:rPr lang="en-US" b="1">
                <a:latin typeface="Times New Roman"/>
                <a:cs typeface="Times New Roman"/>
              </a:rPr>
              <a:t>.</a:t>
            </a:r>
            <a:endParaRPr lang="en-US" b="1" i="1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2400" y="10668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0" y="1066799"/>
            <a:ext cx="5380664" cy="500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b="1">
                <a:latin typeface="Times New Roman"/>
                <a:cs typeface="Times New Roman"/>
              </a:rPr>
              <a:t>(a) The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diaphragm</a:t>
            </a:r>
            <a:r>
              <a:rPr lang="en-US" sz="1600" b="1">
                <a:latin typeface="Times New Roman"/>
                <a:cs typeface="Times New Roman"/>
              </a:rPr>
              <a:t> is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low</a:t>
            </a:r>
            <a:r>
              <a:rPr lang="en-US" sz="1600" b="1">
                <a:latin typeface="Times New Roman"/>
                <a:cs typeface="Times New Roman"/>
              </a:rPr>
              <a:t> and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flat</a:t>
            </a:r>
            <a:r>
              <a:rPr lang="en-US" sz="1600" b="1">
                <a:latin typeface="Times New Roman"/>
                <a:cs typeface="Times New Roman"/>
              </a:rPr>
              <a:t> and the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ribs</a:t>
            </a:r>
            <a:r>
              <a:rPr lang="en-US" sz="1600" b="1">
                <a:latin typeface="Times New Roman"/>
                <a:cs typeface="Times New Roman"/>
              </a:rPr>
              <a:t> are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widely spaced</a:t>
            </a:r>
            <a:r>
              <a:rPr lang="en-US" sz="1600" b="1">
                <a:latin typeface="Times New Roman"/>
                <a:cs typeface="Times New Roman"/>
              </a:rPr>
              <a:t>, indicating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overinflation</a:t>
            </a:r>
            <a:r>
              <a:rPr lang="en-US" sz="1600" b="1">
                <a:latin typeface="Times New Roman"/>
                <a:cs typeface="Times New Roman"/>
              </a:rPr>
              <a:t> of the lungs.</a:t>
            </a:r>
            <a:endParaRPr/>
          </a:p>
          <a:p>
            <a:pPr algn="just">
              <a:defRPr/>
            </a:pPr>
            <a:r>
              <a:rPr lang="en-US" sz="1600" b="1">
                <a:latin typeface="Times New Roman"/>
                <a:cs typeface="Times New Roman"/>
              </a:rPr>
              <a:t>The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peripheral vessels </a:t>
            </a:r>
            <a:r>
              <a:rPr lang="en-US" sz="1600" b="1">
                <a:latin typeface="Times New Roman"/>
                <a:cs typeface="Times New Roman"/>
              </a:rPr>
              <a:t>in most of the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left lung </a:t>
            </a:r>
            <a:r>
              <a:rPr lang="en-US" sz="1600" b="1">
                <a:latin typeface="Times New Roman"/>
                <a:cs typeface="Times New Roman"/>
              </a:rPr>
              <a:t>and the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upper half </a:t>
            </a:r>
            <a:r>
              <a:rPr lang="en-US" sz="1600" b="1">
                <a:latin typeface="Times New Roman"/>
                <a:cs typeface="Times New Roman"/>
              </a:rPr>
              <a:t>of the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right lung </a:t>
            </a:r>
            <a:r>
              <a:rPr lang="en-US" sz="1600" b="1">
                <a:latin typeface="Times New Roman"/>
                <a:cs typeface="Times New Roman"/>
              </a:rPr>
              <a:t>are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small</a:t>
            </a:r>
            <a:r>
              <a:rPr lang="en-US" sz="1600" b="1">
                <a:latin typeface="Times New Roman"/>
                <a:cs typeface="Times New Roman"/>
              </a:rPr>
              <a:t> and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attenuated</a:t>
            </a:r>
            <a:r>
              <a:rPr lang="en-US" sz="1600" b="1">
                <a:latin typeface="Times New Roman"/>
                <a:cs typeface="Times New Roman"/>
              </a:rPr>
              <a:t>, indicating lung destruction. (b) CT showing </a:t>
            </a:r>
            <a:r>
              <a:rPr lang="en-US" sz="1600" b="1">
                <a:solidFill>
                  <a:srgbClr val="00B0F0"/>
                </a:solidFill>
                <a:latin typeface="Times New Roman"/>
                <a:cs typeface="Times New Roman"/>
              </a:rPr>
              <a:t>innumerable bullae</a:t>
            </a:r>
            <a:r>
              <a:rPr lang="en-US" sz="1600" b="1">
                <a:latin typeface="Times New Roman"/>
                <a:cs typeface="Times New Roman"/>
              </a:rPr>
              <a:t>.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4803185" y="5660883"/>
            <a:ext cx="298619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latin typeface="Times New Roman"/>
                <a:cs typeface="Times New Roman"/>
              </a:rPr>
              <a:t>2</a:t>
            </a: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148045" y="5700541"/>
            <a:ext cx="297899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/>
                <a:cs typeface="Times New Roman"/>
              </a:rPr>
              <a:t>1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24200" y="1921851"/>
            <a:ext cx="5562600" cy="3585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00891" y="5082892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Bronchiectasis</a:t>
            </a:r>
            <a:endParaRPr/>
          </a:p>
          <a:p>
            <a:pPr>
              <a:defRPr/>
            </a:pPr>
            <a:r>
              <a:rPr lang="en-US" b="1">
                <a:solidFill>
                  <a:srgbClr val="00B050"/>
                </a:solidFill>
              </a:rPr>
              <a:t>CT chest (axial section)</a:t>
            </a:r>
            <a:endParaRPr/>
          </a:p>
          <a:p>
            <a:pPr algn="just">
              <a:defRPr/>
            </a:pP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Numerous bilateral dilated bronchi </a:t>
            </a:r>
            <a:r>
              <a:rPr lang="en-US">
                <a:latin typeface="Times New Roman"/>
                <a:cs typeface="Times New Roman"/>
              </a:rPr>
              <a:t>(bronchiectasis) show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wall thickening </a:t>
            </a:r>
            <a:r>
              <a:rPr lang="en-US" b="1">
                <a:latin typeface="Times New Roman"/>
                <a:cs typeface="Times New Roman"/>
              </a:rPr>
              <a:t>and an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increased bronchoarterial ratio.</a:t>
            </a:r>
            <a:r>
              <a:rPr lang="en-US">
                <a:latin typeface="Times New Roman"/>
                <a:cs typeface="Times New Roman"/>
              </a:rPr>
              <a:t> Several bronchi imaged in cross-section have a diameter greater than the accompanying pulmonary artery diameter (</a:t>
            </a: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1; 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signet ring sign), </a:t>
            </a:r>
            <a:r>
              <a:rPr lang="en-US">
                <a:latin typeface="Times New Roman"/>
                <a:cs typeface="Times New Roman"/>
              </a:rPr>
              <a:t>while others imaged in long axis have parallel walls 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(2; tram track sign).</a:t>
            </a:r>
            <a:endParaRPr/>
          </a:p>
        </p:txBody>
      </p:sp>
      <p:sp>
        <p:nvSpPr>
          <p:cNvPr id="10" name="Rectangle 9"/>
          <p:cNvSpPr/>
          <p:nvPr/>
        </p:nvSpPr>
        <p:spPr bwMode="auto">
          <a:xfrm>
            <a:off x="76200" y="330690"/>
            <a:ext cx="89638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>
                <a:latin typeface="Times New Roman"/>
                <a:cs typeface="Times New Roman"/>
              </a:rPr>
              <a:t>The characteristic clinical feature is a 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chronic cough </a:t>
            </a:r>
            <a:r>
              <a:rPr lang="en-US" b="1">
                <a:latin typeface="Times New Roman"/>
                <a:cs typeface="Times New Roman"/>
              </a:rPr>
              <a:t>with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 mucopurulent sputum.</a:t>
            </a:r>
            <a:r>
              <a:rPr lang="en-US">
                <a:latin typeface="Times New Roman"/>
                <a:cs typeface="Times New Roman"/>
              </a:rPr>
              <a:t> Other symptoms may include 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dyspnea, rhinosinusitis, and hemoptysis. </a:t>
            </a:r>
            <a:r>
              <a:rPr lang="en-US" b="1">
                <a:latin typeface="Times New Roman"/>
                <a:cs typeface="Times New Roman"/>
              </a:rPr>
              <a:t>Physical examination 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reveals crackles </a:t>
            </a:r>
            <a:r>
              <a:rPr lang="en-US" b="1">
                <a:latin typeface="Times New Roman"/>
                <a:cs typeface="Times New Roman"/>
              </a:rPr>
              <a:t>and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 rhonchi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on auscultation, often accompanied by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wheezing</a:t>
            </a:r>
            <a:r>
              <a:rPr lang="en-US">
                <a:latin typeface="Times New Roman"/>
                <a:cs typeface="Times New Roman"/>
              </a:rPr>
              <a:t>. </a:t>
            </a: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High-resolution computed tomography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 confirms the </a:t>
            </a:r>
            <a:r>
              <a:rPr lang="en-US" b="1">
                <a:solidFill>
                  <a:srgbClr val="00B0F0"/>
                </a:solidFill>
                <a:latin typeface="Times New Roman"/>
                <a:cs typeface="Times New Roman"/>
              </a:rPr>
              <a:t>diagnosis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.</a:t>
            </a:r>
            <a:endParaRPr/>
          </a:p>
          <a:p>
            <a:pPr algn="just">
              <a:defRPr/>
            </a:pPr>
            <a:r>
              <a:rPr lang="en-US" b="1">
                <a:solidFill>
                  <a:srgbClr val="00B050"/>
                </a:solidFill>
                <a:latin typeface="Times New Roman"/>
                <a:cs typeface="Times New Roman"/>
              </a:rPr>
              <a:t>X-ray chest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: best initial test (</a:t>
            </a:r>
            <a:r>
              <a:rPr lang="en-US" b="1">
                <a:latin typeface="Times New Roman"/>
                <a:cs typeface="Times New Roman"/>
              </a:rPr>
              <a:t>may not show mild disease</a:t>
            </a:r>
            <a:r>
              <a:rPr lang="en-US" b="1">
                <a:solidFill>
                  <a:srgbClr val="FFC000"/>
                </a:solidFill>
                <a:latin typeface="Times New Roman"/>
                <a:cs typeface="Times New Roman"/>
              </a:rPr>
              <a:t>) </a:t>
            </a:r>
            <a:endParaRPr/>
          </a:p>
        </p:txBody>
      </p:sp>
      <p:sp>
        <p:nvSpPr>
          <p:cNvPr id="11" name="Rectangle 10"/>
          <p:cNvSpPr/>
          <p:nvPr/>
        </p:nvSpPr>
        <p:spPr bwMode="auto">
          <a:xfrm>
            <a:off x="3353360" y="-83310"/>
            <a:ext cx="2409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C00000"/>
                </a:solidFill>
                <a:latin typeface="Times New Roman"/>
                <a:cs typeface="Times New Roman"/>
              </a:rPr>
              <a:t>Bronchiectasis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607526" y="1163935"/>
            <a:ext cx="2908300" cy="1113829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2400" b="1" baseline="-25000" dirty="0">
                <a:latin typeface="Times New Roman"/>
                <a:cs typeface="Times New Roman"/>
              </a:rPr>
              <a:t>Bacterial lung abscess shown by CT on (a) mediastinal and (b) lung windows. Note the thick-walled, air-filled cavity</a:t>
            </a:r>
            <a:endParaRPr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152399"/>
            <a:ext cx="9148679" cy="91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Cavitation (abscess formation) : </a:t>
            </a:r>
            <a:r>
              <a:rPr lang="en-US" dirty="0">
                <a:latin typeface="Times New Roman"/>
                <a:cs typeface="Times New Roman"/>
              </a:rPr>
              <a:t>The air is then seen as a </a:t>
            </a:r>
            <a:r>
              <a:rPr lang="en-US" b="1" dirty="0" err="1">
                <a:solidFill>
                  <a:srgbClr val="FFC000"/>
                </a:solidFill>
                <a:latin typeface="Times New Roman"/>
                <a:cs typeface="Times New Roman"/>
              </a:rPr>
              <a:t>transradiancy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latin typeface="Times New Roman"/>
                <a:cs typeface="Times New Roman"/>
              </a:rPr>
              <a:t>within the 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consolidation </a:t>
            </a:r>
            <a:r>
              <a:rPr lang="en-US" b="1" dirty="0">
                <a:latin typeface="Times New Roman"/>
                <a:cs typeface="Times New Roman"/>
              </a:rPr>
              <a:t>and an 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air–fluid level </a:t>
            </a:r>
            <a:r>
              <a:rPr lang="en-US" b="1" dirty="0">
                <a:latin typeface="Times New Roman"/>
                <a:cs typeface="Times New Roman"/>
              </a:rPr>
              <a:t>may be present</a:t>
            </a:r>
            <a:endParaRPr dirty="0"/>
          </a:p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CT 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is better </a:t>
            </a:r>
            <a:r>
              <a:rPr lang="en-US" b="1" dirty="0">
                <a:latin typeface="Times New Roman"/>
                <a:cs typeface="Times New Roman"/>
              </a:rPr>
              <a:t>and more 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sensitive </a:t>
            </a:r>
            <a:r>
              <a:rPr lang="en-US" b="1" dirty="0">
                <a:latin typeface="Times New Roman"/>
                <a:cs typeface="Times New Roman"/>
              </a:rPr>
              <a:t>than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CXR 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for demonstrating cavitation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1219200"/>
            <a:ext cx="35814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40386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867399" y="464820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3835400" y="6074490"/>
            <a:ext cx="220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baseline="-25000">
                <a:latin typeface="+mj-lt"/>
                <a:ea typeface="+mj-ea"/>
                <a:cs typeface="+mj-cs"/>
              </a:rPr>
              <a:t>Fluid level(arrowheads) in a lung abscess.</a:t>
            </a:r>
            <a:endParaRPr/>
          </a:p>
        </p:txBody>
      </p:sp>
      <p:sp>
        <p:nvSpPr>
          <p:cNvPr id="3" name="مستطيل 2"/>
          <p:cNvSpPr/>
          <p:nvPr/>
        </p:nvSpPr>
        <p:spPr bwMode="auto">
          <a:xfrm>
            <a:off x="38100" y="336446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</a:rPr>
              <a:t>(a)</a:t>
            </a:r>
            <a:endParaRPr lang="ar-EG" b="1">
              <a:solidFill>
                <a:srgbClr val="FFFF00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0" y="6176665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</a:rPr>
              <a:t>(b)</a:t>
            </a:r>
            <a:endParaRPr lang="ar-EG" b="1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692900" y="1075730"/>
            <a:ext cx="2451100" cy="140076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5905500" y="2476499"/>
            <a:ext cx="3200400" cy="2133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Left-Up Arrow 6"/>
          <p:cNvSpPr/>
          <p:nvPr/>
        </p:nvSpPr>
        <p:spPr bwMode="auto">
          <a:xfrm>
            <a:off x="3581400" y="2277764"/>
            <a:ext cx="787400" cy="700385"/>
          </a:xfrm>
          <a:prstGeom prst="lef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</a:rPr>
              <a:t>Spherical opacities (lung mass, lung nodule)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14300" y="4548664"/>
            <a:ext cx="8915400" cy="2438399"/>
          </a:xfrm>
        </p:spPr>
        <p:txBody>
          <a:bodyPr>
            <a:normAutofit fontScale="77500" lnSpcReduction="20000"/>
          </a:bodyPr>
          <a:lstStyle/>
          <a:p>
            <a:pPr>
              <a:buNone/>
              <a:defRPr/>
            </a:pPr>
            <a:r>
              <a:rPr lang="en-US" b="1" u="sng" dirty="0">
                <a:solidFill>
                  <a:srgbClr val="C00000"/>
                </a:solidFill>
              </a:rPr>
              <a:t>Causes of a solitary pulmonary nodule:</a:t>
            </a:r>
            <a:endParaRPr dirty="0"/>
          </a:p>
          <a:p>
            <a:pPr>
              <a:buNone/>
              <a:defRPr/>
            </a:pPr>
            <a:r>
              <a:rPr lang="en-US" dirty="0"/>
              <a:t>• Bronchial carcinoma/bronchial carcinoid.</a:t>
            </a:r>
            <a:endParaRPr dirty="0"/>
          </a:p>
          <a:p>
            <a:pPr>
              <a:buNone/>
              <a:defRPr/>
            </a:pPr>
            <a:r>
              <a:rPr lang="en-US" dirty="0"/>
              <a:t>• Benign </a:t>
            </a:r>
            <a:r>
              <a:rPr lang="en-US" dirty="0" err="1"/>
              <a:t>tumour</a:t>
            </a:r>
            <a:r>
              <a:rPr lang="en-US" dirty="0"/>
              <a:t> of the lung, hamartoma being the most common</a:t>
            </a:r>
            <a:endParaRPr dirty="0"/>
          </a:p>
          <a:p>
            <a:pPr>
              <a:buNone/>
              <a:defRPr/>
            </a:pPr>
            <a:r>
              <a:rPr lang="en-US" dirty="0"/>
              <a:t>• Infective granuloma, tuberculoma being the most common</a:t>
            </a:r>
            <a:endParaRPr dirty="0"/>
          </a:p>
          <a:p>
            <a:pPr>
              <a:buNone/>
              <a:defRPr/>
            </a:pPr>
            <a:r>
              <a:rPr lang="en-US" dirty="0"/>
              <a:t>• Metastasis</a:t>
            </a:r>
            <a:endParaRPr dirty="0"/>
          </a:p>
          <a:p>
            <a:pPr>
              <a:buNone/>
              <a:defRPr/>
            </a:pPr>
            <a:r>
              <a:rPr lang="en-US" dirty="0"/>
              <a:t>• Lung abscess</a:t>
            </a:r>
            <a:endParaRPr dirty="0"/>
          </a:p>
          <a:p>
            <a:pPr>
              <a:buNone/>
              <a:defRPr/>
            </a:pPr>
            <a:r>
              <a:rPr lang="en-US" dirty="0"/>
              <a:t>• Rarely, spherical (round) pneumonia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457200"/>
            <a:ext cx="3124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276600" y="609600"/>
            <a:ext cx="2819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196011" y="609600"/>
            <a:ext cx="29479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0" y="3810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The large size </a:t>
            </a:r>
            <a:r>
              <a:rPr lang="en-US" sz="1600" b="1" dirty="0">
                <a:latin typeface="Times New Roman"/>
                <a:cs typeface="Times New Roman"/>
              </a:rPr>
              <a:t>and the 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irregular infiltrating edge </a:t>
            </a:r>
            <a:r>
              <a:rPr lang="en-US" sz="1600" b="1" dirty="0">
                <a:latin typeface="Times New Roman"/>
                <a:cs typeface="Times New Roman"/>
              </a:rPr>
              <a:t>are important 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diagnostic features </a:t>
            </a:r>
            <a:r>
              <a:rPr lang="en-US" sz="1600" b="1" dirty="0">
                <a:latin typeface="Times New Roman"/>
                <a:cs typeface="Times New Roman"/>
              </a:rPr>
              <a:t>suggesting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primary carcinoma of the lung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.</a:t>
            </a:r>
            <a:r>
              <a:rPr lang="en-US" sz="1600" b="1" dirty="0">
                <a:latin typeface="Times New Roman"/>
                <a:cs typeface="Times New Roman"/>
              </a:rPr>
              <a:t> (b) 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The small size</a:t>
            </a:r>
            <a:r>
              <a:rPr lang="en-US" sz="1600" b="1" dirty="0">
                <a:latin typeface="Times New Roman"/>
                <a:cs typeface="Times New Roman"/>
              </a:rPr>
              <a:t> and 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relatively smooth border </a:t>
            </a:r>
            <a:r>
              <a:rPr lang="en-US" sz="1600" b="1" dirty="0">
                <a:latin typeface="Times New Roman"/>
                <a:cs typeface="Times New Roman"/>
              </a:rPr>
              <a:t>leads to a </a:t>
            </a:r>
            <a:r>
              <a:rPr lang="en-US"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wider</a:t>
            </a:r>
            <a:r>
              <a:rPr lang="en-US" sz="1600" b="1" dirty="0">
                <a:latin typeface="Times New Roman"/>
                <a:cs typeface="Times New Roman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differential diagnosis.</a:t>
            </a:r>
            <a:r>
              <a:rPr lang="en-US" sz="1600" b="1" dirty="0">
                <a:latin typeface="Times New Roman"/>
                <a:cs typeface="Times New Roman"/>
              </a:rPr>
              <a:t>(c)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Typical bronchial carcinoma </a:t>
            </a:r>
            <a:r>
              <a:rPr lang="en-US" sz="1600" b="1" dirty="0">
                <a:latin typeface="Times New Roman"/>
                <a:cs typeface="Times New Roman"/>
              </a:rPr>
              <a:t>on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>
                <a:solidFill>
                  <a:srgbClr val="00B050"/>
                </a:solidFill>
                <a:latin typeface="Times New Roman"/>
                <a:cs typeface="Times New Roman"/>
              </a:rPr>
              <a:t>CT</a:t>
            </a:r>
            <a:r>
              <a:rPr lang="en-US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>
                <a:latin typeface="Times New Roman"/>
                <a:cs typeface="Times New Roman"/>
              </a:rPr>
              <a:t>showing an </a:t>
            </a:r>
            <a:r>
              <a:rPr lang="en-US" sz="1600" b="1" dirty="0">
                <a:solidFill>
                  <a:srgbClr val="00B0F0"/>
                </a:solidFill>
                <a:latin typeface="Times New Roman"/>
                <a:cs typeface="Times New Roman"/>
              </a:rPr>
              <a:t>infiltrating edge.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4801" y="1655127"/>
            <a:ext cx="4038600" cy="51022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76200" y="-15240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C00000"/>
                </a:solidFill>
              </a:rPr>
              <a:t>Plain film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79506" y="-29450"/>
            <a:ext cx="449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What structures can  we see?</a:t>
            </a:r>
            <a:endParaRPr/>
          </a:p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LUNGS</a:t>
            </a:r>
            <a:endParaRPr/>
          </a:p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 MEDIASTINUM</a:t>
            </a:r>
            <a:endParaRPr/>
          </a:p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 BONY CAGE</a:t>
            </a:r>
            <a:endParaRPr/>
          </a:p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 SOFT TISSUE COMPONENT</a:t>
            </a:r>
            <a:endParaRPr/>
          </a:p>
        </p:txBody>
      </p:sp>
      <p:pic>
        <p:nvPicPr>
          <p:cNvPr id="8" name="Picture 2" descr="https://www.med-ed.virginia.edu/courses/rad/cxr/web%20images/normal_lat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343400" y="1655127"/>
            <a:ext cx="3849932" cy="509627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 bwMode="auto">
          <a:xfrm>
            <a:off x="4975801" y="1655127"/>
            <a:ext cx="2585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7030A0"/>
                </a:solidFill>
              </a:rPr>
              <a:t>Plain X-Ray </a:t>
            </a:r>
            <a:r>
              <a:rPr lang="en-US">
                <a:solidFill>
                  <a:srgbClr val="7030A0"/>
                </a:solidFill>
              </a:rPr>
              <a:t>chest PA view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7800" y="-6927"/>
            <a:ext cx="6143625" cy="4959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14312" y="5181600"/>
            <a:ext cx="8777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</a:rPr>
              <a:t>Small pulmonary nodules</a:t>
            </a:r>
            <a:endParaRPr dirty="0"/>
          </a:p>
          <a:p>
            <a:pPr>
              <a:defRPr/>
            </a:pPr>
            <a:r>
              <a:rPr lang="en-US" sz="2000" b="1" dirty="0">
                <a:solidFill>
                  <a:srgbClr val="00B050"/>
                </a:solidFill>
              </a:rPr>
              <a:t>CT chest (axial plane; lung window) </a:t>
            </a:r>
            <a:r>
              <a:rPr lang="en-US" sz="2000" dirty="0"/>
              <a:t>of a patient with lung metastases from colon carcinoma</a:t>
            </a:r>
            <a:endParaRPr dirty="0"/>
          </a:p>
          <a:p>
            <a:pPr>
              <a:defRPr/>
            </a:pPr>
            <a:r>
              <a:rPr lang="en-US" sz="2000" dirty="0">
                <a:solidFill>
                  <a:srgbClr val="00B0F0"/>
                </a:solidFill>
              </a:rPr>
              <a:t>Multiple small, circumscribed nodules of varying sizes can be seen in both lungs</a:t>
            </a:r>
            <a:r>
              <a:rPr lang="en-US" sz="2000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14800" y="136624"/>
            <a:ext cx="4786306" cy="617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6200" y="1524000"/>
            <a:ext cx="4038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Pulmonary nodules</a:t>
            </a:r>
            <a:endParaRPr dirty="0"/>
          </a:p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B050"/>
                </a:solidFill>
                <a:latin typeface="Times New Roman"/>
                <a:cs typeface="Times New Roman"/>
              </a:rPr>
              <a:t>X-ray chest (PA view) </a:t>
            </a:r>
            <a:r>
              <a:rPr lang="en-US" sz="2400" dirty="0">
                <a:latin typeface="Times New Roman"/>
                <a:cs typeface="Times New Roman"/>
              </a:rPr>
              <a:t>of a patient with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lung metastases</a:t>
            </a:r>
            <a:endParaRPr dirty="0"/>
          </a:p>
          <a:p>
            <a:pPr algn="just">
              <a:defRPr/>
            </a:pPr>
            <a:endParaRPr lang="en-US" sz="24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2400" b="1" dirty="0">
                <a:latin typeface="Times New Roman"/>
                <a:cs typeface="Times New Roman"/>
              </a:rPr>
              <a:t>Multiple pulmonary nodules </a:t>
            </a:r>
            <a:r>
              <a:rPr lang="en-US" sz="2400" dirty="0">
                <a:latin typeface="Times New Roman"/>
                <a:cs typeface="Times New Roman"/>
              </a:rPr>
              <a:t>with </a:t>
            </a:r>
            <a:r>
              <a:rPr lang="en-US" sz="2400" b="1" dirty="0">
                <a:latin typeface="Times New Roman"/>
                <a:cs typeface="Times New Roman"/>
              </a:rPr>
              <a:t>circumscribed margins </a:t>
            </a:r>
            <a:r>
              <a:rPr lang="en-US" sz="2400" dirty="0">
                <a:latin typeface="Times New Roman"/>
                <a:cs typeface="Times New Roman"/>
              </a:rPr>
              <a:t>can be seen in </a:t>
            </a:r>
            <a:r>
              <a:rPr lang="en-US" sz="2400" b="1" dirty="0">
                <a:latin typeface="Times New Roman"/>
                <a:cs typeface="Times New Roman"/>
              </a:rPr>
              <a:t>both lungs 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67000" y="152400"/>
            <a:ext cx="4724399" cy="5552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685800" y="1905000"/>
            <a:ext cx="175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</a:rPr>
              <a:t>Thymoma</a:t>
            </a:r>
            <a:endParaRPr/>
          </a:p>
        </p:txBody>
      </p:sp>
      <p:sp>
        <p:nvSpPr>
          <p:cNvPr id="6" name="Rectangle 5"/>
          <p:cNvSpPr/>
          <p:nvPr/>
        </p:nvSpPr>
        <p:spPr bwMode="auto">
          <a:xfrm>
            <a:off x="304800" y="5867399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</a:rPr>
              <a:t>The differential diagnosis for an anterior mediastinal mass includes: 1- Thymoma 2- Thyroid &amp; parathyroid 3- ( Terrible) Lymphoma 4- Teratoma 5- Thoracic aorta  </a:t>
            </a:r>
            <a:r>
              <a:rPr lang="en-US" sz="2400" b="1" dirty="0">
                <a:solidFill>
                  <a:srgbClr val="7030A0"/>
                </a:solidFill>
              </a:rPr>
              <a:t>(5 Ts)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28600" y="609600"/>
            <a:ext cx="86868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Some abdominal conditions present as a chest disorder</a:t>
            </a:r>
            <a:endParaRPr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343400" y="1295400"/>
            <a:ext cx="45720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52400" y="1295400"/>
            <a:ext cx="3992397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 bwMode="auto">
          <a:xfrm>
            <a:off x="152400" y="59436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srgbClr val="00B050"/>
                </a:solidFill>
              </a:rPr>
              <a:t>Air under the domes of diaphragm  in pneumoperitoneum. It occur in perforation of bowel </a:t>
            </a:r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YASSIR MAAREFA\جمال السودان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FF0000"/>
                </a:solidFill>
              </a:rPr>
              <a:t>Pulmonary tuberculosis : </a:t>
            </a:r>
            <a:r>
              <a:rPr lang="en-US" dirty="0">
                <a:solidFill>
                  <a:srgbClr val="404040"/>
                </a:solidFill>
                <a:latin typeface="Open Sans"/>
              </a:rPr>
              <a:t>The primary infection is usually asymptomatic although a small number go on to have symptomatic hematological dissemination which may result in </a:t>
            </a:r>
            <a:r>
              <a:rPr lang="en-US" dirty="0">
                <a:solidFill>
                  <a:srgbClr val="2783AD"/>
                </a:solidFill>
                <a:latin typeface="Open Sans"/>
              </a:rPr>
              <a:t>miliary tuberculosis</a:t>
            </a:r>
            <a:r>
              <a:rPr lang="en-US" dirty="0">
                <a:solidFill>
                  <a:srgbClr val="404040"/>
                </a:solidFill>
                <a:latin typeface="Open Sans"/>
              </a:rPr>
              <a:t>. Patients with </a:t>
            </a:r>
            <a:r>
              <a:rPr lang="en-US" b="1" dirty="0">
                <a:solidFill>
                  <a:srgbClr val="FFC000"/>
                </a:solidFill>
                <a:latin typeface="Open Sans"/>
              </a:rPr>
              <a:t>post-primary pulmonary tuberculosis </a:t>
            </a:r>
            <a:r>
              <a:rPr lang="en-US" dirty="0">
                <a:solidFill>
                  <a:srgbClr val="404040"/>
                </a:solidFill>
                <a:latin typeface="Open Sans"/>
              </a:rPr>
              <a:t>have chronic dry cough, fever, malaise and weight loss. Productive cough which is often blood stained </a:t>
            </a:r>
            <a:r>
              <a:rPr lang="en-US" dirty="0">
                <a:solidFill>
                  <a:srgbClr val="00B050"/>
                </a:solidFill>
                <a:latin typeface="Open Sans"/>
              </a:rPr>
              <a:t>. </a:t>
            </a:r>
            <a:r>
              <a:rPr lang="en-US" dirty="0">
                <a:solidFill>
                  <a:srgbClr val="FFC000"/>
                </a:solidFill>
                <a:latin typeface="Open Sans"/>
              </a:rPr>
              <a:t>Cavity formation in lung is one of the characteristic feature of TB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28599" y="2133600"/>
            <a:ext cx="4052432" cy="467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381500" y="2133600"/>
            <a:ext cx="4572000" cy="4678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4210050" cy="376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0" y="1"/>
            <a:ext cx="422148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76200" y="1640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Cavities caused by tuberculosis</a:t>
            </a:r>
            <a:endParaRPr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072380" y="3581401"/>
            <a:ext cx="3733800" cy="328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3585212"/>
            <a:ext cx="4412972" cy="3276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 bwMode="auto">
          <a:xfrm>
            <a:off x="3733800" y="3733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</a:rPr>
              <a:t>Miliary TB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953000" y="2086126"/>
            <a:ext cx="3771900" cy="476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28600" y="3352800"/>
            <a:ext cx="3657600" cy="33634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 bwMode="auto"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Bilateral enlargement of hilar nodes occurs in:</a:t>
            </a:r>
            <a:endParaRPr dirty="0"/>
          </a:p>
          <a:p>
            <a:pPr algn="just">
              <a:defRPr/>
            </a:pPr>
            <a:r>
              <a:rPr lang="en-US" sz="2400" dirty="0">
                <a:latin typeface="Times New Roman"/>
                <a:cs typeface="Times New Roman"/>
              </a:rPr>
              <a:t>• 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Sarcoidosis : </a:t>
            </a:r>
            <a:r>
              <a:rPr lang="en-US" sz="2400" dirty="0">
                <a:latin typeface="Times New Roman"/>
                <a:cs typeface="Times New Roman"/>
              </a:rPr>
              <a:t>The diagnosis is almost certain if the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hilar enlargement is symmetrical </a:t>
            </a:r>
            <a:r>
              <a:rPr lang="en-US" sz="2400" dirty="0">
                <a:latin typeface="Times New Roman"/>
                <a:cs typeface="Times New Roman"/>
              </a:rPr>
              <a:t>and if the patient is</a:t>
            </a:r>
            <a:r>
              <a:rPr lang="en-US" sz="2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asymptomatic</a:t>
            </a:r>
            <a:r>
              <a:rPr lang="en-US" sz="2400" dirty="0">
                <a:solidFill>
                  <a:srgbClr val="7030A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>
                <a:latin typeface="Times New Roman"/>
                <a:cs typeface="Times New Roman"/>
              </a:rPr>
              <a:t>or has either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erythema nodosum </a:t>
            </a:r>
            <a:r>
              <a:rPr lang="en-US" sz="2400" dirty="0">
                <a:latin typeface="Times New Roman"/>
                <a:cs typeface="Times New Roman"/>
              </a:rPr>
              <a:t>or</a:t>
            </a:r>
            <a:r>
              <a:rPr lang="en-US" sz="2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iridocyclitis</a:t>
            </a:r>
            <a:r>
              <a:rPr lang="en-US" sz="2400" dirty="0">
                <a:solidFill>
                  <a:srgbClr val="7030A0"/>
                </a:solidFill>
                <a:latin typeface="Times New Roman"/>
                <a:cs typeface="Times New Roman"/>
              </a:rPr>
              <a:t>. </a:t>
            </a:r>
            <a:r>
              <a:rPr lang="en-US" sz="2400" dirty="0">
                <a:latin typeface="Times New Roman"/>
                <a:cs typeface="Times New Roman"/>
              </a:rPr>
              <a:t>Enlargement of the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right paratracheal nodes </a:t>
            </a:r>
            <a:r>
              <a:rPr lang="en-US" sz="2400" dirty="0">
                <a:latin typeface="Times New Roman"/>
                <a:cs typeface="Times New Roman"/>
              </a:rPr>
              <a:t>is common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. Lung changes </a:t>
            </a:r>
            <a:r>
              <a:rPr lang="en-US" sz="2400" dirty="0">
                <a:latin typeface="Times New Roman"/>
                <a:cs typeface="Times New Roman"/>
              </a:rPr>
              <a:t>are sometimes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visible.</a:t>
            </a:r>
            <a:endParaRPr dirty="0"/>
          </a:p>
          <a:p>
            <a:pPr algn="just"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• 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Malignant lymphoma.</a:t>
            </a:r>
            <a:endParaRPr dirty="0"/>
          </a:p>
          <a:p>
            <a:pPr algn="just"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• 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Tuberculosis. 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52400" y="228600"/>
            <a:ext cx="87630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Abnormalities of heart and great vessels</a:t>
            </a:r>
            <a:endParaRPr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09599" y="1295400"/>
            <a:ext cx="3733801" cy="512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919706" y="914400"/>
            <a:ext cx="4008757" cy="5760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 bwMode="auto">
          <a:xfrm>
            <a:off x="152400" y="762000"/>
            <a:ext cx="394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Dextrocardia with right sided aortic arch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67199" y="609600"/>
            <a:ext cx="4648201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0" y="38100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>
                <a:latin typeface="Times New Roman"/>
                <a:cs typeface="Times New Roman"/>
              </a:rPr>
              <a:t>The heart is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/>
              </a:rPr>
              <a:t>greatly enlarged.</a:t>
            </a:r>
            <a:r>
              <a:rPr lang="en-US" sz="2800" b="1" dirty="0">
                <a:latin typeface="Times New Roman"/>
                <a:cs typeface="Times New Roman"/>
              </a:rPr>
              <a:t> The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/>
              </a:rPr>
              <a:t>outline</a:t>
            </a:r>
            <a:r>
              <a:rPr lang="en-US" sz="2800" b="1" dirty="0">
                <a:latin typeface="Times New Roman"/>
                <a:cs typeface="Times New Roman"/>
              </a:rPr>
              <a:t> is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/>
              </a:rPr>
              <a:t>well defined</a:t>
            </a:r>
            <a:r>
              <a:rPr lang="en-US" sz="2800" b="1" dirty="0">
                <a:latin typeface="Times New Roman"/>
                <a:cs typeface="Times New Roman"/>
              </a:rPr>
              <a:t> and the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/>
              </a:rPr>
              <a:t>shape globular</a:t>
            </a:r>
            <a:r>
              <a:rPr lang="en-US" sz="2800" b="1" dirty="0">
                <a:latin typeface="Times New Roman"/>
                <a:cs typeface="Times New Roman"/>
              </a:rPr>
              <a:t>. The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/>
              </a:rPr>
              <a:t>lungs</a:t>
            </a:r>
            <a:r>
              <a:rPr lang="en-US" sz="2800" b="1" dirty="0">
                <a:latin typeface="Times New Roman"/>
                <a:cs typeface="Times New Roman"/>
              </a:rPr>
              <a:t> are 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/>
              </a:rPr>
              <a:t>normal</a:t>
            </a:r>
            <a:r>
              <a:rPr lang="en-US" sz="2800" dirty="0">
                <a:latin typeface="Times New Roman"/>
                <a:cs typeface="Times New Roman"/>
              </a:rPr>
              <a:t>.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495800" y="152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Pericardial effusion</a:t>
            </a:r>
            <a:endParaRPr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442" y="3124200"/>
            <a:ext cx="3880757" cy="350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-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Fissures and lobes</a:t>
            </a:r>
            <a:endParaRPr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/>
        </p:blipFill>
        <p:spPr bwMode="auto">
          <a:xfrm>
            <a:off x="650723" y="1140064"/>
            <a:ext cx="3540277" cy="49861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1981200" y="2514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/>
              <a:t>Upper Lobe</a:t>
            </a:r>
            <a:endParaRPr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1676400" y="2209800"/>
            <a:ext cx="1371600" cy="228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auto">
          <a:xfrm>
            <a:off x="685800" y="398299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/>
              <a:t>Lower Lobe</a:t>
            </a:r>
            <a:endParaRPr/>
          </a:p>
        </p:txBody>
      </p:sp>
      <p:sp>
        <p:nvSpPr>
          <p:cNvPr id="21" name="Rectangle 20"/>
          <p:cNvSpPr/>
          <p:nvPr/>
        </p:nvSpPr>
        <p:spPr bwMode="auto">
          <a:xfrm>
            <a:off x="1981201" y="3352800"/>
            <a:ext cx="1659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/>
              <a:t>Major Fissure</a:t>
            </a:r>
            <a:endParaRPr/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 bwMode="auto">
          <a:xfrm flipV="1">
            <a:off x="7067550" y="3037820"/>
            <a:ext cx="0" cy="3149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251324" y="1031596"/>
            <a:ext cx="4035425" cy="5164137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6" name="Straight Connector 5"/>
          <p:cNvCxnSpPr>
            <a:cxnSpLocks/>
          </p:cNvCxnSpPr>
          <p:nvPr/>
        </p:nvCxnSpPr>
        <p:spPr bwMode="auto">
          <a:xfrm flipH="1">
            <a:off x="5699124" y="1796533"/>
            <a:ext cx="1447800" cy="2819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 flipH="1">
            <a:off x="5546724" y="3206233"/>
            <a:ext cx="87629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>
            <a:off x="5089524" y="259079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Upper lobe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5089524" y="361366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Middle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6365875" y="3429000"/>
            <a:ext cx="192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Lower lobe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1" y="50800"/>
            <a:ext cx="8839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accent2"/>
                </a:solidFill>
              </a:rPr>
              <a:t> Pericardial effusion </a:t>
            </a:r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81000" y="737175"/>
            <a:ext cx="4572001" cy="39110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029200" y="723900"/>
            <a:ext cx="3962400" cy="3924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مستطيل 2"/>
          <p:cNvSpPr/>
          <p:nvPr/>
        </p:nvSpPr>
        <p:spPr bwMode="auto">
          <a:xfrm>
            <a:off x="533400" y="54102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Both"/>
              <a:defRPr/>
            </a:pPr>
            <a:r>
              <a:rPr lang="en-US" b="1" dirty="0">
                <a:solidFill>
                  <a:srgbClr val="00B050"/>
                </a:solidFill>
              </a:rPr>
              <a:t>Large pericardial effusion on an apical four-chamber view echocardiogram.  </a:t>
            </a:r>
            <a:endParaRPr dirty="0"/>
          </a:p>
          <a:p>
            <a:pPr>
              <a:defRPr/>
            </a:pPr>
            <a:endParaRPr lang="en-US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00B050"/>
                </a:solidFill>
              </a:rPr>
              <a:t>(b) CT scan showing fluid density (stars) in the pericardium.</a:t>
            </a:r>
            <a:endParaRPr lang="ar-EG" b="1" dirty="0">
              <a:solidFill>
                <a:srgbClr val="00B050"/>
              </a:solidFill>
            </a:endParaRPr>
          </a:p>
        </p:txBody>
      </p:sp>
      <p:sp>
        <p:nvSpPr>
          <p:cNvPr id="4" name="مستطيل 3"/>
          <p:cNvSpPr/>
          <p:nvPr/>
        </p:nvSpPr>
        <p:spPr bwMode="auto">
          <a:xfrm>
            <a:off x="406400" y="4272002"/>
            <a:ext cx="535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00"/>
                </a:solidFill>
              </a:rPr>
              <a:t>(b)</a:t>
            </a:r>
            <a:r>
              <a:rPr lang="en-US" b="1">
                <a:solidFill>
                  <a:srgbClr val="00B050"/>
                </a:solidFill>
              </a:rPr>
              <a:t> </a:t>
            </a:r>
            <a:endParaRPr lang="ar-EG"/>
          </a:p>
        </p:txBody>
      </p:sp>
      <p:sp>
        <p:nvSpPr>
          <p:cNvPr id="8" name="مستطيل 7"/>
          <p:cNvSpPr/>
          <p:nvPr/>
        </p:nvSpPr>
        <p:spPr bwMode="auto">
          <a:xfrm>
            <a:off x="5029200" y="4224347"/>
            <a:ext cx="524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00"/>
                </a:solidFill>
              </a:rPr>
              <a:t>(a)</a:t>
            </a:r>
            <a:r>
              <a:rPr lang="en-US" b="1">
                <a:solidFill>
                  <a:srgbClr val="00B050"/>
                </a:solidFill>
              </a:rPr>
              <a:t> </a:t>
            </a:r>
            <a:endParaRPr lang="ar-EG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12423" y="1905000"/>
            <a:ext cx="44958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0" y="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</a:rPr>
              <a:t>PA view</a:t>
            </a:r>
            <a:r>
              <a:rPr lang="en-US" dirty="0">
                <a:solidFill>
                  <a:schemeClr val="accent2"/>
                </a:solidFill>
              </a:rPr>
              <a:t>: </a:t>
            </a:r>
            <a:r>
              <a:rPr lang="en-US" b="1" dirty="0">
                <a:solidFill>
                  <a:schemeClr val="accent2"/>
                </a:solidFill>
              </a:rPr>
              <a:t>Mitral stenosis: </a:t>
            </a:r>
            <a:r>
              <a:rPr lang="en-US" dirty="0">
                <a:solidFill>
                  <a:schemeClr val="accent2"/>
                </a:solidFill>
              </a:rPr>
              <a:t>                           </a:t>
            </a:r>
            <a:r>
              <a:rPr lang="en-US" b="1" dirty="0">
                <a:solidFill>
                  <a:srgbClr val="00B050"/>
                </a:solidFill>
              </a:rPr>
              <a:t>Left atrial enlargement</a:t>
            </a:r>
            <a:r>
              <a:rPr lang="en-US" dirty="0">
                <a:solidFill>
                  <a:schemeClr val="accent2"/>
                </a:solidFill>
              </a:rPr>
              <a:t>:</a:t>
            </a:r>
            <a:endParaRPr dirty="0"/>
          </a:p>
          <a:p>
            <a:pPr>
              <a:defRPr/>
            </a:pPr>
            <a:r>
              <a:rPr lang="en-US" dirty="0"/>
              <a:t>=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Convexity</a:t>
            </a:r>
            <a:r>
              <a:rPr lang="en-US" b="1" dirty="0">
                <a:latin typeface="Times New Roman"/>
                <a:cs typeface="Times New Roman"/>
              </a:rPr>
              <a:t> or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straightening</a:t>
            </a:r>
            <a:r>
              <a:rPr lang="en-US" b="1" dirty="0">
                <a:latin typeface="Times New Roman"/>
                <a:cs typeface="Times New Roman"/>
              </a:rPr>
              <a:t> of the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left atrial appendage</a:t>
            </a:r>
            <a:r>
              <a:rPr lang="en-US" b="1" dirty="0">
                <a:latin typeface="Times New Roman"/>
                <a:cs typeface="Times New Roman"/>
              </a:rPr>
              <a:t>.</a:t>
            </a:r>
            <a:endParaRPr dirty="0"/>
          </a:p>
          <a:p>
            <a:pPr>
              <a:defRPr/>
            </a:pPr>
            <a:r>
              <a:rPr lang="en-US" b="1" dirty="0">
                <a:latin typeface="Times New Roman"/>
                <a:cs typeface="Times New Roman"/>
              </a:rPr>
              <a:t>=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Left heart border </a:t>
            </a:r>
            <a:r>
              <a:rPr lang="en-US" b="1" dirty="0">
                <a:latin typeface="Times New Roman"/>
                <a:cs typeface="Times New Roman"/>
              </a:rPr>
              <a:t>is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straight</a:t>
            </a:r>
            <a:r>
              <a:rPr lang="en-US" b="1" dirty="0">
                <a:latin typeface="Times New Roman"/>
                <a:cs typeface="Times New Roman"/>
              </a:rPr>
              <a:t> or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convex</a:t>
            </a:r>
            <a:endParaRPr dirty="0"/>
          </a:p>
          <a:p>
            <a:pPr>
              <a:defRPr/>
            </a:pP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= Double density </a:t>
            </a:r>
            <a:r>
              <a:rPr lang="en-US" b="1" dirty="0">
                <a:latin typeface="Times New Roman"/>
                <a:cs typeface="Times New Roman"/>
              </a:rPr>
              <a:t>of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RT  cardiac border</a:t>
            </a:r>
            <a:endParaRPr dirty="0"/>
          </a:p>
          <a:p>
            <a:pPr>
              <a:defRPr/>
            </a:pPr>
            <a:r>
              <a:rPr lang="en-US" b="1" dirty="0">
                <a:latin typeface="Times New Roman"/>
                <a:cs typeface="Times New Roman"/>
              </a:rPr>
              <a:t>=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 Elevation </a:t>
            </a:r>
            <a:r>
              <a:rPr lang="en-US" b="1" dirty="0">
                <a:latin typeface="Times New Roman"/>
                <a:cs typeface="Times New Roman"/>
              </a:rPr>
              <a:t>of the 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left main bronchus</a:t>
            </a:r>
            <a:r>
              <a:rPr lang="en-US" b="1" dirty="0">
                <a:latin typeface="Times New Roman"/>
                <a:cs typeface="Times New Roman"/>
              </a:rPr>
              <a:t> and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splaying</a:t>
            </a:r>
            <a:r>
              <a:rPr lang="en-US" b="1" dirty="0">
                <a:latin typeface="Times New Roman"/>
                <a:cs typeface="Times New Roman"/>
              </a:rPr>
              <a:t> of the 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carina</a:t>
            </a:r>
            <a:endParaRPr dirty="0"/>
          </a:p>
          <a:p>
            <a:pPr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LA view: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posterior protrusion </a:t>
            </a:r>
            <a:r>
              <a:rPr lang="en-US" b="1" dirty="0">
                <a:latin typeface="Times New Roman"/>
                <a:cs typeface="Times New Roman"/>
              </a:rPr>
              <a:t>of the upper part of </a:t>
            </a:r>
            <a:r>
              <a:rPr lang="en-US" b="1" dirty="0">
                <a:solidFill>
                  <a:srgbClr val="00B0F0"/>
                </a:solidFill>
                <a:latin typeface="Times New Roman"/>
                <a:cs typeface="Times New Roman"/>
              </a:rPr>
              <a:t>posterior heart border</a:t>
            </a:r>
            <a:r>
              <a:rPr lang="en-US" dirty="0">
                <a:latin typeface="Times New Roman"/>
                <a:cs typeface="Times New Roman"/>
              </a:rPr>
              <a:t>. </a:t>
            </a:r>
            <a:endParaRPr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2514600" y="0"/>
            <a:ext cx="1143000" cy="3810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410200" y="1219199"/>
            <a:ext cx="3581400" cy="525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0" y="228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C00000"/>
                </a:solidFill>
              </a:rPr>
              <a:t>Left atrial enlargement</a:t>
            </a:r>
            <a:endParaRPr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0149" y="890170"/>
            <a:ext cx="4495800" cy="558682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2400" y="152400"/>
            <a:ext cx="4419600" cy="6075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800600" y="-17417"/>
            <a:ext cx="43434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Coarctation of the aorta</a:t>
            </a:r>
            <a:endParaRPr dirty="0"/>
          </a:p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X-ray chest (PA view)</a:t>
            </a:r>
            <a:endParaRPr dirty="0"/>
          </a:p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2400" b="1" dirty="0">
                <a:latin typeface="Times New Roman"/>
                <a:cs typeface="Times New Roman"/>
              </a:rPr>
              <a:t>Focal indentation </a:t>
            </a:r>
            <a:r>
              <a:rPr lang="en-US" sz="2400" dirty="0">
                <a:latin typeface="Times New Roman"/>
                <a:cs typeface="Times New Roman"/>
              </a:rPr>
              <a:t>of the </a:t>
            </a:r>
            <a:r>
              <a:rPr lang="en-US" sz="2400" b="1" dirty="0">
                <a:latin typeface="Times New Roman"/>
                <a:cs typeface="Times New Roman"/>
              </a:rPr>
              <a:t>distal aortic arch </a:t>
            </a:r>
            <a:r>
              <a:rPr lang="en-US" sz="2000" dirty="0">
                <a:latin typeface="Times New Roman"/>
                <a:cs typeface="Times New Roman"/>
              </a:rPr>
              <a:t>is seen at the location of aortic coarctation (illustration). An additional finding is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inferior rib notching (</a:t>
            </a:r>
            <a:r>
              <a:rPr lang="en-US" sz="24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Roesler</a:t>
            </a: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 sign; </a:t>
            </a:r>
            <a:r>
              <a:rPr lang="en-US" sz="2400" dirty="0">
                <a:latin typeface="Times New Roman"/>
                <a:cs typeface="Times New Roman"/>
              </a:rPr>
              <a:t>examples indicated by arrowheads), which is produced by dilated intercostal arteries.</a:t>
            </a:r>
            <a:endParaRPr dirty="0"/>
          </a:p>
          <a:p>
            <a:pPr algn="just"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The figure-3 sign of coarctation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000" dirty="0">
                <a:latin typeface="Times New Roman"/>
                <a:cs typeface="Times New Roman"/>
              </a:rPr>
              <a:t>indicated by red line) is seen in this patient. It is produced by </a:t>
            </a:r>
            <a:r>
              <a:rPr lang="en-US" sz="2000" dirty="0" err="1">
                <a:latin typeface="Times New Roman"/>
                <a:cs typeface="Times New Roman"/>
              </a:rPr>
              <a:t>prestenotic</a:t>
            </a:r>
            <a:r>
              <a:rPr lang="en-US" sz="2000" dirty="0">
                <a:latin typeface="Times New Roman"/>
                <a:cs typeface="Times New Roman"/>
              </a:rPr>
              <a:t> dilatation of the aortic arch and left subclavian artery in combination with post-stenotic dilatation of the descending aorta. </a:t>
            </a: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76799" y="228600"/>
            <a:ext cx="4962957" cy="647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52400" y="762000"/>
            <a:ext cx="457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Rib notching in coarctation of the aorta</a:t>
            </a:r>
            <a:endParaRPr dirty="0"/>
          </a:p>
          <a:p>
            <a:pPr algn="just">
              <a:defRPr/>
            </a:pPr>
            <a:endParaRPr lang="en-US" sz="24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Chest radiograph (PA view)</a:t>
            </a:r>
            <a:endParaRPr dirty="0"/>
          </a:p>
          <a:p>
            <a:pPr algn="just">
              <a:defRPr/>
            </a:pPr>
            <a:endParaRPr lang="en-US" sz="24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2400" dirty="0">
                <a:latin typeface="Times New Roman"/>
                <a:cs typeface="Times New Roman"/>
              </a:rPr>
              <a:t>There is </a:t>
            </a:r>
            <a:r>
              <a:rPr lang="en-US" sz="2400" b="1" dirty="0">
                <a:latin typeface="Times New Roman"/>
                <a:cs typeface="Times New Roman"/>
              </a:rPr>
              <a:t>mild cardiomegaly </a:t>
            </a:r>
            <a:r>
              <a:rPr lang="en-US" sz="2400" dirty="0">
                <a:latin typeface="Times New Roman"/>
                <a:cs typeface="Times New Roman"/>
              </a:rPr>
              <a:t>with a </a:t>
            </a:r>
            <a:r>
              <a:rPr lang="en-US" sz="2400" b="1" dirty="0">
                <a:latin typeface="Times New Roman"/>
                <a:cs typeface="Times New Roman"/>
              </a:rPr>
              <a:t>cardiothoracic ratio &gt;50%, </a:t>
            </a:r>
            <a:r>
              <a:rPr lang="en-US" sz="2400" dirty="0">
                <a:latin typeface="Times New Roman"/>
                <a:cs typeface="Times New Roman"/>
              </a:rPr>
              <a:t>and </a:t>
            </a:r>
            <a:r>
              <a:rPr lang="en-US" sz="2400" b="1" dirty="0">
                <a:latin typeface="Times New Roman"/>
                <a:cs typeface="Times New Roman"/>
              </a:rPr>
              <a:t>bilateral rib notching</a:t>
            </a:r>
            <a:r>
              <a:rPr lang="en-US" sz="2400" dirty="0">
                <a:latin typeface="Times New Roman"/>
                <a:cs typeface="Times New Roman"/>
              </a:rPr>
              <a:t> is visible on the </a:t>
            </a:r>
            <a:r>
              <a:rPr lang="en-US" sz="2400" b="1" dirty="0">
                <a:latin typeface="Times New Roman"/>
                <a:cs typeface="Times New Roman"/>
              </a:rPr>
              <a:t>inferior border </a:t>
            </a:r>
            <a:r>
              <a:rPr lang="en-US" sz="2400" dirty="0">
                <a:latin typeface="Times New Roman"/>
                <a:cs typeface="Times New Roman"/>
              </a:rPr>
              <a:t>of </a:t>
            </a:r>
            <a:r>
              <a:rPr lang="en-US" sz="2400" b="1" dirty="0">
                <a:latin typeface="Times New Roman"/>
                <a:cs typeface="Times New Roman"/>
              </a:rPr>
              <a:t>the ribs </a:t>
            </a:r>
            <a:r>
              <a:rPr lang="en-US" sz="2400" dirty="0">
                <a:latin typeface="Times New Roman"/>
                <a:cs typeface="Times New Roman"/>
              </a:rPr>
              <a:t>(white arrows).</a:t>
            </a:r>
            <a:endParaRPr dirty="0"/>
          </a:p>
          <a:p>
            <a:pPr algn="just">
              <a:defRPr/>
            </a:pPr>
            <a:endParaRPr lang="en-US" sz="24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2400" dirty="0">
                <a:latin typeface="Times New Roman"/>
                <a:cs typeface="Times New Roman"/>
              </a:rPr>
              <a:t>These features indicate 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coarctation of the aorta.</a:t>
            </a: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An aortic dissection </a:t>
            </a:r>
            <a:endParaRPr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267449" y="3897820"/>
            <a:ext cx="1362075" cy="28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 bwMode="auto">
          <a:xfrm>
            <a:off x="0" y="533400"/>
            <a:ext cx="8991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en-US" sz="2400" dirty="0">
                <a:latin typeface="Times New Roman"/>
                <a:cs typeface="Times New Roman"/>
              </a:rPr>
              <a:t>An aortic dissection is </a:t>
            </a:r>
            <a:r>
              <a:rPr lang="en-US" sz="2400" dirty="0">
                <a:solidFill>
                  <a:srgbClr val="00B0F0"/>
                </a:solidFill>
                <a:latin typeface="Times New Roman"/>
                <a:cs typeface="Times New Roman"/>
              </a:rPr>
              <a:t>a tear </a:t>
            </a:r>
            <a:r>
              <a:rPr lang="en-US" sz="2400" dirty="0">
                <a:latin typeface="Times New Roman"/>
                <a:cs typeface="Times New Roman"/>
              </a:rPr>
              <a:t>in the </a:t>
            </a:r>
            <a:r>
              <a:rPr lang="en-US" sz="2400" dirty="0">
                <a:solidFill>
                  <a:srgbClr val="00B0F0"/>
                </a:solidFill>
                <a:latin typeface="Times New Roman"/>
                <a:cs typeface="Times New Roman"/>
              </a:rPr>
              <a:t>inner layer </a:t>
            </a:r>
            <a:r>
              <a:rPr lang="en-US" sz="2400" dirty="0">
                <a:latin typeface="Times New Roman"/>
                <a:cs typeface="Times New Roman"/>
              </a:rPr>
              <a:t>of the aorta that leads to a progressively growing </a:t>
            </a:r>
            <a:r>
              <a:rPr lang="en-US" sz="2400" dirty="0">
                <a:solidFill>
                  <a:srgbClr val="00B0F0"/>
                </a:solidFill>
                <a:latin typeface="Times New Roman"/>
                <a:cs typeface="Times New Roman"/>
              </a:rPr>
              <a:t>hematoma</a:t>
            </a:r>
            <a:r>
              <a:rPr lang="en-US" sz="2400" dirty="0">
                <a:latin typeface="Times New Roman"/>
                <a:cs typeface="Times New Roman"/>
              </a:rPr>
              <a:t> in the </a:t>
            </a:r>
            <a:r>
              <a:rPr lang="en-US" sz="2400" dirty="0">
                <a:solidFill>
                  <a:srgbClr val="00B0F0"/>
                </a:solidFill>
                <a:latin typeface="Times New Roman"/>
                <a:cs typeface="Times New Roman"/>
              </a:rPr>
              <a:t>intima-media space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endParaRPr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2400" b="1" dirty="0">
                <a:latin typeface="Times New Roman"/>
                <a:cs typeface="Times New Roman"/>
              </a:rPr>
              <a:t>Risk factors for aortic dissection include </a:t>
            </a: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age </a:t>
            </a:r>
            <a:r>
              <a:rPr lang="en-US" sz="2400" b="1" dirty="0">
                <a:latin typeface="Times New Roman"/>
                <a:cs typeface="Times New Roman"/>
              </a:rPr>
              <a:t>and</a:t>
            </a: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 hypertension. </a:t>
            </a:r>
            <a:endParaRPr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2400" b="1" dirty="0">
                <a:latin typeface="Times New Roman"/>
                <a:cs typeface="Times New Roman"/>
              </a:rPr>
              <a:t>Patients typically present with</a:t>
            </a: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 sudden onset severe pain radiating into the chest, back, </a:t>
            </a:r>
            <a:r>
              <a:rPr lang="en-US" sz="2400" b="1" dirty="0">
                <a:latin typeface="Times New Roman"/>
                <a:cs typeface="Times New Roman"/>
              </a:rPr>
              <a:t>or</a:t>
            </a: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 abdomen. </a:t>
            </a:r>
            <a:endParaRPr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A widened mediastinum on chest x-ray </a:t>
            </a:r>
            <a:r>
              <a:rPr lang="en-US" sz="2400" b="1" dirty="0">
                <a:latin typeface="Times New Roman"/>
                <a:cs typeface="Times New Roman"/>
              </a:rPr>
              <a:t>is</a:t>
            </a:r>
            <a:r>
              <a:rPr lang="en-US"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 characteristic </a:t>
            </a:r>
            <a:r>
              <a:rPr lang="en-US" sz="2400" b="1" dirty="0">
                <a:latin typeface="Times New Roman"/>
                <a:cs typeface="Times New Roman"/>
              </a:rPr>
              <a:t>of the diagnosis. </a:t>
            </a:r>
            <a:endParaRPr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2400" b="1" dirty="0">
                <a:latin typeface="Times New Roman"/>
                <a:cs typeface="Times New Roman"/>
              </a:rPr>
              <a:t>The diagnosis is usually 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confirmed</a:t>
            </a:r>
            <a:r>
              <a:rPr lang="en-US" sz="2400" b="1" dirty="0">
                <a:latin typeface="Times New Roman"/>
                <a:cs typeface="Times New Roman"/>
              </a:rPr>
              <a:t> with 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CT angiogram </a:t>
            </a:r>
            <a:r>
              <a:rPr lang="en-US" sz="2400" b="1" dirty="0">
                <a:latin typeface="Times New Roman"/>
                <a:cs typeface="Times New Roman"/>
              </a:rPr>
              <a:t>in 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stable patients</a:t>
            </a:r>
            <a:r>
              <a:rPr lang="en-US" sz="2400" b="1" dirty="0">
                <a:latin typeface="Times New Roman"/>
                <a:cs typeface="Times New Roman"/>
              </a:rPr>
              <a:t> and 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transesophageal echocardiography </a:t>
            </a:r>
            <a:r>
              <a:rPr lang="en-US" sz="2400" b="1" dirty="0">
                <a:latin typeface="Times New Roman"/>
                <a:cs typeface="Times New Roman"/>
              </a:rPr>
              <a:t>(TEE) in 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unstable patients</a:t>
            </a:r>
            <a:r>
              <a:rPr lang="en-US" sz="2400" b="1" dirty="0">
                <a:latin typeface="Times New Roman"/>
                <a:cs typeface="Times New Roman"/>
              </a:rPr>
              <a:t>.</a:t>
            </a:r>
            <a:endParaRPr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4308166"/>
            <a:ext cx="61055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/>
              <a:buChar char="o"/>
              <a:defRPr/>
            </a:pPr>
            <a:r>
              <a:rPr lang="en-US" sz="2400" b="1" dirty="0">
                <a:latin typeface="Times New Roman"/>
                <a:cs typeface="Times New Roman"/>
              </a:rPr>
              <a:t>The identification of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a false lumen </a:t>
            </a:r>
            <a:r>
              <a:rPr lang="en-US" sz="2400" b="1" dirty="0">
                <a:latin typeface="Times New Roman"/>
                <a:cs typeface="Times New Roman"/>
              </a:rPr>
              <a:t>on imaging is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highly suggestive </a:t>
            </a:r>
            <a:r>
              <a:rPr lang="en-US" sz="2400" b="1" dirty="0">
                <a:latin typeface="Times New Roman"/>
                <a:cs typeface="Times New Roman"/>
              </a:rPr>
              <a:t>of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aortic dissection.</a:t>
            </a:r>
            <a:endParaRPr dirty="0"/>
          </a:p>
          <a:p>
            <a:pPr marL="342900" indent="-342900" algn="just">
              <a:buFont typeface="Courier New"/>
              <a:buChar char="o"/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CXR</a:t>
            </a:r>
            <a:r>
              <a:rPr lang="en-US" sz="2400" dirty="0">
                <a:latin typeface="Times New Roman"/>
                <a:cs typeface="Times New Roman"/>
              </a:rPr>
              <a:t>, and 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TTE</a:t>
            </a:r>
            <a:r>
              <a:rPr lang="en-US" sz="2400" dirty="0">
                <a:latin typeface="Times New Roman"/>
                <a:cs typeface="Times New Roman"/>
              </a:rPr>
              <a:t> (</a:t>
            </a:r>
            <a:r>
              <a:rPr lang="en-US" b="1" dirty="0">
                <a:latin typeface="Times New Roman"/>
                <a:cs typeface="Times New Roman"/>
              </a:rPr>
              <a:t>Transthoracic echocardiography) </a:t>
            </a:r>
            <a:r>
              <a:rPr lang="en-US" sz="2400" dirty="0">
                <a:latin typeface="Times New Roman"/>
                <a:cs typeface="Times New Roman"/>
              </a:rPr>
              <a:t>are 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not sensitive </a:t>
            </a:r>
            <a:r>
              <a:rPr lang="en-US" sz="2400" dirty="0">
                <a:latin typeface="Times New Roman"/>
                <a:cs typeface="Times New Roman"/>
              </a:rPr>
              <a:t>enough to reliably </a:t>
            </a:r>
            <a:r>
              <a:rPr lang="en-US" sz="2400" b="1" dirty="0">
                <a:latin typeface="Times New Roman"/>
                <a:cs typeface="Times New Roman"/>
              </a:rPr>
              <a:t>rule out </a:t>
            </a:r>
            <a:r>
              <a:rPr lang="en-US" sz="2400" dirty="0">
                <a:latin typeface="Times New Roman"/>
                <a:cs typeface="Times New Roman"/>
              </a:rPr>
              <a:t>aortic dissection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91449" y="3897821"/>
            <a:ext cx="1362075" cy="296017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02326" y="4724399"/>
            <a:ext cx="4419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X-ray chest (PA view)</a:t>
            </a:r>
            <a:endParaRPr lang="en-US" dirty="0"/>
          </a:p>
          <a:p>
            <a:pPr algn="just">
              <a:defRPr/>
            </a:pPr>
            <a:r>
              <a:rPr lang="en-US" dirty="0">
                <a:solidFill>
                  <a:srgbClr val="00B0F0"/>
                </a:solidFill>
              </a:rPr>
              <a:t>Widening</a:t>
            </a:r>
            <a:r>
              <a:rPr lang="en-US" dirty="0"/>
              <a:t> of the mediastinum is accompanied by a </a:t>
            </a:r>
            <a:r>
              <a:rPr lang="en-US" dirty="0">
                <a:solidFill>
                  <a:srgbClr val="00B0F0"/>
                </a:solidFill>
              </a:rPr>
              <a:t>prominent aortic knob </a:t>
            </a:r>
            <a:r>
              <a:rPr lang="en-US" dirty="0"/>
              <a:t>on the left side and </a:t>
            </a:r>
            <a:r>
              <a:rPr lang="en-US" dirty="0">
                <a:solidFill>
                  <a:srgbClr val="00B0F0"/>
                </a:solidFill>
              </a:rPr>
              <a:t>convexity in the region of the ascending aorta </a:t>
            </a:r>
            <a:r>
              <a:rPr lang="en-US" dirty="0"/>
              <a:t>on the right side. Cardiac silhouette </a:t>
            </a:r>
            <a:r>
              <a:rPr lang="en-US" dirty="0">
                <a:solidFill>
                  <a:srgbClr val="00B0F0"/>
                </a:solidFill>
              </a:rPr>
              <a:t>enlargement</a:t>
            </a:r>
            <a:r>
              <a:rPr lang="en-US" dirty="0"/>
              <a:t> is also visible.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617" y="76198"/>
            <a:ext cx="3944983" cy="4648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91000" y="80552"/>
            <a:ext cx="4800600" cy="42282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953000" y="4562739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CT thorax (with contrast; axial view)</a:t>
            </a:r>
            <a:endParaRPr lang="en-US" dirty="0"/>
          </a:p>
          <a:p>
            <a:pPr algn="just">
              <a:defRPr/>
            </a:pPr>
            <a:r>
              <a:rPr lang="en-US" dirty="0">
                <a:solidFill>
                  <a:srgbClr val="00B050"/>
                </a:solidFill>
              </a:rPr>
              <a:t>A mucosal flap </a:t>
            </a:r>
            <a:r>
              <a:rPr lang="en-US" dirty="0"/>
              <a:t>can be seen dividing the lumen of the ascending and descending aorta.</a:t>
            </a:r>
            <a:endParaRPr dirty="0"/>
          </a:p>
          <a:p>
            <a:pPr algn="just">
              <a:defRPr/>
            </a:pPr>
            <a:r>
              <a:rPr lang="en-US" dirty="0"/>
              <a:t>This radiological appearance confirms an </a:t>
            </a:r>
            <a:r>
              <a:rPr lang="en-US" b="1" dirty="0">
                <a:solidFill>
                  <a:srgbClr val="00B050"/>
                </a:solidFill>
              </a:rPr>
              <a:t>aortic dissection.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04800" y="0"/>
            <a:ext cx="83820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Pulmonary emboli (PE)</a:t>
            </a:r>
            <a:br>
              <a:rPr lang="en-US">
                <a:solidFill>
                  <a:srgbClr val="FF0000"/>
                </a:solidFill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6200" y="685800"/>
            <a:ext cx="8991600" cy="6172200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Risk factors</a:t>
            </a:r>
            <a:r>
              <a:rPr lang="en-US" dirty="0">
                <a:latin typeface="Times New Roman"/>
                <a:cs typeface="Times New Roman"/>
              </a:rPr>
              <a:t> include 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immobility, inherited hypercoagulability disorders, pregnancy, postpartum period, </a:t>
            </a:r>
            <a:r>
              <a:rPr lang="en-US" b="1" dirty="0">
                <a:latin typeface="Times New Roman"/>
                <a:cs typeface="Times New Roman"/>
              </a:rPr>
              <a:t>and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 recent surgery. </a:t>
            </a:r>
            <a:endParaRPr dirty="0"/>
          </a:p>
          <a:p>
            <a:pPr algn="just">
              <a:defRPr/>
            </a:pPr>
            <a:r>
              <a:rPr lang="en-US" dirty="0">
                <a:latin typeface="Times New Roman"/>
                <a:cs typeface="Times New Roman"/>
              </a:rPr>
              <a:t>The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clinical presentation</a:t>
            </a:r>
            <a:r>
              <a:rPr lang="en-US" dirty="0">
                <a:latin typeface="Times New Roman"/>
                <a:cs typeface="Times New Roman"/>
              </a:rPr>
              <a:t> can range from </a:t>
            </a:r>
            <a:r>
              <a:rPr lang="en-US" dirty="0">
                <a:solidFill>
                  <a:srgbClr val="00B0F0"/>
                </a:solidFill>
                <a:latin typeface="Times New Roman"/>
                <a:cs typeface="Times New Roman"/>
              </a:rPr>
              <a:t>asymptomatic</a:t>
            </a:r>
            <a:r>
              <a:rPr lang="en-US" dirty="0">
                <a:latin typeface="Times New Roman"/>
                <a:cs typeface="Times New Roman"/>
              </a:rPr>
              <a:t> to </a:t>
            </a:r>
            <a:r>
              <a:rPr lang="en-US" dirty="0">
                <a:solidFill>
                  <a:srgbClr val="00B0F0"/>
                </a:solidFill>
                <a:latin typeface="Times New Roman"/>
                <a:cs typeface="Times New Roman"/>
              </a:rPr>
              <a:t>obstructive shock</a:t>
            </a:r>
            <a:r>
              <a:rPr lang="en-US" dirty="0">
                <a:latin typeface="Times New Roman"/>
                <a:cs typeface="Times New Roman"/>
              </a:rPr>
              <a:t>, depending on the extent of </a:t>
            </a:r>
            <a:r>
              <a:rPr lang="en-US" dirty="0">
                <a:solidFill>
                  <a:srgbClr val="00B0F0"/>
                </a:solidFill>
                <a:latin typeface="Times New Roman"/>
                <a:cs typeface="Times New Roman"/>
              </a:rPr>
              <a:t>pulmonary artery obstruction</a:t>
            </a:r>
            <a:r>
              <a:rPr lang="en-US" dirty="0">
                <a:latin typeface="Times New Roman"/>
                <a:cs typeface="Times New Roman"/>
              </a:rPr>
              <a:t>. </a:t>
            </a:r>
            <a:endParaRPr lang="ar-SA" dirty="0">
              <a:latin typeface="Times New Roman"/>
              <a:cs typeface="Times New Roman"/>
            </a:endParaRPr>
          </a:p>
          <a:p>
            <a:pPr algn="just">
              <a:defRPr/>
            </a:pPr>
            <a:endParaRPr lang="en-US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dirty="0">
                <a:latin typeface="Times New Roman"/>
                <a:cs typeface="Times New Roman"/>
              </a:rPr>
              <a:t>Because symptoms are often 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nonspecific</a:t>
            </a:r>
            <a:r>
              <a:rPr lang="en-US" dirty="0">
                <a:latin typeface="Times New Roman"/>
                <a:cs typeface="Times New Roman"/>
              </a:rPr>
              <a:t> (</a:t>
            </a:r>
            <a:r>
              <a:rPr lang="en-US" dirty="0">
                <a:solidFill>
                  <a:srgbClr val="FFC000"/>
                </a:solidFill>
                <a:latin typeface="Times New Roman"/>
                <a:cs typeface="Times New Roman"/>
              </a:rPr>
              <a:t>e.g., chest pain, coughing, shortness of breath, and tachycardia)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PE</a:t>
            </a:r>
            <a:r>
              <a:rPr lang="en-US" dirty="0">
                <a:latin typeface="Times New Roman"/>
                <a:cs typeface="Times New Roman"/>
              </a:rPr>
              <a:t> should be considered in </a:t>
            </a:r>
            <a:r>
              <a:rPr lang="en-US" dirty="0">
                <a:solidFill>
                  <a:srgbClr val="00B0F0"/>
                </a:solidFill>
                <a:latin typeface="Times New Roman"/>
                <a:cs typeface="Times New Roman"/>
              </a:rPr>
              <a:t>all patients </a:t>
            </a:r>
            <a:r>
              <a:rPr lang="en-US" dirty="0">
                <a:latin typeface="Times New Roman"/>
                <a:cs typeface="Times New Roman"/>
              </a:rPr>
              <a:t>with</a:t>
            </a:r>
            <a:r>
              <a:rPr lang="en-US" dirty="0">
                <a:solidFill>
                  <a:srgbClr val="00B0F0"/>
                </a:solidFill>
                <a:latin typeface="Times New Roman"/>
                <a:cs typeface="Times New Roman"/>
              </a:rPr>
              <a:t> acute dyspnea. </a:t>
            </a:r>
            <a:endParaRPr lang="ar-SA" dirty="0">
              <a:solidFill>
                <a:srgbClr val="00B0F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  <a:defRPr/>
            </a:pPr>
            <a:endParaRPr lang="en-US" dirty="0">
              <a:solidFill>
                <a:srgbClr val="00B0F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A tentative diagnosis </a:t>
            </a:r>
            <a:r>
              <a:rPr lang="en-US" b="1" dirty="0">
                <a:latin typeface="Times New Roman"/>
                <a:cs typeface="Times New Roman"/>
              </a:rPr>
              <a:t>of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 PE </a:t>
            </a:r>
            <a:r>
              <a:rPr lang="en-US" b="1" dirty="0">
                <a:latin typeface="Times New Roman"/>
                <a:cs typeface="Times New Roman"/>
              </a:rPr>
              <a:t>is usually based on 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history </a:t>
            </a:r>
            <a:r>
              <a:rPr lang="en-US" b="1" dirty="0">
                <a:latin typeface="Times New Roman"/>
                <a:cs typeface="Times New Roman"/>
              </a:rPr>
              <a:t>and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 clinical suspicion, </a:t>
            </a:r>
            <a:r>
              <a:rPr lang="en-US" b="1" dirty="0">
                <a:latin typeface="Times New Roman"/>
                <a:cs typeface="Times New Roman"/>
              </a:rPr>
              <a:t>then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 confirmed </a:t>
            </a:r>
            <a:r>
              <a:rPr lang="en-US" b="1" dirty="0">
                <a:latin typeface="Times New Roman"/>
                <a:cs typeface="Times New Roman"/>
              </a:rPr>
              <a:t>with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CT pulmonary angiography (CTPA)</a:t>
            </a:r>
            <a:r>
              <a:rPr lang="ar-SA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 (</a:t>
            </a: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the preferred test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6200" y="0"/>
            <a:ext cx="89916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Characteristic findings:</a:t>
            </a:r>
            <a:endParaRPr dirty="0"/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Chest X-ray:</a:t>
            </a:r>
            <a:endParaRPr dirty="0"/>
          </a:p>
          <a:p>
            <a:pPr algn="just">
              <a:defRPr/>
            </a:pPr>
            <a:r>
              <a:rPr lang="en-US" sz="3400" b="1" dirty="0">
                <a:solidFill>
                  <a:srgbClr val="00B050"/>
                </a:solidFill>
                <a:latin typeface="Times New Roman"/>
                <a:cs typeface="Times New Roman"/>
              </a:rPr>
              <a:t>Hampton hump: 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a wedge-shaped opacity </a:t>
            </a:r>
            <a:r>
              <a:rPr lang="en-US" sz="3400" b="1" dirty="0">
                <a:latin typeface="Times New Roman"/>
                <a:cs typeface="Times New Roman"/>
              </a:rPr>
              <a:t>in the 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peripheral lung with </a:t>
            </a:r>
            <a:r>
              <a:rPr lang="en-US" sz="3400" b="1" dirty="0">
                <a:latin typeface="Times New Roman"/>
                <a:cs typeface="Times New Roman"/>
              </a:rPr>
              <a:t>its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 base </a:t>
            </a:r>
            <a:r>
              <a:rPr lang="en-US" sz="3400" b="1" dirty="0">
                <a:latin typeface="Times New Roman"/>
                <a:cs typeface="Times New Roman"/>
              </a:rPr>
              <a:t>at the 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thoracic wall</a:t>
            </a:r>
            <a:r>
              <a:rPr lang="en-US" sz="3400" dirty="0">
                <a:latin typeface="Times New Roman"/>
                <a:cs typeface="Times New Roman"/>
              </a:rPr>
              <a:t>; caused by pulmonary infarction and not 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specific for PE</a:t>
            </a:r>
            <a:r>
              <a:rPr lang="en-US" sz="3400" dirty="0">
                <a:latin typeface="Times New Roman"/>
                <a:cs typeface="Times New Roman"/>
              </a:rPr>
              <a:t>. </a:t>
            </a:r>
            <a:endParaRPr dirty="0"/>
          </a:p>
          <a:p>
            <a:pPr algn="just">
              <a:defRPr/>
            </a:pPr>
            <a:r>
              <a:rPr lang="en-US" sz="3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Westermark</a:t>
            </a:r>
            <a:r>
              <a:rPr lang="en-US" sz="3400" b="1" dirty="0">
                <a:solidFill>
                  <a:srgbClr val="00B050"/>
                </a:solidFill>
                <a:latin typeface="Times New Roman"/>
                <a:cs typeface="Times New Roman"/>
              </a:rPr>
              <a:t> sign: 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an area of lung parenchyma </a:t>
            </a:r>
            <a:r>
              <a:rPr lang="en-US" sz="34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lucency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400" dirty="0">
                <a:latin typeface="Times New Roman"/>
                <a:cs typeface="Times New Roman"/>
              </a:rPr>
              <a:t>caused by </a:t>
            </a:r>
            <a:r>
              <a:rPr lang="en-US" sz="3400" dirty="0">
                <a:solidFill>
                  <a:srgbClr val="00B0F0"/>
                </a:solidFill>
                <a:latin typeface="Times New Roman"/>
                <a:cs typeface="Times New Roman"/>
              </a:rPr>
              <a:t>oligemia</a:t>
            </a:r>
            <a:r>
              <a:rPr lang="en-US" sz="3400" dirty="0">
                <a:latin typeface="Times New Roman"/>
                <a:cs typeface="Times New Roman"/>
              </a:rPr>
              <a:t> secondary to </a:t>
            </a:r>
            <a:r>
              <a:rPr lang="en-US" sz="3400" dirty="0">
                <a:solidFill>
                  <a:srgbClr val="00B0F0"/>
                </a:solidFill>
                <a:latin typeface="Times New Roman"/>
                <a:cs typeface="Times New Roman"/>
              </a:rPr>
              <a:t>occlusion</a:t>
            </a:r>
            <a:r>
              <a:rPr lang="en-US" sz="3400" dirty="0">
                <a:latin typeface="Times New Roman"/>
                <a:cs typeface="Times New Roman"/>
              </a:rPr>
              <a:t> of blood flow.</a:t>
            </a:r>
            <a:endParaRPr dirty="0"/>
          </a:p>
          <a:p>
            <a:pPr algn="just">
              <a:defRPr/>
            </a:pPr>
            <a:r>
              <a:rPr lang="en-US" sz="3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Fleischner</a:t>
            </a:r>
            <a:r>
              <a:rPr lang="en-US" sz="3400" b="1" dirty="0">
                <a:solidFill>
                  <a:srgbClr val="00B050"/>
                </a:solidFill>
                <a:latin typeface="Times New Roman"/>
                <a:cs typeface="Times New Roman"/>
              </a:rPr>
              <a:t> sign: </a:t>
            </a:r>
            <a:r>
              <a:rPr lang="en-US"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a prominent pulmonary artery</a:t>
            </a:r>
            <a:r>
              <a:rPr lang="en-US" sz="3400" dirty="0">
                <a:latin typeface="Times New Roman"/>
                <a:cs typeface="Times New Roman"/>
              </a:rPr>
              <a:t> caused by vessel distention due to a large pulmonary embolus (common in massive PE)</a:t>
            </a:r>
            <a:endParaRPr dirty="0"/>
          </a:p>
          <a:p>
            <a:pPr marL="0" indent="0" algn="just">
              <a:buNone/>
              <a:defRPr/>
            </a:pPr>
            <a:endParaRPr lang="en-US" sz="3400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  <a:defRPr/>
            </a:pPr>
            <a:r>
              <a:rPr lang="en-US" sz="3400" b="1" dirty="0">
                <a:solidFill>
                  <a:srgbClr val="C00000"/>
                </a:solidFill>
                <a:latin typeface="Times New Roman"/>
                <a:cs typeface="Times New Roman"/>
              </a:rPr>
              <a:t>Nonspecific findings:</a:t>
            </a:r>
            <a:endParaRPr dirty="0"/>
          </a:p>
          <a:p>
            <a:pPr algn="just">
              <a:defRPr/>
            </a:pPr>
            <a:r>
              <a:rPr lang="en-US" sz="3400" dirty="0">
                <a:latin typeface="Times New Roman"/>
                <a:cs typeface="Times New Roman"/>
              </a:rPr>
              <a:t>Atelectasis</a:t>
            </a:r>
            <a:endParaRPr dirty="0"/>
          </a:p>
          <a:p>
            <a:pPr algn="just">
              <a:defRPr/>
            </a:pPr>
            <a:r>
              <a:rPr lang="en-US" sz="3400" dirty="0">
                <a:latin typeface="Times New Roman"/>
                <a:cs typeface="Times New Roman"/>
              </a:rPr>
              <a:t>Pleural effusions </a:t>
            </a:r>
            <a:endParaRPr dirty="0"/>
          </a:p>
          <a:p>
            <a:pPr algn="just">
              <a:defRPr/>
            </a:pPr>
            <a:r>
              <a:rPr lang="en-US" sz="3400" dirty="0">
                <a:latin typeface="Times New Roman"/>
                <a:cs typeface="Times New Roman"/>
              </a:rPr>
              <a:t>Cardiomegaly </a:t>
            </a:r>
            <a:endParaRPr dirty="0"/>
          </a:p>
          <a:p>
            <a:pPr algn="just">
              <a:defRPr/>
            </a:pPr>
            <a:endParaRPr lang="en-US" sz="3400" dirty="0">
              <a:latin typeface="Times New Roman"/>
              <a:cs typeface="Times New Roman"/>
            </a:endParaRPr>
          </a:p>
          <a:p>
            <a:pPr marL="0" indent="0" algn="just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11" y="0"/>
            <a:ext cx="3925389" cy="502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7011" y="5029200"/>
            <a:ext cx="39253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Pulmonary embolism</a:t>
            </a:r>
            <a:endParaRPr dirty="0"/>
          </a:p>
          <a:p>
            <a:pPr algn="just">
              <a:defRPr/>
            </a:pPr>
            <a:r>
              <a:rPr lang="en-US" b="1" dirty="0">
                <a:solidFill>
                  <a:srgbClr val="00B050"/>
                </a:solidFill>
              </a:rPr>
              <a:t>X-ray chest (PA view)</a:t>
            </a:r>
            <a:endParaRPr dirty="0"/>
          </a:p>
          <a:p>
            <a:pPr algn="just">
              <a:defRPr/>
            </a:pPr>
            <a:r>
              <a:rPr lang="en-US" dirty="0"/>
              <a:t>A peripheral opacity </a:t>
            </a:r>
            <a:r>
              <a:rPr lang="en-US" b="1" dirty="0">
                <a:solidFill>
                  <a:srgbClr val="FFC000"/>
                </a:solidFill>
              </a:rPr>
              <a:t>(Hampton hump; </a:t>
            </a:r>
            <a:r>
              <a:rPr lang="en-US" dirty="0"/>
              <a:t>obscures the adjacent margin of the right hemidiaphragm. The appearance is often </a:t>
            </a:r>
            <a:r>
              <a:rPr lang="en-US" b="1" dirty="0">
                <a:solidFill>
                  <a:srgbClr val="FFC000"/>
                </a:solidFill>
              </a:rPr>
              <a:t>wedge-shaped.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14800" y="35859"/>
            <a:ext cx="4876800" cy="46123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19599" y="4663440"/>
            <a:ext cx="45720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</a:rPr>
              <a:t>CT chest (with contrast; axial plane)</a:t>
            </a:r>
            <a:endParaRPr dirty="0"/>
          </a:p>
          <a:p>
            <a:pPr algn="just">
              <a:defRPr/>
            </a:pPr>
            <a:r>
              <a:rPr lang="en-US" b="1" dirty="0">
                <a:solidFill>
                  <a:srgbClr val="FFC000"/>
                </a:solidFill>
              </a:rPr>
              <a:t>A large embolism is seen, with extension across the bifurcation of the pulmonary trunk</a:t>
            </a:r>
            <a:r>
              <a:rPr lang="en-US" dirty="0"/>
              <a:t> into the right and left pulmonary arteries. Straddling of the pulmonary trunk bifurcation by pulmonary embolism is sometimes referred to as </a:t>
            </a:r>
            <a:r>
              <a:rPr lang="en-US" b="1" dirty="0">
                <a:solidFill>
                  <a:srgbClr val="00B0F0"/>
                </a:solidFill>
              </a:rPr>
              <a:t>saddle embolism.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0" y="-152400"/>
            <a:ext cx="4724399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>
                <a:solidFill>
                  <a:srgbClr val="C00000"/>
                </a:solidFill>
              </a:rPr>
              <a:t>RESPIRATORY AND CVS RADIOLOGY</a:t>
            </a:r>
            <a:endParaRPr/>
          </a:p>
        </p:txBody>
      </p:sp>
      <p:pic>
        <p:nvPicPr>
          <p:cNvPr id="1026" name="Picture 2" descr="Normal chest radiograph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966063" y="125221"/>
            <a:ext cx="4191000" cy="653442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114300" y="381000"/>
            <a:ext cx="472439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Normal chest radiograph</a:t>
            </a:r>
            <a:endParaRPr/>
          </a:p>
          <a:p>
            <a:pPr>
              <a:defRPr/>
            </a:pPr>
            <a:r>
              <a:rPr lang="en-US" sz="24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Technical factors ????</a:t>
            </a:r>
          </a:p>
          <a:p>
            <a:pPr>
              <a:defRPr/>
            </a:pPr>
            <a:r>
              <a:rPr lang="en-US" b="1">
                <a:solidFill>
                  <a:srgbClr val="00B050"/>
                </a:solidFill>
              </a:rPr>
              <a:t>X-ray chest (PA view)</a:t>
            </a:r>
            <a:endParaRPr lang="en-US"/>
          </a:p>
          <a:p>
            <a:pPr algn="just">
              <a:defRPr/>
            </a:pPr>
            <a:r>
              <a:rPr lang="en-US"/>
              <a:t>-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Lungs </a:t>
            </a:r>
            <a:r>
              <a:rPr lang="en-US">
                <a:latin typeface="Times New Roman"/>
                <a:cs typeface="Times New Roman"/>
              </a:rPr>
              <a:t>: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lung volumes </a:t>
            </a:r>
            <a:r>
              <a:rPr lang="en-US">
                <a:latin typeface="Times New Roman"/>
                <a:cs typeface="Times New Roman"/>
              </a:rPr>
              <a:t>are normal. No abnormal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pulmonary parenchymal opacities</a:t>
            </a:r>
            <a:r>
              <a:rPr lang="en-US">
                <a:latin typeface="Times New Roman"/>
                <a:cs typeface="Times New Roman"/>
              </a:rPr>
              <a:t> are seen. 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Heart</a:t>
            </a:r>
            <a:r>
              <a:rPr lang="en-US">
                <a:latin typeface="Times New Roman"/>
                <a:cs typeface="Times New Roman"/>
              </a:rPr>
              <a:t> : 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cardiac silhouette </a:t>
            </a:r>
            <a:r>
              <a:rPr lang="en-US">
                <a:latin typeface="Times New Roman"/>
                <a:cs typeface="Times New Roman"/>
              </a:rPr>
              <a:t>(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outlined in white</a:t>
            </a:r>
            <a:r>
              <a:rPr lang="en-US">
                <a:latin typeface="Times New Roman"/>
                <a:cs typeface="Times New Roman"/>
              </a:rPr>
              <a:t>).</a:t>
            </a:r>
            <a:endParaRPr/>
          </a:p>
          <a:p>
            <a:pPr marL="285750" indent="-285750" algn="just">
              <a:buFontTx/>
              <a:buChar char="-"/>
              <a:defRPr/>
            </a:pP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Hilum</a:t>
            </a:r>
            <a:r>
              <a:rPr lang="en-US">
                <a:latin typeface="Times New Roman"/>
                <a:cs typeface="Times New Roman"/>
              </a:rPr>
              <a:t> :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Pulmonary hila </a:t>
            </a:r>
            <a:r>
              <a:rPr lang="en-US">
                <a:latin typeface="Times New Roman"/>
                <a:cs typeface="Times New Roman"/>
              </a:rPr>
              <a:t>(example indicated by </a:t>
            </a:r>
            <a:r>
              <a:rPr lang="en-US">
                <a:solidFill>
                  <a:srgbClr val="92D050"/>
                </a:solidFill>
                <a:latin typeface="Times New Roman"/>
                <a:cs typeface="Times New Roman"/>
              </a:rPr>
              <a:t>green </a:t>
            </a:r>
            <a:r>
              <a:rPr lang="en-US">
                <a:latin typeface="Times New Roman"/>
                <a:cs typeface="Times New Roman"/>
              </a:rPr>
              <a:t>overlay).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Mediastinum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 :Superior mediastinum </a:t>
            </a:r>
            <a:r>
              <a:rPr lang="en-US">
                <a:latin typeface="Times New Roman"/>
                <a:cs typeface="Times New Roman"/>
              </a:rPr>
              <a:t>are normal in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size</a:t>
            </a:r>
            <a:r>
              <a:rPr lang="en-US">
                <a:latin typeface="Times New Roman"/>
                <a:cs typeface="Times New Roman"/>
              </a:rPr>
              <a:t> and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configuration</a:t>
            </a:r>
            <a:r>
              <a:rPr lang="en-US">
                <a:latin typeface="Times New Roman"/>
                <a:cs typeface="Times New Roman"/>
              </a:rPr>
              <a:t>. 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Costophrenic angles: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The </a:t>
            </a:r>
            <a:r>
              <a:rPr lang="en-US">
                <a:solidFill>
                  <a:srgbClr val="00B0F0"/>
                </a:solidFill>
                <a:latin typeface="Times New Roman"/>
                <a:cs typeface="Times New Roman"/>
              </a:rPr>
              <a:t>lateral costophrenic sulci </a:t>
            </a:r>
            <a:r>
              <a:rPr lang="en-US">
                <a:latin typeface="Times New Roman"/>
                <a:cs typeface="Times New Roman"/>
              </a:rPr>
              <a:t>(outlined in </a:t>
            </a:r>
            <a:r>
              <a:rPr lang="en-US">
                <a:solidFill>
                  <a:srgbClr val="00B050"/>
                </a:solidFill>
                <a:latin typeface="Times New Roman"/>
                <a:cs typeface="Times New Roman"/>
              </a:rPr>
              <a:t>green</a:t>
            </a:r>
            <a:r>
              <a:rPr lang="en-US">
                <a:latin typeface="Times New Roman"/>
                <a:cs typeface="Times New Roman"/>
              </a:rPr>
              <a:t>) are sharp, with no evidence of effusion. 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Bone &amp; soft tissue : </a:t>
            </a:r>
            <a:r>
              <a:rPr lang="en-US">
                <a:latin typeface="Times New Roman"/>
                <a:cs typeface="Times New Roman"/>
              </a:rPr>
              <a:t>No concerning skeletal lesions are identified.</a:t>
            </a:r>
            <a:endParaRPr/>
          </a:p>
          <a:p>
            <a:pPr marL="285750" indent="-285750" algn="just">
              <a:buFontTx/>
              <a:buChar char="-"/>
              <a:defRPr/>
            </a:pPr>
            <a:endParaRPr lang="en-US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1400"/>
              <a:t>LV: left ventricle; RV: right ventricle; RA: right atrium; PT: pulmonary trunk (white arrow); AK: aortic knob; Trachea: red overlay, Breast shadow: white dotted outline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b="1"/>
            </a:br>
            <a:r>
              <a:rPr lang="en-US" b="1"/>
              <a:t>Pulmonary edema</a:t>
            </a:r>
            <a:br>
              <a:rPr lang="en-US" b="1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9189" y="838200"/>
            <a:ext cx="9104811" cy="601980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dirty="0">
                <a:latin typeface="Times New Roman"/>
                <a:cs typeface="Times New Roman"/>
              </a:rPr>
              <a:t>Pulmonary edema is the accumulation of </a:t>
            </a:r>
            <a:r>
              <a:rPr lang="en-US" dirty="0">
                <a:solidFill>
                  <a:srgbClr val="00B0F0"/>
                </a:solidFill>
                <a:latin typeface="Times New Roman"/>
                <a:cs typeface="Times New Roman"/>
              </a:rPr>
              <a:t>fluid</a:t>
            </a:r>
            <a:r>
              <a:rPr lang="en-US" dirty="0">
                <a:latin typeface="Times New Roman"/>
                <a:cs typeface="Times New Roman"/>
              </a:rPr>
              <a:t> in the </a:t>
            </a:r>
            <a:r>
              <a:rPr lang="en-US" dirty="0">
                <a:solidFill>
                  <a:srgbClr val="00B0F0"/>
                </a:solidFill>
                <a:latin typeface="Times New Roman"/>
                <a:cs typeface="Times New Roman"/>
              </a:rPr>
              <a:t>lungs</a:t>
            </a:r>
            <a:r>
              <a:rPr lang="en-US" dirty="0">
                <a:latin typeface="Times New Roman"/>
                <a:cs typeface="Times New Roman"/>
              </a:rPr>
              <a:t>. </a:t>
            </a:r>
          </a:p>
          <a:p>
            <a:pPr marL="0" indent="0" algn="just">
              <a:buNone/>
              <a:defRPr/>
            </a:pPr>
            <a:endParaRPr lang="en-US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dirty="0">
                <a:latin typeface="Times New Roman"/>
                <a:cs typeface="Times New Roman"/>
              </a:rPr>
              <a:t>The cause can be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cardiogenic</a:t>
            </a:r>
            <a:r>
              <a:rPr lang="en-US" dirty="0">
                <a:latin typeface="Times New Roman"/>
                <a:cs typeface="Times New Roman"/>
              </a:rPr>
              <a:t> (e.g., </a:t>
            </a:r>
            <a:r>
              <a:rPr lang="en-US" dirty="0">
                <a:solidFill>
                  <a:srgbClr val="FFC000"/>
                </a:solidFill>
                <a:latin typeface="Times New Roman"/>
                <a:cs typeface="Times New Roman"/>
              </a:rPr>
              <a:t>acute myocardial infarction, congestive heart failure</a:t>
            </a:r>
            <a:r>
              <a:rPr lang="en-US" dirty="0">
                <a:latin typeface="Times New Roman"/>
                <a:cs typeface="Times New Roman"/>
              </a:rPr>
              <a:t>) or </a:t>
            </a: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noncardiogenic</a:t>
            </a:r>
            <a:r>
              <a:rPr lang="en-US" dirty="0">
                <a:latin typeface="Times New Roman"/>
                <a:cs typeface="Times New Roman"/>
              </a:rPr>
              <a:t> (e.g., </a:t>
            </a:r>
            <a:r>
              <a:rPr lang="en-US" dirty="0">
                <a:solidFill>
                  <a:srgbClr val="FFC000"/>
                </a:solidFill>
                <a:latin typeface="Times New Roman"/>
                <a:cs typeface="Times New Roman"/>
              </a:rPr>
              <a:t>pneumonia, blood transfusion, preeclampsia, shock).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pPr algn="just">
              <a:defRPr/>
            </a:pPr>
            <a:endParaRPr lang="en-US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Times New Roman"/>
                <a:cs typeface="Times New Roman"/>
              </a:rPr>
              <a:t>Clinical features include: </a:t>
            </a:r>
            <a:endParaRPr dirty="0"/>
          </a:p>
          <a:p>
            <a:pPr>
              <a:buFontTx/>
              <a:buChar char="-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Progressive dyspnea</a:t>
            </a:r>
            <a:endParaRPr dirty="0"/>
          </a:p>
          <a:p>
            <a:pPr>
              <a:buFontTx/>
              <a:buChar char="-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signs of hypoxemia (e.g., cyanosis, tachycardia).</a:t>
            </a:r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0" y="228600"/>
            <a:ext cx="9220200" cy="6629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X-ray chest findings in cardiogenic pulmonary edema </a:t>
            </a:r>
            <a:endParaRPr dirty="0"/>
          </a:p>
          <a:p>
            <a:pPr>
              <a:buFont typeface="Wingdings"/>
              <a:buChar char="Ø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Central edema</a:t>
            </a:r>
            <a:endParaRPr dirty="0"/>
          </a:p>
          <a:p>
            <a:pPr algn="just">
              <a:buFont typeface="Wingdings"/>
              <a:buChar char="Ø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Kerley B lines: 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Times New Roman"/>
              </a:rPr>
              <a:t>visible horizontal interlobular septa caused by pulmonary edema.</a:t>
            </a:r>
            <a:endParaRPr dirty="0"/>
          </a:p>
          <a:p>
            <a:pPr algn="just">
              <a:buFont typeface="Wingdings"/>
              <a:buChar char="Ø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Pleural effusions.</a:t>
            </a:r>
            <a:endParaRPr dirty="0"/>
          </a:p>
          <a:p>
            <a:pPr algn="just">
              <a:buFont typeface="Wingdings"/>
              <a:buChar char="Ø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Enlarged heart size.</a:t>
            </a:r>
            <a:endParaRPr dirty="0"/>
          </a:p>
          <a:p>
            <a:pPr marL="0" indent="0">
              <a:buNone/>
              <a:defRPr/>
            </a:pPr>
            <a:endParaRPr lang="en-US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X-ray chest findings in noncardiogenic pulmonary edema</a:t>
            </a:r>
            <a:endParaRPr dirty="0"/>
          </a:p>
          <a:p>
            <a:pPr>
              <a:buFont typeface="Wingdings"/>
              <a:buChar char="Ø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Patchy and peripheral edema</a:t>
            </a:r>
            <a:endParaRPr dirty="0"/>
          </a:p>
          <a:p>
            <a:pPr>
              <a:buFont typeface="Wingdings"/>
              <a:buChar char="Ø"/>
              <a:defRPr/>
            </a:pPr>
            <a:r>
              <a:rPr lang="en-US" b="1" dirty="0">
                <a:solidFill>
                  <a:srgbClr val="FFC000"/>
                </a:solidFill>
                <a:latin typeface="Times New Roman"/>
                <a:cs typeface="Times New Roman"/>
              </a:rPr>
              <a:t>Possibly ground-glass opacities and consolidations with air bronchograms</a:t>
            </a:r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52401" y="26126"/>
            <a:ext cx="4343400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" y="4549912"/>
            <a:ext cx="9067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Pulmonary edema</a:t>
            </a:r>
            <a:endParaRPr dirty="0"/>
          </a:p>
          <a:p>
            <a:pPr algn="just">
              <a:defRPr/>
            </a:pPr>
            <a:r>
              <a:rPr lang="en-US" b="1" dirty="0">
                <a:solidFill>
                  <a:srgbClr val="00B050"/>
                </a:solidFill>
              </a:rPr>
              <a:t>X-ray chest (PA view)</a:t>
            </a:r>
            <a:r>
              <a:rPr lang="en-US" dirty="0"/>
              <a:t> of a patient in the 3rd trimester of pregnancy with peripartum cardiomyopathy</a:t>
            </a:r>
            <a:endParaRPr dirty="0"/>
          </a:p>
          <a:p>
            <a:pPr algn="just"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B0F0"/>
                </a:solidFill>
              </a:rPr>
              <a:t>cardiac silhouette is enlarged </a:t>
            </a:r>
            <a:r>
              <a:rPr lang="en-US" dirty="0"/>
              <a:t>and </a:t>
            </a:r>
            <a:r>
              <a:rPr lang="en-US" dirty="0">
                <a:solidFill>
                  <a:srgbClr val="00B0F0"/>
                </a:solidFill>
              </a:rPr>
              <a:t>upper lobe vessels are prominent </a:t>
            </a:r>
            <a:r>
              <a:rPr lang="en-US" dirty="0"/>
              <a:t>(redistribution of flow). Bilateral </a:t>
            </a:r>
            <a:r>
              <a:rPr lang="en-US" dirty="0">
                <a:solidFill>
                  <a:srgbClr val="00B0F0"/>
                </a:solidFill>
              </a:rPr>
              <a:t>interstitial and airspace edema </a:t>
            </a:r>
            <a:r>
              <a:rPr lang="en-US" dirty="0"/>
              <a:t>is predominantly </a:t>
            </a:r>
            <a:r>
              <a:rPr lang="en-US" dirty="0">
                <a:solidFill>
                  <a:srgbClr val="00B0F0"/>
                </a:solidFill>
              </a:rPr>
              <a:t>perihilar</a:t>
            </a:r>
            <a:r>
              <a:rPr lang="en-US" dirty="0"/>
              <a:t> in distribution and produces </a:t>
            </a:r>
            <a:r>
              <a:rPr lang="en-US" b="1" dirty="0">
                <a:solidFill>
                  <a:srgbClr val="FFC000"/>
                </a:solidFill>
              </a:rPr>
              <a:t>a classic batwing, or butterfly, appearance.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Pulmonary vessel margins are obscured </a:t>
            </a:r>
            <a:r>
              <a:rPr lang="en-US" dirty="0"/>
              <a:t>(perihilar haze) and </a:t>
            </a:r>
            <a:r>
              <a:rPr lang="en-US" dirty="0">
                <a:solidFill>
                  <a:srgbClr val="00B0F0"/>
                </a:solidFill>
              </a:rPr>
              <a:t>thickened interlobular </a:t>
            </a:r>
            <a:r>
              <a:rPr lang="en-US" dirty="0" err="1">
                <a:solidFill>
                  <a:srgbClr val="00B0F0"/>
                </a:solidFill>
              </a:rPr>
              <a:t>septae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Kerley lines</a:t>
            </a:r>
            <a:r>
              <a:rPr lang="en-US" dirty="0"/>
              <a:t>) are conspicuous. 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5802" y="26126"/>
            <a:ext cx="3888612" cy="452378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  <a:defRPr/>
            </a:pPr>
            <a:r>
              <a:rPr lang="en-US" sz="3400" b="1" dirty="0">
                <a:solidFill>
                  <a:srgbClr val="FF0000"/>
                </a:solidFill>
                <a:latin typeface="Times New Roman"/>
                <a:cs typeface="Times New Roman"/>
              </a:rPr>
              <a:t>Respiratory distress in the newborn: </a:t>
            </a:r>
            <a:endParaRPr dirty="0"/>
          </a:p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Hyaline membrane disease :</a:t>
            </a:r>
            <a:endParaRPr dirty="0"/>
          </a:p>
          <a:p>
            <a:pPr marL="0" indent="0" algn="just">
              <a:buNone/>
              <a:defRPr/>
            </a:pPr>
            <a:r>
              <a:rPr lang="en-US" sz="2900" b="1" dirty="0">
                <a:solidFill>
                  <a:srgbClr val="0070C0"/>
                </a:solidFill>
                <a:latin typeface="Times New Roman"/>
                <a:cs typeface="Times New Roman"/>
              </a:rPr>
              <a:t> Clinical features</a:t>
            </a:r>
            <a:endParaRPr dirty="0"/>
          </a:p>
          <a:p>
            <a:pPr algn="just">
              <a:defRPr/>
            </a:pPr>
            <a:r>
              <a:rPr lang="en-US" sz="2900" dirty="0">
                <a:latin typeface="Times New Roman"/>
                <a:cs typeface="Times New Roman"/>
              </a:rPr>
              <a:t>Maternal history of </a:t>
            </a:r>
            <a:r>
              <a:rPr lang="en-US" sz="2900" b="1" dirty="0">
                <a:latin typeface="Times New Roman"/>
                <a:cs typeface="Times New Roman"/>
              </a:rPr>
              <a:t>premature birth</a:t>
            </a:r>
            <a:endParaRPr dirty="0"/>
          </a:p>
          <a:p>
            <a:pPr>
              <a:defRPr/>
            </a:pPr>
            <a:r>
              <a:rPr lang="en-US" sz="2900" dirty="0">
                <a:latin typeface="Times New Roman"/>
                <a:cs typeface="Times New Roman"/>
              </a:rPr>
              <a:t>Onset of symptoms: usually </a:t>
            </a:r>
            <a:r>
              <a:rPr lang="en-US" sz="2900" b="1" dirty="0">
                <a:latin typeface="Times New Roman"/>
                <a:cs typeface="Times New Roman"/>
              </a:rPr>
              <a:t>immediately after birth</a:t>
            </a:r>
            <a:r>
              <a:rPr lang="en-US" sz="2900" dirty="0">
                <a:latin typeface="Times New Roman"/>
                <a:cs typeface="Times New Roman"/>
              </a:rPr>
              <a:t> but can occur up to </a:t>
            </a:r>
            <a:r>
              <a:rPr lang="en-US" sz="2900" b="1" dirty="0">
                <a:latin typeface="Times New Roman"/>
                <a:cs typeface="Times New Roman"/>
              </a:rPr>
              <a:t>72 hours postpartum</a:t>
            </a:r>
            <a:endParaRPr dirty="0"/>
          </a:p>
          <a:p>
            <a:pPr>
              <a:defRPr/>
            </a:pPr>
            <a:r>
              <a:rPr lang="en-US" sz="2900" dirty="0">
                <a:latin typeface="Times New Roman"/>
                <a:cs typeface="Times New Roman"/>
              </a:rPr>
              <a:t>Signs of </a:t>
            </a:r>
            <a:r>
              <a:rPr lang="en-US" sz="2900" b="1" dirty="0">
                <a:latin typeface="Times New Roman"/>
                <a:cs typeface="Times New Roman"/>
              </a:rPr>
              <a:t>increased respiratory effort</a:t>
            </a:r>
            <a:endParaRPr dirty="0"/>
          </a:p>
          <a:p>
            <a:pPr lvl="1">
              <a:defRPr/>
            </a:pPr>
            <a:r>
              <a:rPr lang="en-US" sz="2900" dirty="0">
                <a:latin typeface="Times New Roman"/>
                <a:cs typeface="Times New Roman"/>
              </a:rPr>
              <a:t>Tachypnea</a:t>
            </a:r>
            <a:endParaRPr dirty="0"/>
          </a:p>
          <a:p>
            <a:pPr lvl="1">
              <a:defRPr/>
            </a:pPr>
            <a:r>
              <a:rPr lang="en-US" sz="2900" dirty="0">
                <a:latin typeface="Times New Roman"/>
                <a:cs typeface="Times New Roman"/>
              </a:rPr>
              <a:t>Nasal flaring and subcostal/intercostal and jugular retractions.</a:t>
            </a:r>
            <a:endParaRPr dirty="0"/>
          </a:p>
          <a:p>
            <a:pPr>
              <a:defRPr/>
            </a:pPr>
            <a:r>
              <a:rPr lang="en-US" sz="2900" dirty="0">
                <a:latin typeface="Times New Roman"/>
                <a:cs typeface="Times New Roman"/>
              </a:rPr>
              <a:t>Cyanosis</a:t>
            </a:r>
            <a:endParaRPr dirty="0"/>
          </a:p>
          <a:p>
            <a:pPr>
              <a:defRPr/>
            </a:pPr>
            <a:r>
              <a:rPr lang="en-US" sz="2900" dirty="0">
                <a:latin typeface="Times New Roman"/>
                <a:cs typeface="Times New Roman"/>
              </a:rPr>
              <a:t>Decreased breath sounds on auscultation</a:t>
            </a:r>
            <a:endParaRPr dirty="0"/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/>
                <a:cs typeface="Times New Roman"/>
              </a:rPr>
              <a:t>   X-ray chest</a:t>
            </a:r>
            <a:endParaRPr dirty="0"/>
          </a:p>
          <a:p>
            <a:pPr lvl="1">
              <a:defRPr/>
            </a:pPr>
            <a:r>
              <a:rPr lang="en-US" sz="2900" b="1" dirty="0">
                <a:latin typeface="Times New Roman"/>
                <a:cs typeface="Times New Roman"/>
              </a:rPr>
              <a:t>Interstitial pulmonary edema </a:t>
            </a:r>
            <a:r>
              <a:rPr lang="en-US" sz="2900" dirty="0">
                <a:latin typeface="Times New Roman"/>
                <a:cs typeface="Times New Roman"/>
              </a:rPr>
              <a:t>with </a:t>
            </a:r>
            <a:r>
              <a:rPr lang="en-US" sz="2900" b="1" dirty="0">
                <a:latin typeface="Times New Roman"/>
                <a:cs typeface="Times New Roman"/>
              </a:rPr>
              <a:t>perihilar streaking</a:t>
            </a:r>
            <a:endParaRPr dirty="0"/>
          </a:p>
          <a:p>
            <a:pPr lvl="1">
              <a:defRPr/>
            </a:pPr>
            <a:r>
              <a:rPr lang="en-US" sz="2900" b="1" dirty="0">
                <a:latin typeface="Times New Roman"/>
                <a:cs typeface="Times New Roman"/>
              </a:rPr>
              <a:t>Diffuse, fine, </a:t>
            </a:r>
            <a:r>
              <a:rPr lang="en-US" sz="2900" b="1" dirty="0" err="1">
                <a:latin typeface="Times New Roman"/>
                <a:cs typeface="Times New Roman"/>
              </a:rPr>
              <a:t>reticulogranular</a:t>
            </a:r>
            <a:r>
              <a:rPr lang="en-US" sz="2900" b="1" dirty="0">
                <a:latin typeface="Times New Roman"/>
                <a:cs typeface="Times New Roman"/>
              </a:rPr>
              <a:t> (ground-glass) densities </a:t>
            </a:r>
            <a:r>
              <a:rPr lang="en-US" sz="2900" dirty="0">
                <a:latin typeface="Times New Roman"/>
                <a:cs typeface="Times New Roman"/>
              </a:rPr>
              <a:t>with </a:t>
            </a:r>
            <a:r>
              <a:rPr lang="en-US" sz="2900" b="1" dirty="0">
                <a:latin typeface="Times New Roman"/>
                <a:cs typeface="Times New Roman"/>
              </a:rPr>
              <a:t>low lung volumes</a:t>
            </a:r>
            <a:r>
              <a:rPr lang="en-US" sz="2900" dirty="0">
                <a:latin typeface="Times New Roman"/>
                <a:cs typeface="Times New Roman"/>
              </a:rPr>
              <a:t> and </a:t>
            </a:r>
            <a:r>
              <a:rPr lang="en-US" sz="2900" b="1" dirty="0">
                <a:latin typeface="Times New Roman"/>
                <a:cs typeface="Times New Roman"/>
              </a:rPr>
              <a:t>air bronchograms</a:t>
            </a:r>
          </a:p>
          <a:p>
            <a:pPr lvl="1">
              <a:defRPr/>
            </a:pPr>
            <a:r>
              <a:rPr lang="en-US" sz="2900" b="1" dirty="0">
                <a:latin typeface="Times New Roman"/>
                <a:cs typeface="Times New Roman"/>
              </a:rPr>
              <a:t>Atelectasis</a:t>
            </a:r>
            <a:endParaRPr dirty="0"/>
          </a:p>
          <a:p>
            <a:pPr algn="just"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38800" y="76200"/>
            <a:ext cx="3243834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767834" y="3657600"/>
            <a:ext cx="4114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Neonatal respiratory distress syndrome (hyaline membrane disease). </a:t>
            </a:r>
            <a:r>
              <a:rPr lang="en-US" dirty="0">
                <a:latin typeface="Times New Roman"/>
                <a:cs typeface="Times New Roman"/>
              </a:rPr>
              <a:t>Posteroanterior film showing the general </a:t>
            </a:r>
            <a:r>
              <a:rPr lang="en-US" b="1" dirty="0">
                <a:latin typeface="Times New Roman"/>
                <a:cs typeface="Times New Roman"/>
              </a:rPr>
              <a:t>granular opacity </a:t>
            </a:r>
            <a:r>
              <a:rPr lang="en-US" dirty="0">
                <a:latin typeface="Times New Roman"/>
                <a:cs typeface="Times New Roman"/>
              </a:rPr>
              <a:t>of the lungs typical of hyaline membrane disease. The </a:t>
            </a:r>
            <a:r>
              <a:rPr lang="en-US" b="1" dirty="0">
                <a:latin typeface="Times New Roman"/>
                <a:cs typeface="Times New Roman"/>
              </a:rPr>
              <a:t>vessels</a:t>
            </a:r>
            <a:r>
              <a:rPr lang="en-US" dirty="0">
                <a:latin typeface="Times New Roman"/>
                <a:cs typeface="Times New Roman"/>
              </a:rPr>
              <a:t>, the </a:t>
            </a:r>
            <a:r>
              <a:rPr lang="en-US" b="1" dirty="0">
                <a:latin typeface="Times New Roman"/>
                <a:cs typeface="Times New Roman"/>
              </a:rPr>
              <a:t>heart borders </a:t>
            </a:r>
            <a:r>
              <a:rPr lang="en-US" dirty="0">
                <a:latin typeface="Times New Roman"/>
                <a:cs typeface="Times New Roman"/>
              </a:rPr>
              <a:t>and the </a:t>
            </a:r>
            <a:r>
              <a:rPr lang="en-US" b="1" dirty="0">
                <a:latin typeface="Times New Roman"/>
                <a:cs typeface="Times New Roman"/>
              </a:rPr>
              <a:t>diaphragm outlines</a:t>
            </a:r>
            <a:r>
              <a:rPr lang="en-US" dirty="0">
                <a:latin typeface="Times New Roman"/>
                <a:cs typeface="Times New Roman"/>
              </a:rPr>
              <a:t> are </a:t>
            </a:r>
            <a:r>
              <a:rPr lang="en-US" b="1" dirty="0">
                <a:latin typeface="Times New Roman"/>
                <a:cs typeface="Times New Roman"/>
              </a:rPr>
              <a:t>indistinct</a:t>
            </a:r>
            <a:r>
              <a:rPr lang="en-US" dirty="0">
                <a:latin typeface="Times New Roman"/>
                <a:cs typeface="Times New Roman"/>
              </a:rPr>
              <a:t> and </a:t>
            </a:r>
            <a:r>
              <a:rPr lang="en-US" b="1" dirty="0">
                <a:latin typeface="Times New Roman"/>
                <a:cs typeface="Times New Roman"/>
              </a:rPr>
              <a:t>air bronchograms</a:t>
            </a:r>
            <a:r>
              <a:rPr lang="en-US" dirty="0">
                <a:latin typeface="Times New Roman"/>
                <a:cs typeface="Times New Roman"/>
              </a:rPr>
              <a:t> are visible. Note the </a:t>
            </a:r>
            <a:r>
              <a:rPr lang="en-US" b="1" dirty="0">
                <a:latin typeface="Times New Roman"/>
                <a:cs typeface="Times New Roman"/>
              </a:rPr>
              <a:t>uniformity of distribution </a:t>
            </a:r>
            <a:r>
              <a:rPr lang="en-US" dirty="0">
                <a:latin typeface="Times New Roman"/>
                <a:cs typeface="Times New Roman"/>
              </a:rPr>
              <a:t>of the changes in the lungs – an </a:t>
            </a:r>
            <a:r>
              <a:rPr lang="en-US" b="1" dirty="0">
                <a:latin typeface="Times New Roman"/>
                <a:cs typeface="Times New Roman"/>
              </a:rPr>
              <a:t>important diagnostic </a:t>
            </a:r>
            <a:r>
              <a:rPr lang="en-US" dirty="0">
                <a:latin typeface="Times New Roman"/>
                <a:cs typeface="Times New Roman"/>
              </a:rPr>
              <a:t>feature of hyaline membrane disease</a:t>
            </a:r>
            <a:endParaRPr dirty="0"/>
          </a:p>
        </p:txBody>
      </p:sp>
      <p:pic>
        <p:nvPicPr>
          <p:cNvPr id="1026" name="Picture 2" descr="Neonatal respiratory distress syndrome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5479" y="-15240"/>
            <a:ext cx="4151721" cy="44348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139428" y="4419600"/>
            <a:ext cx="44020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Neonatal respiratory distress syndrome</a:t>
            </a:r>
            <a:endParaRPr dirty="0"/>
          </a:p>
          <a:p>
            <a:pPr algn="just">
              <a:defRPr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X-ray chest (frontal view) of a premature infant</a:t>
            </a:r>
            <a:endParaRPr dirty="0"/>
          </a:p>
          <a:p>
            <a:pPr algn="just">
              <a:defRPr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The lungs 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are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opacified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and have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a granular appearance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.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Air bronchograms 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extend to the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lung periphery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. 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An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endotracheal tube  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is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well-positioned above 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carina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.</a:t>
            </a:r>
            <a:endParaRPr lang="en-US" b="0" i="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65150" y="2590800"/>
            <a:ext cx="3397250" cy="408463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Presse | AMBOSS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884738" y="3886200"/>
            <a:ext cx="2922587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4" name="مستطيل 1"/>
          <p:cNvSpPr>
            <a:spLocks noChangeArrowheads="1"/>
          </p:cNvSpPr>
          <p:nvPr/>
        </p:nvSpPr>
        <p:spPr bwMode="auto">
          <a:xfrm>
            <a:off x="3581400" y="609600"/>
            <a:ext cx="2914650" cy="8302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  <a:ea typeface="MS PGothic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  <a:ea typeface="MS PGothic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  <a:ea typeface="MS PGothic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0" i="0" u="none" strike="noStrike" cap="none" spc="0">
                <a:ln>
                  <a:noFill/>
                </a:ln>
                <a:solidFill>
                  <a:srgbClr val="FF0000"/>
                </a:solidFill>
                <a:latin typeface="Times New Roman"/>
                <a:ea typeface="MS PGothic"/>
                <a:cs typeface="+mn-cs"/>
              </a:rPr>
              <a:t>References</a:t>
            </a:r>
            <a:endParaRPr lang="ar-EG" sz="4800" b="0" i="0" u="none" strike="noStrike" cap="none" spc="0">
              <a:ln>
                <a:noFill/>
              </a:ln>
              <a:solidFill>
                <a:srgbClr val="FF0000"/>
              </a:solidFill>
              <a:latin typeface="Times New Roman"/>
              <a:ea typeface="MS PGothic"/>
              <a:cs typeface="Arial"/>
            </a:endParaRPr>
          </a:p>
        </p:txBody>
      </p:sp>
      <p:sp>
        <p:nvSpPr>
          <p:cNvPr id="51205" name="مستطيل 3"/>
          <p:cNvSpPr>
            <a:spLocks noChangeArrowheads="1"/>
          </p:cNvSpPr>
          <p:nvPr/>
        </p:nvSpPr>
        <p:spPr bwMode="auto">
          <a:xfrm>
            <a:off x="381000" y="1905000"/>
            <a:ext cx="83820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  <a:ea typeface="MS PGothic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  <a:ea typeface="MS PGothic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  <a:ea typeface="MS PGothic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MS PGothic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MS PGothic"/>
                <a:cs typeface="+mn-cs"/>
              </a:rPr>
              <a:t>Diagnostic Imaging by Andrea G. Rockall, 7</a:t>
            </a:r>
            <a:r>
              <a:rPr lang="en-US" sz="2800" b="1" i="0" u="none" strike="noStrike" cap="none" spc="0" baseline="30000">
                <a:ln>
                  <a:noFill/>
                </a:ln>
                <a:solidFill>
                  <a:srgbClr val="000000"/>
                </a:solidFill>
                <a:latin typeface="Times New Roman"/>
                <a:ea typeface="MS PGothic"/>
                <a:cs typeface="+mn-cs"/>
              </a:rPr>
              <a:t>th</a:t>
            </a:r>
            <a:r>
              <a:rPr lang="en-US" sz="2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MS PGothic"/>
                <a:cs typeface="+mn-cs"/>
              </a:rPr>
              <a:t> edition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</a:rPr>
              <a:t>Further ridings Reference Book (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MS PGothic"/>
              </a:rPr>
              <a:t>Andrea G.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MS PGothic"/>
              </a:rPr>
              <a:t>Rockall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MS PGothic"/>
              </a:rPr>
              <a:t>, 7</a:t>
            </a:r>
            <a:r>
              <a:rPr lang="en-US" sz="3600" b="1" baseline="30000" dirty="0">
                <a:solidFill>
                  <a:srgbClr val="000000"/>
                </a:solidFill>
                <a:latin typeface="Times New Roman"/>
                <a:ea typeface="MS PGothic"/>
              </a:rPr>
              <a:t>th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MS PGothic"/>
              </a:rPr>
              <a:t> edition</a:t>
            </a:r>
            <a:r>
              <a:rPr lang="en-US" sz="3600" dirty="0">
                <a:solidFill>
                  <a:srgbClr val="00B050"/>
                </a:solidFill>
              </a:rPr>
              <a:t>)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Page 40 – 44</a:t>
            </a:r>
            <a:endParaRPr dirty="0"/>
          </a:p>
          <a:p>
            <a:pPr marL="0" indent="0" algn="ctr"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Spherical opacities (lung mass, lung nodule) </a:t>
            </a:r>
            <a:endParaRPr dirty="0"/>
          </a:p>
          <a:p>
            <a:pPr marL="0" indent="0" algn="ctr"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To</a:t>
            </a:r>
            <a:endParaRPr dirty="0"/>
          </a:p>
          <a:p>
            <a:pPr marL="0" indent="0" algn="ctr"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Multiple pulmonary nodules  </a:t>
            </a:r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 bwMode="auto">
          <a:xfrm>
            <a:off x="0" y="0"/>
            <a:ext cx="9067800" cy="6477000"/>
          </a:xfrm>
          <a:prstGeom prst="rect">
            <a:avLst/>
          </a:prstGeom>
          <a:solidFill>
            <a:srgbClr val="FF0000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sz="41500"/>
              <a:t>Quiz</a:t>
            </a:r>
            <a:endParaRPr lang="ar-EG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457200"/>
            <a:ext cx="4565138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65139" y="457200"/>
            <a:ext cx="4578862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 bwMode="auto">
          <a:xfrm>
            <a:off x="381000" y="-5836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Case.  Chest pain – central venous line – pneumoperitoneum - pneumomediastinum </a:t>
            </a:r>
          </a:p>
          <a:p>
            <a:pPr>
              <a:defRPr/>
            </a:pPr>
            <a:r>
              <a:rPr lang="en-US" dirty="0" err="1"/>
              <a:t>Diaphram</a:t>
            </a:r>
            <a:r>
              <a:rPr lang="en-US" dirty="0"/>
              <a:t> not seen, continues diaphragm sign indicate air in </a:t>
            </a:r>
            <a:r>
              <a:rPr lang="en-US" dirty="0" err="1"/>
              <a:t>diaphgragm</a:t>
            </a:r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209799" y="25400"/>
            <a:ext cx="5257801" cy="5461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مستطيل 2"/>
          <p:cNvSpPr/>
          <p:nvPr/>
        </p:nvSpPr>
        <p:spPr bwMode="auto">
          <a:xfrm>
            <a:off x="381000" y="5689242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Congestive cardiac failure. There are large bilateral pleural effusions. The heart is enlarged although it is difficult to measure it precisely because the pleural fluid obscures its borders. //– Chest x-ray pleural effusion both, in right </a:t>
            </a:r>
            <a:r>
              <a:rPr lang="en-US" b="1" dirty="0" err="1">
                <a:solidFill>
                  <a:srgbClr val="C00000"/>
                </a:solidFill>
              </a:rPr>
              <a:t>costrophrenic</a:t>
            </a:r>
            <a:r>
              <a:rPr lang="en-US" b="1" dirty="0">
                <a:solidFill>
                  <a:srgbClr val="C00000"/>
                </a:solidFill>
              </a:rPr>
              <a:t> &amp; left meniscus sign - </a:t>
            </a:r>
            <a:endParaRPr lang="ar-EG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6200" y="229922"/>
            <a:ext cx="90678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/>
              <a:buChar char="•"/>
              <a:defRPr/>
            </a:pPr>
            <a:r>
              <a:rPr lang="en-US" sz="2400">
                <a:latin typeface="Times New Roman"/>
                <a:cs typeface="Times New Roman"/>
              </a:rPr>
              <a:t> A routine chest computed tomography (CT) examination consists of contiguous sections. 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en-US" sz="2400">
                <a:latin typeface="Times New Roman"/>
                <a:cs typeface="Times New Roman"/>
              </a:rPr>
              <a:t> Intravenous contrast medium is given in many cases, particularly when the purpose of the examination is to visualize the mediastinum, the hila or the pulmonary blood vessels. 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en-US" sz="2400">
                <a:latin typeface="Times New Roman"/>
                <a:cs typeface="Times New Roman"/>
              </a:rPr>
              <a:t> The images are usually viewed at both lung and mediastinal window settings.</a:t>
            </a:r>
            <a:endParaRPr/>
          </a:p>
          <a:p>
            <a:pPr algn="just">
              <a:defRPr/>
            </a:pPr>
            <a:endParaRPr 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1905000" y="-1619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Computed tomography</a:t>
            </a:r>
            <a:endParaRPr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4799" y="2778376"/>
            <a:ext cx="3328850" cy="393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633651" y="2778376"/>
            <a:ext cx="2667000" cy="186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633651" y="4648198"/>
            <a:ext cx="2614749" cy="206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248399" y="2778376"/>
            <a:ext cx="2743199" cy="186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248400" y="4648199"/>
            <a:ext cx="2743200" cy="206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828800" y="76200"/>
            <a:ext cx="5486400" cy="569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مستطيل 1"/>
          <p:cNvSpPr/>
          <p:nvPr/>
        </p:nvSpPr>
        <p:spPr bwMode="auto">
          <a:xfrm>
            <a:off x="228600" y="577215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Pericardial effusion. The heart is greatly enlarged. The outline is well defined and the shape globular (Flask - bottle). The lungs are normal. The cause in this case was a viral pericarditis. // Flask shaped, pericardial effusion</a:t>
            </a:r>
            <a:endParaRPr lang="ar-EG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2401" y="0"/>
            <a:ext cx="4038598" cy="35814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029200" y="1"/>
            <a:ext cx="3657600" cy="3581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71500" y="3746500"/>
            <a:ext cx="4038600" cy="2971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مستطيل 1"/>
          <p:cNvSpPr/>
          <p:nvPr/>
        </p:nvSpPr>
        <p:spPr bwMode="auto">
          <a:xfrm>
            <a:off x="4800600" y="4038600"/>
            <a:ext cx="43053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Appearance of peripheral lung carcinoma. </a:t>
            </a:r>
            <a:r>
              <a:rPr lang="en-US" b="1" dirty="0">
                <a:solidFill>
                  <a:srgbClr val="00B050"/>
                </a:solidFill>
              </a:rPr>
              <a:t>A lobulated mass </a:t>
            </a:r>
            <a:r>
              <a:rPr lang="en-US" b="1" dirty="0">
                <a:solidFill>
                  <a:srgbClr val="C00000"/>
                </a:solidFill>
              </a:rPr>
              <a:t>(a)  - opacity – calcified lesion</a:t>
            </a:r>
          </a:p>
          <a:p>
            <a:pPr algn="just">
              <a:defRPr/>
            </a:pPr>
            <a:endParaRPr dirty="0"/>
          </a:p>
          <a:p>
            <a:pPr algn="just">
              <a:defRPr/>
            </a:pPr>
            <a:r>
              <a:rPr lang="en-US" b="1" dirty="0">
                <a:solidFill>
                  <a:srgbClr val="00B050"/>
                </a:solidFill>
              </a:rPr>
              <a:t>Cavitating mass</a:t>
            </a:r>
            <a:r>
              <a:rPr lang="en-US" b="1" dirty="0">
                <a:solidFill>
                  <a:srgbClr val="C00000"/>
                </a:solidFill>
              </a:rPr>
              <a:t> (b) are shown on plain films.  - Cavity lesion</a:t>
            </a:r>
          </a:p>
          <a:p>
            <a:pPr algn="just"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just">
              <a:defRPr/>
            </a:pPr>
            <a:endParaRPr dirty="0"/>
          </a:p>
          <a:p>
            <a:pPr algn="just">
              <a:defRPr/>
            </a:pPr>
            <a:r>
              <a:rPr lang="en-US" b="1" dirty="0">
                <a:solidFill>
                  <a:srgbClr val="00B050"/>
                </a:solidFill>
              </a:rPr>
              <a:t>A spiculated mass </a:t>
            </a:r>
            <a:r>
              <a:rPr lang="en-US" b="1" dirty="0">
                <a:solidFill>
                  <a:srgbClr val="C00000"/>
                </a:solidFill>
              </a:rPr>
              <a:t>(c) is shown on CT  -  CT Chest – Speculated border on margins, not likely malignant</a:t>
            </a:r>
            <a:endParaRPr dirty="0"/>
          </a:p>
        </p:txBody>
      </p:sp>
      <p:sp>
        <p:nvSpPr>
          <p:cNvPr id="3" name="مستطيل 2"/>
          <p:cNvSpPr/>
          <p:nvPr/>
        </p:nvSpPr>
        <p:spPr bwMode="auto">
          <a:xfrm>
            <a:off x="3748250" y="3212069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(a)</a:t>
            </a:r>
            <a:endParaRPr lang="ar-EG"/>
          </a:p>
        </p:txBody>
      </p:sp>
      <p:sp>
        <p:nvSpPr>
          <p:cNvPr id="4" name="مستطيل 3"/>
          <p:cNvSpPr/>
          <p:nvPr/>
        </p:nvSpPr>
        <p:spPr bwMode="auto">
          <a:xfrm>
            <a:off x="8196332" y="3223738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(b)</a:t>
            </a:r>
            <a:endParaRPr lang="ar-EG"/>
          </a:p>
        </p:txBody>
      </p:sp>
      <p:sp>
        <p:nvSpPr>
          <p:cNvPr id="5" name="مستطيل 4"/>
          <p:cNvSpPr/>
          <p:nvPr/>
        </p:nvSpPr>
        <p:spPr bwMode="auto">
          <a:xfrm>
            <a:off x="4124826" y="6248400"/>
            <a:ext cx="425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C00000"/>
                </a:solidFill>
              </a:rPr>
              <a:t>(c)</a:t>
            </a:r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489075" y="152400"/>
            <a:ext cx="6191250" cy="46291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مستطيل 3"/>
          <p:cNvSpPr/>
          <p:nvPr/>
        </p:nvSpPr>
        <p:spPr bwMode="auto">
          <a:xfrm>
            <a:off x="165100" y="5486400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CT showing an aneurysm of the descending aorta. The lumen has been opacified  by intravenous contrast enhancement. The </a:t>
            </a:r>
            <a:r>
              <a:rPr lang="en-US" b="1" dirty="0" err="1">
                <a:solidFill>
                  <a:srgbClr val="C00000"/>
                </a:solidFill>
              </a:rPr>
              <a:t>unopacified</a:t>
            </a:r>
            <a:r>
              <a:rPr lang="en-US" b="1" dirty="0">
                <a:solidFill>
                  <a:srgbClr val="C00000"/>
                </a:solidFill>
              </a:rPr>
              <a:t> component is clot lining the aneurysm -///</a:t>
            </a:r>
          </a:p>
          <a:p>
            <a:pPr algn="just"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CT Chest Axial window – aortic dissection – Aneurysm </a:t>
            </a:r>
            <a:r>
              <a:rPr lang="en-US" b="1" dirty="0" err="1">
                <a:solidFill>
                  <a:srgbClr val="C00000"/>
                </a:solidFill>
              </a:rPr>
              <a:t>diltation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endParaRPr lang="ar-EG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676400" y="76200"/>
            <a:ext cx="5791200" cy="57816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مستطيل 1"/>
          <p:cNvSpPr/>
          <p:nvPr/>
        </p:nvSpPr>
        <p:spPr bwMode="auto">
          <a:xfrm>
            <a:off x="381000" y="5863609"/>
            <a:ext cx="7759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C00000"/>
                </a:solidFill>
              </a:rPr>
              <a:t>Bilateral hilar adenopathy. The enlarged hila are lobular in outline and dense. The diagnosis in this patient was sarcoidosis. –/// Hilar nodes enlargement -  Diff: sarcoidosis, TB, Lymphoma -// </a:t>
            </a:r>
            <a:endParaRPr lang="ar-EG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0" y="1828800"/>
            <a:ext cx="899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240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7200">
                <a:solidFill>
                  <a:srgbClr val="FF0000"/>
                </a:solidFill>
              </a:rPr>
              <a:t>The end</a:t>
            </a:r>
            <a:endParaRPr lang="en-US" sz="240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40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40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4800">
                <a:solidFill>
                  <a:srgbClr val="FF0000"/>
                </a:solidFill>
              </a:rPr>
              <a:t>Thank you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228600" y="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3414" y="383841"/>
            <a:ext cx="3173186" cy="289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308985" y="383841"/>
            <a:ext cx="2834640" cy="289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149340" y="376586"/>
            <a:ext cx="2834640" cy="29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24698" y="3441699"/>
            <a:ext cx="3084286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308985" y="3429000"/>
            <a:ext cx="280225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196874" y="3429000"/>
            <a:ext cx="2834640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3886200" cy="533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>
                <a:solidFill>
                  <a:srgbClr val="C00000"/>
                </a:solidFill>
              </a:rPr>
              <a:t>RESPIRATORY AND CVS RADIOLOGY</a:t>
            </a:r>
            <a:endParaRPr lang="en-US" sz="2000"/>
          </a:p>
        </p:txBody>
      </p:sp>
      <p:sp>
        <p:nvSpPr>
          <p:cNvPr id="4" name="TextBox 3"/>
          <p:cNvSpPr txBox="1"/>
          <p:nvPr/>
        </p:nvSpPr>
        <p:spPr bwMode="auto">
          <a:xfrm>
            <a:off x="5649685" y="457200"/>
            <a:ext cx="340758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NORMAL CT CHEST ANATOMY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457200"/>
            <a:ext cx="3017519" cy="30175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975429" y="667725"/>
            <a:ext cx="3017519" cy="28069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095999" y="912735"/>
            <a:ext cx="3017519" cy="25619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3200400"/>
            <a:ext cx="2743200" cy="31446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590800" y="3675442"/>
            <a:ext cx="1828800" cy="21945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4423228" y="3477162"/>
            <a:ext cx="1977572" cy="25911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6400800" y="3273531"/>
            <a:ext cx="2743200" cy="29983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 bwMode="auto">
          <a:xfrm>
            <a:off x="2743200" y="3306109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C000"/>
                </a:solidFill>
              </a:rPr>
              <a:t>NORMAL ANATOMY OF CT CHEST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3768</Words>
  <Application>Microsoft Macintosh PowerPoint</Application>
  <DocSecurity>0</DocSecurity>
  <PresentationFormat>On-screen Show (4:3)</PresentationFormat>
  <Paragraphs>441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Courier New</vt:lpstr>
      <vt:lpstr>Open Sans</vt:lpstr>
      <vt:lpstr>Times New Roman</vt:lpstr>
      <vt:lpstr>Wingdings</vt:lpstr>
      <vt:lpstr>Office Theme</vt:lpstr>
      <vt:lpstr>1_Office Theme</vt:lpstr>
      <vt:lpstr>RESPIRATORY AND CARDIOVASCULAR RADIOPLOGY</vt:lpstr>
      <vt:lpstr>OBJECTIVES</vt:lpstr>
      <vt:lpstr>RESPIRATORY AND  CVS RADIOLOGY.</vt:lpstr>
      <vt:lpstr>PowerPoint Presentation</vt:lpstr>
      <vt:lpstr>Fissures and lobes</vt:lpstr>
      <vt:lpstr>RESPIRATORY AND CVS RADIOLOGY</vt:lpstr>
      <vt:lpstr>PowerPoint Presentation</vt:lpstr>
      <vt:lpstr>RESPIRATORY AND CVS RADIOLOGY</vt:lpstr>
      <vt:lpstr>PowerPoint Presentation</vt:lpstr>
      <vt:lpstr>PowerPoint Presentation</vt:lpstr>
      <vt:lpstr>PowerPoint Presentation</vt:lpstr>
      <vt:lpstr>PowerPoint Presentation</vt:lpstr>
      <vt:lpstr>RESPIRATORY AND CVS</vt:lpstr>
      <vt:lpstr>Silhouette sign</vt:lpstr>
      <vt:lpstr>PowerPoint Presentation</vt:lpstr>
      <vt:lpstr>PowerPoint Presentation</vt:lpstr>
      <vt:lpstr>Air-space opacification</vt:lpstr>
      <vt:lpstr>PowerPoint Presentation</vt:lpstr>
      <vt:lpstr>PowerPoint Presentation</vt:lpstr>
      <vt:lpstr>Consolidation of middle lobe in PA and LA view</vt:lpstr>
      <vt:lpstr>RESPIRATORY AND CVS RADIOLOGY</vt:lpstr>
      <vt:lpstr>Pneumonia </vt:lpstr>
      <vt:lpstr>Lung collapse</vt:lpstr>
      <vt:lpstr>PNEUMONECTOMY</vt:lpstr>
      <vt:lpstr>PowerPoint Presentation</vt:lpstr>
      <vt:lpstr>PowerPoint Presentation</vt:lpstr>
      <vt:lpstr>PowerPoint Presentation</vt:lpstr>
      <vt:lpstr>Important Points</vt:lpstr>
      <vt:lpstr>Pneumothorax</vt:lpstr>
      <vt:lpstr>PowerPoint Presentation</vt:lpstr>
      <vt:lpstr>Signs of pneumothorax</vt:lpstr>
      <vt:lpstr>PowerPoint Presentation</vt:lpstr>
      <vt:lpstr>PowerPoint Presentation</vt:lpstr>
      <vt:lpstr>RESPIRATORY AND CVS RADIOLOGY</vt:lpstr>
      <vt:lpstr>PowerPoint Presentation</vt:lpstr>
      <vt:lpstr>PowerPoint Presentation</vt:lpstr>
      <vt:lpstr>PowerPoint Presentation</vt:lpstr>
      <vt:lpstr>Bacterial lung abscess shown by CT on (a) mediastinal and (b) lung windows. Note the thick-walled, air-filled cavity</vt:lpstr>
      <vt:lpstr>Spherical opacities (lung mass, lung nodule)</vt:lpstr>
      <vt:lpstr>PowerPoint Presentation</vt:lpstr>
      <vt:lpstr>PowerPoint Presentation</vt:lpstr>
      <vt:lpstr>PowerPoint Presentation</vt:lpstr>
      <vt:lpstr>Some abdominal conditions present as a chest disorder</vt:lpstr>
      <vt:lpstr>PowerPoint Presentation</vt:lpstr>
      <vt:lpstr>PowerPoint Presentation</vt:lpstr>
      <vt:lpstr>PowerPoint Presentation</vt:lpstr>
      <vt:lpstr>PowerPoint Presentation</vt:lpstr>
      <vt:lpstr>Abnormalities of heart and great vessels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aortic dissection </vt:lpstr>
      <vt:lpstr>PowerPoint Presentation</vt:lpstr>
      <vt:lpstr> Pulmonary emboli (PE) </vt:lpstr>
      <vt:lpstr>PowerPoint Presentation</vt:lpstr>
      <vt:lpstr>PowerPoint Presentation</vt:lpstr>
      <vt:lpstr> Pulmonary edema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ridings Reference Book (Andrea G. Rockall, 7th edition)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and cardiovascular radiology</dc:title>
  <dc:subject/>
  <dc:creator>Riaz Mohammad</dc:creator>
  <cp:keywords/>
  <dc:description/>
  <cp:lastModifiedBy>Dralk F</cp:lastModifiedBy>
  <cp:revision>338</cp:revision>
  <dcterms:created xsi:type="dcterms:W3CDTF">2014-09-07T06:45:47Z</dcterms:created>
  <dcterms:modified xsi:type="dcterms:W3CDTF">2024-02-06T09:01:42Z</dcterms:modified>
  <cp:category/>
  <dc:identifier/>
  <cp:contentStatus/>
  <dc:language/>
  <cp:version/>
</cp:coreProperties>
</file>