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Lst>
  <p:notesMasterIdLst>
    <p:notesMasterId r:id="rId109"/>
  </p:notesMasterIdLst>
  <p:sldIdLst>
    <p:sldId id="256" r:id="rId3"/>
    <p:sldId id="265" r:id="rId4"/>
    <p:sldId id="258" r:id="rId5"/>
    <p:sldId id="324" r:id="rId6"/>
    <p:sldId id="404" r:id="rId7"/>
    <p:sldId id="615" r:id="rId8"/>
    <p:sldId id="616" r:id="rId9"/>
    <p:sldId id="408" r:id="rId10"/>
    <p:sldId id="608" r:id="rId11"/>
    <p:sldId id="609" r:id="rId12"/>
    <p:sldId id="409" r:id="rId13"/>
    <p:sldId id="600" r:id="rId14"/>
    <p:sldId id="601" r:id="rId15"/>
    <p:sldId id="602" r:id="rId16"/>
    <p:sldId id="606" r:id="rId17"/>
    <p:sldId id="603" r:id="rId18"/>
    <p:sldId id="607" r:id="rId19"/>
    <p:sldId id="604" r:id="rId20"/>
    <p:sldId id="327" r:id="rId21"/>
    <p:sldId id="395" r:id="rId22"/>
    <p:sldId id="396" r:id="rId23"/>
    <p:sldId id="338" r:id="rId24"/>
    <p:sldId id="339" r:id="rId25"/>
    <p:sldId id="402" r:id="rId26"/>
    <p:sldId id="403" r:id="rId27"/>
    <p:sldId id="340" r:id="rId28"/>
    <p:sldId id="371" r:id="rId29"/>
    <p:sldId id="372" r:id="rId30"/>
    <p:sldId id="274" r:id="rId31"/>
    <p:sldId id="594" r:id="rId32"/>
    <p:sldId id="392" r:id="rId33"/>
    <p:sldId id="595" r:id="rId34"/>
    <p:sldId id="596" r:id="rId35"/>
    <p:sldId id="610" r:id="rId36"/>
    <p:sldId id="611" r:id="rId37"/>
    <p:sldId id="612" r:id="rId38"/>
    <p:sldId id="613" r:id="rId39"/>
    <p:sldId id="412" r:id="rId40"/>
    <p:sldId id="413" r:id="rId41"/>
    <p:sldId id="414" r:id="rId42"/>
    <p:sldId id="406" r:id="rId43"/>
    <p:sldId id="614" r:id="rId44"/>
    <p:sldId id="592" r:id="rId45"/>
    <p:sldId id="593" r:id="rId46"/>
    <p:sldId id="598" r:id="rId47"/>
    <p:sldId id="599" r:id="rId48"/>
    <p:sldId id="415" r:id="rId49"/>
    <p:sldId id="416" r:id="rId50"/>
    <p:sldId id="417" r:id="rId51"/>
    <p:sldId id="591" r:id="rId52"/>
    <p:sldId id="617" r:id="rId53"/>
    <p:sldId id="618" r:id="rId54"/>
    <p:sldId id="259" r:id="rId55"/>
    <p:sldId id="262" r:id="rId56"/>
    <p:sldId id="619" r:id="rId57"/>
    <p:sldId id="358" r:id="rId58"/>
    <p:sldId id="359" r:id="rId59"/>
    <p:sldId id="364" r:id="rId60"/>
    <p:sldId id="365" r:id="rId61"/>
    <p:sldId id="366" r:id="rId62"/>
    <p:sldId id="367" r:id="rId63"/>
    <p:sldId id="368" r:id="rId64"/>
    <p:sldId id="398" r:id="rId65"/>
    <p:sldId id="349" r:id="rId66"/>
    <p:sldId id="350" r:id="rId67"/>
    <p:sldId id="278" r:id="rId68"/>
    <p:sldId id="277" r:id="rId69"/>
    <p:sldId id="373" r:id="rId70"/>
    <p:sldId id="620" r:id="rId71"/>
    <p:sldId id="621" r:id="rId72"/>
    <p:sldId id="391" r:id="rId73"/>
    <p:sldId id="394" r:id="rId74"/>
    <p:sldId id="387" r:id="rId75"/>
    <p:sldId id="288" r:id="rId76"/>
    <p:sldId id="622" r:id="rId77"/>
    <p:sldId id="290" r:id="rId78"/>
    <p:sldId id="399" r:id="rId79"/>
    <p:sldId id="292" r:id="rId80"/>
    <p:sldId id="623" r:id="rId81"/>
    <p:sldId id="342" r:id="rId82"/>
    <p:sldId id="341" r:id="rId83"/>
    <p:sldId id="294" r:id="rId84"/>
    <p:sldId id="296" r:id="rId85"/>
    <p:sldId id="393" r:id="rId86"/>
    <p:sldId id="298" r:id="rId87"/>
    <p:sldId id="624" r:id="rId88"/>
    <p:sldId id="370" r:id="rId89"/>
    <p:sldId id="625" r:id="rId90"/>
    <p:sldId id="388" r:id="rId91"/>
    <p:sldId id="301" r:id="rId92"/>
    <p:sldId id="346" r:id="rId93"/>
    <p:sldId id="347" r:id="rId94"/>
    <p:sldId id="626" r:id="rId95"/>
    <p:sldId id="312" r:id="rId96"/>
    <p:sldId id="309" r:id="rId97"/>
    <p:sldId id="310" r:id="rId98"/>
    <p:sldId id="311" r:id="rId99"/>
    <p:sldId id="316" r:id="rId100"/>
    <p:sldId id="354" r:id="rId101"/>
    <p:sldId id="315" r:id="rId102"/>
    <p:sldId id="343" r:id="rId103"/>
    <p:sldId id="345" r:id="rId104"/>
    <p:sldId id="356" r:id="rId105"/>
    <p:sldId id="375" r:id="rId106"/>
    <p:sldId id="627" r:id="rId107"/>
    <p:sldId id="628" r:id="rId10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0000"/>
    <a:srgbClr val="602322"/>
    <a:srgbClr val="FF0000"/>
    <a:srgbClr val="006C92"/>
    <a:srgbClr val="FF9933"/>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F5E79A-F020-47F5-86F9-CA9C1B62DD1D}" v="1" dt="2024-03-12T06:05:12.7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786"/>
    <p:restoredTop sz="96327" autoAdjust="0"/>
  </p:normalViewPr>
  <p:slideViewPr>
    <p:cSldViewPr>
      <p:cViewPr varScale="1">
        <p:scale>
          <a:sx n="95" d="100"/>
          <a:sy n="95" d="100"/>
        </p:scale>
        <p:origin x="785" y="48"/>
      </p:cViewPr>
      <p:guideLst>
        <p:guide orient="horz" pos="2160"/>
        <p:guide pos="2880"/>
      </p:guideLst>
    </p:cSldViewPr>
  </p:slideViewPr>
  <p:notesTextViewPr>
    <p:cViewPr>
      <p:scale>
        <a:sx n="1" d="1"/>
        <a:sy n="1" d="1"/>
      </p:scale>
      <p:origin x="0" y="0"/>
    </p:cViewPr>
  </p:notesTextViewPr>
  <p:sorterViewPr>
    <p:cViewPr>
      <p:scale>
        <a:sx n="100" d="100"/>
        <a:sy n="100" d="100"/>
      </p:scale>
      <p:origin x="0" y="1307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tableStyles" Target="tableStyle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microsoft.com/office/2016/11/relationships/changesInfo" Target="changesInfos/changesInfo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notesMaster" Target="notesMasters/notesMaster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presProps" Target="presProps.xml"/><Relationship Id="rId115" Type="http://schemas.microsoft.com/office/2015/10/relationships/revisionInfo" Target="revisionInfo.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alk F" userId="0ce5ef93c6cc7083" providerId="LiveId" clId="{1258FBE2-2AAB-FE45-A9C7-EE33F69F3E2E}"/>
    <pc:docChg chg="undo custSel delSld modSld">
      <pc:chgData name="Dralk F" userId="0ce5ef93c6cc7083" providerId="LiveId" clId="{1258FBE2-2AAB-FE45-A9C7-EE33F69F3E2E}" dt="2024-03-05T07:11:20.465" v="4" actId="21"/>
      <pc:docMkLst>
        <pc:docMk/>
      </pc:docMkLst>
      <pc:sldChg chg="modSp mod">
        <pc:chgData name="Dralk F" userId="0ce5ef93c6cc7083" providerId="LiveId" clId="{1258FBE2-2AAB-FE45-A9C7-EE33F69F3E2E}" dt="2024-03-05T07:11:20.465" v="4" actId="21"/>
        <pc:sldMkLst>
          <pc:docMk/>
          <pc:sldMk cId="3964899553" sldId="258"/>
        </pc:sldMkLst>
        <pc:spChg chg="mod">
          <ac:chgData name="Dralk F" userId="0ce5ef93c6cc7083" providerId="LiveId" clId="{1258FBE2-2AAB-FE45-A9C7-EE33F69F3E2E}" dt="2024-03-05T07:11:20.465" v="4" actId="21"/>
          <ac:spMkLst>
            <pc:docMk/>
            <pc:sldMk cId="3964899553" sldId="258"/>
            <ac:spMk id="3" creationId="{00000000-0000-0000-0000-000000000000}"/>
          </ac:spMkLst>
        </pc:spChg>
      </pc:sldChg>
      <pc:sldChg chg="del">
        <pc:chgData name="Dralk F" userId="0ce5ef93c6cc7083" providerId="LiveId" clId="{1258FBE2-2AAB-FE45-A9C7-EE33F69F3E2E}" dt="2024-03-05T07:10:11.137" v="0" actId="2696"/>
        <pc:sldMkLst>
          <pc:docMk/>
          <pc:sldMk cId="4093175012" sldId="382"/>
        </pc:sldMkLst>
      </pc:sldChg>
    </pc:docChg>
  </pc:docChgLst>
  <pc:docChgLst>
    <pc:chgData name="Dralk F" userId="0ce5ef93c6cc7083" providerId="LiveId" clId="{85F5E79A-F020-47F5-86F9-CA9C1B62DD1D}"/>
    <pc:docChg chg="addSld modSld">
      <pc:chgData name="Dralk F" userId="0ce5ef93c6cc7083" providerId="LiveId" clId="{85F5E79A-F020-47F5-86F9-CA9C1B62DD1D}" dt="2024-03-12T06:05:12.767" v="0"/>
      <pc:docMkLst>
        <pc:docMk/>
      </pc:docMkLst>
      <pc:sldChg chg="add">
        <pc:chgData name="Dralk F" userId="0ce5ef93c6cc7083" providerId="LiveId" clId="{85F5E79A-F020-47F5-86F9-CA9C1B62DD1D}" dt="2024-03-12T06:05:12.767" v="0"/>
        <pc:sldMkLst>
          <pc:docMk/>
          <pc:sldMk cId="1480435189" sldId="259"/>
        </pc:sldMkLst>
      </pc:sldChg>
      <pc:sldChg chg="add">
        <pc:chgData name="Dralk F" userId="0ce5ef93c6cc7083" providerId="LiveId" clId="{85F5E79A-F020-47F5-86F9-CA9C1B62DD1D}" dt="2024-03-12T06:05:12.767" v="0"/>
        <pc:sldMkLst>
          <pc:docMk/>
          <pc:sldMk cId="245010866" sldId="262"/>
        </pc:sldMkLst>
      </pc:sldChg>
      <pc:sldChg chg="add">
        <pc:chgData name="Dralk F" userId="0ce5ef93c6cc7083" providerId="LiveId" clId="{85F5E79A-F020-47F5-86F9-CA9C1B62DD1D}" dt="2024-03-12T06:05:12.767" v="0"/>
        <pc:sldMkLst>
          <pc:docMk/>
          <pc:sldMk cId="4181677103" sldId="277"/>
        </pc:sldMkLst>
      </pc:sldChg>
      <pc:sldChg chg="add">
        <pc:chgData name="Dralk F" userId="0ce5ef93c6cc7083" providerId="LiveId" clId="{85F5E79A-F020-47F5-86F9-CA9C1B62DD1D}" dt="2024-03-12T06:05:12.767" v="0"/>
        <pc:sldMkLst>
          <pc:docMk/>
          <pc:sldMk cId="340326560" sldId="278"/>
        </pc:sldMkLst>
      </pc:sldChg>
      <pc:sldChg chg="add">
        <pc:chgData name="Dralk F" userId="0ce5ef93c6cc7083" providerId="LiveId" clId="{85F5E79A-F020-47F5-86F9-CA9C1B62DD1D}" dt="2024-03-12T06:05:12.767" v="0"/>
        <pc:sldMkLst>
          <pc:docMk/>
          <pc:sldMk cId="2580935252" sldId="288"/>
        </pc:sldMkLst>
      </pc:sldChg>
      <pc:sldChg chg="add">
        <pc:chgData name="Dralk F" userId="0ce5ef93c6cc7083" providerId="LiveId" clId="{85F5E79A-F020-47F5-86F9-CA9C1B62DD1D}" dt="2024-03-12T06:05:12.767" v="0"/>
        <pc:sldMkLst>
          <pc:docMk/>
          <pc:sldMk cId="437924872" sldId="290"/>
        </pc:sldMkLst>
      </pc:sldChg>
      <pc:sldChg chg="add">
        <pc:chgData name="Dralk F" userId="0ce5ef93c6cc7083" providerId="LiveId" clId="{85F5E79A-F020-47F5-86F9-CA9C1B62DD1D}" dt="2024-03-12T06:05:12.767" v="0"/>
        <pc:sldMkLst>
          <pc:docMk/>
          <pc:sldMk cId="3990893074" sldId="292"/>
        </pc:sldMkLst>
      </pc:sldChg>
      <pc:sldChg chg="add">
        <pc:chgData name="Dralk F" userId="0ce5ef93c6cc7083" providerId="LiveId" clId="{85F5E79A-F020-47F5-86F9-CA9C1B62DD1D}" dt="2024-03-12T06:05:12.767" v="0"/>
        <pc:sldMkLst>
          <pc:docMk/>
          <pc:sldMk cId="2795383595" sldId="294"/>
        </pc:sldMkLst>
      </pc:sldChg>
      <pc:sldChg chg="add">
        <pc:chgData name="Dralk F" userId="0ce5ef93c6cc7083" providerId="LiveId" clId="{85F5E79A-F020-47F5-86F9-CA9C1B62DD1D}" dt="2024-03-12T06:05:12.767" v="0"/>
        <pc:sldMkLst>
          <pc:docMk/>
          <pc:sldMk cId="3578368790" sldId="296"/>
        </pc:sldMkLst>
      </pc:sldChg>
      <pc:sldChg chg="add">
        <pc:chgData name="Dralk F" userId="0ce5ef93c6cc7083" providerId="LiveId" clId="{85F5E79A-F020-47F5-86F9-CA9C1B62DD1D}" dt="2024-03-12T06:05:12.767" v="0"/>
        <pc:sldMkLst>
          <pc:docMk/>
          <pc:sldMk cId="3909349525" sldId="298"/>
        </pc:sldMkLst>
      </pc:sldChg>
      <pc:sldChg chg="add">
        <pc:chgData name="Dralk F" userId="0ce5ef93c6cc7083" providerId="LiveId" clId="{85F5E79A-F020-47F5-86F9-CA9C1B62DD1D}" dt="2024-03-12T06:05:12.767" v="0"/>
        <pc:sldMkLst>
          <pc:docMk/>
          <pc:sldMk cId="3813966977" sldId="301"/>
        </pc:sldMkLst>
      </pc:sldChg>
      <pc:sldChg chg="add">
        <pc:chgData name="Dralk F" userId="0ce5ef93c6cc7083" providerId="LiveId" clId="{85F5E79A-F020-47F5-86F9-CA9C1B62DD1D}" dt="2024-03-12T06:05:12.767" v="0"/>
        <pc:sldMkLst>
          <pc:docMk/>
          <pc:sldMk cId="2467299521" sldId="309"/>
        </pc:sldMkLst>
      </pc:sldChg>
      <pc:sldChg chg="add">
        <pc:chgData name="Dralk F" userId="0ce5ef93c6cc7083" providerId="LiveId" clId="{85F5E79A-F020-47F5-86F9-CA9C1B62DD1D}" dt="2024-03-12T06:05:12.767" v="0"/>
        <pc:sldMkLst>
          <pc:docMk/>
          <pc:sldMk cId="1015026764" sldId="310"/>
        </pc:sldMkLst>
      </pc:sldChg>
      <pc:sldChg chg="add">
        <pc:chgData name="Dralk F" userId="0ce5ef93c6cc7083" providerId="LiveId" clId="{85F5E79A-F020-47F5-86F9-CA9C1B62DD1D}" dt="2024-03-12T06:05:12.767" v="0"/>
        <pc:sldMkLst>
          <pc:docMk/>
          <pc:sldMk cId="1356224650" sldId="311"/>
        </pc:sldMkLst>
      </pc:sldChg>
      <pc:sldChg chg="add">
        <pc:chgData name="Dralk F" userId="0ce5ef93c6cc7083" providerId="LiveId" clId="{85F5E79A-F020-47F5-86F9-CA9C1B62DD1D}" dt="2024-03-12T06:05:12.767" v="0"/>
        <pc:sldMkLst>
          <pc:docMk/>
          <pc:sldMk cId="434414050" sldId="312"/>
        </pc:sldMkLst>
      </pc:sldChg>
      <pc:sldChg chg="add">
        <pc:chgData name="Dralk F" userId="0ce5ef93c6cc7083" providerId="LiveId" clId="{85F5E79A-F020-47F5-86F9-CA9C1B62DD1D}" dt="2024-03-12T06:05:12.767" v="0"/>
        <pc:sldMkLst>
          <pc:docMk/>
          <pc:sldMk cId="3988479909" sldId="315"/>
        </pc:sldMkLst>
      </pc:sldChg>
      <pc:sldChg chg="add">
        <pc:chgData name="Dralk F" userId="0ce5ef93c6cc7083" providerId="LiveId" clId="{85F5E79A-F020-47F5-86F9-CA9C1B62DD1D}" dt="2024-03-12T06:05:12.767" v="0"/>
        <pc:sldMkLst>
          <pc:docMk/>
          <pc:sldMk cId="1009008913" sldId="316"/>
        </pc:sldMkLst>
      </pc:sldChg>
      <pc:sldChg chg="add">
        <pc:chgData name="Dralk F" userId="0ce5ef93c6cc7083" providerId="LiveId" clId="{85F5E79A-F020-47F5-86F9-CA9C1B62DD1D}" dt="2024-03-12T06:05:12.767" v="0"/>
        <pc:sldMkLst>
          <pc:docMk/>
          <pc:sldMk cId="2603510703" sldId="341"/>
        </pc:sldMkLst>
      </pc:sldChg>
      <pc:sldChg chg="add">
        <pc:chgData name="Dralk F" userId="0ce5ef93c6cc7083" providerId="LiveId" clId="{85F5E79A-F020-47F5-86F9-CA9C1B62DD1D}" dt="2024-03-12T06:05:12.767" v="0"/>
        <pc:sldMkLst>
          <pc:docMk/>
          <pc:sldMk cId="1214650458" sldId="342"/>
        </pc:sldMkLst>
      </pc:sldChg>
      <pc:sldChg chg="add">
        <pc:chgData name="Dralk F" userId="0ce5ef93c6cc7083" providerId="LiveId" clId="{85F5E79A-F020-47F5-86F9-CA9C1B62DD1D}" dt="2024-03-12T06:05:12.767" v="0"/>
        <pc:sldMkLst>
          <pc:docMk/>
          <pc:sldMk cId="3774726117" sldId="343"/>
        </pc:sldMkLst>
      </pc:sldChg>
      <pc:sldChg chg="add">
        <pc:chgData name="Dralk F" userId="0ce5ef93c6cc7083" providerId="LiveId" clId="{85F5E79A-F020-47F5-86F9-CA9C1B62DD1D}" dt="2024-03-12T06:05:12.767" v="0"/>
        <pc:sldMkLst>
          <pc:docMk/>
          <pc:sldMk cId="2869976130" sldId="345"/>
        </pc:sldMkLst>
      </pc:sldChg>
      <pc:sldChg chg="add">
        <pc:chgData name="Dralk F" userId="0ce5ef93c6cc7083" providerId="LiveId" clId="{85F5E79A-F020-47F5-86F9-CA9C1B62DD1D}" dt="2024-03-12T06:05:12.767" v="0"/>
        <pc:sldMkLst>
          <pc:docMk/>
          <pc:sldMk cId="65603054" sldId="346"/>
        </pc:sldMkLst>
      </pc:sldChg>
      <pc:sldChg chg="add">
        <pc:chgData name="Dralk F" userId="0ce5ef93c6cc7083" providerId="LiveId" clId="{85F5E79A-F020-47F5-86F9-CA9C1B62DD1D}" dt="2024-03-12T06:05:12.767" v="0"/>
        <pc:sldMkLst>
          <pc:docMk/>
          <pc:sldMk cId="3327222759" sldId="347"/>
        </pc:sldMkLst>
      </pc:sldChg>
      <pc:sldChg chg="add">
        <pc:chgData name="Dralk F" userId="0ce5ef93c6cc7083" providerId="LiveId" clId="{85F5E79A-F020-47F5-86F9-CA9C1B62DD1D}" dt="2024-03-12T06:05:12.767" v="0"/>
        <pc:sldMkLst>
          <pc:docMk/>
          <pc:sldMk cId="2283276086" sldId="349"/>
        </pc:sldMkLst>
      </pc:sldChg>
      <pc:sldChg chg="add">
        <pc:chgData name="Dralk F" userId="0ce5ef93c6cc7083" providerId="LiveId" clId="{85F5E79A-F020-47F5-86F9-CA9C1B62DD1D}" dt="2024-03-12T06:05:12.767" v="0"/>
        <pc:sldMkLst>
          <pc:docMk/>
          <pc:sldMk cId="1405346219" sldId="350"/>
        </pc:sldMkLst>
      </pc:sldChg>
      <pc:sldChg chg="add">
        <pc:chgData name="Dralk F" userId="0ce5ef93c6cc7083" providerId="LiveId" clId="{85F5E79A-F020-47F5-86F9-CA9C1B62DD1D}" dt="2024-03-12T06:05:12.767" v="0"/>
        <pc:sldMkLst>
          <pc:docMk/>
          <pc:sldMk cId="3221672950" sldId="354"/>
        </pc:sldMkLst>
      </pc:sldChg>
      <pc:sldChg chg="add">
        <pc:chgData name="Dralk F" userId="0ce5ef93c6cc7083" providerId="LiveId" clId="{85F5E79A-F020-47F5-86F9-CA9C1B62DD1D}" dt="2024-03-12T06:05:12.767" v="0"/>
        <pc:sldMkLst>
          <pc:docMk/>
          <pc:sldMk cId="502133265" sldId="356"/>
        </pc:sldMkLst>
      </pc:sldChg>
      <pc:sldChg chg="add">
        <pc:chgData name="Dralk F" userId="0ce5ef93c6cc7083" providerId="LiveId" clId="{85F5E79A-F020-47F5-86F9-CA9C1B62DD1D}" dt="2024-03-12T06:05:12.767" v="0"/>
        <pc:sldMkLst>
          <pc:docMk/>
          <pc:sldMk cId="3302756048" sldId="358"/>
        </pc:sldMkLst>
      </pc:sldChg>
      <pc:sldChg chg="add">
        <pc:chgData name="Dralk F" userId="0ce5ef93c6cc7083" providerId="LiveId" clId="{85F5E79A-F020-47F5-86F9-CA9C1B62DD1D}" dt="2024-03-12T06:05:12.767" v="0"/>
        <pc:sldMkLst>
          <pc:docMk/>
          <pc:sldMk cId="4043051902" sldId="359"/>
        </pc:sldMkLst>
      </pc:sldChg>
      <pc:sldChg chg="add">
        <pc:chgData name="Dralk F" userId="0ce5ef93c6cc7083" providerId="LiveId" clId="{85F5E79A-F020-47F5-86F9-CA9C1B62DD1D}" dt="2024-03-12T06:05:12.767" v="0"/>
        <pc:sldMkLst>
          <pc:docMk/>
          <pc:sldMk cId="626127894" sldId="364"/>
        </pc:sldMkLst>
      </pc:sldChg>
      <pc:sldChg chg="add">
        <pc:chgData name="Dralk F" userId="0ce5ef93c6cc7083" providerId="LiveId" clId="{85F5E79A-F020-47F5-86F9-CA9C1B62DD1D}" dt="2024-03-12T06:05:12.767" v="0"/>
        <pc:sldMkLst>
          <pc:docMk/>
          <pc:sldMk cId="1256693238" sldId="365"/>
        </pc:sldMkLst>
      </pc:sldChg>
      <pc:sldChg chg="add">
        <pc:chgData name="Dralk F" userId="0ce5ef93c6cc7083" providerId="LiveId" clId="{85F5E79A-F020-47F5-86F9-CA9C1B62DD1D}" dt="2024-03-12T06:05:12.767" v="0"/>
        <pc:sldMkLst>
          <pc:docMk/>
          <pc:sldMk cId="4156185622" sldId="366"/>
        </pc:sldMkLst>
      </pc:sldChg>
      <pc:sldChg chg="add">
        <pc:chgData name="Dralk F" userId="0ce5ef93c6cc7083" providerId="LiveId" clId="{85F5E79A-F020-47F5-86F9-CA9C1B62DD1D}" dt="2024-03-12T06:05:12.767" v="0"/>
        <pc:sldMkLst>
          <pc:docMk/>
          <pc:sldMk cId="2463285752" sldId="367"/>
        </pc:sldMkLst>
      </pc:sldChg>
      <pc:sldChg chg="add">
        <pc:chgData name="Dralk F" userId="0ce5ef93c6cc7083" providerId="LiveId" clId="{85F5E79A-F020-47F5-86F9-CA9C1B62DD1D}" dt="2024-03-12T06:05:12.767" v="0"/>
        <pc:sldMkLst>
          <pc:docMk/>
          <pc:sldMk cId="2216132765" sldId="368"/>
        </pc:sldMkLst>
      </pc:sldChg>
      <pc:sldChg chg="add">
        <pc:chgData name="Dralk F" userId="0ce5ef93c6cc7083" providerId="LiveId" clId="{85F5E79A-F020-47F5-86F9-CA9C1B62DD1D}" dt="2024-03-12T06:05:12.767" v="0"/>
        <pc:sldMkLst>
          <pc:docMk/>
          <pc:sldMk cId="3660649917" sldId="370"/>
        </pc:sldMkLst>
      </pc:sldChg>
      <pc:sldChg chg="add">
        <pc:chgData name="Dralk F" userId="0ce5ef93c6cc7083" providerId="LiveId" clId="{85F5E79A-F020-47F5-86F9-CA9C1B62DD1D}" dt="2024-03-12T06:05:12.767" v="0"/>
        <pc:sldMkLst>
          <pc:docMk/>
          <pc:sldMk cId="3886278892" sldId="373"/>
        </pc:sldMkLst>
      </pc:sldChg>
      <pc:sldChg chg="add">
        <pc:chgData name="Dralk F" userId="0ce5ef93c6cc7083" providerId="LiveId" clId="{85F5E79A-F020-47F5-86F9-CA9C1B62DD1D}" dt="2024-03-12T06:05:12.767" v="0"/>
        <pc:sldMkLst>
          <pc:docMk/>
          <pc:sldMk cId="1802897444" sldId="375"/>
        </pc:sldMkLst>
      </pc:sldChg>
      <pc:sldChg chg="add">
        <pc:chgData name="Dralk F" userId="0ce5ef93c6cc7083" providerId="LiveId" clId="{85F5E79A-F020-47F5-86F9-CA9C1B62DD1D}" dt="2024-03-12T06:05:12.767" v="0"/>
        <pc:sldMkLst>
          <pc:docMk/>
          <pc:sldMk cId="3032544634" sldId="387"/>
        </pc:sldMkLst>
      </pc:sldChg>
      <pc:sldChg chg="add">
        <pc:chgData name="Dralk F" userId="0ce5ef93c6cc7083" providerId="LiveId" clId="{85F5E79A-F020-47F5-86F9-CA9C1B62DD1D}" dt="2024-03-12T06:05:12.767" v="0"/>
        <pc:sldMkLst>
          <pc:docMk/>
          <pc:sldMk cId="2073151940" sldId="388"/>
        </pc:sldMkLst>
      </pc:sldChg>
      <pc:sldChg chg="add">
        <pc:chgData name="Dralk F" userId="0ce5ef93c6cc7083" providerId="LiveId" clId="{85F5E79A-F020-47F5-86F9-CA9C1B62DD1D}" dt="2024-03-12T06:05:12.767" v="0"/>
        <pc:sldMkLst>
          <pc:docMk/>
          <pc:sldMk cId="0" sldId="391"/>
        </pc:sldMkLst>
      </pc:sldChg>
      <pc:sldChg chg="add">
        <pc:chgData name="Dralk F" userId="0ce5ef93c6cc7083" providerId="LiveId" clId="{85F5E79A-F020-47F5-86F9-CA9C1B62DD1D}" dt="2024-03-12T06:05:12.767" v="0"/>
        <pc:sldMkLst>
          <pc:docMk/>
          <pc:sldMk cId="4137257478" sldId="393"/>
        </pc:sldMkLst>
      </pc:sldChg>
      <pc:sldChg chg="add">
        <pc:chgData name="Dralk F" userId="0ce5ef93c6cc7083" providerId="LiveId" clId="{85F5E79A-F020-47F5-86F9-CA9C1B62DD1D}" dt="2024-03-12T06:05:12.767" v="0"/>
        <pc:sldMkLst>
          <pc:docMk/>
          <pc:sldMk cId="2473205255" sldId="394"/>
        </pc:sldMkLst>
      </pc:sldChg>
      <pc:sldChg chg="add">
        <pc:chgData name="Dralk F" userId="0ce5ef93c6cc7083" providerId="LiveId" clId="{85F5E79A-F020-47F5-86F9-CA9C1B62DD1D}" dt="2024-03-12T06:05:12.767" v="0"/>
        <pc:sldMkLst>
          <pc:docMk/>
          <pc:sldMk cId="2517860957" sldId="398"/>
        </pc:sldMkLst>
      </pc:sldChg>
      <pc:sldChg chg="add">
        <pc:chgData name="Dralk F" userId="0ce5ef93c6cc7083" providerId="LiveId" clId="{85F5E79A-F020-47F5-86F9-CA9C1B62DD1D}" dt="2024-03-12T06:05:12.767" v="0"/>
        <pc:sldMkLst>
          <pc:docMk/>
          <pc:sldMk cId="625378337" sldId="399"/>
        </pc:sldMkLst>
      </pc:sldChg>
      <pc:sldChg chg="add">
        <pc:chgData name="Dralk F" userId="0ce5ef93c6cc7083" providerId="LiveId" clId="{85F5E79A-F020-47F5-86F9-CA9C1B62DD1D}" dt="2024-03-12T06:05:12.767" v="0"/>
        <pc:sldMkLst>
          <pc:docMk/>
          <pc:sldMk cId="411324409" sldId="617"/>
        </pc:sldMkLst>
      </pc:sldChg>
      <pc:sldChg chg="add">
        <pc:chgData name="Dralk F" userId="0ce5ef93c6cc7083" providerId="LiveId" clId="{85F5E79A-F020-47F5-86F9-CA9C1B62DD1D}" dt="2024-03-12T06:05:12.767" v="0"/>
        <pc:sldMkLst>
          <pc:docMk/>
          <pc:sldMk cId="3446248792" sldId="618"/>
        </pc:sldMkLst>
      </pc:sldChg>
      <pc:sldChg chg="add">
        <pc:chgData name="Dralk F" userId="0ce5ef93c6cc7083" providerId="LiveId" clId="{85F5E79A-F020-47F5-86F9-CA9C1B62DD1D}" dt="2024-03-12T06:05:12.767" v="0"/>
        <pc:sldMkLst>
          <pc:docMk/>
          <pc:sldMk cId="1336340010" sldId="619"/>
        </pc:sldMkLst>
      </pc:sldChg>
      <pc:sldChg chg="add">
        <pc:chgData name="Dralk F" userId="0ce5ef93c6cc7083" providerId="LiveId" clId="{85F5E79A-F020-47F5-86F9-CA9C1B62DD1D}" dt="2024-03-12T06:05:12.767" v="0"/>
        <pc:sldMkLst>
          <pc:docMk/>
          <pc:sldMk cId="2772851704" sldId="620"/>
        </pc:sldMkLst>
      </pc:sldChg>
      <pc:sldChg chg="add">
        <pc:chgData name="Dralk F" userId="0ce5ef93c6cc7083" providerId="LiveId" clId="{85F5E79A-F020-47F5-86F9-CA9C1B62DD1D}" dt="2024-03-12T06:05:12.767" v="0"/>
        <pc:sldMkLst>
          <pc:docMk/>
          <pc:sldMk cId="339302884" sldId="621"/>
        </pc:sldMkLst>
      </pc:sldChg>
      <pc:sldChg chg="add">
        <pc:chgData name="Dralk F" userId="0ce5ef93c6cc7083" providerId="LiveId" clId="{85F5E79A-F020-47F5-86F9-CA9C1B62DD1D}" dt="2024-03-12T06:05:12.767" v="0"/>
        <pc:sldMkLst>
          <pc:docMk/>
          <pc:sldMk cId="2449071159" sldId="622"/>
        </pc:sldMkLst>
      </pc:sldChg>
      <pc:sldChg chg="add">
        <pc:chgData name="Dralk F" userId="0ce5ef93c6cc7083" providerId="LiveId" clId="{85F5E79A-F020-47F5-86F9-CA9C1B62DD1D}" dt="2024-03-12T06:05:12.767" v="0"/>
        <pc:sldMkLst>
          <pc:docMk/>
          <pc:sldMk cId="220610654" sldId="623"/>
        </pc:sldMkLst>
      </pc:sldChg>
      <pc:sldChg chg="add">
        <pc:chgData name="Dralk F" userId="0ce5ef93c6cc7083" providerId="LiveId" clId="{85F5E79A-F020-47F5-86F9-CA9C1B62DD1D}" dt="2024-03-12T06:05:12.767" v="0"/>
        <pc:sldMkLst>
          <pc:docMk/>
          <pc:sldMk cId="1293513800" sldId="624"/>
        </pc:sldMkLst>
      </pc:sldChg>
      <pc:sldChg chg="add">
        <pc:chgData name="Dralk F" userId="0ce5ef93c6cc7083" providerId="LiveId" clId="{85F5E79A-F020-47F5-86F9-CA9C1B62DD1D}" dt="2024-03-12T06:05:12.767" v="0"/>
        <pc:sldMkLst>
          <pc:docMk/>
          <pc:sldMk cId="1709528975" sldId="625"/>
        </pc:sldMkLst>
      </pc:sldChg>
      <pc:sldChg chg="add">
        <pc:chgData name="Dralk F" userId="0ce5ef93c6cc7083" providerId="LiveId" clId="{85F5E79A-F020-47F5-86F9-CA9C1B62DD1D}" dt="2024-03-12T06:05:12.767" v="0"/>
        <pc:sldMkLst>
          <pc:docMk/>
          <pc:sldMk cId="58907807" sldId="626"/>
        </pc:sldMkLst>
      </pc:sldChg>
      <pc:sldChg chg="add">
        <pc:chgData name="Dralk F" userId="0ce5ef93c6cc7083" providerId="LiveId" clId="{85F5E79A-F020-47F5-86F9-CA9C1B62DD1D}" dt="2024-03-12T06:05:12.767" v="0"/>
        <pc:sldMkLst>
          <pc:docMk/>
          <pc:sldMk cId="3508927512" sldId="627"/>
        </pc:sldMkLst>
      </pc:sldChg>
      <pc:sldChg chg="add">
        <pc:chgData name="Dralk F" userId="0ce5ef93c6cc7083" providerId="LiveId" clId="{85F5E79A-F020-47F5-86F9-CA9C1B62DD1D}" dt="2024-03-12T06:05:12.767" v="0"/>
        <pc:sldMkLst>
          <pc:docMk/>
          <pc:sldMk cId="4093175012" sldId="62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38B9FB-FB5A-486E-8E21-F21C438AE745}" type="datetimeFigureOut">
              <a:rPr lang="en-US" smtClean="0"/>
              <a:t>3/12/2024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B6C068-5B37-4DA6-AB15-583D23FEB0A1}" type="slidenum">
              <a:rPr lang="en-US" smtClean="0"/>
              <a:t>‹#›</a:t>
            </a:fld>
            <a:endParaRPr lang="en-US"/>
          </a:p>
        </p:txBody>
      </p:sp>
    </p:spTree>
    <p:extLst>
      <p:ext uri="{BB962C8B-B14F-4D97-AF65-F5344CB8AC3E}">
        <p14:creationId xmlns:p14="http://schemas.microsoft.com/office/powerpoint/2010/main" val="3886414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8DC4C5-0AC4-4E47-A1F9-6077A7C5A0EC}" type="slidenum">
              <a:rPr lang="en-US" smtClean="0"/>
              <a:pPr/>
              <a:t>76</a:t>
            </a:fld>
            <a:endParaRPr lang="en-US"/>
          </a:p>
        </p:txBody>
      </p:sp>
    </p:spTree>
    <p:extLst>
      <p:ext uri="{BB962C8B-B14F-4D97-AF65-F5344CB8AC3E}">
        <p14:creationId xmlns:p14="http://schemas.microsoft.com/office/powerpoint/2010/main" val="4199917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8DC4C5-0AC4-4E47-A1F9-6077A7C5A0EC}" type="slidenum">
              <a:rPr lang="en-US" smtClean="0"/>
              <a:pPr/>
              <a:t>77</a:t>
            </a:fld>
            <a:endParaRPr lang="en-US"/>
          </a:p>
        </p:txBody>
      </p:sp>
    </p:spTree>
    <p:extLst>
      <p:ext uri="{BB962C8B-B14F-4D97-AF65-F5344CB8AC3E}">
        <p14:creationId xmlns:p14="http://schemas.microsoft.com/office/powerpoint/2010/main" val="45698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0C405234-4A9D-4C83-9654-5202A7E50F5D}" type="datetimeFigureOut">
              <a:rPr lang="en-CA" smtClean="0"/>
              <a:pPr/>
              <a:t>2024-03-12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24620BE-7F90-4DAB-A98B-C9CBEA70C480}" type="slidenum">
              <a:rPr lang="en-CA" smtClean="0"/>
              <a:pPr/>
              <a:t>‹#›</a:t>
            </a:fld>
            <a:endParaRPr lang="en-CA"/>
          </a:p>
        </p:txBody>
      </p:sp>
    </p:spTree>
    <p:extLst>
      <p:ext uri="{BB962C8B-B14F-4D97-AF65-F5344CB8AC3E}">
        <p14:creationId xmlns:p14="http://schemas.microsoft.com/office/powerpoint/2010/main" val="3578453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0C405234-4A9D-4C83-9654-5202A7E50F5D}" type="datetimeFigureOut">
              <a:rPr lang="en-CA" smtClean="0"/>
              <a:pPr/>
              <a:t>2024-03-12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24620BE-7F90-4DAB-A98B-C9CBEA70C480}" type="slidenum">
              <a:rPr lang="en-CA" smtClean="0"/>
              <a:pPr/>
              <a:t>‹#›</a:t>
            </a:fld>
            <a:endParaRPr lang="en-CA"/>
          </a:p>
        </p:txBody>
      </p:sp>
    </p:spTree>
    <p:extLst>
      <p:ext uri="{BB962C8B-B14F-4D97-AF65-F5344CB8AC3E}">
        <p14:creationId xmlns:p14="http://schemas.microsoft.com/office/powerpoint/2010/main" val="937648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0C405234-4A9D-4C83-9654-5202A7E50F5D}" type="datetimeFigureOut">
              <a:rPr lang="en-CA" smtClean="0"/>
              <a:pPr/>
              <a:t>2024-03-12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24620BE-7F90-4DAB-A98B-C9CBEA70C480}" type="slidenum">
              <a:rPr lang="en-CA" smtClean="0"/>
              <a:pPr/>
              <a:t>‹#›</a:t>
            </a:fld>
            <a:endParaRPr lang="en-CA"/>
          </a:p>
        </p:txBody>
      </p:sp>
    </p:spTree>
    <p:extLst>
      <p:ext uri="{BB962C8B-B14F-4D97-AF65-F5344CB8AC3E}">
        <p14:creationId xmlns:p14="http://schemas.microsoft.com/office/powerpoint/2010/main" val="2136735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3642FDA-184D-CD4B-B1ED-4F02B6EDBC0D}" type="slidenum">
              <a:rPr lang="en-US"/>
              <a:pPr/>
              <a:t>‹#›</a:t>
            </a:fld>
            <a:endParaRPr lang="en-US"/>
          </a:p>
        </p:txBody>
      </p:sp>
    </p:spTree>
    <p:extLst>
      <p:ext uri="{BB962C8B-B14F-4D97-AF65-F5344CB8AC3E}">
        <p14:creationId xmlns:p14="http://schemas.microsoft.com/office/powerpoint/2010/main" val="5730339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D727A4F-FA7F-4F4C-9AC5-08363A5E9299}" type="slidenum">
              <a:rPr lang="en-US"/>
              <a:pPr/>
              <a:t>‹#›</a:t>
            </a:fld>
            <a:endParaRPr lang="en-US"/>
          </a:p>
        </p:txBody>
      </p:sp>
    </p:spTree>
    <p:extLst>
      <p:ext uri="{BB962C8B-B14F-4D97-AF65-F5344CB8AC3E}">
        <p14:creationId xmlns:p14="http://schemas.microsoft.com/office/powerpoint/2010/main" val="1781948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00BF7C6-28A4-B04A-B906-70D08861BCE6}" type="slidenum">
              <a:rPr lang="en-US"/>
              <a:pPr/>
              <a:t>‹#›</a:t>
            </a:fld>
            <a:endParaRPr lang="en-US"/>
          </a:p>
        </p:txBody>
      </p:sp>
    </p:spTree>
    <p:extLst>
      <p:ext uri="{BB962C8B-B14F-4D97-AF65-F5344CB8AC3E}">
        <p14:creationId xmlns:p14="http://schemas.microsoft.com/office/powerpoint/2010/main" val="20149498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59033F0-B9CE-454B-9F40-665385125D3F}" type="slidenum">
              <a:rPr lang="en-US"/>
              <a:pPr/>
              <a:t>‹#›</a:t>
            </a:fld>
            <a:endParaRPr lang="en-US"/>
          </a:p>
        </p:txBody>
      </p:sp>
    </p:spTree>
    <p:extLst>
      <p:ext uri="{BB962C8B-B14F-4D97-AF65-F5344CB8AC3E}">
        <p14:creationId xmlns:p14="http://schemas.microsoft.com/office/powerpoint/2010/main" val="346483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3FA433DA-7B18-E84F-80D3-45CFE873F6DC}" type="slidenum">
              <a:rPr lang="en-US"/>
              <a:pPr/>
              <a:t>‹#›</a:t>
            </a:fld>
            <a:endParaRPr lang="en-US"/>
          </a:p>
        </p:txBody>
      </p:sp>
    </p:spTree>
    <p:extLst>
      <p:ext uri="{BB962C8B-B14F-4D97-AF65-F5344CB8AC3E}">
        <p14:creationId xmlns:p14="http://schemas.microsoft.com/office/powerpoint/2010/main" val="2764185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02226F92-8DB4-DA49-BF7F-3B20FBC45356}" type="slidenum">
              <a:rPr lang="en-US"/>
              <a:pPr/>
              <a:t>‹#›</a:t>
            </a:fld>
            <a:endParaRPr lang="en-US"/>
          </a:p>
        </p:txBody>
      </p:sp>
    </p:spTree>
    <p:extLst>
      <p:ext uri="{BB962C8B-B14F-4D97-AF65-F5344CB8AC3E}">
        <p14:creationId xmlns:p14="http://schemas.microsoft.com/office/powerpoint/2010/main" val="1818118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D2529235-2B99-B445-A1C2-1D28FD6D4C93}" type="slidenum">
              <a:rPr lang="en-US"/>
              <a:pPr/>
              <a:t>‹#›</a:t>
            </a:fld>
            <a:endParaRPr lang="en-US"/>
          </a:p>
        </p:txBody>
      </p:sp>
    </p:spTree>
    <p:extLst>
      <p:ext uri="{BB962C8B-B14F-4D97-AF65-F5344CB8AC3E}">
        <p14:creationId xmlns:p14="http://schemas.microsoft.com/office/powerpoint/2010/main" val="29939392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93EF8E8-2E92-7041-8313-DD2B5ED970CD}" type="slidenum">
              <a:rPr lang="en-US"/>
              <a:pPr/>
              <a:t>‹#›</a:t>
            </a:fld>
            <a:endParaRPr lang="en-US"/>
          </a:p>
        </p:txBody>
      </p:sp>
    </p:spTree>
    <p:extLst>
      <p:ext uri="{BB962C8B-B14F-4D97-AF65-F5344CB8AC3E}">
        <p14:creationId xmlns:p14="http://schemas.microsoft.com/office/powerpoint/2010/main" val="785073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0C405234-4A9D-4C83-9654-5202A7E50F5D}" type="datetimeFigureOut">
              <a:rPr lang="en-CA" smtClean="0"/>
              <a:pPr/>
              <a:t>2024-03-12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24620BE-7F90-4DAB-A98B-C9CBEA70C480}" type="slidenum">
              <a:rPr lang="en-CA" smtClean="0"/>
              <a:pPr/>
              <a:t>‹#›</a:t>
            </a:fld>
            <a:endParaRPr lang="en-CA"/>
          </a:p>
        </p:txBody>
      </p:sp>
    </p:spTree>
    <p:extLst>
      <p:ext uri="{BB962C8B-B14F-4D97-AF65-F5344CB8AC3E}">
        <p14:creationId xmlns:p14="http://schemas.microsoft.com/office/powerpoint/2010/main" val="5376896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F8193C1-AB3C-E643-B758-20BD6FEE5549}" type="slidenum">
              <a:rPr lang="en-US"/>
              <a:pPr/>
              <a:t>‹#›</a:t>
            </a:fld>
            <a:endParaRPr lang="en-US"/>
          </a:p>
        </p:txBody>
      </p:sp>
    </p:spTree>
    <p:extLst>
      <p:ext uri="{BB962C8B-B14F-4D97-AF65-F5344CB8AC3E}">
        <p14:creationId xmlns:p14="http://schemas.microsoft.com/office/powerpoint/2010/main" val="3564432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FC85F2A-BD7F-404D-830F-E4CD1DF0AAE7}" type="slidenum">
              <a:rPr lang="en-US"/>
              <a:pPr/>
              <a:t>‹#›</a:t>
            </a:fld>
            <a:endParaRPr lang="en-US"/>
          </a:p>
        </p:txBody>
      </p:sp>
    </p:spTree>
    <p:extLst>
      <p:ext uri="{BB962C8B-B14F-4D97-AF65-F5344CB8AC3E}">
        <p14:creationId xmlns:p14="http://schemas.microsoft.com/office/powerpoint/2010/main" val="507039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053E418-C0EC-5D40-81E1-0E74B302B4B3}" type="slidenum">
              <a:rPr lang="en-US"/>
              <a:pPr/>
              <a:t>‹#›</a:t>
            </a:fld>
            <a:endParaRPr lang="en-US"/>
          </a:p>
        </p:txBody>
      </p:sp>
    </p:spTree>
    <p:extLst>
      <p:ext uri="{BB962C8B-B14F-4D97-AF65-F5344CB8AC3E}">
        <p14:creationId xmlns:p14="http://schemas.microsoft.com/office/powerpoint/2010/main" val="10571146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533400" y="6248400"/>
            <a:ext cx="20574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2385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781800" y="6248400"/>
            <a:ext cx="1905000" cy="457200"/>
          </a:xfrm>
        </p:spPr>
        <p:txBody>
          <a:bodyPr/>
          <a:lstStyle>
            <a:lvl1pPr>
              <a:defRPr/>
            </a:lvl1pPr>
          </a:lstStyle>
          <a:p>
            <a:fld id="{7A5CC8EA-CFEA-2541-9639-38AE6BA7A926}" type="slidenum">
              <a:rPr lang="en-US"/>
              <a:pPr/>
              <a:t>‹#›</a:t>
            </a:fld>
            <a:endParaRPr lang="en-US"/>
          </a:p>
        </p:txBody>
      </p:sp>
    </p:spTree>
    <p:extLst>
      <p:ext uri="{BB962C8B-B14F-4D97-AF65-F5344CB8AC3E}">
        <p14:creationId xmlns:p14="http://schemas.microsoft.com/office/powerpoint/2010/main" val="39970905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785AE72-BE8C-8342-8DBD-628CC7674B18}" type="slidenum">
              <a:rPr lang="en-US"/>
              <a:pPr/>
              <a:t>‹#›</a:t>
            </a:fld>
            <a:endParaRPr lang="en-US"/>
          </a:p>
        </p:txBody>
      </p:sp>
    </p:spTree>
    <p:extLst>
      <p:ext uri="{BB962C8B-B14F-4D97-AF65-F5344CB8AC3E}">
        <p14:creationId xmlns:p14="http://schemas.microsoft.com/office/powerpoint/2010/main" val="27413168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8288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9243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533400" y="6248400"/>
            <a:ext cx="2057400" cy="457200"/>
          </a:xfrm>
        </p:spPr>
        <p:txBody>
          <a:bodyPr/>
          <a:lstStyle>
            <a:lvl1pPr>
              <a:defRPr/>
            </a:lvl1pPr>
          </a:lstStyle>
          <a:p>
            <a:pPr>
              <a:defRPr/>
            </a:pPr>
            <a:endParaRPr lang="en-US"/>
          </a:p>
        </p:txBody>
      </p:sp>
      <p:sp>
        <p:nvSpPr>
          <p:cNvPr id="7" name="Footer Placeholder 6"/>
          <p:cNvSpPr>
            <a:spLocks noGrp="1"/>
          </p:cNvSpPr>
          <p:nvPr>
            <p:ph type="ftr" sz="quarter" idx="11"/>
          </p:nvPr>
        </p:nvSpPr>
        <p:spPr>
          <a:xfrm>
            <a:off x="3238500" y="6248400"/>
            <a:ext cx="2895600" cy="457200"/>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6781800" y="6248400"/>
            <a:ext cx="1905000" cy="457200"/>
          </a:xfrm>
        </p:spPr>
        <p:txBody>
          <a:bodyPr/>
          <a:lstStyle>
            <a:lvl1pPr>
              <a:defRPr/>
            </a:lvl1pPr>
          </a:lstStyle>
          <a:p>
            <a:fld id="{9D7B8989-296F-9745-AD5B-18AF84A32F92}" type="slidenum">
              <a:rPr lang="en-US"/>
              <a:pPr/>
              <a:t>‹#›</a:t>
            </a:fld>
            <a:endParaRPr lang="en-US"/>
          </a:p>
        </p:txBody>
      </p:sp>
    </p:spTree>
    <p:extLst>
      <p:ext uri="{BB962C8B-B14F-4D97-AF65-F5344CB8AC3E}">
        <p14:creationId xmlns:p14="http://schemas.microsoft.com/office/powerpoint/2010/main" val="10627861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144463"/>
            <a:ext cx="7772400" cy="1431925"/>
          </a:xfrm>
        </p:spPr>
        <p:txBody>
          <a:bodyPr/>
          <a:lstStyle/>
          <a:p>
            <a:r>
              <a:rPr lang="en-US"/>
              <a:t>Click to edit Master title style</a:t>
            </a:r>
          </a:p>
        </p:txBody>
      </p:sp>
      <p:sp>
        <p:nvSpPr>
          <p:cNvPr id="3" name="Chart Placeholder 2"/>
          <p:cNvSpPr>
            <a:spLocks noGrp="1"/>
          </p:cNvSpPr>
          <p:nvPr>
            <p:ph type="chart" sz="half" idx="1"/>
          </p:nvPr>
        </p:nvSpPr>
        <p:spPr>
          <a:xfrm>
            <a:off x="1066800" y="1981200"/>
            <a:ext cx="38481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5067300" y="1981200"/>
            <a:ext cx="3848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154113" y="6248400"/>
            <a:ext cx="1905000" cy="457200"/>
          </a:xfrm>
        </p:spPr>
        <p:txBody>
          <a:bodyPr/>
          <a:lstStyle>
            <a:lvl1pPr>
              <a:defRPr/>
            </a:lvl1pPr>
          </a:lstStyle>
          <a:p>
            <a:pPr>
              <a:defRPr/>
            </a:pPr>
            <a:endParaRPr lang="en-GB"/>
          </a:p>
        </p:txBody>
      </p:sp>
      <p:sp>
        <p:nvSpPr>
          <p:cNvPr id="6" name="Footer Placeholder 5"/>
          <p:cNvSpPr>
            <a:spLocks noGrp="1"/>
          </p:cNvSpPr>
          <p:nvPr>
            <p:ph type="ftr" sz="quarter" idx="11"/>
          </p:nvPr>
        </p:nvSpPr>
        <p:spPr>
          <a:xfrm>
            <a:off x="3592513" y="6248400"/>
            <a:ext cx="2895600" cy="457200"/>
          </a:xfrm>
        </p:spPr>
        <p:txBody>
          <a:bodyPr/>
          <a:lstStyle>
            <a:lvl1pPr>
              <a:defRPr/>
            </a:lvl1pPr>
          </a:lstStyle>
          <a:p>
            <a:pPr>
              <a:defRPr/>
            </a:pPr>
            <a:endParaRPr lang="en-GB"/>
          </a:p>
        </p:txBody>
      </p:sp>
      <p:sp>
        <p:nvSpPr>
          <p:cNvPr id="7" name="Slide Number Placeholder 6"/>
          <p:cNvSpPr>
            <a:spLocks noGrp="1"/>
          </p:cNvSpPr>
          <p:nvPr>
            <p:ph type="sldNum" sz="quarter" idx="12"/>
          </p:nvPr>
        </p:nvSpPr>
        <p:spPr>
          <a:xfrm>
            <a:off x="7021513" y="6248400"/>
            <a:ext cx="1905000" cy="457200"/>
          </a:xfrm>
        </p:spPr>
        <p:txBody>
          <a:bodyPr/>
          <a:lstStyle>
            <a:lvl1pPr>
              <a:defRPr/>
            </a:lvl1pPr>
          </a:lstStyle>
          <a:p>
            <a:fld id="{799795BE-1BEF-4844-B3D7-E1EA854BBB4A}" type="slidenum">
              <a:rPr lang="en-GB"/>
              <a:pPr/>
              <a:t>‹#›</a:t>
            </a:fld>
            <a:endParaRPr lang="en-GB"/>
          </a:p>
        </p:txBody>
      </p:sp>
    </p:spTree>
    <p:extLst>
      <p:ext uri="{BB962C8B-B14F-4D97-AF65-F5344CB8AC3E}">
        <p14:creationId xmlns:p14="http://schemas.microsoft.com/office/powerpoint/2010/main" val="81165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405234-4A9D-4C83-9654-5202A7E50F5D}" type="datetimeFigureOut">
              <a:rPr lang="en-CA" smtClean="0"/>
              <a:pPr/>
              <a:t>2024-03-12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24620BE-7F90-4DAB-A98B-C9CBEA70C480}" type="slidenum">
              <a:rPr lang="en-CA" smtClean="0"/>
              <a:pPr/>
              <a:t>‹#›</a:t>
            </a:fld>
            <a:endParaRPr lang="en-CA"/>
          </a:p>
        </p:txBody>
      </p:sp>
    </p:spTree>
    <p:extLst>
      <p:ext uri="{BB962C8B-B14F-4D97-AF65-F5344CB8AC3E}">
        <p14:creationId xmlns:p14="http://schemas.microsoft.com/office/powerpoint/2010/main" val="2274909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0C405234-4A9D-4C83-9654-5202A7E50F5D}" type="datetimeFigureOut">
              <a:rPr lang="en-CA" smtClean="0"/>
              <a:pPr/>
              <a:t>2024-03-12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24620BE-7F90-4DAB-A98B-C9CBEA70C480}" type="slidenum">
              <a:rPr lang="en-CA" smtClean="0"/>
              <a:pPr/>
              <a:t>‹#›</a:t>
            </a:fld>
            <a:endParaRPr lang="en-CA"/>
          </a:p>
        </p:txBody>
      </p:sp>
    </p:spTree>
    <p:extLst>
      <p:ext uri="{BB962C8B-B14F-4D97-AF65-F5344CB8AC3E}">
        <p14:creationId xmlns:p14="http://schemas.microsoft.com/office/powerpoint/2010/main" val="2256210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0C405234-4A9D-4C83-9654-5202A7E50F5D}" type="datetimeFigureOut">
              <a:rPr lang="en-CA" smtClean="0"/>
              <a:pPr/>
              <a:t>2024-03-12</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024620BE-7F90-4DAB-A98B-C9CBEA70C480}" type="slidenum">
              <a:rPr lang="en-CA" smtClean="0"/>
              <a:pPr/>
              <a:t>‹#›</a:t>
            </a:fld>
            <a:endParaRPr lang="en-CA"/>
          </a:p>
        </p:txBody>
      </p:sp>
    </p:spTree>
    <p:extLst>
      <p:ext uri="{BB962C8B-B14F-4D97-AF65-F5344CB8AC3E}">
        <p14:creationId xmlns:p14="http://schemas.microsoft.com/office/powerpoint/2010/main" val="3378033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0C405234-4A9D-4C83-9654-5202A7E50F5D}" type="datetimeFigureOut">
              <a:rPr lang="en-CA" smtClean="0"/>
              <a:pPr/>
              <a:t>2024-03-12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024620BE-7F90-4DAB-A98B-C9CBEA70C480}" type="slidenum">
              <a:rPr lang="en-CA" smtClean="0"/>
              <a:pPr/>
              <a:t>‹#›</a:t>
            </a:fld>
            <a:endParaRPr lang="en-CA"/>
          </a:p>
        </p:txBody>
      </p:sp>
    </p:spTree>
    <p:extLst>
      <p:ext uri="{BB962C8B-B14F-4D97-AF65-F5344CB8AC3E}">
        <p14:creationId xmlns:p14="http://schemas.microsoft.com/office/powerpoint/2010/main" val="4000347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405234-4A9D-4C83-9654-5202A7E50F5D}" type="datetimeFigureOut">
              <a:rPr lang="en-CA" smtClean="0"/>
              <a:pPr/>
              <a:t>2024-03-12</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024620BE-7F90-4DAB-A98B-C9CBEA70C480}" type="slidenum">
              <a:rPr lang="en-CA" smtClean="0"/>
              <a:pPr/>
              <a:t>‹#›</a:t>
            </a:fld>
            <a:endParaRPr lang="en-CA"/>
          </a:p>
        </p:txBody>
      </p:sp>
    </p:spTree>
    <p:extLst>
      <p:ext uri="{BB962C8B-B14F-4D97-AF65-F5344CB8AC3E}">
        <p14:creationId xmlns:p14="http://schemas.microsoft.com/office/powerpoint/2010/main" val="1410197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405234-4A9D-4C83-9654-5202A7E50F5D}" type="datetimeFigureOut">
              <a:rPr lang="en-CA" smtClean="0"/>
              <a:pPr/>
              <a:t>2024-03-12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24620BE-7F90-4DAB-A98B-C9CBEA70C480}" type="slidenum">
              <a:rPr lang="en-CA" smtClean="0"/>
              <a:pPr/>
              <a:t>‹#›</a:t>
            </a:fld>
            <a:endParaRPr lang="en-CA"/>
          </a:p>
        </p:txBody>
      </p:sp>
    </p:spTree>
    <p:extLst>
      <p:ext uri="{BB962C8B-B14F-4D97-AF65-F5344CB8AC3E}">
        <p14:creationId xmlns:p14="http://schemas.microsoft.com/office/powerpoint/2010/main" val="2419629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405234-4A9D-4C83-9654-5202A7E50F5D}" type="datetimeFigureOut">
              <a:rPr lang="en-CA" smtClean="0"/>
              <a:pPr/>
              <a:t>2024-03-12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24620BE-7F90-4DAB-A98B-C9CBEA70C480}" type="slidenum">
              <a:rPr lang="en-CA" smtClean="0"/>
              <a:pPr/>
              <a:t>‹#›</a:t>
            </a:fld>
            <a:endParaRPr lang="en-CA"/>
          </a:p>
        </p:txBody>
      </p:sp>
    </p:spTree>
    <p:extLst>
      <p:ext uri="{BB962C8B-B14F-4D97-AF65-F5344CB8AC3E}">
        <p14:creationId xmlns:p14="http://schemas.microsoft.com/office/powerpoint/2010/main" val="975349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405234-4A9D-4C83-9654-5202A7E50F5D}" type="datetimeFigureOut">
              <a:rPr lang="en-CA" smtClean="0"/>
              <a:pPr/>
              <a:t>2024-03-12</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4620BE-7F90-4DAB-A98B-C9CBEA70C480}" type="slidenum">
              <a:rPr lang="en-CA" smtClean="0"/>
              <a:pPr/>
              <a:t>‹#›</a:t>
            </a:fld>
            <a:endParaRPr lang="en-CA"/>
          </a:p>
        </p:txBody>
      </p:sp>
    </p:spTree>
    <p:extLst>
      <p:ext uri="{BB962C8B-B14F-4D97-AF65-F5344CB8AC3E}">
        <p14:creationId xmlns:p14="http://schemas.microsoft.com/office/powerpoint/2010/main" val="414246673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CA"/>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itchFamily="18" charset="0"/>
                <a:ea typeface="+mn-ea"/>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itchFamily="18" charset="0"/>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9213E490-0C5A-FD45-BFED-F4A529A4AABF}" type="slidenum">
              <a:rPr lang="en-US"/>
              <a:pPr/>
              <a:t>‹#›</a:t>
            </a:fld>
            <a:endParaRPr lang="en-US"/>
          </a:p>
        </p:txBody>
      </p:sp>
    </p:spTree>
    <p:extLst>
      <p:ext uri="{BB962C8B-B14F-4D97-AF65-F5344CB8AC3E}">
        <p14:creationId xmlns:p14="http://schemas.microsoft.com/office/powerpoint/2010/main" val="59264032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0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8.xml"/><Relationship Id="rId4" Type="http://schemas.openxmlformats.org/officeDocument/2006/relationships/image" Target="../media/image153.png"/></Relationships>
</file>

<file path=ppt/slides/_rels/slide10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18.xml"/><Relationship Id="rId4" Type="http://schemas.openxmlformats.org/officeDocument/2006/relationships/image" Target="../media/image157.jpeg"/></Relationships>
</file>

<file path=ppt/slides/_rels/slide10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7.xml"/><Relationship Id="rId5" Type="http://schemas.openxmlformats.org/officeDocument/2006/relationships/image" Target="../media/image23.emf"/><Relationship Id="rId4" Type="http://schemas.openxmlformats.org/officeDocument/2006/relationships/image" Target="../media/image22.emf"/></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emf"/></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43.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8.xml"/><Relationship Id="rId5" Type="http://schemas.openxmlformats.org/officeDocument/2006/relationships/image" Target="../media/image83.png"/><Relationship Id="rId4" Type="http://schemas.openxmlformats.org/officeDocument/2006/relationships/image" Target="../media/image8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7.xml"/><Relationship Id="rId5" Type="http://schemas.openxmlformats.org/officeDocument/2006/relationships/image" Target="../media/image9.emf"/><Relationship Id="rId4" Type="http://schemas.openxmlformats.org/officeDocument/2006/relationships/image" Target="../media/image8.emf"/></Relationships>
</file>

<file path=ppt/slides/_rels/slide60.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8.xml"/><Relationship Id="rId5" Type="http://schemas.openxmlformats.org/officeDocument/2006/relationships/image" Target="../media/image95.png"/><Relationship Id="rId4" Type="http://schemas.openxmlformats.org/officeDocument/2006/relationships/image" Target="../media/image94.png"/></Relationships>
</file>

<file path=ppt/slides/_rels/slide6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emf"/><Relationship Id="rId1" Type="http://schemas.openxmlformats.org/officeDocument/2006/relationships/slideLayout" Target="../slideLayouts/slideLayout18.xml"/><Relationship Id="rId5" Type="http://schemas.openxmlformats.org/officeDocument/2006/relationships/image" Target="../media/image98.jpeg"/><Relationship Id="rId4" Type="http://schemas.microsoft.com/office/2007/relationships/hdphoto" Target="../media/hdphoto1.wdp"/></Relationships>
</file>

<file path=ppt/slides/_rels/slide6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18.xml"/><Relationship Id="rId4" Type="http://schemas.openxmlformats.org/officeDocument/2006/relationships/image" Target="../media/image10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8.xml"/><Relationship Id="rId5" Type="http://schemas.openxmlformats.org/officeDocument/2006/relationships/image" Target="../media/image108.png"/><Relationship Id="rId4" Type="http://schemas.openxmlformats.org/officeDocument/2006/relationships/image" Target="../media/image107.png"/></Relationships>
</file>

<file path=ppt/slides/_rels/slide7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13.png"/></Relationships>
</file>

<file path=ppt/slides/_rels/slide7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18.xml"/><Relationship Id="rId5" Type="http://schemas.openxmlformats.org/officeDocument/2006/relationships/image" Target="../media/image121.jpeg"/><Relationship Id="rId4" Type="http://schemas.openxmlformats.org/officeDocument/2006/relationships/image" Target="../media/image120.png"/></Relationships>
</file>

<file path=ppt/slides/_rels/slide8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8.xml"/><Relationship Id="rId4" Type="http://schemas.openxmlformats.org/officeDocument/2006/relationships/image" Target="../media/image128.png"/></Relationships>
</file>

<file path=ppt/slides/_rels/slide8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18.xml"/><Relationship Id="rId4" Type="http://schemas.openxmlformats.org/officeDocument/2006/relationships/image" Target="../media/image140.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jpeg"/><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solidFill>
                  <a:schemeClr val="accent6">
                    <a:lumMod val="50000"/>
                  </a:schemeClr>
                </a:solidFill>
              </a:rPr>
              <a:t>RADIOLOGY OF MUSCULOSKELETAL SYSTEM (1)</a:t>
            </a:r>
            <a:endParaRPr lang="en-CA" dirty="0">
              <a:solidFill>
                <a:schemeClr val="accent6">
                  <a:lumMod val="50000"/>
                </a:schemeClr>
              </a:solidFill>
            </a:endParaRPr>
          </a:p>
        </p:txBody>
      </p:sp>
      <p:sp>
        <p:nvSpPr>
          <p:cNvPr id="3" name="Subtitle 2"/>
          <p:cNvSpPr>
            <a:spLocks noGrp="1"/>
          </p:cNvSpPr>
          <p:nvPr>
            <p:ph type="subTitle" idx="1"/>
          </p:nvPr>
        </p:nvSpPr>
        <p:spPr/>
        <p:txBody>
          <a:bodyPr>
            <a:normAutofit/>
          </a:bodyPr>
          <a:lstStyle/>
          <a:p>
            <a:endParaRPr lang="en-US" dirty="0">
              <a:solidFill>
                <a:srgbClr val="7030A0"/>
              </a:solidFill>
            </a:endParaRPr>
          </a:p>
          <a:p>
            <a:r>
              <a:rPr lang="en-US" dirty="0">
                <a:solidFill>
                  <a:srgbClr val="7030A0"/>
                </a:solidFill>
              </a:rPr>
              <a:t>AlMaarefa College of Medicine</a:t>
            </a:r>
            <a:endParaRPr lang="en-CA" dirty="0">
              <a:solidFill>
                <a:srgbClr val="7030A0"/>
              </a:solidFill>
            </a:endParaRPr>
          </a:p>
        </p:txBody>
      </p:sp>
    </p:spTree>
    <p:extLst>
      <p:ext uri="{BB962C8B-B14F-4D97-AF65-F5344CB8AC3E}">
        <p14:creationId xmlns:p14="http://schemas.microsoft.com/office/powerpoint/2010/main" val="1554739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9868" y="-19270"/>
            <a:ext cx="2267743" cy="5382508"/>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2627784" y="0"/>
            <a:ext cx="1958238" cy="5445224"/>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4936195" y="0"/>
            <a:ext cx="1868053" cy="5400600"/>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a:off x="7089504" y="0"/>
            <a:ext cx="1946992" cy="5400600"/>
          </a:xfrm>
          <a:prstGeom prst="rect">
            <a:avLst/>
          </a:prstGeom>
          <a:noFill/>
          <a:ln w="9525">
            <a:noFill/>
            <a:miter lim="800000"/>
            <a:headEnd/>
            <a:tailEnd/>
          </a:ln>
        </p:spPr>
      </p:pic>
      <p:sp>
        <p:nvSpPr>
          <p:cNvPr id="7" name="Rectangle 6"/>
          <p:cNvSpPr/>
          <p:nvPr/>
        </p:nvSpPr>
        <p:spPr>
          <a:xfrm>
            <a:off x="1979712" y="5085184"/>
            <a:ext cx="441146" cy="369332"/>
          </a:xfrm>
          <a:prstGeom prst="rect">
            <a:avLst/>
          </a:prstGeom>
        </p:spPr>
        <p:txBody>
          <a:bodyPr wrap="none">
            <a:spAutoFit/>
          </a:bodyPr>
          <a:lstStyle/>
          <a:p>
            <a:r>
              <a:rPr lang="en-US" b="1" dirty="0">
                <a:solidFill>
                  <a:srgbClr val="FFFF00"/>
                </a:solidFill>
              </a:rPr>
              <a:t>(a)</a:t>
            </a:r>
          </a:p>
        </p:txBody>
      </p:sp>
      <p:sp>
        <p:nvSpPr>
          <p:cNvPr id="8" name="Rectangle 7"/>
          <p:cNvSpPr/>
          <p:nvPr/>
        </p:nvSpPr>
        <p:spPr>
          <a:xfrm>
            <a:off x="2627784" y="5085184"/>
            <a:ext cx="504056" cy="369332"/>
          </a:xfrm>
          <a:prstGeom prst="rect">
            <a:avLst/>
          </a:prstGeom>
        </p:spPr>
        <p:txBody>
          <a:bodyPr wrap="square">
            <a:spAutoFit/>
          </a:bodyPr>
          <a:lstStyle/>
          <a:p>
            <a:r>
              <a:rPr lang="en-US" b="1" dirty="0">
                <a:solidFill>
                  <a:srgbClr val="FFFF00"/>
                </a:solidFill>
              </a:rPr>
              <a:t>(b)</a:t>
            </a:r>
          </a:p>
        </p:txBody>
      </p:sp>
      <p:sp>
        <p:nvSpPr>
          <p:cNvPr id="10" name="Rectangle 9"/>
          <p:cNvSpPr/>
          <p:nvPr/>
        </p:nvSpPr>
        <p:spPr>
          <a:xfrm>
            <a:off x="4860032" y="5013176"/>
            <a:ext cx="423514" cy="369332"/>
          </a:xfrm>
          <a:prstGeom prst="rect">
            <a:avLst/>
          </a:prstGeom>
        </p:spPr>
        <p:txBody>
          <a:bodyPr wrap="none">
            <a:spAutoFit/>
          </a:bodyPr>
          <a:lstStyle/>
          <a:p>
            <a:r>
              <a:rPr lang="en-US" b="1" dirty="0">
                <a:solidFill>
                  <a:srgbClr val="FFFF00"/>
                </a:solidFill>
              </a:rPr>
              <a:t>(c)</a:t>
            </a:r>
          </a:p>
        </p:txBody>
      </p:sp>
      <p:sp>
        <p:nvSpPr>
          <p:cNvPr id="11" name="Rectangle 10"/>
          <p:cNvSpPr/>
          <p:nvPr/>
        </p:nvSpPr>
        <p:spPr>
          <a:xfrm>
            <a:off x="7020272" y="5013176"/>
            <a:ext cx="452368" cy="369332"/>
          </a:xfrm>
          <a:prstGeom prst="rect">
            <a:avLst/>
          </a:prstGeom>
        </p:spPr>
        <p:txBody>
          <a:bodyPr wrap="none">
            <a:spAutoFit/>
          </a:bodyPr>
          <a:lstStyle/>
          <a:p>
            <a:r>
              <a:rPr lang="en-US" b="1" dirty="0">
                <a:solidFill>
                  <a:srgbClr val="FFFF00"/>
                </a:solidFill>
              </a:rPr>
              <a:t>(d)</a:t>
            </a:r>
          </a:p>
        </p:txBody>
      </p:sp>
      <p:sp>
        <p:nvSpPr>
          <p:cNvPr id="2" name="Rectangle 1">
            <a:extLst>
              <a:ext uri="{FF2B5EF4-FFF2-40B4-BE49-F238E27FC236}">
                <a16:creationId xmlns:a16="http://schemas.microsoft.com/office/drawing/2014/main" id="{0CF66534-D4B5-4472-A8E3-A7D91773DF29}"/>
              </a:ext>
            </a:extLst>
          </p:cNvPr>
          <p:cNvSpPr/>
          <p:nvPr/>
        </p:nvSpPr>
        <p:spPr>
          <a:xfrm>
            <a:off x="-5551" y="5425604"/>
            <a:ext cx="2627783" cy="1200329"/>
          </a:xfrm>
          <a:prstGeom prst="rect">
            <a:avLst/>
          </a:prstGeom>
        </p:spPr>
        <p:txBody>
          <a:bodyPr wrap="square">
            <a:spAutoFit/>
          </a:bodyPr>
          <a:lstStyle/>
          <a:p>
            <a:pPr algn="just"/>
            <a:r>
              <a:rPr lang="en-US" dirty="0"/>
              <a:t> (a</a:t>
            </a:r>
            <a:r>
              <a:rPr lang="en-US" b="1" dirty="0">
                <a:solidFill>
                  <a:srgbClr val="C00000"/>
                </a:solidFill>
              </a:rPr>
              <a:t>) </a:t>
            </a:r>
            <a:r>
              <a:rPr lang="en-US" b="1" dirty="0">
                <a:solidFill>
                  <a:srgbClr val="C00000"/>
                </a:solidFill>
                <a:latin typeface="Times New Roman" panose="02020603050405020304" pitchFamily="18" charset="0"/>
                <a:cs typeface="Times New Roman" panose="02020603050405020304" pitchFamily="18" charset="0"/>
              </a:rPr>
              <a:t>Smooth, lamellar</a:t>
            </a:r>
            <a:r>
              <a:rPr lang="en-US" dirty="0">
                <a:latin typeface="Times New Roman" panose="02020603050405020304" pitchFamily="18" charset="0"/>
                <a:cs typeface="Times New Roman" panose="02020603050405020304" pitchFamily="18" charset="0"/>
              </a:rPr>
              <a:t>, </a:t>
            </a:r>
            <a:r>
              <a:rPr lang="en-US" dirty="0">
                <a:solidFill>
                  <a:srgbClr val="00B0F0"/>
                </a:solidFill>
                <a:latin typeface="Times New Roman" panose="02020603050405020304" pitchFamily="18" charset="0"/>
                <a:cs typeface="Times New Roman" panose="02020603050405020304" pitchFamily="18" charset="0"/>
              </a:rPr>
              <a:t>periosteal reaction on the radius and ulna in a case of </a:t>
            </a:r>
            <a:r>
              <a:rPr lang="en-US" b="1" dirty="0">
                <a:solidFill>
                  <a:srgbClr val="00B0F0"/>
                </a:solidFill>
                <a:latin typeface="Times New Roman" panose="02020603050405020304" pitchFamily="18" charset="0"/>
                <a:cs typeface="Times New Roman" panose="02020603050405020304" pitchFamily="18" charset="0"/>
              </a:rPr>
              <a:t>non-accidental injury</a:t>
            </a:r>
            <a:r>
              <a:rPr lang="en-US" dirty="0">
                <a:solidFill>
                  <a:srgbClr val="00B0F0"/>
                </a:solidFill>
                <a:latin typeface="Times New Roman" panose="02020603050405020304" pitchFamily="18" charset="0"/>
                <a:cs typeface="Times New Roman" panose="02020603050405020304" pitchFamily="18" charset="0"/>
              </a:rPr>
              <a:t>.</a:t>
            </a:r>
          </a:p>
        </p:txBody>
      </p:sp>
      <p:sp>
        <p:nvSpPr>
          <p:cNvPr id="3" name="Rectangle 2">
            <a:extLst>
              <a:ext uri="{FF2B5EF4-FFF2-40B4-BE49-F238E27FC236}">
                <a16:creationId xmlns:a16="http://schemas.microsoft.com/office/drawing/2014/main" id="{822C5B7E-DBDC-4BD7-A48F-FA453E96D602}"/>
              </a:ext>
            </a:extLst>
          </p:cNvPr>
          <p:cNvSpPr/>
          <p:nvPr/>
        </p:nvSpPr>
        <p:spPr>
          <a:xfrm>
            <a:off x="2627784" y="5496995"/>
            <a:ext cx="2228093" cy="1200329"/>
          </a:xfrm>
          <a:prstGeom prst="rect">
            <a:avLst/>
          </a:prstGeom>
        </p:spPr>
        <p:txBody>
          <a:bodyPr wrap="square">
            <a:spAutoFit/>
          </a:bodyPr>
          <a:lstStyle/>
          <a:p>
            <a:pPr algn="just"/>
            <a:r>
              <a:rPr lang="en-US" b="1" dirty="0">
                <a:solidFill>
                  <a:srgbClr val="C00000"/>
                </a:solidFill>
                <a:latin typeface="Times New Roman" panose="02020603050405020304" pitchFamily="18" charset="0"/>
                <a:cs typeface="Times New Roman" panose="02020603050405020304" pitchFamily="18" charset="0"/>
              </a:rPr>
              <a:t>Spiculated (sunray) </a:t>
            </a:r>
            <a:r>
              <a:rPr lang="en-US" dirty="0">
                <a:latin typeface="Times New Roman" panose="02020603050405020304" pitchFamily="18" charset="0"/>
                <a:cs typeface="Times New Roman" panose="02020603050405020304" pitchFamily="18" charset="0"/>
              </a:rPr>
              <a:t>periosteal reaction in a case of </a:t>
            </a:r>
            <a:r>
              <a:rPr lang="en-US" b="1" dirty="0">
                <a:latin typeface="Times New Roman" panose="02020603050405020304" pitchFamily="18" charset="0"/>
                <a:cs typeface="Times New Roman" panose="02020603050405020304" pitchFamily="18" charset="0"/>
              </a:rPr>
              <a:t>osteogenic sarcoma</a:t>
            </a:r>
            <a:r>
              <a:rPr lang="en-US" dirty="0">
                <a:latin typeface="Times New Roman" panose="02020603050405020304" pitchFamily="18" charset="0"/>
                <a:cs typeface="Times New Roman" panose="02020603050405020304" pitchFamily="18" charset="0"/>
              </a:rPr>
              <a:t> (arrows). </a:t>
            </a:r>
          </a:p>
        </p:txBody>
      </p:sp>
      <p:sp>
        <p:nvSpPr>
          <p:cNvPr id="4" name="Rectangle 3">
            <a:extLst>
              <a:ext uri="{FF2B5EF4-FFF2-40B4-BE49-F238E27FC236}">
                <a16:creationId xmlns:a16="http://schemas.microsoft.com/office/drawing/2014/main" id="{E329013D-4F9E-4DDD-A576-AB038D9EE385}"/>
              </a:ext>
            </a:extLst>
          </p:cNvPr>
          <p:cNvSpPr/>
          <p:nvPr/>
        </p:nvSpPr>
        <p:spPr>
          <a:xfrm>
            <a:off x="4858643" y="5300621"/>
            <a:ext cx="2156077" cy="1661993"/>
          </a:xfrm>
          <a:prstGeom prst="rect">
            <a:avLst/>
          </a:prstGeom>
        </p:spPr>
        <p:txBody>
          <a:bodyPr wrap="square">
            <a:spAutoFit/>
          </a:bodyPr>
          <a:lstStyle/>
          <a:p>
            <a:pPr algn="just"/>
            <a:r>
              <a:rPr lang="en-US" dirty="0"/>
              <a:t>(</a:t>
            </a:r>
            <a:r>
              <a:rPr lang="en-US" sz="1400" dirty="0"/>
              <a:t>c) </a:t>
            </a:r>
            <a:r>
              <a:rPr lang="en-US" sz="1400" b="1" dirty="0">
                <a:solidFill>
                  <a:srgbClr val="C00000"/>
                </a:solidFill>
              </a:rPr>
              <a:t>‘</a:t>
            </a:r>
            <a:r>
              <a:rPr lang="en-US" b="1" dirty="0">
                <a:solidFill>
                  <a:srgbClr val="C00000"/>
                </a:solidFill>
              </a:rPr>
              <a:t>Onion skin</a:t>
            </a:r>
            <a:r>
              <a:rPr lang="en-US" sz="1400" b="1" dirty="0">
                <a:solidFill>
                  <a:srgbClr val="00B0F0"/>
                </a:solidFill>
                <a:latin typeface="Times New Roman" panose="02020603050405020304" pitchFamily="18" charset="0"/>
                <a:cs typeface="Times New Roman" panose="02020603050405020304" pitchFamily="18" charset="0"/>
              </a:rPr>
              <a:t>’ </a:t>
            </a:r>
            <a:r>
              <a:rPr lang="en-US" sz="1400" dirty="0">
                <a:solidFill>
                  <a:srgbClr val="00B0F0"/>
                </a:solidFill>
                <a:latin typeface="Times New Roman" panose="02020603050405020304" pitchFamily="18" charset="0"/>
                <a:cs typeface="Times New Roman" panose="02020603050405020304" pitchFamily="18" charset="0"/>
              </a:rPr>
              <a:t>periosteal reaction in a case of </a:t>
            </a:r>
            <a:r>
              <a:rPr lang="en-US" sz="1400" b="1" dirty="0">
                <a:solidFill>
                  <a:srgbClr val="00B0F0"/>
                </a:solidFill>
                <a:latin typeface="Times New Roman" panose="02020603050405020304" pitchFamily="18" charset="0"/>
                <a:cs typeface="Times New Roman" panose="02020603050405020304" pitchFamily="18" charset="0"/>
              </a:rPr>
              <a:t>Ewing’s</a:t>
            </a:r>
            <a:r>
              <a:rPr lang="en-US" sz="1400" dirty="0">
                <a:solidFill>
                  <a:srgbClr val="00B0F0"/>
                </a:solidFill>
                <a:latin typeface="Times New Roman" panose="02020603050405020304" pitchFamily="18" charset="0"/>
                <a:cs typeface="Times New Roman" panose="02020603050405020304" pitchFamily="18" charset="0"/>
              </a:rPr>
              <a:t> sarcoma (arrows). Here the periosteal new bone consists of several distinct layers. </a:t>
            </a:r>
          </a:p>
        </p:txBody>
      </p:sp>
      <p:sp>
        <p:nvSpPr>
          <p:cNvPr id="5" name="Rectangle 4">
            <a:extLst>
              <a:ext uri="{FF2B5EF4-FFF2-40B4-BE49-F238E27FC236}">
                <a16:creationId xmlns:a16="http://schemas.microsoft.com/office/drawing/2014/main" id="{CC72D726-3F15-4FD4-ADF0-67A773973AC2}"/>
              </a:ext>
            </a:extLst>
          </p:cNvPr>
          <p:cNvSpPr/>
          <p:nvPr/>
        </p:nvSpPr>
        <p:spPr>
          <a:xfrm>
            <a:off x="7164288" y="5400600"/>
            <a:ext cx="1946991" cy="1384995"/>
          </a:xfrm>
          <a:prstGeom prst="rect">
            <a:avLst/>
          </a:prstGeom>
        </p:spPr>
        <p:txBody>
          <a:bodyPr wrap="square">
            <a:spAutoFit/>
          </a:bodyPr>
          <a:lstStyle/>
          <a:p>
            <a:pPr algn="just"/>
            <a:r>
              <a:rPr lang="en-US" sz="1400" b="1" dirty="0">
                <a:solidFill>
                  <a:srgbClr val="C00000"/>
                </a:solidFill>
                <a:latin typeface="Times New Roman" panose="02020603050405020304" pitchFamily="18" charset="0"/>
                <a:cs typeface="Times New Roman" panose="02020603050405020304" pitchFamily="18" charset="0"/>
              </a:rPr>
              <a:t>Codman’s triangle </a:t>
            </a:r>
            <a:r>
              <a:rPr lang="en-US" sz="1400" dirty="0">
                <a:latin typeface="Times New Roman" panose="02020603050405020304" pitchFamily="18" charset="0"/>
                <a:cs typeface="Times New Roman" panose="02020603050405020304" pitchFamily="18" charset="0"/>
              </a:rPr>
              <a:t>in a case of </a:t>
            </a:r>
            <a:r>
              <a:rPr lang="en-US" sz="1400" b="1" dirty="0">
                <a:latin typeface="Times New Roman" panose="02020603050405020304" pitchFamily="18" charset="0"/>
                <a:cs typeface="Times New Roman" panose="02020603050405020304" pitchFamily="18" charset="0"/>
              </a:rPr>
              <a:t>osteogenic sarcoma</a:t>
            </a:r>
            <a:r>
              <a:rPr lang="en-US" sz="1400" dirty="0">
                <a:latin typeface="Times New Roman" panose="02020603050405020304" pitchFamily="18" charset="0"/>
                <a:cs typeface="Times New Roman" panose="02020603050405020304" pitchFamily="18" charset="0"/>
              </a:rPr>
              <a:t>. At the edge of the lesion the periosteal new bone is lifted up to form a cuff (arrow)</a:t>
            </a:r>
          </a:p>
        </p:txBody>
      </p:sp>
    </p:spTree>
    <p:extLst>
      <p:ext uri="{BB962C8B-B14F-4D97-AF65-F5344CB8AC3E}">
        <p14:creationId xmlns:p14="http://schemas.microsoft.com/office/powerpoint/2010/main" val="336480214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2160" y="722150"/>
            <a:ext cx="3024336" cy="3642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9418" y="1325559"/>
            <a:ext cx="2631417" cy="3127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603017" y="5431757"/>
            <a:ext cx="2304256" cy="861774"/>
          </a:xfrm>
          <a:prstGeom prst="rect">
            <a:avLst/>
          </a:prstGeom>
          <a:noFill/>
        </p:spPr>
        <p:txBody>
          <a:bodyPr wrap="square" rtlCol="0">
            <a:spAutoFit/>
          </a:bodyPr>
          <a:lstStyle/>
          <a:p>
            <a:pPr algn="ctr"/>
            <a:r>
              <a:rPr lang="en-US" b="1" dirty="0">
                <a:solidFill>
                  <a:srgbClr val="FF0000"/>
                </a:solidFill>
              </a:rPr>
              <a:t>CT. Lipoma </a:t>
            </a:r>
          </a:p>
          <a:p>
            <a:pPr algn="just"/>
            <a:r>
              <a:rPr lang="en-US" sz="1600" b="1" dirty="0">
                <a:solidFill>
                  <a:srgbClr val="FF0000"/>
                </a:solidFill>
              </a:rPr>
              <a:t>Fatty tissue appear dark on CT and so the tumor</a:t>
            </a:r>
          </a:p>
        </p:txBody>
      </p:sp>
      <p:sp>
        <p:nvSpPr>
          <p:cNvPr id="3" name="TextBox 2"/>
          <p:cNvSpPr txBox="1"/>
          <p:nvPr/>
        </p:nvSpPr>
        <p:spPr>
          <a:xfrm>
            <a:off x="6516215" y="5445224"/>
            <a:ext cx="2520281" cy="923330"/>
          </a:xfrm>
          <a:prstGeom prst="rect">
            <a:avLst/>
          </a:prstGeom>
          <a:noFill/>
        </p:spPr>
        <p:txBody>
          <a:bodyPr wrap="square" rtlCol="0">
            <a:spAutoFit/>
          </a:bodyPr>
          <a:lstStyle/>
          <a:p>
            <a:pPr algn="ctr"/>
            <a:r>
              <a:rPr lang="en-US" b="1" dirty="0">
                <a:solidFill>
                  <a:srgbClr val="FF0000"/>
                </a:solidFill>
              </a:rPr>
              <a:t>MRI. Lipoma</a:t>
            </a:r>
          </a:p>
          <a:p>
            <a:r>
              <a:rPr lang="en-US" b="1" dirty="0">
                <a:solidFill>
                  <a:srgbClr val="FF0000"/>
                </a:solidFill>
              </a:rPr>
              <a:t>Fatty tumor give bright signal on MRI</a:t>
            </a:r>
          </a:p>
        </p:txBody>
      </p:sp>
      <p:pic>
        <p:nvPicPr>
          <p:cNvPr id="5" name="Picture 4"/>
          <p:cNvPicPr>
            <a:picLocks noChangeAspect="1"/>
          </p:cNvPicPr>
          <p:nvPr/>
        </p:nvPicPr>
        <p:blipFill>
          <a:blip r:embed="rId4"/>
          <a:stretch>
            <a:fillRect/>
          </a:stretch>
        </p:blipFill>
        <p:spPr>
          <a:xfrm>
            <a:off x="0" y="1043097"/>
            <a:ext cx="3204622" cy="4365143"/>
          </a:xfrm>
          <a:prstGeom prst="rect">
            <a:avLst/>
          </a:prstGeom>
        </p:spPr>
      </p:pic>
      <p:sp>
        <p:nvSpPr>
          <p:cNvPr id="8" name="TextBox 7"/>
          <p:cNvSpPr txBox="1"/>
          <p:nvPr/>
        </p:nvSpPr>
        <p:spPr>
          <a:xfrm>
            <a:off x="179512" y="43760"/>
            <a:ext cx="8741366" cy="461665"/>
          </a:xfrm>
          <a:prstGeom prst="rect">
            <a:avLst/>
          </a:prstGeom>
          <a:noFill/>
        </p:spPr>
        <p:txBody>
          <a:bodyPr wrap="square" rtlCol="0">
            <a:spAutoFit/>
          </a:bodyPr>
          <a:lstStyle/>
          <a:p>
            <a:pPr algn="ctr"/>
            <a:r>
              <a:rPr lang="en-US" sz="2400" dirty="0">
                <a:solidFill>
                  <a:srgbClr val="0070C0"/>
                </a:solidFill>
              </a:rPr>
              <a:t>Soft tissue tumor right arm: </a:t>
            </a:r>
            <a:r>
              <a:rPr lang="en-US" sz="2400" dirty="0">
                <a:solidFill>
                  <a:srgbClr val="FF0000"/>
                </a:solidFill>
              </a:rPr>
              <a:t>LIPOMA</a:t>
            </a:r>
          </a:p>
        </p:txBody>
      </p:sp>
    </p:spTree>
    <p:extLst>
      <p:ext uri="{BB962C8B-B14F-4D97-AF65-F5344CB8AC3E}">
        <p14:creationId xmlns:p14="http://schemas.microsoft.com/office/powerpoint/2010/main" val="39884799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946" y="404664"/>
            <a:ext cx="9127054" cy="3662541"/>
          </a:xfrm>
          <a:prstGeom prst="rect">
            <a:avLst/>
          </a:prstGeom>
        </p:spPr>
        <p:txBody>
          <a:bodyPr wrap="square">
            <a:spAutoFit/>
          </a:bodyPr>
          <a:lstStyle/>
          <a:p>
            <a:pPr algn="just"/>
            <a:r>
              <a:rPr lang="en-US" sz="2800" dirty="0"/>
              <a:t>The initial </a:t>
            </a:r>
            <a:r>
              <a:rPr lang="en-US" sz="2800" b="1" dirty="0">
                <a:solidFill>
                  <a:srgbClr val="FF0000"/>
                </a:solidFill>
              </a:rPr>
              <a:t>radiographs</a:t>
            </a:r>
            <a:r>
              <a:rPr lang="en-US" sz="2800" dirty="0"/>
              <a:t> are normal as bone </a:t>
            </a:r>
            <a:r>
              <a:rPr lang="en-US" sz="2800" dirty="0">
                <a:solidFill>
                  <a:srgbClr val="00B050"/>
                </a:solidFill>
              </a:rPr>
              <a:t>changes are not visible until 10–14 days </a:t>
            </a:r>
            <a:r>
              <a:rPr lang="en-US" sz="2800" dirty="0"/>
              <a:t>after the onset of infection.</a:t>
            </a:r>
          </a:p>
          <a:p>
            <a:pPr algn="just"/>
            <a:r>
              <a:rPr lang="en-US" b="1" dirty="0">
                <a:solidFill>
                  <a:srgbClr val="0070C0"/>
                </a:solidFill>
              </a:rPr>
              <a:t>X-ray is the recommended initial imaging modality because it is inexpensive and can rule out differential diagnoses.</a:t>
            </a:r>
            <a:endParaRPr lang="en-US" sz="2800" b="1" dirty="0">
              <a:solidFill>
                <a:srgbClr val="0070C0"/>
              </a:solidFill>
            </a:endParaRPr>
          </a:p>
          <a:p>
            <a:pPr algn="just"/>
            <a:r>
              <a:rPr lang="en-US" sz="2800" dirty="0"/>
              <a:t>The </a:t>
            </a:r>
            <a:r>
              <a:rPr lang="en-US" sz="2800" dirty="0">
                <a:solidFill>
                  <a:srgbClr val="FF0000"/>
                </a:solidFill>
              </a:rPr>
              <a:t>earliest signs </a:t>
            </a:r>
            <a:r>
              <a:rPr lang="en-US" sz="2800" dirty="0"/>
              <a:t>on plain radiographs are </a:t>
            </a:r>
            <a:r>
              <a:rPr lang="en-US" sz="2800" dirty="0">
                <a:solidFill>
                  <a:srgbClr val="FF0000"/>
                </a:solidFill>
              </a:rPr>
              <a:t>soft tissue swelling </a:t>
            </a:r>
            <a:r>
              <a:rPr lang="en-US" sz="2800" dirty="0"/>
              <a:t>and </a:t>
            </a:r>
            <a:r>
              <a:rPr lang="en-US" sz="2800" dirty="0">
                <a:solidFill>
                  <a:srgbClr val="92D050"/>
                </a:solidFill>
              </a:rPr>
              <a:t>bone destruction </a:t>
            </a:r>
            <a:r>
              <a:rPr lang="en-US" sz="2800" dirty="0"/>
              <a:t>in the metaphysis, with a </a:t>
            </a:r>
            <a:r>
              <a:rPr lang="en-US" sz="2800" dirty="0">
                <a:solidFill>
                  <a:srgbClr val="00B0F0"/>
                </a:solidFill>
              </a:rPr>
              <a:t>periosteal reaction</a:t>
            </a:r>
            <a:endParaRPr lang="en-US" sz="2800" dirty="0"/>
          </a:p>
          <a:p>
            <a:r>
              <a:rPr lang="en-US" sz="2800" dirty="0"/>
              <a:t>The </a:t>
            </a:r>
            <a:r>
              <a:rPr lang="en-US" sz="2800" b="1" dirty="0">
                <a:solidFill>
                  <a:srgbClr val="FF0000"/>
                </a:solidFill>
              </a:rPr>
              <a:t>99mTc radionuclide </a:t>
            </a:r>
            <a:r>
              <a:rPr lang="en-US" sz="2800" dirty="0"/>
              <a:t>bone scan and </a:t>
            </a:r>
            <a:r>
              <a:rPr lang="en-US" sz="2800" b="1" dirty="0">
                <a:solidFill>
                  <a:srgbClr val="FF0000"/>
                </a:solidFill>
              </a:rPr>
              <a:t>MRI</a:t>
            </a:r>
            <a:r>
              <a:rPr lang="en-US" sz="2800" dirty="0"/>
              <a:t> show changes within a day or two of the disease</a:t>
            </a:r>
          </a:p>
        </p:txBody>
      </p:sp>
      <p:sp>
        <p:nvSpPr>
          <p:cNvPr id="2" name="Rectangle 1"/>
          <p:cNvSpPr/>
          <p:nvPr/>
        </p:nvSpPr>
        <p:spPr>
          <a:xfrm>
            <a:off x="-206865" y="-171400"/>
            <a:ext cx="9144000" cy="707886"/>
          </a:xfrm>
          <a:prstGeom prst="rect">
            <a:avLst/>
          </a:prstGeom>
        </p:spPr>
        <p:txBody>
          <a:bodyPr wrap="square">
            <a:spAutoFit/>
          </a:bodyPr>
          <a:lstStyle/>
          <a:p>
            <a:pPr algn="ctr"/>
            <a:r>
              <a:rPr lang="en-US" sz="4000" b="1" dirty="0">
                <a:solidFill>
                  <a:srgbClr val="FF0000"/>
                </a:solidFill>
              </a:rPr>
              <a:t>Osteomyelitis</a:t>
            </a: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6136" y="3645024"/>
            <a:ext cx="3379617" cy="3212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6946" y="4943873"/>
            <a:ext cx="5779190" cy="1938992"/>
          </a:xfrm>
          <a:prstGeom prst="rect">
            <a:avLst/>
          </a:prstGeom>
        </p:spPr>
        <p:txBody>
          <a:bodyPr wrap="square">
            <a:spAutoFit/>
          </a:bodyPr>
          <a:lstStyle/>
          <a:p>
            <a:pPr lvl="0"/>
            <a:r>
              <a:rPr lang="en-US" sz="2400" b="1" dirty="0">
                <a:solidFill>
                  <a:srgbClr val="FF0000"/>
                </a:solidFill>
              </a:rPr>
              <a:t>Compare X-ray and MRI in this case of acute osteomyelitis.</a:t>
            </a:r>
          </a:p>
          <a:p>
            <a:pPr lvl="0" algn="just"/>
            <a:r>
              <a:rPr lang="en-US" sz="2400" dirty="0">
                <a:solidFill>
                  <a:srgbClr val="FF0000"/>
                </a:solidFill>
              </a:rPr>
              <a:t> </a:t>
            </a:r>
            <a:r>
              <a:rPr lang="en-US" sz="2400" dirty="0"/>
              <a:t>It is difficult to be seen on plain x-ray.</a:t>
            </a:r>
          </a:p>
          <a:p>
            <a:pPr lvl="0" algn="just"/>
            <a:r>
              <a:rPr lang="en-US" sz="2400" dirty="0"/>
              <a:t>The extent of disease is well demonstrated by MRI</a:t>
            </a:r>
          </a:p>
        </p:txBody>
      </p:sp>
    </p:spTree>
    <p:extLst>
      <p:ext uri="{BB962C8B-B14F-4D97-AF65-F5344CB8AC3E}">
        <p14:creationId xmlns:p14="http://schemas.microsoft.com/office/powerpoint/2010/main" val="377472611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67452" y="0"/>
            <a:ext cx="2160240" cy="5591441"/>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2656749" y="404664"/>
            <a:ext cx="1987259" cy="5186777"/>
          </a:xfrm>
          <a:prstGeom prst="rect">
            <a:avLst/>
          </a:prstGeom>
          <a:noFill/>
          <a:ln w="9525">
            <a:noFill/>
            <a:miter lim="800000"/>
            <a:headEnd/>
            <a:tailEnd/>
          </a:ln>
        </p:spPr>
      </p:pic>
      <p:sp>
        <p:nvSpPr>
          <p:cNvPr id="6" name="Rectangle 5"/>
          <p:cNvSpPr/>
          <p:nvPr/>
        </p:nvSpPr>
        <p:spPr>
          <a:xfrm>
            <a:off x="-129069" y="5869872"/>
            <a:ext cx="2376264" cy="646331"/>
          </a:xfrm>
          <a:prstGeom prst="rect">
            <a:avLst/>
          </a:prstGeom>
        </p:spPr>
        <p:txBody>
          <a:bodyPr wrap="square">
            <a:spAutoFit/>
          </a:bodyPr>
          <a:lstStyle/>
          <a:p>
            <a:r>
              <a:rPr lang="en-US" dirty="0"/>
              <a:t> An initial films reveals no abnormality</a:t>
            </a:r>
          </a:p>
        </p:txBody>
      </p:sp>
      <p:sp>
        <p:nvSpPr>
          <p:cNvPr id="7" name="Rectangle 6"/>
          <p:cNvSpPr/>
          <p:nvPr/>
        </p:nvSpPr>
        <p:spPr>
          <a:xfrm>
            <a:off x="3459996" y="0"/>
            <a:ext cx="2224007" cy="523220"/>
          </a:xfrm>
          <a:prstGeom prst="rect">
            <a:avLst/>
          </a:prstGeom>
        </p:spPr>
        <p:txBody>
          <a:bodyPr wrap="none">
            <a:spAutoFit/>
          </a:bodyPr>
          <a:lstStyle/>
          <a:p>
            <a:pPr algn="just"/>
            <a:r>
              <a:rPr lang="en-US" sz="2800" b="1" dirty="0">
                <a:solidFill>
                  <a:srgbClr val="FF0000"/>
                </a:solidFill>
              </a:rPr>
              <a:t>Osteomyelitis</a:t>
            </a:r>
          </a:p>
        </p:txBody>
      </p:sp>
      <p:sp>
        <p:nvSpPr>
          <p:cNvPr id="9" name="Rectangle 8"/>
          <p:cNvSpPr/>
          <p:nvPr/>
        </p:nvSpPr>
        <p:spPr>
          <a:xfrm>
            <a:off x="2411760" y="5599500"/>
            <a:ext cx="3600400" cy="1323439"/>
          </a:xfrm>
          <a:prstGeom prst="rect">
            <a:avLst/>
          </a:prstGeom>
        </p:spPr>
        <p:txBody>
          <a:bodyPr wrap="square">
            <a:spAutoFit/>
          </a:bodyPr>
          <a:lstStyle/>
          <a:p>
            <a:pPr algn="just"/>
            <a:r>
              <a:rPr lang="en-US" sz="1600" dirty="0"/>
              <a:t>A film taken 3 weeks later shows some destruction of the upper end of the tibia and an extensive periosteal reaction along the tibia, particularly the medial side (arrow).</a:t>
            </a:r>
          </a:p>
        </p:txBody>
      </p:sp>
      <p:pic>
        <p:nvPicPr>
          <p:cNvPr id="8" name="Picture 8" descr="Bony sequestr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7250" y="57053"/>
            <a:ext cx="2618826" cy="502813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176724" y="5103674"/>
            <a:ext cx="2929352" cy="1846659"/>
          </a:xfrm>
          <a:prstGeom prst="rect">
            <a:avLst/>
          </a:prstGeom>
        </p:spPr>
        <p:txBody>
          <a:bodyPr wrap="square">
            <a:spAutoFit/>
          </a:bodyPr>
          <a:lstStyle/>
          <a:p>
            <a:r>
              <a:rPr lang="en-US" b="1" dirty="0">
                <a:solidFill>
                  <a:srgbClr val="00B050"/>
                </a:solidFill>
                <a:latin typeface="Lato"/>
              </a:rPr>
              <a:t>Bony sequestrum</a:t>
            </a:r>
          </a:p>
          <a:p>
            <a:pPr algn="just"/>
            <a:r>
              <a:rPr lang="en-US" sz="1600" dirty="0"/>
              <a:t>X-ray leg (left; AP view) of a child</a:t>
            </a:r>
          </a:p>
          <a:p>
            <a:pPr algn="just"/>
            <a:r>
              <a:rPr lang="en-US" sz="1600" dirty="0"/>
              <a:t>A fragment of bone has separated from adjacent bone and is surrounded by a lucent rim.</a:t>
            </a:r>
          </a:p>
          <a:p>
            <a:pPr algn="just"/>
            <a:r>
              <a:rPr lang="en-US" sz="1600" dirty="0"/>
              <a:t>chronic osteomyelitis. </a:t>
            </a:r>
          </a:p>
        </p:txBody>
      </p:sp>
    </p:spTree>
    <p:extLst>
      <p:ext uri="{BB962C8B-B14F-4D97-AF65-F5344CB8AC3E}">
        <p14:creationId xmlns:p14="http://schemas.microsoft.com/office/powerpoint/2010/main" val="286997613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63888" y="-27384"/>
            <a:ext cx="5580112" cy="646331"/>
          </a:xfrm>
          <a:prstGeom prst="rect">
            <a:avLst/>
          </a:prstGeom>
          <a:noFill/>
        </p:spPr>
        <p:txBody>
          <a:bodyPr wrap="square" rtlCol="0">
            <a:spAutoFit/>
          </a:bodyPr>
          <a:lstStyle/>
          <a:p>
            <a:r>
              <a:rPr lang="en-US" dirty="0">
                <a:solidFill>
                  <a:srgbClr val="FF0000"/>
                </a:solidFill>
              </a:rPr>
              <a:t>Acute osteomyelitis </a:t>
            </a:r>
            <a:r>
              <a:rPr lang="en-US" dirty="0"/>
              <a:t>. No abnormality on plain radiograph</a:t>
            </a:r>
          </a:p>
          <a:p>
            <a:r>
              <a:rPr lang="en-US" dirty="0"/>
              <a:t>           Radionuclide study show high uptake</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537" y="404664"/>
            <a:ext cx="3943350" cy="4715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2567" y="618947"/>
            <a:ext cx="3941584" cy="465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مستطيل 2"/>
          <p:cNvSpPr/>
          <p:nvPr/>
        </p:nvSpPr>
        <p:spPr>
          <a:xfrm>
            <a:off x="0" y="5455863"/>
            <a:ext cx="9144000" cy="1477328"/>
          </a:xfrm>
          <a:prstGeom prst="rect">
            <a:avLst/>
          </a:prstGeom>
        </p:spPr>
        <p:txBody>
          <a:bodyPr wrap="square">
            <a:spAutoFit/>
          </a:bodyPr>
          <a:lstStyle/>
          <a:p>
            <a:pPr algn="just"/>
            <a:r>
              <a:rPr lang="en-US" b="1" dirty="0">
                <a:solidFill>
                  <a:srgbClr val="C00000"/>
                </a:solidFill>
              </a:rPr>
              <a:t>Osteomyelitis; radionuclide scans of knees.</a:t>
            </a:r>
          </a:p>
          <a:p>
            <a:pPr algn="just"/>
            <a:r>
              <a:rPr lang="en-US" b="1" dirty="0"/>
              <a:t> (a) Scan taken 1 minute after injection of radionuclide showing increased uptake in the upper part of the leg.</a:t>
            </a:r>
          </a:p>
          <a:p>
            <a:pPr algn="just"/>
            <a:r>
              <a:rPr lang="en-US" b="1" dirty="0"/>
              <a:t> (b) The delayed scan taken 3 hours later shows substantially increased uptake in the bone itself.</a:t>
            </a:r>
            <a:endParaRPr lang="ar-EG" b="1" dirty="0"/>
          </a:p>
        </p:txBody>
      </p:sp>
      <p:sp>
        <p:nvSpPr>
          <p:cNvPr id="4" name="مستطيل 3"/>
          <p:cNvSpPr/>
          <p:nvPr/>
        </p:nvSpPr>
        <p:spPr>
          <a:xfrm>
            <a:off x="3883075" y="4901865"/>
            <a:ext cx="441146" cy="369332"/>
          </a:xfrm>
          <a:prstGeom prst="rect">
            <a:avLst/>
          </a:prstGeom>
        </p:spPr>
        <p:txBody>
          <a:bodyPr wrap="none">
            <a:spAutoFit/>
          </a:bodyPr>
          <a:lstStyle/>
          <a:p>
            <a:r>
              <a:rPr lang="en-US" b="1" dirty="0">
                <a:solidFill>
                  <a:srgbClr val="C00000"/>
                </a:solidFill>
              </a:rPr>
              <a:t>(a)</a:t>
            </a:r>
            <a:endParaRPr lang="ar-EG" b="1" dirty="0">
              <a:solidFill>
                <a:srgbClr val="C00000"/>
              </a:solidFill>
            </a:endParaRPr>
          </a:p>
        </p:txBody>
      </p:sp>
      <p:sp>
        <p:nvSpPr>
          <p:cNvPr id="5" name="مستطيل 4"/>
          <p:cNvSpPr/>
          <p:nvPr/>
        </p:nvSpPr>
        <p:spPr>
          <a:xfrm>
            <a:off x="8516593" y="4901865"/>
            <a:ext cx="452368" cy="369332"/>
          </a:xfrm>
          <a:prstGeom prst="rect">
            <a:avLst/>
          </a:prstGeom>
        </p:spPr>
        <p:txBody>
          <a:bodyPr wrap="none">
            <a:spAutoFit/>
          </a:bodyPr>
          <a:lstStyle/>
          <a:p>
            <a:r>
              <a:rPr lang="en-US" b="1" dirty="0">
                <a:solidFill>
                  <a:srgbClr val="C00000"/>
                </a:solidFill>
              </a:rPr>
              <a:t>(b)</a:t>
            </a:r>
            <a:endParaRPr lang="ar-EG" b="1" dirty="0">
              <a:solidFill>
                <a:srgbClr val="C00000"/>
              </a:solidFill>
            </a:endParaRPr>
          </a:p>
        </p:txBody>
      </p:sp>
    </p:spTree>
    <p:extLst>
      <p:ext uri="{BB962C8B-B14F-4D97-AF65-F5344CB8AC3E}">
        <p14:creationId xmlns:p14="http://schemas.microsoft.com/office/powerpoint/2010/main" val="50213326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76672"/>
            <a:ext cx="4428000"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0"/>
            <a:ext cx="4428000" cy="584775"/>
          </a:xfrm>
          <a:prstGeom prst="rect">
            <a:avLst/>
          </a:prstGeom>
          <a:noFill/>
        </p:spPr>
        <p:txBody>
          <a:bodyPr wrap="square" rtlCol="0">
            <a:spAutoFit/>
          </a:bodyPr>
          <a:lstStyle/>
          <a:p>
            <a:pPr algn="ctr"/>
            <a:r>
              <a:rPr lang="en-US" sz="3200" dirty="0">
                <a:solidFill>
                  <a:schemeClr val="accent6">
                    <a:lumMod val="75000"/>
                  </a:schemeClr>
                </a:solidFill>
              </a:rPr>
              <a:t>X-Ray Bone infarction</a:t>
            </a:r>
            <a:endParaRPr lang="en-CA" sz="3200" dirty="0">
              <a:solidFill>
                <a:schemeClr val="accent6">
                  <a:lumMod val="75000"/>
                </a:schemeClr>
              </a:solidFill>
            </a:endParaRPr>
          </a:p>
        </p:txBody>
      </p:sp>
      <p:sp>
        <p:nvSpPr>
          <p:cNvPr id="6" name="Rectangle 5"/>
          <p:cNvSpPr/>
          <p:nvPr/>
        </p:nvSpPr>
        <p:spPr>
          <a:xfrm>
            <a:off x="0" y="6021288"/>
            <a:ext cx="4067944" cy="646331"/>
          </a:xfrm>
          <a:prstGeom prst="rect">
            <a:avLst/>
          </a:prstGeom>
        </p:spPr>
        <p:txBody>
          <a:bodyPr wrap="square">
            <a:spAutoFit/>
          </a:bodyPr>
          <a:lstStyle/>
          <a:p>
            <a:r>
              <a:rPr lang="en-US" dirty="0"/>
              <a:t>There is calcification in the medulla of</a:t>
            </a:r>
          </a:p>
          <a:p>
            <a:r>
              <a:rPr lang="en-US" dirty="0"/>
              <a:t> the femur and tibia.</a:t>
            </a:r>
          </a:p>
        </p:txBody>
      </p:sp>
      <p:sp>
        <p:nvSpPr>
          <p:cNvPr id="9" name="Rectangle 8"/>
          <p:cNvSpPr/>
          <p:nvPr/>
        </p:nvSpPr>
        <p:spPr>
          <a:xfrm>
            <a:off x="4415990" y="292387"/>
            <a:ext cx="4644008" cy="5400600"/>
          </a:xfrm>
          <a:prstGeom prst="rect">
            <a:avLst/>
          </a:prstGeom>
        </p:spPr>
        <p:txBody>
          <a:bodyPr wrap="square">
            <a:spAutoFit/>
          </a:bodyPr>
          <a:lstStyle/>
          <a:p>
            <a:pPr algn="just"/>
            <a:r>
              <a:rPr lang="en-US" sz="2400" b="1" dirty="0">
                <a:solidFill>
                  <a:srgbClr val="FF0000"/>
                </a:solidFill>
              </a:rPr>
              <a:t>Bone infarction</a:t>
            </a:r>
            <a:endParaRPr lang="en-US" dirty="0">
              <a:solidFill>
                <a:srgbClr val="FF0000"/>
              </a:solidFill>
            </a:endParaRPr>
          </a:p>
          <a:p>
            <a:pPr algn="just"/>
            <a:r>
              <a:rPr lang="en-US" sz="2400" dirty="0"/>
              <a:t>infarcts can occur in the shaft of a bone in several diseases:</a:t>
            </a:r>
          </a:p>
          <a:p>
            <a:pPr algn="just"/>
            <a:r>
              <a:rPr lang="en-US" sz="2400" dirty="0"/>
              <a:t>- Sickle cell disease </a:t>
            </a:r>
          </a:p>
          <a:p>
            <a:pPr algn="just">
              <a:buFontTx/>
              <a:buChar char="-"/>
            </a:pPr>
            <a:r>
              <a:rPr lang="en-US" sz="2400" dirty="0"/>
              <a:t>Following radiation therapy</a:t>
            </a:r>
          </a:p>
          <a:p>
            <a:pPr algn="just">
              <a:buFontTx/>
              <a:buChar char="-"/>
            </a:pPr>
            <a:r>
              <a:rPr lang="en-US" sz="2400" dirty="0"/>
              <a:t> Incidentally in older people with no known cause.</a:t>
            </a:r>
          </a:p>
          <a:p>
            <a:pPr algn="just">
              <a:buFontTx/>
              <a:buChar char="-"/>
            </a:pPr>
            <a:endParaRPr lang="en-US" sz="2400" dirty="0"/>
          </a:p>
          <a:p>
            <a:pPr algn="just"/>
            <a:r>
              <a:rPr lang="en-US" sz="2400" b="1" dirty="0">
                <a:solidFill>
                  <a:srgbClr val="C00000"/>
                </a:solidFill>
              </a:rPr>
              <a:t>In the acute phase </a:t>
            </a:r>
            <a:r>
              <a:rPr lang="en-US" sz="2400" dirty="0">
                <a:solidFill>
                  <a:srgbClr val="00B050"/>
                </a:solidFill>
              </a:rPr>
              <a:t>no abnormality is visible</a:t>
            </a:r>
            <a:r>
              <a:rPr lang="en-US" sz="2400" dirty="0"/>
              <a:t>, other than a very occasional </a:t>
            </a:r>
            <a:r>
              <a:rPr lang="en-US" sz="2400" dirty="0">
                <a:solidFill>
                  <a:srgbClr val="00B0F0"/>
                </a:solidFill>
              </a:rPr>
              <a:t>periosteal reaction</a:t>
            </a:r>
            <a:r>
              <a:rPr lang="en-US" sz="2400" dirty="0"/>
              <a:t>. </a:t>
            </a:r>
            <a:r>
              <a:rPr lang="en-US" sz="2400" b="1" dirty="0">
                <a:solidFill>
                  <a:srgbClr val="C00000"/>
                </a:solidFill>
              </a:rPr>
              <a:t>Once healed</a:t>
            </a:r>
            <a:r>
              <a:rPr lang="en-US" sz="2400" dirty="0"/>
              <a:t>, they appear as </a:t>
            </a:r>
            <a:r>
              <a:rPr lang="en-US" sz="2400" dirty="0">
                <a:solidFill>
                  <a:srgbClr val="0070C0"/>
                </a:solidFill>
              </a:rPr>
              <a:t>irregular calcification in the medulla of a long bone</a:t>
            </a:r>
          </a:p>
        </p:txBody>
      </p:sp>
    </p:spTree>
    <p:extLst>
      <p:ext uri="{BB962C8B-B14F-4D97-AF65-F5344CB8AC3E}">
        <p14:creationId xmlns:p14="http://schemas.microsoft.com/office/powerpoint/2010/main" val="18028974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672893"/>
            <a:ext cx="3397336" cy="4085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Presse | AMBOSS">
            <a:extLst>
              <a:ext uri="{FF2B5EF4-FFF2-40B4-BE49-F238E27FC236}">
                <a16:creationId xmlns:a16="http://schemas.microsoft.com/office/drawing/2014/main" id="{629157AA-91E9-EF72-FE0E-5F572B7D1A2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85038" y="2546350"/>
            <a:ext cx="2922793" cy="1765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مستطيل 1"/>
          <p:cNvSpPr/>
          <p:nvPr/>
        </p:nvSpPr>
        <p:spPr>
          <a:xfrm>
            <a:off x="3398837" y="137360"/>
            <a:ext cx="2914580" cy="83099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Times New Roman" charset="0"/>
                <a:ea typeface="ＭＳ Ｐゴシック" charset="0"/>
                <a:cs typeface="+mn-cs"/>
              </a:rPr>
              <a:t>References</a:t>
            </a:r>
            <a:endParaRPr kumimoji="0" lang="ar-EG" sz="4800" b="0" i="0" u="none" strike="noStrike" kern="1200" cap="none" spc="0" normalizeH="0" baseline="0" noProof="0" dirty="0">
              <a:ln>
                <a:noFill/>
              </a:ln>
              <a:solidFill>
                <a:srgbClr val="FF0000"/>
              </a:solidFill>
              <a:effectLst/>
              <a:uLnTx/>
              <a:uFillTx/>
              <a:latin typeface="Times New Roman" charset="0"/>
              <a:ea typeface="ＭＳ Ｐゴシック" charset="0"/>
              <a:cs typeface="Arial" panose="020B0604020202020204" pitchFamily="34" charset="0"/>
            </a:endParaRPr>
          </a:p>
        </p:txBody>
      </p:sp>
      <p:sp>
        <p:nvSpPr>
          <p:cNvPr id="4" name="مستطيل 3"/>
          <p:cNvSpPr/>
          <p:nvPr/>
        </p:nvSpPr>
        <p:spPr>
          <a:xfrm>
            <a:off x="381000" y="1017022"/>
            <a:ext cx="8382000"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charset="0"/>
                <a:ea typeface="ＭＳ Ｐゴシック" charset="0"/>
                <a:cs typeface="+mn-cs"/>
              </a:rPr>
              <a:t>Diagnostic Imaging by Andrea G. Rockall, 7</a:t>
            </a:r>
            <a:r>
              <a:rPr kumimoji="0" lang="en-US" sz="2800" b="1" i="0" u="none" strike="noStrike" kern="1200" cap="none" spc="0" normalizeH="0" baseline="30000" noProof="0" dirty="0">
                <a:ln>
                  <a:noFill/>
                </a:ln>
                <a:solidFill>
                  <a:prstClr val="black"/>
                </a:solidFill>
                <a:effectLst/>
                <a:uLnTx/>
                <a:uFillTx/>
                <a:latin typeface="Times New Roman" charset="0"/>
                <a:ea typeface="ＭＳ Ｐゴシック" charset="0"/>
                <a:cs typeface="+mn-cs"/>
              </a:rPr>
              <a:t>th</a:t>
            </a:r>
            <a:r>
              <a:rPr kumimoji="0" lang="en-US" sz="2800" b="1" i="0" u="none" strike="noStrike" kern="1200" cap="none" spc="0" normalizeH="0" baseline="0" noProof="0" dirty="0">
                <a:ln>
                  <a:noFill/>
                </a:ln>
                <a:solidFill>
                  <a:prstClr val="black"/>
                </a:solidFill>
                <a:effectLst/>
                <a:uLnTx/>
                <a:uFillTx/>
                <a:latin typeface="Times New Roman" charset="0"/>
                <a:ea typeface="ＭＳ Ｐゴシック" charset="0"/>
                <a:cs typeface="+mn-cs"/>
              </a:rPr>
              <a:t> edition</a:t>
            </a:r>
          </a:p>
        </p:txBody>
      </p:sp>
      <p:sp>
        <p:nvSpPr>
          <p:cNvPr id="6" name="مستطيل 3">
            <a:extLst>
              <a:ext uri="{FF2B5EF4-FFF2-40B4-BE49-F238E27FC236}">
                <a16:creationId xmlns:a16="http://schemas.microsoft.com/office/drawing/2014/main" id="{E902B7D1-5151-44CC-8DE1-03C3F0CAB351}"/>
              </a:ext>
            </a:extLst>
          </p:cNvPr>
          <p:cNvSpPr/>
          <p:nvPr/>
        </p:nvSpPr>
        <p:spPr>
          <a:xfrm>
            <a:off x="179512" y="5810629"/>
            <a:ext cx="8382000" cy="892552"/>
          </a:xfrm>
          <a:prstGeom prst="rect">
            <a:avLst/>
          </a:prstGeom>
          <a:solidFill>
            <a:srgbClr val="FFFF00"/>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charset="0"/>
                <a:ea typeface="ＭＳ Ｐゴシック" charset="0"/>
                <a:cs typeface="+mn-cs"/>
              </a:rPr>
              <a:t>Further readings </a:t>
            </a:r>
            <a:r>
              <a:rPr kumimoji="0" lang="en-US" sz="1600" b="1" i="0" u="none" strike="noStrike" kern="1200" cap="none" spc="0" normalizeH="0" baseline="0" noProof="0" dirty="0">
                <a:ln>
                  <a:noFill/>
                </a:ln>
                <a:solidFill>
                  <a:prstClr val="black"/>
                </a:solidFill>
                <a:effectLst/>
                <a:uLnTx/>
                <a:uFillTx/>
                <a:latin typeface="Times New Roman" charset="0"/>
                <a:ea typeface="ＭＳ Ｐゴシック" charset="0"/>
                <a:cs typeface="+mn-cs"/>
              </a:rPr>
              <a:t>(Diagnostic Imaging by Andrea G. Rockall, 7</a:t>
            </a:r>
            <a:r>
              <a:rPr kumimoji="0" lang="en-US" sz="1600" b="1" i="0" u="none" strike="noStrike" kern="1200" cap="none" spc="0" normalizeH="0" baseline="30000" noProof="0" dirty="0">
                <a:ln>
                  <a:noFill/>
                </a:ln>
                <a:solidFill>
                  <a:prstClr val="black"/>
                </a:solidFill>
                <a:effectLst/>
                <a:uLnTx/>
                <a:uFillTx/>
                <a:latin typeface="Times New Roman" charset="0"/>
                <a:ea typeface="ＭＳ Ｐゴシック" charset="0"/>
                <a:cs typeface="+mn-cs"/>
              </a:rPr>
              <a:t>th</a:t>
            </a:r>
            <a:r>
              <a:rPr kumimoji="0" lang="en-US" sz="1600" b="1" i="0" u="none" strike="noStrike" kern="1200" cap="none" spc="0" normalizeH="0" baseline="0" noProof="0" dirty="0">
                <a:ln>
                  <a:noFill/>
                </a:ln>
                <a:solidFill>
                  <a:prstClr val="black"/>
                </a:solidFill>
                <a:effectLst/>
                <a:uLnTx/>
                <a:uFillTx/>
                <a:latin typeface="Times New Roman" charset="0"/>
                <a:ea typeface="ＭＳ Ｐゴシック" charset="0"/>
                <a:cs typeface="+mn-cs"/>
              </a:rPr>
              <a:t> edition)</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dirty="0">
                <a:solidFill>
                  <a:srgbClr val="C00000"/>
                </a:solidFill>
                <a:latin typeface="Times New Roman" charset="0"/>
                <a:ea typeface="ＭＳ Ｐゴシック" charset="0"/>
              </a:rPr>
              <a:t>Bone tumors : From Page 320 </a:t>
            </a:r>
            <a:r>
              <a:rPr lang="en-US" sz="2400" b="1">
                <a:solidFill>
                  <a:srgbClr val="C00000"/>
                </a:solidFill>
                <a:latin typeface="Times New Roman" charset="0"/>
                <a:ea typeface="ＭＳ Ｐゴシック" charset="0"/>
              </a:rPr>
              <a:t>- 325</a:t>
            </a:r>
            <a:endParaRPr kumimoji="0" lang="en-US" sz="2400" b="1" i="0" u="none" strike="noStrike" kern="1200" cap="none" spc="0" normalizeH="0" baseline="0" noProof="0" dirty="0">
              <a:ln>
                <a:noFill/>
              </a:ln>
              <a:solidFill>
                <a:srgbClr val="C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50892751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0"/>
            <a:ext cx="2286000" cy="584775"/>
          </a:xfrm>
          <a:prstGeom prst="rect">
            <a:avLst/>
          </a:prstGeom>
          <a:noFill/>
        </p:spPr>
        <p:txBody>
          <a:bodyPr wrap="square" rtlCol="0">
            <a:spAutoFit/>
          </a:bodyPr>
          <a:lstStyle/>
          <a:p>
            <a:r>
              <a:rPr lang="en-US" sz="3200" dirty="0">
                <a:solidFill>
                  <a:srgbClr val="FF0000"/>
                </a:solidFill>
              </a:rPr>
              <a:t>Thank you</a:t>
            </a:r>
          </a:p>
        </p:txBody>
      </p:sp>
      <p:pic>
        <p:nvPicPr>
          <p:cNvPr id="4" name="Picture 2" descr="C:\Users\user\Downloads\facebook_1600192421544_6711693474453020561.jpg"/>
          <p:cNvPicPr>
            <a:picLocks noChangeAspect="1" noChangeArrowheads="1"/>
          </p:cNvPicPr>
          <p:nvPr/>
        </p:nvPicPr>
        <p:blipFill>
          <a:blip r:embed="rId2" cstate="print"/>
          <a:srcRect/>
          <a:stretch>
            <a:fillRect/>
          </a:stretch>
        </p:blipFill>
        <p:spPr bwMode="auto">
          <a:xfrm>
            <a:off x="152400" y="457200"/>
            <a:ext cx="8839200" cy="6172200"/>
          </a:xfrm>
          <a:prstGeom prst="rect">
            <a:avLst/>
          </a:prstGeom>
          <a:noFill/>
        </p:spPr>
      </p:pic>
    </p:spTree>
    <p:extLst>
      <p:ext uri="{BB962C8B-B14F-4D97-AF65-F5344CB8AC3E}">
        <p14:creationId xmlns:p14="http://schemas.microsoft.com/office/powerpoint/2010/main" val="4093175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5144357" cy="369332"/>
          </a:xfrm>
          <a:prstGeom prst="rect">
            <a:avLst/>
          </a:prstGeom>
        </p:spPr>
        <p:txBody>
          <a:bodyPr wrap="none">
            <a:spAutoFit/>
          </a:bodyPr>
          <a:lstStyle/>
          <a:p>
            <a:r>
              <a:rPr lang="en-US" b="1" dirty="0">
                <a:solidFill>
                  <a:srgbClr val="FF0000"/>
                </a:solidFill>
                <a:latin typeface="Times New Roman" panose="02020603050405020304" pitchFamily="18" charset="0"/>
                <a:cs typeface="Times New Roman" panose="02020603050405020304" pitchFamily="18" charset="0"/>
              </a:rPr>
              <a:t>The signs of bone disease on the radiograph&gt;&gt;&gt;&gt;&gt;</a:t>
            </a:r>
          </a:p>
        </p:txBody>
      </p:sp>
      <p:sp>
        <p:nvSpPr>
          <p:cNvPr id="3" name="Rectangle 2"/>
          <p:cNvSpPr/>
          <p:nvPr/>
        </p:nvSpPr>
        <p:spPr>
          <a:xfrm>
            <a:off x="77136" y="383125"/>
            <a:ext cx="6012160" cy="6555641"/>
          </a:xfrm>
          <a:prstGeom prst="rect">
            <a:avLst/>
          </a:prstGeom>
        </p:spPr>
        <p:txBody>
          <a:bodyPr wrap="square">
            <a:spAutoFit/>
          </a:bodyPr>
          <a:lstStyle/>
          <a:p>
            <a:pPr algn="just"/>
            <a:r>
              <a:rPr lang="en-US" sz="2800" b="1" dirty="0">
                <a:solidFill>
                  <a:srgbClr val="C00000"/>
                </a:solidFill>
              </a:rPr>
              <a:t>(4) </a:t>
            </a:r>
            <a:r>
              <a:rPr lang="en-US" sz="2800" b="1" i="1" dirty="0">
                <a:solidFill>
                  <a:srgbClr val="C00000"/>
                </a:solidFill>
                <a:latin typeface="Times New Roman" panose="02020603050405020304" pitchFamily="18" charset="0"/>
                <a:cs typeface="Times New Roman" panose="02020603050405020304" pitchFamily="18" charset="0"/>
              </a:rPr>
              <a:t>Alteration in trabecular pattern: </a:t>
            </a:r>
            <a:r>
              <a:rPr lang="en-US" sz="2800" dirty="0">
                <a:latin typeface="Times New Roman" panose="02020603050405020304" pitchFamily="18" charset="0"/>
                <a:cs typeface="Times New Roman" panose="02020603050405020304" pitchFamily="18" charset="0"/>
              </a:rPr>
              <a:t>usually involving a </a:t>
            </a:r>
            <a:r>
              <a:rPr lang="en-US" sz="2800" b="1" dirty="0">
                <a:latin typeface="Times New Roman" panose="02020603050405020304" pitchFamily="18" charset="0"/>
                <a:cs typeface="Times New Roman" panose="02020603050405020304" pitchFamily="18" charset="0"/>
              </a:rPr>
              <a:t>reduction</a:t>
            </a:r>
            <a:r>
              <a:rPr lang="en-US" sz="2800" dirty="0">
                <a:latin typeface="Times New Roman" panose="02020603050405020304" pitchFamily="18" charset="0"/>
                <a:cs typeface="Times New Roman" panose="02020603050405020304" pitchFamily="18" charset="0"/>
              </a:rPr>
              <a:t> in the </a:t>
            </a:r>
            <a:r>
              <a:rPr lang="en-US" sz="2800" b="1" dirty="0">
                <a:latin typeface="Times New Roman" panose="02020603050405020304" pitchFamily="18" charset="0"/>
                <a:cs typeface="Times New Roman" panose="02020603050405020304" pitchFamily="18" charset="0"/>
              </a:rPr>
              <a:t>number</a:t>
            </a:r>
            <a:r>
              <a:rPr lang="en-US" sz="2800" dirty="0">
                <a:latin typeface="Times New Roman" panose="02020603050405020304" pitchFamily="18" charset="0"/>
                <a:cs typeface="Times New Roman" panose="02020603050405020304" pitchFamily="18" charset="0"/>
              </a:rPr>
              <a:t> of </a:t>
            </a:r>
            <a:r>
              <a:rPr lang="en-US" sz="2800" b="1" dirty="0">
                <a:latin typeface="Times New Roman" panose="02020603050405020304" pitchFamily="18" charset="0"/>
                <a:cs typeface="Times New Roman" panose="02020603050405020304" pitchFamily="18" charset="0"/>
              </a:rPr>
              <a:t>trabeculae</a:t>
            </a:r>
            <a:r>
              <a:rPr lang="en-US" sz="2800" dirty="0">
                <a:latin typeface="Times New Roman" panose="02020603050405020304" pitchFamily="18" charset="0"/>
                <a:cs typeface="Times New Roman" panose="02020603050405020304" pitchFamily="18" charset="0"/>
              </a:rPr>
              <a:t> with an </a:t>
            </a:r>
            <a:r>
              <a:rPr lang="en-US" sz="2800" b="1" dirty="0">
                <a:latin typeface="Times New Roman" panose="02020603050405020304" pitchFamily="18" charset="0"/>
                <a:cs typeface="Times New Roman" panose="02020603050405020304" pitchFamily="18" charset="0"/>
              </a:rPr>
              <a:t>alteration</a:t>
            </a:r>
            <a:r>
              <a:rPr lang="en-US" sz="2800" dirty="0">
                <a:latin typeface="Times New Roman" panose="02020603050405020304" pitchFamily="18" charset="0"/>
                <a:cs typeface="Times New Roman" panose="02020603050405020304" pitchFamily="18" charset="0"/>
              </a:rPr>
              <a:t> in the </a:t>
            </a:r>
            <a:r>
              <a:rPr lang="en-US" sz="2800" b="1" dirty="0">
                <a:latin typeface="Times New Roman" panose="02020603050405020304" pitchFamily="18" charset="0"/>
                <a:cs typeface="Times New Roman" panose="02020603050405020304" pitchFamily="18" charset="0"/>
              </a:rPr>
              <a:t>remaining trabeculae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e.g</a:t>
            </a:r>
            <a:r>
              <a:rPr lang="en-US" sz="2800" dirty="0">
                <a:latin typeface="Times New Roman" panose="02020603050405020304" pitchFamily="18" charset="0"/>
                <a:cs typeface="Times New Roman" panose="02020603050405020304" pitchFamily="18" charset="0"/>
              </a:rPr>
              <a:t>: </a:t>
            </a:r>
            <a:r>
              <a:rPr lang="en-US" sz="2800" b="1" dirty="0">
                <a:solidFill>
                  <a:srgbClr val="FFC000"/>
                </a:solidFill>
                <a:latin typeface="Times New Roman" panose="02020603050405020304" pitchFamily="18" charset="0"/>
                <a:cs typeface="Times New Roman" panose="02020603050405020304" pitchFamily="18" charset="0"/>
              </a:rPr>
              <a:t>osteoporosis</a:t>
            </a:r>
            <a:r>
              <a:rPr lang="en-US" sz="2800" dirty="0">
                <a:latin typeface="Times New Roman" panose="02020603050405020304" pitchFamily="18" charset="0"/>
                <a:cs typeface="Times New Roman" panose="02020603050405020304" pitchFamily="18" charset="0"/>
              </a:rPr>
              <a:t> and </a:t>
            </a:r>
            <a:r>
              <a:rPr lang="en-US" sz="2800" b="1" dirty="0">
                <a:solidFill>
                  <a:srgbClr val="FFC000"/>
                </a:solidFill>
                <a:latin typeface="Times New Roman" panose="02020603050405020304" pitchFamily="18" charset="0"/>
                <a:cs typeface="Times New Roman" panose="02020603050405020304" pitchFamily="18" charset="0"/>
              </a:rPr>
              <a:t>Paget’s</a:t>
            </a:r>
            <a:r>
              <a:rPr lang="en-US" sz="2800" dirty="0">
                <a:latin typeface="Times New Roman" panose="02020603050405020304" pitchFamily="18" charset="0"/>
                <a:cs typeface="Times New Roman" panose="02020603050405020304" pitchFamily="18" charset="0"/>
              </a:rPr>
              <a:t> disease.</a:t>
            </a:r>
            <a:r>
              <a:rPr lang="en-US" sz="2800" b="1" i="1" dirty="0">
                <a:solidFill>
                  <a:srgbClr val="C00000"/>
                </a:solidFill>
                <a:latin typeface="Times New Roman" panose="02020603050405020304" pitchFamily="18" charset="0"/>
                <a:cs typeface="Times New Roman" panose="02020603050405020304" pitchFamily="18" charset="0"/>
              </a:rPr>
              <a:t> </a:t>
            </a:r>
          </a:p>
          <a:p>
            <a:pPr algn="just"/>
            <a:endParaRPr lang="en-US" sz="2800" b="1" i="1" dirty="0">
              <a:solidFill>
                <a:srgbClr val="C00000"/>
              </a:solidFill>
              <a:latin typeface="Times New Roman" panose="02020603050405020304" pitchFamily="18" charset="0"/>
              <a:cs typeface="Times New Roman" panose="02020603050405020304" pitchFamily="18" charset="0"/>
            </a:endParaRPr>
          </a:p>
          <a:p>
            <a:pPr algn="just"/>
            <a:r>
              <a:rPr lang="en-US" sz="2800" b="1" dirty="0">
                <a:solidFill>
                  <a:srgbClr val="C00000"/>
                </a:solidFill>
              </a:rPr>
              <a:t>(5) </a:t>
            </a:r>
            <a:r>
              <a:rPr lang="en-US" sz="2800" b="1" i="1" dirty="0">
                <a:solidFill>
                  <a:srgbClr val="C00000"/>
                </a:solidFill>
                <a:latin typeface="Times New Roman" panose="02020603050405020304" pitchFamily="18" charset="0"/>
                <a:cs typeface="Times New Roman" panose="02020603050405020304" pitchFamily="18" charset="0"/>
              </a:rPr>
              <a:t>Alteration in the shape of a bone: </a:t>
            </a:r>
            <a:r>
              <a:rPr lang="en-US" sz="2800" dirty="0">
                <a:latin typeface="Times New Roman" panose="02020603050405020304" pitchFamily="18" charset="0"/>
                <a:cs typeface="Times New Roman" panose="02020603050405020304" pitchFamily="18" charset="0"/>
              </a:rPr>
              <a:t>e.g. </a:t>
            </a:r>
            <a:r>
              <a:rPr lang="en-US" sz="2800" b="1" dirty="0">
                <a:solidFill>
                  <a:srgbClr val="FFC000"/>
                </a:solidFill>
                <a:latin typeface="Times New Roman" panose="02020603050405020304" pitchFamily="18" charset="0"/>
                <a:cs typeface="Times New Roman" panose="02020603050405020304" pitchFamily="18" charset="0"/>
              </a:rPr>
              <a:t>acromegaly</a:t>
            </a:r>
          </a:p>
          <a:p>
            <a:endParaRPr lang="en-US" sz="2800" b="1" i="1" dirty="0">
              <a:solidFill>
                <a:srgbClr val="C00000"/>
              </a:solidFill>
              <a:latin typeface="Times New Roman" panose="02020603050405020304" pitchFamily="18" charset="0"/>
              <a:cs typeface="Times New Roman" panose="02020603050405020304" pitchFamily="18" charset="0"/>
            </a:endParaRPr>
          </a:p>
          <a:p>
            <a:r>
              <a:rPr lang="en-US" sz="2800" b="1" dirty="0">
                <a:solidFill>
                  <a:srgbClr val="C00000"/>
                </a:solidFill>
              </a:rPr>
              <a:t>(6) </a:t>
            </a:r>
            <a:r>
              <a:rPr lang="en-US" sz="2800" b="1" i="1" dirty="0">
                <a:solidFill>
                  <a:srgbClr val="C00000"/>
                </a:solidFill>
                <a:latin typeface="Times New Roman" panose="02020603050405020304" pitchFamily="18" charset="0"/>
                <a:cs typeface="Times New Roman" panose="02020603050405020304" pitchFamily="18" charset="0"/>
              </a:rPr>
              <a:t>Cortical thickening:</a:t>
            </a:r>
            <a:r>
              <a:rPr lang="en-US" sz="28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It may be </a:t>
            </a:r>
            <a:r>
              <a:rPr lang="en-US" sz="2800" b="1" dirty="0">
                <a:latin typeface="Times New Roman" panose="02020603050405020304" pitchFamily="18" charset="0"/>
                <a:cs typeface="Times New Roman" panose="02020603050405020304" pitchFamily="18" charset="0"/>
              </a:rPr>
              <a:t>thick</a:t>
            </a:r>
            <a:r>
              <a:rPr lang="en-US" sz="2800" dirty="0">
                <a:latin typeface="Times New Roman" panose="02020603050405020304" pitchFamily="18" charset="0"/>
                <a:cs typeface="Times New Roman" panose="02020603050405020304" pitchFamily="18" charset="0"/>
              </a:rPr>
              <a:t> and </a:t>
            </a:r>
            <a:r>
              <a:rPr lang="en-US" sz="2800" b="1" dirty="0">
                <a:latin typeface="Times New Roman" panose="02020603050405020304" pitchFamily="18" charset="0"/>
                <a:cs typeface="Times New Roman" panose="02020603050405020304" pitchFamily="18" charset="0"/>
              </a:rPr>
              <a:t>irregular</a:t>
            </a:r>
            <a:r>
              <a:rPr lang="en-US" sz="2800" dirty="0">
                <a:latin typeface="Times New Roman" panose="02020603050405020304" pitchFamily="18" charset="0"/>
                <a:cs typeface="Times New Roman" panose="02020603050405020304" pitchFamily="18" charset="0"/>
              </a:rPr>
              <a:t> but shows the same </a:t>
            </a:r>
            <a:r>
              <a:rPr lang="en-US" sz="2800" b="1" dirty="0">
                <a:latin typeface="Times New Roman" panose="02020603050405020304" pitchFamily="18" charset="0"/>
                <a:cs typeface="Times New Roman" panose="02020603050405020304" pitchFamily="18" charset="0"/>
              </a:rPr>
              <a:t>homogeneous</a:t>
            </a:r>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density</a:t>
            </a:r>
            <a:r>
              <a:rPr lang="en-US" sz="2800" dirty="0">
                <a:latin typeface="Times New Roman" panose="02020603050405020304" pitchFamily="18" charset="0"/>
                <a:cs typeface="Times New Roman" panose="02020603050405020304" pitchFamily="18" charset="0"/>
              </a:rPr>
              <a:t> as does the </a:t>
            </a:r>
            <a:r>
              <a:rPr lang="en-US" sz="2800" b="1" dirty="0">
                <a:latin typeface="Times New Roman" panose="02020603050405020304" pitchFamily="18" charset="0"/>
                <a:cs typeface="Times New Roman" panose="02020603050405020304" pitchFamily="18" charset="0"/>
              </a:rPr>
              <a:t>normal cortex</a:t>
            </a:r>
            <a:r>
              <a:rPr lang="en-US" sz="2800" dirty="0">
                <a:latin typeface="Times New Roman" panose="02020603050405020304" pitchFamily="18" charset="0"/>
                <a:cs typeface="Times New Roman" panose="02020603050405020304" pitchFamily="18" charset="0"/>
              </a:rPr>
              <a:t>. The causes include </a:t>
            </a:r>
            <a:r>
              <a:rPr lang="en-US" sz="2800" b="1" dirty="0">
                <a:solidFill>
                  <a:srgbClr val="FFC000"/>
                </a:solidFill>
                <a:latin typeface="Times New Roman" panose="02020603050405020304" pitchFamily="18" charset="0"/>
                <a:cs typeface="Times New Roman" panose="02020603050405020304" pitchFamily="18" charset="0"/>
              </a:rPr>
              <a:t>chronic osteomyelitis </a:t>
            </a:r>
            <a:r>
              <a:rPr lang="en-US" sz="2800" dirty="0">
                <a:latin typeface="Times New Roman" panose="02020603050405020304" pitchFamily="18" charset="0"/>
                <a:cs typeface="Times New Roman" panose="02020603050405020304" pitchFamily="18" charset="0"/>
              </a:rPr>
              <a:t>&amp; </a:t>
            </a:r>
            <a:r>
              <a:rPr lang="en-US" sz="2800" b="1" dirty="0">
                <a:solidFill>
                  <a:srgbClr val="FFC000"/>
                </a:solidFill>
                <a:latin typeface="Times New Roman" panose="02020603050405020304" pitchFamily="18" charset="0"/>
                <a:cs typeface="Times New Roman" panose="02020603050405020304" pitchFamily="18" charset="0"/>
              </a:rPr>
              <a:t>healed trauma.</a:t>
            </a:r>
            <a:endParaRPr lang="en-US" sz="2800" b="1" i="1" dirty="0">
              <a:solidFill>
                <a:srgbClr val="FFC000"/>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2" cstate="print"/>
          <a:srcRect/>
          <a:stretch>
            <a:fillRect/>
          </a:stretch>
        </p:blipFill>
        <p:spPr bwMode="auto">
          <a:xfrm>
            <a:off x="6201015" y="3713134"/>
            <a:ext cx="1512168" cy="3144865"/>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6201015" y="153050"/>
            <a:ext cx="1512168" cy="3429000"/>
          </a:xfrm>
          <a:prstGeom prst="rect">
            <a:avLst/>
          </a:prstGeom>
          <a:noFill/>
          <a:ln w="9525">
            <a:noFill/>
            <a:miter lim="800000"/>
            <a:headEnd/>
            <a:tailEnd/>
          </a:ln>
        </p:spPr>
      </p:pic>
      <p:sp>
        <p:nvSpPr>
          <p:cNvPr id="7" name="Rectangle 6"/>
          <p:cNvSpPr/>
          <p:nvPr/>
        </p:nvSpPr>
        <p:spPr>
          <a:xfrm>
            <a:off x="7758787" y="764704"/>
            <a:ext cx="1332148" cy="2462213"/>
          </a:xfrm>
          <a:prstGeom prst="rect">
            <a:avLst/>
          </a:prstGeom>
        </p:spPr>
        <p:txBody>
          <a:bodyPr wrap="square">
            <a:spAutoFit/>
          </a:bodyPr>
          <a:lstStyle/>
          <a:p>
            <a:pPr algn="just"/>
            <a:r>
              <a:rPr lang="en-US" sz="1400" b="1" dirty="0">
                <a:solidFill>
                  <a:srgbClr val="C00000"/>
                </a:solidFill>
                <a:latin typeface="Times New Roman" panose="02020603050405020304" pitchFamily="18" charset="0"/>
                <a:cs typeface="Times New Roman" panose="02020603050405020304" pitchFamily="18" charset="0"/>
              </a:rPr>
              <a:t>Coarse trabeculae</a:t>
            </a:r>
          </a:p>
          <a:p>
            <a:pPr algn="just"/>
            <a:r>
              <a:rPr lang="en-US" sz="1400" b="1" dirty="0">
                <a:solidFill>
                  <a:srgbClr val="C00000"/>
                </a:solidFill>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in </a:t>
            </a:r>
            <a:r>
              <a:rPr lang="en-US" sz="1400" b="1" dirty="0">
                <a:latin typeface="Times New Roman" panose="02020603050405020304" pitchFamily="18" charset="0"/>
                <a:cs typeface="Times New Roman" panose="02020603050405020304" pitchFamily="18" charset="0"/>
              </a:rPr>
              <a:t>Paget’s disease,.</a:t>
            </a:r>
          </a:p>
          <a:p>
            <a:pPr algn="just"/>
            <a:r>
              <a:rPr lang="en-US" sz="1400" b="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The other features of Paget’s disease thickened cortex and bone expansion ,are also present.</a:t>
            </a:r>
          </a:p>
        </p:txBody>
      </p:sp>
      <p:sp>
        <p:nvSpPr>
          <p:cNvPr id="14" name="Rectangle 13">
            <a:extLst>
              <a:ext uri="{FF2B5EF4-FFF2-40B4-BE49-F238E27FC236}">
                <a16:creationId xmlns:a16="http://schemas.microsoft.com/office/drawing/2014/main" id="{AD19ED42-92F6-465E-A7AC-E69B24EFFC26}"/>
              </a:ext>
            </a:extLst>
          </p:cNvPr>
          <p:cNvSpPr/>
          <p:nvPr/>
        </p:nvSpPr>
        <p:spPr>
          <a:xfrm>
            <a:off x="7758787" y="3992904"/>
            <a:ext cx="1401592" cy="2277547"/>
          </a:xfrm>
          <a:prstGeom prst="rect">
            <a:avLst/>
          </a:prstGeom>
        </p:spPr>
        <p:txBody>
          <a:bodyPr wrap="square">
            <a:spAutoFit/>
          </a:bodyPr>
          <a:lstStyle/>
          <a:p>
            <a:pPr algn="just"/>
            <a:r>
              <a:rPr lang="en-US" b="1" dirty="0">
                <a:solidFill>
                  <a:srgbClr val="C00000"/>
                </a:solidFill>
                <a:latin typeface="Times New Roman" panose="02020603050405020304" pitchFamily="18" charset="0"/>
                <a:cs typeface="Times New Roman" panose="02020603050405020304" pitchFamily="18" charset="0"/>
              </a:rPr>
              <a:t>Cortical thickening</a:t>
            </a:r>
          </a:p>
          <a:p>
            <a:pPr algn="just"/>
            <a:r>
              <a:rPr lang="en-US" b="1" dirty="0">
                <a:solidFill>
                  <a:srgbClr val="C0000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in the midshaft of the tibia from old, healed </a:t>
            </a:r>
            <a:r>
              <a:rPr lang="en-US" sz="1600" b="1" dirty="0">
                <a:latin typeface="Times New Roman" panose="02020603050405020304" pitchFamily="18" charset="0"/>
                <a:cs typeface="Times New Roman" panose="02020603050405020304" pitchFamily="18" charset="0"/>
              </a:rPr>
              <a:t>osteomyelitis</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4266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E2243F-DA7C-46AD-AB0B-A77935D43E82}"/>
              </a:ext>
            </a:extLst>
          </p:cNvPr>
          <p:cNvSpPr/>
          <p:nvPr/>
        </p:nvSpPr>
        <p:spPr>
          <a:xfrm>
            <a:off x="2339752" y="-82001"/>
            <a:ext cx="4131259" cy="584775"/>
          </a:xfrm>
          <a:prstGeom prst="rect">
            <a:avLst/>
          </a:prstGeom>
        </p:spPr>
        <p:txBody>
          <a:bodyPr wrap="none">
            <a:spAutoFit/>
          </a:bodyPr>
          <a:lstStyle/>
          <a:p>
            <a:pPr algn="just"/>
            <a:r>
              <a:rPr lang="en-US" sz="3200" b="1" dirty="0">
                <a:solidFill>
                  <a:srgbClr val="009A5A"/>
                </a:solidFill>
                <a:latin typeface="Times New Roman" panose="02020603050405020304" pitchFamily="18" charset="0"/>
                <a:cs typeface="Times New Roman" panose="02020603050405020304" pitchFamily="18" charset="0"/>
              </a:rPr>
              <a:t>Bone disease diagnosis</a:t>
            </a:r>
            <a:endParaRPr lang="en-US" sz="32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40459E7F-BE9E-4796-BA1D-9179B3B89E70}"/>
              </a:ext>
            </a:extLst>
          </p:cNvPr>
          <p:cNvSpPr/>
          <p:nvPr/>
        </p:nvSpPr>
        <p:spPr>
          <a:xfrm>
            <a:off x="0" y="463017"/>
            <a:ext cx="9144000" cy="6001643"/>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When considering the diagnosis and differential diagnosis of bone diseases, it is convenient to divide disorders into five main groups:</a:t>
            </a:r>
          </a:p>
          <a:p>
            <a:pPr algn="just"/>
            <a:endParaRPr lang="en-US" sz="2800" dirty="0">
              <a:latin typeface="Times New Roman" panose="02020603050405020304" pitchFamily="18" charset="0"/>
              <a:cs typeface="Times New Roman" panose="02020603050405020304" pitchFamily="18" charset="0"/>
            </a:endParaRPr>
          </a:p>
          <a:p>
            <a:pPr marL="342900" indent="-342900" algn="just">
              <a:buAutoNum type="arabicPeriod"/>
            </a:pPr>
            <a:r>
              <a:rPr lang="en-US" sz="2800" b="1" dirty="0">
                <a:latin typeface="Times New Roman" panose="02020603050405020304" pitchFamily="18" charset="0"/>
                <a:cs typeface="Times New Roman" panose="02020603050405020304" pitchFamily="18" charset="0"/>
              </a:rPr>
              <a:t>Solitary lytic </a:t>
            </a:r>
            <a:r>
              <a:rPr lang="en-US" sz="2800" dirty="0">
                <a:latin typeface="Times New Roman" panose="02020603050405020304" pitchFamily="18" charset="0"/>
                <a:cs typeface="Times New Roman" panose="02020603050405020304" pitchFamily="18" charset="0"/>
              </a:rPr>
              <a:t>or </a:t>
            </a:r>
            <a:r>
              <a:rPr lang="en-US" sz="2800" b="1" dirty="0">
                <a:latin typeface="Times New Roman" panose="02020603050405020304" pitchFamily="18" charset="0"/>
                <a:cs typeface="Times New Roman" panose="02020603050405020304" pitchFamily="18" charset="0"/>
              </a:rPr>
              <a:t>sclerotic</a:t>
            </a:r>
            <a:r>
              <a:rPr lang="en-US" sz="2800" dirty="0">
                <a:latin typeface="Times New Roman" panose="02020603050405020304" pitchFamily="18" charset="0"/>
                <a:cs typeface="Times New Roman" panose="02020603050405020304" pitchFamily="18" charset="0"/>
              </a:rPr>
              <a:t> lesions.</a:t>
            </a:r>
          </a:p>
          <a:p>
            <a:pPr marL="342900" indent="-342900" algn="just">
              <a:buAutoNum type="arabicPeriod"/>
            </a:pPr>
            <a:endParaRPr lang="en-US" sz="2800" dirty="0">
              <a:latin typeface="Times New Roman" panose="02020603050405020304" pitchFamily="18" charset="0"/>
              <a:cs typeface="Times New Roman" panose="02020603050405020304" pitchFamily="18" charset="0"/>
            </a:endParaRPr>
          </a:p>
          <a:p>
            <a:pPr marL="342900" indent="-342900" algn="just">
              <a:buAutoNum type="arabicPeriod"/>
            </a:pPr>
            <a:r>
              <a:rPr lang="en-US" sz="2800" b="1" dirty="0">
                <a:latin typeface="Times New Roman" panose="02020603050405020304" pitchFamily="18" charset="0"/>
                <a:cs typeface="Times New Roman" panose="02020603050405020304" pitchFamily="18" charset="0"/>
              </a:rPr>
              <a:t>Multiple focal lesions</a:t>
            </a:r>
            <a:r>
              <a:rPr lang="en-US" sz="2800" dirty="0">
                <a:latin typeface="Times New Roman" panose="02020603050405020304" pitchFamily="18" charset="0"/>
                <a:cs typeface="Times New Roman" panose="02020603050405020304" pitchFamily="18" charset="0"/>
              </a:rPr>
              <a:t>, i.e. several discrete </a:t>
            </a:r>
            <a:r>
              <a:rPr lang="en-US" sz="2800" b="1" dirty="0">
                <a:solidFill>
                  <a:srgbClr val="00B0F0"/>
                </a:solidFill>
                <a:latin typeface="Times New Roman" panose="02020603050405020304" pitchFamily="18" charset="0"/>
                <a:cs typeface="Times New Roman" panose="02020603050405020304" pitchFamily="18" charset="0"/>
              </a:rPr>
              <a:t>lytic</a:t>
            </a:r>
            <a:r>
              <a:rPr lang="en-US" sz="2800" dirty="0">
                <a:latin typeface="Times New Roman" panose="02020603050405020304" pitchFamily="18" charset="0"/>
                <a:cs typeface="Times New Roman" panose="02020603050405020304" pitchFamily="18" charset="0"/>
              </a:rPr>
              <a:t> or </a:t>
            </a:r>
            <a:r>
              <a:rPr lang="en-US" sz="2800" b="1" dirty="0">
                <a:solidFill>
                  <a:srgbClr val="00B0F0"/>
                </a:solidFill>
                <a:latin typeface="Times New Roman" panose="02020603050405020304" pitchFamily="18" charset="0"/>
                <a:cs typeface="Times New Roman" panose="02020603050405020304" pitchFamily="18" charset="0"/>
              </a:rPr>
              <a:t>sclerotic</a:t>
            </a:r>
            <a:r>
              <a:rPr lang="en-US" sz="2800" dirty="0">
                <a:latin typeface="Times New Roman" panose="02020603050405020304" pitchFamily="18" charset="0"/>
                <a:cs typeface="Times New Roman" panose="02020603050405020304" pitchFamily="18" charset="0"/>
              </a:rPr>
              <a:t> lesions or </a:t>
            </a:r>
            <a:r>
              <a:rPr lang="en-US" sz="2800" b="1" dirty="0">
                <a:solidFill>
                  <a:srgbClr val="00B0F0"/>
                </a:solidFill>
                <a:latin typeface="Times New Roman" panose="02020603050405020304" pitchFamily="18" charset="0"/>
                <a:cs typeface="Times New Roman" panose="02020603050405020304" pitchFamily="18" charset="0"/>
              </a:rPr>
              <a:t>periosteal</a:t>
            </a:r>
            <a:r>
              <a:rPr lang="en-US" sz="2800" dirty="0">
                <a:latin typeface="Times New Roman" panose="02020603050405020304" pitchFamily="18" charset="0"/>
                <a:cs typeface="Times New Roman" panose="02020603050405020304" pitchFamily="18" charset="0"/>
              </a:rPr>
              <a:t> reactions in one or more bones.</a:t>
            </a:r>
          </a:p>
          <a:p>
            <a:pPr marL="342900" indent="-342900" algn="just">
              <a:buAutoNum type="arabicPeriod"/>
            </a:pPr>
            <a:endParaRPr lang="en-US" sz="2800" dirty="0">
              <a:latin typeface="Times New Roman" panose="02020603050405020304" pitchFamily="18" charset="0"/>
              <a:cs typeface="Times New Roman" panose="02020603050405020304" pitchFamily="18" charset="0"/>
            </a:endParaRPr>
          </a:p>
          <a:p>
            <a:pPr marL="342900" indent="-342900" algn="just">
              <a:buAutoNum type="arabicPeriod"/>
            </a:pPr>
            <a:r>
              <a:rPr lang="en-US" sz="2800" b="1" dirty="0">
                <a:latin typeface="Times New Roman" panose="02020603050405020304" pitchFamily="18" charset="0"/>
                <a:cs typeface="Times New Roman" panose="02020603050405020304" pitchFamily="18" charset="0"/>
              </a:rPr>
              <a:t>Generalized lesions </a:t>
            </a:r>
            <a:r>
              <a:rPr lang="en-US" sz="2800" dirty="0">
                <a:latin typeface="Times New Roman" panose="02020603050405020304" pitchFamily="18" charset="0"/>
                <a:cs typeface="Times New Roman" panose="02020603050405020304" pitchFamily="18" charset="0"/>
              </a:rPr>
              <a:t>where all the bones show diffuse </a:t>
            </a:r>
            <a:r>
              <a:rPr lang="en-US" sz="2800" b="1" dirty="0">
                <a:solidFill>
                  <a:srgbClr val="00B0F0"/>
                </a:solidFill>
                <a:latin typeface="Times New Roman" panose="02020603050405020304" pitchFamily="18" charset="0"/>
                <a:cs typeface="Times New Roman" panose="02020603050405020304" pitchFamily="18" charset="0"/>
              </a:rPr>
              <a:t>increase</a:t>
            </a:r>
            <a:r>
              <a:rPr lang="en-US" sz="2800" dirty="0">
                <a:latin typeface="Times New Roman" panose="02020603050405020304" pitchFamily="18" charset="0"/>
                <a:cs typeface="Times New Roman" panose="02020603050405020304" pitchFamily="18" charset="0"/>
              </a:rPr>
              <a:t> or </a:t>
            </a:r>
            <a:r>
              <a:rPr lang="en-US" sz="2800" b="1" dirty="0">
                <a:solidFill>
                  <a:srgbClr val="00B0F0"/>
                </a:solidFill>
                <a:latin typeface="Times New Roman" panose="02020603050405020304" pitchFamily="18" charset="0"/>
                <a:cs typeface="Times New Roman" panose="02020603050405020304" pitchFamily="18" charset="0"/>
              </a:rPr>
              <a:t>decrease</a:t>
            </a:r>
            <a:r>
              <a:rPr lang="en-US" sz="2800" dirty="0">
                <a:latin typeface="Times New Roman" panose="02020603050405020304" pitchFamily="18" charset="0"/>
                <a:cs typeface="Times New Roman" panose="02020603050405020304" pitchFamily="18" charset="0"/>
              </a:rPr>
              <a:t> in bone density.</a:t>
            </a:r>
          </a:p>
          <a:p>
            <a:pPr marL="342900" indent="-342900" algn="just">
              <a:buAutoNum type="arabicPeriod"/>
            </a:pPr>
            <a:endParaRPr lang="en-US" sz="2800" dirty="0">
              <a:latin typeface="Times New Roman" panose="02020603050405020304" pitchFamily="18" charset="0"/>
              <a:cs typeface="Times New Roman" panose="02020603050405020304" pitchFamily="18" charset="0"/>
            </a:endParaRPr>
          </a:p>
          <a:p>
            <a:pPr marL="342900" indent="-342900" algn="just">
              <a:buAutoNum type="arabicPeriod"/>
            </a:pPr>
            <a:r>
              <a:rPr lang="en-US" sz="2800" dirty="0">
                <a:latin typeface="Times New Roman" panose="02020603050405020304" pitchFamily="18" charset="0"/>
                <a:cs typeface="Times New Roman" panose="02020603050405020304" pitchFamily="18" charset="0"/>
              </a:rPr>
              <a:t>Those that </a:t>
            </a:r>
            <a:r>
              <a:rPr lang="en-US" sz="2800" b="1" dirty="0">
                <a:latin typeface="Times New Roman" panose="02020603050405020304" pitchFamily="18" charset="0"/>
                <a:cs typeface="Times New Roman" panose="02020603050405020304" pitchFamily="18" charset="0"/>
              </a:rPr>
              <a:t>alter</a:t>
            </a:r>
            <a:r>
              <a:rPr lang="en-US" sz="2800" dirty="0">
                <a:latin typeface="Times New Roman" panose="02020603050405020304" pitchFamily="18" charset="0"/>
                <a:cs typeface="Times New Roman" panose="02020603050405020304" pitchFamily="18" charset="0"/>
              </a:rPr>
              <a:t> the </a:t>
            </a:r>
            <a:r>
              <a:rPr lang="en-US" sz="2800" b="1" dirty="0">
                <a:latin typeface="Times New Roman" panose="02020603050405020304" pitchFamily="18" charset="0"/>
                <a:cs typeface="Times New Roman" panose="02020603050405020304" pitchFamily="18" charset="0"/>
              </a:rPr>
              <a:t>trabecular</a:t>
            </a:r>
            <a:r>
              <a:rPr lang="en-US" sz="2800" dirty="0">
                <a:latin typeface="Times New Roman" panose="02020603050405020304" pitchFamily="18" charset="0"/>
                <a:cs typeface="Times New Roman" panose="02020603050405020304" pitchFamily="18" charset="0"/>
              </a:rPr>
              <a:t> pattern or </a:t>
            </a:r>
            <a:r>
              <a:rPr lang="en-US" sz="2800" b="1" dirty="0">
                <a:latin typeface="Times New Roman" panose="02020603050405020304" pitchFamily="18" charset="0"/>
                <a:cs typeface="Times New Roman" panose="02020603050405020304" pitchFamily="18" charset="0"/>
              </a:rPr>
              <a:t>change</a:t>
            </a:r>
            <a:r>
              <a:rPr lang="en-US" sz="2800" dirty="0">
                <a:latin typeface="Times New Roman" panose="02020603050405020304" pitchFamily="18" charset="0"/>
                <a:cs typeface="Times New Roman" panose="02020603050405020304" pitchFamily="18" charset="0"/>
              </a:rPr>
              <a:t> its shape.</a:t>
            </a:r>
          </a:p>
          <a:p>
            <a:pPr marL="342900" indent="-342900" algn="just">
              <a:buAutoNum type="arabicPeriod"/>
            </a:pPr>
            <a:endParaRPr lang="en-US" sz="2800" dirty="0">
              <a:latin typeface="Times New Roman" panose="02020603050405020304" pitchFamily="18" charset="0"/>
              <a:cs typeface="Times New Roman" panose="02020603050405020304" pitchFamily="18" charset="0"/>
            </a:endParaRPr>
          </a:p>
          <a:p>
            <a:pPr marL="342900" indent="-342900" algn="just">
              <a:buAutoNum type="arabicPeriod"/>
            </a:pPr>
            <a:r>
              <a:rPr lang="en-US" sz="2800" b="1" dirty="0">
                <a:latin typeface="Times New Roman" panose="02020603050405020304" pitchFamily="18" charset="0"/>
                <a:cs typeface="Times New Roman" panose="02020603050405020304" pitchFamily="18" charset="0"/>
              </a:rPr>
              <a:t>Fractures</a:t>
            </a:r>
            <a:endParaRPr lang="en-US" b="1" dirty="0">
              <a:latin typeface="Palatino-Roman"/>
            </a:endParaRPr>
          </a:p>
        </p:txBody>
      </p:sp>
    </p:spTree>
    <p:extLst>
      <p:ext uri="{BB962C8B-B14F-4D97-AF65-F5344CB8AC3E}">
        <p14:creationId xmlns:p14="http://schemas.microsoft.com/office/powerpoint/2010/main" val="1140849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9265C3-3468-4B5A-9607-621FEFD8F646}"/>
              </a:ext>
            </a:extLst>
          </p:cNvPr>
          <p:cNvSpPr/>
          <p:nvPr/>
        </p:nvSpPr>
        <p:spPr>
          <a:xfrm>
            <a:off x="0" y="-2638"/>
            <a:ext cx="9036496" cy="6555641"/>
          </a:xfrm>
          <a:prstGeom prst="rect">
            <a:avLst/>
          </a:prstGeom>
        </p:spPr>
        <p:txBody>
          <a:bodyPr wrap="square">
            <a:spAutoFit/>
          </a:bodyPr>
          <a:lstStyle/>
          <a:p>
            <a:r>
              <a:rPr lang="en-US" sz="2800" b="1" dirty="0">
                <a:solidFill>
                  <a:srgbClr val="009A5A"/>
                </a:solidFill>
                <a:latin typeface="Times New Roman" panose="02020603050405020304" pitchFamily="18" charset="0"/>
                <a:cs typeface="Times New Roman" panose="02020603050405020304" pitchFamily="18" charset="0"/>
              </a:rPr>
              <a:t>Solitary lesions</a:t>
            </a:r>
          </a:p>
          <a:p>
            <a:pPr algn="just"/>
            <a:r>
              <a:rPr lang="en-US" sz="2800" dirty="0">
                <a:solidFill>
                  <a:srgbClr val="000000"/>
                </a:solidFill>
                <a:latin typeface="Times New Roman" panose="02020603050405020304" pitchFamily="18" charset="0"/>
                <a:cs typeface="Times New Roman" panose="02020603050405020304" pitchFamily="18" charset="0"/>
              </a:rPr>
              <a:t>Solitary areas of </a:t>
            </a:r>
            <a:r>
              <a:rPr lang="en-US" sz="2800" b="1" dirty="0">
                <a:solidFill>
                  <a:srgbClr val="000000"/>
                </a:solidFill>
                <a:latin typeface="Times New Roman" panose="02020603050405020304" pitchFamily="18" charset="0"/>
                <a:cs typeface="Times New Roman" panose="02020603050405020304" pitchFamily="18" charset="0"/>
              </a:rPr>
              <a:t>lysis,</a:t>
            </a:r>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a:solidFill>
                  <a:srgbClr val="000000"/>
                </a:solidFill>
                <a:latin typeface="Times New Roman" panose="02020603050405020304" pitchFamily="18" charset="0"/>
                <a:cs typeface="Times New Roman" panose="02020603050405020304" pitchFamily="18" charset="0"/>
              </a:rPr>
              <a:t>sclerosis</a:t>
            </a:r>
            <a:r>
              <a:rPr lang="en-US" sz="2800" dirty="0">
                <a:solidFill>
                  <a:srgbClr val="000000"/>
                </a:solidFill>
                <a:latin typeface="Times New Roman" panose="02020603050405020304" pitchFamily="18" charset="0"/>
                <a:cs typeface="Times New Roman" panose="02020603050405020304" pitchFamily="18" charset="0"/>
              </a:rPr>
              <a:t> or a </a:t>
            </a:r>
            <a:r>
              <a:rPr lang="en-US" sz="2800" b="1" dirty="0">
                <a:solidFill>
                  <a:srgbClr val="000000"/>
                </a:solidFill>
                <a:latin typeface="Times New Roman" panose="02020603050405020304" pitchFamily="18" charset="0"/>
                <a:cs typeface="Times New Roman" panose="02020603050405020304" pitchFamily="18" charset="0"/>
              </a:rPr>
              <a:t>combination</a:t>
            </a:r>
            <a:r>
              <a:rPr lang="en-US" sz="2800" dirty="0">
                <a:solidFill>
                  <a:srgbClr val="000000"/>
                </a:solidFill>
                <a:latin typeface="Times New Roman" panose="02020603050405020304" pitchFamily="18" charset="0"/>
                <a:cs typeface="Times New Roman" panose="02020603050405020304" pitchFamily="18" charset="0"/>
              </a:rPr>
              <a:t> of the two, are usually one of the following:</a:t>
            </a:r>
          </a:p>
          <a:p>
            <a:pPr algn="just"/>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a:solidFill>
                  <a:srgbClr val="00B0F0"/>
                </a:solidFill>
                <a:latin typeface="Times New Roman" panose="02020603050405020304" pitchFamily="18" charset="0"/>
                <a:cs typeface="Times New Roman" panose="02020603050405020304" pitchFamily="18" charset="0"/>
              </a:rPr>
              <a:t>Bone tumour</a:t>
            </a:r>
            <a:r>
              <a:rPr lang="en-US" sz="2800" dirty="0">
                <a:solidFill>
                  <a:srgbClr val="000000"/>
                </a:solidFill>
                <a:latin typeface="Times New Roman" panose="02020603050405020304" pitchFamily="18" charset="0"/>
                <a:cs typeface="Times New Roman" panose="02020603050405020304" pitchFamily="18" charset="0"/>
              </a:rPr>
              <a:t>:</a:t>
            </a:r>
          </a:p>
          <a:p>
            <a:pPr algn="just"/>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a:solidFill>
                  <a:srgbClr val="FFC000"/>
                </a:solidFill>
                <a:latin typeface="Times New Roman" panose="02020603050405020304" pitchFamily="18" charset="0"/>
                <a:cs typeface="Times New Roman" panose="02020603050405020304" pitchFamily="18" charset="0"/>
              </a:rPr>
              <a:t>Malignant</a:t>
            </a:r>
            <a:r>
              <a:rPr lang="en-US" sz="2800" dirty="0">
                <a:solidFill>
                  <a:srgbClr val="000000"/>
                </a:solidFill>
                <a:latin typeface="Times New Roman" panose="02020603050405020304" pitchFamily="18" charset="0"/>
                <a:cs typeface="Times New Roman" panose="02020603050405020304" pitchFamily="18" charset="0"/>
              </a:rPr>
              <a:t> (primary or secondary)</a:t>
            </a:r>
          </a:p>
          <a:p>
            <a:pPr algn="just"/>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a:solidFill>
                  <a:srgbClr val="FFC000"/>
                </a:solidFill>
                <a:latin typeface="Times New Roman" panose="02020603050405020304" pitchFamily="18" charset="0"/>
                <a:cs typeface="Times New Roman" panose="02020603050405020304" pitchFamily="18" charset="0"/>
              </a:rPr>
              <a:t>Benign</a:t>
            </a:r>
          </a:p>
          <a:p>
            <a:pPr algn="just"/>
            <a:endParaRPr lang="en-US" sz="2800" b="1" dirty="0">
              <a:solidFill>
                <a:srgbClr val="FFC000"/>
              </a:solidFill>
              <a:latin typeface="Times New Roman" panose="02020603050405020304" pitchFamily="18" charset="0"/>
              <a:cs typeface="Times New Roman" panose="02020603050405020304" pitchFamily="18" charset="0"/>
            </a:endParaRPr>
          </a:p>
          <a:p>
            <a:pPr algn="just"/>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a:solidFill>
                  <a:srgbClr val="00B0F0"/>
                </a:solidFill>
                <a:latin typeface="Times New Roman" panose="02020603050405020304" pitchFamily="18" charset="0"/>
                <a:cs typeface="Times New Roman" panose="02020603050405020304" pitchFamily="18" charset="0"/>
              </a:rPr>
              <a:t>Osteomyelitis</a:t>
            </a:r>
          </a:p>
          <a:p>
            <a:pPr algn="just"/>
            <a:endParaRPr lang="en-US" sz="2800" b="1" dirty="0">
              <a:solidFill>
                <a:srgbClr val="00B0F0"/>
              </a:solidFill>
              <a:latin typeface="Times New Roman" panose="02020603050405020304" pitchFamily="18" charset="0"/>
              <a:cs typeface="Times New Roman" panose="02020603050405020304" pitchFamily="18" charset="0"/>
            </a:endParaRPr>
          </a:p>
          <a:p>
            <a:pPr algn="just"/>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a:solidFill>
                  <a:srgbClr val="00B0F0"/>
                </a:solidFill>
                <a:latin typeface="Times New Roman" panose="02020603050405020304" pitchFamily="18" charset="0"/>
                <a:cs typeface="Times New Roman" panose="02020603050405020304" pitchFamily="18" charset="0"/>
              </a:rPr>
              <a:t>Non-neoplastic defect </a:t>
            </a:r>
            <a:r>
              <a:rPr lang="en-US" sz="2800" dirty="0">
                <a:solidFill>
                  <a:srgbClr val="000000"/>
                </a:solidFill>
                <a:latin typeface="Times New Roman" panose="02020603050405020304" pitchFamily="18" charset="0"/>
                <a:cs typeface="Times New Roman" panose="02020603050405020304" pitchFamily="18" charset="0"/>
              </a:rPr>
              <a:t>of </a:t>
            </a:r>
            <a:r>
              <a:rPr lang="en-US" sz="2800" dirty="0">
                <a:solidFill>
                  <a:srgbClr val="00B0F0"/>
                </a:solidFill>
                <a:latin typeface="Times New Roman" panose="02020603050405020304" pitchFamily="18" charset="0"/>
                <a:cs typeface="Times New Roman" panose="02020603050405020304" pitchFamily="18" charset="0"/>
              </a:rPr>
              <a:t>bone</a:t>
            </a:r>
            <a:r>
              <a:rPr lang="en-US" sz="2800" dirty="0">
                <a:solidFill>
                  <a:srgbClr val="000000"/>
                </a:solidFill>
                <a:latin typeface="Times New Roman" panose="02020603050405020304" pitchFamily="18" charset="0"/>
                <a:cs typeface="Times New Roman" panose="02020603050405020304" pitchFamily="18" charset="0"/>
              </a:rPr>
              <a:t> such as </a:t>
            </a:r>
            <a:r>
              <a:rPr lang="en-US" sz="2800" b="1" dirty="0">
                <a:solidFill>
                  <a:srgbClr val="FFC000"/>
                </a:solidFill>
                <a:latin typeface="Times New Roman" panose="02020603050405020304" pitchFamily="18" charset="0"/>
                <a:cs typeface="Times New Roman" panose="02020603050405020304" pitchFamily="18" charset="0"/>
              </a:rPr>
              <a:t>bone cyst </a:t>
            </a:r>
            <a:r>
              <a:rPr lang="en-US" sz="2800" dirty="0">
                <a:solidFill>
                  <a:srgbClr val="000000"/>
                </a:solidFill>
                <a:latin typeface="Times New Roman" panose="02020603050405020304" pitchFamily="18" charset="0"/>
                <a:cs typeface="Times New Roman" panose="02020603050405020304" pitchFamily="18" charset="0"/>
              </a:rPr>
              <a:t>and</a:t>
            </a:r>
            <a:r>
              <a:rPr lang="en-US" sz="2800" b="1" dirty="0">
                <a:solidFill>
                  <a:srgbClr val="FFC000"/>
                </a:solidFill>
                <a:latin typeface="Times New Roman" panose="02020603050405020304" pitchFamily="18" charset="0"/>
                <a:cs typeface="Times New Roman" panose="02020603050405020304" pitchFamily="18" charset="0"/>
              </a:rPr>
              <a:t> fibrous dysplasia.</a:t>
            </a:r>
          </a:p>
          <a:p>
            <a:pPr algn="just"/>
            <a:endParaRPr lang="en-US" sz="2800" dirty="0">
              <a:solidFill>
                <a:srgbClr val="000000"/>
              </a:solidFill>
              <a:latin typeface="Times New Roman" panose="02020603050405020304" pitchFamily="18" charset="0"/>
              <a:cs typeface="Times New Roman" panose="02020603050405020304" pitchFamily="18" charset="0"/>
            </a:endParaRPr>
          </a:p>
          <a:p>
            <a:pPr algn="just"/>
            <a:r>
              <a:rPr lang="en-US" sz="2800" dirty="0">
                <a:solidFill>
                  <a:srgbClr val="000000"/>
                </a:solidFill>
                <a:latin typeface="Times New Roman" panose="02020603050405020304" pitchFamily="18" charset="0"/>
                <a:cs typeface="Times New Roman" panose="02020603050405020304" pitchFamily="18" charset="0"/>
              </a:rPr>
              <a:t>• </a:t>
            </a:r>
            <a:r>
              <a:rPr lang="en-US" sz="2800" dirty="0">
                <a:solidFill>
                  <a:srgbClr val="00B0F0"/>
                </a:solidFill>
                <a:latin typeface="Times New Roman" panose="02020603050405020304" pitchFamily="18" charset="0"/>
                <a:cs typeface="Times New Roman" panose="02020603050405020304" pitchFamily="18" charset="0"/>
              </a:rPr>
              <a:t>Conditions</a:t>
            </a:r>
            <a:r>
              <a:rPr lang="en-US" sz="2800" dirty="0">
                <a:solidFill>
                  <a:srgbClr val="000000"/>
                </a:solidFill>
                <a:latin typeface="Times New Roman" panose="02020603050405020304" pitchFamily="18" charset="0"/>
                <a:cs typeface="Times New Roman" panose="02020603050405020304" pitchFamily="18" charset="0"/>
              </a:rPr>
              <a:t> of </a:t>
            </a:r>
            <a:r>
              <a:rPr lang="en-US" sz="2800" b="1" dirty="0">
                <a:solidFill>
                  <a:srgbClr val="00B0F0"/>
                </a:solidFill>
                <a:latin typeface="Times New Roman" panose="02020603050405020304" pitchFamily="18" charset="0"/>
                <a:cs typeface="Times New Roman" panose="02020603050405020304" pitchFamily="18" charset="0"/>
              </a:rPr>
              <a:t>uncertain nature</a:t>
            </a:r>
            <a:r>
              <a:rPr lang="en-US" sz="2800" dirty="0">
                <a:solidFill>
                  <a:srgbClr val="000000"/>
                </a:solidFill>
                <a:latin typeface="Times New Roman" panose="02020603050405020304" pitchFamily="18" charset="0"/>
                <a:cs typeface="Times New Roman" panose="02020603050405020304" pitchFamily="18" charset="0"/>
              </a:rPr>
              <a:t> such as </a:t>
            </a:r>
            <a:r>
              <a:rPr lang="en-US" sz="2800" b="1" dirty="0">
                <a:solidFill>
                  <a:srgbClr val="FFC000"/>
                </a:solidFill>
                <a:latin typeface="Times New Roman" panose="02020603050405020304" pitchFamily="18" charset="0"/>
                <a:cs typeface="Times New Roman" panose="02020603050405020304" pitchFamily="18" charset="0"/>
              </a:rPr>
              <a:t>Langerhans’ histiocytosis </a:t>
            </a:r>
            <a:r>
              <a:rPr lang="en-US" sz="2800" dirty="0">
                <a:solidFill>
                  <a:srgbClr val="000000"/>
                </a:solidFill>
                <a:latin typeface="Times New Roman" panose="02020603050405020304" pitchFamily="18" charset="0"/>
                <a:cs typeface="Times New Roman" panose="02020603050405020304" pitchFamily="18" charset="0"/>
              </a:rPr>
              <a:t>and </a:t>
            </a:r>
            <a:r>
              <a:rPr lang="en-US" sz="2800" b="1" dirty="0">
                <a:solidFill>
                  <a:srgbClr val="FFC000"/>
                </a:solidFill>
                <a:latin typeface="Times New Roman" panose="02020603050405020304" pitchFamily="18" charset="0"/>
                <a:cs typeface="Times New Roman" panose="02020603050405020304" pitchFamily="18" charset="0"/>
              </a:rPr>
              <a:t>osteoid osteoma.</a:t>
            </a:r>
          </a:p>
          <a:p>
            <a:pPr algn="just"/>
            <a:endParaRPr lang="en-US" sz="28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9377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7D2937-1EAF-4A1F-AB01-EFF453C08AAC}"/>
              </a:ext>
            </a:extLst>
          </p:cNvPr>
          <p:cNvSpPr/>
          <p:nvPr/>
        </p:nvSpPr>
        <p:spPr>
          <a:xfrm>
            <a:off x="0" y="0"/>
            <a:ext cx="9144000" cy="6863417"/>
          </a:xfrm>
          <a:prstGeom prst="rect">
            <a:avLst/>
          </a:prstGeom>
        </p:spPr>
        <p:txBody>
          <a:bodyPr wrap="square">
            <a:spAutoFit/>
          </a:bodyPr>
          <a:lstStyle/>
          <a:p>
            <a:pPr algn="just"/>
            <a:r>
              <a:rPr lang="en-US" sz="2400" b="1" dirty="0">
                <a:solidFill>
                  <a:srgbClr val="8A0000"/>
                </a:solidFill>
                <a:latin typeface="Times New Roman" panose="02020603050405020304" pitchFamily="18" charset="0"/>
                <a:cs typeface="Times New Roman" panose="02020603050405020304" pitchFamily="18" charset="0"/>
              </a:rPr>
              <a:t>Features should be looked for on plain radiographs and CT when trying to decide the nature of a localized bone lesion:</a:t>
            </a:r>
          </a:p>
          <a:p>
            <a:pPr algn="just"/>
            <a:endParaRPr lang="en-US" sz="2000" b="1" dirty="0">
              <a:latin typeface="Times New Roman" panose="02020603050405020304" pitchFamily="18" charset="0"/>
              <a:cs typeface="Times New Roman" panose="02020603050405020304" pitchFamily="18" charset="0"/>
            </a:endParaRPr>
          </a:p>
          <a:p>
            <a:pPr algn="just"/>
            <a:r>
              <a:rPr lang="en-US" sz="3200" b="1" i="1" dirty="0">
                <a:solidFill>
                  <a:srgbClr val="002060"/>
                </a:solidFill>
                <a:latin typeface="Times New Roman" panose="02020603050405020304" pitchFamily="18" charset="0"/>
                <a:cs typeface="Times New Roman" panose="02020603050405020304" pitchFamily="18" charset="0"/>
              </a:rPr>
              <a:t>1. Zone of transition. (</a:t>
            </a:r>
            <a:r>
              <a:rPr lang="en-US" sz="3200" b="1" dirty="0">
                <a:solidFill>
                  <a:srgbClr val="002060"/>
                </a:solidFill>
                <a:latin typeface="Times New Roman" panose="02020603050405020304" pitchFamily="18" charset="0"/>
                <a:cs typeface="Times New Roman" panose="02020603050405020304" pitchFamily="18" charset="0"/>
              </a:rPr>
              <a:t>The edge of any lytic or sclerotic lesion)</a:t>
            </a:r>
          </a:p>
          <a:p>
            <a:pPr marL="457200" indent="-457200" algn="just">
              <a:buAutoNum type="alphaUcPeriod"/>
            </a:pPr>
            <a:r>
              <a:rPr lang="en-US" sz="2800" dirty="0">
                <a:solidFill>
                  <a:srgbClr val="00B0F0"/>
                </a:solidFill>
                <a:latin typeface="Times New Roman" panose="02020603050405020304" pitchFamily="18" charset="0"/>
                <a:cs typeface="Times New Roman" panose="02020603050405020304" pitchFamily="18" charset="0"/>
              </a:rPr>
              <a:t>Well demarcated.</a:t>
            </a:r>
          </a:p>
          <a:p>
            <a:pPr algn="just"/>
            <a:r>
              <a:rPr lang="en-US" sz="2800" dirty="0">
                <a:latin typeface="Times New Roman" panose="02020603050405020304" pitchFamily="18" charset="0"/>
                <a:cs typeface="Times New Roman" panose="02020603050405020304" pitchFamily="18" charset="0"/>
              </a:rPr>
              <a:t>- A lesion with </a:t>
            </a:r>
            <a:r>
              <a:rPr lang="en-US" sz="2800" b="1" dirty="0">
                <a:latin typeface="Times New Roman" panose="02020603050405020304" pitchFamily="18" charset="0"/>
                <a:cs typeface="Times New Roman" panose="02020603050405020304" pitchFamily="18" charset="0"/>
              </a:rPr>
              <a:t>a well-defined sclerotic edge </a:t>
            </a:r>
            <a:r>
              <a:rPr lang="en-US" sz="2800" dirty="0">
                <a:latin typeface="Times New Roman" panose="02020603050405020304" pitchFamily="18" charset="0"/>
                <a:cs typeface="Times New Roman" panose="02020603050405020304" pitchFamily="18" charset="0"/>
              </a:rPr>
              <a:t>is almost certainly </a:t>
            </a:r>
            <a:r>
              <a:rPr lang="en-US" sz="2800" b="1" dirty="0">
                <a:latin typeface="Times New Roman" panose="02020603050405020304" pitchFamily="18" charset="0"/>
                <a:cs typeface="Times New Roman" panose="02020603050405020304" pitchFamily="18" charset="0"/>
              </a:rPr>
              <a:t>benign</a:t>
            </a:r>
            <a:r>
              <a:rPr lang="en-US" sz="2800" dirty="0">
                <a:latin typeface="Times New Roman" panose="02020603050405020304" pitchFamily="18" charset="0"/>
                <a:cs typeface="Times New Roman" panose="02020603050405020304" pitchFamily="18" charset="0"/>
              </a:rPr>
              <a:t>, e.g. a </a:t>
            </a:r>
            <a:r>
              <a:rPr lang="en-US" sz="2800" dirty="0">
                <a:solidFill>
                  <a:srgbClr val="FFC000"/>
                </a:solidFill>
                <a:latin typeface="Times New Roman" panose="02020603050405020304" pitchFamily="18" charset="0"/>
                <a:cs typeface="Times New Roman" panose="02020603050405020304" pitchFamily="18" charset="0"/>
              </a:rPr>
              <a:t>fibrous cortical defect </a:t>
            </a:r>
            <a:r>
              <a:rPr lang="en-US" sz="2800" dirty="0">
                <a:latin typeface="Times New Roman" panose="02020603050405020304" pitchFamily="18" charset="0"/>
                <a:cs typeface="Times New Roman" panose="02020603050405020304" pitchFamily="18" charset="0"/>
              </a:rPr>
              <a:t>or </a:t>
            </a:r>
            <a:r>
              <a:rPr lang="en-US" sz="2800" dirty="0">
                <a:solidFill>
                  <a:srgbClr val="FFC000"/>
                </a:solidFill>
                <a:latin typeface="Times New Roman" panose="02020603050405020304" pitchFamily="18" charset="0"/>
                <a:cs typeface="Times New Roman" panose="02020603050405020304" pitchFamily="18" charset="0"/>
              </a:rPr>
              <a:t>a bone island</a:t>
            </a:r>
            <a:r>
              <a:rPr lang="en-US" sz="2800" dirty="0">
                <a:latin typeface="Times New Roman" panose="02020603050405020304" pitchFamily="18" charset="0"/>
                <a:cs typeface="Times New Roman" panose="02020603050405020304" pitchFamily="18" charset="0"/>
              </a:rPr>
              <a:t>.</a:t>
            </a:r>
          </a:p>
          <a:p>
            <a:pPr algn="just"/>
            <a:endParaRPr lang="en-US" sz="2800" dirty="0">
              <a:solidFill>
                <a:srgbClr val="00B0F0"/>
              </a:solidFill>
              <a:latin typeface="Times New Roman" panose="02020603050405020304" pitchFamily="18" charset="0"/>
              <a:cs typeface="Times New Roman" panose="02020603050405020304" pitchFamily="18" charset="0"/>
            </a:endParaRPr>
          </a:p>
          <a:p>
            <a:pPr algn="just"/>
            <a:r>
              <a:rPr lang="en-US" sz="2800" dirty="0">
                <a:solidFill>
                  <a:srgbClr val="00B0F0"/>
                </a:solidFill>
                <a:latin typeface="Times New Roman" panose="02020603050405020304" pitchFamily="18" charset="0"/>
                <a:cs typeface="Times New Roman" panose="02020603050405020304" pitchFamily="18" charset="0"/>
              </a:rPr>
              <a:t>B. Wide zone of transition: </a:t>
            </a:r>
            <a:r>
              <a:rPr lang="en-US" sz="2400" dirty="0">
                <a:latin typeface="Times New Roman" panose="02020603050405020304" pitchFamily="18" charset="0"/>
                <a:cs typeface="Times New Roman" panose="02020603050405020304" pitchFamily="18" charset="0"/>
              </a:rPr>
              <a:t>between the normal and abnormal bone. </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A lytic area </a:t>
            </a:r>
            <a:r>
              <a:rPr lang="en-US" sz="2800" dirty="0">
                <a:latin typeface="Times New Roman" panose="02020603050405020304" pitchFamily="18" charset="0"/>
                <a:cs typeface="Times New Roman" panose="02020603050405020304" pitchFamily="18" charset="0"/>
              </a:rPr>
              <a:t>with an </a:t>
            </a:r>
            <a:r>
              <a:rPr lang="en-US" sz="2800" b="1" dirty="0">
                <a:latin typeface="Times New Roman" panose="02020603050405020304" pitchFamily="18" charset="0"/>
                <a:cs typeface="Times New Roman" panose="02020603050405020304" pitchFamily="18" charset="0"/>
              </a:rPr>
              <a:t>ill-defined edge </a:t>
            </a:r>
            <a:r>
              <a:rPr lang="en-US" sz="2800" dirty="0">
                <a:latin typeface="Times New Roman" panose="02020603050405020304" pitchFamily="18" charset="0"/>
                <a:cs typeface="Times New Roman" panose="02020603050405020304" pitchFamily="18" charset="0"/>
              </a:rPr>
              <a:t>is likely to be </a:t>
            </a:r>
            <a:r>
              <a:rPr lang="en-US" sz="2800" b="1" dirty="0">
                <a:latin typeface="Times New Roman" panose="02020603050405020304" pitchFamily="18" charset="0"/>
                <a:cs typeface="Times New Roman" panose="02020603050405020304" pitchFamily="18" charset="0"/>
              </a:rPr>
              <a:t>aggressive</a:t>
            </a:r>
            <a:r>
              <a:rPr lang="en-US" sz="2800" dirty="0">
                <a:latin typeface="Times New Roman" panose="02020603050405020304" pitchFamily="18" charset="0"/>
                <a:cs typeface="Times New Roman" panose="02020603050405020304" pitchFamily="18" charset="0"/>
              </a:rPr>
              <a:t>. </a:t>
            </a:r>
          </a:p>
          <a:p>
            <a:pPr algn="just"/>
            <a:endParaRPr lang="en-US" sz="2800" dirty="0">
              <a:latin typeface="Times New Roman" panose="02020603050405020304" pitchFamily="18" charset="0"/>
              <a:cs typeface="Times New Roman" panose="02020603050405020304" pitchFamily="18" charset="0"/>
            </a:endParaRPr>
          </a:p>
          <a:p>
            <a:pPr algn="just"/>
            <a:r>
              <a:rPr lang="en-US" sz="2800" dirty="0">
                <a:solidFill>
                  <a:srgbClr val="00B0F0"/>
                </a:solidFill>
                <a:latin typeface="Times New Roman" panose="02020603050405020304" pitchFamily="18" charset="0"/>
                <a:cs typeface="Times New Roman" panose="02020603050405020304" pitchFamily="18" charset="0"/>
              </a:rPr>
              <a:t>C. Lytic area with no sclerotic rim</a:t>
            </a:r>
            <a:r>
              <a:rPr lang="en-US" sz="20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which may be </a:t>
            </a:r>
            <a:r>
              <a:rPr lang="en-US" sz="2800" b="1" dirty="0">
                <a:latin typeface="Times New Roman" panose="02020603050405020304" pitchFamily="18" charset="0"/>
                <a:cs typeface="Times New Roman" panose="02020603050405020304" pitchFamily="18" charset="0"/>
              </a:rPr>
              <a:t>a benign </a:t>
            </a:r>
            <a:r>
              <a:rPr lang="en-US" sz="2800" dirty="0">
                <a:latin typeface="Times New Roman" panose="02020603050405020304" pitchFamily="18" charset="0"/>
                <a:cs typeface="Times New Roman" panose="02020603050405020304" pitchFamily="18" charset="0"/>
              </a:rPr>
              <a:t>or </a:t>
            </a:r>
            <a:r>
              <a:rPr lang="en-US" sz="2800" b="1" dirty="0">
                <a:latin typeface="Times New Roman" panose="02020603050405020304" pitchFamily="18" charset="0"/>
                <a:cs typeface="Times New Roman" panose="02020603050405020304" pitchFamily="18" charset="0"/>
              </a:rPr>
              <a:t>malignant</a:t>
            </a:r>
            <a:r>
              <a:rPr lang="en-US" sz="2800" dirty="0">
                <a:latin typeface="Times New Roman" panose="02020603050405020304" pitchFamily="18" charset="0"/>
                <a:cs typeface="Times New Roman" panose="02020603050405020304" pitchFamily="18" charset="0"/>
              </a:rPr>
              <a:t> lesion. </a:t>
            </a:r>
            <a:r>
              <a:rPr lang="en-US" sz="2800" b="1" dirty="0">
                <a:solidFill>
                  <a:srgbClr val="FFC000"/>
                </a:solidFill>
                <a:latin typeface="Times New Roman" panose="02020603050405020304" pitchFamily="18" charset="0"/>
                <a:cs typeface="Times New Roman" panose="02020603050405020304" pitchFamily="18" charset="0"/>
              </a:rPr>
              <a:t>Metastases</a:t>
            </a:r>
            <a:r>
              <a:rPr lang="en-US" sz="2800" dirty="0">
                <a:latin typeface="Times New Roman" panose="02020603050405020304" pitchFamily="18" charset="0"/>
                <a:cs typeface="Times New Roman" panose="02020603050405020304" pitchFamily="18" charset="0"/>
              </a:rPr>
              <a:t> and </a:t>
            </a:r>
            <a:r>
              <a:rPr lang="en-US" sz="2800" b="1" dirty="0">
                <a:solidFill>
                  <a:srgbClr val="FFC000"/>
                </a:solidFill>
                <a:latin typeface="Times New Roman" panose="02020603050405020304" pitchFamily="18" charset="0"/>
                <a:cs typeface="Times New Roman" panose="02020603050405020304" pitchFamily="18" charset="0"/>
              </a:rPr>
              <a:t>myeloma</a:t>
            </a:r>
            <a:r>
              <a:rPr lang="en-US" sz="2800" dirty="0">
                <a:latin typeface="Times New Roman" panose="02020603050405020304" pitchFamily="18" charset="0"/>
                <a:cs typeface="Times New Roman" panose="02020603050405020304" pitchFamily="18" charset="0"/>
              </a:rPr>
              <a:t> are a frequent cause of this pattern.</a:t>
            </a:r>
          </a:p>
        </p:txBody>
      </p:sp>
    </p:spTree>
    <p:extLst>
      <p:ext uri="{BB962C8B-B14F-4D97-AF65-F5344CB8AC3E}">
        <p14:creationId xmlns:p14="http://schemas.microsoft.com/office/powerpoint/2010/main" val="3061211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BD0E6E-192B-42D2-A01B-ABF930969836}"/>
              </a:ext>
            </a:extLst>
          </p:cNvPr>
          <p:cNvPicPr>
            <a:picLocks noChangeAspect="1"/>
          </p:cNvPicPr>
          <p:nvPr/>
        </p:nvPicPr>
        <p:blipFill>
          <a:blip r:embed="rId2"/>
          <a:stretch>
            <a:fillRect/>
          </a:stretch>
        </p:blipFill>
        <p:spPr>
          <a:xfrm>
            <a:off x="2312031" y="21464"/>
            <a:ext cx="2339752" cy="4247323"/>
          </a:xfrm>
          <a:prstGeom prst="rect">
            <a:avLst/>
          </a:prstGeom>
        </p:spPr>
      </p:pic>
      <p:pic>
        <p:nvPicPr>
          <p:cNvPr id="3" name="Picture 2">
            <a:extLst>
              <a:ext uri="{FF2B5EF4-FFF2-40B4-BE49-F238E27FC236}">
                <a16:creationId xmlns:a16="http://schemas.microsoft.com/office/drawing/2014/main" id="{C7AECA26-61A2-4CA0-AD5F-59C20E76AA58}"/>
              </a:ext>
            </a:extLst>
          </p:cNvPr>
          <p:cNvPicPr>
            <a:picLocks noChangeAspect="1"/>
          </p:cNvPicPr>
          <p:nvPr/>
        </p:nvPicPr>
        <p:blipFill>
          <a:blip r:embed="rId3"/>
          <a:stretch>
            <a:fillRect/>
          </a:stretch>
        </p:blipFill>
        <p:spPr>
          <a:xfrm>
            <a:off x="14401" y="7198"/>
            <a:ext cx="1944216" cy="4261589"/>
          </a:xfrm>
          <a:prstGeom prst="rect">
            <a:avLst/>
          </a:prstGeom>
        </p:spPr>
      </p:pic>
      <p:sp>
        <p:nvSpPr>
          <p:cNvPr id="4" name="Rectangle 3">
            <a:extLst>
              <a:ext uri="{FF2B5EF4-FFF2-40B4-BE49-F238E27FC236}">
                <a16:creationId xmlns:a16="http://schemas.microsoft.com/office/drawing/2014/main" id="{1409AB80-9E9C-4D56-99C7-B1B7C0AA6DE2}"/>
              </a:ext>
            </a:extLst>
          </p:cNvPr>
          <p:cNvSpPr/>
          <p:nvPr/>
        </p:nvSpPr>
        <p:spPr>
          <a:xfrm>
            <a:off x="-18324" y="4285521"/>
            <a:ext cx="1978058" cy="2246769"/>
          </a:xfrm>
          <a:prstGeom prst="rect">
            <a:avLst/>
          </a:prstGeom>
        </p:spPr>
        <p:txBody>
          <a:bodyPr wrap="square">
            <a:spAutoFit/>
          </a:bodyPr>
          <a:lstStyle/>
          <a:p>
            <a:pPr algn="just"/>
            <a:r>
              <a:rPr lang="en-US" sz="2000" dirty="0">
                <a:latin typeface="Times New Roman" panose="02020603050405020304" pitchFamily="18" charset="0"/>
                <a:cs typeface="Times New Roman" panose="02020603050405020304" pitchFamily="18" charset="0"/>
              </a:rPr>
              <a:t>A well-defined sclerotic edge can be seen indicating a </a:t>
            </a:r>
            <a:r>
              <a:rPr lang="en-US" sz="2000" b="1" dirty="0">
                <a:latin typeface="Times New Roman" panose="02020603050405020304" pitchFamily="18" charset="0"/>
                <a:cs typeface="Times New Roman" panose="02020603050405020304" pitchFamily="18" charset="0"/>
              </a:rPr>
              <a:t>benign lesion.</a:t>
            </a:r>
          </a:p>
          <a:p>
            <a:pPr algn="just"/>
            <a:r>
              <a:rPr lang="en-US" sz="2000" b="1" dirty="0">
                <a:solidFill>
                  <a:srgbClr val="FFC000"/>
                </a:solidFill>
                <a:latin typeface="Times New Roman" panose="02020603050405020304" pitchFamily="18" charset="0"/>
                <a:cs typeface="Times New Roman" panose="02020603050405020304" pitchFamily="18" charset="0"/>
              </a:rPr>
              <a:t>a fibrous cortical defect</a:t>
            </a:r>
          </a:p>
        </p:txBody>
      </p:sp>
      <p:sp>
        <p:nvSpPr>
          <p:cNvPr id="5" name="Rectangle 4">
            <a:extLst>
              <a:ext uri="{FF2B5EF4-FFF2-40B4-BE49-F238E27FC236}">
                <a16:creationId xmlns:a16="http://schemas.microsoft.com/office/drawing/2014/main" id="{879D5919-109E-407E-8FB4-450C763264C3}"/>
              </a:ext>
            </a:extLst>
          </p:cNvPr>
          <p:cNvSpPr/>
          <p:nvPr/>
        </p:nvSpPr>
        <p:spPr>
          <a:xfrm>
            <a:off x="2222455" y="4311956"/>
            <a:ext cx="2429328" cy="2246769"/>
          </a:xfrm>
          <a:prstGeom prst="rect">
            <a:avLst/>
          </a:prstGeom>
        </p:spPr>
        <p:txBody>
          <a:bodyPr wrap="square">
            <a:spAutoFit/>
          </a:bodyPr>
          <a:lstStyle/>
          <a:p>
            <a:pPr algn="just"/>
            <a:r>
              <a:rPr lang="en-US" sz="2000" dirty="0">
                <a:solidFill>
                  <a:srgbClr val="00B0F0"/>
                </a:solidFill>
                <a:latin typeface="Times New Roman" panose="02020603050405020304" pitchFamily="18" charset="0"/>
                <a:cs typeface="Times New Roman" panose="02020603050405020304" pitchFamily="18" charset="0"/>
              </a:rPr>
              <a:t>well-defined area of compact bone in the neck of the femur (arrow). </a:t>
            </a:r>
          </a:p>
          <a:p>
            <a:pPr algn="just"/>
            <a:r>
              <a:rPr lang="en-US" sz="2000" dirty="0">
                <a:solidFill>
                  <a:srgbClr val="00B0F0"/>
                </a:solidFill>
                <a:latin typeface="Times New Roman" panose="02020603050405020304" pitchFamily="18" charset="0"/>
                <a:cs typeface="Times New Roman" panose="02020603050405020304" pitchFamily="18" charset="0"/>
              </a:rPr>
              <a:t>This common finding is without significance</a:t>
            </a:r>
            <a:r>
              <a:rPr lang="en-US" sz="2000" dirty="0">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241101C5-2013-477A-BED2-637D05E26AFD}"/>
              </a:ext>
            </a:extLst>
          </p:cNvPr>
          <p:cNvPicPr>
            <a:picLocks noChangeAspect="1"/>
          </p:cNvPicPr>
          <p:nvPr/>
        </p:nvPicPr>
        <p:blipFill>
          <a:blip r:embed="rId4"/>
          <a:stretch>
            <a:fillRect/>
          </a:stretch>
        </p:blipFill>
        <p:spPr>
          <a:xfrm>
            <a:off x="4905580" y="21464"/>
            <a:ext cx="1970675" cy="4247323"/>
          </a:xfrm>
          <a:prstGeom prst="rect">
            <a:avLst/>
          </a:prstGeom>
        </p:spPr>
      </p:pic>
      <p:sp>
        <p:nvSpPr>
          <p:cNvPr id="7" name="Rectangle 6">
            <a:extLst>
              <a:ext uri="{FF2B5EF4-FFF2-40B4-BE49-F238E27FC236}">
                <a16:creationId xmlns:a16="http://schemas.microsoft.com/office/drawing/2014/main" id="{B1C3FBEE-28C5-4FFA-8068-1F0EF488447E}"/>
              </a:ext>
            </a:extLst>
          </p:cNvPr>
          <p:cNvSpPr/>
          <p:nvPr/>
        </p:nvSpPr>
        <p:spPr>
          <a:xfrm>
            <a:off x="4905579" y="4285521"/>
            <a:ext cx="1970675" cy="1015663"/>
          </a:xfrm>
          <a:prstGeom prst="rect">
            <a:avLst/>
          </a:prstGeom>
        </p:spPr>
        <p:txBody>
          <a:bodyPr wrap="square">
            <a:spAutoFit/>
          </a:bodyPr>
          <a:lstStyle/>
          <a:p>
            <a:pPr algn="just"/>
            <a:r>
              <a:rPr lang="en-US" sz="2000" dirty="0">
                <a:latin typeface="Times New Roman" panose="02020603050405020304" pitchFamily="18" charset="0"/>
                <a:cs typeface="Times New Roman" panose="02020603050405020304" pitchFamily="18" charset="0"/>
              </a:rPr>
              <a:t>An ill-defined edge in this case a </a:t>
            </a:r>
            <a:r>
              <a:rPr lang="en-US" sz="2000" b="1" dirty="0">
                <a:solidFill>
                  <a:srgbClr val="FFC000"/>
                </a:solidFill>
                <a:latin typeface="Times New Roman" panose="02020603050405020304" pitchFamily="18" charset="0"/>
                <a:cs typeface="Times New Roman" panose="02020603050405020304" pitchFamily="18" charset="0"/>
              </a:rPr>
              <a:t>metastasis</a:t>
            </a:r>
            <a:r>
              <a:rPr lang="en-US" sz="2000" dirty="0">
                <a:latin typeface="Times New Roman" panose="02020603050405020304" pitchFamily="18" charset="0"/>
                <a:cs typeface="Times New Roman" panose="02020603050405020304" pitchFamily="18" charset="0"/>
              </a:rPr>
              <a:t>. </a:t>
            </a:r>
          </a:p>
        </p:txBody>
      </p:sp>
      <p:pic>
        <p:nvPicPr>
          <p:cNvPr id="8" name="Picture 7">
            <a:extLst>
              <a:ext uri="{FF2B5EF4-FFF2-40B4-BE49-F238E27FC236}">
                <a16:creationId xmlns:a16="http://schemas.microsoft.com/office/drawing/2014/main" id="{FFC8A10D-7BBD-4D19-974C-02555502E6A0}"/>
              </a:ext>
            </a:extLst>
          </p:cNvPr>
          <p:cNvPicPr>
            <a:picLocks noChangeAspect="1"/>
          </p:cNvPicPr>
          <p:nvPr/>
        </p:nvPicPr>
        <p:blipFill>
          <a:blip r:embed="rId5"/>
          <a:stretch>
            <a:fillRect/>
          </a:stretch>
        </p:blipFill>
        <p:spPr>
          <a:xfrm>
            <a:off x="7142922" y="21464"/>
            <a:ext cx="1800200" cy="4247323"/>
          </a:xfrm>
          <a:prstGeom prst="rect">
            <a:avLst/>
          </a:prstGeom>
        </p:spPr>
      </p:pic>
      <p:sp>
        <p:nvSpPr>
          <p:cNvPr id="9" name="Rectangle 8">
            <a:extLst>
              <a:ext uri="{FF2B5EF4-FFF2-40B4-BE49-F238E27FC236}">
                <a16:creationId xmlns:a16="http://schemas.microsoft.com/office/drawing/2014/main" id="{FBDBD7E8-9567-4198-9973-A5E1709836AA}"/>
              </a:ext>
            </a:extLst>
          </p:cNvPr>
          <p:cNvSpPr/>
          <p:nvPr/>
        </p:nvSpPr>
        <p:spPr>
          <a:xfrm>
            <a:off x="7020272" y="4419677"/>
            <a:ext cx="2093325" cy="1323439"/>
          </a:xfrm>
          <a:prstGeom prst="rect">
            <a:avLst/>
          </a:prstGeom>
        </p:spPr>
        <p:txBody>
          <a:bodyPr wrap="square">
            <a:spAutoFit/>
          </a:bodyPr>
          <a:lstStyle/>
          <a:p>
            <a:pPr algn="just"/>
            <a:r>
              <a:rPr lang="en-US" sz="2000" dirty="0">
                <a:solidFill>
                  <a:srgbClr val="00B0F0"/>
                </a:solidFill>
                <a:latin typeface="Times New Roman" panose="02020603050405020304" pitchFamily="18" charset="0"/>
                <a:cs typeface="Times New Roman" panose="02020603050405020304" pitchFamily="18" charset="0"/>
              </a:rPr>
              <a:t>A well defined edge – in this case </a:t>
            </a:r>
            <a:r>
              <a:rPr lang="en-US" sz="2000" dirty="0">
                <a:solidFill>
                  <a:srgbClr val="FFC000"/>
                </a:solidFill>
                <a:latin typeface="Times New Roman" panose="02020603050405020304" pitchFamily="18" charset="0"/>
                <a:cs typeface="Times New Roman" panose="02020603050405020304" pitchFamily="18" charset="0"/>
              </a:rPr>
              <a:t>a metastasis </a:t>
            </a:r>
            <a:r>
              <a:rPr lang="en-US" sz="2000" dirty="0">
                <a:solidFill>
                  <a:srgbClr val="00B0F0"/>
                </a:solidFill>
                <a:latin typeface="Times New Roman" panose="02020603050405020304" pitchFamily="18" charset="0"/>
                <a:cs typeface="Times New Roman" panose="02020603050405020304" pitchFamily="18" charset="0"/>
              </a:rPr>
              <a:t>in the shaft of the femur.</a:t>
            </a:r>
          </a:p>
        </p:txBody>
      </p:sp>
    </p:spTree>
    <p:extLst>
      <p:ext uri="{BB962C8B-B14F-4D97-AF65-F5344CB8AC3E}">
        <p14:creationId xmlns:p14="http://schemas.microsoft.com/office/powerpoint/2010/main" val="242022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7D2937-1EAF-4A1F-AB01-EFF453C08AAC}"/>
              </a:ext>
            </a:extLst>
          </p:cNvPr>
          <p:cNvSpPr/>
          <p:nvPr/>
        </p:nvSpPr>
        <p:spPr>
          <a:xfrm>
            <a:off x="-1" y="27518"/>
            <a:ext cx="5409101" cy="6247864"/>
          </a:xfrm>
          <a:prstGeom prst="rect">
            <a:avLst/>
          </a:prstGeom>
        </p:spPr>
        <p:txBody>
          <a:bodyPr wrap="square">
            <a:spAutoFit/>
          </a:bodyPr>
          <a:lstStyle/>
          <a:p>
            <a:pPr algn="just"/>
            <a:r>
              <a:rPr lang="en-US" sz="3200" b="1" i="1" dirty="0">
                <a:solidFill>
                  <a:srgbClr val="002060"/>
                </a:solidFill>
                <a:latin typeface="Times New Roman" panose="02020603050405020304" pitchFamily="18" charset="0"/>
                <a:cs typeface="Times New Roman" panose="02020603050405020304" pitchFamily="18" charset="0"/>
              </a:rPr>
              <a:t>2. The adjacent cortex:</a:t>
            </a:r>
          </a:p>
          <a:p>
            <a:pPr algn="just"/>
            <a:r>
              <a:rPr lang="en-US" sz="2400" b="1" i="1" dirty="0">
                <a:solidFill>
                  <a:srgbClr val="00206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Any </a:t>
            </a:r>
            <a:r>
              <a:rPr lang="en-US" sz="2400" b="1" dirty="0">
                <a:latin typeface="Times New Roman" panose="02020603050405020304" pitchFamily="18" charset="0"/>
                <a:cs typeface="Times New Roman" panose="02020603050405020304" pitchFamily="18" charset="0"/>
              </a:rPr>
              <a:t>destruction</a:t>
            </a:r>
            <a:r>
              <a:rPr lang="en-US" sz="2400" dirty="0">
                <a:latin typeface="Times New Roman" panose="02020603050405020304" pitchFamily="18" charset="0"/>
                <a:cs typeface="Times New Roman" panose="02020603050405020304" pitchFamily="18" charset="0"/>
              </a:rPr>
              <a:t> of the </a:t>
            </a:r>
            <a:r>
              <a:rPr lang="en-US" sz="2400" b="1" dirty="0">
                <a:latin typeface="Times New Roman" panose="02020603050405020304" pitchFamily="18" charset="0"/>
                <a:cs typeface="Times New Roman" panose="02020603050405020304" pitchFamily="18" charset="0"/>
              </a:rPr>
              <a:t>adjacent cortex </a:t>
            </a:r>
            <a:r>
              <a:rPr lang="en-US" sz="2400" dirty="0">
                <a:latin typeface="Times New Roman" panose="02020603050405020304" pitchFamily="18" charset="0"/>
                <a:cs typeface="Times New Roman" panose="02020603050405020304" pitchFamily="18" charset="0"/>
              </a:rPr>
              <a:t>indicates an aggressive lesion such as a </a:t>
            </a:r>
            <a:r>
              <a:rPr lang="en-US" sz="2400" b="1" dirty="0">
                <a:solidFill>
                  <a:srgbClr val="FFC000"/>
                </a:solidFill>
                <a:latin typeface="Times New Roman" panose="02020603050405020304" pitchFamily="18" charset="0"/>
                <a:cs typeface="Times New Roman" panose="02020603050405020304" pitchFamily="18" charset="0"/>
              </a:rPr>
              <a:t>malignant tumour </a:t>
            </a:r>
            <a:r>
              <a:rPr lang="en-US" sz="2400" dirty="0">
                <a:latin typeface="Times New Roman" panose="02020603050405020304" pitchFamily="18" charset="0"/>
                <a:cs typeface="Times New Roman" panose="02020603050405020304" pitchFamily="18" charset="0"/>
              </a:rPr>
              <a:t>or </a:t>
            </a:r>
            <a:r>
              <a:rPr lang="en-US" sz="2400" b="1" dirty="0">
                <a:solidFill>
                  <a:srgbClr val="FFC000"/>
                </a:solidFill>
                <a:latin typeface="Times New Roman" panose="02020603050405020304" pitchFamily="18" charset="0"/>
                <a:cs typeface="Times New Roman" panose="02020603050405020304" pitchFamily="18" charset="0"/>
              </a:rPr>
              <a:t>osteomyelitis.</a:t>
            </a:r>
          </a:p>
          <a:p>
            <a:pPr algn="just"/>
            <a:endParaRPr lang="en-US" sz="2400" b="1" i="1" dirty="0">
              <a:solidFill>
                <a:srgbClr val="002060"/>
              </a:solidFill>
              <a:latin typeface="Times New Roman" panose="02020603050405020304" pitchFamily="18" charset="0"/>
              <a:cs typeface="Times New Roman" panose="02020603050405020304" pitchFamily="18" charset="0"/>
            </a:endParaRPr>
          </a:p>
          <a:p>
            <a:pPr algn="just"/>
            <a:endParaRPr lang="en-US" sz="2400" b="1" i="1" dirty="0">
              <a:solidFill>
                <a:srgbClr val="002060"/>
              </a:solidFill>
              <a:latin typeface="Times New Roman" panose="02020603050405020304" pitchFamily="18" charset="0"/>
              <a:cs typeface="Times New Roman" panose="02020603050405020304" pitchFamily="18" charset="0"/>
            </a:endParaRPr>
          </a:p>
          <a:p>
            <a:pPr algn="just"/>
            <a:endParaRPr lang="en-US" sz="2400" b="1" i="1" dirty="0">
              <a:solidFill>
                <a:srgbClr val="002060"/>
              </a:solidFill>
              <a:latin typeface="Times New Roman" panose="02020603050405020304" pitchFamily="18" charset="0"/>
              <a:cs typeface="Times New Roman" panose="02020603050405020304" pitchFamily="18" charset="0"/>
            </a:endParaRPr>
          </a:p>
          <a:p>
            <a:pPr algn="just"/>
            <a:endParaRPr lang="en-US" sz="2400" b="1" i="1" dirty="0">
              <a:solidFill>
                <a:srgbClr val="002060"/>
              </a:solidFill>
              <a:latin typeface="Times New Roman" panose="02020603050405020304" pitchFamily="18" charset="0"/>
              <a:cs typeface="Times New Roman" panose="02020603050405020304" pitchFamily="18" charset="0"/>
            </a:endParaRPr>
          </a:p>
          <a:p>
            <a:pPr algn="just"/>
            <a:endParaRPr lang="en-US" sz="2400" b="1" i="1" dirty="0">
              <a:solidFill>
                <a:srgbClr val="002060"/>
              </a:solidFill>
              <a:latin typeface="Times New Roman" panose="02020603050405020304" pitchFamily="18" charset="0"/>
              <a:cs typeface="Times New Roman" panose="02020603050405020304" pitchFamily="18" charset="0"/>
            </a:endParaRPr>
          </a:p>
          <a:p>
            <a:pPr algn="just"/>
            <a:endParaRPr lang="en-US" sz="2400" b="1" i="1" dirty="0">
              <a:solidFill>
                <a:srgbClr val="002060"/>
              </a:solidFill>
              <a:latin typeface="Times New Roman" panose="02020603050405020304" pitchFamily="18" charset="0"/>
              <a:cs typeface="Times New Roman" panose="02020603050405020304" pitchFamily="18" charset="0"/>
            </a:endParaRPr>
          </a:p>
          <a:p>
            <a:pPr algn="just"/>
            <a:endParaRPr lang="en-US" sz="2400" b="1" i="1" dirty="0">
              <a:solidFill>
                <a:srgbClr val="002060"/>
              </a:solidFill>
              <a:latin typeface="Times New Roman" panose="02020603050405020304" pitchFamily="18" charset="0"/>
              <a:cs typeface="Times New Roman" panose="02020603050405020304" pitchFamily="18" charset="0"/>
            </a:endParaRPr>
          </a:p>
          <a:p>
            <a:pPr algn="just"/>
            <a:r>
              <a:rPr lang="en-US" sz="3200" b="1" i="1" dirty="0">
                <a:solidFill>
                  <a:srgbClr val="002060"/>
                </a:solidFill>
                <a:latin typeface="Times New Roman" panose="02020603050405020304" pitchFamily="18" charset="0"/>
                <a:cs typeface="Times New Roman" panose="02020603050405020304" pitchFamily="18" charset="0"/>
              </a:rPr>
              <a:t>3. Expansion. </a:t>
            </a:r>
          </a:p>
          <a:p>
            <a:r>
              <a:rPr lang="en-US" sz="2400" b="1" dirty="0">
                <a:latin typeface="Times New Roman" panose="02020603050405020304" pitchFamily="18" charset="0"/>
                <a:cs typeface="Times New Roman" panose="02020603050405020304" pitchFamily="18" charset="0"/>
              </a:rPr>
              <a:t>- Bone expansion </a:t>
            </a:r>
            <a:r>
              <a:rPr lang="en-US" sz="2400" dirty="0">
                <a:latin typeface="Times New Roman" panose="02020603050405020304" pitchFamily="18" charset="0"/>
                <a:cs typeface="Times New Roman" panose="02020603050405020304" pitchFamily="18" charset="0"/>
              </a:rPr>
              <a:t>with an </a:t>
            </a:r>
            <a:r>
              <a:rPr lang="en-US" sz="2400" b="1" dirty="0">
                <a:latin typeface="Times New Roman" panose="02020603050405020304" pitchFamily="18" charset="0"/>
                <a:cs typeface="Times New Roman" panose="02020603050405020304" pitchFamily="18" charset="0"/>
              </a:rPr>
              <a:t>intact</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well-formed cortex </a:t>
            </a:r>
            <a:r>
              <a:rPr lang="en-US" sz="2400" dirty="0">
                <a:latin typeface="Times New Roman" panose="02020603050405020304" pitchFamily="18" charset="0"/>
                <a:cs typeface="Times New Roman" panose="02020603050405020304" pitchFamily="18" charset="0"/>
              </a:rPr>
              <a:t>usually indicates a </a:t>
            </a:r>
            <a:r>
              <a:rPr lang="en-US" sz="2400" b="1" dirty="0">
                <a:latin typeface="Times New Roman" panose="02020603050405020304" pitchFamily="18" charset="0"/>
                <a:cs typeface="Times New Roman" panose="02020603050405020304" pitchFamily="18" charset="0"/>
              </a:rPr>
              <a:t>slow growing </a:t>
            </a:r>
            <a:r>
              <a:rPr lang="en-US" sz="2400" dirty="0">
                <a:latin typeface="Times New Roman" panose="02020603050405020304" pitchFamily="18" charset="0"/>
                <a:cs typeface="Times New Roman" panose="02020603050405020304" pitchFamily="18" charset="0"/>
              </a:rPr>
              <a:t>lesion such as an </a:t>
            </a:r>
            <a:r>
              <a:rPr lang="en-US" sz="2400" b="1" dirty="0">
                <a:solidFill>
                  <a:srgbClr val="FFC000"/>
                </a:solidFill>
                <a:latin typeface="Times New Roman" panose="02020603050405020304" pitchFamily="18" charset="0"/>
                <a:cs typeface="Times New Roman" panose="02020603050405020304" pitchFamily="18" charset="0"/>
              </a:rPr>
              <a:t>enchondroma</a:t>
            </a:r>
            <a:r>
              <a:rPr lang="en-US" sz="2400" dirty="0">
                <a:latin typeface="Times New Roman" panose="02020603050405020304" pitchFamily="18" charset="0"/>
                <a:cs typeface="Times New Roman" panose="02020603050405020304" pitchFamily="18" charset="0"/>
              </a:rPr>
              <a:t> or </a:t>
            </a:r>
            <a:r>
              <a:rPr lang="en-US" sz="2400" b="1" dirty="0">
                <a:solidFill>
                  <a:srgbClr val="FFC000"/>
                </a:solidFill>
                <a:latin typeface="Times New Roman" panose="02020603050405020304" pitchFamily="18" charset="0"/>
                <a:cs typeface="Times New Roman" panose="02020603050405020304" pitchFamily="18" charset="0"/>
              </a:rPr>
              <a:t>fibrous dysplasia</a:t>
            </a:r>
            <a:r>
              <a:rPr lang="en-US" sz="2400" dirty="0">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FA479327-86CB-4386-9A5C-0CEFDD5EC417}"/>
              </a:ext>
            </a:extLst>
          </p:cNvPr>
          <p:cNvPicPr>
            <a:picLocks noChangeAspect="1"/>
          </p:cNvPicPr>
          <p:nvPr/>
        </p:nvPicPr>
        <p:blipFill>
          <a:blip r:embed="rId2"/>
          <a:stretch>
            <a:fillRect/>
          </a:stretch>
        </p:blipFill>
        <p:spPr>
          <a:xfrm>
            <a:off x="5409102" y="27518"/>
            <a:ext cx="1971209" cy="3761522"/>
          </a:xfrm>
          <a:prstGeom prst="rect">
            <a:avLst/>
          </a:prstGeom>
        </p:spPr>
      </p:pic>
      <p:sp>
        <p:nvSpPr>
          <p:cNvPr id="4" name="Rectangle 3">
            <a:extLst>
              <a:ext uri="{FF2B5EF4-FFF2-40B4-BE49-F238E27FC236}">
                <a16:creationId xmlns:a16="http://schemas.microsoft.com/office/drawing/2014/main" id="{CECEC763-E053-441D-9CA6-EEA850BC122B}"/>
              </a:ext>
            </a:extLst>
          </p:cNvPr>
          <p:cNvSpPr/>
          <p:nvPr/>
        </p:nvSpPr>
        <p:spPr>
          <a:xfrm>
            <a:off x="7380312" y="620688"/>
            <a:ext cx="1656184" cy="1938992"/>
          </a:xfrm>
          <a:prstGeom prst="rect">
            <a:avLst/>
          </a:prstGeom>
        </p:spPr>
        <p:txBody>
          <a:bodyPr wrap="square">
            <a:spAutoFit/>
          </a:bodyPr>
          <a:lstStyle/>
          <a:p>
            <a:pPr algn="just"/>
            <a:r>
              <a:rPr lang="en-US" sz="2000" b="1" dirty="0">
                <a:latin typeface="Times New Roman" panose="02020603050405020304" pitchFamily="18" charset="0"/>
                <a:cs typeface="Times New Roman" panose="02020603050405020304" pitchFamily="18" charset="0"/>
              </a:rPr>
              <a:t>Destruction of the cortex indicating an aggressive lesion Metastasis.</a:t>
            </a:r>
            <a:endParaRPr lang="en-US" sz="2800" b="1" i="1" dirty="0">
              <a:solidFill>
                <a:srgbClr val="00206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2D016E1F-4CA2-4407-A467-6747779A829B}"/>
              </a:ext>
            </a:extLst>
          </p:cNvPr>
          <p:cNvSpPr/>
          <p:nvPr/>
        </p:nvSpPr>
        <p:spPr>
          <a:xfrm>
            <a:off x="7380311" y="4298320"/>
            <a:ext cx="1748003" cy="1938992"/>
          </a:xfrm>
          <a:prstGeom prst="rect">
            <a:avLst/>
          </a:prstGeom>
        </p:spPr>
        <p:txBody>
          <a:bodyPr wrap="square">
            <a:spAutoFit/>
          </a:bodyPr>
          <a:lstStyle/>
          <a:p>
            <a:pPr algn="just"/>
            <a:r>
              <a:rPr lang="en-US" sz="2400" b="1" dirty="0">
                <a:latin typeface="Times New Roman" panose="02020603050405020304" pitchFamily="18" charset="0"/>
                <a:cs typeface="Times New Roman" panose="02020603050405020304" pitchFamily="18" charset="0"/>
              </a:rPr>
              <a:t>Expansion of the cortex due to fibrous dysplasia. </a:t>
            </a:r>
          </a:p>
        </p:txBody>
      </p:sp>
      <p:pic>
        <p:nvPicPr>
          <p:cNvPr id="6" name="Picture 5">
            <a:extLst>
              <a:ext uri="{FF2B5EF4-FFF2-40B4-BE49-F238E27FC236}">
                <a16:creationId xmlns:a16="http://schemas.microsoft.com/office/drawing/2014/main" id="{099235B8-8DAF-4964-A0CE-CB8F1E098569}"/>
              </a:ext>
            </a:extLst>
          </p:cNvPr>
          <p:cNvPicPr>
            <a:picLocks noChangeAspect="1"/>
          </p:cNvPicPr>
          <p:nvPr/>
        </p:nvPicPr>
        <p:blipFill>
          <a:blip r:embed="rId3"/>
          <a:stretch>
            <a:fillRect/>
          </a:stretch>
        </p:blipFill>
        <p:spPr>
          <a:xfrm>
            <a:off x="5409102" y="3933056"/>
            <a:ext cx="1971209" cy="2834769"/>
          </a:xfrm>
          <a:prstGeom prst="rect">
            <a:avLst/>
          </a:prstGeom>
        </p:spPr>
      </p:pic>
    </p:spTree>
    <p:extLst>
      <p:ext uri="{BB962C8B-B14F-4D97-AF65-F5344CB8AC3E}">
        <p14:creationId xmlns:p14="http://schemas.microsoft.com/office/powerpoint/2010/main" val="170275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7D2937-1EAF-4A1F-AB01-EFF453C08AAC}"/>
              </a:ext>
            </a:extLst>
          </p:cNvPr>
          <p:cNvSpPr/>
          <p:nvPr/>
        </p:nvSpPr>
        <p:spPr>
          <a:xfrm>
            <a:off x="0" y="27518"/>
            <a:ext cx="5580112" cy="6647974"/>
          </a:xfrm>
          <a:prstGeom prst="rect">
            <a:avLst/>
          </a:prstGeom>
        </p:spPr>
        <p:txBody>
          <a:bodyPr wrap="square">
            <a:spAutoFit/>
          </a:bodyPr>
          <a:lstStyle/>
          <a:p>
            <a:pPr algn="just"/>
            <a:r>
              <a:rPr lang="en-US" sz="3200" b="1" i="1" dirty="0">
                <a:solidFill>
                  <a:srgbClr val="002060"/>
                </a:solidFill>
                <a:latin typeface="Times New Roman" panose="02020603050405020304" pitchFamily="18" charset="0"/>
                <a:cs typeface="Times New Roman" panose="02020603050405020304" pitchFamily="18" charset="0"/>
              </a:rPr>
              <a:t>4. Periosteal reaction. </a:t>
            </a:r>
          </a:p>
          <a:p>
            <a:pPr algn="just"/>
            <a:r>
              <a:rPr lang="en-US" sz="2400" dirty="0">
                <a:latin typeface="Times New Roman" panose="02020603050405020304" pitchFamily="18" charset="0"/>
                <a:cs typeface="Times New Roman" panose="02020603050405020304" pitchFamily="18" charset="0"/>
              </a:rPr>
              <a:t>- The presence of an </a:t>
            </a:r>
            <a:r>
              <a:rPr lang="en-US" sz="2400" b="1" dirty="0">
                <a:latin typeface="Times New Roman" panose="02020603050405020304" pitchFamily="18" charset="0"/>
                <a:cs typeface="Times New Roman" panose="02020603050405020304" pitchFamily="18" charset="0"/>
              </a:rPr>
              <a:t>active periosteal reaction </a:t>
            </a:r>
            <a:r>
              <a:rPr lang="en-US" sz="2400" dirty="0">
                <a:latin typeface="Times New Roman" panose="02020603050405020304" pitchFamily="18" charset="0"/>
                <a:cs typeface="Times New Roman" panose="02020603050405020304" pitchFamily="18" charset="0"/>
              </a:rPr>
              <a:t>in the absence of trauma usually indicates an </a:t>
            </a:r>
            <a:r>
              <a:rPr lang="en-US" sz="2400" b="1" dirty="0">
                <a:solidFill>
                  <a:srgbClr val="FFC000"/>
                </a:solidFill>
                <a:latin typeface="Times New Roman" panose="02020603050405020304" pitchFamily="18" charset="0"/>
                <a:cs typeface="Times New Roman" panose="02020603050405020304" pitchFamily="18" charset="0"/>
              </a:rPr>
              <a:t>aggressive lesion </a:t>
            </a:r>
            <a:r>
              <a:rPr lang="en-US" sz="2400" dirty="0">
                <a:latin typeface="Times New Roman" panose="02020603050405020304" pitchFamily="18" charset="0"/>
                <a:cs typeface="Times New Roman" panose="02020603050405020304" pitchFamily="18" charset="0"/>
              </a:rPr>
              <a:t>. </a:t>
            </a:r>
          </a:p>
          <a:p>
            <a:pPr marL="342900" indent="-342900" algn="just">
              <a:buFontTx/>
              <a:buChar char="-"/>
            </a:pPr>
            <a:r>
              <a:rPr lang="en-US" sz="2400" b="1" dirty="0">
                <a:latin typeface="Times New Roman" panose="02020603050405020304" pitchFamily="18" charset="0"/>
                <a:cs typeface="Times New Roman" panose="02020603050405020304" pitchFamily="18" charset="0"/>
              </a:rPr>
              <a:t>A traumatic fracture </a:t>
            </a:r>
            <a:r>
              <a:rPr lang="en-US" sz="2400" dirty="0">
                <a:latin typeface="Times New Roman" panose="02020603050405020304" pitchFamily="18" charset="0"/>
                <a:cs typeface="Times New Roman" panose="02020603050405020304" pitchFamily="18" charset="0"/>
              </a:rPr>
              <a:t>causes </a:t>
            </a:r>
            <a:r>
              <a:rPr lang="en-US" sz="2400" b="1" dirty="0">
                <a:latin typeface="Times New Roman" panose="02020603050405020304" pitchFamily="18" charset="0"/>
                <a:cs typeface="Times New Roman" panose="02020603050405020304" pitchFamily="18" charset="0"/>
              </a:rPr>
              <a:t>periosteal reaction </a:t>
            </a:r>
            <a:r>
              <a:rPr lang="en-US" sz="2400" dirty="0">
                <a:latin typeface="Times New Roman" panose="02020603050405020304" pitchFamily="18" charset="0"/>
                <a:cs typeface="Times New Roman" panose="02020603050405020304" pitchFamily="18" charset="0"/>
              </a:rPr>
              <a:t>but there is </a:t>
            </a:r>
            <a:r>
              <a:rPr lang="en-US" sz="2400" b="1" dirty="0">
                <a:latin typeface="Times New Roman" panose="02020603050405020304" pitchFamily="18" charset="0"/>
                <a:cs typeface="Times New Roman" panose="02020603050405020304" pitchFamily="18" charset="0"/>
              </a:rPr>
              <a:t>no</a:t>
            </a:r>
            <a:r>
              <a:rPr lang="en-US" sz="2400" dirty="0">
                <a:latin typeface="Times New Roman" panose="02020603050405020304" pitchFamily="18" charset="0"/>
                <a:cs typeface="Times New Roman" panose="02020603050405020304" pitchFamily="18" charset="0"/>
              </a:rPr>
              <a:t> underlying </a:t>
            </a:r>
            <a:r>
              <a:rPr lang="en-US" sz="2400" b="1" dirty="0">
                <a:solidFill>
                  <a:srgbClr val="FFC000"/>
                </a:solidFill>
                <a:latin typeface="Times New Roman" panose="02020603050405020304" pitchFamily="18" charset="0"/>
                <a:cs typeface="Times New Roman" panose="02020603050405020304" pitchFamily="18" charset="0"/>
              </a:rPr>
              <a:t>bone destruction</a:t>
            </a:r>
            <a:r>
              <a:rPr lang="en-US" dirty="0">
                <a:solidFill>
                  <a:srgbClr val="FFC000"/>
                </a:solidFill>
                <a:latin typeface="Times New Roman" panose="02020603050405020304" pitchFamily="18" charset="0"/>
                <a:cs typeface="Times New Roman" panose="02020603050405020304" pitchFamily="18" charset="0"/>
              </a:rPr>
              <a:t>.</a:t>
            </a:r>
            <a:endParaRPr lang="ar-SA" dirty="0"/>
          </a:p>
          <a:p>
            <a:endParaRPr lang="en-US" dirty="0"/>
          </a:p>
          <a:p>
            <a:pPr algn="just"/>
            <a:r>
              <a:rPr lang="en-US" sz="3200" b="1" i="1" dirty="0">
                <a:solidFill>
                  <a:srgbClr val="002060"/>
                </a:solidFill>
                <a:latin typeface="Times New Roman" panose="02020603050405020304" pitchFamily="18" charset="0"/>
                <a:cs typeface="Times New Roman" panose="02020603050405020304" pitchFamily="18" charset="0"/>
              </a:rPr>
              <a:t>5. Calcific densities within the lesion.</a:t>
            </a:r>
          </a:p>
          <a:p>
            <a:pPr algn="just"/>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Patchy calcification </a:t>
            </a:r>
            <a:r>
              <a:rPr lang="en-US" sz="2400" dirty="0">
                <a:latin typeface="Times New Roman" panose="02020603050405020304" pitchFamily="18" charset="0"/>
                <a:cs typeface="Times New Roman" panose="02020603050405020304" pitchFamily="18" charset="0"/>
              </a:rPr>
              <a:t>of a </a:t>
            </a:r>
            <a:r>
              <a:rPr lang="en-US" sz="2400" b="1" dirty="0">
                <a:latin typeface="Times New Roman" panose="02020603050405020304" pitchFamily="18" charset="0"/>
                <a:cs typeface="Times New Roman" panose="02020603050405020304" pitchFamily="18" charset="0"/>
              </a:rPr>
              <a:t>popcorn</a:t>
            </a:r>
            <a:r>
              <a:rPr lang="en-US" sz="2400" dirty="0">
                <a:latin typeface="Times New Roman" panose="02020603050405020304" pitchFamily="18" charset="0"/>
                <a:cs typeface="Times New Roman" panose="02020603050405020304" pitchFamily="18" charset="0"/>
              </a:rPr>
              <a:t> type usually indicates </a:t>
            </a:r>
            <a:r>
              <a:rPr lang="en-US" sz="2400" b="1" dirty="0">
                <a:latin typeface="Times New Roman" panose="02020603050405020304" pitchFamily="18" charset="0"/>
                <a:cs typeface="Times New Roman" panose="02020603050405020304" pitchFamily="18" charset="0"/>
              </a:rPr>
              <a:t>a cartilage tumour.</a:t>
            </a:r>
          </a:p>
          <a:p>
            <a:pPr algn="just"/>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Diffuse, ill-defined </a:t>
            </a:r>
            <a:r>
              <a:rPr lang="en-US" sz="2400" dirty="0">
                <a:latin typeface="Times New Roman" panose="02020603050405020304" pitchFamily="18" charset="0"/>
                <a:cs typeface="Times New Roman" panose="02020603050405020304" pitchFamily="18" charset="0"/>
              </a:rPr>
              <a:t>more likely it is that the lesion is </a:t>
            </a:r>
            <a:r>
              <a:rPr lang="en-US" sz="2400" b="1" dirty="0">
                <a:solidFill>
                  <a:srgbClr val="FFC000"/>
                </a:solidFill>
                <a:latin typeface="Times New Roman" panose="02020603050405020304" pitchFamily="18" charset="0"/>
                <a:cs typeface="Times New Roman" panose="02020603050405020304" pitchFamily="18" charset="0"/>
              </a:rPr>
              <a:t>a neoplasm</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 </a:t>
            </a:r>
            <a:r>
              <a:rPr lang="en-US" sz="2400" b="1" dirty="0">
                <a:latin typeface="Times New Roman" panose="02020603050405020304" pitchFamily="18" charset="0"/>
                <a:cs typeface="Times New Roman" panose="02020603050405020304" pitchFamily="18" charset="0"/>
              </a:rPr>
              <a:t>Ill-defined soft tissue swelling</a:t>
            </a:r>
            <a:r>
              <a:rPr lang="en-US" sz="2400" dirty="0">
                <a:latin typeface="Times New Roman" panose="02020603050405020304" pitchFamily="18" charset="0"/>
                <a:cs typeface="Times New Roman" panose="02020603050405020304" pitchFamily="18" charset="0"/>
              </a:rPr>
              <a:t> adjacent to a focal </a:t>
            </a:r>
            <a:r>
              <a:rPr lang="en-US" sz="2400" b="1" dirty="0">
                <a:latin typeface="Times New Roman" panose="02020603050405020304" pitchFamily="18" charset="0"/>
                <a:cs typeface="Times New Roman" panose="02020603050405020304" pitchFamily="18" charset="0"/>
              </a:rPr>
              <a:t>destructive</a:t>
            </a:r>
            <a:r>
              <a:rPr lang="en-US" sz="2400" dirty="0">
                <a:latin typeface="Times New Roman" panose="02020603050405020304" pitchFamily="18" charset="0"/>
                <a:cs typeface="Times New Roman" panose="02020603050405020304" pitchFamily="18" charset="0"/>
              </a:rPr>
              <a:t> lesion suggests </a:t>
            </a:r>
            <a:r>
              <a:rPr lang="en-US" sz="2400" b="1" dirty="0">
                <a:solidFill>
                  <a:srgbClr val="FFC000"/>
                </a:solidFill>
                <a:latin typeface="Times New Roman" panose="02020603050405020304" pitchFamily="18" charset="0"/>
                <a:cs typeface="Times New Roman" panose="02020603050405020304" pitchFamily="18" charset="0"/>
              </a:rPr>
              <a:t>infection</a:t>
            </a:r>
            <a:r>
              <a:rPr lang="en-US" sz="2400" dirty="0">
                <a:solidFill>
                  <a:srgbClr val="FFC000"/>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727A1947-6CB0-4853-90AF-1287C7FAB793}"/>
              </a:ext>
            </a:extLst>
          </p:cNvPr>
          <p:cNvPicPr>
            <a:picLocks noChangeAspect="1"/>
          </p:cNvPicPr>
          <p:nvPr/>
        </p:nvPicPr>
        <p:blipFill>
          <a:blip r:embed="rId2"/>
          <a:stretch>
            <a:fillRect/>
          </a:stretch>
        </p:blipFill>
        <p:spPr>
          <a:xfrm>
            <a:off x="5724128" y="114245"/>
            <a:ext cx="1912776" cy="3284984"/>
          </a:xfrm>
          <a:prstGeom prst="rect">
            <a:avLst/>
          </a:prstGeom>
        </p:spPr>
      </p:pic>
      <p:pic>
        <p:nvPicPr>
          <p:cNvPr id="4" name="Picture 3">
            <a:extLst>
              <a:ext uri="{FF2B5EF4-FFF2-40B4-BE49-F238E27FC236}">
                <a16:creationId xmlns:a16="http://schemas.microsoft.com/office/drawing/2014/main" id="{615CE855-200E-4AFD-B562-E37807FF82B5}"/>
              </a:ext>
            </a:extLst>
          </p:cNvPr>
          <p:cNvPicPr>
            <a:picLocks noChangeAspect="1"/>
          </p:cNvPicPr>
          <p:nvPr/>
        </p:nvPicPr>
        <p:blipFill>
          <a:blip r:embed="rId3"/>
          <a:stretch>
            <a:fillRect/>
          </a:stretch>
        </p:blipFill>
        <p:spPr>
          <a:xfrm>
            <a:off x="5576258" y="3519006"/>
            <a:ext cx="1835696" cy="3284984"/>
          </a:xfrm>
          <a:prstGeom prst="rect">
            <a:avLst/>
          </a:prstGeom>
        </p:spPr>
      </p:pic>
      <p:sp>
        <p:nvSpPr>
          <p:cNvPr id="5" name="Rectangle 4">
            <a:extLst>
              <a:ext uri="{FF2B5EF4-FFF2-40B4-BE49-F238E27FC236}">
                <a16:creationId xmlns:a16="http://schemas.microsoft.com/office/drawing/2014/main" id="{89674A9C-0D61-410D-9E8B-559D4F25C134}"/>
              </a:ext>
            </a:extLst>
          </p:cNvPr>
          <p:cNvSpPr/>
          <p:nvPr/>
        </p:nvSpPr>
        <p:spPr>
          <a:xfrm>
            <a:off x="7636904" y="476672"/>
            <a:ext cx="1507096" cy="1477328"/>
          </a:xfrm>
          <a:prstGeom prst="rect">
            <a:avLst/>
          </a:prstGeom>
        </p:spPr>
        <p:txBody>
          <a:bodyPr wrap="square">
            <a:spAutoFit/>
          </a:bodyPr>
          <a:lstStyle/>
          <a:p>
            <a:pPr algn="just"/>
            <a:r>
              <a:rPr lang="en-US" dirty="0">
                <a:latin typeface="Times New Roman" panose="02020603050405020304" pitchFamily="18" charset="0"/>
                <a:cs typeface="Times New Roman" panose="02020603050405020304" pitchFamily="18" charset="0"/>
              </a:rPr>
              <a:t>Periosteal reaction (arrow) </a:t>
            </a:r>
          </a:p>
          <a:p>
            <a:pPr algn="just"/>
            <a:r>
              <a:rPr lang="en-US" dirty="0">
                <a:latin typeface="Times New Roman" panose="02020603050405020304" pitchFamily="18" charset="0"/>
                <a:cs typeface="Times New Roman" panose="02020603050405020304" pitchFamily="18" charset="0"/>
              </a:rPr>
              <a:t>in this case </a:t>
            </a:r>
            <a:r>
              <a:rPr lang="en-US" dirty="0">
                <a:solidFill>
                  <a:srgbClr val="FFC000"/>
                </a:solidFill>
                <a:latin typeface="Times New Roman" panose="02020603050405020304" pitchFamily="18" charset="0"/>
                <a:cs typeface="Times New Roman" panose="02020603050405020304" pitchFamily="18" charset="0"/>
              </a:rPr>
              <a:t>osteomyelitis</a:t>
            </a:r>
            <a:endParaRPr lang="en-US"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088BA6A-BD23-47BF-B838-6A2515C02691}"/>
              </a:ext>
            </a:extLst>
          </p:cNvPr>
          <p:cNvSpPr/>
          <p:nvPr/>
        </p:nvSpPr>
        <p:spPr>
          <a:xfrm>
            <a:off x="7411954" y="3519006"/>
            <a:ext cx="1732046" cy="2862322"/>
          </a:xfrm>
          <a:prstGeom prst="rect">
            <a:avLst/>
          </a:prstGeom>
        </p:spPr>
        <p:txBody>
          <a:bodyPr wrap="square">
            <a:spAutoFit/>
          </a:bodyPr>
          <a:lstStyle/>
          <a:p>
            <a:pPr algn="just"/>
            <a:r>
              <a:rPr lang="en-US" dirty="0">
                <a:latin typeface="Times New Roman" panose="02020603050405020304" pitchFamily="18" charset="0"/>
                <a:cs typeface="Times New Roman" panose="02020603050405020304" pitchFamily="18" charset="0"/>
              </a:rPr>
              <a:t>A lesion containing </a:t>
            </a:r>
            <a:r>
              <a:rPr lang="en-US" b="1" dirty="0">
                <a:latin typeface="Times New Roman" panose="02020603050405020304" pitchFamily="18" charset="0"/>
                <a:cs typeface="Times New Roman" panose="02020603050405020304" pitchFamily="18" charset="0"/>
              </a:rPr>
              <a:t>calcium</a:t>
            </a:r>
            <a:r>
              <a:rPr lang="en-US" dirty="0">
                <a:latin typeface="Times New Roman" panose="02020603050405020304" pitchFamily="18" charset="0"/>
                <a:cs typeface="Times New Roman" panose="02020603050405020304" pitchFamily="18" charset="0"/>
              </a:rPr>
              <a:t> (arrow) due to a </a:t>
            </a:r>
            <a:r>
              <a:rPr lang="en-US" b="1" dirty="0">
                <a:latin typeface="Times New Roman" panose="02020603050405020304" pitchFamily="18" charset="0"/>
                <a:cs typeface="Times New Roman" panose="02020603050405020304" pitchFamily="18" charset="0"/>
              </a:rPr>
              <a:t>cartilage tumour</a:t>
            </a:r>
          </a:p>
          <a:p>
            <a:pPr algn="just"/>
            <a:r>
              <a:rPr lang="en-US" dirty="0">
                <a:latin typeface="Times New Roman" panose="02020603050405020304" pitchFamily="18" charset="0"/>
                <a:cs typeface="Times New Roman" panose="02020603050405020304" pitchFamily="18" charset="0"/>
              </a:rPr>
              <a:t>in this case</a:t>
            </a:r>
          </a:p>
          <a:p>
            <a:pPr algn="just"/>
            <a:r>
              <a:rPr lang="en-US" dirty="0">
                <a:latin typeface="Times New Roman" panose="02020603050405020304" pitchFamily="18" charset="0"/>
                <a:cs typeface="Times New Roman" panose="02020603050405020304" pitchFamily="18" charset="0"/>
              </a:rPr>
              <a:t>A </a:t>
            </a:r>
            <a:r>
              <a:rPr lang="en-US" dirty="0">
                <a:solidFill>
                  <a:srgbClr val="FFC000"/>
                </a:solidFill>
                <a:latin typeface="Times New Roman" panose="02020603050405020304" pitchFamily="18" charset="0"/>
                <a:cs typeface="Times New Roman" panose="02020603050405020304" pitchFamily="18" charset="0"/>
              </a:rPr>
              <a:t>chondrosarcoma</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47620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7CE7EA-AC5E-4ECF-AEC5-0A6774AC4DEE}"/>
              </a:ext>
            </a:extLst>
          </p:cNvPr>
          <p:cNvSpPr/>
          <p:nvPr/>
        </p:nvSpPr>
        <p:spPr>
          <a:xfrm>
            <a:off x="0" y="116633"/>
            <a:ext cx="9036496" cy="3046988"/>
          </a:xfrm>
          <a:prstGeom prst="rect">
            <a:avLst/>
          </a:prstGeom>
        </p:spPr>
        <p:txBody>
          <a:bodyPr wrap="square">
            <a:spAutoFit/>
          </a:bodyPr>
          <a:lstStyle/>
          <a:p>
            <a:r>
              <a:rPr lang="en-US" sz="3200" b="1" i="1" dirty="0">
                <a:solidFill>
                  <a:srgbClr val="002060"/>
                </a:solidFill>
                <a:latin typeface="Times New Roman" panose="02020603050405020304" pitchFamily="18" charset="0"/>
                <a:cs typeface="Times New Roman" panose="02020603050405020304" pitchFamily="18" charset="0"/>
              </a:rPr>
              <a:t>6. Site.</a:t>
            </a:r>
          </a:p>
          <a:p>
            <a:pPr marL="342900" indent="-342900" algn="just">
              <a:buFontTx/>
              <a:buChar char="-"/>
            </a:pPr>
            <a:r>
              <a:rPr lang="en-US" sz="3200" dirty="0">
                <a:latin typeface="Times New Roman" panose="02020603050405020304" pitchFamily="18" charset="0"/>
                <a:cs typeface="Times New Roman" panose="02020603050405020304" pitchFamily="18" charset="0"/>
              </a:rPr>
              <a:t>Certain lesions tend to occur at certain sites.</a:t>
            </a:r>
          </a:p>
          <a:p>
            <a:pPr marL="342900" indent="-342900" algn="just">
              <a:buFontTx/>
              <a:buChar char="-"/>
            </a:pPr>
            <a:r>
              <a:rPr lang="en-US" sz="3200" b="1" dirty="0">
                <a:solidFill>
                  <a:srgbClr val="FFC000"/>
                </a:solidFill>
                <a:latin typeface="Times New Roman" panose="02020603050405020304" pitchFamily="18" charset="0"/>
                <a:cs typeface="Times New Roman" panose="02020603050405020304" pitchFamily="18" charset="0"/>
              </a:rPr>
              <a:t>Osteomyelitis</a:t>
            </a:r>
            <a:r>
              <a:rPr lang="en-US" sz="3200" dirty="0">
                <a:latin typeface="Times New Roman" panose="02020603050405020304" pitchFamily="18" charset="0"/>
                <a:cs typeface="Times New Roman" panose="02020603050405020304" pitchFamily="18" charset="0"/>
              </a:rPr>
              <a:t> characteristically occurs in the </a:t>
            </a:r>
            <a:r>
              <a:rPr lang="en-US" sz="3200" b="1" dirty="0">
                <a:latin typeface="Times New Roman" panose="02020603050405020304" pitchFamily="18" charset="0"/>
                <a:cs typeface="Times New Roman" panose="02020603050405020304" pitchFamily="18" charset="0"/>
              </a:rPr>
              <a:t>metaphyseal</a:t>
            </a:r>
            <a:r>
              <a:rPr lang="en-US" sz="3200" dirty="0">
                <a:latin typeface="Times New Roman" panose="02020603050405020304" pitchFamily="18" charset="0"/>
                <a:cs typeface="Times New Roman" panose="02020603050405020304" pitchFamily="18" charset="0"/>
              </a:rPr>
              <a:t> areas, particularly of the </a:t>
            </a:r>
            <a:r>
              <a:rPr lang="en-US" sz="3200" b="1" dirty="0">
                <a:latin typeface="Times New Roman" panose="02020603050405020304" pitchFamily="18" charset="0"/>
                <a:cs typeface="Times New Roman" panose="02020603050405020304" pitchFamily="18" charset="0"/>
              </a:rPr>
              <a:t>knee</a:t>
            </a:r>
            <a:r>
              <a:rPr lang="en-US" sz="3200" dirty="0">
                <a:latin typeface="Times New Roman" panose="02020603050405020304" pitchFamily="18" charset="0"/>
                <a:cs typeface="Times New Roman" panose="02020603050405020304" pitchFamily="18" charset="0"/>
              </a:rPr>
              <a:t> and </a:t>
            </a:r>
            <a:r>
              <a:rPr lang="en-US" sz="3200" b="1" dirty="0">
                <a:latin typeface="Times New Roman" panose="02020603050405020304" pitchFamily="18" charset="0"/>
                <a:cs typeface="Times New Roman" panose="02020603050405020304" pitchFamily="18" charset="0"/>
              </a:rPr>
              <a:t>lower tibia</a:t>
            </a:r>
            <a:r>
              <a:rPr lang="en-US" sz="3200" dirty="0">
                <a:latin typeface="Times New Roman" panose="02020603050405020304" pitchFamily="18" charset="0"/>
                <a:cs typeface="Times New Roman" panose="02020603050405020304" pitchFamily="18" charset="0"/>
              </a:rPr>
              <a:t>.</a:t>
            </a:r>
          </a:p>
          <a:p>
            <a:pPr marL="342900" indent="-342900" algn="just">
              <a:buFontTx/>
              <a:buChar char="-"/>
            </a:pPr>
            <a:r>
              <a:rPr lang="en-US" sz="3200" dirty="0">
                <a:latin typeface="Times New Roman" panose="02020603050405020304" pitchFamily="18" charset="0"/>
                <a:cs typeface="Times New Roman" panose="02020603050405020304" pitchFamily="18" charset="0"/>
              </a:rPr>
              <a:t> </a:t>
            </a:r>
            <a:r>
              <a:rPr lang="en-US" sz="3200" b="1" dirty="0">
                <a:solidFill>
                  <a:srgbClr val="FFC000"/>
                </a:solidFill>
                <a:latin typeface="Times New Roman" panose="02020603050405020304" pitchFamily="18" charset="0"/>
                <a:cs typeface="Times New Roman" panose="02020603050405020304" pitchFamily="18" charset="0"/>
              </a:rPr>
              <a:t>Giant cell tumours </a:t>
            </a:r>
            <a:r>
              <a:rPr lang="en-US" sz="3200" dirty="0">
                <a:latin typeface="Times New Roman" panose="02020603050405020304" pitchFamily="18" charset="0"/>
                <a:cs typeface="Times New Roman" panose="02020603050405020304" pitchFamily="18" charset="0"/>
              </a:rPr>
              <a:t>are </a:t>
            </a:r>
            <a:r>
              <a:rPr lang="en-US" sz="3200" b="1" dirty="0">
                <a:latin typeface="Times New Roman" panose="02020603050405020304" pitchFamily="18" charset="0"/>
                <a:cs typeface="Times New Roman" panose="02020603050405020304" pitchFamily="18" charset="0"/>
              </a:rPr>
              <a:t>subarticular</a:t>
            </a:r>
            <a:r>
              <a:rPr lang="en-US" sz="3200" dirty="0">
                <a:latin typeface="Times New Roman" panose="02020603050405020304" pitchFamily="18" charset="0"/>
                <a:cs typeface="Times New Roman" panose="02020603050405020304" pitchFamily="18" charset="0"/>
              </a:rPr>
              <a:t> in position.</a:t>
            </a:r>
          </a:p>
        </p:txBody>
      </p:sp>
    </p:spTree>
    <p:extLst>
      <p:ext uri="{BB962C8B-B14F-4D97-AF65-F5344CB8AC3E}">
        <p14:creationId xmlns:p14="http://schemas.microsoft.com/office/powerpoint/2010/main" val="3193407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898" y="-30425"/>
            <a:ext cx="6030416" cy="707886"/>
          </a:xfrm>
          <a:prstGeom prst="rect">
            <a:avLst/>
          </a:prstGeom>
        </p:spPr>
        <p:txBody>
          <a:bodyPr wrap="square">
            <a:spAutoFit/>
          </a:bodyPr>
          <a:lstStyle/>
          <a:p>
            <a:r>
              <a:rPr lang="en-US" sz="4000" b="1" dirty="0">
                <a:solidFill>
                  <a:srgbClr val="FF0000"/>
                </a:solidFill>
              </a:rPr>
              <a:t>FLUOROSCOPY:</a:t>
            </a:r>
          </a:p>
        </p:txBody>
      </p:sp>
      <p:sp>
        <p:nvSpPr>
          <p:cNvPr id="3" name="TextBox 2"/>
          <p:cNvSpPr txBox="1"/>
          <p:nvPr/>
        </p:nvSpPr>
        <p:spPr>
          <a:xfrm>
            <a:off x="0" y="848263"/>
            <a:ext cx="9144000" cy="1754326"/>
          </a:xfrm>
          <a:prstGeom prst="rect">
            <a:avLst/>
          </a:prstGeom>
          <a:noFill/>
        </p:spPr>
        <p:txBody>
          <a:bodyPr wrap="square" rtlCol="0">
            <a:spAutoFit/>
          </a:bodyPr>
          <a:lstStyle/>
          <a:p>
            <a:r>
              <a:rPr lang="en-US" sz="3600" dirty="0">
                <a:solidFill>
                  <a:srgbClr val="C00000"/>
                </a:solidFill>
                <a:latin typeface="Times New Roman" panose="02020603050405020304" pitchFamily="18" charset="0"/>
                <a:cs typeface="Times New Roman" panose="02020603050405020304" pitchFamily="18" charset="0"/>
              </a:rPr>
              <a:t>Many radiological procedure like:</a:t>
            </a:r>
          </a:p>
          <a:p>
            <a:r>
              <a:rPr lang="en-US" sz="3600" dirty="0">
                <a:solidFill>
                  <a:srgbClr val="7030A0"/>
                </a:solidFill>
                <a:latin typeface="Times New Roman" panose="02020603050405020304" pitchFamily="18" charset="0"/>
                <a:cs typeface="Times New Roman" panose="02020603050405020304" pitchFamily="18" charset="0"/>
              </a:rPr>
              <a:t>Arthrography</a:t>
            </a:r>
          </a:p>
          <a:p>
            <a:r>
              <a:rPr lang="en-US" sz="3600" dirty="0">
                <a:solidFill>
                  <a:srgbClr val="7030A0"/>
                </a:solidFill>
                <a:latin typeface="Times New Roman" panose="02020603050405020304" pitchFamily="18" charset="0"/>
                <a:cs typeface="Times New Roman" panose="02020603050405020304" pitchFamily="18" charset="0"/>
              </a:rPr>
              <a:t>Arteriography</a:t>
            </a:r>
          </a:p>
        </p:txBody>
      </p:sp>
      <p:sp>
        <p:nvSpPr>
          <p:cNvPr id="4" name="Rectangle 3">
            <a:extLst>
              <a:ext uri="{FF2B5EF4-FFF2-40B4-BE49-F238E27FC236}">
                <a16:creationId xmlns:a16="http://schemas.microsoft.com/office/drawing/2014/main" id="{B9436A74-33D6-490C-8F65-8492CB8EC078}"/>
              </a:ext>
            </a:extLst>
          </p:cNvPr>
          <p:cNvSpPr/>
          <p:nvPr/>
        </p:nvSpPr>
        <p:spPr>
          <a:xfrm>
            <a:off x="0" y="3586245"/>
            <a:ext cx="4806345" cy="2677656"/>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Arthrography is introduction of contrast agent e.g.  positive contrast such as  iodine solution and negative contrast such as air or combination of both into the joint space.</a:t>
            </a:r>
          </a:p>
        </p:txBody>
      </p:sp>
      <p:sp>
        <p:nvSpPr>
          <p:cNvPr id="5" name="Rectangle 4">
            <a:extLst>
              <a:ext uri="{FF2B5EF4-FFF2-40B4-BE49-F238E27FC236}">
                <a16:creationId xmlns:a16="http://schemas.microsoft.com/office/drawing/2014/main" id="{4404691F-A230-4C68-82FD-F2938B8F6DE0}"/>
              </a:ext>
            </a:extLst>
          </p:cNvPr>
          <p:cNvSpPr/>
          <p:nvPr/>
        </p:nvSpPr>
        <p:spPr>
          <a:xfrm>
            <a:off x="341850" y="2852936"/>
            <a:ext cx="4320479" cy="707886"/>
          </a:xfrm>
          <a:prstGeom prst="rect">
            <a:avLst/>
          </a:prstGeom>
        </p:spPr>
        <p:txBody>
          <a:bodyPr wrap="square">
            <a:spAutoFit/>
          </a:bodyPr>
          <a:lstStyle/>
          <a:p>
            <a:r>
              <a:rPr lang="en-US" sz="4000" b="1" dirty="0">
                <a:solidFill>
                  <a:srgbClr val="7030A0"/>
                </a:solidFill>
                <a:latin typeface="Times New Roman" panose="02020603050405020304" pitchFamily="18" charset="0"/>
                <a:cs typeface="Times New Roman" panose="02020603050405020304" pitchFamily="18" charset="0"/>
              </a:rPr>
              <a:t>Arthrography</a:t>
            </a:r>
          </a:p>
        </p:txBody>
      </p:sp>
      <p:pic>
        <p:nvPicPr>
          <p:cNvPr id="6" name="Picture 2">
            <a:extLst>
              <a:ext uri="{FF2B5EF4-FFF2-40B4-BE49-F238E27FC236}">
                <a16:creationId xmlns:a16="http://schemas.microsoft.com/office/drawing/2014/main" id="{7D07CEE0-B2C3-4387-960E-0ED072F1FE8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1" y="2852936"/>
            <a:ext cx="4032447" cy="3843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3480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55776" y="116632"/>
            <a:ext cx="4968552" cy="584775"/>
          </a:xfrm>
          <a:prstGeom prst="rect">
            <a:avLst/>
          </a:prstGeom>
          <a:noFill/>
        </p:spPr>
        <p:txBody>
          <a:bodyPr wrap="square" rtlCol="0">
            <a:spAutoFit/>
          </a:bodyPr>
          <a:lstStyle/>
          <a:p>
            <a:r>
              <a:rPr lang="en-US" sz="3200" dirty="0"/>
              <a:t>       </a:t>
            </a:r>
            <a:r>
              <a:rPr lang="en-US" sz="3200" dirty="0">
                <a:solidFill>
                  <a:schemeClr val="accent2"/>
                </a:solidFill>
              </a:rPr>
              <a:t>OBJECTIVES</a:t>
            </a:r>
            <a:endParaRPr lang="en-CA" sz="3200" dirty="0">
              <a:solidFill>
                <a:schemeClr val="accent2"/>
              </a:solidFill>
            </a:endParaRPr>
          </a:p>
        </p:txBody>
      </p:sp>
      <p:sp>
        <p:nvSpPr>
          <p:cNvPr id="3" name="TextBox 2"/>
          <p:cNvSpPr txBox="1"/>
          <p:nvPr/>
        </p:nvSpPr>
        <p:spPr>
          <a:xfrm>
            <a:off x="0" y="908720"/>
            <a:ext cx="8964488" cy="1631216"/>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The main focus and objective of this lecture is to help student to be competent in looking at MSK and interpreting finding:</a:t>
            </a:r>
          </a:p>
          <a:p>
            <a:pPr marL="285750" indent="-28575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Normal radiological anatomical landmark</a:t>
            </a:r>
          </a:p>
          <a:p>
            <a:pPr marL="285750" indent="-28575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 of analyzing finding</a:t>
            </a:r>
          </a:p>
          <a:p>
            <a:pPr algn="just"/>
            <a:r>
              <a:rPr lang="en-US" sz="2000" dirty="0">
                <a:latin typeface="Times New Roman" panose="02020603050405020304" pitchFamily="18" charset="0"/>
                <a:cs typeface="Times New Roman" panose="02020603050405020304" pitchFamily="18" charset="0"/>
              </a:rPr>
              <a:t>            “Where to look and what to look </a:t>
            </a:r>
            <a:r>
              <a:rPr lang="en-US" sz="2000" dirty="0"/>
              <a:t>for”</a:t>
            </a:r>
            <a:endParaRPr lang="en-CA" sz="2000" dirty="0"/>
          </a:p>
        </p:txBody>
      </p:sp>
      <p:sp>
        <p:nvSpPr>
          <p:cNvPr id="4" name="TextBox 3"/>
          <p:cNvSpPr txBox="1"/>
          <p:nvPr/>
        </p:nvSpPr>
        <p:spPr>
          <a:xfrm>
            <a:off x="5220072" y="2996952"/>
            <a:ext cx="3563888" cy="1200329"/>
          </a:xfrm>
          <a:prstGeom prst="rect">
            <a:avLst/>
          </a:prstGeom>
          <a:noFill/>
        </p:spPr>
        <p:txBody>
          <a:bodyPr wrap="square" rtlCol="0">
            <a:spAutoFit/>
          </a:bodyPr>
          <a:lstStyle/>
          <a:p>
            <a:r>
              <a:rPr lang="en-US" dirty="0">
                <a:solidFill>
                  <a:schemeClr val="accent2"/>
                </a:solidFill>
                <a:latin typeface="Times New Roman" panose="02020603050405020304" pitchFamily="18" charset="0"/>
                <a:cs typeface="Times New Roman" panose="02020603050405020304" pitchFamily="18" charset="0"/>
              </a:rPr>
              <a:t>Bone density</a:t>
            </a:r>
          </a:p>
          <a:p>
            <a:r>
              <a:rPr lang="en-US" dirty="0">
                <a:solidFill>
                  <a:schemeClr val="accent2"/>
                </a:solidFill>
                <a:latin typeface="Times New Roman" panose="02020603050405020304" pitchFamily="18" charset="0"/>
                <a:cs typeface="Times New Roman" panose="02020603050405020304" pitchFamily="18" charset="0"/>
              </a:rPr>
              <a:t>Bone texture</a:t>
            </a:r>
          </a:p>
          <a:p>
            <a:r>
              <a:rPr lang="en-US" dirty="0">
                <a:solidFill>
                  <a:schemeClr val="accent2"/>
                </a:solidFill>
                <a:latin typeface="Times New Roman" panose="02020603050405020304" pitchFamily="18" charset="0"/>
                <a:cs typeface="Times New Roman" panose="02020603050405020304" pitchFamily="18" charset="0"/>
              </a:rPr>
              <a:t>Distortion </a:t>
            </a:r>
          </a:p>
          <a:p>
            <a:r>
              <a:rPr lang="en-US" dirty="0">
                <a:solidFill>
                  <a:schemeClr val="accent2"/>
                </a:solidFill>
                <a:latin typeface="Times New Roman" panose="02020603050405020304" pitchFamily="18" charset="0"/>
                <a:cs typeface="Times New Roman" panose="02020603050405020304" pitchFamily="18" charset="0"/>
              </a:rPr>
              <a:t>Displacement of normal structures</a:t>
            </a:r>
          </a:p>
        </p:txBody>
      </p:sp>
      <p:cxnSp>
        <p:nvCxnSpPr>
          <p:cNvPr id="6" name="Straight Arrow Connector 5"/>
          <p:cNvCxnSpPr/>
          <p:nvPr/>
        </p:nvCxnSpPr>
        <p:spPr>
          <a:xfrm>
            <a:off x="4644008" y="2420888"/>
            <a:ext cx="1080120" cy="576064"/>
          </a:xfrm>
          <a:prstGeom prst="straightConnector1">
            <a:avLst/>
          </a:prstGeom>
          <a:ln w="254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39552" y="2852936"/>
            <a:ext cx="1800200" cy="369332"/>
          </a:xfrm>
          <a:prstGeom prst="rect">
            <a:avLst/>
          </a:prstGeom>
          <a:noFill/>
        </p:spPr>
        <p:txBody>
          <a:bodyPr wrap="square" rtlCol="0">
            <a:spAutoFit/>
          </a:bodyPr>
          <a:lstStyle/>
          <a:p>
            <a:r>
              <a:rPr lang="en-US" dirty="0">
                <a:solidFill>
                  <a:schemeClr val="accent2"/>
                </a:solidFill>
                <a:latin typeface="Times New Roman" panose="02020603050405020304" pitchFamily="18" charset="0"/>
                <a:cs typeface="Times New Roman" panose="02020603050405020304" pitchFamily="18" charset="0"/>
              </a:rPr>
              <a:t>Important site</a:t>
            </a:r>
            <a:endParaRPr lang="en-CA" dirty="0">
              <a:solidFill>
                <a:schemeClr val="accent2"/>
              </a:solidFill>
              <a:latin typeface="Times New Roman" panose="02020603050405020304" pitchFamily="18" charset="0"/>
              <a:cs typeface="Times New Roman" panose="02020603050405020304" pitchFamily="18" charset="0"/>
            </a:endParaRPr>
          </a:p>
        </p:txBody>
      </p:sp>
      <p:cxnSp>
        <p:nvCxnSpPr>
          <p:cNvPr id="9" name="Straight Arrow Connector 8"/>
          <p:cNvCxnSpPr/>
          <p:nvPr/>
        </p:nvCxnSpPr>
        <p:spPr>
          <a:xfrm flipH="1">
            <a:off x="1439652" y="2420888"/>
            <a:ext cx="252028" cy="57606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0" y="5085184"/>
            <a:ext cx="9144000" cy="1138773"/>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Recognize features of fractures and identify some common fractures.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Recognize features of certain disease entities</a:t>
            </a:r>
          </a:p>
          <a:p>
            <a:pPr marL="342900" indent="-342900">
              <a:buFont typeface="Arial" panose="020B0604020202020204" pitchFamily="34" charset="0"/>
              <a:buChar char="•"/>
            </a:pPr>
            <a:endParaRPr lang="en-CA" sz="2000" dirty="0"/>
          </a:p>
        </p:txBody>
      </p:sp>
    </p:spTree>
    <p:extLst>
      <p:ext uri="{BB962C8B-B14F-4D97-AF65-F5344CB8AC3E}">
        <p14:creationId xmlns:p14="http://schemas.microsoft.com/office/powerpoint/2010/main" val="4246494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008" y="672659"/>
            <a:ext cx="5436096" cy="5509200"/>
          </a:xfrm>
          <a:prstGeom prst="rect">
            <a:avLst/>
          </a:prstGeom>
        </p:spPr>
        <p:txBody>
          <a:bodyPr wrap="square">
            <a:spAutoFit/>
          </a:bodyPr>
          <a:lstStyle/>
          <a:p>
            <a:pPr marL="342900" indent="-342900" algn="just">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Plain radiographs are usually very informative, however CT is needed in selected cases, particularly in the detection of </a:t>
            </a:r>
            <a:r>
              <a:rPr lang="en-US" sz="3200" b="1" dirty="0">
                <a:latin typeface="Times New Roman" panose="02020603050405020304" pitchFamily="18" charset="0"/>
                <a:cs typeface="Times New Roman" panose="02020603050405020304" pitchFamily="18" charset="0"/>
              </a:rPr>
              <a:t>subtle fractures </a:t>
            </a:r>
            <a:r>
              <a:rPr lang="en-US" sz="3200" dirty="0">
                <a:latin typeface="Times New Roman" panose="02020603050405020304" pitchFamily="18" charset="0"/>
                <a:cs typeface="Times New Roman" panose="02020603050405020304" pitchFamily="18" charset="0"/>
              </a:rPr>
              <a:t>or in </a:t>
            </a:r>
            <a:r>
              <a:rPr lang="en-US" sz="3200" b="1" dirty="0">
                <a:latin typeface="Times New Roman" panose="02020603050405020304" pitchFamily="18" charset="0"/>
                <a:cs typeface="Times New Roman" panose="02020603050405020304" pitchFamily="18" charset="0"/>
              </a:rPr>
              <a:t>complex fractures</a:t>
            </a:r>
          </a:p>
          <a:p>
            <a:pPr algn="just"/>
            <a:endParaRPr lang="en-US" sz="3200" dirty="0">
              <a:latin typeface="Times New Roman" panose="02020603050405020304" pitchFamily="18" charset="0"/>
              <a:cs typeface="Times New Roman" panose="02020603050405020304" pitchFamily="18" charset="0"/>
            </a:endParaRPr>
          </a:p>
          <a:p>
            <a:pPr marL="342900" indent="-342900" algn="just">
              <a:buFontTx/>
              <a:buChar char="-"/>
            </a:pPr>
            <a:r>
              <a:rPr lang="en-US" sz="3200" b="1" dirty="0">
                <a:latin typeface="Times New Roman" panose="02020603050405020304" pitchFamily="18" charset="0"/>
                <a:cs typeface="Times New Roman" panose="02020603050405020304" pitchFamily="18" charset="0"/>
              </a:rPr>
              <a:t>Bone window </a:t>
            </a:r>
            <a:r>
              <a:rPr lang="en-US" sz="3200" dirty="0">
                <a:latin typeface="Times New Roman" panose="02020603050405020304" pitchFamily="18" charset="0"/>
                <a:cs typeface="Times New Roman" panose="02020603050405020304" pitchFamily="18" charset="0"/>
              </a:rPr>
              <a:t>settings should always be viewed when reporting CT of the </a:t>
            </a:r>
            <a:r>
              <a:rPr lang="en-US" sz="3200" b="1" dirty="0">
                <a:latin typeface="Times New Roman" panose="02020603050405020304" pitchFamily="18" charset="0"/>
                <a:cs typeface="Times New Roman" panose="02020603050405020304" pitchFamily="18" charset="0"/>
              </a:rPr>
              <a:t>brain</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chest</a:t>
            </a:r>
            <a:r>
              <a:rPr lang="en-US" sz="3200" dirty="0">
                <a:latin typeface="Times New Roman" panose="02020603050405020304" pitchFamily="18" charset="0"/>
                <a:cs typeface="Times New Roman" panose="02020603050405020304" pitchFamily="18" charset="0"/>
              </a:rPr>
              <a:t> and </a:t>
            </a:r>
            <a:r>
              <a:rPr lang="en-US" sz="3200" b="1" dirty="0">
                <a:latin typeface="Times New Roman" panose="02020603050405020304" pitchFamily="18" charset="0"/>
                <a:cs typeface="Times New Roman" panose="02020603050405020304" pitchFamily="18" charset="0"/>
              </a:rPr>
              <a:t>abdomen</a:t>
            </a:r>
            <a:r>
              <a:rPr lang="en-US" sz="3200" dirty="0">
                <a:latin typeface="Times New Roman" panose="02020603050405020304" pitchFamily="18" charset="0"/>
                <a:cs typeface="Times New Roman" panose="02020603050405020304" pitchFamily="18" charset="0"/>
              </a:rPr>
              <a:t>.</a:t>
            </a:r>
          </a:p>
        </p:txBody>
      </p:sp>
      <p:sp>
        <p:nvSpPr>
          <p:cNvPr id="3" name="TextBox 2"/>
          <p:cNvSpPr txBox="1"/>
          <p:nvPr/>
        </p:nvSpPr>
        <p:spPr>
          <a:xfrm>
            <a:off x="1889956" y="-35227"/>
            <a:ext cx="792088" cy="707886"/>
          </a:xfrm>
          <a:prstGeom prst="rect">
            <a:avLst/>
          </a:prstGeom>
          <a:noFill/>
        </p:spPr>
        <p:txBody>
          <a:bodyPr wrap="square" rtlCol="0">
            <a:spAutoFit/>
          </a:bodyPr>
          <a:lstStyle/>
          <a:p>
            <a:r>
              <a:rPr lang="en-US" sz="4000" b="1" dirty="0">
                <a:solidFill>
                  <a:srgbClr val="FF0000"/>
                </a:solidFill>
              </a:rPr>
              <a:t>CT</a:t>
            </a:r>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104" y="188640"/>
            <a:ext cx="3635896" cy="3081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Content Placeholder 7" descr="cartoon_030210_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5566049" y="-35227"/>
            <a:ext cx="1440160" cy="1124744"/>
          </a:xfrm>
          <a:prstGeom prst="rect">
            <a:avLst/>
          </a:prstGeom>
        </p:spPr>
      </p:pic>
      <p:pic>
        <p:nvPicPr>
          <p:cNvPr id="8" name="Picture 2"/>
          <p:cNvPicPr>
            <a:picLocks noChangeAspect="1" noChangeArrowheads="1"/>
          </p:cNvPicPr>
          <p:nvPr/>
        </p:nvPicPr>
        <p:blipFill>
          <a:blip r:embed="rId4" cstate="print"/>
          <a:srcRect/>
          <a:stretch>
            <a:fillRect/>
          </a:stretch>
        </p:blipFill>
        <p:spPr bwMode="auto">
          <a:xfrm>
            <a:off x="5580112" y="3429000"/>
            <a:ext cx="3563888" cy="2751584"/>
          </a:xfrm>
          <a:prstGeom prst="rect">
            <a:avLst/>
          </a:prstGeom>
          <a:noFill/>
          <a:ln w="9525">
            <a:noFill/>
            <a:miter lim="800000"/>
            <a:headEnd/>
            <a:tailEnd/>
          </a:ln>
        </p:spPr>
      </p:pic>
      <p:sp>
        <p:nvSpPr>
          <p:cNvPr id="10" name="Rectangle 9"/>
          <p:cNvSpPr/>
          <p:nvPr/>
        </p:nvSpPr>
        <p:spPr>
          <a:xfrm>
            <a:off x="5724128" y="6237312"/>
            <a:ext cx="3215945" cy="369332"/>
          </a:xfrm>
          <a:prstGeom prst="rect">
            <a:avLst/>
          </a:prstGeom>
        </p:spPr>
        <p:txBody>
          <a:bodyPr wrap="none">
            <a:spAutoFit/>
          </a:bodyPr>
          <a:lstStyle/>
          <a:p>
            <a:r>
              <a:rPr lang="en-US" b="1" dirty="0">
                <a:solidFill>
                  <a:srgbClr val="FF0000"/>
                </a:solidFill>
              </a:rPr>
              <a:t>Three-dimensional CT reformat </a:t>
            </a:r>
            <a:endParaRPr lang="en-US" dirty="0">
              <a:solidFill>
                <a:srgbClr val="FF0000"/>
              </a:solidFill>
            </a:endParaRPr>
          </a:p>
        </p:txBody>
      </p:sp>
    </p:spTree>
    <p:extLst>
      <p:ext uri="{BB962C8B-B14F-4D97-AF65-F5344CB8AC3E}">
        <p14:creationId xmlns:p14="http://schemas.microsoft.com/office/powerpoint/2010/main" val="1267697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5777" y="116632"/>
            <a:ext cx="3888432" cy="523220"/>
          </a:xfrm>
          <a:prstGeom prst="rect">
            <a:avLst/>
          </a:prstGeom>
        </p:spPr>
        <p:txBody>
          <a:bodyPr wrap="square">
            <a:spAutoFit/>
          </a:bodyPr>
          <a:lstStyle/>
          <a:p>
            <a:pPr algn="ctr"/>
            <a:r>
              <a:rPr lang="en-US" sz="2800" b="1" dirty="0">
                <a:solidFill>
                  <a:srgbClr val="7030A0"/>
                </a:solidFill>
              </a:rPr>
              <a:t>Complex  fractures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3" y="1340768"/>
            <a:ext cx="3744417" cy="3100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332614"/>
            <a:ext cx="4159176" cy="3065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مستطيل 2"/>
          <p:cNvSpPr/>
          <p:nvPr/>
        </p:nvSpPr>
        <p:spPr>
          <a:xfrm>
            <a:off x="17749" y="4494334"/>
            <a:ext cx="8964488" cy="2062103"/>
          </a:xfrm>
          <a:prstGeom prst="rect">
            <a:avLst/>
          </a:prstGeom>
        </p:spPr>
        <p:txBody>
          <a:bodyPr wrap="square">
            <a:spAutoFit/>
          </a:bodyPr>
          <a:lstStyle/>
          <a:p>
            <a:r>
              <a:rPr lang="en-US" sz="2000" b="1" dirty="0">
                <a:solidFill>
                  <a:srgbClr val="FF0000"/>
                </a:solidFill>
                <a:latin typeface="Times New Roman" panose="02020603050405020304" pitchFamily="18" charset="0"/>
                <a:cs typeface="Times New Roman" panose="02020603050405020304" pitchFamily="18" charset="0"/>
              </a:rPr>
              <a:t>Fracture of the pelvis.</a:t>
            </a:r>
            <a:r>
              <a:rPr lang="en-US" sz="1400" b="1" dirty="0">
                <a:solidFill>
                  <a:srgbClr val="FF0000"/>
                </a:solidFill>
                <a:latin typeface="Times New Roman" panose="02020603050405020304" pitchFamily="18" charset="0"/>
                <a:cs typeface="Times New Roman" panose="02020603050405020304" pitchFamily="18" charset="0"/>
              </a:rPr>
              <a:t> </a:t>
            </a:r>
          </a:p>
          <a:p>
            <a:pPr marL="342900" indent="-342900">
              <a:buAutoNum type="alphaLcParenBoth"/>
            </a:pPr>
            <a:r>
              <a:rPr lang="en-US" sz="1400" b="1" dirty="0">
                <a:solidFill>
                  <a:srgbClr val="C00000"/>
                </a:solidFill>
                <a:latin typeface="Times New Roman" panose="02020603050405020304" pitchFamily="18" charset="0"/>
                <a:cs typeface="Times New Roman" panose="02020603050405020304" pitchFamily="18" charset="0"/>
              </a:rPr>
              <a:t>A section </a:t>
            </a:r>
            <a:r>
              <a:rPr lang="en-US" sz="1400" b="1" dirty="0">
                <a:latin typeface="Times New Roman" panose="02020603050405020304" pitchFamily="18" charset="0"/>
                <a:cs typeface="Times New Roman" panose="02020603050405020304" pitchFamily="18" charset="0"/>
              </a:rPr>
              <a:t>through the </a:t>
            </a:r>
            <a:r>
              <a:rPr lang="en-US" sz="1400" b="1" dirty="0">
                <a:solidFill>
                  <a:srgbClr val="C00000"/>
                </a:solidFill>
                <a:latin typeface="Times New Roman" panose="02020603050405020304" pitchFamily="18" charset="0"/>
                <a:cs typeface="Times New Roman" panose="02020603050405020304" pitchFamily="18" charset="0"/>
              </a:rPr>
              <a:t>acetabular roof </a:t>
            </a:r>
            <a:r>
              <a:rPr lang="en-US" sz="1400" b="1" dirty="0">
                <a:latin typeface="Times New Roman" panose="02020603050405020304" pitchFamily="18" charset="0"/>
                <a:cs typeface="Times New Roman" panose="02020603050405020304" pitchFamily="18" charset="0"/>
              </a:rPr>
              <a:t>demonstrating an </a:t>
            </a:r>
            <a:r>
              <a:rPr lang="en-US" sz="1400" b="1" dirty="0">
                <a:solidFill>
                  <a:srgbClr val="C00000"/>
                </a:solidFill>
                <a:latin typeface="Times New Roman" panose="02020603050405020304" pitchFamily="18" charset="0"/>
                <a:cs typeface="Times New Roman" panose="02020603050405020304" pitchFamily="18" charset="0"/>
              </a:rPr>
              <a:t>anterior column injury </a:t>
            </a:r>
            <a:r>
              <a:rPr lang="en-US" sz="1400" b="1" dirty="0">
                <a:latin typeface="Times New Roman" panose="02020603050405020304" pitchFamily="18" charset="0"/>
                <a:cs typeface="Times New Roman" panose="02020603050405020304" pitchFamily="18" charset="0"/>
              </a:rPr>
              <a:t>with</a:t>
            </a:r>
            <a:r>
              <a:rPr lang="en-US" sz="1400" b="1" dirty="0">
                <a:solidFill>
                  <a:srgbClr val="C00000"/>
                </a:solidFill>
                <a:latin typeface="Times New Roman" panose="02020603050405020304" pitchFamily="18" charset="0"/>
                <a:cs typeface="Times New Roman" panose="02020603050405020304" pitchFamily="18" charset="0"/>
              </a:rPr>
              <a:t> displaced bony fragments.</a:t>
            </a:r>
          </a:p>
          <a:p>
            <a:r>
              <a:rPr lang="en-US" sz="1400" b="1" dirty="0">
                <a:solidFill>
                  <a:srgbClr val="C00000"/>
                </a:solidFill>
                <a:latin typeface="Times New Roman" panose="02020603050405020304" pitchFamily="18" charset="0"/>
                <a:cs typeface="Times New Roman" panose="02020603050405020304" pitchFamily="18" charset="0"/>
              </a:rPr>
              <a:t> </a:t>
            </a:r>
          </a:p>
          <a:p>
            <a:r>
              <a:rPr lang="en-US" sz="1600" b="1" dirty="0">
                <a:solidFill>
                  <a:srgbClr val="00B0F0"/>
                </a:solidFill>
                <a:latin typeface="Times New Roman" panose="02020603050405020304" pitchFamily="18" charset="0"/>
                <a:cs typeface="Times New Roman" panose="02020603050405020304" pitchFamily="18" charset="0"/>
              </a:rPr>
              <a:t>(b) A coronal section </a:t>
            </a:r>
            <a:r>
              <a:rPr lang="en-US" sz="1600" b="1" dirty="0">
                <a:latin typeface="Times New Roman" panose="02020603050405020304" pitchFamily="18" charset="0"/>
                <a:cs typeface="Times New Roman" panose="02020603050405020304" pitchFamily="18" charset="0"/>
              </a:rPr>
              <a:t>showing the </a:t>
            </a:r>
            <a:r>
              <a:rPr lang="en-US" sz="1600" b="1" dirty="0">
                <a:solidFill>
                  <a:srgbClr val="00B0F0"/>
                </a:solidFill>
                <a:latin typeface="Times New Roman" panose="02020603050405020304" pitchFamily="18" charset="0"/>
                <a:cs typeface="Times New Roman" panose="02020603050405020304" pitchFamily="18" charset="0"/>
              </a:rPr>
              <a:t>fracture </a:t>
            </a:r>
            <a:r>
              <a:rPr lang="en-US" sz="1600" b="1" dirty="0">
                <a:latin typeface="Times New Roman" panose="02020603050405020304" pitchFamily="18" charset="0"/>
                <a:cs typeface="Times New Roman" panose="02020603050405020304" pitchFamily="18" charset="0"/>
              </a:rPr>
              <a:t>of the </a:t>
            </a:r>
            <a:r>
              <a:rPr lang="en-US" sz="1600" b="1" dirty="0">
                <a:solidFill>
                  <a:srgbClr val="00B0F0"/>
                </a:solidFill>
                <a:latin typeface="Times New Roman" panose="02020603050405020304" pitchFamily="18" charset="0"/>
                <a:cs typeface="Times New Roman" panose="02020603050405020304" pitchFamily="18" charset="0"/>
              </a:rPr>
              <a:t>acetabulum </a:t>
            </a:r>
            <a:r>
              <a:rPr lang="en-US" sz="1600" b="1" dirty="0">
                <a:latin typeface="Times New Roman" panose="02020603050405020304" pitchFamily="18" charset="0"/>
                <a:cs typeface="Times New Roman" panose="02020603050405020304" pitchFamily="18" charset="0"/>
              </a:rPr>
              <a:t>extending to the </a:t>
            </a:r>
            <a:r>
              <a:rPr lang="en-US" sz="1600" b="1" dirty="0">
                <a:solidFill>
                  <a:srgbClr val="00B0F0"/>
                </a:solidFill>
                <a:latin typeface="Times New Roman" panose="02020603050405020304" pitchFamily="18" charset="0"/>
                <a:cs typeface="Times New Roman" panose="02020603050405020304" pitchFamily="18" charset="0"/>
              </a:rPr>
              <a:t>iliac bone </a:t>
            </a:r>
            <a:r>
              <a:rPr lang="en-US" sz="1600" b="1" dirty="0">
                <a:latin typeface="Times New Roman" panose="02020603050405020304" pitchFamily="18" charset="0"/>
                <a:cs typeface="Times New Roman" panose="02020603050405020304" pitchFamily="18" charset="0"/>
              </a:rPr>
              <a:t>superiorly.</a:t>
            </a:r>
          </a:p>
          <a:p>
            <a:endParaRPr lang="en-US" sz="1600" b="1" dirty="0">
              <a:solidFill>
                <a:srgbClr val="00B0F0"/>
              </a:solidFill>
              <a:latin typeface="Times New Roman" panose="02020603050405020304" pitchFamily="18" charset="0"/>
              <a:cs typeface="Times New Roman" panose="02020603050405020304" pitchFamily="18" charset="0"/>
            </a:endParaRPr>
          </a:p>
          <a:p>
            <a:pPr algn="just"/>
            <a:r>
              <a:rPr lang="en-US" sz="2400" b="1" dirty="0">
                <a:solidFill>
                  <a:srgbClr val="00B050"/>
                </a:solidFill>
                <a:latin typeface="Times New Roman" panose="02020603050405020304" pitchFamily="18" charset="0"/>
                <a:cs typeface="Times New Roman" panose="02020603050405020304" pitchFamily="18" charset="0"/>
              </a:rPr>
              <a:t>The fractures </a:t>
            </a:r>
            <a:r>
              <a:rPr lang="en-US" sz="2400" b="1" dirty="0">
                <a:latin typeface="Times New Roman" panose="02020603050405020304" pitchFamily="18" charset="0"/>
                <a:cs typeface="Times New Roman" panose="02020603050405020304" pitchFamily="18" charset="0"/>
              </a:rPr>
              <a:t>and their </a:t>
            </a:r>
            <a:r>
              <a:rPr lang="en-US" sz="2400" b="1" dirty="0">
                <a:solidFill>
                  <a:srgbClr val="00B050"/>
                </a:solidFill>
                <a:latin typeface="Times New Roman" panose="02020603050405020304" pitchFamily="18" charset="0"/>
                <a:cs typeface="Times New Roman" panose="02020603050405020304" pitchFamily="18" charset="0"/>
              </a:rPr>
              <a:t>displacement </a:t>
            </a:r>
            <a:r>
              <a:rPr lang="en-US" sz="2400" b="1" dirty="0">
                <a:latin typeface="Times New Roman" panose="02020603050405020304" pitchFamily="18" charset="0"/>
                <a:cs typeface="Times New Roman" panose="02020603050405020304" pitchFamily="18" charset="0"/>
              </a:rPr>
              <a:t>were much </a:t>
            </a:r>
            <a:r>
              <a:rPr lang="en-US" sz="2400" b="1" dirty="0">
                <a:solidFill>
                  <a:srgbClr val="00B050"/>
                </a:solidFill>
                <a:latin typeface="Times New Roman" panose="02020603050405020304" pitchFamily="18" charset="0"/>
                <a:cs typeface="Times New Roman" panose="02020603050405020304" pitchFamily="18" charset="0"/>
              </a:rPr>
              <a:t>better demonstrated </a:t>
            </a:r>
            <a:r>
              <a:rPr lang="en-US" sz="2400" b="1" dirty="0">
                <a:latin typeface="Times New Roman" panose="02020603050405020304" pitchFamily="18" charset="0"/>
                <a:cs typeface="Times New Roman" panose="02020603050405020304" pitchFamily="18" charset="0"/>
              </a:rPr>
              <a:t>with</a:t>
            </a:r>
            <a:r>
              <a:rPr lang="en-US" sz="2400" b="1" dirty="0">
                <a:solidFill>
                  <a:srgbClr val="00B050"/>
                </a:solidFill>
                <a:latin typeface="Times New Roman" panose="02020603050405020304" pitchFamily="18" charset="0"/>
                <a:cs typeface="Times New Roman" panose="02020603050405020304" pitchFamily="18" charset="0"/>
              </a:rPr>
              <a:t> CT </a:t>
            </a:r>
            <a:r>
              <a:rPr lang="en-US" sz="2400" b="1" dirty="0">
                <a:latin typeface="Times New Roman" panose="02020603050405020304" pitchFamily="18" charset="0"/>
                <a:cs typeface="Times New Roman" panose="02020603050405020304" pitchFamily="18" charset="0"/>
              </a:rPr>
              <a:t>than with </a:t>
            </a:r>
            <a:r>
              <a:rPr lang="en-US" sz="2400" b="1" dirty="0">
                <a:solidFill>
                  <a:srgbClr val="00B050"/>
                </a:solidFill>
                <a:latin typeface="Times New Roman" panose="02020603050405020304" pitchFamily="18" charset="0"/>
                <a:cs typeface="Times New Roman" panose="02020603050405020304" pitchFamily="18" charset="0"/>
              </a:rPr>
              <a:t>radiographs </a:t>
            </a:r>
            <a:r>
              <a:rPr lang="en-US" sz="2400" b="1" dirty="0">
                <a:latin typeface="Times New Roman" panose="02020603050405020304" pitchFamily="18" charset="0"/>
                <a:cs typeface="Times New Roman" panose="02020603050405020304" pitchFamily="18" charset="0"/>
              </a:rPr>
              <a:t>of the </a:t>
            </a:r>
            <a:r>
              <a:rPr lang="en-US" sz="2400" b="1" dirty="0">
                <a:solidFill>
                  <a:srgbClr val="00B050"/>
                </a:solidFill>
                <a:latin typeface="Times New Roman" panose="02020603050405020304" pitchFamily="18" charset="0"/>
                <a:cs typeface="Times New Roman" panose="02020603050405020304" pitchFamily="18" charset="0"/>
              </a:rPr>
              <a:t>pelvis.</a:t>
            </a:r>
            <a:endParaRPr lang="ar-EG" sz="2400" b="1" dirty="0">
              <a:solidFill>
                <a:srgbClr val="00B050"/>
              </a:solidFill>
              <a:latin typeface="Times New Roman" panose="02020603050405020304" pitchFamily="18" charset="0"/>
              <a:cs typeface="Times New Roman" panose="02020603050405020304" pitchFamily="18" charset="0"/>
            </a:endParaRPr>
          </a:p>
        </p:txBody>
      </p:sp>
      <p:sp>
        <p:nvSpPr>
          <p:cNvPr id="4" name="مستطيل 3"/>
          <p:cNvSpPr/>
          <p:nvPr/>
        </p:nvSpPr>
        <p:spPr>
          <a:xfrm>
            <a:off x="467543" y="4037448"/>
            <a:ext cx="489236" cy="369332"/>
          </a:xfrm>
          <a:prstGeom prst="rect">
            <a:avLst/>
          </a:prstGeom>
          <a:solidFill>
            <a:schemeClr val="tx2"/>
          </a:solidFill>
        </p:spPr>
        <p:txBody>
          <a:bodyPr wrap="none">
            <a:spAutoFit/>
          </a:bodyPr>
          <a:lstStyle/>
          <a:p>
            <a:r>
              <a:rPr lang="en-US" dirty="0">
                <a:solidFill>
                  <a:srgbClr val="FFFF00"/>
                </a:solidFill>
              </a:rPr>
              <a:t>(a) </a:t>
            </a:r>
            <a:endParaRPr lang="ar-EG" dirty="0">
              <a:solidFill>
                <a:srgbClr val="FFFF00"/>
              </a:solidFill>
            </a:endParaRPr>
          </a:p>
        </p:txBody>
      </p:sp>
      <p:sp>
        <p:nvSpPr>
          <p:cNvPr id="11" name="مستطيل 10"/>
          <p:cNvSpPr/>
          <p:nvPr/>
        </p:nvSpPr>
        <p:spPr>
          <a:xfrm>
            <a:off x="4716016" y="4028467"/>
            <a:ext cx="500458" cy="369332"/>
          </a:xfrm>
          <a:prstGeom prst="rect">
            <a:avLst/>
          </a:prstGeom>
          <a:solidFill>
            <a:schemeClr val="tx2"/>
          </a:solidFill>
        </p:spPr>
        <p:txBody>
          <a:bodyPr wrap="none">
            <a:spAutoFit/>
          </a:bodyPr>
          <a:lstStyle/>
          <a:p>
            <a:r>
              <a:rPr lang="en-US" dirty="0">
                <a:solidFill>
                  <a:srgbClr val="FFFF00"/>
                </a:solidFill>
              </a:rPr>
              <a:t>(b) </a:t>
            </a:r>
            <a:endParaRPr lang="ar-EG" dirty="0">
              <a:solidFill>
                <a:srgbClr val="FFFF00"/>
              </a:solidFill>
            </a:endParaRPr>
          </a:p>
        </p:txBody>
      </p:sp>
    </p:spTree>
    <p:extLst>
      <p:ext uri="{BB962C8B-B14F-4D97-AF65-F5344CB8AC3E}">
        <p14:creationId xmlns:p14="http://schemas.microsoft.com/office/powerpoint/2010/main" val="1290346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79712" y="-151584"/>
            <a:ext cx="3259683" cy="584775"/>
          </a:xfrm>
          <a:prstGeom prst="rect">
            <a:avLst/>
          </a:prstGeom>
        </p:spPr>
        <p:txBody>
          <a:bodyPr wrap="square">
            <a:spAutoFit/>
          </a:bodyPr>
          <a:lstStyle/>
          <a:p>
            <a:pPr algn="ctr"/>
            <a:r>
              <a:rPr lang="en-US" sz="3200" b="1" dirty="0">
                <a:solidFill>
                  <a:srgbClr val="00B050"/>
                </a:solidFill>
                <a:latin typeface="Times New Roman" panose="02020603050405020304" pitchFamily="18" charset="0"/>
                <a:cs typeface="Times New Roman" panose="02020603050405020304" pitchFamily="18" charset="0"/>
              </a:rPr>
              <a:t>Ultrasound</a:t>
            </a:r>
          </a:p>
        </p:txBody>
      </p:sp>
      <p:sp>
        <p:nvSpPr>
          <p:cNvPr id="3" name="Rectangle 2"/>
          <p:cNvSpPr/>
          <p:nvPr/>
        </p:nvSpPr>
        <p:spPr>
          <a:xfrm>
            <a:off x="0" y="297396"/>
            <a:ext cx="9144000" cy="4739759"/>
          </a:xfrm>
          <a:prstGeom prst="rect">
            <a:avLst/>
          </a:prstGeom>
        </p:spPr>
        <p:txBody>
          <a:bodyPr wrap="square">
            <a:spAutoFit/>
          </a:bodyPr>
          <a:lstStyle/>
          <a:p>
            <a:pPr algn="just"/>
            <a:r>
              <a:rPr lang="en-US" sz="2400" b="1" dirty="0">
                <a:solidFill>
                  <a:srgbClr val="00B050"/>
                </a:solidFill>
                <a:latin typeface="Times New Roman" panose="02020603050405020304" pitchFamily="18" charset="0"/>
                <a:cs typeface="Times New Roman" panose="02020603050405020304" pitchFamily="18" charset="0"/>
              </a:rPr>
              <a:t>Ultrasound</a:t>
            </a:r>
            <a:r>
              <a:rPr lang="en-US" sz="2400" b="1" dirty="0">
                <a:latin typeface="Times New Roman" panose="02020603050405020304" pitchFamily="18" charset="0"/>
                <a:cs typeface="Times New Roman" panose="02020603050405020304" pitchFamily="18" charset="0"/>
              </a:rPr>
              <a:t> cannot evaluate bone pathology but does have a </a:t>
            </a:r>
            <a:r>
              <a:rPr lang="en-US" sz="2400" b="1" dirty="0">
                <a:solidFill>
                  <a:srgbClr val="00B0F0"/>
                </a:solidFill>
                <a:latin typeface="Times New Roman" panose="02020603050405020304" pitchFamily="18" charset="0"/>
                <a:cs typeface="Times New Roman" panose="02020603050405020304" pitchFamily="18" charset="0"/>
              </a:rPr>
              <a:t>complementary</a:t>
            </a:r>
            <a:r>
              <a:rPr lang="en-US" sz="2400" b="1" dirty="0">
                <a:latin typeface="Times New Roman" panose="02020603050405020304" pitchFamily="18" charset="0"/>
                <a:cs typeface="Times New Roman" panose="02020603050405020304" pitchFamily="18" charset="0"/>
              </a:rPr>
              <a:t> imaging role in the following: </a:t>
            </a:r>
          </a:p>
          <a:p>
            <a:pPr marL="285750" indent="-285750">
              <a:buFontTx/>
              <a:buChar char="-"/>
            </a:pPr>
            <a:r>
              <a:rPr lang="en-US" sz="2800" dirty="0">
                <a:latin typeface="Times New Roman" panose="02020603050405020304" pitchFamily="18" charset="0"/>
                <a:cs typeface="Times New Roman" panose="02020603050405020304" pitchFamily="18" charset="0"/>
              </a:rPr>
              <a:t>Detecting tenosynovitis, tendon tears and rupture.</a:t>
            </a:r>
          </a:p>
          <a:p>
            <a:pPr marL="285750" indent="-285750">
              <a:buFontTx/>
              <a:buChar char="-"/>
            </a:pPr>
            <a:r>
              <a:rPr lang="en-US" sz="2800" dirty="0">
                <a:latin typeface="Times New Roman" panose="02020603050405020304" pitchFamily="18" charset="0"/>
                <a:cs typeface="Times New Roman" panose="02020603050405020304" pitchFamily="18" charset="0"/>
              </a:rPr>
              <a:t>Diagnosis of osteomyelitis.</a:t>
            </a:r>
            <a:endParaRPr lang="en-US" sz="2000" b="1" dirty="0">
              <a:latin typeface="Times New Roman" panose="02020603050405020304" pitchFamily="18" charset="0"/>
              <a:cs typeface="Times New Roman" panose="02020603050405020304" pitchFamily="18" charset="0"/>
            </a:endParaRPr>
          </a:p>
          <a:p>
            <a:pPr algn="just">
              <a:buFont typeface="Wingdings" pitchFamily="2" charset="2"/>
              <a:buChar char="Ø"/>
            </a:pPr>
            <a:r>
              <a:rPr lang="en-US" dirty="0"/>
              <a:t> </a:t>
            </a:r>
            <a:r>
              <a:rPr lang="en-US" sz="2800" dirty="0">
                <a:latin typeface="Times New Roman" panose="02020603050405020304" pitchFamily="18" charset="0"/>
                <a:cs typeface="Times New Roman" panose="02020603050405020304" pitchFamily="18" charset="0"/>
              </a:rPr>
              <a:t>Screening with </a:t>
            </a:r>
            <a:r>
              <a:rPr lang="en-US" sz="2400" b="1" dirty="0">
                <a:latin typeface="Times New Roman" panose="02020603050405020304" pitchFamily="18" charset="0"/>
                <a:cs typeface="Times New Roman" panose="02020603050405020304" pitchFamily="18" charset="0"/>
              </a:rPr>
              <a:t>imaging </a:t>
            </a:r>
            <a:r>
              <a:rPr lang="en-US" sz="2800" dirty="0">
                <a:latin typeface="Times New Roman" panose="02020603050405020304" pitchFamily="18" charset="0"/>
                <a:cs typeface="Times New Roman" panose="02020603050405020304" pitchFamily="18" charset="0"/>
              </a:rPr>
              <a:t>is recommended for children with </a:t>
            </a:r>
            <a:r>
              <a:rPr lang="en-US" sz="2400" b="1" dirty="0">
                <a:latin typeface="Times New Roman" panose="02020603050405020304" pitchFamily="18" charset="0"/>
                <a:cs typeface="Times New Roman" panose="02020603050405020304" pitchFamily="18" charset="0"/>
              </a:rPr>
              <a:t>a </a:t>
            </a:r>
            <a:r>
              <a:rPr lang="en-US" sz="2400" b="1" dirty="0">
                <a:solidFill>
                  <a:srgbClr val="00B0F0"/>
                </a:solidFill>
                <a:latin typeface="Times New Roman" panose="02020603050405020304" pitchFamily="18" charset="0"/>
                <a:cs typeface="Times New Roman" panose="02020603050405020304" pitchFamily="18" charset="0"/>
              </a:rPr>
              <a:t>family history</a:t>
            </a:r>
            <a:r>
              <a:rPr lang="en-US" sz="24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of </a:t>
            </a:r>
            <a:r>
              <a:rPr lang="en-US" sz="2400" b="1" dirty="0">
                <a:solidFill>
                  <a:srgbClr val="00B0F0"/>
                </a:solidFill>
                <a:latin typeface="Times New Roman" panose="02020603050405020304" pitchFamily="18" charset="0"/>
                <a:cs typeface="Times New Roman" panose="02020603050405020304" pitchFamily="18" charset="0"/>
              </a:rPr>
              <a:t>DDH</a:t>
            </a:r>
            <a:r>
              <a:rPr lang="en-US" sz="24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 history of</a:t>
            </a:r>
            <a:r>
              <a:rPr lang="en-US" sz="2400" b="1" dirty="0">
                <a:latin typeface="Times New Roman" panose="02020603050405020304" pitchFamily="18" charset="0"/>
                <a:cs typeface="Times New Roman" panose="02020603050405020304" pitchFamily="18" charset="0"/>
              </a:rPr>
              <a:t> </a:t>
            </a:r>
            <a:r>
              <a:rPr lang="en-US" sz="2400" b="1" dirty="0">
                <a:solidFill>
                  <a:srgbClr val="00B0F0"/>
                </a:solidFill>
                <a:latin typeface="Times New Roman" panose="02020603050405020304" pitchFamily="18" charset="0"/>
                <a:cs typeface="Times New Roman" panose="02020603050405020304" pitchFamily="18" charset="0"/>
              </a:rPr>
              <a:t>breech presentation</a:t>
            </a:r>
            <a:r>
              <a:rPr lang="en-US" sz="2800" dirty="0">
                <a:latin typeface="Times New Roman" panose="02020603050405020304" pitchFamily="18" charset="0"/>
                <a:cs typeface="Times New Roman" panose="02020603050405020304" pitchFamily="18" charset="0"/>
              </a:rPr>
              <a:t>, and/or </a:t>
            </a:r>
            <a:r>
              <a:rPr lang="en-US" sz="2400" b="1" dirty="0">
                <a:solidFill>
                  <a:srgbClr val="00B0F0"/>
                </a:solidFill>
                <a:latin typeface="Times New Roman" panose="02020603050405020304" pitchFamily="18" charset="0"/>
                <a:cs typeface="Times New Roman" panose="02020603050405020304" pitchFamily="18" charset="0"/>
              </a:rPr>
              <a:t>clinical</a:t>
            </a:r>
            <a:r>
              <a:rPr lang="en-US" sz="24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features of </a:t>
            </a:r>
            <a:r>
              <a:rPr lang="en-US" sz="2400" b="1" dirty="0">
                <a:solidFill>
                  <a:srgbClr val="00B0F0"/>
                </a:solidFill>
                <a:latin typeface="Times New Roman" panose="02020603050405020304" pitchFamily="18" charset="0"/>
                <a:cs typeface="Times New Roman" panose="02020603050405020304" pitchFamily="18" charset="0"/>
              </a:rPr>
              <a:t>DDH</a:t>
            </a:r>
          </a:p>
          <a:p>
            <a:pPr algn="just">
              <a:buFont typeface="Wingdings" pitchFamily="2" charset="2"/>
              <a:buChar char="Ø"/>
            </a:pPr>
            <a:r>
              <a:rPr lang="en-US" sz="2400" b="1" dirty="0">
                <a:latin typeface="Times New Roman" panose="02020603050405020304" pitchFamily="18" charset="0"/>
                <a:cs typeface="Times New Roman" panose="02020603050405020304" pitchFamily="18" charset="0"/>
              </a:rPr>
              <a:t>Ultrasonography </a:t>
            </a:r>
            <a:r>
              <a:rPr lang="en-US" sz="2400" dirty="0">
                <a:latin typeface="Times New Roman" panose="02020603050405020304" pitchFamily="18" charset="0"/>
                <a:cs typeface="Times New Roman" panose="02020603050405020304" pitchFamily="18" charset="0"/>
              </a:rPr>
              <a:t>is the imaging modality of </a:t>
            </a:r>
            <a:r>
              <a:rPr lang="en-US" sz="2400" b="1" dirty="0">
                <a:latin typeface="Times New Roman" panose="02020603050405020304" pitchFamily="18" charset="0"/>
                <a:cs typeface="Times New Roman" panose="02020603050405020304" pitchFamily="18" charset="0"/>
              </a:rPr>
              <a:t>choice </a:t>
            </a:r>
            <a:r>
              <a:rPr lang="en-US" sz="2400" dirty="0">
                <a:latin typeface="Times New Roman" panose="02020603050405020304" pitchFamily="18" charset="0"/>
                <a:cs typeface="Times New Roman" panose="02020603050405020304" pitchFamily="18" charset="0"/>
              </a:rPr>
              <a:t>for infants</a:t>
            </a:r>
            <a:r>
              <a:rPr lang="en-US" sz="2400" b="1" dirty="0">
                <a:latin typeface="Times New Roman" panose="02020603050405020304" pitchFamily="18" charset="0"/>
                <a:cs typeface="Times New Roman" panose="02020603050405020304" pitchFamily="18" charset="0"/>
              </a:rPr>
              <a:t> DDH.  </a:t>
            </a:r>
            <a:r>
              <a:rPr lang="en-US" sz="2400" b="1" dirty="0">
                <a:solidFill>
                  <a:srgbClr val="00B0F0"/>
                </a:solidFill>
                <a:latin typeface="Times New Roman" panose="02020603050405020304" pitchFamily="18" charset="0"/>
                <a:cs typeface="Times New Roman" panose="02020603050405020304" pitchFamily="18" charset="0"/>
              </a:rPr>
              <a:t>younger than 4 months</a:t>
            </a:r>
            <a:r>
              <a:rPr lang="en-US" sz="2400" b="1" dirty="0">
                <a:latin typeface="Times New Roman" panose="02020603050405020304" pitchFamily="18" charset="0"/>
                <a:cs typeface="Times New Roman" panose="02020603050405020304" pitchFamily="18" charset="0"/>
              </a:rPr>
              <a:t>,</a:t>
            </a:r>
          </a:p>
          <a:p>
            <a:pPr algn="just">
              <a:buFont typeface="Wingdings" pitchFamily="2" charset="2"/>
              <a:buChar char="Ø"/>
            </a:pPr>
            <a:r>
              <a:rPr lang="en-US" sz="2400" dirty="0">
                <a:latin typeface="Times New Roman" panose="02020603050405020304" pitchFamily="18" charset="0"/>
                <a:cs typeface="Times New Roman" panose="02020603050405020304" pitchFamily="18" charset="0"/>
              </a:rPr>
              <a:t>A joint effusion is readily detected with </a:t>
            </a:r>
            <a:r>
              <a:rPr lang="en-US" sz="2400" dirty="0">
                <a:solidFill>
                  <a:srgbClr val="00B050"/>
                </a:solidFill>
                <a:latin typeface="Times New Roman" panose="02020603050405020304" pitchFamily="18" charset="0"/>
                <a:cs typeface="Times New Roman" panose="02020603050405020304" pitchFamily="18" charset="0"/>
              </a:rPr>
              <a:t>ultrasound</a:t>
            </a:r>
            <a:r>
              <a:rPr lang="en-US" sz="2400" dirty="0">
                <a:latin typeface="Times New Roman" panose="02020603050405020304" pitchFamily="18" charset="0"/>
                <a:cs typeface="Times New Roman" panose="02020603050405020304" pitchFamily="18" charset="0"/>
              </a:rPr>
              <a:t>, which can also be used to </a:t>
            </a:r>
            <a:r>
              <a:rPr lang="en-US" sz="2400" dirty="0">
                <a:solidFill>
                  <a:srgbClr val="00B0F0"/>
                </a:solidFill>
                <a:latin typeface="Times New Roman" panose="02020603050405020304" pitchFamily="18" charset="0"/>
                <a:cs typeface="Times New Roman" panose="02020603050405020304" pitchFamily="18" charset="0"/>
              </a:rPr>
              <a:t>guide aspiration </a:t>
            </a:r>
            <a:r>
              <a:rPr lang="en-US" sz="2400" dirty="0">
                <a:latin typeface="Times New Roman" panose="02020603050405020304" pitchFamily="18" charset="0"/>
                <a:cs typeface="Times New Roman" panose="02020603050405020304" pitchFamily="18" charset="0"/>
              </a:rPr>
              <a:t>of the fluid.</a:t>
            </a:r>
          </a:p>
          <a:p>
            <a:pPr algn="just"/>
            <a:endParaRPr lang="en-US" dirty="0"/>
          </a:p>
        </p:txBody>
      </p:sp>
      <p:pic>
        <p:nvPicPr>
          <p:cNvPr id="4" name="Picture 3">
            <a:extLst>
              <a:ext uri="{FF2B5EF4-FFF2-40B4-BE49-F238E27FC236}">
                <a16:creationId xmlns:a16="http://schemas.microsoft.com/office/drawing/2014/main" id="{68A130ED-7FBD-4BFC-8A3A-BC5C7E506290}"/>
              </a:ext>
            </a:extLst>
          </p:cNvPr>
          <p:cNvPicPr>
            <a:picLocks noChangeAspect="1"/>
          </p:cNvPicPr>
          <p:nvPr/>
        </p:nvPicPr>
        <p:blipFill>
          <a:blip r:embed="rId2"/>
          <a:stretch>
            <a:fillRect/>
          </a:stretch>
        </p:blipFill>
        <p:spPr>
          <a:xfrm>
            <a:off x="57795" y="4750596"/>
            <a:ext cx="4514205" cy="1606626"/>
          </a:xfrm>
          <a:prstGeom prst="rect">
            <a:avLst/>
          </a:prstGeom>
        </p:spPr>
      </p:pic>
      <p:pic>
        <p:nvPicPr>
          <p:cNvPr id="5" name="Picture 4">
            <a:extLst>
              <a:ext uri="{FF2B5EF4-FFF2-40B4-BE49-F238E27FC236}">
                <a16:creationId xmlns:a16="http://schemas.microsoft.com/office/drawing/2014/main" id="{666C8C92-1E1B-4AA2-B741-5B56214781ED}"/>
              </a:ext>
            </a:extLst>
          </p:cNvPr>
          <p:cNvPicPr>
            <a:picLocks noChangeAspect="1"/>
          </p:cNvPicPr>
          <p:nvPr/>
        </p:nvPicPr>
        <p:blipFill>
          <a:blip r:embed="rId3"/>
          <a:stretch>
            <a:fillRect/>
          </a:stretch>
        </p:blipFill>
        <p:spPr>
          <a:xfrm>
            <a:off x="4706715" y="4565758"/>
            <a:ext cx="4315005" cy="1490582"/>
          </a:xfrm>
          <a:prstGeom prst="rect">
            <a:avLst/>
          </a:prstGeom>
        </p:spPr>
      </p:pic>
      <p:sp>
        <p:nvSpPr>
          <p:cNvPr id="6" name="Rectangle 5">
            <a:extLst>
              <a:ext uri="{FF2B5EF4-FFF2-40B4-BE49-F238E27FC236}">
                <a16:creationId xmlns:a16="http://schemas.microsoft.com/office/drawing/2014/main" id="{8190B7B7-D4AE-4082-82A3-1D51D71A7458}"/>
              </a:ext>
            </a:extLst>
          </p:cNvPr>
          <p:cNvSpPr/>
          <p:nvPr/>
        </p:nvSpPr>
        <p:spPr>
          <a:xfrm>
            <a:off x="814230" y="6235469"/>
            <a:ext cx="2939428" cy="646331"/>
          </a:xfrm>
          <a:prstGeom prst="rect">
            <a:avLst/>
          </a:prstGeom>
        </p:spPr>
        <p:txBody>
          <a:bodyPr wrap="square">
            <a:spAutoFit/>
          </a:bodyPr>
          <a:lstStyle/>
          <a:p>
            <a:pPr algn="just"/>
            <a:r>
              <a:rPr lang="en-US" b="1" dirty="0">
                <a:solidFill>
                  <a:srgbClr val="00B0F0"/>
                </a:solidFill>
                <a:latin typeface="Times New Roman" panose="02020603050405020304" pitchFamily="18" charset="0"/>
                <a:cs typeface="Times New Roman" panose="02020603050405020304" pitchFamily="18" charset="0"/>
              </a:rPr>
              <a:t>The normal Achilles tendon shows a fibrillary pattern.</a:t>
            </a:r>
          </a:p>
        </p:txBody>
      </p:sp>
      <p:sp>
        <p:nvSpPr>
          <p:cNvPr id="7" name="Rectangle 6">
            <a:extLst>
              <a:ext uri="{FF2B5EF4-FFF2-40B4-BE49-F238E27FC236}">
                <a16:creationId xmlns:a16="http://schemas.microsoft.com/office/drawing/2014/main" id="{F78D5C05-20E1-4539-8D2E-44EAB34C1B37}"/>
              </a:ext>
            </a:extLst>
          </p:cNvPr>
          <p:cNvSpPr/>
          <p:nvPr/>
        </p:nvSpPr>
        <p:spPr>
          <a:xfrm>
            <a:off x="4584436" y="5998821"/>
            <a:ext cx="4559564" cy="861774"/>
          </a:xfrm>
          <a:prstGeom prst="rect">
            <a:avLst/>
          </a:prstGeom>
        </p:spPr>
        <p:txBody>
          <a:bodyPr wrap="square">
            <a:spAutoFit/>
          </a:bodyPr>
          <a:lstStyle/>
          <a:p>
            <a:pPr algn="just"/>
            <a:r>
              <a:rPr lang="en-US" sz="1600" b="1" dirty="0">
                <a:solidFill>
                  <a:srgbClr val="00B0F0"/>
                </a:solidFill>
                <a:latin typeface="Times New Roman" panose="02020603050405020304" pitchFamily="18" charset="0"/>
                <a:cs typeface="Times New Roman" panose="02020603050405020304" pitchFamily="18" charset="0"/>
              </a:rPr>
              <a:t>There is disruption of the fibrillary pattern due to a rupture of the tendon. The hypoechoic area (*) is due to a haematoma</a:t>
            </a:r>
            <a:r>
              <a:rPr lang="en-US" b="1" dirty="0">
                <a:solidFill>
                  <a:srgbClr val="00B0F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368159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3728" y="0"/>
            <a:ext cx="6120680" cy="461665"/>
          </a:xfrm>
          <a:prstGeom prst="rect">
            <a:avLst/>
          </a:prstGeom>
        </p:spPr>
        <p:txBody>
          <a:bodyPr wrap="square">
            <a:spAutoFit/>
          </a:bodyPr>
          <a:lstStyle/>
          <a:p>
            <a:pPr algn="ctr"/>
            <a:r>
              <a:rPr lang="en-US" sz="2400" b="1" dirty="0">
                <a:solidFill>
                  <a:srgbClr val="FF0000"/>
                </a:solidFill>
              </a:rPr>
              <a:t>SCINTIGRAPHY /RADIONUCLIDE BONE SCAN</a:t>
            </a:r>
          </a:p>
        </p:txBody>
      </p:sp>
      <p:sp>
        <p:nvSpPr>
          <p:cNvPr id="3" name="Rectangle 2"/>
          <p:cNvSpPr/>
          <p:nvPr/>
        </p:nvSpPr>
        <p:spPr>
          <a:xfrm>
            <a:off x="0" y="404664"/>
            <a:ext cx="9144000" cy="2677656"/>
          </a:xfrm>
          <a:prstGeom prst="rect">
            <a:avLst/>
          </a:prstGeom>
        </p:spPr>
        <p:txBody>
          <a:bodyPr wrap="square">
            <a:spAutoFit/>
          </a:bodyPr>
          <a:lstStyle/>
          <a:p>
            <a:pPr algn="just">
              <a:buFont typeface="Arial" pitchFamily="34" charset="0"/>
              <a:buChar char="•"/>
            </a:pPr>
            <a:r>
              <a:rPr lang="fr-FR" sz="2400" dirty="0"/>
              <a:t> </a:t>
            </a:r>
            <a:r>
              <a:rPr lang="fr-FR" sz="2800" dirty="0">
                <a:latin typeface="Times New Roman" panose="02020603050405020304" pitchFamily="18" charset="0"/>
                <a:cs typeface="Times New Roman" panose="02020603050405020304" pitchFamily="18" charset="0"/>
              </a:rPr>
              <a:t>Technetium-99m (99mTc) labelled phosphate complexes </a:t>
            </a:r>
            <a:r>
              <a:rPr lang="en-US" sz="2800" dirty="0">
                <a:latin typeface="Times New Roman" panose="02020603050405020304" pitchFamily="18" charset="0"/>
                <a:cs typeface="Times New Roman" panose="02020603050405020304" pitchFamily="18" charset="0"/>
              </a:rPr>
              <a:t>given IV.</a:t>
            </a:r>
          </a:p>
          <a:p>
            <a:pPr algn="just">
              <a:buFont typeface="Arial" pitchFamily="34" charset="0"/>
              <a:buChar char="•"/>
            </a:pPr>
            <a:r>
              <a:rPr lang="en-US" sz="2800" dirty="0">
                <a:latin typeface="Times New Roman" panose="02020603050405020304" pitchFamily="18" charset="0"/>
                <a:cs typeface="Times New Roman" panose="02020603050405020304" pitchFamily="18" charset="0"/>
              </a:rPr>
              <a:t>Increased uptake on the radionuclide bone scan is seen in many bone abnormalities including </a:t>
            </a:r>
            <a:r>
              <a:rPr lang="en-US" sz="2800" b="1" dirty="0">
                <a:latin typeface="Times New Roman" panose="02020603050405020304" pitchFamily="18" charset="0"/>
                <a:cs typeface="Times New Roman" panose="02020603050405020304" pitchFamily="18" charset="0"/>
              </a:rPr>
              <a:t>fractures, benign or malignant tumours, infection, infarction and Paget’s disease.</a:t>
            </a:r>
          </a:p>
        </p:txBody>
      </p:sp>
      <p:sp>
        <p:nvSpPr>
          <p:cNvPr id="4" name="Rectangle 3"/>
          <p:cNvSpPr/>
          <p:nvPr/>
        </p:nvSpPr>
        <p:spPr>
          <a:xfrm>
            <a:off x="4788024" y="4437112"/>
            <a:ext cx="1656184" cy="523220"/>
          </a:xfrm>
          <a:prstGeom prst="rect">
            <a:avLst/>
          </a:prstGeom>
        </p:spPr>
        <p:txBody>
          <a:bodyPr wrap="square">
            <a:spAutoFit/>
          </a:bodyPr>
          <a:lstStyle/>
          <a:p>
            <a:pPr algn="ctr"/>
            <a:r>
              <a:rPr lang="en-US" sz="1400" b="1" dirty="0">
                <a:solidFill>
                  <a:srgbClr val="FF0000"/>
                </a:solidFill>
              </a:rPr>
              <a:t>Radionuclide bone scan ,Prostate Mets</a:t>
            </a:r>
          </a:p>
        </p:txBody>
      </p:sp>
      <p:pic>
        <p:nvPicPr>
          <p:cNvPr id="1026" name="Picture 2"/>
          <p:cNvPicPr>
            <a:picLocks noChangeAspect="1" noChangeArrowheads="1"/>
          </p:cNvPicPr>
          <p:nvPr/>
        </p:nvPicPr>
        <p:blipFill>
          <a:blip r:embed="rId2" cstate="print"/>
          <a:srcRect/>
          <a:stretch>
            <a:fillRect/>
          </a:stretch>
        </p:blipFill>
        <p:spPr bwMode="auto">
          <a:xfrm>
            <a:off x="6732240" y="2996952"/>
            <a:ext cx="2304256" cy="3861048"/>
          </a:xfrm>
          <a:prstGeom prst="rect">
            <a:avLst/>
          </a:prstGeom>
          <a:noFill/>
          <a:ln w="9525">
            <a:noFill/>
            <a:miter lim="800000"/>
            <a:headEnd/>
            <a:tailEnd/>
          </a:ln>
        </p:spPr>
      </p:pic>
      <p:pic>
        <p:nvPicPr>
          <p:cNvPr id="9" name="Picture 2"/>
          <p:cNvPicPr>
            <a:picLocks noChangeAspect="1" noChangeArrowheads="1"/>
          </p:cNvPicPr>
          <p:nvPr/>
        </p:nvPicPr>
        <p:blipFill>
          <a:blip r:embed="rId3" cstate="print"/>
          <a:srcRect/>
          <a:stretch>
            <a:fillRect/>
          </a:stretch>
        </p:blipFill>
        <p:spPr>
          <a:xfrm>
            <a:off x="0" y="3212976"/>
            <a:ext cx="4608512" cy="3312368"/>
          </a:xfrm>
          <a:prstGeom prst="rect">
            <a:avLst/>
          </a:prstGeom>
          <a:noFill/>
        </p:spPr>
      </p:pic>
      <p:sp>
        <p:nvSpPr>
          <p:cNvPr id="10" name="Rectangle 9"/>
          <p:cNvSpPr/>
          <p:nvPr/>
        </p:nvSpPr>
        <p:spPr>
          <a:xfrm>
            <a:off x="107504" y="6381328"/>
            <a:ext cx="4597734" cy="369332"/>
          </a:xfrm>
          <a:prstGeom prst="rect">
            <a:avLst/>
          </a:prstGeom>
        </p:spPr>
        <p:txBody>
          <a:bodyPr wrap="none">
            <a:spAutoFit/>
          </a:bodyPr>
          <a:lstStyle/>
          <a:p>
            <a:pPr algn="ctr"/>
            <a:r>
              <a:rPr lang="en-US" b="1" dirty="0">
                <a:solidFill>
                  <a:srgbClr val="FF0000"/>
                </a:solidFill>
              </a:rPr>
              <a:t>Normal radionuclide bone scan (Adult &amp; child)</a:t>
            </a:r>
            <a:endParaRPr lang="en-US" dirty="0"/>
          </a:p>
        </p:txBody>
      </p:sp>
      <p:sp>
        <p:nvSpPr>
          <p:cNvPr id="11" name="Right Arrow 10"/>
          <p:cNvSpPr/>
          <p:nvPr/>
        </p:nvSpPr>
        <p:spPr>
          <a:xfrm>
            <a:off x="6228184" y="4869160"/>
            <a:ext cx="432048"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27682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0" y="0"/>
            <a:ext cx="9036496" cy="6858000"/>
          </a:xfrm>
        </p:spPr>
        <p:txBody>
          <a:bodyPr>
            <a:normAutofit/>
          </a:bodyPr>
          <a:lstStyle/>
          <a:p>
            <a:pPr algn="just">
              <a:buFont typeface="Arial" pitchFamily="34" charset="0"/>
              <a:buNone/>
            </a:pPr>
            <a:r>
              <a:rPr lang="en-US" dirty="0"/>
              <a:t> </a:t>
            </a:r>
            <a:r>
              <a:rPr lang="en-US" sz="2800" b="1" dirty="0">
                <a:solidFill>
                  <a:srgbClr val="0070C0"/>
                </a:solidFill>
                <a:latin typeface="Times New Roman" panose="02020603050405020304" pitchFamily="18" charset="0"/>
                <a:cs typeface="Times New Roman" panose="02020603050405020304" pitchFamily="18" charset="0"/>
              </a:rPr>
              <a:t>MRI in bone diseases &amp; skeletal trauma</a:t>
            </a:r>
            <a:endParaRPr lang="en-US" b="1" dirty="0">
              <a:solidFill>
                <a:srgbClr val="0070C0"/>
              </a:solidFill>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MRI can demonstrate the </a:t>
            </a:r>
            <a:r>
              <a:rPr lang="en-US" b="1" dirty="0">
                <a:latin typeface="Times New Roman" panose="02020603050405020304" pitchFamily="18" charset="0"/>
                <a:cs typeface="Times New Roman" panose="02020603050405020304" pitchFamily="18" charset="0"/>
              </a:rPr>
              <a:t>bone marrow</a:t>
            </a:r>
            <a:r>
              <a:rPr lang="en-US" dirty="0">
                <a:latin typeface="Times New Roman" panose="02020603050405020304" pitchFamily="18" charset="0"/>
                <a:cs typeface="Times New Roman" panose="02020603050405020304" pitchFamily="18" charset="0"/>
              </a:rPr>
              <a:t>, making it possible to see the </a:t>
            </a:r>
            <a:r>
              <a:rPr lang="en-US" b="1" dirty="0">
                <a:latin typeface="Times New Roman" panose="02020603050405020304" pitchFamily="18" charset="0"/>
                <a:cs typeface="Times New Roman" panose="02020603050405020304" pitchFamily="18" charset="0"/>
              </a:rPr>
              <a:t>extent of </a:t>
            </a:r>
            <a:r>
              <a:rPr lang="en-US" dirty="0">
                <a:latin typeface="Times New Roman" panose="02020603050405020304" pitchFamily="18" charset="0"/>
                <a:cs typeface="Times New Roman" panose="02020603050405020304" pitchFamily="18" charset="0"/>
              </a:rPr>
              <a:t>disease such as </a:t>
            </a:r>
            <a:r>
              <a:rPr lang="en-US" b="1" dirty="0">
                <a:latin typeface="Times New Roman" panose="02020603050405020304" pitchFamily="18" charset="0"/>
                <a:cs typeface="Times New Roman" panose="02020603050405020304" pitchFamily="18" charset="0"/>
              </a:rPr>
              <a:t>metastases</a:t>
            </a:r>
            <a:r>
              <a:rPr lang="en-US" dirty="0">
                <a:latin typeface="Times New Roman" panose="02020603050405020304" pitchFamily="18" charset="0"/>
                <a:cs typeface="Times New Roman" panose="02020603050405020304" pitchFamily="18" charset="0"/>
              </a:rPr>
              <a:t> and </a:t>
            </a:r>
            <a:r>
              <a:rPr lang="en-US" b="1" dirty="0">
                <a:latin typeface="Times New Roman" panose="02020603050405020304" pitchFamily="18" charset="0"/>
                <a:cs typeface="Times New Roman" panose="02020603050405020304" pitchFamily="18" charset="0"/>
              </a:rPr>
              <a:t>infections</a:t>
            </a:r>
            <a:r>
              <a:rPr lang="en-US" dirty="0">
                <a:latin typeface="Times New Roman" panose="02020603050405020304" pitchFamily="18" charset="0"/>
                <a:cs typeface="Times New Roman" panose="02020603050405020304" pitchFamily="18" charset="0"/>
              </a:rPr>
              <a:t>, even in areas where bone destruction is </a:t>
            </a:r>
            <a:r>
              <a:rPr lang="en-US" b="1" dirty="0">
                <a:latin typeface="Times New Roman" panose="02020603050405020304" pitchFamily="18" charset="0"/>
                <a:cs typeface="Times New Roman" panose="02020603050405020304" pitchFamily="18" charset="0"/>
              </a:rPr>
              <a:t>not</a:t>
            </a:r>
            <a:r>
              <a:rPr lang="en-US" dirty="0">
                <a:latin typeface="Times New Roman" panose="02020603050405020304" pitchFamily="18" charset="0"/>
                <a:cs typeface="Times New Roman" panose="02020603050405020304" pitchFamily="18" charset="0"/>
              </a:rPr>
              <a:t> yet </a:t>
            </a:r>
            <a:r>
              <a:rPr lang="en-US" b="1" dirty="0">
                <a:latin typeface="Times New Roman" panose="02020603050405020304" pitchFamily="18" charset="0"/>
                <a:cs typeface="Times New Roman" panose="02020603050405020304" pitchFamily="18" charset="0"/>
              </a:rPr>
              <a:t>evident</a:t>
            </a:r>
            <a:r>
              <a:rPr lang="en-US" dirty="0">
                <a:latin typeface="Times New Roman" panose="02020603050405020304" pitchFamily="18" charset="0"/>
                <a:cs typeface="Times New Roman" panose="02020603050405020304" pitchFamily="18" charset="0"/>
              </a:rPr>
              <a:t> on </a:t>
            </a:r>
            <a:r>
              <a:rPr lang="en-US" b="1" dirty="0">
                <a:latin typeface="Times New Roman" panose="02020603050405020304" pitchFamily="18" charset="0"/>
                <a:cs typeface="Times New Roman" panose="02020603050405020304" pitchFamily="18" charset="0"/>
              </a:rPr>
              <a:t>plain films </a:t>
            </a:r>
            <a:r>
              <a:rPr lang="en-US" dirty="0">
                <a:latin typeface="Times New Roman" panose="02020603050405020304" pitchFamily="18" charset="0"/>
                <a:cs typeface="Times New Roman" panose="02020603050405020304" pitchFamily="18" charset="0"/>
              </a:rPr>
              <a:t>or </a:t>
            </a:r>
            <a:r>
              <a:rPr lang="en-US" b="1" dirty="0">
                <a:latin typeface="Times New Roman" panose="02020603050405020304" pitchFamily="18" charset="0"/>
                <a:cs typeface="Times New Roman" panose="02020603050405020304" pitchFamily="18" charset="0"/>
              </a:rPr>
              <a:t>CT</a:t>
            </a:r>
            <a:r>
              <a:rPr lang="en-US" dirty="0">
                <a:latin typeface="Times New Roman" panose="02020603050405020304" pitchFamily="18" charset="0"/>
                <a:cs typeface="Times New Roman" panose="02020603050405020304" pitchFamily="18" charset="0"/>
              </a:rPr>
              <a:t>.</a:t>
            </a:r>
          </a:p>
          <a:p>
            <a:pPr marL="0" indent="0" algn="just">
              <a:buNone/>
            </a:pPr>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MRI is also very useful for demonstrating injury </a:t>
            </a:r>
            <a:r>
              <a:rPr lang="en-US" b="1" dirty="0">
                <a:latin typeface="Times New Roman" panose="02020603050405020304" pitchFamily="18" charset="0"/>
                <a:cs typeface="Times New Roman" panose="02020603050405020304" pitchFamily="18" charset="0"/>
              </a:rPr>
              <a:t>to soft tissues</a:t>
            </a:r>
            <a:r>
              <a:rPr lang="en-US" dirty="0">
                <a:latin typeface="Times New Roman" panose="02020603050405020304" pitchFamily="18" charset="0"/>
                <a:cs typeface="Times New Roman" panose="02020603050405020304" pitchFamily="18" charset="0"/>
              </a:rPr>
              <a:t> such as </a:t>
            </a:r>
            <a:r>
              <a:rPr lang="en-US" b="1" dirty="0">
                <a:latin typeface="Times New Roman" panose="02020603050405020304" pitchFamily="18" charset="0"/>
                <a:cs typeface="Times New Roman" panose="02020603050405020304" pitchFamily="18" charset="0"/>
              </a:rPr>
              <a:t>muscle, tendons and ligaments</a:t>
            </a:r>
            <a:r>
              <a:rPr lang="en-US" dirty="0">
                <a:latin typeface="Times New Roman" panose="02020603050405020304" pitchFamily="18" charset="0"/>
                <a:cs typeface="Times New Roman" panose="02020603050405020304" pitchFamily="18" charset="0"/>
              </a:rPr>
              <a:t> and is particularly useful in </a:t>
            </a:r>
            <a:r>
              <a:rPr lang="en-US" b="1" dirty="0">
                <a:latin typeface="Times New Roman" panose="02020603050405020304" pitchFamily="18" charset="0"/>
                <a:cs typeface="Times New Roman" panose="02020603050405020304" pitchFamily="18" charset="0"/>
              </a:rPr>
              <a:t>knee injuries</a:t>
            </a:r>
            <a:r>
              <a:rPr lang="en-US"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buFont typeface="Arial" pitchFamily="34" charset="0"/>
              <a:buNone/>
            </a:pPr>
            <a:r>
              <a:rPr lang="en-US" sz="2800"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0" y="0"/>
            <a:ext cx="9144000" cy="6858000"/>
          </a:xfrm>
        </p:spPr>
        <p:txBody>
          <a:bodyPr>
            <a:normAutofit fontScale="85000" lnSpcReduction="10000"/>
          </a:bodyPr>
          <a:lstStyle/>
          <a:p>
            <a:pPr algn="just">
              <a:buFont typeface="Arial" pitchFamily="34" charset="0"/>
              <a:buNone/>
            </a:pPr>
            <a:r>
              <a:rPr lang="en-US" sz="2000" dirty="0"/>
              <a:t> </a:t>
            </a:r>
            <a:r>
              <a:rPr lang="en-US" sz="1800" b="1" dirty="0">
                <a:solidFill>
                  <a:srgbClr val="0070C0"/>
                </a:solidFill>
              </a:rPr>
              <a:t>Magnetic resonance imaging (MRI) in bone diseases &gt;&gt;&gt;&gt;&gt;&gt;</a:t>
            </a:r>
            <a:endParaRPr lang="en-US" b="1" dirty="0">
              <a:solidFill>
                <a:srgbClr val="0070C0"/>
              </a:solidFill>
            </a:endParaRPr>
          </a:p>
          <a:p>
            <a:pPr algn="just"/>
            <a:r>
              <a:rPr lang="en-US" dirty="0">
                <a:latin typeface="Times New Roman" panose="02020603050405020304" pitchFamily="18" charset="0"/>
                <a:cs typeface="Times New Roman" panose="02020603050405020304" pitchFamily="18" charset="0"/>
              </a:rPr>
              <a:t>MRI is widely used for detection of abnormal  </a:t>
            </a:r>
            <a:r>
              <a:rPr lang="en-US" b="1" dirty="0">
                <a:latin typeface="Times New Roman" panose="02020603050405020304" pitchFamily="18" charset="0"/>
                <a:cs typeface="Times New Roman" panose="02020603050405020304" pitchFamily="18" charset="0"/>
              </a:rPr>
              <a:t>joint fluid.</a:t>
            </a:r>
          </a:p>
          <a:p>
            <a:pPr marL="0" indent="0" algn="just">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MRI is the best examination for </a:t>
            </a:r>
            <a:r>
              <a:rPr lang="en-US" b="1" dirty="0">
                <a:latin typeface="Times New Roman" panose="02020603050405020304" pitchFamily="18" charset="0"/>
                <a:cs typeface="Times New Roman" panose="02020603050405020304" pitchFamily="18" charset="0"/>
              </a:rPr>
              <a:t>sports injury</a:t>
            </a:r>
            <a:r>
              <a:rPr lang="en-US" dirty="0">
                <a:latin typeface="Times New Roman" panose="02020603050405020304" pitchFamily="18" charset="0"/>
                <a:cs typeface="Times New Roman" panose="02020603050405020304" pitchFamily="18" charset="0"/>
              </a:rPr>
              <a:t>.</a:t>
            </a:r>
          </a:p>
          <a:p>
            <a:pPr marL="0" indent="0">
              <a:buNone/>
            </a:pPr>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It is also the best method for demonstrating </a:t>
            </a:r>
            <a:r>
              <a:rPr lang="en-US" b="1" dirty="0">
                <a:latin typeface="Times New Roman" panose="02020603050405020304" pitchFamily="18" charset="0"/>
                <a:cs typeface="Times New Roman" panose="02020603050405020304" pitchFamily="18" charset="0"/>
              </a:rPr>
              <a:t>scaphoid fractures</a:t>
            </a:r>
            <a:r>
              <a:rPr lang="en-US" dirty="0">
                <a:latin typeface="Times New Roman" panose="02020603050405020304" pitchFamily="18" charset="0"/>
                <a:cs typeface="Times New Roman" panose="02020603050405020304" pitchFamily="18" charset="0"/>
              </a:rPr>
              <a:t>.</a:t>
            </a:r>
          </a:p>
          <a:p>
            <a:pPr algn="just"/>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It is widely used for</a:t>
            </a:r>
          </a:p>
          <a:p>
            <a:pPr>
              <a:buFontTx/>
              <a:buChar char="-"/>
            </a:pPr>
            <a:r>
              <a:rPr lang="en-US" b="1" dirty="0">
                <a:latin typeface="Times New Roman" panose="02020603050405020304" pitchFamily="18" charset="0"/>
                <a:cs typeface="Times New Roman" panose="02020603050405020304" pitchFamily="18" charset="0"/>
              </a:rPr>
              <a:t>Meniscal</a:t>
            </a:r>
            <a:r>
              <a:rPr lang="en-US" dirty="0">
                <a:latin typeface="Times New Roman" panose="02020603050405020304" pitchFamily="18" charset="0"/>
                <a:cs typeface="Times New Roman" panose="02020603050405020304" pitchFamily="18" charset="0"/>
              </a:rPr>
              <a:t> and </a:t>
            </a:r>
            <a:r>
              <a:rPr lang="en-US" b="1" dirty="0">
                <a:latin typeface="Times New Roman" panose="02020603050405020304" pitchFamily="18" charset="0"/>
                <a:cs typeface="Times New Roman" panose="02020603050405020304" pitchFamily="18" charset="0"/>
              </a:rPr>
              <a:t>ligamentous tears</a:t>
            </a:r>
            <a:r>
              <a:rPr lang="en-US" dirty="0">
                <a:latin typeface="Times New Roman" panose="02020603050405020304" pitchFamily="18" charset="0"/>
                <a:cs typeface="Times New Roman" panose="02020603050405020304" pitchFamily="18" charset="0"/>
              </a:rPr>
              <a:t> (e.g. in the knee)</a:t>
            </a:r>
          </a:p>
          <a:p>
            <a:pPr>
              <a:buFontTx/>
              <a:buChar char="-"/>
            </a:pPr>
            <a:r>
              <a:rPr lang="en-US" b="1" dirty="0">
                <a:latin typeface="Times New Roman" panose="02020603050405020304" pitchFamily="18" charset="0"/>
                <a:cs typeface="Times New Roman" panose="02020603050405020304" pitchFamily="18" charset="0"/>
              </a:rPr>
              <a:t>Rotator cuff tears </a:t>
            </a:r>
            <a:r>
              <a:rPr lang="en-US" dirty="0">
                <a:latin typeface="Times New Roman" panose="02020603050405020304" pitchFamily="18" charset="0"/>
                <a:cs typeface="Times New Roman" panose="02020603050405020304" pitchFamily="18" charset="0"/>
              </a:rPr>
              <a:t>of the shoulder</a:t>
            </a:r>
          </a:p>
          <a:p>
            <a:pPr>
              <a:buFontTx/>
              <a:buChar char="-"/>
            </a:pPr>
            <a:r>
              <a:rPr lang="en-US" b="1" dirty="0">
                <a:latin typeface="Times New Roman" panose="02020603050405020304" pitchFamily="18" charset="0"/>
                <a:cs typeface="Times New Roman" panose="02020603050405020304" pitchFamily="18" charset="0"/>
              </a:rPr>
              <a:t>Avascular necrosis</a:t>
            </a:r>
            <a:r>
              <a:rPr lang="en-US" dirty="0">
                <a:latin typeface="Times New Roman" panose="02020603050405020304" pitchFamily="18" charset="0"/>
                <a:cs typeface="Times New Roman" panose="02020603050405020304" pitchFamily="18" charset="0"/>
              </a:rPr>
              <a:t> of the </a:t>
            </a:r>
            <a:r>
              <a:rPr lang="en-US" b="1" dirty="0">
                <a:latin typeface="Times New Roman" panose="02020603050405020304" pitchFamily="18" charset="0"/>
                <a:cs typeface="Times New Roman" panose="02020603050405020304" pitchFamily="18" charset="0"/>
              </a:rPr>
              <a:t>hip</a:t>
            </a:r>
          </a:p>
          <a:p>
            <a:pPr>
              <a:buFontTx/>
              <a:buChar char="-"/>
            </a:pPr>
            <a:r>
              <a:rPr lang="en-US" b="1" dirty="0">
                <a:latin typeface="Times New Roman" panose="02020603050405020304" pitchFamily="18" charset="0"/>
                <a:cs typeface="Times New Roman" panose="02020603050405020304" pitchFamily="18" charset="0"/>
              </a:rPr>
              <a:t>Aseptic arthritis</a:t>
            </a:r>
            <a:r>
              <a:rPr lang="en-US" dirty="0">
                <a:latin typeface="Times New Roman" panose="02020603050405020304" pitchFamily="18" charset="0"/>
                <a:cs typeface="Times New Roman" panose="02020603050405020304" pitchFamily="18" charset="0"/>
              </a:rPr>
              <a:t>.</a:t>
            </a:r>
          </a:p>
          <a:p>
            <a:endParaRPr lang="en-US" sz="2800" dirty="0"/>
          </a:p>
          <a:p>
            <a:pPr>
              <a:buFont typeface="Arial" pitchFamily="34" charset="0"/>
              <a:buNone/>
            </a:pPr>
            <a:r>
              <a:rPr lang="en-US" sz="2800" dirty="0"/>
              <a:t> </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496" y="-27384"/>
            <a:ext cx="3816424" cy="707886"/>
          </a:xfrm>
          <a:prstGeom prst="rect">
            <a:avLst/>
          </a:prstGeom>
        </p:spPr>
        <p:txBody>
          <a:bodyPr wrap="square">
            <a:spAutoFit/>
          </a:bodyPr>
          <a:lstStyle/>
          <a:p>
            <a:r>
              <a:rPr lang="en-US" sz="4000" dirty="0">
                <a:solidFill>
                  <a:srgbClr val="C00000"/>
                </a:solidFill>
              </a:rPr>
              <a:t>MRI KNEE JOINT</a:t>
            </a:r>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808" y="680502"/>
            <a:ext cx="3384376" cy="5491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1999" y="116632"/>
            <a:ext cx="4483833" cy="6634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067944" y="0"/>
            <a:ext cx="1368152" cy="369332"/>
          </a:xfrm>
          <a:prstGeom prst="rect">
            <a:avLst/>
          </a:prstGeom>
          <a:noFill/>
        </p:spPr>
        <p:txBody>
          <a:bodyPr wrap="square" rtlCol="0">
            <a:spAutoFit/>
          </a:bodyPr>
          <a:lstStyle/>
          <a:p>
            <a:r>
              <a:rPr lang="en-US" dirty="0">
                <a:solidFill>
                  <a:schemeClr val="bg1"/>
                </a:solidFill>
              </a:rPr>
              <a:t>Coronal</a:t>
            </a:r>
          </a:p>
        </p:txBody>
      </p:sp>
      <p:sp>
        <p:nvSpPr>
          <p:cNvPr id="6" name="TextBox 5"/>
          <p:cNvSpPr txBox="1"/>
          <p:nvPr/>
        </p:nvSpPr>
        <p:spPr>
          <a:xfrm>
            <a:off x="2015716" y="6381328"/>
            <a:ext cx="1080120" cy="369332"/>
          </a:xfrm>
          <a:prstGeom prst="rect">
            <a:avLst/>
          </a:prstGeom>
          <a:noFill/>
        </p:spPr>
        <p:txBody>
          <a:bodyPr wrap="square" rtlCol="0">
            <a:spAutoFit/>
          </a:bodyPr>
          <a:lstStyle/>
          <a:p>
            <a:r>
              <a:rPr lang="en-US" b="1" dirty="0">
                <a:solidFill>
                  <a:srgbClr val="FF0000"/>
                </a:solidFill>
              </a:rPr>
              <a:t>Sagittal</a:t>
            </a:r>
          </a:p>
        </p:txBody>
      </p:sp>
    </p:spTree>
    <p:extLst>
      <p:ext uri="{BB962C8B-B14F-4D97-AF65-F5344CB8AC3E}">
        <p14:creationId xmlns:p14="http://schemas.microsoft.com/office/powerpoint/2010/main" val="20826600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57784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9040" y="0"/>
            <a:ext cx="539496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384376" y="4653136"/>
            <a:ext cx="2483768" cy="1477328"/>
          </a:xfrm>
          <a:prstGeom prst="rect">
            <a:avLst/>
          </a:prstGeom>
          <a:noFill/>
        </p:spPr>
        <p:txBody>
          <a:bodyPr wrap="square" rtlCol="0">
            <a:spAutoFit/>
          </a:bodyPr>
          <a:lstStyle/>
          <a:p>
            <a:r>
              <a:rPr lang="en-US" sz="2400" dirty="0">
                <a:solidFill>
                  <a:schemeClr val="bg1"/>
                </a:solidFill>
              </a:rPr>
              <a:t>Anterior and posterior cruciate ligaments</a:t>
            </a:r>
            <a:r>
              <a:rPr lang="en-US" dirty="0"/>
              <a:t>ruciate ligaments</a:t>
            </a:r>
          </a:p>
        </p:txBody>
      </p:sp>
      <p:cxnSp>
        <p:nvCxnSpPr>
          <p:cNvPr id="4" name="Straight Arrow Connector 3"/>
          <p:cNvCxnSpPr/>
          <p:nvPr/>
        </p:nvCxnSpPr>
        <p:spPr>
          <a:xfrm flipV="1">
            <a:off x="5436096" y="4077072"/>
            <a:ext cx="1440160" cy="1314728"/>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flipV="1">
            <a:off x="2788920" y="3933056"/>
            <a:ext cx="774968" cy="936104"/>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74589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27433" y="0"/>
            <a:ext cx="680424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548680"/>
            <a:ext cx="2327433" cy="1477328"/>
          </a:xfrm>
          <a:prstGeom prst="rect">
            <a:avLst/>
          </a:prstGeom>
          <a:noFill/>
        </p:spPr>
        <p:txBody>
          <a:bodyPr wrap="square" rtlCol="0">
            <a:spAutoFit/>
          </a:bodyPr>
          <a:lstStyle/>
          <a:p>
            <a:r>
              <a:rPr lang="en-US" dirty="0">
                <a:solidFill>
                  <a:srgbClr val="FF0000"/>
                </a:solidFill>
              </a:rPr>
              <a:t>Sagittal MRI of the medial meniscus of knee demonstrating its anterior and posterior horns</a:t>
            </a:r>
          </a:p>
        </p:txBody>
      </p:sp>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60" y="2996952"/>
            <a:ext cx="2926080" cy="1675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flipH="1">
            <a:off x="6372200" y="4077072"/>
            <a:ext cx="1224136" cy="72008"/>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7945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008112"/>
          </a:xfrm>
        </p:spPr>
        <p:txBody>
          <a:bodyPr>
            <a:normAutofit fontScale="90000"/>
          </a:bodyPr>
          <a:lstStyle/>
          <a:p>
            <a:br>
              <a:rPr lang="en-US" dirty="0">
                <a:solidFill>
                  <a:srgbClr val="0070C0"/>
                </a:solidFill>
              </a:rPr>
            </a:br>
            <a:r>
              <a:rPr lang="en-US" dirty="0">
                <a:solidFill>
                  <a:srgbClr val="0070C0"/>
                </a:solidFill>
              </a:rPr>
              <a:t>MU</a:t>
            </a:r>
            <a:r>
              <a:rPr lang="en-US" sz="3600" dirty="0">
                <a:solidFill>
                  <a:srgbClr val="0070C0"/>
                </a:solidFill>
              </a:rPr>
              <a:t>SCULOSKELETAL PATHOLOGY</a:t>
            </a:r>
            <a:endParaRPr lang="en-US" dirty="0">
              <a:solidFill>
                <a:srgbClr val="0070C0"/>
              </a:solidFill>
            </a:endParaRPr>
          </a:p>
        </p:txBody>
      </p:sp>
      <p:sp>
        <p:nvSpPr>
          <p:cNvPr id="3" name="Content Placeholder 2"/>
          <p:cNvSpPr>
            <a:spLocks noGrp="1"/>
          </p:cNvSpPr>
          <p:nvPr>
            <p:ph idx="1"/>
          </p:nvPr>
        </p:nvSpPr>
        <p:spPr>
          <a:xfrm>
            <a:off x="107504" y="1124744"/>
            <a:ext cx="8949680" cy="5400600"/>
          </a:xfrm>
        </p:spPr>
        <p:txBody>
          <a:bodyPr/>
          <a:lstStyle/>
          <a:p>
            <a:pPr marL="0" indent="0">
              <a:buNone/>
            </a:pPr>
            <a:r>
              <a:rPr lang="en-US" dirty="0"/>
              <a:t>          </a:t>
            </a:r>
          </a:p>
          <a:p>
            <a:pPr marL="0" indent="0">
              <a:buNone/>
            </a:pPr>
            <a:r>
              <a:rPr lang="en-US" dirty="0"/>
              <a:t>            </a:t>
            </a:r>
            <a:r>
              <a:rPr lang="en-US" dirty="0">
                <a:solidFill>
                  <a:srgbClr val="7030A0"/>
                </a:solidFill>
              </a:rPr>
              <a:t>CONGENITAL                        TRAUMA</a:t>
            </a:r>
          </a:p>
          <a:p>
            <a:pPr marL="0" indent="0">
              <a:buNone/>
            </a:pPr>
            <a:r>
              <a:rPr lang="en-US" dirty="0">
                <a:solidFill>
                  <a:srgbClr val="7030A0"/>
                </a:solidFill>
              </a:rPr>
              <a:t>            ARTHRITIS                          INFECTION</a:t>
            </a:r>
          </a:p>
          <a:p>
            <a:pPr marL="0" indent="0">
              <a:buNone/>
            </a:pPr>
            <a:r>
              <a:rPr lang="en-US" dirty="0">
                <a:solidFill>
                  <a:srgbClr val="7030A0"/>
                </a:solidFill>
              </a:rPr>
              <a:t>            METABOLIC                       HAEMATOLOGICAL</a:t>
            </a:r>
          </a:p>
          <a:p>
            <a:pPr marL="0" indent="0">
              <a:buNone/>
            </a:pPr>
            <a:endParaRPr lang="en-US" dirty="0">
              <a:solidFill>
                <a:srgbClr val="7030A0"/>
              </a:solidFill>
            </a:endParaRPr>
          </a:p>
          <a:p>
            <a:pPr marL="0" indent="0">
              <a:buNone/>
            </a:pPr>
            <a:r>
              <a:rPr lang="en-US" dirty="0">
                <a:solidFill>
                  <a:srgbClr val="7030A0"/>
                </a:solidFill>
              </a:rPr>
              <a:t>                                  NEOPLASTIC</a:t>
            </a:r>
          </a:p>
        </p:txBody>
      </p:sp>
    </p:spTree>
    <p:extLst>
      <p:ext uri="{BB962C8B-B14F-4D97-AF65-F5344CB8AC3E}">
        <p14:creationId xmlns:p14="http://schemas.microsoft.com/office/powerpoint/2010/main" val="2488075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8568952" cy="1944216"/>
          </a:xfrm>
        </p:spPr>
        <p:txBody>
          <a:bodyPr>
            <a:normAutofit fontScale="90000"/>
          </a:bodyPr>
          <a:lstStyle/>
          <a:p>
            <a:r>
              <a:rPr lang="en-US" b="1" dirty="0">
                <a:solidFill>
                  <a:srgbClr val="FF0000"/>
                </a:solidFill>
              </a:rPr>
              <a:t>PART ONE</a:t>
            </a:r>
            <a:br>
              <a:rPr lang="en-US" b="1" dirty="0">
                <a:solidFill>
                  <a:srgbClr val="FF0000"/>
                </a:solidFill>
              </a:rPr>
            </a:br>
            <a:r>
              <a:rPr lang="en-US" b="1" dirty="0">
                <a:solidFill>
                  <a:srgbClr val="FF0000"/>
                </a:solidFill>
              </a:rPr>
              <a:t>IMAGING TECHNIQUES IN MUSCULOSKELETAL SYSTEM</a:t>
            </a:r>
            <a:endParaRPr lang="en-CA" b="1" dirty="0">
              <a:solidFill>
                <a:srgbClr val="FF0000"/>
              </a:solidFill>
            </a:endParaRPr>
          </a:p>
        </p:txBody>
      </p:sp>
      <p:sp>
        <p:nvSpPr>
          <p:cNvPr id="3" name="Content Placeholder 2"/>
          <p:cNvSpPr>
            <a:spLocks noGrp="1"/>
          </p:cNvSpPr>
          <p:nvPr>
            <p:ph idx="1"/>
          </p:nvPr>
        </p:nvSpPr>
        <p:spPr>
          <a:xfrm>
            <a:off x="179512" y="2348880"/>
            <a:ext cx="8784976" cy="4065315"/>
          </a:xfrm>
        </p:spPr>
        <p:txBody>
          <a:bodyPr/>
          <a:lstStyle/>
          <a:p>
            <a:pPr marL="0" indent="0" algn="just">
              <a:buNone/>
            </a:pPr>
            <a:r>
              <a:rPr lang="en-US" dirty="0"/>
              <a:t>Conventional Radiography-</a:t>
            </a:r>
            <a:r>
              <a:rPr lang="en-US" sz="2000" dirty="0"/>
              <a:t>corner Stone</a:t>
            </a:r>
          </a:p>
          <a:p>
            <a:pPr marL="0" indent="0" algn="just">
              <a:buNone/>
            </a:pPr>
            <a:r>
              <a:rPr lang="en-US" dirty="0"/>
              <a:t>Fluoroscopy</a:t>
            </a:r>
          </a:p>
          <a:p>
            <a:pPr marL="0" indent="0" algn="just">
              <a:buNone/>
            </a:pPr>
            <a:r>
              <a:rPr lang="en-US" sz="2800" dirty="0"/>
              <a:t>Computed Tomography</a:t>
            </a:r>
          </a:p>
          <a:p>
            <a:pPr marL="0" indent="0" algn="just">
              <a:buNone/>
            </a:pPr>
            <a:r>
              <a:rPr lang="en-US" sz="2800" dirty="0"/>
              <a:t>Magnetic Resonance Imaging</a:t>
            </a:r>
          </a:p>
          <a:p>
            <a:pPr marL="0" indent="0" algn="just">
              <a:buNone/>
            </a:pPr>
            <a:r>
              <a:rPr lang="en-US" sz="2800" dirty="0"/>
              <a:t>Ultrasound</a:t>
            </a:r>
          </a:p>
          <a:p>
            <a:pPr marL="0" indent="0" algn="just">
              <a:buNone/>
            </a:pPr>
            <a:r>
              <a:rPr lang="en-US" sz="2800" dirty="0"/>
              <a:t>Angiography</a:t>
            </a:r>
          </a:p>
          <a:p>
            <a:pPr marL="0" indent="0" algn="just">
              <a:buNone/>
            </a:pPr>
            <a:r>
              <a:rPr lang="en-US" sz="2800" dirty="0"/>
              <a:t>Nuclear Medicine</a:t>
            </a:r>
            <a:endParaRPr lang="en-CA" sz="2800" dirty="0"/>
          </a:p>
        </p:txBody>
      </p:sp>
    </p:spTree>
    <p:extLst>
      <p:ext uri="{BB962C8B-B14F-4D97-AF65-F5344CB8AC3E}">
        <p14:creationId xmlns:p14="http://schemas.microsoft.com/office/powerpoint/2010/main" val="39648995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64464"/>
            <a:ext cx="4618856" cy="418058"/>
          </a:xfrm>
        </p:spPr>
        <p:txBody>
          <a:bodyPr>
            <a:noAutofit/>
          </a:bodyPr>
          <a:lstStyle/>
          <a:p>
            <a:r>
              <a:rPr lang="en-US" sz="3200" b="1" dirty="0">
                <a:solidFill>
                  <a:srgbClr val="00B050"/>
                </a:solidFill>
                <a:latin typeface="Times New Roman" panose="02020603050405020304" pitchFamily="18" charset="0"/>
                <a:cs typeface="Times New Roman" panose="02020603050405020304" pitchFamily="18" charset="0"/>
              </a:rPr>
              <a:t>Plain radiographs</a:t>
            </a:r>
          </a:p>
        </p:txBody>
      </p:sp>
      <p:sp>
        <p:nvSpPr>
          <p:cNvPr id="3" name="Content Placeholder 2"/>
          <p:cNvSpPr>
            <a:spLocks noGrp="1"/>
          </p:cNvSpPr>
          <p:nvPr>
            <p:ph idx="1"/>
          </p:nvPr>
        </p:nvSpPr>
        <p:spPr>
          <a:xfrm>
            <a:off x="89756" y="1605614"/>
            <a:ext cx="8964488" cy="5170586"/>
          </a:xfrm>
        </p:spPr>
        <p:txBody>
          <a:bodyPr>
            <a:normAutofit fontScale="55000" lnSpcReduction="20000"/>
          </a:bodyPr>
          <a:lstStyle/>
          <a:p>
            <a:pPr marL="0" indent="0" algn="just">
              <a:buNone/>
            </a:pPr>
            <a:r>
              <a:rPr lang="en-US" sz="4500" b="1" dirty="0">
                <a:solidFill>
                  <a:srgbClr val="002060"/>
                </a:solidFill>
                <a:latin typeface="Times New Roman" panose="02020603050405020304" pitchFamily="18" charset="0"/>
                <a:cs typeface="Times New Roman" panose="02020603050405020304" pitchFamily="18" charset="0"/>
              </a:rPr>
              <a:t>Plain radiography in skeletal trauma is invaluable in order to:</a:t>
            </a:r>
          </a:p>
          <a:p>
            <a:pPr marL="0" indent="0" algn="just">
              <a:buNone/>
            </a:pPr>
            <a:r>
              <a:rPr lang="en-US" dirty="0"/>
              <a:t> </a:t>
            </a:r>
          </a:p>
          <a:p>
            <a:pPr algn="just"/>
            <a:r>
              <a:rPr lang="en-US" sz="3600" b="1" dirty="0">
                <a:latin typeface="Times New Roman" panose="02020603050405020304" pitchFamily="18" charset="0"/>
                <a:cs typeface="Times New Roman" panose="02020603050405020304" pitchFamily="18" charset="0"/>
              </a:rPr>
              <a:t>Diagnose the presence of a fracture.</a:t>
            </a:r>
          </a:p>
          <a:p>
            <a:pPr marL="0" indent="0" algn="just">
              <a:buNone/>
            </a:pPr>
            <a:endParaRPr lang="en-US" sz="3600" b="1" dirty="0">
              <a:latin typeface="Times New Roman" panose="02020603050405020304" pitchFamily="18" charset="0"/>
              <a:cs typeface="Times New Roman" panose="02020603050405020304" pitchFamily="18" charset="0"/>
            </a:endParaRPr>
          </a:p>
          <a:p>
            <a:pPr algn="just"/>
            <a:r>
              <a:rPr lang="en-US" sz="3600" b="1" dirty="0">
                <a:latin typeface="Times New Roman" panose="02020603050405020304" pitchFamily="18" charset="0"/>
                <a:cs typeface="Times New Roman" panose="02020603050405020304" pitchFamily="18" charset="0"/>
              </a:rPr>
              <a:t>Assess the type of fracture.</a:t>
            </a:r>
          </a:p>
          <a:p>
            <a:pPr marL="0" indent="0" algn="just">
              <a:buNone/>
            </a:pPr>
            <a:endParaRPr lang="en-US" sz="3600" b="1" dirty="0">
              <a:latin typeface="Times New Roman" panose="02020603050405020304" pitchFamily="18" charset="0"/>
              <a:cs typeface="Times New Roman" panose="02020603050405020304" pitchFamily="18" charset="0"/>
            </a:endParaRPr>
          </a:p>
          <a:p>
            <a:pPr algn="just"/>
            <a:r>
              <a:rPr lang="en-US" sz="3600" b="1" dirty="0">
                <a:latin typeface="Times New Roman" panose="02020603050405020304" pitchFamily="18" charset="0"/>
                <a:cs typeface="Times New Roman" panose="02020603050405020304" pitchFamily="18" charset="0"/>
              </a:rPr>
              <a:t>Show displacement and/or angulation of the bone ends before and after treatment.</a:t>
            </a:r>
          </a:p>
          <a:p>
            <a:pPr marL="0" indent="0" algn="just">
              <a:buNone/>
            </a:pPr>
            <a:endParaRPr lang="en-US" sz="3600" b="1" dirty="0">
              <a:latin typeface="Times New Roman" panose="02020603050405020304" pitchFamily="18" charset="0"/>
              <a:cs typeface="Times New Roman" panose="02020603050405020304" pitchFamily="18" charset="0"/>
            </a:endParaRPr>
          </a:p>
          <a:p>
            <a:pPr algn="just"/>
            <a:r>
              <a:rPr lang="en-US" sz="3600" b="1" dirty="0">
                <a:latin typeface="Times New Roman" panose="02020603050405020304" pitchFamily="18" charset="0"/>
                <a:cs typeface="Times New Roman" panose="02020603050405020304" pitchFamily="18" charset="0"/>
              </a:rPr>
              <a:t>Diagnose dislocation or subluxation with or without a fracture.</a:t>
            </a:r>
          </a:p>
          <a:p>
            <a:pPr marL="0" indent="0" algn="just">
              <a:buNone/>
            </a:pPr>
            <a:endParaRPr lang="en-US" sz="3600" b="1" dirty="0">
              <a:latin typeface="Times New Roman" panose="02020603050405020304" pitchFamily="18" charset="0"/>
              <a:cs typeface="Times New Roman" panose="02020603050405020304" pitchFamily="18" charset="0"/>
            </a:endParaRPr>
          </a:p>
          <a:p>
            <a:pPr algn="just"/>
            <a:r>
              <a:rPr lang="en-US" sz="3600" b="1" dirty="0">
                <a:latin typeface="Times New Roman" panose="02020603050405020304" pitchFamily="18" charset="0"/>
                <a:cs typeface="Times New Roman" panose="02020603050405020304" pitchFamily="18" charset="0"/>
              </a:rPr>
              <a:t>Assess healing and complications of fractures.</a:t>
            </a:r>
          </a:p>
          <a:p>
            <a:pPr algn="just"/>
            <a:endParaRPr lang="en-US" sz="3600" b="1" dirty="0">
              <a:latin typeface="Times New Roman" panose="02020603050405020304" pitchFamily="18" charset="0"/>
              <a:cs typeface="Times New Roman" panose="02020603050405020304" pitchFamily="18" charset="0"/>
            </a:endParaRPr>
          </a:p>
          <a:p>
            <a:pPr algn="just"/>
            <a:r>
              <a:rPr lang="en-US" sz="3600" b="1" dirty="0">
                <a:latin typeface="Times New Roman" panose="02020603050405020304" pitchFamily="18" charset="0"/>
                <a:cs typeface="Times New Roman" panose="02020603050405020304" pitchFamily="18" charset="0"/>
              </a:rPr>
              <a:t>Determine whether the fracture has occurred through abnormal bone (pathological fracture).</a:t>
            </a:r>
          </a:p>
          <a:p>
            <a:pPr marL="0" indent="0" algn="just">
              <a:buNone/>
            </a:pPr>
            <a:endParaRPr lang="en-US" sz="3600" b="1" dirty="0">
              <a:latin typeface="Times New Roman" panose="02020603050405020304" pitchFamily="18" charset="0"/>
              <a:cs typeface="Times New Roman" panose="02020603050405020304" pitchFamily="18" charset="0"/>
            </a:endParaRPr>
          </a:p>
          <a:p>
            <a:pPr algn="just"/>
            <a:r>
              <a:rPr lang="en-US" sz="3600" b="1" dirty="0">
                <a:latin typeface="Times New Roman" panose="02020603050405020304" pitchFamily="18" charset="0"/>
                <a:cs typeface="Times New Roman" panose="02020603050405020304" pitchFamily="18" charset="0"/>
              </a:rPr>
              <a:t>Assess soft tissue injury and locate any foreign bodies</a:t>
            </a:r>
          </a:p>
        </p:txBody>
      </p:sp>
      <p:sp>
        <p:nvSpPr>
          <p:cNvPr id="4" name="Title 1">
            <a:extLst>
              <a:ext uri="{FF2B5EF4-FFF2-40B4-BE49-F238E27FC236}">
                <a16:creationId xmlns:a16="http://schemas.microsoft.com/office/drawing/2014/main" id="{D347076F-5029-4062-A99D-337A734F9224}"/>
              </a:ext>
            </a:extLst>
          </p:cNvPr>
          <p:cNvSpPr txBox="1">
            <a:spLocks/>
          </p:cNvSpPr>
          <p:nvPr/>
        </p:nvSpPr>
        <p:spPr>
          <a:xfrm>
            <a:off x="251520" y="81800"/>
            <a:ext cx="8229600" cy="715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a:solidFill>
                  <a:srgbClr val="FF0000"/>
                </a:solidFill>
              </a:rPr>
              <a:t>Fractures</a:t>
            </a:r>
            <a:endParaRPr lang="en-US" sz="4800" b="1" dirty="0">
              <a:solidFill>
                <a:srgbClr val="FF0000"/>
              </a:solidFill>
            </a:endParaRPr>
          </a:p>
        </p:txBody>
      </p:sp>
    </p:spTree>
    <p:extLst>
      <p:ext uri="{BB962C8B-B14F-4D97-AF65-F5344CB8AC3E}">
        <p14:creationId xmlns:p14="http://schemas.microsoft.com/office/powerpoint/2010/main" val="27105071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00"/>
            <a:ext cx="8229600" cy="715962"/>
          </a:xfrm>
        </p:spPr>
        <p:txBody>
          <a:bodyPr>
            <a:noAutofit/>
          </a:bodyPr>
          <a:lstStyle/>
          <a:p>
            <a:r>
              <a:rPr lang="en-US" sz="4800" b="1" dirty="0">
                <a:solidFill>
                  <a:srgbClr val="FF0000"/>
                </a:solidFill>
              </a:rPr>
              <a:t>Fractures</a:t>
            </a:r>
          </a:p>
        </p:txBody>
      </p:sp>
      <p:sp>
        <p:nvSpPr>
          <p:cNvPr id="3" name="Content Placeholder 2"/>
          <p:cNvSpPr>
            <a:spLocks noGrp="1"/>
          </p:cNvSpPr>
          <p:nvPr>
            <p:ph idx="1"/>
          </p:nvPr>
        </p:nvSpPr>
        <p:spPr>
          <a:xfrm>
            <a:off x="3448" y="404664"/>
            <a:ext cx="9144000" cy="5410201"/>
          </a:xfrm>
        </p:spPr>
        <p:txBody>
          <a:bodyPr>
            <a:normAutofit/>
          </a:bodyPr>
          <a:lstStyle/>
          <a:p>
            <a:pPr algn="just">
              <a:buNone/>
            </a:pPr>
            <a:r>
              <a:rPr lang="en-US" dirty="0"/>
              <a:t> </a:t>
            </a:r>
            <a:r>
              <a:rPr lang="en-US" dirty="0">
                <a:latin typeface="Times New Roman" panose="02020603050405020304" pitchFamily="18" charset="0"/>
                <a:cs typeface="Times New Roman" panose="02020603050405020304" pitchFamily="18" charset="0"/>
              </a:rPr>
              <a:t>A fracture is a partial or complete interruption in the continuity of bone. The most common cause is trauma, followed by diseases (e.g., osteoporosis) that result in weakened bone structure.</a:t>
            </a:r>
            <a:endParaRPr lang="en-US" dirty="0">
              <a:solidFill>
                <a:schemeClr val="accent1"/>
              </a:solidFill>
              <a:latin typeface="Times New Roman" panose="02020603050405020304" pitchFamily="18" charset="0"/>
              <a:cs typeface="Times New Roman" panose="02020603050405020304" pitchFamily="18" charset="0"/>
            </a:endParaRPr>
          </a:p>
          <a:p>
            <a:pPr algn="just">
              <a:buNone/>
            </a:pPr>
            <a:r>
              <a:rPr lang="en-US" dirty="0">
                <a:solidFill>
                  <a:srgbClr val="FF0000"/>
                </a:solidFill>
                <a:latin typeface="Times New Roman" panose="02020603050405020304" pitchFamily="18" charset="0"/>
                <a:cs typeface="Times New Roman" panose="02020603050405020304" pitchFamily="18" charset="0"/>
              </a:rPr>
              <a:t> </a:t>
            </a:r>
            <a:r>
              <a:rPr lang="en-US" sz="2000" b="1" dirty="0">
                <a:solidFill>
                  <a:srgbClr val="C00000"/>
                </a:solidFill>
                <a:latin typeface="Times New Roman" panose="02020603050405020304" pitchFamily="18" charset="0"/>
                <a:cs typeface="Times New Roman" panose="02020603050405020304" pitchFamily="18" charset="0"/>
              </a:rPr>
              <a:t>On Plain radiographs fractures may be recognized or suspected by several signs :</a:t>
            </a:r>
          </a:p>
          <a:p>
            <a:pPr marL="0" indent="0" algn="just">
              <a:buNone/>
            </a:pPr>
            <a:endParaRPr lang="en-US" sz="3100" dirty="0"/>
          </a:p>
        </p:txBody>
      </p:sp>
      <p:pic>
        <p:nvPicPr>
          <p:cNvPr id="4" name="Picture 2"/>
          <p:cNvPicPr>
            <a:picLocks noChangeAspect="1" noChangeArrowheads="1"/>
          </p:cNvPicPr>
          <p:nvPr/>
        </p:nvPicPr>
        <p:blipFill>
          <a:blip r:embed="rId2" cstate="print"/>
          <a:srcRect/>
          <a:stretch>
            <a:fillRect/>
          </a:stretch>
        </p:blipFill>
        <p:spPr bwMode="auto">
          <a:xfrm>
            <a:off x="2120484" y="2996952"/>
            <a:ext cx="2343472" cy="3861048"/>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5269618" y="2924944"/>
            <a:ext cx="2085622" cy="3933056"/>
          </a:xfrm>
          <a:prstGeom prst="rect">
            <a:avLst/>
          </a:prstGeom>
          <a:noFill/>
          <a:ln w="9525">
            <a:noFill/>
            <a:miter lim="800000"/>
            <a:headEnd/>
            <a:tailEnd/>
          </a:ln>
        </p:spPr>
      </p:pic>
      <p:sp>
        <p:nvSpPr>
          <p:cNvPr id="6" name="Rectangle 5"/>
          <p:cNvSpPr/>
          <p:nvPr/>
        </p:nvSpPr>
        <p:spPr>
          <a:xfrm>
            <a:off x="190587" y="4797152"/>
            <a:ext cx="1574263" cy="830997"/>
          </a:xfrm>
          <a:prstGeom prst="rect">
            <a:avLst/>
          </a:prstGeom>
        </p:spPr>
        <p:txBody>
          <a:bodyPr wrap="square">
            <a:spAutoFit/>
          </a:bodyPr>
          <a:lstStyle/>
          <a:p>
            <a:pPr algn="just"/>
            <a:r>
              <a:rPr lang="en-US" sz="1200" b="1" dirty="0">
                <a:solidFill>
                  <a:srgbClr val="00B050"/>
                </a:solidFill>
              </a:rPr>
              <a:t>Fracture of the head of the radius appearing as a lucent line.</a:t>
            </a:r>
          </a:p>
        </p:txBody>
      </p:sp>
      <p:sp>
        <p:nvSpPr>
          <p:cNvPr id="7" name="Rectangle 6"/>
          <p:cNvSpPr/>
          <p:nvPr/>
        </p:nvSpPr>
        <p:spPr>
          <a:xfrm>
            <a:off x="7464657" y="4475973"/>
            <a:ext cx="1675895" cy="1015663"/>
          </a:xfrm>
          <a:prstGeom prst="rect">
            <a:avLst/>
          </a:prstGeom>
        </p:spPr>
        <p:txBody>
          <a:bodyPr wrap="square">
            <a:spAutoFit/>
          </a:bodyPr>
          <a:lstStyle/>
          <a:p>
            <a:pPr algn="just"/>
            <a:r>
              <a:rPr lang="en-US" sz="1200" b="1" dirty="0">
                <a:solidFill>
                  <a:srgbClr val="FF0000"/>
                </a:solidFill>
              </a:rPr>
              <a:t>Fracture of the lower ulnar metaphysis appearing as a sclerotic line (small black arrow).</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60648"/>
          </a:xfrm>
        </p:spPr>
        <p:txBody>
          <a:bodyPr>
            <a:noAutofit/>
          </a:bodyPr>
          <a:lstStyle/>
          <a:p>
            <a:pPr algn="l"/>
            <a:r>
              <a:rPr lang="en-US" sz="2000" b="1" dirty="0">
                <a:solidFill>
                  <a:srgbClr val="FF0000"/>
                </a:solidFill>
              </a:rPr>
              <a:t>Fractures</a:t>
            </a:r>
            <a:r>
              <a:rPr lang="ar-SA" sz="2000" b="1" dirty="0">
                <a:solidFill>
                  <a:srgbClr val="FF0000"/>
                </a:solidFill>
              </a:rPr>
              <a:t> </a:t>
            </a:r>
            <a:r>
              <a:rPr lang="en-US" sz="2000" b="1" dirty="0">
                <a:solidFill>
                  <a:srgbClr val="FF0000"/>
                </a:solidFill>
              </a:rPr>
              <a:t>&gt;&gt;&gt;&gt;&gt;</a:t>
            </a:r>
          </a:p>
        </p:txBody>
      </p:sp>
      <p:pic>
        <p:nvPicPr>
          <p:cNvPr id="4" name="Picture 4"/>
          <p:cNvPicPr>
            <a:picLocks noChangeAspect="1" noChangeArrowheads="1"/>
          </p:cNvPicPr>
          <p:nvPr/>
        </p:nvPicPr>
        <p:blipFill>
          <a:blip r:embed="rId2" cstate="print"/>
          <a:srcRect/>
          <a:stretch>
            <a:fillRect/>
          </a:stretch>
        </p:blipFill>
        <p:spPr bwMode="auto">
          <a:xfrm>
            <a:off x="6046676" y="404664"/>
            <a:ext cx="2413756" cy="4995936"/>
          </a:xfrm>
          <a:prstGeom prst="rect">
            <a:avLst/>
          </a:prstGeom>
          <a:noFill/>
          <a:ln w="9525">
            <a:noFill/>
            <a:miter lim="800000"/>
            <a:headEnd/>
            <a:tailEnd/>
          </a:ln>
        </p:spPr>
      </p:pic>
      <p:sp>
        <p:nvSpPr>
          <p:cNvPr id="5" name="Rectangle 4"/>
          <p:cNvSpPr/>
          <p:nvPr/>
        </p:nvSpPr>
        <p:spPr>
          <a:xfrm>
            <a:off x="5638800" y="5817375"/>
            <a:ext cx="3048000" cy="523220"/>
          </a:xfrm>
          <a:prstGeom prst="rect">
            <a:avLst/>
          </a:prstGeom>
        </p:spPr>
        <p:txBody>
          <a:bodyPr wrap="square">
            <a:spAutoFit/>
          </a:bodyPr>
          <a:lstStyle/>
          <a:p>
            <a:pPr algn="just"/>
            <a:r>
              <a:rPr lang="en-US" sz="1400" b="1" dirty="0">
                <a:solidFill>
                  <a:srgbClr val="0070C0"/>
                </a:solidFill>
              </a:rPr>
              <a:t>Step in cortex and interruption of bony trabeculae (arrow) in a Colles’ fracture</a:t>
            </a:r>
          </a:p>
        </p:txBody>
      </p:sp>
      <p:pic>
        <p:nvPicPr>
          <p:cNvPr id="1026" name="Picture 2" descr="Greenstick fracture of the distal radius">
            <a:extLst>
              <a:ext uri="{FF2B5EF4-FFF2-40B4-BE49-F238E27FC236}">
                <a16:creationId xmlns:a16="http://schemas.microsoft.com/office/drawing/2014/main" id="{B47DA543-19A3-4F65-B529-4BB5F575B6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1" y="404664"/>
            <a:ext cx="3608512" cy="482453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A20B3028-40EF-4032-AD88-E8CDB81F45B5}"/>
              </a:ext>
            </a:extLst>
          </p:cNvPr>
          <p:cNvSpPr/>
          <p:nvPr/>
        </p:nvSpPr>
        <p:spPr>
          <a:xfrm>
            <a:off x="0" y="5171044"/>
            <a:ext cx="4961350" cy="1600438"/>
          </a:xfrm>
          <a:prstGeom prst="rect">
            <a:avLst/>
          </a:prstGeom>
        </p:spPr>
        <p:txBody>
          <a:bodyPr wrap="square">
            <a:spAutoFit/>
          </a:bodyPr>
          <a:lstStyle/>
          <a:p>
            <a:pPr algn="just"/>
            <a:r>
              <a:rPr lang="en-US" sz="1400" b="1" dirty="0">
                <a:solidFill>
                  <a:srgbClr val="00B050"/>
                </a:solidFill>
                <a:latin typeface="Times New Roman" panose="02020603050405020304" pitchFamily="18" charset="0"/>
                <a:cs typeface="Times New Roman" panose="02020603050405020304" pitchFamily="18" charset="0"/>
              </a:rPr>
              <a:t>X-ray distal left forearm (left: lateral view; right: PA view) of an adolescent</a:t>
            </a:r>
          </a:p>
          <a:p>
            <a:pPr algn="just"/>
            <a:r>
              <a:rPr lang="en-US" sz="1400" b="1" dirty="0">
                <a:solidFill>
                  <a:srgbClr val="00B050"/>
                </a:solidFill>
                <a:latin typeface="Times New Roman" panose="02020603050405020304" pitchFamily="18" charset="0"/>
                <a:cs typeface="Times New Roman" panose="02020603050405020304" pitchFamily="18" charset="0"/>
              </a:rPr>
              <a:t>A greenstick fracture of the distal radius is seen. The cortex on the radial (lateral) side of the fracture is disrupted and buckled . However, the fracture line has not traversed the bone. The ulnar (medial) side of the radius is bowed, but the cortex is intact  </a:t>
            </a:r>
          </a:p>
        </p:txBody>
      </p:sp>
    </p:spTree>
    <p:extLst>
      <p:ext uri="{BB962C8B-B14F-4D97-AF65-F5344CB8AC3E}">
        <p14:creationId xmlns:p14="http://schemas.microsoft.com/office/powerpoint/2010/main" val="19063782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5962"/>
          </a:xfrm>
        </p:spPr>
        <p:txBody>
          <a:bodyPr>
            <a:noAutofit/>
          </a:bodyPr>
          <a:lstStyle/>
          <a:p>
            <a:pPr algn="l"/>
            <a:r>
              <a:rPr lang="en-US" sz="2800" b="1" dirty="0">
                <a:solidFill>
                  <a:srgbClr val="FF0000"/>
                </a:solidFill>
              </a:rPr>
              <a:t>Fractures &gt;&gt;&gt;&gt;&gt;&gt;&gt;</a:t>
            </a:r>
          </a:p>
        </p:txBody>
      </p:sp>
      <p:pic>
        <p:nvPicPr>
          <p:cNvPr id="4" name="Picture 7"/>
          <p:cNvPicPr>
            <a:picLocks noChangeAspect="1" noChangeArrowheads="1"/>
          </p:cNvPicPr>
          <p:nvPr/>
        </p:nvPicPr>
        <p:blipFill>
          <a:blip r:embed="rId2" cstate="print"/>
          <a:srcRect/>
          <a:stretch>
            <a:fillRect/>
          </a:stretch>
        </p:blipFill>
        <p:spPr bwMode="auto">
          <a:xfrm>
            <a:off x="809836" y="620688"/>
            <a:ext cx="2952328" cy="4896544"/>
          </a:xfrm>
          <a:prstGeom prst="rect">
            <a:avLst/>
          </a:prstGeom>
          <a:noFill/>
          <a:ln w="9525">
            <a:noFill/>
            <a:miter lim="800000"/>
            <a:headEnd/>
            <a:tailEnd/>
          </a:ln>
        </p:spPr>
      </p:pic>
      <p:pic>
        <p:nvPicPr>
          <p:cNvPr id="5" name="Picture 8"/>
          <p:cNvPicPr>
            <a:picLocks noChangeAspect="1" noChangeArrowheads="1"/>
          </p:cNvPicPr>
          <p:nvPr/>
        </p:nvPicPr>
        <p:blipFill>
          <a:blip r:embed="rId3" cstate="print"/>
          <a:srcRect/>
          <a:stretch>
            <a:fillRect/>
          </a:stretch>
        </p:blipFill>
        <p:spPr bwMode="auto">
          <a:xfrm>
            <a:off x="5878488" y="364014"/>
            <a:ext cx="2808312" cy="5153218"/>
          </a:xfrm>
          <a:prstGeom prst="rect">
            <a:avLst/>
          </a:prstGeom>
          <a:noFill/>
          <a:ln w="9525">
            <a:noFill/>
            <a:miter lim="800000"/>
            <a:headEnd/>
            <a:tailEnd/>
          </a:ln>
        </p:spPr>
      </p:pic>
      <p:sp>
        <p:nvSpPr>
          <p:cNvPr id="6" name="Rectangle 5"/>
          <p:cNvSpPr/>
          <p:nvPr/>
        </p:nvSpPr>
        <p:spPr>
          <a:xfrm>
            <a:off x="2649212" y="5517232"/>
            <a:ext cx="436338" cy="369332"/>
          </a:xfrm>
          <a:prstGeom prst="rect">
            <a:avLst/>
          </a:prstGeom>
        </p:spPr>
        <p:txBody>
          <a:bodyPr wrap="none">
            <a:spAutoFit/>
          </a:bodyPr>
          <a:lstStyle/>
          <a:p>
            <a:r>
              <a:rPr lang="en-US" dirty="0"/>
              <a:t>(a)</a:t>
            </a:r>
          </a:p>
        </p:txBody>
      </p:sp>
      <p:sp>
        <p:nvSpPr>
          <p:cNvPr id="7" name="Rectangle 6"/>
          <p:cNvSpPr/>
          <p:nvPr/>
        </p:nvSpPr>
        <p:spPr>
          <a:xfrm>
            <a:off x="6930669" y="5617535"/>
            <a:ext cx="447558" cy="369332"/>
          </a:xfrm>
          <a:prstGeom prst="rect">
            <a:avLst/>
          </a:prstGeom>
        </p:spPr>
        <p:txBody>
          <a:bodyPr wrap="none">
            <a:spAutoFit/>
          </a:bodyPr>
          <a:lstStyle/>
          <a:p>
            <a:r>
              <a:rPr lang="en-US" dirty="0"/>
              <a:t>(b)</a:t>
            </a:r>
          </a:p>
        </p:txBody>
      </p:sp>
      <p:sp>
        <p:nvSpPr>
          <p:cNvPr id="8" name="Rectangle 7"/>
          <p:cNvSpPr/>
          <p:nvPr/>
        </p:nvSpPr>
        <p:spPr>
          <a:xfrm>
            <a:off x="2510863" y="5734133"/>
            <a:ext cx="4803559" cy="369332"/>
          </a:xfrm>
          <a:prstGeom prst="rect">
            <a:avLst/>
          </a:prstGeom>
        </p:spPr>
        <p:txBody>
          <a:bodyPr wrap="none">
            <a:spAutoFit/>
          </a:bodyPr>
          <a:lstStyle/>
          <a:p>
            <a:r>
              <a:rPr lang="en-US" b="1" dirty="0">
                <a:solidFill>
                  <a:srgbClr val="C00000"/>
                </a:solidFill>
                <a:latin typeface="Times New Roman" panose="02020603050405020304" pitchFamily="18" charset="0"/>
                <a:cs typeface="Times New Roman" panose="02020603050405020304" pitchFamily="18" charset="0"/>
              </a:rPr>
              <a:t>Elbow effusion with fracture of the radial head</a:t>
            </a:r>
          </a:p>
        </p:txBody>
      </p:sp>
      <p:sp>
        <p:nvSpPr>
          <p:cNvPr id="10" name="Rectangle 9">
            <a:extLst>
              <a:ext uri="{FF2B5EF4-FFF2-40B4-BE49-F238E27FC236}">
                <a16:creationId xmlns:a16="http://schemas.microsoft.com/office/drawing/2014/main" id="{E3D024B7-5931-4CD9-AAE8-BC05C6211C44}"/>
              </a:ext>
            </a:extLst>
          </p:cNvPr>
          <p:cNvSpPr/>
          <p:nvPr/>
        </p:nvSpPr>
        <p:spPr>
          <a:xfrm>
            <a:off x="205172" y="6146710"/>
            <a:ext cx="8733656" cy="646331"/>
          </a:xfrm>
          <a:prstGeom prst="rect">
            <a:avLst/>
          </a:prstGeom>
        </p:spPr>
        <p:txBody>
          <a:bodyPr wrap="square">
            <a:spAutoFit/>
          </a:bodyPr>
          <a:lstStyle/>
          <a:p>
            <a:pPr algn="just"/>
            <a:r>
              <a:rPr lang="en-US" b="1" dirty="0">
                <a:solidFill>
                  <a:srgbClr val="1A1C1C"/>
                </a:solidFill>
                <a:latin typeface="Times New Roman" panose="02020603050405020304" pitchFamily="18" charset="0"/>
                <a:cs typeface="Times New Roman" panose="02020603050405020304" pitchFamily="18" charset="0"/>
              </a:rPr>
              <a:t>Posterior fat pad sign In children suggests a </a:t>
            </a:r>
            <a:r>
              <a:rPr lang="en-US" b="1" dirty="0">
                <a:latin typeface="Times New Roman" panose="02020603050405020304" pitchFamily="18" charset="0"/>
                <a:cs typeface="Times New Roman" panose="02020603050405020304" pitchFamily="18" charset="0"/>
              </a:rPr>
              <a:t>supracondylar fracture</a:t>
            </a:r>
            <a:r>
              <a:rPr lang="en-US" b="1" dirty="0">
                <a:solidFill>
                  <a:srgbClr val="1A1C1C"/>
                </a:solidFill>
                <a:latin typeface="Times New Roman" panose="02020603050405020304" pitchFamily="18" charset="0"/>
                <a:cs typeface="Times New Roman" panose="02020603050405020304" pitchFamily="18" charset="0"/>
              </a:rPr>
              <a:t>. In adults, it suggests a </a:t>
            </a:r>
            <a:r>
              <a:rPr lang="en-US" b="1" dirty="0">
                <a:latin typeface="Times New Roman" panose="02020603050405020304" pitchFamily="18" charset="0"/>
                <a:cs typeface="Times New Roman" panose="02020603050405020304" pitchFamily="18" charset="0"/>
              </a:rPr>
              <a:t>radial head fracture</a:t>
            </a:r>
            <a:r>
              <a:rPr lang="en-US" b="1" dirty="0">
                <a:solidFill>
                  <a:srgbClr val="1A1C1C"/>
                </a:solidFill>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68595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xtension-type supracondylar humeral fracture">
            <a:extLst>
              <a:ext uri="{FF2B5EF4-FFF2-40B4-BE49-F238E27FC236}">
                <a16:creationId xmlns:a16="http://schemas.microsoft.com/office/drawing/2014/main" id="{116E6C40-1761-4D24-AD13-C16F3C96C7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5648" y="1286480"/>
            <a:ext cx="3168352" cy="546942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80A734F-27A4-499A-A3D2-4AE5F699C41D}"/>
              </a:ext>
            </a:extLst>
          </p:cNvPr>
          <p:cNvSpPr/>
          <p:nvPr/>
        </p:nvSpPr>
        <p:spPr>
          <a:xfrm>
            <a:off x="251521" y="3789040"/>
            <a:ext cx="5724128" cy="2585323"/>
          </a:xfrm>
          <a:prstGeom prst="rect">
            <a:avLst/>
          </a:prstGeom>
        </p:spPr>
        <p:txBody>
          <a:bodyPr wrap="square">
            <a:spAutoFit/>
          </a:bodyPr>
          <a:lstStyle/>
          <a:p>
            <a:pPr algn="just"/>
            <a:r>
              <a:rPr lang="en-US" b="1" dirty="0">
                <a:solidFill>
                  <a:srgbClr val="00B0F0"/>
                </a:solidFill>
                <a:latin typeface="Times New Roman" panose="02020603050405020304" pitchFamily="18" charset="0"/>
                <a:cs typeface="Times New Roman" panose="02020603050405020304" pitchFamily="18" charset="0"/>
              </a:rPr>
              <a:t>Extension-type supracondylar humeral fracture</a:t>
            </a:r>
          </a:p>
          <a:p>
            <a:pPr algn="just"/>
            <a:r>
              <a:rPr lang="en-US" dirty="0">
                <a:solidFill>
                  <a:srgbClr val="92D050"/>
                </a:solidFill>
                <a:latin typeface="Times New Roman" panose="02020603050405020304" pitchFamily="18" charset="0"/>
                <a:cs typeface="Times New Roman" panose="02020603050405020304" pitchFamily="18" charset="0"/>
              </a:rPr>
              <a:t>X-ray elbow (lateral view) </a:t>
            </a:r>
            <a:r>
              <a:rPr lang="en-US" dirty="0">
                <a:solidFill>
                  <a:schemeClr val="tx2"/>
                </a:solidFill>
                <a:latin typeface="Times New Roman" panose="02020603050405020304" pitchFamily="18" charset="0"/>
                <a:cs typeface="Times New Roman" panose="02020603050405020304" pitchFamily="18" charset="0"/>
              </a:rPr>
              <a:t>of a child with a history of recent trauma</a:t>
            </a:r>
          </a:p>
          <a:p>
            <a:pPr algn="just"/>
            <a:r>
              <a:rPr lang="en-US" b="1" dirty="0">
                <a:solidFill>
                  <a:srgbClr val="00B0F0"/>
                </a:solidFill>
                <a:latin typeface="Times New Roman" panose="02020603050405020304" pitchFamily="18" charset="0"/>
                <a:cs typeface="Times New Roman" panose="02020603050405020304" pitchFamily="18" charset="0"/>
              </a:rPr>
              <a:t>A comminuted supracondylar fracture</a:t>
            </a:r>
            <a:r>
              <a:rPr lang="en-US" dirty="0">
                <a:solidFill>
                  <a:srgbClr val="00B0F0"/>
                </a:solidFill>
                <a:latin typeface="Times New Roman" panose="02020603050405020304" pitchFamily="18" charset="0"/>
                <a:cs typeface="Times New Roman" panose="02020603050405020304" pitchFamily="18" charset="0"/>
              </a:rPr>
              <a:t> </a:t>
            </a:r>
            <a:r>
              <a:rPr lang="en-US" dirty="0">
                <a:solidFill>
                  <a:schemeClr val="tx2"/>
                </a:solidFill>
                <a:latin typeface="Times New Roman" panose="02020603050405020304" pitchFamily="18" charset="0"/>
                <a:cs typeface="Times New Roman" panose="02020603050405020304" pitchFamily="18" charset="0"/>
              </a:rPr>
              <a:t>of the distal humerus </a:t>
            </a:r>
            <a:r>
              <a:rPr lang="en-US" dirty="0">
                <a:solidFill>
                  <a:srgbClr val="00B0F0"/>
                </a:solidFill>
                <a:latin typeface="Times New Roman" panose="02020603050405020304" pitchFamily="18" charset="0"/>
                <a:cs typeface="Times New Roman" panose="02020603050405020304" pitchFamily="18" charset="0"/>
              </a:rPr>
              <a:t> </a:t>
            </a:r>
            <a:r>
              <a:rPr lang="en-US" dirty="0">
                <a:solidFill>
                  <a:schemeClr val="tx2"/>
                </a:solidFill>
                <a:latin typeface="Times New Roman" panose="02020603050405020304" pitchFamily="18" charset="0"/>
                <a:cs typeface="Times New Roman" panose="02020603050405020304" pitchFamily="18" charset="0"/>
              </a:rPr>
              <a:t>shows posterior displacement of the distal fragment and growth plate involvement (white arrow). </a:t>
            </a:r>
            <a:r>
              <a:rPr lang="en-US" b="1" dirty="0">
                <a:solidFill>
                  <a:srgbClr val="00B0F0"/>
                </a:solidFill>
                <a:latin typeface="Times New Roman" panose="02020603050405020304" pitchFamily="18" charset="0"/>
                <a:cs typeface="Times New Roman" panose="02020603050405020304" pitchFamily="18" charset="0"/>
              </a:rPr>
              <a:t>Joint effusion</a:t>
            </a:r>
            <a:r>
              <a:rPr lang="en-US" dirty="0">
                <a:solidFill>
                  <a:srgbClr val="00B0F0"/>
                </a:solidFill>
                <a:latin typeface="Times New Roman" panose="02020603050405020304" pitchFamily="18" charset="0"/>
                <a:cs typeface="Times New Roman" panose="02020603050405020304" pitchFamily="18" charset="0"/>
              </a:rPr>
              <a:t> </a:t>
            </a:r>
            <a:r>
              <a:rPr lang="en-US" dirty="0">
                <a:solidFill>
                  <a:schemeClr val="tx2"/>
                </a:solidFill>
                <a:latin typeface="Times New Roman" panose="02020603050405020304" pitchFamily="18" charset="0"/>
                <a:cs typeface="Times New Roman" panose="02020603050405020304" pitchFamily="18" charset="0"/>
              </a:rPr>
              <a:t>is present, with </a:t>
            </a:r>
            <a:r>
              <a:rPr lang="en-US" b="1" dirty="0">
                <a:solidFill>
                  <a:srgbClr val="00B0F0"/>
                </a:solidFill>
                <a:latin typeface="Times New Roman" panose="02020603050405020304" pitchFamily="18" charset="0"/>
                <a:cs typeface="Times New Roman" panose="02020603050405020304" pitchFamily="18" charset="0"/>
              </a:rPr>
              <a:t>elevation of the lucent posterior fat pad</a:t>
            </a:r>
            <a:r>
              <a:rPr lang="en-US" dirty="0">
                <a:solidFill>
                  <a:srgbClr val="00B0F0"/>
                </a:solidFill>
                <a:latin typeface="Times New Roman" panose="02020603050405020304" pitchFamily="18" charset="0"/>
                <a:cs typeface="Times New Roman" panose="02020603050405020304" pitchFamily="18" charset="0"/>
              </a:rPr>
              <a:t> (white arrowheads).</a:t>
            </a:r>
          </a:p>
          <a:p>
            <a:pPr algn="just"/>
            <a:r>
              <a:rPr lang="en-US" dirty="0">
                <a:solidFill>
                  <a:srgbClr val="00B0F0"/>
                </a:solidFill>
                <a:latin typeface="Times New Roman" panose="02020603050405020304" pitchFamily="18" charset="0"/>
                <a:cs typeface="Times New Roman" panose="02020603050405020304" pitchFamily="18" charset="0"/>
              </a:rPr>
              <a:t>H: humerus; R: radius; U: ulna</a:t>
            </a:r>
            <a:endParaRPr lang="en-US" i="0" dirty="0">
              <a:solidFill>
                <a:srgbClr val="00B0F0"/>
              </a:solidFill>
              <a:effectLst/>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02D7847-26E5-4538-80A3-A00C2E9CF69E}"/>
              </a:ext>
            </a:extLst>
          </p:cNvPr>
          <p:cNvSpPr/>
          <p:nvPr/>
        </p:nvSpPr>
        <p:spPr>
          <a:xfrm>
            <a:off x="8654" y="188640"/>
            <a:ext cx="5859490" cy="2308324"/>
          </a:xfrm>
          <a:prstGeom prst="rect">
            <a:avLst/>
          </a:prstGeom>
        </p:spPr>
        <p:txBody>
          <a:bodyPr wrap="square">
            <a:spAutoFit/>
          </a:bodyPr>
          <a:lstStyle/>
          <a:p>
            <a:pPr algn="just"/>
            <a:r>
              <a:rPr lang="en-US" sz="2400" b="1" dirty="0">
                <a:solidFill>
                  <a:srgbClr val="C00000"/>
                </a:solidFill>
                <a:latin typeface="Times New Roman" panose="02020603050405020304" pitchFamily="18" charset="0"/>
                <a:cs typeface="Times New Roman" panose="02020603050405020304" pitchFamily="18" charset="0"/>
              </a:rPr>
              <a:t>Supracondylar fractures</a:t>
            </a:r>
            <a:r>
              <a:rPr lang="en-US" sz="2000" b="1" dirty="0">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These fractures occur in </a:t>
            </a:r>
            <a:r>
              <a:rPr lang="en-US" sz="2400" b="1" dirty="0">
                <a:latin typeface="Times New Roman" panose="02020603050405020304" pitchFamily="18" charset="0"/>
                <a:cs typeface="Times New Roman" panose="02020603050405020304" pitchFamily="18" charset="0"/>
              </a:rPr>
              <a:t>children</a:t>
            </a:r>
            <a:r>
              <a:rPr lang="en-US" sz="2400" dirty="0">
                <a:latin typeface="Times New Roman" panose="02020603050405020304" pitchFamily="18" charset="0"/>
                <a:cs typeface="Times New Roman" panose="02020603050405020304" pitchFamily="18" charset="0"/>
              </a:rPr>
              <a:t>.</a:t>
            </a:r>
          </a:p>
          <a:p>
            <a:pPr algn="just"/>
            <a:endParaRPr lang="en-US" sz="2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Are potentially dangerous because of possible injury to the </a:t>
            </a:r>
            <a:r>
              <a:rPr lang="en-US" sz="2400" b="1" dirty="0">
                <a:latin typeface="Times New Roman" panose="02020603050405020304" pitchFamily="18" charset="0"/>
                <a:cs typeface="Times New Roman" panose="02020603050405020304" pitchFamily="18" charset="0"/>
              </a:rPr>
              <a:t>brachial artery </a:t>
            </a:r>
            <a:r>
              <a:rPr lang="en-US" sz="2400" dirty="0">
                <a:latin typeface="Times New Roman" panose="02020603050405020304" pitchFamily="18" charset="0"/>
                <a:cs typeface="Times New Roman" panose="02020603050405020304" pitchFamily="18" charset="0"/>
              </a:rPr>
              <a:t>and </a:t>
            </a:r>
            <a:r>
              <a:rPr lang="en-US" sz="2400" b="1" dirty="0">
                <a:latin typeface="Times New Roman" panose="02020603050405020304" pitchFamily="18" charset="0"/>
                <a:cs typeface="Times New Roman" panose="02020603050405020304" pitchFamily="18" charset="0"/>
              </a:rPr>
              <a:t>nerve damage</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620550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aleazzi fracture and fracture of the first metacarpal bone">
            <a:extLst>
              <a:ext uri="{FF2B5EF4-FFF2-40B4-BE49-F238E27FC236}">
                <a16:creationId xmlns:a16="http://schemas.microsoft.com/office/drawing/2014/main" id="{4E9D21D6-75CD-4FF3-AB48-29CAA29B62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1556792"/>
            <a:ext cx="3131840" cy="50405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D2A81BC-6FF2-44CA-9F73-FD31D8CEA712}"/>
              </a:ext>
            </a:extLst>
          </p:cNvPr>
          <p:cNvSpPr/>
          <p:nvPr/>
        </p:nvSpPr>
        <p:spPr>
          <a:xfrm>
            <a:off x="226403" y="5324202"/>
            <a:ext cx="5587481" cy="1508105"/>
          </a:xfrm>
          <a:prstGeom prst="rect">
            <a:avLst/>
          </a:prstGeom>
        </p:spPr>
        <p:txBody>
          <a:bodyPr wrap="square">
            <a:spAutoFit/>
          </a:bodyPr>
          <a:lstStyle/>
          <a:p>
            <a:pPr algn="just"/>
            <a:r>
              <a:rPr lang="en-US" b="1" dirty="0">
                <a:solidFill>
                  <a:srgbClr val="00B0F0"/>
                </a:solidFill>
                <a:latin typeface="Times New Roman" panose="02020603050405020304" pitchFamily="18" charset="0"/>
                <a:cs typeface="Times New Roman" panose="02020603050405020304" pitchFamily="18" charset="0"/>
              </a:rPr>
              <a:t>Galeazzi fracture and fracture of the first metacarpal bone</a:t>
            </a:r>
          </a:p>
          <a:p>
            <a:pPr algn="just"/>
            <a:r>
              <a:rPr lang="en-US" sz="1400" b="1" dirty="0">
                <a:solidFill>
                  <a:srgbClr val="00B050"/>
                </a:solidFill>
                <a:latin typeface="Times New Roman" panose="02020603050405020304" pitchFamily="18" charset="0"/>
                <a:cs typeface="Times New Roman" panose="02020603050405020304" pitchFamily="18" charset="0"/>
              </a:rPr>
              <a:t>X-ray of the distal lower arm (left, lateral view; right, PA view)</a:t>
            </a:r>
          </a:p>
          <a:p>
            <a:pPr algn="just"/>
            <a:r>
              <a:rPr lang="en-US" sz="1400" dirty="0">
                <a:solidFill>
                  <a:srgbClr val="00B050"/>
                </a:solidFill>
                <a:latin typeface="Times New Roman" panose="02020603050405020304" pitchFamily="18" charset="0"/>
                <a:cs typeface="Times New Roman" panose="02020603050405020304" pitchFamily="18" charset="0"/>
              </a:rPr>
              <a:t>A distal third radius fracture </a:t>
            </a:r>
            <a:r>
              <a:rPr lang="en-US" sz="1400" dirty="0">
                <a:solidFill>
                  <a:schemeClr val="tx2"/>
                </a:solidFill>
                <a:latin typeface="Times New Roman" panose="02020603050405020304" pitchFamily="18" charset="0"/>
                <a:cs typeface="Times New Roman" panose="02020603050405020304" pitchFamily="18" charset="0"/>
              </a:rPr>
              <a:t>and</a:t>
            </a:r>
            <a:r>
              <a:rPr lang="en-US" sz="1400" dirty="0">
                <a:solidFill>
                  <a:srgbClr val="00B050"/>
                </a:solidFill>
                <a:latin typeface="Times New Roman" panose="02020603050405020304" pitchFamily="18" charset="0"/>
                <a:cs typeface="Times New Roman" panose="02020603050405020304" pitchFamily="18" charset="0"/>
              </a:rPr>
              <a:t> distal ulnar head dislocation </a:t>
            </a:r>
            <a:r>
              <a:rPr lang="en-US" sz="1400" dirty="0">
                <a:solidFill>
                  <a:schemeClr val="tx2"/>
                </a:solidFill>
                <a:latin typeface="Times New Roman" panose="02020603050405020304" pitchFamily="18" charset="0"/>
                <a:cs typeface="Times New Roman" panose="02020603050405020304" pitchFamily="18" charset="0"/>
              </a:rPr>
              <a:t>can be seen</a:t>
            </a:r>
            <a:r>
              <a:rPr lang="en-US" sz="1400" dirty="0">
                <a:solidFill>
                  <a:srgbClr val="00B050"/>
                </a:solidFill>
                <a:latin typeface="Times New Roman" panose="02020603050405020304" pitchFamily="18" charset="0"/>
                <a:cs typeface="Times New Roman" panose="02020603050405020304" pitchFamily="18" charset="0"/>
              </a:rPr>
              <a:t>; this fracture pattern is referred to as a Galeazzi fracture. Fracture of the first metacarpal bone</a:t>
            </a:r>
            <a:endParaRPr lang="en-US" sz="1400" b="0" i="0" dirty="0">
              <a:solidFill>
                <a:srgbClr val="00B050"/>
              </a:solidFill>
              <a:effectLst/>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482850DF-1815-4CB1-893E-10693A91B945}"/>
              </a:ext>
            </a:extLst>
          </p:cNvPr>
          <p:cNvSpPr/>
          <p:nvPr/>
        </p:nvSpPr>
        <p:spPr>
          <a:xfrm>
            <a:off x="28127" y="404664"/>
            <a:ext cx="9115873" cy="4893647"/>
          </a:xfrm>
          <a:prstGeom prst="rect">
            <a:avLst/>
          </a:prstGeom>
        </p:spPr>
        <p:txBody>
          <a:bodyPr wrap="square">
            <a:spAutoFit/>
          </a:bodyPr>
          <a:lstStyle/>
          <a:p>
            <a:pPr>
              <a:buFont typeface="Arial" panose="020B0604020202020204" pitchFamily="34" charset="0"/>
              <a:buChar char="•"/>
            </a:pPr>
            <a:r>
              <a:rPr lang="en-US" sz="2400" b="1" dirty="0">
                <a:solidFill>
                  <a:srgbClr val="1A1C1C"/>
                </a:solidFill>
                <a:latin typeface="Times New Roman" panose="02020603050405020304" pitchFamily="18" charset="0"/>
                <a:cs typeface="Times New Roman" panose="02020603050405020304" pitchFamily="18" charset="0"/>
              </a:rPr>
              <a:t>Radial shaft </a:t>
            </a:r>
            <a:r>
              <a:rPr lang="en-US" sz="2400" dirty="0">
                <a:solidFill>
                  <a:srgbClr val="1A1C1C"/>
                </a:solidFill>
                <a:latin typeface="Times New Roman" panose="02020603050405020304" pitchFamily="18" charset="0"/>
                <a:cs typeface="Times New Roman" panose="02020603050405020304" pitchFamily="18" charset="0"/>
              </a:rPr>
              <a:t>fracture with </a:t>
            </a:r>
            <a:r>
              <a:rPr lang="en-US" sz="2400" b="1" dirty="0">
                <a:solidFill>
                  <a:srgbClr val="1A1C1C"/>
                </a:solidFill>
                <a:latin typeface="Times New Roman" panose="02020603050405020304" pitchFamily="18" charset="0"/>
                <a:cs typeface="Times New Roman" panose="02020603050405020304" pitchFamily="18" charset="0"/>
              </a:rPr>
              <a:t>disruption</a:t>
            </a:r>
            <a:r>
              <a:rPr lang="en-US" sz="2400" dirty="0">
                <a:solidFill>
                  <a:srgbClr val="1A1C1C"/>
                </a:solidFill>
                <a:latin typeface="Times New Roman" panose="02020603050405020304" pitchFamily="18" charset="0"/>
                <a:cs typeface="Times New Roman" panose="02020603050405020304" pitchFamily="18" charset="0"/>
              </a:rPr>
              <a:t> of the </a:t>
            </a:r>
            <a:r>
              <a:rPr lang="en-US" sz="2400" b="1" dirty="0">
                <a:solidFill>
                  <a:srgbClr val="1A1C1C"/>
                </a:solidFill>
                <a:latin typeface="Times New Roman" panose="02020603050405020304" pitchFamily="18" charset="0"/>
                <a:cs typeface="Times New Roman" panose="02020603050405020304" pitchFamily="18" charset="0"/>
              </a:rPr>
              <a:t>distal radioulnar joint</a:t>
            </a:r>
            <a:r>
              <a:rPr lang="en-US" sz="2400" dirty="0">
                <a:solidFill>
                  <a:srgbClr val="1A1C1C"/>
                </a:solidFill>
                <a:latin typeface="Times New Roman" panose="02020603050405020304" pitchFamily="18" charset="0"/>
                <a:cs typeface="Times New Roman" panose="02020603050405020304" pitchFamily="18" charset="0"/>
              </a:rPr>
              <a:t> </a:t>
            </a:r>
          </a:p>
          <a:p>
            <a:pPr>
              <a:buFont typeface="Arial" panose="020B0604020202020204" pitchFamily="34" charset="0"/>
              <a:buChar char="•"/>
            </a:pPr>
            <a:r>
              <a:rPr lang="en-US" sz="2400" dirty="0">
                <a:solidFill>
                  <a:srgbClr val="1A1C1C"/>
                </a:solidFill>
                <a:latin typeface="Times New Roman" panose="02020603050405020304" pitchFamily="18" charset="0"/>
                <a:cs typeface="Times New Roman" panose="02020603050405020304" pitchFamily="18" charset="0"/>
              </a:rPr>
              <a:t>More </a:t>
            </a:r>
            <a:r>
              <a:rPr lang="en-US" sz="2400" b="1" dirty="0">
                <a:solidFill>
                  <a:srgbClr val="1A1C1C"/>
                </a:solidFill>
                <a:latin typeface="Times New Roman" panose="02020603050405020304" pitchFamily="18" charset="0"/>
                <a:cs typeface="Times New Roman" panose="02020603050405020304" pitchFamily="18" charset="0"/>
              </a:rPr>
              <a:t>common</a:t>
            </a:r>
            <a:r>
              <a:rPr lang="en-US" sz="2400" dirty="0">
                <a:solidFill>
                  <a:srgbClr val="1A1C1C"/>
                </a:solidFill>
                <a:latin typeface="Times New Roman" panose="02020603050405020304" pitchFamily="18" charset="0"/>
                <a:cs typeface="Times New Roman" panose="02020603050405020304" pitchFamily="18" charset="0"/>
              </a:rPr>
              <a:t> in </a:t>
            </a:r>
            <a:r>
              <a:rPr lang="en-US" sz="2400" b="1" dirty="0">
                <a:solidFill>
                  <a:srgbClr val="1A1C1C"/>
                </a:solidFill>
                <a:latin typeface="Times New Roman" panose="02020603050405020304" pitchFamily="18" charset="0"/>
                <a:cs typeface="Times New Roman" panose="02020603050405020304" pitchFamily="18" charset="0"/>
              </a:rPr>
              <a:t>children</a:t>
            </a:r>
          </a:p>
          <a:p>
            <a:pPr>
              <a:buFont typeface="Arial" panose="020B0604020202020204" pitchFamily="34" charset="0"/>
              <a:buChar char="•"/>
            </a:pPr>
            <a:r>
              <a:rPr lang="en-US" sz="2400" b="1" dirty="0">
                <a:solidFill>
                  <a:srgbClr val="1A1C1C"/>
                </a:solidFill>
                <a:latin typeface="Times New Roman" panose="02020603050405020304" pitchFamily="18" charset="0"/>
                <a:cs typeface="Times New Roman" panose="02020603050405020304" pitchFamily="18" charset="0"/>
              </a:rPr>
              <a:t>Etiology</a:t>
            </a:r>
            <a:r>
              <a:rPr lang="en-US" sz="2400" dirty="0">
                <a:solidFill>
                  <a:srgbClr val="1A1C1C"/>
                </a:solidFill>
                <a:latin typeface="Times New Roman" panose="02020603050405020304" pitchFamily="18" charset="0"/>
                <a:cs typeface="Times New Roman" panose="02020603050405020304" pitchFamily="18" charset="0"/>
              </a:rPr>
              <a:t>: fall on outstretched and pronated forearm</a:t>
            </a:r>
          </a:p>
          <a:p>
            <a:pPr>
              <a:buFont typeface="Arial" panose="020B0604020202020204" pitchFamily="34" charset="0"/>
              <a:buChar char="•"/>
            </a:pPr>
            <a:endParaRPr lang="en-US" sz="2400" dirty="0">
              <a:solidFill>
                <a:srgbClr val="1A1C1C"/>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b="1" dirty="0">
                <a:solidFill>
                  <a:srgbClr val="1A1C1C"/>
                </a:solidFill>
                <a:latin typeface="Times New Roman" panose="02020603050405020304" pitchFamily="18" charset="0"/>
                <a:cs typeface="Times New Roman" panose="02020603050405020304" pitchFamily="18" charset="0"/>
              </a:rPr>
              <a:t>Clinical features</a:t>
            </a:r>
            <a:r>
              <a:rPr lang="en-US" sz="2400" dirty="0">
                <a:solidFill>
                  <a:srgbClr val="1A1C1C"/>
                </a:solidFill>
                <a:latin typeface="Times New Roman" panose="02020603050405020304" pitchFamily="18" charset="0"/>
                <a:cs typeface="Times New Roman" panose="02020603050405020304" pitchFamily="18" charset="0"/>
              </a:rPr>
              <a:t> </a:t>
            </a:r>
          </a:p>
          <a:p>
            <a:pPr marL="742950" lvl="1" indent="-285750">
              <a:buFont typeface="Arial" panose="020B0604020202020204" pitchFamily="34" charset="0"/>
              <a:buChar char="•"/>
            </a:pPr>
            <a:r>
              <a:rPr lang="en-US" sz="2400" dirty="0">
                <a:solidFill>
                  <a:srgbClr val="1A1C1C"/>
                </a:solidFill>
                <a:latin typeface="Times New Roman" panose="02020603050405020304" pitchFamily="18" charset="0"/>
                <a:cs typeface="Times New Roman" panose="02020603050405020304" pitchFamily="18" charset="0"/>
              </a:rPr>
              <a:t>Pain and deformity at the distal radius</a:t>
            </a:r>
          </a:p>
          <a:p>
            <a:pPr marL="742950" lvl="1" indent="-285750">
              <a:buFont typeface="Arial" panose="020B0604020202020204" pitchFamily="34" charset="0"/>
              <a:buChar char="•"/>
            </a:pPr>
            <a:r>
              <a:rPr lang="en-US" sz="2400" dirty="0">
                <a:solidFill>
                  <a:srgbClr val="1A1C1C"/>
                </a:solidFill>
                <a:latin typeface="Times New Roman" panose="02020603050405020304" pitchFamily="18" charset="0"/>
                <a:cs typeface="Times New Roman" panose="02020603050405020304" pitchFamily="18" charset="0"/>
              </a:rPr>
              <a:t>Limited range of motion at the wrist</a:t>
            </a:r>
          </a:p>
          <a:p>
            <a:pPr marL="742950" lvl="1" indent="-285750">
              <a:buFont typeface="Arial" panose="020B0604020202020204" pitchFamily="34" charset="0"/>
              <a:buChar char="•"/>
            </a:pPr>
            <a:r>
              <a:rPr lang="en-US" sz="2400" dirty="0">
                <a:solidFill>
                  <a:srgbClr val="1A1C1C"/>
                </a:solidFill>
                <a:latin typeface="Times New Roman" panose="02020603050405020304" pitchFamily="18" charset="0"/>
                <a:cs typeface="Times New Roman" panose="02020603050405020304" pitchFamily="18" charset="0"/>
              </a:rPr>
              <a:t>Palpable displacement of the ulnar head</a:t>
            </a:r>
          </a:p>
          <a:p>
            <a:pPr lvl="1"/>
            <a:endParaRPr lang="en-US" sz="2400" dirty="0">
              <a:solidFill>
                <a:srgbClr val="1A1C1C"/>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b="1" dirty="0">
                <a:solidFill>
                  <a:srgbClr val="1A1C1C"/>
                </a:solidFill>
                <a:latin typeface="Times New Roman" panose="02020603050405020304" pitchFamily="18" charset="0"/>
                <a:cs typeface="Times New Roman" panose="02020603050405020304" pitchFamily="18" charset="0"/>
              </a:rPr>
              <a:t>Diagnostics</a:t>
            </a:r>
            <a:r>
              <a:rPr lang="en-US" sz="2400" dirty="0">
                <a:solidFill>
                  <a:srgbClr val="1A1C1C"/>
                </a:solidFill>
                <a:latin typeface="Times New Roman" panose="02020603050405020304" pitchFamily="18" charset="0"/>
                <a:cs typeface="Times New Roman" panose="02020603050405020304" pitchFamily="18" charset="0"/>
              </a:rPr>
              <a:t>: x-ray</a:t>
            </a:r>
          </a:p>
          <a:p>
            <a:pPr marL="742950" lvl="1" indent="-285750" algn="just">
              <a:buFont typeface="Arial" panose="020B0604020202020204" pitchFamily="34" charset="0"/>
              <a:buChar char="•"/>
            </a:pPr>
            <a:r>
              <a:rPr lang="en-US" sz="2400" dirty="0">
                <a:solidFill>
                  <a:srgbClr val="1A1C1C"/>
                </a:solidFill>
                <a:latin typeface="Times New Roman" panose="02020603050405020304" pitchFamily="18" charset="0"/>
                <a:cs typeface="Times New Roman" panose="02020603050405020304" pitchFamily="18" charset="0"/>
              </a:rPr>
              <a:t>Shows a fracture at the mid to distal </a:t>
            </a:r>
          </a:p>
          <a:p>
            <a:pPr lvl="1" algn="just"/>
            <a:r>
              <a:rPr lang="en-US" sz="2400" dirty="0">
                <a:solidFill>
                  <a:srgbClr val="1A1C1C"/>
                </a:solidFill>
                <a:latin typeface="Times New Roman" panose="02020603050405020304" pitchFamily="18" charset="0"/>
                <a:cs typeface="Times New Roman" panose="02020603050405020304" pitchFamily="18" charset="0"/>
              </a:rPr>
              <a:t>radial shaft, with subluxation or dislocation</a:t>
            </a:r>
          </a:p>
          <a:p>
            <a:pPr lvl="1" algn="just"/>
            <a:r>
              <a:rPr lang="en-US" sz="2400" dirty="0">
                <a:solidFill>
                  <a:srgbClr val="1A1C1C"/>
                </a:solidFill>
                <a:latin typeface="Times New Roman" panose="02020603050405020304" pitchFamily="18" charset="0"/>
                <a:cs typeface="Times New Roman" panose="02020603050405020304" pitchFamily="18" charset="0"/>
              </a:rPr>
              <a:t> of the distal radioulnar joint (DRUJ)</a:t>
            </a:r>
            <a:endParaRPr lang="en-US" sz="2400" b="0" i="0" dirty="0">
              <a:solidFill>
                <a:srgbClr val="1A1C1C"/>
              </a:solidFill>
              <a:effectLst/>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DE5BF2CA-284E-48B0-9FCF-671B1284434B}"/>
              </a:ext>
            </a:extLst>
          </p:cNvPr>
          <p:cNvSpPr/>
          <p:nvPr/>
        </p:nvSpPr>
        <p:spPr>
          <a:xfrm>
            <a:off x="2621786" y="0"/>
            <a:ext cx="2925737" cy="523220"/>
          </a:xfrm>
          <a:prstGeom prst="rect">
            <a:avLst/>
          </a:prstGeom>
        </p:spPr>
        <p:txBody>
          <a:bodyPr wrap="none">
            <a:spAutoFit/>
          </a:bodyPr>
          <a:lstStyle/>
          <a:p>
            <a:r>
              <a:rPr lang="en-US" sz="2800" b="1" dirty="0">
                <a:solidFill>
                  <a:srgbClr val="C00000"/>
                </a:solidFill>
                <a:latin typeface="Times New Roman" panose="02020603050405020304" pitchFamily="18" charset="0"/>
                <a:cs typeface="Times New Roman" panose="02020603050405020304" pitchFamily="18" charset="0"/>
              </a:rPr>
              <a:t>Galeazzi fracture </a:t>
            </a:r>
            <a:endParaRPr lang="en-US" sz="2800" dirty="0">
              <a:solidFill>
                <a:srgbClr val="C00000"/>
              </a:solidFill>
            </a:endParaRPr>
          </a:p>
        </p:txBody>
      </p:sp>
    </p:spTree>
    <p:extLst>
      <p:ext uri="{BB962C8B-B14F-4D97-AF65-F5344CB8AC3E}">
        <p14:creationId xmlns:p14="http://schemas.microsoft.com/office/powerpoint/2010/main" val="31918319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onteggia fracture-dislocation">
            <a:extLst>
              <a:ext uri="{FF2B5EF4-FFF2-40B4-BE49-F238E27FC236}">
                <a16:creationId xmlns:a16="http://schemas.microsoft.com/office/drawing/2014/main" id="{A621AD33-1DB9-4313-A867-61339DF56C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540" y="3645025"/>
            <a:ext cx="8280920" cy="21602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2CD58FD-6352-4FD3-B8FF-52DA4084204E}"/>
              </a:ext>
            </a:extLst>
          </p:cNvPr>
          <p:cNvSpPr/>
          <p:nvPr/>
        </p:nvSpPr>
        <p:spPr>
          <a:xfrm>
            <a:off x="251520" y="5805264"/>
            <a:ext cx="7992888" cy="923330"/>
          </a:xfrm>
          <a:prstGeom prst="rect">
            <a:avLst/>
          </a:prstGeom>
        </p:spPr>
        <p:txBody>
          <a:bodyPr wrap="square">
            <a:spAutoFit/>
          </a:bodyPr>
          <a:lstStyle/>
          <a:p>
            <a:r>
              <a:rPr lang="en-US" b="1" dirty="0">
                <a:solidFill>
                  <a:srgbClr val="00B0F0"/>
                </a:solidFill>
                <a:latin typeface="Times New Roman" panose="02020603050405020304" pitchFamily="18" charset="0"/>
                <a:cs typeface="Times New Roman" panose="02020603050405020304" pitchFamily="18" charset="0"/>
              </a:rPr>
              <a:t>Monteggia fracture-dislocation</a:t>
            </a:r>
          </a:p>
          <a:p>
            <a:r>
              <a:rPr lang="en-US" b="1" dirty="0">
                <a:solidFill>
                  <a:srgbClr val="00B050"/>
                </a:solidFill>
                <a:latin typeface="Times New Roman" panose="02020603050405020304" pitchFamily="18" charset="0"/>
                <a:cs typeface="Times New Roman" panose="02020603050405020304" pitchFamily="18" charset="0"/>
              </a:rPr>
              <a:t>X-ray of the elbow (lateral view)</a:t>
            </a:r>
          </a:p>
          <a:p>
            <a:r>
              <a:rPr lang="en-US" dirty="0">
                <a:latin typeface="Times New Roman" panose="02020603050405020304" pitchFamily="18" charset="0"/>
                <a:cs typeface="Times New Roman" panose="02020603050405020304" pitchFamily="18" charset="0"/>
              </a:rPr>
              <a:t>Fracture of the </a:t>
            </a:r>
            <a:r>
              <a:rPr lang="en-US" b="1" dirty="0">
                <a:latin typeface="Times New Roman" panose="02020603050405020304" pitchFamily="18" charset="0"/>
                <a:cs typeface="Times New Roman" panose="02020603050405020304" pitchFamily="18" charset="0"/>
              </a:rPr>
              <a:t>proximal ulna </a:t>
            </a:r>
            <a:r>
              <a:rPr lang="en-US" dirty="0">
                <a:latin typeface="Times New Roman" panose="02020603050405020304" pitchFamily="18" charset="0"/>
                <a:cs typeface="Times New Roman" panose="02020603050405020304" pitchFamily="18" charset="0"/>
              </a:rPr>
              <a:t>with </a:t>
            </a:r>
            <a:r>
              <a:rPr lang="en-US" b="1" dirty="0">
                <a:latin typeface="Times New Roman" panose="02020603050405020304" pitchFamily="18" charset="0"/>
                <a:cs typeface="Times New Roman" panose="02020603050405020304" pitchFamily="18" charset="0"/>
              </a:rPr>
              <a:t>anterior dislocation </a:t>
            </a:r>
            <a:r>
              <a:rPr lang="en-US" dirty="0">
                <a:latin typeface="Times New Roman" panose="02020603050405020304" pitchFamily="18" charset="0"/>
                <a:cs typeface="Times New Roman" panose="02020603050405020304" pitchFamily="18" charset="0"/>
              </a:rPr>
              <a:t>of the </a:t>
            </a:r>
            <a:r>
              <a:rPr lang="en-US" b="1" dirty="0">
                <a:latin typeface="Times New Roman" panose="02020603050405020304" pitchFamily="18" charset="0"/>
                <a:cs typeface="Times New Roman" panose="02020603050405020304" pitchFamily="18" charset="0"/>
              </a:rPr>
              <a:t>head</a:t>
            </a:r>
            <a:r>
              <a:rPr lang="en-US" dirty="0">
                <a:latin typeface="Times New Roman" panose="02020603050405020304" pitchFamily="18" charset="0"/>
                <a:cs typeface="Times New Roman" panose="02020603050405020304" pitchFamily="18" charset="0"/>
              </a:rPr>
              <a:t> of the </a:t>
            </a:r>
            <a:r>
              <a:rPr lang="en-US" b="1" dirty="0">
                <a:latin typeface="Times New Roman" panose="02020603050405020304" pitchFamily="18" charset="0"/>
                <a:cs typeface="Times New Roman" panose="02020603050405020304" pitchFamily="18" charset="0"/>
              </a:rPr>
              <a:t>radius</a:t>
            </a:r>
            <a:r>
              <a:rPr lang="en-US" dirty="0">
                <a:latin typeface="Times New Roman" panose="02020603050405020304" pitchFamily="18" charset="0"/>
                <a:cs typeface="Times New Roman" panose="02020603050405020304" pitchFamily="18" charset="0"/>
              </a:rPr>
              <a:t>.</a:t>
            </a:r>
            <a:endParaRPr lang="en-US" b="0" i="0" dirty="0">
              <a:effectLst/>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953C07E8-00EE-4DAF-BE20-497A61B839E3}"/>
              </a:ext>
            </a:extLst>
          </p:cNvPr>
          <p:cNvSpPr/>
          <p:nvPr/>
        </p:nvSpPr>
        <p:spPr>
          <a:xfrm>
            <a:off x="2483768" y="-81046"/>
            <a:ext cx="3278398" cy="523220"/>
          </a:xfrm>
          <a:prstGeom prst="rect">
            <a:avLst/>
          </a:prstGeom>
        </p:spPr>
        <p:txBody>
          <a:bodyPr wrap="none">
            <a:spAutoFit/>
          </a:bodyPr>
          <a:lstStyle/>
          <a:p>
            <a:r>
              <a:rPr lang="en-US" sz="2800" b="1" dirty="0">
                <a:solidFill>
                  <a:srgbClr val="C00000"/>
                </a:solidFill>
                <a:latin typeface="Times New Roman" panose="02020603050405020304" pitchFamily="18" charset="0"/>
                <a:cs typeface="Times New Roman" panose="02020603050405020304" pitchFamily="18" charset="0"/>
              </a:rPr>
              <a:t>Monteggia fracture</a:t>
            </a:r>
          </a:p>
        </p:txBody>
      </p:sp>
      <p:sp>
        <p:nvSpPr>
          <p:cNvPr id="5" name="Rectangle 4">
            <a:extLst>
              <a:ext uri="{FF2B5EF4-FFF2-40B4-BE49-F238E27FC236}">
                <a16:creationId xmlns:a16="http://schemas.microsoft.com/office/drawing/2014/main" id="{4902A7A6-7CEB-4B46-9EB7-848EA1D1471F}"/>
              </a:ext>
            </a:extLst>
          </p:cNvPr>
          <p:cNvSpPr/>
          <p:nvPr/>
        </p:nvSpPr>
        <p:spPr>
          <a:xfrm>
            <a:off x="-21366" y="394630"/>
            <a:ext cx="9144000" cy="3724096"/>
          </a:xfrm>
          <a:prstGeom prst="rect">
            <a:avLst/>
          </a:prstGeom>
        </p:spPr>
        <p:txBody>
          <a:bodyPr wrap="square">
            <a:spAutoFit/>
          </a:bodyPr>
          <a:lstStyle/>
          <a:p>
            <a:pPr marL="342900" indent="-342900" algn="jus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Fracture of the </a:t>
            </a:r>
            <a:r>
              <a:rPr lang="en-US" sz="2400" b="1" dirty="0">
                <a:latin typeface="Times New Roman" panose="02020603050405020304" pitchFamily="18" charset="0"/>
                <a:cs typeface="Times New Roman" panose="02020603050405020304" pitchFamily="18" charset="0"/>
              </a:rPr>
              <a:t>proximal</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or middle ulna </a:t>
            </a:r>
            <a:r>
              <a:rPr lang="en-US" sz="2400" dirty="0">
                <a:latin typeface="Times New Roman" panose="02020603050405020304" pitchFamily="18" charset="0"/>
                <a:cs typeface="Times New Roman" panose="02020603050405020304" pitchFamily="18" charset="0"/>
              </a:rPr>
              <a:t>with concomitant </a:t>
            </a:r>
            <a:r>
              <a:rPr lang="en-US" sz="2400" b="1" dirty="0">
                <a:latin typeface="Times New Roman" panose="02020603050405020304" pitchFamily="18" charset="0"/>
                <a:cs typeface="Times New Roman" panose="02020603050405020304" pitchFamily="18" charset="0"/>
              </a:rPr>
              <a:t>dislocation</a:t>
            </a:r>
            <a:r>
              <a:rPr lang="en-US" sz="2400" dirty="0">
                <a:latin typeface="Times New Roman" panose="02020603050405020304" pitchFamily="18" charset="0"/>
                <a:cs typeface="Times New Roman" panose="02020603050405020304" pitchFamily="18" charset="0"/>
              </a:rPr>
              <a:t> of the </a:t>
            </a:r>
            <a:r>
              <a:rPr lang="en-US" sz="2400" b="1" dirty="0">
                <a:latin typeface="Times New Roman" panose="02020603050405020304" pitchFamily="18" charset="0"/>
                <a:cs typeface="Times New Roman" panose="02020603050405020304" pitchFamily="18" charset="0"/>
              </a:rPr>
              <a:t>radial head</a:t>
            </a:r>
            <a:r>
              <a:rPr lang="en-US" sz="2400" dirty="0">
                <a:latin typeface="Times New Roman" panose="02020603050405020304" pitchFamily="18" charset="0"/>
                <a:cs typeface="Times New Roman" panose="02020603050405020304" pitchFamily="18" charset="0"/>
              </a:rPr>
              <a:t>. This fracture is more common in children.</a:t>
            </a:r>
          </a:p>
          <a:p>
            <a:pPr algn="just"/>
            <a:r>
              <a:rPr lang="en-US" sz="2400" b="1" dirty="0">
                <a:solidFill>
                  <a:srgbClr val="8A0000"/>
                </a:solidFill>
                <a:latin typeface="Times New Roman" panose="02020603050405020304" pitchFamily="18" charset="0"/>
                <a:cs typeface="Times New Roman" panose="02020603050405020304" pitchFamily="18" charset="0"/>
              </a:rPr>
              <a:t>Mechanism of injury:</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Fall onto an outstretched and pronated forearm and extended wrist</a:t>
            </a:r>
          </a:p>
          <a:p>
            <a:pPr algn="just"/>
            <a:r>
              <a:rPr lang="en-US" sz="2400" b="1" dirty="0">
                <a:solidFill>
                  <a:srgbClr val="8A0000"/>
                </a:solidFill>
                <a:latin typeface="Times New Roman" panose="02020603050405020304" pitchFamily="18" charset="0"/>
                <a:cs typeface="Times New Roman" panose="02020603050405020304" pitchFamily="18" charset="0"/>
              </a:rPr>
              <a:t>Diagnostics:</a:t>
            </a:r>
          </a:p>
          <a:p>
            <a:pPr algn="just"/>
            <a:r>
              <a:rPr lang="en-US" sz="2800" dirty="0">
                <a:latin typeface="Times New Roman" panose="02020603050405020304" pitchFamily="18" charset="0"/>
                <a:cs typeface="Times New Roman" panose="02020603050405020304" pitchFamily="18" charset="0"/>
              </a:rPr>
              <a:t>X-ray Shows a fracture of the proximal or middle ulna with dislocation of the radial head</a:t>
            </a:r>
          </a:p>
          <a:p>
            <a:endParaRPr lang="en-US" dirty="0"/>
          </a:p>
          <a:p>
            <a:endParaRPr lang="en-US" b="0"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86143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6CBEC4F-11AC-408F-9061-E946CCAD1E5E}"/>
              </a:ext>
            </a:extLst>
          </p:cNvPr>
          <p:cNvSpPr/>
          <p:nvPr/>
        </p:nvSpPr>
        <p:spPr>
          <a:xfrm>
            <a:off x="2171740" y="44150"/>
            <a:ext cx="4632507" cy="3170099"/>
          </a:xfrm>
          <a:prstGeom prst="rect">
            <a:avLst/>
          </a:prstGeom>
        </p:spPr>
        <p:txBody>
          <a:bodyPr wrap="square">
            <a:spAutoFit/>
          </a:bodyPr>
          <a:lstStyle/>
          <a:p>
            <a:pPr algn="ctr"/>
            <a:r>
              <a:rPr lang="en-US" sz="3200" b="1" dirty="0">
                <a:solidFill>
                  <a:srgbClr val="8A0000"/>
                </a:solidFill>
                <a:latin typeface="Times New Roman" panose="02020603050405020304" pitchFamily="18" charset="0"/>
                <a:cs typeface="Times New Roman" panose="02020603050405020304" pitchFamily="18" charset="0"/>
              </a:rPr>
              <a:t>Boxer's fracture</a:t>
            </a:r>
            <a:endParaRPr lang="en-US" dirty="0">
              <a:solidFill>
                <a:srgbClr val="1A1C1C"/>
              </a:solidFill>
              <a:latin typeface="Times New Roman" panose="02020603050405020304" pitchFamily="18" charset="0"/>
              <a:cs typeface="Times New Roman" panose="02020603050405020304" pitchFamily="18" charset="0"/>
            </a:endParaRPr>
          </a:p>
          <a:p>
            <a:pPr algn="just"/>
            <a:r>
              <a:rPr lang="en-US" sz="2800" dirty="0">
                <a:solidFill>
                  <a:srgbClr val="1A1C1C"/>
                </a:solidFill>
                <a:latin typeface="Times New Roman" panose="02020603050405020304" pitchFamily="18" charset="0"/>
                <a:cs typeface="Times New Roman" panose="02020603050405020304" pitchFamily="18" charset="0"/>
              </a:rPr>
              <a:t>A </a:t>
            </a:r>
            <a:r>
              <a:rPr lang="en-US" sz="2800" dirty="0">
                <a:latin typeface="Times New Roman" panose="02020603050405020304" pitchFamily="18" charset="0"/>
                <a:cs typeface="Times New Roman" panose="02020603050405020304" pitchFamily="18" charset="0"/>
              </a:rPr>
              <a:t>fracture</a:t>
            </a:r>
            <a:r>
              <a:rPr lang="en-US" sz="2800" dirty="0">
                <a:solidFill>
                  <a:srgbClr val="1A1C1C"/>
                </a:solidFill>
                <a:latin typeface="Times New Roman" panose="02020603050405020304" pitchFamily="18" charset="0"/>
                <a:cs typeface="Times New Roman" panose="02020603050405020304" pitchFamily="18" charset="0"/>
              </a:rPr>
              <a:t> of the </a:t>
            </a:r>
            <a:r>
              <a:rPr lang="en-US" sz="2800" b="1" dirty="0">
                <a:solidFill>
                  <a:srgbClr val="1A1C1C"/>
                </a:solidFill>
                <a:latin typeface="Times New Roman" panose="02020603050405020304" pitchFamily="18" charset="0"/>
                <a:cs typeface="Times New Roman" panose="02020603050405020304" pitchFamily="18" charset="0"/>
              </a:rPr>
              <a:t>4</a:t>
            </a:r>
            <a:r>
              <a:rPr lang="en-US" sz="2800" b="1" baseline="30000" dirty="0">
                <a:solidFill>
                  <a:srgbClr val="1A1C1C"/>
                </a:solidFill>
                <a:latin typeface="Times New Roman" panose="02020603050405020304" pitchFamily="18" charset="0"/>
                <a:cs typeface="Times New Roman" panose="02020603050405020304" pitchFamily="18" charset="0"/>
              </a:rPr>
              <a:t>th</a:t>
            </a:r>
            <a:r>
              <a:rPr lang="en-US" sz="2800" dirty="0">
                <a:solidFill>
                  <a:srgbClr val="1A1C1C"/>
                </a:solidFill>
                <a:latin typeface="Times New Roman" panose="02020603050405020304" pitchFamily="18" charset="0"/>
                <a:cs typeface="Times New Roman" panose="02020603050405020304" pitchFamily="18" charset="0"/>
              </a:rPr>
              <a:t> or </a:t>
            </a:r>
            <a:r>
              <a:rPr lang="en-US" sz="2800" b="1" dirty="0">
                <a:solidFill>
                  <a:srgbClr val="1A1C1C"/>
                </a:solidFill>
                <a:latin typeface="Times New Roman" panose="02020603050405020304" pitchFamily="18" charset="0"/>
                <a:cs typeface="Times New Roman" panose="02020603050405020304" pitchFamily="18" charset="0"/>
              </a:rPr>
              <a:t>5</a:t>
            </a:r>
            <a:r>
              <a:rPr lang="en-US" sz="2800" b="1" baseline="30000" dirty="0">
                <a:solidFill>
                  <a:srgbClr val="1A1C1C"/>
                </a:solidFill>
                <a:latin typeface="Times New Roman" panose="02020603050405020304" pitchFamily="18" charset="0"/>
                <a:cs typeface="Times New Roman" panose="02020603050405020304" pitchFamily="18" charset="0"/>
              </a:rPr>
              <a:t>th </a:t>
            </a:r>
            <a:r>
              <a:rPr lang="en-US" sz="2800" b="1" dirty="0">
                <a:solidFill>
                  <a:srgbClr val="1A1C1C"/>
                </a:solidFill>
                <a:latin typeface="Times New Roman" panose="02020603050405020304" pitchFamily="18" charset="0"/>
                <a:cs typeface="Times New Roman" panose="02020603050405020304" pitchFamily="18" charset="0"/>
              </a:rPr>
              <a:t>metacarpal neck </a:t>
            </a:r>
            <a:r>
              <a:rPr lang="en-US" sz="2800" dirty="0">
                <a:solidFill>
                  <a:srgbClr val="1A1C1C"/>
                </a:solidFill>
                <a:latin typeface="Times New Roman" panose="02020603050405020304" pitchFamily="18" charset="0"/>
                <a:cs typeface="Times New Roman" panose="02020603050405020304" pitchFamily="18" charset="0"/>
              </a:rPr>
              <a:t>is called a </a:t>
            </a:r>
            <a:r>
              <a:rPr lang="en-US" sz="2800" b="1" dirty="0">
                <a:solidFill>
                  <a:srgbClr val="1A1C1C"/>
                </a:solidFill>
                <a:latin typeface="Times New Roman" panose="02020603050405020304" pitchFamily="18" charset="0"/>
                <a:cs typeface="Times New Roman" panose="02020603050405020304" pitchFamily="18" charset="0"/>
              </a:rPr>
              <a:t>boxer's fracture</a:t>
            </a:r>
            <a:r>
              <a:rPr lang="en-US" sz="2800" dirty="0">
                <a:solidFill>
                  <a:srgbClr val="1A1C1C"/>
                </a:solidFill>
                <a:latin typeface="Times New Roman" panose="02020603050405020304" pitchFamily="18" charset="0"/>
                <a:cs typeface="Times New Roman" panose="02020603050405020304" pitchFamily="18" charset="0"/>
              </a:rPr>
              <a:t> because it is usually caused by a closed fist forcibly coming into contact with a solid surface</a:t>
            </a:r>
            <a:endParaRPr lang="en-US" sz="2800" dirty="0">
              <a:latin typeface="Times New Roman" panose="02020603050405020304" pitchFamily="18" charset="0"/>
              <a:cs typeface="Times New Roman" panose="02020603050405020304" pitchFamily="18" charset="0"/>
            </a:endParaRPr>
          </a:p>
        </p:txBody>
      </p:sp>
      <p:pic>
        <p:nvPicPr>
          <p:cNvPr id="5133" name="Picture 13" descr="Fracture of the fifth metacarpal 1/2">
            <a:extLst>
              <a:ext uri="{FF2B5EF4-FFF2-40B4-BE49-F238E27FC236}">
                <a16:creationId xmlns:a16="http://schemas.microsoft.com/office/drawing/2014/main" id="{A17A62FD-9A04-42BA-A34D-FE91FF8AB5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0644"/>
            <a:ext cx="2171740" cy="423135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B1FCCDDB-BD01-4F43-A151-CA40EF37338D}"/>
              </a:ext>
            </a:extLst>
          </p:cNvPr>
          <p:cNvSpPr/>
          <p:nvPr/>
        </p:nvSpPr>
        <p:spPr>
          <a:xfrm>
            <a:off x="0" y="5942003"/>
            <a:ext cx="3995936" cy="954107"/>
          </a:xfrm>
          <a:prstGeom prst="rect">
            <a:avLst/>
          </a:prstGeom>
        </p:spPr>
        <p:txBody>
          <a:bodyPr wrap="square">
            <a:spAutoFit/>
          </a:bodyPr>
          <a:lstStyle/>
          <a:p>
            <a:r>
              <a:rPr lang="en-US" sz="1400" dirty="0">
                <a:solidFill>
                  <a:srgbClr val="00B0F0"/>
                </a:solidFill>
                <a:latin typeface="Times New Roman" panose="02020603050405020304" pitchFamily="18" charset="0"/>
                <a:cs typeface="Times New Roman" panose="02020603050405020304" pitchFamily="18" charset="0"/>
              </a:rPr>
              <a:t>Fracture of the fifth metacarpal </a:t>
            </a:r>
          </a:p>
          <a:p>
            <a:r>
              <a:rPr lang="en-US" sz="1400" dirty="0">
                <a:solidFill>
                  <a:srgbClr val="00B0F0"/>
                </a:solidFill>
                <a:latin typeface="Times New Roman" panose="02020603050405020304" pitchFamily="18" charset="0"/>
                <a:cs typeface="Times New Roman" panose="02020603050405020304" pitchFamily="18" charset="0"/>
              </a:rPr>
              <a:t>X-ray right hand (PA view)</a:t>
            </a:r>
          </a:p>
          <a:p>
            <a:r>
              <a:rPr lang="en-US" sz="1400" dirty="0">
                <a:solidFill>
                  <a:srgbClr val="00B0F0"/>
                </a:solidFill>
                <a:latin typeface="Times New Roman" panose="02020603050405020304" pitchFamily="18" charset="0"/>
                <a:cs typeface="Times New Roman" panose="02020603050405020304" pitchFamily="18" charset="0"/>
              </a:rPr>
              <a:t>An acute oblique fracture of the fifth metacarpal neck</a:t>
            </a:r>
          </a:p>
        </p:txBody>
      </p:sp>
      <p:pic>
        <p:nvPicPr>
          <p:cNvPr id="5135" name="Picture 15" descr="Fracture of the fifth metacarpal 2/2">
            <a:extLst>
              <a:ext uri="{FF2B5EF4-FFF2-40B4-BE49-F238E27FC236}">
                <a16:creationId xmlns:a16="http://schemas.microsoft.com/office/drawing/2014/main" id="{26FC3076-6C83-4E2E-BE44-AA9826B5C3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4247" y="1769510"/>
            <a:ext cx="2243748" cy="407278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642B12AE-339D-4849-9B58-3BC8E4038DF1}"/>
              </a:ext>
            </a:extLst>
          </p:cNvPr>
          <p:cNvSpPr/>
          <p:nvPr/>
        </p:nvSpPr>
        <p:spPr>
          <a:xfrm>
            <a:off x="5797894" y="5874347"/>
            <a:ext cx="3374031" cy="954107"/>
          </a:xfrm>
          <a:prstGeom prst="rect">
            <a:avLst/>
          </a:prstGeom>
        </p:spPr>
        <p:txBody>
          <a:bodyPr wrap="square">
            <a:spAutoFit/>
          </a:bodyPr>
          <a:lstStyle/>
          <a:p>
            <a:pPr algn="just"/>
            <a:r>
              <a:rPr lang="en-US" sz="1400" dirty="0">
                <a:solidFill>
                  <a:srgbClr val="00B0F0"/>
                </a:solidFill>
                <a:latin typeface="Times New Roman" panose="02020603050405020304" pitchFamily="18" charset="0"/>
                <a:cs typeface="Times New Roman" panose="02020603050405020304" pitchFamily="18" charset="0"/>
              </a:rPr>
              <a:t>Fracture of the fifth metacarpal -X-ray right hand (oblique view)</a:t>
            </a:r>
          </a:p>
          <a:p>
            <a:pPr algn="just"/>
            <a:r>
              <a:rPr lang="en-US" sz="1400" dirty="0">
                <a:solidFill>
                  <a:srgbClr val="00B0F0"/>
                </a:solidFill>
                <a:latin typeface="Times New Roman" panose="02020603050405020304" pitchFamily="18" charset="0"/>
                <a:cs typeface="Times New Roman" panose="02020603050405020304" pitchFamily="18" charset="0"/>
              </a:rPr>
              <a:t>An acute oblique fracture of the fifth metacarpal neck.</a:t>
            </a:r>
          </a:p>
        </p:txBody>
      </p:sp>
      <p:pic>
        <p:nvPicPr>
          <p:cNvPr id="15" name="Picture 14">
            <a:extLst>
              <a:ext uri="{FF2B5EF4-FFF2-40B4-BE49-F238E27FC236}">
                <a16:creationId xmlns:a16="http://schemas.microsoft.com/office/drawing/2014/main" id="{9DC2FF70-0B2A-4AF0-823D-CCDE2A02AC31}"/>
              </a:ext>
            </a:extLst>
          </p:cNvPr>
          <p:cNvPicPr>
            <a:picLocks noChangeAspect="1"/>
          </p:cNvPicPr>
          <p:nvPr/>
        </p:nvPicPr>
        <p:blipFill>
          <a:blip r:embed="rId4"/>
          <a:stretch>
            <a:fillRect/>
          </a:stretch>
        </p:blipFill>
        <p:spPr>
          <a:xfrm>
            <a:off x="3635896" y="3368137"/>
            <a:ext cx="2016224" cy="3323987"/>
          </a:xfrm>
          <a:prstGeom prst="rect">
            <a:avLst/>
          </a:prstGeom>
        </p:spPr>
      </p:pic>
    </p:spTree>
    <p:extLst>
      <p:ext uri="{BB962C8B-B14F-4D97-AF65-F5344CB8AC3E}">
        <p14:creationId xmlns:p14="http://schemas.microsoft.com/office/powerpoint/2010/main" val="14446440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401" y="20960"/>
            <a:ext cx="5138095" cy="5280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107504" y="5301208"/>
            <a:ext cx="8928992" cy="1569660"/>
          </a:xfrm>
          <a:prstGeom prst="rect">
            <a:avLst/>
          </a:prstGeom>
        </p:spPr>
        <p:txBody>
          <a:bodyPr wrap="square">
            <a:spAutoFit/>
          </a:bodyPr>
          <a:lstStyle/>
          <a:p>
            <a:pPr algn="just"/>
            <a:r>
              <a:rPr lang="en-US" sz="2400" b="1" dirty="0">
                <a:solidFill>
                  <a:srgbClr val="FF0000"/>
                </a:solidFill>
                <a:latin typeface="Times New Roman" panose="02020603050405020304" pitchFamily="18" charset="0"/>
                <a:cs typeface="Times New Roman" panose="02020603050405020304" pitchFamily="18" charset="0"/>
              </a:rPr>
              <a:t>Fracture of the neck of the humerus </a:t>
            </a:r>
            <a:r>
              <a:rPr lang="en-US" sz="2400" b="1" dirty="0">
                <a:latin typeface="Times New Roman" panose="02020603050405020304" pitchFamily="18" charset="0"/>
                <a:cs typeface="Times New Roman" panose="02020603050405020304" pitchFamily="18" charset="0"/>
              </a:rPr>
              <a:t>(black arrows) is a common fracture in the elderly and may be overlooked clinically if it is </a:t>
            </a:r>
            <a:r>
              <a:rPr lang="en-US" sz="2400" dirty="0">
                <a:latin typeface="Times New Roman" panose="02020603050405020304" pitchFamily="18" charset="0"/>
                <a:cs typeface="Times New Roman" panose="02020603050405020304" pitchFamily="18" charset="0"/>
              </a:rPr>
              <a:t>impacted.</a:t>
            </a:r>
            <a:r>
              <a:rPr lang="en-US" sz="2400" b="1" dirty="0">
                <a:latin typeface="Times New Roman" panose="02020603050405020304" pitchFamily="18" charset="0"/>
                <a:cs typeface="Times New Roman" panose="02020603050405020304" pitchFamily="18" charset="0"/>
              </a:rPr>
              <a:t> The greater tuberosity is also fractured (white arrow) in this example.</a:t>
            </a:r>
            <a:endParaRPr lang="ar-EG" sz="2400" b="1" dirty="0">
              <a:latin typeface="Times New Roman" panose="02020603050405020304" pitchFamily="18" charset="0"/>
              <a:cs typeface="Times New Roman" panose="02020603050405020304" pitchFamily="18" charset="0"/>
            </a:endParaRP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32656"/>
            <a:ext cx="3574873" cy="3878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مستطيل 2"/>
          <p:cNvSpPr/>
          <p:nvPr/>
        </p:nvSpPr>
        <p:spPr>
          <a:xfrm>
            <a:off x="323528" y="4211613"/>
            <a:ext cx="2734788" cy="369332"/>
          </a:xfrm>
          <a:prstGeom prst="rect">
            <a:avLst/>
          </a:prstGeom>
        </p:spPr>
        <p:txBody>
          <a:bodyPr wrap="none">
            <a:spAutoFit/>
          </a:bodyPr>
          <a:lstStyle/>
          <a:p>
            <a:r>
              <a:rPr lang="en-US" b="1" dirty="0">
                <a:solidFill>
                  <a:srgbClr val="FF0000"/>
                </a:solidFill>
              </a:rPr>
              <a:t>Radiograph of AP shoulder</a:t>
            </a:r>
            <a:endParaRPr lang="ar-EG" b="1" dirty="0">
              <a:solidFill>
                <a:srgbClr val="FF0000"/>
              </a:solidFill>
            </a:endParaRPr>
          </a:p>
        </p:txBody>
      </p:sp>
    </p:spTree>
    <p:extLst>
      <p:ext uri="{BB962C8B-B14F-4D97-AF65-F5344CB8AC3E}">
        <p14:creationId xmlns:p14="http://schemas.microsoft.com/office/powerpoint/2010/main" val="10630573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8108"/>
            <a:ext cx="4464496" cy="4445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50372" y="4437112"/>
            <a:ext cx="4593636" cy="2308324"/>
          </a:xfrm>
          <a:prstGeom prst="rect">
            <a:avLst/>
          </a:prstGeom>
        </p:spPr>
        <p:txBody>
          <a:bodyPr wrap="square">
            <a:spAutoFit/>
          </a:bodyPr>
          <a:lstStyle/>
          <a:p>
            <a:pPr algn="just"/>
            <a:r>
              <a:rPr lang="en-US" sz="2400" b="1" dirty="0">
                <a:solidFill>
                  <a:srgbClr val="FF0000"/>
                </a:solidFill>
                <a:latin typeface="Times New Roman" panose="02020603050405020304" pitchFamily="18" charset="0"/>
                <a:cs typeface="Times New Roman" panose="02020603050405020304" pitchFamily="18" charset="0"/>
              </a:rPr>
              <a:t>Anterior dislocation of the shoulder. </a:t>
            </a:r>
          </a:p>
          <a:p>
            <a:pPr algn="just"/>
            <a:r>
              <a:rPr lang="en-US" sz="2400" b="1" dirty="0">
                <a:latin typeface="Times New Roman" panose="02020603050405020304" pitchFamily="18" charset="0"/>
                <a:cs typeface="Times New Roman" panose="02020603050405020304" pitchFamily="18" charset="0"/>
              </a:rPr>
              <a:t>The head of the humerus is displaced inferior and anterior to the glenoid fossa to lie beneath the coracoid process.</a:t>
            </a:r>
            <a:endParaRPr lang="ar-EG" sz="2400" b="1" dirty="0">
              <a:latin typeface="Times New Roman" panose="02020603050405020304" pitchFamily="18" charset="0"/>
              <a:cs typeface="Times New Roman" panose="02020603050405020304" pitchFamily="18" charset="0"/>
            </a:endParaRPr>
          </a:p>
        </p:txBody>
      </p:sp>
      <p:sp>
        <p:nvSpPr>
          <p:cNvPr id="3" name="Rectangle 2"/>
          <p:cNvSpPr/>
          <p:nvPr/>
        </p:nvSpPr>
        <p:spPr>
          <a:xfrm>
            <a:off x="4917165" y="865910"/>
            <a:ext cx="4176463" cy="1323439"/>
          </a:xfrm>
          <a:prstGeom prst="rect">
            <a:avLst/>
          </a:prstGeom>
        </p:spPr>
        <p:txBody>
          <a:bodyPr wrap="square">
            <a:spAutoFit/>
          </a:bodyPr>
          <a:lstStyle/>
          <a:p>
            <a:pPr algn="just"/>
            <a:r>
              <a:rPr lang="en-US" sz="2000" b="1" dirty="0">
                <a:solidFill>
                  <a:srgbClr val="FF0000"/>
                </a:solidFill>
                <a:latin typeface="Times New Roman" panose="02020603050405020304" pitchFamily="18" charset="0"/>
                <a:cs typeface="Times New Roman" panose="02020603050405020304" pitchFamily="18" charset="0"/>
              </a:rPr>
              <a:t>Fracture of the clavicle </a:t>
            </a:r>
            <a:r>
              <a:rPr lang="en-US" sz="2000" b="1" dirty="0">
                <a:latin typeface="Times New Roman" panose="02020603050405020304" pitchFamily="18" charset="0"/>
                <a:cs typeface="Times New Roman" panose="02020603050405020304" pitchFamily="18" charset="0"/>
              </a:rPr>
              <a:t>with  upward displacement of the medial fragment is frequently seen, as in this example. </a:t>
            </a:r>
          </a:p>
        </p:txBody>
      </p:sp>
      <p:pic>
        <p:nvPicPr>
          <p:cNvPr id="4" name="Picture 3">
            <a:extLst>
              <a:ext uri="{FF2B5EF4-FFF2-40B4-BE49-F238E27FC236}">
                <a16:creationId xmlns:a16="http://schemas.microsoft.com/office/drawing/2014/main" id="{86ED9701-9D15-4F79-8576-66B79766540F}"/>
              </a:ext>
            </a:extLst>
          </p:cNvPr>
          <p:cNvPicPr>
            <a:picLocks noChangeAspect="1"/>
          </p:cNvPicPr>
          <p:nvPr/>
        </p:nvPicPr>
        <p:blipFill>
          <a:blip r:embed="rId3"/>
          <a:stretch>
            <a:fillRect/>
          </a:stretch>
        </p:blipFill>
        <p:spPr>
          <a:xfrm>
            <a:off x="4917166" y="2413942"/>
            <a:ext cx="4176463" cy="4365000"/>
          </a:xfrm>
          <a:prstGeom prst="rect">
            <a:avLst/>
          </a:prstGeom>
        </p:spPr>
      </p:pic>
      <p:sp>
        <p:nvSpPr>
          <p:cNvPr id="7" name="Arrow: Down 6">
            <a:extLst>
              <a:ext uri="{FF2B5EF4-FFF2-40B4-BE49-F238E27FC236}">
                <a16:creationId xmlns:a16="http://schemas.microsoft.com/office/drawing/2014/main" id="{B84BC814-9918-442D-B7C6-6CE6F119DB1B}"/>
              </a:ext>
            </a:extLst>
          </p:cNvPr>
          <p:cNvSpPr/>
          <p:nvPr/>
        </p:nvSpPr>
        <p:spPr>
          <a:xfrm>
            <a:off x="7005397" y="2058721"/>
            <a:ext cx="374915" cy="71044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9090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63915"/>
            <a:ext cx="9036496" cy="2554545"/>
          </a:xfrm>
          <a:prstGeom prst="rect">
            <a:avLst/>
          </a:prstGeom>
        </p:spPr>
        <p:txBody>
          <a:bodyPr wrap="square">
            <a:spAutoFit/>
          </a:bodyPr>
          <a:lstStyle/>
          <a:p>
            <a:pPr marL="457200" indent="-457200" algn="just">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The most frequently used modality for evaluation of bone and joint disorder </a:t>
            </a:r>
          </a:p>
          <a:p>
            <a:pPr marL="457200" indent="-457200" algn="just">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In bone one view is no view</a:t>
            </a:r>
          </a:p>
          <a:p>
            <a:pPr marL="457200" indent="-457200" algn="just">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The radiologist should obtain at least two (2) views of the bone involved at 90° angles to each other .</a:t>
            </a:r>
            <a:endParaRPr lang="en-US" sz="2000" b="1" dirty="0">
              <a:solidFill>
                <a:srgbClr val="602322"/>
              </a:solidFill>
              <a:latin typeface="Times New Roman" panose="02020603050405020304" pitchFamily="18" charset="0"/>
              <a:cs typeface="Times New Roman" panose="02020603050405020304" pitchFamily="18" charset="0"/>
            </a:endParaRPr>
          </a:p>
        </p:txBody>
      </p:sp>
      <p:sp>
        <p:nvSpPr>
          <p:cNvPr id="3" name="Rectangle 2"/>
          <p:cNvSpPr/>
          <p:nvPr/>
        </p:nvSpPr>
        <p:spPr>
          <a:xfrm>
            <a:off x="1403648" y="-79513"/>
            <a:ext cx="7128792" cy="707886"/>
          </a:xfrm>
          <a:prstGeom prst="rect">
            <a:avLst/>
          </a:prstGeom>
        </p:spPr>
        <p:txBody>
          <a:bodyPr wrap="square">
            <a:spAutoFit/>
          </a:bodyPr>
          <a:lstStyle/>
          <a:p>
            <a:pPr algn="ctr"/>
            <a:r>
              <a:rPr lang="en-US" sz="4000" dirty="0">
                <a:solidFill>
                  <a:schemeClr val="accent6">
                    <a:lumMod val="50000"/>
                  </a:schemeClr>
                </a:solidFill>
              </a:rPr>
              <a:t>CONVENTIONAL RADIOGRAPHY:</a:t>
            </a:r>
          </a:p>
        </p:txBody>
      </p:sp>
      <p:pic>
        <p:nvPicPr>
          <p:cNvPr id="4" name="Picture 3">
            <a:extLst>
              <a:ext uri="{FF2B5EF4-FFF2-40B4-BE49-F238E27FC236}">
                <a16:creationId xmlns:a16="http://schemas.microsoft.com/office/drawing/2014/main" id="{914B1ADD-B7BA-44F0-AF4A-19665DF66ED2}"/>
              </a:ext>
            </a:extLst>
          </p:cNvPr>
          <p:cNvPicPr>
            <a:picLocks noChangeAspect="1"/>
          </p:cNvPicPr>
          <p:nvPr/>
        </p:nvPicPr>
        <p:blipFill>
          <a:blip r:embed="rId2"/>
          <a:stretch>
            <a:fillRect/>
          </a:stretch>
        </p:blipFill>
        <p:spPr>
          <a:xfrm>
            <a:off x="197768" y="2996952"/>
            <a:ext cx="5094312" cy="3861048"/>
          </a:xfrm>
          <a:prstGeom prst="rect">
            <a:avLst/>
          </a:prstGeom>
        </p:spPr>
      </p:pic>
      <p:sp>
        <p:nvSpPr>
          <p:cNvPr id="5" name="Rectangle 4">
            <a:extLst>
              <a:ext uri="{FF2B5EF4-FFF2-40B4-BE49-F238E27FC236}">
                <a16:creationId xmlns:a16="http://schemas.microsoft.com/office/drawing/2014/main" id="{AC586199-5DD6-485A-98FA-65F815D2FF87}"/>
              </a:ext>
            </a:extLst>
          </p:cNvPr>
          <p:cNvSpPr/>
          <p:nvPr/>
        </p:nvSpPr>
        <p:spPr>
          <a:xfrm>
            <a:off x="5508104" y="4293096"/>
            <a:ext cx="3168352" cy="1938992"/>
          </a:xfrm>
          <a:prstGeom prst="rect">
            <a:avLst/>
          </a:prstGeom>
        </p:spPr>
        <p:txBody>
          <a:bodyPr wrap="square">
            <a:spAutoFit/>
          </a:bodyPr>
          <a:lstStyle/>
          <a:p>
            <a:pPr algn="just"/>
            <a:r>
              <a:rPr lang="en-US" sz="2000" dirty="0">
                <a:latin typeface="Times New Roman" panose="02020603050405020304" pitchFamily="18" charset="0"/>
                <a:cs typeface="Times New Roman" panose="02020603050405020304" pitchFamily="18" charset="0"/>
              </a:rPr>
              <a:t>Normal knee joint. Note the fabella (arrow), a sesamoid bone in the gastrocnemius. The ‘joint space’ consists of articular cartilage and synovial fluid.</a:t>
            </a:r>
          </a:p>
        </p:txBody>
      </p:sp>
    </p:spTree>
    <p:extLst>
      <p:ext uri="{BB962C8B-B14F-4D97-AF65-F5344CB8AC3E}">
        <p14:creationId xmlns:p14="http://schemas.microsoft.com/office/powerpoint/2010/main" val="40937131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914" y="0"/>
            <a:ext cx="3711027" cy="469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88191" y="4696111"/>
            <a:ext cx="4303788" cy="2031325"/>
          </a:xfrm>
          <a:prstGeom prst="rect">
            <a:avLst/>
          </a:prstGeom>
        </p:spPr>
        <p:txBody>
          <a:bodyPr wrap="square">
            <a:spAutoFit/>
          </a:bodyPr>
          <a:lstStyle/>
          <a:p>
            <a:pPr algn="just"/>
            <a:r>
              <a:rPr lang="en-US" b="1" dirty="0">
                <a:solidFill>
                  <a:srgbClr val="FF0000"/>
                </a:solidFill>
                <a:latin typeface="Times New Roman" panose="02020603050405020304" pitchFamily="18" charset="0"/>
                <a:cs typeface="Times New Roman" panose="02020603050405020304" pitchFamily="18" charset="0"/>
              </a:rPr>
              <a:t>Posterior dislocation of the shoulder </a:t>
            </a:r>
            <a:r>
              <a:rPr lang="en-US" dirty="0">
                <a:latin typeface="Times New Roman" panose="02020603050405020304" pitchFamily="18" charset="0"/>
                <a:cs typeface="Times New Roman" panose="02020603050405020304" pitchFamily="18" charset="0"/>
              </a:rPr>
              <a:t>is often a consequence of an </a:t>
            </a:r>
            <a:r>
              <a:rPr lang="en-US" b="1" dirty="0">
                <a:latin typeface="Times New Roman" panose="02020603050405020304" pitchFamily="18" charset="0"/>
                <a:cs typeface="Times New Roman" panose="02020603050405020304" pitchFamily="18" charset="0"/>
              </a:rPr>
              <a:t>electric shock </a:t>
            </a:r>
            <a:r>
              <a:rPr lang="en-US" dirty="0">
                <a:latin typeface="Times New Roman" panose="02020603050405020304" pitchFamily="18" charset="0"/>
                <a:cs typeface="Times New Roman" panose="02020603050405020304" pitchFamily="18" charset="0"/>
              </a:rPr>
              <a:t>or </a:t>
            </a:r>
            <a:r>
              <a:rPr lang="en-US" b="1" dirty="0">
                <a:latin typeface="Times New Roman" panose="02020603050405020304" pitchFamily="18" charset="0"/>
                <a:cs typeface="Times New Roman" panose="02020603050405020304" pitchFamily="18" charset="0"/>
              </a:rPr>
              <a:t>epileptic seizure</a:t>
            </a:r>
            <a:r>
              <a:rPr lang="en-US" dirty="0">
                <a:latin typeface="Times New Roman" panose="02020603050405020304" pitchFamily="18" charset="0"/>
                <a:cs typeface="Times New Roman" panose="02020603050405020304" pitchFamily="18" charset="0"/>
              </a:rPr>
              <a:t>. </a:t>
            </a:r>
          </a:p>
          <a:p>
            <a:pPr algn="just"/>
            <a:r>
              <a:rPr lang="en-US" dirty="0">
                <a:latin typeface="Times New Roman" panose="02020603050405020304" pitchFamily="18" charset="0"/>
                <a:cs typeface="Times New Roman" panose="02020603050405020304" pitchFamily="18" charset="0"/>
              </a:rPr>
              <a:t>Note the </a:t>
            </a:r>
            <a:r>
              <a:rPr lang="en-US" b="1" dirty="0">
                <a:solidFill>
                  <a:srgbClr val="00B0F0"/>
                </a:solidFill>
                <a:latin typeface="Times New Roman" panose="02020603050405020304" pitchFamily="18" charset="0"/>
                <a:cs typeface="Times New Roman" panose="02020603050405020304" pitchFamily="18" charset="0"/>
              </a:rPr>
              <a:t>internal rotation </a:t>
            </a:r>
            <a:r>
              <a:rPr lang="en-US" dirty="0">
                <a:latin typeface="Times New Roman" panose="02020603050405020304" pitchFamily="18" charset="0"/>
                <a:cs typeface="Times New Roman" panose="02020603050405020304" pitchFamily="18" charset="0"/>
              </a:rPr>
              <a:t>of the </a:t>
            </a:r>
            <a:r>
              <a:rPr lang="en-US" b="1" dirty="0">
                <a:solidFill>
                  <a:srgbClr val="00B0F0"/>
                </a:solidFill>
                <a:latin typeface="Times New Roman" panose="02020603050405020304" pitchFamily="18" charset="0"/>
                <a:cs typeface="Times New Roman" panose="02020603050405020304" pitchFamily="18" charset="0"/>
              </a:rPr>
              <a:t>humerus </a:t>
            </a:r>
            <a:r>
              <a:rPr lang="en-US" dirty="0">
                <a:latin typeface="Times New Roman" panose="02020603050405020304" pitchFamily="18" charset="0"/>
                <a:cs typeface="Times New Roman" panose="02020603050405020304" pitchFamily="18" charset="0"/>
              </a:rPr>
              <a:t>and</a:t>
            </a:r>
            <a:r>
              <a:rPr lang="en-US" b="1" dirty="0">
                <a:solidFill>
                  <a:srgbClr val="00B0F0"/>
                </a:solidFill>
                <a:latin typeface="Times New Roman" panose="02020603050405020304" pitchFamily="18" charset="0"/>
                <a:cs typeface="Times New Roman" panose="02020603050405020304" pitchFamily="18" charset="0"/>
              </a:rPr>
              <a:t> lack of congruity </a:t>
            </a:r>
            <a:r>
              <a:rPr lang="en-US" dirty="0">
                <a:latin typeface="Times New Roman" panose="02020603050405020304" pitchFamily="18" charset="0"/>
                <a:cs typeface="Times New Roman" panose="02020603050405020304" pitchFamily="18" charset="0"/>
              </a:rPr>
              <a:t>of the </a:t>
            </a:r>
            <a:r>
              <a:rPr lang="en-US" b="1" dirty="0">
                <a:solidFill>
                  <a:srgbClr val="00B0F0"/>
                </a:solidFill>
                <a:latin typeface="Times New Roman" panose="02020603050405020304" pitchFamily="18" charset="0"/>
                <a:cs typeface="Times New Roman" panose="02020603050405020304" pitchFamily="18" charset="0"/>
              </a:rPr>
              <a:t>humeral head </a:t>
            </a:r>
            <a:r>
              <a:rPr lang="en-US" dirty="0">
                <a:latin typeface="Times New Roman" panose="02020603050405020304" pitchFamily="18" charset="0"/>
                <a:cs typeface="Times New Roman" panose="02020603050405020304" pitchFamily="18" charset="0"/>
              </a:rPr>
              <a:t>with the </a:t>
            </a:r>
            <a:r>
              <a:rPr lang="en-US" b="1" dirty="0">
                <a:solidFill>
                  <a:srgbClr val="00B0F0"/>
                </a:solidFill>
                <a:latin typeface="Times New Roman" panose="02020603050405020304" pitchFamily="18" charset="0"/>
                <a:cs typeface="Times New Roman" panose="02020603050405020304" pitchFamily="18" charset="0"/>
              </a:rPr>
              <a:t>glenoid</a:t>
            </a:r>
            <a:r>
              <a:rPr lang="en-US" dirty="0">
                <a:latin typeface="Times New Roman" panose="02020603050405020304" pitchFamily="18" charset="0"/>
                <a:cs typeface="Times New Roman" panose="02020603050405020304" pitchFamily="18" charset="0"/>
              </a:rPr>
              <a:t>. Note the </a:t>
            </a:r>
            <a:r>
              <a:rPr lang="en-US" b="1" dirty="0">
                <a:solidFill>
                  <a:srgbClr val="00B0F0"/>
                </a:solidFill>
                <a:latin typeface="Times New Roman" panose="02020603050405020304" pitchFamily="18" charset="0"/>
                <a:cs typeface="Times New Roman" panose="02020603050405020304" pitchFamily="18" charset="0"/>
              </a:rPr>
              <a:t>‘lightbulb’ appearance </a:t>
            </a:r>
            <a:r>
              <a:rPr lang="en-US" dirty="0">
                <a:latin typeface="Times New Roman" panose="02020603050405020304" pitchFamily="18" charset="0"/>
                <a:cs typeface="Times New Roman" panose="02020603050405020304" pitchFamily="18" charset="0"/>
              </a:rPr>
              <a:t>of the </a:t>
            </a:r>
            <a:r>
              <a:rPr lang="en-US" b="1" dirty="0">
                <a:solidFill>
                  <a:srgbClr val="00B0F0"/>
                </a:solidFill>
                <a:latin typeface="Times New Roman" panose="02020603050405020304" pitchFamily="18" charset="0"/>
                <a:cs typeface="Times New Roman" panose="02020603050405020304" pitchFamily="18" charset="0"/>
              </a:rPr>
              <a:t>humeral head</a:t>
            </a:r>
            <a:r>
              <a:rPr lang="en-US" dirty="0">
                <a:latin typeface="Times New Roman" panose="02020603050405020304" pitchFamily="18" charset="0"/>
                <a:cs typeface="Times New Roman" panose="02020603050405020304" pitchFamily="18" charset="0"/>
              </a:rPr>
              <a:t>. </a:t>
            </a:r>
          </a:p>
        </p:txBody>
      </p:sp>
      <p:pic>
        <p:nvPicPr>
          <p:cNvPr id="7" name="Picture 6">
            <a:extLst>
              <a:ext uri="{FF2B5EF4-FFF2-40B4-BE49-F238E27FC236}">
                <a16:creationId xmlns:a16="http://schemas.microsoft.com/office/drawing/2014/main" id="{07C8508E-63F7-4ED4-AD96-ABF63D86B94B}"/>
              </a:ext>
            </a:extLst>
          </p:cNvPr>
          <p:cNvPicPr>
            <a:picLocks noChangeAspect="1"/>
          </p:cNvPicPr>
          <p:nvPr/>
        </p:nvPicPr>
        <p:blipFill>
          <a:blip r:embed="rId3"/>
          <a:stretch>
            <a:fillRect/>
          </a:stretch>
        </p:blipFill>
        <p:spPr>
          <a:xfrm>
            <a:off x="4716016" y="79464"/>
            <a:ext cx="4176464" cy="4933712"/>
          </a:xfrm>
          <a:prstGeom prst="rect">
            <a:avLst/>
          </a:prstGeom>
        </p:spPr>
      </p:pic>
      <p:sp>
        <p:nvSpPr>
          <p:cNvPr id="8" name="Rectangle 7">
            <a:extLst>
              <a:ext uri="{FF2B5EF4-FFF2-40B4-BE49-F238E27FC236}">
                <a16:creationId xmlns:a16="http://schemas.microsoft.com/office/drawing/2014/main" id="{46A37D43-A694-4939-89D6-C3FB5E8C2B41}"/>
              </a:ext>
            </a:extLst>
          </p:cNvPr>
          <p:cNvSpPr/>
          <p:nvPr/>
        </p:nvSpPr>
        <p:spPr>
          <a:xfrm>
            <a:off x="4636503" y="5024210"/>
            <a:ext cx="4335490" cy="1754326"/>
          </a:xfrm>
          <a:prstGeom prst="rect">
            <a:avLst/>
          </a:prstGeom>
        </p:spPr>
        <p:txBody>
          <a:bodyPr wrap="square">
            <a:spAutoFit/>
          </a:bodyPr>
          <a:lstStyle/>
          <a:p>
            <a:pPr algn="just"/>
            <a:r>
              <a:rPr lang="en-US" b="1" dirty="0">
                <a:solidFill>
                  <a:srgbClr val="FF0000"/>
                </a:solidFill>
                <a:latin typeface="Times New Roman" panose="02020603050405020304" pitchFamily="18" charset="0"/>
                <a:cs typeface="Times New Roman" panose="02020603050405020304" pitchFamily="18" charset="0"/>
              </a:rPr>
              <a:t>Acromioclavicular dislocation</a:t>
            </a:r>
            <a:r>
              <a:rPr lang="en-US" b="1" dirty="0">
                <a:latin typeface="Times New Roman" panose="02020603050405020304" pitchFamily="18" charset="0"/>
                <a:cs typeface="Times New Roman" panose="02020603050405020304" pitchFamily="18" charset="0"/>
              </a:rPr>
              <a:t>. </a:t>
            </a:r>
            <a:r>
              <a:rPr lang="en-US" b="1" dirty="0">
                <a:solidFill>
                  <a:srgbClr val="00B0F0"/>
                </a:solidFill>
                <a:latin typeface="Times New Roman" panose="02020603050405020304" pitchFamily="18" charset="0"/>
                <a:cs typeface="Times New Roman" panose="02020603050405020304" pitchFamily="18" charset="0"/>
              </a:rPr>
              <a:t>Capsular</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and</a:t>
            </a:r>
            <a:r>
              <a:rPr lang="en-US" b="1" dirty="0">
                <a:latin typeface="Times New Roman" panose="02020603050405020304" pitchFamily="18" charset="0"/>
                <a:cs typeface="Times New Roman" panose="02020603050405020304" pitchFamily="18" charset="0"/>
              </a:rPr>
              <a:t> </a:t>
            </a:r>
            <a:r>
              <a:rPr lang="en-US" b="1" dirty="0">
                <a:solidFill>
                  <a:srgbClr val="00B0F0"/>
                </a:solidFill>
                <a:latin typeface="Times New Roman" panose="02020603050405020304" pitchFamily="18" charset="0"/>
                <a:cs typeface="Times New Roman" panose="02020603050405020304" pitchFamily="18" charset="0"/>
              </a:rPr>
              <a:t>ligamentous</a:t>
            </a:r>
            <a:r>
              <a:rPr lang="en-US" b="1" dirty="0">
                <a:latin typeface="Times New Roman" panose="02020603050405020304" pitchFamily="18" charset="0"/>
                <a:cs typeface="Times New Roman" panose="02020603050405020304" pitchFamily="18" charset="0"/>
              </a:rPr>
              <a:t> </a:t>
            </a:r>
            <a:r>
              <a:rPr lang="en-US" b="1" dirty="0">
                <a:solidFill>
                  <a:srgbClr val="00B0F0"/>
                </a:solidFill>
                <a:latin typeface="Times New Roman" panose="02020603050405020304" pitchFamily="18" charset="0"/>
                <a:cs typeface="Times New Roman" panose="02020603050405020304" pitchFamily="18" charset="0"/>
              </a:rPr>
              <a:t>tears</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of the </a:t>
            </a:r>
            <a:r>
              <a:rPr lang="en-US" b="1" dirty="0">
                <a:solidFill>
                  <a:srgbClr val="00B0F0"/>
                </a:solidFill>
                <a:latin typeface="Times New Roman" panose="02020603050405020304" pitchFamily="18" charset="0"/>
                <a:cs typeface="Times New Roman" panose="02020603050405020304" pitchFamily="18" charset="0"/>
              </a:rPr>
              <a:t>acromioclavicular ligaments </a:t>
            </a:r>
            <a:r>
              <a:rPr lang="en-US" dirty="0">
                <a:latin typeface="Times New Roman" panose="02020603050405020304" pitchFamily="18" charset="0"/>
                <a:cs typeface="Times New Roman" panose="02020603050405020304" pitchFamily="18" charset="0"/>
              </a:rPr>
              <a:t>allow the </a:t>
            </a:r>
            <a:r>
              <a:rPr lang="en-US" b="1" dirty="0">
                <a:solidFill>
                  <a:srgbClr val="00B0F0"/>
                </a:solidFill>
                <a:latin typeface="Times New Roman" panose="02020603050405020304" pitchFamily="18" charset="0"/>
                <a:cs typeface="Times New Roman" panose="02020603050405020304" pitchFamily="18" charset="0"/>
              </a:rPr>
              <a:t>outer end </a:t>
            </a:r>
            <a:r>
              <a:rPr lang="en-US" dirty="0">
                <a:latin typeface="Times New Roman" panose="02020603050405020304" pitchFamily="18" charset="0"/>
                <a:cs typeface="Times New Roman" panose="02020603050405020304" pitchFamily="18" charset="0"/>
              </a:rPr>
              <a:t>of the </a:t>
            </a:r>
            <a:r>
              <a:rPr lang="en-US" b="1" dirty="0">
                <a:solidFill>
                  <a:srgbClr val="00B0F0"/>
                </a:solidFill>
                <a:latin typeface="Times New Roman" panose="02020603050405020304" pitchFamily="18" charset="0"/>
                <a:cs typeface="Times New Roman" panose="02020603050405020304" pitchFamily="18" charset="0"/>
              </a:rPr>
              <a:t>clavicle</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to be </a:t>
            </a:r>
            <a:r>
              <a:rPr lang="en-US" b="1" dirty="0">
                <a:solidFill>
                  <a:srgbClr val="00B0F0"/>
                </a:solidFill>
                <a:latin typeface="Times New Roman" panose="02020603050405020304" pitchFamily="18" charset="0"/>
                <a:cs typeface="Times New Roman" panose="02020603050405020304" pitchFamily="18" charset="0"/>
              </a:rPr>
              <a:t>displaced</a:t>
            </a:r>
            <a:r>
              <a:rPr lang="en-US" b="1" dirty="0">
                <a:latin typeface="Times New Roman" panose="02020603050405020304" pitchFamily="18" charset="0"/>
                <a:cs typeface="Times New Roman" panose="02020603050405020304" pitchFamily="18" charset="0"/>
              </a:rPr>
              <a:t> </a:t>
            </a:r>
            <a:r>
              <a:rPr lang="en-US" b="1" dirty="0">
                <a:solidFill>
                  <a:srgbClr val="00B0F0"/>
                </a:solidFill>
                <a:latin typeface="Times New Roman" panose="02020603050405020304" pitchFamily="18" charset="0"/>
                <a:cs typeface="Times New Roman" panose="02020603050405020304" pitchFamily="18" charset="0"/>
              </a:rPr>
              <a:t>upward</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relative to the </a:t>
            </a:r>
            <a:r>
              <a:rPr lang="en-US" b="1" dirty="0">
                <a:solidFill>
                  <a:srgbClr val="00B0F0"/>
                </a:solidFill>
                <a:latin typeface="Times New Roman" panose="02020603050405020304" pitchFamily="18" charset="0"/>
                <a:cs typeface="Times New Roman" panose="02020603050405020304" pitchFamily="18" charset="0"/>
              </a:rPr>
              <a:t>medial</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aspect of the </a:t>
            </a:r>
            <a:r>
              <a:rPr lang="en-US" b="1" dirty="0">
                <a:solidFill>
                  <a:srgbClr val="00B0F0"/>
                </a:solidFill>
                <a:latin typeface="Times New Roman" panose="02020603050405020304" pitchFamily="18" charset="0"/>
                <a:cs typeface="Times New Roman" panose="02020603050405020304" pitchFamily="18" charset="0"/>
              </a:rPr>
              <a:t>acromion process </a:t>
            </a:r>
            <a:r>
              <a:rPr lang="en-US" dirty="0">
                <a:latin typeface="Times New Roman" panose="02020603050405020304" pitchFamily="18" charset="0"/>
                <a:cs typeface="Times New Roman" panose="02020603050405020304" pitchFamily="18" charset="0"/>
              </a:rPr>
              <a:t>(arrow).</a:t>
            </a:r>
          </a:p>
        </p:txBody>
      </p:sp>
    </p:spTree>
    <p:extLst>
      <p:ext uri="{BB962C8B-B14F-4D97-AF65-F5344CB8AC3E}">
        <p14:creationId xmlns:p14="http://schemas.microsoft.com/office/powerpoint/2010/main" val="34528558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7299" y="65680"/>
            <a:ext cx="4038600" cy="584775"/>
          </a:xfrm>
          <a:prstGeom prst="rect">
            <a:avLst/>
          </a:prstGeom>
          <a:noFill/>
        </p:spPr>
        <p:txBody>
          <a:bodyPr wrap="square" rtlCol="0">
            <a:spAutoFit/>
          </a:bodyPr>
          <a:lstStyle/>
          <a:p>
            <a:pPr algn="ctr"/>
            <a:r>
              <a:rPr lang="en-US" sz="3200" b="1" dirty="0">
                <a:solidFill>
                  <a:schemeClr val="accent2"/>
                </a:solidFill>
                <a:latin typeface="Times New Roman" panose="02020603050405020304" pitchFamily="18" charset="0"/>
                <a:cs typeface="Times New Roman" panose="02020603050405020304" pitchFamily="18" charset="0"/>
              </a:rPr>
              <a:t>Pelvic fractures</a:t>
            </a:r>
          </a:p>
        </p:txBody>
      </p:sp>
      <p:pic>
        <p:nvPicPr>
          <p:cNvPr id="4098" name="Picture 2"/>
          <p:cNvPicPr>
            <a:picLocks noChangeAspect="1" noChangeArrowheads="1"/>
          </p:cNvPicPr>
          <p:nvPr/>
        </p:nvPicPr>
        <p:blipFill>
          <a:blip r:embed="rId2" cstate="print"/>
          <a:srcRect/>
          <a:stretch>
            <a:fillRect/>
          </a:stretch>
        </p:blipFill>
        <p:spPr bwMode="auto">
          <a:xfrm>
            <a:off x="97700" y="3242359"/>
            <a:ext cx="4729336" cy="3058378"/>
          </a:xfrm>
          <a:prstGeom prst="rect">
            <a:avLst/>
          </a:prstGeom>
          <a:noFill/>
          <a:ln w="9525">
            <a:noFill/>
            <a:miter lim="800000"/>
            <a:headEnd/>
            <a:tailEnd/>
          </a:ln>
        </p:spPr>
      </p:pic>
      <p:sp>
        <p:nvSpPr>
          <p:cNvPr id="7" name="Rectangle 6"/>
          <p:cNvSpPr/>
          <p:nvPr/>
        </p:nvSpPr>
        <p:spPr>
          <a:xfrm>
            <a:off x="215653" y="6227152"/>
            <a:ext cx="4242048" cy="646331"/>
          </a:xfrm>
          <a:prstGeom prst="rect">
            <a:avLst/>
          </a:prstGeom>
        </p:spPr>
        <p:txBody>
          <a:bodyPr wrap="square">
            <a:spAutoFit/>
          </a:bodyPr>
          <a:lstStyle/>
          <a:p>
            <a:pPr algn="just"/>
            <a:r>
              <a:rPr lang="en-US" b="1" dirty="0">
                <a:latin typeface="Times New Roman" panose="02020603050405020304" pitchFamily="18" charset="0"/>
                <a:cs typeface="Times New Roman" panose="02020603050405020304" pitchFamily="18" charset="0"/>
              </a:rPr>
              <a:t>Fractures through the pubic rami (arrows) are common in the elderly.</a:t>
            </a:r>
          </a:p>
        </p:txBody>
      </p:sp>
      <p:sp>
        <p:nvSpPr>
          <p:cNvPr id="3" name="Rectangle 2">
            <a:extLst>
              <a:ext uri="{FF2B5EF4-FFF2-40B4-BE49-F238E27FC236}">
                <a16:creationId xmlns:a16="http://schemas.microsoft.com/office/drawing/2014/main" id="{00B6B52D-3FA1-4FD7-A776-7EF5F07C8735}"/>
              </a:ext>
            </a:extLst>
          </p:cNvPr>
          <p:cNvSpPr/>
          <p:nvPr/>
        </p:nvSpPr>
        <p:spPr>
          <a:xfrm>
            <a:off x="0" y="358068"/>
            <a:ext cx="9144000" cy="3416320"/>
          </a:xfrm>
          <a:prstGeom prst="rect">
            <a:avLst/>
          </a:prstGeom>
        </p:spPr>
        <p:txBody>
          <a:bodyPr wrap="square">
            <a:spAutoFit/>
          </a:bodyPr>
          <a:lstStyle/>
          <a:p>
            <a:pPr algn="just"/>
            <a:r>
              <a:rPr lang="en-US" sz="2000" b="1" dirty="0">
                <a:solidFill>
                  <a:srgbClr val="1A1C1C"/>
                </a:solidFill>
                <a:latin typeface="Times New Roman" panose="02020603050405020304" pitchFamily="18" charset="0"/>
                <a:cs typeface="Times New Roman" panose="02020603050405020304" pitchFamily="18" charset="0"/>
              </a:rPr>
              <a:t>Etiology</a:t>
            </a:r>
          </a:p>
          <a:p>
            <a:pPr algn="just">
              <a:buFont typeface="Arial" panose="020B0604020202020204" pitchFamily="34" charset="0"/>
              <a:buChar char="•"/>
            </a:pPr>
            <a:r>
              <a:rPr lang="en-US" sz="2000" dirty="0">
                <a:solidFill>
                  <a:srgbClr val="1A1C1C"/>
                </a:solidFill>
                <a:latin typeface="Times New Roman" panose="02020603050405020304" pitchFamily="18" charset="0"/>
                <a:cs typeface="Times New Roman" panose="02020603050405020304" pitchFamily="18" charset="0"/>
              </a:rPr>
              <a:t>High speed car and motorcycle accidents or falls, especially in the elderly</a:t>
            </a:r>
          </a:p>
          <a:p>
            <a:pPr algn="just"/>
            <a:r>
              <a:rPr lang="en-US" sz="2000" b="1" dirty="0">
                <a:latin typeface="Times New Roman" panose="02020603050405020304" pitchFamily="18" charset="0"/>
                <a:cs typeface="Times New Roman" panose="02020603050405020304" pitchFamily="18" charset="0"/>
              </a:rPr>
              <a:t>Imaging </a:t>
            </a:r>
          </a:p>
          <a:p>
            <a:pPr algn="just"/>
            <a:r>
              <a:rPr lang="en-US" sz="2000" b="1" dirty="0">
                <a:solidFill>
                  <a:srgbClr val="00B050"/>
                </a:solidFill>
                <a:latin typeface="Times New Roman" panose="02020603050405020304" pitchFamily="18" charset="0"/>
                <a:cs typeface="Times New Roman" panose="02020603050405020304" pitchFamily="18" charset="0"/>
              </a:rPr>
              <a:t>Pelvic x-ray</a:t>
            </a:r>
            <a:r>
              <a:rPr lang="en-US" sz="2000" dirty="0">
                <a:latin typeface="Times New Roman" panose="02020603050405020304" pitchFamily="18" charset="0"/>
                <a:cs typeface="Times New Roman" panose="02020603050405020304" pitchFamily="18" charset="0"/>
              </a:rPr>
              <a:t>: useful for bedside screening, especially in </a:t>
            </a:r>
            <a:r>
              <a:rPr lang="en-US" sz="2000" b="1" dirty="0">
                <a:latin typeface="Times New Roman" panose="02020603050405020304" pitchFamily="18" charset="0"/>
                <a:cs typeface="Times New Roman" panose="02020603050405020304" pitchFamily="18" charset="0"/>
              </a:rPr>
              <a:t>hemodynamically unstable</a:t>
            </a:r>
            <a:r>
              <a:rPr lang="en-US" sz="2000" dirty="0">
                <a:latin typeface="Times New Roman" panose="02020603050405020304" pitchFamily="18" charset="0"/>
                <a:cs typeface="Times New Roman" panose="02020603050405020304" pitchFamily="18" charset="0"/>
              </a:rPr>
              <a:t> patients </a:t>
            </a:r>
          </a:p>
          <a:p>
            <a:pPr algn="just"/>
            <a:r>
              <a:rPr lang="en-US" sz="2000" b="1" dirty="0">
                <a:solidFill>
                  <a:srgbClr val="00B050"/>
                </a:solidFill>
                <a:latin typeface="Times New Roman" panose="02020603050405020304" pitchFamily="18" charset="0"/>
                <a:cs typeface="Times New Roman" panose="02020603050405020304" pitchFamily="18" charset="0"/>
              </a:rPr>
              <a:t>CT abdomen </a:t>
            </a:r>
            <a:r>
              <a:rPr lang="en-US" sz="2000" b="1" dirty="0">
                <a:latin typeface="Times New Roman" panose="02020603050405020304" pitchFamily="18" charset="0"/>
                <a:cs typeface="Times New Roman" panose="02020603050405020304" pitchFamily="18" charset="0"/>
              </a:rPr>
              <a:t>and </a:t>
            </a:r>
            <a:r>
              <a:rPr lang="en-US" sz="2000" b="1" dirty="0">
                <a:solidFill>
                  <a:srgbClr val="00B050"/>
                </a:solidFill>
                <a:latin typeface="Times New Roman" panose="02020603050405020304" pitchFamily="18" charset="0"/>
                <a:cs typeface="Times New Roman" panose="02020603050405020304" pitchFamily="18" charset="0"/>
              </a:rPr>
              <a:t>pelvis with IV contras</a:t>
            </a:r>
            <a:r>
              <a:rPr lang="en-US" sz="2000" b="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Gold standard for </a:t>
            </a:r>
            <a:r>
              <a:rPr lang="en-US" sz="2000" b="1" dirty="0">
                <a:latin typeface="Times New Roman" panose="02020603050405020304" pitchFamily="18" charset="0"/>
                <a:cs typeface="Times New Roman" panose="02020603050405020304" pitchFamily="18" charset="0"/>
              </a:rPr>
              <a:t>hemodynamically stable </a:t>
            </a:r>
            <a:r>
              <a:rPr lang="en-US" sz="2000" dirty="0">
                <a:latin typeface="Times New Roman" panose="02020603050405020304" pitchFamily="18" charset="0"/>
                <a:cs typeface="Times New Roman" panose="02020603050405020304" pitchFamily="18" charset="0"/>
              </a:rPr>
              <a:t>patients </a:t>
            </a:r>
          </a:p>
          <a:p>
            <a:pPr algn="just"/>
            <a:r>
              <a:rPr lang="en-US" sz="2000" dirty="0">
                <a:solidFill>
                  <a:srgbClr val="00B050"/>
                </a:solidFill>
                <a:latin typeface="Times New Roman" panose="02020603050405020304" pitchFamily="18" charset="0"/>
                <a:cs typeface="Times New Roman" panose="02020603050405020304" pitchFamily="18" charset="0"/>
              </a:rPr>
              <a:t>CT</a:t>
            </a:r>
            <a:r>
              <a:rPr lang="en-US" sz="2000" dirty="0">
                <a:latin typeface="Times New Roman" panose="02020603050405020304" pitchFamily="18" charset="0"/>
                <a:cs typeface="Times New Roman" panose="02020603050405020304" pitchFamily="18" charset="0"/>
              </a:rPr>
              <a:t> has </a:t>
            </a:r>
            <a:r>
              <a:rPr lang="en-US" sz="2000" b="1" dirty="0">
                <a:latin typeface="Times New Roman" panose="02020603050405020304" pitchFamily="18" charset="0"/>
                <a:cs typeface="Times New Roman" panose="02020603050405020304" pitchFamily="18" charset="0"/>
              </a:rPr>
              <a:t>a higher sensitivity</a:t>
            </a:r>
            <a:r>
              <a:rPr lang="en-US" sz="2000" dirty="0">
                <a:latin typeface="Times New Roman" panose="02020603050405020304" pitchFamily="18" charset="0"/>
                <a:cs typeface="Times New Roman" panose="02020603050405020304" pitchFamily="18" charset="0"/>
              </a:rPr>
              <a:t> at detecting fractures </a:t>
            </a:r>
            <a:r>
              <a:rPr lang="en-US" sz="2000" b="1" dirty="0">
                <a:latin typeface="Times New Roman" panose="02020603050405020304" pitchFamily="18" charset="0"/>
                <a:cs typeface="Times New Roman" panose="02020603050405020304" pitchFamily="18" charset="0"/>
              </a:rPr>
              <a:t>compared</a:t>
            </a:r>
            <a:r>
              <a:rPr lang="en-US" sz="2000" dirty="0">
                <a:latin typeface="Times New Roman" panose="02020603050405020304" pitchFamily="18" charset="0"/>
                <a:cs typeface="Times New Roman" panose="02020603050405020304" pitchFamily="18" charset="0"/>
              </a:rPr>
              <a:t> to pelvic </a:t>
            </a:r>
            <a:r>
              <a:rPr lang="en-US" sz="2000" dirty="0">
                <a:solidFill>
                  <a:srgbClr val="00B050"/>
                </a:solidFill>
                <a:latin typeface="Times New Roman" panose="02020603050405020304" pitchFamily="18" charset="0"/>
                <a:cs typeface="Times New Roman" panose="02020603050405020304" pitchFamily="18" charset="0"/>
              </a:rPr>
              <a:t>X-rays</a:t>
            </a:r>
            <a:r>
              <a:rPr lang="en-US" sz="2000" dirty="0">
                <a:latin typeface="Times New Roman" panose="02020603050405020304" pitchFamily="18" charset="0"/>
                <a:cs typeface="Times New Roman" panose="02020603050405020304" pitchFamily="18" charset="0"/>
              </a:rPr>
              <a:t>.</a:t>
            </a:r>
          </a:p>
          <a:p>
            <a:pPr algn="just"/>
            <a:r>
              <a:rPr lang="en-US" sz="2000" dirty="0">
                <a:latin typeface="Times New Roman" panose="02020603050405020304" pitchFamily="18" charset="0"/>
                <a:cs typeface="Times New Roman" panose="02020603050405020304" pitchFamily="18" charset="0"/>
              </a:rPr>
              <a:t> </a:t>
            </a:r>
            <a:r>
              <a:rPr lang="en-US" sz="2000" b="1" dirty="0">
                <a:solidFill>
                  <a:srgbClr val="00B050"/>
                </a:solidFill>
                <a:latin typeface="Times New Roman" panose="02020603050405020304" pitchFamily="18" charset="0"/>
                <a:cs typeface="Times New Roman" panose="02020603050405020304" pitchFamily="18" charset="0"/>
              </a:rPr>
              <a:t>3D reconstruction </a:t>
            </a:r>
            <a:r>
              <a:rPr lang="en-US" sz="2000" dirty="0">
                <a:latin typeface="Times New Roman" panose="02020603050405020304" pitchFamily="18" charset="0"/>
                <a:cs typeface="Times New Roman" panose="02020603050405020304" pitchFamily="18" charset="0"/>
              </a:rPr>
              <a:t>of the bony pelvis can additionally improve </a:t>
            </a:r>
            <a:r>
              <a:rPr lang="en-US" sz="2000" b="1" dirty="0">
                <a:latin typeface="Times New Roman" panose="02020603050405020304" pitchFamily="18" charset="0"/>
                <a:cs typeface="Times New Roman" panose="02020603050405020304" pitchFamily="18" charset="0"/>
              </a:rPr>
              <a:t>surgical planning</a:t>
            </a:r>
            <a:r>
              <a:rPr lang="en-US" sz="2000" dirty="0">
                <a:latin typeface="Times New Roman" panose="02020603050405020304" pitchFamily="18" charset="0"/>
                <a:cs typeface="Times New Roman" panose="02020603050405020304" pitchFamily="18" charset="0"/>
              </a:rPr>
              <a:t>.</a:t>
            </a:r>
          </a:p>
          <a:p>
            <a:pPr algn="just"/>
            <a:endParaRPr lang="en-US"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b="0" i="0" dirty="0">
              <a:solidFill>
                <a:srgbClr val="1A1C1C"/>
              </a:solidFill>
              <a:effectLst/>
              <a:latin typeface="Lato"/>
            </a:endParaRPr>
          </a:p>
        </p:txBody>
      </p:sp>
      <p:pic>
        <p:nvPicPr>
          <p:cNvPr id="6146" name="Picture 2" descr="Unstable pelvic ring fracture">
            <a:extLst>
              <a:ext uri="{FF2B5EF4-FFF2-40B4-BE49-F238E27FC236}">
                <a16:creationId xmlns:a16="http://schemas.microsoft.com/office/drawing/2014/main" id="{31C34E40-31CB-42CE-9192-C606047AF3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9490" y="3242358"/>
            <a:ext cx="4033838" cy="25355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8DE531B-7467-40ED-9741-D59C87A301CD}"/>
              </a:ext>
            </a:extLst>
          </p:cNvPr>
          <p:cNvSpPr/>
          <p:nvPr/>
        </p:nvSpPr>
        <p:spPr>
          <a:xfrm>
            <a:off x="4959490" y="5792906"/>
            <a:ext cx="4033838" cy="1015663"/>
          </a:xfrm>
          <a:prstGeom prst="rect">
            <a:avLst/>
          </a:prstGeom>
        </p:spPr>
        <p:txBody>
          <a:bodyPr wrap="square">
            <a:spAutoFit/>
          </a:bodyPr>
          <a:lstStyle/>
          <a:p>
            <a:pPr algn="just"/>
            <a:r>
              <a:rPr lang="en-US" sz="1200" dirty="0">
                <a:solidFill>
                  <a:srgbClr val="00B0F0"/>
                </a:solidFill>
                <a:latin typeface="Times New Roman" panose="02020603050405020304" pitchFamily="18" charset="0"/>
                <a:cs typeface="Times New Roman" panose="02020603050405020304" pitchFamily="18" charset="0"/>
              </a:rPr>
              <a:t>Unstable pelvic ring fracture</a:t>
            </a:r>
          </a:p>
          <a:p>
            <a:pPr algn="just"/>
            <a:r>
              <a:rPr lang="en-US" sz="1200" dirty="0">
                <a:solidFill>
                  <a:srgbClr val="00B0F0"/>
                </a:solidFill>
                <a:latin typeface="Times New Roman" panose="02020603050405020304" pitchFamily="18" charset="0"/>
                <a:cs typeface="Times New Roman" panose="02020603050405020304" pitchFamily="18" charset="0"/>
              </a:rPr>
              <a:t>X-ray pelvis (AP view)</a:t>
            </a:r>
          </a:p>
          <a:p>
            <a:pPr algn="just"/>
            <a:r>
              <a:rPr lang="en-US" sz="1200" dirty="0">
                <a:solidFill>
                  <a:srgbClr val="00B0F0"/>
                </a:solidFill>
                <a:latin typeface="Times New Roman" panose="02020603050405020304" pitchFamily="18" charset="0"/>
                <a:cs typeface="Times New Roman" panose="02020603050405020304" pitchFamily="18" charset="0"/>
              </a:rPr>
              <a:t>The right hemipelvis is displaced superiorly, compatible with disruption of the sacroiliac joint . Bilateral pubic ramus fractures are also present.</a:t>
            </a:r>
            <a:endParaRPr lang="en-US" sz="1200" i="0" dirty="0">
              <a:solidFill>
                <a:srgbClr val="00B0F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55947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osterior pelvic ring fracture">
            <a:extLst>
              <a:ext uri="{FF2B5EF4-FFF2-40B4-BE49-F238E27FC236}">
                <a16:creationId xmlns:a16="http://schemas.microsoft.com/office/drawing/2014/main" id="{AD68C1A4-34CA-40E8-B8E2-C316E83F6C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7" y="69173"/>
            <a:ext cx="4768079" cy="29997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4458BC4-F819-43C9-881E-3C8B6CA993EF}"/>
              </a:ext>
            </a:extLst>
          </p:cNvPr>
          <p:cNvSpPr/>
          <p:nvPr/>
        </p:nvSpPr>
        <p:spPr>
          <a:xfrm>
            <a:off x="58483" y="3068960"/>
            <a:ext cx="4153477" cy="954107"/>
          </a:xfrm>
          <a:prstGeom prst="rect">
            <a:avLst/>
          </a:prstGeom>
        </p:spPr>
        <p:txBody>
          <a:bodyPr wrap="square">
            <a:spAutoFit/>
          </a:bodyPr>
          <a:lstStyle/>
          <a:p>
            <a:pPr algn="just"/>
            <a:r>
              <a:rPr lang="en-US" sz="1400" b="1" dirty="0">
                <a:solidFill>
                  <a:srgbClr val="00B0F0"/>
                </a:solidFill>
                <a:latin typeface="Times New Roman" panose="02020603050405020304" pitchFamily="18" charset="0"/>
                <a:cs typeface="Times New Roman" panose="02020603050405020304" pitchFamily="18" charset="0"/>
              </a:rPr>
              <a:t>Posterior pelvic ring fracture</a:t>
            </a:r>
          </a:p>
          <a:p>
            <a:pPr algn="just"/>
            <a:r>
              <a:rPr lang="en-US" sz="1400" b="1" dirty="0">
                <a:solidFill>
                  <a:srgbClr val="00B0F0"/>
                </a:solidFill>
                <a:latin typeface="Times New Roman" panose="02020603050405020304" pitchFamily="18" charset="0"/>
                <a:cs typeface="Times New Roman" panose="02020603050405020304" pitchFamily="18" charset="0"/>
              </a:rPr>
              <a:t>CT pelvis (bone window; axial view)</a:t>
            </a:r>
          </a:p>
          <a:p>
            <a:pPr algn="just"/>
            <a:r>
              <a:rPr lang="en-US" sz="1400" dirty="0">
                <a:latin typeface="Times New Roman" panose="02020603050405020304" pitchFamily="18" charset="0"/>
                <a:cs typeface="Times New Roman" panose="02020603050405020304" pitchFamily="18" charset="0"/>
              </a:rPr>
              <a:t>There is </a:t>
            </a:r>
            <a:r>
              <a:rPr lang="en-US" sz="1400" b="1" dirty="0">
                <a:solidFill>
                  <a:srgbClr val="00B0F0"/>
                </a:solidFill>
                <a:latin typeface="Times New Roman" panose="02020603050405020304" pitchFamily="18" charset="0"/>
                <a:cs typeface="Times New Roman" panose="02020603050405020304" pitchFamily="18" charset="0"/>
              </a:rPr>
              <a:t>disruption </a:t>
            </a:r>
            <a:r>
              <a:rPr lang="en-US" sz="1400" dirty="0">
                <a:latin typeface="Times New Roman" panose="02020603050405020304" pitchFamily="18" charset="0"/>
                <a:cs typeface="Times New Roman" panose="02020603050405020304" pitchFamily="18" charset="0"/>
              </a:rPr>
              <a:t>of the </a:t>
            </a:r>
            <a:r>
              <a:rPr lang="en-US" sz="1400" b="1" dirty="0">
                <a:solidFill>
                  <a:srgbClr val="00B0F0"/>
                </a:solidFill>
                <a:latin typeface="Times New Roman" panose="02020603050405020304" pitchFamily="18" charset="0"/>
                <a:cs typeface="Times New Roman" panose="02020603050405020304" pitchFamily="18" charset="0"/>
              </a:rPr>
              <a:t>right sacroiliac joint </a:t>
            </a:r>
            <a:r>
              <a:rPr lang="en-US" sz="1400" dirty="0">
                <a:latin typeface="Times New Roman" panose="02020603050405020304" pitchFamily="18" charset="0"/>
                <a:cs typeface="Times New Roman" panose="02020603050405020304" pitchFamily="18" charset="0"/>
              </a:rPr>
              <a:t>with a</a:t>
            </a:r>
            <a:r>
              <a:rPr lang="en-US" sz="1400" b="1" dirty="0">
                <a:solidFill>
                  <a:srgbClr val="00B0F0"/>
                </a:solidFill>
                <a:latin typeface="Times New Roman" panose="02020603050405020304" pitchFamily="18" charset="0"/>
                <a:cs typeface="Times New Roman" panose="02020603050405020304" pitchFamily="18" charset="0"/>
              </a:rPr>
              <a:t> fracture </a:t>
            </a:r>
            <a:r>
              <a:rPr lang="en-US" sz="1400" dirty="0">
                <a:latin typeface="Times New Roman" panose="02020603050405020304" pitchFamily="18" charset="0"/>
                <a:cs typeface="Times New Roman" panose="02020603050405020304" pitchFamily="18" charset="0"/>
              </a:rPr>
              <a:t>demonstrated through the </a:t>
            </a:r>
            <a:r>
              <a:rPr lang="en-US" sz="1400" b="1" dirty="0">
                <a:solidFill>
                  <a:srgbClr val="00B0F0"/>
                </a:solidFill>
                <a:latin typeface="Times New Roman" panose="02020603050405020304" pitchFamily="18" charset="0"/>
                <a:cs typeface="Times New Roman" panose="02020603050405020304" pitchFamily="18" charset="0"/>
              </a:rPr>
              <a:t>right ilium.</a:t>
            </a:r>
          </a:p>
        </p:txBody>
      </p:sp>
      <p:pic>
        <p:nvPicPr>
          <p:cNvPr id="7172" name="Picture 4" descr="Posterior pelvic ring fracture">
            <a:extLst>
              <a:ext uri="{FF2B5EF4-FFF2-40B4-BE49-F238E27FC236}">
                <a16:creationId xmlns:a16="http://schemas.microsoft.com/office/drawing/2014/main" id="{06FF7B79-6EC4-4534-9B06-1AE3397A89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1589" y="132175"/>
            <a:ext cx="3923928" cy="302907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5A022B6-5AF5-48CF-909B-FBF5A6BD55D2}"/>
              </a:ext>
            </a:extLst>
          </p:cNvPr>
          <p:cNvSpPr/>
          <p:nvPr/>
        </p:nvSpPr>
        <p:spPr>
          <a:xfrm>
            <a:off x="5161587" y="3161246"/>
            <a:ext cx="3730893" cy="1169551"/>
          </a:xfrm>
          <a:prstGeom prst="rect">
            <a:avLst/>
          </a:prstGeom>
        </p:spPr>
        <p:txBody>
          <a:bodyPr wrap="square">
            <a:spAutoFit/>
          </a:bodyPr>
          <a:lstStyle/>
          <a:p>
            <a:pPr algn="just"/>
            <a:r>
              <a:rPr lang="en-US" sz="1400" b="1" dirty="0">
                <a:solidFill>
                  <a:srgbClr val="7030A0"/>
                </a:solidFill>
                <a:latin typeface="Times New Roman" panose="02020603050405020304" pitchFamily="18" charset="0"/>
                <a:cs typeface="Times New Roman" panose="02020603050405020304" pitchFamily="18" charset="0"/>
              </a:rPr>
              <a:t>Posterior pelvic ring fracture</a:t>
            </a:r>
          </a:p>
          <a:p>
            <a:pPr algn="just"/>
            <a:r>
              <a:rPr lang="en-US" sz="1400" b="1" dirty="0">
                <a:solidFill>
                  <a:srgbClr val="7030A0"/>
                </a:solidFill>
                <a:latin typeface="Times New Roman" panose="02020603050405020304" pitchFamily="18" charset="0"/>
                <a:cs typeface="Times New Roman" panose="02020603050405020304" pitchFamily="18" charset="0"/>
              </a:rPr>
              <a:t>CT pelvis (bone window; coronal plane)</a:t>
            </a:r>
          </a:p>
          <a:p>
            <a:pPr algn="just"/>
            <a:r>
              <a:rPr lang="en-US" sz="1400" dirty="0">
                <a:latin typeface="Times New Roman" panose="02020603050405020304" pitchFamily="18" charset="0"/>
                <a:cs typeface="Times New Roman" panose="02020603050405020304" pitchFamily="18" charset="0"/>
              </a:rPr>
              <a:t>There is </a:t>
            </a:r>
            <a:r>
              <a:rPr lang="en-US" sz="1400" b="1" dirty="0">
                <a:solidFill>
                  <a:srgbClr val="7030A0"/>
                </a:solidFill>
                <a:latin typeface="Times New Roman" panose="02020603050405020304" pitchFamily="18" charset="0"/>
                <a:cs typeface="Times New Roman" panose="02020603050405020304" pitchFamily="18" charset="0"/>
              </a:rPr>
              <a:t>widening </a:t>
            </a:r>
            <a:r>
              <a:rPr lang="en-US" sz="1400" dirty="0">
                <a:latin typeface="Times New Roman" panose="02020603050405020304" pitchFamily="18" charset="0"/>
                <a:cs typeface="Times New Roman" panose="02020603050405020304" pitchFamily="18" charset="0"/>
              </a:rPr>
              <a:t>of the </a:t>
            </a:r>
            <a:r>
              <a:rPr lang="en-US" sz="1400" b="1" dirty="0">
                <a:solidFill>
                  <a:srgbClr val="7030A0"/>
                </a:solidFill>
                <a:latin typeface="Times New Roman" panose="02020603050405020304" pitchFamily="18" charset="0"/>
                <a:cs typeface="Times New Roman" panose="02020603050405020304" pitchFamily="18" charset="0"/>
              </a:rPr>
              <a:t>right sacroiliac joint </a:t>
            </a:r>
            <a:r>
              <a:rPr lang="en-US" sz="1400" dirty="0">
                <a:latin typeface="Times New Roman" panose="02020603050405020304" pitchFamily="18" charset="0"/>
                <a:cs typeface="Times New Roman" panose="02020603050405020304" pitchFamily="18" charset="0"/>
              </a:rPr>
              <a:t>with a small </a:t>
            </a:r>
            <a:r>
              <a:rPr lang="en-US" sz="1400" b="1" dirty="0">
                <a:solidFill>
                  <a:srgbClr val="7030A0"/>
                </a:solidFill>
                <a:latin typeface="Times New Roman" panose="02020603050405020304" pitchFamily="18" charset="0"/>
                <a:cs typeface="Times New Roman" panose="02020603050405020304" pitchFamily="18" charset="0"/>
              </a:rPr>
              <a:t>fracture fragment </a:t>
            </a:r>
            <a:r>
              <a:rPr lang="en-US" sz="1400" dirty="0">
                <a:latin typeface="Times New Roman" panose="02020603050405020304" pitchFamily="18" charset="0"/>
                <a:cs typeface="Times New Roman" panose="02020603050405020304" pitchFamily="18" charset="0"/>
              </a:rPr>
              <a:t>demonstrated at the</a:t>
            </a:r>
            <a:r>
              <a:rPr lang="en-US" sz="1400" b="1" dirty="0">
                <a:solidFill>
                  <a:srgbClr val="7030A0"/>
                </a:solidFill>
                <a:latin typeface="Times New Roman" panose="02020603050405020304" pitchFamily="18" charset="0"/>
                <a:cs typeface="Times New Roman" panose="02020603050405020304" pitchFamily="18" charset="0"/>
              </a:rPr>
              <a:t> superior </a:t>
            </a:r>
            <a:r>
              <a:rPr lang="en-US" sz="1400" dirty="0">
                <a:latin typeface="Times New Roman" panose="02020603050405020304" pitchFamily="18" charset="0"/>
                <a:cs typeface="Times New Roman" panose="02020603050405020304" pitchFamily="18" charset="0"/>
              </a:rPr>
              <a:t>aspect of the </a:t>
            </a:r>
            <a:r>
              <a:rPr lang="en-US" sz="1400" b="1" dirty="0">
                <a:solidFill>
                  <a:srgbClr val="7030A0"/>
                </a:solidFill>
                <a:latin typeface="Times New Roman" panose="02020603050405020304" pitchFamily="18" charset="0"/>
                <a:cs typeface="Times New Roman" panose="02020603050405020304" pitchFamily="18" charset="0"/>
              </a:rPr>
              <a:t>joint</a:t>
            </a:r>
            <a:endParaRPr lang="en-US" sz="1400" b="1" i="0" dirty="0">
              <a:solidFill>
                <a:srgbClr val="7030A0"/>
              </a:solidFill>
              <a:effectLst/>
              <a:latin typeface="Times New Roman" panose="02020603050405020304" pitchFamily="18" charset="0"/>
              <a:cs typeface="Times New Roman" panose="02020603050405020304" pitchFamily="18" charset="0"/>
            </a:endParaRPr>
          </a:p>
        </p:txBody>
      </p:sp>
      <p:pic>
        <p:nvPicPr>
          <p:cNvPr id="7174" name="Picture 6" descr="Left sided pelvic fractures">
            <a:extLst>
              <a:ext uri="{FF2B5EF4-FFF2-40B4-BE49-F238E27FC236}">
                <a16:creationId xmlns:a16="http://schemas.microsoft.com/office/drawing/2014/main" id="{ED67995A-A52B-44EB-94D4-2A75993F65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81" y="4023068"/>
            <a:ext cx="4322984" cy="28150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E8D96B0-67BD-4700-AFAF-0FCC4B5D7798}"/>
              </a:ext>
            </a:extLst>
          </p:cNvPr>
          <p:cNvSpPr/>
          <p:nvPr/>
        </p:nvSpPr>
        <p:spPr>
          <a:xfrm>
            <a:off x="4569496" y="4757502"/>
            <a:ext cx="4322984" cy="2031325"/>
          </a:xfrm>
          <a:prstGeom prst="rect">
            <a:avLst/>
          </a:prstGeom>
        </p:spPr>
        <p:txBody>
          <a:bodyPr wrap="square">
            <a:spAutoFit/>
          </a:bodyPr>
          <a:lstStyle/>
          <a:p>
            <a:pPr algn="just"/>
            <a:r>
              <a:rPr lang="en-US" b="1" dirty="0">
                <a:solidFill>
                  <a:srgbClr val="00B050"/>
                </a:solidFill>
                <a:latin typeface="Times New Roman" panose="02020603050405020304" pitchFamily="18" charset="0"/>
                <a:cs typeface="Times New Roman" panose="02020603050405020304" pitchFamily="18" charset="0"/>
              </a:rPr>
              <a:t>Left sided pelvic fractures</a:t>
            </a:r>
          </a:p>
          <a:p>
            <a:pPr algn="just"/>
            <a:r>
              <a:rPr lang="en-US" b="1" dirty="0">
                <a:solidFill>
                  <a:srgbClr val="00B050"/>
                </a:solidFill>
                <a:latin typeface="Times New Roman" panose="02020603050405020304" pitchFamily="18" charset="0"/>
                <a:cs typeface="Times New Roman" panose="02020603050405020304" pitchFamily="18" charset="0"/>
              </a:rPr>
              <a:t>CT pelvis (3D reconstruction)</a:t>
            </a:r>
          </a:p>
          <a:p>
            <a:pPr algn="just"/>
            <a:r>
              <a:rPr lang="en-US" dirty="0">
                <a:latin typeface="Times New Roman" panose="02020603050405020304" pitchFamily="18" charset="0"/>
                <a:cs typeface="Times New Roman" panose="02020603050405020304" pitchFamily="18" charset="0"/>
              </a:rPr>
              <a:t>There is an </a:t>
            </a:r>
            <a:r>
              <a:rPr lang="en-US" b="1" dirty="0">
                <a:solidFill>
                  <a:srgbClr val="00B050"/>
                </a:solidFill>
                <a:latin typeface="Times New Roman" panose="02020603050405020304" pitchFamily="18" charset="0"/>
                <a:cs typeface="Times New Roman" panose="02020603050405020304" pitchFamily="18" charset="0"/>
              </a:rPr>
              <a:t>obliquely </a:t>
            </a:r>
            <a:r>
              <a:rPr lang="en-US" dirty="0">
                <a:latin typeface="Times New Roman" panose="02020603050405020304" pitchFamily="18" charset="0"/>
                <a:cs typeface="Times New Roman" panose="02020603050405020304" pitchFamily="18" charset="0"/>
              </a:rPr>
              <a:t>orientated</a:t>
            </a:r>
            <a:r>
              <a:rPr lang="en-US" b="1" dirty="0">
                <a:solidFill>
                  <a:srgbClr val="00B050"/>
                </a:solidFill>
                <a:latin typeface="Times New Roman" panose="02020603050405020304" pitchFamily="18" charset="0"/>
                <a:cs typeface="Times New Roman" panose="02020603050405020304" pitchFamily="18" charset="0"/>
              </a:rPr>
              <a:t> comminuted fracture </a:t>
            </a:r>
            <a:r>
              <a:rPr lang="en-US" dirty="0">
                <a:latin typeface="Times New Roman" panose="02020603050405020304" pitchFamily="18" charset="0"/>
                <a:cs typeface="Times New Roman" panose="02020603050405020304" pitchFamily="18" charset="0"/>
              </a:rPr>
              <a:t>through the </a:t>
            </a:r>
            <a:r>
              <a:rPr lang="en-US" b="1" dirty="0">
                <a:solidFill>
                  <a:srgbClr val="00B050"/>
                </a:solidFill>
                <a:latin typeface="Times New Roman" panose="02020603050405020304" pitchFamily="18" charset="0"/>
                <a:cs typeface="Times New Roman" panose="02020603050405020304" pitchFamily="18" charset="0"/>
              </a:rPr>
              <a:t>left iliac wing </a:t>
            </a:r>
            <a:r>
              <a:rPr lang="en-US" dirty="0">
                <a:latin typeface="Times New Roman" panose="02020603050405020304" pitchFamily="18" charset="0"/>
                <a:cs typeface="Times New Roman" panose="02020603050405020304" pitchFamily="18" charset="0"/>
              </a:rPr>
              <a:t>communicating with the </a:t>
            </a:r>
            <a:r>
              <a:rPr lang="en-US" b="1" dirty="0">
                <a:solidFill>
                  <a:srgbClr val="00B050"/>
                </a:solidFill>
                <a:latin typeface="Times New Roman" panose="02020603050405020304" pitchFamily="18" charset="0"/>
                <a:cs typeface="Times New Roman" panose="02020603050405020304" pitchFamily="18" charset="0"/>
              </a:rPr>
              <a:t>left sacroiliac joint, </a:t>
            </a:r>
            <a:r>
              <a:rPr lang="en-US" dirty="0">
                <a:latin typeface="Times New Roman" panose="02020603050405020304" pitchFamily="18" charset="0"/>
                <a:cs typeface="Times New Roman" panose="02020603050405020304" pitchFamily="18" charset="0"/>
              </a:rPr>
              <a:t>as well as fractures of the</a:t>
            </a:r>
            <a:r>
              <a:rPr lang="en-US" b="1" dirty="0">
                <a:solidFill>
                  <a:srgbClr val="00B050"/>
                </a:solidFill>
                <a:latin typeface="Times New Roman" panose="02020603050405020304" pitchFamily="18" charset="0"/>
                <a:cs typeface="Times New Roman" panose="02020603050405020304" pitchFamily="18" charset="0"/>
              </a:rPr>
              <a:t> pubis </a:t>
            </a:r>
            <a:r>
              <a:rPr lang="en-US" dirty="0">
                <a:latin typeface="Times New Roman" panose="02020603050405020304" pitchFamily="18" charset="0"/>
                <a:cs typeface="Times New Roman" panose="02020603050405020304" pitchFamily="18" charset="0"/>
              </a:rPr>
              <a:t>and the </a:t>
            </a:r>
            <a:r>
              <a:rPr lang="en-US" b="1" dirty="0">
                <a:solidFill>
                  <a:srgbClr val="00B050"/>
                </a:solidFill>
                <a:latin typeface="Times New Roman" panose="02020603050405020304" pitchFamily="18" charset="0"/>
                <a:cs typeface="Times New Roman" panose="02020603050405020304" pitchFamily="18" charset="0"/>
              </a:rPr>
              <a:t>ischium</a:t>
            </a:r>
            <a:endParaRPr lang="en-US" b="1" i="0" dirty="0">
              <a:solidFill>
                <a:srgbClr val="00B05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34339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A59D44-4E50-4B65-B0F7-1578397F77F8}"/>
              </a:ext>
            </a:extLst>
          </p:cNvPr>
          <p:cNvPicPr>
            <a:picLocks noChangeAspect="1"/>
          </p:cNvPicPr>
          <p:nvPr/>
        </p:nvPicPr>
        <p:blipFill>
          <a:blip r:embed="rId2"/>
          <a:stretch>
            <a:fillRect/>
          </a:stretch>
        </p:blipFill>
        <p:spPr>
          <a:xfrm>
            <a:off x="251520" y="0"/>
            <a:ext cx="3880200" cy="5137969"/>
          </a:xfrm>
          <a:prstGeom prst="rect">
            <a:avLst/>
          </a:prstGeom>
        </p:spPr>
      </p:pic>
      <p:sp>
        <p:nvSpPr>
          <p:cNvPr id="3" name="Rectangle 2">
            <a:extLst>
              <a:ext uri="{FF2B5EF4-FFF2-40B4-BE49-F238E27FC236}">
                <a16:creationId xmlns:a16="http://schemas.microsoft.com/office/drawing/2014/main" id="{F94A7765-08CC-4EA8-841E-289E82087566}"/>
              </a:ext>
            </a:extLst>
          </p:cNvPr>
          <p:cNvSpPr/>
          <p:nvPr/>
        </p:nvSpPr>
        <p:spPr>
          <a:xfrm>
            <a:off x="125760" y="5142297"/>
            <a:ext cx="8892480" cy="1508105"/>
          </a:xfrm>
          <a:prstGeom prst="rect">
            <a:avLst/>
          </a:prstGeom>
        </p:spPr>
        <p:txBody>
          <a:bodyPr wrap="square">
            <a:spAutoFit/>
          </a:bodyPr>
          <a:lstStyle/>
          <a:p>
            <a:pPr algn="just"/>
            <a:r>
              <a:rPr lang="en-US" sz="2000" b="1" dirty="0">
                <a:solidFill>
                  <a:srgbClr val="C00000"/>
                </a:solidFill>
                <a:latin typeface="Times New Roman" panose="02020603050405020304" pitchFamily="18" charset="0"/>
                <a:cs typeface="Times New Roman" panose="02020603050405020304" pitchFamily="18" charset="0"/>
              </a:rPr>
              <a:t>Fractures through the femoral neck </a:t>
            </a:r>
            <a:r>
              <a:rPr lang="en-US" dirty="0">
                <a:latin typeface="Times New Roman" panose="02020603050405020304" pitchFamily="18" charset="0"/>
                <a:cs typeface="Times New Roman" panose="02020603050405020304" pitchFamily="18" charset="0"/>
              </a:rPr>
              <a:t>are common in the </a:t>
            </a:r>
            <a:r>
              <a:rPr lang="en-US" b="1" dirty="0">
                <a:solidFill>
                  <a:srgbClr val="00B0F0"/>
                </a:solidFill>
                <a:latin typeface="Times New Roman" panose="02020603050405020304" pitchFamily="18" charset="0"/>
                <a:cs typeface="Times New Roman" panose="02020603050405020304" pitchFamily="18" charset="0"/>
              </a:rPr>
              <a:t>elderly </a:t>
            </a:r>
            <a:r>
              <a:rPr lang="en-US" dirty="0">
                <a:latin typeface="Times New Roman" panose="02020603050405020304" pitchFamily="18" charset="0"/>
                <a:cs typeface="Times New Roman" panose="02020603050405020304" pitchFamily="18" charset="0"/>
              </a:rPr>
              <a:t>and may result from </a:t>
            </a:r>
            <a:r>
              <a:rPr lang="en-US" b="1" dirty="0">
                <a:solidFill>
                  <a:srgbClr val="00B0F0"/>
                </a:solidFill>
                <a:latin typeface="Times New Roman" panose="02020603050405020304" pitchFamily="18" charset="0"/>
                <a:cs typeface="Times New Roman" panose="02020603050405020304" pitchFamily="18" charset="0"/>
              </a:rPr>
              <a:t>minor trauma. </a:t>
            </a:r>
            <a:r>
              <a:rPr lang="en-US" dirty="0">
                <a:latin typeface="Times New Roman" panose="02020603050405020304" pitchFamily="18" charset="0"/>
                <a:cs typeface="Times New Roman" panose="02020603050405020304" pitchFamily="18" charset="0"/>
              </a:rPr>
              <a:t>The</a:t>
            </a:r>
            <a:r>
              <a:rPr lang="en-US" b="1" dirty="0">
                <a:solidFill>
                  <a:srgbClr val="00B0F0"/>
                </a:solidFill>
                <a:latin typeface="Times New Roman" panose="02020603050405020304" pitchFamily="18" charset="0"/>
                <a:cs typeface="Times New Roman" panose="02020603050405020304" pitchFamily="18" charset="0"/>
              </a:rPr>
              <a:t> radiographic signs </a:t>
            </a:r>
            <a:r>
              <a:rPr lang="en-US" dirty="0">
                <a:latin typeface="Times New Roman" panose="02020603050405020304" pitchFamily="18" charset="0"/>
                <a:cs typeface="Times New Roman" panose="02020603050405020304" pitchFamily="18" charset="0"/>
              </a:rPr>
              <a:t>in some instances may be </a:t>
            </a:r>
            <a:r>
              <a:rPr lang="en-US" b="1" dirty="0">
                <a:solidFill>
                  <a:srgbClr val="00B0F0"/>
                </a:solidFill>
                <a:latin typeface="Times New Roman" panose="02020603050405020304" pitchFamily="18" charset="0"/>
                <a:cs typeface="Times New Roman" panose="02020603050405020304" pitchFamily="18" charset="0"/>
              </a:rPr>
              <a:t>subtle. </a:t>
            </a:r>
            <a:r>
              <a:rPr lang="en-US" b="1" dirty="0">
                <a:solidFill>
                  <a:srgbClr val="00B0F0"/>
                </a:solidFill>
                <a:highlight>
                  <a:srgbClr val="FFFF00"/>
                </a:highlight>
                <a:latin typeface="Times New Roman" panose="02020603050405020304" pitchFamily="18" charset="0"/>
                <a:cs typeface="Times New Roman" panose="02020603050405020304" pitchFamily="18" charset="0"/>
              </a:rPr>
              <a:t>(a)</a:t>
            </a:r>
            <a:r>
              <a:rPr lang="en-US" b="1" dirty="0">
                <a:solidFill>
                  <a:srgbClr val="00B0F0"/>
                </a:solidFill>
                <a:latin typeface="Times New Roman" panose="02020603050405020304" pitchFamily="18" charset="0"/>
                <a:cs typeface="Times New Roman" panose="02020603050405020304" pitchFamily="18" charset="0"/>
              </a:rPr>
              <a:t> A fracture </a:t>
            </a:r>
            <a:r>
              <a:rPr lang="en-US" dirty="0">
                <a:latin typeface="Times New Roman" panose="02020603050405020304" pitchFamily="18" charset="0"/>
                <a:cs typeface="Times New Roman" panose="02020603050405020304" pitchFamily="18" charset="0"/>
              </a:rPr>
              <a:t>through the </a:t>
            </a:r>
            <a:r>
              <a:rPr lang="en-US" b="1" dirty="0">
                <a:solidFill>
                  <a:srgbClr val="00B0F0"/>
                </a:solidFill>
                <a:latin typeface="Times New Roman" panose="02020603050405020304" pitchFamily="18" charset="0"/>
                <a:cs typeface="Times New Roman" panose="02020603050405020304" pitchFamily="18" charset="0"/>
              </a:rPr>
              <a:t>femoral neck interrupts Shenton’s line. </a:t>
            </a:r>
            <a:r>
              <a:rPr lang="en-US" b="1" dirty="0">
                <a:solidFill>
                  <a:srgbClr val="00B0F0"/>
                </a:solidFill>
                <a:highlight>
                  <a:srgbClr val="FFFF00"/>
                </a:highlight>
                <a:latin typeface="Times New Roman" panose="02020603050405020304" pitchFamily="18" charset="0"/>
                <a:cs typeface="Times New Roman" panose="02020603050405020304" pitchFamily="18" charset="0"/>
              </a:rPr>
              <a:t>(b)</a:t>
            </a:r>
            <a:r>
              <a:rPr lang="en-US" b="1" dirty="0">
                <a:solidFill>
                  <a:srgbClr val="00B0F0"/>
                </a:solidFill>
                <a:latin typeface="Times New Roman" panose="02020603050405020304" pitchFamily="18" charset="0"/>
                <a:cs typeface="Times New Roman" panose="02020603050405020304" pitchFamily="18" charset="0"/>
              </a:rPr>
              <a:t> Shenton’s line </a:t>
            </a:r>
            <a:r>
              <a:rPr lang="en-US" dirty="0">
                <a:latin typeface="Times New Roman" panose="02020603050405020304" pitchFamily="18" charset="0"/>
                <a:cs typeface="Times New Roman" panose="02020603050405020304" pitchFamily="18" charset="0"/>
              </a:rPr>
              <a:t>is</a:t>
            </a:r>
            <a:r>
              <a:rPr lang="en-US" b="1" dirty="0">
                <a:solidFill>
                  <a:srgbClr val="00B0F0"/>
                </a:solidFill>
                <a:latin typeface="Times New Roman" panose="02020603050405020304" pitchFamily="18" charset="0"/>
                <a:cs typeface="Times New Roman" panose="02020603050405020304" pitchFamily="18" charset="0"/>
              </a:rPr>
              <a:t> a curved line </a:t>
            </a:r>
            <a:r>
              <a:rPr lang="en-US" dirty="0">
                <a:latin typeface="Times New Roman" panose="02020603050405020304" pitchFamily="18" charset="0"/>
                <a:cs typeface="Times New Roman" panose="02020603050405020304" pitchFamily="18" charset="0"/>
              </a:rPr>
              <a:t>formed by the </a:t>
            </a:r>
            <a:r>
              <a:rPr lang="en-US" b="1" dirty="0">
                <a:solidFill>
                  <a:srgbClr val="602322"/>
                </a:solidFill>
                <a:latin typeface="Times New Roman" panose="02020603050405020304" pitchFamily="18" charset="0"/>
                <a:cs typeface="Times New Roman" panose="02020603050405020304" pitchFamily="18" charset="0"/>
              </a:rPr>
              <a:t>top </a:t>
            </a:r>
            <a:r>
              <a:rPr lang="en-US" dirty="0">
                <a:latin typeface="Times New Roman" panose="02020603050405020304" pitchFamily="18" charset="0"/>
                <a:cs typeface="Times New Roman" panose="02020603050405020304" pitchFamily="18" charset="0"/>
              </a:rPr>
              <a:t>of the </a:t>
            </a:r>
            <a:r>
              <a:rPr lang="en-US" b="1" dirty="0">
                <a:solidFill>
                  <a:srgbClr val="602322"/>
                </a:solidFill>
                <a:latin typeface="Times New Roman" panose="02020603050405020304" pitchFamily="18" charset="0"/>
                <a:cs typeface="Times New Roman" panose="02020603050405020304" pitchFamily="18" charset="0"/>
              </a:rPr>
              <a:t>obturator ring </a:t>
            </a:r>
            <a:r>
              <a:rPr lang="en-US" dirty="0">
                <a:latin typeface="Times New Roman" panose="02020603050405020304" pitchFamily="18" charset="0"/>
                <a:cs typeface="Times New Roman" panose="02020603050405020304" pitchFamily="18" charset="0"/>
              </a:rPr>
              <a:t>and the </a:t>
            </a:r>
            <a:r>
              <a:rPr lang="en-US" b="1" dirty="0">
                <a:solidFill>
                  <a:srgbClr val="602322"/>
                </a:solidFill>
                <a:latin typeface="Times New Roman" panose="02020603050405020304" pitchFamily="18" charset="0"/>
                <a:cs typeface="Times New Roman" panose="02020603050405020304" pitchFamily="18" charset="0"/>
              </a:rPr>
              <a:t>medial aspect </a:t>
            </a:r>
            <a:r>
              <a:rPr lang="en-US" dirty="0">
                <a:latin typeface="Times New Roman" panose="02020603050405020304" pitchFamily="18" charset="0"/>
                <a:cs typeface="Times New Roman" panose="02020603050405020304" pitchFamily="18" charset="0"/>
              </a:rPr>
              <a:t>of the </a:t>
            </a:r>
            <a:r>
              <a:rPr lang="en-US" b="1" dirty="0">
                <a:solidFill>
                  <a:srgbClr val="602322"/>
                </a:solidFill>
                <a:latin typeface="Times New Roman" panose="02020603050405020304" pitchFamily="18" charset="0"/>
                <a:cs typeface="Times New Roman" panose="02020603050405020304" pitchFamily="18" charset="0"/>
              </a:rPr>
              <a:t>neck </a:t>
            </a:r>
            <a:r>
              <a:rPr lang="en-US" dirty="0">
                <a:latin typeface="Times New Roman" panose="02020603050405020304" pitchFamily="18" charset="0"/>
                <a:cs typeface="Times New Roman" panose="02020603050405020304" pitchFamily="18" charset="0"/>
              </a:rPr>
              <a:t>of the </a:t>
            </a:r>
            <a:r>
              <a:rPr lang="en-US" b="1" dirty="0">
                <a:solidFill>
                  <a:srgbClr val="602322"/>
                </a:solidFill>
                <a:latin typeface="Times New Roman" panose="02020603050405020304" pitchFamily="18" charset="0"/>
                <a:cs typeface="Times New Roman" panose="02020603050405020304" pitchFamily="18" charset="0"/>
              </a:rPr>
              <a:t>femur </a:t>
            </a:r>
            <a:r>
              <a:rPr lang="en-US" b="1" dirty="0">
                <a:solidFill>
                  <a:srgbClr val="00B0F0"/>
                </a:solidFill>
                <a:latin typeface="Times New Roman" panose="02020603050405020304" pitchFamily="18" charset="0"/>
                <a:cs typeface="Times New Roman" panose="02020603050405020304" pitchFamily="18" charset="0"/>
              </a:rPr>
              <a:t>(the interruption of Shenton’s line is shown by the dots). </a:t>
            </a:r>
          </a:p>
        </p:txBody>
      </p:sp>
      <p:pic>
        <p:nvPicPr>
          <p:cNvPr id="4" name="Picture 3">
            <a:extLst>
              <a:ext uri="{FF2B5EF4-FFF2-40B4-BE49-F238E27FC236}">
                <a16:creationId xmlns:a16="http://schemas.microsoft.com/office/drawing/2014/main" id="{6E5CB34D-15DB-473A-B88C-BC502D31F684}"/>
              </a:ext>
            </a:extLst>
          </p:cNvPr>
          <p:cNvPicPr>
            <a:picLocks noChangeAspect="1"/>
          </p:cNvPicPr>
          <p:nvPr/>
        </p:nvPicPr>
        <p:blipFill>
          <a:blip r:embed="rId3"/>
          <a:stretch>
            <a:fillRect/>
          </a:stretch>
        </p:blipFill>
        <p:spPr>
          <a:xfrm>
            <a:off x="5010522" y="0"/>
            <a:ext cx="3880200" cy="5137969"/>
          </a:xfrm>
          <a:prstGeom prst="rect">
            <a:avLst/>
          </a:prstGeom>
        </p:spPr>
      </p:pic>
      <p:sp>
        <p:nvSpPr>
          <p:cNvPr id="5" name="Rectangle 4">
            <a:extLst>
              <a:ext uri="{FF2B5EF4-FFF2-40B4-BE49-F238E27FC236}">
                <a16:creationId xmlns:a16="http://schemas.microsoft.com/office/drawing/2014/main" id="{15BB37F9-17D6-4D5A-80D0-46FFDA601344}"/>
              </a:ext>
            </a:extLst>
          </p:cNvPr>
          <p:cNvSpPr/>
          <p:nvPr/>
        </p:nvSpPr>
        <p:spPr>
          <a:xfrm>
            <a:off x="3699830" y="4774587"/>
            <a:ext cx="495649" cy="369332"/>
          </a:xfrm>
          <a:prstGeom prst="rect">
            <a:avLst/>
          </a:prstGeom>
          <a:solidFill>
            <a:srgbClr val="FFFF00"/>
          </a:solidFill>
        </p:spPr>
        <p:txBody>
          <a:bodyPr wrap="none">
            <a:spAutoFit/>
          </a:bodyPr>
          <a:lstStyle/>
          <a:p>
            <a:r>
              <a:rPr lang="en-US" b="1" dirty="0">
                <a:solidFill>
                  <a:srgbClr val="00B0F0"/>
                </a:solidFill>
              </a:rPr>
              <a:t>(a) </a:t>
            </a:r>
            <a:endParaRPr lang="en-US" dirty="0"/>
          </a:p>
        </p:txBody>
      </p:sp>
      <p:sp>
        <p:nvSpPr>
          <p:cNvPr id="7" name="Rectangle 6">
            <a:extLst>
              <a:ext uri="{FF2B5EF4-FFF2-40B4-BE49-F238E27FC236}">
                <a16:creationId xmlns:a16="http://schemas.microsoft.com/office/drawing/2014/main" id="{D4C51DF8-7BA2-4EDD-AC06-BA8109CF5057}"/>
              </a:ext>
            </a:extLst>
          </p:cNvPr>
          <p:cNvSpPr/>
          <p:nvPr/>
        </p:nvSpPr>
        <p:spPr>
          <a:xfrm>
            <a:off x="8338526" y="4768637"/>
            <a:ext cx="505267" cy="369332"/>
          </a:xfrm>
          <a:prstGeom prst="rect">
            <a:avLst/>
          </a:prstGeom>
          <a:solidFill>
            <a:srgbClr val="FFFF00"/>
          </a:solidFill>
        </p:spPr>
        <p:txBody>
          <a:bodyPr wrap="none">
            <a:spAutoFit/>
          </a:bodyPr>
          <a:lstStyle/>
          <a:p>
            <a:r>
              <a:rPr lang="en-US" b="1" dirty="0">
                <a:solidFill>
                  <a:srgbClr val="00B0F0"/>
                </a:solidFill>
              </a:rPr>
              <a:t>(b) </a:t>
            </a:r>
            <a:endParaRPr lang="en-US" dirty="0"/>
          </a:p>
        </p:txBody>
      </p:sp>
    </p:spTree>
    <p:extLst>
      <p:ext uri="{BB962C8B-B14F-4D97-AF65-F5344CB8AC3E}">
        <p14:creationId xmlns:p14="http://schemas.microsoft.com/office/powerpoint/2010/main" val="12915871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CB0881-F02C-4E41-B218-3584AA833B96}"/>
              </a:ext>
            </a:extLst>
          </p:cNvPr>
          <p:cNvPicPr>
            <a:picLocks noChangeAspect="1"/>
          </p:cNvPicPr>
          <p:nvPr/>
        </p:nvPicPr>
        <p:blipFill>
          <a:blip r:embed="rId2"/>
          <a:stretch>
            <a:fillRect/>
          </a:stretch>
        </p:blipFill>
        <p:spPr>
          <a:xfrm>
            <a:off x="179512" y="16497"/>
            <a:ext cx="4206571" cy="5028844"/>
          </a:xfrm>
          <a:prstGeom prst="rect">
            <a:avLst/>
          </a:prstGeom>
        </p:spPr>
      </p:pic>
      <p:pic>
        <p:nvPicPr>
          <p:cNvPr id="3" name="Picture 2">
            <a:extLst>
              <a:ext uri="{FF2B5EF4-FFF2-40B4-BE49-F238E27FC236}">
                <a16:creationId xmlns:a16="http://schemas.microsoft.com/office/drawing/2014/main" id="{53F70C09-2062-4D62-9019-8C5E88BBD022}"/>
              </a:ext>
            </a:extLst>
          </p:cNvPr>
          <p:cNvPicPr>
            <a:picLocks noChangeAspect="1"/>
          </p:cNvPicPr>
          <p:nvPr/>
        </p:nvPicPr>
        <p:blipFill>
          <a:blip r:embed="rId3"/>
          <a:stretch>
            <a:fillRect/>
          </a:stretch>
        </p:blipFill>
        <p:spPr>
          <a:xfrm>
            <a:off x="5434595" y="116632"/>
            <a:ext cx="3553828" cy="5028844"/>
          </a:xfrm>
          <a:prstGeom prst="rect">
            <a:avLst/>
          </a:prstGeom>
        </p:spPr>
      </p:pic>
      <p:sp>
        <p:nvSpPr>
          <p:cNvPr id="4" name="Rectangle 3">
            <a:extLst>
              <a:ext uri="{FF2B5EF4-FFF2-40B4-BE49-F238E27FC236}">
                <a16:creationId xmlns:a16="http://schemas.microsoft.com/office/drawing/2014/main" id="{89E5CD27-DC09-4C38-B194-A57CE94DE787}"/>
              </a:ext>
            </a:extLst>
          </p:cNvPr>
          <p:cNvSpPr/>
          <p:nvPr/>
        </p:nvSpPr>
        <p:spPr>
          <a:xfrm>
            <a:off x="165870" y="5294100"/>
            <a:ext cx="4206571" cy="1323439"/>
          </a:xfrm>
          <a:prstGeom prst="rect">
            <a:avLst/>
          </a:prstGeom>
        </p:spPr>
        <p:txBody>
          <a:bodyPr wrap="square">
            <a:spAutoFit/>
          </a:bodyPr>
          <a:lstStyle/>
          <a:p>
            <a:pPr algn="just"/>
            <a:r>
              <a:rPr lang="en-US" sz="2000" b="1" dirty="0">
                <a:solidFill>
                  <a:srgbClr val="C00000"/>
                </a:solidFill>
                <a:latin typeface="Times New Roman" panose="02020603050405020304" pitchFamily="18" charset="0"/>
                <a:cs typeface="Times New Roman" panose="02020603050405020304" pitchFamily="18" charset="0"/>
              </a:rPr>
              <a:t>Impacted femoral neck fracture </a:t>
            </a:r>
            <a:r>
              <a:rPr lang="en-US" sz="2000" dirty="0">
                <a:latin typeface="Times New Roman" panose="02020603050405020304" pitchFamily="18" charset="0"/>
                <a:cs typeface="Times New Roman" panose="02020603050405020304" pitchFamily="18" charset="0"/>
              </a:rPr>
              <a:t>(arrows) causing only </a:t>
            </a:r>
            <a:r>
              <a:rPr lang="en-US" sz="2000" b="1" dirty="0">
                <a:latin typeface="Times New Roman" panose="02020603050405020304" pitchFamily="18" charset="0"/>
                <a:cs typeface="Times New Roman" panose="02020603050405020304" pitchFamily="18" charset="0"/>
              </a:rPr>
              <a:t>a sclerotic line </a:t>
            </a:r>
            <a:r>
              <a:rPr lang="en-US" sz="2000" dirty="0">
                <a:latin typeface="Times New Roman" panose="02020603050405020304" pitchFamily="18" charset="0"/>
                <a:cs typeface="Times New Roman" panose="02020603050405020304" pitchFamily="18" charset="0"/>
              </a:rPr>
              <a:t>and </a:t>
            </a:r>
            <a:r>
              <a:rPr lang="en-US" sz="2000" b="1" dirty="0">
                <a:latin typeface="Times New Roman" panose="02020603050405020304" pitchFamily="18" charset="0"/>
                <a:cs typeface="Times New Roman" panose="02020603050405020304" pitchFamily="18" charset="0"/>
              </a:rPr>
              <a:t>disruption</a:t>
            </a:r>
            <a:r>
              <a:rPr lang="en-US" sz="2000" dirty="0">
                <a:latin typeface="Times New Roman" panose="02020603050405020304" pitchFamily="18" charset="0"/>
                <a:cs typeface="Times New Roman" panose="02020603050405020304" pitchFamily="18" charset="0"/>
              </a:rPr>
              <a:t> of the </a:t>
            </a:r>
            <a:r>
              <a:rPr lang="en-US" sz="2000" b="1" dirty="0">
                <a:latin typeface="Times New Roman" panose="02020603050405020304" pitchFamily="18" charset="0"/>
                <a:cs typeface="Times New Roman" panose="02020603050405020304" pitchFamily="18" charset="0"/>
              </a:rPr>
              <a:t>trabecular architecture. </a:t>
            </a:r>
          </a:p>
        </p:txBody>
      </p:sp>
      <p:sp>
        <p:nvSpPr>
          <p:cNvPr id="5" name="Rectangle 4">
            <a:extLst>
              <a:ext uri="{FF2B5EF4-FFF2-40B4-BE49-F238E27FC236}">
                <a16:creationId xmlns:a16="http://schemas.microsoft.com/office/drawing/2014/main" id="{B2812385-149A-4A98-9E09-551A5620B480}"/>
              </a:ext>
            </a:extLst>
          </p:cNvPr>
          <p:cNvSpPr/>
          <p:nvPr/>
        </p:nvSpPr>
        <p:spPr>
          <a:xfrm>
            <a:off x="5580112" y="5294100"/>
            <a:ext cx="3398018" cy="1015663"/>
          </a:xfrm>
          <a:prstGeom prst="rect">
            <a:avLst/>
          </a:prstGeom>
        </p:spPr>
        <p:txBody>
          <a:bodyPr wrap="square">
            <a:spAutoFit/>
          </a:bodyPr>
          <a:lstStyle/>
          <a:p>
            <a:pPr algn="just"/>
            <a:r>
              <a:rPr lang="en-US" sz="2000" b="1" dirty="0">
                <a:solidFill>
                  <a:srgbClr val="C00000"/>
                </a:solidFill>
              </a:rPr>
              <a:t>Intertrochanteric fracture (arrows) </a:t>
            </a:r>
            <a:r>
              <a:rPr lang="en-US" sz="2000" dirty="0"/>
              <a:t>between the </a:t>
            </a:r>
            <a:r>
              <a:rPr lang="en-US" sz="2000" b="1" dirty="0">
                <a:solidFill>
                  <a:srgbClr val="00B0F0"/>
                </a:solidFill>
              </a:rPr>
              <a:t>greater </a:t>
            </a:r>
            <a:r>
              <a:rPr lang="en-US" sz="2000" dirty="0"/>
              <a:t>and</a:t>
            </a:r>
            <a:r>
              <a:rPr lang="en-US" sz="2000" b="1" dirty="0">
                <a:solidFill>
                  <a:srgbClr val="00B0F0"/>
                </a:solidFill>
              </a:rPr>
              <a:t> lesser trochanters. </a:t>
            </a:r>
          </a:p>
        </p:txBody>
      </p:sp>
    </p:spTree>
    <p:extLst>
      <p:ext uri="{BB962C8B-B14F-4D97-AF65-F5344CB8AC3E}">
        <p14:creationId xmlns:p14="http://schemas.microsoft.com/office/powerpoint/2010/main" val="19780645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508" y="1124744"/>
            <a:ext cx="5508613" cy="4832092"/>
          </a:xfrm>
          <a:prstGeom prst="rect">
            <a:avLst/>
          </a:prstGeom>
        </p:spPr>
        <p:txBody>
          <a:bodyPr wrap="square">
            <a:spAutoFit/>
          </a:bodyPr>
          <a:lstStyle/>
          <a:p>
            <a:pPr marL="342900" indent="-342900" algn="just">
              <a:buFont typeface="Courier New" panose="02070309020205020404" pitchFamily="49" charset="0"/>
              <a:buChar char="o"/>
            </a:pPr>
            <a:r>
              <a:rPr lang="en-US" sz="2800" dirty="0">
                <a:latin typeface="Times New Roman" panose="02020603050405020304" pitchFamily="18" charset="0"/>
                <a:cs typeface="Times New Roman" panose="02020603050405020304" pitchFamily="18" charset="0"/>
              </a:rPr>
              <a:t>A meniscal tear can be seen when either the normal shape of the meniscus is disrupted by an abnormal </a:t>
            </a:r>
            <a:r>
              <a:rPr lang="en-US" sz="2800" b="1" dirty="0">
                <a:latin typeface="Times New Roman" panose="02020603050405020304" pitchFamily="18" charset="0"/>
                <a:cs typeface="Times New Roman" panose="02020603050405020304" pitchFamily="18" charset="0"/>
              </a:rPr>
              <a:t>signal</a:t>
            </a:r>
            <a:r>
              <a:rPr lang="en-US" sz="2800" dirty="0">
                <a:latin typeface="Times New Roman" panose="02020603050405020304" pitchFamily="18" charset="0"/>
                <a:cs typeface="Times New Roman" panose="02020603050405020304" pitchFamily="18" charset="0"/>
              </a:rPr>
              <a:t>, or if a portion of the meniscus is </a:t>
            </a:r>
            <a:r>
              <a:rPr lang="en-US" sz="2800" b="1" dirty="0">
                <a:latin typeface="Times New Roman" panose="02020603050405020304" pitchFamily="18" charset="0"/>
                <a:cs typeface="Times New Roman" panose="02020603050405020304" pitchFamily="18" charset="0"/>
              </a:rPr>
              <a:t>missing</a:t>
            </a:r>
            <a:r>
              <a:rPr lang="en-US" sz="2800" dirty="0">
                <a:latin typeface="Times New Roman" panose="02020603050405020304" pitchFamily="18" charset="0"/>
                <a:cs typeface="Times New Roman" panose="02020603050405020304" pitchFamily="18" charset="0"/>
              </a:rPr>
              <a:t>.</a:t>
            </a:r>
          </a:p>
          <a:p>
            <a:pPr algn="just"/>
            <a:endParaRPr lang="en-US" sz="2800" dirty="0">
              <a:latin typeface="Times New Roman" panose="02020603050405020304" pitchFamily="18" charset="0"/>
              <a:cs typeface="Times New Roman" panose="02020603050405020304" pitchFamily="18" charset="0"/>
            </a:endParaRPr>
          </a:p>
          <a:p>
            <a:pPr marL="342900" indent="-342900" algn="just">
              <a:buFont typeface="Courier New" panose="02070309020205020404" pitchFamily="49" charset="0"/>
              <a:buChar char="o"/>
            </a:pPr>
            <a:r>
              <a:rPr lang="en-US" sz="2800" dirty="0">
                <a:latin typeface="Times New Roman" panose="02020603050405020304" pitchFamily="18" charset="0"/>
                <a:cs typeface="Times New Roman" panose="02020603050405020304" pitchFamily="18" charset="0"/>
              </a:rPr>
              <a:t>Meniscal high signal not disrupting the articular surface are caused by intrasubstance degeneration as a result of wear and tear due to age</a:t>
            </a:r>
          </a:p>
        </p:txBody>
      </p:sp>
      <p:pic>
        <p:nvPicPr>
          <p:cNvPr id="6" name="Picture 5">
            <a:extLst>
              <a:ext uri="{FF2B5EF4-FFF2-40B4-BE49-F238E27FC236}">
                <a16:creationId xmlns:a16="http://schemas.microsoft.com/office/drawing/2014/main" id="{1864D630-5861-4A55-9CE4-D8E556F833C9}"/>
              </a:ext>
            </a:extLst>
          </p:cNvPr>
          <p:cNvPicPr>
            <a:picLocks noChangeAspect="1"/>
          </p:cNvPicPr>
          <p:nvPr/>
        </p:nvPicPr>
        <p:blipFill>
          <a:blip r:embed="rId2"/>
          <a:stretch>
            <a:fillRect/>
          </a:stretch>
        </p:blipFill>
        <p:spPr>
          <a:xfrm>
            <a:off x="6208464" y="0"/>
            <a:ext cx="2792028" cy="4622955"/>
          </a:xfrm>
          <a:prstGeom prst="rect">
            <a:avLst/>
          </a:prstGeom>
        </p:spPr>
      </p:pic>
      <p:sp>
        <p:nvSpPr>
          <p:cNvPr id="7" name="Rectangle 6">
            <a:extLst>
              <a:ext uri="{FF2B5EF4-FFF2-40B4-BE49-F238E27FC236}">
                <a16:creationId xmlns:a16="http://schemas.microsoft.com/office/drawing/2014/main" id="{43864FE9-AAAA-4370-B644-C1D43A1177E2}"/>
              </a:ext>
            </a:extLst>
          </p:cNvPr>
          <p:cNvSpPr/>
          <p:nvPr/>
        </p:nvSpPr>
        <p:spPr>
          <a:xfrm>
            <a:off x="5959867" y="4622955"/>
            <a:ext cx="3184133" cy="1754326"/>
          </a:xfrm>
          <a:prstGeom prst="rect">
            <a:avLst/>
          </a:prstGeom>
        </p:spPr>
        <p:txBody>
          <a:bodyPr wrap="square">
            <a:spAutoFit/>
          </a:bodyPr>
          <a:lstStyle/>
          <a:p>
            <a:pPr algn="just"/>
            <a:r>
              <a:rPr lang="en-US" dirty="0">
                <a:latin typeface="Times New Roman" panose="02020603050405020304" pitchFamily="18" charset="0"/>
                <a:cs typeface="Times New Roman" panose="02020603050405020304" pitchFamily="18" charset="0"/>
              </a:rPr>
              <a:t>Tear of the medial meniscus. Sagittal MRI through the medial part of the knee joint showing a tear in the posterior horn of the medial meniscus. The anterior horn appears normal.</a:t>
            </a:r>
          </a:p>
        </p:txBody>
      </p:sp>
      <p:sp>
        <p:nvSpPr>
          <p:cNvPr id="8" name="Rectangle 7">
            <a:extLst>
              <a:ext uri="{FF2B5EF4-FFF2-40B4-BE49-F238E27FC236}">
                <a16:creationId xmlns:a16="http://schemas.microsoft.com/office/drawing/2014/main" id="{CD90E0FE-C9F3-4845-9103-3C859223E099}"/>
              </a:ext>
            </a:extLst>
          </p:cNvPr>
          <p:cNvSpPr/>
          <p:nvPr/>
        </p:nvSpPr>
        <p:spPr>
          <a:xfrm>
            <a:off x="925006" y="339518"/>
            <a:ext cx="1877437" cy="646331"/>
          </a:xfrm>
          <a:prstGeom prst="rect">
            <a:avLst/>
          </a:prstGeom>
        </p:spPr>
        <p:txBody>
          <a:bodyPr wrap="none">
            <a:spAutoFit/>
          </a:bodyPr>
          <a:lstStyle/>
          <a:p>
            <a:r>
              <a:rPr lang="en-US" sz="3600" b="1" dirty="0">
                <a:solidFill>
                  <a:srgbClr val="8033FF"/>
                </a:solidFill>
                <a:latin typeface="Palatino-Bold"/>
              </a:rPr>
              <a:t>Menisci</a:t>
            </a:r>
            <a:endParaRPr lang="en-US" sz="3600" dirty="0"/>
          </a:p>
        </p:txBody>
      </p:sp>
    </p:spTree>
    <p:extLst>
      <p:ext uri="{BB962C8B-B14F-4D97-AF65-F5344CB8AC3E}">
        <p14:creationId xmlns:p14="http://schemas.microsoft.com/office/powerpoint/2010/main" val="37220262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17750F-6D52-4975-B93A-2FCC725CF3D1}"/>
              </a:ext>
            </a:extLst>
          </p:cNvPr>
          <p:cNvSpPr/>
          <p:nvPr/>
        </p:nvSpPr>
        <p:spPr>
          <a:xfrm>
            <a:off x="53752" y="219989"/>
            <a:ext cx="8982743" cy="1261884"/>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Anterior cruciate ligament tear: </a:t>
            </a:r>
            <a:r>
              <a:rPr lang="en-US" sz="2400" dirty="0">
                <a:latin typeface="Times New Roman" panose="02020603050405020304" pitchFamily="18" charset="0"/>
                <a:cs typeface="Times New Roman" panose="02020603050405020304" pitchFamily="18" charset="0"/>
              </a:rPr>
              <a:t>A torn ligament may either </a:t>
            </a:r>
            <a:r>
              <a:rPr lang="en-US" sz="2400" b="1" dirty="0">
                <a:latin typeface="Times New Roman" panose="02020603050405020304" pitchFamily="18" charset="0"/>
                <a:cs typeface="Times New Roman" panose="02020603050405020304" pitchFamily="18" charset="0"/>
              </a:rPr>
              <a:t>not be visible</a:t>
            </a:r>
            <a:r>
              <a:rPr lang="en-US" sz="2400" dirty="0">
                <a:latin typeface="Times New Roman" panose="02020603050405020304" pitchFamily="18" charset="0"/>
                <a:cs typeface="Times New Roman" panose="02020603050405020304" pitchFamily="18" charset="0"/>
              </a:rPr>
              <a:t> or a </a:t>
            </a:r>
            <a:r>
              <a:rPr lang="en-US" sz="2400" b="1" dirty="0">
                <a:latin typeface="Times New Roman" panose="02020603050405020304" pitchFamily="18" charset="0"/>
                <a:cs typeface="Times New Roman" panose="02020603050405020304" pitchFamily="18" charset="0"/>
              </a:rPr>
              <a:t>disruption</a:t>
            </a:r>
            <a:r>
              <a:rPr lang="en-US" sz="2400" dirty="0">
                <a:latin typeface="Times New Roman" panose="02020603050405020304" pitchFamily="18" charset="0"/>
                <a:cs typeface="Times New Roman" panose="02020603050405020304" pitchFamily="18" charset="0"/>
              </a:rPr>
              <a:t> of the ligament may be identified. Partial tears may be seen as </a:t>
            </a:r>
            <a:r>
              <a:rPr lang="en-US" sz="2400" b="1" dirty="0">
                <a:latin typeface="Times New Roman" panose="02020603050405020304" pitchFamily="18" charset="0"/>
                <a:cs typeface="Times New Roman" panose="02020603050405020304" pitchFamily="18" charset="0"/>
              </a:rPr>
              <a:t>high signal </a:t>
            </a:r>
            <a:r>
              <a:rPr lang="en-US" sz="2400" dirty="0">
                <a:latin typeface="Times New Roman" panose="02020603050405020304" pitchFamily="18" charset="0"/>
                <a:cs typeface="Times New Roman" panose="02020603050405020304" pitchFamily="18" charset="0"/>
              </a:rPr>
              <a:t>within the </a:t>
            </a:r>
            <a:r>
              <a:rPr lang="en-US" sz="2400" b="1" dirty="0">
                <a:latin typeface="Times New Roman" panose="02020603050405020304" pitchFamily="18" charset="0"/>
                <a:cs typeface="Times New Roman" panose="02020603050405020304" pitchFamily="18" charset="0"/>
              </a:rPr>
              <a:t>ligament</a:t>
            </a:r>
            <a:r>
              <a:rPr lang="en-US" sz="2400"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2E92D5DF-D314-454E-9342-1304D38421B1}"/>
              </a:ext>
            </a:extLst>
          </p:cNvPr>
          <p:cNvPicPr>
            <a:picLocks noChangeAspect="1"/>
          </p:cNvPicPr>
          <p:nvPr/>
        </p:nvPicPr>
        <p:blipFill>
          <a:blip r:embed="rId2"/>
          <a:stretch>
            <a:fillRect/>
          </a:stretch>
        </p:blipFill>
        <p:spPr>
          <a:xfrm>
            <a:off x="611560" y="1514401"/>
            <a:ext cx="3076009" cy="4393420"/>
          </a:xfrm>
          <a:prstGeom prst="rect">
            <a:avLst/>
          </a:prstGeom>
        </p:spPr>
      </p:pic>
      <p:pic>
        <p:nvPicPr>
          <p:cNvPr id="5" name="Picture 4">
            <a:extLst>
              <a:ext uri="{FF2B5EF4-FFF2-40B4-BE49-F238E27FC236}">
                <a16:creationId xmlns:a16="http://schemas.microsoft.com/office/drawing/2014/main" id="{C6C718C3-821B-4E44-92CA-DEFD0EF2453E}"/>
              </a:ext>
            </a:extLst>
          </p:cNvPr>
          <p:cNvPicPr>
            <a:picLocks noChangeAspect="1"/>
          </p:cNvPicPr>
          <p:nvPr/>
        </p:nvPicPr>
        <p:blipFill>
          <a:blip r:embed="rId3"/>
          <a:stretch>
            <a:fillRect/>
          </a:stretch>
        </p:blipFill>
        <p:spPr>
          <a:xfrm>
            <a:off x="5456432" y="1514400"/>
            <a:ext cx="3168353" cy="4538245"/>
          </a:xfrm>
          <a:prstGeom prst="rect">
            <a:avLst/>
          </a:prstGeom>
        </p:spPr>
      </p:pic>
      <p:sp>
        <p:nvSpPr>
          <p:cNvPr id="6" name="Rectangle 5">
            <a:extLst>
              <a:ext uri="{FF2B5EF4-FFF2-40B4-BE49-F238E27FC236}">
                <a16:creationId xmlns:a16="http://schemas.microsoft.com/office/drawing/2014/main" id="{E628D31B-7F05-40C0-9A13-5B51A467BB1C}"/>
              </a:ext>
            </a:extLst>
          </p:cNvPr>
          <p:cNvSpPr/>
          <p:nvPr/>
        </p:nvSpPr>
        <p:spPr>
          <a:xfrm>
            <a:off x="1" y="5940348"/>
            <a:ext cx="9036494" cy="923330"/>
          </a:xfrm>
          <a:prstGeom prst="rect">
            <a:avLst/>
          </a:prstGeom>
        </p:spPr>
        <p:txBody>
          <a:bodyPr wrap="square">
            <a:spAutoFit/>
          </a:bodyPr>
          <a:lstStyle/>
          <a:p>
            <a:pPr algn="just"/>
            <a:r>
              <a:rPr lang="en-US" dirty="0">
                <a:latin typeface="Palatino-Roman"/>
              </a:rPr>
              <a:t>(a) </a:t>
            </a:r>
            <a:r>
              <a:rPr lang="en-US" dirty="0">
                <a:latin typeface="Times New Roman" panose="02020603050405020304" pitchFamily="18" charset="0"/>
                <a:cs typeface="Times New Roman" panose="02020603050405020304" pitchFamily="18" charset="0"/>
              </a:rPr>
              <a:t>Normal anterior cruciate ligament is shown as a low signal band in the intercondylar notch (arrows) on this MRI scan.</a:t>
            </a:r>
          </a:p>
          <a:p>
            <a:pPr algn="just"/>
            <a:r>
              <a:rPr lang="en-US" dirty="0">
                <a:latin typeface="Times New Roman" panose="02020603050405020304" pitchFamily="18" charset="0"/>
                <a:cs typeface="Times New Roman" panose="02020603050405020304" pitchFamily="18" charset="0"/>
              </a:rPr>
              <a:t>(b) With a tear the ligament is disrupted.</a:t>
            </a:r>
          </a:p>
        </p:txBody>
      </p:sp>
      <p:sp>
        <p:nvSpPr>
          <p:cNvPr id="7" name="Rectangle 6">
            <a:extLst>
              <a:ext uri="{FF2B5EF4-FFF2-40B4-BE49-F238E27FC236}">
                <a16:creationId xmlns:a16="http://schemas.microsoft.com/office/drawing/2014/main" id="{1DDBD133-2F45-45F8-9004-9D98C5B1EBA4}"/>
              </a:ext>
            </a:extLst>
          </p:cNvPr>
          <p:cNvSpPr/>
          <p:nvPr/>
        </p:nvSpPr>
        <p:spPr>
          <a:xfrm>
            <a:off x="613318" y="5507711"/>
            <a:ext cx="546945" cy="400110"/>
          </a:xfrm>
          <a:prstGeom prst="rect">
            <a:avLst/>
          </a:prstGeom>
          <a:solidFill>
            <a:srgbClr val="FFFF00"/>
          </a:solidFill>
        </p:spPr>
        <p:txBody>
          <a:bodyPr wrap="none">
            <a:spAutoFit/>
          </a:bodyPr>
          <a:lstStyle/>
          <a:p>
            <a:r>
              <a:rPr lang="en-US" sz="2000" b="1" dirty="0">
                <a:solidFill>
                  <a:srgbClr val="0070C0"/>
                </a:solidFill>
                <a:latin typeface="Palatino-Roman"/>
              </a:rPr>
              <a:t>(a) </a:t>
            </a:r>
            <a:endParaRPr lang="en-US" sz="2000" b="1" dirty="0">
              <a:solidFill>
                <a:srgbClr val="0070C0"/>
              </a:solidFill>
            </a:endParaRPr>
          </a:p>
        </p:txBody>
      </p:sp>
      <p:sp>
        <p:nvSpPr>
          <p:cNvPr id="8" name="Rectangle 7">
            <a:extLst>
              <a:ext uri="{FF2B5EF4-FFF2-40B4-BE49-F238E27FC236}">
                <a16:creationId xmlns:a16="http://schemas.microsoft.com/office/drawing/2014/main" id="{62101376-B5A7-4D89-A594-5723643C95C1}"/>
              </a:ext>
            </a:extLst>
          </p:cNvPr>
          <p:cNvSpPr/>
          <p:nvPr/>
        </p:nvSpPr>
        <p:spPr>
          <a:xfrm>
            <a:off x="5456432" y="5652536"/>
            <a:ext cx="575799" cy="400110"/>
          </a:xfrm>
          <a:prstGeom prst="rect">
            <a:avLst/>
          </a:prstGeom>
          <a:solidFill>
            <a:srgbClr val="FFFF00"/>
          </a:solidFill>
        </p:spPr>
        <p:txBody>
          <a:bodyPr wrap="none">
            <a:spAutoFit/>
          </a:bodyPr>
          <a:lstStyle/>
          <a:p>
            <a:r>
              <a:rPr lang="en-US" sz="2000" b="1" dirty="0">
                <a:solidFill>
                  <a:srgbClr val="0070C0"/>
                </a:solidFill>
                <a:latin typeface="Palatino-Roman"/>
              </a:rPr>
              <a:t>(b) </a:t>
            </a:r>
            <a:endParaRPr lang="en-US" sz="2000" b="1" dirty="0">
              <a:solidFill>
                <a:srgbClr val="0070C0"/>
              </a:solidFill>
            </a:endParaRPr>
          </a:p>
        </p:txBody>
      </p:sp>
      <p:sp>
        <p:nvSpPr>
          <p:cNvPr id="9" name="Rectangle 8">
            <a:extLst>
              <a:ext uri="{FF2B5EF4-FFF2-40B4-BE49-F238E27FC236}">
                <a16:creationId xmlns:a16="http://schemas.microsoft.com/office/drawing/2014/main" id="{CDBD7A68-3879-4128-AF32-074588A2ACA3}"/>
              </a:ext>
            </a:extLst>
          </p:cNvPr>
          <p:cNvSpPr/>
          <p:nvPr/>
        </p:nvSpPr>
        <p:spPr>
          <a:xfrm>
            <a:off x="611560" y="-43372"/>
            <a:ext cx="2826415" cy="461665"/>
          </a:xfrm>
          <a:prstGeom prst="rect">
            <a:avLst/>
          </a:prstGeom>
        </p:spPr>
        <p:txBody>
          <a:bodyPr wrap="none">
            <a:spAutoFit/>
          </a:bodyPr>
          <a:lstStyle/>
          <a:p>
            <a:r>
              <a:rPr lang="en-US" sz="2400" b="1" dirty="0">
                <a:solidFill>
                  <a:srgbClr val="8033FF"/>
                </a:solidFill>
                <a:latin typeface="Palatino-Bold"/>
              </a:rPr>
              <a:t>Cruciate ligaments</a:t>
            </a:r>
            <a:endParaRPr lang="en-US" sz="2400" dirty="0"/>
          </a:p>
        </p:txBody>
      </p:sp>
    </p:spTree>
    <p:extLst>
      <p:ext uri="{BB962C8B-B14F-4D97-AF65-F5344CB8AC3E}">
        <p14:creationId xmlns:p14="http://schemas.microsoft.com/office/powerpoint/2010/main" val="26947359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BA357B-E39A-4B31-A7DC-C8FD3EA90276}"/>
              </a:ext>
            </a:extLst>
          </p:cNvPr>
          <p:cNvSpPr/>
          <p:nvPr/>
        </p:nvSpPr>
        <p:spPr>
          <a:xfrm>
            <a:off x="107504" y="116632"/>
            <a:ext cx="9036496" cy="6442983"/>
          </a:xfrm>
          <a:prstGeom prst="rect">
            <a:avLst/>
          </a:prstGeom>
        </p:spPr>
        <p:txBody>
          <a:bodyPr wrap="square">
            <a:spAutoFit/>
          </a:bodyPr>
          <a:lstStyle/>
          <a:p>
            <a:r>
              <a:rPr lang="en-US" sz="2400" b="1" dirty="0">
                <a:solidFill>
                  <a:srgbClr val="FF0000"/>
                </a:solidFill>
                <a:latin typeface="Times New Roman" panose="02020603050405020304" pitchFamily="18" charset="0"/>
                <a:cs typeface="Times New Roman" panose="02020603050405020304" pitchFamily="18" charset="0"/>
              </a:rPr>
              <a:t>Fracture classification</a:t>
            </a:r>
          </a:p>
          <a:p>
            <a:endParaRPr lang="en-US" sz="2400" b="1" dirty="0">
              <a:solidFill>
                <a:srgbClr val="FF0000"/>
              </a:solidFill>
              <a:latin typeface="Times New Roman" panose="02020603050405020304" pitchFamily="18" charset="0"/>
              <a:cs typeface="Times New Roman" panose="02020603050405020304" pitchFamily="18" charset="0"/>
            </a:endParaRPr>
          </a:p>
          <a:p>
            <a:r>
              <a:rPr lang="en-US" sz="2400" b="1" dirty="0">
                <a:solidFill>
                  <a:srgbClr val="1A1C1C"/>
                </a:solidFill>
                <a:latin typeface="Times New Roman" panose="02020603050405020304" pitchFamily="18" charset="0"/>
                <a:cs typeface="Times New Roman" panose="02020603050405020304" pitchFamily="18" charset="0"/>
              </a:rPr>
              <a:t>Based on the following characteristics:</a:t>
            </a:r>
          </a:p>
          <a:p>
            <a:pPr>
              <a:buFont typeface="Arial" panose="020B0604020202020204" pitchFamily="34" charset="0"/>
              <a:buChar char="•"/>
            </a:pPr>
            <a:r>
              <a:rPr lang="en-US" sz="2400" b="1" dirty="0">
                <a:solidFill>
                  <a:srgbClr val="00B050"/>
                </a:solidFill>
                <a:latin typeface="Times New Roman" panose="02020603050405020304" pitchFamily="18" charset="0"/>
                <a:cs typeface="Times New Roman" panose="02020603050405020304" pitchFamily="18" charset="0"/>
              </a:rPr>
              <a:t>Anatomy</a:t>
            </a:r>
            <a:endParaRPr lang="en-US" sz="2400" dirty="0">
              <a:solidFill>
                <a:srgbClr val="00B050"/>
              </a:solidFill>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2400" b="1" dirty="0">
                <a:solidFill>
                  <a:srgbClr val="0070C0"/>
                </a:solidFill>
                <a:latin typeface="Times New Roman" panose="02020603050405020304" pitchFamily="18" charset="0"/>
                <a:cs typeface="Times New Roman" panose="02020603050405020304" pitchFamily="18" charset="0"/>
              </a:rPr>
              <a:t>Location</a:t>
            </a:r>
            <a:r>
              <a:rPr lang="en-US" sz="2400" dirty="0">
                <a:solidFill>
                  <a:srgbClr val="1A1C1C"/>
                </a:solidFill>
                <a:latin typeface="Times New Roman" panose="02020603050405020304" pitchFamily="18" charset="0"/>
                <a:cs typeface="Times New Roman" panose="02020603050405020304" pitchFamily="18" charset="0"/>
              </a:rPr>
              <a:t>: affected bone (proximal, distal)</a:t>
            </a:r>
          </a:p>
          <a:p>
            <a:pPr marL="742950" lvl="1" indent="-285750">
              <a:buFont typeface="Arial" panose="020B0604020202020204" pitchFamily="34" charset="0"/>
              <a:buChar char="•"/>
            </a:pPr>
            <a:r>
              <a:rPr lang="en-US" sz="2400" b="1" dirty="0">
                <a:solidFill>
                  <a:srgbClr val="0070C0"/>
                </a:solidFill>
                <a:latin typeface="Times New Roman" panose="02020603050405020304" pitchFamily="18" charset="0"/>
                <a:cs typeface="Times New Roman" panose="02020603050405020304" pitchFamily="18" charset="0"/>
              </a:rPr>
              <a:t>Position:</a:t>
            </a:r>
            <a:r>
              <a:rPr lang="en-US" sz="2400" dirty="0">
                <a:solidFill>
                  <a:srgbClr val="1A1C1C"/>
                </a:solidFill>
                <a:latin typeface="Times New Roman" panose="02020603050405020304" pitchFamily="18" charset="0"/>
                <a:cs typeface="Times New Roman" panose="02020603050405020304" pitchFamily="18" charset="0"/>
              </a:rPr>
              <a:t> diaphysis, metaphysis, epiphysis</a:t>
            </a:r>
          </a:p>
          <a:p>
            <a:pPr>
              <a:buFont typeface="Arial" panose="020B0604020202020204" pitchFamily="34" charset="0"/>
              <a:buChar char="•"/>
            </a:pPr>
            <a:r>
              <a:rPr lang="en-US" sz="2400" b="1" dirty="0">
                <a:solidFill>
                  <a:srgbClr val="00B050"/>
                </a:solidFill>
                <a:latin typeface="Times New Roman" panose="02020603050405020304" pitchFamily="18" charset="0"/>
                <a:cs typeface="Times New Roman" panose="02020603050405020304" pitchFamily="18" charset="0"/>
              </a:rPr>
              <a:t>Extent</a:t>
            </a:r>
            <a:r>
              <a:rPr lang="en-US" sz="2400" dirty="0">
                <a:solidFill>
                  <a:srgbClr val="1A1C1C"/>
                </a:solidFill>
                <a:latin typeface="Times New Roman" panose="02020603050405020304" pitchFamily="18" charset="0"/>
                <a:cs typeface="Times New Roman" panose="02020603050405020304" pitchFamily="18" charset="0"/>
              </a:rPr>
              <a:t> </a:t>
            </a:r>
          </a:p>
          <a:p>
            <a:pPr marL="742950" lvl="1" indent="-285750">
              <a:buFont typeface="Arial" panose="020B0604020202020204" pitchFamily="34" charset="0"/>
              <a:buChar char="•"/>
            </a:pPr>
            <a:r>
              <a:rPr lang="en-US" sz="2400" dirty="0">
                <a:solidFill>
                  <a:srgbClr val="FFC000"/>
                </a:solidFill>
                <a:latin typeface="Times New Roman" panose="02020603050405020304" pitchFamily="18" charset="0"/>
                <a:cs typeface="Times New Roman" panose="02020603050405020304" pitchFamily="18" charset="0"/>
              </a:rPr>
              <a:t>Complete</a:t>
            </a:r>
          </a:p>
          <a:p>
            <a:pPr marL="742950" lvl="1" indent="-285750">
              <a:buFont typeface="Arial" panose="020B0604020202020204" pitchFamily="34" charset="0"/>
              <a:buChar char="•"/>
            </a:pPr>
            <a:r>
              <a:rPr lang="en-US" sz="2400" dirty="0">
                <a:solidFill>
                  <a:srgbClr val="FFC000"/>
                </a:solidFill>
                <a:latin typeface="Times New Roman" panose="02020603050405020304" pitchFamily="18" charset="0"/>
                <a:cs typeface="Times New Roman" panose="02020603050405020304" pitchFamily="18" charset="0"/>
              </a:rPr>
              <a:t>Incomplete</a:t>
            </a:r>
            <a:r>
              <a:rPr lang="en-US" sz="2400" dirty="0">
                <a:solidFill>
                  <a:srgbClr val="1A1C1C"/>
                </a:solidFill>
                <a:latin typeface="Times New Roman" panose="02020603050405020304" pitchFamily="18" charset="0"/>
                <a:cs typeface="Times New Roman" panose="02020603050405020304" pitchFamily="18" charset="0"/>
              </a:rPr>
              <a:t> </a:t>
            </a:r>
          </a:p>
          <a:p>
            <a:pPr>
              <a:buFont typeface="Arial" panose="020B0604020202020204" pitchFamily="34" charset="0"/>
              <a:buChar char="•"/>
            </a:pPr>
            <a:r>
              <a:rPr lang="en-US" sz="2400" b="1" dirty="0">
                <a:solidFill>
                  <a:srgbClr val="00B050"/>
                </a:solidFill>
                <a:latin typeface="Times New Roman" panose="02020603050405020304" pitchFamily="18" charset="0"/>
                <a:cs typeface="Times New Roman" panose="02020603050405020304" pitchFamily="18" charset="0"/>
              </a:rPr>
              <a:t>Orientation: </a:t>
            </a:r>
            <a:r>
              <a:rPr lang="en-US" sz="2400" dirty="0">
                <a:solidFill>
                  <a:srgbClr val="1A1C1C"/>
                </a:solidFill>
                <a:latin typeface="Times New Roman" panose="02020603050405020304" pitchFamily="18" charset="0"/>
                <a:cs typeface="Times New Roman" panose="02020603050405020304" pitchFamily="18" charset="0"/>
              </a:rPr>
              <a:t>transverse, oblique, spiral </a:t>
            </a:r>
          </a:p>
          <a:p>
            <a:pPr>
              <a:buFont typeface="Arial" panose="020B0604020202020204" pitchFamily="34" charset="0"/>
              <a:buChar char="•"/>
            </a:pPr>
            <a:r>
              <a:rPr lang="en-US" sz="2400" b="1" dirty="0">
                <a:solidFill>
                  <a:srgbClr val="00B050"/>
                </a:solidFill>
                <a:latin typeface="Times New Roman" panose="02020603050405020304" pitchFamily="18" charset="0"/>
                <a:cs typeface="Times New Roman" panose="02020603050405020304" pitchFamily="18" charset="0"/>
              </a:rPr>
              <a:t>Displacement </a:t>
            </a:r>
          </a:p>
          <a:p>
            <a:pPr marL="742950" lvl="1" indent="-285750">
              <a:buFont typeface="Arial" panose="020B0604020202020204" pitchFamily="34" charset="0"/>
              <a:buChar char="•"/>
            </a:pPr>
            <a:r>
              <a:rPr lang="en-US" sz="2400" b="1" dirty="0">
                <a:solidFill>
                  <a:srgbClr val="0070C0"/>
                </a:solidFill>
                <a:latin typeface="Times New Roman" panose="02020603050405020304" pitchFamily="18" charset="0"/>
                <a:cs typeface="Times New Roman" panose="02020603050405020304" pitchFamily="18" charset="0"/>
              </a:rPr>
              <a:t>Rotated:</a:t>
            </a:r>
            <a:r>
              <a:rPr lang="en-US" sz="2400" dirty="0">
                <a:solidFill>
                  <a:srgbClr val="1A1C1C"/>
                </a:solidFill>
                <a:latin typeface="Times New Roman" panose="02020603050405020304" pitchFamily="18" charset="0"/>
                <a:cs typeface="Times New Roman" panose="02020603050405020304" pitchFamily="18" charset="0"/>
              </a:rPr>
              <a:t> rotation around the longitudinal axis</a:t>
            </a:r>
          </a:p>
          <a:p>
            <a:pPr marL="742950" lvl="1" indent="-285750">
              <a:buFont typeface="Arial" panose="020B0604020202020204" pitchFamily="34" charset="0"/>
              <a:buChar char="•"/>
            </a:pPr>
            <a:r>
              <a:rPr lang="en-US" sz="2400" b="1" dirty="0">
                <a:solidFill>
                  <a:srgbClr val="0070C0"/>
                </a:solidFill>
                <a:latin typeface="Times New Roman" panose="02020603050405020304" pitchFamily="18" charset="0"/>
                <a:cs typeface="Times New Roman" panose="02020603050405020304" pitchFamily="18" charset="0"/>
              </a:rPr>
              <a:t>Angulated</a:t>
            </a:r>
            <a:r>
              <a:rPr lang="en-US" sz="2400" dirty="0">
                <a:solidFill>
                  <a:srgbClr val="1A1C1C"/>
                </a:solidFill>
                <a:latin typeface="Times New Roman" panose="02020603050405020304" pitchFamily="18" charset="0"/>
                <a:cs typeface="Times New Roman" panose="02020603050405020304" pitchFamily="18" charset="0"/>
              </a:rPr>
              <a:t>: angulation of the axis</a:t>
            </a:r>
          </a:p>
          <a:p>
            <a:pPr marL="742950" lvl="1" indent="-285750">
              <a:buFont typeface="Arial" panose="020B0604020202020204" pitchFamily="34" charset="0"/>
              <a:buChar char="•"/>
            </a:pPr>
            <a:r>
              <a:rPr lang="en-US" sz="2400" b="1" dirty="0">
                <a:solidFill>
                  <a:srgbClr val="0070C0"/>
                </a:solidFill>
                <a:latin typeface="Times New Roman" panose="02020603050405020304" pitchFamily="18" charset="0"/>
                <a:cs typeface="Times New Roman" panose="02020603050405020304" pitchFamily="18" charset="0"/>
              </a:rPr>
              <a:t>Translated</a:t>
            </a:r>
            <a:r>
              <a:rPr lang="en-US" sz="2400" dirty="0">
                <a:solidFill>
                  <a:srgbClr val="1A1C1C"/>
                </a:solidFill>
                <a:latin typeface="Times New Roman" panose="02020603050405020304" pitchFamily="18" charset="0"/>
                <a:cs typeface="Times New Roman" panose="02020603050405020304" pitchFamily="18" charset="0"/>
              </a:rPr>
              <a:t>: Lateral movement of the bone fragments</a:t>
            </a:r>
          </a:p>
          <a:p>
            <a:pPr marL="742950" lvl="1" indent="-285750">
              <a:buFont typeface="Arial" panose="020B0604020202020204" pitchFamily="34" charset="0"/>
              <a:buChar char="•"/>
            </a:pPr>
            <a:r>
              <a:rPr lang="en-US" sz="2400" b="1" dirty="0">
                <a:solidFill>
                  <a:srgbClr val="0070C0"/>
                </a:solidFill>
                <a:latin typeface="Times New Roman" panose="02020603050405020304" pitchFamily="18" charset="0"/>
                <a:cs typeface="Times New Roman" panose="02020603050405020304" pitchFamily="18" charset="0"/>
              </a:rPr>
              <a:t>Longitudinal displacement</a:t>
            </a:r>
            <a:r>
              <a:rPr lang="en-US" sz="2400" dirty="0">
                <a:solidFill>
                  <a:srgbClr val="1A1C1C"/>
                </a:solidFill>
                <a:latin typeface="Times New Roman" panose="02020603050405020304" pitchFamily="18" charset="0"/>
                <a:cs typeface="Times New Roman" panose="02020603050405020304" pitchFamily="18" charset="0"/>
              </a:rPr>
              <a:t> of bone fragments</a:t>
            </a:r>
          </a:p>
          <a:p>
            <a:pPr marL="1143000" lvl="2" indent="-228600">
              <a:buFont typeface="Arial" panose="020B0604020202020204" pitchFamily="34" charset="0"/>
              <a:buChar char="•"/>
            </a:pPr>
            <a:r>
              <a:rPr lang="en-US" sz="2400" dirty="0">
                <a:solidFill>
                  <a:srgbClr val="1A1C1C"/>
                </a:solidFill>
                <a:latin typeface="Times New Roman" panose="02020603050405020304" pitchFamily="18" charset="0"/>
                <a:cs typeface="Times New Roman" panose="02020603050405020304" pitchFamily="18" charset="0"/>
              </a:rPr>
              <a:t>Distraction: </a:t>
            </a:r>
            <a:r>
              <a:rPr lang="en-US" sz="2400" b="1" dirty="0">
                <a:solidFill>
                  <a:srgbClr val="FFC000"/>
                </a:solidFill>
                <a:latin typeface="Times New Roman" panose="02020603050405020304" pitchFamily="18" charset="0"/>
                <a:cs typeface="Times New Roman" panose="02020603050405020304" pitchFamily="18" charset="0"/>
              </a:rPr>
              <a:t>elongation</a:t>
            </a:r>
          </a:p>
          <a:p>
            <a:pPr marL="1143000" lvl="2" indent="-228600">
              <a:buFont typeface="Arial" panose="020B0604020202020204" pitchFamily="34" charset="0"/>
              <a:buChar char="•"/>
            </a:pPr>
            <a:r>
              <a:rPr lang="en-US" sz="2400" dirty="0">
                <a:solidFill>
                  <a:srgbClr val="1A1C1C"/>
                </a:solidFill>
                <a:latin typeface="Times New Roman" panose="02020603050405020304" pitchFamily="18" charset="0"/>
                <a:cs typeface="Times New Roman" panose="02020603050405020304" pitchFamily="18" charset="0"/>
              </a:rPr>
              <a:t>Impaction: </a:t>
            </a:r>
            <a:r>
              <a:rPr lang="en-US" sz="2400" b="1" dirty="0">
                <a:solidFill>
                  <a:srgbClr val="FFC000"/>
                </a:solidFill>
                <a:latin typeface="Times New Roman" panose="02020603050405020304" pitchFamily="18" charset="0"/>
                <a:cs typeface="Times New Roman" panose="02020603050405020304" pitchFamily="18" charset="0"/>
              </a:rPr>
              <a:t>shortening</a:t>
            </a:r>
            <a:endParaRPr lang="en-US" b="1" dirty="0">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58138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BA357B-E39A-4B31-A7DC-C8FD3EA90276}"/>
              </a:ext>
            </a:extLst>
          </p:cNvPr>
          <p:cNvSpPr/>
          <p:nvPr/>
        </p:nvSpPr>
        <p:spPr>
          <a:xfrm>
            <a:off x="0" y="260648"/>
            <a:ext cx="9036496" cy="6463308"/>
          </a:xfrm>
          <a:prstGeom prst="rect">
            <a:avLst/>
          </a:prstGeom>
        </p:spPr>
        <p:txBody>
          <a:bodyPr wrap="square">
            <a:spAutoFit/>
          </a:bodyPr>
          <a:lstStyle/>
          <a:p>
            <a:r>
              <a:rPr lang="en-US" b="1" dirty="0">
                <a:solidFill>
                  <a:srgbClr val="FF0000"/>
                </a:solidFill>
                <a:latin typeface="Lato"/>
              </a:rPr>
              <a:t>Fracture classification &gt;&gt;&gt;&gt;&gt;</a:t>
            </a:r>
          </a:p>
          <a:p>
            <a:pPr>
              <a:buFont typeface="Arial" panose="020B0604020202020204" pitchFamily="34" charset="0"/>
              <a:buChar char="•"/>
            </a:pPr>
            <a:r>
              <a:rPr lang="en-US" sz="2400" b="1" dirty="0">
                <a:solidFill>
                  <a:srgbClr val="00B050"/>
                </a:solidFill>
                <a:latin typeface="Times New Roman" panose="02020603050405020304" pitchFamily="18" charset="0"/>
                <a:cs typeface="Times New Roman" panose="02020603050405020304" pitchFamily="18" charset="0"/>
              </a:rPr>
              <a:t>Fragmentation</a:t>
            </a:r>
          </a:p>
          <a:p>
            <a:pPr marL="742950" lvl="1" indent="-285750" algn="just">
              <a:buFont typeface="Arial" panose="020B0604020202020204" pitchFamily="34" charset="0"/>
              <a:buChar char="•"/>
            </a:pPr>
            <a:r>
              <a:rPr lang="en-US" sz="2400" b="1" dirty="0">
                <a:solidFill>
                  <a:srgbClr val="FFC000"/>
                </a:solidFill>
                <a:latin typeface="Times New Roman" panose="02020603050405020304" pitchFamily="18" charset="0"/>
                <a:cs typeface="Times New Roman" panose="02020603050405020304" pitchFamily="18" charset="0"/>
              </a:rPr>
              <a:t>Comminuted fracture</a:t>
            </a:r>
            <a:r>
              <a:rPr lang="en-US" sz="2400" dirty="0">
                <a:solidFill>
                  <a:srgbClr val="1A1C1C"/>
                </a:solidFill>
                <a:latin typeface="Times New Roman" panose="02020603050405020304" pitchFamily="18" charset="0"/>
                <a:cs typeface="Times New Roman" panose="02020603050405020304" pitchFamily="18" charset="0"/>
              </a:rPr>
              <a:t>: more than two fracture lines resulting in multiple bone fragments.</a:t>
            </a:r>
          </a:p>
          <a:p>
            <a:pPr marL="742950" lvl="1" indent="-285750" algn="just">
              <a:buFont typeface="Arial" panose="020B0604020202020204" pitchFamily="34" charset="0"/>
              <a:buChar char="•"/>
            </a:pPr>
            <a:r>
              <a:rPr lang="en-US" sz="2400" b="1" dirty="0">
                <a:solidFill>
                  <a:srgbClr val="FFC000"/>
                </a:solidFill>
                <a:latin typeface="Times New Roman" panose="02020603050405020304" pitchFamily="18" charset="0"/>
                <a:cs typeface="Times New Roman" panose="02020603050405020304" pitchFamily="18" charset="0"/>
              </a:rPr>
              <a:t>Segmental fracture</a:t>
            </a:r>
            <a:r>
              <a:rPr lang="en-US" sz="2400" dirty="0">
                <a:solidFill>
                  <a:srgbClr val="1A1C1C"/>
                </a:solidFill>
                <a:latin typeface="Times New Roman" panose="02020603050405020304" pitchFamily="18" charset="0"/>
                <a:cs typeface="Times New Roman" panose="02020603050405020304" pitchFamily="18" charset="0"/>
              </a:rPr>
              <a:t>: two fracture lines with a bone fragment between the proximal and distal portions of the bone.</a:t>
            </a:r>
          </a:p>
          <a:p>
            <a:pPr lvl="1" algn="just"/>
            <a:endParaRPr lang="en-US" sz="2400" dirty="0">
              <a:solidFill>
                <a:srgbClr val="1A1C1C"/>
              </a:solidFill>
              <a:latin typeface="Times New Roman" panose="02020603050405020304" pitchFamily="18" charset="0"/>
              <a:cs typeface="Times New Roman" panose="02020603050405020304" pitchFamily="18" charset="0"/>
            </a:endParaRPr>
          </a:p>
          <a:p>
            <a:pPr indent="-285750" algn="just">
              <a:buFont typeface="Arial" panose="020B0604020202020204" pitchFamily="34" charset="0"/>
              <a:buChar char="•"/>
            </a:pPr>
            <a:r>
              <a:rPr lang="en-US" sz="2400" b="1" dirty="0">
                <a:solidFill>
                  <a:srgbClr val="00B050"/>
                </a:solidFill>
                <a:latin typeface="Times New Roman" panose="02020603050405020304" pitchFamily="18" charset="0"/>
                <a:cs typeface="Times New Roman" panose="02020603050405020304" pitchFamily="18" charset="0"/>
              </a:rPr>
              <a:t>Soft tissue involvement</a:t>
            </a:r>
          </a:p>
          <a:p>
            <a:pPr marL="742950" lvl="1" indent="-285750" algn="just">
              <a:buFont typeface="Arial" panose="020B0604020202020204" pitchFamily="34" charset="0"/>
              <a:buChar char="•"/>
            </a:pPr>
            <a:r>
              <a:rPr lang="en-US" sz="2400" b="1" dirty="0">
                <a:solidFill>
                  <a:srgbClr val="FFC000"/>
                </a:solidFill>
                <a:latin typeface="Times New Roman" panose="02020603050405020304" pitchFamily="18" charset="0"/>
                <a:cs typeface="Times New Roman" panose="02020603050405020304" pitchFamily="18" charset="0"/>
              </a:rPr>
              <a:t>Closed fracture</a:t>
            </a:r>
            <a:r>
              <a:rPr lang="en-US" sz="2400" dirty="0">
                <a:solidFill>
                  <a:srgbClr val="1A1C1C"/>
                </a:solidFill>
                <a:latin typeface="Times New Roman" panose="02020603050405020304" pitchFamily="18" charset="0"/>
                <a:cs typeface="Times New Roman" panose="02020603050405020304" pitchFamily="18" charset="0"/>
              </a:rPr>
              <a:t> (simple fracture; does not come into contact with the outside environment)</a:t>
            </a:r>
          </a:p>
          <a:p>
            <a:pPr marL="742950" lvl="1" indent="-285750" algn="just">
              <a:buFont typeface="Arial" panose="020B0604020202020204" pitchFamily="34" charset="0"/>
              <a:buChar char="•"/>
            </a:pPr>
            <a:r>
              <a:rPr lang="en-US" sz="2400" b="1" dirty="0">
                <a:solidFill>
                  <a:srgbClr val="FFC000"/>
                </a:solidFill>
                <a:latin typeface="Times New Roman" panose="02020603050405020304" pitchFamily="18" charset="0"/>
                <a:cs typeface="Times New Roman" panose="02020603050405020304" pitchFamily="18" charset="0"/>
              </a:rPr>
              <a:t>Open fracture</a:t>
            </a:r>
            <a:r>
              <a:rPr lang="en-US" sz="2400" dirty="0">
                <a:solidFill>
                  <a:srgbClr val="1A1C1C"/>
                </a:solidFill>
                <a:latin typeface="Times New Roman" panose="02020603050405020304" pitchFamily="18" charset="0"/>
                <a:cs typeface="Times New Roman" panose="02020603050405020304" pitchFamily="18" charset="0"/>
              </a:rPr>
              <a:t>: bone is exposed due to severe soft tissue injury, are associated with a significant risk of infection and poor wound healing.</a:t>
            </a:r>
          </a:p>
          <a:p>
            <a:pPr lvl="1" algn="just"/>
            <a:endParaRPr lang="en-US" sz="2400" dirty="0">
              <a:solidFill>
                <a:srgbClr val="1A1C1C"/>
              </a:solidFill>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en-US" sz="2400" b="1" dirty="0">
                <a:solidFill>
                  <a:srgbClr val="00B050"/>
                </a:solidFill>
                <a:latin typeface="Times New Roman" panose="02020603050405020304" pitchFamily="18" charset="0"/>
                <a:cs typeface="Times New Roman" panose="02020603050405020304" pitchFamily="18" charset="0"/>
              </a:rPr>
              <a:t>Growth plate involvement (pediatric fractures):</a:t>
            </a:r>
            <a:r>
              <a:rPr lang="en-US" dirty="0">
                <a:solidFill>
                  <a:srgbClr val="1A1C1C"/>
                </a:solidFill>
                <a:latin typeface="Lato"/>
              </a:rPr>
              <a:t> </a:t>
            </a:r>
            <a:r>
              <a:rPr lang="en-US" sz="2400" dirty="0">
                <a:solidFill>
                  <a:srgbClr val="1A1C1C"/>
                </a:solidFill>
                <a:latin typeface="Times New Roman" panose="02020603050405020304" pitchFamily="18" charset="0"/>
                <a:cs typeface="Times New Roman" panose="02020603050405020304" pitchFamily="18" charset="0"/>
              </a:rPr>
              <a:t>Salter-Harris fractures </a:t>
            </a:r>
          </a:p>
          <a:p>
            <a:br>
              <a:rPr lang="en-US" dirty="0"/>
            </a:br>
            <a:endParaRPr lang="en-US" dirty="0"/>
          </a:p>
        </p:txBody>
      </p:sp>
    </p:spTree>
    <p:extLst>
      <p:ext uri="{BB962C8B-B14F-4D97-AF65-F5344CB8AC3E}">
        <p14:creationId xmlns:p14="http://schemas.microsoft.com/office/powerpoint/2010/main" val="31784882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ypes of fracture displacement">
            <a:extLst>
              <a:ext uri="{FF2B5EF4-FFF2-40B4-BE49-F238E27FC236}">
                <a16:creationId xmlns:a16="http://schemas.microsoft.com/office/drawing/2014/main" id="{22F34BF6-6357-4E4C-8E9F-2E41DCBC0E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36096" cy="506483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29EEF23-F7D4-497E-849D-9DBAB04B844A}"/>
              </a:ext>
            </a:extLst>
          </p:cNvPr>
          <p:cNvSpPr/>
          <p:nvPr/>
        </p:nvSpPr>
        <p:spPr>
          <a:xfrm>
            <a:off x="109431" y="4805606"/>
            <a:ext cx="4572000" cy="1723549"/>
          </a:xfrm>
          <a:prstGeom prst="rect">
            <a:avLst/>
          </a:prstGeom>
        </p:spPr>
        <p:txBody>
          <a:bodyPr wrap="square">
            <a:spAutoFit/>
          </a:bodyPr>
          <a:lstStyle/>
          <a:p>
            <a:pPr algn="just"/>
            <a:r>
              <a:rPr lang="en-US" sz="1600" b="1" dirty="0"/>
              <a:t>Types of fracture displacement</a:t>
            </a:r>
          </a:p>
          <a:p>
            <a:pPr algn="just"/>
            <a:r>
              <a:rPr lang="en-US" dirty="0">
                <a:solidFill>
                  <a:srgbClr val="00B050"/>
                </a:solidFill>
                <a:latin typeface="Times New Roman" panose="02020603050405020304" pitchFamily="18" charset="0"/>
                <a:cs typeface="Times New Roman" panose="02020603050405020304" pitchFamily="18" charset="0"/>
              </a:rPr>
              <a:t>The most common types of fracture displacement, using the example of the femur and patella. The fracture sites are marked in red; the arrows indicate the directions the fracture fragments move</a:t>
            </a:r>
            <a:r>
              <a:rPr lang="en-US" sz="1600" dirty="0">
                <a:solidFill>
                  <a:srgbClr val="00B050"/>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2D03940B-CDB0-4FC2-86F8-07373EF30940}"/>
              </a:ext>
            </a:extLst>
          </p:cNvPr>
          <p:cNvPicPr>
            <a:picLocks noChangeAspect="1"/>
          </p:cNvPicPr>
          <p:nvPr/>
        </p:nvPicPr>
        <p:blipFill>
          <a:blip r:embed="rId3"/>
          <a:stretch>
            <a:fillRect/>
          </a:stretch>
        </p:blipFill>
        <p:spPr>
          <a:xfrm>
            <a:off x="5436096" y="0"/>
            <a:ext cx="3618148" cy="4602912"/>
          </a:xfrm>
          <a:prstGeom prst="rect">
            <a:avLst/>
          </a:prstGeom>
        </p:spPr>
      </p:pic>
      <p:sp>
        <p:nvSpPr>
          <p:cNvPr id="4" name="Rectangle 3">
            <a:extLst>
              <a:ext uri="{FF2B5EF4-FFF2-40B4-BE49-F238E27FC236}">
                <a16:creationId xmlns:a16="http://schemas.microsoft.com/office/drawing/2014/main" id="{2CE608C0-5CB0-4C5A-A081-BFA463996E72}"/>
              </a:ext>
            </a:extLst>
          </p:cNvPr>
          <p:cNvSpPr/>
          <p:nvPr/>
        </p:nvSpPr>
        <p:spPr>
          <a:xfrm>
            <a:off x="5615608" y="4774829"/>
            <a:ext cx="3438636" cy="1754326"/>
          </a:xfrm>
          <a:prstGeom prst="rect">
            <a:avLst/>
          </a:prstGeom>
        </p:spPr>
        <p:txBody>
          <a:bodyPr wrap="square">
            <a:spAutoFit/>
          </a:bodyPr>
          <a:lstStyle/>
          <a:p>
            <a:r>
              <a:rPr lang="en-US" b="1" dirty="0">
                <a:solidFill>
                  <a:srgbClr val="00B0F0"/>
                </a:solidFill>
                <a:latin typeface="Lato"/>
              </a:rPr>
              <a:t>Fracture orientation</a:t>
            </a:r>
          </a:p>
          <a:p>
            <a:pPr algn="just"/>
            <a:r>
              <a:rPr lang="en-US" dirty="0">
                <a:solidFill>
                  <a:srgbClr val="00B0F0"/>
                </a:solidFill>
                <a:latin typeface="Times New Roman" panose="02020603050405020304" pitchFamily="18" charset="0"/>
                <a:cs typeface="Times New Roman" panose="02020603050405020304" pitchFamily="18" charset="0"/>
              </a:rPr>
              <a:t>Right tibia, anterior view</a:t>
            </a:r>
          </a:p>
          <a:p>
            <a:pPr algn="just"/>
            <a:r>
              <a:rPr lang="en-US" dirty="0">
                <a:solidFill>
                  <a:srgbClr val="00B0F0"/>
                </a:solidFill>
                <a:latin typeface="Times New Roman" panose="02020603050405020304" pitchFamily="18" charset="0"/>
                <a:cs typeface="Times New Roman" panose="02020603050405020304" pitchFamily="18" charset="0"/>
              </a:rPr>
              <a:t>Note that in a </a:t>
            </a:r>
            <a:r>
              <a:rPr lang="en-US" b="1" dirty="0">
                <a:solidFill>
                  <a:srgbClr val="00B0F0"/>
                </a:solidFill>
                <a:latin typeface="Times New Roman" panose="02020603050405020304" pitchFamily="18" charset="0"/>
                <a:cs typeface="Times New Roman" panose="02020603050405020304" pitchFamily="18" charset="0"/>
              </a:rPr>
              <a:t>transverse fracture</a:t>
            </a:r>
            <a:r>
              <a:rPr lang="en-US" dirty="0">
                <a:solidFill>
                  <a:srgbClr val="00B0F0"/>
                </a:solidFill>
                <a:latin typeface="Times New Roman" panose="02020603050405020304" pitchFamily="18" charset="0"/>
                <a:cs typeface="Times New Roman" panose="02020603050405020304" pitchFamily="18" charset="0"/>
              </a:rPr>
              <a:t>, the </a:t>
            </a:r>
            <a:r>
              <a:rPr lang="en-US" b="1" dirty="0">
                <a:solidFill>
                  <a:srgbClr val="00B0F0"/>
                </a:solidFill>
                <a:latin typeface="Times New Roman" panose="02020603050405020304" pitchFamily="18" charset="0"/>
                <a:cs typeface="Times New Roman" panose="02020603050405020304" pitchFamily="18" charset="0"/>
              </a:rPr>
              <a:t>fracture line runs at an angle &lt; 30°</a:t>
            </a:r>
            <a:r>
              <a:rPr lang="en-US" dirty="0">
                <a:solidFill>
                  <a:srgbClr val="00B0F0"/>
                </a:solidFill>
                <a:latin typeface="Times New Roman" panose="02020603050405020304" pitchFamily="18" charset="0"/>
                <a:cs typeface="Times New Roman" panose="02020603050405020304" pitchFamily="18" charset="0"/>
              </a:rPr>
              <a:t>, while in an </a:t>
            </a:r>
            <a:r>
              <a:rPr lang="en-US" b="1" dirty="0">
                <a:solidFill>
                  <a:srgbClr val="00B0F0"/>
                </a:solidFill>
                <a:latin typeface="Times New Roman" panose="02020603050405020304" pitchFamily="18" charset="0"/>
                <a:cs typeface="Times New Roman" panose="02020603050405020304" pitchFamily="18" charset="0"/>
              </a:rPr>
              <a:t>oblique fracture </a:t>
            </a:r>
            <a:r>
              <a:rPr lang="en-US" dirty="0">
                <a:solidFill>
                  <a:srgbClr val="00B0F0"/>
                </a:solidFill>
                <a:latin typeface="Times New Roman" panose="02020603050405020304" pitchFamily="18" charset="0"/>
                <a:cs typeface="Times New Roman" panose="02020603050405020304" pitchFamily="18" charset="0"/>
              </a:rPr>
              <a:t>the </a:t>
            </a:r>
            <a:r>
              <a:rPr lang="en-US" b="1" dirty="0">
                <a:solidFill>
                  <a:srgbClr val="00B0F0"/>
                </a:solidFill>
                <a:latin typeface="Times New Roman" panose="02020603050405020304" pitchFamily="18" charset="0"/>
                <a:cs typeface="Times New Roman" panose="02020603050405020304" pitchFamily="18" charset="0"/>
              </a:rPr>
              <a:t>angle is ≥ 30°.</a:t>
            </a:r>
            <a:endParaRPr lang="en-US" b="1" i="0" dirty="0">
              <a:solidFill>
                <a:srgbClr val="00B0F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9827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984" y="14691"/>
            <a:ext cx="2688704" cy="355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29" y="3573016"/>
            <a:ext cx="2641614" cy="3284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737687" y="24165"/>
            <a:ext cx="3490497" cy="338554"/>
          </a:xfrm>
          <a:prstGeom prst="rect">
            <a:avLst/>
          </a:prstGeom>
          <a:noFill/>
        </p:spPr>
        <p:txBody>
          <a:bodyPr wrap="square" rtlCol="0">
            <a:spAutoFit/>
          </a:bodyPr>
          <a:lstStyle/>
          <a:p>
            <a:pPr algn="ctr"/>
            <a:r>
              <a:rPr lang="en-US" sz="1600" dirty="0">
                <a:solidFill>
                  <a:srgbClr val="FF0000"/>
                </a:solidFill>
              </a:rPr>
              <a:t>Importance two views in bone trauma</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0"/>
            <a:ext cx="2571750"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0045" y="395479"/>
            <a:ext cx="2508139" cy="6355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مستطيل 2"/>
          <p:cNvSpPr/>
          <p:nvPr/>
        </p:nvSpPr>
        <p:spPr>
          <a:xfrm>
            <a:off x="6237302" y="4680520"/>
            <a:ext cx="2906698" cy="2062103"/>
          </a:xfrm>
          <a:prstGeom prst="rect">
            <a:avLst/>
          </a:prstGeom>
        </p:spPr>
        <p:txBody>
          <a:bodyPr wrap="square">
            <a:spAutoFit/>
          </a:bodyPr>
          <a:lstStyle/>
          <a:p>
            <a:pPr algn="just"/>
            <a:r>
              <a:rPr lang="en-US" sz="1600" dirty="0"/>
              <a:t>Value of two views for demonstrating the position of fractures. (a) The fractures of the radius and ulna show little displacement on the  frontal projection. (b) The lateral view, however, shows a marked angulation.</a:t>
            </a:r>
            <a:endParaRPr lang="ar-EG" sz="1600" dirty="0"/>
          </a:p>
        </p:txBody>
      </p:sp>
      <p:sp>
        <p:nvSpPr>
          <p:cNvPr id="8" name="Rectangle 6"/>
          <p:cNvSpPr/>
          <p:nvPr/>
        </p:nvSpPr>
        <p:spPr>
          <a:xfrm>
            <a:off x="8358788" y="476672"/>
            <a:ext cx="441146" cy="369332"/>
          </a:xfrm>
          <a:prstGeom prst="rect">
            <a:avLst/>
          </a:prstGeom>
          <a:solidFill>
            <a:schemeClr val="tx2"/>
          </a:solidFill>
        </p:spPr>
        <p:txBody>
          <a:bodyPr wrap="none">
            <a:spAutoFit/>
          </a:bodyPr>
          <a:lstStyle/>
          <a:p>
            <a:r>
              <a:rPr lang="en-US" b="1" dirty="0">
                <a:solidFill>
                  <a:srgbClr val="FFFF00"/>
                </a:solidFill>
              </a:rPr>
              <a:t>(a)</a:t>
            </a:r>
          </a:p>
        </p:txBody>
      </p:sp>
      <p:sp>
        <p:nvSpPr>
          <p:cNvPr id="4" name="مستطيل 3"/>
          <p:cNvSpPr/>
          <p:nvPr/>
        </p:nvSpPr>
        <p:spPr>
          <a:xfrm>
            <a:off x="3743996" y="403453"/>
            <a:ext cx="452368" cy="369332"/>
          </a:xfrm>
          <a:prstGeom prst="rect">
            <a:avLst/>
          </a:prstGeom>
          <a:solidFill>
            <a:schemeClr val="tx2"/>
          </a:solidFill>
        </p:spPr>
        <p:txBody>
          <a:bodyPr wrap="none">
            <a:spAutoFit/>
          </a:bodyPr>
          <a:lstStyle/>
          <a:p>
            <a:r>
              <a:rPr lang="en-US" b="1" dirty="0">
                <a:solidFill>
                  <a:srgbClr val="FFFF00"/>
                </a:solidFill>
              </a:rPr>
              <a:t>(b)</a:t>
            </a:r>
          </a:p>
        </p:txBody>
      </p:sp>
    </p:spTree>
    <p:extLst>
      <p:ext uri="{BB962C8B-B14F-4D97-AF65-F5344CB8AC3E}">
        <p14:creationId xmlns:p14="http://schemas.microsoft.com/office/powerpoint/2010/main" val="1028985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672893"/>
            <a:ext cx="3397336" cy="4085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Presse | AMBOSS">
            <a:extLst>
              <a:ext uri="{FF2B5EF4-FFF2-40B4-BE49-F238E27FC236}">
                <a16:creationId xmlns:a16="http://schemas.microsoft.com/office/drawing/2014/main" id="{629157AA-91E9-EF72-FE0E-5F572B7D1A2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85038" y="2546350"/>
            <a:ext cx="2922793" cy="1765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مستطيل 1"/>
          <p:cNvSpPr/>
          <p:nvPr/>
        </p:nvSpPr>
        <p:spPr>
          <a:xfrm>
            <a:off x="3398837" y="137360"/>
            <a:ext cx="2914580" cy="83099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Times New Roman" charset="0"/>
                <a:ea typeface="ＭＳ Ｐゴシック" charset="0"/>
                <a:cs typeface="+mn-cs"/>
              </a:rPr>
              <a:t>References</a:t>
            </a:r>
            <a:endParaRPr kumimoji="0" lang="ar-EG" sz="4800" b="0" i="0" u="none" strike="noStrike" kern="1200" cap="none" spc="0" normalizeH="0" baseline="0" noProof="0" dirty="0">
              <a:ln>
                <a:noFill/>
              </a:ln>
              <a:solidFill>
                <a:srgbClr val="FF0000"/>
              </a:solidFill>
              <a:effectLst/>
              <a:uLnTx/>
              <a:uFillTx/>
              <a:latin typeface="Times New Roman" charset="0"/>
              <a:ea typeface="ＭＳ Ｐゴシック" charset="0"/>
              <a:cs typeface="Arial" panose="020B0604020202020204" pitchFamily="34" charset="0"/>
            </a:endParaRPr>
          </a:p>
        </p:txBody>
      </p:sp>
      <p:sp>
        <p:nvSpPr>
          <p:cNvPr id="4" name="مستطيل 3"/>
          <p:cNvSpPr/>
          <p:nvPr/>
        </p:nvSpPr>
        <p:spPr>
          <a:xfrm>
            <a:off x="381000" y="1017022"/>
            <a:ext cx="8382000"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charset="0"/>
                <a:ea typeface="ＭＳ Ｐゴシック" charset="0"/>
                <a:cs typeface="+mn-cs"/>
              </a:rPr>
              <a:t>Diagnostic Imaging by Andrea G. Rockall, 7</a:t>
            </a:r>
            <a:r>
              <a:rPr kumimoji="0" lang="en-US" sz="2800" b="1" i="0" u="none" strike="noStrike" kern="1200" cap="none" spc="0" normalizeH="0" baseline="30000" noProof="0" dirty="0">
                <a:ln>
                  <a:noFill/>
                </a:ln>
                <a:solidFill>
                  <a:prstClr val="black"/>
                </a:solidFill>
                <a:effectLst/>
                <a:uLnTx/>
                <a:uFillTx/>
                <a:latin typeface="Times New Roman" charset="0"/>
                <a:ea typeface="ＭＳ Ｐゴシック" charset="0"/>
                <a:cs typeface="+mn-cs"/>
              </a:rPr>
              <a:t>th</a:t>
            </a:r>
            <a:r>
              <a:rPr kumimoji="0" lang="en-US" sz="2800" b="1" i="0" u="none" strike="noStrike" kern="1200" cap="none" spc="0" normalizeH="0" baseline="0" noProof="0" dirty="0">
                <a:ln>
                  <a:noFill/>
                </a:ln>
                <a:solidFill>
                  <a:prstClr val="black"/>
                </a:solidFill>
                <a:effectLst/>
                <a:uLnTx/>
                <a:uFillTx/>
                <a:latin typeface="Times New Roman" charset="0"/>
                <a:ea typeface="ＭＳ Ｐゴシック" charset="0"/>
                <a:cs typeface="+mn-cs"/>
              </a:rPr>
              <a:t> edition</a:t>
            </a:r>
          </a:p>
        </p:txBody>
      </p:sp>
      <p:sp>
        <p:nvSpPr>
          <p:cNvPr id="6" name="مستطيل 3">
            <a:extLst>
              <a:ext uri="{FF2B5EF4-FFF2-40B4-BE49-F238E27FC236}">
                <a16:creationId xmlns:a16="http://schemas.microsoft.com/office/drawing/2014/main" id="{E902B7D1-5151-44CC-8DE1-03C3F0CAB351}"/>
              </a:ext>
            </a:extLst>
          </p:cNvPr>
          <p:cNvSpPr/>
          <p:nvPr/>
        </p:nvSpPr>
        <p:spPr>
          <a:xfrm>
            <a:off x="179512" y="5810629"/>
            <a:ext cx="8382000" cy="892552"/>
          </a:xfrm>
          <a:prstGeom prst="rect">
            <a:avLst/>
          </a:prstGeom>
          <a:solidFill>
            <a:srgbClr val="FFFF00"/>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charset="0"/>
                <a:ea typeface="ＭＳ Ｐゴシック" charset="0"/>
                <a:cs typeface="+mn-cs"/>
              </a:rPr>
              <a:t>Further readings </a:t>
            </a:r>
            <a:r>
              <a:rPr kumimoji="0" lang="en-US" sz="1600" b="1" i="0" u="none" strike="noStrike" kern="1200" cap="none" spc="0" normalizeH="0" baseline="0" noProof="0" dirty="0">
                <a:ln>
                  <a:noFill/>
                </a:ln>
                <a:solidFill>
                  <a:prstClr val="black"/>
                </a:solidFill>
                <a:effectLst/>
                <a:uLnTx/>
                <a:uFillTx/>
                <a:latin typeface="Times New Roman" charset="0"/>
                <a:ea typeface="ＭＳ Ｐゴシック" charset="0"/>
                <a:cs typeface="+mn-cs"/>
              </a:rPr>
              <a:t>(Diagnostic Imaging by Andrea G. Rockall, 7</a:t>
            </a:r>
            <a:r>
              <a:rPr kumimoji="0" lang="en-US" sz="1600" b="1" i="0" u="none" strike="noStrike" kern="1200" cap="none" spc="0" normalizeH="0" baseline="30000" noProof="0" dirty="0">
                <a:ln>
                  <a:noFill/>
                </a:ln>
                <a:solidFill>
                  <a:prstClr val="black"/>
                </a:solidFill>
                <a:effectLst/>
                <a:uLnTx/>
                <a:uFillTx/>
                <a:latin typeface="Times New Roman" charset="0"/>
                <a:ea typeface="ＭＳ Ｐゴシック" charset="0"/>
                <a:cs typeface="+mn-cs"/>
              </a:rPr>
              <a:t>th</a:t>
            </a:r>
            <a:r>
              <a:rPr kumimoji="0" lang="en-US" sz="1600" b="1" i="0" u="none" strike="noStrike" kern="1200" cap="none" spc="0" normalizeH="0" baseline="0" noProof="0" dirty="0">
                <a:ln>
                  <a:noFill/>
                </a:ln>
                <a:solidFill>
                  <a:prstClr val="black"/>
                </a:solidFill>
                <a:effectLst/>
                <a:uLnTx/>
                <a:uFillTx/>
                <a:latin typeface="Times New Roman" charset="0"/>
                <a:ea typeface="ＭＳ Ｐゴシック" charset="0"/>
                <a:cs typeface="+mn-cs"/>
              </a:rPr>
              <a:t> edition)</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dirty="0">
                <a:solidFill>
                  <a:srgbClr val="C00000"/>
                </a:solidFill>
                <a:latin typeface="Times New Roman" charset="0"/>
                <a:ea typeface="ＭＳ Ｐゴシック" charset="0"/>
              </a:rPr>
              <a:t>From Page 399 - 404</a:t>
            </a:r>
            <a:endParaRPr kumimoji="0" lang="en-US" sz="2400" b="1" i="0" u="none" strike="noStrike" kern="1200" cap="none" spc="0" normalizeH="0" baseline="0" noProof="0" dirty="0">
              <a:ln>
                <a:noFill/>
              </a:ln>
              <a:solidFill>
                <a:srgbClr val="C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9580372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chemeClr val="accent2"/>
                </a:solidFill>
              </a:rPr>
              <a:t>RADIOLOGY OF MUSCULOSKELETAL SYSTEM-2</a:t>
            </a:r>
            <a:endParaRPr lang="en-CA" dirty="0">
              <a:solidFill>
                <a:schemeClr val="accent2"/>
              </a:solidFill>
            </a:endParaRPr>
          </a:p>
        </p:txBody>
      </p:sp>
      <p:sp>
        <p:nvSpPr>
          <p:cNvPr id="3" name="Subtitle 2"/>
          <p:cNvSpPr>
            <a:spLocks noGrp="1"/>
          </p:cNvSpPr>
          <p:nvPr>
            <p:ph type="subTitle" idx="1"/>
          </p:nvPr>
        </p:nvSpPr>
        <p:spPr/>
        <p:txBody>
          <a:bodyPr/>
          <a:lstStyle/>
          <a:p>
            <a:r>
              <a:rPr lang="en-US" dirty="0">
                <a:solidFill>
                  <a:schemeClr val="tx2"/>
                </a:solidFill>
              </a:rPr>
              <a:t>PHATHOLOGY</a:t>
            </a:r>
          </a:p>
          <a:p>
            <a:r>
              <a:rPr lang="en-US" dirty="0">
                <a:solidFill>
                  <a:schemeClr val="tx2"/>
                </a:solidFill>
              </a:rPr>
              <a:t>ALMAAREFA COLLEGE OF MEDICINE</a:t>
            </a:r>
            <a:endParaRPr lang="en-CA" dirty="0">
              <a:solidFill>
                <a:schemeClr val="tx2"/>
              </a:solidFill>
            </a:endParaRPr>
          </a:p>
        </p:txBody>
      </p:sp>
    </p:spTree>
    <p:extLst>
      <p:ext uri="{BB962C8B-B14F-4D97-AF65-F5344CB8AC3E}">
        <p14:creationId xmlns:p14="http://schemas.microsoft.com/office/powerpoint/2010/main" val="4113244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2204864"/>
            <a:ext cx="6336704" cy="1323439"/>
          </a:xfrm>
          <a:prstGeom prst="rect">
            <a:avLst/>
          </a:prstGeom>
          <a:noFill/>
        </p:spPr>
        <p:txBody>
          <a:bodyPr wrap="square" rtlCol="0">
            <a:spAutoFit/>
          </a:bodyPr>
          <a:lstStyle/>
          <a:p>
            <a:pPr algn="ctr"/>
            <a:r>
              <a:rPr lang="en-US" sz="4000" dirty="0">
                <a:solidFill>
                  <a:srgbClr val="7030A0"/>
                </a:solidFill>
              </a:rPr>
              <a:t>METABOLIC AND ENDOCRINE BONE DISORDERS</a:t>
            </a:r>
            <a:endParaRPr lang="en-CA" sz="4000" dirty="0">
              <a:solidFill>
                <a:srgbClr val="7030A0"/>
              </a:solidFill>
            </a:endParaRPr>
          </a:p>
        </p:txBody>
      </p:sp>
    </p:spTree>
    <p:extLst>
      <p:ext uri="{BB962C8B-B14F-4D97-AF65-F5344CB8AC3E}">
        <p14:creationId xmlns:p14="http://schemas.microsoft.com/office/powerpoint/2010/main" val="34462487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4624"/>
            <a:ext cx="9144000" cy="6494085"/>
          </a:xfrm>
          <a:prstGeom prst="rect">
            <a:avLst/>
          </a:prstGeom>
        </p:spPr>
        <p:txBody>
          <a:bodyPr wrap="square">
            <a:spAutoFit/>
          </a:bodyPr>
          <a:lstStyle/>
          <a:p>
            <a:pPr algn="just"/>
            <a:r>
              <a:rPr lang="en-US" sz="4000" dirty="0"/>
              <a:t>Osteoporosis</a:t>
            </a:r>
            <a:r>
              <a:rPr lang="en-US" dirty="0"/>
              <a:t> is a skeletal condition in which the loss of </a:t>
            </a:r>
            <a:r>
              <a:rPr lang="en-US" u="sng" dirty="0"/>
              <a:t>bone mineral density</a:t>
            </a:r>
            <a:r>
              <a:rPr lang="en-US" dirty="0"/>
              <a:t> (</a:t>
            </a:r>
            <a:r>
              <a:rPr lang="en-US" u="sng" dirty="0"/>
              <a:t>BMD</a:t>
            </a:r>
            <a:r>
              <a:rPr lang="en-US" dirty="0"/>
              <a:t>) leads to decreased bone strength and increased susceptibility to fractures.</a:t>
            </a:r>
          </a:p>
          <a:p>
            <a:pPr algn="just"/>
            <a:r>
              <a:rPr lang="en-US" sz="2000" b="1" dirty="0">
                <a:solidFill>
                  <a:srgbClr val="C00000"/>
                </a:solidFill>
              </a:rPr>
              <a:t>Risk factors: </a:t>
            </a:r>
          </a:p>
          <a:p>
            <a:pPr algn="just"/>
            <a:r>
              <a:rPr lang="en-US" sz="2400" dirty="0"/>
              <a:t>Postmenopausal women ,older adults (abrupt decrease in estrogen and age-related processes play a key role in the development of osteoporosis, physical inactivity, a diet low in calcium and vitamin D , smoking, and alcohol consumption.</a:t>
            </a:r>
            <a:endParaRPr lang="en-US" sz="2400" b="1" dirty="0">
              <a:solidFill>
                <a:srgbClr val="C00000"/>
              </a:solidFill>
            </a:endParaRPr>
          </a:p>
          <a:p>
            <a:pPr algn="just"/>
            <a:r>
              <a:rPr lang="en-US" sz="3200" b="1" dirty="0">
                <a:solidFill>
                  <a:srgbClr val="C00000"/>
                </a:solidFill>
              </a:rPr>
              <a:t>Radiographic features:</a:t>
            </a:r>
          </a:p>
          <a:p>
            <a:pPr algn="just"/>
            <a:r>
              <a:rPr lang="en-US" sz="3200" dirty="0"/>
              <a:t>The changes of osteoporosis are best seen in the </a:t>
            </a:r>
            <a:r>
              <a:rPr lang="en-US" sz="3200" b="1" dirty="0"/>
              <a:t>spine </a:t>
            </a:r>
            <a:r>
              <a:rPr lang="en-US" sz="3200" b="1" dirty="0">
                <a:solidFill>
                  <a:srgbClr val="FFC000"/>
                </a:solidFill>
              </a:rPr>
              <a:t>(</a:t>
            </a:r>
            <a:r>
              <a:rPr lang="en-US" b="1" dirty="0">
                <a:solidFill>
                  <a:srgbClr val="FFC000"/>
                </a:solidFill>
              </a:rPr>
              <a:t>Lateral thoracic and lumbar spine x-ray )</a:t>
            </a:r>
          </a:p>
          <a:p>
            <a:pPr algn="just"/>
            <a:r>
              <a:rPr lang="en-US" sz="3200" dirty="0">
                <a:solidFill>
                  <a:srgbClr val="0070C0"/>
                </a:solidFill>
              </a:rPr>
              <a:t>- Decreased bone density </a:t>
            </a:r>
          </a:p>
          <a:p>
            <a:pPr algn="just"/>
            <a:r>
              <a:rPr lang="en-US" sz="3200" dirty="0">
                <a:solidFill>
                  <a:srgbClr val="0070C0"/>
                </a:solidFill>
              </a:rPr>
              <a:t>- Loss of normal bony trabecula </a:t>
            </a:r>
            <a:endParaRPr lang="en-US" sz="3200" dirty="0"/>
          </a:p>
          <a:p>
            <a:pPr algn="just"/>
            <a:r>
              <a:rPr lang="en-US" sz="3200" b="1" dirty="0"/>
              <a:t>Dual energy x-ray absorptiometry (DEXA) </a:t>
            </a:r>
            <a:r>
              <a:rPr lang="en-US" sz="3200" dirty="0"/>
              <a:t>is the gold standard technique for the diagnosis of osteoporosis</a:t>
            </a:r>
          </a:p>
          <a:p>
            <a:endParaRPr lang="en-US" dirty="0"/>
          </a:p>
        </p:txBody>
      </p:sp>
    </p:spTree>
    <p:extLst>
      <p:ext uri="{BB962C8B-B14F-4D97-AF65-F5344CB8AC3E}">
        <p14:creationId xmlns:p14="http://schemas.microsoft.com/office/powerpoint/2010/main" val="14804351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ecreased bone density in osteoporo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0"/>
            <a:ext cx="4161540" cy="683924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572000" y="116632"/>
            <a:ext cx="4392488" cy="5878532"/>
          </a:xfrm>
          <a:prstGeom prst="rect">
            <a:avLst/>
          </a:prstGeom>
        </p:spPr>
        <p:txBody>
          <a:bodyPr wrap="square">
            <a:spAutoFit/>
          </a:bodyPr>
          <a:lstStyle/>
          <a:p>
            <a:pPr algn="ctr"/>
            <a:r>
              <a:rPr lang="en-US" sz="2000" b="1" dirty="0">
                <a:solidFill>
                  <a:srgbClr val="C00000"/>
                </a:solidFill>
                <a:latin typeface="Lato"/>
              </a:rPr>
              <a:t>Decreased bone density in osteoporosis</a:t>
            </a:r>
          </a:p>
          <a:p>
            <a:pPr algn="just"/>
            <a:r>
              <a:rPr lang="en-US" sz="2400" b="1" dirty="0">
                <a:latin typeface="Times New Roman" panose="02020603050405020304" pitchFamily="18" charset="0"/>
                <a:cs typeface="Times New Roman" panose="02020603050405020304" pitchFamily="18" charset="0"/>
              </a:rPr>
              <a:t>X-ray lumbar spine (lateral view) of a patient with osteoporosis</a:t>
            </a:r>
          </a:p>
          <a:p>
            <a:pPr algn="just"/>
            <a:r>
              <a:rPr lang="en-US" sz="2400" b="1" dirty="0">
                <a:latin typeface="Times New Roman" panose="02020603050405020304" pitchFamily="18" charset="0"/>
                <a:cs typeface="Times New Roman" panose="02020603050405020304" pitchFamily="18" charset="0"/>
              </a:rPr>
              <a:t>The vertebrae have </a:t>
            </a:r>
            <a:r>
              <a:rPr lang="en-US" sz="2400" b="1" dirty="0">
                <a:solidFill>
                  <a:srgbClr val="00B0F0"/>
                </a:solidFill>
                <a:latin typeface="Times New Roman" panose="02020603050405020304" pitchFamily="18" charset="0"/>
                <a:cs typeface="Times New Roman" panose="02020603050405020304" pitchFamily="18" charset="0"/>
              </a:rPr>
              <a:t>a low-density </a:t>
            </a:r>
            <a:r>
              <a:rPr lang="en-US" sz="2400" b="1" dirty="0">
                <a:latin typeface="Times New Roman" panose="02020603050405020304" pitchFamily="18" charset="0"/>
                <a:cs typeface="Times New Roman" panose="02020603050405020304" pitchFamily="18" charset="0"/>
              </a:rPr>
              <a:t>appearance as a result of the loss of trabecular bone, and the </a:t>
            </a:r>
            <a:r>
              <a:rPr lang="en-US" sz="2400" b="1" dirty="0">
                <a:solidFill>
                  <a:srgbClr val="00B0F0"/>
                </a:solidFill>
                <a:latin typeface="Times New Roman" panose="02020603050405020304" pitchFamily="18" charset="0"/>
                <a:cs typeface="Times New Roman" panose="02020603050405020304" pitchFamily="18" charset="0"/>
              </a:rPr>
              <a:t>cortical outline </a:t>
            </a:r>
            <a:r>
              <a:rPr lang="en-US" sz="2400" b="1" dirty="0">
                <a:latin typeface="Times New Roman" panose="02020603050405020304" pitchFamily="18" charset="0"/>
                <a:cs typeface="Times New Roman" panose="02020603050405020304" pitchFamily="18" charset="0"/>
              </a:rPr>
              <a:t>of each vertebra appears </a:t>
            </a:r>
            <a:r>
              <a:rPr lang="en-US" sz="2400" b="1" dirty="0">
                <a:solidFill>
                  <a:srgbClr val="00B0F0"/>
                </a:solidFill>
                <a:latin typeface="Times New Roman" panose="02020603050405020304" pitchFamily="18" charset="0"/>
                <a:cs typeface="Times New Roman" panose="02020603050405020304" pitchFamily="18" charset="0"/>
              </a:rPr>
              <a:t>accentuated.</a:t>
            </a:r>
          </a:p>
          <a:p>
            <a:pPr algn="just"/>
            <a:r>
              <a:rPr lang="en-US" sz="2400" b="1" dirty="0">
                <a:latin typeface="Times New Roman" panose="02020603050405020304" pitchFamily="18" charset="0"/>
                <a:cs typeface="Times New Roman" panose="02020603050405020304" pitchFamily="18" charset="0"/>
              </a:rPr>
              <a:t>Other potential findings on a spine radiograph in osteoporosis include an </a:t>
            </a:r>
            <a:r>
              <a:rPr lang="en-US" sz="2400" b="1" dirty="0">
                <a:solidFill>
                  <a:srgbClr val="00B0F0"/>
                </a:solidFill>
                <a:latin typeface="Times New Roman" panose="02020603050405020304" pitchFamily="18" charset="0"/>
                <a:cs typeface="Times New Roman" panose="02020603050405020304" pitchFamily="18" charset="0"/>
              </a:rPr>
              <a:t>abnormal trabecular pattern </a:t>
            </a:r>
            <a:r>
              <a:rPr lang="en-US" sz="2400" b="1" dirty="0">
                <a:latin typeface="Times New Roman" panose="02020603050405020304" pitchFamily="18" charset="0"/>
                <a:cs typeface="Times New Roman" panose="02020603050405020304" pitchFamily="18" charset="0"/>
              </a:rPr>
              <a:t>and </a:t>
            </a:r>
            <a:r>
              <a:rPr lang="en-US" sz="2400" b="1" dirty="0">
                <a:solidFill>
                  <a:srgbClr val="00B0F0"/>
                </a:solidFill>
                <a:latin typeface="Times New Roman" panose="02020603050405020304" pitchFamily="18" charset="0"/>
                <a:cs typeface="Times New Roman" panose="02020603050405020304" pitchFamily="18" charset="0"/>
              </a:rPr>
              <a:t>biconcave or compressed vertebral configuration.</a:t>
            </a:r>
            <a:endParaRPr lang="en-US" sz="2400" b="1" i="0" dirty="0">
              <a:solidFill>
                <a:srgbClr val="00B0F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0108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83968" y="0"/>
            <a:ext cx="301686" cy="369332"/>
          </a:xfrm>
          <a:prstGeom prst="rect">
            <a:avLst/>
          </a:prstGeom>
        </p:spPr>
        <p:txBody>
          <a:bodyPr wrap="none">
            <a:spAutoFit/>
          </a:bodyPr>
          <a:lstStyle/>
          <a:p>
            <a:r>
              <a:rPr lang="en-US" dirty="0">
                <a:solidFill>
                  <a:srgbClr val="FFFF00"/>
                </a:solidFill>
              </a:rPr>
              <a:t>1</a:t>
            </a:r>
          </a:p>
        </p:txBody>
      </p:sp>
      <p:sp>
        <p:nvSpPr>
          <p:cNvPr id="6" name="Rectangle 5"/>
          <p:cNvSpPr/>
          <p:nvPr/>
        </p:nvSpPr>
        <p:spPr>
          <a:xfrm>
            <a:off x="0" y="188640"/>
            <a:ext cx="301686" cy="369332"/>
          </a:xfrm>
          <a:prstGeom prst="rect">
            <a:avLst/>
          </a:prstGeom>
        </p:spPr>
        <p:txBody>
          <a:bodyPr wrap="none">
            <a:spAutoFit/>
          </a:bodyPr>
          <a:lstStyle/>
          <a:p>
            <a:r>
              <a:rPr lang="en-US" dirty="0">
                <a:solidFill>
                  <a:srgbClr val="FFFF00"/>
                </a:solidFill>
              </a:rPr>
              <a:t>2</a:t>
            </a:r>
          </a:p>
        </p:txBody>
      </p:sp>
      <p:pic>
        <p:nvPicPr>
          <p:cNvPr id="7" name="Picture 2" descr="DXA scan in osteopen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366"/>
            <a:ext cx="8820472" cy="439646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4149080"/>
            <a:ext cx="9144000" cy="2585323"/>
          </a:xfrm>
          <a:prstGeom prst="rect">
            <a:avLst/>
          </a:prstGeom>
        </p:spPr>
        <p:txBody>
          <a:bodyPr wrap="square">
            <a:spAutoFit/>
          </a:bodyPr>
          <a:lstStyle/>
          <a:p>
            <a:pPr algn="just"/>
            <a:r>
              <a:rPr lang="en-US" b="1" dirty="0">
                <a:solidFill>
                  <a:srgbClr val="00B050"/>
                </a:solidFill>
                <a:latin typeface="Lato"/>
              </a:rPr>
              <a:t>DXA scan in osteopenia</a:t>
            </a:r>
          </a:p>
          <a:p>
            <a:pPr algn="just"/>
            <a:r>
              <a:rPr lang="en-US" b="1" dirty="0">
                <a:latin typeface="Lato"/>
              </a:rPr>
              <a:t>Dual-energy x-ray absorbtiometry (DXA) scan </a:t>
            </a:r>
            <a:r>
              <a:rPr lang="en-US" dirty="0">
                <a:latin typeface="Lato"/>
              </a:rPr>
              <a:t>of a 59-year-old female patient</a:t>
            </a:r>
          </a:p>
          <a:p>
            <a:pPr algn="just"/>
            <a:r>
              <a:rPr lang="en-US" dirty="0">
                <a:latin typeface="Lato"/>
              </a:rPr>
              <a:t>The T-scores are -1.6 for the lumbar spine (top image) and 0.5 for the femoral neck (bottom image). The graph indicates the T-score values for osteopenia (-1 to -2.5) and osteoporosis (≤ -2.5); since the lower T-score is used for diagnostic categorization, this patient meets the criteria for osteopenia. </a:t>
            </a:r>
          </a:p>
          <a:p>
            <a:r>
              <a:rPr lang="en-US" b="1" dirty="0">
                <a:solidFill>
                  <a:srgbClr val="00B050"/>
                </a:solidFill>
                <a:latin typeface="Lato"/>
              </a:rPr>
              <a:t>BMD: bone mineral density</a:t>
            </a:r>
            <a:br>
              <a:rPr lang="en-US" dirty="0">
                <a:latin typeface="Lato"/>
              </a:rPr>
            </a:br>
            <a:r>
              <a:rPr lang="en-US" dirty="0">
                <a:latin typeface="Lato"/>
              </a:rPr>
              <a:t>T-score: the difference in standard deviations between the patient's BMD and the BMD of a young adult female reference mean</a:t>
            </a:r>
            <a:endParaRPr lang="en-US" b="0" i="0" dirty="0">
              <a:effectLst/>
              <a:latin typeface="Lato"/>
            </a:endParaRPr>
          </a:p>
        </p:txBody>
      </p:sp>
    </p:spTree>
    <p:extLst>
      <p:ext uri="{BB962C8B-B14F-4D97-AF65-F5344CB8AC3E}">
        <p14:creationId xmlns:p14="http://schemas.microsoft.com/office/powerpoint/2010/main" val="13363400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448" y="-34773"/>
            <a:ext cx="8229600" cy="778098"/>
          </a:xfrm>
        </p:spPr>
        <p:txBody>
          <a:bodyPr/>
          <a:lstStyle/>
          <a:p>
            <a:r>
              <a:rPr lang="en-US" b="1" dirty="0">
                <a:solidFill>
                  <a:srgbClr val="FF0000"/>
                </a:solidFill>
              </a:rPr>
              <a:t>Osteomalacia</a:t>
            </a:r>
          </a:p>
        </p:txBody>
      </p:sp>
      <p:sp>
        <p:nvSpPr>
          <p:cNvPr id="3" name="Content Placeholder 2"/>
          <p:cNvSpPr>
            <a:spLocks noGrp="1"/>
          </p:cNvSpPr>
          <p:nvPr>
            <p:ph idx="1"/>
          </p:nvPr>
        </p:nvSpPr>
        <p:spPr>
          <a:xfrm>
            <a:off x="0" y="813663"/>
            <a:ext cx="9036496" cy="5733256"/>
          </a:xfrm>
        </p:spPr>
        <p:txBody>
          <a:bodyPr>
            <a:normAutofit fontScale="92500" lnSpcReduction="10000"/>
          </a:bodyPr>
          <a:lstStyle/>
          <a:p>
            <a:pPr algn="just"/>
            <a:r>
              <a:rPr lang="en-US" dirty="0">
                <a:latin typeface="Times New Roman" panose="02020603050405020304" pitchFamily="18" charset="0"/>
                <a:cs typeface="Times New Roman" panose="02020603050405020304" pitchFamily="18" charset="0"/>
              </a:rPr>
              <a:t>Osteomalacia is the softening of the bones caused by defective bone mineralization secondary to inadequate amounts of available phosphorus and calcium, or because of overactive resorption of calcium from the bone as a result of hyperparathyroidism. </a:t>
            </a:r>
          </a:p>
          <a:p>
            <a:pPr algn="just"/>
            <a:r>
              <a:rPr lang="en-US" dirty="0">
                <a:latin typeface="Times New Roman" panose="02020603050405020304" pitchFamily="18" charset="0"/>
                <a:cs typeface="Times New Roman" panose="02020603050405020304" pitchFamily="18" charset="0"/>
              </a:rPr>
              <a:t>Patients with osteomalacia usually present with </a:t>
            </a:r>
            <a:r>
              <a:rPr lang="en-US" b="1" dirty="0">
                <a:latin typeface="Times New Roman" panose="02020603050405020304" pitchFamily="18" charset="0"/>
                <a:cs typeface="Times New Roman" panose="02020603050405020304" pitchFamily="18" charset="0"/>
              </a:rPr>
              <a:t>bone pain</a:t>
            </a:r>
            <a:r>
              <a:rPr lang="en-US" dirty="0">
                <a:latin typeface="Times New Roman" panose="02020603050405020304" pitchFamily="18" charset="0"/>
                <a:cs typeface="Times New Roman" panose="02020603050405020304" pitchFamily="18" charset="0"/>
              </a:rPr>
              <a:t> and </a:t>
            </a:r>
            <a:r>
              <a:rPr lang="en-US" b="1" dirty="0">
                <a:latin typeface="Times New Roman" panose="02020603050405020304" pitchFamily="18" charset="0"/>
                <a:cs typeface="Times New Roman" panose="02020603050405020304" pitchFamily="18" charset="0"/>
              </a:rPr>
              <a:t>tenderness</a:t>
            </a:r>
            <a:r>
              <a:rPr lang="en-US" dirty="0">
                <a:latin typeface="Times New Roman" panose="02020603050405020304" pitchFamily="18" charset="0"/>
                <a:cs typeface="Times New Roman" panose="02020603050405020304" pitchFamily="18" charset="0"/>
              </a:rPr>
              <a:t>.</a:t>
            </a:r>
          </a:p>
          <a:p>
            <a:pPr marL="0" indent="0" algn="just">
              <a:buNone/>
            </a:pPr>
            <a:r>
              <a:rPr lang="en-US" b="1" dirty="0">
                <a:solidFill>
                  <a:srgbClr val="C00000"/>
                </a:solidFill>
                <a:latin typeface="Times New Roman" panose="02020603050405020304" pitchFamily="18" charset="0"/>
                <a:cs typeface="Times New Roman" panose="02020603050405020304" pitchFamily="18" charset="0"/>
              </a:rPr>
              <a:t>Characteristic radiological features are:</a:t>
            </a:r>
          </a:p>
          <a:p>
            <a:pPr marL="0" indent="0" algn="just">
              <a:buNone/>
            </a:pP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Loss of bone density.</a:t>
            </a:r>
          </a:p>
          <a:p>
            <a:pPr marL="0" indent="0" algn="just">
              <a:buNone/>
            </a:pPr>
            <a:r>
              <a:rPr lang="en-US" dirty="0">
                <a:latin typeface="Times New Roman" panose="02020603050405020304" pitchFamily="18" charset="0"/>
                <a:cs typeface="Times New Roman" panose="02020603050405020304" pitchFamily="18" charset="0"/>
              </a:rPr>
              <a:t>- </a:t>
            </a:r>
            <a:r>
              <a:rPr lang="en-US" b="1" dirty="0">
                <a:solidFill>
                  <a:srgbClr val="00B0F0"/>
                </a:solidFill>
                <a:latin typeface="Times New Roman" panose="02020603050405020304" pitchFamily="18" charset="0"/>
                <a:cs typeface="Times New Roman" panose="02020603050405020304" pitchFamily="18" charset="0"/>
              </a:rPr>
              <a:t>Thinning of the trabeculae and cortex.</a:t>
            </a:r>
          </a:p>
          <a:p>
            <a:pPr marL="0" indent="0" algn="just">
              <a:buNone/>
            </a:pPr>
            <a:r>
              <a:rPr lang="en-US" dirty="0">
                <a:latin typeface="Times New Roman" panose="02020603050405020304" pitchFamily="18" charset="0"/>
                <a:cs typeface="Times New Roman" panose="02020603050405020304" pitchFamily="18" charset="0"/>
              </a:rPr>
              <a:t>- </a:t>
            </a:r>
            <a:r>
              <a:rPr lang="en-US" b="1" dirty="0">
                <a:solidFill>
                  <a:srgbClr val="00B050"/>
                </a:solidFill>
                <a:latin typeface="Times New Roman" panose="02020603050405020304" pitchFamily="18" charset="0"/>
                <a:cs typeface="Times New Roman" panose="02020603050405020304" pitchFamily="18" charset="0"/>
              </a:rPr>
              <a:t>Looser’s ones (pseudo fractures).</a:t>
            </a:r>
          </a:p>
          <a:p>
            <a:pPr marL="0" indent="0" algn="just">
              <a:buNone/>
            </a:pPr>
            <a:r>
              <a:rPr lang="en-US" b="1" dirty="0">
                <a:latin typeface="Times New Roman" panose="02020603050405020304" pitchFamily="18" charset="0"/>
                <a:cs typeface="Times New Roman" panose="02020603050405020304" pitchFamily="18" charset="0"/>
              </a:rPr>
              <a:t>- Bone deformity.</a:t>
            </a:r>
            <a:r>
              <a:rPr lang="en-US" sz="1900" b="1" dirty="0">
                <a:latin typeface="Times New Roman" panose="02020603050405020304" pitchFamily="18" charset="0"/>
                <a:cs typeface="Times New Roman" panose="02020603050405020304" pitchFamily="18" charset="0"/>
              </a:rPr>
              <a:t>(vertebral bodies are biconcave, the femora may be bowed) </a:t>
            </a:r>
            <a:endParaRPr lang="en-US" sz="2600" b="1" dirty="0">
              <a:latin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3027560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1951" y="390997"/>
            <a:ext cx="2037908" cy="517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2" y="461666"/>
            <a:ext cx="2192694" cy="5271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0197" y="390998"/>
            <a:ext cx="2361661" cy="517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042" y="40583"/>
            <a:ext cx="1917128" cy="369332"/>
          </a:xfrm>
          <a:prstGeom prst="rect">
            <a:avLst/>
          </a:prstGeom>
        </p:spPr>
        <p:txBody>
          <a:bodyPr wrap="none">
            <a:spAutoFit/>
          </a:bodyPr>
          <a:lstStyle/>
          <a:p>
            <a:r>
              <a:rPr lang="en-US" dirty="0">
                <a:solidFill>
                  <a:srgbClr val="C00000"/>
                </a:solidFill>
              </a:rPr>
              <a:t>'</a:t>
            </a:r>
            <a:r>
              <a:rPr lang="en-US" b="1" dirty="0">
                <a:solidFill>
                  <a:srgbClr val="C00000"/>
                </a:solidFill>
              </a:rPr>
              <a:t>Codfish vertebra</a:t>
            </a:r>
            <a:r>
              <a:rPr lang="en-US" dirty="0">
                <a:solidFill>
                  <a:srgbClr val="C00000"/>
                </a:solidFill>
              </a:rPr>
              <a:t>' </a:t>
            </a:r>
            <a:endParaRPr lang="ar-SA" dirty="0">
              <a:solidFill>
                <a:srgbClr val="C00000"/>
              </a:solidFill>
            </a:endParaRPr>
          </a:p>
        </p:txBody>
      </p:sp>
      <p:sp>
        <p:nvSpPr>
          <p:cNvPr id="8" name="Rectangle 7"/>
          <p:cNvSpPr/>
          <p:nvPr/>
        </p:nvSpPr>
        <p:spPr>
          <a:xfrm>
            <a:off x="6084168" y="0"/>
            <a:ext cx="1432059" cy="369332"/>
          </a:xfrm>
          <a:prstGeom prst="rect">
            <a:avLst/>
          </a:prstGeom>
        </p:spPr>
        <p:txBody>
          <a:bodyPr wrap="none">
            <a:spAutoFit/>
          </a:bodyPr>
          <a:lstStyle/>
          <a:p>
            <a:r>
              <a:rPr lang="en-US" b="1" dirty="0">
                <a:solidFill>
                  <a:srgbClr val="C00000"/>
                </a:solidFill>
              </a:rPr>
              <a:t>Looser Zones</a:t>
            </a:r>
            <a:endParaRPr lang="ar-SA" b="1" dirty="0">
              <a:solidFill>
                <a:srgbClr val="C00000"/>
              </a:solidFill>
            </a:endParaRPr>
          </a:p>
        </p:txBody>
      </p:sp>
      <p:sp>
        <p:nvSpPr>
          <p:cNvPr id="2" name="مستطيل 1"/>
          <p:cNvSpPr/>
          <p:nvPr/>
        </p:nvSpPr>
        <p:spPr>
          <a:xfrm>
            <a:off x="4404020" y="5615932"/>
            <a:ext cx="4757838" cy="1015663"/>
          </a:xfrm>
          <a:prstGeom prst="rect">
            <a:avLst/>
          </a:prstGeom>
        </p:spPr>
        <p:txBody>
          <a:bodyPr wrap="square">
            <a:spAutoFit/>
          </a:bodyPr>
          <a:lstStyle/>
          <a:p>
            <a:pPr algn="just"/>
            <a:r>
              <a:rPr lang="en-US" b="1" dirty="0">
                <a:solidFill>
                  <a:srgbClr val="C00000"/>
                </a:solidFill>
              </a:rPr>
              <a:t>Looser’s zones </a:t>
            </a:r>
            <a:r>
              <a:rPr lang="en-US" sz="2000" dirty="0">
                <a:solidFill>
                  <a:srgbClr val="00B0F0"/>
                </a:solidFill>
              </a:rPr>
              <a:t>are </a:t>
            </a:r>
            <a:r>
              <a:rPr lang="en-US" sz="2000" b="1" dirty="0">
                <a:solidFill>
                  <a:srgbClr val="00B0F0"/>
                </a:solidFill>
              </a:rPr>
              <a:t>short lucent bands</a:t>
            </a:r>
            <a:r>
              <a:rPr lang="en-US" sz="2000" dirty="0">
                <a:solidFill>
                  <a:srgbClr val="00B0F0"/>
                </a:solidFill>
              </a:rPr>
              <a:t> running through the </a:t>
            </a:r>
            <a:r>
              <a:rPr lang="en-US" sz="2000" b="1" dirty="0">
                <a:solidFill>
                  <a:srgbClr val="00B0F0"/>
                </a:solidFill>
              </a:rPr>
              <a:t>cortex</a:t>
            </a:r>
            <a:r>
              <a:rPr lang="en-US" sz="2000" dirty="0">
                <a:solidFill>
                  <a:srgbClr val="00B0F0"/>
                </a:solidFill>
              </a:rPr>
              <a:t> at </a:t>
            </a:r>
            <a:r>
              <a:rPr lang="en-US" sz="2000" b="1" dirty="0">
                <a:solidFill>
                  <a:srgbClr val="00B0F0"/>
                </a:solidFill>
              </a:rPr>
              <a:t>right angles</a:t>
            </a:r>
            <a:r>
              <a:rPr lang="en-US" sz="2000" dirty="0">
                <a:solidFill>
                  <a:srgbClr val="00B0F0"/>
                </a:solidFill>
              </a:rPr>
              <a:t>, usually going only part way across the bone</a:t>
            </a:r>
            <a:endParaRPr lang="ar-EG" dirty="0">
              <a:solidFill>
                <a:srgbClr val="00B0F0"/>
              </a:solidFill>
            </a:endParaRPr>
          </a:p>
        </p:txBody>
      </p:sp>
      <p:sp>
        <p:nvSpPr>
          <p:cNvPr id="3" name="مستطيل 2"/>
          <p:cNvSpPr/>
          <p:nvPr/>
        </p:nvSpPr>
        <p:spPr>
          <a:xfrm>
            <a:off x="6084" y="5892931"/>
            <a:ext cx="4205876" cy="461665"/>
          </a:xfrm>
          <a:prstGeom prst="rect">
            <a:avLst/>
          </a:prstGeom>
        </p:spPr>
        <p:txBody>
          <a:bodyPr wrap="square">
            <a:spAutoFit/>
          </a:bodyPr>
          <a:lstStyle/>
          <a:p>
            <a:r>
              <a:rPr lang="en-US" sz="2400" b="1" dirty="0">
                <a:solidFill>
                  <a:srgbClr val="C00000"/>
                </a:solidFill>
              </a:rPr>
              <a:t>Vertebral bodies are biconcave</a:t>
            </a:r>
            <a:endParaRPr lang="ar-EG" sz="2400" b="1" dirty="0">
              <a:solidFill>
                <a:srgbClr val="C00000"/>
              </a:solidFill>
            </a:endParaRPr>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3218" y="461667"/>
            <a:ext cx="2013320" cy="5243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30519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8856984" cy="1143000"/>
          </a:xfrm>
        </p:spPr>
        <p:txBody>
          <a:bodyPr>
            <a:normAutofit fontScale="90000"/>
          </a:bodyPr>
          <a:lstStyle/>
          <a:p>
            <a:r>
              <a:rPr lang="en-US" dirty="0"/>
              <a:t>Rickets</a:t>
            </a:r>
            <a:br>
              <a:rPr lang="en-US" dirty="0"/>
            </a:br>
            <a:r>
              <a:rPr lang="en-US" dirty="0"/>
              <a:t>Children counterpart of Osteomalacia</a:t>
            </a:r>
          </a:p>
        </p:txBody>
      </p:sp>
      <p:sp>
        <p:nvSpPr>
          <p:cNvPr id="3" name="Content Placeholder 2"/>
          <p:cNvSpPr>
            <a:spLocks noGrp="1"/>
          </p:cNvSpPr>
          <p:nvPr>
            <p:ph idx="1"/>
          </p:nvPr>
        </p:nvSpPr>
        <p:spPr>
          <a:xfrm>
            <a:off x="0" y="1267308"/>
            <a:ext cx="8964488" cy="5590692"/>
          </a:xfrm>
        </p:spPr>
        <p:txBody>
          <a:bodyPr>
            <a:noAutofit/>
          </a:bodyPr>
          <a:lstStyle/>
          <a:p>
            <a:pPr algn="just"/>
            <a:r>
              <a:rPr lang="en-US" sz="2400" dirty="0"/>
              <a:t> </a:t>
            </a:r>
            <a:r>
              <a:rPr lang="en-US" sz="2800" dirty="0"/>
              <a:t>is a disorder of impaired mineralization of cartilaginous growth plates.</a:t>
            </a:r>
          </a:p>
          <a:p>
            <a:pPr algn="just"/>
            <a:r>
              <a:rPr lang="en-US" sz="2800" dirty="0"/>
              <a:t>Rickets in children  is due to vitamin D deficiency which in turn result in to decrease calcium in the body.</a:t>
            </a:r>
          </a:p>
          <a:p>
            <a:pPr algn="just"/>
            <a:r>
              <a:rPr lang="en-US" sz="2800" dirty="0"/>
              <a:t>Patients with rickets  usually present with </a:t>
            </a:r>
            <a:r>
              <a:rPr lang="en-US" sz="2800" b="1" dirty="0"/>
              <a:t>bone deformities </a:t>
            </a:r>
            <a:r>
              <a:rPr lang="en-US" sz="2800" dirty="0"/>
              <a:t>and </a:t>
            </a:r>
            <a:r>
              <a:rPr lang="en-US" sz="2800" b="1" dirty="0"/>
              <a:t>impaired growth </a:t>
            </a:r>
          </a:p>
          <a:p>
            <a:pPr algn="just"/>
            <a:r>
              <a:rPr lang="en-US" sz="2800" dirty="0">
                <a:solidFill>
                  <a:srgbClr val="FF0000"/>
                </a:solidFill>
              </a:rPr>
              <a:t>On x-ray:</a:t>
            </a:r>
            <a:r>
              <a:rPr lang="en-US" sz="2800" dirty="0"/>
              <a:t> </a:t>
            </a:r>
          </a:p>
          <a:p>
            <a:pPr algn="just"/>
            <a:r>
              <a:rPr lang="en-US" sz="2800" b="1" dirty="0"/>
              <a:t>Cupping and fraying of metaphysis</a:t>
            </a:r>
          </a:p>
          <a:p>
            <a:pPr algn="just"/>
            <a:r>
              <a:rPr lang="en-US" sz="2800" b="1" dirty="0">
                <a:solidFill>
                  <a:srgbClr val="00B050"/>
                </a:solidFill>
              </a:rPr>
              <a:t>Irregular widened growth plate</a:t>
            </a:r>
          </a:p>
          <a:p>
            <a:pPr algn="just"/>
            <a:r>
              <a:rPr lang="en-US" sz="2800" dirty="0"/>
              <a:t> </a:t>
            </a:r>
            <a:r>
              <a:rPr lang="en-US" sz="2800" b="1" dirty="0">
                <a:solidFill>
                  <a:srgbClr val="00B0F0"/>
                </a:solidFill>
              </a:rPr>
              <a:t>Chest X-ray: prominent costochondral junctions (Rachitic rosary)</a:t>
            </a:r>
          </a:p>
          <a:p>
            <a:endParaRPr lang="en-US" sz="2400" dirty="0"/>
          </a:p>
        </p:txBody>
      </p:sp>
    </p:spTree>
    <p:extLst>
      <p:ext uri="{BB962C8B-B14F-4D97-AF65-F5344CB8AC3E}">
        <p14:creationId xmlns:p14="http://schemas.microsoft.com/office/powerpoint/2010/main" val="6261278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1" y="585405"/>
            <a:ext cx="8942537" cy="5852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580112" y="188640"/>
            <a:ext cx="2016224" cy="369332"/>
          </a:xfrm>
          <a:prstGeom prst="rect">
            <a:avLst/>
          </a:prstGeom>
          <a:noFill/>
        </p:spPr>
        <p:txBody>
          <a:bodyPr wrap="square" rtlCol="0">
            <a:spAutoFit/>
          </a:bodyPr>
          <a:lstStyle/>
          <a:p>
            <a:r>
              <a:rPr lang="en-US" dirty="0">
                <a:solidFill>
                  <a:srgbClr val="C00000"/>
                </a:solidFill>
              </a:rPr>
              <a:t>Rickets</a:t>
            </a:r>
            <a:endParaRPr lang="en-CA" dirty="0">
              <a:solidFill>
                <a:srgbClr val="C00000"/>
              </a:solidFill>
            </a:endParaRPr>
          </a:p>
        </p:txBody>
      </p:sp>
      <p:sp>
        <p:nvSpPr>
          <p:cNvPr id="3" name="TextBox 2"/>
          <p:cNvSpPr txBox="1"/>
          <p:nvPr/>
        </p:nvSpPr>
        <p:spPr>
          <a:xfrm>
            <a:off x="1403648" y="188640"/>
            <a:ext cx="1728192" cy="369332"/>
          </a:xfrm>
          <a:prstGeom prst="rect">
            <a:avLst/>
          </a:prstGeom>
          <a:noFill/>
        </p:spPr>
        <p:txBody>
          <a:bodyPr wrap="square" rtlCol="0">
            <a:spAutoFit/>
          </a:bodyPr>
          <a:lstStyle/>
          <a:p>
            <a:r>
              <a:rPr lang="en-US" dirty="0">
                <a:solidFill>
                  <a:srgbClr val="C00000"/>
                </a:solidFill>
              </a:rPr>
              <a:t>Normal</a:t>
            </a:r>
            <a:endParaRPr lang="en-CA" dirty="0">
              <a:solidFill>
                <a:srgbClr val="C00000"/>
              </a:solidFill>
            </a:endParaRPr>
          </a:p>
        </p:txBody>
      </p:sp>
    </p:spTree>
    <p:extLst>
      <p:ext uri="{BB962C8B-B14F-4D97-AF65-F5344CB8AC3E}">
        <p14:creationId xmlns:p14="http://schemas.microsoft.com/office/powerpoint/2010/main" val="1256693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5FCD53-1599-44AD-9AB0-1F6D75DBBD9D}"/>
              </a:ext>
            </a:extLst>
          </p:cNvPr>
          <p:cNvPicPr>
            <a:picLocks noChangeAspect="1"/>
          </p:cNvPicPr>
          <p:nvPr/>
        </p:nvPicPr>
        <p:blipFill>
          <a:blip r:embed="rId2"/>
          <a:stretch>
            <a:fillRect/>
          </a:stretch>
        </p:blipFill>
        <p:spPr>
          <a:xfrm>
            <a:off x="93367" y="2417980"/>
            <a:ext cx="1771396" cy="3958500"/>
          </a:xfrm>
          <a:prstGeom prst="rect">
            <a:avLst/>
          </a:prstGeom>
        </p:spPr>
      </p:pic>
      <p:pic>
        <p:nvPicPr>
          <p:cNvPr id="3" name="Picture 2">
            <a:extLst>
              <a:ext uri="{FF2B5EF4-FFF2-40B4-BE49-F238E27FC236}">
                <a16:creationId xmlns:a16="http://schemas.microsoft.com/office/drawing/2014/main" id="{ED4CAD6B-2B76-4EA8-BC3B-BB2A013948A4}"/>
              </a:ext>
            </a:extLst>
          </p:cNvPr>
          <p:cNvPicPr>
            <a:picLocks noChangeAspect="1"/>
          </p:cNvPicPr>
          <p:nvPr/>
        </p:nvPicPr>
        <p:blipFill>
          <a:blip r:embed="rId3"/>
          <a:stretch>
            <a:fillRect/>
          </a:stretch>
        </p:blipFill>
        <p:spPr>
          <a:xfrm>
            <a:off x="1979712" y="2420888"/>
            <a:ext cx="1944218" cy="3955592"/>
          </a:xfrm>
          <a:prstGeom prst="rect">
            <a:avLst/>
          </a:prstGeom>
        </p:spPr>
      </p:pic>
      <p:pic>
        <p:nvPicPr>
          <p:cNvPr id="4" name="Picture 3">
            <a:extLst>
              <a:ext uri="{FF2B5EF4-FFF2-40B4-BE49-F238E27FC236}">
                <a16:creationId xmlns:a16="http://schemas.microsoft.com/office/drawing/2014/main" id="{0CFB060F-DEC1-4AAF-8BC0-253C0A80C3C1}"/>
              </a:ext>
            </a:extLst>
          </p:cNvPr>
          <p:cNvPicPr>
            <a:picLocks noChangeAspect="1"/>
          </p:cNvPicPr>
          <p:nvPr/>
        </p:nvPicPr>
        <p:blipFill>
          <a:blip r:embed="rId4"/>
          <a:stretch>
            <a:fillRect/>
          </a:stretch>
        </p:blipFill>
        <p:spPr>
          <a:xfrm>
            <a:off x="4038879" y="2420887"/>
            <a:ext cx="1697358" cy="3958499"/>
          </a:xfrm>
          <a:prstGeom prst="rect">
            <a:avLst/>
          </a:prstGeom>
        </p:spPr>
      </p:pic>
      <p:sp>
        <p:nvSpPr>
          <p:cNvPr id="5" name="Rectangle 4">
            <a:extLst>
              <a:ext uri="{FF2B5EF4-FFF2-40B4-BE49-F238E27FC236}">
                <a16:creationId xmlns:a16="http://schemas.microsoft.com/office/drawing/2014/main" id="{15A5E3DD-5109-469E-915B-42B88259568D}"/>
              </a:ext>
            </a:extLst>
          </p:cNvPr>
          <p:cNvSpPr/>
          <p:nvPr/>
        </p:nvSpPr>
        <p:spPr>
          <a:xfrm>
            <a:off x="0" y="0"/>
            <a:ext cx="9144000" cy="2246769"/>
          </a:xfrm>
          <a:prstGeom prst="rect">
            <a:avLst/>
          </a:prstGeom>
        </p:spPr>
        <p:txBody>
          <a:bodyPr wrap="square">
            <a:spAutoFit/>
          </a:bodyPr>
          <a:lstStyle/>
          <a:p>
            <a:pPr marL="457200" indent="-45720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Injuries may sometimes be </a:t>
            </a:r>
            <a:r>
              <a:rPr lang="en-US" sz="2000" b="1" dirty="0">
                <a:latin typeface="Times New Roman" panose="02020603050405020304" pitchFamily="18" charset="0"/>
                <a:cs typeface="Times New Roman" panose="02020603050405020304" pitchFamily="18" charset="0"/>
              </a:rPr>
              <a:t>invisible</a:t>
            </a:r>
            <a:r>
              <a:rPr lang="en-US" sz="2000" dirty="0">
                <a:latin typeface="Times New Roman" panose="02020603050405020304" pitchFamily="18" charset="0"/>
                <a:cs typeface="Times New Roman" panose="02020603050405020304" pitchFamily="18" charset="0"/>
              </a:rPr>
              <a:t> even with </a:t>
            </a:r>
            <a:r>
              <a:rPr lang="en-US" sz="2000" b="1" dirty="0">
                <a:latin typeface="Times New Roman" panose="02020603050405020304" pitchFamily="18" charset="0"/>
                <a:cs typeface="Times New Roman" panose="02020603050405020304" pitchFamily="18" charset="0"/>
              </a:rPr>
              <a:t>two</a:t>
            </a:r>
            <a:r>
              <a:rPr lang="en-US" sz="2000" dirty="0">
                <a:latin typeface="Times New Roman" panose="02020603050405020304" pitchFamily="18" charset="0"/>
                <a:cs typeface="Times New Roman" panose="02020603050405020304" pitchFamily="18" charset="0"/>
              </a:rPr>
              <a:t> views taken at </a:t>
            </a:r>
            <a:r>
              <a:rPr lang="en-US" sz="2000" b="1" dirty="0">
                <a:latin typeface="Times New Roman" panose="02020603050405020304" pitchFamily="18" charset="0"/>
                <a:cs typeface="Times New Roman" panose="02020603050405020304" pitchFamily="18" charset="0"/>
              </a:rPr>
              <a:t>right angles </a:t>
            </a:r>
            <a:r>
              <a:rPr lang="en-US" sz="2000" dirty="0">
                <a:latin typeface="Times New Roman" panose="02020603050405020304" pitchFamily="18" charset="0"/>
                <a:cs typeface="Times New Roman" panose="02020603050405020304" pitchFamily="18" charset="0"/>
              </a:rPr>
              <a:t>to each other.</a:t>
            </a:r>
            <a:endParaRPr lang="en-US" sz="3200" dirty="0">
              <a:latin typeface="Times New Roman" panose="02020603050405020304" pitchFamily="18" charset="0"/>
              <a:cs typeface="Times New Roman" panose="02020603050405020304" pitchFamily="18" charset="0"/>
            </a:endParaRPr>
          </a:p>
          <a:p>
            <a:pPr algn="just"/>
            <a:r>
              <a:rPr lang="en-US" sz="2000" b="1" dirty="0">
                <a:solidFill>
                  <a:srgbClr val="602322"/>
                </a:solidFill>
                <a:latin typeface="Times New Roman" panose="02020603050405020304" pitchFamily="18" charset="0"/>
                <a:cs typeface="Times New Roman" panose="02020603050405020304" pitchFamily="18" charset="0"/>
              </a:rPr>
              <a:t>Further plain film views</a:t>
            </a:r>
            <a:endParaRPr lang="en-US" sz="2000"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ü"/>
            </a:pPr>
            <a:r>
              <a:rPr lang="en-US" sz="2000" b="1" dirty="0">
                <a:solidFill>
                  <a:srgbClr val="0070C0"/>
                </a:solidFill>
                <a:latin typeface="Times New Roman" panose="02020603050405020304" pitchFamily="18" charset="0"/>
                <a:cs typeface="Times New Roman" panose="02020603050405020304" pitchFamily="18" charset="0"/>
              </a:rPr>
              <a:t>Different projections</a:t>
            </a:r>
            <a:r>
              <a:rPr lang="en-US" sz="2000" dirty="0">
                <a:latin typeface="Times New Roman" panose="02020603050405020304" pitchFamily="18" charset="0"/>
                <a:cs typeface="Times New Roman" panose="02020603050405020304" pitchFamily="18" charset="0"/>
              </a:rPr>
              <a:t>, e.g. </a:t>
            </a:r>
            <a:r>
              <a:rPr lang="en-US" sz="2000" b="1" dirty="0">
                <a:latin typeface="Times New Roman" panose="02020603050405020304" pitchFamily="18" charset="0"/>
                <a:cs typeface="Times New Roman" panose="02020603050405020304" pitchFamily="18" charset="0"/>
              </a:rPr>
              <a:t>oblique</a:t>
            </a:r>
            <a:r>
              <a:rPr lang="en-US" sz="2000" dirty="0">
                <a:latin typeface="Times New Roman" panose="02020603050405020304" pitchFamily="18" charset="0"/>
                <a:cs typeface="Times New Roman" panose="02020603050405020304" pitchFamily="18" charset="0"/>
              </a:rPr>
              <a:t> views </a:t>
            </a:r>
          </a:p>
          <a:p>
            <a:pPr marL="457200" indent="-457200" algn="just">
              <a:buFont typeface="Wingdings" panose="05000000000000000000" pitchFamily="2" charset="2"/>
              <a:buChar char="ü"/>
            </a:pPr>
            <a:r>
              <a:rPr lang="en-US" sz="2000" b="1" dirty="0">
                <a:solidFill>
                  <a:srgbClr val="0070C0"/>
                </a:solidFill>
                <a:latin typeface="Times New Roman" panose="02020603050405020304" pitchFamily="18" charset="0"/>
                <a:cs typeface="Times New Roman" panose="02020603050405020304" pitchFamily="18" charset="0"/>
              </a:rPr>
              <a:t>Stress films</a:t>
            </a:r>
            <a:r>
              <a:rPr lang="en-US" sz="2000" dirty="0">
                <a:latin typeface="Times New Roman" panose="02020603050405020304" pitchFamily="18" charset="0"/>
                <a:cs typeface="Times New Roman" panose="02020603050405020304" pitchFamily="18" charset="0"/>
              </a:rPr>
              <a:t>: A film taken with a joint under stress.</a:t>
            </a:r>
          </a:p>
          <a:p>
            <a:pPr algn="just"/>
            <a:r>
              <a:rPr lang="en-US" sz="2000" dirty="0">
                <a:latin typeface="Times New Roman" panose="02020603050405020304" pitchFamily="18" charset="0"/>
                <a:cs typeface="Times New Roman" panose="02020603050405020304" pitchFamily="18" charset="0"/>
              </a:rPr>
              <a:t>Stress films are helpful in ankle injuries when </a:t>
            </a:r>
            <a:r>
              <a:rPr lang="en-US" sz="2000" b="1" dirty="0">
                <a:latin typeface="Times New Roman" panose="02020603050405020304" pitchFamily="18" charset="0"/>
                <a:cs typeface="Times New Roman" panose="02020603050405020304" pitchFamily="18" charset="0"/>
              </a:rPr>
              <a:t>forced inversion </a:t>
            </a:r>
            <a:r>
              <a:rPr lang="en-US" sz="2000" dirty="0">
                <a:latin typeface="Times New Roman" panose="02020603050405020304" pitchFamily="18" charset="0"/>
                <a:cs typeface="Times New Roman" panose="02020603050405020304" pitchFamily="18" charset="0"/>
              </a:rPr>
              <a:t>and </a:t>
            </a:r>
            <a:r>
              <a:rPr lang="en-US" sz="2000" b="1" dirty="0">
                <a:latin typeface="Times New Roman" panose="02020603050405020304" pitchFamily="18" charset="0"/>
                <a:cs typeface="Times New Roman" panose="02020603050405020304" pitchFamily="18" charset="0"/>
              </a:rPr>
              <a:t>eversion</a:t>
            </a:r>
            <a:r>
              <a:rPr lang="en-US" sz="2000" dirty="0">
                <a:latin typeface="Times New Roman" panose="02020603050405020304" pitchFamily="18" charset="0"/>
                <a:cs typeface="Times New Roman" panose="02020603050405020304" pitchFamily="18" charset="0"/>
              </a:rPr>
              <a:t> may show </a:t>
            </a:r>
            <a:r>
              <a:rPr lang="en-US" sz="2000" b="1" dirty="0">
                <a:latin typeface="Times New Roman" panose="02020603050405020304" pitchFamily="18" charset="0"/>
                <a:cs typeface="Times New Roman" panose="02020603050405020304" pitchFamily="18" charset="0"/>
              </a:rPr>
              <a:t>movement of the talus.</a:t>
            </a:r>
          </a:p>
        </p:txBody>
      </p:sp>
      <p:pic>
        <p:nvPicPr>
          <p:cNvPr id="6" name="Picture 5">
            <a:extLst>
              <a:ext uri="{FF2B5EF4-FFF2-40B4-BE49-F238E27FC236}">
                <a16:creationId xmlns:a16="http://schemas.microsoft.com/office/drawing/2014/main" id="{C0FFF9AD-7E38-4329-8E16-62DCB4400163}"/>
              </a:ext>
            </a:extLst>
          </p:cNvPr>
          <p:cNvPicPr>
            <a:picLocks noChangeAspect="1"/>
          </p:cNvPicPr>
          <p:nvPr/>
        </p:nvPicPr>
        <p:blipFill>
          <a:blip r:embed="rId5"/>
          <a:stretch>
            <a:fillRect/>
          </a:stretch>
        </p:blipFill>
        <p:spPr>
          <a:xfrm>
            <a:off x="6651919" y="2132857"/>
            <a:ext cx="2398714" cy="3816424"/>
          </a:xfrm>
          <a:prstGeom prst="rect">
            <a:avLst/>
          </a:prstGeom>
        </p:spPr>
      </p:pic>
      <p:sp>
        <p:nvSpPr>
          <p:cNvPr id="7" name="Rectangle 6">
            <a:extLst>
              <a:ext uri="{FF2B5EF4-FFF2-40B4-BE49-F238E27FC236}">
                <a16:creationId xmlns:a16="http://schemas.microsoft.com/office/drawing/2014/main" id="{D4EBA7FB-6343-46AD-A406-72995024AD49}"/>
              </a:ext>
            </a:extLst>
          </p:cNvPr>
          <p:cNvSpPr/>
          <p:nvPr/>
        </p:nvSpPr>
        <p:spPr>
          <a:xfrm>
            <a:off x="6098046" y="5927693"/>
            <a:ext cx="3083882" cy="954107"/>
          </a:xfrm>
          <a:prstGeom prst="rect">
            <a:avLst/>
          </a:prstGeom>
        </p:spPr>
        <p:txBody>
          <a:bodyPr wrap="square">
            <a:spAutoFit/>
          </a:bodyPr>
          <a:lstStyle/>
          <a:p>
            <a:pPr algn="just"/>
            <a:r>
              <a:rPr lang="en-US" sz="1400" dirty="0">
                <a:latin typeface="Times New Roman" panose="02020603050405020304" pitchFamily="18" charset="0"/>
                <a:cs typeface="Times New Roman" panose="02020603050405020304" pitchFamily="18" charset="0"/>
              </a:rPr>
              <a:t>Stress view demonstrating ligamentous rupture. Inversion stress on the ankle opens up the lateral joint indicating rupture of the lateral ligaments</a:t>
            </a:r>
          </a:p>
        </p:txBody>
      </p:sp>
      <p:sp>
        <p:nvSpPr>
          <p:cNvPr id="8" name="Rectangle 7">
            <a:extLst>
              <a:ext uri="{FF2B5EF4-FFF2-40B4-BE49-F238E27FC236}">
                <a16:creationId xmlns:a16="http://schemas.microsoft.com/office/drawing/2014/main" id="{97D9BD53-639A-458A-A274-E27F016A49F2}"/>
              </a:ext>
            </a:extLst>
          </p:cNvPr>
          <p:cNvSpPr/>
          <p:nvPr/>
        </p:nvSpPr>
        <p:spPr>
          <a:xfrm>
            <a:off x="93367" y="6334780"/>
            <a:ext cx="5414737" cy="523220"/>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AP  &amp;lateral views in this child’s ankle do not show an obvious fracture.  Oblique view clearly demonstrating the fracture (arrow).</a:t>
            </a:r>
          </a:p>
        </p:txBody>
      </p:sp>
    </p:spTree>
    <p:extLst>
      <p:ext uri="{BB962C8B-B14F-4D97-AF65-F5344CB8AC3E}">
        <p14:creationId xmlns:p14="http://schemas.microsoft.com/office/powerpoint/2010/main" val="20334856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36096" y="11671"/>
            <a:ext cx="3528392" cy="830997"/>
          </a:xfrm>
          <a:prstGeom prst="rect">
            <a:avLst/>
          </a:prstGeom>
          <a:noFill/>
        </p:spPr>
        <p:txBody>
          <a:bodyPr wrap="square" rtlCol="0">
            <a:spAutoFit/>
          </a:bodyPr>
          <a:lstStyle/>
          <a:p>
            <a:r>
              <a:rPr lang="en-US" sz="4800" dirty="0">
                <a:solidFill>
                  <a:srgbClr val="C00000"/>
                </a:solidFill>
              </a:rPr>
              <a:t>Rickets</a:t>
            </a:r>
            <a:endParaRPr lang="en-CA" sz="4800" dirty="0">
              <a:solidFill>
                <a:srgbClr val="C00000"/>
              </a:solidFill>
            </a:endParaRPr>
          </a:p>
        </p:txBody>
      </p:sp>
      <p:pic>
        <p:nvPicPr>
          <p:cNvPr id="1024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724" y="692696"/>
            <a:ext cx="9010484" cy="5669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331640" y="188640"/>
            <a:ext cx="1152128" cy="461665"/>
          </a:xfrm>
          <a:prstGeom prst="rect">
            <a:avLst/>
          </a:prstGeom>
          <a:noFill/>
        </p:spPr>
        <p:txBody>
          <a:bodyPr wrap="square" rtlCol="0">
            <a:spAutoFit/>
          </a:bodyPr>
          <a:lstStyle/>
          <a:p>
            <a:r>
              <a:rPr lang="en-US" sz="2400" b="1" dirty="0">
                <a:solidFill>
                  <a:srgbClr val="FF0000"/>
                </a:solidFill>
              </a:rPr>
              <a:t>Normal</a:t>
            </a:r>
            <a:endParaRPr lang="en-CA" sz="2400" b="1" dirty="0">
              <a:solidFill>
                <a:srgbClr val="FF0000"/>
              </a:solidFill>
            </a:endParaRPr>
          </a:p>
        </p:txBody>
      </p:sp>
    </p:spTree>
    <p:extLst>
      <p:ext uri="{BB962C8B-B14F-4D97-AF65-F5344CB8AC3E}">
        <p14:creationId xmlns:p14="http://schemas.microsoft.com/office/powerpoint/2010/main" val="41561856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4" y="188640"/>
            <a:ext cx="5476978" cy="6083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012160" y="2413338"/>
            <a:ext cx="3131840" cy="1600438"/>
          </a:xfrm>
          <a:prstGeom prst="rect">
            <a:avLst/>
          </a:prstGeom>
        </p:spPr>
        <p:txBody>
          <a:bodyPr wrap="square">
            <a:spAutoFit/>
          </a:bodyPr>
          <a:lstStyle/>
          <a:p>
            <a:pPr algn="just"/>
            <a:r>
              <a:rPr lang="en-CA" sz="2000" b="1" dirty="0">
                <a:solidFill>
                  <a:srgbClr val="00B050"/>
                </a:solidFill>
              </a:rPr>
              <a:t>•Growth plate is widened </a:t>
            </a:r>
          </a:p>
          <a:p>
            <a:pPr algn="just"/>
            <a:endParaRPr lang="en-CA" sz="2000" b="1" dirty="0">
              <a:solidFill>
                <a:srgbClr val="00B050"/>
              </a:solidFill>
            </a:endParaRPr>
          </a:p>
          <a:p>
            <a:pPr algn="just"/>
            <a:r>
              <a:rPr lang="en-CA" sz="2000" b="1" dirty="0">
                <a:solidFill>
                  <a:srgbClr val="00B050"/>
                </a:solidFill>
              </a:rPr>
              <a:t>•Metaphysical margin is cupped and irregular </a:t>
            </a:r>
          </a:p>
          <a:p>
            <a:endParaRPr lang="en-CA" dirty="0">
              <a:solidFill>
                <a:srgbClr val="00B050"/>
              </a:solidFill>
            </a:endParaRPr>
          </a:p>
        </p:txBody>
      </p:sp>
      <p:sp>
        <p:nvSpPr>
          <p:cNvPr id="4" name="TextBox 3"/>
          <p:cNvSpPr txBox="1"/>
          <p:nvPr/>
        </p:nvSpPr>
        <p:spPr>
          <a:xfrm>
            <a:off x="6084168" y="332656"/>
            <a:ext cx="3059832" cy="923330"/>
          </a:xfrm>
          <a:prstGeom prst="rect">
            <a:avLst/>
          </a:prstGeom>
          <a:noFill/>
        </p:spPr>
        <p:txBody>
          <a:bodyPr wrap="square" rtlCol="0">
            <a:spAutoFit/>
          </a:bodyPr>
          <a:lstStyle/>
          <a:p>
            <a:pPr algn="just"/>
            <a:r>
              <a:rPr lang="en-US" dirty="0">
                <a:solidFill>
                  <a:prstClr val="black"/>
                </a:solidFill>
              </a:rPr>
              <a:t>2years child with failure to thrive and repeated chest infections</a:t>
            </a:r>
          </a:p>
        </p:txBody>
      </p:sp>
    </p:spTree>
    <p:extLst>
      <p:ext uri="{BB962C8B-B14F-4D97-AF65-F5344CB8AC3E}">
        <p14:creationId xmlns:p14="http://schemas.microsoft.com/office/powerpoint/2010/main" val="24632857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1268760"/>
            <a:ext cx="3384376"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1196752"/>
            <a:ext cx="3312368"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195736" y="332656"/>
            <a:ext cx="3528392" cy="646331"/>
          </a:xfrm>
          <a:prstGeom prst="rect">
            <a:avLst/>
          </a:prstGeom>
          <a:noFill/>
        </p:spPr>
        <p:txBody>
          <a:bodyPr wrap="square" rtlCol="0">
            <a:spAutoFit/>
          </a:bodyPr>
          <a:lstStyle/>
          <a:p>
            <a:r>
              <a:rPr lang="en-US" sz="3600" dirty="0">
                <a:solidFill>
                  <a:srgbClr val="C00000"/>
                </a:solidFill>
              </a:rPr>
              <a:t>Child with Rickets</a:t>
            </a:r>
            <a:endParaRPr lang="en-CA" sz="3600" dirty="0">
              <a:solidFill>
                <a:srgbClr val="C00000"/>
              </a:solidFill>
            </a:endParaRPr>
          </a:p>
        </p:txBody>
      </p:sp>
    </p:spTree>
    <p:extLst>
      <p:ext uri="{BB962C8B-B14F-4D97-AF65-F5344CB8AC3E}">
        <p14:creationId xmlns:p14="http://schemas.microsoft.com/office/powerpoint/2010/main" val="22161327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icke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4968552" cy="496855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5301208"/>
            <a:ext cx="9144000" cy="1477328"/>
          </a:xfrm>
          <a:prstGeom prst="rect">
            <a:avLst/>
          </a:prstGeom>
        </p:spPr>
        <p:txBody>
          <a:bodyPr wrap="square">
            <a:spAutoFit/>
          </a:bodyPr>
          <a:lstStyle/>
          <a:p>
            <a:r>
              <a:rPr lang="en-US" dirty="0">
                <a:latin typeface="Lato"/>
              </a:rPr>
              <a:t>X-ray chest (AP view) of a child.</a:t>
            </a:r>
          </a:p>
          <a:p>
            <a:r>
              <a:rPr lang="en-US" dirty="0">
                <a:latin typeface="Lato"/>
              </a:rPr>
              <a:t>There are </a:t>
            </a:r>
            <a:r>
              <a:rPr lang="en-US" b="1" dirty="0">
                <a:latin typeface="Lato"/>
              </a:rPr>
              <a:t>prominent nodular costochondral junctions </a:t>
            </a:r>
            <a:r>
              <a:rPr lang="en-US" dirty="0">
                <a:latin typeface="Lato"/>
              </a:rPr>
              <a:t>(black arrows) on the right side of the chest due to the expansion of the anterior ribs.</a:t>
            </a:r>
          </a:p>
          <a:p>
            <a:r>
              <a:rPr lang="en-US" dirty="0">
                <a:latin typeface="Lato"/>
              </a:rPr>
              <a:t>These findings are referred to as </a:t>
            </a:r>
            <a:r>
              <a:rPr lang="en-US" b="1" dirty="0">
                <a:latin typeface="Lato"/>
              </a:rPr>
              <a:t>rachitic rosary </a:t>
            </a:r>
            <a:r>
              <a:rPr lang="en-US" dirty="0">
                <a:latin typeface="Lato"/>
              </a:rPr>
              <a:t>because of their resemblance to beads on a rosary.</a:t>
            </a:r>
            <a:endParaRPr lang="en-US" b="0" i="0" dirty="0">
              <a:effectLst/>
              <a:latin typeface="Lato"/>
            </a:endParaRPr>
          </a:p>
        </p:txBody>
      </p:sp>
      <p:pic>
        <p:nvPicPr>
          <p:cNvPr id="3" name="Picture 2"/>
          <p:cNvPicPr>
            <a:picLocks noChangeAspect="1"/>
          </p:cNvPicPr>
          <p:nvPr/>
        </p:nvPicPr>
        <p:blipFill>
          <a:blip r:embed="rId3"/>
          <a:stretch>
            <a:fillRect/>
          </a:stretch>
        </p:blipFill>
        <p:spPr>
          <a:xfrm>
            <a:off x="5652120" y="260648"/>
            <a:ext cx="3312368" cy="4824536"/>
          </a:xfrm>
          <a:prstGeom prst="rect">
            <a:avLst/>
          </a:prstGeom>
        </p:spPr>
      </p:pic>
    </p:spTree>
    <p:extLst>
      <p:ext uri="{BB962C8B-B14F-4D97-AF65-F5344CB8AC3E}">
        <p14:creationId xmlns:p14="http://schemas.microsoft.com/office/powerpoint/2010/main" val="25178609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384"/>
            <a:ext cx="8964488"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1412776"/>
            <a:ext cx="9144000" cy="1323439"/>
          </a:xfrm>
          <a:prstGeom prst="rect">
            <a:avLst/>
          </a:prstGeom>
        </p:spPr>
        <p:txBody>
          <a:bodyPr wrap="square">
            <a:spAutoFit/>
          </a:bodyPr>
          <a:lstStyle/>
          <a:p>
            <a:r>
              <a:rPr lang="en-CA" sz="3200" b="1" dirty="0">
                <a:solidFill>
                  <a:schemeClr val="accent6">
                    <a:lumMod val="75000"/>
                  </a:schemeClr>
                </a:solidFill>
              </a:rPr>
              <a:t>HYPERPARATHYROIDISM</a:t>
            </a:r>
            <a:r>
              <a:rPr lang="en-CA" sz="2400" dirty="0">
                <a:solidFill>
                  <a:schemeClr val="accent6">
                    <a:lumMod val="75000"/>
                  </a:schemeClr>
                </a:solidFill>
              </a:rPr>
              <a:t>: </a:t>
            </a:r>
            <a:r>
              <a:rPr lang="en-CA" sz="2400" dirty="0"/>
              <a:t>Two types:</a:t>
            </a:r>
          </a:p>
          <a:p>
            <a:r>
              <a:rPr lang="en-CA" sz="2400" dirty="0">
                <a:solidFill>
                  <a:srgbClr val="FF0000"/>
                </a:solidFill>
              </a:rPr>
              <a:t>Primary</a:t>
            </a:r>
          </a:p>
          <a:p>
            <a:r>
              <a:rPr lang="en-CA" sz="2400" dirty="0">
                <a:solidFill>
                  <a:srgbClr val="FF0000"/>
                </a:solidFill>
              </a:rPr>
              <a:t>Secondary: </a:t>
            </a:r>
            <a:r>
              <a:rPr lang="en-CA" sz="2400" dirty="0"/>
              <a:t>Occurs due to renal failure/renal osteodystrophy</a:t>
            </a:r>
          </a:p>
        </p:txBody>
      </p:sp>
      <p:sp>
        <p:nvSpPr>
          <p:cNvPr id="8" name="Rectangle 7"/>
          <p:cNvSpPr/>
          <p:nvPr/>
        </p:nvSpPr>
        <p:spPr>
          <a:xfrm>
            <a:off x="395536" y="3501008"/>
            <a:ext cx="7704856" cy="523220"/>
          </a:xfrm>
          <a:prstGeom prst="rect">
            <a:avLst/>
          </a:prstGeom>
        </p:spPr>
        <p:txBody>
          <a:bodyPr wrap="square">
            <a:spAutoFit/>
          </a:bodyPr>
          <a:lstStyle/>
          <a:p>
            <a:r>
              <a:rPr lang="en-US" sz="2800" b="1" dirty="0">
                <a:solidFill>
                  <a:srgbClr val="FF0000"/>
                </a:solidFill>
              </a:rPr>
              <a:t>Radiological features of hyperparathyroidism</a:t>
            </a:r>
            <a:endParaRPr lang="en-US" b="1" dirty="0">
              <a:solidFill>
                <a:srgbClr val="FF0000"/>
              </a:solidFill>
            </a:endParaRPr>
          </a:p>
        </p:txBody>
      </p:sp>
      <p:sp>
        <p:nvSpPr>
          <p:cNvPr id="2" name="Rectangle 1">
            <a:extLst>
              <a:ext uri="{FF2B5EF4-FFF2-40B4-BE49-F238E27FC236}">
                <a16:creationId xmlns:a16="http://schemas.microsoft.com/office/drawing/2014/main" id="{85297B45-2132-4B4D-BA05-653658BB891D}"/>
              </a:ext>
            </a:extLst>
          </p:cNvPr>
          <p:cNvSpPr/>
          <p:nvPr/>
        </p:nvSpPr>
        <p:spPr>
          <a:xfrm>
            <a:off x="0" y="4055028"/>
            <a:ext cx="9144000" cy="2554545"/>
          </a:xfrm>
          <a:prstGeom prst="rect">
            <a:avLst/>
          </a:prstGeom>
        </p:spPr>
        <p:txBody>
          <a:bodyPr wrap="square">
            <a:spAutoFit/>
          </a:bodyPr>
          <a:lstStyle/>
          <a:p>
            <a:pPr marL="457200" indent="-457200" algn="just">
              <a:buFont typeface="Arial" panose="020B0604020202020204" pitchFamily="34" charset="0"/>
              <a:buChar char="•"/>
            </a:pPr>
            <a:r>
              <a:rPr lang="en-CA" sz="3200" dirty="0">
                <a:latin typeface="Times New Roman" panose="02020603050405020304" pitchFamily="18" charset="0"/>
                <a:cs typeface="Times New Roman" panose="02020603050405020304" pitchFamily="18" charset="0"/>
              </a:rPr>
              <a:t>In hand, </a:t>
            </a:r>
            <a:r>
              <a:rPr lang="en-CA" sz="3200" b="1" dirty="0">
                <a:solidFill>
                  <a:srgbClr val="00B0F0"/>
                </a:solidFill>
                <a:latin typeface="Times New Roman" panose="02020603050405020304" pitchFamily="18" charset="0"/>
                <a:cs typeface="Times New Roman" panose="02020603050405020304" pitchFamily="18" charset="0"/>
              </a:rPr>
              <a:t>sub-periosteal bone </a:t>
            </a:r>
            <a:r>
              <a:rPr lang="en-CA" sz="3200" dirty="0">
                <a:latin typeface="Times New Roman" panose="02020603050405020304" pitchFamily="18" charset="0"/>
                <a:cs typeface="Times New Roman" panose="02020603050405020304" pitchFamily="18" charset="0"/>
              </a:rPr>
              <a:t>resorption .This change usually happen in the </a:t>
            </a:r>
            <a:r>
              <a:rPr lang="en-CA" sz="3200" dirty="0">
                <a:solidFill>
                  <a:srgbClr val="00B050"/>
                </a:solidFill>
                <a:latin typeface="Times New Roman" panose="02020603050405020304" pitchFamily="18" charset="0"/>
                <a:cs typeface="Times New Roman" panose="02020603050405020304" pitchFamily="18" charset="0"/>
              </a:rPr>
              <a:t>middle phalanges</a:t>
            </a:r>
            <a:r>
              <a:rPr lang="en-CA" sz="3200" dirty="0">
                <a:latin typeface="Times New Roman" panose="02020603050405020304" pitchFamily="18" charset="0"/>
                <a:cs typeface="Times New Roman" panose="02020603050405020304" pitchFamily="18" charset="0"/>
              </a:rPr>
              <a:t>, </a:t>
            </a:r>
            <a:r>
              <a:rPr lang="en-CA" sz="3200" dirty="0">
                <a:solidFill>
                  <a:srgbClr val="00B050"/>
                </a:solidFill>
                <a:latin typeface="Times New Roman" panose="02020603050405020304" pitchFamily="18" charset="0"/>
                <a:cs typeface="Times New Roman" panose="02020603050405020304" pitchFamily="18" charset="0"/>
              </a:rPr>
              <a:t>radial aspect </a:t>
            </a:r>
            <a:r>
              <a:rPr lang="en-CA" sz="3200" dirty="0">
                <a:latin typeface="Times New Roman" panose="02020603050405020304" pitchFamily="18" charset="0"/>
                <a:cs typeface="Times New Roman" panose="02020603050405020304" pitchFamily="18" charset="0"/>
              </a:rPr>
              <a:t>in the </a:t>
            </a:r>
            <a:r>
              <a:rPr lang="en-CA" sz="3200" dirty="0">
                <a:solidFill>
                  <a:srgbClr val="00B050"/>
                </a:solidFill>
                <a:latin typeface="Times New Roman" panose="02020603050405020304" pitchFamily="18" charset="0"/>
                <a:cs typeface="Times New Roman" panose="02020603050405020304" pitchFamily="18" charset="0"/>
              </a:rPr>
              <a:t>2</a:t>
            </a:r>
            <a:r>
              <a:rPr lang="en-CA" sz="3200" baseline="30000" dirty="0">
                <a:solidFill>
                  <a:srgbClr val="00B050"/>
                </a:solidFill>
                <a:latin typeface="Times New Roman" panose="02020603050405020304" pitchFamily="18" charset="0"/>
                <a:cs typeface="Times New Roman" panose="02020603050405020304" pitchFamily="18" charset="0"/>
              </a:rPr>
              <a:t>nd</a:t>
            </a:r>
            <a:r>
              <a:rPr lang="en-CA" sz="3200" dirty="0">
                <a:solidFill>
                  <a:srgbClr val="00B050"/>
                </a:solidFill>
                <a:latin typeface="Times New Roman" panose="02020603050405020304" pitchFamily="18" charset="0"/>
                <a:cs typeface="Times New Roman" panose="02020603050405020304" pitchFamily="18" charset="0"/>
              </a:rPr>
              <a:t> or 3</a:t>
            </a:r>
            <a:r>
              <a:rPr lang="en-CA" sz="3200" baseline="30000" dirty="0">
                <a:solidFill>
                  <a:srgbClr val="00B050"/>
                </a:solidFill>
                <a:latin typeface="Times New Roman" panose="02020603050405020304" pitchFamily="18" charset="0"/>
                <a:cs typeface="Times New Roman" panose="02020603050405020304" pitchFamily="18" charset="0"/>
              </a:rPr>
              <a:t>rd</a:t>
            </a:r>
            <a:r>
              <a:rPr lang="en-CA" sz="3200" dirty="0">
                <a:solidFill>
                  <a:srgbClr val="00B050"/>
                </a:solidFill>
                <a:latin typeface="Times New Roman" panose="02020603050405020304" pitchFamily="18" charset="0"/>
                <a:cs typeface="Times New Roman" panose="02020603050405020304" pitchFamily="18" charset="0"/>
              </a:rPr>
              <a:t> finger</a:t>
            </a:r>
            <a:r>
              <a:rPr lang="en-CA" sz="3200" dirty="0">
                <a:latin typeface="Times New Roman" panose="02020603050405020304" pitchFamily="18" charset="0"/>
                <a:cs typeface="Times New Roman" panose="02020603050405020304" pitchFamily="18" charset="0"/>
              </a:rPr>
              <a:t>.</a:t>
            </a:r>
          </a:p>
          <a:p>
            <a:pPr marL="457200" indent="-457200" algn="just">
              <a:buFont typeface="Arial" panose="020B0604020202020204" pitchFamily="34" charset="0"/>
              <a:buChar char="•"/>
            </a:pPr>
            <a:r>
              <a:rPr lang="en-CA" sz="3200" dirty="0">
                <a:solidFill>
                  <a:srgbClr val="00B0F0"/>
                </a:solidFill>
                <a:latin typeface="Times New Roman" panose="02020603050405020304" pitchFamily="18" charset="0"/>
                <a:cs typeface="Times New Roman" panose="02020603050405020304" pitchFamily="18" charset="0"/>
              </a:rPr>
              <a:t>Terminal tuft erosion.</a:t>
            </a:r>
          </a:p>
          <a:p>
            <a:pPr marL="457200" indent="-457200" algn="just">
              <a:buFont typeface="Arial" panose="020B0604020202020204" pitchFamily="34" charset="0"/>
              <a:buChar char="•"/>
            </a:pPr>
            <a:r>
              <a:rPr lang="en-CA" sz="3200" dirty="0">
                <a:solidFill>
                  <a:srgbClr val="00B0F0"/>
                </a:solidFill>
                <a:latin typeface="Times New Roman" panose="02020603050405020304" pitchFamily="18" charset="0"/>
                <a:cs typeface="Times New Roman" panose="02020603050405020304" pitchFamily="18" charset="0"/>
              </a:rPr>
              <a:t>Salt and pepper skull</a:t>
            </a:r>
            <a:endParaRPr lang="en-US" sz="32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32760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3393"/>
            <a:ext cx="4644008" cy="5042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9575" y="-23242"/>
            <a:ext cx="2341632"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89143" y="5175633"/>
            <a:ext cx="3710503" cy="584775"/>
          </a:xfrm>
          <a:prstGeom prst="rect">
            <a:avLst/>
          </a:prstGeom>
        </p:spPr>
        <p:txBody>
          <a:bodyPr wrap="none">
            <a:spAutoFit/>
          </a:bodyPr>
          <a:lstStyle/>
          <a:p>
            <a:r>
              <a:rPr lang="en-US" sz="3200" dirty="0">
                <a:solidFill>
                  <a:schemeClr val="accent6">
                    <a:lumMod val="75000"/>
                  </a:schemeClr>
                </a:solidFill>
              </a:rPr>
              <a:t>Hyperparathyroidism</a:t>
            </a:r>
          </a:p>
        </p:txBody>
      </p:sp>
      <p:pic>
        <p:nvPicPr>
          <p:cNvPr id="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4738" y="3822654"/>
            <a:ext cx="2627785" cy="104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5889037" y="3501008"/>
            <a:ext cx="3212170" cy="338554"/>
          </a:xfrm>
          <a:prstGeom prst="rect">
            <a:avLst/>
          </a:prstGeom>
        </p:spPr>
        <p:txBody>
          <a:bodyPr wrap="square">
            <a:spAutoFit/>
          </a:bodyPr>
          <a:lstStyle/>
          <a:p>
            <a:pPr algn="ctr"/>
            <a:r>
              <a:rPr lang="en-US" sz="1600" b="1" dirty="0">
                <a:solidFill>
                  <a:srgbClr val="C00000"/>
                </a:solidFill>
              </a:rPr>
              <a:t>Sub-periosteal bone resorption</a:t>
            </a:r>
          </a:p>
        </p:txBody>
      </p:sp>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216973"/>
            <a:ext cx="1008111" cy="5596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1" y="6113564"/>
            <a:ext cx="9101207" cy="646331"/>
          </a:xfrm>
          <a:prstGeom prst="rect">
            <a:avLst/>
          </a:prstGeom>
        </p:spPr>
        <p:txBody>
          <a:bodyPr wrap="square">
            <a:spAutoFit/>
          </a:bodyPr>
          <a:lstStyle/>
          <a:p>
            <a:pPr algn="just"/>
            <a:r>
              <a:rPr lang="en-US" b="1" dirty="0">
                <a:solidFill>
                  <a:srgbClr val="00B050"/>
                </a:solidFill>
              </a:rPr>
              <a:t>Subperiosteal bone resorption </a:t>
            </a:r>
            <a:r>
              <a:rPr lang="en-US" b="1" dirty="0">
                <a:solidFill>
                  <a:schemeClr val="accent1"/>
                </a:solidFill>
              </a:rPr>
              <a:t>(straight arrow), </a:t>
            </a:r>
            <a:r>
              <a:rPr lang="en-US" b="1" dirty="0">
                <a:solidFill>
                  <a:srgbClr val="00B050"/>
                </a:solidFill>
              </a:rPr>
              <a:t>resorption</a:t>
            </a:r>
            <a:r>
              <a:rPr lang="en-US" b="1" dirty="0">
                <a:solidFill>
                  <a:schemeClr val="accent1"/>
                </a:solidFill>
              </a:rPr>
              <a:t> of the </a:t>
            </a:r>
            <a:r>
              <a:rPr lang="en-US" b="1" dirty="0">
                <a:solidFill>
                  <a:srgbClr val="00B050"/>
                </a:solidFill>
              </a:rPr>
              <a:t>tip of the terminal phalanx </a:t>
            </a:r>
            <a:r>
              <a:rPr lang="en-US" b="1" dirty="0">
                <a:solidFill>
                  <a:schemeClr val="accent1"/>
                </a:solidFill>
              </a:rPr>
              <a:t>and the </a:t>
            </a:r>
            <a:r>
              <a:rPr lang="en-US" b="1" dirty="0">
                <a:solidFill>
                  <a:srgbClr val="00B050"/>
                </a:solidFill>
              </a:rPr>
              <a:t>altered bone architecture</a:t>
            </a:r>
            <a:r>
              <a:rPr lang="en-US" b="1" dirty="0">
                <a:solidFill>
                  <a:schemeClr val="accent1"/>
                </a:solidFill>
              </a:rPr>
              <a:t>. </a:t>
            </a:r>
            <a:r>
              <a:rPr lang="en-US" b="1" dirty="0">
                <a:solidFill>
                  <a:srgbClr val="00B050"/>
                </a:solidFill>
              </a:rPr>
              <a:t>Arterial calcification </a:t>
            </a:r>
            <a:r>
              <a:rPr lang="en-US" b="1" dirty="0">
                <a:solidFill>
                  <a:schemeClr val="accent1"/>
                </a:solidFill>
              </a:rPr>
              <a:t>is also present (curved arrow).</a:t>
            </a:r>
            <a:endParaRPr lang="ar-EG" b="1" dirty="0">
              <a:solidFill>
                <a:schemeClr val="accent1"/>
              </a:solidFill>
            </a:endParaRPr>
          </a:p>
        </p:txBody>
      </p:sp>
      <p:sp>
        <p:nvSpPr>
          <p:cNvPr id="5" name="سهم منحني 4"/>
          <p:cNvSpPr/>
          <p:nvPr/>
        </p:nvSpPr>
        <p:spPr>
          <a:xfrm>
            <a:off x="4425116" y="5262464"/>
            <a:ext cx="813816" cy="868680"/>
          </a:xfrm>
          <a:prstGeom prst="ben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solidFill>
                <a:schemeClr val="tx1"/>
              </a:solidFill>
            </a:endParaRPr>
          </a:p>
        </p:txBody>
      </p:sp>
    </p:spTree>
    <p:extLst>
      <p:ext uri="{BB962C8B-B14F-4D97-AF65-F5344CB8AC3E}">
        <p14:creationId xmlns:p14="http://schemas.microsoft.com/office/powerpoint/2010/main" val="14053462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496" y="332656"/>
            <a:ext cx="5184576" cy="523220"/>
          </a:xfrm>
          <a:prstGeom prst="rect">
            <a:avLst/>
          </a:prstGeom>
        </p:spPr>
        <p:txBody>
          <a:bodyPr wrap="square">
            <a:spAutoFit/>
          </a:bodyPr>
          <a:lstStyle/>
          <a:p>
            <a:pPr algn="ctr"/>
            <a:r>
              <a:rPr lang="en-US" sz="2800" b="1" dirty="0">
                <a:solidFill>
                  <a:schemeClr val="accent6">
                    <a:lumMod val="75000"/>
                  </a:schemeClr>
                </a:solidFill>
              </a:rPr>
              <a:t>Secondary hyperparathyroidism</a:t>
            </a: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3" y="3068960"/>
            <a:ext cx="6624735"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10000"/>
                    </a14:imgEffect>
                    <a14:imgEffect>
                      <a14:brightnessContrast bright="-12000"/>
                    </a14:imgEffect>
                  </a14:imgLayer>
                </a14:imgProps>
              </a:ext>
              <a:ext uri="{28A0092B-C50C-407E-A947-70E740481C1C}">
                <a14:useLocalDpi xmlns:a14="http://schemas.microsoft.com/office/drawing/2010/main" val="0"/>
              </a:ext>
            </a:extLst>
          </a:blip>
          <a:srcRect/>
          <a:stretch>
            <a:fillRect/>
          </a:stretch>
        </p:blipFill>
        <p:spPr bwMode="auto">
          <a:xfrm>
            <a:off x="6876256" y="3068960"/>
            <a:ext cx="2267744"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0" y="2132856"/>
            <a:ext cx="8964488" cy="1446550"/>
          </a:xfrm>
          <a:prstGeom prst="rect">
            <a:avLst/>
          </a:prstGeom>
          <a:noFill/>
        </p:spPr>
        <p:txBody>
          <a:bodyPr wrap="square" rtlCol="0">
            <a:spAutoFit/>
          </a:bodyPr>
          <a:lstStyle/>
          <a:p>
            <a:r>
              <a:rPr lang="en-US" sz="2400" b="1" dirty="0">
                <a:solidFill>
                  <a:srgbClr val="7030A0"/>
                </a:solidFill>
              </a:rPr>
              <a:t>Ruger Jersey spine :</a:t>
            </a:r>
          </a:p>
          <a:p>
            <a:pPr algn="just"/>
            <a:r>
              <a:rPr lang="en-US" dirty="0"/>
              <a:t>prominent endplate densities at multiple contiguous vertebral levels to produce an alternating sclerotic-lucent-sclerotic appearance</a:t>
            </a:r>
            <a:endParaRPr lang="en-US" b="1" dirty="0">
              <a:solidFill>
                <a:srgbClr val="FFFF00"/>
              </a:solidFill>
            </a:endParaRPr>
          </a:p>
          <a:p>
            <a:endParaRPr lang="en-CA" sz="2800" b="1" dirty="0">
              <a:solidFill>
                <a:srgbClr val="FFFF00"/>
              </a:solidFill>
            </a:endParaRPr>
          </a:p>
        </p:txBody>
      </p:sp>
      <p:pic>
        <p:nvPicPr>
          <p:cNvPr id="66562" name="Picture 2" descr="https://scontent.fruh2-2.fna.fbcdn.net/v/t1.0-9/10847992_773452316024514_3264980674751898794_n.jpg?_nc_cat=101&amp;ccb=2&amp;_nc_sid=9267fe&amp;_nc_ohc=mkEDPEGQPPIAX8xF_fU&amp;_nc_ht=scontent.fruh2-2.fna&amp;oh=b176fb5ed48118d722856f70bb673f69&amp;oe=5FB9D6BD"/>
          <p:cNvPicPr>
            <a:picLocks noChangeAspect="1" noChangeArrowheads="1"/>
          </p:cNvPicPr>
          <p:nvPr/>
        </p:nvPicPr>
        <p:blipFill>
          <a:blip r:embed="rId5" cstate="print"/>
          <a:srcRect/>
          <a:stretch>
            <a:fillRect/>
          </a:stretch>
        </p:blipFill>
        <p:spPr bwMode="auto">
          <a:xfrm>
            <a:off x="5364089" y="188640"/>
            <a:ext cx="3456384" cy="2376264"/>
          </a:xfrm>
          <a:prstGeom prst="rect">
            <a:avLst/>
          </a:prstGeom>
          <a:noFill/>
        </p:spPr>
      </p:pic>
    </p:spTree>
    <p:extLst>
      <p:ext uri="{BB962C8B-B14F-4D97-AF65-F5344CB8AC3E}">
        <p14:creationId xmlns:p14="http://schemas.microsoft.com/office/powerpoint/2010/main" val="3403265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60032" y="476672"/>
            <a:ext cx="4283968" cy="2308324"/>
          </a:xfrm>
          <a:prstGeom prst="rect">
            <a:avLst/>
          </a:prstGeom>
        </p:spPr>
        <p:txBody>
          <a:bodyPr wrap="square">
            <a:spAutoFit/>
          </a:bodyPr>
          <a:lstStyle/>
          <a:p>
            <a:pPr algn="just"/>
            <a:r>
              <a:rPr lang="en-US" sz="2400" dirty="0"/>
              <a:t>On x-ray  white margins with lucent central and vertical  trabeculae, which is called( </a:t>
            </a:r>
            <a:r>
              <a:rPr lang="en-US" sz="2400" dirty="0">
                <a:solidFill>
                  <a:srgbClr val="C00000"/>
                </a:solidFill>
              </a:rPr>
              <a:t>Ruger Jersey spine</a:t>
            </a:r>
            <a:r>
              <a:rPr lang="en-US" sz="2400" dirty="0"/>
              <a:t>)</a:t>
            </a:r>
          </a:p>
          <a:p>
            <a:pPr algn="just"/>
            <a:r>
              <a:rPr lang="en-US" sz="2400" dirty="0"/>
              <a:t> these, (changes are due to </a:t>
            </a:r>
            <a:r>
              <a:rPr lang="en-US" sz="2400" dirty="0">
                <a:solidFill>
                  <a:srgbClr val="C00000"/>
                </a:solidFill>
              </a:rPr>
              <a:t>renal dystrophy.</a:t>
            </a:r>
          </a:p>
        </p:txBody>
      </p:sp>
      <p:sp>
        <p:nvSpPr>
          <p:cNvPr id="6" name="TextBox 5"/>
          <p:cNvSpPr txBox="1"/>
          <p:nvPr/>
        </p:nvSpPr>
        <p:spPr>
          <a:xfrm>
            <a:off x="5004048" y="2793651"/>
            <a:ext cx="4283968" cy="923330"/>
          </a:xfrm>
          <a:prstGeom prst="rect">
            <a:avLst/>
          </a:prstGeom>
          <a:noFill/>
        </p:spPr>
        <p:txBody>
          <a:bodyPr wrap="square" rtlCol="0">
            <a:spAutoFit/>
          </a:bodyPr>
          <a:lstStyle/>
          <a:p>
            <a:pPr marL="285750" indent="-285750" algn="just">
              <a:buFont typeface="Wingdings" panose="05000000000000000000" pitchFamily="2" charset="2"/>
              <a:buChar char="Ø"/>
            </a:pPr>
            <a:r>
              <a:rPr lang="en-US" b="1" dirty="0"/>
              <a:t>Decreased bone density of the central portions (black area)</a:t>
            </a:r>
          </a:p>
          <a:p>
            <a:pPr marL="285750" indent="-285750" algn="just">
              <a:buFont typeface="Wingdings" panose="05000000000000000000" pitchFamily="2" charset="2"/>
              <a:buChar char="Ø"/>
            </a:pPr>
            <a:r>
              <a:rPr lang="en-US" b="1" dirty="0"/>
              <a:t>Sclerotic vertebral end plates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2" y="63620"/>
            <a:ext cx="4211961" cy="6794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4355976" y="5373216"/>
            <a:ext cx="4572000" cy="1200329"/>
          </a:xfrm>
          <a:prstGeom prst="rect">
            <a:avLst/>
          </a:prstGeom>
        </p:spPr>
        <p:txBody>
          <a:bodyPr>
            <a:spAutoFit/>
          </a:bodyPr>
          <a:lstStyle/>
          <a:p>
            <a:pPr algn="just"/>
            <a:r>
              <a:rPr lang="en-US" b="1" dirty="0">
                <a:solidFill>
                  <a:srgbClr val="C00000"/>
                </a:solidFill>
              </a:rPr>
              <a:t>Rugger jersey spine</a:t>
            </a:r>
            <a:r>
              <a:rPr lang="en-US" b="1" dirty="0"/>
              <a:t>’ (renal osteodystrophy). There are sclerotic bands running across the upper and lower ends of the vertebral bodies of the lumbar spine (arrows).</a:t>
            </a:r>
            <a:endParaRPr lang="ar-EG" b="1" dirty="0"/>
          </a:p>
        </p:txBody>
      </p:sp>
    </p:spTree>
    <p:extLst>
      <p:ext uri="{BB962C8B-B14F-4D97-AF65-F5344CB8AC3E}">
        <p14:creationId xmlns:p14="http://schemas.microsoft.com/office/powerpoint/2010/main" val="41816771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60648"/>
            <a:ext cx="9124568" cy="1877437"/>
          </a:xfrm>
          <a:prstGeom prst="rect">
            <a:avLst/>
          </a:prstGeom>
          <a:noFill/>
        </p:spPr>
        <p:txBody>
          <a:bodyPr wrap="square" rtlCol="0">
            <a:spAutoFit/>
          </a:bodyPr>
          <a:lstStyle/>
          <a:p>
            <a:pPr algn="ctr"/>
            <a:r>
              <a:rPr lang="en-US" sz="3200" dirty="0">
                <a:solidFill>
                  <a:srgbClr val="FF0000"/>
                </a:solidFill>
              </a:rPr>
              <a:t>Blood disorder.</a:t>
            </a:r>
            <a:endParaRPr lang="en-US" dirty="0">
              <a:solidFill>
                <a:srgbClr val="FF0000"/>
              </a:solidFill>
            </a:endParaRPr>
          </a:p>
          <a:p>
            <a:pPr algn="just"/>
            <a:r>
              <a:rPr lang="en-US" sz="2800" b="1" dirty="0">
                <a:solidFill>
                  <a:srgbClr val="FF0000"/>
                </a:solidFill>
              </a:rPr>
              <a:t>Thalassemia: </a:t>
            </a:r>
            <a:r>
              <a:rPr lang="en-US" sz="2800" dirty="0"/>
              <a:t>In the skull, there is widening of the diploë and there may be perpendicular striations giving an appearance known as ‘hair-on-end’</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132856"/>
            <a:ext cx="4238476"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98" y="1772816"/>
            <a:ext cx="4371162"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مستطيل 2"/>
          <p:cNvSpPr/>
          <p:nvPr/>
        </p:nvSpPr>
        <p:spPr>
          <a:xfrm>
            <a:off x="4683198" y="5698122"/>
            <a:ext cx="4572000" cy="646331"/>
          </a:xfrm>
          <a:prstGeom prst="rect">
            <a:avLst/>
          </a:prstGeom>
        </p:spPr>
        <p:txBody>
          <a:bodyPr>
            <a:spAutoFit/>
          </a:bodyPr>
          <a:lstStyle/>
          <a:p>
            <a:r>
              <a:rPr lang="en-US" dirty="0"/>
              <a:t>Thalassaemia haemolytic anaemia.  Skull showing thickened diploë</a:t>
            </a:r>
            <a:endParaRPr lang="ar-EG" dirty="0"/>
          </a:p>
        </p:txBody>
      </p:sp>
      <p:sp>
        <p:nvSpPr>
          <p:cNvPr id="5" name="Rectangle 4"/>
          <p:cNvSpPr/>
          <p:nvPr/>
        </p:nvSpPr>
        <p:spPr>
          <a:xfrm>
            <a:off x="0" y="5426839"/>
            <a:ext cx="4572000" cy="1446550"/>
          </a:xfrm>
          <a:prstGeom prst="rect">
            <a:avLst/>
          </a:prstGeom>
        </p:spPr>
        <p:txBody>
          <a:bodyPr wrap="square">
            <a:spAutoFit/>
          </a:bodyPr>
          <a:lstStyle/>
          <a:p>
            <a:pPr algn="just"/>
            <a:r>
              <a:rPr lang="en-US" sz="1600" b="1" dirty="0">
                <a:solidFill>
                  <a:srgbClr val="00B050"/>
                </a:solidFill>
                <a:latin typeface="Lato"/>
              </a:rPr>
              <a:t>Hair-on-end appearance of the skull</a:t>
            </a:r>
          </a:p>
          <a:p>
            <a:pPr algn="just"/>
            <a:r>
              <a:rPr lang="en-US" sz="1200" dirty="0">
                <a:latin typeface="Lato"/>
              </a:rPr>
              <a:t>X-ray skull (lateral view) of a child with beta thalassemia</a:t>
            </a:r>
          </a:p>
          <a:p>
            <a:pPr algn="just"/>
            <a:r>
              <a:rPr lang="en-US" sz="1200" b="1" dirty="0">
                <a:latin typeface="Lato"/>
              </a:rPr>
              <a:t>Expansion of the diploic space </a:t>
            </a:r>
            <a:r>
              <a:rPr lang="en-US" sz="1200" dirty="0">
                <a:latin typeface="Lato"/>
              </a:rPr>
              <a:t>with </a:t>
            </a:r>
            <a:r>
              <a:rPr lang="en-US" sz="1200" b="1" dirty="0">
                <a:latin typeface="Lato"/>
              </a:rPr>
              <a:t>thickening</a:t>
            </a:r>
            <a:r>
              <a:rPr lang="en-US" sz="1200" dirty="0">
                <a:latin typeface="Lato"/>
              </a:rPr>
              <a:t> of the </a:t>
            </a:r>
            <a:r>
              <a:rPr lang="en-US" sz="1200" b="1" dirty="0">
                <a:latin typeface="Lato"/>
              </a:rPr>
              <a:t>trabeculae</a:t>
            </a:r>
            <a:r>
              <a:rPr lang="en-US" sz="1200" dirty="0">
                <a:latin typeface="Lato"/>
              </a:rPr>
              <a:t> is the result of extramedullary hematopoiesis. The hair-on-end appearance  produced can also be seen in other chronic hemolytic anemias. e.g. </a:t>
            </a:r>
            <a:r>
              <a:rPr lang="en-US" sz="1200" b="1" dirty="0">
                <a:solidFill>
                  <a:srgbClr val="134186"/>
                </a:solidFill>
                <a:latin typeface="Lato"/>
              </a:rPr>
              <a:t>Sickle cell disease</a:t>
            </a:r>
            <a:endParaRPr lang="en-US" sz="1200" b="1" dirty="0"/>
          </a:p>
          <a:p>
            <a:endParaRPr lang="en-US" sz="1200" b="0" i="0" dirty="0">
              <a:effectLst/>
              <a:latin typeface="Lato"/>
            </a:endParaRPr>
          </a:p>
        </p:txBody>
      </p:sp>
    </p:spTree>
    <p:extLst>
      <p:ext uri="{BB962C8B-B14F-4D97-AF65-F5344CB8AC3E}">
        <p14:creationId xmlns:p14="http://schemas.microsoft.com/office/powerpoint/2010/main" val="38862788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432" y="0"/>
            <a:ext cx="9124568" cy="6709529"/>
          </a:xfrm>
          <a:prstGeom prst="rect">
            <a:avLst/>
          </a:prstGeom>
          <a:noFill/>
        </p:spPr>
        <p:txBody>
          <a:bodyPr wrap="square" rtlCol="0">
            <a:spAutoFit/>
          </a:bodyPr>
          <a:lstStyle/>
          <a:p>
            <a:pPr algn="just"/>
            <a:r>
              <a:rPr lang="en-US" sz="2800" b="1" dirty="0">
                <a:solidFill>
                  <a:srgbClr val="FF0000"/>
                </a:solidFill>
                <a:latin typeface="Times New Roman" panose="02020603050405020304" pitchFamily="18" charset="0"/>
                <a:cs typeface="Times New Roman" panose="02020603050405020304" pitchFamily="18" charset="0"/>
              </a:rPr>
              <a:t>                             Sickle cell disease:</a:t>
            </a:r>
          </a:p>
          <a:p>
            <a:r>
              <a:rPr lang="en-US" b="1" dirty="0">
                <a:solidFill>
                  <a:srgbClr val="C00000"/>
                </a:solidFill>
                <a:latin typeface="Times New Roman" panose="02020603050405020304" pitchFamily="18" charset="0"/>
                <a:cs typeface="Times New Roman" panose="02020603050405020304" pitchFamily="18" charset="0"/>
              </a:rPr>
              <a:t>Acute clinical manifestations</a:t>
            </a:r>
          </a:p>
          <a:p>
            <a:r>
              <a:rPr lang="en-US" b="1" dirty="0">
                <a:solidFill>
                  <a:srgbClr val="92D050"/>
                </a:solidFill>
                <a:latin typeface="Times New Roman" panose="02020603050405020304" pitchFamily="18" charset="0"/>
                <a:cs typeface="Times New Roman" panose="02020603050405020304" pitchFamily="18" charset="0"/>
              </a:rPr>
              <a:t>Vaso-occlusive events</a:t>
            </a:r>
          </a:p>
          <a:p>
            <a:pPr lvl="1" algn="just"/>
            <a:r>
              <a:rPr lang="en-US" dirty="0">
                <a:latin typeface="Times New Roman" panose="02020603050405020304" pitchFamily="18" charset="0"/>
                <a:cs typeface="Times New Roman" panose="02020603050405020304" pitchFamily="18" charset="0"/>
              </a:rPr>
              <a:t>Dactylitis in children &lt; 5 years of age  </a:t>
            </a:r>
          </a:p>
          <a:p>
            <a:pPr lvl="1" algn="just"/>
            <a:r>
              <a:rPr lang="en-US" dirty="0">
                <a:latin typeface="Times New Roman" panose="02020603050405020304" pitchFamily="18" charset="0"/>
                <a:cs typeface="Times New Roman" panose="02020603050405020304" pitchFamily="18" charset="0"/>
              </a:rPr>
              <a:t>Vasoocclusive crises (sickle cell pain crisis) Acute chest syndrome</a:t>
            </a:r>
          </a:p>
          <a:p>
            <a:pPr lvl="1" algn="just"/>
            <a:r>
              <a:rPr lang="en-US" dirty="0">
                <a:latin typeface="Times New Roman" panose="02020603050405020304" pitchFamily="18" charset="0"/>
                <a:cs typeface="Times New Roman" panose="02020603050405020304" pitchFamily="18" charset="0"/>
              </a:rPr>
              <a:t>Organ infarctions (any organ; particularly the spleen) It is well demonstrated on CT</a:t>
            </a:r>
          </a:p>
          <a:p>
            <a:pPr lvl="1" algn="just"/>
            <a:r>
              <a:rPr lang="en-US" dirty="0">
                <a:latin typeface="Times New Roman" panose="02020603050405020304" pitchFamily="18" charset="0"/>
                <a:cs typeface="Times New Roman" panose="02020603050405020304" pitchFamily="18" charset="0"/>
              </a:rPr>
              <a:t>Avascular necrosis</a:t>
            </a:r>
          </a:p>
          <a:p>
            <a:pPr algn="just"/>
            <a:r>
              <a:rPr lang="en-US" b="1" dirty="0">
                <a:solidFill>
                  <a:srgbClr val="92D050"/>
                </a:solidFill>
                <a:latin typeface="Times New Roman" panose="02020603050405020304" pitchFamily="18" charset="0"/>
                <a:cs typeface="Times New Roman" panose="02020603050405020304" pitchFamily="18" charset="0"/>
              </a:rPr>
              <a:t>Infection</a:t>
            </a:r>
            <a:r>
              <a:rPr lang="en-US" dirty="0">
                <a:latin typeface="Times New Roman" panose="02020603050405020304" pitchFamily="18" charset="0"/>
                <a:cs typeface="Times New Roman" panose="02020603050405020304" pitchFamily="18" charset="0"/>
              </a:rPr>
              <a:t> </a:t>
            </a:r>
          </a:p>
          <a:p>
            <a:pPr lvl="1"/>
            <a:r>
              <a:rPr lang="en-US" dirty="0">
                <a:latin typeface="Times New Roman" panose="02020603050405020304" pitchFamily="18" charset="0"/>
                <a:cs typeface="Times New Roman" panose="02020603050405020304" pitchFamily="18" charset="0"/>
              </a:rPr>
              <a:t>Pneumonia</a:t>
            </a:r>
          </a:p>
          <a:p>
            <a:pPr lvl="1"/>
            <a:r>
              <a:rPr lang="en-US" dirty="0">
                <a:latin typeface="Times New Roman" panose="02020603050405020304" pitchFamily="18" charset="0"/>
                <a:cs typeface="Times New Roman" panose="02020603050405020304" pitchFamily="18" charset="0"/>
              </a:rPr>
              <a:t>Osteomyelitis (most common cause: </a:t>
            </a:r>
            <a:r>
              <a:rPr lang="en-US" i="1" dirty="0">
                <a:latin typeface="Times New Roman" panose="02020603050405020304" pitchFamily="18" charset="0"/>
                <a:cs typeface="Times New Roman" panose="02020603050405020304" pitchFamily="18" charset="0"/>
              </a:rPr>
              <a:t>Salmonella</a:t>
            </a:r>
            <a:endParaRPr lang="en-US" dirty="0">
              <a:latin typeface="Times New Roman" panose="02020603050405020304" pitchFamily="18" charset="0"/>
              <a:cs typeface="Times New Roman" panose="02020603050405020304" pitchFamily="18" charset="0"/>
            </a:endParaRPr>
          </a:p>
          <a:p>
            <a:r>
              <a:rPr lang="en-US" b="1" dirty="0">
                <a:solidFill>
                  <a:srgbClr val="92D050"/>
                </a:solidFill>
                <a:latin typeface="Times New Roman" panose="02020603050405020304" pitchFamily="18" charset="0"/>
                <a:cs typeface="Times New Roman" panose="02020603050405020304" pitchFamily="18" charset="0"/>
              </a:rPr>
              <a:t>Acute hemolytic crisis</a:t>
            </a:r>
          </a:p>
          <a:p>
            <a:endParaRPr lang="en-US" b="1" dirty="0">
              <a:solidFill>
                <a:srgbClr val="92D050"/>
              </a:solidFill>
              <a:latin typeface="Times New Roman" panose="02020603050405020304" pitchFamily="18" charset="0"/>
              <a:cs typeface="Times New Roman" panose="02020603050405020304" pitchFamily="18" charset="0"/>
            </a:endParaRPr>
          </a:p>
          <a:p>
            <a:r>
              <a:rPr lang="en-US" sz="2400" b="1" dirty="0">
                <a:solidFill>
                  <a:srgbClr val="0070C0"/>
                </a:solidFill>
                <a:latin typeface="Times New Roman" panose="02020603050405020304" pitchFamily="18" charset="0"/>
                <a:cs typeface="Times New Roman" panose="02020603050405020304" pitchFamily="18" charset="0"/>
              </a:rPr>
              <a:t>MSK imaging features  of SCD:</a:t>
            </a:r>
          </a:p>
          <a:p>
            <a:pPr marL="342900" indent="-342900" algn="just">
              <a:buFont typeface="Arial" panose="020B0604020202020204" pitchFamily="34" charset="0"/>
              <a:buChar char="•"/>
            </a:pPr>
            <a:r>
              <a:rPr lang="en-US" sz="2400" b="1" dirty="0">
                <a:solidFill>
                  <a:schemeClr val="accent6">
                    <a:lumMod val="50000"/>
                  </a:schemeClr>
                </a:solidFill>
                <a:latin typeface="Times New Roman" panose="02020603050405020304" pitchFamily="18" charset="0"/>
                <a:cs typeface="Times New Roman" panose="02020603050405020304" pitchFamily="18" charset="0"/>
              </a:rPr>
              <a:t>Bone infarction: </a:t>
            </a:r>
            <a:r>
              <a:rPr lang="en-US" sz="2000" dirty="0">
                <a:latin typeface="Times New Roman" panose="02020603050405020304" pitchFamily="18" charset="0"/>
                <a:cs typeface="Times New Roman" panose="02020603050405020304" pitchFamily="18" charset="0"/>
              </a:rPr>
              <a:t>Occur in the intra-articular portions of the bones (</a:t>
            </a:r>
            <a:r>
              <a:rPr lang="en-US" sz="2000" b="1" dirty="0">
                <a:latin typeface="Times New Roman" panose="02020603050405020304" pitchFamily="18" charset="0"/>
                <a:cs typeface="Times New Roman" panose="02020603050405020304" pitchFamily="18" charset="0"/>
              </a:rPr>
              <a:t>avascular necrosis </a:t>
            </a:r>
            <a:r>
              <a:rPr lang="en-US" sz="2000" dirty="0">
                <a:latin typeface="Times New Roman" panose="02020603050405020304" pitchFamily="18" charset="0"/>
                <a:cs typeface="Times New Roman" panose="02020603050405020304" pitchFamily="18" charset="0"/>
              </a:rPr>
              <a:t>) or in the </a:t>
            </a:r>
            <a:r>
              <a:rPr lang="en-US" sz="2000" b="1" dirty="0">
                <a:latin typeface="Times New Roman" panose="02020603050405020304" pitchFamily="18" charset="0"/>
                <a:cs typeface="Times New Roman" panose="02020603050405020304" pitchFamily="18" charset="0"/>
              </a:rPr>
              <a:t>medulla</a:t>
            </a:r>
            <a:r>
              <a:rPr lang="en-US" sz="2000" dirty="0">
                <a:latin typeface="Times New Roman" panose="02020603050405020304" pitchFamily="18" charset="0"/>
                <a:cs typeface="Times New Roman" panose="02020603050405020304" pitchFamily="18" charset="0"/>
              </a:rPr>
              <a:t> of a bone</a:t>
            </a:r>
          </a:p>
          <a:p>
            <a:pPr algn="just"/>
            <a:endParaRPr lang="en-US"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b="1" dirty="0">
                <a:solidFill>
                  <a:schemeClr val="accent6">
                    <a:lumMod val="50000"/>
                  </a:schemeClr>
                </a:solidFill>
                <a:latin typeface="Times New Roman" panose="02020603050405020304" pitchFamily="18" charset="0"/>
                <a:cs typeface="Times New Roman" panose="02020603050405020304" pitchFamily="18" charset="0"/>
              </a:rPr>
              <a:t>Hair-on-end sign</a:t>
            </a:r>
          </a:p>
          <a:p>
            <a:endParaRPr lang="en-US" sz="2400" b="1" dirty="0">
              <a:solidFill>
                <a:schemeClr val="accent6">
                  <a:lumMod val="50000"/>
                </a:schemeClr>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b="1" dirty="0">
                <a:solidFill>
                  <a:schemeClr val="accent6">
                    <a:lumMod val="50000"/>
                  </a:schemeClr>
                </a:solidFill>
                <a:latin typeface="Times New Roman" panose="02020603050405020304" pitchFamily="18" charset="0"/>
                <a:cs typeface="Times New Roman" panose="02020603050405020304" pitchFamily="18" charset="0"/>
              </a:rPr>
              <a:t>Evidence of bone infection.</a:t>
            </a:r>
          </a:p>
          <a:p>
            <a:endParaRPr lang="en-US" sz="2400" b="1" dirty="0">
              <a:solidFill>
                <a:schemeClr val="accent6">
                  <a:lumMod val="50000"/>
                </a:schemeClr>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b="1" dirty="0">
                <a:solidFill>
                  <a:schemeClr val="accent6">
                    <a:lumMod val="50000"/>
                  </a:schemeClr>
                </a:solidFill>
                <a:latin typeface="Times New Roman" panose="02020603050405020304" pitchFamily="18" charset="0"/>
                <a:cs typeface="Times New Roman" panose="02020603050405020304" pitchFamily="18" charset="0"/>
              </a:rPr>
              <a:t>H-shaped vertebrae</a:t>
            </a:r>
          </a:p>
        </p:txBody>
      </p:sp>
    </p:spTree>
    <p:extLst>
      <p:ext uri="{BB962C8B-B14F-4D97-AF65-F5344CB8AC3E}">
        <p14:creationId xmlns:p14="http://schemas.microsoft.com/office/powerpoint/2010/main" val="2772851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194804-AFC9-4287-BE1A-FC2F23994273}"/>
              </a:ext>
            </a:extLst>
          </p:cNvPr>
          <p:cNvSpPr/>
          <p:nvPr/>
        </p:nvSpPr>
        <p:spPr>
          <a:xfrm>
            <a:off x="0" y="0"/>
            <a:ext cx="9144000" cy="3785652"/>
          </a:xfrm>
          <a:prstGeom prst="rect">
            <a:avLst/>
          </a:prstGeom>
        </p:spPr>
        <p:txBody>
          <a:bodyPr wrap="square">
            <a:spAutoFit/>
          </a:bodyPr>
          <a:lstStyle/>
          <a:p>
            <a:pPr algn="just"/>
            <a:r>
              <a:rPr lang="en-US" sz="2000" b="1" dirty="0">
                <a:solidFill>
                  <a:srgbClr val="0070C0"/>
                </a:solidFill>
                <a:latin typeface="Times New Roman" panose="02020603050405020304" pitchFamily="18" charset="0"/>
                <a:cs typeface="Times New Roman" panose="02020603050405020304" pitchFamily="18" charset="0"/>
              </a:rPr>
              <a:t>Flexion and extension views. </a:t>
            </a:r>
          </a:p>
          <a:p>
            <a:pPr marL="342900" indent="-342900" algn="jus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In the cervical spine, injury may cause alteration in the alignment of the posterior borders of the vertebral bodies. This is usually much more obvious on a film taken with the neck flexed</a:t>
            </a:r>
          </a:p>
          <a:p>
            <a:pPr algn="just"/>
            <a:endParaRPr lang="en-US" dirty="0">
              <a:latin typeface="Times New Roman" panose="02020603050405020304" pitchFamily="18" charset="0"/>
              <a:cs typeface="Times New Roman" panose="02020603050405020304" pitchFamily="18" charset="0"/>
            </a:endParaRPr>
          </a:p>
          <a:p>
            <a:pPr algn="just"/>
            <a:r>
              <a:rPr lang="en-US" sz="2000" b="1" dirty="0">
                <a:solidFill>
                  <a:srgbClr val="0070C0"/>
                </a:solidFill>
                <a:latin typeface="Times New Roman" panose="02020603050405020304" pitchFamily="18" charset="0"/>
                <a:cs typeface="Times New Roman" panose="02020603050405020304" pitchFamily="18" charset="0"/>
              </a:rPr>
              <a:t>X-ray of the other side</a:t>
            </a:r>
            <a:r>
              <a:rPr lang="en-US" i="1" dirty="0">
                <a:latin typeface="Times New Roman" panose="02020603050405020304" pitchFamily="18" charset="0"/>
                <a:cs typeface="Times New Roman" panose="02020603050405020304" pitchFamily="18" charset="0"/>
              </a:rPr>
              <a:t>. </a:t>
            </a:r>
          </a:p>
          <a:p>
            <a:pPr marL="342900" indent="-342900" algn="jus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Comparison with the normal side can be useful in the problem case.</a:t>
            </a:r>
          </a:p>
          <a:p>
            <a:pPr algn="just"/>
            <a:endParaRPr lang="en-US" dirty="0">
              <a:latin typeface="Times New Roman" panose="02020603050405020304" pitchFamily="18" charset="0"/>
              <a:cs typeface="Times New Roman" panose="02020603050405020304" pitchFamily="18" charset="0"/>
            </a:endParaRPr>
          </a:p>
          <a:p>
            <a:pPr algn="just"/>
            <a:r>
              <a:rPr lang="en-US" sz="2000" b="1" dirty="0">
                <a:solidFill>
                  <a:srgbClr val="0070C0"/>
                </a:solidFill>
                <a:latin typeface="Times New Roman" panose="02020603050405020304" pitchFamily="18" charset="0"/>
                <a:cs typeface="Times New Roman" panose="02020603050405020304" pitchFamily="18" charset="0"/>
              </a:rPr>
              <a:t>Delayed films.</a:t>
            </a:r>
          </a:p>
          <a:p>
            <a:pPr marL="342900" indent="-342900" algn="jus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This is particularly useful in detecting scaphoid fractures, which may be invisible immediately after the injury.</a:t>
            </a:r>
          </a:p>
        </p:txBody>
      </p:sp>
      <p:pic>
        <p:nvPicPr>
          <p:cNvPr id="3" name="Picture 2">
            <a:extLst>
              <a:ext uri="{FF2B5EF4-FFF2-40B4-BE49-F238E27FC236}">
                <a16:creationId xmlns:a16="http://schemas.microsoft.com/office/drawing/2014/main" id="{C0AA8303-65A8-4155-9DFD-61AEC47C02C8}"/>
              </a:ext>
            </a:extLst>
          </p:cNvPr>
          <p:cNvPicPr>
            <a:picLocks noChangeAspect="1"/>
          </p:cNvPicPr>
          <p:nvPr/>
        </p:nvPicPr>
        <p:blipFill>
          <a:blip r:embed="rId2"/>
          <a:stretch>
            <a:fillRect/>
          </a:stretch>
        </p:blipFill>
        <p:spPr>
          <a:xfrm>
            <a:off x="5452933" y="3428999"/>
            <a:ext cx="1711356" cy="3405269"/>
          </a:xfrm>
          <a:prstGeom prst="rect">
            <a:avLst/>
          </a:prstGeom>
        </p:spPr>
      </p:pic>
      <p:pic>
        <p:nvPicPr>
          <p:cNvPr id="4" name="Picture 3">
            <a:extLst>
              <a:ext uri="{FF2B5EF4-FFF2-40B4-BE49-F238E27FC236}">
                <a16:creationId xmlns:a16="http://schemas.microsoft.com/office/drawing/2014/main" id="{C6AA44DB-DD43-4FA9-A3BD-2157D7438FA1}"/>
              </a:ext>
            </a:extLst>
          </p:cNvPr>
          <p:cNvPicPr>
            <a:picLocks noChangeAspect="1"/>
          </p:cNvPicPr>
          <p:nvPr/>
        </p:nvPicPr>
        <p:blipFill>
          <a:blip r:embed="rId3"/>
          <a:stretch>
            <a:fillRect/>
          </a:stretch>
        </p:blipFill>
        <p:spPr>
          <a:xfrm>
            <a:off x="7342794" y="3428999"/>
            <a:ext cx="1711356" cy="3405270"/>
          </a:xfrm>
          <a:prstGeom prst="rect">
            <a:avLst/>
          </a:prstGeom>
        </p:spPr>
      </p:pic>
      <p:sp>
        <p:nvSpPr>
          <p:cNvPr id="5" name="Rectangle 4">
            <a:extLst>
              <a:ext uri="{FF2B5EF4-FFF2-40B4-BE49-F238E27FC236}">
                <a16:creationId xmlns:a16="http://schemas.microsoft.com/office/drawing/2014/main" id="{39DA193A-21D4-49C5-8BA8-8EDFB86CC80B}"/>
              </a:ext>
            </a:extLst>
          </p:cNvPr>
          <p:cNvSpPr/>
          <p:nvPr/>
        </p:nvSpPr>
        <p:spPr>
          <a:xfrm>
            <a:off x="597" y="4100581"/>
            <a:ext cx="5363083" cy="2062103"/>
          </a:xfrm>
          <a:prstGeom prst="rect">
            <a:avLst/>
          </a:prstGeom>
        </p:spPr>
        <p:txBody>
          <a:bodyPr wrap="square">
            <a:spAutoFit/>
          </a:bodyPr>
          <a:lstStyle/>
          <a:p>
            <a:pPr algn="just"/>
            <a:r>
              <a:rPr lang="en-US" sz="2800" b="1" dirty="0">
                <a:latin typeface="Times New Roman" panose="02020603050405020304" pitchFamily="18" charset="0"/>
                <a:cs typeface="Times New Roman" panose="02020603050405020304" pitchFamily="18" charset="0"/>
              </a:rPr>
              <a:t>Flexion and extension views demonstrating a fracture.</a:t>
            </a:r>
          </a:p>
          <a:p>
            <a:pPr marL="342900" indent="-342900" algn="just">
              <a:buAutoNum type="alphaLcParenBoth"/>
            </a:pPr>
            <a:r>
              <a:rPr lang="en-US" dirty="0">
                <a:latin typeface="Times New Roman" panose="02020603050405020304" pitchFamily="18" charset="0"/>
                <a:cs typeface="Times New Roman" panose="02020603050405020304" pitchFamily="18" charset="0"/>
              </a:rPr>
              <a:t>An </a:t>
            </a:r>
            <a:r>
              <a:rPr lang="en-US" b="1" dirty="0">
                <a:latin typeface="Times New Roman" panose="02020603050405020304" pitchFamily="18" charset="0"/>
                <a:cs typeface="Times New Roman" panose="02020603050405020304" pitchFamily="18" charset="0"/>
              </a:rPr>
              <a:t>extension view </a:t>
            </a:r>
            <a:r>
              <a:rPr lang="en-US" dirty="0">
                <a:latin typeface="Times New Roman" panose="02020603050405020304" pitchFamily="18" charset="0"/>
                <a:cs typeface="Times New Roman" panose="02020603050405020304" pitchFamily="18" charset="0"/>
              </a:rPr>
              <a:t>of the cervical spine </a:t>
            </a:r>
            <a:r>
              <a:rPr lang="en-US" b="1" dirty="0">
                <a:latin typeface="Times New Roman" panose="02020603050405020304" pitchFamily="18" charset="0"/>
                <a:cs typeface="Times New Roman" panose="02020603050405020304" pitchFamily="18" charset="0"/>
              </a:rPr>
              <a:t>does not </a:t>
            </a:r>
            <a:r>
              <a:rPr lang="en-US" dirty="0">
                <a:latin typeface="Times New Roman" panose="02020603050405020304" pitchFamily="18" charset="0"/>
                <a:cs typeface="Times New Roman" panose="02020603050405020304" pitchFamily="18" charset="0"/>
              </a:rPr>
              <a:t>reveal a fracture. </a:t>
            </a:r>
          </a:p>
          <a:p>
            <a:pPr marL="342900" indent="-342900" algn="just">
              <a:buAutoNum type="alphaLcParenBoth"/>
            </a:pPr>
            <a:r>
              <a:rPr lang="en-US" b="1" dirty="0">
                <a:latin typeface="Times New Roman" panose="02020603050405020304" pitchFamily="18" charset="0"/>
                <a:cs typeface="Times New Roman" panose="02020603050405020304" pitchFamily="18" charset="0"/>
              </a:rPr>
              <a:t>A flexion view clearly shows </a:t>
            </a:r>
            <a:r>
              <a:rPr lang="en-US" dirty="0">
                <a:latin typeface="Times New Roman" panose="02020603050405020304" pitchFamily="18" charset="0"/>
                <a:cs typeface="Times New Roman" panose="02020603050405020304" pitchFamily="18" charset="0"/>
              </a:rPr>
              <a:t>the fracture of the arch of C2.</a:t>
            </a:r>
          </a:p>
        </p:txBody>
      </p:sp>
      <p:sp>
        <p:nvSpPr>
          <p:cNvPr id="6" name="Rectangle 6">
            <a:extLst>
              <a:ext uri="{FF2B5EF4-FFF2-40B4-BE49-F238E27FC236}">
                <a16:creationId xmlns:a16="http://schemas.microsoft.com/office/drawing/2014/main" id="{7C7B2820-D6C7-4015-AF79-BEB028EC1B7D}"/>
              </a:ext>
            </a:extLst>
          </p:cNvPr>
          <p:cNvSpPr/>
          <p:nvPr/>
        </p:nvSpPr>
        <p:spPr>
          <a:xfrm>
            <a:off x="5452933" y="6464936"/>
            <a:ext cx="441146" cy="369332"/>
          </a:xfrm>
          <a:prstGeom prst="rect">
            <a:avLst/>
          </a:prstGeom>
          <a:solidFill>
            <a:schemeClr val="tx2"/>
          </a:solidFill>
        </p:spPr>
        <p:txBody>
          <a:bodyPr wrap="none">
            <a:spAutoFit/>
          </a:bodyPr>
          <a:lstStyle/>
          <a:p>
            <a:r>
              <a:rPr lang="en-US" b="1" dirty="0">
                <a:solidFill>
                  <a:srgbClr val="FFFF00"/>
                </a:solidFill>
              </a:rPr>
              <a:t>(a)</a:t>
            </a:r>
          </a:p>
        </p:txBody>
      </p:sp>
      <p:sp>
        <p:nvSpPr>
          <p:cNvPr id="7" name="Rectangle 6">
            <a:extLst>
              <a:ext uri="{FF2B5EF4-FFF2-40B4-BE49-F238E27FC236}">
                <a16:creationId xmlns:a16="http://schemas.microsoft.com/office/drawing/2014/main" id="{E7070F6C-7A1F-4BE9-9A21-75BD2FE2DCF3}"/>
              </a:ext>
            </a:extLst>
          </p:cNvPr>
          <p:cNvSpPr/>
          <p:nvPr/>
        </p:nvSpPr>
        <p:spPr>
          <a:xfrm>
            <a:off x="7361591" y="6464936"/>
            <a:ext cx="452368" cy="369332"/>
          </a:xfrm>
          <a:prstGeom prst="rect">
            <a:avLst/>
          </a:prstGeom>
          <a:solidFill>
            <a:schemeClr val="tx2"/>
          </a:solidFill>
        </p:spPr>
        <p:txBody>
          <a:bodyPr wrap="none">
            <a:spAutoFit/>
          </a:bodyPr>
          <a:lstStyle/>
          <a:p>
            <a:r>
              <a:rPr lang="en-US" b="1" dirty="0">
                <a:solidFill>
                  <a:srgbClr val="FFFF00"/>
                </a:solidFill>
              </a:rPr>
              <a:t>(b)</a:t>
            </a:r>
          </a:p>
        </p:txBody>
      </p:sp>
    </p:spTree>
    <p:extLst>
      <p:ext uri="{BB962C8B-B14F-4D97-AF65-F5344CB8AC3E}">
        <p14:creationId xmlns:p14="http://schemas.microsoft.com/office/powerpoint/2010/main" val="18704260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15668"/>
            <a:ext cx="1656184" cy="4752528"/>
          </a:xfrm>
          <a:prstGeom prst="rect">
            <a:avLst/>
          </a:prstGeom>
        </p:spPr>
      </p:pic>
      <p:sp>
        <p:nvSpPr>
          <p:cNvPr id="3" name="Rectangle 2"/>
          <p:cNvSpPr/>
          <p:nvPr/>
        </p:nvSpPr>
        <p:spPr>
          <a:xfrm>
            <a:off x="-24262" y="4919853"/>
            <a:ext cx="1787950" cy="1354217"/>
          </a:xfrm>
          <a:prstGeom prst="rect">
            <a:avLst/>
          </a:prstGeom>
        </p:spPr>
        <p:txBody>
          <a:bodyPr wrap="square">
            <a:spAutoFit/>
          </a:bodyPr>
          <a:lstStyle/>
          <a:p>
            <a:pPr algn="just"/>
            <a:r>
              <a:rPr lang="en-US" sz="1600" dirty="0">
                <a:latin typeface="Times New Roman" panose="02020603050405020304" pitchFamily="18" charset="0"/>
                <a:cs typeface="Times New Roman" panose="02020603050405020304" pitchFamily="18" charset="0"/>
              </a:rPr>
              <a:t>Bone infarct. There is calcification in the medulla of the lower end of the femur.</a:t>
            </a:r>
            <a:r>
              <a:rPr lang="en-US" dirty="0">
                <a:latin typeface="Times New Roman" panose="02020603050405020304" pitchFamily="18" charset="0"/>
                <a:cs typeface="Times New Roman" panose="02020603050405020304" pitchFamily="18" charset="0"/>
              </a:rPr>
              <a:t> </a:t>
            </a:r>
          </a:p>
        </p:txBody>
      </p:sp>
      <p:pic>
        <p:nvPicPr>
          <p:cNvPr id="3074" name="Picture 2" descr="Osteonecrosis of the femoral he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3238" y="519390"/>
            <a:ext cx="3384375" cy="30622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5436096" y="19505"/>
            <a:ext cx="3672408" cy="4921664"/>
          </a:xfrm>
          <a:prstGeom prst="rect">
            <a:avLst/>
          </a:prstGeom>
        </p:spPr>
      </p:pic>
      <p:sp>
        <p:nvSpPr>
          <p:cNvPr id="5" name="Rectangle 4"/>
          <p:cNvSpPr/>
          <p:nvPr/>
        </p:nvSpPr>
        <p:spPr>
          <a:xfrm>
            <a:off x="5076056" y="4919853"/>
            <a:ext cx="4032448" cy="1969770"/>
          </a:xfrm>
          <a:prstGeom prst="rect">
            <a:avLst/>
          </a:prstGeom>
        </p:spPr>
        <p:txBody>
          <a:bodyPr wrap="square">
            <a:spAutoFit/>
          </a:bodyPr>
          <a:lstStyle/>
          <a:p>
            <a:pPr algn="just"/>
            <a:r>
              <a:rPr lang="en-US" sz="1200" dirty="0">
                <a:latin typeface="Times New Roman" panose="02020603050405020304" pitchFamily="18" charset="0"/>
                <a:cs typeface="Times New Roman" panose="02020603050405020304" pitchFamily="18" charset="0"/>
              </a:rPr>
              <a:t>Bilateral osteonecrosis of the femoral head</a:t>
            </a:r>
          </a:p>
          <a:p>
            <a:pPr algn="just"/>
            <a:r>
              <a:rPr lang="en-US" sz="1200" dirty="0">
                <a:latin typeface="Times New Roman" panose="02020603050405020304" pitchFamily="18" charset="0"/>
                <a:cs typeface="Times New Roman" panose="02020603050405020304" pitchFamily="18" charset="0"/>
              </a:rPr>
              <a:t>MRI hips (T1 weighted; coronal view) of a 32-year-old woman with groin pain</a:t>
            </a:r>
          </a:p>
          <a:p>
            <a:pPr algn="just"/>
            <a:r>
              <a:rPr lang="en-US" sz="1200" dirty="0">
                <a:latin typeface="Times New Roman" panose="02020603050405020304" pitchFamily="18" charset="0"/>
                <a:cs typeface="Times New Roman" panose="02020603050405020304" pitchFamily="18" charset="0"/>
              </a:rPr>
              <a:t>There is a well-defined crescent-shaped area of intermediate to low signal within the subchondral marrow of the left femoral head . A thick peripheral band of even lower signal separates this region from the hyperintense normal bone marrow. On the right side, there is a slightly smaller area of abnormal oval-shaped signal within the epiphysis of the right femoral head.</a:t>
            </a:r>
            <a:r>
              <a:rPr lang="en-US" sz="1400" dirty="0">
                <a:latin typeface="Times New Roman" panose="02020603050405020304" pitchFamily="18" charset="0"/>
                <a:cs typeface="Times New Roman" panose="02020603050405020304" pitchFamily="18" charset="0"/>
              </a:rPr>
              <a:t> </a:t>
            </a:r>
            <a:endParaRPr lang="en-US" sz="1400" b="0" i="0" dirty="0">
              <a:effectLst/>
              <a:latin typeface="Times New Roman" panose="02020603050405020304" pitchFamily="18" charset="0"/>
              <a:cs typeface="Times New Roman" panose="02020603050405020304" pitchFamily="18" charset="0"/>
            </a:endParaRPr>
          </a:p>
        </p:txBody>
      </p:sp>
      <p:sp>
        <p:nvSpPr>
          <p:cNvPr id="6" name="Rectangle 5"/>
          <p:cNvSpPr/>
          <p:nvPr/>
        </p:nvSpPr>
        <p:spPr>
          <a:xfrm>
            <a:off x="1897476" y="3581632"/>
            <a:ext cx="3240358" cy="1600438"/>
          </a:xfrm>
          <a:prstGeom prst="rect">
            <a:avLst/>
          </a:prstGeom>
        </p:spPr>
        <p:txBody>
          <a:bodyPr wrap="square">
            <a:spAutoFit/>
          </a:bodyPr>
          <a:lstStyle/>
          <a:p>
            <a:pPr algn="just"/>
            <a:r>
              <a:rPr lang="en-US" sz="1400" dirty="0">
                <a:solidFill>
                  <a:srgbClr val="00B0F0"/>
                </a:solidFill>
                <a:latin typeface="Times New Roman" panose="02020603050405020304" pitchFamily="18" charset="0"/>
                <a:cs typeface="Times New Roman" panose="02020603050405020304" pitchFamily="18" charset="0"/>
              </a:rPr>
              <a:t>X-ray right hip (AP view)</a:t>
            </a:r>
          </a:p>
          <a:p>
            <a:pPr algn="just"/>
            <a:r>
              <a:rPr lang="en-US" sz="1400" dirty="0">
                <a:solidFill>
                  <a:srgbClr val="00B0F0"/>
                </a:solidFill>
                <a:latin typeface="Times New Roman" panose="02020603050405020304" pitchFamily="18" charset="0"/>
                <a:cs typeface="Times New Roman" panose="02020603050405020304" pitchFamily="18" charset="0"/>
              </a:rPr>
              <a:t>The articular surface of the femoral head is irregular (black dotted line) and the underlying bone is heterogeneous (green overlay) as a result of osteonecrosis. A zone of sclerosis (red overlay) is present along the interface with normal bone.</a:t>
            </a:r>
            <a:endParaRPr lang="en-US" sz="1400" b="0" i="0" dirty="0">
              <a:solidFill>
                <a:srgbClr val="00B0F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3028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29" y="260648"/>
            <a:ext cx="9144000" cy="6247864"/>
          </a:xfrm>
          <a:prstGeom prst="rect">
            <a:avLst/>
          </a:prstGeom>
        </p:spPr>
        <p:txBody>
          <a:bodyPr wrap="square">
            <a:spAutoFit/>
          </a:bodyPr>
          <a:lstStyle/>
          <a:p>
            <a:pPr fontAlgn="base"/>
            <a:r>
              <a:rPr lang="en-US" sz="4000" b="1" dirty="0">
                <a:solidFill>
                  <a:srgbClr val="FF0000"/>
                </a:solidFill>
              </a:rPr>
              <a:t>Paget's Disease of Bone</a:t>
            </a:r>
          </a:p>
          <a:p>
            <a:pPr algn="just" fontAlgn="base"/>
            <a:endParaRPr lang="en-US" sz="3600" dirty="0"/>
          </a:p>
          <a:p>
            <a:pPr algn="just" fontAlgn="base"/>
            <a:r>
              <a:rPr lang="en-US" sz="3600" dirty="0">
                <a:latin typeface="Times New Roman" panose="02020603050405020304" pitchFamily="18" charset="0"/>
                <a:cs typeface="Times New Roman" panose="02020603050405020304" pitchFamily="18" charset="0"/>
              </a:rPr>
              <a:t>Paget’s disease most often affects older people, over the age of 55.</a:t>
            </a:r>
          </a:p>
          <a:p>
            <a:pPr algn="just" fontAlgn="base"/>
            <a:endParaRPr lang="en-US" sz="3600" dirty="0">
              <a:latin typeface="Times New Roman" panose="02020603050405020304" pitchFamily="18" charset="0"/>
              <a:cs typeface="Times New Roman" panose="02020603050405020304" pitchFamily="18" charset="0"/>
            </a:endParaRPr>
          </a:p>
          <a:p>
            <a:pPr algn="just"/>
            <a:r>
              <a:rPr lang="en-US" sz="3600" dirty="0">
                <a:solidFill>
                  <a:srgbClr val="C00000"/>
                </a:solidFill>
                <a:latin typeface="Times New Roman" panose="02020603050405020304" pitchFamily="18" charset="0"/>
                <a:cs typeface="Times New Roman" panose="02020603050405020304" pitchFamily="18" charset="0"/>
              </a:rPr>
              <a:t>The cardinal features  of Paget’s disease  are:</a:t>
            </a:r>
          </a:p>
          <a:p>
            <a:pPr algn="just"/>
            <a:r>
              <a:rPr lang="en-US" sz="3600" dirty="0">
                <a:latin typeface="Times New Roman" panose="02020603050405020304" pitchFamily="18" charset="0"/>
                <a:cs typeface="Times New Roman" panose="02020603050405020304" pitchFamily="18" charset="0"/>
              </a:rPr>
              <a:t>-Thickening of the trabeculae and of the cortex.</a:t>
            </a:r>
          </a:p>
          <a:p>
            <a:pPr algn="just"/>
            <a:endParaRPr lang="en-US" sz="3600" dirty="0">
              <a:latin typeface="Times New Roman" panose="02020603050405020304" pitchFamily="18" charset="0"/>
              <a:cs typeface="Times New Roman" panose="02020603050405020304" pitchFamily="18" charset="0"/>
            </a:endParaRPr>
          </a:p>
          <a:p>
            <a:pPr algn="just">
              <a:buFontTx/>
              <a:buChar char="-"/>
            </a:pPr>
            <a:r>
              <a:rPr lang="en-US" sz="3600" dirty="0">
                <a:latin typeface="Times New Roman" panose="02020603050405020304" pitchFamily="18" charset="0"/>
                <a:cs typeface="Times New Roman" panose="02020603050405020304" pitchFamily="18" charset="0"/>
              </a:rPr>
              <a:t> </a:t>
            </a:r>
            <a:r>
              <a:rPr lang="en-US" sz="3600" dirty="0">
                <a:solidFill>
                  <a:srgbClr val="00B050"/>
                </a:solidFill>
                <a:latin typeface="Times New Roman" panose="02020603050405020304" pitchFamily="18" charset="0"/>
                <a:cs typeface="Times New Roman" panose="02020603050405020304" pitchFamily="18" charset="0"/>
              </a:rPr>
              <a:t>Increased bone density.</a:t>
            </a:r>
          </a:p>
          <a:p>
            <a:pPr algn="just"/>
            <a:endParaRPr lang="en-US" sz="3600" dirty="0">
              <a:solidFill>
                <a:srgbClr val="00B050"/>
              </a:solidFill>
              <a:latin typeface="Times New Roman" panose="02020603050405020304" pitchFamily="18" charset="0"/>
              <a:cs typeface="Times New Roman" panose="02020603050405020304" pitchFamily="18" charset="0"/>
            </a:endParaRPr>
          </a:p>
          <a:p>
            <a:pPr algn="just">
              <a:buFontTx/>
              <a:buChar char="-"/>
            </a:pPr>
            <a:r>
              <a:rPr lang="en-US" sz="3600" dirty="0">
                <a:latin typeface="Times New Roman" panose="02020603050405020304" pitchFamily="18" charset="0"/>
                <a:cs typeface="Times New Roman" panose="02020603050405020304" pitchFamily="18" charset="0"/>
              </a:rPr>
              <a:t> Enlargement of the affected bone</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8308" y="639795"/>
            <a:ext cx="2088232" cy="1745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531783"/>
            <a:ext cx="2160240" cy="2033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75456"/>
            <a:ext cx="4640580" cy="5303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004048" y="0"/>
            <a:ext cx="4139952" cy="830997"/>
          </a:xfrm>
          <a:prstGeom prst="rect">
            <a:avLst/>
          </a:prstGeom>
          <a:noFill/>
        </p:spPr>
        <p:txBody>
          <a:bodyPr wrap="square" rtlCol="0">
            <a:spAutoFit/>
          </a:bodyPr>
          <a:lstStyle/>
          <a:p>
            <a:r>
              <a:rPr lang="en-US" sz="3200" b="1" dirty="0">
                <a:solidFill>
                  <a:srgbClr val="FF0000"/>
                </a:solidFill>
              </a:rPr>
              <a:t>Paget disease </a:t>
            </a:r>
            <a:r>
              <a:rPr lang="en-US" sz="3200" dirty="0">
                <a:solidFill>
                  <a:srgbClr val="FF0000"/>
                </a:solidFill>
              </a:rPr>
              <a:t>of bone</a:t>
            </a:r>
          </a:p>
          <a:p>
            <a:pPr algn="just"/>
            <a:r>
              <a:rPr lang="en-US" sz="1600" dirty="0"/>
              <a:t> </a:t>
            </a:r>
            <a:endParaRPr lang="en-US" sz="3200" dirty="0">
              <a:solidFill>
                <a:srgbClr val="FF0000"/>
              </a:solidFill>
            </a:endParaRPr>
          </a:p>
        </p:txBody>
      </p:sp>
      <p:sp>
        <p:nvSpPr>
          <p:cNvPr id="6" name="Rectangle 5"/>
          <p:cNvSpPr/>
          <p:nvPr/>
        </p:nvSpPr>
        <p:spPr>
          <a:xfrm>
            <a:off x="251520" y="5157192"/>
            <a:ext cx="3707904" cy="1200329"/>
          </a:xfrm>
          <a:prstGeom prst="rect">
            <a:avLst/>
          </a:prstGeom>
        </p:spPr>
        <p:txBody>
          <a:bodyPr wrap="square">
            <a:spAutoFit/>
          </a:bodyPr>
          <a:lstStyle/>
          <a:p>
            <a:pPr algn="just"/>
            <a:r>
              <a:rPr lang="en-US" b="1" dirty="0">
                <a:latin typeface="Times New Roman" panose="02020603050405020304" pitchFamily="18" charset="0"/>
                <a:cs typeface="Times New Roman" panose="02020603050405020304" pitchFamily="18" charset="0"/>
              </a:rPr>
              <a:t>The classically described radiological appearances are sclerotic expanded bone with a coarsened trabecular pattern</a:t>
            </a:r>
            <a:endParaRPr lang="ar-SA" b="1" dirty="0">
              <a:latin typeface="Times New Roman" panose="02020603050405020304" pitchFamily="18" charset="0"/>
              <a:cs typeface="Times New Roman" panose="02020603050405020304" pitchFamily="18" charset="0"/>
            </a:endParaRPr>
          </a:p>
        </p:txBody>
      </p:sp>
      <p:sp>
        <p:nvSpPr>
          <p:cNvPr id="7" name="Rectangle 6"/>
          <p:cNvSpPr/>
          <p:nvPr/>
        </p:nvSpPr>
        <p:spPr>
          <a:xfrm>
            <a:off x="4658308" y="2535287"/>
            <a:ext cx="4594123" cy="584775"/>
          </a:xfrm>
          <a:prstGeom prst="rect">
            <a:avLst/>
          </a:prstGeom>
        </p:spPr>
        <p:txBody>
          <a:bodyPr wrap="square">
            <a:spAutoFit/>
          </a:bodyPr>
          <a:lstStyle/>
          <a:p>
            <a:pPr algn="just"/>
            <a:r>
              <a:rPr lang="en-US" sz="1600" b="1" dirty="0">
                <a:solidFill>
                  <a:srgbClr val="C00000"/>
                </a:solidFill>
              </a:rPr>
              <a:t>Axial &amp; sagittal reformat of CT demonstrating coarse trabeculae, and enlargement of the skull bone</a:t>
            </a:r>
          </a:p>
        </p:txBody>
      </p:sp>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032" y="3185940"/>
            <a:ext cx="1886508" cy="3614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مستطيل 2"/>
          <p:cNvSpPr/>
          <p:nvPr/>
        </p:nvSpPr>
        <p:spPr>
          <a:xfrm>
            <a:off x="6876256" y="3721980"/>
            <a:ext cx="2160240" cy="2585323"/>
          </a:xfrm>
          <a:prstGeom prst="rect">
            <a:avLst/>
          </a:prstGeom>
        </p:spPr>
        <p:txBody>
          <a:bodyPr wrap="square">
            <a:spAutoFit/>
          </a:bodyPr>
          <a:lstStyle/>
          <a:p>
            <a:pPr algn="just"/>
            <a:r>
              <a:rPr lang="en-US" b="1" dirty="0">
                <a:solidFill>
                  <a:srgbClr val="C00000"/>
                </a:solidFill>
              </a:rPr>
              <a:t>Paget’s disease </a:t>
            </a:r>
            <a:r>
              <a:rPr lang="en-US" b="1" dirty="0"/>
              <a:t>showing incomplete fractures of the lateral aspect of the femur. Note the marked thickening of the cortex and bowing of the femur.</a:t>
            </a:r>
            <a:endParaRPr lang="ar-EG" b="1" dirty="0"/>
          </a:p>
        </p:txBody>
      </p:sp>
    </p:spTree>
    <p:extLst>
      <p:ext uri="{BB962C8B-B14F-4D97-AF65-F5344CB8AC3E}">
        <p14:creationId xmlns:p14="http://schemas.microsoft.com/office/powerpoint/2010/main" val="24732052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1" y="1700808"/>
            <a:ext cx="3188707" cy="4112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مستطيل 2"/>
          <p:cNvSpPr/>
          <p:nvPr/>
        </p:nvSpPr>
        <p:spPr>
          <a:xfrm>
            <a:off x="1" y="116632"/>
            <a:ext cx="8964488" cy="1938992"/>
          </a:xfrm>
          <a:prstGeom prst="rect">
            <a:avLst/>
          </a:prstGeom>
        </p:spPr>
        <p:txBody>
          <a:bodyPr wrap="square">
            <a:spAutoFit/>
          </a:bodyPr>
          <a:lstStyle/>
          <a:p>
            <a:pPr algn="just"/>
            <a:r>
              <a:rPr lang="en-US" sz="2400" b="1" i="1" dirty="0">
                <a:solidFill>
                  <a:srgbClr val="FF0000"/>
                </a:solidFill>
              </a:rPr>
              <a:t>Osteopetrosis </a:t>
            </a:r>
            <a:r>
              <a:rPr lang="en-US" sz="2400" b="1" dirty="0">
                <a:solidFill>
                  <a:srgbClr val="FF0000"/>
                </a:solidFill>
              </a:rPr>
              <a:t>(</a:t>
            </a:r>
            <a:r>
              <a:rPr lang="en-US" sz="2400" b="1" i="1" dirty="0">
                <a:solidFill>
                  <a:srgbClr val="FF0000"/>
                </a:solidFill>
              </a:rPr>
              <a:t>marble bone disease</a:t>
            </a:r>
            <a:r>
              <a:rPr lang="en-US" sz="2400" b="1" dirty="0">
                <a:solidFill>
                  <a:srgbClr val="FF0000"/>
                </a:solidFill>
              </a:rPr>
              <a:t>). </a:t>
            </a:r>
          </a:p>
          <a:p>
            <a:pPr algn="just"/>
            <a:r>
              <a:rPr lang="en-US" sz="2400" b="1" dirty="0"/>
              <a:t>   In this congenital disorder of bone formation the bones are </a:t>
            </a:r>
            <a:r>
              <a:rPr lang="en-US" sz="2400" b="1" dirty="0">
                <a:solidFill>
                  <a:schemeClr val="accent1"/>
                </a:solidFill>
              </a:rPr>
              <a:t>densely sclerotic</a:t>
            </a:r>
            <a:r>
              <a:rPr lang="en-US" sz="2400" b="1" dirty="0"/>
              <a:t>. </a:t>
            </a:r>
          </a:p>
          <a:p>
            <a:pPr algn="just"/>
            <a:r>
              <a:rPr lang="en-US" sz="2400" b="1" dirty="0"/>
              <a:t>The bones are brittle and may fracture readily, but if fractured they heal easily.</a:t>
            </a:r>
            <a:endParaRPr lang="ar-EG" sz="2400" b="1" dirty="0"/>
          </a:p>
        </p:txBody>
      </p:sp>
      <p:sp>
        <p:nvSpPr>
          <p:cNvPr id="4" name="مستطيل 3"/>
          <p:cNvSpPr/>
          <p:nvPr/>
        </p:nvSpPr>
        <p:spPr>
          <a:xfrm>
            <a:off x="4308585" y="5812827"/>
            <a:ext cx="4680521" cy="1015663"/>
          </a:xfrm>
          <a:prstGeom prst="rect">
            <a:avLst/>
          </a:prstGeom>
        </p:spPr>
        <p:txBody>
          <a:bodyPr wrap="square">
            <a:spAutoFit/>
          </a:bodyPr>
          <a:lstStyle/>
          <a:p>
            <a:pPr algn="just"/>
            <a:r>
              <a:rPr lang="en-US" b="1" dirty="0">
                <a:solidFill>
                  <a:srgbClr val="C00000"/>
                </a:solidFill>
              </a:rPr>
              <a:t>Osteopetrosis. </a:t>
            </a:r>
          </a:p>
          <a:p>
            <a:pPr algn="just"/>
            <a:r>
              <a:rPr lang="en-US" sz="1400" dirty="0">
                <a:latin typeface="Times New Roman" panose="02020603050405020304" pitchFamily="18" charset="0"/>
                <a:cs typeface="Times New Roman" panose="02020603050405020304" pitchFamily="18" charset="0"/>
              </a:rPr>
              <a:t>There is a marked generalized increased bone density affecting all bones. There are multiple healed fractures, with a pin and plate in the left femur.</a:t>
            </a:r>
            <a:endParaRPr lang="ar-EG" sz="14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395535" y="2023188"/>
            <a:ext cx="2808313" cy="3600371"/>
          </a:xfrm>
          <a:prstGeom prst="rect">
            <a:avLst/>
          </a:prstGeom>
        </p:spPr>
      </p:pic>
      <p:sp>
        <p:nvSpPr>
          <p:cNvPr id="5" name="Rectangle 4"/>
          <p:cNvSpPr/>
          <p:nvPr/>
        </p:nvSpPr>
        <p:spPr>
          <a:xfrm>
            <a:off x="-89755" y="5623559"/>
            <a:ext cx="4013683" cy="1015663"/>
          </a:xfrm>
          <a:prstGeom prst="rect">
            <a:avLst/>
          </a:prstGeom>
        </p:spPr>
        <p:txBody>
          <a:bodyPr wrap="square">
            <a:spAutoFit/>
          </a:bodyPr>
          <a:lstStyle/>
          <a:p>
            <a:r>
              <a:rPr lang="en-US" b="1" dirty="0">
                <a:solidFill>
                  <a:srgbClr val="C00000"/>
                </a:solidFill>
              </a:rPr>
              <a:t>Osteopetrosis</a:t>
            </a:r>
          </a:p>
          <a:p>
            <a:pPr algn="just"/>
            <a:r>
              <a:rPr lang="en-US" sz="1400" dirty="0">
                <a:latin typeface="Times New Roman" panose="02020603050405020304" pitchFamily="18" charset="0"/>
                <a:cs typeface="Times New Roman" panose="02020603050405020304" pitchFamily="18" charset="0"/>
              </a:rPr>
              <a:t>Anteroposterior x-ray of the hand of an 8-year-old girl: pronounced metaphyseal densities in line with increased </a:t>
            </a:r>
            <a:r>
              <a:rPr lang="en-US" sz="1400" dirty="0" err="1">
                <a:latin typeface="Times New Roman" panose="02020603050405020304" pitchFamily="18" charset="0"/>
                <a:cs typeface="Times New Roman" panose="02020603050405020304" pitchFamily="18" charset="0"/>
              </a:rPr>
              <a:t>sclerotization</a:t>
            </a:r>
            <a:r>
              <a:rPr lang="en-US" sz="1400" dirty="0">
                <a:latin typeface="Times New Roman" panose="02020603050405020304" pitchFamily="18" charset="0"/>
                <a:cs typeface="Times New Roman" panose="02020603050405020304" pitchFamily="18" charset="0"/>
              </a:rPr>
              <a:t> of the bones of the fingers.</a:t>
            </a:r>
          </a:p>
        </p:txBody>
      </p:sp>
    </p:spTree>
    <p:extLst>
      <p:ext uri="{BB962C8B-B14F-4D97-AF65-F5344CB8AC3E}">
        <p14:creationId xmlns:p14="http://schemas.microsoft.com/office/powerpoint/2010/main" val="30325446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5472608" cy="1224136"/>
          </a:xfrm>
          <a:noFill/>
        </p:spPr>
        <p:txBody>
          <a:bodyPr>
            <a:normAutofit/>
          </a:bodyPr>
          <a:lstStyle/>
          <a:p>
            <a:r>
              <a:rPr lang="en-US" sz="6000" dirty="0">
                <a:solidFill>
                  <a:srgbClr val="8C1249"/>
                </a:solidFill>
              </a:rPr>
              <a:t>ARTHRITIS</a:t>
            </a:r>
          </a:p>
        </p:txBody>
      </p:sp>
      <p:sp>
        <p:nvSpPr>
          <p:cNvPr id="3" name="TextBox 2"/>
          <p:cNvSpPr txBox="1"/>
          <p:nvPr/>
        </p:nvSpPr>
        <p:spPr>
          <a:xfrm>
            <a:off x="467544" y="1844824"/>
            <a:ext cx="8208912" cy="1569660"/>
          </a:xfrm>
          <a:prstGeom prst="rect">
            <a:avLst/>
          </a:prstGeom>
          <a:noFill/>
        </p:spPr>
        <p:txBody>
          <a:bodyPr wrap="square" rtlCol="0">
            <a:spAutoFit/>
          </a:bodyPr>
          <a:lstStyle/>
          <a:p>
            <a:pPr algn="just"/>
            <a:r>
              <a:rPr lang="en-US" sz="3200" dirty="0">
                <a:solidFill>
                  <a:schemeClr val="accent2">
                    <a:lumMod val="50000"/>
                  </a:schemeClr>
                </a:solidFill>
              </a:rPr>
              <a:t>40-year-old female presents with joint pain of the feet and hands. </a:t>
            </a:r>
          </a:p>
          <a:p>
            <a:pPr algn="just"/>
            <a:r>
              <a:rPr lang="en-US" sz="3200" dirty="0">
                <a:solidFill>
                  <a:schemeClr val="accent2">
                    <a:lumMod val="50000"/>
                  </a:schemeClr>
                </a:solidFill>
              </a:rPr>
              <a:t>X-Ray of the hand and feet are requested</a:t>
            </a:r>
          </a:p>
        </p:txBody>
      </p:sp>
    </p:spTree>
    <p:extLst>
      <p:ext uri="{BB962C8B-B14F-4D97-AF65-F5344CB8AC3E}">
        <p14:creationId xmlns:p14="http://schemas.microsoft.com/office/powerpoint/2010/main" val="25809352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5361"/>
            <a:ext cx="8229600" cy="1143000"/>
          </a:xfrm>
        </p:spPr>
        <p:txBody>
          <a:bodyPr/>
          <a:lstStyle/>
          <a:p>
            <a:r>
              <a:rPr lang="en-US" dirty="0">
                <a:solidFill>
                  <a:srgbClr val="FF0000"/>
                </a:solidFill>
              </a:rPr>
              <a:t>Rheumatoid arthritis</a:t>
            </a:r>
          </a:p>
        </p:txBody>
      </p:sp>
      <p:sp>
        <p:nvSpPr>
          <p:cNvPr id="3" name="Content Placeholder 2"/>
          <p:cNvSpPr>
            <a:spLocks noGrp="1"/>
          </p:cNvSpPr>
          <p:nvPr>
            <p:ph idx="1"/>
          </p:nvPr>
        </p:nvSpPr>
        <p:spPr>
          <a:xfrm>
            <a:off x="-23867" y="908720"/>
            <a:ext cx="9144000" cy="5661247"/>
          </a:xfrm>
        </p:spPr>
        <p:txBody>
          <a:bodyPr>
            <a:normAutofit/>
          </a:bodyPr>
          <a:lstStyle/>
          <a:p>
            <a:pPr algn="just"/>
            <a:r>
              <a:rPr lang="en-US" dirty="0">
                <a:latin typeface="Times New Roman" panose="02020603050405020304" pitchFamily="18" charset="0"/>
                <a:cs typeface="Times New Roman" panose="02020603050405020304" pitchFamily="18" charset="0"/>
              </a:rPr>
              <a:t>Rheumatoid </a:t>
            </a:r>
            <a:r>
              <a:rPr lang="en-US" u="sng" dirty="0">
                <a:latin typeface="Times New Roman" panose="02020603050405020304" pitchFamily="18" charset="0"/>
                <a:cs typeface="Times New Roman" panose="02020603050405020304" pitchFamily="18" charset="0"/>
              </a:rPr>
              <a:t>arthritis</a:t>
            </a:r>
            <a:r>
              <a:rPr lang="en-US" dirty="0">
                <a:latin typeface="Times New Roman" panose="02020603050405020304" pitchFamily="18" charset="0"/>
                <a:cs typeface="Times New Roman" panose="02020603050405020304" pitchFamily="18" charset="0"/>
              </a:rPr>
              <a:t> (</a:t>
            </a:r>
            <a:r>
              <a:rPr lang="en-US" u="sng" dirty="0">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is a chronic, systemic, inflammatory autoimmune disorder that primarily affects the joints (e.g., causes </a:t>
            </a:r>
            <a:r>
              <a:rPr lang="en-US" b="1" dirty="0">
                <a:latin typeface="Times New Roman" panose="02020603050405020304" pitchFamily="18" charset="0"/>
                <a:cs typeface="Times New Roman" panose="02020603050405020304" pitchFamily="18" charset="0"/>
              </a:rPr>
              <a:t>pain</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swelling</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synovial destruction</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deformities</a:t>
            </a:r>
            <a:r>
              <a:rPr lang="en-US" dirty="0">
                <a:latin typeface="Times New Roman" panose="02020603050405020304" pitchFamily="18" charset="0"/>
                <a:cs typeface="Times New Roman" panose="02020603050405020304" pitchFamily="18" charset="0"/>
              </a:rPr>
              <a:t>), The diagnosis of RA is </a:t>
            </a:r>
            <a:r>
              <a:rPr lang="en-US" b="1" dirty="0">
                <a:latin typeface="Times New Roman" panose="02020603050405020304" pitchFamily="18" charset="0"/>
                <a:cs typeface="Times New Roman" panose="02020603050405020304" pitchFamily="18" charset="0"/>
              </a:rPr>
              <a:t>clinical</a:t>
            </a:r>
            <a:r>
              <a:rPr lang="en-US" dirty="0">
                <a:latin typeface="Times New Roman" panose="02020603050405020304" pitchFamily="18" charset="0"/>
                <a:cs typeface="Times New Roman" panose="02020603050405020304" pitchFamily="18" charset="0"/>
              </a:rPr>
              <a:t>. </a:t>
            </a:r>
          </a:p>
          <a:p>
            <a:pPr marL="0" indent="0" algn="just">
              <a:buNone/>
            </a:pPr>
            <a:r>
              <a:rPr lang="en-US" dirty="0">
                <a:latin typeface="Times New Roman" panose="02020603050405020304" pitchFamily="18" charset="0"/>
                <a:cs typeface="Times New Roman" panose="02020603050405020304" pitchFamily="18" charset="0"/>
              </a:rPr>
              <a:t>  </a:t>
            </a:r>
          </a:p>
          <a:p>
            <a:pPr algn="just"/>
            <a:r>
              <a:rPr lang="en-US" dirty="0">
                <a:latin typeface="Times New Roman" panose="02020603050405020304" pitchFamily="18" charset="0"/>
                <a:cs typeface="Times New Roman" panose="02020603050405020304" pitchFamily="18" charset="0"/>
              </a:rPr>
              <a:t>Perform imaging studies to </a:t>
            </a:r>
            <a:r>
              <a:rPr lang="en-US" b="1" dirty="0">
                <a:latin typeface="Times New Roman" panose="02020603050405020304" pitchFamily="18" charset="0"/>
                <a:cs typeface="Times New Roman" panose="02020603050405020304" pitchFamily="18" charset="0"/>
              </a:rPr>
              <a:t>further support </a:t>
            </a:r>
            <a:r>
              <a:rPr lang="en-US" dirty="0">
                <a:latin typeface="Times New Roman" panose="02020603050405020304" pitchFamily="18" charset="0"/>
                <a:cs typeface="Times New Roman" panose="02020603050405020304" pitchFamily="18" charset="0"/>
              </a:rPr>
              <a:t>the diagnosis and help establish disease severity.</a:t>
            </a:r>
          </a:p>
          <a:p>
            <a:pPr lvl="1" algn="just"/>
            <a:r>
              <a:rPr lang="en-US" b="1" dirty="0">
                <a:latin typeface="Times New Roman" panose="02020603050405020304" pitchFamily="18" charset="0"/>
                <a:cs typeface="Times New Roman" panose="02020603050405020304" pitchFamily="18" charset="0"/>
              </a:rPr>
              <a:t>X-ray</a:t>
            </a:r>
            <a:r>
              <a:rPr lang="en-US" dirty="0">
                <a:latin typeface="Times New Roman" panose="02020603050405020304" pitchFamily="18" charset="0"/>
                <a:cs typeface="Times New Roman" panose="02020603050405020304" pitchFamily="18" charset="0"/>
              </a:rPr>
              <a:t> as the </a:t>
            </a:r>
            <a:r>
              <a:rPr lang="en-US" b="1" dirty="0">
                <a:latin typeface="Times New Roman" panose="02020603050405020304" pitchFamily="18" charset="0"/>
                <a:cs typeface="Times New Roman" panose="02020603050405020304" pitchFamily="18" charset="0"/>
              </a:rPr>
              <a:t>initial</a:t>
            </a:r>
            <a:r>
              <a:rPr lang="en-US" dirty="0">
                <a:latin typeface="Times New Roman" panose="02020603050405020304" pitchFamily="18" charset="0"/>
                <a:cs typeface="Times New Roman" panose="02020603050405020304" pitchFamily="18" charset="0"/>
              </a:rPr>
              <a:t> imaging study.</a:t>
            </a:r>
          </a:p>
          <a:p>
            <a:pPr lvl="1" algn="just"/>
            <a:r>
              <a:rPr lang="en-US" b="1" dirty="0">
                <a:latin typeface="Times New Roman" panose="02020603050405020304" pitchFamily="18" charset="0"/>
                <a:cs typeface="Times New Roman" panose="02020603050405020304" pitchFamily="18" charset="0"/>
              </a:rPr>
              <a:t>Ultrasound</a:t>
            </a:r>
            <a:r>
              <a:rPr lang="en-US" dirty="0">
                <a:latin typeface="Times New Roman" panose="02020603050405020304" pitchFamily="18" charset="0"/>
                <a:cs typeface="Times New Roman" panose="02020603050405020304" pitchFamily="18" charset="0"/>
              </a:rPr>
              <a:t> and </a:t>
            </a:r>
            <a:r>
              <a:rPr lang="en-US" b="1" dirty="0">
                <a:latin typeface="Times New Roman" panose="02020603050405020304" pitchFamily="18" charset="0"/>
                <a:cs typeface="Times New Roman" panose="02020603050405020304" pitchFamily="18" charset="0"/>
              </a:rPr>
              <a:t>MRI </a:t>
            </a:r>
            <a:r>
              <a:rPr lang="en-US" dirty="0">
                <a:latin typeface="Times New Roman" panose="02020603050405020304" pitchFamily="18" charset="0"/>
                <a:cs typeface="Times New Roman" panose="02020603050405020304" pitchFamily="18" charset="0"/>
              </a:rPr>
              <a:t>might </a:t>
            </a:r>
            <a:r>
              <a:rPr lang="en-US" b="1" dirty="0">
                <a:latin typeface="Times New Roman" panose="02020603050405020304" pitchFamily="18" charset="0"/>
                <a:cs typeface="Times New Roman" panose="02020603050405020304" pitchFamily="18" charset="0"/>
              </a:rPr>
              <a:t>additionally</a:t>
            </a:r>
            <a:r>
              <a:rPr lang="en-US" dirty="0">
                <a:latin typeface="Times New Roman" panose="02020603050405020304" pitchFamily="18" charset="0"/>
                <a:cs typeface="Times New Roman" panose="02020603050405020304" pitchFamily="18" charset="0"/>
              </a:rPr>
              <a:t> be </a:t>
            </a:r>
            <a:r>
              <a:rPr lang="en-US" b="1" dirty="0">
                <a:latin typeface="Times New Roman" panose="02020603050405020304" pitchFamily="18" charset="0"/>
                <a:cs typeface="Times New Roman" panose="02020603050405020304" pitchFamily="18" charset="0"/>
              </a:rPr>
              <a:t>necessary</a:t>
            </a:r>
            <a:r>
              <a:rPr lang="en-US" dirty="0">
                <a:latin typeface="Times New Roman" panose="02020603050405020304" pitchFamily="18" charset="0"/>
                <a:cs typeface="Times New Roman" panose="02020603050405020304" pitchFamily="18" charset="0"/>
              </a:rPr>
              <a:t> to assess joint disease </a:t>
            </a:r>
            <a:r>
              <a:rPr lang="en-US" b="1" dirty="0">
                <a:latin typeface="Times New Roman" panose="02020603050405020304" pitchFamily="18" charset="0"/>
                <a:cs typeface="Times New Roman" panose="02020603050405020304" pitchFamily="18" charset="0"/>
              </a:rPr>
              <a:t>severity</a:t>
            </a:r>
          </a:p>
          <a:p>
            <a:pPr marL="0" indent="0">
              <a:buNone/>
            </a:pPr>
            <a:endParaRPr lang="en-US" dirty="0"/>
          </a:p>
        </p:txBody>
      </p:sp>
    </p:spTree>
    <p:extLst>
      <p:ext uri="{BB962C8B-B14F-4D97-AF65-F5344CB8AC3E}">
        <p14:creationId xmlns:p14="http://schemas.microsoft.com/office/powerpoint/2010/main" val="24490711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1412777"/>
            <a:ext cx="3230608" cy="5408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مستطيل 2"/>
          <p:cNvSpPr/>
          <p:nvPr/>
        </p:nvSpPr>
        <p:spPr>
          <a:xfrm>
            <a:off x="261272" y="2723499"/>
            <a:ext cx="5030808" cy="2308324"/>
          </a:xfrm>
          <a:prstGeom prst="rect">
            <a:avLst/>
          </a:prstGeom>
        </p:spPr>
        <p:txBody>
          <a:bodyPr wrap="square">
            <a:spAutoFit/>
          </a:bodyPr>
          <a:lstStyle/>
          <a:p>
            <a:pPr algn="just"/>
            <a:r>
              <a:rPr lang="en-US" sz="2400" b="1" dirty="0">
                <a:solidFill>
                  <a:srgbClr val="C00000"/>
                </a:solidFill>
              </a:rPr>
              <a:t>Atlantoaxial subluxation</a:t>
            </a:r>
            <a:r>
              <a:rPr lang="en-US" sz="2400" dirty="0">
                <a:solidFill>
                  <a:schemeClr val="accent1"/>
                </a:solidFill>
              </a:rPr>
              <a:t>.</a:t>
            </a:r>
          </a:p>
          <a:p>
            <a:pPr algn="just"/>
            <a:r>
              <a:rPr lang="en-US" sz="2400" dirty="0">
                <a:solidFill>
                  <a:schemeClr val="accent1"/>
                </a:solidFill>
              </a:rPr>
              <a:t> </a:t>
            </a:r>
            <a:r>
              <a:rPr lang="en-US" sz="2400" b="1" dirty="0">
                <a:solidFill>
                  <a:schemeClr val="accent1"/>
                </a:solidFill>
              </a:rPr>
              <a:t>C1 is displaced anteriorly upon C2. </a:t>
            </a:r>
          </a:p>
          <a:p>
            <a:pPr algn="just"/>
            <a:r>
              <a:rPr lang="en-US" sz="2400" b="1" dirty="0">
                <a:solidFill>
                  <a:schemeClr val="accent1"/>
                </a:solidFill>
              </a:rPr>
              <a:t>The distance between the arch of the atlas and the odontoid peg (arrow) is increased from the normal value (2 mm) to 8 mm.</a:t>
            </a:r>
          </a:p>
        </p:txBody>
      </p:sp>
      <p:sp>
        <p:nvSpPr>
          <p:cNvPr id="4" name="Rectangle 3"/>
          <p:cNvSpPr/>
          <p:nvPr/>
        </p:nvSpPr>
        <p:spPr>
          <a:xfrm>
            <a:off x="0" y="29845"/>
            <a:ext cx="9144000" cy="1569660"/>
          </a:xfrm>
          <a:prstGeom prst="rect">
            <a:avLst/>
          </a:prstGeom>
        </p:spPr>
        <p:txBody>
          <a:bodyPr wrap="square">
            <a:spAutoFit/>
          </a:bodyPr>
          <a:lstStyle/>
          <a:p>
            <a:r>
              <a:rPr lang="en-US" sz="2400" b="1" dirty="0">
                <a:solidFill>
                  <a:srgbClr val="C00000"/>
                </a:solidFill>
                <a:latin typeface="Times New Roman" panose="02020603050405020304" pitchFamily="18" charset="0"/>
                <a:cs typeface="Times New Roman" panose="02020603050405020304" pitchFamily="18" charset="0"/>
              </a:rPr>
              <a:t>X-ray Findings </a:t>
            </a:r>
          </a:p>
          <a:p>
            <a:r>
              <a:rPr lang="en-US" sz="2400" dirty="0">
                <a:solidFill>
                  <a:srgbClr val="00B050"/>
                </a:solidFill>
                <a:latin typeface="Times New Roman" panose="02020603050405020304" pitchFamily="18" charset="0"/>
                <a:cs typeface="Times New Roman" panose="02020603050405020304" pitchFamily="18" charset="0"/>
              </a:rPr>
              <a:t>Early</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soft tissue swelling</a:t>
            </a:r>
            <a:r>
              <a:rPr lang="en-US" sz="2400" dirty="0">
                <a:latin typeface="Times New Roman" panose="02020603050405020304" pitchFamily="18" charset="0"/>
                <a:cs typeface="Times New Roman" panose="02020603050405020304" pitchFamily="18" charset="0"/>
              </a:rPr>
              <a:t>, </a:t>
            </a:r>
            <a:r>
              <a:rPr lang="en-US" sz="2400" b="1" dirty="0">
                <a:solidFill>
                  <a:srgbClr val="0070C0"/>
                </a:solidFill>
                <a:latin typeface="Times New Roman" panose="02020603050405020304" pitchFamily="18" charset="0"/>
                <a:cs typeface="Times New Roman" panose="02020603050405020304" pitchFamily="18" charset="0"/>
              </a:rPr>
              <a:t>osteopenia</a:t>
            </a:r>
            <a:r>
              <a:rPr lang="en-US" sz="2400" dirty="0">
                <a:latin typeface="Times New Roman" panose="02020603050405020304" pitchFamily="18" charset="0"/>
                <a:cs typeface="Times New Roman" panose="02020603050405020304" pitchFamily="18" charset="0"/>
              </a:rPr>
              <a:t> (juxtaarticular)</a:t>
            </a:r>
          </a:p>
          <a:p>
            <a:r>
              <a:rPr lang="en-US" sz="2400" dirty="0">
                <a:solidFill>
                  <a:srgbClr val="00B050"/>
                </a:solidFill>
                <a:latin typeface="Times New Roman" panose="02020603050405020304" pitchFamily="18" charset="0"/>
                <a:cs typeface="Times New Roman" panose="02020603050405020304" pitchFamily="18" charset="0"/>
              </a:rPr>
              <a:t>Late: </a:t>
            </a:r>
            <a:r>
              <a:rPr lang="en-US" sz="2400" b="1" dirty="0">
                <a:solidFill>
                  <a:srgbClr val="0070C0"/>
                </a:solidFill>
                <a:latin typeface="Times New Roman" panose="02020603050405020304" pitchFamily="18" charset="0"/>
                <a:cs typeface="Times New Roman" panose="02020603050405020304" pitchFamily="18" charset="0"/>
              </a:rPr>
              <a:t>joint space narrowing</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marginal erosions </a:t>
            </a:r>
            <a:r>
              <a:rPr lang="en-US" sz="2400" dirty="0">
                <a:latin typeface="Times New Roman" panose="02020603050405020304" pitchFamily="18" charset="0"/>
                <a:cs typeface="Times New Roman" panose="02020603050405020304" pitchFamily="18" charset="0"/>
              </a:rPr>
              <a:t>of </a:t>
            </a:r>
            <a:r>
              <a:rPr lang="en-US" sz="2400" b="1" dirty="0">
                <a:latin typeface="Times New Roman" panose="02020603050405020304" pitchFamily="18" charset="0"/>
                <a:cs typeface="Times New Roman" panose="02020603050405020304" pitchFamily="18" charset="0"/>
              </a:rPr>
              <a:t>cartilage</a:t>
            </a:r>
            <a:r>
              <a:rPr lang="en-US" sz="2400" dirty="0">
                <a:latin typeface="Times New Roman" panose="02020603050405020304" pitchFamily="18" charset="0"/>
                <a:cs typeface="Times New Roman" panose="02020603050405020304" pitchFamily="18" charset="0"/>
              </a:rPr>
              <a:t> and </a:t>
            </a:r>
            <a:r>
              <a:rPr lang="en-US" sz="2400" b="1" dirty="0">
                <a:latin typeface="Times New Roman" panose="02020603050405020304" pitchFamily="18" charset="0"/>
                <a:cs typeface="Times New Roman" panose="02020603050405020304" pitchFamily="18" charset="0"/>
              </a:rPr>
              <a:t>bone</a:t>
            </a:r>
            <a:r>
              <a:rPr lang="en-US" sz="2400" dirty="0">
                <a:latin typeface="Times New Roman" panose="02020603050405020304" pitchFamily="18" charset="0"/>
                <a:cs typeface="Times New Roman" panose="02020603050405020304" pitchFamily="18" charset="0"/>
              </a:rPr>
              <a:t>, </a:t>
            </a:r>
            <a:r>
              <a:rPr lang="en-US" sz="2400" dirty="0">
                <a:solidFill>
                  <a:srgbClr val="0070C0"/>
                </a:solidFill>
                <a:latin typeface="Times New Roman" panose="02020603050405020304" pitchFamily="18" charset="0"/>
                <a:cs typeface="Times New Roman" panose="02020603050405020304" pitchFamily="18" charset="0"/>
              </a:rPr>
              <a:t>osteopenia</a:t>
            </a:r>
            <a:r>
              <a:rPr lang="en-US" sz="2400" dirty="0">
                <a:latin typeface="Times New Roman" panose="02020603050405020304" pitchFamily="18" charset="0"/>
                <a:cs typeface="Times New Roman" panose="02020603050405020304" pitchFamily="18" charset="0"/>
              </a:rPr>
              <a:t> (generalized), </a:t>
            </a:r>
            <a:r>
              <a:rPr lang="en-US" sz="2400" b="1" dirty="0">
                <a:latin typeface="Times New Roman" panose="02020603050405020304" pitchFamily="18" charset="0"/>
                <a:cs typeface="Times New Roman" panose="02020603050405020304" pitchFamily="18" charset="0"/>
              </a:rPr>
              <a:t>subchondral cysts </a:t>
            </a:r>
          </a:p>
        </p:txBody>
      </p:sp>
    </p:spTree>
    <p:extLst>
      <p:ext uri="{BB962C8B-B14F-4D97-AF65-F5344CB8AC3E}">
        <p14:creationId xmlns:p14="http://schemas.microsoft.com/office/powerpoint/2010/main" val="4379248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6334" y="0"/>
            <a:ext cx="3725586" cy="4365104"/>
          </a:xfrm>
          <a:prstGeom prst="rect">
            <a:avLst/>
          </a:prstGeom>
        </p:spPr>
      </p:pic>
      <p:pic>
        <p:nvPicPr>
          <p:cNvPr id="6" name="Picture 5"/>
          <p:cNvPicPr>
            <a:picLocks noChangeAspect="1"/>
          </p:cNvPicPr>
          <p:nvPr/>
        </p:nvPicPr>
        <p:blipFill>
          <a:blip r:embed="rId4"/>
          <a:stretch>
            <a:fillRect/>
          </a:stretch>
        </p:blipFill>
        <p:spPr>
          <a:xfrm>
            <a:off x="4283968" y="188638"/>
            <a:ext cx="4733698" cy="5328593"/>
          </a:xfrm>
          <a:prstGeom prst="rect">
            <a:avLst/>
          </a:prstGeom>
        </p:spPr>
      </p:pic>
      <p:sp>
        <p:nvSpPr>
          <p:cNvPr id="7" name="Rectangle 6"/>
          <p:cNvSpPr/>
          <p:nvPr/>
        </p:nvSpPr>
        <p:spPr>
          <a:xfrm>
            <a:off x="0" y="4956532"/>
            <a:ext cx="9144000" cy="1908215"/>
          </a:xfrm>
          <a:prstGeom prst="rect">
            <a:avLst/>
          </a:prstGeom>
        </p:spPr>
        <p:txBody>
          <a:bodyPr wrap="square">
            <a:spAutoFit/>
          </a:bodyPr>
          <a:lstStyle/>
          <a:p>
            <a:pPr algn="just"/>
            <a:r>
              <a:rPr lang="en-US" sz="1400" b="1" dirty="0">
                <a:solidFill>
                  <a:srgbClr val="C00000"/>
                </a:solidFill>
              </a:rPr>
              <a:t>Rheumatoid arthritis of the wrist and hand</a:t>
            </a:r>
          </a:p>
          <a:p>
            <a:pPr algn="just"/>
            <a:r>
              <a:rPr lang="en-US" sz="1400" b="1" dirty="0">
                <a:solidFill>
                  <a:srgbClr val="C00000"/>
                </a:solidFill>
              </a:rPr>
              <a:t>X-ray hands (PA view)</a:t>
            </a:r>
          </a:p>
          <a:p>
            <a:pPr algn="just"/>
            <a:r>
              <a:rPr lang="en-US" dirty="0"/>
              <a:t>There is generalized </a:t>
            </a:r>
            <a:r>
              <a:rPr lang="en-US" dirty="0">
                <a:solidFill>
                  <a:srgbClr val="00B0F0"/>
                </a:solidFill>
              </a:rPr>
              <a:t>periarticular osteopenia </a:t>
            </a:r>
            <a:r>
              <a:rPr lang="en-US" dirty="0"/>
              <a:t>(example indicated by green overlay) and </a:t>
            </a:r>
            <a:r>
              <a:rPr lang="en-US" dirty="0">
                <a:solidFill>
                  <a:srgbClr val="00B0F0"/>
                </a:solidFill>
              </a:rPr>
              <a:t>narrowing of several metacarpophalangeal and proximal interphalangeal joint spaces </a:t>
            </a:r>
            <a:r>
              <a:rPr lang="en-US" dirty="0"/>
              <a:t>(example indicated by green line). The marked </a:t>
            </a:r>
            <a:r>
              <a:rPr lang="en-US" dirty="0">
                <a:solidFill>
                  <a:srgbClr val="00B0F0"/>
                </a:solidFill>
              </a:rPr>
              <a:t>deformity</a:t>
            </a:r>
            <a:r>
              <a:rPr lang="en-US" dirty="0"/>
              <a:t> of the </a:t>
            </a:r>
            <a:r>
              <a:rPr lang="en-US" dirty="0">
                <a:solidFill>
                  <a:srgbClr val="00B0F0"/>
                </a:solidFill>
              </a:rPr>
              <a:t>wrists</a:t>
            </a:r>
            <a:r>
              <a:rPr lang="en-US" dirty="0"/>
              <a:t> is the result of numerous </a:t>
            </a:r>
            <a:r>
              <a:rPr lang="en-US" dirty="0">
                <a:solidFill>
                  <a:srgbClr val="00B0F0"/>
                </a:solidFill>
              </a:rPr>
              <a:t>carpal, base of metacarpal, and radiocarpal erosions </a:t>
            </a:r>
            <a:r>
              <a:rPr lang="en-US" dirty="0"/>
              <a:t>(red lines). </a:t>
            </a:r>
            <a:r>
              <a:rPr lang="en-US" dirty="0">
                <a:solidFill>
                  <a:srgbClr val="00B0F0"/>
                </a:solidFill>
              </a:rPr>
              <a:t>Erosive scalloping </a:t>
            </a:r>
            <a:r>
              <a:rPr lang="en-US" dirty="0"/>
              <a:t>(example indicated by yellow line) also involves the radioulnar joint..</a:t>
            </a:r>
          </a:p>
        </p:txBody>
      </p:sp>
    </p:spTree>
    <p:extLst>
      <p:ext uri="{BB962C8B-B14F-4D97-AF65-F5344CB8AC3E}">
        <p14:creationId xmlns:p14="http://schemas.microsoft.com/office/powerpoint/2010/main" val="6253783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60648"/>
            <a:ext cx="3384376"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904" y="116632"/>
            <a:ext cx="5374000" cy="5802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059600" y="5919281"/>
            <a:ext cx="4464496" cy="646331"/>
          </a:xfrm>
          <a:prstGeom prst="rect">
            <a:avLst/>
          </a:prstGeom>
          <a:noFill/>
        </p:spPr>
        <p:txBody>
          <a:bodyPr wrap="square" rtlCol="0">
            <a:spAutoFit/>
          </a:bodyPr>
          <a:lstStyle/>
          <a:p>
            <a:r>
              <a:rPr lang="en-US" sz="3600" dirty="0">
                <a:solidFill>
                  <a:schemeClr val="accent6">
                    <a:lumMod val="50000"/>
                  </a:schemeClr>
                </a:solidFill>
              </a:rPr>
              <a:t>Rheumatoid Arthritis</a:t>
            </a:r>
          </a:p>
        </p:txBody>
      </p:sp>
      <p:sp>
        <p:nvSpPr>
          <p:cNvPr id="5" name="Rectangle 4"/>
          <p:cNvSpPr/>
          <p:nvPr/>
        </p:nvSpPr>
        <p:spPr>
          <a:xfrm>
            <a:off x="0" y="3380125"/>
            <a:ext cx="3590764" cy="2862322"/>
          </a:xfrm>
          <a:prstGeom prst="rect">
            <a:avLst/>
          </a:prstGeom>
        </p:spPr>
        <p:txBody>
          <a:bodyPr wrap="square">
            <a:spAutoFit/>
          </a:bodyPr>
          <a:lstStyle/>
          <a:p>
            <a:pPr marL="285750" indent="-285750"/>
            <a:r>
              <a:rPr lang="en-US" sz="2000" b="1" dirty="0">
                <a:solidFill>
                  <a:srgbClr val="C00000"/>
                </a:solidFill>
              </a:rPr>
              <a:t>Radiological sign</a:t>
            </a:r>
            <a:r>
              <a:rPr lang="en-US" sz="2000" dirty="0">
                <a:solidFill>
                  <a:srgbClr val="C00000"/>
                </a:solidFill>
              </a:rPr>
              <a:t>:.</a:t>
            </a:r>
          </a:p>
          <a:p>
            <a:pPr marL="285750" indent="-285750"/>
            <a:endParaRPr lang="en-US" sz="2000" dirty="0">
              <a:solidFill>
                <a:srgbClr val="C00000"/>
              </a:solidFill>
            </a:endParaRPr>
          </a:p>
          <a:p>
            <a:pPr marL="285750" indent="-285750">
              <a:buFont typeface="Wingdings" panose="05000000000000000000" pitchFamily="2" charset="2"/>
              <a:buChar char="ü"/>
            </a:pPr>
            <a:r>
              <a:rPr lang="en-US" sz="2000" dirty="0">
                <a:solidFill>
                  <a:srgbClr val="C00000"/>
                </a:solidFill>
              </a:rPr>
              <a:t>Around joint, periarticular osteopenia/osteoporosis</a:t>
            </a:r>
          </a:p>
          <a:p>
            <a:pPr marL="285750" indent="-285750">
              <a:buFont typeface="Wingdings" panose="05000000000000000000" pitchFamily="2" charset="2"/>
              <a:buChar char="ü"/>
            </a:pPr>
            <a:r>
              <a:rPr lang="en-US" sz="2000" dirty="0">
                <a:solidFill>
                  <a:srgbClr val="C00000"/>
                </a:solidFill>
              </a:rPr>
              <a:t>Changes more to the proximal joints than distal</a:t>
            </a:r>
          </a:p>
          <a:p>
            <a:pPr marL="285750" indent="-285750">
              <a:buFont typeface="Wingdings" panose="05000000000000000000" pitchFamily="2" charset="2"/>
              <a:buChar char="ü"/>
            </a:pPr>
            <a:r>
              <a:rPr lang="en-US" sz="2000" b="1" dirty="0">
                <a:solidFill>
                  <a:srgbClr val="C00000"/>
                </a:solidFill>
              </a:rPr>
              <a:t>Swan neck </a:t>
            </a:r>
            <a:r>
              <a:rPr lang="en-US" sz="2000" dirty="0">
                <a:solidFill>
                  <a:srgbClr val="C00000"/>
                </a:solidFill>
              </a:rPr>
              <a:t>and </a:t>
            </a:r>
            <a:r>
              <a:rPr lang="en-US" sz="2000" b="1" dirty="0">
                <a:solidFill>
                  <a:srgbClr val="C00000"/>
                </a:solidFill>
              </a:rPr>
              <a:t>Boutonnière</a:t>
            </a:r>
            <a:r>
              <a:rPr lang="en-US" sz="2000" dirty="0"/>
              <a:t> </a:t>
            </a:r>
            <a:r>
              <a:rPr lang="en-US" sz="2000" dirty="0">
                <a:solidFill>
                  <a:srgbClr val="C00000"/>
                </a:solidFill>
              </a:rPr>
              <a:t>deformity  and extensive erosive</a:t>
            </a:r>
          </a:p>
        </p:txBody>
      </p:sp>
    </p:spTree>
    <p:extLst>
      <p:ext uri="{BB962C8B-B14F-4D97-AF65-F5344CB8AC3E}">
        <p14:creationId xmlns:p14="http://schemas.microsoft.com/office/powerpoint/2010/main" val="39908930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84775"/>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Ankylosing spondylitis</a:t>
            </a:r>
          </a:p>
        </p:txBody>
      </p:sp>
      <p:sp>
        <p:nvSpPr>
          <p:cNvPr id="3" name="Rectangle 2"/>
          <p:cNvSpPr/>
          <p:nvPr/>
        </p:nvSpPr>
        <p:spPr>
          <a:xfrm>
            <a:off x="0" y="353943"/>
            <a:ext cx="9144000" cy="6370975"/>
          </a:xfrm>
          <a:prstGeom prst="rect">
            <a:avLst/>
          </a:prstGeom>
        </p:spPr>
        <p:txBody>
          <a:bodyPr wrap="square">
            <a:spAutoFit/>
          </a:bodyPr>
          <a:lstStyle/>
          <a:p>
            <a:pPr algn="just"/>
            <a:r>
              <a:rPr lang="en-US" sz="2000" dirty="0">
                <a:latin typeface="Times New Roman" panose="02020603050405020304" pitchFamily="18" charset="0"/>
                <a:cs typeface="Times New Roman" panose="02020603050405020304" pitchFamily="18" charset="0"/>
              </a:rPr>
              <a:t>Ankylosing spondylitis  is a spondyloarthropathy, which as the name suggests, results in fusion (ankylosis) of the spine and sacroiliac (SI) joints, although involvement is also seen in large and small joints. </a:t>
            </a:r>
            <a:endParaRPr lang="en-US" sz="2000" dirty="0">
              <a:solidFill>
                <a:srgbClr val="7030A0"/>
              </a:solidFill>
              <a:latin typeface="Times New Roman" panose="02020603050405020304" pitchFamily="18" charset="0"/>
              <a:cs typeface="Times New Roman" panose="02020603050405020304" pitchFamily="18" charset="0"/>
            </a:endParaRPr>
          </a:p>
          <a:p>
            <a:r>
              <a:rPr lang="en-US" sz="2800" b="1" dirty="0">
                <a:solidFill>
                  <a:srgbClr val="00B050"/>
                </a:solidFill>
                <a:latin typeface="Times New Roman" panose="02020603050405020304" pitchFamily="18" charset="0"/>
                <a:cs typeface="Times New Roman" panose="02020603050405020304" pitchFamily="18" charset="0"/>
              </a:rPr>
              <a:t>X-ray</a:t>
            </a:r>
          </a:p>
          <a:p>
            <a:r>
              <a:rPr lang="en-US" sz="2000" b="1" dirty="0">
                <a:solidFill>
                  <a:srgbClr val="FFC000"/>
                </a:solidFill>
                <a:latin typeface="Times New Roman" panose="02020603050405020304" pitchFamily="18" charset="0"/>
                <a:cs typeface="Times New Roman" panose="02020603050405020304" pitchFamily="18" charset="0"/>
              </a:rPr>
              <a:t>A. Sacroiliac joints (PA view) </a:t>
            </a:r>
            <a:r>
              <a:rPr lang="en-US" sz="2000" b="1"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r>
              <a:rPr lang="en-US" sz="2000" b="1" dirty="0">
                <a:solidFill>
                  <a:srgbClr val="002060"/>
                </a:solidFill>
                <a:latin typeface="Times New Roman" panose="02020603050405020304" pitchFamily="18" charset="0"/>
                <a:cs typeface="Times New Roman" panose="02020603050405020304" pitchFamily="18" charset="0"/>
              </a:rPr>
              <a:t>Characteristic findings</a:t>
            </a:r>
            <a:r>
              <a:rPr lang="en-US" sz="2000" dirty="0">
                <a:latin typeface="Times New Roman" panose="02020603050405020304" pitchFamily="18" charset="0"/>
                <a:cs typeface="Times New Roman" panose="02020603050405020304" pitchFamily="18" charset="0"/>
              </a:rPr>
              <a:t> (usually symmetrical) </a:t>
            </a:r>
          </a:p>
          <a:p>
            <a:pPr algn="just"/>
            <a:r>
              <a:rPr lang="en-US" sz="2000" b="1" dirty="0">
                <a:solidFill>
                  <a:srgbClr val="0070C0"/>
                </a:solidFill>
                <a:latin typeface="Times New Roman" panose="02020603050405020304" pitchFamily="18" charset="0"/>
                <a:cs typeface="Times New Roman" panose="02020603050405020304" pitchFamily="18" charset="0"/>
              </a:rPr>
              <a:t>Signs of sacroiliitis</a:t>
            </a:r>
            <a:r>
              <a:rPr lang="en-US" sz="2000" dirty="0">
                <a:latin typeface="Times New Roman" panose="02020603050405020304" pitchFamily="18" charset="0"/>
                <a:cs typeface="Times New Roman" panose="02020603050405020304" pitchFamily="18" charset="0"/>
              </a:rPr>
              <a:t>:</a:t>
            </a:r>
          </a:p>
          <a:p>
            <a:pPr lvl="1" algn="just"/>
            <a:r>
              <a:rPr lang="en-US" sz="2000" dirty="0">
                <a:latin typeface="Times New Roman" panose="02020603050405020304" pitchFamily="18" charset="0"/>
                <a:cs typeface="Times New Roman" panose="02020603050405020304" pitchFamily="18" charset="0"/>
              </a:rPr>
              <a:t> - </a:t>
            </a:r>
            <a:r>
              <a:rPr lang="en-US" sz="2000" b="1" dirty="0">
                <a:latin typeface="Times New Roman" panose="02020603050405020304" pitchFamily="18" charset="0"/>
                <a:cs typeface="Times New Roman" panose="02020603050405020304" pitchFamily="18" charset="0"/>
              </a:rPr>
              <a:t>Erosion</a:t>
            </a:r>
            <a:r>
              <a:rPr lang="en-US" sz="2000" dirty="0">
                <a:latin typeface="Times New Roman" panose="02020603050405020304" pitchFamily="18" charset="0"/>
                <a:cs typeface="Times New Roman" panose="02020603050405020304" pitchFamily="18" charset="0"/>
              </a:rPr>
              <a:t> and </a:t>
            </a:r>
            <a:r>
              <a:rPr lang="en-US" sz="2000" b="1" dirty="0">
                <a:latin typeface="Times New Roman" panose="02020603050405020304" pitchFamily="18" charset="0"/>
                <a:cs typeface="Times New Roman" panose="02020603050405020304" pitchFamily="18" charset="0"/>
              </a:rPr>
              <a:t>sclerosis</a:t>
            </a:r>
            <a:r>
              <a:rPr lang="en-US" sz="2000" dirty="0">
                <a:latin typeface="Times New Roman" panose="02020603050405020304" pitchFamily="18" charset="0"/>
                <a:cs typeface="Times New Roman" panose="02020603050405020304" pitchFamily="18" charset="0"/>
              </a:rPr>
              <a:t> of the </a:t>
            </a:r>
            <a:r>
              <a:rPr lang="en-US" sz="2000" b="1" dirty="0">
                <a:latin typeface="Times New Roman" panose="02020603050405020304" pitchFamily="18" charset="0"/>
                <a:cs typeface="Times New Roman" panose="02020603050405020304" pitchFamily="18" charset="0"/>
              </a:rPr>
              <a:t>sacroiliac joints</a:t>
            </a:r>
          </a:p>
          <a:p>
            <a:pPr lvl="1" algn="just"/>
            <a:r>
              <a:rPr lang="en-US" sz="2000" b="1" dirty="0">
                <a:latin typeface="Times New Roman" panose="02020603050405020304" pitchFamily="18" charset="0"/>
                <a:cs typeface="Times New Roman" panose="02020603050405020304" pitchFamily="18" charset="0"/>
              </a:rPr>
              <a:t> - Ankylosis</a:t>
            </a:r>
            <a:r>
              <a:rPr lang="en-US" sz="2000" dirty="0">
                <a:latin typeface="Times New Roman" panose="02020603050405020304" pitchFamily="18" charset="0"/>
                <a:cs typeface="Times New Roman" panose="02020603050405020304" pitchFamily="18" charset="0"/>
              </a:rPr>
              <a:t>: fusion of the articular surfaces</a:t>
            </a:r>
          </a:p>
          <a:p>
            <a:pPr lvl="1" algn="just"/>
            <a:endParaRPr lang="en-US" sz="2000" dirty="0">
              <a:latin typeface="Times New Roman" panose="02020603050405020304" pitchFamily="18" charset="0"/>
              <a:cs typeface="Times New Roman" panose="02020603050405020304" pitchFamily="18" charset="0"/>
            </a:endParaRPr>
          </a:p>
          <a:p>
            <a:pPr algn="just"/>
            <a:r>
              <a:rPr lang="en-US" sz="2000" b="1" dirty="0">
                <a:solidFill>
                  <a:srgbClr val="FFC000"/>
                </a:solidFill>
                <a:latin typeface="Times New Roman" panose="02020603050405020304" pitchFamily="18" charset="0"/>
                <a:cs typeface="Times New Roman" panose="02020603050405020304" pitchFamily="18" charset="0"/>
              </a:rPr>
              <a:t>B. Spine (AP and lateral views)</a:t>
            </a:r>
          </a:p>
          <a:p>
            <a:pPr algn="just"/>
            <a:r>
              <a:rPr lang="en-US" sz="2000" b="1" dirty="0">
                <a:solidFill>
                  <a:srgbClr val="002060"/>
                </a:solidFill>
                <a:latin typeface="Times New Roman" panose="02020603050405020304" pitchFamily="18" charset="0"/>
                <a:cs typeface="Times New Roman" panose="02020603050405020304" pitchFamily="18" charset="0"/>
              </a:rPr>
              <a:t>Characteristic findings</a:t>
            </a:r>
          </a:p>
          <a:p>
            <a:pPr lvl="1" algn="just"/>
            <a:r>
              <a:rPr lang="en-US"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Loss of lumbar lordosis</a:t>
            </a:r>
            <a:r>
              <a:rPr lang="en-US" sz="2000" dirty="0">
                <a:latin typeface="Times New Roman" panose="02020603050405020304" pitchFamily="18" charset="0"/>
                <a:cs typeface="Times New Roman" panose="02020603050405020304" pitchFamily="18" charset="0"/>
              </a:rPr>
              <a:t>: abnormal straightening of the spine</a:t>
            </a:r>
          </a:p>
          <a:p>
            <a:pPr lvl="1" algn="just"/>
            <a:r>
              <a:rPr lang="en-US"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Ankylosis</a:t>
            </a:r>
            <a:r>
              <a:rPr lang="en-US" sz="2000" dirty="0">
                <a:latin typeface="Times New Roman" panose="02020603050405020304" pitchFamily="18" charset="0"/>
                <a:cs typeface="Times New Roman" panose="02020603050405020304" pitchFamily="18" charset="0"/>
              </a:rPr>
              <a:t> of </a:t>
            </a:r>
            <a:r>
              <a:rPr lang="en-US" sz="2000" b="1" dirty="0">
                <a:latin typeface="Times New Roman" panose="02020603050405020304" pitchFamily="18" charset="0"/>
                <a:cs typeface="Times New Roman" panose="02020603050405020304" pitchFamily="18" charset="0"/>
              </a:rPr>
              <a:t>costosternal</a:t>
            </a:r>
            <a:r>
              <a:rPr lang="en-US" sz="2000" dirty="0">
                <a:latin typeface="Times New Roman" panose="02020603050405020304" pitchFamily="18" charset="0"/>
                <a:cs typeface="Times New Roman" panose="02020603050405020304" pitchFamily="18" charset="0"/>
              </a:rPr>
              <a:t> and </a:t>
            </a:r>
            <a:r>
              <a:rPr lang="en-US" sz="2000" b="1" dirty="0">
                <a:latin typeface="Times New Roman" panose="02020603050405020304" pitchFamily="18" charset="0"/>
                <a:cs typeface="Times New Roman" panose="02020603050405020304" pitchFamily="18" charset="0"/>
              </a:rPr>
              <a:t>costovertebral joints</a:t>
            </a:r>
          </a:p>
          <a:p>
            <a:pPr lvl="1" algn="just"/>
            <a:r>
              <a:rPr lang="en-US" sz="2000" b="1" dirty="0">
                <a:latin typeface="Times New Roman" panose="02020603050405020304" pitchFamily="18" charset="0"/>
                <a:cs typeface="Times New Roman" panose="02020603050405020304" pitchFamily="18" charset="0"/>
              </a:rPr>
              <a:t>- Dagger sign</a:t>
            </a:r>
            <a:r>
              <a:rPr lang="en-US" sz="2000" dirty="0">
                <a:latin typeface="Times New Roman" panose="02020603050405020304" pitchFamily="18" charset="0"/>
                <a:cs typeface="Times New Roman" panose="02020603050405020304" pitchFamily="18" charset="0"/>
              </a:rPr>
              <a:t> </a:t>
            </a:r>
          </a:p>
          <a:p>
            <a:pPr lvl="2" algn="just"/>
            <a:r>
              <a:rPr lang="en-US" sz="2000" dirty="0">
                <a:latin typeface="Times New Roman" panose="02020603050405020304" pitchFamily="18" charset="0"/>
                <a:cs typeface="Times New Roman" panose="02020603050405020304" pitchFamily="18" charset="0"/>
              </a:rPr>
              <a:t>A radiodense line running through the center of vertebral bodies on AP view</a:t>
            </a:r>
          </a:p>
          <a:p>
            <a:pPr lvl="2" algn="just"/>
            <a:r>
              <a:rPr lang="en-US" sz="2000" dirty="0">
                <a:latin typeface="Times New Roman" panose="02020603050405020304" pitchFamily="18" charset="0"/>
                <a:cs typeface="Times New Roman" panose="02020603050405020304" pitchFamily="18" charset="0"/>
              </a:rPr>
              <a:t>Caused by ossification of vertebral ligaments</a:t>
            </a:r>
          </a:p>
          <a:p>
            <a:pPr lvl="1" algn="just"/>
            <a:r>
              <a:rPr lang="en-US" sz="2000" b="1" dirty="0">
                <a:latin typeface="Times New Roman" panose="02020603050405020304" pitchFamily="18" charset="0"/>
                <a:cs typeface="Times New Roman" panose="02020603050405020304" pitchFamily="18" charset="0"/>
              </a:rPr>
              <a:t>- Bamboo spine</a:t>
            </a:r>
            <a:r>
              <a:rPr lang="en-US" sz="2000" dirty="0">
                <a:latin typeface="Times New Roman" panose="02020603050405020304" pitchFamily="18" charset="0"/>
                <a:cs typeface="Times New Roman" panose="02020603050405020304" pitchFamily="18" charset="0"/>
              </a:rPr>
              <a:t>: seen in later stages and is caused by the following </a:t>
            </a:r>
          </a:p>
          <a:p>
            <a:pPr lvl="2" algn="just"/>
            <a:r>
              <a:rPr lang="en-US" sz="2000" dirty="0">
                <a:latin typeface="Times New Roman" panose="02020603050405020304" pitchFamily="18" charset="0"/>
                <a:cs typeface="Times New Roman" panose="02020603050405020304" pitchFamily="18" charset="0"/>
              </a:rPr>
              <a:t>Ossification of outer fibers of the annulus fibrosus resulting in ankylosis (fusion) of intervertebral joints</a:t>
            </a:r>
          </a:p>
        </p:txBody>
      </p:sp>
    </p:spTree>
    <p:extLst>
      <p:ext uri="{BB962C8B-B14F-4D97-AF65-F5344CB8AC3E}">
        <p14:creationId xmlns:p14="http://schemas.microsoft.com/office/powerpoint/2010/main" val="220610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0"/>
            <a:ext cx="5786520" cy="461665"/>
          </a:xfrm>
          <a:prstGeom prst="rect">
            <a:avLst/>
          </a:prstGeom>
        </p:spPr>
        <p:txBody>
          <a:bodyPr wrap="none">
            <a:spAutoFit/>
          </a:bodyPr>
          <a:lstStyle/>
          <a:p>
            <a:r>
              <a:rPr lang="en-US" sz="2400" b="1" dirty="0">
                <a:solidFill>
                  <a:srgbClr val="FF0000"/>
                </a:solidFill>
              </a:rPr>
              <a:t>The signs of bone disease on the radiograph</a:t>
            </a:r>
          </a:p>
        </p:txBody>
      </p:sp>
      <p:sp>
        <p:nvSpPr>
          <p:cNvPr id="3" name="Rectangle 2"/>
          <p:cNvSpPr/>
          <p:nvPr/>
        </p:nvSpPr>
        <p:spPr>
          <a:xfrm>
            <a:off x="0" y="461665"/>
            <a:ext cx="6876256" cy="5693866"/>
          </a:xfrm>
          <a:prstGeom prst="rect">
            <a:avLst/>
          </a:prstGeom>
        </p:spPr>
        <p:txBody>
          <a:bodyPr wrap="square">
            <a:spAutoFit/>
          </a:bodyPr>
          <a:lstStyle/>
          <a:p>
            <a:pPr marL="514350" indent="-514350" algn="just">
              <a:buAutoNum type="arabicParenBoth"/>
            </a:pPr>
            <a:r>
              <a:rPr lang="en-US" sz="2800" b="1" dirty="0">
                <a:solidFill>
                  <a:srgbClr val="C00000"/>
                </a:solidFill>
              </a:rPr>
              <a:t>A </a:t>
            </a:r>
            <a:r>
              <a:rPr lang="en-US" sz="2800" b="1" i="1" dirty="0">
                <a:solidFill>
                  <a:srgbClr val="C00000"/>
                </a:solidFill>
              </a:rPr>
              <a:t>decrease in bone density: </a:t>
            </a:r>
            <a:r>
              <a:rPr lang="en-US" sz="2800" i="1" dirty="0"/>
              <a:t> </a:t>
            </a:r>
          </a:p>
          <a:p>
            <a:pPr marL="457200" indent="-457200" algn="just">
              <a:buFont typeface="Arial" panose="020B0604020202020204" pitchFamily="34" charset="0"/>
              <a:buChar char="•"/>
            </a:pPr>
            <a:r>
              <a:rPr lang="en-US" sz="2800" dirty="0"/>
              <a:t>May be focal or generalized.</a:t>
            </a:r>
          </a:p>
          <a:p>
            <a:pPr algn="just"/>
            <a:r>
              <a:rPr lang="en-US" sz="2800" dirty="0"/>
              <a:t> </a:t>
            </a:r>
          </a:p>
          <a:p>
            <a:pPr marL="457200" indent="-457200" algn="just">
              <a:buFont typeface="Arial" panose="020B0604020202020204" pitchFamily="34" charset="0"/>
              <a:buChar char="•"/>
            </a:pPr>
            <a:r>
              <a:rPr lang="en-US" sz="2800" dirty="0"/>
              <a:t>Focal reduction in density is usually referred to as a ‘</a:t>
            </a:r>
            <a:r>
              <a:rPr lang="en-US" sz="2800" dirty="0">
                <a:solidFill>
                  <a:srgbClr val="00B050"/>
                </a:solidFill>
              </a:rPr>
              <a:t>lytic </a:t>
            </a:r>
            <a:r>
              <a:rPr lang="en-US" sz="2800" dirty="0"/>
              <a:t>area’ or an area of ‘bone destruction’.</a:t>
            </a:r>
          </a:p>
          <a:p>
            <a:pPr algn="just"/>
            <a:endParaRPr lang="en-US" sz="2800" dirty="0"/>
          </a:p>
          <a:p>
            <a:pPr marL="457200" indent="-457200" algn="just">
              <a:buFont typeface="Arial" panose="020B0604020202020204" pitchFamily="34" charset="0"/>
              <a:buChar char="•"/>
            </a:pPr>
            <a:r>
              <a:rPr lang="en-US" sz="2800" dirty="0"/>
              <a:t> Generalized decrease in bone density is best referred to as ‘</a:t>
            </a:r>
            <a:r>
              <a:rPr lang="en-US" sz="2800" dirty="0">
                <a:solidFill>
                  <a:srgbClr val="00B050"/>
                </a:solidFill>
              </a:rPr>
              <a:t>osteopenia</a:t>
            </a:r>
            <a:r>
              <a:rPr lang="en-US" sz="2800" dirty="0"/>
              <a:t>.</a:t>
            </a:r>
          </a:p>
          <a:p>
            <a:pPr algn="just"/>
            <a:endParaRPr lang="en-US" sz="2800" dirty="0"/>
          </a:p>
          <a:p>
            <a:pPr algn="just"/>
            <a:endParaRPr lang="en-US" sz="2800" dirty="0"/>
          </a:p>
          <a:p>
            <a:r>
              <a:rPr lang="en-US" sz="2800" b="1" dirty="0">
                <a:solidFill>
                  <a:srgbClr val="C00000"/>
                </a:solidFill>
              </a:rPr>
              <a:t>(2) An increase in bone density</a:t>
            </a:r>
            <a:r>
              <a:rPr lang="en-US" sz="2800" b="1" dirty="0">
                <a:solidFill>
                  <a:srgbClr val="00B0F0"/>
                </a:solidFill>
              </a:rPr>
              <a:t>(sclerosis):</a:t>
            </a:r>
          </a:p>
          <a:p>
            <a:pPr marL="457200" indent="-457200">
              <a:buFont typeface="Arial" panose="020B0604020202020204" pitchFamily="34" charset="0"/>
              <a:buChar char="•"/>
            </a:pPr>
            <a:r>
              <a:rPr lang="en-US" sz="2800" dirty="0"/>
              <a:t>May also be focal or generalized.</a:t>
            </a:r>
          </a:p>
        </p:txBody>
      </p:sp>
      <p:pic>
        <p:nvPicPr>
          <p:cNvPr id="4" name="Picture 5">
            <a:extLst>
              <a:ext uri="{FF2B5EF4-FFF2-40B4-BE49-F238E27FC236}">
                <a16:creationId xmlns:a16="http://schemas.microsoft.com/office/drawing/2014/main" id="{D64CCF24-D499-4384-AA08-8B7D0D6EB8BF}"/>
              </a:ext>
            </a:extLst>
          </p:cNvPr>
          <p:cNvPicPr>
            <a:picLocks noChangeAspect="1" noChangeArrowheads="1"/>
          </p:cNvPicPr>
          <p:nvPr/>
        </p:nvPicPr>
        <p:blipFill>
          <a:blip r:embed="rId2" cstate="print"/>
          <a:srcRect/>
          <a:stretch>
            <a:fillRect/>
          </a:stretch>
        </p:blipFill>
        <p:spPr bwMode="auto">
          <a:xfrm>
            <a:off x="7020272" y="230832"/>
            <a:ext cx="1944216" cy="3270176"/>
          </a:xfrm>
          <a:prstGeom prst="rect">
            <a:avLst/>
          </a:prstGeom>
          <a:noFill/>
          <a:ln w="9525">
            <a:noFill/>
            <a:miter lim="800000"/>
            <a:headEnd/>
            <a:tailEnd/>
          </a:ln>
        </p:spPr>
      </p:pic>
      <p:pic>
        <p:nvPicPr>
          <p:cNvPr id="5" name="Picture 4">
            <a:extLst>
              <a:ext uri="{FF2B5EF4-FFF2-40B4-BE49-F238E27FC236}">
                <a16:creationId xmlns:a16="http://schemas.microsoft.com/office/drawing/2014/main" id="{07FBCA2A-E1BF-4B30-B469-0B6C12696164}"/>
              </a:ext>
            </a:extLst>
          </p:cNvPr>
          <p:cNvPicPr>
            <a:picLocks noChangeAspect="1" noChangeArrowheads="1"/>
          </p:cNvPicPr>
          <p:nvPr/>
        </p:nvPicPr>
        <p:blipFill>
          <a:blip r:embed="rId3" cstate="print"/>
          <a:srcRect/>
          <a:stretch>
            <a:fillRect/>
          </a:stretch>
        </p:blipFill>
        <p:spPr bwMode="auto">
          <a:xfrm>
            <a:off x="7020272" y="3769702"/>
            <a:ext cx="1944216" cy="2880320"/>
          </a:xfrm>
          <a:prstGeom prst="rect">
            <a:avLst/>
          </a:prstGeom>
          <a:noFill/>
          <a:ln w="9525">
            <a:noFill/>
            <a:miter lim="800000"/>
            <a:headEnd/>
            <a:tailEnd/>
          </a:ln>
        </p:spPr>
      </p:pic>
    </p:spTree>
    <p:extLst>
      <p:ext uri="{BB962C8B-B14F-4D97-AF65-F5344CB8AC3E}">
        <p14:creationId xmlns:p14="http://schemas.microsoft.com/office/powerpoint/2010/main" val="10425473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8828" y="23458"/>
            <a:ext cx="5565172" cy="4206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 y="3015168"/>
            <a:ext cx="4448703" cy="384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51520" y="2348880"/>
            <a:ext cx="2304256" cy="369332"/>
          </a:xfrm>
          <a:prstGeom prst="rect">
            <a:avLst/>
          </a:prstGeom>
          <a:noFill/>
        </p:spPr>
        <p:txBody>
          <a:bodyPr wrap="square" rtlCol="0">
            <a:spAutoFit/>
          </a:bodyPr>
          <a:lstStyle/>
          <a:p>
            <a:r>
              <a:rPr lang="en-US" dirty="0"/>
              <a:t>Normal SI joint</a:t>
            </a:r>
          </a:p>
        </p:txBody>
      </p:sp>
      <p:sp>
        <p:nvSpPr>
          <p:cNvPr id="3" name="TextBox 2"/>
          <p:cNvSpPr txBox="1"/>
          <p:nvPr/>
        </p:nvSpPr>
        <p:spPr>
          <a:xfrm>
            <a:off x="5868144" y="3501008"/>
            <a:ext cx="2736304" cy="523220"/>
          </a:xfrm>
          <a:prstGeom prst="rect">
            <a:avLst/>
          </a:prstGeom>
          <a:noFill/>
        </p:spPr>
        <p:txBody>
          <a:bodyPr wrap="square" rtlCol="0">
            <a:spAutoFit/>
          </a:bodyPr>
          <a:lstStyle/>
          <a:p>
            <a:r>
              <a:rPr lang="en-US" sz="2800" dirty="0">
                <a:solidFill>
                  <a:srgbClr val="FF0000"/>
                </a:solidFill>
              </a:rPr>
              <a:t>Sacroilitis</a:t>
            </a:r>
          </a:p>
        </p:txBody>
      </p:sp>
    </p:spTree>
    <p:extLst>
      <p:ext uri="{BB962C8B-B14F-4D97-AF65-F5344CB8AC3E}">
        <p14:creationId xmlns:p14="http://schemas.microsoft.com/office/powerpoint/2010/main" val="12146504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12" y="188640"/>
            <a:ext cx="2339752" cy="923330"/>
          </a:xfrm>
          <a:prstGeom prst="rect">
            <a:avLst/>
          </a:prstGeom>
          <a:noFill/>
        </p:spPr>
        <p:txBody>
          <a:bodyPr wrap="square" rtlCol="0">
            <a:spAutoFit/>
          </a:bodyPr>
          <a:lstStyle/>
          <a:p>
            <a:endParaRPr lang="en-US" dirty="0"/>
          </a:p>
          <a:p>
            <a:r>
              <a:rPr lang="en-US" b="1" dirty="0">
                <a:solidFill>
                  <a:schemeClr val="accent2"/>
                </a:solidFill>
              </a:rPr>
              <a:t>Bamboo spine</a:t>
            </a:r>
          </a:p>
          <a:p>
            <a:endParaRPr lang="en-US" dirty="0"/>
          </a:p>
        </p:txBody>
      </p:sp>
      <p:sp>
        <p:nvSpPr>
          <p:cNvPr id="44034" name="AutoShape 2" descr="MedPix Case - Ankylosing Spondylitis."/>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ar-SA"/>
          </a:p>
        </p:txBody>
      </p:sp>
      <p:sp>
        <p:nvSpPr>
          <p:cNvPr id="44036" name="AutoShape 4" descr="MedPix Case - Ankylosing Spondylitis."/>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ar-SA"/>
          </a:p>
        </p:txBody>
      </p:sp>
      <p:sp>
        <p:nvSpPr>
          <p:cNvPr id="44038" name="AutoShape 6" descr="MedPix Case - Ankylosing Spondylitis."/>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ar-SA"/>
          </a:p>
        </p:txBody>
      </p:sp>
      <p:pic>
        <p:nvPicPr>
          <p:cNvPr id="44042" name="Picture 10" descr="بامبو-ساق البامبو-شجرة البامبو - bamboo - منتديات درر العراق"/>
          <p:cNvPicPr>
            <a:picLocks noChangeAspect="1" noChangeArrowheads="1"/>
          </p:cNvPicPr>
          <p:nvPr/>
        </p:nvPicPr>
        <p:blipFill>
          <a:blip r:embed="rId2" cstate="print"/>
          <a:srcRect/>
          <a:stretch>
            <a:fillRect/>
          </a:stretch>
        </p:blipFill>
        <p:spPr bwMode="auto">
          <a:xfrm>
            <a:off x="3203848" y="-1"/>
            <a:ext cx="941201" cy="2780929"/>
          </a:xfrm>
          <a:prstGeom prst="rect">
            <a:avLst/>
          </a:prstGeom>
          <a:noFill/>
        </p:spPr>
      </p:pic>
      <p:pic>
        <p:nvPicPr>
          <p:cNvPr id="3" name="Picture 2"/>
          <p:cNvPicPr>
            <a:picLocks noChangeAspect="1"/>
          </p:cNvPicPr>
          <p:nvPr/>
        </p:nvPicPr>
        <p:blipFill>
          <a:blip r:embed="rId3"/>
          <a:stretch>
            <a:fillRect/>
          </a:stretch>
        </p:blipFill>
        <p:spPr>
          <a:xfrm>
            <a:off x="5796135" y="0"/>
            <a:ext cx="3127203" cy="6648892"/>
          </a:xfrm>
          <a:prstGeom prst="rect">
            <a:avLst/>
          </a:prstGeom>
        </p:spPr>
      </p:pic>
      <p:pic>
        <p:nvPicPr>
          <p:cNvPr id="4" name="Picture 3"/>
          <p:cNvPicPr>
            <a:picLocks noChangeAspect="1"/>
          </p:cNvPicPr>
          <p:nvPr/>
        </p:nvPicPr>
        <p:blipFill>
          <a:blip r:embed="rId4"/>
          <a:stretch>
            <a:fillRect/>
          </a:stretch>
        </p:blipFill>
        <p:spPr>
          <a:xfrm>
            <a:off x="4248868" y="34547"/>
            <a:ext cx="1443448" cy="3538470"/>
          </a:xfrm>
          <a:prstGeom prst="rect">
            <a:avLst/>
          </a:prstGeom>
        </p:spPr>
      </p:pic>
      <p:sp>
        <p:nvSpPr>
          <p:cNvPr id="5" name="Rectangle 4"/>
          <p:cNvSpPr/>
          <p:nvPr/>
        </p:nvSpPr>
        <p:spPr>
          <a:xfrm>
            <a:off x="1" y="1570579"/>
            <a:ext cx="3944067" cy="5078313"/>
          </a:xfrm>
          <a:prstGeom prst="rect">
            <a:avLst/>
          </a:prstGeom>
        </p:spPr>
        <p:txBody>
          <a:bodyPr wrap="square">
            <a:spAutoFit/>
          </a:bodyPr>
          <a:lstStyle/>
          <a:p>
            <a:r>
              <a:rPr lang="en-US" dirty="0"/>
              <a:t>Bamboo spine and dagger sign in ankylosing spondylitis</a:t>
            </a:r>
          </a:p>
          <a:p>
            <a:endParaRPr lang="en-US" dirty="0"/>
          </a:p>
          <a:p>
            <a:r>
              <a:rPr lang="en-US" dirty="0"/>
              <a:t>X-ray lumbar spine (AP view)</a:t>
            </a:r>
          </a:p>
          <a:p>
            <a:endParaRPr lang="en-US" dirty="0"/>
          </a:p>
          <a:p>
            <a:pPr algn="just"/>
            <a:r>
              <a:rPr lang="en-US" dirty="0"/>
              <a:t>Marginal syndesmophytes formed by ossification of outer fibers of the annulus fibrosis have caused the spine to resemble a bamboo stem (so-called “bamboo spine”;.</a:t>
            </a:r>
          </a:p>
          <a:p>
            <a:pPr algn="just"/>
            <a:endParaRPr lang="en-US" dirty="0"/>
          </a:p>
          <a:p>
            <a:pPr algn="just"/>
            <a:r>
              <a:rPr lang="en-US" dirty="0"/>
              <a:t>Additional ossification of supraspinous and interspinous ligaments has produced a dense line (dagger sign; green overlay) projecting through the vertebrae. Fusion (ankylosis) across the sacroiliac joints (indicated by arrowheads) can also be seen.</a:t>
            </a:r>
          </a:p>
        </p:txBody>
      </p:sp>
      <p:pic>
        <p:nvPicPr>
          <p:cNvPr id="10" name="Picture 3">
            <a:extLst>
              <a:ext uri="{FF2B5EF4-FFF2-40B4-BE49-F238E27FC236}">
                <a16:creationId xmlns:a16="http://schemas.microsoft.com/office/drawing/2014/main" id="{D547F82F-E0D3-46F0-85FB-CFBBD897EC1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7205" y="3694792"/>
            <a:ext cx="1425111" cy="300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35107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9828"/>
            <a:ext cx="5724128" cy="6001643"/>
          </a:xfrm>
          <a:prstGeom prst="rect">
            <a:avLst/>
          </a:prstGeom>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Osteoarthritis  </a:t>
            </a:r>
          </a:p>
          <a:p>
            <a:r>
              <a:rPr lang="en-US" sz="2000" b="1" dirty="0">
                <a:solidFill>
                  <a:srgbClr val="00B050"/>
                </a:solidFill>
                <a:latin typeface="Times New Roman" panose="02020603050405020304" pitchFamily="18" charset="0"/>
                <a:cs typeface="Times New Roman" panose="02020603050405020304" pitchFamily="18" charset="0"/>
              </a:rPr>
              <a:t>Radiological signs of osteoarthritis  </a:t>
            </a:r>
          </a:p>
          <a:p>
            <a:pPr>
              <a:buFont typeface="Arial" panose="020B0604020202020204" pitchFamily="34" charset="0"/>
              <a:buChar char="•"/>
            </a:pPr>
            <a:r>
              <a:rPr lang="en-US" sz="2800" b="1" dirty="0">
                <a:solidFill>
                  <a:srgbClr val="1A1C1C"/>
                </a:solidFill>
                <a:latin typeface="Times New Roman" panose="02020603050405020304" pitchFamily="18" charset="0"/>
                <a:cs typeface="Times New Roman" panose="02020603050405020304" pitchFamily="18" charset="0"/>
              </a:rPr>
              <a:t>Irregular joint space narrowing</a:t>
            </a:r>
          </a:p>
          <a:p>
            <a:r>
              <a:rPr lang="en-US" sz="2800" dirty="0">
                <a:solidFill>
                  <a:srgbClr val="1A1C1C"/>
                </a:solidFill>
                <a:latin typeface="Times New Roman" panose="02020603050405020304" pitchFamily="18" charset="0"/>
                <a:cs typeface="Times New Roman" panose="02020603050405020304" pitchFamily="18" charset="0"/>
              </a:rPr>
              <a:t> </a:t>
            </a:r>
          </a:p>
          <a:p>
            <a:pPr>
              <a:buFont typeface="Arial" panose="020B0604020202020204" pitchFamily="34" charset="0"/>
              <a:buChar char="•"/>
            </a:pPr>
            <a:r>
              <a:rPr lang="en-US" sz="2800" b="1" dirty="0">
                <a:solidFill>
                  <a:srgbClr val="1A1C1C"/>
                </a:solidFill>
                <a:latin typeface="Times New Roman" panose="02020603050405020304" pitchFamily="18" charset="0"/>
                <a:cs typeface="Times New Roman" panose="02020603050405020304" pitchFamily="18" charset="0"/>
              </a:rPr>
              <a:t>Subchondral sclerosis</a:t>
            </a:r>
            <a:r>
              <a:rPr lang="en-US" sz="2800" dirty="0">
                <a:solidFill>
                  <a:srgbClr val="1A1C1C"/>
                </a:solidFill>
                <a:latin typeface="Times New Roman" panose="02020603050405020304" pitchFamily="18" charset="0"/>
                <a:cs typeface="Times New Roman" panose="02020603050405020304" pitchFamily="18" charset="0"/>
              </a:rPr>
              <a:t>: a dense area of bone (visible on x-ray) just below the cartilage zone of a joint.</a:t>
            </a:r>
          </a:p>
          <a:p>
            <a:endParaRPr lang="en-US" sz="2800" dirty="0">
              <a:solidFill>
                <a:srgbClr val="1A1C1C"/>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800" b="1" dirty="0">
                <a:solidFill>
                  <a:srgbClr val="1A1C1C"/>
                </a:solidFill>
                <a:latin typeface="Times New Roman" panose="02020603050405020304" pitchFamily="18" charset="0"/>
                <a:cs typeface="Times New Roman" panose="02020603050405020304" pitchFamily="18" charset="0"/>
              </a:rPr>
              <a:t>Osteophytes</a:t>
            </a:r>
            <a:r>
              <a:rPr lang="en-US" sz="2800" dirty="0">
                <a:solidFill>
                  <a:srgbClr val="1A1C1C"/>
                </a:solidFill>
                <a:latin typeface="Times New Roman" panose="02020603050405020304" pitchFamily="18" charset="0"/>
                <a:cs typeface="Times New Roman" panose="02020603050405020304" pitchFamily="18" charset="0"/>
              </a:rPr>
              <a:t> (bone spurs): spurs or densifications that develop on the edges of the joint. </a:t>
            </a:r>
          </a:p>
          <a:p>
            <a:endParaRPr lang="en-US" sz="2800" dirty="0">
              <a:solidFill>
                <a:srgbClr val="1A1C1C"/>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800" b="1" dirty="0">
                <a:solidFill>
                  <a:srgbClr val="1A1C1C"/>
                </a:solidFill>
                <a:latin typeface="Times New Roman" panose="02020603050405020304" pitchFamily="18" charset="0"/>
                <a:cs typeface="Times New Roman" panose="02020603050405020304" pitchFamily="18" charset="0"/>
              </a:rPr>
              <a:t>Subchondral cyst</a:t>
            </a:r>
            <a:r>
              <a:rPr lang="en-US" sz="2800" dirty="0">
                <a:solidFill>
                  <a:srgbClr val="1A1C1C"/>
                </a:solidFill>
                <a:latin typeface="Times New Roman" panose="02020603050405020304" pitchFamily="18" charset="0"/>
                <a:cs typeface="Times New Roman" panose="02020603050405020304" pitchFamily="18" charset="0"/>
              </a:rPr>
              <a:t>: a fluid-filled cyst that develops on the surface of a joint</a:t>
            </a:r>
            <a:endParaRPr lang="en-US" sz="2800" b="0" i="0" dirty="0">
              <a:solidFill>
                <a:srgbClr val="1A1C1C"/>
              </a:solidFill>
              <a:effectLst/>
              <a:latin typeface="Times New Roman" panose="02020603050405020304" pitchFamily="18" charset="0"/>
              <a:cs typeface="Times New Roman" panose="02020603050405020304" pitchFamily="18" charset="0"/>
            </a:endParaRPr>
          </a:p>
        </p:txBody>
      </p:sp>
      <p:pic>
        <p:nvPicPr>
          <p:cNvPr id="1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1124744"/>
            <a:ext cx="3563888"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53835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116633"/>
            <a:ext cx="3080907"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5724128" y="5694310"/>
            <a:ext cx="3080907" cy="923330"/>
          </a:xfrm>
          <a:prstGeom prst="rect">
            <a:avLst/>
          </a:prstGeom>
          <a:noFill/>
        </p:spPr>
        <p:txBody>
          <a:bodyPr wrap="square" rtlCol="0">
            <a:spAutoFit/>
          </a:bodyPr>
          <a:lstStyle/>
          <a:p>
            <a:r>
              <a:rPr lang="en-US" dirty="0"/>
              <a:t>Degenerative disease of spine with osteophyte formation and vacuum disc phenomenon.</a:t>
            </a:r>
          </a:p>
        </p:txBody>
      </p:sp>
      <p:pic>
        <p:nvPicPr>
          <p:cNvPr id="4" name="Picture 2" descr="Lateral compartment osteoarthritis of the knee">
            <a:extLst>
              <a:ext uri="{FF2B5EF4-FFF2-40B4-BE49-F238E27FC236}">
                <a16:creationId xmlns:a16="http://schemas.microsoft.com/office/drawing/2014/main" id="{5194C6C2-D899-486A-B79D-50442AF0BB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116632"/>
            <a:ext cx="2745308" cy="49064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3093A53-60CE-4742-A9D3-0A81EC15FE03}"/>
              </a:ext>
            </a:extLst>
          </p:cNvPr>
          <p:cNvSpPr/>
          <p:nvPr/>
        </p:nvSpPr>
        <p:spPr>
          <a:xfrm>
            <a:off x="0" y="5115624"/>
            <a:ext cx="5076056" cy="1754326"/>
          </a:xfrm>
          <a:prstGeom prst="rect">
            <a:avLst/>
          </a:prstGeom>
        </p:spPr>
        <p:txBody>
          <a:bodyPr wrap="square">
            <a:spAutoFit/>
          </a:bodyPr>
          <a:lstStyle/>
          <a:p>
            <a:pPr algn="just"/>
            <a:r>
              <a:rPr lang="en-US" dirty="0">
                <a:solidFill>
                  <a:srgbClr val="C00000"/>
                </a:solidFill>
                <a:latin typeface="Lato"/>
              </a:rPr>
              <a:t>Lateral compartment osteoarthritis of the knee</a:t>
            </a:r>
          </a:p>
          <a:p>
            <a:pPr algn="just"/>
            <a:r>
              <a:rPr lang="en-US" dirty="0">
                <a:solidFill>
                  <a:srgbClr val="C00000"/>
                </a:solidFill>
                <a:latin typeface="Lato"/>
              </a:rPr>
              <a:t>X-ray right knee (AP view)</a:t>
            </a:r>
          </a:p>
          <a:p>
            <a:pPr algn="just"/>
            <a:r>
              <a:rPr lang="en-US" dirty="0">
                <a:solidFill>
                  <a:srgbClr val="0070C0"/>
                </a:solidFill>
                <a:latin typeface="Lato"/>
              </a:rPr>
              <a:t>Marked lateral compartment narrowing  is accompanied by subchondral sclerosis and osteophyte formation. Tibial spine osteophytes are also visible.</a:t>
            </a:r>
            <a:endParaRPr lang="en-US" b="0" i="0" dirty="0">
              <a:solidFill>
                <a:srgbClr val="0070C0"/>
              </a:solidFill>
              <a:effectLst/>
              <a:latin typeface="Lato"/>
            </a:endParaRPr>
          </a:p>
        </p:txBody>
      </p:sp>
    </p:spTree>
    <p:extLst>
      <p:ext uri="{BB962C8B-B14F-4D97-AF65-F5344CB8AC3E}">
        <p14:creationId xmlns:p14="http://schemas.microsoft.com/office/powerpoint/2010/main" val="35783687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93204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946239" y="906978"/>
            <a:ext cx="3995936" cy="4524315"/>
          </a:xfrm>
          <a:prstGeom prst="rect">
            <a:avLst/>
          </a:prstGeom>
          <a:solidFill>
            <a:srgbClr val="FFFF00"/>
          </a:solidFill>
        </p:spPr>
        <p:txBody>
          <a:bodyPr wrap="square">
            <a:spAutoFit/>
          </a:bodyPr>
          <a:lstStyle/>
          <a:p>
            <a:pPr marL="285750" indent="-285750" algn="just">
              <a:buFont typeface="Arial" panose="020B0604020202020204" pitchFamily="34" charset="0"/>
              <a:buChar char="•"/>
            </a:pPr>
            <a:r>
              <a:rPr lang="en-US" sz="2400" dirty="0"/>
              <a:t>Erosions. Malalignment.</a:t>
            </a:r>
          </a:p>
          <a:p>
            <a:pPr marL="285750" indent="-285750" algn="just">
              <a:buFont typeface="Arial" panose="020B0604020202020204" pitchFamily="34" charset="0"/>
              <a:buChar char="•"/>
            </a:pPr>
            <a:r>
              <a:rPr lang="en-US" sz="2400" dirty="0"/>
              <a:t>Around the erosion there is a swelling “ Rounded soft tissue enlargement” </a:t>
            </a:r>
            <a:r>
              <a:rPr lang="en-US" b="1" dirty="0">
                <a:solidFill>
                  <a:srgbClr val="0070C0"/>
                </a:solidFill>
              </a:rPr>
              <a:t>TOPHUS</a:t>
            </a:r>
            <a:endParaRPr lang="en-US" sz="2400" b="1" dirty="0"/>
          </a:p>
          <a:p>
            <a:pPr marL="285750" indent="-285750" algn="just">
              <a:buFont typeface="Arial" panose="020B0604020202020204" pitchFamily="34" charset="0"/>
              <a:buChar char="•"/>
            </a:pPr>
            <a:r>
              <a:rPr lang="en-US" sz="2400" dirty="0"/>
              <a:t>The earliest change is soft tissue swelling. At a later stage, erosions occur that, unlike rheumatoid arthritis. These erosions have a well-defined, often sclerotic, edge and frequently have overhanging edges</a:t>
            </a:r>
            <a:endParaRPr lang="en-US" sz="2400" b="1" dirty="0"/>
          </a:p>
        </p:txBody>
      </p:sp>
      <p:sp>
        <p:nvSpPr>
          <p:cNvPr id="3" name="TextBox 2"/>
          <p:cNvSpPr txBox="1"/>
          <p:nvPr/>
        </p:nvSpPr>
        <p:spPr>
          <a:xfrm>
            <a:off x="6228184" y="260648"/>
            <a:ext cx="1872208" cy="646331"/>
          </a:xfrm>
          <a:prstGeom prst="rect">
            <a:avLst/>
          </a:prstGeom>
          <a:noFill/>
        </p:spPr>
        <p:txBody>
          <a:bodyPr wrap="square" rtlCol="0">
            <a:spAutoFit/>
          </a:bodyPr>
          <a:lstStyle/>
          <a:p>
            <a:r>
              <a:rPr lang="en-US" sz="3600" b="1" dirty="0">
                <a:solidFill>
                  <a:srgbClr val="FF0000"/>
                </a:solidFill>
              </a:rPr>
              <a:t>GOUT</a:t>
            </a:r>
          </a:p>
        </p:txBody>
      </p:sp>
    </p:spTree>
    <p:extLst>
      <p:ext uri="{BB962C8B-B14F-4D97-AF65-F5344CB8AC3E}">
        <p14:creationId xmlns:p14="http://schemas.microsoft.com/office/powerpoint/2010/main" val="41372574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22422"/>
            <a:ext cx="4104456" cy="453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5026" y="1124744"/>
            <a:ext cx="3186067" cy="4846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39552" y="188640"/>
            <a:ext cx="3024336" cy="523220"/>
          </a:xfrm>
          <a:prstGeom prst="rect">
            <a:avLst/>
          </a:prstGeom>
          <a:noFill/>
        </p:spPr>
        <p:txBody>
          <a:bodyPr wrap="square" rtlCol="0">
            <a:spAutoFit/>
          </a:bodyPr>
          <a:lstStyle/>
          <a:p>
            <a:r>
              <a:rPr lang="en-US" sz="2800" dirty="0">
                <a:solidFill>
                  <a:srgbClr val="C00000"/>
                </a:solidFill>
              </a:rPr>
              <a:t>GOUTY ARTHRITIS</a:t>
            </a:r>
          </a:p>
        </p:txBody>
      </p:sp>
      <p:sp>
        <p:nvSpPr>
          <p:cNvPr id="4" name="مستطيل 3"/>
          <p:cNvSpPr/>
          <p:nvPr/>
        </p:nvSpPr>
        <p:spPr>
          <a:xfrm>
            <a:off x="4572000" y="188640"/>
            <a:ext cx="4572000" cy="707886"/>
          </a:xfrm>
          <a:prstGeom prst="rect">
            <a:avLst/>
          </a:prstGeom>
        </p:spPr>
        <p:txBody>
          <a:bodyPr wrap="square">
            <a:spAutoFit/>
          </a:bodyPr>
          <a:lstStyle/>
          <a:p>
            <a:r>
              <a:rPr lang="en-US" sz="2000" b="1" dirty="0"/>
              <a:t>Gout characteristically involves the metatarsophalangeal joint of the big toe.</a:t>
            </a:r>
            <a:endParaRPr lang="ar-EG" sz="2000" b="1" dirty="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953119"/>
            <a:ext cx="1368152" cy="4276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مستطيل 4"/>
          <p:cNvSpPr/>
          <p:nvPr/>
        </p:nvSpPr>
        <p:spPr>
          <a:xfrm>
            <a:off x="4240526" y="5252131"/>
            <a:ext cx="1743067" cy="1477328"/>
          </a:xfrm>
          <a:prstGeom prst="rect">
            <a:avLst/>
          </a:prstGeom>
        </p:spPr>
        <p:txBody>
          <a:bodyPr wrap="square">
            <a:spAutoFit/>
          </a:bodyPr>
          <a:lstStyle/>
          <a:p>
            <a:pPr algn="ctr"/>
            <a:r>
              <a:rPr lang="en-US" b="1" dirty="0">
                <a:solidFill>
                  <a:srgbClr val="C00000"/>
                </a:solidFill>
              </a:rPr>
              <a:t>Erosion: </a:t>
            </a:r>
          </a:p>
          <a:p>
            <a:pPr algn="ctr"/>
            <a:r>
              <a:rPr lang="en-US" b="1" dirty="0">
                <a:solidFill>
                  <a:srgbClr val="C00000"/>
                </a:solidFill>
              </a:rPr>
              <a:t>there is a typical well-defined erosion with an overhanging</a:t>
            </a:r>
            <a:endParaRPr lang="ar-EG" b="1" dirty="0">
              <a:solidFill>
                <a:srgbClr val="C00000"/>
              </a:solidFill>
            </a:endParaRPr>
          </a:p>
        </p:txBody>
      </p:sp>
    </p:spTree>
    <p:extLst>
      <p:ext uri="{BB962C8B-B14F-4D97-AF65-F5344CB8AC3E}">
        <p14:creationId xmlns:p14="http://schemas.microsoft.com/office/powerpoint/2010/main" val="39093495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4401205"/>
          </a:xfrm>
          <a:prstGeom prst="rect">
            <a:avLst/>
          </a:prstGeom>
        </p:spPr>
        <p:txBody>
          <a:bodyPr wrap="square">
            <a:spAutoFit/>
          </a:bodyPr>
          <a:lstStyle/>
          <a:p>
            <a:pPr algn="just"/>
            <a:r>
              <a:rPr lang="en-US" sz="2800" b="1" dirty="0">
                <a:solidFill>
                  <a:srgbClr val="FF0000"/>
                </a:solidFill>
                <a:latin typeface="Times New Roman" panose="02020603050405020304" pitchFamily="18" charset="0"/>
                <a:cs typeface="Times New Roman" panose="02020603050405020304" pitchFamily="18" charset="0"/>
              </a:rPr>
              <a:t>Avascular (aseptic) necrosis </a:t>
            </a:r>
            <a:r>
              <a:rPr lang="en-US" sz="2800" dirty="0">
                <a:latin typeface="Times New Roman" panose="02020603050405020304" pitchFamily="18" charset="0"/>
                <a:cs typeface="Times New Roman" panose="02020603050405020304" pitchFamily="18" charset="0"/>
              </a:rPr>
              <a:t>: also known as osteonecrosis,</a:t>
            </a:r>
          </a:p>
          <a:p>
            <a:pPr algn="just"/>
            <a:r>
              <a:rPr lang="en-US" sz="2800" dirty="0">
                <a:latin typeface="Times New Roman" panose="02020603050405020304" pitchFamily="18" charset="0"/>
                <a:cs typeface="Times New Roman" panose="02020603050405020304" pitchFamily="18" charset="0"/>
              </a:rPr>
              <a:t>Causes: e.g. Steroid therapy , Sickle cell anemia  &amp;Fractures</a:t>
            </a:r>
          </a:p>
          <a:p>
            <a:pPr algn="just"/>
            <a:r>
              <a:rPr lang="en-US" sz="2800" dirty="0">
                <a:solidFill>
                  <a:srgbClr val="0070C0"/>
                </a:solidFill>
                <a:latin typeface="Times New Roman" panose="02020603050405020304" pitchFamily="18" charset="0"/>
                <a:cs typeface="Times New Roman" panose="02020603050405020304" pitchFamily="18" charset="0"/>
              </a:rPr>
              <a:t>The plain radiographic features:</a:t>
            </a:r>
          </a:p>
          <a:p>
            <a:pPr marL="457200" indent="-457200" algn="just">
              <a:buFontTx/>
              <a:buChar char="-"/>
            </a:pPr>
            <a:r>
              <a:rPr lang="en-US" sz="2800" dirty="0">
                <a:latin typeface="Times New Roman" panose="02020603050405020304" pitchFamily="18" charset="0"/>
                <a:cs typeface="Times New Roman" panose="02020603050405020304" pitchFamily="18" charset="0"/>
              </a:rPr>
              <a:t>Increased density of the subchondral bone </a:t>
            </a:r>
          </a:p>
          <a:p>
            <a:pPr marL="457200" indent="-457200" algn="just">
              <a:buFontTx/>
              <a:buChar char="-"/>
            </a:pPr>
            <a:r>
              <a:rPr lang="en-US" sz="2800" dirty="0">
                <a:latin typeface="Times New Roman" panose="02020603050405020304" pitchFamily="18" charset="0"/>
                <a:cs typeface="Times New Roman" panose="02020603050405020304" pitchFamily="18" charset="0"/>
              </a:rPr>
              <a:t>Irregularity of the articular contour or even fragmentation of the bone. </a:t>
            </a:r>
          </a:p>
          <a:p>
            <a:pPr marL="457200" indent="-457200" algn="just">
              <a:buFontTx/>
              <a:buChar char="-"/>
            </a:pPr>
            <a:r>
              <a:rPr lang="en-US" sz="2800" dirty="0">
                <a:latin typeface="Times New Roman" panose="02020603050405020304" pitchFamily="18" charset="0"/>
                <a:cs typeface="Times New Roman" panose="02020603050405020304" pitchFamily="18" charset="0"/>
              </a:rPr>
              <a:t>A characteristic crescentic lucent line may be seen just beneath the articular cortex. </a:t>
            </a:r>
          </a:p>
          <a:p>
            <a:pPr marL="457200" indent="-457200" algn="just">
              <a:buFontTx/>
              <a:buChar char="-"/>
            </a:pPr>
            <a:r>
              <a:rPr lang="en-US" sz="2800" dirty="0">
                <a:solidFill>
                  <a:srgbClr val="00B050"/>
                </a:solidFill>
                <a:latin typeface="Times New Roman" panose="02020603050405020304" pitchFamily="18" charset="0"/>
                <a:cs typeface="Times New Roman" panose="02020603050405020304" pitchFamily="18" charset="0"/>
              </a:rPr>
              <a:t>MRI</a:t>
            </a:r>
            <a:r>
              <a:rPr lang="en-US" sz="2800" dirty="0">
                <a:latin typeface="Times New Roman" panose="02020603050405020304" pitchFamily="18" charset="0"/>
                <a:cs typeface="Times New Roman" panose="02020603050405020304" pitchFamily="18" charset="0"/>
              </a:rPr>
              <a:t> has now become the imaging modality of choice for demonstrating avascular necrosis</a:t>
            </a:r>
          </a:p>
        </p:txBody>
      </p:sp>
      <p:pic>
        <p:nvPicPr>
          <p:cNvPr id="3" name="Picture 2"/>
          <p:cNvPicPr>
            <a:picLocks noChangeAspect="1"/>
          </p:cNvPicPr>
          <p:nvPr/>
        </p:nvPicPr>
        <p:blipFill>
          <a:blip r:embed="rId2"/>
          <a:stretch>
            <a:fillRect/>
          </a:stretch>
        </p:blipFill>
        <p:spPr>
          <a:xfrm>
            <a:off x="5657771" y="3906102"/>
            <a:ext cx="3419872" cy="2852936"/>
          </a:xfrm>
          <a:prstGeom prst="rect">
            <a:avLst/>
          </a:prstGeom>
        </p:spPr>
      </p:pic>
      <p:sp>
        <p:nvSpPr>
          <p:cNvPr id="4" name="Rectangle 3"/>
          <p:cNvSpPr/>
          <p:nvPr/>
        </p:nvSpPr>
        <p:spPr>
          <a:xfrm>
            <a:off x="3414522" y="4401205"/>
            <a:ext cx="2191397" cy="2246769"/>
          </a:xfrm>
          <a:prstGeom prst="rect">
            <a:avLst/>
          </a:prstGeom>
        </p:spPr>
        <p:txBody>
          <a:bodyPr wrap="square">
            <a:spAutoFit/>
          </a:bodyPr>
          <a:lstStyle/>
          <a:p>
            <a:pPr algn="just"/>
            <a:r>
              <a:rPr lang="en-US" sz="1400" dirty="0">
                <a:solidFill>
                  <a:srgbClr val="00B050"/>
                </a:solidFill>
                <a:latin typeface="Times New Roman" panose="02020603050405020304" pitchFamily="18" charset="0"/>
                <a:cs typeface="Times New Roman" panose="02020603050405020304" pitchFamily="18" charset="0"/>
              </a:rPr>
              <a:t>Coronal MRI scan</a:t>
            </a:r>
            <a:r>
              <a:rPr lang="en-US" sz="1400" dirty="0">
                <a:latin typeface="Times New Roman" panose="02020603050405020304" pitchFamily="18" charset="0"/>
                <a:cs typeface="Times New Roman" panose="02020603050405020304" pitchFamily="18" charset="0"/>
              </a:rPr>
              <a:t> showing avascular necrosis of both femoral heads. The changes on the left are very severe and advanced. The changes in the right hip are relatively early and show a rim of low signal demarcating the ischemic area (arrows)</a:t>
            </a:r>
          </a:p>
        </p:txBody>
      </p:sp>
      <p:pic>
        <p:nvPicPr>
          <p:cNvPr id="5" name="Picture 4"/>
          <p:cNvPicPr>
            <a:picLocks noChangeAspect="1"/>
          </p:cNvPicPr>
          <p:nvPr/>
        </p:nvPicPr>
        <p:blipFill>
          <a:blip r:embed="rId3"/>
          <a:stretch>
            <a:fillRect/>
          </a:stretch>
        </p:blipFill>
        <p:spPr>
          <a:xfrm>
            <a:off x="179512" y="4293096"/>
            <a:ext cx="3133034" cy="2019655"/>
          </a:xfrm>
          <a:prstGeom prst="rect">
            <a:avLst/>
          </a:prstGeom>
        </p:spPr>
      </p:pic>
      <p:sp>
        <p:nvSpPr>
          <p:cNvPr id="6" name="Rectangle 5"/>
          <p:cNvSpPr/>
          <p:nvPr/>
        </p:nvSpPr>
        <p:spPr>
          <a:xfrm>
            <a:off x="0" y="6312751"/>
            <a:ext cx="3312546" cy="523220"/>
          </a:xfrm>
          <a:prstGeom prst="rect">
            <a:avLst/>
          </a:prstGeom>
        </p:spPr>
        <p:txBody>
          <a:bodyPr wrap="square">
            <a:spAutoFit/>
          </a:bodyPr>
          <a:lstStyle/>
          <a:p>
            <a:pPr algn="just"/>
            <a:r>
              <a:rPr lang="en-US" sz="1400" dirty="0">
                <a:latin typeface="Times New Roman" panose="02020603050405020304" pitchFamily="18" charset="0"/>
                <a:cs typeface="Times New Roman" panose="02020603050405020304" pitchFamily="18" charset="0"/>
              </a:rPr>
              <a:t>Avascular necrosis. There is fragmentation with some sclerosis of both femoral heads</a:t>
            </a:r>
          </a:p>
        </p:txBody>
      </p:sp>
    </p:spTree>
    <p:extLst>
      <p:ext uri="{BB962C8B-B14F-4D97-AF65-F5344CB8AC3E}">
        <p14:creationId xmlns:p14="http://schemas.microsoft.com/office/powerpoint/2010/main" val="12935138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7944" y="2492896"/>
            <a:ext cx="4968552" cy="4389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27384"/>
            <a:ext cx="9144000" cy="1631216"/>
          </a:xfrm>
          <a:prstGeom prst="rect">
            <a:avLst/>
          </a:prstGeom>
          <a:noFill/>
        </p:spPr>
        <p:txBody>
          <a:bodyPr wrap="square" rtlCol="0">
            <a:spAutoFit/>
          </a:bodyPr>
          <a:lstStyle/>
          <a:p>
            <a:pPr algn="just"/>
            <a:r>
              <a:rPr lang="en-US" sz="2000" b="1" dirty="0">
                <a:solidFill>
                  <a:srgbClr val="FF0000"/>
                </a:solidFill>
                <a:latin typeface="Times New Roman" panose="02020603050405020304" pitchFamily="18" charset="0"/>
                <a:cs typeface="Times New Roman" panose="02020603050405020304" pitchFamily="18" charset="0"/>
              </a:rPr>
              <a:t>Idiopathic avascular necrosis (</a:t>
            </a:r>
            <a:r>
              <a:rPr lang="en-US" sz="2000" b="1" dirty="0" err="1">
                <a:solidFill>
                  <a:srgbClr val="FF0000"/>
                </a:solidFill>
                <a:latin typeface="Times New Roman" panose="02020603050405020304" pitchFamily="18" charset="0"/>
                <a:cs typeface="Times New Roman" panose="02020603050405020304" pitchFamily="18" charset="0"/>
              </a:rPr>
              <a:t>Perthes</a:t>
            </a:r>
            <a:r>
              <a:rPr lang="en-US" sz="2000" b="1" dirty="0">
                <a:solidFill>
                  <a:srgbClr val="FF0000"/>
                </a:solidFill>
                <a:latin typeface="Times New Roman" panose="02020603050405020304" pitchFamily="18" charset="0"/>
                <a:cs typeface="Times New Roman" panose="02020603050405020304" pitchFamily="18" charset="0"/>
              </a:rPr>
              <a:t> disease) </a:t>
            </a:r>
            <a:r>
              <a:rPr lang="en-US" sz="2000" dirty="0">
                <a:latin typeface="Times New Roman" panose="02020603050405020304" pitchFamily="18" charset="0"/>
                <a:cs typeface="Times New Roman" panose="02020603050405020304" pitchFamily="18" charset="0"/>
              </a:rPr>
              <a:t>of the growing femoral epiphysis.</a:t>
            </a:r>
          </a:p>
          <a:p>
            <a:pPr algn="just"/>
            <a:r>
              <a:rPr lang="en-US" sz="2000" dirty="0">
                <a:latin typeface="Times New Roman" panose="02020603050405020304" pitchFamily="18" charset="0"/>
                <a:cs typeface="Times New Roman" panose="02020603050405020304" pitchFamily="18" charset="0"/>
              </a:rPr>
              <a:t> It occur in children and more common in boys of 4-8 years. It can be unilateral or bilateral. It present with pain ,with or without limping</a:t>
            </a:r>
          </a:p>
          <a:p>
            <a:pPr algn="just"/>
            <a:r>
              <a:rPr lang="en-US" sz="2000" b="1" dirty="0">
                <a:solidFill>
                  <a:schemeClr val="accent6">
                    <a:lumMod val="75000"/>
                  </a:schemeClr>
                </a:solidFill>
                <a:latin typeface="Times New Roman" panose="02020603050405020304" pitchFamily="18" charset="0"/>
                <a:cs typeface="Times New Roman" panose="02020603050405020304" pitchFamily="18" charset="0"/>
              </a:rPr>
              <a:t>Plain radiograph</a:t>
            </a:r>
            <a:r>
              <a:rPr lang="en-US" sz="2000" dirty="0">
                <a:solidFill>
                  <a:schemeClr val="accent6">
                    <a:lumMod val="75000"/>
                  </a:schemeClr>
                </a:solidFill>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There is initial </a:t>
            </a:r>
            <a:r>
              <a:rPr lang="en-US" sz="2000" dirty="0">
                <a:solidFill>
                  <a:srgbClr val="0070C0"/>
                </a:solidFill>
                <a:latin typeface="Times New Roman" panose="02020603050405020304" pitchFamily="18" charset="0"/>
                <a:cs typeface="Times New Roman" panose="02020603050405020304" pitchFamily="18" charset="0"/>
              </a:rPr>
              <a:t>minor osteopenia</a:t>
            </a:r>
            <a:r>
              <a:rPr lang="en-US" sz="2000" dirty="0">
                <a:latin typeface="Times New Roman" panose="02020603050405020304" pitchFamily="18" charset="0"/>
                <a:cs typeface="Times New Roman" panose="02020603050405020304" pitchFamily="18" charset="0"/>
              </a:rPr>
              <a:t>, followed by </a:t>
            </a:r>
            <a:r>
              <a:rPr lang="en-US" sz="2000" dirty="0">
                <a:solidFill>
                  <a:srgbClr val="00B0F0"/>
                </a:solidFill>
                <a:latin typeface="Times New Roman" panose="02020603050405020304" pitchFamily="18" charset="0"/>
                <a:cs typeface="Times New Roman" panose="02020603050405020304" pitchFamily="18" charset="0"/>
              </a:rPr>
              <a:t>sclerosis</a:t>
            </a:r>
            <a:r>
              <a:rPr lang="en-US" sz="2000" dirty="0">
                <a:latin typeface="Times New Roman" panose="02020603050405020304" pitchFamily="18" charset="0"/>
                <a:cs typeface="Times New Roman" panose="02020603050405020304" pitchFamily="18" charset="0"/>
              </a:rPr>
              <a:t> and rim </a:t>
            </a:r>
            <a:r>
              <a:rPr lang="en-US" sz="2000" dirty="0">
                <a:solidFill>
                  <a:srgbClr val="FFC000"/>
                </a:solidFill>
                <a:latin typeface="Times New Roman" panose="02020603050405020304" pitchFamily="18" charset="0"/>
                <a:cs typeface="Times New Roman" panose="02020603050405020304" pitchFamily="18" charset="0"/>
              </a:rPr>
              <a:t>calcification.</a:t>
            </a:r>
            <a:r>
              <a:rPr lang="en-US" sz="2000" dirty="0">
                <a:latin typeface="Times New Roman" panose="02020603050405020304" pitchFamily="18" charset="0"/>
                <a:cs typeface="Times New Roman" panose="02020603050405020304" pitchFamily="18" charset="0"/>
              </a:rPr>
              <a:t> Gradually </a:t>
            </a:r>
            <a:r>
              <a:rPr lang="en-US" sz="2000" dirty="0">
                <a:solidFill>
                  <a:srgbClr val="92D050"/>
                </a:solidFill>
                <a:latin typeface="Times New Roman" panose="02020603050405020304" pitchFamily="18" charset="0"/>
                <a:cs typeface="Times New Roman" panose="02020603050405020304" pitchFamily="18" charset="0"/>
              </a:rPr>
              <a:t>microfractures</a:t>
            </a:r>
            <a:r>
              <a:rPr lang="en-US" sz="2000" dirty="0">
                <a:latin typeface="Times New Roman" panose="02020603050405020304" pitchFamily="18" charset="0"/>
                <a:cs typeface="Times New Roman" panose="02020603050405020304" pitchFamily="18" charset="0"/>
              </a:rPr>
              <a:t> leading to the </a:t>
            </a:r>
            <a:r>
              <a:rPr lang="en-US" sz="2000" dirty="0">
                <a:solidFill>
                  <a:srgbClr val="C00000"/>
                </a:solidFill>
                <a:latin typeface="Times New Roman" panose="02020603050405020304" pitchFamily="18" charset="0"/>
                <a:cs typeface="Times New Roman" panose="02020603050405020304" pitchFamily="18" charset="0"/>
              </a:rPr>
              <a:t>collapse of the articular surface</a:t>
            </a:r>
            <a:r>
              <a:rPr lang="en-US" sz="2000" dirty="0">
                <a:solidFill>
                  <a:srgbClr val="C00000"/>
                </a:solidFill>
              </a:rPr>
              <a:t>. </a:t>
            </a:r>
          </a:p>
        </p:txBody>
      </p:sp>
      <p:pic>
        <p:nvPicPr>
          <p:cNvPr id="2" name="Picture 1"/>
          <p:cNvPicPr>
            <a:picLocks noChangeAspect="1"/>
          </p:cNvPicPr>
          <p:nvPr/>
        </p:nvPicPr>
        <p:blipFill>
          <a:blip r:embed="rId3"/>
          <a:stretch>
            <a:fillRect/>
          </a:stretch>
        </p:blipFill>
        <p:spPr>
          <a:xfrm>
            <a:off x="141585" y="2060848"/>
            <a:ext cx="3710335" cy="5302668"/>
          </a:xfrm>
          <a:prstGeom prst="rect">
            <a:avLst/>
          </a:prstGeom>
        </p:spPr>
      </p:pic>
    </p:spTree>
    <p:extLst>
      <p:ext uri="{BB962C8B-B14F-4D97-AF65-F5344CB8AC3E}">
        <p14:creationId xmlns:p14="http://schemas.microsoft.com/office/powerpoint/2010/main" val="36606499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Bilateral femoral head avascular necro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470" y="35171"/>
            <a:ext cx="4020096" cy="533804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ilateral femoral head avascular necro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705" y="35171"/>
            <a:ext cx="4609320" cy="533804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5517232"/>
            <a:ext cx="9146442" cy="1200329"/>
          </a:xfrm>
          <a:prstGeom prst="rect">
            <a:avLst/>
          </a:prstGeom>
        </p:spPr>
        <p:txBody>
          <a:bodyPr wrap="square">
            <a:spAutoFit/>
          </a:bodyPr>
          <a:lstStyle/>
          <a:p>
            <a:r>
              <a:rPr lang="en-US" b="1" dirty="0">
                <a:solidFill>
                  <a:srgbClr val="00B050"/>
                </a:solidFill>
                <a:latin typeface="Lato"/>
              </a:rPr>
              <a:t>Bilateral femoral head avascular necrosis</a:t>
            </a:r>
          </a:p>
          <a:p>
            <a:r>
              <a:rPr lang="en-US" b="1" dirty="0">
                <a:latin typeface="Lato"/>
              </a:rPr>
              <a:t>X-ray pelvis (anteroposterior view)</a:t>
            </a:r>
          </a:p>
          <a:p>
            <a:r>
              <a:rPr lang="en-US" b="1" dirty="0">
                <a:latin typeface="Lato"/>
              </a:rPr>
              <a:t>Increased density </a:t>
            </a:r>
            <a:r>
              <a:rPr lang="en-US" dirty="0">
                <a:latin typeface="Lato"/>
              </a:rPr>
              <a:t>of the </a:t>
            </a:r>
            <a:r>
              <a:rPr lang="en-US" b="1" dirty="0">
                <a:latin typeface="Lato"/>
              </a:rPr>
              <a:t>femoral heads </a:t>
            </a:r>
            <a:r>
              <a:rPr lang="en-US" dirty="0">
                <a:latin typeface="Lato"/>
              </a:rPr>
              <a:t>(green overlay) is accompanied by </a:t>
            </a:r>
            <a:r>
              <a:rPr lang="en-US" b="1" dirty="0">
                <a:latin typeface="Lato"/>
              </a:rPr>
              <a:t>articular surface irregularity</a:t>
            </a:r>
            <a:r>
              <a:rPr lang="en-US" dirty="0">
                <a:latin typeface="Lato"/>
              </a:rPr>
              <a:t> and </a:t>
            </a:r>
            <a:r>
              <a:rPr lang="en-US" b="1" dirty="0">
                <a:latin typeface="Lato"/>
              </a:rPr>
              <a:t>subchondral lucency </a:t>
            </a:r>
            <a:r>
              <a:rPr lang="en-US" dirty="0">
                <a:latin typeface="Lato"/>
              </a:rPr>
              <a:t>(crescent sign; red line overlay).</a:t>
            </a:r>
            <a:endParaRPr lang="en-US" b="0" i="0" dirty="0">
              <a:effectLst/>
              <a:latin typeface="Lato"/>
            </a:endParaRPr>
          </a:p>
        </p:txBody>
      </p:sp>
    </p:spTree>
    <p:extLst>
      <p:ext uri="{BB962C8B-B14F-4D97-AF65-F5344CB8AC3E}">
        <p14:creationId xmlns:p14="http://schemas.microsoft.com/office/powerpoint/2010/main" val="17095289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116632"/>
            <a:ext cx="3810000"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24544" y="6021288"/>
            <a:ext cx="9144000" cy="461665"/>
          </a:xfrm>
          <a:prstGeom prst="rect">
            <a:avLst/>
          </a:prstGeom>
          <a:noFill/>
        </p:spPr>
        <p:txBody>
          <a:bodyPr wrap="square" rtlCol="0">
            <a:spAutoFit/>
          </a:bodyPr>
          <a:lstStyle/>
          <a:p>
            <a:pPr algn="ctr"/>
            <a:r>
              <a:rPr lang="en-US" sz="2400" dirty="0">
                <a:solidFill>
                  <a:srgbClr val="C00000"/>
                </a:solidFill>
              </a:rPr>
              <a:t>Plain x-ray of Avascular necrosis of lunate</a:t>
            </a:r>
          </a:p>
        </p:txBody>
      </p:sp>
    </p:spTree>
    <p:extLst>
      <p:ext uri="{BB962C8B-B14F-4D97-AF65-F5344CB8AC3E}">
        <p14:creationId xmlns:p14="http://schemas.microsoft.com/office/powerpoint/2010/main" val="2073151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0"/>
            <a:ext cx="5786520" cy="461665"/>
          </a:xfrm>
          <a:prstGeom prst="rect">
            <a:avLst/>
          </a:prstGeom>
        </p:spPr>
        <p:txBody>
          <a:bodyPr wrap="none">
            <a:spAutoFit/>
          </a:bodyPr>
          <a:lstStyle/>
          <a:p>
            <a:r>
              <a:rPr lang="en-US" sz="2400" b="1" dirty="0">
                <a:solidFill>
                  <a:srgbClr val="FF0000"/>
                </a:solidFill>
              </a:rPr>
              <a:t>The signs of bone disease on the radiograph</a:t>
            </a:r>
          </a:p>
        </p:txBody>
      </p:sp>
      <p:sp>
        <p:nvSpPr>
          <p:cNvPr id="3" name="Rectangle 2"/>
          <p:cNvSpPr/>
          <p:nvPr/>
        </p:nvSpPr>
        <p:spPr>
          <a:xfrm>
            <a:off x="0" y="548680"/>
            <a:ext cx="9036496" cy="4955203"/>
          </a:xfrm>
          <a:prstGeom prst="rect">
            <a:avLst/>
          </a:prstGeom>
        </p:spPr>
        <p:txBody>
          <a:bodyPr wrap="square">
            <a:spAutoFit/>
          </a:bodyPr>
          <a:lstStyle/>
          <a:p>
            <a:pPr algn="just"/>
            <a:r>
              <a:rPr lang="en-US" sz="2800" b="1" dirty="0">
                <a:solidFill>
                  <a:srgbClr val="C00000"/>
                </a:solidFill>
                <a:latin typeface="Times New Roman" panose="02020603050405020304" pitchFamily="18" charset="0"/>
                <a:cs typeface="Times New Roman" panose="02020603050405020304" pitchFamily="18" charset="0"/>
              </a:rPr>
              <a:t>(3) ‘periosteal reaction’: </a:t>
            </a:r>
          </a:p>
          <a:p>
            <a:pPr marL="457200" indent="-457200" algn="just">
              <a:buFontTx/>
              <a:buChar char="-"/>
            </a:pPr>
            <a:r>
              <a:rPr lang="en-US" sz="3200" dirty="0">
                <a:latin typeface="Times New Roman" panose="02020603050405020304" pitchFamily="18" charset="0"/>
                <a:cs typeface="Times New Roman" panose="02020603050405020304" pitchFamily="18" charset="0"/>
              </a:rPr>
              <a:t>Refers to </a:t>
            </a:r>
            <a:r>
              <a:rPr lang="en-US" sz="3200" b="1" dirty="0">
                <a:latin typeface="Times New Roman" panose="02020603050405020304" pitchFamily="18" charset="0"/>
                <a:cs typeface="Times New Roman" panose="02020603050405020304" pitchFamily="18" charset="0"/>
              </a:rPr>
              <a:t>excess</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bone</a:t>
            </a:r>
            <a:r>
              <a:rPr lang="en-US" sz="3200" dirty="0">
                <a:latin typeface="Times New Roman" panose="02020603050405020304" pitchFamily="18" charset="0"/>
                <a:cs typeface="Times New Roman" panose="02020603050405020304" pitchFamily="18" charset="0"/>
              </a:rPr>
              <a:t> produced by the </a:t>
            </a:r>
            <a:r>
              <a:rPr lang="en-US" sz="3200" b="1" dirty="0">
                <a:latin typeface="Times New Roman" panose="02020603050405020304" pitchFamily="18" charset="0"/>
                <a:cs typeface="Times New Roman" panose="02020603050405020304" pitchFamily="18" charset="0"/>
              </a:rPr>
              <a:t>periosteum</a:t>
            </a:r>
            <a:r>
              <a:rPr lang="en-US" sz="3200" dirty="0">
                <a:latin typeface="Times New Roman" panose="02020603050405020304" pitchFamily="18" charset="0"/>
                <a:cs typeface="Times New Roman" panose="02020603050405020304" pitchFamily="18" charset="0"/>
              </a:rPr>
              <a:t>, which occurs in response to such conditions as </a:t>
            </a:r>
            <a:r>
              <a:rPr lang="en-US" sz="3200" b="1" dirty="0">
                <a:latin typeface="Times New Roman" panose="02020603050405020304" pitchFamily="18" charset="0"/>
                <a:cs typeface="Times New Roman" panose="02020603050405020304" pitchFamily="18" charset="0"/>
              </a:rPr>
              <a:t>neoplasm</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inflammation</a:t>
            </a:r>
            <a:r>
              <a:rPr lang="en-US" sz="3200" dirty="0">
                <a:latin typeface="Times New Roman" panose="02020603050405020304" pitchFamily="18" charset="0"/>
                <a:cs typeface="Times New Roman" panose="02020603050405020304" pitchFamily="18" charset="0"/>
              </a:rPr>
              <a:t> or </a:t>
            </a:r>
            <a:r>
              <a:rPr lang="en-US" sz="3200" b="1" dirty="0">
                <a:latin typeface="Times New Roman" panose="02020603050405020304" pitchFamily="18" charset="0"/>
                <a:cs typeface="Times New Roman" panose="02020603050405020304" pitchFamily="18" charset="0"/>
              </a:rPr>
              <a:t>trauma</a:t>
            </a:r>
            <a:r>
              <a:rPr lang="en-US" sz="3200" dirty="0">
                <a:latin typeface="Times New Roman" panose="02020603050405020304" pitchFamily="18" charset="0"/>
                <a:cs typeface="Times New Roman" panose="02020603050405020304" pitchFamily="18" charset="0"/>
              </a:rPr>
              <a:t>.</a:t>
            </a:r>
          </a:p>
          <a:p>
            <a:pPr marL="457200" indent="-457200" algn="just">
              <a:buFontTx/>
              <a:buChar char="-"/>
            </a:pPr>
            <a:endParaRPr lang="en-US" sz="3200" dirty="0">
              <a:latin typeface="Times New Roman" panose="02020603050405020304" pitchFamily="18" charset="0"/>
              <a:cs typeface="Times New Roman" panose="02020603050405020304" pitchFamily="18" charset="0"/>
            </a:endParaRPr>
          </a:p>
          <a:p>
            <a:pPr marL="457200" indent="-457200" algn="just">
              <a:buFontTx/>
              <a:buChar char="-"/>
            </a:pPr>
            <a:r>
              <a:rPr lang="en-US" sz="3200" dirty="0">
                <a:latin typeface="Times New Roman" panose="02020603050405020304" pitchFamily="18" charset="0"/>
                <a:cs typeface="Times New Roman" panose="02020603050405020304" pitchFamily="18" charset="0"/>
              </a:rPr>
              <a:t>At the edge of a </a:t>
            </a:r>
            <a:r>
              <a:rPr lang="en-US" sz="3200" b="1" dirty="0">
                <a:latin typeface="Times New Roman" panose="02020603050405020304" pitchFamily="18" charset="0"/>
                <a:cs typeface="Times New Roman" panose="02020603050405020304" pitchFamily="18" charset="0"/>
              </a:rPr>
              <a:t>very active periosteal reaction </a:t>
            </a:r>
            <a:r>
              <a:rPr lang="en-US" sz="3200" dirty="0">
                <a:latin typeface="Times New Roman" panose="02020603050405020304" pitchFamily="18" charset="0"/>
                <a:cs typeface="Times New Roman" panose="02020603050405020304" pitchFamily="18" charset="0"/>
              </a:rPr>
              <a:t>there may be a </a:t>
            </a:r>
            <a:r>
              <a:rPr lang="en-US" sz="3200" b="1" dirty="0">
                <a:latin typeface="Times New Roman" panose="02020603050405020304" pitchFamily="18" charset="0"/>
                <a:cs typeface="Times New Roman" panose="02020603050405020304" pitchFamily="18" charset="0"/>
              </a:rPr>
              <a:t>cuff</a:t>
            </a:r>
            <a:r>
              <a:rPr lang="en-US" sz="3200" dirty="0">
                <a:latin typeface="Times New Roman" panose="02020603050405020304" pitchFamily="18" charset="0"/>
                <a:cs typeface="Times New Roman" panose="02020603050405020304" pitchFamily="18" charset="0"/>
              </a:rPr>
              <a:t> of </a:t>
            </a:r>
            <a:r>
              <a:rPr lang="en-US" sz="3200" b="1" dirty="0">
                <a:latin typeface="Times New Roman" panose="02020603050405020304" pitchFamily="18" charset="0"/>
                <a:cs typeface="Times New Roman" panose="02020603050405020304" pitchFamily="18" charset="0"/>
              </a:rPr>
              <a:t>new bone </a:t>
            </a:r>
            <a:r>
              <a:rPr lang="en-US" sz="3200" dirty="0">
                <a:latin typeface="Times New Roman" panose="02020603050405020304" pitchFamily="18" charset="0"/>
                <a:cs typeface="Times New Roman" panose="02020603050405020304" pitchFamily="18" charset="0"/>
              </a:rPr>
              <a:t>known as a </a:t>
            </a:r>
            <a:r>
              <a:rPr lang="en-US" sz="3200" b="1" dirty="0">
                <a:solidFill>
                  <a:srgbClr val="00B0F0"/>
                </a:solidFill>
                <a:latin typeface="Times New Roman" panose="02020603050405020304" pitchFamily="18" charset="0"/>
                <a:cs typeface="Times New Roman" panose="02020603050405020304" pitchFamily="18" charset="0"/>
              </a:rPr>
              <a:t>Codman’s triangle.</a:t>
            </a:r>
          </a:p>
          <a:p>
            <a:pPr marL="457200" indent="-457200" algn="just">
              <a:buFontTx/>
              <a:buChar char="-"/>
            </a:pPr>
            <a:r>
              <a:rPr lang="en-US" sz="3200" dirty="0">
                <a:latin typeface="Times New Roman" panose="02020603050405020304" pitchFamily="18" charset="0"/>
                <a:cs typeface="Times New Roman" panose="02020603050405020304" pitchFamily="18" charset="0"/>
              </a:rPr>
              <a:t> Often seen in </a:t>
            </a:r>
            <a:r>
              <a:rPr lang="en-US" sz="3200" b="1" dirty="0">
                <a:latin typeface="Times New Roman" panose="02020603050405020304" pitchFamily="18" charset="0"/>
                <a:cs typeface="Times New Roman" panose="02020603050405020304" pitchFamily="18" charset="0"/>
              </a:rPr>
              <a:t>highly malignant primary bone tumours</a:t>
            </a:r>
            <a:r>
              <a:rPr lang="en-US" sz="3200" dirty="0">
                <a:latin typeface="Times New Roman" panose="02020603050405020304" pitchFamily="18" charset="0"/>
                <a:cs typeface="Times New Roman" panose="02020603050405020304" pitchFamily="18" charset="0"/>
              </a:rPr>
              <a:t>, e.g. </a:t>
            </a:r>
            <a:r>
              <a:rPr lang="en-US" sz="3200" b="1" dirty="0">
                <a:solidFill>
                  <a:srgbClr val="FFC000"/>
                </a:solidFill>
                <a:latin typeface="Times New Roman" panose="02020603050405020304" pitchFamily="18" charset="0"/>
                <a:cs typeface="Times New Roman" panose="02020603050405020304" pitchFamily="18" charset="0"/>
              </a:rPr>
              <a:t>osteosarcoma</a:t>
            </a:r>
          </a:p>
        </p:txBody>
      </p:sp>
    </p:spTree>
    <p:extLst>
      <p:ext uri="{BB962C8B-B14F-4D97-AF65-F5344CB8AC3E}">
        <p14:creationId xmlns:p14="http://schemas.microsoft.com/office/powerpoint/2010/main" val="320761932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7624" y="332656"/>
            <a:ext cx="7056784" cy="646331"/>
          </a:xfrm>
          <a:prstGeom prst="rect">
            <a:avLst/>
          </a:prstGeom>
          <a:noFill/>
        </p:spPr>
        <p:txBody>
          <a:bodyPr wrap="square" rtlCol="0">
            <a:spAutoFit/>
          </a:bodyPr>
          <a:lstStyle/>
          <a:p>
            <a:pPr algn="ctr"/>
            <a:r>
              <a:rPr lang="en-US" sz="3600" dirty="0">
                <a:solidFill>
                  <a:schemeClr val="accent2"/>
                </a:solidFill>
              </a:rPr>
              <a:t>   MUSCULOSKELATAL TUMORS</a:t>
            </a:r>
          </a:p>
        </p:txBody>
      </p:sp>
      <p:sp>
        <p:nvSpPr>
          <p:cNvPr id="3" name="TextBox 2"/>
          <p:cNvSpPr txBox="1"/>
          <p:nvPr/>
        </p:nvSpPr>
        <p:spPr>
          <a:xfrm>
            <a:off x="107504" y="980728"/>
            <a:ext cx="8928992" cy="4031873"/>
          </a:xfrm>
          <a:prstGeom prst="rect">
            <a:avLst/>
          </a:prstGeom>
          <a:noFill/>
        </p:spPr>
        <p:txBody>
          <a:bodyPr wrap="square" rtlCol="0">
            <a:spAutoFit/>
          </a:bodyPr>
          <a:lstStyle/>
          <a:p>
            <a:pPr marL="457200" indent="-457200" algn="just">
              <a:buFont typeface="Wingdings" panose="05000000000000000000" pitchFamily="2" charset="2"/>
              <a:buChar char="v"/>
            </a:pPr>
            <a:r>
              <a:rPr lang="en-US" sz="3200" dirty="0">
                <a:solidFill>
                  <a:srgbClr val="FF0000"/>
                </a:solidFill>
              </a:rPr>
              <a:t>OSSEOUS:</a:t>
            </a:r>
            <a:r>
              <a:rPr lang="en-US" sz="3200" dirty="0">
                <a:solidFill>
                  <a:srgbClr val="0070C0"/>
                </a:solidFill>
              </a:rPr>
              <a:t> Osteoma, osteoid osteoma and    osteosarcoma</a:t>
            </a:r>
          </a:p>
          <a:p>
            <a:pPr marL="457200" indent="-457200" algn="just">
              <a:buFont typeface="Wingdings" panose="05000000000000000000" pitchFamily="2" charset="2"/>
              <a:buChar char="v"/>
            </a:pPr>
            <a:r>
              <a:rPr lang="en-US" sz="3200" dirty="0">
                <a:solidFill>
                  <a:srgbClr val="FF0000"/>
                </a:solidFill>
              </a:rPr>
              <a:t>CHONDRAL: </a:t>
            </a:r>
            <a:r>
              <a:rPr lang="en-US" sz="3200" dirty="0">
                <a:solidFill>
                  <a:srgbClr val="0070C0"/>
                </a:solidFill>
              </a:rPr>
              <a:t>Enchondroma , chondrosarcoma</a:t>
            </a:r>
          </a:p>
          <a:p>
            <a:pPr marL="457200" indent="-457200" algn="just">
              <a:buFont typeface="Wingdings" panose="05000000000000000000" pitchFamily="2" charset="2"/>
              <a:buChar char="v"/>
            </a:pPr>
            <a:r>
              <a:rPr lang="en-US" sz="3200" dirty="0">
                <a:solidFill>
                  <a:srgbClr val="FF0000"/>
                </a:solidFill>
              </a:rPr>
              <a:t>FIBROUS:</a:t>
            </a:r>
            <a:r>
              <a:rPr lang="en-US" sz="3200" dirty="0">
                <a:solidFill>
                  <a:srgbClr val="0070C0"/>
                </a:solidFill>
              </a:rPr>
              <a:t> Fibrous dysplasia , </a:t>
            </a:r>
            <a:r>
              <a:rPr lang="en-US" sz="3200" dirty="0" err="1">
                <a:solidFill>
                  <a:srgbClr val="0070C0"/>
                </a:solidFill>
              </a:rPr>
              <a:t>fibroma</a:t>
            </a:r>
            <a:r>
              <a:rPr lang="en-US" sz="3200" dirty="0">
                <a:solidFill>
                  <a:srgbClr val="0070C0"/>
                </a:solidFill>
              </a:rPr>
              <a:t> , fibrosarcoma ,</a:t>
            </a:r>
          </a:p>
          <a:p>
            <a:pPr marL="457200" indent="-457200" algn="just">
              <a:buFont typeface="Wingdings" panose="05000000000000000000" pitchFamily="2" charset="2"/>
              <a:buChar char="v"/>
            </a:pPr>
            <a:r>
              <a:rPr lang="en-US" sz="3200" dirty="0">
                <a:solidFill>
                  <a:srgbClr val="FF0000"/>
                </a:solidFill>
              </a:rPr>
              <a:t>SOFT TISSUE: </a:t>
            </a:r>
            <a:r>
              <a:rPr lang="en-US" sz="3200" dirty="0">
                <a:solidFill>
                  <a:srgbClr val="0070C0"/>
                </a:solidFill>
              </a:rPr>
              <a:t>Lipoma</a:t>
            </a:r>
          </a:p>
          <a:p>
            <a:pPr marL="457200" indent="-457200" algn="just">
              <a:buFont typeface="Wingdings" panose="05000000000000000000" pitchFamily="2" charset="2"/>
              <a:buChar char="v"/>
            </a:pPr>
            <a:r>
              <a:rPr lang="en-US" sz="3200" dirty="0">
                <a:solidFill>
                  <a:srgbClr val="FF0000"/>
                </a:solidFill>
              </a:rPr>
              <a:t>Others: </a:t>
            </a:r>
            <a:r>
              <a:rPr lang="en-US" sz="3200" dirty="0">
                <a:solidFill>
                  <a:srgbClr val="0070C0"/>
                </a:solidFill>
              </a:rPr>
              <a:t>Aneurysmal bone cyst and giant cell tumors </a:t>
            </a:r>
          </a:p>
        </p:txBody>
      </p:sp>
    </p:spTree>
    <p:extLst>
      <p:ext uri="{BB962C8B-B14F-4D97-AF65-F5344CB8AC3E}">
        <p14:creationId xmlns:p14="http://schemas.microsoft.com/office/powerpoint/2010/main" val="38139669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4625"/>
            <a:ext cx="4572000" cy="6863417"/>
          </a:xfrm>
          <a:prstGeom prst="rect">
            <a:avLst/>
          </a:prstGeom>
          <a:noFill/>
        </p:spPr>
        <p:txBody>
          <a:bodyPr wrap="square" rtlCol="0">
            <a:spAutoFit/>
          </a:bodyPr>
          <a:lstStyle/>
          <a:p>
            <a:pPr algn="ctr"/>
            <a:r>
              <a:rPr lang="en-US" sz="4000" dirty="0">
                <a:solidFill>
                  <a:srgbClr val="FF0000"/>
                </a:solidFill>
                <a:latin typeface="Times New Roman" panose="02020603050405020304" pitchFamily="18" charset="0"/>
                <a:cs typeface="Times New Roman" panose="02020603050405020304" pitchFamily="18" charset="0"/>
              </a:rPr>
              <a:t>Osteoid osteoma</a:t>
            </a:r>
          </a:p>
          <a:p>
            <a:pPr algn="just"/>
            <a:r>
              <a:rPr lang="en-US" sz="2400" dirty="0">
                <a:solidFill>
                  <a:srgbClr val="FF0000"/>
                </a:solidFill>
                <a:latin typeface="Times New Roman" panose="02020603050405020304" pitchFamily="18" charset="0"/>
                <a:cs typeface="Times New Roman" panose="02020603050405020304" pitchFamily="18" charset="0"/>
              </a:rPr>
              <a:t>Benign bone forming  tumor </a:t>
            </a:r>
          </a:p>
          <a:p>
            <a:pPr algn="just"/>
            <a:r>
              <a:rPr lang="en-US" sz="2400" dirty="0">
                <a:latin typeface="Times New Roman" panose="02020603050405020304" pitchFamily="18" charset="0"/>
                <a:cs typeface="Times New Roman" panose="02020603050405020304" pitchFamily="18" charset="0"/>
              </a:rPr>
              <a:t>An </a:t>
            </a:r>
            <a:r>
              <a:rPr lang="en-US" sz="2400" i="1" dirty="0">
                <a:latin typeface="Times New Roman" panose="02020603050405020304" pitchFamily="18" charset="0"/>
                <a:cs typeface="Times New Roman" panose="02020603050405020304" pitchFamily="18" charset="0"/>
              </a:rPr>
              <a:t>osteoid osteoma is most common </a:t>
            </a:r>
            <a:r>
              <a:rPr lang="en-US" sz="2400" dirty="0">
                <a:latin typeface="Times New Roman" panose="02020603050405020304" pitchFamily="18" charset="0"/>
                <a:cs typeface="Times New Roman" panose="02020603050405020304" pitchFamily="18" charset="0"/>
              </a:rPr>
              <a:t>in the femur and tibia in young adults. </a:t>
            </a:r>
          </a:p>
          <a:p>
            <a:pPr algn="just"/>
            <a:endParaRPr lang="en-US" sz="24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It has a characteristic radiological appearance:</a:t>
            </a:r>
          </a:p>
          <a:p>
            <a:pPr algn="just"/>
            <a:r>
              <a:rPr lang="en-US" sz="2800" dirty="0">
                <a:latin typeface="Times New Roman" panose="02020603050405020304" pitchFamily="18" charset="0"/>
                <a:cs typeface="Times New Roman" panose="02020603050405020304" pitchFamily="18" charset="0"/>
              </a:rPr>
              <a:t>- </a:t>
            </a:r>
            <a:r>
              <a:rPr lang="en-US" sz="2800" dirty="0">
                <a:solidFill>
                  <a:srgbClr val="0070C0"/>
                </a:solidFill>
                <a:latin typeface="Times New Roman" panose="02020603050405020304" pitchFamily="18" charset="0"/>
                <a:cs typeface="Times New Roman" panose="02020603050405020304" pitchFamily="18" charset="0"/>
              </a:rPr>
              <a:t>a small lucency</a:t>
            </a:r>
            <a:r>
              <a:rPr lang="en-US" sz="2800" dirty="0">
                <a:latin typeface="Times New Roman" panose="02020603050405020304" pitchFamily="18" charset="0"/>
                <a:cs typeface="Times New Roman" panose="02020603050405020304" pitchFamily="18" charset="0"/>
              </a:rPr>
              <a:t>, sometimes with </a:t>
            </a:r>
            <a:r>
              <a:rPr lang="en-US" sz="2800" dirty="0">
                <a:solidFill>
                  <a:srgbClr val="00B050"/>
                </a:solidFill>
                <a:latin typeface="Times New Roman" panose="02020603050405020304" pitchFamily="18" charset="0"/>
                <a:cs typeface="Times New Roman" panose="02020603050405020304" pitchFamily="18" charset="0"/>
              </a:rPr>
              <a:t>central specks of calcification</a:t>
            </a:r>
            <a:r>
              <a:rPr lang="en-US" sz="2800" dirty="0">
                <a:latin typeface="Times New Roman" panose="02020603050405020304" pitchFamily="18" charset="0"/>
                <a:cs typeface="Times New Roman" panose="02020603050405020304" pitchFamily="18" charset="0"/>
              </a:rPr>
              <a:t>, known as a </a:t>
            </a:r>
            <a:r>
              <a:rPr lang="en-US" sz="2800" dirty="0">
                <a:solidFill>
                  <a:srgbClr val="C00000"/>
                </a:solidFill>
                <a:latin typeface="Times New Roman" panose="02020603050405020304" pitchFamily="18" charset="0"/>
                <a:cs typeface="Times New Roman" panose="02020603050405020304" pitchFamily="18" charset="0"/>
              </a:rPr>
              <a:t>‘nidus’, </a:t>
            </a:r>
            <a:r>
              <a:rPr lang="en-US" sz="2800" dirty="0">
                <a:latin typeface="Times New Roman" panose="02020603050405020304" pitchFamily="18" charset="0"/>
                <a:cs typeface="Times New Roman" panose="02020603050405020304" pitchFamily="18" charset="0"/>
              </a:rPr>
              <a:t>surrounded by a </a:t>
            </a:r>
            <a:r>
              <a:rPr lang="en-US" sz="2800" dirty="0">
                <a:solidFill>
                  <a:srgbClr val="002060"/>
                </a:solidFill>
                <a:latin typeface="Times New Roman" panose="02020603050405020304" pitchFamily="18" charset="0"/>
                <a:cs typeface="Times New Roman" panose="02020603050405020304" pitchFamily="18" charset="0"/>
              </a:rPr>
              <a:t>dense sclerotic rim</a:t>
            </a:r>
            <a:r>
              <a:rPr lang="en-US" sz="2800" dirty="0">
                <a:latin typeface="Times New Roman" panose="02020603050405020304" pitchFamily="18" charset="0"/>
                <a:cs typeface="Times New Roman" panose="02020603050405020304" pitchFamily="18" charset="0"/>
              </a:rPr>
              <a:t>. and classically cause </a:t>
            </a:r>
            <a:r>
              <a:rPr lang="en-US" sz="2800" b="1" dirty="0">
                <a:latin typeface="Times New Roman" panose="02020603050405020304" pitchFamily="18" charset="0"/>
                <a:cs typeface="Times New Roman" panose="02020603050405020304" pitchFamily="18" charset="0"/>
              </a:rPr>
              <a:t>night-pain</a:t>
            </a:r>
            <a:r>
              <a:rPr lang="en-US" sz="2800" dirty="0">
                <a:latin typeface="Times New Roman" panose="02020603050405020304" pitchFamily="18" charset="0"/>
                <a:cs typeface="Times New Roman" panose="02020603050405020304" pitchFamily="18" charset="0"/>
              </a:rPr>
              <a:t> that is </a:t>
            </a:r>
            <a:r>
              <a:rPr lang="en-US" sz="2800" b="1" dirty="0">
                <a:latin typeface="Times New Roman" panose="02020603050405020304" pitchFamily="18" charset="0"/>
                <a:cs typeface="Times New Roman" panose="02020603050405020304" pitchFamily="18" charset="0"/>
              </a:rPr>
              <a:t>relieved by Aspirin</a:t>
            </a:r>
            <a:r>
              <a:rPr lang="en-US" sz="28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algn="ctr"/>
            <a:endParaRPr lang="en-US" sz="2800" dirty="0">
              <a:solidFill>
                <a:schemeClr val="accent2"/>
              </a:solidFill>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98843"/>
            <a:ext cx="2555776" cy="3917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3858" y="4293096"/>
            <a:ext cx="2553081" cy="2647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مستطيل 2"/>
          <p:cNvSpPr/>
          <p:nvPr/>
        </p:nvSpPr>
        <p:spPr>
          <a:xfrm>
            <a:off x="4716016" y="2153349"/>
            <a:ext cx="1797842" cy="4524315"/>
          </a:xfrm>
          <a:prstGeom prst="rect">
            <a:avLst/>
          </a:prstGeom>
          <a:solidFill>
            <a:srgbClr val="FFFF00"/>
          </a:solidFill>
        </p:spPr>
        <p:txBody>
          <a:bodyPr wrap="square">
            <a:spAutoFit/>
          </a:bodyPr>
          <a:lstStyle/>
          <a:p>
            <a:r>
              <a:rPr lang="en-US" b="1" dirty="0">
                <a:solidFill>
                  <a:srgbClr val="FF0000"/>
                </a:solidFill>
              </a:rPr>
              <a:t>Osteoid osteoma. </a:t>
            </a:r>
          </a:p>
          <a:p>
            <a:pPr marL="342900" indent="-342900" algn="just">
              <a:buAutoNum type="alphaLcParenBoth"/>
            </a:pPr>
            <a:r>
              <a:rPr lang="en-US" dirty="0"/>
              <a:t>Plain film showing an area of sclerosis at the upper end of the tibia. </a:t>
            </a:r>
          </a:p>
          <a:p>
            <a:pPr algn="just"/>
            <a:endParaRPr lang="en-US" dirty="0"/>
          </a:p>
          <a:p>
            <a:pPr algn="just"/>
            <a:r>
              <a:rPr lang="en-US" dirty="0"/>
              <a:t>(b) CT scan showing sclerosis with a central lucency known as a nidus (arrow).</a:t>
            </a:r>
            <a:endParaRPr lang="ar-EG" dirty="0"/>
          </a:p>
        </p:txBody>
      </p:sp>
      <p:sp>
        <p:nvSpPr>
          <p:cNvPr id="4" name="مستطيل 3"/>
          <p:cNvSpPr/>
          <p:nvPr/>
        </p:nvSpPr>
        <p:spPr>
          <a:xfrm>
            <a:off x="6513858" y="6457404"/>
            <a:ext cx="500458" cy="369332"/>
          </a:xfrm>
          <a:prstGeom prst="rect">
            <a:avLst/>
          </a:prstGeom>
          <a:solidFill>
            <a:srgbClr val="FFFF00"/>
          </a:solidFill>
        </p:spPr>
        <p:txBody>
          <a:bodyPr wrap="none">
            <a:spAutoFit/>
          </a:bodyPr>
          <a:lstStyle/>
          <a:p>
            <a:r>
              <a:rPr lang="en-US" dirty="0">
                <a:solidFill>
                  <a:schemeClr val="accent1"/>
                </a:solidFill>
              </a:rPr>
              <a:t>(b) </a:t>
            </a:r>
            <a:endParaRPr lang="ar-EG" dirty="0">
              <a:solidFill>
                <a:schemeClr val="accent1"/>
              </a:solidFill>
            </a:endParaRPr>
          </a:p>
        </p:txBody>
      </p:sp>
      <p:sp>
        <p:nvSpPr>
          <p:cNvPr id="8" name="مستطيل 7"/>
          <p:cNvSpPr/>
          <p:nvPr/>
        </p:nvSpPr>
        <p:spPr>
          <a:xfrm>
            <a:off x="6513858" y="3600657"/>
            <a:ext cx="489236" cy="369332"/>
          </a:xfrm>
          <a:prstGeom prst="rect">
            <a:avLst/>
          </a:prstGeom>
          <a:solidFill>
            <a:srgbClr val="FFFF00"/>
          </a:solidFill>
        </p:spPr>
        <p:txBody>
          <a:bodyPr wrap="none">
            <a:spAutoFit/>
          </a:bodyPr>
          <a:lstStyle/>
          <a:p>
            <a:r>
              <a:rPr lang="en-US" dirty="0">
                <a:solidFill>
                  <a:schemeClr val="accent1"/>
                </a:solidFill>
              </a:rPr>
              <a:t>(a) </a:t>
            </a:r>
            <a:endParaRPr lang="ar-EG" dirty="0">
              <a:solidFill>
                <a:schemeClr val="accent1"/>
              </a:solidFill>
            </a:endParaRPr>
          </a:p>
        </p:txBody>
      </p:sp>
    </p:spTree>
    <p:extLst>
      <p:ext uri="{BB962C8B-B14F-4D97-AF65-F5344CB8AC3E}">
        <p14:creationId xmlns:p14="http://schemas.microsoft.com/office/powerpoint/2010/main" val="656030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290" y="0"/>
            <a:ext cx="4676030" cy="2636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291" y="2890136"/>
            <a:ext cx="4401710" cy="4005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508104" y="5877272"/>
            <a:ext cx="3024336" cy="954107"/>
          </a:xfrm>
          <a:prstGeom prst="rect">
            <a:avLst/>
          </a:prstGeom>
          <a:noFill/>
        </p:spPr>
        <p:txBody>
          <a:bodyPr wrap="square" rtlCol="0">
            <a:spAutoFit/>
          </a:bodyPr>
          <a:lstStyle/>
          <a:p>
            <a:r>
              <a:rPr lang="en-US" sz="2800" dirty="0">
                <a:solidFill>
                  <a:schemeClr val="accent2"/>
                </a:solidFill>
              </a:rPr>
              <a:t>Osteoid osteoma in different patients</a:t>
            </a: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6320" y="0"/>
            <a:ext cx="4297680" cy="5733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72227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79512" y="762963"/>
            <a:ext cx="8784976" cy="4524315"/>
          </a:xfrm>
          <a:prstGeom prst="rect">
            <a:avLst/>
          </a:prstGeom>
        </p:spPr>
        <p:txBody>
          <a:bodyPr wrap="square">
            <a:spAutoFit/>
          </a:bodyPr>
          <a:lstStyle/>
          <a:p>
            <a:pPr algn="just"/>
            <a:r>
              <a:rPr lang="en-US" sz="3200" b="1" dirty="0">
                <a:solidFill>
                  <a:srgbClr val="FFC000"/>
                </a:solidFill>
                <a:latin typeface="Times New Roman" panose="02020603050405020304" pitchFamily="18" charset="0"/>
                <a:cs typeface="Times New Roman" panose="02020603050405020304" pitchFamily="18" charset="0"/>
              </a:rPr>
              <a:t>In general</a:t>
            </a:r>
            <a:r>
              <a:rPr lang="en-US" sz="3200" b="1" dirty="0">
                <a:latin typeface="Times New Roman" panose="02020603050405020304" pitchFamily="18" charset="0"/>
                <a:cs typeface="Times New Roman" panose="02020603050405020304" pitchFamily="18" charset="0"/>
              </a:rPr>
              <a:t>, </a:t>
            </a:r>
            <a:r>
              <a:rPr lang="en-US" sz="3200" b="1" dirty="0">
                <a:solidFill>
                  <a:srgbClr val="0070C0"/>
                </a:solidFill>
                <a:latin typeface="Times New Roman" panose="02020603050405020304" pitchFamily="18" charset="0"/>
                <a:cs typeface="Times New Roman" panose="02020603050405020304" pitchFamily="18" charset="0"/>
              </a:rPr>
              <a:t>plain film </a:t>
            </a:r>
            <a:r>
              <a:rPr lang="en-US" sz="3200" b="1" dirty="0">
                <a:latin typeface="Times New Roman" panose="02020603050405020304" pitchFamily="18" charset="0"/>
                <a:cs typeface="Times New Roman" panose="02020603050405020304" pitchFamily="18" charset="0"/>
              </a:rPr>
              <a:t>radiography is the </a:t>
            </a:r>
            <a:r>
              <a:rPr lang="en-US" sz="3200" b="1" dirty="0">
                <a:solidFill>
                  <a:srgbClr val="0070C0"/>
                </a:solidFill>
                <a:latin typeface="Times New Roman" panose="02020603050405020304" pitchFamily="18" charset="0"/>
                <a:cs typeface="Times New Roman" panose="02020603050405020304" pitchFamily="18" charset="0"/>
              </a:rPr>
              <a:t>best imaging technique </a:t>
            </a:r>
            <a:r>
              <a:rPr lang="en-US" sz="3200" b="1" dirty="0">
                <a:latin typeface="Times New Roman" panose="02020603050405020304" pitchFamily="18" charset="0"/>
                <a:cs typeface="Times New Roman" panose="02020603050405020304" pitchFamily="18" charset="0"/>
              </a:rPr>
              <a:t>for </a:t>
            </a:r>
            <a:r>
              <a:rPr lang="en-US" sz="3200" b="1" dirty="0">
                <a:solidFill>
                  <a:srgbClr val="0070C0"/>
                </a:solidFill>
                <a:latin typeface="Times New Roman" panose="02020603050405020304" pitchFamily="18" charset="0"/>
                <a:cs typeface="Times New Roman" panose="02020603050405020304" pitchFamily="18" charset="0"/>
              </a:rPr>
              <a:t>making a diagnosis</a:t>
            </a:r>
            <a:r>
              <a:rPr lang="en-US" sz="3200" b="1" dirty="0">
                <a:latin typeface="Times New Roman" panose="02020603050405020304" pitchFamily="18" charset="0"/>
                <a:cs typeface="Times New Roman" panose="02020603050405020304" pitchFamily="18" charset="0"/>
              </a:rPr>
              <a:t>, whereas </a:t>
            </a:r>
            <a:r>
              <a:rPr lang="en-US" sz="3200" b="1" dirty="0">
                <a:solidFill>
                  <a:srgbClr val="0070C0"/>
                </a:solidFill>
                <a:latin typeface="Times New Roman" panose="02020603050405020304" pitchFamily="18" charset="0"/>
                <a:cs typeface="Times New Roman" panose="02020603050405020304" pitchFamily="18" charset="0"/>
              </a:rPr>
              <a:t>MRI </a:t>
            </a:r>
            <a:r>
              <a:rPr lang="en-US" sz="3200" b="1" dirty="0">
                <a:latin typeface="Times New Roman" panose="02020603050405020304" pitchFamily="18" charset="0"/>
                <a:cs typeface="Times New Roman" panose="02020603050405020304" pitchFamily="18" charset="0"/>
              </a:rPr>
              <a:t>or </a:t>
            </a:r>
            <a:r>
              <a:rPr lang="en-US" sz="3200" b="1" dirty="0">
                <a:solidFill>
                  <a:srgbClr val="0070C0"/>
                </a:solidFill>
                <a:latin typeface="Times New Roman" panose="02020603050405020304" pitchFamily="18" charset="0"/>
                <a:cs typeface="Times New Roman" panose="02020603050405020304" pitchFamily="18" charset="0"/>
              </a:rPr>
              <a:t>CT</a:t>
            </a:r>
            <a:r>
              <a:rPr lang="en-US" sz="3200" b="1" dirty="0">
                <a:latin typeface="Times New Roman" panose="02020603050405020304" pitchFamily="18" charset="0"/>
                <a:cs typeface="Times New Roman" panose="02020603050405020304" pitchFamily="18" charset="0"/>
              </a:rPr>
              <a:t> delineate the </a:t>
            </a:r>
            <a:r>
              <a:rPr lang="en-US" sz="3200" b="1" dirty="0">
                <a:solidFill>
                  <a:srgbClr val="0070C0"/>
                </a:solidFill>
                <a:latin typeface="Times New Roman" panose="02020603050405020304" pitchFamily="18" charset="0"/>
                <a:cs typeface="Times New Roman" panose="02020603050405020304" pitchFamily="18" charset="0"/>
              </a:rPr>
              <a:t>full extent </a:t>
            </a:r>
            <a:r>
              <a:rPr lang="en-US" sz="3200" b="1" dirty="0">
                <a:latin typeface="Times New Roman" panose="02020603050405020304" pitchFamily="18" charset="0"/>
                <a:cs typeface="Times New Roman" panose="02020603050405020304" pitchFamily="18" charset="0"/>
              </a:rPr>
              <a:t>of a tumour and show the </a:t>
            </a:r>
            <a:r>
              <a:rPr lang="en-US" sz="3200" b="1" dirty="0">
                <a:solidFill>
                  <a:srgbClr val="0070C0"/>
                </a:solidFill>
                <a:latin typeface="Times New Roman" panose="02020603050405020304" pitchFamily="18" charset="0"/>
                <a:cs typeface="Times New Roman" panose="02020603050405020304" pitchFamily="18" charset="0"/>
              </a:rPr>
              <a:t>effects</a:t>
            </a:r>
            <a:r>
              <a:rPr lang="en-US" sz="3200" b="1" dirty="0">
                <a:latin typeface="Times New Roman" panose="02020603050405020304" pitchFamily="18" charset="0"/>
                <a:cs typeface="Times New Roman" panose="02020603050405020304" pitchFamily="18" charset="0"/>
              </a:rPr>
              <a:t> on </a:t>
            </a:r>
            <a:r>
              <a:rPr lang="en-US" sz="3200" b="1" dirty="0">
                <a:solidFill>
                  <a:srgbClr val="0070C0"/>
                </a:solidFill>
                <a:latin typeface="Times New Roman" panose="02020603050405020304" pitchFamily="18" charset="0"/>
                <a:cs typeface="Times New Roman" panose="02020603050405020304" pitchFamily="18" charset="0"/>
              </a:rPr>
              <a:t>surrounding</a:t>
            </a:r>
            <a:r>
              <a:rPr lang="en-US" sz="3200" b="1" dirty="0">
                <a:latin typeface="Times New Roman" panose="02020603050405020304" pitchFamily="18" charset="0"/>
                <a:cs typeface="Times New Roman" panose="02020603050405020304" pitchFamily="18" charset="0"/>
              </a:rPr>
              <a:t> structures and the </a:t>
            </a:r>
            <a:r>
              <a:rPr lang="en-US" sz="3200" b="1" dirty="0">
                <a:solidFill>
                  <a:srgbClr val="0070C0"/>
                </a:solidFill>
                <a:latin typeface="Times New Roman" panose="02020603050405020304" pitchFamily="18" charset="0"/>
                <a:cs typeface="Times New Roman" panose="02020603050405020304" pitchFamily="18" charset="0"/>
              </a:rPr>
              <a:t>relationship</a:t>
            </a:r>
            <a:r>
              <a:rPr lang="en-US" sz="3200" b="1" dirty="0">
                <a:latin typeface="Times New Roman" panose="02020603050405020304" pitchFamily="18" charset="0"/>
                <a:cs typeface="Times New Roman" panose="02020603050405020304" pitchFamily="18" charset="0"/>
              </a:rPr>
              <a:t> to the </a:t>
            </a:r>
            <a:r>
              <a:rPr lang="en-US" sz="3200" b="1" dirty="0">
                <a:solidFill>
                  <a:srgbClr val="0070C0"/>
                </a:solidFill>
                <a:latin typeface="Times New Roman" panose="02020603050405020304" pitchFamily="18" charset="0"/>
                <a:cs typeface="Times New Roman" panose="02020603050405020304" pitchFamily="18" charset="0"/>
              </a:rPr>
              <a:t>neurovascular bundle</a:t>
            </a:r>
            <a:r>
              <a:rPr lang="en-US" sz="3200" b="1" dirty="0">
                <a:latin typeface="Times New Roman" panose="02020603050405020304" pitchFamily="18" charset="0"/>
                <a:cs typeface="Times New Roman" panose="02020603050405020304" pitchFamily="18" charset="0"/>
              </a:rPr>
              <a:t>. </a:t>
            </a:r>
          </a:p>
          <a:p>
            <a:pPr algn="just"/>
            <a:endParaRPr lang="en-US" sz="3200" b="1" dirty="0">
              <a:latin typeface="Times New Roman" panose="02020603050405020304" pitchFamily="18" charset="0"/>
              <a:cs typeface="Times New Roman" panose="02020603050405020304" pitchFamily="18" charset="0"/>
            </a:endParaRPr>
          </a:p>
          <a:p>
            <a:pPr algn="just"/>
            <a:r>
              <a:rPr lang="en-US" sz="3200" b="1" dirty="0">
                <a:latin typeface="Times New Roman" panose="02020603050405020304" pitchFamily="18" charset="0"/>
                <a:cs typeface="Times New Roman" panose="02020603050405020304" pitchFamily="18" charset="0"/>
              </a:rPr>
              <a:t>The main role for </a:t>
            </a:r>
            <a:r>
              <a:rPr lang="en-US" sz="3200" b="1" dirty="0">
                <a:solidFill>
                  <a:srgbClr val="0070C0"/>
                </a:solidFill>
                <a:latin typeface="Times New Roman" panose="02020603050405020304" pitchFamily="18" charset="0"/>
                <a:cs typeface="Times New Roman" panose="02020603050405020304" pitchFamily="18" charset="0"/>
              </a:rPr>
              <a:t>radionuclide</a:t>
            </a:r>
            <a:r>
              <a:rPr lang="en-US" sz="3200" b="1" dirty="0">
                <a:latin typeface="Times New Roman" panose="02020603050405020304" pitchFamily="18" charset="0"/>
                <a:cs typeface="Times New Roman" panose="02020603050405020304" pitchFamily="18" charset="0"/>
              </a:rPr>
              <a:t> bone scanning is to diagnose </a:t>
            </a:r>
            <a:r>
              <a:rPr lang="en-US" sz="3200" b="1" dirty="0">
                <a:solidFill>
                  <a:srgbClr val="0070C0"/>
                </a:solidFill>
                <a:latin typeface="Times New Roman" panose="02020603050405020304" pitchFamily="18" charset="0"/>
                <a:cs typeface="Times New Roman" panose="02020603050405020304" pitchFamily="18" charset="0"/>
              </a:rPr>
              <a:t>metastatic</a:t>
            </a:r>
            <a:r>
              <a:rPr lang="en-US" sz="3200" b="1" dirty="0">
                <a:latin typeface="Times New Roman" panose="02020603050405020304" pitchFamily="18" charset="0"/>
                <a:cs typeface="Times New Roman" panose="02020603050405020304" pitchFamily="18" charset="0"/>
              </a:rPr>
              <a:t> bone disease.</a:t>
            </a:r>
          </a:p>
        </p:txBody>
      </p:sp>
      <p:sp>
        <p:nvSpPr>
          <p:cNvPr id="3" name="مستطيل 2"/>
          <p:cNvSpPr/>
          <p:nvPr/>
        </p:nvSpPr>
        <p:spPr>
          <a:xfrm>
            <a:off x="2699792" y="23867"/>
            <a:ext cx="2899320" cy="646331"/>
          </a:xfrm>
          <a:prstGeom prst="rect">
            <a:avLst/>
          </a:prstGeom>
        </p:spPr>
        <p:txBody>
          <a:bodyPr wrap="none">
            <a:spAutoFit/>
          </a:bodyPr>
          <a:lstStyle/>
          <a:p>
            <a:pPr algn="ctr"/>
            <a:r>
              <a:rPr lang="en-US" sz="3600" b="1" dirty="0">
                <a:solidFill>
                  <a:srgbClr val="FF0000"/>
                </a:solidFill>
              </a:rPr>
              <a:t>Bone tumours</a:t>
            </a:r>
            <a:endParaRPr lang="ar-EG" sz="3600" dirty="0">
              <a:solidFill>
                <a:srgbClr val="FF0000"/>
              </a:solidFill>
            </a:endParaRPr>
          </a:p>
        </p:txBody>
      </p:sp>
    </p:spTree>
    <p:extLst>
      <p:ext uri="{BB962C8B-B14F-4D97-AF65-F5344CB8AC3E}">
        <p14:creationId xmlns:p14="http://schemas.microsoft.com/office/powerpoint/2010/main" val="589078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496" y="0"/>
            <a:ext cx="6408712" cy="369332"/>
          </a:xfrm>
          <a:prstGeom prst="rect">
            <a:avLst/>
          </a:prstGeom>
          <a:noFill/>
        </p:spPr>
        <p:txBody>
          <a:bodyPr wrap="square" rtlCol="0">
            <a:spAutoFit/>
          </a:bodyPr>
          <a:lstStyle/>
          <a:p>
            <a:r>
              <a:rPr lang="en-US" dirty="0">
                <a:solidFill>
                  <a:srgbClr val="8C1249"/>
                </a:solidFill>
              </a:rPr>
              <a:t>14 years old patient has  lower leg   pain. X-ray Knee is requested</a:t>
            </a:r>
          </a:p>
        </p:txBody>
      </p:sp>
      <p:sp>
        <p:nvSpPr>
          <p:cNvPr id="3" name="Rectangle 2"/>
          <p:cNvSpPr/>
          <p:nvPr/>
        </p:nvSpPr>
        <p:spPr>
          <a:xfrm>
            <a:off x="395536" y="5949280"/>
            <a:ext cx="8748463" cy="646331"/>
          </a:xfrm>
          <a:prstGeom prst="rect">
            <a:avLst/>
          </a:prstGeom>
        </p:spPr>
        <p:txBody>
          <a:bodyPr wrap="square">
            <a:spAutoFit/>
          </a:bodyPr>
          <a:lstStyle/>
          <a:p>
            <a:pPr algn="just"/>
            <a:r>
              <a:rPr lang="en-US" dirty="0">
                <a:solidFill>
                  <a:schemeClr val="accent2"/>
                </a:solidFill>
              </a:rPr>
              <a:t>X-ray shows: </a:t>
            </a:r>
            <a:r>
              <a:rPr lang="en-US" dirty="0" err="1">
                <a:solidFill>
                  <a:schemeClr val="accent2"/>
                </a:solidFill>
              </a:rPr>
              <a:t>Lytic</a:t>
            </a:r>
            <a:r>
              <a:rPr lang="en-US" dirty="0">
                <a:solidFill>
                  <a:schemeClr val="accent2"/>
                </a:solidFill>
              </a:rPr>
              <a:t> expansile lesion located on the metaphysis(benign). MRI show fluid levels in the lesion</a:t>
            </a:r>
          </a:p>
        </p:txBody>
      </p:sp>
      <p:pic>
        <p:nvPicPr>
          <p:cNvPr id="1029" name="Picture 5" descr="http://images.radiopaedia.org/images/587447/ca17fa65195f023038c6dacf740c53_big_galler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2" y="695116"/>
            <a:ext cx="5017579" cy="51625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6512" y="764704"/>
            <a:ext cx="1883674" cy="4247317"/>
          </a:xfrm>
          <a:prstGeom prst="rect">
            <a:avLst/>
          </a:prstGeom>
          <a:solidFill>
            <a:srgbClr val="FFFF00"/>
          </a:solidFill>
        </p:spPr>
        <p:txBody>
          <a:bodyPr wrap="square">
            <a:spAutoFit/>
          </a:bodyPr>
          <a:lstStyle/>
          <a:p>
            <a:r>
              <a:rPr lang="en-US" dirty="0"/>
              <a:t>Within the metaphysis, doesn’t extent to the epiphysis</a:t>
            </a:r>
          </a:p>
          <a:p>
            <a:r>
              <a:rPr lang="en-US" dirty="0"/>
              <a:t>•Geographical</a:t>
            </a:r>
          </a:p>
          <a:p>
            <a:r>
              <a:rPr lang="en-US" dirty="0"/>
              <a:t>•X ray: expansile      lytic lesion , cortex is thinned out</a:t>
            </a:r>
          </a:p>
          <a:p>
            <a:r>
              <a:rPr lang="en-US" dirty="0"/>
              <a:t>•MR : fluid level </a:t>
            </a:r>
          </a:p>
          <a:p>
            <a:r>
              <a:rPr lang="en-US" dirty="0"/>
              <a:t>•Cause: </a:t>
            </a:r>
            <a:r>
              <a:rPr lang="en-US" b="1" dirty="0"/>
              <a:t>aneurysmal bone cyst</a:t>
            </a:r>
            <a:r>
              <a:rPr lang="en-US" dirty="0"/>
              <a:t> (age, location, appearance)</a:t>
            </a: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8" y="764704"/>
            <a:ext cx="3024336" cy="5117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44140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116632"/>
            <a:ext cx="8640960" cy="707886"/>
          </a:xfrm>
          <a:prstGeom prst="rect">
            <a:avLst/>
          </a:prstGeom>
          <a:noFill/>
        </p:spPr>
        <p:txBody>
          <a:bodyPr wrap="square" rtlCol="0">
            <a:spAutoFit/>
          </a:bodyPr>
          <a:lstStyle/>
          <a:p>
            <a:pPr algn="ctr"/>
            <a:r>
              <a:rPr lang="en-US" sz="2000" dirty="0">
                <a:solidFill>
                  <a:srgbClr val="670D36"/>
                </a:solidFill>
              </a:rPr>
              <a:t>Young patient of 13-year presents with pain and swelling in the Ankle.  X- Ray ankle is advised followed by MRI</a:t>
            </a:r>
          </a:p>
        </p:txBody>
      </p:sp>
      <p:pic>
        <p:nvPicPr>
          <p:cNvPr id="307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920" y="947629"/>
            <a:ext cx="8784976" cy="492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195736" y="6021288"/>
            <a:ext cx="4896544" cy="584775"/>
          </a:xfrm>
          <a:prstGeom prst="rect">
            <a:avLst/>
          </a:prstGeom>
          <a:noFill/>
        </p:spPr>
        <p:txBody>
          <a:bodyPr wrap="square" rtlCol="0">
            <a:spAutoFit/>
          </a:bodyPr>
          <a:lstStyle/>
          <a:p>
            <a:r>
              <a:rPr lang="en-US" sz="3200" dirty="0">
                <a:solidFill>
                  <a:srgbClr val="670D36"/>
                </a:solidFill>
              </a:rPr>
              <a:t>Aneurysmal Bone Cyst</a:t>
            </a:r>
          </a:p>
        </p:txBody>
      </p:sp>
      <p:sp>
        <p:nvSpPr>
          <p:cNvPr id="4" name="TextBox 3"/>
          <p:cNvSpPr txBox="1"/>
          <p:nvPr/>
        </p:nvSpPr>
        <p:spPr>
          <a:xfrm>
            <a:off x="5796136" y="5373216"/>
            <a:ext cx="720080" cy="369332"/>
          </a:xfrm>
          <a:prstGeom prst="rect">
            <a:avLst/>
          </a:prstGeom>
          <a:noFill/>
        </p:spPr>
        <p:txBody>
          <a:bodyPr wrap="square" rtlCol="0">
            <a:spAutoFit/>
          </a:bodyPr>
          <a:lstStyle/>
          <a:p>
            <a:r>
              <a:rPr lang="en-US" dirty="0">
                <a:solidFill>
                  <a:schemeClr val="bg1"/>
                </a:solidFill>
              </a:rPr>
              <a:t>T1</a:t>
            </a:r>
            <a:endParaRPr lang="en-CA" dirty="0">
              <a:solidFill>
                <a:schemeClr val="bg1"/>
              </a:solidFill>
            </a:endParaRPr>
          </a:p>
        </p:txBody>
      </p:sp>
      <p:sp>
        <p:nvSpPr>
          <p:cNvPr id="5" name="TextBox 4"/>
          <p:cNvSpPr txBox="1"/>
          <p:nvPr/>
        </p:nvSpPr>
        <p:spPr>
          <a:xfrm>
            <a:off x="3059832" y="5373216"/>
            <a:ext cx="648072" cy="369332"/>
          </a:xfrm>
          <a:prstGeom prst="rect">
            <a:avLst/>
          </a:prstGeom>
          <a:noFill/>
        </p:spPr>
        <p:txBody>
          <a:bodyPr wrap="square" rtlCol="0">
            <a:spAutoFit/>
          </a:bodyPr>
          <a:lstStyle/>
          <a:p>
            <a:r>
              <a:rPr lang="en-US" dirty="0">
                <a:solidFill>
                  <a:schemeClr val="bg1"/>
                </a:solidFill>
              </a:rPr>
              <a:t>T2</a:t>
            </a:r>
            <a:endParaRPr lang="en-CA" dirty="0">
              <a:solidFill>
                <a:schemeClr val="bg1"/>
              </a:solidFill>
            </a:endParaRPr>
          </a:p>
        </p:txBody>
      </p:sp>
    </p:spTree>
    <p:extLst>
      <p:ext uri="{BB962C8B-B14F-4D97-AF65-F5344CB8AC3E}">
        <p14:creationId xmlns:p14="http://schemas.microsoft.com/office/powerpoint/2010/main" val="246729952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28" y="1268760"/>
            <a:ext cx="3999656" cy="5557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2744" y="1268760"/>
            <a:ext cx="4495800" cy="5557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79512" y="0"/>
            <a:ext cx="8964488" cy="830997"/>
          </a:xfrm>
          <a:prstGeom prst="rect">
            <a:avLst/>
          </a:prstGeom>
          <a:noFill/>
        </p:spPr>
        <p:txBody>
          <a:bodyPr wrap="square" rtlCol="0">
            <a:spAutoFit/>
          </a:bodyPr>
          <a:lstStyle/>
          <a:p>
            <a:r>
              <a:rPr lang="en-US" sz="2400" dirty="0">
                <a:solidFill>
                  <a:schemeClr val="accent2">
                    <a:lumMod val="75000"/>
                  </a:schemeClr>
                </a:solidFill>
              </a:rPr>
              <a:t>Adult patient</a:t>
            </a:r>
            <a:r>
              <a:rPr lang="en-US" sz="2400" dirty="0">
                <a:solidFill>
                  <a:srgbClr val="FF0000"/>
                </a:solidFill>
              </a:rPr>
              <a:t>: Giant cell Tumor</a:t>
            </a:r>
            <a:r>
              <a:rPr lang="en-US" sz="2400" dirty="0">
                <a:solidFill>
                  <a:schemeClr val="accent2">
                    <a:lumMod val="75000"/>
                  </a:schemeClr>
                </a:solidFill>
              </a:rPr>
              <a:t>. Expansile lytic lesion eccentric location </a:t>
            </a:r>
            <a:r>
              <a:rPr lang="en-US" sz="2400" dirty="0"/>
              <a:t>The </a:t>
            </a:r>
            <a:r>
              <a:rPr lang="en-US" sz="2400" dirty="0">
                <a:solidFill>
                  <a:srgbClr val="C00000"/>
                </a:solidFill>
              </a:rPr>
              <a:t>subarticular</a:t>
            </a:r>
            <a:r>
              <a:rPr lang="en-US" sz="2400" dirty="0"/>
              <a:t> position is characteristic of this tumour.</a:t>
            </a:r>
            <a:endParaRPr lang="en-US" sz="2400" dirty="0">
              <a:solidFill>
                <a:schemeClr val="accent2">
                  <a:lumMod val="75000"/>
                </a:schemeClr>
              </a:solidFill>
            </a:endParaRPr>
          </a:p>
        </p:txBody>
      </p:sp>
    </p:spTree>
    <p:extLst>
      <p:ext uri="{BB962C8B-B14F-4D97-AF65-F5344CB8AC3E}">
        <p14:creationId xmlns:p14="http://schemas.microsoft.com/office/powerpoint/2010/main" val="10150267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96752"/>
            <a:ext cx="9144000" cy="5394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51520" y="116632"/>
            <a:ext cx="8784976" cy="830997"/>
          </a:xfrm>
          <a:prstGeom prst="rect">
            <a:avLst/>
          </a:prstGeom>
          <a:noFill/>
        </p:spPr>
        <p:txBody>
          <a:bodyPr wrap="square" rtlCol="0">
            <a:spAutoFit/>
          </a:bodyPr>
          <a:lstStyle/>
          <a:p>
            <a:pPr algn="just"/>
            <a:r>
              <a:rPr lang="en-US" sz="2400" b="1" dirty="0">
                <a:solidFill>
                  <a:schemeClr val="accent2">
                    <a:lumMod val="75000"/>
                  </a:schemeClr>
                </a:solidFill>
                <a:latin typeface="Times New Roman" panose="02020603050405020304" pitchFamily="18" charset="0"/>
                <a:cs typeface="Times New Roman" panose="02020603050405020304" pitchFamily="18" charset="0"/>
              </a:rPr>
              <a:t>Adult : Expansile lytic lesion, eccentric in the metaphysis. Sub articular surface May violate the cortex . Aggressive nature</a:t>
            </a:r>
          </a:p>
        </p:txBody>
      </p:sp>
      <p:sp>
        <p:nvSpPr>
          <p:cNvPr id="3" name="TextBox 2"/>
          <p:cNvSpPr txBox="1"/>
          <p:nvPr/>
        </p:nvSpPr>
        <p:spPr>
          <a:xfrm>
            <a:off x="8532440" y="5229200"/>
            <a:ext cx="611560" cy="369332"/>
          </a:xfrm>
          <a:prstGeom prst="rect">
            <a:avLst/>
          </a:prstGeom>
          <a:noFill/>
        </p:spPr>
        <p:txBody>
          <a:bodyPr wrap="square" rtlCol="0">
            <a:spAutoFit/>
          </a:bodyPr>
          <a:lstStyle/>
          <a:p>
            <a:r>
              <a:rPr lang="en-US" dirty="0">
                <a:solidFill>
                  <a:srgbClr val="FF0000"/>
                </a:solidFill>
              </a:rPr>
              <a:t>MRI</a:t>
            </a:r>
          </a:p>
        </p:txBody>
      </p:sp>
    </p:spTree>
    <p:extLst>
      <p:ext uri="{BB962C8B-B14F-4D97-AF65-F5344CB8AC3E}">
        <p14:creationId xmlns:p14="http://schemas.microsoft.com/office/powerpoint/2010/main" val="135622465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2308324"/>
          </a:xfrm>
          <a:prstGeom prst="rect">
            <a:avLst/>
          </a:prstGeom>
        </p:spPr>
        <p:txBody>
          <a:bodyPr wrap="square">
            <a:spAutoFit/>
          </a:bodyPr>
          <a:lstStyle/>
          <a:p>
            <a:pPr algn="just"/>
            <a:r>
              <a:rPr lang="it-IT" sz="2400" b="1" i="1" dirty="0">
                <a:solidFill>
                  <a:srgbClr val="C00000"/>
                </a:solidFill>
              </a:rPr>
              <a:t>Osteosarcoma (osteogenic sarcoma) </a:t>
            </a:r>
            <a:r>
              <a:rPr lang="it-IT" sz="2400" i="1" dirty="0"/>
              <a:t>occurs </a:t>
            </a:r>
            <a:r>
              <a:rPr lang="en-US" sz="2400" dirty="0"/>
              <a:t>mainly in the </a:t>
            </a:r>
            <a:r>
              <a:rPr lang="en-US" sz="2400" dirty="0">
                <a:solidFill>
                  <a:srgbClr val="00B050"/>
                </a:solidFill>
              </a:rPr>
              <a:t>5–20-year</a:t>
            </a:r>
            <a:r>
              <a:rPr lang="en-US" sz="2400" dirty="0"/>
              <a:t> old age group, but is also seen in the </a:t>
            </a:r>
            <a:r>
              <a:rPr lang="en-US" sz="2400" dirty="0">
                <a:solidFill>
                  <a:srgbClr val="00B050"/>
                </a:solidFill>
              </a:rPr>
              <a:t>elderly</a:t>
            </a:r>
            <a:r>
              <a:rPr lang="en-US" sz="2400" dirty="0"/>
              <a:t> following malignant change in </a:t>
            </a:r>
            <a:r>
              <a:rPr lang="en-US" sz="2400" dirty="0">
                <a:solidFill>
                  <a:srgbClr val="00B050"/>
                </a:solidFill>
              </a:rPr>
              <a:t>Paget’s disease</a:t>
            </a:r>
            <a:r>
              <a:rPr lang="en-US" sz="2400" dirty="0"/>
              <a:t>.</a:t>
            </a:r>
          </a:p>
          <a:p>
            <a:pPr algn="just"/>
            <a:r>
              <a:rPr lang="en-US" sz="2400" dirty="0"/>
              <a:t>The tumour often arises in </a:t>
            </a:r>
            <a:r>
              <a:rPr lang="en-US" sz="2400" dirty="0">
                <a:solidFill>
                  <a:srgbClr val="00B050"/>
                </a:solidFill>
              </a:rPr>
              <a:t>a metaphysis</a:t>
            </a:r>
            <a:r>
              <a:rPr lang="en-US" sz="2400" dirty="0"/>
              <a:t>, most commonly </a:t>
            </a:r>
            <a:r>
              <a:rPr lang="en-US" sz="2400" dirty="0">
                <a:solidFill>
                  <a:srgbClr val="00B050"/>
                </a:solidFill>
              </a:rPr>
              <a:t>around the knee</a:t>
            </a:r>
            <a:r>
              <a:rPr lang="en-US" sz="2400" dirty="0"/>
              <a:t>. There is usually </a:t>
            </a:r>
            <a:r>
              <a:rPr lang="en-US" sz="2400" dirty="0">
                <a:solidFill>
                  <a:srgbClr val="00B050"/>
                </a:solidFill>
              </a:rPr>
              <a:t>bone destruction </a:t>
            </a:r>
            <a:r>
              <a:rPr lang="en-US" sz="2400" dirty="0"/>
              <a:t>with </a:t>
            </a:r>
            <a:r>
              <a:rPr lang="en-US" sz="2400" dirty="0">
                <a:solidFill>
                  <a:srgbClr val="00B050"/>
                </a:solidFill>
              </a:rPr>
              <a:t>new bone formation</a:t>
            </a:r>
            <a:r>
              <a:rPr lang="en-US" sz="2400" dirty="0"/>
              <a:t>, and </a:t>
            </a:r>
            <a:r>
              <a:rPr lang="en-US" sz="2400" dirty="0">
                <a:solidFill>
                  <a:srgbClr val="00B050"/>
                </a:solidFill>
              </a:rPr>
              <a:t>periosteal reaction </a:t>
            </a:r>
            <a:r>
              <a:rPr lang="en-US" sz="2400" dirty="0"/>
              <a:t>is present( </a:t>
            </a:r>
            <a:r>
              <a:rPr lang="en-US" sz="2400" dirty="0">
                <a:solidFill>
                  <a:srgbClr val="00B050"/>
                </a:solidFill>
              </a:rPr>
              <a:t>‘sunray </a:t>
            </a:r>
            <a:r>
              <a:rPr lang="en-US" sz="2400" dirty="0"/>
              <a:t>appearance’) +/- </a:t>
            </a:r>
            <a:r>
              <a:rPr lang="en-US" dirty="0"/>
              <a:t> </a:t>
            </a:r>
            <a:r>
              <a:rPr lang="en-US" b="1" dirty="0"/>
              <a:t>Codman triangles</a:t>
            </a:r>
            <a:endParaRPr lang="en-US" sz="2400" dirty="0"/>
          </a:p>
        </p:txBody>
      </p:sp>
      <p:sp>
        <p:nvSpPr>
          <p:cNvPr id="5" name="TextBox 4"/>
          <p:cNvSpPr txBox="1"/>
          <p:nvPr/>
        </p:nvSpPr>
        <p:spPr>
          <a:xfrm>
            <a:off x="7956376" y="3717032"/>
            <a:ext cx="936104" cy="369332"/>
          </a:xfrm>
          <a:prstGeom prst="rect">
            <a:avLst/>
          </a:prstGeom>
          <a:noFill/>
        </p:spPr>
        <p:txBody>
          <a:bodyPr wrap="square" rtlCol="0">
            <a:spAutoFit/>
          </a:bodyPr>
          <a:lstStyle/>
          <a:p>
            <a:r>
              <a:rPr lang="en-US" dirty="0">
                <a:solidFill>
                  <a:schemeClr val="bg1"/>
                </a:solidFill>
              </a:rPr>
              <a:t>Tibia</a:t>
            </a:r>
          </a:p>
        </p:txBody>
      </p:sp>
      <p:pic>
        <p:nvPicPr>
          <p:cNvPr id="5122" name="Picture 2" descr="Osteosarcoma of the distal fem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2420888"/>
            <a:ext cx="3816424" cy="432048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Osteosarcoma of the distal femu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0" y="2391544"/>
            <a:ext cx="1942372" cy="25321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1500" y="5036237"/>
            <a:ext cx="5002712" cy="1815882"/>
          </a:xfrm>
          <a:prstGeom prst="rect">
            <a:avLst/>
          </a:prstGeom>
        </p:spPr>
        <p:txBody>
          <a:bodyPr wrap="square">
            <a:spAutoFit/>
          </a:bodyPr>
          <a:lstStyle/>
          <a:p>
            <a:r>
              <a:rPr lang="en-US" sz="1400" b="1" dirty="0">
                <a:solidFill>
                  <a:srgbClr val="0070C0"/>
                </a:solidFill>
                <a:latin typeface="Lato"/>
              </a:rPr>
              <a:t>Osteosarcoma of the distal femur</a:t>
            </a:r>
          </a:p>
          <a:p>
            <a:pPr algn="just"/>
            <a:r>
              <a:rPr lang="en-US" sz="1400" dirty="0">
                <a:latin typeface="Lato"/>
              </a:rPr>
              <a:t>X-ray right knee (AP and lateral views) of a patient with </a:t>
            </a:r>
            <a:r>
              <a:rPr lang="en-US" sz="1400" b="1" dirty="0">
                <a:latin typeface="Lato"/>
              </a:rPr>
              <a:t>osteosarcoma</a:t>
            </a:r>
          </a:p>
          <a:p>
            <a:pPr algn="just"/>
            <a:r>
              <a:rPr lang="en-US" sz="1400" dirty="0">
                <a:latin typeface="Lato"/>
              </a:rPr>
              <a:t>An ill-defined cloud-like lesion with a wide zone of transition (green overlay) is seen in the distal femur. An aggressive type of periosteal reaction known as a Codman triangle (C) is visible medially. Additional aggressive periosteal reaction seen posteriorly has produced a sunburst pattern (S).</a:t>
            </a:r>
            <a:endParaRPr lang="en-US" sz="1400" b="0" i="0" dirty="0">
              <a:effectLst/>
              <a:latin typeface="Lato"/>
            </a:endParaRPr>
          </a:p>
        </p:txBody>
      </p:sp>
    </p:spTree>
    <p:extLst>
      <p:ext uri="{BB962C8B-B14F-4D97-AF65-F5344CB8AC3E}">
        <p14:creationId xmlns:p14="http://schemas.microsoft.com/office/powerpoint/2010/main" val="100900891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51820" y="767150"/>
            <a:ext cx="2736304"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969806" y="5954514"/>
            <a:ext cx="2628292" cy="1107996"/>
          </a:xfrm>
          <a:prstGeom prst="rect">
            <a:avLst/>
          </a:prstGeom>
          <a:noFill/>
        </p:spPr>
        <p:txBody>
          <a:bodyPr wrap="square" rtlCol="0">
            <a:spAutoFit/>
          </a:bodyPr>
          <a:lstStyle/>
          <a:p>
            <a:r>
              <a:rPr lang="en-US" sz="2400" b="1" dirty="0">
                <a:solidFill>
                  <a:srgbClr val="00B050"/>
                </a:solidFill>
              </a:rPr>
              <a:t>Chondrosarcoma in the femur.</a:t>
            </a:r>
          </a:p>
          <a:p>
            <a:endParaRPr lang="en-US" dirty="0">
              <a:solidFill>
                <a:schemeClr val="bg1"/>
              </a:solidFill>
            </a:endParaRPr>
          </a:p>
        </p:txBody>
      </p:sp>
      <p:cxnSp>
        <p:nvCxnSpPr>
          <p:cNvPr id="7" name="Straight Arrow Connector 6"/>
          <p:cNvCxnSpPr/>
          <p:nvPr/>
        </p:nvCxnSpPr>
        <p:spPr>
          <a:xfrm flipV="1">
            <a:off x="3419872" y="3356992"/>
            <a:ext cx="936104" cy="15121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681774" y="0"/>
            <a:ext cx="3024336" cy="584775"/>
          </a:xfrm>
          <a:prstGeom prst="rect">
            <a:avLst/>
          </a:prstGeom>
          <a:noFill/>
        </p:spPr>
        <p:txBody>
          <a:bodyPr wrap="square" rtlCol="0">
            <a:spAutoFit/>
          </a:bodyPr>
          <a:lstStyle/>
          <a:p>
            <a:r>
              <a:rPr lang="en-US" sz="3200" b="1" dirty="0">
                <a:solidFill>
                  <a:schemeClr val="accent2"/>
                </a:solidFill>
              </a:rPr>
              <a:t>Cartilage tumors</a:t>
            </a:r>
          </a:p>
        </p:txBody>
      </p:sp>
      <p:sp>
        <p:nvSpPr>
          <p:cNvPr id="11" name="Rectangle 10"/>
          <p:cNvSpPr/>
          <p:nvPr/>
        </p:nvSpPr>
        <p:spPr>
          <a:xfrm>
            <a:off x="5706110" y="4259"/>
            <a:ext cx="3437890" cy="6370975"/>
          </a:xfrm>
          <a:prstGeom prst="rect">
            <a:avLst/>
          </a:prstGeom>
        </p:spPr>
        <p:txBody>
          <a:bodyPr wrap="square">
            <a:spAutoFit/>
          </a:bodyPr>
          <a:lstStyle/>
          <a:p>
            <a:pPr algn="just"/>
            <a:r>
              <a:rPr lang="en-US" sz="2400" b="1" i="1" dirty="0">
                <a:solidFill>
                  <a:srgbClr val="C00000"/>
                </a:solidFill>
                <a:latin typeface="Times New Roman" panose="02020603050405020304" pitchFamily="18" charset="0"/>
                <a:cs typeface="Times New Roman" panose="02020603050405020304" pitchFamily="18" charset="0"/>
              </a:rPr>
              <a:t>Chondrosarcoma</a:t>
            </a:r>
          </a:p>
          <a:p>
            <a:pPr algn="just"/>
            <a:r>
              <a:rPr lang="en-US" sz="2400" i="1" dirty="0">
                <a:latin typeface="Times New Roman" panose="02020603050405020304" pitchFamily="18" charset="0"/>
                <a:cs typeface="Times New Roman" panose="02020603050405020304" pitchFamily="18" charset="0"/>
              </a:rPr>
              <a:t> - </a:t>
            </a:r>
            <a:r>
              <a:rPr lang="en-US" sz="2000" i="1" dirty="0">
                <a:latin typeface="Times New Roman" panose="02020603050405020304" pitchFamily="18" charset="0"/>
                <a:cs typeface="Times New Roman" panose="02020603050405020304" pitchFamily="18" charset="0"/>
              </a:rPr>
              <a:t>Occurs mainly in the 30–50-year-old</a:t>
            </a:r>
            <a:r>
              <a:rPr lang="en-US" sz="2000" dirty="0">
                <a:latin typeface="Times New Roman" panose="02020603050405020304" pitchFamily="18" charset="0"/>
                <a:cs typeface="Times New Roman" panose="02020603050405020304" pitchFamily="18" charset="0"/>
              </a:rPr>
              <a:t>.</a:t>
            </a:r>
          </a:p>
          <a:p>
            <a:pPr algn="just"/>
            <a:r>
              <a:rPr lang="en-US" sz="2000" dirty="0">
                <a:latin typeface="Times New Roman" panose="02020603050405020304" pitchFamily="18" charset="0"/>
                <a:cs typeface="Times New Roman" panose="02020603050405020304" pitchFamily="18" charset="0"/>
              </a:rPr>
              <a:t>- Most commonly in the pelvic bones, scapulae, </a:t>
            </a:r>
            <a:r>
              <a:rPr lang="en-US" sz="2000" dirty="0" err="1">
                <a:latin typeface="Times New Roman" panose="02020603050405020304" pitchFamily="18" charset="0"/>
                <a:cs typeface="Times New Roman" panose="02020603050405020304" pitchFamily="18" charset="0"/>
              </a:rPr>
              <a:t>humeri</a:t>
            </a:r>
            <a:r>
              <a:rPr lang="en-US" sz="2000" dirty="0">
                <a:latin typeface="Times New Roman" panose="02020603050405020304" pitchFamily="18" charset="0"/>
                <a:cs typeface="Times New Roman" panose="02020603050405020304" pitchFamily="18" charset="0"/>
              </a:rPr>
              <a:t> and femora. </a:t>
            </a:r>
            <a:endParaRPr lang="en-US" sz="24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A chondrosarcoma produces a </a:t>
            </a:r>
            <a:r>
              <a:rPr lang="en-US" sz="2000" b="1" dirty="0">
                <a:latin typeface="Times New Roman" panose="02020603050405020304" pitchFamily="18" charset="0"/>
                <a:cs typeface="Times New Roman" panose="02020603050405020304" pitchFamily="18" charset="0"/>
              </a:rPr>
              <a:t>lytic expanding lesion containing flecks of calcium.</a:t>
            </a:r>
          </a:p>
          <a:p>
            <a:pPr algn="just"/>
            <a:endParaRPr lang="en-US" sz="2000" dirty="0">
              <a:latin typeface="Times New Roman" panose="02020603050405020304" pitchFamily="18" charset="0"/>
              <a:cs typeface="Times New Roman" panose="02020603050405020304" pitchFamily="18" charset="0"/>
            </a:endParaRPr>
          </a:p>
          <a:p>
            <a:pPr algn="just"/>
            <a:endParaRPr lang="en-US" sz="2000" dirty="0">
              <a:latin typeface="Times New Roman" panose="02020603050405020304" pitchFamily="18" charset="0"/>
              <a:cs typeface="Times New Roman" panose="02020603050405020304" pitchFamily="18" charset="0"/>
            </a:endParaRPr>
          </a:p>
          <a:p>
            <a:pPr algn="just"/>
            <a:r>
              <a:rPr lang="en-US" sz="2000" b="1" dirty="0">
                <a:solidFill>
                  <a:srgbClr val="FF0000"/>
                </a:solidFill>
                <a:latin typeface="Times New Roman" panose="02020603050405020304" pitchFamily="18" charset="0"/>
                <a:cs typeface="Times New Roman" panose="02020603050405020304" pitchFamily="18" charset="0"/>
              </a:rPr>
              <a:t>Enchondroma:</a:t>
            </a:r>
            <a:r>
              <a:rPr lang="en-US" sz="2000" dirty="0">
                <a:solidFill>
                  <a:srgbClr val="FF0000"/>
                </a:solidFill>
                <a:latin typeface="Times New Roman" panose="02020603050405020304" pitchFamily="18" charset="0"/>
                <a:cs typeface="Times New Roman" panose="02020603050405020304" pitchFamily="18" charset="0"/>
              </a:rPr>
              <a:t> </a:t>
            </a:r>
          </a:p>
          <a:p>
            <a:pPr marL="342900" indent="-342900" algn="just">
              <a:buFontTx/>
              <a:buChar char="-"/>
            </a:pPr>
            <a:r>
              <a:rPr lang="en-US" sz="2000" dirty="0">
                <a:latin typeface="Times New Roman" panose="02020603050405020304" pitchFamily="18" charset="0"/>
                <a:cs typeface="Times New Roman" panose="02020603050405020304" pitchFamily="18" charset="0"/>
              </a:rPr>
              <a:t>Benign cartilage tumor</a:t>
            </a:r>
            <a:endParaRPr lang="en-US" sz="2000" i="1" dirty="0">
              <a:latin typeface="Times New Roman" panose="02020603050405020304" pitchFamily="18" charset="0"/>
              <a:cs typeface="Times New Roman" panose="02020603050405020304" pitchFamily="18" charset="0"/>
            </a:endParaRPr>
          </a:p>
          <a:p>
            <a:pPr marL="342900" indent="-342900" algn="just">
              <a:buFontTx/>
              <a:buChar char="-"/>
            </a:pPr>
            <a:r>
              <a:rPr lang="en-US" sz="2000" i="1" dirty="0">
                <a:latin typeface="Times New Roman" panose="02020603050405020304" pitchFamily="18" charset="0"/>
                <a:cs typeface="Times New Roman" panose="02020603050405020304" pitchFamily="18" charset="0"/>
              </a:rPr>
              <a:t>Are </a:t>
            </a:r>
            <a:r>
              <a:rPr lang="en-US" sz="2000" dirty="0">
                <a:latin typeface="Times New Roman" panose="02020603050405020304" pitchFamily="18" charset="0"/>
                <a:cs typeface="Times New Roman" panose="02020603050405020304" pitchFamily="18" charset="0"/>
              </a:rPr>
              <a:t>seen as lytic expanding lesions, most commonly in the bones of the hand. </a:t>
            </a:r>
          </a:p>
          <a:p>
            <a:pPr marL="342900" indent="-342900" algn="just">
              <a:buFontTx/>
              <a:buChar char="-"/>
            </a:pPr>
            <a:r>
              <a:rPr lang="en-US" sz="2000" dirty="0">
                <a:latin typeface="Times New Roman" panose="02020603050405020304" pitchFamily="18" charset="0"/>
                <a:cs typeface="Times New Roman" panose="02020603050405020304" pitchFamily="18" charset="0"/>
              </a:rPr>
              <a:t>They often </a:t>
            </a:r>
            <a:r>
              <a:rPr lang="en-US" sz="2000" b="1" dirty="0">
                <a:latin typeface="Times New Roman" panose="02020603050405020304" pitchFamily="18" charset="0"/>
                <a:cs typeface="Times New Roman" panose="02020603050405020304" pitchFamily="18" charset="0"/>
              </a:rPr>
              <a:t>contain a few flecks of calcium</a:t>
            </a:r>
            <a:r>
              <a:rPr lang="en-US" sz="2000" dirty="0">
                <a:latin typeface="Times New Roman" panose="02020603050405020304" pitchFamily="18" charset="0"/>
                <a:cs typeface="Times New Roman" panose="02020603050405020304" pitchFamily="18" charset="0"/>
              </a:rPr>
              <a:t> and frequently present as a </a:t>
            </a:r>
            <a:r>
              <a:rPr lang="en-US" sz="2000" b="1" dirty="0">
                <a:latin typeface="Times New Roman" panose="02020603050405020304" pitchFamily="18" charset="0"/>
                <a:cs typeface="Times New Roman" panose="02020603050405020304" pitchFamily="18" charset="0"/>
              </a:rPr>
              <a:t>pathological fracture.</a:t>
            </a:r>
          </a:p>
        </p:txBody>
      </p:sp>
      <p:pic>
        <p:nvPicPr>
          <p:cNvPr id="6146" name="Picture 2" descr="Enchondroma of the fifth metacarpal of the left h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76" y="178273"/>
            <a:ext cx="2674820" cy="42722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01856" y="4450543"/>
            <a:ext cx="2849964" cy="2308324"/>
          </a:xfrm>
          <a:prstGeom prst="rect">
            <a:avLst/>
          </a:prstGeom>
        </p:spPr>
        <p:txBody>
          <a:bodyPr wrap="square">
            <a:spAutoFit/>
          </a:bodyPr>
          <a:lstStyle/>
          <a:p>
            <a:pPr algn="just"/>
            <a:r>
              <a:rPr lang="en-US" b="1" dirty="0">
                <a:solidFill>
                  <a:srgbClr val="00B0F0"/>
                </a:solidFill>
                <a:latin typeface="Lato"/>
              </a:rPr>
              <a:t>Enchondroma of the fifth metacarpal of the left hand</a:t>
            </a:r>
          </a:p>
          <a:p>
            <a:pPr algn="just"/>
            <a:r>
              <a:rPr lang="en-US" dirty="0">
                <a:solidFill>
                  <a:srgbClr val="00B0F0"/>
                </a:solidFill>
                <a:latin typeface="Lato"/>
              </a:rPr>
              <a:t>Anteroposterior x-ray of the left hand: oval area of reduced bone density in the distal third of the fifth metacarpal bone</a:t>
            </a:r>
            <a:endParaRPr lang="en-US" b="0" i="0" dirty="0">
              <a:solidFill>
                <a:srgbClr val="00B0F0"/>
              </a:solidFill>
              <a:effectLst/>
              <a:latin typeface="Lato"/>
            </a:endParaRPr>
          </a:p>
        </p:txBody>
      </p:sp>
    </p:spTree>
    <p:extLst>
      <p:ext uri="{BB962C8B-B14F-4D97-AF65-F5344CB8AC3E}">
        <p14:creationId xmlns:p14="http://schemas.microsoft.com/office/powerpoint/2010/main" val="32216729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19139</TotalTime>
  <Words>6821</Words>
  <Application>Microsoft Office PowerPoint</Application>
  <PresentationFormat>On-screen Show (4:3)</PresentationFormat>
  <Paragraphs>693</Paragraphs>
  <Slides>106</Slides>
  <Notes>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106</vt:i4>
      </vt:variant>
    </vt:vector>
  </HeadingPairs>
  <TitlesOfParts>
    <vt:vector size="117" baseType="lpstr">
      <vt:lpstr>Aptos</vt:lpstr>
      <vt:lpstr>Arial</vt:lpstr>
      <vt:lpstr>Calibri</vt:lpstr>
      <vt:lpstr>Courier New</vt:lpstr>
      <vt:lpstr>Lato</vt:lpstr>
      <vt:lpstr>Palatino-Bold</vt:lpstr>
      <vt:lpstr>Palatino-Roman</vt:lpstr>
      <vt:lpstr>Times New Roman</vt:lpstr>
      <vt:lpstr>Wingdings</vt:lpstr>
      <vt:lpstr>Office Theme</vt:lpstr>
      <vt:lpstr>1_Office Theme</vt:lpstr>
      <vt:lpstr>RADIOLOGY OF MUSCULOSKELETAL SYSTEM (1)</vt:lpstr>
      <vt:lpstr>PowerPoint Presentation</vt:lpstr>
      <vt:lpstr>PART ONE IMAGING TECHNIQUES IN MUSCULOSKELETAL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MUSCULOSKELETAL PATHOLOGY</vt:lpstr>
      <vt:lpstr>Plain radiographs</vt:lpstr>
      <vt:lpstr>Fractures</vt:lpstr>
      <vt:lpstr>Fractures &gt;&gt;&gt;&gt;&gt;</vt:lpstr>
      <vt:lpstr>Fractures &gt;&gt;&gt;&gt;&gt;&gt;&gt;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RADIOLOGY OF MUSCULOSKELETAL SYSTEM-2</vt:lpstr>
      <vt:lpstr>PowerPoint Presentation</vt:lpstr>
      <vt:lpstr>PowerPoint Presentation</vt:lpstr>
      <vt:lpstr>PowerPoint Presentation</vt:lpstr>
      <vt:lpstr>PowerPoint Presentation</vt:lpstr>
      <vt:lpstr>Osteomalacia</vt:lpstr>
      <vt:lpstr>PowerPoint Presentation</vt:lpstr>
      <vt:lpstr>Rickets Children counterpart of Osteomalacia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ARTHRITIS</vt:lpstr>
      <vt:lpstr>Rheumatoid arthritis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RADIOLOGY OF MUSCULOSKELETAL SYSTEM (1)</dc:title>
  <cp:lastModifiedBy>Dralk F</cp:lastModifiedBy>
  <cp:revision>67</cp:revision>
  <dcterms:created xsi:type="dcterms:W3CDTF">2014-09-13T10:57:48Z</dcterms:created>
  <dcterms:modified xsi:type="dcterms:W3CDTF">2024-03-12T06:05:23Z</dcterms:modified>
</cp:coreProperties>
</file>