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93" r:id="rId2"/>
    <p:sldId id="399" r:id="rId3"/>
    <p:sldId id="400" r:id="rId4"/>
    <p:sldId id="402" r:id="rId5"/>
    <p:sldId id="403" r:id="rId6"/>
    <p:sldId id="404" r:id="rId7"/>
    <p:sldId id="405" r:id="rId8"/>
    <p:sldId id="409" r:id="rId9"/>
    <p:sldId id="411" r:id="rId10"/>
    <p:sldId id="412" r:id="rId11"/>
    <p:sldId id="413" r:id="rId12"/>
    <p:sldId id="416" r:id="rId13"/>
    <p:sldId id="417" r:id="rId14"/>
    <p:sldId id="419" r:id="rId15"/>
    <p:sldId id="480" r:id="rId16"/>
    <p:sldId id="481" r:id="rId17"/>
    <p:sldId id="426" r:id="rId18"/>
    <p:sldId id="428" r:id="rId19"/>
    <p:sldId id="430" r:id="rId20"/>
    <p:sldId id="483" r:id="rId21"/>
    <p:sldId id="432" r:id="rId22"/>
    <p:sldId id="484" r:id="rId23"/>
    <p:sldId id="433" r:id="rId24"/>
    <p:sldId id="434" r:id="rId25"/>
    <p:sldId id="479" r:id="rId26"/>
    <p:sldId id="437" r:id="rId27"/>
    <p:sldId id="440" r:id="rId28"/>
    <p:sldId id="443" r:id="rId29"/>
    <p:sldId id="444" r:id="rId30"/>
    <p:sldId id="445" r:id="rId31"/>
    <p:sldId id="446" r:id="rId32"/>
    <p:sldId id="592" r:id="rId33"/>
    <p:sldId id="447" r:id="rId34"/>
    <p:sldId id="448" r:id="rId35"/>
    <p:sldId id="492" r:id="rId36"/>
    <p:sldId id="449" r:id="rId37"/>
    <p:sldId id="450" r:id="rId38"/>
    <p:sldId id="451" r:id="rId39"/>
    <p:sldId id="452" r:id="rId40"/>
    <p:sldId id="487" r:id="rId41"/>
    <p:sldId id="488" r:id="rId42"/>
    <p:sldId id="490" r:id="rId43"/>
    <p:sldId id="494" r:id="rId44"/>
    <p:sldId id="491" r:id="rId45"/>
    <p:sldId id="453" r:id="rId46"/>
    <p:sldId id="454" r:id="rId47"/>
    <p:sldId id="486" r:id="rId48"/>
    <p:sldId id="455" r:id="rId49"/>
    <p:sldId id="493" r:id="rId50"/>
    <p:sldId id="456" r:id="rId51"/>
    <p:sldId id="593" r:id="rId52"/>
    <p:sldId id="457" r:id="rId53"/>
    <p:sldId id="458" r:id="rId54"/>
    <p:sldId id="460" r:id="rId55"/>
    <p:sldId id="462" r:id="rId56"/>
    <p:sldId id="463" r:id="rId57"/>
    <p:sldId id="466" r:id="rId58"/>
    <p:sldId id="489" r:id="rId59"/>
    <p:sldId id="591" r:id="rId60"/>
    <p:sldId id="471" r:id="rId61"/>
    <p:sldId id="473" r:id="rId62"/>
    <p:sldId id="474" r:id="rId63"/>
    <p:sldId id="48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249"/>
    <a:srgbClr val="670D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sorterViewPr>
    <p:cViewPr>
      <p:scale>
        <a:sx n="100" d="100"/>
        <a:sy n="100" d="100"/>
      </p:scale>
      <p:origin x="0" y="3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8F5D97-CAD9-4E2F-B2DC-36B3B5B555A9}" type="datetimeFigureOut">
              <a:rPr lang="en-US" smtClean="0"/>
              <a:pPr/>
              <a:t>12/11/2023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8DC4C5-0AC4-4E47-A1F9-6077A7C5A0EC}" type="slidenum">
              <a:rPr lang="en-US" smtClean="0"/>
              <a:pPr/>
              <a:t>‹#›</a:t>
            </a:fld>
            <a:endParaRPr lang="en-US"/>
          </a:p>
        </p:txBody>
      </p:sp>
    </p:spTree>
    <p:extLst>
      <p:ext uri="{BB962C8B-B14F-4D97-AF65-F5344CB8AC3E}">
        <p14:creationId xmlns:p14="http://schemas.microsoft.com/office/powerpoint/2010/main" val="45001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6B5962-3777-4A94-A89F-A96DD0DCBECC}" type="slidenum">
              <a:rPr lang="en-US" altLang="en-US" smtClean="0"/>
              <a:pPr/>
              <a:t>26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3062444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86882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1959525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373992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1590094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428857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3540149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186263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273396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669819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DD6794-6D63-4182-9773-9AD4E308B047}" type="datetimeFigureOut">
              <a:rPr lang="en-CA" smtClean="0"/>
              <a:pPr/>
              <a:t>2023-12-11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E2EDA1-9798-46A7-A205-48736D68101B}" type="slidenum">
              <a:rPr lang="en-CA" smtClean="0"/>
              <a:pPr/>
              <a:t>‹#›</a:t>
            </a:fld>
            <a:endParaRPr lang="en-CA"/>
          </a:p>
        </p:txBody>
      </p:sp>
    </p:spTree>
    <p:extLst>
      <p:ext uri="{BB962C8B-B14F-4D97-AF65-F5344CB8AC3E}">
        <p14:creationId xmlns:p14="http://schemas.microsoft.com/office/powerpoint/2010/main" val="186366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D6794-6D63-4182-9773-9AD4E308B047}" type="datetimeFigureOut">
              <a:rPr lang="en-CA" smtClean="0"/>
              <a:pPr/>
              <a:t>2023-12-11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2EDA1-9798-46A7-A205-48736D68101B}" type="slidenum">
              <a:rPr lang="en-CA" smtClean="0"/>
              <a:pPr/>
              <a:t>‹#›</a:t>
            </a:fld>
            <a:endParaRPr lang="en-CA"/>
          </a:p>
        </p:txBody>
      </p:sp>
    </p:spTree>
    <p:extLst>
      <p:ext uri="{BB962C8B-B14F-4D97-AF65-F5344CB8AC3E}">
        <p14:creationId xmlns:p14="http://schemas.microsoft.com/office/powerpoint/2010/main" val="2126669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emf"/></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normAutofit/>
          </a:bodyPr>
          <a:lstStyle/>
          <a:p>
            <a:pPr eaLnBrk="1" hangingPunct="1"/>
            <a:r>
              <a:rPr lang="en-US" altLang="en-US" dirty="0"/>
              <a:t>Imaging urinary system</a:t>
            </a:r>
          </a:p>
        </p:txBody>
      </p:sp>
      <p:sp>
        <p:nvSpPr>
          <p:cNvPr id="3075" name="Rectangle 3"/>
          <p:cNvSpPr>
            <a:spLocks noGrp="1" noChangeArrowheads="1"/>
          </p:cNvSpPr>
          <p:nvPr>
            <p:ph type="body" idx="1"/>
          </p:nvPr>
        </p:nvSpPr>
        <p:spPr>
          <a:xfrm>
            <a:off x="457200" y="1600200"/>
            <a:ext cx="8363272" cy="4525963"/>
          </a:xfrm>
        </p:spPr>
        <p:txBody>
          <a:bodyPr/>
          <a:lstStyle/>
          <a:p>
            <a:pPr eaLnBrk="1" hangingPunct="1">
              <a:buFontTx/>
              <a:buNone/>
              <a:defRPr/>
            </a:pPr>
            <a:endParaRPr lang="en-US" altLang="en-US" dirty="0"/>
          </a:p>
          <a:p>
            <a:pPr eaLnBrk="1" hangingPunct="1">
              <a:defRPr/>
            </a:pPr>
            <a:r>
              <a:rPr lang="en-US" altLang="en-US" dirty="0"/>
              <a:t>Anatomy </a:t>
            </a:r>
          </a:p>
          <a:p>
            <a:pPr marL="0" indent="0" eaLnBrk="1" hangingPunct="1">
              <a:buFontTx/>
              <a:buNone/>
              <a:defRPr/>
            </a:pPr>
            <a:endParaRPr lang="en-US" altLang="en-US" dirty="0"/>
          </a:p>
          <a:p>
            <a:pPr eaLnBrk="1" hangingPunct="1">
              <a:defRPr/>
            </a:pPr>
            <a:r>
              <a:rPr lang="en-US" altLang="en-US" dirty="0"/>
              <a:t>Imaging modalities and radiological anatomy</a:t>
            </a:r>
          </a:p>
          <a:p>
            <a:pPr marL="0" indent="0" eaLnBrk="1" hangingPunct="1">
              <a:buFontTx/>
              <a:buNone/>
              <a:defRPr/>
            </a:pPr>
            <a:endParaRPr lang="en-US" altLang="en-US" dirty="0"/>
          </a:p>
          <a:p>
            <a:pPr eaLnBrk="1" hangingPunct="1">
              <a:defRPr/>
            </a:pPr>
            <a:r>
              <a:rPr lang="en-US" altLang="en-US" dirty="0"/>
              <a:t>Pathology</a:t>
            </a:r>
          </a:p>
          <a:p>
            <a:pPr eaLnBrk="1" hangingPunct="1">
              <a:defRPr/>
            </a:pPr>
            <a:endParaRPr lang="en-US" altLang="en-US" dirty="0"/>
          </a:p>
          <a:p>
            <a:pPr eaLnBrk="1" hangingPunct="1">
              <a:defRPr/>
            </a:pPr>
            <a:endParaRPr lang="en-US" altLang="en-US" dirty="0"/>
          </a:p>
          <a:p>
            <a:pPr eaLnBrk="1" hangingPunct="1">
              <a:defRPr/>
            </a:pPr>
            <a:endParaRPr lang="en-US" altLang="en-US" dirty="0"/>
          </a:p>
          <a:p>
            <a:pPr eaLnBrk="1" hangingPunct="1">
              <a:defRPr/>
            </a:pP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3131840" y="228600"/>
            <a:ext cx="6012160" cy="6324600"/>
          </a:xfrm>
          <a:prstGeom prst="rect">
            <a:avLst/>
          </a:prstGeom>
          <a:noFill/>
          <a:ln w="9525">
            <a:noFill/>
            <a:miter lim="800000"/>
            <a:headEnd/>
            <a:tailEnd/>
          </a:ln>
        </p:spPr>
      </p:pic>
      <p:sp>
        <p:nvSpPr>
          <p:cNvPr id="21507" name="Rectangle 1"/>
          <p:cNvSpPr>
            <a:spLocks noChangeArrowheads="1"/>
          </p:cNvSpPr>
          <p:nvPr/>
        </p:nvSpPr>
        <p:spPr bwMode="auto">
          <a:xfrm>
            <a:off x="152400" y="152400"/>
            <a:ext cx="2979440" cy="2031325"/>
          </a:xfrm>
          <a:prstGeom prst="rect">
            <a:avLst/>
          </a:prstGeom>
          <a:noFill/>
          <a:ln w="9525">
            <a:noFill/>
            <a:miter lim="800000"/>
            <a:headEnd/>
            <a:tailEnd/>
          </a:ln>
        </p:spPr>
        <p:txBody>
          <a:bodyPr wrap="square">
            <a:spAutoFit/>
          </a:bodyPr>
          <a:lstStyle/>
          <a:p>
            <a:pPr algn="just"/>
            <a:r>
              <a:rPr lang="en-US" altLang="en-US" sz="2400" dirty="0">
                <a:latin typeface="Times New Roman" charset="0"/>
              </a:rPr>
              <a:t>2. Catheterization and filling the bladder with contrast</a:t>
            </a:r>
          </a:p>
          <a:p>
            <a:endParaRPr lang="en-US" altLang="en-US" dirty="0"/>
          </a:p>
          <a:p>
            <a:r>
              <a:rPr lang="en-US" altLang="en-US" sz="3600" dirty="0"/>
              <a:t>Cystogram</a:t>
            </a:r>
          </a:p>
        </p:txBody>
      </p:sp>
      <p:pic>
        <p:nvPicPr>
          <p:cNvPr id="21508" name="Picture 4"/>
          <p:cNvPicPr>
            <a:picLocks noChangeAspect="1" noChangeArrowheads="1"/>
          </p:cNvPicPr>
          <p:nvPr/>
        </p:nvPicPr>
        <p:blipFill>
          <a:blip r:embed="rId3" cstate="print"/>
          <a:srcRect/>
          <a:stretch>
            <a:fillRect/>
          </a:stretch>
        </p:blipFill>
        <p:spPr bwMode="auto">
          <a:xfrm>
            <a:off x="0" y="2895600"/>
            <a:ext cx="2381250" cy="39624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152400"/>
            <a:ext cx="3347864" cy="838200"/>
          </a:xfrm>
        </p:spPr>
        <p:txBody>
          <a:bodyPr>
            <a:normAutofit fontScale="90000"/>
          </a:bodyPr>
          <a:lstStyle/>
          <a:p>
            <a:pPr algn="ctr"/>
            <a:r>
              <a:rPr lang="en-US" altLang="en-US" sz="3600" dirty="0"/>
              <a:t>Micturating</a:t>
            </a:r>
            <a:r>
              <a:rPr lang="en-US" sz="3200" dirty="0"/>
              <a:t> </a:t>
            </a:r>
            <a:r>
              <a:rPr lang="en-US" altLang="en-US" sz="3600" dirty="0"/>
              <a:t>cystourethrogram</a:t>
            </a:r>
          </a:p>
        </p:txBody>
      </p:sp>
      <p:sp>
        <p:nvSpPr>
          <p:cNvPr id="21508" name="Text Placeholder 3"/>
          <p:cNvSpPr>
            <a:spLocks noGrp="1"/>
          </p:cNvSpPr>
          <p:nvPr>
            <p:ph type="body" sz="half" idx="2"/>
          </p:nvPr>
        </p:nvSpPr>
        <p:spPr>
          <a:xfrm>
            <a:off x="112204" y="1102341"/>
            <a:ext cx="3123456" cy="5638800"/>
          </a:xfrm>
        </p:spPr>
        <p:txBody>
          <a:bodyPr/>
          <a:lstStyle/>
          <a:p>
            <a:pPr algn="just">
              <a:defRPr/>
            </a:pPr>
            <a:r>
              <a:rPr lang="en-US" altLang="en-US" sz="1800" dirty="0">
                <a:solidFill>
                  <a:srgbClr val="00B050"/>
                </a:solidFill>
              </a:rPr>
              <a:t>Functional and anatomical evaluation of bladder and urethra. </a:t>
            </a:r>
            <a:r>
              <a:rPr lang="en-US" altLang="en-US" sz="1800" dirty="0"/>
              <a:t>Typically for kids with recurrent UTI</a:t>
            </a:r>
          </a:p>
          <a:p>
            <a:pPr algn="just">
              <a:defRPr/>
            </a:pPr>
            <a:r>
              <a:rPr lang="en-US" altLang="en-US" sz="1800" b="1" dirty="0">
                <a:solidFill>
                  <a:srgbClr val="C00000"/>
                </a:solidFill>
                <a:highlight>
                  <a:srgbClr val="FFFF00"/>
                </a:highlight>
              </a:rPr>
              <a:t>Indications:</a:t>
            </a:r>
          </a:p>
          <a:p>
            <a:pPr algn="just">
              <a:defRPr/>
            </a:pPr>
            <a:r>
              <a:rPr lang="en-US" altLang="en-US" sz="2000" dirty="0">
                <a:solidFill>
                  <a:srgbClr val="0070C0"/>
                </a:solidFill>
                <a:highlight>
                  <a:srgbClr val="FFFF00"/>
                </a:highlight>
              </a:rPr>
              <a:t>V</a:t>
            </a:r>
            <a:r>
              <a:rPr lang="en-US" sz="2000" dirty="0">
                <a:solidFill>
                  <a:srgbClr val="0070C0"/>
                </a:solidFill>
                <a:highlight>
                  <a:srgbClr val="FFFF00"/>
                </a:highlight>
              </a:rPr>
              <a:t>esicoureteric r</a:t>
            </a:r>
            <a:r>
              <a:rPr lang="en-US" altLang="en-US" sz="2000" dirty="0">
                <a:solidFill>
                  <a:srgbClr val="0070C0"/>
                </a:solidFill>
                <a:highlight>
                  <a:srgbClr val="FFFF00"/>
                </a:highlight>
              </a:rPr>
              <a:t>eflux </a:t>
            </a:r>
          </a:p>
          <a:p>
            <a:pPr algn="just">
              <a:defRPr/>
            </a:pPr>
            <a:r>
              <a:rPr lang="en-US" altLang="en-US" sz="2000" dirty="0">
                <a:solidFill>
                  <a:srgbClr val="0070C0"/>
                </a:solidFill>
                <a:highlight>
                  <a:srgbClr val="FFFF00"/>
                </a:highlight>
              </a:rPr>
              <a:t>Urethral valve</a:t>
            </a:r>
          </a:p>
          <a:p>
            <a:pPr algn="just">
              <a:defRPr/>
            </a:pPr>
            <a:r>
              <a:rPr lang="en-US" sz="2000" dirty="0">
                <a:solidFill>
                  <a:srgbClr val="0070C0"/>
                </a:solidFill>
                <a:highlight>
                  <a:srgbClr val="FFFF00"/>
                </a:highlight>
              </a:rPr>
              <a:t>Stress incontinence</a:t>
            </a:r>
          </a:p>
          <a:p>
            <a:pPr algn="just">
              <a:defRPr/>
            </a:pPr>
            <a:r>
              <a:rPr lang="en-US" sz="2000" dirty="0">
                <a:solidFill>
                  <a:srgbClr val="0070C0"/>
                </a:solidFill>
                <a:highlight>
                  <a:srgbClr val="FFFF00"/>
                </a:highlight>
              </a:rPr>
              <a:t>Neurogenic bladder</a:t>
            </a:r>
          </a:p>
          <a:p>
            <a:pPr algn="just">
              <a:defRPr/>
            </a:pPr>
            <a:endParaRPr lang="en-US" altLang="en-US" sz="1800" dirty="0"/>
          </a:p>
          <a:p>
            <a:pPr algn="just">
              <a:defRPr/>
            </a:pPr>
            <a:r>
              <a:rPr lang="en-US" altLang="en-US" sz="1800" dirty="0"/>
              <a:t>Scout film</a:t>
            </a:r>
          </a:p>
          <a:p>
            <a:pPr algn="just">
              <a:defRPr/>
            </a:pPr>
            <a:r>
              <a:rPr lang="en-US" altLang="en-US" sz="1800" dirty="0"/>
              <a:t>Catheter &amp; contrast </a:t>
            </a:r>
          </a:p>
          <a:p>
            <a:pPr algn="just">
              <a:defRPr/>
            </a:pPr>
            <a:r>
              <a:rPr lang="en-US" altLang="en-US" sz="1800" dirty="0"/>
              <a:t>Films during filling the bladder</a:t>
            </a:r>
          </a:p>
          <a:p>
            <a:pPr algn="just">
              <a:defRPr/>
            </a:pPr>
            <a:r>
              <a:rPr lang="en-US" altLang="en-US" sz="1800" dirty="0"/>
              <a:t>Oblique film</a:t>
            </a:r>
          </a:p>
          <a:p>
            <a:pPr algn="just">
              <a:defRPr/>
            </a:pPr>
            <a:r>
              <a:rPr lang="en-US" altLang="en-US" sz="1800" dirty="0"/>
              <a:t>Post void films</a:t>
            </a:r>
          </a:p>
          <a:p>
            <a:pPr algn="just">
              <a:defRPr/>
            </a:pPr>
            <a:endParaRPr lang="en-US" altLang="en-US" sz="1800" dirty="0"/>
          </a:p>
          <a:p>
            <a:pPr marL="285750" indent="-285750" algn="just">
              <a:buFont typeface="Arial" panose="020B0604020202020204" pitchFamily="34" charset="0"/>
              <a:buChar char="•"/>
              <a:defRPr/>
            </a:pPr>
            <a:endParaRPr lang="en-US" altLang="en-US" sz="1800" dirty="0"/>
          </a:p>
        </p:txBody>
      </p:sp>
      <p:pic>
        <p:nvPicPr>
          <p:cNvPr id="22532" name="Picture 7"/>
          <p:cNvPicPr>
            <a:picLocks noChangeAspect="1" noChangeArrowheads="1"/>
          </p:cNvPicPr>
          <p:nvPr/>
        </p:nvPicPr>
        <p:blipFill>
          <a:blip r:embed="rId2" cstate="print"/>
          <a:srcRect/>
          <a:stretch>
            <a:fillRect/>
          </a:stretch>
        </p:blipFill>
        <p:spPr bwMode="auto">
          <a:xfrm>
            <a:off x="3352800" y="0"/>
            <a:ext cx="56388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rot="10800000" flipV="1">
            <a:off x="0" y="0"/>
            <a:ext cx="2771804" cy="292050"/>
          </a:xfrm>
        </p:spPr>
        <p:txBody>
          <a:bodyPr>
            <a:noAutofit/>
          </a:bodyPr>
          <a:lstStyle/>
          <a:p>
            <a:r>
              <a:rPr lang="en-US" altLang="en-US" dirty="0"/>
              <a:t>Retrograde urethrogram</a:t>
            </a:r>
          </a:p>
        </p:txBody>
      </p:sp>
      <p:sp>
        <p:nvSpPr>
          <p:cNvPr id="25603" name="Text Placeholder 3"/>
          <p:cNvSpPr>
            <a:spLocks noGrp="1"/>
          </p:cNvSpPr>
          <p:nvPr>
            <p:ph type="body" sz="half" idx="2"/>
          </p:nvPr>
        </p:nvSpPr>
        <p:spPr>
          <a:xfrm>
            <a:off x="0" y="764704"/>
            <a:ext cx="3707904" cy="1368152"/>
          </a:xfrm>
        </p:spPr>
        <p:txBody>
          <a:bodyPr/>
          <a:lstStyle/>
          <a:p>
            <a:pPr algn="just"/>
            <a:r>
              <a:rPr lang="en-US" altLang="en-US" sz="1800" dirty="0"/>
              <a:t> Foleys catheter</a:t>
            </a:r>
          </a:p>
          <a:p>
            <a:pPr algn="just"/>
            <a:r>
              <a:rPr lang="en-US" altLang="en-US" sz="1800" dirty="0"/>
              <a:t>Injection of contrast </a:t>
            </a:r>
            <a:r>
              <a:rPr lang="en-US" altLang="en-US" sz="1800" dirty="0">
                <a:solidFill>
                  <a:srgbClr val="0070C0"/>
                </a:solidFill>
              </a:rPr>
              <a:t>into the bladder</a:t>
            </a:r>
          </a:p>
          <a:p>
            <a:pPr algn="just"/>
            <a:r>
              <a:rPr lang="en-US" altLang="en-US" sz="1800" dirty="0"/>
              <a:t>Taking films </a:t>
            </a:r>
          </a:p>
          <a:p>
            <a:pPr algn="just"/>
            <a:endParaRPr lang="en-US" altLang="en-US" sz="1800" dirty="0"/>
          </a:p>
          <a:p>
            <a:endParaRPr lang="en-US" altLang="en-US" sz="1800" dirty="0"/>
          </a:p>
        </p:txBody>
      </p:sp>
      <p:pic>
        <p:nvPicPr>
          <p:cNvPr id="25605" name="Picture 5"/>
          <p:cNvPicPr>
            <a:picLocks noChangeAspect="1" noChangeArrowheads="1"/>
          </p:cNvPicPr>
          <p:nvPr/>
        </p:nvPicPr>
        <p:blipFill>
          <a:blip r:embed="rId2" cstate="print"/>
          <a:srcRect/>
          <a:stretch>
            <a:fillRect/>
          </a:stretch>
        </p:blipFill>
        <p:spPr bwMode="auto">
          <a:xfrm>
            <a:off x="3707904" y="292051"/>
            <a:ext cx="5328592" cy="6565949"/>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627784" y="0"/>
            <a:ext cx="3389313" cy="497632"/>
          </a:xfrm>
        </p:spPr>
        <p:txBody>
          <a:bodyPr>
            <a:noAutofit/>
          </a:bodyPr>
          <a:lstStyle/>
          <a:p>
            <a:pPr algn="ctr"/>
            <a:r>
              <a:rPr lang="en-US" altLang="en-US" sz="3600" dirty="0">
                <a:solidFill>
                  <a:srgbClr val="FF0000"/>
                </a:solidFill>
              </a:rPr>
              <a:t>Ultrasound</a:t>
            </a:r>
          </a:p>
        </p:txBody>
      </p:sp>
      <p:sp>
        <p:nvSpPr>
          <p:cNvPr id="28675" name="Text Placeholder 3"/>
          <p:cNvSpPr>
            <a:spLocks noGrp="1"/>
          </p:cNvSpPr>
          <p:nvPr>
            <p:ph type="body" sz="half" idx="2"/>
          </p:nvPr>
        </p:nvSpPr>
        <p:spPr>
          <a:xfrm>
            <a:off x="-1" y="419100"/>
            <a:ext cx="9144001" cy="6438900"/>
          </a:xfrm>
        </p:spPr>
        <p:txBody>
          <a:bodyPr>
            <a:normAutofit/>
          </a:bodyPr>
          <a:lstStyle/>
          <a:p>
            <a:pPr marL="457200" indent="-457200" algn="just">
              <a:buFont typeface="Wingdings" pitchFamily="2" charset="2"/>
              <a:buChar char="Ø"/>
            </a:pPr>
            <a:r>
              <a:rPr lang="en-US" sz="2800" dirty="0">
                <a:latin typeface="Times New Roman" panose="02020603050405020304" pitchFamily="18" charset="0"/>
                <a:cs typeface="Times New Roman" panose="02020603050405020304" pitchFamily="18" charset="0"/>
              </a:rPr>
              <a:t>Ultrasound is the first line investigation in most patients,</a:t>
            </a:r>
          </a:p>
          <a:p>
            <a:pPr algn="just"/>
            <a:r>
              <a:rPr lang="en-US" sz="2800" dirty="0">
                <a:latin typeface="Times New Roman" panose="02020603050405020304" pitchFamily="18" charset="0"/>
                <a:cs typeface="Times New Roman" panose="02020603050405020304" pitchFamily="18" charset="0"/>
              </a:rPr>
              <a:t>providing anatomical information without requiring ionizing</a:t>
            </a:r>
          </a:p>
          <a:p>
            <a:pPr algn="just"/>
            <a:r>
              <a:rPr lang="en-US" sz="2800" dirty="0">
                <a:latin typeface="Times New Roman" panose="02020603050405020304" pitchFamily="18" charset="0"/>
                <a:cs typeface="Times New Roman" panose="02020603050405020304" pitchFamily="18" charset="0"/>
              </a:rPr>
              <a:t>radiation or the use of intravenous contrast medium.</a:t>
            </a:r>
          </a:p>
          <a:p>
            <a:pPr algn="just"/>
            <a:endParaRPr lang="en-US" altLang="en-US" sz="28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defRPr/>
            </a:pPr>
            <a:r>
              <a:rPr lang="en-US" altLang="en-US" sz="2800" dirty="0">
                <a:latin typeface="Times New Roman" panose="02020603050405020304" pitchFamily="18" charset="0"/>
                <a:cs typeface="Times New Roman" panose="02020603050405020304" pitchFamily="18" charset="0"/>
              </a:rPr>
              <a:t>Evaluate renal parenchyma, bladder, ureters and prostate.</a:t>
            </a:r>
          </a:p>
          <a:p>
            <a:pPr algn="just">
              <a:defRPr/>
            </a:pPr>
            <a:r>
              <a:rPr lang="en-US" altLang="en-US" sz="28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defRPr/>
            </a:pPr>
            <a:r>
              <a:rPr lang="en-US" altLang="en-US" sz="2800" dirty="0">
                <a:solidFill>
                  <a:srgbClr val="00B050"/>
                </a:solidFill>
                <a:latin typeface="Times New Roman" panose="02020603050405020304" pitchFamily="18" charset="0"/>
                <a:cs typeface="Times New Roman" panose="02020603050405020304" pitchFamily="18" charset="0"/>
              </a:rPr>
              <a:t>Can differentiate between solid and cystic mass, identify simple cyst and hydronephrosis.</a:t>
            </a:r>
          </a:p>
          <a:p>
            <a:pPr algn="just">
              <a:defRPr/>
            </a:pPr>
            <a:endParaRPr lang="en-US" altLang="en-US" sz="2800" dirty="0">
              <a:solidFill>
                <a:srgbClr val="00B05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defRPr/>
            </a:pPr>
            <a:r>
              <a:rPr lang="en-US" altLang="en-US" sz="2800" dirty="0">
                <a:solidFill>
                  <a:srgbClr val="0070C0"/>
                </a:solidFill>
                <a:latin typeface="Times New Roman" panose="02020603050405020304" pitchFamily="18" charset="0"/>
                <a:cs typeface="Times New Roman" panose="02020603050405020304" pitchFamily="18" charset="0"/>
              </a:rPr>
              <a:t>shows all type of stone</a:t>
            </a:r>
          </a:p>
          <a:p>
            <a:pPr algn="just">
              <a:defRPr/>
            </a:pPr>
            <a:endParaRPr lang="en-US" altLang="en-US" sz="2800" dirty="0">
              <a:solidFill>
                <a:srgbClr val="0070C0"/>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defRPr/>
            </a:pPr>
            <a:r>
              <a:rPr lang="en-US" altLang="en-US" sz="2800" dirty="0">
                <a:latin typeface="Times New Roman" panose="02020603050405020304" pitchFamily="18" charset="0"/>
                <a:cs typeface="Times New Roman" panose="02020603050405020304" pitchFamily="18" charset="0"/>
              </a:rPr>
              <a:t>Evaluate congenital anomalies.</a:t>
            </a:r>
          </a:p>
          <a:p>
            <a:pPr>
              <a:defRPr/>
            </a:pPr>
            <a:endParaRPr lang="en-US" altLang="en-US" sz="2800" dirty="0"/>
          </a:p>
        </p:txBody>
      </p:sp>
      <p:pic>
        <p:nvPicPr>
          <p:cNvPr id="26628" name="Picture 4"/>
          <p:cNvPicPr>
            <a:picLocks noChangeAspect="1" noChangeArrowheads="1"/>
          </p:cNvPicPr>
          <p:nvPr/>
        </p:nvPicPr>
        <p:blipFill>
          <a:blip r:embed="rId2" cstate="print"/>
          <a:srcRect/>
          <a:stretch>
            <a:fillRect/>
          </a:stretch>
        </p:blipFill>
        <p:spPr bwMode="auto">
          <a:xfrm>
            <a:off x="5076056" y="3933057"/>
            <a:ext cx="3953231" cy="291203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293577"/>
            <a:ext cx="8981677" cy="6494085"/>
          </a:xfrm>
          <a:prstGeom prst="rect">
            <a:avLst/>
          </a:prstGeom>
        </p:spPr>
        <p:txBody>
          <a:bodyPr wrap="square">
            <a:spAutoFit/>
          </a:bodyPr>
          <a:lstStyle/>
          <a:p>
            <a:pPr marL="457200" indent="-457200" algn="just">
              <a:buFont typeface="Arial" pitchFamily="34" charset="0"/>
              <a:buChar char="•"/>
            </a:pPr>
            <a:r>
              <a:rPr lang="en-US" sz="3200" dirty="0">
                <a:latin typeface="Times New Roman" panose="02020603050405020304" pitchFamily="18" charset="0"/>
                <a:cs typeface="Times New Roman" panose="02020603050405020304" pitchFamily="18" charset="0"/>
              </a:rPr>
              <a:t>The kidneys should be </a:t>
            </a:r>
            <a:r>
              <a:rPr lang="en-US" sz="3200" b="1" dirty="0">
                <a:latin typeface="Times New Roman" panose="02020603050405020304" pitchFamily="18" charset="0"/>
                <a:cs typeface="Times New Roman" panose="02020603050405020304" pitchFamily="18" charset="0"/>
              </a:rPr>
              <a:t>smooth in outline</a:t>
            </a:r>
            <a:r>
              <a:rPr lang="en-US" sz="3200" dirty="0">
                <a:latin typeface="Times New Roman" panose="02020603050405020304" pitchFamily="18" charset="0"/>
                <a:cs typeface="Times New Roman" panose="02020603050405020304" pitchFamily="18" charset="0"/>
              </a:rPr>
              <a:t>.</a:t>
            </a:r>
          </a:p>
          <a:p>
            <a:pPr marL="457200" indent="-457200" algn="just">
              <a:buFont typeface="Arial" pitchFamily="34" charset="0"/>
              <a:buChar char="•"/>
            </a:pPr>
            <a:r>
              <a:rPr lang="en-US" sz="3200" dirty="0">
                <a:latin typeface="Times New Roman" panose="02020603050405020304" pitchFamily="18" charset="0"/>
                <a:cs typeface="Times New Roman" panose="02020603050405020304" pitchFamily="18" charset="0"/>
              </a:rPr>
              <a:t>The </a:t>
            </a:r>
            <a:r>
              <a:rPr lang="en-US" sz="3200" b="1" dirty="0">
                <a:solidFill>
                  <a:srgbClr val="00B0F0"/>
                </a:solidFill>
                <a:latin typeface="Times New Roman" panose="02020603050405020304" pitchFamily="18" charset="0"/>
                <a:cs typeface="Times New Roman" panose="02020603050405020304" pitchFamily="18" charset="0"/>
              </a:rPr>
              <a:t>parenchyma</a:t>
            </a:r>
            <a:r>
              <a:rPr lang="en-US" sz="3200" b="1" dirty="0">
                <a:latin typeface="Times New Roman" panose="02020603050405020304" pitchFamily="18" charset="0"/>
                <a:cs typeface="Times New Roman" panose="02020603050405020304" pitchFamily="18" charset="0"/>
              </a:rPr>
              <a:t> surrounds </a:t>
            </a:r>
            <a:r>
              <a:rPr lang="en-US" sz="3200" dirty="0">
                <a:latin typeface="Times New Roman" panose="02020603050405020304" pitchFamily="18" charset="0"/>
                <a:cs typeface="Times New Roman" panose="02020603050405020304" pitchFamily="18" charset="0"/>
              </a:rPr>
              <a:t>a central echogenic region, known as the </a:t>
            </a:r>
            <a:r>
              <a:rPr lang="en-US" sz="3200" b="1" dirty="0">
                <a:solidFill>
                  <a:srgbClr val="00B0F0"/>
                </a:solidFill>
                <a:latin typeface="Times New Roman" panose="02020603050405020304" pitchFamily="18" charset="0"/>
                <a:cs typeface="Times New Roman" panose="02020603050405020304" pitchFamily="18" charset="0"/>
              </a:rPr>
              <a:t>central echo complex </a:t>
            </a:r>
            <a:r>
              <a:rPr lang="en-US" sz="3200" dirty="0">
                <a:latin typeface="Times New Roman" panose="02020603050405020304" pitchFamily="18" charset="0"/>
                <a:cs typeface="Times New Roman" panose="02020603050405020304" pitchFamily="18" charset="0"/>
              </a:rPr>
              <a:t>(the renal sinus), consisting of the pelvicaliceal system, together with the surrounding fat and renal blood vessels.</a:t>
            </a:r>
          </a:p>
          <a:p>
            <a:pPr algn="just"/>
            <a:endParaRPr lang="en-US" sz="3200" dirty="0">
              <a:latin typeface="Times New Roman" panose="02020603050405020304" pitchFamily="18" charset="0"/>
              <a:cs typeface="Times New Roman" panose="02020603050405020304" pitchFamily="18" charset="0"/>
            </a:endParaRPr>
          </a:p>
          <a:p>
            <a:pPr marL="457200" indent="-457200" algn="just">
              <a:buFont typeface="Arial" pitchFamily="34" charset="0"/>
              <a:buChar char="•"/>
            </a:pPr>
            <a:r>
              <a:rPr lang="en-US" sz="3200" dirty="0">
                <a:latin typeface="Times New Roman" panose="02020603050405020304" pitchFamily="18" charset="0"/>
                <a:cs typeface="Times New Roman" panose="02020603050405020304" pitchFamily="18" charset="0"/>
              </a:rPr>
              <a:t>The </a:t>
            </a:r>
            <a:r>
              <a:rPr lang="en-US" sz="3200" b="1" dirty="0">
                <a:latin typeface="Times New Roman" panose="02020603050405020304" pitchFamily="18" charset="0"/>
                <a:cs typeface="Times New Roman" panose="02020603050405020304" pitchFamily="18" charset="0"/>
              </a:rPr>
              <a:t>normal </a:t>
            </a:r>
            <a:r>
              <a:rPr lang="en-US" sz="3200" b="1" dirty="0">
                <a:solidFill>
                  <a:srgbClr val="00B0F0"/>
                </a:solidFill>
                <a:latin typeface="Times New Roman" panose="02020603050405020304" pitchFamily="18" charset="0"/>
                <a:cs typeface="Times New Roman" panose="02020603050405020304" pitchFamily="18" charset="0"/>
              </a:rPr>
              <a:t>pelvicaliceal</a:t>
            </a:r>
            <a:r>
              <a:rPr lang="en-US" sz="3200" dirty="0">
                <a:latin typeface="Times New Roman" panose="02020603050405020304" pitchFamily="18" charset="0"/>
                <a:cs typeface="Times New Roman" panose="02020603050405020304" pitchFamily="18" charset="0"/>
              </a:rPr>
              <a:t> system </a:t>
            </a:r>
            <a:r>
              <a:rPr lang="en-US" sz="3200" b="1" dirty="0">
                <a:latin typeface="Times New Roman" panose="02020603050405020304" pitchFamily="18" charset="0"/>
                <a:cs typeface="Times New Roman" panose="02020603050405020304" pitchFamily="18" charset="0"/>
              </a:rPr>
              <a:t>is not visible within the renal sinus.</a:t>
            </a:r>
          </a:p>
          <a:p>
            <a:pPr algn="just"/>
            <a:endParaRPr lang="en-US" sz="3200" b="1" dirty="0">
              <a:latin typeface="Times New Roman" panose="02020603050405020304" pitchFamily="18" charset="0"/>
              <a:cs typeface="Times New Roman" panose="02020603050405020304" pitchFamily="18" charset="0"/>
            </a:endParaRPr>
          </a:p>
          <a:p>
            <a:pPr marL="457200" indent="-457200" algn="just">
              <a:buFont typeface="Arial" pitchFamily="34" charset="0"/>
              <a:buChar char="•"/>
            </a:pPr>
            <a:r>
              <a:rPr lang="en-US" sz="3200" dirty="0">
                <a:latin typeface="Times New Roman" panose="02020603050405020304" pitchFamily="18" charset="0"/>
                <a:cs typeface="Times New Roman" panose="02020603050405020304" pitchFamily="18" charset="0"/>
              </a:rPr>
              <a:t>The </a:t>
            </a:r>
            <a:r>
              <a:rPr lang="en-US" sz="3200" b="1" dirty="0">
                <a:solidFill>
                  <a:srgbClr val="00B0F0"/>
                </a:solidFill>
                <a:latin typeface="Times New Roman" panose="02020603050405020304" pitchFamily="18" charset="0"/>
                <a:cs typeface="Times New Roman" panose="02020603050405020304" pitchFamily="18" charset="0"/>
              </a:rPr>
              <a:t>renal cortex </a:t>
            </a:r>
            <a:r>
              <a:rPr lang="en-US" sz="3200" dirty="0">
                <a:latin typeface="Times New Roman" panose="02020603050405020304" pitchFamily="18" charset="0"/>
                <a:cs typeface="Times New Roman" panose="02020603050405020304" pitchFamily="18" charset="0"/>
              </a:rPr>
              <a:t>generates </a:t>
            </a:r>
            <a:r>
              <a:rPr lang="en-US" sz="3200" b="1" dirty="0">
                <a:latin typeface="Times New Roman" panose="02020603050405020304" pitchFamily="18" charset="0"/>
                <a:cs typeface="Times New Roman" panose="02020603050405020304" pitchFamily="18" charset="0"/>
              </a:rPr>
              <a:t>homogeneous echoes </a:t>
            </a:r>
            <a:r>
              <a:rPr lang="en-US" sz="3200" dirty="0">
                <a:latin typeface="Times New Roman" panose="02020603050405020304" pitchFamily="18" charset="0"/>
                <a:cs typeface="Times New Roman" panose="02020603050405020304" pitchFamily="18" charset="0"/>
              </a:rPr>
              <a:t>that are of </a:t>
            </a:r>
            <a:r>
              <a:rPr lang="en-US" sz="3200" b="1" dirty="0">
                <a:latin typeface="Times New Roman" panose="02020603050405020304" pitchFamily="18" charset="0"/>
                <a:cs typeface="Times New Roman" panose="02020603050405020304" pitchFamily="18" charset="0"/>
              </a:rPr>
              <a:t>equal </a:t>
            </a:r>
            <a:r>
              <a:rPr lang="en-US" sz="3200" dirty="0">
                <a:latin typeface="Times New Roman" panose="02020603050405020304" pitchFamily="18" charset="0"/>
                <a:cs typeface="Times New Roman" panose="02020603050405020304" pitchFamily="18" charset="0"/>
              </a:rPr>
              <a:t>or </a:t>
            </a:r>
            <a:r>
              <a:rPr lang="en-US" sz="3200" b="1" dirty="0">
                <a:latin typeface="Times New Roman" panose="02020603050405020304" pitchFamily="18" charset="0"/>
                <a:cs typeface="Times New Roman" panose="02020603050405020304" pitchFamily="18" charset="0"/>
              </a:rPr>
              <a:t>less</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reflective</a:t>
            </a:r>
            <a:r>
              <a:rPr lang="en-US" sz="3200" dirty="0">
                <a:latin typeface="Times New Roman" panose="02020603050405020304" pitchFamily="18" charset="0"/>
                <a:cs typeface="Times New Roman" panose="02020603050405020304" pitchFamily="18" charset="0"/>
              </a:rPr>
              <a:t> than those of the adjacent </a:t>
            </a:r>
            <a:r>
              <a:rPr lang="en-US" sz="3200" b="1" dirty="0">
                <a:latin typeface="Times New Roman" panose="02020603050405020304" pitchFamily="18" charset="0"/>
                <a:cs typeface="Times New Roman" panose="02020603050405020304" pitchFamily="18" charset="0"/>
              </a:rPr>
              <a:t>liver or spleen</a:t>
            </a:r>
            <a:r>
              <a:rPr lang="en-US" sz="3200" dirty="0">
                <a:latin typeface="Times New Roman" panose="02020603050405020304" pitchFamily="18" charset="0"/>
                <a:cs typeface="Times New Roman" panose="02020603050405020304" pitchFamily="18" charset="0"/>
              </a:rPr>
              <a:t>.</a:t>
            </a:r>
          </a:p>
        </p:txBody>
      </p:sp>
      <p:sp>
        <p:nvSpPr>
          <p:cNvPr id="3" name="مستطيل 2"/>
          <p:cNvSpPr/>
          <p:nvPr/>
        </p:nvSpPr>
        <p:spPr>
          <a:xfrm>
            <a:off x="2051720" y="-86251"/>
            <a:ext cx="4376519" cy="584775"/>
          </a:xfrm>
          <a:prstGeom prst="rect">
            <a:avLst/>
          </a:prstGeom>
        </p:spPr>
        <p:txBody>
          <a:bodyPr wrap="none">
            <a:spAutoFit/>
          </a:bodyPr>
          <a:lstStyle/>
          <a:p>
            <a:pPr algn="ctr"/>
            <a:r>
              <a:rPr lang="en-US" sz="3200" b="1" i="1" dirty="0">
                <a:solidFill>
                  <a:srgbClr val="FF0000"/>
                </a:solidFill>
              </a:rPr>
              <a:t>Normal renal ultrasound</a:t>
            </a:r>
            <a:endParaRPr lang="ar-EG" sz="3200" b="1" dirty="0">
              <a:solidFill>
                <a:srgbClr val="FF0000"/>
              </a:solidFill>
            </a:endParaRPr>
          </a:p>
        </p:txBody>
      </p:sp>
      <p:sp>
        <p:nvSpPr>
          <p:cNvPr id="4" name="Star: 5 Points 3">
            <a:extLst>
              <a:ext uri="{FF2B5EF4-FFF2-40B4-BE49-F238E27FC236}">
                <a16:creationId xmlns:a16="http://schemas.microsoft.com/office/drawing/2014/main" id="{8498B2A8-3138-4F1F-B2E8-3D43610D8727}"/>
              </a:ext>
            </a:extLst>
          </p:cNvPr>
          <p:cNvSpPr/>
          <p:nvPr/>
        </p:nvSpPr>
        <p:spPr>
          <a:xfrm>
            <a:off x="192346" y="90561"/>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7883" y="339352"/>
            <a:ext cx="9036496" cy="6494085"/>
          </a:xfrm>
          <a:prstGeom prst="rect">
            <a:avLst/>
          </a:prstGeom>
        </p:spPr>
        <p:txBody>
          <a:bodyPr wrap="square">
            <a:spAutoFit/>
          </a:bodyPr>
          <a:lstStyle/>
          <a:p>
            <a:pPr marL="457200" indent="-457200" algn="just">
              <a:buFont typeface="Arial" pitchFamily="34" charset="0"/>
              <a:buChar char="•"/>
            </a:pPr>
            <a:r>
              <a:rPr lang="en-US" sz="3200" dirty="0"/>
              <a:t>The </a:t>
            </a:r>
            <a:r>
              <a:rPr lang="en-US" sz="3200" b="1" dirty="0">
                <a:solidFill>
                  <a:srgbClr val="00B0F0"/>
                </a:solidFill>
              </a:rPr>
              <a:t>renal pyramids </a:t>
            </a:r>
            <a:r>
              <a:rPr lang="en-US" sz="3200" dirty="0"/>
              <a:t>are seen as </a:t>
            </a:r>
            <a:r>
              <a:rPr lang="en-US" sz="3200" b="1" dirty="0"/>
              <a:t>triangular hypoechoic areas </a:t>
            </a:r>
            <a:r>
              <a:rPr lang="en-US" sz="3200" dirty="0"/>
              <a:t>adjacent to the renal sinus.</a:t>
            </a:r>
          </a:p>
          <a:p>
            <a:pPr algn="just"/>
            <a:endParaRPr lang="en-US" sz="3200" dirty="0"/>
          </a:p>
          <a:p>
            <a:pPr marL="457200" indent="-457200" algn="just">
              <a:buFont typeface="Arial" pitchFamily="34" charset="0"/>
              <a:buChar char="•"/>
            </a:pPr>
            <a:r>
              <a:rPr lang="en-US" sz="3200" dirty="0"/>
              <a:t>The normal adult renal length, measured by ultrasound is </a:t>
            </a:r>
            <a:r>
              <a:rPr lang="en-US" sz="3200" b="1" dirty="0">
                <a:solidFill>
                  <a:srgbClr val="00B0F0"/>
                </a:solidFill>
              </a:rPr>
              <a:t>9–12 cm</a:t>
            </a:r>
            <a:r>
              <a:rPr lang="en-US" sz="3200" dirty="0"/>
              <a:t>. Renal length varies with age.</a:t>
            </a:r>
          </a:p>
          <a:p>
            <a:pPr algn="just"/>
            <a:endParaRPr lang="en-US" sz="3200" dirty="0"/>
          </a:p>
          <a:p>
            <a:pPr marL="457200" indent="-457200" algn="just">
              <a:buFont typeface="Arial" pitchFamily="34" charset="0"/>
              <a:buChar char="•"/>
            </a:pPr>
            <a:r>
              <a:rPr lang="en-US" sz="3200" dirty="0">
                <a:solidFill>
                  <a:srgbClr val="00B0F0"/>
                </a:solidFill>
              </a:rPr>
              <a:t>Normal ureters </a:t>
            </a:r>
            <a:r>
              <a:rPr lang="en-US" sz="3200" dirty="0"/>
              <a:t>are </a:t>
            </a:r>
            <a:r>
              <a:rPr lang="en-US" sz="3200" b="1" dirty="0">
                <a:solidFill>
                  <a:srgbClr val="00B0F0"/>
                </a:solidFill>
              </a:rPr>
              <a:t>not</a:t>
            </a:r>
            <a:r>
              <a:rPr lang="en-US" sz="3200" dirty="0"/>
              <a:t> usually </a:t>
            </a:r>
            <a:r>
              <a:rPr lang="en-US" sz="3200" b="1" dirty="0">
                <a:solidFill>
                  <a:srgbClr val="00B0F0"/>
                </a:solidFill>
              </a:rPr>
              <a:t>visualized</a:t>
            </a:r>
            <a:r>
              <a:rPr lang="en-US" sz="3200" dirty="0"/>
              <a:t> due to overlying bowel gas.</a:t>
            </a:r>
          </a:p>
          <a:p>
            <a:pPr algn="just"/>
            <a:r>
              <a:rPr lang="en-US" sz="3200" dirty="0"/>
              <a:t> </a:t>
            </a:r>
          </a:p>
          <a:p>
            <a:pPr marL="457200" indent="-457200" algn="just">
              <a:buFont typeface="Arial" pitchFamily="34" charset="0"/>
              <a:buChar char="•"/>
            </a:pPr>
            <a:r>
              <a:rPr lang="en-US" sz="3200" b="1" dirty="0">
                <a:solidFill>
                  <a:srgbClr val="00B0F0"/>
                </a:solidFill>
              </a:rPr>
              <a:t>The urinary bladder </a:t>
            </a:r>
            <a:r>
              <a:rPr lang="en-US" sz="3200" dirty="0"/>
              <a:t>should be examined in the </a:t>
            </a:r>
            <a:r>
              <a:rPr lang="en-US" sz="3200" b="1" dirty="0">
                <a:solidFill>
                  <a:srgbClr val="00B0F0"/>
                </a:solidFill>
              </a:rPr>
              <a:t>distended</a:t>
            </a:r>
            <a:r>
              <a:rPr lang="en-US" sz="3200" dirty="0"/>
              <a:t> state: the </a:t>
            </a:r>
            <a:r>
              <a:rPr lang="en-US" sz="3200" b="1" dirty="0">
                <a:solidFill>
                  <a:srgbClr val="00B0F0"/>
                </a:solidFill>
              </a:rPr>
              <a:t>walls</a:t>
            </a:r>
            <a:r>
              <a:rPr lang="en-US" sz="3200" dirty="0"/>
              <a:t> should be </a:t>
            </a:r>
            <a:r>
              <a:rPr lang="en-US" sz="3200" b="1" dirty="0">
                <a:solidFill>
                  <a:srgbClr val="00B0F0"/>
                </a:solidFill>
              </a:rPr>
              <a:t>sharply defined and barely perceptible</a:t>
            </a:r>
            <a:r>
              <a:rPr lang="en-US" sz="3200" dirty="0"/>
              <a:t>. </a:t>
            </a:r>
          </a:p>
        </p:txBody>
      </p:sp>
      <p:sp>
        <p:nvSpPr>
          <p:cNvPr id="2" name="Rectangle 1">
            <a:extLst>
              <a:ext uri="{FF2B5EF4-FFF2-40B4-BE49-F238E27FC236}">
                <a16:creationId xmlns:a16="http://schemas.microsoft.com/office/drawing/2014/main" id="{A06B53BC-328A-46BB-A888-61C62C0E7646}"/>
              </a:ext>
            </a:extLst>
          </p:cNvPr>
          <p:cNvSpPr/>
          <p:nvPr/>
        </p:nvSpPr>
        <p:spPr>
          <a:xfrm>
            <a:off x="-7883" y="0"/>
            <a:ext cx="3291286" cy="369332"/>
          </a:xfrm>
          <a:prstGeom prst="rect">
            <a:avLst/>
          </a:prstGeom>
        </p:spPr>
        <p:txBody>
          <a:bodyPr wrap="none">
            <a:spAutoFit/>
          </a:bodyPr>
          <a:lstStyle/>
          <a:p>
            <a:pPr algn="ctr"/>
            <a:r>
              <a:rPr lang="en-US" b="1" i="1" dirty="0">
                <a:solidFill>
                  <a:srgbClr val="FF0000"/>
                </a:solidFill>
              </a:rPr>
              <a:t>Normal renal ultrasound &gt;&gt;&gt;&gt;&gt;&gt;</a:t>
            </a:r>
            <a:endParaRPr lang="ar-EG" b="1" dirty="0">
              <a:solidFill>
                <a:srgbClr val="FF0000"/>
              </a:solidFill>
            </a:endParaRPr>
          </a:p>
        </p:txBody>
      </p:sp>
      <p:sp>
        <p:nvSpPr>
          <p:cNvPr id="4" name="Star: 5 Points 3">
            <a:extLst>
              <a:ext uri="{FF2B5EF4-FFF2-40B4-BE49-F238E27FC236}">
                <a16:creationId xmlns:a16="http://schemas.microsoft.com/office/drawing/2014/main" id="{DCA30F00-45C8-4691-ABA3-8510637306AE}"/>
              </a:ext>
            </a:extLst>
          </p:cNvPr>
          <p:cNvSpPr/>
          <p:nvPr/>
        </p:nvSpPr>
        <p:spPr>
          <a:xfrm>
            <a:off x="192346" y="90561"/>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552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672208" y="2959224"/>
            <a:ext cx="5904656" cy="3898776"/>
          </a:xfrm>
          <a:prstGeom prst="rect">
            <a:avLst/>
          </a:prstGeom>
          <a:noFill/>
          <a:ln w="9525">
            <a:noFill/>
            <a:miter lim="800000"/>
            <a:headEnd/>
            <a:tailEnd/>
          </a:ln>
        </p:spPr>
      </p:pic>
      <p:sp>
        <p:nvSpPr>
          <p:cNvPr id="28675" name="Rectangle 1"/>
          <p:cNvSpPr>
            <a:spLocks noChangeArrowheads="1"/>
          </p:cNvSpPr>
          <p:nvPr/>
        </p:nvSpPr>
        <p:spPr bwMode="auto">
          <a:xfrm>
            <a:off x="1524000" y="5786438"/>
            <a:ext cx="3327400" cy="461962"/>
          </a:xfrm>
          <a:prstGeom prst="rect">
            <a:avLst/>
          </a:prstGeom>
          <a:noFill/>
          <a:ln w="9525">
            <a:noFill/>
            <a:miter lim="800000"/>
            <a:headEnd/>
            <a:tailEnd/>
          </a:ln>
        </p:spPr>
        <p:txBody>
          <a:bodyPr>
            <a:spAutoFit/>
          </a:bodyPr>
          <a:lstStyle/>
          <a:p>
            <a:r>
              <a:rPr lang="en-US" altLang="en-US"/>
              <a:t>RT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267"/>
            <a:ext cx="5616624" cy="334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79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762000" y="228600"/>
            <a:ext cx="7010400" cy="584200"/>
          </a:xfrm>
          <a:prstGeom prst="rect">
            <a:avLst/>
          </a:prstGeom>
          <a:noFill/>
          <a:ln w="9525">
            <a:noFill/>
            <a:miter lim="800000"/>
            <a:headEnd/>
            <a:tailEnd/>
          </a:ln>
        </p:spPr>
        <p:txBody>
          <a:bodyPr>
            <a:spAutoFit/>
          </a:bodyPr>
          <a:lstStyle/>
          <a:p>
            <a:r>
              <a:rPr lang="en-US" altLang="en-US" sz="3200"/>
              <a:t>Ultrasound of Urinary bladder Male</a:t>
            </a:r>
          </a:p>
        </p:txBody>
      </p:sp>
      <p:pic>
        <p:nvPicPr>
          <p:cNvPr id="35843" name="Picture 6" descr="http://www.medison.ru/uzi/img/p400.jpg"/>
          <p:cNvPicPr>
            <a:picLocks noChangeAspect="1" noChangeArrowheads="1"/>
          </p:cNvPicPr>
          <p:nvPr/>
        </p:nvPicPr>
        <p:blipFill>
          <a:blip r:embed="rId2" cstate="print"/>
          <a:srcRect/>
          <a:stretch>
            <a:fillRect/>
          </a:stretch>
        </p:blipFill>
        <p:spPr bwMode="auto">
          <a:xfrm>
            <a:off x="14288" y="2133600"/>
            <a:ext cx="5119687" cy="3840163"/>
          </a:xfrm>
          <a:prstGeom prst="rect">
            <a:avLst/>
          </a:prstGeom>
          <a:noFill/>
          <a:ln w="9525">
            <a:noFill/>
            <a:miter lim="800000"/>
            <a:headEnd/>
            <a:tailEnd/>
          </a:ln>
        </p:spPr>
      </p:pic>
      <p:pic>
        <p:nvPicPr>
          <p:cNvPr id="35844" name="Picture 8" descr="http://www.aafp.org/afp/2008/0301/afp20080301p643-f1.jpg"/>
          <p:cNvPicPr>
            <a:picLocks noChangeAspect="1" noChangeArrowheads="1"/>
          </p:cNvPicPr>
          <p:nvPr/>
        </p:nvPicPr>
        <p:blipFill>
          <a:blip r:embed="rId3" cstate="print"/>
          <a:srcRect/>
          <a:stretch>
            <a:fillRect/>
          </a:stretch>
        </p:blipFill>
        <p:spPr bwMode="auto">
          <a:xfrm>
            <a:off x="5133975" y="2133600"/>
            <a:ext cx="3752850" cy="384016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Box 1"/>
          <p:cNvSpPr txBox="1">
            <a:spLocks noChangeArrowheads="1"/>
          </p:cNvSpPr>
          <p:nvPr/>
        </p:nvSpPr>
        <p:spPr bwMode="auto">
          <a:xfrm>
            <a:off x="1752600" y="228600"/>
            <a:ext cx="5181600" cy="830263"/>
          </a:xfrm>
          <a:prstGeom prst="rect">
            <a:avLst/>
          </a:prstGeom>
          <a:noFill/>
          <a:ln w="9525">
            <a:noFill/>
            <a:miter lim="800000"/>
            <a:headEnd/>
            <a:tailEnd/>
          </a:ln>
        </p:spPr>
        <p:txBody>
          <a:bodyPr>
            <a:spAutoFit/>
          </a:bodyPr>
          <a:lstStyle/>
          <a:p>
            <a:r>
              <a:rPr lang="en-US" altLang="en-US"/>
              <a:t>ULTRASOUND IMAGES OF Bladder in female</a:t>
            </a:r>
          </a:p>
        </p:txBody>
      </p:sp>
      <p:sp>
        <p:nvSpPr>
          <p:cNvPr id="37893" name="AutoShape 7" descr="http://www.droid.cuhk.edu.hk/images/ultrasound/gynecology/uterus.png"/>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n-US" altLang="en-US"/>
          </a:p>
        </p:txBody>
      </p:sp>
      <p:pic>
        <p:nvPicPr>
          <p:cNvPr id="37894" name="Picture 8"/>
          <p:cNvPicPr>
            <a:picLocks noChangeAspect="1" noChangeArrowheads="1"/>
          </p:cNvPicPr>
          <p:nvPr/>
        </p:nvPicPr>
        <p:blipFill>
          <a:blip r:embed="rId2" cstate="print"/>
          <a:srcRect/>
          <a:stretch>
            <a:fillRect/>
          </a:stretch>
        </p:blipFill>
        <p:spPr bwMode="auto">
          <a:xfrm>
            <a:off x="0" y="764704"/>
            <a:ext cx="4554538" cy="3971925"/>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663" y="609925"/>
            <a:ext cx="4111825" cy="440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716016" y="5157192"/>
            <a:ext cx="4248472" cy="923330"/>
          </a:xfrm>
          <a:prstGeom prst="rect">
            <a:avLst/>
          </a:prstGeom>
        </p:spPr>
        <p:txBody>
          <a:bodyPr wrap="square">
            <a:spAutoFit/>
          </a:bodyPr>
          <a:lstStyle/>
          <a:p>
            <a:pPr algn="just"/>
            <a:r>
              <a:rPr lang="en-US" b="1" dirty="0">
                <a:solidFill>
                  <a:srgbClr val="0070C0"/>
                </a:solidFill>
              </a:rPr>
              <a:t>Normal ultrasound of the full bladder (B). Note the smooth thin bladder wall. The vagina lies posteriorly (arrow).</a:t>
            </a:r>
            <a:endParaRPr lang="ar-EG" b="1" dirty="0">
              <a:solidFill>
                <a:srgbClr val="0070C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2123728" y="0"/>
            <a:ext cx="1828800" cy="498231"/>
          </a:xfrm>
        </p:spPr>
        <p:txBody>
          <a:bodyPr>
            <a:noAutofit/>
          </a:bodyPr>
          <a:lstStyle/>
          <a:p>
            <a:pPr algn="ctr"/>
            <a:r>
              <a:rPr lang="en-US" altLang="en-US" sz="3200" dirty="0">
                <a:solidFill>
                  <a:srgbClr val="FF0000"/>
                </a:solidFill>
              </a:rPr>
              <a:t>CT scan</a:t>
            </a:r>
          </a:p>
        </p:txBody>
      </p:sp>
      <p:sp>
        <p:nvSpPr>
          <p:cNvPr id="39939" name="Text Placeholder 3"/>
          <p:cNvSpPr>
            <a:spLocks noGrp="1"/>
          </p:cNvSpPr>
          <p:nvPr>
            <p:ph type="body" sz="half" idx="2"/>
          </p:nvPr>
        </p:nvSpPr>
        <p:spPr>
          <a:xfrm>
            <a:off x="0" y="533400"/>
            <a:ext cx="5796136" cy="5991944"/>
          </a:xfrm>
        </p:spPr>
        <p:txBody>
          <a:bodyPr>
            <a:normAutofit/>
          </a:bodyPr>
          <a:lstStyle/>
          <a:p>
            <a:pPr algn="just"/>
            <a:r>
              <a:rPr lang="en-US" altLang="en-US" sz="2000" b="1" dirty="0"/>
              <a:t>Standard CT technique for renal imaging:</a:t>
            </a:r>
          </a:p>
          <a:p>
            <a:pPr algn="just">
              <a:buFontTx/>
              <a:buChar char="-"/>
            </a:pPr>
            <a:r>
              <a:rPr lang="en-US" altLang="en-US" sz="2000" dirty="0"/>
              <a:t>IV contrast differentiate pathological process from normal.</a:t>
            </a:r>
          </a:p>
          <a:p>
            <a:pPr algn="just"/>
            <a:r>
              <a:rPr lang="en-US" sz="2000" b="1" dirty="0"/>
              <a:t>Computed tomography of kidneys, ureters and bladder (CT KUB)</a:t>
            </a:r>
            <a:r>
              <a:rPr lang="en-US" sz="2000" dirty="0"/>
              <a:t> </a:t>
            </a:r>
            <a:r>
              <a:rPr lang="en-US" altLang="en-US" sz="2000" dirty="0"/>
              <a:t>is a </a:t>
            </a:r>
            <a:r>
              <a:rPr lang="en-US" altLang="en-US" sz="2000" dirty="0">
                <a:solidFill>
                  <a:srgbClr val="00B050"/>
                </a:solidFill>
              </a:rPr>
              <a:t>quick non-invasive technique for diagnosis of urolithiasis </a:t>
            </a:r>
          </a:p>
          <a:p>
            <a:pPr algn="just"/>
            <a:r>
              <a:rPr lang="en-US" sz="2000" b="1" dirty="0">
                <a:solidFill>
                  <a:srgbClr val="0070C0"/>
                </a:solidFill>
              </a:rPr>
              <a:t>CT urography </a:t>
            </a:r>
            <a:r>
              <a:rPr lang="en-US" sz="2000" dirty="0">
                <a:solidFill>
                  <a:srgbClr val="0070C0"/>
                </a:solidFill>
              </a:rPr>
              <a:t>(</a:t>
            </a:r>
            <a:r>
              <a:rPr lang="en-US" sz="2000" b="1" dirty="0">
                <a:solidFill>
                  <a:srgbClr val="0070C0"/>
                </a:solidFill>
              </a:rPr>
              <a:t>CTU </a:t>
            </a:r>
            <a:r>
              <a:rPr lang="en-US" sz="2000" dirty="0">
                <a:solidFill>
                  <a:srgbClr val="0070C0"/>
                </a:solidFill>
              </a:rPr>
              <a:t>or</a:t>
            </a:r>
            <a:r>
              <a:rPr lang="en-US" sz="2000" b="1" dirty="0">
                <a:solidFill>
                  <a:srgbClr val="0070C0"/>
                </a:solidFill>
              </a:rPr>
              <a:t> CT-IVU</a:t>
            </a:r>
            <a:r>
              <a:rPr lang="en-US" sz="2000" dirty="0">
                <a:solidFill>
                  <a:srgbClr val="0070C0"/>
                </a:solidFill>
              </a:rPr>
              <a:t>) has now largely replaced traditional IVU in imaging the genitourinary tract. It gives both anatomical and functional information.</a:t>
            </a:r>
            <a:endParaRPr lang="en-US" altLang="en-US" sz="2000" dirty="0">
              <a:solidFill>
                <a:srgbClr val="0070C0"/>
              </a:solidFill>
            </a:endParaRPr>
          </a:p>
          <a:p>
            <a:pPr algn="just"/>
            <a:endParaRPr lang="en-US" altLang="en-US" sz="2000" dirty="0"/>
          </a:p>
        </p:txBody>
      </p:sp>
      <p:pic>
        <p:nvPicPr>
          <p:cNvPr id="39942" name="Picture 7"/>
          <p:cNvPicPr>
            <a:picLocks noChangeAspect="1" noChangeArrowheads="1"/>
          </p:cNvPicPr>
          <p:nvPr/>
        </p:nvPicPr>
        <p:blipFill>
          <a:blip r:embed="rId2" cstate="print"/>
          <a:srcRect/>
          <a:stretch>
            <a:fillRect/>
          </a:stretch>
        </p:blipFill>
        <p:spPr bwMode="auto">
          <a:xfrm>
            <a:off x="1547664" y="4005064"/>
            <a:ext cx="3816424" cy="2596480"/>
          </a:xfrm>
          <a:prstGeom prst="rect">
            <a:avLst/>
          </a:prstGeom>
          <a:noFill/>
          <a:ln w="9525">
            <a:noFill/>
            <a:miter lim="800000"/>
            <a:headEnd/>
            <a:tailEnd/>
          </a:ln>
        </p:spPr>
      </p:pic>
      <p:pic>
        <p:nvPicPr>
          <p:cNvPr id="12290" name="Picture 2" descr="Nonobstructive renal calculus (2/2)">
            <a:extLst>
              <a:ext uri="{FF2B5EF4-FFF2-40B4-BE49-F238E27FC236}">
                <a16:creationId xmlns:a16="http://schemas.microsoft.com/office/drawing/2014/main" id="{6739BA6B-9629-423F-8C23-148266EE7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340768"/>
            <a:ext cx="3096344" cy="53939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609600"/>
          </a:xfrm>
        </p:spPr>
        <p:txBody>
          <a:bodyPr>
            <a:normAutofit fontScale="90000"/>
          </a:bodyPr>
          <a:lstStyle/>
          <a:p>
            <a:r>
              <a:rPr lang="en-US" altLang="en-US"/>
              <a:t>Imaging modalities utilized in UTD </a:t>
            </a:r>
          </a:p>
        </p:txBody>
      </p:sp>
      <p:sp>
        <p:nvSpPr>
          <p:cNvPr id="13315" name="Content Placeholder 2"/>
          <p:cNvSpPr>
            <a:spLocks noGrp="1"/>
          </p:cNvSpPr>
          <p:nvPr>
            <p:ph idx="1"/>
          </p:nvPr>
        </p:nvSpPr>
        <p:spPr>
          <a:xfrm>
            <a:off x="76200" y="1066800"/>
            <a:ext cx="9067800" cy="5638800"/>
          </a:xfrm>
        </p:spPr>
        <p:txBody>
          <a:bodyPr/>
          <a:lstStyle/>
          <a:p>
            <a:pPr marL="0" indent="0" algn="just">
              <a:buFontTx/>
              <a:buNone/>
              <a:defRPr/>
            </a:pPr>
            <a:r>
              <a:rPr lang="en-US" altLang="en-US" sz="2800" dirty="0">
                <a:latin typeface="Times New Roman" panose="02020603050405020304" pitchFamily="18" charset="0"/>
                <a:cs typeface="Times New Roman" panose="02020603050405020304" pitchFamily="18" charset="0"/>
              </a:rPr>
              <a:t>Imaging play role in the diagnosis and management urological diseases, because many urological condition are difficult to be assessed by physical examination</a:t>
            </a:r>
          </a:p>
          <a:p>
            <a:pPr algn="just">
              <a:defRPr/>
            </a:pPr>
            <a:r>
              <a:rPr lang="en-US" altLang="en-US" sz="2800" dirty="0">
                <a:latin typeface="Times New Roman" panose="02020603050405020304" pitchFamily="18" charset="0"/>
                <a:cs typeface="Times New Roman" panose="02020603050405020304" pitchFamily="18" charset="0"/>
              </a:rPr>
              <a:t>Plain x-rays</a:t>
            </a:r>
          </a:p>
          <a:p>
            <a:pPr algn="just">
              <a:defRPr/>
            </a:pPr>
            <a:r>
              <a:rPr lang="en-US" altLang="en-US" sz="2800" dirty="0">
                <a:latin typeface="Times New Roman" panose="02020603050405020304" pitchFamily="18" charset="0"/>
                <a:cs typeface="Times New Roman" panose="02020603050405020304" pitchFamily="18" charset="0"/>
              </a:rPr>
              <a:t>IVU</a:t>
            </a:r>
          </a:p>
          <a:p>
            <a:pPr algn="just">
              <a:defRPr/>
            </a:pPr>
            <a:r>
              <a:rPr lang="en-US" altLang="en-US" sz="2800" dirty="0">
                <a:latin typeface="Times New Roman" panose="02020603050405020304" pitchFamily="18" charset="0"/>
                <a:cs typeface="Times New Roman" panose="02020603050405020304" pitchFamily="18" charset="0"/>
              </a:rPr>
              <a:t>Cystourethrogram</a:t>
            </a:r>
          </a:p>
          <a:p>
            <a:pPr algn="just">
              <a:defRPr/>
            </a:pPr>
            <a:r>
              <a:rPr lang="en-US" altLang="en-US" sz="2800" dirty="0">
                <a:latin typeface="Times New Roman" panose="02020603050405020304" pitchFamily="18" charset="0"/>
                <a:cs typeface="Times New Roman" panose="02020603050405020304" pitchFamily="18" charset="0"/>
              </a:rPr>
              <a:t>Ultrasound</a:t>
            </a:r>
          </a:p>
          <a:p>
            <a:pPr algn="just">
              <a:defRPr/>
            </a:pPr>
            <a:r>
              <a:rPr lang="en-US" altLang="en-US" sz="2800" dirty="0">
                <a:latin typeface="Times New Roman" panose="02020603050405020304" pitchFamily="18" charset="0"/>
                <a:cs typeface="Times New Roman" panose="02020603050405020304" pitchFamily="18" charset="0"/>
              </a:rPr>
              <a:t>CT</a:t>
            </a:r>
          </a:p>
          <a:p>
            <a:pPr algn="just">
              <a:defRPr/>
            </a:pPr>
            <a:r>
              <a:rPr lang="en-US" altLang="en-US" sz="2800" dirty="0">
                <a:latin typeface="Times New Roman" panose="02020603050405020304" pitchFamily="18" charset="0"/>
                <a:cs typeface="Times New Roman" panose="02020603050405020304" pitchFamily="18" charset="0"/>
              </a:rPr>
              <a:t>Radionuclide imaging (NM)</a:t>
            </a:r>
          </a:p>
          <a:p>
            <a:pPr algn="just">
              <a:defRPr/>
            </a:pPr>
            <a:r>
              <a:rPr lang="en-US" altLang="en-US" sz="2800" dirty="0">
                <a:latin typeface="Times New Roman" panose="02020603050405020304" pitchFamily="18" charset="0"/>
                <a:cs typeface="Times New Roman" panose="02020603050405020304" pitchFamily="18" charset="0"/>
              </a:rPr>
              <a:t>MRI</a:t>
            </a:r>
          </a:p>
          <a:p>
            <a:pPr>
              <a:defRPr/>
            </a:pPr>
            <a:r>
              <a:rPr lang="en-US" altLang="en-US" sz="2800" dirty="0">
                <a:latin typeface="Times New Roman" panose="02020603050405020304" pitchFamily="18" charset="0"/>
                <a:cs typeface="Times New Roman" panose="02020603050405020304" pitchFamily="18" charset="0"/>
              </a:rPr>
              <a:t>Angiography</a:t>
            </a:r>
          </a:p>
          <a:p>
            <a:pPr>
              <a:defRPr/>
            </a:pPr>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12" y="5914933"/>
            <a:ext cx="9143188" cy="1077218"/>
          </a:xfrm>
          <a:prstGeom prst="rect">
            <a:avLst/>
          </a:prstGeom>
          <a:solidFill>
            <a:srgbClr val="FFFF00"/>
          </a:solidFill>
        </p:spPr>
        <p:txBody>
          <a:bodyPr wrap="square">
            <a:spAutoFit/>
          </a:bodyPr>
          <a:lstStyle/>
          <a:p>
            <a:pPr algn="just"/>
            <a:r>
              <a:rPr lang="en-US" sz="1600" b="1" dirty="0">
                <a:solidFill>
                  <a:srgbClr val="FF0000"/>
                </a:solidFill>
              </a:rPr>
              <a:t>Normal CT of kidneys and bladder </a:t>
            </a:r>
            <a:r>
              <a:rPr lang="en-US" sz="1600" dirty="0"/>
              <a:t>(</a:t>
            </a:r>
            <a:r>
              <a:rPr lang="en-US" sz="1600" b="1" dirty="0">
                <a:solidFill>
                  <a:schemeClr val="tx2"/>
                </a:solidFill>
              </a:rPr>
              <a:t>a) Before the intravenous contrast has been given. (b)Forty seconds after intravenous contrast infusion (corticomedullary phase) (c) Ten minutes following the contrast infusion(d) Section through the pelvis showing the ureters (arrows) ten minutes after contrast has been given.</a:t>
            </a:r>
            <a:endParaRPr lang="ar-EG" sz="1600" b="1" dirty="0">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965"/>
            <a:ext cx="4571999" cy="307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0277"/>
            <a:ext cx="442798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 y="3106621"/>
            <a:ext cx="457118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124201"/>
            <a:ext cx="4320480" cy="279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1494" y="2699628"/>
            <a:ext cx="548548" cy="369332"/>
          </a:xfrm>
          <a:prstGeom prst="rect">
            <a:avLst/>
          </a:prstGeom>
          <a:solidFill>
            <a:srgbClr val="FFFF00"/>
          </a:solidFill>
        </p:spPr>
        <p:txBody>
          <a:bodyPr wrap="square">
            <a:spAutoFit/>
          </a:bodyPr>
          <a:lstStyle/>
          <a:p>
            <a:r>
              <a:rPr lang="en-US" b="1" dirty="0">
                <a:solidFill>
                  <a:schemeClr val="tx2"/>
                </a:solidFill>
              </a:rPr>
              <a:t> (a) </a:t>
            </a:r>
            <a:endParaRPr lang="ar-EG" b="1" dirty="0">
              <a:solidFill>
                <a:schemeClr val="tx2"/>
              </a:solidFill>
            </a:endParaRPr>
          </a:p>
        </p:txBody>
      </p:sp>
      <p:sp>
        <p:nvSpPr>
          <p:cNvPr id="8" name="مستطيل 7"/>
          <p:cNvSpPr/>
          <p:nvPr/>
        </p:nvSpPr>
        <p:spPr>
          <a:xfrm>
            <a:off x="4736235" y="2667362"/>
            <a:ext cx="558166" cy="369332"/>
          </a:xfrm>
          <a:prstGeom prst="rect">
            <a:avLst/>
          </a:prstGeom>
          <a:solidFill>
            <a:srgbClr val="FFFF00"/>
          </a:solidFill>
        </p:spPr>
        <p:txBody>
          <a:bodyPr wrap="none">
            <a:spAutoFit/>
          </a:bodyPr>
          <a:lstStyle/>
          <a:p>
            <a:r>
              <a:rPr lang="en-US" b="1" dirty="0">
                <a:solidFill>
                  <a:schemeClr val="tx2"/>
                </a:solidFill>
              </a:rPr>
              <a:t> (b) </a:t>
            </a:r>
            <a:endParaRPr lang="ar-EG" b="1" dirty="0">
              <a:solidFill>
                <a:schemeClr val="tx2"/>
              </a:solidFill>
            </a:endParaRPr>
          </a:p>
        </p:txBody>
      </p:sp>
      <p:sp>
        <p:nvSpPr>
          <p:cNvPr id="9" name="مستطيل 8"/>
          <p:cNvSpPr/>
          <p:nvPr/>
        </p:nvSpPr>
        <p:spPr>
          <a:xfrm>
            <a:off x="812" y="5545601"/>
            <a:ext cx="530915" cy="369332"/>
          </a:xfrm>
          <a:prstGeom prst="rect">
            <a:avLst/>
          </a:prstGeom>
          <a:solidFill>
            <a:srgbClr val="FFFF00"/>
          </a:solidFill>
        </p:spPr>
        <p:txBody>
          <a:bodyPr wrap="none">
            <a:spAutoFit/>
          </a:bodyPr>
          <a:lstStyle/>
          <a:p>
            <a:r>
              <a:rPr lang="en-US" b="1" dirty="0">
                <a:solidFill>
                  <a:schemeClr val="tx2"/>
                </a:solidFill>
              </a:rPr>
              <a:t> (c) </a:t>
            </a:r>
            <a:endParaRPr lang="ar-EG" b="1" dirty="0">
              <a:solidFill>
                <a:schemeClr val="tx2"/>
              </a:solidFill>
            </a:endParaRPr>
          </a:p>
        </p:txBody>
      </p:sp>
      <p:sp>
        <p:nvSpPr>
          <p:cNvPr id="10" name="مستطيل 9"/>
          <p:cNvSpPr/>
          <p:nvPr/>
        </p:nvSpPr>
        <p:spPr>
          <a:xfrm>
            <a:off x="4677043" y="5526153"/>
            <a:ext cx="558166" cy="369332"/>
          </a:xfrm>
          <a:prstGeom prst="rect">
            <a:avLst/>
          </a:prstGeom>
          <a:solidFill>
            <a:srgbClr val="FFFF00"/>
          </a:solidFill>
        </p:spPr>
        <p:txBody>
          <a:bodyPr wrap="none">
            <a:spAutoFit/>
          </a:bodyPr>
          <a:lstStyle/>
          <a:p>
            <a:r>
              <a:rPr lang="en-US" b="1" dirty="0">
                <a:solidFill>
                  <a:schemeClr val="tx2"/>
                </a:solidFill>
              </a:rPr>
              <a:t> (d) </a:t>
            </a:r>
            <a:endParaRPr lang="ar-EG" b="1" dirty="0">
              <a:solidFill>
                <a:schemeClr val="tx2"/>
              </a:solidFill>
            </a:endParaRPr>
          </a:p>
        </p:txBody>
      </p:sp>
    </p:spTree>
    <p:extLst>
      <p:ext uri="{BB962C8B-B14F-4D97-AF65-F5344CB8AC3E}">
        <p14:creationId xmlns:p14="http://schemas.microsoft.com/office/powerpoint/2010/main" val="483663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TextBox 1"/>
          <p:cNvSpPr txBox="1">
            <a:spLocks noChangeArrowheads="1"/>
          </p:cNvSpPr>
          <p:nvPr/>
        </p:nvSpPr>
        <p:spPr bwMode="auto">
          <a:xfrm>
            <a:off x="179512" y="0"/>
            <a:ext cx="4176464" cy="400110"/>
          </a:xfrm>
          <a:prstGeom prst="rect">
            <a:avLst/>
          </a:prstGeom>
          <a:noFill/>
          <a:ln w="9525">
            <a:noFill/>
            <a:miter lim="800000"/>
            <a:headEnd/>
            <a:tailEnd/>
          </a:ln>
        </p:spPr>
        <p:txBody>
          <a:bodyPr wrap="square">
            <a:spAutoFit/>
          </a:bodyPr>
          <a:lstStyle/>
          <a:p>
            <a:pPr algn="ctr"/>
            <a:r>
              <a:rPr lang="en-US" sz="2000" b="1" dirty="0">
                <a:solidFill>
                  <a:srgbClr val="FF0000"/>
                </a:solidFill>
              </a:rPr>
              <a:t>Magnetic resonance imaging </a:t>
            </a:r>
            <a:r>
              <a:rPr lang="en-US" altLang="en-US" sz="2000" b="1" dirty="0">
                <a:solidFill>
                  <a:srgbClr val="FF0000"/>
                </a:solidFill>
              </a:rPr>
              <a:t>MRI</a:t>
            </a:r>
          </a:p>
        </p:txBody>
      </p:sp>
      <p:sp>
        <p:nvSpPr>
          <p:cNvPr id="6" name="Rectangle 5"/>
          <p:cNvSpPr/>
          <p:nvPr/>
        </p:nvSpPr>
        <p:spPr>
          <a:xfrm>
            <a:off x="-1" y="400110"/>
            <a:ext cx="5336435" cy="6370975"/>
          </a:xfrm>
          <a:prstGeom prst="rect">
            <a:avLst/>
          </a:prstGeom>
        </p:spPr>
        <p:txBody>
          <a:bodyPr wrap="square">
            <a:spAutoFit/>
          </a:bodyPr>
          <a:lstStyle/>
          <a:p>
            <a:pPr algn="just"/>
            <a:r>
              <a:rPr lang="en-US" sz="2400" b="1" dirty="0"/>
              <a:t>MRI gives similar anatomical information to CT, with the advantage of being able to obtain scans directly in multiple planes.</a:t>
            </a:r>
          </a:p>
          <a:p>
            <a:pPr algn="just"/>
            <a:r>
              <a:rPr lang="en-US" sz="2400" b="1" dirty="0">
                <a:solidFill>
                  <a:srgbClr val="C00000"/>
                </a:solidFill>
              </a:rPr>
              <a:t>It is generally used in selected circumstances, e.g.:</a:t>
            </a:r>
          </a:p>
          <a:p>
            <a:pPr algn="just"/>
            <a:r>
              <a:rPr lang="en-US" sz="2400" dirty="0"/>
              <a:t>= </a:t>
            </a:r>
            <a:r>
              <a:rPr lang="en-US" sz="2400" b="1" dirty="0">
                <a:solidFill>
                  <a:srgbClr val="00B0F0"/>
                </a:solidFill>
              </a:rPr>
              <a:t>To demonstrate renal artery stenosis or inferior vena caval extension of renal tumours,</a:t>
            </a:r>
          </a:p>
          <a:p>
            <a:pPr algn="just"/>
            <a:r>
              <a:rPr lang="en-US" sz="2400" b="1" dirty="0">
                <a:solidFill>
                  <a:srgbClr val="00B0F0"/>
                </a:solidFill>
              </a:rPr>
              <a:t> = To clarify problems not solved by ultrasound or CT.</a:t>
            </a:r>
          </a:p>
          <a:p>
            <a:pPr algn="just"/>
            <a:r>
              <a:rPr lang="en-US" sz="2400" b="1" dirty="0">
                <a:solidFill>
                  <a:srgbClr val="00B0F0"/>
                </a:solidFill>
              </a:rPr>
              <a:t>= To assess the extent of bladder or prostate cancer prior to consideration for surgery</a:t>
            </a:r>
          </a:p>
          <a:p>
            <a:pPr algn="just"/>
            <a:r>
              <a:rPr lang="en-US" sz="2400" b="1" dirty="0">
                <a:solidFill>
                  <a:srgbClr val="00B050"/>
                </a:solidFill>
              </a:rPr>
              <a:t>Calcification is not visible on MRI, which is one of the main disadvantages of the technique for renal tract imaging.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4546"/>
            <a:ext cx="3779912" cy="214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170" y="2268760"/>
            <a:ext cx="3672408"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043" y="4645024"/>
            <a:ext cx="1836881" cy="2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9" y="4797152"/>
            <a:ext cx="1728192" cy="184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5148064" y="3573016"/>
            <a:ext cx="3931198" cy="3068960"/>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5148064" y="-11113"/>
            <a:ext cx="3931199" cy="3050831"/>
          </a:xfrm>
          <a:prstGeom prst="rect">
            <a:avLst/>
          </a:prstGeom>
          <a:noFill/>
          <a:ln w="9525">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467544" y="1367475"/>
            <a:ext cx="4335626" cy="3344486"/>
          </a:xfrm>
          <a:prstGeom prst="rect">
            <a:avLst/>
          </a:prstGeom>
          <a:noFill/>
          <a:ln w="9525">
            <a:noFill/>
            <a:miter lim="800000"/>
            <a:headEnd/>
            <a:tailEnd/>
          </a:ln>
        </p:spPr>
      </p:pic>
    </p:spTree>
    <p:extLst>
      <p:ext uri="{BB962C8B-B14F-4D97-AF65-F5344CB8AC3E}">
        <p14:creationId xmlns:p14="http://schemas.microsoft.com/office/powerpoint/2010/main" val="2232711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1115616" y="1988840"/>
            <a:ext cx="6840760" cy="4716760"/>
          </a:xfrm>
          <a:prstGeom prst="rect">
            <a:avLst/>
          </a:prstGeom>
          <a:noFill/>
          <a:ln w="9525">
            <a:noFill/>
            <a:miter lim="800000"/>
            <a:headEnd/>
            <a:tailEnd/>
          </a:ln>
        </p:spPr>
      </p:pic>
      <p:sp>
        <p:nvSpPr>
          <p:cNvPr id="43011" name="TextBox 1"/>
          <p:cNvSpPr txBox="1">
            <a:spLocks noChangeArrowheads="1"/>
          </p:cNvSpPr>
          <p:nvPr/>
        </p:nvSpPr>
        <p:spPr bwMode="auto">
          <a:xfrm>
            <a:off x="1371600" y="152400"/>
            <a:ext cx="4648200" cy="461665"/>
          </a:xfrm>
          <a:prstGeom prst="rect">
            <a:avLst/>
          </a:prstGeom>
          <a:noFill/>
          <a:ln w="9525">
            <a:noFill/>
            <a:miter lim="800000"/>
            <a:headEnd/>
            <a:tailEnd/>
          </a:ln>
        </p:spPr>
        <p:txBody>
          <a:bodyPr>
            <a:spAutoFit/>
          </a:bodyPr>
          <a:lstStyle/>
          <a:p>
            <a:r>
              <a:rPr lang="en-US" altLang="en-US" sz="2400" b="1" dirty="0">
                <a:solidFill>
                  <a:srgbClr val="C00000"/>
                </a:solidFill>
              </a:rPr>
              <a:t>Renal arteriogram</a:t>
            </a:r>
          </a:p>
        </p:txBody>
      </p:sp>
      <p:sp>
        <p:nvSpPr>
          <p:cNvPr id="4" name="Rectangle 3"/>
          <p:cNvSpPr/>
          <p:nvPr/>
        </p:nvSpPr>
        <p:spPr>
          <a:xfrm>
            <a:off x="0" y="692696"/>
            <a:ext cx="9144000" cy="1200329"/>
          </a:xfrm>
          <a:prstGeom prst="rect">
            <a:avLst/>
          </a:prstGeom>
        </p:spPr>
        <p:txBody>
          <a:bodyPr wrap="square">
            <a:spAutoFit/>
          </a:bodyPr>
          <a:lstStyle/>
          <a:p>
            <a:pPr algn="just"/>
            <a:r>
              <a:rPr lang="en-US" sz="2400" dirty="0">
                <a:solidFill>
                  <a:srgbClr val="00B050"/>
                </a:solidFill>
              </a:rPr>
              <a:t>Renal arteriography is performed via a catheter introduced into the femoral artery by the Seldinger technique </a:t>
            </a:r>
            <a:r>
              <a:rPr lang="en-US" sz="2400" dirty="0"/>
              <a:t>. </a:t>
            </a:r>
          </a:p>
          <a:p>
            <a:pPr algn="just"/>
            <a:r>
              <a:rPr lang="en-US" sz="2400" dirty="0">
                <a:solidFill>
                  <a:srgbClr val="002060"/>
                </a:solidFill>
              </a:rPr>
              <a:t>Selective injections are made into one or both renal arteries.</a:t>
            </a:r>
            <a:r>
              <a:rPr lang="en-US" sz="2400" dirty="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altLang="en-US" b="1" dirty="0">
                <a:solidFill>
                  <a:srgbClr val="FF0000"/>
                </a:solidFill>
              </a:rPr>
              <a:t>Congenital anomalies</a:t>
            </a:r>
          </a:p>
        </p:txBody>
      </p:sp>
      <p:sp>
        <p:nvSpPr>
          <p:cNvPr id="44035" name="Content Placeholder 2"/>
          <p:cNvSpPr>
            <a:spLocks noGrp="1"/>
          </p:cNvSpPr>
          <p:nvPr>
            <p:ph idx="1"/>
          </p:nvPr>
        </p:nvSpPr>
        <p:spPr>
          <a:xfrm>
            <a:off x="76200" y="1219200"/>
            <a:ext cx="8991600" cy="5181600"/>
          </a:xfrm>
        </p:spPr>
        <p:txBody>
          <a:bodyPr/>
          <a:lstStyle/>
          <a:p>
            <a:r>
              <a:rPr lang="en-US" altLang="en-US" b="1" dirty="0">
                <a:solidFill>
                  <a:srgbClr val="C00000"/>
                </a:solidFill>
              </a:rPr>
              <a:t>Cross ectopic: </a:t>
            </a:r>
            <a:r>
              <a:rPr lang="en-US" altLang="en-US" dirty="0"/>
              <a:t>Lower kidney is usually ectopic one. In 90% of cases there is fusion of kidneys. There are increase chances of calculus formation.</a:t>
            </a:r>
          </a:p>
          <a:p>
            <a:r>
              <a:rPr lang="en-US" altLang="en-US" b="1" dirty="0">
                <a:solidFill>
                  <a:srgbClr val="C00000"/>
                </a:solidFill>
              </a:rPr>
              <a:t>Horseshoe kidney:</a:t>
            </a:r>
            <a:r>
              <a:rPr lang="en-US" altLang="en-US" dirty="0"/>
              <a:t> Lower pole of both unite in the middle. Prone to trauma</a:t>
            </a:r>
          </a:p>
          <a:p>
            <a:r>
              <a:rPr lang="en-US" altLang="en-US" b="1" dirty="0">
                <a:solidFill>
                  <a:srgbClr val="C00000"/>
                </a:solidFill>
              </a:rPr>
              <a:t>Pelvic kidney: </a:t>
            </a:r>
            <a:r>
              <a:rPr lang="en-US" altLang="en-US" dirty="0"/>
              <a:t>Kidney is located in the pelvis. More prone to trauma.</a:t>
            </a:r>
          </a:p>
          <a:p>
            <a:r>
              <a:rPr lang="en-US" altLang="en-US" b="1" dirty="0">
                <a:solidFill>
                  <a:srgbClr val="C00000"/>
                </a:solidFill>
              </a:rPr>
              <a:t>Duplicate collecting system</a:t>
            </a:r>
            <a:r>
              <a:rPr lang="en-US" altLang="en-US" dirty="0"/>
              <a:t>: Complete/partial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004" y="5013176"/>
            <a:ext cx="8989996" cy="1508105"/>
          </a:xfrm>
          <a:prstGeom prst="rect">
            <a:avLst/>
          </a:prstGeom>
        </p:spPr>
        <p:txBody>
          <a:bodyPr wrap="square">
            <a:spAutoFit/>
          </a:bodyPr>
          <a:lstStyle/>
          <a:p>
            <a:r>
              <a:rPr lang="en-US" sz="2000" b="1" dirty="0">
                <a:solidFill>
                  <a:srgbClr val="00B050"/>
                </a:solidFill>
              </a:rPr>
              <a:t>CT abdomen (with contrast; axial plane)</a:t>
            </a:r>
          </a:p>
          <a:p>
            <a:r>
              <a:rPr lang="en-US" sz="2400" b="1" dirty="0"/>
              <a:t>The </a:t>
            </a:r>
            <a:r>
              <a:rPr lang="en-US" sz="2400" b="1" dirty="0">
                <a:solidFill>
                  <a:srgbClr val="00B0F0"/>
                </a:solidFill>
              </a:rPr>
              <a:t>lower poles </a:t>
            </a:r>
            <a:r>
              <a:rPr lang="en-US" sz="2400" b="1" dirty="0"/>
              <a:t>of the kidneys are </a:t>
            </a:r>
            <a:r>
              <a:rPr lang="en-US" sz="2400" b="1" dirty="0">
                <a:solidFill>
                  <a:srgbClr val="00B0F0"/>
                </a:solidFill>
              </a:rPr>
              <a:t>fused across the midline </a:t>
            </a:r>
            <a:r>
              <a:rPr lang="en-US" sz="2400" b="1" dirty="0"/>
              <a:t>by an isthmus of enhancing parenchyma . </a:t>
            </a:r>
          </a:p>
          <a:p>
            <a:r>
              <a:rPr lang="en-US" sz="2400" b="1" dirty="0"/>
              <a:t>This is a classic appearance of </a:t>
            </a:r>
            <a:r>
              <a:rPr lang="en-US" sz="2400" b="1" dirty="0">
                <a:solidFill>
                  <a:srgbClr val="FF0000"/>
                </a:solidFill>
              </a:rPr>
              <a:t>horseshoe kidney.</a:t>
            </a:r>
          </a:p>
        </p:txBody>
      </p:sp>
      <p:pic>
        <p:nvPicPr>
          <p:cNvPr id="4" name="Picture 2" descr="Horseshoe Kidney - Renal - Medbullets Step 1"/>
          <p:cNvPicPr>
            <a:picLocks noChangeAspect="1" noChangeArrowheads="1"/>
          </p:cNvPicPr>
          <p:nvPr/>
        </p:nvPicPr>
        <p:blipFill>
          <a:blip r:embed="rId2" cstate="print"/>
          <a:srcRect/>
          <a:stretch>
            <a:fillRect/>
          </a:stretch>
        </p:blipFill>
        <p:spPr bwMode="auto">
          <a:xfrm>
            <a:off x="6732240" y="188640"/>
            <a:ext cx="2547689" cy="2060848"/>
          </a:xfrm>
          <a:prstGeom prst="rect">
            <a:avLst/>
          </a:prstGeom>
          <a:noFill/>
        </p:spPr>
      </p:pic>
      <p:pic>
        <p:nvPicPr>
          <p:cNvPr id="10242" name="Picture 2" descr="Horseshoe kidney">
            <a:extLst>
              <a:ext uri="{FF2B5EF4-FFF2-40B4-BE49-F238E27FC236}">
                <a16:creationId xmlns:a16="http://schemas.microsoft.com/office/drawing/2014/main" id="{C786BAC5-9499-4601-844F-D13F947CD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04" y="65429"/>
            <a:ext cx="7020272" cy="4947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52400" y="0"/>
            <a:ext cx="8964613" cy="381000"/>
          </a:xfrm>
        </p:spPr>
        <p:txBody>
          <a:bodyPr>
            <a:normAutofit fontScale="90000"/>
          </a:bodyPr>
          <a:lstStyle/>
          <a:p>
            <a:r>
              <a:rPr lang="en-US" altLang="en-US" sz="3200" dirty="0"/>
              <a:t>Anomalies</a:t>
            </a:r>
            <a:r>
              <a:rPr lang="en-US" altLang="en-US" dirty="0"/>
              <a:t> </a:t>
            </a:r>
            <a:r>
              <a:rPr lang="en-US" altLang="en-US" sz="2000" dirty="0"/>
              <a:t>Double collecting system  </a:t>
            </a:r>
          </a:p>
        </p:txBody>
      </p:sp>
      <p:pic>
        <p:nvPicPr>
          <p:cNvPr id="1026" name="Picture 2"/>
          <p:cNvPicPr>
            <a:picLocks noChangeAspect="1" noChangeArrowheads="1"/>
          </p:cNvPicPr>
          <p:nvPr/>
        </p:nvPicPr>
        <p:blipFill>
          <a:blip r:embed="rId3" cstate="print"/>
          <a:srcRect/>
          <a:stretch>
            <a:fillRect/>
          </a:stretch>
        </p:blipFill>
        <p:spPr bwMode="auto">
          <a:xfrm>
            <a:off x="2915816" y="686435"/>
            <a:ext cx="4536504" cy="5325616"/>
          </a:xfrm>
          <a:prstGeom prst="rect">
            <a:avLst/>
          </a:prstGeom>
          <a:noFill/>
          <a:ln w="9525">
            <a:noFill/>
            <a:miter lim="800000"/>
            <a:headEnd/>
            <a:tailEnd/>
          </a:ln>
        </p:spPr>
      </p:pic>
      <p:sp>
        <p:nvSpPr>
          <p:cNvPr id="5" name="Rectangle 4"/>
          <p:cNvSpPr/>
          <p:nvPr/>
        </p:nvSpPr>
        <p:spPr>
          <a:xfrm>
            <a:off x="152399" y="6021288"/>
            <a:ext cx="8964613" cy="646331"/>
          </a:xfrm>
          <a:prstGeom prst="rect">
            <a:avLst/>
          </a:prstGeom>
        </p:spPr>
        <p:txBody>
          <a:bodyPr wrap="square">
            <a:spAutoFit/>
          </a:bodyPr>
          <a:lstStyle/>
          <a:p>
            <a:pPr algn="just"/>
            <a:r>
              <a:rPr lang="en-US" b="1" dirty="0">
                <a:solidFill>
                  <a:srgbClr val="C00000"/>
                </a:solidFill>
              </a:rPr>
              <a:t>Bifid collecting system</a:t>
            </a:r>
            <a:r>
              <a:rPr lang="en-US" dirty="0"/>
              <a:t>. There is a bifid collecting system on the left with the two ureters joining at the level of the transverse process of L5. the left kidney is larger than the right.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8640"/>
            <a:ext cx="6120680"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371600" y="5085184"/>
            <a:ext cx="8496944" cy="1323439"/>
          </a:xfrm>
          <a:prstGeom prst="rect">
            <a:avLst/>
          </a:prstGeom>
        </p:spPr>
        <p:txBody>
          <a:bodyPr wrap="square">
            <a:spAutoFit/>
          </a:bodyPr>
          <a:lstStyle/>
          <a:p>
            <a:pPr algn="just"/>
            <a:r>
              <a:rPr lang="en-US" sz="2000" b="1" dirty="0">
                <a:solidFill>
                  <a:srgbClr val="00B0F0"/>
                </a:solidFill>
              </a:rPr>
              <a:t>Non-contrast enhanced CT in a patient with crossed fused ectopia, a renal anatomical variant. </a:t>
            </a:r>
          </a:p>
          <a:p>
            <a:pPr algn="just"/>
            <a:r>
              <a:rPr lang="en-US" sz="2000" b="1" dirty="0">
                <a:solidFill>
                  <a:srgbClr val="00B0F0"/>
                </a:solidFill>
              </a:rPr>
              <a:t>Multiple stones were demonstrated (arrows), allowing accurate planning of his lithotripsy treatment.</a:t>
            </a:r>
            <a:endParaRPr lang="ar-EG" sz="2000" b="1" dirty="0">
              <a:solidFill>
                <a:srgbClr val="00B0F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60325" y="2670175"/>
            <a:ext cx="9053513" cy="4187825"/>
          </a:xfrm>
          <a:prstGeom prst="rect">
            <a:avLst/>
          </a:prstGeom>
          <a:noFill/>
          <a:ln w="9525">
            <a:noFill/>
            <a:miter lim="800000"/>
            <a:headEnd/>
            <a:tailEnd/>
          </a:ln>
        </p:spPr>
      </p:pic>
      <p:sp>
        <p:nvSpPr>
          <p:cNvPr id="53251" name="Rectangle 1"/>
          <p:cNvSpPr>
            <a:spLocks noChangeArrowheads="1"/>
          </p:cNvSpPr>
          <p:nvPr/>
        </p:nvSpPr>
        <p:spPr bwMode="auto">
          <a:xfrm>
            <a:off x="251520" y="228600"/>
            <a:ext cx="8424936" cy="2123658"/>
          </a:xfrm>
          <a:prstGeom prst="rect">
            <a:avLst/>
          </a:prstGeom>
          <a:noFill/>
          <a:ln w="9525">
            <a:noFill/>
            <a:miter lim="800000"/>
            <a:headEnd/>
            <a:tailEnd/>
          </a:ln>
        </p:spPr>
        <p:txBody>
          <a:bodyPr wrap="square">
            <a:spAutoFit/>
          </a:bodyPr>
          <a:lstStyle/>
          <a:p>
            <a:r>
              <a:rPr lang="en-US" altLang="en-US" sz="3600" b="1" dirty="0">
                <a:solidFill>
                  <a:srgbClr val="FF0000"/>
                </a:solidFill>
              </a:rPr>
              <a:t>Vesicoureteral reflux</a:t>
            </a:r>
          </a:p>
          <a:p>
            <a:r>
              <a:rPr lang="en-US" altLang="en-US" sz="2400" dirty="0"/>
              <a:t>Different grades of reflux due to bladder abnormalities.</a:t>
            </a:r>
          </a:p>
          <a:p>
            <a:r>
              <a:rPr lang="en-US" altLang="en-US" sz="2400" dirty="0">
                <a:solidFill>
                  <a:srgbClr val="0070C0"/>
                </a:solidFill>
              </a:rPr>
              <a:t>Neurogenic bladder</a:t>
            </a:r>
          </a:p>
          <a:p>
            <a:r>
              <a:rPr lang="en-US" altLang="en-US" sz="2400" dirty="0">
                <a:solidFill>
                  <a:srgbClr val="0070C0"/>
                </a:solidFill>
              </a:rPr>
              <a:t>Chronic cystitis.</a:t>
            </a:r>
          </a:p>
          <a:p>
            <a:r>
              <a:rPr lang="en-US" altLang="en-US" sz="2400" dirty="0">
                <a:solidFill>
                  <a:srgbClr val="0070C0"/>
                </a:solidFill>
              </a:rPr>
              <a:t>Posterior urethral valve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1"/>
          <p:cNvSpPr>
            <a:spLocks noChangeArrowheads="1"/>
          </p:cNvSpPr>
          <p:nvPr/>
        </p:nvSpPr>
        <p:spPr bwMode="auto">
          <a:xfrm>
            <a:off x="0" y="76200"/>
            <a:ext cx="9144000" cy="1200329"/>
          </a:xfrm>
          <a:prstGeom prst="rect">
            <a:avLst/>
          </a:prstGeom>
          <a:noFill/>
          <a:ln w="9525">
            <a:noFill/>
            <a:miter lim="800000"/>
            <a:headEnd/>
            <a:tailEnd/>
          </a:ln>
        </p:spPr>
        <p:txBody>
          <a:bodyPr wrap="square">
            <a:spAutoFit/>
          </a:bodyPr>
          <a:lstStyle/>
          <a:p>
            <a:pPr algn="just"/>
            <a:r>
              <a:rPr lang="en-US" altLang="en-US" sz="2400" b="1" dirty="0">
                <a:solidFill>
                  <a:srgbClr val="FF0000"/>
                </a:solidFill>
              </a:rPr>
              <a:t>MCUG :</a:t>
            </a:r>
            <a:r>
              <a:rPr lang="en-US" altLang="en-US" sz="2400" dirty="0"/>
              <a:t> Two different  cases  showing reflux. This is due to high pressure in bladder. During micturition, the urine flow upward in to the ureters and kidneys depending upon the grade of reflux </a:t>
            </a:r>
          </a:p>
        </p:txBody>
      </p:sp>
      <p:pic>
        <p:nvPicPr>
          <p:cNvPr id="1026" name="Picture 2" descr="Refluxing megaureter in a voiding cystourethrogram (2/2)">
            <a:extLst>
              <a:ext uri="{FF2B5EF4-FFF2-40B4-BE49-F238E27FC236}">
                <a16:creationId xmlns:a16="http://schemas.microsoft.com/office/drawing/2014/main" id="{AFB490C9-B016-44B9-9C5C-B88A3A2DE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276528"/>
            <a:ext cx="3819897" cy="4601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4CEC45-2D15-49ED-A905-540FD7CCA436}"/>
              </a:ext>
            </a:extLst>
          </p:cNvPr>
          <p:cNvSpPr/>
          <p:nvPr/>
        </p:nvSpPr>
        <p:spPr>
          <a:xfrm>
            <a:off x="0" y="5878404"/>
            <a:ext cx="8983346" cy="738664"/>
          </a:xfrm>
          <a:prstGeom prst="rect">
            <a:avLst/>
          </a:prstGeom>
        </p:spPr>
        <p:txBody>
          <a:bodyPr wrap="square">
            <a:spAutoFit/>
          </a:bodyPr>
          <a:lstStyle/>
          <a:p>
            <a:pPr algn="just"/>
            <a:r>
              <a:rPr lang="en-US" sz="1400" b="1" dirty="0">
                <a:solidFill>
                  <a:srgbClr val="C00000"/>
                </a:solidFill>
                <a:latin typeface="Lato"/>
              </a:rPr>
              <a:t>Refluxing megaureter in a voiding cystourethrogram</a:t>
            </a:r>
          </a:p>
          <a:p>
            <a:pPr algn="just"/>
            <a:r>
              <a:rPr lang="en-US" sz="1400" dirty="0">
                <a:latin typeface="Lato"/>
              </a:rPr>
              <a:t>Contrast-filled, ballooning of the renal pelvicalyceal system (left &gt; right)can be seen, as well as a dilated ureter with numerous kinks. This finding indicates </a:t>
            </a:r>
            <a:r>
              <a:rPr lang="en-US" sz="1400" b="1" dirty="0">
                <a:solidFill>
                  <a:srgbClr val="00B0F0"/>
                </a:solidFill>
                <a:latin typeface="Lato"/>
              </a:rPr>
              <a:t>grade V vesicoureteral reflux.</a:t>
            </a:r>
          </a:p>
        </p:txBody>
      </p:sp>
      <p:pic>
        <p:nvPicPr>
          <p:cNvPr id="1028" name="Picture 4" descr="Refluxing megaureter in a voiding cystourethrogram (1/2)">
            <a:extLst>
              <a:ext uri="{FF2B5EF4-FFF2-40B4-BE49-F238E27FC236}">
                <a16:creationId xmlns:a16="http://schemas.microsoft.com/office/drawing/2014/main" id="{96C8B6E3-4017-4356-A995-B748B52A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407" y="1276529"/>
            <a:ext cx="3819897" cy="4601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76200" y="304800"/>
            <a:ext cx="4788024" cy="3262432"/>
          </a:xfrm>
          <a:prstGeom prst="rect">
            <a:avLst/>
          </a:prstGeom>
          <a:noFill/>
          <a:ln w="9525">
            <a:noFill/>
            <a:miter lim="800000"/>
            <a:headEnd/>
            <a:tailEnd/>
          </a:ln>
        </p:spPr>
        <p:txBody>
          <a:bodyPr wrap="square">
            <a:spAutoFit/>
          </a:bodyPr>
          <a:lstStyle/>
          <a:p>
            <a:pPr algn="ctr"/>
            <a:r>
              <a:rPr lang="en-US" altLang="en-US" sz="2000" b="1" dirty="0"/>
              <a:t>PLAIN X-RAY </a:t>
            </a:r>
          </a:p>
          <a:p>
            <a:pPr algn="ctr"/>
            <a:r>
              <a:rPr lang="en-US" altLang="en-US" sz="2400" b="1" dirty="0"/>
              <a:t>KUB</a:t>
            </a:r>
          </a:p>
          <a:p>
            <a:r>
              <a:rPr lang="en-US" altLang="en-US" b="1" dirty="0">
                <a:solidFill>
                  <a:srgbClr val="FF0000"/>
                </a:solidFill>
              </a:rPr>
              <a:t> </a:t>
            </a:r>
            <a:r>
              <a:rPr lang="en-US" altLang="en-US" b="1" dirty="0">
                <a:solidFill>
                  <a:srgbClr val="FF0000"/>
                </a:solidFill>
                <a:latin typeface="Times New Roman" panose="02020603050405020304" pitchFamily="18" charset="0"/>
                <a:cs typeface="Times New Roman" panose="02020603050405020304" pitchFamily="18" charset="0"/>
              </a:rPr>
              <a:t>Indications:</a:t>
            </a:r>
          </a:p>
          <a:p>
            <a:r>
              <a:rPr lang="en-US" altLang="en-US" dirty="0">
                <a:latin typeface="Times New Roman" panose="02020603050405020304" pitchFamily="18" charset="0"/>
                <a:cs typeface="Times New Roman" panose="02020603050405020304" pitchFamily="18" charset="0"/>
              </a:rPr>
              <a:t>Stone</a:t>
            </a:r>
          </a:p>
          <a:p>
            <a:r>
              <a:rPr lang="en-US" altLang="en-US" dirty="0">
                <a:latin typeface="Times New Roman" panose="02020603050405020304" pitchFamily="18" charset="0"/>
                <a:cs typeface="Times New Roman" panose="02020603050405020304" pitchFamily="18" charset="0"/>
              </a:rPr>
              <a:t>Hematuria</a:t>
            </a:r>
          </a:p>
          <a:p>
            <a:r>
              <a:rPr lang="en-US" altLang="en-US" dirty="0">
                <a:latin typeface="Times New Roman" panose="02020603050405020304" pitchFamily="18" charset="0"/>
                <a:cs typeface="Times New Roman" panose="02020603050405020304" pitchFamily="18" charset="0"/>
              </a:rPr>
              <a:t>Lumber pain</a:t>
            </a:r>
          </a:p>
          <a:p>
            <a:r>
              <a:rPr lang="en-US" altLang="en-US" dirty="0">
                <a:latin typeface="Times New Roman" panose="02020603050405020304" pitchFamily="18" charset="0"/>
                <a:cs typeface="Times New Roman" panose="02020603050405020304" pitchFamily="18" charset="0"/>
              </a:rPr>
              <a:t>Pain abdomen</a:t>
            </a:r>
          </a:p>
          <a:p>
            <a:r>
              <a:rPr lang="en-US" altLang="en-US" dirty="0">
                <a:latin typeface="Times New Roman" panose="02020603050405020304" pitchFamily="18" charset="0"/>
                <a:cs typeface="Times New Roman" panose="02020603050405020304" pitchFamily="18" charset="0"/>
              </a:rPr>
              <a:t>Mass</a:t>
            </a:r>
          </a:p>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a:p>
            <a:r>
              <a:rPr lang="en-US" altLang="en-US" b="1" dirty="0">
                <a:solidFill>
                  <a:srgbClr val="00B050"/>
                </a:solidFill>
                <a:latin typeface="Times New Roman" panose="02020603050405020304" pitchFamily="18" charset="0"/>
                <a:cs typeface="Times New Roman" panose="02020603050405020304" pitchFamily="18" charset="0"/>
              </a:rPr>
              <a:t>Good for evaluation of radiopaque </a:t>
            </a:r>
            <a:r>
              <a:rPr lang="en-US" altLang="en-US" b="1" dirty="0">
                <a:solidFill>
                  <a:srgbClr val="00B050"/>
                </a:solidFill>
              </a:rPr>
              <a:t>stones</a:t>
            </a:r>
          </a:p>
        </p:txBody>
      </p:sp>
      <p:pic>
        <p:nvPicPr>
          <p:cNvPr id="9219" name="Picture 4"/>
          <p:cNvPicPr>
            <a:picLocks noChangeAspect="1" noChangeArrowheads="1"/>
          </p:cNvPicPr>
          <p:nvPr/>
        </p:nvPicPr>
        <p:blipFill>
          <a:blip r:embed="rId2" cstate="print"/>
          <a:srcRect/>
          <a:stretch>
            <a:fillRect/>
          </a:stretch>
        </p:blipFill>
        <p:spPr bwMode="auto">
          <a:xfrm>
            <a:off x="4932039" y="0"/>
            <a:ext cx="4210373" cy="6705600"/>
          </a:xfrm>
          <a:prstGeom prst="rect">
            <a:avLst/>
          </a:prstGeom>
          <a:noFill/>
          <a:ln w="9525">
            <a:noFill/>
            <a:miter lim="800000"/>
            <a:headEnd/>
            <a:tailEnd/>
          </a:ln>
        </p:spPr>
      </p:pic>
      <p:sp>
        <p:nvSpPr>
          <p:cNvPr id="2" name="Rectangle 1">
            <a:extLst>
              <a:ext uri="{FF2B5EF4-FFF2-40B4-BE49-F238E27FC236}">
                <a16:creationId xmlns:a16="http://schemas.microsoft.com/office/drawing/2014/main" id="{C938CB17-D043-468B-8228-72AA8F8D6133}"/>
              </a:ext>
            </a:extLst>
          </p:cNvPr>
          <p:cNvSpPr/>
          <p:nvPr/>
        </p:nvSpPr>
        <p:spPr>
          <a:xfrm>
            <a:off x="76200" y="3879112"/>
            <a:ext cx="4855839" cy="923330"/>
          </a:xfrm>
          <a:prstGeom prst="rect">
            <a:avLst/>
          </a:prstGeom>
        </p:spPr>
        <p:txBody>
          <a:bodyPr wrap="square">
            <a:spAutoFit/>
          </a:bodyPr>
          <a:lstStyle/>
          <a:p>
            <a:pPr algn="just"/>
            <a:r>
              <a:rPr lang="en-US" b="1" dirty="0">
                <a:solidFill>
                  <a:srgbClr val="134186"/>
                </a:solidFill>
                <a:latin typeface="Lato"/>
              </a:rPr>
              <a:t>Because KUB sensitivity is proportional to stone size, it is usually only suitable for larger stones.</a:t>
            </a: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6172200" cy="1600438"/>
          </a:xfrm>
          <a:prstGeom prst="rect">
            <a:avLst/>
          </a:prstGeom>
          <a:noFill/>
        </p:spPr>
        <p:txBody>
          <a:bodyPr>
            <a:spAutoFit/>
          </a:bodyPr>
          <a:lstStyle/>
          <a:p>
            <a:pPr>
              <a:defRPr/>
            </a:pPr>
            <a:r>
              <a:rPr lang="en-US" b="1" dirty="0">
                <a:solidFill>
                  <a:srgbClr val="FF0000"/>
                </a:solidFill>
                <a:latin typeface="Times New Roman" charset="0"/>
              </a:rPr>
              <a:t>Nephrocalcinosis: </a:t>
            </a:r>
            <a:r>
              <a:rPr lang="en-US" sz="1600" dirty="0">
                <a:solidFill>
                  <a:srgbClr val="0070C0"/>
                </a:solidFill>
                <a:latin typeface="Times New Roman" charset="0"/>
              </a:rPr>
              <a:t>Deposits of calcium in the kidneys parenchyma</a:t>
            </a:r>
            <a:r>
              <a:rPr lang="en-US" sz="1600" dirty="0">
                <a:solidFill>
                  <a:srgbClr val="00B050"/>
                </a:solidFill>
                <a:latin typeface="Times New Roman" charset="0"/>
              </a:rPr>
              <a:t>.</a:t>
            </a:r>
          </a:p>
          <a:p>
            <a:pPr>
              <a:defRPr/>
            </a:pPr>
            <a:r>
              <a:rPr lang="en-US" sz="1600" dirty="0" err="1">
                <a:latin typeface="Times New Roman" charset="0"/>
              </a:rPr>
              <a:t>A.Cortical</a:t>
            </a:r>
            <a:endParaRPr lang="en-US" sz="1600" dirty="0">
              <a:latin typeface="Times New Roman" charset="0"/>
            </a:endParaRPr>
          </a:p>
          <a:p>
            <a:pPr>
              <a:defRPr/>
            </a:pPr>
            <a:r>
              <a:rPr lang="en-US" sz="1600" dirty="0">
                <a:latin typeface="Times New Roman" charset="0"/>
              </a:rPr>
              <a:t>B. Medullary. This type is more common. The commonest causes are</a:t>
            </a:r>
          </a:p>
          <a:p>
            <a:pPr marL="285750" indent="-285750">
              <a:buFont typeface="Wingdings" panose="05000000000000000000" pitchFamily="2" charset="2"/>
              <a:buChar char="Ø"/>
              <a:defRPr/>
            </a:pPr>
            <a:r>
              <a:rPr lang="en-US" sz="1600" dirty="0">
                <a:solidFill>
                  <a:srgbClr val="00B050"/>
                </a:solidFill>
                <a:latin typeface="Times New Roman" charset="0"/>
              </a:rPr>
              <a:t>Hyperparathyroidism</a:t>
            </a:r>
          </a:p>
          <a:p>
            <a:pPr marL="285750" indent="-285750">
              <a:buFont typeface="Wingdings" panose="05000000000000000000" pitchFamily="2" charset="2"/>
              <a:buChar char="Ø"/>
              <a:defRPr/>
            </a:pPr>
            <a:r>
              <a:rPr lang="en-US" sz="1600" dirty="0">
                <a:solidFill>
                  <a:srgbClr val="00B050"/>
                </a:solidFill>
                <a:latin typeface="Times New Roman" charset="0"/>
              </a:rPr>
              <a:t>Renal tubular acidosis</a:t>
            </a:r>
          </a:p>
          <a:p>
            <a:pPr marL="285750" indent="-285750">
              <a:buFont typeface="Wingdings" panose="05000000000000000000" pitchFamily="2" charset="2"/>
              <a:buChar char="Ø"/>
              <a:defRPr/>
            </a:pPr>
            <a:r>
              <a:rPr lang="en-US" sz="1600" dirty="0">
                <a:solidFill>
                  <a:srgbClr val="00B050"/>
                </a:solidFill>
                <a:latin typeface="Times New Roman" charset="0"/>
              </a:rPr>
              <a:t>Medullary sponge kidneys</a:t>
            </a:r>
          </a:p>
        </p:txBody>
      </p:sp>
      <p:pic>
        <p:nvPicPr>
          <p:cNvPr id="55299" name="Picture 2"/>
          <p:cNvPicPr>
            <a:picLocks noChangeAspect="1" noChangeArrowheads="1"/>
          </p:cNvPicPr>
          <p:nvPr/>
        </p:nvPicPr>
        <p:blipFill>
          <a:blip r:embed="rId2" cstate="print"/>
          <a:srcRect/>
          <a:stretch>
            <a:fillRect/>
          </a:stretch>
        </p:blipFill>
        <p:spPr bwMode="auto">
          <a:xfrm>
            <a:off x="4608513" y="1646238"/>
            <a:ext cx="4422775" cy="5211762"/>
          </a:xfrm>
          <a:prstGeom prst="rect">
            <a:avLst/>
          </a:prstGeom>
          <a:noFill/>
          <a:ln w="9525">
            <a:noFill/>
            <a:miter lim="800000"/>
            <a:headEnd/>
            <a:tailEnd/>
          </a:ln>
        </p:spPr>
      </p:pic>
      <p:pic>
        <p:nvPicPr>
          <p:cNvPr id="55300" name="Picture 3"/>
          <p:cNvPicPr>
            <a:picLocks noChangeAspect="1" noChangeArrowheads="1"/>
          </p:cNvPicPr>
          <p:nvPr/>
        </p:nvPicPr>
        <p:blipFill>
          <a:blip r:embed="rId3" cstate="print"/>
          <a:srcRect/>
          <a:stretch>
            <a:fillRect/>
          </a:stretch>
        </p:blipFill>
        <p:spPr bwMode="auto">
          <a:xfrm>
            <a:off x="-9525" y="1981200"/>
            <a:ext cx="4876800" cy="4876800"/>
          </a:xfrm>
          <a:prstGeom prst="rect">
            <a:avLst/>
          </a:prstGeom>
          <a:noFill/>
          <a:ln w="9525">
            <a:noFill/>
            <a:miter lim="800000"/>
            <a:headEnd/>
            <a:tailEnd/>
          </a:ln>
        </p:spPr>
      </p:pic>
      <p:pic>
        <p:nvPicPr>
          <p:cNvPr id="55301" name="Picture 4"/>
          <p:cNvPicPr>
            <a:picLocks noChangeAspect="1" noChangeArrowheads="1"/>
          </p:cNvPicPr>
          <p:nvPr/>
        </p:nvPicPr>
        <p:blipFill>
          <a:blip r:embed="rId4" cstate="print"/>
          <a:srcRect/>
          <a:stretch>
            <a:fillRect/>
          </a:stretch>
        </p:blipFill>
        <p:spPr bwMode="auto">
          <a:xfrm>
            <a:off x="6380163" y="19050"/>
            <a:ext cx="2651125" cy="1987550"/>
          </a:xfrm>
          <a:prstGeom prst="rect">
            <a:avLst/>
          </a:prstGeom>
          <a:noFill/>
          <a:ln w="9525">
            <a:noFill/>
            <a:miter lim="800000"/>
            <a:headEnd/>
            <a:tailEnd/>
          </a:ln>
        </p:spPr>
      </p:pic>
      <p:sp>
        <p:nvSpPr>
          <p:cNvPr id="6" name="Star: 5 Points 5">
            <a:extLst>
              <a:ext uri="{FF2B5EF4-FFF2-40B4-BE49-F238E27FC236}">
                <a16:creationId xmlns:a16="http://schemas.microsoft.com/office/drawing/2014/main" id="{5EB949A3-3437-4D83-A717-77AD0663014C}"/>
              </a:ext>
            </a:extLst>
          </p:cNvPr>
          <p:cNvSpPr/>
          <p:nvPr/>
        </p:nvSpPr>
        <p:spPr>
          <a:xfrm>
            <a:off x="3162300" y="1021000"/>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3568" y="0"/>
            <a:ext cx="7772400" cy="692696"/>
          </a:xfrm>
        </p:spPr>
        <p:txBody>
          <a:bodyPr>
            <a:normAutofit fontScale="90000"/>
          </a:bodyPr>
          <a:lstStyle/>
          <a:p>
            <a:r>
              <a:rPr lang="en-US" altLang="en-US" b="1" dirty="0">
                <a:solidFill>
                  <a:srgbClr val="FF0000"/>
                </a:solidFill>
              </a:rPr>
              <a:t>Nephrolithiasis</a:t>
            </a:r>
          </a:p>
        </p:txBody>
      </p:sp>
      <p:sp>
        <p:nvSpPr>
          <p:cNvPr id="56323" name="Content Placeholder 2"/>
          <p:cNvSpPr>
            <a:spLocks noGrp="1"/>
          </p:cNvSpPr>
          <p:nvPr>
            <p:ph idx="1"/>
          </p:nvPr>
        </p:nvSpPr>
        <p:spPr>
          <a:xfrm>
            <a:off x="0" y="476672"/>
            <a:ext cx="9144000" cy="6165304"/>
          </a:xfrm>
        </p:spPr>
        <p:txBody>
          <a:bodyPr>
            <a:normAutofit/>
          </a:bodyPr>
          <a:lstStyle/>
          <a:p>
            <a:pPr algn="just"/>
            <a:r>
              <a:rPr lang="en-US" altLang="en-US" sz="2800" dirty="0">
                <a:latin typeface="Times New Roman" panose="02020603050405020304" pitchFamily="18" charset="0"/>
                <a:cs typeface="Times New Roman" panose="02020603050405020304" pitchFamily="18" charset="0"/>
              </a:rPr>
              <a:t>Symptomatic/asymptomatic: Flank pain hematuria</a:t>
            </a:r>
          </a:p>
          <a:p>
            <a:pPr algn="just"/>
            <a:r>
              <a:rPr lang="en-US" sz="2800" dirty="0">
                <a:latin typeface="Times New Roman" panose="02020603050405020304" pitchFamily="18" charset="0"/>
                <a:cs typeface="Times New Roman" panose="02020603050405020304" pitchFamily="18" charset="0"/>
              </a:rPr>
              <a:t>Most urinary calculi are calcified and show varying density on x-ray examinations.</a:t>
            </a: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solidFill>
                  <a:srgbClr val="0070C0"/>
                </a:solidFill>
                <a:latin typeface="Times New Roman" panose="02020603050405020304" pitchFamily="18" charset="0"/>
                <a:cs typeface="Times New Roman" panose="02020603050405020304" pitchFamily="18" charset="0"/>
              </a:rPr>
              <a:t>Only pure </a:t>
            </a:r>
            <a:r>
              <a:rPr lang="en-US" sz="2800" b="1" dirty="0">
                <a:solidFill>
                  <a:srgbClr val="0070C0"/>
                </a:solidFill>
                <a:latin typeface="Times New Roman" panose="02020603050405020304" pitchFamily="18" charset="0"/>
                <a:cs typeface="Times New Roman" panose="02020603050405020304" pitchFamily="18" charset="0"/>
              </a:rPr>
              <a:t>uric acid </a:t>
            </a:r>
            <a:r>
              <a:rPr lang="en-US" sz="2800" dirty="0">
                <a:solidFill>
                  <a:srgbClr val="0070C0"/>
                </a:solidFill>
                <a:latin typeface="Times New Roman" panose="02020603050405020304" pitchFamily="18" charset="0"/>
                <a:cs typeface="Times New Roman" panose="02020603050405020304" pitchFamily="18" charset="0"/>
              </a:rPr>
              <a:t>and </a:t>
            </a:r>
            <a:r>
              <a:rPr lang="en-US" sz="2800" b="1" dirty="0">
                <a:solidFill>
                  <a:srgbClr val="0070C0"/>
                </a:solidFill>
                <a:latin typeface="Times New Roman" panose="02020603050405020304" pitchFamily="18" charset="0"/>
                <a:cs typeface="Times New Roman" panose="02020603050405020304" pitchFamily="18" charset="0"/>
              </a:rPr>
              <a:t>xanthine</a:t>
            </a:r>
            <a:r>
              <a:rPr lang="en-US" sz="2800" dirty="0">
                <a:solidFill>
                  <a:srgbClr val="0070C0"/>
                </a:solidFill>
                <a:latin typeface="Times New Roman" panose="02020603050405020304" pitchFamily="18" charset="0"/>
                <a:cs typeface="Times New Roman" panose="02020603050405020304" pitchFamily="18" charset="0"/>
              </a:rPr>
              <a:t> stones are </a:t>
            </a:r>
            <a:r>
              <a:rPr lang="en-US" sz="2800" b="1" dirty="0">
                <a:solidFill>
                  <a:srgbClr val="0070C0"/>
                </a:solidFill>
                <a:latin typeface="Times New Roman" panose="02020603050405020304" pitchFamily="18" charset="0"/>
                <a:cs typeface="Times New Roman" panose="02020603050405020304" pitchFamily="18" charset="0"/>
              </a:rPr>
              <a:t>radiolucent</a:t>
            </a:r>
            <a:r>
              <a:rPr lang="en-US" sz="2800" dirty="0">
                <a:solidFill>
                  <a:srgbClr val="0070C0"/>
                </a:solidFill>
                <a:latin typeface="Times New Roman" panose="02020603050405020304" pitchFamily="18" charset="0"/>
                <a:cs typeface="Times New Roman" panose="02020603050405020304" pitchFamily="18" charset="0"/>
              </a:rPr>
              <a:t> on plain radiography, but they can be identified at CT or ultrasound.</a:t>
            </a:r>
          </a:p>
          <a:p>
            <a:pPr algn="just"/>
            <a:endParaRPr lang="en-US" altLang="en-US" sz="2800" dirty="0">
              <a:solidFill>
                <a:srgbClr val="0070C0"/>
              </a:solidFill>
              <a:latin typeface="Times New Roman" panose="02020603050405020304" pitchFamily="18" charset="0"/>
              <a:cs typeface="Times New Roman" panose="02020603050405020304" pitchFamily="18" charset="0"/>
            </a:endParaRPr>
          </a:p>
          <a:p>
            <a:pPr algn="just"/>
            <a:r>
              <a:rPr lang="en-US" altLang="en-US" sz="2800" dirty="0">
                <a:solidFill>
                  <a:srgbClr val="00B050"/>
                </a:solidFill>
                <a:latin typeface="Times New Roman" panose="02020603050405020304" pitchFamily="18" charset="0"/>
                <a:cs typeface="Times New Roman" panose="02020603050405020304" pitchFamily="18" charset="0"/>
              </a:rPr>
              <a:t>All renal calculi have high attenuation on CT</a:t>
            </a:r>
          </a:p>
          <a:p>
            <a:pPr marL="0" indent="0" algn="just">
              <a:buNone/>
            </a:pPr>
            <a:endParaRPr lang="en-US" altLang="en-US" sz="28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C9A3850-FDF7-4061-9356-0DB6C07A7038}"/>
              </a:ext>
            </a:extLst>
          </p:cNvPr>
          <p:cNvPicPr>
            <a:picLocks noChangeAspect="1"/>
          </p:cNvPicPr>
          <p:nvPr/>
        </p:nvPicPr>
        <p:blipFill>
          <a:blip r:embed="rId2"/>
          <a:stretch>
            <a:fillRect/>
          </a:stretch>
        </p:blipFill>
        <p:spPr>
          <a:xfrm>
            <a:off x="6961591" y="4294835"/>
            <a:ext cx="2182409" cy="2348879"/>
          </a:xfrm>
          <a:prstGeom prst="rect">
            <a:avLst/>
          </a:prstGeom>
        </p:spPr>
      </p:pic>
      <p:sp>
        <p:nvSpPr>
          <p:cNvPr id="5" name="Star: 5 Points 4">
            <a:extLst>
              <a:ext uri="{FF2B5EF4-FFF2-40B4-BE49-F238E27FC236}">
                <a16:creationId xmlns:a16="http://schemas.microsoft.com/office/drawing/2014/main" id="{C5556AB9-6B28-45A2-89E6-237AD6391750}"/>
              </a:ext>
            </a:extLst>
          </p:cNvPr>
          <p:cNvSpPr/>
          <p:nvPr/>
        </p:nvSpPr>
        <p:spPr>
          <a:xfrm>
            <a:off x="1043608" y="5271245"/>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E1DDC5-3F84-40E1-B7B2-89CD8501FDCA}"/>
              </a:ext>
            </a:extLst>
          </p:cNvPr>
          <p:cNvPicPr>
            <a:picLocks noChangeAspect="1"/>
          </p:cNvPicPr>
          <p:nvPr/>
        </p:nvPicPr>
        <p:blipFill>
          <a:blip r:embed="rId2"/>
          <a:stretch>
            <a:fillRect/>
          </a:stretch>
        </p:blipFill>
        <p:spPr>
          <a:xfrm>
            <a:off x="179512" y="116632"/>
            <a:ext cx="4231588" cy="2736303"/>
          </a:xfrm>
          <a:prstGeom prst="rect">
            <a:avLst/>
          </a:prstGeom>
        </p:spPr>
      </p:pic>
      <p:pic>
        <p:nvPicPr>
          <p:cNvPr id="5" name="Picture 4">
            <a:extLst>
              <a:ext uri="{FF2B5EF4-FFF2-40B4-BE49-F238E27FC236}">
                <a16:creationId xmlns:a16="http://schemas.microsoft.com/office/drawing/2014/main" id="{5BAD6F09-3794-47B5-A135-C306AD85A4A9}"/>
              </a:ext>
            </a:extLst>
          </p:cNvPr>
          <p:cNvPicPr>
            <a:picLocks noChangeAspect="1"/>
          </p:cNvPicPr>
          <p:nvPr/>
        </p:nvPicPr>
        <p:blipFill>
          <a:blip r:embed="rId3"/>
          <a:stretch>
            <a:fillRect/>
          </a:stretch>
        </p:blipFill>
        <p:spPr>
          <a:xfrm>
            <a:off x="5107895" y="138949"/>
            <a:ext cx="3882130" cy="2736303"/>
          </a:xfrm>
          <a:prstGeom prst="rect">
            <a:avLst/>
          </a:prstGeom>
        </p:spPr>
      </p:pic>
      <p:pic>
        <p:nvPicPr>
          <p:cNvPr id="6" name="Picture 5">
            <a:extLst>
              <a:ext uri="{FF2B5EF4-FFF2-40B4-BE49-F238E27FC236}">
                <a16:creationId xmlns:a16="http://schemas.microsoft.com/office/drawing/2014/main" id="{29759301-4589-4BE4-9C90-989982732B76}"/>
              </a:ext>
            </a:extLst>
          </p:cNvPr>
          <p:cNvPicPr>
            <a:picLocks noChangeAspect="1"/>
          </p:cNvPicPr>
          <p:nvPr/>
        </p:nvPicPr>
        <p:blipFill>
          <a:blip r:embed="rId4"/>
          <a:stretch>
            <a:fillRect/>
          </a:stretch>
        </p:blipFill>
        <p:spPr>
          <a:xfrm>
            <a:off x="0" y="3212976"/>
            <a:ext cx="4411100" cy="2376264"/>
          </a:xfrm>
          <a:prstGeom prst="rect">
            <a:avLst/>
          </a:prstGeom>
        </p:spPr>
      </p:pic>
      <p:pic>
        <p:nvPicPr>
          <p:cNvPr id="7" name="Picture 6">
            <a:extLst>
              <a:ext uri="{FF2B5EF4-FFF2-40B4-BE49-F238E27FC236}">
                <a16:creationId xmlns:a16="http://schemas.microsoft.com/office/drawing/2014/main" id="{0641251B-0E55-45B0-8980-E2D2D5C247A3}"/>
              </a:ext>
            </a:extLst>
          </p:cNvPr>
          <p:cNvPicPr>
            <a:picLocks noChangeAspect="1"/>
          </p:cNvPicPr>
          <p:nvPr/>
        </p:nvPicPr>
        <p:blipFill>
          <a:blip r:embed="rId5"/>
          <a:stretch>
            <a:fillRect/>
          </a:stretch>
        </p:blipFill>
        <p:spPr>
          <a:xfrm>
            <a:off x="4977335" y="3140968"/>
            <a:ext cx="4166665" cy="2520280"/>
          </a:xfrm>
          <a:prstGeom prst="rect">
            <a:avLst/>
          </a:prstGeom>
        </p:spPr>
      </p:pic>
      <p:sp>
        <p:nvSpPr>
          <p:cNvPr id="8" name="مستطيل 2">
            <a:extLst>
              <a:ext uri="{FF2B5EF4-FFF2-40B4-BE49-F238E27FC236}">
                <a16:creationId xmlns:a16="http://schemas.microsoft.com/office/drawing/2014/main" id="{F262BF29-E9DB-45A7-A7DC-9174D2143B83}"/>
              </a:ext>
            </a:extLst>
          </p:cNvPr>
          <p:cNvSpPr/>
          <p:nvPr/>
        </p:nvSpPr>
        <p:spPr>
          <a:xfrm>
            <a:off x="-11494" y="2699628"/>
            <a:ext cx="548548" cy="369332"/>
          </a:xfrm>
          <a:prstGeom prst="rect">
            <a:avLst/>
          </a:prstGeom>
          <a:solidFill>
            <a:srgbClr val="FFFF00"/>
          </a:solidFill>
        </p:spPr>
        <p:txBody>
          <a:bodyPr wrap="square">
            <a:spAutoFit/>
          </a:bodyPr>
          <a:lstStyle/>
          <a:p>
            <a:r>
              <a:rPr lang="en-US" b="1" dirty="0">
                <a:solidFill>
                  <a:schemeClr val="tx2"/>
                </a:solidFill>
              </a:rPr>
              <a:t> (a) </a:t>
            </a:r>
            <a:endParaRPr lang="ar-EG" b="1" dirty="0">
              <a:solidFill>
                <a:schemeClr val="tx2"/>
              </a:solidFill>
            </a:endParaRPr>
          </a:p>
        </p:txBody>
      </p:sp>
      <p:sp>
        <p:nvSpPr>
          <p:cNvPr id="9" name="مستطيل 2">
            <a:extLst>
              <a:ext uri="{FF2B5EF4-FFF2-40B4-BE49-F238E27FC236}">
                <a16:creationId xmlns:a16="http://schemas.microsoft.com/office/drawing/2014/main" id="{1A214504-9E51-4196-8B54-96C7D2203D49}"/>
              </a:ext>
            </a:extLst>
          </p:cNvPr>
          <p:cNvSpPr/>
          <p:nvPr/>
        </p:nvSpPr>
        <p:spPr>
          <a:xfrm>
            <a:off x="4923546" y="2638778"/>
            <a:ext cx="548548" cy="369332"/>
          </a:xfrm>
          <a:prstGeom prst="rect">
            <a:avLst/>
          </a:prstGeom>
          <a:solidFill>
            <a:srgbClr val="FFFF00"/>
          </a:solidFill>
        </p:spPr>
        <p:txBody>
          <a:bodyPr wrap="square">
            <a:spAutoFit/>
          </a:bodyPr>
          <a:lstStyle/>
          <a:p>
            <a:r>
              <a:rPr lang="en-US" b="1" dirty="0">
                <a:solidFill>
                  <a:schemeClr val="tx2"/>
                </a:solidFill>
              </a:rPr>
              <a:t> (b) </a:t>
            </a:r>
            <a:endParaRPr lang="ar-EG" b="1" dirty="0">
              <a:solidFill>
                <a:schemeClr val="tx2"/>
              </a:solidFill>
            </a:endParaRPr>
          </a:p>
        </p:txBody>
      </p:sp>
      <p:sp>
        <p:nvSpPr>
          <p:cNvPr id="10" name="مستطيل 2">
            <a:extLst>
              <a:ext uri="{FF2B5EF4-FFF2-40B4-BE49-F238E27FC236}">
                <a16:creationId xmlns:a16="http://schemas.microsoft.com/office/drawing/2014/main" id="{BCCA4069-5D97-4432-B956-9CE3BC97230E}"/>
              </a:ext>
            </a:extLst>
          </p:cNvPr>
          <p:cNvSpPr/>
          <p:nvPr/>
        </p:nvSpPr>
        <p:spPr>
          <a:xfrm>
            <a:off x="0" y="5212456"/>
            <a:ext cx="548548" cy="369332"/>
          </a:xfrm>
          <a:prstGeom prst="rect">
            <a:avLst/>
          </a:prstGeom>
          <a:solidFill>
            <a:srgbClr val="FFFF00"/>
          </a:solidFill>
        </p:spPr>
        <p:txBody>
          <a:bodyPr wrap="square">
            <a:spAutoFit/>
          </a:bodyPr>
          <a:lstStyle/>
          <a:p>
            <a:r>
              <a:rPr lang="en-US" b="1" dirty="0">
                <a:solidFill>
                  <a:schemeClr val="tx2"/>
                </a:solidFill>
              </a:rPr>
              <a:t> (c) </a:t>
            </a:r>
            <a:endParaRPr lang="ar-EG" b="1" dirty="0">
              <a:solidFill>
                <a:schemeClr val="tx2"/>
              </a:solidFill>
            </a:endParaRPr>
          </a:p>
        </p:txBody>
      </p:sp>
      <p:sp>
        <p:nvSpPr>
          <p:cNvPr id="11" name="مستطيل 2">
            <a:extLst>
              <a:ext uri="{FF2B5EF4-FFF2-40B4-BE49-F238E27FC236}">
                <a16:creationId xmlns:a16="http://schemas.microsoft.com/office/drawing/2014/main" id="{980CA76C-B502-4301-89B0-9870AB4FEEE0}"/>
              </a:ext>
            </a:extLst>
          </p:cNvPr>
          <p:cNvSpPr/>
          <p:nvPr/>
        </p:nvSpPr>
        <p:spPr>
          <a:xfrm>
            <a:off x="4977335" y="5212456"/>
            <a:ext cx="548548" cy="369332"/>
          </a:xfrm>
          <a:prstGeom prst="rect">
            <a:avLst/>
          </a:prstGeom>
          <a:solidFill>
            <a:srgbClr val="FFFF00"/>
          </a:solidFill>
        </p:spPr>
        <p:txBody>
          <a:bodyPr wrap="square">
            <a:spAutoFit/>
          </a:bodyPr>
          <a:lstStyle/>
          <a:p>
            <a:r>
              <a:rPr lang="en-US" b="1" dirty="0">
                <a:solidFill>
                  <a:schemeClr val="tx2"/>
                </a:solidFill>
              </a:rPr>
              <a:t> (d) </a:t>
            </a:r>
            <a:endParaRPr lang="ar-EG" b="1" dirty="0">
              <a:solidFill>
                <a:schemeClr val="tx2"/>
              </a:solidFill>
            </a:endParaRPr>
          </a:p>
        </p:txBody>
      </p:sp>
      <p:sp>
        <p:nvSpPr>
          <p:cNvPr id="12" name="Rectangle 11">
            <a:extLst>
              <a:ext uri="{FF2B5EF4-FFF2-40B4-BE49-F238E27FC236}">
                <a16:creationId xmlns:a16="http://schemas.microsoft.com/office/drawing/2014/main" id="{71BAF8F0-DA93-4578-8B2E-426BF8EDB989}"/>
              </a:ext>
            </a:extLst>
          </p:cNvPr>
          <p:cNvSpPr/>
          <p:nvPr/>
        </p:nvSpPr>
        <p:spPr>
          <a:xfrm>
            <a:off x="-1" y="5701411"/>
            <a:ext cx="8977257" cy="1077218"/>
          </a:xfrm>
          <a:prstGeom prst="rect">
            <a:avLst/>
          </a:prstGeom>
        </p:spPr>
        <p:txBody>
          <a:bodyPr wrap="square">
            <a:spAutoFit/>
          </a:bodyPr>
          <a:lstStyle/>
          <a:p>
            <a:pPr algn="just"/>
            <a:r>
              <a:rPr lang="en-US" sz="1600" dirty="0">
                <a:latin typeface="Times New Roman" panose="02020603050405020304" pitchFamily="18" charset="0"/>
                <a:cs typeface="Times New Roman" panose="02020603050405020304" pitchFamily="18" charset="0"/>
              </a:rPr>
              <a:t>(a) IVU control film. Renal stones are not visible on the right and are very poorly visualized on the left. (b) IVU following intravenous contrast. Filling defects are seen in the right lower calix and pelvis and in the left upper pole calices . (c, d) CT of the kidneys in the same patient with no contrast medium, reformatted in the coronal plane, demonstrating the renal stones in both the right (c) and left (d) kidneys.</a:t>
            </a:r>
          </a:p>
        </p:txBody>
      </p:sp>
    </p:spTree>
    <p:extLst>
      <p:ext uri="{BB962C8B-B14F-4D97-AF65-F5344CB8AC3E}">
        <p14:creationId xmlns:p14="http://schemas.microsoft.com/office/powerpoint/2010/main" val="1350471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bstructing ureteral calculus">
            <a:extLst>
              <a:ext uri="{FF2B5EF4-FFF2-40B4-BE49-F238E27FC236}">
                <a16:creationId xmlns:a16="http://schemas.microsoft.com/office/drawing/2014/main" id="{787C1323-2BEE-4D2A-9C8F-7C8E1F861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3798"/>
            <a:ext cx="7416824" cy="5180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6870891-D221-40DD-8121-412CE15B260B}"/>
              </a:ext>
            </a:extLst>
          </p:cNvPr>
          <p:cNvSpPr/>
          <p:nvPr/>
        </p:nvSpPr>
        <p:spPr>
          <a:xfrm>
            <a:off x="-28876" y="5154880"/>
            <a:ext cx="9144000" cy="1754326"/>
          </a:xfrm>
          <a:prstGeom prst="rect">
            <a:avLst/>
          </a:prstGeom>
        </p:spPr>
        <p:txBody>
          <a:bodyPr wrap="square">
            <a:spAutoFit/>
          </a:bodyPr>
          <a:lstStyle/>
          <a:p>
            <a:r>
              <a:rPr lang="en-US" b="1" dirty="0">
                <a:solidFill>
                  <a:srgbClr val="FF0000"/>
                </a:solidFill>
                <a:latin typeface="Lato"/>
              </a:rPr>
              <a:t>Obstructing ureteral calculus</a:t>
            </a:r>
          </a:p>
          <a:p>
            <a:r>
              <a:rPr lang="en-US" b="1" dirty="0">
                <a:solidFill>
                  <a:srgbClr val="00B050"/>
                </a:solidFill>
                <a:latin typeface="Lato"/>
              </a:rPr>
              <a:t>Excretory urography (AP view; left: pre-contrast; right: 2.5 hours post-contrast)</a:t>
            </a:r>
          </a:p>
          <a:p>
            <a:pPr algn="just"/>
            <a:r>
              <a:rPr lang="en-US" b="1" dirty="0">
                <a:latin typeface="Lato"/>
              </a:rPr>
              <a:t>A calcification</a:t>
            </a:r>
            <a:r>
              <a:rPr lang="en-US" dirty="0">
                <a:latin typeface="Lato"/>
              </a:rPr>
              <a:t> medial to the lower pole of the </a:t>
            </a:r>
            <a:r>
              <a:rPr lang="en-US" b="1" dirty="0">
                <a:latin typeface="Lato"/>
              </a:rPr>
              <a:t>right kidney </a:t>
            </a:r>
            <a:r>
              <a:rPr lang="en-US" dirty="0">
                <a:latin typeface="Lato"/>
              </a:rPr>
              <a:t>on the pre-contrast radiograph is shown post-contrast to be an obstructing proximal ureteral calculus. The right kidney is </a:t>
            </a:r>
            <a:r>
              <a:rPr lang="en-US" b="1" dirty="0">
                <a:latin typeface="Lato"/>
              </a:rPr>
              <a:t>enlarged, with persistent enhancement</a:t>
            </a:r>
            <a:r>
              <a:rPr lang="en-US" dirty="0">
                <a:latin typeface="Lato"/>
              </a:rPr>
              <a:t>. There is </a:t>
            </a:r>
            <a:r>
              <a:rPr lang="en-US" b="1" dirty="0">
                <a:latin typeface="Lato"/>
              </a:rPr>
              <a:t>pelvicaliectasis</a:t>
            </a:r>
            <a:r>
              <a:rPr lang="en-US" dirty="0">
                <a:latin typeface="Lato"/>
              </a:rPr>
              <a:t> and </a:t>
            </a:r>
            <a:r>
              <a:rPr lang="en-US" b="1" dirty="0">
                <a:latin typeface="Lato"/>
              </a:rPr>
              <a:t>poor contrast-filling of the right ureter</a:t>
            </a:r>
            <a:r>
              <a:rPr lang="en-US" dirty="0">
                <a:latin typeface="Lato"/>
              </a:rPr>
              <a:t>. The left renal collecting system is normal.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838200" y="0"/>
            <a:ext cx="8153400" cy="914400"/>
          </a:xfrm>
        </p:spPr>
        <p:txBody>
          <a:bodyPr/>
          <a:lstStyle/>
          <a:p>
            <a:r>
              <a:rPr lang="en-US" altLang="en-US" dirty="0"/>
              <a:t>Kidney and ureteric stones</a:t>
            </a:r>
          </a:p>
        </p:txBody>
      </p:sp>
      <p:pic>
        <p:nvPicPr>
          <p:cNvPr id="58371" name="Picture 2"/>
          <p:cNvPicPr>
            <a:picLocks noGrp="1" noChangeAspect="1" noChangeArrowheads="1"/>
          </p:cNvPicPr>
          <p:nvPr>
            <p:ph idx="1"/>
          </p:nvPr>
        </p:nvPicPr>
        <p:blipFill>
          <a:blip r:embed="rId2" cstate="print"/>
          <a:srcRect/>
          <a:stretch>
            <a:fillRect/>
          </a:stretch>
        </p:blipFill>
        <p:spPr>
          <a:xfrm>
            <a:off x="156152" y="2378761"/>
            <a:ext cx="3838575" cy="2810050"/>
          </a:xfrm>
          <a:noFill/>
        </p:spPr>
      </p:pic>
      <p:pic>
        <p:nvPicPr>
          <p:cNvPr id="58372" name="Picture 3"/>
          <p:cNvPicPr>
            <a:picLocks noChangeAspect="1" noChangeArrowheads="1"/>
          </p:cNvPicPr>
          <p:nvPr/>
        </p:nvPicPr>
        <p:blipFill>
          <a:blip r:embed="rId3" cstate="print"/>
          <a:srcRect/>
          <a:stretch>
            <a:fillRect/>
          </a:stretch>
        </p:blipFill>
        <p:spPr bwMode="auto">
          <a:xfrm>
            <a:off x="5114925" y="2378761"/>
            <a:ext cx="4029075" cy="3090460"/>
          </a:xfrm>
          <a:prstGeom prst="rect">
            <a:avLst/>
          </a:prstGeom>
          <a:noFill/>
          <a:ln w="9525">
            <a:noFill/>
            <a:miter lim="800000"/>
            <a:headEnd/>
            <a:tailEnd/>
          </a:ln>
        </p:spPr>
      </p:pic>
      <p:sp>
        <p:nvSpPr>
          <p:cNvPr id="58373" name="TextBox 1"/>
          <p:cNvSpPr txBox="1">
            <a:spLocks noChangeArrowheads="1"/>
          </p:cNvSpPr>
          <p:nvPr/>
        </p:nvSpPr>
        <p:spPr bwMode="auto">
          <a:xfrm>
            <a:off x="0" y="685800"/>
            <a:ext cx="8991600" cy="1692771"/>
          </a:xfrm>
          <a:prstGeom prst="rect">
            <a:avLst/>
          </a:prstGeom>
          <a:noFill/>
          <a:ln w="9525">
            <a:noFill/>
            <a:miter lim="800000"/>
            <a:headEnd/>
            <a:tailEnd/>
          </a:ln>
        </p:spPr>
        <p:txBody>
          <a:bodyPr wrap="square">
            <a:spAutoFit/>
          </a:bodyPr>
          <a:lstStyle/>
          <a:p>
            <a:pPr algn="just"/>
            <a:r>
              <a:rPr lang="en-US" altLang="en-US" sz="2000" b="1" dirty="0">
                <a:solidFill>
                  <a:srgbClr val="C00000"/>
                </a:solidFill>
              </a:rPr>
              <a:t>Spiral CT without contrast </a:t>
            </a:r>
            <a:r>
              <a:rPr lang="en-US" altLang="en-US" sz="2000" dirty="0">
                <a:solidFill>
                  <a:srgbClr val="00B050"/>
                </a:solidFill>
              </a:rPr>
              <a:t>is the investigation of choice for detection of radiolucent stone specially in ureters.</a:t>
            </a:r>
          </a:p>
          <a:p>
            <a:r>
              <a:rPr lang="en-US" sz="2400" b="1" dirty="0">
                <a:solidFill>
                  <a:srgbClr val="00B0F0"/>
                </a:solidFill>
              </a:rPr>
              <a:t>Findings  </a:t>
            </a:r>
          </a:p>
          <a:p>
            <a:pPr lvl="1"/>
            <a:r>
              <a:rPr lang="en-US" sz="2000" b="1" dirty="0"/>
              <a:t>Calculus size , location, density , and degree of obstruction   </a:t>
            </a:r>
          </a:p>
          <a:p>
            <a:pPr lvl="1"/>
            <a:r>
              <a:rPr lang="en-US" sz="2000" b="1" dirty="0"/>
              <a:t>Hydronephrosis and/or hydroureter</a:t>
            </a:r>
          </a:p>
        </p:txBody>
      </p:sp>
      <p:pic>
        <p:nvPicPr>
          <p:cNvPr id="58374" name="Picture 7" descr="http://www.mghradrounds.org/clientuploads/november_2003/stone3.jpg"/>
          <p:cNvPicPr>
            <a:picLocks noChangeAspect="1" noChangeArrowheads="1"/>
          </p:cNvPicPr>
          <p:nvPr/>
        </p:nvPicPr>
        <p:blipFill>
          <a:blip r:embed="rId4" cstate="print"/>
          <a:srcRect/>
          <a:stretch>
            <a:fillRect/>
          </a:stretch>
        </p:blipFill>
        <p:spPr bwMode="auto">
          <a:xfrm>
            <a:off x="3319462" y="4554821"/>
            <a:ext cx="3190875" cy="2378761"/>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rolithiasis">
            <a:extLst>
              <a:ext uri="{FF2B5EF4-FFF2-40B4-BE49-F238E27FC236}">
                <a16:creationId xmlns:a16="http://schemas.microsoft.com/office/drawing/2014/main" id="{665B64E8-83A3-4CF6-B3BF-5778A73D4B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0"/>
            <a:ext cx="4392488" cy="5661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07CA3E-86A9-4AC8-91F0-9011889F5D9F}"/>
              </a:ext>
            </a:extLst>
          </p:cNvPr>
          <p:cNvSpPr/>
          <p:nvPr/>
        </p:nvSpPr>
        <p:spPr>
          <a:xfrm>
            <a:off x="71500" y="5661248"/>
            <a:ext cx="8892988" cy="1015663"/>
          </a:xfrm>
          <a:prstGeom prst="rect">
            <a:avLst/>
          </a:prstGeom>
        </p:spPr>
        <p:txBody>
          <a:bodyPr wrap="square">
            <a:spAutoFit/>
          </a:bodyPr>
          <a:lstStyle/>
          <a:p>
            <a:r>
              <a:rPr lang="en-US" sz="2000" b="1" dirty="0">
                <a:solidFill>
                  <a:srgbClr val="00B050"/>
                </a:solidFill>
                <a:latin typeface="Lato"/>
              </a:rPr>
              <a:t>Abdominal CT with IV contrast (venous phase), coronal section</a:t>
            </a:r>
          </a:p>
          <a:p>
            <a:pPr algn="just"/>
            <a:r>
              <a:rPr lang="en-US" sz="2000" b="1" dirty="0">
                <a:latin typeface="Lato"/>
              </a:rPr>
              <a:t>Hyperdense calculi </a:t>
            </a:r>
            <a:r>
              <a:rPr lang="en-US" sz="2000" dirty="0">
                <a:latin typeface="Lato"/>
              </a:rPr>
              <a:t>located in the proximal third of the left ureter. As a result, the </a:t>
            </a:r>
            <a:r>
              <a:rPr lang="en-US" sz="2000" b="1" dirty="0">
                <a:latin typeface="Lato"/>
              </a:rPr>
              <a:t>proximal ureter and the renal pelvis are dilated</a:t>
            </a:r>
            <a:r>
              <a:rPr lang="en-US" sz="2000" dirty="0">
                <a:latin typeface="Lato"/>
              </a:rPr>
              <a:t>.</a:t>
            </a:r>
          </a:p>
        </p:txBody>
      </p:sp>
    </p:spTree>
    <p:extLst>
      <p:ext uri="{BB962C8B-B14F-4D97-AF65-F5344CB8AC3E}">
        <p14:creationId xmlns:p14="http://schemas.microsoft.com/office/powerpoint/2010/main" val="3554366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4945817" y="2680641"/>
            <a:ext cx="4104456" cy="2332535"/>
          </a:xfrm>
          <a:prstGeom prst="rect">
            <a:avLst/>
          </a:prstGeom>
          <a:noFill/>
          <a:ln w="9525">
            <a:noFill/>
            <a:miter lim="800000"/>
            <a:headEnd/>
            <a:tailEnd/>
          </a:ln>
        </p:spPr>
      </p:pic>
      <p:sp>
        <p:nvSpPr>
          <p:cNvPr id="59396" name="TextBox 1"/>
          <p:cNvSpPr txBox="1">
            <a:spLocks noChangeArrowheads="1"/>
          </p:cNvSpPr>
          <p:nvPr/>
        </p:nvSpPr>
        <p:spPr bwMode="auto">
          <a:xfrm>
            <a:off x="5940152" y="4366845"/>
            <a:ext cx="3024336" cy="646331"/>
          </a:xfrm>
          <a:prstGeom prst="rect">
            <a:avLst/>
          </a:prstGeom>
          <a:noFill/>
          <a:ln w="9525">
            <a:noFill/>
            <a:miter lim="800000"/>
            <a:headEnd/>
            <a:tailEnd/>
          </a:ln>
        </p:spPr>
        <p:txBody>
          <a:bodyPr wrap="square">
            <a:spAutoFit/>
          </a:bodyPr>
          <a:lstStyle/>
          <a:p>
            <a:r>
              <a:rPr lang="en-US" altLang="en-US" b="1" dirty="0">
                <a:solidFill>
                  <a:srgbClr val="92D050"/>
                </a:solidFill>
              </a:rPr>
              <a:t>Renal stone causing hydronephrosis</a:t>
            </a:r>
          </a:p>
        </p:txBody>
      </p:sp>
      <p:sp>
        <p:nvSpPr>
          <p:cNvPr id="2" name="Rectangle 1">
            <a:extLst>
              <a:ext uri="{FF2B5EF4-FFF2-40B4-BE49-F238E27FC236}">
                <a16:creationId xmlns:a16="http://schemas.microsoft.com/office/drawing/2014/main" id="{B06DE8B9-49D6-4D08-A8A3-D6D4C0B77249}"/>
              </a:ext>
            </a:extLst>
          </p:cNvPr>
          <p:cNvSpPr/>
          <p:nvPr/>
        </p:nvSpPr>
        <p:spPr>
          <a:xfrm>
            <a:off x="1887" y="397804"/>
            <a:ext cx="9144000" cy="2616101"/>
          </a:xfrm>
          <a:prstGeom prst="rect">
            <a:avLst/>
          </a:prstGeom>
        </p:spPr>
        <p:txBody>
          <a:bodyPr wrap="square">
            <a:spAutoFit/>
          </a:bodyPr>
          <a:lstStyle/>
          <a:p>
            <a:r>
              <a:rPr lang="en-US" sz="2800" b="1" dirty="0">
                <a:solidFill>
                  <a:srgbClr val="00B0F0"/>
                </a:solidFill>
              </a:rPr>
              <a:t>Ultrasound abdomen and pelvis</a:t>
            </a:r>
          </a:p>
          <a:p>
            <a:r>
              <a:rPr lang="en-US" sz="2800" b="1" dirty="0">
                <a:solidFill>
                  <a:srgbClr val="00B050"/>
                </a:solidFill>
              </a:rPr>
              <a:t>Indications: </a:t>
            </a:r>
          </a:p>
          <a:p>
            <a:pPr algn="just"/>
            <a:r>
              <a:rPr lang="en-US" sz="2000" b="1" dirty="0"/>
              <a:t>Suspected nephrolithiasis in patients for whom radiation exposure should be minimized (e.g., pregnant patients, pediatric patients, those with recurrent stones</a:t>
            </a:r>
            <a:endParaRPr lang="en-US" sz="2000" b="1" dirty="0">
              <a:solidFill>
                <a:srgbClr val="1A1C1C"/>
              </a:solidFill>
              <a:latin typeface="Lato"/>
            </a:endParaRPr>
          </a:p>
          <a:p>
            <a:pPr>
              <a:buFont typeface="Arial" panose="020B0604020202020204" pitchFamily="34" charset="0"/>
              <a:buChar char="•"/>
            </a:pPr>
            <a:r>
              <a:rPr lang="en-US" sz="2800" b="1" dirty="0">
                <a:solidFill>
                  <a:srgbClr val="00B050"/>
                </a:solidFill>
              </a:rPr>
              <a:t>Findings :</a:t>
            </a:r>
          </a:p>
          <a:p>
            <a:pPr algn="just">
              <a:buFont typeface="Arial" panose="020B0604020202020204" pitchFamily="34" charset="0"/>
              <a:buChar char="•"/>
            </a:pPr>
            <a:r>
              <a:rPr lang="en-US" sz="2000" b="1" dirty="0"/>
              <a:t>Obstructive uropathy (e.g., hydronephrosis, hydroureter, perinephric fluid) </a:t>
            </a:r>
          </a:p>
          <a:p>
            <a:pPr algn="just">
              <a:buFont typeface="Arial" panose="020B0604020202020204" pitchFamily="34" charset="0"/>
              <a:buChar char="•"/>
            </a:pPr>
            <a:r>
              <a:rPr lang="en-US" sz="2000" b="1" dirty="0"/>
              <a:t>Stone: hyperechoic with acoustic shadowing</a:t>
            </a:r>
          </a:p>
        </p:txBody>
      </p:sp>
      <p:sp>
        <p:nvSpPr>
          <p:cNvPr id="3" name="Rectangle 2">
            <a:extLst>
              <a:ext uri="{FF2B5EF4-FFF2-40B4-BE49-F238E27FC236}">
                <a16:creationId xmlns:a16="http://schemas.microsoft.com/office/drawing/2014/main" id="{485E399E-D018-4DB4-BB66-0B54750A5167}"/>
              </a:ext>
            </a:extLst>
          </p:cNvPr>
          <p:cNvSpPr/>
          <p:nvPr/>
        </p:nvSpPr>
        <p:spPr>
          <a:xfrm>
            <a:off x="179512" y="-64268"/>
            <a:ext cx="4392488" cy="400110"/>
          </a:xfrm>
          <a:prstGeom prst="rect">
            <a:avLst/>
          </a:prstGeom>
        </p:spPr>
        <p:txBody>
          <a:bodyPr wrap="square">
            <a:spAutoFit/>
          </a:bodyPr>
          <a:lstStyle/>
          <a:p>
            <a:r>
              <a:rPr lang="en-US" altLang="en-US" sz="2000" dirty="0">
                <a:solidFill>
                  <a:srgbClr val="FF0000"/>
                </a:solidFill>
                <a:ea typeface="+mj-ea"/>
                <a:cs typeface="+mj-cs"/>
              </a:rPr>
              <a:t>Kidney and ureteric stones&gt;&gt;&gt;&gt;</a:t>
            </a:r>
            <a:endParaRPr lang="en-US" sz="1000" dirty="0">
              <a:solidFill>
                <a:srgbClr val="FF0000"/>
              </a:solidFill>
            </a:endParaRPr>
          </a:p>
        </p:txBody>
      </p:sp>
      <p:pic>
        <p:nvPicPr>
          <p:cNvPr id="3074" name="Picture 2" descr="Nephrolithiasis">
            <a:extLst>
              <a:ext uri="{FF2B5EF4-FFF2-40B4-BE49-F238E27FC236}">
                <a16:creationId xmlns:a16="http://schemas.microsoft.com/office/drawing/2014/main" id="{B8C19DDD-34B4-4D14-B63D-275D6E96C1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075867"/>
            <a:ext cx="4104456" cy="27766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F207A6-51D4-4D73-B45D-30E2363D4349}"/>
              </a:ext>
            </a:extLst>
          </p:cNvPr>
          <p:cNvSpPr/>
          <p:nvPr/>
        </p:nvSpPr>
        <p:spPr>
          <a:xfrm>
            <a:off x="79015" y="5852529"/>
            <a:ext cx="4572000" cy="1015663"/>
          </a:xfrm>
          <a:prstGeom prst="rect">
            <a:avLst/>
          </a:prstGeom>
        </p:spPr>
        <p:txBody>
          <a:bodyPr>
            <a:spAutoFit/>
          </a:bodyPr>
          <a:lstStyle/>
          <a:p>
            <a:pPr algn="just"/>
            <a:r>
              <a:rPr lang="en-US" sz="1200" b="1" dirty="0">
                <a:latin typeface="Lato"/>
              </a:rPr>
              <a:t>There is a round, hyperechoic lesion at the upper pole of the kidney in the renal parenchyma, which shows a dorsal acoustic shadow and is most likely a kidney stone. The central areas of the kidney show, as far as can be seen in this image, no dilation, which indicates no obstruction.</a:t>
            </a:r>
            <a:endParaRPr lang="en-US" sz="1200" b="1" dirty="0"/>
          </a:p>
        </p:txBody>
      </p:sp>
      <p:pic>
        <p:nvPicPr>
          <p:cNvPr id="5" name="Picture 4">
            <a:extLst>
              <a:ext uri="{FF2B5EF4-FFF2-40B4-BE49-F238E27FC236}">
                <a16:creationId xmlns:a16="http://schemas.microsoft.com/office/drawing/2014/main" id="{169621C6-1706-44B4-A2F8-1EC628EF8E58}"/>
              </a:ext>
            </a:extLst>
          </p:cNvPr>
          <p:cNvPicPr>
            <a:picLocks noChangeAspect="1"/>
          </p:cNvPicPr>
          <p:nvPr/>
        </p:nvPicPr>
        <p:blipFill>
          <a:blip r:embed="rId4"/>
          <a:stretch>
            <a:fillRect/>
          </a:stretch>
        </p:blipFill>
        <p:spPr>
          <a:xfrm>
            <a:off x="5288109" y="5163307"/>
            <a:ext cx="3419872" cy="169469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3998913" y="22225"/>
            <a:ext cx="5108575" cy="4800600"/>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71790" y="3290887"/>
            <a:ext cx="4500210" cy="3567113"/>
          </a:xfrm>
          <a:prstGeom prst="rect">
            <a:avLst/>
          </a:prstGeom>
          <a:noFill/>
          <a:ln w="9525">
            <a:noFill/>
            <a:miter lim="800000"/>
            <a:headEnd/>
            <a:tailEnd/>
          </a:ln>
        </p:spPr>
      </p:pic>
      <p:sp>
        <p:nvSpPr>
          <p:cNvPr id="60420" name="TextBox 1"/>
          <p:cNvSpPr txBox="1">
            <a:spLocks noChangeArrowheads="1"/>
          </p:cNvSpPr>
          <p:nvPr/>
        </p:nvSpPr>
        <p:spPr bwMode="auto">
          <a:xfrm>
            <a:off x="381000" y="0"/>
            <a:ext cx="2819400" cy="461963"/>
          </a:xfrm>
          <a:prstGeom prst="rect">
            <a:avLst/>
          </a:prstGeom>
          <a:noFill/>
          <a:ln w="9525">
            <a:noFill/>
            <a:miter lim="800000"/>
            <a:headEnd/>
            <a:tailEnd/>
          </a:ln>
        </p:spPr>
        <p:txBody>
          <a:bodyPr>
            <a:spAutoFit/>
          </a:bodyPr>
          <a:lstStyle/>
          <a:p>
            <a:r>
              <a:rPr lang="en-US" altLang="en-US"/>
              <a:t>Bladder calculus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6638"/>
            <a:ext cx="8229600" cy="1143000"/>
          </a:xfrm>
        </p:spPr>
        <p:txBody>
          <a:bodyPr/>
          <a:lstStyle/>
          <a:p>
            <a:r>
              <a:rPr lang="en-US" altLang="en-US" dirty="0"/>
              <a:t>CT imaging of Abscesses</a:t>
            </a:r>
          </a:p>
        </p:txBody>
      </p:sp>
      <p:sp>
        <p:nvSpPr>
          <p:cNvPr id="61443" name="Content Placeholder 2"/>
          <p:cNvSpPr>
            <a:spLocks noGrp="1"/>
          </p:cNvSpPr>
          <p:nvPr>
            <p:ph idx="1"/>
          </p:nvPr>
        </p:nvSpPr>
        <p:spPr>
          <a:xfrm>
            <a:off x="0" y="980728"/>
            <a:ext cx="9036496" cy="5877272"/>
          </a:xfrm>
        </p:spPr>
        <p:txBody>
          <a:bodyPr>
            <a:normAutofit/>
          </a:bodyPr>
          <a:lstStyle/>
          <a:p>
            <a:pPr algn="just"/>
            <a:r>
              <a:rPr lang="en-US" altLang="en-US" dirty="0">
                <a:latin typeface="Times New Roman" panose="02020603050405020304" pitchFamily="18" charset="0"/>
                <a:cs typeface="Times New Roman" panose="02020603050405020304" pitchFamily="18" charset="0"/>
              </a:rPr>
              <a:t>Focal or diffuse renal enlargement.</a:t>
            </a:r>
          </a:p>
          <a:p>
            <a:pPr algn="just"/>
            <a:endParaRPr lang="en-US" altLang="en-US" dirty="0">
              <a:latin typeface="Times New Roman" panose="02020603050405020304" pitchFamily="18" charset="0"/>
              <a:cs typeface="Times New Roman" panose="02020603050405020304" pitchFamily="18" charset="0"/>
            </a:endParaRPr>
          </a:p>
          <a:p>
            <a:pPr algn="just"/>
            <a:r>
              <a:rPr lang="en-US" dirty="0">
                <a:solidFill>
                  <a:srgbClr val="7030A0"/>
                </a:solidFill>
                <a:latin typeface="Times New Roman" panose="02020603050405020304" pitchFamily="18" charset="0"/>
                <a:cs typeface="Times New Roman" panose="02020603050405020304" pitchFamily="18" charset="0"/>
              </a:rPr>
              <a:t>An abscess appears as a well-defined mass of low attenuation with a thick, irregular wall or pseudo capsule</a:t>
            </a:r>
            <a:r>
              <a:rPr lang="en-US" dirty="0">
                <a:latin typeface="Times New Roman" panose="02020603050405020304" pitchFamily="18" charset="0"/>
                <a:cs typeface="Times New Roman" panose="02020603050405020304" pitchFamily="18" charset="0"/>
              </a:rPr>
              <a:t>, which can be better visualized on contrast enhanced scans </a:t>
            </a:r>
            <a:r>
              <a:rPr lang="en-US" altLang="en-US" dirty="0">
                <a:latin typeface="Times New Roman" panose="02020603050405020304" pitchFamily="18" charset="0"/>
                <a:cs typeface="Times New Roman" panose="02020603050405020304" pitchFamily="18" charset="0"/>
              </a:rPr>
              <a:t>CECT</a:t>
            </a:r>
            <a:r>
              <a:rPr lang="en-US" dirty="0">
                <a:latin typeface="Times New Roman" panose="02020603050405020304" pitchFamily="18" charset="0"/>
                <a:cs typeface="Times New Roman" panose="02020603050405020304" pitchFamily="18" charset="0"/>
              </a:rPr>
              <a:t>. </a:t>
            </a:r>
          </a:p>
          <a:p>
            <a:pPr algn="just"/>
            <a:endParaRPr lang="en-US" dirty="0">
              <a:latin typeface="Times New Roman" panose="02020603050405020304" pitchFamily="18" charset="0"/>
              <a:cs typeface="Times New Roman" panose="02020603050405020304" pitchFamily="18" charset="0"/>
            </a:endParaRPr>
          </a:p>
          <a:p>
            <a:pPr algn="just"/>
            <a:r>
              <a:rPr lang="en-US" dirty="0">
                <a:solidFill>
                  <a:srgbClr val="00B050"/>
                </a:solidFill>
                <a:latin typeface="Times New Roman" panose="02020603050405020304" pitchFamily="18" charset="0"/>
                <a:cs typeface="Times New Roman" panose="02020603050405020304" pitchFamily="18" charset="0"/>
              </a:rPr>
              <a:t>Gas within a low attenuation/cystic mass strongly suggests abscess formation.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Box 1"/>
          <p:cNvSpPr txBox="1">
            <a:spLocks noChangeArrowheads="1"/>
          </p:cNvSpPr>
          <p:nvPr/>
        </p:nvSpPr>
        <p:spPr bwMode="auto">
          <a:xfrm>
            <a:off x="2385628" y="134853"/>
            <a:ext cx="4876800" cy="708025"/>
          </a:xfrm>
          <a:prstGeom prst="rect">
            <a:avLst/>
          </a:prstGeom>
          <a:noFill/>
          <a:ln w="9525">
            <a:noFill/>
            <a:miter lim="800000"/>
            <a:headEnd/>
            <a:tailEnd/>
          </a:ln>
        </p:spPr>
        <p:txBody>
          <a:bodyPr>
            <a:spAutoFit/>
          </a:bodyPr>
          <a:lstStyle/>
          <a:p>
            <a:pPr algn="ctr"/>
            <a:r>
              <a:rPr lang="en-US" altLang="en-US" sz="4000" b="1" dirty="0"/>
              <a:t>Renal </a:t>
            </a:r>
            <a:r>
              <a:rPr lang="en-US" sz="4000" b="1" dirty="0"/>
              <a:t>abscess</a:t>
            </a:r>
            <a:r>
              <a:rPr lang="en-US" altLang="en-US" sz="4000"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980728"/>
            <a:ext cx="7272808" cy="453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350687" y="5661248"/>
            <a:ext cx="8764219" cy="707886"/>
          </a:xfrm>
          <a:prstGeom prst="rect">
            <a:avLst/>
          </a:prstGeom>
        </p:spPr>
        <p:txBody>
          <a:bodyPr wrap="square">
            <a:spAutoFit/>
          </a:bodyPr>
          <a:lstStyle/>
          <a:p>
            <a:pPr algn="just"/>
            <a:r>
              <a:rPr lang="en-US" sz="2000" b="1" dirty="0">
                <a:solidFill>
                  <a:srgbClr val="00B0F0"/>
                </a:solidFill>
              </a:rPr>
              <a:t>CT scan with intravenous contrast demonstrating </a:t>
            </a:r>
            <a:r>
              <a:rPr lang="en-US" sz="2000" b="1" dirty="0">
                <a:solidFill>
                  <a:srgbClr val="0070C0"/>
                </a:solidFill>
              </a:rPr>
              <a:t>multiple low attenuation fluid collections</a:t>
            </a:r>
            <a:r>
              <a:rPr lang="en-US" sz="2000" b="1" dirty="0">
                <a:solidFill>
                  <a:srgbClr val="00B0F0"/>
                </a:solidFill>
              </a:rPr>
              <a:t> in the right renal cortex, consistent with multiple renal abscesses.</a:t>
            </a:r>
            <a:endParaRPr lang="ar-EG" sz="2000" b="1" dirty="0">
              <a:solidFill>
                <a:srgbClr val="00B0F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srcRect/>
          <a:stretch>
            <a:fillRect/>
          </a:stretch>
        </p:blipFill>
        <p:spPr bwMode="auto">
          <a:xfrm>
            <a:off x="4138613" y="0"/>
            <a:ext cx="5005387" cy="6675438"/>
          </a:xfrm>
          <a:prstGeom prst="rect">
            <a:avLst/>
          </a:prstGeom>
          <a:noFill/>
          <a:ln w="9525">
            <a:noFill/>
            <a:miter lim="800000"/>
            <a:headEnd/>
            <a:tailEnd/>
          </a:ln>
        </p:spPr>
      </p:pic>
      <p:pic>
        <p:nvPicPr>
          <p:cNvPr id="11267" name="Picture 4"/>
          <p:cNvPicPr>
            <a:picLocks noChangeAspect="1" noChangeArrowheads="1"/>
          </p:cNvPicPr>
          <p:nvPr/>
        </p:nvPicPr>
        <p:blipFill>
          <a:blip r:embed="rId3" cstate="print"/>
          <a:srcRect/>
          <a:stretch>
            <a:fillRect/>
          </a:stretch>
        </p:blipFill>
        <p:spPr bwMode="auto">
          <a:xfrm>
            <a:off x="-14288" y="9525"/>
            <a:ext cx="4198938" cy="666591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33895"/>
            <a:ext cx="9144000" cy="7048083"/>
          </a:xfrm>
          <a:prstGeom prst="rect">
            <a:avLst/>
          </a:prstGeom>
        </p:spPr>
        <p:txBody>
          <a:bodyPr wrap="square">
            <a:spAutoFit/>
          </a:bodyPr>
          <a:lstStyle/>
          <a:p>
            <a:pPr algn="ctr"/>
            <a:r>
              <a:rPr lang="en-US" sz="2800" b="1" dirty="0">
                <a:solidFill>
                  <a:srgbClr val="FF0000"/>
                </a:solidFill>
              </a:rPr>
              <a:t>Renal trauma</a:t>
            </a:r>
          </a:p>
          <a:p>
            <a:pPr marL="342900" indent="-342900" algn="just">
              <a:buFontTx/>
              <a:buChar char="-"/>
            </a:pPr>
            <a:r>
              <a:rPr lang="en-US" sz="2400" dirty="0">
                <a:latin typeface="Times New Roman" panose="02020603050405020304" pitchFamily="18" charset="0"/>
                <a:cs typeface="Times New Roman" panose="02020603050405020304" pitchFamily="18" charset="0"/>
              </a:rPr>
              <a:t>Blunt trauma, particularly road traffic accidents and contact sports, are the mechanisms of injury.</a:t>
            </a:r>
          </a:p>
          <a:p>
            <a:pPr marL="342900" indent="-342900" algn="just">
              <a:buFontTx/>
              <a:buChar char="-"/>
            </a:pPr>
            <a:r>
              <a:rPr lang="en-US" sz="2400" dirty="0">
                <a:latin typeface="Times New Roman" panose="02020603050405020304" pitchFamily="18" charset="0"/>
                <a:cs typeface="Times New Roman" panose="02020603050405020304" pitchFamily="18" charset="0"/>
              </a:rPr>
              <a:t>Loin pain and hematuria are the major presenting features.</a:t>
            </a:r>
          </a:p>
          <a:p>
            <a:pPr marL="342900" indent="-342900" algn="just">
              <a:buFontTx/>
              <a:buChar char="-"/>
            </a:pPr>
            <a:r>
              <a:rPr lang="en-US" sz="2400" dirty="0">
                <a:latin typeface="Times New Roman" panose="02020603050405020304" pitchFamily="18" charset="0"/>
                <a:cs typeface="Times New Roman" panose="02020603050405020304" pitchFamily="18" charset="0"/>
              </a:rPr>
              <a:t>CT is the preferred imaging investigation.</a:t>
            </a:r>
          </a:p>
          <a:p>
            <a:pPr algn="just"/>
            <a:r>
              <a:rPr lang="en-US" sz="2400" b="1" dirty="0">
                <a:solidFill>
                  <a:srgbClr val="C00000"/>
                </a:solidFill>
                <a:latin typeface="Times New Roman" panose="02020603050405020304" pitchFamily="18" charset="0"/>
                <a:cs typeface="Times New Roman" panose="02020603050405020304" pitchFamily="18" charset="0"/>
              </a:rPr>
              <a:t>Imaging appearances:</a:t>
            </a:r>
          </a:p>
          <a:p>
            <a:pPr algn="just"/>
            <a:r>
              <a:rPr lang="en-US" sz="2400" b="1" dirty="0">
                <a:solidFill>
                  <a:srgbClr val="00B050"/>
                </a:solidFill>
                <a:latin typeface="Times New Roman" panose="02020603050405020304" pitchFamily="18" charset="0"/>
                <a:cs typeface="Times New Roman" panose="02020603050405020304" pitchFamily="18" charset="0"/>
              </a:rPr>
              <a:t>Renal and ureteral injury:</a:t>
            </a:r>
          </a:p>
          <a:p>
            <a:pPr algn="just"/>
            <a:r>
              <a:rPr lang="en-US" sz="2400" b="1" dirty="0">
                <a:solidFill>
                  <a:srgbClr val="00B0F0"/>
                </a:solidFill>
                <a:latin typeface="Times New Roman" panose="02020603050405020304" pitchFamily="18" charset="0"/>
                <a:cs typeface="Times New Roman" panose="02020603050405020304" pitchFamily="18" charset="0"/>
              </a:rPr>
              <a:t>CT with IV contrast of the abdomen/pelvis</a:t>
            </a:r>
            <a:r>
              <a:rPr lang="en-US"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to assess renal and accompanying injuries or intraabdominal fluid retention </a:t>
            </a:r>
          </a:p>
          <a:p>
            <a:pPr algn="just"/>
            <a:r>
              <a:rPr lang="en-US" sz="2400" b="1" dirty="0">
                <a:solidFill>
                  <a:srgbClr val="00B0F0"/>
                </a:solidFill>
                <a:latin typeface="Times New Roman" panose="02020603050405020304" pitchFamily="18" charset="0"/>
                <a:cs typeface="Times New Roman" panose="02020603050405020304" pitchFamily="18" charset="0"/>
              </a:rPr>
              <a:t>Urethrocystography:</a:t>
            </a:r>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if CT is unavailable</a:t>
            </a:r>
            <a:r>
              <a:rPr lang="en-US" dirty="0">
                <a:latin typeface="Times New Roman" panose="02020603050405020304" pitchFamily="18" charset="0"/>
                <a:cs typeface="Times New Roman" panose="02020603050405020304" pitchFamily="18" charset="0"/>
              </a:rPr>
              <a:t> </a:t>
            </a:r>
          </a:p>
          <a:p>
            <a:pPr algn="just"/>
            <a:r>
              <a:rPr lang="en-US" sz="2800" b="1" dirty="0">
                <a:solidFill>
                  <a:srgbClr val="C00000"/>
                </a:solidFill>
                <a:latin typeface="Times New Roman" panose="02020603050405020304" pitchFamily="18" charset="0"/>
                <a:cs typeface="Times New Roman" panose="02020603050405020304" pitchFamily="18" charset="0"/>
              </a:rPr>
              <a:t>CT findings</a:t>
            </a:r>
          </a:p>
          <a:p>
            <a:pPr algn="just"/>
            <a:r>
              <a:rPr lang="en-US" sz="2400" b="1" dirty="0">
                <a:solidFill>
                  <a:srgbClr val="00B050"/>
                </a:solidFill>
                <a:latin typeface="Times New Roman" panose="02020603050405020304" pitchFamily="18" charset="0"/>
                <a:cs typeface="Times New Roman" panose="02020603050405020304" pitchFamily="18" charset="0"/>
              </a:rPr>
              <a:t>Low-grade renal injury</a:t>
            </a:r>
          </a:p>
          <a:p>
            <a:pPr algn="just"/>
            <a:r>
              <a:rPr lang="en-US" sz="2400" dirty="0">
                <a:latin typeface="Times New Roman" panose="02020603050405020304" pitchFamily="18" charset="0"/>
                <a:cs typeface="Times New Roman" panose="02020603050405020304" pitchFamily="18" charset="0"/>
              </a:rPr>
              <a:t>e.g. Subcapsular hematoma ,parenchymal contusion &amp; renal laceration</a:t>
            </a:r>
          </a:p>
          <a:p>
            <a:pPr algn="just"/>
            <a:endParaRPr lang="en-US" sz="2400" dirty="0">
              <a:latin typeface="Times New Roman" panose="02020603050405020304" pitchFamily="18" charset="0"/>
              <a:cs typeface="Times New Roman" panose="02020603050405020304" pitchFamily="18" charset="0"/>
            </a:endParaRPr>
          </a:p>
          <a:p>
            <a:pPr algn="just"/>
            <a:r>
              <a:rPr lang="en-US" sz="2400" b="1" dirty="0">
                <a:solidFill>
                  <a:srgbClr val="00B050"/>
                </a:solidFill>
                <a:latin typeface="Times New Roman" panose="02020603050405020304" pitchFamily="18" charset="0"/>
                <a:cs typeface="Times New Roman" panose="02020603050405020304" pitchFamily="18" charset="0"/>
              </a:rPr>
              <a:t>High-grade renal injury</a:t>
            </a:r>
          </a:p>
          <a:p>
            <a:pPr algn="just"/>
            <a:r>
              <a:rPr lang="en-US" sz="2400" dirty="0">
                <a:latin typeface="Times New Roman" panose="02020603050405020304" pitchFamily="18" charset="0"/>
                <a:cs typeface="Times New Roman" panose="02020603050405020304" pitchFamily="18" charset="0"/>
              </a:rPr>
              <a:t>Renal vein or artery injury &amp; Shattered kidney with loss of identifiable renal anatomy</a:t>
            </a:r>
          </a:p>
          <a:p>
            <a:br>
              <a:rPr lang="en-US" dirty="0"/>
            </a:br>
            <a:endParaRPr lang="en-US" dirty="0"/>
          </a:p>
        </p:txBody>
      </p:sp>
    </p:spTree>
    <p:extLst>
      <p:ext uri="{BB962C8B-B14F-4D97-AF65-F5344CB8AC3E}">
        <p14:creationId xmlns:p14="http://schemas.microsoft.com/office/powerpoint/2010/main" val="2603652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3245"/>
            <a:ext cx="4536503" cy="4001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8248"/>
            <a:ext cx="4176464" cy="399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07506" y="4576959"/>
            <a:ext cx="8928990" cy="1692771"/>
          </a:xfrm>
          <a:prstGeom prst="rect">
            <a:avLst/>
          </a:prstGeom>
        </p:spPr>
        <p:txBody>
          <a:bodyPr wrap="square">
            <a:spAutoFit/>
          </a:bodyPr>
          <a:lstStyle/>
          <a:p>
            <a:r>
              <a:rPr lang="en-US" sz="2400" b="1" dirty="0">
                <a:solidFill>
                  <a:srgbClr val="C00000"/>
                </a:solidFill>
              </a:rPr>
              <a:t>Renal trauma. </a:t>
            </a:r>
          </a:p>
          <a:p>
            <a:pPr algn="just"/>
            <a:r>
              <a:rPr lang="en-US" sz="2000" b="1" dirty="0">
                <a:solidFill>
                  <a:srgbClr val="00B0F0"/>
                </a:solidFill>
              </a:rPr>
              <a:t>(a) Axial CT demonstrating reduced perfusion in the midpole of the left kidney. Fluid is seen in the perinephric tissues. </a:t>
            </a:r>
          </a:p>
          <a:p>
            <a:pPr algn="just"/>
            <a:r>
              <a:rPr lang="en-US" sz="2000" b="1" dirty="0">
                <a:solidFill>
                  <a:srgbClr val="00B0F0"/>
                </a:solidFill>
              </a:rPr>
              <a:t>(b) Delayed oblique sagittal reformat demonstrating contrast in the collecting system and confirming no leak of contrast.</a:t>
            </a:r>
            <a:endParaRPr lang="ar-EG" sz="2000" b="1" dirty="0">
              <a:solidFill>
                <a:srgbClr val="00B0F0"/>
              </a:solidFill>
            </a:endParaRPr>
          </a:p>
        </p:txBody>
      </p:sp>
      <p:sp>
        <p:nvSpPr>
          <p:cNvPr id="3" name="مستطيل 2"/>
          <p:cNvSpPr/>
          <p:nvPr/>
        </p:nvSpPr>
        <p:spPr>
          <a:xfrm>
            <a:off x="113253" y="3613666"/>
            <a:ext cx="471604" cy="400110"/>
          </a:xfrm>
          <a:prstGeom prst="rect">
            <a:avLst/>
          </a:prstGeom>
          <a:solidFill>
            <a:srgbClr val="FFFF00"/>
          </a:solidFill>
        </p:spPr>
        <p:txBody>
          <a:bodyPr wrap="none">
            <a:spAutoFit/>
          </a:bodyPr>
          <a:lstStyle/>
          <a:p>
            <a:r>
              <a:rPr lang="en-US" sz="2000" b="1" dirty="0">
                <a:solidFill>
                  <a:srgbClr val="0070C0"/>
                </a:solidFill>
              </a:rPr>
              <a:t>(a)</a:t>
            </a:r>
            <a:endParaRPr lang="ar-EG" b="1" dirty="0">
              <a:solidFill>
                <a:srgbClr val="0070C0"/>
              </a:solidFill>
            </a:endParaRPr>
          </a:p>
        </p:txBody>
      </p:sp>
      <p:sp>
        <p:nvSpPr>
          <p:cNvPr id="4" name="مستطيل 3"/>
          <p:cNvSpPr/>
          <p:nvPr/>
        </p:nvSpPr>
        <p:spPr>
          <a:xfrm>
            <a:off x="4812770" y="3629055"/>
            <a:ext cx="452368" cy="369332"/>
          </a:xfrm>
          <a:prstGeom prst="rect">
            <a:avLst/>
          </a:prstGeom>
          <a:solidFill>
            <a:srgbClr val="FFFF00"/>
          </a:solidFill>
        </p:spPr>
        <p:txBody>
          <a:bodyPr wrap="none">
            <a:spAutoFit/>
          </a:bodyPr>
          <a:lstStyle/>
          <a:p>
            <a:r>
              <a:rPr lang="en-US" b="1" dirty="0">
                <a:solidFill>
                  <a:srgbClr val="0070C0"/>
                </a:solidFill>
              </a:rPr>
              <a:t>(b)</a:t>
            </a:r>
            <a:endParaRPr lang="ar-EG" dirty="0"/>
          </a:p>
        </p:txBody>
      </p:sp>
    </p:spTree>
    <p:extLst>
      <p:ext uri="{BB962C8B-B14F-4D97-AF65-F5344CB8AC3E}">
        <p14:creationId xmlns:p14="http://schemas.microsoft.com/office/powerpoint/2010/main" val="2251396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C51DE2-E879-4FC5-BEE9-795FB1901358}"/>
              </a:ext>
            </a:extLst>
          </p:cNvPr>
          <p:cNvSpPr/>
          <p:nvPr/>
        </p:nvSpPr>
        <p:spPr>
          <a:xfrm>
            <a:off x="-15026" y="116632"/>
            <a:ext cx="8979514" cy="6586418"/>
          </a:xfrm>
          <a:prstGeom prst="rect">
            <a:avLst/>
          </a:prstGeom>
        </p:spPr>
        <p:txBody>
          <a:bodyPr wrap="square">
            <a:spAutoFit/>
          </a:bodyPr>
          <a:lstStyle/>
          <a:p>
            <a:r>
              <a:rPr lang="en-US" sz="4000" b="1" dirty="0">
                <a:solidFill>
                  <a:srgbClr val="FF0000"/>
                </a:solidFill>
              </a:rPr>
              <a:t>Bladder injury</a:t>
            </a:r>
          </a:p>
          <a:p>
            <a:pPr>
              <a:buFont typeface="Arial" panose="020B0604020202020204" pitchFamily="34" charset="0"/>
              <a:buChar char="•"/>
            </a:pPr>
            <a:r>
              <a:rPr lang="en-US" sz="2800" b="1" dirty="0">
                <a:solidFill>
                  <a:srgbClr val="00B050"/>
                </a:solidFill>
                <a:latin typeface="Times New Roman" panose="02020603050405020304" pitchFamily="18" charset="0"/>
                <a:cs typeface="Times New Roman" panose="02020603050405020304" pitchFamily="18" charset="0"/>
              </a:rPr>
              <a:t>Retrograde cystography or retrograde CT cystography</a:t>
            </a:r>
          </a:p>
          <a:p>
            <a:pPr marL="285750" indent="-285750" algn="just">
              <a:buFont typeface="Arial" panose="020B0604020202020204" pitchFamily="34" charset="0"/>
              <a:buChar char="•"/>
            </a:pPr>
            <a:r>
              <a:rPr lang="en-US" dirty="0">
                <a:solidFill>
                  <a:srgbClr val="1A1C1C"/>
                </a:solidFill>
                <a:latin typeface="Lato"/>
              </a:rPr>
              <a:t> </a:t>
            </a:r>
            <a:r>
              <a:rPr lang="en-US" sz="3600" dirty="0">
                <a:solidFill>
                  <a:srgbClr val="00B0F0"/>
                </a:solidFill>
                <a:latin typeface="Times New Roman" panose="02020603050405020304" pitchFamily="18" charset="0"/>
                <a:cs typeface="Times New Roman" panose="02020603050405020304" pitchFamily="18" charset="0"/>
              </a:rPr>
              <a:t>Cystography</a:t>
            </a:r>
            <a:r>
              <a:rPr lang="en-US" sz="3600" dirty="0">
                <a:latin typeface="Times New Roman" panose="02020603050405020304" pitchFamily="18" charset="0"/>
                <a:cs typeface="Times New Roman" panose="02020603050405020304" pitchFamily="18" charset="0"/>
              </a:rPr>
              <a:t> remains the best way of demonstrating the actual site of </a:t>
            </a:r>
            <a:r>
              <a:rPr lang="en-US" sz="3600" dirty="0">
                <a:solidFill>
                  <a:srgbClr val="00B0F0"/>
                </a:solidFill>
                <a:latin typeface="Times New Roman" panose="02020603050405020304" pitchFamily="18" charset="0"/>
                <a:cs typeface="Times New Roman" panose="02020603050405020304" pitchFamily="18" charset="0"/>
              </a:rPr>
              <a:t>leakage</a:t>
            </a:r>
            <a:r>
              <a:rPr lang="en-US" sz="3600" dirty="0">
                <a:latin typeface="Times New Roman" panose="02020603050405020304" pitchFamily="18" charset="0"/>
                <a:cs typeface="Times New Roman" panose="02020603050405020304" pitchFamily="18" charset="0"/>
              </a:rPr>
              <a:t> from the </a:t>
            </a:r>
            <a:r>
              <a:rPr lang="en-US" sz="3600" dirty="0">
                <a:solidFill>
                  <a:srgbClr val="00B0F0"/>
                </a:solidFill>
                <a:latin typeface="Times New Roman" panose="02020603050405020304" pitchFamily="18" charset="0"/>
                <a:cs typeface="Times New Roman" panose="02020603050405020304" pitchFamily="18" charset="0"/>
              </a:rPr>
              <a:t>bladder</a:t>
            </a:r>
            <a:r>
              <a:rPr lang="en-US" sz="36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3600" dirty="0">
                <a:solidFill>
                  <a:srgbClr val="C00000"/>
                </a:solidFill>
                <a:latin typeface="Times New Roman" panose="02020603050405020304" pitchFamily="18" charset="0"/>
                <a:cs typeface="Times New Roman" panose="02020603050405020304" pitchFamily="18" charset="0"/>
              </a:rPr>
              <a:t>Do not </a:t>
            </a:r>
            <a:r>
              <a:rPr lang="en-US" sz="3600" dirty="0">
                <a:latin typeface="Times New Roman" panose="02020603050405020304" pitchFamily="18" charset="0"/>
                <a:cs typeface="Times New Roman" panose="02020603050405020304" pitchFamily="18" charset="0"/>
              </a:rPr>
              <a:t>perform </a:t>
            </a:r>
            <a:r>
              <a:rPr lang="en-US" sz="3600" dirty="0">
                <a:solidFill>
                  <a:srgbClr val="00B0F0"/>
                </a:solidFill>
                <a:latin typeface="Times New Roman" panose="02020603050405020304" pitchFamily="18" charset="0"/>
                <a:cs typeface="Times New Roman" panose="02020603050405020304" pitchFamily="18" charset="0"/>
              </a:rPr>
              <a:t>urethrogram </a:t>
            </a:r>
            <a:r>
              <a:rPr lang="en-US" sz="3600" dirty="0">
                <a:latin typeface="Times New Roman" panose="02020603050405020304" pitchFamily="18" charset="0"/>
                <a:cs typeface="Times New Roman" panose="02020603050405020304" pitchFamily="18" charset="0"/>
              </a:rPr>
              <a:t>or</a:t>
            </a:r>
            <a:r>
              <a:rPr lang="en-US" sz="3600" dirty="0">
                <a:solidFill>
                  <a:srgbClr val="00B0F0"/>
                </a:solidFill>
                <a:latin typeface="Times New Roman" panose="02020603050405020304" pitchFamily="18" charset="0"/>
                <a:cs typeface="Times New Roman" panose="02020603050405020304" pitchFamily="18" charset="0"/>
              </a:rPr>
              <a:t> cystogram </a:t>
            </a:r>
            <a:r>
              <a:rPr lang="en-US" sz="3600" dirty="0">
                <a:latin typeface="Times New Roman" panose="02020603050405020304" pitchFamily="18" charset="0"/>
                <a:cs typeface="Times New Roman" panose="02020603050405020304" pitchFamily="18" charset="0"/>
              </a:rPr>
              <a:t>if </a:t>
            </a:r>
            <a:r>
              <a:rPr lang="en-US" sz="3600" dirty="0">
                <a:solidFill>
                  <a:srgbClr val="00B0F0"/>
                </a:solidFill>
                <a:latin typeface="Times New Roman" panose="02020603050405020304" pitchFamily="18" charset="0"/>
                <a:cs typeface="Times New Roman" panose="02020603050405020304" pitchFamily="18" charset="0"/>
              </a:rPr>
              <a:t>severe pelvic vascular injury </a:t>
            </a:r>
            <a:r>
              <a:rPr lang="en-US" sz="3600" dirty="0">
                <a:latin typeface="Times New Roman" panose="02020603050405020304" pitchFamily="18" charset="0"/>
                <a:cs typeface="Times New Roman" panose="02020603050405020304" pitchFamily="18" charset="0"/>
              </a:rPr>
              <a:t>is </a:t>
            </a:r>
            <a:r>
              <a:rPr lang="en-US" sz="3600" dirty="0">
                <a:solidFill>
                  <a:srgbClr val="00B0F0"/>
                </a:solidFill>
                <a:latin typeface="Times New Roman" panose="02020603050405020304" pitchFamily="18" charset="0"/>
                <a:cs typeface="Times New Roman" panose="02020603050405020304" pitchFamily="18" charset="0"/>
              </a:rPr>
              <a:t>suspected</a:t>
            </a:r>
            <a:r>
              <a:rPr lang="en-US" sz="36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(Extravasated contrast may obscure CT or angiography, as well as prevent potentially necessary embolization of bladder arteries.)</a:t>
            </a:r>
          </a:p>
          <a:p>
            <a:pPr marL="742950" lvl="1" indent="-285750" algn="just">
              <a:buFont typeface="Arial" panose="020B0604020202020204" pitchFamily="34" charset="0"/>
              <a:buChar char="•"/>
            </a:pPr>
            <a:endParaRPr lang="en-US" sz="2800" dirty="0">
              <a:solidFill>
                <a:srgbClr val="1A1C1C"/>
              </a:solidFill>
              <a:latin typeface="Lato"/>
            </a:endParaRPr>
          </a:p>
          <a:p>
            <a:pPr lvl="1"/>
            <a:endParaRPr lang="en-US" dirty="0">
              <a:solidFill>
                <a:srgbClr val="1A1C1C"/>
              </a:solidFill>
              <a:latin typeface="Lato"/>
            </a:endParaRPr>
          </a:p>
        </p:txBody>
      </p:sp>
    </p:spTree>
    <p:extLst>
      <p:ext uri="{BB962C8B-B14F-4D97-AF65-F5344CB8AC3E}">
        <p14:creationId xmlns:p14="http://schemas.microsoft.com/office/powerpoint/2010/main" val="519972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C51DE2-E879-4FC5-BEE9-795FB1901358}"/>
              </a:ext>
            </a:extLst>
          </p:cNvPr>
          <p:cNvSpPr/>
          <p:nvPr/>
        </p:nvSpPr>
        <p:spPr>
          <a:xfrm>
            <a:off x="-15026" y="116632"/>
            <a:ext cx="9051522" cy="4739759"/>
          </a:xfrm>
          <a:prstGeom prst="rect">
            <a:avLst/>
          </a:prstGeom>
        </p:spPr>
        <p:txBody>
          <a:bodyPr wrap="square">
            <a:spAutoFit/>
          </a:bodyPr>
          <a:lstStyle/>
          <a:p>
            <a:r>
              <a:rPr lang="en-US" sz="4000" b="1" dirty="0">
                <a:solidFill>
                  <a:srgbClr val="FF0000"/>
                </a:solidFill>
              </a:rPr>
              <a:t>Urethral injury</a:t>
            </a:r>
          </a:p>
          <a:p>
            <a:r>
              <a:rPr lang="en-US" sz="2800" b="1" dirty="0">
                <a:solidFill>
                  <a:srgbClr val="00B050"/>
                </a:solidFill>
                <a:latin typeface="Times New Roman" panose="02020603050405020304" pitchFamily="18" charset="0"/>
                <a:cs typeface="Times New Roman" panose="02020603050405020304" pitchFamily="18" charset="0"/>
              </a:rPr>
              <a:t>Retrograde urethrogram: </a:t>
            </a:r>
          </a:p>
          <a:p>
            <a:pPr marL="342900" indent="-342900" algn="just">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To rule out suspected urethral injury</a:t>
            </a:r>
          </a:p>
          <a:p>
            <a:pPr marL="342900" indent="-342900" algn="just">
              <a:buFont typeface="Arial" panose="020B0604020202020204" pitchFamily="34" charset="0"/>
              <a:buChar char="•"/>
            </a:pPr>
            <a:r>
              <a:rPr lang="en-US" sz="3600" dirty="0">
                <a:solidFill>
                  <a:srgbClr val="00B0F0"/>
                </a:solidFill>
                <a:latin typeface="Times New Roman" panose="02020603050405020304" pitchFamily="18" charset="0"/>
                <a:cs typeface="Times New Roman" panose="02020603050405020304" pitchFamily="18" charset="0"/>
              </a:rPr>
              <a:t>First</a:t>
            </a:r>
            <a:r>
              <a:rPr lang="en-US" sz="3600" dirty="0">
                <a:latin typeface="Times New Roman" panose="02020603050405020304" pitchFamily="18" charset="0"/>
                <a:cs typeface="Times New Roman" panose="02020603050405020304" pitchFamily="18" charset="0"/>
              </a:rPr>
              <a:t> diagnostic step (before catheterization) in a patient with </a:t>
            </a:r>
            <a:r>
              <a:rPr lang="en-US" sz="3600" dirty="0">
                <a:solidFill>
                  <a:srgbClr val="00B0F0"/>
                </a:solidFill>
                <a:latin typeface="Times New Roman" panose="02020603050405020304" pitchFamily="18" charset="0"/>
                <a:cs typeface="Times New Roman" panose="02020603050405020304" pitchFamily="18" charset="0"/>
              </a:rPr>
              <a:t>suspected urethral injury.</a:t>
            </a:r>
          </a:p>
          <a:p>
            <a:pPr marL="342900" indent="-342900" algn="just">
              <a:buFont typeface="Arial" panose="020B0604020202020204" pitchFamily="34" charset="0"/>
              <a:buChar char="•"/>
            </a:pPr>
            <a:r>
              <a:rPr lang="en-US" sz="3600" dirty="0">
                <a:solidFill>
                  <a:srgbClr val="00B050"/>
                </a:solidFill>
                <a:latin typeface="Times New Roman" panose="02020603050405020304" pitchFamily="18" charset="0"/>
                <a:cs typeface="Times New Roman" panose="02020603050405020304" pitchFamily="18" charset="0"/>
              </a:rPr>
              <a:t>Findings:</a:t>
            </a:r>
            <a:r>
              <a:rPr lang="en-US" sz="3600" dirty="0">
                <a:latin typeface="Times New Roman" panose="02020603050405020304" pitchFamily="18" charset="0"/>
                <a:cs typeface="Times New Roman" panose="02020603050405020304" pitchFamily="18" charset="0"/>
              </a:rPr>
              <a:t> contrast extravasation from the urethra at point of injury</a:t>
            </a:r>
          </a:p>
          <a:p>
            <a:pPr lvl="1"/>
            <a:endParaRPr lang="en-US" dirty="0">
              <a:solidFill>
                <a:srgbClr val="1A1C1C"/>
              </a:solidFill>
              <a:latin typeface="Lato"/>
            </a:endParaRPr>
          </a:p>
        </p:txBody>
      </p:sp>
    </p:spTree>
    <p:extLst>
      <p:ext uri="{BB962C8B-B14F-4D97-AF65-F5344CB8AC3E}">
        <p14:creationId xmlns:p14="http://schemas.microsoft.com/office/powerpoint/2010/main" val="327536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364CDD-AEC4-4E50-9D58-14AF870EF7B6}"/>
              </a:ext>
            </a:extLst>
          </p:cNvPr>
          <p:cNvPicPr>
            <a:picLocks noChangeAspect="1"/>
          </p:cNvPicPr>
          <p:nvPr/>
        </p:nvPicPr>
        <p:blipFill>
          <a:blip r:embed="rId2"/>
          <a:stretch>
            <a:fillRect/>
          </a:stretch>
        </p:blipFill>
        <p:spPr>
          <a:xfrm>
            <a:off x="1634652" y="100687"/>
            <a:ext cx="5874695" cy="5344537"/>
          </a:xfrm>
          <a:prstGeom prst="rect">
            <a:avLst/>
          </a:prstGeom>
        </p:spPr>
      </p:pic>
      <p:sp>
        <p:nvSpPr>
          <p:cNvPr id="3" name="Rectangle 2">
            <a:extLst>
              <a:ext uri="{FF2B5EF4-FFF2-40B4-BE49-F238E27FC236}">
                <a16:creationId xmlns:a16="http://schemas.microsoft.com/office/drawing/2014/main" id="{1CE3F266-9C34-4E30-B586-B41130F5C5DC}"/>
              </a:ext>
            </a:extLst>
          </p:cNvPr>
          <p:cNvSpPr/>
          <p:nvPr/>
        </p:nvSpPr>
        <p:spPr>
          <a:xfrm>
            <a:off x="0" y="5471047"/>
            <a:ext cx="8460432" cy="1261884"/>
          </a:xfrm>
          <a:prstGeom prst="rect">
            <a:avLst/>
          </a:prstGeom>
        </p:spPr>
        <p:txBody>
          <a:bodyPr wrap="square">
            <a:spAutoFit/>
          </a:bodyPr>
          <a:lstStyle/>
          <a:p>
            <a:r>
              <a:rPr lang="en-US" sz="2000" b="1" dirty="0">
                <a:solidFill>
                  <a:srgbClr val="C00000"/>
                </a:solidFill>
                <a:latin typeface="Palatino-Roman"/>
              </a:rPr>
              <a:t>Rupture of the base of the bladder</a:t>
            </a:r>
            <a:r>
              <a:rPr lang="en-US" dirty="0">
                <a:latin typeface="Palatino-Roman"/>
              </a:rPr>
              <a:t>. </a:t>
            </a:r>
          </a:p>
          <a:p>
            <a:r>
              <a:rPr lang="en-US" sz="2000" b="1" dirty="0">
                <a:solidFill>
                  <a:srgbClr val="00B050"/>
                </a:solidFill>
                <a:latin typeface="Palatino-Roman"/>
              </a:rPr>
              <a:t>Cystogram</a:t>
            </a:r>
            <a:r>
              <a:rPr lang="en-US" dirty="0">
                <a:latin typeface="Palatino-Roman"/>
              </a:rPr>
              <a:t> showing </a:t>
            </a:r>
            <a:r>
              <a:rPr lang="en-US" b="1" dirty="0">
                <a:solidFill>
                  <a:srgbClr val="00B0F0"/>
                </a:solidFill>
                <a:latin typeface="Palatino-Roman"/>
              </a:rPr>
              <a:t>extravasation of contrast </a:t>
            </a:r>
            <a:r>
              <a:rPr lang="en-US" dirty="0">
                <a:latin typeface="Palatino-Roman"/>
              </a:rPr>
              <a:t>into the </a:t>
            </a:r>
            <a:r>
              <a:rPr lang="en-US" dirty="0">
                <a:solidFill>
                  <a:srgbClr val="00B0F0"/>
                </a:solidFill>
                <a:latin typeface="Palatino-Roman"/>
              </a:rPr>
              <a:t>extraperitoneal</a:t>
            </a:r>
            <a:r>
              <a:rPr lang="en-US" dirty="0">
                <a:latin typeface="Palatino-Roman"/>
              </a:rPr>
              <a:t> space on the left, and </a:t>
            </a:r>
            <a:r>
              <a:rPr lang="en-US" b="1" dirty="0">
                <a:solidFill>
                  <a:srgbClr val="00B0F0"/>
                </a:solidFill>
                <a:latin typeface="Palatino-Roman"/>
              </a:rPr>
              <a:t>deformity of the bladder </a:t>
            </a:r>
            <a:r>
              <a:rPr lang="en-US" dirty="0">
                <a:latin typeface="Palatino-Roman"/>
              </a:rPr>
              <a:t>due to surrounding </a:t>
            </a:r>
            <a:r>
              <a:rPr lang="en-US" dirty="0">
                <a:solidFill>
                  <a:srgbClr val="00B0F0"/>
                </a:solidFill>
                <a:latin typeface="Palatino-Roman"/>
              </a:rPr>
              <a:t>haematoma</a:t>
            </a:r>
            <a:r>
              <a:rPr lang="en-US" dirty="0">
                <a:latin typeface="Palatino-Roman"/>
              </a:rPr>
              <a:t> and urine. There is a </a:t>
            </a:r>
            <a:r>
              <a:rPr lang="en-US" b="1" dirty="0">
                <a:solidFill>
                  <a:srgbClr val="00B0F0"/>
                </a:solidFill>
                <a:latin typeface="Palatino-Roman"/>
              </a:rPr>
              <a:t>fracture of the right pubic </a:t>
            </a:r>
            <a:r>
              <a:rPr lang="en-US" dirty="0">
                <a:solidFill>
                  <a:srgbClr val="00B0F0"/>
                </a:solidFill>
                <a:latin typeface="Palatino-Roman"/>
              </a:rPr>
              <a:t>bone</a:t>
            </a:r>
            <a:r>
              <a:rPr lang="en-US" dirty="0">
                <a:latin typeface="Palatino-Roman"/>
              </a:rPr>
              <a:t>.</a:t>
            </a:r>
            <a:endParaRPr lang="en-US" sz="4800" dirty="0"/>
          </a:p>
        </p:txBody>
      </p:sp>
    </p:spTree>
    <p:extLst>
      <p:ext uri="{BB962C8B-B14F-4D97-AF65-F5344CB8AC3E}">
        <p14:creationId xmlns:p14="http://schemas.microsoft.com/office/powerpoint/2010/main" val="570978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1143000" y="614065"/>
            <a:ext cx="7032625" cy="5302250"/>
          </a:xfrm>
          <a:prstGeom prst="rect">
            <a:avLst/>
          </a:prstGeom>
          <a:noFill/>
          <a:ln w="9525">
            <a:noFill/>
            <a:miter lim="800000"/>
            <a:headEnd/>
            <a:tailEnd/>
          </a:ln>
        </p:spPr>
      </p:pic>
      <p:sp>
        <p:nvSpPr>
          <p:cNvPr id="63491" name="TextBox 1"/>
          <p:cNvSpPr txBox="1">
            <a:spLocks noChangeArrowheads="1"/>
          </p:cNvSpPr>
          <p:nvPr/>
        </p:nvSpPr>
        <p:spPr bwMode="auto">
          <a:xfrm>
            <a:off x="1752600" y="152400"/>
            <a:ext cx="5181600" cy="461665"/>
          </a:xfrm>
          <a:prstGeom prst="rect">
            <a:avLst/>
          </a:prstGeom>
          <a:noFill/>
          <a:ln w="9525">
            <a:noFill/>
            <a:miter lim="800000"/>
            <a:headEnd/>
            <a:tailEnd/>
          </a:ln>
        </p:spPr>
        <p:txBody>
          <a:bodyPr>
            <a:spAutoFit/>
          </a:bodyPr>
          <a:lstStyle/>
          <a:p>
            <a:pPr algn="ctr"/>
            <a:r>
              <a:rPr lang="en-US" altLang="en-US" sz="2400" b="1" dirty="0"/>
              <a:t>Perirenal collection</a:t>
            </a:r>
          </a:p>
        </p:txBody>
      </p:sp>
      <p:sp>
        <p:nvSpPr>
          <p:cNvPr id="2" name="مستطيل 1"/>
          <p:cNvSpPr/>
          <p:nvPr/>
        </p:nvSpPr>
        <p:spPr>
          <a:xfrm>
            <a:off x="323528" y="5916315"/>
            <a:ext cx="8352928" cy="830997"/>
          </a:xfrm>
          <a:prstGeom prst="rect">
            <a:avLst/>
          </a:prstGeom>
        </p:spPr>
        <p:txBody>
          <a:bodyPr wrap="square">
            <a:spAutoFit/>
          </a:bodyPr>
          <a:lstStyle/>
          <a:p>
            <a:pPr algn="just"/>
            <a:r>
              <a:rPr lang="en-US" sz="2400" b="1" dirty="0">
                <a:solidFill>
                  <a:srgbClr val="00B0F0"/>
                </a:solidFill>
              </a:rPr>
              <a:t>Perinephric abscess. (a) CT scan showing loculated fluid (arrows) with a thick enhancing wall surrounding the left kidney. </a:t>
            </a:r>
          </a:p>
        </p:txBody>
      </p:sp>
    </p:spTree>
    <p:extLst>
      <p:ext uri="{BB962C8B-B14F-4D97-AF65-F5344CB8AC3E}">
        <p14:creationId xmlns:p14="http://schemas.microsoft.com/office/powerpoint/2010/main" val="903862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79512" y="0"/>
            <a:ext cx="4495800" cy="488950"/>
          </a:xfrm>
        </p:spPr>
        <p:txBody>
          <a:bodyPr>
            <a:normAutofit fontScale="90000"/>
          </a:bodyPr>
          <a:lstStyle/>
          <a:p>
            <a:pPr algn="ctr"/>
            <a:r>
              <a:rPr lang="en-US" altLang="en-US" sz="3200" dirty="0">
                <a:solidFill>
                  <a:srgbClr val="FF0000"/>
                </a:solidFill>
              </a:rPr>
              <a:t>Renal simple cyst</a:t>
            </a:r>
          </a:p>
        </p:txBody>
      </p:sp>
      <p:sp>
        <p:nvSpPr>
          <p:cNvPr id="64515" name="Text Placeholder 3"/>
          <p:cNvSpPr>
            <a:spLocks noGrp="1"/>
          </p:cNvSpPr>
          <p:nvPr>
            <p:ph type="body" sz="half" idx="2"/>
          </p:nvPr>
        </p:nvSpPr>
        <p:spPr>
          <a:xfrm>
            <a:off x="70074" y="404664"/>
            <a:ext cx="8894414" cy="5400600"/>
          </a:xfrm>
        </p:spPr>
        <p:txBody>
          <a:bodyPr>
            <a:noAutofit/>
          </a:bodyPr>
          <a:lstStyle/>
          <a:p>
            <a:pPr algn="just"/>
            <a:r>
              <a:rPr lang="en-US" sz="2400" dirty="0"/>
              <a:t>-</a:t>
            </a:r>
            <a:r>
              <a:rPr lang="en-US" sz="2800" dirty="0">
                <a:latin typeface="Times New Roman" panose="02020603050405020304" pitchFamily="18" charset="0"/>
                <a:cs typeface="Times New Roman" panose="02020603050405020304" pitchFamily="18" charset="0"/>
              </a:rPr>
              <a:t>Simple cysts are very common in the </a:t>
            </a:r>
            <a:r>
              <a:rPr lang="en-US" sz="2800" dirty="0">
                <a:solidFill>
                  <a:srgbClr val="00B0F0"/>
                </a:solidFill>
                <a:latin typeface="Times New Roman" panose="02020603050405020304" pitchFamily="18" charset="0"/>
                <a:cs typeface="Times New Roman" panose="02020603050405020304" pitchFamily="18" charset="0"/>
              </a:rPr>
              <a:t>middle-aged</a:t>
            </a:r>
            <a:r>
              <a:rPr lang="en-US" sz="2800" dirty="0">
                <a:latin typeface="Times New Roman" panose="02020603050405020304" pitchFamily="18" charset="0"/>
                <a:cs typeface="Times New Roman" panose="02020603050405020304" pitchFamily="18" charset="0"/>
              </a:rPr>
              <a:t> and </a:t>
            </a:r>
            <a:r>
              <a:rPr lang="en-US" sz="2800" dirty="0">
                <a:solidFill>
                  <a:srgbClr val="00B0F0"/>
                </a:solidFill>
                <a:latin typeface="Times New Roman" panose="02020603050405020304" pitchFamily="18" charset="0"/>
                <a:cs typeface="Times New Roman" panose="02020603050405020304" pitchFamily="18" charset="0"/>
              </a:rPr>
              <a:t>elderly.</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-They are </a:t>
            </a:r>
            <a:r>
              <a:rPr lang="en-US" sz="2800" dirty="0">
                <a:solidFill>
                  <a:srgbClr val="00B0F0"/>
                </a:solidFill>
                <a:latin typeface="Times New Roman" panose="02020603050405020304" pitchFamily="18" charset="0"/>
                <a:cs typeface="Times New Roman" panose="02020603050405020304" pitchFamily="18" charset="0"/>
              </a:rPr>
              <a:t>filled</a:t>
            </a:r>
            <a:r>
              <a:rPr lang="en-US" sz="2800" dirty="0">
                <a:latin typeface="Times New Roman" panose="02020603050405020304" pitchFamily="18" charset="0"/>
                <a:cs typeface="Times New Roman" panose="02020603050405020304" pitchFamily="18" charset="0"/>
              </a:rPr>
              <a:t> with clear </a:t>
            </a:r>
            <a:r>
              <a:rPr lang="en-US" sz="2800" dirty="0">
                <a:solidFill>
                  <a:srgbClr val="00B0F0"/>
                </a:solidFill>
                <a:latin typeface="Times New Roman" panose="02020603050405020304" pitchFamily="18" charset="0"/>
                <a:cs typeface="Times New Roman" panose="02020603050405020304" pitchFamily="18" charset="0"/>
              </a:rPr>
              <a:t>fluid</a:t>
            </a:r>
            <a:r>
              <a:rPr lang="en-US" sz="2800" dirty="0">
                <a:latin typeface="Times New Roman" panose="02020603050405020304" pitchFamily="18" charset="0"/>
                <a:cs typeface="Times New Roman" panose="02020603050405020304" pitchFamily="18" charset="0"/>
              </a:rPr>
              <a:t> with  </a:t>
            </a:r>
            <a:r>
              <a:rPr lang="en-US" sz="2800" dirty="0">
                <a:solidFill>
                  <a:srgbClr val="00B0F0"/>
                </a:solidFill>
                <a:latin typeface="Times New Roman" panose="02020603050405020304" pitchFamily="18" charset="0"/>
                <a:cs typeface="Times New Roman" panose="02020603050405020304" pitchFamily="18" charset="0"/>
              </a:rPr>
              <a:t>‘acoustic enhancement’. </a:t>
            </a:r>
          </a:p>
          <a:p>
            <a:pPr algn="just"/>
            <a:r>
              <a:rPr lang="en-US" sz="2800" dirty="0">
                <a:latin typeface="Times New Roman" panose="02020603050405020304" pitchFamily="18" charset="0"/>
                <a:cs typeface="Times New Roman" panose="02020603050405020304" pitchFamily="18" charset="0"/>
              </a:rPr>
              <a:t>-Most cysts are </a:t>
            </a:r>
            <a:r>
              <a:rPr lang="en-US" sz="2800" dirty="0">
                <a:solidFill>
                  <a:srgbClr val="00B0F0"/>
                </a:solidFill>
                <a:latin typeface="Times New Roman" panose="02020603050405020304" pitchFamily="18" charset="0"/>
                <a:cs typeface="Times New Roman" panose="02020603050405020304" pitchFamily="18" charset="0"/>
              </a:rPr>
              <a:t>spherical</a:t>
            </a:r>
            <a:r>
              <a:rPr lang="en-US" sz="2800" dirty="0">
                <a:latin typeface="Times New Roman" panose="02020603050405020304" pitchFamily="18" charset="0"/>
                <a:cs typeface="Times New Roman" panose="02020603050405020304" pitchFamily="18" charset="0"/>
              </a:rPr>
              <a:t> in shape. They may be </a:t>
            </a:r>
            <a:r>
              <a:rPr lang="en-US" sz="2800" dirty="0">
                <a:solidFill>
                  <a:srgbClr val="00B0F0"/>
                </a:solidFill>
                <a:latin typeface="Times New Roman" panose="02020603050405020304" pitchFamily="18" charset="0"/>
                <a:cs typeface="Times New Roman" panose="02020603050405020304" pitchFamily="18" charset="0"/>
              </a:rPr>
              <a:t>solitary</a:t>
            </a:r>
            <a:r>
              <a:rPr lang="en-US" sz="2800" dirty="0">
                <a:latin typeface="Times New Roman" panose="02020603050405020304" pitchFamily="18" charset="0"/>
                <a:cs typeface="Times New Roman" panose="02020603050405020304" pitchFamily="18" charset="0"/>
              </a:rPr>
              <a:t> or </a:t>
            </a:r>
            <a:r>
              <a:rPr lang="en-US" sz="2800" dirty="0">
                <a:solidFill>
                  <a:srgbClr val="00B0F0"/>
                </a:solidFill>
                <a:latin typeface="Times New Roman" panose="02020603050405020304" pitchFamily="18" charset="0"/>
                <a:cs typeface="Times New Roman" panose="02020603050405020304" pitchFamily="18" charset="0"/>
              </a:rPr>
              <a:t>multiple</a:t>
            </a:r>
            <a:r>
              <a:rPr lang="en-US" sz="2800" dirty="0">
                <a:latin typeface="Times New Roman" panose="02020603050405020304" pitchFamily="18" charset="0"/>
                <a:cs typeface="Times New Roman" panose="02020603050405020304" pitchFamily="18" charset="0"/>
              </a:rPr>
              <a:t>, </a:t>
            </a:r>
            <a:r>
              <a:rPr lang="en-US" sz="2800" dirty="0">
                <a:solidFill>
                  <a:srgbClr val="00B0F0"/>
                </a:solidFill>
                <a:latin typeface="Times New Roman" panose="02020603050405020304" pitchFamily="18" charset="0"/>
                <a:cs typeface="Times New Roman" panose="02020603050405020304" pitchFamily="18" charset="0"/>
              </a:rPr>
              <a:t>unilocular</a:t>
            </a:r>
            <a:r>
              <a:rPr lang="en-US" sz="2800" dirty="0">
                <a:latin typeface="Times New Roman" panose="02020603050405020304" pitchFamily="18" charset="0"/>
                <a:cs typeface="Times New Roman" panose="02020603050405020304" pitchFamily="18" charset="0"/>
              </a:rPr>
              <a:t> or have </a:t>
            </a:r>
            <a:r>
              <a:rPr lang="en-US" sz="2800" dirty="0">
                <a:solidFill>
                  <a:srgbClr val="00B0F0"/>
                </a:solidFill>
                <a:latin typeface="Times New Roman" panose="02020603050405020304" pitchFamily="18" charset="0"/>
                <a:cs typeface="Times New Roman" panose="02020603050405020304" pitchFamily="18" charset="0"/>
              </a:rPr>
              <a:t>septations</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-When the </a:t>
            </a:r>
            <a:r>
              <a:rPr lang="en-US" sz="2800" dirty="0">
                <a:solidFill>
                  <a:srgbClr val="00B0F0"/>
                </a:solidFill>
                <a:latin typeface="Times New Roman" panose="02020603050405020304" pitchFamily="18" charset="0"/>
                <a:cs typeface="Times New Roman" panose="02020603050405020304" pitchFamily="18" charset="0"/>
              </a:rPr>
              <a:t>ultrasonographe</a:t>
            </a:r>
            <a:r>
              <a:rPr lang="en-US" sz="2800" dirty="0">
                <a:latin typeface="Times New Roman" panose="02020603050405020304" pitchFamily="18" charset="0"/>
                <a:cs typeface="Times New Roman" panose="02020603050405020304" pitchFamily="18" charset="0"/>
              </a:rPr>
              <a:t>r is </a:t>
            </a:r>
            <a:r>
              <a:rPr lang="en-US" sz="2800" dirty="0">
                <a:solidFill>
                  <a:srgbClr val="C00000"/>
                </a:solidFill>
                <a:latin typeface="Times New Roman" panose="02020603050405020304" pitchFamily="18" charset="0"/>
                <a:cs typeface="Times New Roman" panose="02020603050405020304" pitchFamily="18" charset="0"/>
              </a:rPr>
              <a:t>sure</a:t>
            </a:r>
            <a:r>
              <a:rPr lang="en-US" sz="2800" dirty="0">
                <a:latin typeface="Times New Roman" panose="02020603050405020304" pitchFamily="18" charset="0"/>
                <a:cs typeface="Times New Roman" panose="02020603050405020304" pitchFamily="18" charset="0"/>
              </a:rPr>
              <a:t> that the diagnosis is a </a:t>
            </a:r>
            <a:r>
              <a:rPr lang="en-US" sz="2800" dirty="0">
                <a:solidFill>
                  <a:srgbClr val="00B0F0"/>
                </a:solidFill>
                <a:latin typeface="Times New Roman" panose="02020603050405020304" pitchFamily="18" charset="0"/>
                <a:cs typeface="Times New Roman" panose="02020603050405020304" pitchFamily="18" charset="0"/>
              </a:rPr>
              <a:t>simple cyst</a:t>
            </a:r>
            <a:r>
              <a:rPr lang="en-US" sz="2800" dirty="0">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no further </a:t>
            </a:r>
            <a:r>
              <a:rPr lang="en-US" sz="2800" dirty="0">
                <a:latin typeface="Times New Roman" panose="02020603050405020304" pitchFamily="18" charset="0"/>
                <a:cs typeface="Times New Roman" panose="02020603050405020304" pitchFamily="18" charset="0"/>
              </a:rPr>
              <a:t>investigation is needed. </a:t>
            </a:r>
          </a:p>
          <a:p>
            <a:pPr algn="just"/>
            <a:r>
              <a:rPr lang="en-US" sz="2800" dirty="0">
                <a:latin typeface="Times New Roman" panose="02020603050405020304" pitchFamily="18" charset="0"/>
                <a:cs typeface="Times New Roman" panose="02020603050405020304" pitchFamily="18" charset="0"/>
              </a:rPr>
              <a:t>-</a:t>
            </a:r>
            <a:r>
              <a:rPr lang="en-US" sz="2800" dirty="0">
                <a:solidFill>
                  <a:srgbClr val="00B0F0"/>
                </a:solidFill>
                <a:latin typeface="Times New Roman" panose="02020603050405020304" pitchFamily="18" charset="0"/>
                <a:cs typeface="Times New Roman" panose="02020603050405020304" pitchFamily="18" charset="0"/>
              </a:rPr>
              <a:t>Indeterminate lesions </a:t>
            </a:r>
            <a:r>
              <a:rPr lang="en-US" sz="2800" dirty="0">
                <a:latin typeface="Times New Roman" panose="02020603050405020304" pitchFamily="18" charset="0"/>
                <a:cs typeface="Times New Roman" panose="02020603050405020304" pitchFamily="18" charset="0"/>
              </a:rPr>
              <a:t>with both </a:t>
            </a:r>
            <a:r>
              <a:rPr lang="en-US" sz="2800" dirty="0">
                <a:solidFill>
                  <a:srgbClr val="00B0F0"/>
                </a:solidFill>
                <a:latin typeface="Times New Roman" panose="02020603050405020304" pitchFamily="18" charset="0"/>
                <a:cs typeface="Times New Roman" panose="02020603050405020304" pitchFamily="18" charset="0"/>
              </a:rPr>
              <a:t>cystic</a:t>
            </a:r>
            <a:r>
              <a:rPr lang="en-US" sz="2800" dirty="0">
                <a:latin typeface="Times New Roman" panose="02020603050405020304" pitchFamily="18" charset="0"/>
                <a:cs typeface="Times New Roman" panose="02020603050405020304" pitchFamily="18" charset="0"/>
              </a:rPr>
              <a:t> and </a:t>
            </a:r>
            <a:r>
              <a:rPr lang="en-US" sz="2800" dirty="0">
                <a:solidFill>
                  <a:srgbClr val="00B0F0"/>
                </a:solidFill>
                <a:latin typeface="Times New Roman" panose="02020603050405020304" pitchFamily="18" charset="0"/>
                <a:cs typeface="Times New Roman" panose="02020603050405020304" pitchFamily="18" charset="0"/>
              </a:rPr>
              <a:t>solid</a:t>
            </a:r>
            <a:r>
              <a:rPr lang="en-US" sz="2800" dirty="0">
                <a:latin typeface="Times New Roman" panose="02020603050405020304" pitchFamily="18" charset="0"/>
                <a:cs typeface="Times New Roman" panose="02020603050405020304" pitchFamily="18" charset="0"/>
              </a:rPr>
              <a:t> components need </a:t>
            </a:r>
            <a:r>
              <a:rPr lang="en-US" sz="2800" dirty="0">
                <a:solidFill>
                  <a:srgbClr val="00B0F0"/>
                </a:solidFill>
                <a:latin typeface="Times New Roman" panose="02020603050405020304" pitchFamily="18" charset="0"/>
                <a:cs typeface="Times New Roman" panose="02020603050405020304" pitchFamily="18" charset="0"/>
              </a:rPr>
              <a:t>further evaluation with CT</a:t>
            </a:r>
            <a:r>
              <a:rPr lang="en-US" sz="2800" dirty="0">
                <a:latin typeface="Times New Roman" panose="02020603050405020304" pitchFamily="18" charset="0"/>
                <a:cs typeface="Times New Roman" panose="02020603050405020304" pitchFamily="18" charset="0"/>
              </a:rPr>
              <a:t>.</a:t>
            </a:r>
            <a:r>
              <a:rPr lang="en-US" altLang="en-US" sz="2800" dirty="0">
                <a:solidFill>
                  <a:srgbClr val="FFC000"/>
                </a:solidFill>
                <a:latin typeface="Times New Roman" panose="02020603050405020304" pitchFamily="18" charset="0"/>
                <a:cs typeface="Times New Roman" panose="02020603050405020304" pitchFamily="18" charset="0"/>
              </a:rPr>
              <a:t>.</a:t>
            </a:r>
          </a:p>
          <a:p>
            <a:pPr algn="just"/>
            <a:endParaRPr lang="en-US" altLang="en-US" sz="2400" dirty="0">
              <a:solidFill>
                <a:srgbClr val="00B050"/>
              </a:solidFill>
            </a:endParaRPr>
          </a:p>
        </p:txBody>
      </p:sp>
      <p:pic>
        <p:nvPicPr>
          <p:cNvPr id="64517" name="Picture 4"/>
          <p:cNvPicPr>
            <a:picLocks noChangeAspect="1" noChangeArrowheads="1"/>
          </p:cNvPicPr>
          <p:nvPr/>
        </p:nvPicPr>
        <p:blipFill>
          <a:blip r:embed="rId2" cstate="print"/>
          <a:srcRect/>
          <a:stretch>
            <a:fillRect/>
          </a:stretch>
        </p:blipFill>
        <p:spPr bwMode="auto">
          <a:xfrm>
            <a:off x="5076056" y="4653136"/>
            <a:ext cx="4067944" cy="2164875"/>
          </a:xfrm>
          <a:prstGeom prst="rect">
            <a:avLst/>
          </a:prstGeom>
          <a:noFill/>
          <a:ln w="9525">
            <a:noFill/>
            <a:miter lim="800000"/>
            <a:headEnd/>
            <a:tailEnd/>
          </a:ln>
        </p:spPr>
      </p:pic>
      <p:sp>
        <p:nvSpPr>
          <p:cNvPr id="6" name="Rectangle 5"/>
          <p:cNvSpPr/>
          <p:nvPr/>
        </p:nvSpPr>
        <p:spPr>
          <a:xfrm>
            <a:off x="4072954" y="6463669"/>
            <a:ext cx="3542958" cy="369332"/>
          </a:xfrm>
          <a:prstGeom prst="rect">
            <a:avLst/>
          </a:prstGeom>
          <a:solidFill>
            <a:srgbClr val="FFFF00"/>
          </a:solidFill>
        </p:spPr>
        <p:txBody>
          <a:bodyPr wrap="none">
            <a:spAutoFit/>
          </a:bodyPr>
          <a:lstStyle/>
          <a:p>
            <a:r>
              <a:rPr lang="en-US" altLang="en-US" b="1" dirty="0">
                <a:solidFill>
                  <a:srgbClr val="0070C0"/>
                </a:solidFill>
              </a:rPr>
              <a:t>Simple cyst in kidney on u/s and CT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179512" y="0"/>
            <a:ext cx="4495800" cy="488950"/>
          </a:xfrm>
        </p:spPr>
        <p:txBody>
          <a:bodyPr>
            <a:normAutofit fontScale="90000"/>
          </a:bodyPr>
          <a:lstStyle/>
          <a:p>
            <a:pPr algn="ctr"/>
            <a:r>
              <a:rPr lang="en-US" altLang="en-US" sz="3200" dirty="0">
                <a:solidFill>
                  <a:srgbClr val="FF0000"/>
                </a:solidFill>
              </a:rPr>
              <a:t>Renal mass</a:t>
            </a:r>
          </a:p>
        </p:txBody>
      </p:sp>
      <p:sp>
        <p:nvSpPr>
          <p:cNvPr id="64515" name="Text Placeholder 3"/>
          <p:cNvSpPr>
            <a:spLocks noGrp="1"/>
          </p:cNvSpPr>
          <p:nvPr>
            <p:ph type="body" sz="half" idx="2"/>
          </p:nvPr>
        </p:nvSpPr>
        <p:spPr>
          <a:xfrm>
            <a:off x="70074" y="404664"/>
            <a:ext cx="9073926" cy="2520280"/>
          </a:xfrm>
        </p:spPr>
        <p:txBody>
          <a:bodyPr>
            <a:noAutofit/>
          </a:bodyPr>
          <a:lstStyle/>
          <a:p>
            <a:pPr algn="just"/>
            <a:r>
              <a:rPr lang="en-US" sz="2400" dirty="0"/>
              <a:t>- </a:t>
            </a:r>
            <a:r>
              <a:rPr lang="en-US" sz="2400" dirty="0">
                <a:latin typeface="Times New Roman" panose="02020603050405020304" pitchFamily="18" charset="0"/>
                <a:cs typeface="Times New Roman" panose="02020603050405020304" pitchFamily="18" charset="0"/>
              </a:rPr>
              <a:t>Ultrasound can establish whether a mass is </a:t>
            </a:r>
            <a:r>
              <a:rPr lang="en-US" sz="2400" b="1" dirty="0">
                <a:solidFill>
                  <a:srgbClr val="00B0F0"/>
                </a:solidFill>
                <a:latin typeface="Times New Roman" panose="02020603050405020304" pitchFamily="18" charset="0"/>
                <a:cs typeface="Times New Roman" panose="02020603050405020304" pitchFamily="18" charset="0"/>
              </a:rPr>
              <a:t>a simple cyst </a:t>
            </a:r>
            <a:r>
              <a:rPr lang="en-US" sz="2400" dirty="0">
                <a:latin typeface="Times New Roman" panose="02020603050405020304" pitchFamily="18" charset="0"/>
                <a:cs typeface="Times New Roman" panose="02020603050405020304" pitchFamily="18" charset="0"/>
              </a:rPr>
              <a:t>and can, therefore, be </a:t>
            </a:r>
            <a:r>
              <a:rPr lang="en-US" sz="2400" b="1" dirty="0">
                <a:solidFill>
                  <a:srgbClr val="00B0F0"/>
                </a:solidFill>
                <a:latin typeface="Times New Roman" panose="02020603050405020304" pitchFamily="18" charset="0"/>
                <a:cs typeface="Times New Roman" panose="02020603050405020304" pitchFamily="18" charset="0"/>
              </a:rPr>
              <a:t>ignored</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or whether the lesion is </a:t>
            </a:r>
            <a:r>
              <a:rPr lang="en-US" sz="2400" b="1" dirty="0">
                <a:solidFill>
                  <a:srgbClr val="00B0F0"/>
                </a:solidFill>
                <a:latin typeface="Times New Roman" panose="02020603050405020304" pitchFamily="18" charset="0"/>
                <a:cs typeface="Times New Roman" panose="02020603050405020304" pitchFamily="18" charset="0"/>
              </a:rPr>
              <a:t>solid </a:t>
            </a:r>
            <a:r>
              <a:rPr lang="en-US" sz="2400" dirty="0">
                <a:latin typeface="Times New Roman" panose="02020603050405020304" pitchFamily="18" charset="0"/>
                <a:cs typeface="Times New Roman" panose="02020603050405020304" pitchFamily="18" charset="0"/>
              </a:rPr>
              <a:t>and, therefore, is likely to be a </a:t>
            </a:r>
            <a:r>
              <a:rPr lang="en-US" sz="2400" b="1" dirty="0">
                <a:solidFill>
                  <a:srgbClr val="00B0F0"/>
                </a:solidFill>
                <a:latin typeface="Times New Roman" panose="02020603050405020304" pitchFamily="18" charset="0"/>
                <a:cs typeface="Times New Roman" panose="02020603050405020304" pitchFamily="18" charset="0"/>
              </a:rPr>
              <a:t>renal carcinoma</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 mass with </a:t>
            </a:r>
            <a:r>
              <a:rPr lang="en-US" sz="2400" dirty="0">
                <a:solidFill>
                  <a:srgbClr val="00B0F0"/>
                </a:solidFill>
                <a:latin typeface="Times New Roman" panose="02020603050405020304" pitchFamily="18" charset="0"/>
                <a:cs typeface="Times New Roman" panose="02020603050405020304" pitchFamily="18" charset="0"/>
              </a:rPr>
              <a:t>mixed cystic and solid features </a:t>
            </a:r>
            <a:r>
              <a:rPr lang="en-US" sz="2400" dirty="0">
                <a:latin typeface="Times New Roman" panose="02020603050405020304" pitchFamily="18" charset="0"/>
                <a:cs typeface="Times New Roman" panose="02020603050405020304" pitchFamily="18" charset="0"/>
              </a:rPr>
              <a:t>could be a </a:t>
            </a:r>
            <a:r>
              <a:rPr lang="en-US" sz="2400" dirty="0">
                <a:solidFill>
                  <a:srgbClr val="92D050"/>
                </a:solidFill>
                <a:latin typeface="Times New Roman" panose="02020603050405020304" pitchFamily="18" charset="0"/>
                <a:cs typeface="Times New Roman" panose="02020603050405020304" pitchFamily="18" charset="0"/>
              </a:rPr>
              <a:t>renal tumour</a:t>
            </a:r>
            <a:r>
              <a:rPr lang="en-US" sz="2400" dirty="0">
                <a:latin typeface="Times New Roman" panose="02020603050405020304" pitchFamily="18" charset="0"/>
                <a:cs typeface="Times New Roman" panose="02020603050405020304" pitchFamily="18" charset="0"/>
              </a:rPr>
              <a:t>, a </a:t>
            </a:r>
            <a:r>
              <a:rPr lang="en-US" sz="2400" dirty="0">
                <a:solidFill>
                  <a:srgbClr val="92D050"/>
                </a:solidFill>
                <a:latin typeface="Times New Roman" panose="02020603050405020304" pitchFamily="18" charset="0"/>
                <a:cs typeface="Times New Roman" panose="02020603050405020304" pitchFamily="18" charset="0"/>
              </a:rPr>
              <a:t>renal abscess</a:t>
            </a:r>
            <a:r>
              <a:rPr lang="en-US" sz="2400" dirty="0">
                <a:latin typeface="Times New Roman" panose="02020603050405020304" pitchFamily="18" charset="0"/>
                <a:cs typeface="Times New Roman" panose="02020603050405020304" pitchFamily="18" charset="0"/>
              </a:rPr>
              <a:t>, or possibly a </a:t>
            </a:r>
            <a:r>
              <a:rPr lang="en-US" sz="2400" dirty="0">
                <a:solidFill>
                  <a:srgbClr val="92D050"/>
                </a:solidFill>
                <a:latin typeface="Times New Roman" panose="02020603050405020304" pitchFamily="18" charset="0"/>
                <a:cs typeface="Times New Roman" panose="02020603050405020304" pitchFamily="18" charset="0"/>
              </a:rPr>
              <a:t>complex benign cyst </a:t>
            </a:r>
            <a:r>
              <a:rPr lang="en-US" sz="2400" dirty="0">
                <a:latin typeface="Times New Roman" panose="02020603050405020304" pitchFamily="18" charset="0"/>
                <a:cs typeface="Times New Roman" panose="02020603050405020304" pitchFamily="18" charset="0"/>
              </a:rPr>
              <a:t>or other benign condition.</a:t>
            </a:r>
            <a:endParaRPr lang="en-US" altLang="en-US" sz="2400" dirty="0">
              <a:solidFill>
                <a:srgbClr val="00B05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8" y="2732111"/>
            <a:ext cx="341987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00" y="2732111"/>
            <a:ext cx="2771800" cy="241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0767" y="2852936"/>
            <a:ext cx="2642064" cy="229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4470" y="5231972"/>
            <a:ext cx="9099172" cy="1508105"/>
          </a:xfrm>
          <a:prstGeom prst="rect">
            <a:avLst/>
          </a:prstGeom>
        </p:spPr>
        <p:txBody>
          <a:bodyPr wrap="square">
            <a:spAutoFit/>
          </a:bodyPr>
          <a:lstStyle/>
          <a:p>
            <a:pPr algn="just"/>
            <a:r>
              <a:rPr lang="en-US" sz="2000" b="1" dirty="0">
                <a:solidFill>
                  <a:srgbClr val="C00000"/>
                </a:solidFill>
              </a:rPr>
              <a:t>Ultrasound in renal masses.</a:t>
            </a:r>
            <a:r>
              <a:rPr lang="en-US" b="1" dirty="0"/>
              <a:t> </a:t>
            </a:r>
          </a:p>
          <a:p>
            <a:pPr algn="just"/>
            <a:r>
              <a:rPr lang="en-US" b="1" dirty="0"/>
              <a:t>(a) Simple cyst (C) showing sharp walls and no echoes arising within the cyst. Note the acoustic enhancement behind the cyst. </a:t>
            </a:r>
          </a:p>
          <a:p>
            <a:pPr algn="just"/>
            <a:r>
              <a:rPr lang="en-US" b="1" dirty="0"/>
              <a:t>(b) Tumour showing echoes within a solid mass (M).</a:t>
            </a:r>
          </a:p>
          <a:p>
            <a:pPr algn="just"/>
            <a:r>
              <a:rPr lang="en-US" b="1" dirty="0"/>
              <a:t>(c) Complex cystic mass which could be due to cystic renal cell carcinoma.</a:t>
            </a:r>
            <a:endParaRPr lang="ar-EG" b="1" dirty="0"/>
          </a:p>
        </p:txBody>
      </p:sp>
    </p:spTree>
    <p:extLst>
      <p:ext uri="{BB962C8B-B14F-4D97-AF65-F5344CB8AC3E}">
        <p14:creationId xmlns:p14="http://schemas.microsoft.com/office/powerpoint/2010/main" val="190562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13692"/>
            <a:ext cx="9144000" cy="692696"/>
          </a:xfrm>
        </p:spPr>
        <p:txBody>
          <a:bodyPr>
            <a:normAutofit fontScale="90000"/>
          </a:bodyPr>
          <a:lstStyle/>
          <a:p>
            <a:r>
              <a:rPr lang="en-US" altLang="en-US" sz="4000" b="1" dirty="0">
                <a:solidFill>
                  <a:srgbClr val="FF0000"/>
                </a:solidFill>
              </a:rPr>
              <a:t>Autosomal dominant polycystic kidney disease</a:t>
            </a:r>
            <a:br>
              <a:rPr lang="en-US" altLang="en-US" dirty="0"/>
            </a:br>
            <a:endParaRPr lang="en-US" altLang="en-US" sz="2000" dirty="0"/>
          </a:p>
        </p:txBody>
      </p:sp>
      <p:sp>
        <p:nvSpPr>
          <p:cNvPr id="5" name="Rectangle 4"/>
          <p:cNvSpPr/>
          <p:nvPr/>
        </p:nvSpPr>
        <p:spPr>
          <a:xfrm>
            <a:off x="20622" y="332656"/>
            <a:ext cx="9123378" cy="6309420"/>
          </a:xfrm>
          <a:prstGeom prst="rect">
            <a:avLst/>
          </a:prstGeom>
        </p:spPr>
        <p:txBody>
          <a:bodyPr wrap="square">
            <a:spAutoFit/>
          </a:bodyPr>
          <a:lstStyle/>
          <a:p>
            <a:pPr marL="457200" indent="-457200" algn="just">
              <a:buFont typeface="Arial" pitchFamily="34" charset="0"/>
              <a:buChar char="•"/>
            </a:pPr>
            <a:r>
              <a:rPr lang="en-US" altLang="en-US" sz="2800" dirty="0">
                <a:latin typeface="Times New Roman" panose="02020603050405020304" pitchFamily="18" charset="0"/>
                <a:cs typeface="Times New Roman" panose="02020603050405020304" pitchFamily="18" charset="0"/>
              </a:rPr>
              <a:t>Inherited by dominant gene.</a:t>
            </a:r>
          </a:p>
          <a:p>
            <a:pPr marL="457200" indent="-457200" algn="just">
              <a:buFont typeface="Arial" pitchFamily="34" charset="0"/>
              <a:buChar char="•"/>
            </a:pPr>
            <a:r>
              <a:rPr lang="en-US" sz="2800" dirty="0">
                <a:latin typeface="Times New Roman" panose="02020603050405020304" pitchFamily="18" charset="0"/>
                <a:cs typeface="Times New Roman" panose="02020603050405020304" pitchFamily="18" charset="0"/>
              </a:rPr>
              <a:t>usually presents between the ages of 35 and 55 years with hypertension, renal failure or hematuria, or following the discovery of bilaterally enlarged kidneys.</a:t>
            </a:r>
          </a:p>
          <a:p>
            <a:pPr marL="457200" indent="-457200" algn="just">
              <a:buFont typeface="Arial" pitchFamily="34" charset="0"/>
              <a:buChar char="•"/>
            </a:pPr>
            <a:r>
              <a:rPr lang="en-US" sz="2800" dirty="0">
                <a:latin typeface="Times New Roman" panose="02020603050405020304" pitchFamily="18" charset="0"/>
                <a:cs typeface="Times New Roman" panose="02020603050405020304" pitchFamily="18" charset="0"/>
              </a:rPr>
              <a:t>The diagnosis is readily made at </a:t>
            </a:r>
            <a:r>
              <a:rPr lang="en-US" sz="2800" b="1" dirty="0">
                <a:latin typeface="Times New Roman" panose="02020603050405020304" pitchFamily="18" charset="0"/>
                <a:cs typeface="Times New Roman" panose="02020603050405020304" pitchFamily="18" charset="0"/>
              </a:rPr>
              <a:t>ultrasound</a:t>
            </a:r>
            <a:r>
              <a:rPr lang="en-US" sz="2800" dirty="0">
                <a:latin typeface="Times New Roman" panose="02020603050405020304" pitchFamily="18" charset="0"/>
                <a:cs typeface="Times New Roman" panose="02020603050405020304" pitchFamily="18" charset="0"/>
              </a:rPr>
              <a:t>, as well as on </a:t>
            </a:r>
            <a:r>
              <a:rPr lang="en-US" sz="2800" b="1" dirty="0">
                <a:latin typeface="Times New Roman" panose="02020603050405020304" pitchFamily="18" charset="0"/>
                <a:cs typeface="Times New Roman" panose="02020603050405020304" pitchFamily="18" charset="0"/>
              </a:rPr>
              <a:t>CT</a:t>
            </a:r>
            <a:r>
              <a:rPr lang="en-US" sz="2800" dirty="0">
                <a:latin typeface="Times New Roman" panose="02020603050405020304" pitchFamily="18" charset="0"/>
                <a:cs typeface="Times New Roman" panose="02020603050405020304" pitchFamily="18" charset="0"/>
              </a:rPr>
              <a:t>.</a:t>
            </a:r>
          </a:p>
          <a:p>
            <a:pPr algn="just"/>
            <a:r>
              <a:rPr lang="en-US" sz="3600" b="1" dirty="0">
                <a:solidFill>
                  <a:srgbClr val="00B050"/>
                </a:solidFill>
                <a:latin typeface="Times New Roman" panose="02020603050405020304" pitchFamily="18" charset="0"/>
                <a:cs typeface="Times New Roman" panose="02020603050405020304" pitchFamily="18" charset="0"/>
              </a:rPr>
              <a:t>Imaging</a:t>
            </a:r>
          </a:p>
          <a:p>
            <a:r>
              <a:rPr lang="en-US" sz="3200" b="1" dirty="0">
                <a:solidFill>
                  <a:srgbClr val="0070C0"/>
                </a:solidFill>
                <a:latin typeface="Times New Roman" panose="02020603050405020304" pitchFamily="18" charset="0"/>
                <a:cs typeface="Times New Roman" panose="02020603050405020304" pitchFamily="18" charset="0"/>
              </a:rPr>
              <a:t>Ultrasound</a:t>
            </a:r>
            <a:endParaRPr lang="en-US" sz="4400" dirty="0">
              <a:solidFill>
                <a:srgbClr val="0070C0"/>
              </a:solidFill>
              <a:latin typeface="Times New Roman" panose="02020603050405020304" pitchFamily="18" charset="0"/>
              <a:cs typeface="Times New Roman" panose="02020603050405020304" pitchFamily="18" charset="0"/>
            </a:endParaRPr>
          </a:p>
          <a:p>
            <a:pPr marL="457200" indent="-457200" algn="just">
              <a:buFont typeface="Arial" pitchFamily="34" charset="0"/>
              <a:buChar char="•"/>
            </a:pPr>
            <a:r>
              <a:rPr lang="en-US" sz="2800" b="1" dirty="0">
                <a:latin typeface="Times New Roman" panose="02020603050405020304" pitchFamily="18" charset="0"/>
                <a:cs typeface="Times New Roman" panose="02020603050405020304" pitchFamily="18" charset="0"/>
              </a:rPr>
              <a:t>In adults:</a:t>
            </a:r>
            <a:r>
              <a:rPr lang="en-US" sz="2800" dirty="0">
                <a:latin typeface="Times New Roman" panose="02020603050405020304" pitchFamily="18" charset="0"/>
                <a:cs typeface="Times New Roman" panose="02020603050405020304" pitchFamily="18" charset="0"/>
              </a:rPr>
              <a:t> Enlarged kidneys with multiple cysts bilaterally of varying sizes (anechoic masses)</a:t>
            </a:r>
          </a:p>
          <a:p>
            <a:pPr marL="457200" indent="-457200" algn="just">
              <a:buFont typeface="Arial" pitchFamily="34" charset="0"/>
              <a:buChar char="•"/>
            </a:pPr>
            <a:r>
              <a:rPr lang="en-US" sz="2800" b="1" dirty="0">
                <a:latin typeface="Times New Roman" panose="02020603050405020304" pitchFamily="18" charset="0"/>
                <a:cs typeface="Times New Roman" panose="02020603050405020304" pitchFamily="18" charset="0"/>
              </a:rPr>
              <a:t>In children: </a:t>
            </a:r>
            <a:r>
              <a:rPr lang="en-US" sz="2800" dirty="0">
                <a:latin typeface="Times New Roman" panose="02020603050405020304" pitchFamily="18" charset="0"/>
                <a:cs typeface="Times New Roman" panose="02020603050405020304" pitchFamily="18" charset="0"/>
              </a:rPr>
              <a:t>evidence of cysts in combination with a family history positive of ADPKD</a:t>
            </a:r>
          </a:p>
          <a:p>
            <a:pPr marL="457200" indent="-457200" algn="just">
              <a:buFont typeface="Arial" pitchFamily="34" charset="0"/>
              <a:buChar char="•"/>
            </a:pPr>
            <a:r>
              <a:rPr lang="en-US" sz="2800" dirty="0">
                <a:latin typeface="Times New Roman" panose="02020603050405020304" pitchFamily="18" charset="0"/>
                <a:cs typeface="Times New Roman" panose="02020603050405020304" pitchFamily="18" charset="0"/>
              </a:rPr>
              <a:t>Hepatic, pancreatic, and/or splenic cysts may be visible.</a:t>
            </a:r>
          </a:p>
          <a:p>
            <a:pPr marL="457200" indent="-457200" algn="just">
              <a:buFont typeface="Arial" pitchFamily="34" charset="0"/>
              <a:buChar char="•"/>
            </a:pPr>
            <a:endParaRPr lang="en-US"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olycystic kidneys in polycystic kidney disease">
            <a:extLst>
              <a:ext uri="{FF2B5EF4-FFF2-40B4-BE49-F238E27FC236}">
                <a16:creationId xmlns:a16="http://schemas.microsoft.com/office/drawing/2014/main" id="{52D7213C-395C-46C0-8761-2F00558BC8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1812" y="188640"/>
            <a:ext cx="4040188" cy="36724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EF0992A-E7A1-4DA6-AFA3-9D0A3D3899B9}"/>
              </a:ext>
            </a:extLst>
          </p:cNvPr>
          <p:cNvSpPr/>
          <p:nvPr/>
        </p:nvSpPr>
        <p:spPr>
          <a:xfrm>
            <a:off x="0" y="3984370"/>
            <a:ext cx="4932040" cy="2585323"/>
          </a:xfrm>
          <a:prstGeom prst="rect">
            <a:avLst/>
          </a:prstGeom>
        </p:spPr>
        <p:txBody>
          <a:bodyPr wrap="square">
            <a:spAutoFit/>
          </a:bodyPr>
          <a:lstStyle/>
          <a:p>
            <a:pPr algn="just"/>
            <a:r>
              <a:rPr lang="en-US" b="1" dirty="0">
                <a:solidFill>
                  <a:srgbClr val="00B050"/>
                </a:solidFill>
                <a:latin typeface="Lato"/>
              </a:rPr>
              <a:t>Ultrasound kidney</a:t>
            </a:r>
            <a:r>
              <a:rPr lang="en-US" dirty="0">
                <a:latin typeface="Lato"/>
              </a:rPr>
              <a:t> (longitudinal view; note that the </a:t>
            </a:r>
            <a:r>
              <a:rPr lang="en-US" dirty="0">
                <a:solidFill>
                  <a:srgbClr val="00B0F0"/>
                </a:solidFill>
                <a:latin typeface="Lato"/>
              </a:rPr>
              <a:t>poles of the kidney </a:t>
            </a:r>
            <a:r>
              <a:rPr lang="en-US" dirty="0">
                <a:latin typeface="Lato"/>
              </a:rPr>
              <a:t>extend </a:t>
            </a:r>
            <a:r>
              <a:rPr lang="en-US" dirty="0">
                <a:solidFill>
                  <a:srgbClr val="00B0F0"/>
                </a:solidFill>
                <a:latin typeface="Lato"/>
              </a:rPr>
              <a:t>beyond </a:t>
            </a:r>
            <a:r>
              <a:rPr lang="en-US" dirty="0">
                <a:latin typeface="Lato"/>
              </a:rPr>
              <a:t>this view)</a:t>
            </a:r>
          </a:p>
          <a:p>
            <a:pPr algn="just"/>
            <a:r>
              <a:rPr lang="en-US" dirty="0">
                <a:latin typeface="Lato"/>
              </a:rPr>
              <a:t>Multiple, sharply demarcated anechoic lesions have replaced the majority of the renal parenchyma. Part of the renal sinus is still visible.</a:t>
            </a:r>
          </a:p>
          <a:p>
            <a:pPr algn="just"/>
            <a:r>
              <a:rPr lang="en-US" dirty="0">
                <a:latin typeface="Lato"/>
              </a:rPr>
              <a:t>These findings are consistent with </a:t>
            </a:r>
            <a:r>
              <a:rPr lang="en-US" b="1" dirty="0">
                <a:solidFill>
                  <a:srgbClr val="FF0000"/>
                </a:solidFill>
                <a:latin typeface="Lato"/>
              </a:rPr>
              <a:t>polycystic kidney disease.</a:t>
            </a:r>
          </a:p>
        </p:txBody>
      </p:sp>
      <p:pic>
        <p:nvPicPr>
          <p:cNvPr id="10" name="Picture 3">
            <a:extLst>
              <a:ext uri="{FF2B5EF4-FFF2-40B4-BE49-F238E27FC236}">
                <a16:creationId xmlns:a16="http://schemas.microsoft.com/office/drawing/2014/main" id="{7633EB15-BA5D-4F09-A502-1641F260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536" y="0"/>
            <a:ext cx="417646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ستطيل 2">
            <a:extLst>
              <a:ext uri="{FF2B5EF4-FFF2-40B4-BE49-F238E27FC236}">
                <a16:creationId xmlns:a16="http://schemas.microsoft.com/office/drawing/2014/main" id="{03665F07-0072-4F6C-BCA7-0AD94CC0EF1B}"/>
              </a:ext>
            </a:extLst>
          </p:cNvPr>
          <p:cNvSpPr/>
          <p:nvPr/>
        </p:nvSpPr>
        <p:spPr>
          <a:xfrm>
            <a:off x="5722506" y="5134656"/>
            <a:ext cx="3096344" cy="1323439"/>
          </a:xfrm>
          <a:prstGeom prst="rect">
            <a:avLst/>
          </a:prstGeom>
        </p:spPr>
        <p:txBody>
          <a:bodyPr wrap="square">
            <a:spAutoFit/>
          </a:bodyPr>
          <a:lstStyle/>
          <a:p>
            <a:pPr algn="just"/>
            <a:r>
              <a:rPr lang="en-US" sz="2000" dirty="0">
                <a:solidFill>
                  <a:srgbClr val="00B050"/>
                </a:solidFill>
              </a:rPr>
              <a:t>Coronal T2-weighted MRI demonstrating multiple bilateral renal cysts as well as a few cysts in the liver.</a:t>
            </a:r>
            <a:endParaRPr lang="ar-EG" sz="2000" dirty="0">
              <a:solidFill>
                <a:srgbClr val="00B050"/>
              </a:solidFill>
            </a:endParaRPr>
          </a:p>
        </p:txBody>
      </p:sp>
    </p:spTree>
    <p:extLst>
      <p:ext uri="{BB962C8B-B14F-4D97-AF65-F5344CB8AC3E}">
        <p14:creationId xmlns:p14="http://schemas.microsoft.com/office/powerpoint/2010/main" val="2490079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9788" y="33184"/>
            <a:ext cx="9144000" cy="1955656"/>
          </a:xfrm>
        </p:spPr>
        <p:txBody>
          <a:bodyPr>
            <a:noAutofit/>
          </a:bodyPr>
          <a:lstStyle/>
          <a:p>
            <a:pPr algn="just"/>
            <a:r>
              <a:rPr lang="en-US" altLang="en-US" sz="4000" b="1" dirty="0">
                <a:solidFill>
                  <a:srgbClr val="C00000"/>
                </a:solidFill>
                <a:latin typeface="Times New Roman" panose="02020603050405020304" pitchFamily="18" charset="0"/>
                <a:cs typeface="Times New Roman" panose="02020603050405020304" pitchFamily="18" charset="0"/>
              </a:rPr>
              <a:t>IVU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2800" b="1" dirty="0">
                <a:solidFill>
                  <a:srgbClr val="C00000"/>
                </a:solidFill>
                <a:latin typeface="Times New Roman" panose="02020603050405020304" pitchFamily="18" charset="0"/>
                <a:cs typeface="Times New Roman" panose="02020603050405020304" pitchFamily="18" charset="0"/>
              </a:rPr>
              <a:t>Intravenous urography </a:t>
            </a:r>
            <a:r>
              <a:rPr lang="en-US" altLang="en-US" sz="2800" b="1"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is an x-ray examination of the urinary tract consisting of kidneys, ureters and bladder following an injection of  contrast into a vein in the arm. </a:t>
            </a:r>
          </a:p>
        </p:txBody>
      </p:sp>
      <p:sp>
        <p:nvSpPr>
          <p:cNvPr id="12291" name="Content Placeholder 2"/>
          <p:cNvSpPr>
            <a:spLocks noGrp="1"/>
          </p:cNvSpPr>
          <p:nvPr>
            <p:ph idx="1"/>
          </p:nvPr>
        </p:nvSpPr>
        <p:spPr>
          <a:xfrm>
            <a:off x="19788" y="2022024"/>
            <a:ext cx="9144000" cy="4835976"/>
          </a:xfrm>
        </p:spPr>
        <p:txBody>
          <a:bodyPr>
            <a:normAutofit/>
          </a:bodyPr>
          <a:lstStyle/>
          <a:p>
            <a:pPr algn="just"/>
            <a:r>
              <a:rPr lang="en-US" altLang="en-US" sz="2800" dirty="0">
                <a:latin typeface="Times New Roman" panose="02020603050405020304" pitchFamily="18" charset="0"/>
                <a:ea typeface="+mj-ea"/>
                <a:cs typeface="Times New Roman" panose="02020603050405020304" pitchFamily="18" charset="0"/>
              </a:rPr>
              <a:t>Low osmolar non ionic contrast  is used which has fewer complications.</a:t>
            </a:r>
          </a:p>
          <a:p>
            <a:pPr>
              <a:defRPr/>
            </a:pPr>
            <a:r>
              <a:rPr lang="en-US" altLang="en-US" sz="2800" b="1" kern="0" dirty="0">
                <a:latin typeface="Times New Roman"/>
              </a:rPr>
              <a:t>Scout film ( </a:t>
            </a:r>
            <a:r>
              <a:rPr lang="en-US" altLang="en-US" sz="2800" b="1" kern="0" dirty="0" err="1">
                <a:latin typeface="Times New Roman"/>
              </a:rPr>
              <a:t>abd</a:t>
            </a:r>
            <a:r>
              <a:rPr lang="en-US" altLang="en-US" sz="2800" b="1" kern="0" dirty="0">
                <a:latin typeface="Times New Roman"/>
              </a:rPr>
              <a:t>. ) , </a:t>
            </a:r>
            <a:r>
              <a:rPr lang="en-US" sz="2800" b="1" kern="0" dirty="0">
                <a:latin typeface="Times New Roman"/>
              </a:rPr>
              <a:t>Scout film is  also called KUB</a:t>
            </a:r>
            <a:endParaRPr lang="en-US" altLang="en-US" sz="2800" b="1" kern="0" dirty="0">
              <a:latin typeface="Times New Roman"/>
            </a:endParaRPr>
          </a:p>
          <a:p>
            <a:pPr marL="400050" lvl="1" indent="0">
              <a:buNone/>
              <a:defRPr/>
            </a:pPr>
            <a:r>
              <a:rPr lang="en-US" altLang="en-US" b="1" kern="0" dirty="0">
                <a:latin typeface="Times New Roman"/>
              </a:rPr>
              <a:t>- </a:t>
            </a:r>
            <a:r>
              <a:rPr lang="en-US" altLang="en-US" sz="2400" dirty="0"/>
              <a:t>Preparation/stone</a:t>
            </a:r>
          </a:p>
          <a:p>
            <a:pPr algn="just"/>
            <a:r>
              <a:rPr lang="en-US" altLang="en-US" sz="2800" b="1" kern="0" dirty="0">
                <a:latin typeface="Times New Roman"/>
              </a:rPr>
              <a:t>Series of radiograph are taken</a:t>
            </a:r>
          </a:p>
          <a:p>
            <a:pPr lvl="1" algn="just">
              <a:buFontTx/>
              <a:buChar char="-"/>
            </a:pPr>
            <a:r>
              <a:rPr lang="en-US" altLang="en-US" sz="2400" dirty="0"/>
              <a:t>Inject bolus of contrast</a:t>
            </a:r>
          </a:p>
          <a:p>
            <a:pPr lvl="1" algn="just">
              <a:buFontTx/>
              <a:buChar char="-"/>
            </a:pPr>
            <a:r>
              <a:rPr lang="en-US" altLang="en-US" sz="2400" dirty="0"/>
              <a:t>Supine ,oblique , prone upright  and post void film  are taken</a:t>
            </a:r>
          </a:p>
          <a:p>
            <a:pPr lvl="1" algn="just">
              <a:buFontTx/>
              <a:buChar char="-"/>
            </a:pPr>
            <a:r>
              <a:rPr lang="en-US" altLang="en-US" sz="2400" dirty="0"/>
              <a:t>Prone films to see distal ureters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2657963"/>
            <a:ext cx="4536503" cy="325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79512" y="5903893"/>
            <a:ext cx="4464496" cy="954107"/>
          </a:xfrm>
          <a:prstGeom prst="rect">
            <a:avLst/>
          </a:prstGeom>
        </p:spPr>
        <p:txBody>
          <a:bodyPr wrap="square">
            <a:spAutoFit/>
          </a:bodyPr>
          <a:lstStyle/>
          <a:p>
            <a:pPr algn="just"/>
            <a:r>
              <a:rPr lang="en-US" sz="1400" b="1" dirty="0">
                <a:solidFill>
                  <a:srgbClr val="0070C0"/>
                </a:solidFill>
              </a:rPr>
              <a:t>Advanced polycystic disease in adults. (a) CT scan, taken after intravenous contrast enhancement, showing that both kidneys are greatly enlarged and almost entirely replaced by cysts of variable size. </a:t>
            </a:r>
            <a:endParaRPr lang="ar-EG" sz="1400" b="1" dirty="0">
              <a:solidFill>
                <a:srgbClr val="0070C0"/>
              </a:solidFill>
            </a:endParaRPr>
          </a:p>
        </p:txBody>
      </p:sp>
      <p:pic>
        <p:nvPicPr>
          <p:cNvPr id="6" name="Picture 4" descr="Autosomal dominant polycystic kidney disease (ADPKD)">
            <a:extLst>
              <a:ext uri="{FF2B5EF4-FFF2-40B4-BE49-F238E27FC236}">
                <a16:creationId xmlns:a16="http://schemas.microsoft.com/office/drawing/2014/main" id="{ACAFA572-76FE-42AA-B142-3952D3E9D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16632"/>
            <a:ext cx="2987824" cy="3789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1244063-624D-4734-9570-CDCF6759F63C}"/>
              </a:ext>
            </a:extLst>
          </p:cNvPr>
          <p:cNvSpPr/>
          <p:nvPr/>
        </p:nvSpPr>
        <p:spPr>
          <a:xfrm>
            <a:off x="4716015" y="3995678"/>
            <a:ext cx="4427985" cy="2862322"/>
          </a:xfrm>
          <a:prstGeom prst="rect">
            <a:avLst/>
          </a:prstGeom>
        </p:spPr>
        <p:txBody>
          <a:bodyPr wrap="square">
            <a:spAutoFit/>
          </a:bodyPr>
          <a:lstStyle/>
          <a:p>
            <a:pPr algn="just"/>
            <a:r>
              <a:rPr lang="en-US" b="1" dirty="0"/>
              <a:t>CT abdomen (with contrast; coronal plane)</a:t>
            </a:r>
          </a:p>
          <a:p>
            <a:pPr algn="just"/>
            <a:r>
              <a:rPr lang="en-US" b="1" dirty="0"/>
              <a:t>Both kidneys are markedly enlarged and feature multiple round-to-ovoid, hypodense lesions of various sizes compatible with cysts. Some smaller cysts are present in the liver. Contrast-enhanced renal parenchyma is seen between the cysts.</a:t>
            </a:r>
          </a:p>
          <a:p>
            <a:pPr algn="just"/>
            <a:r>
              <a:rPr lang="en-US" b="1" dirty="0"/>
              <a:t>The CT features are consistent with autosomal dominant polycystic kidney disease (ADPKD).</a:t>
            </a:r>
          </a:p>
        </p:txBody>
      </p:sp>
      <p:sp>
        <p:nvSpPr>
          <p:cNvPr id="5" name="Rectangle 4">
            <a:extLst>
              <a:ext uri="{FF2B5EF4-FFF2-40B4-BE49-F238E27FC236}">
                <a16:creationId xmlns:a16="http://schemas.microsoft.com/office/drawing/2014/main" id="{16F5AD7B-73DC-445F-8827-CB127103D326}"/>
              </a:ext>
            </a:extLst>
          </p:cNvPr>
          <p:cNvSpPr/>
          <p:nvPr/>
        </p:nvSpPr>
        <p:spPr>
          <a:xfrm>
            <a:off x="0" y="-13844"/>
            <a:ext cx="6156176" cy="2616101"/>
          </a:xfrm>
          <a:prstGeom prst="rect">
            <a:avLst/>
          </a:prstGeom>
        </p:spPr>
        <p:txBody>
          <a:bodyPr wrap="square">
            <a:spAutoFit/>
          </a:bodyPr>
          <a:lstStyle/>
          <a:p>
            <a:r>
              <a:rPr lang="en-US" sz="3200" b="1" dirty="0">
                <a:solidFill>
                  <a:srgbClr val="0070C0"/>
                </a:solidFill>
              </a:rPr>
              <a:t>CT </a:t>
            </a:r>
          </a:p>
          <a:p>
            <a:pPr marL="285750" indent="-285750" algn="just">
              <a:buFont typeface="Arial" panose="020B0604020202020204" pitchFamily="34" charset="0"/>
              <a:buChar char="•"/>
            </a:pPr>
            <a:r>
              <a:rPr lang="en-US" sz="2000" b="1" dirty="0">
                <a:solidFill>
                  <a:srgbClr val="1A1C1C"/>
                </a:solidFill>
                <a:latin typeface="Lato"/>
              </a:rPr>
              <a:t>Not</a:t>
            </a:r>
            <a:r>
              <a:rPr lang="en-US" sz="2000" dirty="0">
                <a:solidFill>
                  <a:srgbClr val="1A1C1C"/>
                </a:solidFill>
                <a:latin typeface="Lato"/>
              </a:rPr>
              <a:t> the method of </a:t>
            </a:r>
            <a:r>
              <a:rPr lang="en-US" sz="2000" b="1" dirty="0">
                <a:solidFill>
                  <a:srgbClr val="1A1C1C"/>
                </a:solidFill>
                <a:latin typeface="Lato"/>
              </a:rPr>
              <a:t>choice</a:t>
            </a:r>
          </a:p>
          <a:p>
            <a:pPr marL="285750" indent="-285750" algn="just">
              <a:buFont typeface="Arial" panose="020B0604020202020204" pitchFamily="34" charset="0"/>
              <a:buChar char="•"/>
            </a:pPr>
            <a:r>
              <a:rPr lang="en-US" sz="2000" dirty="0">
                <a:solidFill>
                  <a:srgbClr val="1A1C1C"/>
                </a:solidFill>
                <a:latin typeface="Lato"/>
              </a:rPr>
              <a:t>Should only be used if ultrasound findings are unclear (due to the radiation exposure of CT)</a:t>
            </a:r>
          </a:p>
          <a:p>
            <a:r>
              <a:rPr lang="en-US" b="1" dirty="0">
                <a:solidFill>
                  <a:srgbClr val="00B050"/>
                </a:solidFill>
                <a:latin typeface="Lato"/>
              </a:rPr>
              <a:t>Shows</a:t>
            </a:r>
          </a:p>
          <a:p>
            <a:pPr marL="228600" indent="-228600">
              <a:buFont typeface="Arial" panose="020B0604020202020204" pitchFamily="34" charset="0"/>
              <a:buChar char="•"/>
            </a:pPr>
            <a:r>
              <a:rPr lang="en-US" dirty="0">
                <a:solidFill>
                  <a:srgbClr val="1A1C1C"/>
                </a:solidFill>
                <a:latin typeface="Lato"/>
              </a:rPr>
              <a:t>Multiple cysts: usually hypodense, well-demarcated, not septated, and thin-walled </a:t>
            </a:r>
          </a:p>
          <a:p>
            <a:pPr marL="228600" indent="-228600">
              <a:buFont typeface="Arial" panose="020B0604020202020204" pitchFamily="34" charset="0"/>
              <a:buChar char="•"/>
            </a:pPr>
            <a:r>
              <a:rPr lang="en-US" dirty="0">
                <a:solidFill>
                  <a:srgbClr val="1A1C1C"/>
                </a:solidFill>
                <a:latin typeface="Lato"/>
              </a:rPr>
              <a:t>Bilateral enlargement of the kidneys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F1249-0352-4AD1-A43F-E9B05B6CB8CB}"/>
              </a:ext>
            </a:extLst>
          </p:cNvPr>
          <p:cNvPicPr>
            <a:picLocks noChangeAspect="1"/>
          </p:cNvPicPr>
          <p:nvPr/>
        </p:nvPicPr>
        <p:blipFill>
          <a:blip r:embed="rId2"/>
          <a:stretch>
            <a:fillRect/>
          </a:stretch>
        </p:blipFill>
        <p:spPr>
          <a:xfrm>
            <a:off x="1403648" y="188640"/>
            <a:ext cx="6154574" cy="4608512"/>
          </a:xfrm>
          <a:prstGeom prst="rect">
            <a:avLst/>
          </a:prstGeom>
        </p:spPr>
      </p:pic>
      <p:sp>
        <p:nvSpPr>
          <p:cNvPr id="4" name="مستطيل 1">
            <a:extLst>
              <a:ext uri="{FF2B5EF4-FFF2-40B4-BE49-F238E27FC236}">
                <a16:creationId xmlns:a16="http://schemas.microsoft.com/office/drawing/2014/main" id="{7DB4CA37-DD69-4870-A999-91535B8128C6}"/>
              </a:ext>
            </a:extLst>
          </p:cNvPr>
          <p:cNvSpPr/>
          <p:nvPr/>
        </p:nvSpPr>
        <p:spPr>
          <a:xfrm>
            <a:off x="251520" y="4797152"/>
            <a:ext cx="8640959" cy="1200329"/>
          </a:xfrm>
          <a:prstGeom prst="rect">
            <a:avLst/>
          </a:prstGeom>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Thus patient had a transplant. </a:t>
            </a:r>
          </a:p>
          <a:p>
            <a:pPr algn="just"/>
            <a:r>
              <a:rPr lang="en-US" sz="3600" b="1" dirty="0">
                <a:solidFill>
                  <a:srgbClr val="FF0000"/>
                </a:solidFill>
                <a:latin typeface="Times New Roman" panose="02020603050405020304" pitchFamily="18" charset="0"/>
                <a:cs typeface="Times New Roman" panose="02020603050405020304" pitchFamily="18" charset="0"/>
              </a:rPr>
              <a:t>What is the diagnosis</a:t>
            </a:r>
            <a:endParaRPr lang="ar-EG"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18762" y="31776"/>
            <a:ext cx="4419600" cy="412750"/>
          </a:xfrm>
        </p:spPr>
        <p:txBody>
          <a:bodyPr>
            <a:normAutofit fontScale="90000"/>
          </a:bodyPr>
          <a:lstStyle/>
          <a:p>
            <a:pPr algn="ctr"/>
            <a:r>
              <a:rPr lang="en-US" altLang="en-US" sz="3200" dirty="0"/>
              <a:t>Renal cell carcinoma</a:t>
            </a:r>
          </a:p>
        </p:txBody>
      </p:sp>
      <p:sp>
        <p:nvSpPr>
          <p:cNvPr id="67587" name="Text Placeholder 3"/>
          <p:cNvSpPr>
            <a:spLocks noGrp="1"/>
          </p:cNvSpPr>
          <p:nvPr>
            <p:ph type="body" sz="half" idx="2"/>
          </p:nvPr>
        </p:nvSpPr>
        <p:spPr>
          <a:xfrm>
            <a:off x="-2" y="332657"/>
            <a:ext cx="9025239" cy="6048672"/>
          </a:xfrm>
        </p:spPr>
        <p:txBody>
          <a:bodyPr>
            <a:noAutofit/>
          </a:bodyPr>
          <a:lstStyle/>
          <a:p>
            <a:pPr algn="just"/>
            <a:r>
              <a:rPr lang="en-US" sz="1800" dirty="0"/>
              <a:t>Most renal masses are detected incidentally on imaging performed for another indication or to evaluate nonspecific symptoms.</a:t>
            </a:r>
          </a:p>
          <a:p>
            <a:pPr algn="just"/>
            <a:r>
              <a:rPr lang="en-US" sz="1800" b="1" dirty="0">
                <a:solidFill>
                  <a:srgbClr val="00B050"/>
                </a:solidFill>
              </a:rPr>
              <a:t>Preferred imaging exam: </a:t>
            </a:r>
            <a:r>
              <a:rPr lang="en-US" sz="1800" b="1" dirty="0"/>
              <a:t>CT or MRI abdomen (with IV contrast)</a:t>
            </a:r>
            <a:endParaRPr lang="en-US" altLang="en-US" sz="2000" b="1" dirty="0"/>
          </a:p>
          <a:p>
            <a:r>
              <a:rPr lang="en-US" sz="2000" b="1" dirty="0">
                <a:solidFill>
                  <a:srgbClr val="FF0000"/>
                </a:solidFill>
              </a:rPr>
              <a:t>CT abdomen (with IV contrast; multiphase renal protocol):</a:t>
            </a:r>
          </a:p>
          <a:p>
            <a:pPr marL="342900" indent="-342900" algn="just">
              <a:buFontTx/>
              <a:buChar char="-"/>
            </a:pPr>
            <a:r>
              <a:rPr lang="en-US" sz="2000" dirty="0"/>
              <a:t>(Lesion(s) are often </a:t>
            </a:r>
            <a:r>
              <a:rPr lang="en-US" sz="2000" b="1" dirty="0"/>
              <a:t>heterogeneou</a:t>
            </a:r>
            <a:r>
              <a:rPr lang="en-US" sz="2000" dirty="0"/>
              <a:t>s, with a combination of </a:t>
            </a:r>
            <a:r>
              <a:rPr lang="en-US" sz="2000" b="1" dirty="0"/>
              <a:t>solid, cystic, necrotic</a:t>
            </a:r>
            <a:r>
              <a:rPr lang="en-US" sz="2000" dirty="0"/>
              <a:t>, and/or </a:t>
            </a:r>
            <a:r>
              <a:rPr lang="en-US" sz="2000" b="1" dirty="0"/>
              <a:t>hemorrhagic</a:t>
            </a:r>
            <a:r>
              <a:rPr lang="en-US" sz="2000" dirty="0"/>
              <a:t> areas with </a:t>
            </a:r>
            <a:r>
              <a:rPr lang="en-US" sz="2000" b="1" dirty="0"/>
              <a:t>thickened irregular walls</a:t>
            </a:r>
            <a:r>
              <a:rPr lang="en-US" sz="2000" dirty="0"/>
              <a:t>, </a:t>
            </a:r>
            <a:r>
              <a:rPr lang="en-US" sz="2000" b="1" dirty="0"/>
              <a:t>calcification</a:t>
            </a:r>
            <a:r>
              <a:rPr lang="en-US" sz="2000" dirty="0"/>
              <a:t>, and </a:t>
            </a:r>
            <a:r>
              <a:rPr lang="en-US" sz="2000" b="1" dirty="0"/>
              <a:t>variable enhancement</a:t>
            </a:r>
            <a:r>
              <a:rPr lang="en-US" sz="2000" dirty="0"/>
              <a:t>.</a:t>
            </a:r>
          </a:p>
          <a:p>
            <a:pPr marL="285750" indent="-285750">
              <a:buFontTx/>
              <a:buChar char="-"/>
            </a:pPr>
            <a:r>
              <a:rPr lang="en-US" sz="2000" dirty="0"/>
              <a:t>Distorted renal outline</a:t>
            </a:r>
          </a:p>
        </p:txBody>
      </p:sp>
      <p:pic>
        <p:nvPicPr>
          <p:cNvPr id="8194" name="Picture 2" descr="Renal cell carcinoma (1/3)">
            <a:extLst>
              <a:ext uri="{FF2B5EF4-FFF2-40B4-BE49-F238E27FC236}">
                <a16:creationId xmlns:a16="http://schemas.microsoft.com/office/drawing/2014/main" id="{000E9FBF-2AC1-4252-9A7D-ED8D3818C2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0668" y="2603768"/>
            <a:ext cx="4673332" cy="4043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D1E5B07-17C7-448C-82F2-0CE82062F89A}"/>
              </a:ext>
            </a:extLst>
          </p:cNvPr>
          <p:cNvSpPr/>
          <p:nvPr/>
        </p:nvSpPr>
        <p:spPr>
          <a:xfrm>
            <a:off x="218390" y="3985483"/>
            <a:ext cx="4217929" cy="2862322"/>
          </a:xfrm>
          <a:prstGeom prst="rect">
            <a:avLst/>
          </a:prstGeom>
        </p:spPr>
        <p:txBody>
          <a:bodyPr wrap="square">
            <a:spAutoFit/>
          </a:bodyPr>
          <a:lstStyle/>
          <a:p>
            <a:pPr algn="ctr"/>
            <a:r>
              <a:rPr lang="en-US" b="1" dirty="0">
                <a:solidFill>
                  <a:srgbClr val="00B050"/>
                </a:solidFill>
                <a:latin typeface="Lato"/>
              </a:rPr>
              <a:t>Axial CT of the abdomen after oral and IV contrast medium administration</a:t>
            </a:r>
          </a:p>
          <a:p>
            <a:pPr algn="just"/>
            <a:r>
              <a:rPr lang="en-US" dirty="0">
                <a:latin typeface="Lato"/>
              </a:rPr>
              <a:t>A large, relatively </a:t>
            </a:r>
            <a:r>
              <a:rPr lang="en-US" b="1" dirty="0">
                <a:latin typeface="Lato"/>
              </a:rPr>
              <a:t>sharply demarcated </a:t>
            </a:r>
            <a:r>
              <a:rPr lang="en-US" dirty="0">
                <a:latin typeface="Lato"/>
              </a:rPr>
              <a:t>tumor can be seen in the right kidney. The CT shows a </a:t>
            </a:r>
            <a:r>
              <a:rPr lang="en-US" b="1" dirty="0">
                <a:latin typeface="Lato"/>
              </a:rPr>
              <a:t>central, hypodense, necrotic area</a:t>
            </a:r>
            <a:r>
              <a:rPr lang="en-US" dirty="0">
                <a:latin typeface="Lato"/>
              </a:rPr>
              <a:t>, which is surrounded by a </a:t>
            </a:r>
            <a:r>
              <a:rPr lang="en-US" b="1" dirty="0">
                <a:latin typeface="Lato"/>
              </a:rPr>
              <a:t>solid, contrast enhanced, capsular region</a:t>
            </a:r>
            <a:r>
              <a:rPr lang="en-US" dirty="0">
                <a:latin typeface="Lato"/>
              </a:rPr>
              <a:t> . This finding is characteristic of </a:t>
            </a:r>
            <a:r>
              <a:rPr lang="en-US" b="1" dirty="0">
                <a:solidFill>
                  <a:srgbClr val="00B0F0"/>
                </a:solidFill>
                <a:latin typeface="Lato"/>
              </a:rPr>
              <a:t>renal cell carcinoma</a:t>
            </a:r>
            <a:r>
              <a:rPr lang="en-US" dirty="0">
                <a:latin typeface="Lato"/>
              </a:rPr>
              <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1"/>
          <p:cNvSpPr txBox="1">
            <a:spLocks noChangeArrowheads="1"/>
          </p:cNvSpPr>
          <p:nvPr/>
        </p:nvSpPr>
        <p:spPr bwMode="auto">
          <a:xfrm>
            <a:off x="-27271" y="-42040"/>
            <a:ext cx="9102725" cy="2954655"/>
          </a:xfrm>
          <a:prstGeom prst="rect">
            <a:avLst/>
          </a:prstGeom>
          <a:noFill/>
          <a:ln w="9525">
            <a:noFill/>
            <a:miter lim="800000"/>
            <a:headEnd/>
            <a:tailEnd/>
          </a:ln>
        </p:spPr>
        <p:txBody>
          <a:bodyPr wrap="square">
            <a:spAutoFit/>
          </a:bodyPr>
          <a:lstStyle/>
          <a:p>
            <a:r>
              <a:rPr lang="en-US" altLang="en-US" sz="2400" b="1" dirty="0">
                <a:solidFill>
                  <a:srgbClr val="FF0000"/>
                </a:solidFill>
              </a:rPr>
              <a:t>Angiomyolipoma:</a:t>
            </a:r>
          </a:p>
          <a:p>
            <a:r>
              <a:rPr lang="en-US" altLang="en-US" sz="2000" dirty="0">
                <a:solidFill>
                  <a:srgbClr val="00B050"/>
                </a:solidFill>
              </a:rPr>
              <a:t>Benign tumor. Complicated by hemorrhages.</a:t>
            </a:r>
            <a:r>
              <a:rPr lang="en-US" sz="2000" dirty="0"/>
              <a:t> is a fairly frequent incidental finding at ultrasound.</a:t>
            </a:r>
          </a:p>
          <a:p>
            <a:r>
              <a:rPr lang="en-US" sz="2400" b="1" dirty="0">
                <a:solidFill>
                  <a:srgbClr val="00B0F0"/>
                </a:solidFill>
              </a:rPr>
              <a:t>Diagnostics</a:t>
            </a:r>
            <a:r>
              <a:rPr lang="en-US" sz="2400" dirty="0">
                <a:solidFill>
                  <a:srgbClr val="00B0F0"/>
                </a:solidFill>
              </a:rPr>
              <a:t> </a:t>
            </a:r>
          </a:p>
          <a:p>
            <a:r>
              <a:rPr lang="en-US" b="1" dirty="0">
                <a:solidFill>
                  <a:srgbClr val="00B050"/>
                </a:solidFill>
              </a:rPr>
              <a:t>Abdominal ultrasound</a:t>
            </a:r>
            <a:r>
              <a:rPr lang="en-US" sz="2000" b="1" dirty="0"/>
              <a:t>: Round, well-circumscribed, highly echogenic </a:t>
            </a:r>
            <a:r>
              <a:rPr lang="en-US" sz="2000" dirty="0"/>
              <a:t>renal tumor often located near the renal capsule</a:t>
            </a:r>
            <a:endParaRPr lang="en-US" dirty="0"/>
          </a:p>
          <a:p>
            <a:r>
              <a:rPr lang="en-US" b="1" dirty="0">
                <a:solidFill>
                  <a:srgbClr val="00B050"/>
                </a:solidFill>
              </a:rPr>
              <a:t>Abdominal CT</a:t>
            </a:r>
          </a:p>
          <a:p>
            <a:r>
              <a:rPr lang="en-US" sz="2000" dirty="0"/>
              <a:t>Tumor with </a:t>
            </a:r>
            <a:r>
              <a:rPr lang="en-US" sz="2000" b="1" dirty="0"/>
              <a:t>macroscopic fat </a:t>
            </a:r>
            <a:r>
              <a:rPr lang="en-US" sz="2000" dirty="0"/>
              <a:t>deposits -</a:t>
            </a:r>
            <a:r>
              <a:rPr lang="en-US" sz="2000" b="1" dirty="0"/>
              <a:t>No calcification</a:t>
            </a:r>
          </a:p>
          <a:p>
            <a:pPr algn="just"/>
            <a:r>
              <a:rPr lang="en-US" altLang="en-US" sz="2000" dirty="0">
                <a:solidFill>
                  <a:srgbClr val="0070C0"/>
                </a:solidFill>
              </a:rPr>
              <a:t> It has a strong association with </a:t>
            </a:r>
            <a:r>
              <a:rPr lang="en-US" altLang="en-US" sz="2000" b="1" dirty="0">
                <a:solidFill>
                  <a:srgbClr val="0070C0"/>
                </a:solidFill>
              </a:rPr>
              <a:t>tuberous sclerosis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2" y="2924944"/>
            <a:ext cx="4399384" cy="313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925703" y="5103674"/>
            <a:ext cx="4176464" cy="1754326"/>
          </a:xfrm>
          <a:prstGeom prst="rect">
            <a:avLst/>
          </a:prstGeom>
        </p:spPr>
        <p:txBody>
          <a:bodyPr wrap="square">
            <a:spAutoFit/>
          </a:bodyPr>
          <a:lstStyle/>
          <a:p>
            <a:pPr algn="just"/>
            <a:r>
              <a:rPr lang="en-US" b="1" dirty="0">
                <a:solidFill>
                  <a:srgbClr val="00B050"/>
                </a:solidFill>
              </a:rPr>
              <a:t>Ultrasound of the right kidney. </a:t>
            </a:r>
          </a:p>
          <a:p>
            <a:pPr algn="just"/>
            <a:r>
              <a:rPr lang="en-US" dirty="0">
                <a:solidFill>
                  <a:srgbClr val="0070C0"/>
                </a:solidFill>
              </a:rPr>
              <a:t>There is a </a:t>
            </a:r>
            <a:r>
              <a:rPr lang="en-US" b="1" dirty="0">
                <a:solidFill>
                  <a:srgbClr val="0070C0"/>
                </a:solidFill>
              </a:rPr>
              <a:t>hyperechoic, sharply demarcated, round lesion</a:t>
            </a:r>
            <a:r>
              <a:rPr lang="en-US" dirty="0">
                <a:solidFill>
                  <a:srgbClr val="0070C0"/>
                </a:solidFill>
              </a:rPr>
              <a:t> that is located directly on the renal pelvis without a displacement effect on the organ. This finding is most likely an </a:t>
            </a:r>
            <a:r>
              <a:rPr lang="en-US" b="1" dirty="0">
                <a:solidFill>
                  <a:srgbClr val="FF0000"/>
                </a:solidFill>
              </a:rPr>
              <a:t>angiomyolipoma</a:t>
            </a:r>
          </a:p>
        </p:txBody>
      </p:sp>
      <p:sp>
        <p:nvSpPr>
          <p:cNvPr id="3" name="مستطيل 2"/>
          <p:cNvSpPr/>
          <p:nvPr/>
        </p:nvSpPr>
        <p:spPr>
          <a:xfrm>
            <a:off x="0" y="6073413"/>
            <a:ext cx="4572000" cy="707886"/>
          </a:xfrm>
          <a:prstGeom prst="rect">
            <a:avLst/>
          </a:prstGeom>
        </p:spPr>
        <p:txBody>
          <a:bodyPr>
            <a:spAutoFit/>
          </a:bodyPr>
          <a:lstStyle/>
          <a:p>
            <a:r>
              <a:rPr lang="en-US" sz="2000" b="1" dirty="0">
                <a:solidFill>
                  <a:srgbClr val="00B050"/>
                </a:solidFill>
              </a:rPr>
              <a:t>Angiomyolipoma seen as a well-defined mass (arrows) of fat density on CT.</a:t>
            </a:r>
            <a:endParaRPr lang="ar-EG" sz="2000" b="1" dirty="0">
              <a:solidFill>
                <a:srgbClr val="00B050"/>
              </a:solidFill>
            </a:endParaRPr>
          </a:p>
        </p:txBody>
      </p:sp>
      <p:pic>
        <p:nvPicPr>
          <p:cNvPr id="9218" name="Picture 2" descr="Angiomyolipoma of the kidney">
            <a:extLst>
              <a:ext uri="{FF2B5EF4-FFF2-40B4-BE49-F238E27FC236}">
                <a16:creationId xmlns:a16="http://schemas.microsoft.com/office/drawing/2014/main" id="{7A11B213-AB35-4B68-9F14-8FB5BF87F8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520" y="2796968"/>
            <a:ext cx="3969934" cy="23067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28600" y="0"/>
            <a:ext cx="3236913" cy="533400"/>
          </a:xfrm>
        </p:spPr>
        <p:txBody>
          <a:bodyPr>
            <a:normAutofit fontScale="90000"/>
          </a:bodyPr>
          <a:lstStyle/>
          <a:p>
            <a:pPr algn="ctr"/>
            <a:r>
              <a:rPr lang="en-US" altLang="en-US" sz="3200" dirty="0">
                <a:solidFill>
                  <a:srgbClr val="C00000"/>
                </a:solidFill>
              </a:rPr>
              <a:t>Wilms tumor</a:t>
            </a:r>
          </a:p>
        </p:txBody>
      </p:sp>
      <p:sp>
        <p:nvSpPr>
          <p:cNvPr id="70659" name="Text Placeholder 3"/>
          <p:cNvSpPr>
            <a:spLocks noGrp="1"/>
          </p:cNvSpPr>
          <p:nvPr>
            <p:ph type="body" sz="half" idx="2"/>
          </p:nvPr>
        </p:nvSpPr>
        <p:spPr>
          <a:xfrm>
            <a:off x="0" y="404664"/>
            <a:ext cx="5148064" cy="1800200"/>
          </a:xfrm>
        </p:spPr>
        <p:txBody>
          <a:bodyPr>
            <a:normAutofit fontScale="92500" lnSpcReduction="10000"/>
          </a:bodyPr>
          <a:lstStyle/>
          <a:p>
            <a:pPr algn="just"/>
            <a:r>
              <a:rPr lang="en-US" altLang="en-US" sz="1900" dirty="0"/>
              <a:t>Commonest kidney tumor in children.</a:t>
            </a:r>
          </a:p>
          <a:p>
            <a:pPr algn="just"/>
            <a:r>
              <a:rPr lang="en-US" altLang="en-US" sz="1900" dirty="0"/>
              <a:t>Peak incidence at </a:t>
            </a:r>
            <a:r>
              <a:rPr lang="en-US" altLang="en-US" sz="1900" dirty="0">
                <a:solidFill>
                  <a:srgbClr val="7030A0"/>
                </a:solidFill>
              </a:rPr>
              <a:t>3-4 years </a:t>
            </a:r>
            <a:r>
              <a:rPr lang="en-US" altLang="en-US" sz="1900" dirty="0"/>
              <a:t>of age</a:t>
            </a:r>
          </a:p>
          <a:p>
            <a:pPr algn="just"/>
            <a:r>
              <a:rPr lang="en-US" altLang="en-US" sz="1900" dirty="0"/>
              <a:t>85% occur before 5 years </a:t>
            </a:r>
          </a:p>
          <a:p>
            <a:pPr algn="just"/>
            <a:r>
              <a:rPr lang="en-US" sz="1900" dirty="0"/>
              <a:t>CT : </a:t>
            </a:r>
            <a:r>
              <a:rPr lang="en-US" sz="1900" b="1" dirty="0">
                <a:solidFill>
                  <a:srgbClr val="7030A0"/>
                </a:solidFill>
              </a:rPr>
              <a:t>Wilms tumors are heterogeneous soft-tissue density masses with infrequent areas of calcification </a:t>
            </a:r>
            <a:r>
              <a:rPr lang="en-US" sz="1900" dirty="0"/>
              <a:t>(~15%) . </a:t>
            </a:r>
            <a:r>
              <a:rPr lang="en-US" sz="1900" b="1" dirty="0">
                <a:solidFill>
                  <a:srgbClr val="7030A0"/>
                </a:solidFill>
              </a:rPr>
              <a:t>Enhancement is patchy</a:t>
            </a:r>
            <a:r>
              <a:rPr lang="en-US" sz="1900" b="1" dirty="0"/>
              <a:t> </a:t>
            </a:r>
            <a:r>
              <a:rPr lang="en-US" altLang="en-US" sz="1900" b="1" dirty="0"/>
              <a:t> </a:t>
            </a:r>
          </a:p>
          <a:p>
            <a:pPr algn="just"/>
            <a:endParaRPr lang="en-US" altLang="en-US" sz="1800" dirty="0"/>
          </a:p>
        </p:txBody>
      </p:sp>
      <p:pic>
        <p:nvPicPr>
          <p:cNvPr id="70660" name="Picture 2"/>
          <p:cNvPicPr>
            <a:picLocks noGrp="1" noChangeAspect="1" noChangeArrowheads="1"/>
          </p:cNvPicPr>
          <p:nvPr>
            <p:ph idx="1"/>
          </p:nvPr>
        </p:nvPicPr>
        <p:blipFill>
          <a:blip r:embed="rId2" cstate="print"/>
          <a:srcRect/>
          <a:stretch>
            <a:fillRect/>
          </a:stretch>
        </p:blipFill>
        <p:spPr>
          <a:xfrm>
            <a:off x="5257800" y="19050"/>
            <a:ext cx="3505200" cy="3276600"/>
          </a:xfrm>
          <a:noFill/>
        </p:spPr>
      </p:pic>
      <p:pic>
        <p:nvPicPr>
          <p:cNvPr id="70661" name="Picture 7"/>
          <p:cNvPicPr>
            <a:picLocks noChangeAspect="1" noChangeArrowheads="1"/>
          </p:cNvPicPr>
          <p:nvPr/>
        </p:nvPicPr>
        <p:blipFill>
          <a:blip r:embed="rId3" cstate="print"/>
          <a:srcRect/>
          <a:stretch>
            <a:fillRect/>
          </a:stretch>
        </p:blipFill>
        <p:spPr bwMode="auto">
          <a:xfrm>
            <a:off x="26988" y="2286000"/>
            <a:ext cx="4572000" cy="4572000"/>
          </a:xfrm>
          <a:prstGeom prst="rect">
            <a:avLst/>
          </a:prstGeom>
          <a:noFill/>
          <a:ln w="9525">
            <a:noFill/>
            <a:miter lim="800000"/>
            <a:headEnd/>
            <a:tailEnd/>
          </a:ln>
        </p:spPr>
      </p:pic>
      <p:pic>
        <p:nvPicPr>
          <p:cNvPr id="70662" name="Picture 8"/>
          <p:cNvPicPr>
            <a:picLocks noChangeAspect="1" noChangeArrowheads="1"/>
          </p:cNvPicPr>
          <p:nvPr/>
        </p:nvPicPr>
        <p:blipFill>
          <a:blip r:embed="rId4" cstate="print"/>
          <a:srcRect/>
          <a:stretch>
            <a:fillRect/>
          </a:stretch>
        </p:blipFill>
        <p:spPr bwMode="auto">
          <a:xfrm>
            <a:off x="4630738" y="3332163"/>
            <a:ext cx="4562475" cy="3382962"/>
          </a:xfrm>
          <a:prstGeom prst="rect">
            <a:avLst/>
          </a:prstGeom>
          <a:noFill/>
          <a:ln w="9525">
            <a:noFill/>
            <a:miter lim="800000"/>
            <a:headEnd/>
            <a:tailEnd/>
          </a:ln>
        </p:spPr>
      </p:pic>
      <p:sp>
        <p:nvSpPr>
          <p:cNvPr id="70663" name="TextBox 1"/>
          <p:cNvSpPr txBox="1">
            <a:spLocks noChangeArrowheads="1"/>
          </p:cNvSpPr>
          <p:nvPr/>
        </p:nvSpPr>
        <p:spPr bwMode="auto">
          <a:xfrm>
            <a:off x="228600" y="2438400"/>
            <a:ext cx="1676400" cy="461963"/>
          </a:xfrm>
          <a:prstGeom prst="rect">
            <a:avLst/>
          </a:prstGeom>
          <a:noFill/>
          <a:ln w="9525">
            <a:noFill/>
            <a:miter lim="800000"/>
            <a:headEnd/>
            <a:tailEnd/>
          </a:ln>
        </p:spPr>
        <p:txBody>
          <a:bodyPr>
            <a:spAutoFit/>
          </a:bodyPr>
          <a:lstStyle/>
          <a:p>
            <a:r>
              <a:rPr lang="en-US" altLang="en-US"/>
              <a:t>RT kid</a:t>
            </a:r>
          </a:p>
        </p:txBody>
      </p:sp>
      <p:sp>
        <p:nvSpPr>
          <p:cNvPr id="70664" name="TextBox 2"/>
          <p:cNvSpPr txBox="1">
            <a:spLocks noChangeArrowheads="1"/>
          </p:cNvSpPr>
          <p:nvPr/>
        </p:nvSpPr>
        <p:spPr bwMode="auto">
          <a:xfrm>
            <a:off x="7315200" y="3332163"/>
            <a:ext cx="1295400" cy="461962"/>
          </a:xfrm>
          <a:prstGeom prst="rect">
            <a:avLst/>
          </a:prstGeom>
          <a:noFill/>
          <a:ln w="9525">
            <a:noFill/>
            <a:miter lim="800000"/>
            <a:headEnd/>
            <a:tailEnd/>
          </a:ln>
        </p:spPr>
        <p:txBody>
          <a:bodyPr>
            <a:spAutoFit/>
          </a:bodyPr>
          <a:lstStyle/>
          <a:p>
            <a:r>
              <a:rPr lang="en-US" altLang="en-US">
                <a:solidFill>
                  <a:srgbClr val="C00000"/>
                </a:solidFill>
              </a:rPr>
              <a:t>LT kid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0" y="-76200"/>
            <a:ext cx="3276600" cy="457200"/>
          </a:xfrm>
        </p:spPr>
        <p:txBody>
          <a:bodyPr/>
          <a:lstStyle/>
          <a:p>
            <a:r>
              <a:rPr lang="en-US" altLang="en-US" dirty="0">
                <a:solidFill>
                  <a:srgbClr val="C00000"/>
                </a:solidFill>
              </a:rPr>
              <a:t>Hydronephrosis</a:t>
            </a:r>
          </a:p>
        </p:txBody>
      </p:sp>
      <p:sp>
        <p:nvSpPr>
          <p:cNvPr id="72707" name="Text Placeholder 3"/>
          <p:cNvSpPr>
            <a:spLocks noGrp="1"/>
          </p:cNvSpPr>
          <p:nvPr>
            <p:ph type="body" sz="half" idx="2"/>
          </p:nvPr>
        </p:nvSpPr>
        <p:spPr>
          <a:xfrm>
            <a:off x="0" y="304800"/>
            <a:ext cx="5004049" cy="1981200"/>
          </a:xfrm>
        </p:spPr>
        <p:txBody>
          <a:bodyPr/>
          <a:lstStyle/>
          <a:p>
            <a:pPr algn="just"/>
            <a:r>
              <a:rPr lang="en-US" altLang="en-US" dirty="0"/>
              <a:t>Distension and dilation of the renal pelvis and calyces.</a:t>
            </a:r>
          </a:p>
          <a:p>
            <a:pPr algn="just"/>
            <a:r>
              <a:rPr lang="en-US" altLang="en-US" dirty="0"/>
              <a:t>It is usually caused by obstruction to the free flow of urine from the kidney.</a:t>
            </a:r>
          </a:p>
          <a:p>
            <a:pPr algn="just"/>
            <a:r>
              <a:rPr lang="en-US" altLang="en-US" dirty="0"/>
              <a:t>If obstruction is at lower level, there is dilation of ureter and pelvis of kidney.</a:t>
            </a:r>
          </a:p>
          <a:p>
            <a:pPr algn="just"/>
            <a:r>
              <a:rPr lang="en-US" altLang="en-US" dirty="0"/>
              <a:t>Untreated , initially it cause enlargement of kidney, but finally it leads to atrophy.</a:t>
            </a:r>
          </a:p>
        </p:txBody>
      </p:sp>
      <p:pic>
        <p:nvPicPr>
          <p:cNvPr id="72708" name="Picture 7"/>
          <p:cNvPicPr>
            <a:picLocks noChangeAspect="1" noChangeArrowheads="1"/>
          </p:cNvPicPr>
          <p:nvPr/>
        </p:nvPicPr>
        <p:blipFill>
          <a:blip r:embed="rId2" cstate="print"/>
          <a:srcRect/>
          <a:stretch>
            <a:fillRect/>
          </a:stretch>
        </p:blipFill>
        <p:spPr bwMode="auto">
          <a:xfrm>
            <a:off x="4953000" y="815975"/>
            <a:ext cx="4173538" cy="6061075"/>
          </a:xfrm>
          <a:prstGeom prst="rect">
            <a:avLst/>
          </a:prstGeom>
          <a:noFill/>
          <a:ln w="9525">
            <a:noFill/>
            <a:miter lim="800000"/>
            <a:headEnd/>
            <a:tailEnd/>
          </a:ln>
        </p:spPr>
      </p:pic>
      <p:pic>
        <p:nvPicPr>
          <p:cNvPr id="72709" name="Picture 7"/>
          <p:cNvPicPr>
            <a:picLocks noChangeAspect="1" noChangeArrowheads="1"/>
          </p:cNvPicPr>
          <p:nvPr/>
        </p:nvPicPr>
        <p:blipFill>
          <a:blip r:embed="rId3" cstate="print"/>
          <a:srcRect/>
          <a:stretch>
            <a:fillRect/>
          </a:stretch>
        </p:blipFill>
        <p:spPr bwMode="auto">
          <a:xfrm>
            <a:off x="304800" y="1981200"/>
            <a:ext cx="4459288" cy="48768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1"/>
          <p:cNvSpPr txBox="1">
            <a:spLocks noChangeArrowheads="1"/>
          </p:cNvSpPr>
          <p:nvPr/>
        </p:nvSpPr>
        <p:spPr bwMode="auto">
          <a:xfrm>
            <a:off x="74613" y="4090"/>
            <a:ext cx="3993331" cy="646331"/>
          </a:xfrm>
          <a:prstGeom prst="rect">
            <a:avLst/>
          </a:prstGeom>
          <a:noFill/>
          <a:ln w="9525">
            <a:noFill/>
            <a:miter lim="800000"/>
            <a:headEnd/>
            <a:tailEnd/>
          </a:ln>
        </p:spPr>
        <p:txBody>
          <a:bodyPr wrap="square">
            <a:spAutoFit/>
          </a:bodyPr>
          <a:lstStyle/>
          <a:p>
            <a:pPr algn="ctr"/>
            <a:r>
              <a:rPr lang="en-US" altLang="en-US" b="1" dirty="0"/>
              <a:t>Ultrasound and CT images of hydronephrosis</a:t>
            </a:r>
          </a:p>
        </p:txBody>
      </p:sp>
      <p:pic>
        <p:nvPicPr>
          <p:cNvPr id="73732" name="Picture 6"/>
          <p:cNvPicPr>
            <a:picLocks noChangeAspect="1" noChangeArrowheads="1"/>
          </p:cNvPicPr>
          <p:nvPr/>
        </p:nvPicPr>
        <p:blipFill>
          <a:blip r:embed="rId2" cstate="print"/>
          <a:srcRect/>
          <a:stretch>
            <a:fillRect/>
          </a:stretch>
        </p:blipFill>
        <p:spPr bwMode="auto">
          <a:xfrm>
            <a:off x="332234" y="650421"/>
            <a:ext cx="4095750" cy="2376488"/>
          </a:xfrm>
          <a:prstGeom prst="rect">
            <a:avLst/>
          </a:prstGeom>
          <a:noFill/>
          <a:ln w="9525">
            <a:noFill/>
            <a:miter lim="800000"/>
            <a:headEnd/>
            <a:tailEnd/>
          </a:ln>
        </p:spPr>
      </p:pic>
      <p:pic>
        <p:nvPicPr>
          <p:cNvPr id="2" name="Picture 1">
            <a:extLst>
              <a:ext uri="{FF2B5EF4-FFF2-40B4-BE49-F238E27FC236}">
                <a16:creationId xmlns:a16="http://schemas.microsoft.com/office/drawing/2014/main" id="{F62EB741-EDA2-4BEC-BBF8-9E4A958601E8}"/>
              </a:ext>
            </a:extLst>
          </p:cNvPr>
          <p:cNvPicPr>
            <a:picLocks noChangeAspect="1"/>
          </p:cNvPicPr>
          <p:nvPr/>
        </p:nvPicPr>
        <p:blipFill>
          <a:blip r:embed="rId3"/>
          <a:stretch>
            <a:fillRect/>
          </a:stretch>
        </p:blipFill>
        <p:spPr>
          <a:xfrm>
            <a:off x="4788024" y="1"/>
            <a:ext cx="4281363" cy="2376488"/>
          </a:xfrm>
          <a:prstGeom prst="rect">
            <a:avLst/>
          </a:prstGeom>
        </p:spPr>
      </p:pic>
      <p:pic>
        <p:nvPicPr>
          <p:cNvPr id="3" name="Picture 2">
            <a:extLst>
              <a:ext uri="{FF2B5EF4-FFF2-40B4-BE49-F238E27FC236}">
                <a16:creationId xmlns:a16="http://schemas.microsoft.com/office/drawing/2014/main" id="{AD76543C-7080-4EF8-B3E4-6B1B9D10BC03}"/>
              </a:ext>
            </a:extLst>
          </p:cNvPr>
          <p:cNvPicPr>
            <a:picLocks noChangeAspect="1"/>
          </p:cNvPicPr>
          <p:nvPr/>
        </p:nvPicPr>
        <p:blipFill>
          <a:blip r:embed="rId4"/>
          <a:stretch>
            <a:fillRect/>
          </a:stretch>
        </p:blipFill>
        <p:spPr>
          <a:xfrm>
            <a:off x="4767496" y="2409455"/>
            <a:ext cx="4325706" cy="2243681"/>
          </a:xfrm>
          <a:prstGeom prst="rect">
            <a:avLst/>
          </a:prstGeom>
        </p:spPr>
      </p:pic>
      <p:pic>
        <p:nvPicPr>
          <p:cNvPr id="4" name="Picture 3">
            <a:extLst>
              <a:ext uri="{FF2B5EF4-FFF2-40B4-BE49-F238E27FC236}">
                <a16:creationId xmlns:a16="http://schemas.microsoft.com/office/drawing/2014/main" id="{A89469FB-808F-4FC8-8118-11A355B5E8A5}"/>
              </a:ext>
            </a:extLst>
          </p:cNvPr>
          <p:cNvPicPr>
            <a:picLocks noChangeAspect="1"/>
          </p:cNvPicPr>
          <p:nvPr/>
        </p:nvPicPr>
        <p:blipFill>
          <a:blip r:embed="rId5"/>
          <a:stretch>
            <a:fillRect/>
          </a:stretch>
        </p:blipFill>
        <p:spPr>
          <a:xfrm>
            <a:off x="74613" y="3429000"/>
            <a:ext cx="4657347" cy="3026908"/>
          </a:xfrm>
          <a:prstGeom prst="rect">
            <a:avLst/>
          </a:prstGeom>
        </p:spPr>
      </p:pic>
      <p:sp>
        <p:nvSpPr>
          <p:cNvPr id="5" name="Rectangle 4">
            <a:extLst>
              <a:ext uri="{FF2B5EF4-FFF2-40B4-BE49-F238E27FC236}">
                <a16:creationId xmlns:a16="http://schemas.microsoft.com/office/drawing/2014/main" id="{BD2055DE-13D3-43EB-8EF4-802117D6EC33}"/>
              </a:ext>
            </a:extLst>
          </p:cNvPr>
          <p:cNvSpPr/>
          <p:nvPr/>
        </p:nvSpPr>
        <p:spPr>
          <a:xfrm>
            <a:off x="4731960" y="4725740"/>
            <a:ext cx="4572000" cy="2092881"/>
          </a:xfrm>
          <a:prstGeom prst="rect">
            <a:avLst/>
          </a:prstGeom>
        </p:spPr>
        <p:txBody>
          <a:bodyPr>
            <a:spAutoFit/>
          </a:bodyPr>
          <a:lstStyle/>
          <a:p>
            <a:pPr algn="just"/>
            <a:r>
              <a:rPr lang="en-US" dirty="0">
                <a:latin typeface="Palatino-Roman"/>
              </a:rPr>
              <a:t>(</a:t>
            </a:r>
            <a:r>
              <a:rPr lang="en-US" sz="1600" dirty="0">
                <a:latin typeface="Times New Roman" panose="02020603050405020304" pitchFamily="18" charset="0"/>
                <a:cs typeface="Times New Roman" panose="02020603050405020304" pitchFamily="18" charset="0"/>
              </a:rPr>
              <a:t>a) CT at the corticomedullary phase of enhancement. There is obstruction of the right kidney with dilatation of the pelvicaliceal system (b) CT at the delayed phase of enhancement. Intravenous contrast is seen in the left renal pelvis but not in the obstructed right renal pelvis. (c) CT through the dilated right ureter , in the same patient as (a) and (b). </a:t>
            </a:r>
            <a:endParaRPr lang="en-US" sz="1400" dirty="0">
              <a:latin typeface="Times New Roman" panose="02020603050405020304" pitchFamily="18" charset="0"/>
              <a:cs typeface="Times New Roman" panose="02020603050405020304" pitchFamily="18" charset="0"/>
            </a:endParaRPr>
          </a:p>
        </p:txBody>
      </p:sp>
      <p:sp>
        <p:nvSpPr>
          <p:cNvPr id="12" name="مستطيل 2">
            <a:extLst>
              <a:ext uri="{FF2B5EF4-FFF2-40B4-BE49-F238E27FC236}">
                <a16:creationId xmlns:a16="http://schemas.microsoft.com/office/drawing/2014/main" id="{9822107E-A813-4FC7-936C-A50F142B9E6B}"/>
              </a:ext>
            </a:extLst>
          </p:cNvPr>
          <p:cNvSpPr/>
          <p:nvPr/>
        </p:nvSpPr>
        <p:spPr>
          <a:xfrm>
            <a:off x="4770806" y="1976379"/>
            <a:ext cx="471604" cy="400110"/>
          </a:xfrm>
          <a:prstGeom prst="rect">
            <a:avLst/>
          </a:prstGeom>
          <a:solidFill>
            <a:srgbClr val="FFFF00"/>
          </a:solidFill>
        </p:spPr>
        <p:txBody>
          <a:bodyPr wrap="none">
            <a:spAutoFit/>
          </a:bodyPr>
          <a:lstStyle/>
          <a:p>
            <a:r>
              <a:rPr lang="en-US" sz="2000" b="1" dirty="0">
                <a:solidFill>
                  <a:srgbClr val="0070C0"/>
                </a:solidFill>
              </a:rPr>
              <a:t>(a)</a:t>
            </a:r>
            <a:endParaRPr lang="ar-EG" b="1" dirty="0">
              <a:solidFill>
                <a:srgbClr val="0070C0"/>
              </a:solidFill>
            </a:endParaRPr>
          </a:p>
        </p:txBody>
      </p:sp>
      <p:sp>
        <p:nvSpPr>
          <p:cNvPr id="13" name="مستطيل 2">
            <a:extLst>
              <a:ext uri="{FF2B5EF4-FFF2-40B4-BE49-F238E27FC236}">
                <a16:creationId xmlns:a16="http://schemas.microsoft.com/office/drawing/2014/main" id="{07B0619C-3A31-478E-BA8D-EF93D28A362C}"/>
              </a:ext>
            </a:extLst>
          </p:cNvPr>
          <p:cNvSpPr/>
          <p:nvPr/>
        </p:nvSpPr>
        <p:spPr>
          <a:xfrm>
            <a:off x="4731960" y="4253026"/>
            <a:ext cx="482824" cy="400110"/>
          </a:xfrm>
          <a:prstGeom prst="rect">
            <a:avLst/>
          </a:prstGeom>
          <a:solidFill>
            <a:srgbClr val="FFFF00"/>
          </a:solidFill>
        </p:spPr>
        <p:txBody>
          <a:bodyPr wrap="none">
            <a:spAutoFit/>
          </a:bodyPr>
          <a:lstStyle/>
          <a:p>
            <a:r>
              <a:rPr lang="en-US" sz="2000" b="1" dirty="0">
                <a:solidFill>
                  <a:srgbClr val="0070C0"/>
                </a:solidFill>
              </a:rPr>
              <a:t>(b)</a:t>
            </a:r>
            <a:endParaRPr lang="ar-EG" b="1" dirty="0">
              <a:solidFill>
                <a:srgbClr val="0070C0"/>
              </a:solidFill>
            </a:endParaRPr>
          </a:p>
        </p:txBody>
      </p:sp>
      <p:sp>
        <p:nvSpPr>
          <p:cNvPr id="14" name="مستطيل 2">
            <a:extLst>
              <a:ext uri="{FF2B5EF4-FFF2-40B4-BE49-F238E27FC236}">
                <a16:creationId xmlns:a16="http://schemas.microsoft.com/office/drawing/2014/main" id="{4CCEF483-1FA3-4A0D-9C2A-1F397FC199CE}"/>
              </a:ext>
            </a:extLst>
          </p:cNvPr>
          <p:cNvSpPr/>
          <p:nvPr/>
        </p:nvSpPr>
        <p:spPr>
          <a:xfrm>
            <a:off x="93083" y="6007524"/>
            <a:ext cx="452368" cy="400110"/>
          </a:xfrm>
          <a:prstGeom prst="rect">
            <a:avLst/>
          </a:prstGeom>
          <a:solidFill>
            <a:srgbClr val="FFFF00"/>
          </a:solidFill>
        </p:spPr>
        <p:txBody>
          <a:bodyPr wrap="none">
            <a:spAutoFit/>
          </a:bodyPr>
          <a:lstStyle/>
          <a:p>
            <a:r>
              <a:rPr lang="en-US" sz="2000" b="1" dirty="0">
                <a:solidFill>
                  <a:srgbClr val="0070C0"/>
                </a:solidFill>
              </a:rPr>
              <a:t>(c)</a:t>
            </a:r>
            <a:endParaRPr lang="ar-EG" b="1" dirty="0">
              <a:solidFill>
                <a:srgbClr val="0070C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Box 1"/>
          <p:cNvSpPr txBox="1">
            <a:spLocks noChangeArrowheads="1"/>
          </p:cNvSpPr>
          <p:nvPr/>
        </p:nvSpPr>
        <p:spPr bwMode="auto">
          <a:xfrm>
            <a:off x="29311" y="169382"/>
            <a:ext cx="2094417" cy="369332"/>
          </a:xfrm>
          <a:prstGeom prst="rect">
            <a:avLst/>
          </a:prstGeom>
          <a:noFill/>
          <a:ln w="9525">
            <a:noFill/>
            <a:miter lim="800000"/>
            <a:headEnd/>
            <a:tailEnd/>
          </a:ln>
        </p:spPr>
        <p:txBody>
          <a:bodyPr wrap="square">
            <a:spAutoFit/>
          </a:bodyPr>
          <a:lstStyle/>
          <a:p>
            <a:r>
              <a:rPr lang="en-US" altLang="en-US" dirty="0"/>
              <a:t>Urethral strictures </a:t>
            </a:r>
            <a:r>
              <a:rPr lang="en-US" altLang="en-US" dirty="0" err="1"/>
              <a:t>i</a:t>
            </a:r>
            <a:endParaRPr lang="en-US"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0"/>
            <a:ext cx="6737176" cy="4989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395536" y="5301208"/>
            <a:ext cx="8352928" cy="830997"/>
          </a:xfrm>
          <a:prstGeom prst="rect">
            <a:avLst/>
          </a:prstGeom>
        </p:spPr>
        <p:txBody>
          <a:bodyPr wrap="square">
            <a:spAutoFit/>
          </a:bodyPr>
          <a:lstStyle/>
          <a:p>
            <a:pPr algn="just"/>
            <a:r>
              <a:rPr lang="en-US" sz="2400" b="1" dirty="0">
                <a:solidFill>
                  <a:srgbClr val="00B0F0"/>
                </a:solidFill>
              </a:rPr>
              <a:t>Urethral stricture. An ascending urethrogram showing a stricture in the penile urethra (arrow). The patient had gonorrhoea.</a:t>
            </a:r>
            <a:endParaRPr lang="ar-EG" sz="2400" b="1" dirty="0">
              <a:solidFill>
                <a:srgbClr val="00B0F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YASSIR MAAREFA\جمال السودان.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52400"/>
            <a:ext cx="8839200" cy="6477000"/>
          </a:xfrm>
          <a:noFill/>
        </p:spPr>
      </p:pic>
    </p:spTree>
    <p:extLst>
      <p:ext uri="{BB962C8B-B14F-4D97-AF65-F5344CB8AC3E}">
        <p14:creationId xmlns:p14="http://schemas.microsoft.com/office/powerpoint/2010/main" val="3041763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72893"/>
            <a:ext cx="3397336" cy="4708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resse | AMBOSS">
            <a:extLst>
              <a:ext uri="{FF2B5EF4-FFF2-40B4-BE49-F238E27FC236}">
                <a16:creationId xmlns:a16="http://schemas.microsoft.com/office/drawing/2014/main" id="{629157AA-91E9-EF72-FE0E-5F572B7D1A2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85038" y="2546350"/>
            <a:ext cx="2922793" cy="176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398837" y="137360"/>
            <a:ext cx="2914580"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charset="0"/>
                <a:ea typeface="ＭＳ Ｐゴシック" charset="0"/>
                <a:cs typeface="+mn-cs"/>
              </a:rPr>
              <a:t>References</a:t>
            </a:r>
            <a:endParaRPr kumimoji="0" lang="ar-EG" sz="4800" b="0" i="0" u="none" strike="noStrike" kern="1200" cap="none" spc="0" normalizeH="0" baseline="0" noProof="0" dirty="0">
              <a:ln>
                <a:noFill/>
              </a:ln>
              <a:solidFill>
                <a:srgbClr val="FF0000"/>
              </a:solidFill>
              <a:effectLst/>
              <a:uLnTx/>
              <a:uFillTx/>
              <a:latin typeface="Times New Roman" charset="0"/>
              <a:ea typeface="ＭＳ Ｐゴシック" charset="0"/>
              <a:cs typeface="Arial" panose="020B0604020202020204" pitchFamily="34" charset="0"/>
            </a:endParaRPr>
          </a:p>
        </p:txBody>
      </p:sp>
      <p:sp>
        <p:nvSpPr>
          <p:cNvPr id="4" name="مستطيل 3"/>
          <p:cNvSpPr/>
          <p:nvPr/>
        </p:nvSpPr>
        <p:spPr>
          <a:xfrm>
            <a:off x="381000" y="1017022"/>
            <a:ext cx="8382000"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Diagnostic Imaging by Andrea G. Rockall, 7</a:t>
            </a:r>
            <a:r>
              <a:rPr kumimoji="0" lang="en-US" sz="2800" b="1" i="0" u="none" strike="noStrike" kern="1200" cap="none" spc="0" normalizeH="0" baseline="30000" noProof="0" dirty="0">
                <a:ln>
                  <a:noFill/>
                </a:ln>
                <a:solidFill>
                  <a:prstClr val="black"/>
                </a:solidFill>
                <a:effectLst/>
                <a:uLnTx/>
                <a:uFillTx/>
                <a:latin typeface="Times New Roman" charset="0"/>
                <a:ea typeface="ＭＳ Ｐゴシック" charset="0"/>
                <a:cs typeface="+mn-cs"/>
              </a:rPr>
              <a:t>th</a:t>
            </a:r>
            <a:r>
              <a:rPr kumimoji="0" lang="en-US" sz="2800" b="1" i="0" u="none" strike="noStrike" kern="1200" cap="none" spc="0" normalizeH="0" baseline="0" noProof="0" dirty="0">
                <a:ln>
                  <a:noFill/>
                </a:ln>
                <a:solidFill>
                  <a:prstClr val="black"/>
                </a:solidFill>
                <a:effectLst/>
                <a:uLnTx/>
                <a:uFillTx/>
                <a:latin typeface="Times New Roman" charset="0"/>
                <a:ea typeface="ＭＳ Ｐゴシック" charset="0"/>
                <a:cs typeface="+mn-cs"/>
              </a:rPr>
              <a:t> edition</a:t>
            </a:r>
          </a:p>
        </p:txBody>
      </p:sp>
    </p:spTree>
    <p:extLst>
      <p:ext uri="{BB962C8B-B14F-4D97-AF65-F5344CB8AC3E}">
        <p14:creationId xmlns:p14="http://schemas.microsoft.com/office/powerpoint/2010/main" val="958037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179512" y="2386335"/>
            <a:ext cx="8784975" cy="954107"/>
          </a:xfrm>
          <a:prstGeom prst="rect">
            <a:avLst/>
          </a:prstGeom>
        </p:spPr>
        <p:txBody>
          <a:bodyPr wrap="square">
            <a:spAutoFit/>
          </a:bodyPr>
          <a:lstStyle/>
          <a:p>
            <a:pPr algn="just"/>
            <a:r>
              <a:rPr lang="en-US" sz="2800" b="1" dirty="0">
                <a:solidFill>
                  <a:srgbClr val="0070C0"/>
                </a:solidFill>
              </a:rPr>
              <a:t>Note that calcification can be obscured by contrast medium  and stones are missed if no plain film is taken</a:t>
            </a:r>
            <a:endParaRPr lang="ar-EG" sz="2800" b="1" dirty="0">
              <a:solidFill>
                <a:srgbClr val="0070C0"/>
              </a:solidFill>
            </a:endParaRPr>
          </a:p>
        </p:txBody>
      </p:sp>
      <p:sp>
        <p:nvSpPr>
          <p:cNvPr id="4" name="مستطيل 3"/>
          <p:cNvSpPr/>
          <p:nvPr/>
        </p:nvSpPr>
        <p:spPr>
          <a:xfrm>
            <a:off x="179512" y="3789040"/>
            <a:ext cx="8930478" cy="2246769"/>
          </a:xfrm>
          <a:prstGeom prst="rect">
            <a:avLst/>
          </a:prstGeom>
        </p:spPr>
        <p:txBody>
          <a:bodyPr wrap="square">
            <a:spAutoFit/>
          </a:bodyPr>
          <a:lstStyle/>
          <a:p>
            <a:r>
              <a:rPr lang="en-US" sz="2800" b="1" dirty="0">
                <a:solidFill>
                  <a:srgbClr val="C00000"/>
                </a:solidFill>
              </a:rPr>
              <a:t>The major causes of urinary tract calcification include:</a:t>
            </a:r>
          </a:p>
          <a:p>
            <a:pPr marL="285750" indent="-285750">
              <a:buFontTx/>
              <a:buChar char="-"/>
            </a:pPr>
            <a:r>
              <a:rPr lang="en-US" sz="2800" b="1" dirty="0">
                <a:solidFill>
                  <a:srgbClr val="00B050"/>
                </a:solidFill>
              </a:rPr>
              <a:t>Calculi.</a:t>
            </a:r>
          </a:p>
          <a:p>
            <a:pPr marL="285750" indent="-285750">
              <a:buFontTx/>
              <a:buChar char="-"/>
            </a:pPr>
            <a:r>
              <a:rPr lang="en-US" sz="2800" b="1" dirty="0">
                <a:solidFill>
                  <a:srgbClr val="00B050"/>
                </a:solidFill>
              </a:rPr>
              <a:t>Diffuse nephrocalcinosis.</a:t>
            </a:r>
          </a:p>
          <a:p>
            <a:pPr marL="285750" indent="-285750">
              <a:buFontTx/>
              <a:buChar char="-"/>
            </a:pPr>
            <a:r>
              <a:rPr lang="en-US" sz="2800" b="1" dirty="0">
                <a:solidFill>
                  <a:srgbClr val="00B050"/>
                </a:solidFill>
              </a:rPr>
              <a:t>Localized nephrocalcinosis (e.g. tuberculosis or tumours).</a:t>
            </a:r>
          </a:p>
          <a:p>
            <a:pPr marL="285750" indent="-285750">
              <a:buFontTx/>
              <a:buChar char="-"/>
            </a:pPr>
            <a:r>
              <a:rPr lang="en-US" sz="2800" b="1" dirty="0">
                <a:solidFill>
                  <a:srgbClr val="00B050"/>
                </a:solidFill>
              </a:rPr>
              <a:t>Prostatic calcification.</a:t>
            </a:r>
            <a:endParaRPr lang="ar-EG" sz="2800" b="1" dirty="0">
              <a:solidFill>
                <a:srgbClr val="00B050"/>
              </a:solidFill>
            </a:endParaRPr>
          </a:p>
        </p:txBody>
      </p:sp>
      <p:sp>
        <p:nvSpPr>
          <p:cNvPr id="5" name="Rectangle 4">
            <a:extLst>
              <a:ext uri="{FF2B5EF4-FFF2-40B4-BE49-F238E27FC236}">
                <a16:creationId xmlns:a16="http://schemas.microsoft.com/office/drawing/2014/main" id="{1042B953-C83D-44E0-AAB7-F4FB9BA2918E}"/>
              </a:ext>
            </a:extLst>
          </p:cNvPr>
          <p:cNvSpPr/>
          <p:nvPr/>
        </p:nvSpPr>
        <p:spPr>
          <a:xfrm>
            <a:off x="323528" y="1278483"/>
            <a:ext cx="8352928" cy="584775"/>
          </a:xfrm>
          <a:prstGeom prst="rect">
            <a:avLst/>
          </a:prstGeom>
        </p:spPr>
        <p:txBody>
          <a:bodyPr wrap="square">
            <a:spAutoFit/>
          </a:bodyPr>
          <a:lstStyle/>
          <a:p>
            <a:pPr algn="just"/>
            <a:r>
              <a:rPr lang="en-US" altLang="en-US" sz="3200" b="1" dirty="0">
                <a:solidFill>
                  <a:srgbClr val="00B050"/>
                </a:solidFill>
              </a:rPr>
              <a:t>Shows anatomy and functions of the kidneys.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36513" y="1588"/>
            <a:ext cx="5454651" cy="3840162"/>
          </a:xfrm>
          <a:prstGeom prst="rect">
            <a:avLst/>
          </a:prstGeom>
          <a:noFill/>
          <a:ln w="9525">
            <a:noFill/>
            <a:miter lim="800000"/>
            <a:headEnd/>
            <a:tailEnd/>
          </a:ln>
        </p:spPr>
      </p:pic>
      <p:pic>
        <p:nvPicPr>
          <p:cNvPr id="81923" name="Picture 3"/>
          <p:cNvPicPr>
            <a:picLocks noChangeAspect="1" noChangeArrowheads="1"/>
          </p:cNvPicPr>
          <p:nvPr/>
        </p:nvPicPr>
        <p:blipFill>
          <a:blip r:embed="rId3" cstate="print"/>
          <a:srcRect/>
          <a:stretch>
            <a:fillRect/>
          </a:stretch>
        </p:blipFill>
        <p:spPr bwMode="auto">
          <a:xfrm>
            <a:off x="4267200" y="2801938"/>
            <a:ext cx="4841875" cy="4024312"/>
          </a:xfrm>
          <a:prstGeom prst="rect">
            <a:avLst/>
          </a:prstGeom>
          <a:noFill/>
          <a:ln w="9525">
            <a:noFill/>
            <a:miter lim="800000"/>
            <a:headEnd/>
            <a:tailEnd/>
          </a:ln>
        </p:spPr>
      </p:pic>
      <p:sp>
        <p:nvSpPr>
          <p:cNvPr id="81924" name="TextBox 1"/>
          <p:cNvSpPr txBox="1">
            <a:spLocks noChangeArrowheads="1"/>
          </p:cNvSpPr>
          <p:nvPr/>
        </p:nvSpPr>
        <p:spPr bwMode="auto">
          <a:xfrm>
            <a:off x="5867400" y="228600"/>
            <a:ext cx="2819400" cy="830263"/>
          </a:xfrm>
          <a:prstGeom prst="rect">
            <a:avLst/>
          </a:prstGeom>
          <a:noFill/>
          <a:ln w="9525">
            <a:noFill/>
            <a:miter lim="800000"/>
            <a:headEnd/>
            <a:tailEnd/>
          </a:ln>
        </p:spPr>
        <p:txBody>
          <a:bodyPr>
            <a:spAutoFit/>
          </a:bodyPr>
          <a:lstStyle/>
          <a:p>
            <a:r>
              <a:rPr lang="en-US" altLang="en-US"/>
              <a:t>Diagnosis: CT show LT Renal stone</a:t>
            </a:r>
          </a:p>
        </p:txBody>
      </p:sp>
      <p:sp>
        <p:nvSpPr>
          <p:cNvPr id="81925" name="TextBox 2"/>
          <p:cNvSpPr txBox="1">
            <a:spLocks noChangeArrowheads="1"/>
          </p:cNvSpPr>
          <p:nvPr/>
        </p:nvSpPr>
        <p:spPr bwMode="auto">
          <a:xfrm>
            <a:off x="381000" y="4267200"/>
            <a:ext cx="2971800" cy="830263"/>
          </a:xfrm>
          <a:prstGeom prst="rect">
            <a:avLst/>
          </a:prstGeom>
          <a:noFill/>
          <a:ln w="9525">
            <a:noFill/>
            <a:miter lim="800000"/>
            <a:headEnd/>
            <a:tailEnd/>
          </a:ln>
        </p:spPr>
        <p:txBody>
          <a:bodyPr>
            <a:spAutoFit/>
          </a:bodyPr>
          <a:lstStyle/>
          <a:p>
            <a:r>
              <a:rPr lang="en-US" altLang="en-US"/>
              <a:t>Renal stone on ultrasound</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3779912" y="2132856"/>
            <a:ext cx="5364088" cy="4206875"/>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0" y="2708920"/>
            <a:ext cx="3707904" cy="2835275"/>
          </a:xfrm>
          <a:prstGeom prst="rect">
            <a:avLst/>
          </a:prstGeom>
          <a:noFill/>
          <a:ln w="9525">
            <a:noFill/>
            <a:miter lim="800000"/>
            <a:headEnd/>
            <a:tailEnd/>
          </a:ln>
        </p:spPr>
      </p:pic>
      <p:sp>
        <p:nvSpPr>
          <p:cNvPr id="83972" name="Rectangle 1"/>
          <p:cNvSpPr>
            <a:spLocks noChangeArrowheads="1"/>
          </p:cNvSpPr>
          <p:nvPr/>
        </p:nvSpPr>
        <p:spPr bwMode="auto">
          <a:xfrm>
            <a:off x="323528" y="381000"/>
            <a:ext cx="8568953" cy="923330"/>
          </a:xfrm>
          <a:prstGeom prst="rect">
            <a:avLst/>
          </a:prstGeom>
          <a:noFill/>
          <a:ln w="9525">
            <a:noFill/>
            <a:miter lim="800000"/>
            <a:headEnd/>
            <a:tailEnd/>
          </a:ln>
        </p:spPr>
        <p:txBody>
          <a:bodyPr wrap="square">
            <a:spAutoFit/>
          </a:bodyPr>
          <a:lstStyle/>
          <a:p>
            <a:r>
              <a:rPr lang="en-US" altLang="en-US" dirty="0"/>
              <a:t>Middle age  male patient presents with painless hematuria and weight loss.</a:t>
            </a:r>
          </a:p>
          <a:p>
            <a:r>
              <a:rPr lang="en-US" altLang="en-US" dirty="0"/>
              <a:t>CT and ultrasound show mass lesion in left kidney</a:t>
            </a:r>
          </a:p>
          <a:p>
            <a:r>
              <a:rPr lang="en-US" altLang="en-US" dirty="0"/>
              <a:t>Diagnosis: renal cell carcinoma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2627784" y="304800"/>
            <a:ext cx="6513041" cy="6126163"/>
          </a:xfrm>
          <a:prstGeom prst="rect">
            <a:avLst/>
          </a:prstGeom>
          <a:noFill/>
          <a:ln w="9525">
            <a:noFill/>
            <a:miter lim="800000"/>
            <a:headEnd/>
            <a:tailEnd/>
          </a:ln>
        </p:spPr>
      </p:pic>
      <p:sp>
        <p:nvSpPr>
          <p:cNvPr id="84995" name="Rectangle 1"/>
          <p:cNvSpPr>
            <a:spLocks noChangeArrowheads="1"/>
          </p:cNvSpPr>
          <p:nvPr/>
        </p:nvSpPr>
        <p:spPr bwMode="auto">
          <a:xfrm>
            <a:off x="0" y="1330325"/>
            <a:ext cx="2483768" cy="2031325"/>
          </a:xfrm>
          <a:prstGeom prst="rect">
            <a:avLst/>
          </a:prstGeom>
          <a:noFill/>
          <a:ln w="9525">
            <a:noFill/>
            <a:miter lim="800000"/>
            <a:headEnd/>
            <a:tailEnd/>
          </a:ln>
        </p:spPr>
        <p:txBody>
          <a:bodyPr wrap="square">
            <a:spAutoFit/>
          </a:bodyPr>
          <a:lstStyle/>
          <a:p>
            <a:pPr algn="just"/>
            <a:r>
              <a:rPr lang="en-US" altLang="en-US" dirty="0"/>
              <a:t>Young male patient involved </a:t>
            </a:r>
            <a:r>
              <a:rPr lang="en-US" altLang="en-US" dirty="0">
                <a:solidFill>
                  <a:srgbClr val="7030A0"/>
                </a:solidFill>
              </a:rPr>
              <a:t>in a motor vehicle accident</a:t>
            </a:r>
            <a:r>
              <a:rPr lang="en-US" altLang="en-US" dirty="0"/>
              <a:t> with blunt trauma to the abdomen.</a:t>
            </a:r>
          </a:p>
          <a:p>
            <a:pPr algn="just"/>
            <a:r>
              <a:rPr lang="en-US" altLang="en-US" dirty="0">
                <a:solidFill>
                  <a:srgbClr val="00B050"/>
                </a:solidFill>
              </a:rPr>
              <a:t>CT show ruptured RT kidney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533"/>
            <a:ext cx="4716016" cy="280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2780929"/>
            <a:ext cx="3672409" cy="405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1" y="2780929"/>
            <a:ext cx="3744417" cy="402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71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3465513" cy="404664"/>
          </a:xfrm>
        </p:spPr>
        <p:txBody>
          <a:bodyPr/>
          <a:lstStyle/>
          <a:p>
            <a:pPr algn="ctr"/>
            <a:r>
              <a:rPr lang="en-US" altLang="en-US" dirty="0"/>
              <a:t>IVU </a:t>
            </a:r>
          </a:p>
        </p:txBody>
      </p:sp>
      <p:pic>
        <p:nvPicPr>
          <p:cNvPr id="14340" name="Picture 7"/>
          <p:cNvPicPr>
            <a:picLocks noChangeAspect="1" noChangeArrowheads="1"/>
          </p:cNvPicPr>
          <p:nvPr/>
        </p:nvPicPr>
        <p:blipFill>
          <a:blip r:embed="rId2" cstate="print"/>
          <a:srcRect/>
          <a:stretch>
            <a:fillRect/>
          </a:stretch>
        </p:blipFill>
        <p:spPr bwMode="auto">
          <a:xfrm>
            <a:off x="5004048" y="77188"/>
            <a:ext cx="4019870" cy="5181600"/>
          </a:xfrm>
          <a:prstGeom prst="rect">
            <a:avLst/>
          </a:prstGeom>
          <a:noFill/>
          <a:ln w="9525">
            <a:noFill/>
            <a:miter lim="800000"/>
            <a:headEnd/>
            <a:tailEnd/>
          </a:ln>
        </p:spPr>
      </p:pic>
      <p:sp>
        <p:nvSpPr>
          <p:cNvPr id="14341" name="TextBox 1"/>
          <p:cNvSpPr txBox="1">
            <a:spLocks noChangeArrowheads="1"/>
          </p:cNvSpPr>
          <p:nvPr/>
        </p:nvSpPr>
        <p:spPr bwMode="auto">
          <a:xfrm>
            <a:off x="4343400" y="5341938"/>
            <a:ext cx="4800600" cy="1016000"/>
          </a:xfrm>
          <a:prstGeom prst="rect">
            <a:avLst/>
          </a:prstGeom>
          <a:noFill/>
          <a:ln w="9525">
            <a:noFill/>
            <a:miter lim="800000"/>
            <a:headEnd/>
            <a:tailEnd/>
          </a:ln>
        </p:spPr>
        <p:txBody>
          <a:bodyPr>
            <a:spAutoFit/>
          </a:bodyPr>
          <a:lstStyle/>
          <a:p>
            <a:r>
              <a:rPr lang="en-US" altLang="en-US" sz="2000" dirty="0"/>
              <a:t>Immediate film of the renal areas: AP film of the renal area. Aim to show the nephrogram opacified by contrast in the renal tubules.</a:t>
            </a:r>
          </a:p>
        </p:txBody>
      </p:sp>
      <p:sp>
        <p:nvSpPr>
          <p:cNvPr id="2" name="Rectangle 1">
            <a:extLst>
              <a:ext uri="{FF2B5EF4-FFF2-40B4-BE49-F238E27FC236}">
                <a16:creationId xmlns:a16="http://schemas.microsoft.com/office/drawing/2014/main" id="{808B9B5D-5F52-452C-9310-150EDD4C53D8}"/>
              </a:ext>
            </a:extLst>
          </p:cNvPr>
          <p:cNvSpPr/>
          <p:nvPr/>
        </p:nvSpPr>
        <p:spPr>
          <a:xfrm>
            <a:off x="120082" y="1556792"/>
            <a:ext cx="4800600" cy="1261884"/>
          </a:xfrm>
          <a:prstGeom prst="rect">
            <a:avLst/>
          </a:prstGeom>
        </p:spPr>
        <p:txBody>
          <a:bodyPr wrap="square">
            <a:spAutoFit/>
          </a:bodyPr>
          <a:lstStyle/>
          <a:p>
            <a:pPr algn="just"/>
            <a:r>
              <a:rPr lang="en-US" sz="2800" b="1" dirty="0">
                <a:solidFill>
                  <a:srgbClr val="00B0F0"/>
                </a:solidFill>
                <a:latin typeface="Times New Roman" panose="02020603050405020304" pitchFamily="18" charset="0"/>
                <a:cs typeface="Times New Roman" panose="02020603050405020304" pitchFamily="18" charset="0"/>
              </a:rPr>
              <a:t>Rarely indicated given the broad availability of C</a:t>
            </a:r>
            <a:r>
              <a:rPr lang="en-US" dirty="0">
                <a:solidFill>
                  <a:srgbClr val="00B0F0"/>
                </a:solidFill>
              </a:rPr>
              <a:t>T</a:t>
            </a:r>
            <a:endParaRPr lang="en-US" altLang="en-US" sz="2400" b="1" dirty="0">
              <a:solidFill>
                <a:srgbClr val="00B0F0"/>
              </a:solidFill>
            </a:endParaRPr>
          </a:p>
          <a:p>
            <a:pPr algn="just"/>
            <a:endParaRPr lang="en-US" alt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4632325" y="0"/>
            <a:ext cx="4511675" cy="6858000"/>
          </a:xfrm>
          <a:prstGeom prst="rect">
            <a:avLst/>
          </a:prstGeom>
          <a:noFill/>
          <a:ln w="9525">
            <a:noFill/>
            <a:miter lim="800000"/>
            <a:headEnd/>
            <a:tailEnd/>
          </a:ln>
        </p:spPr>
      </p:pic>
      <p:sp>
        <p:nvSpPr>
          <p:cNvPr id="18435" name="TextBox 1"/>
          <p:cNvSpPr txBox="1">
            <a:spLocks noChangeArrowheads="1"/>
          </p:cNvSpPr>
          <p:nvPr/>
        </p:nvSpPr>
        <p:spPr bwMode="auto">
          <a:xfrm>
            <a:off x="5334000" y="0"/>
            <a:ext cx="3048000" cy="461963"/>
          </a:xfrm>
          <a:prstGeom prst="rect">
            <a:avLst/>
          </a:prstGeom>
          <a:noFill/>
          <a:ln w="9525">
            <a:noFill/>
            <a:miter lim="800000"/>
            <a:headEnd/>
            <a:tailEnd/>
          </a:ln>
        </p:spPr>
        <p:txBody>
          <a:bodyPr>
            <a:spAutoFit/>
          </a:bodyPr>
          <a:lstStyle/>
          <a:p>
            <a:r>
              <a:rPr lang="en-US" altLang="en-US">
                <a:solidFill>
                  <a:schemeClr val="bg2"/>
                </a:solidFill>
              </a:rPr>
              <a:t>Post void film</a:t>
            </a:r>
          </a:p>
        </p:txBody>
      </p:sp>
      <p:pic>
        <p:nvPicPr>
          <p:cNvPr id="18436" name="Picture 4"/>
          <p:cNvPicPr>
            <a:picLocks noChangeAspect="1" noChangeArrowheads="1"/>
          </p:cNvPicPr>
          <p:nvPr/>
        </p:nvPicPr>
        <p:blipFill>
          <a:blip r:embed="rId3" cstate="print"/>
          <a:srcRect/>
          <a:stretch>
            <a:fillRect/>
          </a:stretch>
        </p:blipFill>
        <p:spPr bwMode="auto">
          <a:xfrm>
            <a:off x="-19050" y="0"/>
            <a:ext cx="4613275" cy="6842125"/>
          </a:xfrm>
          <a:prstGeom prst="rect">
            <a:avLst/>
          </a:prstGeom>
          <a:noFill/>
          <a:ln w="9525">
            <a:noFill/>
            <a:miter lim="800000"/>
            <a:headEnd/>
            <a:tailEnd/>
          </a:ln>
        </p:spPr>
      </p:pic>
      <p:sp>
        <p:nvSpPr>
          <p:cNvPr id="18437" name="TextBox 1"/>
          <p:cNvSpPr txBox="1">
            <a:spLocks noChangeArrowheads="1"/>
          </p:cNvSpPr>
          <p:nvPr/>
        </p:nvSpPr>
        <p:spPr bwMode="auto">
          <a:xfrm>
            <a:off x="609600" y="231775"/>
            <a:ext cx="2362200" cy="460375"/>
          </a:xfrm>
          <a:prstGeom prst="rect">
            <a:avLst/>
          </a:prstGeom>
          <a:noFill/>
          <a:ln w="9525">
            <a:noFill/>
            <a:miter lim="800000"/>
            <a:headEnd/>
            <a:tailEnd/>
          </a:ln>
        </p:spPr>
        <p:txBody>
          <a:bodyPr>
            <a:spAutoFit/>
          </a:bodyPr>
          <a:lstStyle/>
          <a:p>
            <a:r>
              <a:rPr lang="en-US" altLang="en-US">
                <a:solidFill>
                  <a:schemeClr val="bg2"/>
                </a:solidFill>
              </a:rPr>
              <a:t>Prone film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76200" y="0"/>
            <a:ext cx="3276600" cy="461665"/>
          </a:xfrm>
          <a:prstGeom prst="rect">
            <a:avLst/>
          </a:prstGeom>
          <a:noFill/>
          <a:ln w="9525">
            <a:noFill/>
            <a:miter lim="800000"/>
            <a:headEnd/>
            <a:tailEnd/>
          </a:ln>
        </p:spPr>
        <p:txBody>
          <a:bodyPr>
            <a:spAutoFit/>
          </a:bodyPr>
          <a:lstStyle/>
          <a:p>
            <a:pPr algn="ctr"/>
            <a:r>
              <a:rPr lang="en-US" altLang="en-US" sz="2400" b="1" dirty="0">
                <a:solidFill>
                  <a:srgbClr val="FF0000"/>
                </a:solidFill>
              </a:rPr>
              <a:t>Cystogram</a:t>
            </a:r>
          </a:p>
        </p:txBody>
      </p:sp>
      <p:sp>
        <p:nvSpPr>
          <p:cNvPr id="19460" name="TextBox 1"/>
          <p:cNvSpPr txBox="1">
            <a:spLocks noChangeArrowheads="1"/>
          </p:cNvSpPr>
          <p:nvPr/>
        </p:nvSpPr>
        <p:spPr bwMode="auto">
          <a:xfrm>
            <a:off x="0" y="609600"/>
            <a:ext cx="4355976" cy="3416320"/>
          </a:xfrm>
          <a:prstGeom prst="rect">
            <a:avLst/>
          </a:prstGeom>
          <a:noFill/>
          <a:ln>
            <a:noFill/>
          </a:ln>
          <a:extLst/>
        </p:spPr>
        <p:txBody>
          <a:bodyPr wrap="squar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defRPr/>
            </a:pPr>
            <a:r>
              <a:rPr lang="en-US" altLang="en-US" sz="2400" b="1" dirty="0"/>
              <a:t>Indications</a:t>
            </a:r>
          </a:p>
          <a:p>
            <a:pPr eaLnBrk="1" hangingPunct="1">
              <a:spcBef>
                <a:spcPct val="0"/>
              </a:spcBef>
              <a:buFontTx/>
              <a:buNone/>
              <a:defRPr/>
            </a:pPr>
            <a:r>
              <a:rPr lang="en-US" altLang="en-US" sz="2400" dirty="0"/>
              <a:t>     Cystitis</a:t>
            </a:r>
          </a:p>
          <a:p>
            <a:pPr eaLnBrk="1" hangingPunct="1">
              <a:spcBef>
                <a:spcPct val="0"/>
              </a:spcBef>
              <a:buFontTx/>
              <a:buNone/>
              <a:defRPr/>
            </a:pPr>
            <a:r>
              <a:rPr lang="en-US" altLang="en-US" sz="2400" dirty="0"/>
              <a:t>     Trauma</a:t>
            </a:r>
          </a:p>
          <a:p>
            <a:pPr eaLnBrk="1" hangingPunct="1">
              <a:spcBef>
                <a:spcPct val="0"/>
              </a:spcBef>
              <a:buFontTx/>
              <a:buNone/>
              <a:defRPr/>
            </a:pPr>
            <a:r>
              <a:rPr lang="en-US" altLang="en-US" sz="2400" dirty="0"/>
              <a:t>     Tumors</a:t>
            </a:r>
          </a:p>
          <a:p>
            <a:pPr eaLnBrk="1" hangingPunct="1">
              <a:spcBef>
                <a:spcPct val="0"/>
              </a:spcBef>
              <a:buFontTx/>
              <a:buNone/>
              <a:defRPr/>
            </a:pPr>
            <a:r>
              <a:rPr lang="en-US" altLang="en-US" sz="2400" dirty="0"/>
              <a:t>     Congenital anomalies</a:t>
            </a:r>
          </a:p>
          <a:p>
            <a:pPr eaLnBrk="1" hangingPunct="1">
              <a:spcBef>
                <a:spcPct val="0"/>
              </a:spcBef>
              <a:buFontTx/>
              <a:buNone/>
              <a:defRPr/>
            </a:pPr>
            <a:endParaRPr lang="en-US" altLang="en-US" sz="2400" dirty="0"/>
          </a:p>
          <a:p>
            <a:pPr eaLnBrk="1" hangingPunct="1">
              <a:spcBef>
                <a:spcPct val="0"/>
              </a:spcBef>
              <a:buFontTx/>
              <a:buNone/>
              <a:defRPr/>
            </a:pPr>
            <a:r>
              <a:rPr lang="en-US" altLang="en-US" sz="2400" dirty="0"/>
              <a:t>Two route of filling the bladder</a:t>
            </a:r>
          </a:p>
          <a:p>
            <a:pPr eaLnBrk="1" hangingPunct="1">
              <a:spcBef>
                <a:spcPct val="0"/>
              </a:spcBef>
              <a:buFontTx/>
              <a:buNone/>
              <a:defRPr/>
            </a:pPr>
            <a:endParaRPr lang="en-US" altLang="en-US" sz="2400" dirty="0"/>
          </a:p>
          <a:p>
            <a:pPr marL="457200" indent="-457200" eaLnBrk="1" hangingPunct="1">
              <a:spcBef>
                <a:spcPct val="0"/>
              </a:spcBef>
              <a:buFontTx/>
              <a:buAutoNum type="arabicPeriod"/>
              <a:defRPr/>
            </a:pPr>
            <a:r>
              <a:rPr lang="en-US" altLang="en-US" sz="2400" dirty="0"/>
              <a:t>As part of IVU</a:t>
            </a:r>
          </a:p>
        </p:txBody>
      </p:sp>
      <p:pic>
        <p:nvPicPr>
          <p:cNvPr id="20484" name="Picture 5"/>
          <p:cNvPicPr>
            <a:picLocks noChangeAspect="1" noChangeArrowheads="1"/>
          </p:cNvPicPr>
          <p:nvPr/>
        </p:nvPicPr>
        <p:blipFill>
          <a:blip r:embed="rId2" cstate="print"/>
          <a:srcRect/>
          <a:stretch>
            <a:fillRect/>
          </a:stretch>
        </p:blipFill>
        <p:spPr bwMode="auto">
          <a:xfrm>
            <a:off x="4427984" y="188640"/>
            <a:ext cx="4716016" cy="629761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21726</TotalTime>
  <Words>2645</Words>
  <Application>Microsoft Office PowerPoint</Application>
  <PresentationFormat>On-screen Show (4:3)</PresentationFormat>
  <Paragraphs>318</Paragraphs>
  <Slides>63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Calibri</vt:lpstr>
      <vt:lpstr>Lato</vt:lpstr>
      <vt:lpstr>Palatino-Roman</vt:lpstr>
      <vt:lpstr>Times New Roman</vt:lpstr>
      <vt:lpstr>Wingdings</vt:lpstr>
      <vt:lpstr>Office Theme</vt:lpstr>
      <vt:lpstr>Imaging urinary system</vt:lpstr>
      <vt:lpstr>Imaging modalities utilized in UTD </vt:lpstr>
      <vt:lpstr>PowerPoint Presentation</vt:lpstr>
      <vt:lpstr>PowerPoint Presentation</vt:lpstr>
      <vt:lpstr>IVU: Intravenous urography : is an x-ray examination of the urinary tract consisting of kidneys, ureters and bladder following an injection of  contrast into a vein in the arm. </vt:lpstr>
      <vt:lpstr>PowerPoint Presentation</vt:lpstr>
      <vt:lpstr>IVU </vt:lpstr>
      <vt:lpstr>PowerPoint Presentation</vt:lpstr>
      <vt:lpstr>PowerPoint Presentation</vt:lpstr>
      <vt:lpstr>PowerPoint Presentation</vt:lpstr>
      <vt:lpstr>Micturating cystourethrogram</vt:lpstr>
      <vt:lpstr>Retrograde urethrogram</vt:lpstr>
      <vt:lpstr>Ultrasound</vt:lpstr>
      <vt:lpstr>PowerPoint Presentation</vt:lpstr>
      <vt:lpstr>PowerPoint Presentation</vt:lpstr>
      <vt:lpstr>PowerPoint Presentation</vt:lpstr>
      <vt:lpstr>PowerPoint Presentation</vt:lpstr>
      <vt:lpstr>PowerPoint Presentation</vt:lpstr>
      <vt:lpstr>CT scan</vt:lpstr>
      <vt:lpstr>PowerPoint Presentation</vt:lpstr>
      <vt:lpstr>PowerPoint Presentation</vt:lpstr>
      <vt:lpstr>PowerPoint Presentation</vt:lpstr>
      <vt:lpstr>PowerPoint Presentation</vt:lpstr>
      <vt:lpstr>Congenital anomalies</vt:lpstr>
      <vt:lpstr>PowerPoint Presentation</vt:lpstr>
      <vt:lpstr>Anomalies Double collecting system  </vt:lpstr>
      <vt:lpstr>PowerPoint Presentation</vt:lpstr>
      <vt:lpstr>PowerPoint Presentation</vt:lpstr>
      <vt:lpstr>PowerPoint Presentation</vt:lpstr>
      <vt:lpstr>PowerPoint Presentation</vt:lpstr>
      <vt:lpstr>Nephrolithiasis</vt:lpstr>
      <vt:lpstr>PowerPoint Presentation</vt:lpstr>
      <vt:lpstr>PowerPoint Presentation</vt:lpstr>
      <vt:lpstr>Kidney and ureteric stones</vt:lpstr>
      <vt:lpstr>PowerPoint Presentation</vt:lpstr>
      <vt:lpstr>PowerPoint Presentation</vt:lpstr>
      <vt:lpstr>PowerPoint Presentation</vt:lpstr>
      <vt:lpstr>CT imaging of Abscesses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Renal simple cyst</vt:lpstr>
      <vt:lpstr>Renal mass</vt:lpstr>
      <vt:lpstr>Autosomal dominant polycystic kidney disease </vt:lpstr>
      <vt:lpstr>PowerPoint Presentation</vt:lpstr>
      <vt:lpstr>PowerPoint Presentation</vt:lpstr>
      <vt:lpstr>PowerPoint Presentation</vt:lpstr>
      <vt:lpstr>Renal cell carcinoma</vt:lpstr>
      <vt:lpstr>PowerPoint Presentation</vt:lpstr>
      <vt:lpstr>Wilms tumor</vt:lpstr>
      <vt:lpstr>Hydronephrosis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RADIOLOGY OF MUSCULOSKELETAL SYSTEM-2</dc:title>
  <dc:creator>Riaz</dc:creator>
  <cp:lastModifiedBy>Yassir Salih</cp:lastModifiedBy>
  <cp:revision>283</cp:revision>
  <dcterms:created xsi:type="dcterms:W3CDTF">2014-09-19T09:42:08Z</dcterms:created>
  <dcterms:modified xsi:type="dcterms:W3CDTF">2023-12-11T14:39:56Z</dcterms:modified>
</cp:coreProperties>
</file>