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28"/>
  </p:notesMasterIdLst>
  <p:handoutMasterIdLst>
    <p:handoutMasterId r:id="rId29"/>
  </p:handoutMasterIdLst>
  <p:sldIdLst>
    <p:sldId id="467" r:id="rId2"/>
    <p:sldId id="476" r:id="rId3"/>
    <p:sldId id="547" r:id="rId4"/>
    <p:sldId id="521" r:id="rId5"/>
    <p:sldId id="481" r:id="rId6"/>
    <p:sldId id="482" r:id="rId7"/>
    <p:sldId id="512" r:id="rId8"/>
    <p:sldId id="541" r:id="rId9"/>
    <p:sldId id="537" r:id="rId10"/>
    <p:sldId id="508" r:id="rId11"/>
    <p:sldId id="487" r:id="rId12"/>
    <p:sldId id="542" r:id="rId13"/>
    <p:sldId id="518" r:id="rId14"/>
    <p:sldId id="488" r:id="rId15"/>
    <p:sldId id="545" r:id="rId16"/>
    <p:sldId id="544" r:id="rId17"/>
    <p:sldId id="493" r:id="rId18"/>
    <p:sldId id="316" r:id="rId19"/>
    <p:sldId id="515" r:id="rId20"/>
    <p:sldId id="472" r:id="rId21"/>
    <p:sldId id="538" r:id="rId22"/>
    <p:sldId id="546" r:id="rId23"/>
    <p:sldId id="474" r:id="rId24"/>
    <p:sldId id="475" r:id="rId25"/>
    <p:sldId id="532" r:id="rId26"/>
    <p:sldId id="517" r:id="rId27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406"/>
    <a:srgbClr val="E5E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25BB1-6AE9-47F6-9D4F-CE1A5EA04191}" v="1" dt="2023-05-01T17:05:37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0929"/>
  </p:normalViewPr>
  <p:slideViewPr>
    <p:cSldViewPr>
      <p:cViewPr varScale="1">
        <p:scale>
          <a:sx n="57" d="100"/>
          <a:sy n="57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eer" userId="b1c3cf173989246c" providerId="LiveId" clId="{E3425BB1-6AE9-47F6-9D4F-CE1A5EA04191}"/>
    <pc:docChg chg="undo custSel addSld delSld modSld">
      <pc:chgData name="Shaheer" userId="b1c3cf173989246c" providerId="LiveId" clId="{E3425BB1-6AE9-47F6-9D4F-CE1A5EA04191}" dt="2023-05-01T17:06:01.427" v="388" actId="478"/>
      <pc:docMkLst>
        <pc:docMk/>
      </pc:docMkLst>
      <pc:sldChg chg="del">
        <pc:chgData name="Shaheer" userId="b1c3cf173989246c" providerId="LiveId" clId="{E3425BB1-6AE9-47F6-9D4F-CE1A5EA04191}" dt="2023-05-01T07:42:56.015" v="239" actId="47"/>
        <pc:sldMkLst>
          <pc:docMk/>
          <pc:sldMk cId="3276611439" sldId="415"/>
        </pc:sldMkLst>
      </pc:sldChg>
      <pc:sldChg chg="addSp delSp modSp mod">
        <pc:chgData name="Shaheer" userId="b1c3cf173989246c" providerId="LiveId" clId="{E3425BB1-6AE9-47F6-9D4F-CE1A5EA04191}" dt="2023-05-01T17:06:01.427" v="388" actId="478"/>
        <pc:sldMkLst>
          <pc:docMk/>
          <pc:sldMk cId="2006051279" sldId="467"/>
        </pc:sldMkLst>
        <pc:spChg chg="mod">
          <ac:chgData name="Shaheer" userId="b1c3cf173989246c" providerId="LiveId" clId="{E3425BB1-6AE9-47F6-9D4F-CE1A5EA04191}" dt="2023-05-01T17:05:26.988" v="352" actId="1076"/>
          <ac:spMkLst>
            <pc:docMk/>
            <pc:sldMk cId="2006051279" sldId="467"/>
            <ac:spMk id="3" creationId="{00000000-0000-0000-0000-000000000000}"/>
          </ac:spMkLst>
        </pc:spChg>
        <pc:spChg chg="add del mod">
          <ac:chgData name="Shaheer" userId="b1c3cf173989246c" providerId="LiveId" clId="{E3425BB1-6AE9-47F6-9D4F-CE1A5EA04191}" dt="2023-05-01T17:06:01.427" v="388" actId="478"/>
          <ac:spMkLst>
            <pc:docMk/>
            <pc:sldMk cId="2006051279" sldId="467"/>
            <ac:spMk id="5" creationId="{F8552A46-D9C6-1013-ACE4-C04A6EF6C9D8}"/>
          </ac:spMkLst>
        </pc:spChg>
      </pc:sldChg>
      <pc:sldChg chg="modSp mod">
        <pc:chgData name="Shaheer" userId="b1c3cf173989246c" providerId="LiveId" clId="{E3425BB1-6AE9-47F6-9D4F-CE1A5EA04191}" dt="2023-05-01T07:39:35.346" v="203" actId="20577"/>
        <pc:sldMkLst>
          <pc:docMk/>
          <pc:sldMk cId="927773089" sldId="472"/>
        </pc:sldMkLst>
        <pc:spChg chg="mod">
          <ac:chgData name="Shaheer" userId="b1c3cf173989246c" providerId="LiveId" clId="{E3425BB1-6AE9-47F6-9D4F-CE1A5EA04191}" dt="2023-05-01T07:39:35.346" v="203" actId="20577"/>
          <ac:spMkLst>
            <pc:docMk/>
            <pc:sldMk cId="927773089" sldId="472"/>
            <ac:spMk id="5" creationId="{00000000-0000-0000-0000-000000000000}"/>
          </ac:spMkLst>
        </pc:spChg>
      </pc:sldChg>
      <pc:sldChg chg="del">
        <pc:chgData name="Shaheer" userId="b1c3cf173989246c" providerId="LiveId" clId="{E3425BB1-6AE9-47F6-9D4F-CE1A5EA04191}" dt="2023-05-01T07:43:53.652" v="281" actId="47"/>
        <pc:sldMkLst>
          <pc:docMk/>
          <pc:sldMk cId="1049886291" sldId="484"/>
        </pc:sldMkLst>
      </pc:sldChg>
      <pc:sldChg chg="del">
        <pc:chgData name="Shaheer" userId="b1c3cf173989246c" providerId="LiveId" clId="{E3425BB1-6AE9-47F6-9D4F-CE1A5EA04191}" dt="2023-05-01T07:43:49.716" v="280" actId="47"/>
        <pc:sldMkLst>
          <pc:docMk/>
          <pc:sldMk cId="3274600550" sldId="485"/>
        </pc:sldMkLst>
      </pc:sldChg>
      <pc:sldChg chg="modSp mod">
        <pc:chgData name="Shaheer" userId="b1c3cf173989246c" providerId="LiveId" clId="{E3425BB1-6AE9-47F6-9D4F-CE1A5EA04191}" dt="2023-05-01T07:45:01.649" v="349" actId="20577"/>
        <pc:sldMkLst>
          <pc:docMk/>
          <pc:sldMk cId="2837452242" sldId="487"/>
        </pc:sldMkLst>
        <pc:spChg chg="mod">
          <ac:chgData name="Shaheer" userId="b1c3cf173989246c" providerId="LiveId" clId="{E3425BB1-6AE9-47F6-9D4F-CE1A5EA04191}" dt="2023-05-01T07:44:19.916" v="283" actId="1076"/>
          <ac:spMkLst>
            <pc:docMk/>
            <pc:sldMk cId="2837452242" sldId="487"/>
            <ac:spMk id="2" creationId="{00000000-0000-0000-0000-000000000000}"/>
          </ac:spMkLst>
        </pc:spChg>
        <pc:spChg chg="mod">
          <ac:chgData name="Shaheer" userId="b1c3cf173989246c" providerId="LiveId" clId="{E3425BB1-6AE9-47F6-9D4F-CE1A5EA04191}" dt="2023-05-01T07:45:01.649" v="349" actId="20577"/>
          <ac:spMkLst>
            <pc:docMk/>
            <pc:sldMk cId="2837452242" sldId="487"/>
            <ac:spMk id="3" creationId="{00000000-0000-0000-0000-000000000000}"/>
          </ac:spMkLst>
        </pc:spChg>
      </pc:sldChg>
      <pc:sldChg chg="del">
        <pc:chgData name="Shaheer" userId="b1c3cf173989246c" providerId="LiveId" clId="{E3425BB1-6AE9-47F6-9D4F-CE1A5EA04191}" dt="2023-05-01T07:41:35.105" v="204" actId="47"/>
        <pc:sldMkLst>
          <pc:docMk/>
          <pc:sldMk cId="1567367887" sldId="494"/>
        </pc:sldMkLst>
      </pc:sldChg>
      <pc:sldChg chg="modSp mod">
        <pc:chgData name="Shaheer" userId="b1c3cf173989246c" providerId="LiveId" clId="{E3425BB1-6AE9-47F6-9D4F-CE1A5EA04191}" dt="2023-04-30T19:51:03.383" v="4" actId="207"/>
        <pc:sldMkLst>
          <pc:docMk/>
          <pc:sldMk cId="2926404530" sldId="521"/>
        </pc:sldMkLst>
        <pc:spChg chg="mod">
          <ac:chgData name="Shaheer" userId="b1c3cf173989246c" providerId="LiveId" clId="{E3425BB1-6AE9-47F6-9D4F-CE1A5EA04191}" dt="2023-04-30T19:51:03.383" v="4" actId="207"/>
          <ac:spMkLst>
            <pc:docMk/>
            <pc:sldMk cId="2926404530" sldId="521"/>
            <ac:spMk id="2" creationId="{00000000-0000-0000-0000-000000000000}"/>
          </ac:spMkLst>
        </pc:spChg>
      </pc:sldChg>
      <pc:sldChg chg="del">
        <pc:chgData name="Shaheer" userId="b1c3cf173989246c" providerId="LiveId" clId="{E3425BB1-6AE9-47F6-9D4F-CE1A5EA04191}" dt="2023-04-30T19:50:43.605" v="2" actId="47"/>
        <pc:sldMkLst>
          <pc:docMk/>
          <pc:sldMk cId="1892310043" sldId="526"/>
        </pc:sldMkLst>
      </pc:sldChg>
      <pc:sldChg chg="del">
        <pc:chgData name="Shaheer" userId="b1c3cf173989246c" providerId="LiveId" clId="{E3425BB1-6AE9-47F6-9D4F-CE1A5EA04191}" dt="2023-04-30T19:32:18.675" v="0" actId="47"/>
        <pc:sldMkLst>
          <pc:docMk/>
          <pc:sldMk cId="3801064965" sldId="529"/>
        </pc:sldMkLst>
      </pc:sldChg>
      <pc:sldChg chg="del">
        <pc:chgData name="Shaheer" userId="b1c3cf173989246c" providerId="LiveId" clId="{E3425BB1-6AE9-47F6-9D4F-CE1A5EA04191}" dt="2023-04-30T19:32:33.028" v="1" actId="47"/>
        <pc:sldMkLst>
          <pc:docMk/>
          <pc:sldMk cId="2833248383" sldId="530"/>
        </pc:sldMkLst>
      </pc:sldChg>
      <pc:sldChg chg="delSp modSp mod modNotesTx">
        <pc:chgData name="Shaheer" userId="b1c3cf173989246c" providerId="LiveId" clId="{E3425BB1-6AE9-47F6-9D4F-CE1A5EA04191}" dt="2023-05-01T07:43:44.875" v="279"/>
        <pc:sldMkLst>
          <pc:docMk/>
          <pc:sldMk cId="2789662269" sldId="532"/>
        </pc:sldMkLst>
        <pc:spChg chg="del mod">
          <ac:chgData name="Shaheer" userId="b1c3cf173989246c" providerId="LiveId" clId="{E3425BB1-6AE9-47F6-9D4F-CE1A5EA04191}" dt="2023-05-01T07:42:47.350" v="238"/>
          <ac:spMkLst>
            <pc:docMk/>
            <pc:sldMk cId="2789662269" sldId="532"/>
            <ac:spMk id="3" creationId="{00000000-0000-0000-0000-000000000000}"/>
          </ac:spMkLst>
        </pc:spChg>
        <pc:spChg chg="mod">
          <ac:chgData name="Shaheer" userId="b1c3cf173989246c" providerId="LiveId" clId="{E3425BB1-6AE9-47F6-9D4F-CE1A5EA04191}" dt="2023-05-01T07:42:45.327" v="236" actId="20577"/>
          <ac:spMkLst>
            <pc:docMk/>
            <pc:sldMk cId="2789662269" sldId="532"/>
            <ac:spMk id="4" creationId="{00000000-0000-0000-0000-000000000000}"/>
          </ac:spMkLst>
        </pc:spChg>
      </pc:sldChg>
      <pc:sldChg chg="modSp mod modNotesTx">
        <pc:chgData name="Shaheer" userId="b1c3cf173989246c" providerId="LiveId" clId="{E3425BB1-6AE9-47F6-9D4F-CE1A5EA04191}" dt="2023-05-01T07:03:23.296" v="202" actId="113"/>
        <pc:sldMkLst>
          <pc:docMk/>
          <pc:sldMk cId="312251301" sldId="542"/>
        </pc:sldMkLst>
        <pc:spChg chg="mod">
          <ac:chgData name="Shaheer" userId="b1c3cf173989246c" providerId="LiveId" clId="{E3425BB1-6AE9-47F6-9D4F-CE1A5EA04191}" dt="2023-05-01T07:01:21.376" v="104" actId="313"/>
          <ac:spMkLst>
            <pc:docMk/>
            <pc:sldMk cId="312251301" sldId="542"/>
            <ac:spMk id="4" creationId="{00000000-0000-0000-0000-000000000000}"/>
          </ac:spMkLst>
        </pc:spChg>
      </pc:sldChg>
      <pc:sldChg chg="modSp new mod">
        <pc:chgData name="Shaheer" userId="b1c3cf173989246c" providerId="LiveId" clId="{E3425BB1-6AE9-47F6-9D4F-CE1A5EA04191}" dt="2023-05-01T05:48:27.982" v="22"/>
        <pc:sldMkLst>
          <pc:docMk/>
          <pc:sldMk cId="3641402496" sldId="547"/>
        </pc:sldMkLst>
        <pc:spChg chg="mod">
          <ac:chgData name="Shaheer" userId="b1c3cf173989246c" providerId="LiveId" clId="{E3425BB1-6AE9-47F6-9D4F-CE1A5EA04191}" dt="2023-05-01T05:47:54.773" v="19" actId="20577"/>
          <ac:spMkLst>
            <pc:docMk/>
            <pc:sldMk cId="3641402496" sldId="547"/>
            <ac:spMk id="2" creationId="{C640F620-F6B1-CA03-663A-120C707AE997}"/>
          </ac:spMkLst>
        </pc:spChg>
        <pc:spChg chg="mod">
          <ac:chgData name="Shaheer" userId="b1c3cf173989246c" providerId="LiveId" clId="{E3425BB1-6AE9-47F6-9D4F-CE1A5EA04191}" dt="2023-05-01T05:48:27.982" v="22"/>
          <ac:spMkLst>
            <pc:docMk/>
            <pc:sldMk cId="3641402496" sldId="547"/>
            <ac:spMk id="3" creationId="{0931C233-250D-F5AD-A53C-898098E5822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78D0DE6-A3E0-4CD8-A1FD-8D7B5841B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90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9D2C5B74-0B5C-438C-93FD-5E695C0CAEA1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9BDAB4BE-5F8B-494A-AEAE-0CC50E47D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4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A5C45"/>
                </a:solidFill>
                <a:effectLst/>
                <a:latin typeface="Lato" panose="020F0502020204030203" pitchFamily="34" charset="0"/>
              </a:rPr>
              <a:t>To accurately measure opening pressure, the patient must be in the </a:t>
            </a:r>
            <a:r>
              <a:rPr lang="en-US" b="1" i="0" dirty="0">
                <a:solidFill>
                  <a:srgbClr val="0A5C45"/>
                </a:solidFill>
                <a:effectLst/>
                <a:latin typeface="Lato" panose="020F0502020204030203" pitchFamily="34" charset="0"/>
              </a:rPr>
              <a:t>lateral recumbent position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DAB4BE-5F8B-494A-AEAE-0CC50E47DA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minimize the headache? 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1-choice of needle </a:t>
            </a:r>
            <a:r>
              <a:rPr lang="en-US" altLang="en-US" dirty="0" err="1">
                <a:solidFill>
                  <a:schemeClr val="tx2"/>
                </a:solidFill>
              </a:rPr>
              <a:t>standerd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Quinck</a:t>
            </a:r>
            <a:r>
              <a:rPr lang="en-US" altLang="en-US" dirty="0">
                <a:solidFill>
                  <a:schemeClr val="tx2"/>
                </a:solidFill>
              </a:rPr>
              <a:t> versus atraumatic .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2- decrease the number of attempts.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3-reinsersion of the stylet.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4- bed rest after the procedure.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DAB4BE-5F8B-494A-AEAE-0CC50E47DA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49F4-6471-428B-9990-07EA932AA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1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9121-E5B7-4611-B680-78B88E74CD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9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E9FA-C306-48C4-B0B2-179EB26A16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6612-D18B-4A31-BE92-51BC59AA46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6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C4CFD-AEAC-48E5-AD8B-2FE2458D76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3481-9793-4731-96C4-331B55B0CF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C729-3E07-46A8-A8EF-232A190B3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8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4372-0B6E-4CD0-B05B-9CE5940918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9FEE-A1C6-44FB-BC70-120CFE9775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6E13-F9BD-48C5-9BBA-D3E4FA88F4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56E7A-C787-4B12-9739-C437DDF76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4F3B420E-3009-4FFB-9754-4B8C6302C9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Lumbar Puncture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9" y="3581400"/>
            <a:ext cx="5638801" cy="2133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by:</a:t>
            </a: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Mohamad Ismail Khalil</a:t>
            </a: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Anaesthesia specialist</a:t>
            </a: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Almaarefa Colleges</a:t>
            </a:r>
          </a:p>
          <a:p>
            <a:pPr marL="0" indent="0" algn="ctr"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College of Medicine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4" name="Picture 7" descr="A:\diagnosis_lumb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" y="1676400"/>
            <a:ext cx="378638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05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66787"/>
            <a:ext cx="8077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1- Spinal needle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2- Three-way stopcock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3- Manometer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4- specimen tubes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00B050"/>
                </a:solidFill>
              </a:rPr>
              <a:t>5-Local anesthesia such as</a:t>
            </a:r>
            <a:r>
              <a:rPr lang="en-US" altLang="en-US" sz="2800" dirty="0">
                <a:solidFill>
                  <a:srgbClr val="FFFFFF"/>
                </a:solidFill>
              </a:rPr>
              <a:t>:</a:t>
            </a:r>
          </a:p>
          <a:p>
            <a:pPr lvl="2"/>
            <a:r>
              <a:rPr lang="en-US" altLang="en-US" sz="2800" dirty="0">
                <a:solidFill>
                  <a:srgbClr val="FFFFFF"/>
                </a:solidFill>
              </a:rPr>
              <a:t>Xylocaine /lidocaine 1%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28600"/>
            <a:ext cx="30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tx2"/>
                </a:solidFill>
              </a:rPr>
              <a:t>LP trays come with:</a:t>
            </a:r>
          </a:p>
        </p:txBody>
      </p:sp>
      <p:sp>
        <p:nvSpPr>
          <p:cNvPr id="4" name="Rectangle 3"/>
          <p:cNvSpPr/>
          <p:nvPr/>
        </p:nvSpPr>
        <p:spPr>
          <a:xfrm>
            <a:off x="-444230" y="34290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en-US" sz="2800" b="1" dirty="0">
                <a:solidFill>
                  <a:srgbClr val="00B050"/>
                </a:solidFill>
              </a:rPr>
              <a:t>6- Betadine:</a:t>
            </a:r>
            <a:r>
              <a:rPr lang="en-US" altLang="en-US" sz="2800" dirty="0">
                <a:solidFill>
                  <a:srgbClr val="00B050"/>
                </a:solidFill>
              </a:rPr>
              <a:t> (</a:t>
            </a:r>
            <a:r>
              <a:rPr lang="en-US" altLang="en-US" sz="2800" dirty="0">
                <a:solidFill>
                  <a:srgbClr val="FFFFFF"/>
                </a:solidFill>
              </a:rPr>
              <a:t>Povidone-iodine</a:t>
            </a:r>
            <a:r>
              <a:rPr lang="en-US" altLang="en-US" sz="2800" dirty="0">
                <a:solidFill>
                  <a:srgbClr val="00B050"/>
                </a:solidFill>
              </a:rPr>
              <a:t>)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  <a:r>
              <a:rPr lang="en-US" altLang="en-US" sz="2800" dirty="0">
                <a:solidFill>
                  <a:srgbClr val="00B050"/>
                </a:solidFill>
              </a:rPr>
              <a:t>solution &amp; sponge </a:t>
            </a:r>
            <a:r>
              <a:rPr lang="en-US" altLang="en-US" sz="2800" b="1" dirty="0">
                <a:solidFill>
                  <a:srgbClr val="00B050"/>
                </a:solidFill>
              </a:rPr>
              <a:t>wand.</a:t>
            </a:r>
          </a:p>
          <a:p>
            <a:pPr lvl="2"/>
            <a:r>
              <a:rPr lang="en-US" altLang="en-US" sz="2800" b="1" dirty="0">
                <a:solidFill>
                  <a:srgbClr val="00B050"/>
                </a:solidFill>
              </a:rPr>
              <a:t>7- Drapes, gauze, and bandages. </a:t>
            </a:r>
          </a:p>
        </p:txBody>
      </p:sp>
    </p:spTree>
    <p:extLst>
      <p:ext uri="{BB962C8B-B14F-4D97-AF65-F5344CB8AC3E}">
        <p14:creationId xmlns:p14="http://schemas.microsoft.com/office/powerpoint/2010/main" val="199218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533400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tx2"/>
                </a:solidFill>
              </a:rPr>
              <a:t>Procedure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Explain the procedure in advance and discuss each step to reduce anxiety. and the possible common complication might happen.</a:t>
            </a: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Inquire about allergies to anesthetics.</a:t>
            </a:r>
          </a:p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Informed consent.</a:t>
            </a:r>
          </a:p>
        </p:txBody>
      </p:sp>
    </p:spTree>
    <p:extLst>
      <p:ext uri="{BB962C8B-B14F-4D97-AF65-F5344CB8AC3E}">
        <p14:creationId xmlns:p14="http://schemas.microsoft.com/office/powerpoint/2010/main" val="283745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76200"/>
            <a:ext cx="2943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00B050"/>
                </a:solidFill>
              </a:rPr>
              <a:t>Steps of LP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845641"/>
            <a:ext cx="5943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00B050"/>
                </a:solidFill>
              </a:rPr>
              <a:t>Position of the patient: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410155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two positions.  </a:t>
            </a:r>
          </a:p>
          <a:p>
            <a:endParaRPr lang="en-US" dirty="0"/>
          </a:p>
          <a:p>
            <a:r>
              <a:rPr lang="en-US" b="1" dirty="0"/>
              <a:t>The preferred position </a:t>
            </a:r>
            <a:r>
              <a:rPr lang="en-US" dirty="0"/>
              <a:t>is lying on their side (left lateral) with the patient's legs flexed at the knee and pulled in towards their chest, and upper thorax curved forward in an almost fetal position. </a:t>
            </a:r>
          </a:p>
          <a:p>
            <a:endParaRPr lang="en-US" dirty="0"/>
          </a:p>
          <a:p>
            <a:r>
              <a:rPr lang="en-US" dirty="0"/>
              <a:t>  </a:t>
            </a:r>
            <a:r>
              <a:rPr lang="en-US" b="1" dirty="0"/>
              <a:t>The second position</a:t>
            </a:r>
            <a:r>
              <a:rPr lang="en-US" dirty="0"/>
              <a:t> is the upright or sitting position.    Sit the patient on the edge of bed, with their legs resting on a stool or chair, ask them to roll their shoulders and upper back forwards and the chair is positioned to bring the thighs up towards the abdomen. </a:t>
            </a:r>
          </a:p>
        </p:txBody>
      </p:sp>
    </p:spTree>
    <p:extLst>
      <p:ext uri="{BB962C8B-B14F-4D97-AF65-F5344CB8AC3E}">
        <p14:creationId xmlns:p14="http://schemas.microsoft.com/office/powerpoint/2010/main" val="31225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Johnson\Desktop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32" y="664680"/>
            <a:ext cx="3886200" cy="505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Johnson\Desktop\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" y="685800"/>
            <a:ext cx="462888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99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47422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Locating the correct entry point is performed by identifying the surface anatomy of L4.  This is done generally by palpating the iliac crests. </a:t>
            </a:r>
          </a:p>
          <a:p>
            <a:r>
              <a:rPr lang="en-US" sz="2800" dirty="0"/>
              <a:t>An imaginary line between the highest points of the iliac crests usually corresponds to  L4 .  The interspace of L3/L4 or L4/L5 are used as entry points.</a:t>
            </a:r>
            <a:endParaRPr lang="en-US" altLang="en-US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b="1" dirty="0">
                <a:solidFill>
                  <a:srgbClr val="00B050"/>
                </a:solidFill>
              </a:rPr>
              <a:t>Structures you pass through them When doing LP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b="1" dirty="0">
                <a:solidFill>
                  <a:srgbClr val="00B050"/>
                </a:solidFill>
              </a:rPr>
              <a:t> </a:t>
            </a:r>
            <a:endParaRPr lang="en-US" altLang="en-US" sz="3000" b="1" dirty="0"/>
          </a:p>
          <a:p>
            <a:pPr lvl="1">
              <a:spcAft>
                <a:spcPts val="1000"/>
              </a:spcAft>
              <a:defRPr/>
            </a:pPr>
            <a:r>
              <a:rPr lang="en-US" altLang="en-US" sz="2800" u="sng" dirty="0">
                <a:solidFill>
                  <a:schemeClr val="tx2"/>
                </a:solidFill>
              </a:rPr>
              <a:t>Skin</a:t>
            </a:r>
            <a:r>
              <a:rPr lang="en-US" altLang="en-US" sz="2800" dirty="0">
                <a:solidFill>
                  <a:schemeClr val="tx2"/>
                </a:solidFill>
              </a:rPr>
              <a:t>  </a:t>
            </a:r>
            <a:r>
              <a:rPr lang="en-US" altLang="en-US" sz="2800" u="sng" dirty="0">
                <a:solidFill>
                  <a:srgbClr val="00B050"/>
                </a:solidFill>
              </a:rPr>
              <a:t>Subcutaneous tissue</a:t>
            </a:r>
            <a:r>
              <a:rPr lang="en-US" altLang="en-US" sz="2800" dirty="0">
                <a:solidFill>
                  <a:schemeClr val="tx2"/>
                </a:solidFill>
              </a:rPr>
              <a:t>  </a:t>
            </a:r>
            <a:r>
              <a:rPr lang="en-US" altLang="en-US" sz="2800" u="sng" dirty="0">
                <a:solidFill>
                  <a:schemeClr val="tx2"/>
                </a:solidFill>
              </a:rPr>
              <a:t>Supraspinous ligament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u="sng" dirty="0">
                <a:solidFill>
                  <a:srgbClr val="00B050"/>
                </a:solidFill>
              </a:rPr>
              <a:t>Interspinous ligament</a:t>
            </a:r>
            <a:r>
              <a:rPr lang="en-US" altLang="en-US" sz="2800" dirty="0">
                <a:solidFill>
                  <a:schemeClr val="tx2"/>
                </a:solidFill>
              </a:rPr>
              <a:t>  </a:t>
            </a:r>
            <a:r>
              <a:rPr lang="en-US" altLang="en-US" sz="2800" u="sng" dirty="0">
                <a:solidFill>
                  <a:schemeClr val="tx2"/>
                </a:solidFill>
              </a:rPr>
              <a:t>Ligamentum flavum</a:t>
            </a:r>
            <a:r>
              <a:rPr lang="en-US" altLang="en-US" sz="2800" dirty="0">
                <a:solidFill>
                  <a:schemeClr val="tx2"/>
                </a:solidFill>
              </a:rPr>
              <a:t>  </a:t>
            </a:r>
            <a:r>
              <a:rPr lang="en-US" altLang="en-US" sz="2800" u="sng" dirty="0">
                <a:solidFill>
                  <a:srgbClr val="00B050"/>
                </a:solidFill>
              </a:rPr>
              <a:t>Epidural space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u="sng" dirty="0">
                <a:solidFill>
                  <a:schemeClr val="tx2"/>
                </a:solidFill>
              </a:rPr>
              <a:t>Dura mater</a:t>
            </a:r>
            <a:r>
              <a:rPr lang="en-US" altLang="en-US" sz="2800" dirty="0">
                <a:solidFill>
                  <a:schemeClr val="tx2"/>
                </a:solidFill>
              </a:rPr>
              <a:t>  and </a:t>
            </a:r>
            <a:r>
              <a:rPr lang="en-US" altLang="en-US" sz="2800" u="sng" dirty="0">
                <a:solidFill>
                  <a:srgbClr val="00B050"/>
                </a:solidFill>
              </a:rPr>
              <a:t>Arachnoid mater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8884" y="262647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B050"/>
                </a:solidFill>
              </a:rPr>
              <a:t>Site of injection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8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3152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1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80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96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0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:\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51" y="304800"/>
            <a:ext cx="41100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0038" y="228600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800" dirty="0">
                <a:solidFill>
                  <a:schemeClr val="tx2"/>
                </a:solidFill>
              </a:rPr>
              <a:t>Ligament flavum is a strong, elastic, yellow membrane covering the </a:t>
            </a:r>
            <a:r>
              <a:rPr lang="en-US" altLang="en-US" sz="2800" dirty="0" err="1">
                <a:solidFill>
                  <a:schemeClr val="tx2"/>
                </a:solidFill>
              </a:rPr>
              <a:t>interlaminar</a:t>
            </a:r>
            <a:r>
              <a:rPr lang="en-US" altLang="en-US" sz="2800" dirty="0">
                <a:solidFill>
                  <a:schemeClr val="tx2"/>
                </a:solidFill>
              </a:rPr>
              <a:t> space between the vertebrae.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800" dirty="0" err="1">
                <a:solidFill>
                  <a:schemeClr val="tx2"/>
                </a:solidFill>
              </a:rPr>
              <a:t>Interspinal</a:t>
            </a:r>
            <a:r>
              <a:rPr lang="en-US" altLang="en-US" sz="2800" dirty="0">
                <a:solidFill>
                  <a:schemeClr val="tx2"/>
                </a:solidFill>
              </a:rPr>
              <a:t> ligaments join the inferior and superior borders of adjacent spinous processes.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800" dirty="0" err="1">
                <a:solidFill>
                  <a:schemeClr val="tx2"/>
                </a:solidFill>
              </a:rPr>
              <a:t>Supraspinal</a:t>
            </a:r>
            <a:r>
              <a:rPr lang="en-US" altLang="en-US" sz="2800" dirty="0">
                <a:solidFill>
                  <a:schemeClr val="tx2"/>
                </a:solidFill>
              </a:rPr>
              <a:t> ligament connects the spinous processes.</a:t>
            </a:r>
          </a:p>
        </p:txBody>
      </p:sp>
    </p:spTree>
    <p:extLst>
      <p:ext uri="{BB962C8B-B14F-4D97-AF65-F5344CB8AC3E}">
        <p14:creationId xmlns:p14="http://schemas.microsoft.com/office/powerpoint/2010/main" val="206014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458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Lumbar Puncture Techniques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1020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Wearing nonsterile gloves. 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locate L4 by palpating the right and left </a:t>
            </a:r>
            <a:r>
              <a:rPr lang="en-US" sz="2400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posterior superior iliac crests 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moving the fingers medially toward the spine. 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Palpate the </a:t>
            </a:r>
            <a:r>
              <a:rPr lang="en-US" sz="2400" dirty="0">
                <a:solidFill>
                  <a:srgbClr val="FF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interspace (L3-L4) </a:t>
            </a:r>
            <a:r>
              <a:rPr lang="en-US" sz="2400" dirty="0">
                <a:solidFill>
                  <a:srgbClr val="FF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below interspace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(L4-L5) to find the widest space.</a:t>
            </a:r>
          </a:p>
          <a:p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 the entry space with a thumbnail or marker.</a:t>
            </a:r>
            <a:r>
              <a:rPr lang="en-US" sz="2400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Open the spinal tray.</a:t>
            </a:r>
          </a:p>
          <a:p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 to sterile gloves and prepare the equipment.</a:t>
            </a:r>
          </a:p>
          <a:p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the numbered plastic tubes and place them upright.</a:t>
            </a:r>
          </a:p>
          <a:p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Assemble the stopcock on the manometer. </a:t>
            </a:r>
          </a:p>
          <a:p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the lidocaine into the 10-mL syringe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en-US" sz="2400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6357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 the skin swabs and antiseptic solution to clean the skin in a circular fashion, starting by the point of L3-L4 interspace and moving outward to include at least 1 interspace above and 1 below.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094" y="2057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FFCC"/>
                </a:solidFill>
              </a:rPr>
              <a:t>Place a sterile drape below the patient and a fenestrated drape on the back of the patient.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8221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Use the 10-mL syringe and the 25-gauge needle to administer a local anesthetic</a:t>
            </a: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FFCC"/>
                </a:solidFill>
              </a:rPr>
              <a:t>aspirate to confirm that the needle is not in a blood vessel, and then inject a small amount as the needle is withdrawn a few centimeters.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986992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Continue this process above, below, and to the sides very slightly (using the same puncture site).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8270" y="5817989"/>
            <a:ext cx="8424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process anesthetizes the entire area if redirection of the spinal needle is necessary, the area will still be anesthetized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2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know the indication and contraindication for lumber puncture.</a:t>
            </a:r>
          </a:p>
          <a:p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know the technique of insertion of the lumber puncture.</a:t>
            </a:r>
          </a:p>
          <a:p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know the complication of lumber puncture.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49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stabilize the spinal needle with the index fingers and advance it through the skin using the thumbs.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lateral recumbent position the bevel should face up, and in the sitting position, it should face to one side or the other.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379074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the needle at a slightly cephalad angle, directing it toward the umbilicus.</a:t>
            </a:r>
          </a:p>
          <a:p>
            <a:pPr lvl="0"/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the needle slowly. and smoothly occasionally when a characteristic “pop” is felt. And that means the needle penetrates the dura. </a:t>
            </a:r>
          </a:p>
          <a:p>
            <a:pPr lvl="0"/>
            <a:r>
              <a:rPr lang="en-US" dirty="0">
                <a:solidFill>
                  <a:srgbClr val="FFFFCC"/>
                </a:solidFill>
              </a:rPr>
              <a:t>withdrawn the stylet after approximately 4-5 cm and observe the CSF.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7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smail\Desktop\27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10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8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w to insert spinal nee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39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04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 CSF , replace the stylet and advance or withdraw the needle a few millimeters, and recheck for CSF. </a:t>
            </a:r>
          </a:p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this process until CSF is successfully returned.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581400"/>
            <a:ext cx="32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FFCC"/>
                </a:solidFill>
              </a:rPr>
              <a:t>For measurement of the opening pressure, after the CSF is returned from the needle, attach the manometer through the stopcock, and note the height of the fluid column. </a:t>
            </a:r>
          </a:p>
        </p:txBody>
      </p:sp>
      <p:pic>
        <p:nvPicPr>
          <p:cNvPr id="4" name="Picture 2" descr="C:\Users\mismail\Desktop\fi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"/>
            <a:ext cx="5867400" cy="655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1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381000"/>
            <a:ext cx="8447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Collect at least 1ml of CSF in each tube, starting with tube 1. </a:t>
            </a:r>
          </a:p>
          <a:p>
            <a:r>
              <a:rPr lang="en-US" dirty="0">
                <a:solidFill>
                  <a:schemeClr val="tx2"/>
                </a:solidFill>
              </a:rPr>
              <a:t>If possible the CSF in the manometer should be used for tube no 1.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B050"/>
                </a:solidFill>
              </a:rPr>
              <a:t>Collect 1ml of CSF in each tube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7213" y="1371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FFCC"/>
                </a:solidFill>
              </a:rPr>
              <a:t>If the CSF flow is too slow, ask the patient to cough or bear down to increase the flow.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653" y="2286000"/>
            <a:ext cx="8378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FFCC"/>
                </a:solidFill>
              </a:rPr>
              <a:t>Replace the stylet,</a:t>
            </a:r>
            <a:r>
              <a:rPr lang="en-US" altLang="en-US" dirty="0">
                <a:solidFill>
                  <a:srgbClr val="FFFFCC"/>
                </a:solidFill>
              </a:rPr>
              <a:t> and remove needle in one quick motion.</a:t>
            </a:r>
          </a:p>
          <a:p>
            <a:pPr lvl="0"/>
            <a:r>
              <a:rPr lang="en-US" altLang="en-US" dirty="0">
                <a:solidFill>
                  <a:srgbClr val="FFFFCC"/>
                </a:solidFill>
              </a:rPr>
              <a:t>Cleanse the back of the Pt and cover puncture site</a:t>
            </a:r>
            <a:r>
              <a:rPr lang="en-US" dirty="0">
                <a:solidFill>
                  <a:srgbClr val="FFFFCC"/>
                </a:solidFill>
              </a:rPr>
              <a:t> and place </a:t>
            </a:r>
            <a:endParaRPr lang="en-US" altLang="en-US" dirty="0">
              <a:solidFill>
                <a:srgbClr val="FFFFCC"/>
              </a:solidFill>
            </a:endParaRPr>
          </a:p>
          <a:p>
            <a:pPr lvl="0"/>
            <a:r>
              <a:rPr lang="en-US" dirty="0">
                <a:solidFill>
                  <a:srgbClr val="FFFFCC"/>
                </a:solidFill>
              </a:rPr>
              <a:t>the pt. in supine position.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257020"/>
            <a:ext cx="6522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dirty="0">
                <a:solidFill>
                  <a:srgbClr val="FFFFCC"/>
                </a:solidFill>
              </a:rPr>
              <a:t>Tube 1: culture &amp; gram stain</a:t>
            </a:r>
          </a:p>
          <a:p>
            <a:pPr lvl="1"/>
            <a:r>
              <a:rPr lang="en-US" altLang="en-US" dirty="0">
                <a:solidFill>
                  <a:srgbClr val="FFFFCC"/>
                </a:solidFill>
              </a:rPr>
              <a:t>Tube 2: glucose, protein</a:t>
            </a:r>
          </a:p>
          <a:p>
            <a:pPr lvl="1"/>
            <a:r>
              <a:rPr lang="en-US" altLang="en-US" dirty="0">
                <a:solidFill>
                  <a:srgbClr val="FFFFCC"/>
                </a:solidFill>
              </a:rPr>
              <a:t>Tube 3: cell count &amp; differential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932" y="5562600"/>
            <a:ext cx="697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dirty="0">
                <a:solidFill>
                  <a:srgbClr val="FFFFCC"/>
                </a:solidFill>
              </a:rPr>
              <a:t>and extra CSF if desired for other lab test</a:t>
            </a:r>
            <a:endParaRPr 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0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4224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5400" dirty="0">
                <a:solidFill>
                  <a:srgbClr val="00B050"/>
                </a:solidFill>
              </a:rPr>
              <a:t>Complications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191" y="1909465"/>
            <a:ext cx="5271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1- </a:t>
            </a:r>
            <a:r>
              <a:rPr lang="en-US" alt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Headache (most common)</a:t>
            </a:r>
          </a:p>
          <a:p>
            <a:pPr lvl="0"/>
            <a:r>
              <a:rPr lang="en-US" alt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2- </a:t>
            </a:r>
            <a:r>
              <a:rPr lang="en-US" altLang="en-US" u="sng" dirty="0">
                <a:solidFill>
                  <a:srgbClr val="00B050"/>
                </a:solidFill>
                <a:cs typeface="Times New Roman" panose="02020603050405020304" pitchFamily="18" charset="0"/>
              </a:rPr>
              <a:t>Epidural or subarachnoid hematoma</a:t>
            </a:r>
          </a:p>
          <a:p>
            <a:pPr lvl="0"/>
            <a:r>
              <a:rPr lang="en-US" alt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3- </a:t>
            </a:r>
            <a:r>
              <a:rPr lang="en-US" altLang="en-US" u="sng" dirty="0">
                <a:solidFill>
                  <a:srgbClr val="00B050"/>
                </a:solidFill>
                <a:cs typeface="Times New Roman" panose="02020603050405020304" pitchFamily="18" charset="0"/>
              </a:rPr>
              <a:t>Spinal cord trauma</a:t>
            </a:r>
          </a:p>
          <a:p>
            <a:pPr lvl="0"/>
            <a:r>
              <a:rPr lang="en-US" alt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4- </a:t>
            </a:r>
            <a:r>
              <a:rPr lang="en-US" altLang="en-US" u="sng" dirty="0">
                <a:solidFill>
                  <a:srgbClr val="00B050"/>
                </a:solidFill>
                <a:cs typeface="Times New Roman" panose="02020603050405020304" pitchFamily="18" charset="0"/>
              </a:rPr>
              <a:t>Infection</a:t>
            </a:r>
          </a:p>
          <a:p>
            <a:pPr lvl="0"/>
            <a:r>
              <a:rPr lang="en-US" alt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5- </a:t>
            </a:r>
            <a:r>
              <a:rPr lang="en-US" altLang="en-US" u="sng" dirty="0">
                <a:solidFill>
                  <a:srgbClr val="00B050"/>
                </a:solidFill>
                <a:cs typeface="Times New Roman" panose="02020603050405020304" pitchFamily="18" charset="0"/>
              </a:rPr>
              <a:t>Back pain (most common</a:t>
            </a:r>
            <a:r>
              <a:rPr lang="en-US" alt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)</a:t>
            </a:r>
          </a:p>
          <a:p>
            <a:pPr lvl="0"/>
            <a:r>
              <a:rPr lang="en-US" altLang="en-US" dirty="0">
                <a:solidFill>
                  <a:srgbClr val="00B050"/>
                </a:solidFill>
                <a:cs typeface="Times New Roman" panose="02020603050405020304" pitchFamily="18" charset="0"/>
              </a:rPr>
              <a:t>6- </a:t>
            </a:r>
            <a:r>
              <a:rPr lang="en-US" altLang="en-US" u="sng" dirty="0">
                <a:solidFill>
                  <a:srgbClr val="00B050"/>
                </a:solidFill>
                <a:cs typeface="Times New Roman" panose="02020603050405020304" pitchFamily="18" charset="0"/>
              </a:rPr>
              <a:t>Hypotension, bradycardia</a:t>
            </a:r>
            <a:r>
              <a:rPr lang="en-US" altLang="en-US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662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ain-on-Cedar_8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39989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4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F620-F6B1-CA03-663A-120C707A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C233-250D-F5AD-A53C-898098E5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is a diagnostic and/or therapeutic procedure in which a spinal needle is passed into the subarachnoid space and cerebrospinal fluid (CSF) is removed, CSF opening pressure is measured, and/or medications are injected</a:t>
            </a:r>
          </a:p>
        </p:txBody>
      </p:sp>
    </p:spTree>
    <p:extLst>
      <p:ext uri="{BB962C8B-B14F-4D97-AF65-F5344CB8AC3E}">
        <p14:creationId xmlns:p14="http://schemas.microsoft.com/office/powerpoint/2010/main" val="364140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34" y="1143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92D050"/>
                </a:solidFill>
              </a:rPr>
              <a:t>Diagnostic indications: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 Infective pathology </a:t>
            </a:r>
            <a:r>
              <a:rPr lang="en-US" altLang="en-US" dirty="0">
                <a:solidFill>
                  <a:schemeClr val="tx2"/>
                </a:solidFill>
              </a:rPr>
              <a:t>of unknown origin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 Inflammatory pathology</a:t>
            </a:r>
            <a:r>
              <a:rPr lang="en-US" altLang="en-US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 Subarachanoid hemorrhage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altLang="en-US" dirty="0">
                <a:solidFill>
                  <a:schemeClr val="tx2"/>
                </a:solidFill>
              </a:rPr>
              <a:t>suspection of spontaneous subarachnoid hemorrhage)</a:t>
            </a:r>
            <a:endParaRPr lang="en-US" dirty="0">
              <a:solidFill>
                <a:schemeClr val="tx2"/>
              </a:solidFill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 Malignancy and spread </a:t>
            </a:r>
            <a:r>
              <a:rPr lang="en-US" altLang="en-US" dirty="0">
                <a:solidFill>
                  <a:schemeClr val="tx2"/>
                </a:solidFill>
              </a:rPr>
              <a:t>contrast dye into spinal canal</a:t>
            </a:r>
            <a:endParaRPr lang="en-US" dirty="0">
              <a:solidFill>
                <a:schemeClr val="tx2"/>
              </a:solidFill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 Pressure recordings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92D050"/>
                </a:solidFill>
              </a:rPr>
              <a:t>Therapeutic indications: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 CSF drainage </a:t>
            </a:r>
            <a:r>
              <a:rPr lang="en-US" altLang="en-US" dirty="0">
                <a:solidFill>
                  <a:schemeClr val="tx2"/>
                </a:solidFill>
              </a:rPr>
              <a:t>treatment of idiopathic intracranial hypertension</a:t>
            </a:r>
            <a:endParaRPr lang="en-US" dirty="0">
              <a:solidFill>
                <a:schemeClr val="tx2"/>
              </a:solidFill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 Drug delivery </a:t>
            </a:r>
            <a:r>
              <a:rPr lang="en-US" altLang="en-US" dirty="0">
                <a:solidFill>
                  <a:schemeClr val="tx2"/>
                </a:solidFill>
              </a:rPr>
              <a:t>chemotherapy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dirty="0">
                <a:solidFill>
                  <a:schemeClr val="tx2"/>
                </a:solidFill>
              </a:rPr>
              <a:t> infusion of anaesthesia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4019" y="302567"/>
            <a:ext cx="5529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ea typeface="MS PGothic" charset="0"/>
                <a:cs typeface="Times New Roman" panose="02020603050405020304" pitchFamily="18" charset="0"/>
              </a:rPr>
              <a:t>Indications for Lumber puncture</a:t>
            </a:r>
            <a:endParaRPr lang="en-US" sz="3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0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754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tx2"/>
                </a:solidFill>
              </a:rPr>
              <a:t>Contraindications for LP</a:t>
            </a:r>
          </a:p>
          <a:p>
            <a:r>
              <a:rPr lang="en-US" altLang="en-US" sz="3200" dirty="0">
                <a:solidFill>
                  <a:srgbClr val="FFFF00"/>
                </a:solidFill>
              </a:rPr>
              <a:t>			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-22698" y="685800"/>
            <a:ext cx="513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u="sng" dirty="0">
                <a:solidFill>
                  <a:srgbClr val="00B050"/>
                </a:solidFill>
              </a:rPr>
              <a:t>Absolute Contraindications for LP</a:t>
            </a:r>
            <a:endParaRPr lang="en-US" sz="2800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3" y="1164134"/>
            <a:ext cx="90645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1- Patient refusal.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2- Lack of IV access.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3- infection in the tissues near the puncture site.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4- Raised (ICP) intracranial pressure.</a:t>
            </a:r>
          </a:p>
          <a:p>
            <a:r>
              <a:rPr lang="en-US" altLang="en-US" sz="2800" dirty="0">
                <a:solidFill>
                  <a:schemeClr val="tx2"/>
                </a:solidFill>
              </a:rPr>
              <a:t>5- uncorrected coagulopathy (Platelets &lt; 50,000) or </a:t>
            </a:r>
            <a:r>
              <a:rPr lang="en-US" sz="2800" dirty="0">
                <a:solidFill>
                  <a:schemeClr val="tx2"/>
                </a:solidFill>
              </a:rPr>
              <a:t>Disorders of coagulation or blood diathesis.</a:t>
            </a:r>
            <a:endParaRPr lang="en-US" altLang="en-US" sz="2800" dirty="0">
              <a:solidFill>
                <a:schemeClr val="tx2"/>
              </a:solidFill>
            </a:endParaRPr>
          </a:p>
          <a:p>
            <a:r>
              <a:rPr lang="en-US" altLang="en-US" sz="2800" dirty="0">
                <a:solidFill>
                  <a:schemeClr val="tx2"/>
                </a:solidFill>
              </a:rPr>
              <a:t>6- acute spinal cord trauma.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r>
              <a:rPr lang="en-US" sz="2800" dirty="0">
                <a:solidFill>
                  <a:schemeClr val="tx2"/>
                </a:solidFill>
              </a:rPr>
              <a:t>7-Suspected intracranial mass lesion or space occupying lesion.</a:t>
            </a:r>
          </a:p>
          <a:p>
            <a:r>
              <a:rPr lang="en-US" sz="2800" dirty="0">
                <a:solidFill>
                  <a:schemeClr val="tx2"/>
                </a:solidFill>
              </a:rPr>
              <a:t>8-Underlying spinal abscess.</a:t>
            </a:r>
          </a:p>
          <a:p>
            <a:r>
              <a:rPr lang="en-US" sz="2800" dirty="0">
                <a:solidFill>
                  <a:schemeClr val="tx2"/>
                </a:solidFill>
              </a:rPr>
              <a:t>9-Imaging evidence of midline </a:t>
            </a:r>
            <a:r>
              <a:rPr lang="en-US" sz="2800" dirty="0" err="1">
                <a:solidFill>
                  <a:schemeClr val="tx2"/>
                </a:solidFill>
              </a:rPr>
              <a:t>shift.Posterior</a:t>
            </a:r>
            <a:r>
              <a:rPr lang="en-US" sz="2800" dirty="0">
                <a:solidFill>
                  <a:schemeClr val="tx2"/>
                </a:solidFill>
              </a:rPr>
              <a:t> fossa </a:t>
            </a:r>
            <a:r>
              <a:rPr lang="en-US" sz="2800" dirty="0" err="1">
                <a:solidFill>
                  <a:schemeClr val="tx2"/>
                </a:solidFill>
              </a:rPr>
              <a:t>tumour</a:t>
            </a:r>
            <a:r>
              <a:rPr lang="en-US" sz="2800" dirty="0">
                <a:solidFill>
                  <a:schemeClr val="tx2"/>
                </a:solidFill>
              </a:rPr>
              <a:t> or other suspected 4th ventricular lesion</a:t>
            </a:r>
          </a:p>
          <a:p>
            <a:pPr marL="0" indent="0">
              <a:buFontTx/>
              <a:buNone/>
            </a:pPr>
            <a:endParaRPr lang="en-US" alt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4777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u="sng" dirty="0">
                <a:solidFill>
                  <a:srgbClr val="00B050"/>
                </a:solidFill>
              </a:rPr>
              <a:t>Relative contraindications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143000"/>
            <a:ext cx="7391400" cy="418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en-US" altLang="en-US" sz="3200" dirty="0">
                <a:solidFill>
                  <a:schemeClr val="tx2"/>
                </a:solidFill>
              </a:rPr>
              <a:t>1-Bacteremia.</a:t>
            </a: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en-US" altLang="en-US" sz="3200" dirty="0">
                <a:solidFill>
                  <a:schemeClr val="tx2"/>
                </a:solidFill>
              </a:rPr>
              <a:t>2-Preexisting neurological disease.</a:t>
            </a: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en-US" altLang="en-US" sz="3200" dirty="0">
                <a:solidFill>
                  <a:schemeClr val="tx2"/>
                </a:solidFill>
              </a:rPr>
              <a:t>3-Aortic/mitral valve stenosis.</a:t>
            </a: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en-US" altLang="en-US" sz="3200" dirty="0">
                <a:solidFill>
                  <a:schemeClr val="tx2"/>
                </a:solidFill>
              </a:rPr>
              <a:t>4-Previous spinal surgery.</a:t>
            </a: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en-US" altLang="en-US" sz="3200" dirty="0">
                <a:solidFill>
                  <a:schemeClr val="tx2"/>
                </a:solidFill>
              </a:rPr>
              <a:t>5-Back problems.</a:t>
            </a:r>
          </a:p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en-US" altLang="en-US" sz="3200" dirty="0">
                <a:solidFill>
                  <a:schemeClr val="tx2"/>
                </a:solidFill>
              </a:rPr>
              <a:t>6- psychiatric disease or emotional    instability (Uncooperative).</a:t>
            </a:r>
          </a:p>
        </p:txBody>
      </p:sp>
    </p:spTree>
    <p:extLst>
      <p:ext uri="{BB962C8B-B14F-4D97-AF65-F5344CB8AC3E}">
        <p14:creationId xmlns:p14="http://schemas.microsoft.com/office/powerpoint/2010/main" val="327520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236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Spinal Meninges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11691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2"/>
                </a:solidFill>
              </a:rPr>
              <a:t>Dura Mater:</a:t>
            </a:r>
          </a:p>
          <a:p>
            <a:pPr marL="347472"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Outer most layer, Fibrous.</a:t>
            </a:r>
          </a:p>
          <a:p>
            <a:pPr marL="347472"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2"/>
                </a:solidFill>
              </a:rPr>
              <a:t>Arachnoid Mater:</a:t>
            </a:r>
          </a:p>
          <a:p>
            <a:pPr marL="347472"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Middle layer, Non-vascular</a:t>
            </a:r>
          </a:p>
          <a:p>
            <a:pPr marL="347472"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2"/>
                </a:solidFill>
              </a:rPr>
              <a:t>Sub Arachnoid Space:</a:t>
            </a:r>
          </a:p>
          <a:p>
            <a:pPr marL="347472"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</a:rPr>
              <a:t>Lies between the arachnoid and pia</a:t>
            </a:r>
          </a:p>
          <a:p>
            <a:pPr marL="347472"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solidFill>
                  <a:schemeClr val="tx2"/>
                </a:solidFill>
              </a:rPr>
              <a:t>Pia Mater:</a:t>
            </a:r>
          </a:p>
          <a:p>
            <a:pPr marL="347472"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Inner most layer, Highly vascular</a:t>
            </a:r>
          </a:p>
          <a:p>
            <a:pPr marL="548640" lvl="1" indent="-201168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3657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525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05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152400"/>
            <a:ext cx="2936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en-US" altLang="en-US" sz="2800" b="1" dirty="0">
                <a:solidFill>
                  <a:srgbClr val="00B050"/>
                </a:solidFill>
              </a:rPr>
              <a:t>preparation</a:t>
            </a:r>
          </a:p>
        </p:txBody>
      </p:sp>
      <p:pic>
        <p:nvPicPr>
          <p:cNvPr id="4" name="Picture 6" descr="A:\Tr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8077200" cy="52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070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5128</TotalTime>
  <Words>1216</Words>
  <Application>Microsoft Office PowerPoint</Application>
  <PresentationFormat>On-screen Show (4:3)</PresentationFormat>
  <Paragraphs>141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Lato</vt:lpstr>
      <vt:lpstr>Tahoma</vt:lpstr>
      <vt:lpstr>Times New Roman</vt:lpstr>
      <vt:lpstr>Verdana</vt:lpstr>
      <vt:lpstr>Wingdings</vt:lpstr>
      <vt:lpstr>Wingdings 2</vt:lpstr>
      <vt:lpstr>Theme3</vt:lpstr>
      <vt:lpstr>Lumbar Puncture Techniques</vt:lpstr>
      <vt:lpstr>objectives</vt:lpstr>
      <vt:lpstr>Difinition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Lumbar Puncture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Copley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Anesthesia</dc:title>
  <dc:creator>Christopher</dc:creator>
  <cp:lastModifiedBy>Shaheer</cp:lastModifiedBy>
  <cp:revision>336</cp:revision>
  <dcterms:created xsi:type="dcterms:W3CDTF">2003-06-11T11:38:18Z</dcterms:created>
  <dcterms:modified xsi:type="dcterms:W3CDTF">2023-05-01T17:06:05Z</dcterms:modified>
</cp:coreProperties>
</file>