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7" r:id="rId3"/>
    <p:sldId id="264" r:id="rId4"/>
    <p:sldId id="265" r:id="rId5"/>
    <p:sldId id="266" r:id="rId6"/>
    <p:sldId id="307" r:id="rId7"/>
    <p:sldId id="267" r:id="rId8"/>
    <p:sldId id="297" r:id="rId9"/>
    <p:sldId id="298" r:id="rId10"/>
    <p:sldId id="299" r:id="rId11"/>
    <p:sldId id="300" r:id="rId12"/>
    <p:sldId id="301" r:id="rId13"/>
    <p:sldId id="302" r:id="rId14"/>
    <p:sldId id="303" r:id="rId15"/>
    <p:sldId id="304" r:id="rId16"/>
    <p:sldId id="305" r:id="rId17"/>
    <p:sldId id="280" r:id="rId18"/>
    <p:sldId id="281" r:id="rId19"/>
    <p:sldId id="282" r:id="rId20"/>
    <p:sldId id="283" r:id="rId21"/>
    <p:sldId id="286" r:id="rId22"/>
    <p:sldId id="269" r:id="rId23"/>
    <p:sldId id="273" r:id="rId24"/>
    <p:sldId id="274" r:id="rId25"/>
    <p:sldId id="308" r:id="rId26"/>
    <p:sldId id="30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EADFC7-5DE0-4E72-A688-75CAFE02306F}" v="4" dt="2023-05-01T18:21:07.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9" d="100"/>
          <a:sy n="59" d="100"/>
        </p:scale>
        <p:origin x="1500"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heer" userId="b1c3cf173989246c" providerId="LiveId" clId="{55EADFC7-5DE0-4E72-A688-75CAFE02306F}"/>
    <pc:docChg chg="undo custSel addSld delSld modSld">
      <pc:chgData name="Shaheer" userId="b1c3cf173989246c" providerId="LiveId" clId="{55EADFC7-5DE0-4E72-A688-75CAFE02306F}" dt="2023-05-01T18:27:59.309" v="483" actId="1076"/>
      <pc:docMkLst>
        <pc:docMk/>
      </pc:docMkLst>
      <pc:sldChg chg="modSp add del mod">
        <pc:chgData name="Shaheer" userId="b1c3cf173989246c" providerId="LiveId" clId="{55EADFC7-5DE0-4E72-A688-75CAFE02306F}" dt="2023-05-01T18:26:23.830" v="380" actId="313"/>
        <pc:sldMkLst>
          <pc:docMk/>
          <pc:sldMk cId="1500746618" sldId="256"/>
        </pc:sldMkLst>
        <pc:spChg chg="mod">
          <ac:chgData name="Shaheer" userId="b1c3cf173989246c" providerId="LiveId" clId="{55EADFC7-5DE0-4E72-A688-75CAFE02306F}" dt="2023-05-01T18:26:23.830" v="380" actId="313"/>
          <ac:spMkLst>
            <pc:docMk/>
            <pc:sldMk cId="1500746618" sldId="256"/>
            <ac:spMk id="2" creationId="{00000000-0000-0000-0000-000000000000}"/>
          </ac:spMkLst>
        </pc:spChg>
      </pc:sldChg>
      <pc:sldChg chg="modSp mod">
        <pc:chgData name="Shaheer" userId="b1c3cf173989246c" providerId="LiveId" clId="{55EADFC7-5DE0-4E72-A688-75CAFE02306F}" dt="2023-05-01T17:36:27.163" v="33" actId="20578"/>
        <pc:sldMkLst>
          <pc:docMk/>
          <pc:sldMk cId="1309524963" sldId="265"/>
        </pc:sldMkLst>
        <pc:spChg chg="mod">
          <ac:chgData name="Shaheer" userId="b1c3cf173989246c" providerId="LiveId" clId="{55EADFC7-5DE0-4E72-A688-75CAFE02306F}" dt="2023-05-01T17:36:27.163" v="33" actId="20578"/>
          <ac:spMkLst>
            <pc:docMk/>
            <pc:sldMk cId="1309524963" sldId="265"/>
            <ac:spMk id="9218" creationId="{00000000-0000-0000-0000-000000000000}"/>
          </ac:spMkLst>
        </pc:spChg>
      </pc:sldChg>
      <pc:sldChg chg="modSp">
        <pc:chgData name="Shaheer" userId="b1c3cf173989246c" providerId="LiveId" clId="{55EADFC7-5DE0-4E72-A688-75CAFE02306F}" dt="2023-05-01T18:21:06.213" v="312" actId="20578"/>
        <pc:sldMkLst>
          <pc:docMk/>
          <pc:sldMk cId="900529923" sldId="269"/>
        </pc:sldMkLst>
        <pc:spChg chg="mod">
          <ac:chgData name="Shaheer" userId="b1c3cf173989246c" providerId="LiveId" clId="{55EADFC7-5DE0-4E72-A688-75CAFE02306F}" dt="2023-05-01T18:21:06.213" v="312" actId="20578"/>
          <ac:spMkLst>
            <pc:docMk/>
            <pc:sldMk cId="900529923" sldId="269"/>
            <ac:spMk id="13315" creationId="{00000000-0000-0000-0000-000000000000}"/>
          </ac:spMkLst>
        </pc:spChg>
      </pc:sldChg>
      <pc:sldChg chg="modSp mod">
        <pc:chgData name="Shaheer" userId="b1c3cf173989246c" providerId="LiveId" clId="{55EADFC7-5DE0-4E72-A688-75CAFE02306F}" dt="2023-05-01T18:17:11.566" v="310" actId="20577"/>
        <pc:sldMkLst>
          <pc:docMk/>
          <pc:sldMk cId="155327567" sldId="280"/>
        </pc:sldMkLst>
        <pc:spChg chg="mod">
          <ac:chgData name="Shaheer" userId="b1c3cf173989246c" providerId="LiveId" clId="{55EADFC7-5DE0-4E72-A688-75CAFE02306F}" dt="2023-05-01T18:17:11.566" v="310" actId="20577"/>
          <ac:spMkLst>
            <pc:docMk/>
            <pc:sldMk cId="155327567" sldId="280"/>
            <ac:spMk id="14339" creationId="{00000000-0000-0000-0000-000000000000}"/>
          </ac:spMkLst>
        </pc:spChg>
      </pc:sldChg>
      <pc:sldChg chg="del">
        <pc:chgData name="Shaheer" userId="b1c3cf173989246c" providerId="LiveId" clId="{55EADFC7-5DE0-4E72-A688-75CAFE02306F}" dt="2023-05-01T18:19:04.374" v="311" actId="47"/>
        <pc:sldMkLst>
          <pc:docMk/>
          <pc:sldMk cId="4068388493" sldId="284"/>
        </pc:sldMkLst>
      </pc:sldChg>
      <pc:sldChg chg="modSp mod">
        <pc:chgData name="Shaheer" userId="b1c3cf173989246c" providerId="LiveId" clId="{55EADFC7-5DE0-4E72-A688-75CAFE02306F}" dt="2023-05-01T18:10:41.183" v="150" actId="20577"/>
        <pc:sldMkLst>
          <pc:docMk/>
          <pc:sldMk cId="895799760" sldId="300"/>
        </pc:sldMkLst>
        <pc:spChg chg="mod">
          <ac:chgData name="Shaheer" userId="b1c3cf173989246c" providerId="LiveId" clId="{55EADFC7-5DE0-4E72-A688-75CAFE02306F}" dt="2023-05-01T18:10:41.183" v="150" actId="20577"/>
          <ac:spMkLst>
            <pc:docMk/>
            <pc:sldMk cId="895799760" sldId="300"/>
            <ac:spMk id="24578" creationId="{00000000-0000-0000-0000-000000000000}"/>
          </ac:spMkLst>
        </pc:spChg>
      </pc:sldChg>
      <pc:sldChg chg="modSp mod">
        <pc:chgData name="Shaheer" userId="b1c3cf173989246c" providerId="LiveId" clId="{55EADFC7-5DE0-4E72-A688-75CAFE02306F}" dt="2023-05-01T18:13:00.273" v="156" actId="20577"/>
        <pc:sldMkLst>
          <pc:docMk/>
          <pc:sldMk cId="4211859721" sldId="302"/>
        </pc:sldMkLst>
        <pc:spChg chg="mod">
          <ac:chgData name="Shaheer" userId="b1c3cf173989246c" providerId="LiveId" clId="{55EADFC7-5DE0-4E72-A688-75CAFE02306F}" dt="2023-05-01T18:13:00.273" v="156" actId="20577"/>
          <ac:spMkLst>
            <pc:docMk/>
            <pc:sldMk cId="4211859721" sldId="302"/>
            <ac:spMk id="26626" creationId="{00000000-0000-0000-0000-000000000000}"/>
          </ac:spMkLst>
        </pc:spChg>
      </pc:sldChg>
      <pc:sldChg chg="modSp mod">
        <pc:chgData name="Shaheer" userId="b1c3cf173989246c" providerId="LiveId" clId="{55EADFC7-5DE0-4E72-A688-75CAFE02306F}" dt="2023-05-01T18:15:54.757" v="272" actId="20577"/>
        <pc:sldMkLst>
          <pc:docMk/>
          <pc:sldMk cId="362970834" sldId="303"/>
        </pc:sldMkLst>
        <pc:spChg chg="mod">
          <ac:chgData name="Shaheer" userId="b1c3cf173989246c" providerId="LiveId" clId="{55EADFC7-5DE0-4E72-A688-75CAFE02306F}" dt="2023-05-01T18:15:54.757" v="272" actId="20577"/>
          <ac:spMkLst>
            <pc:docMk/>
            <pc:sldMk cId="362970834" sldId="303"/>
            <ac:spMk id="27650" creationId="{00000000-0000-0000-0000-000000000000}"/>
          </ac:spMkLst>
        </pc:spChg>
      </pc:sldChg>
      <pc:sldChg chg="modSp mod">
        <pc:chgData name="Shaheer" userId="b1c3cf173989246c" providerId="LiveId" clId="{55EADFC7-5DE0-4E72-A688-75CAFE02306F}" dt="2023-05-01T18:16:20.553" v="274" actId="20577"/>
        <pc:sldMkLst>
          <pc:docMk/>
          <pc:sldMk cId="4228730468" sldId="304"/>
        </pc:sldMkLst>
        <pc:spChg chg="mod">
          <ac:chgData name="Shaheer" userId="b1c3cf173989246c" providerId="LiveId" clId="{55EADFC7-5DE0-4E72-A688-75CAFE02306F}" dt="2023-05-01T18:16:20.553" v="274" actId="20577"/>
          <ac:spMkLst>
            <pc:docMk/>
            <pc:sldMk cId="4228730468" sldId="304"/>
            <ac:spMk id="28674" creationId="{00000000-0000-0000-0000-000000000000}"/>
          </ac:spMkLst>
        </pc:spChg>
      </pc:sldChg>
      <pc:sldChg chg="modSp mod">
        <pc:chgData name="Shaheer" userId="b1c3cf173989246c" providerId="LiveId" clId="{55EADFC7-5DE0-4E72-A688-75CAFE02306F}" dt="2023-05-01T18:27:59.309" v="483" actId="1076"/>
        <pc:sldMkLst>
          <pc:docMk/>
          <pc:sldMk cId="855862855" sldId="307"/>
        </pc:sldMkLst>
        <pc:spChg chg="mod">
          <ac:chgData name="Shaheer" userId="b1c3cf173989246c" providerId="LiveId" clId="{55EADFC7-5DE0-4E72-A688-75CAFE02306F}" dt="2023-05-01T18:27:59.309" v="483" actId="1076"/>
          <ac:spMkLst>
            <pc:docMk/>
            <pc:sldMk cId="855862855" sldId="307"/>
            <ac:spMk id="2" creationId="{00000000-0000-0000-0000-000000000000}"/>
          </ac:spMkLst>
        </pc:spChg>
      </pc:sldChg>
      <pc:sldChg chg="modSp mod">
        <pc:chgData name="Shaheer" userId="b1c3cf173989246c" providerId="LiveId" clId="{55EADFC7-5DE0-4E72-A688-75CAFE02306F}" dt="2023-05-01T18:25:24.631" v="353" actId="20577"/>
        <pc:sldMkLst>
          <pc:docMk/>
          <pc:sldMk cId="2700686490" sldId="308"/>
        </pc:sldMkLst>
        <pc:spChg chg="mod">
          <ac:chgData name="Shaheer" userId="b1c3cf173989246c" providerId="LiveId" clId="{55EADFC7-5DE0-4E72-A688-75CAFE02306F}" dt="2023-05-01T18:25:24.631" v="353" actId="20577"/>
          <ac:spMkLst>
            <pc:docMk/>
            <pc:sldMk cId="2700686490" sldId="308"/>
            <ac:spMk id="3" creationId="{5F8D319C-32E8-4245-B43C-636B084B45A4}"/>
          </ac:spMkLst>
        </pc:spChg>
      </pc:sldChg>
      <pc:sldMasterChg chg="delSldLayout">
        <pc:chgData name="Shaheer" userId="b1c3cf173989246c" providerId="LiveId" clId="{55EADFC7-5DE0-4E72-A688-75CAFE02306F}" dt="2023-05-01T18:19:04.374" v="311" actId="47"/>
        <pc:sldMasterMkLst>
          <pc:docMk/>
          <pc:sldMasterMk cId="0" sldId="2147483648"/>
        </pc:sldMasterMkLst>
        <pc:sldLayoutChg chg="del">
          <pc:chgData name="Shaheer" userId="b1c3cf173989246c" providerId="LiveId" clId="{55EADFC7-5DE0-4E72-A688-75CAFE02306F}" dt="2023-05-01T18:19:04.374" v="311" actId="47"/>
          <pc:sldLayoutMkLst>
            <pc:docMk/>
            <pc:sldMasterMk cId="0" sldId="2147483648"/>
            <pc:sldLayoutMk cId="401401004"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956D7E-7E75-426F-AEED-7B959EA9320F}" type="datetimeFigureOut">
              <a:rPr lang="en-US" smtClean="0"/>
              <a:t>5/1/2023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41FDF-3743-4B6C-8A41-53E1D4CCD1EC}" type="slidenum">
              <a:rPr lang="en-US" smtClean="0"/>
              <a:t>‹#›</a:t>
            </a:fld>
            <a:endParaRPr lang="en-US"/>
          </a:p>
        </p:txBody>
      </p:sp>
    </p:spTree>
    <p:extLst>
      <p:ext uri="{BB962C8B-B14F-4D97-AF65-F5344CB8AC3E}">
        <p14:creationId xmlns:p14="http://schemas.microsoft.com/office/powerpoint/2010/main" val="3410773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6A41FDF-3743-4B6C-8A41-53E1D4CCD1EC}" type="slidenum">
              <a:rPr lang="en-US" smtClean="0"/>
              <a:t>4</a:t>
            </a:fld>
            <a:endParaRPr lang="en-US"/>
          </a:p>
        </p:txBody>
      </p:sp>
    </p:spTree>
    <p:extLst>
      <p:ext uri="{BB962C8B-B14F-4D97-AF65-F5344CB8AC3E}">
        <p14:creationId xmlns:p14="http://schemas.microsoft.com/office/powerpoint/2010/main" val="1475595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Urethral Catheterization</a:t>
            </a:r>
          </a:p>
        </p:txBody>
      </p:sp>
    </p:spTree>
    <p:extLst>
      <p:ext uri="{BB962C8B-B14F-4D97-AF65-F5344CB8AC3E}">
        <p14:creationId xmlns:p14="http://schemas.microsoft.com/office/powerpoint/2010/main" val="1500746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a:solidFill>
                  <a:srgbClr val="7030A0"/>
                </a:solidFill>
              </a:rPr>
              <a:t>Implement</a:t>
            </a:r>
          </a:p>
        </p:txBody>
      </p:sp>
      <p:sp>
        <p:nvSpPr>
          <p:cNvPr id="23555" name="Content Placeholder 2"/>
          <p:cNvSpPr>
            <a:spLocks noGrp="1"/>
          </p:cNvSpPr>
          <p:nvPr>
            <p:ph idx="1"/>
          </p:nvPr>
        </p:nvSpPr>
        <p:spPr/>
        <p:txBody>
          <a:bodyPr>
            <a:normAutofit/>
          </a:bodyPr>
          <a:lstStyle/>
          <a:p>
            <a:pPr>
              <a:buClr>
                <a:srgbClr val="FF3300"/>
              </a:buClr>
              <a:buFont typeface="Wingdings" pitchFamily="2" charset="2"/>
              <a:buChar char="§"/>
            </a:pPr>
            <a:r>
              <a:rPr lang="en-CA" sz="2800" dirty="0"/>
              <a:t>Wash hands </a:t>
            </a:r>
            <a:r>
              <a:rPr lang="en-US" sz="2800" dirty="0"/>
              <a:t>thoroughly before and after insertion</a:t>
            </a:r>
          </a:p>
          <a:p>
            <a:pPr>
              <a:buClr>
                <a:srgbClr val="FF3300"/>
              </a:buClr>
              <a:buFont typeface="Wingdings" pitchFamily="2" charset="2"/>
              <a:buChar char="§"/>
            </a:pPr>
            <a:r>
              <a:rPr lang="en-CA" sz="2800" dirty="0"/>
              <a:t>Provide privacy</a:t>
            </a:r>
          </a:p>
          <a:p>
            <a:pPr>
              <a:buClr>
                <a:srgbClr val="FF3300"/>
              </a:buClr>
              <a:buFont typeface="Wingdings" pitchFamily="2" charset="2"/>
              <a:buChar char="§"/>
            </a:pPr>
            <a:r>
              <a:rPr lang="en-CA" sz="2800" dirty="0"/>
              <a:t>Raise bed, stand on left side of bed if right handed (right side if left handed)</a:t>
            </a:r>
          </a:p>
          <a:p>
            <a:pPr>
              <a:buClr>
                <a:srgbClr val="FF3300"/>
              </a:buClr>
              <a:buFont typeface="Wingdings" pitchFamily="2" charset="2"/>
              <a:buChar char="§"/>
            </a:pPr>
            <a:r>
              <a:rPr lang="en-CA" sz="2800" dirty="0"/>
              <a:t>Arrange equipment</a:t>
            </a:r>
          </a:p>
          <a:p>
            <a:pPr>
              <a:buClr>
                <a:srgbClr val="FF3300"/>
              </a:buClr>
              <a:buFont typeface="Wingdings" pitchFamily="2" charset="2"/>
              <a:buChar char="§"/>
            </a:pPr>
            <a:r>
              <a:rPr lang="en-CA" sz="2800" dirty="0"/>
              <a:t>Water proof pad under client</a:t>
            </a:r>
          </a:p>
          <a:p>
            <a:pPr>
              <a:buClr>
                <a:srgbClr val="FF3300"/>
              </a:buClr>
              <a:buFont typeface="Wingdings" pitchFamily="2" charset="2"/>
              <a:buChar char="§"/>
            </a:pPr>
            <a:r>
              <a:rPr lang="en-CA" sz="2800" dirty="0"/>
              <a:t>Position &amp; drape client</a:t>
            </a:r>
          </a:p>
          <a:p>
            <a:pPr>
              <a:buClr>
                <a:srgbClr val="FF3300"/>
              </a:buClr>
              <a:buFont typeface="Wingdings" pitchFamily="2" charset="2"/>
              <a:buChar char="§"/>
            </a:pPr>
            <a:r>
              <a:rPr lang="en-US" sz="2800" dirty="0"/>
              <a:t>Use smallest catheter possible to help prevent trauma</a:t>
            </a:r>
          </a:p>
          <a:p>
            <a:pPr>
              <a:buClr>
                <a:srgbClr val="FF3300"/>
              </a:buClr>
              <a:buFont typeface="Wingdings" pitchFamily="2" charset="2"/>
              <a:buChar char="§"/>
            </a:pPr>
            <a:endParaRPr lang="en-CA" sz="2800" dirty="0"/>
          </a:p>
        </p:txBody>
      </p:sp>
    </p:spTree>
    <p:extLst>
      <p:ext uri="{BB962C8B-B14F-4D97-AF65-F5344CB8AC3E}">
        <p14:creationId xmlns:p14="http://schemas.microsoft.com/office/powerpoint/2010/main" val="20711395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4"/>
          <p:cNvSpPr txBox="1">
            <a:spLocks noChangeArrowheads="1"/>
          </p:cNvSpPr>
          <p:nvPr/>
        </p:nvSpPr>
        <p:spPr bwMode="auto">
          <a:xfrm>
            <a:off x="533400" y="838200"/>
            <a:ext cx="815340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Clr>
                <a:srgbClr val="FF3300"/>
              </a:buClr>
              <a:buFont typeface="Wingdings" pitchFamily="2" charset="2"/>
              <a:buChar char="§"/>
            </a:pPr>
            <a:r>
              <a:rPr lang="en-CA" dirty="0"/>
              <a:t> </a:t>
            </a:r>
            <a:r>
              <a:rPr lang="en-CA" sz="2400" u="sng" dirty="0"/>
              <a:t>Female:</a:t>
            </a:r>
            <a:r>
              <a:rPr lang="en-CA" sz="2400" dirty="0"/>
              <a:t> dorsal recumbent (supine with knees flexed) or Frog-leg position (hips externally rotated slightly flexed, and knees bent) or lithotomy position.</a:t>
            </a:r>
          </a:p>
          <a:p>
            <a:pPr eaLnBrk="1" hangingPunct="1">
              <a:buClr>
                <a:srgbClr val="FF3300"/>
              </a:buClr>
              <a:buFont typeface="Wingdings" pitchFamily="2" charset="2"/>
              <a:buChar char="§"/>
            </a:pPr>
            <a:r>
              <a:rPr lang="en-CA" sz="2400" u="sng" dirty="0"/>
              <a:t> Male:</a:t>
            </a:r>
            <a:r>
              <a:rPr lang="en-CA" sz="2400" dirty="0"/>
              <a:t> supine position</a:t>
            </a:r>
          </a:p>
          <a:p>
            <a:pPr eaLnBrk="1" hangingPunct="1">
              <a:buClr>
                <a:srgbClr val="FF3300"/>
              </a:buClr>
              <a:buFont typeface="Wingdings" pitchFamily="2" charset="2"/>
              <a:buChar char="§"/>
            </a:pPr>
            <a:r>
              <a:rPr lang="en-CA" sz="2400" dirty="0"/>
              <a:t> With  disposable gloves, wash </a:t>
            </a:r>
            <a:r>
              <a:rPr lang="en-CA" sz="2400" dirty="0" err="1"/>
              <a:t>perineal</a:t>
            </a:r>
            <a:r>
              <a:rPr lang="en-CA" sz="2400" dirty="0"/>
              <a:t> areas</a:t>
            </a:r>
          </a:p>
          <a:p>
            <a:pPr eaLnBrk="1" hangingPunct="1">
              <a:buClr>
                <a:srgbClr val="FF3300"/>
              </a:buClr>
              <a:buFont typeface="Wingdings" pitchFamily="2" charset="2"/>
              <a:buChar char="§"/>
            </a:pPr>
            <a:r>
              <a:rPr lang="en-CA" sz="2400" dirty="0"/>
              <a:t> Wash hands </a:t>
            </a:r>
          </a:p>
          <a:p>
            <a:pPr eaLnBrk="1" hangingPunct="1">
              <a:buClr>
                <a:srgbClr val="FF3300"/>
              </a:buClr>
              <a:buFont typeface="Wingdings" pitchFamily="2" charset="2"/>
              <a:buChar char="§"/>
            </a:pPr>
            <a:r>
              <a:rPr lang="en-CA" sz="2400" dirty="0"/>
              <a:t> Open tubing with collection bag (attach to bed frame and </a:t>
            </a:r>
          </a:p>
          <a:p>
            <a:pPr eaLnBrk="1" hangingPunct="1">
              <a:buClr>
                <a:srgbClr val="FF3300"/>
              </a:buClr>
              <a:buFont typeface="Wingdings" pitchFamily="2" charset="2"/>
              <a:buChar char="§"/>
            </a:pPr>
            <a:r>
              <a:rPr lang="en-CA" sz="2400" dirty="0"/>
              <a:t> have tubing positioned to easily connect to catheter once inserted</a:t>
            </a:r>
          </a:p>
          <a:p>
            <a:pPr eaLnBrk="1" hangingPunct="1">
              <a:buClr>
                <a:srgbClr val="FF3300"/>
              </a:buClr>
              <a:buFont typeface="Wingdings" pitchFamily="2" charset="2"/>
              <a:buChar char="§"/>
            </a:pPr>
            <a:r>
              <a:rPr lang="en-CA" sz="2400" dirty="0"/>
              <a:t> organize sterile field – add catheter, lubricant, syringe and sterile water, test balloon, pour cleaning solution over cotton balls</a:t>
            </a:r>
          </a:p>
          <a:p>
            <a:pPr eaLnBrk="1" hangingPunct="1">
              <a:buClr>
                <a:srgbClr val="FF3300"/>
              </a:buClr>
              <a:buFont typeface="Wingdings" pitchFamily="2" charset="2"/>
              <a:buChar char="§"/>
            </a:pPr>
            <a:r>
              <a:rPr lang="en-CA" sz="2400" dirty="0"/>
              <a:t>Apply sterile gloves</a:t>
            </a:r>
          </a:p>
          <a:p>
            <a:pPr eaLnBrk="1" hangingPunct="1">
              <a:buClr>
                <a:srgbClr val="FFC000"/>
              </a:buClr>
            </a:pPr>
            <a:endParaRPr lang="en-CA" sz="2400" dirty="0"/>
          </a:p>
        </p:txBody>
      </p:sp>
    </p:spTree>
    <p:extLst>
      <p:ext uri="{BB962C8B-B14F-4D97-AF65-F5344CB8AC3E}">
        <p14:creationId xmlns:p14="http://schemas.microsoft.com/office/powerpoint/2010/main" val="895799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4294967295"/>
          </p:nvPr>
        </p:nvSpPr>
        <p:spPr>
          <a:xfrm>
            <a:off x="457200" y="609600"/>
            <a:ext cx="8229600" cy="5029200"/>
          </a:xfrm>
        </p:spPr>
        <p:txBody>
          <a:bodyPr/>
          <a:lstStyle/>
          <a:p>
            <a:pPr>
              <a:buClr>
                <a:srgbClr val="FF3300"/>
              </a:buClr>
              <a:buFont typeface="Wingdings" pitchFamily="2" charset="2"/>
              <a:buChar char="§"/>
            </a:pPr>
            <a:r>
              <a:rPr lang="en-CA" sz="2800"/>
              <a:t>Lubricate catheter (2.5 to 5 cm for women) and 12.5 to 17.5 cm for men)</a:t>
            </a:r>
          </a:p>
          <a:p>
            <a:pPr>
              <a:buClr>
                <a:srgbClr val="FF3300"/>
              </a:buClr>
              <a:buFont typeface="Wingdings" pitchFamily="2" charset="2"/>
              <a:buChar char="§"/>
            </a:pPr>
            <a:endParaRPr lang="en-CA" sz="2800"/>
          </a:p>
          <a:p>
            <a:pPr>
              <a:buClr>
                <a:srgbClr val="FF3300"/>
              </a:buClr>
              <a:buFont typeface="Arial" charset="0"/>
              <a:buNone/>
            </a:pPr>
            <a:r>
              <a:rPr lang="en-CA" sz="2800"/>
              <a:t>*Note: there may be an order for lubricant containing local anaesthetic*</a:t>
            </a:r>
          </a:p>
          <a:p>
            <a:pPr>
              <a:buClr>
                <a:srgbClr val="FF3300"/>
              </a:buClr>
              <a:buFont typeface="Wingdings" pitchFamily="2" charset="2"/>
              <a:buChar char="§"/>
            </a:pPr>
            <a:endParaRPr lang="en-CA" sz="2800"/>
          </a:p>
          <a:p>
            <a:pPr>
              <a:buClr>
                <a:srgbClr val="FF3300"/>
              </a:buClr>
              <a:buFont typeface="Wingdings" pitchFamily="2" charset="2"/>
              <a:buChar char="§"/>
            </a:pPr>
            <a:r>
              <a:rPr lang="en-CA" sz="2800"/>
              <a:t>Apply sterile drapes keep gloves sterile </a:t>
            </a:r>
          </a:p>
          <a:p>
            <a:pPr>
              <a:buClr>
                <a:srgbClr val="FF3300"/>
              </a:buClr>
              <a:buFont typeface="Arial" charset="0"/>
              <a:buNone/>
            </a:pPr>
            <a:r>
              <a:rPr lang="en-CA" sz="2800"/>
              <a:t>	</a:t>
            </a:r>
            <a:r>
              <a:rPr lang="en-CA" sz="2800" u="sng"/>
              <a:t>women: </a:t>
            </a:r>
            <a:r>
              <a:rPr lang="en-CA" sz="2800"/>
              <a:t>under buttocks and fenestrated over perineum</a:t>
            </a:r>
          </a:p>
          <a:p>
            <a:pPr>
              <a:buClr>
                <a:srgbClr val="FF3300"/>
              </a:buClr>
              <a:buFont typeface="Arial" charset="0"/>
              <a:buNone/>
            </a:pPr>
            <a:r>
              <a:rPr lang="en-CA" sz="2800"/>
              <a:t>	</a:t>
            </a:r>
            <a:r>
              <a:rPr lang="en-CA" sz="2800" u="sng"/>
              <a:t>men:</a:t>
            </a:r>
            <a:r>
              <a:rPr lang="en-CA" sz="2800"/>
              <a:t> over thighs and fenestrated over penis</a:t>
            </a:r>
          </a:p>
        </p:txBody>
      </p:sp>
    </p:spTree>
    <p:extLst>
      <p:ext uri="{BB962C8B-B14F-4D97-AF65-F5344CB8AC3E}">
        <p14:creationId xmlns:p14="http://schemas.microsoft.com/office/powerpoint/2010/main" val="456898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4294967295"/>
          </p:nvPr>
        </p:nvSpPr>
        <p:spPr>
          <a:xfrm>
            <a:off x="457200" y="685800"/>
            <a:ext cx="8229600" cy="5486400"/>
          </a:xfrm>
        </p:spPr>
        <p:txBody>
          <a:bodyPr/>
          <a:lstStyle/>
          <a:p>
            <a:pPr>
              <a:buClr>
                <a:srgbClr val="FF3300"/>
              </a:buClr>
              <a:buFont typeface="Wingdings" pitchFamily="2" charset="2"/>
              <a:buChar char="§"/>
            </a:pPr>
            <a:r>
              <a:rPr lang="en-CA" sz="2400" dirty="0"/>
              <a:t>Place sterile tray and contents between legs</a:t>
            </a:r>
          </a:p>
          <a:p>
            <a:pPr>
              <a:buClr>
                <a:srgbClr val="FF3300"/>
              </a:buClr>
              <a:buFont typeface="Wingdings" pitchFamily="2" charset="2"/>
              <a:buChar char="§"/>
            </a:pPr>
            <a:endParaRPr lang="en-CA" sz="2400" dirty="0"/>
          </a:p>
          <a:p>
            <a:pPr>
              <a:buClr>
                <a:srgbClr val="FF3300"/>
              </a:buClr>
              <a:buFont typeface="Wingdings" pitchFamily="2" charset="2"/>
              <a:buChar char="§"/>
            </a:pPr>
            <a:r>
              <a:rPr lang="en-CA" sz="2400" dirty="0"/>
              <a:t>Cleanse meatus:</a:t>
            </a:r>
          </a:p>
          <a:p>
            <a:pPr>
              <a:buClr>
                <a:srgbClr val="FF3300"/>
              </a:buClr>
              <a:buFont typeface="Arial" charset="0"/>
              <a:buNone/>
            </a:pPr>
            <a:r>
              <a:rPr lang="en-CA" sz="2400" u="sng" dirty="0"/>
              <a:t>Women:</a:t>
            </a:r>
            <a:r>
              <a:rPr lang="en-CA" sz="2400" dirty="0"/>
              <a:t> with nondominant hand, expose meatus, maintain </a:t>
            </a:r>
          </a:p>
          <a:p>
            <a:pPr>
              <a:buClr>
                <a:srgbClr val="FF3300"/>
              </a:buClr>
              <a:buFont typeface="Arial" charset="0"/>
              <a:buNone/>
            </a:pPr>
            <a:r>
              <a:rPr lang="en-CA" sz="2400" dirty="0"/>
              <a:t>Position of hand, cleanse with forceps, wipe from front to back, </a:t>
            </a:r>
          </a:p>
          <a:p>
            <a:pPr>
              <a:buClr>
                <a:srgbClr val="FF3300"/>
              </a:buClr>
              <a:buFont typeface="Arial" charset="0"/>
              <a:buNone/>
            </a:pPr>
            <a:r>
              <a:rPr lang="en-CA" sz="2400" dirty="0"/>
              <a:t>new cotton ball each swipe, far labial fold, near, and directly </a:t>
            </a:r>
          </a:p>
          <a:p>
            <a:pPr>
              <a:buClr>
                <a:srgbClr val="FF3300"/>
              </a:buClr>
              <a:buFont typeface="Arial" charset="0"/>
              <a:buNone/>
            </a:pPr>
            <a:r>
              <a:rPr lang="en-CA" sz="2400" dirty="0"/>
              <a:t>over meatus</a:t>
            </a:r>
          </a:p>
          <a:p>
            <a:pPr>
              <a:buClr>
                <a:srgbClr val="FF3300"/>
              </a:buClr>
              <a:buFont typeface="Arial" charset="0"/>
              <a:buNone/>
            </a:pPr>
            <a:r>
              <a:rPr lang="en-CA" sz="2400" u="sng" dirty="0"/>
              <a:t>Men: </a:t>
            </a:r>
            <a:r>
              <a:rPr lang="en-CA" sz="2400" dirty="0"/>
              <a:t>retract foreskin, hold penis below glans, maintain position </a:t>
            </a:r>
          </a:p>
          <a:p>
            <a:pPr>
              <a:buClr>
                <a:srgbClr val="FF3300"/>
              </a:buClr>
              <a:buFont typeface="Arial" charset="0"/>
              <a:buNone/>
            </a:pPr>
            <a:r>
              <a:rPr lang="en-CA" sz="2400" dirty="0"/>
              <a:t>of hand, with forceps clean in a circular motion from meatus </a:t>
            </a:r>
          </a:p>
          <a:p>
            <a:pPr>
              <a:buClr>
                <a:srgbClr val="FF3300"/>
              </a:buClr>
              <a:buFont typeface="Arial" charset="0"/>
              <a:buNone/>
            </a:pPr>
            <a:r>
              <a:rPr lang="en-CA" sz="2400" dirty="0"/>
              <a:t>down to base of glans, repeat three more times</a:t>
            </a:r>
          </a:p>
          <a:p>
            <a:pPr>
              <a:buClr>
                <a:srgbClr val="FF3300"/>
              </a:buClr>
              <a:buFont typeface="Arial" charset="0"/>
              <a:buNone/>
            </a:pPr>
            <a:endParaRPr lang="en-CA" sz="2400" dirty="0"/>
          </a:p>
          <a:p>
            <a:pPr>
              <a:buClr>
                <a:srgbClr val="FF3300"/>
              </a:buClr>
              <a:buFont typeface="Arial" charset="0"/>
              <a:buNone/>
            </a:pPr>
            <a:endParaRPr lang="en-CA" sz="2400" dirty="0"/>
          </a:p>
          <a:p>
            <a:pPr>
              <a:buFont typeface="Arial" charset="0"/>
              <a:buNone/>
            </a:pPr>
            <a:endParaRPr lang="en-CA" dirty="0"/>
          </a:p>
        </p:txBody>
      </p:sp>
    </p:spTree>
    <p:extLst>
      <p:ext uri="{BB962C8B-B14F-4D97-AF65-F5344CB8AC3E}">
        <p14:creationId xmlns:p14="http://schemas.microsoft.com/office/powerpoint/2010/main" val="4211859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4294967295"/>
          </p:nvPr>
        </p:nvSpPr>
        <p:spPr>
          <a:xfrm>
            <a:off x="457200" y="609600"/>
            <a:ext cx="8229600" cy="5715000"/>
          </a:xfrm>
        </p:spPr>
        <p:txBody>
          <a:bodyPr/>
          <a:lstStyle/>
          <a:p>
            <a:pPr>
              <a:buClr>
                <a:srgbClr val="FF3300"/>
              </a:buClr>
            </a:pPr>
            <a:r>
              <a:rPr lang="en-CA" sz="2800" dirty="0"/>
              <a:t>Hold end of catheter loosely coiled in dominant hand, place end of catheter in tray</a:t>
            </a:r>
          </a:p>
          <a:p>
            <a:endParaRPr lang="en-CA" sz="2800" dirty="0"/>
          </a:p>
          <a:p>
            <a:pPr>
              <a:buClr>
                <a:srgbClr val="FF3300"/>
              </a:buClr>
            </a:pPr>
            <a:r>
              <a:rPr lang="en-CA" sz="2800" dirty="0"/>
              <a:t>Insert catheter:</a:t>
            </a:r>
          </a:p>
          <a:p>
            <a:pPr>
              <a:buFont typeface="Arial" charset="0"/>
              <a:buNone/>
            </a:pPr>
            <a:r>
              <a:rPr lang="en-CA" sz="2800" u="sng" dirty="0"/>
              <a:t>Women:</a:t>
            </a:r>
            <a:r>
              <a:rPr lang="en-CA" sz="2800" dirty="0"/>
              <a:t> </a:t>
            </a:r>
          </a:p>
          <a:p>
            <a:pPr>
              <a:buFont typeface="Arial" charset="0"/>
              <a:buNone/>
            </a:pPr>
            <a:r>
              <a:rPr lang="en-CA" sz="2800" dirty="0"/>
              <a:t>insert 5 to 7.5 cm until urine flows, then </a:t>
            </a:r>
          </a:p>
          <a:p>
            <a:pPr>
              <a:buFont typeface="Arial" charset="0"/>
              <a:buNone/>
            </a:pPr>
            <a:r>
              <a:rPr lang="en-CA" sz="2800" dirty="0"/>
              <a:t>advance another 2.5 to 5 cm</a:t>
            </a:r>
          </a:p>
          <a:p>
            <a:pPr>
              <a:buFont typeface="Arial" charset="0"/>
              <a:buNone/>
            </a:pPr>
            <a:r>
              <a:rPr lang="en-CA" sz="2800" u="sng" dirty="0"/>
              <a:t>Men: </a:t>
            </a:r>
            <a:r>
              <a:rPr lang="en-CA" sz="2800" dirty="0"/>
              <a:t>hold penis perpendicular, catheter to the hilt (bifurcation) </a:t>
            </a:r>
          </a:p>
          <a:p>
            <a:endParaRPr lang="en-CA" dirty="0"/>
          </a:p>
        </p:txBody>
      </p:sp>
    </p:spTree>
    <p:extLst>
      <p:ext uri="{BB962C8B-B14F-4D97-AF65-F5344CB8AC3E}">
        <p14:creationId xmlns:p14="http://schemas.microsoft.com/office/powerpoint/2010/main" val="3629708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4294967295"/>
          </p:nvPr>
        </p:nvSpPr>
        <p:spPr>
          <a:xfrm>
            <a:off x="457200" y="685800"/>
            <a:ext cx="8229600" cy="5368925"/>
          </a:xfrm>
        </p:spPr>
        <p:txBody>
          <a:bodyPr/>
          <a:lstStyle/>
          <a:p>
            <a:pPr>
              <a:buClr>
                <a:srgbClr val="FF3300"/>
              </a:buClr>
              <a:buFont typeface="Wingdings" pitchFamily="2" charset="2"/>
              <a:buChar char="§"/>
            </a:pPr>
            <a:r>
              <a:rPr lang="en-CA" sz="2800" dirty="0"/>
              <a:t>Collect specimen if indicated</a:t>
            </a:r>
          </a:p>
          <a:p>
            <a:pPr>
              <a:buClr>
                <a:srgbClr val="FF3300"/>
              </a:buClr>
              <a:buFont typeface="Wingdings" pitchFamily="2" charset="2"/>
              <a:buChar char="§"/>
            </a:pPr>
            <a:r>
              <a:rPr lang="en-CA" sz="2800" dirty="0"/>
              <a:t>Allow bladder to empty unless policy restricts </a:t>
            </a:r>
          </a:p>
          <a:p>
            <a:pPr>
              <a:buClr>
                <a:srgbClr val="FF3300"/>
              </a:buClr>
              <a:buFont typeface="Wingdings" pitchFamily="2" charset="2"/>
              <a:buChar char="§"/>
            </a:pPr>
            <a:r>
              <a:rPr lang="en-CA" sz="2800" dirty="0"/>
              <a:t>Inflate balloon with amount indicated </a:t>
            </a:r>
          </a:p>
          <a:p>
            <a:pPr>
              <a:buClr>
                <a:srgbClr val="FF3300"/>
              </a:buClr>
              <a:buFont typeface="Wingdings" pitchFamily="2" charset="2"/>
              <a:buChar char="§"/>
            </a:pPr>
            <a:r>
              <a:rPr lang="en-CA" sz="2800" dirty="0"/>
              <a:t>If client complains of pain, aspirate solution and advance catheter further and inflate</a:t>
            </a:r>
          </a:p>
          <a:p>
            <a:pPr>
              <a:buClr>
                <a:srgbClr val="FF3300"/>
              </a:buClr>
              <a:buFont typeface="Wingdings" pitchFamily="2" charset="2"/>
              <a:buChar char="§"/>
            </a:pPr>
            <a:r>
              <a:rPr lang="en-CA" sz="2800" dirty="0"/>
              <a:t>Gently pull to feel resistance</a:t>
            </a:r>
          </a:p>
          <a:p>
            <a:pPr>
              <a:buClr>
                <a:srgbClr val="FF3300"/>
              </a:buClr>
              <a:buFont typeface="Wingdings" pitchFamily="2" charset="2"/>
              <a:buChar char="§"/>
            </a:pPr>
            <a:r>
              <a:rPr lang="en-CA" sz="2800" dirty="0"/>
              <a:t>Attach catheter to collection bag and attach to bed frame below bladder</a:t>
            </a:r>
          </a:p>
          <a:p>
            <a:pPr>
              <a:buClr>
                <a:srgbClr val="FF3300"/>
              </a:buClr>
              <a:buFont typeface="Wingdings" pitchFamily="2" charset="2"/>
              <a:buChar char="§"/>
            </a:pPr>
            <a:r>
              <a:rPr lang="en-CA" sz="2800" dirty="0"/>
              <a:t>Anchor catheter (thigh if appropriate and coil tubing on bed and attach to mattress)</a:t>
            </a:r>
          </a:p>
          <a:p>
            <a:endParaRPr lang="en-CA" sz="2800" dirty="0"/>
          </a:p>
        </p:txBody>
      </p:sp>
    </p:spTree>
    <p:extLst>
      <p:ext uri="{BB962C8B-B14F-4D97-AF65-F5344CB8AC3E}">
        <p14:creationId xmlns:p14="http://schemas.microsoft.com/office/powerpoint/2010/main" val="4228730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a:solidFill>
                  <a:srgbClr val="7030A0"/>
                </a:solidFill>
              </a:rPr>
              <a:t>Evaluate</a:t>
            </a:r>
          </a:p>
        </p:txBody>
      </p:sp>
      <p:sp>
        <p:nvSpPr>
          <p:cNvPr id="29699" name="Content Placeholder 2"/>
          <p:cNvSpPr>
            <a:spLocks noGrp="1"/>
          </p:cNvSpPr>
          <p:nvPr>
            <p:ph idx="1"/>
          </p:nvPr>
        </p:nvSpPr>
        <p:spPr/>
        <p:txBody>
          <a:bodyPr/>
          <a:lstStyle/>
          <a:p>
            <a:pPr>
              <a:buClr>
                <a:srgbClr val="FF3300"/>
              </a:buClr>
              <a:buFont typeface="Wingdings" pitchFamily="2" charset="2"/>
              <a:buChar char="§"/>
            </a:pPr>
            <a:r>
              <a:rPr lang="en-CA"/>
              <a:t>Palpate bladder</a:t>
            </a:r>
          </a:p>
          <a:p>
            <a:pPr>
              <a:buClr>
                <a:srgbClr val="FF3300"/>
              </a:buClr>
              <a:buFont typeface="Wingdings" pitchFamily="2" charset="2"/>
              <a:buChar char="§"/>
            </a:pPr>
            <a:endParaRPr lang="en-CA"/>
          </a:p>
          <a:p>
            <a:pPr>
              <a:buClr>
                <a:srgbClr val="FF3300"/>
              </a:buClr>
              <a:buFont typeface="Wingdings" pitchFamily="2" charset="2"/>
              <a:buChar char="§"/>
            </a:pPr>
            <a:r>
              <a:rPr lang="en-CA"/>
              <a:t>Assess comfort</a:t>
            </a:r>
          </a:p>
          <a:p>
            <a:pPr>
              <a:buClr>
                <a:srgbClr val="FF3300"/>
              </a:buClr>
              <a:buFont typeface="Wingdings" pitchFamily="2" charset="2"/>
              <a:buChar char="§"/>
            </a:pPr>
            <a:endParaRPr lang="en-CA"/>
          </a:p>
          <a:p>
            <a:pPr>
              <a:buClr>
                <a:srgbClr val="FF3300"/>
              </a:buClr>
              <a:buFont typeface="Wingdings" pitchFamily="2" charset="2"/>
              <a:buChar char="§"/>
            </a:pPr>
            <a:r>
              <a:rPr lang="en-CA"/>
              <a:t>Characteristics and amount of urine</a:t>
            </a:r>
          </a:p>
          <a:p>
            <a:endParaRPr lang="en-CA"/>
          </a:p>
        </p:txBody>
      </p:sp>
    </p:spTree>
    <p:extLst>
      <p:ext uri="{BB962C8B-B14F-4D97-AF65-F5344CB8AC3E}">
        <p14:creationId xmlns:p14="http://schemas.microsoft.com/office/powerpoint/2010/main" val="51724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CATHETER MAINTENANCE</a:t>
            </a:r>
          </a:p>
        </p:txBody>
      </p:sp>
      <p:sp>
        <p:nvSpPr>
          <p:cNvPr id="14339" name="Rectangle 3"/>
          <p:cNvSpPr>
            <a:spLocks noGrp="1" noChangeArrowheads="1"/>
          </p:cNvSpPr>
          <p:nvPr>
            <p:ph type="body" idx="1"/>
          </p:nvPr>
        </p:nvSpPr>
        <p:spPr/>
        <p:txBody>
          <a:bodyPr/>
          <a:lstStyle/>
          <a:p>
            <a:pPr marL="457200" indent="-457200">
              <a:lnSpc>
                <a:spcPct val="80000"/>
              </a:lnSpc>
              <a:buFont typeface="+mj-lt"/>
              <a:buAutoNum type="arabicPeriod"/>
            </a:pPr>
            <a:r>
              <a:rPr lang="en-US" sz="2400" dirty="0"/>
              <a:t>Assess need for Foley daily</a:t>
            </a:r>
          </a:p>
          <a:p>
            <a:pPr marL="457200" indent="-457200">
              <a:lnSpc>
                <a:spcPct val="80000"/>
              </a:lnSpc>
              <a:buFont typeface="+mj-lt"/>
              <a:buAutoNum type="arabicPeriod"/>
            </a:pPr>
            <a:r>
              <a:rPr lang="en-US" sz="2400" dirty="0"/>
              <a:t>Daily AM Care: Cleanse around catheter and meatus with soap and water daily and Limiting manipulation of the catheter reduces infection. </a:t>
            </a:r>
          </a:p>
          <a:p>
            <a:pPr marL="457200" indent="-457200">
              <a:lnSpc>
                <a:spcPct val="80000"/>
              </a:lnSpc>
              <a:buFont typeface="+mj-lt"/>
              <a:buAutoNum type="arabicPeriod"/>
            </a:pPr>
            <a:r>
              <a:rPr lang="en-US" sz="2400" dirty="0"/>
              <a:t>Secure the catheter with a leg band: Leg bands help keep the catheter in place and decrease pulling and twisting.</a:t>
            </a:r>
          </a:p>
          <a:p>
            <a:pPr marL="457200" indent="-457200">
              <a:lnSpc>
                <a:spcPct val="80000"/>
              </a:lnSpc>
              <a:buFont typeface="+mj-lt"/>
              <a:buAutoNum type="arabicPeriod"/>
            </a:pPr>
            <a:r>
              <a:rPr lang="en-US" sz="2400" dirty="0"/>
              <a:t>Avoid bladder irrigation unless obstruction has occurred.</a:t>
            </a:r>
          </a:p>
          <a:p>
            <a:pPr marL="457200" indent="-457200">
              <a:lnSpc>
                <a:spcPct val="80000"/>
              </a:lnSpc>
              <a:buFont typeface="+mj-lt"/>
              <a:buAutoNum type="arabicPeriod"/>
            </a:pPr>
            <a:r>
              <a:rPr lang="en-US" sz="2400" dirty="0">
                <a:solidFill>
                  <a:srgbClr val="FF0000"/>
                </a:solidFill>
              </a:rPr>
              <a:t>Keep Drainage Bag BELOW the Bladder</a:t>
            </a:r>
            <a:r>
              <a:rPr lang="en-US" sz="2400" dirty="0"/>
              <a:t>: This prevents reflux back into the bladder, which can increase infection</a:t>
            </a:r>
          </a:p>
        </p:txBody>
      </p:sp>
    </p:spTree>
    <p:extLst>
      <p:ext uri="{BB962C8B-B14F-4D97-AF65-F5344CB8AC3E}">
        <p14:creationId xmlns:p14="http://schemas.microsoft.com/office/powerpoint/2010/main" val="1553275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p:txBody>
          <a:bodyPr/>
          <a:lstStyle/>
          <a:p>
            <a:pPr marL="0" indent="0">
              <a:lnSpc>
                <a:spcPct val="90000"/>
              </a:lnSpc>
              <a:buNone/>
            </a:pPr>
            <a:r>
              <a:rPr lang="en-US" sz="2400" dirty="0"/>
              <a:t>6.Keep Drainage bag OFF the Floor: To avoid contaminating the spout.</a:t>
            </a:r>
          </a:p>
          <a:p>
            <a:pPr marL="0" indent="0">
              <a:lnSpc>
                <a:spcPct val="90000"/>
              </a:lnSpc>
              <a:buNone/>
            </a:pPr>
            <a:r>
              <a:rPr lang="en-US" sz="2400" dirty="0"/>
              <a:t>7.Use individual graduated container for EACH Patient/label with name</a:t>
            </a:r>
            <a:endParaRPr lang="en-US" sz="2400" b="1" dirty="0"/>
          </a:p>
          <a:p>
            <a:pPr marL="0" indent="0">
              <a:lnSpc>
                <a:spcPct val="90000"/>
              </a:lnSpc>
              <a:buNone/>
            </a:pPr>
            <a:r>
              <a:rPr lang="en-US" sz="2400" dirty="0"/>
              <a:t>8.EMPTY the drainage bag before transport to avoid reflux</a:t>
            </a:r>
            <a:endParaRPr lang="en-US" sz="2400" b="1" dirty="0"/>
          </a:p>
          <a:p>
            <a:pPr marL="0" indent="0">
              <a:lnSpc>
                <a:spcPct val="90000"/>
              </a:lnSpc>
              <a:buNone/>
            </a:pPr>
            <a:r>
              <a:rPr lang="en-US" sz="2400" dirty="0"/>
              <a:t>9.Maintain a Closed System</a:t>
            </a:r>
            <a:r>
              <a:rPr lang="en-US" sz="2400" b="1" dirty="0"/>
              <a:t>: </a:t>
            </a:r>
            <a:endParaRPr lang="en-US" sz="2400" dirty="0"/>
          </a:p>
          <a:p>
            <a:pPr marL="457200" lvl="1" indent="0">
              <a:lnSpc>
                <a:spcPct val="90000"/>
              </a:lnSpc>
              <a:buNone/>
            </a:pPr>
            <a:r>
              <a:rPr lang="en-US" sz="2400" dirty="0"/>
              <a:t>-Take urine samples through the port</a:t>
            </a:r>
          </a:p>
          <a:p>
            <a:pPr marL="457200" lvl="1" indent="0">
              <a:lnSpc>
                <a:spcPct val="90000"/>
              </a:lnSpc>
              <a:buNone/>
            </a:pPr>
            <a:r>
              <a:rPr lang="en-US" sz="2400" dirty="0"/>
              <a:t>-Always scrub the hub first before taking a sample </a:t>
            </a:r>
          </a:p>
          <a:p>
            <a:pPr marL="457200" lvl="1" indent="0">
              <a:lnSpc>
                <a:spcPct val="90000"/>
              </a:lnSpc>
              <a:buNone/>
            </a:pPr>
            <a:endParaRPr lang="en-US" sz="2000" dirty="0"/>
          </a:p>
          <a:p>
            <a:pPr marL="0" indent="0">
              <a:lnSpc>
                <a:spcPct val="90000"/>
              </a:lnSpc>
              <a:buNone/>
            </a:pPr>
            <a:endParaRPr lang="en-US" sz="2000" dirty="0"/>
          </a:p>
        </p:txBody>
      </p:sp>
    </p:spTree>
    <p:extLst>
      <p:ext uri="{BB962C8B-B14F-4D97-AF65-F5344CB8AC3E}">
        <p14:creationId xmlns:p14="http://schemas.microsoft.com/office/powerpoint/2010/main" val="1153902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5"/>
          <p:cNvSpPr>
            <a:spLocks noGrp="1" noChangeArrowheads="1"/>
          </p:cNvSpPr>
          <p:nvPr>
            <p:ph type="body" sz="half" idx="1"/>
          </p:nvPr>
        </p:nvSpPr>
        <p:spPr/>
        <p:txBody>
          <a:bodyPr/>
          <a:lstStyle/>
          <a:p>
            <a:pPr>
              <a:buFont typeface="Wingdings" pitchFamily="2" charset="2"/>
              <a:buNone/>
            </a:pPr>
            <a:endParaRPr lang="en-US"/>
          </a:p>
        </p:txBody>
      </p:sp>
      <p:pic>
        <p:nvPicPr>
          <p:cNvPr id="21512" name="Picture 8" descr="CatheterSyste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4038600" cy="4343400"/>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dale_medical_foley_catheter_holder_316__66799_zoom"/>
          <p:cNvPicPr>
            <a:picLocks noGrp="1" noChangeAspect="1" noChangeArrowheads="1"/>
          </p:cNvPicPr>
          <p:nvPr>
            <p:ph type="body" sz="half" idx="2"/>
          </p:nvPr>
        </p:nvPicPr>
        <p:blipFill>
          <a:blip r:embed="rId3">
            <a:extLst>
              <a:ext uri="{28A0092B-C50C-407E-A947-70E740481C1C}">
                <a14:useLocalDpi xmlns:a14="http://schemas.microsoft.com/office/drawing/2010/main" val="0"/>
              </a:ext>
            </a:extLst>
          </a:blip>
          <a:srcRect/>
          <a:stretch>
            <a:fillRect/>
          </a:stretch>
        </p:blipFill>
        <p:spPr>
          <a:xfrm>
            <a:off x="4946650" y="1600200"/>
            <a:ext cx="3511550" cy="441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28722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r>
              <a:rPr lang="en-US" dirty="0"/>
              <a:t>To know the definition and indication of  urinary catheter insertion.</a:t>
            </a:r>
          </a:p>
          <a:p>
            <a:r>
              <a:rPr lang="en-US" dirty="0"/>
              <a:t>To know what is the types of urinary catheters.</a:t>
            </a:r>
          </a:p>
          <a:p>
            <a:r>
              <a:rPr lang="en-US" dirty="0"/>
              <a:t>To know the technique of insertion.</a:t>
            </a:r>
          </a:p>
          <a:p>
            <a:r>
              <a:rPr lang="en-US" dirty="0"/>
              <a:t>To know how to maintain insertion.</a:t>
            </a:r>
          </a:p>
          <a:p>
            <a:r>
              <a:rPr lang="en-US" dirty="0"/>
              <a:t>To know when to remove the urinary catheter.</a:t>
            </a:r>
          </a:p>
          <a:p>
            <a:r>
              <a:rPr lang="en-US" dirty="0"/>
              <a:t>To know what is the </a:t>
            </a:r>
            <a:r>
              <a:rPr lang="en-US" dirty="0" err="1"/>
              <a:t>foly</a:t>
            </a:r>
            <a:r>
              <a:rPr lang="en-US" dirty="0"/>
              <a:t> s care bundle</a:t>
            </a:r>
          </a:p>
          <a:p>
            <a:endParaRPr lang="en-US" dirty="0"/>
          </a:p>
        </p:txBody>
      </p:sp>
    </p:spTree>
    <p:extLst>
      <p:ext uri="{BB962C8B-B14F-4D97-AF65-F5344CB8AC3E}">
        <p14:creationId xmlns:p14="http://schemas.microsoft.com/office/powerpoint/2010/main" val="1852898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600" dirty="0"/>
              <a:t>REVIEW AND REMOVE</a:t>
            </a:r>
          </a:p>
        </p:txBody>
      </p:sp>
      <p:sp>
        <p:nvSpPr>
          <p:cNvPr id="16387" name="Rectangle 3"/>
          <p:cNvSpPr>
            <a:spLocks noGrp="1" noChangeArrowheads="1"/>
          </p:cNvSpPr>
          <p:nvPr>
            <p:ph type="body" idx="1"/>
          </p:nvPr>
        </p:nvSpPr>
        <p:spPr>
          <a:xfrm>
            <a:off x="0" y="1265238"/>
            <a:ext cx="9144000" cy="5364162"/>
          </a:xfrm>
        </p:spPr>
        <p:txBody>
          <a:bodyPr>
            <a:normAutofit fontScale="92500" lnSpcReduction="20000"/>
          </a:bodyPr>
          <a:lstStyle/>
          <a:p>
            <a:pPr>
              <a:lnSpc>
                <a:spcPct val="80000"/>
              </a:lnSpc>
            </a:pPr>
            <a:r>
              <a:rPr lang="en-US" sz="2800" dirty="0"/>
              <a:t>“The duration of catheterization is the most important risk factor for development of infection.”</a:t>
            </a:r>
          </a:p>
          <a:p>
            <a:pPr>
              <a:lnSpc>
                <a:spcPct val="80000"/>
              </a:lnSpc>
            </a:pPr>
            <a:endParaRPr lang="en-US" sz="2800" dirty="0"/>
          </a:p>
          <a:p>
            <a:pPr>
              <a:lnSpc>
                <a:spcPct val="80000"/>
              </a:lnSpc>
            </a:pPr>
            <a:r>
              <a:rPr lang="en-US" sz="2800" dirty="0"/>
              <a:t>The necessity of a bladder catheter should be addressed by physicians daily as a part of rounds, and by nursing as part of their assessment.</a:t>
            </a:r>
          </a:p>
          <a:p>
            <a:pPr algn="l"/>
            <a:r>
              <a:rPr lang="en-US" sz="2800" b="1" i="0" dirty="0">
                <a:solidFill>
                  <a:srgbClr val="232323"/>
                </a:solidFill>
                <a:effectLst/>
                <a:latin typeface="Noto Sans" panose="020B0502040204020203" pitchFamily="34" charset="0"/>
              </a:rPr>
              <a:t>Changing the catheter</a:t>
            </a:r>
            <a:r>
              <a:rPr lang="en-US" sz="2800" b="0" i="0" dirty="0">
                <a:solidFill>
                  <a:srgbClr val="232323"/>
                </a:solidFill>
                <a:effectLst/>
                <a:latin typeface="Noto Sans" panose="020B0502040204020203" pitchFamily="34" charset="0"/>
              </a:rPr>
              <a:t> </a:t>
            </a:r>
          </a:p>
          <a:p>
            <a:pPr marL="285750" indent="-285750" algn="l">
              <a:buFont typeface="Arial" panose="020B0604020202020204" pitchFamily="34" charset="0"/>
              <a:buChar char="•"/>
            </a:pPr>
            <a:r>
              <a:rPr lang="en-US" sz="2800" b="0" i="0" dirty="0">
                <a:solidFill>
                  <a:srgbClr val="232323"/>
                </a:solidFill>
                <a:effectLst/>
                <a:latin typeface="Noto Sans" panose="020B0502040204020203" pitchFamily="34" charset="0"/>
              </a:rPr>
              <a:t> Indwelling catheters as a rule should not be replaced routinely; they should not be changed if flow appears.</a:t>
            </a:r>
          </a:p>
          <a:p>
            <a:pPr algn="l"/>
            <a:endParaRPr lang="en-US" sz="2800" b="0" i="0" dirty="0">
              <a:solidFill>
                <a:srgbClr val="232323"/>
              </a:solidFill>
              <a:effectLst/>
              <a:latin typeface="Noto Sans" panose="020B0502040204020203" pitchFamily="34" charset="0"/>
            </a:endParaRPr>
          </a:p>
          <a:p>
            <a:pPr marL="285750" indent="-285750" algn="l">
              <a:buFont typeface="Arial" panose="020B0604020202020204" pitchFamily="34" charset="0"/>
              <a:buChar char="•"/>
            </a:pPr>
            <a:r>
              <a:rPr lang="en-US" sz="2800" b="0" i="0" dirty="0">
                <a:solidFill>
                  <a:srgbClr val="232323"/>
                </a:solidFill>
                <a:effectLst/>
                <a:latin typeface="Noto Sans" panose="020B0502040204020203" pitchFamily="34" charset="0"/>
              </a:rPr>
              <a:t>Changing an indwelling catheter at routine, fixed intervals is </a:t>
            </a:r>
            <a:r>
              <a:rPr lang="en-US" sz="2800" b="1" i="0" dirty="0">
                <a:solidFill>
                  <a:srgbClr val="232323"/>
                </a:solidFill>
                <a:effectLst/>
                <a:latin typeface="Noto Sans" panose="020B0502040204020203" pitchFamily="34" charset="0"/>
              </a:rPr>
              <a:t>not</a:t>
            </a:r>
            <a:r>
              <a:rPr lang="en-US" sz="2800" b="0" i="0" dirty="0">
                <a:solidFill>
                  <a:srgbClr val="232323"/>
                </a:solidFill>
                <a:effectLst/>
                <a:latin typeface="Noto Sans" panose="020B0502040204020203" pitchFamily="34" charset="0"/>
              </a:rPr>
              <a:t> recommended, and there is insufficient evidence to make a recommendation on long-term catheters ,However, catheters with mechanical problems (poor drainage, encrusted) need to be replaced.</a:t>
            </a:r>
          </a:p>
          <a:p>
            <a:pPr>
              <a:lnSpc>
                <a:spcPct val="80000"/>
              </a:lnSpc>
            </a:pPr>
            <a:endParaRPr lang="en-US" sz="2800" dirty="0"/>
          </a:p>
        </p:txBody>
      </p:sp>
    </p:spTree>
    <p:extLst>
      <p:ext uri="{BB962C8B-B14F-4D97-AF65-F5344CB8AC3E}">
        <p14:creationId xmlns:p14="http://schemas.microsoft.com/office/powerpoint/2010/main" val="34992897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457200" y="685800"/>
            <a:ext cx="8229600" cy="4525963"/>
          </a:xfrm>
        </p:spPr>
        <p:txBody>
          <a:bodyPr>
            <a:normAutofit/>
          </a:bodyPr>
          <a:lstStyle/>
          <a:p>
            <a:pPr marL="0" indent="0">
              <a:lnSpc>
                <a:spcPct val="90000"/>
              </a:lnSpc>
              <a:buNone/>
            </a:pPr>
            <a:r>
              <a:rPr lang="en-US" sz="2400" b="1" dirty="0"/>
              <a:t>Criteria for Removal</a:t>
            </a:r>
            <a:endParaRPr lang="en-US" sz="2400" dirty="0"/>
          </a:p>
          <a:p>
            <a:pPr marL="0" indent="0">
              <a:lnSpc>
                <a:spcPct val="90000"/>
              </a:lnSpc>
              <a:buNone/>
            </a:pPr>
            <a:endParaRPr lang="en-US" sz="2400" dirty="0"/>
          </a:p>
          <a:p>
            <a:pPr marL="457200" indent="-457200">
              <a:lnSpc>
                <a:spcPct val="90000"/>
              </a:lnSpc>
              <a:buFont typeface="+mj-lt"/>
              <a:buAutoNum type="arabicPeriod"/>
            </a:pPr>
            <a:r>
              <a:rPr lang="en-US" sz="2400" dirty="0"/>
              <a:t>The patient is awake, alert and oriented and/or can verbally express that they had no trouble voiding before the catheter was placed.</a:t>
            </a:r>
          </a:p>
          <a:p>
            <a:pPr marL="457200" indent="-457200">
              <a:lnSpc>
                <a:spcPct val="90000"/>
              </a:lnSpc>
              <a:buFont typeface="+mj-lt"/>
              <a:buAutoNum type="arabicPeriod"/>
            </a:pPr>
            <a:r>
              <a:rPr lang="en-US" sz="2400" dirty="0"/>
              <a:t>Patient is able to resume their normal voiding position, or at least one that is presently comfortable. </a:t>
            </a:r>
          </a:p>
          <a:p>
            <a:pPr marL="457200" indent="-457200">
              <a:lnSpc>
                <a:spcPct val="90000"/>
              </a:lnSpc>
              <a:buFont typeface="+mj-lt"/>
              <a:buAutoNum type="arabicPeriod"/>
            </a:pPr>
            <a:r>
              <a:rPr lang="en-US" sz="2400" dirty="0"/>
              <a:t>If a Foley is present post invasive cardiac or radiological procedure, confer with physician to remove Foley unless there is a clear reason for not discontinuing the Foley. </a:t>
            </a:r>
          </a:p>
          <a:p>
            <a:pPr marL="457200" indent="-457200">
              <a:lnSpc>
                <a:spcPct val="90000"/>
              </a:lnSpc>
              <a:buFont typeface="+mj-lt"/>
              <a:buAutoNum type="arabicPeriod"/>
            </a:pPr>
            <a:r>
              <a:rPr lang="en-US" sz="2400" dirty="0"/>
              <a:t>Epidural catheter is removed.</a:t>
            </a:r>
          </a:p>
          <a:p>
            <a:pPr marL="0" indent="0">
              <a:lnSpc>
                <a:spcPct val="90000"/>
              </a:lnSpc>
              <a:buNone/>
            </a:pPr>
            <a:endParaRPr lang="en-US" sz="2400" dirty="0"/>
          </a:p>
        </p:txBody>
      </p:sp>
    </p:spTree>
    <p:extLst>
      <p:ext uri="{BB962C8B-B14F-4D97-AF65-F5344CB8AC3E}">
        <p14:creationId xmlns:p14="http://schemas.microsoft.com/office/powerpoint/2010/main" val="2841881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normAutofit fontScale="90000"/>
          </a:bodyPr>
          <a:lstStyle/>
          <a:p>
            <a:pPr fontAlgn="auto">
              <a:spcAft>
                <a:spcPts val="0"/>
              </a:spcAft>
              <a:defRPr/>
            </a:pPr>
            <a:br>
              <a:rPr lang="en-US" sz="3600" dirty="0">
                <a:solidFill>
                  <a:srgbClr val="990066"/>
                </a:solidFill>
              </a:rPr>
            </a:br>
            <a:r>
              <a:rPr lang="en-US" sz="4000" dirty="0">
                <a:solidFill>
                  <a:srgbClr val="990066"/>
                </a:solidFill>
              </a:rPr>
              <a:t>Caring for a Person with an Indwelling Urinary Catheter</a:t>
            </a:r>
            <a:br>
              <a:rPr lang="en-US" dirty="0">
                <a:solidFill>
                  <a:srgbClr val="990066"/>
                </a:solidFill>
              </a:rPr>
            </a:br>
            <a:endParaRPr lang="en-CA" dirty="0"/>
          </a:p>
        </p:txBody>
      </p:sp>
      <p:sp>
        <p:nvSpPr>
          <p:cNvPr id="13315" name="Rectangle 2"/>
          <p:cNvSpPr>
            <a:spLocks noGrp="1" noChangeArrowheads="1"/>
          </p:cNvSpPr>
          <p:nvPr>
            <p:ph idx="1"/>
          </p:nvPr>
        </p:nvSpPr>
        <p:spPr>
          <a:xfrm>
            <a:off x="457200" y="1752600"/>
            <a:ext cx="8229600" cy="4683125"/>
          </a:xfrm>
        </p:spPr>
        <p:txBody>
          <a:bodyPr/>
          <a:lstStyle/>
          <a:p>
            <a:pPr>
              <a:lnSpc>
                <a:spcPct val="90000"/>
              </a:lnSpc>
              <a:buClr>
                <a:srgbClr val="FF3300"/>
              </a:buClr>
              <a:buFont typeface="Wingdings" pitchFamily="2" charset="2"/>
              <a:buChar char="§"/>
            </a:pPr>
            <a:r>
              <a:rPr lang="en-US" sz="2800" dirty="0"/>
              <a:t>Indwelling urinary catheters are connected by a length of tubing to a urine drainage bag</a:t>
            </a:r>
          </a:p>
          <a:p>
            <a:pPr>
              <a:lnSpc>
                <a:spcPct val="90000"/>
              </a:lnSpc>
              <a:buClr>
                <a:srgbClr val="FF3300"/>
              </a:buClr>
              <a:buFont typeface="Wingdings" pitchFamily="2" charset="2"/>
              <a:buChar char="§"/>
            </a:pPr>
            <a:endParaRPr lang="en-US" sz="2800" dirty="0"/>
          </a:p>
          <a:p>
            <a:pPr>
              <a:lnSpc>
                <a:spcPct val="90000"/>
              </a:lnSpc>
              <a:buClr>
                <a:srgbClr val="FF3300"/>
              </a:buClr>
              <a:buFont typeface="Wingdings" pitchFamily="2" charset="2"/>
              <a:buChar char="§"/>
            </a:pPr>
            <a:r>
              <a:rPr lang="en-US" sz="2800" dirty="0"/>
              <a:t>The tubing is secured loosely to the person’s body near the insertion site using a catheter strap or adhesive tape</a:t>
            </a:r>
          </a:p>
          <a:p>
            <a:pPr>
              <a:lnSpc>
                <a:spcPct val="90000"/>
              </a:lnSpc>
              <a:buClr>
                <a:srgbClr val="FF3300"/>
              </a:buClr>
              <a:buFont typeface="Wingdings" pitchFamily="2" charset="2"/>
              <a:buChar char="§"/>
            </a:pPr>
            <a:endParaRPr lang="en-US" sz="2800" dirty="0"/>
          </a:p>
          <a:p>
            <a:pPr>
              <a:lnSpc>
                <a:spcPct val="90000"/>
              </a:lnSpc>
              <a:buClr>
                <a:srgbClr val="FF3300"/>
              </a:buClr>
              <a:buFont typeface="Wingdings" pitchFamily="2" charset="2"/>
              <a:buChar char="§"/>
            </a:pPr>
            <a:r>
              <a:rPr lang="en-US" sz="2800" dirty="0"/>
              <a:t>Securing the tubing to the person’s body prevents the catheter from being accidentally pulled out during repositioning</a:t>
            </a:r>
          </a:p>
        </p:txBody>
      </p:sp>
    </p:spTree>
    <p:extLst>
      <p:ext uri="{BB962C8B-B14F-4D97-AF65-F5344CB8AC3E}">
        <p14:creationId xmlns:p14="http://schemas.microsoft.com/office/powerpoint/2010/main" val="90052992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8229600" cy="1143000"/>
          </a:xfrm>
        </p:spPr>
        <p:txBody>
          <a:bodyPr rtlCol="0">
            <a:normAutofit fontScale="90000"/>
          </a:bodyPr>
          <a:lstStyle/>
          <a:p>
            <a:pPr fontAlgn="auto">
              <a:spcAft>
                <a:spcPts val="0"/>
              </a:spcAft>
              <a:defRPr/>
            </a:pPr>
            <a:br>
              <a:rPr lang="en-US" sz="4000" dirty="0">
                <a:solidFill>
                  <a:srgbClr val="990066"/>
                </a:solidFill>
              </a:rPr>
            </a:br>
            <a:r>
              <a:rPr lang="en-US" sz="4900" dirty="0">
                <a:solidFill>
                  <a:srgbClr val="990066"/>
                </a:solidFill>
              </a:rPr>
              <a:t>Providing Catheter Care </a:t>
            </a:r>
            <a:br>
              <a:rPr lang="en-US" sz="4900" dirty="0">
                <a:solidFill>
                  <a:srgbClr val="990066"/>
                </a:solidFill>
              </a:rPr>
            </a:br>
            <a:endParaRPr lang="en-CA" sz="4900" dirty="0"/>
          </a:p>
        </p:txBody>
      </p:sp>
      <p:sp>
        <p:nvSpPr>
          <p:cNvPr id="17411" name="Rectangle 2"/>
          <p:cNvSpPr>
            <a:spLocks noGrp="1" noChangeArrowheads="1"/>
          </p:cNvSpPr>
          <p:nvPr>
            <p:ph idx="1"/>
          </p:nvPr>
        </p:nvSpPr>
        <p:spPr/>
        <p:txBody>
          <a:bodyPr/>
          <a:lstStyle/>
          <a:p>
            <a:pPr>
              <a:buClr>
                <a:srgbClr val="FF3300"/>
              </a:buClr>
              <a:buFont typeface="Wingdings" pitchFamily="2" charset="2"/>
              <a:buChar char="§"/>
            </a:pPr>
            <a:r>
              <a:rPr lang="en-US" sz="2600" dirty="0"/>
              <a:t>Providing good catheter care is important because the presence of the catheter in the urethra provides a pathway for bacteria to travel up from the perineum into the bladder</a:t>
            </a:r>
          </a:p>
          <a:p>
            <a:pPr>
              <a:buClr>
                <a:srgbClr val="FF3300"/>
              </a:buClr>
              <a:buFont typeface="Wingdings" pitchFamily="2" charset="2"/>
              <a:buChar char="§"/>
            </a:pPr>
            <a:endParaRPr lang="en-US" sz="2600" dirty="0"/>
          </a:p>
          <a:p>
            <a:pPr>
              <a:buClr>
                <a:srgbClr val="FF3300"/>
              </a:buClr>
              <a:buFont typeface="Wingdings" pitchFamily="2" charset="2"/>
              <a:buChar char="§"/>
            </a:pPr>
            <a:r>
              <a:rPr lang="en-US" sz="2600" dirty="0"/>
              <a:t>Having a catheter eliminates the “flushing” action of normal urination, which helps to remove bacteria from the urinary tract naturally.</a:t>
            </a:r>
          </a:p>
        </p:txBody>
      </p:sp>
    </p:spTree>
    <p:extLst>
      <p:ext uri="{BB962C8B-B14F-4D97-AF65-F5344CB8AC3E}">
        <p14:creationId xmlns:p14="http://schemas.microsoft.com/office/powerpoint/2010/main" val="273732719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normAutofit fontScale="90000"/>
          </a:bodyPr>
          <a:lstStyle/>
          <a:p>
            <a:pPr fontAlgn="auto">
              <a:spcAft>
                <a:spcPts val="0"/>
              </a:spcAft>
              <a:defRPr/>
            </a:pPr>
            <a:br>
              <a:rPr lang="en-US" sz="4000" dirty="0">
                <a:solidFill>
                  <a:srgbClr val="990066"/>
                </a:solidFill>
              </a:rPr>
            </a:br>
            <a:r>
              <a:rPr lang="en-US" sz="4900" dirty="0">
                <a:solidFill>
                  <a:srgbClr val="990066"/>
                </a:solidFill>
              </a:rPr>
              <a:t>Providing Catheter Care</a:t>
            </a:r>
            <a:br>
              <a:rPr lang="en-US" sz="4900" dirty="0">
                <a:solidFill>
                  <a:srgbClr val="990066"/>
                </a:solidFill>
              </a:rPr>
            </a:br>
            <a:endParaRPr lang="en-CA" sz="4900" dirty="0"/>
          </a:p>
        </p:txBody>
      </p:sp>
      <p:sp>
        <p:nvSpPr>
          <p:cNvPr id="18435" name="Rectangle 2"/>
          <p:cNvSpPr>
            <a:spLocks noGrp="1" noChangeArrowheads="1"/>
          </p:cNvSpPr>
          <p:nvPr>
            <p:ph idx="1"/>
          </p:nvPr>
        </p:nvSpPr>
        <p:spPr/>
        <p:txBody>
          <a:bodyPr/>
          <a:lstStyle/>
          <a:p>
            <a:pPr>
              <a:buClr>
                <a:srgbClr val="FF3300"/>
              </a:buClr>
              <a:buFont typeface="Wingdings" pitchFamily="2" charset="2"/>
              <a:buChar char="§"/>
            </a:pPr>
            <a:r>
              <a:rPr lang="en-US"/>
              <a:t>Bacteria can be introduced into the body both when a catheter is inserted and after it is in place, urinary tract infections (UTIs) in catheterized people are one of the most common nosocomial infections.</a:t>
            </a:r>
          </a:p>
          <a:p>
            <a:pPr>
              <a:buFont typeface="Arial" charset="0"/>
              <a:buNone/>
            </a:pPr>
            <a:endParaRPr lang="en-US" sz="2600"/>
          </a:p>
        </p:txBody>
      </p:sp>
    </p:spTree>
    <p:extLst>
      <p:ext uri="{BB962C8B-B14F-4D97-AF65-F5344CB8AC3E}">
        <p14:creationId xmlns:p14="http://schemas.microsoft.com/office/powerpoint/2010/main" val="61851126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8D319C-32E8-4245-B43C-636B084B45A4}"/>
              </a:ext>
            </a:extLst>
          </p:cNvPr>
          <p:cNvSpPr txBox="1"/>
          <p:nvPr/>
        </p:nvSpPr>
        <p:spPr>
          <a:xfrm>
            <a:off x="0" y="76200"/>
            <a:ext cx="8991600" cy="6555641"/>
          </a:xfrm>
          <a:prstGeom prst="rect">
            <a:avLst/>
          </a:prstGeom>
          <a:noFill/>
        </p:spPr>
        <p:txBody>
          <a:bodyPr wrap="square">
            <a:spAutoFit/>
          </a:bodyPr>
          <a:lstStyle/>
          <a:p>
            <a:pPr algn="l"/>
            <a:r>
              <a:rPr lang="en-US" sz="3200" b="1" i="0" dirty="0">
                <a:solidFill>
                  <a:srgbClr val="232323"/>
                </a:solidFill>
                <a:effectLst/>
                <a:latin typeface="Noto Sans" panose="020B0502040204020203" pitchFamily="34" charset="0"/>
              </a:rPr>
              <a:t>Contraindications:</a:t>
            </a:r>
          </a:p>
          <a:p>
            <a:pPr marL="342900" indent="-342900" algn="l">
              <a:buFont typeface="Arial" panose="020B0604020202020204" pitchFamily="34" charset="0"/>
              <a:buChar char="•"/>
            </a:pPr>
            <a:r>
              <a:rPr lang="en-US" sz="2400" dirty="0">
                <a:solidFill>
                  <a:srgbClr val="232323"/>
                </a:solidFill>
                <a:latin typeface="Noto Sans" panose="020B0502040204020203" pitchFamily="34" charset="0"/>
              </a:rPr>
              <a:t>Known or suspected urethral injury in case of pelvic fracture (absolute)</a:t>
            </a:r>
          </a:p>
          <a:p>
            <a:pPr algn="l"/>
            <a:r>
              <a:rPr lang="en-US" sz="2400" dirty="0">
                <a:solidFill>
                  <a:srgbClr val="232323"/>
                </a:solidFill>
                <a:latin typeface="Noto Sans" panose="020B0502040204020203" pitchFamily="34" charset="0"/>
              </a:rPr>
              <a:t>Signs to suspect urethral injury (blood at meatus , gross hematuria ,perineal hematoma ,high riding prostate gland)</a:t>
            </a:r>
          </a:p>
          <a:p>
            <a:pPr algn="l"/>
            <a:endParaRPr lang="en-US" sz="2400" dirty="0">
              <a:solidFill>
                <a:srgbClr val="232323"/>
              </a:solidFill>
              <a:latin typeface="Noto Sans" panose="020B0502040204020203" pitchFamily="34" charset="0"/>
            </a:endParaRPr>
          </a:p>
          <a:p>
            <a:pPr marL="342900" indent="-342900" algn="l">
              <a:buFont typeface="Arial" panose="020B0604020202020204" pitchFamily="34" charset="0"/>
              <a:buChar char="•"/>
            </a:pPr>
            <a:r>
              <a:rPr lang="en-US" sz="2400" b="0" i="0" dirty="0">
                <a:solidFill>
                  <a:srgbClr val="232323"/>
                </a:solidFill>
                <a:effectLst/>
                <a:latin typeface="Noto Sans" panose="020B0502040204020203" pitchFamily="34" charset="0"/>
              </a:rPr>
              <a:t>Urethral stricture, recent urethral  or bladder surgery </a:t>
            </a:r>
            <a:r>
              <a:rPr lang="en-US" sz="2400" dirty="0">
                <a:solidFill>
                  <a:srgbClr val="232323"/>
                </a:solidFill>
                <a:latin typeface="Noto Sans" panose="020B0502040204020203" pitchFamily="34" charset="0"/>
              </a:rPr>
              <a:t>(relative)</a:t>
            </a:r>
            <a:endParaRPr lang="en-US" sz="2400" b="0" i="0" dirty="0">
              <a:solidFill>
                <a:srgbClr val="232323"/>
              </a:solidFill>
              <a:effectLst/>
              <a:latin typeface="Noto Sans" panose="020B0502040204020203" pitchFamily="34" charset="0"/>
            </a:endParaRPr>
          </a:p>
          <a:p>
            <a:pPr marL="342900" indent="-342900" algn="l">
              <a:buFont typeface="Arial" panose="020B0604020202020204" pitchFamily="34" charset="0"/>
              <a:buChar char="•"/>
            </a:pPr>
            <a:r>
              <a:rPr lang="en-US" sz="2400" dirty="0">
                <a:solidFill>
                  <a:srgbClr val="232323"/>
                </a:solidFill>
                <a:latin typeface="Noto Sans" panose="020B0502040204020203" pitchFamily="34" charset="0"/>
              </a:rPr>
              <a:t>Combative or uncooperative patient  (relative</a:t>
            </a:r>
            <a:r>
              <a:rPr lang="en-US" sz="3200" dirty="0">
                <a:solidFill>
                  <a:srgbClr val="232323"/>
                </a:solidFill>
                <a:latin typeface="Noto Sans" panose="020B0502040204020203" pitchFamily="34" charset="0"/>
              </a:rPr>
              <a:t>)</a:t>
            </a:r>
            <a:endParaRPr lang="en-US" sz="3200" b="0" i="0" dirty="0">
              <a:solidFill>
                <a:srgbClr val="232323"/>
              </a:solidFill>
              <a:effectLst/>
              <a:latin typeface="Noto Sans" panose="020B0502040204020203" pitchFamily="34" charset="0"/>
            </a:endParaRPr>
          </a:p>
          <a:p>
            <a:pPr algn="l"/>
            <a:endParaRPr lang="en-US" sz="3200" dirty="0">
              <a:solidFill>
                <a:srgbClr val="232323"/>
              </a:solidFill>
              <a:latin typeface="Noto Sans" panose="020B0502040204020203" pitchFamily="34" charset="0"/>
            </a:endParaRPr>
          </a:p>
          <a:p>
            <a:pPr algn="l"/>
            <a:r>
              <a:rPr lang="en-US" sz="3200" b="1" i="0" dirty="0">
                <a:solidFill>
                  <a:srgbClr val="232323"/>
                </a:solidFill>
                <a:effectLst/>
                <a:latin typeface="Noto Sans" panose="020B0502040204020203" pitchFamily="34" charset="0"/>
              </a:rPr>
              <a:t>Complications:</a:t>
            </a:r>
          </a:p>
          <a:p>
            <a:pPr marL="342900" indent="-342900" algn="l">
              <a:buFont typeface="Arial" panose="020B0604020202020204" pitchFamily="34" charset="0"/>
              <a:buChar char="•"/>
            </a:pPr>
            <a:r>
              <a:rPr lang="en-US" sz="2400" dirty="0">
                <a:solidFill>
                  <a:srgbClr val="232323"/>
                </a:solidFill>
                <a:latin typeface="Noto Sans" panose="020B0502040204020203" pitchFamily="34" charset="0"/>
              </a:rPr>
              <a:t>Urinary tract infection (UTI)</a:t>
            </a:r>
          </a:p>
          <a:p>
            <a:pPr marL="342900" indent="-342900" algn="l">
              <a:buFont typeface="Arial" panose="020B0604020202020204" pitchFamily="34" charset="0"/>
              <a:buChar char="•"/>
            </a:pPr>
            <a:r>
              <a:rPr lang="en-US" sz="2400" b="0" i="0" dirty="0">
                <a:solidFill>
                  <a:srgbClr val="232323"/>
                </a:solidFill>
                <a:effectLst/>
                <a:latin typeface="Noto Sans" panose="020B0502040204020203" pitchFamily="34" charset="0"/>
              </a:rPr>
              <a:t>Trauma to urethra &amp; bladder</a:t>
            </a:r>
          </a:p>
          <a:p>
            <a:pPr marL="342900" indent="-342900" algn="l">
              <a:buFont typeface="Arial" panose="020B0604020202020204" pitchFamily="34" charset="0"/>
              <a:buChar char="•"/>
            </a:pPr>
            <a:r>
              <a:rPr lang="en-US" sz="2400" b="0" i="0" dirty="0">
                <a:solidFill>
                  <a:srgbClr val="232323"/>
                </a:solidFill>
                <a:effectLst/>
                <a:latin typeface="Noto Sans" panose="020B0502040204020203" pitchFamily="34" charset="0"/>
              </a:rPr>
              <a:t>Paraphimosis</a:t>
            </a:r>
          </a:p>
          <a:p>
            <a:pPr marL="342900" indent="-342900" algn="l">
              <a:buFont typeface="Arial" panose="020B0604020202020204" pitchFamily="34" charset="0"/>
              <a:buChar char="•"/>
            </a:pPr>
            <a:r>
              <a:rPr lang="en-US" sz="2400" dirty="0">
                <a:solidFill>
                  <a:srgbClr val="232323"/>
                </a:solidFill>
                <a:latin typeface="Noto Sans" panose="020B0502040204020203" pitchFamily="34" charset="0"/>
              </a:rPr>
              <a:t>Undesirable catheter retention</a:t>
            </a:r>
            <a:endParaRPr lang="en-US" sz="2400" b="0" i="0" dirty="0">
              <a:solidFill>
                <a:srgbClr val="232323"/>
              </a:solidFill>
              <a:effectLst/>
              <a:latin typeface="Noto Sans" panose="020B0502040204020203" pitchFamily="34" charset="0"/>
            </a:endParaRPr>
          </a:p>
          <a:p>
            <a:pPr algn="l"/>
            <a:endParaRPr lang="en-US" sz="2800" b="0" i="0" dirty="0">
              <a:solidFill>
                <a:srgbClr val="232323"/>
              </a:solidFill>
              <a:effectLst/>
              <a:latin typeface="Noto Sans" panose="020B0502040204020203" pitchFamily="34" charset="0"/>
            </a:endParaRPr>
          </a:p>
        </p:txBody>
      </p:sp>
    </p:spTree>
    <p:extLst>
      <p:ext uri="{BB962C8B-B14F-4D97-AF65-F5344CB8AC3E}">
        <p14:creationId xmlns:p14="http://schemas.microsoft.com/office/powerpoint/2010/main" val="2700686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600" b="1" dirty="0"/>
              <a:t>Thank you</a:t>
            </a:r>
          </a:p>
        </p:txBody>
      </p:sp>
    </p:spTree>
    <p:extLst>
      <p:ext uri="{BB962C8B-B14F-4D97-AF65-F5344CB8AC3E}">
        <p14:creationId xmlns:p14="http://schemas.microsoft.com/office/powerpoint/2010/main" val="297058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idx="1"/>
          </p:nvPr>
        </p:nvSpPr>
        <p:spPr>
          <a:xfrm>
            <a:off x="457200" y="1831975"/>
            <a:ext cx="8229600" cy="4298950"/>
          </a:xfrm>
        </p:spPr>
        <p:txBody>
          <a:bodyPr/>
          <a:lstStyle/>
          <a:p>
            <a:pPr>
              <a:buClr>
                <a:srgbClr val="FF3300"/>
              </a:buClr>
              <a:buFont typeface="Wingdings" pitchFamily="2" charset="2"/>
              <a:buChar char="§"/>
            </a:pPr>
            <a:endParaRPr lang="en-US" dirty="0"/>
          </a:p>
          <a:p>
            <a:pPr>
              <a:buClr>
                <a:srgbClr val="FF3300"/>
              </a:buClr>
              <a:buFont typeface="Wingdings" pitchFamily="2" charset="2"/>
              <a:buChar char="§"/>
            </a:pPr>
            <a:r>
              <a:rPr lang="en-US" dirty="0"/>
              <a:t>A urinary catheter is a tube that is inserted into the bladder through the urethra to allow the urine in the bladder to drain out</a:t>
            </a:r>
          </a:p>
        </p:txBody>
      </p:sp>
      <p:sp>
        <p:nvSpPr>
          <p:cNvPr id="8195" name="Rectangle 3"/>
          <p:cNvSpPr>
            <a:spLocks noChangeArrowheads="1"/>
          </p:cNvSpPr>
          <p:nvPr/>
        </p:nvSpPr>
        <p:spPr bwMode="auto">
          <a:xfrm>
            <a:off x="685800" y="533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4000" dirty="0">
                <a:solidFill>
                  <a:srgbClr val="990066"/>
                </a:solidFill>
              </a:rPr>
              <a:t>Definition of urinary catheterization</a:t>
            </a:r>
          </a:p>
        </p:txBody>
      </p:sp>
    </p:spTree>
    <p:extLst>
      <p:ext uri="{BB962C8B-B14F-4D97-AF65-F5344CB8AC3E}">
        <p14:creationId xmlns:p14="http://schemas.microsoft.com/office/powerpoint/2010/main" val="138293740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457200" y="1524000"/>
            <a:ext cx="6022975" cy="4606925"/>
          </a:xfrm>
        </p:spPr>
        <p:txBody>
          <a:bodyPr>
            <a:noAutofit/>
          </a:bodyPr>
          <a:lstStyle/>
          <a:p>
            <a:pPr>
              <a:lnSpc>
                <a:spcPct val="90000"/>
              </a:lnSpc>
              <a:buClr>
                <a:srgbClr val="FF3300"/>
              </a:buClr>
              <a:buFont typeface="Wingdings" pitchFamily="2" charset="2"/>
              <a:buChar char="§"/>
            </a:pPr>
            <a:r>
              <a:rPr lang="en-US" sz="2400" dirty="0"/>
              <a:t>A urinary catheter is used in many different situations:</a:t>
            </a:r>
          </a:p>
          <a:p>
            <a:pPr marL="914400" lvl="1" indent="-457200">
              <a:lnSpc>
                <a:spcPct val="90000"/>
              </a:lnSpc>
              <a:buClr>
                <a:srgbClr val="FF3300"/>
              </a:buClr>
              <a:buFont typeface="+mj-lt"/>
              <a:buAutoNum type="arabicPeriod"/>
            </a:pPr>
            <a:r>
              <a:rPr lang="en-US" sz="2400" dirty="0"/>
              <a:t>A urinary catheter may be inserted </a:t>
            </a:r>
            <a:r>
              <a:rPr lang="en-US" sz="2400" b="1" u="sng" dirty="0"/>
              <a:t>to drain the bladder </a:t>
            </a:r>
            <a:r>
              <a:rPr lang="en-US" sz="2400" dirty="0"/>
              <a:t>before or during a </a:t>
            </a:r>
            <a:r>
              <a:rPr lang="en-US" sz="2400" b="1" dirty="0"/>
              <a:t>surgical procedure</a:t>
            </a:r>
            <a:r>
              <a:rPr lang="en-US" sz="2400" dirty="0"/>
              <a:t>, during </a:t>
            </a:r>
            <a:r>
              <a:rPr lang="en-US" sz="2400" b="1" dirty="0"/>
              <a:t>recovery</a:t>
            </a:r>
            <a:r>
              <a:rPr lang="en-US" sz="2400" dirty="0"/>
              <a:t> from a serious illness or injury, or to collect urine for </a:t>
            </a:r>
            <a:r>
              <a:rPr lang="en-US" sz="2400" b="1" dirty="0"/>
              <a:t>testing</a:t>
            </a:r>
          </a:p>
          <a:p>
            <a:pPr marL="914400" lvl="1" indent="-457200">
              <a:lnSpc>
                <a:spcPct val="90000"/>
              </a:lnSpc>
              <a:buClr>
                <a:srgbClr val="FF3300"/>
              </a:buClr>
              <a:buFont typeface="+mj-lt"/>
              <a:buAutoNum type="arabicPeriod"/>
            </a:pPr>
            <a:r>
              <a:rPr lang="en-US" sz="2400" dirty="0"/>
              <a:t>A urinary catheter may be used for a person who is </a:t>
            </a:r>
            <a:r>
              <a:rPr lang="en-US" sz="2400" b="1" dirty="0"/>
              <a:t>incontinent</a:t>
            </a:r>
            <a:r>
              <a:rPr lang="en-US" sz="2400" dirty="0"/>
              <a:t> of urine, if the person has </a:t>
            </a:r>
            <a:r>
              <a:rPr lang="en-US" sz="2400" b="1" dirty="0"/>
              <a:t>wounds</a:t>
            </a:r>
            <a:r>
              <a:rPr lang="en-US" sz="2400" dirty="0"/>
              <a:t> or pressure ulcers that would be made worse by contact with urine</a:t>
            </a:r>
          </a:p>
          <a:p>
            <a:pPr marL="914400" lvl="1" indent="-457200">
              <a:lnSpc>
                <a:spcPct val="90000"/>
              </a:lnSpc>
              <a:buClr>
                <a:srgbClr val="FF3300"/>
              </a:buClr>
              <a:buFont typeface="+mj-lt"/>
              <a:buAutoNum type="arabicPeriod"/>
            </a:pPr>
            <a:r>
              <a:rPr lang="en-US" sz="2400" dirty="0"/>
              <a:t>A urinary catheter is necessary when a person is unable to urinate because of an </a:t>
            </a:r>
            <a:r>
              <a:rPr lang="en-US" sz="2400" b="1" dirty="0"/>
              <a:t>obstruction</a:t>
            </a:r>
            <a:r>
              <a:rPr lang="en-US" sz="2400" dirty="0"/>
              <a:t> in the urethra</a:t>
            </a:r>
          </a:p>
        </p:txBody>
      </p:sp>
      <p:sp>
        <p:nvSpPr>
          <p:cNvPr id="9219" name="Rectangle 3"/>
          <p:cNvSpPr>
            <a:spLocks noChangeArrowheads="1"/>
          </p:cNvSpPr>
          <p:nvPr/>
        </p:nvSpPr>
        <p:spPr bwMode="auto">
          <a:xfrm>
            <a:off x="685800" y="457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n-US" sz="2800" dirty="0">
                <a:solidFill>
                  <a:srgbClr val="990066"/>
                </a:solidFill>
              </a:rPr>
              <a:t>Indication of Urinary Catheter insertion</a:t>
            </a:r>
          </a:p>
        </p:txBody>
      </p:sp>
      <p:pic>
        <p:nvPicPr>
          <p:cNvPr id="9220" name="Picture 4" descr="chapter20-ppt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1588" y="1600200"/>
            <a:ext cx="2557462" cy="421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952496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8"/>
          <p:cNvSpPr>
            <a:spLocks noGrp="1"/>
          </p:cNvSpPr>
          <p:nvPr>
            <p:ph type="title" idx="4294967295"/>
          </p:nvPr>
        </p:nvSpPr>
        <p:spPr>
          <a:xfrm>
            <a:off x="533400" y="152400"/>
            <a:ext cx="8229600" cy="1143000"/>
          </a:xfrm>
        </p:spPr>
        <p:txBody>
          <a:bodyPr/>
          <a:lstStyle/>
          <a:p>
            <a:r>
              <a:rPr lang="en-CA">
                <a:solidFill>
                  <a:srgbClr val="7030A0"/>
                </a:solidFill>
              </a:rPr>
              <a:t>Types of catheters</a:t>
            </a:r>
          </a:p>
        </p:txBody>
      </p:sp>
      <p:sp>
        <p:nvSpPr>
          <p:cNvPr id="10243" name="Rectangle 2"/>
          <p:cNvSpPr>
            <a:spLocks noGrp="1" noChangeArrowheads="1"/>
          </p:cNvSpPr>
          <p:nvPr>
            <p:ph idx="4294967295"/>
          </p:nvPr>
        </p:nvSpPr>
        <p:spPr>
          <a:xfrm>
            <a:off x="304800" y="1066800"/>
            <a:ext cx="8458200" cy="5486400"/>
          </a:xfrm>
        </p:spPr>
        <p:txBody>
          <a:bodyPr>
            <a:normAutofit/>
          </a:bodyPr>
          <a:lstStyle/>
          <a:p>
            <a:pPr lvl="1">
              <a:lnSpc>
                <a:spcPct val="80000"/>
              </a:lnSpc>
              <a:buClr>
                <a:srgbClr val="FF3300"/>
              </a:buClr>
              <a:buFont typeface="Arial" pitchFamily="34" charset="0"/>
              <a:buChar char="•"/>
            </a:pPr>
            <a:r>
              <a:rPr lang="en-US" dirty="0"/>
              <a:t>A </a:t>
            </a:r>
            <a:r>
              <a:rPr lang="en-US" b="1" dirty="0"/>
              <a:t>condom catheter</a:t>
            </a:r>
            <a:r>
              <a:rPr lang="en-US" dirty="0"/>
              <a:t>, consists of a soft plastic or rubber sheath, tubing, and a collection bag for the urine. The sheath is placed over the penis and the collection bag is attached to the leg. Collects urine when there is no need for catheter insertion.</a:t>
            </a:r>
          </a:p>
          <a:p>
            <a:pPr lvl="1">
              <a:lnSpc>
                <a:spcPct val="80000"/>
              </a:lnSpc>
              <a:buFont typeface="Arial" pitchFamily="34" charset="0"/>
              <a:buChar char="•"/>
            </a:pPr>
            <a:endParaRPr lang="en-US" dirty="0"/>
          </a:p>
          <a:p>
            <a:pPr lvl="1">
              <a:lnSpc>
                <a:spcPct val="80000"/>
              </a:lnSpc>
              <a:buClr>
                <a:srgbClr val="FF3300"/>
              </a:buClr>
              <a:buFont typeface="Arial" pitchFamily="34" charset="0"/>
              <a:buChar char="•"/>
            </a:pPr>
            <a:r>
              <a:rPr lang="en-US" dirty="0"/>
              <a:t>A </a:t>
            </a:r>
            <a:r>
              <a:rPr lang="en-US" b="1" dirty="0"/>
              <a:t>straight catheter</a:t>
            </a:r>
            <a:r>
              <a:rPr lang="en-US" dirty="0"/>
              <a:t>, is used when the catheter is to be inserted and removed immediately.</a:t>
            </a:r>
          </a:p>
          <a:p>
            <a:pPr lvl="1">
              <a:lnSpc>
                <a:spcPct val="80000"/>
              </a:lnSpc>
              <a:buClr>
                <a:srgbClr val="FF3300"/>
              </a:buClr>
              <a:buFont typeface="Arial" pitchFamily="34" charset="0"/>
              <a:buChar char="•"/>
            </a:pPr>
            <a:endParaRPr lang="en-US" dirty="0"/>
          </a:p>
          <a:p>
            <a:pPr lvl="1">
              <a:lnSpc>
                <a:spcPct val="80000"/>
              </a:lnSpc>
              <a:buClr>
                <a:srgbClr val="FF3300"/>
              </a:buClr>
              <a:buFont typeface="Arial" pitchFamily="34" charset="0"/>
              <a:buChar char="•"/>
            </a:pPr>
            <a:r>
              <a:rPr lang="en-US" dirty="0"/>
              <a:t>An </a:t>
            </a:r>
            <a:r>
              <a:rPr lang="en-US" b="1" dirty="0"/>
              <a:t>indwelling catheter</a:t>
            </a:r>
            <a:r>
              <a:rPr lang="en-US" dirty="0"/>
              <a:t>, also known as </a:t>
            </a:r>
            <a:r>
              <a:rPr lang="en-US" b="1" dirty="0"/>
              <a:t>Foley catheter</a:t>
            </a:r>
            <a:r>
              <a:rPr lang="en-US" dirty="0"/>
              <a:t>, is left inside the bladder to provide continuous urine drainage.</a:t>
            </a:r>
          </a:p>
          <a:p>
            <a:pPr lvl="1">
              <a:lnSpc>
                <a:spcPct val="80000"/>
              </a:lnSpc>
              <a:buClr>
                <a:srgbClr val="FF3300"/>
              </a:buClr>
              <a:buFont typeface="Arial" pitchFamily="34" charset="0"/>
              <a:buChar char="•"/>
            </a:pPr>
            <a:endParaRPr lang="en-US" dirty="0"/>
          </a:p>
          <a:p>
            <a:pPr lvl="1">
              <a:lnSpc>
                <a:spcPct val="80000"/>
              </a:lnSpc>
              <a:buFont typeface="Arial" pitchFamily="34" charset="0"/>
              <a:buChar char="•"/>
            </a:pPr>
            <a:endParaRPr lang="en-US" dirty="0"/>
          </a:p>
        </p:txBody>
      </p:sp>
    </p:spTree>
    <p:extLst>
      <p:ext uri="{BB962C8B-B14F-4D97-AF65-F5344CB8AC3E}">
        <p14:creationId xmlns:p14="http://schemas.microsoft.com/office/powerpoint/2010/main" val="313034001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19872"/>
            <a:ext cx="8077200" cy="6405471"/>
          </a:xfrm>
          <a:prstGeom prst="rect">
            <a:avLst/>
          </a:prstGeom>
        </p:spPr>
        <p:txBody>
          <a:bodyPr wrap="square">
            <a:spAutoFit/>
          </a:bodyPr>
          <a:lstStyle/>
          <a:p>
            <a:pPr marL="914400" lvl="1" indent="-457200">
              <a:lnSpc>
                <a:spcPct val="80000"/>
              </a:lnSpc>
              <a:buClr>
                <a:srgbClr val="FF3300"/>
              </a:buClr>
              <a:buFont typeface="Arial" pitchFamily="34" charset="0"/>
              <a:buChar char="•"/>
            </a:pPr>
            <a:r>
              <a:rPr lang="en-US" sz="3200" dirty="0"/>
              <a:t>A </a:t>
            </a:r>
            <a:r>
              <a:rPr lang="en-US" sz="3200" b="1" dirty="0"/>
              <a:t>suprapubic catheter </a:t>
            </a:r>
            <a:r>
              <a:rPr lang="en-US" sz="3200" dirty="0"/>
              <a:t>is a type of indwelling catheter. The suprapubic catheter is inserted into the bladder through a surgical incision made in the abdominal wall, right above the pubic bone.</a:t>
            </a:r>
          </a:p>
          <a:p>
            <a:pPr marL="914400" lvl="1" indent="-457200">
              <a:lnSpc>
                <a:spcPct val="80000"/>
              </a:lnSpc>
              <a:buClr>
                <a:srgbClr val="FF3300"/>
              </a:buClr>
              <a:buFont typeface="Arial" pitchFamily="34" charset="0"/>
              <a:buChar char="•"/>
            </a:pPr>
            <a:endParaRPr lang="en-US" sz="3200" dirty="0"/>
          </a:p>
          <a:p>
            <a:pPr marL="914400" lvl="1" indent="-457200">
              <a:lnSpc>
                <a:spcPct val="80000"/>
              </a:lnSpc>
              <a:buClr>
                <a:srgbClr val="FF3300"/>
              </a:buClr>
              <a:buFont typeface="Arial" pitchFamily="34" charset="0"/>
              <a:buChar char="•"/>
            </a:pPr>
            <a:r>
              <a:rPr lang="en-US" sz="3200" dirty="0"/>
              <a:t>A </a:t>
            </a:r>
            <a:r>
              <a:rPr lang="en-US" sz="3200" b="1" dirty="0"/>
              <a:t>3-way catheter for continuous bladder irrigation (CBI) </a:t>
            </a:r>
            <a:r>
              <a:rPr lang="en-US" sz="3200" dirty="0"/>
              <a:t>is a type of indwelling catheter. It is inserted to irrigate the bladder to prevent obstruction (</a:t>
            </a:r>
            <a:r>
              <a:rPr lang="en-US" sz="3200" dirty="0" err="1"/>
              <a:t>i.e</a:t>
            </a:r>
            <a:r>
              <a:rPr lang="en-US" sz="3200" dirty="0"/>
              <a:t> bleeding)</a:t>
            </a:r>
          </a:p>
          <a:p>
            <a:pPr marL="914400" lvl="1" indent="-457200">
              <a:lnSpc>
                <a:spcPct val="80000"/>
              </a:lnSpc>
              <a:buClr>
                <a:srgbClr val="FF3300"/>
              </a:buClr>
              <a:buFont typeface="Arial" pitchFamily="34" charset="0"/>
              <a:buChar char="•"/>
            </a:pPr>
            <a:endParaRPr lang="en-US" sz="3200" dirty="0"/>
          </a:p>
          <a:p>
            <a:pPr marL="914400" lvl="1" indent="-457200">
              <a:lnSpc>
                <a:spcPct val="80000"/>
              </a:lnSpc>
              <a:buClr>
                <a:srgbClr val="FF3300"/>
              </a:buClr>
              <a:buFont typeface="Arial" pitchFamily="34" charset="0"/>
              <a:buChar char="•"/>
            </a:pPr>
            <a:r>
              <a:rPr lang="en-US" sz="3200" b="1" dirty="0" err="1"/>
              <a:t>Coude</a:t>
            </a:r>
            <a:r>
              <a:rPr lang="en-US" sz="3200" b="1" dirty="0"/>
              <a:t> catheter</a:t>
            </a:r>
            <a:r>
              <a:rPr lang="en-US" sz="3200" dirty="0"/>
              <a:t>, it’s semirigid with curved tip, used in men with prostatic enlargement</a:t>
            </a:r>
          </a:p>
        </p:txBody>
      </p:sp>
    </p:spTree>
    <p:extLst>
      <p:ext uri="{BB962C8B-B14F-4D97-AF65-F5344CB8AC3E}">
        <p14:creationId xmlns:p14="http://schemas.microsoft.com/office/powerpoint/2010/main" val="85586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743200" y="457200"/>
            <a:ext cx="3276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sz="4400">
                <a:solidFill>
                  <a:srgbClr val="7030A0"/>
                </a:solidFill>
              </a:rPr>
              <a:t>Catheters</a:t>
            </a:r>
          </a:p>
        </p:txBody>
      </p:sp>
      <p:sp>
        <p:nvSpPr>
          <p:cNvPr id="11267" name="Line 4"/>
          <p:cNvSpPr>
            <a:spLocks noChangeShapeType="1"/>
          </p:cNvSpPr>
          <p:nvPr/>
        </p:nvSpPr>
        <p:spPr bwMode="auto">
          <a:xfrm flipH="1">
            <a:off x="3200400" y="1295400"/>
            <a:ext cx="685800" cy="685800"/>
          </a:xfrm>
          <a:prstGeom prst="line">
            <a:avLst/>
          </a:prstGeom>
          <a:noFill/>
          <a:ln w="15875">
            <a:solidFill>
              <a:srgbClr val="990066"/>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1268" name="Line 5"/>
          <p:cNvSpPr>
            <a:spLocks noChangeShapeType="1"/>
          </p:cNvSpPr>
          <p:nvPr/>
        </p:nvSpPr>
        <p:spPr bwMode="auto">
          <a:xfrm>
            <a:off x="4648200" y="1371600"/>
            <a:ext cx="152400" cy="2057400"/>
          </a:xfrm>
          <a:prstGeom prst="line">
            <a:avLst/>
          </a:prstGeom>
          <a:noFill/>
          <a:ln w="15875">
            <a:solidFill>
              <a:srgbClr val="990066"/>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1269" name="Text Box 6"/>
          <p:cNvSpPr txBox="1">
            <a:spLocks noChangeArrowheads="1"/>
          </p:cNvSpPr>
          <p:nvPr/>
        </p:nvSpPr>
        <p:spPr bwMode="auto">
          <a:xfrm>
            <a:off x="533400" y="30480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u="sng"/>
              <a:t>Straight</a:t>
            </a:r>
          </a:p>
        </p:txBody>
      </p:sp>
      <p:sp>
        <p:nvSpPr>
          <p:cNvPr id="11270" name="Text Box 7"/>
          <p:cNvSpPr txBox="1">
            <a:spLocks noChangeArrowheads="1"/>
          </p:cNvSpPr>
          <p:nvPr/>
        </p:nvSpPr>
        <p:spPr bwMode="auto">
          <a:xfrm>
            <a:off x="1371600" y="5257800"/>
            <a:ext cx="1981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u="sng"/>
              <a:t>Suprapubic</a:t>
            </a:r>
          </a:p>
        </p:txBody>
      </p:sp>
      <p:sp>
        <p:nvSpPr>
          <p:cNvPr id="11271" name="Text Box 8"/>
          <p:cNvSpPr txBox="1">
            <a:spLocks noChangeArrowheads="1"/>
          </p:cNvSpPr>
          <p:nvPr/>
        </p:nvSpPr>
        <p:spPr bwMode="auto">
          <a:xfrm>
            <a:off x="4191000" y="5181600"/>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u="sng"/>
              <a:t>Indwelling</a:t>
            </a:r>
          </a:p>
        </p:txBody>
      </p:sp>
      <p:sp>
        <p:nvSpPr>
          <p:cNvPr id="11272" name="Line 9"/>
          <p:cNvSpPr>
            <a:spLocks noChangeShapeType="1"/>
          </p:cNvSpPr>
          <p:nvPr/>
        </p:nvSpPr>
        <p:spPr bwMode="auto">
          <a:xfrm flipH="1">
            <a:off x="3124200" y="1371600"/>
            <a:ext cx="1066800" cy="2209800"/>
          </a:xfrm>
          <a:prstGeom prst="line">
            <a:avLst/>
          </a:prstGeom>
          <a:noFill/>
          <a:ln w="15875">
            <a:solidFill>
              <a:srgbClr val="990066"/>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pic>
        <p:nvPicPr>
          <p:cNvPr id="11273"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1447800"/>
            <a:ext cx="2887662"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4"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454400"/>
            <a:ext cx="1828800"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5"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657600"/>
            <a:ext cx="2879725" cy="151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3" descr="chapter20-ppt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1295400"/>
            <a:ext cx="1958975"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7" name="Line 14"/>
          <p:cNvSpPr>
            <a:spLocks noChangeShapeType="1"/>
          </p:cNvSpPr>
          <p:nvPr/>
        </p:nvSpPr>
        <p:spPr bwMode="auto">
          <a:xfrm>
            <a:off x="5105400" y="1295400"/>
            <a:ext cx="1676400" cy="1066800"/>
          </a:xfrm>
          <a:prstGeom prst="line">
            <a:avLst/>
          </a:prstGeom>
          <a:noFill/>
          <a:ln w="15875">
            <a:solidFill>
              <a:srgbClr val="990066"/>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sp>
        <p:nvSpPr>
          <p:cNvPr id="11278" name="Text Box 15"/>
          <p:cNvSpPr txBox="1">
            <a:spLocks noChangeArrowheads="1"/>
          </p:cNvSpPr>
          <p:nvPr/>
        </p:nvSpPr>
        <p:spPr bwMode="auto">
          <a:xfrm>
            <a:off x="6629400" y="4038600"/>
            <a:ext cx="2209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u="sng"/>
              <a:t>Condom</a:t>
            </a:r>
          </a:p>
        </p:txBody>
      </p:sp>
    </p:spTree>
    <p:extLst>
      <p:ext uri="{BB962C8B-B14F-4D97-AF65-F5344CB8AC3E}">
        <p14:creationId xmlns:p14="http://schemas.microsoft.com/office/powerpoint/2010/main" val="161405669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639762"/>
          </a:xfrm>
        </p:spPr>
        <p:txBody>
          <a:bodyPr rtlCol="0">
            <a:normAutofit fontScale="90000"/>
          </a:bodyPr>
          <a:lstStyle/>
          <a:p>
            <a:pPr fontAlgn="auto">
              <a:spcAft>
                <a:spcPts val="0"/>
              </a:spcAft>
              <a:defRPr/>
            </a:pPr>
            <a:r>
              <a:rPr lang="en-CA" dirty="0">
                <a:solidFill>
                  <a:srgbClr val="7030A0"/>
                </a:solidFill>
              </a:rPr>
              <a:t>Technique of catheter insertion</a:t>
            </a:r>
            <a:br>
              <a:rPr lang="en-CA" dirty="0"/>
            </a:br>
            <a:endParaRPr lang="en-CA" dirty="0"/>
          </a:p>
        </p:txBody>
      </p:sp>
      <p:sp>
        <p:nvSpPr>
          <p:cNvPr id="3" name="Content Placeholder 2"/>
          <p:cNvSpPr>
            <a:spLocks noGrp="1"/>
          </p:cNvSpPr>
          <p:nvPr>
            <p:ph idx="1"/>
          </p:nvPr>
        </p:nvSpPr>
        <p:spPr>
          <a:xfrm>
            <a:off x="457200" y="990600"/>
            <a:ext cx="8229600" cy="5140325"/>
          </a:xfrm>
        </p:spPr>
        <p:txBody>
          <a:bodyPr rtlCol="0">
            <a:normAutofit lnSpcReduction="10000"/>
          </a:bodyPr>
          <a:lstStyle/>
          <a:p>
            <a:pPr fontAlgn="auto">
              <a:spcAft>
                <a:spcPts val="0"/>
              </a:spcAft>
              <a:buClr>
                <a:srgbClr val="FF3300"/>
              </a:buClr>
              <a:buFont typeface="Wingdings" pitchFamily="2" charset="2"/>
              <a:buChar char="§"/>
              <a:defRPr/>
            </a:pPr>
            <a:r>
              <a:rPr lang="en-CA" sz="2800" dirty="0"/>
              <a:t>Equipment: (check packages and expiry dates)</a:t>
            </a:r>
          </a:p>
          <a:p>
            <a:pPr lvl="1" fontAlgn="auto">
              <a:spcAft>
                <a:spcPts val="0"/>
              </a:spcAft>
              <a:buClr>
                <a:srgbClr val="FF3300"/>
              </a:buClr>
              <a:buFont typeface="Arial" pitchFamily="34" charset="0"/>
              <a:buChar char="–"/>
              <a:defRPr/>
            </a:pPr>
            <a:r>
              <a:rPr lang="en-CA" sz="2000" dirty="0"/>
              <a:t>Catheter tray (with drapes, fenestrated drape, cotton balls, forceps)</a:t>
            </a:r>
          </a:p>
          <a:p>
            <a:pPr lvl="1" fontAlgn="auto">
              <a:spcAft>
                <a:spcPts val="0"/>
              </a:spcAft>
              <a:buClr>
                <a:srgbClr val="FF3300"/>
              </a:buClr>
              <a:buFont typeface="Arial" pitchFamily="34" charset="0"/>
              <a:buChar char="–"/>
              <a:defRPr/>
            </a:pPr>
            <a:r>
              <a:rPr lang="en-CA" sz="2000" dirty="0"/>
              <a:t>Catheter </a:t>
            </a:r>
            <a:r>
              <a:rPr lang="en-CA" sz="2000" b="1" dirty="0"/>
              <a:t>(14-16 Fr (for women) 12 Fr for young girls</a:t>
            </a:r>
          </a:p>
          <a:p>
            <a:pPr lvl="1" fontAlgn="auto">
              <a:spcAft>
                <a:spcPts val="0"/>
              </a:spcAft>
              <a:buClr>
                <a:srgbClr val="FF3300"/>
              </a:buClr>
              <a:buFont typeface="Arial" pitchFamily="34" charset="0"/>
              <a:buNone/>
              <a:defRPr/>
            </a:pPr>
            <a:r>
              <a:rPr lang="en-CA" sz="2000" b="1" dirty="0"/>
              <a:t>                      (16-18 Fr (for men)</a:t>
            </a:r>
            <a:endParaRPr lang="en-CA" sz="1600" b="1" dirty="0"/>
          </a:p>
          <a:p>
            <a:pPr lvl="1" fontAlgn="auto">
              <a:spcAft>
                <a:spcPts val="0"/>
              </a:spcAft>
              <a:buClr>
                <a:srgbClr val="FF3300"/>
              </a:buClr>
              <a:buFont typeface="Arial" pitchFamily="34" charset="0"/>
              <a:buChar char="–"/>
              <a:defRPr/>
            </a:pPr>
            <a:r>
              <a:rPr lang="en-CA" sz="2000" dirty="0"/>
              <a:t>Sterile drainage tubing with collection bag</a:t>
            </a:r>
          </a:p>
          <a:p>
            <a:pPr lvl="1" fontAlgn="auto">
              <a:spcAft>
                <a:spcPts val="0"/>
              </a:spcAft>
              <a:buClr>
                <a:srgbClr val="FF3300"/>
              </a:buClr>
              <a:buFont typeface="Arial" pitchFamily="34" charset="0"/>
              <a:buChar char="–"/>
              <a:defRPr/>
            </a:pPr>
            <a:r>
              <a:rPr lang="en-CA" sz="2000" dirty="0"/>
              <a:t>Correct size syringe (check catheter balloon)</a:t>
            </a:r>
          </a:p>
          <a:p>
            <a:pPr lvl="1" fontAlgn="auto">
              <a:spcAft>
                <a:spcPts val="0"/>
              </a:spcAft>
              <a:buClr>
                <a:srgbClr val="FF3300"/>
              </a:buClr>
              <a:buFont typeface="Arial" pitchFamily="34" charset="0"/>
              <a:buChar char="–"/>
              <a:defRPr/>
            </a:pPr>
            <a:r>
              <a:rPr lang="en-CA" sz="2000" dirty="0"/>
              <a:t>Sterile water</a:t>
            </a:r>
          </a:p>
          <a:p>
            <a:pPr lvl="1" fontAlgn="auto">
              <a:spcAft>
                <a:spcPts val="0"/>
              </a:spcAft>
              <a:buClr>
                <a:srgbClr val="FF3300"/>
              </a:buClr>
              <a:buFont typeface="Arial" pitchFamily="34" charset="0"/>
              <a:buChar char="–"/>
              <a:defRPr/>
            </a:pPr>
            <a:r>
              <a:rPr lang="en-CA" sz="2000" dirty="0"/>
              <a:t>Cleansing solution</a:t>
            </a:r>
          </a:p>
          <a:p>
            <a:pPr lvl="1" fontAlgn="auto">
              <a:spcAft>
                <a:spcPts val="0"/>
              </a:spcAft>
              <a:buClr>
                <a:srgbClr val="FF3300"/>
              </a:buClr>
              <a:buFont typeface="Arial" pitchFamily="34" charset="0"/>
              <a:buChar char="–"/>
              <a:defRPr/>
            </a:pPr>
            <a:r>
              <a:rPr lang="en-CA" sz="2000" dirty="0"/>
              <a:t>Lubricant</a:t>
            </a:r>
          </a:p>
          <a:p>
            <a:pPr lvl="1" fontAlgn="auto">
              <a:spcAft>
                <a:spcPts val="0"/>
              </a:spcAft>
              <a:buClr>
                <a:srgbClr val="FF3300"/>
              </a:buClr>
              <a:buFont typeface="Arial" pitchFamily="34" charset="0"/>
              <a:buChar char="–"/>
              <a:defRPr/>
            </a:pPr>
            <a:r>
              <a:rPr lang="en-CA" sz="2000" dirty="0"/>
              <a:t>Sterile gloves</a:t>
            </a:r>
          </a:p>
          <a:p>
            <a:pPr lvl="1" fontAlgn="auto">
              <a:spcAft>
                <a:spcPts val="0"/>
              </a:spcAft>
              <a:buClr>
                <a:srgbClr val="FF3300"/>
              </a:buClr>
              <a:buFont typeface="Arial" pitchFamily="34" charset="0"/>
              <a:buChar char="–"/>
              <a:defRPr/>
            </a:pPr>
            <a:r>
              <a:rPr lang="en-CA" sz="2000" dirty="0"/>
              <a:t>Specimen container</a:t>
            </a:r>
          </a:p>
          <a:p>
            <a:pPr lvl="1" fontAlgn="auto">
              <a:spcAft>
                <a:spcPts val="0"/>
              </a:spcAft>
              <a:buClr>
                <a:srgbClr val="FF3300"/>
              </a:buClr>
              <a:buFont typeface="Arial" pitchFamily="34" charset="0"/>
              <a:buChar char="–"/>
              <a:defRPr/>
            </a:pPr>
            <a:r>
              <a:rPr lang="en-CA" sz="2000" dirty="0"/>
              <a:t>Tape to anchor tubing</a:t>
            </a:r>
          </a:p>
          <a:p>
            <a:pPr lvl="1" fontAlgn="auto">
              <a:spcAft>
                <a:spcPts val="0"/>
              </a:spcAft>
              <a:buClr>
                <a:srgbClr val="FF3300"/>
              </a:buClr>
              <a:buFont typeface="Arial" pitchFamily="34" charset="0"/>
              <a:buChar char="–"/>
              <a:defRPr/>
            </a:pPr>
            <a:r>
              <a:rPr lang="en-CA" sz="2000" dirty="0"/>
              <a:t>Gloves</a:t>
            </a:r>
          </a:p>
          <a:p>
            <a:pPr lvl="1" fontAlgn="auto">
              <a:spcAft>
                <a:spcPts val="0"/>
              </a:spcAft>
              <a:buClr>
                <a:srgbClr val="FF3300"/>
              </a:buClr>
              <a:buFont typeface="Arial" pitchFamily="34" charset="0"/>
              <a:buChar char="–"/>
              <a:defRPr/>
            </a:pPr>
            <a:r>
              <a:rPr lang="en-CA" sz="2000" dirty="0"/>
              <a:t>Bath blanket</a:t>
            </a:r>
          </a:p>
        </p:txBody>
      </p:sp>
    </p:spTree>
    <p:extLst>
      <p:ext uri="{BB962C8B-B14F-4D97-AF65-F5344CB8AC3E}">
        <p14:creationId xmlns:p14="http://schemas.microsoft.com/office/powerpoint/2010/main" val="3066769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CA">
                <a:solidFill>
                  <a:srgbClr val="7030A0"/>
                </a:solidFill>
              </a:rPr>
              <a:t>Assess</a:t>
            </a:r>
          </a:p>
        </p:txBody>
      </p:sp>
      <p:sp>
        <p:nvSpPr>
          <p:cNvPr id="22531" name="Content Placeholder 2"/>
          <p:cNvSpPr>
            <a:spLocks noGrp="1"/>
          </p:cNvSpPr>
          <p:nvPr>
            <p:ph idx="1"/>
          </p:nvPr>
        </p:nvSpPr>
        <p:spPr/>
        <p:txBody>
          <a:bodyPr/>
          <a:lstStyle/>
          <a:p>
            <a:pPr>
              <a:buClr>
                <a:srgbClr val="FF3300"/>
              </a:buClr>
            </a:pPr>
            <a:r>
              <a:rPr lang="en-CA" dirty="0"/>
              <a:t>Review physician’s order and understand purpose of inserting catheter</a:t>
            </a:r>
          </a:p>
          <a:p>
            <a:pPr>
              <a:buClr>
                <a:srgbClr val="FF3300"/>
              </a:buClr>
            </a:pPr>
            <a:r>
              <a:rPr lang="en-CA" dirty="0"/>
              <a:t>Assess client (last urination, level of awareness, understanding)</a:t>
            </a:r>
          </a:p>
          <a:p>
            <a:pPr>
              <a:buClr>
                <a:srgbClr val="FF3300"/>
              </a:buClr>
            </a:pPr>
            <a:r>
              <a:rPr lang="en-CA" dirty="0"/>
              <a:t>Palpate bladder</a:t>
            </a:r>
          </a:p>
          <a:p>
            <a:pPr>
              <a:buClr>
                <a:srgbClr val="FF3300"/>
              </a:buClr>
            </a:pPr>
            <a:r>
              <a:rPr lang="en-CA" dirty="0"/>
              <a:t>Identify meatus and assess skin integrity</a:t>
            </a:r>
          </a:p>
          <a:p>
            <a:pPr>
              <a:buClr>
                <a:srgbClr val="FF3300"/>
              </a:buClr>
            </a:pPr>
            <a:r>
              <a:rPr lang="en-CA" dirty="0"/>
              <a:t>Identify potential difficulties (</a:t>
            </a:r>
            <a:r>
              <a:rPr lang="en-CA" dirty="0" err="1"/>
              <a:t>i.e</a:t>
            </a:r>
            <a:r>
              <a:rPr lang="en-CA" dirty="0"/>
              <a:t> enlarged prostate)</a:t>
            </a:r>
          </a:p>
        </p:txBody>
      </p:sp>
    </p:spTree>
    <p:extLst>
      <p:ext uri="{BB962C8B-B14F-4D97-AF65-F5344CB8AC3E}">
        <p14:creationId xmlns:p14="http://schemas.microsoft.com/office/powerpoint/2010/main" val="2166702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1463</Words>
  <Application>Microsoft Office PowerPoint</Application>
  <PresentationFormat>On-screen Show (4:3)</PresentationFormat>
  <Paragraphs>159</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Noto Sans</vt:lpstr>
      <vt:lpstr>Wingdings</vt:lpstr>
      <vt:lpstr>Office Theme</vt:lpstr>
      <vt:lpstr>Urethral Catheterization</vt:lpstr>
      <vt:lpstr>objectives</vt:lpstr>
      <vt:lpstr>PowerPoint Presentation</vt:lpstr>
      <vt:lpstr>PowerPoint Presentation</vt:lpstr>
      <vt:lpstr>Types of catheters</vt:lpstr>
      <vt:lpstr>PowerPoint Presentation</vt:lpstr>
      <vt:lpstr>PowerPoint Presentation</vt:lpstr>
      <vt:lpstr>Technique of catheter insertion </vt:lpstr>
      <vt:lpstr>Assess</vt:lpstr>
      <vt:lpstr>Implement</vt:lpstr>
      <vt:lpstr>PowerPoint Presentation</vt:lpstr>
      <vt:lpstr>PowerPoint Presentation</vt:lpstr>
      <vt:lpstr>PowerPoint Presentation</vt:lpstr>
      <vt:lpstr>PowerPoint Presentation</vt:lpstr>
      <vt:lpstr>PowerPoint Presentation</vt:lpstr>
      <vt:lpstr>Evaluate</vt:lpstr>
      <vt:lpstr>CATHETER MAINTENANCE</vt:lpstr>
      <vt:lpstr>PowerPoint Presentation</vt:lpstr>
      <vt:lpstr>PowerPoint Presentation</vt:lpstr>
      <vt:lpstr>REVIEW AND REMOVE</vt:lpstr>
      <vt:lpstr>PowerPoint Presentation</vt:lpstr>
      <vt:lpstr> Caring for a Person with an Indwelling Urinary Catheter </vt:lpstr>
      <vt:lpstr> Providing Catheter Care  </vt:lpstr>
      <vt:lpstr> Providing Catheter Care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Doaa Mohammed</dc:creator>
  <cp:lastModifiedBy>Shaheer</cp:lastModifiedBy>
  <cp:revision>26</cp:revision>
  <dcterms:created xsi:type="dcterms:W3CDTF">2006-08-16T00:00:00Z</dcterms:created>
  <dcterms:modified xsi:type="dcterms:W3CDTF">2023-05-01T18:27:59Z</dcterms:modified>
</cp:coreProperties>
</file>