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5" r:id="rId21"/>
    <p:sldId id="273" r:id="rId22"/>
    <p:sldId id="2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A698E-4685-4EF5-8EB5-C39E11B9E92A}" v="26" dt="2023-03-06T15:01:38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eer abbara" userId="b1c3cf173989246c" providerId="LiveId" clId="{A82A698E-4685-4EF5-8EB5-C39E11B9E92A}"/>
    <pc:docChg chg="undo custSel addSld delSld modSld">
      <pc:chgData name="shaheer abbara" userId="b1c3cf173989246c" providerId="LiveId" clId="{A82A698E-4685-4EF5-8EB5-C39E11B9E92A}" dt="2023-03-06T15:04:05.572" v="701" actId="404"/>
      <pc:docMkLst>
        <pc:docMk/>
      </pc:docMkLst>
      <pc:sldChg chg="modSp mod">
        <pc:chgData name="shaheer abbara" userId="b1c3cf173989246c" providerId="LiveId" clId="{A82A698E-4685-4EF5-8EB5-C39E11B9E92A}" dt="2023-03-06T08:42:00.468" v="292" actId="20577"/>
        <pc:sldMkLst>
          <pc:docMk/>
          <pc:sldMk cId="1120193624" sldId="257"/>
        </pc:sldMkLst>
        <pc:spChg chg="mod">
          <ac:chgData name="shaheer abbara" userId="b1c3cf173989246c" providerId="LiveId" clId="{A82A698E-4685-4EF5-8EB5-C39E11B9E92A}" dt="2023-03-06T08:42:00.468" v="292" actId="20577"/>
          <ac:spMkLst>
            <pc:docMk/>
            <pc:sldMk cId="1120193624" sldId="257"/>
            <ac:spMk id="4" creationId="{00000000-0000-0000-0000-000000000000}"/>
          </ac:spMkLst>
        </pc:spChg>
      </pc:sldChg>
      <pc:sldChg chg="modSp mod">
        <pc:chgData name="shaheer abbara" userId="b1c3cf173989246c" providerId="LiveId" clId="{A82A698E-4685-4EF5-8EB5-C39E11B9E92A}" dt="2023-03-06T08:46:24.622" v="410" actId="20577"/>
        <pc:sldMkLst>
          <pc:docMk/>
          <pc:sldMk cId="395837506" sldId="259"/>
        </pc:sldMkLst>
        <pc:spChg chg="mod">
          <ac:chgData name="shaheer abbara" userId="b1c3cf173989246c" providerId="LiveId" clId="{A82A698E-4685-4EF5-8EB5-C39E11B9E92A}" dt="2023-03-06T08:46:24.622" v="410" actId="20577"/>
          <ac:spMkLst>
            <pc:docMk/>
            <pc:sldMk cId="395837506" sldId="259"/>
            <ac:spMk id="2" creationId="{00000000-0000-0000-0000-000000000000}"/>
          </ac:spMkLst>
        </pc:spChg>
      </pc:sldChg>
      <pc:sldChg chg="modSp mod">
        <pc:chgData name="shaheer abbara" userId="b1c3cf173989246c" providerId="LiveId" clId="{A82A698E-4685-4EF5-8EB5-C39E11B9E92A}" dt="2023-03-06T09:19:59.655" v="412" actId="115"/>
        <pc:sldMkLst>
          <pc:docMk/>
          <pc:sldMk cId="1460049740" sldId="265"/>
        </pc:sldMkLst>
        <pc:spChg chg="mod">
          <ac:chgData name="shaheer abbara" userId="b1c3cf173989246c" providerId="LiveId" clId="{A82A698E-4685-4EF5-8EB5-C39E11B9E92A}" dt="2023-03-06T09:19:59.655" v="412" actId="115"/>
          <ac:spMkLst>
            <pc:docMk/>
            <pc:sldMk cId="1460049740" sldId="265"/>
            <ac:spMk id="2" creationId="{00000000-0000-0000-0000-000000000000}"/>
          </ac:spMkLst>
        </pc:spChg>
      </pc:sldChg>
      <pc:sldChg chg="modNotesTx">
        <pc:chgData name="shaheer abbara" userId="b1c3cf173989246c" providerId="LiveId" clId="{A82A698E-4685-4EF5-8EB5-C39E11B9E92A}" dt="2023-03-06T14:38:40.611" v="587" actId="5793"/>
        <pc:sldMkLst>
          <pc:docMk/>
          <pc:sldMk cId="3704965760" sldId="269"/>
        </pc:sldMkLst>
      </pc:sldChg>
      <pc:sldChg chg="addSp delSp modSp mod">
        <pc:chgData name="shaheer abbara" userId="b1c3cf173989246c" providerId="LiveId" clId="{A82A698E-4685-4EF5-8EB5-C39E11B9E92A}" dt="2023-03-06T14:54:33.249" v="597" actId="1076"/>
        <pc:sldMkLst>
          <pc:docMk/>
          <pc:sldMk cId="1911747012" sldId="273"/>
        </pc:sldMkLst>
        <pc:spChg chg="del">
          <ac:chgData name="shaheer abbara" userId="b1c3cf173989246c" providerId="LiveId" clId="{A82A698E-4685-4EF5-8EB5-C39E11B9E92A}" dt="2023-03-06T14:54:27.455" v="595" actId="478"/>
          <ac:spMkLst>
            <pc:docMk/>
            <pc:sldMk cId="1911747012" sldId="273"/>
            <ac:spMk id="3" creationId="{00000000-0000-0000-0000-000000000000}"/>
          </ac:spMkLst>
        </pc:spChg>
        <pc:picChg chg="add mod">
          <ac:chgData name="shaheer abbara" userId="b1c3cf173989246c" providerId="LiveId" clId="{A82A698E-4685-4EF5-8EB5-C39E11B9E92A}" dt="2023-03-06T14:54:33.249" v="597" actId="1076"/>
          <ac:picMkLst>
            <pc:docMk/>
            <pc:sldMk cId="1911747012" sldId="273"/>
            <ac:picMk id="4" creationId="{5E7C4F18-89FF-17AC-0E70-F7136D318D06}"/>
          </ac:picMkLst>
        </pc:picChg>
      </pc:sldChg>
      <pc:sldChg chg="addSp delSp modSp del mod">
        <pc:chgData name="shaheer abbara" userId="b1c3cf173989246c" providerId="LiveId" clId="{A82A698E-4685-4EF5-8EB5-C39E11B9E92A}" dt="2023-03-06T14:54:53.165" v="603" actId="47"/>
        <pc:sldMkLst>
          <pc:docMk/>
          <pc:sldMk cId="284652944" sldId="274"/>
        </pc:sldMkLst>
        <pc:spChg chg="del">
          <ac:chgData name="shaheer abbara" userId="b1c3cf173989246c" providerId="LiveId" clId="{A82A698E-4685-4EF5-8EB5-C39E11B9E92A}" dt="2023-03-06T14:54:45.759" v="599" actId="21"/>
          <ac:spMkLst>
            <pc:docMk/>
            <pc:sldMk cId="284652944" sldId="274"/>
            <ac:spMk id="2" creationId="{00000000-0000-0000-0000-000000000000}"/>
          </ac:spMkLst>
        </pc:spChg>
        <pc:spChg chg="add mod">
          <ac:chgData name="shaheer abbara" userId="b1c3cf173989246c" providerId="LiveId" clId="{A82A698E-4685-4EF5-8EB5-C39E11B9E92A}" dt="2023-03-06T14:54:45.759" v="599" actId="21"/>
          <ac:spMkLst>
            <pc:docMk/>
            <pc:sldMk cId="284652944" sldId="274"/>
            <ac:spMk id="4" creationId="{E23B3A71-E64A-FB17-E4BE-20E7A02742E2}"/>
          </ac:spMkLst>
        </pc:spChg>
      </pc:sldChg>
      <pc:sldChg chg="modSp mod setBg">
        <pc:chgData name="shaheer abbara" userId="b1c3cf173989246c" providerId="LiveId" clId="{A82A698E-4685-4EF5-8EB5-C39E11B9E92A}" dt="2023-03-06T14:42:19.126" v="594" actId="207"/>
        <pc:sldMkLst>
          <pc:docMk/>
          <pc:sldMk cId="346796970" sldId="275"/>
        </pc:sldMkLst>
        <pc:spChg chg="mod">
          <ac:chgData name="shaheer abbara" userId="b1c3cf173989246c" providerId="LiveId" clId="{A82A698E-4685-4EF5-8EB5-C39E11B9E92A}" dt="2023-03-06T14:42:19.126" v="594" actId="207"/>
          <ac:spMkLst>
            <pc:docMk/>
            <pc:sldMk cId="346796970" sldId="275"/>
            <ac:spMk id="2" creationId="{00000000-0000-0000-0000-000000000000}"/>
          </ac:spMkLst>
        </pc:spChg>
      </pc:sldChg>
      <pc:sldChg chg="addSp delSp modSp new mod">
        <pc:chgData name="shaheer abbara" userId="b1c3cf173989246c" providerId="LiveId" clId="{A82A698E-4685-4EF5-8EB5-C39E11B9E92A}" dt="2023-03-06T08:45:07.638" v="337" actId="1076"/>
        <pc:sldMkLst>
          <pc:docMk/>
          <pc:sldMk cId="406040568" sldId="277"/>
        </pc:sldMkLst>
        <pc:spChg chg="add mod">
          <ac:chgData name="shaheer abbara" userId="b1c3cf173989246c" providerId="LiveId" clId="{A82A698E-4685-4EF5-8EB5-C39E11B9E92A}" dt="2023-03-06T08:44:52.340" v="320" actId="1076"/>
          <ac:spMkLst>
            <pc:docMk/>
            <pc:sldMk cId="406040568" sldId="277"/>
            <ac:spMk id="2" creationId="{55EF7D37-1969-6191-030F-74D2F25E02BA}"/>
          </ac:spMkLst>
        </pc:spChg>
        <pc:spChg chg="add mod">
          <ac:chgData name="shaheer abbara" userId="b1c3cf173989246c" providerId="LiveId" clId="{A82A698E-4685-4EF5-8EB5-C39E11B9E92A}" dt="2023-03-06T08:45:07.638" v="337" actId="1076"/>
          <ac:spMkLst>
            <pc:docMk/>
            <pc:sldMk cId="406040568" sldId="277"/>
            <ac:spMk id="3" creationId="{508AA86F-52FB-F56C-9262-4533FCF7EF8B}"/>
          </ac:spMkLst>
        </pc:spChg>
        <pc:picChg chg="add mod">
          <ac:chgData name="shaheer abbara" userId="b1c3cf173989246c" providerId="LiveId" clId="{A82A698E-4685-4EF5-8EB5-C39E11B9E92A}" dt="2023-03-06T08:44:32.859" v="302" actId="1076"/>
          <ac:picMkLst>
            <pc:docMk/>
            <pc:sldMk cId="406040568" sldId="277"/>
            <ac:picMk id="1026" creationId="{243CBA53-1B0D-E735-6F76-EB13B34357DE}"/>
          </ac:picMkLst>
        </pc:picChg>
        <pc:picChg chg="add mod">
          <ac:chgData name="shaheer abbara" userId="b1c3cf173989246c" providerId="LiveId" clId="{A82A698E-4685-4EF5-8EB5-C39E11B9E92A}" dt="2023-03-06T08:44:31.169" v="301" actId="1076"/>
          <ac:picMkLst>
            <pc:docMk/>
            <pc:sldMk cId="406040568" sldId="277"/>
            <ac:picMk id="1028" creationId="{C5DB0119-5234-8FCD-AC26-64ECFC63ABC3}"/>
          </ac:picMkLst>
        </pc:picChg>
        <pc:picChg chg="add del">
          <ac:chgData name="shaheer abbara" userId="b1c3cf173989246c" providerId="LiveId" clId="{A82A698E-4685-4EF5-8EB5-C39E11B9E92A}" dt="2023-03-06T08:44:55.521" v="322"/>
          <ac:picMkLst>
            <pc:docMk/>
            <pc:sldMk cId="406040568" sldId="277"/>
            <ac:picMk id="1030" creationId="{6519AFCC-772C-A446-5527-FAF9D9A6D751}"/>
          </ac:picMkLst>
        </pc:picChg>
      </pc:sldChg>
      <pc:sldChg chg="addSp modSp new mod">
        <pc:chgData name="shaheer abbara" userId="b1c3cf173989246c" providerId="LiveId" clId="{A82A698E-4685-4EF5-8EB5-C39E11B9E92A}" dt="2023-03-06T14:54:51.814" v="602" actId="1076"/>
        <pc:sldMkLst>
          <pc:docMk/>
          <pc:sldMk cId="1381514000" sldId="278"/>
        </pc:sldMkLst>
        <pc:spChg chg="add mod">
          <ac:chgData name="shaheer abbara" userId="b1c3cf173989246c" providerId="LiveId" clId="{A82A698E-4685-4EF5-8EB5-C39E11B9E92A}" dt="2023-03-06T14:54:51.814" v="602" actId="1076"/>
          <ac:spMkLst>
            <pc:docMk/>
            <pc:sldMk cId="1381514000" sldId="278"/>
            <ac:spMk id="2" creationId="{55D9F347-0638-943F-F0FC-E129CE2EDE66}"/>
          </ac:spMkLst>
        </pc:spChg>
      </pc:sldChg>
      <pc:sldChg chg="new del">
        <pc:chgData name="shaheer abbara" userId="b1c3cf173989246c" providerId="LiveId" clId="{A82A698E-4685-4EF5-8EB5-C39E11B9E92A}" dt="2023-03-06T15:00:56.376" v="606" actId="47"/>
        <pc:sldMkLst>
          <pc:docMk/>
          <pc:sldMk cId="2560893692" sldId="279"/>
        </pc:sldMkLst>
      </pc:sldChg>
      <pc:sldChg chg="modSp new mod">
        <pc:chgData name="shaheer abbara" userId="b1c3cf173989246c" providerId="LiveId" clId="{A82A698E-4685-4EF5-8EB5-C39E11B9E92A}" dt="2023-03-06T15:04:05.572" v="701" actId="404"/>
        <pc:sldMkLst>
          <pc:docMk/>
          <pc:sldMk cId="268912444" sldId="280"/>
        </pc:sldMkLst>
        <pc:spChg chg="mod">
          <ac:chgData name="shaheer abbara" userId="b1c3cf173989246c" providerId="LiveId" clId="{A82A698E-4685-4EF5-8EB5-C39E11B9E92A}" dt="2023-03-06T15:04:05.572" v="701" actId="404"/>
          <ac:spMkLst>
            <pc:docMk/>
            <pc:sldMk cId="268912444" sldId="280"/>
            <ac:spMk id="2" creationId="{6BCBC6A9-1D34-6BA4-31C6-AE7CC75580E2}"/>
          </ac:spMkLst>
        </pc:spChg>
        <pc:spChg chg="mod">
          <ac:chgData name="shaheer abbara" userId="b1c3cf173989246c" providerId="LiveId" clId="{A82A698E-4685-4EF5-8EB5-C39E11B9E92A}" dt="2023-03-06T15:01:03.254" v="621" actId="20577"/>
          <ac:spMkLst>
            <pc:docMk/>
            <pc:sldMk cId="268912444" sldId="280"/>
            <ac:spMk id="3" creationId="{DAB2301E-5171-A6BA-A525-14F2791FBD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C866-7BCD-4C71-9C58-D07447A2C0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CA90-EE97-4FB7-932E-482B7FCA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little amount of heparin in the syringe to lubricate the inner wall of the syringe, then flush out the heparin completely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7CA90-EE97-4FB7-932E-482B7FCA9B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154D9B-647F-40FF-8002-62FBF7025DA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29ED4A-A831-4691-BEFD-0AC0846CF6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sceskills.com/resources/Equipment-required-for-measuring-arterial-blood-gas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osceskills.com/resources/ABG-kit-content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osceskills.com/resources/Wash-your-hands-femal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osceskills.com/resources/Introduce-yourself-to-the-patient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skills.com/resources/Locate-the-radial-artery-with-your-index-and-middle-fingers.jpg" TargetMode="External"/><Relationship Id="rId2" Type="http://schemas.openxmlformats.org/officeDocument/2006/relationships/hyperlink" Target="http://en.wikipedia.org/wiki/Radial_arter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Allen_tes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skills.com/resources/Remove-the-cap-from-the-needl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osceskills.com/resources/Prepare-to-insert-the-needl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sceskills.com/resources/Place-the-needle-into-the-bung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osceskills.com/resources/Remove-the-needl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osceskills.com/resources/Remove-the-needle-from-the-syring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osceskills.com/resources/Safetly-discard-the-needle-into-the-sharps-bin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osceskills.com/resources/Cap-the-syringe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rterial_blood_ga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hyperlink" Target="http://en.wikipedia.org/wiki/Arterial_blood_ga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.amboss.com/us/article/aF0Qg3?q=abg+sampling#Zfa5c7af5173f8cf31bdc0a7fad73f7c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wiki\Carbon_dioxide_tension" TargetMode="External"/><Relationship Id="rId2" Type="http://schemas.openxmlformats.org/officeDocument/2006/relationships/hyperlink" Target="file:///C:\wiki\Arterial_oxygen_tens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wiki\Pulse_oximetry" TargetMode="External"/><Relationship Id="rId4" Type="http://schemas.openxmlformats.org/officeDocument/2006/relationships/hyperlink" Target="file:///C:\wiki\P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Arterial Access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ABG</a:t>
            </a:r>
          </a:p>
        </p:txBody>
      </p:sp>
    </p:spTree>
    <p:extLst>
      <p:ext uri="{BB962C8B-B14F-4D97-AF65-F5344CB8AC3E}">
        <p14:creationId xmlns:p14="http://schemas.microsoft.com/office/powerpoint/2010/main" val="286425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4572000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 PROCEDURE OF ABG</a:t>
            </a:r>
          </a:p>
          <a:p>
            <a:r>
              <a:rPr lang="en-US" sz="3600" b="1" dirty="0"/>
              <a:t> </a:t>
            </a:r>
          </a:p>
          <a:p>
            <a:r>
              <a:rPr lang="en-US" dirty="0"/>
              <a:t>Gather the necessary following equipment: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 blue (22-23 G) needle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2ml syringe with heparin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 cap for the syringe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 plastic bung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local </a:t>
            </a:r>
            <a:r>
              <a:rPr lang="en-US" sz="2000" dirty="0" err="1"/>
              <a:t>anaesthetic</a:t>
            </a:r>
            <a:r>
              <a:rPr lang="en-US" sz="2000" dirty="0"/>
              <a:t> (plus needle and syringe for giving)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alcohol gel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gauze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gloves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 sharps bin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r>
              <a:rPr lang="en-US" sz="2000" dirty="0"/>
              <a:t>Usually, the syringe, needle, cap and bung are all provided in one pack.</a:t>
            </a:r>
          </a:p>
        </p:txBody>
      </p:sp>
      <p:pic>
        <p:nvPicPr>
          <p:cNvPr id="3075" name="Picture 3" descr="Equipment required for measuring arterial blood gases">
            <a:hlinkClick r:id="rId2" tooltip="Equipment required for measuring arterial blood gase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572000" cy="24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ABG kit contents">
            <a:hlinkClick r:id="rId4" tooltip="ABG kit contents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3276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5800" y="2706945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Equipment required for measuring arterial blood gases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6488668"/>
            <a:ext cx="1795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ABG kit contents </a:t>
            </a:r>
          </a:p>
        </p:txBody>
      </p:sp>
    </p:spTree>
    <p:extLst>
      <p:ext uri="{BB962C8B-B14F-4D97-AF65-F5344CB8AC3E}">
        <p14:creationId xmlns:p14="http://schemas.microsoft.com/office/powerpoint/2010/main" val="171774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709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Wash your hands.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introduce</a:t>
            </a:r>
            <a:r>
              <a:rPr lang="en-US" sz="2800" dirty="0"/>
              <a:t> yourself to the patient and clarify their identity.  Explain what you would like to do and obtain consent. This is a slightly </a:t>
            </a:r>
            <a:r>
              <a:rPr lang="en-US" sz="2800" b="1" u="sng" dirty="0"/>
              <a:t>uncomfortable</a:t>
            </a:r>
            <a:r>
              <a:rPr lang="en-US" sz="2800" dirty="0"/>
              <a:t> procedure so you should let the patient know this.</a:t>
            </a:r>
          </a:p>
        </p:txBody>
      </p:sp>
      <p:pic>
        <p:nvPicPr>
          <p:cNvPr id="4099" name="Picture 3" descr="Wash your hands">
            <a:hlinkClick r:id="rId2" tooltip="Wash your hand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4" y="631677"/>
            <a:ext cx="4232563" cy="20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ntroduce yourself to the patient">
            <a:hlinkClick r:id="rId4" tooltip="Introduce yourself to the patient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5" y="2676666"/>
            <a:ext cx="41148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4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2011"/>
            <a:ext cx="7772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Locate the </a:t>
            </a:r>
            <a:r>
              <a:rPr lang="en-US" sz="2800" dirty="0">
                <a:hlinkClick r:id="rId2" tooltip="Radial artery"/>
              </a:rPr>
              <a:t>radial artery</a:t>
            </a:r>
            <a:r>
              <a:rPr lang="en-US" sz="2800" dirty="0"/>
              <a:t> with your index and middle fingers.</a:t>
            </a:r>
          </a:p>
        </p:txBody>
      </p:sp>
      <p:pic>
        <p:nvPicPr>
          <p:cNvPr id="5123" name="Picture 3" descr="Locate the radial artery with your index and middle fingers">
            <a:hlinkClick r:id="rId3" tooltip="Locate the radial artery with your index and middle finger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77200" cy="41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2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5" y="31697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Perform </a:t>
            </a:r>
            <a:r>
              <a:rPr lang="en-US" sz="2400" dirty="0">
                <a:hlinkClick r:id="rId2" tooltip="Allen's test"/>
              </a:rPr>
              <a:t>Allen’s test</a:t>
            </a:r>
            <a:r>
              <a:rPr lang="en-US" sz="2400" dirty="0"/>
              <a:t> where you compress both the radial and ulnar arteries at the same time.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hand should become white, release the ulnar artery and the color should return to the hand.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This ensures that there will still be a blood supply to the hand if the ABG cause a blockage in the radial artery.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57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0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/>
              <a:t>Put on your gloves and attach the needle to the heparinized syringe.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40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4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/>
              <a:t>Also prepare your local anesthetic and give a small amount over the palpable radial artery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00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495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Take the cap off the needle.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Flush the heparin through the syringe and again locate the </a:t>
            </a:r>
            <a:r>
              <a:rPr lang="en-US" sz="2800" i="1" dirty="0"/>
              <a:t>radial artery</a:t>
            </a:r>
            <a:r>
              <a:rPr lang="en-US" sz="2800" dirty="0"/>
              <a:t> using your non-dominant hand.</a:t>
            </a:r>
          </a:p>
        </p:txBody>
      </p:sp>
      <p:pic>
        <p:nvPicPr>
          <p:cNvPr id="7171" name="Picture 3" descr="Remove the cap from the needle">
            <a:hlinkClick r:id="rId3" tooltip="Remove the cap from the need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886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57150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Remove the cap from the needle </a:t>
            </a:r>
          </a:p>
        </p:txBody>
      </p:sp>
    </p:spTree>
    <p:extLst>
      <p:ext uri="{BB962C8B-B14F-4D97-AF65-F5344CB8AC3E}">
        <p14:creationId xmlns:p14="http://schemas.microsoft.com/office/powerpoint/2010/main" val="370496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217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Insert the needle </a:t>
            </a:r>
            <a:r>
              <a:rPr lang="en-US"/>
              <a:t>at 30-45 </a:t>
            </a:r>
            <a:r>
              <a:rPr lang="en-US" dirty="0"/>
              <a:t>degrees to the skin at the point of maximum pulsation of the </a:t>
            </a:r>
            <a:r>
              <a:rPr lang="en-US" i="1" dirty="0"/>
              <a:t>radial artery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Advance the needle until arterial blood flushes into the syringe. The arterial pressure will cause the blood to fill the syringe.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Remove the needle/syringe placing the needle into the bung.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Press firmly over the puncture site with the gauze to halt the bleeding.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Remain pressed for 5 minutes.</a:t>
            </a:r>
          </a:p>
        </p:txBody>
      </p:sp>
      <p:pic>
        <p:nvPicPr>
          <p:cNvPr id="8195" name="Picture 3" descr="Prepare to insert the needle">
            <a:hlinkClick r:id="rId2" tooltip="Prepare to insert the need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024"/>
            <a:ext cx="4495800" cy="17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Remove the needle">
            <a:hlinkClick r:id="rId4" tooltip="Remove the need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99311"/>
            <a:ext cx="4495800" cy="16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Place the needle into the bung">
            <a:hlinkClick r:id="rId6" tooltip="Place the needle into the bun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606446"/>
            <a:ext cx="4495799" cy="18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53991" y="1907370"/>
            <a:ext cx="2875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Prepare to insert the needle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5518" y="4191000"/>
            <a:ext cx="205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Remove the needle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0249" y="6462356"/>
            <a:ext cx="305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Place the needle into the bung</a:t>
            </a:r>
          </a:p>
        </p:txBody>
      </p:sp>
    </p:spTree>
    <p:extLst>
      <p:ext uri="{BB962C8B-B14F-4D97-AF65-F5344CB8AC3E}">
        <p14:creationId xmlns:p14="http://schemas.microsoft.com/office/powerpoint/2010/main" val="150377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027" y="2286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Remove the needle and discard safely in the sharps bin.</a:t>
            </a:r>
          </a:p>
        </p:txBody>
      </p:sp>
      <p:pic>
        <p:nvPicPr>
          <p:cNvPr id="9219" name="Picture 3" descr="Remove the needle from the syringe">
            <a:hlinkClick r:id="rId2" tooltip="Remove the needle from the syrin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2707"/>
            <a:ext cx="6324600" cy="17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2689" y="3200400"/>
            <a:ext cx="3652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Remove the needle from the syringe </a:t>
            </a:r>
          </a:p>
        </p:txBody>
      </p:sp>
      <p:pic>
        <p:nvPicPr>
          <p:cNvPr id="9221" name="Picture 5" descr="Safetly discard the needle into the sharps bin">
            <a:hlinkClick r:id="rId4" tooltip="Safetly discard the needle into the sharps bi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632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8606" y="6248400"/>
            <a:ext cx="445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Safely discard the needle into the sharps bin </a:t>
            </a:r>
          </a:p>
        </p:txBody>
      </p:sp>
    </p:spTree>
    <p:extLst>
      <p:ext uri="{BB962C8B-B14F-4D97-AF65-F5344CB8AC3E}">
        <p14:creationId xmlns:p14="http://schemas.microsoft.com/office/powerpoint/2010/main" val="66618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807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Cap the syringe.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Push out any air within 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Send immediately for analysis ensuring that the sample is packed in 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 Remove your gloves and dispose them in the clinical waste bin.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  Wash your hands and thank the patient.</a:t>
            </a:r>
          </a:p>
        </p:txBody>
      </p:sp>
      <p:pic>
        <p:nvPicPr>
          <p:cNvPr id="10243" name="Picture 3" descr="Cap the syringe">
            <a:hlinkClick r:id="rId2" tooltip="Cap the syrin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33" y="0"/>
            <a:ext cx="3962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95733" y="6019800"/>
            <a:ext cx="374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Cap the syringe </a:t>
            </a:r>
          </a:p>
        </p:txBody>
      </p:sp>
    </p:spTree>
    <p:extLst>
      <p:ext uri="{BB962C8B-B14F-4D97-AF65-F5344CB8AC3E}">
        <p14:creationId xmlns:p14="http://schemas.microsoft.com/office/powerpoint/2010/main" val="270746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diometer Co Ox Analyser Osm Version Flex ABL80, | ID: 18758107297">
            <a:extLst>
              <a:ext uri="{FF2B5EF4-FFF2-40B4-BE49-F238E27FC236}">
                <a16:creationId xmlns:a16="http://schemas.microsoft.com/office/drawing/2014/main" id="{BD213145-06DF-44B4-997A-D81DC426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97B3F-D89A-48D1-9AF2-CF4D39B27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6036"/>
            <a:ext cx="86868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443D9-E183-467F-8F58-3C5AA59D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Blood Gas Analyzer</a:t>
            </a:r>
          </a:p>
        </p:txBody>
      </p:sp>
    </p:spTree>
    <p:extLst>
      <p:ext uri="{BB962C8B-B14F-4D97-AF65-F5344CB8AC3E}">
        <p14:creationId xmlns:p14="http://schemas.microsoft.com/office/powerpoint/2010/main" val="157262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219200"/>
            <a:ext cx="7772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           </a:t>
            </a:r>
            <a:r>
              <a:rPr lang="en-US" sz="4000" b="1" dirty="0"/>
              <a:t>DEFINATION</a:t>
            </a:r>
            <a:r>
              <a:rPr lang="en-US" sz="4000" dirty="0"/>
              <a:t> </a:t>
            </a:r>
            <a:r>
              <a:rPr lang="en-US" sz="3200" dirty="0"/>
              <a:t>of (ABG)</a:t>
            </a:r>
            <a:endParaRPr lang="en-US" sz="4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An </a:t>
            </a:r>
            <a:r>
              <a:rPr lang="en-US" sz="2800" i="1" dirty="0">
                <a:hlinkClick r:id="rId2" tooltip="Arterial blood gas"/>
              </a:rPr>
              <a:t>arterial blood gas (ABG)</a:t>
            </a:r>
            <a:r>
              <a:rPr lang="en-US" sz="2800" dirty="0"/>
              <a:t> is a blood test that is performed by taking blood from an artery, rather than a vein. 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It is performed in purpose of analyzing gas exchange process (so that an accurate measurement of oxygen and carbon dioxide levels can be obtained), as well acid-base balance. which then allowing administering patient medication properly. </a:t>
            </a:r>
          </a:p>
        </p:txBody>
      </p:sp>
    </p:spTree>
    <p:extLst>
      <p:ext uri="{BB962C8B-B14F-4D97-AF65-F5344CB8AC3E}">
        <p14:creationId xmlns:p14="http://schemas.microsoft.com/office/powerpoint/2010/main" val="112019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9831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Venous or arterial blood?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Dark, non-pulsatile blood that requires manual suction to aspirate often indicates a venous sample(except in severe shock /cardiac arrest).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Another clue is when Sao2 on ABG analysis is significantly lower than Sao2 on pulse oximetry.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79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351234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 extension to this station could be </a:t>
            </a:r>
            <a:r>
              <a:rPr lang="en-US" sz="2000" dirty="0">
                <a:hlinkClick r:id="rId2" tooltip="Arterial blood gas"/>
              </a:rPr>
              <a:t>Blood gas interpretation</a:t>
            </a:r>
            <a:endParaRPr lang="en-US" sz="20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E7C4F18-89FF-17AC-0E70-F7136D318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2" t="25757" r="11224" b="25543"/>
          <a:stretch/>
        </p:blipFill>
        <p:spPr>
          <a:xfrm>
            <a:off x="769257" y="1600200"/>
            <a:ext cx="7605485" cy="3480881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174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BC6A9-1D34-6BA4-31C6-AE7CC755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AMBOSS platform</a:t>
            </a:r>
            <a:endParaRPr lang="en-US" sz="2400" dirty="0"/>
          </a:p>
          <a:p>
            <a:r>
              <a:rPr lang="en-US" sz="2400" dirty="0"/>
              <a:t>Clinical procedure in Emergency Medicine 6</a:t>
            </a:r>
            <a:r>
              <a:rPr lang="en-US" sz="2400" baseline="30000" dirty="0"/>
              <a:t>th</a:t>
            </a:r>
            <a:r>
              <a:rPr lang="en-US" sz="2400" dirty="0"/>
              <a:t> edition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2301E-5171-A6BA-A525-14F2791F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6891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F347-0638-943F-F0FC-E129CE2EDE66}"/>
              </a:ext>
            </a:extLst>
          </p:cNvPr>
          <p:cNvSpPr txBox="1">
            <a:spLocks/>
          </p:cNvSpPr>
          <p:nvPr/>
        </p:nvSpPr>
        <p:spPr>
          <a:xfrm>
            <a:off x="1905000" y="2133600"/>
            <a:ext cx="6248400" cy="1524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8000"/>
              <a:t>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8151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39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An ABG is a test that measures the </a:t>
            </a:r>
            <a:r>
              <a:rPr lang="en-US" sz="2800" dirty="0">
                <a:hlinkClick r:id="rId2" action="ppaction://hlinkfile" tooltip="Arterial oxygen tension"/>
              </a:rPr>
              <a:t>arterial oxygen tension</a:t>
            </a:r>
            <a:r>
              <a:rPr lang="en-US" sz="2800" dirty="0"/>
              <a:t> (PaO</a:t>
            </a:r>
            <a:r>
              <a:rPr lang="en-US" sz="2800" baseline="-25000" dirty="0"/>
              <a:t>2</a:t>
            </a:r>
            <a:r>
              <a:rPr lang="en-US" sz="2800" dirty="0"/>
              <a:t>), </a:t>
            </a:r>
            <a:r>
              <a:rPr lang="en-US" sz="2800" dirty="0">
                <a:hlinkClick r:id="rId3" action="ppaction://hlinkfile" tooltip="Carbon dioxide tension"/>
              </a:rPr>
              <a:t>carbon dioxide tension</a:t>
            </a:r>
            <a:r>
              <a:rPr lang="en-US" sz="2800" dirty="0"/>
              <a:t> (PaCO</a:t>
            </a:r>
            <a:r>
              <a:rPr lang="en-US" sz="2800" baseline="-25000" dirty="0"/>
              <a:t>2</a:t>
            </a:r>
            <a:r>
              <a:rPr lang="en-US" sz="2800" dirty="0"/>
              <a:t>), and acidity (</a:t>
            </a:r>
            <a:r>
              <a:rPr lang="en-US" sz="2800" dirty="0">
                <a:hlinkClick r:id="rId4" action="ppaction://hlinkfile" tooltip="PH"/>
              </a:rPr>
              <a:t>pH</a:t>
            </a:r>
            <a:r>
              <a:rPr lang="en-US" sz="2800" dirty="0"/>
              <a:t>). In addition, arterial </a:t>
            </a:r>
            <a:r>
              <a:rPr lang="en-US" sz="2800" dirty="0" err="1"/>
              <a:t>oxyhemoglobin</a:t>
            </a:r>
            <a:r>
              <a:rPr lang="en-US" sz="2800" dirty="0"/>
              <a:t> saturation (SaO</a:t>
            </a:r>
            <a:r>
              <a:rPr lang="en-US" sz="2800" baseline="-25000" dirty="0"/>
              <a:t>2</a:t>
            </a:r>
            <a:r>
              <a:rPr lang="en-US" sz="2800" dirty="0"/>
              <a:t>) can be determined.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Such information is vital when caring for patients with critical illness or respiratory disease. As a result, the ABG is one of the most common tests performed on patients in intensive care units (ICUs).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hlinkClick r:id="rId5" action="ppaction://hlinkfile" tooltip="Pulse oximetry"/>
              </a:rPr>
              <a:t>Pulse oximetry</a:t>
            </a:r>
            <a:r>
              <a:rPr lang="en-US" sz="2800" dirty="0"/>
              <a:t> plus transcutaneous carbon dioxide measurement is an alternative method of obtaining similar information as well.</a:t>
            </a:r>
          </a:p>
        </p:txBody>
      </p:sp>
    </p:spTree>
    <p:extLst>
      <p:ext uri="{BB962C8B-B14F-4D97-AF65-F5344CB8AC3E}">
        <p14:creationId xmlns:p14="http://schemas.microsoft.com/office/powerpoint/2010/main" val="16876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lse oximetry in low-resource settings | European Respiratory Society">
            <a:extLst>
              <a:ext uri="{FF2B5EF4-FFF2-40B4-BE49-F238E27FC236}">
                <a16:creationId xmlns:a16="http://schemas.microsoft.com/office/drawing/2014/main" id="{243CBA53-1B0D-E735-6F76-EB13B343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95" y="-21771"/>
            <a:ext cx="4596448" cy="38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erial Blood Gas (ABG) Analysis || Arterial Blood Gas (ABG)  Interpretations In 3 Easy Steps - YouTube">
            <a:extLst>
              <a:ext uri="{FF2B5EF4-FFF2-40B4-BE49-F238E27FC236}">
                <a16:creationId xmlns:a16="http://schemas.microsoft.com/office/drawing/2014/main" id="{C5DB0119-5234-8FCD-AC26-64ECFC63A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593" r="44167" b="29259"/>
          <a:stretch/>
        </p:blipFill>
        <p:spPr bwMode="auto">
          <a:xfrm>
            <a:off x="0" y="3429000"/>
            <a:ext cx="5029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EF7D37-1969-6191-030F-74D2F25E02BA}"/>
              </a:ext>
            </a:extLst>
          </p:cNvPr>
          <p:cNvSpPr/>
          <p:nvPr/>
        </p:nvSpPr>
        <p:spPr>
          <a:xfrm>
            <a:off x="457200" y="286069"/>
            <a:ext cx="5144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Pulse oximetry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8AA86F-52FB-F56C-9262-4533FCF7EF8B}"/>
              </a:ext>
            </a:extLst>
          </p:cNvPr>
          <p:cNvSpPr/>
          <p:nvPr/>
        </p:nvSpPr>
        <p:spPr>
          <a:xfrm>
            <a:off x="4038600" y="5912899"/>
            <a:ext cx="418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ABG sample</a:t>
            </a:r>
          </a:p>
        </p:txBody>
      </p:sp>
    </p:spTree>
    <p:extLst>
      <p:ext uri="{BB962C8B-B14F-4D97-AF65-F5344CB8AC3E}">
        <p14:creationId xmlns:p14="http://schemas.microsoft.com/office/powerpoint/2010/main" val="40604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81957"/>
            <a:ext cx="8915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/>
              <a:t>Indications of arterial access:</a:t>
            </a:r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Patients with </a:t>
            </a:r>
            <a:r>
              <a:rPr lang="en-CA" sz="2800" dirty="0">
                <a:solidFill>
                  <a:srgbClr val="FF0000"/>
                </a:solidFill>
              </a:rPr>
              <a:t>respiratory disease </a:t>
            </a:r>
            <a:r>
              <a:rPr lang="en-CA" sz="2800" dirty="0"/>
              <a:t>,</a:t>
            </a:r>
            <a:r>
              <a:rPr lang="en-CA" sz="2800" b="1" dirty="0"/>
              <a:t>ABG sampling </a:t>
            </a:r>
            <a:r>
              <a:rPr lang="en-CA" sz="2800" dirty="0"/>
              <a:t>will provide information about lung ventilation through interpretation of the PCO</a:t>
            </a:r>
            <a:r>
              <a:rPr lang="en-CA" sz="2800" baseline="-25000" dirty="0"/>
              <a:t>2</a:t>
            </a:r>
            <a:r>
              <a:rPr lang="en-CA" sz="2800" dirty="0"/>
              <a:t> and tissue oxygenation through interpretation of the PO</a:t>
            </a:r>
            <a:r>
              <a:rPr lang="en-CA" sz="2800" baseline="-25000" dirty="0"/>
              <a:t>2</a:t>
            </a:r>
            <a:r>
              <a:rPr lang="en-CA" sz="2800" dirty="0"/>
              <a:t>. </a:t>
            </a:r>
          </a:p>
          <a:p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Patients with certain </a:t>
            </a:r>
            <a:r>
              <a:rPr lang="en-CA" sz="2800" dirty="0">
                <a:solidFill>
                  <a:srgbClr val="FF0000"/>
                </a:solidFill>
              </a:rPr>
              <a:t>metabolic diseases </a:t>
            </a:r>
            <a:r>
              <a:rPr lang="en-CA" sz="2800" dirty="0"/>
              <a:t>and selected drug overdoses are at risk for </a:t>
            </a:r>
            <a:r>
              <a:rPr lang="en-CA" sz="2800" b="1" dirty="0"/>
              <a:t>acid-base abnormalities</a:t>
            </a:r>
            <a:r>
              <a:rPr lang="en-CA" sz="2800" dirty="0"/>
              <a:t>. Acid base problems are diagnosed through interpretation of arterial pH, PCO</a:t>
            </a:r>
            <a:r>
              <a:rPr lang="en-CA" sz="2800" baseline="-25000" dirty="0"/>
              <a:t>2</a:t>
            </a:r>
            <a:r>
              <a:rPr lang="en-CA" sz="2800" dirty="0"/>
              <a:t> and HCO</a:t>
            </a:r>
            <a:r>
              <a:rPr lang="en-CA" sz="2800" baseline="-25000" dirty="0"/>
              <a:t>3</a:t>
            </a:r>
            <a:r>
              <a:rPr lang="en-CA" sz="2800" dirty="0"/>
              <a:t> levels.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srgbClr val="FF0000"/>
                </a:solidFill>
              </a:rPr>
              <a:t>Invasive Blood pressure monitoring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839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/>
              <a:t>Contraindications:</a:t>
            </a:r>
          </a:p>
          <a:p>
            <a:endParaRPr lang="en-CA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dirty="0"/>
              <a:t>Inadequate collateral circulation at the puncture sites.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dirty="0"/>
              <a:t>Should not be performed through a lesion (Full thickness Burns)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dirty="0"/>
              <a:t>Evidence of a peripheral vascular disease distant to the puncture site. (</a:t>
            </a:r>
            <a:r>
              <a:rPr lang="en-CA" sz="2800" dirty="0" err="1"/>
              <a:t>Beurger</a:t>
            </a:r>
            <a:r>
              <a:rPr lang="en-CA" sz="2800" dirty="0"/>
              <a:t> disease)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dirty="0"/>
              <a:t>A coagulopathy or medium to high dose anti-coagulation therapy. (relative contraindication)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3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/>
              <a:t>Complications:</a:t>
            </a:r>
          </a:p>
          <a:p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Hematoma at the site of puncture is the most common complication .</a:t>
            </a:r>
          </a:p>
          <a:p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Thrombus in the artery .</a:t>
            </a:r>
          </a:p>
          <a:p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Infection at the site.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Pseudoaneurysm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AV fistula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470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/>
              <a:t>Arterial puncture sites</a:t>
            </a:r>
          </a:p>
          <a:p>
            <a:endParaRPr lang="en-US" sz="3600" dirty="0"/>
          </a:p>
          <a:p>
            <a:r>
              <a:rPr lang="en-CA" sz="2800" dirty="0"/>
              <a:t>The wrist </a:t>
            </a:r>
            <a:r>
              <a:rPr lang="en-CA" sz="2800" dirty="0">
                <a:solidFill>
                  <a:srgbClr val="FF0000"/>
                </a:solidFill>
              </a:rPr>
              <a:t>(RADIAL ARTERY )</a:t>
            </a:r>
            <a:r>
              <a:rPr lang="en-CA" sz="2800" dirty="0"/>
              <a:t>is the most common site used.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2671703"/>
            <a:ext cx="5181600" cy="334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gazzar\Picture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71703"/>
            <a:ext cx="4876800" cy="37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b="1" dirty="0"/>
              <a:t>Alternative sites include: </a:t>
            </a: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Brachial artery at the antecubital fossa 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Femoral artery just below the inguinal ligament 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/>
              <a:t>Dorsalis </a:t>
            </a:r>
            <a:r>
              <a:rPr lang="en-CA" sz="2800" dirty="0" err="1"/>
              <a:t>pedis</a:t>
            </a:r>
            <a:r>
              <a:rPr lang="en-CA" sz="2800" dirty="0"/>
              <a:t> artery in the foot 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772" y="304800"/>
            <a:ext cx="3733799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62" y="2076450"/>
            <a:ext cx="3581398" cy="20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gazzar\Pictures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17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874</Words>
  <Application>Microsoft Office PowerPoint</Application>
  <PresentationFormat>On-screen Show (4:3)</PresentationFormat>
  <Paragraphs>123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Arterial Access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Gas Analyzer</vt:lpstr>
      <vt:lpstr>Venous or arterial blood?  Dark, non-pulsatile blood that requires manual suction to aspirate often indicates a venous sample(except in severe shock /cardiac arrest).  Another clue is when Sao2 on ABG analysis is significantly lower than Sao2 on pulse oximetry.   </vt:lpstr>
      <vt:lpstr>PowerPoint Presentation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Arterial Blood Gases</dc:title>
  <dc:creator>Salma El Gazzar</dc:creator>
  <cp:lastModifiedBy>shaheer abbara</cp:lastModifiedBy>
  <cp:revision>37</cp:revision>
  <dcterms:created xsi:type="dcterms:W3CDTF">2015-01-07T05:04:30Z</dcterms:created>
  <dcterms:modified xsi:type="dcterms:W3CDTF">2023-03-06T15:04:13Z</dcterms:modified>
</cp:coreProperties>
</file>