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5" r:id="rId3"/>
    <p:sldId id="275" r:id="rId4"/>
    <p:sldId id="274" r:id="rId5"/>
    <p:sldId id="258" r:id="rId6"/>
    <p:sldId id="290" r:id="rId7"/>
    <p:sldId id="287" r:id="rId8"/>
    <p:sldId id="260" r:id="rId9"/>
    <p:sldId id="276" r:id="rId10"/>
    <p:sldId id="277" r:id="rId11"/>
    <p:sldId id="278" r:id="rId12"/>
    <p:sldId id="259" r:id="rId13"/>
    <p:sldId id="261" r:id="rId14"/>
    <p:sldId id="262" r:id="rId15"/>
    <p:sldId id="263" r:id="rId16"/>
    <p:sldId id="264" r:id="rId17"/>
    <p:sldId id="286" r:id="rId18"/>
    <p:sldId id="265" r:id="rId19"/>
    <p:sldId id="289" r:id="rId20"/>
    <p:sldId id="266" r:id="rId21"/>
    <p:sldId id="268" r:id="rId22"/>
    <p:sldId id="279" r:id="rId23"/>
    <p:sldId id="271" r:id="rId24"/>
    <p:sldId id="288" r:id="rId25"/>
    <p:sldId id="272" r:id="rId26"/>
    <p:sldId id="273" r:id="rId27"/>
    <p:sldId id="281" r:id="rId28"/>
    <p:sldId id="280" r:id="rId29"/>
    <p:sldId id="28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CDFF"/>
    <a:srgbClr val="36654F"/>
    <a:srgbClr val="4264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D389F-0A45-48CB-A6C1-90941D18A267}" v="8" dt="2023-03-08T10:23:14.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heer abbara" userId="b1c3cf173989246c" providerId="LiveId" clId="{F47D389F-0A45-48CB-A6C1-90941D18A267}"/>
    <pc:docChg chg="undo redo custSel addSld delSld modSld">
      <pc:chgData name="shaheer abbara" userId="b1c3cf173989246c" providerId="LiveId" clId="{F47D389F-0A45-48CB-A6C1-90941D18A267}" dt="2023-03-08T10:53:48.987" v="547" actId="113"/>
      <pc:docMkLst>
        <pc:docMk/>
      </pc:docMkLst>
      <pc:sldChg chg="modSp mod">
        <pc:chgData name="shaheer abbara" userId="b1c3cf173989246c" providerId="LiveId" clId="{F47D389F-0A45-48CB-A6C1-90941D18A267}" dt="2023-03-08T10:49:00.409" v="542" actId="404"/>
        <pc:sldMkLst>
          <pc:docMk/>
          <pc:sldMk cId="2298819859" sldId="257"/>
        </pc:sldMkLst>
        <pc:spChg chg="mod">
          <ac:chgData name="shaheer abbara" userId="b1c3cf173989246c" providerId="LiveId" clId="{F47D389F-0A45-48CB-A6C1-90941D18A267}" dt="2023-03-08T10:49:00.409" v="542" actId="404"/>
          <ac:spMkLst>
            <pc:docMk/>
            <pc:sldMk cId="2298819859" sldId="257"/>
            <ac:spMk id="2" creationId="{00000000-0000-0000-0000-000000000000}"/>
          </ac:spMkLst>
        </pc:spChg>
      </pc:sldChg>
      <pc:sldChg chg="modSp mod">
        <pc:chgData name="shaheer abbara" userId="b1c3cf173989246c" providerId="LiveId" clId="{F47D389F-0A45-48CB-A6C1-90941D18A267}" dt="2023-03-08T08:50:23.275" v="153" actId="404"/>
        <pc:sldMkLst>
          <pc:docMk/>
          <pc:sldMk cId="1860592328" sldId="258"/>
        </pc:sldMkLst>
        <pc:spChg chg="mod">
          <ac:chgData name="shaheer abbara" userId="b1c3cf173989246c" providerId="LiveId" clId="{F47D389F-0A45-48CB-A6C1-90941D18A267}" dt="2023-03-08T08:50:23.275" v="153" actId="404"/>
          <ac:spMkLst>
            <pc:docMk/>
            <pc:sldMk cId="1860592328" sldId="258"/>
            <ac:spMk id="3" creationId="{00000000-0000-0000-0000-000000000000}"/>
          </ac:spMkLst>
        </pc:spChg>
      </pc:sldChg>
      <pc:sldChg chg="modSp mod">
        <pc:chgData name="shaheer abbara" userId="b1c3cf173989246c" providerId="LiveId" clId="{F47D389F-0A45-48CB-A6C1-90941D18A267}" dt="2023-03-08T08:57:09.235" v="343" actId="115"/>
        <pc:sldMkLst>
          <pc:docMk/>
          <pc:sldMk cId="715673342" sldId="263"/>
        </pc:sldMkLst>
        <pc:spChg chg="mod">
          <ac:chgData name="shaheer abbara" userId="b1c3cf173989246c" providerId="LiveId" clId="{F47D389F-0A45-48CB-A6C1-90941D18A267}" dt="2023-03-08T08:57:09.235" v="343" actId="115"/>
          <ac:spMkLst>
            <pc:docMk/>
            <pc:sldMk cId="715673342" sldId="263"/>
            <ac:spMk id="3" creationId="{00000000-0000-0000-0000-000000000000}"/>
          </ac:spMkLst>
        </pc:spChg>
      </pc:sldChg>
      <pc:sldChg chg="modSp mod">
        <pc:chgData name="shaheer abbara" userId="b1c3cf173989246c" providerId="LiveId" clId="{F47D389F-0A45-48CB-A6C1-90941D18A267}" dt="2023-03-08T10:46:59.853" v="492" actId="113"/>
        <pc:sldMkLst>
          <pc:docMk/>
          <pc:sldMk cId="3714425337" sldId="266"/>
        </pc:sldMkLst>
        <pc:spChg chg="mod">
          <ac:chgData name="shaheer abbara" userId="b1c3cf173989246c" providerId="LiveId" clId="{F47D389F-0A45-48CB-A6C1-90941D18A267}" dt="2023-03-08T10:46:59.853" v="492" actId="113"/>
          <ac:spMkLst>
            <pc:docMk/>
            <pc:sldMk cId="3714425337" sldId="266"/>
            <ac:spMk id="3" creationId="{00000000-0000-0000-0000-000000000000}"/>
          </ac:spMkLst>
        </pc:spChg>
      </pc:sldChg>
      <pc:sldChg chg="modSp mod">
        <pc:chgData name="shaheer abbara" userId="b1c3cf173989246c" providerId="LiveId" clId="{F47D389F-0A45-48CB-A6C1-90941D18A267}" dt="2023-03-08T10:49:44.296" v="546" actId="115"/>
        <pc:sldMkLst>
          <pc:docMk/>
          <pc:sldMk cId="1798467073" sldId="273"/>
        </pc:sldMkLst>
        <pc:spChg chg="mod">
          <ac:chgData name="shaheer abbara" userId="b1c3cf173989246c" providerId="LiveId" clId="{F47D389F-0A45-48CB-A6C1-90941D18A267}" dt="2023-03-08T10:49:44.296" v="546" actId="115"/>
          <ac:spMkLst>
            <pc:docMk/>
            <pc:sldMk cId="1798467073" sldId="273"/>
            <ac:spMk id="5" creationId="{00000000-0000-0000-0000-000000000000}"/>
          </ac:spMkLst>
        </pc:spChg>
      </pc:sldChg>
      <pc:sldChg chg="modSp mod">
        <pc:chgData name="shaheer abbara" userId="b1c3cf173989246c" providerId="LiveId" clId="{F47D389F-0A45-48CB-A6C1-90941D18A267}" dt="2023-03-08T10:53:48.987" v="547" actId="113"/>
        <pc:sldMkLst>
          <pc:docMk/>
          <pc:sldMk cId="417130977" sldId="280"/>
        </pc:sldMkLst>
        <pc:spChg chg="mod">
          <ac:chgData name="shaheer abbara" userId="b1c3cf173989246c" providerId="LiveId" clId="{F47D389F-0A45-48CB-A6C1-90941D18A267}" dt="2023-03-08T10:53:48.987" v="547" actId="113"/>
          <ac:spMkLst>
            <pc:docMk/>
            <pc:sldMk cId="417130977" sldId="280"/>
            <ac:spMk id="5" creationId="{00000000-0000-0000-0000-000000000000}"/>
          </ac:spMkLst>
        </pc:spChg>
      </pc:sldChg>
      <pc:sldChg chg="addSp delSp modSp mod">
        <pc:chgData name="shaheer abbara" userId="b1c3cf173989246c" providerId="LiveId" clId="{F47D389F-0A45-48CB-A6C1-90941D18A267}" dt="2023-03-08T08:15:37.431" v="81" actId="20577"/>
        <pc:sldMkLst>
          <pc:docMk/>
          <pc:sldMk cId="3267888779" sldId="285"/>
        </pc:sldMkLst>
        <pc:spChg chg="mod">
          <ac:chgData name="shaheer abbara" userId="b1c3cf173989246c" providerId="LiveId" clId="{F47D389F-0A45-48CB-A6C1-90941D18A267}" dt="2023-03-08T08:15:37.431" v="81" actId="20577"/>
          <ac:spMkLst>
            <pc:docMk/>
            <pc:sldMk cId="3267888779" sldId="285"/>
            <ac:spMk id="4" creationId="{00000000-0000-0000-0000-000000000000}"/>
          </ac:spMkLst>
        </pc:spChg>
        <pc:spChg chg="del">
          <ac:chgData name="shaheer abbara" userId="b1c3cf173989246c" providerId="LiveId" clId="{F47D389F-0A45-48CB-A6C1-90941D18A267}" dt="2023-03-08T08:14:35.438" v="1"/>
          <ac:spMkLst>
            <pc:docMk/>
            <pc:sldMk cId="3267888779" sldId="285"/>
            <ac:spMk id="5" creationId="{00000000-0000-0000-0000-000000000000}"/>
          </ac:spMkLst>
        </pc:spChg>
        <pc:picChg chg="add mod">
          <ac:chgData name="shaheer abbara" userId="b1c3cf173989246c" providerId="LiveId" clId="{F47D389F-0A45-48CB-A6C1-90941D18A267}" dt="2023-03-08T08:14:40.693" v="3" actId="14100"/>
          <ac:picMkLst>
            <pc:docMk/>
            <pc:sldMk cId="3267888779" sldId="285"/>
            <ac:picMk id="2" creationId="{84600E9C-E12B-65AB-0295-3013EFC24690}"/>
          </ac:picMkLst>
        </pc:picChg>
        <pc:picChg chg="del">
          <ac:chgData name="shaheer abbara" userId="b1c3cf173989246c" providerId="LiveId" clId="{F47D389F-0A45-48CB-A6C1-90941D18A267}" dt="2023-03-08T08:14:34.110" v="0" actId="21"/>
          <ac:picMkLst>
            <pc:docMk/>
            <pc:sldMk cId="3267888779" sldId="285"/>
            <ac:picMk id="1026" creationId="{00000000-0000-0000-0000-000000000000}"/>
          </ac:picMkLst>
        </pc:picChg>
      </pc:sldChg>
      <pc:sldChg chg="modSp add mod">
        <pc:chgData name="shaheer abbara" userId="b1c3cf173989246c" providerId="LiveId" clId="{F47D389F-0A45-48CB-A6C1-90941D18A267}" dt="2023-03-08T10:23:21.978" v="491" actId="20577"/>
        <pc:sldMkLst>
          <pc:docMk/>
          <pc:sldMk cId="950969792" sldId="289"/>
        </pc:sldMkLst>
        <pc:spChg chg="mod">
          <ac:chgData name="shaheer abbara" userId="b1c3cf173989246c" providerId="LiveId" clId="{F47D389F-0A45-48CB-A6C1-90941D18A267}" dt="2023-03-08T10:23:21.978" v="491" actId="20577"/>
          <ac:spMkLst>
            <pc:docMk/>
            <pc:sldMk cId="950969792" sldId="289"/>
            <ac:spMk id="2" creationId="{038E51DC-9766-9663-008B-74B43EFAD61A}"/>
          </ac:spMkLst>
        </pc:spChg>
      </pc:sldChg>
      <pc:sldChg chg="modSp new del mod">
        <pc:chgData name="shaheer abbara" userId="b1c3cf173989246c" providerId="LiveId" clId="{F47D389F-0A45-48CB-A6C1-90941D18A267}" dt="2023-03-08T10:23:08.232" v="480" actId="2696"/>
        <pc:sldMkLst>
          <pc:docMk/>
          <pc:sldMk cId="3658587337" sldId="289"/>
        </pc:sldMkLst>
        <pc:spChg chg="mod">
          <ac:chgData name="shaheer abbara" userId="b1c3cf173989246c" providerId="LiveId" clId="{F47D389F-0A45-48CB-A6C1-90941D18A267}" dt="2023-03-08T08:48:10.228" v="92" actId="20577"/>
          <ac:spMkLst>
            <pc:docMk/>
            <pc:sldMk cId="3658587337" sldId="289"/>
            <ac:spMk id="3" creationId="{FB1CC89C-F204-CF3C-E0A5-1E6B633116C5}"/>
          </ac:spMkLst>
        </pc:spChg>
      </pc:sldChg>
      <pc:sldChg chg="modSp add mod">
        <pc:chgData name="shaheer abbara" userId="b1c3cf173989246c" providerId="LiveId" clId="{F47D389F-0A45-48CB-A6C1-90941D18A267}" dt="2023-03-08T10:22:11.034" v="479" actId="20577"/>
        <pc:sldMkLst>
          <pc:docMk/>
          <pc:sldMk cId="2588341773" sldId="290"/>
        </pc:sldMkLst>
        <pc:spChg chg="mod">
          <ac:chgData name="shaheer abbara" userId="b1c3cf173989246c" providerId="LiveId" clId="{F47D389F-0A45-48CB-A6C1-90941D18A267}" dt="2023-03-08T10:19:22.195" v="362" actId="20577"/>
          <ac:spMkLst>
            <pc:docMk/>
            <pc:sldMk cId="2588341773" sldId="290"/>
            <ac:spMk id="2" creationId="{00000000-0000-0000-0000-000000000000}"/>
          </ac:spMkLst>
        </pc:spChg>
        <pc:spChg chg="mod">
          <ac:chgData name="shaheer abbara" userId="b1c3cf173989246c" providerId="LiveId" clId="{F47D389F-0A45-48CB-A6C1-90941D18A267}" dt="2023-03-08T10:22:11.034" v="479" actId="20577"/>
          <ac:spMkLst>
            <pc:docMk/>
            <pc:sldMk cId="2588341773" sldId="29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CC4BF4-8CB7-4568-823B-DCBEDBF0882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3699A-5A56-49D8-ADFB-2FE4779CB19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CC4BF4-8CB7-4568-823B-DCBEDBF0882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3699A-5A56-49D8-ADFB-2FE4779CB1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C4BF4-8CB7-4568-823B-DCBEDBF0882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3699A-5A56-49D8-ADFB-2FE4779CB1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CC4BF4-8CB7-4568-823B-DCBEDBF0882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3699A-5A56-49D8-ADFB-2FE4779CB1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CC4BF4-8CB7-4568-823B-DCBEDBF0882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3699A-5A56-49D8-ADFB-2FE4779CB19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CC4BF4-8CB7-4568-823B-DCBEDBF08829}"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3699A-5A56-49D8-ADFB-2FE4779CB1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1">
                <a:solidFill>
                  <a:srgbClr val="36654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36654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CC4BF4-8CB7-4568-823B-DCBEDBF08829}" type="datetimeFigureOut">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3699A-5A56-49D8-ADFB-2FE4779CB19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CC4BF4-8CB7-4568-823B-DCBEDBF08829}" type="datetimeFigureOut">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3699A-5A56-49D8-ADFB-2FE4779CB1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C4BF4-8CB7-4568-823B-DCBEDBF08829}" type="datetimeFigureOut">
              <a:rPr lang="en-US" smtClean="0"/>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3699A-5A56-49D8-ADFB-2FE4779CB1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C4BF4-8CB7-4568-823B-DCBEDBF08829}"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3699A-5A56-49D8-ADFB-2FE4779CB19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C4BF4-8CB7-4568-823B-DCBEDBF08829}"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3699A-5A56-49D8-ADFB-2FE4779CB19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9CC4BF4-8CB7-4568-823B-DCBEDBF08829}" type="datetimeFigureOut">
              <a:rPr lang="en-US" smtClean="0"/>
              <a:t>3/8/2023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063699A-5A56-49D8-ADFB-2FE4779CB1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b="1" kern="1200" spc="-100" baseline="0">
          <a:solidFill>
            <a:srgbClr val="426465"/>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426465"/>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cbi.nlm.nih.gov/books/NBK55612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47700" y="1505619"/>
            <a:ext cx="7848600" cy="1927225"/>
          </a:xfrm>
        </p:spPr>
        <p:txBody>
          <a:bodyPr/>
          <a:lstStyle/>
          <a:p>
            <a:r>
              <a:rPr lang="en-US" sz="4000" dirty="0">
                <a:solidFill>
                  <a:srgbClr val="36654F"/>
                </a:solidFill>
              </a:rPr>
              <a:t>Injection for Medications</a:t>
            </a:r>
            <a:br>
              <a:rPr lang="en-US" sz="4800" b="1" dirty="0">
                <a:solidFill>
                  <a:srgbClr val="C00000"/>
                </a:solidFill>
              </a:rPr>
            </a:br>
            <a:endParaRPr lang="en-US" sz="4800" b="1" dirty="0">
              <a:solidFill>
                <a:srgbClr val="C00000"/>
              </a:solidFill>
            </a:endParaRPr>
          </a:p>
        </p:txBody>
      </p:sp>
      <p:sp>
        <p:nvSpPr>
          <p:cNvPr id="2" name="Subtitle 1"/>
          <p:cNvSpPr>
            <a:spLocks noGrp="1"/>
          </p:cNvSpPr>
          <p:nvPr>
            <p:ph type="subTitle" idx="1"/>
          </p:nvPr>
        </p:nvSpPr>
        <p:spPr>
          <a:xfrm>
            <a:off x="685800" y="3505200"/>
            <a:ext cx="3238128" cy="355848"/>
          </a:xfrm>
        </p:spPr>
        <p:txBody>
          <a:bodyPr>
            <a:noAutofit/>
          </a:bodyPr>
          <a:lstStyle/>
          <a:p>
            <a:r>
              <a:rPr lang="en-US" sz="1600" dirty="0">
                <a:solidFill>
                  <a:srgbClr val="36654F"/>
                </a:solidFill>
              </a:rPr>
              <a:t>Edited by </a:t>
            </a:r>
            <a:r>
              <a:rPr lang="en-US" sz="1600" dirty="0" err="1">
                <a:solidFill>
                  <a:srgbClr val="36654F"/>
                </a:solidFill>
              </a:rPr>
              <a:t>dr</a:t>
            </a:r>
            <a:r>
              <a:rPr lang="en-US" sz="1600" dirty="0">
                <a:solidFill>
                  <a:srgbClr val="36654F"/>
                </a:solidFill>
              </a:rPr>
              <a:t> Shaher Abbarah</a:t>
            </a:r>
          </a:p>
        </p:txBody>
      </p:sp>
    </p:spTree>
    <p:extLst>
      <p:ext uri="{BB962C8B-B14F-4D97-AF65-F5344CB8AC3E}">
        <p14:creationId xmlns:p14="http://schemas.microsoft.com/office/powerpoint/2010/main" val="229881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36654F"/>
                </a:solidFill>
              </a:rPr>
              <a:t>Common Sites for Injection </a:t>
            </a:r>
          </a:p>
        </p:txBody>
      </p:sp>
      <p:sp>
        <p:nvSpPr>
          <p:cNvPr id="3" name="Content Placeholder 2"/>
          <p:cNvSpPr>
            <a:spLocks noGrp="1"/>
          </p:cNvSpPr>
          <p:nvPr>
            <p:ph idx="1"/>
          </p:nvPr>
        </p:nvSpPr>
        <p:spPr/>
        <p:txBody>
          <a:bodyPr>
            <a:normAutofit/>
          </a:bodyPr>
          <a:lstStyle/>
          <a:p>
            <a:r>
              <a:rPr lang="en-US" sz="2800" b="1" i="1" dirty="0"/>
              <a:t>Rectus </a:t>
            </a:r>
            <a:r>
              <a:rPr lang="en-US" sz="2800" b="1" i="1" dirty="0" err="1"/>
              <a:t>femoris</a:t>
            </a:r>
            <a:endParaRPr lang="en-US" sz="2800" b="1" i="1" dirty="0"/>
          </a:p>
          <a:p>
            <a:pPr lvl="1"/>
            <a:r>
              <a:rPr lang="en-US" dirty="0"/>
              <a:t>Upper anterior aspect of the thigh</a:t>
            </a:r>
          </a:p>
        </p:txBody>
      </p:sp>
      <p:grpSp>
        <p:nvGrpSpPr>
          <p:cNvPr id="7" name="Group 6"/>
          <p:cNvGrpSpPr/>
          <p:nvPr/>
        </p:nvGrpSpPr>
        <p:grpSpPr>
          <a:xfrm>
            <a:off x="5004048" y="1484784"/>
            <a:ext cx="3960440" cy="5328592"/>
            <a:chOff x="2555776" y="2529974"/>
            <a:chExt cx="3816424" cy="4211394"/>
          </a:xfrm>
        </p:grpSpPr>
        <p:pic>
          <p:nvPicPr>
            <p:cNvPr id="8" name="Picture 7"/>
            <p:cNvPicPr>
              <a:picLocks noChangeAspect="1"/>
            </p:cNvPicPr>
            <p:nvPr/>
          </p:nvPicPr>
          <p:blipFill>
            <a:blip r:embed="rId2"/>
            <a:stretch>
              <a:fillRect/>
            </a:stretch>
          </p:blipFill>
          <p:spPr>
            <a:xfrm>
              <a:off x="2555776" y="2529974"/>
              <a:ext cx="3744416" cy="3947521"/>
            </a:xfrm>
            <a:prstGeom prst="rect">
              <a:avLst/>
            </a:prstGeom>
          </p:spPr>
        </p:pic>
        <p:sp>
          <p:nvSpPr>
            <p:cNvPr id="9" name="Rectangle 8"/>
            <p:cNvSpPr/>
            <p:nvPr/>
          </p:nvSpPr>
          <p:spPr>
            <a:xfrm>
              <a:off x="3725322" y="6402814"/>
              <a:ext cx="2646878" cy="338554"/>
            </a:xfrm>
            <a:prstGeom prst="rect">
              <a:avLst/>
            </a:prstGeom>
          </p:spPr>
          <p:txBody>
            <a:bodyPr wrap="none">
              <a:spAutoFit/>
            </a:bodyPr>
            <a:lstStyle/>
            <a:p>
              <a:r>
                <a:rPr lang="en-US" sz="1600" dirty="0" err="1">
                  <a:solidFill>
                    <a:srgbClr val="2DCDFF"/>
                  </a:solidFill>
                </a:rPr>
                <a:t>reach.mednetconsult.co.uk</a:t>
              </a:r>
              <a:endParaRPr lang="en-US" sz="1600" dirty="0">
                <a:solidFill>
                  <a:srgbClr val="2DCDFF"/>
                </a:solidFill>
              </a:endParaRPr>
            </a:p>
          </p:txBody>
        </p:sp>
      </p:grpSp>
    </p:spTree>
    <p:extLst>
      <p:ext uri="{BB962C8B-B14F-4D97-AF65-F5344CB8AC3E}">
        <p14:creationId xmlns:p14="http://schemas.microsoft.com/office/powerpoint/2010/main" val="354720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36654F"/>
                </a:solidFill>
              </a:rPr>
              <a:t>Common Sites for Injection </a:t>
            </a:r>
          </a:p>
        </p:txBody>
      </p:sp>
      <p:sp>
        <p:nvSpPr>
          <p:cNvPr id="3" name="Content Placeholder 2"/>
          <p:cNvSpPr>
            <a:spLocks noGrp="1"/>
          </p:cNvSpPr>
          <p:nvPr>
            <p:ph idx="1"/>
          </p:nvPr>
        </p:nvSpPr>
        <p:spPr/>
        <p:txBody>
          <a:bodyPr>
            <a:normAutofit/>
          </a:bodyPr>
          <a:lstStyle/>
          <a:p>
            <a:r>
              <a:rPr lang="en-US" sz="2800" b="1" i="1" dirty="0" err="1"/>
              <a:t>Vastis</a:t>
            </a:r>
            <a:r>
              <a:rPr lang="en-US" sz="2800" b="1" i="1" dirty="0"/>
              <a:t> </a:t>
            </a:r>
            <a:r>
              <a:rPr lang="en-US" sz="2800" b="1" i="1" dirty="0" err="1"/>
              <a:t>lateralis</a:t>
            </a:r>
            <a:endParaRPr lang="en-US" sz="2800" b="1" i="1" dirty="0"/>
          </a:p>
          <a:p>
            <a:pPr lvl="1"/>
            <a:r>
              <a:rPr lang="en-US" dirty="0"/>
              <a:t>Lateral aspect of thigh, in the middle third</a:t>
            </a:r>
          </a:p>
        </p:txBody>
      </p:sp>
      <p:grpSp>
        <p:nvGrpSpPr>
          <p:cNvPr id="7" name="Group 6"/>
          <p:cNvGrpSpPr/>
          <p:nvPr/>
        </p:nvGrpSpPr>
        <p:grpSpPr>
          <a:xfrm>
            <a:off x="5940152" y="2636912"/>
            <a:ext cx="2825975" cy="3687688"/>
            <a:chOff x="2555776" y="2529974"/>
            <a:chExt cx="3744416" cy="4211394"/>
          </a:xfrm>
        </p:grpSpPr>
        <p:pic>
          <p:nvPicPr>
            <p:cNvPr id="5" name="Picture 4"/>
            <p:cNvPicPr>
              <a:picLocks noChangeAspect="1"/>
            </p:cNvPicPr>
            <p:nvPr/>
          </p:nvPicPr>
          <p:blipFill>
            <a:blip r:embed="rId2"/>
            <a:stretch>
              <a:fillRect/>
            </a:stretch>
          </p:blipFill>
          <p:spPr>
            <a:xfrm>
              <a:off x="2555776" y="2529974"/>
              <a:ext cx="3744416" cy="3947521"/>
            </a:xfrm>
            <a:prstGeom prst="rect">
              <a:avLst/>
            </a:prstGeom>
          </p:spPr>
        </p:pic>
        <p:sp>
          <p:nvSpPr>
            <p:cNvPr id="6" name="Rectangle 5"/>
            <p:cNvSpPr/>
            <p:nvPr/>
          </p:nvSpPr>
          <p:spPr>
            <a:xfrm>
              <a:off x="2842008" y="6402815"/>
              <a:ext cx="2646878" cy="338553"/>
            </a:xfrm>
            <a:prstGeom prst="rect">
              <a:avLst/>
            </a:prstGeom>
          </p:spPr>
          <p:txBody>
            <a:bodyPr wrap="none">
              <a:spAutoFit/>
            </a:bodyPr>
            <a:lstStyle/>
            <a:p>
              <a:r>
                <a:rPr lang="en-US" sz="1600" dirty="0" err="1">
                  <a:solidFill>
                    <a:srgbClr val="2DCDFF"/>
                  </a:solidFill>
                </a:rPr>
                <a:t>reach.mednetconsult.co.uk</a:t>
              </a:r>
              <a:endParaRPr lang="en-US" sz="1600" dirty="0">
                <a:solidFill>
                  <a:srgbClr val="2DCDFF"/>
                </a:solidFill>
              </a:endParaRPr>
            </a:p>
          </p:txBody>
        </p:sp>
      </p:grpSp>
      <p:grpSp>
        <p:nvGrpSpPr>
          <p:cNvPr id="8" name="Group 7"/>
          <p:cNvGrpSpPr/>
          <p:nvPr/>
        </p:nvGrpSpPr>
        <p:grpSpPr>
          <a:xfrm>
            <a:off x="251520" y="3068960"/>
            <a:ext cx="5688632" cy="2880321"/>
            <a:chOff x="827585" y="2852936"/>
            <a:chExt cx="6624736" cy="3263785"/>
          </a:xfrm>
        </p:grpSpPr>
        <p:pic>
          <p:nvPicPr>
            <p:cNvPr id="9" name="Picture 8"/>
            <p:cNvPicPr>
              <a:picLocks noChangeAspect="1"/>
            </p:cNvPicPr>
            <p:nvPr/>
          </p:nvPicPr>
          <p:blipFill>
            <a:blip r:embed="rId3"/>
            <a:stretch>
              <a:fillRect/>
            </a:stretch>
          </p:blipFill>
          <p:spPr>
            <a:xfrm>
              <a:off x="827585" y="2852936"/>
              <a:ext cx="6624736" cy="2883708"/>
            </a:xfrm>
            <a:prstGeom prst="rect">
              <a:avLst/>
            </a:prstGeom>
          </p:spPr>
        </p:pic>
        <p:sp>
          <p:nvSpPr>
            <p:cNvPr id="10" name="TextBox 9"/>
            <p:cNvSpPr txBox="1"/>
            <p:nvPr/>
          </p:nvSpPr>
          <p:spPr>
            <a:xfrm>
              <a:off x="5406447" y="5747388"/>
              <a:ext cx="1262297" cy="369333"/>
            </a:xfrm>
            <a:prstGeom prst="rect">
              <a:avLst/>
            </a:prstGeom>
            <a:noFill/>
          </p:spPr>
          <p:txBody>
            <a:bodyPr wrap="none" rtlCol="0">
              <a:spAutoFit/>
            </a:bodyPr>
            <a:lstStyle/>
            <a:p>
              <a:r>
                <a:rPr lang="en-US" dirty="0" err="1">
                  <a:solidFill>
                    <a:srgbClr val="2DCDFF"/>
                  </a:solidFill>
                </a:rPr>
                <a:t>drugs.com</a:t>
              </a:r>
              <a:endParaRPr lang="en-US" dirty="0">
                <a:solidFill>
                  <a:srgbClr val="2DCDFF"/>
                </a:solidFill>
              </a:endParaRPr>
            </a:p>
          </p:txBody>
        </p:sp>
      </p:grpSp>
    </p:spTree>
    <p:extLst>
      <p:ext uri="{BB962C8B-B14F-4D97-AF65-F5344CB8AC3E}">
        <p14:creationId xmlns:p14="http://schemas.microsoft.com/office/powerpoint/2010/main" val="121950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Amount of injection for IM</a:t>
            </a:r>
          </a:p>
        </p:txBody>
      </p:sp>
      <p:sp>
        <p:nvSpPr>
          <p:cNvPr id="6" name="Content Placeholder 5"/>
          <p:cNvSpPr>
            <a:spLocks noGrp="1"/>
          </p:cNvSpPr>
          <p:nvPr>
            <p:ph idx="1"/>
          </p:nvPr>
        </p:nvSpPr>
        <p:spPr/>
        <p:txBody>
          <a:bodyPr>
            <a:normAutofit/>
          </a:bodyPr>
          <a:lstStyle/>
          <a:p>
            <a:r>
              <a:rPr lang="en-US" b="1" u="sng" dirty="0"/>
              <a:t>Buttocks</a:t>
            </a:r>
            <a:r>
              <a:rPr lang="en-US" dirty="0"/>
              <a:t>, up to 5 mL may be given by IM injection although more than 3 ml can be painful</a:t>
            </a:r>
          </a:p>
          <a:p>
            <a:r>
              <a:rPr lang="en-US" b="1" u="sng" dirty="0"/>
              <a:t>Deltoid </a:t>
            </a:r>
            <a:r>
              <a:rPr lang="en-US" dirty="0"/>
              <a:t>up to 1 ml, 1 ½ inch, 19 or 21-gauge needle usually used</a:t>
            </a:r>
          </a:p>
        </p:txBody>
      </p:sp>
      <p:pic>
        <p:nvPicPr>
          <p:cNvPr id="8" name="Content Placeholder 3" descr="figure"/>
          <p:cNvPicPr>
            <a:picLocks noChangeAspect="1" noChangeArrowheads="1"/>
          </p:cNvPicPr>
          <p:nvPr/>
        </p:nvPicPr>
        <p:blipFill>
          <a:blip r:embed="rId2">
            <a:extLst>
              <a:ext uri="{28A0092B-C50C-407E-A947-70E740481C1C}">
                <a14:useLocalDpi xmlns:a14="http://schemas.microsoft.com/office/drawing/2010/main" val="0"/>
              </a:ext>
            </a:extLst>
          </a:blip>
          <a:srcRect t="14296" b="14296"/>
          <a:stretch>
            <a:fillRect/>
          </a:stretch>
        </p:blipFill>
        <p:spPr bwMode="auto">
          <a:xfrm>
            <a:off x="2339752" y="3639690"/>
            <a:ext cx="4536504" cy="2688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614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6654F"/>
                </a:solidFill>
              </a:rPr>
              <a:t>Equipment </a:t>
            </a:r>
          </a:p>
        </p:txBody>
      </p:sp>
      <p:sp>
        <p:nvSpPr>
          <p:cNvPr id="3" name="Content Placeholder 2"/>
          <p:cNvSpPr>
            <a:spLocks noGrp="1"/>
          </p:cNvSpPr>
          <p:nvPr>
            <p:ph idx="1"/>
          </p:nvPr>
        </p:nvSpPr>
        <p:spPr/>
        <p:txBody>
          <a:bodyPr>
            <a:normAutofit/>
          </a:bodyPr>
          <a:lstStyle/>
          <a:p>
            <a:r>
              <a:rPr lang="en-US" sz="2800" dirty="0"/>
              <a:t>Sterile syringe with appropriate size</a:t>
            </a:r>
          </a:p>
          <a:p>
            <a:r>
              <a:rPr lang="en-US" sz="2800" dirty="0"/>
              <a:t>Drug </a:t>
            </a:r>
          </a:p>
          <a:p>
            <a:r>
              <a:rPr lang="en-US" sz="2800" dirty="0"/>
              <a:t>Alcohol swab</a:t>
            </a:r>
          </a:p>
          <a:p>
            <a:r>
              <a:rPr lang="en-US" sz="2800" dirty="0"/>
              <a:t>Non sterile gloves </a:t>
            </a:r>
          </a:p>
          <a:p>
            <a:r>
              <a:rPr lang="en-US" sz="2800" dirty="0"/>
              <a:t>Band-Aid</a:t>
            </a:r>
          </a:p>
        </p:txBody>
      </p:sp>
    </p:spTree>
    <p:extLst>
      <p:ext uri="{BB962C8B-B14F-4D97-AF65-F5344CB8AC3E}">
        <p14:creationId xmlns:p14="http://schemas.microsoft.com/office/powerpoint/2010/main" val="352940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6654F"/>
                </a:solidFill>
              </a:rPr>
              <a:t>Technique</a:t>
            </a:r>
            <a:endParaRPr lang="en-US" sz="3200" dirty="0">
              <a:solidFill>
                <a:srgbClr val="36654F"/>
              </a:solidFill>
            </a:endParaRPr>
          </a:p>
        </p:txBody>
      </p:sp>
      <p:sp>
        <p:nvSpPr>
          <p:cNvPr id="3" name="Content Placeholder 2"/>
          <p:cNvSpPr>
            <a:spLocks noGrp="1"/>
          </p:cNvSpPr>
          <p:nvPr>
            <p:ph idx="1"/>
          </p:nvPr>
        </p:nvSpPr>
        <p:spPr>
          <a:xfrm>
            <a:off x="457200" y="1484784"/>
            <a:ext cx="8229600" cy="5400600"/>
          </a:xfrm>
        </p:spPr>
        <p:txBody>
          <a:bodyPr>
            <a:normAutofit lnSpcReduction="10000"/>
          </a:bodyPr>
          <a:lstStyle/>
          <a:p>
            <a:r>
              <a:rPr lang="en-US" sz="2800" dirty="0"/>
              <a:t>Identify your patient, explain procedure and take permission</a:t>
            </a:r>
          </a:p>
          <a:p>
            <a:r>
              <a:rPr lang="en-US" sz="2800" dirty="0"/>
              <a:t>Check if you have the appropriate drug</a:t>
            </a:r>
          </a:p>
          <a:p>
            <a:r>
              <a:rPr lang="en-US" sz="2800" dirty="0"/>
              <a:t>Fill the syringe with the drug and empty air bubbles</a:t>
            </a:r>
          </a:p>
          <a:p>
            <a:r>
              <a:rPr lang="en-US" sz="2800" dirty="0"/>
              <a:t>Choose the site of injection </a:t>
            </a:r>
          </a:p>
          <a:p>
            <a:r>
              <a:rPr lang="en-US" sz="2800" dirty="0"/>
              <a:t>Wash your hands </a:t>
            </a:r>
          </a:p>
          <a:p>
            <a:r>
              <a:rPr lang="en-US" sz="2800" dirty="0"/>
              <a:t>Put on gloves</a:t>
            </a:r>
          </a:p>
          <a:p>
            <a:r>
              <a:rPr lang="en-US" sz="2800" dirty="0"/>
              <a:t>Open alcohol swab and in a circular motion, clean area in a 2 inch diameter at the site of the intended IM injection </a:t>
            </a:r>
          </a:p>
          <a:p>
            <a:r>
              <a:rPr lang="en-US" sz="2800" dirty="0"/>
              <a:t>Let fully dry</a:t>
            </a:r>
          </a:p>
          <a:p>
            <a:endParaRPr lang="en-US" sz="2800" dirty="0"/>
          </a:p>
        </p:txBody>
      </p:sp>
    </p:spTree>
    <p:extLst>
      <p:ext uri="{BB962C8B-B14F-4D97-AF65-F5344CB8AC3E}">
        <p14:creationId xmlns:p14="http://schemas.microsoft.com/office/powerpoint/2010/main" val="130479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Technique</a:t>
            </a:r>
          </a:p>
        </p:txBody>
      </p:sp>
      <p:sp>
        <p:nvSpPr>
          <p:cNvPr id="3" name="Content Placeholder 2"/>
          <p:cNvSpPr>
            <a:spLocks noGrp="1"/>
          </p:cNvSpPr>
          <p:nvPr>
            <p:ph idx="1"/>
          </p:nvPr>
        </p:nvSpPr>
        <p:spPr/>
        <p:txBody>
          <a:bodyPr>
            <a:normAutofit/>
          </a:bodyPr>
          <a:lstStyle/>
          <a:p>
            <a:r>
              <a:rPr lang="en-US" sz="2800" dirty="0"/>
              <a:t>Pull skin around the clean site</a:t>
            </a:r>
          </a:p>
          <a:p>
            <a:r>
              <a:rPr lang="en-US" sz="2800" dirty="0"/>
              <a:t>Open the syringe cap and take needle in dominant hand between the thumb and the index finger</a:t>
            </a:r>
          </a:p>
          <a:p>
            <a:r>
              <a:rPr lang="en-US" sz="2800" dirty="0"/>
              <a:t>Inform the patient to relax and you will prick him/her which </a:t>
            </a:r>
            <a:r>
              <a:rPr lang="en-US" sz="2800" b="1" u="sng" dirty="0"/>
              <a:t>might be uncomfortable</a:t>
            </a:r>
          </a:p>
          <a:p>
            <a:r>
              <a:rPr lang="en-US" sz="2800" dirty="0"/>
              <a:t>Insert the needle at 90 degree angle</a:t>
            </a:r>
          </a:p>
          <a:p>
            <a:r>
              <a:rPr lang="en-US" sz="2800" dirty="0"/>
              <a:t>Stabilize the needle with the non dominate hand</a:t>
            </a:r>
          </a:p>
          <a:p>
            <a:r>
              <a:rPr lang="en-US" sz="2800" dirty="0"/>
              <a:t>Use dominate hand to pull back on the plunger and aspirate for blood </a:t>
            </a:r>
          </a:p>
        </p:txBody>
      </p:sp>
    </p:spTree>
    <p:extLst>
      <p:ext uri="{BB962C8B-B14F-4D97-AF65-F5344CB8AC3E}">
        <p14:creationId xmlns:p14="http://schemas.microsoft.com/office/powerpoint/2010/main" val="71567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Technique</a:t>
            </a:r>
          </a:p>
        </p:txBody>
      </p:sp>
      <p:sp>
        <p:nvSpPr>
          <p:cNvPr id="3" name="Content Placeholder 2"/>
          <p:cNvSpPr>
            <a:spLocks noGrp="1"/>
          </p:cNvSpPr>
          <p:nvPr>
            <p:ph idx="1"/>
          </p:nvPr>
        </p:nvSpPr>
        <p:spPr/>
        <p:txBody>
          <a:bodyPr>
            <a:normAutofit/>
          </a:bodyPr>
          <a:lstStyle/>
          <a:p>
            <a:r>
              <a:rPr lang="en-US" sz="2800" dirty="0"/>
              <a:t>If there is blood aspirated back into the needle, remove and dispose in a sharps container. start from the beginning.</a:t>
            </a:r>
          </a:p>
          <a:p>
            <a:r>
              <a:rPr lang="en-US" sz="2800" dirty="0"/>
              <a:t>Push the medication at a slow and steady pace.</a:t>
            </a:r>
          </a:p>
          <a:p>
            <a:r>
              <a:rPr lang="en-US" sz="2800" dirty="0"/>
              <a:t>Pull the needle out and immediately discard in the sharp container (do not cover the syringe)</a:t>
            </a:r>
          </a:p>
          <a:p>
            <a:r>
              <a:rPr lang="en-US" sz="2800" dirty="0"/>
              <a:t>Apply gentle pressure on the site and cover with the Band-Aid</a:t>
            </a:r>
          </a:p>
          <a:p>
            <a:r>
              <a:rPr lang="en-US" sz="2800" dirty="0"/>
              <a:t>Write full documentation </a:t>
            </a:r>
          </a:p>
          <a:p>
            <a:endParaRPr lang="en-US" sz="2800" dirty="0"/>
          </a:p>
        </p:txBody>
      </p:sp>
    </p:spTree>
    <p:extLst>
      <p:ext uri="{BB962C8B-B14F-4D97-AF65-F5344CB8AC3E}">
        <p14:creationId xmlns:p14="http://schemas.microsoft.com/office/powerpoint/2010/main" val="209331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9C2AA3-D3F0-4F95-AE1A-41AE6448D47F}"/>
              </a:ext>
            </a:extLst>
          </p:cNvPr>
          <p:cNvPicPr>
            <a:picLocks noChangeAspect="1"/>
          </p:cNvPicPr>
          <p:nvPr/>
        </p:nvPicPr>
        <p:blipFill rotWithShape="1">
          <a:blip r:embed="rId2"/>
          <a:srcRect l="1176" t="5450" r="1176" b="13550"/>
          <a:stretch/>
        </p:blipFill>
        <p:spPr>
          <a:xfrm>
            <a:off x="107504" y="1052737"/>
            <a:ext cx="8928992" cy="4320480"/>
          </a:xfrm>
          <a:prstGeom prst="rect">
            <a:avLst/>
          </a:prstGeom>
        </p:spPr>
      </p:pic>
    </p:spTree>
    <p:extLst>
      <p:ext uri="{BB962C8B-B14F-4D97-AF65-F5344CB8AC3E}">
        <p14:creationId xmlns:p14="http://schemas.microsoft.com/office/powerpoint/2010/main" val="343791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6654F"/>
                </a:solidFill>
              </a:rPr>
              <a:t>Complications </a:t>
            </a:r>
          </a:p>
        </p:txBody>
      </p:sp>
      <p:sp>
        <p:nvSpPr>
          <p:cNvPr id="3" name="Content Placeholder 2"/>
          <p:cNvSpPr>
            <a:spLocks noGrp="1"/>
          </p:cNvSpPr>
          <p:nvPr>
            <p:ph idx="1"/>
          </p:nvPr>
        </p:nvSpPr>
        <p:spPr/>
        <p:txBody>
          <a:bodyPr>
            <a:normAutofit/>
          </a:bodyPr>
          <a:lstStyle/>
          <a:p>
            <a:r>
              <a:rPr lang="en-US" sz="2800" dirty="0"/>
              <a:t>Pain </a:t>
            </a:r>
          </a:p>
          <a:p>
            <a:r>
              <a:rPr lang="en-US" sz="2800" dirty="0"/>
              <a:t>In gluteal administration, injury to the sciatic nerve</a:t>
            </a:r>
          </a:p>
          <a:p>
            <a:r>
              <a:rPr lang="en-US" sz="2800" dirty="0"/>
              <a:t>Tissue necrosis and abscess</a:t>
            </a:r>
          </a:p>
          <a:p>
            <a:r>
              <a:rPr lang="en-US" sz="2800" dirty="0"/>
              <a:t>Hemorrhage</a:t>
            </a:r>
          </a:p>
          <a:p>
            <a:r>
              <a:rPr lang="en-US" sz="2800" dirty="0"/>
              <a:t>Infection  </a:t>
            </a:r>
          </a:p>
          <a:p>
            <a:endParaRPr lang="en-US" sz="2800" dirty="0"/>
          </a:p>
        </p:txBody>
      </p:sp>
    </p:spTree>
    <p:extLst>
      <p:ext uri="{BB962C8B-B14F-4D97-AF65-F5344CB8AC3E}">
        <p14:creationId xmlns:p14="http://schemas.microsoft.com/office/powerpoint/2010/main" val="131508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E51DC-9766-9663-008B-74B43EFAD61A}"/>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FB1CC89C-F204-CF3C-E0A5-1E6B633116C5}"/>
              </a:ext>
            </a:extLst>
          </p:cNvPr>
          <p:cNvSpPr>
            <a:spLocks noGrp="1"/>
          </p:cNvSpPr>
          <p:nvPr>
            <p:ph idx="1"/>
          </p:nvPr>
        </p:nvSpPr>
        <p:spPr/>
        <p:txBody>
          <a:bodyPr/>
          <a:lstStyle/>
          <a:p>
            <a:r>
              <a:rPr lang="en-US" dirty="0">
                <a:hlinkClick r:id="rId2"/>
              </a:rPr>
              <a:t>StatPearls</a:t>
            </a:r>
            <a:endParaRPr lang="en-US" dirty="0"/>
          </a:p>
        </p:txBody>
      </p:sp>
    </p:spTree>
    <p:extLst>
      <p:ext uri="{BB962C8B-B14F-4D97-AF65-F5344CB8AC3E}">
        <p14:creationId xmlns:p14="http://schemas.microsoft.com/office/powerpoint/2010/main" val="9509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179512" y="1673352"/>
            <a:ext cx="4680520" cy="4718304"/>
          </a:xfrm>
        </p:spPr>
        <p:txBody>
          <a:bodyPr>
            <a:noAutofit/>
          </a:bodyPr>
          <a:lstStyle/>
          <a:p>
            <a:r>
              <a:rPr lang="en-US" sz="2400" dirty="0"/>
              <a:t>26G x 1/2" (0.45 x 12mm) (pink)</a:t>
            </a:r>
          </a:p>
          <a:p>
            <a:r>
              <a:rPr lang="en-US" sz="2400" dirty="0"/>
              <a:t>25G x 5/8" (0.5 x 16mm) (orange)</a:t>
            </a:r>
          </a:p>
          <a:p>
            <a:r>
              <a:rPr lang="en-US" sz="2400" dirty="0"/>
              <a:t>22G x 1 1/4" (0.7 x 30mm) (black)</a:t>
            </a:r>
          </a:p>
          <a:p>
            <a:r>
              <a:rPr lang="en-US" sz="2400" dirty="0"/>
              <a:t>21G x 1 1/2" (0.8 x 40mm) (green)</a:t>
            </a:r>
          </a:p>
          <a:p>
            <a:r>
              <a:rPr lang="en-US" sz="2400" dirty="0"/>
              <a:t>20G x 1 1/2" (0.9 x 40mm) (yellow)</a:t>
            </a:r>
          </a:p>
          <a:p>
            <a:r>
              <a:rPr lang="en-US" sz="2400" dirty="0"/>
              <a:t>19G x 1 1/2" (1.1 x 40mm) (white)</a:t>
            </a:r>
            <a:br>
              <a:rPr lang="en-US" sz="2400" dirty="0"/>
            </a:br>
            <a:endParaRPr lang="en-US" sz="2400" dirty="0"/>
          </a:p>
        </p:txBody>
      </p:sp>
      <p:pic>
        <p:nvPicPr>
          <p:cNvPr id="2" name="Picture 2" descr="C:\Users\hmahmoud\Desktop\800px-HypodermicNeedles.jpg">
            <a:extLst>
              <a:ext uri="{FF2B5EF4-FFF2-40B4-BE49-F238E27FC236}">
                <a16:creationId xmlns:a16="http://schemas.microsoft.com/office/drawing/2014/main" id="{84600E9C-E12B-65AB-0295-3013EFC2469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30985" y="2204864"/>
            <a:ext cx="4680520" cy="351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8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36654F"/>
                </a:solidFill>
              </a:rPr>
              <a:t>Subcutaneous Injection</a:t>
            </a:r>
            <a:endParaRPr lang="en-US" sz="3600" dirty="0">
              <a:solidFill>
                <a:srgbClr val="36654F"/>
              </a:solidFill>
            </a:endParaRPr>
          </a:p>
        </p:txBody>
      </p:sp>
      <p:sp>
        <p:nvSpPr>
          <p:cNvPr id="3" name="Content Placeholder 2"/>
          <p:cNvSpPr>
            <a:spLocks noGrp="1"/>
          </p:cNvSpPr>
          <p:nvPr>
            <p:ph idx="1"/>
          </p:nvPr>
        </p:nvSpPr>
        <p:spPr>
          <a:xfrm>
            <a:off x="457200" y="1340768"/>
            <a:ext cx="8229600" cy="5136232"/>
          </a:xfrm>
        </p:spPr>
        <p:txBody>
          <a:bodyPr>
            <a:normAutofit/>
          </a:bodyPr>
          <a:lstStyle/>
          <a:p>
            <a:r>
              <a:rPr lang="en-US" sz="2600" dirty="0"/>
              <a:t>Volume usually less than 0.5 mL</a:t>
            </a:r>
          </a:p>
          <a:p>
            <a:r>
              <a:rPr lang="en-US" sz="2600" dirty="0"/>
              <a:t>Administered through a ½ inch, 23- or 25-gauge needle</a:t>
            </a:r>
          </a:p>
          <a:p>
            <a:r>
              <a:rPr lang="en-US" sz="2600" dirty="0"/>
              <a:t>Indications are the same as IM</a:t>
            </a:r>
          </a:p>
          <a:p>
            <a:r>
              <a:rPr lang="en-US" sz="2600" dirty="0"/>
              <a:t>Best and </a:t>
            </a:r>
            <a:r>
              <a:rPr lang="en-US" sz="2600" b="1" dirty="0"/>
              <a:t>most commonly used for regular injections of Insulin</a:t>
            </a:r>
            <a:r>
              <a:rPr lang="en-US" sz="2600" dirty="0"/>
              <a:t> for Insulin-dependent diabetic patients</a:t>
            </a:r>
          </a:p>
          <a:p>
            <a:endParaRPr lang="en-US" sz="2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77072"/>
            <a:ext cx="614142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436096" y="4365104"/>
            <a:ext cx="2592288" cy="2232248"/>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763688" y="4005064"/>
            <a:ext cx="1512168" cy="2592288"/>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987824" y="4077072"/>
            <a:ext cx="648072" cy="279648"/>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42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79296" cy="990600"/>
          </a:xfrm>
        </p:spPr>
        <p:txBody>
          <a:bodyPr>
            <a:noAutofit/>
          </a:bodyPr>
          <a:lstStyle/>
          <a:p>
            <a:r>
              <a:rPr lang="en-US" b="1" dirty="0">
                <a:solidFill>
                  <a:srgbClr val="36654F"/>
                </a:solidFill>
              </a:rPr>
              <a:t>Sites for Subcutaneous Injections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60" y="1988840"/>
            <a:ext cx="393752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0DAB655-A3F9-4FD4-B344-5A6F0A157450}"/>
              </a:ext>
            </a:extLst>
          </p:cNvPr>
          <p:cNvPicPr>
            <a:picLocks noChangeAspect="1"/>
          </p:cNvPicPr>
          <p:nvPr/>
        </p:nvPicPr>
        <p:blipFill rotWithShape="1">
          <a:blip r:embed="rId3"/>
          <a:srcRect t="1769"/>
          <a:stretch/>
        </p:blipFill>
        <p:spPr>
          <a:xfrm>
            <a:off x="4860032" y="1484784"/>
            <a:ext cx="4283968" cy="4971002"/>
          </a:xfrm>
          <a:prstGeom prst="rect">
            <a:avLst/>
          </a:prstGeom>
        </p:spPr>
      </p:pic>
    </p:spTree>
    <p:extLst>
      <p:ext uri="{BB962C8B-B14F-4D97-AF65-F5344CB8AC3E}">
        <p14:creationId xmlns:p14="http://schemas.microsoft.com/office/powerpoint/2010/main" val="1233804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Technique </a:t>
            </a:r>
            <a:r>
              <a:rPr lang="en-US" sz="3200" dirty="0"/>
              <a:t>(differences from IM)</a:t>
            </a:r>
          </a:p>
        </p:txBody>
      </p:sp>
      <p:sp>
        <p:nvSpPr>
          <p:cNvPr id="3" name="Content Placeholder 2"/>
          <p:cNvSpPr>
            <a:spLocks noGrp="1"/>
          </p:cNvSpPr>
          <p:nvPr>
            <p:ph idx="1"/>
          </p:nvPr>
        </p:nvSpPr>
        <p:spPr>
          <a:xfrm>
            <a:off x="457200" y="1600200"/>
            <a:ext cx="8363272" cy="4876800"/>
          </a:xfrm>
        </p:spPr>
        <p:txBody>
          <a:bodyPr>
            <a:normAutofit/>
          </a:bodyPr>
          <a:lstStyle/>
          <a:p>
            <a:r>
              <a:rPr lang="en-US" dirty="0"/>
              <a:t>Elevate subcutaneous tissue by “pinching” injection site</a:t>
            </a:r>
          </a:p>
          <a:p>
            <a:r>
              <a:rPr lang="en-US" dirty="0"/>
              <a:t>Remove the needle cap and insert needle at a 45- degree angle (or 90-degrees if thick fat and short needle)</a:t>
            </a:r>
          </a:p>
          <a:p>
            <a:r>
              <a:rPr lang="en-US" dirty="0"/>
              <a:t>Pull back slightly on plunger (aspirate)</a:t>
            </a:r>
          </a:p>
          <a:p>
            <a:r>
              <a:rPr lang="en-US" dirty="0"/>
              <a:t>Inject the drug slowly and steadily</a:t>
            </a:r>
          </a:p>
          <a:p>
            <a:pPr algn="just"/>
            <a:endParaRPr lang="en-US" sz="2800" dirty="0"/>
          </a:p>
        </p:txBody>
      </p:sp>
      <p:grpSp>
        <p:nvGrpSpPr>
          <p:cNvPr id="8" name="Group 7"/>
          <p:cNvGrpSpPr/>
          <p:nvPr/>
        </p:nvGrpSpPr>
        <p:grpSpPr>
          <a:xfrm>
            <a:off x="179512" y="3933055"/>
            <a:ext cx="4464496" cy="2664297"/>
            <a:chOff x="2195736" y="3789040"/>
            <a:chExt cx="3029451" cy="2022987"/>
          </a:xfrm>
        </p:grpSpPr>
        <p:pic>
          <p:nvPicPr>
            <p:cNvPr id="6" name="Picture 5"/>
            <p:cNvPicPr>
              <a:picLocks noChangeAspect="1"/>
            </p:cNvPicPr>
            <p:nvPr/>
          </p:nvPicPr>
          <p:blipFill>
            <a:blip r:embed="rId2"/>
            <a:stretch>
              <a:fillRect/>
            </a:stretch>
          </p:blipFill>
          <p:spPr>
            <a:xfrm>
              <a:off x="2195736" y="3789040"/>
              <a:ext cx="3029451" cy="2013694"/>
            </a:xfrm>
            <a:prstGeom prst="rect">
              <a:avLst/>
            </a:prstGeom>
          </p:spPr>
        </p:pic>
        <p:sp>
          <p:nvSpPr>
            <p:cNvPr id="7" name="TextBox 6"/>
            <p:cNvSpPr txBox="1"/>
            <p:nvPr/>
          </p:nvSpPr>
          <p:spPr>
            <a:xfrm>
              <a:off x="2267744" y="5531595"/>
              <a:ext cx="1431312" cy="280432"/>
            </a:xfrm>
            <a:prstGeom prst="rect">
              <a:avLst/>
            </a:prstGeom>
            <a:noFill/>
          </p:spPr>
          <p:txBody>
            <a:bodyPr wrap="none" rtlCol="0">
              <a:spAutoFit/>
            </a:bodyPr>
            <a:lstStyle/>
            <a:p>
              <a:r>
                <a:rPr lang="en-US" dirty="0" err="1">
                  <a:solidFill>
                    <a:srgbClr val="FFFFFF"/>
                  </a:solidFill>
                </a:rPr>
                <a:t>bigstockphoto.com</a:t>
              </a:r>
              <a:endParaRPr lang="en-US" dirty="0">
                <a:solidFill>
                  <a:srgbClr val="FFFFFF"/>
                </a:solidFill>
              </a:endParaRPr>
            </a:p>
          </p:txBody>
        </p:sp>
      </p:grpSp>
      <p:grpSp>
        <p:nvGrpSpPr>
          <p:cNvPr id="9" name="Group 8"/>
          <p:cNvGrpSpPr/>
          <p:nvPr/>
        </p:nvGrpSpPr>
        <p:grpSpPr>
          <a:xfrm>
            <a:off x="4860032" y="3885867"/>
            <a:ext cx="4104456" cy="2731329"/>
            <a:chOff x="2123728" y="3885867"/>
            <a:chExt cx="4104456" cy="2731329"/>
          </a:xfrm>
        </p:grpSpPr>
        <p:pic>
          <p:nvPicPr>
            <p:cNvPr id="10" name="Picture 9"/>
            <p:cNvPicPr>
              <a:picLocks noChangeAspect="1"/>
            </p:cNvPicPr>
            <p:nvPr/>
          </p:nvPicPr>
          <p:blipFill>
            <a:blip r:embed="rId3"/>
            <a:stretch>
              <a:fillRect/>
            </a:stretch>
          </p:blipFill>
          <p:spPr>
            <a:xfrm>
              <a:off x="2123728" y="3885867"/>
              <a:ext cx="4104456" cy="2731329"/>
            </a:xfrm>
            <a:prstGeom prst="rect">
              <a:avLst/>
            </a:prstGeom>
          </p:spPr>
        </p:pic>
        <p:sp>
          <p:nvSpPr>
            <p:cNvPr id="11" name="TextBox 10"/>
            <p:cNvSpPr txBox="1"/>
            <p:nvPr/>
          </p:nvSpPr>
          <p:spPr>
            <a:xfrm>
              <a:off x="4278025" y="6228020"/>
              <a:ext cx="1878151" cy="369332"/>
            </a:xfrm>
            <a:prstGeom prst="rect">
              <a:avLst/>
            </a:prstGeom>
            <a:noFill/>
          </p:spPr>
          <p:txBody>
            <a:bodyPr wrap="none" rtlCol="0">
              <a:spAutoFit/>
            </a:bodyPr>
            <a:lstStyle/>
            <a:p>
              <a:r>
                <a:rPr lang="en-US" dirty="0" err="1">
                  <a:solidFill>
                    <a:srgbClr val="FFFFFF"/>
                  </a:solidFill>
                </a:rPr>
                <a:t>mostphotos.com</a:t>
              </a:r>
              <a:endParaRPr lang="en-US" dirty="0">
                <a:solidFill>
                  <a:srgbClr val="FFFFFF"/>
                </a:solidFill>
              </a:endParaRPr>
            </a:p>
          </p:txBody>
        </p:sp>
      </p:grpSp>
    </p:spTree>
    <p:extLst>
      <p:ext uri="{BB962C8B-B14F-4D97-AF65-F5344CB8AC3E}">
        <p14:creationId xmlns:p14="http://schemas.microsoft.com/office/powerpoint/2010/main" val="2381361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Technique </a:t>
            </a:r>
            <a:r>
              <a:rPr lang="en-US" sz="3200" dirty="0"/>
              <a:t>(differences from IM)</a:t>
            </a:r>
          </a:p>
        </p:txBody>
      </p:sp>
      <p:sp>
        <p:nvSpPr>
          <p:cNvPr id="3" name="Content Placeholder 2"/>
          <p:cNvSpPr>
            <a:spLocks noGrp="1"/>
          </p:cNvSpPr>
          <p:nvPr>
            <p:ph idx="1"/>
          </p:nvPr>
        </p:nvSpPr>
        <p:spPr>
          <a:xfrm>
            <a:off x="457200" y="1600200"/>
            <a:ext cx="8003232" cy="4876800"/>
          </a:xfrm>
        </p:spPr>
        <p:txBody>
          <a:bodyPr>
            <a:normAutofit/>
          </a:bodyPr>
          <a:lstStyle/>
          <a:p>
            <a:r>
              <a:rPr lang="en-US" dirty="0"/>
              <a:t>After the injection, withdraw  the needle out at same angle it was inserted  and</a:t>
            </a:r>
          </a:p>
          <a:p>
            <a:r>
              <a:rPr lang="en-US" dirty="0"/>
              <a:t>immediately discard in the sharp container (do not cover the syringe)</a:t>
            </a:r>
          </a:p>
          <a:p>
            <a:r>
              <a:rPr lang="en-US" dirty="0"/>
              <a:t>Document procedure</a:t>
            </a:r>
          </a:p>
          <a:p>
            <a:pPr algn="just"/>
            <a:endParaRPr lang="en-US" sz="2800" dirty="0"/>
          </a:p>
        </p:txBody>
      </p:sp>
      <p:grpSp>
        <p:nvGrpSpPr>
          <p:cNvPr id="11" name="Group 10"/>
          <p:cNvGrpSpPr/>
          <p:nvPr/>
        </p:nvGrpSpPr>
        <p:grpSpPr>
          <a:xfrm>
            <a:off x="179512" y="3933055"/>
            <a:ext cx="4464496" cy="2664297"/>
            <a:chOff x="2195736" y="3789040"/>
            <a:chExt cx="3029451" cy="2022987"/>
          </a:xfrm>
        </p:grpSpPr>
        <p:pic>
          <p:nvPicPr>
            <p:cNvPr id="12" name="Picture 11"/>
            <p:cNvPicPr>
              <a:picLocks noChangeAspect="1"/>
            </p:cNvPicPr>
            <p:nvPr/>
          </p:nvPicPr>
          <p:blipFill>
            <a:blip r:embed="rId2"/>
            <a:stretch>
              <a:fillRect/>
            </a:stretch>
          </p:blipFill>
          <p:spPr>
            <a:xfrm>
              <a:off x="2195736" y="3789040"/>
              <a:ext cx="3029451" cy="2013694"/>
            </a:xfrm>
            <a:prstGeom prst="rect">
              <a:avLst/>
            </a:prstGeom>
          </p:spPr>
        </p:pic>
        <p:sp>
          <p:nvSpPr>
            <p:cNvPr id="13" name="TextBox 12"/>
            <p:cNvSpPr txBox="1"/>
            <p:nvPr/>
          </p:nvSpPr>
          <p:spPr>
            <a:xfrm>
              <a:off x="2267744" y="5531595"/>
              <a:ext cx="1431312" cy="280432"/>
            </a:xfrm>
            <a:prstGeom prst="rect">
              <a:avLst/>
            </a:prstGeom>
            <a:noFill/>
          </p:spPr>
          <p:txBody>
            <a:bodyPr wrap="none" rtlCol="0">
              <a:spAutoFit/>
            </a:bodyPr>
            <a:lstStyle/>
            <a:p>
              <a:r>
                <a:rPr lang="en-US" dirty="0" err="1">
                  <a:solidFill>
                    <a:srgbClr val="FFFFFF"/>
                  </a:solidFill>
                </a:rPr>
                <a:t>bigstockphoto.com</a:t>
              </a:r>
              <a:endParaRPr lang="en-US" dirty="0">
                <a:solidFill>
                  <a:srgbClr val="FFFFFF"/>
                </a:solidFill>
              </a:endParaRPr>
            </a:p>
          </p:txBody>
        </p:sp>
      </p:grpSp>
      <p:grpSp>
        <p:nvGrpSpPr>
          <p:cNvPr id="14" name="Group 13"/>
          <p:cNvGrpSpPr/>
          <p:nvPr/>
        </p:nvGrpSpPr>
        <p:grpSpPr>
          <a:xfrm>
            <a:off x="4860032" y="3885867"/>
            <a:ext cx="4104456" cy="2731329"/>
            <a:chOff x="2123728" y="3885867"/>
            <a:chExt cx="4104456" cy="2731329"/>
          </a:xfrm>
        </p:grpSpPr>
        <p:pic>
          <p:nvPicPr>
            <p:cNvPr id="15" name="Picture 14"/>
            <p:cNvPicPr>
              <a:picLocks noChangeAspect="1"/>
            </p:cNvPicPr>
            <p:nvPr/>
          </p:nvPicPr>
          <p:blipFill>
            <a:blip r:embed="rId3"/>
            <a:stretch>
              <a:fillRect/>
            </a:stretch>
          </p:blipFill>
          <p:spPr>
            <a:xfrm>
              <a:off x="2123728" y="3885867"/>
              <a:ext cx="4104456" cy="2731329"/>
            </a:xfrm>
            <a:prstGeom prst="rect">
              <a:avLst/>
            </a:prstGeom>
          </p:spPr>
        </p:pic>
        <p:sp>
          <p:nvSpPr>
            <p:cNvPr id="16" name="TextBox 15"/>
            <p:cNvSpPr txBox="1"/>
            <p:nvPr/>
          </p:nvSpPr>
          <p:spPr>
            <a:xfrm>
              <a:off x="4278025" y="6228020"/>
              <a:ext cx="1878151" cy="369332"/>
            </a:xfrm>
            <a:prstGeom prst="rect">
              <a:avLst/>
            </a:prstGeom>
            <a:noFill/>
          </p:spPr>
          <p:txBody>
            <a:bodyPr wrap="none" rtlCol="0">
              <a:spAutoFit/>
            </a:bodyPr>
            <a:lstStyle/>
            <a:p>
              <a:r>
                <a:rPr lang="en-US" dirty="0" err="1">
                  <a:solidFill>
                    <a:srgbClr val="FFFFFF"/>
                  </a:solidFill>
                </a:rPr>
                <a:t>mostphotos.com</a:t>
              </a:r>
              <a:endParaRPr lang="en-US" dirty="0">
                <a:solidFill>
                  <a:srgbClr val="FFFFFF"/>
                </a:solidFill>
              </a:endParaRPr>
            </a:p>
          </p:txBody>
        </p:sp>
      </p:grpSp>
    </p:spTree>
    <p:extLst>
      <p:ext uri="{BB962C8B-B14F-4D97-AF65-F5344CB8AC3E}">
        <p14:creationId xmlns:p14="http://schemas.microsoft.com/office/powerpoint/2010/main" val="56973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ACDDA2-A447-4741-836B-EA4483DDD96A}"/>
              </a:ext>
            </a:extLst>
          </p:cNvPr>
          <p:cNvPicPr>
            <a:picLocks noChangeAspect="1"/>
          </p:cNvPicPr>
          <p:nvPr/>
        </p:nvPicPr>
        <p:blipFill>
          <a:blip r:embed="rId2"/>
          <a:stretch>
            <a:fillRect/>
          </a:stretch>
        </p:blipFill>
        <p:spPr>
          <a:xfrm>
            <a:off x="533050" y="865410"/>
            <a:ext cx="8077900" cy="5127180"/>
          </a:xfrm>
          <a:prstGeom prst="rect">
            <a:avLst/>
          </a:prstGeom>
        </p:spPr>
      </p:pic>
    </p:spTree>
    <p:extLst>
      <p:ext uri="{BB962C8B-B14F-4D97-AF65-F5344CB8AC3E}">
        <p14:creationId xmlns:p14="http://schemas.microsoft.com/office/powerpoint/2010/main" val="3337811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6654F"/>
                </a:solidFill>
              </a:rPr>
              <a:t>Complications of </a:t>
            </a:r>
            <a:r>
              <a:rPr lang="en-US" b="1" dirty="0" err="1">
                <a:solidFill>
                  <a:srgbClr val="36654F"/>
                </a:solidFill>
              </a:rPr>
              <a:t>Subcut</a:t>
            </a:r>
            <a:r>
              <a:rPr lang="en-US" b="1" dirty="0">
                <a:solidFill>
                  <a:srgbClr val="36654F"/>
                </a:solidFill>
              </a:rPr>
              <a:t>. Injection</a:t>
            </a:r>
            <a:r>
              <a:rPr lang="en-US" sz="4400"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p:txBody>
          <a:bodyPr/>
          <a:lstStyle/>
          <a:p>
            <a:r>
              <a:rPr lang="en-US" sz="2800" dirty="0"/>
              <a:t>Pain (mild) </a:t>
            </a:r>
          </a:p>
          <a:p>
            <a:r>
              <a:rPr lang="en-US" sz="2800" dirty="0"/>
              <a:t>Infection </a:t>
            </a:r>
          </a:p>
          <a:p>
            <a:r>
              <a:rPr lang="en-US" sz="2800" dirty="0"/>
              <a:t>Allergic reaction </a:t>
            </a:r>
          </a:p>
          <a:p>
            <a:endParaRPr lang="en-US" dirty="0"/>
          </a:p>
        </p:txBody>
      </p:sp>
    </p:spTree>
    <p:extLst>
      <p:ext uri="{BB962C8B-B14F-4D97-AF65-F5344CB8AC3E}">
        <p14:creationId xmlns:p14="http://schemas.microsoft.com/office/powerpoint/2010/main" val="2767210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Intradermal Injection</a:t>
            </a:r>
          </a:p>
        </p:txBody>
      </p:sp>
      <p:sp>
        <p:nvSpPr>
          <p:cNvPr id="5" name="Content Placeholder 4"/>
          <p:cNvSpPr>
            <a:spLocks noGrp="1"/>
          </p:cNvSpPr>
          <p:nvPr>
            <p:ph idx="1"/>
          </p:nvPr>
        </p:nvSpPr>
        <p:spPr>
          <a:xfrm>
            <a:off x="179512" y="1484784"/>
            <a:ext cx="8686800" cy="4992216"/>
          </a:xfrm>
        </p:spPr>
        <p:txBody>
          <a:bodyPr/>
          <a:lstStyle/>
          <a:p>
            <a:r>
              <a:rPr lang="en-US" dirty="0"/>
              <a:t>Small amounts are injected into the layers of skin</a:t>
            </a:r>
          </a:p>
          <a:p>
            <a:r>
              <a:rPr lang="en-US" dirty="0"/>
              <a:t>Often </a:t>
            </a:r>
            <a:r>
              <a:rPr lang="en-US" u="sng" dirty="0"/>
              <a:t>used to </a:t>
            </a:r>
            <a:r>
              <a:rPr lang="en-US" b="1" dirty="0"/>
              <a:t>test for allergic reaction </a:t>
            </a:r>
            <a:r>
              <a:rPr lang="en-US" dirty="0"/>
              <a:t>and </a:t>
            </a:r>
            <a:r>
              <a:rPr lang="en-US" b="1" dirty="0"/>
              <a:t>antibody formation</a:t>
            </a:r>
          </a:p>
          <a:p>
            <a:r>
              <a:rPr lang="en-US" u="sng" dirty="0"/>
              <a:t>Usual site</a:t>
            </a:r>
            <a:r>
              <a:rPr lang="en-US" dirty="0"/>
              <a:t>: anterior forearm</a:t>
            </a:r>
          </a:p>
          <a:p>
            <a:r>
              <a:rPr lang="en-US" dirty="0"/>
              <a:t>Angle of insertion: almost parallel to skin (10</a:t>
            </a:r>
            <a:r>
              <a:rPr lang="en-US" baseline="30000" dirty="0"/>
              <a:t>o</a:t>
            </a:r>
            <a:r>
              <a:rPr lang="en-US" dirty="0"/>
              <a:t>-15</a:t>
            </a:r>
            <a:r>
              <a:rPr lang="en-US" baseline="30000" dirty="0"/>
              <a:t>o</a:t>
            </a:r>
            <a:r>
              <a:rPr lang="en-US" dirty="0"/>
              <a:t>)</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861048"/>
            <a:ext cx="663938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259632" y="3789040"/>
            <a:ext cx="3456384" cy="2952328"/>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716016" y="3861048"/>
            <a:ext cx="1512168" cy="648072"/>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467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Intradermal Injection</a:t>
            </a:r>
          </a:p>
        </p:txBody>
      </p:sp>
      <p:sp>
        <p:nvSpPr>
          <p:cNvPr id="5" name="Content Placeholder 4"/>
          <p:cNvSpPr>
            <a:spLocks noGrp="1"/>
          </p:cNvSpPr>
          <p:nvPr>
            <p:ph idx="1"/>
          </p:nvPr>
        </p:nvSpPr>
        <p:spPr/>
        <p:txBody>
          <a:bodyPr/>
          <a:lstStyle/>
          <a:p>
            <a:r>
              <a:rPr lang="en-US" dirty="0"/>
              <a:t>Small amounts are injected into the layers of skin</a:t>
            </a:r>
          </a:p>
          <a:p>
            <a:r>
              <a:rPr lang="en-US" dirty="0"/>
              <a:t>Often used to test for allergic reaction and antibody formation</a:t>
            </a:r>
          </a:p>
          <a:p>
            <a:r>
              <a:rPr lang="en-US" dirty="0"/>
              <a:t>Usual site: anterior forearm</a:t>
            </a:r>
          </a:p>
        </p:txBody>
      </p:sp>
      <p:grpSp>
        <p:nvGrpSpPr>
          <p:cNvPr id="8" name="Group 7"/>
          <p:cNvGrpSpPr/>
          <p:nvPr/>
        </p:nvGrpSpPr>
        <p:grpSpPr>
          <a:xfrm>
            <a:off x="251520" y="3645024"/>
            <a:ext cx="4255931" cy="2623712"/>
            <a:chOff x="251520" y="3645024"/>
            <a:chExt cx="4255931" cy="2623712"/>
          </a:xfrm>
        </p:grpSpPr>
        <p:pic>
          <p:nvPicPr>
            <p:cNvPr id="3" name="Picture 2"/>
            <p:cNvPicPr>
              <a:picLocks noChangeAspect="1"/>
            </p:cNvPicPr>
            <p:nvPr/>
          </p:nvPicPr>
          <p:blipFill rotWithShape="1">
            <a:blip r:embed="rId2"/>
            <a:srcRect t="5223" r="10158" b="32363"/>
            <a:stretch/>
          </p:blipFill>
          <p:spPr>
            <a:xfrm>
              <a:off x="251520" y="3645024"/>
              <a:ext cx="4255931" cy="2623712"/>
            </a:xfrm>
            <a:prstGeom prst="rect">
              <a:avLst/>
            </a:prstGeom>
          </p:spPr>
        </p:pic>
        <p:sp>
          <p:nvSpPr>
            <p:cNvPr id="4" name="Rectangle 3"/>
            <p:cNvSpPr/>
            <p:nvPr/>
          </p:nvSpPr>
          <p:spPr>
            <a:xfrm>
              <a:off x="395536" y="5877272"/>
              <a:ext cx="1608521" cy="369332"/>
            </a:xfrm>
            <a:prstGeom prst="rect">
              <a:avLst/>
            </a:prstGeom>
          </p:spPr>
          <p:txBody>
            <a:bodyPr wrap="none">
              <a:spAutoFit/>
            </a:bodyPr>
            <a:lstStyle/>
            <a:p>
              <a:r>
                <a:rPr lang="pl-PL" dirty="0" err="1">
                  <a:solidFill>
                    <a:schemeClr val="bg1"/>
                  </a:solidFill>
                </a:rPr>
                <a:t>www.scielo.br</a:t>
              </a:r>
              <a:endParaRPr lang="en-US" dirty="0">
                <a:solidFill>
                  <a:schemeClr val="bg1"/>
                </a:solidFill>
              </a:endParaRPr>
            </a:p>
          </p:txBody>
        </p:sp>
      </p:grpSp>
      <p:grpSp>
        <p:nvGrpSpPr>
          <p:cNvPr id="14" name="Group 13"/>
          <p:cNvGrpSpPr/>
          <p:nvPr/>
        </p:nvGrpSpPr>
        <p:grpSpPr>
          <a:xfrm>
            <a:off x="4501356" y="3573016"/>
            <a:ext cx="4535140" cy="2726435"/>
            <a:chOff x="4501356" y="3573016"/>
            <a:chExt cx="4535140" cy="2726435"/>
          </a:xfrm>
        </p:grpSpPr>
        <p:grpSp>
          <p:nvGrpSpPr>
            <p:cNvPr id="7" name="Group 6"/>
            <p:cNvGrpSpPr/>
            <p:nvPr/>
          </p:nvGrpSpPr>
          <p:grpSpPr>
            <a:xfrm>
              <a:off x="4501356" y="3610592"/>
              <a:ext cx="4535140" cy="2688859"/>
              <a:chOff x="4501356" y="3610592"/>
              <a:chExt cx="4535140" cy="2688859"/>
            </a:xfrm>
          </p:grpSpPr>
          <p:pic>
            <p:nvPicPr>
              <p:cNvPr id="6" name="Picture 5"/>
              <p:cNvPicPr>
                <a:picLocks noChangeAspect="1"/>
              </p:cNvPicPr>
              <p:nvPr/>
            </p:nvPicPr>
            <p:blipFill rotWithShape="1">
              <a:blip r:embed="rId3"/>
              <a:srcRect t="9784" b="12008"/>
              <a:stretch/>
            </p:blipFill>
            <p:spPr>
              <a:xfrm>
                <a:off x="4501356" y="3610592"/>
                <a:ext cx="4535140" cy="2688859"/>
              </a:xfrm>
              <a:prstGeom prst="rect">
                <a:avLst/>
              </a:prstGeom>
            </p:spPr>
          </p:pic>
          <p:sp>
            <p:nvSpPr>
              <p:cNvPr id="12" name="Rectangle 11"/>
              <p:cNvSpPr/>
              <p:nvPr/>
            </p:nvSpPr>
            <p:spPr>
              <a:xfrm>
                <a:off x="4619663" y="5877272"/>
                <a:ext cx="1608521" cy="369332"/>
              </a:xfrm>
              <a:prstGeom prst="rect">
                <a:avLst/>
              </a:prstGeom>
            </p:spPr>
            <p:txBody>
              <a:bodyPr wrap="none">
                <a:spAutoFit/>
              </a:bodyPr>
              <a:lstStyle/>
              <a:p>
                <a:r>
                  <a:rPr lang="pl-PL" dirty="0" err="1">
                    <a:solidFill>
                      <a:schemeClr val="bg1"/>
                    </a:solidFill>
                  </a:rPr>
                  <a:t>www.scielo.br</a:t>
                </a:r>
                <a:endParaRPr lang="en-US" dirty="0">
                  <a:solidFill>
                    <a:schemeClr val="bg1"/>
                  </a:solidFill>
                </a:endParaRPr>
              </a:p>
            </p:txBody>
          </p:sp>
        </p:grpSp>
        <p:sp>
          <p:nvSpPr>
            <p:cNvPr id="13" name="TextBox 12"/>
            <p:cNvSpPr txBox="1"/>
            <p:nvPr/>
          </p:nvSpPr>
          <p:spPr>
            <a:xfrm>
              <a:off x="6228184" y="3573016"/>
              <a:ext cx="1095485" cy="369332"/>
            </a:xfrm>
            <a:prstGeom prst="rect">
              <a:avLst/>
            </a:prstGeom>
            <a:noFill/>
          </p:spPr>
          <p:txBody>
            <a:bodyPr wrap="none" rtlCol="0">
              <a:spAutoFit/>
            </a:bodyPr>
            <a:lstStyle/>
            <a:p>
              <a:r>
                <a:rPr lang="en-US" dirty="0"/>
                <a:t>PPD test</a:t>
              </a:r>
            </a:p>
          </p:txBody>
        </p:sp>
      </p:grpSp>
    </p:spTree>
    <p:extLst>
      <p:ext uri="{BB962C8B-B14F-4D97-AF65-F5344CB8AC3E}">
        <p14:creationId xmlns:p14="http://schemas.microsoft.com/office/powerpoint/2010/main" val="957482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29600" cy="990600"/>
          </a:xfrm>
        </p:spPr>
        <p:txBody>
          <a:bodyPr/>
          <a:lstStyle/>
          <a:p>
            <a:r>
              <a:rPr lang="en-US" dirty="0"/>
              <a:t>Intradermal Injection - Technique</a:t>
            </a:r>
          </a:p>
        </p:txBody>
      </p:sp>
      <p:sp>
        <p:nvSpPr>
          <p:cNvPr id="5" name="Content Placeholder 4"/>
          <p:cNvSpPr>
            <a:spLocks noGrp="1"/>
          </p:cNvSpPr>
          <p:nvPr>
            <p:ph idx="1"/>
          </p:nvPr>
        </p:nvSpPr>
        <p:spPr>
          <a:xfrm>
            <a:off x="457200" y="1340768"/>
            <a:ext cx="8579296" cy="5136232"/>
          </a:xfrm>
        </p:spPr>
        <p:txBody>
          <a:bodyPr/>
          <a:lstStyle/>
          <a:p>
            <a:r>
              <a:rPr lang="en-US" sz="2200" dirty="0"/>
              <a:t>The injection site is then rubbed vigorously with a swab, and disinfectant applied to cleanse the area and increase the blood supply.</a:t>
            </a:r>
          </a:p>
          <a:p>
            <a:r>
              <a:rPr lang="en-US" sz="2200" dirty="0"/>
              <a:t>With the </a:t>
            </a:r>
            <a:r>
              <a:rPr lang="en-US" sz="2200" b="1" dirty="0"/>
              <a:t>bevel of the needle facing upwards</a:t>
            </a:r>
            <a:r>
              <a:rPr lang="en-US" sz="2200" dirty="0"/>
              <a:t>, the needle is inserted into the skin, parallel with the forearm. The syringe should then be pushed in steadily and slowly, releasing the solution into the layers of the skin. This will cause the layers of the skin to rise slightly</a:t>
            </a:r>
          </a:p>
          <a:p>
            <a:endParaRPr lang="en-US" dirty="0"/>
          </a:p>
        </p:txBody>
      </p:sp>
      <p:grpSp>
        <p:nvGrpSpPr>
          <p:cNvPr id="8" name="Group 7"/>
          <p:cNvGrpSpPr/>
          <p:nvPr/>
        </p:nvGrpSpPr>
        <p:grpSpPr>
          <a:xfrm>
            <a:off x="3599817" y="3901008"/>
            <a:ext cx="4428567" cy="2624336"/>
            <a:chOff x="1979712" y="4005064"/>
            <a:chExt cx="4428567" cy="2624336"/>
          </a:xfrm>
        </p:grpSpPr>
        <p:pic>
          <p:nvPicPr>
            <p:cNvPr id="6" name="Content Placeholder 3"/>
            <p:cNvPicPr>
              <a:picLocks noChangeAspect="1"/>
            </p:cNvPicPr>
            <p:nvPr/>
          </p:nvPicPr>
          <p:blipFill>
            <a:blip r:embed="rId2"/>
            <a:srcRect t="25309" b="25309"/>
            <a:stretch>
              <a:fillRect/>
            </a:stretch>
          </p:blipFill>
          <p:spPr>
            <a:xfrm>
              <a:off x="1979712" y="4005064"/>
              <a:ext cx="4428567" cy="2624336"/>
            </a:xfrm>
            <a:prstGeom prst="rect">
              <a:avLst/>
            </a:prstGeom>
          </p:spPr>
        </p:pic>
        <p:sp>
          <p:nvSpPr>
            <p:cNvPr id="7" name="TextBox 6"/>
            <p:cNvSpPr txBox="1"/>
            <p:nvPr/>
          </p:nvSpPr>
          <p:spPr>
            <a:xfrm>
              <a:off x="1979712" y="6237312"/>
              <a:ext cx="1005879" cy="369332"/>
            </a:xfrm>
            <a:prstGeom prst="rect">
              <a:avLst/>
            </a:prstGeom>
            <a:noFill/>
          </p:spPr>
          <p:txBody>
            <a:bodyPr wrap="none" rtlCol="0">
              <a:spAutoFit/>
            </a:bodyPr>
            <a:lstStyle/>
            <a:p>
              <a:r>
                <a:rPr lang="en-US" dirty="0" err="1">
                  <a:solidFill>
                    <a:srgbClr val="FFFFFF"/>
                  </a:solidFill>
                </a:rPr>
                <a:t>emed.je</a:t>
              </a:r>
              <a:endParaRPr lang="en-US" dirty="0">
                <a:solidFill>
                  <a:srgbClr val="FFFFFF"/>
                </a:solidFill>
              </a:endParaRPr>
            </a:p>
          </p:txBody>
        </p:sp>
      </p:grpSp>
    </p:spTree>
    <p:extLst>
      <p:ext uri="{BB962C8B-B14F-4D97-AF65-F5344CB8AC3E}">
        <p14:creationId xmlns:p14="http://schemas.microsoft.com/office/powerpoint/2010/main" val="417130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p:txBody>
          <a:bodyPr/>
          <a:lstStyle/>
          <a:p>
            <a:r>
              <a:rPr lang="en-US" dirty="0"/>
              <a:t>Intramuscular: many medications</a:t>
            </a:r>
          </a:p>
          <a:p>
            <a:r>
              <a:rPr lang="en-US" dirty="0"/>
              <a:t>Subcutaneous: mainly Insulin</a:t>
            </a:r>
          </a:p>
          <a:p>
            <a:r>
              <a:rPr lang="en-US" dirty="0"/>
              <a:t>Intradermal: test sensitivity and antibody formation </a:t>
            </a:r>
          </a:p>
        </p:txBody>
      </p:sp>
    </p:spTree>
    <p:extLst>
      <p:ext uri="{BB962C8B-B14F-4D97-AF65-F5344CB8AC3E}">
        <p14:creationId xmlns:p14="http://schemas.microsoft.com/office/powerpoint/2010/main" val="391275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Injections</a:t>
            </a:r>
          </a:p>
        </p:txBody>
      </p:sp>
      <p:sp>
        <p:nvSpPr>
          <p:cNvPr id="3" name="Content Placeholder 2"/>
          <p:cNvSpPr>
            <a:spLocks noGrp="1"/>
          </p:cNvSpPr>
          <p:nvPr>
            <p:ph idx="1"/>
          </p:nvPr>
        </p:nvSpPr>
        <p:spPr/>
        <p:txBody>
          <a:bodyPr/>
          <a:lstStyle/>
          <a:p>
            <a:pPr lvl="1"/>
            <a:r>
              <a:rPr lang="en-US" sz="2800" dirty="0"/>
              <a:t>Intramuscular</a:t>
            </a:r>
          </a:p>
          <a:p>
            <a:pPr lvl="1"/>
            <a:r>
              <a:rPr lang="en-US" sz="2800" dirty="0"/>
              <a:t>Subcutaneous</a:t>
            </a:r>
          </a:p>
          <a:p>
            <a:pPr lvl="1"/>
            <a:r>
              <a:rPr lang="en-US" sz="2800" dirty="0"/>
              <a:t>Intradermal</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151" y="3241154"/>
            <a:ext cx="7736321" cy="335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020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 Comparison of Angles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69605742"/>
              </p:ext>
            </p:extLst>
          </p:nvPr>
        </p:nvGraphicFramePr>
        <p:xfrm>
          <a:off x="323528" y="2348880"/>
          <a:ext cx="4114800" cy="2926080"/>
        </p:xfrm>
        <a:graphic>
          <a:graphicData uri="http://schemas.openxmlformats.org/drawingml/2006/table">
            <a:tbl>
              <a:tblPr firstRow="1" bandRow="1">
                <a:tableStyleId>{5C22544A-7EE6-4342-B048-85BDC9FD1C3A}</a:tableStyleId>
              </a:tblPr>
              <a:tblGrid>
                <a:gridCol w="1882552">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370840">
                <a:tc>
                  <a:txBody>
                    <a:bodyPr/>
                    <a:lstStyle/>
                    <a:p>
                      <a:r>
                        <a:rPr lang="en-US" sz="2400" dirty="0"/>
                        <a:t>Type</a:t>
                      </a:r>
                    </a:p>
                  </a:txBody>
                  <a:tcPr/>
                </a:tc>
                <a:tc>
                  <a:txBody>
                    <a:bodyPr/>
                    <a:lstStyle/>
                    <a:p>
                      <a:r>
                        <a:rPr lang="en-US" sz="2400" dirty="0"/>
                        <a:t>Angle of insertion</a:t>
                      </a:r>
                    </a:p>
                  </a:txBody>
                  <a:tcPr/>
                </a:tc>
                <a:extLst>
                  <a:ext uri="{0D108BD9-81ED-4DB2-BD59-A6C34878D82A}">
                    <a16:rowId xmlns:a16="http://schemas.microsoft.com/office/drawing/2014/main" val="10000"/>
                  </a:ext>
                </a:extLst>
              </a:tr>
              <a:tr h="370840">
                <a:tc>
                  <a:txBody>
                    <a:bodyPr/>
                    <a:lstStyle/>
                    <a:p>
                      <a:r>
                        <a:rPr lang="en-US" sz="2000" dirty="0"/>
                        <a:t>Intramuscular</a:t>
                      </a:r>
                    </a:p>
                  </a:txBody>
                  <a:tcPr/>
                </a:tc>
                <a:tc>
                  <a:txBody>
                    <a:bodyPr/>
                    <a:lstStyle/>
                    <a:p>
                      <a:r>
                        <a:rPr lang="en-US" sz="2000" dirty="0"/>
                        <a:t>72</a:t>
                      </a:r>
                      <a:r>
                        <a:rPr lang="en-US" sz="2000" baseline="30000" dirty="0"/>
                        <a:t>o</a:t>
                      </a:r>
                      <a:r>
                        <a:rPr lang="en-US" sz="2000" dirty="0"/>
                        <a:t>-90</a:t>
                      </a:r>
                      <a:r>
                        <a:rPr lang="en-US" sz="2000" baseline="30000" dirty="0"/>
                        <a:t>o</a:t>
                      </a:r>
                      <a:r>
                        <a:rPr lang="en-US" sz="2000" dirty="0"/>
                        <a:t> </a:t>
                      </a:r>
                    </a:p>
                  </a:txBody>
                  <a:tcPr/>
                </a:tc>
                <a:extLst>
                  <a:ext uri="{0D108BD9-81ED-4DB2-BD59-A6C34878D82A}">
                    <a16:rowId xmlns:a16="http://schemas.microsoft.com/office/drawing/2014/main" val="10001"/>
                  </a:ext>
                </a:extLst>
              </a:tr>
              <a:tr h="370840">
                <a:tc>
                  <a:txBody>
                    <a:bodyPr/>
                    <a:lstStyle/>
                    <a:p>
                      <a:r>
                        <a:rPr lang="en-US" sz="2000" dirty="0"/>
                        <a:t>Subcutaneous</a:t>
                      </a:r>
                      <a:r>
                        <a:rPr lang="en-US" sz="2000" baseline="0" dirty="0"/>
                        <a:t> </a:t>
                      </a:r>
                      <a:endParaRPr lang="en-US" sz="2000" dirty="0"/>
                    </a:p>
                  </a:txBody>
                  <a:tcPr/>
                </a:tc>
                <a:tc>
                  <a:txBody>
                    <a:bodyPr/>
                    <a:lstStyle/>
                    <a:p>
                      <a:r>
                        <a:rPr lang="en-US" sz="2000" dirty="0"/>
                        <a:t>45</a:t>
                      </a:r>
                      <a:r>
                        <a:rPr lang="en-US" sz="2000" baseline="30000" dirty="0"/>
                        <a:t>0</a:t>
                      </a:r>
                      <a:r>
                        <a:rPr lang="en-US" sz="2000" baseline="0" dirty="0"/>
                        <a:t> </a:t>
                      </a:r>
                      <a:r>
                        <a:rPr lang="en-US" sz="2000" dirty="0"/>
                        <a:t>,</a:t>
                      </a:r>
                      <a:r>
                        <a:rPr lang="en-US" sz="2000" baseline="0" dirty="0"/>
                        <a:t> or</a:t>
                      </a:r>
                    </a:p>
                    <a:p>
                      <a:r>
                        <a:rPr lang="en-US" sz="2000" baseline="0" dirty="0"/>
                        <a:t>Up to 90</a:t>
                      </a:r>
                      <a:r>
                        <a:rPr lang="en-US" sz="2000" baseline="30000" dirty="0"/>
                        <a:t>o</a:t>
                      </a:r>
                      <a:r>
                        <a:rPr lang="en-US" sz="2000" baseline="0" dirty="0"/>
                        <a:t>  if fat layer is thick, and needle is short</a:t>
                      </a:r>
                      <a:endParaRPr lang="en-US" sz="2000" dirty="0"/>
                    </a:p>
                  </a:txBody>
                  <a:tcPr/>
                </a:tc>
                <a:extLst>
                  <a:ext uri="{0D108BD9-81ED-4DB2-BD59-A6C34878D82A}">
                    <a16:rowId xmlns:a16="http://schemas.microsoft.com/office/drawing/2014/main" val="10002"/>
                  </a:ext>
                </a:extLst>
              </a:tr>
              <a:tr h="370840">
                <a:tc>
                  <a:txBody>
                    <a:bodyPr/>
                    <a:lstStyle/>
                    <a:p>
                      <a:r>
                        <a:rPr lang="en-US" sz="2000" dirty="0"/>
                        <a:t>Intradermal</a:t>
                      </a:r>
                    </a:p>
                  </a:txBody>
                  <a:tcPr/>
                </a:tc>
                <a:tc>
                  <a:txBody>
                    <a:bodyPr/>
                    <a:lstStyle/>
                    <a:p>
                      <a:r>
                        <a:rPr lang="en-US" sz="2000" dirty="0"/>
                        <a:t>10</a:t>
                      </a:r>
                      <a:r>
                        <a:rPr lang="en-US" sz="2000" baseline="30000" dirty="0"/>
                        <a:t>o</a:t>
                      </a:r>
                      <a:r>
                        <a:rPr lang="en-US" sz="2000" dirty="0"/>
                        <a:t>-15</a:t>
                      </a:r>
                      <a:r>
                        <a:rPr lang="en-US" sz="2000" baseline="30000" dirty="0"/>
                        <a:t>o</a:t>
                      </a:r>
                      <a:r>
                        <a:rPr lang="en-US" sz="2000" dirty="0"/>
                        <a:t> </a:t>
                      </a:r>
                    </a:p>
                  </a:txBody>
                  <a:tcPr/>
                </a:tc>
                <a:extLst>
                  <a:ext uri="{0D108BD9-81ED-4DB2-BD59-A6C34878D82A}">
                    <a16:rowId xmlns:a16="http://schemas.microsoft.com/office/drawing/2014/main" val="10003"/>
                  </a:ext>
                </a:extLst>
              </a:tr>
            </a:tbl>
          </a:graphicData>
        </a:graphic>
      </p:graphicFrame>
      <p:pic>
        <p:nvPicPr>
          <p:cNvPr id="6" name="Content Placeholder 3"/>
          <p:cNvPicPr>
            <a:picLocks noChangeAspect="1"/>
          </p:cNvPicPr>
          <p:nvPr/>
        </p:nvPicPr>
        <p:blipFill rotWithShape="1">
          <a:blip r:embed="rId2"/>
          <a:srcRect t="2099" b="-225"/>
          <a:stretch/>
        </p:blipFill>
        <p:spPr>
          <a:xfrm>
            <a:off x="4788024" y="1412776"/>
            <a:ext cx="4247835" cy="5256584"/>
          </a:xfrm>
          <a:prstGeom prst="rect">
            <a:avLst/>
          </a:prstGeom>
        </p:spPr>
      </p:pic>
    </p:spTree>
    <p:extLst>
      <p:ext uri="{BB962C8B-B14F-4D97-AF65-F5344CB8AC3E}">
        <p14:creationId xmlns:p14="http://schemas.microsoft.com/office/powerpoint/2010/main" val="225686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Intramuscular Injection</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151" y="3241154"/>
            <a:ext cx="7736321" cy="335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47864" y="3212976"/>
            <a:ext cx="5472608" cy="3384376"/>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771800" y="4653136"/>
            <a:ext cx="576064" cy="1944216"/>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33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36654F"/>
                </a:solidFill>
              </a:rPr>
              <a:t>Indications</a:t>
            </a:r>
            <a:endParaRPr lang="en-US" sz="4400" b="1" dirty="0">
              <a:solidFill>
                <a:srgbClr val="36654F"/>
              </a:solidFill>
            </a:endParaRPr>
          </a:p>
        </p:txBody>
      </p:sp>
      <p:sp>
        <p:nvSpPr>
          <p:cNvPr id="3" name="Content Placeholder 2"/>
          <p:cNvSpPr>
            <a:spLocks noGrp="1"/>
          </p:cNvSpPr>
          <p:nvPr>
            <p:ph idx="1"/>
          </p:nvPr>
        </p:nvSpPr>
        <p:spPr/>
        <p:txBody>
          <a:bodyPr>
            <a:normAutofit/>
          </a:bodyPr>
          <a:lstStyle/>
          <a:p>
            <a:r>
              <a:rPr lang="en-US" sz="2800" dirty="0"/>
              <a:t>When rapid response is required</a:t>
            </a:r>
          </a:p>
          <a:p>
            <a:r>
              <a:rPr lang="en-US" sz="2800" dirty="0"/>
              <a:t>Medication can not be taken orally </a:t>
            </a:r>
            <a:r>
              <a:rPr lang="en-US" sz="2000" dirty="0"/>
              <a:t>(ex. Dysphagia, Profound vomiting, …)</a:t>
            </a:r>
          </a:p>
          <a:p>
            <a:r>
              <a:rPr lang="en-US" sz="2800" dirty="0"/>
              <a:t>No availability for oral preparation </a:t>
            </a:r>
          </a:p>
          <a:p>
            <a:r>
              <a:rPr lang="en-US" sz="2800" dirty="0"/>
              <a:t>Drug is ineffective after oral administration </a:t>
            </a:r>
            <a:r>
              <a:rPr lang="en-US" sz="2000" dirty="0"/>
              <a:t>(patient has mal-absorption syndrome)</a:t>
            </a:r>
            <a:endParaRPr lang="en-US" sz="2800" dirty="0"/>
          </a:p>
        </p:txBody>
      </p:sp>
    </p:spTree>
    <p:extLst>
      <p:ext uri="{BB962C8B-B14F-4D97-AF65-F5344CB8AC3E}">
        <p14:creationId xmlns:p14="http://schemas.microsoft.com/office/powerpoint/2010/main" val="186059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36654F"/>
                </a:solidFill>
              </a:rPr>
              <a:t>Contraindication</a:t>
            </a:r>
            <a:endParaRPr lang="en-US" sz="4400" b="1" dirty="0">
              <a:solidFill>
                <a:srgbClr val="36654F"/>
              </a:solidFill>
            </a:endParaRPr>
          </a:p>
        </p:txBody>
      </p:sp>
      <p:sp>
        <p:nvSpPr>
          <p:cNvPr id="3" name="Content Placeholder 2"/>
          <p:cNvSpPr>
            <a:spLocks noGrp="1"/>
          </p:cNvSpPr>
          <p:nvPr>
            <p:ph idx="1"/>
          </p:nvPr>
        </p:nvSpPr>
        <p:spPr/>
        <p:txBody>
          <a:bodyPr>
            <a:normAutofit/>
          </a:bodyPr>
          <a:lstStyle/>
          <a:p>
            <a:r>
              <a:rPr lang="en-US" sz="2800" dirty="0"/>
              <a:t>Active infection (cellulitis)</a:t>
            </a:r>
          </a:p>
          <a:p>
            <a:r>
              <a:rPr lang="en-US" sz="2800" dirty="0"/>
              <a:t>Known allergy/hypersensitivity of the medication</a:t>
            </a:r>
          </a:p>
          <a:p>
            <a:r>
              <a:rPr lang="en-US" sz="2800" dirty="0"/>
              <a:t>Muscular atrophy</a:t>
            </a:r>
          </a:p>
        </p:txBody>
      </p:sp>
    </p:spTree>
    <p:extLst>
      <p:ext uri="{BB962C8B-B14F-4D97-AF65-F5344CB8AC3E}">
        <p14:creationId xmlns:p14="http://schemas.microsoft.com/office/powerpoint/2010/main" val="258834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7B31D-1D49-466B-9719-707B35BAA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Tree>
    <p:extLst>
      <p:ext uri="{BB962C8B-B14F-4D97-AF65-F5344CB8AC3E}">
        <p14:creationId xmlns:p14="http://schemas.microsoft.com/office/powerpoint/2010/main" val="73963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36654F"/>
                </a:solidFill>
              </a:rPr>
              <a:t>Common Sites for Injection </a:t>
            </a:r>
          </a:p>
        </p:txBody>
      </p:sp>
      <p:sp>
        <p:nvSpPr>
          <p:cNvPr id="3" name="Content Placeholder 2"/>
          <p:cNvSpPr>
            <a:spLocks noGrp="1"/>
          </p:cNvSpPr>
          <p:nvPr>
            <p:ph idx="1"/>
          </p:nvPr>
        </p:nvSpPr>
        <p:spPr/>
        <p:txBody>
          <a:bodyPr>
            <a:normAutofit/>
          </a:bodyPr>
          <a:lstStyle/>
          <a:p>
            <a:r>
              <a:rPr lang="en-US" sz="2800" b="1" i="1" dirty="0"/>
              <a:t>Mid Deltoid</a:t>
            </a:r>
          </a:p>
          <a:p>
            <a:pPr lvl="1"/>
            <a:r>
              <a:rPr lang="en-US" dirty="0"/>
              <a:t>Common site, upper arm, 3 fingers width above and below (adults)</a:t>
            </a:r>
          </a:p>
        </p:txBody>
      </p:sp>
      <p:pic>
        <p:nvPicPr>
          <p:cNvPr id="13" name="Picture 12">
            <a:extLst>
              <a:ext uri="{FF2B5EF4-FFF2-40B4-BE49-F238E27FC236}">
                <a16:creationId xmlns:a16="http://schemas.microsoft.com/office/drawing/2014/main" id="{D588919B-A172-479C-AF0D-563E30346CF0}"/>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755576" y="2852936"/>
            <a:ext cx="4896544" cy="3471664"/>
          </a:xfrm>
          <a:prstGeom prst="rect">
            <a:avLst/>
          </a:prstGeom>
        </p:spPr>
      </p:pic>
      <p:pic>
        <p:nvPicPr>
          <p:cNvPr id="14" name="Picture 13">
            <a:extLst>
              <a:ext uri="{FF2B5EF4-FFF2-40B4-BE49-F238E27FC236}">
                <a16:creationId xmlns:a16="http://schemas.microsoft.com/office/drawing/2014/main" id="{9AD1043E-C1B7-40FF-B2E2-4613A84D1257}"/>
              </a:ext>
            </a:extLst>
          </p:cNvPr>
          <p:cNvPicPr>
            <a:picLocks noChangeAspect="1"/>
          </p:cNvPicPr>
          <p:nvPr/>
        </p:nvPicPr>
        <p:blipFill rotWithShape="1">
          <a:blip r:embed="rId4"/>
          <a:srcRect r="2781"/>
          <a:stretch/>
        </p:blipFill>
        <p:spPr>
          <a:xfrm>
            <a:off x="5652120" y="2844410"/>
            <a:ext cx="3240360" cy="3480190"/>
          </a:xfrm>
          <a:prstGeom prst="rect">
            <a:avLst/>
          </a:prstGeom>
        </p:spPr>
      </p:pic>
    </p:spTree>
    <p:extLst>
      <p:ext uri="{BB962C8B-B14F-4D97-AF65-F5344CB8AC3E}">
        <p14:creationId xmlns:p14="http://schemas.microsoft.com/office/powerpoint/2010/main" val="110014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36654F"/>
                </a:solidFill>
              </a:rPr>
              <a:t>Common Sites for Injection </a:t>
            </a:r>
          </a:p>
        </p:txBody>
      </p:sp>
      <p:sp>
        <p:nvSpPr>
          <p:cNvPr id="3" name="Content Placeholder 2"/>
          <p:cNvSpPr>
            <a:spLocks noGrp="1"/>
          </p:cNvSpPr>
          <p:nvPr>
            <p:ph idx="1"/>
          </p:nvPr>
        </p:nvSpPr>
        <p:spPr/>
        <p:txBody>
          <a:bodyPr>
            <a:normAutofit/>
          </a:bodyPr>
          <a:lstStyle/>
          <a:p>
            <a:r>
              <a:rPr lang="en-US" sz="2800" b="1" i="1" dirty="0" err="1"/>
              <a:t>Dorsalgluteal</a:t>
            </a:r>
            <a:endParaRPr lang="en-US" sz="2800" i="1" dirty="0"/>
          </a:p>
          <a:p>
            <a:pPr lvl="1"/>
            <a:r>
              <a:rPr lang="en-US" dirty="0"/>
              <a:t>Outer quadrant of the buttocks</a:t>
            </a:r>
          </a:p>
          <a:p>
            <a:pPr lvl="1"/>
            <a:r>
              <a:rPr lang="en-US" dirty="0"/>
              <a:t>Look out for sciatic nerve</a:t>
            </a:r>
          </a:p>
        </p:txBody>
      </p:sp>
      <p:grpSp>
        <p:nvGrpSpPr>
          <p:cNvPr id="8" name="Group 7"/>
          <p:cNvGrpSpPr/>
          <p:nvPr/>
        </p:nvGrpSpPr>
        <p:grpSpPr>
          <a:xfrm>
            <a:off x="3131840" y="4077072"/>
            <a:ext cx="2088232" cy="2664296"/>
            <a:chOff x="2987824" y="3429000"/>
            <a:chExt cx="2194616" cy="2664296"/>
          </a:xfrm>
        </p:grpSpPr>
        <p:pic>
          <p:nvPicPr>
            <p:cNvPr id="5" name="Picture 4"/>
            <p:cNvPicPr>
              <a:picLocks noChangeAspect="1"/>
            </p:cNvPicPr>
            <p:nvPr/>
          </p:nvPicPr>
          <p:blipFill rotWithShape="1">
            <a:blip r:embed="rId2"/>
            <a:srcRect r="62812" b="14587"/>
            <a:stretch/>
          </p:blipFill>
          <p:spPr>
            <a:xfrm>
              <a:off x="2987824" y="3429000"/>
              <a:ext cx="2194616" cy="2520280"/>
            </a:xfrm>
            <a:prstGeom prst="rect">
              <a:avLst/>
            </a:prstGeom>
          </p:spPr>
        </p:pic>
        <p:sp>
          <p:nvSpPr>
            <p:cNvPr id="7" name="TextBox 6"/>
            <p:cNvSpPr txBox="1"/>
            <p:nvPr/>
          </p:nvSpPr>
          <p:spPr>
            <a:xfrm>
              <a:off x="3203848" y="5754742"/>
              <a:ext cx="1142560" cy="338554"/>
            </a:xfrm>
            <a:prstGeom prst="rect">
              <a:avLst/>
            </a:prstGeom>
            <a:noFill/>
          </p:spPr>
          <p:txBody>
            <a:bodyPr wrap="none" rtlCol="0">
              <a:spAutoFit/>
            </a:bodyPr>
            <a:lstStyle/>
            <a:p>
              <a:r>
                <a:rPr lang="en-US" sz="1600" dirty="0" err="1">
                  <a:solidFill>
                    <a:srgbClr val="2DCDFF"/>
                  </a:solidFill>
                </a:rPr>
                <a:t>drugs.com</a:t>
              </a:r>
              <a:endParaRPr lang="en-US" sz="1600" dirty="0">
                <a:solidFill>
                  <a:srgbClr val="2DCDFF"/>
                </a:solidFill>
              </a:endParaRPr>
            </a:p>
          </p:txBody>
        </p:sp>
      </p:grpSp>
      <p:grpSp>
        <p:nvGrpSpPr>
          <p:cNvPr id="10" name="Group 9"/>
          <p:cNvGrpSpPr/>
          <p:nvPr/>
        </p:nvGrpSpPr>
        <p:grpSpPr>
          <a:xfrm>
            <a:off x="899592" y="4149080"/>
            <a:ext cx="1728192" cy="2592288"/>
            <a:chOff x="683568" y="3429000"/>
            <a:chExt cx="2086744" cy="2808312"/>
          </a:xfrm>
        </p:grpSpPr>
        <p:pic>
          <p:nvPicPr>
            <p:cNvPr id="4" name="Picture 3"/>
            <p:cNvPicPr>
              <a:picLocks noChangeAspect="1"/>
            </p:cNvPicPr>
            <p:nvPr/>
          </p:nvPicPr>
          <p:blipFill>
            <a:blip r:embed="rId3"/>
            <a:stretch>
              <a:fillRect/>
            </a:stretch>
          </p:blipFill>
          <p:spPr>
            <a:xfrm>
              <a:off x="683568" y="3429000"/>
              <a:ext cx="2086744" cy="2526597"/>
            </a:xfrm>
            <a:prstGeom prst="rect">
              <a:avLst/>
            </a:prstGeom>
          </p:spPr>
        </p:pic>
        <p:sp>
          <p:nvSpPr>
            <p:cNvPr id="9" name="TextBox 8"/>
            <p:cNvSpPr txBox="1"/>
            <p:nvPr/>
          </p:nvSpPr>
          <p:spPr>
            <a:xfrm>
              <a:off x="976124" y="5898758"/>
              <a:ext cx="1507644" cy="338554"/>
            </a:xfrm>
            <a:prstGeom prst="rect">
              <a:avLst/>
            </a:prstGeom>
            <a:noFill/>
          </p:spPr>
          <p:txBody>
            <a:bodyPr wrap="none" rtlCol="0">
              <a:spAutoFit/>
            </a:bodyPr>
            <a:lstStyle/>
            <a:p>
              <a:r>
                <a:rPr lang="en-US" sz="1600" dirty="0" err="1">
                  <a:solidFill>
                    <a:srgbClr val="2DCDFF"/>
                  </a:solidFill>
                </a:rPr>
                <a:t>netplaces.com</a:t>
              </a:r>
              <a:endParaRPr lang="en-US" sz="1600" dirty="0">
                <a:solidFill>
                  <a:srgbClr val="2DCDFF"/>
                </a:solidFill>
              </a:endParaRPr>
            </a:p>
          </p:txBody>
        </p:sp>
      </p:grpSp>
      <p:grpSp>
        <p:nvGrpSpPr>
          <p:cNvPr id="13" name="Group 12"/>
          <p:cNvGrpSpPr/>
          <p:nvPr/>
        </p:nvGrpSpPr>
        <p:grpSpPr>
          <a:xfrm>
            <a:off x="4427984" y="1412776"/>
            <a:ext cx="4464496" cy="2736304"/>
            <a:chOff x="4427984" y="1595114"/>
            <a:chExt cx="4248472" cy="2525819"/>
          </a:xfrm>
        </p:grpSpPr>
        <p:pic>
          <p:nvPicPr>
            <p:cNvPr id="11" name="Picture 10"/>
            <p:cNvPicPr>
              <a:picLocks noChangeAspect="1"/>
            </p:cNvPicPr>
            <p:nvPr/>
          </p:nvPicPr>
          <p:blipFill rotWithShape="1">
            <a:blip r:embed="rId4"/>
            <a:srcRect t="4580"/>
            <a:stretch/>
          </p:blipFill>
          <p:spPr>
            <a:xfrm>
              <a:off x="4427984" y="1595114"/>
              <a:ext cx="4248472" cy="2299038"/>
            </a:xfrm>
            <a:prstGeom prst="rect">
              <a:avLst/>
            </a:prstGeom>
          </p:spPr>
        </p:pic>
        <p:sp>
          <p:nvSpPr>
            <p:cNvPr id="12" name="TextBox 11"/>
            <p:cNvSpPr txBox="1"/>
            <p:nvPr/>
          </p:nvSpPr>
          <p:spPr>
            <a:xfrm>
              <a:off x="5325342" y="3782379"/>
              <a:ext cx="2054970" cy="338554"/>
            </a:xfrm>
            <a:prstGeom prst="rect">
              <a:avLst/>
            </a:prstGeom>
            <a:noFill/>
          </p:spPr>
          <p:txBody>
            <a:bodyPr wrap="none" rtlCol="0">
              <a:spAutoFit/>
            </a:bodyPr>
            <a:lstStyle/>
            <a:p>
              <a:r>
                <a:rPr lang="en-US" sz="1600" dirty="0">
                  <a:solidFill>
                    <a:srgbClr val="2DCDFF"/>
                  </a:solidFill>
                </a:rPr>
                <a:t>what-when-</a:t>
              </a:r>
              <a:r>
                <a:rPr lang="en-US" sz="1600" dirty="0" err="1">
                  <a:solidFill>
                    <a:srgbClr val="2DCDFF"/>
                  </a:solidFill>
                </a:rPr>
                <a:t>how.com</a:t>
              </a:r>
              <a:endParaRPr lang="en-US" sz="1600" dirty="0">
                <a:solidFill>
                  <a:srgbClr val="2DCDFF"/>
                </a:solidFill>
              </a:endParaRPr>
            </a:p>
          </p:txBody>
        </p:sp>
      </p:grpSp>
      <p:grpSp>
        <p:nvGrpSpPr>
          <p:cNvPr id="15" name="Group 14"/>
          <p:cNvGrpSpPr/>
          <p:nvPr/>
        </p:nvGrpSpPr>
        <p:grpSpPr>
          <a:xfrm>
            <a:off x="5580112" y="4221088"/>
            <a:ext cx="2592288" cy="2540000"/>
            <a:chOff x="5580112" y="4221088"/>
            <a:chExt cx="2592288" cy="2540000"/>
          </a:xfrm>
        </p:grpSpPr>
        <p:pic>
          <p:nvPicPr>
            <p:cNvPr id="6" name="Picture 5"/>
            <p:cNvPicPr>
              <a:picLocks noChangeAspect="1"/>
            </p:cNvPicPr>
            <p:nvPr/>
          </p:nvPicPr>
          <p:blipFill>
            <a:blip r:embed="rId5"/>
            <a:stretch>
              <a:fillRect/>
            </a:stretch>
          </p:blipFill>
          <p:spPr>
            <a:xfrm>
              <a:off x="5632400" y="4221088"/>
              <a:ext cx="2540000" cy="2540000"/>
            </a:xfrm>
            <a:prstGeom prst="rect">
              <a:avLst/>
            </a:prstGeom>
          </p:spPr>
        </p:pic>
        <p:sp>
          <p:nvSpPr>
            <p:cNvPr id="14" name="TextBox 13"/>
            <p:cNvSpPr txBox="1"/>
            <p:nvPr/>
          </p:nvSpPr>
          <p:spPr>
            <a:xfrm>
              <a:off x="5580112" y="6381328"/>
              <a:ext cx="1057201" cy="276999"/>
            </a:xfrm>
            <a:prstGeom prst="rect">
              <a:avLst/>
            </a:prstGeom>
            <a:noFill/>
          </p:spPr>
          <p:txBody>
            <a:bodyPr wrap="none" rtlCol="0">
              <a:spAutoFit/>
            </a:bodyPr>
            <a:lstStyle/>
            <a:p>
              <a:r>
                <a:rPr lang="en-US" sz="1200" dirty="0" err="1">
                  <a:solidFill>
                    <a:srgbClr val="2DCDFF"/>
                  </a:solidFill>
                </a:rPr>
                <a:t>squidoo.com</a:t>
              </a:r>
              <a:endParaRPr lang="en-US" sz="1600" dirty="0">
                <a:solidFill>
                  <a:srgbClr val="2DCDFF"/>
                </a:solidFill>
              </a:endParaRPr>
            </a:p>
          </p:txBody>
        </p:sp>
      </p:grpSp>
    </p:spTree>
    <p:extLst>
      <p:ext uri="{BB962C8B-B14F-4D97-AF65-F5344CB8AC3E}">
        <p14:creationId xmlns:p14="http://schemas.microsoft.com/office/powerpoint/2010/main" val="1107446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1125</TotalTime>
  <Words>871</Words>
  <Application>Microsoft Office PowerPoint</Application>
  <PresentationFormat>On-screen Show (4:3)</PresentationFormat>
  <Paragraphs>134</Paragraphs>
  <Slides>30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Arial</vt:lpstr>
      <vt:lpstr>Clarity</vt:lpstr>
      <vt:lpstr>Injection for Medications </vt:lpstr>
      <vt:lpstr>PowerPoint Presentation</vt:lpstr>
      <vt:lpstr>Types of Injections</vt:lpstr>
      <vt:lpstr>Intramuscular Injection</vt:lpstr>
      <vt:lpstr>Indications</vt:lpstr>
      <vt:lpstr>Contraindication</vt:lpstr>
      <vt:lpstr>PowerPoint Presentation</vt:lpstr>
      <vt:lpstr>Common Sites for Injection </vt:lpstr>
      <vt:lpstr>Common Sites for Injection </vt:lpstr>
      <vt:lpstr>Common Sites for Injection </vt:lpstr>
      <vt:lpstr>Common Sites for Injection </vt:lpstr>
      <vt:lpstr>Amount of injection for IM</vt:lpstr>
      <vt:lpstr>Equipment </vt:lpstr>
      <vt:lpstr>Technique</vt:lpstr>
      <vt:lpstr>Technique</vt:lpstr>
      <vt:lpstr>Technique</vt:lpstr>
      <vt:lpstr>PowerPoint Presentation</vt:lpstr>
      <vt:lpstr>Complications </vt:lpstr>
      <vt:lpstr>Reference:</vt:lpstr>
      <vt:lpstr>Subcutaneous Injection</vt:lpstr>
      <vt:lpstr>Sites for Subcutaneous Injections</vt:lpstr>
      <vt:lpstr>Technique (differences from IM)</vt:lpstr>
      <vt:lpstr>Technique (differences from IM)</vt:lpstr>
      <vt:lpstr>PowerPoint Presentation</vt:lpstr>
      <vt:lpstr>Complications of Subcut. Injection </vt:lpstr>
      <vt:lpstr>Intradermal Injection</vt:lpstr>
      <vt:lpstr>Intradermal Injection</vt:lpstr>
      <vt:lpstr>Intradermal Injection - Technique</vt:lpstr>
      <vt:lpstr>Summary </vt:lpstr>
      <vt:lpstr>Summary – Comparison of Angles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Intramuscular Injection</dc:title>
  <dc:creator>Haneen Mahmoud</dc:creator>
  <cp:lastModifiedBy>shaheer abbara</cp:lastModifiedBy>
  <cp:revision>30</cp:revision>
  <dcterms:created xsi:type="dcterms:W3CDTF">2013-02-12T09:04:09Z</dcterms:created>
  <dcterms:modified xsi:type="dcterms:W3CDTF">2023-03-08T10:53:55Z</dcterms:modified>
</cp:coreProperties>
</file>