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6" r:id="rId3"/>
    <p:sldId id="259" r:id="rId4"/>
    <p:sldId id="260" r:id="rId5"/>
    <p:sldId id="265" r:id="rId6"/>
    <p:sldId id="257" r:id="rId7"/>
    <p:sldId id="287" r:id="rId8"/>
    <p:sldId id="288" r:id="rId9"/>
    <p:sldId id="258" r:id="rId10"/>
    <p:sldId id="275" r:id="rId11"/>
    <p:sldId id="261" r:id="rId12"/>
    <p:sldId id="262" r:id="rId13"/>
    <p:sldId id="263" r:id="rId14"/>
    <p:sldId id="267" r:id="rId15"/>
    <p:sldId id="269" r:id="rId16"/>
    <p:sldId id="270" r:id="rId17"/>
    <p:sldId id="264" r:id="rId18"/>
    <p:sldId id="271" r:id="rId19"/>
    <p:sldId id="272" r:id="rId20"/>
    <p:sldId id="273" r:id="rId21"/>
    <p:sldId id="289" r:id="rId22"/>
    <p:sldId id="292" r:id="rId23"/>
    <p:sldId id="274" r:id="rId24"/>
    <p:sldId id="276" r:id="rId25"/>
    <p:sldId id="290"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B2D07-A6F8-48E8-8D4B-868743C43BE9}" v="1" dt="2023-03-06T15:09:30.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eer abbara" userId="b1c3cf173989246c" providerId="LiveId" clId="{649B2D07-A6F8-48E8-8D4B-868743C43BE9}"/>
    <pc:docChg chg="undo custSel addSld delSld modSld">
      <pc:chgData name="shaheer abbara" userId="b1c3cf173989246c" providerId="LiveId" clId="{649B2D07-A6F8-48E8-8D4B-868743C43BE9}" dt="2023-03-07T08:45:17.153" v="244" actId="1076"/>
      <pc:docMkLst>
        <pc:docMk/>
      </pc:docMkLst>
      <pc:sldChg chg="addSp modSp mod">
        <pc:chgData name="shaheer abbara" userId="b1c3cf173989246c" providerId="LiveId" clId="{649B2D07-A6F8-48E8-8D4B-868743C43BE9}" dt="2023-03-07T08:45:17.153" v="244" actId="1076"/>
        <pc:sldMkLst>
          <pc:docMk/>
          <pc:sldMk cId="2144012357" sldId="256"/>
        </pc:sldMkLst>
        <pc:spChg chg="mod">
          <ac:chgData name="shaheer abbara" userId="b1c3cf173989246c" providerId="LiveId" clId="{649B2D07-A6F8-48E8-8D4B-868743C43BE9}" dt="2023-03-07T08:45:11.557" v="242" actId="20577"/>
          <ac:spMkLst>
            <pc:docMk/>
            <pc:sldMk cId="2144012357" sldId="256"/>
            <ac:spMk id="2" creationId="{00000000-0000-0000-0000-000000000000}"/>
          </ac:spMkLst>
        </pc:spChg>
        <pc:spChg chg="add mod">
          <ac:chgData name="shaheer abbara" userId="b1c3cf173989246c" providerId="LiveId" clId="{649B2D07-A6F8-48E8-8D4B-868743C43BE9}" dt="2023-03-07T08:45:17.153" v="244" actId="1076"/>
          <ac:spMkLst>
            <pc:docMk/>
            <pc:sldMk cId="2144012357" sldId="256"/>
            <ac:spMk id="4" creationId="{823ED397-4BBD-DE64-6034-5BD538BA4960}"/>
          </ac:spMkLst>
        </pc:spChg>
      </pc:sldChg>
      <pc:sldChg chg="modSp mod">
        <pc:chgData name="shaheer abbara" userId="b1c3cf173989246c" providerId="LiveId" clId="{649B2D07-A6F8-48E8-8D4B-868743C43BE9}" dt="2023-03-07T07:39:30.867" v="206" actId="20577"/>
        <pc:sldMkLst>
          <pc:docMk/>
          <pc:sldMk cId="3746537451" sldId="258"/>
        </pc:sldMkLst>
        <pc:spChg chg="mod">
          <ac:chgData name="shaheer abbara" userId="b1c3cf173989246c" providerId="LiveId" clId="{649B2D07-A6F8-48E8-8D4B-868743C43BE9}" dt="2023-03-07T07:39:30.867" v="206" actId="20577"/>
          <ac:spMkLst>
            <pc:docMk/>
            <pc:sldMk cId="3746537451" sldId="258"/>
            <ac:spMk id="3" creationId="{00000000-0000-0000-0000-000000000000}"/>
          </ac:spMkLst>
        </pc:spChg>
      </pc:sldChg>
      <pc:sldChg chg="modSp mod">
        <pc:chgData name="shaheer abbara" userId="b1c3cf173989246c" providerId="LiveId" clId="{649B2D07-A6F8-48E8-8D4B-868743C43BE9}" dt="2023-03-06T15:09:11.436" v="113" actId="20577"/>
        <pc:sldMkLst>
          <pc:docMk/>
          <pc:sldMk cId="3080233571" sldId="259"/>
        </pc:sldMkLst>
        <pc:spChg chg="mod">
          <ac:chgData name="shaheer abbara" userId="b1c3cf173989246c" providerId="LiveId" clId="{649B2D07-A6F8-48E8-8D4B-868743C43BE9}" dt="2023-03-06T15:09:11.436" v="113" actId="20577"/>
          <ac:spMkLst>
            <pc:docMk/>
            <pc:sldMk cId="3080233571" sldId="259"/>
            <ac:spMk id="3" creationId="{00000000-0000-0000-0000-000000000000}"/>
          </ac:spMkLst>
        </pc:spChg>
      </pc:sldChg>
      <pc:sldChg chg="modSp mod">
        <pc:chgData name="shaheer abbara" userId="b1c3cf173989246c" providerId="LiveId" clId="{649B2D07-A6F8-48E8-8D4B-868743C43BE9}" dt="2023-03-07T07:26:55.547" v="202" actId="113"/>
        <pc:sldMkLst>
          <pc:docMk/>
          <pc:sldMk cId="2179841945" sldId="260"/>
        </pc:sldMkLst>
        <pc:spChg chg="mod">
          <ac:chgData name="shaheer abbara" userId="b1c3cf173989246c" providerId="LiveId" clId="{649B2D07-A6F8-48E8-8D4B-868743C43BE9}" dt="2023-03-07T07:26:55.547" v="202" actId="113"/>
          <ac:spMkLst>
            <pc:docMk/>
            <pc:sldMk cId="2179841945" sldId="260"/>
            <ac:spMk id="3" creationId="{00000000-0000-0000-0000-000000000000}"/>
          </ac:spMkLst>
        </pc:spChg>
      </pc:sldChg>
      <pc:sldChg chg="modSp mod">
        <pc:chgData name="shaheer abbara" userId="b1c3cf173989246c" providerId="LiveId" clId="{649B2D07-A6F8-48E8-8D4B-868743C43BE9}" dt="2023-03-07T08:43:41.020" v="210" actId="113"/>
        <pc:sldMkLst>
          <pc:docMk/>
          <pc:sldMk cId="2891186834" sldId="269"/>
        </pc:sldMkLst>
        <pc:spChg chg="mod">
          <ac:chgData name="shaheer abbara" userId="b1c3cf173989246c" providerId="LiveId" clId="{649B2D07-A6F8-48E8-8D4B-868743C43BE9}" dt="2023-03-07T08:43:41.020" v="210" actId="113"/>
          <ac:spMkLst>
            <pc:docMk/>
            <pc:sldMk cId="2891186834" sldId="269"/>
            <ac:spMk id="3" creationId="{00000000-0000-0000-0000-000000000000}"/>
          </ac:spMkLst>
        </pc:spChg>
      </pc:sldChg>
      <pc:sldChg chg="modSp mod">
        <pc:chgData name="shaheer abbara" userId="b1c3cf173989246c" providerId="LiveId" clId="{649B2D07-A6F8-48E8-8D4B-868743C43BE9}" dt="2023-03-07T08:42:59.081" v="208" actId="20577"/>
        <pc:sldMkLst>
          <pc:docMk/>
          <pc:sldMk cId="256010575" sldId="275"/>
        </pc:sldMkLst>
        <pc:spChg chg="mod">
          <ac:chgData name="shaheer abbara" userId="b1c3cf173989246c" providerId="LiveId" clId="{649B2D07-A6F8-48E8-8D4B-868743C43BE9}" dt="2023-03-07T08:42:59.081" v="208" actId="20577"/>
          <ac:spMkLst>
            <pc:docMk/>
            <pc:sldMk cId="256010575" sldId="275"/>
            <ac:spMk id="3" creationId="{00000000-0000-0000-0000-000000000000}"/>
          </ac:spMkLst>
        </pc:spChg>
      </pc:sldChg>
      <pc:sldChg chg="modSp new mod">
        <pc:chgData name="shaheer abbara" userId="b1c3cf173989246c" providerId="LiveId" clId="{649B2D07-A6F8-48E8-8D4B-868743C43BE9}" dt="2023-03-06T15:05:11.504" v="77" actId="20577"/>
        <pc:sldMkLst>
          <pc:docMk/>
          <pc:sldMk cId="1905496533" sldId="293"/>
        </pc:sldMkLst>
        <pc:spChg chg="mod">
          <ac:chgData name="shaheer abbara" userId="b1c3cf173989246c" providerId="LiveId" clId="{649B2D07-A6F8-48E8-8D4B-868743C43BE9}" dt="2023-03-06T15:04:39.782" v="9" actId="20577"/>
          <ac:spMkLst>
            <pc:docMk/>
            <pc:sldMk cId="1905496533" sldId="293"/>
            <ac:spMk id="2" creationId="{23864D0C-AB48-95DA-F8AD-47392F107467}"/>
          </ac:spMkLst>
        </pc:spChg>
        <pc:spChg chg="mod">
          <ac:chgData name="shaheer abbara" userId="b1c3cf173989246c" providerId="LiveId" clId="{649B2D07-A6F8-48E8-8D4B-868743C43BE9}" dt="2023-03-06T15:05:11.504" v="77" actId="20577"/>
          <ac:spMkLst>
            <pc:docMk/>
            <pc:sldMk cId="1905496533" sldId="293"/>
            <ac:spMk id="3" creationId="{DAB49071-2ECD-2297-95B2-22A2C7441E97}"/>
          </ac:spMkLst>
        </pc:spChg>
      </pc:sldChg>
      <pc:sldChg chg="new del">
        <pc:chgData name="shaheer abbara" userId="b1c3cf173989246c" providerId="LiveId" clId="{649B2D07-A6F8-48E8-8D4B-868743C43BE9}" dt="2023-03-07T07:38:08.217" v="204" actId="680"/>
        <pc:sldMkLst>
          <pc:docMk/>
          <pc:sldMk cId="2458965672"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0498E-478B-4CC4-81EE-3031BD4201C0}" type="datetimeFigureOut">
              <a:rPr lang="en-US" smtClean="0"/>
              <a:t>3/6/2023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1DD43-6BB5-438F-994F-7CE20C609121}" type="slidenum">
              <a:rPr lang="en-US" smtClean="0"/>
              <a:t>‹#›</a:t>
            </a:fld>
            <a:endParaRPr lang="en-US"/>
          </a:p>
        </p:txBody>
      </p:sp>
    </p:spTree>
    <p:extLst>
      <p:ext uri="{BB962C8B-B14F-4D97-AF65-F5344CB8AC3E}">
        <p14:creationId xmlns:p14="http://schemas.microsoft.com/office/powerpoint/2010/main" val="374502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1DD43-6BB5-438F-994F-7CE20C609121}" type="slidenum">
              <a:rPr lang="en-US" smtClean="0"/>
              <a:t>9</a:t>
            </a:fld>
            <a:endParaRPr lang="en-US" dirty="0"/>
          </a:p>
        </p:txBody>
      </p:sp>
    </p:spTree>
    <p:extLst>
      <p:ext uri="{BB962C8B-B14F-4D97-AF65-F5344CB8AC3E}">
        <p14:creationId xmlns:p14="http://schemas.microsoft.com/office/powerpoint/2010/main" val="73640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CD8DCB-BFD8-49EF-97DF-50D915E6DAD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D8DCB-BFD8-49EF-97DF-50D915E6DAD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D8DCB-BFD8-49EF-97DF-50D915E6DAD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D8DCB-BFD8-49EF-97DF-50D915E6DAD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D8DCB-BFD8-49EF-97DF-50D915E6DAD0}"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D8DCB-BFD8-49EF-97DF-50D915E6DAD0}"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CD8DCB-BFD8-49EF-97DF-50D915E6DAD0}"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D8DCB-BFD8-49EF-97DF-50D915E6DAD0}"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D8DCB-BFD8-49EF-97DF-50D915E6DAD0}"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46A70-55C6-4DE5-8943-31200991F6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D8DCB-BFD8-49EF-97DF-50D915E6DAD0}"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46A70-55C6-4DE5-8943-31200991F60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7CD8DCB-BFD8-49EF-97DF-50D915E6DAD0}" type="datetimeFigureOut">
              <a:rPr lang="en-US" smtClean="0"/>
              <a:t>3/6/2023</a:t>
            </a:fld>
            <a:endParaRPr lang="en-US"/>
          </a:p>
        </p:txBody>
      </p:sp>
      <p:sp>
        <p:nvSpPr>
          <p:cNvPr id="9" name="Slide Number Placeholder 8"/>
          <p:cNvSpPr>
            <a:spLocks noGrp="1"/>
          </p:cNvSpPr>
          <p:nvPr>
            <p:ph type="sldNum" sz="quarter" idx="11"/>
          </p:nvPr>
        </p:nvSpPr>
        <p:spPr/>
        <p:txBody>
          <a:bodyPr/>
          <a:lstStyle/>
          <a:p>
            <a:fld id="{8F546A70-55C6-4DE5-8943-31200991F60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F546A70-55C6-4DE5-8943-31200991F60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CD8DCB-BFD8-49EF-97DF-50D915E6DAD0}" type="datetimeFigureOut">
              <a:rPr lang="en-US" smtClean="0"/>
              <a:t>3/6/2023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next.amboss.com/us/article/6t0je3?q=intravenous%20access#Zcc875f7e66b8a9e2bffdb13a363c4b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05000"/>
            <a:ext cx="8424936" cy="2593975"/>
          </a:xfrm>
        </p:spPr>
        <p:txBody>
          <a:bodyPr/>
          <a:lstStyle/>
          <a:p>
            <a:pPr algn="ctr"/>
            <a:r>
              <a:rPr lang="en-US" sz="5800" b="1" dirty="0"/>
              <a:t>Intravenous cannulation</a:t>
            </a:r>
          </a:p>
        </p:txBody>
      </p:sp>
      <p:sp>
        <p:nvSpPr>
          <p:cNvPr id="4" name="TextBox 3">
            <a:extLst>
              <a:ext uri="{FF2B5EF4-FFF2-40B4-BE49-F238E27FC236}">
                <a16:creationId xmlns:a16="http://schemas.microsoft.com/office/drawing/2014/main" id="{823ED397-4BBD-DE64-6034-5BD538BA4960}"/>
              </a:ext>
            </a:extLst>
          </p:cNvPr>
          <p:cNvSpPr txBox="1"/>
          <p:nvPr/>
        </p:nvSpPr>
        <p:spPr>
          <a:xfrm>
            <a:off x="683568" y="4725144"/>
            <a:ext cx="4631870" cy="369332"/>
          </a:xfrm>
          <a:prstGeom prst="rect">
            <a:avLst/>
          </a:prstGeom>
          <a:noFill/>
        </p:spPr>
        <p:txBody>
          <a:bodyPr wrap="square">
            <a:spAutoFit/>
          </a:bodyPr>
          <a:lstStyle/>
          <a:p>
            <a:r>
              <a:rPr lang="en-US" sz="1800" b="1" dirty="0"/>
              <a:t>Edited by Dr Shaher Abbarah</a:t>
            </a:r>
            <a:endParaRPr lang="en-US" dirty="0"/>
          </a:p>
        </p:txBody>
      </p:sp>
    </p:spTree>
    <p:extLst>
      <p:ext uri="{BB962C8B-B14F-4D97-AF65-F5344CB8AC3E}">
        <p14:creationId xmlns:p14="http://schemas.microsoft.com/office/powerpoint/2010/main" val="214401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460432" cy="4800600"/>
          </a:xfrm>
        </p:spPr>
        <p:txBody>
          <a:bodyPr>
            <a:normAutofit/>
          </a:bodyPr>
          <a:lstStyle/>
          <a:p>
            <a:pPr algn="just"/>
            <a:r>
              <a:rPr lang="en-US" sz="2800" dirty="0"/>
              <a:t>It is recommended to choose a straight portion of a vein to minimize the chance of hitting valves.</a:t>
            </a:r>
          </a:p>
          <a:p>
            <a:pPr algn="just"/>
            <a:r>
              <a:rPr lang="en-US" sz="2800" dirty="0"/>
              <a:t>Use the patient’s </a:t>
            </a:r>
            <a:r>
              <a:rPr lang="en-US" sz="2800" b="1" dirty="0"/>
              <a:t>non-dominant</a:t>
            </a:r>
            <a:r>
              <a:rPr lang="en-US" sz="2800" dirty="0"/>
              <a:t> arm (if possible)</a:t>
            </a:r>
          </a:p>
          <a:p>
            <a:pPr algn="just"/>
            <a:r>
              <a:rPr lang="en-US" sz="2800" dirty="0"/>
              <a:t>For prolonged courses of therapy, it is recommended to </a:t>
            </a:r>
            <a:r>
              <a:rPr lang="en-US" sz="2800" b="1" dirty="0"/>
              <a:t>start distally and move proximally </a:t>
            </a:r>
            <a:r>
              <a:rPr lang="en-US" sz="2800" dirty="0"/>
              <a:t>as distal catheters are replaced.</a:t>
            </a:r>
          </a:p>
          <a:p>
            <a:pPr algn="just"/>
            <a:endParaRPr lang="en-US" sz="2800" dirty="0"/>
          </a:p>
          <a:p>
            <a:pPr algn="just"/>
            <a:r>
              <a:rPr lang="en-US" sz="1600" dirty="0"/>
              <a:t>N.B.</a:t>
            </a:r>
          </a:p>
          <a:p>
            <a:pPr marL="114300" indent="0" algn="just">
              <a:buNone/>
            </a:pPr>
            <a:r>
              <a:rPr lang="en-US" sz="1600" dirty="0"/>
              <a:t>Remember  best vein </a:t>
            </a:r>
            <a:r>
              <a:rPr lang="en-US" sz="2400" b="1" dirty="0"/>
              <a:t>3F&amp;R </a:t>
            </a:r>
            <a:r>
              <a:rPr lang="en-US" sz="1600" dirty="0">
                <a:solidFill>
                  <a:srgbClr val="C00000"/>
                </a:solidFill>
              </a:rPr>
              <a:t>(</a:t>
            </a:r>
            <a:r>
              <a:rPr lang="en-US" sz="1600" dirty="0" err="1">
                <a:solidFill>
                  <a:srgbClr val="C00000"/>
                </a:solidFill>
              </a:rPr>
              <a:t>Firm,full,foroward</a:t>
            </a:r>
            <a:r>
              <a:rPr lang="en-US" sz="1600" dirty="0">
                <a:solidFill>
                  <a:srgbClr val="C00000"/>
                </a:solidFill>
              </a:rPr>
              <a:t> &amp;round vein)</a:t>
            </a:r>
          </a:p>
          <a:p>
            <a:endParaRPr lang="en-US" sz="2800" dirty="0"/>
          </a:p>
        </p:txBody>
      </p:sp>
    </p:spTree>
    <p:extLst>
      <p:ext uri="{BB962C8B-B14F-4D97-AF65-F5344CB8AC3E}">
        <p14:creationId xmlns:p14="http://schemas.microsoft.com/office/powerpoint/2010/main" val="25601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Equipment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a:t>Non-sterile gloves</a:t>
            </a:r>
          </a:p>
          <a:p>
            <a:r>
              <a:rPr lang="en-US" sz="2800" dirty="0"/>
              <a:t>Tourniquet</a:t>
            </a:r>
          </a:p>
          <a:p>
            <a:r>
              <a:rPr lang="en-US" sz="2800" dirty="0"/>
              <a:t>Antiseptic solution </a:t>
            </a:r>
          </a:p>
          <a:p>
            <a:r>
              <a:rPr lang="en-US" sz="2800" dirty="0"/>
              <a:t>5-ml syringe</a:t>
            </a:r>
          </a:p>
          <a:p>
            <a:r>
              <a:rPr lang="en-US" sz="2800" dirty="0"/>
              <a:t>Sterile gauze</a:t>
            </a:r>
          </a:p>
          <a:p>
            <a:r>
              <a:rPr lang="en-US" sz="2800" dirty="0"/>
              <a:t>Cannula </a:t>
            </a:r>
          </a:p>
          <a:p>
            <a:r>
              <a:rPr lang="en-US" sz="2800" dirty="0"/>
              <a:t>Saline</a:t>
            </a:r>
          </a:p>
          <a:p>
            <a:r>
              <a:rPr lang="en-US" sz="2800" dirty="0"/>
              <a:t>Plaster </a:t>
            </a:r>
          </a:p>
          <a:p>
            <a:endParaRPr lang="en-US" sz="2800" dirty="0"/>
          </a:p>
        </p:txBody>
      </p:sp>
    </p:spTree>
    <p:extLst>
      <p:ext uri="{BB962C8B-B14F-4D97-AF65-F5344CB8AC3E}">
        <p14:creationId xmlns:p14="http://schemas.microsoft.com/office/powerpoint/2010/main" val="402709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Before the procedure</a:t>
            </a:r>
          </a:p>
        </p:txBody>
      </p:sp>
      <p:sp>
        <p:nvSpPr>
          <p:cNvPr id="3" name="Content Placeholder 2"/>
          <p:cNvSpPr>
            <a:spLocks noGrp="1"/>
          </p:cNvSpPr>
          <p:nvPr>
            <p:ph idx="1"/>
          </p:nvPr>
        </p:nvSpPr>
        <p:spPr>
          <a:xfrm>
            <a:off x="179512" y="1412776"/>
            <a:ext cx="8208912" cy="5256584"/>
          </a:xfrm>
        </p:spPr>
        <p:txBody>
          <a:bodyPr>
            <a:normAutofit/>
          </a:bodyPr>
          <a:lstStyle/>
          <a:p>
            <a:pPr marL="114300" indent="0">
              <a:buNone/>
            </a:pPr>
            <a:r>
              <a:rPr lang="en-US" sz="2800" dirty="0"/>
              <a:t>1. Introduce yourself to the patient. Explain the procedure to the patient and gain informed consent to continue. </a:t>
            </a:r>
          </a:p>
          <a:p>
            <a:pPr marL="114300" indent="0">
              <a:buNone/>
            </a:pPr>
            <a:r>
              <a:rPr lang="en-US" sz="2800" dirty="0"/>
              <a:t>2. Make sure there is adequate light and that the room is warm enough to encourage vasodilation. </a:t>
            </a:r>
          </a:p>
          <a:p>
            <a:pPr marL="114300" indent="0">
              <a:buNone/>
            </a:pPr>
            <a:r>
              <a:rPr lang="en-US" sz="2800" dirty="0"/>
              <a:t>3. Make sure the patient is in a comfortable position and place a pillow or a rolled towel under the patient’s extended arm.</a:t>
            </a:r>
          </a:p>
          <a:p>
            <a:pPr marL="114300" indent="0">
              <a:buNone/>
            </a:pPr>
            <a:r>
              <a:rPr lang="en-US" sz="2800" dirty="0"/>
              <a:t>4. The patient’s skin should be washed with soap and water </a:t>
            </a:r>
            <a:r>
              <a:rPr lang="en-US" sz="2800" b="1" u="sng" dirty="0"/>
              <a:t>if</a:t>
            </a:r>
            <a:r>
              <a:rPr lang="en-US" sz="2800" u="sng" dirty="0"/>
              <a:t> visibly dirty</a:t>
            </a:r>
            <a:r>
              <a:rPr lang="en-US" sz="2800" dirty="0"/>
              <a:t>.</a:t>
            </a:r>
          </a:p>
          <a:p>
            <a:pPr marL="114300" indent="0">
              <a:buNone/>
            </a:pPr>
            <a:r>
              <a:rPr lang="en-US" sz="2800" dirty="0"/>
              <a:t> </a:t>
            </a:r>
          </a:p>
        </p:txBody>
      </p:sp>
    </p:spTree>
    <p:extLst>
      <p:ext uri="{BB962C8B-B14F-4D97-AF65-F5344CB8AC3E}">
        <p14:creationId xmlns:p14="http://schemas.microsoft.com/office/powerpoint/2010/main" val="238899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836712"/>
            <a:ext cx="7560840" cy="5832648"/>
          </a:xfrm>
        </p:spPr>
        <p:txBody>
          <a:bodyPr>
            <a:normAutofit/>
          </a:bodyPr>
          <a:lstStyle/>
          <a:p>
            <a:pPr marL="114300" indent="0" algn="just">
              <a:buNone/>
            </a:pPr>
            <a:r>
              <a:rPr lang="en-US" dirty="0"/>
              <a:t>5. If difficulty is encountered in finding an appropriate vein, one of the following techniques may be used:</a:t>
            </a:r>
          </a:p>
          <a:p>
            <a:pPr lvl="3" algn="just"/>
            <a:r>
              <a:rPr lang="en-US" sz="2800" dirty="0"/>
              <a:t>Inspection of the opposite extremity</a:t>
            </a:r>
          </a:p>
          <a:p>
            <a:pPr lvl="3" algn="just"/>
            <a:r>
              <a:rPr lang="en-US" sz="2800" dirty="0"/>
              <a:t>Opening and closing the fist</a:t>
            </a:r>
          </a:p>
          <a:p>
            <a:pPr lvl="3" algn="just"/>
            <a:r>
              <a:rPr lang="en-US" sz="2800" dirty="0"/>
              <a:t>Using gravity (holding the arm down)</a:t>
            </a:r>
          </a:p>
          <a:p>
            <a:pPr lvl="3" algn="just"/>
            <a:r>
              <a:rPr lang="en-US" sz="2800" dirty="0"/>
              <a:t>Gentle tapping or stroking of the site</a:t>
            </a:r>
          </a:p>
          <a:p>
            <a:pPr lvl="3" algn="just"/>
            <a:r>
              <a:rPr lang="en-US" sz="2800" dirty="0"/>
              <a:t>Applying heat (warm towel/pack)</a:t>
            </a:r>
          </a:p>
          <a:p>
            <a:pPr marL="628650" indent="-514350" algn="just">
              <a:buFont typeface="+mj-lt"/>
              <a:buAutoNum type="arabicPeriod"/>
            </a:pPr>
            <a:endParaRPr lang="en-US" dirty="0"/>
          </a:p>
        </p:txBody>
      </p:sp>
    </p:spTree>
    <p:extLst>
      <p:ext uri="{BB962C8B-B14F-4D97-AF65-F5344CB8AC3E}">
        <p14:creationId xmlns:p14="http://schemas.microsoft.com/office/powerpoint/2010/main" val="75961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Technique </a:t>
            </a:r>
          </a:p>
        </p:txBody>
      </p:sp>
      <p:sp>
        <p:nvSpPr>
          <p:cNvPr id="3" name="Content Placeholder 2"/>
          <p:cNvSpPr>
            <a:spLocks noGrp="1"/>
          </p:cNvSpPr>
          <p:nvPr>
            <p:ph sz="half" idx="1"/>
          </p:nvPr>
        </p:nvSpPr>
        <p:spPr>
          <a:xfrm>
            <a:off x="179512" y="1536192"/>
            <a:ext cx="7920880" cy="4989152"/>
          </a:xfrm>
        </p:spPr>
        <p:txBody>
          <a:bodyPr>
            <a:normAutofit/>
          </a:bodyPr>
          <a:lstStyle/>
          <a:p>
            <a:pPr marL="628650" indent="-514350" algn="just">
              <a:buFont typeface="+mj-lt"/>
              <a:buAutoNum type="arabicPeriod"/>
            </a:pPr>
            <a:r>
              <a:rPr lang="en-US" dirty="0"/>
              <a:t>Apply tourniquet and select the appropriate vein</a:t>
            </a:r>
          </a:p>
          <a:p>
            <a:pPr marL="628650" indent="-514350" algn="just">
              <a:buFont typeface="+mj-lt"/>
              <a:buAutoNum type="arabicPeriod"/>
            </a:pPr>
            <a:r>
              <a:rPr lang="en-US" dirty="0"/>
              <a:t>Apply an antiseptic solution with friction for 30-60 seconds, allow to air dry for up. Once cleaned, </a:t>
            </a:r>
            <a:r>
              <a:rPr lang="en-US" b="1" dirty="0"/>
              <a:t>do not touch or </a:t>
            </a:r>
            <a:r>
              <a:rPr lang="en-US" b="1" dirty="0" err="1"/>
              <a:t>repalpate</a:t>
            </a:r>
            <a:r>
              <a:rPr lang="en-US" b="1" dirty="0"/>
              <a:t> the skin</a:t>
            </a:r>
            <a:r>
              <a:rPr lang="en-US" dirty="0"/>
              <a:t>.</a:t>
            </a:r>
          </a:p>
          <a:p>
            <a:pPr marL="628650" indent="-514350" algn="just">
              <a:buFont typeface="+mj-lt"/>
              <a:buAutoNum type="arabicPeriod"/>
            </a:pPr>
            <a:r>
              <a:rPr lang="en-US" dirty="0"/>
              <a:t>Remove the cannula from its packaging and remove the needle cover ensuring not to touch the needle.</a:t>
            </a:r>
          </a:p>
          <a:p>
            <a:pPr marL="628650" indent="-514350" algn="just">
              <a:buFont typeface="+mj-lt"/>
              <a:buAutoNum type="arabicPeriod"/>
            </a:pPr>
            <a:r>
              <a:rPr lang="en-US" dirty="0"/>
              <a:t>Stretch the skin distally and tell the patient to expect a </a:t>
            </a:r>
            <a:r>
              <a:rPr lang="en-US" b="1" dirty="0"/>
              <a:t>sharp scratch</a:t>
            </a:r>
            <a:r>
              <a:rPr lang="en-US" dirty="0"/>
              <a:t>.</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66026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36192"/>
            <a:ext cx="4499992" cy="5133168"/>
          </a:xfrm>
        </p:spPr>
        <p:txBody>
          <a:bodyPr>
            <a:normAutofit fontScale="92500" lnSpcReduction="10000"/>
          </a:bodyPr>
          <a:lstStyle/>
          <a:p>
            <a:pPr marL="628650" indent="-514350" algn="just">
              <a:buFont typeface="+mj-lt"/>
              <a:buAutoNum type="arabicPeriod" startAt="5"/>
            </a:pPr>
            <a:r>
              <a:rPr lang="en-US" dirty="0"/>
              <a:t>Insert the needle, bevel upwards at </a:t>
            </a:r>
            <a:r>
              <a:rPr lang="en-US" b="1" dirty="0"/>
              <a:t>about 10 - 30 degrees</a:t>
            </a:r>
          </a:p>
          <a:p>
            <a:pPr marL="628650" indent="-514350" algn="just">
              <a:buFont typeface="+mj-lt"/>
              <a:buAutoNum type="arabicPeriod" startAt="5"/>
            </a:pPr>
            <a:r>
              <a:rPr lang="en-US" dirty="0"/>
              <a:t>Advance the needle until a </a:t>
            </a:r>
            <a:r>
              <a:rPr lang="en-US" b="1" dirty="0"/>
              <a:t>flashback of blood is seen in the hub</a:t>
            </a:r>
            <a:r>
              <a:rPr lang="en-US" dirty="0"/>
              <a:t> at the back of the cannula</a:t>
            </a:r>
          </a:p>
          <a:p>
            <a:pPr marL="628650" indent="-514350" algn="just">
              <a:buFont typeface="+mj-lt"/>
              <a:buAutoNum type="arabicPeriod" startAt="5"/>
            </a:pPr>
            <a:r>
              <a:rPr lang="en-US" dirty="0"/>
              <a:t>Once this is seen, progress the entire cannula a further 2mm, then fix the needle, advancing the rest of the cannula into the vein.</a:t>
            </a:r>
          </a:p>
          <a:p>
            <a:pPr algn="just"/>
            <a:endParaRPr lang="en-US" dirty="0"/>
          </a:p>
          <a:p>
            <a:pPr algn="just"/>
            <a:endParaRPr lang="en-US" dirty="0"/>
          </a:p>
        </p:txBody>
      </p:sp>
      <p:pic>
        <p:nvPicPr>
          <p:cNvPr id="5123" name="Picture 3" descr="C:\Users\hmahmoud\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05064"/>
            <a:ext cx="3816424" cy="26603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mahmoud\Desktop\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19" y="980728"/>
            <a:ext cx="3895513" cy="25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8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36513" y="1680208"/>
            <a:ext cx="4608513" cy="5061160"/>
          </a:xfrm>
        </p:spPr>
        <p:txBody>
          <a:bodyPr>
            <a:normAutofit/>
          </a:bodyPr>
          <a:lstStyle/>
          <a:p>
            <a:pPr marL="628650" indent="-514350">
              <a:buFont typeface="+mj-lt"/>
              <a:buAutoNum type="arabicPeriod" startAt="8"/>
            </a:pPr>
            <a:r>
              <a:rPr lang="en-US" b="1" dirty="0"/>
              <a:t>Release the tourniquet</a:t>
            </a:r>
            <a:r>
              <a:rPr lang="en-US" dirty="0"/>
              <a:t>, apply pressure to the vein at the tip of the cannula and remove the needle fully. </a:t>
            </a:r>
          </a:p>
          <a:p>
            <a:pPr marL="628650" indent="-514350">
              <a:buFont typeface="+mj-lt"/>
              <a:buAutoNum type="arabicPeriod" startAt="8"/>
            </a:pPr>
            <a:r>
              <a:rPr lang="en-US" dirty="0"/>
              <a:t>Remove the cap from the needle and put this on the end of the cannula.</a:t>
            </a:r>
          </a:p>
          <a:p>
            <a:pPr marL="628650" indent="-514350">
              <a:buFont typeface="+mj-lt"/>
              <a:buAutoNum type="arabicPeriod" startAt="8"/>
            </a:pPr>
            <a:r>
              <a:rPr lang="en-US" dirty="0"/>
              <a:t>Carefully dispose of the needle into the sharps box.</a:t>
            </a:r>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6146" name="Picture 2" descr="C:\Users\hmahmoud\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687002"/>
            <a:ext cx="3888432" cy="469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4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107504" y="1536192"/>
            <a:ext cx="4680520" cy="5321808"/>
          </a:xfrm>
        </p:spPr>
        <p:txBody>
          <a:bodyPr>
            <a:normAutofit fontScale="92500" lnSpcReduction="10000"/>
          </a:bodyPr>
          <a:lstStyle/>
          <a:p>
            <a:pPr marL="628650" indent="-514350" algn="just">
              <a:buFont typeface="+mj-lt"/>
              <a:buAutoNum type="arabicPeriod" startAt="11"/>
            </a:pPr>
            <a:r>
              <a:rPr lang="en-US" dirty="0"/>
              <a:t>Check function by flushing with saline. If there is any resistance, if it causes any pain, or you notice any localized tissue swelling; immediately stop flushing, remove the cannula and start again. </a:t>
            </a:r>
          </a:p>
          <a:p>
            <a:pPr marL="628650" indent="-514350" algn="just">
              <a:buFont typeface="+mj-lt"/>
              <a:buAutoNum type="arabicPeriod" startAt="11"/>
            </a:pPr>
            <a:r>
              <a:rPr lang="en-US" dirty="0"/>
              <a:t>Apply the plaster to the cannula to fix it in place.</a:t>
            </a:r>
          </a:p>
          <a:p>
            <a:pPr marL="628650" indent="-514350" algn="just">
              <a:buFont typeface="+mj-lt"/>
              <a:buAutoNum type="arabicPeriod" startAt="11"/>
            </a:pPr>
            <a:r>
              <a:rPr lang="en-US" dirty="0"/>
              <a:t>Finally, ensure that the patient is comfortable and thank them.</a:t>
            </a:r>
          </a:p>
          <a:p>
            <a:pPr algn="just"/>
            <a:endParaRPr lang="en-US" dirty="0"/>
          </a:p>
        </p:txBody>
      </p:sp>
      <p:pic>
        <p:nvPicPr>
          <p:cNvPr id="7170" name="Picture 2" descr="C:\Users\hmahmoud\Desktop\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3680671"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7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C00000"/>
                </a:solidFill>
              </a:rPr>
              <a:t>Intravenous fluid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872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Indications</a:t>
            </a:r>
            <a:r>
              <a:rPr lang="en-US" dirty="0"/>
              <a:t> </a:t>
            </a:r>
          </a:p>
        </p:txBody>
      </p:sp>
      <p:sp>
        <p:nvSpPr>
          <p:cNvPr id="3" name="Content Placeholder 2"/>
          <p:cNvSpPr>
            <a:spLocks noGrp="1"/>
          </p:cNvSpPr>
          <p:nvPr>
            <p:ph idx="1"/>
          </p:nvPr>
        </p:nvSpPr>
        <p:spPr/>
        <p:txBody>
          <a:bodyPr/>
          <a:lstStyle/>
          <a:p>
            <a:r>
              <a:rPr lang="en-US" sz="2800" dirty="0">
                <a:cs typeface="Times New Roman" pitchFamily="18" charset="0"/>
              </a:rPr>
              <a:t>Maintain or replace body store .</a:t>
            </a:r>
          </a:p>
          <a:p>
            <a:r>
              <a:rPr lang="en-US" sz="2800" dirty="0">
                <a:cs typeface="Times New Roman" pitchFamily="18" charset="0"/>
              </a:rPr>
              <a:t>Restore acid abase balance</a:t>
            </a:r>
            <a:endParaRPr lang="ar-SA" sz="2800" dirty="0"/>
          </a:p>
          <a:p>
            <a:r>
              <a:rPr lang="en-US" sz="2800" dirty="0">
                <a:cs typeface="Times New Roman" pitchFamily="18" charset="0"/>
              </a:rPr>
              <a:t>Restore the volume of blood component</a:t>
            </a:r>
            <a:endParaRPr lang="ar-SA" sz="2800" dirty="0"/>
          </a:p>
          <a:p>
            <a:r>
              <a:rPr lang="en-US" sz="2800" dirty="0">
                <a:cs typeface="Times New Roman" pitchFamily="18" charset="0"/>
              </a:rPr>
              <a:t>Administer of medication </a:t>
            </a:r>
            <a:endParaRPr lang="ar-SA" sz="2800" dirty="0"/>
          </a:p>
          <a:p>
            <a:r>
              <a:rPr lang="en-US" sz="2800" dirty="0">
                <a:cs typeface="Times New Roman" pitchFamily="18" charset="0"/>
              </a:rPr>
              <a:t>Provide Nutrition/electrolytes correction </a:t>
            </a:r>
            <a:endParaRPr lang="ar-SA" sz="2800" dirty="0"/>
          </a:p>
          <a:p>
            <a:pPr>
              <a:buNone/>
            </a:pPr>
            <a:endParaRPr lang="ar-SA" dirty="0"/>
          </a:p>
          <a:p>
            <a:endParaRPr lang="en-US" dirty="0"/>
          </a:p>
        </p:txBody>
      </p:sp>
    </p:spTree>
    <p:extLst>
      <p:ext uri="{BB962C8B-B14F-4D97-AF65-F5344CB8AC3E}">
        <p14:creationId xmlns:p14="http://schemas.microsoft.com/office/powerpoint/2010/main" val="404586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1600200"/>
            <a:ext cx="7753672" cy="4800600"/>
          </a:xfrm>
        </p:spPr>
        <p:txBody>
          <a:bodyPr>
            <a:normAutofit/>
          </a:bodyPr>
          <a:lstStyle/>
          <a:p>
            <a:pPr algn="just"/>
            <a:r>
              <a:rPr lang="en-US" sz="2800" dirty="0"/>
              <a:t>Intravenous cannulation is a technique in which a cannula is placed inside a vein to provide venous access. </a:t>
            </a:r>
          </a:p>
          <a:p>
            <a:pPr algn="just"/>
            <a:r>
              <a:rPr lang="en-US" sz="2800" dirty="0"/>
              <a:t>Venous access allows sampling of blood as well as administration of fluids, medications, parenteral nutrition, chemotherapy, and blood products</a:t>
            </a:r>
          </a:p>
          <a:p>
            <a:pPr algn="just"/>
            <a:endParaRPr lang="en-US" sz="2800" dirty="0"/>
          </a:p>
        </p:txBody>
      </p:sp>
    </p:spTree>
    <p:extLst>
      <p:ext uri="{BB962C8B-B14F-4D97-AF65-F5344CB8AC3E}">
        <p14:creationId xmlns:p14="http://schemas.microsoft.com/office/powerpoint/2010/main" val="12529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Equipment </a:t>
            </a:r>
          </a:p>
        </p:txBody>
      </p:sp>
      <p:sp>
        <p:nvSpPr>
          <p:cNvPr id="3" name="Content Placeholder 2"/>
          <p:cNvSpPr>
            <a:spLocks noGrp="1"/>
          </p:cNvSpPr>
          <p:nvPr>
            <p:ph sz="half" idx="1"/>
          </p:nvPr>
        </p:nvSpPr>
        <p:spPr>
          <a:xfrm>
            <a:off x="179512" y="1647024"/>
            <a:ext cx="3935288" cy="4590288"/>
          </a:xfrm>
        </p:spPr>
        <p:txBody>
          <a:bodyPr>
            <a:normAutofit/>
          </a:bodyPr>
          <a:lstStyle/>
          <a:p>
            <a:r>
              <a:rPr lang="en-US" sz="2800" dirty="0"/>
              <a:t>Tray</a:t>
            </a:r>
          </a:p>
          <a:p>
            <a:r>
              <a:rPr lang="en-US" sz="2800" dirty="0"/>
              <a:t>Kidney dish containing sterile syringes</a:t>
            </a:r>
          </a:p>
          <a:p>
            <a:r>
              <a:rPr lang="en-US" sz="2800" dirty="0"/>
              <a:t>Spirit swabs</a:t>
            </a:r>
          </a:p>
          <a:p>
            <a:r>
              <a:rPr lang="en-US" sz="2800" dirty="0"/>
              <a:t>Drip stand </a:t>
            </a:r>
          </a:p>
          <a:p>
            <a:r>
              <a:rPr lang="en-US" sz="2800" dirty="0"/>
              <a:t>Drip + set</a:t>
            </a:r>
          </a:p>
        </p:txBody>
      </p:sp>
      <p:pic>
        <p:nvPicPr>
          <p:cNvPr id="4" name="Picture 3" descr="F:\ام القرى\pictures\Micro_Drip_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914" y="3645023"/>
            <a:ext cx="4644518" cy="30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ام القرى\pictures\D5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2789605" cy="315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8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73" y="-99392"/>
            <a:ext cx="808695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3173" y="5733256"/>
            <a:ext cx="7620000" cy="926976"/>
          </a:xfrm>
        </p:spPr>
        <p:txBody>
          <a:bodyPr/>
          <a:lstStyle/>
          <a:p>
            <a:r>
              <a:rPr lang="en-US" sz="6000" b="1" dirty="0"/>
              <a:t>             DRIP SET</a:t>
            </a:r>
          </a:p>
        </p:txBody>
      </p:sp>
    </p:spTree>
    <p:extLst>
      <p:ext uri="{BB962C8B-B14F-4D97-AF65-F5344CB8AC3E}">
        <p14:creationId xmlns:p14="http://schemas.microsoft.com/office/powerpoint/2010/main" val="95602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5E4B0-C938-442B-99AF-68D0C3809EC3}"/>
              </a:ext>
            </a:extLst>
          </p:cNvPr>
          <p:cNvPicPr>
            <a:picLocks noChangeAspect="1"/>
          </p:cNvPicPr>
          <p:nvPr/>
        </p:nvPicPr>
        <p:blipFill>
          <a:blip r:embed="rId2"/>
          <a:stretch>
            <a:fillRect/>
          </a:stretch>
        </p:blipFill>
        <p:spPr>
          <a:xfrm>
            <a:off x="755576" y="990600"/>
            <a:ext cx="7128792" cy="4876800"/>
          </a:xfrm>
          <a:prstGeom prst="rect">
            <a:avLst/>
          </a:prstGeom>
        </p:spPr>
      </p:pic>
    </p:spTree>
    <p:extLst>
      <p:ext uri="{BB962C8B-B14F-4D97-AF65-F5344CB8AC3E}">
        <p14:creationId xmlns:p14="http://schemas.microsoft.com/office/powerpoint/2010/main" val="83596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Technique </a:t>
            </a:r>
          </a:p>
        </p:txBody>
      </p:sp>
      <p:sp>
        <p:nvSpPr>
          <p:cNvPr id="3" name="Content Placeholder 2"/>
          <p:cNvSpPr>
            <a:spLocks noGrp="1"/>
          </p:cNvSpPr>
          <p:nvPr>
            <p:ph idx="1"/>
          </p:nvPr>
        </p:nvSpPr>
        <p:spPr>
          <a:xfrm>
            <a:off x="323528" y="1681336"/>
            <a:ext cx="8136904" cy="4555976"/>
          </a:xfrm>
        </p:spPr>
        <p:txBody>
          <a:bodyPr>
            <a:noAutofit/>
          </a:bodyPr>
          <a:lstStyle/>
          <a:p>
            <a:pPr algn="just"/>
            <a:r>
              <a:rPr lang="en-US" sz="2800" dirty="0"/>
              <a:t>Introduce yourself to the patient. </a:t>
            </a:r>
          </a:p>
          <a:p>
            <a:pPr algn="just"/>
            <a:r>
              <a:rPr lang="en-US" sz="2800" dirty="0"/>
              <a:t>Check the patient’s mane and the type of fluid to be given</a:t>
            </a:r>
          </a:p>
          <a:p>
            <a:pPr algn="just"/>
            <a:r>
              <a:rPr lang="en-US" sz="2800" dirty="0"/>
              <a:t>Explain the procedure to the patient and gain informed consent . </a:t>
            </a:r>
          </a:p>
          <a:p>
            <a:pPr algn="just"/>
            <a:r>
              <a:rPr lang="en-US" sz="2800" dirty="0"/>
              <a:t>Prepare your equipment </a:t>
            </a:r>
          </a:p>
          <a:p>
            <a:pPr algn="just"/>
            <a:r>
              <a:rPr lang="en-US" sz="2800" dirty="0"/>
              <a:t>Assemble the tubing solution according to the manufacturer’s instruction</a:t>
            </a:r>
          </a:p>
        </p:txBody>
      </p:sp>
    </p:spTree>
    <p:extLst>
      <p:ext uri="{BB962C8B-B14F-4D97-AF65-F5344CB8AC3E}">
        <p14:creationId xmlns:p14="http://schemas.microsoft.com/office/powerpoint/2010/main" val="269457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7859216" cy="4800600"/>
          </a:xfrm>
        </p:spPr>
        <p:txBody>
          <a:bodyPr>
            <a:normAutofit lnSpcReduction="10000"/>
          </a:bodyPr>
          <a:lstStyle/>
          <a:p>
            <a:pPr algn="just"/>
            <a:r>
              <a:rPr lang="en-US" sz="2800" dirty="0"/>
              <a:t>Let out the air from the tubing by letting some of the fluids run down the tubing  </a:t>
            </a:r>
          </a:p>
          <a:p>
            <a:pPr algn="just"/>
            <a:r>
              <a:rPr lang="en-US" sz="2800" dirty="0"/>
              <a:t>Close the drip set to prevent fluid from  following out</a:t>
            </a:r>
          </a:p>
          <a:p>
            <a:pPr algn="just"/>
            <a:r>
              <a:rPr lang="en-US" sz="2800" dirty="0"/>
              <a:t>Hang the bag in the drip stand</a:t>
            </a:r>
          </a:p>
          <a:p>
            <a:pPr algn="just"/>
            <a:r>
              <a:rPr lang="en-US" sz="2800" dirty="0"/>
              <a:t>Open the cannula and connect it to the drip </a:t>
            </a:r>
          </a:p>
          <a:p>
            <a:pPr algn="just"/>
            <a:r>
              <a:rPr lang="en-US" sz="2800" dirty="0"/>
              <a:t>Adjust the drips according to the appropriate dose (drop per minute)</a:t>
            </a:r>
          </a:p>
          <a:p>
            <a:pPr algn="just"/>
            <a:r>
              <a:rPr lang="en-US" sz="2800" dirty="0"/>
              <a:t>Check regularly to see that the fluid is dropping at the same rate and that fluid is going in to the vein properly and that the puncture site is not swollen.</a:t>
            </a:r>
          </a:p>
          <a:p>
            <a:pPr algn="just"/>
            <a:endParaRPr lang="en-US" sz="2800" dirty="0"/>
          </a:p>
        </p:txBody>
      </p:sp>
    </p:spTree>
    <p:extLst>
      <p:ext uri="{BB962C8B-B14F-4D97-AF65-F5344CB8AC3E}">
        <p14:creationId xmlns:p14="http://schemas.microsoft.com/office/powerpoint/2010/main" val="253995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0 Iv Antibiotic Photos - Free &amp;amp; Royalty-Free Stock Photos from Dreamstime">
            <a:extLst>
              <a:ext uri="{FF2B5EF4-FFF2-40B4-BE49-F238E27FC236}">
                <a16:creationId xmlns:a16="http://schemas.microsoft.com/office/drawing/2014/main" id="{06C4215F-FCE8-427D-A6F5-554DF7180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2" y="12932"/>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AEE587F-93E2-4C05-9F9E-5B472297A43D}"/>
              </a:ext>
            </a:extLst>
          </p:cNvPr>
          <p:cNvPicPr>
            <a:picLocks noChangeAspect="1"/>
          </p:cNvPicPr>
          <p:nvPr/>
        </p:nvPicPr>
        <p:blipFill rotWithShape="1">
          <a:blip r:embed="rId3"/>
          <a:srcRect b="9501"/>
          <a:stretch/>
        </p:blipFill>
        <p:spPr>
          <a:xfrm>
            <a:off x="4590612" y="12932"/>
            <a:ext cx="3941828" cy="4496188"/>
          </a:xfrm>
          <a:prstGeom prst="rect">
            <a:avLst/>
          </a:prstGeom>
        </p:spPr>
      </p:pic>
    </p:spTree>
    <p:extLst>
      <p:ext uri="{BB962C8B-B14F-4D97-AF65-F5344CB8AC3E}">
        <p14:creationId xmlns:p14="http://schemas.microsoft.com/office/powerpoint/2010/main" val="410756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959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4D0C-AB48-95DA-F8AD-47392F107467}"/>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DAB49071-2ECD-2297-95B2-22A2C7441E97}"/>
              </a:ext>
            </a:extLst>
          </p:cNvPr>
          <p:cNvSpPr>
            <a:spLocks noGrp="1"/>
          </p:cNvSpPr>
          <p:nvPr>
            <p:ph idx="1"/>
          </p:nvPr>
        </p:nvSpPr>
        <p:spPr/>
        <p:txBody>
          <a:bodyPr/>
          <a:lstStyle/>
          <a:p>
            <a:r>
              <a:rPr lang="en-US" dirty="0">
                <a:hlinkClick r:id="rId2"/>
              </a:rPr>
              <a:t>AMBOSS</a:t>
            </a:r>
            <a:endParaRPr lang="en-US" dirty="0"/>
          </a:p>
          <a:p>
            <a:r>
              <a:rPr lang="en-US" dirty="0"/>
              <a:t>Clinical Procedures in Emergency Medicine 6</a:t>
            </a:r>
            <a:r>
              <a:rPr lang="en-US" baseline="30000" dirty="0"/>
              <a:t>th</a:t>
            </a:r>
            <a:r>
              <a:rPr lang="en-US" dirty="0"/>
              <a:t> edition </a:t>
            </a:r>
          </a:p>
        </p:txBody>
      </p:sp>
    </p:spTree>
    <p:extLst>
      <p:ext uri="{BB962C8B-B14F-4D97-AF65-F5344CB8AC3E}">
        <p14:creationId xmlns:p14="http://schemas.microsoft.com/office/powerpoint/2010/main" val="190549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Indication</a:t>
            </a:r>
            <a:r>
              <a:rPr lang="en-US" dirty="0"/>
              <a:t> </a:t>
            </a:r>
          </a:p>
        </p:txBody>
      </p:sp>
      <p:sp>
        <p:nvSpPr>
          <p:cNvPr id="3" name="Content Placeholder 2"/>
          <p:cNvSpPr>
            <a:spLocks noGrp="1"/>
          </p:cNvSpPr>
          <p:nvPr>
            <p:ph idx="1"/>
          </p:nvPr>
        </p:nvSpPr>
        <p:spPr>
          <a:xfrm>
            <a:off x="251520" y="1600200"/>
            <a:ext cx="8136904" cy="4800600"/>
          </a:xfrm>
        </p:spPr>
        <p:txBody>
          <a:bodyPr>
            <a:normAutofit/>
          </a:bodyPr>
          <a:lstStyle/>
          <a:p>
            <a:r>
              <a:rPr lang="en-US" sz="2800" dirty="0"/>
              <a:t>Blood sampling</a:t>
            </a:r>
          </a:p>
          <a:p>
            <a:r>
              <a:rPr lang="en-US" sz="2800" dirty="0"/>
              <a:t>Intravenous fluid administration</a:t>
            </a:r>
          </a:p>
          <a:p>
            <a:r>
              <a:rPr lang="en-US" sz="2800" dirty="0"/>
              <a:t>Intravenous medications administration</a:t>
            </a:r>
          </a:p>
          <a:p>
            <a:r>
              <a:rPr lang="en-US" sz="2800" dirty="0"/>
              <a:t>Intravenous chemotherapy administration</a:t>
            </a:r>
          </a:p>
          <a:p>
            <a:r>
              <a:rPr lang="en-US" sz="2800" dirty="0"/>
              <a:t>Intravenous nutritional support</a:t>
            </a:r>
          </a:p>
          <a:p>
            <a:r>
              <a:rPr lang="en-US" sz="2800" dirty="0"/>
              <a:t>Intravenous blood or blood products administration</a:t>
            </a:r>
          </a:p>
          <a:p>
            <a:r>
              <a:rPr lang="en-US" sz="2800" dirty="0"/>
              <a:t>Intravenous administration of radiological contrast agents for imaging studies (CT, MRI, …)</a:t>
            </a:r>
          </a:p>
          <a:p>
            <a:endParaRPr lang="en-US" dirty="0"/>
          </a:p>
        </p:txBody>
      </p:sp>
    </p:spTree>
    <p:extLst>
      <p:ext uri="{BB962C8B-B14F-4D97-AF65-F5344CB8AC3E}">
        <p14:creationId xmlns:p14="http://schemas.microsoft.com/office/powerpoint/2010/main" val="308023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Contraindications</a:t>
            </a:r>
          </a:p>
        </p:txBody>
      </p:sp>
      <p:sp>
        <p:nvSpPr>
          <p:cNvPr id="3" name="Content Placeholder 2"/>
          <p:cNvSpPr>
            <a:spLocks noGrp="1"/>
          </p:cNvSpPr>
          <p:nvPr>
            <p:ph idx="1"/>
          </p:nvPr>
        </p:nvSpPr>
        <p:spPr>
          <a:xfrm>
            <a:off x="0" y="1196752"/>
            <a:ext cx="8388424" cy="5256584"/>
          </a:xfrm>
        </p:spPr>
        <p:txBody>
          <a:bodyPr>
            <a:normAutofit lnSpcReduction="10000"/>
          </a:bodyPr>
          <a:lstStyle/>
          <a:p>
            <a:pPr algn="just"/>
            <a:endParaRPr lang="en-US" sz="2800" dirty="0"/>
          </a:p>
          <a:p>
            <a:pPr algn="just"/>
            <a:r>
              <a:rPr lang="en-US" sz="2800" dirty="0"/>
              <a:t>When peripheral venous access is in an injured, </a:t>
            </a:r>
            <a:r>
              <a:rPr lang="en-US" sz="2800" b="1" dirty="0"/>
              <a:t>infected</a:t>
            </a:r>
            <a:r>
              <a:rPr lang="en-US" sz="2800" dirty="0"/>
              <a:t>, or </a:t>
            </a:r>
            <a:r>
              <a:rPr lang="en-US" sz="2800" b="1" dirty="0"/>
              <a:t>burned</a:t>
            </a:r>
            <a:r>
              <a:rPr lang="en-US" sz="2800" dirty="0"/>
              <a:t> extremity, it should be avoided if possible.</a:t>
            </a:r>
          </a:p>
          <a:p>
            <a:pPr algn="just"/>
            <a:endParaRPr lang="en-US" sz="2800" dirty="0"/>
          </a:p>
          <a:p>
            <a:pPr algn="just"/>
            <a:r>
              <a:rPr lang="en-US" sz="2800" dirty="0"/>
              <a:t>Veins of </a:t>
            </a:r>
            <a:r>
              <a:rPr lang="en-US" sz="2800" b="1" dirty="0"/>
              <a:t>fractured</a:t>
            </a:r>
            <a:r>
              <a:rPr lang="en-US" sz="2800" dirty="0"/>
              <a:t> limbs , AV </a:t>
            </a:r>
            <a:r>
              <a:rPr lang="en-US" sz="2800" b="1" dirty="0"/>
              <a:t>fistula</a:t>
            </a:r>
            <a:r>
              <a:rPr lang="en-US" sz="2800" dirty="0"/>
              <a:t>, side of Lymph node </a:t>
            </a:r>
            <a:r>
              <a:rPr lang="en-US" sz="2800" b="1" dirty="0"/>
              <a:t>dissection</a:t>
            </a:r>
            <a:r>
              <a:rPr lang="en-US" sz="2800" dirty="0"/>
              <a:t> (ex. Mastectomy)</a:t>
            </a:r>
          </a:p>
          <a:p>
            <a:pPr marL="114300" indent="0" algn="just">
              <a:buNone/>
            </a:pPr>
            <a:endParaRPr lang="en-US" sz="2800" dirty="0"/>
          </a:p>
          <a:p>
            <a:pPr algn="just"/>
            <a:r>
              <a:rPr lang="en-US" sz="2800" dirty="0"/>
              <a:t>Some irritant solutions can cause blistering and tissue necrosis if they leak into the tissue e.g. chemotherapeutic agents. These solutions are more safely infused into a central vein. </a:t>
            </a:r>
          </a:p>
        </p:txBody>
      </p:sp>
    </p:spTree>
    <p:extLst>
      <p:ext uri="{BB962C8B-B14F-4D97-AF65-F5344CB8AC3E}">
        <p14:creationId xmlns:p14="http://schemas.microsoft.com/office/powerpoint/2010/main" val="217984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Complications</a:t>
            </a:r>
          </a:p>
        </p:txBody>
      </p:sp>
      <p:sp>
        <p:nvSpPr>
          <p:cNvPr id="3" name="Content Placeholder 2"/>
          <p:cNvSpPr>
            <a:spLocks noGrp="1"/>
          </p:cNvSpPr>
          <p:nvPr>
            <p:ph idx="1"/>
          </p:nvPr>
        </p:nvSpPr>
        <p:spPr/>
        <p:txBody>
          <a:bodyPr>
            <a:normAutofit/>
          </a:bodyPr>
          <a:lstStyle/>
          <a:p>
            <a:r>
              <a:rPr lang="en-US" sz="2800" dirty="0"/>
              <a:t>Pain (discomfort) </a:t>
            </a:r>
          </a:p>
          <a:p>
            <a:r>
              <a:rPr lang="en-US" sz="2800" dirty="0"/>
              <a:t>Failure to access the vein</a:t>
            </a:r>
          </a:p>
          <a:p>
            <a:r>
              <a:rPr lang="en-US" sz="2800" dirty="0"/>
              <a:t>Blood stops flowing into the flashback chamber</a:t>
            </a:r>
          </a:p>
          <a:p>
            <a:r>
              <a:rPr lang="en-US" sz="2800" dirty="0"/>
              <a:t>Arterial puncture (inadvertent)</a:t>
            </a:r>
          </a:p>
          <a:p>
            <a:r>
              <a:rPr lang="en-US" sz="2800" dirty="0"/>
              <a:t>Thrombophlebitis / Infection</a:t>
            </a:r>
          </a:p>
          <a:p>
            <a:r>
              <a:rPr lang="en-US" sz="2800" dirty="0"/>
              <a:t>Peripheral nerve palsy</a:t>
            </a:r>
          </a:p>
        </p:txBody>
      </p:sp>
    </p:spTree>
    <p:extLst>
      <p:ext uri="{BB962C8B-B14F-4D97-AF65-F5344CB8AC3E}">
        <p14:creationId xmlns:p14="http://schemas.microsoft.com/office/powerpoint/2010/main" val="343442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16" y="188640"/>
            <a:ext cx="8366007" cy="1143000"/>
          </a:xfrm>
        </p:spPr>
        <p:txBody>
          <a:bodyPr/>
          <a:lstStyle/>
          <a:p>
            <a:r>
              <a:rPr lang="en-US" sz="4800" b="1" dirty="0">
                <a:solidFill>
                  <a:srgbClr val="C00000"/>
                </a:solidFill>
              </a:rPr>
              <a:t>Cannula </a:t>
            </a:r>
          </a:p>
        </p:txBody>
      </p:sp>
      <p:sp>
        <p:nvSpPr>
          <p:cNvPr id="3" name="Content Placeholder 2"/>
          <p:cNvSpPr>
            <a:spLocks noGrp="1"/>
          </p:cNvSpPr>
          <p:nvPr>
            <p:ph sz="half" idx="1"/>
          </p:nvPr>
        </p:nvSpPr>
        <p:spPr>
          <a:xfrm>
            <a:off x="1247" y="1152741"/>
            <a:ext cx="4104456" cy="4590288"/>
          </a:xfrm>
        </p:spPr>
        <p:txBody>
          <a:bodyPr>
            <a:normAutofit/>
          </a:bodyPr>
          <a:lstStyle/>
          <a:p>
            <a:pPr algn="just"/>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13690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1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467925" cy="1569660"/>
          </a:xfrm>
          <a:prstGeom prst="rect">
            <a:avLst/>
          </a:prstGeom>
        </p:spPr>
        <p:txBody>
          <a:bodyPr wrap="square">
            <a:spAutoFit/>
          </a:bodyPr>
          <a:lstStyle/>
          <a:p>
            <a:pPr algn="just"/>
            <a:r>
              <a:rPr lang="en-US" sz="3200" dirty="0"/>
              <a:t>This device is available in various gauges (16-24 G), lengths (25-44 mm), compositions, and designs.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457" y="1758300"/>
            <a:ext cx="4212468" cy="498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300"/>
            <a:ext cx="4247963" cy="498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27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48883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6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Tips </a:t>
            </a:r>
          </a:p>
        </p:txBody>
      </p:sp>
      <p:sp>
        <p:nvSpPr>
          <p:cNvPr id="3" name="Content Placeholder 2"/>
          <p:cNvSpPr>
            <a:spLocks noGrp="1"/>
          </p:cNvSpPr>
          <p:nvPr>
            <p:ph idx="1"/>
          </p:nvPr>
        </p:nvSpPr>
        <p:spPr>
          <a:xfrm>
            <a:off x="251520" y="1556792"/>
            <a:ext cx="7931224" cy="5040560"/>
          </a:xfrm>
        </p:spPr>
        <p:txBody>
          <a:bodyPr>
            <a:noAutofit/>
          </a:bodyPr>
          <a:lstStyle/>
          <a:p>
            <a:pPr algn="just"/>
            <a:r>
              <a:rPr lang="en-US" sz="2800" dirty="0"/>
              <a:t>Routinely, use the smallest gauge of catheter if possible to prevent damage to the vessel intima.</a:t>
            </a:r>
          </a:p>
          <a:p>
            <a:pPr algn="just"/>
            <a:r>
              <a:rPr lang="en-US" sz="2800" dirty="0"/>
              <a:t>In an </a:t>
            </a:r>
            <a:r>
              <a:rPr lang="en-US" sz="2800" b="1" dirty="0"/>
              <a:t>emergency</a:t>
            </a:r>
            <a:r>
              <a:rPr lang="en-US" sz="2800" dirty="0"/>
              <a:t> situation use a </a:t>
            </a:r>
            <a:r>
              <a:rPr lang="en-US" sz="2800" b="1" dirty="0"/>
              <a:t>large</a:t>
            </a:r>
            <a:r>
              <a:rPr lang="en-US" sz="2800" dirty="0"/>
              <a:t> gauge catheter to allow administration of large volumes of fluid.</a:t>
            </a:r>
          </a:p>
          <a:p>
            <a:pPr algn="just"/>
            <a:r>
              <a:rPr lang="en-US" sz="2800" dirty="0"/>
              <a:t>The superficial veins of the upper extremities are preferred to those of the lower extremities for peripheral venous access as they interfere less with patient mobility and pose a lower risk for phlebitis.</a:t>
            </a:r>
            <a:endParaRPr lang="en-US" sz="2800" baseline="30000" dirty="0"/>
          </a:p>
          <a:p>
            <a:pPr algn="just"/>
            <a:endParaRPr lang="en-US" sz="2800" dirty="0"/>
          </a:p>
          <a:p>
            <a:endParaRPr lang="en-US" sz="2800" dirty="0"/>
          </a:p>
        </p:txBody>
      </p:sp>
    </p:spTree>
    <p:extLst>
      <p:ext uri="{BB962C8B-B14F-4D97-AF65-F5344CB8AC3E}">
        <p14:creationId xmlns:p14="http://schemas.microsoft.com/office/powerpoint/2010/main" val="3746537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2279</TotalTime>
  <Words>921</Words>
  <Application>Microsoft Office PowerPoint</Application>
  <PresentationFormat>On-screen Show (4:3)</PresentationFormat>
  <Paragraphs>104</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vt:lpstr>
      <vt:lpstr>Adjacency</vt:lpstr>
      <vt:lpstr>Intravenous cannulation</vt:lpstr>
      <vt:lpstr>PowerPoint Presentation</vt:lpstr>
      <vt:lpstr>Indication </vt:lpstr>
      <vt:lpstr>Contraindications</vt:lpstr>
      <vt:lpstr>Complications</vt:lpstr>
      <vt:lpstr>Cannula </vt:lpstr>
      <vt:lpstr>PowerPoint Presentation</vt:lpstr>
      <vt:lpstr>PowerPoint Presentation</vt:lpstr>
      <vt:lpstr>Tips </vt:lpstr>
      <vt:lpstr>PowerPoint Presentation</vt:lpstr>
      <vt:lpstr>Equipment</vt:lpstr>
      <vt:lpstr>Before the procedure</vt:lpstr>
      <vt:lpstr>PowerPoint Presentation</vt:lpstr>
      <vt:lpstr>Technique </vt:lpstr>
      <vt:lpstr>PowerPoint Presentation</vt:lpstr>
      <vt:lpstr>PowerPoint Presentation</vt:lpstr>
      <vt:lpstr>PowerPoint Presentation</vt:lpstr>
      <vt:lpstr>Intravenous fluid</vt:lpstr>
      <vt:lpstr>Indications </vt:lpstr>
      <vt:lpstr>Equipment </vt:lpstr>
      <vt:lpstr>             DRIP SET</vt:lpstr>
      <vt:lpstr>PowerPoint Presentation</vt:lpstr>
      <vt:lpstr>Technique </vt:lpstr>
      <vt:lpstr>PowerPoint Presentation</vt:lpstr>
      <vt:lpstr>PowerPoint Presentation</vt:lpstr>
      <vt:lpstr>PowerPoint Presentation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Intravenous cannulation</dc:title>
  <dc:creator>Haneen Mahmoud</dc:creator>
  <cp:lastModifiedBy>shaheer abbara</cp:lastModifiedBy>
  <cp:revision>66</cp:revision>
  <dcterms:created xsi:type="dcterms:W3CDTF">2013-02-08T16:40:53Z</dcterms:created>
  <dcterms:modified xsi:type="dcterms:W3CDTF">2023-03-07T08:45:17Z</dcterms:modified>
</cp:coreProperties>
</file>