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708" r:id="rId2"/>
    <p:sldId id="789" r:id="rId3"/>
    <p:sldId id="763" r:id="rId4"/>
    <p:sldId id="828" r:id="rId5"/>
    <p:sldId id="827" r:id="rId6"/>
    <p:sldId id="764" r:id="rId7"/>
    <p:sldId id="796" r:id="rId8"/>
    <p:sldId id="801" r:id="rId9"/>
    <p:sldId id="802" r:id="rId10"/>
    <p:sldId id="803" r:id="rId11"/>
    <p:sldId id="804" r:id="rId12"/>
    <p:sldId id="805" r:id="rId13"/>
    <p:sldId id="810" r:id="rId14"/>
    <p:sldId id="807" r:id="rId15"/>
    <p:sldId id="808" r:id="rId16"/>
    <p:sldId id="809" r:id="rId17"/>
    <p:sldId id="793" r:id="rId18"/>
    <p:sldId id="798" r:id="rId19"/>
    <p:sldId id="799" r:id="rId20"/>
    <p:sldId id="800" r:id="rId21"/>
    <p:sldId id="794" r:id="rId22"/>
    <p:sldId id="795" r:id="rId23"/>
    <p:sldId id="770" r:id="rId24"/>
    <p:sldId id="811" r:id="rId25"/>
    <p:sldId id="720" r:id="rId26"/>
    <p:sldId id="721" r:id="rId27"/>
    <p:sldId id="724" r:id="rId28"/>
    <p:sldId id="725" r:id="rId29"/>
    <p:sldId id="726" r:id="rId30"/>
    <p:sldId id="727" r:id="rId31"/>
    <p:sldId id="729" r:id="rId32"/>
    <p:sldId id="730" r:id="rId33"/>
    <p:sldId id="731" r:id="rId34"/>
    <p:sldId id="732" r:id="rId35"/>
    <p:sldId id="733" r:id="rId36"/>
    <p:sldId id="734" r:id="rId37"/>
    <p:sldId id="736" r:id="rId38"/>
    <p:sldId id="737" r:id="rId39"/>
    <p:sldId id="738" r:id="rId40"/>
    <p:sldId id="829" r:id="rId41"/>
    <p:sldId id="739" r:id="rId42"/>
    <p:sldId id="740" r:id="rId43"/>
    <p:sldId id="750" r:id="rId44"/>
    <p:sldId id="741" r:id="rId45"/>
    <p:sldId id="812" r:id="rId46"/>
    <p:sldId id="813" r:id="rId47"/>
    <p:sldId id="814" r:id="rId48"/>
    <p:sldId id="743" r:id="rId49"/>
    <p:sldId id="584" r:id="rId50"/>
    <p:sldId id="585" r:id="rId51"/>
    <p:sldId id="815" r:id="rId52"/>
    <p:sldId id="759" r:id="rId53"/>
    <p:sldId id="775" r:id="rId54"/>
    <p:sldId id="823" r:id="rId55"/>
    <p:sldId id="776" r:id="rId56"/>
    <p:sldId id="777" r:id="rId57"/>
    <p:sldId id="791" r:id="rId58"/>
    <p:sldId id="629" r:id="rId59"/>
    <p:sldId id="646" r:id="rId60"/>
    <p:sldId id="778" r:id="rId61"/>
    <p:sldId id="830" r:id="rId62"/>
    <p:sldId id="831" r:id="rId63"/>
    <p:sldId id="779" r:id="rId64"/>
    <p:sldId id="780" r:id="rId65"/>
    <p:sldId id="816" r:id="rId66"/>
    <p:sldId id="781" r:id="rId67"/>
    <p:sldId id="782" r:id="rId68"/>
    <p:sldId id="783" r:id="rId69"/>
    <p:sldId id="784" r:id="rId70"/>
    <p:sldId id="785" r:id="rId71"/>
    <p:sldId id="788" r:id="rId72"/>
    <p:sldId id="613" r:id="rId73"/>
    <p:sldId id="706" r:id="rId74"/>
  </p:sldIdLst>
  <p:sldSz cx="10287000" cy="6858000" type="35mm"/>
  <p:notesSz cx="9144000" cy="6858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72" autoAdjust="0"/>
  </p:normalViewPr>
  <p:slideViewPr>
    <p:cSldViewPr>
      <p:cViewPr varScale="1">
        <p:scale>
          <a:sx n="67" d="100"/>
          <a:sy n="67" d="100"/>
        </p:scale>
        <p:origin x="-1224" y="-108"/>
      </p:cViewPr>
      <p:guideLst>
        <p:guide orient="horz" pos="2160"/>
        <p:guide pos="3264"/>
      </p:guideLst>
    </p:cSldViewPr>
  </p:slideViewPr>
  <p:notesTextViewPr>
    <p:cViewPr>
      <p:scale>
        <a:sx n="100" d="100"/>
        <a:sy n="100" d="100"/>
      </p:scale>
      <p:origin x="0" y="0"/>
    </p:cViewPr>
  </p:notesTextViewPr>
  <p:sorterViewPr>
    <p:cViewPr>
      <p:scale>
        <a:sx n="75" d="100"/>
        <a:sy n="75" d="100"/>
      </p:scale>
      <p:origin x="0" y="207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200" b="0">
                <a:latin typeface="Times New Roman"/>
              </a:defRPr>
            </a:lvl1pPr>
          </a:lstStyle>
          <a:p>
            <a:pPr>
              <a:defRPr/>
            </a:pPr>
            <a:endParaRPr lang="en-US"/>
          </a:p>
        </p:txBody>
      </p:sp>
      <p:sp>
        <p:nvSpPr>
          <p:cNvPr id="3075"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latin typeface="Times New Roman"/>
              </a:defRPr>
            </a:lvl1pPr>
          </a:lstStyle>
          <a:p>
            <a:pPr>
              <a:defRPr/>
            </a:pPr>
            <a:endParaRPr lang="en-US"/>
          </a:p>
        </p:txBody>
      </p:sp>
      <p:sp>
        <p:nvSpPr>
          <p:cNvPr id="3076"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defRPr sz="1200" b="0">
                <a:latin typeface="Times New Roman"/>
              </a:defRPr>
            </a:lvl1pPr>
          </a:lstStyle>
          <a:p>
            <a:pPr>
              <a:defRPr/>
            </a:pPr>
            <a:endParaRPr lang="en-US"/>
          </a:p>
        </p:txBody>
      </p:sp>
      <p:sp>
        <p:nvSpPr>
          <p:cNvPr id="3077"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latin typeface="Times New Roman" pitchFamily="18" charset="0"/>
                <a:cs typeface="Times New Roman" pitchFamily="18" charset="0"/>
              </a:defRPr>
            </a:lvl1pPr>
          </a:lstStyle>
          <a:p>
            <a:pPr>
              <a:defRPr/>
            </a:pPr>
            <a:fld id="{D6603C8A-259B-46E0-AD8E-E4FE1803EAD0}" type="slidenum">
              <a:rPr lang="ar-SA"/>
              <a:pPr>
                <a:defRPr/>
              </a:pPr>
              <a:t>‹#›</a:t>
            </a:fld>
            <a:endParaRPr lang="en-US"/>
          </a:p>
        </p:txBody>
      </p:sp>
    </p:spTree>
    <p:extLst>
      <p:ext uri="{BB962C8B-B14F-4D97-AF65-F5344CB8AC3E}">
        <p14:creationId xmlns:p14="http://schemas.microsoft.com/office/powerpoint/2010/main" val="2097380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200" b="0">
                <a:latin typeface="Times New Roman"/>
              </a:defRPr>
            </a:lvl1pPr>
          </a:lstStyle>
          <a:p>
            <a:pPr>
              <a:defRPr/>
            </a:pPr>
            <a:endParaRPr lang="en-US"/>
          </a:p>
        </p:txBody>
      </p:sp>
      <p:sp>
        <p:nvSpPr>
          <p:cNvPr id="2051"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latin typeface="Times New Roman"/>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2646363" y="515938"/>
            <a:ext cx="3852862" cy="256857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4"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defRPr sz="1200" b="0">
                <a:latin typeface="Times New Roman"/>
              </a:defRPr>
            </a:lvl1pPr>
          </a:lstStyle>
          <a:p>
            <a:pPr>
              <a:defRPr/>
            </a:pPr>
            <a:endParaRPr lang="en-US"/>
          </a:p>
        </p:txBody>
      </p:sp>
      <p:sp>
        <p:nvSpPr>
          <p:cNvPr id="2055"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latin typeface="Times New Roman" pitchFamily="18" charset="0"/>
                <a:cs typeface="Times New Roman" pitchFamily="18" charset="0"/>
              </a:defRPr>
            </a:lvl1pPr>
          </a:lstStyle>
          <a:p>
            <a:pPr>
              <a:defRPr/>
            </a:pPr>
            <a:fld id="{6CECD9CB-3290-48F6-A709-F2153FBB0A3B}" type="slidenum">
              <a:rPr lang="ar-SA"/>
              <a:pPr>
                <a:defRPr/>
              </a:pPr>
              <a:t>‹#›</a:t>
            </a:fld>
            <a:endParaRPr lang="en-US"/>
          </a:p>
        </p:txBody>
      </p:sp>
    </p:spTree>
    <p:extLst>
      <p:ext uri="{BB962C8B-B14F-4D97-AF65-F5344CB8AC3E}">
        <p14:creationId xmlns:p14="http://schemas.microsoft.com/office/powerpoint/2010/main" val="1039515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atin typeface="Arial" charset="0"/>
              </a:defRPr>
            </a:lvl1pPr>
          </a:lstStyle>
          <a:p>
            <a:pPr>
              <a:defRPr/>
            </a:pPr>
            <a:r>
              <a:rPr lang="en-US"/>
              <a:t>2013, Oct.8</a:t>
            </a:r>
            <a:r>
              <a:rPr lang="en-US" baseline="30000"/>
              <a:t>th</a:t>
            </a:r>
            <a:r>
              <a:rPr lang="en-US"/>
              <a:t> </a:t>
            </a:r>
          </a:p>
        </p:txBody>
      </p:sp>
      <p:sp>
        <p:nvSpPr>
          <p:cNvPr id="5" name="Rectangle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atin typeface="Arial" charset="0"/>
              </a:defRPr>
            </a:lvl1pPr>
          </a:lstStyle>
          <a:p>
            <a:pPr>
              <a:defRPr/>
            </a:pPr>
            <a:r>
              <a:rPr lang="en-US"/>
              <a:t>2013, Oct.8</a:t>
            </a:r>
            <a:r>
              <a:rPr lang="en-US" baseline="30000"/>
              <a:t>th</a:t>
            </a:r>
            <a:r>
              <a:rPr lang="en-US"/>
              <a:t> </a:t>
            </a:r>
          </a:p>
          <a:p>
            <a:pPr>
              <a:defRPr/>
            </a:pPr>
            <a:endParaRPr lang="en-US"/>
          </a:p>
        </p:txBody>
      </p:sp>
      <p:sp>
        <p:nvSpPr>
          <p:cNvPr id="5" name="Rectangle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atin typeface="Arial" charset="0"/>
              </a:defRPr>
            </a:lvl1pPr>
          </a:lstStyle>
          <a:p>
            <a:pPr>
              <a:defRPr/>
            </a:pPr>
            <a:r>
              <a:rPr lang="en-US"/>
              <a:t>2013, Oct.8</a:t>
            </a:r>
            <a:r>
              <a:rPr lang="en-US" baseline="30000"/>
              <a:t>th</a:t>
            </a:r>
            <a:r>
              <a:rPr lang="en-US"/>
              <a:t> </a:t>
            </a:r>
          </a:p>
        </p:txBody>
      </p:sp>
      <p:sp>
        <p:nvSpPr>
          <p:cNvPr id="5" name="Rectangle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981200"/>
            <a:ext cx="4295775" cy="4114800"/>
          </a:xfrm>
        </p:spPr>
        <p:txBody>
          <a:bodyPr/>
          <a:lstStyle/>
          <a:p>
            <a:pPr lvl="0"/>
            <a:endParaRPr lang="en-US" noProof="0" smtClean="0"/>
          </a:p>
        </p:txBody>
      </p:sp>
      <p:sp>
        <p:nvSpPr>
          <p:cNvPr id="4" name="Text Placeholder 3"/>
          <p:cNvSpPr>
            <a:spLocks noGrp="1"/>
          </p:cNvSpPr>
          <p:nvPr>
            <p:ph type="body" sz="half" idx="2"/>
          </p:nvPr>
        </p:nvSpPr>
        <p:spPr>
          <a:xfrm>
            <a:off x="5219700"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a:defRPr>
                <a:latin typeface="Arial" charset="0"/>
              </a:defRPr>
            </a:lvl1pPr>
          </a:lstStyle>
          <a:p>
            <a:pPr>
              <a:defRPr/>
            </a:pPr>
            <a:r>
              <a:rPr lang="en-US"/>
              <a:t>2013, Oct.8</a:t>
            </a:r>
            <a:r>
              <a:rPr lang="en-US" baseline="30000"/>
              <a:t>th</a:t>
            </a:r>
            <a:r>
              <a:rPr lang="en-US"/>
              <a:t> </a:t>
            </a:r>
          </a:p>
        </p:txBody>
      </p:sp>
      <p:sp>
        <p:nvSpPr>
          <p:cNvPr id="6" name="Footer Placeholder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71525" y="1981200"/>
            <a:ext cx="8743950" cy="4114800"/>
          </a:xfrm>
        </p:spPr>
        <p:txBody>
          <a:bodyPr/>
          <a:lstStyle/>
          <a:p>
            <a:pPr lvl="0"/>
            <a:endParaRPr lang="en-US" noProof="0" smtClean="0"/>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atin typeface="Arial" charset="0"/>
              </a:defRPr>
            </a:lvl1pPr>
          </a:lstStyle>
          <a:p>
            <a:pPr>
              <a:defRPr/>
            </a:pPr>
            <a:r>
              <a:rPr lang="en-US"/>
              <a:t>2013, Oct.8</a:t>
            </a:r>
            <a:r>
              <a:rPr lang="en-US" baseline="30000"/>
              <a:t>th</a:t>
            </a:r>
            <a:r>
              <a:rPr lang="en-US"/>
              <a:t> </a:t>
            </a:r>
          </a:p>
        </p:txBody>
      </p:sp>
      <p:sp>
        <p:nvSpPr>
          <p:cNvPr id="5" name="Rectangle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atin typeface="Arial" charset="0"/>
              </a:defRPr>
            </a:lvl1pPr>
          </a:lstStyle>
          <a:p>
            <a:pPr>
              <a:defRPr/>
            </a:pPr>
            <a:r>
              <a:rPr lang="en-US"/>
              <a:t>2013, Oct.8</a:t>
            </a:r>
            <a:r>
              <a:rPr lang="en-US" baseline="30000"/>
              <a:t>th</a:t>
            </a:r>
            <a:r>
              <a:rPr lang="en-US"/>
              <a:t> </a:t>
            </a:r>
          </a:p>
          <a:p>
            <a:pPr>
              <a:defRPr/>
            </a:pPr>
            <a:endParaRPr lang="en-US"/>
          </a:p>
        </p:txBody>
      </p:sp>
      <p:sp>
        <p:nvSpPr>
          <p:cNvPr id="5" name="Rectangle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a:defRPr>
                <a:latin typeface="Arial" charset="0"/>
              </a:defRPr>
            </a:lvl1pPr>
          </a:lstStyle>
          <a:p>
            <a:pPr>
              <a:defRPr/>
            </a:pPr>
            <a:r>
              <a:rPr lang="en-US"/>
              <a:t>2013, Oct.8</a:t>
            </a:r>
            <a:r>
              <a:rPr lang="en-US" baseline="30000"/>
              <a:t>th</a:t>
            </a:r>
            <a:r>
              <a:rPr lang="en-US"/>
              <a:t> </a:t>
            </a:r>
          </a:p>
        </p:txBody>
      </p:sp>
      <p:sp>
        <p:nvSpPr>
          <p:cNvPr id="6" name="Footer Placeholder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771525" y="6248400"/>
            <a:ext cx="2143125" cy="4572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atin typeface="Arial" charset="0"/>
              </a:defRPr>
            </a:lvl1pPr>
          </a:lstStyle>
          <a:p>
            <a:pPr>
              <a:defRPr/>
            </a:pPr>
            <a:r>
              <a:rPr lang="en-US"/>
              <a:t>2013, Oct.8</a:t>
            </a:r>
            <a:r>
              <a:rPr lang="en-US" baseline="30000"/>
              <a:t>th</a:t>
            </a:r>
            <a:r>
              <a:rPr lang="en-US"/>
              <a:t> </a:t>
            </a:r>
          </a:p>
          <a:p>
            <a:pPr>
              <a:defRPr/>
            </a:pPr>
            <a:endParaRPr lang="en-US"/>
          </a:p>
        </p:txBody>
      </p:sp>
      <p:sp>
        <p:nvSpPr>
          <p:cNvPr id="8" name="Rectangle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771525" y="6248400"/>
            <a:ext cx="2143125" cy="457200"/>
          </a:xfrm>
          <a:prstGeom prst="rect">
            <a:avLst/>
          </a:prstGeom>
        </p:spPr>
        <p:txBody>
          <a:bodyPr/>
          <a:lstStyle>
            <a:lvl1pPr>
              <a:defRPr>
                <a:latin typeface="Arial" charset="0"/>
              </a:defRPr>
            </a:lvl1pPr>
          </a:lstStyle>
          <a:p>
            <a:pPr>
              <a:defRPr/>
            </a:pPr>
            <a:r>
              <a:rPr lang="en-US"/>
              <a:t>2013, Oct.8</a:t>
            </a:r>
            <a:r>
              <a:rPr lang="en-US" baseline="30000"/>
              <a:t>th</a:t>
            </a:r>
            <a:r>
              <a:rPr lang="en-US"/>
              <a:t> </a:t>
            </a:r>
          </a:p>
        </p:txBody>
      </p:sp>
      <p:sp>
        <p:nvSpPr>
          <p:cNvPr id="4" name="Rectangle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71525" y="6248400"/>
            <a:ext cx="2143125" cy="4572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atin typeface="Arial" charset="0"/>
              </a:defRPr>
            </a:lvl1pPr>
          </a:lstStyle>
          <a:p>
            <a:pPr>
              <a:defRPr/>
            </a:pPr>
            <a:r>
              <a:rPr lang="en-US"/>
              <a:t>2013, Oct.8</a:t>
            </a:r>
            <a:r>
              <a:rPr lang="en-US" baseline="30000"/>
              <a:t>th</a:t>
            </a:r>
            <a:r>
              <a:rPr lang="en-US"/>
              <a:t> </a:t>
            </a:r>
          </a:p>
          <a:p>
            <a:pPr>
              <a:defRPr/>
            </a:pPr>
            <a:endParaRPr lang="en-US"/>
          </a:p>
        </p:txBody>
      </p:sp>
      <p:sp>
        <p:nvSpPr>
          <p:cNvPr id="3" name="Rectangle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atin typeface="Arial" charset="0"/>
              </a:defRPr>
            </a:lvl1pPr>
          </a:lstStyle>
          <a:p>
            <a:pPr>
              <a:defRPr/>
            </a:pPr>
            <a:r>
              <a:rPr lang="en-US"/>
              <a:t>2013, Oct.8</a:t>
            </a:r>
            <a:r>
              <a:rPr lang="en-US" baseline="30000"/>
              <a:t>th</a:t>
            </a:r>
            <a:r>
              <a:rPr lang="en-US"/>
              <a:t> </a:t>
            </a:r>
          </a:p>
          <a:p>
            <a:pPr>
              <a:defRPr/>
            </a:pPr>
            <a:endParaRPr lang="en-US"/>
          </a:p>
        </p:txBody>
      </p:sp>
      <p:sp>
        <p:nvSpPr>
          <p:cNvPr id="6" name="Footer Placeholder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atin typeface="Arial" charset="0"/>
              </a:defRPr>
            </a:lvl1pPr>
          </a:lstStyle>
          <a:p>
            <a:pPr>
              <a:defRPr/>
            </a:pPr>
            <a:r>
              <a:rPr lang="en-US"/>
              <a:t>2013, Oct.8</a:t>
            </a:r>
            <a:r>
              <a:rPr lang="en-US" baseline="30000"/>
              <a:t>th</a:t>
            </a:r>
            <a:r>
              <a:rPr lang="en-US"/>
              <a:t> </a:t>
            </a:r>
          </a:p>
          <a:p>
            <a:pPr>
              <a:defRPr/>
            </a:pPr>
            <a:endParaRPr lang="en-US"/>
          </a:p>
        </p:txBody>
      </p:sp>
      <p:sp>
        <p:nvSpPr>
          <p:cNvPr id="6" name="Footer Placeholder 5"/>
          <p:cNvSpPr>
            <a:spLocks noGrp="1" noChangeArrowheads="1"/>
          </p:cNvSpPr>
          <p:nvPr>
            <p:ph type="ftr" sz="quarter" idx="11"/>
          </p:nvPr>
        </p:nvSpPr>
        <p:spPr>
          <a:xfrm>
            <a:off x="6943725" y="6248400"/>
            <a:ext cx="3257550" cy="457200"/>
          </a:xfrm>
          <a:prstGeom prst="rect">
            <a:avLst/>
          </a:prstGeom>
        </p:spPr>
        <p:txBody>
          <a:bodyPr/>
          <a:lstStyle>
            <a:lvl1pPr>
              <a:defRPr>
                <a:latin typeface="Arial" charset="0"/>
              </a:defRPr>
            </a:lvl1pPr>
          </a:lstStyle>
          <a:p>
            <a:pPr>
              <a:defRPr/>
            </a:pPr>
            <a:r>
              <a:rPr lang="en-US"/>
              <a:t>Hesham waly, MD, FACC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23" r:id="rId1"/>
    <p:sldLayoutId id="2147483921"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hf hd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Ischaemic</a:t>
            </a:r>
            <a:r>
              <a:rPr lang="en-US" dirty="0" smtClean="0"/>
              <a:t> heart diseases</a:t>
            </a:r>
            <a:endParaRPr lang="ar-EG" dirty="0"/>
          </a:p>
        </p:txBody>
      </p:sp>
      <p:sp>
        <p:nvSpPr>
          <p:cNvPr id="3" name="Subtitle 2"/>
          <p:cNvSpPr>
            <a:spLocks noGrp="1"/>
          </p:cNvSpPr>
          <p:nvPr>
            <p:ph type="subTitle" idx="1"/>
          </p:nvPr>
        </p:nvSpPr>
        <p:spPr/>
        <p:txBody>
          <a:bodyPr/>
          <a:lstStyle/>
          <a:p>
            <a:r>
              <a:rPr lang="en-US" dirty="0" smtClean="0"/>
              <a:t>By</a:t>
            </a:r>
          </a:p>
          <a:p>
            <a:r>
              <a:rPr lang="en-US" dirty="0" smtClean="0"/>
              <a:t>Dr. Mohamed </a:t>
            </a:r>
            <a:r>
              <a:rPr lang="en-US" dirty="0" err="1" smtClean="0"/>
              <a:t>Abd</a:t>
            </a:r>
            <a:r>
              <a:rPr lang="en-US" dirty="0" smtClean="0"/>
              <a:t> </a:t>
            </a:r>
            <a:r>
              <a:rPr lang="en-US" dirty="0" err="1" smtClean="0"/>
              <a:t>Almoneim</a:t>
            </a:r>
            <a:r>
              <a:rPr lang="en-US" dirty="0" smtClean="0"/>
              <a:t> </a:t>
            </a:r>
            <a:r>
              <a:rPr lang="en-US" dirty="0" err="1" smtClean="0"/>
              <a:t>Attia</a:t>
            </a:r>
            <a:r>
              <a:rPr lang="en-US" dirty="0" smtClean="0"/>
              <a:t> </a:t>
            </a:r>
            <a:endParaRPr lang="ar-E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4350" y="-142900"/>
            <a:ext cx="8486775" cy="930275"/>
          </a:xfrm>
        </p:spPr>
        <p:txBody>
          <a:bodyPr/>
          <a:lstStyle/>
          <a:p>
            <a:pPr eaLnBrk="1" hangingPunct="1"/>
            <a:r>
              <a:rPr lang="ro-RO" sz="2800" dirty="0" smtClean="0"/>
              <a:t>Risk Factors</a:t>
            </a:r>
          </a:p>
        </p:txBody>
      </p:sp>
      <p:sp>
        <p:nvSpPr>
          <p:cNvPr id="7171" name="Rectangle 3"/>
          <p:cNvSpPr>
            <a:spLocks noGrp="1" noChangeArrowheads="1"/>
          </p:cNvSpPr>
          <p:nvPr>
            <p:ph type="body" idx="1"/>
          </p:nvPr>
        </p:nvSpPr>
        <p:spPr>
          <a:xfrm>
            <a:off x="0" y="571480"/>
            <a:ext cx="10287000" cy="6286520"/>
          </a:xfrm>
        </p:spPr>
        <p:txBody>
          <a:bodyPr/>
          <a:lstStyle/>
          <a:p>
            <a:pPr algn="just" eaLnBrk="1" hangingPunct="1">
              <a:lnSpc>
                <a:spcPct val="80000"/>
              </a:lnSpc>
            </a:pPr>
            <a:r>
              <a:rPr lang="en-US" sz="2400" b="1" dirty="0" smtClean="0">
                <a:solidFill>
                  <a:srgbClr val="FF0000"/>
                </a:solidFill>
              </a:rPr>
              <a:t>Changeable risk factors – life style risk factors:</a:t>
            </a:r>
          </a:p>
          <a:p>
            <a:pPr lvl="1" algn="just" eaLnBrk="1" hangingPunct="1">
              <a:lnSpc>
                <a:spcPct val="80000"/>
              </a:lnSpc>
            </a:pPr>
            <a:r>
              <a:rPr lang="en-US" sz="2400" dirty="0" err="1" smtClean="0">
                <a:solidFill>
                  <a:schemeClr val="tx2"/>
                </a:solidFill>
              </a:rPr>
              <a:t>Hyperlipidemia</a:t>
            </a:r>
            <a:endParaRPr lang="en-US" sz="2400" dirty="0" smtClean="0">
              <a:solidFill>
                <a:schemeClr val="tx2"/>
              </a:solidFill>
            </a:endParaRPr>
          </a:p>
          <a:p>
            <a:pPr lvl="2" eaLnBrk="1" hangingPunct="1">
              <a:lnSpc>
                <a:spcPct val="80000"/>
              </a:lnSpc>
            </a:pPr>
            <a:r>
              <a:rPr lang="en-US" dirty="0" smtClean="0"/>
              <a:t>The presence of HPL is the strongest risk factor for atherosclerosis in persons &lt; 45 years of age. </a:t>
            </a:r>
          </a:p>
          <a:p>
            <a:pPr lvl="2" algn="just" eaLnBrk="1" hangingPunct="1">
              <a:lnSpc>
                <a:spcPct val="80000"/>
              </a:lnSpc>
            </a:pPr>
            <a:r>
              <a:rPr lang="en-US" dirty="0" smtClean="0"/>
              <a:t>Both primary and secondary HPL increase the risk.</a:t>
            </a:r>
          </a:p>
          <a:p>
            <a:pPr lvl="1" algn="just" eaLnBrk="1" hangingPunct="1">
              <a:lnSpc>
                <a:spcPct val="80000"/>
              </a:lnSpc>
            </a:pPr>
            <a:r>
              <a:rPr lang="en-US" sz="2400" dirty="0" smtClean="0">
                <a:solidFill>
                  <a:schemeClr val="tx2"/>
                </a:solidFill>
              </a:rPr>
              <a:t>Cigarette smoking</a:t>
            </a:r>
          </a:p>
          <a:p>
            <a:pPr lvl="1" algn="just" eaLnBrk="1" hangingPunct="1">
              <a:lnSpc>
                <a:spcPct val="80000"/>
              </a:lnSpc>
            </a:pPr>
            <a:r>
              <a:rPr lang="en-US" sz="2400" dirty="0" smtClean="0">
                <a:solidFill>
                  <a:schemeClr val="tx2"/>
                </a:solidFill>
              </a:rPr>
              <a:t>Hypertension</a:t>
            </a:r>
          </a:p>
          <a:p>
            <a:pPr lvl="2" algn="just" eaLnBrk="1" hangingPunct="1">
              <a:lnSpc>
                <a:spcPct val="80000"/>
              </a:lnSpc>
            </a:pPr>
            <a:r>
              <a:rPr lang="en-US" dirty="0" smtClean="0"/>
              <a:t>High BP produces mechanical stress on the vessel endothelium.</a:t>
            </a:r>
          </a:p>
          <a:p>
            <a:pPr lvl="2" eaLnBrk="1" hangingPunct="1">
              <a:lnSpc>
                <a:spcPct val="80000"/>
              </a:lnSpc>
            </a:pPr>
            <a:r>
              <a:rPr lang="en-US" dirty="0" smtClean="0"/>
              <a:t>It is a major risk factor for atherosclerosis in all age groups and may be as important or more important than HPL &gt; 45 years.</a:t>
            </a:r>
          </a:p>
          <a:p>
            <a:pPr lvl="1" algn="just" eaLnBrk="1" hangingPunct="1">
              <a:lnSpc>
                <a:spcPct val="80000"/>
              </a:lnSpc>
            </a:pPr>
            <a:r>
              <a:rPr lang="en-US" sz="2400" dirty="0" smtClean="0">
                <a:solidFill>
                  <a:schemeClr val="tx2"/>
                </a:solidFill>
              </a:rPr>
              <a:t>Diabetes mellitus</a:t>
            </a:r>
          </a:p>
          <a:p>
            <a:pPr lvl="2" eaLnBrk="1" hangingPunct="1">
              <a:lnSpc>
                <a:spcPct val="80000"/>
              </a:lnSpc>
            </a:pPr>
            <a:r>
              <a:rPr lang="en-US" dirty="0" smtClean="0"/>
              <a:t>DM elevates blood lipid levels and otherwise increases the risk of atherosclerosis.</a:t>
            </a:r>
          </a:p>
          <a:p>
            <a:pPr lvl="1" algn="just" eaLnBrk="1" hangingPunct="1">
              <a:lnSpc>
                <a:spcPct val="80000"/>
              </a:lnSpc>
            </a:pPr>
            <a:r>
              <a:rPr lang="en-US" sz="2400" dirty="0" smtClean="0">
                <a:solidFill>
                  <a:schemeClr val="tx2"/>
                </a:solidFill>
              </a:rPr>
              <a:t>Insufficient physical activity</a:t>
            </a:r>
          </a:p>
          <a:p>
            <a:pPr lvl="1" algn="just" eaLnBrk="1" hangingPunct="1">
              <a:lnSpc>
                <a:spcPct val="80000"/>
              </a:lnSpc>
            </a:pPr>
            <a:r>
              <a:rPr lang="en-US" sz="2400" dirty="0" smtClean="0">
                <a:solidFill>
                  <a:schemeClr val="tx2"/>
                </a:solidFill>
              </a:rPr>
              <a:t>Stressful lifestyle</a:t>
            </a:r>
          </a:p>
          <a:p>
            <a:pPr lvl="1" algn="just" eaLnBrk="1" hangingPunct="1">
              <a:lnSpc>
                <a:spcPct val="80000"/>
              </a:lnSpc>
            </a:pPr>
            <a:r>
              <a:rPr lang="en-US" sz="2400" dirty="0" smtClean="0">
                <a:solidFill>
                  <a:schemeClr val="tx2"/>
                </a:solidFill>
              </a:rPr>
              <a:t>Obesity</a:t>
            </a:r>
          </a:p>
          <a:p>
            <a:pPr eaLnBrk="1" hangingPunct="1">
              <a:lnSpc>
                <a:spcPct val="80000"/>
              </a:lnSpc>
            </a:pPr>
            <a:endParaRPr lang="en-US" sz="1900" dirty="0" smtClean="0"/>
          </a:p>
        </p:txBody>
      </p:sp>
    </p:spTree>
    <p:extLst>
      <p:ext uri="{BB962C8B-B14F-4D97-AF65-F5344CB8AC3E}">
        <p14:creationId xmlns:p14="http://schemas.microsoft.com/office/powerpoint/2010/main" val="3504551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526852" y="-152400"/>
            <a:ext cx="8486775" cy="1125538"/>
          </a:xfrm>
        </p:spPr>
        <p:txBody>
          <a:bodyPr/>
          <a:lstStyle/>
          <a:p>
            <a:pPr eaLnBrk="1" hangingPunct="1"/>
            <a:r>
              <a:rPr lang="ro-RO" sz="2800" dirty="0" smtClean="0"/>
              <a:t>Pathogenesis of </a:t>
            </a:r>
            <a:r>
              <a:rPr lang="en-US" sz="2800" dirty="0" smtClean="0"/>
              <a:t>c</a:t>
            </a:r>
            <a:r>
              <a:rPr lang="ro-RO" sz="2800" dirty="0" smtClean="0"/>
              <a:t>oronary </a:t>
            </a:r>
            <a:r>
              <a:rPr lang="en-US" sz="2800" dirty="0" smtClean="0"/>
              <a:t>h</a:t>
            </a:r>
            <a:r>
              <a:rPr lang="ro-RO" sz="2800" dirty="0" smtClean="0"/>
              <a:t>eart </a:t>
            </a:r>
            <a:r>
              <a:rPr lang="en-US" sz="2800" dirty="0" smtClean="0"/>
              <a:t>d</a:t>
            </a:r>
            <a:r>
              <a:rPr lang="ro-RO" sz="2800" dirty="0" smtClean="0"/>
              <a:t>isease</a:t>
            </a:r>
            <a:r>
              <a:rPr lang="en-US" sz="2800" dirty="0" smtClean="0"/>
              <a:t> (CHD)</a:t>
            </a:r>
            <a:endParaRPr lang="ro-RO" sz="2800" dirty="0" smtClean="0"/>
          </a:p>
        </p:txBody>
      </p:sp>
      <p:pic>
        <p:nvPicPr>
          <p:cNvPr id="28675" name="Picture 6"/>
          <p:cNvPicPr>
            <a:picLocks noGrp="1" noChangeAspect="1" noChangeArrowheads="1"/>
          </p:cNvPicPr>
          <p:nvPr>
            <p:ph idx="1"/>
          </p:nvPr>
        </p:nvPicPr>
        <p:blipFill>
          <a:blip r:embed="rId2"/>
          <a:srcRect/>
          <a:stretch>
            <a:fillRect/>
          </a:stretch>
        </p:blipFill>
        <p:spPr>
          <a:xfrm>
            <a:off x="190501" y="990600"/>
            <a:ext cx="9906000" cy="5714999"/>
          </a:xfrm>
          <a:noFill/>
        </p:spPr>
      </p:pic>
    </p:spTree>
    <p:extLst>
      <p:ext uri="{BB962C8B-B14F-4D97-AF65-F5344CB8AC3E}">
        <p14:creationId xmlns:p14="http://schemas.microsoft.com/office/powerpoint/2010/main" val="346848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smtClean="0"/>
              <a:t>Evaluation and Diagnosis</a:t>
            </a:r>
            <a:endParaRPr lang="en-US" smtClean="0"/>
          </a:p>
        </p:txBody>
      </p:sp>
      <p:sp>
        <p:nvSpPr>
          <p:cNvPr id="27651" name="Rectangle 3"/>
          <p:cNvSpPr>
            <a:spLocks noGrp="1" noChangeArrowheads="1"/>
          </p:cNvSpPr>
          <p:nvPr>
            <p:ph type="body" idx="1"/>
          </p:nvPr>
        </p:nvSpPr>
        <p:spPr/>
        <p:txBody>
          <a:bodyPr/>
          <a:lstStyle/>
          <a:p>
            <a:pPr eaLnBrk="1" hangingPunct="1">
              <a:spcBef>
                <a:spcPts val="500"/>
              </a:spcBef>
              <a:spcAft>
                <a:spcPts val="500"/>
              </a:spcAft>
            </a:pPr>
            <a:r>
              <a:rPr lang="en-US" b="0" dirty="0" smtClean="0"/>
              <a:t>In patients presenting with chest pain</a:t>
            </a:r>
          </a:p>
          <a:p>
            <a:pPr lvl="1" eaLnBrk="1" hangingPunct="1">
              <a:spcBef>
                <a:spcPts val="500"/>
              </a:spcBef>
              <a:spcAft>
                <a:spcPts val="500"/>
              </a:spcAft>
            </a:pPr>
            <a:r>
              <a:rPr lang="en-US" b="0" dirty="0" smtClean="0"/>
              <a:t>Detailed </a:t>
            </a:r>
            <a:r>
              <a:rPr lang="en-US" dirty="0" smtClean="0">
                <a:solidFill>
                  <a:schemeClr val="tx2"/>
                </a:solidFill>
              </a:rPr>
              <a:t>history</a:t>
            </a:r>
            <a:endParaRPr lang="en-US" dirty="0" smtClean="0"/>
          </a:p>
          <a:p>
            <a:pPr lvl="1" eaLnBrk="1" hangingPunct="1">
              <a:spcBef>
                <a:spcPts val="500"/>
              </a:spcBef>
              <a:spcAft>
                <a:spcPts val="500"/>
              </a:spcAft>
            </a:pPr>
            <a:r>
              <a:rPr lang="en-US" b="0" dirty="0" smtClean="0"/>
              <a:t>focused </a:t>
            </a:r>
            <a:r>
              <a:rPr lang="en-US" dirty="0" smtClean="0">
                <a:solidFill>
                  <a:schemeClr val="tx2"/>
                </a:solidFill>
              </a:rPr>
              <a:t>physical examination</a:t>
            </a:r>
          </a:p>
          <a:p>
            <a:pPr lvl="1" eaLnBrk="1" hangingPunct="1">
              <a:spcBef>
                <a:spcPts val="500"/>
              </a:spcBef>
              <a:spcAft>
                <a:spcPts val="500"/>
              </a:spcAft>
            </a:pPr>
            <a:r>
              <a:rPr lang="en-US" b="0" dirty="0" smtClean="0"/>
              <a:t>directed </a:t>
            </a:r>
            <a:r>
              <a:rPr lang="en-US" dirty="0" smtClean="0">
                <a:solidFill>
                  <a:schemeClr val="tx2"/>
                </a:solidFill>
              </a:rPr>
              <a:t>risk-factor assessment</a:t>
            </a:r>
          </a:p>
          <a:p>
            <a:pPr eaLnBrk="1" hangingPunct="1">
              <a:spcBef>
                <a:spcPts val="500"/>
              </a:spcBef>
              <a:spcAft>
                <a:spcPts val="500"/>
              </a:spcAft>
            </a:pPr>
            <a:endParaRPr lang="en-US" b="0" dirty="0" smtClean="0"/>
          </a:p>
          <a:p>
            <a:pPr eaLnBrk="1" hangingPunct="1">
              <a:spcBef>
                <a:spcPts val="500"/>
              </a:spcBef>
              <a:spcAft>
                <a:spcPts val="500"/>
              </a:spcAft>
            </a:pPr>
            <a:r>
              <a:rPr lang="en-US" b="0" dirty="0" smtClean="0"/>
              <a:t>Estimate the </a:t>
            </a:r>
            <a:r>
              <a:rPr lang="en-US" dirty="0" smtClean="0">
                <a:solidFill>
                  <a:srgbClr val="FFC000"/>
                </a:solidFill>
              </a:rPr>
              <a:t>probability</a:t>
            </a:r>
            <a:r>
              <a:rPr lang="en-US" b="0" dirty="0" smtClean="0"/>
              <a:t> of significant CAD 	(i.e., low, intermediate, high)</a:t>
            </a:r>
          </a:p>
        </p:txBody>
      </p:sp>
    </p:spTree>
    <p:extLst>
      <p:ext uri="{BB962C8B-B14F-4D97-AF65-F5344CB8AC3E}">
        <p14:creationId xmlns:p14="http://schemas.microsoft.com/office/powerpoint/2010/main" val="1287584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
            <a:ext cx="9258300" cy="228600"/>
          </a:xfrm>
        </p:spPr>
        <p:txBody>
          <a:bodyPr>
            <a:normAutofit fontScale="90000"/>
          </a:bodyPr>
          <a:lstStyle/>
          <a:p>
            <a:r>
              <a:rPr lang="en-US" dirty="0"/>
              <a:t>Symptoms: </a:t>
            </a:r>
          </a:p>
        </p:txBody>
      </p:sp>
      <p:sp>
        <p:nvSpPr>
          <p:cNvPr id="3" name="Content Placeholder 2"/>
          <p:cNvSpPr>
            <a:spLocks noGrp="1"/>
          </p:cNvSpPr>
          <p:nvPr>
            <p:ph idx="1"/>
          </p:nvPr>
        </p:nvSpPr>
        <p:spPr>
          <a:xfrm>
            <a:off x="0" y="609600"/>
            <a:ext cx="10287000" cy="6248400"/>
          </a:xfrm>
        </p:spPr>
        <p:txBody>
          <a:bodyPr>
            <a:noAutofit/>
          </a:bodyPr>
          <a:lstStyle/>
          <a:p>
            <a:pPr marL="0" indent="0">
              <a:buNone/>
            </a:pPr>
            <a:r>
              <a:rPr lang="en-US" sz="1800" dirty="0"/>
              <a:t>Pain: usually builds up rapidly within 30 seconds and disappears </a:t>
            </a:r>
            <a:r>
              <a:rPr lang="en-US" sz="1800" dirty="0" smtClean="0"/>
              <a:t>in  </a:t>
            </a:r>
            <a:r>
              <a:rPr lang="en-US" sz="1800" dirty="0"/>
              <a:t>decrescendo within 5 to 15 minutes</a:t>
            </a:r>
            <a:r>
              <a:rPr lang="en-US" sz="1800" dirty="0" smtClean="0"/>
              <a:t>.</a:t>
            </a:r>
            <a:r>
              <a:rPr lang="en-US" sz="1800" dirty="0">
                <a:solidFill>
                  <a:srgbClr val="FFC000"/>
                </a:solidFill>
              </a:rPr>
              <a:t> Fleeting or long-lasting </a:t>
            </a:r>
            <a:r>
              <a:rPr lang="en-US" sz="1800" b="0" dirty="0"/>
              <a:t>discomfort is rarely angina</a:t>
            </a:r>
          </a:p>
          <a:p>
            <a:pPr marL="0" indent="0">
              <a:buNone/>
            </a:pPr>
            <a:r>
              <a:rPr lang="en-US" sz="1800" dirty="0" smtClean="0"/>
              <a:t> </a:t>
            </a:r>
            <a:r>
              <a:rPr lang="en-US" sz="1800" b="1" u="sng" dirty="0"/>
              <a:t>Character:</a:t>
            </a:r>
            <a:r>
              <a:rPr lang="en-US" sz="1800" dirty="0"/>
              <a:t> variably described but typically presents as tightness, </a:t>
            </a:r>
            <a:r>
              <a:rPr lang="en-US" sz="1800" dirty="0" smtClean="0"/>
              <a:t>squeezing </a:t>
            </a:r>
            <a:r>
              <a:rPr lang="en-US" sz="1800" dirty="0"/>
              <a:t>or constriction. Some patients describe an ache, a feeling of dull </a:t>
            </a:r>
            <a:r>
              <a:rPr lang="en-US" sz="1800" dirty="0" smtClean="0"/>
              <a:t>discomfort</a:t>
            </a:r>
            <a:r>
              <a:rPr lang="en-US" sz="1800" dirty="0"/>
              <a:t>, indigestion, or burning pain. (the clenching of the fist over the sternum </a:t>
            </a:r>
            <a:r>
              <a:rPr lang="en-US" sz="1800" dirty="0" smtClean="0"/>
              <a:t>while </a:t>
            </a:r>
            <a:r>
              <a:rPr lang="en-US" sz="1800" dirty="0"/>
              <a:t>describing the pain is classic</a:t>
            </a:r>
            <a:r>
              <a:rPr lang="en-US" sz="1800" dirty="0" smtClean="0"/>
              <a:t>)=</a:t>
            </a:r>
            <a:r>
              <a:rPr lang="en-US" sz="1800" b="0" dirty="0" smtClean="0"/>
              <a:t>"</a:t>
            </a:r>
            <a:r>
              <a:rPr lang="en-US" sz="1800" b="0" dirty="0"/>
              <a:t>grip-like," "pressure-like," "suffocating" and "heavy”; or a "discomfort" but not "pain." Angina is almost </a:t>
            </a:r>
            <a:r>
              <a:rPr lang="en-US" sz="1800" dirty="0">
                <a:solidFill>
                  <a:srgbClr val="FFC000"/>
                </a:solidFill>
              </a:rPr>
              <a:t>NEVER </a:t>
            </a:r>
            <a:r>
              <a:rPr lang="en-US" sz="1800" b="0" dirty="0"/>
              <a:t>sharp or stabbing, and </a:t>
            </a:r>
            <a:r>
              <a:rPr lang="en-US" sz="1800" dirty="0">
                <a:solidFill>
                  <a:srgbClr val="FFC000"/>
                </a:solidFill>
              </a:rPr>
              <a:t>NOT</a:t>
            </a:r>
            <a:r>
              <a:rPr lang="en-US" sz="1800" b="0" dirty="0"/>
              <a:t> change with position or respiration. </a:t>
            </a:r>
          </a:p>
          <a:p>
            <a:pPr marL="0" indent="0">
              <a:buNone/>
            </a:pPr>
            <a:r>
              <a:rPr lang="en-US" sz="1800" dirty="0" smtClean="0"/>
              <a:t>Site</a:t>
            </a:r>
            <a:r>
              <a:rPr lang="en-US" sz="1800" dirty="0"/>
              <a:t>: retrosternal. It can be precordial </a:t>
            </a:r>
          </a:p>
          <a:p>
            <a:pPr marL="0" indent="0">
              <a:buNone/>
            </a:pPr>
            <a:r>
              <a:rPr lang="en-US" sz="1800" dirty="0"/>
              <a:t>Radiation: left shoulder, left arm, back, neck, jaw, teeth, back and rarely epigastrium. </a:t>
            </a:r>
            <a:r>
              <a:rPr lang="en-US" sz="1800" dirty="0" smtClean="0">
                <a:solidFill>
                  <a:srgbClr val="FFC000"/>
                </a:solidFill>
              </a:rPr>
              <a:t>If </a:t>
            </a:r>
            <a:r>
              <a:rPr lang="en-US" sz="1800" b="0" dirty="0" smtClean="0"/>
              <a:t>above </a:t>
            </a:r>
            <a:r>
              <a:rPr lang="en-US" sz="1800" b="0" dirty="0"/>
              <a:t>the mandible, below the epigastrium, or localized to a small area over chest wall is rarely </a:t>
            </a:r>
            <a:r>
              <a:rPr lang="en-US" sz="1800" b="0" dirty="0" err="1"/>
              <a:t>anginal</a:t>
            </a:r>
            <a:r>
              <a:rPr lang="en-US" sz="1800" b="0" dirty="0"/>
              <a:t>. </a:t>
            </a:r>
          </a:p>
          <a:p>
            <a:pPr marL="0" indent="0">
              <a:buNone/>
            </a:pPr>
            <a:r>
              <a:rPr lang="en-US" sz="1800" dirty="0" smtClean="0"/>
              <a:t>Precipitating </a:t>
            </a:r>
            <a:r>
              <a:rPr lang="en-US" sz="1800" dirty="0"/>
              <a:t>factors: exertion, emotion, and sexual activity. </a:t>
            </a:r>
          </a:p>
          <a:p>
            <a:pPr marL="0" indent="0">
              <a:buNone/>
            </a:pPr>
            <a:r>
              <a:rPr lang="en-US" sz="1800" dirty="0"/>
              <a:t>Relieving factor: rest, and sublingual </a:t>
            </a:r>
            <a:r>
              <a:rPr lang="en-US" sz="1800" dirty="0" smtClean="0"/>
              <a:t>nitroglycerin</a:t>
            </a:r>
            <a:r>
              <a:rPr lang="en-US" sz="1800" b="0" dirty="0"/>
              <a:t> usually within 30 secs to several mins</a:t>
            </a:r>
            <a:r>
              <a:rPr lang="en-US" sz="1800" dirty="0" smtClean="0"/>
              <a:t>. </a:t>
            </a:r>
            <a:endParaRPr lang="en-US" sz="1800" dirty="0"/>
          </a:p>
          <a:p>
            <a:pPr marL="0" indent="0">
              <a:buNone/>
            </a:pPr>
            <a:r>
              <a:rPr lang="en-US" sz="1800" dirty="0"/>
              <a:t>Nocturnal angina: occurring during sleep. </a:t>
            </a:r>
          </a:p>
          <a:p>
            <a:pPr marL="0" indent="0">
              <a:buNone/>
            </a:pPr>
            <a:r>
              <a:rPr lang="en-US" sz="1800" dirty="0"/>
              <a:t>Postprandial angina: develops after meals (because of an increased oxygen demand in splanchnic vascular bed) </a:t>
            </a:r>
          </a:p>
          <a:p>
            <a:pPr marL="0" indent="0">
              <a:buNone/>
            </a:pPr>
            <a:r>
              <a:rPr lang="en-US" sz="1800" b="1" u="sng" dirty="0"/>
              <a:t>Angina equivalents</a:t>
            </a:r>
            <a:r>
              <a:rPr lang="en-US" sz="1800" dirty="0"/>
              <a:t>: No chest pain, instead dyspnea, dizziness, fatigue or faintness, more in diabetics. When these symptoms occur in response to exercise or stress, patients must be evaluated for possible myocardial ischemia. </a:t>
            </a:r>
          </a:p>
          <a:p>
            <a:pPr marL="0" indent="0">
              <a:buNone/>
            </a:pPr>
            <a:r>
              <a:rPr lang="en-US" sz="1800" b="1" u="sng" dirty="0" smtClean="0"/>
              <a:t>Signs:</a:t>
            </a:r>
          </a:p>
          <a:p>
            <a:pPr marL="0" indent="0">
              <a:buNone/>
            </a:pPr>
            <a:r>
              <a:rPr lang="en-US" sz="1800" dirty="0" smtClean="0"/>
              <a:t>Examination </a:t>
            </a:r>
            <a:r>
              <a:rPr lang="en-US" sz="1800" dirty="0"/>
              <a:t>is often normal, there may be signs of risk factors .</a:t>
            </a:r>
          </a:p>
        </p:txBody>
      </p:sp>
    </p:spTree>
    <p:extLst>
      <p:ext uri="{BB962C8B-B14F-4D97-AF65-F5344CB8AC3E}">
        <p14:creationId xmlns:p14="http://schemas.microsoft.com/office/powerpoint/2010/main" val="127161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771525" y="-228600"/>
            <a:ext cx="8743950" cy="1143000"/>
          </a:xfrm>
        </p:spPr>
        <p:txBody>
          <a:bodyPr/>
          <a:lstStyle/>
          <a:p>
            <a:pPr eaLnBrk="1" hangingPunct="1"/>
            <a:r>
              <a:rPr lang="en-US" sz="3600" dirty="0" smtClean="0"/>
              <a:t>Clinical Classification of Chest Pain</a:t>
            </a:r>
            <a:endParaRPr lang="en-US" dirty="0" smtClean="0"/>
          </a:p>
        </p:txBody>
      </p:sp>
      <p:sp>
        <p:nvSpPr>
          <p:cNvPr id="29699" name="Rectangle 1027"/>
          <p:cNvSpPr>
            <a:spLocks noGrp="1" noChangeArrowheads="1"/>
          </p:cNvSpPr>
          <p:nvPr>
            <p:ph type="body" idx="1"/>
          </p:nvPr>
        </p:nvSpPr>
        <p:spPr>
          <a:xfrm>
            <a:off x="266700" y="609600"/>
            <a:ext cx="9753600" cy="6096000"/>
          </a:xfrm>
        </p:spPr>
        <p:txBody>
          <a:bodyPr/>
          <a:lstStyle/>
          <a:p>
            <a:pPr marL="457200" indent="-457200" eaLnBrk="1" hangingPunct="1">
              <a:spcBef>
                <a:spcPts val="500"/>
              </a:spcBef>
              <a:spcAft>
                <a:spcPts val="500"/>
              </a:spcAft>
              <a:buFontTx/>
              <a:buNone/>
            </a:pPr>
            <a:r>
              <a:rPr lang="en-US" sz="2400" b="0" dirty="0" smtClean="0">
                <a:solidFill>
                  <a:schemeClr val="tx2"/>
                </a:solidFill>
              </a:rPr>
              <a:t>Typical angina</a:t>
            </a:r>
            <a:r>
              <a:rPr lang="en-US" sz="2400" b="0" dirty="0" smtClean="0"/>
              <a:t> (definite)</a:t>
            </a:r>
          </a:p>
          <a:p>
            <a:pPr marL="857250" lvl="1" indent="-457200" eaLnBrk="1" hangingPunct="1">
              <a:spcBef>
                <a:spcPts val="500"/>
              </a:spcBef>
              <a:spcAft>
                <a:spcPts val="500"/>
              </a:spcAft>
              <a:buFontTx/>
              <a:buAutoNum type="arabicPeriod"/>
            </a:pPr>
            <a:r>
              <a:rPr lang="en-US" sz="2400" b="0" dirty="0" err="1" smtClean="0">
                <a:solidFill>
                  <a:srgbClr val="FFC000"/>
                </a:solidFill>
              </a:rPr>
              <a:t>Substernal</a:t>
            </a:r>
            <a:r>
              <a:rPr lang="en-US" sz="2400" b="0" dirty="0" smtClean="0"/>
              <a:t> chest discomfort with characteristic </a:t>
            </a:r>
            <a:r>
              <a:rPr lang="en-US" sz="2400" b="0" dirty="0" smtClean="0">
                <a:solidFill>
                  <a:srgbClr val="FFC000"/>
                </a:solidFill>
              </a:rPr>
              <a:t>quality</a:t>
            </a:r>
            <a:r>
              <a:rPr lang="en-US" sz="2400" b="0" dirty="0" smtClean="0"/>
              <a:t> and </a:t>
            </a:r>
            <a:r>
              <a:rPr lang="en-US" sz="2400" b="0" dirty="0" smtClean="0">
                <a:solidFill>
                  <a:srgbClr val="FFC000"/>
                </a:solidFill>
              </a:rPr>
              <a:t>duration</a:t>
            </a:r>
            <a:r>
              <a:rPr lang="en-US" sz="2400" b="0" dirty="0" smtClean="0"/>
              <a:t> that is ...</a:t>
            </a:r>
          </a:p>
          <a:p>
            <a:pPr marL="857250" lvl="1" indent="-457200" eaLnBrk="1" hangingPunct="1">
              <a:spcBef>
                <a:spcPts val="500"/>
              </a:spcBef>
              <a:spcAft>
                <a:spcPts val="500"/>
              </a:spcAft>
              <a:buFontTx/>
              <a:buAutoNum type="arabicPeriod"/>
            </a:pPr>
            <a:r>
              <a:rPr lang="en-US" sz="2400" b="0" dirty="0" smtClean="0">
                <a:solidFill>
                  <a:srgbClr val="FFC000"/>
                </a:solidFill>
              </a:rPr>
              <a:t>Provoked by </a:t>
            </a:r>
            <a:r>
              <a:rPr lang="en-US" sz="2400" b="0" dirty="0" smtClean="0"/>
              <a:t>exertion or emotional stress and </a:t>
            </a:r>
          </a:p>
          <a:p>
            <a:pPr marL="857250" lvl="1" indent="-457200" eaLnBrk="1" hangingPunct="1">
              <a:spcBef>
                <a:spcPts val="500"/>
              </a:spcBef>
              <a:spcAft>
                <a:spcPts val="500"/>
              </a:spcAft>
              <a:buFontTx/>
              <a:buAutoNum type="arabicPeriod"/>
            </a:pPr>
            <a:r>
              <a:rPr lang="en-US" sz="2400" b="0" dirty="0" smtClean="0">
                <a:solidFill>
                  <a:srgbClr val="FFC000"/>
                </a:solidFill>
              </a:rPr>
              <a:t>Relieved by </a:t>
            </a:r>
            <a:r>
              <a:rPr lang="en-US" sz="2400" b="0" dirty="0" smtClean="0"/>
              <a:t>rest or NTG</a:t>
            </a:r>
          </a:p>
          <a:p>
            <a:pPr marL="457200" indent="-457200" eaLnBrk="1" hangingPunct="1">
              <a:spcBef>
                <a:spcPts val="500"/>
              </a:spcBef>
              <a:spcAft>
                <a:spcPts val="500"/>
              </a:spcAft>
              <a:buFontTx/>
              <a:buNone/>
            </a:pPr>
            <a:endParaRPr lang="en-US" sz="2400" b="0" dirty="0" smtClean="0">
              <a:solidFill>
                <a:schemeClr val="tx2"/>
              </a:solidFill>
            </a:endParaRPr>
          </a:p>
          <a:p>
            <a:pPr marL="457200" indent="-457200" eaLnBrk="1" hangingPunct="1">
              <a:spcBef>
                <a:spcPts val="500"/>
              </a:spcBef>
              <a:spcAft>
                <a:spcPts val="500"/>
              </a:spcAft>
              <a:buFontTx/>
              <a:buNone/>
            </a:pPr>
            <a:r>
              <a:rPr lang="en-US" sz="2400" b="0" dirty="0" smtClean="0">
                <a:solidFill>
                  <a:schemeClr val="tx2"/>
                </a:solidFill>
              </a:rPr>
              <a:t>Atypical angina</a:t>
            </a:r>
            <a:r>
              <a:rPr lang="en-US" sz="2400" b="0" dirty="0" smtClean="0"/>
              <a:t> (probable)</a:t>
            </a:r>
            <a:br>
              <a:rPr lang="en-US" sz="2400" b="0" dirty="0" smtClean="0"/>
            </a:br>
            <a:r>
              <a:rPr lang="en-US" sz="2400" b="0" dirty="0" smtClean="0"/>
              <a:t>meets </a:t>
            </a:r>
            <a:r>
              <a:rPr lang="en-US" sz="2400" dirty="0" smtClean="0"/>
              <a:t>2</a:t>
            </a:r>
            <a:r>
              <a:rPr lang="en-US" sz="2400" b="0" dirty="0" smtClean="0"/>
              <a:t> of the of characteristics</a:t>
            </a:r>
          </a:p>
          <a:p>
            <a:pPr marL="457200" indent="-457200" eaLnBrk="1" hangingPunct="1">
              <a:spcBef>
                <a:spcPts val="500"/>
              </a:spcBef>
              <a:spcAft>
                <a:spcPts val="500"/>
              </a:spcAft>
              <a:buFontTx/>
              <a:buNone/>
            </a:pPr>
            <a:endParaRPr lang="en-US" sz="2400" b="0" dirty="0" smtClean="0">
              <a:solidFill>
                <a:schemeClr val="tx2"/>
              </a:solidFill>
            </a:endParaRPr>
          </a:p>
          <a:p>
            <a:pPr marL="457200" indent="-457200" eaLnBrk="1" hangingPunct="1">
              <a:spcBef>
                <a:spcPts val="500"/>
              </a:spcBef>
              <a:spcAft>
                <a:spcPts val="500"/>
              </a:spcAft>
              <a:buFontTx/>
              <a:buNone/>
            </a:pPr>
            <a:r>
              <a:rPr lang="en-US" sz="2400" b="0" dirty="0" err="1" smtClean="0">
                <a:solidFill>
                  <a:schemeClr val="tx2"/>
                </a:solidFill>
              </a:rPr>
              <a:t>Noncardiac</a:t>
            </a:r>
            <a:r>
              <a:rPr lang="en-US" sz="2400" b="0" dirty="0" smtClean="0"/>
              <a:t> chest pain</a:t>
            </a:r>
            <a:br>
              <a:rPr lang="en-US" sz="2400" b="0" dirty="0" smtClean="0"/>
            </a:br>
            <a:r>
              <a:rPr lang="en-US" sz="2400" b="0" dirty="0" smtClean="0"/>
              <a:t>meets </a:t>
            </a:r>
            <a:r>
              <a:rPr lang="en-US" sz="2400" dirty="0" smtClean="0">
                <a:sym typeface="Symbol" pitchFamily="18" charset="2"/>
              </a:rPr>
              <a:t> 1</a:t>
            </a:r>
            <a:r>
              <a:rPr lang="en-US" sz="2400" dirty="0" smtClean="0"/>
              <a:t> </a:t>
            </a:r>
            <a:r>
              <a:rPr lang="en-US" sz="2400" b="0" dirty="0" smtClean="0"/>
              <a:t>of the typical angina characteristics</a:t>
            </a:r>
          </a:p>
        </p:txBody>
      </p:sp>
    </p:spTree>
    <p:extLst>
      <p:ext uri="{BB962C8B-B14F-4D97-AF65-F5344CB8AC3E}">
        <p14:creationId xmlns:p14="http://schemas.microsoft.com/office/powerpoint/2010/main" val="2226223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457200"/>
            <a:ext cx="8743950" cy="1143000"/>
          </a:xfrm>
        </p:spPr>
        <p:txBody>
          <a:bodyPr/>
          <a:lstStyle/>
          <a:p>
            <a:pPr eaLnBrk="1" hangingPunct="1"/>
            <a:r>
              <a:rPr lang="en-US" sz="2400" dirty="0" smtClean="0"/>
              <a:t>DD of Chest Pain</a:t>
            </a:r>
            <a:endParaRPr lang="en-US" dirty="0" smtClean="0"/>
          </a:p>
        </p:txBody>
      </p:sp>
      <p:sp>
        <p:nvSpPr>
          <p:cNvPr id="31747" name="Rectangle 3"/>
          <p:cNvSpPr>
            <a:spLocks noGrp="1" noChangeArrowheads="1"/>
          </p:cNvSpPr>
          <p:nvPr>
            <p:ph type="body" sz="half" idx="1"/>
          </p:nvPr>
        </p:nvSpPr>
        <p:spPr>
          <a:xfrm>
            <a:off x="685800" y="1828800"/>
            <a:ext cx="3200400" cy="4419600"/>
          </a:xfrm>
        </p:spPr>
        <p:txBody>
          <a:bodyPr/>
          <a:lstStyle/>
          <a:p>
            <a:pPr eaLnBrk="1" hangingPunct="1"/>
            <a:r>
              <a:rPr lang="en-US" sz="1800" b="0" dirty="0" smtClean="0">
                <a:solidFill>
                  <a:schemeClr val="tx2"/>
                </a:solidFill>
              </a:rPr>
              <a:t>Non-Ischemic CV</a:t>
            </a:r>
            <a:endParaRPr lang="en-US" sz="1800" b="0" dirty="0" smtClean="0"/>
          </a:p>
          <a:p>
            <a:pPr lvl="1" eaLnBrk="1" hangingPunct="1"/>
            <a:r>
              <a:rPr lang="en-US" sz="1600" b="0" dirty="0" smtClean="0"/>
              <a:t>DAA</a:t>
            </a:r>
          </a:p>
          <a:p>
            <a:pPr lvl="1" eaLnBrk="1" hangingPunct="1"/>
            <a:r>
              <a:rPr lang="en-US" sz="1600" b="0" dirty="0" err="1" smtClean="0"/>
              <a:t>pericarditis</a:t>
            </a:r>
            <a:endParaRPr lang="en-US" sz="1600" b="0" dirty="0" smtClean="0"/>
          </a:p>
          <a:p>
            <a:pPr eaLnBrk="1" hangingPunct="1"/>
            <a:r>
              <a:rPr lang="en-US" sz="1800" b="0" dirty="0" smtClean="0">
                <a:solidFill>
                  <a:schemeClr val="tx2"/>
                </a:solidFill>
              </a:rPr>
              <a:t>Pulmonary</a:t>
            </a:r>
            <a:endParaRPr lang="en-US" sz="1800" b="0" dirty="0" smtClean="0"/>
          </a:p>
          <a:p>
            <a:pPr lvl="1" eaLnBrk="1" hangingPunct="1"/>
            <a:r>
              <a:rPr lang="en-US" sz="1600" b="0" dirty="0" err="1" smtClean="0"/>
              <a:t>pulm</a:t>
            </a:r>
            <a:r>
              <a:rPr lang="en-US" sz="1600" b="0" dirty="0" smtClean="0"/>
              <a:t> embolus</a:t>
            </a:r>
          </a:p>
          <a:p>
            <a:pPr lvl="1" eaLnBrk="1" hangingPunct="1"/>
            <a:r>
              <a:rPr lang="en-US" sz="1600" b="0" dirty="0" err="1" smtClean="0"/>
              <a:t>pneumothorax</a:t>
            </a:r>
            <a:endParaRPr lang="en-US" sz="1600" b="0" dirty="0" smtClean="0"/>
          </a:p>
          <a:p>
            <a:pPr lvl="1" eaLnBrk="1" hangingPunct="1"/>
            <a:r>
              <a:rPr lang="en-US" sz="1600" b="0" dirty="0" smtClean="0"/>
              <a:t>pneumonia</a:t>
            </a:r>
          </a:p>
          <a:p>
            <a:pPr lvl="1" eaLnBrk="1" hangingPunct="1"/>
            <a:r>
              <a:rPr lang="en-US" sz="1600" b="0" dirty="0" err="1" smtClean="0"/>
              <a:t>pleuritis</a:t>
            </a:r>
            <a:endParaRPr lang="en-US" sz="1600" b="0" dirty="0" smtClean="0"/>
          </a:p>
          <a:p>
            <a:pPr eaLnBrk="1" hangingPunct="1"/>
            <a:r>
              <a:rPr lang="en-US" sz="1800" b="0" dirty="0" smtClean="0">
                <a:solidFill>
                  <a:schemeClr val="tx2"/>
                </a:solidFill>
              </a:rPr>
              <a:t>Chest Wall</a:t>
            </a:r>
            <a:endParaRPr lang="en-US" sz="1800" b="0" dirty="0" smtClean="0"/>
          </a:p>
          <a:p>
            <a:pPr lvl="1" eaLnBrk="1" hangingPunct="1"/>
            <a:r>
              <a:rPr lang="en-US" sz="1600" b="0" dirty="0" err="1" smtClean="0"/>
              <a:t>costochondritis</a:t>
            </a:r>
            <a:endParaRPr lang="en-US" sz="1600" b="0" dirty="0" smtClean="0"/>
          </a:p>
          <a:p>
            <a:pPr lvl="1" eaLnBrk="1" hangingPunct="1"/>
            <a:r>
              <a:rPr lang="en-US" sz="1600" b="0" dirty="0" err="1" smtClean="0"/>
              <a:t>fibrositis</a:t>
            </a:r>
            <a:endParaRPr lang="en-US" sz="1600" b="0" dirty="0" smtClean="0"/>
          </a:p>
          <a:p>
            <a:pPr lvl="1" eaLnBrk="1" hangingPunct="1"/>
            <a:r>
              <a:rPr lang="en-US" sz="1600" b="0" dirty="0" smtClean="0"/>
              <a:t>rib fracture</a:t>
            </a:r>
          </a:p>
          <a:p>
            <a:pPr lvl="1" eaLnBrk="1" hangingPunct="1"/>
            <a:r>
              <a:rPr lang="en-US" sz="1600" b="0" dirty="0" err="1" smtClean="0"/>
              <a:t>sternoclavicular</a:t>
            </a:r>
            <a:r>
              <a:rPr lang="en-US" sz="1600" b="0" dirty="0" smtClean="0"/>
              <a:t> arthritis</a:t>
            </a:r>
          </a:p>
          <a:p>
            <a:pPr lvl="1" eaLnBrk="1" hangingPunct="1"/>
            <a:r>
              <a:rPr lang="en-US" sz="1600" b="0" dirty="0" smtClean="0"/>
              <a:t>herpes zoster</a:t>
            </a:r>
            <a:endParaRPr lang="en-US" sz="1600" dirty="0" smtClean="0"/>
          </a:p>
        </p:txBody>
      </p:sp>
      <p:sp>
        <p:nvSpPr>
          <p:cNvPr id="31748" name="Rectangle 4"/>
          <p:cNvSpPr>
            <a:spLocks noGrp="1" noChangeArrowheads="1"/>
          </p:cNvSpPr>
          <p:nvPr>
            <p:ph type="body" sz="half" idx="2"/>
          </p:nvPr>
        </p:nvSpPr>
        <p:spPr>
          <a:xfrm>
            <a:off x="3886200" y="1828800"/>
            <a:ext cx="2895600" cy="4419600"/>
          </a:xfrm>
        </p:spPr>
        <p:txBody>
          <a:bodyPr/>
          <a:lstStyle/>
          <a:p>
            <a:pPr eaLnBrk="1" hangingPunct="1">
              <a:buFontTx/>
              <a:buNone/>
            </a:pPr>
            <a:r>
              <a:rPr lang="en-US" sz="1800" b="0" dirty="0" smtClean="0">
                <a:solidFill>
                  <a:schemeClr val="tx2"/>
                </a:solidFill>
              </a:rPr>
              <a:t>Gastrointestinal</a:t>
            </a:r>
            <a:endParaRPr lang="en-US" sz="1800" b="0" dirty="0" smtClean="0"/>
          </a:p>
          <a:p>
            <a:pPr eaLnBrk="1" hangingPunct="1"/>
            <a:r>
              <a:rPr lang="en-US" sz="1800" b="0" dirty="0" smtClean="0">
                <a:solidFill>
                  <a:srgbClr val="FFC000"/>
                </a:solidFill>
              </a:rPr>
              <a:t>Esophageal</a:t>
            </a:r>
          </a:p>
          <a:p>
            <a:pPr lvl="1" eaLnBrk="1" hangingPunct="1"/>
            <a:r>
              <a:rPr lang="en-US" sz="1600" b="0" dirty="0" err="1" smtClean="0"/>
              <a:t>esophagitis</a:t>
            </a:r>
            <a:endParaRPr lang="en-US" sz="1600" b="0" dirty="0" smtClean="0"/>
          </a:p>
          <a:p>
            <a:pPr lvl="1" eaLnBrk="1" hangingPunct="1"/>
            <a:r>
              <a:rPr lang="en-US" sz="1600" b="0" dirty="0" smtClean="0"/>
              <a:t>spasm</a:t>
            </a:r>
          </a:p>
          <a:p>
            <a:pPr lvl="1" eaLnBrk="1" hangingPunct="1"/>
            <a:r>
              <a:rPr lang="en-US" sz="1600" b="0" dirty="0" smtClean="0"/>
              <a:t>reflux</a:t>
            </a:r>
          </a:p>
          <a:p>
            <a:pPr eaLnBrk="1" hangingPunct="1"/>
            <a:r>
              <a:rPr lang="en-US" sz="1800" b="0" dirty="0" err="1" smtClean="0">
                <a:solidFill>
                  <a:srgbClr val="FFC000"/>
                </a:solidFill>
              </a:rPr>
              <a:t>Biliary</a:t>
            </a:r>
            <a:endParaRPr lang="en-US" sz="1800" b="0" dirty="0" smtClean="0">
              <a:solidFill>
                <a:srgbClr val="FFC000"/>
              </a:solidFill>
            </a:endParaRPr>
          </a:p>
          <a:p>
            <a:pPr lvl="1" eaLnBrk="1" hangingPunct="1"/>
            <a:r>
              <a:rPr lang="en-US" sz="1600" b="0" dirty="0" smtClean="0"/>
              <a:t>colic</a:t>
            </a:r>
          </a:p>
          <a:p>
            <a:pPr lvl="1" eaLnBrk="1" hangingPunct="1"/>
            <a:r>
              <a:rPr lang="en-US" sz="1600" b="0" dirty="0" err="1" smtClean="0"/>
              <a:t>cholecystitis</a:t>
            </a:r>
            <a:endParaRPr lang="en-US" sz="1600" b="0" dirty="0" smtClean="0"/>
          </a:p>
          <a:p>
            <a:pPr lvl="1" eaLnBrk="1" hangingPunct="1"/>
            <a:r>
              <a:rPr lang="en-US" sz="1600" b="0" dirty="0" err="1" smtClean="0"/>
              <a:t>choledocholithiasis</a:t>
            </a:r>
            <a:endParaRPr lang="en-US" sz="1600" b="0" dirty="0" smtClean="0"/>
          </a:p>
          <a:p>
            <a:pPr lvl="1" eaLnBrk="1" hangingPunct="1"/>
            <a:r>
              <a:rPr lang="en-US" sz="1600" b="0" dirty="0" err="1" smtClean="0"/>
              <a:t>cholangitis</a:t>
            </a:r>
            <a:endParaRPr lang="en-US" sz="1600" b="0" dirty="0" smtClean="0"/>
          </a:p>
          <a:p>
            <a:pPr eaLnBrk="1" hangingPunct="1"/>
            <a:r>
              <a:rPr lang="en-US" sz="1800" b="0" dirty="0" smtClean="0">
                <a:solidFill>
                  <a:srgbClr val="FFC000"/>
                </a:solidFill>
              </a:rPr>
              <a:t>Peptic ulcer</a:t>
            </a:r>
          </a:p>
          <a:p>
            <a:pPr eaLnBrk="1" hangingPunct="1"/>
            <a:r>
              <a:rPr lang="en-US" sz="1800" b="0" dirty="0" smtClean="0">
                <a:solidFill>
                  <a:srgbClr val="FFC000"/>
                </a:solidFill>
              </a:rPr>
              <a:t>Pancreatitis</a:t>
            </a:r>
          </a:p>
          <a:p>
            <a:pPr eaLnBrk="1" hangingPunct="1"/>
            <a:endParaRPr lang="en-US" sz="1800" dirty="0" smtClean="0"/>
          </a:p>
        </p:txBody>
      </p:sp>
      <p:sp>
        <p:nvSpPr>
          <p:cNvPr id="31749" name="Rectangle 5"/>
          <p:cNvSpPr>
            <a:spLocks noChangeArrowheads="1"/>
          </p:cNvSpPr>
          <p:nvPr/>
        </p:nvSpPr>
        <p:spPr bwMode="auto">
          <a:xfrm>
            <a:off x="6829425" y="1828800"/>
            <a:ext cx="3076575" cy="4191000"/>
          </a:xfrm>
          <a:prstGeom prst="rect">
            <a:avLst/>
          </a:prstGeom>
          <a:noFill/>
          <a:ln w="9525">
            <a:noFill/>
            <a:miter lim="800000"/>
            <a:headEnd/>
            <a:tailEnd/>
          </a:ln>
        </p:spPr>
        <p:txBody>
          <a:bodyPr lIns="92075" tIns="46038" rIns="92075" bIns="46038"/>
          <a:lstStyle/>
          <a:p>
            <a:pPr marL="342900" indent="-342900">
              <a:spcBef>
                <a:spcPct val="20000"/>
              </a:spcBef>
            </a:pPr>
            <a:r>
              <a:rPr lang="en-US" sz="1800" b="0" dirty="0">
                <a:solidFill>
                  <a:schemeClr val="tx2"/>
                </a:solidFill>
              </a:rPr>
              <a:t>Psychiatric</a:t>
            </a:r>
            <a:endParaRPr lang="en-US" sz="1800" b="0" dirty="0"/>
          </a:p>
          <a:p>
            <a:pPr marL="342900" indent="-342900">
              <a:spcBef>
                <a:spcPct val="20000"/>
              </a:spcBef>
              <a:buFontTx/>
              <a:buChar char="•"/>
            </a:pPr>
            <a:r>
              <a:rPr lang="en-US" sz="1800" b="0" dirty="0">
                <a:solidFill>
                  <a:srgbClr val="FFC000"/>
                </a:solidFill>
              </a:rPr>
              <a:t>Anxiety disorders</a:t>
            </a:r>
          </a:p>
          <a:p>
            <a:pPr marL="742950" lvl="1" indent="-285750">
              <a:spcBef>
                <a:spcPct val="20000"/>
              </a:spcBef>
              <a:buFontTx/>
              <a:buChar char="–"/>
            </a:pPr>
            <a:r>
              <a:rPr lang="en-US" b="0" dirty="0"/>
              <a:t>hyperventilation</a:t>
            </a:r>
          </a:p>
          <a:p>
            <a:pPr marL="742950" lvl="1" indent="-285750">
              <a:spcBef>
                <a:spcPct val="20000"/>
              </a:spcBef>
              <a:buFontTx/>
              <a:buChar char="–"/>
            </a:pPr>
            <a:r>
              <a:rPr lang="en-US" b="0" dirty="0"/>
              <a:t>panic disorder</a:t>
            </a:r>
          </a:p>
          <a:p>
            <a:pPr marL="742950" lvl="1" indent="-285750">
              <a:spcBef>
                <a:spcPct val="20000"/>
              </a:spcBef>
              <a:buFontTx/>
              <a:buChar char="–"/>
            </a:pPr>
            <a:r>
              <a:rPr lang="en-US" b="0" dirty="0"/>
              <a:t>primary anxiety</a:t>
            </a:r>
          </a:p>
          <a:p>
            <a:pPr marL="342900" indent="-342900">
              <a:spcBef>
                <a:spcPct val="20000"/>
              </a:spcBef>
              <a:buFontTx/>
              <a:buChar char="•"/>
            </a:pPr>
            <a:r>
              <a:rPr lang="en-US" sz="1800" b="0" dirty="0">
                <a:solidFill>
                  <a:srgbClr val="FFC000"/>
                </a:solidFill>
              </a:rPr>
              <a:t>Affective disorders</a:t>
            </a:r>
          </a:p>
          <a:p>
            <a:pPr marL="742950" lvl="1" indent="-285750">
              <a:spcBef>
                <a:spcPct val="20000"/>
              </a:spcBef>
              <a:buFontTx/>
              <a:buChar char="–"/>
            </a:pPr>
            <a:r>
              <a:rPr lang="en-US" b="0" dirty="0"/>
              <a:t>depression</a:t>
            </a:r>
          </a:p>
          <a:p>
            <a:pPr marL="342900" indent="-342900">
              <a:spcBef>
                <a:spcPct val="20000"/>
              </a:spcBef>
              <a:buFontTx/>
              <a:buChar char="•"/>
            </a:pPr>
            <a:r>
              <a:rPr lang="en-US" sz="1800" b="0" dirty="0" err="1">
                <a:solidFill>
                  <a:srgbClr val="FFC000"/>
                </a:solidFill>
              </a:rPr>
              <a:t>Somatiform</a:t>
            </a:r>
            <a:r>
              <a:rPr lang="en-US" sz="1800" b="0" dirty="0">
                <a:solidFill>
                  <a:srgbClr val="FFC000"/>
                </a:solidFill>
              </a:rPr>
              <a:t> disorders</a:t>
            </a:r>
          </a:p>
          <a:p>
            <a:pPr marL="342900" indent="-342900">
              <a:spcBef>
                <a:spcPct val="20000"/>
              </a:spcBef>
              <a:buFontTx/>
              <a:buChar char="•"/>
            </a:pPr>
            <a:r>
              <a:rPr lang="en-US" sz="1800" b="0" dirty="0">
                <a:solidFill>
                  <a:srgbClr val="FFC000"/>
                </a:solidFill>
              </a:rPr>
              <a:t>Thought disorders</a:t>
            </a:r>
          </a:p>
          <a:p>
            <a:pPr marL="742950" lvl="1" indent="-285750">
              <a:spcBef>
                <a:spcPct val="20000"/>
              </a:spcBef>
              <a:buFontTx/>
              <a:buChar char="–"/>
            </a:pPr>
            <a:r>
              <a:rPr lang="en-US" b="0" dirty="0"/>
              <a:t>fixed occlusions</a:t>
            </a:r>
          </a:p>
          <a:p>
            <a:pPr marL="342900" indent="-342900">
              <a:spcBef>
                <a:spcPct val="20000"/>
              </a:spcBef>
              <a:buFontTx/>
              <a:buChar char="•"/>
            </a:pPr>
            <a:endParaRPr lang="en-US" sz="1800" b="0" dirty="0"/>
          </a:p>
          <a:p>
            <a:pPr marL="342900" indent="-342900">
              <a:spcBef>
                <a:spcPct val="20000"/>
              </a:spcBef>
              <a:buFontTx/>
              <a:buChar char="•"/>
            </a:pPr>
            <a:endParaRPr lang="en-US" sz="1800" dirty="0"/>
          </a:p>
        </p:txBody>
      </p:sp>
    </p:spTree>
    <p:extLst>
      <p:ext uri="{BB962C8B-B14F-4D97-AF65-F5344CB8AC3E}">
        <p14:creationId xmlns:p14="http://schemas.microsoft.com/office/powerpoint/2010/main" val="1490844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71525" y="457200"/>
            <a:ext cx="8743950" cy="1143000"/>
          </a:xfrm>
        </p:spPr>
        <p:txBody>
          <a:bodyPr/>
          <a:lstStyle/>
          <a:p>
            <a:pPr eaLnBrk="1" hangingPunct="1"/>
            <a:r>
              <a:rPr lang="en-US" sz="2800" u="sng" dirty="0" smtClean="0"/>
              <a:t>Conditions Provoking or Exacerbating Ischemia</a:t>
            </a:r>
            <a:endParaRPr lang="en-US" sz="2400" u="sng" dirty="0" smtClean="0"/>
          </a:p>
        </p:txBody>
      </p:sp>
      <p:sp>
        <p:nvSpPr>
          <p:cNvPr id="32771" name="Rectangle 3"/>
          <p:cNvSpPr>
            <a:spLocks noGrp="1" noChangeArrowheads="1"/>
          </p:cNvSpPr>
          <p:nvPr>
            <p:ph type="body" sz="half" idx="1"/>
          </p:nvPr>
        </p:nvSpPr>
        <p:spPr>
          <a:xfrm>
            <a:off x="800100" y="1981200"/>
            <a:ext cx="4295775" cy="4800600"/>
          </a:xfrm>
        </p:spPr>
        <p:txBody>
          <a:bodyPr/>
          <a:lstStyle/>
          <a:p>
            <a:pPr algn="ctr" eaLnBrk="1" hangingPunct="1">
              <a:buFontTx/>
              <a:buNone/>
            </a:pPr>
            <a:r>
              <a:rPr lang="en-US" sz="1800" u="sng" dirty="0" smtClean="0">
                <a:solidFill>
                  <a:schemeClr val="tx2"/>
                </a:solidFill>
              </a:rPr>
              <a:t>Increased Oxygen Demand</a:t>
            </a:r>
            <a:endParaRPr lang="en-US" sz="1800" b="0" u="sng" dirty="0" smtClean="0"/>
          </a:p>
          <a:p>
            <a:pPr eaLnBrk="1" hangingPunct="1">
              <a:buFontTx/>
              <a:buNone/>
            </a:pPr>
            <a:r>
              <a:rPr lang="en-US" sz="1800" dirty="0" smtClean="0">
                <a:solidFill>
                  <a:srgbClr val="FFC000"/>
                </a:solidFill>
              </a:rPr>
              <a:t>Cardiac</a:t>
            </a:r>
            <a:endParaRPr lang="en-US" sz="2000" dirty="0" smtClean="0">
              <a:solidFill>
                <a:srgbClr val="FFC000"/>
              </a:solidFill>
            </a:endParaRPr>
          </a:p>
          <a:p>
            <a:pPr lvl="1" eaLnBrk="1" hangingPunct="1">
              <a:buFontTx/>
              <a:buNone/>
            </a:pPr>
            <a:r>
              <a:rPr lang="en-US" sz="1600" b="0" u="sng" dirty="0" smtClean="0"/>
              <a:t>HTN</a:t>
            </a:r>
          </a:p>
          <a:p>
            <a:pPr lvl="1" eaLnBrk="1" hangingPunct="1">
              <a:buFontTx/>
              <a:buNone/>
            </a:pPr>
            <a:r>
              <a:rPr lang="en-US" sz="1600" b="0" dirty="0" smtClean="0"/>
              <a:t>AS / HCM</a:t>
            </a:r>
          </a:p>
          <a:p>
            <a:pPr lvl="1" eaLnBrk="1" hangingPunct="1">
              <a:buFontTx/>
              <a:buNone/>
            </a:pPr>
            <a:r>
              <a:rPr lang="en-US" sz="1600" b="0" dirty="0" smtClean="0"/>
              <a:t>SVT / VT</a:t>
            </a:r>
            <a:endParaRPr lang="en-US" sz="1800" dirty="0" smtClean="0"/>
          </a:p>
          <a:p>
            <a:pPr eaLnBrk="1" hangingPunct="1">
              <a:buFontTx/>
              <a:buNone/>
            </a:pPr>
            <a:endParaRPr lang="en-US" sz="1800" dirty="0" smtClean="0">
              <a:solidFill>
                <a:srgbClr val="FFC000"/>
              </a:solidFill>
            </a:endParaRPr>
          </a:p>
          <a:p>
            <a:pPr eaLnBrk="1" hangingPunct="1">
              <a:buFontTx/>
              <a:buNone/>
            </a:pPr>
            <a:r>
              <a:rPr lang="en-US" sz="1800" dirty="0" smtClean="0">
                <a:solidFill>
                  <a:srgbClr val="FFC000"/>
                </a:solidFill>
              </a:rPr>
              <a:t>Non-Cardiac</a:t>
            </a:r>
            <a:endParaRPr lang="en-US" sz="2000" dirty="0" smtClean="0">
              <a:solidFill>
                <a:srgbClr val="FFC000"/>
              </a:solidFill>
            </a:endParaRPr>
          </a:p>
          <a:p>
            <a:pPr lvl="1" eaLnBrk="1" hangingPunct="1">
              <a:buFontTx/>
              <a:buNone/>
            </a:pPr>
            <a:r>
              <a:rPr lang="en-US" sz="1600" b="0" dirty="0" smtClean="0"/>
              <a:t>Hyperthermia</a:t>
            </a:r>
          </a:p>
          <a:p>
            <a:pPr lvl="1" eaLnBrk="1" hangingPunct="1">
              <a:buFontTx/>
              <a:buNone/>
            </a:pPr>
            <a:r>
              <a:rPr lang="en-US" sz="1600" b="0" u="sng" dirty="0" smtClean="0"/>
              <a:t>Hyperthyroidism</a:t>
            </a:r>
          </a:p>
          <a:p>
            <a:pPr lvl="1" eaLnBrk="1" hangingPunct="1">
              <a:buFontTx/>
              <a:buNone/>
            </a:pPr>
            <a:r>
              <a:rPr lang="en-US" sz="1600" b="0" u="sng" dirty="0" err="1" smtClean="0"/>
              <a:t>Sympathomimetic</a:t>
            </a:r>
            <a:r>
              <a:rPr lang="en-US" sz="1600" b="0" u="sng" dirty="0" smtClean="0"/>
              <a:t> toxicity (cocaine use)</a:t>
            </a:r>
          </a:p>
          <a:p>
            <a:pPr lvl="1" eaLnBrk="1" hangingPunct="1">
              <a:buFontTx/>
              <a:buNone/>
            </a:pPr>
            <a:r>
              <a:rPr lang="en-US" sz="1600" b="0" u="sng" dirty="0" smtClean="0"/>
              <a:t>Anxiety</a:t>
            </a:r>
          </a:p>
          <a:p>
            <a:pPr eaLnBrk="1" hangingPunct="1">
              <a:buFontTx/>
              <a:buNone/>
            </a:pPr>
            <a:endParaRPr lang="en-US" sz="1800" dirty="0" smtClean="0">
              <a:solidFill>
                <a:srgbClr val="FFC000"/>
              </a:solidFill>
            </a:endParaRPr>
          </a:p>
        </p:txBody>
      </p:sp>
      <p:sp>
        <p:nvSpPr>
          <p:cNvPr id="32772" name="Rectangle 4"/>
          <p:cNvSpPr>
            <a:spLocks noGrp="1" noChangeArrowheads="1"/>
          </p:cNvSpPr>
          <p:nvPr>
            <p:ph type="body" sz="half" idx="2"/>
          </p:nvPr>
        </p:nvSpPr>
        <p:spPr>
          <a:xfrm>
            <a:off x="5219700" y="1981200"/>
            <a:ext cx="4457700" cy="3962400"/>
          </a:xfrm>
        </p:spPr>
        <p:txBody>
          <a:bodyPr/>
          <a:lstStyle/>
          <a:p>
            <a:pPr algn="ctr" eaLnBrk="1" hangingPunct="1">
              <a:buFontTx/>
              <a:buNone/>
            </a:pPr>
            <a:r>
              <a:rPr lang="en-US" sz="1800" u="sng" dirty="0" smtClean="0">
                <a:solidFill>
                  <a:schemeClr val="tx2"/>
                </a:solidFill>
              </a:rPr>
              <a:t>Decreased Oxygen Supply</a:t>
            </a:r>
            <a:endParaRPr lang="en-US" sz="1800" b="0" u="sng" dirty="0" smtClean="0"/>
          </a:p>
          <a:p>
            <a:pPr eaLnBrk="1" hangingPunct="1">
              <a:buFontTx/>
              <a:buNone/>
            </a:pPr>
            <a:endParaRPr lang="en-US" sz="1800" dirty="0" smtClean="0">
              <a:solidFill>
                <a:srgbClr val="FFC000"/>
              </a:solidFill>
            </a:endParaRPr>
          </a:p>
          <a:p>
            <a:pPr lvl="1" eaLnBrk="1" hangingPunct="1">
              <a:buFontTx/>
              <a:buNone/>
            </a:pPr>
            <a:r>
              <a:rPr lang="en-US" sz="1600" b="0" dirty="0" smtClean="0"/>
              <a:t>Anemia</a:t>
            </a:r>
          </a:p>
          <a:p>
            <a:pPr lvl="1" eaLnBrk="1" hangingPunct="1">
              <a:buFontTx/>
              <a:buNone/>
            </a:pPr>
            <a:r>
              <a:rPr lang="en-US" sz="1600" b="0" dirty="0" smtClean="0"/>
              <a:t>Hypoxemia</a:t>
            </a:r>
          </a:p>
          <a:p>
            <a:pPr lvl="1" eaLnBrk="1" hangingPunct="1">
              <a:buFontTx/>
              <a:buNone/>
            </a:pPr>
            <a:r>
              <a:rPr lang="en-US" sz="1600" b="0" dirty="0" smtClean="0"/>
              <a:t>	COPD, PH, </a:t>
            </a:r>
          </a:p>
          <a:p>
            <a:pPr lvl="1" eaLnBrk="1" hangingPunct="1">
              <a:buFontTx/>
              <a:buNone/>
            </a:pPr>
            <a:r>
              <a:rPr lang="en-US" sz="1600" b="0" dirty="0" smtClean="0"/>
              <a:t>Sickle-cell disease</a:t>
            </a:r>
          </a:p>
          <a:p>
            <a:pPr lvl="1" eaLnBrk="1" hangingPunct="1">
              <a:buFontTx/>
              <a:buNone/>
            </a:pPr>
            <a:r>
              <a:rPr lang="en-US" sz="1600" b="0" dirty="0" err="1" smtClean="0"/>
              <a:t>Hyperviscosity</a:t>
            </a:r>
            <a:endParaRPr lang="en-US" sz="1600" b="0" dirty="0" smtClean="0"/>
          </a:p>
          <a:p>
            <a:pPr lvl="1" eaLnBrk="1" hangingPunct="1">
              <a:buFontTx/>
              <a:buNone/>
            </a:pPr>
            <a:r>
              <a:rPr lang="en-US" sz="1600" b="0" dirty="0" smtClean="0"/>
              <a:t>	</a:t>
            </a:r>
            <a:r>
              <a:rPr lang="en-US" sz="1600" b="0" dirty="0" err="1" smtClean="0"/>
              <a:t>polycythemia</a:t>
            </a:r>
            <a:r>
              <a:rPr lang="en-US" sz="1600" b="0" dirty="0" smtClean="0"/>
              <a:t>, leukemia,</a:t>
            </a:r>
            <a:br>
              <a:rPr lang="en-US" sz="1600" b="0" dirty="0" smtClean="0"/>
            </a:br>
            <a:r>
              <a:rPr lang="en-US" sz="1600" b="0" dirty="0" err="1" smtClean="0"/>
              <a:t>thrombocytosis</a:t>
            </a:r>
            <a:r>
              <a:rPr lang="en-US" sz="1600" b="0" dirty="0" smtClean="0"/>
              <a:t>, </a:t>
            </a:r>
            <a:r>
              <a:rPr lang="en-US" sz="1600" b="0" dirty="0" err="1" smtClean="0"/>
              <a:t>hypergammaglobulinemia</a:t>
            </a:r>
            <a:endParaRPr lang="en-US" sz="1600" b="0" dirty="0" smtClean="0"/>
          </a:p>
        </p:txBody>
      </p:sp>
    </p:spTree>
    <p:extLst>
      <p:ext uri="{BB962C8B-B14F-4D97-AF65-F5344CB8AC3E}">
        <p14:creationId xmlns:p14="http://schemas.microsoft.com/office/powerpoint/2010/main" val="1587477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741368"/>
          </a:xfrm>
        </p:spPr>
        <p:txBody>
          <a:bodyPr>
            <a:normAutofit fontScale="55000" lnSpcReduction="20000"/>
          </a:bodyPr>
          <a:lstStyle/>
          <a:p>
            <a:pPr lvl="0">
              <a:buNone/>
            </a:pPr>
            <a:r>
              <a:rPr lang="en-US" b="1" u="sng" dirty="0" smtClean="0"/>
              <a:t>Investigations:</a:t>
            </a:r>
            <a:endParaRPr lang="en-US" b="1" dirty="0" smtClean="0"/>
          </a:p>
          <a:p>
            <a:pPr>
              <a:buNone/>
            </a:pPr>
            <a:r>
              <a:rPr lang="en-US" b="1" i="1" dirty="0" smtClean="0"/>
              <a:t> 1-ECG:</a:t>
            </a:r>
            <a:endParaRPr lang="en-US" dirty="0" smtClean="0"/>
          </a:p>
          <a:p>
            <a:pPr>
              <a:buNone/>
            </a:pPr>
            <a:r>
              <a:rPr lang="en-US" b="1" u="dash" dirty="0" err="1" smtClean="0"/>
              <a:t>Inbetween</a:t>
            </a:r>
            <a:r>
              <a:rPr lang="en-US" b="1" u="dash" dirty="0" smtClean="0"/>
              <a:t> the attacks:</a:t>
            </a:r>
            <a:r>
              <a:rPr lang="en-US" b="1" dirty="0" smtClean="0"/>
              <a:t> the ECG may be completely free </a:t>
            </a:r>
            <a:r>
              <a:rPr lang="en-US" b="1" i="1" dirty="0" smtClean="0"/>
              <a:t>(so we can’t depend on ECG only for diagnosis).</a:t>
            </a:r>
            <a:r>
              <a:rPr lang="en-US" dirty="0"/>
              <a:t> It is normal in 50% of cases, but does not exclude the diagnosis. </a:t>
            </a:r>
          </a:p>
          <a:p>
            <a:pPr lvl="0">
              <a:buNone/>
            </a:pPr>
            <a:endParaRPr lang="en-US" b="1" dirty="0" smtClean="0"/>
          </a:p>
          <a:p>
            <a:pPr>
              <a:buNone/>
            </a:pPr>
            <a:r>
              <a:rPr lang="en-US" b="1" u="dash" dirty="0" smtClean="0"/>
              <a:t>During ischemia:</a:t>
            </a:r>
            <a:r>
              <a:rPr lang="en-US" b="1" dirty="0" smtClean="0"/>
              <a:t> there is ST segment depression and T-wave inversion </a:t>
            </a:r>
            <a:r>
              <a:rPr lang="en-US" dirty="0"/>
              <a:t>and may be ventricular </a:t>
            </a:r>
            <a:r>
              <a:rPr lang="en-US" dirty="0" err="1"/>
              <a:t>tachyarrhythmias</a:t>
            </a:r>
            <a:r>
              <a:rPr lang="en-US" dirty="0"/>
              <a:t>. </a:t>
            </a:r>
          </a:p>
          <a:p>
            <a:pPr lvl="0">
              <a:buNone/>
            </a:pPr>
            <a:r>
              <a:rPr lang="en-US" b="1" u="dash" dirty="0" smtClean="0"/>
              <a:t>In myocardial infarction:</a:t>
            </a:r>
            <a:r>
              <a:rPr lang="en-US" b="1" dirty="0" smtClean="0"/>
              <a:t> there is deep Q-wave.</a:t>
            </a:r>
          </a:p>
          <a:p>
            <a:pPr>
              <a:buNone/>
            </a:pPr>
            <a:endParaRPr lang="en-US" dirty="0" smtClean="0"/>
          </a:p>
          <a:p>
            <a:pPr>
              <a:buNone/>
            </a:pPr>
            <a:r>
              <a:rPr lang="en-US" dirty="0" smtClean="0"/>
              <a:t>*</a:t>
            </a:r>
            <a:r>
              <a:rPr lang="en-US" u="sng" dirty="0" smtClean="0"/>
              <a:t>Continuous </a:t>
            </a:r>
            <a:r>
              <a:rPr lang="en-US" u="sng" dirty="0"/>
              <a:t>24-hour ECG recording (</a:t>
            </a:r>
            <a:r>
              <a:rPr lang="en-US" u="sng" dirty="0" err="1"/>
              <a:t>Holter</a:t>
            </a:r>
            <a:r>
              <a:rPr lang="en-US" u="sng" dirty="0"/>
              <a:t> monitoring).</a:t>
            </a:r>
          </a:p>
          <a:p>
            <a:pPr lvl="0">
              <a:buNone/>
            </a:pPr>
            <a:endParaRPr lang="en-US" dirty="0"/>
          </a:p>
          <a:p>
            <a:pPr marL="0" indent="0">
              <a:buNone/>
            </a:pPr>
            <a:r>
              <a:rPr lang="en-US" u="sng" dirty="0"/>
              <a:t>Provocative testing: </a:t>
            </a:r>
          </a:p>
          <a:p>
            <a:pPr marL="0" indent="0">
              <a:buNone/>
            </a:pPr>
            <a:r>
              <a:rPr lang="en-US" dirty="0"/>
              <a:t>Angina with normal resting ECG, the provocative testing can confirm the presence of ischemia, </a:t>
            </a:r>
          </a:p>
          <a:p>
            <a:pPr marL="0" indent="0">
              <a:buNone/>
            </a:pPr>
            <a:r>
              <a:rPr lang="en-US" dirty="0"/>
              <a:t>1- Stress ECG: Treadmill": </a:t>
            </a:r>
          </a:p>
          <a:p>
            <a:pPr marL="0" indent="0">
              <a:buNone/>
            </a:pPr>
            <a:r>
              <a:rPr lang="en-US" dirty="0"/>
              <a:t>Recording the 12-lead ECG before, during and after exercise. the physician should be present throughout the test. The test is discontinued upon evidence of: </a:t>
            </a:r>
          </a:p>
          <a:p>
            <a:pPr marL="0" indent="0">
              <a:buNone/>
            </a:pPr>
            <a:endParaRPr lang="en-US" dirty="0"/>
          </a:p>
          <a:p>
            <a:pPr marL="0" indent="0">
              <a:buNone/>
            </a:pPr>
            <a:r>
              <a:rPr lang="en-US" dirty="0"/>
              <a:t>Chest discomfort, severe dyspnea, dizziness, fatigue, fall in systolic B.P. &gt; I 0 mmHg., ST segment depression of greater than 0.2 mV, or ventricular </a:t>
            </a:r>
            <a:r>
              <a:rPr lang="en-US" dirty="0" err="1"/>
              <a:t>tachyarrhythmias</a:t>
            </a:r>
            <a:r>
              <a:rPr lang="en-US" dirty="0"/>
              <a:t> </a:t>
            </a:r>
          </a:p>
          <a:p>
            <a:pPr marL="0" indent="0">
              <a:buNone/>
            </a:pPr>
            <a:endParaRPr lang="en-US" dirty="0"/>
          </a:p>
          <a:p>
            <a:pPr marL="0" indent="0">
              <a:buNone/>
            </a:pPr>
            <a:r>
              <a:rPr lang="en-US" dirty="0"/>
              <a:t>NB: The normal response to exercise includes a progressive increase in heart rate and blood pressure. </a:t>
            </a:r>
          </a:p>
          <a:p>
            <a:pPr lvl="0">
              <a:buNone/>
            </a:pPr>
            <a:endParaRPr lang="en-US" b="1" dirty="0" smtClean="0"/>
          </a:p>
          <a:p>
            <a:pPr marL="0" indent="0">
              <a:buNone/>
            </a:pPr>
            <a:r>
              <a:rPr lang="en-US" dirty="0" smtClean="0"/>
              <a:t> </a:t>
            </a:r>
          </a:p>
        </p:txBody>
      </p:sp>
    </p:spTree>
    <p:extLst>
      <p:ext uri="{BB962C8B-B14F-4D97-AF65-F5344CB8AC3E}">
        <p14:creationId xmlns:p14="http://schemas.microsoft.com/office/powerpoint/2010/main" val="2853037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781800"/>
          </a:xfrm>
        </p:spPr>
        <p:txBody>
          <a:bodyPr>
            <a:normAutofit/>
          </a:bodyPr>
          <a:lstStyle/>
          <a:p>
            <a:pPr marL="0" indent="0">
              <a:buNone/>
            </a:pPr>
            <a:endParaRPr lang="en-US" dirty="0" smtClean="0"/>
          </a:p>
          <a:p>
            <a:pPr marL="0" indent="0">
              <a:buNone/>
            </a:pPr>
            <a:r>
              <a:rPr lang="en-US" b="1" dirty="0" smtClean="0"/>
              <a:t>2- </a:t>
            </a:r>
            <a:r>
              <a:rPr lang="en-US" b="1" dirty="0"/>
              <a:t>Stress echocardiography: </a:t>
            </a:r>
          </a:p>
          <a:p>
            <a:pPr marL="0" indent="0">
              <a:buNone/>
            </a:pPr>
            <a:r>
              <a:rPr lang="en-US" dirty="0"/>
              <a:t>After I. V. </a:t>
            </a:r>
            <a:r>
              <a:rPr lang="en-US" dirty="0" err="1"/>
              <a:t>dobutamine</a:t>
            </a:r>
            <a:r>
              <a:rPr lang="en-US" dirty="0"/>
              <a:t> (pharmacological challenge) or exercise shows areas of regional wall motion abnormality (akinesia) in the left ventricle due to persistent ischemia or MI. </a:t>
            </a:r>
          </a:p>
          <a:p>
            <a:pPr marL="0" indent="0">
              <a:buNone/>
            </a:pPr>
            <a:endParaRPr lang="en-US" dirty="0" smtClean="0"/>
          </a:p>
          <a:p>
            <a:pPr marL="0" indent="0">
              <a:buNone/>
            </a:pPr>
            <a:r>
              <a:rPr lang="en-US" b="1" dirty="0" smtClean="0"/>
              <a:t>3- </a:t>
            </a:r>
            <a:r>
              <a:rPr lang="en-US" b="1" u="sng" dirty="0" err="1"/>
              <a:t>Multislice</a:t>
            </a:r>
            <a:r>
              <a:rPr lang="en-US" b="1" u="sng" dirty="0"/>
              <a:t> CT coronary </a:t>
            </a:r>
            <a:r>
              <a:rPr lang="en-US" b="1" u="sng" dirty="0" smtClean="0"/>
              <a:t>angiography </a:t>
            </a:r>
            <a:r>
              <a:rPr lang="en-US" dirty="0"/>
              <a:t>is emerging as the most reliable noninvasive method for coronary artery disease assessment, detection of coronary plaques and significant </a:t>
            </a:r>
            <a:r>
              <a:rPr lang="en-US" dirty="0" smtClean="0"/>
              <a:t>obstructive </a:t>
            </a:r>
            <a:r>
              <a:rPr lang="en-US" dirty="0"/>
              <a:t>coronary lesions. </a:t>
            </a:r>
          </a:p>
          <a:p>
            <a:pPr marL="0" indent="0">
              <a:buNone/>
            </a:pPr>
            <a:endParaRPr lang="en-US" dirty="0" smtClean="0"/>
          </a:p>
        </p:txBody>
      </p:sp>
    </p:spTree>
    <p:extLst>
      <p:ext uri="{BB962C8B-B14F-4D97-AF65-F5344CB8AC3E}">
        <p14:creationId xmlns:p14="http://schemas.microsoft.com/office/powerpoint/2010/main" val="311816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 y="76200"/>
            <a:ext cx="10201275" cy="6629400"/>
          </a:xfrm>
        </p:spPr>
        <p:txBody>
          <a:bodyPr>
            <a:normAutofit fontScale="85000" lnSpcReduction="20000"/>
          </a:bodyPr>
          <a:lstStyle/>
          <a:p>
            <a:pPr marL="0" indent="0">
              <a:buNone/>
            </a:pPr>
            <a:r>
              <a:rPr lang="en-US" b="1" dirty="0" smtClean="0"/>
              <a:t>4- </a:t>
            </a:r>
            <a:r>
              <a:rPr lang="en-US" b="1" dirty="0"/>
              <a:t>Positron emission tomography (PET) </a:t>
            </a:r>
            <a:r>
              <a:rPr lang="en-US" dirty="0"/>
              <a:t>(with exercise or pharmacologic stress). </a:t>
            </a:r>
          </a:p>
          <a:p>
            <a:pPr marL="0" indent="0">
              <a:buNone/>
            </a:pPr>
            <a:r>
              <a:rPr lang="en-US" dirty="0"/>
              <a:t>Indications: for assessing perfusion. </a:t>
            </a:r>
          </a:p>
          <a:p>
            <a:pPr marL="0" indent="0">
              <a:buNone/>
            </a:pPr>
            <a:r>
              <a:rPr lang="en-US" dirty="0"/>
              <a:t>Intravenous pharmacologic challenge </a:t>
            </a:r>
          </a:p>
          <a:p>
            <a:endParaRPr lang="en-US" dirty="0" smtClean="0"/>
          </a:p>
          <a:p>
            <a:pPr marL="0" indent="0">
              <a:buNone/>
            </a:pPr>
            <a:r>
              <a:rPr lang="en-US" dirty="0" smtClean="0"/>
              <a:t>Indications</a:t>
            </a:r>
            <a:r>
              <a:rPr lang="en-US" dirty="0"/>
              <a:t>: patients who cannot exercise because of peripheral vascular or </a:t>
            </a:r>
          </a:p>
          <a:p>
            <a:pPr marL="0" indent="0">
              <a:buNone/>
            </a:pPr>
            <a:r>
              <a:rPr lang="en-US" dirty="0"/>
              <a:t>musculoskeletal disease </a:t>
            </a:r>
            <a:endParaRPr lang="en-US" dirty="0" smtClean="0"/>
          </a:p>
          <a:p>
            <a:pPr marL="0" indent="0">
              <a:buNone/>
            </a:pPr>
            <a:endParaRPr lang="en-US" dirty="0" smtClean="0"/>
          </a:p>
          <a:p>
            <a:pPr marL="0" indent="0">
              <a:buNone/>
            </a:pPr>
            <a:r>
              <a:rPr lang="en-US" dirty="0" smtClean="0"/>
              <a:t>Aim</a:t>
            </a:r>
            <a:r>
              <a:rPr lang="en-US" dirty="0"/>
              <a:t>: To create a coronary "steal" by temporarily increasing flow in </a:t>
            </a:r>
            <a:r>
              <a:rPr lang="en-US" dirty="0" smtClean="0"/>
              <a:t>non-diseased </a:t>
            </a:r>
            <a:r>
              <a:rPr lang="en-US" dirty="0"/>
              <a:t>segments of the coronary vasculature at the expense of diseased </a:t>
            </a:r>
            <a:r>
              <a:rPr lang="en-US" dirty="0" smtClean="0"/>
              <a:t>segments</a:t>
            </a:r>
            <a:r>
              <a:rPr lang="en-US" dirty="0"/>
              <a:t>. For example, dipyridamole or adenosine to identify myocardial </a:t>
            </a:r>
            <a:r>
              <a:rPr lang="en-US" dirty="0" smtClean="0"/>
              <a:t> ischemia </a:t>
            </a:r>
            <a:r>
              <a:rPr lang="en-US" dirty="0"/>
              <a:t>and increased risk of coronary events in exertional dyspnea ·The </a:t>
            </a:r>
            <a:r>
              <a:rPr lang="en-US" dirty="0" smtClean="0"/>
              <a:t> development </a:t>
            </a:r>
            <a:r>
              <a:rPr lang="en-US" dirty="0"/>
              <a:t>of a transient perfusion defect with radioactive thallium or </a:t>
            </a:r>
            <a:r>
              <a:rPr lang="en-US" dirty="0" smtClean="0"/>
              <a:t>99 </a:t>
            </a:r>
            <a:r>
              <a:rPr lang="en-US" dirty="0" err="1" smtClean="0"/>
              <a:t>mTc</a:t>
            </a:r>
            <a:r>
              <a:rPr lang="en-US" dirty="0" smtClean="0"/>
              <a:t>  to </a:t>
            </a:r>
            <a:r>
              <a:rPr lang="en-US" dirty="0"/>
              <a:t>detect myocardial ischemia. </a:t>
            </a:r>
            <a:endParaRPr lang="en-US" dirty="0" smtClean="0"/>
          </a:p>
          <a:p>
            <a:pPr marL="0" indent="0">
              <a:buNone/>
            </a:pPr>
            <a:endParaRPr lang="en-US" dirty="0"/>
          </a:p>
        </p:txBody>
      </p:sp>
    </p:spTree>
    <p:extLst>
      <p:ext uri="{BB962C8B-B14F-4D97-AF65-F5344CB8AC3E}">
        <p14:creationId xmlns:p14="http://schemas.microsoft.com/office/powerpoint/2010/main" val="219285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144160" cy="6857999"/>
          </a:xfrm>
        </p:spPr>
        <p:txBody>
          <a:bodyPr/>
          <a:lstStyle/>
          <a:p>
            <a:pPr rtl="1">
              <a:buNone/>
            </a:pPr>
            <a:r>
              <a:rPr lang="en-US" b="1" u="sng" dirty="0" smtClean="0"/>
              <a:t>Ischemic heart disease (IHD) :</a:t>
            </a:r>
          </a:p>
          <a:p>
            <a:pPr rtl="1">
              <a:buNone/>
            </a:pPr>
            <a:r>
              <a:rPr lang="en-US" dirty="0" smtClean="0"/>
              <a:t>Ischemic heart disease is a condition in which there is imbalance between O</a:t>
            </a:r>
            <a:r>
              <a:rPr lang="en-US" baseline="-25000" dirty="0" smtClean="0"/>
              <a:t>2</a:t>
            </a:r>
            <a:r>
              <a:rPr lang="en-US" dirty="0" smtClean="0"/>
              <a:t> supply (coronary blood flow) and O</a:t>
            </a:r>
            <a:r>
              <a:rPr lang="en-US" baseline="-25000" dirty="0" smtClean="0"/>
              <a:t>2</a:t>
            </a:r>
            <a:r>
              <a:rPr lang="en-US" dirty="0" smtClean="0"/>
              <a:t> demand (heart work).</a:t>
            </a:r>
            <a:endParaRPr lang="en-US" u="sng" dirty="0" smtClean="0"/>
          </a:p>
          <a:p>
            <a:pPr rtl="1">
              <a:buNone/>
            </a:pPr>
            <a:r>
              <a:rPr lang="en-US" b="1" u="sng" dirty="0" smtClean="0"/>
              <a:t>It  includes:</a:t>
            </a:r>
            <a:endParaRPr lang="en-US" dirty="0" smtClean="0"/>
          </a:p>
          <a:p>
            <a:pPr lvl="0">
              <a:buNone/>
            </a:pPr>
            <a:r>
              <a:rPr lang="en-US" b="1" dirty="0" smtClean="0"/>
              <a:t>Angina </a:t>
            </a:r>
            <a:r>
              <a:rPr lang="en-US" b="1" dirty="0" err="1" smtClean="0"/>
              <a:t>pectoris:</a:t>
            </a:r>
            <a:r>
              <a:rPr lang="en-US" b="0" dirty="0" err="1" smtClean="0"/>
              <a:t>Pain</a:t>
            </a:r>
            <a:r>
              <a:rPr lang="en-US" b="0" dirty="0" smtClean="0"/>
              <a:t> </a:t>
            </a:r>
            <a:r>
              <a:rPr lang="en-US" b="0" dirty="0"/>
              <a:t>or discomfort in the </a:t>
            </a:r>
            <a:r>
              <a:rPr lang="en-US" b="0" dirty="0" smtClean="0"/>
              <a:t>chest </a:t>
            </a:r>
            <a:r>
              <a:rPr lang="en-US" b="0" dirty="0" smtClean="0">
                <a:solidFill>
                  <a:srgbClr val="FFC000"/>
                </a:solidFill>
              </a:rPr>
              <a:t>caused </a:t>
            </a:r>
            <a:r>
              <a:rPr lang="en-US" b="0" dirty="0">
                <a:solidFill>
                  <a:srgbClr val="FFC000"/>
                </a:solidFill>
              </a:rPr>
              <a:t>by </a:t>
            </a:r>
            <a:r>
              <a:rPr lang="en-US" b="0" dirty="0" smtClean="0"/>
              <a:t>insufficient </a:t>
            </a:r>
            <a:r>
              <a:rPr lang="en-US" b="0" dirty="0"/>
              <a:t>blood flow to the heart muscle.</a:t>
            </a:r>
            <a:endParaRPr lang="en-US" sz="1800" b="0" dirty="0"/>
          </a:p>
          <a:p>
            <a:pPr lvl="0">
              <a:buNone/>
            </a:pPr>
            <a:endParaRPr lang="en-US" dirty="0" smtClean="0"/>
          </a:p>
          <a:p>
            <a:pPr lvl="0">
              <a:buNone/>
            </a:pPr>
            <a:r>
              <a:rPr lang="en-US" b="1" dirty="0" smtClean="0"/>
              <a:t>(Acute coronary syndrome):……………….</a:t>
            </a:r>
            <a:endParaRPr lang="en-US" dirty="0" smtClean="0"/>
          </a:p>
          <a:p>
            <a:endParaRPr lang="ar-EG" dirty="0"/>
          </a:p>
        </p:txBody>
      </p:sp>
    </p:spTree>
    <p:extLst>
      <p:ext uri="{BB962C8B-B14F-4D97-AF65-F5344CB8AC3E}">
        <p14:creationId xmlns:p14="http://schemas.microsoft.com/office/powerpoint/2010/main" val="3399426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10287000" cy="6705600"/>
          </a:xfrm>
        </p:spPr>
        <p:txBody>
          <a:bodyPr>
            <a:normAutofit/>
          </a:bodyPr>
          <a:lstStyle/>
          <a:p>
            <a:pPr marL="0" indent="0">
              <a:buNone/>
            </a:pPr>
            <a:r>
              <a:rPr lang="en-US" b="1" dirty="0" smtClean="0"/>
              <a:t>5- </a:t>
            </a:r>
            <a:r>
              <a:rPr lang="en-US" b="1" dirty="0"/>
              <a:t>Coronary angiography: </a:t>
            </a:r>
          </a:p>
          <a:p>
            <a:pPr marL="0" indent="0">
              <a:buNone/>
            </a:pPr>
            <a:r>
              <a:rPr lang="en-US" dirty="0"/>
              <a:t>This invasive diagnostic method shows narrowing of coronary artery lumen. It can assess the severity of obstruction. </a:t>
            </a:r>
          </a:p>
          <a:p>
            <a:pPr marL="0" indent="0">
              <a:buNone/>
            </a:pPr>
            <a:r>
              <a:rPr lang="en-US" b="1" u="sng" dirty="0"/>
              <a:t>Indications: </a:t>
            </a:r>
          </a:p>
          <a:p>
            <a:pPr marL="0" indent="0">
              <a:buNone/>
            </a:pPr>
            <a:r>
              <a:rPr lang="en-US" dirty="0"/>
              <a:t>1. Confirm or exclude the diagnosis of ischemia. </a:t>
            </a:r>
          </a:p>
          <a:p>
            <a:pPr marL="0" indent="0">
              <a:buNone/>
            </a:pPr>
            <a:r>
              <a:rPr lang="en-US" dirty="0"/>
              <a:t>2. Patients who are severely symptomatic despite medical treatment. </a:t>
            </a:r>
          </a:p>
          <a:p>
            <a:pPr marL="0" indent="0">
              <a:buNone/>
            </a:pPr>
            <a:r>
              <a:rPr lang="en-US" dirty="0"/>
              <a:t>3. Severe ischemia as demonstrated in non invasive testing. </a:t>
            </a:r>
          </a:p>
          <a:p>
            <a:pPr marL="0" indent="0">
              <a:buNone/>
            </a:pPr>
            <a:r>
              <a:rPr lang="en-US" dirty="0"/>
              <a:t>4. High risk patients, including left ventricular dysfunction. </a:t>
            </a:r>
          </a:p>
        </p:txBody>
      </p:sp>
    </p:spTree>
    <p:extLst>
      <p:ext uri="{BB962C8B-B14F-4D97-AF65-F5344CB8AC3E}">
        <p14:creationId xmlns:p14="http://schemas.microsoft.com/office/powerpoint/2010/main" val="215858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eaLnBrk="1" hangingPunct="1">
              <a:defRPr/>
            </a:pPr>
            <a:r>
              <a:rPr lang="en-US" smtClean="0"/>
              <a:t>PTCA</a:t>
            </a:r>
          </a:p>
        </p:txBody>
      </p:sp>
      <p:pic>
        <p:nvPicPr>
          <p:cNvPr id="61443" name="Picture 4" descr="CathLabPhoto"/>
          <p:cNvPicPr>
            <a:picLocks noChangeAspect="1" noChangeArrowheads="1"/>
          </p:cNvPicPr>
          <p:nvPr/>
        </p:nvPicPr>
        <p:blipFill>
          <a:blip r:embed="rId2">
            <a:extLst>
              <a:ext uri="{28A0092B-C50C-407E-A947-70E740481C1C}">
                <a14:useLocalDpi xmlns:a14="http://schemas.microsoft.com/office/drawing/2010/main" val="0"/>
              </a:ext>
            </a:extLst>
          </a:blip>
          <a:srcRect l="1123" t="1437" r="1123" b="12283"/>
          <a:stretch>
            <a:fillRect/>
          </a:stretch>
        </p:blipFill>
        <p:spPr bwMode="auto">
          <a:xfrm>
            <a:off x="1457325" y="1524000"/>
            <a:ext cx="7458075" cy="45720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36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2"/>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1/00</a:t>
            </a:r>
          </a:p>
        </p:txBody>
      </p:sp>
      <p:sp>
        <p:nvSpPr>
          <p:cNvPr id="62467"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medslides.com</a:t>
            </a:r>
          </a:p>
        </p:txBody>
      </p:sp>
      <p:sp>
        <p:nvSpPr>
          <p:cNvPr id="62469" name="Rectangle 2"/>
          <p:cNvSpPr>
            <a:spLocks noGrp="1" noChangeArrowheads="1"/>
          </p:cNvSpPr>
          <p:nvPr>
            <p:ph type="title"/>
          </p:nvPr>
        </p:nvSpPr>
        <p:spPr>
          <a:xfrm>
            <a:off x="771525" y="76200"/>
            <a:ext cx="8743950" cy="1143000"/>
          </a:xfrm>
        </p:spPr>
        <p:txBody>
          <a:bodyPr/>
          <a:lstStyle/>
          <a:p>
            <a:pPr eaLnBrk="1" hangingPunct="1"/>
            <a:r>
              <a:rPr lang="en-US" smtClean="0"/>
              <a:t>Coronary Angiography</a:t>
            </a:r>
          </a:p>
        </p:txBody>
      </p:sp>
      <p:pic>
        <p:nvPicPr>
          <p:cNvPr id="62470" name="Picture 3" descr="C:\WINDOWS\DESKTOP\Untitled-13.JPG"/>
          <p:cNvPicPr>
            <a:picLocks noChangeAspect="1" noChangeArrowheads="1"/>
          </p:cNvPicPr>
          <p:nvPr/>
        </p:nvPicPr>
        <p:blipFill>
          <a:blip r:embed="rId2"/>
          <a:srcRect/>
          <a:stretch>
            <a:fillRect/>
          </a:stretch>
        </p:blipFill>
        <p:spPr bwMode="auto">
          <a:xfrm>
            <a:off x="0" y="1143000"/>
            <a:ext cx="5143500" cy="5715000"/>
          </a:xfrm>
          <a:prstGeom prst="rect">
            <a:avLst/>
          </a:prstGeom>
          <a:noFill/>
          <a:ln w="9525">
            <a:noFill/>
            <a:miter lim="800000"/>
            <a:headEnd/>
            <a:tailEnd/>
          </a:ln>
        </p:spPr>
      </p:pic>
      <p:pic>
        <p:nvPicPr>
          <p:cNvPr id="62471" name="Picture 4" descr="C:\WINDOWS\DESKTOP\Untitled-1.JPG"/>
          <p:cNvPicPr>
            <a:picLocks noChangeAspect="1" noChangeArrowheads="1"/>
          </p:cNvPicPr>
          <p:nvPr/>
        </p:nvPicPr>
        <p:blipFill>
          <a:blip r:embed="rId3"/>
          <a:srcRect/>
          <a:stretch>
            <a:fillRect/>
          </a:stretch>
        </p:blipFill>
        <p:spPr bwMode="auto">
          <a:xfrm>
            <a:off x="5257800" y="1143000"/>
            <a:ext cx="5029200" cy="5715000"/>
          </a:xfrm>
          <a:prstGeom prst="rect">
            <a:avLst/>
          </a:prstGeom>
          <a:noFill/>
          <a:ln w="9525">
            <a:noFill/>
            <a:miter lim="800000"/>
            <a:headEnd/>
            <a:tailEnd/>
          </a:ln>
        </p:spPr>
      </p:pic>
    </p:spTree>
    <p:extLst>
      <p:ext uri="{BB962C8B-B14F-4D97-AF65-F5344CB8AC3E}">
        <p14:creationId xmlns:p14="http://schemas.microsoft.com/office/powerpoint/2010/main" val="665213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82562"/>
          </a:xfrm>
        </p:spPr>
        <p:txBody>
          <a:bodyPr>
            <a:normAutofit fontScale="90000"/>
          </a:bodyPr>
          <a:lstStyle/>
          <a:p>
            <a:r>
              <a:rPr lang="en-US" b="1" u="sng" dirty="0"/>
              <a:t>Treatment: </a:t>
            </a:r>
          </a:p>
        </p:txBody>
      </p:sp>
      <p:sp>
        <p:nvSpPr>
          <p:cNvPr id="3" name="Content Placeholder 2"/>
          <p:cNvSpPr>
            <a:spLocks noGrp="1"/>
          </p:cNvSpPr>
          <p:nvPr>
            <p:ph idx="1"/>
          </p:nvPr>
        </p:nvSpPr>
        <p:spPr>
          <a:xfrm>
            <a:off x="0" y="838200"/>
            <a:ext cx="10287000" cy="6019800"/>
          </a:xfrm>
        </p:spPr>
        <p:txBody>
          <a:bodyPr>
            <a:normAutofit fontScale="77500" lnSpcReduction="20000"/>
          </a:bodyPr>
          <a:lstStyle/>
          <a:p>
            <a:pPr marL="0" indent="0">
              <a:buNone/>
            </a:pPr>
            <a:r>
              <a:rPr lang="en-US" b="1" u="sng" dirty="0"/>
              <a:t>The goals of treatment of stable angina involve: </a:t>
            </a:r>
          </a:p>
          <a:p>
            <a:pPr marL="0" indent="0">
              <a:buNone/>
            </a:pPr>
            <a:r>
              <a:rPr lang="en-US" dirty="0"/>
              <a:t>Therapies to prevent/minimize ischemia and to improve survival. </a:t>
            </a:r>
          </a:p>
          <a:p>
            <a:pPr marL="0" indent="0">
              <a:buNone/>
            </a:pPr>
            <a:r>
              <a:rPr lang="en-US" dirty="0"/>
              <a:t>These goals can be achieved with a variety of modalities including: </a:t>
            </a:r>
          </a:p>
          <a:p>
            <a:pPr>
              <a:buFontTx/>
              <a:buChar char="-"/>
            </a:pPr>
            <a:r>
              <a:rPr lang="en-US" dirty="0" smtClean="0"/>
              <a:t>Medical </a:t>
            </a:r>
            <a:r>
              <a:rPr lang="en-US" dirty="0"/>
              <a:t>therapy, non-pharmacologic and lifestyle measures </a:t>
            </a:r>
            <a:endParaRPr lang="en-US" dirty="0" smtClean="0"/>
          </a:p>
          <a:p>
            <a:pPr>
              <a:buFontTx/>
              <a:buChar char="-"/>
            </a:pPr>
            <a:r>
              <a:rPr lang="en-US" dirty="0" smtClean="0"/>
              <a:t>And </a:t>
            </a:r>
            <a:r>
              <a:rPr lang="en-US" dirty="0"/>
              <a:t>revascularization with either percutaneous coronary intervention (PCI) or coronary artery bypass graft surgery (CABG). </a:t>
            </a:r>
            <a:endParaRPr lang="en-US" dirty="0" smtClean="0"/>
          </a:p>
          <a:p>
            <a:pPr>
              <a:buFontTx/>
              <a:buChar char="-"/>
            </a:pPr>
            <a:endParaRPr lang="en-US" dirty="0" smtClean="0"/>
          </a:p>
          <a:p>
            <a:pPr marL="0" indent="0">
              <a:buNone/>
            </a:pPr>
            <a:r>
              <a:rPr lang="en-US" b="1" u="sng" dirty="0" smtClean="0"/>
              <a:t>1</a:t>
            </a:r>
            <a:r>
              <a:rPr lang="en-US" b="1" u="sng" dirty="0"/>
              <a:t>. Control of risk factors and associated disorders</a:t>
            </a:r>
            <a:r>
              <a:rPr lang="en-US" dirty="0"/>
              <a:t>: Stop smoking. Treatment of hypertension, diabetes, anemia, disease. </a:t>
            </a:r>
            <a:r>
              <a:rPr lang="en-US" dirty="0" smtClean="0"/>
              <a:t>Lowering </a:t>
            </a:r>
            <a:r>
              <a:rPr lang="en-US" dirty="0"/>
              <a:t>LDL cholesterol &lt; I 00 mg%. Weight reduction</a:t>
            </a:r>
            <a:r>
              <a:rPr lang="en-US" dirty="0" smtClean="0"/>
              <a:t>.</a:t>
            </a:r>
          </a:p>
          <a:p>
            <a:pPr marL="0" indent="0">
              <a:buNone/>
            </a:pPr>
            <a:r>
              <a:rPr lang="en-US" dirty="0" smtClean="0"/>
              <a:t> </a:t>
            </a:r>
          </a:p>
          <a:p>
            <a:pPr marL="0" indent="0">
              <a:buNone/>
            </a:pPr>
            <a:r>
              <a:rPr lang="en-US" dirty="0"/>
              <a:t>Gradual institution of a regular aerobic exercise program is beneficial in the management of risk factors such as lipids, blood pressure, obesity, and diabetes mellitus.</a:t>
            </a:r>
            <a:endParaRPr lang="en-US" dirty="0" smtClean="0"/>
          </a:p>
          <a:p>
            <a:endParaRPr lang="en-US" dirty="0"/>
          </a:p>
        </p:txBody>
      </p:sp>
    </p:spTree>
    <p:extLst>
      <p:ext uri="{BB962C8B-B14F-4D97-AF65-F5344CB8AC3E}">
        <p14:creationId xmlns:p14="http://schemas.microsoft.com/office/powerpoint/2010/main" val="247842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10287000" cy="6629400"/>
          </a:xfrm>
        </p:spPr>
        <p:txBody>
          <a:bodyPr>
            <a:normAutofit/>
          </a:bodyPr>
          <a:lstStyle/>
          <a:p>
            <a:pPr lvl="0">
              <a:buNone/>
            </a:pPr>
            <a:r>
              <a:rPr lang="en-US" b="1" u="sng" dirty="0" smtClean="0"/>
              <a:t>Drug therapy (</a:t>
            </a:r>
            <a:r>
              <a:rPr lang="en-US" b="1" u="sng" dirty="0" err="1" smtClean="0"/>
              <a:t>antianginal</a:t>
            </a:r>
            <a:r>
              <a:rPr lang="en-US" b="1" u="sng" dirty="0" smtClean="0"/>
              <a:t> drugs):</a:t>
            </a:r>
            <a:endParaRPr lang="en-US" dirty="0" smtClean="0"/>
          </a:p>
          <a:p>
            <a:pPr lvl="0">
              <a:buNone/>
            </a:pPr>
            <a:r>
              <a:rPr lang="en-US" b="1" dirty="0" smtClean="0"/>
              <a:t>1-During the acute attack:</a:t>
            </a:r>
            <a:endParaRPr lang="en-US" dirty="0" smtClean="0"/>
          </a:p>
          <a:p>
            <a:pPr lvl="0">
              <a:buNone/>
            </a:pPr>
            <a:r>
              <a:rPr lang="en-US" dirty="0" smtClean="0"/>
              <a:t>Short-acting nitrates and nitrites.</a:t>
            </a:r>
          </a:p>
          <a:p>
            <a:pPr lvl="0">
              <a:buNone/>
            </a:pPr>
            <a:r>
              <a:rPr lang="en-US" dirty="0" smtClean="0"/>
              <a:t>Sedatives and tranquilizers to calm the patient.</a:t>
            </a:r>
          </a:p>
          <a:p>
            <a:pPr lvl="0">
              <a:buNone/>
            </a:pPr>
            <a:r>
              <a:rPr lang="en-US" b="1" dirty="0" smtClean="0"/>
              <a:t>2-In-between the attacks (prophylaxis):</a:t>
            </a:r>
            <a:endParaRPr lang="en-US" dirty="0" smtClean="0"/>
          </a:p>
          <a:p>
            <a:pPr lvl="0">
              <a:buNone/>
            </a:pPr>
            <a:r>
              <a:rPr lang="en-US" dirty="0" smtClean="0"/>
              <a:t>Long-acting nitrates. </a:t>
            </a:r>
          </a:p>
          <a:p>
            <a:pPr lvl="0">
              <a:buNone/>
            </a:pPr>
            <a:r>
              <a:rPr lang="en-US" dirty="0" smtClean="0"/>
              <a:t>Beta-blockers.</a:t>
            </a:r>
          </a:p>
          <a:p>
            <a:pPr lvl="0">
              <a:buNone/>
            </a:pPr>
            <a:r>
              <a:rPr lang="en-US" dirty="0" smtClean="0"/>
              <a:t>CCBs. </a:t>
            </a:r>
          </a:p>
          <a:p>
            <a:pPr lvl="0">
              <a:buNone/>
            </a:pPr>
            <a:r>
              <a:rPr lang="en-US" dirty="0" err="1" smtClean="0"/>
              <a:t>Cytoprotective</a:t>
            </a:r>
            <a:r>
              <a:rPr lang="en-US" dirty="0" smtClean="0"/>
              <a:t> drugs: </a:t>
            </a:r>
            <a:r>
              <a:rPr lang="en-US" dirty="0" err="1" smtClean="0"/>
              <a:t>trimetazidine</a:t>
            </a:r>
            <a:endParaRPr lang="en-US" dirty="0" smtClean="0"/>
          </a:p>
          <a:p>
            <a:pPr lvl="0">
              <a:buNone/>
            </a:pPr>
            <a:r>
              <a:rPr lang="en-US" u="sng" dirty="0" err="1" smtClean="0"/>
              <a:t>Antiplatelet</a:t>
            </a:r>
            <a:r>
              <a:rPr lang="en-US" u="sng" dirty="0" smtClean="0"/>
              <a:t> drugs:</a:t>
            </a:r>
            <a:r>
              <a:rPr lang="en-US" dirty="0" smtClean="0"/>
              <a:t> aspirin, </a:t>
            </a:r>
            <a:r>
              <a:rPr lang="en-US" dirty="0" err="1" smtClean="0"/>
              <a:t>dipyridamol</a:t>
            </a:r>
            <a:r>
              <a:rPr lang="en-US" dirty="0" smtClean="0"/>
              <a:t>, etc.</a:t>
            </a:r>
          </a:p>
          <a:p>
            <a:pPr>
              <a:buNone/>
            </a:pPr>
            <a:r>
              <a:rPr lang="en-US" b="1" u="sng" dirty="0" smtClean="0"/>
              <a:t>3-Surgical treatment (myocardial revascularization).</a:t>
            </a:r>
          </a:p>
          <a:p>
            <a:pPr>
              <a:buNone/>
            </a:pPr>
            <a:endParaRPr lang="en-US" b="1" u="sng" dirty="0" smtClean="0"/>
          </a:p>
          <a:p>
            <a:pPr>
              <a:buNone/>
            </a:pPr>
            <a:endParaRPr lang="en-US" b="1" u="sng" dirty="0" smtClean="0"/>
          </a:p>
          <a:p>
            <a:pPr>
              <a:buNone/>
            </a:pPr>
            <a:endParaRPr lang="ar-EG" dirty="0"/>
          </a:p>
        </p:txBody>
      </p:sp>
    </p:spTree>
    <p:extLst>
      <p:ext uri="{BB962C8B-B14F-4D97-AF65-F5344CB8AC3E}">
        <p14:creationId xmlns:p14="http://schemas.microsoft.com/office/powerpoint/2010/main" val="412930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fontScale="92500" lnSpcReduction="10000"/>
          </a:bodyPr>
          <a:lstStyle/>
          <a:p>
            <a:pPr lvl="0">
              <a:buNone/>
            </a:pPr>
            <a:r>
              <a:rPr lang="en-US" b="1" i="1" u="sng" dirty="0" smtClean="0"/>
              <a:t>Organic nitrates and nitrites:</a:t>
            </a:r>
          </a:p>
          <a:p>
            <a:pPr lvl="0" rtl="1">
              <a:buNone/>
            </a:pPr>
            <a:r>
              <a:rPr lang="en-US" b="1" i="1" dirty="0" smtClean="0"/>
              <a:t>Inorganic nitrates are ineffective</a:t>
            </a:r>
          </a:p>
          <a:p>
            <a:pPr>
              <a:buNone/>
            </a:pPr>
            <a:r>
              <a:rPr lang="en-US" b="1" u="sng" dirty="0" smtClean="0"/>
              <a:t>Classification:</a:t>
            </a:r>
            <a:endParaRPr lang="en-US" b="1" dirty="0" smtClean="0"/>
          </a:p>
          <a:p>
            <a:pPr rtl="1">
              <a:buNone/>
            </a:pPr>
            <a:r>
              <a:rPr lang="en-US" b="1" dirty="0" smtClean="0"/>
              <a:t> 1-Short-acting nitrates:</a:t>
            </a:r>
            <a:endParaRPr lang="en-US" dirty="0" smtClean="0"/>
          </a:p>
          <a:p>
            <a:pPr rtl="1">
              <a:buNone/>
            </a:pPr>
            <a:r>
              <a:rPr lang="en-US" dirty="0" smtClean="0"/>
              <a:t>Amyl nitrite (inhalation)</a:t>
            </a:r>
          </a:p>
          <a:p>
            <a:pPr rtl="1">
              <a:buNone/>
            </a:pPr>
            <a:r>
              <a:rPr lang="en-US" dirty="0" smtClean="0"/>
              <a:t>Nitroglycerine (SL)</a:t>
            </a:r>
          </a:p>
          <a:p>
            <a:pPr rtl="1">
              <a:buNone/>
            </a:pPr>
            <a:r>
              <a:rPr lang="en-US" dirty="0" err="1" smtClean="0"/>
              <a:t>Isosorbide</a:t>
            </a:r>
            <a:r>
              <a:rPr lang="en-US" dirty="0" smtClean="0"/>
              <a:t> </a:t>
            </a:r>
            <a:r>
              <a:rPr lang="en-US" dirty="0" err="1" smtClean="0"/>
              <a:t>dinitrate</a:t>
            </a:r>
            <a:r>
              <a:rPr lang="en-US" dirty="0" smtClean="0"/>
              <a:t> (SL)</a:t>
            </a:r>
          </a:p>
          <a:p>
            <a:pPr rtl="1">
              <a:buNone/>
            </a:pPr>
            <a:r>
              <a:rPr lang="en-US" dirty="0" err="1" smtClean="0"/>
              <a:t>i.v</a:t>
            </a:r>
            <a:r>
              <a:rPr lang="en-US" dirty="0" smtClean="0"/>
              <a:t>. nitroglycerin </a:t>
            </a:r>
          </a:p>
          <a:p>
            <a:pPr rtl="1">
              <a:buNone/>
            </a:pPr>
            <a:endParaRPr lang="en-US" b="1" dirty="0" smtClean="0"/>
          </a:p>
          <a:p>
            <a:pPr rtl="1">
              <a:buNone/>
            </a:pPr>
            <a:r>
              <a:rPr lang="en-US" b="1" dirty="0" smtClean="0"/>
              <a:t>2-Long-acting nitrates: </a:t>
            </a:r>
            <a:endParaRPr lang="en-US" dirty="0" smtClean="0"/>
          </a:p>
          <a:p>
            <a:pPr rtl="1">
              <a:buNone/>
            </a:pPr>
            <a:r>
              <a:rPr lang="en-US" dirty="0" smtClean="0"/>
              <a:t>Isosorbide </a:t>
            </a:r>
            <a:r>
              <a:rPr lang="en-US" dirty="0" err="1"/>
              <a:t>dinitrate</a:t>
            </a:r>
            <a:r>
              <a:rPr lang="en-US" dirty="0"/>
              <a:t> </a:t>
            </a:r>
            <a:r>
              <a:rPr lang="en-US" dirty="0" smtClean="0"/>
              <a:t> or mononitrate (Oral)</a:t>
            </a:r>
          </a:p>
          <a:p>
            <a:pPr rtl="1">
              <a:buNone/>
            </a:pPr>
            <a:endParaRPr lang="en-US" dirty="0" smtClean="0"/>
          </a:p>
          <a:p>
            <a:pPr rtl="1">
              <a:buNone/>
            </a:pPr>
            <a:r>
              <a:rPr lang="en-US" b="1" dirty="0" smtClean="0"/>
              <a:t>3-Transdermal patches</a:t>
            </a:r>
            <a:endParaRPr lang="en-US" dirty="0" smtClean="0"/>
          </a:p>
          <a:p>
            <a:endParaRPr lang="ar-E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381000"/>
            <a:ext cx="9258300" cy="6096000"/>
          </a:xfrm>
        </p:spPr>
        <p:txBody>
          <a:bodyPr>
            <a:normAutofit lnSpcReduction="10000"/>
          </a:bodyPr>
          <a:lstStyle/>
          <a:p>
            <a:pPr rtl="1">
              <a:buNone/>
            </a:pPr>
            <a:r>
              <a:rPr lang="en-US" b="1" u="sng" dirty="0" smtClean="0"/>
              <a:t>Pharmacokinetics:</a:t>
            </a:r>
            <a:endParaRPr lang="en-US" dirty="0" smtClean="0"/>
          </a:p>
          <a:p>
            <a:pPr rtl="1">
              <a:buNone/>
            </a:pPr>
            <a:r>
              <a:rPr lang="en-US" dirty="0" smtClean="0"/>
              <a:t> </a:t>
            </a:r>
          </a:p>
          <a:p>
            <a:pPr rtl="1">
              <a:buNone/>
            </a:pPr>
            <a:r>
              <a:rPr lang="en-US" b="1" dirty="0" smtClean="0"/>
              <a:t>Absorption:</a:t>
            </a:r>
            <a:r>
              <a:rPr lang="en-US" dirty="0" smtClean="0"/>
              <a:t> nitrates are rapidly absorbed from </a:t>
            </a:r>
            <a:r>
              <a:rPr lang="en-US" dirty="0" err="1" smtClean="0"/>
              <a:t>buccal</a:t>
            </a:r>
            <a:r>
              <a:rPr lang="en-US" dirty="0" smtClean="0"/>
              <a:t> membrane, GIT, and bronchioles.</a:t>
            </a:r>
          </a:p>
          <a:p>
            <a:pPr rtl="1">
              <a:buNone/>
            </a:pPr>
            <a:r>
              <a:rPr lang="en-US" b="1" dirty="0" smtClean="0"/>
              <a:t>Metabolism:</a:t>
            </a:r>
            <a:r>
              <a:rPr lang="en-US" dirty="0" smtClean="0"/>
              <a:t> in the liver:</a:t>
            </a:r>
          </a:p>
          <a:p>
            <a:pPr lvl="0">
              <a:buNone/>
            </a:pPr>
            <a:r>
              <a:rPr lang="en-US" b="1" u="dash" dirty="0" smtClean="0"/>
              <a:t>If given oral</a:t>
            </a:r>
            <a:r>
              <a:rPr lang="en-US" b="1" dirty="0" smtClean="0"/>
              <a:t> → extensive first-pass hepatic metabolism (oral bioavailability &lt;10%).</a:t>
            </a:r>
          </a:p>
          <a:p>
            <a:pPr lvl="0">
              <a:buNone/>
            </a:pPr>
            <a:r>
              <a:rPr lang="en-US" b="1" u="dash" dirty="0" smtClean="0"/>
              <a:t>If given sublingual</a:t>
            </a:r>
            <a:r>
              <a:rPr lang="en-US" b="1" dirty="0" smtClean="0"/>
              <a:t> → no first-pass metabolism → high bioavailability.</a:t>
            </a:r>
          </a:p>
          <a:p>
            <a:pPr rtl="1">
              <a:buNone/>
            </a:pPr>
            <a:r>
              <a:rPr lang="en-US" b="1" dirty="0" smtClean="0"/>
              <a:t> </a:t>
            </a:r>
            <a:endParaRPr lang="en-US" dirty="0" smtClean="0"/>
          </a:p>
          <a:p>
            <a:pPr>
              <a:buNone/>
            </a:pPr>
            <a:r>
              <a:rPr lang="en-US" b="1" dirty="0" smtClean="0"/>
              <a:t>Excretion:</a:t>
            </a:r>
            <a:r>
              <a:rPr lang="en-US" dirty="0" smtClean="0"/>
              <a:t> via the kidney.</a:t>
            </a:r>
            <a:endParaRPr lang="ar-E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Sustained Released Tablet</a:t>
            </a:r>
          </a:p>
        </p:txBody>
      </p:sp>
      <p:sp>
        <p:nvSpPr>
          <p:cNvPr id="37891" name="Rectangle 3"/>
          <p:cNvSpPr>
            <a:spLocks noGrp="1" noChangeArrowheads="1"/>
          </p:cNvSpPr>
          <p:nvPr>
            <p:ph type="body" idx="1"/>
          </p:nvPr>
        </p:nvSpPr>
        <p:spPr/>
        <p:txBody>
          <a:bodyPr/>
          <a:lstStyle/>
          <a:p>
            <a:pPr eaLnBrk="1" hangingPunct="1"/>
            <a:r>
              <a:rPr lang="en-US" dirty="0" smtClean="0"/>
              <a:t>Administer dose 1 hour before or 2 hours after meal with a full glass of water for faster absorption.</a:t>
            </a:r>
          </a:p>
        </p:txBody>
      </p:sp>
    </p:spTree>
    <p:extLst>
      <p:ext uri="{BB962C8B-B14F-4D97-AF65-F5344CB8AC3E}">
        <p14:creationId xmlns:p14="http://schemas.microsoft.com/office/powerpoint/2010/main" val="3495993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Nitroglycerine Patch</a:t>
            </a:r>
          </a:p>
        </p:txBody>
      </p:sp>
      <p:pic>
        <p:nvPicPr>
          <p:cNvPr id="38915" name="Picture 3" descr="nitr004b"/>
          <p:cNvPicPr>
            <a:picLocks noChangeAspect="1" noChangeArrowheads="1"/>
          </p:cNvPicPr>
          <p:nvPr/>
        </p:nvPicPr>
        <p:blipFill>
          <a:blip r:embed="rId2"/>
          <a:srcRect/>
          <a:stretch>
            <a:fillRect/>
          </a:stretch>
        </p:blipFill>
        <p:spPr bwMode="auto">
          <a:xfrm>
            <a:off x="201951" y="1408114"/>
            <a:ext cx="9478053" cy="4829199"/>
          </a:xfrm>
          <a:prstGeom prst="rect">
            <a:avLst/>
          </a:prstGeom>
          <a:noFill/>
          <a:ln w="9525">
            <a:noFill/>
            <a:miter lim="800000"/>
            <a:headEnd/>
            <a:tailEnd/>
          </a:ln>
        </p:spPr>
      </p:pic>
    </p:spTree>
    <p:extLst>
      <p:ext uri="{BB962C8B-B14F-4D97-AF65-F5344CB8AC3E}">
        <p14:creationId xmlns:p14="http://schemas.microsoft.com/office/powerpoint/2010/main" val="1969005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Nitroglycerin Patch</a:t>
            </a:r>
          </a:p>
        </p:txBody>
      </p:sp>
      <p:sp>
        <p:nvSpPr>
          <p:cNvPr id="39939" name="Rectangle 3"/>
          <p:cNvSpPr>
            <a:spLocks noGrp="1" noChangeArrowheads="1"/>
          </p:cNvSpPr>
          <p:nvPr>
            <p:ph type="body" idx="1"/>
          </p:nvPr>
        </p:nvSpPr>
        <p:spPr>
          <a:xfrm>
            <a:off x="771525" y="1628800"/>
            <a:ext cx="8743950" cy="4824536"/>
          </a:xfrm>
        </p:spPr>
        <p:txBody>
          <a:bodyPr/>
          <a:lstStyle/>
          <a:p>
            <a:pPr eaLnBrk="1" hangingPunct="1"/>
            <a:r>
              <a:rPr lang="en-US" dirty="0" smtClean="0"/>
              <a:t>Place the patch on a hairless area of chest or upper arm each day.</a:t>
            </a:r>
          </a:p>
          <a:p>
            <a:pPr eaLnBrk="1" hangingPunct="1"/>
            <a:r>
              <a:rPr lang="en-US" dirty="0" smtClean="0"/>
              <a:t>Move patch to a different place on your body each day to prevent skin irritation.</a:t>
            </a:r>
          </a:p>
          <a:p>
            <a:pPr eaLnBrk="1" hangingPunct="1"/>
            <a:r>
              <a:rPr lang="en-US" u="sng" dirty="0" smtClean="0"/>
              <a:t>Remove the patch for 8 to 12 hours each night </a:t>
            </a:r>
            <a:r>
              <a:rPr lang="en-US" dirty="0" smtClean="0"/>
              <a:t>and put on a fresh patch each day.</a:t>
            </a:r>
          </a:p>
          <a:p>
            <a:pPr marL="342900" lvl="1" indent="-342900" eaLnBrk="1" hangingPunct="1">
              <a:buFontTx/>
              <a:buChar char="•"/>
            </a:pPr>
            <a:r>
              <a:rPr lang="en-US" sz="3200" dirty="0" smtClean="0">
                <a:ea typeface="+mn-ea"/>
                <a:cs typeface="+mn-cs"/>
              </a:rPr>
              <a:t>Patches </a:t>
            </a:r>
            <a:r>
              <a:rPr lang="en-US" sz="3200" dirty="0">
                <a:ea typeface="+mn-ea"/>
                <a:cs typeface="+mn-cs"/>
              </a:rPr>
              <a:t>–  takes 40 minutes to an hour to start working</a:t>
            </a:r>
          </a:p>
          <a:p>
            <a:pPr eaLnBrk="1" hangingPunct="1"/>
            <a:endParaRPr lang="en-US" dirty="0" smtClean="0"/>
          </a:p>
        </p:txBody>
      </p:sp>
    </p:spTree>
    <p:extLst>
      <p:ext uri="{BB962C8B-B14F-4D97-AF65-F5344CB8AC3E}">
        <p14:creationId xmlns:p14="http://schemas.microsoft.com/office/powerpoint/2010/main" val="46238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563562"/>
          </a:xfrm>
        </p:spPr>
        <p:txBody>
          <a:bodyPr>
            <a:normAutofit fontScale="90000"/>
          </a:bodyPr>
          <a:lstStyle/>
          <a:p>
            <a:r>
              <a:rPr lang="en-US" dirty="0"/>
              <a:t>Stable Angina (Angina pectoris) </a:t>
            </a:r>
          </a:p>
        </p:txBody>
      </p:sp>
      <p:sp>
        <p:nvSpPr>
          <p:cNvPr id="3" name="Content Placeholder 2"/>
          <p:cNvSpPr>
            <a:spLocks noGrp="1"/>
          </p:cNvSpPr>
          <p:nvPr>
            <p:ph idx="1"/>
          </p:nvPr>
        </p:nvSpPr>
        <p:spPr>
          <a:xfrm>
            <a:off x="0" y="990600"/>
            <a:ext cx="10201275" cy="5135563"/>
          </a:xfrm>
        </p:spPr>
        <p:txBody>
          <a:bodyPr>
            <a:normAutofit fontScale="62500" lnSpcReduction="20000"/>
          </a:bodyPr>
          <a:lstStyle/>
          <a:p>
            <a:pPr marL="0" indent="0">
              <a:buNone/>
            </a:pPr>
            <a:r>
              <a:rPr lang="en-US" dirty="0"/>
              <a:t>Angina is a symptom, which must be recognized by its clinical manifestations. </a:t>
            </a:r>
          </a:p>
          <a:p>
            <a:pPr marL="0" indent="0">
              <a:buNone/>
            </a:pPr>
            <a:r>
              <a:rPr lang="en-US" b="1" u="sng" dirty="0"/>
              <a:t>Etiology: </a:t>
            </a:r>
          </a:p>
          <a:p>
            <a:pPr marL="0" indent="0">
              <a:buNone/>
            </a:pPr>
            <a:r>
              <a:rPr lang="en-US" dirty="0"/>
              <a:t>• The most common </a:t>
            </a:r>
            <a:r>
              <a:rPr lang="en-US" dirty="0" smtClean="0"/>
              <a:t>is </a:t>
            </a:r>
            <a:r>
              <a:rPr lang="en-US" dirty="0"/>
              <a:t>atherosclerotic narrowing of one or more </a:t>
            </a:r>
            <a:r>
              <a:rPr lang="en-US" dirty="0" err="1"/>
              <a:t>epicardial</a:t>
            </a:r>
            <a:r>
              <a:rPr lang="en-US" dirty="0"/>
              <a:t> coronary arteries. </a:t>
            </a:r>
          </a:p>
          <a:p>
            <a:pPr marL="0" indent="0">
              <a:buNone/>
            </a:pPr>
            <a:r>
              <a:rPr lang="en-US" dirty="0"/>
              <a:t>The </a:t>
            </a:r>
            <a:r>
              <a:rPr lang="en-US" dirty="0" err="1"/>
              <a:t>epicardial</a:t>
            </a:r>
            <a:r>
              <a:rPr lang="en-US" dirty="0"/>
              <a:t> coronary arteries serve as </a:t>
            </a:r>
            <a:r>
              <a:rPr lang="en-US" dirty="0" smtClean="0"/>
              <a:t>conductance </a:t>
            </a:r>
            <a:r>
              <a:rPr lang="en-US" dirty="0"/>
              <a:t>vessels, while the intra-myocardial arteries normally exhibit striking changes in tone and are therefore referred to as resistance vessels. Abnormal constriction of these vessels can cause ischemia, this condition is referred to as microvascular angina</a:t>
            </a:r>
            <a:r>
              <a:rPr lang="en-US" dirty="0" smtClean="0"/>
              <a:t>. This </a:t>
            </a:r>
            <a:r>
              <a:rPr lang="en-US" dirty="0"/>
              <a:t>constriction can also occur </a:t>
            </a:r>
            <a:r>
              <a:rPr lang="en-US" dirty="0" smtClean="0"/>
              <a:t>in </a:t>
            </a:r>
            <a:r>
              <a:rPr lang="en-US" dirty="0"/>
              <a:t>vasculitis and coronary </a:t>
            </a:r>
            <a:r>
              <a:rPr lang="en-US" dirty="0" smtClean="0"/>
              <a:t>embolization. </a:t>
            </a:r>
            <a:endParaRPr lang="en-US" dirty="0" smtClean="0"/>
          </a:p>
          <a:p>
            <a:pPr marL="0" indent="0">
              <a:buNone/>
            </a:pPr>
            <a:endParaRPr lang="en-US" dirty="0"/>
          </a:p>
          <a:p>
            <a:pPr marL="0" indent="0">
              <a:buNone/>
            </a:pPr>
            <a:r>
              <a:rPr lang="en-US" dirty="0"/>
              <a:t>• Despite normal </a:t>
            </a:r>
            <a:r>
              <a:rPr lang="en-US" dirty="0" smtClean="0"/>
              <a:t>pericardial </a:t>
            </a:r>
            <a:r>
              <a:rPr lang="en-US" dirty="0"/>
              <a:t>coronary arteries, myocardial ischemia can develop due to increase in myocardial oxygen demand because of myocardial hypertrophy, </a:t>
            </a:r>
            <a:r>
              <a:rPr lang="en-US" dirty="0" err="1"/>
              <a:t>e.g</a:t>
            </a:r>
            <a:r>
              <a:rPr lang="en-US" dirty="0"/>
              <a:t> hypertension, aortic stenosis, hypertrophic cardiomyopathy and aortic regurge</a:t>
            </a:r>
            <a:r>
              <a:rPr lang="en-US" dirty="0" smtClean="0"/>
              <a:t>.</a:t>
            </a:r>
          </a:p>
          <a:p>
            <a:pPr marL="0" indent="0">
              <a:buNone/>
            </a:pPr>
            <a:r>
              <a:rPr lang="en-US" dirty="0" smtClean="0"/>
              <a:t> </a:t>
            </a:r>
            <a:endParaRPr lang="en-US" dirty="0"/>
          </a:p>
          <a:p>
            <a:pPr marL="0" indent="0">
              <a:buNone/>
            </a:pPr>
            <a:r>
              <a:rPr lang="en-US" dirty="0"/>
              <a:t>• A reduction in oxygen carrying capacity of blood as in severe anemia.</a:t>
            </a:r>
          </a:p>
        </p:txBody>
      </p:sp>
    </p:spTree>
    <p:extLst>
      <p:ext uri="{BB962C8B-B14F-4D97-AF65-F5344CB8AC3E}">
        <p14:creationId xmlns:p14="http://schemas.microsoft.com/office/powerpoint/2010/main" val="2058470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Nitroglycerine Ointment</a:t>
            </a:r>
          </a:p>
        </p:txBody>
      </p:sp>
      <p:pic>
        <p:nvPicPr>
          <p:cNvPr id="40963" name="Picture 3" descr="nibi002t"/>
          <p:cNvPicPr>
            <a:picLocks noChangeAspect="1" noChangeArrowheads="1"/>
          </p:cNvPicPr>
          <p:nvPr/>
        </p:nvPicPr>
        <p:blipFill>
          <a:blip r:embed="rId2"/>
          <a:srcRect/>
          <a:stretch>
            <a:fillRect/>
          </a:stretch>
        </p:blipFill>
        <p:spPr bwMode="auto">
          <a:xfrm>
            <a:off x="1628775" y="1620839"/>
            <a:ext cx="6429375" cy="3989387"/>
          </a:xfrm>
          <a:prstGeom prst="rect">
            <a:avLst/>
          </a:prstGeom>
          <a:noFill/>
          <a:ln w="9525">
            <a:noFill/>
            <a:miter lim="800000"/>
            <a:headEnd/>
            <a:tailEnd/>
          </a:ln>
        </p:spPr>
      </p:pic>
    </p:spTree>
    <p:extLst>
      <p:ext uri="{BB962C8B-B14F-4D97-AF65-F5344CB8AC3E}">
        <p14:creationId xmlns:p14="http://schemas.microsoft.com/office/powerpoint/2010/main" val="1860226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940" y="116633"/>
            <a:ext cx="10184060" cy="6009532"/>
          </a:xfrm>
        </p:spPr>
        <p:txBody>
          <a:bodyPr/>
          <a:lstStyle/>
          <a:p>
            <a:pPr rtl="1">
              <a:buNone/>
            </a:pPr>
            <a:r>
              <a:rPr lang="en-US" b="1" u="sng" dirty="0" smtClean="0"/>
              <a:t>Mechanism of action:</a:t>
            </a:r>
            <a:endParaRPr lang="en-US" dirty="0" smtClean="0"/>
          </a:p>
          <a:p>
            <a:pPr marL="0" lvl="0" indent="0">
              <a:buNone/>
            </a:pPr>
            <a:r>
              <a:rPr lang="en-US" dirty="0" smtClean="0"/>
              <a:t> </a:t>
            </a:r>
            <a:r>
              <a:rPr lang="en-US" dirty="0"/>
              <a:t>acts by causing systemic </a:t>
            </a:r>
            <a:r>
              <a:rPr lang="en-US" dirty="0" err="1" smtClean="0"/>
              <a:t>venodilation</a:t>
            </a:r>
            <a:r>
              <a:rPr lang="en-US" dirty="0" smtClean="0"/>
              <a:t> by   causing </a:t>
            </a:r>
            <a:r>
              <a:rPr lang="en-US" dirty="0"/>
              <a:t>liberation of the free radical nitric oxide (NO) which is identical to the endothelial derived relaxing factor (EDRF) → ↑ cGMP → ↓ Ca</a:t>
            </a:r>
            <a:r>
              <a:rPr lang="en-US" baseline="30000" dirty="0"/>
              <a:t>2+</a:t>
            </a:r>
            <a:r>
              <a:rPr lang="en-US" dirty="0"/>
              <a:t> influx into the vascular </a:t>
            </a:r>
            <a:r>
              <a:rPr lang="en-US" dirty="0" err="1"/>
              <a:t>sm</a:t>
            </a:r>
            <a:r>
              <a:rPr lang="en-US" dirty="0"/>
              <a:t> </a:t>
            </a:r>
            <a:r>
              <a:rPr lang="en-US" dirty="0" err="1"/>
              <a:t>ms</a:t>
            </a:r>
            <a:r>
              <a:rPr lang="en-US" dirty="0"/>
              <a:t> → VD (</a:t>
            </a:r>
            <a:r>
              <a:rPr lang="en-US" u="dotted" dirty="0"/>
              <a:t>more on the veins</a:t>
            </a:r>
            <a:r>
              <a:rPr lang="en-US" dirty="0"/>
              <a:t>).</a:t>
            </a:r>
          </a:p>
          <a:p>
            <a:endParaRPr lang="ar-E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942" y="0"/>
            <a:ext cx="10045116" cy="6858000"/>
          </a:xfrm>
        </p:spPr>
        <p:txBody>
          <a:bodyPr>
            <a:normAutofit fontScale="85000" lnSpcReduction="10000"/>
          </a:bodyPr>
          <a:lstStyle/>
          <a:p>
            <a:pPr rtl="1">
              <a:buNone/>
            </a:pPr>
            <a:r>
              <a:rPr lang="en-US" b="1" u="sng" dirty="0" smtClean="0"/>
              <a:t>Pharmacological effects:</a:t>
            </a:r>
            <a:endParaRPr lang="en-US" sz="2400" dirty="0" smtClean="0"/>
          </a:p>
          <a:p>
            <a:pPr lvl="0">
              <a:buNone/>
            </a:pPr>
            <a:r>
              <a:rPr lang="en-US" b="1" dirty="0" smtClean="0"/>
              <a:t>CVS:</a:t>
            </a:r>
            <a:endParaRPr lang="en-US" sz="2400" dirty="0" smtClean="0"/>
          </a:p>
          <a:p>
            <a:pPr rtl="1">
              <a:buNone/>
            </a:pPr>
            <a:r>
              <a:rPr lang="en-US" u="sng" dirty="0" smtClean="0"/>
              <a:t>Blood vessels:</a:t>
            </a:r>
            <a:endParaRPr lang="en-US" sz="2400" dirty="0" smtClean="0"/>
          </a:p>
          <a:p>
            <a:pPr marL="0" indent="0">
              <a:buNone/>
            </a:pPr>
            <a:r>
              <a:rPr lang="en-US" dirty="0" smtClean="0"/>
              <a:t>    *VD </a:t>
            </a:r>
            <a:r>
              <a:rPr lang="en-US" dirty="0" smtClean="0"/>
              <a:t>of the venous (and to lesser extent to the arterial) side leading to ↓ preload </a:t>
            </a:r>
            <a:r>
              <a:rPr lang="en-US" dirty="0"/>
              <a:t>. </a:t>
            </a:r>
            <a:r>
              <a:rPr lang="en-US" dirty="0" smtClean="0"/>
              <a:t>So,  </a:t>
            </a:r>
            <a:r>
              <a:rPr lang="en-US" dirty="0"/>
              <a:t>Reducing myocardial wall tension and oxygen requirements. </a:t>
            </a:r>
          </a:p>
          <a:p>
            <a:pPr marL="0" indent="0">
              <a:buNone/>
            </a:pPr>
            <a:r>
              <a:rPr lang="en-US" dirty="0" smtClean="0"/>
              <a:t>     *Dilating </a:t>
            </a:r>
            <a:r>
              <a:rPr lang="en-US" dirty="0"/>
              <a:t>the </a:t>
            </a:r>
            <a:r>
              <a:rPr lang="en-US" dirty="0" err="1"/>
              <a:t>epicardial</a:t>
            </a:r>
            <a:r>
              <a:rPr lang="en-US" dirty="0"/>
              <a:t> coronary </a:t>
            </a:r>
            <a:r>
              <a:rPr lang="en-US" dirty="0" smtClean="0"/>
              <a:t>vessels leading </a:t>
            </a:r>
            <a:r>
              <a:rPr lang="en-US" dirty="0"/>
              <a:t>to </a:t>
            </a:r>
            <a:r>
              <a:rPr lang="en-US" dirty="0" smtClean="0"/>
              <a:t>  increased </a:t>
            </a:r>
            <a:r>
              <a:rPr lang="en-US" dirty="0"/>
              <a:t>coronary blood flow.</a:t>
            </a:r>
          </a:p>
          <a:p>
            <a:pPr marL="0" indent="0">
              <a:buNone/>
            </a:pPr>
            <a:r>
              <a:rPr lang="en-US" dirty="0" smtClean="0"/>
              <a:t>    * Increasing </a:t>
            </a:r>
            <a:r>
              <a:rPr lang="en-US" dirty="0"/>
              <a:t>blood flow in collateral vessels</a:t>
            </a:r>
            <a:endParaRPr lang="en-US" sz="2000" dirty="0" smtClean="0"/>
          </a:p>
          <a:p>
            <a:pPr lvl="1">
              <a:buNone/>
            </a:pPr>
            <a:r>
              <a:rPr lang="en-US" dirty="0" smtClean="0"/>
              <a:t>*VD </a:t>
            </a:r>
            <a:r>
              <a:rPr lang="en-US" dirty="0" smtClean="0"/>
              <a:t>of the arteries in the face and neck leading to </a:t>
            </a:r>
            <a:r>
              <a:rPr lang="en-US" i="1" dirty="0" smtClean="0"/>
              <a:t>flushing.</a:t>
            </a:r>
            <a:endParaRPr lang="en-US" sz="2000" dirty="0" smtClean="0"/>
          </a:p>
          <a:p>
            <a:pPr lvl="1">
              <a:buNone/>
            </a:pPr>
            <a:r>
              <a:rPr lang="en-US" dirty="0" smtClean="0"/>
              <a:t>*VD </a:t>
            </a:r>
            <a:r>
              <a:rPr lang="en-US" dirty="0" smtClean="0"/>
              <a:t>of meningeal arteries leading to </a:t>
            </a:r>
            <a:r>
              <a:rPr lang="en-US" i="1" dirty="0" smtClean="0"/>
              <a:t>throbbing headache</a:t>
            </a:r>
            <a:r>
              <a:rPr lang="en-US" dirty="0" smtClean="0"/>
              <a:t>.</a:t>
            </a:r>
            <a:endParaRPr lang="en-US" sz="2000" dirty="0" smtClean="0"/>
          </a:p>
          <a:p>
            <a:pPr rtl="1">
              <a:buNone/>
            </a:pPr>
            <a:r>
              <a:rPr lang="en-US" sz="800" dirty="0" smtClean="0"/>
              <a:t> </a:t>
            </a:r>
            <a:endParaRPr lang="en-US" sz="4800" dirty="0" smtClean="0"/>
          </a:p>
          <a:p>
            <a:pPr rtl="1">
              <a:buNone/>
            </a:pPr>
            <a:endParaRPr lang="en-US" u="sng" dirty="0" smtClean="0"/>
          </a:p>
          <a:p>
            <a:pPr rtl="1">
              <a:buNone/>
            </a:pPr>
            <a:r>
              <a:rPr lang="en-US" u="sng" dirty="0" smtClean="0"/>
              <a:t>Heart: </a:t>
            </a:r>
            <a:r>
              <a:rPr lang="en-US" dirty="0" smtClean="0"/>
              <a:t>Reflex tachycardia (in high dose) 2ry to ↓ BP.</a:t>
            </a:r>
            <a:endParaRPr lang="en-US" sz="2400" dirty="0" smtClean="0"/>
          </a:p>
          <a:p>
            <a:pPr>
              <a:buNone/>
            </a:pPr>
            <a:endParaRPr lang="en-US" u="sng" dirty="0" smtClean="0"/>
          </a:p>
          <a:p>
            <a:pPr>
              <a:buNone/>
            </a:pPr>
            <a:r>
              <a:rPr lang="en-US" u="sng" dirty="0" smtClean="0"/>
              <a:t>BP:</a:t>
            </a:r>
            <a:r>
              <a:rPr lang="en-US" dirty="0" smtClean="0"/>
              <a:t>  High doses cause ↓ in both systolic and diastolic BP.</a:t>
            </a:r>
            <a:endParaRPr lang="ar-E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48" y="381001"/>
            <a:ext cx="9597702" cy="5745163"/>
          </a:xfrm>
        </p:spPr>
        <p:txBody>
          <a:bodyPr/>
          <a:lstStyle/>
          <a:p>
            <a:pPr lvl="0">
              <a:buNone/>
            </a:pPr>
            <a:r>
              <a:rPr lang="en-US" b="1" dirty="0" smtClean="0"/>
              <a:t>Smooth ms: </a:t>
            </a:r>
            <a:r>
              <a:rPr lang="en-US" u="sng" dirty="0" smtClean="0"/>
              <a:t>relaxation</a:t>
            </a:r>
            <a:r>
              <a:rPr lang="en-US" dirty="0" smtClean="0"/>
              <a:t> of bronchial, GIT, uterine, and </a:t>
            </a:r>
            <a:r>
              <a:rPr lang="en-US" dirty="0" err="1" smtClean="0"/>
              <a:t>biliary</a:t>
            </a:r>
            <a:r>
              <a:rPr lang="en-US" dirty="0" smtClean="0"/>
              <a:t> </a:t>
            </a:r>
            <a:r>
              <a:rPr lang="en-US" dirty="0" err="1" smtClean="0"/>
              <a:t>sm</a:t>
            </a:r>
            <a:r>
              <a:rPr lang="en-US" dirty="0" smtClean="0"/>
              <a:t> </a:t>
            </a:r>
            <a:r>
              <a:rPr lang="en-US" dirty="0" err="1" smtClean="0"/>
              <a:t>ms.</a:t>
            </a:r>
            <a:endParaRPr lang="en-US" dirty="0" smtClean="0"/>
          </a:p>
          <a:p>
            <a:pPr rtl="1">
              <a:buNone/>
            </a:pPr>
            <a:r>
              <a:rPr lang="en-US" dirty="0" smtClean="0"/>
              <a:t> </a:t>
            </a:r>
          </a:p>
          <a:p>
            <a:pPr lvl="0">
              <a:buNone/>
            </a:pPr>
            <a:r>
              <a:rPr lang="en-US" b="1" dirty="0" smtClean="0"/>
              <a:t>Respiration: </a:t>
            </a:r>
            <a:r>
              <a:rPr lang="en-US" u="sng" dirty="0" smtClean="0"/>
              <a:t>reflex </a:t>
            </a:r>
            <a:r>
              <a:rPr lang="en-US" u="sng" dirty="0" err="1" smtClean="0"/>
              <a:t>tachypnea</a:t>
            </a:r>
            <a:r>
              <a:rPr lang="en-US" dirty="0" smtClean="0"/>
              <a:t> (↑ </a:t>
            </a:r>
            <a:r>
              <a:rPr lang="en-US" dirty="0" err="1" smtClean="0"/>
              <a:t>resp</a:t>
            </a:r>
            <a:r>
              <a:rPr lang="en-US" dirty="0" smtClean="0"/>
              <a:t> rate) due to hypotension.</a:t>
            </a:r>
          </a:p>
          <a:p>
            <a:pPr rtl="1">
              <a:buNone/>
            </a:pPr>
            <a:r>
              <a:rPr lang="en-US" dirty="0" smtClean="0"/>
              <a:t> </a:t>
            </a:r>
          </a:p>
          <a:p>
            <a:pPr lvl="0">
              <a:buNone/>
            </a:pPr>
            <a:r>
              <a:rPr lang="en-US" b="1" dirty="0" smtClean="0"/>
              <a:t>Blood:</a:t>
            </a:r>
            <a:r>
              <a:rPr lang="en-US" dirty="0" smtClean="0"/>
              <a:t> </a:t>
            </a:r>
            <a:r>
              <a:rPr lang="en-US" u="sng" dirty="0" err="1" smtClean="0"/>
              <a:t>Methemoglobinemia</a:t>
            </a:r>
            <a:r>
              <a:rPr lang="en-US" dirty="0" smtClean="0"/>
              <a:t> in high doses due to oxidation of </a:t>
            </a:r>
            <a:r>
              <a:rPr lang="en-US" dirty="0" err="1" smtClean="0"/>
              <a:t>Hb</a:t>
            </a:r>
            <a:r>
              <a:rPr lang="en-US" dirty="0" smtClean="0"/>
              <a:t> into met-</a:t>
            </a:r>
            <a:r>
              <a:rPr lang="en-US" dirty="0" err="1" smtClean="0"/>
              <a:t>Hb</a:t>
            </a:r>
            <a:r>
              <a:rPr lang="en-US" dirty="0" smtClean="0"/>
              <a: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741368"/>
          </a:xfrm>
        </p:spPr>
        <p:txBody>
          <a:bodyPr>
            <a:normAutofit fontScale="85000" lnSpcReduction="10000"/>
          </a:bodyPr>
          <a:lstStyle/>
          <a:p>
            <a:pPr rtl="1">
              <a:buNone/>
            </a:pPr>
            <a:r>
              <a:rPr lang="en-US" b="1" u="sng" dirty="0" smtClean="0"/>
              <a:t>Therapeutic uses:</a:t>
            </a:r>
            <a:endParaRPr lang="en-US" dirty="0" smtClean="0"/>
          </a:p>
          <a:p>
            <a:pPr lvl="0">
              <a:buNone/>
            </a:pPr>
            <a:r>
              <a:rPr lang="en-US" b="1" u="sng" dirty="0" smtClean="0"/>
              <a:t>1-Angina pectoris:</a:t>
            </a:r>
            <a:endParaRPr lang="en-US" dirty="0" smtClean="0"/>
          </a:p>
          <a:p>
            <a:pPr rtl="1">
              <a:buNone/>
            </a:pPr>
            <a:r>
              <a:rPr lang="en-US" dirty="0" smtClean="0"/>
              <a:t> </a:t>
            </a:r>
          </a:p>
          <a:p>
            <a:pPr rtl="1">
              <a:buNone/>
            </a:pPr>
            <a:r>
              <a:rPr lang="en-US" dirty="0" smtClean="0"/>
              <a:t>Nitrates are used for treatment of all types of angina both for relieving the </a:t>
            </a:r>
            <a:r>
              <a:rPr lang="en-US" u="sng" dirty="0" smtClean="0"/>
              <a:t>acute attack</a:t>
            </a:r>
            <a:r>
              <a:rPr lang="en-US" dirty="0" smtClean="0"/>
              <a:t> and for </a:t>
            </a:r>
            <a:r>
              <a:rPr lang="en-US" u="sng" dirty="0" smtClean="0"/>
              <a:t>prophylaxis</a:t>
            </a:r>
            <a:r>
              <a:rPr lang="en-US" dirty="0" smtClean="0"/>
              <a:t>. </a:t>
            </a:r>
          </a:p>
          <a:p>
            <a:pPr rtl="1">
              <a:buNone/>
            </a:pPr>
            <a:r>
              <a:rPr lang="en-US" u="sng" dirty="0" smtClean="0"/>
              <a:t>These effects will lead to:</a:t>
            </a:r>
            <a:endParaRPr lang="en-US" dirty="0" smtClean="0"/>
          </a:p>
          <a:p>
            <a:pPr rtl="1">
              <a:buNone/>
            </a:pPr>
            <a:r>
              <a:rPr lang="en-US" dirty="0" smtClean="0"/>
              <a:t> </a:t>
            </a:r>
          </a:p>
          <a:p>
            <a:pPr lvl="0">
              <a:buNone/>
            </a:pPr>
            <a:r>
              <a:rPr lang="en-US" u="sng" dirty="0" smtClean="0"/>
              <a:t>1-Reduction of myocardial O</a:t>
            </a:r>
            <a:r>
              <a:rPr lang="en-US" u="sng" baseline="-25000" dirty="0" smtClean="0"/>
              <a:t>2</a:t>
            </a:r>
            <a:r>
              <a:rPr lang="en-US" u="sng" dirty="0" smtClean="0"/>
              <a:t> demand through:</a:t>
            </a:r>
            <a:endParaRPr lang="en-US" dirty="0" smtClean="0"/>
          </a:p>
          <a:p>
            <a:pPr lvl="0">
              <a:buNone/>
            </a:pPr>
            <a:r>
              <a:rPr lang="en-US" dirty="0" err="1" smtClean="0"/>
              <a:t>Venodilatation</a:t>
            </a:r>
            <a:r>
              <a:rPr lang="en-US" dirty="0" smtClean="0"/>
              <a:t> → ↓ venous return (preload) .</a:t>
            </a:r>
          </a:p>
          <a:p>
            <a:pPr lvl="0">
              <a:buNone/>
            </a:pPr>
            <a:r>
              <a:rPr lang="en-US" b="1" dirty="0" err="1" smtClean="0"/>
              <a:t>Arteriolodilatation</a:t>
            </a:r>
            <a:r>
              <a:rPr lang="en-US" b="1" dirty="0" smtClean="0"/>
              <a:t> → ↓ peripheral resistance (</a:t>
            </a:r>
            <a:r>
              <a:rPr lang="en-US" b="1" dirty="0" err="1" smtClean="0"/>
              <a:t>afterload</a:t>
            </a:r>
            <a:r>
              <a:rPr lang="en-US" b="1" dirty="0" smtClean="0"/>
              <a:t>).</a:t>
            </a:r>
          </a:p>
          <a:p>
            <a:pPr>
              <a:buNone/>
            </a:pPr>
            <a:r>
              <a:rPr lang="en-US" b="1" dirty="0" smtClean="0"/>
              <a:t> </a:t>
            </a:r>
          </a:p>
          <a:p>
            <a:pPr lvl="0">
              <a:buNone/>
            </a:pPr>
            <a:r>
              <a:rPr lang="en-US" u="sng" dirty="0" smtClean="0"/>
              <a:t>2-Enhancement of myocardial perfusion through:</a:t>
            </a:r>
            <a:endParaRPr lang="en-US" dirty="0" smtClean="0"/>
          </a:p>
          <a:p>
            <a:pPr lvl="0">
              <a:buNone/>
            </a:pPr>
            <a:r>
              <a:rPr lang="en-US" b="1" dirty="0" smtClean="0"/>
              <a:t>Coronary VD. </a:t>
            </a:r>
          </a:p>
          <a:p>
            <a:pPr lvl="0">
              <a:buNone/>
            </a:pPr>
            <a:r>
              <a:rPr lang="en-US" b="1" dirty="0" smtClean="0"/>
              <a:t>Redistribution of blood from large </a:t>
            </a:r>
            <a:r>
              <a:rPr lang="en-US" b="1" dirty="0" err="1" smtClean="0"/>
              <a:t>epicordial</a:t>
            </a:r>
            <a:r>
              <a:rPr lang="en-US" b="1" dirty="0" smtClean="0"/>
              <a:t> vessels to ischemic </a:t>
            </a:r>
            <a:r>
              <a:rPr lang="en-US" b="1" dirty="0" err="1" smtClean="0"/>
              <a:t>subendo-cardial</a:t>
            </a:r>
            <a:r>
              <a:rPr lang="en-US" b="1" dirty="0" smtClean="0"/>
              <a:t> vessels.</a:t>
            </a:r>
          </a:p>
          <a:p>
            <a:endParaRPr lang="ar-E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533401"/>
            <a:ext cx="9258300" cy="5592763"/>
          </a:xfrm>
        </p:spPr>
        <p:txBody>
          <a:bodyPr>
            <a:normAutofit fontScale="92500" lnSpcReduction="20000"/>
          </a:bodyPr>
          <a:lstStyle/>
          <a:p>
            <a:pPr lvl="0">
              <a:buNone/>
            </a:pPr>
            <a:r>
              <a:rPr lang="en-US" b="1" dirty="0" smtClean="0"/>
              <a:t>2-Myocardial infarction:</a:t>
            </a:r>
            <a:r>
              <a:rPr lang="en-US" dirty="0" smtClean="0"/>
              <a:t> to ↓ the area of myocardial damage.</a:t>
            </a:r>
          </a:p>
          <a:p>
            <a:pPr rtl="1">
              <a:buNone/>
            </a:pPr>
            <a:r>
              <a:rPr lang="en-US" dirty="0" smtClean="0"/>
              <a:t> </a:t>
            </a:r>
          </a:p>
          <a:p>
            <a:pPr lvl="0">
              <a:buNone/>
            </a:pPr>
            <a:r>
              <a:rPr lang="en-US" b="1" dirty="0" smtClean="0"/>
              <a:t>3-Acute heart failure:</a:t>
            </a:r>
            <a:r>
              <a:rPr lang="en-US" dirty="0" smtClean="0"/>
              <a:t> to ↓ preload and </a:t>
            </a:r>
            <a:r>
              <a:rPr lang="en-US" dirty="0" err="1" smtClean="0"/>
              <a:t>afterload</a:t>
            </a:r>
            <a:r>
              <a:rPr lang="en-US" dirty="0" smtClean="0"/>
              <a:t>.</a:t>
            </a:r>
          </a:p>
          <a:p>
            <a:pPr rtl="1">
              <a:buNone/>
            </a:pPr>
            <a:r>
              <a:rPr lang="en-US" dirty="0" smtClean="0"/>
              <a:t> </a:t>
            </a:r>
          </a:p>
          <a:p>
            <a:pPr lvl="0">
              <a:buNone/>
            </a:pPr>
            <a:r>
              <a:rPr lang="en-US" b="1" dirty="0" smtClean="0"/>
              <a:t>4-Treatment of cyanide poisoning: </a:t>
            </a:r>
            <a:endParaRPr lang="en-US" dirty="0" smtClean="0"/>
          </a:p>
          <a:p>
            <a:pPr rtl="1">
              <a:buNone/>
            </a:pPr>
            <a:r>
              <a:rPr lang="en-US" dirty="0" smtClean="0"/>
              <a:t>cyanide has high affinity for </a:t>
            </a:r>
            <a:r>
              <a:rPr lang="en-US" dirty="0" err="1" smtClean="0"/>
              <a:t>metHb</a:t>
            </a:r>
            <a:r>
              <a:rPr lang="en-US" dirty="0" smtClean="0"/>
              <a:t> more than normal </a:t>
            </a:r>
            <a:r>
              <a:rPr lang="en-US" dirty="0" err="1" smtClean="0"/>
              <a:t>Hb</a:t>
            </a:r>
            <a:r>
              <a:rPr lang="en-US" dirty="0" smtClean="0"/>
              <a:t>.</a:t>
            </a:r>
          </a:p>
          <a:p>
            <a:pPr rtl="1">
              <a:buNone/>
            </a:pPr>
            <a:r>
              <a:rPr lang="en-US" dirty="0" smtClean="0"/>
              <a:t> </a:t>
            </a:r>
          </a:p>
          <a:p>
            <a:pPr lvl="0">
              <a:buNone/>
            </a:pPr>
            <a:r>
              <a:rPr lang="en-US" b="1" dirty="0" smtClean="0"/>
              <a:t>5-Biliary colic.</a:t>
            </a:r>
            <a:endParaRPr lang="en-US" dirty="0" smtClean="0"/>
          </a:p>
          <a:p>
            <a:pPr rtl="1">
              <a:buNone/>
            </a:pPr>
            <a:r>
              <a:rPr lang="en-US" b="1" dirty="0" smtClean="0"/>
              <a:t> </a:t>
            </a:r>
            <a:endParaRPr lang="en-US" dirty="0" smtClean="0"/>
          </a:p>
          <a:p>
            <a:pPr lvl="0">
              <a:buNone/>
            </a:pPr>
            <a:r>
              <a:rPr lang="en-US" b="1" dirty="0" smtClean="0"/>
              <a:t>6-Management of constriction ring during labor.</a:t>
            </a:r>
            <a:endParaRPr lang="en-US" dirty="0" smtClean="0"/>
          </a:p>
          <a:p>
            <a:endParaRPr lang="ar-E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fontScale="70000" lnSpcReduction="20000"/>
          </a:bodyPr>
          <a:lstStyle/>
          <a:p>
            <a:pPr rtl="1">
              <a:buNone/>
            </a:pPr>
            <a:r>
              <a:rPr lang="en-US" b="1" u="sng" dirty="0" smtClean="0"/>
              <a:t>Side effects:</a:t>
            </a:r>
            <a:endParaRPr lang="en-US" dirty="0" smtClean="0"/>
          </a:p>
          <a:p>
            <a:pPr lvl="0">
              <a:buNone/>
            </a:pPr>
            <a:r>
              <a:rPr lang="en-US" b="1" dirty="0" smtClean="0"/>
              <a:t>1-Hypotension and reflex tachycardia:</a:t>
            </a:r>
            <a:r>
              <a:rPr lang="en-US" dirty="0" smtClean="0"/>
              <a:t> may aggravate angina.</a:t>
            </a:r>
          </a:p>
          <a:p>
            <a:pPr lvl="0">
              <a:buNone/>
            </a:pPr>
            <a:r>
              <a:rPr lang="en-US" b="1" dirty="0" smtClean="0"/>
              <a:t>2-Throbbing headache: with nitroglycerin, </a:t>
            </a:r>
            <a:r>
              <a:rPr lang="en-US" dirty="0" smtClean="0"/>
              <a:t> due to VD of meningeal arteries.</a:t>
            </a:r>
          </a:p>
          <a:p>
            <a:pPr lvl="0">
              <a:buNone/>
            </a:pPr>
            <a:r>
              <a:rPr lang="en-US" b="1" dirty="0" smtClean="0"/>
              <a:t>3-Flushing</a:t>
            </a:r>
            <a:r>
              <a:rPr lang="en-US" dirty="0" smtClean="0"/>
              <a:t> of the face.</a:t>
            </a:r>
          </a:p>
          <a:p>
            <a:pPr lvl="0">
              <a:buNone/>
            </a:pPr>
            <a:r>
              <a:rPr lang="en-US" b="1" dirty="0" smtClean="0"/>
              <a:t>4-Tolerance to its effect: with long acting </a:t>
            </a:r>
            <a:r>
              <a:rPr lang="en-US" b="1" dirty="0" err="1" smtClean="0"/>
              <a:t>prepration</a:t>
            </a:r>
            <a:r>
              <a:rPr lang="en-US" b="1" dirty="0" smtClean="0"/>
              <a:t> </a:t>
            </a:r>
            <a:r>
              <a:rPr lang="en-US" dirty="0" smtClean="0"/>
              <a:t> due to:</a:t>
            </a:r>
          </a:p>
          <a:p>
            <a:pPr lvl="1">
              <a:buNone/>
            </a:pPr>
            <a:r>
              <a:rPr lang="en-US" sz="3200" dirty="0" smtClean="0"/>
              <a:t>Depletion of </a:t>
            </a:r>
            <a:r>
              <a:rPr lang="en-US" sz="3200" dirty="0" err="1" smtClean="0"/>
              <a:t>sulfhydryl</a:t>
            </a:r>
            <a:r>
              <a:rPr lang="en-US" sz="3200" dirty="0" smtClean="0"/>
              <a:t> (-SH) containing enzymes necessary for liberation of NO from nitrates → ↓ formation of NO → ↓ VD effect.</a:t>
            </a:r>
          </a:p>
          <a:p>
            <a:pPr lvl="1">
              <a:buNone/>
            </a:pPr>
            <a:r>
              <a:rPr lang="en-US" sz="3200" dirty="0" smtClean="0"/>
              <a:t>Reflex sympathetic activation (due to hypotension), this will cause VC.</a:t>
            </a:r>
          </a:p>
          <a:p>
            <a:pPr rtl="1">
              <a:buNone/>
            </a:pPr>
            <a:r>
              <a:rPr lang="en-US" dirty="0" smtClean="0"/>
              <a:t>►</a:t>
            </a:r>
            <a:r>
              <a:rPr lang="en-US" u="sng" dirty="0" smtClean="0"/>
              <a:t>Prevention of tolerance:</a:t>
            </a:r>
            <a:r>
              <a:rPr lang="en-US" dirty="0" smtClean="0"/>
              <a:t> make a daily </a:t>
            </a:r>
            <a:r>
              <a:rPr lang="en-US" b="1" dirty="0" smtClean="0"/>
              <a:t>nitrate-free interval</a:t>
            </a:r>
            <a:r>
              <a:rPr lang="en-US" dirty="0" smtClean="0"/>
              <a:t> (8-10–12 h) to give chance for the SH- containing enzymes to regenerate.</a:t>
            </a:r>
          </a:p>
          <a:p>
            <a:pPr rtl="1">
              <a:buNone/>
            </a:pPr>
            <a:r>
              <a:rPr lang="en-US" dirty="0" smtClean="0"/>
              <a:t> During this period, give another anti-</a:t>
            </a:r>
            <a:r>
              <a:rPr lang="en-US" dirty="0" err="1" smtClean="0"/>
              <a:t>anginal</a:t>
            </a:r>
            <a:r>
              <a:rPr lang="en-US" dirty="0" smtClean="0"/>
              <a:t> drug (e.g. beta-blocker or CCBs).</a:t>
            </a:r>
          </a:p>
          <a:p>
            <a:pPr rtl="1">
              <a:buNone/>
            </a:pPr>
            <a:r>
              <a:rPr lang="en-US" dirty="0" smtClean="0"/>
              <a:t> </a:t>
            </a:r>
          </a:p>
          <a:p>
            <a:pPr lvl="0">
              <a:buNone/>
            </a:pPr>
            <a:r>
              <a:rPr lang="en-US" b="1" dirty="0" smtClean="0"/>
              <a:t>5-Methemoglobinemia </a:t>
            </a:r>
            <a:r>
              <a:rPr lang="en-US" dirty="0" smtClean="0"/>
              <a:t>in high doses (rare). </a:t>
            </a:r>
          </a:p>
          <a:p>
            <a:pPr marL="342900" lvl="1" indent="-342900">
              <a:buFont typeface="Arial" pitchFamily="34" charset="0"/>
              <a:buChar char="•"/>
            </a:pPr>
            <a:r>
              <a:rPr lang="en-US" sz="5700" dirty="0" smtClean="0">
                <a:solidFill>
                  <a:schemeClr val="folHlink"/>
                </a:solidFill>
              </a:rPr>
              <a:t>Never to be combined with other drugs causing </a:t>
            </a:r>
            <a:br>
              <a:rPr lang="en-US" sz="5700" dirty="0" smtClean="0">
                <a:solidFill>
                  <a:schemeClr val="folHlink"/>
                </a:solidFill>
              </a:rPr>
            </a:br>
            <a:r>
              <a:rPr lang="en-US" sz="5700" dirty="0" err="1" smtClean="0">
                <a:solidFill>
                  <a:schemeClr val="folHlink"/>
                </a:solidFill>
              </a:rPr>
              <a:t>vasodilation</a:t>
            </a:r>
            <a:r>
              <a:rPr lang="en-US" sz="5700" dirty="0" smtClean="0">
                <a:solidFill>
                  <a:schemeClr val="folHlink"/>
                </a:solidFill>
              </a:rPr>
              <a:t> (Viagra®) or hypotension</a:t>
            </a:r>
            <a:endParaRPr lang="en-US" sz="5700" dirty="0" smtClean="0"/>
          </a:p>
          <a:p>
            <a:pPr eaLnBrk="1" hangingPunct="1">
              <a:lnSpc>
                <a:spcPct val="90000"/>
              </a:lnSpc>
              <a:defRPr/>
            </a:pPr>
            <a:r>
              <a:rPr lang="en-US" dirty="0" smtClean="0">
                <a:solidFill>
                  <a:schemeClr val="folHlink"/>
                </a:solidFill>
              </a:rPr>
              <a:t>NTG &amp; Viagra</a:t>
            </a:r>
            <a:r>
              <a:rPr lang="en-US" dirty="0" smtClean="0"/>
              <a:t> </a:t>
            </a:r>
          </a:p>
          <a:p>
            <a:pPr lvl="1" eaLnBrk="1" hangingPunct="1">
              <a:lnSpc>
                <a:spcPct val="90000"/>
              </a:lnSpc>
              <a:defRPr/>
            </a:pPr>
            <a:r>
              <a:rPr lang="en-US" dirty="0" smtClean="0"/>
              <a:t>irreversible hypotension</a:t>
            </a:r>
          </a:p>
          <a:p>
            <a:endParaRPr lang="ar-E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10287000" cy="6624736"/>
          </a:xfrm>
        </p:spPr>
        <p:txBody>
          <a:bodyPr>
            <a:normAutofit fontScale="85000" lnSpcReduction="10000"/>
          </a:bodyPr>
          <a:lstStyle/>
          <a:p>
            <a:pPr rtl="1">
              <a:buNone/>
            </a:pPr>
            <a:r>
              <a:rPr lang="en-US" b="1" u="sng" dirty="0" smtClean="0"/>
              <a:t>Precautions during nitrate therapy:</a:t>
            </a:r>
            <a:endParaRPr lang="en-US" dirty="0" smtClean="0"/>
          </a:p>
          <a:p>
            <a:r>
              <a:rPr lang="en-US" dirty="0"/>
              <a:t>Tablet should be held under tongue until dissolved. Avoid eating, drinking, or smoking until tablet is dissolved</a:t>
            </a:r>
            <a:r>
              <a:rPr lang="en-US" dirty="0" smtClean="0"/>
              <a:t>.</a:t>
            </a:r>
          </a:p>
          <a:p>
            <a:pPr lvl="1" eaLnBrk="1" hangingPunct="1"/>
            <a:r>
              <a:rPr lang="en-US" dirty="0"/>
              <a:t>Advise patient to sit down.</a:t>
            </a:r>
          </a:p>
          <a:p>
            <a:pPr lvl="1" eaLnBrk="1" hangingPunct="1"/>
            <a:r>
              <a:rPr lang="en-US" dirty="0"/>
              <a:t>Relief should occur in </a:t>
            </a:r>
            <a:r>
              <a:rPr lang="en-US" u="sng" dirty="0"/>
              <a:t>1 to 3 minutes</a:t>
            </a:r>
          </a:p>
          <a:p>
            <a:pPr lvl="0"/>
            <a:r>
              <a:rPr lang="en-US" dirty="0" smtClean="0"/>
              <a:t>Use the </a:t>
            </a:r>
            <a:r>
              <a:rPr lang="en-US" b="1" dirty="0" smtClean="0"/>
              <a:t>smallest effective dose</a:t>
            </a:r>
            <a:r>
              <a:rPr lang="en-US" dirty="0" smtClean="0"/>
              <a:t> to avoid hypotension and reflex tachycardia.</a:t>
            </a:r>
          </a:p>
          <a:p>
            <a:r>
              <a:rPr lang="en-US" dirty="0" smtClean="0"/>
              <a:t>The patient should </a:t>
            </a:r>
            <a:r>
              <a:rPr lang="en-US" b="1" dirty="0" smtClean="0"/>
              <a:t>consult his doctor</a:t>
            </a:r>
            <a:r>
              <a:rPr lang="en-US" i="1" dirty="0" smtClean="0"/>
              <a:t> </a:t>
            </a:r>
            <a:r>
              <a:rPr lang="en-US" dirty="0" smtClean="0"/>
              <a:t>if </a:t>
            </a:r>
            <a:r>
              <a:rPr lang="en-US" dirty="0" err="1" smtClean="0"/>
              <a:t>anginal</a:t>
            </a:r>
            <a:r>
              <a:rPr lang="en-US" dirty="0" smtClean="0"/>
              <a:t> pain does not improve after taking 3 SL tablets of NG during 15 min (may be MI).</a:t>
            </a:r>
            <a:r>
              <a:rPr lang="en-US" u="sng" dirty="0"/>
              <a:t> May be repeated every 5 minutes</a:t>
            </a:r>
            <a:r>
              <a:rPr lang="en-US" dirty="0"/>
              <a:t> for 3 doses.</a:t>
            </a:r>
          </a:p>
          <a:p>
            <a:pPr lvl="0"/>
            <a:r>
              <a:rPr lang="en-US" dirty="0" smtClean="0"/>
              <a:t>Nitroglycerine tablets should not be put in </a:t>
            </a:r>
            <a:r>
              <a:rPr lang="en-US" b="1" dirty="0" smtClean="0"/>
              <a:t>direct sunlight</a:t>
            </a:r>
            <a:r>
              <a:rPr lang="en-US" dirty="0" smtClean="0"/>
              <a:t> or with </a:t>
            </a:r>
            <a:r>
              <a:rPr lang="en-US" b="1" dirty="0" smtClean="0"/>
              <a:t>cotton</a:t>
            </a:r>
            <a:r>
              <a:rPr lang="en-US" dirty="0" smtClean="0"/>
              <a:t> .</a:t>
            </a:r>
          </a:p>
          <a:p>
            <a:pPr lvl="0"/>
            <a:r>
              <a:rPr lang="en-US" dirty="0" smtClean="0"/>
              <a:t>The </a:t>
            </a:r>
            <a:r>
              <a:rPr lang="en-US" b="1" dirty="0" smtClean="0"/>
              <a:t>expiry date</a:t>
            </a:r>
            <a:r>
              <a:rPr lang="en-US" dirty="0" smtClean="0"/>
              <a:t> (60 days) should be checked (active tablets have </a:t>
            </a:r>
            <a:r>
              <a:rPr lang="en-US" b="1" dirty="0" smtClean="0"/>
              <a:t>burning</a:t>
            </a:r>
            <a:r>
              <a:rPr lang="en-US" dirty="0" smtClean="0"/>
              <a:t> taste).</a:t>
            </a:r>
          </a:p>
          <a:p>
            <a:pPr lvl="0"/>
            <a:r>
              <a:rPr lang="en-US" b="1" dirty="0" smtClean="0"/>
              <a:t>Sudden withdrawal</a:t>
            </a:r>
            <a:r>
              <a:rPr lang="en-US" dirty="0" smtClean="0"/>
              <a:t> may cause acute MI.</a:t>
            </a:r>
          </a:p>
          <a:p>
            <a:pPr lvl="0"/>
            <a:endParaRPr lang="en-US" dirty="0" smtClean="0"/>
          </a:p>
          <a:p>
            <a:endParaRPr lang="ar-E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10166058" cy="6624736"/>
          </a:xfrm>
        </p:spPr>
        <p:txBody>
          <a:bodyPr>
            <a:normAutofit fontScale="77500" lnSpcReduction="20000"/>
          </a:bodyPr>
          <a:lstStyle/>
          <a:p>
            <a:pPr lvl="0">
              <a:buNone/>
            </a:pPr>
            <a:r>
              <a:rPr lang="en-US" b="1" i="1" u="sng" dirty="0" smtClean="0"/>
              <a:t>Beta-blockers</a:t>
            </a:r>
          </a:p>
          <a:p>
            <a:pPr marL="0" indent="0">
              <a:buNone/>
            </a:pPr>
            <a:r>
              <a:rPr lang="en-US" dirty="0" smtClean="0"/>
              <a:t>Reducing </a:t>
            </a:r>
            <a:r>
              <a:rPr lang="en-US" dirty="0" err="1"/>
              <a:t>anginal</a:t>
            </a:r>
            <a:r>
              <a:rPr lang="en-US" dirty="0"/>
              <a:t> episodes and improving exercise tolerance. </a:t>
            </a:r>
          </a:p>
          <a:p>
            <a:pPr marL="0" indent="0">
              <a:buNone/>
            </a:pPr>
            <a:r>
              <a:rPr lang="en-US" dirty="0"/>
              <a:t>The only antianginal drugs proven to prevent </a:t>
            </a:r>
            <a:r>
              <a:rPr lang="en-US" dirty="0" err="1"/>
              <a:t>reinfarction</a:t>
            </a:r>
            <a:r>
              <a:rPr lang="en-US" dirty="0"/>
              <a:t> and to improve survival in patients who have sustained an MI. </a:t>
            </a:r>
          </a:p>
          <a:p>
            <a:pPr marL="0" indent="0">
              <a:buNone/>
            </a:pPr>
            <a:r>
              <a:rPr lang="en-US" dirty="0"/>
              <a:t>Doses are usually tolerated to reduce the resting heart rate to 55-60 beat per minute. </a:t>
            </a:r>
          </a:p>
          <a:p>
            <a:pPr lvl="0">
              <a:buNone/>
            </a:pPr>
            <a:endParaRPr lang="en-US" b="1" i="1" dirty="0" smtClean="0"/>
          </a:p>
          <a:p>
            <a:pPr rtl="1">
              <a:buNone/>
            </a:pPr>
            <a:r>
              <a:rPr lang="en-US" b="1" u="sng" dirty="0" smtClean="0"/>
              <a:t>Mechanism in angina:</a:t>
            </a:r>
            <a:endParaRPr lang="en-US" dirty="0" smtClean="0"/>
          </a:p>
          <a:p>
            <a:pPr lvl="0">
              <a:buNone/>
            </a:pPr>
            <a:r>
              <a:rPr lang="en-US" u="dash" dirty="0" smtClean="0"/>
              <a:t>1-Reduction of myocardial O</a:t>
            </a:r>
            <a:r>
              <a:rPr lang="en-US" u="dash" baseline="-25000" dirty="0" smtClean="0"/>
              <a:t>2</a:t>
            </a:r>
            <a:r>
              <a:rPr lang="en-US" u="dash" dirty="0" smtClean="0"/>
              <a:t> demand </a:t>
            </a:r>
            <a:r>
              <a:rPr lang="en-US" dirty="0" smtClean="0"/>
              <a:t>through </a:t>
            </a:r>
            <a:r>
              <a:rPr lang="en-US" b="1" dirty="0" smtClean="0"/>
              <a:t>↓</a:t>
            </a:r>
            <a:r>
              <a:rPr lang="en-US" dirty="0" smtClean="0"/>
              <a:t> both heart work and systemic BP.</a:t>
            </a:r>
          </a:p>
          <a:p>
            <a:pPr lvl="0">
              <a:buNone/>
            </a:pPr>
            <a:r>
              <a:rPr lang="en-US" dirty="0" err="1" smtClean="0"/>
              <a:t>Bradycardia</a:t>
            </a:r>
            <a:r>
              <a:rPr lang="en-US" dirty="0" smtClean="0"/>
              <a:t> leads to </a:t>
            </a:r>
            <a:r>
              <a:rPr lang="en-US" u="dash" dirty="0" smtClean="0"/>
              <a:t>↑ diastolic filling time</a:t>
            </a:r>
            <a:r>
              <a:rPr lang="en-US" dirty="0" smtClean="0"/>
              <a:t> and improvement of myocardial perfusion </a:t>
            </a:r>
          </a:p>
          <a:p>
            <a:pPr lvl="0">
              <a:buNone/>
            </a:pPr>
            <a:r>
              <a:rPr lang="en-US" dirty="0" smtClean="0"/>
              <a:t>Redistribution of blood from normal to ischemic areas.</a:t>
            </a:r>
          </a:p>
          <a:p>
            <a:pPr>
              <a:buNone/>
            </a:pPr>
            <a:r>
              <a:rPr lang="en-US" u="dash" dirty="0" smtClean="0"/>
              <a:t>2-Cytoprotective effect through </a:t>
            </a:r>
            <a:r>
              <a:rPr lang="en-US" dirty="0" smtClean="0"/>
              <a:t>improving </a:t>
            </a:r>
            <a:r>
              <a:rPr lang="en-US" dirty="0"/>
              <a:t>glucose utilization by shifting tissue metabolism toward a greater use of carbohydrate and a lesser use of free fatty acids</a:t>
            </a:r>
          </a:p>
          <a:p>
            <a:pPr lvl="0">
              <a:buNone/>
            </a:pPr>
            <a:endParaRPr lang="en-US" dirty="0" smtClean="0"/>
          </a:p>
          <a:p>
            <a:endParaRPr lang="ar-E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2975" y="533401"/>
            <a:ext cx="8486775" cy="3785652"/>
          </a:xfrm>
          <a:prstGeom prst="rect">
            <a:avLst/>
          </a:prstGeom>
        </p:spPr>
        <p:txBody>
          <a:bodyPr wrap="square">
            <a:spAutoFit/>
          </a:bodyPr>
          <a:lstStyle/>
          <a:p>
            <a:pPr lvl="0"/>
            <a:r>
              <a:rPr lang="en-US" sz="6000" b="1" dirty="0"/>
              <a:t>Combination of BBs and nitrates</a:t>
            </a:r>
            <a:r>
              <a:rPr lang="en-US" sz="6000" dirty="0"/>
              <a:t> ↑ their efficiency and ↓ their side effects</a:t>
            </a:r>
            <a:r>
              <a:rPr lang="en-US" sz="6000" b="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a:bodyPr>
          <a:lstStyle/>
          <a:p>
            <a:pPr>
              <a:buNone/>
            </a:pPr>
            <a:r>
              <a:rPr lang="en-US" b="1" u="sng" dirty="0" smtClean="0"/>
              <a:t>So, the etiology </a:t>
            </a:r>
            <a:r>
              <a:rPr lang="en-US" b="1" u="sng" dirty="0" smtClean="0"/>
              <a:t>:</a:t>
            </a:r>
            <a:endParaRPr lang="en-US" b="1" dirty="0" smtClean="0"/>
          </a:p>
          <a:p>
            <a:pPr>
              <a:buNone/>
            </a:pPr>
            <a:r>
              <a:rPr lang="en-US" dirty="0" smtClean="0"/>
              <a:t> </a:t>
            </a:r>
          </a:p>
          <a:p>
            <a:pPr lvl="0">
              <a:buNone/>
            </a:pPr>
            <a:r>
              <a:rPr lang="en-US" u="sng" dirty="0" smtClean="0"/>
              <a:t>1-Atherosclerosis of coronary artery is the most common cause. </a:t>
            </a:r>
          </a:p>
          <a:p>
            <a:pPr lvl="0">
              <a:buNone/>
            </a:pPr>
            <a:r>
              <a:rPr lang="en-US" dirty="0" smtClean="0"/>
              <a:t>2-Thrombi, spasm, and coronary emboli cause limitation of coronary blood flow.</a:t>
            </a:r>
          </a:p>
          <a:p>
            <a:pPr lvl="0">
              <a:buNone/>
            </a:pPr>
            <a:r>
              <a:rPr lang="en-US" dirty="0" smtClean="0"/>
              <a:t>3-Hypertension where the myocardial O</a:t>
            </a:r>
            <a:r>
              <a:rPr lang="en-US" baseline="-25000" dirty="0" smtClean="0"/>
              <a:t>2</a:t>
            </a:r>
            <a:r>
              <a:rPr lang="en-US" dirty="0" smtClean="0"/>
              <a:t> demands is increased due to ventricular hypertrophy. </a:t>
            </a:r>
          </a:p>
          <a:p>
            <a:pPr lvl="0">
              <a:buNone/>
            </a:pPr>
            <a:r>
              <a:rPr lang="en-US" dirty="0" smtClean="0"/>
              <a:t>4-Reduction in the O2 carrying capacity of the blood as in severe anemia.</a:t>
            </a:r>
          </a:p>
          <a:p>
            <a:endParaRPr lang="ar-EG" dirty="0"/>
          </a:p>
        </p:txBody>
      </p:sp>
    </p:spTree>
    <p:extLst>
      <p:ext uri="{BB962C8B-B14F-4D97-AF65-F5344CB8AC3E}">
        <p14:creationId xmlns:p14="http://schemas.microsoft.com/office/powerpoint/2010/main" val="3473179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04801"/>
            <a:ext cx="9601199" cy="582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371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51" y="116632"/>
            <a:ext cx="9964107" cy="6624736"/>
          </a:xfrm>
        </p:spPr>
        <p:txBody>
          <a:bodyPr/>
          <a:lstStyle/>
          <a:p>
            <a:pPr marL="0" indent="0" rtl="1">
              <a:buNone/>
            </a:pPr>
            <a:r>
              <a:rPr lang="en-US" b="1" dirty="0" smtClean="0"/>
              <a:t>N.B.</a:t>
            </a:r>
            <a:endParaRPr lang="en-US" dirty="0" smtClean="0"/>
          </a:p>
          <a:p>
            <a:pPr lvl="0">
              <a:buNone/>
            </a:pPr>
            <a:r>
              <a:rPr lang="en-US" dirty="0" smtClean="0"/>
              <a:t>Beta-blockers </a:t>
            </a:r>
            <a:r>
              <a:rPr lang="en-US" dirty="0" err="1" smtClean="0"/>
              <a:t>e.g</a:t>
            </a:r>
            <a:r>
              <a:rPr lang="en-US" dirty="0" smtClean="0"/>
              <a:t> (propranolol) are contraindicated in </a:t>
            </a:r>
            <a:r>
              <a:rPr lang="en-US" b="1" dirty="0" err="1" smtClean="0"/>
              <a:t>Prinzmetal’s</a:t>
            </a:r>
            <a:r>
              <a:rPr lang="en-US" b="1" dirty="0" smtClean="0"/>
              <a:t> (variant) angina</a:t>
            </a:r>
            <a:r>
              <a:rPr lang="en-US" dirty="0" smtClean="0"/>
              <a:t> because they block the β2-mediated coronary dilatation leaving the α1 receptors unopposed → ↑ coronary spasm.</a:t>
            </a:r>
          </a:p>
          <a:p>
            <a:endParaRPr lang="ar-E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942" y="0"/>
            <a:ext cx="10166058" cy="6741368"/>
          </a:xfrm>
        </p:spPr>
        <p:txBody>
          <a:bodyPr>
            <a:normAutofit fontScale="92500" lnSpcReduction="20000"/>
          </a:bodyPr>
          <a:lstStyle/>
          <a:p>
            <a:pPr lvl="0">
              <a:buNone/>
            </a:pPr>
            <a:r>
              <a:rPr lang="en-US" b="1" i="1" dirty="0" smtClean="0"/>
              <a:t>Calcium channel blockers (CCBs):</a:t>
            </a:r>
            <a:endParaRPr lang="en-US" sz="2800" dirty="0" smtClean="0"/>
          </a:p>
          <a:p>
            <a:pPr lvl="1">
              <a:buNone/>
            </a:pPr>
            <a:r>
              <a:rPr lang="en-US" dirty="0" smtClean="0"/>
              <a:t>1-They ↓ myocardial contractility and myocardial O</a:t>
            </a:r>
            <a:r>
              <a:rPr lang="en-US" baseline="-25000" dirty="0" smtClean="0"/>
              <a:t>2</a:t>
            </a:r>
            <a:r>
              <a:rPr lang="en-US" dirty="0" smtClean="0"/>
              <a:t> demand</a:t>
            </a:r>
            <a:r>
              <a:rPr lang="en-US" i="1" dirty="0" smtClean="0"/>
              <a:t>.</a:t>
            </a:r>
            <a:endParaRPr lang="en-US" sz="2400" dirty="0" smtClean="0"/>
          </a:p>
          <a:p>
            <a:pPr lvl="1">
              <a:buNone/>
            </a:pPr>
            <a:r>
              <a:rPr lang="en-US" dirty="0" smtClean="0"/>
              <a:t>2-They ↓ coronary vascular resistance and increase coronary blood flow.</a:t>
            </a:r>
            <a:endParaRPr lang="en-US" sz="2400" dirty="0" smtClean="0"/>
          </a:p>
          <a:p>
            <a:pPr lvl="1">
              <a:buNone/>
            </a:pPr>
            <a:r>
              <a:rPr lang="en-US" dirty="0" smtClean="0"/>
              <a:t>3-They dilate </a:t>
            </a:r>
            <a:r>
              <a:rPr lang="en-US" dirty="0" err="1" smtClean="0"/>
              <a:t>epicardial</a:t>
            </a:r>
            <a:r>
              <a:rPr lang="en-US" dirty="0" smtClean="0"/>
              <a:t> coronary vessels.</a:t>
            </a:r>
            <a:endParaRPr lang="en-US" sz="2400" dirty="0" smtClean="0"/>
          </a:p>
          <a:p>
            <a:pPr lvl="1">
              <a:buNone/>
            </a:pPr>
            <a:r>
              <a:rPr lang="en-US" dirty="0" smtClean="0"/>
              <a:t>4-↓ myocardial cell necrosis.</a:t>
            </a:r>
          </a:p>
          <a:p>
            <a:pPr>
              <a:buNone/>
            </a:pPr>
            <a:r>
              <a:rPr lang="en-US" b="1" u="sng" dirty="0" smtClean="0"/>
              <a:t>  N.B.</a:t>
            </a:r>
            <a:endParaRPr lang="en-US" u="sng" dirty="0" smtClean="0"/>
          </a:p>
          <a:p>
            <a:pPr lvl="0">
              <a:buNone/>
            </a:pPr>
            <a:r>
              <a:rPr lang="en-US" dirty="0" smtClean="0"/>
              <a:t>Although nifedipine is coronary dilator, it has some disadvantages in angina: It may cause hypotension and reflex tachycardia.</a:t>
            </a:r>
          </a:p>
          <a:p>
            <a:pPr lvl="0">
              <a:buNone/>
            </a:pPr>
            <a:endParaRPr lang="en-US" dirty="0" smtClean="0"/>
          </a:p>
          <a:p>
            <a:pPr marL="0" indent="0">
              <a:buNone/>
            </a:pPr>
            <a:r>
              <a:rPr lang="en-US" dirty="0" smtClean="0"/>
              <a:t>Diltiazem </a:t>
            </a:r>
            <a:r>
              <a:rPr lang="en-US" dirty="0"/>
              <a:t>, Verapamil </a:t>
            </a:r>
            <a:r>
              <a:rPr lang="en-US" dirty="0" smtClean="0"/>
              <a:t>should be </a:t>
            </a:r>
            <a:r>
              <a:rPr lang="en-US" dirty="0"/>
              <a:t>used when B Blockers are contraindicated (asthma peripheral vascular disease) or cause side effects (impotence,  depression). </a:t>
            </a:r>
            <a:endParaRPr lang="en-US" b="1" i="1" dirty="0" smtClean="0"/>
          </a:p>
          <a:p>
            <a:endParaRPr lang="ar-EG"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304801"/>
            <a:ext cx="9258300" cy="5821363"/>
          </a:xfrm>
        </p:spPr>
        <p:txBody>
          <a:bodyPr>
            <a:normAutofit/>
          </a:bodyPr>
          <a:lstStyle/>
          <a:p>
            <a:pPr marL="0" indent="0">
              <a:buNone/>
            </a:pPr>
            <a:r>
              <a:rPr lang="en-US" u="sng" dirty="0"/>
              <a:t>Antiplatelet drugs: </a:t>
            </a:r>
          </a:p>
          <a:p>
            <a:pPr marL="0" indent="0">
              <a:buNone/>
            </a:pPr>
            <a:r>
              <a:rPr lang="en-US" dirty="0"/>
              <a:t>They can reduce risk of infarction. </a:t>
            </a:r>
          </a:p>
          <a:p>
            <a:pPr marL="0" indent="0">
              <a:buNone/>
            </a:pPr>
            <a:r>
              <a:rPr lang="en-US" dirty="0"/>
              <a:t>- </a:t>
            </a:r>
            <a:r>
              <a:rPr lang="en-US" dirty="0" smtClean="0"/>
              <a:t>Aspirin. </a:t>
            </a:r>
            <a:endParaRPr lang="en-US" dirty="0"/>
          </a:p>
          <a:p>
            <a:pPr>
              <a:buFontTx/>
              <a:buChar char="-"/>
            </a:pPr>
            <a:r>
              <a:rPr lang="en-US" dirty="0" err="1" smtClean="0"/>
              <a:t>Clopidogrel</a:t>
            </a:r>
            <a:r>
              <a:rPr lang="en-US" dirty="0" smtClean="0"/>
              <a:t>.</a:t>
            </a:r>
          </a:p>
          <a:p>
            <a:pPr>
              <a:buFontTx/>
              <a:buChar char="-"/>
            </a:pPr>
            <a:r>
              <a:rPr lang="en-US" dirty="0" smtClean="0"/>
              <a:t>Others  </a:t>
            </a:r>
          </a:p>
          <a:p>
            <a:pPr marL="0" indent="0">
              <a:buNone/>
            </a:pPr>
            <a:endParaRPr lang="en-US" u="sng" dirty="0" smtClean="0"/>
          </a:p>
          <a:p>
            <a:pPr marL="0" indent="0">
              <a:buNone/>
            </a:pPr>
            <a:r>
              <a:rPr lang="en-US" u="sng" dirty="0" smtClean="0"/>
              <a:t>Statin</a:t>
            </a:r>
            <a:r>
              <a:rPr lang="en-US" u="sng" dirty="0"/>
              <a:t>: </a:t>
            </a:r>
          </a:p>
          <a:p>
            <a:pPr marL="0" indent="0">
              <a:buNone/>
            </a:pPr>
            <a:r>
              <a:rPr lang="en-US" dirty="0"/>
              <a:t>Indications: reduces risk of death, recurrent MI, unstable angina and stroke. </a:t>
            </a:r>
          </a:p>
        </p:txBody>
      </p:sp>
    </p:spTree>
    <p:extLst>
      <p:ext uri="{BB962C8B-B14F-4D97-AF65-F5344CB8AC3E}">
        <p14:creationId xmlns:p14="http://schemas.microsoft.com/office/powerpoint/2010/main" val="2012868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10287000" cy="6477000"/>
          </a:xfrm>
        </p:spPr>
        <p:txBody>
          <a:bodyPr>
            <a:normAutofit/>
          </a:bodyPr>
          <a:lstStyle/>
          <a:p>
            <a:pPr lvl="0">
              <a:buNone/>
            </a:pPr>
            <a:r>
              <a:rPr lang="en-US" b="1" i="1" u="sng" dirty="0" err="1" smtClean="0"/>
              <a:t>Cytoprotective</a:t>
            </a:r>
            <a:r>
              <a:rPr lang="en-US" b="1" i="1" u="sng" dirty="0" smtClean="0"/>
              <a:t> drugs: </a:t>
            </a:r>
            <a:r>
              <a:rPr lang="en-US" b="1" i="1" u="sng" dirty="0" err="1" smtClean="0"/>
              <a:t>Trimetazidine</a:t>
            </a:r>
            <a:endParaRPr lang="en-US" b="1" i="1" u="sng" dirty="0" smtClean="0"/>
          </a:p>
          <a:p>
            <a:pPr rtl="1">
              <a:buNone/>
            </a:pPr>
            <a:r>
              <a:rPr lang="en-US" b="1" dirty="0" smtClean="0"/>
              <a:t> </a:t>
            </a:r>
            <a:endParaRPr lang="en-US" dirty="0" smtClean="0"/>
          </a:p>
          <a:p>
            <a:pPr>
              <a:buNone/>
            </a:pPr>
            <a:r>
              <a:rPr lang="en-US" dirty="0" smtClean="0"/>
              <a:t>1-It </a:t>
            </a:r>
            <a:r>
              <a:rPr lang="en-US" dirty="0"/>
              <a:t>produces a metabolic switch via inhibition of fatty acid oxidation toward activation of glucose oxidation during </a:t>
            </a:r>
            <a:r>
              <a:rPr lang="en-US" dirty="0" err="1"/>
              <a:t>ischaemia</a:t>
            </a:r>
            <a:endParaRPr lang="en-US" dirty="0"/>
          </a:p>
          <a:p>
            <a:pPr lvl="0">
              <a:buNone/>
            </a:pPr>
            <a:r>
              <a:rPr lang="en-US" dirty="0" smtClean="0"/>
              <a:t>2-↓ intracellular lactic acid accumulation and intracellular ion disturbance.</a:t>
            </a:r>
          </a:p>
          <a:p>
            <a:pPr lvl="0">
              <a:buNone/>
            </a:pPr>
            <a:r>
              <a:rPr lang="en-US" dirty="0" smtClean="0"/>
              <a:t>3-↓ intracellular Ca</a:t>
            </a:r>
            <a:r>
              <a:rPr lang="en-US" baseline="30000" dirty="0" smtClean="0"/>
              <a:t>2+</a:t>
            </a:r>
            <a:r>
              <a:rPr lang="en-US" dirty="0" smtClean="0"/>
              <a:t> and Na</a:t>
            </a:r>
            <a:r>
              <a:rPr lang="en-US" baseline="30000" dirty="0" smtClean="0"/>
              <a:t>+</a:t>
            </a:r>
            <a:r>
              <a:rPr lang="en-US" dirty="0" smtClean="0"/>
              <a:t> accumulation and preserve contractile function.</a:t>
            </a:r>
          </a:p>
          <a:p>
            <a:pPr lvl="0">
              <a:buNone/>
            </a:pPr>
            <a:r>
              <a:rPr lang="en-US" dirty="0" smtClean="0"/>
              <a:t>4-↓ membrane damage through antioxidant effect.</a:t>
            </a:r>
          </a:p>
          <a:p>
            <a:endParaRPr lang="ar-EG"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0201275" cy="6781800"/>
          </a:xfrm>
        </p:spPr>
        <p:txBody>
          <a:bodyPr>
            <a:normAutofit/>
          </a:bodyPr>
          <a:lstStyle/>
          <a:p>
            <a:pPr marL="0" indent="0">
              <a:buNone/>
            </a:pPr>
            <a:r>
              <a:rPr lang="en-US" dirty="0"/>
              <a:t>b) Surgery: </a:t>
            </a:r>
          </a:p>
          <a:p>
            <a:pPr marL="0" indent="0">
              <a:buNone/>
            </a:pPr>
            <a:r>
              <a:rPr lang="en-US" dirty="0"/>
              <a:t>Coronary revascularization: result in an immediate relief of the obstruction to blood flow. </a:t>
            </a:r>
          </a:p>
          <a:p>
            <a:pPr marL="0" indent="0">
              <a:buNone/>
            </a:pPr>
            <a:r>
              <a:rPr lang="en-US" b="1" u="sng" dirty="0"/>
              <a:t>PTCA versus CABG depend on: </a:t>
            </a:r>
          </a:p>
          <a:p>
            <a:pPr marL="0" indent="0">
              <a:buNone/>
            </a:pPr>
            <a:r>
              <a:rPr lang="en-US" dirty="0"/>
              <a:t>~ Number of diseased vessels </a:t>
            </a:r>
          </a:p>
          <a:p>
            <a:pPr marL="0" indent="0">
              <a:buNone/>
            </a:pPr>
            <a:r>
              <a:rPr lang="en-US" dirty="0"/>
              <a:t>~ Location </a:t>
            </a:r>
          </a:p>
          <a:p>
            <a:pPr marL="0" indent="0">
              <a:buNone/>
            </a:pPr>
            <a:r>
              <a:rPr lang="en-US" dirty="0"/>
              <a:t>~Age </a:t>
            </a:r>
          </a:p>
          <a:p>
            <a:pPr marL="0" indent="0">
              <a:buNone/>
            </a:pPr>
            <a:r>
              <a:rPr lang="en-US" dirty="0"/>
              <a:t>~ Comorbidities </a:t>
            </a:r>
          </a:p>
          <a:p>
            <a:pPr marL="0" indent="0">
              <a:buNone/>
            </a:pPr>
            <a:r>
              <a:rPr lang="en-US" dirty="0"/>
              <a:t>~ Diabetes </a:t>
            </a:r>
          </a:p>
          <a:p>
            <a:pPr marL="0" indent="0">
              <a:buNone/>
            </a:pPr>
            <a:r>
              <a:rPr lang="en-US" dirty="0"/>
              <a:t>~ Character of the obstructing lesion </a:t>
            </a:r>
          </a:p>
          <a:p>
            <a:pPr marL="0" indent="0">
              <a:buNone/>
            </a:pPr>
            <a:r>
              <a:rPr lang="en-US" dirty="0"/>
              <a:t>~ Preference of the patient</a:t>
            </a:r>
          </a:p>
        </p:txBody>
      </p:sp>
    </p:spTree>
    <p:extLst>
      <p:ext uri="{BB962C8B-B14F-4D97-AF65-F5344CB8AC3E}">
        <p14:creationId xmlns:p14="http://schemas.microsoft.com/office/powerpoint/2010/main" val="343487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a:bodyPr>
          <a:lstStyle/>
          <a:p>
            <a:pPr marL="0" indent="0">
              <a:buNone/>
            </a:pPr>
            <a:r>
              <a:rPr lang="en-US" b="1" u="sng" dirty="0"/>
              <a:t>1. Percutaneous transluminal coronary balloon angiography (PTCA) </a:t>
            </a:r>
            <a:r>
              <a:rPr lang="en-US" b="1" u="sng" dirty="0" smtClean="0"/>
              <a:t>stenting</a:t>
            </a:r>
            <a:r>
              <a:rPr lang="en-US" b="1" u="sng" dirty="0"/>
              <a:t>. </a:t>
            </a:r>
          </a:p>
          <a:p>
            <a:pPr marL="0" indent="0">
              <a:buNone/>
            </a:pPr>
            <a:endParaRPr lang="en-US" b="1" u="sng" dirty="0" smtClean="0"/>
          </a:p>
          <a:p>
            <a:pPr marL="0" indent="0">
              <a:buNone/>
            </a:pPr>
            <a:endParaRPr lang="en-US" b="1" u="sng" dirty="0" smtClean="0"/>
          </a:p>
          <a:p>
            <a:pPr marL="0" indent="0">
              <a:buNone/>
            </a:pPr>
            <a:r>
              <a:rPr lang="en-US" b="1" u="sng" dirty="0" smtClean="0"/>
              <a:t>2. </a:t>
            </a:r>
            <a:r>
              <a:rPr lang="en-US" b="1" u="sng" dirty="0"/>
              <a:t>Coronary artery bypass grafting (CABG) using internal mammary arteries or saphenous vein graft to bypass area of </a:t>
            </a:r>
            <a:r>
              <a:rPr lang="en-US" b="1" u="sng" dirty="0" smtClean="0"/>
              <a:t>stenos</a:t>
            </a:r>
            <a:r>
              <a:rPr lang="en-US" dirty="0" smtClean="0"/>
              <a:t>. </a:t>
            </a:r>
          </a:p>
        </p:txBody>
      </p:sp>
    </p:spTree>
    <p:extLst>
      <p:ext uri="{BB962C8B-B14F-4D97-AF65-F5344CB8AC3E}">
        <p14:creationId xmlns:p14="http://schemas.microsoft.com/office/powerpoint/2010/main" val="83058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defRPr/>
            </a:pPr>
            <a:r>
              <a:rPr lang="en-US" smtClean="0"/>
              <a:t>CABG</a:t>
            </a:r>
          </a:p>
        </p:txBody>
      </p:sp>
      <p:pic>
        <p:nvPicPr>
          <p:cNvPr id="62467" name="Picture 9" descr="ca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47801"/>
            <a:ext cx="3921919" cy="34639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7" descr="cabg"/>
          <p:cNvPicPr>
            <a:picLocks noChangeAspect="1" noChangeArrowheads="1"/>
          </p:cNvPicPr>
          <p:nvPr/>
        </p:nvPicPr>
        <p:blipFill>
          <a:blip r:embed="rId3">
            <a:extLst>
              <a:ext uri="{28A0092B-C50C-407E-A947-70E740481C1C}">
                <a14:useLocalDpi xmlns:a14="http://schemas.microsoft.com/office/drawing/2010/main" val="0"/>
              </a:ext>
            </a:extLst>
          </a:blip>
          <a:srcRect r="24861"/>
          <a:stretch>
            <a:fillRect/>
          </a:stretch>
        </p:blipFill>
        <p:spPr bwMode="auto">
          <a:xfrm>
            <a:off x="4629150" y="2209801"/>
            <a:ext cx="5057775" cy="44862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70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381001"/>
            <a:ext cx="9258300" cy="5745163"/>
          </a:xfrm>
        </p:spPr>
        <p:txBody>
          <a:bodyPr/>
          <a:lstStyle/>
          <a:p>
            <a:pPr>
              <a:buNone/>
            </a:pPr>
            <a:r>
              <a:rPr lang="en-US" b="1" u="sng" dirty="0" smtClean="0"/>
              <a:t>Management of angina with other concomitant diseases:</a:t>
            </a:r>
            <a:endParaRPr lang="en-US" dirty="0" smtClean="0"/>
          </a:p>
          <a:p>
            <a:pPr>
              <a:buNone/>
            </a:pPr>
            <a:r>
              <a:rPr lang="en-US" b="1" u="dash" dirty="0" smtClean="0"/>
              <a:t>Hypertension and angina:</a:t>
            </a:r>
            <a:endParaRPr lang="en-US" dirty="0" smtClean="0"/>
          </a:p>
          <a:p>
            <a:pPr lvl="0">
              <a:buNone/>
            </a:pPr>
            <a:r>
              <a:rPr lang="en-US" dirty="0" smtClean="0"/>
              <a:t>1-Control of blood pressure by using medication useful for angina e.g. </a:t>
            </a:r>
            <a:r>
              <a:rPr lang="en-US" dirty="0" smtClean="0">
                <a:sym typeface="Symbol"/>
              </a:rPr>
              <a:t></a:t>
            </a:r>
            <a:r>
              <a:rPr lang="en-US" dirty="0" smtClean="0"/>
              <a:t> blockers or CCB </a:t>
            </a:r>
            <a:r>
              <a:rPr lang="en-US" dirty="0" smtClean="0"/>
              <a:t>.</a:t>
            </a:r>
            <a:endParaRPr lang="en-US" dirty="0" smtClean="0"/>
          </a:p>
          <a:p>
            <a:pPr lvl="0">
              <a:buNone/>
            </a:pPr>
            <a:r>
              <a:rPr lang="en-US" dirty="0" smtClean="0"/>
              <a:t>2-Low sodium and low fat diet.</a:t>
            </a:r>
          </a:p>
          <a:p>
            <a:pPr lvl="0">
              <a:buNone/>
            </a:pPr>
            <a:r>
              <a:rPr lang="en-US" dirty="0" smtClean="0"/>
              <a:t>3-Mild exercise</a:t>
            </a:r>
          </a:p>
          <a:p>
            <a:pPr lvl="0">
              <a:buNone/>
            </a:pPr>
            <a:r>
              <a:rPr lang="en-US" dirty="0" smtClean="0"/>
              <a:t>4-Avoid stress.</a:t>
            </a:r>
          </a:p>
          <a:p>
            <a:pPr lvl="0">
              <a:buNone/>
            </a:pPr>
            <a:r>
              <a:rPr lang="en-US" dirty="0" smtClean="0"/>
              <a:t>5-Control of </a:t>
            </a:r>
            <a:r>
              <a:rPr lang="en-US" dirty="0" err="1" smtClean="0"/>
              <a:t>hyperlipidemia</a:t>
            </a:r>
            <a:r>
              <a:rPr lang="en-US" dirty="0" smtClean="0"/>
              <a:t>.</a:t>
            </a:r>
          </a:p>
          <a:p>
            <a:endParaRPr lang="ar-E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4"/>
          <p:cNvSpPr>
            <a:spLocks noChangeArrowheads="1" noChangeShapeType="1" noTextEdit="1"/>
          </p:cNvSpPr>
          <p:nvPr/>
        </p:nvSpPr>
        <p:spPr bwMode="auto">
          <a:xfrm>
            <a:off x="769739" y="1687524"/>
            <a:ext cx="8586788" cy="3384550"/>
          </a:xfrm>
          <a:prstGeom prst="rect">
            <a:avLst/>
          </a:prstGeom>
        </p:spPr>
        <p:txBody>
          <a:bodyPr wrap="none" fromWordArt="1">
            <a:prstTxWarp prst="textWave1">
              <a:avLst>
                <a:gd name="adj1" fmla="val 13005"/>
                <a:gd name="adj2" fmla="val 0"/>
              </a:avLst>
            </a:prstTxWarp>
          </a:bodyPr>
          <a:lstStyle/>
          <a:p>
            <a:pPr algn="ctr" rtl="0"/>
            <a:r>
              <a:rPr lang="en-US" sz="4400" b="1" i="1" kern="10" spc="88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onotype Corsiva"/>
              </a:rPr>
              <a:t>Acute Coronary Syndrome</a:t>
            </a:r>
            <a:endParaRPr lang="ar-EG" sz="4400" b="1" i="1" kern="10" spc="88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onotype Corsiva"/>
            </a:endParaRPr>
          </a:p>
        </p:txBody>
      </p:sp>
    </p:spTree>
    <p:extLst>
      <p:ext uri="{BB962C8B-B14F-4D97-AF65-F5344CB8AC3E}">
        <p14:creationId xmlns:p14="http://schemas.microsoft.com/office/powerpoint/2010/main" val="18461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81000"/>
            <a:ext cx="917257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1759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771525" y="609600"/>
            <a:ext cx="8743950" cy="587152"/>
          </a:xfrm>
        </p:spPr>
        <p:txBody>
          <a:bodyPr/>
          <a:lstStyle/>
          <a:p>
            <a:pPr eaLnBrk="1" hangingPunct="1">
              <a:defRPr/>
            </a:pPr>
            <a:r>
              <a:rPr lang="en-US" dirty="0" smtClean="0"/>
              <a:t>Definition &amp; Classification </a:t>
            </a:r>
          </a:p>
        </p:txBody>
      </p:sp>
      <p:sp>
        <p:nvSpPr>
          <p:cNvPr id="33795" name="Rectangle 3"/>
          <p:cNvSpPr>
            <a:spLocks noGrp="1" noRot="1" noChangeArrowheads="1"/>
          </p:cNvSpPr>
          <p:nvPr>
            <p:ph type="body" idx="1"/>
          </p:nvPr>
        </p:nvSpPr>
        <p:spPr>
          <a:xfrm>
            <a:off x="339328" y="1341439"/>
            <a:ext cx="9608344" cy="4757737"/>
          </a:xfrm>
        </p:spPr>
        <p:txBody>
          <a:bodyPr/>
          <a:lstStyle/>
          <a:p>
            <a:pPr eaLnBrk="1" hangingPunct="1">
              <a:lnSpc>
                <a:spcPct val="90000"/>
              </a:lnSpc>
              <a:defRPr/>
            </a:pPr>
            <a:r>
              <a:rPr lang="en-US" dirty="0" smtClean="0"/>
              <a:t>The </a:t>
            </a:r>
            <a:r>
              <a:rPr lang="en-US" dirty="0"/>
              <a:t>degree of occlusion and ischemia determines the diagnosis</a:t>
            </a:r>
          </a:p>
          <a:p>
            <a:pPr lvl="1" eaLnBrk="1" hangingPunct="1">
              <a:lnSpc>
                <a:spcPct val="90000"/>
              </a:lnSpc>
              <a:defRPr/>
            </a:pPr>
            <a:r>
              <a:rPr lang="en-US" dirty="0"/>
              <a:t>Stable angina</a:t>
            </a:r>
          </a:p>
          <a:p>
            <a:pPr lvl="1" eaLnBrk="1" hangingPunct="1">
              <a:lnSpc>
                <a:spcPct val="90000"/>
              </a:lnSpc>
              <a:defRPr/>
            </a:pPr>
            <a:r>
              <a:rPr lang="en-US" dirty="0"/>
              <a:t>Unstable angina (UAP)</a:t>
            </a:r>
          </a:p>
          <a:p>
            <a:pPr lvl="1" eaLnBrk="1" hangingPunct="1">
              <a:lnSpc>
                <a:spcPct val="90000"/>
              </a:lnSpc>
              <a:defRPr/>
            </a:pPr>
            <a:r>
              <a:rPr lang="en-US" dirty="0"/>
              <a:t>Non-ST elevation MI (NSTEMI)</a:t>
            </a:r>
          </a:p>
          <a:p>
            <a:pPr lvl="1" eaLnBrk="1" hangingPunct="1">
              <a:lnSpc>
                <a:spcPct val="90000"/>
              </a:lnSpc>
              <a:defRPr/>
            </a:pPr>
            <a:r>
              <a:rPr lang="en-US" dirty="0"/>
              <a:t>ST elevation MI (STEMI) </a:t>
            </a:r>
          </a:p>
          <a:p>
            <a:pPr eaLnBrk="1" hangingPunct="1">
              <a:lnSpc>
                <a:spcPct val="90000"/>
              </a:lnSpc>
              <a:defRPr/>
            </a:pPr>
            <a:r>
              <a:rPr lang="en-US" dirty="0"/>
              <a:t>90% of AMI result of completely occluded vessel</a:t>
            </a:r>
          </a:p>
          <a:p>
            <a:pPr lvl="1" eaLnBrk="1" hangingPunct="1">
              <a:defRPr/>
            </a:pPr>
            <a:r>
              <a:rPr lang="en-US" sz="2400" dirty="0"/>
              <a:t>Myocardial infarction is the death of part of the heart muscle due to its sudden loss of blood supply usually caused by thrombus formation on coronary atheroma</a:t>
            </a:r>
          </a:p>
          <a:p>
            <a:pPr marL="990600" lvl="1" indent="-533400" eaLnBrk="1" hangingPunct="1">
              <a:buFont typeface="Wingdings" pitchFamily="2" charset="2"/>
              <a:buAutoNum type="arabicPeriod"/>
              <a:defRPr/>
            </a:pPr>
            <a:endParaRPr lang="en-US" sz="2400" dirty="0" smtClean="0"/>
          </a:p>
        </p:txBody>
      </p:sp>
    </p:spTree>
    <p:extLst>
      <p:ext uri="{BB962C8B-B14F-4D97-AF65-F5344CB8AC3E}">
        <p14:creationId xmlns:p14="http://schemas.microsoft.com/office/powerpoint/2010/main" val="389983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71525" y="71414"/>
            <a:ext cx="8743950" cy="1143000"/>
          </a:xfrm>
        </p:spPr>
        <p:txBody>
          <a:bodyPr/>
          <a:lstStyle/>
          <a:p>
            <a:pPr eaLnBrk="1" hangingPunct="1">
              <a:defRPr/>
            </a:pPr>
            <a:r>
              <a:rPr lang="en-US" dirty="0" smtClean="0"/>
              <a:t>Classifications of MI </a:t>
            </a:r>
          </a:p>
        </p:txBody>
      </p:sp>
      <p:sp>
        <p:nvSpPr>
          <p:cNvPr id="13315" name="Rectangle 3"/>
          <p:cNvSpPr>
            <a:spLocks noGrp="1" noRot="1" noChangeArrowheads="1"/>
          </p:cNvSpPr>
          <p:nvPr>
            <p:ph type="body" idx="1"/>
          </p:nvPr>
        </p:nvSpPr>
        <p:spPr>
          <a:xfrm>
            <a:off x="850107" y="1196975"/>
            <a:ext cx="8992196" cy="5111750"/>
          </a:xfrm>
        </p:spPr>
        <p:txBody>
          <a:bodyPr/>
          <a:lstStyle/>
          <a:p>
            <a:pPr marL="609600" indent="-609600" eaLnBrk="1" hangingPunct="1">
              <a:lnSpc>
                <a:spcPct val="90000"/>
              </a:lnSpc>
              <a:buSzTx/>
              <a:buFont typeface="Arial" pitchFamily="34" charset="0"/>
              <a:buBlip>
                <a:blip r:embed="rId2"/>
              </a:buBlip>
              <a:defRPr/>
            </a:pPr>
            <a:r>
              <a:rPr lang="en-US" sz="2400" smtClean="0"/>
              <a:t>According to the site and artery affected:</a:t>
            </a:r>
          </a:p>
          <a:p>
            <a:pPr marL="990600" lvl="1" indent="-533400" eaLnBrk="1" hangingPunct="1">
              <a:lnSpc>
                <a:spcPct val="90000"/>
              </a:lnSpc>
              <a:buFont typeface="Arial" pitchFamily="34" charset="0"/>
              <a:buAutoNum type="arabicPeriod"/>
              <a:defRPr/>
            </a:pPr>
            <a:r>
              <a:rPr lang="en-US" sz="2000" smtClean="0"/>
              <a:t>Anterior ( left anterior descending)</a:t>
            </a:r>
          </a:p>
          <a:p>
            <a:pPr marL="990600" lvl="1" indent="-533400" eaLnBrk="1" hangingPunct="1">
              <a:lnSpc>
                <a:spcPct val="90000"/>
              </a:lnSpc>
              <a:buFont typeface="Arial" pitchFamily="34" charset="0"/>
              <a:buAutoNum type="arabicPeriod"/>
              <a:defRPr/>
            </a:pPr>
            <a:r>
              <a:rPr lang="en-US" sz="2000" smtClean="0"/>
              <a:t>Lateral ( circumflex CA)</a:t>
            </a:r>
          </a:p>
          <a:p>
            <a:pPr marL="990600" lvl="1" indent="-533400" eaLnBrk="1" hangingPunct="1">
              <a:lnSpc>
                <a:spcPct val="90000"/>
              </a:lnSpc>
              <a:buFont typeface="Arial" pitchFamily="34" charset="0"/>
              <a:buAutoNum type="arabicPeriod"/>
              <a:defRPr/>
            </a:pPr>
            <a:r>
              <a:rPr lang="en-US" sz="2000" smtClean="0"/>
              <a:t>Inferior ( Right CA)</a:t>
            </a:r>
          </a:p>
          <a:p>
            <a:pPr marL="609600" indent="-609600" eaLnBrk="1" hangingPunct="1">
              <a:lnSpc>
                <a:spcPct val="90000"/>
              </a:lnSpc>
              <a:buSzTx/>
              <a:buFont typeface="Arial" pitchFamily="34" charset="0"/>
              <a:buBlip>
                <a:blip r:embed="rId2"/>
              </a:buBlip>
              <a:defRPr/>
            </a:pPr>
            <a:r>
              <a:rPr lang="en-US" sz="2400" smtClean="0"/>
              <a:t>According to the duration:</a:t>
            </a:r>
          </a:p>
          <a:p>
            <a:pPr marL="990600" lvl="1" indent="-533400" eaLnBrk="1" hangingPunct="1">
              <a:lnSpc>
                <a:spcPct val="90000"/>
              </a:lnSpc>
              <a:buFont typeface="Wingdings" pitchFamily="2" charset="2"/>
              <a:buAutoNum type="arabicPeriod"/>
              <a:defRPr/>
            </a:pPr>
            <a:r>
              <a:rPr lang="en-US" sz="2000" smtClean="0"/>
              <a:t>Recent </a:t>
            </a:r>
          </a:p>
          <a:p>
            <a:pPr marL="990600" lvl="1" indent="-533400" eaLnBrk="1" hangingPunct="1">
              <a:lnSpc>
                <a:spcPct val="90000"/>
              </a:lnSpc>
              <a:buFont typeface="Wingdings" pitchFamily="2" charset="2"/>
              <a:buAutoNum type="arabicPeriod"/>
              <a:defRPr/>
            </a:pPr>
            <a:r>
              <a:rPr lang="en-US" sz="2000" smtClean="0"/>
              <a:t>Late pattern</a:t>
            </a:r>
          </a:p>
          <a:p>
            <a:pPr marL="990600" lvl="1" indent="-533400" eaLnBrk="1" hangingPunct="1">
              <a:lnSpc>
                <a:spcPct val="90000"/>
              </a:lnSpc>
              <a:buFont typeface="Wingdings" pitchFamily="2" charset="2"/>
              <a:buAutoNum type="arabicPeriod"/>
              <a:defRPr/>
            </a:pPr>
            <a:r>
              <a:rPr lang="en-US" sz="2000" smtClean="0"/>
              <a:t>Old</a:t>
            </a:r>
          </a:p>
          <a:p>
            <a:pPr marL="609600" indent="-609600" eaLnBrk="1" hangingPunct="1">
              <a:lnSpc>
                <a:spcPct val="90000"/>
              </a:lnSpc>
              <a:buSzTx/>
              <a:buFont typeface="Wingdings" pitchFamily="2" charset="2"/>
              <a:buBlip>
                <a:blip r:embed="rId2"/>
              </a:buBlip>
              <a:defRPr/>
            </a:pPr>
            <a:r>
              <a:rPr lang="en-US" sz="2400" smtClean="0"/>
              <a:t>According to the extent of wall affection:</a:t>
            </a:r>
          </a:p>
          <a:p>
            <a:pPr marL="990600" lvl="1" indent="-533400" eaLnBrk="1" hangingPunct="1">
              <a:lnSpc>
                <a:spcPct val="90000"/>
              </a:lnSpc>
              <a:buFont typeface="Wingdings" pitchFamily="2" charset="2"/>
              <a:buAutoNum type="arabicPeriod"/>
              <a:defRPr/>
            </a:pPr>
            <a:r>
              <a:rPr lang="en-US" sz="2000" smtClean="0"/>
              <a:t>Transmural </a:t>
            </a:r>
          </a:p>
          <a:p>
            <a:pPr marL="990600" lvl="1" indent="-533400" eaLnBrk="1" hangingPunct="1">
              <a:lnSpc>
                <a:spcPct val="90000"/>
              </a:lnSpc>
              <a:buFont typeface="Wingdings" pitchFamily="2" charset="2"/>
              <a:buAutoNum type="arabicPeriod"/>
              <a:defRPr/>
            </a:pPr>
            <a:r>
              <a:rPr lang="en-US" sz="2000" smtClean="0"/>
              <a:t>Subendocardial</a:t>
            </a:r>
          </a:p>
          <a:p>
            <a:pPr marL="609600" indent="-609600" eaLnBrk="1" hangingPunct="1">
              <a:lnSpc>
                <a:spcPct val="90000"/>
              </a:lnSpc>
              <a:buSzTx/>
              <a:buFont typeface="Wingdings" pitchFamily="2" charset="2"/>
              <a:buBlip>
                <a:blip r:embed="rId2"/>
              </a:buBlip>
              <a:defRPr/>
            </a:pPr>
            <a:r>
              <a:rPr lang="en-US" sz="2400" smtClean="0"/>
              <a:t>According to the complications:</a:t>
            </a:r>
          </a:p>
          <a:p>
            <a:pPr marL="990600" lvl="1" indent="-533400" eaLnBrk="1" hangingPunct="1">
              <a:lnSpc>
                <a:spcPct val="90000"/>
              </a:lnSpc>
              <a:buFont typeface="Wingdings" pitchFamily="2" charset="2"/>
              <a:buAutoNum type="arabicPeriod"/>
              <a:defRPr/>
            </a:pPr>
            <a:r>
              <a:rPr lang="en-US" sz="2000" smtClean="0"/>
              <a:t>Non-complicated</a:t>
            </a:r>
          </a:p>
          <a:p>
            <a:pPr marL="990600" lvl="1" indent="-533400" eaLnBrk="1" hangingPunct="1">
              <a:lnSpc>
                <a:spcPct val="90000"/>
              </a:lnSpc>
              <a:buFont typeface="Wingdings" pitchFamily="2" charset="2"/>
              <a:buAutoNum type="arabicPeriod"/>
              <a:defRPr/>
            </a:pPr>
            <a:r>
              <a:rPr lang="en-US" sz="2000" smtClean="0"/>
              <a:t>complicated</a:t>
            </a:r>
          </a:p>
        </p:txBody>
      </p:sp>
    </p:spTree>
    <p:extLst>
      <p:ext uri="{BB962C8B-B14F-4D97-AF65-F5344CB8AC3E}">
        <p14:creationId xmlns:p14="http://schemas.microsoft.com/office/powerpoint/2010/main" val="1059475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defRPr/>
            </a:pPr>
            <a:r>
              <a:rPr lang="en-US" smtClean="0"/>
              <a:t>ACS: histology</a:t>
            </a:r>
          </a:p>
        </p:txBody>
      </p:sp>
      <p:pic>
        <p:nvPicPr>
          <p:cNvPr id="31747" name="Picture 4" descr="ar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905000"/>
            <a:ext cx="8658225" cy="38560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28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fontScale="77500" lnSpcReduction="20000"/>
          </a:bodyPr>
          <a:lstStyle/>
          <a:p>
            <a:pPr marL="0" indent="0">
              <a:buNone/>
            </a:pPr>
            <a:r>
              <a:rPr lang="en-US" b="1" u="sng" dirty="0"/>
              <a:t>Unstable angina </a:t>
            </a:r>
          </a:p>
          <a:p>
            <a:pPr marL="0" indent="0">
              <a:buNone/>
            </a:pPr>
            <a:r>
              <a:rPr lang="en-US" dirty="0"/>
              <a:t>Unstable angina may present by one of the following: </a:t>
            </a:r>
            <a:endParaRPr lang="en-US" dirty="0" smtClean="0"/>
          </a:p>
          <a:p>
            <a:pPr marL="0" indent="0">
              <a:buNone/>
            </a:pPr>
            <a:r>
              <a:rPr lang="en-US" dirty="0" smtClean="0"/>
              <a:t>~ </a:t>
            </a:r>
            <a:r>
              <a:rPr lang="en-US" dirty="0"/>
              <a:t>Angina at rest </a:t>
            </a:r>
            <a:endParaRPr lang="en-US" dirty="0" smtClean="0"/>
          </a:p>
          <a:p>
            <a:pPr marL="0" indent="0">
              <a:buNone/>
            </a:pPr>
            <a:r>
              <a:rPr lang="en-US" dirty="0" smtClean="0"/>
              <a:t>~ </a:t>
            </a:r>
            <a:r>
              <a:rPr lang="en-US" dirty="0"/>
              <a:t>Crescendo angina (increased frequency and </a:t>
            </a:r>
            <a:r>
              <a:rPr lang="en-US" dirty="0" smtClean="0"/>
              <a:t>severity) </a:t>
            </a:r>
            <a:endParaRPr lang="en-US" dirty="0"/>
          </a:p>
          <a:p>
            <a:pPr marL="0" indent="0">
              <a:buNone/>
            </a:pPr>
            <a:r>
              <a:rPr lang="en-US" dirty="0"/>
              <a:t>~ Angina of recent onset (within 4-6 weeks) </a:t>
            </a:r>
            <a:endParaRPr lang="en-US" dirty="0" smtClean="0"/>
          </a:p>
          <a:p>
            <a:pPr marL="0" indent="0">
              <a:buNone/>
            </a:pPr>
            <a:endParaRPr lang="en-US" dirty="0"/>
          </a:p>
          <a:p>
            <a:pPr marL="0" indent="0">
              <a:buNone/>
            </a:pPr>
            <a:r>
              <a:rPr lang="en-US" dirty="0"/>
              <a:t>It may be due to: </a:t>
            </a:r>
          </a:p>
          <a:p>
            <a:pPr marL="0" indent="0">
              <a:buNone/>
            </a:pPr>
            <a:r>
              <a:rPr lang="en-US" dirty="0"/>
              <a:t>• Non-occlusive coronary thrombus on top of atheroma. </a:t>
            </a:r>
          </a:p>
          <a:p>
            <a:pPr marL="0" indent="0">
              <a:buNone/>
            </a:pPr>
            <a:r>
              <a:rPr lang="en-US" dirty="0"/>
              <a:t>• Coronary artery spasm (</a:t>
            </a:r>
            <a:r>
              <a:rPr lang="en-US" dirty="0" err="1"/>
              <a:t>Prinzmetal's</a:t>
            </a:r>
            <a:r>
              <a:rPr lang="en-US" dirty="0"/>
              <a:t> angina). </a:t>
            </a:r>
            <a:endParaRPr lang="en-US" dirty="0" smtClean="0"/>
          </a:p>
          <a:p>
            <a:pPr marL="0" indent="0">
              <a:buNone/>
            </a:pPr>
            <a:endParaRPr lang="en-US" dirty="0"/>
          </a:p>
          <a:p>
            <a:pPr marL="0" indent="0">
              <a:buNone/>
            </a:pPr>
            <a:r>
              <a:rPr lang="en-US" dirty="0"/>
              <a:t>Unstable angina (UA) is considered to be present in patients with: </a:t>
            </a:r>
          </a:p>
          <a:p>
            <a:pPr marL="0" indent="0">
              <a:buNone/>
            </a:pPr>
            <a:r>
              <a:rPr lang="en-US" dirty="0" smtClean="0"/>
              <a:t>ischemic </a:t>
            </a:r>
            <a:r>
              <a:rPr lang="en-US" dirty="0"/>
              <a:t>symptoms suggestive of an ACS without elevation in biomarkers with or without ECG changes indicative of ischemia. </a:t>
            </a:r>
          </a:p>
          <a:p>
            <a:pPr marL="0" indent="0">
              <a:buNone/>
            </a:pPr>
            <a:endParaRPr lang="en-US" dirty="0" smtClean="0"/>
          </a:p>
          <a:p>
            <a:pPr marL="0" indent="0">
              <a:buNone/>
            </a:pPr>
            <a:r>
              <a:rPr lang="en-US" b="1" u="sng" dirty="0" smtClean="0"/>
              <a:t>Diagnosis</a:t>
            </a:r>
            <a:r>
              <a:rPr lang="en-US" b="1" u="sng" dirty="0"/>
              <a:t>: </a:t>
            </a:r>
          </a:p>
          <a:p>
            <a:pPr marL="0" indent="0">
              <a:buNone/>
            </a:pPr>
            <a:r>
              <a:rPr lang="en-US" dirty="0"/>
              <a:t>ECG: shows changes in </a:t>
            </a:r>
            <a:r>
              <a:rPr lang="en-US" dirty="0" smtClean="0"/>
              <a:t>30-50%. </a:t>
            </a:r>
            <a:endParaRPr lang="en-US" dirty="0"/>
          </a:p>
          <a:p>
            <a:pPr marL="0" indent="0">
              <a:buNone/>
            </a:pPr>
            <a:r>
              <a:rPr lang="en-US" dirty="0"/>
              <a:t>Cardiac enzymes: are not elevated distinguished from acute MI. </a:t>
            </a:r>
          </a:p>
          <a:p>
            <a:pPr marL="0" indent="0">
              <a:buNone/>
            </a:pPr>
            <a:r>
              <a:rPr lang="en-US" dirty="0"/>
              <a:t>Coronary angiography. </a:t>
            </a:r>
          </a:p>
        </p:txBody>
      </p:sp>
    </p:spTree>
    <p:extLst>
      <p:ext uri="{BB962C8B-B14F-4D97-AF65-F5344CB8AC3E}">
        <p14:creationId xmlns:p14="http://schemas.microsoft.com/office/powerpoint/2010/main" val="3175001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 y="533401"/>
            <a:ext cx="9344025" cy="504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33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781800"/>
          </a:xfrm>
        </p:spPr>
        <p:txBody>
          <a:bodyPr>
            <a:normAutofit lnSpcReduction="10000"/>
          </a:bodyPr>
          <a:lstStyle/>
          <a:p>
            <a:pPr marL="0" indent="0">
              <a:buNone/>
            </a:pPr>
            <a:r>
              <a:rPr lang="en-US" b="1" u="sng" dirty="0"/>
              <a:t>Treatment: </a:t>
            </a:r>
          </a:p>
          <a:p>
            <a:pPr marL="0" indent="0">
              <a:buNone/>
            </a:pPr>
            <a:r>
              <a:rPr lang="en-US" dirty="0" smtClean="0"/>
              <a:t>-To </a:t>
            </a:r>
            <a:r>
              <a:rPr lang="en-US" dirty="0"/>
              <a:t>reduce progression to MI and relief of ischemic </a:t>
            </a:r>
            <a:r>
              <a:rPr lang="en-US" dirty="0" smtClean="0"/>
              <a:t>pain.</a:t>
            </a:r>
          </a:p>
          <a:p>
            <a:pPr marL="0" indent="0">
              <a:buNone/>
            </a:pPr>
            <a:r>
              <a:rPr lang="en-US" dirty="0" smtClean="0"/>
              <a:t> </a:t>
            </a:r>
            <a:endParaRPr lang="en-US" dirty="0"/>
          </a:p>
          <a:p>
            <a:pPr marL="0" indent="0">
              <a:buNone/>
            </a:pPr>
            <a:r>
              <a:rPr lang="en-US" dirty="0" smtClean="0"/>
              <a:t>-Choice </a:t>
            </a:r>
            <a:r>
              <a:rPr lang="en-US" dirty="0"/>
              <a:t>of a management strategy, </a:t>
            </a:r>
            <a:r>
              <a:rPr lang="en-US" dirty="0" err="1" smtClean="0"/>
              <a:t>i.e</a:t>
            </a:r>
            <a:r>
              <a:rPr lang="en-US" dirty="0"/>
              <a:t>, an early invasive strategy (with angiography and intent for revascularization with </a:t>
            </a:r>
            <a:r>
              <a:rPr lang="en-US" dirty="0" smtClean="0"/>
              <a:t>PCI </a:t>
            </a:r>
            <a:r>
              <a:rPr lang="en-US" dirty="0"/>
              <a:t>or CABG </a:t>
            </a:r>
            <a:r>
              <a:rPr lang="en-US" dirty="0" smtClean="0"/>
              <a:t> </a:t>
            </a:r>
            <a:r>
              <a:rPr lang="en-US" dirty="0"/>
              <a:t>versus a conservative strategy with medical therapy. </a:t>
            </a:r>
            <a:endParaRPr lang="en-US" dirty="0" smtClean="0"/>
          </a:p>
          <a:p>
            <a:pPr marL="0" indent="0">
              <a:buNone/>
            </a:pPr>
            <a:endParaRPr lang="en-US" dirty="0"/>
          </a:p>
          <a:p>
            <a:pPr marL="0" indent="0">
              <a:buNone/>
            </a:pPr>
            <a:r>
              <a:rPr lang="en-US" dirty="0" smtClean="0"/>
              <a:t>-Initiation </a:t>
            </a:r>
            <a:r>
              <a:rPr lang="en-US" dirty="0"/>
              <a:t>of antithrombotic therapy (including antiplatelet and anticoagulant therapies) to prevent further thrombosis of or embolism from an ulcerated plaque. </a:t>
            </a:r>
          </a:p>
          <a:p>
            <a:pPr marL="0" indent="0">
              <a:buNone/>
            </a:pPr>
            <a:endParaRPr lang="en-US" dirty="0"/>
          </a:p>
        </p:txBody>
      </p:sp>
    </p:spTree>
    <p:extLst>
      <p:ext uri="{BB962C8B-B14F-4D97-AF65-F5344CB8AC3E}">
        <p14:creationId xmlns:p14="http://schemas.microsoft.com/office/powerpoint/2010/main" val="2600772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781800"/>
          </a:xfrm>
        </p:spPr>
        <p:txBody>
          <a:bodyPr>
            <a:normAutofit fontScale="85000" lnSpcReduction="20000"/>
          </a:bodyPr>
          <a:lstStyle/>
          <a:p>
            <a:pPr marL="0" indent="0">
              <a:buNone/>
            </a:pPr>
            <a:r>
              <a:rPr lang="en-US" b="1" u="sng" dirty="0" smtClean="0"/>
              <a:t>1. </a:t>
            </a:r>
            <a:r>
              <a:rPr lang="en-US" b="1" u="sng" dirty="0"/>
              <a:t>Intensified medical therapy in ICU including: </a:t>
            </a:r>
          </a:p>
          <a:p>
            <a:pPr marL="0" indent="0">
              <a:buNone/>
            </a:pPr>
            <a:r>
              <a:rPr lang="en-US" dirty="0" smtClean="0"/>
              <a:t>I.V</a:t>
            </a:r>
            <a:r>
              <a:rPr lang="en-US" dirty="0"/>
              <a:t>. infusion nitroglycerin </a:t>
            </a:r>
            <a:r>
              <a:rPr lang="en-US" dirty="0" smtClean="0"/>
              <a:t>and can be increased  </a:t>
            </a:r>
            <a:r>
              <a:rPr lang="en-US" dirty="0"/>
              <a:t>to a level at which chest pain is abolished, </a:t>
            </a:r>
            <a:r>
              <a:rPr lang="en-US" dirty="0" smtClean="0"/>
              <a:t> </a:t>
            </a:r>
            <a:r>
              <a:rPr lang="en-US" dirty="0"/>
              <a:t>Then transdermal or oral long acting nitrates. </a:t>
            </a:r>
          </a:p>
          <a:p>
            <a:pPr marL="0" indent="0">
              <a:buNone/>
            </a:pPr>
            <a:r>
              <a:rPr lang="en-US" dirty="0"/>
              <a:t>B-Blockers. </a:t>
            </a:r>
          </a:p>
          <a:p>
            <a:pPr marL="0" indent="0">
              <a:buNone/>
            </a:pPr>
            <a:r>
              <a:rPr lang="en-US" dirty="0"/>
              <a:t>Statin. </a:t>
            </a:r>
          </a:p>
          <a:p>
            <a:pPr marL="0" indent="0">
              <a:buNone/>
            </a:pPr>
            <a:r>
              <a:rPr lang="en-US" dirty="0" err="1"/>
              <a:t>Antiplatelets</a:t>
            </a:r>
            <a:r>
              <a:rPr lang="en-US" dirty="0"/>
              <a:t>, </a:t>
            </a:r>
            <a:r>
              <a:rPr lang="en-US" dirty="0" smtClean="0"/>
              <a:t>aspirin , </a:t>
            </a:r>
            <a:r>
              <a:rPr lang="en-US" dirty="0" err="1"/>
              <a:t>clopidogrel</a:t>
            </a:r>
            <a:r>
              <a:rPr lang="en-US" dirty="0"/>
              <a:t> or </a:t>
            </a:r>
            <a:r>
              <a:rPr lang="en-US" dirty="0" err="1" smtClean="0"/>
              <a:t>ticlopidine</a:t>
            </a:r>
            <a:r>
              <a:rPr lang="en-US" dirty="0" smtClean="0"/>
              <a:t>. </a:t>
            </a:r>
            <a:endParaRPr lang="en-US" dirty="0"/>
          </a:p>
          <a:p>
            <a:pPr marL="0" indent="0">
              <a:buNone/>
            </a:pPr>
            <a:r>
              <a:rPr lang="en-US" dirty="0"/>
              <a:t>Low molecular weight heparin e.g. Enoxaparin </a:t>
            </a:r>
            <a:r>
              <a:rPr lang="en-US" dirty="0" smtClean="0"/>
              <a:t>. </a:t>
            </a:r>
            <a:endParaRPr lang="en-US" dirty="0"/>
          </a:p>
          <a:p>
            <a:pPr marL="0" indent="0">
              <a:buNone/>
            </a:pPr>
            <a:endParaRPr lang="en-US" dirty="0" smtClean="0"/>
          </a:p>
          <a:p>
            <a:pPr marL="0" indent="0">
              <a:buNone/>
            </a:pPr>
            <a:r>
              <a:rPr lang="en-US" dirty="0" smtClean="0"/>
              <a:t>NB</a:t>
            </a:r>
            <a:r>
              <a:rPr lang="en-US" dirty="0"/>
              <a:t>: the majority of patients improve with such treatment. </a:t>
            </a:r>
          </a:p>
          <a:p>
            <a:pPr marL="0" indent="0">
              <a:buNone/>
            </a:pPr>
            <a:r>
              <a:rPr lang="en-US" dirty="0"/>
              <a:t>If do not diminish within 24 to 48 h of treatment coronary angiography should be performed. Percutaneous transluminal coronary angioplasty (PTCA) can be performed with surgical standby</a:t>
            </a:r>
            <a:r>
              <a:rPr lang="en-US" dirty="0" smtClean="0"/>
              <a:t>.</a:t>
            </a:r>
          </a:p>
          <a:p>
            <a:pPr marL="0" indent="0">
              <a:buNone/>
            </a:pPr>
            <a:r>
              <a:rPr lang="en-US" dirty="0" smtClean="0"/>
              <a:t> </a:t>
            </a:r>
            <a:endParaRPr lang="en-US" dirty="0"/>
          </a:p>
          <a:p>
            <a:pPr marL="0" indent="0">
              <a:buNone/>
            </a:pPr>
            <a:r>
              <a:rPr lang="en-US" dirty="0" smtClean="0"/>
              <a:t>2. </a:t>
            </a:r>
            <a:r>
              <a:rPr lang="en-US" dirty="0"/>
              <a:t>Early coronary revascularization therapy: coronary angioplasty (PTCA) or CABG. </a:t>
            </a:r>
          </a:p>
        </p:txBody>
      </p:sp>
    </p:spTree>
    <p:extLst>
      <p:ext uri="{BB962C8B-B14F-4D97-AF65-F5344CB8AC3E}">
        <p14:creationId xmlns:p14="http://schemas.microsoft.com/office/powerpoint/2010/main" val="4061763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fontScale="85000" lnSpcReduction="20000"/>
          </a:bodyPr>
          <a:lstStyle/>
          <a:p>
            <a:pPr>
              <a:buNone/>
            </a:pPr>
            <a:r>
              <a:rPr lang="en-US" b="1" u="sng" dirty="0" smtClean="0"/>
              <a:t> So, Types of Angina are :</a:t>
            </a:r>
            <a:endParaRPr lang="en-US" dirty="0" smtClean="0"/>
          </a:p>
          <a:p>
            <a:pPr>
              <a:buNone/>
            </a:pPr>
            <a:r>
              <a:rPr lang="en-US" b="1" dirty="0" smtClean="0"/>
              <a:t> </a:t>
            </a:r>
            <a:endParaRPr lang="en-US" i="1" dirty="0" smtClean="0"/>
          </a:p>
          <a:p>
            <a:pPr lvl="0">
              <a:buNone/>
            </a:pPr>
            <a:r>
              <a:rPr lang="en-US" b="1" dirty="0" smtClean="0"/>
              <a:t>1-Stable angina: (Effort, atherosclerotic,  typical angina, classic):</a:t>
            </a:r>
            <a:r>
              <a:rPr lang="en-US" dirty="0" smtClean="0"/>
              <a:t> The pain is commonly induced by exercise, emotion……etc. It is due to atherosclerosis. </a:t>
            </a:r>
            <a:r>
              <a:rPr lang="en-US" sz="3100" dirty="0" smtClean="0"/>
              <a:t>Pain is induced by effort and disappears with rest.</a:t>
            </a:r>
          </a:p>
          <a:p>
            <a:pPr>
              <a:buNone/>
            </a:pPr>
            <a:r>
              <a:rPr lang="en-US" dirty="0" smtClean="0"/>
              <a:t>  </a:t>
            </a:r>
            <a:endParaRPr lang="en-US" i="1" dirty="0" smtClean="0"/>
          </a:p>
          <a:p>
            <a:pPr>
              <a:buNone/>
            </a:pPr>
            <a:r>
              <a:rPr lang="en-US" dirty="0" smtClean="0"/>
              <a:t> </a:t>
            </a:r>
            <a:r>
              <a:rPr lang="en-US" b="1" dirty="0" smtClean="0"/>
              <a:t>2-Variant angina: (</a:t>
            </a:r>
            <a:r>
              <a:rPr lang="en-US" b="1" dirty="0" err="1" smtClean="0"/>
              <a:t>Prinzmetal's</a:t>
            </a:r>
            <a:r>
              <a:rPr lang="en-US" b="1" dirty="0" smtClean="0"/>
              <a:t> angina, </a:t>
            </a:r>
            <a:r>
              <a:rPr lang="en-US" b="1" dirty="0" smtClean="0">
                <a:sym typeface="Symbol"/>
              </a:rPr>
              <a:t></a:t>
            </a:r>
            <a:r>
              <a:rPr lang="en-US" b="1" dirty="0" smtClean="0"/>
              <a:t>-receptor–mediated </a:t>
            </a:r>
            <a:r>
              <a:rPr lang="en-US" b="1" dirty="0" err="1" smtClean="0"/>
              <a:t>vasoconst-riction</a:t>
            </a:r>
            <a:r>
              <a:rPr lang="en-US" b="1" dirty="0" smtClean="0"/>
              <a:t>):</a:t>
            </a:r>
            <a:r>
              <a:rPr lang="en-US" i="1" dirty="0" smtClean="0"/>
              <a:t> the coronary artery undergoes severe </a:t>
            </a:r>
            <a:r>
              <a:rPr lang="en-US" i="1" u="dotted" dirty="0" smtClean="0"/>
              <a:t>spasm</a:t>
            </a:r>
            <a:r>
              <a:rPr lang="en-US" i="1" dirty="0" smtClean="0"/>
              <a:t> due to </a:t>
            </a:r>
            <a:r>
              <a:rPr lang="en-US" i="1" dirty="0" err="1" smtClean="0"/>
              <a:t>overactivity</a:t>
            </a:r>
            <a:r>
              <a:rPr lang="en-US" i="1" dirty="0" smtClean="0"/>
              <a:t> of α</a:t>
            </a:r>
            <a:r>
              <a:rPr lang="en-US" i="1" baseline="-25000" dirty="0" smtClean="0"/>
              <a:t>1</a:t>
            </a:r>
            <a:r>
              <a:rPr lang="en-US" i="1" dirty="0" smtClean="0"/>
              <a:t> receptors. </a:t>
            </a:r>
            <a:r>
              <a:rPr lang="en-US" b="1" dirty="0" smtClean="0"/>
              <a:t> </a:t>
            </a:r>
            <a:r>
              <a:rPr lang="en-US" dirty="0" smtClean="0"/>
              <a:t>May or may not be associated with atherosclerosis. </a:t>
            </a:r>
            <a:r>
              <a:rPr lang="en-US" i="1" dirty="0" smtClean="0"/>
              <a:t>The patient develops pain at rest.</a:t>
            </a:r>
          </a:p>
          <a:p>
            <a:pPr>
              <a:buNone/>
            </a:pPr>
            <a:r>
              <a:rPr lang="en-US" dirty="0" smtClean="0"/>
              <a:t> </a:t>
            </a:r>
            <a:endParaRPr lang="en-US" i="1" dirty="0" smtClean="0"/>
          </a:p>
          <a:p>
            <a:pPr lvl="0">
              <a:buNone/>
            </a:pPr>
            <a:r>
              <a:rPr lang="en-US" b="1" dirty="0" smtClean="0"/>
              <a:t>3-Unstable angina: (accelerated angina =</a:t>
            </a:r>
            <a:r>
              <a:rPr lang="en-US" b="1" dirty="0" err="1" smtClean="0"/>
              <a:t>preinfarction</a:t>
            </a:r>
            <a:r>
              <a:rPr lang="en-US" b="1" dirty="0" smtClean="0"/>
              <a:t> syndrome ):</a:t>
            </a:r>
            <a:r>
              <a:rPr lang="en-US" i="1" dirty="0" smtClean="0"/>
              <a:t> Any type of angina that developed recent changes in the character, duration, or frequency of pain. The patient must be hospitalized.</a:t>
            </a:r>
          </a:p>
          <a:p>
            <a:endParaRPr lang="ar-EG" dirty="0"/>
          </a:p>
        </p:txBody>
      </p:sp>
    </p:spTree>
    <p:extLst>
      <p:ext uri="{BB962C8B-B14F-4D97-AF65-F5344CB8AC3E}">
        <p14:creationId xmlns:p14="http://schemas.microsoft.com/office/powerpoint/2010/main" val="16883220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defRPr/>
            </a:pPr>
            <a:r>
              <a:rPr lang="en-US" smtClean="0"/>
              <a:t>ACS: Therapy</a:t>
            </a:r>
          </a:p>
        </p:txBody>
      </p:sp>
      <p:sp>
        <p:nvSpPr>
          <p:cNvPr id="317443" name="Rectangle 3"/>
          <p:cNvSpPr>
            <a:spLocks noGrp="1" noChangeArrowheads="1"/>
          </p:cNvSpPr>
          <p:nvPr>
            <p:ph type="body" idx="1"/>
          </p:nvPr>
        </p:nvSpPr>
        <p:spPr>
          <a:xfrm>
            <a:off x="514350" y="1447800"/>
            <a:ext cx="9344025" cy="4191000"/>
          </a:xfrm>
        </p:spPr>
        <p:txBody>
          <a:bodyPr/>
          <a:lstStyle/>
          <a:p>
            <a:pPr algn="ctr" eaLnBrk="1" hangingPunct="1">
              <a:lnSpc>
                <a:spcPct val="90000"/>
              </a:lnSpc>
              <a:buFont typeface="Wingdings" pitchFamily="2" charset="2"/>
              <a:buNone/>
              <a:defRPr/>
            </a:pPr>
            <a:r>
              <a:rPr lang="en-US" sz="8000" smtClean="0"/>
              <a:t>TIME </a:t>
            </a:r>
          </a:p>
          <a:p>
            <a:pPr algn="ctr" eaLnBrk="1" hangingPunct="1">
              <a:lnSpc>
                <a:spcPct val="90000"/>
              </a:lnSpc>
              <a:buFont typeface="Wingdings" pitchFamily="2" charset="2"/>
              <a:buNone/>
              <a:defRPr/>
            </a:pPr>
            <a:r>
              <a:rPr lang="en-US" sz="9600" smtClean="0"/>
              <a:t>= </a:t>
            </a:r>
          </a:p>
          <a:p>
            <a:pPr algn="ctr" eaLnBrk="1" hangingPunct="1">
              <a:lnSpc>
                <a:spcPct val="90000"/>
              </a:lnSpc>
              <a:buFont typeface="Wingdings" pitchFamily="2" charset="2"/>
              <a:buNone/>
              <a:defRPr/>
            </a:pPr>
            <a:r>
              <a:rPr lang="en-US" sz="8000" smtClean="0"/>
              <a:t>MYOCARDIUM</a:t>
            </a:r>
          </a:p>
        </p:txBody>
      </p:sp>
    </p:spTree>
    <p:extLst>
      <p:ext uri="{BB962C8B-B14F-4D97-AF65-F5344CB8AC3E}">
        <p14:creationId xmlns:p14="http://schemas.microsoft.com/office/powerpoint/2010/main" val="275267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en-US" smtClean="0"/>
              <a:t>Reperfusion strategies</a:t>
            </a:r>
          </a:p>
        </p:txBody>
      </p:sp>
      <p:sp>
        <p:nvSpPr>
          <p:cNvPr id="343043" name="Rectangle 3"/>
          <p:cNvSpPr>
            <a:spLocks noGrp="1" noChangeArrowheads="1"/>
          </p:cNvSpPr>
          <p:nvPr>
            <p:ph type="body" idx="1"/>
          </p:nvPr>
        </p:nvSpPr>
        <p:spPr/>
        <p:txBody>
          <a:bodyPr/>
          <a:lstStyle/>
          <a:p>
            <a:pPr eaLnBrk="1" hangingPunct="1">
              <a:lnSpc>
                <a:spcPct val="90000"/>
              </a:lnSpc>
              <a:defRPr/>
            </a:pPr>
            <a:r>
              <a:rPr lang="en-US" dirty="0" smtClean="0"/>
              <a:t>The definitive therapy for STEMI</a:t>
            </a:r>
          </a:p>
          <a:p>
            <a:pPr lvl="1" eaLnBrk="1" hangingPunct="1">
              <a:lnSpc>
                <a:spcPct val="90000"/>
              </a:lnSpc>
              <a:defRPr/>
            </a:pPr>
            <a:r>
              <a:rPr lang="en-US" dirty="0" smtClean="0"/>
              <a:t>Reduces infarct size</a:t>
            </a:r>
          </a:p>
          <a:p>
            <a:pPr lvl="1" eaLnBrk="1" hangingPunct="1">
              <a:lnSpc>
                <a:spcPct val="90000"/>
              </a:lnSpc>
              <a:defRPr/>
            </a:pPr>
            <a:r>
              <a:rPr lang="en-US" dirty="0" smtClean="0"/>
              <a:t>Preserves left ventricular function</a:t>
            </a:r>
          </a:p>
          <a:p>
            <a:pPr lvl="1" eaLnBrk="1" hangingPunct="1">
              <a:lnSpc>
                <a:spcPct val="90000"/>
              </a:lnSpc>
              <a:defRPr/>
            </a:pPr>
            <a:r>
              <a:rPr lang="en-US" dirty="0" smtClean="0"/>
              <a:t>Reduces mortality</a:t>
            </a:r>
          </a:p>
          <a:p>
            <a:pPr eaLnBrk="1" hangingPunct="1">
              <a:lnSpc>
                <a:spcPct val="90000"/>
              </a:lnSpc>
              <a:defRPr/>
            </a:pPr>
            <a:r>
              <a:rPr lang="en-US" dirty="0" smtClean="0"/>
              <a:t>Fibrinolysis (thrombolysis)</a:t>
            </a:r>
          </a:p>
          <a:p>
            <a:pPr eaLnBrk="1" hangingPunct="1">
              <a:lnSpc>
                <a:spcPct val="90000"/>
              </a:lnSpc>
              <a:defRPr/>
            </a:pPr>
            <a:r>
              <a:rPr lang="en-US" dirty="0" smtClean="0"/>
              <a:t>PTCA (percutaneous transluminal coronary angiography)</a:t>
            </a:r>
          </a:p>
          <a:p>
            <a:pPr eaLnBrk="1" hangingPunct="1">
              <a:lnSpc>
                <a:spcPct val="90000"/>
              </a:lnSpc>
              <a:defRPr/>
            </a:pPr>
            <a:r>
              <a:rPr lang="en-US" dirty="0" smtClean="0"/>
              <a:t>CABG (coronary artery bypass grafting)</a:t>
            </a:r>
          </a:p>
        </p:txBody>
      </p:sp>
    </p:spTree>
    <p:extLst>
      <p:ext uri="{BB962C8B-B14F-4D97-AF65-F5344CB8AC3E}">
        <p14:creationId xmlns:p14="http://schemas.microsoft.com/office/powerpoint/2010/main" val="255128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Autofit/>
          </a:bodyPr>
          <a:lstStyle/>
          <a:p>
            <a:pPr marL="0" indent="0">
              <a:buNone/>
            </a:pPr>
            <a:r>
              <a:rPr lang="en-US" sz="1800" b="1" u="sng" dirty="0"/>
              <a:t>Pathophysiology: </a:t>
            </a:r>
          </a:p>
          <a:p>
            <a:pPr marL="0" indent="0">
              <a:buNone/>
            </a:pPr>
            <a:r>
              <a:rPr lang="en-US" sz="1800" dirty="0"/>
              <a:t>Myocardial ischemia is caused by an imbalance between myocardial oxygen supply and oxygen demand. </a:t>
            </a:r>
          </a:p>
          <a:p>
            <a:pPr marL="0" indent="0">
              <a:buNone/>
            </a:pPr>
            <a:r>
              <a:rPr lang="en-US" sz="1800" dirty="0"/>
              <a:t>Severe coronary narrowing and myocardial ischemia are frequently accompanied by the development of collateral vessels, especially when narrowing develops gradually. </a:t>
            </a:r>
            <a:endParaRPr lang="en-US" sz="1800" dirty="0" smtClean="0"/>
          </a:p>
          <a:p>
            <a:pPr marL="0" indent="0">
              <a:buNone/>
            </a:pPr>
            <a:r>
              <a:rPr lang="en-US" sz="1800" b="1" u="sng" dirty="0" smtClean="0"/>
              <a:t>Effects </a:t>
            </a:r>
            <a:r>
              <a:rPr lang="en-US" sz="1800" b="1" u="sng" dirty="0"/>
              <a:t>of ischemia: </a:t>
            </a:r>
          </a:p>
          <a:p>
            <a:pPr marL="0" indent="0">
              <a:buNone/>
            </a:pPr>
            <a:r>
              <a:rPr lang="en-US" sz="1800" dirty="0"/>
              <a:t>It causes transient disturbances of the mechanical, biochemical and electrical function of the myocardium. </a:t>
            </a:r>
          </a:p>
          <a:p>
            <a:pPr marL="0" indent="0">
              <a:buNone/>
            </a:pPr>
            <a:r>
              <a:rPr lang="en-US" sz="1800" dirty="0" smtClean="0"/>
              <a:t>1-Mechanical</a:t>
            </a:r>
            <a:r>
              <a:rPr lang="en-US" sz="1800" dirty="0"/>
              <a:t>: transient left ventricular failure, mitral regurge if papillary muscles are involved. </a:t>
            </a:r>
          </a:p>
          <a:p>
            <a:pPr marL="0" indent="0">
              <a:buNone/>
            </a:pPr>
            <a:endParaRPr lang="en-US" sz="1800" dirty="0" smtClean="0"/>
          </a:p>
          <a:p>
            <a:pPr marL="0" indent="0">
              <a:buNone/>
            </a:pPr>
            <a:r>
              <a:rPr lang="en-US" sz="1800" dirty="0" smtClean="0"/>
              <a:t>2-Biochemical</a:t>
            </a:r>
            <a:r>
              <a:rPr lang="en-US" sz="1800" dirty="0"/>
              <a:t>: with severe oxygen deprivation, glucose is broken down to lactate and fatty acids can not be oxidized. </a:t>
            </a:r>
          </a:p>
          <a:p>
            <a:pPr marL="0" indent="0">
              <a:buNone/>
            </a:pPr>
            <a:endParaRPr lang="en-US" sz="1800" dirty="0" smtClean="0"/>
          </a:p>
          <a:p>
            <a:pPr marL="0" indent="0">
              <a:buNone/>
            </a:pPr>
            <a:r>
              <a:rPr lang="en-US" sz="1800" dirty="0" smtClean="0"/>
              <a:t>3-Electrical</a:t>
            </a:r>
            <a:r>
              <a:rPr lang="en-US" sz="1800" dirty="0"/>
              <a:t>: ventricular </a:t>
            </a:r>
            <a:r>
              <a:rPr lang="en-US" sz="1800" dirty="0" err="1"/>
              <a:t>tachyarrhythmias</a:t>
            </a:r>
            <a:r>
              <a:rPr lang="en-US" sz="1800" dirty="0"/>
              <a:t>. </a:t>
            </a:r>
            <a:endParaRPr lang="en-US" sz="1800" dirty="0" smtClean="0"/>
          </a:p>
          <a:p>
            <a:pPr marL="0" indent="0">
              <a:buNone/>
            </a:pPr>
            <a:r>
              <a:rPr lang="en-US" sz="1800" b="1" u="sng" dirty="0" smtClean="0"/>
              <a:t>Risk </a:t>
            </a:r>
            <a:r>
              <a:rPr lang="en-US" sz="1800" b="1" u="sng" dirty="0"/>
              <a:t>factors for coronary atherosclerosis: </a:t>
            </a:r>
            <a:endParaRPr lang="en-US" sz="1800" b="1" u="sng" dirty="0" smtClean="0"/>
          </a:p>
          <a:p>
            <a:pPr marL="571500" indent="-571500">
              <a:buAutoNum type="romanUcPeriod"/>
            </a:pPr>
            <a:r>
              <a:rPr lang="en-US" sz="1800" dirty="0" smtClean="0"/>
              <a:t> </a:t>
            </a:r>
            <a:r>
              <a:rPr lang="en-US" sz="1400" dirty="0" smtClean="0"/>
              <a:t>Age</a:t>
            </a:r>
            <a:r>
              <a:rPr lang="en-US" sz="1400" dirty="0"/>
              <a:t>: men &gt; 45y, women&gt; 55y. </a:t>
            </a:r>
            <a:endParaRPr lang="en-US" sz="1400" dirty="0" smtClean="0"/>
          </a:p>
          <a:p>
            <a:pPr marL="571500" indent="-571500">
              <a:buAutoNum type="romanUcPeriod"/>
            </a:pPr>
            <a:r>
              <a:rPr lang="en-US" sz="1400" dirty="0" smtClean="0"/>
              <a:t> </a:t>
            </a:r>
            <a:r>
              <a:rPr lang="en-US" sz="1400" dirty="0"/>
              <a:t>Family history of premature coronary heart disease (CHO</a:t>
            </a:r>
            <a:r>
              <a:rPr lang="en-US" sz="1400" dirty="0" smtClean="0"/>
              <a:t>).</a:t>
            </a:r>
          </a:p>
          <a:p>
            <a:pPr marL="571500" indent="-571500">
              <a:buAutoNum type="romanUcPeriod"/>
            </a:pPr>
            <a:r>
              <a:rPr lang="en-US" sz="1400" dirty="0" smtClean="0"/>
              <a:t> </a:t>
            </a:r>
            <a:r>
              <a:rPr lang="en-US" sz="1400" dirty="0"/>
              <a:t>Cigarette smoking. </a:t>
            </a:r>
            <a:endParaRPr lang="en-US" sz="1400" dirty="0" smtClean="0"/>
          </a:p>
          <a:p>
            <a:pPr marL="571500" indent="-571500">
              <a:buAutoNum type="romanUcPeriod"/>
            </a:pPr>
            <a:r>
              <a:rPr lang="en-US" sz="1400" dirty="0" smtClean="0"/>
              <a:t> </a:t>
            </a:r>
            <a:r>
              <a:rPr lang="en-US" sz="1400" dirty="0"/>
              <a:t>Hypertension. </a:t>
            </a:r>
            <a:endParaRPr lang="en-US" sz="1400" dirty="0" smtClean="0"/>
          </a:p>
          <a:p>
            <a:pPr marL="571500" indent="-571500">
              <a:buAutoNum type="romanUcPeriod"/>
            </a:pPr>
            <a:r>
              <a:rPr lang="en-US" sz="1400" dirty="0" smtClean="0"/>
              <a:t> </a:t>
            </a:r>
            <a:r>
              <a:rPr lang="en-US" sz="1400" dirty="0"/>
              <a:t>Diabetes mellitus. </a:t>
            </a:r>
            <a:endParaRPr lang="en-US" sz="1400" dirty="0" smtClean="0"/>
          </a:p>
          <a:p>
            <a:pPr marL="571500" indent="-571500">
              <a:buAutoNum type="romanUcPeriod"/>
            </a:pPr>
            <a:r>
              <a:rPr lang="en-US" sz="1400" dirty="0" smtClean="0"/>
              <a:t> </a:t>
            </a:r>
            <a:r>
              <a:rPr lang="en-US" sz="1400" dirty="0"/>
              <a:t>Dyslipidemia. </a:t>
            </a:r>
            <a:endParaRPr lang="en-US" sz="1400" dirty="0" smtClean="0"/>
          </a:p>
          <a:p>
            <a:pPr marL="571500" indent="-571500">
              <a:buAutoNum type="romanUcPeriod"/>
            </a:pPr>
            <a:r>
              <a:rPr lang="en-US" sz="1400" dirty="0" smtClean="0"/>
              <a:t> </a:t>
            </a:r>
            <a:r>
              <a:rPr lang="en-US" sz="1400" dirty="0"/>
              <a:t>Obesity. </a:t>
            </a:r>
          </a:p>
        </p:txBody>
      </p:sp>
    </p:spTree>
    <p:extLst>
      <p:ext uri="{BB962C8B-B14F-4D97-AF65-F5344CB8AC3E}">
        <p14:creationId xmlns:p14="http://schemas.microsoft.com/office/powerpoint/2010/main" val="1581936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fontScale="62500" lnSpcReduction="20000"/>
          </a:bodyPr>
          <a:lstStyle/>
          <a:p>
            <a:pPr marL="0" indent="0">
              <a:buNone/>
            </a:pPr>
            <a:r>
              <a:rPr lang="en-US" b="1" u="sng" dirty="0"/>
              <a:t>Physical findings: </a:t>
            </a:r>
          </a:p>
          <a:p>
            <a:pPr marL="0" indent="0">
              <a:buNone/>
            </a:pPr>
            <a:r>
              <a:rPr lang="en-US" dirty="0"/>
              <a:t>a) Pallor is common, diaphoresis, fever during first week of MI. </a:t>
            </a:r>
          </a:p>
          <a:p>
            <a:pPr marL="0" indent="0">
              <a:buNone/>
            </a:pPr>
            <a:endParaRPr lang="en-US" dirty="0" smtClean="0"/>
          </a:p>
          <a:p>
            <a:pPr marL="0" indent="0">
              <a:buNone/>
            </a:pPr>
            <a:r>
              <a:rPr lang="en-US" dirty="0" smtClean="0"/>
              <a:t>b</a:t>
            </a:r>
            <a:r>
              <a:rPr lang="en-US" dirty="0"/>
              <a:t>) Manifestation of sympathetic hyperactivity (tachycardia and/or hypertension) especially with anterior infarction. </a:t>
            </a:r>
          </a:p>
          <a:p>
            <a:pPr marL="0" indent="0">
              <a:buNone/>
            </a:pPr>
            <a:endParaRPr lang="en-US" dirty="0" smtClean="0"/>
          </a:p>
          <a:p>
            <a:pPr marL="0" indent="0">
              <a:buNone/>
            </a:pPr>
            <a:r>
              <a:rPr lang="en-US" dirty="0" smtClean="0"/>
              <a:t>c</a:t>
            </a:r>
            <a:r>
              <a:rPr lang="en-US" dirty="0"/>
              <a:t>) Evidence of parasympathetic hyperactivity (bradycardia and/or hypotension) with inferior infarction. </a:t>
            </a:r>
          </a:p>
          <a:p>
            <a:pPr marL="0" indent="0">
              <a:buNone/>
            </a:pPr>
            <a:endParaRPr lang="en-US" dirty="0" smtClean="0"/>
          </a:p>
          <a:p>
            <a:pPr marL="0" indent="0">
              <a:buNone/>
            </a:pPr>
            <a:r>
              <a:rPr lang="en-US" dirty="0" smtClean="0"/>
              <a:t>d</a:t>
            </a:r>
            <a:r>
              <a:rPr lang="en-US" dirty="0"/>
              <a:t>) However, hypotension occurs with right ventricular myocardial infarction or severe left ventricular dysfunction. </a:t>
            </a:r>
          </a:p>
          <a:p>
            <a:pPr marL="0" indent="0">
              <a:buNone/>
            </a:pPr>
            <a:endParaRPr lang="en-US" dirty="0" smtClean="0"/>
          </a:p>
          <a:p>
            <a:pPr marL="0" indent="0">
              <a:buNone/>
            </a:pPr>
            <a:r>
              <a:rPr lang="en-US" dirty="0" smtClean="0"/>
              <a:t>e</a:t>
            </a:r>
            <a:r>
              <a:rPr lang="en-US" dirty="0"/>
              <a:t>) The pulse may be irregular because of ventricular ectopy, an accelerated </a:t>
            </a:r>
            <a:r>
              <a:rPr lang="en-US" dirty="0" err="1"/>
              <a:t>idioventricular</a:t>
            </a:r>
            <a:r>
              <a:rPr lang="en-US" dirty="0"/>
              <a:t> rhythm, ventricular tachycardia, atrial fibrillation or </a:t>
            </a:r>
            <a:r>
              <a:rPr lang="en-US" dirty="0" smtClean="0"/>
              <a:t>flutter</a:t>
            </a:r>
            <a:r>
              <a:rPr lang="en-US" dirty="0"/>
              <a:t>, or other supraventricular arrhythmias; </a:t>
            </a:r>
            <a:r>
              <a:rPr lang="en-US" dirty="0" err="1"/>
              <a:t>bradyarrhythmias</a:t>
            </a:r>
            <a:r>
              <a:rPr lang="en-US" dirty="0"/>
              <a:t> may be present. </a:t>
            </a:r>
          </a:p>
          <a:p>
            <a:pPr marL="0" indent="0">
              <a:buNone/>
            </a:pPr>
            <a:endParaRPr lang="en-US" dirty="0" smtClean="0"/>
          </a:p>
          <a:p>
            <a:pPr marL="0" indent="0">
              <a:buNone/>
            </a:pPr>
            <a:r>
              <a:rPr lang="en-US" dirty="0" smtClean="0"/>
              <a:t>f) </a:t>
            </a:r>
            <a:r>
              <a:rPr lang="en-US" dirty="0"/>
              <a:t>The precordium is usually quiet, however there may be signs of ventricular dysfunction (S4) and (S3). </a:t>
            </a:r>
          </a:p>
          <a:p>
            <a:pPr marL="0" indent="0">
              <a:buNone/>
            </a:pPr>
            <a:endParaRPr lang="en-US" dirty="0" smtClean="0"/>
          </a:p>
          <a:p>
            <a:pPr marL="0" indent="0">
              <a:buNone/>
            </a:pPr>
            <a:r>
              <a:rPr lang="en-US" dirty="0" smtClean="0"/>
              <a:t>g</a:t>
            </a:r>
            <a:r>
              <a:rPr lang="en-US" dirty="0"/>
              <a:t>) Mitral regurgitation secondary to papillary muscle </a:t>
            </a:r>
            <a:r>
              <a:rPr lang="en-US" dirty="0" smtClean="0"/>
              <a:t>dysfunction</a:t>
            </a:r>
            <a:r>
              <a:rPr lang="en-US" dirty="0"/>
              <a:t>. </a:t>
            </a:r>
          </a:p>
          <a:p>
            <a:pPr marL="0" indent="0">
              <a:buNone/>
            </a:pPr>
            <a:endParaRPr lang="en-US" dirty="0" smtClean="0"/>
          </a:p>
          <a:p>
            <a:pPr marL="0" indent="0">
              <a:buNone/>
            </a:pPr>
            <a:r>
              <a:rPr lang="en-US" dirty="0" smtClean="0"/>
              <a:t>h</a:t>
            </a:r>
            <a:r>
              <a:rPr lang="en-US" dirty="0"/>
              <a:t>) A </a:t>
            </a:r>
            <a:r>
              <a:rPr lang="en-US" dirty="0" smtClean="0"/>
              <a:t>pericardial </a:t>
            </a:r>
            <a:r>
              <a:rPr lang="en-US" dirty="0"/>
              <a:t>rub is heard in many patients with transmural MI. </a:t>
            </a:r>
          </a:p>
        </p:txBody>
      </p:sp>
    </p:spTree>
    <p:extLst>
      <p:ext uri="{BB962C8B-B14F-4D97-AF65-F5344CB8AC3E}">
        <p14:creationId xmlns:p14="http://schemas.microsoft.com/office/powerpoint/2010/main" val="33670974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mtClean="0"/>
              <a:t>COMPLICATIONS </a:t>
            </a:r>
          </a:p>
        </p:txBody>
      </p:sp>
      <p:sp>
        <p:nvSpPr>
          <p:cNvPr id="28675" name="Rectangle 3"/>
          <p:cNvSpPr>
            <a:spLocks noGrp="1" noRot="1" noChangeArrowheads="1"/>
          </p:cNvSpPr>
          <p:nvPr>
            <p:ph type="body" idx="1"/>
          </p:nvPr>
        </p:nvSpPr>
        <p:spPr>
          <a:xfrm>
            <a:off x="339328" y="1125538"/>
            <a:ext cx="9608344" cy="5256212"/>
          </a:xfrm>
        </p:spPr>
        <p:txBody>
          <a:bodyPr/>
          <a:lstStyle/>
          <a:p>
            <a:pPr eaLnBrk="1" hangingPunct="1">
              <a:lnSpc>
                <a:spcPct val="90000"/>
              </a:lnSpc>
              <a:defRPr/>
            </a:pPr>
            <a:r>
              <a:rPr lang="en-US" u="sng" smtClean="0">
                <a:solidFill>
                  <a:srgbClr val="66FF66"/>
                </a:solidFill>
              </a:rPr>
              <a:t>Early :</a:t>
            </a:r>
          </a:p>
          <a:p>
            <a:pPr lvl="1" eaLnBrk="1" hangingPunct="1">
              <a:lnSpc>
                <a:spcPct val="90000"/>
              </a:lnSpc>
              <a:defRPr/>
            </a:pPr>
            <a:r>
              <a:rPr lang="en-US" smtClean="0"/>
              <a:t>Arrhythmias all types  most common is sinus tachycardia, VPCs</a:t>
            </a:r>
          </a:p>
          <a:p>
            <a:pPr lvl="1" eaLnBrk="1" hangingPunct="1">
              <a:lnSpc>
                <a:spcPct val="90000"/>
              </a:lnSpc>
              <a:defRPr/>
            </a:pPr>
            <a:r>
              <a:rPr lang="en-US" smtClean="0"/>
              <a:t>Conduction defects </a:t>
            </a:r>
          </a:p>
          <a:p>
            <a:pPr lvl="1" eaLnBrk="1" hangingPunct="1">
              <a:lnSpc>
                <a:spcPct val="90000"/>
              </a:lnSpc>
              <a:defRPr/>
            </a:pPr>
            <a:r>
              <a:rPr lang="en-US" smtClean="0"/>
              <a:t>LVF and pulmonary edema</a:t>
            </a:r>
          </a:p>
          <a:p>
            <a:pPr lvl="1" eaLnBrk="1" hangingPunct="1">
              <a:lnSpc>
                <a:spcPct val="90000"/>
              </a:lnSpc>
              <a:defRPr/>
            </a:pPr>
            <a:r>
              <a:rPr lang="en-US" smtClean="0"/>
              <a:t>Cardiogenic shock</a:t>
            </a:r>
          </a:p>
          <a:p>
            <a:pPr lvl="1" eaLnBrk="1" hangingPunct="1">
              <a:lnSpc>
                <a:spcPct val="90000"/>
              </a:lnSpc>
              <a:defRPr/>
            </a:pPr>
            <a:r>
              <a:rPr lang="en-US" smtClean="0"/>
              <a:t>Myocardial rupture</a:t>
            </a:r>
          </a:p>
          <a:p>
            <a:pPr lvl="1" eaLnBrk="1" hangingPunct="1">
              <a:lnSpc>
                <a:spcPct val="90000"/>
              </a:lnSpc>
              <a:defRPr/>
            </a:pPr>
            <a:r>
              <a:rPr lang="en-US" smtClean="0"/>
              <a:t>Pericarditis and hemopericardium</a:t>
            </a:r>
          </a:p>
          <a:p>
            <a:pPr lvl="1" eaLnBrk="1" hangingPunct="1">
              <a:lnSpc>
                <a:spcPct val="90000"/>
              </a:lnSpc>
              <a:defRPr/>
            </a:pPr>
            <a:r>
              <a:rPr lang="en-US" smtClean="0"/>
              <a:t>Acute MR</a:t>
            </a:r>
          </a:p>
          <a:p>
            <a:pPr lvl="1" eaLnBrk="1" hangingPunct="1">
              <a:lnSpc>
                <a:spcPct val="90000"/>
              </a:lnSpc>
              <a:defRPr/>
            </a:pPr>
            <a:r>
              <a:rPr lang="en-US" smtClean="0"/>
              <a:t>Acquired VSD</a:t>
            </a:r>
          </a:p>
          <a:p>
            <a:pPr lvl="1" eaLnBrk="1" hangingPunct="1">
              <a:lnSpc>
                <a:spcPct val="90000"/>
              </a:lnSpc>
              <a:defRPr/>
            </a:pPr>
            <a:r>
              <a:rPr lang="en-US" smtClean="0"/>
              <a:t>Mural thrombi and systemic embolization</a:t>
            </a:r>
          </a:p>
        </p:txBody>
      </p:sp>
    </p:spTree>
    <p:extLst>
      <p:ext uri="{BB962C8B-B14F-4D97-AF65-F5344CB8AC3E}">
        <p14:creationId xmlns:p14="http://schemas.microsoft.com/office/powerpoint/2010/main" val="24552293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n-US" smtClean="0"/>
              <a:t>COMPLICATIONS </a:t>
            </a:r>
          </a:p>
        </p:txBody>
      </p:sp>
      <p:sp>
        <p:nvSpPr>
          <p:cNvPr id="41987" name="Rectangle 3"/>
          <p:cNvSpPr>
            <a:spLocks noGrp="1" noRot="1" noChangeArrowheads="1"/>
          </p:cNvSpPr>
          <p:nvPr>
            <p:ph type="body" idx="1"/>
          </p:nvPr>
        </p:nvSpPr>
        <p:spPr>
          <a:xfrm>
            <a:off x="339328" y="1125538"/>
            <a:ext cx="9608344" cy="5256212"/>
          </a:xfrm>
        </p:spPr>
        <p:txBody>
          <a:bodyPr/>
          <a:lstStyle/>
          <a:p>
            <a:pPr eaLnBrk="1" hangingPunct="1">
              <a:defRPr/>
            </a:pPr>
            <a:r>
              <a:rPr lang="en-US" u="sng" smtClean="0">
                <a:solidFill>
                  <a:srgbClr val="66FF66"/>
                </a:solidFill>
              </a:rPr>
              <a:t>Late :</a:t>
            </a:r>
          </a:p>
          <a:p>
            <a:pPr lvl="1" eaLnBrk="1" hangingPunct="1">
              <a:defRPr/>
            </a:pPr>
            <a:r>
              <a:rPr lang="en-US" smtClean="0"/>
              <a:t>Dressler syndrome</a:t>
            </a:r>
          </a:p>
          <a:p>
            <a:pPr lvl="1" eaLnBrk="1" hangingPunct="1">
              <a:defRPr/>
            </a:pPr>
            <a:r>
              <a:rPr lang="en-US" smtClean="0"/>
              <a:t>Post MI angina</a:t>
            </a:r>
          </a:p>
          <a:p>
            <a:pPr lvl="1" eaLnBrk="1" hangingPunct="1">
              <a:defRPr/>
            </a:pPr>
            <a:r>
              <a:rPr lang="en-US" smtClean="0"/>
              <a:t>Frozen shoulder </a:t>
            </a:r>
          </a:p>
          <a:p>
            <a:pPr lvl="1" eaLnBrk="1" hangingPunct="1">
              <a:defRPr/>
            </a:pPr>
            <a:r>
              <a:rPr lang="en-US" smtClean="0"/>
              <a:t>Ischemic cardiomyopathy</a:t>
            </a:r>
          </a:p>
        </p:txBody>
      </p:sp>
    </p:spTree>
    <p:extLst>
      <p:ext uri="{BB962C8B-B14F-4D97-AF65-F5344CB8AC3E}">
        <p14:creationId xmlns:p14="http://schemas.microsoft.com/office/powerpoint/2010/main" val="152284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fontScale="55000" lnSpcReduction="20000"/>
          </a:bodyPr>
          <a:lstStyle/>
          <a:p>
            <a:pPr marL="0" indent="0">
              <a:buNone/>
            </a:pPr>
            <a:r>
              <a:rPr lang="en-US" b="1" u="sng" dirty="0"/>
              <a:t>Investigations</a:t>
            </a:r>
            <a:r>
              <a:rPr lang="en-US" b="1" u="sng" dirty="0" smtClean="0"/>
              <a:t>:</a:t>
            </a:r>
          </a:p>
          <a:p>
            <a:pPr marL="0" indent="0">
              <a:buNone/>
            </a:pPr>
            <a:r>
              <a:rPr lang="en-US" dirty="0" smtClean="0"/>
              <a:t> </a:t>
            </a:r>
            <a:r>
              <a:rPr lang="en-US" b="1" u="sng" dirty="0"/>
              <a:t>ECG: It may show: </a:t>
            </a:r>
          </a:p>
          <a:p>
            <a:pPr marL="0" indent="0">
              <a:buNone/>
            </a:pPr>
            <a:r>
              <a:rPr lang="en-US" dirty="0" smtClean="0"/>
              <a:t>1-ST </a:t>
            </a:r>
            <a:r>
              <a:rPr lang="en-US" dirty="0"/>
              <a:t>segment elevation or depression. </a:t>
            </a:r>
          </a:p>
          <a:p>
            <a:pPr marL="0" indent="0">
              <a:buNone/>
            </a:pPr>
            <a:r>
              <a:rPr lang="en-US" dirty="0" smtClean="0"/>
              <a:t>2-T </a:t>
            </a:r>
            <a:r>
              <a:rPr lang="en-US" dirty="0"/>
              <a:t>wave inversion </a:t>
            </a:r>
          </a:p>
          <a:p>
            <a:pPr marL="0" indent="0">
              <a:buNone/>
            </a:pPr>
            <a:r>
              <a:rPr lang="en-US" dirty="0" smtClean="0"/>
              <a:t>3-Pathological </a:t>
            </a:r>
            <a:r>
              <a:rPr lang="en-US" dirty="0"/>
              <a:t>Q wave. </a:t>
            </a:r>
            <a:endParaRPr lang="en-US" dirty="0" smtClean="0"/>
          </a:p>
          <a:p>
            <a:pPr marL="0" indent="0">
              <a:buNone/>
            </a:pPr>
            <a:endParaRPr lang="en-US" dirty="0"/>
          </a:p>
          <a:p>
            <a:pPr marL="0" indent="0">
              <a:buNone/>
            </a:pPr>
            <a:r>
              <a:rPr lang="en-US" dirty="0"/>
              <a:t>NB: When coronary artery occlusion is not totally occluded, ST segment </a:t>
            </a:r>
            <a:r>
              <a:rPr lang="en-US" dirty="0" smtClean="0"/>
              <a:t>is </a:t>
            </a:r>
            <a:r>
              <a:rPr lang="en-US" dirty="0"/>
              <a:t>not elevated and Q wave will not develop (non-Q wave M.I.). </a:t>
            </a:r>
            <a:endParaRPr lang="en-US" dirty="0" smtClean="0"/>
          </a:p>
          <a:p>
            <a:pPr marL="0" indent="0">
              <a:buNone/>
            </a:pPr>
            <a:endParaRPr lang="en-US" dirty="0"/>
          </a:p>
          <a:p>
            <a:pPr marL="0" indent="0">
              <a:buNone/>
            </a:pPr>
            <a:r>
              <a:rPr lang="en-US" b="1" u="sng" dirty="0"/>
              <a:t>Cardiac enzymes: are elevated. </a:t>
            </a:r>
          </a:p>
          <a:p>
            <a:pPr marL="0" indent="0">
              <a:buNone/>
            </a:pPr>
            <a:r>
              <a:rPr lang="en-US" dirty="0" smtClean="0"/>
              <a:t>a. C </a:t>
            </a:r>
            <a:r>
              <a:rPr lang="en-US" dirty="0"/>
              <a:t>K "</a:t>
            </a:r>
            <a:r>
              <a:rPr lang="en-US" dirty="0" err="1"/>
              <a:t>creatine</a:t>
            </a:r>
            <a:r>
              <a:rPr lang="en-US" dirty="0"/>
              <a:t> kinase" rises within 4-8 hr. for 48 hr. MB </a:t>
            </a:r>
            <a:r>
              <a:rPr lang="en-US" dirty="0" err="1"/>
              <a:t>isoenzyme</a:t>
            </a:r>
            <a:r>
              <a:rPr lang="en-US" dirty="0"/>
              <a:t> of CK is more specific as it is found mainly in cardiac muscle. </a:t>
            </a:r>
            <a:endParaRPr lang="en-US" dirty="0" smtClean="0"/>
          </a:p>
          <a:p>
            <a:pPr marL="514350" indent="-514350">
              <a:buAutoNum type="alphaLcPeriod"/>
            </a:pPr>
            <a:endParaRPr lang="en-US" dirty="0"/>
          </a:p>
          <a:p>
            <a:pPr marL="0" indent="0">
              <a:buNone/>
            </a:pPr>
            <a:r>
              <a:rPr lang="en-US" dirty="0"/>
              <a:t>b. Troponin T &amp; I : protein of sarcomere, not normally present in blood. Rises 2-4 hr. after infarction, remain raised for 5 to 14 days. Their long persistence has allowed them to replace lactic dehydrogenase for diagnosis of MI. </a:t>
            </a:r>
            <a:endParaRPr lang="en-US" dirty="0" smtClean="0"/>
          </a:p>
          <a:p>
            <a:pPr marL="0" indent="0">
              <a:buNone/>
            </a:pPr>
            <a:endParaRPr lang="en-US" dirty="0"/>
          </a:p>
          <a:p>
            <a:pPr marL="0" indent="0">
              <a:buNone/>
            </a:pPr>
            <a:r>
              <a:rPr lang="en-US" b="1" u="sng" dirty="0"/>
              <a:t>Echocardiography: </a:t>
            </a:r>
          </a:p>
          <a:p>
            <a:pPr marL="0" indent="0">
              <a:buNone/>
            </a:pPr>
            <a:r>
              <a:rPr lang="en-US" dirty="0"/>
              <a:t>I- Assesses global and regional cardiac function. </a:t>
            </a:r>
          </a:p>
          <a:p>
            <a:pPr marL="0" indent="0">
              <a:buNone/>
            </a:pPr>
            <a:r>
              <a:rPr lang="en-US" dirty="0"/>
              <a:t>2- Evaluates suspected complications of acute Ml. </a:t>
            </a:r>
            <a:endParaRPr lang="en-US" dirty="0" smtClean="0"/>
          </a:p>
          <a:p>
            <a:pPr marL="0" indent="0">
              <a:buNone/>
            </a:pPr>
            <a:r>
              <a:rPr lang="en-US" dirty="0" smtClean="0"/>
              <a:t>Non </a:t>
            </a:r>
            <a:r>
              <a:rPr lang="en-US" dirty="0"/>
              <a:t>specific laboratory tests: </a:t>
            </a:r>
            <a:r>
              <a:rPr lang="en-US" dirty="0" err="1"/>
              <a:t>Polymorphonuclear</a:t>
            </a:r>
            <a:r>
              <a:rPr lang="en-US" dirty="0"/>
              <a:t> </a:t>
            </a:r>
            <a:r>
              <a:rPr lang="en-US" dirty="0" err="1"/>
              <a:t>leucocytosis</a:t>
            </a:r>
            <a:r>
              <a:rPr lang="en-US" dirty="0"/>
              <a:t> ( 12,000 to 15,000 /µL), </a:t>
            </a:r>
            <a:endParaRPr lang="en-US" dirty="0" smtClean="0"/>
          </a:p>
          <a:p>
            <a:pPr marL="0" indent="0">
              <a:buNone/>
            </a:pPr>
            <a:endParaRPr lang="en-US" dirty="0" smtClean="0"/>
          </a:p>
          <a:p>
            <a:pPr marL="0" indent="0">
              <a:buNone/>
            </a:pPr>
            <a:r>
              <a:rPr lang="en-US" u="sng" dirty="0" smtClean="0"/>
              <a:t>C-reactive </a:t>
            </a:r>
            <a:r>
              <a:rPr lang="en-US" u="sng" dirty="0"/>
              <a:t>protein and ESR increase with acute MI.</a:t>
            </a:r>
          </a:p>
          <a:p>
            <a:endParaRPr lang="en-US" dirty="0"/>
          </a:p>
        </p:txBody>
      </p:sp>
    </p:spTree>
    <p:extLst>
      <p:ext uri="{BB962C8B-B14F-4D97-AF65-F5344CB8AC3E}">
        <p14:creationId xmlns:p14="http://schemas.microsoft.com/office/powerpoint/2010/main" val="1950602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0287000" cy="6781800"/>
          </a:xfrm>
        </p:spPr>
        <p:txBody>
          <a:bodyPr>
            <a:normAutofit fontScale="85000" lnSpcReduction="20000"/>
          </a:bodyPr>
          <a:lstStyle/>
          <a:p>
            <a:pPr marL="609600" indent="-609600" eaLnBrk="1" hangingPunct="1">
              <a:buFont typeface="Arial" pitchFamily="34" charset="0"/>
              <a:buNone/>
              <a:defRPr/>
            </a:pPr>
            <a:r>
              <a:rPr lang="en-US" b="0" u="sng" dirty="0" smtClean="0"/>
              <a:t> </a:t>
            </a:r>
            <a:r>
              <a:rPr lang="en-US" u="sng" dirty="0" smtClean="0"/>
              <a:t>Diagnosis:</a:t>
            </a:r>
          </a:p>
          <a:p>
            <a:pPr marL="609600" indent="-609600" eaLnBrk="1" hangingPunct="1">
              <a:buFont typeface="Arial" pitchFamily="34" charset="0"/>
              <a:buNone/>
              <a:defRPr/>
            </a:pPr>
            <a:r>
              <a:rPr lang="en-US" b="0" u="sng" dirty="0" smtClean="0"/>
              <a:t>At </a:t>
            </a:r>
            <a:r>
              <a:rPr lang="en-US" b="0" u="sng" dirty="0"/>
              <a:t>least 2 of the following 3 criteria:</a:t>
            </a:r>
          </a:p>
          <a:p>
            <a:pPr marL="609600" indent="-609600" eaLnBrk="1" hangingPunct="1">
              <a:buFont typeface="Arial" pitchFamily="34" charset="0"/>
              <a:buAutoNum type="arabicPeriod"/>
              <a:defRPr/>
            </a:pPr>
            <a:r>
              <a:rPr lang="en-US" dirty="0"/>
              <a:t>Classic chest pain</a:t>
            </a:r>
          </a:p>
          <a:p>
            <a:pPr marL="609600" indent="-609600" eaLnBrk="1" hangingPunct="1">
              <a:buFont typeface="Arial" pitchFamily="34" charset="0"/>
              <a:buAutoNum type="arabicPeriod"/>
              <a:defRPr/>
            </a:pPr>
            <a:r>
              <a:rPr lang="en-US" dirty="0"/>
              <a:t>ECG changes </a:t>
            </a:r>
          </a:p>
          <a:p>
            <a:pPr marL="609600" indent="-609600" eaLnBrk="1" hangingPunct="1">
              <a:buFont typeface="Arial" pitchFamily="34" charset="0"/>
              <a:buAutoNum type="arabicPeriod"/>
              <a:defRPr/>
            </a:pPr>
            <a:r>
              <a:rPr lang="en-US" dirty="0"/>
              <a:t>Positive biomarkers </a:t>
            </a:r>
          </a:p>
          <a:p>
            <a:pPr marL="0" indent="0">
              <a:buNone/>
            </a:pPr>
            <a:endParaRPr lang="en-US" dirty="0" smtClean="0"/>
          </a:p>
          <a:p>
            <a:pPr marL="0" indent="0">
              <a:buNone/>
            </a:pPr>
            <a:r>
              <a:rPr lang="en-US" b="1" u="sng" dirty="0" smtClean="0"/>
              <a:t>Treatment</a:t>
            </a:r>
            <a:r>
              <a:rPr lang="en-US" b="1" u="sng" dirty="0"/>
              <a:t>: </a:t>
            </a:r>
          </a:p>
          <a:p>
            <a:pPr marL="0" indent="0">
              <a:buNone/>
            </a:pPr>
            <a:r>
              <a:rPr lang="en-US" b="1" u="sng" dirty="0"/>
              <a:t>Prehospital management: Before transfer to CCU. </a:t>
            </a:r>
          </a:p>
          <a:p>
            <a:pPr marL="0" indent="0">
              <a:buNone/>
            </a:pPr>
            <a:r>
              <a:rPr lang="en-US" dirty="0"/>
              <a:t>1. Pain relief: Morphine 2-4 mg </a:t>
            </a:r>
            <a:r>
              <a:rPr lang="en-US" dirty="0" err="1"/>
              <a:t>l.V</a:t>
            </a:r>
            <a:r>
              <a:rPr lang="en-US" dirty="0"/>
              <a:t>. to be repeated every 5 min. sublingual nitroglycerin. </a:t>
            </a:r>
          </a:p>
          <a:p>
            <a:pPr marL="0" indent="0">
              <a:buNone/>
            </a:pPr>
            <a:r>
              <a:rPr lang="en-US" dirty="0"/>
              <a:t>2. Aspirin: Chewed 160-325 tablets reduce mortality, and acts rapidly as anti platelet. </a:t>
            </a:r>
          </a:p>
          <a:p>
            <a:pPr marL="0" indent="0">
              <a:buNone/>
            </a:pPr>
            <a:r>
              <a:rPr lang="en-US" dirty="0"/>
              <a:t>3. </a:t>
            </a:r>
            <a:r>
              <a:rPr lang="en-US" dirty="0" err="1"/>
              <a:t>Clopidogreil</a:t>
            </a:r>
            <a:r>
              <a:rPr lang="en-US" dirty="0"/>
              <a:t> 300 mg. </a:t>
            </a:r>
          </a:p>
          <a:p>
            <a:pPr marL="0" indent="0">
              <a:buNone/>
            </a:pPr>
            <a:r>
              <a:rPr lang="en-US" dirty="0"/>
              <a:t>4. </a:t>
            </a:r>
            <a:r>
              <a:rPr lang="en-US" dirty="0" err="1"/>
              <a:t>l.V</a:t>
            </a:r>
            <a:r>
              <a:rPr lang="en-US" dirty="0"/>
              <a:t>. </a:t>
            </a:r>
            <a:r>
              <a:rPr lang="en-US" dirty="0" smtClean="0"/>
              <a:t>B-Blockers</a:t>
            </a:r>
            <a:r>
              <a:rPr lang="en-US" dirty="0"/>
              <a:t>: reduces also mortality. </a:t>
            </a:r>
            <a:r>
              <a:rPr lang="en-US" dirty="0" smtClean="0"/>
              <a:t>Metoprolol </a:t>
            </a:r>
            <a:r>
              <a:rPr lang="en-US" dirty="0"/>
              <a:t>5 mg/5 min. for 3 doses followed by I 00 mg orally/day. </a:t>
            </a:r>
          </a:p>
          <a:p>
            <a:pPr marL="0" indent="0">
              <a:buNone/>
            </a:pPr>
            <a:r>
              <a:rPr lang="en-US" dirty="0"/>
              <a:t>5. Low molecular weight heparin </a:t>
            </a:r>
            <a:r>
              <a:rPr lang="en-US" dirty="0" err="1"/>
              <a:t>e.g</a:t>
            </a:r>
            <a:r>
              <a:rPr lang="en-US" dirty="0"/>
              <a:t> </a:t>
            </a:r>
            <a:r>
              <a:rPr lang="en-US" dirty="0" err="1"/>
              <a:t>enoxparin</a:t>
            </a:r>
            <a:r>
              <a:rPr lang="en-US" dirty="0"/>
              <a:t> I mg/kg </a:t>
            </a:r>
            <a:r>
              <a:rPr lang="en-US" dirty="0" err="1"/>
              <a:t>s.c.</a:t>
            </a:r>
            <a:r>
              <a:rPr lang="en-US" dirty="0"/>
              <a:t> </a:t>
            </a:r>
          </a:p>
          <a:p>
            <a:pPr marL="0" indent="0">
              <a:buNone/>
            </a:pPr>
            <a:r>
              <a:rPr lang="en-US" dirty="0"/>
              <a:t>6. Oxygen: used in doses sufficient to avoid hypoxemia. </a:t>
            </a:r>
            <a:endParaRPr lang="en-US" dirty="0" smtClean="0"/>
          </a:p>
        </p:txBody>
      </p:sp>
    </p:spTree>
    <p:extLst>
      <p:ext uri="{BB962C8B-B14F-4D97-AF65-F5344CB8AC3E}">
        <p14:creationId xmlns:p14="http://schemas.microsoft.com/office/powerpoint/2010/main" val="2716478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10029825" cy="6400800"/>
          </a:xfrm>
        </p:spPr>
        <p:txBody>
          <a:bodyPr>
            <a:normAutofit fontScale="85000" lnSpcReduction="20000"/>
          </a:bodyPr>
          <a:lstStyle/>
          <a:p>
            <a:pPr>
              <a:buNone/>
            </a:pPr>
            <a:r>
              <a:rPr lang="en-US" b="1" u="sng" dirty="0" smtClean="0"/>
              <a:t>Relief of pain</a:t>
            </a:r>
            <a:r>
              <a:rPr lang="en-US" b="1" dirty="0" smtClean="0"/>
              <a:t>: Morphine sulfate (5 mg </a:t>
            </a:r>
            <a:r>
              <a:rPr lang="en-US" b="1" dirty="0" err="1" smtClean="0"/>
              <a:t>i.v</a:t>
            </a:r>
            <a:r>
              <a:rPr lang="en-US" b="1" dirty="0" smtClean="0"/>
              <a:t>.): can </a:t>
            </a:r>
            <a:r>
              <a:rPr lang="en-US" dirty="0" smtClean="0"/>
              <a:t>be repeated after 5 min</a:t>
            </a:r>
            <a:r>
              <a:rPr lang="en-US" b="1" dirty="0" smtClean="0"/>
              <a:t>.</a:t>
            </a:r>
            <a:endParaRPr lang="en-US" dirty="0" smtClean="0"/>
          </a:p>
          <a:p>
            <a:pPr lvl="0">
              <a:buNone/>
            </a:pPr>
            <a:r>
              <a:rPr lang="en-US" dirty="0" smtClean="0"/>
              <a:t>     *To produce analgesia.</a:t>
            </a:r>
          </a:p>
          <a:p>
            <a:pPr lvl="0">
              <a:buNone/>
            </a:pPr>
            <a:r>
              <a:rPr lang="en-US" dirty="0" smtClean="0"/>
              <a:t>     *To ↓ stress of the patient → ↓ sympathetic discharge and heart work.</a:t>
            </a:r>
          </a:p>
          <a:p>
            <a:pPr lvl="0">
              <a:buNone/>
            </a:pPr>
            <a:r>
              <a:rPr lang="en-US" dirty="0" smtClean="0"/>
              <a:t>     *Morphine causes </a:t>
            </a:r>
            <a:r>
              <a:rPr lang="en-US" dirty="0" err="1" smtClean="0"/>
              <a:t>venodilatation</a:t>
            </a:r>
            <a:r>
              <a:rPr lang="en-US" dirty="0" smtClean="0"/>
              <a:t> → ↓ venous return and ↓ cardiac work.</a:t>
            </a:r>
          </a:p>
          <a:p>
            <a:pPr>
              <a:buNone/>
            </a:pPr>
            <a:r>
              <a:rPr lang="en-US" dirty="0" smtClean="0"/>
              <a:t>Morphine is usually given </a:t>
            </a:r>
            <a:r>
              <a:rPr lang="en-US" dirty="0" err="1" smtClean="0"/>
              <a:t>s.c</a:t>
            </a:r>
            <a:r>
              <a:rPr lang="en-US" dirty="0" smtClean="0"/>
              <a:t>. </a:t>
            </a:r>
            <a:r>
              <a:rPr lang="en-US" b="1" dirty="0" smtClean="0"/>
              <a:t>except </a:t>
            </a:r>
            <a:r>
              <a:rPr lang="en-US" dirty="0" smtClean="0"/>
              <a:t>in AMI (</a:t>
            </a:r>
            <a:r>
              <a:rPr lang="en-US" b="1" dirty="0" smtClean="0"/>
              <a:t>5 mg </a:t>
            </a:r>
            <a:r>
              <a:rPr lang="en-US" b="1" dirty="0" err="1" smtClean="0"/>
              <a:t>i.v</a:t>
            </a:r>
            <a:r>
              <a:rPr lang="en-US" b="1" dirty="0" smtClean="0"/>
              <a:t>.).</a:t>
            </a:r>
            <a:endParaRPr lang="en-US" dirty="0" smtClean="0"/>
          </a:p>
          <a:p>
            <a:pPr>
              <a:buNone/>
            </a:pPr>
            <a:r>
              <a:rPr lang="en-US" dirty="0" smtClean="0"/>
              <a:t>Morphine is </a:t>
            </a:r>
            <a:r>
              <a:rPr lang="en-US" u="sng" dirty="0" smtClean="0"/>
              <a:t>contraindicated in cases of MI involving the </a:t>
            </a:r>
            <a:r>
              <a:rPr lang="en-US" b="1" u="sng" dirty="0" smtClean="0"/>
              <a:t>inferior wall</a:t>
            </a:r>
            <a:r>
              <a:rPr lang="en-US" dirty="0" smtClean="0"/>
              <a:t> of the heart (inferior MI) because in this case, the patient has </a:t>
            </a:r>
            <a:r>
              <a:rPr lang="en-US" dirty="0" err="1" smtClean="0"/>
              <a:t>bradycardia</a:t>
            </a:r>
            <a:r>
              <a:rPr lang="en-US" dirty="0" smtClean="0"/>
              <a:t> and morphine causes </a:t>
            </a:r>
            <a:r>
              <a:rPr lang="en-US" u="dash" dirty="0" err="1" smtClean="0"/>
              <a:t>vagal</a:t>
            </a:r>
            <a:r>
              <a:rPr lang="en-US" u="dash" dirty="0" smtClean="0"/>
              <a:t> stimulation</a:t>
            </a:r>
            <a:r>
              <a:rPr lang="en-US" dirty="0" smtClean="0"/>
              <a:t> → aggravation of </a:t>
            </a:r>
            <a:r>
              <a:rPr lang="en-US" dirty="0" err="1" smtClean="0"/>
              <a:t>bradycardia</a:t>
            </a:r>
            <a:r>
              <a:rPr lang="en-US" dirty="0" smtClean="0"/>
              <a:t>.</a:t>
            </a:r>
          </a:p>
          <a:p>
            <a:pPr>
              <a:buNone/>
            </a:pPr>
            <a:r>
              <a:rPr lang="en-US" u="sng" dirty="0" err="1" smtClean="0"/>
              <a:t>So,What</a:t>
            </a:r>
            <a:r>
              <a:rPr lang="en-US" u="sng" dirty="0" smtClean="0"/>
              <a:t> another </a:t>
            </a:r>
            <a:r>
              <a:rPr lang="en-US" u="sng" dirty="0" err="1" smtClean="0"/>
              <a:t>opioid</a:t>
            </a:r>
            <a:r>
              <a:rPr lang="en-US" u="sng" dirty="0" smtClean="0"/>
              <a:t> analgesic could be used in inferior MI?</a:t>
            </a:r>
            <a:r>
              <a:rPr lang="en-US" dirty="0" smtClean="0"/>
              <a:t> </a:t>
            </a:r>
          </a:p>
          <a:p>
            <a:pPr>
              <a:buNone/>
            </a:pPr>
            <a:r>
              <a:rPr lang="en-US" b="1" dirty="0" err="1" smtClean="0"/>
              <a:t>Meperidine</a:t>
            </a:r>
            <a:r>
              <a:rPr lang="en-US" dirty="0" smtClean="0"/>
              <a:t> because it has </a:t>
            </a:r>
            <a:r>
              <a:rPr lang="en-US" u="dash" dirty="0" smtClean="0"/>
              <a:t>atropine-like action</a:t>
            </a:r>
            <a:r>
              <a:rPr lang="en-US" dirty="0" smtClean="0"/>
              <a:t> → counteract </a:t>
            </a:r>
            <a:r>
              <a:rPr lang="en-US" dirty="0" err="1" smtClean="0"/>
              <a:t>bradycardia</a:t>
            </a:r>
            <a:r>
              <a:rPr lang="en-US" dirty="0" smtClean="0"/>
              <a:t>.</a:t>
            </a:r>
          </a:p>
          <a:p>
            <a:pPr>
              <a:buNone/>
            </a:pPr>
            <a:endParaRPr lang="ar-EG" dirty="0"/>
          </a:p>
        </p:txBody>
      </p:sp>
    </p:spTree>
    <p:extLst>
      <p:ext uri="{BB962C8B-B14F-4D97-AF65-F5344CB8AC3E}">
        <p14:creationId xmlns:p14="http://schemas.microsoft.com/office/powerpoint/2010/main" val="2329120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10287000" cy="6400800"/>
          </a:xfrm>
        </p:spPr>
        <p:txBody>
          <a:bodyPr>
            <a:normAutofit fontScale="85000" lnSpcReduction="10000"/>
          </a:bodyPr>
          <a:lstStyle/>
          <a:p>
            <a:pPr marL="0" indent="0">
              <a:buNone/>
            </a:pPr>
            <a:r>
              <a:rPr lang="en-US" b="1" u="sng" dirty="0"/>
              <a:t>I. CCU management is aimed at the following: </a:t>
            </a:r>
          </a:p>
          <a:p>
            <a:pPr marL="0" indent="0">
              <a:buNone/>
            </a:pPr>
            <a:r>
              <a:rPr lang="en-US" dirty="0"/>
              <a:t>I . Restoration of the balance between the oxygen supply and demand to prevent further ischemia by recanalization. </a:t>
            </a:r>
          </a:p>
          <a:p>
            <a:pPr marL="0" indent="0">
              <a:buNone/>
            </a:pPr>
            <a:r>
              <a:rPr lang="en-US" dirty="0"/>
              <a:t>2. Pain relief </a:t>
            </a:r>
          </a:p>
          <a:p>
            <a:pPr marL="0" indent="0">
              <a:buNone/>
            </a:pPr>
            <a:r>
              <a:rPr lang="en-US" dirty="0"/>
              <a:t>3. Prevention and treatment of complications. </a:t>
            </a:r>
          </a:p>
          <a:p>
            <a:pPr marL="0" indent="0">
              <a:buNone/>
            </a:pPr>
            <a:endParaRPr lang="en-US" dirty="0" smtClean="0"/>
          </a:p>
          <a:p>
            <a:pPr marL="0" indent="0">
              <a:buNone/>
            </a:pPr>
            <a:r>
              <a:rPr lang="en-US" b="1" u="sng" dirty="0" smtClean="0"/>
              <a:t>It </a:t>
            </a:r>
            <a:r>
              <a:rPr lang="en-US" b="1" u="sng" dirty="0"/>
              <a:t>include the followings:</a:t>
            </a:r>
          </a:p>
          <a:p>
            <a:pPr marL="0" indent="0">
              <a:buNone/>
            </a:pPr>
            <a:r>
              <a:rPr lang="en-US" dirty="0" smtClean="0"/>
              <a:t>- </a:t>
            </a:r>
            <a:r>
              <a:rPr lang="en-US" dirty="0"/>
              <a:t>Recanalization therapy </a:t>
            </a:r>
          </a:p>
          <a:p>
            <a:pPr marL="0" indent="0">
              <a:buNone/>
            </a:pPr>
            <a:r>
              <a:rPr lang="en-US" dirty="0" smtClean="0"/>
              <a:t>- </a:t>
            </a:r>
            <a:r>
              <a:rPr lang="en-US" dirty="0"/>
              <a:t>Unfractionated heparin </a:t>
            </a:r>
          </a:p>
          <a:p>
            <a:pPr marL="0" indent="0">
              <a:buNone/>
            </a:pPr>
            <a:r>
              <a:rPr lang="en-US" dirty="0" smtClean="0"/>
              <a:t>- </a:t>
            </a:r>
            <a:r>
              <a:rPr lang="en-US" dirty="0"/>
              <a:t>Nitroglycerin and other organic nitrates: </a:t>
            </a:r>
          </a:p>
          <a:p>
            <a:pPr marL="0" indent="0">
              <a:buNone/>
            </a:pPr>
            <a:r>
              <a:rPr lang="en-US" dirty="0" smtClean="0"/>
              <a:t>- B-blockers </a:t>
            </a:r>
            <a:endParaRPr lang="en-US" dirty="0"/>
          </a:p>
          <a:p>
            <a:pPr marL="0" indent="0">
              <a:buNone/>
            </a:pPr>
            <a:r>
              <a:rPr lang="en-US" dirty="0" smtClean="0"/>
              <a:t>- </a:t>
            </a:r>
            <a:r>
              <a:rPr lang="en-US" dirty="0"/>
              <a:t>Angiotensin-converting enzyme inhibitors </a:t>
            </a:r>
          </a:p>
          <a:p>
            <a:pPr marL="0" indent="0">
              <a:buNone/>
            </a:pPr>
            <a:r>
              <a:rPr lang="en-US" dirty="0" smtClean="0"/>
              <a:t>- </a:t>
            </a:r>
            <a:r>
              <a:rPr lang="en-US" dirty="0" err="1"/>
              <a:t>Antiarrhythmics</a:t>
            </a:r>
            <a:r>
              <a:rPr lang="en-US" dirty="0"/>
              <a:t> </a:t>
            </a:r>
          </a:p>
          <a:p>
            <a:pPr marL="0" indent="0">
              <a:buNone/>
            </a:pPr>
            <a:r>
              <a:rPr lang="en-US" dirty="0" smtClean="0"/>
              <a:t>- </a:t>
            </a:r>
            <a:r>
              <a:rPr lang="en-US" dirty="0"/>
              <a:t>Lipid-lowering therapy </a:t>
            </a:r>
          </a:p>
          <a:p>
            <a:endParaRPr lang="en-US" dirty="0"/>
          </a:p>
        </p:txBody>
      </p:sp>
    </p:spTree>
    <p:extLst>
      <p:ext uri="{BB962C8B-B14F-4D97-AF65-F5344CB8AC3E}">
        <p14:creationId xmlns:p14="http://schemas.microsoft.com/office/powerpoint/2010/main" val="698710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87000" cy="6858000"/>
          </a:xfrm>
        </p:spPr>
        <p:txBody>
          <a:bodyPr>
            <a:normAutofit fontScale="85000" lnSpcReduction="20000"/>
          </a:bodyPr>
          <a:lstStyle/>
          <a:p>
            <a:pPr marL="0" indent="0">
              <a:buNone/>
            </a:pPr>
            <a:r>
              <a:rPr lang="en-US" b="1" u="sng" dirty="0"/>
              <a:t>Recanalization </a:t>
            </a:r>
            <a:r>
              <a:rPr lang="en-US" b="1" u="sng" dirty="0" smtClean="0"/>
              <a:t>therapy:</a:t>
            </a:r>
          </a:p>
          <a:p>
            <a:pPr marL="0" indent="0">
              <a:buNone/>
            </a:pPr>
            <a:r>
              <a:rPr lang="en-US" dirty="0" smtClean="0"/>
              <a:t> 1-Primary </a:t>
            </a:r>
            <a:r>
              <a:rPr lang="en-US" dirty="0"/>
              <a:t>percutaneous coronary angioplasty (PTCA): </a:t>
            </a:r>
            <a:r>
              <a:rPr lang="en-US" dirty="0" smtClean="0"/>
              <a:t>Carried </a:t>
            </a:r>
            <a:r>
              <a:rPr lang="en-US" dirty="0"/>
              <a:t>within few hours of Ml. </a:t>
            </a:r>
            <a:r>
              <a:rPr lang="en-US" dirty="0" smtClean="0"/>
              <a:t>Has </a:t>
            </a:r>
            <a:r>
              <a:rPr lang="en-US" dirty="0"/>
              <a:t>emerged as an alternative to thrombolytic therapy and is usually the preferred recanalization strategy with better outcome. </a:t>
            </a:r>
          </a:p>
          <a:p>
            <a:pPr marL="0" indent="0">
              <a:buNone/>
            </a:pPr>
            <a:endParaRPr lang="en-US" dirty="0" smtClean="0"/>
          </a:p>
          <a:p>
            <a:pPr marL="0" indent="0">
              <a:buNone/>
            </a:pPr>
            <a:r>
              <a:rPr lang="en-US" dirty="0" smtClean="0"/>
              <a:t>2-Thrombolytic </a:t>
            </a:r>
            <a:r>
              <a:rPr lang="en-US" dirty="0"/>
              <a:t>therapy only in patient with STEMI</a:t>
            </a:r>
            <a:r>
              <a:rPr lang="en-US" dirty="0" smtClean="0"/>
              <a:t>:</a:t>
            </a:r>
          </a:p>
          <a:p>
            <a:pPr marL="0" indent="0">
              <a:buNone/>
            </a:pPr>
            <a:r>
              <a:rPr lang="en-US" u="sng" dirty="0" smtClean="0"/>
              <a:t> </a:t>
            </a:r>
            <a:r>
              <a:rPr lang="en-US" u="sng" dirty="0"/>
              <a:t>Indications </a:t>
            </a:r>
          </a:p>
          <a:p>
            <a:pPr marL="0" indent="0">
              <a:buNone/>
            </a:pPr>
            <a:r>
              <a:rPr lang="en-US" dirty="0"/>
              <a:t>Given with in the first 12 hr. of chest pain, can cause reperfusion, limitation of infraction size and left ventricular dysfunction and reducing mortality. </a:t>
            </a:r>
          </a:p>
          <a:p>
            <a:pPr marL="0" indent="0">
              <a:buNone/>
            </a:pPr>
            <a:r>
              <a:rPr lang="en-US" dirty="0" smtClean="0"/>
              <a:t>Streptokinase,  </a:t>
            </a:r>
            <a:r>
              <a:rPr lang="en-US" dirty="0" err="1" smtClean="0"/>
              <a:t>urokinase</a:t>
            </a:r>
            <a:r>
              <a:rPr lang="en-US" dirty="0"/>
              <a:t>, </a:t>
            </a:r>
            <a:r>
              <a:rPr lang="en-US" dirty="0" err="1"/>
              <a:t>acylated</a:t>
            </a:r>
            <a:r>
              <a:rPr lang="en-US" dirty="0"/>
              <a:t> plasminogen </a:t>
            </a:r>
            <a:r>
              <a:rPr lang="en-US" dirty="0" err="1"/>
              <a:t>streptokinas</a:t>
            </a:r>
            <a:r>
              <a:rPr lang="en-US" dirty="0"/>
              <a:t> activator complex "APSAC", Pro- </a:t>
            </a:r>
            <a:r>
              <a:rPr lang="en-US" dirty="0" err="1" smtClean="0"/>
              <a:t>urokinase</a:t>
            </a:r>
            <a:r>
              <a:rPr lang="en-US" dirty="0" smtClean="0"/>
              <a:t>, </a:t>
            </a:r>
            <a:r>
              <a:rPr lang="en-US" dirty="0" err="1" smtClean="0"/>
              <a:t>alteplase</a:t>
            </a:r>
            <a:r>
              <a:rPr lang="en-US" dirty="0" smtClean="0"/>
              <a:t>, </a:t>
            </a:r>
            <a:r>
              <a:rPr lang="en-US" dirty="0" err="1" smtClean="0"/>
              <a:t>tenecteplae</a:t>
            </a:r>
            <a:endParaRPr lang="en-US" dirty="0" smtClean="0"/>
          </a:p>
          <a:p>
            <a:pPr marL="0" indent="0">
              <a:buNone/>
            </a:pPr>
            <a:r>
              <a:rPr lang="en-US" dirty="0" smtClean="0"/>
              <a:t> </a:t>
            </a:r>
            <a:r>
              <a:rPr lang="en-US" u="sng" dirty="0" smtClean="0"/>
              <a:t>Contraindications</a:t>
            </a:r>
            <a:r>
              <a:rPr lang="en-US" u="sng" dirty="0"/>
              <a:t>: </a:t>
            </a:r>
            <a:r>
              <a:rPr lang="en-US" u="sng" dirty="0" smtClean="0"/>
              <a:t>…………………………..</a:t>
            </a:r>
            <a:endParaRPr lang="en-US" u="sng" dirty="0"/>
          </a:p>
          <a:p>
            <a:pPr marL="0" indent="0">
              <a:buNone/>
            </a:pPr>
            <a:endParaRPr lang="en-US" dirty="0" smtClean="0"/>
          </a:p>
          <a:p>
            <a:pPr marL="0" indent="0">
              <a:buNone/>
            </a:pPr>
            <a:r>
              <a:rPr lang="en-US" dirty="0" smtClean="0"/>
              <a:t>The </a:t>
            </a:r>
            <a:r>
              <a:rPr lang="en-US" dirty="0"/>
              <a:t>choice between PTCA vs thrombolytic therapy depends on the location and resources</a:t>
            </a:r>
          </a:p>
        </p:txBody>
      </p:sp>
    </p:spTree>
    <p:extLst>
      <p:ext uri="{BB962C8B-B14F-4D97-AF65-F5344CB8AC3E}">
        <p14:creationId xmlns:p14="http://schemas.microsoft.com/office/powerpoint/2010/main" val="4148313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01275" cy="6858000"/>
          </a:xfrm>
        </p:spPr>
        <p:txBody>
          <a:bodyPr>
            <a:normAutofit/>
          </a:bodyPr>
          <a:lstStyle/>
          <a:p>
            <a:pPr marL="0" indent="0">
              <a:buNone/>
            </a:pPr>
            <a:r>
              <a:rPr lang="en-US" b="1" u="sng" dirty="0"/>
              <a:t>Unfractionated heparin: </a:t>
            </a:r>
            <a:endParaRPr lang="en-US" b="1" u="sng" dirty="0" smtClean="0"/>
          </a:p>
          <a:p>
            <a:pPr marL="0" indent="0">
              <a:buNone/>
            </a:pPr>
            <a:r>
              <a:rPr lang="en-US" dirty="0" smtClean="0"/>
              <a:t>It </a:t>
            </a:r>
            <a:r>
              <a:rPr lang="en-US" dirty="0"/>
              <a:t>should be used for 2-5 days or once revascularization was performed. </a:t>
            </a:r>
          </a:p>
          <a:p>
            <a:pPr marL="0" indent="0">
              <a:buNone/>
            </a:pPr>
            <a:r>
              <a:rPr lang="en-US" dirty="0" err="1" smtClean="0"/>
              <a:t>e.g</a:t>
            </a:r>
            <a:r>
              <a:rPr lang="en-US" dirty="0" smtClean="0"/>
              <a:t> </a:t>
            </a:r>
            <a:r>
              <a:rPr lang="en-US" dirty="0" err="1"/>
              <a:t>enoxparin</a:t>
            </a:r>
            <a:r>
              <a:rPr lang="en-US" dirty="0"/>
              <a:t> </a:t>
            </a:r>
            <a:r>
              <a:rPr lang="en-US" dirty="0" smtClean="0"/>
              <a:t>. </a:t>
            </a:r>
            <a:endParaRPr lang="en-US" dirty="0"/>
          </a:p>
          <a:p>
            <a:pPr marL="0" indent="0">
              <a:buNone/>
            </a:pPr>
            <a:r>
              <a:rPr lang="en-US" b="1" u="sng" dirty="0"/>
              <a:t>Antiplatelet drugs: </a:t>
            </a:r>
          </a:p>
          <a:p>
            <a:pPr marL="0" indent="0">
              <a:buNone/>
            </a:pPr>
            <a:r>
              <a:rPr lang="en-US" dirty="0" smtClean="0"/>
              <a:t>ACS </a:t>
            </a:r>
            <a:r>
              <a:rPr lang="en-US" dirty="0"/>
              <a:t>patients should be </a:t>
            </a:r>
            <a:r>
              <a:rPr lang="en-US" dirty="0" smtClean="0"/>
              <a:t>treated </a:t>
            </a:r>
            <a:r>
              <a:rPr lang="en-US" dirty="0"/>
              <a:t>with dual antiplatelet agents: aspirin </a:t>
            </a:r>
            <a:r>
              <a:rPr lang="en-US" dirty="0" smtClean="0"/>
              <a:t>300 mg loading </a:t>
            </a:r>
            <a:r>
              <a:rPr lang="en-US" dirty="0"/>
              <a:t>dose then 75 mg daily and </a:t>
            </a:r>
            <a:r>
              <a:rPr lang="en-US" dirty="0" smtClean="0"/>
              <a:t> </a:t>
            </a:r>
            <a:r>
              <a:rPr lang="en-US" dirty="0"/>
              <a:t>(</a:t>
            </a:r>
            <a:r>
              <a:rPr lang="en-US" dirty="0" err="1"/>
              <a:t>clopidogrel</a:t>
            </a:r>
            <a:r>
              <a:rPr lang="en-US" dirty="0"/>
              <a:t> </a:t>
            </a:r>
            <a:r>
              <a:rPr lang="en-US" dirty="0" smtClean="0"/>
              <a:t>or </a:t>
            </a:r>
            <a:r>
              <a:rPr lang="en-US" dirty="0" err="1"/>
              <a:t>prasugrel</a:t>
            </a:r>
            <a:r>
              <a:rPr lang="en-US" dirty="0"/>
              <a:t> </a:t>
            </a:r>
            <a:r>
              <a:rPr lang="en-US" dirty="0" smtClean="0"/>
              <a:t> </a:t>
            </a:r>
            <a:r>
              <a:rPr lang="en-US" dirty="0"/>
              <a:t>or </a:t>
            </a:r>
            <a:r>
              <a:rPr lang="en-US" dirty="0" err="1" smtClean="0"/>
              <a:t>ticagrelor</a:t>
            </a:r>
            <a:r>
              <a:rPr lang="en-US" dirty="0" smtClean="0"/>
              <a:t>).</a:t>
            </a:r>
            <a:endParaRPr lang="en-US" dirty="0"/>
          </a:p>
        </p:txBody>
      </p:sp>
    </p:spTree>
    <p:extLst>
      <p:ext uri="{BB962C8B-B14F-4D97-AF65-F5344CB8AC3E}">
        <p14:creationId xmlns:p14="http://schemas.microsoft.com/office/powerpoint/2010/main" val="138246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10287000" cy="6553200"/>
          </a:xfrm>
        </p:spPr>
        <p:txBody>
          <a:bodyPr>
            <a:normAutofit fontScale="85000" lnSpcReduction="10000"/>
          </a:bodyPr>
          <a:lstStyle/>
          <a:p>
            <a:pPr marL="0" indent="0">
              <a:buNone/>
            </a:pPr>
            <a:r>
              <a:rPr lang="en-US" b="1" u="sng" dirty="0"/>
              <a:t>Nitrates: </a:t>
            </a:r>
            <a:r>
              <a:rPr lang="en-US" dirty="0" smtClean="0"/>
              <a:t>Nitroglycerin </a:t>
            </a:r>
            <a:r>
              <a:rPr lang="en-US" dirty="0"/>
              <a:t>and other organic nitrates: </a:t>
            </a:r>
          </a:p>
          <a:p>
            <a:pPr marL="0" indent="0">
              <a:buNone/>
            </a:pPr>
            <a:r>
              <a:rPr lang="en-US" dirty="0" smtClean="0"/>
              <a:t>The </a:t>
            </a:r>
            <a:r>
              <a:rPr lang="en-US" dirty="0"/>
              <a:t>resulting vasodilation of veins and peripheral and coronary arteries may reduce excessive cardiac preload and afterload. </a:t>
            </a:r>
          </a:p>
          <a:p>
            <a:pPr marL="0" indent="0">
              <a:buNone/>
            </a:pPr>
            <a:r>
              <a:rPr lang="en-US" dirty="0" smtClean="0"/>
              <a:t>Route</a:t>
            </a:r>
            <a:r>
              <a:rPr lang="en-US" dirty="0"/>
              <a:t>: Intravenous nitroglycerin is preferred </a:t>
            </a:r>
          </a:p>
          <a:p>
            <a:pPr marL="0" indent="0">
              <a:buNone/>
            </a:pPr>
            <a:r>
              <a:rPr lang="en-US" dirty="0"/>
              <a:t>Indications: The first 24 to 48 hours of acute MI and heart failure , large anterior MI, persistent ischemia , </a:t>
            </a:r>
            <a:r>
              <a:rPr lang="en-US" dirty="0" smtClean="0"/>
              <a:t>or hypertension.</a:t>
            </a:r>
          </a:p>
          <a:p>
            <a:pPr marL="0" indent="0">
              <a:buNone/>
            </a:pPr>
            <a:r>
              <a:rPr lang="en-US" dirty="0" smtClean="0"/>
              <a:t> </a:t>
            </a:r>
            <a:endParaRPr lang="en-US" dirty="0"/>
          </a:p>
          <a:p>
            <a:pPr marL="0" indent="0">
              <a:buNone/>
            </a:pPr>
            <a:r>
              <a:rPr lang="en-US" b="1" u="sng" dirty="0" smtClean="0"/>
              <a:t>B blockers</a:t>
            </a:r>
            <a:r>
              <a:rPr lang="en-US" dirty="0"/>
              <a:t>: </a:t>
            </a:r>
            <a:r>
              <a:rPr lang="en-US" dirty="0" smtClean="0"/>
              <a:t>B </a:t>
            </a:r>
            <a:r>
              <a:rPr lang="en-US" dirty="0" err="1" smtClean="0"/>
              <a:t>adrenoceptor</a:t>
            </a:r>
            <a:r>
              <a:rPr lang="en-US" dirty="0" smtClean="0"/>
              <a:t> </a:t>
            </a:r>
            <a:r>
              <a:rPr lang="en-US" dirty="0"/>
              <a:t>blockers reduce heart rate, blood pressure and myocardial contractility and they stabilize heart electrically. These actions are limiting myocardial oxygen consumption, relieving ischemia, reducing infarct size, and preventing serious arrhythmias. </a:t>
            </a:r>
          </a:p>
          <a:p>
            <a:pPr marL="0" indent="0">
              <a:buNone/>
            </a:pPr>
            <a:r>
              <a:rPr lang="en-US" dirty="0"/>
              <a:t>Early </a:t>
            </a:r>
            <a:r>
              <a:rPr lang="en-US" dirty="0" smtClean="0"/>
              <a:t>B-blockade </a:t>
            </a:r>
            <a:r>
              <a:rPr lang="en-US" dirty="0"/>
              <a:t>is recommended for acute MI patients without severe L V failure or other contraindications. </a:t>
            </a:r>
          </a:p>
        </p:txBody>
      </p:sp>
    </p:spTree>
    <p:extLst>
      <p:ext uri="{BB962C8B-B14F-4D97-AF65-F5344CB8AC3E}">
        <p14:creationId xmlns:p14="http://schemas.microsoft.com/office/powerpoint/2010/main" val="308178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51" y="188640"/>
            <a:ext cx="9964107" cy="6480720"/>
          </a:xfrm>
        </p:spPr>
        <p:txBody>
          <a:bodyPr>
            <a:normAutofit/>
          </a:bodyPr>
          <a:lstStyle/>
          <a:p>
            <a:pPr rtl="1">
              <a:buNone/>
            </a:pPr>
            <a:r>
              <a:rPr lang="en-US" b="1" u="sng" dirty="0" smtClean="0"/>
              <a:t>Myocardial metabolism:</a:t>
            </a:r>
            <a:endParaRPr lang="en-US" u="sng" dirty="0" smtClean="0"/>
          </a:p>
          <a:p>
            <a:pPr lvl="0">
              <a:buNone/>
            </a:pPr>
            <a:r>
              <a:rPr lang="en-US" b="1" dirty="0" smtClean="0"/>
              <a:t>60%</a:t>
            </a:r>
            <a:r>
              <a:rPr lang="en-US" dirty="0" smtClean="0"/>
              <a:t> of the myocardial energy comes from aerobic oxidation of </a:t>
            </a:r>
            <a:r>
              <a:rPr lang="en-US" b="1" dirty="0" smtClean="0"/>
              <a:t>fatty acids</a:t>
            </a:r>
            <a:r>
              <a:rPr lang="en-US" dirty="0" smtClean="0"/>
              <a:t> </a:t>
            </a:r>
            <a:r>
              <a:rPr lang="en-US" i="1" dirty="0" smtClean="0"/>
              <a:t>(gives more energy but utilizes more O</a:t>
            </a:r>
            <a:r>
              <a:rPr lang="en-US" i="1" baseline="-25000" dirty="0" smtClean="0"/>
              <a:t>2</a:t>
            </a:r>
            <a:r>
              <a:rPr lang="en-US" i="1" dirty="0" smtClean="0"/>
              <a:t>).</a:t>
            </a:r>
            <a:r>
              <a:rPr lang="en-US" dirty="0" smtClean="0"/>
              <a:t> </a:t>
            </a:r>
          </a:p>
          <a:p>
            <a:pPr lvl="0">
              <a:buNone/>
            </a:pPr>
            <a:r>
              <a:rPr lang="en-US" b="1" dirty="0" smtClean="0"/>
              <a:t>35%</a:t>
            </a:r>
            <a:r>
              <a:rPr lang="en-US" dirty="0" smtClean="0"/>
              <a:t> of the myocardial energy comes from aerobic oxidation of </a:t>
            </a:r>
            <a:r>
              <a:rPr lang="en-US" b="1" dirty="0" smtClean="0"/>
              <a:t>carbohydrates</a:t>
            </a:r>
            <a:r>
              <a:rPr lang="en-US" dirty="0" smtClean="0"/>
              <a:t> </a:t>
            </a:r>
            <a:r>
              <a:rPr lang="en-US" i="1" dirty="0" smtClean="0"/>
              <a:t>(gives less energy but utilizes less O</a:t>
            </a:r>
            <a:r>
              <a:rPr lang="en-US" i="1" baseline="-25000" dirty="0" smtClean="0"/>
              <a:t>2</a:t>
            </a:r>
            <a:r>
              <a:rPr lang="en-US" i="1" dirty="0" smtClean="0"/>
              <a:t>).</a:t>
            </a:r>
            <a:endParaRPr lang="en-US" dirty="0" smtClean="0"/>
          </a:p>
          <a:p>
            <a:pPr lvl="0">
              <a:buNone/>
            </a:pPr>
            <a:r>
              <a:rPr lang="en-US" b="1" dirty="0" smtClean="0"/>
              <a:t>5%</a:t>
            </a:r>
            <a:r>
              <a:rPr lang="en-US" dirty="0" smtClean="0"/>
              <a:t> of energy comes from oxidation of </a:t>
            </a:r>
            <a:r>
              <a:rPr lang="en-US" b="1" dirty="0" smtClean="0"/>
              <a:t>amino acids</a:t>
            </a:r>
            <a:r>
              <a:rPr lang="en-US" dirty="0" smtClean="0"/>
              <a:t>, </a:t>
            </a:r>
            <a:r>
              <a:rPr lang="en-US" dirty="0" err="1" smtClean="0"/>
              <a:t>ketone</a:t>
            </a:r>
            <a:r>
              <a:rPr lang="en-US" dirty="0" smtClean="0"/>
              <a:t> bodies, etc.</a:t>
            </a:r>
          </a:p>
          <a:p>
            <a:endParaRPr lang="ar-EG" dirty="0"/>
          </a:p>
        </p:txBody>
      </p:sp>
    </p:spTree>
    <p:extLst>
      <p:ext uri="{BB962C8B-B14F-4D97-AF65-F5344CB8AC3E}">
        <p14:creationId xmlns:p14="http://schemas.microsoft.com/office/powerpoint/2010/main" val="426535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01275" cy="6858000"/>
          </a:xfrm>
        </p:spPr>
        <p:txBody>
          <a:bodyPr>
            <a:normAutofit fontScale="92500" lnSpcReduction="20000"/>
          </a:bodyPr>
          <a:lstStyle/>
          <a:p>
            <a:pPr marL="0" indent="0">
              <a:buNone/>
            </a:pPr>
            <a:r>
              <a:rPr lang="en-US" b="1" u="sng" dirty="0"/>
              <a:t>Angiotensin-converting enzyme inhibitors: </a:t>
            </a:r>
          </a:p>
          <a:p>
            <a:pPr marL="0" indent="0">
              <a:buNone/>
            </a:pPr>
            <a:r>
              <a:rPr lang="en-US" dirty="0"/>
              <a:t>Should be used within 24 hr. They reduce ventricular remodeling after infraction leading to reduction in risk of heart failure. </a:t>
            </a:r>
            <a:endParaRPr lang="en-US" dirty="0" smtClean="0"/>
          </a:p>
          <a:p>
            <a:pPr marL="0" indent="0">
              <a:buNone/>
            </a:pPr>
            <a:endParaRPr lang="en-US" dirty="0"/>
          </a:p>
          <a:p>
            <a:pPr marL="0" indent="0">
              <a:buNone/>
            </a:pPr>
            <a:r>
              <a:rPr lang="en-US" b="1" u="sng" dirty="0" err="1"/>
              <a:t>Antiarrhythmics</a:t>
            </a:r>
            <a:r>
              <a:rPr lang="en-US" b="1" u="sng" dirty="0"/>
              <a:t>: </a:t>
            </a:r>
          </a:p>
          <a:p>
            <a:pPr marL="0" indent="0">
              <a:buNone/>
            </a:pPr>
            <a:r>
              <a:rPr lang="en-US" dirty="0"/>
              <a:t>Indications are reserved for treatment of symptomatic or life threatening ventricular arrhythmias, together with other appropriate measures </a:t>
            </a:r>
            <a:r>
              <a:rPr lang="en-US" dirty="0" err="1"/>
              <a:t>e.g</a:t>
            </a:r>
            <a:r>
              <a:rPr lang="en-US" dirty="0"/>
              <a:t> cardioversion, treatment of ischemia and metabolic disturbance. </a:t>
            </a:r>
            <a:endParaRPr lang="en-US" dirty="0" smtClean="0"/>
          </a:p>
          <a:p>
            <a:pPr marL="0" indent="0">
              <a:buNone/>
            </a:pPr>
            <a:endParaRPr lang="en-US" dirty="0"/>
          </a:p>
          <a:p>
            <a:pPr marL="0" indent="0">
              <a:buNone/>
            </a:pPr>
            <a:r>
              <a:rPr lang="en-US" b="1" u="sng" dirty="0"/>
              <a:t>Lipid-lowering therapy: </a:t>
            </a:r>
          </a:p>
          <a:p>
            <a:pPr marL="0" indent="0">
              <a:buNone/>
            </a:pPr>
            <a:r>
              <a:rPr lang="en-US" dirty="0"/>
              <a:t>Lipid lowering, particularly with HMG-CoA-reductase inhibitors (statins) has been progressively validated for secondary prevention of MI. </a:t>
            </a:r>
            <a:endParaRPr lang="en-US" dirty="0" smtClean="0"/>
          </a:p>
          <a:p>
            <a:pPr marL="0" indent="0">
              <a:buNone/>
            </a:pPr>
            <a:endParaRPr lang="en-US" b="1" u="sng" dirty="0"/>
          </a:p>
        </p:txBody>
      </p:sp>
    </p:spTree>
    <p:extLst>
      <p:ext uri="{BB962C8B-B14F-4D97-AF65-F5344CB8AC3E}">
        <p14:creationId xmlns:p14="http://schemas.microsoft.com/office/powerpoint/2010/main" val="3696694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10201275" cy="6629400"/>
          </a:xfrm>
        </p:spPr>
        <p:txBody>
          <a:bodyPr>
            <a:normAutofit fontScale="70000" lnSpcReduction="20000"/>
          </a:bodyPr>
          <a:lstStyle/>
          <a:p>
            <a:pPr marL="0" indent="0">
              <a:buNone/>
            </a:pPr>
            <a:endParaRPr lang="en-US" dirty="0"/>
          </a:p>
          <a:p>
            <a:pPr marL="0" indent="0">
              <a:buNone/>
            </a:pPr>
            <a:r>
              <a:rPr lang="en-US" b="1" u="sng" dirty="0"/>
              <a:t>Post-infraction management: </a:t>
            </a:r>
          </a:p>
          <a:p>
            <a:pPr marL="514350" indent="-514350">
              <a:buAutoNum type="arabicPeriod"/>
            </a:pPr>
            <a:r>
              <a:rPr lang="en-US" dirty="0" smtClean="0"/>
              <a:t>Long </a:t>
            </a:r>
            <a:r>
              <a:rPr lang="en-US" dirty="0"/>
              <a:t>term therapy with </a:t>
            </a:r>
            <a:r>
              <a:rPr lang="en-US" dirty="0" err="1"/>
              <a:t>antiplatelets</a:t>
            </a:r>
            <a:r>
              <a:rPr lang="en-US" dirty="0"/>
              <a:t> (aspirin, </a:t>
            </a:r>
            <a:r>
              <a:rPr lang="en-US" dirty="0" err="1"/>
              <a:t>clopidgril</a:t>
            </a:r>
            <a:r>
              <a:rPr lang="en-US" dirty="0"/>
              <a:t>) reduces risk of recurrent infraction and stroke. </a:t>
            </a:r>
            <a:endParaRPr lang="en-US" dirty="0" smtClean="0"/>
          </a:p>
          <a:p>
            <a:pPr marL="514350" indent="-514350">
              <a:buAutoNum type="arabicPeriod"/>
            </a:pPr>
            <a:endParaRPr lang="en-US" dirty="0"/>
          </a:p>
          <a:p>
            <a:pPr marL="0" indent="0">
              <a:buNone/>
            </a:pPr>
            <a:r>
              <a:rPr lang="en-US" dirty="0"/>
              <a:t>2. ACE inhibitors or ARBs reduce risk of heart failure and can prevent the adverse myocardial remodeling after MI. </a:t>
            </a:r>
            <a:endParaRPr lang="en-US" dirty="0" smtClean="0"/>
          </a:p>
          <a:p>
            <a:pPr marL="0" indent="0">
              <a:buNone/>
            </a:pPr>
            <a:endParaRPr lang="en-US" dirty="0"/>
          </a:p>
          <a:p>
            <a:pPr marL="0" indent="0">
              <a:buNone/>
            </a:pPr>
            <a:r>
              <a:rPr lang="en-US" dirty="0"/>
              <a:t>3. </a:t>
            </a:r>
            <a:r>
              <a:rPr lang="en-US" dirty="0" smtClean="0"/>
              <a:t>B-Blockers </a:t>
            </a:r>
            <a:r>
              <a:rPr lang="en-US" dirty="0"/>
              <a:t>for at least 2 years after infraction reduce risk of sudden death. </a:t>
            </a:r>
            <a:endParaRPr lang="en-US" dirty="0" smtClean="0"/>
          </a:p>
          <a:p>
            <a:pPr marL="0" indent="0">
              <a:buNone/>
            </a:pPr>
            <a:endParaRPr lang="en-US" dirty="0"/>
          </a:p>
          <a:p>
            <a:pPr marL="0" indent="0">
              <a:buNone/>
            </a:pPr>
            <a:r>
              <a:rPr lang="en-US" dirty="0"/>
              <a:t>4. Modification of risk factors: </a:t>
            </a:r>
          </a:p>
          <a:p>
            <a:pPr marL="0" indent="0">
              <a:buNone/>
            </a:pPr>
            <a:r>
              <a:rPr lang="en-US" dirty="0"/>
              <a:t>Statins to reduce </a:t>
            </a:r>
            <a:r>
              <a:rPr lang="en-US" dirty="0" err="1"/>
              <a:t>LDLc</a:t>
            </a:r>
            <a:r>
              <a:rPr lang="en-US" dirty="0"/>
              <a:t> &lt; 1 </a:t>
            </a:r>
            <a:r>
              <a:rPr lang="en-US" dirty="0" err="1"/>
              <a:t>OOmg</a:t>
            </a:r>
            <a:r>
              <a:rPr lang="en-US" dirty="0"/>
              <a:t> </a:t>
            </a:r>
          </a:p>
          <a:p>
            <a:pPr marL="0" indent="0">
              <a:buNone/>
            </a:pPr>
            <a:r>
              <a:rPr lang="en-US" dirty="0"/>
              <a:t>Regular exercise &amp; weight reduction. </a:t>
            </a:r>
          </a:p>
          <a:p>
            <a:pPr marL="0" indent="0">
              <a:buNone/>
            </a:pPr>
            <a:r>
              <a:rPr lang="en-US" dirty="0"/>
              <a:t>Stop smoking. </a:t>
            </a:r>
          </a:p>
          <a:p>
            <a:pPr marL="0" indent="0">
              <a:buNone/>
            </a:pPr>
            <a:r>
              <a:rPr lang="en-US" dirty="0"/>
              <a:t>Control D.M. and hypertension. </a:t>
            </a:r>
            <a:endParaRPr lang="en-US" dirty="0" smtClean="0"/>
          </a:p>
          <a:p>
            <a:pPr marL="0" indent="0">
              <a:buNone/>
            </a:pPr>
            <a:endParaRPr lang="en-US" dirty="0"/>
          </a:p>
          <a:p>
            <a:pPr marL="0" indent="0">
              <a:buNone/>
            </a:pPr>
            <a:r>
              <a:rPr lang="en-US" dirty="0"/>
              <a:t>5. Treadmill ECG and coronary angiography to detect areas of silent, reversible ischemia to be corrected by PTCA. </a:t>
            </a:r>
          </a:p>
        </p:txBody>
      </p:sp>
    </p:spTree>
    <p:extLst>
      <p:ext uri="{BB962C8B-B14F-4D97-AF65-F5344CB8AC3E}">
        <p14:creationId xmlns:p14="http://schemas.microsoft.com/office/powerpoint/2010/main" val="2254836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771525" y="142852"/>
            <a:ext cx="8743950" cy="1143000"/>
          </a:xfrm>
        </p:spPr>
        <p:txBody>
          <a:bodyPr/>
          <a:lstStyle/>
          <a:p>
            <a:pPr eaLnBrk="1" hangingPunct="1">
              <a:defRPr/>
            </a:pPr>
            <a:r>
              <a:rPr lang="en-US" dirty="0" smtClean="0"/>
              <a:t>Treatment </a:t>
            </a:r>
          </a:p>
        </p:txBody>
      </p:sp>
      <p:sp>
        <p:nvSpPr>
          <p:cNvPr id="31747" name="Rectangle 3"/>
          <p:cNvSpPr>
            <a:spLocks noGrp="1" noRot="1" noChangeArrowheads="1"/>
          </p:cNvSpPr>
          <p:nvPr>
            <p:ph type="body" idx="1"/>
          </p:nvPr>
        </p:nvSpPr>
        <p:spPr>
          <a:xfrm>
            <a:off x="339328" y="1196976"/>
            <a:ext cx="9608344" cy="5303858"/>
          </a:xfrm>
        </p:spPr>
        <p:txBody>
          <a:bodyPr/>
          <a:lstStyle/>
          <a:p>
            <a:pPr eaLnBrk="1" hangingPunct="1">
              <a:defRPr/>
            </a:pPr>
            <a:r>
              <a:rPr lang="en-US" dirty="0" smtClean="0"/>
              <a:t>Treatment of complications : </a:t>
            </a:r>
            <a:r>
              <a:rPr lang="en-US" dirty="0" err="1" smtClean="0"/>
              <a:t>e.g</a:t>
            </a:r>
            <a:endParaRPr lang="en-US" dirty="0" smtClean="0"/>
          </a:p>
          <a:p>
            <a:pPr lvl="0">
              <a:buNone/>
            </a:pPr>
            <a:r>
              <a:rPr lang="en-US" dirty="0" err="1" smtClean="0"/>
              <a:t>Cardiogenic</a:t>
            </a:r>
            <a:r>
              <a:rPr lang="en-US" dirty="0" smtClean="0"/>
              <a:t> shock → give </a:t>
            </a:r>
            <a:r>
              <a:rPr lang="en-US" dirty="0" err="1" smtClean="0"/>
              <a:t>dobutamine</a:t>
            </a:r>
            <a:r>
              <a:rPr lang="en-US" dirty="0" smtClean="0"/>
              <a:t> </a:t>
            </a:r>
            <a:r>
              <a:rPr lang="en-US" dirty="0" err="1" smtClean="0"/>
              <a:t>i.v.i</a:t>
            </a:r>
            <a:endParaRPr lang="en-US" dirty="0" smtClean="0"/>
          </a:p>
          <a:p>
            <a:pPr lvl="0">
              <a:buNone/>
            </a:pPr>
            <a:r>
              <a:rPr lang="en-US" dirty="0" smtClean="0"/>
              <a:t>Arrhythmia → give </a:t>
            </a:r>
            <a:r>
              <a:rPr lang="en-US" dirty="0" err="1" smtClean="0"/>
              <a:t>lidocaine</a:t>
            </a:r>
            <a:r>
              <a:rPr lang="en-US" dirty="0" smtClean="0"/>
              <a:t> </a:t>
            </a:r>
            <a:r>
              <a:rPr lang="en-US" dirty="0" err="1" smtClean="0"/>
              <a:t>i.v</a:t>
            </a:r>
            <a:r>
              <a:rPr lang="en-US" dirty="0" smtClean="0"/>
              <a:t>.</a:t>
            </a:r>
          </a:p>
          <a:p>
            <a:pPr eaLnBrk="1" hangingPunct="1">
              <a:defRPr/>
            </a:pPr>
            <a:endParaRPr lang="en-US" dirty="0" smtClean="0"/>
          </a:p>
          <a:p>
            <a:pPr lvl="1" eaLnBrk="1" hangingPunct="1">
              <a:defRPr/>
            </a:pPr>
            <a:endParaRPr lang="en-US" dirty="0" smtClean="0"/>
          </a:p>
        </p:txBody>
      </p:sp>
    </p:spTree>
    <p:extLst>
      <p:ext uri="{BB962C8B-B14F-4D97-AF65-F5344CB8AC3E}">
        <p14:creationId xmlns:p14="http://schemas.microsoft.com/office/powerpoint/2010/main" val="396940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12"/>
          <p:cNvPicPr>
            <a:picLocks noGrp="1" noChangeAspect="1" noChangeArrowheads="1" noCrop="1"/>
          </p:cNvPicPr>
          <p:nvPr>
            <p:ph idx="1"/>
          </p:nvPr>
        </p:nvPicPr>
        <p:blipFill>
          <a:blip r:embed="rId2"/>
          <a:srcRect/>
          <a:stretch>
            <a:fillRect/>
          </a:stretch>
        </p:blipFill>
        <p:spPr bwMode="auto">
          <a:xfrm>
            <a:off x="1114426" y="1676401"/>
            <a:ext cx="7886699" cy="30678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71525" y="71414"/>
            <a:ext cx="8743950" cy="1143000"/>
          </a:xfrm>
        </p:spPr>
        <p:txBody>
          <a:bodyPr/>
          <a:lstStyle/>
          <a:p>
            <a:pPr eaLnBrk="1" hangingPunct="1"/>
            <a:r>
              <a:rPr lang="ro-RO" sz="3500" dirty="0" smtClean="0"/>
              <a:t>Atherosclerosis</a:t>
            </a:r>
          </a:p>
        </p:txBody>
      </p:sp>
      <p:sp>
        <p:nvSpPr>
          <p:cNvPr id="5123" name="Rectangle 3"/>
          <p:cNvSpPr>
            <a:spLocks noGrp="1" noChangeArrowheads="1"/>
          </p:cNvSpPr>
          <p:nvPr>
            <p:ph type="body" idx="1"/>
          </p:nvPr>
        </p:nvSpPr>
        <p:spPr>
          <a:xfrm>
            <a:off x="0" y="857232"/>
            <a:ext cx="10287000" cy="6000768"/>
          </a:xfrm>
        </p:spPr>
        <p:txBody>
          <a:bodyPr/>
          <a:lstStyle/>
          <a:p>
            <a:pPr eaLnBrk="1" hangingPunct="1">
              <a:lnSpc>
                <a:spcPct val="150000"/>
              </a:lnSpc>
            </a:pPr>
            <a:endParaRPr lang="en-US" sz="2400" dirty="0" smtClean="0"/>
          </a:p>
          <a:p>
            <a:pPr eaLnBrk="1" hangingPunct="1">
              <a:lnSpc>
                <a:spcPct val="150000"/>
              </a:lnSpc>
            </a:pPr>
            <a:r>
              <a:rPr lang="ro-RO" sz="2400" dirty="0" smtClean="0"/>
              <a:t>Atherosclerosis contributes to more mortality and more serious morbidity than any other disorder in the western world.</a:t>
            </a:r>
          </a:p>
        </p:txBody>
      </p:sp>
    </p:spTree>
    <p:extLst>
      <p:ext uri="{BB962C8B-B14F-4D97-AF65-F5344CB8AC3E}">
        <p14:creationId xmlns:p14="http://schemas.microsoft.com/office/powerpoint/2010/main" val="189793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71414"/>
            <a:ext cx="8743950" cy="1143000"/>
          </a:xfrm>
        </p:spPr>
        <p:txBody>
          <a:bodyPr/>
          <a:lstStyle/>
          <a:p>
            <a:pPr eaLnBrk="1" hangingPunct="1"/>
            <a:r>
              <a:rPr lang="ro-RO" sz="2800" dirty="0" smtClean="0"/>
              <a:t>Risk Factors</a:t>
            </a:r>
            <a:endParaRPr lang="ro-RO" sz="2800" b="0" dirty="0" smtClean="0"/>
          </a:p>
        </p:txBody>
      </p:sp>
      <p:sp>
        <p:nvSpPr>
          <p:cNvPr id="6147" name="Rectangle 3"/>
          <p:cNvSpPr>
            <a:spLocks noGrp="1" noChangeArrowheads="1"/>
          </p:cNvSpPr>
          <p:nvPr>
            <p:ph type="body" idx="1"/>
          </p:nvPr>
        </p:nvSpPr>
        <p:spPr>
          <a:xfrm>
            <a:off x="0" y="1000108"/>
            <a:ext cx="10287000" cy="5857892"/>
          </a:xfrm>
        </p:spPr>
        <p:txBody>
          <a:bodyPr/>
          <a:lstStyle/>
          <a:p>
            <a:pPr lvl="1" eaLnBrk="1" hangingPunct="1"/>
            <a:r>
              <a:rPr lang="en-US" sz="2400" b="1" dirty="0" smtClean="0">
                <a:solidFill>
                  <a:srgbClr val="FF0000"/>
                </a:solidFill>
              </a:rPr>
              <a:t>Unchangeable </a:t>
            </a:r>
            <a:r>
              <a:rPr lang="en-US" sz="2400" b="1" dirty="0" smtClean="0">
                <a:solidFill>
                  <a:srgbClr val="FF0000"/>
                </a:solidFill>
              </a:rPr>
              <a:t>risk factors</a:t>
            </a:r>
          </a:p>
          <a:p>
            <a:pPr lvl="2" eaLnBrk="1" hangingPunct="1"/>
            <a:r>
              <a:rPr lang="en-US" dirty="0" smtClean="0">
                <a:solidFill>
                  <a:schemeClr val="tx2"/>
                </a:solidFill>
              </a:rPr>
              <a:t>Age</a:t>
            </a:r>
          </a:p>
          <a:p>
            <a:pPr lvl="2" eaLnBrk="1" hangingPunct="1"/>
            <a:r>
              <a:rPr lang="en-US" dirty="0" smtClean="0">
                <a:solidFill>
                  <a:schemeClr val="tx2"/>
                </a:solidFill>
              </a:rPr>
              <a:t>Male gender</a:t>
            </a:r>
          </a:p>
          <a:p>
            <a:pPr lvl="3" eaLnBrk="1" hangingPunct="1"/>
            <a:r>
              <a:rPr lang="en-US" sz="2400" dirty="0" smtClean="0"/>
              <a:t>Men are at grater risk than are premenopausal women, because of the protective effects of natural estrogens.</a:t>
            </a:r>
          </a:p>
          <a:p>
            <a:pPr lvl="2" eaLnBrk="1" hangingPunct="1"/>
            <a:r>
              <a:rPr lang="en-US" dirty="0" smtClean="0">
                <a:solidFill>
                  <a:schemeClr val="tx2"/>
                </a:solidFill>
              </a:rPr>
              <a:t>FH of premature CAD</a:t>
            </a:r>
          </a:p>
          <a:p>
            <a:pPr lvl="3" eaLnBrk="1" hangingPunct="1"/>
            <a:r>
              <a:rPr lang="en-US" sz="2400" dirty="0" smtClean="0"/>
              <a:t>Several genetically determined alterations in lipoprotein and cholesterol metabolism have been identified.</a:t>
            </a:r>
          </a:p>
          <a:p>
            <a:pPr lvl="2" eaLnBrk="1" hangingPunct="1"/>
            <a:endParaRPr lang="en-US" sz="2000" dirty="0" smtClean="0"/>
          </a:p>
          <a:p>
            <a:pPr lvl="1" eaLnBrk="1" hangingPunct="1"/>
            <a:endParaRPr lang="en-US" sz="2000" dirty="0" smtClean="0"/>
          </a:p>
        </p:txBody>
      </p:sp>
    </p:spTree>
    <p:extLst>
      <p:ext uri="{BB962C8B-B14F-4D97-AF65-F5344CB8AC3E}">
        <p14:creationId xmlns:p14="http://schemas.microsoft.com/office/powerpoint/2010/main" val="934358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in">
  <a:themeElements>
    <a:clrScheme name="Plai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Pl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Plai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i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i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i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Designs\Plain.pot</Template>
  <TotalTime>17710</TotalTime>
  <Words>4042</Words>
  <Application>Microsoft Office PowerPoint</Application>
  <PresentationFormat>35mm Slides</PresentationFormat>
  <Paragraphs>589</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Plain</vt:lpstr>
      <vt:lpstr>Ischaemic heart diseases</vt:lpstr>
      <vt:lpstr>PowerPoint Presentation</vt:lpstr>
      <vt:lpstr>Stable Angina (Angina pectoris) </vt:lpstr>
      <vt:lpstr>PowerPoint Presentation</vt:lpstr>
      <vt:lpstr>PowerPoint Presentation</vt:lpstr>
      <vt:lpstr>PowerPoint Presentation</vt:lpstr>
      <vt:lpstr>PowerPoint Presentation</vt:lpstr>
      <vt:lpstr>Atherosclerosis</vt:lpstr>
      <vt:lpstr>Risk Factors</vt:lpstr>
      <vt:lpstr>Risk Factors</vt:lpstr>
      <vt:lpstr>Pathogenesis of coronary heart disease (CHD)</vt:lpstr>
      <vt:lpstr>Evaluation and Diagnosis</vt:lpstr>
      <vt:lpstr>Symptoms: </vt:lpstr>
      <vt:lpstr>Clinical Classification of Chest Pain</vt:lpstr>
      <vt:lpstr>DD of Chest Pain</vt:lpstr>
      <vt:lpstr>Conditions Provoking or Exacerbating Ischemia</vt:lpstr>
      <vt:lpstr>PowerPoint Presentation</vt:lpstr>
      <vt:lpstr>PowerPoint Presentation</vt:lpstr>
      <vt:lpstr>PowerPoint Presentation</vt:lpstr>
      <vt:lpstr>PowerPoint Presentation</vt:lpstr>
      <vt:lpstr>PTCA</vt:lpstr>
      <vt:lpstr>Coronary Angiography</vt:lpstr>
      <vt:lpstr>Treatment: </vt:lpstr>
      <vt:lpstr>PowerPoint Presentation</vt:lpstr>
      <vt:lpstr>PowerPoint Presentation</vt:lpstr>
      <vt:lpstr>PowerPoint Presentation</vt:lpstr>
      <vt:lpstr>Sustained Released Tablet</vt:lpstr>
      <vt:lpstr>Nitroglycerine Patch</vt:lpstr>
      <vt:lpstr>Nitroglycerin Patch</vt:lpstr>
      <vt:lpstr>Nitroglycerine Ointment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CABG</vt:lpstr>
      <vt:lpstr>PowerPoint Presentation</vt:lpstr>
      <vt:lpstr>PowerPoint Presentation</vt:lpstr>
      <vt:lpstr>Definition &amp; Classification </vt:lpstr>
      <vt:lpstr>Classifications of MI </vt:lpstr>
      <vt:lpstr>ACS: histology</vt:lpstr>
      <vt:lpstr>PowerPoint Presentation</vt:lpstr>
      <vt:lpstr>PowerPoint Presentation</vt:lpstr>
      <vt:lpstr>PowerPoint Presentation</vt:lpstr>
      <vt:lpstr>PowerPoint Presentation</vt:lpstr>
      <vt:lpstr>PowerPoint Presentation</vt:lpstr>
      <vt:lpstr>ACS: Therapy</vt:lpstr>
      <vt:lpstr>Reperfusion strategies</vt:lpstr>
      <vt:lpstr>PowerPoint Presentation</vt:lpstr>
      <vt:lpstr>COMPLICATIONS </vt:lpstr>
      <vt:lpstr>COMPLICATIONS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PowerPoint Presentation</vt:lpstr>
    </vt:vector>
  </TitlesOfParts>
  <Company>Washington VA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Stable Angina</dc:title>
  <dc:creator>David Lu, M.D.</dc:creator>
  <cp:keywords>chronic stable angina</cp:keywords>
  <cp:lastModifiedBy>Mohammed Atia</cp:lastModifiedBy>
  <cp:revision>414</cp:revision>
  <cp:lastPrinted>2000-02-02T23:46:58Z</cp:lastPrinted>
  <dcterms:created xsi:type="dcterms:W3CDTF">1997-10-31T14:02:25Z</dcterms:created>
  <dcterms:modified xsi:type="dcterms:W3CDTF">2024-03-12T06:50:08Z</dcterms:modified>
  <cp:category>cardiology</cp:category>
</cp:coreProperties>
</file>