
<file path=[Content_Types].xml><?xml version="1.0" encoding="utf-8"?>
<Types xmlns="http://schemas.openxmlformats.org/package/2006/content-types">
  <Default ContentType="image/jpeg" Extension="jpg"/>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43.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4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54.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56.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58.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57.xml"/>
  <Override ContentType="application/vnd.openxmlformats-officedocument.presentationml.slide+xml" PartName="/ppt/slides/slide27.xml"/>
  <Override ContentType="application/vnd.openxmlformats-officedocument.presentationml.slide+xml" PartName="/ppt/slides/slide44.xml"/>
  <Override ContentType="application/vnd.openxmlformats-officedocument.presentationml.slide+xml" PartName="/ppt/slides/slide2.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presentationml.tags+xml" PartName="/ppt/tags/tag2.xml"/>
  <Override ContentType="application/vnd.openxmlformats-officedocument.presentationml.tags+xml" PartName="/ppt/tags/tag1.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Lst>
  <p:sldSz cy="6858000" cx="9144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B05EC2-BFE1-4515-87CC-7BBE323C3054}" type="datetimeFigureOut">
              <a:rPr lang="en-US" smtClean="0"/>
              <a:t>1/15/2024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2D2A5E-B4BA-47DD-A4A9-4467E2894EED}" type="slidenum">
              <a:rPr lang="en-US" smtClean="0"/>
              <a:t>‹#›</a:t>
            </a:fld>
            <a:endParaRPr lang="en-US"/>
          </a:p>
        </p:txBody>
      </p:sp>
    </p:spTree>
    <p:extLst>
      <p:ext uri="{BB962C8B-B14F-4D97-AF65-F5344CB8AC3E}">
        <p14:creationId xmlns:p14="http://schemas.microsoft.com/office/powerpoint/2010/main" val="351271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105" charset="-128"/>
              </a:defRPr>
            </a:lvl1pPr>
            <a:lvl2pPr marL="37931725" indent="-37474525" eaLnBrk="0" hangingPunct="0">
              <a:spcBef>
                <a:spcPct val="30000"/>
              </a:spcBef>
              <a:defRPr sz="1200">
                <a:solidFill>
                  <a:schemeClr val="tx1"/>
                </a:solidFill>
                <a:latin typeface="Arial" charset="0"/>
                <a:ea typeface="ＭＳ Ｐゴシック" pitchFamily="-105" charset="-128"/>
              </a:defRPr>
            </a:lvl2pPr>
            <a:lvl3pPr marL="1143000" indent="-228600" eaLnBrk="0" hangingPunct="0">
              <a:spcBef>
                <a:spcPct val="30000"/>
              </a:spcBef>
              <a:defRPr sz="1200">
                <a:solidFill>
                  <a:schemeClr val="tx1"/>
                </a:solidFill>
                <a:latin typeface="Arial" charset="0"/>
                <a:ea typeface="ＭＳ Ｐゴシック" pitchFamily="-105" charset="-128"/>
              </a:defRPr>
            </a:lvl3pPr>
            <a:lvl4pPr marL="1600200" indent="-228600" eaLnBrk="0" hangingPunct="0">
              <a:spcBef>
                <a:spcPct val="30000"/>
              </a:spcBef>
              <a:defRPr sz="1200">
                <a:solidFill>
                  <a:schemeClr val="tx1"/>
                </a:solidFill>
                <a:latin typeface="Arial" charset="0"/>
                <a:ea typeface="ＭＳ Ｐゴシック" pitchFamily="-105" charset="-128"/>
              </a:defRPr>
            </a:lvl4pPr>
            <a:lvl5pPr marL="2057400" indent="-228600" eaLnBrk="0" hangingPunct="0">
              <a:spcBef>
                <a:spcPct val="30000"/>
              </a:spcBef>
              <a:defRPr sz="1200">
                <a:solidFill>
                  <a:schemeClr val="tx1"/>
                </a:solidFill>
                <a:latin typeface="Arial" charset="0"/>
                <a:ea typeface="ＭＳ Ｐゴシック" pitchFamily="-105"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05"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05"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05"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05" charset="-128"/>
              </a:defRPr>
            </a:lvl9pPr>
          </a:lstStyle>
          <a:p>
            <a:pPr eaLnBrk="1" hangingPunct="1">
              <a:spcBef>
                <a:spcPct val="0"/>
              </a:spcBef>
            </a:pPr>
            <a:fld id="{040DE5C3-0BB4-4182-9731-1985873E9EA4}" type="slidenum">
              <a:rPr lang="en-US" altLang="en-US"/>
              <a:pPr eaLnBrk="1" hangingPunct="1">
                <a:spcBef>
                  <a:spcPct val="0"/>
                </a:spcBef>
              </a:pPr>
              <a:t>10</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smtClean="0">
              <a:ea typeface="ＭＳ Ｐゴシック" pitchFamily="-10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49FA5FA-F8F6-BC49-A00D-DAA877F0D428}" type="datetime1">
              <a:rPr lang="en-US"/>
              <a:pPr/>
              <a:t>1/15/2024</a:t>
            </a:fld>
            <a:endParaRPr lang="en-US"/>
          </a:p>
        </p:txBody>
      </p:sp>
      <p:sp>
        <p:nvSpPr>
          <p:cNvPr id="7" name="Rectangle 7"/>
          <p:cNvSpPr>
            <a:spLocks noGrp="1" noChangeArrowheads="1"/>
          </p:cNvSpPr>
          <p:nvPr>
            <p:ph type="sldNum" sz="quarter" idx="5"/>
          </p:nvPr>
        </p:nvSpPr>
        <p:spPr>
          <a:ln/>
        </p:spPr>
        <p:txBody>
          <a:bodyPr/>
          <a:lstStyle/>
          <a:p>
            <a:fld id="{F3F7D6AA-2444-AE44-9574-7535B0674AD7}" type="slidenum">
              <a:rPr lang="en-US"/>
              <a:pPr/>
              <a:t>11</a:t>
            </a:fld>
            <a:endParaRPr lang="en-US"/>
          </a:p>
        </p:txBody>
      </p:sp>
      <p:sp>
        <p:nvSpPr>
          <p:cNvPr id="2662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66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769478-583F-BE42-AE85-C150116C78BE}" type="slidenum">
              <a:rPr lang="en-US"/>
              <a:pPr/>
              <a:t>23</a:t>
            </a:fld>
            <a:endParaRPr lang="en-US"/>
          </a:p>
        </p:txBody>
      </p:sp>
      <p:sp>
        <p:nvSpPr>
          <p:cNvPr id="239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849A1F6-385C-5941-B229-45537AFF80B2}" type="datetime1">
              <a:rPr lang="en-US"/>
              <a:pPr/>
              <a:t>1/15/2024</a:t>
            </a:fld>
            <a:endParaRPr lang="en-US"/>
          </a:p>
        </p:txBody>
      </p:sp>
      <p:sp>
        <p:nvSpPr>
          <p:cNvPr id="7" name="Rectangle 7"/>
          <p:cNvSpPr>
            <a:spLocks noGrp="1" noChangeArrowheads="1"/>
          </p:cNvSpPr>
          <p:nvPr>
            <p:ph type="sldNum" sz="quarter" idx="5"/>
          </p:nvPr>
        </p:nvSpPr>
        <p:spPr>
          <a:ln/>
        </p:spPr>
        <p:txBody>
          <a:bodyPr/>
          <a:lstStyle/>
          <a:p>
            <a:fld id="{F04F03E4-6A87-284C-B976-F6877FDC2596}" type="slidenum">
              <a:rPr lang="en-US"/>
              <a:pPr/>
              <a:t>32</a:t>
            </a:fld>
            <a:endParaRPr lang="en-US"/>
          </a:p>
        </p:txBody>
      </p:sp>
      <p:sp>
        <p:nvSpPr>
          <p:cNvPr id="1730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73059" name="Rectangle 3"/>
          <p:cNvSpPr>
            <a:spLocks noGrp="1" noChangeArrowheads="1"/>
          </p:cNvSpPr>
          <p:nvPr>
            <p:ph type="body" idx="1"/>
          </p:nvPr>
        </p:nvSpPr>
        <p:spPr/>
        <p:txBody>
          <a:bodyPr/>
          <a:lstStyle/>
          <a:p>
            <a:pPr lvl="1">
              <a:lnSpc>
                <a:spcPct val="90000"/>
              </a:lnSpc>
            </a:pPr>
            <a:r>
              <a:rPr lang="en-US" dirty="0"/>
              <a:t>A.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0D6E1FA5-5B4A-7243-B2E0-22FBCD8D4010}" type="datetime1">
              <a:rPr lang="en-US"/>
              <a:pPr/>
              <a:t>1/15/2024</a:t>
            </a:fld>
            <a:endParaRPr lang="en-US"/>
          </a:p>
        </p:txBody>
      </p:sp>
      <p:sp>
        <p:nvSpPr>
          <p:cNvPr id="7" name="Rectangle 7"/>
          <p:cNvSpPr>
            <a:spLocks noGrp="1" noChangeArrowheads="1"/>
          </p:cNvSpPr>
          <p:nvPr>
            <p:ph type="sldNum" sz="quarter" idx="5"/>
          </p:nvPr>
        </p:nvSpPr>
        <p:spPr>
          <a:ln/>
        </p:spPr>
        <p:txBody>
          <a:bodyPr/>
          <a:lstStyle/>
          <a:p>
            <a:fld id="{1B34E88C-55EC-6E4B-B540-337A93401AF0}" type="slidenum">
              <a:rPr lang="en-US"/>
              <a:pPr/>
              <a:t>60</a:t>
            </a:fld>
            <a:endParaRPr lang="en-US"/>
          </a:p>
        </p:txBody>
      </p:sp>
      <p:sp>
        <p:nvSpPr>
          <p:cNvPr id="3696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696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Screen Image - Simple Text">
    <p:spTree>
      <p:nvGrpSpPr>
        <p:cNvPr id="1" name=""/>
        <p:cNvGrpSpPr/>
        <p:nvPr/>
      </p:nvGrpSpPr>
      <p:grpSpPr>
        <a:xfrm>
          <a:off x="0" y="0"/>
          <a:ext cx="0" cy="0"/>
          <a:chOff x="0" y="0"/>
          <a:chExt cx="0" cy="0"/>
        </a:xfrm>
      </p:grpSpPr>
      <p:sp>
        <p:nvSpPr>
          <p:cNvPr id="3" name="図プレースホルダー 2"/>
          <p:cNvSpPr>
            <a:spLocks noGrp="1"/>
          </p:cNvSpPr>
          <p:nvPr>
            <p:ph type="pic" sz="quarter" idx="10" hasCustomPrompt="1"/>
          </p:nvPr>
        </p:nvSpPr>
        <p:spPr>
          <a:xfrm>
            <a:off x="0" y="0"/>
            <a:ext cx="9144000" cy="6858000"/>
          </a:xfrm>
        </p:spPr>
        <p:txBody>
          <a:bodyPr/>
          <a:lstStyle>
            <a:lvl1pPr>
              <a:defRPr/>
            </a:lvl1pPr>
          </a:lstStyle>
          <a:p>
            <a:r>
              <a:rPr lang="en-US" dirty="0"/>
              <a:t>Add Image</a:t>
            </a:r>
          </a:p>
        </p:txBody>
      </p:sp>
      <p:sp>
        <p:nvSpPr>
          <p:cNvPr id="8" name="テキスト プレースホルダー 7"/>
          <p:cNvSpPr>
            <a:spLocks noGrp="1"/>
          </p:cNvSpPr>
          <p:nvPr>
            <p:ph type="body" sz="quarter" idx="13" hasCustomPrompt="1"/>
          </p:nvPr>
        </p:nvSpPr>
        <p:spPr>
          <a:xfrm>
            <a:off x="251145" y="5301208"/>
            <a:ext cx="4320458" cy="1344149"/>
          </a:xfrm>
        </p:spPr>
        <p:txBody>
          <a:bodyPr anchor="b">
            <a:noAutofit/>
          </a:bodyPr>
          <a:lstStyle>
            <a:lvl1pPr algn="l">
              <a:lnSpc>
                <a:spcPts val="4480"/>
              </a:lnSpc>
              <a:defRPr sz="4500" baseline="0">
                <a:solidFill>
                  <a:schemeClr val="bg1"/>
                </a:solidFill>
                <a:latin typeface="Bebas Neue Regular" pitchFamily="50" charset="0"/>
              </a:defRPr>
            </a:lvl1pPr>
          </a:lstStyle>
          <a:p>
            <a:pPr lvl="0"/>
            <a:r>
              <a:rPr lang="en-US" dirty="0"/>
              <a:t>TEXT HERE</a:t>
            </a:r>
            <a:br>
              <a:rPr lang="en-US" dirty="0"/>
            </a:br>
            <a:r>
              <a:rPr lang="en-US" dirty="0"/>
              <a:t>TEXT HERE</a:t>
            </a:r>
          </a:p>
        </p:txBody>
      </p:sp>
    </p:spTree>
    <p:extLst>
      <p:ext uri="{BB962C8B-B14F-4D97-AF65-F5344CB8AC3E}">
        <p14:creationId xmlns:p14="http://schemas.microsoft.com/office/powerpoint/2010/main" val="296519439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9" decel="100000" fill="hold" grpId="0" nodeType="afterEffect">
                                  <p:stCondLst>
                                    <p:cond delay="250"/>
                                  </p:stCondLst>
                                  <p:iterate type="wd">
                                    <p:tmPct val="10000"/>
                                  </p:iterate>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p">
        <p:tmplLst>
          <p:tmpl lvl="1">
            <p:tnLst>
              <p:par>
                <p:cTn presetID="2" presetClass="entr" presetSubtype="9" decel="100000" fill="hold" nodeType="afterEffect">
                  <p:stCondLst>
                    <p:cond delay="2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838200"/>
          </a:xfrm>
        </p:spPr>
        <p:txBody>
          <a:bodyPr/>
          <a:lstStyle/>
          <a:p>
            <a:r>
              <a:rPr lang="en-US" dirty="0" smtClean="0"/>
              <a:t>CHEMOTHERAPY</a:t>
            </a:r>
            <a:endParaRPr lang="en-US" dirty="0"/>
          </a:p>
        </p:txBody>
      </p:sp>
      <p:sp>
        <p:nvSpPr>
          <p:cNvPr id="3" name="Subtitle 2"/>
          <p:cNvSpPr>
            <a:spLocks noGrp="1"/>
          </p:cNvSpPr>
          <p:nvPr>
            <p:ph type="subTitle" idx="1"/>
          </p:nvPr>
        </p:nvSpPr>
        <p:spPr>
          <a:xfrm>
            <a:off x="457200" y="3886200"/>
            <a:ext cx="8229600" cy="1905000"/>
          </a:xfrm>
        </p:spPr>
        <p:txBody>
          <a:bodyPr>
            <a:noAutofit/>
          </a:bodyPr>
          <a:lstStyle/>
          <a:p>
            <a:r>
              <a:rPr lang="en-US" sz="2400" b="1" u="sng" dirty="0">
                <a:solidFill>
                  <a:schemeClr val="tx1"/>
                </a:solidFill>
                <a:latin typeface="+mj-lt"/>
                <a:ea typeface="+mj-ea"/>
                <a:cs typeface="+mj-cs"/>
              </a:rPr>
              <a:t>DR.MOHAMED ABD ALMONEIM ATTIA</a:t>
            </a:r>
          </a:p>
          <a:p>
            <a:r>
              <a:rPr lang="en-US" sz="2400" b="1" dirty="0">
                <a:solidFill>
                  <a:schemeClr val="tx1"/>
                </a:solidFill>
                <a:latin typeface="+mj-lt"/>
                <a:ea typeface="+mj-ea"/>
                <a:cs typeface="+mj-cs"/>
              </a:rPr>
              <a:t>Associate professor of clinical pharmacology and therapeutics </a:t>
            </a:r>
          </a:p>
          <a:p>
            <a:r>
              <a:rPr lang="en-US" sz="2400" b="1" dirty="0">
                <a:solidFill>
                  <a:schemeClr val="tx1"/>
                </a:solidFill>
                <a:latin typeface="+mj-lt"/>
                <a:ea typeface="+mj-ea"/>
                <a:cs typeface="+mj-cs"/>
              </a:rPr>
              <a:t>Head of clinical pharmacology department, faculty of medicine,  </a:t>
            </a:r>
            <a:r>
              <a:rPr lang="en-US" sz="2400" b="1" dirty="0" err="1">
                <a:solidFill>
                  <a:schemeClr val="tx1"/>
                </a:solidFill>
                <a:latin typeface="+mj-lt"/>
                <a:ea typeface="+mj-ea"/>
                <a:cs typeface="+mj-cs"/>
              </a:rPr>
              <a:t>AlMaarefa</a:t>
            </a:r>
            <a:r>
              <a:rPr lang="en-US" sz="2400" b="1" dirty="0">
                <a:solidFill>
                  <a:schemeClr val="tx1"/>
                </a:solidFill>
                <a:latin typeface="+mj-lt"/>
                <a:ea typeface="+mj-ea"/>
                <a:cs typeface="+mj-cs"/>
              </a:rPr>
              <a:t> university</a:t>
            </a:r>
          </a:p>
        </p:txBody>
      </p:sp>
    </p:spTree>
    <p:extLst>
      <p:ext uri="{BB962C8B-B14F-4D97-AF65-F5344CB8AC3E}">
        <p14:creationId xmlns:p14="http://schemas.microsoft.com/office/powerpoint/2010/main" val="2790855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ltLang="en-US" dirty="0" smtClean="0">
                <a:solidFill>
                  <a:srgbClr val="000000"/>
                </a:solidFill>
                <a:ea typeface="ＭＳ Ｐゴシック" pitchFamily="-105" charset="-128"/>
              </a:rPr>
              <a:t>Antimicrobial Drugs</a:t>
            </a:r>
          </a:p>
        </p:txBody>
      </p:sp>
      <p:sp>
        <p:nvSpPr>
          <p:cNvPr id="2051" name="Rectangle 3"/>
          <p:cNvSpPr>
            <a:spLocks noGrp="1" noChangeArrowheads="1"/>
          </p:cNvSpPr>
          <p:nvPr>
            <p:ph type="body" idx="1"/>
          </p:nvPr>
        </p:nvSpPr>
        <p:spPr>
          <a:xfrm>
            <a:off x="457200" y="1143000"/>
            <a:ext cx="8229600" cy="4983163"/>
          </a:xfrm>
        </p:spPr>
        <p:txBody>
          <a:bodyPr>
            <a:normAutofit fontScale="92500" lnSpcReduction="20000"/>
          </a:bodyPr>
          <a:lstStyle/>
          <a:p>
            <a:pPr eaLnBrk="1" hangingPunct="1"/>
            <a:r>
              <a:rPr lang="en-US" altLang="en-US" dirty="0" smtClean="0">
                <a:ea typeface="ＭＳ Ｐゴシック" pitchFamily="-105" charset="-128"/>
              </a:rPr>
              <a:t>Drugs  used to treat microbial infections</a:t>
            </a:r>
          </a:p>
          <a:p>
            <a:pPr eaLnBrk="1" hangingPunct="1"/>
            <a:r>
              <a:rPr lang="en-US" altLang="en-US" dirty="0" smtClean="0">
                <a:ea typeface="ＭＳ Ｐゴシック" pitchFamily="-105" charset="-128"/>
              </a:rPr>
              <a:t>Before antimicrobials, large number of people died from common illnesses</a:t>
            </a:r>
          </a:p>
          <a:p>
            <a:pPr eaLnBrk="1" hangingPunct="1"/>
            <a:r>
              <a:rPr lang="en-US" altLang="en-US" dirty="0" smtClean="0">
                <a:ea typeface="ＭＳ Ｐゴシック" pitchFamily="-105" charset="-128"/>
              </a:rPr>
              <a:t>Now many illnesses easily treated with antimicrobials</a:t>
            </a:r>
          </a:p>
          <a:p>
            <a:pPr eaLnBrk="1" hangingPunct="1"/>
            <a:r>
              <a:rPr lang="en-US" altLang="en-US" dirty="0" smtClean="0">
                <a:ea typeface="ＭＳ Ｐゴシック" pitchFamily="-105" charset="-128"/>
              </a:rPr>
              <a:t>However, many antimicrobial drugs are becoming less useful</a:t>
            </a:r>
          </a:p>
          <a:p>
            <a:r>
              <a:rPr lang="en-US" altLang="en-US" dirty="0">
                <a:ea typeface="ＭＳ Ｐゴシック" pitchFamily="-105" charset="-128"/>
              </a:rPr>
              <a:t>Different types of antimicrobial drugs:</a:t>
            </a:r>
          </a:p>
          <a:p>
            <a:pPr lvl="1"/>
            <a:r>
              <a:rPr lang="en-US" altLang="en-US" dirty="0">
                <a:ea typeface="ＭＳ Ｐゴシック" pitchFamily="-105" charset="-128"/>
              </a:rPr>
              <a:t>Antibacterial drugs</a:t>
            </a:r>
          </a:p>
          <a:p>
            <a:pPr lvl="1"/>
            <a:r>
              <a:rPr lang="en-US" altLang="en-US" dirty="0">
                <a:ea typeface="ＭＳ Ｐゴシック" pitchFamily="-105" charset="-128"/>
              </a:rPr>
              <a:t>Antifungal drugs</a:t>
            </a:r>
          </a:p>
          <a:p>
            <a:pPr lvl="1"/>
            <a:r>
              <a:rPr lang="en-US" altLang="en-US" dirty="0" err="1">
                <a:ea typeface="ＭＳ Ｐゴシック" pitchFamily="-105" charset="-128"/>
              </a:rPr>
              <a:t>Antiprotozoan</a:t>
            </a:r>
            <a:r>
              <a:rPr lang="en-US" altLang="en-US" dirty="0">
                <a:ea typeface="ＭＳ Ｐゴシック" pitchFamily="-105" charset="-128"/>
              </a:rPr>
              <a:t> drugs</a:t>
            </a:r>
          </a:p>
          <a:p>
            <a:pPr lvl="1"/>
            <a:r>
              <a:rPr lang="en-US" altLang="en-US" dirty="0" err="1">
                <a:ea typeface="ＭＳ Ｐゴシック" pitchFamily="-105" charset="-128"/>
              </a:rPr>
              <a:t>Antihelminthic</a:t>
            </a:r>
            <a:r>
              <a:rPr lang="en-US" altLang="en-US" dirty="0">
                <a:ea typeface="ＭＳ Ｐゴシック" pitchFamily="-105" charset="-128"/>
              </a:rPr>
              <a:t> </a:t>
            </a:r>
            <a:r>
              <a:rPr lang="en-US" altLang="en-US" dirty="0" smtClean="0">
                <a:ea typeface="ＭＳ Ｐゴシック" pitchFamily="-105" charset="-128"/>
              </a:rPr>
              <a:t>drugs</a:t>
            </a:r>
          </a:p>
          <a:p>
            <a:pPr lvl="1"/>
            <a:endParaRPr lang="en-US" altLang="en-US" dirty="0" smtClean="0">
              <a:ea typeface="ＭＳ Ｐゴシック" pitchFamily="-105" charset="-128"/>
            </a:endParaRPr>
          </a:p>
          <a:p>
            <a:pPr eaLnBrk="1" hangingPunct="1"/>
            <a:endParaRPr lang="en-US" altLang="en-US" dirty="0" smtClean="0">
              <a:ea typeface="ＭＳ Ｐゴシック" pitchFamily="-105" charset="-128"/>
            </a:endParaRPr>
          </a:p>
          <a:p>
            <a:pPr eaLnBrk="1" hangingPunct="1"/>
            <a:endParaRPr lang="en-US" altLang="en-US" dirty="0" smtClean="0">
              <a:ea typeface="ＭＳ Ｐゴシック" pitchFamily="-105" charset="-128"/>
            </a:endParaRPr>
          </a:p>
        </p:txBody>
      </p:sp>
    </p:spTree>
    <p:extLst>
      <p:ext uri="{BB962C8B-B14F-4D97-AF65-F5344CB8AC3E}">
        <p14:creationId xmlns:p14="http://schemas.microsoft.com/office/powerpoint/2010/main" val="599285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533400" y="-304800"/>
            <a:ext cx="8229600" cy="1143000"/>
          </a:xfrm>
        </p:spPr>
        <p:txBody>
          <a:bodyPr/>
          <a:lstStyle/>
          <a:p>
            <a:r>
              <a:rPr lang="en-US" sz="4800" b="1" dirty="0" smtClean="0">
                <a:solidFill>
                  <a:srgbClr val="A40101"/>
                </a:solidFill>
              </a:rPr>
              <a:t>Antibiotic</a:t>
            </a:r>
            <a:endParaRPr lang="en-US" sz="4800" b="1" dirty="0">
              <a:solidFill>
                <a:srgbClr val="A40101"/>
              </a:solidFill>
            </a:endParaRPr>
          </a:p>
        </p:txBody>
      </p:sp>
      <p:sp>
        <p:nvSpPr>
          <p:cNvPr id="230403" name="Rectangle 3"/>
          <p:cNvSpPr>
            <a:spLocks noGrp="1" noChangeArrowheads="1"/>
          </p:cNvSpPr>
          <p:nvPr>
            <p:ph type="body" idx="1"/>
          </p:nvPr>
        </p:nvSpPr>
        <p:spPr>
          <a:xfrm>
            <a:off x="76201" y="762000"/>
            <a:ext cx="6400800" cy="4823520"/>
          </a:xfrm>
        </p:spPr>
        <p:txBody>
          <a:bodyPr>
            <a:normAutofit fontScale="70000" lnSpcReduction="20000"/>
          </a:bodyPr>
          <a:lstStyle/>
          <a:p>
            <a:pPr>
              <a:spcBef>
                <a:spcPct val="0"/>
              </a:spcBef>
            </a:pPr>
            <a:r>
              <a:rPr lang="en-US" b="1" i="1" dirty="0"/>
              <a:t>	</a:t>
            </a:r>
            <a:r>
              <a:rPr lang="en-US" b="1" dirty="0"/>
              <a:t>A chemical substance produced by various species of organisms that is capable of killing or inhibiting the growth of other microbes or </a:t>
            </a:r>
            <a:r>
              <a:rPr lang="en-US" b="1" dirty="0" smtClean="0"/>
              <a:t>cells</a:t>
            </a:r>
          </a:p>
          <a:p>
            <a:pPr marL="0" indent="0">
              <a:buNone/>
            </a:pPr>
            <a:r>
              <a:rPr lang="en-US" dirty="0" smtClean="0"/>
              <a:t> </a:t>
            </a:r>
            <a:r>
              <a:rPr lang="en-US" dirty="0" err="1" smtClean="0"/>
              <a:t>i.e</a:t>
            </a:r>
            <a:r>
              <a:rPr lang="en-US" dirty="0" smtClean="0"/>
              <a:t> refers </a:t>
            </a:r>
            <a:r>
              <a:rPr lang="en-US" dirty="0"/>
              <a:t>only to a subset of antibacterial drugs that are natural products. </a:t>
            </a:r>
            <a:endParaRPr lang="en-US" altLang="en-US" dirty="0">
              <a:ea typeface="ＭＳ Ｐゴシック" pitchFamily="-105" charset="-128"/>
            </a:endParaRPr>
          </a:p>
          <a:p>
            <a:pPr lvl="1"/>
            <a:endParaRPr lang="en-US" altLang="en-US" dirty="0">
              <a:ea typeface="ＭＳ Ｐゴシック" pitchFamily="-105" charset="-128"/>
            </a:endParaRPr>
          </a:p>
          <a:p>
            <a:pPr>
              <a:spcBef>
                <a:spcPct val="0"/>
              </a:spcBef>
            </a:pPr>
            <a:endParaRPr lang="en-US" b="1" dirty="0" smtClean="0"/>
          </a:p>
          <a:p>
            <a:pPr>
              <a:spcBef>
                <a:spcPct val="0"/>
              </a:spcBef>
            </a:pPr>
            <a:r>
              <a:rPr lang="en-US" altLang="en-US" dirty="0" smtClean="0">
                <a:latin typeface="Times New Roman" pitchFamily="18" charset="0"/>
              </a:rPr>
              <a:t>The </a:t>
            </a:r>
            <a:r>
              <a:rPr lang="en-US" altLang="en-US" dirty="0">
                <a:latin typeface="Times New Roman" pitchFamily="18" charset="0"/>
              </a:rPr>
              <a:t>discovery of the first antibiotic was an accident.</a:t>
            </a:r>
          </a:p>
          <a:p>
            <a:pPr lvl="1">
              <a:spcBef>
                <a:spcPct val="0"/>
              </a:spcBef>
            </a:pPr>
            <a:r>
              <a:rPr lang="en-US" altLang="en-US" dirty="0">
                <a:latin typeface="Times New Roman" pitchFamily="18" charset="0"/>
              </a:rPr>
              <a:t>Alexander Fleming accidentally contaminated a plate with a fungus. </a:t>
            </a:r>
          </a:p>
          <a:p>
            <a:pPr lvl="1">
              <a:spcBef>
                <a:spcPct val="0"/>
              </a:spcBef>
            </a:pPr>
            <a:r>
              <a:rPr lang="en-US" altLang="en-US" dirty="0">
                <a:latin typeface="Times New Roman" pitchFamily="18" charset="0"/>
              </a:rPr>
              <a:t>He observed a clearly defined region of no bacterial growth where the fungi had contaminated the plate.</a:t>
            </a:r>
          </a:p>
          <a:p>
            <a:pPr lvl="1">
              <a:spcBef>
                <a:spcPct val="0"/>
              </a:spcBef>
            </a:pPr>
            <a:r>
              <a:rPr lang="en-US" altLang="en-US" dirty="0">
                <a:latin typeface="Times New Roman" pitchFamily="18" charset="0"/>
              </a:rPr>
              <a:t>The area around the fungus was eventually referred to as a zone of inhibition.</a:t>
            </a:r>
          </a:p>
          <a:p>
            <a:pPr marL="0" indent="0">
              <a:spcBef>
                <a:spcPct val="50000"/>
              </a:spcBef>
              <a:buNone/>
            </a:pPr>
            <a:r>
              <a:rPr lang="en-US" b="1" dirty="0"/>
              <a:t>	</a:t>
            </a:r>
          </a:p>
        </p:txBody>
      </p:sp>
      <p:pic>
        <p:nvPicPr>
          <p:cNvPr id="230404" name="Picture 4" descr="Penicillium chrysogenum inhibiting the growth of Stapylococcus aureus.  Thanks to Kathleen Engelbrecht for her hel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680520"/>
            <a:ext cx="2819400" cy="25527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18499741"/>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230402"/>
                                        </p:tgtEl>
                                        <p:attrNameLst>
                                          <p:attrName>style.visibility</p:attrName>
                                        </p:attrNameLst>
                                      </p:cBhvr>
                                      <p:to>
                                        <p:strVal val="visible"/>
                                      </p:to>
                                    </p:set>
                                    <p:anim calcmode="lin" valueType="num">
                                      <p:cBhvr additive="base">
                                        <p:cTn id="7" dur="800" fill="hold">
                                          <p:stCondLst>
                                            <p:cond delay="0"/>
                                          </p:stCondLst>
                                        </p:cTn>
                                        <p:tgtEl>
                                          <p:spTgt spid="230402"/>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3040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230403">
                                            <p:txEl>
                                              <p:pRg st="0" end="0"/>
                                            </p:txEl>
                                          </p:spTgt>
                                        </p:tgtEl>
                                        <p:attrNameLst>
                                          <p:attrName>style.visibility</p:attrName>
                                        </p:attrNameLst>
                                      </p:cBhvr>
                                      <p:to>
                                        <p:strVal val="visible"/>
                                      </p:to>
                                    </p:set>
                                    <p:animEffect transition="in" filter="fade">
                                      <p:cBhvr>
                                        <p:cTn id="13" dur="1000"/>
                                        <p:tgtEl>
                                          <p:spTgt spid="230403">
                                            <p:txEl>
                                              <p:pRg st="0" end="0"/>
                                            </p:txEl>
                                          </p:spTgt>
                                        </p:tgtEl>
                                      </p:cBhvr>
                                    </p:animEffect>
                                    <p:anim calcmode="lin" valueType="num">
                                      <p:cBhvr>
                                        <p:cTn id="14" dur="1000" fill="hold"/>
                                        <p:tgtEl>
                                          <p:spTgt spid="230403">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2304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230403">
                                            <p:txEl>
                                              <p:pRg st="1" end="1"/>
                                            </p:txEl>
                                          </p:spTgt>
                                        </p:tgtEl>
                                        <p:attrNameLst>
                                          <p:attrName>style.visibility</p:attrName>
                                        </p:attrNameLst>
                                      </p:cBhvr>
                                      <p:to>
                                        <p:strVal val="visible"/>
                                      </p:to>
                                    </p:set>
                                    <p:animEffect transition="in" filter="fade">
                                      <p:cBhvr>
                                        <p:cTn id="20" dur="1000"/>
                                        <p:tgtEl>
                                          <p:spTgt spid="230403">
                                            <p:txEl>
                                              <p:pRg st="1" end="1"/>
                                            </p:txEl>
                                          </p:spTgt>
                                        </p:tgtEl>
                                      </p:cBhvr>
                                    </p:animEffect>
                                    <p:anim calcmode="lin" valueType="num">
                                      <p:cBhvr>
                                        <p:cTn id="21" dur="1000" fill="hold"/>
                                        <p:tgtEl>
                                          <p:spTgt spid="230403">
                                            <p:txEl>
                                              <p:pRg st="1" end="1"/>
                                            </p:txEl>
                                          </p:spTgt>
                                        </p:tgtEl>
                                        <p:attrNameLst>
                                          <p:attrName>ppt_x</p:attrName>
                                        </p:attrNameLst>
                                      </p:cBhvr>
                                      <p:tavLst>
                                        <p:tav tm="0">
                                          <p:val>
                                            <p:strVal val="#ppt_x-.1"/>
                                          </p:val>
                                        </p:tav>
                                        <p:tav tm="100000">
                                          <p:val>
                                            <p:strVal val="#ppt_x"/>
                                          </p:val>
                                        </p:tav>
                                      </p:tavLst>
                                    </p:anim>
                                    <p:anim calcmode="lin" valueType="num">
                                      <p:cBhvr>
                                        <p:cTn id="22" dur="1000" fill="hold"/>
                                        <p:tgtEl>
                                          <p:spTgt spid="2304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230403">
                                            <p:txEl>
                                              <p:pRg st="4" end="4"/>
                                            </p:txEl>
                                          </p:spTgt>
                                        </p:tgtEl>
                                        <p:attrNameLst>
                                          <p:attrName>style.visibility</p:attrName>
                                        </p:attrNameLst>
                                      </p:cBhvr>
                                      <p:to>
                                        <p:strVal val="visible"/>
                                      </p:to>
                                    </p:set>
                                    <p:animEffect transition="in" filter="fade">
                                      <p:cBhvr>
                                        <p:cTn id="27" dur="1000"/>
                                        <p:tgtEl>
                                          <p:spTgt spid="230403">
                                            <p:txEl>
                                              <p:pRg st="4" end="4"/>
                                            </p:txEl>
                                          </p:spTgt>
                                        </p:tgtEl>
                                      </p:cBhvr>
                                    </p:animEffect>
                                    <p:anim calcmode="lin" valueType="num">
                                      <p:cBhvr>
                                        <p:cTn id="28" dur="1000" fill="hold"/>
                                        <p:tgtEl>
                                          <p:spTgt spid="230403">
                                            <p:txEl>
                                              <p:pRg st="4" end="4"/>
                                            </p:txEl>
                                          </p:spTgt>
                                        </p:tgtEl>
                                        <p:attrNameLst>
                                          <p:attrName>ppt_x</p:attrName>
                                        </p:attrNameLst>
                                      </p:cBhvr>
                                      <p:tavLst>
                                        <p:tav tm="0">
                                          <p:val>
                                            <p:strVal val="#ppt_x-.1"/>
                                          </p:val>
                                        </p:tav>
                                        <p:tav tm="100000">
                                          <p:val>
                                            <p:strVal val="#ppt_x"/>
                                          </p:val>
                                        </p:tav>
                                      </p:tavLst>
                                    </p:anim>
                                    <p:anim calcmode="lin" valueType="num">
                                      <p:cBhvr>
                                        <p:cTn id="29" dur="1000" fill="hold"/>
                                        <p:tgtEl>
                                          <p:spTgt spid="230403">
                                            <p:txEl>
                                              <p:pRg st="4" end="4"/>
                                            </p:txEl>
                                          </p:spTgt>
                                        </p:tgtEl>
                                        <p:attrNameLst>
                                          <p:attrName>ppt_y</p:attrName>
                                        </p:attrNameLst>
                                      </p:cBhvr>
                                      <p:tavLst>
                                        <p:tav tm="0">
                                          <p:val>
                                            <p:strVal val="#ppt_y"/>
                                          </p:val>
                                        </p:tav>
                                        <p:tav tm="100000">
                                          <p:val>
                                            <p:strVal val="#ppt_y"/>
                                          </p:val>
                                        </p:tav>
                                      </p:tavLst>
                                    </p:anim>
                                  </p:childTnLst>
                                </p:cTn>
                              </p:par>
                              <p:par>
                                <p:cTn id="30" presetID="40" presetClass="entr" presetSubtype="0" fill="hold" grpId="0" nodeType="withEffect">
                                  <p:stCondLst>
                                    <p:cond delay="0"/>
                                  </p:stCondLst>
                                  <p:iterate type="lt">
                                    <p:tmPct val="10000"/>
                                  </p:iterate>
                                  <p:childTnLst>
                                    <p:set>
                                      <p:cBhvr>
                                        <p:cTn id="31" dur="1" fill="hold">
                                          <p:stCondLst>
                                            <p:cond delay="0"/>
                                          </p:stCondLst>
                                        </p:cTn>
                                        <p:tgtEl>
                                          <p:spTgt spid="230403">
                                            <p:txEl>
                                              <p:pRg st="5" end="5"/>
                                            </p:txEl>
                                          </p:spTgt>
                                        </p:tgtEl>
                                        <p:attrNameLst>
                                          <p:attrName>style.visibility</p:attrName>
                                        </p:attrNameLst>
                                      </p:cBhvr>
                                      <p:to>
                                        <p:strVal val="visible"/>
                                      </p:to>
                                    </p:set>
                                    <p:animEffect transition="in" filter="fade">
                                      <p:cBhvr>
                                        <p:cTn id="32" dur="1000"/>
                                        <p:tgtEl>
                                          <p:spTgt spid="230403">
                                            <p:txEl>
                                              <p:pRg st="5" end="5"/>
                                            </p:txEl>
                                          </p:spTgt>
                                        </p:tgtEl>
                                      </p:cBhvr>
                                    </p:animEffect>
                                    <p:anim calcmode="lin" valueType="num">
                                      <p:cBhvr>
                                        <p:cTn id="33" dur="1000" fill="hold"/>
                                        <p:tgtEl>
                                          <p:spTgt spid="230403">
                                            <p:txEl>
                                              <p:pRg st="5" end="5"/>
                                            </p:txEl>
                                          </p:spTgt>
                                        </p:tgtEl>
                                        <p:attrNameLst>
                                          <p:attrName>ppt_x</p:attrName>
                                        </p:attrNameLst>
                                      </p:cBhvr>
                                      <p:tavLst>
                                        <p:tav tm="0">
                                          <p:val>
                                            <p:strVal val="#ppt_x-.1"/>
                                          </p:val>
                                        </p:tav>
                                        <p:tav tm="100000">
                                          <p:val>
                                            <p:strVal val="#ppt_x"/>
                                          </p:val>
                                        </p:tav>
                                      </p:tavLst>
                                    </p:anim>
                                    <p:anim calcmode="lin" valueType="num">
                                      <p:cBhvr>
                                        <p:cTn id="34" dur="1000" fill="hold"/>
                                        <p:tgtEl>
                                          <p:spTgt spid="230403">
                                            <p:txEl>
                                              <p:pRg st="5" end="5"/>
                                            </p:txEl>
                                          </p:spTgt>
                                        </p:tgtEl>
                                        <p:attrNameLst>
                                          <p:attrName>ppt_y</p:attrName>
                                        </p:attrNameLst>
                                      </p:cBhvr>
                                      <p:tavLst>
                                        <p:tav tm="0">
                                          <p:val>
                                            <p:strVal val="#ppt_y"/>
                                          </p:val>
                                        </p:tav>
                                        <p:tav tm="100000">
                                          <p:val>
                                            <p:strVal val="#ppt_y"/>
                                          </p:val>
                                        </p:tav>
                                      </p:tavLst>
                                    </p:anim>
                                  </p:childTnLst>
                                </p:cTn>
                              </p:par>
                              <p:par>
                                <p:cTn id="35" presetID="40" presetClass="entr" presetSubtype="0" fill="hold" grpId="0" nodeType="withEffect">
                                  <p:stCondLst>
                                    <p:cond delay="0"/>
                                  </p:stCondLst>
                                  <p:iterate type="lt">
                                    <p:tmPct val="10000"/>
                                  </p:iterate>
                                  <p:childTnLst>
                                    <p:set>
                                      <p:cBhvr>
                                        <p:cTn id="36" dur="1" fill="hold">
                                          <p:stCondLst>
                                            <p:cond delay="0"/>
                                          </p:stCondLst>
                                        </p:cTn>
                                        <p:tgtEl>
                                          <p:spTgt spid="230403">
                                            <p:txEl>
                                              <p:pRg st="6" end="6"/>
                                            </p:txEl>
                                          </p:spTgt>
                                        </p:tgtEl>
                                        <p:attrNameLst>
                                          <p:attrName>style.visibility</p:attrName>
                                        </p:attrNameLst>
                                      </p:cBhvr>
                                      <p:to>
                                        <p:strVal val="visible"/>
                                      </p:to>
                                    </p:set>
                                    <p:animEffect transition="in" filter="fade">
                                      <p:cBhvr>
                                        <p:cTn id="37" dur="1000"/>
                                        <p:tgtEl>
                                          <p:spTgt spid="230403">
                                            <p:txEl>
                                              <p:pRg st="6" end="6"/>
                                            </p:txEl>
                                          </p:spTgt>
                                        </p:tgtEl>
                                      </p:cBhvr>
                                    </p:animEffect>
                                    <p:anim calcmode="lin" valueType="num">
                                      <p:cBhvr>
                                        <p:cTn id="38" dur="1000" fill="hold"/>
                                        <p:tgtEl>
                                          <p:spTgt spid="230403">
                                            <p:txEl>
                                              <p:pRg st="6" end="6"/>
                                            </p:txEl>
                                          </p:spTgt>
                                        </p:tgtEl>
                                        <p:attrNameLst>
                                          <p:attrName>ppt_x</p:attrName>
                                        </p:attrNameLst>
                                      </p:cBhvr>
                                      <p:tavLst>
                                        <p:tav tm="0">
                                          <p:val>
                                            <p:strVal val="#ppt_x-.1"/>
                                          </p:val>
                                        </p:tav>
                                        <p:tav tm="100000">
                                          <p:val>
                                            <p:strVal val="#ppt_x"/>
                                          </p:val>
                                        </p:tav>
                                      </p:tavLst>
                                    </p:anim>
                                    <p:anim calcmode="lin" valueType="num">
                                      <p:cBhvr>
                                        <p:cTn id="39" dur="1000" fill="hold"/>
                                        <p:tgtEl>
                                          <p:spTgt spid="230403">
                                            <p:txEl>
                                              <p:pRg st="6" end="6"/>
                                            </p:txEl>
                                          </p:spTgt>
                                        </p:tgtEl>
                                        <p:attrNameLst>
                                          <p:attrName>ppt_y</p:attrName>
                                        </p:attrNameLst>
                                      </p:cBhvr>
                                      <p:tavLst>
                                        <p:tav tm="0">
                                          <p:val>
                                            <p:strVal val="#ppt_y"/>
                                          </p:val>
                                        </p:tav>
                                        <p:tav tm="100000">
                                          <p:val>
                                            <p:strVal val="#ppt_y"/>
                                          </p:val>
                                        </p:tav>
                                      </p:tavLst>
                                    </p:anim>
                                  </p:childTnLst>
                                </p:cTn>
                              </p:par>
                              <p:par>
                                <p:cTn id="40" presetID="40" presetClass="entr" presetSubtype="0" fill="hold" grpId="0" nodeType="withEffect">
                                  <p:stCondLst>
                                    <p:cond delay="0"/>
                                  </p:stCondLst>
                                  <p:iterate type="lt">
                                    <p:tmPct val="10000"/>
                                  </p:iterate>
                                  <p:childTnLst>
                                    <p:set>
                                      <p:cBhvr>
                                        <p:cTn id="41" dur="1" fill="hold">
                                          <p:stCondLst>
                                            <p:cond delay="0"/>
                                          </p:stCondLst>
                                        </p:cTn>
                                        <p:tgtEl>
                                          <p:spTgt spid="230403">
                                            <p:txEl>
                                              <p:pRg st="7" end="7"/>
                                            </p:txEl>
                                          </p:spTgt>
                                        </p:tgtEl>
                                        <p:attrNameLst>
                                          <p:attrName>style.visibility</p:attrName>
                                        </p:attrNameLst>
                                      </p:cBhvr>
                                      <p:to>
                                        <p:strVal val="visible"/>
                                      </p:to>
                                    </p:set>
                                    <p:animEffect transition="in" filter="fade">
                                      <p:cBhvr>
                                        <p:cTn id="42" dur="1000"/>
                                        <p:tgtEl>
                                          <p:spTgt spid="230403">
                                            <p:txEl>
                                              <p:pRg st="7" end="7"/>
                                            </p:txEl>
                                          </p:spTgt>
                                        </p:tgtEl>
                                      </p:cBhvr>
                                    </p:animEffect>
                                    <p:anim calcmode="lin" valueType="num">
                                      <p:cBhvr>
                                        <p:cTn id="43" dur="1000" fill="hold"/>
                                        <p:tgtEl>
                                          <p:spTgt spid="230403">
                                            <p:txEl>
                                              <p:pRg st="7" end="7"/>
                                            </p:txEl>
                                          </p:spTgt>
                                        </p:tgtEl>
                                        <p:attrNameLst>
                                          <p:attrName>ppt_x</p:attrName>
                                        </p:attrNameLst>
                                      </p:cBhvr>
                                      <p:tavLst>
                                        <p:tav tm="0">
                                          <p:val>
                                            <p:strVal val="#ppt_x-.1"/>
                                          </p:val>
                                        </p:tav>
                                        <p:tav tm="100000">
                                          <p:val>
                                            <p:strVal val="#ppt_x"/>
                                          </p:val>
                                        </p:tav>
                                      </p:tavLst>
                                    </p:anim>
                                    <p:anim calcmode="lin" valueType="num">
                                      <p:cBhvr>
                                        <p:cTn id="44" dur="1000" fill="hold"/>
                                        <p:tgtEl>
                                          <p:spTgt spid="23040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grpId="0" nodeType="clickEffect">
                                  <p:stCondLst>
                                    <p:cond delay="0"/>
                                  </p:stCondLst>
                                  <p:iterate type="lt">
                                    <p:tmPct val="10000"/>
                                  </p:iterate>
                                  <p:childTnLst>
                                    <p:set>
                                      <p:cBhvr>
                                        <p:cTn id="48" dur="1" fill="hold">
                                          <p:stCondLst>
                                            <p:cond delay="0"/>
                                          </p:stCondLst>
                                        </p:cTn>
                                        <p:tgtEl>
                                          <p:spTgt spid="230403">
                                            <p:txEl>
                                              <p:pRg st="8" end="8"/>
                                            </p:txEl>
                                          </p:spTgt>
                                        </p:tgtEl>
                                        <p:attrNameLst>
                                          <p:attrName>style.visibility</p:attrName>
                                        </p:attrNameLst>
                                      </p:cBhvr>
                                      <p:to>
                                        <p:strVal val="visible"/>
                                      </p:to>
                                    </p:set>
                                    <p:animEffect transition="in" filter="fade">
                                      <p:cBhvr>
                                        <p:cTn id="49" dur="1000"/>
                                        <p:tgtEl>
                                          <p:spTgt spid="230403">
                                            <p:txEl>
                                              <p:pRg st="8" end="8"/>
                                            </p:txEl>
                                          </p:spTgt>
                                        </p:tgtEl>
                                      </p:cBhvr>
                                    </p:animEffect>
                                    <p:anim calcmode="lin" valueType="num">
                                      <p:cBhvr>
                                        <p:cTn id="50" dur="1000" fill="hold"/>
                                        <p:tgtEl>
                                          <p:spTgt spid="230403">
                                            <p:txEl>
                                              <p:pRg st="8" end="8"/>
                                            </p:txEl>
                                          </p:spTgt>
                                        </p:tgtEl>
                                        <p:attrNameLst>
                                          <p:attrName>ppt_x</p:attrName>
                                        </p:attrNameLst>
                                      </p:cBhvr>
                                      <p:tavLst>
                                        <p:tav tm="0">
                                          <p:val>
                                            <p:strVal val="#ppt_x-.1"/>
                                          </p:val>
                                        </p:tav>
                                        <p:tav tm="100000">
                                          <p:val>
                                            <p:strVal val="#ppt_x"/>
                                          </p:val>
                                        </p:tav>
                                      </p:tavLst>
                                    </p:anim>
                                    <p:anim calcmode="lin" valueType="num">
                                      <p:cBhvr>
                                        <p:cTn id="51" dur="1000" fill="hold"/>
                                        <p:tgtEl>
                                          <p:spTgt spid="23040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 grpId="0"/>
      <p:bldP spid="23040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295400"/>
            <a:ext cx="7315200" cy="4191000"/>
          </a:xfrm>
          <a:noFill/>
        </p:spPr>
      </p:pic>
    </p:spTree>
    <p:extLst>
      <p:ext uri="{BB962C8B-B14F-4D97-AF65-F5344CB8AC3E}">
        <p14:creationId xmlns:p14="http://schemas.microsoft.com/office/powerpoint/2010/main" val="303894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0"/>
            <a:ext cx="9036496" cy="6858000"/>
          </a:xfrm>
        </p:spPr>
        <p:txBody>
          <a:bodyPr>
            <a:normAutofit fontScale="92500" lnSpcReduction="20000"/>
          </a:bodyPr>
          <a:lstStyle/>
          <a:p>
            <a:pPr marL="0" indent="0">
              <a:buNone/>
            </a:pPr>
            <a:r>
              <a:rPr lang="en-US" b="1" u="sng" dirty="0"/>
              <a:t>Classifications of antimicrobials</a:t>
            </a:r>
            <a:endParaRPr lang="en-US" u="sng" dirty="0"/>
          </a:p>
          <a:p>
            <a:pPr marL="0" indent="0">
              <a:buNone/>
            </a:pPr>
            <a:r>
              <a:rPr lang="en-US" b="1" dirty="0"/>
              <a:t> </a:t>
            </a:r>
            <a:endParaRPr lang="en-US" dirty="0"/>
          </a:p>
          <a:p>
            <a:pPr marL="514350" indent="-514350">
              <a:buAutoNum type="alphaUcPeriod"/>
            </a:pPr>
            <a:r>
              <a:rPr lang="en-US" b="1" dirty="0" smtClean="0"/>
              <a:t>According </a:t>
            </a:r>
            <a:r>
              <a:rPr lang="en-US" b="1" dirty="0"/>
              <a:t>to their antimicrobial spectrum</a:t>
            </a:r>
            <a:r>
              <a:rPr lang="en-US" dirty="0"/>
              <a:t>: </a:t>
            </a:r>
            <a:endParaRPr lang="en-US" dirty="0" smtClean="0"/>
          </a:p>
          <a:p>
            <a:pPr marL="0" indent="0">
              <a:buNone/>
            </a:pPr>
            <a:r>
              <a:rPr lang="en-US" dirty="0" smtClean="0"/>
              <a:t> </a:t>
            </a:r>
            <a:endParaRPr lang="en-US" dirty="0" smtClean="0"/>
          </a:p>
          <a:p>
            <a:pPr marL="514350" indent="-514350">
              <a:buAutoNum type="alphaUcPeriod" startAt="2"/>
            </a:pPr>
            <a:r>
              <a:rPr lang="en-US" b="1" dirty="0" smtClean="0"/>
              <a:t>Antimicrobial </a:t>
            </a:r>
            <a:r>
              <a:rPr lang="en-US" b="1" dirty="0"/>
              <a:t>agents are also classified according to pharmacological effects as </a:t>
            </a:r>
            <a:r>
              <a:rPr lang="en-US" b="1" dirty="0" smtClean="0"/>
              <a:t>either:</a:t>
            </a:r>
          </a:p>
          <a:p>
            <a:pPr marL="0" indent="0">
              <a:buNone/>
            </a:pPr>
            <a:r>
              <a:rPr lang="en-US" b="1" dirty="0" smtClean="0"/>
              <a:t>1-</a:t>
            </a:r>
            <a:r>
              <a:rPr lang="en-US" b="1" dirty="0" smtClean="0"/>
              <a:t> </a:t>
            </a:r>
            <a:r>
              <a:rPr lang="en-US" b="1" dirty="0"/>
              <a:t>bacteriostatic </a:t>
            </a:r>
            <a:r>
              <a:rPr lang="en-US" b="1" dirty="0" smtClean="0"/>
              <a:t> or</a:t>
            </a:r>
          </a:p>
          <a:p>
            <a:pPr marL="0" indent="0">
              <a:buNone/>
            </a:pPr>
            <a:r>
              <a:rPr lang="en-US" b="1" dirty="0" smtClean="0"/>
              <a:t>2-</a:t>
            </a:r>
            <a:r>
              <a:rPr lang="en-US" b="1" dirty="0" smtClean="0"/>
              <a:t> </a:t>
            </a:r>
            <a:r>
              <a:rPr lang="en-US" b="1" dirty="0"/>
              <a:t>bactericidal </a:t>
            </a:r>
            <a:r>
              <a:rPr lang="en-US" b="1" dirty="0" smtClean="0"/>
              <a:t> </a:t>
            </a:r>
            <a:r>
              <a:rPr lang="en-US" b="1" dirty="0"/>
              <a:t>agents</a:t>
            </a:r>
            <a:r>
              <a:rPr lang="en-US" b="1" dirty="0" smtClean="0"/>
              <a:t>.</a:t>
            </a:r>
          </a:p>
          <a:p>
            <a:endParaRPr lang="en-US" b="1" dirty="0"/>
          </a:p>
          <a:p>
            <a:pPr marL="0" indent="0">
              <a:buNone/>
            </a:pPr>
            <a:r>
              <a:rPr lang="en-US" b="1" dirty="0"/>
              <a:t>C. According to the source and chemistry:</a:t>
            </a:r>
          </a:p>
          <a:p>
            <a:pPr marL="0" lvl="0" indent="0">
              <a:buNone/>
            </a:pPr>
            <a:r>
              <a:rPr lang="en-US" b="1" dirty="0"/>
              <a:t>1-Synthetic Chemotherapeutic Agents: </a:t>
            </a:r>
            <a:endParaRPr lang="en-US" dirty="0"/>
          </a:p>
          <a:p>
            <a:pPr marL="0" lvl="0" indent="0">
              <a:buNone/>
            </a:pPr>
            <a:r>
              <a:rPr lang="en-US" dirty="0" smtClean="0"/>
              <a:t> </a:t>
            </a:r>
            <a:r>
              <a:rPr lang="en-US" b="1" dirty="0" smtClean="0"/>
              <a:t>2-Antibiotics</a:t>
            </a:r>
            <a:r>
              <a:rPr lang="en-US" b="1" dirty="0"/>
              <a:t>: </a:t>
            </a:r>
            <a:endParaRPr lang="en-US" b="1" dirty="0" smtClean="0"/>
          </a:p>
          <a:p>
            <a:pPr marL="0" lvl="0" indent="0">
              <a:buNone/>
            </a:pPr>
            <a:endParaRPr lang="en-US" b="1" dirty="0" smtClean="0"/>
          </a:p>
          <a:p>
            <a:pPr marL="0" indent="0">
              <a:buNone/>
            </a:pPr>
            <a:r>
              <a:rPr lang="en-US" b="1" dirty="0"/>
              <a:t>D.</a:t>
            </a:r>
            <a:r>
              <a:rPr lang="en-US" dirty="0"/>
              <a:t> </a:t>
            </a:r>
            <a:r>
              <a:rPr lang="en-US" b="1" dirty="0"/>
              <a:t>Antimicrobial agents are also classified according to their Mechanism of action:</a:t>
            </a:r>
          </a:p>
          <a:p>
            <a:pPr marL="0" lvl="0" indent="0">
              <a:buNone/>
            </a:pPr>
            <a:endParaRPr lang="en-US" dirty="0"/>
          </a:p>
          <a:p>
            <a:endParaRPr lang="en-US" dirty="0"/>
          </a:p>
        </p:txBody>
      </p:sp>
    </p:spTree>
    <p:extLst>
      <p:ext uri="{BB962C8B-B14F-4D97-AF65-F5344CB8AC3E}">
        <p14:creationId xmlns:p14="http://schemas.microsoft.com/office/powerpoint/2010/main" val="3920228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smtClean="0"/>
              <a:t>1- Spectrum </a:t>
            </a:r>
            <a:r>
              <a:rPr lang="en-US" altLang="en-US" dirty="0"/>
              <a:t>of Activity</a:t>
            </a:r>
          </a:p>
        </p:txBody>
      </p:sp>
      <p:sp>
        <p:nvSpPr>
          <p:cNvPr id="20483" name="Rectangle 3"/>
          <p:cNvSpPr>
            <a:spLocks noGrp="1" noChangeArrowheads="1"/>
          </p:cNvSpPr>
          <p:nvPr>
            <p:ph type="body" idx="1"/>
          </p:nvPr>
        </p:nvSpPr>
        <p:spPr>
          <a:xfrm>
            <a:off x="457200" y="1600200"/>
            <a:ext cx="8229600" cy="5029200"/>
          </a:xfrm>
        </p:spPr>
        <p:txBody>
          <a:bodyPr>
            <a:normAutofit fontScale="85000" lnSpcReduction="10000"/>
          </a:bodyPr>
          <a:lstStyle/>
          <a:p>
            <a:r>
              <a:rPr lang="en-US" altLang="en-US" dirty="0"/>
              <a:t>refers to the range of microorganisms that a antimicrobial agent can kill or </a:t>
            </a:r>
            <a:r>
              <a:rPr lang="en-US" altLang="en-US" dirty="0" smtClean="0"/>
              <a:t>inhibit, so it  may be: </a:t>
            </a:r>
          </a:p>
          <a:p>
            <a:endParaRPr lang="en-US" altLang="en-US" dirty="0" smtClean="0"/>
          </a:p>
          <a:p>
            <a:r>
              <a:rPr lang="en-US" altLang="en-US" dirty="0" smtClean="0"/>
              <a:t>1-broad </a:t>
            </a:r>
            <a:r>
              <a:rPr lang="en-US" altLang="en-US" dirty="0"/>
              <a:t>spectrum	</a:t>
            </a:r>
          </a:p>
          <a:p>
            <a:pPr lvl="2"/>
            <a:r>
              <a:rPr lang="en-US" altLang="en-US" dirty="0"/>
              <a:t>affect a wide range</a:t>
            </a:r>
          </a:p>
          <a:p>
            <a:pPr lvl="2"/>
            <a:r>
              <a:rPr lang="en-US" altLang="en-US" dirty="0"/>
              <a:t>can disrupt the normal flora of the </a:t>
            </a:r>
            <a:r>
              <a:rPr lang="en-US" altLang="en-US" dirty="0" smtClean="0"/>
              <a:t>body (superinfection)</a:t>
            </a:r>
            <a:endParaRPr lang="en-US" altLang="en-US" dirty="0"/>
          </a:p>
          <a:p>
            <a:pPr lvl="2"/>
            <a:r>
              <a:rPr lang="en-US" altLang="en-US" dirty="0"/>
              <a:t>used particularly in the cases of rapid onset life-threatening infections, when there is no time to culture the causative </a:t>
            </a:r>
            <a:r>
              <a:rPr lang="en-US" altLang="en-US" dirty="0" smtClean="0"/>
              <a:t>agent</a:t>
            </a:r>
          </a:p>
          <a:p>
            <a:pPr lvl="2"/>
            <a:endParaRPr lang="en-US" altLang="en-US" dirty="0" smtClean="0"/>
          </a:p>
          <a:p>
            <a:pPr marL="342900" lvl="2" indent="-342900"/>
            <a:r>
              <a:rPr lang="en-US" altLang="en-US" sz="3200" dirty="0"/>
              <a:t>2-  Narrow spectrum</a:t>
            </a:r>
          </a:p>
          <a:p>
            <a:pPr lvl="2"/>
            <a:r>
              <a:rPr lang="en-US" altLang="en-US" dirty="0"/>
              <a:t>limited range</a:t>
            </a:r>
          </a:p>
          <a:p>
            <a:pPr lvl="2"/>
            <a:r>
              <a:rPr lang="en-US" altLang="en-US" dirty="0"/>
              <a:t>requires the identification of the pathogen</a:t>
            </a:r>
          </a:p>
        </p:txBody>
      </p:sp>
    </p:spTree>
    <p:extLst>
      <p:ext uri="{BB962C8B-B14F-4D97-AF65-F5344CB8AC3E}">
        <p14:creationId xmlns:p14="http://schemas.microsoft.com/office/powerpoint/2010/main" val="1883253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2400" dirty="0"/>
              <a:t>Different antibiotics target different kinds of bacteria</a:t>
            </a:r>
          </a:p>
          <a:p>
            <a:pPr lvl="1"/>
            <a:r>
              <a:rPr lang="en-US" altLang="en-US" sz="2000" dirty="0"/>
              <a:t>i.e., different spectrum of activity</a:t>
            </a:r>
          </a:p>
          <a:p>
            <a:r>
              <a:rPr lang="en-US" altLang="en-US" sz="2400" dirty="0"/>
              <a:t>Examples:</a:t>
            </a:r>
          </a:p>
          <a:p>
            <a:pPr lvl="1"/>
            <a:r>
              <a:rPr lang="en-US" altLang="en-US" sz="2000" dirty="0"/>
              <a:t>Penicillin G (= original pen.) mainly streptococci (narrow spectrum)</a:t>
            </a:r>
          </a:p>
          <a:p>
            <a:pPr lvl="1"/>
            <a:r>
              <a:rPr lang="en-US" altLang="en-US" sz="2000" dirty="0"/>
              <a:t>Vancomycin only Gram-positive bacteria (intermediate spectrum)</a:t>
            </a:r>
          </a:p>
          <a:p>
            <a:pPr lvl="1"/>
            <a:r>
              <a:rPr lang="en-US" altLang="en-US" sz="2000" dirty="0" err="1"/>
              <a:t>Carbapenems</a:t>
            </a:r>
            <a:r>
              <a:rPr lang="en-US" altLang="en-US" sz="2000" dirty="0"/>
              <a:t> many different bacteria (very broad spectrum)</a:t>
            </a:r>
          </a:p>
          <a:p>
            <a:endParaRPr lang="en-US" dirty="0"/>
          </a:p>
        </p:txBody>
      </p:sp>
    </p:spTree>
    <p:extLst>
      <p:ext uri="{BB962C8B-B14F-4D97-AF65-F5344CB8AC3E}">
        <p14:creationId xmlns:p14="http://schemas.microsoft.com/office/powerpoint/2010/main" val="1896115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2363" y="2428875"/>
            <a:ext cx="1819275"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0"/>
            <a:ext cx="76200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358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0"/>
            <a:ext cx="65532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4705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a:bodyPr>
          <a:lstStyle/>
          <a:p>
            <a:pPr marL="0" indent="0">
              <a:buNone/>
            </a:pPr>
            <a:r>
              <a:rPr lang="en-IE" altLang="en-US" b="1" u="sng" dirty="0" smtClean="0"/>
              <a:t>2- Selective </a:t>
            </a:r>
            <a:r>
              <a:rPr lang="en-IE" altLang="en-US" b="1" u="sng" dirty="0"/>
              <a:t>toxicity:</a:t>
            </a:r>
          </a:p>
          <a:p>
            <a:pPr marL="342900" lvl="1" indent="-342900"/>
            <a:r>
              <a:rPr lang="en-GB" altLang="en-US" sz="2000" dirty="0">
                <a:latin typeface="Comic Sans MS" charset="0"/>
              </a:rPr>
              <a:t>the antimicrobial agent blocks or inhibits a metabolic pathway in a micro-organism which is either absent or is </a:t>
            </a:r>
            <a:r>
              <a:rPr lang="en-GB" altLang="en-US" sz="2000" dirty="0" smtClean="0">
                <a:latin typeface="Comic Sans MS" charset="0"/>
              </a:rPr>
              <a:t>different </a:t>
            </a:r>
            <a:r>
              <a:rPr lang="en-GB" altLang="en-US" sz="2000" dirty="0">
                <a:latin typeface="Comic Sans MS" charset="0"/>
              </a:rPr>
              <a:t>in the mammalian cells of the human host. </a:t>
            </a:r>
            <a:endParaRPr lang="en-GB" altLang="en-US" sz="2000" dirty="0" smtClean="0">
              <a:latin typeface="Comic Sans MS" charset="0"/>
            </a:endParaRPr>
          </a:p>
          <a:p>
            <a:pPr marL="342900" lvl="1" indent="-342900"/>
            <a:endParaRPr lang="en-GB" altLang="en-US" sz="2000" b="1" dirty="0">
              <a:latin typeface="Comic Sans MS" charset="0"/>
            </a:endParaRPr>
          </a:p>
          <a:p>
            <a:pPr marL="0" lvl="1" indent="0">
              <a:buNone/>
            </a:pPr>
            <a:r>
              <a:rPr lang="en-US" altLang="en-US" sz="2400" b="1" dirty="0" smtClean="0"/>
              <a:t>=</a:t>
            </a:r>
            <a:r>
              <a:rPr lang="en-US" altLang="en-US" sz="2100" dirty="0">
                <a:latin typeface="Comic Sans MS" charset="0"/>
              </a:rPr>
              <a:t>The drug must be more toxic to a pathogen than a pathogen’s host.</a:t>
            </a:r>
          </a:p>
          <a:p>
            <a:pPr lvl="1"/>
            <a:endParaRPr lang="en-US" altLang="en-US" sz="2400" dirty="0"/>
          </a:p>
          <a:p>
            <a:pPr marL="0" indent="0">
              <a:buNone/>
            </a:pPr>
            <a:endParaRPr lang="en-US" dirty="0"/>
          </a:p>
          <a:p>
            <a:pPr marL="0" indent="0">
              <a:buNone/>
            </a:pPr>
            <a:r>
              <a:rPr lang="en-US" dirty="0" smtClean="0"/>
              <a:t>Differences </a:t>
            </a:r>
            <a:r>
              <a:rPr lang="en-US" dirty="0"/>
              <a:t>between cells of microorganisms and </a:t>
            </a:r>
            <a:r>
              <a:rPr lang="en-US" dirty="0" smtClean="0"/>
              <a:t>humans in </a:t>
            </a:r>
            <a:r>
              <a:rPr lang="en-US" dirty="0"/>
              <a:t>anatomy, biochemistry, and affinity of antibiotics for their targets are what allow for the </a:t>
            </a:r>
            <a:r>
              <a:rPr lang="en-US" dirty="0" smtClean="0"/>
              <a:t>safe and </a:t>
            </a:r>
            <a:r>
              <a:rPr lang="en-US" dirty="0"/>
              <a:t>effective use of antibiotics</a:t>
            </a:r>
            <a:r>
              <a:rPr lang="en-US" dirty="0" smtClean="0"/>
              <a: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503546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91600" cy="6629400"/>
          </a:xfrm>
        </p:spPr>
        <p:txBody>
          <a:bodyPr>
            <a:normAutofit fontScale="47500" lnSpcReduction="20000"/>
          </a:bodyPr>
          <a:lstStyle/>
          <a:p>
            <a:pPr marL="0" indent="0">
              <a:buNone/>
            </a:pPr>
            <a:r>
              <a:rPr lang="en-US" altLang="en-US" dirty="0" smtClean="0"/>
              <a:t>Bacteriostatic-inhibit </a:t>
            </a:r>
            <a:r>
              <a:rPr lang="en-US" altLang="en-US" dirty="0"/>
              <a:t>growth of bacteria, hosts immune responses necessary to eradicate bacteria.</a:t>
            </a:r>
            <a:r>
              <a:rPr lang="en-US" dirty="0"/>
              <a:t> If antibiotics are removed, the organisms can begin growing again. </a:t>
            </a:r>
            <a:endParaRPr lang="en-US" altLang="en-US" dirty="0"/>
          </a:p>
          <a:p>
            <a:pPr marL="0" indent="0">
              <a:buNone/>
            </a:pPr>
            <a:endParaRPr lang="en-US" dirty="0" smtClean="0"/>
          </a:p>
          <a:p>
            <a:pPr marL="0" indent="0">
              <a:buNone/>
            </a:pPr>
            <a:r>
              <a:rPr lang="en-US" dirty="0" smtClean="0"/>
              <a:t>Bacteriostatic </a:t>
            </a:r>
            <a:r>
              <a:rPr lang="en-US" dirty="0"/>
              <a:t>antibiotics are usually successful in </a:t>
            </a:r>
            <a:r>
              <a:rPr lang="en-US" dirty="0" smtClean="0"/>
              <a:t>treating infections </a:t>
            </a:r>
            <a:r>
              <a:rPr lang="en-US" dirty="0"/>
              <a:t>because they allow the patient’s immune system to “catch up” and kill off </a:t>
            </a:r>
            <a:r>
              <a:rPr lang="en-US" dirty="0" smtClean="0"/>
              <a:t>the organisms</a:t>
            </a:r>
            <a:r>
              <a:rPr lang="en-US" dirty="0"/>
              <a:t>. (Remember, many bacteria can double every 20–30 minutes!) </a:t>
            </a:r>
            <a:endParaRPr lang="en-US" dirty="0" smtClean="0"/>
          </a:p>
          <a:p>
            <a:pPr marL="0" indent="0">
              <a:buNone/>
            </a:pPr>
            <a:endParaRPr lang="en-US" dirty="0"/>
          </a:p>
          <a:p>
            <a:pPr marL="0" indent="0">
              <a:buNone/>
            </a:pPr>
            <a:r>
              <a:rPr lang="en-US" dirty="0" smtClean="0"/>
              <a:t>Other </a:t>
            </a:r>
            <a:r>
              <a:rPr lang="en-US" dirty="0"/>
              <a:t>antibiotics </a:t>
            </a:r>
            <a:r>
              <a:rPr lang="en-US" dirty="0" smtClean="0"/>
              <a:t>are considered </a:t>
            </a:r>
            <a:r>
              <a:rPr lang="en-US" i="1" dirty="0"/>
              <a:t>bactericidal</a:t>
            </a:r>
            <a:r>
              <a:rPr lang="en-US" dirty="0"/>
              <a:t>; their action kills the organisms without any help from the </a:t>
            </a:r>
            <a:r>
              <a:rPr lang="en-US" dirty="0" smtClean="0"/>
              <a:t>immune system.</a:t>
            </a:r>
          </a:p>
          <a:p>
            <a:pPr marL="0" indent="0">
              <a:buNone/>
            </a:pPr>
            <a:endParaRPr lang="en-US" altLang="en-US" dirty="0"/>
          </a:p>
          <a:p>
            <a:pPr marL="0" indent="0">
              <a:buNone/>
            </a:pPr>
            <a:r>
              <a:rPr lang="en-US" altLang="en-US" dirty="0"/>
              <a:t>• Disadvantage of bactericidal: rapid bacterial lysis </a:t>
            </a:r>
            <a:r>
              <a:rPr lang="en-US" altLang="en-US" dirty="0" smtClean="0"/>
              <a:t> e.g. in </a:t>
            </a:r>
            <a:r>
              <a:rPr lang="en-US" altLang="en-US" dirty="0"/>
              <a:t>meningitis with overwhelming inflammatory response with increased </a:t>
            </a:r>
            <a:r>
              <a:rPr lang="en-US" altLang="en-US" dirty="0" smtClean="0"/>
              <a:t>mortality. </a:t>
            </a:r>
            <a:r>
              <a:rPr lang="en-US" altLang="en-US" dirty="0" err="1" smtClean="0"/>
              <a:t>i.e</a:t>
            </a:r>
            <a:r>
              <a:rPr lang="en-US" altLang="en-US" dirty="0" smtClean="0"/>
              <a:t> </a:t>
            </a:r>
            <a:r>
              <a:rPr lang="en-GB" altLang="en-US" dirty="0" smtClean="0"/>
              <a:t>Bactericidal </a:t>
            </a:r>
            <a:r>
              <a:rPr lang="en-GB" altLang="en-US" dirty="0"/>
              <a:t>may lead to release of toxins and microbial contents leading to subsequent illness and inflammatory responses.</a:t>
            </a:r>
          </a:p>
          <a:p>
            <a:pPr marL="0" indent="0">
              <a:buNone/>
            </a:pPr>
            <a:endParaRPr lang="en-US" altLang="en-US" dirty="0" smtClean="0"/>
          </a:p>
          <a:p>
            <a:pPr marL="0" indent="0">
              <a:buNone/>
            </a:pPr>
            <a:endParaRPr lang="en-US" altLang="en-US" dirty="0" smtClean="0"/>
          </a:p>
          <a:p>
            <a:pPr marL="0" indent="0">
              <a:buNone/>
            </a:pPr>
            <a:r>
              <a:rPr lang="en-US" dirty="0"/>
              <a:t>For most infections, outcomes using appropriate bacteriostatic versus bactericidal drugs </a:t>
            </a:r>
            <a:r>
              <a:rPr lang="en-US" dirty="0" smtClean="0"/>
              <a:t>are similar</a:t>
            </a:r>
            <a:r>
              <a:rPr lang="en-US" dirty="0"/>
              <a:t>; however, for certain infections,  bactericidal drugs are preferred. Such infections include endocarditis, meningitis, and infections in neutropenic patients. The immune system may not be as effective in fighting these infections because of the anatomic location or the immunosuppression of the patient</a:t>
            </a:r>
            <a:r>
              <a:rPr lang="en-US" dirty="0" smtClean="0"/>
              <a:t>.</a:t>
            </a:r>
          </a:p>
          <a:p>
            <a:pPr marL="0" indent="0">
              <a:buNone/>
            </a:pPr>
            <a:endParaRPr lang="en-US" dirty="0"/>
          </a:p>
          <a:p>
            <a:pPr marL="0" indent="0">
              <a:buNone/>
            </a:pPr>
            <a:endParaRPr lang="en-US" dirty="0" smtClean="0"/>
          </a:p>
          <a:p>
            <a:pPr marL="0" indent="0">
              <a:buNone/>
            </a:pPr>
            <a:r>
              <a:rPr lang="en-US" b="1" i="1" dirty="0" smtClean="0"/>
              <a:t>So,.</a:t>
            </a:r>
            <a:r>
              <a:rPr lang="en-US" b="1" i="1" dirty="0"/>
              <a:t> Bactericidal drugs are </a:t>
            </a:r>
            <a:r>
              <a:rPr lang="en-US" b="1" i="1" u="sng" dirty="0"/>
              <a:t>preferred</a:t>
            </a:r>
            <a:r>
              <a:rPr lang="en-US" b="1" i="1" dirty="0"/>
              <a:t> in: </a:t>
            </a:r>
          </a:p>
          <a:p>
            <a:r>
              <a:rPr lang="en-US" dirty="0"/>
              <a:t>Impaired host defense </a:t>
            </a:r>
          </a:p>
          <a:p>
            <a:r>
              <a:rPr lang="en-US" dirty="0"/>
              <a:t>Infections with poor blood flow (endocarditis, endovascular </a:t>
            </a:r>
            <a:r>
              <a:rPr lang="en-US" dirty="0" smtClean="0"/>
              <a:t>infections</a:t>
            </a:r>
            <a:r>
              <a:rPr lang="en-US" altLang="en-US" dirty="0"/>
              <a:t> </a:t>
            </a:r>
            <a:r>
              <a:rPr lang="en-US" altLang="en-US" dirty="0" smtClean="0"/>
              <a:t>, osteomyelitis </a:t>
            </a:r>
            <a:r>
              <a:rPr lang="en-US" dirty="0" smtClean="0"/>
              <a:t>………</a:t>
            </a:r>
            <a:endParaRPr lang="en-US" dirty="0"/>
          </a:p>
          <a:p>
            <a:r>
              <a:rPr lang="en-US" dirty="0"/>
              <a:t>Low WBC (&lt;500)</a:t>
            </a:r>
          </a:p>
          <a:p>
            <a:r>
              <a:rPr lang="en-US" dirty="0"/>
              <a:t>Cancer patients</a:t>
            </a:r>
          </a:p>
          <a:p>
            <a:r>
              <a:rPr lang="en-US" dirty="0"/>
              <a:t>CSF penetration (meningitis)</a:t>
            </a:r>
          </a:p>
          <a:p>
            <a:pPr marL="0" indent="0">
              <a:buNone/>
            </a:pPr>
            <a:endParaRPr lang="en-US" dirty="0"/>
          </a:p>
          <a:p>
            <a:pPr marL="0" indent="0">
              <a:buNone/>
            </a:pPr>
            <a:endParaRPr lang="en-US" altLang="en-US" dirty="0"/>
          </a:p>
          <a:p>
            <a:pPr marL="0" indent="0">
              <a:buNone/>
            </a:pPr>
            <a:endParaRPr lang="en-US" dirty="0"/>
          </a:p>
        </p:txBody>
      </p:sp>
    </p:spTree>
    <p:extLst>
      <p:ext uri="{BB962C8B-B14F-4D97-AF65-F5344CB8AC3E}">
        <p14:creationId xmlns:p14="http://schemas.microsoft.com/office/powerpoint/2010/main" val="917403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15475" cy="705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285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62088"/>
            <a:ext cx="6400800"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7917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According to mechanism of action</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p>
            <a:r>
              <a:rPr lang="en-US" dirty="0" smtClean="0"/>
              <a:t>Each micro-organism has special structure which can be a </a:t>
            </a:r>
            <a:r>
              <a:rPr lang="en-US" dirty="0" smtClean="0"/>
              <a:t>target </a:t>
            </a:r>
            <a:r>
              <a:rPr lang="en-US" dirty="0" smtClean="0"/>
              <a:t>for the antimicrobials </a:t>
            </a:r>
          </a:p>
          <a:p>
            <a:r>
              <a:rPr lang="en-US" b="1" dirty="0" smtClean="0"/>
              <a:t>Example for bacteria :</a:t>
            </a:r>
            <a:endParaRPr lang="en-US" b="1" dirty="0"/>
          </a:p>
        </p:txBody>
      </p:sp>
    </p:spTree>
    <p:extLst>
      <p:ext uri="{BB962C8B-B14F-4D97-AF65-F5344CB8AC3E}">
        <p14:creationId xmlns:p14="http://schemas.microsoft.com/office/powerpoint/2010/main" val="825147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57200"/>
            <a:ext cx="88392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6947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US" dirty="0"/>
              <a:t>      </a:t>
            </a:r>
            <a:r>
              <a:rPr lang="en-US" sz="4400" b="1" u="sng" dirty="0">
                <a:solidFill>
                  <a:srgbClr val="FF0000"/>
                </a:solidFill>
              </a:rPr>
              <a:t>Cell coverings of bacteria</a:t>
            </a:r>
            <a:r>
              <a:rPr lang="en-US" u="sng" dirty="0">
                <a:solidFill>
                  <a:srgbClr val="FF0000"/>
                </a:solidFill>
              </a:rPr>
              <a:t> </a:t>
            </a:r>
          </a:p>
        </p:txBody>
      </p:sp>
      <p:sp>
        <p:nvSpPr>
          <p:cNvPr id="238595" name="Rectangle 3"/>
          <p:cNvSpPr>
            <a:spLocks noGrp="1" noChangeArrowheads="1"/>
          </p:cNvSpPr>
          <p:nvPr>
            <p:ph type="body" idx="1"/>
          </p:nvPr>
        </p:nvSpPr>
        <p:spPr/>
        <p:txBody>
          <a:bodyPr/>
          <a:lstStyle/>
          <a:p>
            <a:pPr algn="l" rtl="0">
              <a:lnSpc>
                <a:spcPct val="90000"/>
              </a:lnSpc>
            </a:pPr>
            <a:r>
              <a:rPr lang="en-US" dirty="0"/>
              <a:t>Inner: Cell / plasma membrane</a:t>
            </a:r>
          </a:p>
          <a:p>
            <a:pPr algn="l" rtl="0">
              <a:lnSpc>
                <a:spcPct val="90000"/>
              </a:lnSpc>
            </a:pPr>
            <a:r>
              <a:rPr lang="en-US" dirty="0"/>
              <a:t>Outer: Cell </a:t>
            </a:r>
            <a:r>
              <a:rPr lang="en-US" dirty="0" smtClean="0"/>
              <a:t>wall, Peptidoglycan </a:t>
            </a:r>
            <a:r>
              <a:rPr lang="en-US" dirty="0"/>
              <a:t>layer consists of glycan chains</a:t>
            </a:r>
          </a:p>
          <a:p>
            <a:pPr marL="0" indent="0" algn="l" rtl="0">
              <a:lnSpc>
                <a:spcPct val="90000"/>
              </a:lnSpc>
              <a:buNone/>
            </a:pPr>
            <a:r>
              <a:rPr lang="en-US" u="sng" dirty="0"/>
              <a:t>Glycan chains</a:t>
            </a:r>
            <a:r>
              <a:rPr lang="en-US" dirty="0"/>
              <a:t>: linear strands of two alternating amino sugars</a:t>
            </a:r>
            <a:br>
              <a:rPr lang="en-US" dirty="0"/>
            </a:br>
            <a:r>
              <a:rPr lang="en-US" dirty="0"/>
              <a:t>            </a:t>
            </a:r>
            <a:r>
              <a:rPr lang="en-US" i="1" dirty="0"/>
              <a:t>N-</a:t>
            </a:r>
            <a:r>
              <a:rPr lang="en-US" i="1" dirty="0" err="1"/>
              <a:t>acetylglucosamine</a:t>
            </a:r>
            <a:r>
              <a:rPr lang="en-US" i="1" dirty="0"/>
              <a:t> (Nag)</a:t>
            </a:r>
            <a:br>
              <a:rPr lang="en-US" i="1" dirty="0"/>
            </a:br>
            <a:r>
              <a:rPr lang="en-US" i="1" dirty="0"/>
              <a:t>            N-</a:t>
            </a:r>
            <a:r>
              <a:rPr lang="en-US" i="1" dirty="0" err="1"/>
              <a:t>acetylmuramic</a:t>
            </a:r>
            <a:r>
              <a:rPr lang="en-US" i="1" dirty="0"/>
              <a:t> acid (Nam)</a:t>
            </a:r>
            <a:r>
              <a:rPr lang="en-US" dirty="0"/>
              <a:t> </a:t>
            </a:r>
          </a:p>
          <a:p>
            <a:pPr algn="l" rtl="0">
              <a:lnSpc>
                <a:spcPct val="90000"/>
              </a:lnSpc>
            </a:pPr>
            <a:r>
              <a:rPr lang="en-US" dirty="0"/>
              <a:t>Cross linking of these strands by peptide chains </a:t>
            </a:r>
          </a:p>
        </p:txBody>
      </p:sp>
    </p:spTree>
    <p:custDataLst>
      <p:tags r:id="rId1"/>
    </p:custDataLst>
    <p:extLst>
      <p:ext uri="{BB962C8B-B14F-4D97-AF65-F5344CB8AC3E}">
        <p14:creationId xmlns:p14="http://schemas.microsoft.com/office/powerpoint/2010/main" val="30122134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629400"/>
          </a:xfrm>
        </p:spPr>
        <p:txBody>
          <a:bodyPr>
            <a:normAutofit/>
          </a:bodyPr>
          <a:lstStyle/>
          <a:p>
            <a:pPr marL="0" indent="0">
              <a:buNone/>
            </a:pPr>
            <a:r>
              <a:rPr lang="en-US" sz="2600" dirty="0"/>
              <a:t>One of the most fundamental differences among types of bacteria is how they react to </a:t>
            </a:r>
            <a:r>
              <a:rPr lang="en-US" sz="2600" dirty="0" smtClean="0"/>
              <a:t>a Gram </a:t>
            </a:r>
            <a:r>
              <a:rPr lang="en-US" sz="2600" dirty="0"/>
              <a:t>stain. Gram stain (crystal violet) is a substance that selectively stains the cell walls </a:t>
            </a:r>
            <a:r>
              <a:rPr lang="en-US" sz="2600" dirty="0" smtClean="0"/>
              <a:t>of gram-positive </a:t>
            </a:r>
            <a:r>
              <a:rPr lang="en-US" sz="2600" dirty="0"/>
              <a:t>bacteria but is easily washed away from gram-negative bacteria. Why? In </a:t>
            </a:r>
            <a:r>
              <a:rPr lang="en-US" sz="2600" dirty="0" smtClean="0"/>
              <a:t>gram positive bacteria</a:t>
            </a:r>
            <a:r>
              <a:rPr lang="en-US" sz="2600" dirty="0"/>
              <a:t>, the outermost membrane is a thick layer of peptidoglycan, a </a:t>
            </a:r>
            <a:r>
              <a:rPr lang="en-US" sz="2600" dirty="0" smtClean="0"/>
              <a:t>cellular substance </a:t>
            </a:r>
            <a:r>
              <a:rPr lang="en-US" sz="2600" dirty="0"/>
              <a:t>that gives bacterial cells rigidity. In contrast, gram-negative bacteria have an </a:t>
            </a:r>
            <a:r>
              <a:rPr lang="en-US" sz="2600" dirty="0" smtClean="0"/>
              <a:t>outer membrane </a:t>
            </a:r>
            <a:r>
              <a:rPr lang="en-US" sz="2600" dirty="0"/>
              <a:t>of </a:t>
            </a:r>
            <a:r>
              <a:rPr lang="en-US" sz="2600" dirty="0" smtClean="0"/>
              <a:t> lipopolysaccharide </a:t>
            </a:r>
            <a:r>
              <a:rPr lang="en-US" sz="2600" dirty="0"/>
              <a:t>that blocks the stain from adhering to the peptidoglycan </a:t>
            </a:r>
            <a:r>
              <a:rPr lang="en-US" sz="2600" dirty="0" smtClean="0"/>
              <a:t>within the cell </a:t>
            </a:r>
            <a:r>
              <a:rPr lang="en-US" sz="2600" dirty="0" err="1" smtClean="0"/>
              <a:t>i.e</a:t>
            </a:r>
            <a:r>
              <a:rPr lang="en-US" sz="2600" dirty="0"/>
              <a:t> Gram-negatives also contain peptidoglycan, but in smaller amounts, and it is not the outermost layer of the </a:t>
            </a:r>
            <a:r>
              <a:rPr lang="en-US" sz="2600" dirty="0" smtClean="0"/>
              <a:t>cell.   </a:t>
            </a:r>
          </a:p>
          <a:p>
            <a:pPr marL="0" indent="0">
              <a:buNone/>
            </a:pPr>
            <a:endParaRPr lang="en-US" sz="2600" dirty="0"/>
          </a:p>
          <a:p>
            <a:pPr marL="0" indent="0">
              <a:buNone/>
            </a:pPr>
            <a:r>
              <a:rPr lang="en-US" sz="2600" dirty="0" smtClean="0"/>
              <a:t>Both </a:t>
            </a:r>
            <a:r>
              <a:rPr lang="en-US" sz="2600" dirty="0"/>
              <a:t>gram-positive and gram-negative organisms contain an inner cell membrane that separates the cell wall from the cytoplasm of the organism.</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321146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304801"/>
            <a:ext cx="8248650" cy="603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8619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1BA2EBF-4770-4182-B55B-932B50148051}" type="slidenum">
              <a:rPr lang="en-US" altLang="en-US"/>
              <a:pPr/>
              <a:t>26</a:t>
            </a:fld>
            <a:endParaRPr lang="en-US" altLang="en-US"/>
          </a:p>
        </p:txBody>
      </p:sp>
      <p:sp>
        <p:nvSpPr>
          <p:cNvPr id="36866" name="Rectangle 2"/>
          <p:cNvSpPr>
            <a:spLocks noGrp="1" noChangeArrowheads="1"/>
          </p:cNvSpPr>
          <p:nvPr>
            <p:ph type="title"/>
          </p:nvPr>
        </p:nvSpPr>
        <p:spPr>
          <a:xfrm>
            <a:off x="457200" y="274638"/>
            <a:ext cx="8229600" cy="944562"/>
          </a:xfrm>
        </p:spPr>
        <p:txBody>
          <a:bodyPr>
            <a:noAutofit/>
          </a:bodyPr>
          <a:lstStyle/>
          <a:p>
            <a:r>
              <a:rPr lang="en-US" altLang="en-US" sz="8000" dirty="0" smtClean="0"/>
              <a:t>AGAIN</a:t>
            </a:r>
            <a:endParaRPr lang="en-US" altLang="en-US" sz="8000" dirty="0"/>
          </a:p>
        </p:txBody>
      </p:sp>
      <p:sp>
        <p:nvSpPr>
          <p:cNvPr id="36867" name="Rectangle 3"/>
          <p:cNvSpPr>
            <a:spLocks noGrp="1" noChangeArrowheads="1"/>
          </p:cNvSpPr>
          <p:nvPr>
            <p:ph type="body" idx="1"/>
          </p:nvPr>
        </p:nvSpPr>
        <p:spPr>
          <a:xfrm>
            <a:off x="0" y="1274618"/>
            <a:ext cx="9144000" cy="5126182"/>
          </a:xfrm>
        </p:spPr>
        <p:txBody>
          <a:bodyPr/>
          <a:lstStyle/>
          <a:p>
            <a:r>
              <a:rPr lang="en-US" altLang="en-US" dirty="0"/>
              <a:t>Gram positive bacteria have a thick cell wall</a:t>
            </a:r>
          </a:p>
          <a:p>
            <a:pPr lvl="1"/>
            <a:r>
              <a:rPr lang="en-US" altLang="en-US" dirty="0"/>
              <a:t>Peptidoglycan directly accessible from environment</a:t>
            </a:r>
          </a:p>
          <a:p>
            <a:r>
              <a:rPr lang="en-US" altLang="en-US" dirty="0"/>
              <a:t>Gram negative bacteria have a different wall</a:t>
            </a:r>
          </a:p>
          <a:p>
            <a:pPr lvl="1"/>
            <a:r>
              <a:rPr lang="en-US" altLang="en-US" dirty="0"/>
              <a:t>Thin layer of peptidoglycan</a:t>
            </a:r>
          </a:p>
          <a:p>
            <a:pPr lvl="1"/>
            <a:r>
              <a:rPr lang="en-US" altLang="en-US" dirty="0"/>
              <a:t>Surrounded by an </a:t>
            </a:r>
            <a:r>
              <a:rPr lang="en-US" altLang="en-US" b="1" dirty="0"/>
              <a:t>outer membrane</a:t>
            </a:r>
            <a:r>
              <a:rPr lang="en-US" altLang="en-US" dirty="0"/>
              <a:t> composed of lipopolysaccharide, phospholipids, and proteins</a:t>
            </a:r>
          </a:p>
          <a:p>
            <a:pPr lvl="1"/>
            <a:r>
              <a:rPr lang="en-US" altLang="en-US" b="1" dirty="0"/>
              <a:t>outer membrane</a:t>
            </a:r>
            <a:r>
              <a:rPr lang="en-US" altLang="en-US" dirty="0" smtClean="0"/>
              <a:t> </a:t>
            </a:r>
            <a:r>
              <a:rPr lang="en-US" altLang="en-US" dirty="0"/>
              <a:t>is a barrier to diffusion of molecules including many antibiotics</a:t>
            </a:r>
          </a:p>
          <a:p>
            <a:pPr lvl="2"/>
            <a:r>
              <a:rPr lang="en-US" altLang="en-US" dirty="0"/>
              <a:t>Only some antibiotics are that hydrophobic</a:t>
            </a:r>
          </a:p>
          <a:p>
            <a:pPr lvl="2"/>
            <a:r>
              <a:rPr lang="en-US" altLang="en-US" dirty="0" err="1"/>
              <a:t>Porins</a:t>
            </a:r>
            <a:r>
              <a:rPr lang="en-US" altLang="en-US" dirty="0"/>
              <a:t> allow passage of only some antibiotics</a:t>
            </a:r>
          </a:p>
        </p:txBody>
      </p:sp>
    </p:spTree>
    <p:extLst>
      <p:ext uri="{BB962C8B-B14F-4D97-AF65-F5344CB8AC3E}">
        <p14:creationId xmlns:p14="http://schemas.microsoft.com/office/powerpoint/2010/main" val="358020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1"/>
          <p:cNvSpPr>
            <a:spLocks noGrp="1" noChangeArrowheads="1"/>
          </p:cNvSpPr>
          <p:nvPr>
            <p:ph type="title"/>
          </p:nvPr>
        </p:nvSpPr>
        <p:spPr/>
        <p:txBody>
          <a:bodyPr/>
          <a:lstStyle/>
          <a:p>
            <a:pPr eaLnBrk="1" hangingPunct="1"/>
            <a:r>
              <a:rPr lang="en-GB" altLang="en-US" sz="4000" b="1" smtClean="0"/>
              <a:t>Indications for antibiotics include:</a:t>
            </a:r>
          </a:p>
        </p:txBody>
      </p:sp>
      <p:sp>
        <p:nvSpPr>
          <p:cNvPr id="8195" name="Rectangle 12"/>
          <p:cNvSpPr>
            <a:spLocks noGrp="1" noChangeArrowheads="1"/>
          </p:cNvSpPr>
          <p:nvPr>
            <p:ph type="body" idx="1"/>
          </p:nvPr>
        </p:nvSpPr>
        <p:spPr/>
        <p:txBody>
          <a:bodyPr/>
          <a:lstStyle/>
          <a:p>
            <a:pPr eaLnBrk="1" hangingPunct="1">
              <a:lnSpc>
                <a:spcPct val="90000"/>
              </a:lnSpc>
            </a:pPr>
            <a:endParaRPr lang="en-GB" altLang="en-US" sz="2800" b="1" dirty="0" smtClean="0"/>
          </a:p>
          <a:p>
            <a:pPr eaLnBrk="1" hangingPunct="1">
              <a:lnSpc>
                <a:spcPct val="90000"/>
              </a:lnSpc>
            </a:pPr>
            <a:r>
              <a:rPr lang="en-GB" altLang="en-US" sz="2800" b="1" dirty="0" smtClean="0"/>
              <a:t>Treating bacterial infections </a:t>
            </a:r>
            <a:r>
              <a:rPr lang="en-GB" altLang="en-US" sz="2800" dirty="0" smtClean="0"/>
              <a:t>in accordance with culture and sensitivity testing. </a:t>
            </a:r>
          </a:p>
          <a:p>
            <a:pPr eaLnBrk="1" hangingPunct="1">
              <a:lnSpc>
                <a:spcPct val="90000"/>
              </a:lnSpc>
            </a:pPr>
            <a:endParaRPr lang="en-GB" altLang="en-US" sz="2800" dirty="0" smtClean="0"/>
          </a:p>
          <a:p>
            <a:pPr eaLnBrk="1" hangingPunct="1">
              <a:lnSpc>
                <a:spcPct val="90000"/>
              </a:lnSpc>
            </a:pPr>
            <a:r>
              <a:rPr lang="en-GB" altLang="en-US" sz="2800" b="1" dirty="0" smtClean="0"/>
              <a:t>Prophylaxis</a:t>
            </a:r>
            <a:r>
              <a:rPr lang="en-GB" altLang="en-US" sz="2800" dirty="0" smtClean="0"/>
              <a:t>: </a:t>
            </a:r>
            <a:r>
              <a:rPr lang="en-GB" altLang="en-US" sz="2800" dirty="0" smtClean="0"/>
              <a:t>as in </a:t>
            </a:r>
            <a:endParaRPr lang="en-GB" altLang="en-US" sz="2800" dirty="0" smtClean="0"/>
          </a:p>
          <a:p>
            <a:pPr lvl="1" eaLnBrk="1" hangingPunct="1">
              <a:lnSpc>
                <a:spcPct val="90000"/>
              </a:lnSpc>
            </a:pPr>
            <a:r>
              <a:rPr lang="en-GB" altLang="en-US" sz="2400" dirty="0" smtClean="0"/>
              <a:t>surgery e.g. gastro-intestinal surgery, joint replacement. </a:t>
            </a:r>
          </a:p>
          <a:p>
            <a:pPr lvl="1" eaLnBrk="1" hangingPunct="1">
              <a:lnSpc>
                <a:spcPct val="90000"/>
              </a:lnSpc>
            </a:pPr>
            <a:r>
              <a:rPr lang="en-GB" altLang="en-US" sz="2400" dirty="0" smtClean="0"/>
              <a:t>meningitis contacts</a:t>
            </a:r>
          </a:p>
          <a:p>
            <a:pPr lvl="1" eaLnBrk="1" hangingPunct="1">
              <a:lnSpc>
                <a:spcPct val="90000"/>
              </a:lnSpc>
            </a:pPr>
            <a:r>
              <a:rPr lang="en-GB" altLang="en-US" sz="2400" dirty="0" smtClean="0"/>
              <a:t>surgical/ dental procedures in patients with artificial heart valves or heart valve lesions.</a:t>
            </a:r>
          </a:p>
        </p:txBody>
      </p:sp>
    </p:spTree>
    <p:extLst>
      <p:ext uri="{BB962C8B-B14F-4D97-AF65-F5344CB8AC3E}">
        <p14:creationId xmlns:p14="http://schemas.microsoft.com/office/powerpoint/2010/main" val="1280961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400800"/>
          </a:xfrm>
        </p:spPr>
        <p:txBody>
          <a:bodyPr>
            <a:normAutofit fontScale="70000" lnSpcReduction="20000"/>
          </a:bodyPr>
          <a:lstStyle/>
          <a:p>
            <a:pPr marL="0" indent="0">
              <a:buNone/>
            </a:pPr>
            <a:r>
              <a:rPr lang="en-US" b="1" u="sng" dirty="0" smtClean="0"/>
              <a:t>The </a:t>
            </a:r>
            <a:r>
              <a:rPr lang="en-US" b="1" u="sng" dirty="0"/>
              <a:t>use of antimicrobial </a:t>
            </a:r>
            <a:r>
              <a:rPr lang="en-US" b="1" u="sng" dirty="0" smtClean="0"/>
              <a:t>chemotherapy falls </a:t>
            </a:r>
            <a:r>
              <a:rPr lang="en-US" b="1" u="sng" dirty="0"/>
              <a:t>into one of three general categories</a:t>
            </a:r>
            <a:r>
              <a:rPr lang="en-US" b="1" u="sng" dirty="0" smtClean="0"/>
              <a:t>:</a:t>
            </a:r>
          </a:p>
          <a:p>
            <a:pPr marL="0" indent="0">
              <a:buNone/>
            </a:pPr>
            <a:r>
              <a:rPr lang="en-US" b="1" u="sng" dirty="0" smtClean="0"/>
              <a:t> </a:t>
            </a:r>
          </a:p>
          <a:p>
            <a:pPr marL="0" indent="0">
              <a:buNone/>
            </a:pPr>
            <a:r>
              <a:rPr lang="en-US" b="1" u="sng" dirty="0" smtClean="0"/>
              <a:t>1- </a:t>
            </a:r>
            <a:r>
              <a:rPr lang="en-US" b="1" i="1" u="sng" dirty="0"/>
              <a:t>Prophylaxis </a:t>
            </a:r>
            <a:r>
              <a:rPr lang="en-US" dirty="0"/>
              <a:t>refers to antibiotics given to prevent an infection that has not </a:t>
            </a:r>
            <a:r>
              <a:rPr lang="en-US" dirty="0" smtClean="0"/>
              <a:t>yet developed</a:t>
            </a:r>
            <a:r>
              <a:rPr lang="en-US" dirty="0"/>
              <a:t>. Use of prophylactic therapy should be limited to patients at high risk of </a:t>
            </a:r>
            <a:r>
              <a:rPr lang="en-US" dirty="0" smtClean="0"/>
              <a:t>developing an </a:t>
            </a:r>
            <a:r>
              <a:rPr lang="en-US" dirty="0"/>
              <a:t>infection, such as those on immunosuppressive therapy, those with cancer, or patients </a:t>
            </a:r>
            <a:r>
              <a:rPr lang="en-US" dirty="0" smtClean="0"/>
              <a:t>who are </a:t>
            </a:r>
            <a:r>
              <a:rPr lang="en-US" dirty="0"/>
              <a:t>having surgery. These patients have weakened natural defenses that render </a:t>
            </a:r>
            <a:r>
              <a:rPr lang="en-US" dirty="0" smtClean="0"/>
              <a:t>them susceptible </a:t>
            </a:r>
            <a:r>
              <a:rPr lang="en-US" dirty="0"/>
              <a:t>to infection. </a:t>
            </a:r>
            <a:r>
              <a:rPr lang="en-US" dirty="0" smtClean="0"/>
              <a:t>However</a:t>
            </a:r>
            <a:r>
              <a:rPr lang="en-US" dirty="0"/>
              <a:t>, the world is not sterile, and breakthrough </a:t>
            </a:r>
            <a:r>
              <a:rPr lang="en-US" dirty="0" smtClean="0"/>
              <a:t>infections do occur among patients receiving prophylaxis. </a:t>
            </a:r>
            <a:endParaRPr lang="en-US" dirty="0" smtClean="0"/>
          </a:p>
          <a:p>
            <a:pPr marL="0" indent="0">
              <a:buNone/>
            </a:pPr>
            <a:r>
              <a:rPr lang="en-US" b="1" dirty="0" smtClean="0"/>
              <a:t>So</a:t>
            </a:r>
            <a:r>
              <a:rPr lang="en-US" b="1" dirty="0" smtClean="0"/>
              <a:t>, it </a:t>
            </a:r>
            <a:r>
              <a:rPr lang="en-US" altLang="en-US" sz="3100" b="1" dirty="0" smtClean="0"/>
              <a:t>Prevent </a:t>
            </a:r>
            <a:r>
              <a:rPr lang="en-US" altLang="en-US" sz="3100" b="1" dirty="0"/>
              <a:t>an initial infection or its recurrence after infection</a:t>
            </a:r>
          </a:p>
          <a:p>
            <a:pPr marL="0" indent="0">
              <a:buNone/>
            </a:pPr>
            <a:endParaRPr lang="en-US" dirty="0" smtClean="0"/>
          </a:p>
          <a:p>
            <a:pPr marL="0" indent="0">
              <a:buNone/>
            </a:pPr>
            <a:r>
              <a:rPr lang="en-US" b="1" u="sng" dirty="0" smtClean="0"/>
              <a:t>Examples </a:t>
            </a:r>
          </a:p>
          <a:p>
            <a:r>
              <a:rPr lang="en-US" dirty="0"/>
              <a:t>Trimethoprim/sulfamethoxazole (TMP/SMX) to prevent </a:t>
            </a:r>
            <a:r>
              <a:rPr lang="en-US" i="1" dirty="0"/>
              <a:t>Pneumocystis </a:t>
            </a:r>
            <a:r>
              <a:rPr lang="en-US" i="1" dirty="0" err="1" smtClean="0"/>
              <a:t>cranii</a:t>
            </a:r>
            <a:r>
              <a:rPr lang="en-US" i="1" dirty="0" smtClean="0"/>
              <a:t> (</a:t>
            </a:r>
            <a:r>
              <a:rPr lang="en-US" i="1" dirty="0" err="1" smtClean="0"/>
              <a:t>jirovecii</a:t>
            </a:r>
            <a:r>
              <a:rPr lang="en-US" i="1" dirty="0" smtClean="0"/>
              <a:t> </a:t>
            </a:r>
            <a:r>
              <a:rPr lang="en-US" dirty="0"/>
              <a:t>pneumonia </a:t>
            </a:r>
            <a:r>
              <a:rPr lang="en-US" dirty="0" smtClean="0"/>
              <a:t>)in </a:t>
            </a:r>
            <a:r>
              <a:rPr lang="en-US" dirty="0"/>
              <a:t>a patient on cyclosporine and prednisone after a liver </a:t>
            </a:r>
            <a:r>
              <a:rPr lang="en-US" dirty="0" smtClean="0"/>
              <a:t>transplant or HIV patients </a:t>
            </a:r>
            <a:endParaRPr lang="en-US" dirty="0"/>
          </a:p>
          <a:p>
            <a:r>
              <a:rPr lang="en-US" dirty="0"/>
              <a:t>Cefazolin given before surgery to prevent a staphylococcal skin infection of the surgical site</a:t>
            </a:r>
          </a:p>
          <a:p>
            <a:pPr marL="0" indent="0">
              <a:buNone/>
            </a:pPr>
            <a:endParaRPr lang="en-US" dirty="0"/>
          </a:p>
        </p:txBody>
      </p:sp>
    </p:spTree>
    <p:extLst>
      <p:ext uri="{BB962C8B-B14F-4D97-AF65-F5344CB8AC3E}">
        <p14:creationId xmlns:p14="http://schemas.microsoft.com/office/powerpoint/2010/main" val="1829393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9067800" cy="6705599"/>
          </a:xfrm>
        </p:spPr>
        <p:txBody>
          <a:bodyPr>
            <a:normAutofit fontScale="25000" lnSpcReduction="20000"/>
          </a:bodyPr>
          <a:lstStyle/>
          <a:p>
            <a:pPr marL="0" indent="0">
              <a:buNone/>
            </a:pPr>
            <a:r>
              <a:rPr lang="en-US" sz="7200" b="1" u="sng" dirty="0"/>
              <a:t>Empiric </a:t>
            </a:r>
            <a:r>
              <a:rPr lang="en-US" sz="7200" b="1" u="sng" dirty="0" smtClean="0"/>
              <a:t>Therapy:</a:t>
            </a:r>
            <a:r>
              <a:rPr lang="en-US" altLang="en-US" sz="7200" dirty="0" smtClean="0"/>
              <a:t>  </a:t>
            </a:r>
          </a:p>
          <a:p>
            <a:pPr marL="0" indent="0">
              <a:buNone/>
            </a:pPr>
            <a:endParaRPr lang="en-US" sz="7200" i="1" dirty="0"/>
          </a:p>
          <a:p>
            <a:pPr marL="0" indent="0">
              <a:buNone/>
            </a:pPr>
            <a:r>
              <a:rPr lang="en-US" sz="7200" i="1" dirty="0" smtClean="0"/>
              <a:t>Empiric </a:t>
            </a:r>
            <a:r>
              <a:rPr lang="en-US" sz="7200" i="1" dirty="0"/>
              <a:t>therapy </a:t>
            </a:r>
            <a:r>
              <a:rPr lang="en-US" sz="7200" dirty="0"/>
              <a:t>is given to patients who have a proven or suspected infection, but </a:t>
            </a:r>
            <a:r>
              <a:rPr lang="en-US" sz="7200" dirty="0" smtClean="0"/>
              <a:t>the responsible </a:t>
            </a:r>
            <a:r>
              <a:rPr lang="en-US" sz="7200" dirty="0"/>
              <a:t>organism(s) has or have not yet been </a:t>
            </a:r>
            <a:r>
              <a:rPr lang="en-US" sz="7200" dirty="0" smtClean="0"/>
              <a:t>identified </a:t>
            </a:r>
            <a:r>
              <a:rPr lang="en-US" sz="7200" dirty="0" err="1" smtClean="0"/>
              <a:t>i.e</a:t>
            </a:r>
            <a:r>
              <a:rPr lang="en-US" sz="7200" dirty="0" smtClean="0"/>
              <a:t> </a:t>
            </a:r>
            <a:r>
              <a:rPr lang="en-US" altLang="en-US" sz="7200" dirty="0" smtClean="0"/>
              <a:t>before </a:t>
            </a:r>
            <a:r>
              <a:rPr lang="en-US" altLang="en-US" sz="7200" dirty="0"/>
              <a:t>specific culture information has been reported or </a:t>
            </a:r>
            <a:r>
              <a:rPr lang="en-US" altLang="en-US" sz="7200" dirty="0" smtClean="0"/>
              <a:t>obtained</a:t>
            </a:r>
            <a:r>
              <a:rPr lang="en-US" sz="7200" dirty="0" smtClean="0"/>
              <a:t> . </a:t>
            </a:r>
          </a:p>
          <a:p>
            <a:pPr marL="0" indent="0">
              <a:buNone/>
            </a:pPr>
            <a:endParaRPr lang="en-US" sz="7200" dirty="0"/>
          </a:p>
          <a:p>
            <a:pPr marL="0" indent="0">
              <a:buNone/>
            </a:pPr>
            <a:r>
              <a:rPr lang="en-US" sz="7200" dirty="0" smtClean="0"/>
              <a:t>It </a:t>
            </a:r>
            <a:r>
              <a:rPr lang="en-US" sz="7200" dirty="0"/>
              <a:t>is the type of therapy most </a:t>
            </a:r>
            <a:r>
              <a:rPr lang="en-US" sz="7200" dirty="0" smtClean="0"/>
              <a:t>often initiated </a:t>
            </a:r>
            <a:r>
              <a:rPr lang="en-US" sz="7200" dirty="0"/>
              <a:t>in both outpatient and inpatient settings. After the clinician assesses the likelihood of </a:t>
            </a:r>
            <a:r>
              <a:rPr lang="en-US" sz="7200" dirty="0" smtClean="0"/>
              <a:t>an infection </a:t>
            </a:r>
            <a:r>
              <a:rPr lang="en-US" sz="7200" dirty="0"/>
              <a:t>based on physical exam, laboratory findings, and other signs and symptoms, he or </a:t>
            </a:r>
            <a:r>
              <a:rPr lang="en-US" sz="7200" dirty="0" smtClean="0"/>
              <a:t>she should </a:t>
            </a:r>
            <a:r>
              <a:rPr lang="en-US" sz="7200" dirty="0"/>
              <a:t>generally collect samples for culture </a:t>
            </a:r>
            <a:r>
              <a:rPr lang="en-US" sz="7200" dirty="0" smtClean="0"/>
              <a:t> and </a:t>
            </a:r>
            <a:r>
              <a:rPr lang="en-US" sz="7200" dirty="0"/>
              <a:t>Gram staining. </a:t>
            </a:r>
            <a:endParaRPr lang="en-US" sz="7200" dirty="0" smtClean="0"/>
          </a:p>
          <a:p>
            <a:pPr marL="0" indent="0">
              <a:buNone/>
            </a:pPr>
            <a:endParaRPr lang="en-US" sz="7200" dirty="0"/>
          </a:p>
          <a:p>
            <a:pPr marL="0" indent="0">
              <a:buNone/>
            </a:pPr>
            <a:r>
              <a:rPr lang="en-US" sz="7200" dirty="0" smtClean="0"/>
              <a:t>The </a:t>
            </a:r>
            <a:r>
              <a:rPr lang="en-US" sz="7200" dirty="0"/>
              <a:t>process </a:t>
            </a:r>
            <a:r>
              <a:rPr lang="en-US" sz="7200" dirty="0" smtClean="0"/>
              <a:t>of culturing </a:t>
            </a:r>
            <a:r>
              <a:rPr lang="en-US" sz="7200" dirty="0"/>
              <a:t>the sample begins around the time that the clinician performs the Gram stain. After </a:t>
            </a:r>
            <a:r>
              <a:rPr lang="en-US" sz="7200" dirty="0" smtClean="0"/>
              <a:t>a day </a:t>
            </a:r>
            <a:r>
              <a:rPr lang="en-US" sz="7200" dirty="0"/>
              <a:t>or so, testing will reveal the identification of the organism, and eventually the organism </a:t>
            </a:r>
            <a:r>
              <a:rPr lang="en-US" sz="7200" dirty="0" smtClean="0"/>
              <a:t>can be </a:t>
            </a:r>
            <a:r>
              <a:rPr lang="en-US" sz="7200" dirty="0"/>
              <a:t>tested for its susceptibility to various antibiotics</a:t>
            </a:r>
            <a:r>
              <a:rPr lang="en-US" sz="7200" dirty="0" smtClean="0"/>
              <a:t>.</a:t>
            </a:r>
            <a:r>
              <a:rPr lang="en-US" sz="7200" dirty="0"/>
              <a:t> However, this process takes several days, so empiric therapy is generally initiated before the clinician knows the exact identification and susceptibilities of the causative organism. Empiric therapy is our best guess of which antimicrobial agent or agents will be most active against the likely cause of infection. Sometimes we are right, and sometimes we are wrong. The significance of making a correct guess differs depending on the severity of the infection; a wrong choice for an uncomplicated urinary tract infection (UTI) results in an annoyed patient, whereas the wrong choice for meningitis is fatal. Keep in mind that empiric therapy should not be directed against every known organism in nature—just those that cause the infection in question. </a:t>
            </a:r>
            <a:r>
              <a:rPr lang="en-US" sz="7200" dirty="0" smtClean="0"/>
              <a:t>Her we use </a:t>
            </a:r>
            <a:r>
              <a:rPr lang="en-US" altLang="en-US" sz="7200" dirty="0" smtClean="0"/>
              <a:t> </a:t>
            </a:r>
            <a:r>
              <a:rPr lang="en-US" altLang="en-US" sz="7200" dirty="0" smtClean="0"/>
              <a:t>use more </a:t>
            </a:r>
            <a:r>
              <a:rPr lang="en-US" altLang="en-US" sz="7200" dirty="0"/>
              <a:t>“broad spectrum</a:t>
            </a:r>
            <a:r>
              <a:rPr lang="en-US" altLang="en-US" sz="7200" dirty="0" smtClean="0"/>
              <a:t>” anti-</a:t>
            </a:r>
            <a:r>
              <a:rPr lang="en-US" altLang="en-US" sz="7200" dirty="0" err="1" smtClean="0"/>
              <a:t>microbials</a:t>
            </a:r>
            <a:r>
              <a:rPr lang="en-US" altLang="en-US" sz="7200" dirty="0" smtClean="0"/>
              <a:t>.</a:t>
            </a:r>
            <a:endParaRPr lang="en-US" altLang="en-US" sz="7200" dirty="0"/>
          </a:p>
          <a:p>
            <a:pPr marL="0" indent="0">
              <a:buNone/>
            </a:pPr>
            <a:endParaRPr lang="en-US" sz="4500" dirty="0" smtClean="0"/>
          </a:p>
          <a:p>
            <a:pPr marL="0" indent="0">
              <a:buNone/>
            </a:pPr>
            <a:r>
              <a:rPr lang="en-US" sz="4500" dirty="0" smtClean="0"/>
              <a:t> </a:t>
            </a:r>
            <a:r>
              <a:rPr lang="en-US" sz="7200" dirty="0"/>
              <a:t>Examples</a:t>
            </a:r>
          </a:p>
          <a:p>
            <a:r>
              <a:rPr lang="en-US" sz="7200" dirty="0"/>
              <a:t>Levofloxacin initiated for a patient with presumed community-acquired pneumonia</a:t>
            </a:r>
          </a:p>
          <a:p>
            <a:r>
              <a:rPr lang="en-US" sz="7200" dirty="0"/>
              <a:t>Ceftriaxone given for the treatment of suspected pyelonephritis</a:t>
            </a:r>
          </a:p>
          <a:p>
            <a:pPr marL="0" indent="0">
              <a:buNone/>
            </a:pPr>
            <a:endParaRPr lang="en-US" sz="3800"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271574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0"/>
            <a:ext cx="7772400" cy="1143000"/>
          </a:xfrm>
        </p:spPr>
        <p:txBody>
          <a:bodyPr/>
          <a:lstStyle/>
          <a:p>
            <a:r>
              <a:rPr lang="en-US" altLang="en-US"/>
              <a:t>Antiseptics &amp; Disinfectants</a:t>
            </a:r>
          </a:p>
        </p:txBody>
      </p:sp>
      <p:sp>
        <p:nvSpPr>
          <p:cNvPr id="47107" name="Rectangle 3"/>
          <p:cNvSpPr>
            <a:spLocks noGrp="1" noChangeArrowheads="1"/>
          </p:cNvSpPr>
          <p:nvPr>
            <p:ph type="body" idx="1"/>
          </p:nvPr>
        </p:nvSpPr>
        <p:spPr>
          <a:xfrm>
            <a:off x="228600" y="1066800"/>
            <a:ext cx="8686800" cy="5029200"/>
          </a:xfrm>
        </p:spPr>
        <p:txBody>
          <a:bodyPr/>
          <a:lstStyle/>
          <a:p>
            <a:r>
              <a:rPr lang="en-US" altLang="en-US" b="1" i="1"/>
              <a:t>Antiseptics </a:t>
            </a:r>
            <a:r>
              <a:rPr lang="en-US" altLang="en-US"/>
              <a:t>- applied to living tissues</a:t>
            </a:r>
          </a:p>
          <a:p>
            <a:r>
              <a:rPr lang="en-US" altLang="en-US" b="1" u="sng"/>
              <a:t>Disinfectants</a:t>
            </a:r>
            <a:r>
              <a:rPr lang="en-US" altLang="en-US"/>
              <a:t> - applied to inanimate objects</a:t>
            </a:r>
          </a:p>
          <a:p>
            <a:r>
              <a:rPr lang="en-US" altLang="en-US" b="1" u="sng"/>
              <a:t>Sterilization</a:t>
            </a:r>
            <a:r>
              <a:rPr lang="en-US" altLang="en-US"/>
              <a:t> - </a:t>
            </a:r>
            <a:r>
              <a:rPr lang="en-US" altLang="en-US" sz="2800"/>
              <a:t>complete destruction of all organisms</a:t>
            </a:r>
          </a:p>
          <a:p>
            <a:r>
              <a:rPr lang="en-US" altLang="en-US" sz="2800" b="1" u="sng"/>
              <a:t>Sanitization</a:t>
            </a:r>
            <a:r>
              <a:rPr lang="en-US" altLang="en-US" sz="2800"/>
              <a:t> - contamination reduced to a level compatible with public health standards</a:t>
            </a:r>
          </a:p>
          <a:p>
            <a:endParaRPr lang="en-US" altLang="en-US" sz="2800"/>
          </a:p>
        </p:txBody>
      </p:sp>
    </p:spTree>
    <p:extLst>
      <p:ext uri="{BB962C8B-B14F-4D97-AF65-F5344CB8AC3E}">
        <p14:creationId xmlns:p14="http://schemas.microsoft.com/office/powerpoint/2010/main" val="1427552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6477000"/>
          </a:xfrm>
        </p:spPr>
        <p:txBody>
          <a:bodyPr>
            <a:normAutofit fontScale="77500" lnSpcReduction="20000"/>
          </a:bodyPr>
          <a:lstStyle/>
          <a:p>
            <a:pPr marL="0" indent="0">
              <a:buNone/>
            </a:pPr>
            <a:r>
              <a:rPr lang="en-US" b="1" u="sng" dirty="0"/>
              <a:t>Definitive </a:t>
            </a:r>
            <a:r>
              <a:rPr lang="en-US" b="1" u="sng" dirty="0" smtClean="0"/>
              <a:t>Therapy:</a:t>
            </a:r>
          </a:p>
          <a:p>
            <a:pPr marL="0" indent="0">
              <a:buNone/>
            </a:pPr>
            <a:r>
              <a:rPr lang="en-US" dirty="0" smtClean="0"/>
              <a:t>After </a:t>
            </a:r>
            <a:r>
              <a:rPr lang="en-US" dirty="0"/>
              <a:t>culture and sensitivity results are known, the </a:t>
            </a:r>
            <a:r>
              <a:rPr lang="en-US" i="1" dirty="0"/>
              <a:t>definitive therapy </a:t>
            </a:r>
            <a:r>
              <a:rPr lang="en-US" dirty="0"/>
              <a:t>phase of treatment </a:t>
            </a:r>
            <a:r>
              <a:rPr lang="en-US" dirty="0" smtClean="0"/>
              <a:t>can begin</a:t>
            </a:r>
            <a:r>
              <a:rPr lang="en-US" dirty="0"/>
              <a:t>. Unlike empiric therapy, with definitive therapy we know on what organisms to base </a:t>
            </a:r>
            <a:r>
              <a:rPr lang="en-US" dirty="0" smtClean="0"/>
              <a:t>our treatment </a:t>
            </a:r>
            <a:r>
              <a:rPr lang="en-US" dirty="0"/>
              <a:t>and which drugs should work against them. </a:t>
            </a:r>
            <a:r>
              <a:rPr lang="en-US" u="sng" dirty="0"/>
              <a:t>At this phase, </a:t>
            </a:r>
            <a:r>
              <a:rPr lang="en-US" u="sng" dirty="0" smtClean="0"/>
              <a:t>we choose antimicrobial </a:t>
            </a:r>
            <a:r>
              <a:rPr lang="en-US" u="sng" dirty="0"/>
              <a:t>agents that are safe, effective, narrow in spectrum, and cost-effective.</a:t>
            </a:r>
            <a:r>
              <a:rPr lang="en-US" dirty="0"/>
              <a:t> This </a:t>
            </a:r>
            <a:r>
              <a:rPr lang="en-US" dirty="0" smtClean="0"/>
              <a:t>helps us </a:t>
            </a:r>
            <a:r>
              <a:rPr lang="en-US" dirty="0"/>
              <a:t>avoid unneeded toxicity, treatment failures, and the possible emergence of </a:t>
            </a:r>
            <a:r>
              <a:rPr lang="en-US" dirty="0" smtClean="0"/>
              <a:t>antimicrobial resistance</a:t>
            </a:r>
            <a:r>
              <a:rPr lang="en-US" dirty="0"/>
              <a:t>; it also helps manage costs. In general, moving from empiric to definitive </a:t>
            </a:r>
            <a:r>
              <a:rPr lang="en-US" dirty="0" smtClean="0"/>
              <a:t>therapy involves </a:t>
            </a:r>
            <a:r>
              <a:rPr lang="en-US" dirty="0"/>
              <a:t>decreasing the spectrum of coverage, because we do not need to target </a:t>
            </a:r>
            <a:r>
              <a:rPr lang="en-US" dirty="0" smtClean="0"/>
              <a:t>organisms that </a:t>
            </a:r>
            <a:r>
              <a:rPr lang="en-US" dirty="0"/>
              <a:t>are not causing infection in our patient. In fact, giving overly broad-spectrum antibiotics </a:t>
            </a:r>
            <a:r>
              <a:rPr lang="en-US" dirty="0" smtClean="0"/>
              <a:t>can lead </a:t>
            </a:r>
            <a:r>
              <a:rPr lang="en-US" dirty="0"/>
              <a:t>to the development of superinfections: infections caused by organisms resistant to </a:t>
            </a:r>
            <a:r>
              <a:rPr lang="en-US" dirty="0" smtClean="0"/>
              <a:t>the anti-biotics </a:t>
            </a:r>
            <a:r>
              <a:rPr lang="en-US" dirty="0"/>
              <a:t>in use that occur during therapy</a:t>
            </a:r>
            <a:r>
              <a:rPr lang="en-US" dirty="0" smtClean="0"/>
              <a:t>.</a:t>
            </a:r>
          </a:p>
          <a:p>
            <a:pPr marL="0" indent="0">
              <a:buNone/>
            </a:pPr>
            <a:r>
              <a:rPr lang="en-US" sz="5700" u="sng" dirty="0" smtClean="0"/>
              <a:t>So, </a:t>
            </a:r>
            <a:endParaRPr lang="en-US" sz="5700" u="sng" dirty="0" smtClean="0"/>
          </a:p>
          <a:p>
            <a:pPr lvl="1">
              <a:buFont typeface="Wingdings" panose="05000000000000000000" pitchFamily="2" charset="2"/>
              <a:buChar char="§"/>
            </a:pPr>
            <a:r>
              <a:rPr lang="en-US" altLang="en-US" sz="3200" dirty="0"/>
              <a:t>Organism(s) identified and specific therapy chosen</a:t>
            </a:r>
          </a:p>
          <a:p>
            <a:pPr lvl="1">
              <a:buFont typeface="Wingdings" panose="05000000000000000000" pitchFamily="2" charset="2"/>
              <a:buChar char="§"/>
            </a:pPr>
            <a:r>
              <a:rPr lang="en-US" altLang="en-US" sz="3200" dirty="0"/>
              <a:t>More “narrow” spectrum</a:t>
            </a:r>
          </a:p>
          <a:p>
            <a:pPr marL="0" indent="0">
              <a:buNone/>
            </a:pPr>
            <a:endParaRPr lang="en-US" dirty="0"/>
          </a:p>
        </p:txBody>
      </p:sp>
    </p:spTree>
    <p:extLst>
      <p:ext uri="{BB962C8B-B14F-4D97-AF65-F5344CB8AC3E}">
        <p14:creationId xmlns:p14="http://schemas.microsoft.com/office/powerpoint/2010/main" val="4074082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buNone/>
            </a:pPr>
            <a:r>
              <a:rPr lang="en-US" b="1" i="1" u="sng" dirty="0" smtClean="0"/>
              <a:t> Examples of Definitive </a:t>
            </a:r>
            <a:r>
              <a:rPr lang="en-US" b="1" i="1" u="sng" dirty="0"/>
              <a:t>Therapy</a:t>
            </a:r>
          </a:p>
          <a:p>
            <a:r>
              <a:rPr lang="en-US" dirty="0"/>
              <a:t>Transitioning from piperacillin/</a:t>
            </a:r>
            <a:r>
              <a:rPr lang="en-US" dirty="0" err="1"/>
              <a:t>tazobactam</a:t>
            </a:r>
            <a:r>
              <a:rPr lang="en-US" dirty="0"/>
              <a:t> to ampicillin in a patient with a wound </a:t>
            </a:r>
            <a:r>
              <a:rPr lang="en-US" dirty="0" smtClean="0"/>
              <a:t>infection caused </a:t>
            </a:r>
            <a:r>
              <a:rPr lang="en-US" dirty="0"/>
              <a:t>by </a:t>
            </a:r>
            <a:r>
              <a:rPr lang="en-US" i="1" dirty="0"/>
              <a:t>Enterococcus </a:t>
            </a:r>
            <a:r>
              <a:rPr lang="en-US" i="1" dirty="0" err="1"/>
              <a:t>faecalis</a:t>
            </a:r>
            <a:r>
              <a:rPr lang="en-US" dirty="0"/>
              <a:t>, which is susceptible to both drugs</a:t>
            </a:r>
          </a:p>
          <a:p>
            <a:r>
              <a:rPr lang="en-US" dirty="0"/>
              <a:t>Discontinuing ceftriaxone and initiating ciprofloxacin for a patient with a UTI caused </a:t>
            </a:r>
            <a:r>
              <a:rPr lang="en-US" dirty="0" smtClean="0"/>
              <a:t>by  </a:t>
            </a:r>
            <a:r>
              <a:rPr lang="en-US" i="1" dirty="0" err="1" smtClean="0"/>
              <a:t>Klebsiella</a:t>
            </a:r>
            <a:r>
              <a:rPr lang="en-US" i="1" dirty="0" smtClean="0"/>
              <a:t> </a:t>
            </a:r>
            <a:r>
              <a:rPr lang="en-US" i="1" dirty="0"/>
              <a:t>pneumoniae </a:t>
            </a:r>
            <a:r>
              <a:rPr lang="en-US" dirty="0"/>
              <a:t>that is resistant to ceftriaxone but susceptible to </a:t>
            </a:r>
            <a:r>
              <a:rPr lang="en-US" dirty="0" smtClean="0"/>
              <a:t>ciprofloxacin</a:t>
            </a:r>
            <a:endParaRPr lang="en-US" dirty="0"/>
          </a:p>
        </p:txBody>
      </p:sp>
    </p:spTree>
    <p:extLst>
      <p:ext uri="{BB962C8B-B14F-4D97-AF65-F5344CB8AC3E}">
        <p14:creationId xmlns:p14="http://schemas.microsoft.com/office/powerpoint/2010/main" val="2168789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57200" y="83468"/>
            <a:ext cx="8229600" cy="1143000"/>
          </a:xfrm>
          <a:noFill/>
          <a:ln/>
        </p:spPr>
        <p:txBody>
          <a:bodyPr lIns="92075" tIns="46038" rIns="92075" bIns="46038"/>
          <a:lstStyle/>
          <a:p>
            <a:r>
              <a:rPr lang="en-US" b="1" dirty="0" smtClean="0">
                <a:solidFill>
                  <a:srgbClr val="A40101"/>
                </a:solidFill>
              </a:rPr>
              <a:t>Selecting </a:t>
            </a:r>
            <a:r>
              <a:rPr lang="en-US" b="1" dirty="0">
                <a:solidFill>
                  <a:srgbClr val="A40101"/>
                </a:solidFill>
              </a:rPr>
              <a:t>a Therapeutic Regimen</a:t>
            </a:r>
          </a:p>
        </p:txBody>
      </p:sp>
      <p:sp>
        <p:nvSpPr>
          <p:cNvPr id="172035" name="Rectangle 3"/>
          <p:cNvSpPr>
            <a:spLocks noGrp="1" noChangeArrowheads="1"/>
          </p:cNvSpPr>
          <p:nvPr>
            <p:ph type="body" idx="1"/>
          </p:nvPr>
        </p:nvSpPr>
        <p:spPr>
          <a:xfrm>
            <a:off x="152400" y="1427560"/>
            <a:ext cx="8839200" cy="5017404"/>
          </a:xfrm>
        </p:spPr>
        <p:txBody>
          <a:bodyPr>
            <a:normAutofit/>
          </a:bodyPr>
          <a:lstStyle/>
          <a:p>
            <a:pPr marL="609600" indent="-609600">
              <a:lnSpc>
                <a:spcPct val="90000"/>
              </a:lnSpc>
              <a:buClr>
                <a:schemeClr val="tx2"/>
              </a:buClr>
              <a:buSzTx/>
              <a:buFont typeface="Monotype Sorts" charset="0"/>
              <a:buAutoNum type="arabicPeriod"/>
            </a:pPr>
            <a:r>
              <a:rPr lang="en-US" sz="2400" dirty="0"/>
              <a:t>Confirm presence of infection</a:t>
            </a:r>
            <a:r>
              <a:rPr lang="en-US" sz="2400" dirty="0" smtClean="0"/>
              <a:t>: by :</a:t>
            </a:r>
            <a:endParaRPr lang="en-US" sz="2400" dirty="0"/>
          </a:p>
          <a:p>
            <a:pPr marL="1066800" lvl="1" indent="-609600">
              <a:lnSpc>
                <a:spcPct val="90000"/>
              </a:lnSpc>
              <a:buClr>
                <a:schemeClr val="tx2"/>
              </a:buClr>
              <a:buSzTx/>
              <a:buFont typeface="Monotype Sorts" charset="0"/>
              <a:buNone/>
            </a:pPr>
            <a:r>
              <a:rPr lang="en-US" sz="2400" dirty="0"/>
              <a:t> (a). </a:t>
            </a:r>
            <a:r>
              <a:rPr lang="en-US" sz="2400" dirty="0" smtClean="0"/>
              <a:t>History</a:t>
            </a:r>
          </a:p>
          <a:p>
            <a:pPr marL="1066800" lvl="1" indent="-609600">
              <a:lnSpc>
                <a:spcPct val="90000"/>
              </a:lnSpc>
              <a:buClr>
                <a:schemeClr val="tx2"/>
              </a:buClr>
              <a:buSzTx/>
              <a:buFont typeface="Monotype Sorts" charset="0"/>
              <a:buNone/>
            </a:pPr>
            <a:r>
              <a:rPr lang="en-US" sz="2400" dirty="0" smtClean="0"/>
              <a:t> </a:t>
            </a:r>
            <a:r>
              <a:rPr lang="en-US" sz="2400" dirty="0"/>
              <a:t>(b) signs and symptoms</a:t>
            </a:r>
          </a:p>
          <a:p>
            <a:pPr marL="1524000" lvl="2" indent="-609600">
              <a:lnSpc>
                <a:spcPct val="90000"/>
              </a:lnSpc>
              <a:buClr>
                <a:schemeClr val="tx2"/>
              </a:buClr>
              <a:buSzTx/>
              <a:buFont typeface="Monotype Sorts" charset="0"/>
              <a:buAutoNum type="romanLcPeriod"/>
            </a:pPr>
            <a:r>
              <a:rPr lang="en-US" dirty="0"/>
              <a:t>Fever</a:t>
            </a:r>
          </a:p>
          <a:p>
            <a:pPr marL="1524000" lvl="2" indent="-609600">
              <a:lnSpc>
                <a:spcPct val="90000"/>
              </a:lnSpc>
              <a:buClr>
                <a:schemeClr val="tx2"/>
              </a:buClr>
              <a:buSzTx/>
              <a:buFont typeface="Monotype Sorts" charset="0"/>
              <a:buAutoNum type="romanLcPeriod"/>
            </a:pPr>
            <a:r>
              <a:rPr lang="en-US" dirty="0"/>
              <a:t>Pain, tenderness and inflammation </a:t>
            </a:r>
          </a:p>
          <a:p>
            <a:pPr marL="1524000" lvl="2" indent="-609600">
              <a:lnSpc>
                <a:spcPct val="90000"/>
              </a:lnSpc>
              <a:buClr>
                <a:schemeClr val="tx2"/>
              </a:buClr>
              <a:buSzTx/>
              <a:buFont typeface="Monotype Sorts" charset="0"/>
              <a:buAutoNum type="romanLcPeriod"/>
            </a:pPr>
            <a:r>
              <a:rPr lang="en-US" dirty="0"/>
              <a:t>Symptoms related to organ </a:t>
            </a:r>
          </a:p>
          <a:p>
            <a:pPr marL="1524000" lvl="2" indent="-609600">
              <a:lnSpc>
                <a:spcPct val="90000"/>
              </a:lnSpc>
              <a:buClr>
                <a:schemeClr val="tx2"/>
              </a:buClr>
              <a:buSzTx/>
              <a:buFont typeface="Monotype Sorts" charset="0"/>
              <a:buAutoNum type="romanLcPeriod"/>
            </a:pPr>
            <a:r>
              <a:rPr lang="en-US" dirty="0"/>
              <a:t>WBC count and ESR</a:t>
            </a:r>
          </a:p>
          <a:p>
            <a:pPr marL="1066800" lvl="1" indent="-609600">
              <a:lnSpc>
                <a:spcPct val="90000"/>
              </a:lnSpc>
              <a:buClr>
                <a:schemeClr val="tx2"/>
              </a:buClr>
              <a:buSzTx/>
              <a:buFont typeface="Monotype Sorts" charset="0"/>
              <a:buNone/>
            </a:pPr>
            <a:r>
              <a:rPr lang="en-US" sz="2400" dirty="0"/>
              <a:t>   (c) Identify predisposing factors</a:t>
            </a:r>
          </a:p>
          <a:p>
            <a:pPr marL="609600" indent="-609600">
              <a:lnSpc>
                <a:spcPct val="90000"/>
              </a:lnSpc>
              <a:buClr>
                <a:schemeClr val="tx2"/>
              </a:buClr>
              <a:buSzTx/>
              <a:buFont typeface="Monotype Sorts" charset="0"/>
              <a:buAutoNum type="arabicPeriod"/>
            </a:pPr>
            <a:r>
              <a:rPr lang="en-US" sz="2400" dirty="0" smtClean="0"/>
              <a:t> Selection of drug: Before </a:t>
            </a:r>
            <a:r>
              <a:rPr lang="en-US" sz="2400" dirty="0"/>
              <a:t>selecting Empiric therapy </a:t>
            </a:r>
            <a:r>
              <a:rPr lang="en-US" sz="2400" dirty="0" smtClean="0"/>
              <a:t> get </a:t>
            </a:r>
            <a:r>
              <a:rPr lang="en-US" sz="2400" dirty="0"/>
              <a:t>material for c/s or for microscopy </a:t>
            </a:r>
          </a:p>
          <a:p>
            <a:pPr marL="609600" indent="-609600">
              <a:lnSpc>
                <a:spcPct val="90000"/>
              </a:lnSpc>
              <a:buClr>
                <a:schemeClr val="tx2"/>
              </a:buClr>
              <a:buSzTx/>
              <a:buFont typeface="Monotype Sorts" charset="0"/>
              <a:buAutoNum type="arabicPeriod"/>
            </a:pPr>
            <a:r>
              <a:rPr lang="en-US" sz="2400" dirty="0"/>
              <a:t>Consider the spectrum of activity; narrow </a:t>
            </a:r>
            <a:r>
              <a:rPr lang="en-US" sz="2400" dirty="0" smtClean="0"/>
              <a:t>versus broad </a:t>
            </a:r>
            <a:r>
              <a:rPr lang="en-US" sz="2400" dirty="0"/>
              <a:t>spectrum</a:t>
            </a:r>
          </a:p>
          <a:p>
            <a:pPr marL="609600" indent="-609600">
              <a:lnSpc>
                <a:spcPct val="90000"/>
              </a:lnSpc>
              <a:buClr>
                <a:schemeClr val="tx2"/>
              </a:buClr>
              <a:buSzTx/>
              <a:buFont typeface="Monotype Sorts" charset="0"/>
              <a:buAutoNum type="arabicPeriod"/>
            </a:pPr>
            <a:r>
              <a:rPr lang="en-US" sz="2400" dirty="0"/>
              <a:t>Special conditions like sepsis or meningitis</a:t>
            </a:r>
          </a:p>
        </p:txBody>
      </p:sp>
    </p:spTree>
    <p:custDataLst>
      <p:tags r:id="rId1"/>
    </p:custDataLst>
    <p:extLst>
      <p:ext uri="{BB962C8B-B14F-4D97-AF65-F5344CB8AC3E}">
        <p14:creationId xmlns:p14="http://schemas.microsoft.com/office/powerpoint/2010/main" val="2924085656"/>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72034"/>
                                        </p:tgtEl>
                                        <p:attrNameLst>
                                          <p:attrName>style.visibility</p:attrName>
                                        </p:attrNameLst>
                                      </p:cBhvr>
                                      <p:to>
                                        <p:strVal val="visible"/>
                                      </p:to>
                                    </p:set>
                                    <p:anim calcmode="lin" valueType="num">
                                      <p:cBhvr additive="base">
                                        <p:cTn id="7" dur="800" fill="hold">
                                          <p:stCondLst>
                                            <p:cond delay="0"/>
                                          </p:stCondLst>
                                        </p:cTn>
                                        <p:tgtEl>
                                          <p:spTgt spid="17203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7203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72035">
                                            <p:txEl>
                                              <p:pRg st="0" end="0"/>
                                            </p:txEl>
                                          </p:spTgt>
                                        </p:tgtEl>
                                        <p:attrNameLst>
                                          <p:attrName>style.visibility</p:attrName>
                                        </p:attrNameLst>
                                      </p:cBhvr>
                                      <p:to>
                                        <p:strVal val="visible"/>
                                      </p:to>
                                    </p:set>
                                    <p:animEffect transition="in" filter="fade">
                                      <p:cBhvr>
                                        <p:cTn id="13" dur="1000"/>
                                        <p:tgtEl>
                                          <p:spTgt spid="172035">
                                            <p:txEl>
                                              <p:pRg st="0" end="0"/>
                                            </p:txEl>
                                          </p:spTgt>
                                        </p:tgtEl>
                                      </p:cBhvr>
                                    </p:animEffect>
                                    <p:anim calcmode="lin" valueType="num">
                                      <p:cBhvr>
                                        <p:cTn id="14" dur="1000" fill="hold"/>
                                        <p:tgtEl>
                                          <p:spTgt spid="172035">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172035">
                                            <p:txEl>
                                              <p:pRg st="0" end="0"/>
                                            </p:txEl>
                                          </p:spTgt>
                                        </p:tgtEl>
                                        <p:attrNameLst>
                                          <p:attrName>ppt_y</p:attrName>
                                        </p:attrNameLst>
                                      </p:cBhvr>
                                      <p:tavLst>
                                        <p:tav tm="0">
                                          <p:val>
                                            <p:strVal val="#ppt_y"/>
                                          </p:val>
                                        </p:tav>
                                        <p:tav tm="100000">
                                          <p:val>
                                            <p:strVal val="#ppt_y"/>
                                          </p:val>
                                        </p:tav>
                                      </p:tavLst>
                                    </p:anim>
                                  </p:childTnLst>
                                </p:cTn>
                              </p:par>
                              <p:par>
                                <p:cTn id="16" presetID="40" presetClass="entr" presetSubtype="0" fill="hold" grpId="0" nodeType="withEffect">
                                  <p:stCondLst>
                                    <p:cond delay="0"/>
                                  </p:stCondLst>
                                  <p:iterate type="lt">
                                    <p:tmPct val="10000"/>
                                  </p:iterate>
                                  <p:childTnLst>
                                    <p:set>
                                      <p:cBhvr>
                                        <p:cTn id="17" dur="1" fill="hold">
                                          <p:stCondLst>
                                            <p:cond delay="0"/>
                                          </p:stCondLst>
                                        </p:cTn>
                                        <p:tgtEl>
                                          <p:spTgt spid="172035">
                                            <p:txEl>
                                              <p:pRg st="1" end="1"/>
                                            </p:txEl>
                                          </p:spTgt>
                                        </p:tgtEl>
                                        <p:attrNameLst>
                                          <p:attrName>style.visibility</p:attrName>
                                        </p:attrNameLst>
                                      </p:cBhvr>
                                      <p:to>
                                        <p:strVal val="visible"/>
                                      </p:to>
                                    </p:set>
                                    <p:animEffect transition="in" filter="fade">
                                      <p:cBhvr>
                                        <p:cTn id="18" dur="1000"/>
                                        <p:tgtEl>
                                          <p:spTgt spid="172035">
                                            <p:txEl>
                                              <p:pRg st="1" end="1"/>
                                            </p:txEl>
                                          </p:spTgt>
                                        </p:tgtEl>
                                      </p:cBhvr>
                                    </p:animEffect>
                                    <p:anim calcmode="lin" valueType="num">
                                      <p:cBhvr>
                                        <p:cTn id="19" dur="1000" fill="hold"/>
                                        <p:tgtEl>
                                          <p:spTgt spid="172035">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172035">
                                            <p:txEl>
                                              <p:pRg st="1" end="1"/>
                                            </p:txEl>
                                          </p:spTgt>
                                        </p:tgtEl>
                                        <p:attrNameLst>
                                          <p:attrName>ppt_y</p:attrName>
                                        </p:attrNameLst>
                                      </p:cBhvr>
                                      <p:tavLst>
                                        <p:tav tm="0">
                                          <p:val>
                                            <p:strVal val="#ppt_y"/>
                                          </p:val>
                                        </p:tav>
                                        <p:tav tm="100000">
                                          <p:val>
                                            <p:strVal val="#ppt_y"/>
                                          </p:val>
                                        </p:tav>
                                      </p:tavLst>
                                    </p:anim>
                                  </p:childTnLst>
                                </p:cTn>
                              </p:par>
                              <p:par>
                                <p:cTn id="21" presetID="40" presetClass="entr" presetSubtype="0" fill="hold" grpId="0" nodeType="withEffect">
                                  <p:stCondLst>
                                    <p:cond delay="0"/>
                                  </p:stCondLst>
                                  <p:iterate type="lt">
                                    <p:tmPct val="10000"/>
                                  </p:iterate>
                                  <p:childTnLst>
                                    <p:set>
                                      <p:cBhvr>
                                        <p:cTn id="22" dur="1" fill="hold">
                                          <p:stCondLst>
                                            <p:cond delay="0"/>
                                          </p:stCondLst>
                                        </p:cTn>
                                        <p:tgtEl>
                                          <p:spTgt spid="172035">
                                            <p:txEl>
                                              <p:pRg st="2" end="2"/>
                                            </p:txEl>
                                          </p:spTgt>
                                        </p:tgtEl>
                                        <p:attrNameLst>
                                          <p:attrName>style.visibility</p:attrName>
                                        </p:attrNameLst>
                                      </p:cBhvr>
                                      <p:to>
                                        <p:strVal val="visible"/>
                                      </p:to>
                                    </p:set>
                                    <p:animEffect transition="in" filter="fade">
                                      <p:cBhvr>
                                        <p:cTn id="23" dur="1000"/>
                                        <p:tgtEl>
                                          <p:spTgt spid="172035">
                                            <p:txEl>
                                              <p:pRg st="2" end="2"/>
                                            </p:txEl>
                                          </p:spTgt>
                                        </p:tgtEl>
                                      </p:cBhvr>
                                    </p:animEffect>
                                    <p:anim calcmode="lin" valueType="num">
                                      <p:cBhvr>
                                        <p:cTn id="24" dur="1000" fill="hold"/>
                                        <p:tgtEl>
                                          <p:spTgt spid="172035">
                                            <p:txEl>
                                              <p:pRg st="2" end="2"/>
                                            </p:txEl>
                                          </p:spTgt>
                                        </p:tgtEl>
                                        <p:attrNameLst>
                                          <p:attrName>ppt_x</p:attrName>
                                        </p:attrNameLst>
                                      </p:cBhvr>
                                      <p:tavLst>
                                        <p:tav tm="0">
                                          <p:val>
                                            <p:strVal val="#ppt_x-.1"/>
                                          </p:val>
                                        </p:tav>
                                        <p:tav tm="100000">
                                          <p:val>
                                            <p:strVal val="#ppt_x"/>
                                          </p:val>
                                        </p:tav>
                                      </p:tavLst>
                                    </p:anim>
                                    <p:anim calcmode="lin" valueType="num">
                                      <p:cBhvr>
                                        <p:cTn id="25" dur="1000" fill="hold"/>
                                        <p:tgtEl>
                                          <p:spTgt spid="172035">
                                            <p:txEl>
                                              <p:pRg st="2" end="2"/>
                                            </p:txEl>
                                          </p:spTgt>
                                        </p:tgtEl>
                                        <p:attrNameLst>
                                          <p:attrName>ppt_y</p:attrName>
                                        </p:attrNameLst>
                                      </p:cBhvr>
                                      <p:tavLst>
                                        <p:tav tm="0">
                                          <p:val>
                                            <p:strVal val="#ppt_y"/>
                                          </p:val>
                                        </p:tav>
                                        <p:tav tm="100000">
                                          <p:val>
                                            <p:strVal val="#ppt_y"/>
                                          </p:val>
                                        </p:tav>
                                      </p:tavLst>
                                    </p:anim>
                                  </p:childTnLst>
                                </p:cTn>
                              </p:par>
                              <p:par>
                                <p:cTn id="26" presetID="40" presetClass="entr" presetSubtype="0" fill="hold" grpId="0" nodeType="withEffect">
                                  <p:stCondLst>
                                    <p:cond delay="0"/>
                                  </p:stCondLst>
                                  <p:iterate type="lt">
                                    <p:tmPct val="10000"/>
                                  </p:iterate>
                                  <p:childTnLst>
                                    <p:set>
                                      <p:cBhvr>
                                        <p:cTn id="27" dur="1" fill="hold">
                                          <p:stCondLst>
                                            <p:cond delay="0"/>
                                          </p:stCondLst>
                                        </p:cTn>
                                        <p:tgtEl>
                                          <p:spTgt spid="172035">
                                            <p:txEl>
                                              <p:pRg st="3" end="3"/>
                                            </p:txEl>
                                          </p:spTgt>
                                        </p:tgtEl>
                                        <p:attrNameLst>
                                          <p:attrName>style.visibility</p:attrName>
                                        </p:attrNameLst>
                                      </p:cBhvr>
                                      <p:to>
                                        <p:strVal val="visible"/>
                                      </p:to>
                                    </p:set>
                                    <p:animEffect transition="in" filter="fade">
                                      <p:cBhvr>
                                        <p:cTn id="28" dur="1000"/>
                                        <p:tgtEl>
                                          <p:spTgt spid="172035">
                                            <p:txEl>
                                              <p:pRg st="3" end="3"/>
                                            </p:txEl>
                                          </p:spTgt>
                                        </p:tgtEl>
                                      </p:cBhvr>
                                    </p:animEffect>
                                    <p:anim calcmode="lin" valueType="num">
                                      <p:cBhvr>
                                        <p:cTn id="29" dur="1000" fill="hold"/>
                                        <p:tgtEl>
                                          <p:spTgt spid="172035">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172035">
                                            <p:txEl>
                                              <p:pRg st="3" end="3"/>
                                            </p:txEl>
                                          </p:spTgt>
                                        </p:tgtEl>
                                        <p:attrNameLst>
                                          <p:attrName>ppt_y</p:attrName>
                                        </p:attrNameLst>
                                      </p:cBhvr>
                                      <p:tavLst>
                                        <p:tav tm="0">
                                          <p:val>
                                            <p:strVal val="#ppt_y"/>
                                          </p:val>
                                        </p:tav>
                                        <p:tav tm="100000">
                                          <p:val>
                                            <p:strVal val="#ppt_y"/>
                                          </p:val>
                                        </p:tav>
                                      </p:tavLst>
                                    </p:anim>
                                  </p:childTnLst>
                                </p:cTn>
                              </p:par>
                              <p:par>
                                <p:cTn id="31" presetID="40" presetClass="entr" presetSubtype="0" fill="hold" grpId="0" nodeType="withEffect">
                                  <p:stCondLst>
                                    <p:cond delay="0"/>
                                  </p:stCondLst>
                                  <p:iterate type="lt">
                                    <p:tmPct val="10000"/>
                                  </p:iterate>
                                  <p:childTnLst>
                                    <p:set>
                                      <p:cBhvr>
                                        <p:cTn id="32" dur="1" fill="hold">
                                          <p:stCondLst>
                                            <p:cond delay="0"/>
                                          </p:stCondLst>
                                        </p:cTn>
                                        <p:tgtEl>
                                          <p:spTgt spid="172035">
                                            <p:txEl>
                                              <p:pRg st="4" end="4"/>
                                            </p:txEl>
                                          </p:spTgt>
                                        </p:tgtEl>
                                        <p:attrNameLst>
                                          <p:attrName>style.visibility</p:attrName>
                                        </p:attrNameLst>
                                      </p:cBhvr>
                                      <p:to>
                                        <p:strVal val="visible"/>
                                      </p:to>
                                    </p:set>
                                    <p:animEffect transition="in" filter="fade">
                                      <p:cBhvr>
                                        <p:cTn id="33" dur="1000"/>
                                        <p:tgtEl>
                                          <p:spTgt spid="172035">
                                            <p:txEl>
                                              <p:pRg st="4" end="4"/>
                                            </p:txEl>
                                          </p:spTgt>
                                        </p:tgtEl>
                                      </p:cBhvr>
                                    </p:animEffect>
                                    <p:anim calcmode="lin" valueType="num">
                                      <p:cBhvr>
                                        <p:cTn id="34" dur="1000" fill="hold"/>
                                        <p:tgtEl>
                                          <p:spTgt spid="172035">
                                            <p:txEl>
                                              <p:pRg st="4" end="4"/>
                                            </p:txEl>
                                          </p:spTgt>
                                        </p:tgtEl>
                                        <p:attrNameLst>
                                          <p:attrName>ppt_x</p:attrName>
                                        </p:attrNameLst>
                                      </p:cBhvr>
                                      <p:tavLst>
                                        <p:tav tm="0">
                                          <p:val>
                                            <p:strVal val="#ppt_x-.1"/>
                                          </p:val>
                                        </p:tav>
                                        <p:tav tm="100000">
                                          <p:val>
                                            <p:strVal val="#ppt_x"/>
                                          </p:val>
                                        </p:tav>
                                      </p:tavLst>
                                    </p:anim>
                                    <p:anim calcmode="lin" valueType="num">
                                      <p:cBhvr>
                                        <p:cTn id="35" dur="1000" fill="hold"/>
                                        <p:tgtEl>
                                          <p:spTgt spid="172035">
                                            <p:txEl>
                                              <p:pRg st="4" end="4"/>
                                            </p:txEl>
                                          </p:spTgt>
                                        </p:tgtEl>
                                        <p:attrNameLst>
                                          <p:attrName>ppt_y</p:attrName>
                                        </p:attrNameLst>
                                      </p:cBhvr>
                                      <p:tavLst>
                                        <p:tav tm="0">
                                          <p:val>
                                            <p:strVal val="#ppt_y"/>
                                          </p:val>
                                        </p:tav>
                                        <p:tav tm="100000">
                                          <p:val>
                                            <p:strVal val="#ppt_y"/>
                                          </p:val>
                                        </p:tav>
                                      </p:tavLst>
                                    </p:anim>
                                  </p:childTnLst>
                                </p:cTn>
                              </p:par>
                              <p:par>
                                <p:cTn id="36" presetID="40" presetClass="entr" presetSubtype="0" fill="hold" grpId="0" nodeType="withEffect">
                                  <p:stCondLst>
                                    <p:cond delay="0"/>
                                  </p:stCondLst>
                                  <p:iterate type="lt">
                                    <p:tmPct val="10000"/>
                                  </p:iterate>
                                  <p:childTnLst>
                                    <p:set>
                                      <p:cBhvr>
                                        <p:cTn id="37" dur="1" fill="hold">
                                          <p:stCondLst>
                                            <p:cond delay="0"/>
                                          </p:stCondLst>
                                        </p:cTn>
                                        <p:tgtEl>
                                          <p:spTgt spid="172035">
                                            <p:txEl>
                                              <p:pRg st="5" end="5"/>
                                            </p:txEl>
                                          </p:spTgt>
                                        </p:tgtEl>
                                        <p:attrNameLst>
                                          <p:attrName>style.visibility</p:attrName>
                                        </p:attrNameLst>
                                      </p:cBhvr>
                                      <p:to>
                                        <p:strVal val="visible"/>
                                      </p:to>
                                    </p:set>
                                    <p:animEffect transition="in" filter="fade">
                                      <p:cBhvr>
                                        <p:cTn id="38" dur="1000"/>
                                        <p:tgtEl>
                                          <p:spTgt spid="172035">
                                            <p:txEl>
                                              <p:pRg st="5" end="5"/>
                                            </p:txEl>
                                          </p:spTgt>
                                        </p:tgtEl>
                                      </p:cBhvr>
                                    </p:animEffect>
                                    <p:anim calcmode="lin" valueType="num">
                                      <p:cBhvr>
                                        <p:cTn id="39" dur="1000" fill="hold"/>
                                        <p:tgtEl>
                                          <p:spTgt spid="172035">
                                            <p:txEl>
                                              <p:pRg st="5" end="5"/>
                                            </p:txEl>
                                          </p:spTgt>
                                        </p:tgtEl>
                                        <p:attrNameLst>
                                          <p:attrName>ppt_x</p:attrName>
                                        </p:attrNameLst>
                                      </p:cBhvr>
                                      <p:tavLst>
                                        <p:tav tm="0">
                                          <p:val>
                                            <p:strVal val="#ppt_x-.1"/>
                                          </p:val>
                                        </p:tav>
                                        <p:tav tm="100000">
                                          <p:val>
                                            <p:strVal val="#ppt_x"/>
                                          </p:val>
                                        </p:tav>
                                      </p:tavLst>
                                    </p:anim>
                                    <p:anim calcmode="lin" valueType="num">
                                      <p:cBhvr>
                                        <p:cTn id="40" dur="1000" fill="hold"/>
                                        <p:tgtEl>
                                          <p:spTgt spid="172035">
                                            <p:txEl>
                                              <p:pRg st="5" end="5"/>
                                            </p:txEl>
                                          </p:spTgt>
                                        </p:tgtEl>
                                        <p:attrNameLst>
                                          <p:attrName>ppt_y</p:attrName>
                                        </p:attrNameLst>
                                      </p:cBhvr>
                                      <p:tavLst>
                                        <p:tav tm="0">
                                          <p:val>
                                            <p:strVal val="#ppt_y"/>
                                          </p:val>
                                        </p:tav>
                                        <p:tav tm="100000">
                                          <p:val>
                                            <p:strVal val="#ppt_y"/>
                                          </p:val>
                                        </p:tav>
                                      </p:tavLst>
                                    </p:anim>
                                  </p:childTnLst>
                                </p:cTn>
                              </p:par>
                              <p:par>
                                <p:cTn id="41" presetID="40" presetClass="entr" presetSubtype="0" fill="hold" grpId="0" nodeType="withEffect">
                                  <p:stCondLst>
                                    <p:cond delay="0"/>
                                  </p:stCondLst>
                                  <p:iterate type="lt">
                                    <p:tmPct val="10000"/>
                                  </p:iterate>
                                  <p:childTnLst>
                                    <p:set>
                                      <p:cBhvr>
                                        <p:cTn id="42" dur="1" fill="hold">
                                          <p:stCondLst>
                                            <p:cond delay="0"/>
                                          </p:stCondLst>
                                        </p:cTn>
                                        <p:tgtEl>
                                          <p:spTgt spid="172035">
                                            <p:txEl>
                                              <p:pRg st="6" end="6"/>
                                            </p:txEl>
                                          </p:spTgt>
                                        </p:tgtEl>
                                        <p:attrNameLst>
                                          <p:attrName>style.visibility</p:attrName>
                                        </p:attrNameLst>
                                      </p:cBhvr>
                                      <p:to>
                                        <p:strVal val="visible"/>
                                      </p:to>
                                    </p:set>
                                    <p:animEffect transition="in" filter="fade">
                                      <p:cBhvr>
                                        <p:cTn id="43" dur="1000"/>
                                        <p:tgtEl>
                                          <p:spTgt spid="172035">
                                            <p:txEl>
                                              <p:pRg st="6" end="6"/>
                                            </p:txEl>
                                          </p:spTgt>
                                        </p:tgtEl>
                                      </p:cBhvr>
                                    </p:animEffect>
                                    <p:anim calcmode="lin" valueType="num">
                                      <p:cBhvr>
                                        <p:cTn id="44" dur="1000" fill="hold"/>
                                        <p:tgtEl>
                                          <p:spTgt spid="172035">
                                            <p:txEl>
                                              <p:pRg st="6" end="6"/>
                                            </p:txEl>
                                          </p:spTgt>
                                        </p:tgtEl>
                                        <p:attrNameLst>
                                          <p:attrName>ppt_x</p:attrName>
                                        </p:attrNameLst>
                                      </p:cBhvr>
                                      <p:tavLst>
                                        <p:tav tm="0">
                                          <p:val>
                                            <p:strVal val="#ppt_x-.1"/>
                                          </p:val>
                                        </p:tav>
                                        <p:tav tm="100000">
                                          <p:val>
                                            <p:strVal val="#ppt_x"/>
                                          </p:val>
                                        </p:tav>
                                      </p:tavLst>
                                    </p:anim>
                                    <p:anim calcmode="lin" valueType="num">
                                      <p:cBhvr>
                                        <p:cTn id="45" dur="1000" fill="hold"/>
                                        <p:tgtEl>
                                          <p:spTgt spid="172035">
                                            <p:txEl>
                                              <p:pRg st="6" end="6"/>
                                            </p:txEl>
                                          </p:spTgt>
                                        </p:tgtEl>
                                        <p:attrNameLst>
                                          <p:attrName>ppt_y</p:attrName>
                                        </p:attrNameLst>
                                      </p:cBhvr>
                                      <p:tavLst>
                                        <p:tav tm="0">
                                          <p:val>
                                            <p:strVal val="#ppt_y"/>
                                          </p:val>
                                        </p:tav>
                                        <p:tav tm="100000">
                                          <p:val>
                                            <p:strVal val="#ppt_y"/>
                                          </p:val>
                                        </p:tav>
                                      </p:tavLst>
                                    </p:anim>
                                  </p:childTnLst>
                                </p:cTn>
                              </p:par>
                              <p:par>
                                <p:cTn id="46" presetID="40" presetClass="entr" presetSubtype="0" fill="hold" grpId="0" nodeType="withEffect">
                                  <p:stCondLst>
                                    <p:cond delay="0"/>
                                  </p:stCondLst>
                                  <p:iterate type="lt">
                                    <p:tmPct val="10000"/>
                                  </p:iterate>
                                  <p:childTnLst>
                                    <p:set>
                                      <p:cBhvr>
                                        <p:cTn id="47" dur="1" fill="hold">
                                          <p:stCondLst>
                                            <p:cond delay="0"/>
                                          </p:stCondLst>
                                        </p:cTn>
                                        <p:tgtEl>
                                          <p:spTgt spid="172035">
                                            <p:txEl>
                                              <p:pRg st="7" end="7"/>
                                            </p:txEl>
                                          </p:spTgt>
                                        </p:tgtEl>
                                        <p:attrNameLst>
                                          <p:attrName>style.visibility</p:attrName>
                                        </p:attrNameLst>
                                      </p:cBhvr>
                                      <p:to>
                                        <p:strVal val="visible"/>
                                      </p:to>
                                    </p:set>
                                    <p:animEffect transition="in" filter="fade">
                                      <p:cBhvr>
                                        <p:cTn id="48" dur="1000"/>
                                        <p:tgtEl>
                                          <p:spTgt spid="172035">
                                            <p:txEl>
                                              <p:pRg st="7" end="7"/>
                                            </p:txEl>
                                          </p:spTgt>
                                        </p:tgtEl>
                                      </p:cBhvr>
                                    </p:animEffect>
                                    <p:anim calcmode="lin" valueType="num">
                                      <p:cBhvr>
                                        <p:cTn id="49" dur="1000" fill="hold"/>
                                        <p:tgtEl>
                                          <p:spTgt spid="172035">
                                            <p:txEl>
                                              <p:pRg st="7" end="7"/>
                                            </p:txEl>
                                          </p:spTgt>
                                        </p:tgtEl>
                                        <p:attrNameLst>
                                          <p:attrName>ppt_x</p:attrName>
                                        </p:attrNameLst>
                                      </p:cBhvr>
                                      <p:tavLst>
                                        <p:tav tm="0">
                                          <p:val>
                                            <p:strVal val="#ppt_x-.1"/>
                                          </p:val>
                                        </p:tav>
                                        <p:tav tm="100000">
                                          <p:val>
                                            <p:strVal val="#ppt_x"/>
                                          </p:val>
                                        </p:tav>
                                      </p:tavLst>
                                    </p:anim>
                                    <p:anim calcmode="lin" valueType="num">
                                      <p:cBhvr>
                                        <p:cTn id="50" dur="1000" fill="hold"/>
                                        <p:tgtEl>
                                          <p:spTgt spid="17203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0" presetClass="entr" presetSubtype="0" fill="hold" grpId="0" nodeType="clickEffect">
                                  <p:stCondLst>
                                    <p:cond delay="0"/>
                                  </p:stCondLst>
                                  <p:iterate type="lt">
                                    <p:tmPct val="10000"/>
                                  </p:iterate>
                                  <p:childTnLst>
                                    <p:set>
                                      <p:cBhvr>
                                        <p:cTn id="54" dur="1" fill="hold">
                                          <p:stCondLst>
                                            <p:cond delay="0"/>
                                          </p:stCondLst>
                                        </p:cTn>
                                        <p:tgtEl>
                                          <p:spTgt spid="172035">
                                            <p:txEl>
                                              <p:pRg st="8" end="8"/>
                                            </p:txEl>
                                          </p:spTgt>
                                        </p:tgtEl>
                                        <p:attrNameLst>
                                          <p:attrName>style.visibility</p:attrName>
                                        </p:attrNameLst>
                                      </p:cBhvr>
                                      <p:to>
                                        <p:strVal val="visible"/>
                                      </p:to>
                                    </p:set>
                                    <p:animEffect transition="in" filter="fade">
                                      <p:cBhvr>
                                        <p:cTn id="55" dur="1000"/>
                                        <p:tgtEl>
                                          <p:spTgt spid="172035">
                                            <p:txEl>
                                              <p:pRg st="8" end="8"/>
                                            </p:txEl>
                                          </p:spTgt>
                                        </p:tgtEl>
                                      </p:cBhvr>
                                    </p:animEffect>
                                    <p:anim calcmode="lin" valueType="num">
                                      <p:cBhvr>
                                        <p:cTn id="56" dur="1000" fill="hold"/>
                                        <p:tgtEl>
                                          <p:spTgt spid="172035">
                                            <p:txEl>
                                              <p:pRg st="8" end="8"/>
                                            </p:txEl>
                                          </p:spTgt>
                                        </p:tgtEl>
                                        <p:attrNameLst>
                                          <p:attrName>ppt_x</p:attrName>
                                        </p:attrNameLst>
                                      </p:cBhvr>
                                      <p:tavLst>
                                        <p:tav tm="0">
                                          <p:val>
                                            <p:strVal val="#ppt_x-.1"/>
                                          </p:val>
                                        </p:tav>
                                        <p:tav tm="100000">
                                          <p:val>
                                            <p:strVal val="#ppt_x"/>
                                          </p:val>
                                        </p:tav>
                                      </p:tavLst>
                                    </p:anim>
                                    <p:anim calcmode="lin" valueType="num">
                                      <p:cBhvr>
                                        <p:cTn id="57" dur="1000" fill="hold"/>
                                        <p:tgtEl>
                                          <p:spTgt spid="17203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0" presetClass="entr" presetSubtype="0" fill="hold" grpId="0" nodeType="clickEffect">
                                  <p:stCondLst>
                                    <p:cond delay="0"/>
                                  </p:stCondLst>
                                  <p:iterate type="lt">
                                    <p:tmPct val="10000"/>
                                  </p:iterate>
                                  <p:childTnLst>
                                    <p:set>
                                      <p:cBhvr>
                                        <p:cTn id="61" dur="1" fill="hold">
                                          <p:stCondLst>
                                            <p:cond delay="0"/>
                                          </p:stCondLst>
                                        </p:cTn>
                                        <p:tgtEl>
                                          <p:spTgt spid="172035">
                                            <p:txEl>
                                              <p:pRg st="9" end="9"/>
                                            </p:txEl>
                                          </p:spTgt>
                                        </p:tgtEl>
                                        <p:attrNameLst>
                                          <p:attrName>style.visibility</p:attrName>
                                        </p:attrNameLst>
                                      </p:cBhvr>
                                      <p:to>
                                        <p:strVal val="visible"/>
                                      </p:to>
                                    </p:set>
                                    <p:animEffect transition="in" filter="fade">
                                      <p:cBhvr>
                                        <p:cTn id="62" dur="1000"/>
                                        <p:tgtEl>
                                          <p:spTgt spid="172035">
                                            <p:txEl>
                                              <p:pRg st="9" end="9"/>
                                            </p:txEl>
                                          </p:spTgt>
                                        </p:tgtEl>
                                      </p:cBhvr>
                                    </p:animEffect>
                                    <p:anim calcmode="lin" valueType="num">
                                      <p:cBhvr>
                                        <p:cTn id="63" dur="1000" fill="hold"/>
                                        <p:tgtEl>
                                          <p:spTgt spid="172035">
                                            <p:txEl>
                                              <p:pRg st="9" end="9"/>
                                            </p:txEl>
                                          </p:spTgt>
                                        </p:tgtEl>
                                        <p:attrNameLst>
                                          <p:attrName>ppt_x</p:attrName>
                                        </p:attrNameLst>
                                      </p:cBhvr>
                                      <p:tavLst>
                                        <p:tav tm="0">
                                          <p:val>
                                            <p:strVal val="#ppt_x-.1"/>
                                          </p:val>
                                        </p:tav>
                                        <p:tav tm="100000">
                                          <p:val>
                                            <p:strVal val="#ppt_x"/>
                                          </p:val>
                                        </p:tav>
                                      </p:tavLst>
                                    </p:anim>
                                    <p:anim calcmode="lin" valueType="num">
                                      <p:cBhvr>
                                        <p:cTn id="64" dur="1000" fill="hold"/>
                                        <p:tgtEl>
                                          <p:spTgt spid="17203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40" presetClass="entr" presetSubtype="0" fill="hold" grpId="0" nodeType="clickEffect">
                                  <p:stCondLst>
                                    <p:cond delay="0"/>
                                  </p:stCondLst>
                                  <p:iterate type="lt">
                                    <p:tmPct val="10000"/>
                                  </p:iterate>
                                  <p:childTnLst>
                                    <p:set>
                                      <p:cBhvr>
                                        <p:cTn id="68" dur="1" fill="hold">
                                          <p:stCondLst>
                                            <p:cond delay="0"/>
                                          </p:stCondLst>
                                        </p:cTn>
                                        <p:tgtEl>
                                          <p:spTgt spid="172035">
                                            <p:txEl>
                                              <p:pRg st="10" end="10"/>
                                            </p:txEl>
                                          </p:spTgt>
                                        </p:tgtEl>
                                        <p:attrNameLst>
                                          <p:attrName>style.visibility</p:attrName>
                                        </p:attrNameLst>
                                      </p:cBhvr>
                                      <p:to>
                                        <p:strVal val="visible"/>
                                      </p:to>
                                    </p:set>
                                    <p:animEffect transition="in" filter="fade">
                                      <p:cBhvr>
                                        <p:cTn id="69" dur="1000"/>
                                        <p:tgtEl>
                                          <p:spTgt spid="172035">
                                            <p:txEl>
                                              <p:pRg st="10" end="10"/>
                                            </p:txEl>
                                          </p:spTgt>
                                        </p:tgtEl>
                                      </p:cBhvr>
                                    </p:animEffect>
                                    <p:anim calcmode="lin" valueType="num">
                                      <p:cBhvr>
                                        <p:cTn id="70" dur="1000" fill="hold"/>
                                        <p:tgtEl>
                                          <p:spTgt spid="172035">
                                            <p:txEl>
                                              <p:pRg st="10" end="10"/>
                                            </p:txEl>
                                          </p:spTgt>
                                        </p:tgtEl>
                                        <p:attrNameLst>
                                          <p:attrName>ppt_x</p:attrName>
                                        </p:attrNameLst>
                                      </p:cBhvr>
                                      <p:tavLst>
                                        <p:tav tm="0">
                                          <p:val>
                                            <p:strVal val="#ppt_x-.1"/>
                                          </p:val>
                                        </p:tav>
                                        <p:tav tm="100000">
                                          <p:val>
                                            <p:strVal val="#ppt_x"/>
                                          </p:val>
                                        </p:tav>
                                      </p:tavLst>
                                    </p:anim>
                                    <p:anim calcmode="lin" valueType="num">
                                      <p:cBhvr>
                                        <p:cTn id="71" dur="1000" fill="hold"/>
                                        <p:tgtEl>
                                          <p:spTgt spid="17203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animBg="1"/>
      <p:bldP spid="17203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 y="308653"/>
            <a:ext cx="6476999" cy="5817511"/>
          </a:xfrm>
          <a:solidFill>
            <a:schemeClr val="bg2">
              <a:lumMod val="50000"/>
            </a:schemeClr>
          </a:solidFill>
        </p:spPr>
        <p:txBody>
          <a:bodyPr>
            <a:normAutofit/>
          </a:bodyPr>
          <a:lstStyle/>
          <a:p>
            <a:pPr marL="937231" lvl="1" indent="-480060">
              <a:buFont typeface="+mj-lt"/>
              <a:buAutoNum type="romanUcPeriod"/>
            </a:pPr>
            <a:r>
              <a:rPr lang="en-US" altLang="en-US" sz="3000" b="1" u="sng" dirty="0">
                <a:solidFill>
                  <a:schemeClr val="accent1"/>
                </a:solidFill>
              </a:rPr>
              <a:t>Confirm the presence of an infection</a:t>
            </a:r>
          </a:p>
          <a:p>
            <a:pPr marL="457171" lvl="1" indent="0">
              <a:buNone/>
            </a:pPr>
            <a:endParaRPr lang="en-US" altLang="en-US" sz="2500" b="1" u="sng" dirty="0">
              <a:solidFill>
                <a:schemeClr val="accent1"/>
              </a:solidFill>
            </a:endParaRPr>
          </a:p>
          <a:p>
            <a:pPr lvl="1">
              <a:buFont typeface="Wingdings" panose="05000000000000000000" pitchFamily="2" charset="2"/>
              <a:buChar char="§"/>
            </a:pPr>
            <a:r>
              <a:rPr lang="en-US" altLang="en-US" sz="2500" dirty="0"/>
              <a:t>CAREFUL history and physical exam including relevant laboratory data and signs and symptoms</a:t>
            </a:r>
          </a:p>
          <a:p>
            <a:pPr marL="457171" lvl="1" indent="0">
              <a:buNone/>
            </a:pPr>
            <a:endParaRPr lang="en-US" altLang="en-US" sz="2500" b="1" u="sng" dirty="0">
              <a:solidFill>
                <a:schemeClr val="accent1"/>
              </a:solidFill>
            </a:endParaRPr>
          </a:p>
          <a:p>
            <a:pPr marL="937231" lvl="1" indent="-480060">
              <a:buFont typeface="+mj-lt"/>
              <a:buAutoNum type="arabicParenR"/>
            </a:pPr>
            <a:r>
              <a:rPr lang="en-US" altLang="en-US" sz="2200" b="1" dirty="0">
                <a:solidFill>
                  <a:schemeClr val="accent6"/>
                </a:solidFill>
              </a:rPr>
              <a:t>Fever:</a:t>
            </a:r>
          </a:p>
          <a:p>
            <a:pPr lvl="1">
              <a:buFont typeface="Courier New" panose="02070309020205020404" pitchFamily="49" charset="0"/>
              <a:buChar char="o"/>
            </a:pPr>
            <a:r>
              <a:rPr lang="en-US" altLang="en-US" sz="2200" dirty="0">
                <a:solidFill>
                  <a:schemeClr val="bg1"/>
                </a:solidFill>
              </a:rPr>
              <a:t>Is considered a hallmark of most infectious diseases.</a:t>
            </a:r>
          </a:p>
          <a:p>
            <a:pPr lvl="1">
              <a:buFont typeface="Courier New" panose="02070309020205020404" pitchFamily="49" charset="0"/>
              <a:buChar char="o"/>
            </a:pPr>
            <a:r>
              <a:rPr lang="en-US" altLang="en-US" sz="2200" dirty="0">
                <a:solidFill>
                  <a:schemeClr val="bg1"/>
                </a:solidFill>
              </a:rPr>
              <a:t>defined as elevated temperature &gt;37.2◦C.</a:t>
            </a:r>
          </a:p>
          <a:p>
            <a:pPr lvl="1">
              <a:buFont typeface="Courier New" panose="02070309020205020404" pitchFamily="49" charset="0"/>
              <a:buChar char="o"/>
            </a:pPr>
            <a:r>
              <a:rPr lang="en-US" altLang="en-US" sz="2200" dirty="0">
                <a:solidFill>
                  <a:schemeClr val="bg1"/>
                </a:solidFill>
              </a:rPr>
              <a:t>May be present in absence of  infection e.g. in autoimmune disorders and several malignancies.</a:t>
            </a:r>
          </a:p>
          <a:p>
            <a:pPr marL="457171" lvl="1" indent="0">
              <a:buNone/>
            </a:pPr>
            <a:endParaRPr lang="en-US" altLang="en-US" sz="2200" dirty="0">
              <a:solidFill>
                <a:schemeClr val="accent6"/>
              </a:solidFill>
            </a:endParaRPr>
          </a:p>
          <a:p>
            <a:pPr marL="873223" lvl="1" indent="-416052">
              <a:buFont typeface="+mj-lt"/>
              <a:buAutoNum type="arabicPeriod"/>
            </a:pPr>
            <a:endParaRPr lang="en-US" altLang="en-US" sz="2200" dirty="0"/>
          </a:p>
        </p:txBody>
      </p:sp>
      <p:pic>
        <p:nvPicPr>
          <p:cNvPr id="4" name="Content Placeholder 5">
            <a:extLst>
              <a:ext uri="{FF2B5EF4-FFF2-40B4-BE49-F238E27FC236}">
                <a16:creationId xmlns:a16="http://schemas.microsoft.com/office/drawing/2014/main" id="{B034662E-9A2C-458F-8A5B-940860217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381000"/>
            <a:ext cx="2590800" cy="5714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0179407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457200"/>
            <a:ext cx="8229600" cy="5668963"/>
          </a:xfrm>
          <a:solidFill>
            <a:schemeClr val="accent3">
              <a:lumMod val="50000"/>
            </a:schemeClr>
          </a:solidFill>
        </p:spPr>
        <p:txBody>
          <a:bodyPr>
            <a:normAutofit/>
          </a:bodyPr>
          <a:lstStyle/>
          <a:p>
            <a:pPr marL="937231" lvl="1" indent="-480060">
              <a:buFont typeface="+mj-lt"/>
              <a:buAutoNum type="arabicParenR" startAt="2"/>
            </a:pPr>
            <a:r>
              <a:rPr lang="en-US" altLang="en-US" sz="2200" b="1" dirty="0">
                <a:solidFill>
                  <a:schemeClr val="accent6"/>
                </a:solidFill>
              </a:rPr>
              <a:t>White blood cell count:</a:t>
            </a:r>
          </a:p>
          <a:p>
            <a:pPr lvl="1">
              <a:buFont typeface="Wingdings" panose="05000000000000000000" pitchFamily="2" charset="2"/>
              <a:buChar char="§"/>
            </a:pPr>
            <a:r>
              <a:rPr lang="en-US" altLang="en-US" sz="2200" dirty="0">
                <a:solidFill>
                  <a:schemeClr val="bg1"/>
                </a:solidFill>
              </a:rPr>
              <a:t>Normal WBC is 4000-10,000 cells/mm3. </a:t>
            </a:r>
          </a:p>
          <a:p>
            <a:pPr lvl="1">
              <a:buFont typeface="Wingdings" panose="05000000000000000000" pitchFamily="2" charset="2"/>
              <a:buChar char="§"/>
            </a:pPr>
            <a:r>
              <a:rPr lang="en-US" altLang="en-US" sz="2200" dirty="0">
                <a:solidFill>
                  <a:schemeClr val="bg1"/>
                </a:solidFill>
              </a:rPr>
              <a:t>Bacterial infections are associated with elevated granulocyte counts (neutrophils, basophils, and eosinophils).</a:t>
            </a:r>
          </a:p>
          <a:p>
            <a:pPr lvl="1">
              <a:buFont typeface="Wingdings" panose="05000000000000000000" pitchFamily="2" charset="2"/>
              <a:buChar char="§"/>
            </a:pPr>
            <a:r>
              <a:rPr lang="en-US" altLang="en-US" sz="2200" dirty="0">
                <a:solidFill>
                  <a:schemeClr val="bg1"/>
                </a:solidFill>
              </a:rPr>
              <a:t>Viral, TB and fungal infections are associated with elevated lymphocytic count.</a:t>
            </a:r>
          </a:p>
          <a:p>
            <a:pPr lvl="1">
              <a:buFont typeface="Wingdings" panose="05000000000000000000" pitchFamily="2" charset="2"/>
              <a:buChar char="§"/>
            </a:pPr>
            <a:r>
              <a:rPr lang="en-US" altLang="en-US" sz="2200" dirty="0">
                <a:solidFill>
                  <a:schemeClr val="bg1"/>
                </a:solidFill>
              </a:rPr>
              <a:t>Parasitic infections and allergic reactions are associated with increased eosinophilic count.</a:t>
            </a:r>
          </a:p>
          <a:p>
            <a:pPr marL="873223" lvl="1" indent="-416052">
              <a:buFont typeface="+mj-lt"/>
              <a:buAutoNum type="arabicParenR" startAt="3"/>
            </a:pPr>
            <a:r>
              <a:rPr lang="en-US" altLang="en-US" sz="2200" dirty="0">
                <a:solidFill>
                  <a:schemeClr val="accent6"/>
                </a:solidFill>
              </a:rPr>
              <a:t>Any swelling or erythema </a:t>
            </a:r>
            <a:r>
              <a:rPr lang="en-US" altLang="en-US" sz="2200" dirty="0"/>
              <a:t>at a particular site</a:t>
            </a:r>
          </a:p>
          <a:p>
            <a:pPr marL="873223" lvl="1" indent="-416052">
              <a:buFont typeface="+mj-lt"/>
              <a:buAutoNum type="arabicParenR" startAt="3"/>
            </a:pPr>
            <a:r>
              <a:rPr lang="en-US" altLang="en-US" sz="2200" dirty="0">
                <a:solidFill>
                  <a:schemeClr val="accent6"/>
                </a:solidFill>
              </a:rPr>
              <a:t>Purulent drainage </a:t>
            </a:r>
            <a:r>
              <a:rPr lang="en-US" altLang="en-US" sz="2200" dirty="0"/>
              <a:t>from a visible site</a:t>
            </a:r>
          </a:p>
          <a:p>
            <a:pPr marL="873223" lvl="1" indent="-416052">
              <a:buFont typeface="+mj-lt"/>
              <a:buAutoNum type="arabicParenR" startAt="3"/>
            </a:pPr>
            <a:r>
              <a:rPr lang="en-US" altLang="en-US" sz="2200" dirty="0">
                <a:solidFill>
                  <a:schemeClr val="accent6"/>
                </a:solidFill>
              </a:rPr>
              <a:t>Patient complaints</a:t>
            </a:r>
          </a:p>
          <a:p>
            <a:pPr marL="457171" lvl="1" indent="0">
              <a:buNone/>
            </a:pPr>
            <a:endParaRPr lang="en-US" altLang="en-US" sz="2200" dirty="0">
              <a:solidFill>
                <a:schemeClr val="accent6"/>
              </a:solidFill>
            </a:endParaRPr>
          </a:p>
          <a:p>
            <a:pPr marL="873223" lvl="1" indent="-416052">
              <a:buFont typeface="+mj-lt"/>
              <a:buAutoNum type="arabicPeriod"/>
            </a:pPr>
            <a:endParaRPr lang="en-US" altLang="en-US" sz="2200" dirty="0"/>
          </a:p>
        </p:txBody>
      </p:sp>
    </p:spTree>
    <p:extLst>
      <p:ext uri="{BB962C8B-B14F-4D97-AF65-F5344CB8AC3E}">
        <p14:creationId xmlns:p14="http://schemas.microsoft.com/office/powerpoint/2010/main" val="21852358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356659"/>
            <a:ext cx="8229600" cy="5769505"/>
          </a:xfrm>
          <a:solidFill>
            <a:schemeClr val="tx1">
              <a:lumMod val="95000"/>
              <a:lumOff val="5000"/>
            </a:schemeClr>
          </a:solidFill>
        </p:spPr>
        <p:txBody>
          <a:bodyPr>
            <a:normAutofit/>
          </a:bodyPr>
          <a:lstStyle/>
          <a:p>
            <a:pPr marL="937231" lvl="1" indent="-480060">
              <a:buFont typeface="+mj-lt"/>
              <a:buAutoNum type="romanUcPeriod" startAt="2"/>
            </a:pPr>
            <a:r>
              <a:rPr lang="en-US" altLang="en-US" sz="3000" b="1" u="sng" dirty="0">
                <a:solidFill>
                  <a:schemeClr val="accent1"/>
                </a:solidFill>
              </a:rPr>
              <a:t>Selection of antimicrobial agents</a:t>
            </a:r>
          </a:p>
          <a:p>
            <a:pPr marL="457171" lvl="1" indent="0">
              <a:buNone/>
            </a:pPr>
            <a:endParaRPr lang="en-US" altLang="en-US" sz="2500" b="1" u="sng" dirty="0">
              <a:solidFill>
                <a:schemeClr val="accent1"/>
              </a:solidFill>
            </a:endParaRPr>
          </a:p>
          <a:p>
            <a:pPr marL="873223" lvl="1" indent="-416052">
              <a:buFont typeface="+mj-lt"/>
              <a:buAutoNum type="arabicParenR"/>
            </a:pPr>
            <a:r>
              <a:rPr lang="en-US" altLang="en-US" sz="2200" b="1" dirty="0">
                <a:solidFill>
                  <a:schemeClr val="accent6"/>
                </a:solidFill>
              </a:rPr>
              <a:t>Identification of the infecting organism:</a:t>
            </a:r>
          </a:p>
          <a:p>
            <a:pPr lvl="1">
              <a:buFont typeface="Wingdings" panose="05000000000000000000" pitchFamily="2" charset="2"/>
              <a:buChar char="§"/>
            </a:pPr>
            <a:r>
              <a:rPr lang="en-US" altLang="en-US" sz="2200" dirty="0">
                <a:solidFill>
                  <a:schemeClr val="bg1"/>
                </a:solidFill>
              </a:rPr>
              <a:t>Infected body materials (e.g., blood, sputum, urine, wound drainage, etc.) must be sampled and cultured before initiating treatment. </a:t>
            </a:r>
          </a:p>
          <a:p>
            <a:pPr lvl="1">
              <a:buFont typeface="Wingdings" panose="05000000000000000000" pitchFamily="2" charset="2"/>
              <a:buChar char="§"/>
            </a:pPr>
            <a:r>
              <a:rPr lang="en-US" altLang="en-US" sz="2200" dirty="0">
                <a:solidFill>
                  <a:schemeClr val="bg1"/>
                </a:solidFill>
              </a:rPr>
              <a:t>Empirical therapy before identification of the organism is necessary in the following conditions</a:t>
            </a:r>
            <a:r>
              <a:rPr lang="en-US" altLang="en-US" sz="2200" dirty="0" smtClean="0">
                <a:solidFill>
                  <a:schemeClr val="bg1"/>
                </a:solidFill>
              </a:rPr>
              <a:t>:</a:t>
            </a:r>
          </a:p>
          <a:p>
            <a:pPr lvl="1">
              <a:buFont typeface="Wingdings" panose="05000000000000000000" pitchFamily="2" charset="2"/>
              <a:buChar char="§"/>
            </a:pPr>
            <a:endParaRPr lang="en-US" altLang="en-US" sz="2200" dirty="0">
              <a:solidFill>
                <a:schemeClr val="bg1"/>
              </a:solidFill>
            </a:endParaRPr>
          </a:p>
          <a:p>
            <a:pPr lvl="1">
              <a:buFont typeface="Courier New" panose="02070309020205020404" pitchFamily="49" charset="0"/>
              <a:buChar char="o"/>
            </a:pPr>
            <a:r>
              <a:rPr lang="en-US" altLang="en-US" sz="2200" u="sng" dirty="0">
                <a:solidFill>
                  <a:schemeClr val="bg1"/>
                </a:solidFill>
              </a:rPr>
              <a:t>In all acutely ill patients with infections of unknown origin.</a:t>
            </a:r>
          </a:p>
          <a:p>
            <a:pPr lvl="1">
              <a:buFont typeface="Courier New" panose="02070309020205020404" pitchFamily="49" charset="0"/>
              <a:buChar char="o"/>
            </a:pPr>
            <a:r>
              <a:rPr lang="en-US" altLang="en-US" sz="2200" u="sng" dirty="0">
                <a:solidFill>
                  <a:schemeClr val="bg1"/>
                </a:solidFill>
              </a:rPr>
              <a:t>Infection in a neutropenic patient, or a patient with meningitis. </a:t>
            </a:r>
            <a:endParaRPr lang="en-US" altLang="en-US" sz="2200" u="sng" dirty="0">
              <a:solidFill>
                <a:schemeClr val="accent6"/>
              </a:solidFill>
            </a:endParaRPr>
          </a:p>
          <a:p>
            <a:pPr marL="873223" lvl="1" indent="-416052">
              <a:buFont typeface="+mj-lt"/>
              <a:buAutoNum type="arabicPeriod"/>
            </a:pPr>
            <a:endParaRPr lang="en-US" altLang="en-US" sz="2200" dirty="0"/>
          </a:p>
        </p:txBody>
      </p:sp>
    </p:spTree>
    <p:extLst>
      <p:ext uri="{BB962C8B-B14F-4D97-AF65-F5344CB8AC3E}">
        <p14:creationId xmlns:p14="http://schemas.microsoft.com/office/powerpoint/2010/main" val="995410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B850E852-1B45-4E56-B62C-447482788FA6}"/>
              </a:ext>
            </a:extLst>
          </p:cNvPr>
          <p:cNvGraphicFramePr>
            <a:graphicFrameLocks noGrp="1"/>
          </p:cNvGraphicFramePr>
          <p:nvPr>
            <p:ph idx="1"/>
            <p:extLst>
              <p:ext uri="{D42A27DB-BD31-4B8C-83A1-F6EECF244321}">
                <p14:modId xmlns:p14="http://schemas.microsoft.com/office/powerpoint/2010/main" val="1536017641"/>
              </p:ext>
            </p:extLst>
          </p:nvPr>
        </p:nvGraphicFramePr>
        <p:xfrm>
          <a:off x="457239" y="1441494"/>
          <a:ext cx="8229521" cy="5343331"/>
        </p:xfrm>
        <a:graphic>
          <a:graphicData uri="http://schemas.openxmlformats.org/drawingml/2006/table">
            <a:tbl>
              <a:tblPr firstRow="1" bandRow="1">
                <a:tableStyleId>{5C22544A-7EE6-4342-B048-85BDC9FD1C3A}</a:tableStyleId>
              </a:tblPr>
              <a:tblGrid>
                <a:gridCol w="2890518">
                  <a:extLst>
                    <a:ext uri="{9D8B030D-6E8A-4147-A177-3AD203B41FA5}">
                      <a16:colId xmlns:a16="http://schemas.microsoft.com/office/drawing/2014/main" val="2197757938"/>
                    </a:ext>
                  </a:extLst>
                </a:gridCol>
                <a:gridCol w="2595829">
                  <a:extLst>
                    <a:ext uri="{9D8B030D-6E8A-4147-A177-3AD203B41FA5}">
                      <a16:colId xmlns:a16="http://schemas.microsoft.com/office/drawing/2014/main" val="2727399452"/>
                    </a:ext>
                  </a:extLst>
                </a:gridCol>
                <a:gridCol w="2743174">
                  <a:extLst>
                    <a:ext uri="{9D8B030D-6E8A-4147-A177-3AD203B41FA5}">
                      <a16:colId xmlns:a16="http://schemas.microsoft.com/office/drawing/2014/main" val="2853156210"/>
                    </a:ext>
                  </a:extLst>
                </a:gridCol>
              </a:tblGrid>
              <a:tr h="3548780">
                <a:tc>
                  <a:txBody>
                    <a:bodyPr/>
                    <a:lstStyle/>
                    <a:p>
                      <a:endParaRPr lang="en-US" sz="1200" dirty="0"/>
                    </a:p>
                  </a:txBody>
                  <a:tcPr marL="45724" marR="45724" marT="30480" marB="30480"/>
                </a:tc>
                <a:tc>
                  <a:txBody>
                    <a:bodyPr/>
                    <a:lstStyle/>
                    <a:p>
                      <a:endParaRPr lang="en-US" sz="1200" dirty="0"/>
                    </a:p>
                  </a:txBody>
                  <a:tcPr marL="45724" marR="45724" marT="30480" marB="30480"/>
                </a:tc>
                <a:tc>
                  <a:txBody>
                    <a:bodyPr/>
                    <a:lstStyle/>
                    <a:p>
                      <a:endParaRPr lang="en-US" sz="1200" dirty="0"/>
                    </a:p>
                  </a:txBody>
                  <a:tcPr marL="45724" marR="45724" marT="30480" marB="30480"/>
                </a:tc>
                <a:extLst>
                  <a:ext uri="{0D108BD9-81ED-4DB2-BD59-A6C34878D82A}">
                    <a16:rowId xmlns:a16="http://schemas.microsoft.com/office/drawing/2014/main" val="3835162544"/>
                  </a:ext>
                </a:extLst>
              </a:tr>
              <a:tr h="1794551">
                <a:tc>
                  <a:txBody>
                    <a:bodyPr/>
                    <a:lstStyle/>
                    <a:p>
                      <a:pPr algn="ctr"/>
                      <a:r>
                        <a:rPr lang="en-US" sz="2900" b="1" dirty="0">
                          <a:solidFill>
                            <a:schemeClr val="accent6"/>
                          </a:solidFill>
                        </a:rPr>
                        <a:t>Blood sample</a:t>
                      </a:r>
                    </a:p>
                  </a:txBody>
                  <a:tcPr marL="45724" marR="45724" marT="30480" marB="30480" anchor="ctr"/>
                </a:tc>
                <a:tc>
                  <a:txBody>
                    <a:bodyPr/>
                    <a:lstStyle/>
                    <a:p>
                      <a:pPr algn="ctr"/>
                      <a:r>
                        <a:rPr lang="en-US" sz="2900" b="1" dirty="0">
                          <a:solidFill>
                            <a:schemeClr val="accent6"/>
                          </a:solidFill>
                        </a:rPr>
                        <a:t>Sputum sample</a:t>
                      </a:r>
                    </a:p>
                  </a:txBody>
                  <a:tcPr marL="45724" marR="45724" marT="30480" marB="30480" anchor="ctr"/>
                </a:tc>
                <a:tc>
                  <a:txBody>
                    <a:bodyPr/>
                    <a:lstStyle/>
                    <a:p>
                      <a:pPr algn="ctr"/>
                      <a:r>
                        <a:rPr lang="en-US" sz="2900" b="1" dirty="0">
                          <a:solidFill>
                            <a:schemeClr val="accent6"/>
                          </a:solidFill>
                        </a:rPr>
                        <a:t>Urine sample</a:t>
                      </a:r>
                    </a:p>
                  </a:txBody>
                  <a:tcPr marL="45724" marR="45724" marT="30480" marB="30480" anchor="ctr"/>
                </a:tc>
                <a:extLst>
                  <a:ext uri="{0D108BD9-81ED-4DB2-BD59-A6C34878D82A}">
                    <a16:rowId xmlns:a16="http://schemas.microsoft.com/office/drawing/2014/main" val="18596092"/>
                  </a:ext>
                </a:extLst>
              </a:tr>
            </a:tbl>
          </a:graphicData>
        </a:graphic>
      </p:graphicFrame>
      <p:pic>
        <p:nvPicPr>
          <p:cNvPr id="9" name="Content Placeholder 4">
            <a:extLst>
              <a:ext uri="{FF2B5EF4-FFF2-40B4-BE49-F238E27FC236}">
                <a16:creationId xmlns:a16="http://schemas.microsoft.com/office/drawing/2014/main" id="{B37050C0-00A4-49D5-887D-B11256BB7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239" y="1477478"/>
            <a:ext cx="2664528" cy="3487693"/>
          </a:xfrm>
          <a:prstGeom prst="rect">
            <a:avLst/>
          </a:prstGeom>
        </p:spPr>
      </p:pic>
      <p:pic>
        <p:nvPicPr>
          <p:cNvPr id="10" name="Picture 9">
            <a:extLst>
              <a:ext uri="{FF2B5EF4-FFF2-40B4-BE49-F238E27FC236}">
                <a16:creationId xmlns:a16="http://schemas.microsoft.com/office/drawing/2014/main" id="{871EC830-94EC-4925-9CF2-15BAF5D2C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765" y="1460782"/>
            <a:ext cx="2556506" cy="3487693"/>
          </a:xfrm>
          <a:prstGeom prst="rect">
            <a:avLst/>
          </a:prstGeom>
        </p:spPr>
      </p:pic>
      <p:pic>
        <p:nvPicPr>
          <p:cNvPr id="12" name="Picture 11">
            <a:extLst>
              <a:ext uri="{FF2B5EF4-FFF2-40B4-BE49-F238E27FC236}">
                <a16:creationId xmlns:a16="http://schemas.microsoft.com/office/drawing/2014/main" id="{E2405E57-36AF-44B9-85F3-DFBE47847F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285" y="1441494"/>
            <a:ext cx="2487178" cy="3487693"/>
          </a:xfrm>
          <a:prstGeom prst="rect">
            <a:avLst/>
          </a:prstGeom>
        </p:spPr>
      </p:pic>
    </p:spTree>
    <p:extLst>
      <p:ext uri="{BB962C8B-B14F-4D97-AF65-F5344CB8AC3E}">
        <p14:creationId xmlns:p14="http://schemas.microsoft.com/office/powerpoint/2010/main" val="237734289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dirty="0"/>
              <a:t>Definitive identification and susceptibility testing may take anywhere from hours to months</a:t>
            </a:r>
            <a:r>
              <a:rPr lang="en-US" dirty="0" smtClean="0"/>
              <a:t>, depending </a:t>
            </a:r>
            <a:r>
              <a:rPr lang="en-US" dirty="0"/>
              <a:t>on the organism and the methods used. Microscopic examination and staining </a:t>
            </a:r>
            <a:r>
              <a:rPr lang="en-US" dirty="0" smtClean="0"/>
              <a:t>may allow </a:t>
            </a:r>
            <a:r>
              <a:rPr lang="en-US" dirty="0"/>
              <a:t>for rapid preliminary identification. For bacteria, the most important of these techniques </a:t>
            </a:r>
            <a:r>
              <a:rPr lang="en-US" dirty="0" smtClean="0"/>
              <a:t>is the </a:t>
            </a:r>
            <a:r>
              <a:rPr lang="en-US" dirty="0"/>
              <a:t>Gram stain. Being able to interpret preliminary results of microbiology testing will allow </a:t>
            </a:r>
            <a:r>
              <a:rPr lang="en-US" dirty="0" smtClean="0"/>
              <a:t>you to </a:t>
            </a:r>
            <a:r>
              <a:rPr lang="en-US" dirty="0"/>
              <a:t>provide the most appropriate therapy for your patients as early as possible.</a:t>
            </a:r>
          </a:p>
        </p:txBody>
      </p:sp>
    </p:spTree>
    <p:extLst>
      <p:ext uri="{BB962C8B-B14F-4D97-AF65-F5344CB8AC3E}">
        <p14:creationId xmlns:p14="http://schemas.microsoft.com/office/powerpoint/2010/main" val="3298608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324600"/>
          </a:xfrm>
        </p:spPr>
        <p:txBody>
          <a:bodyPr>
            <a:normAutofit fontScale="85000" lnSpcReduction="20000"/>
          </a:bodyPr>
          <a:lstStyle/>
          <a:p>
            <a:pPr marL="0" indent="0">
              <a:buNone/>
            </a:pPr>
            <a:r>
              <a:rPr lang="en-US" dirty="0"/>
              <a:t>Many bacteria that can cause human disease are also normal commensal flora</a:t>
            </a:r>
            <a:r>
              <a:rPr lang="en-US" dirty="0" smtClean="0"/>
              <a:t>, including </a:t>
            </a:r>
            <a:r>
              <a:rPr lang="en-US" i="1" dirty="0"/>
              <a:t>Escherichia coli</a:t>
            </a:r>
            <a:r>
              <a:rPr lang="en-US" dirty="0"/>
              <a:t>, </a:t>
            </a:r>
            <a:r>
              <a:rPr lang="en-US" i="1" dirty="0"/>
              <a:t>Streptococcus pneumoniae</a:t>
            </a:r>
            <a:r>
              <a:rPr lang="en-US" dirty="0"/>
              <a:t>, and </a:t>
            </a:r>
            <a:r>
              <a:rPr lang="en-US" i="1" dirty="0"/>
              <a:t>Staphylococcus aureus</a:t>
            </a:r>
            <a:r>
              <a:rPr lang="en-US" dirty="0"/>
              <a:t>. Thus</a:t>
            </a:r>
            <a:r>
              <a:rPr lang="en-US" dirty="0" smtClean="0"/>
              <a:t>, growth </a:t>
            </a:r>
            <a:r>
              <a:rPr lang="en-US" dirty="0"/>
              <a:t>of one of these organisms from a culture is not necessarily synonymous with infection</a:t>
            </a:r>
            <a:r>
              <a:rPr lang="en-US" dirty="0" smtClean="0"/>
              <a:t>.</a:t>
            </a:r>
          </a:p>
          <a:p>
            <a:pPr marL="0" indent="0">
              <a:buNone/>
            </a:pPr>
            <a:endParaRPr lang="en-US" dirty="0"/>
          </a:p>
          <a:p>
            <a:pPr marL="0" indent="0">
              <a:buNone/>
            </a:pPr>
            <a:r>
              <a:rPr lang="en-US" dirty="0"/>
              <a:t>Suspicion of infection is increased greatly if the organism grows from a normally sterile site</a:t>
            </a:r>
            <a:r>
              <a:rPr lang="en-US" dirty="0" smtClean="0"/>
              <a:t>, such </a:t>
            </a:r>
            <a:r>
              <a:rPr lang="en-US" dirty="0"/>
              <a:t>as the bloodstream or cerebrospinal fluid (CSF). </a:t>
            </a:r>
            <a:endParaRPr lang="en-US" dirty="0" smtClean="0"/>
          </a:p>
          <a:p>
            <a:pPr marL="0" indent="0">
              <a:buNone/>
            </a:pPr>
            <a:endParaRPr lang="en-US" dirty="0"/>
          </a:p>
          <a:p>
            <a:pPr marL="0" indent="0">
              <a:buNone/>
            </a:pPr>
            <a:r>
              <a:rPr lang="en-US" dirty="0" smtClean="0"/>
              <a:t>Indicators </a:t>
            </a:r>
            <a:r>
              <a:rPr lang="en-US" dirty="0"/>
              <a:t>of infection in nonsterile </a:t>
            </a:r>
            <a:r>
              <a:rPr lang="en-US" dirty="0" smtClean="0"/>
              <a:t>sites (</a:t>
            </a:r>
            <a:r>
              <a:rPr lang="en-US" dirty="0"/>
              <a:t>such as sputum and wound cultures) are a high number of organisms, the presence </a:t>
            </a:r>
            <a:r>
              <a:rPr lang="en-US" dirty="0" smtClean="0"/>
              <a:t>of inflammatory </a:t>
            </a:r>
            <a:r>
              <a:rPr lang="en-US" dirty="0"/>
              <a:t>cells, and symptoms referable to the culture site (e.g., cough or dyspnea in </a:t>
            </a:r>
            <a:r>
              <a:rPr lang="en-US" dirty="0" smtClean="0"/>
              <a:t>a patient </a:t>
            </a:r>
            <a:r>
              <a:rPr lang="en-US" dirty="0"/>
              <a:t>with a sputum culture growing </a:t>
            </a:r>
            <a:r>
              <a:rPr lang="en-US" i="1" dirty="0"/>
              <a:t>S pneumoniae</a:t>
            </a:r>
            <a:r>
              <a:rPr lang="en-US" dirty="0"/>
              <a:t>, redness and pain in a patient with a </a:t>
            </a:r>
            <a:r>
              <a:rPr lang="en-US" dirty="0" smtClean="0"/>
              <a:t>skin culture </a:t>
            </a:r>
            <a:r>
              <a:rPr lang="en-US" dirty="0"/>
              <a:t>growing </a:t>
            </a:r>
            <a:r>
              <a:rPr lang="en-US" i="1" dirty="0"/>
              <a:t>S aureus</a:t>
            </a:r>
            <a:r>
              <a:rPr lang="en-US" dirty="0"/>
              <a:t>).</a:t>
            </a:r>
          </a:p>
        </p:txBody>
      </p:sp>
    </p:spTree>
    <p:extLst>
      <p:ext uri="{BB962C8B-B14F-4D97-AF65-F5344CB8AC3E}">
        <p14:creationId xmlns:p14="http://schemas.microsoft.com/office/powerpoint/2010/main" val="2248749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487362"/>
          </a:xfrm>
        </p:spPr>
        <p:txBody>
          <a:bodyPr>
            <a:normAutofit fontScale="90000"/>
          </a:bodyPr>
          <a:lstStyle/>
          <a:p>
            <a:r>
              <a:rPr lang="en-US" altLang="en-US" dirty="0"/>
              <a:t>Culture Results</a:t>
            </a:r>
          </a:p>
        </p:txBody>
      </p:sp>
      <p:sp>
        <p:nvSpPr>
          <p:cNvPr id="13315" name="Rectangle 3"/>
          <p:cNvSpPr>
            <a:spLocks noGrp="1" noChangeArrowheads="1"/>
          </p:cNvSpPr>
          <p:nvPr>
            <p:ph type="body" idx="1"/>
          </p:nvPr>
        </p:nvSpPr>
        <p:spPr>
          <a:xfrm>
            <a:off x="152400" y="762000"/>
            <a:ext cx="8839200" cy="6019800"/>
          </a:xfrm>
        </p:spPr>
        <p:txBody>
          <a:bodyPr>
            <a:noAutofit/>
          </a:bodyPr>
          <a:lstStyle/>
          <a:p>
            <a:pPr marL="320040" indent="-320040">
              <a:lnSpc>
                <a:spcPct val="90000"/>
              </a:lnSpc>
              <a:buFont typeface="Wingdings" panose="05000000000000000000" pitchFamily="2" charset="2"/>
              <a:buChar char="§"/>
            </a:pPr>
            <a:r>
              <a:rPr lang="en-US" altLang="en-US" sz="2000" b="1" dirty="0">
                <a:solidFill>
                  <a:schemeClr val="accent6"/>
                </a:solidFill>
              </a:rPr>
              <a:t>Minimum inhibitory concentration (MIC)</a:t>
            </a:r>
          </a:p>
          <a:p>
            <a:pPr lvl="1">
              <a:lnSpc>
                <a:spcPct val="90000"/>
              </a:lnSpc>
              <a:buFont typeface="Courier New" panose="02070309020205020404" pitchFamily="49" charset="0"/>
              <a:buChar char="o"/>
            </a:pPr>
            <a:r>
              <a:rPr lang="en-US" altLang="en-US" sz="2000" dirty="0"/>
              <a:t>The MIC is the lowest concentration of </a:t>
            </a:r>
            <a:r>
              <a:rPr lang="en-US" sz="2000" dirty="0" smtClean="0"/>
              <a:t> </a:t>
            </a:r>
            <a:r>
              <a:rPr lang="en-US" sz="2000" dirty="0"/>
              <a:t>antimicrobial  that prevents visible </a:t>
            </a:r>
            <a:r>
              <a:rPr lang="en-US" sz="2000" dirty="0" smtClean="0"/>
              <a:t>growth</a:t>
            </a:r>
            <a:r>
              <a:rPr lang="en-US" altLang="en-US" sz="2000" dirty="0"/>
              <a:t> </a:t>
            </a:r>
            <a:r>
              <a:rPr lang="en-US" altLang="en-US" sz="2000" dirty="0" smtClean="0"/>
              <a:t>(inhibits </a:t>
            </a:r>
            <a:r>
              <a:rPr lang="en-US" altLang="en-US" sz="2000" dirty="0"/>
              <a:t>bacterial </a:t>
            </a:r>
            <a:r>
              <a:rPr lang="en-US" altLang="en-US" sz="2000" dirty="0" smtClean="0"/>
              <a:t>growth)</a:t>
            </a:r>
            <a:r>
              <a:rPr lang="en-US" sz="2000" dirty="0" smtClean="0"/>
              <a:t> </a:t>
            </a:r>
            <a:r>
              <a:rPr lang="en-US" altLang="en-US" sz="2000" dirty="0" smtClean="0"/>
              <a:t> in </a:t>
            </a:r>
            <a:r>
              <a:rPr lang="en-US" altLang="en-US" sz="2000" dirty="0"/>
              <a:t>body tissues and fluids </a:t>
            </a:r>
            <a:r>
              <a:rPr lang="en-US" altLang="en-US" sz="2000" dirty="0" smtClean="0"/>
              <a:t>that. (measured visually)</a:t>
            </a:r>
          </a:p>
          <a:p>
            <a:pPr marL="457200" lvl="1" indent="0">
              <a:lnSpc>
                <a:spcPct val="90000"/>
              </a:lnSpc>
              <a:buNone/>
            </a:pPr>
            <a:r>
              <a:rPr lang="en-US" altLang="en-US" sz="2000" dirty="0" smtClean="0"/>
              <a:t> </a:t>
            </a:r>
            <a:endParaRPr lang="en-US" altLang="en-US" sz="2000" dirty="0"/>
          </a:p>
          <a:p>
            <a:pPr lvl="1">
              <a:lnSpc>
                <a:spcPct val="90000"/>
              </a:lnSpc>
              <a:buFont typeface="Courier New" panose="02070309020205020404" pitchFamily="49" charset="0"/>
              <a:buChar char="o"/>
            </a:pPr>
            <a:r>
              <a:rPr lang="en-US" altLang="en-US" sz="2000" dirty="0"/>
              <a:t>Organism and antimicrobial specific</a:t>
            </a:r>
          </a:p>
          <a:p>
            <a:pPr marL="457171" lvl="1" indent="0">
              <a:lnSpc>
                <a:spcPct val="90000"/>
              </a:lnSpc>
              <a:buNone/>
            </a:pPr>
            <a:endParaRPr lang="en-US" altLang="en-US" sz="2000" dirty="0"/>
          </a:p>
          <a:p>
            <a:pPr marL="320040" indent="-320040">
              <a:lnSpc>
                <a:spcPct val="90000"/>
              </a:lnSpc>
              <a:buFont typeface="Wingdings" panose="05000000000000000000" pitchFamily="2" charset="2"/>
              <a:buChar char="§"/>
            </a:pPr>
            <a:r>
              <a:rPr lang="en-US" altLang="en-US" sz="2000" b="1" dirty="0">
                <a:solidFill>
                  <a:schemeClr val="accent6"/>
                </a:solidFill>
              </a:rPr>
              <a:t>Report organism(s) and susceptibilities to antimicrobials</a:t>
            </a:r>
          </a:p>
          <a:p>
            <a:pPr lvl="1">
              <a:lnSpc>
                <a:spcPct val="90000"/>
              </a:lnSpc>
              <a:buFont typeface="Courier New" panose="02070309020205020404" pitchFamily="49" charset="0"/>
              <a:buChar char="o"/>
            </a:pPr>
            <a:r>
              <a:rPr lang="en-US" altLang="en-US" sz="2000" dirty="0"/>
              <a:t>Susceptible (S)</a:t>
            </a:r>
          </a:p>
          <a:p>
            <a:pPr lvl="1">
              <a:lnSpc>
                <a:spcPct val="90000"/>
              </a:lnSpc>
              <a:buFont typeface="Courier New" panose="02070309020205020404" pitchFamily="49" charset="0"/>
              <a:buChar char="o"/>
            </a:pPr>
            <a:r>
              <a:rPr lang="en-US" altLang="en-US" sz="2000" dirty="0"/>
              <a:t>Intermediate (I)</a:t>
            </a:r>
          </a:p>
          <a:p>
            <a:pPr lvl="1">
              <a:lnSpc>
                <a:spcPct val="90000"/>
              </a:lnSpc>
              <a:buFont typeface="Courier New" panose="02070309020205020404" pitchFamily="49" charset="0"/>
              <a:buChar char="o"/>
            </a:pPr>
            <a:r>
              <a:rPr lang="en-US" altLang="en-US" sz="2000" dirty="0"/>
              <a:t>Resistant (R</a:t>
            </a:r>
            <a:r>
              <a:rPr lang="en-US" altLang="en-US" sz="2000" dirty="0" smtClean="0"/>
              <a:t>)</a:t>
            </a:r>
          </a:p>
          <a:p>
            <a:pPr marL="0" lvl="1" indent="0">
              <a:buNone/>
            </a:pPr>
            <a:r>
              <a:rPr lang="en-IE" altLang="en-US" sz="2400" dirty="0"/>
              <a:t>N.B : Drug must inhibit microorganism at lower concentrations than those that produce toxic effects in humans</a:t>
            </a:r>
          </a:p>
          <a:p>
            <a:endParaRPr lang="en-US" altLang="en-US" sz="2400" dirty="0"/>
          </a:p>
          <a:p>
            <a:r>
              <a:rPr lang="en-US" altLang="en-US" sz="2400" dirty="0"/>
              <a:t>MBC = minimum bactericidal concentration  lowest concentration of antibiotic that kills bacteria.</a:t>
            </a:r>
          </a:p>
          <a:p>
            <a:pPr lvl="1">
              <a:lnSpc>
                <a:spcPct val="90000"/>
              </a:lnSpc>
              <a:buFont typeface="Courier New" panose="02070309020205020404" pitchFamily="49" charset="0"/>
              <a:buChar char="o"/>
            </a:pPr>
            <a:endParaRPr lang="en-US" altLang="en-US" sz="2000" dirty="0"/>
          </a:p>
        </p:txBody>
      </p:sp>
    </p:spTree>
    <p:extLst>
      <p:ext uri="{BB962C8B-B14F-4D97-AF65-F5344CB8AC3E}">
        <p14:creationId xmlns:p14="http://schemas.microsoft.com/office/powerpoint/2010/main" val="2820727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a:t>Antiseptic &amp; Disinfectant agents</a:t>
            </a:r>
          </a:p>
        </p:txBody>
      </p:sp>
      <p:sp>
        <p:nvSpPr>
          <p:cNvPr id="83971" name="Rectangle 3"/>
          <p:cNvSpPr>
            <a:spLocks noGrp="1" noChangeArrowheads="1"/>
          </p:cNvSpPr>
          <p:nvPr>
            <p:ph type="body" idx="1"/>
          </p:nvPr>
        </p:nvSpPr>
        <p:spPr/>
        <p:txBody>
          <a:bodyPr/>
          <a:lstStyle/>
          <a:p>
            <a:r>
              <a:rPr lang="en-US" altLang="en-US"/>
              <a:t>Alcohols</a:t>
            </a:r>
          </a:p>
          <a:p>
            <a:r>
              <a:rPr lang="en-US" altLang="en-US"/>
              <a:t>Aldehydes</a:t>
            </a:r>
          </a:p>
          <a:p>
            <a:r>
              <a:rPr lang="en-US" altLang="en-US"/>
              <a:t>Iodine solutions</a:t>
            </a:r>
          </a:p>
          <a:p>
            <a:r>
              <a:rPr lang="en-US" altLang="en-US"/>
              <a:t>Chlorine compounds</a:t>
            </a:r>
          </a:p>
          <a:p>
            <a:r>
              <a:rPr lang="en-US" altLang="en-US"/>
              <a:t>Phenols</a:t>
            </a:r>
          </a:p>
          <a:p>
            <a:r>
              <a:rPr lang="en-US" altLang="en-US"/>
              <a:t>Miscellaneous</a:t>
            </a:r>
          </a:p>
        </p:txBody>
      </p:sp>
    </p:spTree>
    <p:extLst>
      <p:ext uri="{BB962C8B-B14F-4D97-AF65-F5344CB8AC3E}">
        <p14:creationId xmlns:p14="http://schemas.microsoft.com/office/powerpoint/2010/main" val="1264554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プレースホルダー 16"/>
          <p:cNvSpPr>
            <a:spLocks noGrp="1"/>
          </p:cNvSpPr>
          <p:nvPr>
            <p:ph type="body" sz="quarter" idx="13"/>
          </p:nvPr>
        </p:nvSpPr>
        <p:spPr>
          <a:xfrm>
            <a:off x="215138" y="5589240"/>
            <a:ext cx="6013190" cy="912101"/>
          </a:xfrm>
        </p:spPr>
        <p:txBody>
          <a:bodyPr/>
          <a:lstStyle/>
          <a:p>
            <a:pPr algn="ctr"/>
            <a:r>
              <a:rPr lang="en-US" sz="2500" dirty="0">
                <a:latin typeface="Times New Roman" panose="02020603050405020304" pitchFamily="18" charset="0"/>
                <a:cs typeface="Times New Roman" panose="02020603050405020304" pitchFamily="18" charset="0"/>
              </a:rPr>
              <a:t>Culture for micro-organism</a:t>
            </a:r>
            <a:endParaRPr lang="en-US" sz="2500" dirty="0"/>
          </a:p>
        </p:txBody>
      </p:sp>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32" b="7732"/>
          <a:stretch>
            <a:fillRect/>
          </a:stretch>
        </p:blipFill>
        <p:spPr>
          <a:xfrm>
            <a:off x="1223337" y="969111"/>
            <a:ext cx="6132242" cy="45991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71436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404664"/>
            <a:ext cx="8229600" cy="5721500"/>
          </a:xfrm>
          <a:solidFill>
            <a:schemeClr val="bg2">
              <a:lumMod val="10000"/>
            </a:schemeClr>
          </a:solidFill>
        </p:spPr>
        <p:txBody>
          <a:bodyPr>
            <a:normAutofit/>
          </a:bodyPr>
          <a:lstStyle/>
          <a:p>
            <a:pPr marL="873223" lvl="1" indent="-416052">
              <a:buFont typeface="+mj-lt"/>
              <a:buAutoNum type="arabicParenR" startAt="2"/>
            </a:pPr>
            <a:r>
              <a:rPr lang="en-US" altLang="en-US" sz="2500" b="1" dirty="0">
                <a:solidFill>
                  <a:schemeClr val="accent6"/>
                </a:solidFill>
              </a:rPr>
              <a:t>Patient factors:</a:t>
            </a:r>
          </a:p>
          <a:p>
            <a:pPr lvl="1">
              <a:buFont typeface="Wingdings" panose="05000000000000000000" pitchFamily="2" charset="2"/>
              <a:buChar char="§"/>
            </a:pPr>
            <a:r>
              <a:rPr lang="en-US" altLang="en-US" sz="2500" b="1" dirty="0">
                <a:solidFill>
                  <a:schemeClr val="accent1"/>
                </a:solidFill>
              </a:rPr>
              <a:t>In neonates</a:t>
            </a:r>
          </a:p>
          <a:p>
            <a:pPr lvl="1">
              <a:buFontTx/>
              <a:buChar char="-"/>
            </a:pPr>
            <a:r>
              <a:rPr lang="en-US" altLang="en-US" sz="2500" dirty="0">
                <a:solidFill>
                  <a:schemeClr val="bg1"/>
                </a:solidFill>
              </a:rPr>
              <a:t>The use of chloramphenicol can lead to shock and cardiovascular collapse(</a:t>
            </a:r>
            <a:r>
              <a:rPr lang="en-US" altLang="en-US" sz="2500" dirty="0">
                <a:solidFill>
                  <a:schemeClr val="accent6"/>
                </a:solidFill>
              </a:rPr>
              <a:t>gray baby syndrome</a:t>
            </a:r>
            <a:r>
              <a:rPr lang="en-US" altLang="en-US" sz="2500" dirty="0">
                <a:solidFill>
                  <a:schemeClr val="bg1"/>
                </a:solidFill>
              </a:rPr>
              <a:t>). </a:t>
            </a:r>
          </a:p>
          <a:p>
            <a:pPr lvl="1">
              <a:buFontTx/>
              <a:buChar char="-"/>
            </a:pPr>
            <a:r>
              <a:rPr lang="en-US" altLang="en-US" sz="2500" dirty="0">
                <a:solidFill>
                  <a:schemeClr val="bg1"/>
                </a:solidFill>
              </a:rPr>
              <a:t>The use of sulfonamides may lead to </a:t>
            </a:r>
            <a:r>
              <a:rPr lang="en-US" altLang="en-US" sz="2500" dirty="0">
                <a:solidFill>
                  <a:schemeClr val="accent6"/>
                </a:solidFill>
              </a:rPr>
              <a:t>kernicterus (brain damage) </a:t>
            </a:r>
          </a:p>
          <a:p>
            <a:pPr lvl="1">
              <a:buFont typeface="Wingdings" panose="05000000000000000000" pitchFamily="2" charset="2"/>
              <a:buChar char="§"/>
            </a:pPr>
            <a:r>
              <a:rPr lang="en-US" altLang="en-US" sz="2500" b="1" dirty="0">
                <a:solidFill>
                  <a:schemeClr val="accent1"/>
                </a:solidFill>
              </a:rPr>
              <a:t>In growing children:</a:t>
            </a:r>
          </a:p>
          <a:p>
            <a:pPr lvl="1">
              <a:buFontTx/>
              <a:buChar char="-"/>
            </a:pPr>
            <a:r>
              <a:rPr lang="en-US" altLang="en-US" sz="2500" dirty="0">
                <a:solidFill>
                  <a:schemeClr val="bg1"/>
                </a:solidFill>
              </a:rPr>
              <a:t>the use of </a:t>
            </a:r>
            <a:r>
              <a:rPr lang="en-US" altLang="en-US" sz="2500" dirty="0" err="1">
                <a:solidFill>
                  <a:schemeClr val="bg1"/>
                </a:solidFill>
              </a:rPr>
              <a:t>fluoiroquinolones</a:t>
            </a:r>
            <a:r>
              <a:rPr lang="en-US" altLang="en-US" sz="2500" dirty="0">
                <a:solidFill>
                  <a:schemeClr val="bg1"/>
                </a:solidFill>
              </a:rPr>
              <a:t> can lead to </a:t>
            </a:r>
            <a:r>
              <a:rPr lang="en-US" altLang="en-US" sz="2500" dirty="0" err="1">
                <a:solidFill>
                  <a:schemeClr val="accent6"/>
                </a:solidFill>
              </a:rPr>
              <a:t>arthropathy</a:t>
            </a:r>
            <a:endParaRPr lang="en-US" altLang="en-US" sz="2500" dirty="0">
              <a:solidFill>
                <a:schemeClr val="accent6"/>
              </a:solidFill>
            </a:endParaRPr>
          </a:p>
          <a:p>
            <a:pPr marL="457171" lvl="1" indent="0">
              <a:buNone/>
            </a:pPr>
            <a:r>
              <a:rPr lang="en-US" altLang="en-US" sz="2500" dirty="0">
                <a:solidFill>
                  <a:schemeClr val="bg1"/>
                </a:solidFill>
              </a:rPr>
              <a:t>- the use of </a:t>
            </a:r>
            <a:r>
              <a:rPr lang="en-US" altLang="en-US" sz="2500" dirty="0" err="1">
                <a:solidFill>
                  <a:schemeClr val="bg1"/>
                </a:solidFill>
              </a:rPr>
              <a:t>tetracyclines</a:t>
            </a:r>
            <a:r>
              <a:rPr lang="en-US" altLang="en-US" sz="2500" dirty="0">
                <a:solidFill>
                  <a:schemeClr val="bg1"/>
                </a:solidFill>
              </a:rPr>
              <a:t> can bind to growing bones and teeth resulting in </a:t>
            </a:r>
            <a:r>
              <a:rPr lang="en-US" altLang="en-US" sz="2500" dirty="0">
                <a:solidFill>
                  <a:schemeClr val="accent6"/>
                </a:solidFill>
              </a:rPr>
              <a:t>abnormal teeth and bone formation</a:t>
            </a:r>
            <a:r>
              <a:rPr lang="en-US" altLang="en-US" sz="2500" dirty="0">
                <a:solidFill>
                  <a:schemeClr val="bg1"/>
                </a:solidFill>
              </a:rPr>
              <a:t>.</a:t>
            </a:r>
          </a:p>
          <a:p>
            <a:pPr marL="873223" lvl="1" indent="-416052">
              <a:buFont typeface="+mj-lt"/>
              <a:buAutoNum type="arabicPeriod"/>
            </a:pPr>
            <a:endParaRPr lang="en-US" altLang="en-US" sz="2500" dirty="0"/>
          </a:p>
        </p:txBody>
      </p:sp>
    </p:spTree>
    <p:extLst>
      <p:ext uri="{BB962C8B-B14F-4D97-AF65-F5344CB8AC3E}">
        <p14:creationId xmlns:p14="http://schemas.microsoft.com/office/powerpoint/2010/main" val="39456985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500675"/>
            <a:ext cx="8229600" cy="5625489"/>
          </a:xfrm>
          <a:solidFill>
            <a:schemeClr val="accent2">
              <a:lumMod val="50000"/>
            </a:schemeClr>
          </a:solidFill>
        </p:spPr>
        <p:txBody>
          <a:bodyPr>
            <a:normAutofit/>
          </a:bodyPr>
          <a:lstStyle/>
          <a:p>
            <a:pPr lvl="1">
              <a:buFont typeface="Wingdings" panose="05000000000000000000" pitchFamily="2" charset="2"/>
              <a:buChar char="§"/>
            </a:pPr>
            <a:r>
              <a:rPr lang="en-US" altLang="en-US" sz="2500" b="1" dirty="0">
                <a:solidFill>
                  <a:schemeClr val="accent1"/>
                </a:solidFill>
              </a:rPr>
              <a:t>In old age(&gt;65years)</a:t>
            </a:r>
          </a:p>
          <a:p>
            <a:pPr lvl="1">
              <a:buFontTx/>
              <a:buChar char="-"/>
            </a:pPr>
            <a:r>
              <a:rPr lang="en-US" altLang="en-US" sz="2500" dirty="0">
                <a:solidFill>
                  <a:schemeClr val="bg1"/>
                </a:solidFill>
              </a:rPr>
              <a:t>The incidence of renal toxicity with aminoglycosides is greater than in younger patients.</a:t>
            </a:r>
          </a:p>
          <a:p>
            <a:pPr lvl="1">
              <a:buFont typeface="Wingdings" panose="05000000000000000000" pitchFamily="2" charset="2"/>
              <a:buChar char="§"/>
            </a:pPr>
            <a:r>
              <a:rPr lang="en-US" altLang="en-US" sz="2500" b="1" dirty="0">
                <a:solidFill>
                  <a:schemeClr val="accent1"/>
                </a:solidFill>
              </a:rPr>
              <a:t>In immunocompromised patients</a:t>
            </a:r>
          </a:p>
          <a:p>
            <a:pPr lvl="1">
              <a:buFontTx/>
              <a:buChar char="-"/>
            </a:pPr>
            <a:r>
              <a:rPr lang="en-US" altLang="en-US" sz="2500" dirty="0">
                <a:solidFill>
                  <a:schemeClr val="bg1"/>
                </a:solidFill>
              </a:rPr>
              <a:t>The use of bactericidal agents is necessary , as the host’s immune system is not capable of final elimination of the bacteria.</a:t>
            </a:r>
          </a:p>
          <a:p>
            <a:pPr lvl="1">
              <a:buFont typeface="Wingdings" panose="05000000000000000000" pitchFamily="2" charset="2"/>
              <a:buChar char="§"/>
            </a:pPr>
            <a:r>
              <a:rPr lang="en-US" altLang="en-US" sz="2500" b="1" dirty="0">
                <a:solidFill>
                  <a:schemeClr val="accent1"/>
                </a:solidFill>
              </a:rPr>
              <a:t>Pregnancy:</a:t>
            </a:r>
          </a:p>
          <a:p>
            <a:pPr lvl="1">
              <a:buFontTx/>
              <a:buChar char="-"/>
            </a:pPr>
            <a:r>
              <a:rPr lang="en-US" altLang="en-US" sz="2500" dirty="0">
                <a:solidFill>
                  <a:schemeClr val="bg1"/>
                </a:solidFill>
              </a:rPr>
              <a:t>Many antibiotics cross the placenta and cause adverse effects to the fetus e.g. aminoglycosides and </a:t>
            </a:r>
            <a:r>
              <a:rPr lang="en-US" altLang="en-US" sz="2500" dirty="0" err="1">
                <a:solidFill>
                  <a:schemeClr val="bg1"/>
                </a:solidFill>
              </a:rPr>
              <a:t>tetracyclines</a:t>
            </a:r>
            <a:r>
              <a:rPr lang="en-US" altLang="en-US" sz="2500" dirty="0">
                <a:solidFill>
                  <a:schemeClr val="bg1"/>
                </a:solidFill>
              </a:rPr>
              <a:t>.</a:t>
            </a:r>
          </a:p>
          <a:p>
            <a:pPr marL="457171" lvl="1" indent="0">
              <a:buNone/>
            </a:pPr>
            <a:endParaRPr lang="en-US" altLang="en-US" sz="2500" dirty="0">
              <a:solidFill>
                <a:schemeClr val="bg1"/>
              </a:solidFill>
            </a:endParaRPr>
          </a:p>
        </p:txBody>
      </p:sp>
    </p:spTree>
    <p:extLst>
      <p:ext uri="{BB962C8B-B14F-4D97-AF65-F5344CB8AC3E}">
        <p14:creationId xmlns:p14="http://schemas.microsoft.com/office/powerpoint/2010/main" val="4718456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7117" y="548680"/>
            <a:ext cx="8857752" cy="5577484"/>
          </a:xfrm>
          <a:solidFill>
            <a:schemeClr val="accent2">
              <a:lumMod val="50000"/>
            </a:schemeClr>
          </a:solidFill>
        </p:spPr>
        <p:txBody>
          <a:bodyPr>
            <a:normAutofit/>
          </a:bodyPr>
          <a:lstStyle/>
          <a:p>
            <a:pPr marL="873223" lvl="1" indent="-416052">
              <a:buFont typeface="+mj-lt"/>
              <a:buAutoNum type="arabicParenR" startAt="3"/>
            </a:pPr>
            <a:r>
              <a:rPr lang="en-US" altLang="en-US" sz="2500" b="1" dirty="0">
                <a:solidFill>
                  <a:schemeClr val="accent6"/>
                </a:solidFill>
              </a:rPr>
              <a:t>Tissue penetration:</a:t>
            </a:r>
          </a:p>
          <a:p>
            <a:pPr marL="457171" lvl="1" indent="0">
              <a:buNone/>
            </a:pPr>
            <a:endParaRPr lang="en-US" altLang="en-US" sz="2500" b="1" dirty="0">
              <a:solidFill>
                <a:schemeClr val="accent6"/>
              </a:solidFill>
            </a:endParaRPr>
          </a:p>
          <a:p>
            <a:pPr lvl="1">
              <a:buFont typeface="Wingdings" panose="05000000000000000000" pitchFamily="2" charset="2"/>
              <a:buChar char="§"/>
            </a:pPr>
            <a:r>
              <a:rPr lang="en-US" altLang="en-US" sz="2500" dirty="0">
                <a:solidFill>
                  <a:schemeClr val="bg1"/>
                </a:solidFill>
              </a:rPr>
              <a:t>The capillary lining in some tissues e.g. brain form natural barriers to drug delivery due to presence of tight junctions of the capillary wall.</a:t>
            </a:r>
          </a:p>
          <a:p>
            <a:pPr marL="457171" lvl="1" indent="0">
              <a:buNone/>
            </a:pPr>
            <a:endParaRPr lang="en-US" altLang="en-US" sz="2500" dirty="0">
              <a:solidFill>
                <a:schemeClr val="bg1"/>
              </a:solidFill>
            </a:endParaRPr>
          </a:p>
          <a:p>
            <a:pPr lvl="1">
              <a:buFont typeface="Wingdings" panose="05000000000000000000" pitchFamily="2" charset="2"/>
              <a:buChar char="§"/>
            </a:pPr>
            <a:r>
              <a:rPr lang="en-US" altLang="en-US" sz="2500" dirty="0">
                <a:solidFill>
                  <a:schemeClr val="accent1"/>
                </a:solidFill>
              </a:rPr>
              <a:t>Lipid soluble antibiotics </a:t>
            </a:r>
            <a:r>
              <a:rPr lang="en-US" altLang="en-US" sz="2500" dirty="0">
                <a:solidFill>
                  <a:schemeClr val="bg1"/>
                </a:solidFill>
              </a:rPr>
              <a:t>e.g. chloramphenicol and metronidazole can cross these barriers in normal conditions</a:t>
            </a:r>
            <a:r>
              <a:rPr lang="en-US" altLang="en-US" sz="2500" dirty="0" smtClean="0">
                <a:solidFill>
                  <a:schemeClr val="bg1"/>
                </a:solidFill>
              </a:rPr>
              <a:t>.</a:t>
            </a:r>
            <a:endParaRPr lang="en-US" altLang="en-US" sz="2500" dirty="0">
              <a:solidFill>
                <a:schemeClr val="bg1"/>
              </a:solidFill>
            </a:endParaRPr>
          </a:p>
          <a:p>
            <a:pPr marL="457171" lvl="1" indent="0">
              <a:buNone/>
            </a:pPr>
            <a:endParaRPr lang="en-US" altLang="en-US" sz="2500" dirty="0">
              <a:solidFill>
                <a:schemeClr val="bg1"/>
              </a:solidFill>
            </a:endParaRPr>
          </a:p>
          <a:p>
            <a:pPr lvl="1">
              <a:buFont typeface="Wingdings" panose="05000000000000000000" pitchFamily="2" charset="2"/>
              <a:buChar char="§"/>
            </a:pPr>
            <a:r>
              <a:rPr lang="en-US" altLang="en-US" sz="2500" dirty="0">
                <a:solidFill>
                  <a:schemeClr val="accent1"/>
                </a:solidFill>
              </a:rPr>
              <a:t>Poor perfusion of some area</a:t>
            </a:r>
          </a:p>
          <a:p>
            <a:pPr lvl="1">
              <a:buFontTx/>
              <a:buChar char="-"/>
            </a:pPr>
            <a:r>
              <a:rPr lang="en-US" altLang="en-US" sz="2500" dirty="0">
                <a:solidFill>
                  <a:schemeClr val="bg1"/>
                </a:solidFill>
              </a:rPr>
              <a:t>e.g. diabetic foot, reduces the amount of antibiotic reaching this area, making treatment is difficult.</a:t>
            </a:r>
          </a:p>
          <a:p>
            <a:pPr marL="457171" lvl="1" indent="0">
              <a:buNone/>
            </a:pPr>
            <a:endParaRPr lang="en-US" altLang="en-US" sz="2500" dirty="0">
              <a:solidFill>
                <a:schemeClr val="bg1"/>
              </a:solidFill>
            </a:endParaRPr>
          </a:p>
          <a:p>
            <a:pPr marL="873223" lvl="1" indent="-416052">
              <a:buFont typeface="+mj-lt"/>
              <a:buAutoNum type="arabicPeriod"/>
            </a:pPr>
            <a:endParaRPr lang="en-US" altLang="en-US" sz="2500" dirty="0"/>
          </a:p>
        </p:txBody>
      </p:sp>
    </p:spTree>
    <p:extLst>
      <p:ext uri="{BB962C8B-B14F-4D97-AF65-F5344CB8AC3E}">
        <p14:creationId xmlns:p14="http://schemas.microsoft.com/office/powerpoint/2010/main" val="425953870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0" y="404664"/>
            <a:ext cx="8686800" cy="5721500"/>
          </a:xfrm>
          <a:solidFill>
            <a:schemeClr val="accent3">
              <a:lumMod val="50000"/>
            </a:schemeClr>
          </a:solidFill>
        </p:spPr>
        <p:txBody>
          <a:bodyPr>
            <a:normAutofit/>
          </a:bodyPr>
          <a:lstStyle/>
          <a:p>
            <a:pPr marL="937231" lvl="1" indent="-480060">
              <a:buFont typeface="+mj-lt"/>
              <a:buAutoNum type="romanUcPeriod" startAt="3"/>
            </a:pPr>
            <a:r>
              <a:rPr lang="en-US" altLang="en-US" sz="2500" b="1" u="sng" dirty="0">
                <a:solidFill>
                  <a:schemeClr val="accent1"/>
                </a:solidFill>
              </a:rPr>
              <a:t>Determinants of the rational </a:t>
            </a:r>
            <a:r>
              <a:rPr lang="en-US" altLang="en-US" sz="2500" b="1" u="sng" dirty="0" smtClean="0">
                <a:solidFill>
                  <a:schemeClr val="accent1"/>
                </a:solidFill>
              </a:rPr>
              <a:t>dosing: </a:t>
            </a:r>
            <a:endParaRPr lang="en-US" altLang="en-US" sz="2500" b="1" u="sng" dirty="0">
              <a:solidFill>
                <a:schemeClr val="accent1"/>
              </a:solidFill>
            </a:endParaRPr>
          </a:p>
          <a:p>
            <a:pPr marL="457171" lvl="1" indent="0">
              <a:buNone/>
            </a:pPr>
            <a:r>
              <a:rPr lang="en-US" altLang="en-US" sz="2500" b="1" u="sng" dirty="0" smtClean="0">
                <a:solidFill>
                  <a:schemeClr val="accent1"/>
                </a:solidFill>
              </a:rPr>
              <a:t>May be : </a:t>
            </a:r>
            <a:endParaRPr lang="en-US" altLang="en-US" sz="2500" b="1" u="sng" dirty="0">
              <a:solidFill>
                <a:schemeClr val="accent1"/>
              </a:solidFill>
            </a:endParaRPr>
          </a:p>
          <a:p>
            <a:pPr lvl="1">
              <a:buFont typeface="Wingdings" panose="05000000000000000000" pitchFamily="2" charset="2"/>
              <a:buChar char="§"/>
            </a:pPr>
            <a:r>
              <a:rPr lang="en-US" altLang="en-US" sz="2200" b="1" dirty="0" smtClean="0">
                <a:solidFill>
                  <a:srgbClr val="FFFF00"/>
                </a:solidFill>
              </a:rPr>
              <a:t>Concentration or dose dependent </a:t>
            </a:r>
            <a:r>
              <a:rPr lang="en-US" altLang="en-US" sz="2200" b="1" dirty="0">
                <a:solidFill>
                  <a:srgbClr val="FFFF00"/>
                </a:solidFill>
              </a:rPr>
              <a:t>killing:</a:t>
            </a:r>
          </a:p>
          <a:p>
            <a:pPr marL="0" lvl="0" indent="0" algn="just" fontAlgn="base">
              <a:spcAft>
                <a:spcPct val="0"/>
              </a:spcAft>
              <a:buClr>
                <a:schemeClr val="accent2"/>
              </a:buClr>
              <a:buSzPct val="80000"/>
              <a:buNone/>
            </a:pPr>
            <a:r>
              <a:rPr lang="uk-UA" sz="2400" i="1" dirty="0" smtClean="0">
                <a:solidFill>
                  <a:srgbClr val="FFFF00"/>
                </a:solidFill>
                <a:latin typeface="Arial" pitchFamily="34" charset="0"/>
                <a:cs typeface="Times New Roman" pitchFamily="18" charset="0"/>
              </a:rPr>
              <a:t>Antibacterial </a:t>
            </a:r>
            <a:r>
              <a:rPr lang="uk-UA" sz="2400" i="1" dirty="0">
                <a:solidFill>
                  <a:srgbClr val="FFFF00"/>
                </a:solidFill>
                <a:latin typeface="Arial" pitchFamily="34" charset="0"/>
                <a:cs typeface="Times New Roman" pitchFamily="18" charset="0"/>
              </a:rPr>
              <a:t>effect directly depends on their concentrations in the </a:t>
            </a:r>
            <a:r>
              <a:rPr lang="en-US" sz="2400" i="1" dirty="0">
                <a:solidFill>
                  <a:srgbClr val="FFFF00"/>
                </a:solidFill>
                <a:latin typeface="Arial" pitchFamily="34" charset="0"/>
                <a:cs typeface="Times New Roman" pitchFamily="18" charset="0"/>
              </a:rPr>
              <a:t>locus</a:t>
            </a:r>
            <a:r>
              <a:rPr lang="uk-UA" sz="2400" i="1" dirty="0">
                <a:solidFill>
                  <a:srgbClr val="FFFF00"/>
                </a:solidFill>
                <a:latin typeface="Arial" pitchFamily="34" charset="0"/>
                <a:cs typeface="Times New Roman" pitchFamily="18" charset="0"/>
              </a:rPr>
              <a:t> of inflammation </a:t>
            </a:r>
            <a:endParaRPr lang="ru-RU" sz="2400" i="1" dirty="0">
              <a:solidFill>
                <a:srgbClr val="FFFF00"/>
              </a:solidFill>
              <a:latin typeface="Arial" pitchFamily="34" charset="0"/>
              <a:cs typeface="Times New Roman" pitchFamily="18" charset="0"/>
            </a:endParaRPr>
          </a:p>
          <a:p>
            <a:pPr marL="457200" lvl="1" indent="0">
              <a:buNone/>
            </a:pPr>
            <a:r>
              <a:rPr lang="en-US" altLang="en-US" sz="2200" dirty="0" smtClean="0">
                <a:solidFill>
                  <a:schemeClr val="bg1"/>
                </a:solidFill>
              </a:rPr>
              <a:t> </a:t>
            </a:r>
            <a:endParaRPr lang="en-US" altLang="en-US" sz="2200" dirty="0">
              <a:solidFill>
                <a:schemeClr val="bg1"/>
              </a:solidFill>
            </a:endParaRPr>
          </a:p>
          <a:p>
            <a:pPr lvl="1">
              <a:buFont typeface="Courier New" panose="02070309020205020404" pitchFamily="49" charset="0"/>
              <a:buChar char="o"/>
            </a:pPr>
            <a:r>
              <a:rPr lang="en-US" altLang="en-US" sz="2200" dirty="0">
                <a:solidFill>
                  <a:schemeClr val="bg1"/>
                </a:solidFill>
              </a:rPr>
              <a:t>Giving these antibiotics by a single large dose per day achieves high peak levels and cause rapid killing of bacteria</a:t>
            </a:r>
            <a:r>
              <a:rPr lang="en-US" altLang="en-US" sz="2200" dirty="0" smtClean="0">
                <a:solidFill>
                  <a:schemeClr val="bg1"/>
                </a:solidFill>
              </a:rPr>
              <a:t>.</a:t>
            </a:r>
            <a:r>
              <a:rPr lang="uk-UA" sz="2000" i="1" dirty="0">
                <a:solidFill>
                  <a:srgbClr val="FFFF00"/>
                </a:solidFill>
                <a:latin typeface="Arial" pitchFamily="34" charset="0"/>
                <a:cs typeface="Times New Roman" pitchFamily="18" charset="0"/>
              </a:rPr>
              <a:t> (high doses </a:t>
            </a:r>
            <a:r>
              <a:rPr lang="en-US" sz="2000" i="1" dirty="0" smtClean="0">
                <a:solidFill>
                  <a:srgbClr val="FFFF00"/>
                </a:solidFill>
                <a:latin typeface="Arial" pitchFamily="34" charset="0"/>
                <a:cs typeface="Times New Roman" pitchFamily="18" charset="0"/>
              </a:rPr>
              <a:t>every </a:t>
            </a:r>
            <a:r>
              <a:rPr lang="uk-UA" sz="2000" i="1" dirty="0" smtClean="0">
                <a:solidFill>
                  <a:srgbClr val="FFFF00"/>
                </a:solidFill>
                <a:latin typeface="Arial" pitchFamily="34" charset="0"/>
                <a:cs typeface="Times New Roman" pitchFamily="18" charset="0"/>
              </a:rPr>
              <a:t>1-2 </a:t>
            </a:r>
            <a:r>
              <a:rPr lang="uk-UA" sz="2000" i="1" dirty="0">
                <a:solidFill>
                  <a:srgbClr val="FFFF00"/>
                </a:solidFill>
                <a:latin typeface="Arial" pitchFamily="34" charset="0"/>
                <a:cs typeface="Times New Roman" pitchFamily="18" charset="0"/>
              </a:rPr>
              <a:t>times/24h)</a:t>
            </a:r>
            <a:endParaRPr lang="ru-RU" sz="2000" i="1" dirty="0">
              <a:solidFill>
                <a:srgbClr val="FFFF00"/>
              </a:solidFill>
              <a:latin typeface="Arial" pitchFamily="34" charset="0"/>
              <a:cs typeface="Times New Roman" pitchFamily="18" charset="0"/>
            </a:endParaRPr>
          </a:p>
          <a:p>
            <a:pPr lvl="1">
              <a:buFont typeface="Courier New" panose="02070309020205020404" pitchFamily="49" charset="0"/>
              <a:buChar char="o"/>
            </a:pPr>
            <a:endParaRPr lang="en-US" altLang="en-US" sz="2200" dirty="0">
              <a:solidFill>
                <a:schemeClr val="bg1"/>
              </a:solidFill>
            </a:endParaRPr>
          </a:p>
          <a:p>
            <a:pPr marL="0" lvl="0" indent="0" fontAlgn="base">
              <a:spcAft>
                <a:spcPct val="0"/>
              </a:spcAft>
              <a:buClr>
                <a:schemeClr val="accent2"/>
              </a:buClr>
              <a:buSzPct val="80000"/>
              <a:buNone/>
            </a:pPr>
            <a:r>
              <a:rPr lang="en-US" sz="2800" b="1" dirty="0" smtClean="0">
                <a:solidFill>
                  <a:srgbClr val="FFFF00"/>
                </a:solidFill>
                <a:effectLst>
                  <a:outerShdw blurRad="38100" dist="38100" dir="2700000" algn="tl">
                    <a:srgbClr val="000000"/>
                  </a:outerShdw>
                </a:effectLst>
                <a:latin typeface="Arial" pitchFamily="34" charset="0"/>
              </a:rPr>
              <a:t>Examples :</a:t>
            </a:r>
            <a:r>
              <a:rPr lang="uk-UA" sz="2800" b="1" dirty="0" smtClean="0">
                <a:solidFill>
                  <a:srgbClr val="FFFF00"/>
                </a:solidFill>
                <a:effectLst>
                  <a:outerShdw blurRad="38100" dist="38100" dir="2700000" algn="tl">
                    <a:srgbClr val="000000"/>
                  </a:outerShdw>
                </a:effectLst>
                <a:latin typeface="Arial" pitchFamily="34" charset="0"/>
              </a:rPr>
              <a:t>Aminoglycosides</a:t>
            </a:r>
            <a:r>
              <a:rPr lang="en-US" sz="2800" b="1" dirty="0" smtClean="0">
                <a:solidFill>
                  <a:srgbClr val="FFFF00"/>
                </a:solidFill>
                <a:effectLst>
                  <a:outerShdw blurRad="38100" dist="38100" dir="2700000" algn="tl">
                    <a:srgbClr val="000000"/>
                  </a:outerShdw>
                </a:effectLst>
                <a:latin typeface="Arial" pitchFamily="34" charset="0"/>
              </a:rPr>
              <a:t>, </a:t>
            </a:r>
            <a:r>
              <a:rPr lang="uk-UA" sz="2800" b="1" dirty="0" smtClean="0">
                <a:solidFill>
                  <a:srgbClr val="FFFF00"/>
                </a:solidFill>
                <a:effectLst>
                  <a:outerShdw blurRad="38100" dist="38100" dir="2700000" algn="tl">
                    <a:srgbClr val="000000"/>
                  </a:outerShdw>
                </a:effectLst>
                <a:latin typeface="Arial" pitchFamily="34" charset="0"/>
              </a:rPr>
              <a:t> </a:t>
            </a:r>
            <a:r>
              <a:rPr lang="uk-UA" sz="2800" b="1" dirty="0" smtClean="0">
                <a:solidFill>
                  <a:srgbClr val="FFFF00"/>
                </a:solidFill>
                <a:effectLst>
                  <a:outerShdw blurRad="38100" dist="38100" dir="2700000" algn="tl">
                    <a:srgbClr val="000000"/>
                  </a:outerShdw>
                </a:effectLst>
                <a:latin typeface="Arial" pitchFamily="34" charset="0"/>
                <a:cs typeface="Times New Roman" pitchFamily="18" charset="0"/>
              </a:rPr>
              <a:t>F</a:t>
            </a:r>
            <a:r>
              <a:rPr lang="en-US" sz="2800" b="1" dirty="0" err="1">
                <a:solidFill>
                  <a:srgbClr val="FFFF00"/>
                </a:solidFill>
                <a:effectLst>
                  <a:outerShdw blurRad="38100" dist="38100" dir="2700000" algn="tl">
                    <a:srgbClr val="000000"/>
                  </a:outerShdw>
                </a:effectLst>
                <a:latin typeface="Arial" pitchFamily="34" charset="0"/>
                <a:cs typeface="Times New Roman" pitchFamily="18" charset="0"/>
              </a:rPr>
              <a:t>lu</a:t>
            </a:r>
            <a:r>
              <a:rPr lang="uk-UA" sz="2800" b="1" dirty="0">
                <a:solidFill>
                  <a:srgbClr val="FFFF00"/>
                </a:solidFill>
                <a:effectLst>
                  <a:outerShdw blurRad="38100" dist="38100" dir="2700000" algn="tl">
                    <a:srgbClr val="000000"/>
                  </a:outerShdw>
                </a:effectLst>
                <a:latin typeface="Arial" pitchFamily="34" charset="0"/>
                <a:cs typeface="Times New Roman" pitchFamily="18" charset="0"/>
              </a:rPr>
              <a:t>or</a:t>
            </a:r>
            <a:r>
              <a:rPr lang="en-US" sz="2800" b="1" dirty="0" err="1" smtClean="0">
                <a:solidFill>
                  <a:srgbClr val="FFFF00"/>
                </a:solidFill>
                <a:effectLst>
                  <a:outerShdw blurRad="38100" dist="38100" dir="2700000" algn="tl">
                    <a:srgbClr val="000000"/>
                  </a:outerShdw>
                </a:effectLst>
                <a:latin typeface="Arial" pitchFamily="34" charset="0"/>
                <a:cs typeface="Times New Roman" pitchFamily="18" charset="0"/>
              </a:rPr>
              <a:t>oqu</a:t>
            </a:r>
            <a:r>
              <a:rPr lang="uk-UA" sz="2800" b="1" dirty="0" smtClean="0">
                <a:solidFill>
                  <a:srgbClr val="FFFF00"/>
                </a:solidFill>
                <a:effectLst>
                  <a:outerShdw blurRad="38100" dist="38100" dir="2700000" algn="tl">
                    <a:srgbClr val="000000"/>
                  </a:outerShdw>
                </a:effectLst>
                <a:latin typeface="Arial" pitchFamily="34" charset="0"/>
                <a:cs typeface="Times New Roman" pitchFamily="18" charset="0"/>
              </a:rPr>
              <a:t>inolones</a:t>
            </a:r>
            <a:endParaRPr lang="ru-RU" sz="2800" b="1" dirty="0">
              <a:solidFill>
                <a:srgbClr val="FFFF00"/>
              </a:solidFill>
              <a:effectLst>
                <a:outerShdw blurRad="38100" dist="38100" dir="2700000" algn="tl">
                  <a:srgbClr val="000000"/>
                </a:outerShdw>
              </a:effectLst>
              <a:latin typeface="Arial" pitchFamily="34" charset="0"/>
              <a:cs typeface="Times New Roman" pitchFamily="18" charset="0"/>
            </a:endParaRPr>
          </a:p>
          <a:p>
            <a:pPr marL="0" lvl="0" indent="0" fontAlgn="base">
              <a:spcAft>
                <a:spcPct val="0"/>
              </a:spcAft>
              <a:buClr>
                <a:schemeClr val="accent2"/>
              </a:buClr>
              <a:buSzPct val="80000"/>
              <a:buNone/>
            </a:pPr>
            <a:r>
              <a:rPr lang="uk-UA" sz="2800" b="1" dirty="0" smtClean="0">
                <a:solidFill>
                  <a:srgbClr val="FFFF00"/>
                </a:solidFill>
                <a:effectLst>
                  <a:outerShdw blurRad="38100" dist="38100" dir="2700000" algn="tl">
                    <a:srgbClr val="000000"/>
                  </a:outerShdw>
                </a:effectLst>
                <a:latin typeface="Arial" pitchFamily="34" charset="0"/>
              </a:rPr>
              <a:t>Metronidazol</a:t>
            </a:r>
            <a:r>
              <a:rPr lang="en-US" sz="2800" b="1" dirty="0" smtClean="0">
                <a:solidFill>
                  <a:srgbClr val="FFFF00"/>
                </a:solidFill>
                <a:effectLst>
                  <a:outerShdw blurRad="38100" dist="38100" dir="2700000" algn="tl">
                    <a:srgbClr val="000000"/>
                  </a:outerShdw>
                </a:effectLst>
                <a:latin typeface="Arial" pitchFamily="34" charset="0"/>
              </a:rPr>
              <a:t>, </a:t>
            </a:r>
            <a:r>
              <a:rPr lang="uk-UA" sz="2800" b="1" dirty="0" smtClean="0">
                <a:solidFill>
                  <a:srgbClr val="FFFF00"/>
                </a:solidFill>
                <a:effectLst>
                  <a:outerShdw blurRad="38100" dist="38100" dir="2700000" algn="tl">
                    <a:srgbClr val="000000"/>
                  </a:outerShdw>
                </a:effectLst>
                <a:latin typeface="Arial" pitchFamily="34" charset="0"/>
                <a:cs typeface="Times New Roman" pitchFamily="18" charset="0"/>
              </a:rPr>
              <a:t>Amphoter</a:t>
            </a:r>
            <a:r>
              <a:rPr lang="en-US" sz="2800" b="1" dirty="0" err="1">
                <a:solidFill>
                  <a:srgbClr val="FFFF00"/>
                </a:solidFill>
                <a:effectLst>
                  <a:outerShdw blurRad="38100" dist="38100" dir="2700000" algn="tl">
                    <a:srgbClr val="000000"/>
                  </a:outerShdw>
                </a:effectLst>
                <a:latin typeface="Arial" pitchFamily="34" charset="0"/>
                <a:cs typeface="Times New Roman" pitchFamily="18" charset="0"/>
              </a:rPr>
              <a:t>i</a:t>
            </a:r>
            <a:r>
              <a:rPr lang="uk-UA" sz="2800" b="1" dirty="0">
                <a:solidFill>
                  <a:srgbClr val="FFFF00"/>
                </a:solidFill>
                <a:effectLst>
                  <a:outerShdw blurRad="38100" dist="38100" dir="2700000" algn="tl">
                    <a:srgbClr val="000000"/>
                  </a:outerShdw>
                </a:effectLst>
                <a:latin typeface="Arial" pitchFamily="34" charset="0"/>
                <a:cs typeface="Times New Roman" pitchFamily="18" charset="0"/>
              </a:rPr>
              <a:t>cin B</a:t>
            </a:r>
            <a:endParaRPr lang="ru-RU" sz="2800" b="1" dirty="0">
              <a:solidFill>
                <a:srgbClr val="FFFF00"/>
              </a:solidFill>
              <a:effectLst>
                <a:outerShdw blurRad="38100" dist="38100" dir="2700000" algn="tl">
                  <a:srgbClr val="000000"/>
                </a:outerShdw>
              </a:effectLst>
              <a:latin typeface="Arial" pitchFamily="34" charset="0"/>
              <a:cs typeface="Times New Roman" pitchFamily="18" charset="0"/>
            </a:endParaRPr>
          </a:p>
          <a:p>
            <a:pPr marL="873223" lvl="1" indent="-416052">
              <a:buFont typeface="+mj-lt"/>
              <a:buAutoNum type="arabicPeriod"/>
            </a:pPr>
            <a:endParaRPr lang="en-US" altLang="en-US" sz="2200" dirty="0"/>
          </a:p>
        </p:txBody>
      </p:sp>
    </p:spTree>
    <p:extLst>
      <p:ext uri="{BB962C8B-B14F-4D97-AF65-F5344CB8AC3E}">
        <p14:creationId xmlns:p14="http://schemas.microsoft.com/office/powerpoint/2010/main" val="70995795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52400" y="381001"/>
            <a:ext cx="8763000" cy="6019800"/>
          </a:xfrm>
          <a:solidFill>
            <a:schemeClr val="accent3">
              <a:lumMod val="75000"/>
            </a:schemeClr>
          </a:solidFill>
        </p:spPr>
        <p:txBody>
          <a:bodyPr>
            <a:normAutofit fontScale="92500" lnSpcReduction="10000"/>
          </a:bodyPr>
          <a:lstStyle/>
          <a:p>
            <a:pPr marL="774319" indent="-262255">
              <a:buFont typeface="Wingdings" panose="05000000000000000000" pitchFamily="2" charset="2"/>
              <a:buChar char="§"/>
            </a:pPr>
            <a:r>
              <a:rPr lang="en-US" sz="2400" b="1" u="sng" dirty="0"/>
              <a:t>Time-dependent killing:</a:t>
            </a:r>
          </a:p>
          <a:p>
            <a:pPr marL="0" indent="0">
              <a:buNone/>
            </a:pPr>
            <a:r>
              <a:rPr lang="en-US" sz="2400" dirty="0"/>
              <a:t> </a:t>
            </a:r>
          </a:p>
          <a:p>
            <a:pPr marL="735203" indent="-223139">
              <a:buFont typeface="Courier New" panose="02070309020205020404" pitchFamily="49" charset="0"/>
              <a:buChar char="o"/>
            </a:pPr>
            <a:r>
              <a:rPr lang="en-US" sz="2400" dirty="0"/>
              <a:t>depends on the time of the drug concentration  to remain above the MIC.  So, preparations with long duration kill more bacteria.</a:t>
            </a:r>
          </a:p>
          <a:p>
            <a:pPr marL="735203" indent="-223139">
              <a:buFont typeface="Courier New" panose="02070309020205020404" pitchFamily="49" charset="0"/>
              <a:buChar char="o"/>
            </a:pPr>
            <a:r>
              <a:rPr lang="en-US" sz="2400" dirty="0"/>
              <a:t> e.g.</a:t>
            </a:r>
            <a:r>
              <a:rPr lang="el-GR" sz="2400" dirty="0"/>
              <a:t>β-</a:t>
            </a:r>
            <a:r>
              <a:rPr lang="en-US" sz="2400" dirty="0"/>
              <a:t>lactam antibiotics, macrolides, clindamycin, and linezolid</a:t>
            </a:r>
          </a:p>
          <a:p>
            <a:pPr marL="512064"/>
            <a:endParaRPr lang="en-US" sz="2400" dirty="0"/>
          </a:p>
          <a:p>
            <a:pPr marL="832104" indent="-320040">
              <a:buFont typeface="Wingdings" panose="05000000000000000000" pitchFamily="2" charset="2"/>
              <a:buChar char="§"/>
            </a:pPr>
            <a:r>
              <a:rPr lang="en-US" sz="2400" b="1" u="sng" dirty="0"/>
              <a:t>Post-antibiotic effect (PAE):</a:t>
            </a:r>
          </a:p>
          <a:p>
            <a:pPr marL="735203" indent="-223139">
              <a:buFont typeface="Courier New" panose="02070309020205020404" pitchFamily="49" charset="0"/>
              <a:buChar char="o"/>
            </a:pPr>
            <a:endParaRPr lang="en-US" sz="2400" dirty="0"/>
          </a:p>
          <a:p>
            <a:pPr>
              <a:lnSpc>
                <a:spcPct val="90000"/>
              </a:lnSpc>
            </a:pPr>
            <a:r>
              <a:rPr lang="en-US" sz="2400" dirty="0"/>
              <a:t>The Post-Antibiotic Effect (PAE) shows the capacity of an antimicrobial drug to inhibit the growth of bacteria after removal of the drug from the culture.(after levels of antibiotic fall below the MIC.) </a:t>
            </a:r>
            <a:endParaRPr lang="en-US" sz="2400" dirty="0" smtClean="0"/>
          </a:p>
          <a:p>
            <a:pPr>
              <a:lnSpc>
                <a:spcPct val="90000"/>
              </a:lnSpc>
            </a:pPr>
            <a:endParaRPr lang="en-US" sz="2400" dirty="0"/>
          </a:p>
          <a:p>
            <a:pPr>
              <a:lnSpc>
                <a:spcPct val="90000"/>
              </a:lnSpc>
            </a:pPr>
            <a:r>
              <a:rPr lang="en-US" sz="2400" dirty="0"/>
              <a:t>The PAE provides additional time for the immune system to remove bacteria that might have survived antibiotic treatment before they can eventually regrow after removal of the drug. </a:t>
            </a:r>
          </a:p>
          <a:p>
            <a:pPr marL="0" indent="0">
              <a:lnSpc>
                <a:spcPct val="90000"/>
              </a:lnSpc>
              <a:buNone/>
            </a:pPr>
            <a:r>
              <a:rPr lang="en-US" sz="2400" dirty="0"/>
              <a:t>(e.g. aminoglycosides and fluoroquinolones) usually require one dose per day.</a:t>
            </a:r>
          </a:p>
          <a:p>
            <a:pPr>
              <a:lnSpc>
                <a:spcPct val="90000"/>
              </a:lnSpc>
            </a:pPr>
            <a:endParaRPr lang="en-US" sz="2400" dirty="0"/>
          </a:p>
          <a:p>
            <a:pPr marL="735203" indent="-223139">
              <a:buFont typeface="Courier New" panose="02070309020205020404" pitchFamily="49" charset="0"/>
              <a:buChar char="o"/>
            </a:pPr>
            <a:endParaRPr lang="en-US" sz="2200" dirty="0">
              <a:solidFill>
                <a:schemeClr val="bg1"/>
              </a:solidFill>
            </a:endParaRPr>
          </a:p>
          <a:p>
            <a:pPr marL="873223" lvl="1" indent="-416052">
              <a:buFont typeface="+mj-lt"/>
              <a:buAutoNum type="arabicPeriod"/>
            </a:pPr>
            <a:endParaRPr lang="en-US" altLang="en-US" sz="2200" dirty="0"/>
          </a:p>
        </p:txBody>
      </p:sp>
    </p:spTree>
    <p:extLst>
      <p:ext uri="{BB962C8B-B14F-4D97-AF65-F5344CB8AC3E}">
        <p14:creationId xmlns:p14="http://schemas.microsoft.com/office/powerpoint/2010/main" val="360708220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US" b="1" dirty="0">
                <a:sym typeface="Wingdings"/>
              </a:rPr>
              <a:t></a:t>
            </a:r>
            <a:r>
              <a:rPr lang="en-US" b="1" dirty="0"/>
              <a:t> </a:t>
            </a:r>
            <a:r>
              <a:rPr lang="en-US" b="1" u="sng" dirty="0"/>
              <a:t>Adverse effects of antimicrobial agents</a:t>
            </a:r>
            <a:r>
              <a:rPr lang="en-US" b="1" dirty="0"/>
              <a:t>:</a:t>
            </a:r>
            <a:endParaRPr lang="en-US" dirty="0"/>
          </a:p>
          <a:p>
            <a:pPr marL="0" lvl="0" indent="0">
              <a:buNone/>
            </a:pPr>
            <a:r>
              <a:rPr lang="en-US" dirty="0"/>
              <a:t>The adverse effects associated with the use of antimicrobial agents include:</a:t>
            </a:r>
          </a:p>
          <a:p>
            <a:pPr marL="0" indent="0">
              <a:buNone/>
            </a:pPr>
            <a:r>
              <a:rPr lang="en-US" b="1" dirty="0"/>
              <a:t>1-Hypersensitivity or allergic reactions</a:t>
            </a:r>
            <a:r>
              <a:rPr lang="en-US" dirty="0"/>
              <a:t>: In form of fever, skin rash, arthralgia, </a:t>
            </a:r>
            <a:r>
              <a:rPr lang="en-US" dirty="0" err="1"/>
              <a:t>cholestatic</a:t>
            </a:r>
            <a:r>
              <a:rPr lang="en-US" dirty="0"/>
              <a:t> jaundice or hemolysis. More serious reactions are agranulocytosis, bone marrow aplasia or anaphylactic reaction.</a:t>
            </a:r>
          </a:p>
          <a:p>
            <a:pPr marL="0" indent="0">
              <a:buNone/>
            </a:pPr>
            <a:r>
              <a:rPr lang="en-US" b="1" dirty="0"/>
              <a:t>2-Resistance </a:t>
            </a:r>
            <a:endParaRPr lang="en-US" b="1" dirty="0" smtClean="0"/>
          </a:p>
          <a:p>
            <a:pPr marL="0" indent="0">
              <a:buNone/>
            </a:pPr>
            <a:endParaRPr lang="en-US" b="1" dirty="0"/>
          </a:p>
          <a:p>
            <a:pPr marL="0" indent="0">
              <a:buNone/>
            </a:pPr>
            <a:r>
              <a:rPr lang="en-US" b="1" dirty="0"/>
              <a:t>3-Superinfection= (Opportunistic infection): Reactions related to alterations in normal body flora </a:t>
            </a:r>
          </a:p>
          <a:p>
            <a:endParaRPr lang="en-US" dirty="0"/>
          </a:p>
        </p:txBody>
      </p:sp>
    </p:spTree>
    <p:extLst>
      <p:ext uri="{BB962C8B-B14F-4D97-AF65-F5344CB8AC3E}">
        <p14:creationId xmlns:p14="http://schemas.microsoft.com/office/powerpoint/2010/main" val="18783128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639762"/>
          </a:xfrm>
        </p:spPr>
        <p:txBody>
          <a:bodyPr>
            <a:normAutofit fontScale="90000"/>
          </a:bodyPr>
          <a:lstStyle/>
          <a:p>
            <a:r>
              <a:rPr lang="en-US" altLang="en-US" dirty="0"/>
              <a:t>Normal Bacterial Flora</a:t>
            </a:r>
          </a:p>
        </p:txBody>
      </p:sp>
      <p:pic>
        <p:nvPicPr>
          <p:cNvPr id="12291" name="Picture 3" descr="D:\Oberbeck\normalflo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6106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037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763000" cy="6248400"/>
          </a:xfrm>
          <a:solidFill>
            <a:schemeClr val="accent1">
              <a:lumMod val="60000"/>
              <a:lumOff val="40000"/>
            </a:schemeClr>
          </a:solidFill>
        </p:spPr>
        <p:txBody>
          <a:bodyPr>
            <a:normAutofit fontScale="70000" lnSpcReduction="20000"/>
          </a:bodyPr>
          <a:lstStyle/>
          <a:p>
            <a:pPr marL="0" indent="0">
              <a:buNone/>
            </a:pPr>
            <a:r>
              <a:rPr lang="en-US" b="1" u="sng" dirty="0"/>
              <a:t>Superinfection</a:t>
            </a:r>
          </a:p>
          <a:p>
            <a:pPr marL="0" indent="0">
              <a:buNone/>
            </a:pPr>
            <a:r>
              <a:rPr lang="en-US" dirty="0" smtClean="0"/>
              <a:t>Colonization </a:t>
            </a:r>
            <a:r>
              <a:rPr lang="en-US" dirty="0"/>
              <a:t>with commensal organisms can be beneficial, </a:t>
            </a:r>
            <a:r>
              <a:rPr lang="en-US" dirty="0" smtClean="0"/>
              <a:t>given that </a:t>
            </a:r>
            <a:r>
              <a:rPr lang="en-US" dirty="0"/>
              <a:t>they compete with and crowd out more pathogenic organisms. They may even have a </a:t>
            </a:r>
            <a:r>
              <a:rPr lang="en-US" dirty="0" smtClean="0"/>
              <a:t>role in </a:t>
            </a:r>
            <a:r>
              <a:rPr lang="en-US" dirty="0"/>
              <a:t>the prevention of other human diseases and in proper immune system development. </a:t>
            </a:r>
            <a:endParaRPr lang="en-US" dirty="0" smtClean="0"/>
          </a:p>
          <a:p>
            <a:pPr marL="0" indent="0">
              <a:buNone/>
            </a:pPr>
            <a:endParaRPr lang="en-US" dirty="0" smtClean="0"/>
          </a:p>
          <a:p>
            <a:pPr marL="0" indent="0">
              <a:buNone/>
            </a:pPr>
            <a:r>
              <a:rPr lang="en-US" dirty="0"/>
              <a:t>Administration of antimicrobials usually alter bacterial flora but with no ill effect in most cases however, broad-spectrum antibiotics if used for long time may alter or kill bacterial flora. So, the bacteria and fungi that are normally inhibited by bacterial flora will multiply leading to superinfection (its early manifestation may by diarrhea).</a:t>
            </a:r>
          </a:p>
          <a:p>
            <a:pPr lvl="1">
              <a:lnSpc>
                <a:spcPct val="150000"/>
              </a:lnSpc>
              <a:buFont typeface="Wingdings" panose="05000000000000000000" pitchFamily="2" charset="2"/>
              <a:buChar char="§"/>
            </a:pPr>
            <a:r>
              <a:rPr lang="en-US" sz="3200" u="sng" dirty="0" smtClean="0"/>
              <a:t>Causative micro-organisms </a:t>
            </a:r>
            <a:r>
              <a:rPr lang="en-US" sz="3200" dirty="0" smtClean="0"/>
              <a:t>: may be  </a:t>
            </a:r>
            <a:r>
              <a:rPr lang="en-US" sz="3200" dirty="0"/>
              <a:t>staphylococci, Pseudomonas, </a:t>
            </a:r>
            <a:r>
              <a:rPr lang="en-US" sz="3200" dirty="0" err="1"/>
              <a:t>proteus</a:t>
            </a:r>
            <a:r>
              <a:rPr lang="en-US" sz="3200" dirty="0"/>
              <a:t>, Candida </a:t>
            </a:r>
            <a:r>
              <a:rPr lang="en-US" sz="3200" dirty="0" err="1"/>
              <a:t>albicans</a:t>
            </a:r>
            <a:r>
              <a:rPr lang="en-US" sz="3200" dirty="0"/>
              <a:t> or Clostridia difficile</a:t>
            </a:r>
            <a:r>
              <a:rPr lang="en-US" sz="3200" dirty="0" smtClean="0"/>
              <a:t>.</a:t>
            </a:r>
          </a:p>
          <a:p>
            <a:pPr lvl="1">
              <a:lnSpc>
                <a:spcPct val="150000"/>
              </a:lnSpc>
              <a:buFont typeface="Wingdings" panose="05000000000000000000" pitchFamily="2" charset="2"/>
              <a:buChar char="§"/>
            </a:pPr>
            <a:r>
              <a:rPr lang="en-US" sz="3100" dirty="0"/>
              <a:t> </a:t>
            </a:r>
            <a:r>
              <a:rPr lang="en-US" sz="3100" u="sng" dirty="0"/>
              <a:t>sites </a:t>
            </a:r>
            <a:r>
              <a:rPr lang="en-US" sz="3100" dirty="0"/>
              <a:t>: </a:t>
            </a:r>
            <a:r>
              <a:rPr lang="en-US" sz="3100" dirty="0" smtClean="0"/>
              <a:t>Superinfection  </a:t>
            </a:r>
            <a:r>
              <a:rPr lang="en-US" sz="3100" dirty="0"/>
              <a:t>may be vaginal, oral, pharyngeal or even systemic infection e.g. staphylococcal  enterocolitis, candidiasis or Pseudomembranous colitis(=antibiotic-associated diarrhea).</a:t>
            </a:r>
          </a:p>
          <a:p>
            <a:pPr lvl="1">
              <a:lnSpc>
                <a:spcPct val="150000"/>
              </a:lnSpc>
              <a:buFont typeface="Wingdings" panose="05000000000000000000" pitchFamily="2" charset="2"/>
              <a:buChar char="§"/>
            </a:pPr>
            <a:endParaRPr lang="en-US" sz="3200" dirty="0"/>
          </a:p>
          <a:p>
            <a:pPr marL="0" indent="0">
              <a:buNone/>
            </a:pPr>
            <a:endParaRPr lang="en-US" dirty="0"/>
          </a:p>
        </p:txBody>
      </p:sp>
    </p:spTree>
    <p:extLst>
      <p:ext uri="{BB962C8B-B14F-4D97-AF65-F5344CB8AC3E}">
        <p14:creationId xmlns:p14="http://schemas.microsoft.com/office/powerpoint/2010/main" val="7901191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77000"/>
          </a:xfrm>
        </p:spPr>
        <p:txBody>
          <a:bodyPr>
            <a:normAutofit fontScale="85000" lnSpcReduction="20000"/>
          </a:bodyPr>
          <a:lstStyle/>
          <a:p>
            <a:pPr marL="0" indent="0">
              <a:buNone/>
            </a:pPr>
            <a:r>
              <a:rPr lang="en-US" b="1" u="sng" dirty="0"/>
              <a:t>For </a:t>
            </a:r>
            <a:r>
              <a:rPr lang="en-US" b="1" u="sng" dirty="0" smtClean="0"/>
              <a:t>example</a:t>
            </a:r>
            <a:r>
              <a:rPr lang="en-US" u="sng" dirty="0" smtClean="0"/>
              <a:t>:</a:t>
            </a:r>
          </a:p>
          <a:p>
            <a:pPr marL="0" indent="0">
              <a:buNone/>
            </a:pPr>
            <a:r>
              <a:rPr lang="en-US" dirty="0" smtClean="0"/>
              <a:t> 1-Administration </a:t>
            </a:r>
            <a:r>
              <a:rPr lang="en-US" dirty="0"/>
              <a:t>of antibiotics can lead to </a:t>
            </a:r>
            <a:r>
              <a:rPr lang="en-US" dirty="0" smtClean="0"/>
              <a:t>the overgrowth </a:t>
            </a:r>
            <a:r>
              <a:rPr lang="en-US" dirty="0"/>
              <a:t>of the gastrointestinal (GI) pathogen </a:t>
            </a:r>
            <a:r>
              <a:rPr lang="en-US" i="1" dirty="0" err="1"/>
              <a:t>Clostridioides</a:t>
            </a:r>
            <a:r>
              <a:rPr lang="en-US" i="1" dirty="0"/>
              <a:t> difficile</a:t>
            </a:r>
            <a:r>
              <a:rPr lang="en-US" dirty="0"/>
              <a:t>, which is </a:t>
            </a:r>
            <a:r>
              <a:rPr lang="en-US" dirty="0" smtClean="0"/>
              <a:t>clinically resistant </a:t>
            </a:r>
            <a:r>
              <a:rPr lang="en-US" dirty="0"/>
              <a:t>to most antibiotics. </a:t>
            </a:r>
            <a:r>
              <a:rPr lang="en-US" i="1" dirty="0"/>
              <a:t>C difficile </a:t>
            </a:r>
            <a:r>
              <a:rPr lang="en-US" dirty="0"/>
              <a:t>can cause diarrhea and life-threatening </a:t>
            </a:r>
            <a:r>
              <a:rPr lang="en-US" dirty="0" smtClean="0"/>
              <a:t>bowel inflammation.</a:t>
            </a:r>
          </a:p>
          <a:p>
            <a:pPr marL="0" indent="0">
              <a:buNone/>
            </a:pPr>
            <a:endParaRPr lang="en-US" dirty="0"/>
          </a:p>
          <a:p>
            <a:pPr marL="0" indent="0">
              <a:buNone/>
            </a:pPr>
            <a:r>
              <a:rPr lang="en-US" dirty="0" smtClean="0"/>
              <a:t> 2- Similarly</a:t>
            </a:r>
            <a:r>
              <a:rPr lang="en-US" dirty="0"/>
              <a:t>, administration of broad-spectrum antibacterial drugs can select for </a:t>
            </a:r>
            <a:r>
              <a:rPr lang="en-US" dirty="0" smtClean="0"/>
              <a:t>the overgrowth </a:t>
            </a:r>
            <a:r>
              <a:rPr lang="en-US" dirty="0"/>
              <a:t>of fungi, most commonly yeasts of the genus </a:t>
            </a:r>
            <a:r>
              <a:rPr lang="en-US" i="1" dirty="0"/>
              <a:t>Candida</a:t>
            </a:r>
            <a:r>
              <a:rPr lang="en-US" dirty="0"/>
              <a:t>. Disseminated </a:t>
            </a:r>
            <a:r>
              <a:rPr lang="en-US" i="1" dirty="0" smtClean="0"/>
              <a:t>Candida </a:t>
            </a:r>
            <a:r>
              <a:rPr lang="en-US" dirty="0" smtClean="0"/>
              <a:t>infections </a:t>
            </a:r>
            <a:r>
              <a:rPr lang="en-US" dirty="0"/>
              <a:t>carry a high risk of death. </a:t>
            </a:r>
            <a:endParaRPr lang="en-US" dirty="0" smtClean="0"/>
          </a:p>
          <a:p>
            <a:pPr marL="0" indent="0">
              <a:buNone/>
            </a:pPr>
            <a:endParaRPr lang="en-US" dirty="0"/>
          </a:p>
          <a:p>
            <a:pPr marL="0" indent="0">
              <a:buNone/>
            </a:pPr>
            <a:r>
              <a:rPr lang="en-US" dirty="0" smtClean="0"/>
              <a:t>To </a:t>
            </a:r>
            <a:r>
              <a:rPr lang="en-US" dirty="0"/>
              <a:t>reduce the risk of the impact of antibiotics on </a:t>
            </a:r>
            <a:r>
              <a:rPr lang="en-US" dirty="0" smtClean="0"/>
              <a:t>the commensal </a:t>
            </a:r>
            <a:r>
              <a:rPr lang="en-US" dirty="0"/>
              <a:t>flora, and thus the likelihood of superinfection, antibiotics should be </a:t>
            </a:r>
            <a:r>
              <a:rPr lang="en-US" dirty="0" smtClean="0"/>
              <a:t>administered only </a:t>
            </a:r>
            <a:r>
              <a:rPr lang="en-US" dirty="0"/>
              <a:t>to patients with proven or probable infections, using the most narrow-spectrum </a:t>
            </a:r>
            <a:r>
              <a:rPr lang="en-US" dirty="0" smtClean="0"/>
              <a:t>agents appropriate </a:t>
            </a:r>
            <a:r>
              <a:rPr lang="en-US" dirty="0"/>
              <a:t>to the infection for the shortest effective duration.</a:t>
            </a:r>
          </a:p>
        </p:txBody>
      </p:sp>
    </p:spTree>
    <p:extLst>
      <p:ext uri="{BB962C8B-B14F-4D97-AF65-F5344CB8AC3E}">
        <p14:creationId xmlns:p14="http://schemas.microsoft.com/office/powerpoint/2010/main" val="1098561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a:t>Alcohols - asantiseptics</a:t>
            </a:r>
          </a:p>
        </p:txBody>
      </p:sp>
      <p:sp>
        <p:nvSpPr>
          <p:cNvPr id="82947" name="Rectangle 3"/>
          <p:cNvSpPr>
            <a:spLocks noGrp="1" noChangeArrowheads="1"/>
          </p:cNvSpPr>
          <p:nvPr>
            <p:ph type="body" idx="1"/>
          </p:nvPr>
        </p:nvSpPr>
        <p:spPr>
          <a:xfrm>
            <a:off x="685800" y="1981200"/>
            <a:ext cx="7772400" cy="4572000"/>
          </a:xfrm>
        </p:spPr>
        <p:txBody>
          <a:bodyPr/>
          <a:lstStyle/>
          <a:p>
            <a:r>
              <a:rPr lang="en-US" altLang="en-US" dirty="0"/>
              <a:t>Ethanol</a:t>
            </a:r>
          </a:p>
          <a:p>
            <a:pPr lvl="1"/>
            <a:r>
              <a:rPr lang="en-US" altLang="en-US" dirty="0" err="1"/>
              <a:t>virucide</a:t>
            </a:r>
            <a:r>
              <a:rPr lang="en-US" altLang="en-US" dirty="0"/>
              <a:t> &amp; </a:t>
            </a:r>
            <a:r>
              <a:rPr lang="en-US" altLang="en-US" dirty="0" err="1"/>
              <a:t>bacteriocide</a:t>
            </a:r>
            <a:r>
              <a:rPr lang="en-US" altLang="en-US" dirty="0"/>
              <a:t> (dissolves cell wall)</a:t>
            </a:r>
          </a:p>
          <a:p>
            <a:pPr lvl="1"/>
            <a:r>
              <a:rPr lang="en-US" altLang="en-US" dirty="0"/>
              <a:t>Most effective @ 70%</a:t>
            </a:r>
          </a:p>
          <a:p>
            <a:pPr lvl="2"/>
            <a:r>
              <a:rPr lang="en-US" altLang="en-US" dirty="0"/>
              <a:t>more concentrated is less effective</a:t>
            </a:r>
          </a:p>
          <a:p>
            <a:pPr lvl="2"/>
            <a:r>
              <a:rPr lang="en-US" altLang="en-US" dirty="0"/>
              <a:t>90% kill with 2 minute </a:t>
            </a:r>
            <a:r>
              <a:rPr lang="en-US" altLang="en-US" dirty="0" smtClean="0"/>
              <a:t>exposure</a:t>
            </a:r>
          </a:p>
          <a:p>
            <a:pPr lvl="2"/>
            <a:endParaRPr lang="en-US" altLang="en-US" dirty="0"/>
          </a:p>
          <a:p>
            <a:endParaRPr lang="en-US" altLang="en-US" dirty="0"/>
          </a:p>
        </p:txBody>
      </p:sp>
    </p:spTree>
    <p:extLst>
      <p:ext uri="{BB962C8B-B14F-4D97-AF65-F5344CB8AC3E}">
        <p14:creationId xmlns:p14="http://schemas.microsoft.com/office/powerpoint/2010/main" val="2417514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304800" y="1031928"/>
            <a:ext cx="8364906" cy="5469413"/>
          </a:xfrm>
          <a:solidFill>
            <a:schemeClr val="accent2">
              <a:lumMod val="50000"/>
            </a:schemeClr>
          </a:solidFill>
        </p:spPr>
        <p:txBody>
          <a:bodyPr>
            <a:noAutofit/>
          </a:bodyPr>
          <a:lstStyle/>
          <a:p>
            <a:pPr marL="832104" indent="-320040">
              <a:lnSpc>
                <a:spcPct val="150000"/>
              </a:lnSpc>
              <a:buFont typeface="Wingdings" panose="05000000000000000000" pitchFamily="2" charset="2"/>
              <a:buChar char="Ø"/>
            </a:pPr>
            <a:r>
              <a:rPr lang="en-US" sz="2200" dirty="0" smtClean="0">
                <a:solidFill>
                  <a:schemeClr val="accent1"/>
                </a:solidFill>
              </a:rPr>
              <a:t>Treatment</a:t>
            </a:r>
            <a:r>
              <a:rPr lang="en-US" sz="2200" dirty="0">
                <a:solidFill>
                  <a:schemeClr val="accent1"/>
                </a:solidFill>
              </a:rPr>
              <a:t>:</a:t>
            </a:r>
          </a:p>
          <a:p>
            <a:pPr marL="832104" indent="-320040">
              <a:lnSpc>
                <a:spcPct val="150000"/>
              </a:lnSpc>
              <a:buFont typeface="Wingdings" panose="05000000000000000000" pitchFamily="2" charset="2"/>
              <a:buChar char="§"/>
            </a:pPr>
            <a:r>
              <a:rPr lang="en-US" sz="2200" dirty="0">
                <a:solidFill>
                  <a:schemeClr val="bg1"/>
                </a:solidFill>
              </a:rPr>
              <a:t>Stop the causative agent and give drug, which kill the organisms responsible for super infection e.g. </a:t>
            </a:r>
            <a:r>
              <a:rPr lang="en-US" sz="2200" dirty="0" smtClean="0">
                <a:solidFill>
                  <a:schemeClr val="bg1"/>
                </a:solidFill>
              </a:rPr>
              <a:t/>
            </a:r>
            <a:br>
              <a:rPr lang="en-US" sz="2200" dirty="0" smtClean="0">
                <a:solidFill>
                  <a:schemeClr val="bg1"/>
                </a:solidFill>
              </a:rPr>
            </a:br>
            <a:r>
              <a:rPr lang="en-US" sz="2200" dirty="0" smtClean="0">
                <a:solidFill>
                  <a:schemeClr val="bg1"/>
                </a:solidFill>
              </a:rPr>
              <a:t>(staphylococcal </a:t>
            </a:r>
            <a:r>
              <a:rPr lang="en-US" sz="2200" dirty="0">
                <a:solidFill>
                  <a:schemeClr val="bg1"/>
                </a:solidFill>
              </a:rPr>
              <a:t>enterocolitis, which is treated by metronidazole or vancomycin </a:t>
            </a:r>
            <a:r>
              <a:rPr lang="en-US" sz="2200" dirty="0" smtClean="0">
                <a:solidFill>
                  <a:schemeClr val="bg1"/>
                </a:solidFill>
              </a:rPr>
              <a:t>orally), </a:t>
            </a:r>
            <a:r>
              <a:rPr lang="en-US" sz="2200" dirty="0">
                <a:solidFill>
                  <a:schemeClr val="bg1"/>
                </a:solidFill>
              </a:rPr>
              <a:t>antifungal nystatin for </a:t>
            </a:r>
            <a:r>
              <a:rPr lang="en-US" sz="2200" dirty="0" smtClean="0">
                <a:solidFill>
                  <a:schemeClr val="bg1"/>
                </a:solidFill>
              </a:rPr>
              <a:t>candidiasis</a:t>
            </a:r>
            <a:r>
              <a:rPr lang="en-US" sz="2000" dirty="0" smtClean="0">
                <a:solidFill>
                  <a:schemeClr val="bg1"/>
                </a:solidFill>
              </a:rPr>
              <a:t>. </a:t>
            </a:r>
            <a:r>
              <a:rPr lang="en-US" sz="2200" dirty="0" smtClean="0">
                <a:solidFill>
                  <a:schemeClr val="bg1"/>
                </a:solidFill>
              </a:rPr>
              <a:t>If </a:t>
            </a:r>
            <a:r>
              <a:rPr lang="en-US" sz="2200" dirty="0">
                <a:solidFill>
                  <a:schemeClr val="bg1"/>
                </a:solidFill>
              </a:rPr>
              <a:t>it is in the form of </a:t>
            </a:r>
            <a:r>
              <a:rPr lang="en-US" sz="2200" dirty="0" err="1">
                <a:solidFill>
                  <a:schemeClr val="bg1"/>
                </a:solidFill>
              </a:rPr>
              <a:t>pseudmembranous</a:t>
            </a:r>
            <a:r>
              <a:rPr lang="en-US" sz="2200" dirty="0">
                <a:solidFill>
                  <a:schemeClr val="bg1"/>
                </a:solidFill>
              </a:rPr>
              <a:t> colitis, it is treated with </a:t>
            </a:r>
            <a:r>
              <a:rPr lang="en-US" sz="2200" dirty="0" smtClean="0">
                <a:solidFill>
                  <a:schemeClr val="bg1"/>
                </a:solidFill>
              </a:rPr>
              <a:t>(</a:t>
            </a:r>
            <a:r>
              <a:rPr lang="en-US" sz="2200" dirty="0" err="1" smtClean="0">
                <a:solidFill>
                  <a:schemeClr val="bg1"/>
                </a:solidFill>
              </a:rPr>
              <a:t>antianaerobic</a:t>
            </a:r>
            <a:r>
              <a:rPr lang="en-US" sz="2200" dirty="0" smtClean="0">
                <a:solidFill>
                  <a:schemeClr val="bg1"/>
                </a:solidFill>
              </a:rPr>
              <a:t>  </a:t>
            </a:r>
            <a:r>
              <a:rPr lang="en-US" sz="2200" dirty="0">
                <a:solidFill>
                  <a:schemeClr val="bg1"/>
                </a:solidFill>
              </a:rPr>
              <a:t>e.g. </a:t>
            </a:r>
            <a:r>
              <a:rPr lang="en-US" sz="2200" dirty="0" smtClean="0">
                <a:solidFill>
                  <a:schemeClr val="bg1"/>
                </a:solidFill>
              </a:rPr>
              <a:t>metronidazole or  vancomycin,  in </a:t>
            </a:r>
            <a:r>
              <a:rPr lang="en-US" sz="2200" dirty="0">
                <a:solidFill>
                  <a:schemeClr val="bg1"/>
                </a:solidFill>
              </a:rPr>
              <a:t>addition you must give symptomatic treatment in form of </a:t>
            </a:r>
            <a:r>
              <a:rPr lang="en-US" sz="2200" dirty="0" err="1">
                <a:solidFill>
                  <a:schemeClr val="bg1"/>
                </a:solidFill>
              </a:rPr>
              <a:t>adsorbants</a:t>
            </a:r>
            <a:r>
              <a:rPr lang="en-US" sz="2200" dirty="0">
                <a:solidFill>
                  <a:schemeClr val="bg1"/>
                </a:solidFill>
              </a:rPr>
              <a:t> and </a:t>
            </a:r>
            <a:r>
              <a:rPr lang="en-US" sz="2200" dirty="0" smtClean="0">
                <a:solidFill>
                  <a:schemeClr val="bg1"/>
                </a:solidFill>
              </a:rPr>
              <a:t>antidiarrheal).</a:t>
            </a:r>
            <a:endParaRPr lang="en-US" altLang="en-US" sz="2200" dirty="0">
              <a:solidFill>
                <a:schemeClr val="bg1"/>
              </a:solidFill>
            </a:endParaRPr>
          </a:p>
          <a:p>
            <a:pPr marL="873223" lvl="1" indent="-416052">
              <a:buFont typeface="+mj-lt"/>
              <a:buAutoNum type="arabicPeriod"/>
            </a:pPr>
            <a:endParaRPr lang="en-US" altLang="en-US" dirty="0"/>
          </a:p>
        </p:txBody>
      </p:sp>
    </p:spTree>
    <p:extLst>
      <p:ext uri="{BB962C8B-B14F-4D97-AF65-F5344CB8AC3E}">
        <p14:creationId xmlns:p14="http://schemas.microsoft.com/office/powerpoint/2010/main" val="287030335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US" b="1" dirty="0" smtClean="0"/>
              <a:t>4-Vitamin </a:t>
            </a:r>
            <a:r>
              <a:rPr lang="en-US" b="1" dirty="0"/>
              <a:t>B complex deficiency may follow the use of antimicrobials </a:t>
            </a:r>
            <a:r>
              <a:rPr lang="en-US" b="1" dirty="0" err="1"/>
              <a:t>e.g</a:t>
            </a:r>
            <a:r>
              <a:rPr lang="en-US" b="1" dirty="0"/>
              <a:t> broad-spectrum antibiotics.</a:t>
            </a:r>
            <a:r>
              <a:rPr lang="en-US" dirty="0"/>
              <a:t> It is due to inhibition of bacterial flora that forms these vitamins</a:t>
            </a:r>
            <a:r>
              <a:rPr lang="en-US" dirty="0" smtClean="0"/>
              <a:t>.</a:t>
            </a:r>
          </a:p>
          <a:p>
            <a:pPr marL="0" indent="0">
              <a:buNone/>
            </a:pPr>
            <a:endParaRPr lang="en-US" dirty="0"/>
          </a:p>
          <a:p>
            <a:pPr marL="0" indent="0">
              <a:buNone/>
            </a:pPr>
            <a:r>
              <a:rPr lang="en-US" b="1" dirty="0"/>
              <a:t>5-Direct toxic reactions (organ toxicity), </a:t>
            </a:r>
            <a:r>
              <a:rPr lang="en-US" dirty="0"/>
              <a:t>resulting from high doses or drug interactions, on </a:t>
            </a:r>
            <a:r>
              <a:rPr lang="en-US" dirty="0" err="1"/>
              <a:t>hemopoietic</a:t>
            </a:r>
            <a:r>
              <a:rPr lang="en-US" dirty="0"/>
              <a:t> system, liver, kidney, GIT, nervous system or CVS.</a:t>
            </a:r>
          </a:p>
          <a:p>
            <a:endParaRPr lang="en-US" dirty="0"/>
          </a:p>
        </p:txBody>
      </p:sp>
    </p:spTree>
    <p:extLst>
      <p:ext uri="{BB962C8B-B14F-4D97-AF65-F5344CB8AC3E}">
        <p14:creationId xmlns:p14="http://schemas.microsoft.com/office/powerpoint/2010/main" val="2711646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5" y="130015"/>
            <a:ext cx="9144000" cy="6705600"/>
          </a:xfrm>
        </p:spPr>
        <p:txBody>
          <a:bodyPr>
            <a:normAutofit fontScale="85000" lnSpcReduction="20000"/>
          </a:bodyPr>
          <a:lstStyle/>
          <a:p>
            <a:pPr marL="0" indent="0">
              <a:buNone/>
            </a:pPr>
            <a:r>
              <a:rPr lang="en-US" b="1" dirty="0">
                <a:sym typeface="Wingdings 3"/>
              </a:rPr>
              <a:t></a:t>
            </a:r>
            <a:r>
              <a:rPr lang="en-US" b="1" dirty="0"/>
              <a:t> Resistance to antimicrobial drugs</a:t>
            </a:r>
            <a:endParaRPr lang="en-US" dirty="0"/>
          </a:p>
          <a:p>
            <a:pPr marL="0" indent="0">
              <a:buNone/>
            </a:pPr>
            <a:r>
              <a:rPr lang="en-US" b="1" u="sng" dirty="0"/>
              <a:t>Biochemical mechanisms</a:t>
            </a:r>
            <a:r>
              <a:rPr lang="en-US" b="1" dirty="0"/>
              <a:t>:</a:t>
            </a:r>
            <a:endParaRPr lang="en-US" dirty="0"/>
          </a:p>
          <a:p>
            <a:pPr marL="0" lvl="0" indent="0">
              <a:buNone/>
            </a:pPr>
            <a:r>
              <a:rPr lang="en-US" b="1" dirty="0" smtClean="0"/>
              <a:t>1-Production </a:t>
            </a:r>
            <a:r>
              <a:rPr lang="en-US" b="1" dirty="0"/>
              <a:t>of inactivating </a:t>
            </a:r>
            <a:r>
              <a:rPr lang="en-US" b="1" dirty="0" smtClean="0"/>
              <a:t>enzymes:</a:t>
            </a:r>
            <a:endParaRPr lang="en-US" b="1" dirty="0"/>
          </a:p>
          <a:p>
            <a:pPr marL="0" lvl="0" indent="0">
              <a:buNone/>
            </a:pPr>
            <a:r>
              <a:rPr lang="en-US" dirty="0"/>
              <a:t>e.g. </a:t>
            </a:r>
            <a:r>
              <a:rPr lang="en-US" dirty="0">
                <a:sym typeface="Symbol"/>
              </a:rPr>
              <a:t></a:t>
            </a:r>
            <a:r>
              <a:rPr lang="en-US" dirty="0"/>
              <a:t>-lactamases (by staph. and some gram-negative bacilli) inactivate </a:t>
            </a:r>
            <a:r>
              <a:rPr lang="en-US" dirty="0">
                <a:sym typeface="Symbol"/>
              </a:rPr>
              <a:t></a:t>
            </a:r>
            <a:r>
              <a:rPr lang="en-US" dirty="0"/>
              <a:t>-lactam antibiotics.</a:t>
            </a:r>
          </a:p>
          <a:p>
            <a:pPr marL="0" lvl="0" indent="0">
              <a:buNone/>
            </a:pPr>
            <a:r>
              <a:rPr lang="en-US" b="1" dirty="0" smtClean="0"/>
              <a:t>2-Reduced </a:t>
            </a:r>
            <a:r>
              <a:rPr lang="en-US" b="1" dirty="0"/>
              <a:t>bacterial permeability to </a:t>
            </a:r>
            <a:r>
              <a:rPr lang="en-US" b="1" dirty="0" smtClean="0"/>
              <a:t>antibiotics: </a:t>
            </a:r>
            <a:endParaRPr lang="en-US" b="1" dirty="0"/>
          </a:p>
          <a:p>
            <a:pPr marL="0" lvl="0" indent="0">
              <a:buNone/>
            </a:pPr>
            <a:r>
              <a:rPr lang="en-US" dirty="0" err="1"/>
              <a:t>e.g</a:t>
            </a:r>
            <a:r>
              <a:rPr lang="en-US" dirty="0"/>
              <a:t> </a:t>
            </a:r>
            <a:r>
              <a:rPr lang="en-US" dirty="0" err="1"/>
              <a:t>tetracyclines</a:t>
            </a:r>
            <a:r>
              <a:rPr lang="en-US" dirty="0"/>
              <a:t> accumulate by active transport mechanism in susceptible organisms. Resistant strains lack this mechanism.</a:t>
            </a:r>
          </a:p>
          <a:p>
            <a:pPr marL="0" indent="0">
              <a:buNone/>
            </a:pPr>
            <a:r>
              <a:rPr lang="en-US" b="1" dirty="0" smtClean="0"/>
              <a:t>3-Modification </a:t>
            </a:r>
            <a:r>
              <a:rPr lang="en-US" b="1" dirty="0"/>
              <a:t>of the receptor </a:t>
            </a:r>
            <a:r>
              <a:rPr lang="en-US" b="1" dirty="0" smtClean="0"/>
              <a:t>site:</a:t>
            </a:r>
          </a:p>
          <a:p>
            <a:pPr marL="0" lvl="0" indent="0">
              <a:buNone/>
            </a:pPr>
            <a:r>
              <a:rPr lang="en-US" dirty="0"/>
              <a:t> e.g. Loss or alteration of the receptor protein on 30S ribosome causes resistance to aminoglycosides and 50S ribosome causes resistance to erythromycin.</a:t>
            </a:r>
          </a:p>
          <a:p>
            <a:pPr marL="0" lvl="0" indent="0">
              <a:buNone/>
            </a:pPr>
            <a:r>
              <a:rPr lang="en-US" b="1" dirty="0" smtClean="0"/>
              <a:t>4-Development </a:t>
            </a:r>
            <a:r>
              <a:rPr lang="en-US" b="1" dirty="0"/>
              <a:t>of an alternate metabolic pathway that bypasses the reaction inhibited by the </a:t>
            </a:r>
            <a:r>
              <a:rPr lang="en-US" b="1" dirty="0" smtClean="0"/>
              <a:t>drugs: </a:t>
            </a:r>
            <a:endParaRPr lang="en-US" b="1" dirty="0"/>
          </a:p>
          <a:p>
            <a:pPr marL="0" lvl="0" indent="0">
              <a:buNone/>
            </a:pPr>
            <a:r>
              <a:rPr lang="en-US" dirty="0"/>
              <a:t>e.g. sulfonamide-resistant bacteria can utilize pre-formed folic acid.</a:t>
            </a:r>
          </a:p>
          <a:p>
            <a:pPr marL="0" lvl="0" indent="0">
              <a:buNone/>
            </a:pPr>
            <a:endParaRPr lang="en-US" dirty="0"/>
          </a:p>
          <a:p>
            <a:pPr marL="0" indent="0">
              <a:buNone/>
            </a:pPr>
            <a:endParaRPr lang="en-US" dirty="0"/>
          </a:p>
        </p:txBody>
      </p:sp>
    </p:spTree>
    <p:extLst>
      <p:ext uri="{BB962C8B-B14F-4D97-AF65-F5344CB8AC3E}">
        <p14:creationId xmlns:p14="http://schemas.microsoft.com/office/powerpoint/2010/main" val="8796891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marL="0" indent="0">
              <a:buNone/>
            </a:pPr>
            <a:r>
              <a:rPr lang="en-US" b="1" u="sng" dirty="0" smtClean="0"/>
              <a:t>Genetic </a:t>
            </a:r>
            <a:r>
              <a:rPr lang="en-US" b="1" u="sng" dirty="0"/>
              <a:t>basis of acquired resistance</a:t>
            </a:r>
            <a:r>
              <a:rPr lang="en-US" b="1" dirty="0"/>
              <a:t>:</a:t>
            </a:r>
            <a:endParaRPr lang="en-US" dirty="0"/>
          </a:p>
          <a:p>
            <a:pPr marL="0" lvl="0" indent="0">
              <a:buNone/>
            </a:pPr>
            <a:r>
              <a:rPr lang="en-US" b="1" dirty="0"/>
              <a:t>Chromosomal resistance:</a:t>
            </a:r>
            <a:r>
              <a:rPr lang="en-US" i="1" dirty="0"/>
              <a:t> </a:t>
            </a:r>
            <a:endParaRPr lang="en-US" dirty="0"/>
          </a:p>
          <a:p>
            <a:pPr marL="0" lvl="0" indent="0">
              <a:buNone/>
            </a:pPr>
            <a:r>
              <a:rPr lang="en-US" b="1" dirty="0" err="1"/>
              <a:t>Extrachromosomal</a:t>
            </a:r>
            <a:r>
              <a:rPr lang="en-US" b="1" dirty="0"/>
              <a:t> resistance:</a:t>
            </a:r>
            <a:r>
              <a:rPr lang="en-US" i="1" dirty="0"/>
              <a:t> </a:t>
            </a:r>
            <a:endParaRPr lang="en-US" dirty="0"/>
          </a:p>
          <a:p>
            <a:pPr marL="0" lvl="0" indent="0">
              <a:buNone/>
            </a:pPr>
            <a:r>
              <a:rPr lang="en-US" dirty="0"/>
              <a:t>This results from transfer of genetic material from one bacterium to </a:t>
            </a:r>
            <a:r>
              <a:rPr lang="en-US" dirty="0" err="1" smtClean="0"/>
              <a:t>another.The</a:t>
            </a:r>
            <a:r>
              <a:rPr lang="en-US" dirty="0" smtClean="0"/>
              <a:t> </a:t>
            </a:r>
            <a:r>
              <a:rPr lang="en-US" dirty="0"/>
              <a:t>genetic material may be in the form of plasmids . The genetic material and plasmids can be transferred by transformation, transduction, conjugation, or translocation.</a:t>
            </a:r>
          </a:p>
          <a:p>
            <a:pPr marL="0" indent="0">
              <a:buNone/>
            </a:pPr>
            <a:r>
              <a:rPr lang="en-US" b="1" dirty="0">
                <a:sym typeface="Wingdings"/>
              </a:rPr>
              <a:t></a:t>
            </a:r>
            <a:r>
              <a:rPr lang="en-US" b="1" dirty="0"/>
              <a:t> Prevention of </a:t>
            </a:r>
            <a:r>
              <a:rPr lang="en-US" b="1" dirty="0" err="1"/>
              <a:t>antimacrobial</a:t>
            </a:r>
            <a:r>
              <a:rPr lang="en-US" b="1" dirty="0"/>
              <a:t> resistance:</a:t>
            </a:r>
            <a:endParaRPr lang="en-US" dirty="0"/>
          </a:p>
          <a:p>
            <a:pPr marL="0" lvl="0" indent="0">
              <a:buNone/>
            </a:pPr>
            <a:r>
              <a:rPr lang="en-US" dirty="0" smtClean="0"/>
              <a:t>1-Choice </a:t>
            </a:r>
            <a:r>
              <a:rPr lang="en-US" dirty="0"/>
              <a:t>of proper effective drug.</a:t>
            </a:r>
          </a:p>
          <a:p>
            <a:pPr marL="0" lvl="0" indent="0">
              <a:buNone/>
            </a:pPr>
            <a:r>
              <a:rPr lang="en-US" dirty="0" smtClean="0"/>
              <a:t>2-Give </a:t>
            </a:r>
            <a:r>
              <a:rPr lang="en-US" dirty="0"/>
              <a:t>the proper dose for sufficient time to maintain sufficiently high levels of the drug in tissues </a:t>
            </a:r>
          </a:p>
          <a:p>
            <a:pPr marL="0" lvl="0" indent="0">
              <a:buNone/>
            </a:pPr>
            <a:r>
              <a:rPr lang="en-US" dirty="0" smtClean="0"/>
              <a:t>3-Drug </a:t>
            </a:r>
            <a:r>
              <a:rPr lang="en-US" dirty="0"/>
              <a:t>combination e.g. in TB </a:t>
            </a:r>
          </a:p>
          <a:p>
            <a:pPr marL="0" lvl="0" indent="0">
              <a:buNone/>
            </a:pPr>
            <a:r>
              <a:rPr lang="en-US" dirty="0" smtClean="0"/>
              <a:t>4-Avoid </a:t>
            </a:r>
            <a:r>
              <a:rPr lang="en-US" dirty="0"/>
              <a:t>unnecessary exposure of microorganism to a particularly valuable drug by restricting its use (e.g. rifampicin mainly for TB)</a:t>
            </a:r>
          </a:p>
          <a:p>
            <a:endParaRPr lang="en-US" dirty="0"/>
          </a:p>
        </p:txBody>
      </p:sp>
    </p:spTree>
    <p:extLst>
      <p:ext uri="{BB962C8B-B14F-4D97-AF65-F5344CB8AC3E}">
        <p14:creationId xmlns:p14="http://schemas.microsoft.com/office/powerpoint/2010/main" val="4177932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62500" lnSpcReduction="20000"/>
          </a:bodyPr>
          <a:lstStyle/>
          <a:p>
            <a:pPr marL="0" indent="0">
              <a:buNone/>
            </a:pPr>
            <a:r>
              <a:rPr lang="en-US" b="1" dirty="0">
                <a:sym typeface="Wingdings 3"/>
              </a:rPr>
              <a:t></a:t>
            </a:r>
            <a:r>
              <a:rPr lang="en-US" b="1" dirty="0"/>
              <a:t> Combinations of antimicrobials</a:t>
            </a:r>
            <a:endParaRPr lang="en-US" dirty="0"/>
          </a:p>
          <a:p>
            <a:pPr marL="0" indent="0">
              <a:buNone/>
            </a:pPr>
            <a:r>
              <a:rPr lang="en-US" b="1" u="sng" dirty="0"/>
              <a:t>Clinical values (indications or aims) of antimicrobials combination</a:t>
            </a:r>
            <a:r>
              <a:rPr lang="en-US" b="1" dirty="0"/>
              <a:t>:</a:t>
            </a:r>
            <a:endParaRPr lang="en-US" dirty="0"/>
          </a:p>
          <a:p>
            <a:pPr marL="0" lvl="0" indent="0">
              <a:buNone/>
            </a:pPr>
            <a:r>
              <a:rPr lang="en-US" b="1" dirty="0" smtClean="0"/>
              <a:t>1-To </a:t>
            </a:r>
            <a:r>
              <a:rPr lang="en-US" b="1" dirty="0"/>
              <a:t>obtain better effect (synergism) or to increase the spectrum </a:t>
            </a:r>
            <a:r>
              <a:rPr lang="en-US" dirty="0"/>
              <a:t>e.g. </a:t>
            </a:r>
          </a:p>
          <a:p>
            <a:r>
              <a:rPr lang="en-US" dirty="0" err="1"/>
              <a:t>Sulfamethoxazole</a:t>
            </a:r>
            <a:r>
              <a:rPr lang="en-US" dirty="0"/>
              <a:t> plus trimethoprim to form co-</a:t>
            </a:r>
            <a:r>
              <a:rPr lang="en-US" dirty="0" err="1"/>
              <a:t>trimoxazole</a:t>
            </a:r>
            <a:r>
              <a:rPr lang="en-US" dirty="0"/>
              <a:t>.</a:t>
            </a:r>
          </a:p>
          <a:p>
            <a:r>
              <a:rPr lang="en-US" dirty="0" err="1"/>
              <a:t>clavulanic</a:t>
            </a:r>
            <a:r>
              <a:rPr lang="en-US" dirty="0"/>
              <a:t> acid plus amoxicillin as </a:t>
            </a:r>
            <a:r>
              <a:rPr lang="en-US" dirty="0" err="1"/>
              <a:t>clavulanic</a:t>
            </a:r>
            <a:r>
              <a:rPr lang="en-US" dirty="0"/>
              <a:t> acid inhibits </a:t>
            </a:r>
            <a:r>
              <a:rPr lang="en-US" dirty="0">
                <a:sym typeface="Symbol"/>
              </a:rPr>
              <a:t></a:t>
            </a:r>
            <a:r>
              <a:rPr lang="en-US" dirty="0"/>
              <a:t>-lactamase. Another example is </a:t>
            </a:r>
            <a:r>
              <a:rPr lang="en-US" dirty="0" err="1"/>
              <a:t>sulbactam</a:t>
            </a:r>
            <a:r>
              <a:rPr lang="en-US" dirty="0"/>
              <a:t> with ampicillin </a:t>
            </a:r>
          </a:p>
          <a:p>
            <a:r>
              <a:rPr lang="en-US" dirty="0"/>
              <a:t>Penicillin plus aminoglycoside</a:t>
            </a:r>
            <a:r>
              <a:rPr lang="en-US" dirty="0" smtClean="0"/>
              <a:t>.</a:t>
            </a:r>
          </a:p>
          <a:p>
            <a:endParaRPr lang="en-US" dirty="0"/>
          </a:p>
          <a:p>
            <a:pPr marL="0" lvl="0" indent="0">
              <a:buNone/>
            </a:pPr>
            <a:r>
              <a:rPr lang="en-US" b="1" dirty="0" smtClean="0"/>
              <a:t>2-To </a:t>
            </a:r>
            <a:r>
              <a:rPr lang="en-US" b="1" dirty="0"/>
              <a:t>reduce the toxicity or incidence of adverse </a:t>
            </a:r>
            <a:r>
              <a:rPr lang="en-US" b="1" dirty="0" smtClean="0"/>
              <a:t>effects</a:t>
            </a:r>
            <a:r>
              <a:rPr lang="en-US" b="1" dirty="0" smtClean="0"/>
              <a:t>.</a:t>
            </a:r>
          </a:p>
          <a:p>
            <a:pPr marL="0" lvl="0" indent="0">
              <a:buNone/>
            </a:pPr>
            <a:endParaRPr lang="en-US" b="1" dirty="0"/>
          </a:p>
          <a:p>
            <a:pPr marL="0" lvl="0" indent="0">
              <a:buNone/>
            </a:pPr>
            <a:r>
              <a:rPr lang="en-US" b="1" dirty="0" smtClean="0"/>
              <a:t>3-To </a:t>
            </a:r>
            <a:r>
              <a:rPr lang="en-US" b="1" dirty="0"/>
              <a:t>prevent or delay the emergence of resistant strains especially in chronic infections as tuberculosis in which two or three agents 	are used</a:t>
            </a:r>
            <a:r>
              <a:rPr lang="en-US" dirty="0" smtClean="0"/>
              <a:t>.</a:t>
            </a:r>
          </a:p>
          <a:p>
            <a:pPr marL="0" lvl="0" indent="0">
              <a:buNone/>
            </a:pPr>
            <a:endParaRPr lang="en-US" dirty="0"/>
          </a:p>
          <a:p>
            <a:pPr marL="0" lvl="0" indent="0">
              <a:buNone/>
            </a:pPr>
            <a:r>
              <a:rPr lang="en-US" b="1" dirty="0" smtClean="0"/>
              <a:t>4-In </a:t>
            </a:r>
            <a:r>
              <a:rPr lang="en-US" b="1" dirty="0"/>
              <a:t>mixed infections as peritonitis (following colon perforation), </a:t>
            </a:r>
            <a:r>
              <a:rPr lang="en-US" dirty="0"/>
              <a:t>a drug active against anaerobes and gram-positive bacteria (e.g. clindamycin) is combined with one active against gram-negative bacteria coliforms </a:t>
            </a:r>
            <a:r>
              <a:rPr lang="en-US" dirty="0" err="1"/>
              <a:t>e.g</a:t>
            </a:r>
            <a:r>
              <a:rPr lang="en-US" dirty="0"/>
              <a:t> aminoglycosides</a:t>
            </a:r>
            <a:r>
              <a:rPr lang="en-US" dirty="0" smtClean="0"/>
              <a:t>.</a:t>
            </a:r>
          </a:p>
          <a:p>
            <a:pPr marL="0" lvl="0" indent="0">
              <a:buNone/>
            </a:pPr>
            <a:endParaRPr lang="en-US" dirty="0"/>
          </a:p>
          <a:p>
            <a:pPr marL="0" lvl="0" indent="0">
              <a:buNone/>
            </a:pPr>
            <a:r>
              <a:rPr lang="en-US" b="1" dirty="0" smtClean="0"/>
              <a:t>5-For </a:t>
            </a:r>
            <a:r>
              <a:rPr lang="en-US" b="1" dirty="0"/>
              <a:t>emergency treatment of serious infections before laboratory studies are completed </a:t>
            </a:r>
            <a:r>
              <a:rPr lang="en-US" dirty="0"/>
              <a:t>e.g. in suspected septicemia. Anti-staphylococcus (</a:t>
            </a:r>
            <a:r>
              <a:rPr lang="en-US" dirty="0" err="1"/>
              <a:t>nafcillin</a:t>
            </a:r>
            <a:r>
              <a:rPr lang="en-US" dirty="0"/>
              <a:t>) may be combined with a drug active against aerobic gram-negative bacilli (aminoglycosides). </a:t>
            </a:r>
          </a:p>
          <a:p>
            <a:pPr marL="0" indent="0">
              <a:buNone/>
            </a:pPr>
            <a:endParaRPr lang="en-US" dirty="0"/>
          </a:p>
        </p:txBody>
      </p:sp>
    </p:spTree>
    <p:extLst>
      <p:ext uri="{BB962C8B-B14F-4D97-AF65-F5344CB8AC3E}">
        <p14:creationId xmlns:p14="http://schemas.microsoft.com/office/powerpoint/2010/main" val="24455689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marL="0" indent="0">
              <a:buNone/>
            </a:pPr>
            <a:r>
              <a:rPr lang="en-US" sz="4400" b="1" u="sng" dirty="0"/>
              <a:t>Results of antimicrobial combinations</a:t>
            </a:r>
            <a:r>
              <a:rPr lang="en-US" sz="4400" b="1" dirty="0"/>
              <a:t>:</a:t>
            </a:r>
            <a:endParaRPr lang="en-US" sz="4400" dirty="0"/>
          </a:p>
          <a:p>
            <a:pPr marL="0" indent="0">
              <a:buNone/>
            </a:pPr>
            <a:r>
              <a:rPr lang="en-US" sz="4400" dirty="0"/>
              <a:t> Combining antimicrobial agents may result in the following: </a:t>
            </a:r>
          </a:p>
          <a:p>
            <a:pPr marL="0" lvl="0" indent="0">
              <a:buNone/>
            </a:pPr>
            <a:r>
              <a:rPr lang="en-US" sz="4400" b="1" dirty="0" smtClean="0"/>
              <a:t>1-Bactericidal </a:t>
            </a:r>
            <a:r>
              <a:rPr lang="en-US" sz="4400" b="1" dirty="0"/>
              <a:t>+ bactericidal results in synergism: </a:t>
            </a:r>
            <a:endParaRPr lang="en-US" sz="4400" dirty="0"/>
          </a:p>
          <a:p>
            <a:pPr marL="0" lvl="0" indent="0">
              <a:buNone/>
            </a:pPr>
            <a:r>
              <a:rPr lang="en-US" sz="4400" b="1" dirty="0" smtClean="0"/>
              <a:t>2-Bacteriostatic </a:t>
            </a:r>
            <a:r>
              <a:rPr lang="en-US" sz="4400" b="1" dirty="0"/>
              <a:t>+ bacteriostatic results in addition (summation): </a:t>
            </a:r>
            <a:endParaRPr lang="en-US" sz="4400" dirty="0"/>
          </a:p>
          <a:p>
            <a:pPr marL="0" lvl="0" indent="0">
              <a:buNone/>
            </a:pPr>
            <a:r>
              <a:rPr lang="en-US" sz="4400" b="1" dirty="0" smtClean="0"/>
              <a:t>3-Bactericidal </a:t>
            </a:r>
            <a:r>
              <a:rPr lang="en-US" sz="4400" b="1" dirty="0"/>
              <a:t>+ bacteriostatic </a:t>
            </a:r>
            <a:r>
              <a:rPr lang="en-US" sz="4400" b="1" dirty="0" smtClean="0"/>
              <a:t> (antagonism): </a:t>
            </a:r>
            <a:endParaRPr lang="en-US" sz="4400" dirty="0"/>
          </a:p>
          <a:p>
            <a:pPr>
              <a:lnSpc>
                <a:spcPct val="120000"/>
              </a:lnSpc>
              <a:spcBef>
                <a:spcPct val="40000"/>
              </a:spcBef>
              <a:buClr>
                <a:srgbClr val="6699CC"/>
              </a:buClr>
              <a:buFont typeface="Wingdings" pitchFamily="96" charset="2"/>
              <a:buChar char="§"/>
            </a:pPr>
            <a:r>
              <a:rPr lang="en-US" sz="4400" dirty="0"/>
              <a:t> </a:t>
            </a:r>
            <a:r>
              <a:rPr lang="en-US" altLang="en-US" sz="4400" b="1" dirty="0">
                <a:solidFill>
                  <a:srgbClr val="0000FF"/>
                </a:solidFill>
              </a:rPr>
              <a:t>Synergism </a:t>
            </a:r>
            <a:r>
              <a:rPr lang="en-US" altLang="en-US" sz="4400" dirty="0">
                <a:solidFill>
                  <a:srgbClr val="00007F"/>
                </a:solidFill>
              </a:rPr>
              <a:t>occurs when the effect of two 	drugs together is greater than </a:t>
            </a:r>
            <a:r>
              <a:rPr lang="en-US" altLang="en-US" sz="4400" dirty="0" smtClean="0">
                <a:solidFill>
                  <a:srgbClr val="00007F"/>
                </a:solidFill>
              </a:rPr>
              <a:t>the effect </a:t>
            </a:r>
            <a:r>
              <a:rPr lang="en-US" altLang="en-US" sz="4400" dirty="0">
                <a:solidFill>
                  <a:srgbClr val="00007F"/>
                </a:solidFill>
              </a:rPr>
              <a:t>of either alone.</a:t>
            </a:r>
          </a:p>
          <a:p>
            <a:pPr>
              <a:lnSpc>
                <a:spcPct val="120000"/>
              </a:lnSpc>
              <a:spcBef>
                <a:spcPct val="40000"/>
              </a:spcBef>
              <a:buClr>
                <a:srgbClr val="6699CC"/>
              </a:buClr>
              <a:buFont typeface="Wingdings" pitchFamily="96" charset="2"/>
              <a:buChar char="§"/>
            </a:pPr>
            <a:r>
              <a:rPr lang="en-US" altLang="en-US" sz="4400" b="1" dirty="0">
                <a:solidFill>
                  <a:srgbClr val="0000FF"/>
                </a:solidFill>
              </a:rPr>
              <a:t>Antagonism</a:t>
            </a:r>
            <a:r>
              <a:rPr lang="en-US" altLang="en-US" sz="4400" b="1" dirty="0">
                <a:solidFill>
                  <a:srgbClr val="00007F"/>
                </a:solidFill>
              </a:rPr>
              <a:t> </a:t>
            </a:r>
            <a:r>
              <a:rPr lang="en-US" altLang="en-US" sz="4400" dirty="0">
                <a:solidFill>
                  <a:srgbClr val="00007F"/>
                </a:solidFill>
              </a:rPr>
              <a:t>occurs when the effect of two 	drugs together is less than the effect 	of either alone.</a:t>
            </a:r>
          </a:p>
          <a:p>
            <a:pPr marL="0" indent="0">
              <a:buNone/>
            </a:pPr>
            <a:endParaRPr lang="en-US" sz="4400" dirty="0"/>
          </a:p>
          <a:p>
            <a:endParaRPr lang="en-US" dirty="0"/>
          </a:p>
        </p:txBody>
      </p:sp>
    </p:spTree>
    <p:extLst>
      <p:ext uri="{BB962C8B-B14F-4D97-AF65-F5344CB8AC3E}">
        <p14:creationId xmlns:p14="http://schemas.microsoft.com/office/powerpoint/2010/main" val="677524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US" b="1" dirty="0">
                <a:sym typeface="Wingdings"/>
              </a:rPr>
              <a:t></a:t>
            </a:r>
            <a:r>
              <a:rPr lang="en-US" b="1" dirty="0"/>
              <a:t> </a:t>
            </a:r>
            <a:r>
              <a:rPr lang="en-US" b="1" u="sng" dirty="0"/>
              <a:t>Disadvantages of antimicrobial combination</a:t>
            </a:r>
            <a:r>
              <a:rPr lang="en-US" b="1" dirty="0"/>
              <a:t>: </a:t>
            </a:r>
            <a:endParaRPr lang="en-US" dirty="0"/>
          </a:p>
          <a:p>
            <a:pPr marL="0" lvl="0" indent="0">
              <a:buNone/>
            </a:pPr>
            <a:r>
              <a:rPr lang="en-US" dirty="0" smtClean="0"/>
              <a:t>1-Antagonism</a:t>
            </a:r>
            <a:r>
              <a:rPr lang="en-US" dirty="0"/>
              <a:t>: </a:t>
            </a:r>
          </a:p>
          <a:p>
            <a:pPr marL="0" lvl="0" indent="0">
              <a:buNone/>
            </a:pPr>
            <a:r>
              <a:rPr lang="en-US" dirty="0"/>
              <a:t>This may occur if a bacteriostatic (tetracycline, </a:t>
            </a:r>
            <a:r>
              <a:rPr lang="en-US" dirty="0" err="1"/>
              <a:t>chloramph-enicol</a:t>
            </a:r>
            <a:r>
              <a:rPr lang="en-US" dirty="0"/>
              <a:t>) and a bactericidal (penicillin, </a:t>
            </a:r>
            <a:r>
              <a:rPr lang="en-US" dirty="0" err="1"/>
              <a:t>cephalorporins</a:t>
            </a:r>
            <a:r>
              <a:rPr lang="en-US" dirty="0"/>
              <a:t>, aminoglycosides) drugs are used together. </a:t>
            </a:r>
          </a:p>
          <a:p>
            <a:pPr marL="0" lvl="0" indent="0">
              <a:buNone/>
            </a:pPr>
            <a:r>
              <a:rPr lang="en-US" dirty="0" smtClean="0"/>
              <a:t>2-Increase </a:t>
            </a:r>
            <a:r>
              <a:rPr lang="en-US" dirty="0"/>
              <a:t>incidence of Adverse effects and cost.</a:t>
            </a:r>
          </a:p>
          <a:p>
            <a:pPr marL="0" lvl="0" indent="0">
              <a:buNone/>
            </a:pPr>
            <a:r>
              <a:rPr lang="en-US" dirty="0" smtClean="0"/>
              <a:t>3-Efforts </a:t>
            </a:r>
            <a:r>
              <a:rPr lang="en-US" dirty="0"/>
              <a:t>toward accurate diagnosis may be neglected.</a:t>
            </a:r>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1943021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81800"/>
          </a:xfrm>
        </p:spPr>
        <p:txBody>
          <a:bodyPr>
            <a:normAutofit fontScale="85000" lnSpcReduction="20000"/>
          </a:bodyPr>
          <a:lstStyle/>
          <a:p>
            <a:pPr marL="0" indent="0">
              <a:buNone/>
            </a:pPr>
            <a:r>
              <a:rPr lang="en-US" b="1" dirty="0">
                <a:sym typeface="Wingdings 3"/>
              </a:rPr>
              <a:t></a:t>
            </a:r>
            <a:r>
              <a:rPr lang="en-US" b="1" dirty="0"/>
              <a:t> </a:t>
            </a:r>
            <a:r>
              <a:rPr lang="en-US" b="1" u="sng" dirty="0"/>
              <a:t>General principles of therapy with antimicrobials </a:t>
            </a:r>
            <a:endParaRPr lang="en-US" u="sng" dirty="0"/>
          </a:p>
          <a:p>
            <a:pPr marL="0" indent="0">
              <a:buNone/>
            </a:pPr>
            <a:r>
              <a:rPr lang="en-US" dirty="0"/>
              <a:t> </a:t>
            </a:r>
            <a:r>
              <a:rPr lang="en-US" dirty="0" smtClean="0"/>
              <a:t>1-Antimicrobials </a:t>
            </a:r>
            <a:r>
              <a:rPr lang="en-US" dirty="0"/>
              <a:t>should only be given when necessary and after antimicrobials susceptibility test whenever possible</a:t>
            </a:r>
            <a:r>
              <a:rPr lang="en-US" dirty="0" smtClean="0"/>
              <a:t>.</a:t>
            </a:r>
          </a:p>
          <a:p>
            <a:pPr marL="0" indent="0">
              <a:buNone/>
            </a:pPr>
            <a:endParaRPr lang="en-US" dirty="0"/>
          </a:p>
          <a:p>
            <a:pPr marL="0" lvl="0" indent="0">
              <a:buNone/>
            </a:pPr>
            <a:r>
              <a:rPr lang="en-US" dirty="0" smtClean="0"/>
              <a:t>2-The </a:t>
            </a:r>
            <a:r>
              <a:rPr lang="en-US" dirty="0"/>
              <a:t>pharmacokinetics of the drug should be taken into consideration e.g. the state of hepatic and renal functions of the patient</a:t>
            </a:r>
            <a:r>
              <a:rPr lang="en-US" dirty="0" smtClean="0"/>
              <a:t>.</a:t>
            </a:r>
          </a:p>
          <a:p>
            <a:pPr marL="0" lvl="0" indent="0">
              <a:buNone/>
            </a:pPr>
            <a:endParaRPr lang="en-US" dirty="0"/>
          </a:p>
          <a:p>
            <a:pPr marL="0" lvl="0" indent="0">
              <a:buNone/>
            </a:pPr>
            <a:r>
              <a:rPr lang="en-US" dirty="0" smtClean="0"/>
              <a:t>3-In </a:t>
            </a:r>
            <a:r>
              <a:rPr lang="en-US" dirty="0"/>
              <a:t>serious infection it is better to start with a </a:t>
            </a:r>
            <a:r>
              <a:rPr lang="en-US" dirty="0" err="1"/>
              <a:t>parentral</a:t>
            </a:r>
            <a:r>
              <a:rPr lang="en-US" dirty="0"/>
              <a:t> loading of a bactericidal agent to avoid emergence of resistant strains by giving adequate dosage for sufficient duration</a:t>
            </a:r>
            <a:r>
              <a:rPr lang="en-US" dirty="0" smtClean="0"/>
              <a:t>.</a:t>
            </a:r>
          </a:p>
          <a:p>
            <a:pPr marL="0" lvl="0" indent="0">
              <a:buNone/>
            </a:pPr>
            <a:endParaRPr lang="en-US" dirty="0"/>
          </a:p>
          <a:p>
            <a:pPr marL="0" lvl="0" indent="0">
              <a:buNone/>
            </a:pPr>
            <a:r>
              <a:rPr lang="en-US" dirty="0" smtClean="0"/>
              <a:t>4-Antimicrobials </a:t>
            </a:r>
            <a:r>
              <a:rPr lang="en-US" dirty="0"/>
              <a:t>should be continued for 3 days after apparent cure is achieved to avoid relapse</a:t>
            </a:r>
            <a:r>
              <a:rPr lang="en-US" dirty="0" smtClean="0"/>
              <a:t>.</a:t>
            </a:r>
          </a:p>
          <a:p>
            <a:pPr marL="0" lvl="0" indent="0">
              <a:buNone/>
            </a:pPr>
            <a:endParaRPr lang="en-US" dirty="0"/>
          </a:p>
          <a:p>
            <a:pPr marL="0" lvl="0" indent="0">
              <a:buNone/>
            </a:pPr>
            <a:r>
              <a:rPr lang="en-US" dirty="0" smtClean="0"/>
              <a:t>5-Bactericidal </a:t>
            </a:r>
            <a:r>
              <a:rPr lang="en-US" dirty="0"/>
              <a:t>drugs should be used when there is leucopenia or the phagocytic cells can not get to the site of infection e.g. endocarditis</a:t>
            </a:r>
            <a:r>
              <a:rPr lang="en-US" b="1" dirty="0"/>
              <a:t>.</a:t>
            </a:r>
            <a:endParaRPr lang="en-US" dirty="0"/>
          </a:p>
          <a:p>
            <a:endParaRPr lang="en-US" dirty="0"/>
          </a:p>
        </p:txBody>
      </p:sp>
    </p:spTree>
    <p:extLst>
      <p:ext uri="{BB962C8B-B14F-4D97-AF65-F5344CB8AC3E}">
        <p14:creationId xmlns:p14="http://schemas.microsoft.com/office/powerpoint/2010/main" val="10527695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411162"/>
          </a:xfrm>
        </p:spPr>
        <p:txBody>
          <a:bodyPr>
            <a:normAutofit fontScale="90000"/>
          </a:bodyPr>
          <a:lstStyle/>
          <a:p>
            <a:r>
              <a:rPr lang="en-US" altLang="en-US" b="1" dirty="0" smtClean="0"/>
              <a:t>Why Do Antimicrobials Fail?</a:t>
            </a:r>
            <a:endParaRPr lang="en-US" altLang="en-US" dirty="0" smtClean="0"/>
          </a:p>
        </p:txBody>
      </p:sp>
      <p:sp>
        <p:nvSpPr>
          <p:cNvPr id="3" name="Content Placeholder 2"/>
          <p:cNvSpPr>
            <a:spLocks noGrp="1"/>
          </p:cNvSpPr>
          <p:nvPr>
            <p:ph idx="1"/>
          </p:nvPr>
        </p:nvSpPr>
        <p:spPr>
          <a:xfrm>
            <a:off x="152400" y="914400"/>
            <a:ext cx="8839200" cy="5715000"/>
          </a:xfrm>
        </p:spPr>
        <p:txBody>
          <a:bodyPr>
            <a:normAutofit fontScale="47500" lnSpcReduction="20000"/>
          </a:bodyPr>
          <a:lstStyle/>
          <a:p>
            <a:pPr marL="0" indent="0">
              <a:buFontTx/>
              <a:buNone/>
              <a:defRPr/>
            </a:pPr>
            <a:r>
              <a:rPr lang="en-US" b="1" u="sng" dirty="0" smtClean="0"/>
              <a:t>1-Host </a:t>
            </a:r>
            <a:r>
              <a:rPr lang="en-US" b="1" u="sng" dirty="0"/>
              <a:t>Factors</a:t>
            </a:r>
          </a:p>
          <a:p>
            <a:pPr>
              <a:defRPr/>
            </a:pPr>
            <a:r>
              <a:rPr lang="en-US" b="1" dirty="0"/>
              <a:t>Immune </a:t>
            </a:r>
            <a:r>
              <a:rPr lang="en-US" b="1" dirty="0" smtClean="0"/>
              <a:t>System (poor host defense)</a:t>
            </a:r>
            <a:endParaRPr lang="en-US" b="1" dirty="0"/>
          </a:p>
          <a:p>
            <a:pPr>
              <a:defRPr/>
            </a:pPr>
            <a:r>
              <a:rPr lang="en-US" b="1" dirty="0"/>
              <a:t>Underlying Diseases</a:t>
            </a:r>
          </a:p>
          <a:p>
            <a:pPr>
              <a:defRPr/>
            </a:pPr>
            <a:r>
              <a:rPr lang="en-US" b="1" dirty="0"/>
              <a:t>Barrier Status</a:t>
            </a:r>
          </a:p>
          <a:p>
            <a:pPr>
              <a:defRPr/>
            </a:pPr>
            <a:r>
              <a:rPr lang="en-US" sz="3300" b="1" dirty="0" smtClean="0"/>
              <a:t>Retained</a:t>
            </a:r>
            <a:r>
              <a:rPr lang="en-US" dirty="0" smtClean="0"/>
              <a:t> </a:t>
            </a:r>
            <a:r>
              <a:rPr lang="en-US" b="1" dirty="0" smtClean="0"/>
              <a:t>Foreign Bodies</a:t>
            </a:r>
          </a:p>
          <a:p>
            <a:pPr>
              <a:defRPr/>
            </a:pPr>
            <a:r>
              <a:rPr lang="en-US" sz="3400" b="1" dirty="0"/>
              <a:t>undrained pus (presence of dead tissue).</a:t>
            </a:r>
          </a:p>
          <a:p>
            <a:pPr>
              <a:defRPr/>
            </a:pPr>
            <a:endParaRPr lang="en-US" b="1" dirty="0" smtClean="0"/>
          </a:p>
          <a:p>
            <a:pPr marL="0" indent="0">
              <a:buFontTx/>
              <a:buNone/>
              <a:defRPr/>
            </a:pPr>
            <a:r>
              <a:rPr lang="en-US" b="1" u="sng" dirty="0" smtClean="0"/>
              <a:t>2-Site </a:t>
            </a:r>
            <a:r>
              <a:rPr lang="en-US" b="1" u="sng" dirty="0"/>
              <a:t>of Infection</a:t>
            </a:r>
          </a:p>
          <a:p>
            <a:pPr>
              <a:defRPr/>
            </a:pPr>
            <a:r>
              <a:rPr lang="en-US" b="1" dirty="0"/>
              <a:t>CNS</a:t>
            </a:r>
          </a:p>
          <a:p>
            <a:pPr>
              <a:defRPr/>
            </a:pPr>
            <a:r>
              <a:rPr lang="en-US" b="1" dirty="0"/>
              <a:t>Intravascular</a:t>
            </a:r>
          </a:p>
          <a:p>
            <a:pPr>
              <a:defRPr/>
            </a:pPr>
            <a:r>
              <a:rPr lang="en-US" b="1" dirty="0"/>
              <a:t>Pulmonary</a:t>
            </a:r>
          </a:p>
          <a:p>
            <a:pPr>
              <a:defRPr/>
            </a:pPr>
            <a:r>
              <a:rPr lang="en-US" b="1" dirty="0"/>
              <a:t>Surgical </a:t>
            </a:r>
            <a:r>
              <a:rPr lang="en-US" b="1" dirty="0" smtClean="0"/>
              <a:t>Intervention</a:t>
            </a:r>
          </a:p>
          <a:p>
            <a:pPr marL="0" indent="0">
              <a:buFontTx/>
              <a:buNone/>
              <a:defRPr/>
            </a:pPr>
            <a:r>
              <a:rPr lang="en-US" b="1" u="sng" dirty="0" smtClean="0"/>
              <a:t>3-Antibiotic Properties</a:t>
            </a:r>
          </a:p>
          <a:p>
            <a:pPr>
              <a:defRPr/>
            </a:pPr>
            <a:r>
              <a:rPr lang="en-US" b="1" dirty="0" smtClean="0"/>
              <a:t>Improper </a:t>
            </a:r>
            <a:r>
              <a:rPr lang="en-US" b="1" dirty="0"/>
              <a:t>route of administration, Metabolism &amp; </a:t>
            </a:r>
            <a:r>
              <a:rPr lang="en-US" b="1" dirty="0" smtClean="0"/>
              <a:t>Elimination ,  </a:t>
            </a:r>
            <a:r>
              <a:rPr lang="en-US" b="1" dirty="0"/>
              <a:t>poor penetration into the site of infection.(pharmacokinetics)</a:t>
            </a:r>
          </a:p>
          <a:p>
            <a:pPr>
              <a:defRPr/>
            </a:pPr>
            <a:r>
              <a:rPr lang="en-US" b="1" dirty="0" smtClean="0"/>
              <a:t>Pharmacodynamics </a:t>
            </a:r>
            <a:r>
              <a:rPr lang="en-US" b="1" dirty="0"/>
              <a:t>(Inappropriate choice, in adequate duration or </a:t>
            </a:r>
            <a:r>
              <a:rPr lang="en-US" b="1" dirty="0" smtClean="0"/>
              <a:t>dose)</a:t>
            </a:r>
            <a:endParaRPr lang="en-US" b="1" dirty="0"/>
          </a:p>
          <a:p>
            <a:pPr>
              <a:defRPr/>
            </a:pPr>
            <a:r>
              <a:rPr lang="en-US" b="1" dirty="0" smtClean="0"/>
              <a:t>Adverse </a:t>
            </a:r>
            <a:r>
              <a:rPr lang="en-US" b="1" dirty="0"/>
              <a:t>Event </a:t>
            </a:r>
            <a:r>
              <a:rPr lang="en-US" b="1" dirty="0" smtClean="0"/>
              <a:t>Profile</a:t>
            </a:r>
          </a:p>
          <a:p>
            <a:pPr marL="0" indent="0">
              <a:buFontTx/>
              <a:buNone/>
              <a:defRPr/>
            </a:pPr>
            <a:r>
              <a:rPr lang="en-US" b="1" u="sng" dirty="0" smtClean="0"/>
              <a:t>4-Pathogen</a:t>
            </a:r>
            <a:endParaRPr lang="en-US" b="1" u="sng" dirty="0"/>
          </a:p>
          <a:p>
            <a:pPr>
              <a:defRPr/>
            </a:pPr>
            <a:r>
              <a:rPr lang="en-US" b="1" dirty="0"/>
              <a:t>Species</a:t>
            </a:r>
          </a:p>
          <a:p>
            <a:pPr>
              <a:defRPr/>
            </a:pPr>
            <a:r>
              <a:rPr lang="en-US" b="1" dirty="0"/>
              <a:t>Virulence Factors</a:t>
            </a:r>
          </a:p>
          <a:p>
            <a:pPr>
              <a:defRPr/>
            </a:pPr>
            <a:r>
              <a:rPr lang="en-US" b="1" dirty="0"/>
              <a:t>Resistance </a:t>
            </a:r>
            <a:r>
              <a:rPr lang="en-US" b="1" dirty="0" smtClean="0"/>
              <a:t>Mechanisms</a:t>
            </a:r>
          </a:p>
          <a:p>
            <a:pPr>
              <a:defRPr/>
            </a:pPr>
            <a:r>
              <a:rPr lang="en-US" b="1" dirty="0"/>
              <a:t>superinfection</a:t>
            </a:r>
          </a:p>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6175574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sz="4200" b="1" u="sng" dirty="0" smtClean="0">
                <a:effectLst>
                  <a:outerShdw blurRad="38100" dist="38100" dir="2700000" algn="tl">
                    <a:srgbClr val="000000">
                      <a:alpha val="43137"/>
                    </a:srgbClr>
                  </a:outerShdw>
                </a:effectLst>
              </a:rPr>
              <a:t>Desired properties of antibiotics (ideal antibiotic)</a:t>
            </a:r>
            <a:endParaRPr lang="en-US" sz="4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5257800"/>
          </a:xfrm>
        </p:spPr>
        <p:txBody>
          <a:bodyPr>
            <a:normAutofit fontScale="92500" lnSpcReduction="20000"/>
          </a:bodyPr>
          <a:lstStyle/>
          <a:p>
            <a:pPr marL="514350" indent="-514350">
              <a:buFont typeface="+mj-lt"/>
              <a:buAutoNum type="arabicPeriod"/>
              <a:defRPr/>
            </a:pPr>
            <a:r>
              <a:rPr lang="en-US" sz="2700" b="1" dirty="0">
                <a:solidFill>
                  <a:srgbClr val="FF0000"/>
                </a:solidFill>
                <a:effectLst>
                  <a:outerShdw blurRad="38100" dist="38100" dir="2700000" algn="tl">
                    <a:srgbClr val="000000">
                      <a:alpha val="43137"/>
                    </a:srgbClr>
                  </a:outerShdw>
                </a:effectLst>
                <a:latin typeface="+mj-lt"/>
              </a:rPr>
              <a:t>Selective toxicity.</a:t>
            </a:r>
          </a:p>
          <a:p>
            <a:pPr marL="514350" indent="-514350">
              <a:buFont typeface="+mj-lt"/>
              <a:buAutoNum type="arabicPeriod"/>
              <a:defRPr/>
            </a:pPr>
            <a:r>
              <a:rPr lang="en-US" sz="2700" b="1" dirty="0" err="1">
                <a:solidFill>
                  <a:srgbClr val="FF0000"/>
                </a:solidFill>
                <a:effectLst>
                  <a:outerShdw blurRad="38100" dist="38100" dir="2700000" algn="tl">
                    <a:srgbClr val="000000">
                      <a:alpha val="43137"/>
                    </a:srgbClr>
                  </a:outerShdw>
                </a:effectLst>
                <a:latin typeface="+mj-lt"/>
              </a:rPr>
              <a:t>Bacteriocidal</a:t>
            </a:r>
            <a:r>
              <a:rPr lang="en-US" sz="2700" b="1" dirty="0">
                <a:solidFill>
                  <a:srgbClr val="FF0000"/>
                </a:solidFill>
                <a:effectLst>
                  <a:outerShdw blurRad="38100" dist="38100" dir="2700000" algn="tl">
                    <a:srgbClr val="000000">
                      <a:alpha val="43137"/>
                    </a:srgbClr>
                  </a:outerShdw>
                </a:effectLst>
                <a:latin typeface="+mj-lt"/>
              </a:rPr>
              <a:t> rather than bacteriostatic.</a:t>
            </a:r>
          </a:p>
          <a:p>
            <a:pPr marL="514350" indent="-514350">
              <a:buFont typeface="+mj-lt"/>
              <a:buAutoNum type="arabicPeriod"/>
              <a:defRPr/>
            </a:pPr>
            <a:r>
              <a:rPr lang="en-US" altLang="en-US" sz="2700" b="1" dirty="0">
                <a:solidFill>
                  <a:srgbClr val="FF0000"/>
                </a:solidFill>
                <a:effectLst>
                  <a:outerShdw blurRad="38100" dist="38100" dir="2700000" algn="tl">
                    <a:srgbClr val="000000">
                      <a:alpha val="43137"/>
                    </a:srgbClr>
                  </a:outerShdw>
                </a:effectLst>
                <a:latin typeface="+mj-lt"/>
              </a:rPr>
              <a:t>Narrow spectrum – does not kill normal flora</a:t>
            </a:r>
          </a:p>
          <a:p>
            <a:pPr marL="514350" indent="-514350">
              <a:buFont typeface="+mj-lt"/>
              <a:buAutoNum type="arabicPeriod"/>
              <a:defRPr/>
            </a:pPr>
            <a:r>
              <a:rPr lang="en-US" altLang="en-US" sz="2700" b="1" dirty="0" smtClean="0">
                <a:solidFill>
                  <a:srgbClr val="FF0000"/>
                </a:solidFill>
                <a:effectLst>
                  <a:outerShdw blurRad="38100" dist="38100" dir="2700000" algn="tl">
                    <a:srgbClr val="000000">
                      <a:alpha val="43137"/>
                    </a:srgbClr>
                  </a:outerShdw>
                </a:effectLst>
                <a:latin typeface="+mj-lt"/>
              </a:rPr>
              <a:t>Pharmacokinetics properties : Good </a:t>
            </a:r>
            <a:r>
              <a:rPr lang="en-US" altLang="en-US" sz="2700" b="1" dirty="0">
                <a:solidFill>
                  <a:srgbClr val="FF0000"/>
                </a:solidFill>
                <a:effectLst>
                  <a:outerShdw blurRad="38100" dist="38100" dir="2700000" algn="tl">
                    <a:srgbClr val="000000">
                      <a:alpha val="43137"/>
                    </a:srgbClr>
                  </a:outerShdw>
                </a:effectLst>
                <a:latin typeface="+mj-lt"/>
              </a:rPr>
              <a:t>absorption ,</a:t>
            </a:r>
            <a:r>
              <a:rPr lang="en-US" sz="2700" b="1" dirty="0">
                <a:solidFill>
                  <a:srgbClr val="FF0000"/>
                </a:solidFill>
                <a:effectLst>
                  <a:outerShdw blurRad="38100" dist="38100" dir="2700000" algn="tl">
                    <a:srgbClr val="000000">
                      <a:alpha val="43137"/>
                    </a:srgbClr>
                  </a:outerShdw>
                </a:effectLst>
                <a:latin typeface="+mj-lt"/>
              </a:rPr>
              <a:t>Water soluble and stable.</a:t>
            </a:r>
            <a:r>
              <a:rPr lang="en-US" altLang="en-US" sz="2700" b="1" dirty="0">
                <a:solidFill>
                  <a:srgbClr val="FF0000"/>
                </a:solidFill>
                <a:effectLst>
                  <a:outerShdw blurRad="38100" dist="38100" dir="2700000" algn="tl">
                    <a:srgbClr val="000000">
                      <a:alpha val="43137"/>
                    </a:srgbClr>
                  </a:outerShdw>
                </a:effectLst>
                <a:latin typeface="+mj-lt"/>
              </a:rPr>
              <a:t> Soluble </a:t>
            </a:r>
            <a:r>
              <a:rPr lang="en-US" altLang="en-US" sz="2700" b="1" dirty="0" smtClean="0">
                <a:solidFill>
                  <a:srgbClr val="FF0000"/>
                </a:solidFill>
                <a:effectLst>
                  <a:outerShdw blurRad="38100" dist="38100" dir="2700000" algn="tl">
                    <a:srgbClr val="000000">
                      <a:alpha val="43137"/>
                    </a:srgbClr>
                  </a:outerShdw>
                </a:effectLst>
                <a:latin typeface="+mj-lt"/>
              </a:rPr>
              <a:t>in body- </a:t>
            </a:r>
            <a:r>
              <a:rPr lang="en-US" sz="2700" b="1" dirty="0" smtClean="0">
                <a:solidFill>
                  <a:srgbClr val="FF0000"/>
                </a:solidFill>
                <a:effectLst>
                  <a:outerShdw blurRad="38100" dist="38100" dir="2700000" algn="tl">
                    <a:srgbClr val="000000">
                      <a:alpha val="43137"/>
                    </a:srgbClr>
                  </a:outerShdw>
                </a:effectLst>
              </a:rPr>
              <a:t>Good </a:t>
            </a:r>
            <a:r>
              <a:rPr lang="en-US" altLang="en-US" sz="2700" b="1" dirty="0" smtClean="0">
                <a:solidFill>
                  <a:srgbClr val="FF0000"/>
                </a:solidFill>
                <a:effectLst>
                  <a:outerShdw blurRad="38100" dist="38100" dir="2700000" algn="tl">
                    <a:srgbClr val="000000">
                      <a:alpha val="43137"/>
                    </a:srgbClr>
                  </a:outerShdw>
                </a:effectLst>
                <a:latin typeface="+mj-lt"/>
              </a:rPr>
              <a:t>tissue distribution – BBB.</a:t>
            </a:r>
          </a:p>
          <a:p>
            <a:pPr marL="514350" indent="-514350">
              <a:buFont typeface="+mj-lt"/>
              <a:buAutoNum type="arabicPeriod"/>
              <a:defRPr/>
            </a:pPr>
            <a:r>
              <a:rPr lang="en-US" sz="2700" b="1" dirty="0" smtClean="0">
                <a:solidFill>
                  <a:srgbClr val="FF0000"/>
                </a:solidFill>
                <a:effectLst>
                  <a:outerShdw blurRad="38100" dist="38100" dir="2700000" algn="tl">
                    <a:srgbClr val="000000">
                      <a:alpha val="43137"/>
                    </a:srgbClr>
                  </a:outerShdw>
                </a:effectLst>
                <a:latin typeface="+mj-lt"/>
              </a:rPr>
              <a:t>Long plasma half-life. </a:t>
            </a:r>
            <a:r>
              <a:rPr lang="en-US" altLang="en-US" sz="2700" b="1" dirty="0" smtClean="0">
                <a:solidFill>
                  <a:srgbClr val="FF0000"/>
                </a:solidFill>
                <a:effectLst>
                  <a:outerShdw blurRad="38100" dist="38100" dir="2700000" algn="tl">
                    <a:srgbClr val="000000">
                      <a:alpha val="43137"/>
                    </a:srgbClr>
                  </a:outerShdw>
                </a:effectLst>
                <a:latin typeface="+mj-lt"/>
              </a:rPr>
              <a:t>Remains in body long enough to be effective - resists excretion and breakdown.</a:t>
            </a:r>
          </a:p>
          <a:p>
            <a:pPr marL="514350" indent="-514350">
              <a:buFont typeface="+mj-lt"/>
              <a:buAutoNum type="arabicPeriod"/>
              <a:defRPr/>
            </a:pPr>
            <a:r>
              <a:rPr lang="en-US" altLang="en-US" sz="2700" b="1" dirty="0" smtClean="0">
                <a:solidFill>
                  <a:srgbClr val="FF0000"/>
                </a:solidFill>
                <a:effectLst>
                  <a:outerShdw blurRad="38100" dist="38100" dir="2700000" algn="tl">
                    <a:srgbClr val="000000">
                      <a:alpha val="43137"/>
                    </a:srgbClr>
                  </a:outerShdw>
                </a:effectLst>
                <a:latin typeface="+mj-lt"/>
              </a:rPr>
              <a:t>Cost not excessive.</a:t>
            </a:r>
          </a:p>
          <a:p>
            <a:pPr marL="514350" indent="-514350">
              <a:buFont typeface="+mj-lt"/>
              <a:buAutoNum type="arabicPeriod"/>
              <a:defRPr/>
            </a:pPr>
            <a:r>
              <a:rPr lang="en-US" altLang="en-US" sz="2700" b="1" dirty="0" smtClean="0">
                <a:solidFill>
                  <a:srgbClr val="FF0000"/>
                </a:solidFill>
                <a:effectLst>
                  <a:outerShdw blurRad="38100" dist="38100" dir="2700000" algn="tl">
                    <a:srgbClr val="000000">
                      <a:alpha val="43137"/>
                    </a:srgbClr>
                  </a:outerShdw>
                </a:effectLst>
                <a:latin typeface="+mj-lt"/>
              </a:rPr>
              <a:t>Various routes of administration – IV, IM, oral</a:t>
            </a:r>
          </a:p>
          <a:p>
            <a:pPr marL="514350" indent="-514350">
              <a:buFont typeface="+mj-lt"/>
              <a:buAutoNum type="arabicPeriod"/>
              <a:defRPr/>
            </a:pPr>
            <a:r>
              <a:rPr lang="en-US" altLang="en-US" sz="2700" b="1" dirty="0">
                <a:solidFill>
                  <a:srgbClr val="FF0000"/>
                </a:solidFill>
                <a:effectLst>
                  <a:outerShdw blurRad="38100" dist="38100" dir="2700000" algn="tl">
                    <a:srgbClr val="000000">
                      <a:alpha val="43137"/>
                    </a:srgbClr>
                  </a:outerShdw>
                </a:effectLst>
                <a:latin typeface="+mj-lt"/>
              </a:rPr>
              <a:t>Few adverse reactions – toxicity, allergy</a:t>
            </a:r>
            <a:r>
              <a:rPr lang="en-US" sz="2700" b="1" dirty="0">
                <a:solidFill>
                  <a:srgbClr val="FF0000"/>
                </a:solidFill>
                <a:effectLst>
                  <a:outerShdw blurRad="38100" dist="38100" dir="2700000" algn="tl">
                    <a:srgbClr val="000000">
                      <a:alpha val="43137"/>
                    </a:srgbClr>
                  </a:outerShdw>
                </a:effectLst>
                <a:latin typeface="+mj-lt"/>
              </a:rPr>
              <a:t>.</a:t>
            </a:r>
          </a:p>
          <a:p>
            <a:pPr marL="514350" indent="-514350">
              <a:buFont typeface="+mj-lt"/>
              <a:buAutoNum type="arabicPeriod"/>
              <a:defRPr/>
            </a:pPr>
            <a:r>
              <a:rPr lang="en-US" sz="2700" b="1" dirty="0">
                <a:solidFill>
                  <a:srgbClr val="FF0000"/>
                </a:solidFill>
                <a:effectLst>
                  <a:outerShdw blurRad="38100" dist="38100" dir="2700000" algn="tl">
                    <a:srgbClr val="000000">
                      <a:alpha val="43137"/>
                    </a:srgbClr>
                  </a:outerShdw>
                </a:effectLst>
                <a:latin typeface="+mj-lt"/>
              </a:rPr>
              <a:t>Do not develop antibacterial resistance.</a:t>
            </a:r>
          </a:p>
          <a:p>
            <a:pPr marL="0" indent="0">
              <a:buNone/>
            </a:pPr>
            <a:r>
              <a:rPr lang="en-US" altLang="en-US" sz="2700" b="1" dirty="0" smtClean="0">
                <a:solidFill>
                  <a:srgbClr val="FF0000"/>
                </a:solidFill>
                <a:effectLst>
                  <a:outerShdw blurRad="38100" dist="38100" dir="2700000" algn="tl">
                    <a:srgbClr val="000000">
                      <a:alpha val="43137"/>
                    </a:srgbClr>
                  </a:outerShdw>
                </a:effectLst>
                <a:latin typeface="+mj-lt"/>
              </a:rPr>
              <a:t>10-  </a:t>
            </a:r>
            <a:r>
              <a:rPr lang="en-US" altLang="en-US" sz="2700" b="1" dirty="0">
                <a:solidFill>
                  <a:srgbClr val="FF0000"/>
                </a:solidFill>
                <a:effectLst>
                  <a:outerShdw blurRad="38100" dist="38100" dir="2700000" algn="tl">
                    <a:srgbClr val="000000">
                      <a:alpha val="43137"/>
                    </a:srgbClr>
                  </a:outerShdw>
                </a:effectLst>
                <a:latin typeface="+mj-lt"/>
              </a:rPr>
              <a:t>High therapeutic index – ratio of toxic level </a:t>
            </a:r>
            <a:r>
              <a:rPr lang="en-US" altLang="en-US" sz="2700" b="1" dirty="0" smtClean="0">
                <a:solidFill>
                  <a:srgbClr val="FF0000"/>
                </a:solidFill>
                <a:effectLst>
                  <a:outerShdw blurRad="38100" dist="38100" dir="2700000" algn="tl">
                    <a:srgbClr val="000000">
                      <a:alpha val="43137"/>
                    </a:srgbClr>
                  </a:outerShdw>
                </a:effectLst>
                <a:latin typeface="+mj-lt"/>
              </a:rPr>
              <a:t>to therapeutic </a:t>
            </a:r>
            <a:r>
              <a:rPr lang="en-US" altLang="en-US" sz="2700" b="1" dirty="0">
                <a:solidFill>
                  <a:srgbClr val="FF0000"/>
                </a:solidFill>
                <a:effectLst>
                  <a:outerShdw blurRad="38100" dist="38100" dir="2700000" algn="tl">
                    <a:srgbClr val="000000">
                      <a:alpha val="43137"/>
                    </a:srgbClr>
                  </a:outerShdw>
                </a:effectLst>
                <a:latin typeface="+mj-lt"/>
              </a:rPr>
              <a:t>level</a:t>
            </a:r>
          </a:p>
          <a:p>
            <a:pPr marL="514350" indent="-514350">
              <a:buFont typeface="+mj-lt"/>
              <a:buAutoNum type="arabicPeriod"/>
              <a:defRPr/>
            </a:pPr>
            <a:endParaRPr lang="en-US" sz="2700" b="1" u="sng" dirty="0" smtClean="0">
              <a:effectLst>
                <a:outerShdw blurRad="38100" dist="38100" dir="2700000" algn="tl">
                  <a:srgbClr val="000000">
                    <a:alpha val="43137"/>
                  </a:srgbClr>
                </a:outerShdw>
              </a:effectLst>
              <a:latin typeface="+mj-lt"/>
            </a:endParaRPr>
          </a:p>
          <a:p>
            <a:pPr marL="514350" indent="-514350">
              <a:buFont typeface="+mj-lt"/>
              <a:buAutoNum type="arabicPeriod"/>
              <a:defRPr/>
            </a:pPr>
            <a:endParaRPr lang="en-US" sz="2700" b="1" u="sng" dirty="0" smtClean="0">
              <a:effectLst>
                <a:outerShdw blurRad="38100" dist="38100" dir="2700000" algn="tl">
                  <a:srgbClr val="000000">
                    <a:alpha val="43137"/>
                  </a:srgbClr>
                </a:outerShdw>
              </a:effectLst>
              <a:latin typeface="+mj-lt"/>
            </a:endParaRPr>
          </a:p>
          <a:p>
            <a:pPr marL="514350" indent="-514350">
              <a:buFont typeface="+mj-lt"/>
              <a:buAutoNum type="arabicPeriod"/>
              <a:defRPr/>
            </a:pPr>
            <a:endParaRPr lang="en-US" sz="2700" b="1" u="sng" dirty="0" smtClean="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500665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a:t>Aldehydes</a:t>
            </a:r>
          </a:p>
        </p:txBody>
      </p:sp>
      <p:sp>
        <p:nvSpPr>
          <p:cNvPr id="84995" name="Rectangle 3"/>
          <p:cNvSpPr>
            <a:spLocks noGrp="1" noChangeArrowheads="1"/>
          </p:cNvSpPr>
          <p:nvPr>
            <p:ph type="body" idx="1"/>
          </p:nvPr>
        </p:nvSpPr>
        <p:spPr>
          <a:xfrm>
            <a:off x="685800" y="1981200"/>
            <a:ext cx="7772400" cy="4572000"/>
          </a:xfrm>
        </p:spPr>
        <p:txBody>
          <a:bodyPr/>
          <a:lstStyle/>
          <a:p>
            <a:r>
              <a:rPr lang="en-US" altLang="en-US"/>
              <a:t>Gluteraldehyde</a:t>
            </a:r>
          </a:p>
          <a:p>
            <a:pPr lvl="1"/>
            <a:r>
              <a:rPr lang="en-US" altLang="en-US"/>
              <a:t>lethal to all microorganisms</a:t>
            </a:r>
          </a:p>
          <a:p>
            <a:pPr lvl="1"/>
            <a:r>
              <a:rPr lang="en-US" altLang="en-US"/>
              <a:t>Disinfectant use only</a:t>
            </a:r>
          </a:p>
          <a:p>
            <a:pPr lvl="2"/>
            <a:r>
              <a:rPr lang="en-US" altLang="en-US"/>
              <a:t>too toxic to use as antiseptic</a:t>
            </a:r>
          </a:p>
          <a:p>
            <a:pPr lvl="2"/>
            <a:r>
              <a:rPr lang="en-US" altLang="en-US"/>
              <a:t>requires 10 hours exposure for complete kill</a:t>
            </a:r>
          </a:p>
          <a:p>
            <a:r>
              <a:rPr lang="en-US" altLang="en-US"/>
              <a:t>Formaldehyde</a:t>
            </a:r>
          </a:p>
          <a:p>
            <a:pPr lvl="1"/>
            <a:r>
              <a:rPr lang="en-US" altLang="en-US"/>
              <a:t>only as disinfectant</a:t>
            </a:r>
          </a:p>
          <a:p>
            <a:pPr lvl="1"/>
            <a:r>
              <a:rPr lang="en-US" altLang="en-US"/>
              <a:t>slower acting than gluteraldehyde</a:t>
            </a:r>
          </a:p>
          <a:p>
            <a:pPr lvl="2"/>
            <a:r>
              <a:rPr lang="en-US" altLang="en-US"/>
              <a:t>requires 2-4 days</a:t>
            </a:r>
          </a:p>
        </p:txBody>
      </p:sp>
    </p:spTree>
    <p:extLst>
      <p:ext uri="{BB962C8B-B14F-4D97-AF65-F5344CB8AC3E}">
        <p14:creationId xmlns:p14="http://schemas.microsoft.com/office/powerpoint/2010/main" val="13118089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r>
              <a:rPr lang="en-US" sz="4000" b="1" dirty="0">
                <a:solidFill>
                  <a:srgbClr val="A40101"/>
                </a:solidFill>
              </a:rPr>
              <a:t>Other factors for selection of therapy</a:t>
            </a:r>
          </a:p>
        </p:txBody>
      </p:sp>
      <p:sp>
        <p:nvSpPr>
          <p:cNvPr id="368643" name="Rectangle 3"/>
          <p:cNvSpPr>
            <a:spLocks noGrp="1" noChangeArrowheads="1"/>
          </p:cNvSpPr>
          <p:nvPr>
            <p:ph type="body" idx="1"/>
          </p:nvPr>
        </p:nvSpPr>
        <p:spPr>
          <a:xfrm>
            <a:off x="1447800" y="1669815"/>
            <a:ext cx="5410200" cy="4541838"/>
          </a:xfrm>
          <a:solidFill>
            <a:schemeClr val="accent1">
              <a:lumMod val="60000"/>
              <a:lumOff val="40000"/>
            </a:schemeClr>
          </a:solidFill>
        </p:spPr>
        <p:txBody>
          <a:bodyPr>
            <a:normAutofit/>
          </a:bodyPr>
          <a:lstStyle/>
          <a:p>
            <a:pPr marL="0" indent="0" algn="ctr">
              <a:lnSpc>
                <a:spcPct val="90000"/>
              </a:lnSpc>
              <a:buNone/>
            </a:pPr>
            <a:r>
              <a:rPr lang="en-US" sz="2800" u="sng" dirty="0" smtClean="0"/>
              <a:t>HOST </a:t>
            </a:r>
            <a:r>
              <a:rPr lang="en-US" sz="2800" u="sng" dirty="0"/>
              <a:t>FACTORS</a:t>
            </a:r>
          </a:p>
          <a:p>
            <a:pPr>
              <a:lnSpc>
                <a:spcPct val="90000"/>
              </a:lnSpc>
            </a:pPr>
            <a:r>
              <a:rPr lang="en-US" sz="2800" dirty="0" smtClean="0"/>
              <a:t>Allergy</a:t>
            </a:r>
          </a:p>
          <a:p>
            <a:pPr>
              <a:lnSpc>
                <a:spcPct val="90000"/>
              </a:lnSpc>
            </a:pPr>
            <a:r>
              <a:rPr lang="en-US" sz="2800" dirty="0" smtClean="0"/>
              <a:t>Age</a:t>
            </a:r>
            <a:endParaRPr lang="en-US" sz="2800" dirty="0"/>
          </a:p>
          <a:p>
            <a:pPr>
              <a:lnSpc>
                <a:spcPct val="90000"/>
              </a:lnSpc>
            </a:pPr>
            <a:r>
              <a:rPr lang="en-US" sz="2800" dirty="0"/>
              <a:t>Pregnancy</a:t>
            </a:r>
          </a:p>
          <a:p>
            <a:pPr marL="342900" lvl="1" indent="-342900">
              <a:lnSpc>
                <a:spcPct val="90000"/>
              </a:lnSpc>
              <a:buFont typeface="Arial" pitchFamily="34" charset="0"/>
              <a:buChar char="•"/>
            </a:pPr>
            <a:r>
              <a:rPr lang="en-US" sz="2800" dirty="0" smtClean="0"/>
              <a:t>Organ </a:t>
            </a:r>
            <a:r>
              <a:rPr lang="en-US" dirty="0" smtClean="0"/>
              <a:t>dysfunction :consideration </a:t>
            </a:r>
            <a:r>
              <a:rPr lang="en-US" dirty="0"/>
              <a:t>e.g. the state of hepatic and renal functions of the patient. </a:t>
            </a:r>
          </a:p>
          <a:p>
            <a:pPr>
              <a:lnSpc>
                <a:spcPct val="90000"/>
              </a:lnSpc>
            </a:pPr>
            <a:r>
              <a:rPr lang="en-US" sz="2800" dirty="0" smtClean="0"/>
              <a:t>Concomitant </a:t>
            </a:r>
            <a:r>
              <a:rPr lang="en-US" sz="2800" dirty="0"/>
              <a:t>use of drugs</a:t>
            </a:r>
          </a:p>
          <a:p>
            <a:pPr>
              <a:lnSpc>
                <a:spcPct val="90000"/>
              </a:lnSpc>
            </a:pPr>
            <a:r>
              <a:rPr lang="en-US" sz="2800" dirty="0"/>
              <a:t>Comorbid disease </a:t>
            </a:r>
            <a:r>
              <a:rPr lang="en-US" sz="2800" dirty="0" smtClean="0"/>
              <a:t>states</a:t>
            </a:r>
            <a:endParaRPr lang="en-US" sz="2800" dirty="0"/>
          </a:p>
        </p:txBody>
      </p:sp>
    </p:spTree>
    <p:custDataLst>
      <p:tags r:id="rId1"/>
    </p:custDataLst>
    <p:extLst>
      <p:ext uri="{BB962C8B-B14F-4D97-AF65-F5344CB8AC3E}">
        <p14:creationId xmlns:p14="http://schemas.microsoft.com/office/powerpoint/2010/main" val="3257595243"/>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368642"/>
                                        </p:tgtEl>
                                        <p:attrNameLst>
                                          <p:attrName>style.visibility</p:attrName>
                                        </p:attrNameLst>
                                      </p:cBhvr>
                                      <p:to>
                                        <p:strVal val="visible"/>
                                      </p:to>
                                    </p:set>
                                    <p:anim calcmode="lin" valueType="num">
                                      <p:cBhvr additive="base">
                                        <p:cTn id="7" dur="800" fill="hold">
                                          <p:stCondLst>
                                            <p:cond delay="0"/>
                                          </p:stCondLst>
                                        </p:cTn>
                                        <p:tgtEl>
                                          <p:spTgt spid="368642"/>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36864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368643">
                                            <p:bg/>
                                          </p:spTgt>
                                        </p:tgtEl>
                                        <p:attrNameLst>
                                          <p:attrName>style.visibility</p:attrName>
                                        </p:attrNameLst>
                                      </p:cBhvr>
                                      <p:to>
                                        <p:strVal val="visible"/>
                                      </p:to>
                                    </p:set>
                                    <p:animEffect transition="in" filter="fade">
                                      <p:cBhvr>
                                        <p:cTn id="13" dur="1000"/>
                                        <p:tgtEl>
                                          <p:spTgt spid="368643">
                                            <p:bg/>
                                          </p:spTgt>
                                        </p:tgtEl>
                                      </p:cBhvr>
                                    </p:animEffect>
                                    <p:anim calcmode="lin" valueType="num">
                                      <p:cBhvr>
                                        <p:cTn id="14" dur="1000" fill="hold"/>
                                        <p:tgtEl>
                                          <p:spTgt spid="368643">
                                            <p:bg/>
                                          </p:spTgt>
                                        </p:tgtEl>
                                        <p:attrNameLst>
                                          <p:attrName>ppt_x</p:attrName>
                                        </p:attrNameLst>
                                      </p:cBhvr>
                                      <p:tavLst>
                                        <p:tav tm="0">
                                          <p:val>
                                            <p:strVal val="#ppt_x-.1"/>
                                          </p:val>
                                        </p:tav>
                                        <p:tav tm="100000">
                                          <p:val>
                                            <p:strVal val="#ppt_x"/>
                                          </p:val>
                                        </p:tav>
                                      </p:tavLst>
                                    </p:anim>
                                    <p:anim calcmode="lin" valueType="num">
                                      <p:cBhvr>
                                        <p:cTn id="15" dur="1000" fill="hold"/>
                                        <p:tgtEl>
                                          <p:spTgt spid="368643">
                                            <p:bg/>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368643">
                                            <p:txEl>
                                              <p:pRg st="0" end="0"/>
                                            </p:txEl>
                                          </p:spTgt>
                                        </p:tgtEl>
                                        <p:attrNameLst>
                                          <p:attrName>style.visibility</p:attrName>
                                        </p:attrNameLst>
                                      </p:cBhvr>
                                      <p:to>
                                        <p:strVal val="visible"/>
                                      </p:to>
                                    </p:set>
                                    <p:animEffect transition="in" filter="fade">
                                      <p:cBhvr>
                                        <p:cTn id="20" dur="1000"/>
                                        <p:tgtEl>
                                          <p:spTgt spid="368643">
                                            <p:txEl>
                                              <p:pRg st="0" end="0"/>
                                            </p:txEl>
                                          </p:spTgt>
                                        </p:tgtEl>
                                      </p:cBhvr>
                                    </p:animEffect>
                                    <p:anim calcmode="lin" valueType="num">
                                      <p:cBhvr>
                                        <p:cTn id="21" dur="1000" fill="hold"/>
                                        <p:tgtEl>
                                          <p:spTgt spid="368643">
                                            <p:txEl>
                                              <p:pRg st="0" end="0"/>
                                            </p:txEl>
                                          </p:spTgt>
                                        </p:tgtEl>
                                        <p:attrNameLst>
                                          <p:attrName>ppt_x</p:attrName>
                                        </p:attrNameLst>
                                      </p:cBhvr>
                                      <p:tavLst>
                                        <p:tav tm="0">
                                          <p:val>
                                            <p:strVal val="#ppt_x-.1"/>
                                          </p:val>
                                        </p:tav>
                                        <p:tav tm="100000">
                                          <p:val>
                                            <p:strVal val="#ppt_x"/>
                                          </p:val>
                                        </p:tav>
                                      </p:tavLst>
                                    </p:anim>
                                    <p:anim calcmode="lin" valueType="num">
                                      <p:cBhvr>
                                        <p:cTn id="22" dur="1000" fill="hold"/>
                                        <p:tgtEl>
                                          <p:spTgt spid="3686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368643">
                                            <p:txEl>
                                              <p:pRg st="1" end="1"/>
                                            </p:txEl>
                                          </p:spTgt>
                                        </p:tgtEl>
                                        <p:attrNameLst>
                                          <p:attrName>style.visibility</p:attrName>
                                        </p:attrNameLst>
                                      </p:cBhvr>
                                      <p:to>
                                        <p:strVal val="visible"/>
                                      </p:to>
                                    </p:set>
                                    <p:animEffect transition="in" filter="fade">
                                      <p:cBhvr>
                                        <p:cTn id="27" dur="1000"/>
                                        <p:tgtEl>
                                          <p:spTgt spid="368643">
                                            <p:txEl>
                                              <p:pRg st="1" end="1"/>
                                            </p:txEl>
                                          </p:spTgt>
                                        </p:tgtEl>
                                      </p:cBhvr>
                                    </p:animEffect>
                                    <p:anim calcmode="lin" valueType="num">
                                      <p:cBhvr>
                                        <p:cTn id="28" dur="1000" fill="hold"/>
                                        <p:tgtEl>
                                          <p:spTgt spid="368643">
                                            <p:txEl>
                                              <p:pRg st="1" end="1"/>
                                            </p:txEl>
                                          </p:spTgt>
                                        </p:tgtEl>
                                        <p:attrNameLst>
                                          <p:attrName>ppt_x</p:attrName>
                                        </p:attrNameLst>
                                      </p:cBhvr>
                                      <p:tavLst>
                                        <p:tav tm="0">
                                          <p:val>
                                            <p:strVal val="#ppt_x-.1"/>
                                          </p:val>
                                        </p:tav>
                                        <p:tav tm="100000">
                                          <p:val>
                                            <p:strVal val="#ppt_x"/>
                                          </p:val>
                                        </p:tav>
                                      </p:tavLst>
                                    </p:anim>
                                    <p:anim calcmode="lin" valueType="num">
                                      <p:cBhvr>
                                        <p:cTn id="29" dur="1000" fill="hold"/>
                                        <p:tgtEl>
                                          <p:spTgt spid="3686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0" presetClass="entr" presetSubtype="0" fill="hold" grpId="0" nodeType="clickEffect">
                                  <p:stCondLst>
                                    <p:cond delay="0"/>
                                  </p:stCondLst>
                                  <p:iterate type="lt">
                                    <p:tmPct val="10000"/>
                                  </p:iterate>
                                  <p:childTnLst>
                                    <p:set>
                                      <p:cBhvr>
                                        <p:cTn id="33" dur="1" fill="hold">
                                          <p:stCondLst>
                                            <p:cond delay="0"/>
                                          </p:stCondLst>
                                        </p:cTn>
                                        <p:tgtEl>
                                          <p:spTgt spid="368643">
                                            <p:txEl>
                                              <p:pRg st="2" end="2"/>
                                            </p:txEl>
                                          </p:spTgt>
                                        </p:tgtEl>
                                        <p:attrNameLst>
                                          <p:attrName>style.visibility</p:attrName>
                                        </p:attrNameLst>
                                      </p:cBhvr>
                                      <p:to>
                                        <p:strVal val="visible"/>
                                      </p:to>
                                    </p:set>
                                    <p:animEffect transition="in" filter="fade">
                                      <p:cBhvr>
                                        <p:cTn id="34" dur="1000"/>
                                        <p:tgtEl>
                                          <p:spTgt spid="368643">
                                            <p:txEl>
                                              <p:pRg st="2" end="2"/>
                                            </p:txEl>
                                          </p:spTgt>
                                        </p:tgtEl>
                                      </p:cBhvr>
                                    </p:animEffect>
                                    <p:anim calcmode="lin" valueType="num">
                                      <p:cBhvr>
                                        <p:cTn id="35" dur="1000" fill="hold"/>
                                        <p:tgtEl>
                                          <p:spTgt spid="368643">
                                            <p:txEl>
                                              <p:pRg st="2" end="2"/>
                                            </p:txEl>
                                          </p:spTgt>
                                        </p:tgtEl>
                                        <p:attrNameLst>
                                          <p:attrName>ppt_x</p:attrName>
                                        </p:attrNameLst>
                                      </p:cBhvr>
                                      <p:tavLst>
                                        <p:tav tm="0">
                                          <p:val>
                                            <p:strVal val="#ppt_x-.1"/>
                                          </p:val>
                                        </p:tav>
                                        <p:tav tm="100000">
                                          <p:val>
                                            <p:strVal val="#ppt_x"/>
                                          </p:val>
                                        </p:tav>
                                      </p:tavLst>
                                    </p:anim>
                                    <p:anim calcmode="lin" valueType="num">
                                      <p:cBhvr>
                                        <p:cTn id="36" dur="1000" fill="hold"/>
                                        <p:tgtEl>
                                          <p:spTgt spid="3686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0" presetClass="entr" presetSubtype="0" fill="hold" grpId="0" nodeType="clickEffect">
                                  <p:stCondLst>
                                    <p:cond delay="0"/>
                                  </p:stCondLst>
                                  <p:iterate type="lt">
                                    <p:tmPct val="10000"/>
                                  </p:iterate>
                                  <p:childTnLst>
                                    <p:set>
                                      <p:cBhvr>
                                        <p:cTn id="40" dur="1" fill="hold">
                                          <p:stCondLst>
                                            <p:cond delay="0"/>
                                          </p:stCondLst>
                                        </p:cTn>
                                        <p:tgtEl>
                                          <p:spTgt spid="368643">
                                            <p:txEl>
                                              <p:pRg st="3" end="3"/>
                                            </p:txEl>
                                          </p:spTgt>
                                        </p:tgtEl>
                                        <p:attrNameLst>
                                          <p:attrName>style.visibility</p:attrName>
                                        </p:attrNameLst>
                                      </p:cBhvr>
                                      <p:to>
                                        <p:strVal val="visible"/>
                                      </p:to>
                                    </p:set>
                                    <p:animEffect transition="in" filter="fade">
                                      <p:cBhvr>
                                        <p:cTn id="41" dur="1000"/>
                                        <p:tgtEl>
                                          <p:spTgt spid="368643">
                                            <p:txEl>
                                              <p:pRg st="3" end="3"/>
                                            </p:txEl>
                                          </p:spTgt>
                                        </p:tgtEl>
                                      </p:cBhvr>
                                    </p:animEffect>
                                    <p:anim calcmode="lin" valueType="num">
                                      <p:cBhvr>
                                        <p:cTn id="42" dur="1000" fill="hold"/>
                                        <p:tgtEl>
                                          <p:spTgt spid="368643">
                                            <p:txEl>
                                              <p:pRg st="3" end="3"/>
                                            </p:txEl>
                                          </p:spTgt>
                                        </p:tgtEl>
                                        <p:attrNameLst>
                                          <p:attrName>ppt_x</p:attrName>
                                        </p:attrNameLst>
                                      </p:cBhvr>
                                      <p:tavLst>
                                        <p:tav tm="0">
                                          <p:val>
                                            <p:strVal val="#ppt_x-.1"/>
                                          </p:val>
                                        </p:tav>
                                        <p:tav tm="100000">
                                          <p:val>
                                            <p:strVal val="#ppt_x"/>
                                          </p:val>
                                        </p:tav>
                                      </p:tavLst>
                                    </p:anim>
                                    <p:anim calcmode="lin" valueType="num">
                                      <p:cBhvr>
                                        <p:cTn id="43" dur="1000" fill="hold"/>
                                        <p:tgtEl>
                                          <p:spTgt spid="3686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0" presetClass="entr" presetSubtype="0" fill="hold" grpId="0" nodeType="clickEffect">
                                  <p:stCondLst>
                                    <p:cond delay="0"/>
                                  </p:stCondLst>
                                  <p:iterate type="lt">
                                    <p:tmPct val="10000"/>
                                  </p:iterate>
                                  <p:childTnLst>
                                    <p:set>
                                      <p:cBhvr>
                                        <p:cTn id="47" dur="1" fill="hold">
                                          <p:stCondLst>
                                            <p:cond delay="0"/>
                                          </p:stCondLst>
                                        </p:cTn>
                                        <p:tgtEl>
                                          <p:spTgt spid="368643">
                                            <p:txEl>
                                              <p:pRg st="4" end="4"/>
                                            </p:txEl>
                                          </p:spTgt>
                                        </p:tgtEl>
                                        <p:attrNameLst>
                                          <p:attrName>style.visibility</p:attrName>
                                        </p:attrNameLst>
                                      </p:cBhvr>
                                      <p:to>
                                        <p:strVal val="visible"/>
                                      </p:to>
                                    </p:set>
                                    <p:animEffect transition="in" filter="fade">
                                      <p:cBhvr>
                                        <p:cTn id="48" dur="1000"/>
                                        <p:tgtEl>
                                          <p:spTgt spid="368643">
                                            <p:txEl>
                                              <p:pRg st="4" end="4"/>
                                            </p:txEl>
                                          </p:spTgt>
                                        </p:tgtEl>
                                      </p:cBhvr>
                                    </p:animEffect>
                                    <p:anim calcmode="lin" valueType="num">
                                      <p:cBhvr>
                                        <p:cTn id="49" dur="1000" fill="hold"/>
                                        <p:tgtEl>
                                          <p:spTgt spid="368643">
                                            <p:txEl>
                                              <p:pRg st="4" end="4"/>
                                            </p:txEl>
                                          </p:spTgt>
                                        </p:tgtEl>
                                        <p:attrNameLst>
                                          <p:attrName>ppt_x</p:attrName>
                                        </p:attrNameLst>
                                      </p:cBhvr>
                                      <p:tavLst>
                                        <p:tav tm="0">
                                          <p:val>
                                            <p:strVal val="#ppt_x-.1"/>
                                          </p:val>
                                        </p:tav>
                                        <p:tav tm="100000">
                                          <p:val>
                                            <p:strVal val="#ppt_x"/>
                                          </p:val>
                                        </p:tav>
                                      </p:tavLst>
                                    </p:anim>
                                    <p:anim calcmode="lin" valueType="num">
                                      <p:cBhvr>
                                        <p:cTn id="50" dur="1000" fill="hold"/>
                                        <p:tgtEl>
                                          <p:spTgt spid="3686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0" presetClass="entr" presetSubtype="0" fill="hold" grpId="0" nodeType="clickEffect">
                                  <p:stCondLst>
                                    <p:cond delay="0"/>
                                  </p:stCondLst>
                                  <p:iterate type="lt">
                                    <p:tmPct val="10000"/>
                                  </p:iterate>
                                  <p:childTnLst>
                                    <p:set>
                                      <p:cBhvr>
                                        <p:cTn id="54" dur="1" fill="hold">
                                          <p:stCondLst>
                                            <p:cond delay="0"/>
                                          </p:stCondLst>
                                        </p:cTn>
                                        <p:tgtEl>
                                          <p:spTgt spid="368643">
                                            <p:txEl>
                                              <p:pRg st="5" end="5"/>
                                            </p:txEl>
                                          </p:spTgt>
                                        </p:tgtEl>
                                        <p:attrNameLst>
                                          <p:attrName>style.visibility</p:attrName>
                                        </p:attrNameLst>
                                      </p:cBhvr>
                                      <p:to>
                                        <p:strVal val="visible"/>
                                      </p:to>
                                    </p:set>
                                    <p:animEffect transition="in" filter="fade">
                                      <p:cBhvr>
                                        <p:cTn id="55" dur="1000"/>
                                        <p:tgtEl>
                                          <p:spTgt spid="368643">
                                            <p:txEl>
                                              <p:pRg st="5" end="5"/>
                                            </p:txEl>
                                          </p:spTgt>
                                        </p:tgtEl>
                                      </p:cBhvr>
                                    </p:animEffect>
                                    <p:anim calcmode="lin" valueType="num">
                                      <p:cBhvr>
                                        <p:cTn id="56" dur="1000" fill="hold"/>
                                        <p:tgtEl>
                                          <p:spTgt spid="368643">
                                            <p:txEl>
                                              <p:pRg st="5" end="5"/>
                                            </p:txEl>
                                          </p:spTgt>
                                        </p:tgtEl>
                                        <p:attrNameLst>
                                          <p:attrName>ppt_x</p:attrName>
                                        </p:attrNameLst>
                                      </p:cBhvr>
                                      <p:tavLst>
                                        <p:tav tm="0">
                                          <p:val>
                                            <p:strVal val="#ppt_x-.1"/>
                                          </p:val>
                                        </p:tav>
                                        <p:tav tm="100000">
                                          <p:val>
                                            <p:strVal val="#ppt_x"/>
                                          </p:val>
                                        </p:tav>
                                      </p:tavLst>
                                    </p:anim>
                                    <p:anim calcmode="lin" valueType="num">
                                      <p:cBhvr>
                                        <p:cTn id="57" dur="1000" fill="hold"/>
                                        <p:tgtEl>
                                          <p:spTgt spid="3686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0" presetClass="entr" presetSubtype="0" fill="hold" grpId="0" nodeType="clickEffect">
                                  <p:stCondLst>
                                    <p:cond delay="0"/>
                                  </p:stCondLst>
                                  <p:iterate type="lt">
                                    <p:tmPct val="10000"/>
                                  </p:iterate>
                                  <p:childTnLst>
                                    <p:set>
                                      <p:cBhvr>
                                        <p:cTn id="61" dur="1" fill="hold">
                                          <p:stCondLst>
                                            <p:cond delay="0"/>
                                          </p:stCondLst>
                                        </p:cTn>
                                        <p:tgtEl>
                                          <p:spTgt spid="368643">
                                            <p:txEl>
                                              <p:pRg st="6" end="6"/>
                                            </p:txEl>
                                          </p:spTgt>
                                        </p:tgtEl>
                                        <p:attrNameLst>
                                          <p:attrName>style.visibility</p:attrName>
                                        </p:attrNameLst>
                                      </p:cBhvr>
                                      <p:to>
                                        <p:strVal val="visible"/>
                                      </p:to>
                                    </p:set>
                                    <p:animEffect transition="in" filter="fade">
                                      <p:cBhvr>
                                        <p:cTn id="62" dur="1000"/>
                                        <p:tgtEl>
                                          <p:spTgt spid="368643">
                                            <p:txEl>
                                              <p:pRg st="6" end="6"/>
                                            </p:txEl>
                                          </p:spTgt>
                                        </p:tgtEl>
                                      </p:cBhvr>
                                    </p:animEffect>
                                    <p:anim calcmode="lin" valueType="num">
                                      <p:cBhvr>
                                        <p:cTn id="63" dur="1000" fill="hold"/>
                                        <p:tgtEl>
                                          <p:spTgt spid="368643">
                                            <p:txEl>
                                              <p:pRg st="6" end="6"/>
                                            </p:txEl>
                                          </p:spTgt>
                                        </p:tgtEl>
                                        <p:attrNameLst>
                                          <p:attrName>ppt_x</p:attrName>
                                        </p:attrNameLst>
                                      </p:cBhvr>
                                      <p:tavLst>
                                        <p:tav tm="0">
                                          <p:val>
                                            <p:strVal val="#ppt_x-.1"/>
                                          </p:val>
                                        </p:tav>
                                        <p:tav tm="100000">
                                          <p:val>
                                            <p:strVal val="#ppt_x"/>
                                          </p:val>
                                        </p:tav>
                                      </p:tavLst>
                                    </p:anim>
                                    <p:anim calcmode="lin" valueType="num">
                                      <p:cBhvr>
                                        <p:cTn id="64" dur="1000" fill="hold"/>
                                        <p:tgtEl>
                                          <p:spTgt spid="36864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2" grpId="0"/>
      <p:bldP spid="368643"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7116" y="836712"/>
            <a:ext cx="8669706" cy="5520613"/>
          </a:xfrm>
          <a:solidFill>
            <a:schemeClr val="accent1">
              <a:lumMod val="75000"/>
            </a:schemeClr>
          </a:solidFill>
        </p:spPr>
        <p:txBody>
          <a:bodyPr>
            <a:noAutofit/>
          </a:bodyPr>
          <a:lstStyle/>
          <a:p>
            <a:pPr marL="873223" lvl="1" indent="-416052">
              <a:lnSpc>
                <a:spcPct val="150000"/>
              </a:lnSpc>
              <a:buFont typeface="+mj-lt"/>
              <a:buAutoNum type="arabicPeriod"/>
            </a:pPr>
            <a:r>
              <a:rPr lang="en-US" sz="2000" dirty="0">
                <a:solidFill>
                  <a:schemeClr val="bg1"/>
                </a:solidFill>
              </a:rPr>
              <a:t>Antimicrobials should only be given when necessary and after antimicrobials susceptibility test whenever possible.</a:t>
            </a:r>
          </a:p>
          <a:p>
            <a:pPr marL="873223" lvl="1" indent="-416052">
              <a:lnSpc>
                <a:spcPct val="150000"/>
              </a:lnSpc>
              <a:buFont typeface="+mj-lt"/>
              <a:buAutoNum type="arabicPeriod"/>
            </a:pPr>
            <a:r>
              <a:rPr lang="en-US" sz="2000" dirty="0">
                <a:solidFill>
                  <a:schemeClr val="bg1"/>
                </a:solidFill>
              </a:rPr>
              <a:t>The pharmacokinetics of the drug should be taken into </a:t>
            </a:r>
            <a:r>
              <a:rPr lang="en-US" sz="2000" dirty="0" smtClean="0">
                <a:solidFill>
                  <a:schemeClr val="bg1"/>
                </a:solidFill>
              </a:rPr>
              <a:t>In </a:t>
            </a:r>
            <a:r>
              <a:rPr lang="en-US" sz="2000" dirty="0">
                <a:solidFill>
                  <a:schemeClr val="bg1"/>
                </a:solidFill>
              </a:rPr>
              <a:t>serious infection it is better to start with a parenteral  loading of a bactericidal agent to avoid emergence of resistant strains by giving adequate dosage for sufficient duration and adapting proper combination regimens.</a:t>
            </a:r>
          </a:p>
          <a:p>
            <a:pPr marL="873223" lvl="1" indent="-416052">
              <a:lnSpc>
                <a:spcPct val="150000"/>
              </a:lnSpc>
              <a:buFont typeface="+mj-lt"/>
              <a:buAutoNum type="arabicPeriod" startAt="4"/>
            </a:pPr>
            <a:r>
              <a:rPr lang="en-US" sz="2000" dirty="0">
                <a:solidFill>
                  <a:schemeClr val="bg1"/>
                </a:solidFill>
              </a:rPr>
              <a:t>Antimicrobials should be continued for 3 days after apparent cure is achieved to avoid relapse.</a:t>
            </a:r>
          </a:p>
          <a:p>
            <a:pPr marL="873223" lvl="1" indent="-416052">
              <a:lnSpc>
                <a:spcPct val="150000"/>
              </a:lnSpc>
              <a:buFont typeface="+mj-lt"/>
              <a:buAutoNum type="arabicPeriod"/>
            </a:pPr>
            <a:endParaRPr lang="en-US" sz="2500" dirty="0">
              <a:solidFill>
                <a:schemeClr val="bg1"/>
              </a:solidFill>
            </a:endParaRPr>
          </a:p>
          <a:p>
            <a:pPr marL="512064"/>
            <a:endParaRPr lang="en-US" sz="2500" dirty="0">
              <a:solidFill>
                <a:schemeClr val="bg1"/>
              </a:solidFill>
            </a:endParaRPr>
          </a:p>
          <a:p>
            <a:pPr marL="457171" lvl="1" indent="0">
              <a:buNone/>
            </a:pPr>
            <a:endParaRPr lang="en-US" altLang="en-US" sz="2500" dirty="0">
              <a:solidFill>
                <a:schemeClr val="bg1"/>
              </a:solidFill>
            </a:endParaRPr>
          </a:p>
          <a:p>
            <a:pPr marL="457171" lvl="1" indent="0">
              <a:buNone/>
            </a:pPr>
            <a:endParaRPr lang="en-US" altLang="en-US" sz="2500" dirty="0"/>
          </a:p>
        </p:txBody>
      </p:sp>
    </p:spTree>
    <p:extLst>
      <p:ext uri="{BB962C8B-B14F-4D97-AF65-F5344CB8AC3E}">
        <p14:creationId xmlns:p14="http://schemas.microsoft.com/office/powerpoint/2010/main" val="1545100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Iodine solutions</a:t>
            </a:r>
          </a:p>
        </p:txBody>
      </p:sp>
      <p:sp>
        <p:nvSpPr>
          <p:cNvPr id="86019" name="Rectangle 3"/>
          <p:cNvSpPr>
            <a:spLocks noGrp="1" noChangeArrowheads="1"/>
          </p:cNvSpPr>
          <p:nvPr>
            <p:ph type="body" idx="1"/>
          </p:nvPr>
        </p:nvSpPr>
        <p:spPr/>
        <p:txBody>
          <a:bodyPr/>
          <a:lstStyle/>
          <a:p>
            <a:r>
              <a:rPr lang="en-US" altLang="en-US" dirty="0"/>
              <a:t>Iodine solution &amp; iodine tincture</a:t>
            </a:r>
          </a:p>
          <a:p>
            <a:pPr lvl="1"/>
            <a:r>
              <a:rPr lang="en-US" altLang="en-US" dirty="0"/>
              <a:t>Antiseptic - in use for more than 150 years</a:t>
            </a:r>
          </a:p>
          <a:p>
            <a:r>
              <a:rPr lang="en-US" altLang="en-US" dirty="0"/>
              <a:t>Povidone-iodine	[Betadine]</a:t>
            </a:r>
          </a:p>
          <a:p>
            <a:pPr lvl="1"/>
            <a:r>
              <a:rPr lang="en-US" altLang="en-US" dirty="0"/>
              <a:t>less effective</a:t>
            </a:r>
          </a:p>
          <a:p>
            <a:pPr lvl="1"/>
            <a:r>
              <a:rPr lang="en-US" altLang="en-US" dirty="0"/>
              <a:t>povidone is a slow-release reservoir</a:t>
            </a:r>
          </a:p>
          <a:p>
            <a:pPr lvl="1"/>
            <a:r>
              <a:rPr lang="en-US" altLang="en-US" dirty="0"/>
              <a:t>Used </a:t>
            </a:r>
            <a:r>
              <a:rPr lang="en-US" altLang="en-US" dirty="0" smtClean="0"/>
              <a:t>postoperative</a:t>
            </a:r>
            <a:endParaRPr lang="en-US" altLang="en-US" dirty="0"/>
          </a:p>
        </p:txBody>
      </p:sp>
    </p:spTree>
    <p:extLst>
      <p:ext uri="{BB962C8B-B14F-4D97-AF65-F5344CB8AC3E}">
        <p14:creationId xmlns:p14="http://schemas.microsoft.com/office/powerpoint/2010/main" val="124361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a:t>Miscellaneous antriseptics</a:t>
            </a:r>
          </a:p>
        </p:txBody>
      </p:sp>
      <p:sp>
        <p:nvSpPr>
          <p:cNvPr id="87043" name="Rectangle 3"/>
          <p:cNvSpPr>
            <a:spLocks noGrp="1" noChangeArrowheads="1"/>
          </p:cNvSpPr>
          <p:nvPr>
            <p:ph type="body" idx="1"/>
          </p:nvPr>
        </p:nvSpPr>
        <p:spPr/>
        <p:txBody>
          <a:bodyPr/>
          <a:lstStyle/>
          <a:p>
            <a:r>
              <a:rPr lang="en-US" altLang="en-US" dirty="0" err="1"/>
              <a:t>Chlorhexadine</a:t>
            </a:r>
            <a:r>
              <a:rPr lang="en-US" altLang="en-US" dirty="0"/>
              <a:t>		</a:t>
            </a:r>
            <a:endParaRPr lang="en-US" altLang="en-US" dirty="0" smtClean="0"/>
          </a:p>
          <a:p>
            <a:pPr lvl="1"/>
            <a:r>
              <a:rPr lang="en-US" altLang="en-US" dirty="0" smtClean="0"/>
              <a:t>Antibacterial but not virucidal</a:t>
            </a:r>
          </a:p>
        </p:txBody>
      </p:sp>
    </p:spTree>
    <p:extLst>
      <p:ext uri="{BB962C8B-B14F-4D97-AF65-F5344CB8AC3E}">
        <p14:creationId xmlns:p14="http://schemas.microsoft.com/office/powerpoint/2010/main" val="1155957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457200"/>
            <a:ext cx="8991600" cy="5668963"/>
          </a:xfrm>
        </p:spPr>
        <p:txBody>
          <a:bodyPr>
            <a:normAutofit/>
          </a:bodyPr>
          <a:lstStyle/>
          <a:p>
            <a:pPr marL="0" indent="0">
              <a:buNone/>
            </a:pPr>
            <a:r>
              <a:rPr lang="en-US" b="1" u="sng" dirty="0" smtClean="0"/>
              <a:t>Antimicrobials</a:t>
            </a:r>
          </a:p>
          <a:p>
            <a:pPr marL="0" indent="0">
              <a:buNone/>
            </a:pPr>
            <a:r>
              <a:rPr lang="en-US" dirty="0" smtClean="0"/>
              <a:t>The </a:t>
            </a:r>
            <a:r>
              <a:rPr lang="en-US" dirty="0"/>
              <a:t>pharmacotherapy of infectious diseases is unique. In the pharmacotherapy of </a:t>
            </a:r>
            <a:r>
              <a:rPr lang="en-US" dirty="0" smtClean="0"/>
              <a:t>most diseases</a:t>
            </a:r>
            <a:r>
              <a:rPr lang="en-US" dirty="0"/>
              <a:t>, we give drugs that have some desired </a:t>
            </a:r>
            <a:r>
              <a:rPr lang="en-US" dirty="0" smtClean="0"/>
              <a:t> pharmacologic </a:t>
            </a:r>
            <a:r>
              <a:rPr lang="en-US" dirty="0"/>
              <a:t>action at some receptor </a:t>
            </a:r>
            <a:r>
              <a:rPr lang="en-US" dirty="0" smtClean="0"/>
              <a:t>or protein </a:t>
            </a:r>
            <a:r>
              <a:rPr lang="en-US" dirty="0"/>
              <a:t>in the </a:t>
            </a:r>
            <a:r>
              <a:rPr lang="en-US" i="1" dirty="0"/>
              <a:t>patient</a:t>
            </a:r>
            <a:r>
              <a:rPr lang="en-US" dirty="0"/>
              <a:t>. To treat infections, we give antibiotics to exert a desired </a:t>
            </a:r>
            <a:r>
              <a:rPr lang="en-US" dirty="0" smtClean="0"/>
              <a:t>pharmacologic effect </a:t>
            </a:r>
            <a:r>
              <a:rPr lang="en-US" dirty="0"/>
              <a:t>on the </a:t>
            </a:r>
            <a:r>
              <a:rPr lang="en-US" i="1" dirty="0"/>
              <a:t>organism </a:t>
            </a:r>
            <a:r>
              <a:rPr lang="en-US" dirty="0"/>
              <a:t>that is causing infection in the patient. With few exceptions, </a:t>
            </a:r>
            <a:r>
              <a:rPr lang="en-US" dirty="0" smtClean="0"/>
              <a:t>direct effects </a:t>
            </a:r>
            <a:r>
              <a:rPr lang="en-US" dirty="0"/>
              <a:t>on the patients from antibiotics are not desired and are adverse effects.</a:t>
            </a:r>
          </a:p>
        </p:txBody>
      </p:sp>
    </p:spTree>
    <p:extLst>
      <p:ext uri="{BB962C8B-B14F-4D97-AF65-F5344CB8AC3E}">
        <p14:creationId xmlns:p14="http://schemas.microsoft.com/office/powerpoint/2010/main" val="16226482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