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9144000" cy="6858000" type="screen4x3"/>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0FC427-A4F4-47DF-872B-7129798EDB4B}" v="6" dt="2024-02-07T18:06:47.5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1732" y="22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alk F" userId="0ce5ef93c6cc7083" providerId="LiveId" clId="{910FC427-A4F4-47DF-872B-7129798EDB4B}"/>
    <pc:docChg chg="undo custSel modSld">
      <pc:chgData name="Dralk F" userId="0ce5ef93c6cc7083" providerId="LiveId" clId="{910FC427-A4F4-47DF-872B-7129798EDB4B}" dt="2024-02-07T18:26:43.353" v="55" actId="478"/>
      <pc:docMkLst>
        <pc:docMk/>
      </pc:docMkLst>
      <pc:sldChg chg="addSp delSp modSp mod">
        <pc:chgData name="Dralk F" userId="0ce5ef93c6cc7083" providerId="LiveId" clId="{910FC427-A4F4-47DF-872B-7129798EDB4B}" dt="2024-02-07T17:51:03.285" v="30"/>
        <pc:sldMkLst>
          <pc:docMk/>
          <pc:sldMk cId="3285156255" sldId="257"/>
        </pc:sldMkLst>
        <pc:spChg chg="add del mod">
          <ac:chgData name="Dralk F" userId="0ce5ef93c6cc7083" providerId="LiveId" clId="{910FC427-A4F4-47DF-872B-7129798EDB4B}" dt="2024-02-07T17:51:03.285" v="30"/>
          <ac:spMkLst>
            <pc:docMk/>
            <pc:sldMk cId="3285156255" sldId="257"/>
            <ac:spMk id="2051" creationId="{00000000-0000-0000-0000-000000000000}"/>
          </ac:spMkLst>
        </pc:spChg>
      </pc:sldChg>
      <pc:sldChg chg="modSp mod">
        <pc:chgData name="Dralk F" userId="0ce5ef93c6cc7083" providerId="LiveId" clId="{910FC427-A4F4-47DF-872B-7129798EDB4B}" dt="2024-02-07T17:51:38.581" v="32"/>
        <pc:sldMkLst>
          <pc:docMk/>
          <pc:sldMk cId="1096732714" sldId="258"/>
        </pc:sldMkLst>
        <pc:spChg chg="mod">
          <ac:chgData name="Dralk F" userId="0ce5ef93c6cc7083" providerId="LiveId" clId="{910FC427-A4F4-47DF-872B-7129798EDB4B}" dt="2024-02-07T17:51:38.581" v="32"/>
          <ac:spMkLst>
            <pc:docMk/>
            <pc:sldMk cId="1096732714" sldId="258"/>
            <ac:spMk id="3" creationId="{00000000-0000-0000-0000-000000000000}"/>
          </ac:spMkLst>
        </pc:spChg>
      </pc:sldChg>
      <pc:sldChg chg="modSp mod">
        <pc:chgData name="Dralk F" userId="0ce5ef93c6cc7083" providerId="LiveId" clId="{910FC427-A4F4-47DF-872B-7129798EDB4B}" dt="2024-02-07T17:53:03.543" v="35" actId="20577"/>
        <pc:sldMkLst>
          <pc:docMk/>
          <pc:sldMk cId="865431253" sldId="259"/>
        </pc:sldMkLst>
        <pc:spChg chg="mod">
          <ac:chgData name="Dralk F" userId="0ce5ef93c6cc7083" providerId="LiveId" clId="{910FC427-A4F4-47DF-872B-7129798EDB4B}" dt="2024-02-07T17:53:03.543" v="35" actId="20577"/>
          <ac:spMkLst>
            <pc:docMk/>
            <pc:sldMk cId="865431253" sldId="259"/>
            <ac:spMk id="3" creationId="{00000000-0000-0000-0000-000000000000}"/>
          </ac:spMkLst>
        </pc:spChg>
      </pc:sldChg>
      <pc:sldChg chg="modSp mod">
        <pc:chgData name="Dralk F" userId="0ce5ef93c6cc7083" providerId="LiveId" clId="{910FC427-A4F4-47DF-872B-7129798EDB4B}" dt="2024-02-07T17:56:48.891" v="38" actId="20577"/>
        <pc:sldMkLst>
          <pc:docMk/>
          <pc:sldMk cId="2002021446" sldId="260"/>
        </pc:sldMkLst>
        <pc:spChg chg="mod">
          <ac:chgData name="Dralk F" userId="0ce5ef93c6cc7083" providerId="LiveId" clId="{910FC427-A4F4-47DF-872B-7129798EDB4B}" dt="2024-02-07T17:56:48.891" v="38" actId="20577"/>
          <ac:spMkLst>
            <pc:docMk/>
            <pc:sldMk cId="2002021446" sldId="260"/>
            <ac:spMk id="3" creationId="{00000000-0000-0000-0000-000000000000}"/>
          </ac:spMkLst>
        </pc:spChg>
      </pc:sldChg>
      <pc:sldChg chg="modSp modAnim">
        <pc:chgData name="Dralk F" userId="0ce5ef93c6cc7083" providerId="LiveId" clId="{910FC427-A4F4-47DF-872B-7129798EDB4B}" dt="2024-02-07T18:06:16.563" v="40"/>
        <pc:sldMkLst>
          <pc:docMk/>
          <pc:sldMk cId="1944861461" sldId="261"/>
        </pc:sldMkLst>
        <pc:spChg chg="mod">
          <ac:chgData name="Dralk F" userId="0ce5ef93c6cc7083" providerId="LiveId" clId="{910FC427-A4F4-47DF-872B-7129798EDB4B}" dt="2024-02-07T18:06:14.610" v="39"/>
          <ac:spMkLst>
            <pc:docMk/>
            <pc:sldMk cId="1944861461" sldId="261"/>
            <ac:spMk id="5123" creationId="{00000000-0000-0000-0000-000000000000}"/>
          </ac:spMkLst>
        </pc:spChg>
      </pc:sldChg>
      <pc:sldChg chg="modSp modAnim">
        <pc:chgData name="Dralk F" userId="0ce5ef93c6cc7083" providerId="LiveId" clId="{910FC427-A4F4-47DF-872B-7129798EDB4B}" dt="2024-02-07T18:06:47.501" v="44"/>
        <pc:sldMkLst>
          <pc:docMk/>
          <pc:sldMk cId="3034787782" sldId="262"/>
        </pc:sldMkLst>
        <pc:spChg chg="mod">
          <ac:chgData name="Dralk F" userId="0ce5ef93c6cc7083" providerId="LiveId" clId="{910FC427-A4F4-47DF-872B-7129798EDB4B}" dt="2024-02-07T18:06:45.993" v="43"/>
          <ac:spMkLst>
            <pc:docMk/>
            <pc:sldMk cId="3034787782" sldId="262"/>
            <ac:spMk id="6147" creationId="{00000000-0000-0000-0000-000000000000}"/>
          </ac:spMkLst>
        </pc:spChg>
      </pc:sldChg>
      <pc:sldChg chg="addSp delSp modSp mod">
        <pc:chgData name="Dralk F" userId="0ce5ef93c6cc7083" providerId="LiveId" clId="{910FC427-A4F4-47DF-872B-7129798EDB4B}" dt="2024-02-07T18:26:43.353" v="55" actId="478"/>
        <pc:sldMkLst>
          <pc:docMk/>
          <pc:sldMk cId="3837588666" sldId="266"/>
        </pc:sldMkLst>
        <pc:picChg chg="add del mod">
          <ac:chgData name="Dralk F" userId="0ce5ef93c6cc7083" providerId="LiveId" clId="{910FC427-A4F4-47DF-872B-7129798EDB4B}" dt="2024-02-07T18:26:43.353" v="55" actId="478"/>
          <ac:picMkLst>
            <pc:docMk/>
            <pc:sldMk cId="3837588666" sldId="266"/>
            <ac:picMk id="4" creationId="{E5193151-407B-41EE-FF9D-69A9CF9E01B5}"/>
          </ac:picMkLst>
        </pc:picChg>
      </pc:sldChg>
    </pc:docChg>
  </pc:docChgLst>
</pc:chgInfo>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7F47C3-9329-487B-A49E-A6DA1D5A9F20}" type="doc">
      <dgm:prSet loTypeId="urn:microsoft.com/office/officeart/2005/8/layout/pyramid2" loCatId="list" qsTypeId="urn:microsoft.com/office/officeart/2005/8/quickstyle/simple1" qsCatId="simple" csTypeId="urn:microsoft.com/office/officeart/2005/8/colors/accent1_2" csCatId="accent1" phldr="1"/>
      <dgm:spPr/>
    </dgm:pt>
    <dgm:pt modelId="{720F00D3-070C-43B2-A216-B5528A043838}">
      <dgm:prSet phldrT="[Text]" custT="1"/>
      <dgm:spPr>
        <a:solidFill>
          <a:schemeClr val="accent4">
            <a:lumMod val="20000"/>
            <a:lumOff val="80000"/>
            <a:alpha val="90000"/>
          </a:schemeClr>
        </a:solidFill>
      </dgm:spPr>
      <dgm:t>
        <a:bodyPr/>
        <a:lstStyle/>
        <a:p>
          <a:pPr rtl="1"/>
          <a:endParaRPr lang="en-US" sz="2000" u="none" dirty="0">
            <a:solidFill>
              <a:schemeClr val="bg1">
                <a:lumMod val="25000"/>
              </a:schemeClr>
            </a:solidFill>
            <a:latin typeface="Berlin Sans FB Demi" pitchFamily="34" charset="0"/>
          </a:endParaRPr>
        </a:p>
        <a:p>
          <a:pPr rtl="1"/>
          <a:r>
            <a:rPr lang="en-US" sz="2000" u="none" dirty="0" err="1">
              <a:solidFill>
                <a:schemeClr val="bg1">
                  <a:lumMod val="25000"/>
                </a:schemeClr>
              </a:solidFill>
              <a:latin typeface="Berlin Sans FB Demi" pitchFamily="34" charset="0"/>
            </a:rPr>
            <a:t>Cryptococcosis</a:t>
          </a:r>
          <a:endParaRPr lang="en-US" sz="2000" u="none" dirty="0">
            <a:solidFill>
              <a:schemeClr val="bg1">
                <a:lumMod val="25000"/>
              </a:schemeClr>
            </a:solidFill>
            <a:latin typeface="Berlin Sans FB Demi" pitchFamily="34" charset="0"/>
          </a:endParaRPr>
        </a:p>
        <a:p>
          <a:pPr rtl="1"/>
          <a:r>
            <a:rPr lang="en-US" sz="2000" b="1" i="1" dirty="0" err="1">
              <a:solidFill>
                <a:schemeClr val="accent1">
                  <a:lumMod val="50000"/>
                </a:schemeClr>
              </a:solidFill>
            </a:rPr>
            <a:t>cryptococcus</a:t>
          </a:r>
          <a:r>
            <a:rPr lang="en-US" sz="2000" b="1" dirty="0">
              <a:solidFill>
                <a:srgbClr val="00B050"/>
              </a:solidFill>
            </a:rPr>
            <a:t> </a:t>
          </a:r>
          <a:r>
            <a:rPr lang="en-US" sz="2000" b="1" i="1" dirty="0" err="1">
              <a:solidFill>
                <a:schemeClr val="accent1">
                  <a:lumMod val="50000"/>
                </a:schemeClr>
              </a:solidFill>
            </a:rPr>
            <a:t>neoformans</a:t>
          </a:r>
          <a:r>
            <a:rPr lang="en-US" sz="2000" b="1" i="1" dirty="0">
              <a:solidFill>
                <a:schemeClr val="accent1">
                  <a:lumMod val="50000"/>
                </a:schemeClr>
              </a:solidFill>
            </a:rPr>
            <a:t> </a:t>
          </a:r>
          <a:endParaRPr lang="ar-EG" sz="2000" b="1" i="1" dirty="0">
            <a:solidFill>
              <a:schemeClr val="accent1">
                <a:lumMod val="50000"/>
              </a:schemeClr>
            </a:solidFill>
          </a:endParaRPr>
        </a:p>
      </dgm:t>
    </dgm:pt>
    <dgm:pt modelId="{BC0E440A-8F2D-4CB1-97CC-54E96328440D}" type="parTrans" cxnId="{DD21684D-943A-4DEE-9E25-D97686C6DF9E}">
      <dgm:prSet/>
      <dgm:spPr/>
      <dgm:t>
        <a:bodyPr/>
        <a:lstStyle/>
        <a:p>
          <a:pPr rtl="1"/>
          <a:endParaRPr lang="ar-EG"/>
        </a:p>
      </dgm:t>
    </dgm:pt>
    <dgm:pt modelId="{C0875A01-AA43-415E-91F0-F8551B388D0A}" type="sibTrans" cxnId="{DD21684D-943A-4DEE-9E25-D97686C6DF9E}">
      <dgm:prSet/>
      <dgm:spPr/>
      <dgm:t>
        <a:bodyPr/>
        <a:lstStyle/>
        <a:p>
          <a:pPr rtl="1"/>
          <a:endParaRPr lang="ar-EG"/>
        </a:p>
      </dgm:t>
    </dgm:pt>
    <dgm:pt modelId="{F2FB92CF-3E2E-4A4B-981A-CF20F7EFD333}">
      <dgm:prSet phldrT="[Text]" custT="1"/>
      <dgm:spPr>
        <a:solidFill>
          <a:schemeClr val="accent4">
            <a:lumMod val="20000"/>
            <a:lumOff val="80000"/>
            <a:alpha val="90000"/>
          </a:schemeClr>
        </a:solidFill>
      </dgm:spPr>
      <dgm:t>
        <a:bodyPr/>
        <a:lstStyle/>
        <a:p>
          <a:pPr rtl="1"/>
          <a:r>
            <a:rPr lang="en-US" sz="2000" u="none" dirty="0">
              <a:solidFill>
                <a:schemeClr val="bg1">
                  <a:lumMod val="25000"/>
                </a:schemeClr>
              </a:solidFill>
              <a:latin typeface="Berlin Sans FB Demi" pitchFamily="34" charset="0"/>
            </a:rPr>
            <a:t>Candidiasis</a:t>
          </a:r>
        </a:p>
        <a:p>
          <a:pPr rtl="1"/>
          <a:r>
            <a:rPr lang="en-US" altLang="en-US" sz="1800" b="1" i="1" dirty="0">
              <a:solidFill>
                <a:srgbClr val="C00000"/>
              </a:solidFill>
            </a:rPr>
            <a:t>C. </a:t>
          </a:r>
          <a:r>
            <a:rPr lang="en-US" altLang="en-US" sz="1800" b="1" i="1" dirty="0" err="1">
              <a:solidFill>
                <a:srgbClr val="C00000"/>
              </a:solidFill>
            </a:rPr>
            <a:t>albicans</a:t>
          </a:r>
          <a:r>
            <a:rPr lang="en-US" altLang="en-US" sz="1800" b="1" dirty="0">
              <a:solidFill>
                <a:srgbClr val="C00000"/>
              </a:solidFill>
            </a:rPr>
            <a:t> </a:t>
          </a:r>
          <a:endParaRPr lang="ar-EG" sz="1800" u="none" dirty="0">
            <a:solidFill>
              <a:schemeClr val="bg1">
                <a:lumMod val="25000"/>
              </a:schemeClr>
            </a:solidFill>
            <a:latin typeface="Berlin Sans FB Demi" pitchFamily="34" charset="0"/>
          </a:endParaRPr>
        </a:p>
      </dgm:t>
    </dgm:pt>
    <dgm:pt modelId="{DBE8485C-E5AB-4723-85B5-62D742BEE2E7}" type="parTrans" cxnId="{3D1C0ACB-0177-4F88-84E3-9A165441DF69}">
      <dgm:prSet/>
      <dgm:spPr/>
      <dgm:t>
        <a:bodyPr/>
        <a:lstStyle/>
        <a:p>
          <a:pPr rtl="1"/>
          <a:endParaRPr lang="ar-EG"/>
        </a:p>
      </dgm:t>
    </dgm:pt>
    <dgm:pt modelId="{BC49C028-8FD2-456A-8EBD-5A55EB13B1D7}" type="sibTrans" cxnId="{3D1C0ACB-0177-4F88-84E3-9A165441DF69}">
      <dgm:prSet/>
      <dgm:spPr/>
      <dgm:t>
        <a:bodyPr/>
        <a:lstStyle/>
        <a:p>
          <a:pPr rtl="1"/>
          <a:endParaRPr lang="ar-EG"/>
        </a:p>
      </dgm:t>
    </dgm:pt>
    <dgm:pt modelId="{8A46CDA7-7E4E-4F10-B938-E25D8E561A45}">
      <dgm:prSet phldrT="[Text]" custT="1"/>
      <dgm:spPr>
        <a:solidFill>
          <a:schemeClr val="accent4">
            <a:lumMod val="20000"/>
            <a:lumOff val="80000"/>
            <a:alpha val="90000"/>
          </a:schemeClr>
        </a:solidFill>
      </dgm:spPr>
      <dgm:t>
        <a:bodyPr/>
        <a:lstStyle/>
        <a:p>
          <a:pPr rtl="1"/>
          <a:r>
            <a:rPr lang="en-US" sz="2400" u="none" dirty="0">
              <a:solidFill>
                <a:schemeClr val="bg1">
                  <a:lumMod val="25000"/>
                </a:schemeClr>
              </a:solidFill>
              <a:latin typeface="Berlin Sans FB Demi" pitchFamily="34" charset="0"/>
            </a:rPr>
            <a:t>Aspergillosis</a:t>
          </a:r>
        </a:p>
        <a:p>
          <a:pPr rtl="1"/>
          <a:r>
            <a:rPr lang="en-US" sz="1600" b="1" i="1" dirty="0">
              <a:solidFill>
                <a:schemeClr val="tx2">
                  <a:lumMod val="25000"/>
                </a:schemeClr>
              </a:solidFill>
            </a:rPr>
            <a:t>Aspergillus </a:t>
          </a:r>
          <a:r>
            <a:rPr lang="en-US" sz="1600" i="1" dirty="0"/>
            <a:t>fumigatus</a:t>
          </a:r>
        </a:p>
        <a:p>
          <a:pPr rtl="1"/>
          <a:r>
            <a:rPr lang="en-US" sz="1600" i="1" dirty="0"/>
            <a:t>A. </a:t>
          </a:r>
          <a:r>
            <a:rPr lang="en-US" sz="1600" i="1" dirty="0" err="1"/>
            <a:t>niger</a:t>
          </a:r>
          <a:r>
            <a:rPr lang="en-US" sz="1600" i="1" dirty="0"/>
            <a:t>, A. </a:t>
          </a:r>
          <a:r>
            <a:rPr lang="en-US" sz="1600" i="1" dirty="0" err="1"/>
            <a:t>flavus</a:t>
          </a:r>
          <a:endParaRPr lang="en-US" sz="1600" b="1" i="1" dirty="0">
            <a:solidFill>
              <a:schemeClr val="tx2">
                <a:lumMod val="25000"/>
              </a:schemeClr>
            </a:solidFill>
          </a:endParaRPr>
        </a:p>
        <a:p>
          <a:pPr rtl="1"/>
          <a:r>
            <a:rPr lang="en-US" sz="1600" b="1" i="1" dirty="0">
              <a:solidFill>
                <a:schemeClr val="tx2">
                  <a:lumMod val="25000"/>
                </a:schemeClr>
              </a:solidFill>
            </a:rPr>
            <a:t>  </a:t>
          </a:r>
          <a:endParaRPr lang="ar-EG" sz="1600" u="none" dirty="0">
            <a:solidFill>
              <a:schemeClr val="bg1">
                <a:lumMod val="25000"/>
              </a:schemeClr>
            </a:solidFill>
            <a:latin typeface="Berlin Sans FB Demi" pitchFamily="34" charset="0"/>
          </a:endParaRPr>
        </a:p>
      </dgm:t>
    </dgm:pt>
    <dgm:pt modelId="{F5E03D12-9D6B-4CFF-AF13-557046B6B283}" type="parTrans" cxnId="{FE11670A-07DB-4D7C-B625-3D7C6E10742A}">
      <dgm:prSet/>
      <dgm:spPr/>
      <dgm:t>
        <a:bodyPr/>
        <a:lstStyle/>
        <a:p>
          <a:pPr rtl="1"/>
          <a:endParaRPr lang="ar-EG"/>
        </a:p>
      </dgm:t>
    </dgm:pt>
    <dgm:pt modelId="{9C8F2D13-6E53-4733-AC71-AFE941360CBF}" type="sibTrans" cxnId="{FE11670A-07DB-4D7C-B625-3D7C6E10742A}">
      <dgm:prSet/>
      <dgm:spPr/>
      <dgm:t>
        <a:bodyPr/>
        <a:lstStyle/>
        <a:p>
          <a:pPr rtl="1"/>
          <a:endParaRPr lang="ar-EG"/>
        </a:p>
      </dgm:t>
    </dgm:pt>
    <dgm:pt modelId="{9F621952-4AC6-4753-9B5F-3DED11534A96}" type="pres">
      <dgm:prSet presAssocID="{4A7F47C3-9329-487B-A49E-A6DA1D5A9F20}" presName="compositeShape" presStyleCnt="0">
        <dgm:presLayoutVars>
          <dgm:dir/>
          <dgm:resizeHandles/>
        </dgm:presLayoutVars>
      </dgm:prSet>
      <dgm:spPr/>
    </dgm:pt>
    <dgm:pt modelId="{0C43879C-1719-405F-9CF6-5379DC9939D1}" type="pres">
      <dgm:prSet presAssocID="{4A7F47C3-9329-487B-A49E-A6DA1D5A9F20}" presName="pyramid" presStyleLbl="node1" presStyleIdx="0" presStyleCnt="1" custLinFactNeighborX="-27347" custLinFactNeighborY="-3125"/>
      <dgm:spPr>
        <a:blipFill rotWithShape="0">
          <a:blip xmlns:r="http://schemas.openxmlformats.org/officeDocument/2006/relationships" r:embed="rId1"/>
          <a:tile tx="0" ty="0" sx="100000" sy="100000" flip="none" algn="tl"/>
        </a:blipFill>
      </dgm:spPr>
    </dgm:pt>
    <dgm:pt modelId="{F4E2D874-BABB-45FC-BE42-870C017379FE}" type="pres">
      <dgm:prSet presAssocID="{4A7F47C3-9329-487B-A49E-A6DA1D5A9F20}" presName="theList" presStyleCnt="0"/>
      <dgm:spPr/>
    </dgm:pt>
    <dgm:pt modelId="{08EA623F-FAE1-4CED-919F-B854E611626F}" type="pres">
      <dgm:prSet presAssocID="{720F00D3-070C-43B2-A216-B5528A043838}" presName="aNode" presStyleLbl="fgAcc1" presStyleIdx="0" presStyleCnt="3" custScaleX="165155">
        <dgm:presLayoutVars>
          <dgm:bulletEnabled val="1"/>
        </dgm:presLayoutVars>
      </dgm:prSet>
      <dgm:spPr/>
    </dgm:pt>
    <dgm:pt modelId="{873694ED-5F30-440F-8861-854062C699E6}" type="pres">
      <dgm:prSet presAssocID="{720F00D3-070C-43B2-A216-B5528A043838}" presName="aSpace" presStyleCnt="0"/>
      <dgm:spPr/>
    </dgm:pt>
    <dgm:pt modelId="{44B29398-FE50-4FD4-A9C4-8C392BE1FFC7}" type="pres">
      <dgm:prSet presAssocID="{F2FB92CF-3E2E-4A4B-981A-CF20F7EFD333}" presName="aNode" presStyleLbl="fgAcc1" presStyleIdx="1" presStyleCnt="3" custScaleX="165741">
        <dgm:presLayoutVars>
          <dgm:bulletEnabled val="1"/>
        </dgm:presLayoutVars>
      </dgm:prSet>
      <dgm:spPr/>
    </dgm:pt>
    <dgm:pt modelId="{DB983080-99E4-464C-9B75-5CA2429AF181}" type="pres">
      <dgm:prSet presAssocID="{F2FB92CF-3E2E-4A4B-981A-CF20F7EFD333}" presName="aSpace" presStyleCnt="0"/>
      <dgm:spPr/>
    </dgm:pt>
    <dgm:pt modelId="{F8910F66-CC53-4F27-9B6D-DF22CD713D29}" type="pres">
      <dgm:prSet presAssocID="{8A46CDA7-7E4E-4F10-B938-E25D8E561A45}" presName="aNode" presStyleLbl="fgAcc1" presStyleIdx="2" presStyleCnt="3" custScaleX="161226" custLinFactNeighborX="-2236" custLinFactNeighborY="25248">
        <dgm:presLayoutVars>
          <dgm:bulletEnabled val="1"/>
        </dgm:presLayoutVars>
      </dgm:prSet>
      <dgm:spPr/>
    </dgm:pt>
    <dgm:pt modelId="{99BF6B0B-D627-41B8-8CCE-B9DAE8B52DA2}" type="pres">
      <dgm:prSet presAssocID="{8A46CDA7-7E4E-4F10-B938-E25D8E561A45}" presName="aSpace" presStyleCnt="0"/>
      <dgm:spPr/>
    </dgm:pt>
  </dgm:ptLst>
  <dgm:cxnLst>
    <dgm:cxn modelId="{FE11670A-07DB-4D7C-B625-3D7C6E10742A}" srcId="{4A7F47C3-9329-487B-A49E-A6DA1D5A9F20}" destId="{8A46CDA7-7E4E-4F10-B938-E25D8E561A45}" srcOrd="2" destOrd="0" parTransId="{F5E03D12-9D6B-4CFF-AF13-557046B6B283}" sibTransId="{9C8F2D13-6E53-4733-AC71-AFE941360CBF}"/>
    <dgm:cxn modelId="{FC1A5339-49BD-4D1D-B8E3-5D56046D06F9}" type="presOf" srcId="{F2FB92CF-3E2E-4A4B-981A-CF20F7EFD333}" destId="{44B29398-FE50-4FD4-A9C4-8C392BE1FFC7}" srcOrd="0" destOrd="0" presId="urn:microsoft.com/office/officeart/2005/8/layout/pyramid2"/>
    <dgm:cxn modelId="{DD21684D-943A-4DEE-9E25-D97686C6DF9E}" srcId="{4A7F47C3-9329-487B-A49E-A6DA1D5A9F20}" destId="{720F00D3-070C-43B2-A216-B5528A043838}" srcOrd="0" destOrd="0" parTransId="{BC0E440A-8F2D-4CB1-97CC-54E96328440D}" sibTransId="{C0875A01-AA43-415E-91F0-F8551B388D0A}"/>
    <dgm:cxn modelId="{318DC974-ADA5-46F5-ABB3-A94EAB8C397D}" type="presOf" srcId="{8A46CDA7-7E4E-4F10-B938-E25D8E561A45}" destId="{F8910F66-CC53-4F27-9B6D-DF22CD713D29}" srcOrd="0" destOrd="0" presId="urn:microsoft.com/office/officeart/2005/8/layout/pyramid2"/>
    <dgm:cxn modelId="{029FEEBB-19CE-458B-BE62-31DACA5F98FA}" type="presOf" srcId="{4A7F47C3-9329-487B-A49E-A6DA1D5A9F20}" destId="{9F621952-4AC6-4753-9B5F-3DED11534A96}" srcOrd="0" destOrd="0" presId="urn:microsoft.com/office/officeart/2005/8/layout/pyramid2"/>
    <dgm:cxn modelId="{3D1C0ACB-0177-4F88-84E3-9A165441DF69}" srcId="{4A7F47C3-9329-487B-A49E-A6DA1D5A9F20}" destId="{F2FB92CF-3E2E-4A4B-981A-CF20F7EFD333}" srcOrd="1" destOrd="0" parTransId="{DBE8485C-E5AB-4723-85B5-62D742BEE2E7}" sibTransId="{BC49C028-8FD2-456A-8EBD-5A55EB13B1D7}"/>
    <dgm:cxn modelId="{A94131FE-6F2C-4D1B-8E6C-A54024839DCA}" type="presOf" srcId="{720F00D3-070C-43B2-A216-B5528A043838}" destId="{08EA623F-FAE1-4CED-919F-B854E611626F}" srcOrd="0" destOrd="0" presId="urn:microsoft.com/office/officeart/2005/8/layout/pyramid2"/>
    <dgm:cxn modelId="{1BF547FA-BD73-405A-AEE0-9F5129D1F30C}" type="presParOf" srcId="{9F621952-4AC6-4753-9B5F-3DED11534A96}" destId="{0C43879C-1719-405F-9CF6-5379DC9939D1}" srcOrd="0" destOrd="0" presId="urn:microsoft.com/office/officeart/2005/8/layout/pyramid2"/>
    <dgm:cxn modelId="{E3870DD3-69C1-4F59-8910-272EB0A5019F}" type="presParOf" srcId="{9F621952-4AC6-4753-9B5F-3DED11534A96}" destId="{F4E2D874-BABB-45FC-BE42-870C017379FE}" srcOrd="1" destOrd="0" presId="urn:microsoft.com/office/officeart/2005/8/layout/pyramid2"/>
    <dgm:cxn modelId="{94245C12-2771-4AD0-9698-E72A5B094DB7}" type="presParOf" srcId="{F4E2D874-BABB-45FC-BE42-870C017379FE}" destId="{08EA623F-FAE1-4CED-919F-B854E611626F}" srcOrd="0" destOrd="0" presId="urn:microsoft.com/office/officeart/2005/8/layout/pyramid2"/>
    <dgm:cxn modelId="{E7104F7A-20B5-4B4C-A1B6-DFEB2B37F1F4}" type="presParOf" srcId="{F4E2D874-BABB-45FC-BE42-870C017379FE}" destId="{873694ED-5F30-440F-8861-854062C699E6}" srcOrd="1" destOrd="0" presId="urn:microsoft.com/office/officeart/2005/8/layout/pyramid2"/>
    <dgm:cxn modelId="{51ECA7BC-770F-4793-8A43-89D704B7F676}" type="presParOf" srcId="{F4E2D874-BABB-45FC-BE42-870C017379FE}" destId="{44B29398-FE50-4FD4-A9C4-8C392BE1FFC7}" srcOrd="2" destOrd="0" presId="urn:microsoft.com/office/officeart/2005/8/layout/pyramid2"/>
    <dgm:cxn modelId="{2691A1FF-17DF-45BE-B8BF-87D5170DB8CB}" type="presParOf" srcId="{F4E2D874-BABB-45FC-BE42-870C017379FE}" destId="{DB983080-99E4-464C-9B75-5CA2429AF181}" srcOrd="3" destOrd="0" presId="urn:microsoft.com/office/officeart/2005/8/layout/pyramid2"/>
    <dgm:cxn modelId="{57350CFC-35F7-494D-A8DC-894AC26A0B4F}" type="presParOf" srcId="{F4E2D874-BABB-45FC-BE42-870C017379FE}" destId="{F8910F66-CC53-4F27-9B6D-DF22CD713D29}" srcOrd="4" destOrd="0" presId="urn:microsoft.com/office/officeart/2005/8/layout/pyramid2"/>
    <dgm:cxn modelId="{A0F80FC9-22F1-4F83-BF11-1DC1031991E0}" type="presParOf" srcId="{F4E2D874-BABB-45FC-BE42-870C017379FE}" destId="{99BF6B0B-D627-41B8-8CCE-B9DAE8B52DA2}"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43879C-1719-405F-9CF6-5379DC9939D1}">
      <dsp:nvSpPr>
        <dsp:cNvPr id="0" name=""/>
        <dsp:cNvSpPr/>
      </dsp:nvSpPr>
      <dsp:spPr>
        <a:xfrm>
          <a:off x="0" y="0"/>
          <a:ext cx="4876800" cy="4876800"/>
        </a:xfrm>
        <a:prstGeom prst="triangle">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8EA623F-FAE1-4CED-919F-B854E611626F}">
      <dsp:nvSpPr>
        <dsp:cNvPr id="0" name=""/>
        <dsp:cNvSpPr/>
      </dsp:nvSpPr>
      <dsp:spPr>
        <a:xfrm>
          <a:off x="2172356" y="490299"/>
          <a:ext cx="5235281" cy="1154430"/>
        </a:xfrm>
        <a:prstGeom prst="roundRect">
          <a:avLst/>
        </a:prstGeom>
        <a:solidFill>
          <a:schemeClr val="accent4">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endParaRPr lang="en-US" sz="2000" u="none" kern="1200" dirty="0">
            <a:solidFill>
              <a:schemeClr val="bg1">
                <a:lumMod val="25000"/>
              </a:schemeClr>
            </a:solidFill>
            <a:latin typeface="Berlin Sans FB Demi" pitchFamily="34" charset="0"/>
          </a:endParaRPr>
        </a:p>
        <a:p>
          <a:pPr marL="0" lvl="0" indent="0" algn="ctr" defTabSz="889000" rtl="1">
            <a:lnSpc>
              <a:spcPct val="90000"/>
            </a:lnSpc>
            <a:spcBef>
              <a:spcPct val="0"/>
            </a:spcBef>
            <a:spcAft>
              <a:spcPct val="35000"/>
            </a:spcAft>
            <a:buNone/>
          </a:pPr>
          <a:r>
            <a:rPr lang="en-US" sz="2000" u="none" kern="1200" dirty="0" err="1">
              <a:solidFill>
                <a:schemeClr val="bg1">
                  <a:lumMod val="25000"/>
                </a:schemeClr>
              </a:solidFill>
              <a:latin typeface="Berlin Sans FB Demi" pitchFamily="34" charset="0"/>
            </a:rPr>
            <a:t>Cryptococcosis</a:t>
          </a:r>
          <a:endParaRPr lang="en-US" sz="2000" u="none" kern="1200" dirty="0">
            <a:solidFill>
              <a:schemeClr val="bg1">
                <a:lumMod val="25000"/>
              </a:schemeClr>
            </a:solidFill>
            <a:latin typeface="Berlin Sans FB Demi" pitchFamily="34" charset="0"/>
          </a:endParaRPr>
        </a:p>
        <a:p>
          <a:pPr marL="0" lvl="0" indent="0" algn="ctr" defTabSz="889000" rtl="1">
            <a:lnSpc>
              <a:spcPct val="90000"/>
            </a:lnSpc>
            <a:spcBef>
              <a:spcPct val="0"/>
            </a:spcBef>
            <a:spcAft>
              <a:spcPct val="35000"/>
            </a:spcAft>
            <a:buNone/>
          </a:pPr>
          <a:r>
            <a:rPr lang="en-US" sz="2000" b="1" i="1" kern="1200" dirty="0" err="1">
              <a:solidFill>
                <a:schemeClr val="accent1">
                  <a:lumMod val="50000"/>
                </a:schemeClr>
              </a:solidFill>
            </a:rPr>
            <a:t>cryptococcus</a:t>
          </a:r>
          <a:r>
            <a:rPr lang="en-US" sz="2000" b="1" kern="1200" dirty="0">
              <a:solidFill>
                <a:srgbClr val="00B050"/>
              </a:solidFill>
            </a:rPr>
            <a:t> </a:t>
          </a:r>
          <a:r>
            <a:rPr lang="en-US" sz="2000" b="1" i="1" kern="1200" dirty="0" err="1">
              <a:solidFill>
                <a:schemeClr val="accent1">
                  <a:lumMod val="50000"/>
                </a:schemeClr>
              </a:solidFill>
            </a:rPr>
            <a:t>neoformans</a:t>
          </a:r>
          <a:r>
            <a:rPr lang="en-US" sz="2000" b="1" i="1" kern="1200" dirty="0">
              <a:solidFill>
                <a:schemeClr val="accent1">
                  <a:lumMod val="50000"/>
                </a:schemeClr>
              </a:solidFill>
            </a:rPr>
            <a:t> </a:t>
          </a:r>
          <a:endParaRPr lang="ar-EG" sz="2000" b="1" i="1" kern="1200" dirty="0">
            <a:solidFill>
              <a:schemeClr val="accent1">
                <a:lumMod val="50000"/>
              </a:schemeClr>
            </a:solidFill>
          </a:endParaRPr>
        </a:p>
      </dsp:txBody>
      <dsp:txXfrm>
        <a:off x="2228711" y="546654"/>
        <a:ext cx="5122571" cy="1041720"/>
      </dsp:txXfrm>
    </dsp:sp>
    <dsp:sp modelId="{44B29398-FE50-4FD4-A9C4-8C392BE1FFC7}">
      <dsp:nvSpPr>
        <dsp:cNvPr id="0" name=""/>
        <dsp:cNvSpPr/>
      </dsp:nvSpPr>
      <dsp:spPr>
        <a:xfrm>
          <a:off x="2163068" y="1789033"/>
          <a:ext cx="5253857" cy="1154430"/>
        </a:xfrm>
        <a:prstGeom prst="roundRect">
          <a:avLst/>
        </a:prstGeom>
        <a:solidFill>
          <a:schemeClr val="accent4">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en-US" sz="2000" u="none" kern="1200" dirty="0">
              <a:solidFill>
                <a:schemeClr val="bg1">
                  <a:lumMod val="25000"/>
                </a:schemeClr>
              </a:solidFill>
              <a:latin typeface="Berlin Sans FB Demi" pitchFamily="34" charset="0"/>
            </a:rPr>
            <a:t>Candidiasis</a:t>
          </a:r>
        </a:p>
        <a:p>
          <a:pPr marL="0" lvl="0" indent="0" algn="ctr" defTabSz="889000" rtl="1">
            <a:lnSpc>
              <a:spcPct val="90000"/>
            </a:lnSpc>
            <a:spcBef>
              <a:spcPct val="0"/>
            </a:spcBef>
            <a:spcAft>
              <a:spcPct val="35000"/>
            </a:spcAft>
            <a:buNone/>
          </a:pPr>
          <a:r>
            <a:rPr lang="en-US" altLang="en-US" sz="1800" b="1" i="1" kern="1200" dirty="0">
              <a:solidFill>
                <a:srgbClr val="C00000"/>
              </a:solidFill>
            </a:rPr>
            <a:t>C. </a:t>
          </a:r>
          <a:r>
            <a:rPr lang="en-US" altLang="en-US" sz="1800" b="1" i="1" kern="1200" dirty="0" err="1">
              <a:solidFill>
                <a:srgbClr val="C00000"/>
              </a:solidFill>
            </a:rPr>
            <a:t>albicans</a:t>
          </a:r>
          <a:r>
            <a:rPr lang="en-US" altLang="en-US" sz="1800" b="1" kern="1200" dirty="0">
              <a:solidFill>
                <a:srgbClr val="C00000"/>
              </a:solidFill>
            </a:rPr>
            <a:t> </a:t>
          </a:r>
          <a:endParaRPr lang="ar-EG" sz="1800" u="none" kern="1200" dirty="0">
            <a:solidFill>
              <a:schemeClr val="bg1">
                <a:lumMod val="25000"/>
              </a:schemeClr>
            </a:solidFill>
            <a:latin typeface="Berlin Sans FB Demi" pitchFamily="34" charset="0"/>
          </a:endParaRPr>
        </a:p>
      </dsp:txBody>
      <dsp:txXfrm>
        <a:off x="2219423" y="1845388"/>
        <a:ext cx="5141147" cy="1041720"/>
      </dsp:txXfrm>
    </dsp:sp>
    <dsp:sp modelId="{F8910F66-CC53-4F27-9B6D-DF22CD713D29}">
      <dsp:nvSpPr>
        <dsp:cNvPr id="0" name=""/>
        <dsp:cNvSpPr/>
      </dsp:nvSpPr>
      <dsp:spPr>
        <a:xfrm>
          <a:off x="2163749" y="3124200"/>
          <a:ext cx="5110735" cy="1154430"/>
        </a:xfrm>
        <a:prstGeom prst="roundRect">
          <a:avLst/>
        </a:prstGeom>
        <a:solidFill>
          <a:schemeClr val="accent4">
            <a:lumMod val="20000"/>
            <a:lumOff val="8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en-US" sz="2400" u="none" kern="1200" dirty="0">
              <a:solidFill>
                <a:schemeClr val="bg1">
                  <a:lumMod val="25000"/>
                </a:schemeClr>
              </a:solidFill>
              <a:latin typeface="Berlin Sans FB Demi" pitchFamily="34" charset="0"/>
            </a:rPr>
            <a:t>Aspergillosis</a:t>
          </a:r>
        </a:p>
        <a:p>
          <a:pPr marL="0" lvl="0" indent="0" algn="ctr" defTabSz="1066800" rtl="1">
            <a:lnSpc>
              <a:spcPct val="90000"/>
            </a:lnSpc>
            <a:spcBef>
              <a:spcPct val="0"/>
            </a:spcBef>
            <a:spcAft>
              <a:spcPct val="35000"/>
            </a:spcAft>
            <a:buNone/>
          </a:pPr>
          <a:r>
            <a:rPr lang="en-US" sz="1600" b="1" i="1" kern="1200" dirty="0">
              <a:solidFill>
                <a:schemeClr val="tx2">
                  <a:lumMod val="25000"/>
                </a:schemeClr>
              </a:solidFill>
            </a:rPr>
            <a:t>Aspergillus </a:t>
          </a:r>
          <a:r>
            <a:rPr lang="en-US" sz="1600" i="1" kern="1200" dirty="0"/>
            <a:t>fumigatus</a:t>
          </a:r>
        </a:p>
        <a:p>
          <a:pPr marL="0" lvl="0" indent="0" algn="ctr" defTabSz="1066800" rtl="1">
            <a:lnSpc>
              <a:spcPct val="90000"/>
            </a:lnSpc>
            <a:spcBef>
              <a:spcPct val="0"/>
            </a:spcBef>
            <a:spcAft>
              <a:spcPct val="35000"/>
            </a:spcAft>
            <a:buNone/>
          </a:pPr>
          <a:r>
            <a:rPr lang="en-US" sz="1600" i="1" kern="1200" dirty="0"/>
            <a:t>A. </a:t>
          </a:r>
          <a:r>
            <a:rPr lang="en-US" sz="1600" i="1" kern="1200" dirty="0" err="1"/>
            <a:t>niger</a:t>
          </a:r>
          <a:r>
            <a:rPr lang="en-US" sz="1600" i="1" kern="1200" dirty="0"/>
            <a:t>, A. </a:t>
          </a:r>
          <a:r>
            <a:rPr lang="en-US" sz="1600" i="1" kern="1200" dirty="0" err="1"/>
            <a:t>flavus</a:t>
          </a:r>
          <a:endParaRPr lang="en-US" sz="1600" b="1" i="1" kern="1200" dirty="0">
            <a:solidFill>
              <a:schemeClr val="tx2">
                <a:lumMod val="25000"/>
              </a:schemeClr>
            </a:solidFill>
          </a:endParaRPr>
        </a:p>
        <a:p>
          <a:pPr marL="0" lvl="0" indent="0" algn="ctr" defTabSz="1066800" rtl="1">
            <a:lnSpc>
              <a:spcPct val="90000"/>
            </a:lnSpc>
            <a:spcBef>
              <a:spcPct val="0"/>
            </a:spcBef>
            <a:spcAft>
              <a:spcPct val="35000"/>
            </a:spcAft>
            <a:buNone/>
          </a:pPr>
          <a:r>
            <a:rPr lang="en-US" sz="1600" b="1" i="1" kern="1200" dirty="0">
              <a:solidFill>
                <a:schemeClr val="tx2">
                  <a:lumMod val="25000"/>
                </a:schemeClr>
              </a:solidFill>
            </a:rPr>
            <a:t>  </a:t>
          </a:r>
          <a:endParaRPr lang="ar-EG" sz="1600" u="none" kern="1200" dirty="0">
            <a:solidFill>
              <a:schemeClr val="bg1">
                <a:lumMod val="25000"/>
              </a:schemeClr>
            </a:solidFill>
            <a:latin typeface="Berlin Sans FB Demi" pitchFamily="34" charset="0"/>
          </a:endParaRPr>
        </a:p>
      </dsp:txBody>
      <dsp:txXfrm>
        <a:off x="2220104" y="3180555"/>
        <a:ext cx="4998025" cy="104172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ED7E01-664B-44E5-862A-A0BB4A0AC37A}" type="datetimeFigureOut">
              <a:rPr lang="en-US" smtClean="0"/>
              <a:t>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3878E7-F7B6-4ECF-AE83-A047765A8D90}" type="slidenum">
              <a:rPr lang="en-US" smtClean="0"/>
              <a:t>‹#›</a:t>
            </a:fld>
            <a:endParaRPr lang="en-US"/>
          </a:p>
        </p:txBody>
      </p:sp>
    </p:spTree>
    <p:extLst>
      <p:ext uri="{BB962C8B-B14F-4D97-AF65-F5344CB8AC3E}">
        <p14:creationId xmlns:p14="http://schemas.microsoft.com/office/powerpoint/2010/main" val="2699393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p:spPr>
        <p:txBody>
          <a:bodyPr/>
          <a:lstStyle/>
          <a:p>
            <a:pPr eaLnBrk="1" hangingPunct="1"/>
            <a:endParaRPr lang="en-US" altLang="en-US"/>
          </a:p>
        </p:txBody>
      </p:sp>
      <p:sp>
        <p:nvSpPr>
          <p:cNvPr id="55300" name="Slide Number Placeholder 3"/>
          <p:cNvSpPr>
            <a:spLocks noGrp="1"/>
          </p:cNvSpPr>
          <p:nvPr>
            <p:ph type="sldNum" sz="quarter" idx="5"/>
          </p:nvPr>
        </p:nvSpPr>
        <p:spPr>
          <a:noFill/>
        </p:spPr>
        <p:txBody>
          <a:bodyPr/>
          <a:lstStyle>
            <a:lvl1pPr>
              <a:defRPr>
                <a:solidFill>
                  <a:schemeClr val="tx1"/>
                </a:solidFill>
                <a:latin typeface="Times New Roman" pitchFamily="18" charset="0"/>
                <a:cs typeface="Arial" pitchFamily="34" charset="0"/>
              </a:defRPr>
            </a:lvl1pPr>
            <a:lvl2pPr marL="742950" indent="-285750">
              <a:defRPr>
                <a:solidFill>
                  <a:schemeClr val="tx1"/>
                </a:solidFill>
                <a:latin typeface="Times New Roman" pitchFamily="18" charset="0"/>
                <a:cs typeface="Arial" pitchFamily="34" charset="0"/>
              </a:defRPr>
            </a:lvl2pPr>
            <a:lvl3pPr marL="1143000" indent="-228600">
              <a:defRPr>
                <a:solidFill>
                  <a:schemeClr val="tx1"/>
                </a:solidFill>
                <a:latin typeface="Times New Roman" pitchFamily="18" charset="0"/>
                <a:cs typeface="Arial" pitchFamily="34" charset="0"/>
              </a:defRPr>
            </a:lvl3pPr>
            <a:lvl4pPr marL="1600200" indent="-228600">
              <a:defRPr>
                <a:solidFill>
                  <a:schemeClr val="tx1"/>
                </a:solidFill>
                <a:latin typeface="Times New Roman" pitchFamily="18" charset="0"/>
                <a:cs typeface="Arial" pitchFamily="34" charset="0"/>
              </a:defRPr>
            </a:lvl4pPr>
            <a:lvl5pPr marL="2057400" indent="-228600">
              <a:defRPr>
                <a:solidFill>
                  <a:schemeClr val="tx1"/>
                </a:solidFill>
                <a:latin typeface="Times New Roman" pitchFamily="18" charset="0"/>
                <a:cs typeface="Arial" pitchFamily="34" charset="0"/>
              </a:defRPr>
            </a:lvl5pPr>
            <a:lvl6pPr marL="2514600" indent="-228600" eaLnBrk="0" fontAlgn="base" hangingPunct="0">
              <a:spcBef>
                <a:spcPct val="0"/>
              </a:spcBef>
              <a:spcAft>
                <a:spcPct val="0"/>
              </a:spcAft>
              <a:defRPr>
                <a:solidFill>
                  <a:schemeClr val="tx1"/>
                </a:solidFill>
                <a:latin typeface="Times New Roman" pitchFamily="18" charset="0"/>
                <a:cs typeface="Arial" pitchFamily="34" charset="0"/>
              </a:defRPr>
            </a:lvl6pPr>
            <a:lvl7pPr marL="2971800" indent="-228600" eaLnBrk="0" fontAlgn="base" hangingPunct="0">
              <a:spcBef>
                <a:spcPct val="0"/>
              </a:spcBef>
              <a:spcAft>
                <a:spcPct val="0"/>
              </a:spcAft>
              <a:defRPr>
                <a:solidFill>
                  <a:schemeClr val="tx1"/>
                </a:solidFill>
                <a:latin typeface="Times New Roman" pitchFamily="18" charset="0"/>
                <a:cs typeface="Arial" pitchFamily="34" charset="0"/>
              </a:defRPr>
            </a:lvl7pPr>
            <a:lvl8pPr marL="3429000" indent="-228600" eaLnBrk="0" fontAlgn="base" hangingPunct="0">
              <a:spcBef>
                <a:spcPct val="0"/>
              </a:spcBef>
              <a:spcAft>
                <a:spcPct val="0"/>
              </a:spcAft>
              <a:defRPr>
                <a:solidFill>
                  <a:schemeClr val="tx1"/>
                </a:solidFill>
                <a:latin typeface="Times New Roman" pitchFamily="18" charset="0"/>
                <a:cs typeface="Arial" pitchFamily="34" charset="0"/>
              </a:defRPr>
            </a:lvl8pPr>
            <a:lvl9pPr marL="3886200" indent="-228600" eaLnBrk="0" fontAlgn="base" hangingPunct="0">
              <a:spcBef>
                <a:spcPct val="0"/>
              </a:spcBef>
              <a:spcAft>
                <a:spcPct val="0"/>
              </a:spcAft>
              <a:defRPr>
                <a:solidFill>
                  <a:schemeClr val="tx1"/>
                </a:solidFill>
                <a:latin typeface="Times New Roman" pitchFamily="18" charset="0"/>
                <a:cs typeface="Arial" pitchFamily="34" charset="0"/>
              </a:defRPr>
            </a:lvl9pPr>
          </a:lstStyle>
          <a:p>
            <a:fld id="{5A920879-E841-4E1A-AC7C-034D9E7030A1}" type="slidenum">
              <a:rPr lang="ar-SA" altLang="en-US" smtClean="0">
                <a:cs typeface="Times New Roman" pitchFamily="18" charset="0"/>
              </a:rPr>
              <a:pPr/>
              <a:t>2</a:t>
            </a:fld>
            <a:endParaRPr lang="en-US" altLang="en-US">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09B864-D37A-8D49-A1D0-DBE08F5CC6C8}" type="slidenum">
              <a:rPr lang="en-US"/>
              <a:pPr/>
              <a:t>26</a:t>
            </a:fld>
            <a:endParaRPr lang="en-US"/>
          </a:p>
        </p:txBody>
      </p:sp>
      <p:sp>
        <p:nvSpPr>
          <p:cNvPr id="25497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549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 Id="rId4" Type="http://schemas.openxmlformats.org/officeDocument/2006/relationships/image" Target="../media/image13.jpeg"/></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Anti-fungal drugs</a:t>
            </a:r>
          </a:p>
        </p:txBody>
      </p:sp>
      <p:sp>
        <p:nvSpPr>
          <p:cNvPr id="3" name="Subtitle 2"/>
          <p:cNvSpPr>
            <a:spLocks noGrp="1"/>
          </p:cNvSpPr>
          <p:nvPr>
            <p:ph type="subTitle" idx="1"/>
          </p:nvPr>
        </p:nvSpPr>
        <p:spPr/>
        <p:txBody>
          <a:bodyPr/>
          <a:lstStyle/>
          <a:p>
            <a:r>
              <a:rPr lang="en-US" dirty="0"/>
              <a:t>Dr. </a:t>
            </a:r>
            <a:r>
              <a:rPr lang="en-US"/>
              <a:t>Mohammed A. </a:t>
            </a:r>
            <a:r>
              <a:rPr lang="en-US" dirty="0" err="1"/>
              <a:t>Attia</a:t>
            </a:r>
            <a:r>
              <a:rPr lang="en-US" dirty="0"/>
              <a:t> </a:t>
            </a:r>
          </a:p>
        </p:txBody>
      </p:sp>
    </p:spTree>
    <p:extLst>
      <p:ext uri="{BB962C8B-B14F-4D97-AF65-F5344CB8AC3E}">
        <p14:creationId xmlns:p14="http://schemas.microsoft.com/office/powerpoint/2010/main" val="236434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28663" y="1123950"/>
            <a:ext cx="7753350" cy="977900"/>
          </a:xfrm>
        </p:spPr>
        <p:txBody>
          <a:bodyPr/>
          <a:lstStyle/>
          <a:p>
            <a:pPr>
              <a:defRPr/>
            </a:pPr>
            <a:r>
              <a:rPr lang="en-US" altLang="en-US"/>
              <a:t>		Bacteria		Fungi</a:t>
            </a:r>
          </a:p>
        </p:txBody>
      </p:sp>
      <p:sp>
        <p:nvSpPr>
          <p:cNvPr id="4099" name="Rectangle 3"/>
          <p:cNvSpPr>
            <a:spLocks noGrp="1" noChangeArrowheads="1"/>
          </p:cNvSpPr>
          <p:nvPr>
            <p:ph type="body" idx="1"/>
          </p:nvPr>
        </p:nvSpPr>
        <p:spPr>
          <a:xfrm>
            <a:off x="673100" y="2171700"/>
            <a:ext cx="8470900" cy="4114800"/>
          </a:xfrm>
          <a:noFill/>
        </p:spPr>
        <p:txBody>
          <a:bodyPr/>
          <a:lstStyle/>
          <a:p>
            <a:pPr>
              <a:buFont typeface="Monotype Sorts" pitchFamily="2" charset="2"/>
              <a:buNone/>
            </a:pPr>
            <a:r>
              <a:rPr lang="en-US" altLang="en-US" dirty="0">
                <a:solidFill>
                  <a:schemeClr val="hlink"/>
                </a:solidFill>
              </a:rPr>
              <a:t>Nucleus</a:t>
            </a:r>
            <a:r>
              <a:rPr lang="en-US" altLang="en-US" dirty="0"/>
              <a:t>		no				yes</a:t>
            </a:r>
          </a:p>
          <a:p>
            <a:pPr>
              <a:buFont typeface="Monotype Sorts" pitchFamily="2" charset="2"/>
              <a:buNone/>
            </a:pPr>
            <a:r>
              <a:rPr lang="en-US" altLang="en-US" dirty="0">
                <a:solidFill>
                  <a:srgbClr val="009900"/>
                </a:solidFill>
              </a:rPr>
              <a:t>Ribosomes </a:t>
            </a:r>
            <a:r>
              <a:rPr lang="en-US" altLang="en-US" dirty="0"/>
              <a:t>	70S				80S</a:t>
            </a:r>
          </a:p>
          <a:p>
            <a:pPr>
              <a:buFont typeface="Monotype Sorts" pitchFamily="2" charset="2"/>
              <a:buNone/>
            </a:pPr>
            <a:r>
              <a:rPr lang="en-US" altLang="en-US" dirty="0">
                <a:solidFill>
                  <a:schemeClr val="accent2"/>
                </a:solidFill>
              </a:rPr>
              <a:t>Cell Wall</a:t>
            </a:r>
            <a:r>
              <a:rPr lang="en-US" altLang="en-US" dirty="0"/>
              <a:t>		Peptidoglycan		Chitin</a:t>
            </a:r>
          </a:p>
          <a:p>
            <a:pPr>
              <a:buFont typeface="Monotype Sorts" pitchFamily="2" charset="2"/>
              <a:buNone/>
            </a:pPr>
            <a:r>
              <a:rPr lang="en-US" altLang="en-US" dirty="0">
                <a:solidFill>
                  <a:srgbClr val="660033"/>
                </a:solidFill>
              </a:rPr>
              <a:t>Membrane</a:t>
            </a:r>
            <a:r>
              <a:rPr lang="en-US" altLang="en-US" dirty="0"/>
              <a:t>	No sterols			</a:t>
            </a:r>
            <a:r>
              <a:rPr lang="en-US" altLang="en-US" dirty="0" err="1"/>
              <a:t>Ergosterol</a:t>
            </a:r>
            <a:endParaRPr lang="en-US" altLang="en-US" dirty="0"/>
          </a:p>
          <a:p>
            <a:pPr>
              <a:buFont typeface="Monotype Sorts" pitchFamily="2" charset="2"/>
              <a:buNone/>
            </a:pPr>
            <a:r>
              <a:rPr lang="en-US" altLang="en-US" dirty="0">
                <a:latin typeface="Symbol" pitchFamily="18" charset="2"/>
              </a:rPr>
              <a:t>	</a:t>
            </a:r>
          </a:p>
        </p:txBody>
      </p:sp>
      <p:sp>
        <p:nvSpPr>
          <p:cNvPr id="5124" name="Line 4"/>
          <p:cNvSpPr>
            <a:spLocks noChangeShapeType="1"/>
          </p:cNvSpPr>
          <p:nvPr/>
        </p:nvSpPr>
        <p:spPr bwMode="auto">
          <a:xfrm>
            <a:off x="701675" y="2141538"/>
            <a:ext cx="7543800" cy="14287"/>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5" name="Line 5"/>
          <p:cNvSpPr>
            <a:spLocks noChangeShapeType="1"/>
          </p:cNvSpPr>
          <p:nvPr/>
        </p:nvSpPr>
        <p:spPr bwMode="auto">
          <a:xfrm>
            <a:off x="685800" y="5508625"/>
            <a:ext cx="7673975" cy="15875"/>
          </a:xfrm>
          <a:prstGeom prst="line">
            <a:avLst/>
          </a:prstGeom>
          <a:noFill/>
          <a:ln w="254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3749730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2000" fill="hold"/>
                                        <p:tgtEl>
                                          <p:spTgt spid="4098"/>
                                        </p:tgtEl>
                                        <p:attrNameLst>
                                          <p:attrName>ppt_x</p:attrName>
                                        </p:attrNameLst>
                                      </p:cBhvr>
                                      <p:tavLst>
                                        <p:tav tm="0">
                                          <p:val>
                                            <p:strVal val="1+#ppt_w/2"/>
                                          </p:val>
                                        </p:tav>
                                        <p:tav tm="100000">
                                          <p:val>
                                            <p:strVal val="#ppt_x"/>
                                          </p:val>
                                        </p:tav>
                                      </p:tavLst>
                                    </p:anim>
                                    <p:anim calcmode="lin" valueType="num">
                                      <p:cBhvr additive="base">
                                        <p:cTn id="8" dur="2000" fill="hold"/>
                                        <p:tgtEl>
                                          <p:spTgt spid="40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099">
                                            <p:txEl>
                                              <p:pRg st="0" end="0"/>
                                            </p:txEl>
                                          </p:spTgt>
                                        </p:tgtEl>
                                        <p:attrNameLst>
                                          <p:attrName>style.visibility</p:attrName>
                                        </p:attrNameLst>
                                      </p:cBhvr>
                                      <p:to>
                                        <p:strVal val="visible"/>
                                      </p:to>
                                    </p:set>
                                    <p:anim calcmode="lin" valueType="num">
                                      <p:cBhvr additive="base">
                                        <p:cTn id="13" dur="2000" fill="hold"/>
                                        <p:tgtEl>
                                          <p:spTgt spid="4099">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4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099">
                                            <p:txEl>
                                              <p:pRg st="1" end="1"/>
                                            </p:txEl>
                                          </p:spTgt>
                                        </p:tgtEl>
                                        <p:attrNameLst>
                                          <p:attrName>style.visibility</p:attrName>
                                        </p:attrNameLst>
                                      </p:cBhvr>
                                      <p:to>
                                        <p:strVal val="visible"/>
                                      </p:to>
                                    </p:set>
                                    <p:anim calcmode="lin" valueType="num">
                                      <p:cBhvr additive="base">
                                        <p:cTn id="19" dur="2000" fill="hold"/>
                                        <p:tgtEl>
                                          <p:spTgt spid="4099">
                                            <p:txEl>
                                              <p:pRg st="1" end="1"/>
                                            </p:txEl>
                                          </p:spTgt>
                                        </p:tgtEl>
                                        <p:attrNameLst>
                                          <p:attrName>ppt_x</p:attrName>
                                        </p:attrNameLst>
                                      </p:cBhvr>
                                      <p:tavLst>
                                        <p:tav tm="0">
                                          <p:val>
                                            <p:strVal val="1+#ppt_w/2"/>
                                          </p:val>
                                        </p:tav>
                                        <p:tav tm="100000">
                                          <p:val>
                                            <p:strVal val="#ppt_x"/>
                                          </p:val>
                                        </p:tav>
                                      </p:tavLst>
                                    </p:anim>
                                    <p:anim calcmode="lin" valueType="num">
                                      <p:cBhvr additive="base">
                                        <p:cTn id="20" dur="2000" fill="hold"/>
                                        <p:tgtEl>
                                          <p:spTgt spid="409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4099">
                                            <p:txEl>
                                              <p:pRg st="2" end="2"/>
                                            </p:txEl>
                                          </p:spTgt>
                                        </p:tgtEl>
                                        <p:attrNameLst>
                                          <p:attrName>style.visibility</p:attrName>
                                        </p:attrNameLst>
                                      </p:cBhvr>
                                      <p:to>
                                        <p:strVal val="visible"/>
                                      </p:to>
                                    </p:set>
                                    <p:anim calcmode="lin" valueType="num">
                                      <p:cBhvr additive="base">
                                        <p:cTn id="25" dur="2000" fill="hold"/>
                                        <p:tgtEl>
                                          <p:spTgt spid="4099">
                                            <p:txEl>
                                              <p:pRg st="2" end="2"/>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4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4099">
                                            <p:txEl>
                                              <p:pRg st="3" end="3"/>
                                            </p:txEl>
                                          </p:spTgt>
                                        </p:tgtEl>
                                        <p:attrNameLst>
                                          <p:attrName>style.visibility</p:attrName>
                                        </p:attrNameLst>
                                      </p:cBhvr>
                                      <p:to>
                                        <p:strVal val="visible"/>
                                      </p:to>
                                    </p:set>
                                    <p:anim calcmode="lin" valueType="num">
                                      <p:cBhvr additive="base">
                                        <p:cTn id="31" dur="2000" fill="hold"/>
                                        <p:tgtEl>
                                          <p:spTgt spid="4099">
                                            <p:txEl>
                                              <p:pRg st="3" end="3"/>
                                            </p:txEl>
                                          </p:spTgt>
                                        </p:tgtEl>
                                        <p:attrNameLst>
                                          <p:attrName>ppt_x</p:attrName>
                                        </p:attrNameLst>
                                      </p:cBhvr>
                                      <p:tavLst>
                                        <p:tav tm="0">
                                          <p:val>
                                            <p:strVal val="1+#ppt_w/2"/>
                                          </p:val>
                                        </p:tav>
                                        <p:tav tm="100000">
                                          <p:val>
                                            <p:strVal val="#ppt_x"/>
                                          </p:val>
                                        </p:tav>
                                      </p:tavLst>
                                    </p:anim>
                                    <p:anim calcmode="lin" valueType="num">
                                      <p:cBhvr additive="base">
                                        <p:cTn id="32" dur="2000" fill="hold"/>
                                        <p:tgtEl>
                                          <p:spTgt spid="409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4099">
                                            <p:txEl>
                                              <p:pRg st="4" end="4"/>
                                            </p:txEl>
                                          </p:spTgt>
                                        </p:tgtEl>
                                        <p:attrNameLst>
                                          <p:attrName>style.visibility</p:attrName>
                                        </p:attrNameLst>
                                      </p:cBhvr>
                                      <p:to>
                                        <p:strVal val="visible"/>
                                      </p:to>
                                    </p:set>
                                    <p:anim calcmode="lin" valueType="num">
                                      <p:cBhvr additive="base">
                                        <p:cTn id="37" dur="2000" fill="hold"/>
                                        <p:tgtEl>
                                          <p:spTgt spid="4099">
                                            <p:txEl>
                                              <p:pRg st="4" end="4"/>
                                            </p:txEl>
                                          </p:spTgt>
                                        </p:tgtEl>
                                        <p:attrNameLst>
                                          <p:attrName>ppt_x</p:attrName>
                                        </p:attrNameLst>
                                      </p:cBhvr>
                                      <p:tavLst>
                                        <p:tav tm="0">
                                          <p:val>
                                            <p:strVal val="1+#ppt_w/2"/>
                                          </p:val>
                                        </p:tav>
                                        <p:tav tm="100000">
                                          <p:val>
                                            <p:strVal val="#ppt_x"/>
                                          </p:val>
                                        </p:tav>
                                      </p:tavLst>
                                    </p:anim>
                                    <p:anim calcmode="lin" valueType="num">
                                      <p:cBhvr additive="base">
                                        <p:cTn id="38" dur="2000" fill="hold"/>
                                        <p:tgtEl>
                                          <p:spTgt spid="40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nimBg="1"/>
      <p:bldP spid="40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828800" y="2286000"/>
            <a:ext cx="5181600" cy="1905000"/>
          </a:xfrm>
          <a:prstGeom prst="ellipse">
            <a:avLst/>
          </a:prstGeom>
          <a:blipFill>
            <a:blip r:embed="rId2"/>
            <a:tile tx="0" ty="0" sx="100000" sy="100000" flip="none" algn="tl"/>
          </a:blip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sz="7200" b="1" dirty="0">
                <a:solidFill>
                  <a:srgbClr val="FFFF00"/>
                </a:solidFill>
                <a:latin typeface="Berlin Sans FB" pitchFamily="34" charset="0"/>
              </a:rPr>
              <a:t>Mycoses</a:t>
            </a:r>
            <a:endParaRPr lang="ar-EG" sz="7200" b="1" dirty="0">
              <a:solidFill>
                <a:srgbClr val="FFFF00"/>
              </a:solidFill>
              <a:latin typeface="Berlin Sans FB" pitchFamily="34" charset="0"/>
            </a:endParaRPr>
          </a:p>
        </p:txBody>
      </p:sp>
      <p:cxnSp>
        <p:nvCxnSpPr>
          <p:cNvPr id="5" name="Straight Arrow Connector 4"/>
          <p:cNvCxnSpPr/>
          <p:nvPr/>
        </p:nvCxnSpPr>
        <p:spPr>
          <a:xfrm flipV="1">
            <a:off x="5715000" y="1752600"/>
            <a:ext cx="914400" cy="685800"/>
          </a:xfrm>
          <a:prstGeom prst="straightConnector1">
            <a:avLst/>
          </a:prstGeom>
          <a:ln w="11430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6148" name="TextBox 6"/>
          <p:cNvSpPr txBox="1">
            <a:spLocks noChangeArrowheads="1"/>
          </p:cNvSpPr>
          <p:nvPr/>
        </p:nvSpPr>
        <p:spPr bwMode="auto">
          <a:xfrm>
            <a:off x="6477000" y="685800"/>
            <a:ext cx="23622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sz="2000">
                <a:solidFill>
                  <a:schemeClr val="tx1"/>
                </a:solidFill>
                <a:latin typeface="Verdana" pitchFamily="34" charset="0"/>
              </a:defRPr>
            </a:lvl5pPr>
            <a:lvl6pPr marL="25146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6pPr>
            <a:lvl7pPr marL="29718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7pPr>
            <a:lvl8pPr marL="34290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8pPr>
            <a:lvl9pPr marL="38862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9pPr>
          </a:lstStyle>
          <a:p>
            <a:pPr algn="l" rtl="0" eaLnBrk="1" hangingPunct="1">
              <a:spcBef>
                <a:spcPct val="0"/>
              </a:spcBef>
              <a:buClrTx/>
              <a:buSzTx/>
              <a:buFontTx/>
              <a:buNone/>
            </a:pPr>
            <a:r>
              <a:rPr lang="en-US" altLang="en-US" sz="3200" b="1" dirty="0">
                <a:solidFill>
                  <a:srgbClr val="FF6600"/>
                </a:solidFill>
                <a:latin typeface="Berlin Sans FB" pitchFamily="34" charset="0"/>
              </a:rPr>
              <a:t>Superficial</a:t>
            </a:r>
          </a:p>
          <a:p>
            <a:pPr algn="ctr" rtl="0" eaLnBrk="1" hangingPunct="1">
              <a:spcBef>
                <a:spcPct val="0"/>
              </a:spcBef>
              <a:buClrTx/>
              <a:buSzTx/>
              <a:buFontTx/>
              <a:buNone/>
            </a:pPr>
            <a:r>
              <a:rPr lang="en-US" altLang="en-US" sz="2000" b="1" dirty="0">
                <a:latin typeface="Berlin Sans FB" pitchFamily="34" charset="0"/>
              </a:rPr>
              <a:t>limited to the outermost layers of skin and hair</a:t>
            </a:r>
            <a:endParaRPr lang="ar-EG" altLang="en-US" sz="2000" b="1" dirty="0">
              <a:latin typeface="Berlin Sans FB" pitchFamily="34" charset="0"/>
            </a:endParaRPr>
          </a:p>
        </p:txBody>
      </p:sp>
      <p:cxnSp>
        <p:nvCxnSpPr>
          <p:cNvPr id="9" name="Straight Arrow Connector 8"/>
          <p:cNvCxnSpPr/>
          <p:nvPr/>
        </p:nvCxnSpPr>
        <p:spPr>
          <a:xfrm>
            <a:off x="6705600" y="3581400"/>
            <a:ext cx="914400" cy="381000"/>
          </a:xfrm>
          <a:prstGeom prst="straightConnector1">
            <a:avLst/>
          </a:prstGeom>
          <a:ln w="11430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6150" name="TextBox 10"/>
          <p:cNvSpPr txBox="1">
            <a:spLocks noChangeArrowheads="1"/>
          </p:cNvSpPr>
          <p:nvPr/>
        </p:nvSpPr>
        <p:spPr bwMode="auto">
          <a:xfrm>
            <a:off x="6477000" y="3429000"/>
            <a:ext cx="2362200" cy="317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sz="2000">
                <a:solidFill>
                  <a:schemeClr val="tx1"/>
                </a:solidFill>
                <a:latin typeface="Verdana" pitchFamily="34" charset="0"/>
              </a:defRPr>
            </a:lvl5pPr>
            <a:lvl6pPr marL="25146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6pPr>
            <a:lvl7pPr marL="29718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7pPr>
            <a:lvl8pPr marL="34290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8pPr>
            <a:lvl9pPr marL="38862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9pPr>
          </a:lstStyle>
          <a:p>
            <a:pPr algn="l" rtl="0" eaLnBrk="1" hangingPunct="1">
              <a:spcBef>
                <a:spcPct val="0"/>
              </a:spcBef>
              <a:buClrTx/>
              <a:buSzTx/>
              <a:buFontTx/>
              <a:buNone/>
            </a:pPr>
            <a:r>
              <a:rPr lang="en-US" altLang="en-US" sz="3200" b="1">
                <a:solidFill>
                  <a:srgbClr val="FF6600"/>
                </a:solidFill>
                <a:latin typeface="Berlin Sans FB" pitchFamily="34" charset="0"/>
              </a:rPr>
              <a:t>  Cutaneous</a:t>
            </a:r>
          </a:p>
          <a:p>
            <a:pPr marL="0" lvl="2" algn="ctr" rtl="0" eaLnBrk="1" hangingPunct="1">
              <a:spcBef>
                <a:spcPct val="0"/>
              </a:spcBef>
              <a:buClrTx/>
              <a:buSzTx/>
              <a:buFontTx/>
              <a:buNone/>
            </a:pPr>
            <a:r>
              <a:rPr lang="en-US" altLang="en-US" sz="2000" b="1">
                <a:latin typeface="Berlin Sans FB" pitchFamily="34" charset="0"/>
              </a:rPr>
              <a:t>Fungal infection which extend deeper into the epidermis, hair and nail</a:t>
            </a:r>
          </a:p>
          <a:p>
            <a:pPr eaLnBrk="1" hangingPunct="1">
              <a:spcBef>
                <a:spcPct val="0"/>
              </a:spcBef>
              <a:buClrTx/>
              <a:buSzTx/>
              <a:buFontTx/>
              <a:buNone/>
            </a:pPr>
            <a:endParaRPr lang="en-US" altLang="en-US" sz="1800">
              <a:latin typeface="Arial" pitchFamily="34" charset="0"/>
            </a:endParaRPr>
          </a:p>
          <a:p>
            <a:pPr eaLnBrk="1" hangingPunct="1">
              <a:spcBef>
                <a:spcPct val="0"/>
              </a:spcBef>
              <a:buClrTx/>
              <a:buSzTx/>
              <a:buFontTx/>
              <a:buNone/>
            </a:pPr>
            <a:endParaRPr lang="ar-EG" altLang="en-US" sz="1800">
              <a:latin typeface="Arial" pitchFamily="34" charset="0"/>
            </a:endParaRPr>
          </a:p>
        </p:txBody>
      </p:sp>
      <p:cxnSp>
        <p:nvCxnSpPr>
          <p:cNvPr id="13" name="Straight Arrow Connector 12"/>
          <p:cNvCxnSpPr/>
          <p:nvPr/>
        </p:nvCxnSpPr>
        <p:spPr>
          <a:xfrm rot="10800000">
            <a:off x="2514600" y="1905000"/>
            <a:ext cx="838200" cy="457200"/>
          </a:xfrm>
          <a:prstGeom prst="straightConnector1">
            <a:avLst/>
          </a:prstGeom>
          <a:ln w="11430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6152" name="TextBox 16"/>
          <p:cNvSpPr txBox="1">
            <a:spLocks noChangeArrowheads="1"/>
          </p:cNvSpPr>
          <p:nvPr/>
        </p:nvSpPr>
        <p:spPr bwMode="auto">
          <a:xfrm>
            <a:off x="457200" y="609600"/>
            <a:ext cx="3048000" cy="150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sz="2000">
                <a:solidFill>
                  <a:schemeClr val="tx1"/>
                </a:solidFill>
                <a:latin typeface="Verdana" pitchFamily="34" charset="0"/>
              </a:defRPr>
            </a:lvl5pPr>
            <a:lvl6pPr marL="25146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6pPr>
            <a:lvl7pPr marL="29718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7pPr>
            <a:lvl8pPr marL="34290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8pPr>
            <a:lvl9pPr marL="38862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9pPr>
          </a:lstStyle>
          <a:p>
            <a:pPr algn="l" rtl="0" eaLnBrk="1" hangingPunct="1">
              <a:spcBef>
                <a:spcPct val="0"/>
              </a:spcBef>
              <a:buClrTx/>
              <a:buSzTx/>
              <a:buFontTx/>
              <a:buNone/>
            </a:pPr>
            <a:r>
              <a:rPr lang="en-US" altLang="en-US" sz="3200" b="1">
                <a:solidFill>
                  <a:srgbClr val="FF6600"/>
                </a:solidFill>
                <a:latin typeface="Berlin Sans FB" pitchFamily="34" charset="0"/>
              </a:rPr>
              <a:t>Subcutaneous</a:t>
            </a:r>
          </a:p>
          <a:p>
            <a:pPr algn="ctr" rtl="0" eaLnBrk="1" hangingPunct="1">
              <a:spcBef>
                <a:spcPct val="0"/>
              </a:spcBef>
              <a:buClrTx/>
              <a:buSzTx/>
              <a:buFontTx/>
              <a:buNone/>
            </a:pPr>
            <a:r>
              <a:rPr lang="en-US" altLang="en-US" sz="2000" b="1">
                <a:latin typeface="Berlin Sans FB" pitchFamily="34" charset="0"/>
              </a:rPr>
              <a:t>dermis, subcutaneous tissue, muscle and fascia</a:t>
            </a:r>
            <a:endParaRPr lang="ar-EG" altLang="en-US" sz="2000" b="1">
              <a:latin typeface="Berlin Sans FB" pitchFamily="34" charset="0"/>
            </a:endParaRPr>
          </a:p>
        </p:txBody>
      </p:sp>
      <p:cxnSp>
        <p:nvCxnSpPr>
          <p:cNvPr id="19" name="Straight Arrow Connector 18"/>
          <p:cNvCxnSpPr/>
          <p:nvPr/>
        </p:nvCxnSpPr>
        <p:spPr>
          <a:xfrm rot="10800000" flipV="1">
            <a:off x="2057400" y="4038600"/>
            <a:ext cx="990600" cy="609600"/>
          </a:xfrm>
          <a:prstGeom prst="straightConnector1">
            <a:avLst/>
          </a:prstGeom>
          <a:ln w="11430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6154" name="TextBox 19"/>
          <p:cNvSpPr txBox="1">
            <a:spLocks noChangeArrowheads="1"/>
          </p:cNvSpPr>
          <p:nvPr/>
        </p:nvSpPr>
        <p:spPr bwMode="auto">
          <a:xfrm>
            <a:off x="304800" y="3886200"/>
            <a:ext cx="1981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sz="2000">
                <a:solidFill>
                  <a:schemeClr val="tx1"/>
                </a:solidFill>
                <a:latin typeface="Verdana" pitchFamily="34" charset="0"/>
              </a:defRPr>
            </a:lvl5pPr>
            <a:lvl6pPr marL="25146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6pPr>
            <a:lvl7pPr marL="29718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7pPr>
            <a:lvl8pPr marL="34290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8pPr>
            <a:lvl9pPr marL="38862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9pPr>
          </a:lstStyle>
          <a:p>
            <a:pPr algn="l" rtl="0" eaLnBrk="1" hangingPunct="1">
              <a:spcBef>
                <a:spcPct val="0"/>
              </a:spcBef>
              <a:buClrTx/>
              <a:buSzTx/>
              <a:buFontTx/>
              <a:buNone/>
            </a:pPr>
            <a:r>
              <a:rPr lang="en-US" altLang="en-US" sz="3200" b="1">
                <a:solidFill>
                  <a:srgbClr val="FF6600"/>
                </a:solidFill>
                <a:latin typeface="Berlin Sans FB" pitchFamily="34" charset="0"/>
              </a:rPr>
              <a:t>Systemic</a:t>
            </a:r>
          </a:p>
          <a:p>
            <a:pPr algn="ctr" rtl="0" eaLnBrk="1" hangingPunct="1">
              <a:spcBef>
                <a:spcPct val="0"/>
              </a:spcBef>
              <a:buClrTx/>
              <a:buSzTx/>
              <a:buFontTx/>
              <a:buNone/>
            </a:pPr>
            <a:r>
              <a:rPr lang="en-US" altLang="en-US" sz="2000" b="1">
                <a:latin typeface="Berlin Sans FB" pitchFamily="34" charset="0"/>
              </a:rPr>
              <a:t>Internal organs</a:t>
            </a:r>
            <a:endParaRPr lang="ar-EG" altLang="en-US" sz="2000" b="1">
              <a:latin typeface="Berlin Sans FB" pitchFamily="34" charset="0"/>
            </a:endParaRPr>
          </a:p>
        </p:txBody>
      </p:sp>
      <p:cxnSp>
        <p:nvCxnSpPr>
          <p:cNvPr id="22" name="Straight Arrow Connector 21"/>
          <p:cNvCxnSpPr/>
          <p:nvPr/>
        </p:nvCxnSpPr>
        <p:spPr>
          <a:xfrm rot="5400000">
            <a:off x="4001294" y="4685506"/>
            <a:ext cx="838200" cy="1588"/>
          </a:xfrm>
          <a:prstGeom prst="straightConnector1">
            <a:avLst/>
          </a:prstGeom>
          <a:ln w="11430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6156" name="TextBox 22"/>
          <p:cNvSpPr txBox="1">
            <a:spLocks noChangeArrowheads="1"/>
          </p:cNvSpPr>
          <p:nvPr/>
        </p:nvSpPr>
        <p:spPr bwMode="auto">
          <a:xfrm>
            <a:off x="2743200" y="5029200"/>
            <a:ext cx="3048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sz="2000">
                <a:solidFill>
                  <a:schemeClr val="tx1"/>
                </a:solidFill>
                <a:latin typeface="Verdana" pitchFamily="34" charset="0"/>
              </a:defRPr>
            </a:lvl5pPr>
            <a:lvl6pPr marL="25146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6pPr>
            <a:lvl7pPr marL="29718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7pPr>
            <a:lvl8pPr marL="34290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8pPr>
            <a:lvl9pPr marL="38862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9pPr>
          </a:lstStyle>
          <a:p>
            <a:pPr eaLnBrk="1" hangingPunct="1">
              <a:spcBef>
                <a:spcPct val="0"/>
              </a:spcBef>
              <a:buClrTx/>
              <a:buSzTx/>
              <a:buFontTx/>
              <a:buNone/>
            </a:pPr>
            <a:r>
              <a:rPr lang="en-US" altLang="en-US" sz="3200" b="1">
                <a:solidFill>
                  <a:srgbClr val="FF6600"/>
                </a:solidFill>
                <a:latin typeface="Berlin Sans FB" pitchFamily="34" charset="0"/>
              </a:rPr>
              <a:t>Opportunistic</a:t>
            </a:r>
          </a:p>
          <a:p>
            <a:pPr algn="ctr" rtl="0" eaLnBrk="1" hangingPunct="1">
              <a:spcBef>
                <a:spcPct val="0"/>
              </a:spcBef>
              <a:buClrTx/>
              <a:buSzTx/>
              <a:buFontTx/>
              <a:buNone/>
            </a:pPr>
            <a:r>
              <a:rPr lang="en-US" altLang="en-US" sz="2000" b="1">
                <a:latin typeface="Berlin Sans FB" pitchFamily="34" charset="0"/>
              </a:rPr>
              <a:t>Immunocompromized  persons</a:t>
            </a:r>
            <a:endParaRPr lang="ar-EG" altLang="en-US" sz="1800">
              <a:latin typeface="Arial" pitchFamily="34" charset="0"/>
            </a:endParaRPr>
          </a:p>
        </p:txBody>
      </p:sp>
    </p:spTree>
    <p:extLst>
      <p:ext uri="{BB962C8B-B14F-4D97-AF65-F5344CB8AC3E}">
        <p14:creationId xmlns:p14="http://schemas.microsoft.com/office/powerpoint/2010/main" val="3837588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Dr.Rania\Desktop\2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8229600" cy="5867400"/>
          </a:xfrm>
          <a:prstGeom prst="rect">
            <a:avLst/>
          </a:prstGeom>
          <a:noFill/>
          <a:ln w="57150">
            <a:solidFill>
              <a:srgbClr val="FF66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7946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9067800" cy="5516563"/>
          </a:xfrm>
        </p:spPr>
        <p:txBody>
          <a:bodyPr>
            <a:normAutofit fontScale="85000" lnSpcReduction="20000"/>
          </a:bodyPr>
          <a:lstStyle/>
          <a:p>
            <a:pPr>
              <a:spcBef>
                <a:spcPct val="0"/>
              </a:spcBef>
              <a:buNone/>
              <a:defRPr/>
            </a:pPr>
            <a:r>
              <a:rPr lang="en-US" altLang="en-US" b="1" u="sng" dirty="0">
                <a:cs typeface="Arial" charset="0"/>
              </a:rPr>
              <a:t>I. Drugs for subcutaneous and systemic mycotic infections including </a:t>
            </a:r>
            <a:r>
              <a:rPr lang="en-US" b="1" u="sng" dirty="0">
                <a:cs typeface="Arial" charset="0"/>
              </a:rPr>
              <a:t>Opportunistic mycoses:</a:t>
            </a:r>
            <a:endParaRPr lang="en-US" altLang="en-US" b="1" u="sng" dirty="0">
              <a:cs typeface="Arial" charset="0"/>
            </a:endParaRPr>
          </a:p>
          <a:p>
            <a:pPr>
              <a:spcBef>
                <a:spcPct val="0"/>
              </a:spcBef>
              <a:buFontTx/>
              <a:buAutoNum type="arabicPeriod"/>
              <a:defRPr/>
            </a:pPr>
            <a:r>
              <a:rPr lang="en-US" altLang="en-US" dirty="0">
                <a:cs typeface="Arial" charset="0"/>
              </a:rPr>
              <a:t> Polyene antifungal (Amphotericin B) </a:t>
            </a:r>
          </a:p>
          <a:p>
            <a:pPr>
              <a:spcBef>
                <a:spcPct val="0"/>
              </a:spcBef>
              <a:buFontTx/>
              <a:buAutoNum type="arabicPeriod"/>
              <a:defRPr/>
            </a:pPr>
            <a:r>
              <a:rPr lang="en-US" altLang="en-US" dirty="0">
                <a:cs typeface="Arial" charset="0"/>
              </a:rPr>
              <a:t> Antimetabolite antifungals (</a:t>
            </a:r>
            <a:r>
              <a:rPr lang="en-US" altLang="en-US" dirty="0" err="1">
                <a:cs typeface="Arial" charset="0"/>
              </a:rPr>
              <a:t>Flucytosine</a:t>
            </a:r>
            <a:r>
              <a:rPr lang="en-US" altLang="en-US" dirty="0">
                <a:cs typeface="Arial" charset="0"/>
              </a:rPr>
              <a:t>) </a:t>
            </a:r>
          </a:p>
          <a:p>
            <a:pPr>
              <a:spcBef>
                <a:spcPct val="0"/>
              </a:spcBef>
              <a:buFontTx/>
              <a:buAutoNum type="arabicPeriod"/>
              <a:defRPr/>
            </a:pPr>
            <a:r>
              <a:rPr lang="en-US" altLang="en-US" dirty="0">
                <a:cs typeface="Arial" charset="0"/>
              </a:rPr>
              <a:t> Azole antifungals (</a:t>
            </a:r>
            <a:r>
              <a:rPr lang="en-US" altLang="en-US" dirty="0" err="1">
                <a:cs typeface="Arial" charset="0"/>
              </a:rPr>
              <a:t>Imidazoles</a:t>
            </a:r>
            <a:r>
              <a:rPr lang="en-US" altLang="en-US" dirty="0">
                <a:cs typeface="Arial" charset="0"/>
              </a:rPr>
              <a:t> and </a:t>
            </a:r>
            <a:r>
              <a:rPr lang="en-US" altLang="en-US" dirty="0" err="1">
                <a:cs typeface="Arial" charset="0"/>
              </a:rPr>
              <a:t>triazoles</a:t>
            </a:r>
            <a:r>
              <a:rPr lang="en-US" altLang="en-US" dirty="0">
                <a:cs typeface="Arial" charset="0"/>
              </a:rPr>
              <a:t>) </a:t>
            </a:r>
          </a:p>
          <a:p>
            <a:pPr>
              <a:spcBef>
                <a:spcPct val="0"/>
              </a:spcBef>
              <a:buFontTx/>
              <a:buAutoNum type="arabicPeriod"/>
              <a:defRPr/>
            </a:pPr>
            <a:r>
              <a:rPr lang="en-US" altLang="en-US" dirty="0">
                <a:cs typeface="Arial" charset="0"/>
              </a:rPr>
              <a:t> </a:t>
            </a:r>
            <a:r>
              <a:rPr lang="en-US" altLang="en-US" dirty="0" err="1">
                <a:cs typeface="Arial" charset="0"/>
              </a:rPr>
              <a:t>Echinocandins</a:t>
            </a:r>
            <a:r>
              <a:rPr lang="en-US" altLang="en-US" dirty="0">
                <a:cs typeface="Arial" charset="0"/>
              </a:rPr>
              <a:t> (</a:t>
            </a:r>
            <a:r>
              <a:rPr lang="en-US" altLang="en-US" dirty="0" err="1">
                <a:cs typeface="Arial" charset="0"/>
              </a:rPr>
              <a:t>Caspofungin</a:t>
            </a:r>
            <a:r>
              <a:rPr lang="en-US" altLang="en-US" dirty="0">
                <a:cs typeface="Arial" charset="0"/>
              </a:rPr>
              <a:t>, micafungin, and </a:t>
            </a:r>
            <a:r>
              <a:rPr lang="en-US" altLang="en-US" dirty="0" err="1">
                <a:cs typeface="Arial" charset="0"/>
              </a:rPr>
              <a:t>anidulafungin</a:t>
            </a:r>
            <a:r>
              <a:rPr lang="en-US" altLang="en-US" dirty="0">
                <a:cs typeface="Arial" charset="0"/>
              </a:rPr>
              <a:t>)</a:t>
            </a:r>
          </a:p>
          <a:p>
            <a:pPr>
              <a:spcBef>
                <a:spcPct val="0"/>
              </a:spcBef>
              <a:buFontTx/>
              <a:buAutoNum type="arabicPeriod"/>
              <a:defRPr/>
            </a:pPr>
            <a:endParaRPr lang="en-US" altLang="en-US" b="1" u="sng" dirty="0">
              <a:cs typeface="Arial" charset="0"/>
            </a:endParaRPr>
          </a:p>
          <a:p>
            <a:pPr marL="0" indent="0">
              <a:spcBef>
                <a:spcPct val="0"/>
              </a:spcBef>
              <a:buNone/>
            </a:pPr>
            <a:r>
              <a:rPr lang="en-US" altLang="en-US" b="1" u="sng" dirty="0" err="1">
                <a:cs typeface="Arial" pitchFamily="34" charset="0"/>
              </a:rPr>
              <a:t>II.Drugs</a:t>
            </a:r>
            <a:r>
              <a:rPr lang="en-US" altLang="en-US" b="1" u="sng" dirty="0">
                <a:cs typeface="Arial" pitchFamily="34" charset="0"/>
              </a:rPr>
              <a:t> for cutaneous mycotic infections</a:t>
            </a:r>
          </a:p>
          <a:p>
            <a:pPr marL="0" indent="0">
              <a:spcBef>
                <a:spcPct val="0"/>
              </a:spcBef>
              <a:buNone/>
            </a:pPr>
            <a:r>
              <a:rPr lang="en-US" altLang="en-US" dirty="0">
                <a:cs typeface="Arial" pitchFamily="34" charset="0"/>
              </a:rPr>
              <a:t>1- Squalene epoxidase inhibitors (Terbinafine, </a:t>
            </a:r>
            <a:r>
              <a:rPr lang="en-US" altLang="en-US" dirty="0" err="1">
                <a:cs typeface="Arial" pitchFamily="34" charset="0"/>
              </a:rPr>
              <a:t>naftifine</a:t>
            </a:r>
            <a:r>
              <a:rPr lang="en-US" altLang="en-US" dirty="0">
                <a:cs typeface="Arial" pitchFamily="34" charset="0"/>
              </a:rPr>
              <a:t>, </a:t>
            </a:r>
            <a:r>
              <a:rPr lang="en-US" altLang="en-US" dirty="0" err="1">
                <a:cs typeface="Arial" pitchFamily="34" charset="0"/>
              </a:rPr>
              <a:t>butenafine</a:t>
            </a:r>
            <a:r>
              <a:rPr lang="en-US" altLang="en-US" dirty="0">
                <a:cs typeface="Arial" pitchFamily="34" charset="0"/>
              </a:rPr>
              <a:t>)</a:t>
            </a:r>
          </a:p>
          <a:p>
            <a:pPr marL="0" indent="0">
              <a:spcBef>
                <a:spcPct val="0"/>
              </a:spcBef>
              <a:buNone/>
            </a:pPr>
            <a:r>
              <a:rPr lang="en-US" altLang="en-US" dirty="0">
                <a:cs typeface="Arial" pitchFamily="34" charset="0"/>
              </a:rPr>
              <a:t>2- </a:t>
            </a:r>
            <a:r>
              <a:rPr lang="en-US" altLang="en-US" dirty="0" err="1">
                <a:cs typeface="Arial" pitchFamily="34" charset="0"/>
              </a:rPr>
              <a:t>Griseofulvin</a:t>
            </a:r>
            <a:r>
              <a:rPr lang="en-US" altLang="en-US" dirty="0">
                <a:cs typeface="Arial" pitchFamily="34" charset="0"/>
              </a:rPr>
              <a:t> </a:t>
            </a:r>
          </a:p>
          <a:p>
            <a:pPr marL="0" indent="0">
              <a:spcBef>
                <a:spcPct val="0"/>
              </a:spcBef>
              <a:buNone/>
            </a:pPr>
            <a:r>
              <a:rPr lang="en-US" altLang="en-US" dirty="0">
                <a:cs typeface="Arial" pitchFamily="34" charset="0"/>
              </a:rPr>
              <a:t>3- Nystatin </a:t>
            </a:r>
          </a:p>
          <a:p>
            <a:pPr marL="0" indent="0">
              <a:spcBef>
                <a:spcPct val="0"/>
              </a:spcBef>
              <a:buNone/>
            </a:pPr>
            <a:r>
              <a:rPr lang="en-US" altLang="en-US" dirty="0">
                <a:cs typeface="Arial" pitchFamily="34" charset="0"/>
              </a:rPr>
              <a:t>4- </a:t>
            </a:r>
            <a:r>
              <a:rPr lang="en-US" altLang="en-US" dirty="0" err="1">
                <a:cs typeface="Arial" pitchFamily="34" charset="0"/>
              </a:rPr>
              <a:t>Imidazoles</a:t>
            </a:r>
            <a:r>
              <a:rPr lang="en-US" altLang="en-US" dirty="0">
                <a:cs typeface="Arial" pitchFamily="34" charset="0"/>
              </a:rPr>
              <a:t> </a:t>
            </a:r>
          </a:p>
          <a:p>
            <a:pPr marL="0" indent="0">
              <a:spcBef>
                <a:spcPct val="0"/>
              </a:spcBef>
              <a:buNone/>
            </a:pPr>
            <a:r>
              <a:rPr lang="en-US" altLang="en-US" dirty="0">
                <a:cs typeface="Arial" pitchFamily="34" charset="0"/>
              </a:rPr>
              <a:t>5- </a:t>
            </a:r>
            <a:r>
              <a:rPr lang="en-US" altLang="en-US" dirty="0" err="1">
                <a:cs typeface="Arial" pitchFamily="34" charset="0"/>
              </a:rPr>
              <a:t>Ciclopirox</a:t>
            </a:r>
            <a:r>
              <a:rPr lang="en-US" altLang="en-US" dirty="0">
                <a:cs typeface="Arial" pitchFamily="34" charset="0"/>
              </a:rPr>
              <a:t> </a:t>
            </a:r>
          </a:p>
          <a:p>
            <a:pPr marL="0" indent="0">
              <a:spcBef>
                <a:spcPct val="0"/>
              </a:spcBef>
              <a:buNone/>
            </a:pPr>
            <a:r>
              <a:rPr lang="en-US" altLang="en-US" dirty="0">
                <a:cs typeface="Arial" pitchFamily="34" charset="0"/>
              </a:rPr>
              <a:t>6- </a:t>
            </a:r>
            <a:r>
              <a:rPr lang="en-US" altLang="en-US" dirty="0" err="1">
                <a:cs typeface="Arial" pitchFamily="34" charset="0"/>
              </a:rPr>
              <a:t>Tolnaftate</a:t>
            </a:r>
            <a:r>
              <a:rPr lang="en-US" altLang="en-US" dirty="0">
                <a:cs typeface="Arial" pitchFamily="34" charset="0"/>
              </a:rPr>
              <a:t> </a:t>
            </a:r>
          </a:p>
          <a:p>
            <a:endParaRPr lang="en-US" dirty="0"/>
          </a:p>
        </p:txBody>
      </p:sp>
    </p:spTree>
    <p:extLst>
      <p:ext uri="{BB962C8B-B14F-4D97-AF65-F5344CB8AC3E}">
        <p14:creationId xmlns:p14="http://schemas.microsoft.com/office/powerpoint/2010/main" val="17425128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609600"/>
            <a:ext cx="8183562" cy="1828800"/>
          </a:xfrm>
        </p:spPr>
        <p:style>
          <a:lnRef idx="2">
            <a:schemeClr val="accent2"/>
          </a:lnRef>
          <a:fillRef idx="1">
            <a:schemeClr val="lt1"/>
          </a:fillRef>
          <a:effectRef idx="0">
            <a:schemeClr val="accent2"/>
          </a:effectRef>
          <a:fontRef idx="minor">
            <a:schemeClr val="dk1"/>
          </a:fontRef>
        </p:style>
        <p:txBody>
          <a:bodyPr>
            <a:noAutofit/>
          </a:bodyPr>
          <a:lstStyle/>
          <a:p>
            <a:pPr>
              <a:defRPr/>
            </a:pPr>
            <a:r>
              <a:rPr lang="en-US" sz="6000" u="sng" dirty="0">
                <a:solidFill>
                  <a:srgbClr val="FF3300"/>
                </a:solidFill>
              </a:rPr>
              <a:t>Opportunistic mycoses</a:t>
            </a:r>
            <a:br>
              <a:rPr lang="en-US" sz="6000" u="sng" dirty="0">
                <a:solidFill>
                  <a:srgbClr val="FF3300"/>
                </a:solidFill>
              </a:rPr>
            </a:br>
            <a:endParaRPr lang="ar-EG" sz="6000" u="sng" dirty="0">
              <a:solidFill>
                <a:srgbClr val="FF3300"/>
              </a:solidFill>
            </a:endParaRPr>
          </a:p>
        </p:txBody>
      </p:sp>
      <p:sp>
        <p:nvSpPr>
          <p:cNvPr id="3" name="Content Placeholder 2"/>
          <p:cNvSpPr>
            <a:spLocks noGrp="1"/>
          </p:cNvSpPr>
          <p:nvPr>
            <p:ph idx="1"/>
          </p:nvPr>
        </p:nvSpPr>
        <p:spPr>
          <a:xfrm>
            <a:off x="457200" y="2590800"/>
            <a:ext cx="8229600" cy="3810000"/>
          </a:xfrm>
        </p:spPr>
        <p:style>
          <a:lnRef idx="2">
            <a:schemeClr val="accent2"/>
          </a:lnRef>
          <a:fillRef idx="1">
            <a:schemeClr val="lt1"/>
          </a:fillRef>
          <a:effectRef idx="0">
            <a:schemeClr val="accent2"/>
          </a:effectRef>
          <a:fontRef idx="minor">
            <a:schemeClr val="dk1"/>
          </a:fontRef>
        </p:style>
        <p:txBody>
          <a:bodyPr/>
          <a:lstStyle/>
          <a:p>
            <a:pPr algn="ctr">
              <a:buFont typeface="Wingdings 2" pitchFamily="18" charset="2"/>
              <a:buNone/>
              <a:defRPr/>
            </a:pPr>
            <a:r>
              <a:rPr lang="en-US" sz="4000" dirty="0"/>
              <a:t> </a:t>
            </a:r>
          </a:p>
          <a:p>
            <a:pPr algn="ctr">
              <a:buFont typeface="Wingdings 2" pitchFamily="18" charset="2"/>
              <a:buNone/>
              <a:defRPr/>
            </a:pPr>
            <a:r>
              <a:rPr lang="en-US" sz="4000" dirty="0"/>
              <a:t> </a:t>
            </a:r>
            <a:r>
              <a:rPr lang="en-US" sz="4400" dirty="0"/>
              <a:t>Group of mycoses caused by </a:t>
            </a:r>
          </a:p>
          <a:p>
            <a:pPr algn="ctr">
              <a:buFont typeface="Wingdings 2" pitchFamily="18" charset="2"/>
              <a:buNone/>
              <a:defRPr/>
            </a:pPr>
            <a:r>
              <a:rPr lang="en-US" sz="4400" dirty="0"/>
              <a:t>  </a:t>
            </a:r>
            <a:r>
              <a:rPr lang="en-US" sz="4400" b="1" dirty="0">
                <a:solidFill>
                  <a:srgbClr val="006C31"/>
                </a:solidFill>
              </a:rPr>
              <a:t>saprophytic</a:t>
            </a:r>
            <a:r>
              <a:rPr lang="en-US" sz="4400" dirty="0"/>
              <a:t> fungi in </a:t>
            </a:r>
            <a:r>
              <a:rPr lang="en-US" sz="4400" b="1" dirty="0" err="1">
                <a:solidFill>
                  <a:srgbClr val="006C31"/>
                </a:solidFill>
              </a:rPr>
              <a:t>immuno</a:t>
            </a:r>
            <a:r>
              <a:rPr lang="en-US" sz="4400" b="1" dirty="0">
                <a:solidFill>
                  <a:srgbClr val="006C31"/>
                </a:solidFill>
              </a:rPr>
              <a:t>-compromised</a:t>
            </a:r>
            <a:r>
              <a:rPr lang="en-US" sz="4400" dirty="0"/>
              <a:t> individuals.</a:t>
            </a:r>
          </a:p>
          <a:p>
            <a:pPr>
              <a:defRPr/>
            </a:pPr>
            <a:endParaRPr lang="ar-EG" dirty="0"/>
          </a:p>
        </p:txBody>
      </p:sp>
    </p:spTree>
    <p:extLst>
      <p:ext uri="{BB962C8B-B14F-4D97-AF65-F5344CB8AC3E}">
        <p14:creationId xmlns:p14="http://schemas.microsoft.com/office/powerpoint/2010/main" val="1289270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0" y="381000"/>
            <a:ext cx="9144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sz="2000">
                <a:solidFill>
                  <a:schemeClr val="tx1"/>
                </a:solidFill>
                <a:latin typeface="Verdana" pitchFamily="34" charset="0"/>
              </a:defRPr>
            </a:lvl5pPr>
            <a:lvl6pPr marL="25146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6pPr>
            <a:lvl7pPr marL="29718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7pPr>
            <a:lvl8pPr marL="34290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8pPr>
            <a:lvl9pPr marL="38862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9pPr>
          </a:lstStyle>
          <a:p>
            <a:pPr algn="ctr" eaLnBrk="1" hangingPunct="1">
              <a:spcBef>
                <a:spcPct val="0"/>
              </a:spcBef>
              <a:buClrTx/>
              <a:buSzTx/>
              <a:buFontTx/>
              <a:buNone/>
            </a:pPr>
            <a:r>
              <a:rPr lang="en-US" altLang="en-US" sz="3600" b="1" u="sng">
                <a:solidFill>
                  <a:srgbClr val="FF0000"/>
                </a:solidFill>
                <a:latin typeface="Berlin Sans FB" pitchFamily="34" charset="0"/>
              </a:rPr>
              <a:t>Examples of immunocompromised people  </a:t>
            </a:r>
            <a:endParaRPr lang="en-US" altLang="en-US" sz="3600" b="1">
              <a:solidFill>
                <a:srgbClr val="FF0000"/>
              </a:solidFill>
              <a:latin typeface="Berlin Sans FB" pitchFamily="34" charset="0"/>
            </a:endParaRPr>
          </a:p>
        </p:txBody>
      </p:sp>
      <p:sp>
        <p:nvSpPr>
          <p:cNvPr id="3" name="Flowchart: Delay 2"/>
          <p:cNvSpPr/>
          <p:nvPr/>
        </p:nvSpPr>
        <p:spPr>
          <a:xfrm>
            <a:off x="381000" y="1524000"/>
            <a:ext cx="8305800" cy="4876800"/>
          </a:xfrm>
          <a:prstGeom prst="flowChartDelay">
            <a:avLst/>
          </a:prstGeom>
          <a:solidFill>
            <a:schemeClr val="accent5">
              <a:lumMod val="20000"/>
              <a:lumOff val="80000"/>
            </a:schemeClr>
          </a:solidFill>
          <a:ln w="76200">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rtl="0">
              <a:buClr>
                <a:schemeClr val="accent1">
                  <a:lumMod val="75000"/>
                </a:schemeClr>
              </a:buClr>
              <a:buFont typeface="Wingdings" pitchFamily="2" charset="2"/>
              <a:buChar char="Ø"/>
              <a:defRPr/>
            </a:pPr>
            <a:r>
              <a:rPr lang="en-US" sz="3600" dirty="0">
                <a:solidFill>
                  <a:schemeClr val="bg1">
                    <a:lumMod val="10000"/>
                  </a:schemeClr>
                </a:solidFill>
                <a:latin typeface="Berlin Sans FB" pitchFamily="34" charset="0"/>
              </a:rPr>
              <a:t>HIV infected patients. </a:t>
            </a:r>
          </a:p>
          <a:p>
            <a:pPr algn="l" rtl="0">
              <a:buClr>
                <a:schemeClr val="accent1">
                  <a:lumMod val="75000"/>
                </a:schemeClr>
              </a:buClr>
              <a:buFont typeface="Wingdings" pitchFamily="2" charset="2"/>
              <a:buChar char="Ø"/>
              <a:defRPr/>
            </a:pPr>
            <a:r>
              <a:rPr lang="en-US" sz="3600" dirty="0">
                <a:solidFill>
                  <a:schemeClr val="bg1">
                    <a:lumMod val="10000"/>
                  </a:schemeClr>
                </a:solidFill>
                <a:latin typeface="Berlin Sans FB" pitchFamily="34" charset="0"/>
              </a:rPr>
              <a:t>Pregnant women. </a:t>
            </a:r>
          </a:p>
          <a:p>
            <a:pPr algn="l" rtl="0">
              <a:buClr>
                <a:schemeClr val="accent1">
                  <a:lumMod val="75000"/>
                </a:schemeClr>
              </a:buClr>
              <a:buFont typeface="Wingdings" pitchFamily="2" charset="2"/>
              <a:buChar char="Ø"/>
              <a:defRPr/>
            </a:pPr>
            <a:r>
              <a:rPr lang="en-US" sz="3600" dirty="0">
                <a:solidFill>
                  <a:schemeClr val="bg1">
                    <a:lumMod val="10000"/>
                  </a:schemeClr>
                </a:solidFill>
                <a:latin typeface="Berlin Sans FB" pitchFamily="34" charset="0"/>
              </a:rPr>
              <a:t>Transplant persons.</a:t>
            </a:r>
          </a:p>
          <a:p>
            <a:pPr algn="l" rtl="0">
              <a:buClr>
                <a:schemeClr val="accent1">
                  <a:lumMod val="75000"/>
                </a:schemeClr>
              </a:buClr>
              <a:buFont typeface="Wingdings" pitchFamily="2" charset="2"/>
              <a:buChar char="Ø"/>
              <a:defRPr/>
            </a:pPr>
            <a:r>
              <a:rPr lang="en-US" sz="3600" dirty="0">
                <a:solidFill>
                  <a:schemeClr val="bg1">
                    <a:lumMod val="10000"/>
                  </a:schemeClr>
                </a:solidFill>
                <a:latin typeface="Berlin Sans FB" pitchFamily="34" charset="0"/>
              </a:rPr>
              <a:t>Patients receiving chemotherapy or radiotherapy. </a:t>
            </a:r>
          </a:p>
          <a:p>
            <a:pPr algn="l" rtl="0">
              <a:buClr>
                <a:schemeClr val="accent1">
                  <a:lumMod val="75000"/>
                </a:schemeClr>
              </a:buClr>
              <a:buFont typeface="Wingdings" pitchFamily="2" charset="2"/>
              <a:buChar char="Ø"/>
              <a:defRPr/>
            </a:pPr>
            <a:r>
              <a:rPr lang="en-US" sz="3600" dirty="0">
                <a:solidFill>
                  <a:schemeClr val="bg1">
                    <a:lumMod val="10000"/>
                  </a:schemeClr>
                </a:solidFill>
                <a:latin typeface="Berlin Sans FB" pitchFamily="34" charset="0"/>
              </a:rPr>
              <a:t>Certain </a:t>
            </a:r>
            <a:r>
              <a:rPr lang="en-US" sz="3600" dirty="0">
                <a:solidFill>
                  <a:srgbClr val="006C31"/>
                </a:solidFill>
                <a:latin typeface="Berlin Sans FB" pitchFamily="34" charset="0"/>
              </a:rPr>
              <a:t>cancers</a:t>
            </a:r>
            <a:r>
              <a:rPr lang="en-US" sz="3600" dirty="0">
                <a:solidFill>
                  <a:schemeClr val="bg1">
                    <a:lumMod val="10000"/>
                  </a:schemeClr>
                </a:solidFill>
                <a:latin typeface="Berlin Sans FB" pitchFamily="34" charset="0"/>
              </a:rPr>
              <a:t> and </a:t>
            </a:r>
            <a:r>
              <a:rPr lang="en-US" sz="3600" dirty="0">
                <a:solidFill>
                  <a:srgbClr val="006C31"/>
                </a:solidFill>
                <a:latin typeface="Berlin Sans FB" pitchFamily="34" charset="0"/>
              </a:rPr>
              <a:t>genetic</a:t>
            </a:r>
            <a:r>
              <a:rPr lang="en-US" sz="3600" dirty="0">
                <a:solidFill>
                  <a:schemeClr val="bg1">
                    <a:lumMod val="10000"/>
                  </a:schemeClr>
                </a:solidFill>
                <a:latin typeface="Berlin Sans FB" pitchFamily="34" charset="0"/>
              </a:rPr>
              <a:t> disorders.</a:t>
            </a:r>
          </a:p>
        </p:txBody>
      </p:sp>
    </p:spTree>
    <p:extLst>
      <p:ext uri="{BB962C8B-B14F-4D97-AF65-F5344CB8AC3E}">
        <p14:creationId xmlns:p14="http://schemas.microsoft.com/office/powerpoint/2010/main" val="3657490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57200"/>
            <a:ext cx="8183562" cy="1600200"/>
          </a:xfrm>
          <a:solidFill>
            <a:schemeClr val="tx2"/>
          </a:solidFill>
        </p:spPr>
        <p:txBody>
          <a:bodyPr>
            <a:noAutofit/>
          </a:bodyPr>
          <a:lstStyle/>
          <a:p>
            <a:pPr>
              <a:defRPr/>
            </a:pPr>
            <a:r>
              <a:rPr lang="en-US" sz="6000" dirty="0">
                <a:solidFill>
                  <a:srgbClr val="FF3300"/>
                </a:solidFill>
                <a:ea typeface="+mn-ea"/>
                <a:cs typeface="+mn-cs"/>
              </a:rPr>
              <a:t>Opportunistic</a:t>
            </a:r>
            <a:r>
              <a:rPr lang="en-US" sz="5400" dirty="0"/>
              <a:t> </a:t>
            </a:r>
            <a:r>
              <a:rPr lang="en-US" sz="6000" dirty="0">
                <a:solidFill>
                  <a:srgbClr val="FF3300"/>
                </a:solidFill>
                <a:ea typeface="+mn-ea"/>
                <a:cs typeface="+mn-cs"/>
              </a:rPr>
              <a:t>mycoses</a:t>
            </a:r>
            <a:br>
              <a:rPr lang="en-US" sz="5400" dirty="0"/>
            </a:br>
            <a:endParaRPr lang="ar-EG" sz="5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5976374"/>
              </p:ext>
            </p:extLst>
          </p:nvPr>
        </p:nvGraphicFramePr>
        <p:xfrm>
          <a:off x="503238" y="1752600"/>
          <a:ext cx="8183562"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83256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238" y="457200"/>
            <a:ext cx="8183562" cy="914400"/>
          </a:xfrm>
        </p:spPr>
        <p:txBody>
          <a:bodyPr>
            <a:noAutofit/>
          </a:bodyPr>
          <a:lstStyle/>
          <a:p>
            <a:pPr>
              <a:defRPr/>
            </a:pPr>
            <a:endParaRPr lang="ar-EG" sz="6600" dirty="0" err="1">
              <a:solidFill>
                <a:srgbClr val="CC3300"/>
              </a:solidFill>
              <a:ea typeface="+mn-ea"/>
              <a:cs typeface="+mn-cs"/>
            </a:endParaRPr>
          </a:p>
        </p:txBody>
      </p:sp>
      <p:sp>
        <p:nvSpPr>
          <p:cNvPr id="3" name="Content Placeholder 2"/>
          <p:cNvSpPr>
            <a:spLocks noGrp="1"/>
          </p:cNvSpPr>
          <p:nvPr>
            <p:ph idx="1"/>
          </p:nvPr>
        </p:nvSpPr>
        <p:spPr>
          <a:xfrm>
            <a:off x="381000" y="1981200"/>
            <a:ext cx="8305800" cy="4572000"/>
          </a:xfrm>
        </p:spPr>
        <p:style>
          <a:lnRef idx="2">
            <a:schemeClr val="accent2"/>
          </a:lnRef>
          <a:fillRef idx="1">
            <a:schemeClr val="lt1"/>
          </a:fillRef>
          <a:effectRef idx="0">
            <a:schemeClr val="accent2"/>
          </a:effectRef>
          <a:fontRef idx="minor">
            <a:schemeClr val="dk1"/>
          </a:fontRef>
        </p:style>
        <p:txBody>
          <a:bodyPr/>
          <a:lstStyle/>
          <a:p>
            <a:pPr>
              <a:buFont typeface="Wingdings 2" pitchFamily="18" charset="2"/>
              <a:buNone/>
              <a:defRPr/>
            </a:pPr>
            <a:endParaRPr lang="en-US" sz="3200" dirty="0"/>
          </a:p>
          <a:p>
            <a:pPr>
              <a:defRPr/>
            </a:pPr>
            <a:r>
              <a:rPr lang="en-US" sz="4000" dirty="0"/>
              <a:t>Normal </a:t>
            </a:r>
            <a:r>
              <a:rPr lang="en-US" sz="4000" b="1" dirty="0">
                <a:solidFill>
                  <a:srgbClr val="0070C0"/>
                </a:solidFill>
              </a:rPr>
              <a:t>intestinal</a:t>
            </a:r>
            <a:r>
              <a:rPr lang="en-US" sz="4000" dirty="0"/>
              <a:t> flora in </a:t>
            </a:r>
            <a:r>
              <a:rPr lang="en-US" sz="4000" b="1" dirty="0">
                <a:solidFill>
                  <a:srgbClr val="CC3399"/>
                </a:solidFill>
              </a:rPr>
              <a:t>40-80% </a:t>
            </a:r>
            <a:r>
              <a:rPr lang="en-US" sz="4000" dirty="0"/>
              <a:t>of healthy people.</a:t>
            </a:r>
            <a:r>
              <a:rPr lang="en-US" sz="4000" dirty="0">
                <a:solidFill>
                  <a:srgbClr val="CC3300"/>
                </a:solidFill>
              </a:rPr>
              <a:t> </a:t>
            </a:r>
            <a:endParaRPr lang="en-US" sz="4000" dirty="0"/>
          </a:p>
          <a:p>
            <a:pPr>
              <a:defRPr/>
            </a:pPr>
            <a:endParaRPr lang="en-US" sz="4000" dirty="0"/>
          </a:p>
          <a:p>
            <a:pPr>
              <a:defRPr/>
            </a:pPr>
            <a:r>
              <a:rPr lang="en-US" sz="4000" dirty="0"/>
              <a:t>They also isolated from </a:t>
            </a:r>
            <a:r>
              <a:rPr lang="en-US" sz="4000" b="1" dirty="0">
                <a:solidFill>
                  <a:srgbClr val="0070C0"/>
                </a:solidFill>
              </a:rPr>
              <a:t>oral</a:t>
            </a:r>
            <a:r>
              <a:rPr lang="en-US" sz="4000" b="1" dirty="0"/>
              <a:t> </a:t>
            </a:r>
            <a:r>
              <a:rPr lang="en-US" sz="4000" b="1" dirty="0">
                <a:solidFill>
                  <a:srgbClr val="0070C0"/>
                </a:solidFill>
              </a:rPr>
              <a:t>cavity</a:t>
            </a:r>
            <a:r>
              <a:rPr lang="en-US" sz="4000" dirty="0"/>
              <a:t>, </a:t>
            </a:r>
            <a:r>
              <a:rPr lang="en-US" sz="4000" b="1" dirty="0">
                <a:solidFill>
                  <a:srgbClr val="0070C0"/>
                </a:solidFill>
              </a:rPr>
              <a:t>vagina</a:t>
            </a:r>
            <a:r>
              <a:rPr lang="en-US" sz="4000" dirty="0"/>
              <a:t>&amp; </a:t>
            </a:r>
            <a:r>
              <a:rPr lang="en-US" sz="4000" b="1" dirty="0">
                <a:solidFill>
                  <a:srgbClr val="0070C0"/>
                </a:solidFill>
              </a:rPr>
              <a:t>rectal</a:t>
            </a:r>
            <a:r>
              <a:rPr lang="en-US" sz="4000" dirty="0"/>
              <a:t> area.</a:t>
            </a:r>
          </a:p>
          <a:p>
            <a:pPr>
              <a:defRPr/>
            </a:pPr>
            <a:endParaRPr lang="ar-EG" dirty="0"/>
          </a:p>
        </p:txBody>
      </p:sp>
      <p:sp>
        <p:nvSpPr>
          <p:cNvPr id="6" name="Rectangle 5"/>
          <p:cNvSpPr/>
          <p:nvPr/>
        </p:nvSpPr>
        <p:spPr>
          <a:xfrm>
            <a:off x="457200" y="381000"/>
            <a:ext cx="8229600" cy="1524000"/>
          </a:xfrm>
          <a:prstGeom prst="rect">
            <a:avLst/>
          </a:prstGeom>
          <a:solidFill>
            <a:schemeClr val="bg2">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sz="6600" b="1" dirty="0" err="1">
                <a:solidFill>
                  <a:srgbClr val="CC3300"/>
                </a:solidFill>
                <a:effectLst>
                  <a:outerShdw blurRad="53975" dist="22860" dir="5400000" algn="tl" rotWithShape="0">
                    <a:srgbClr val="000000">
                      <a:alpha val="55000"/>
                    </a:srgbClr>
                  </a:outerShdw>
                </a:effectLst>
                <a:latin typeface="Berlin Sans FB Demi" pitchFamily="34" charset="0"/>
              </a:rPr>
              <a:t>Candidiasis</a:t>
            </a:r>
            <a:endParaRPr lang="ar-EG" sz="6600" b="1" dirty="0">
              <a:solidFill>
                <a:srgbClr val="CC3300"/>
              </a:solidFill>
              <a:effectLst>
                <a:outerShdw blurRad="53975" dist="22860" dir="5400000" algn="tl" rotWithShape="0">
                  <a:srgbClr val="000000">
                    <a:alpha val="55000"/>
                  </a:srgbClr>
                </a:outerShdw>
              </a:effectLst>
              <a:latin typeface="Berlin Sans FB Demi" pitchFamily="34" charset="0"/>
            </a:endParaRPr>
          </a:p>
        </p:txBody>
      </p:sp>
    </p:spTree>
    <p:extLst>
      <p:ext uri="{BB962C8B-B14F-4D97-AF65-F5344CB8AC3E}">
        <p14:creationId xmlns:p14="http://schemas.microsoft.com/office/powerpoint/2010/main" val="1981116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ar-EG"/>
          </a:p>
        </p:txBody>
      </p:sp>
      <p:sp>
        <p:nvSpPr>
          <p:cNvPr id="3" name="Content Placeholder 2"/>
          <p:cNvSpPr>
            <a:spLocks noGrp="1"/>
          </p:cNvSpPr>
          <p:nvPr>
            <p:ph sz="half" idx="1"/>
          </p:nvPr>
        </p:nvSpPr>
        <p:spPr>
          <a:xfrm>
            <a:off x="457200" y="457200"/>
            <a:ext cx="5334000" cy="6019800"/>
          </a:xfrm>
          <a:solidFill>
            <a:schemeClr val="tx2"/>
          </a:solidFill>
        </p:spPr>
        <p:txBody>
          <a:bodyPr>
            <a:normAutofit lnSpcReduction="10000"/>
          </a:bodyPr>
          <a:lstStyle/>
          <a:p>
            <a:pPr algn="l" rtl="0">
              <a:buClr>
                <a:srgbClr val="CC00CC"/>
              </a:buClr>
              <a:buFont typeface="Wingdings 2" pitchFamily="18" charset="2"/>
              <a:buNone/>
              <a:defRPr/>
            </a:pPr>
            <a:r>
              <a:rPr lang="en-US" sz="4400" b="1" u="sng" dirty="0">
                <a:solidFill>
                  <a:srgbClr val="00B050"/>
                </a:solidFill>
                <a:latin typeface="Berlin Sans FB" pitchFamily="34" charset="0"/>
              </a:rPr>
              <a:t>Clinical diseases:</a:t>
            </a:r>
          </a:p>
          <a:p>
            <a:pPr algn="l" rtl="0">
              <a:buClr>
                <a:srgbClr val="CC00CC"/>
              </a:buClr>
              <a:buFont typeface="Wingdings" pitchFamily="2" charset="2"/>
              <a:buChar char="q"/>
              <a:defRPr/>
            </a:pPr>
            <a:r>
              <a:rPr lang="en-US" sz="4000" b="1" dirty="0">
                <a:solidFill>
                  <a:srgbClr val="CC3399"/>
                </a:solidFill>
                <a:latin typeface="Berlin Sans FB" pitchFamily="34" charset="0"/>
              </a:rPr>
              <a:t>Superficial lesion</a:t>
            </a:r>
            <a:br>
              <a:rPr lang="en-US" sz="4400" b="1" dirty="0">
                <a:solidFill>
                  <a:srgbClr val="00B050"/>
                </a:solidFill>
                <a:latin typeface="Berlin Sans FB" pitchFamily="34" charset="0"/>
              </a:rPr>
            </a:br>
            <a:endParaRPr lang="en-US" sz="4000" dirty="0">
              <a:latin typeface="Berlin Sans FB" pitchFamily="34" charset="0"/>
            </a:endParaRPr>
          </a:p>
          <a:p>
            <a:pPr algn="l" rtl="0">
              <a:buClr>
                <a:srgbClr val="CC00CC"/>
              </a:buClr>
              <a:buFont typeface="Wingdings" pitchFamily="2" charset="2"/>
              <a:buChar char="q"/>
              <a:defRPr/>
            </a:pPr>
            <a:r>
              <a:rPr lang="en-US" sz="3600" b="1" dirty="0">
                <a:solidFill>
                  <a:srgbClr val="CC3399"/>
                </a:solidFill>
                <a:latin typeface="Berlin Sans FB" pitchFamily="34" charset="0"/>
              </a:rPr>
              <a:t>Mucous membrane: </a:t>
            </a:r>
          </a:p>
          <a:p>
            <a:pPr algn="l" rtl="0">
              <a:buFont typeface="Wingdings 2" pitchFamily="18" charset="2"/>
              <a:buNone/>
              <a:defRPr/>
            </a:pPr>
            <a:r>
              <a:rPr lang="en-US" sz="3200" b="1" dirty="0">
                <a:solidFill>
                  <a:srgbClr val="CC3399"/>
                </a:solidFill>
                <a:latin typeface="Berlin Sans FB" pitchFamily="34" charset="0"/>
              </a:rPr>
              <a:t>   - </a:t>
            </a:r>
            <a:r>
              <a:rPr lang="en-US" sz="3200" b="1" dirty="0">
                <a:solidFill>
                  <a:schemeClr val="accent3">
                    <a:lumMod val="60000"/>
                    <a:lumOff val="40000"/>
                  </a:schemeClr>
                </a:solidFill>
                <a:latin typeface="Berlin Sans FB" pitchFamily="34" charset="0"/>
              </a:rPr>
              <a:t>Oral thrush: </a:t>
            </a:r>
          </a:p>
          <a:p>
            <a:pPr algn="l" rtl="0">
              <a:buFont typeface="Wingdings 2" pitchFamily="18" charset="2"/>
              <a:buNone/>
              <a:defRPr/>
            </a:pPr>
            <a:r>
              <a:rPr lang="en-US" sz="3200" b="1" dirty="0">
                <a:solidFill>
                  <a:schemeClr val="accent3">
                    <a:lumMod val="60000"/>
                    <a:lumOff val="40000"/>
                  </a:schemeClr>
                </a:solidFill>
                <a:latin typeface="Berlin Sans FB" pitchFamily="34" charset="0"/>
              </a:rPr>
              <a:t>   </a:t>
            </a:r>
            <a:r>
              <a:rPr lang="en-US" sz="3200" dirty="0">
                <a:latin typeface="Berlin Sans FB" pitchFamily="34" charset="0"/>
              </a:rPr>
              <a:t>discrete </a:t>
            </a:r>
            <a:r>
              <a:rPr lang="en-US" sz="3200" u="sng" dirty="0">
                <a:latin typeface="Berlin Sans FB" pitchFamily="34" charset="0"/>
              </a:rPr>
              <a:t>white</a:t>
            </a:r>
            <a:r>
              <a:rPr lang="en-US" sz="3200" dirty="0">
                <a:latin typeface="Berlin Sans FB" pitchFamily="34" charset="0"/>
              </a:rPr>
              <a:t> </a:t>
            </a:r>
            <a:r>
              <a:rPr lang="en-US" sz="3200" u="sng" dirty="0">
                <a:latin typeface="Berlin Sans FB" pitchFamily="34" charset="0"/>
              </a:rPr>
              <a:t>patches</a:t>
            </a:r>
            <a:r>
              <a:rPr lang="en-US" sz="3200" dirty="0">
                <a:latin typeface="Berlin Sans FB" pitchFamily="34" charset="0"/>
              </a:rPr>
              <a:t> on mucosal surface. </a:t>
            </a:r>
          </a:p>
          <a:p>
            <a:pPr algn="l" rtl="0">
              <a:buFont typeface="Wingdings 2" pitchFamily="18" charset="2"/>
              <a:buNone/>
              <a:defRPr/>
            </a:pPr>
            <a:r>
              <a:rPr lang="en-US" sz="3200" dirty="0">
                <a:latin typeface="Berlin Sans FB" pitchFamily="34" charset="0"/>
              </a:rPr>
              <a:t>  </a:t>
            </a:r>
            <a:r>
              <a:rPr lang="en-US" sz="3200" b="1" dirty="0">
                <a:solidFill>
                  <a:srgbClr val="CC3399"/>
                </a:solidFill>
                <a:latin typeface="Berlin Sans FB" pitchFamily="34" charset="0"/>
              </a:rPr>
              <a:t>- </a:t>
            </a:r>
            <a:r>
              <a:rPr lang="en-US" sz="3200" b="1" dirty="0">
                <a:solidFill>
                  <a:schemeClr val="accent3">
                    <a:lumMod val="60000"/>
                    <a:lumOff val="40000"/>
                  </a:schemeClr>
                </a:solidFill>
                <a:latin typeface="Berlin Sans FB" pitchFamily="34" charset="0"/>
              </a:rPr>
              <a:t>Vaginal thrush: </a:t>
            </a:r>
          </a:p>
          <a:p>
            <a:pPr algn="l" rtl="0">
              <a:buFont typeface="Wingdings 2" pitchFamily="18" charset="2"/>
              <a:buNone/>
              <a:defRPr/>
            </a:pPr>
            <a:r>
              <a:rPr lang="en-US" sz="3200" b="1" dirty="0">
                <a:solidFill>
                  <a:schemeClr val="accent3">
                    <a:lumMod val="60000"/>
                    <a:lumOff val="40000"/>
                  </a:schemeClr>
                </a:solidFill>
                <a:latin typeface="Berlin Sans FB" pitchFamily="34" charset="0"/>
              </a:rPr>
              <a:t>   </a:t>
            </a:r>
            <a:r>
              <a:rPr lang="en-US" sz="3200" dirty="0">
                <a:latin typeface="Berlin Sans FB" pitchFamily="34" charset="0"/>
              </a:rPr>
              <a:t>white lesion on </a:t>
            </a:r>
            <a:r>
              <a:rPr lang="en-US" sz="3200" b="1" dirty="0">
                <a:latin typeface="Berlin Sans FB" pitchFamily="34" charset="0"/>
              </a:rPr>
              <a:t>vulva</a:t>
            </a:r>
            <a:r>
              <a:rPr lang="en-US" sz="3200" dirty="0">
                <a:latin typeface="Berlin Sans FB" pitchFamily="34" charset="0"/>
              </a:rPr>
              <a:t>, </a:t>
            </a:r>
            <a:r>
              <a:rPr lang="en-US" sz="3200" b="1" dirty="0">
                <a:latin typeface="Berlin Sans FB" pitchFamily="34" charset="0"/>
              </a:rPr>
              <a:t>vagina</a:t>
            </a:r>
            <a:r>
              <a:rPr lang="en-US" sz="3200" dirty="0">
                <a:latin typeface="Berlin Sans FB" pitchFamily="34" charset="0"/>
              </a:rPr>
              <a:t> and </a:t>
            </a:r>
            <a:r>
              <a:rPr lang="en-US" sz="3200" b="1" dirty="0">
                <a:latin typeface="Berlin Sans FB" pitchFamily="34" charset="0"/>
              </a:rPr>
              <a:t>cervix</a:t>
            </a:r>
            <a:r>
              <a:rPr lang="en-US" sz="3200" dirty="0">
                <a:latin typeface="Berlin Sans FB" pitchFamily="34" charset="0"/>
              </a:rPr>
              <a:t>.</a:t>
            </a:r>
          </a:p>
          <a:p>
            <a:pPr>
              <a:defRPr/>
            </a:pPr>
            <a:endParaRPr lang="ar-EG" dirty="0"/>
          </a:p>
        </p:txBody>
      </p:sp>
      <p:pic>
        <p:nvPicPr>
          <p:cNvPr id="13316" name="Picture 2" descr="C:\Users\Dr.Rania\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609600"/>
            <a:ext cx="2819400" cy="2590800"/>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3317" name="Picture 5" descr="C:\Users\Dr.Rania\Desktop\fu.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3352800"/>
            <a:ext cx="2819400" cy="3124200"/>
          </a:xfrm>
          <a:prstGeom prst="rect">
            <a:avLst/>
          </a:prstGeom>
          <a:noFill/>
          <a:ln w="571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7165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ar-EG"/>
          </a:p>
        </p:txBody>
      </p:sp>
      <p:sp>
        <p:nvSpPr>
          <p:cNvPr id="14339" name="Content Placeholder 2"/>
          <p:cNvSpPr>
            <a:spLocks noGrp="1"/>
          </p:cNvSpPr>
          <p:nvPr>
            <p:ph sz="half" idx="1"/>
          </p:nvPr>
        </p:nvSpPr>
        <p:spPr>
          <a:xfrm>
            <a:off x="381000" y="381000"/>
            <a:ext cx="6019800" cy="6096000"/>
          </a:xfrm>
          <a:solidFill>
            <a:schemeClr val="tx2"/>
          </a:solidFill>
        </p:spPr>
        <p:txBody>
          <a:bodyPr>
            <a:normAutofit lnSpcReduction="10000"/>
          </a:bodyPr>
          <a:lstStyle/>
          <a:p>
            <a:pPr algn="l" rtl="0">
              <a:buClr>
                <a:srgbClr val="CC00CC"/>
              </a:buClr>
              <a:buFont typeface="Wingdings" pitchFamily="2" charset="2"/>
              <a:buChar char="q"/>
            </a:pPr>
            <a:r>
              <a:rPr lang="en-US" altLang="en-US" sz="4000" b="1">
                <a:solidFill>
                  <a:srgbClr val="CC3399"/>
                </a:solidFill>
                <a:latin typeface="Berlin Sans FB" pitchFamily="34" charset="0"/>
              </a:rPr>
              <a:t>Skin: </a:t>
            </a:r>
          </a:p>
          <a:p>
            <a:pPr algn="l" rtl="0">
              <a:buFont typeface="Wingdings 2" pitchFamily="18" charset="2"/>
              <a:buNone/>
            </a:pPr>
            <a:r>
              <a:rPr lang="en-US" altLang="en-US" sz="3200" b="1">
                <a:solidFill>
                  <a:srgbClr val="CC3399"/>
                </a:solidFill>
                <a:latin typeface="Berlin Sans FB" pitchFamily="34" charset="0"/>
              </a:rPr>
              <a:t>   </a:t>
            </a:r>
            <a:r>
              <a:rPr lang="en-US" altLang="en-US" sz="3200">
                <a:latin typeface="Berlin Sans FB" pitchFamily="34" charset="0"/>
              </a:rPr>
              <a:t>Infection occurs in moist warm area as </a:t>
            </a:r>
            <a:r>
              <a:rPr lang="en-US" altLang="en-US" sz="3200" b="1" u="sng">
                <a:latin typeface="Berlin Sans FB" pitchFamily="34" charset="0"/>
              </a:rPr>
              <a:t>axilla</a:t>
            </a:r>
            <a:r>
              <a:rPr lang="en-US" altLang="en-US" sz="3200">
                <a:latin typeface="Berlin Sans FB" pitchFamily="34" charset="0"/>
              </a:rPr>
              <a:t>, </a:t>
            </a:r>
            <a:r>
              <a:rPr lang="en-US" altLang="en-US" sz="3200" b="1" u="sng">
                <a:latin typeface="Berlin Sans FB" pitchFamily="34" charset="0"/>
              </a:rPr>
              <a:t>groin</a:t>
            </a:r>
            <a:r>
              <a:rPr lang="en-US" altLang="en-US" sz="3200">
                <a:latin typeface="Berlin Sans FB" pitchFamily="34" charset="0"/>
              </a:rPr>
              <a:t>, </a:t>
            </a:r>
            <a:r>
              <a:rPr lang="en-US" altLang="en-US" sz="3200" b="1" u="sng">
                <a:latin typeface="Berlin Sans FB" pitchFamily="34" charset="0"/>
              </a:rPr>
              <a:t>submammary</a:t>
            </a:r>
            <a:r>
              <a:rPr lang="en-US" altLang="en-US" sz="3200">
                <a:latin typeface="Berlin Sans FB" pitchFamily="34" charset="0"/>
              </a:rPr>
              <a:t> fold.</a:t>
            </a:r>
          </a:p>
          <a:p>
            <a:pPr algn="l" rtl="0">
              <a:buFont typeface="Wingdings 2" pitchFamily="18" charset="2"/>
              <a:buNone/>
            </a:pPr>
            <a:endParaRPr lang="en-US" altLang="en-US" sz="2400">
              <a:latin typeface="Berlin Sans FB" pitchFamily="34" charset="0"/>
            </a:endParaRPr>
          </a:p>
          <a:p>
            <a:pPr algn="l" rtl="0">
              <a:buClr>
                <a:srgbClr val="CC00CC"/>
              </a:buClr>
              <a:buFont typeface="Wingdings" pitchFamily="2" charset="2"/>
              <a:buChar char="q"/>
            </a:pPr>
            <a:r>
              <a:rPr lang="en-US" altLang="en-US" sz="4000" b="1">
                <a:solidFill>
                  <a:srgbClr val="CC3399"/>
                </a:solidFill>
                <a:latin typeface="Berlin Sans FB" pitchFamily="34" charset="0"/>
              </a:rPr>
              <a:t>Nail:</a:t>
            </a:r>
          </a:p>
          <a:p>
            <a:pPr algn="l" rtl="0">
              <a:buClr>
                <a:srgbClr val="CC00CC"/>
              </a:buClr>
              <a:buFont typeface="Wingdings 2" pitchFamily="18" charset="2"/>
              <a:buNone/>
            </a:pPr>
            <a:r>
              <a:rPr lang="en-US" altLang="en-US" sz="3200" b="1">
                <a:solidFill>
                  <a:srgbClr val="CC3399"/>
                </a:solidFill>
                <a:latin typeface="Berlin Sans FB" pitchFamily="34" charset="0"/>
              </a:rPr>
              <a:t>   </a:t>
            </a:r>
            <a:r>
              <a:rPr lang="en-US" altLang="en-US" sz="3200">
                <a:latin typeface="Berlin Sans FB" pitchFamily="34" charset="0"/>
              </a:rPr>
              <a:t>Infection of </a:t>
            </a:r>
            <a:r>
              <a:rPr lang="en-US" altLang="en-US" sz="3200" u="sng">
                <a:latin typeface="Berlin Sans FB" pitchFamily="34" charset="0"/>
              </a:rPr>
              <a:t>finger web</a:t>
            </a:r>
            <a:r>
              <a:rPr lang="en-US" altLang="en-US" sz="3200">
                <a:latin typeface="Berlin Sans FB" pitchFamily="34" charset="0"/>
              </a:rPr>
              <a:t>, </a:t>
            </a:r>
            <a:r>
              <a:rPr lang="en-US" altLang="en-US" sz="3200" u="sng">
                <a:latin typeface="Berlin Sans FB" pitchFamily="34" charset="0"/>
              </a:rPr>
              <a:t>nail fold</a:t>
            </a:r>
            <a:r>
              <a:rPr lang="en-US" altLang="en-US" sz="3200">
                <a:latin typeface="Berlin Sans FB" pitchFamily="34" charset="0"/>
              </a:rPr>
              <a:t>.</a:t>
            </a:r>
          </a:p>
          <a:p>
            <a:pPr algn="l" rtl="0">
              <a:buFont typeface="Wingdings 2" pitchFamily="18" charset="2"/>
              <a:buNone/>
            </a:pPr>
            <a:endParaRPr lang="en-US" altLang="en-US" sz="3200">
              <a:latin typeface="Berlin Sans FB" pitchFamily="34" charset="0"/>
            </a:endParaRPr>
          </a:p>
          <a:p>
            <a:pPr algn="l" rtl="0">
              <a:buClr>
                <a:srgbClr val="CC00CC"/>
              </a:buClr>
              <a:buFont typeface="Wingdings" pitchFamily="2" charset="2"/>
              <a:buChar char="q"/>
            </a:pPr>
            <a:r>
              <a:rPr lang="en-US" altLang="en-US" sz="4000" b="1">
                <a:solidFill>
                  <a:srgbClr val="CC3399"/>
                </a:solidFill>
                <a:latin typeface="Berlin Sans FB" pitchFamily="34" charset="0"/>
              </a:rPr>
              <a:t>Chronic mucocutaneous (CMC) candidiasis</a:t>
            </a:r>
            <a:r>
              <a:rPr lang="en-US" altLang="en-US" sz="4000">
                <a:latin typeface="Berlin Sans FB" pitchFamily="34" charset="0"/>
              </a:rPr>
              <a:t>.</a:t>
            </a:r>
          </a:p>
          <a:p>
            <a:pPr algn="l" rtl="0">
              <a:buFont typeface="Wingdings 2" pitchFamily="18" charset="2"/>
              <a:buNone/>
            </a:pPr>
            <a:endParaRPr lang="en-US" altLang="en-US" sz="2400">
              <a:latin typeface="Berlin Sans FB" pitchFamily="34" charset="0"/>
            </a:endParaRPr>
          </a:p>
          <a:p>
            <a:endParaRPr lang="ar-EG" altLang="en-US"/>
          </a:p>
        </p:txBody>
      </p:sp>
      <p:pic>
        <p:nvPicPr>
          <p:cNvPr id="14340" name="Picture 2" descr="C:\Users\Dr.Rania\Desktop\28566t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4648200"/>
            <a:ext cx="2514600" cy="1895475"/>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4341" name="Picture 2" descr="C:\Users\Dr.Rania\Desktop\c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514600"/>
            <a:ext cx="2495550" cy="19812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4342" name="Picture 3" descr="C:\Users\Dr.Rania\Desktop\mjjji.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457200"/>
            <a:ext cx="2438400" cy="183832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878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ChangeArrowheads="1"/>
          </p:cNvSpPr>
          <p:nvPr/>
        </p:nvSpPr>
        <p:spPr bwMode="auto">
          <a:xfrm>
            <a:off x="0" y="0"/>
            <a:ext cx="9144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pPr>
            <a:r>
              <a:rPr lang="en-US" altLang="en-US" sz="1800" dirty="0">
                <a:cs typeface="Arial" pitchFamily="34" charset="0"/>
              </a:rPr>
              <a:t>The word "fungus" is a Latin word meaning "mushroom" </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dirty="0">
                <a:cs typeface="Arial" pitchFamily="34" charset="0"/>
              </a:rPr>
              <a:t>Fungi, unlike the plants, are heterotrophs (cannot make their own food), and their cell walls is made of chitin </a:t>
            </a:r>
            <a:r>
              <a:rPr lang="en-US" altLang="en-US" sz="1800" b="1" u="sng" dirty="0">
                <a:cs typeface="Arial" pitchFamily="34" charset="0"/>
              </a:rPr>
              <a:t>unlike</a:t>
            </a:r>
            <a:r>
              <a:rPr lang="en-US" altLang="en-US" sz="1800" dirty="0">
                <a:cs typeface="Arial" pitchFamily="34" charset="0"/>
              </a:rPr>
              <a:t> the plants whose cell wall is composed of cellulose. </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dirty="0">
                <a:cs typeface="Arial" pitchFamily="34" charset="0"/>
              </a:rPr>
              <a:t>Fungi are found throughout the Earth including on land, in the water, in the air, and even in plants and animals. </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dirty="0">
                <a:cs typeface="Arial" pitchFamily="34" charset="0"/>
              </a:rPr>
              <a:t>There are more than 100,000 different identified species of fungi that vary widely in size from microscopically small to the largest organisms on Earth at several square miles large. </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dirty="0">
                <a:cs typeface="Arial" pitchFamily="34" charset="0"/>
              </a:rPr>
              <a:t>The most common fungi that you are likely to see or use everyday are </a:t>
            </a:r>
            <a:r>
              <a:rPr lang="en-US" altLang="en-US" sz="1800" b="1" u="sng" dirty="0">
                <a:cs typeface="Arial" pitchFamily="34" charset="0"/>
              </a:rPr>
              <a:t>mushrooms, molds and yeasts</a:t>
            </a:r>
            <a:r>
              <a:rPr lang="en-US" altLang="en-US" sz="1800" dirty="0">
                <a:cs typeface="Arial" pitchFamily="34" charset="0"/>
              </a:rPr>
              <a:t> .</a:t>
            </a:r>
          </a:p>
          <a:p>
            <a:pPr algn="l" rtl="0">
              <a:spcBef>
                <a:spcPct val="0"/>
              </a:spcBef>
              <a:buFontTx/>
              <a:buNone/>
            </a:pPr>
            <a:endParaRPr lang="en-US" altLang="en-US" sz="1800" dirty="0">
              <a:cs typeface="Arial" pitchFamily="34" charset="0"/>
            </a:endParaRPr>
          </a:p>
          <a:p>
            <a:pPr algn="l" rtl="0">
              <a:spcBef>
                <a:spcPct val="0"/>
              </a:spcBef>
              <a:buFontTx/>
              <a:buNone/>
            </a:pPr>
            <a:endParaRPr lang="en-US" altLang="en-US" sz="1800" dirty="0">
              <a:cs typeface="Arial" pitchFamily="34" charset="0"/>
            </a:endParaRPr>
          </a:p>
          <a:p>
            <a:pPr algn="l" rtl="0">
              <a:spcBef>
                <a:spcPct val="0"/>
              </a:spcBef>
              <a:buFontTx/>
              <a:buNone/>
            </a:pPr>
            <a:endParaRPr lang="en-US" altLang="en-US" sz="1800" dirty="0">
              <a:cs typeface="Arial" pitchFamily="34" charset="0"/>
            </a:endParaRP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dirty="0">
                <a:cs typeface="Arial" pitchFamily="34" charset="0"/>
              </a:rPr>
              <a:t> </a:t>
            </a:r>
          </a:p>
        </p:txBody>
      </p:sp>
    </p:spTree>
    <p:extLst>
      <p:ext uri="{BB962C8B-B14F-4D97-AF65-F5344CB8AC3E}">
        <p14:creationId xmlns:p14="http://schemas.microsoft.com/office/powerpoint/2010/main" val="32851562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381000" y="457200"/>
            <a:ext cx="8305800" cy="5943600"/>
          </a:xfrm>
          <a:solidFill>
            <a:srgbClr val="FFFFFF"/>
          </a:solidFill>
        </p:spPr>
        <p:txBody>
          <a:bodyPr/>
          <a:lstStyle/>
          <a:p>
            <a:pPr>
              <a:buClr>
                <a:srgbClr val="CC00CC"/>
              </a:buClr>
              <a:buFont typeface="Wingdings" pitchFamily="2" charset="2"/>
              <a:buChar char="q"/>
            </a:pPr>
            <a:r>
              <a:rPr lang="en-US" altLang="en-US" sz="5400" b="1">
                <a:solidFill>
                  <a:srgbClr val="CC3399"/>
                </a:solidFill>
              </a:rPr>
              <a:t>Systemic lesion:</a:t>
            </a:r>
          </a:p>
          <a:p>
            <a:pPr>
              <a:buFont typeface="Wingdings 2" pitchFamily="18" charset="2"/>
              <a:buNone/>
            </a:pPr>
            <a:endParaRPr lang="en-US" altLang="en-US" sz="3600" b="1">
              <a:solidFill>
                <a:srgbClr val="006C31"/>
              </a:solidFill>
            </a:endParaRPr>
          </a:p>
          <a:p>
            <a:pPr>
              <a:buFont typeface="Courier New" pitchFamily="49" charset="0"/>
              <a:buChar char="o"/>
            </a:pPr>
            <a:r>
              <a:rPr lang="en-US" altLang="en-US" sz="3600" b="1">
                <a:solidFill>
                  <a:srgbClr val="006699"/>
                </a:solidFill>
              </a:rPr>
              <a:t>Candidal</a:t>
            </a:r>
            <a:r>
              <a:rPr lang="en-US" altLang="en-US" sz="3600">
                <a:solidFill>
                  <a:srgbClr val="006699"/>
                </a:solidFill>
              </a:rPr>
              <a:t> </a:t>
            </a:r>
            <a:r>
              <a:rPr lang="en-US" altLang="en-US" sz="3600" b="1">
                <a:solidFill>
                  <a:srgbClr val="006699"/>
                </a:solidFill>
              </a:rPr>
              <a:t>endocarditis:</a:t>
            </a:r>
            <a:r>
              <a:rPr lang="en-US" altLang="en-US" sz="3600">
                <a:solidFill>
                  <a:srgbClr val="006699"/>
                </a:solidFill>
              </a:rPr>
              <a:t> </a:t>
            </a:r>
          </a:p>
          <a:p>
            <a:pPr>
              <a:buFont typeface="Wingdings 2" pitchFamily="18" charset="2"/>
              <a:buNone/>
            </a:pPr>
            <a:r>
              <a:rPr lang="en-US" altLang="en-US" sz="4000">
                <a:solidFill>
                  <a:srgbClr val="006C31"/>
                </a:solidFill>
              </a:rPr>
              <a:t> </a:t>
            </a:r>
            <a:r>
              <a:rPr lang="en-US" altLang="en-US" sz="4000"/>
              <a:t>follows heart valve</a:t>
            </a:r>
          </a:p>
          <a:p>
            <a:pPr>
              <a:buFont typeface="Wingdings 2" pitchFamily="18" charset="2"/>
              <a:buNone/>
            </a:pPr>
            <a:r>
              <a:rPr lang="en-US" altLang="en-US" sz="4000"/>
              <a:t> surgery.</a:t>
            </a:r>
          </a:p>
          <a:p>
            <a:pPr>
              <a:buFont typeface="Courier New" pitchFamily="49" charset="0"/>
              <a:buChar char="o"/>
            </a:pPr>
            <a:endParaRPr lang="en-US" altLang="en-US" sz="3600" b="1">
              <a:solidFill>
                <a:srgbClr val="006699"/>
              </a:solidFill>
            </a:endParaRPr>
          </a:p>
          <a:p>
            <a:pPr>
              <a:buFont typeface="Courier New" pitchFamily="49" charset="0"/>
              <a:buChar char="o"/>
            </a:pPr>
            <a:r>
              <a:rPr lang="en-US" altLang="en-US" sz="3600" b="1">
                <a:solidFill>
                  <a:srgbClr val="006699"/>
                </a:solidFill>
              </a:rPr>
              <a:t>Candidaemia</a:t>
            </a:r>
            <a:r>
              <a:rPr lang="en-US" altLang="en-US" sz="3600">
                <a:solidFill>
                  <a:srgbClr val="006699"/>
                </a:solidFill>
              </a:rPr>
              <a:t>.</a:t>
            </a:r>
          </a:p>
          <a:p>
            <a:endParaRPr lang="ar-EG" altLang="en-US"/>
          </a:p>
        </p:txBody>
      </p:sp>
      <p:pic>
        <p:nvPicPr>
          <p:cNvPr id="15363" name="Picture 2" descr="C:\Users\Dr.Rania\Desktop\vghh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2209800"/>
            <a:ext cx="2619375" cy="22860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67377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Content Placeholder 2"/>
          <p:cNvSpPr>
            <a:spLocks noGrp="1"/>
          </p:cNvSpPr>
          <p:nvPr>
            <p:ph sz="half" idx="1"/>
          </p:nvPr>
        </p:nvSpPr>
        <p:spPr>
          <a:xfrm>
            <a:off x="381000" y="1447800"/>
            <a:ext cx="5486400" cy="5029200"/>
          </a:xfrm>
          <a:solidFill>
            <a:schemeClr val="tx2"/>
          </a:solidFill>
        </p:spPr>
        <p:txBody>
          <a:bodyPr/>
          <a:lstStyle/>
          <a:p>
            <a:pPr algn="l" rtl="0">
              <a:buFont typeface="Wingdings 2" pitchFamily="18" charset="2"/>
              <a:buNone/>
            </a:pPr>
            <a:endParaRPr lang="en-US" altLang="en-US" sz="3200" dirty="0">
              <a:latin typeface="Berlin Sans FB" pitchFamily="34" charset="0"/>
            </a:endParaRPr>
          </a:p>
          <a:p>
            <a:pPr algn="l" rtl="0">
              <a:buFont typeface="Wingdings 2" pitchFamily="18" charset="2"/>
              <a:buNone/>
            </a:pPr>
            <a:r>
              <a:rPr lang="en-US" altLang="en-US" sz="3600" b="1" u="sng" dirty="0">
                <a:solidFill>
                  <a:srgbClr val="CC0066"/>
                </a:solidFill>
                <a:latin typeface="Berlin Sans FB" pitchFamily="34" charset="0"/>
              </a:rPr>
              <a:t>1. Superficial Aspergillosis:</a:t>
            </a:r>
            <a:r>
              <a:rPr lang="en-US" altLang="en-US" sz="3600" dirty="0">
                <a:solidFill>
                  <a:srgbClr val="CC0066"/>
                </a:solidFill>
                <a:latin typeface="Berlin Sans FB" pitchFamily="34" charset="0"/>
              </a:rPr>
              <a:t> </a:t>
            </a:r>
          </a:p>
          <a:p>
            <a:pPr algn="l" rtl="0">
              <a:buFont typeface="Wingdings 2" pitchFamily="18" charset="2"/>
              <a:buNone/>
            </a:pPr>
            <a:r>
              <a:rPr lang="en-US" altLang="en-US" sz="3200" dirty="0">
                <a:latin typeface="Berlin Sans FB" pitchFamily="34" charset="0"/>
              </a:rPr>
              <a:t>   </a:t>
            </a:r>
            <a:r>
              <a:rPr lang="en-US" altLang="en-US" sz="3600" dirty="0">
                <a:latin typeface="Berlin Sans FB" pitchFamily="34" charset="0"/>
              </a:rPr>
              <a:t>Fungal colonization in: </a:t>
            </a:r>
          </a:p>
          <a:p>
            <a:pPr algn="l" rtl="0">
              <a:buFont typeface="Wingdings" pitchFamily="2" charset="2"/>
              <a:buChar char="§"/>
            </a:pPr>
            <a:r>
              <a:rPr lang="en-US" altLang="en-US" sz="3600" dirty="0">
                <a:latin typeface="Berlin Sans FB" pitchFamily="34" charset="0"/>
              </a:rPr>
              <a:t>paranasal sinuses, </a:t>
            </a:r>
          </a:p>
          <a:p>
            <a:pPr algn="l" rtl="0">
              <a:buFont typeface="Wingdings" pitchFamily="2" charset="2"/>
              <a:buChar char="§"/>
            </a:pPr>
            <a:r>
              <a:rPr lang="en-US" altLang="en-US" sz="3600" dirty="0">
                <a:latin typeface="Berlin Sans FB" pitchFamily="34" charset="0"/>
              </a:rPr>
              <a:t>   external ear</a:t>
            </a:r>
          </a:p>
          <a:p>
            <a:pPr algn="l" rtl="0">
              <a:buFont typeface="Wingdings" pitchFamily="2" charset="2"/>
              <a:buChar char="§"/>
            </a:pPr>
            <a:r>
              <a:rPr lang="en-US" altLang="en-US" sz="3600" dirty="0">
                <a:latin typeface="Berlin Sans FB" pitchFamily="34" charset="0"/>
              </a:rPr>
              <a:t>   eye.</a:t>
            </a:r>
            <a:endParaRPr lang="ar-EG" altLang="en-US" sz="3600" dirty="0">
              <a:latin typeface="Berlin Sans FB" pitchFamily="34" charset="0"/>
            </a:endParaRPr>
          </a:p>
        </p:txBody>
      </p:sp>
      <p:sp>
        <p:nvSpPr>
          <p:cNvPr id="17412" name="TextBox 4"/>
          <p:cNvSpPr txBox="1">
            <a:spLocks noChangeArrowheads="1"/>
          </p:cNvSpPr>
          <p:nvPr/>
        </p:nvSpPr>
        <p:spPr bwMode="auto">
          <a:xfrm>
            <a:off x="609600" y="609600"/>
            <a:ext cx="7620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250"/>
              </a:spcBef>
              <a:buClr>
                <a:schemeClr val="accent1"/>
              </a:buClr>
              <a:buSzPct val="80000"/>
              <a:buFont typeface="Wingdings 2" pitchFamily="18" charset="2"/>
              <a:buChar char=""/>
              <a:defRPr sz="2800">
                <a:solidFill>
                  <a:schemeClr val="tx1"/>
                </a:solidFill>
                <a:latin typeface="Verdana" pitchFamily="34" charset="0"/>
              </a:defRPr>
            </a:lvl1pPr>
            <a:lvl2pPr marL="742950" indent="-285750" eaLnBrk="0" hangingPunct="0">
              <a:spcBef>
                <a:spcPts val="250"/>
              </a:spcBef>
              <a:buClr>
                <a:schemeClr val="accent1"/>
              </a:buClr>
              <a:buSzPct val="100000"/>
              <a:buFont typeface="Verdana" pitchFamily="34" charset="0"/>
              <a:buChar char="◦"/>
              <a:defRPr sz="2400">
                <a:solidFill>
                  <a:schemeClr val="tx1"/>
                </a:solidFill>
                <a:latin typeface="Verdana" pitchFamily="34" charset="0"/>
              </a:defRPr>
            </a:lvl2pPr>
            <a:lvl3pPr marL="1143000" indent="-228600" eaLnBrk="0" hangingPunct="0">
              <a:spcBef>
                <a:spcPts val="250"/>
              </a:spcBef>
              <a:buClr>
                <a:srgbClr val="ED3742"/>
              </a:buClr>
              <a:buSzPct val="100000"/>
              <a:buFont typeface="Wingdings 2" pitchFamily="18" charset="2"/>
              <a:buChar char=""/>
              <a:defRPr sz="2200">
                <a:solidFill>
                  <a:schemeClr val="tx1"/>
                </a:solidFill>
                <a:latin typeface="Verdana" pitchFamily="34" charset="0"/>
              </a:defRPr>
            </a:lvl3pPr>
            <a:lvl4pPr marL="1600200" indent="-228600" eaLnBrk="0" hangingPunct="0">
              <a:spcBef>
                <a:spcPts val="225"/>
              </a:spcBef>
              <a:buClr>
                <a:srgbClr val="ED3742"/>
              </a:buClr>
              <a:buSzPct val="112000"/>
              <a:buFont typeface="Verdana" pitchFamily="34" charset="0"/>
              <a:buChar char="◦"/>
              <a:defRPr sz="1900">
                <a:solidFill>
                  <a:schemeClr val="tx1"/>
                </a:solidFill>
                <a:latin typeface="Verdana" pitchFamily="34" charset="0"/>
              </a:defRPr>
            </a:lvl4pPr>
            <a:lvl5pPr marL="2057400" indent="-228600" eaLnBrk="0" hangingPunct="0">
              <a:spcBef>
                <a:spcPts val="250"/>
              </a:spcBef>
              <a:buClr>
                <a:srgbClr val="4A85BF"/>
              </a:buClr>
              <a:buSzPct val="100000"/>
              <a:buFont typeface="Wingdings 2" pitchFamily="18" charset="2"/>
              <a:buChar char=""/>
              <a:defRPr sz="2000">
                <a:solidFill>
                  <a:schemeClr val="tx1"/>
                </a:solidFill>
                <a:latin typeface="Verdana" pitchFamily="34" charset="0"/>
              </a:defRPr>
            </a:lvl5pPr>
            <a:lvl6pPr marL="25146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6pPr>
            <a:lvl7pPr marL="29718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7pPr>
            <a:lvl8pPr marL="34290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8pPr>
            <a:lvl9pPr marL="3886200" indent="-228600" algn="r" rtl="1" eaLnBrk="0" fontAlgn="base" hangingPunct="0">
              <a:spcBef>
                <a:spcPts val="250"/>
              </a:spcBef>
              <a:spcAft>
                <a:spcPct val="0"/>
              </a:spcAft>
              <a:buClr>
                <a:srgbClr val="4A85BF"/>
              </a:buClr>
              <a:buSzPct val="100000"/>
              <a:buFont typeface="Wingdings 2" pitchFamily="18" charset="2"/>
              <a:buChar char=""/>
              <a:defRPr sz="2000">
                <a:solidFill>
                  <a:schemeClr val="tx1"/>
                </a:solidFill>
                <a:latin typeface="Verdana" pitchFamily="34" charset="0"/>
              </a:defRPr>
            </a:lvl9pPr>
          </a:lstStyle>
          <a:p>
            <a:pPr algn="ctr" eaLnBrk="1" hangingPunct="1">
              <a:spcBef>
                <a:spcPct val="0"/>
              </a:spcBef>
              <a:buClrTx/>
              <a:buSzTx/>
              <a:buFontTx/>
              <a:buNone/>
            </a:pPr>
            <a:r>
              <a:rPr lang="en-US" altLang="en-US" b="1" u="sng" dirty="0">
                <a:solidFill>
                  <a:srgbClr val="006C31"/>
                </a:solidFill>
                <a:latin typeface="Berlin Sans FB" pitchFamily="34" charset="0"/>
              </a:rPr>
              <a:t>Clinical diseases caused by aspergillosis </a:t>
            </a:r>
            <a:br>
              <a:rPr lang="en-US" altLang="en-US" b="1" u="sng" dirty="0">
                <a:solidFill>
                  <a:srgbClr val="006C31"/>
                </a:solidFill>
                <a:latin typeface="Berlin Sans FB" pitchFamily="34" charset="0"/>
              </a:rPr>
            </a:br>
            <a:endParaRPr lang="ar-EG" altLang="en-US" b="1" dirty="0">
              <a:solidFill>
                <a:srgbClr val="006C31"/>
              </a:solidFill>
              <a:latin typeface="Berlin Sans FB" pitchFamily="34" charset="0"/>
            </a:endParaRPr>
          </a:p>
        </p:txBody>
      </p:sp>
      <p:pic>
        <p:nvPicPr>
          <p:cNvPr id="17413" name="Picture 2" descr="C:\Users\Dr.Rania\Desktop\ghj.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943600" y="1524000"/>
            <a:ext cx="2667000" cy="2133600"/>
          </a:xfrm>
        </p:spPr>
      </p:pic>
      <p:pic>
        <p:nvPicPr>
          <p:cNvPr id="17414" name="Picture 3" descr="C:\Users\Dr.Rania\Desktop\567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3886200"/>
            <a:ext cx="27432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3793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sz="half" idx="1"/>
          </p:nvPr>
        </p:nvSpPr>
        <p:spPr>
          <a:xfrm>
            <a:off x="304800" y="457200"/>
            <a:ext cx="5410200" cy="6172200"/>
          </a:xfrm>
          <a:solidFill>
            <a:schemeClr val="bg1"/>
          </a:solidFill>
        </p:spPr>
        <p:txBody>
          <a:bodyPr>
            <a:normAutofit lnSpcReduction="10000"/>
          </a:bodyPr>
          <a:lstStyle/>
          <a:p>
            <a:pPr algn="l" rtl="0">
              <a:buFont typeface="Wingdings 2" pitchFamily="18" charset="2"/>
              <a:buNone/>
            </a:pPr>
            <a:r>
              <a:rPr lang="en-US" altLang="en-US" sz="3600" b="1" u="sng">
                <a:solidFill>
                  <a:srgbClr val="CC0066"/>
                </a:solidFill>
                <a:latin typeface="Berlin Sans FB" pitchFamily="34" charset="0"/>
              </a:rPr>
              <a:t>2. Respiratory disease:</a:t>
            </a:r>
          </a:p>
          <a:p>
            <a:pPr algn="l" rtl="0"/>
            <a:r>
              <a:rPr lang="en-US" altLang="en-US" sz="3200" b="1">
                <a:solidFill>
                  <a:srgbClr val="006699"/>
                </a:solidFill>
                <a:latin typeface="Berlin Sans FB" pitchFamily="34" charset="0"/>
              </a:rPr>
              <a:t>Bronchial asthma: </a:t>
            </a:r>
            <a:r>
              <a:rPr lang="en-US" altLang="en-US" sz="3200">
                <a:latin typeface="Berlin Sans FB" pitchFamily="34" charset="0"/>
              </a:rPr>
              <a:t>following inhalation of spores.</a:t>
            </a:r>
          </a:p>
          <a:p>
            <a:pPr algn="l" rtl="0"/>
            <a:r>
              <a:rPr lang="en-US" altLang="en-US" sz="3200" b="1">
                <a:solidFill>
                  <a:srgbClr val="006699"/>
                </a:solidFill>
                <a:latin typeface="Berlin Sans FB" pitchFamily="34" charset="0"/>
              </a:rPr>
              <a:t>Broncho-pulmonary Aspergillosis: </a:t>
            </a:r>
          </a:p>
          <a:p>
            <a:pPr algn="l" rtl="0">
              <a:buFont typeface="Wingdings 2" pitchFamily="18" charset="2"/>
              <a:buNone/>
            </a:pPr>
            <a:r>
              <a:rPr lang="en-US" altLang="en-US" sz="3200">
                <a:solidFill>
                  <a:srgbClr val="006699"/>
                </a:solidFill>
                <a:latin typeface="Berlin Sans FB" pitchFamily="34" charset="0"/>
              </a:rPr>
              <a:t>  </a:t>
            </a:r>
            <a:r>
              <a:rPr lang="en-US" altLang="en-US" sz="3200">
                <a:latin typeface="Berlin Sans FB" pitchFamily="34" charset="0"/>
              </a:rPr>
              <a:t>the hyphae occlude lumen of bronchioles.</a:t>
            </a:r>
          </a:p>
          <a:p>
            <a:pPr algn="l" rtl="0"/>
            <a:r>
              <a:rPr lang="en-US" altLang="en-US" sz="3200" b="1">
                <a:solidFill>
                  <a:srgbClr val="006699"/>
                </a:solidFill>
                <a:latin typeface="Berlin Sans FB" pitchFamily="34" charset="0"/>
              </a:rPr>
              <a:t>Aspergilloma: </a:t>
            </a:r>
          </a:p>
          <a:p>
            <a:pPr algn="l" rtl="0">
              <a:buFont typeface="Wingdings 2" pitchFamily="18" charset="2"/>
              <a:buNone/>
            </a:pPr>
            <a:r>
              <a:rPr lang="en-US" altLang="en-US" sz="3200">
                <a:solidFill>
                  <a:srgbClr val="006699"/>
                </a:solidFill>
                <a:latin typeface="Berlin Sans FB" pitchFamily="34" charset="0"/>
              </a:rPr>
              <a:t>  </a:t>
            </a:r>
            <a:r>
              <a:rPr lang="en-US" altLang="en-US" sz="3200">
                <a:latin typeface="Berlin Sans FB" pitchFamily="34" charset="0"/>
              </a:rPr>
              <a:t>Called </a:t>
            </a:r>
            <a:r>
              <a:rPr lang="en-US" altLang="en-US" sz="3200" b="1">
                <a:latin typeface="Berlin Sans FB" pitchFamily="34" charset="0"/>
              </a:rPr>
              <a:t>fungus ball </a:t>
            </a:r>
            <a:r>
              <a:rPr lang="en-US" altLang="en-US" sz="3200">
                <a:latin typeface="Berlin Sans FB" pitchFamily="34" charset="0"/>
              </a:rPr>
              <a:t>occur on preexisting lung cavity e.g. TB. </a:t>
            </a:r>
          </a:p>
          <a:p>
            <a:pPr algn="l" rtl="0"/>
            <a:endParaRPr lang="ar-EG" altLang="en-US" sz="2800">
              <a:latin typeface="Berlin Sans FB" pitchFamily="34" charset="0"/>
            </a:endParaRPr>
          </a:p>
        </p:txBody>
      </p:sp>
      <p:pic>
        <p:nvPicPr>
          <p:cNvPr id="9218" name="Picture 2" descr="C:\Users\Dr.Rania\Desktop\omaaa.jpg"/>
          <p:cNvPicPr>
            <a:picLocks noGrp="1" noChangeAspect="1" noChangeArrowheads="1"/>
          </p:cNvPicPr>
          <p:nvPr>
            <p:ph sz="half" idx="2"/>
          </p:nvPr>
        </p:nvPicPr>
        <p:blipFill>
          <a:blip r:embed="rId2"/>
          <a:srcRect/>
          <a:stretch>
            <a:fillRect/>
          </a:stretch>
        </p:blipFill>
        <p:spPr>
          <a:xfrm>
            <a:off x="5791200" y="4495800"/>
            <a:ext cx="2895600" cy="2065338"/>
          </a:xfrm>
          <a:ln w="28575">
            <a:solidFill>
              <a:schemeClr val="tx1">
                <a:lumMod val="95000"/>
                <a:lumOff val="5000"/>
              </a:schemeClr>
            </a:solidFill>
          </a:ln>
        </p:spPr>
      </p:pic>
      <p:pic>
        <p:nvPicPr>
          <p:cNvPr id="9219" name="Picture 3" descr="C:\Users\Dr.Rania\Desktop\images.jpg"/>
          <p:cNvPicPr>
            <a:picLocks noChangeAspect="1" noChangeArrowheads="1"/>
          </p:cNvPicPr>
          <p:nvPr/>
        </p:nvPicPr>
        <p:blipFill>
          <a:blip r:embed="rId3"/>
          <a:srcRect/>
          <a:stretch>
            <a:fillRect/>
          </a:stretch>
        </p:blipFill>
        <p:spPr bwMode="auto">
          <a:xfrm>
            <a:off x="5791200" y="533400"/>
            <a:ext cx="2895600" cy="1914525"/>
          </a:xfrm>
          <a:prstGeom prst="rect">
            <a:avLst/>
          </a:prstGeom>
          <a:noFill/>
          <a:ln w="28575">
            <a:solidFill>
              <a:schemeClr val="tx1">
                <a:lumMod val="95000"/>
                <a:lumOff val="5000"/>
              </a:schemeClr>
            </a:solidFill>
          </a:ln>
        </p:spPr>
      </p:pic>
      <p:pic>
        <p:nvPicPr>
          <p:cNvPr id="9220" name="Picture 4" descr="C:\Users\Dr.Rania\Desktop\images.jpg"/>
          <p:cNvPicPr>
            <a:picLocks noChangeAspect="1" noChangeArrowheads="1"/>
          </p:cNvPicPr>
          <p:nvPr/>
        </p:nvPicPr>
        <p:blipFill>
          <a:blip r:embed="rId4"/>
          <a:srcRect/>
          <a:stretch>
            <a:fillRect/>
          </a:stretch>
        </p:blipFill>
        <p:spPr bwMode="auto">
          <a:xfrm>
            <a:off x="5791200" y="2438400"/>
            <a:ext cx="2895600" cy="1981200"/>
          </a:xfrm>
          <a:prstGeom prst="rect">
            <a:avLst/>
          </a:prstGeom>
          <a:noFill/>
          <a:ln w="38100">
            <a:solidFill>
              <a:schemeClr val="tx1">
                <a:lumMod val="95000"/>
                <a:lumOff val="5000"/>
              </a:schemeClr>
            </a:solidFill>
          </a:ln>
        </p:spPr>
      </p:pic>
    </p:spTree>
    <p:extLst>
      <p:ext uri="{BB962C8B-B14F-4D97-AF65-F5344CB8AC3E}">
        <p14:creationId xmlns:p14="http://schemas.microsoft.com/office/powerpoint/2010/main" val="1270494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sz="half" idx="1"/>
          </p:nvPr>
        </p:nvSpPr>
        <p:spPr>
          <a:xfrm>
            <a:off x="152400" y="990600"/>
            <a:ext cx="5715000" cy="4724400"/>
          </a:xfrm>
          <a:solidFill>
            <a:schemeClr val="bg1"/>
          </a:solidFill>
        </p:spPr>
        <p:txBody>
          <a:bodyPr>
            <a:normAutofit fontScale="77500" lnSpcReduction="20000"/>
          </a:bodyPr>
          <a:lstStyle/>
          <a:p>
            <a:pPr algn="l" rtl="0">
              <a:buFont typeface="Wingdings 2" pitchFamily="18" charset="2"/>
              <a:buNone/>
            </a:pPr>
            <a:r>
              <a:rPr lang="en-US" altLang="en-US" sz="4000" b="1" u="sng" dirty="0">
                <a:solidFill>
                  <a:srgbClr val="CC0066"/>
                </a:solidFill>
                <a:latin typeface="Berlin Sans FB" pitchFamily="34" charset="0"/>
              </a:rPr>
              <a:t>3. Invasive Aspergillosis: </a:t>
            </a:r>
          </a:p>
          <a:p>
            <a:pPr algn="l" rtl="0"/>
            <a:r>
              <a:rPr lang="en-US" altLang="en-US" sz="4000" dirty="0" err="1">
                <a:latin typeface="Berlin Sans FB" pitchFamily="34" charset="0"/>
              </a:rPr>
              <a:t>Haematogenous</a:t>
            </a:r>
            <a:r>
              <a:rPr lang="en-US" altLang="en-US" sz="4000" dirty="0">
                <a:latin typeface="Berlin Sans FB" pitchFamily="34" charset="0"/>
              </a:rPr>
              <a:t> spread from lung to other organs. </a:t>
            </a:r>
            <a:endParaRPr lang="ar-EG" altLang="en-US" sz="4000" dirty="0">
              <a:latin typeface="Berlin Sans FB" pitchFamily="34" charset="0"/>
            </a:endParaRPr>
          </a:p>
          <a:p>
            <a:pPr>
              <a:spcBef>
                <a:spcPct val="0"/>
              </a:spcBef>
              <a:buNone/>
              <a:defRPr/>
            </a:pPr>
            <a:endParaRPr lang="en-US" altLang="en-US" b="1" u="sng" dirty="0">
              <a:cs typeface="Arial" charset="0"/>
            </a:endParaRPr>
          </a:p>
          <a:p>
            <a:pPr>
              <a:spcBef>
                <a:spcPct val="0"/>
              </a:spcBef>
              <a:buNone/>
              <a:defRPr/>
            </a:pPr>
            <a:endParaRPr lang="en-US" altLang="en-US" b="1" u="sng" dirty="0">
              <a:cs typeface="Arial" charset="0"/>
            </a:endParaRPr>
          </a:p>
          <a:p>
            <a:pPr>
              <a:spcBef>
                <a:spcPct val="0"/>
              </a:spcBef>
              <a:buNone/>
              <a:defRPr/>
            </a:pPr>
            <a:endParaRPr lang="en-US" altLang="en-US" b="1" u="sng" dirty="0">
              <a:cs typeface="Arial" charset="0"/>
            </a:endParaRPr>
          </a:p>
          <a:p>
            <a:pPr>
              <a:spcBef>
                <a:spcPct val="0"/>
              </a:spcBef>
              <a:buNone/>
              <a:defRPr/>
            </a:pPr>
            <a:r>
              <a:rPr lang="en-US" altLang="en-US" b="1" u="sng" dirty="0">
                <a:cs typeface="Arial" charset="0"/>
              </a:rPr>
              <a:t>I. Drugs for subcutaneous and systemic mycotic infections including </a:t>
            </a:r>
            <a:r>
              <a:rPr lang="en-US" b="1" u="sng" dirty="0">
                <a:cs typeface="Arial" charset="0"/>
              </a:rPr>
              <a:t>Opportunistic mycoses:</a:t>
            </a:r>
            <a:endParaRPr lang="en-US" altLang="en-US" b="1" u="sng" dirty="0">
              <a:cs typeface="Arial" charset="0"/>
            </a:endParaRPr>
          </a:p>
          <a:p>
            <a:pPr>
              <a:spcBef>
                <a:spcPct val="0"/>
              </a:spcBef>
              <a:buFontTx/>
              <a:buAutoNum type="arabicPeriod"/>
              <a:defRPr/>
            </a:pPr>
            <a:r>
              <a:rPr lang="en-US" altLang="en-US" dirty="0">
                <a:cs typeface="Arial" charset="0"/>
              </a:rPr>
              <a:t> Polyene antifungal (Amphotericin B) </a:t>
            </a:r>
          </a:p>
          <a:p>
            <a:pPr>
              <a:spcBef>
                <a:spcPct val="0"/>
              </a:spcBef>
              <a:buFontTx/>
              <a:buAutoNum type="arabicPeriod"/>
              <a:defRPr/>
            </a:pPr>
            <a:r>
              <a:rPr lang="en-US" altLang="en-US" dirty="0">
                <a:cs typeface="Arial" charset="0"/>
              </a:rPr>
              <a:t> Antimetabolite antifungals (</a:t>
            </a:r>
            <a:r>
              <a:rPr lang="en-US" altLang="en-US" dirty="0" err="1">
                <a:cs typeface="Arial" charset="0"/>
              </a:rPr>
              <a:t>Flucytosine</a:t>
            </a:r>
            <a:r>
              <a:rPr lang="en-US" altLang="en-US" dirty="0">
                <a:cs typeface="Arial" charset="0"/>
              </a:rPr>
              <a:t>) </a:t>
            </a:r>
          </a:p>
          <a:p>
            <a:pPr>
              <a:spcBef>
                <a:spcPct val="0"/>
              </a:spcBef>
              <a:buFontTx/>
              <a:buAutoNum type="arabicPeriod"/>
              <a:defRPr/>
            </a:pPr>
            <a:r>
              <a:rPr lang="en-US" altLang="en-US" dirty="0">
                <a:cs typeface="Arial" charset="0"/>
              </a:rPr>
              <a:t> Azole antifungals (</a:t>
            </a:r>
            <a:r>
              <a:rPr lang="en-US" altLang="en-US" dirty="0" err="1">
                <a:cs typeface="Arial" charset="0"/>
              </a:rPr>
              <a:t>Imidazoles</a:t>
            </a:r>
            <a:r>
              <a:rPr lang="en-US" altLang="en-US" dirty="0">
                <a:cs typeface="Arial" charset="0"/>
              </a:rPr>
              <a:t> and </a:t>
            </a:r>
            <a:r>
              <a:rPr lang="en-US" altLang="en-US" dirty="0" err="1">
                <a:cs typeface="Arial" charset="0"/>
              </a:rPr>
              <a:t>triazoles</a:t>
            </a:r>
            <a:r>
              <a:rPr lang="en-US" altLang="en-US" dirty="0">
                <a:cs typeface="Arial" charset="0"/>
              </a:rPr>
              <a:t>) </a:t>
            </a:r>
          </a:p>
          <a:p>
            <a:pPr>
              <a:spcBef>
                <a:spcPct val="0"/>
              </a:spcBef>
              <a:buFontTx/>
              <a:buAutoNum type="arabicPeriod"/>
              <a:defRPr/>
            </a:pPr>
            <a:r>
              <a:rPr lang="en-US" altLang="en-US" dirty="0">
                <a:cs typeface="Arial" charset="0"/>
              </a:rPr>
              <a:t> </a:t>
            </a:r>
            <a:r>
              <a:rPr lang="en-US" altLang="en-US" dirty="0" err="1">
                <a:cs typeface="Arial" charset="0"/>
              </a:rPr>
              <a:t>Echinocandins</a:t>
            </a:r>
            <a:r>
              <a:rPr lang="en-US" altLang="en-US" dirty="0">
                <a:cs typeface="Arial" charset="0"/>
              </a:rPr>
              <a:t> (</a:t>
            </a:r>
            <a:r>
              <a:rPr lang="en-US" altLang="en-US" dirty="0" err="1">
                <a:cs typeface="Arial" charset="0"/>
              </a:rPr>
              <a:t>Caspofungin</a:t>
            </a:r>
            <a:r>
              <a:rPr lang="en-US" altLang="en-US" dirty="0">
                <a:cs typeface="Arial" charset="0"/>
              </a:rPr>
              <a:t>, micafungin, and </a:t>
            </a:r>
            <a:r>
              <a:rPr lang="en-US" altLang="en-US" dirty="0" err="1">
                <a:cs typeface="Arial" charset="0"/>
              </a:rPr>
              <a:t>anidulafungin</a:t>
            </a:r>
            <a:r>
              <a:rPr lang="en-US" altLang="en-US" dirty="0">
                <a:cs typeface="Arial" charset="0"/>
              </a:rPr>
              <a:t>)</a:t>
            </a:r>
          </a:p>
          <a:p>
            <a:endParaRPr lang="ar-EG" altLang="en-US" dirty="0"/>
          </a:p>
        </p:txBody>
      </p:sp>
      <p:pic>
        <p:nvPicPr>
          <p:cNvPr id="8194" name="Picture 2" descr="C:\Users\Dr.Rania\Desktop\asrtt.jpg"/>
          <p:cNvPicPr>
            <a:picLocks noGrp="1" noChangeAspect="1" noChangeArrowheads="1"/>
          </p:cNvPicPr>
          <p:nvPr>
            <p:ph sz="half" idx="2"/>
          </p:nvPr>
        </p:nvPicPr>
        <p:blipFill>
          <a:blip r:embed="rId2"/>
          <a:srcRect/>
          <a:stretch>
            <a:fillRect/>
          </a:stretch>
        </p:blipFill>
        <p:spPr>
          <a:xfrm>
            <a:off x="6477000" y="1295400"/>
            <a:ext cx="2209800" cy="5029200"/>
          </a:xfrm>
          <a:ln w="28575">
            <a:solidFill>
              <a:schemeClr val="tx1">
                <a:lumMod val="95000"/>
                <a:lumOff val="5000"/>
              </a:schemeClr>
            </a:solidFill>
          </a:ln>
        </p:spPr>
      </p:pic>
    </p:spTree>
    <p:extLst>
      <p:ext uri="{BB962C8B-B14F-4D97-AF65-F5344CB8AC3E}">
        <p14:creationId xmlns:p14="http://schemas.microsoft.com/office/powerpoint/2010/main" val="29066953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0" y="0"/>
            <a:ext cx="9144000"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defRPr/>
            </a:pPr>
            <a:r>
              <a:rPr lang="en-US" altLang="en-US" sz="1800" b="1" u="sng" dirty="0">
                <a:cs typeface="Arial" charset="0"/>
              </a:rPr>
              <a:t>1. Amphotericin B</a:t>
            </a:r>
          </a:p>
          <a:p>
            <a:pPr algn="l" rtl="0">
              <a:spcBef>
                <a:spcPct val="0"/>
              </a:spcBef>
              <a:buFontTx/>
              <a:buNone/>
              <a:defRPr/>
            </a:pPr>
            <a:r>
              <a:rPr lang="en-US" altLang="en-US" sz="1800" dirty="0">
                <a:cs typeface="Arial" charset="0"/>
              </a:rPr>
              <a:t>Amphotericin B is a naturally occurring </a:t>
            </a:r>
            <a:r>
              <a:rPr lang="en-US" altLang="en-US" sz="1800" b="1" u="sng" dirty="0">
                <a:cs typeface="Arial" charset="0"/>
              </a:rPr>
              <a:t>polyene</a:t>
            </a:r>
            <a:r>
              <a:rPr lang="en-US" altLang="en-US" sz="1800" dirty="0">
                <a:cs typeface="Arial" charset="0"/>
              </a:rPr>
              <a:t> antifungal agent.</a:t>
            </a:r>
          </a:p>
          <a:p>
            <a:pPr algn="l" rtl="0">
              <a:spcBef>
                <a:spcPct val="0"/>
              </a:spcBef>
              <a:buFontTx/>
              <a:buNone/>
              <a:defRPr/>
            </a:pPr>
            <a:r>
              <a:rPr lang="en-US" altLang="en-US" sz="1800" dirty="0">
                <a:cs typeface="Arial" charset="0"/>
              </a:rPr>
              <a:t> </a:t>
            </a:r>
          </a:p>
          <a:p>
            <a:pPr algn="l" rtl="0">
              <a:spcBef>
                <a:spcPct val="0"/>
              </a:spcBef>
              <a:buFontTx/>
              <a:buNone/>
              <a:defRPr/>
            </a:pPr>
            <a:r>
              <a:rPr lang="en-US" altLang="en-US" sz="1800" dirty="0">
                <a:cs typeface="Arial" charset="0"/>
              </a:rPr>
              <a:t> </a:t>
            </a:r>
            <a:r>
              <a:rPr lang="en-US" altLang="en-US" sz="1800" b="1" dirty="0">
                <a:cs typeface="Arial" charset="0"/>
              </a:rPr>
              <a:t>Uses</a:t>
            </a:r>
            <a:r>
              <a:rPr lang="en-US" altLang="en-US" sz="1800" dirty="0">
                <a:cs typeface="Arial" charset="0"/>
              </a:rPr>
              <a:t>: In  spite of its toxic potential, amphotericin B remains the drug of choice for the treatment of several life-threatening mycoses (systemic fungal infections). </a:t>
            </a:r>
          </a:p>
          <a:p>
            <a:pPr algn="l" rtl="0">
              <a:spcBef>
                <a:spcPct val="0"/>
              </a:spcBef>
              <a:buFontTx/>
              <a:buNone/>
              <a:defRPr/>
            </a:pPr>
            <a:endParaRPr lang="en-US" altLang="en-US" sz="1800" dirty="0">
              <a:cs typeface="Arial" charset="0"/>
            </a:endParaRPr>
          </a:p>
          <a:p>
            <a:pPr algn="l" rtl="0">
              <a:spcBef>
                <a:spcPct val="0"/>
              </a:spcBef>
              <a:buFontTx/>
              <a:buNone/>
              <a:defRPr/>
            </a:pPr>
            <a:r>
              <a:rPr lang="en-US" altLang="en-US" sz="1800" dirty="0">
                <a:cs typeface="Arial" charset="0"/>
              </a:rPr>
              <a:t>It is effective against a wide range of fungi and many strains of Aspergillus. </a:t>
            </a:r>
          </a:p>
          <a:p>
            <a:pPr algn="l" rtl="0">
              <a:spcBef>
                <a:spcPct val="0"/>
              </a:spcBef>
              <a:buFontTx/>
              <a:buNone/>
              <a:defRPr/>
            </a:pPr>
            <a:r>
              <a:rPr lang="en-US" altLang="en-US" sz="1800" dirty="0">
                <a:cs typeface="Arial" charset="0"/>
              </a:rPr>
              <a:t>[Amphotericin B is also used in the treatment of the protozoal infection </a:t>
            </a:r>
            <a:r>
              <a:rPr lang="en-US" altLang="en-US" sz="1800" dirty="0" err="1">
                <a:cs typeface="Arial" charset="0"/>
              </a:rPr>
              <a:t>leishmaniasis</a:t>
            </a:r>
            <a:r>
              <a:rPr lang="en-US" altLang="en-US" sz="1800" dirty="0">
                <a:cs typeface="Arial" charset="0"/>
              </a:rPr>
              <a:t>.]  </a:t>
            </a:r>
          </a:p>
          <a:p>
            <a:pPr algn="l" rtl="0">
              <a:spcBef>
                <a:spcPct val="0"/>
              </a:spcBef>
              <a:buFontTx/>
              <a:buNone/>
              <a:defRPr/>
            </a:pPr>
            <a:endParaRPr lang="en-US" altLang="en-US" sz="1800" dirty="0">
              <a:cs typeface="Arial" charset="0"/>
            </a:endParaRPr>
          </a:p>
          <a:p>
            <a:pPr algn="l" rtl="0">
              <a:spcBef>
                <a:spcPct val="0"/>
              </a:spcBef>
              <a:buFontTx/>
              <a:buNone/>
              <a:defRPr/>
            </a:pPr>
            <a:r>
              <a:rPr lang="en-US" altLang="en-US" sz="1800" b="1" u="sng" dirty="0">
                <a:cs typeface="Arial" charset="0"/>
              </a:rPr>
              <a:t>Mechanism of action:</a:t>
            </a:r>
          </a:p>
          <a:p>
            <a:pPr algn="l" rtl="0">
              <a:spcBef>
                <a:spcPct val="0"/>
              </a:spcBef>
              <a:buFontTx/>
              <a:buNone/>
              <a:defRPr/>
            </a:pPr>
            <a:r>
              <a:rPr lang="en-US" altLang="en-US" sz="1800" dirty="0">
                <a:cs typeface="Arial" charset="0"/>
              </a:rPr>
              <a:t>Amphotericin B is either fungicidal or </a:t>
            </a:r>
            <a:r>
              <a:rPr lang="en-US" altLang="en-US" sz="1800" dirty="0" err="1">
                <a:cs typeface="Arial" charset="0"/>
              </a:rPr>
              <a:t>fungistatic</a:t>
            </a:r>
            <a:r>
              <a:rPr lang="en-US" altLang="en-US" sz="1800" dirty="0">
                <a:cs typeface="Arial" charset="0"/>
              </a:rPr>
              <a:t>, depending on the organism and the concentration of the drug. </a:t>
            </a:r>
          </a:p>
          <a:p>
            <a:pPr algn="l" rtl="0">
              <a:spcBef>
                <a:spcPct val="0"/>
              </a:spcBef>
              <a:buFontTx/>
              <a:buNone/>
              <a:defRPr/>
            </a:pPr>
            <a:endParaRPr lang="en-US" altLang="en-US" sz="1800" dirty="0">
              <a:cs typeface="Arial" charset="0"/>
            </a:endParaRPr>
          </a:p>
          <a:p>
            <a:pPr algn="l" rtl="0">
              <a:spcBef>
                <a:spcPct val="0"/>
              </a:spcBef>
              <a:buFontTx/>
              <a:buNone/>
              <a:defRPr/>
            </a:pPr>
            <a:r>
              <a:rPr lang="en-US" altLang="en-US" sz="1800" dirty="0">
                <a:cs typeface="Arial" charset="0"/>
              </a:rPr>
              <a:t>  It binds to </a:t>
            </a:r>
            <a:r>
              <a:rPr lang="en-US" altLang="en-US" sz="1800" dirty="0" err="1">
                <a:cs typeface="Arial" charset="0"/>
              </a:rPr>
              <a:t>ergosterol</a:t>
            </a:r>
            <a:r>
              <a:rPr lang="en-US" altLang="en-US" sz="1800" dirty="0">
                <a:cs typeface="Arial" charset="0"/>
              </a:rPr>
              <a:t> in the plasma membranes of sensitive fungal cells. There, it forms pores (channels) that disrupt membrane function, allowing electrolytes (particularly potassium) and small molecules to leak from the cell, resulting in cell death. </a:t>
            </a:r>
          </a:p>
          <a:p>
            <a:pPr algn="l" rtl="0">
              <a:spcBef>
                <a:spcPct val="0"/>
              </a:spcBef>
              <a:buFontTx/>
              <a:buNone/>
              <a:defRPr/>
            </a:pPr>
            <a:endParaRPr lang="en-US" altLang="en-US" sz="1800" dirty="0">
              <a:cs typeface="Arial" charset="0"/>
            </a:endParaRPr>
          </a:p>
          <a:p>
            <a:pPr algn="l" rtl="0">
              <a:spcBef>
                <a:spcPct val="0"/>
              </a:spcBef>
              <a:buFontTx/>
              <a:buNone/>
              <a:defRPr/>
            </a:pPr>
            <a:r>
              <a:rPr lang="en-US" altLang="en-US" sz="1800" b="1" dirty="0">
                <a:cs typeface="Arial" charset="0"/>
              </a:rPr>
              <a:t>Pharmacokinetics: </a:t>
            </a:r>
            <a:r>
              <a:rPr lang="en-US" altLang="en-US" sz="1800" b="1" u="sng" dirty="0">
                <a:cs typeface="Arial" charset="0"/>
              </a:rPr>
              <a:t>Amphotericin B has a low therapeutic index. </a:t>
            </a:r>
          </a:p>
          <a:p>
            <a:pPr algn="l" rtl="0">
              <a:spcBef>
                <a:spcPct val="0"/>
              </a:spcBef>
              <a:buFontTx/>
              <a:buNone/>
              <a:defRPr/>
            </a:pPr>
            <a:r>
              <a:rPr lang="en-US" altLang="en-US" sz="1800" dirty="0">
                <a:cs typeface="Arial" charset="0"/>
              </a:rPr>
              <a:t> Amphotericin B is administered by slow, intravenous (IV) infusion. Amphotericin B is insoluble in water and must be co-formulated with either sodium </a:t>
            </a:r>
            <a:r>
              <a:rPr lang="en-US" altLang="en-US" sz="1800" dirty="0" err="1">
                <a:cs typeface="Arial" charset="0"/>
              </a:rPr>
              <a:t>deoxycholate</a:t>
            </a:r>
            <a:r>
              <a:rPr lang="en-US" altLang="en-US" sz="1800" dirty="0">
                <a:cs typeface="Arial" charset="0"/>
              </a:rPr>
              <a:t>  or a variety of artificial lipids to form liposomes. The liposomal preparations have the primary advantage of reduced </a:t>
            </a:r>
            <a:r>
              <a:rPr lang="en-US" altLang="en-US" sz="1800" b="1" u="sng" dirty="0">
                <a:cs typeface="Arial" charset="0"/>
              </a:rPr>
              <a:t>renal and infusion toxicity</a:t>
            </a:r>
            <a:r>
              <a:rPr lang="en-US" altLang="en-US" sz="1800" dirty="0">
                <a:cs typeface="Arial" charset="0"/>
              </a:rPr>
              <a:t>. However, due to high cost, liposomal preparations are reserved mainly as salvage therapy for patients who cannot tolerate conventional amphotericin B. </a:t>
            </a:r>
          </a:p>
          <a:p>
            <a:pPr algn="l" rtl="0">
              <a:spcBef>
                <a:spcPct val="0"/>
              </a:spcBef>
              <a:buFontTx/>
              <a:buNone/>
              <a:defRPr/>
            </a:pPr>
            <a:endParaRPr lang="en-US" altLang="en-US" sz="1800" dirty="0">
              <a:cs typeface="Arial" charset="0"/>
            </a:endParaRPr>
          </a:p>
        </p:txBody>
      </p:sp>
    </p:spTree>
    <p:extLst>
      <p:ext uri="{BB962C8B-B14F-4D97-AF65-F5344CB8AC3E}">
        <p14:creationId xmlns:p14="http://schemas.microsoft.com/office/powerpoint/2010/main" val="6219728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926" y="-8394"/>
            <a:ext cx="9137073" cy="7478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defRPr/>
            </a:pPr>
            <a:r>
              <a:rPr lang="en-US" altLang="en-US" sz="2000" b="1" u="sng" dirty="0">
                <a:cs typeface="Arial" charset="0"/>
              </a:rPr>
              <a:t>Adverse effects </a:t>
            </a:r>
          </a:p>
          <a:p>
            <a:pPr marL="342900" indent="-342900" algn="l" rtl="0">
              <a:spcBef>
                <a:spcPct val="0"/>
              </a:spcBef>
              <a:buFontTx/>
              <a:buAutoNum type="arabicPeriod"/>
              <a:defRPr/>
            </a:pPr>
            <a:r>
              <a:rPr lang="en-US" altLang="en-US" sz="2000" dirty="0">
                <a:cs typeface="Arial" charset="0"/>
              </a:rPr>
              <a:t>Fever and chills:  These occur most commonly 1 to 3 hours after starting the IV administration but usually subside with repeated administration of the drug.  </a:t>
            </a:r>
            <a:r>
              <a:rPr lang="en-US" altLang="en-US" sz="2000" u="sng" dirty="0">
                <a:cs typeface="Arial" charset="0"/>
              </a:rPr>
              <a:t>Premedication with a corticosteroid or an antipyretic as paracetamol and </a:t>
            </a:r>
            <a:r>
              <a:rPr lang="en-US" sz="2000" dirty="0"/>
              <a:t>diphenhydramine </a:t>
            </a:r>
            <a:r>
              <a:rPr lang="en-US" altLang="en-US" sz="2000" u="sng" dirty="0">
                <a:cs typeface="Arial" charset="0"/>
              </a:rPr>
              <a:t> helps to prevent this problem.</a:t>
            </a:r>
            <a:r>
              <a:rPr lang="en-US" sz="2000" dirty="0"/>
              <a:t> </a:t>
            </a:r>
          </a:p>
          <a:p>
            <a:pPr marL="342900" indent="-342900" algn="l" rtl="0">
              <a:spcBef>
                <a:spcPct val="0"/>
              </a:spcBef>
              <a:buFontTx/>
              <a:buAutoNum type="arabicPeriod"/>
              <a:defRPr/>
            </a:pPr>
            <a:endParaRPr lang="en-US" altLang="en-US" sz="2000" dirty="0">
              <a:cs typeface="Arial" charset="0"/>
            </a:endParaRPr>
          </a:p>
          <a:p>
            <a:pPr marL="342900" indent="-342900" algn="l" rtl="0">
              <a:spcBef>
                <a:spcPct val="0"/>
              </a:spcBef>
              <a:buFontTx/>
              <a:buAutoNum type="arabicPeriod"/>
              <a:defRPr/>
            </a:pPr>
            <a:r>
              <a:rPr lang="en-US" altLang="en-US" sz="2000" dirty="0">
                <a:cs typeface="Arial" charset="0"/>
              </a:rPr>
              <a:t> Renal impairment:  Azotemia is exacerbated by other nephrotoxic drugs, such as aminoglycosides, and vancomycin, although adequate hydration can decrease its severity.</a:t>
            </a:r>
            <a:r>
              <a:rPr lang="en-US" sz="2000" i="1" dirty="0"/>
              <a:t> </a:t>
            </a:r>
            <a:r>
              <a:rPr lang="en-US" sz="2000" dirty="0"/>
              <a:t>Nephrotoxicity with amphotericin B is  direct effects on the distal tubule and indirect effects through vasoconstriction of the afferent arteriole cause the nephrotoxicity. This nephrotoxicity leads to (hypomagnesemia) and (hypokalemia), such that patients frequently need supplementation of these electrolytes.</a:t>
            </a:r>
          </a:p>
          <a:p>
            <a:pPr marL="342900" indent="-342900" algn="l" rtl="0">
              <a:spcBef>
                <a:spcPct val="0"/>
              </a:spcBef>
              <a:buFontTx/>
              <a:buAutoNum type="arabicPeriod"/>
              <a:defRPr/>
            </a:pPr>
            <a:endParaRPr lang="en-US" sz="2000" dirty="0"/>
          </a:p>
          <a:p>
            <a:pPr marL="342900" indent="-342900" algn="l" rtl="0">
              <a:spcBef>
                <a:spcPct val="0"/>
              </a:spcBef>
              <a:buFontTx/>
              <a:buAutoNum type="arabicPeriod"/>
              <a:defRPr/>
            </a:pPr>
            <a:r>
              <a:rPr lang="en-US" altLang="en-US" sz="2000" dirty="0">
                <a:cs typeface="Arial" charset="0"/>
              </a:rPr>
              <a:t>Hypotension:  A fall in blood pressure accompanied by hypokalemia may occur, requiring potassium supplementation.</a:t>
            </a:r>
          </a:p>
          <a:p>
            <a:pPr marL="342900" indent="-342900" algn="l" rtl="0">
              <a:spcBef>
                <a:spcPct val="0"/>
              </a:spcBef>
              <a:buFontTx/>
              <a:buAutoNum type="arabicPeriod"/>
              <a:defRPr/>
            </a:pPr>
            <a:endParaRPr lang="en-US" altLang="en-US" sz="2000" dirty="0">
              <a:cs typeface="Arial" charset="0"/>
            </a:endParaRPr>
          </a:p>
          <a:p>
            <a:pPr marL="342900" indent="-342900" algn="l" rtl="0">
              <a:spcBef>
                <a:spcPct val="0"/>
              </a:spcBef>
              <a:buFontTx/>
              <a:buAutoNum type="arabicPeriod"/>
              <a:defRPr/>
            </a:pPr>
            <a:r>
              <a:rPr lang="en-US" altLang="en-US" sz="2000" dirty="0">
                <a:cs typeface="Arial" charset="0"/>
              </a:rPr>
              <a:t> Thrombophlebitis: </a:t>
            </a:r>
            <a:r>
              <a:rPr lang="en-US" sz="2000" dirty="0"/>
              <a:t>The drug is irritant to the endothelium of the veins, and local thrombophlebitis after intravenous injection.</a:t>
            </a:r>
            <a:r>
              <a:rPr lang="en-US" altLang="en-US" sz="2000" dirty="0">
                <a:cs typeface="Arial" charset="0"/>
              </a:rPr>
              <a:t> Adding heparin to the infusion can alleviate this problem.</a:t>
            </a:r>
          </a:p>
          <a:p>
            <a:pPr marL="0" lvl="1" indent="0" algn="l" rtl="0">
              <a:spcBef>
                <a:spcPct val="0"/>
              </a:spcBef>
              <a:buNone/>
              <a:defRPr/>
            </a:pPr>
            <a:r>
              <a:rPr lang="en-US" altLang="en-US" sz="2000" dirty="0"/>
              <a:t>5-  cardiotoxicity, hemolytic anemia, leukopenia,</a:t>
            </a:r>
            <a:r>
              <a:rPr lang="en-US" sz="2000" dirty="0"/>
              <a:t> thrombocytopenia ,Anemia</a:t>
            </a:r>
            <a:r>
              <a:rPr lang="en-US" altLang="en-US" sz="2000" dirty="0"/>
              <a:t>  hepatotoxicity, </a:t>
            </a:r>
            <a:r>
              <a:rPr lang="en-US" sz="2000" dirty="0"/>
              <a:t>and anaphylactic reactions. Intrathecal injections can cause neurotoxicity.</a:t>
            </a:r>
          </a:p>
          <a:p>
            <a:pPr marL="0" lvl="1" indent="0" algn="l" rtl="0">
              <a:spcBef>
                <a:spcPct val="0"/>
              </a:spcBef>
              <a:buNone/>
              <a:defRPr/>
            </a:pPr>
            <a:endParaRPr lang="en-US" sz="2000" dirty="0"/>
          </a:p>
          <a:p>
            <a:pPr marL="0" lvl="1" indent="0" algn="l" rtl="0">
              <a:spcBef>
                <a:spcPct val="0"/>
              </a:spcBef>
              <a:buNone/>
              <a:defRPr/>
            </a:pPr>
            <a:endParaRPr lang="en-US" altLang="en-US" sz="2000" dirty="0">
              <a:cs typeface="Arial" charset="0"/>
            </a:endParaRPr>
          </a:p>
        </p:txBody>
      </p:sp>
    </p:spTree>
    <p:extLst>
      <p:ext uri="{BB962C8B-B14F-4D97-AF65-F5344CB8AC3E}">
        <p14:creationId xmlns:p14="http://schemas.microsoft.com/office/powerpoint/2010/main" val="12528045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748195" y="409146"/>
            <a:ext cx="7696200" cy="914400"/>
          </a:xfrm>
        </p:spPr>
        <p:txBody>
          <a:bodyPr/>
          <a:lstStyle/>
          <a:p>
            <a:r>
              <a:rPr lang="en-US" b="1" dirty="0"/>
              <a:t>Amphotericin B (</a:t>
            </a:r>
            <a:r>
              <a:rPr lang="en-US" b="1" dirty="0" err="1"/>
              <a:t>Ambisome</a:t>
            </a:r>
            <a:r>
              <a:rPr lang="en-US" b="1" dirty="0"/>
              <a:t>)</a:t>
            </a:r>
          </a:p>
        </p:txBody>
      </p:sp>
      <p:sp>
        <p:nvSpPr>
          <p:cNvPr id="204803" name="Rectangle 3"/>
          <p:cNvSpPr>
            <a:spLocks noGrp="1" noChangeArrowheads="1"/>
          </p:cNvSpPr>
          <p:nvPr>
            <p:ph type="body" idx="1"/>
          </p:nvPr>
        </p:nvSpPr>
        <p:spPr>
          <a:xfrm>
            <a:off x="762000" y="1905000"/>
            <a:ext cx="7696200" cy="4419600"/>
          </a:xfrm>
        </p:spPr>
        <p:txBody>
          <a:bodyPr/>
          <a:lstStyle/>
          <a:p>
            <a:endParaRPr lang="en-US" sz="2700" b="1" dirty="0"/>
          </a:p>
          <a:p>
            <a:endParaRPr lang="en-US" sz="2700" b="1" dirty="0"/>
          </a:p>
          <a:p>
            <a:endParaRPr lang="en-US" sz="2700" b="1" dirty="0"/>
          </a:p>
          <a:p>
            <a:endParaRPr lang="en-US" sz="2700" b="1" dirty="0"/>
          </a:p>
          <a:p>
            <a:endParaRPr lang="en-US" sz="2700" b="1" dirty="0"/>
          </a:p>
          <a:p>
            <a:pPr algn="l" rtl="0"/>
            <a:r>
              <a:rPr lang="en-US" sz="2700" b="1" dirty="0"/>
              <a:t>Liposomes carry the drug.		</a:t>
            </a:r>
          </a:p>
          <a:p>
            <a:pPr algn="l" rtl="0"/>
            <a:r>
              <a:rPr lang="en-US" sz="2700" b="1" dirty="0"/>
              <a:t>Fungi have lipase and cause release of drug in their cell	</a:t>
            </a:r>
          </a:p>
          <a:p>
            <a:pPr algn="l" rtl="0"/>
            <a:r>
              <a:rPr lang="en-US" sz="2700" b="1" dirty="0"/>
              <a:t>Advantage: less adverse reactions	</a:t>
            </a:r>
          </a:p>
        </p:txBody>
      </p:sp>
      <p:pic>
        <p:nvPicPr>
          <p:cNvPr id="204804" name="Picture 4" descr="Amphotericin B binds to fungal cell membran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676400"/>
            <a:ext cx="3810000" cy="2828925"/>
          </a:xfrm>
          <a:prstGeom prst="rect">
            <a:avLst/>
          </a:prstGeom>
          <a:noFill/>
          <a:extLst>
            <a:ext uri="{909E8E84-426E-40DD-AFC4-6F175D3DCCD1}">
              <a14:hiddenFill xmlns:a14="http://schemas.microsoft.com/office/drawing/2010/main">
                <a:solidFill>
                  <a:srgbClr val="FFFFFF"/>
                </a:solidFill>
              </a14:hiddenFill>
            </a:ext>
          </a:extLst>
        </p:spPr>
      </p:pic>
      <p:pic>
        <p:nvPicPr>
          <p:cNvPr id="204805" name="Picture 5" descr="AmBisome (amphotericin B) liposome for injecti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905000"/>
            <a:ext cx="3810000" cy="215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2106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7938"/>
            <a:ext cx="9144000" cy="6463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pPr>
            <a:r>
              <a:rPr lang="en-US" altLang="en-US" sz="1800" b="1" u="sng" dirty="0">
                <a:cs typeface="Arial" pitchFamily="34" charset="0"/>
              </a:rPr>
              <a:t>Antimetabolite antifungals (</a:t>
            </a:r>
            <a:r>
              <a:rPr lang="en-US" altLang="en-US" sz="1800" b="1" u="sng" dirty="0" err="1">
                <a:cs typeface="Arial" pitchFamily="34" charset="0"/>
              </a:rPr>
              <a:t>Flucytosine</a:t>
            </a:r>
            <a:r>
              <a:rPr lang="en-US" altLang="en-US" sz="1800" b="1" u="sng" dirty="0">
                <a:cs typeface="Arial" pitchFamily="34" charset="0"/>
              </a:rPr>
              <a:t> (5-FC) )</a:t>
            </a:r>
          </a:p>
          <a:p>
            <a:pPr algn="l" rtl="0">
              <a:spcBef>
                <a:spcPct val="0"/>
              </a:spcBef>
              <a:buFontTx/>
              <a:buNone/>
            </a:pPr>
            <a:endParaRPr lang="en-US" altLang="en-US" sz="1800" dirty="0">
              <a:cs typeface="Arial" pitchFamily="34" charset="0"/>
            </a:endParaRPr>
          </a:p>
          <a:p>
            <a:pPr algn="l" rtl="0">
              <a:spcBef>
                <a:spcPct val="0"/>
              </a:spcBef>
              <a:buFontTx/>
              <a:buNone/>
            </a:pPr>
            <a:r>
              <a:rPr lang="en-US" sz="1800" dirty="0" err="1"/>
              <a:t>Flucytosine</a:t>
            </a:r>
            <a:r>
              <a:rPr lang="en-US" sz="1800" dirty="0"/>
              <a:t> (5-FC) was originally investigated as an oncology drug, but it was found to be significantly more active against fungi than against human cancer cells.</a:t>
            </a:r>
            <a:endParaRPr lang="en-US" altLang="en-US" sz="1800" dirty="0">
              <a:cs typeface="Arial" pitchFamily="34" charset="0"/>
            </a:endParaRP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b="1" dirty="0">
                <a:cs typeface="Arial" pitchFamily="34" charset="0"/>
              </a:rPr>
              <a:t>It is used in combination with amphotericin B. for the treatment of systemic mycoses and for meningitis caused by:  Cryptococcus </a:t>
            </a:r>
            <a:r>
              <a:rPr lang="en-US" altLang="en-US" sz="1800" b="1" dirty="0" err="1">
                <a:cs typeface="Arial" pitchFamily="34" charset="0"/>
              </a:rPr>
              <a:t>neoformans</a:t>
            </a:r>
            <a:r>
              <a:rPr lang="en-US" altLang="en-US" sz="1800" b="1" dirty="0">
                <a:cs typeface="Arial" pitchFamily="34" charset="0"/>
              </a:rPr>
              <a:t> , Candida </a:t>
            </a:r>
            <a:r>
              <a:rPr lang="en-US" altLang="en-US" sz="1800" b="1" dirty="0" err="1">
                <a:cs typeface="Arial" pitchFamily="34" charset="0"/>
              </a:rPr>
              <a:t>albicans</a:t>
            </a:r>
            <a:r>
              <a:rPr lang="en-US" altLang="en-US" sz="1800" b="1" dirty="0">
                <a:cs typeface="Arial" pitchFamily="34" charset="0"/>
              </a:rPr>
              <a:t>.</a:t>
            </a:r>
          </a:p>
          <a:p>
            <a:pPr algn="l" rtl="0">
              <a:spcBef>
                <a:spcPct val="0"/>
              </a:spcBef>
              <a:buFontTx/>
              <a:buNone/>
            </a:pPr>
            <a:endParaRPr lang="en-US" altLang="en-US" sz="1800" b="1" dirty="0">
              <a:cs typeface="Arial" pitchFamily="34" charset="0"/>
            </a:endParaRPr>
          </a:p>
          <a:p>
            <a:pPr algn="l" rtl="0">
              <a:spcBef>
                <a:spcPct val="0"/>
              </a:spcBef>
              <a:buFontTx/>
              <a:buNone/>
            </a:pPr>
            <a:r>
              <a:rPr lang="en-US" altLang="en-US" sz="1800" dirty="0">
                <a:cs typeface="Arial" pitchFamily="34" charset="0"/>
              </a:rPr>
              <a:t> [Note: Amphotericin B increases cell permeability, allowing more 5-FC to penetrate the cell and leading to synergistic effects.] </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b="1" u="sng" dirty="0">
                <a:cs typeface="Arial" pitchFamily="34" charset="0"/>
              </a:rPr>
              <a:t>Mechanism of action :</a:t>
            </a:r>
          </a:p>
          <a:p>
            <a:pPr algn="l" rtl="0">
              <a:spcBef>
                <a:spcPct val="0"/>
              </a:spcBef>
              <a:buFontTx/>
              <a:buNone/>
            </a:pPr>
            <a:endParaRPr lang="en-US" altLang="en-US" sz="1800" b="1" dirty="0">
              <a:cs typeface="Arial" pitchFamily="34" charset="0"/>
            </a:endParaRPr>
          </a:p>
          <a:p>
            <a:pPr algn="l" rtl="0">
              <a:spcBef>
                <a:spcPct val="0"/>
              </a:spcBef>
              <a:buFontTx/>
              <a:buNone/>
            </a:pPr>
            <a:r>
              <a:rPr lang="en-US" altLang="en-US" sz="1800" dirty="0">
                <a:cs typeface="Arial" pitchFamily="34" charset="0"/>
              </a:rPr>
              <a:t> 5-FC enters the fungal cell via a cytosine specific permease, an enzyme not found in mammalian cells.  It is subsequently converted to a series of compounds, including 5-fluorouracil and 5-fluorodeoxyuridine 5′monophosphate, which </a:t>
            </a:r>
            <a:r>
              <a:rPr lang="en-US" sz="1800" dirty="0"/>
              <a:t> interfere with both protein and DNA synthesis.</a:t>
            </a:r>
          </a:p>
          <a:p>
            <a:pPr algn="l" rtl="0">
              <a:spcBef>
                <a:spcPct val="0"/>
              </a:spcBef>
              <a:buFontTx/>
              <a:buNone/>
            </a:pPr>
            <a:r>
              <a:rPr lang="en-US" altLang="en-US" sz="1800" dirty="0">
                <a:cs typeface="Arial" pitchFamily="34" charset="0"/>
              </a:rPr>
              <a:t>  </a:t>
            </a:r>
          </a:p>
          <a:p>
            <a:pPr algn="l" rtl="0">
              <a:spcBef>
                <a:spcPct val="0"/>
              </a:spcBef>
              <a:buFontTx/>
              <a:buNone/>
            </a:pPr>
            <a:r>
              <a:rPr lang="en-US" altLang="en-US" sz="1800" b="1" dirty="0">
                <a:cs typeface="Arial" pitchFamily="34" charset="0"/>
              </a:rPr>
              <a:t>Antifungal spectrum:   </a:t>
            </a:r>
            <a:r>
              <a:rPr lang="en-US" altLang="en-US" sz="1800" b="1" u="sng" dirty="0">
                <a:cs typeface="Arial" pitchFamily="34" charset="0"/>
              </a:rPr>
              <a:t>5-FC is </a:t>
            </a:r>
            <a:r>
              <a:rPr lang="en-US" altLang="en-US" sz="1800" b="1" u="sng" dirty="0" err="1">
                <a:cs typeface="Arial" pitchFamily="34" charset="0"/>
              </a:rPr>
              <a:t>fungistatic</a:t>
            </a:r>
            <a:r>
              <a:rPr lang="en-US" altLang="en-US" sz="1800" b="1" u="sng" dirty="0">
                <a:cs typeface="Arial" pitchFamily="34" charset="0"/>
              </a:rPr>
              <a:t>. It is effective:</a:t>
            </a:r>
          </a:p>
          <a:p>
            <a:pPr algn="l" rtl="0">
              <a:spcBef>
                <a:spcPct val="0"/>
              </a:spcBef>
              <a:buFontTx/>
              <a:buNone/>
            </a:pPr>
            <a:r>
              <a:rPr lang="en-US" altLang="en-US" sz="1800" dirty="0">
                <a:cs typeface="Arial" pitchFamily="34" charset="0"/>
              </a:rPr>
              <a:t>1-  in combination with </a:t>
            </a:r>
            <a:r>
              <a:rPr lang="en-US" altLang="en-US" sz="1800" dirty="0" err="1">
                <a:cs typeface="Arial" pitchFamily="34" charset="0"/>
              </a:rPr>
              <a:t>itraconazole</a:t>
            </a:r>
            <a:r>
              <a:rPr lang="en-US" altLang="en-US" sz="1800" dirty="0">
                <a:cs typeface="Arial" pitchFamily="34" charset="0"/>
              </a:rPr>
              <a:t> for treating </a:t>
            </a:r>
            <a:r>
              <a:rPr lang="en-US" altLang="en-US" sz="1800" dirty="0" err="1">
                <a:cs typeface="Arial" pitchFamily="34" charset="0"/>
              </a:rPr>
              <a:t>chromoblastomycosis</a:t>
            </a:r>
            <a:r>
              <a:rPr lang="en-US" altLang="en-US" sz="1800" dirty="0">
                <a:cs typeface="Arial" pitchFamily="34" charset="0"/>
              </a:rPr>
              <a:t> (chronic skin and subcutaneous infections) </a:t>
            </a:r>
          </a:p>
          <a:p>
            <a:pPr algn="l" rtl="0">
              <a:spcBef>
                <a:spcPct val="0"/>
              </a:spcBef>
              <a:buFontTx/>
              <a:buNone/>
            </a:pPr>
            <a:r>
              <a:rPr lang="en-US" altLang="en-US" sz="1800" dirty="0">
                <a:cs typeface="Arial" pitchFamily="34" charset="0"/>
              </a:rPr>
              <a:t>2- in combination with amphotericin B for treating candidiasis and </a:t>
            </a:r>
            <a:r>
              <a:rPr lang="en-US" altLang="en-US" sz="1800" dirty="0" err="1">
                <a:cs typeface="Arial" pitchFamily="34" charset="0"/>
              </a:rPr>
              <a:t>cryptococcosis</a:t>
            </a:r>
            <a:r>
              <a:rPr lang="en-US" altLang="en-US" sz="1800" dirty="0">
                <a:cs typeface="Arial" pitchFamily="34" charset="0"/>
              </a:rPr>
              <a:t> (potentially fatal fungal disease caused by Cryptococcus </a:t>
            </a:r>
            <a:r>
              <a:rPr lang="en-US" altLang="en-US" sz="1800" dirty="0" err="1">
                <a:cs typeface="Arial" pitchFamily="34" charset="0"/>
              </a:rPr>
              <a:t>neoformans</a:t>
            </a:r>
            <a:r>
              <a:rPr lang="en-US" altLang="en-US" sz="1800" dirty="0">
                <a:cs typeface="Arial" pitchFamily="34" charset="0"/>
              </a:rPr>
              <a:t> or Cryptococcus </a:t>
            </a:r>
            <a:r>
              <a:rPr lang="en-US" altLang="en-US" sz="1800" dirty="0" err="1">
                <a:cs typeface="Arial" pitchFamily="34" charset="0"/>
              </a:rPr>
              <a:t>gattii</a:t>
            </a:r>
            <a:r>
              <a:rPr lang="en-US" altLang="en-US" sz="1800" dirty="0">
                <a:cs typeface="Arial" pitchFamily="34" charset="0"/>
              </a:rPr>
              <a:t>). </a:t>
            </a:r>
          </a:p>
          <a:p>
            <a:pPr algn="l" rtl="0">
              <a:spcBef>
                <a:spcPct val="0"/>
              </a:spcBef>
              <a:buFontTx/>
              <a:buNone/>
            </a:pPr>
            <a:r>
              <a:rPr lang="en-US" altLang="en-US" sz="1800" dirty="0">
                <a:cs typeface="Arial" pitchFamily="34" charset="0"/>
              </a:rPr>
              <a:t>3- for Candida urinary tract infections when fluconazole is not appropriate.</a:t>
            </a:r>
          </a:p>
        </p:txBody>
      </p:sp>
    </p:spTree>
    <p:extLst>
      <p:ext uri="{BB962C8B-B14F-4D97-AF65-F5344CB8AC3E}">
        <p14:creationId xmlns:p14="http://schemas.microsoft.com/office/powerpoint/2010/main" val="13260006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7938"/>
            <a:ext cx="91440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pPr>
            <a:r>
              <a:rPr lang="en-US" altLang="en-US" sz="1800" b="1" u="sng" dirty="0">
                <a:cs typeface="Arial" pitchFamily="34" charset="0"/>
              </a:rPr>
              <a:t>Resistance to (5-FC) may be  due to :</a:t>
            </a:r>
            <a:r>
              <a:rPr lang="en-US" altLang="en-US" sz="1800" dirty="0">
                <a:cs typeface="Arial" pitchFamily="34" charset="0"/>
              </a:rPr>
              <a:t> </a:t>
            </a:r>
            <a:r>
              <a:rPr lang="en-US" altLang="en-US" sz="1800" b="1" dirty="0">
                <a:cs typeface="Arial" pitchFamily="34" charset="0"/>
              </a:rPr>
              <a:t>Resistance is the primary reason that 5-FC is not used as a single </a:t>
            </a:r>
            <a:r>
              <a:rPr lang="en-US" altLang="en-US" sz="1800" b="1" dirty="0" err="1">
                <a:cs typeface="Arial" pitchFamily="34" charset="0"/>
              </a:rPr>
              <a:t>antimycotic</a:t>
            </a:r>
            <a:r>
              <a:rPr lang="en-US" altLang="en-US" sz="1800" b="1" dirty="0">
                <a:cs typeface="Arial" pitchFamily="34" charset="0"/>
              </a:rPr>
              <a:t> drug:</a:t>
            </a:r>
          </a:p>
          <a:p>
            <a:pPr algn="l" rtl="0">
              <a:spcBef>
                <a:spcPct val="0"/>
              </a:spcBef>
              <a:buFontTx/>
              <a:buNone/>
            </a:pPr>
            <a:endParaRPr lang="en-US" altLang="en-US" sz="1800" b="1" u="sng" dirty="0">
              <a:cs typeface="Arial" pitchFamily="34" charset="0"/>
            </a:endParaRPr>
          </a:p>
          <a:p>
            <a:pPr algn="l" rtl="0">
              <a:spcBef>
                <a:spcPct val="0"/>
              </a:spcBef>
              <a:buFontTx/>
              <a:buNone/>
            </a:pPr>
            <a:r>
              <a:rPr lang="en-US" altLang="en-US" sz="1800" dirty="0">
                <a:cs typeface="Arial" pitchFamily="34" charset="0"/>
              </a:rPr>
              <a:t>1- Decreased levels of any of the enzymes in the conversion of 5-FC to 5-fluorouracil (5-FU).</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dirty="0">
                <a:cs typeface="Arial" pitchFamily="34" charset="0"/>
              </a:rPr>
              <a:t>2- Increased synthesis of cytosine can develop during therapy. </a:t>
            </a:r>
          </a:p>
          <a:p>
            <a:pPr algn="l" rtl="0">
              <a:spcBef>
                <a:spcPct val="0"/>
              </a:spcBef>
              <a:buFontTx/>
              <a:buNone/>
            </a:pPr>
            <a:endParaRPr lang="en-US" altLang="en-US" sz="1800" dirty="0">
              <a:cs typeface="Arial" pitchFamily="34" charset="0"/>
            </a:endParaRP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b="1" u="sng" dirty="0">
                <a:cs typeface="Arial" pitchFamily="34" charset="0"/>
              </a:rPr>
              <a:t>Pharmacokinetics- </a:t>
            </a:r>
          </a:p>
          <a:p>
            <a:pPr algn="l" rtl="0">
              <a:spcBef>
                <a:spcPct val="0"/>
              </a:spcBef>
              <a:buFontTx/>
              <a:buNone/>
            </a:pPr>
            <a:r>
              <a:rPr lang="en-US" altLang="en-US" sz="1800" dirty="0">
                <a:cs typeface="Arial" pitchFamily="34" charset="0"/>
              </a:rPr>
              <a:t>Well absorbed by the oral route. It distributes throughout the body water and penetrates well into the CSF. Excretion of both the parent drug and its minimal metabolites is by glomerular filtration and, The dose must be adjusted in patients with compromised renal function.</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b="1" u="sng" dirty="0">
                <a:cs typeface="Arial" pitchFamily="34" charset="0"/>
              </a:rPr>
              <a:t>Adverse effects: </a:t>
            </a:r>
          </a:p>
          <a:p>
            <a:pPr algn="l" rtl="0">
              <a:spcBef>
                <a:spcPct val="0"/>
              </a:spcBef>
              <a:buFontTx/>
              <a:buNone/>
            </a:pPr>
            <a:r>
              <a:rPr lang="en-US" sz="1800" dirty="0"/>
              <a:t>Conversion of </a:t>
            </a:r>
            <a:r>
              <a:rPr lang="en-US" sz="1800" dirty="0" err="1"/>
              <a:t>flucytosine</a:t>
            </a:r>
            <a:r>
              <a:rPr lang="en-US" sz="1800" dirty="0"/>
              <a:t> to 5-FU may occur outside fungal cells, potentially via:</a:t>
            </a:r>
          </a:p>
          <a:p>
            <a:pPr algn="l" rtl="0">
              <a:spcBef>
                <a:spcPct val="0"/>
              </a:spcBef>
              <a:buFontTx/>
              <a:buNone/>
            </a:pPr>
            <a:r>
              <a:rPr lang="en-US" sz="1800" dirty="0"/>
              <a:t>1- Gut microflora, and expose patients to side effects similar to those of this cytotoxic chemotherapy agent.</a:t>
            </a:r>
          </a:p>
          <a:p>
            <a:pPr algn="l" rtl="0">
              <a:spcBef>
                <a:spcPct val="0"/>
              </a:spcBef>
              <a:buFontTx/>
              <a:buNone/>
            </a:pPr>
            <a:endParaRPr lang="en-US" sz="1800" dirty="0"/>
          </a:p>
          <a:p>
            <a:pPr algn="l" rtl="0">
              <a:spcBef>
                <a:spcPct val="0"/>
              </a:spcBef>
              <a:buFontTx/>
              <a:buNone/>
            </a:pPr>
            <a:r>
              <a:rPr lang="en-US" sz="1800" dirty="0"/>
              <a:t>2- Bone marrow suppression is the primary adverse effect of concern, particularly in higher doses or during prolonged courses. </a:t>
            </a:r>
          </a:p>
          <a:p>
            <a:pPr algn="l" rtl="0">
              <a:spcBef>
                <a:spcPct val="0"/>
              </a:spcBef>
              <a:buFontTx/>
              <a:buNone/>
            </a:pPr>
            <a:endParaRPr lang="en-US" sz="1800" dirty="0"/>
          </a:p>
          <a:p>
            <a:pPr algn="l" rtl="0">
              <a:spcBef>
                <a:spcPct val="0"/>
              </a:spcBef>
              <a:buFontTx/>
              <a:buNone/>
            </a:pPr>
            <a:r>
              <a:rPr lang="en-US" sz="1800" dirty="0"/>
              <a:t>3-Hepatotoxicity is another  reversible adverse effect to be cautious of. </a:t>
            </a:r>
            <a:endParaRPr lang="en-US" altLang="en-US" sz="1800" dirty="0">
              <a:cs typeface="Arial" pitchFamily="34" charset="0"/>
            </a:endParaRPr>
          </a:p>
        </p:txBody>
      </p:sp>
    </p:spTree>
    <p:extLst>
      <p:ext uri="{BB962C8B-B14F-4D97-AF65-F5344CB8AC3E}">
        <p14:creationId xmlns:p14="http://schemas.microsoft.com/office/powerpoint/2010/main" val="227824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0" y="0"/>
            <a:ext cx="9144000" cy="7183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pPr>
            <a:r>
              <a:rPr lang="en-US" altLang="en-US" sz="1800" b="1" u="sng" dirty="0">
                <a:cs typeface="Arial" pitchFamily="34" charset="0"/>
              </a:rPr>
              <a:t>Azole antifungals:</a:t>
            </a:r>
          </a:p>
          <a:p>
            <a:pPr algn="l" rtl="0">
              <a:spcBef>
                <a:spcPct val="0"/>
              </a:spcBef>
              <a:buFontTx/>
              <a:buNone/>
            </a:pPr>
            <a:r>
              <a:rPr lang="en-US" altLang="en-US" sz="1800" dirty="0">
                <a:cs typeface="Arial" pitchFamily="34" charset="0"/>
              </a:rPr>
              <a:t>Azoles are synthetic compounds that can be classified according to the number of nitrogen atoms in the five-membered azole ring into either: </a:t>
            </a:r>
          </a:p>
          <a:p>
            <a:pPr algn="l" rtl="0">
              <a:spcBef>
                <a:spcPct val="0"/>
              </a:spcBef>
              <a:buFontTx/>
              <a:buNone/>
            </a:pPr>
            <a:r>
              <a:rPr lang="en-US" altLang="en-US" sz="1800" b="1" dirty="0">
                <a:cs typeface="Arial" pitchFamily="34" charset="0"/>
              </a:rPr>
              <a:t>1-Imidazoles :</a:t>
            </a:r>
            <a:r>
              <a:rPr lang="en-US" sz="1800" dirty="0"/>
              <a:t> (</a:t>
            </a:r>
            <a:r>
              <a:rPr lang="en-US" sz="1800" u="sng" dirty="0" err="1"/>
              <a:t>clotrimazole</a:t>
            </a:r>
            <a:r>
              <a:rPr lang="en-US" sz="1800" dirty="0"/>
              <a:t>, </a:t>
            </a:r>
            <a:r>
              <a:rPr lang="en-US" sz="1800" dirty="0" err="1"/>
              <a:t>econazole</a:t>
            </a:r>
            <a:r>
              <a:rPr lang="en-US" sz="1800" dirty="0"/>
              <a:t>, </a:t>
            </a:r>
            <a:r>
              <a:rPr lang="en-US" sz="1800" dirty="0" err="1"/>
              <a:t>fenticonazole</a:t>
            </a:r>
            <a:r>
              <a:rPr lang="en-US" sz="1800" dirty="0"/>
              <a:t>, </a:t>
            </a:r>
            <a:r>
              <a:rPr lang="en-US" sz="1800" u="sng" dirty="0"/>
              <a:t>ketoconazole,</a:t>
            </a:r>
            <a:r>
              <a:rPr lang="en-US" sz="1800" dirty="0"/>
              <a:t> </a:t>
            </a:r>
            <a:r>
              <a:rPr lang="en-US" sz="1800" u="sng" dirty="0"/>
              <a:t>miconazole</a:t>
            </a:r>
            <a:r>
              <a:rPr lang="en-US" sz="1800" dirty="0"/>
              <a:t>, </a:t>
            </a:r>
            <a:r>
              <a:rPr lang="en-US" sz="1800" dirty="0" err="1"/>
              <a:t>tioconazole</a:t>
            </a:r>
            <a:r>
              <a:rPr lang="en-US" sz="1800" dirty="0"/>
              <a:t> and </a:t>
            </a:r>
            <a:r>
              <a:rPr lang="en-US" sz="1800" dirty="0" err="1"/>
              <a:t>sulconazole</a:t>
            </a:r>
            <a:endParaRPr lang="en-US" altLang="en-US" sz="1800" b="1" dirty="0">
              <a:cs typeface="Arial" pitchFamily="34" charset="0"/>
            </a:endParaRPr>
          </a:p>
          <a:p>
            <a:pPr algn="l" rtl="0">
              <a:spcBef>
                <a:spcPct val="0"/>
              </a:spcBef>
              <a:buFontTx/>
              <a:buNone/>
            </a:pPr>
            <a:r>
              <a:rPr lang="en-US" altLang="en-US" sz="1800" b="1" dirty="0">
                <a:cs typeface="Arial" pitchFamily="34" charset="0"/>
              </a:rPr>
              <a:t>2-Triazoles :</a:t>
            </a:r>
            <a:r>
              <a:rPr lang="en-US" sz="1800" dirty="0"/>
              <a:t> </a:t>
            </a:r>
            <a:r>
              <a:rPr lang="en-US" sz="1800" dirty="0" err="1"/>
              <a:t>itraconazole</a:t>
            </a:r>
            <a:r>
              <a:rPr lang="en-US" sz="1800" dirty="0"/>
              <a:t>, </a:t>
            </a:r>
            <a:r>
              <a:rPr lang="en-US" sz="1800" dirty="0" err="1"/>
              <a:t>voriconazole</a:t>
            </a:r>
            <a:r>
              <a:rPr lang="en-US" sz="1800" dirty="0"/>
              <a:t> , fluconazole,</a:t>
            </a:r>
            <a:r>
              <a:rPr lang="en-US" sz="1800" i="1" dirty="0"/>
              <a:t> </a:t>
            </a:r>
            <a:r>
              <a:rPr lang="en-US" sz="1800" i="1" dirty="0" err="1"/>
              <a:t>posaconazole</a:t>
            </a:r>
            <a:r>
              <a:rPr lang="en-US" sz="1800" i="1" dirty="0"/>
              <a:t>, </a:t>
            </a:r>
            <a:r>
              <a:rPr lang="fr-FR" sz="1800" i="1" dirty="0" err="1"/>
              <a:t>isavuconazole</a:t>
            </a:r>
            <a:endParaRPr lang="en-US" sz="1800" dirty="0"/>
          </a:p>
          <a:p>
            <a:pPr algn="l" rtl="0">
              <a:spcBef>
                <a:spcPct val="0"/>
              </a:spcBef>
              <a:buFontTx/>
              <a:buNone/>
            </a:pPr>
            <a:r>
              <a:rPr lang="en-US" sz="1800" dirty="0"/>
              <a:t> </a:t>
            </a:r>
          </a:p>
          <a:p>
            <a:pPr algn="l" rtl="0">
              <a:spcBef>
                <a:spcPct val="0"/>
              </a:spcBef>
              <a:buFontTx/>
              <a:buNone/>
            </a:pPr>
            <a:r>
              <a:rPr lang="en-US" altLang="en-US" sz="1800" dirty="0">
                <a:cs typeface="Arial" pitchFamily="34" charset="0"/>
              </a:rPr>
              <a:t>Although these drugs have similar mechanisms of action and spectra of activity, their pharmacokinetics and therapeutic uses vary significantly. In general:</a:t>
            </a:r>
          </a:p>
          <a:p>
            <a:pPr algn="l" rtl="0">
              <a:spcBef>
                <a:spcPct val="0"/>
              </a:spcBef>
              <a:buFontTx/>
              <a:buNone/>
            </a:pPr>
            <a:r>
              <a:rPr lang="en-US" altLang="en-US" sz="1800" dirty="0">
                <a:cs typeface="Arial" pitchFamily="34" charset="0"/>
              </a:rPr>
              <a:t>1- </a:t>
            </a:r>
            <a:r>
              <a:rPr lang="en-US" altLang="en-US" sz="1800" b="1" dirty="0" err="1">
                <a:cs typeface="Arial" pitchFamily="34" charset="0"/>
              </a:rPr>
              <a:t>imidazoles</a:t>
            </a:r>
            <a:r>
              <a:rPr lang="en-US" altLang="en-US" sz="1800" b="1" dirty="0">
                <a:cs typeface="Arial" pitchFamily="34" charset="0"/>
              </a:rPr>
              <a:t> are given topically for cutaneous infections</a:t>
            </a:r>
            <a:r>
              <a:rPr lang="en-US" altLang="en-US" sz="1800" dirty="0">
                <a:cs typeface="Arial" pitchFamily="34" charset="0"/>
              </a:rPr>
              <a:t>, whereas </a:t>
            </a:r>
          </a:p>
          <a:p>
            <a:pPr algn="l" rtl="0">
              <a:spcBef>
                <a:spcPct val="0"/>
              </a:spcBef>
              <a:buFontTx/>
              <a:buNone/>
            </a:pPr>
            <a:r>
              <a:rPr lang="en-US" altLang="en-US" sz="1800" b="1" dirty="0">
                <a:cs typeface="Arial" pitchFamily="34" charset="0"/>
              </a:rPr>
              <a:t>2-triazoles are given systemically for the treatment or prophylaxis of cutaneous and systemic fungal infections. </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b="1" u="sng" dirty="0">
                <a:cs typeface="Arial" pitchFamily="34" charset="0"/>
              </a:rPr>
              <a:t>Mechanism of action:  </a:t>
            </a:r>
            <a:r>
              <a:rPr lang="en-US" altLang="en-US" sz="1800" dirty="0" err="1">
                <a:cs typeface="Arial" pitchFamily="34" charset="0"/>
              </a:rPr>
              <a:t>fungistatic</a:t>
            </a:r>
            <a:r>
              <a:rPr lang="en-US" altLang="en-US" sz="1800" dirty="0">
                <a:cs typeface="Arial" pitchFamily="34" charset="0"/>
              </a:rPr>
              <a:t>.</a:t>
            </a:r>
            <a:endParaRPr lang="en-US" altLang="en-US" sz="1800" b="1" u="sng" dirty="0">
              <a:cs typeface="Arial" pitchFamily="34" charset="0"/>
            </a:endParaRPr>
          </a:p>
          <a:p>
            <a:pPr algn="l" rtl="0"/>
            <a:r>
              <a:rPr lang="en-US" sz="1800" dirty="0"/>
              <a:t>The azoles inhibit the fungal cytochrome P450 3A enzyme, which is responsible for converting </a:t>
            </a:r>
            <a:r>
              <a:rPr lang="en-US" sz="1800" dirty="0" err="1"/>
              <a:t>lanosterol</a:t>
            </a:r>
            <a:r>
              <a:rPr lang="en-US" sz="1800" dirty="0"/>
              <a:t> to </a:t>
            </a:r>
            <a:r>
              <a:rPr lang="en-US" sz="1800" dirty="0" err="1"/>
              <a:t>ergosterol</a:t>
            </a:r>
            <a:r>
              <a:rPr lang="en-US" sz="1800" dirty="0"/>
              <a:t>, the main sterol in the fungal cell membrane  which </a:t>
            </a:r>
            <a:r>
              <a:rPr lang="en-US" altLang="en-US" sz="1800" dirty="0">
                <a:cs typeface="Arial" pitchFamily="34" charset="0"/>
              </a:rPr>
              <a:t> disrupts membrane structure and function, which, in turn, inhibits fungal cell growth.</a:t>
            </a:r>
          </a:p>
          <a:p>
            <a:pPr algn="l">
              <a:buNone/>
            </a:pPr>
            <a:endParaRPr lang="en-US" altLang="en-US" sz="1800" b="1" u="sng" dirty="0">
              <a:cs typeface="Arial" pitchFamily="34" charset="0"/>
            </a:endParaRPr>
          </a:p>
          <a:p>
            <a:pPr algn="l">
              <a:buNone/>
            </a:pPr>
            <a:r>
              <a:rPr lang="en-US" altLang="en-US" sz="1800" b="1" u="sng" dirty="0">
                <a:cs typeface="Arial" pitchFamily="34" charset="0"/>
              </a:rPr>
              <a:t>Drug interactions of Azoles:</a:t>
            </a:r>
          </a:p>
          <a:p>
            <a:pPr algn="l">
              <a:spcBef>
                <a:spcPct val="0"/>
              </a:spcBef>
              <a:buNone/>
            </a:pPr>
            <a:r>
              <a:rPr lang="en-US" altLang="en-US" sz="1800" dirty="0">
                <a:cs typeface="Arial" pitchFamily="34" charset="0"/>
              </a:rPr>
              <a:t>All azoles inhibit the hepatic CYP450 3A4 isoenzyme to varying degrees. </a:t>
            </a:r>
          </a:p>
          <a:p>
            <a:pPr algn="l">
              <a:spcBef>
                <a:spcPct val="0"/>
              </a:spcBef>
              <a:buNone/>
            </a:pPr>
            <a:r>
              <a:rPr lang="en-US" altLang="en-US" sz="1800" b="1" dirty="0">
                <a:cs typeface="Arial" pitchFamily="34" charset="0"/>
              </a:rPr>
              <a:t>Contraindications of Azoles</a:t>
            </a:r>
          </a:p>
          <a:p>
            <a:pPr algn="l">
              <a:spcBef>
                <a:spcPct val="0"/>
              </a:spcBef>
              <a:buNone/>
            </a:pPr>
            <a:r>
              <a:rPr lang="en-US" altLang="en-US" sz="1800" dirty="0">
                <a:cs typeface="Arial" pitchFamily="34" charset="0"/>
              </a:rPr>
              <a:t>Azoles are considered teratogenic, and they should be avoided in pregnancy unless the potential benefit outweighs the risk to the fetus. </a:t>
            </a:r>
          </a:p>
          <a:p>
            <a:pPr algn="l" rtl="0">
              <a:spcBef>
                <a:spcPct val="0"/>
              </a:spcBef>
              <a:buFontTx/>
              <a:buNone/>
            </a:pPr>
            <a:endParaRPr lang="en-US" altLang="en-US" sz="1800" dirty="0">
              <a:cs typeface="Arial" pitchFamily="34" charset="0"/>
            </a:endParaRPr>
          </a:p>
          <a:p>
            <a:pPr algn="l" rtl="0">
              <a:spcBef>
                <a:spcPct val="0"/>
              </a:spcBef>
              <a:buFontTx/>
              <a:buNone/>
            </a:pPr>
            <a:endParaRPr lang="en-US" altLang="en-US" sz="1800" dirty="0">
              <a:cs typeface="Arial" pitchFamily="34" charset="0"/>
            </a:endParaRPr>
          </a:p>
        </p:txBody>
      </p:sp>
    </p:spTree>
    <p:extLst>
      <p:ext uri="{BB962C8B-B14F-4D97-AF65-F5344CB8AC3E}">
        <p14:creationId xmlns:p14="http://schemas.microsoft.com/office/powerpoint/2010/main" val="290004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81000"/>
            <a:ext cx="9144000" cy="6370975"/>
          </a:xfrm>
          <a:prstGeom prst="rect">
            <a:avLst/>
          </a:prstGeom>
        </p:spPr>
        <p:txBody>
          <a:bodyPr wrap="square">
            <a:spAutoFit/>
          </a:bodyPr>
          <a:lstStyle/>
          <a:p>
            <a:pPr>
              <a:spcBef>
                <a:spcPct val="0"/>
              </a:spcBef>
              <a:defRPr/>
            </a:pPr>
            <a:r>
              <a:rPr lang="en-US" altLang="en-US" sz="2400" b="1" u="sng" dirty="0">
                <a:cs typeface="Arial" charset="0"/>
              </a:rPr>
              <a:t>Mold vs. Yeast. </a:t>
            </a:r>
          </a:p>
          <a:p>
            <a:r>
              <a:rPr lang="en-US" sz="2400" dirty="0"/>
              <a:t>Microscopic fungi exist in two basic forms: yeasts and molds.</a:t>
            </a:r>
          </a:p>
          <a:p>
            <a:endParaRPr lang="en-US" sz="2400" dirty="0"/>
          </a:p>
          <a:p>
            <a:r>
              <a:rPr lang="en-US" sz="2400" dirty="0"/>
              <a:t>1-</a:t>
            </a:r>
            <a:r>
              <a:rPr lang="en-US" sz="2400" b="1" u="sng" dirty="0"/>
              <a:t>Yeasts</a:t>
            </a:r>
            <a:r>
              <a:rPr lang="en-US" sz="2400" dirty="0"/>
              <a:t> are unicellular forms of fungi that reproduce by budding.</a:t>
            </a:r>
          </a:p>
          <a:p>
            <a:r>
              <a:rPr lang="en-US" sz="2400" dirty="0"/>
              <a:t>When they are left to grow in colonies, yeasts have a moist, shiny appearance. </a:t>
            </a:r>
          </a:p>
          <a:p>
            <a:endParaRPr lang="en-US" sz="2400" dirty="0"/>
          </a:p>
          <a:p>
            <a:r>
              <a:rPr lang="en-US" sz="2400" dirty="0"/>
              <a:t>2-</a:t>
            </a:r>
            <a:r>
              <a:rPr lang="en-US" sz="2400" b="1" u="sng" dirty="0"/>
              <a:t>Molds</a:t>
            </a:r>
            <a:r>
              <a:rPr lang="en-US" sz="2400" u="sng" dirty="0"/>
              <a:t> </a:t>
            </a:r>
            <a:r>
              <a:rPr lang="en-US" sz="2400" dirty="0"/>
              <a:t>are multicellular fungi that consist of many branching hyphae and can reproduce either by translocation of existing hyphae to a new area, or through spore formation and spread (hence, one bad apple really does spoil a bunch).</a:t>
            </a:r>
          </a:p>
          <a:p>
            <a:endParaRPr lang="en-US" sz="2400" dirty="0"/>
          </a:p>
          <a:p>
            <a:r>
              <a:rPr lang="en-US" sz="2400" dirty="0"/>
              <a:t>3-In addition to these two basic forms, there are </a:t>
            </a:r>
            <a:r>
              <a:rPr lang="en-US" sz="2400" b="1" u="sng" dirty="0"/>
              <a:t>dimorphic fungi </a:t>
            </a:r>
            <a:r>
              <a:rPr lang="en-US" sz="2400" dirty="0"/>
              <a:t>that can exist in either form. These fungi are often mold-like at room temperature but yeast-like at body temperature.</a:t>
            </a:r>
          </a:p>
          <a:p>
            <a:pPr>
              <a:spcBef>
                <a:spcPct val="0"/>
              </a:spcBef>
              <a:defRPr/>
            </a:pPr>
            <a:endParaRPr lang="en-US" altLang="en-US" sz="2400" b="1" u="sng" dirty="0">
              <a:cs typeface="Arial" charset="0"/>
            </a:endParaRPr>
          </a:p>
          <a:p>
            <a:pPr>
              <a:spcBef>
                <a:spcPct val="0"/>
              </a:spcBef>
              <a:defRPr/>
            </a:pPr>
            <a:endParaRPr lang="en-US" altLang="en-US" sz="2400" dirty="0">
              <a:cs typeface="Arial" charset="0"/>
            </a:endParaRPr>
          </a:p>
        </p:txBody>
      </p:sp>
    </p:spTree>
    <p:extLst>
      <p:ext uri="{BB962C8B-B14F-4D97-AF65-F5344CB8AC3E}">
        <p14:creationId xmlns:p14="http://schemas.microsoft.com/office/powerpoint/2010/main" val="1096732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0" y="762000"/>
            <a:ext cx="9144000" cy="4267200"/>
          </a:xfrm>
        </p:spPr>
        <p:txBody>
          <a:bodyPr>
            <a:normAutofit fontScale="92500" lnSpcReduction="20000"/>
          </a:bodyPr>
          <a:lstStyle/>
          <a:p>
            <a:pPr algn="just">
              <a:defRPr/>
            </a:pPr>
            <a:r>
              <a:rPr lang="en-US" altLang="en-US" dirty="0">
                <a:solidFill>
                  <a:schemeClr val="hlink"/>
                </a:solidFill>
              </a:rPr>
              <a:t>Clinical Uses</a:t>
            </a:r>
            <a:r>
              <a:rPr lang="en-US" altLang="en-US" dirty="0"/>
              <a:t> - </a:t>
            </a:r>
          </a:p>
          <a:p>
            <a:pPr lvl="1">
              <a:defRPr/>
            </a:pPr>
            <a:r>
              <a:rPr lang="en-US" altLang="en-US" dirty="0"/>
              <a:t>Systemic and </a:t>
            </a:r>
            <a:r>
              <a:rPr lang="en-US" altLang="en-US" dirty="0" err="1"/>
              <a:t>mucocutaneous</a:t>
            </a:r>
            <a:r>
              <a:rPr lang="en-US" altLang="en-US" dirty="0"/>
              <a:t> infections. </a:t>
            </a:r>
          </a:p>
          <a:p>
            <a:pPr lvl="1">
              <a:defRPr/>
            </a:pPr>
            <a:r>
              <a:rPr lang="en-US" altLang="en-US" dirty="0"/>
              <a:t>Prevention of </a:t>
            </a:r>
            <a:r>
              <a:rPr lang="en-US" altLang="en-US" i="1" dirty="0"/>
              <a:t>Candida</a:t>
            </a:r>
            <a:r>
              <a:rPr lang="en-US" altLang="en-US" dirty="0"/>
              <a:t> infection in immune suppressed patients. </a:t>
            </a:r>
          </a:p>
          <a:p>
            <a:pPr>
              <a:defRPr/>
            </a:pPr>
            <a:r>
              <a:rPr lang="en-US" altLang="en-US" dirty="0">
                <a:solidFill>
                  <a:schemeClr val="hlink"/>
                </a:solidFill>
              </a:rPr>
              <a:t>Adverse Reactions</a:t>
            </a:r>
            <a:r>
              <a:rPr lang="en-US" altLang="en-US" dirty="0"/>
              <a:t> </a:t>
            </a:r>
          </a:p>
          <a:p>
            <a:pPr lvl="1">
              <a:defRPr/>
            </a:pPr>
            <a:r>
              <a:rPr lang="en-US" altLang="en-US" dirty="0">
                <a:solidFill>
                  <a:srgbClr val="009900"/>
                </a:solidFill>
              </a:rPr>
              <a:t>Mild side effects:</a:t>
            </a:r>
            <a:r>
              <a:rPr lang="en-US" altLang="en-US" dirty="0"/>
              <a:t> GI distress and </a:t>
            </a:r>
            <a:r>
              <a:rPr lang="en-US" altLang="en-US" dirty="0" err="1"/>
              <a:t>pruritus</a:t>
            </a:r>
            <a:r>
              <a:rPr lang="en-US" altLang="en-US" dirty="0"/>
              <a:t> </a:t>
            </a:r>
          </a:p>
          <a:p>
            <a:pPr lvl="1">
              <a:defRPr/>
            </a:pPr>
            <a:r>
              <a:rPr lang="en-US" altLang="en-US" dirty="0">
                <a:solidFill>
                  <a:srgbClr val="009900"/>
                </a:solidFill>
              </a:rPr>
              <a:t>Serious side effects:</a:t>
            </a:r>
            <a:r>
              <a:rPr lang="en-US" altLang="en-US" dirty="0"/>
              <a:t> </a:t>
            </a:r>
          </a:p>
          <a:p>
            <a:pPr lvl="2">
              <a:defRPr/>
            </a:pPr>
            <a:r>
              <a:rPr lang="en-US" altLang="en-US" sz="2800" u="sng" dirty="0"/>
              <a:t>Hepatic toxicity </a:t>
            </a:r>
            <a:r>
              <a:rPr lang="en-US" altLang="en-US" sz="2800" dirty="0"/>
              <a:t>- </a:t>
            </a:r>
            <a:r>
              <a:rPr lang="en-US" altLang="en-US" sz="2800" dirty="0">
                <a:solidFill>
                  <a:srgbClr val="EA8B2C"/>
                </a:solidFill>
                <a:effectLst>
                  <a:outerShdw blurRad="38100" dist="38100" dir="2700000" algn="tl">
                    <a:srgbClr val="C0C0C0"/>
                  </a:outerShdw>
                </a:effectLst>
              </a:rPr>
              <a:t>The drug must be discontinued if hepatitis occurs.</a:t>
            </a:r>
            <a:r>
              <a:rPr lang="en-US" altLang="en-US" sz="2800" dirty="0">
                <a:solidFill>
                  <a:srgbClr val="EA8B2C"/>
                </a:solidFill>
              </a:rPr>
              <a:t> </a:t>
            </a:r>
          </a:p>
          <a:p>
            <a:pPr lvl="2">
              <a:defRPr/>
            </a:pPr>
            <a:r>
              <a:rPr lang="en-US" altLang="en-US" sz="2800" u="sng" dirty="0"/>
              <a:t>Gynecomastia - inhibition of testosterone synthesis and</a:t>
            </a:r>
            <a:r>
              <a:rPr lang="en-US" sz="1800" dirty="0"/>
              <a:t> </a:t>
            </a:r>
            <a:r>
              <a:rPr lang="en-US" sz="2900" u="sng" dirty="0"/>
              <a:t>adrenocortical steroid </a:t>
            </a:r>
            <a:endParaRPr lang="en-US" altLang="en-US" sz="2900" u="sng" dirty="0"/>
          </a:p>
          <a:p>
            <a:pPr lvl="2">
              <a:defRPr/>
            </a:pPr>
            <a:endParaRPr lang="en-US" altLang="en-US" sz="2800" u="sng" dirty="0"/>
          </a:p>
        </p:txBody>
      </p:sp>
      <p:sp>
        <p:nvSpPr>
          <p:cNvPr id="14340" name="Rectangle 4"/>
          <p:cNvSpPr>
            <a:spLocks noChangeArrowheads="1"/>
          </p:cNvSpPr>
          <p:nvPr/>
        </p:nvSpPr>
        <p:spPr bwMode="auto">
          <a:xfrm>
            <a:off x="1930400" y="0"/>
            <a:ext cx="4762500" cy="774700"/>
          </a:xfrm>
          <a:prstGeom prst="rect">
            <a:avLst/>
          </a:prstGeom>
          <a:solidFill>
            <a:srgbClr val="00BEB9"/>
          </a:solidFill>
          <a:ln>
            <a:noFill/>
          </a:ln>
          <a:effectLst>
            <a:outerShdw dist="35921" dir="2700000" algn="ctr" rotWithShape="0">
              <a:schemeClr val="bg2"/>
            </a:outerShdw>
          </a:effectLst>
        </p:spPr>
        <p:txBody>
          <a:bodyPr lIns="92075" tIns="46038" rIns="92075" bIns="46038" anchor="ctr"/>
          <a:lstStyle>
            <a:lvl1pPr algn="ctr">
              <a:defRPr sz="4400">
                <a:solidFill>
                  <a:schemeClr val="bg2"/>
                </a:solidFill>
                <a:latin typeface="Tahoma" pitchFamily="34" charset="0"/>
              </a:defRPr>
            </a:lvl1pPr>
            <a:lvl2pPr algn="ctr">
              <a:defRPr sz="4400">
                <a:solidFill>
                  <a:schemeClr val="bg2"/>
                </a:solidFill>
                <a:latin typeface="Tahoma" pitchFamily="34" charset="0"/>
              </a:defRPr>
            </a:lvl2pPr>
            <a:lvl3pPr algn="ctr">
              <a:defRPr sz="4400">
                <a:solidFill>
                  <a:schemeClr val="bg2"/>
                </a:solidFill>
                <a:latin typeface="Tahoma" pitchFamily="34" charset="0"/>
              </a:defRPr>
            </a:lvl3pPr>
            <a:lvl4pPr algn="ctr">
              <a:defRPr sz="4400">
                <a:solidFill>
                  <a:schemeClr val="bg2"/>
                </a:solidFill>
                <a:latin typeface="Tahoma" pitchFamily="34" charset="0"/>
              </a:defRPr>
            </a:lvl4pPr>
            <a:lvl5pPr algn="ctr">
              <a:defRPr sz="4400">
                <a:solidFill>
                  <a:schemeClr val="bg2"/>
                </a:solidFill>
                <a:latin typeface="Tahoma" pitchFamily="34" charset="0"/>
              </a:defRPr>
            </a:lvl5pPr>
            <a:lvl6pPr marL="457200" algn="ctr" eaLnBrk="0" fontAlgn="base" hangingPunct="0">
              <a:spcBef>
                <a:spcPct val="0"/>
              </a:spcBef>
              <a:spcAft>
                <a:spcPct val="0"/>
              </a:spcAft>
              <a:defRPr sz="4400">
                <a:solidFill>
                  <a:schemeClr val="bg2"/>
                </a:solidFill>
                <a:latin typeface="Tahoma" pitchFamily="34" charset="0"/>
              </a:defRPr>
            </a:lvl6pPr>
            <a:lvl7pPr marL="914400" algn="ctr" eaLnBrk="0" fontAlgn="base" hangingPunct="0">
              <a:spcBef>
                <a:spcPct val="0"/>
              </a:spcBef>
              <a:spcAft>
                <a:spcPct val="0"/>
              </a:spcAft>
              <a:defRPr sz="4400">
                <a:solidFill>
                  <a:schemeClr val="bg2"/>
                </a:solidFill>
                <a:latin typeface="Tahoma" pitchFamily="34" charset="0"/>
              </a:defRPr>
            </a:lvl7pPr>
            <a:lvl8pPr marL="1371600" algn="ctr" eaLnBrk="0" fontAlgn="base" hangingPunct="0">
              <a:spcBef>
                <a:spcPct val="0"/>
              </a:spcBef>
              <a:spcAft>
                <a:spcPct val="0"/>
              </a:spcAft>
              <a:defRPr sz="4400">
                <a:solidFill>
                  <a:schemeClr val="bg2"/>
                </a:solidFill>
                <a:latin typeface="Tahoma" pitchFamily="34" charset="0"/>
              </a:defRPr>
            </a:lvl8pPr>
            <a:lvl9pPr marL="1828800" algn="ctr" eaLnBrk="0" fontAlgn="base" hangingPunct="0">
              <a:spcBef>
                <a:spcPct val="0"/>
              </a:spcBef>
              <a:spcAft>
                <a:spcPct val="0"/>
              </a:spcAft>
              <a:defRPr sz="4400">
                <a:solidFill>
                  <a:schemeClr val="bg2"/>
                </a:solidFill>
                <a:latin typeface="Tahoma" pitchFamily="34" charset="0"/>
              </a:defRPr>
            </a:lvl9pPr>
          </a:lstStyle>
          <a:p>
            <a:pPr>
              <a:defRPr/>
            </a:pPr>
            <a:r>
              <a:rPr lang="en-US" altLang="en-US" sz="4000" dirty="0"/>
              <a:t>Ketoconazole</a:t>
            </a:r>
            <a:endParaRPr lang="en-US" altLang="en-US" b="1" dirty="0">
              <a:effectLst>
                <a:outerShdw blurRad="38100" dist="38100" dir="2700000" algn="tl">
                  <a:srgbClr val="FFFFFF"/>
                </a:outerShdw>
              </a:effectLst>
            </a:endParaRPr>
          </a:p>
        </p:txBody>
      </p:sp>
    </p:spTree>
    <p:extLst>
      <p:ext uri="{BB962C8B-B14F-4D97-AF65-F5344CB8AC3E}">
        <p14:creationId xmlns:p14="http://schemas.microsoft.com/office/powerpoint/2010/main" val="42027290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3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33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4339">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14339">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1433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FLUCONAZOLE</a:t>
            </a:r>
            <a:endParaRPr lang="en-US" dirty="0"/>
          </a:p>
        </p:txBody>
      </p:sp>
      <p:sp>
        <p:nvSpPr>
          <p:cNvPr id="3" name="Content Placeholder 2"/>
          <p:cNvSpPr>
            <a:spLocks noGrp="1"/>
          </p:cNvSpPr>
          <p:nvPr>
            <p:ph idx="1"/>
          </p:nvPr>
        </p:nvSpPr>
        <p:spPr>
          <a:xfrm>
            <a:off x="0" y="1143000"/>
            <a:ext cx="9144000" cy="4983163"/>
          </a:xfrm>
        </p:spPr>
        <p:txBody>
          <a:bodyPr>
            <a:normAutofit fontScale="62500" lnSpcReduction="20000"/>
          </a:bodyPr>
          <a:lstStyle/>
          <a:p>
            <a:r>
              <a:rPr lang="en-US" dirty="0"/>
              <a:t>Fluconazole is well absorbed and can be given orally or intravenously. It reaches high concentrations in the cerebrospinal fluid and ocular fluids, and may become the drug of first choice for most types of fungal meningitis.</a:t>
            </a:r>
          </a:p>
          <a:p>
            <a:r>
              <a:rPr lang="en-US" dirty="0"/>
              <a:t>active against many species of </a:t>
            </a:r>
            <a:r>
              <a:rPr lang="en-US" b="1" i="1" u="sng" dirty="0"/>
              <a:t>Candida </a:t>
            </a:r>
            <a:r>
              <a:rPr lang="en-US" b="1" u="sng" dirty="0"/>
              <a:t>and </a:t>
            </a:r>
            <a:r>
              <a:rPr lang="en-US" b="1" u="sng" dirty="0" err="1"/>
              <a:t>cryptococcal</a:t>
            </a:r>
            <a:r>
              <a:rPr lang="en-US" b="1" u="sng" dirty="0"/>
              <a:t> disease.</a:t>
            </a:r>
          </a:p>
          <a:p>
            <a:pPr marL="0" indent="0">
              <a:buNone/>
            </a:pPr>
            <a:endParaRPr lang="en-US" dirty="0"/>
          </a:p>
          <a:p>
            <a:pPr marL="0" indent="0">
              <a:buNone/>
            </a:pPr>
            <a:r>
              <a:rPr lang="en-US" b="1" u="sng" dirty="0"/>
              <a:t>Side effects:</a:t>
            </a:r>
          </a:p>
          <a:p>
            <a:pPr marL="0" indent="0">
              <a:buNone/>
            </a:pPr>
            <a:r>
              <a:rPr lang="en-US" b="1" dirty="0"/>
              <a:t>1-</a:t>
            </a:r>
            <a:r>
              <a:rPr lang="en-US" dirty="0"/>
              <a:t>hepatotoxicity is a concern and should be monitored for courses longer than a few days.</a:t>
            </a:r>
          </a:p>
          <a:p>
            <a:pPr marL="0" indent="0">
              <a:buNone/>
            </a:pPr>
            <a:r>
              <a:rPr lang="en-US" dirty="0"/>
              <a:t>2- As with all azoles, interactions with many drugs metabolized by the cytochrome P450 system are possible. </a:t>
            </a:r>
          </a:p>
          <a:p>
            <a:pPr marL="0" indent="0">
              <a:buNone/>
            </a:pPr>
            <a:endParaRPr lang="en-US" dirty="0"/>
          </a:p>
          <a:p>
            <a:pPr marL="0" indent="0">
              <a:buNone/>
            </a:pPr>
            <a:r>
              <a:rPr lang="en-US" dirty="0"/>
              <a:t>But does not produce the inhibition of  steroidogenesis that occurs with ketoconazole.</a:t>
            </a:r>
          </a:p>
          <a:p>
            <a:pPr marL="0" indent="0">
              <a:buNone/>
            </a:pPr>
            <a:endParaRPr lang="en-US" dirty="0"/>
          </a:p>
          <a:p>
            <a:pPr marL="0" indent="0">
              <a:buNone/>
            </a:pPr>
            <a:r>
              <a:rPr lang="en-US" dirty="0"/>
              <a:t>3-Prolongation of the corrected QT interval (</a:t>
            </a:r>
            <a:r>
              <a:rPr lang="en-US" dirty="0" err="1"/>
              <a:t>QTc</a:t>
            </a:r>
            <a:r>
              <a:rPr lang="en-US" dirty="0"/>
              <a:t>) can be seen, and patients with risk factors for cardiac arrhythmias may require ECG monitoring.</a:t>
            </a:r>
          </a:p>
        </p:txBody>
      </p:sp>
    </p:spTree>
    <p:extLst>
      <p:ext uri="{BB962C8B-B14F-4D97-AF65-F5344CB8AC3E}">
        <p14:creationId xmlns:p14="http://schemas.microsoft.com/office/powerpoint/2010/main" val="26339992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dirty="0"/>
              <a:t>ITRACONAZOLE</a:t>
            </a:r>
            <a:endParaRPr lang="en-US" dirty="0"/>
          </a:p>
        </p:txBody>
      </p:sp>
      <p:sp>
        <p:nvSpPr>
          <p:cNvPr id="3" name="Content Placeholder 2"/>
          <p:cNvSpPr>
            <a:spLocks noGrp="1"/>
          </p:cNvSpPr>
          <p:nvPr>
            <p:ph idx="1"/>
          </p:nvPr>
        </p:nvSpPr>
        <p:spPr>
          <a:xfrm>
            <a:off x="0" y="838200"/>
            <a:ext cx="9144000" cy="5791200"/>
          </a:xfrm>
        </p:spPr>
        <p:txBody>
          <a:bodyPr>
            <a:normAutofit fontScale="85000" lnSpcReduction="20000"/>
          </a:bodyPr>
          <a:lstStyle/>
          <a:p>
            <a:pPr marL="0" indent="0">
              <a:buNone/>
            </a:pPr>
            <a:r>
              <a:rPr lang="en-US" dirty="0" err="1"/>
              <a:t>Itraconazole</a:t>
            </a:r>
            <a:r>
              <a:rPr lang="en-US" dirty="0"/>
              <a:t> is </a:t>
            </a:r>
            <a:r>
              <a:rPr lang="en-US" altLang="en-US" dirty="0"/>
              <a:t>wider spectrum of activity than ketoconazole and fewer adverse effects. Drug of choice for several systemic infections.  </a:t>
            </a:r>
          </a:p>
          <a:p>
            <a:pPr marL="0" indent="0">
              <a:buNone/>
            </a:pPr>
            <a:r>
              <a:rPr lang="en-US" dirty="0"/>
              <a:t>Is an in-between agent, with a broader spectrum than fluconazole but narrower than </a:t>
            </a:r>
            <a:r>
              <a:rPr lang="en-US" dirty="0" err="1"/>
              <a:t>voriconazole</a:t>
            </a:r>
            <a:r>
              <a:rPr lang="en-US" dirty="0"/>
              <a:t>, </a:t>
            </a:r>
            <a:r>
              <a:rPr lang="en-US" dirty="0" err="1"/>
              <a:t>posaconazole</a:t>
            </a:r>
            <a:r>
              <a:rPr lang="en-US" dirty="0"/>
              <a:t>, and </a:t>
            </a:r>
            <a:r>
              <a:rPr lang="en-US" dirty="0" err="1"/>
              <a:t>isavuconazole</a:t>
            </a:r>
            <a:endParaRPr lang="en-US" dirty="0"/>
          </a:p>
          <a:p>
            <a:pPr marL="0" indent="0">
              <a:buNone/>
            </a:pPr>
            <a:r>
              <a:rPr lang="en-US" b="1" u="sng" dirty="0"/>
              <a:t>Side effects :</a:t>
            </a:r>
          </a:p>
          <a:p>
            <a:pPr marL="0" indent="0">
              <a:buNone/>
            </a:pPr>
            <a:r>
              <a:rPr lang="en-US" dirty="0"/>
              <a:t>1-Hepatotoxicity and</a:t>
            </a:r>
          </a:p>
          <a:p>
            <a:pPr marL="0" indent="0">
              <a:buNone/>
            </a:pPr>
            <a:r>
              <a:rPr lang="en-US" dirty="0"/>
              <a:t>2- </a:t>
            </a:r>
            <a:r>
              <a:rPr lang="en-US" dirty="0" err="1"/>
              <a:t>QTc</a:t>
            </a:r>
            <a:r>
              <a:rPr lang="en-US" dirty="0"/>
              <a:t> prolongation, </a:t>
            </a:r>
          </a:p>
          <a:p>
            <a:pPr marL="0" indent="0">
              <a:buNone/>
            </a:pPr>
            <a:r>
              <a:rPr lang="en-US" dirty="0"/>
              <a:t>3-itraconazole is a negative inotrope and is </a:t>
            </a:r>
            <a:r>
              <a:rPr lang="en-US" dirty="0" err="1"/>
              <a:t>ontraindicated</a:t>
            </a:r>
            <a:r>
              <a:rPr lang="en-US" dirty="0"/>
              <a:t> in patients with heart failure.</a:t>
            </a:r>
          </a:p>
          <a:p>
            <a:pPr marL="0" indent="0">
              <a:buNone/>
            </a:pPr>
            <a:r>
              <a:rPr lang="en-US" dirty="0"/>
              <a:t>4- The oral solution is associated with diarrhea.</a:t>
            </a:r>
          </a:p>
          <a:p>
            <a:pPr marL="0" indent="0">
              <a:buNone/>
            </a:pPr>
            <a:r>
              <a:rPr lang="en-US" dirty="0"/>
              <a:t>5- It is also a potent inhibitor of cytochrome P450 enzymes and has a long list of drug interactions.</a:t>
            </a:r>
          </a:p>
        </p:txBody>
      </p:sp>
    </p:spTree>
    <p:extLst>
      <p:ext uri="{BB962C8B-B14F-4D97-AF65-F5344CB8AC3E}">
        <p14:creationId xmlns:p14="http://schemas.microsoft.com/office/powerpoint/2010/main" val="40302535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b="1" dirty="0"/>
              <a:t>POSACONAZOLE</a:t>
            </a:r>
            <a:endParaRPr lang="en-US" dirty="0"/>
          </a:p>
        </p:txBody>
      </p:sp>
      <p:sp>
        <p:nvSpPr>
          <p:cNvPr id="3" name="Content Placeholder 2"/>
          <p:cNvSpPr>
            <a:spLocks noGrp="1"/>
          </p:cNvSpPr>
          <p:nvPr>
            <p:ph idx="1"/>
          </p:nvPr>
        </p:nvSpPr>
        <p:spPr>
          <a:xfrm>
            <a:off x="152400" y="838200"/>
            <a:ext cx="8839200" cy="5287963"/>
          </a:xfrm>
        </p:spPr>
        <p:txBody>
          <a:bodyPr/>
          <a:lstStyle/>
          <a:p>
            <a:r>
              <a:rPr lang="en-US" dirty="0" err="1"/>
              <a:t>Posaconazole</a:t>
            </a:r>
            <a:r>
              <a:rPr lang="en-US" dirty="0"/>
              <a:t> is </a:t>
            </a:r>
            <a:r>
              <a:rPr lang="en-US" altLang="en-US" dirty="0"/>
              <a:t>broad spectrum azole anti-fungal </a:t>
            </a:r>
            <a:r>
              <a:rPr lang="en-US" dirty="0"/>
              <a:t>analog of </a:t>
            </a:r>
            <a:r>
              <a:rPr lang="en-US" dirty="0" err="1"/>
              <a:t>itraconazole</a:t>
            </a:r>
            <a:r>
              <a:rPr lang="en-US" dirty="0"/>
              <a:t>.</a:t>
            </a:r>
          </a:p>
          <a:p>
            <a:endParaRPr lang="en-US" dirty="0"/>
          </a:p>
          <a:p>
            <a:pPr marL="0" indent="0">
              <a:buNone/>
            </a:pPr>
            <a:r>
              <a:rPr lang="en-US" u="sng" dirty="0"/>
              <a:t>its inhibition of enzymes involved in steroid metabolism has led to cases of hypertension and hypokalemia as a component of </a:t>
            </a:r>
            <a:r>
              <a:rPr lang="en-US" u="sng" dirty="0" err="1"/>
              <a:t>posaconazole</a:t>
            </a:r>
            <a:r>
              <a:rPr lang="en-US" u="sng" dirty="0"/>
              <a:t>-induced </a:t>
            </a:r>
            <a:r>
              <a:rPr lang="en-US" u="sng" dirty="0" err="1"/>
              <a:t>pseudohyperaldosteronism</a:t>
            </a:r>
            <a:r>
              <a:rPr lang="en-US" u="sng" dirty="0"/>
              <a:t>. And other side effects of </a:t>
            </a:r>
            <a:r>
              <a:rPr lang="en-US" u="sng" dirty="0" err="1"/>
              <a:t>itraconazole</a:t>
            </a:r>
            <a:endParaRPr lang="en-US" u="sng" dirty="0"/>
          </a:p>
          <a:p>
            <a:pPr marL="0" indent="0">
              <a:buNone/>
            </a:pPr>
            <a:endParaRPr lang="en-US" dirty="0"/>
          </a:p>
        </p:txBody>
      </p:sp>
    </p:spTree>
    <p:extLst>
      <p:ext uri="{BB962C8B-B14F-4D97-AF65-F5344CB8AC3E}">
        <p14:creationId xmlns:p14="http://schemas.microsoft.com/office/powerpoint/2010/main" val="1302867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a:t>VORICONAZOLE</a:t>
            </a:r>
            <a:endParaRPr lang="en-US" dirty="0"/>
          </a:p>
        </p:txBody>
      </p:sp>
      <p:sp>
        <p:nvSpPr>
          <p:cNvPr id="3" name="Content Placeholder 2"/>
          <p:cNvSpPr>
            <a:spLocks noGrp="1"/>
          </p:cNvSpPr>
          <p:nvPr>
            <p:ph idx="1"/>
          </p:nvPr>
        </p:nvSpPr>
        <p:spPr>
          <a:xfrm>
            <a:off x="0" y="914400"/>
            <a:ext cx="8991600" cy="5791200"/>
          </a:xfrm>
        </p:spPr>
        <p:txBody>
          <a:bodyPr>
            <a:normAutofit fontScale="70000" lnSpcReduction="20000"/>
          </a:bodyPr>
          <a:lstStyle/>
          <a:p>
            <a:pPr marL="0" indent="0">
              <a:buNone/>
            </a:pPr>
            <a:r>
              <a:rPr lang="en-US" dirty="0"/>
              <a:t>It is a broad-spectrum antifungal like </a:t>
            </a:r>
            <a:r>
              <a:rPr lang="en-US" dirty="0" err="1"/>
              <a:t>itraconazole</a:t>
            </a:r>
            <a:r>
              <a:rPr lang="en-US" dirty="0"/>
              <a:t>, with good activity against </a:t>
            </a:r>
            <a:r>
              <a:rPr lang="en-US" b="1" i="1" u="sng" dirty="0"/>
              <a:t>Candida </a:t>
            </a:r>
            <a:r>
              <a:rPr lang="en-US" b="1" u="sng" dirty="0"/>
              <a:t>species and many molds.</a:t>
            </a:r>
          </a:p>
          <a:p>
            <a:pPr marL="0" indent="0">
              <a:buNone/>
            </a:pPr>
            <a:r>
              <a:rPr lang="en-US" b="1" u="sng" dirty="0"/>
              <a:t>Adverse Effects</a:t>
            </a:r>
          </a:p>
          <a:p>
            <a:pPr marL="0" indent="0">
              <a:buNone/>
            </a:pPr>
            <a:r>
              <a:rPr lang="en-US" dirty="0"/>
              <a:t>1-Hepatotoxicity, rash, </a:t>
            </a:r>
          </a:p>
          <a:p>
            <a:pPr marL="0" indent="0">
              <a:buNone/>
            </a:pPr>
            <a:r>
              <a:rPr lang="en-US" dirty="0"/>
              <a:t>2-Drug interactions (potent inhibitor and a substrate of the cytochrome P450 system)  that are common with this class, </a:t>
            </a:r>
          </a:p>
          <a:p>
            <a:pPr marL="0" indent="0">
              <a:buNone/>
            </a:pPr>
            <a:r>
              <a:rPr lang="en-US" b="1" u="sng" dirty="0"/>
              <a:t>3-Some specific adverse effects:</a:t>
            </a:r>
          </a:p>
          <a:p>
            <a:pPr marL="0" indent="0">
              <a:buNone/>
            </a:pPr>
            <a:endParaRPr lang="en-US" dirty="0"/>
          </a:p>
          <a:p>
            <a:pPr marL="0" indent="0">
              <a:buNone/>
            </a:pPr>
            <a:r>
              <a:rPr lang="en-US" dirty="0"/>
              <a:t>*renal dysfunction</a:t>
            </a:r>
          </a:p>
          <a:p>
            <a:pPr marL="0" indent="0">
              <a:buNone/>
            </a:pPr>
            <a:endParaRPr lang="en-US" dirty="0"/>
          </a:p>
          <a:p>
            <a:pPr marL="0" indent="0">
              <a:buNone/>
            </a:pPr>
            <a:r>
              <a:rPr lang="en-US" dirty="0"/>
              <a:t>*</a:t>
            </a:r>
            <a:r>
              <a:rPr lang="en-US" i="1" dirty="0"/>
              <a:t>Visual effects: </a:t>
            </a:r>
            <a:r>
              <a:rPr lang="en-US" dirty="0"/>
              <a:t>such as seeing wavy lines or halos around bright lights</a:t>
            </a:r>
          </a:p>
          <a:p>
            <a:pPr marL="0" indent="0">
              <a:buNone/>
            </a:pPr>
            <a:endParaRPr lang="en-US" dirty="0"/>
          </a:p>
          <a:p>
            <a:pPr marL="0" indent="0">
              <a:buNone/>
            </a:pPr>
            <a:r>
              <a:rPr lang="en-US" dirty="0"/>
              <a:t>*</a:t>
            </a:r>
            <a:r>
              <a:rPr lang="en-US" i="1" dirty="0"/>
              <a:t>Central nervous system effects: </a:t>
            </a:r>
            <a:r>
              <a:rPr lang="en-US" dirty="0"/>
              <a:t>patients sometimes experience visual and auditory hallucinations.</a:t>
            </a:r>
          </a:p>
          <a:p>
            <a:pPr marL="0" indent="0">
              <a:buNone/>
            </a:pPr>
            <a:endParaRPr lang="en-US" dirty="0"/>
          </a:p>
          <a:p>
            <a:pPr marL="0" indent="0">
              <a:buNone/>
            </a:pPr>
            <a:r>
              <a:rPr lang="en-US" dirty="0"/>
              <a:t>*</a:t>
            </a:r>
            <a:r>
              <a:rPr lang="en-US" i="1" dirty="0"/>
              <a:t>Dermatologic: </a:t>
            </a:r>
            <a:r>
              <a:rPr lang="en-US" dirty="0"/>
              <a:t>sun sensitivity, and patients should be advised to use sunscreen and avoid excessive sun exposure.</a:t>
            </a:r>
          </a:p>
          <a:p>
            <a:pPr marL="0" indent="0">
              <a:buNone/>
            </a:pPr>
            <a:endParaRPr lang="en-US" dirty="0"/>
          </a:p>
        </p:txBody>
      </p:sp>
    </p:spTree>
    <p:extLst>
      <p:ext uri="{BB962C8B-B14F-4D97-AF65-F5344CB8AC3E}">
        <p14:creationId xmlns:p14="http://schemas.microsoft.com/office/powerpoint/2010/main" val="27337919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ISAVUCONAZOLE</a:t>
            </a:r>
            <a:endParaRPr lang="en-US" dirty="0"/>
          </a:p>
        </p:txBody>
      </p:sp>
      <p:sp>
        <p:nvSpPr>
          <p:cNvPr id="3" name="Content Placeholder 2"/>
          <p:cNvSpPr>
            <a:spLocks noGrp="1"/>
          </p:cNvSpPr>
          <p:nvPr>
            <p:ph idx="1"/>
          </p:nvPr>
        </p:nvSpPr>
        <p:spPr>
          <a:xfrm>
            <a:off x="0" y="1600200"/>
            <a:ext cx="9144000" cy="4525963"/>
          </a:xfrm>
        </p:spPr>
        <p:txBody>
          <a:bodyPr/>
          <a:lstStyle/>
          <a:p>
            <a:pPr marL="0" indent="0">
              <a:buNone/>
            </a:pPr>
            <a:r>
              <a:rPr lang="fr-FR" b="1" dirty="0"/>
              <a:t>(</a:t>
            </a:r>
            <a:r>
              <a:rPr lang="en-US" b="1" dirty="0"/>
              <a:t>The newest azole antifungal is </a:t>
            </a:r>
            <a:r>
              <a:rPr lang="en-US" b="1" dirty="0" err="1"/>
              <a:t>isavuconazole</a:t>
            </a:r>
            <a:r>
              <a:rPr lang="en-US" dirty="0"/>
              <a:t>)</a:t>
            </a:r>
          </a:p>
          <a:p>
            <a:pPr marL="0" indent="0">
              <a:buNone/>
            </a:pPr>
            <a:r>
              <a:rPr lang="en-US" dirty="0"/>
              <a:t>In many ways </a:t>
            </a:r>
            <a:r>
              <a:rPr lang="en-US" dirty="0" err="1"/>
              <a:t>isavuconazole</a:t>
            </a:r>
            <a:r>
              <a:rPr lang="en-US" dirty="0"/>
              <a:t> is similar to</a:t>
            </a:r>
          </a:p>
          <a:p>
            <a:pPr marL="0" indent="0">
              <a:buNone/>
            </a:pPr>
            <a:r>
              <a:rPr lang="en-US" dirty="0" err="1"/>
              <a:t>posaconazole</a:t>
            </a:r>
            <a:r>
              <a:rPr lang="en-US" dirty="0"/>
              <a:t>. But  has an expanded spectrum of activity that includes </a:t>
            </a:r>
            <a:r>
              <a:rPr lang="en-US" i="1" dirty="0"/>
              <a:t>Candida</a:t>
            </a:r>
            <a:r>
              <a:rPr lang="en-US" dirty="0"/>
              <a:t>, </a:t>
            </a:r>
            <a:r>
              <a:rPr lang="en-US" i="1" dirty="0"/>
              <a:t>Aspergillus</a:t>
            </a:r>
            <a:r>
              <a:rPr lang="en-US" dirty="0"/>
              <a:t>, and</a:t>
            </a:r>
          </a:p>
          <a:p>
            <a:pPr marL="0" indent="0">
              <a:buNone/>
            </a:pPr>
            <a:r>
              <a:rPr lang="en-US" dirty="0" err="1"/>
              <a:t>Mucorales</a:t>
            </a:r>
            <a:r>
              <a:rPr lang="en-US" dirty="0"/>
              <a:t>.</a:t>
            </a:r>
          </a:p>
          <a:p>
            <a:pPr marL="0" indent="0">
              <a:buNone/>
            </a:pPr>
            <a:r>
              <a:rPr lang="en-US" dirty="0"/>
              <a:t>Side effects: as  other azoles</a:t>
            </a:r>
          </a:p>
        </p:txBody>
      </p:sp>
    </p:spTree>
    <p:extLst>
      <p:ext uri="{BB962C8B-B14F-4D97-AF65-F5344CB8AC3E}">
        <p14:creationId xmlns:p14="http://schemas.microsoft.com/office/powerpoint/2010/main" val="6887630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Other azoles </a:t>
            </a:r>
            <a:br>
              <a:rPr lang="en-US" dirty="0"/>
            </a:br>
            <a:endParaRPr lang="ar-SA" dirty="0"/>
          </a:p>
        </p:txBody>
      </p:sp>
      <p:sp>
        <p:nvSpPr>
          <p:cNvPr id="3" name="Content Placeholder 2"/>
          <p:cNvSpPr>
            <a:spLocks noGrp="1"/>
          </p:cNvSpPr>
          <p:nvPr>
            <p:ph idx="1"/>
          </p:nvPr>
        </p:nvSpPr>
        <p:spPr>
          <a:xfrm>
            <a:off x="152400" y="908720"/>
            <a:ext cx="8991600" cy="5217443"/>
          </a:xfrm>
        </p:spPr>
        <p:txBody>
          <a:bodyPr>
            <a:normAutofit fontScale="77500" lnSpcReduction="20000"/>
          </a:bodyPr>
          <a:lstStyle/>
          <a:p>
            <a:pPr marL="0" indent="0" algn="l" rtl="0">
              <a:buNone/>
            </a:pPr>
            <a:endParaRPr lang="en-US" dirty="0"/>
          </a:p>
          <a:p>
            <a:r>
              <a:rPr lang="en-US" b="1" u="sng" dirty="0" err="1"/>
              <a:t>Clotrimazole</a:t>
            </a:r>
            <a:r>
              <a:rPr lang="en-US" b="1" u="sng" dirty="0"/>
              <a:t>, </a:t>
            </a:r>
            <a:r>
              <a:rPr lang="en-US" altLang="en-US" b="1" u="sng" dirty="0"/>
              <a:t>Miconazole </a:t>
            </a:r>
            <a:r>
              <a:rPr lang="en-US" b="1" u="sng" dirty="0"/>
              <a:t>, are used only for topical application. </a:t>
            </a:r>
          </a:p>
          <a:p>
            <a:endParaRPr lang="en-US" dirty="0"/>
          </a:p>
          <a:p>
            <a:pPr marL="0" indent="0" algn="l" rtl="0">
              <a:buNone/>
            </a:pPr>
            <a:r>
              <a:rPr lang="en-US" b="1" u="sng" dirty="0" err="1"/>
              <a:t>Clotrimazole</a:t>
            </a:r>
            <a:r>
              <a:rPr lang="en-US" b="1" u="sng" dirty="0"/>
              <a:t>:</a:t>
            </a:r>
            <a:r>
              <a:rPr lang="en-US" dirty="0"/>
              <a:t> </a:t>
            </a:r>
          </a:p>
          <a:p>
            <a:pPr marL="0" indent="0" algn="l" rtl="0">
              <a:buNone/>
            </a:pPr>
            <a:endParaRPr lang="en-US" dirty="0"/>
          </a:p>
          <a:p>
            <a:pPr marL="0" indent="0" algn="l" rtl="0">
              <a:buNone/>
            </a:pPr>
            <a:r>
              <a:rPr lang="en-US" dirty="0"/>
              <a:t>It is active against a wide range of fungi, including </a:t>
            </a:r>
            <a:r>
              <a:rPr lang="en-US" dirty="0" err="1"/>
              <a:t>candidal</a:t>
            </a:r>
            <a:r>
              <a:rPr lang="en-US" dirty="0"/>
              <a:t> organisms. </a:t>
            </a:r>
          </a:p>
          <a:p>
            <a:pPr algn="just"/>
            <a:r>
              <a:rPr lang="en-US" altLang="en-US" u="sng" dirty="0"/>
              <a:t>Topical </a:t>
            </a:r>
            <a:r>
              <a:rPr lang="en-US" altLang="en-US" dirty="0"/>
              <a:t>treatment of dermatophyte infections and treatment of vaginal candidiasis. </a:t>
            </a:r>
          </a:p>
          <a:p>
            <a:pPr algn="just"/>
            <a:endParaRPr lang="en-US" altLang="en-US" dirty="0"/>
          </a:p>
          <a:p>
            <a:pPr marL="0" indent="0">
              <a:buNone/>
            </a:pPr>
            <a:r>
              <a:rPr lang="en-US" altLang="en-US" u="sng" dirty="0"/>
              <a:t> </a:t>
            </a:r>
            <a:r>
              <a:rPr lang="en-US" b="1" u="sng" dirty="0">
                <a:solidFill>
                  <a:srgbClr val="C00000"/>
                </a:solidFill>
              </a:rPr>
              <a:t>Miconazole </a:t>
            </a:r>
            <a:br>
              <a:rPr lang="en-US" dirty="0"/>
            </a:br>
            <a:r>
              <a:rPr lang="en-US" dirty="0" err="1"/>
              <a:t>Miconazole</a:t>
            </a:r>
            <a:r>
              <a:rPr lang="en-US" dirty="0"/>
              <a:t> is given orally for oral and other infections of the gastrointestinal tract. </a:t>
            </a:r>
          </a:p>
          <a:p>
            <a:pPr algn="l" rtl="0"/>
            <a:endParaRPr lang="en-US" dirty="0"/>
          </a:p>
          <a:p>
            <a:pPr algn="l" rtl="0"/>
            <a:endParaRPr lang="ar-SA" dirty="0"/>
          </a:p>
        </p:txBody>
      </p:sp>
    </p:spTree>
    <p:extLst>
      <p:ext uri="{BB962C8B-B14F-4D97-AF65-F5344CB8AC3E}">
        <p14:creationId xmlns:p14="http://schemas.microsoft.com/office/powerpoint/2010/main" val="5990268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0" y="-76200"/>
            <a:ext cx="9144000" cy="651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pPr>
            <a:r>
              <a:rPr lang="en-US" altLang="en-US" sz="1800" b="1" u="sng" dirty="0" err="1">
                <a:cs typeface="Arial" pitchFamily="34" charset="0"/>
              </a:rPr>
              <a:t>Echinocandins</a:t>
            </a:r>
            <a:endParaRPr lang="en-US" altLang="en-US" sz="1800" b="1" u="sng" dirty="0">
              <a:cs typeface="Arial" pitchFamily="34" charset="0"/>
            </a:endParaRPr>
          </a:p>
          <a:p>
            <a:pPr algn="l" rtl="0">
              <a:buNone/>
            </a:pPr>
            <a:r>
              <a:rPr lang="en-US" sz="1800" dirty="0"/>
              <a:t>They inhibit beta-1,3-D-glucan synthase, the enzyme responsible for the production of beta-1,3-D-glucan, a glucose polymer that is necessary for maintaining the structure of fungal cell walls. In the absence of this polymer, fungal cells lose integrity and lysis quickly follows (</a:t>
            </a:r>
            <a:r>
              <a:rPr lang="en-US" sz="1800" dirty="0" err="1"/>
              <a:t>cidal</a:t>
            </a:r>
            <a:r>
              <a:rPr lang="en-US" sz="1800" dirty="0"/>
              <a:t>). </a:t>
            </a:r>
          </a:p>
          <a:p>
            <a:pPr algn="l" rtl="0">
              <a:spcBef>
                <a:spcPct val="0"/>
              </a:spcBef>
              <a:buFontTx/>
              <a:buNone/>
            </a:pPr>
            <a:r>
              <a:rPr lang="en-US" altLang="en-US" sz="1800" b="1" u="sng" dirty="0">
                <a:cs typeface="Arial" pitchFamily="34" charset="0"/>
              </a:rPr>
              <a:t>Examples: </a:t>
            </a:r>
          </a:p>
          <a:p>
            <a:pPr algn="l">
              <a:buNone/>
            </a:pPr>
            <a:r>
              <a:rPr lang="en-US" sz="1800" b="1" dirty="0" err="1"/>
              <a:t>caspofungin</a:t>
            </a:r>
            <a:r>
              <a:rPr lang="en-US" sz="1800" b="1" dirty="0"/>
              <a:t>, micafungin, </a:t>
            </a:r>
            <a:r>
              <a:rPr lang="en-US" sz="1800" b="1" dirty="0" err="1"/>
              <a:t>anidulafungin</a:t>
            </a:r>
            <a:r>
              <a:rPr lang="en-US" sz="1800" b="1" dirty="0"/>
              <a:t>:</a:t>
            </a:r>
          </a:p>
          <a:p>
            <a:pPr algn="l">
              <a:buNone/>
            </a:pPr>
            <a:r>
              <a:rPr lang="en-US" sz="1800" dirty="0"/>
              <a:t>They are  excellent fungicidal activity against Candida and useful activity against </a:t>
            </a:r>
            <a:r>
              <a:rPr lang="en-US" altLang="en-US" sz="1800" dirty="0">
                <a:cs typeface="Arial" pitchFamily="34" charset="0"/>
              </a:rPr>
              <a:t>Aspergillus</a:t>
            </a:r>
            <a:r>
              <a:rPr lang="en-US" sz="1800" dirty="0"/>
              <a:t>.</a:t>
            </a:r>
          </a:p>
          <a:p>
            <a:pPr algn="l">
              <a:buNone/>
            </a:pPr>
            <a:endParaRPr lang="en-US" sz="1800" dirty="0"/>
          </a:p>
          <a:p>
            <a:pPr algn="l">
              <a:buNone/>
            </a:pPr>
            <a:r>
              <a:rPr lang="en-US" sz="1800" dirty="0"/>
              <a:t>They have considerably fewer drug interactions than azoles, are safer than polyenes, and have </a:t>
            </a:r>
          </a:p>
          <a:p>
            <a:pPr algn="l">
              <a:buNone/>
            </a:pPr>
            <a:r>
              <a:rPr lang="en-US" sz="1800" dirty="0"/>
              <a:t>great activity against fluconazole-resistant yeasts.</a:t>
            </a:r>
          </a:p>
          <a:p>
            <a:pPr algn="l">
              <a:buNone/>
            </a:pPr>
            <a:endParaRPr lang="en-US" sz="1800" b="1" u="sng" dirty="0"/>
          </a:p>
          <a:p>
            <a:pPr algn="l">
              <a:buNone/>
            </a:pPr>
            <a:r>
              <a:rPr lang="en-US" sz="1800" b="1" u="sng" dirty="0"/>
              <a:t>Uses: </a:t>
            </a:r>
          </a:p>
          <a:p>
            <a:pPr algn="l">
              <a:buNone/>
            </a:pPr>
            <a:r>
              <a:rPr lang="en-US" sz="1800" dirty="0" err="1"/>
              <a:t>Echinocandins</a:t>
            </a:r>
            <a:r>
              <a:rPr lang="en-US" sz="1800" dirty="0"/>
              <a:t> are drugs of choice for invasive candidiasis</a:t>
            </a:r>
          </a:p>
          <a:p>
            <a:pPr algn="l" rtl="0">
              <a:spcBef>
                <a:spcPct val="0"/>
              </a:spcBef>
              <a:buFontTx/>
              <a:buNone/>
            </a:pPr>
            <a:endParaRPr lang="en-US" altLang="en-US" sz="1800" b="1" u="sng" dirty="0">
              <a:cs typeface="Arial" pitchFamily="34" charset="0"/>
            </a:endParaRPr>
          </a:p>
          <a:p>
            <a:pPr algn="l" rtl="0">
              <a:spcBef>
                <a:spcPct val="0"/>
              </a:spcBef>
              <a:buFontTx/>
              <a:buNone/>
            </a:pPr>
            <a:r>
              <a:rPr lang="en-US" altLang="en-US" sz="1800" b="1" u="sng" dirty="0">
                <a:cs typeface="Arial" pitchFamily="34" charset="0"/>
              </a:rPr>
              <a:t>Side effects:</a:t>
            </a:r>
          </a:p>
          <a:p>
            <a:pPr algn="l">
              <a:buNone/>
            </a:pPr>
            <a:r>
              <a:rPr lang="en-US" sz="1800" dirty="0"/>
              <a:t>1-Echinocandins can cause mild histamine-mediated infusion-related reactions,</a:t>
            </a:r>
            <a:r>
              <a:rPr lang="en-US" altLang="en-US" sz="1800" dirty="0">
                <a:cs typeface="Arial" pitchFamily="34" charset="0"/>
              </a:rPr>
              <a:t> (flushing)  when infused too rapidly.</a:t>
            </a:r>
            <a:r>
              <a:rPr lang="en-US" sz="1800" dirty="0"/>
              <a:t> and can be ameliorated by slowing the infusion rate.  </a:t>
            </a:r>
          </a:p>
          <a:p>
            <a:pPr algn="l">
              <a:buNone/>
            </a:pPr>
            <a:r>
              <a:rPr lang="en-US" sz="1800" dirty="0"/>
              <a:t>2-Also, </a:t>
            </a:r>
            <a:r>
              <a:rPr lang="en-US" altLang="en-US" sz="1800" dirty="0">
                <a:cs typeface="Arial" pitchFamily="34" charset="0"/>
              </a:rPr>
              <a:t>fever, rash, nausea, phlebitis at the infusion site</a:t>
            </a:r>
          </a:p>
          <a:p>
            <a:pPr algn="l">
              <a:buNone/>
            </a:pPr>
            <a:r>
              <a:rPr lang="en-US" sz="1800" dirty="0"/>
              <a:t>3- Hepatotoxicity is also possible with any of these agents, but this is not commonly seen and occurs less frequently than with most azoles.</a:t>
            </a:r>
          </a:p>
          <a:p>
            <a:pPr algn="l" rtl="0">
              <a:spcBef>
                <a:spcPct val="0"/>
              </a:spcBef>
              <a:buFontTx/>
              <a:buNone/>
            </a:pPr>
            <a:endParaRPr lang="en-US" altLang="en-US" sz="1800" dirty="0">
              <a:cs typeface="Arial" pitchFamily="34" charset="0"/>
            </a:endParaRPr>
          </a:p>
        </p:txBody>
      </p:sp>
    </p:spTree>
    <p:extLst>
      <p:ext uri="{BB962C8B-B14F-4D97-AF65-F5344CB8AC3E}">
        <p14:creationId xmlns:p14="http://schemas.microsoft.com/office/powerpoint/2010/main" val="31815749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107950" y="-26988"/>
            <a:ext cx="8964613" cy="686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pPr>
            <a:r>
              <a:rPr lang="en-US" altLang="en-US" sz="2400" b="1" u="sng" dirty="0">
                <a:cs typeface="Arial" pitchFamily="34" charset="0"/>
              </a:rPr>
              <a:t>Drugs for cutaneous mycotic infections</a:t>
            </a:r>
          </a:p>
          <a:p>
            <a:pPr algn="l" rtl="0">
              <a:spcBef>
                <a:spcPct val="0"/>
              </a:spcBef>
              <a:buFontTx/>
              <a:buNone/>
            </a:pPr>
            <a:r>
              <a:rPr lang="en-US" altLang="en-US" sz="2400" dirty="0">
                <a:cs typeface="Arial" pitchFamily="34" charset="0"/>
              </a:rPr>
              <a:t>Mold-like fungi that cause cutaneous infections are called dermatophytes or tinea. Three different dermatophyte fungi that cause the majority of cutaneous infections are: </a:t>
            </a:r>
            <a:r>
              <a:rPr lang="en-US" altLang="en-US" sz="2400" b="1" u="sng" dirty="0">
                <a:cs typeface="Arial" pitchFamily="34" charset="0"/>
              </a:rPr>
              <a:t>Trichophyton, </a:t>
            </a:r>
            <a:r>
              <a:rPr lang="en-US" altLang="en-US" sz="2400" b="1" u="sng" dirty="0" err="1">
                <a:cs typeface="Arial" pitchFamily="34" charset="0"/>
              </a:rPr>
              <a:t>Microsporum</a:t>
            </a:r>
            <a:r>
              <a:rPr lang="en-US" altLang="en-US" sz="2400" b="1" u="sng" dirty="0">
                <a:cs typeface="Arial" pitchFamily="34" charset="0"/>
              </a:rPr>
              <a:t>, </a:t>
            </a:r>
            <a:r>
              <a:rPr lang="en-US" altLang="en-US" sz="2400" b="1" u="sng" dirty="0" err="1">
                <a:cs typeface="Arial" pitchFamily="34" charset="0"/>
              </a:rPr>
              <a:t>Epidermophyton</a:t>
            </a:r>
            <a:r>
              <a:rPr lang="en-US" altLang="en-US" sz="2400" dirty="0">
                <a:cs typeface="Arial" pitchFamily="34" charset="0"/>
              </a:rPr>
              <a:t>. </a:t>
            </a:r>
          </a:p>
          <a:p>
            <a:pPr algn="l" rtl="0">
              <a:spcBef>
                <a:spcPct val="0"/>
              </a:spcBef>
              <a:buFontTx/>
              <a:buNone/>
            </a:pPr>
            <a:endParaRPr lang="en-US" altLang="en-US" sz="2400" u="sng" dirty="0">
              <a:cs typeface="Arial" pitchFamily="34" charset="0"/>
            </a:endParaRPr>
          </a:p>
          <a:p>
            <a:pPr algn="l" rtl="0">
              <a:spcBef>
                <a:spcPct val="0"/>
              </a:spcBef>
              <a:buFontTx/>
              <a:buNone/>
            </a:pPr>
            <a:r>
              <a:rPr lang="en-US" altLang="en-US" sz="2400" b="1" u="sng" dirty="0">
                <a:cs typeface="Arial" pitchFamily="34" charset="0"/>
              </a:rPr>
              <a:t>Tinea infections are classified by the affected site </a:t>
            </a:r>
            <a:r>
              <a:rPr lang="en-US" altLang="en-US" sz="2400" b="1" dirty="0">
                <a:cs typeface="Arial" pitchFamily="34" charset="0"/>
              </a:rPr>
              <a:t>:</a:t>
            </a:r>
          </a:p>
          <a:p>
            <a:pPr algn="l" rtl="0">
              <a:spcBef>
                <a:spcPct val="0"/>
              </a:spcBef>
              <a:buFontTx/>
              <a:buNone/>
            </a:pPr>
            <a:r>
              <a:rPr lang="en-US" altLang="en-US" sz="2400" dirty="0">
                <a:cs typeface="Arial" pitchFamily="34" charset="0"/>
              </a:rPr>
              <a:t>1-Tinea </a:t>
            </a:r>
            <a:r>
              <a:rPr lang="en-US" altLang="en-US" sz="2400" dirty="0" err="1">
                <a:cs typeface="Arial" pitchFamily="34" charset="0"/>
              </a:rPr>
              <a:t>pedis</a:t>
            </a:r>
            <a:r>
              <a:rPr lang="en-US" altLang="en-US" sz="2400" dirty="0">
                <a:cs typeface="Arial" pitchFamily="34" charset="0"/>
              </a:rPr>
              <a:t>,</a:t>
            </a:r>
            <a:r>
              <a:rPr lang="en-US" altLang="en-US" sz="2400" dirty="0"/>
              <a:t> athletes foot - ringworm of foot,</a:t>
            </a:r>
            <a:r>
              <a:rPr lang="en-US" altLang="en-US" sz="2400" dirty="0">
                <a:cs typeface="Arial" pitchFamily="34" charset="0"/>
              </a:rPr>
              <a:t> an infection of the feet. </a:t>
            </a:r>
          </a:p>
          <a:p>
            <a:pPr algn="l" rtl="0">
              <a:spcBef>
                <a:spcPct val="0"/>
              </a:spcBef>
              <a:buFontTx/>
              <a:buNone/>
            </a:pPr>
            <a:r>
              <a:rPr lang="en-US" altLang="en-US" sz="2400" dirty="0">
                <a:cs typeface="Arial" pitchFamily="34" charset="0"/>
              </a:rPr>
              <a:t>2-Tinea </a:t>
            </a:r>
            <a:r>
              <a:rPr lang="en-US" altLang="en-US" sz="2400" dirty="0" err="1">
                <a:cs typeface="Arial" pitchFamily="34" charset="0"/>
              </a:rPr>
              <a:t>corporis</a:t>
            </a:r>
            <a:r>
              <a:rPr lang="en-US" altLang="en-US" sz="2400" dirty="0">
                <a:cs typeface="Arial" pitchFamily="34" charset="0"/>
              </a:rPr>
              <a:t> (ringworm), an infection of the body </a:t>
            </a:r>
          </a:p>
          <a:p>
            <a:pPr algn="l" rtl="0">
              <a:spcBef>
                <a:spcPct val="0"/>
              </a:spcBef>
              <a:buFontTx/>
              <a:buNone/>
            </a:pPr>
            <a:r>
              <a:rPr lang="en-US" altLang="en-US" sz="2400" dirty="0">
                <a:cs typeface="Arial" pitchFamily="34" charset="0"/>
              </a:rPr>
              <a:t>3-Tinea capitis =</a:t>
            </a:r>
            <a:r>
              <a:rPr lang="en-US" altLang="en-US" sz="2400" dirty="0"/>
              <a:t>ringworm of scalp</a:t>
            </a:r>
            <a:r>
              <a:rPr lang="en-US" altLang="en-US" sz="2400" dirty="0">
                <a:cs typeface="Arial" pitchFamily="34" charset="0"/>
              </a:rPr>
              <a:t> </a:t>
            </a:r>
          </a:p>
          <a:p>
            <a:pPr algn="l" rtl="0">
              <a:spcBef>
                <a:spcPct val="0"/>
              </a:spcBef>
              <a:buNone/>
            </a:pPr>
            <a:r>
              <a:rPr lang="en-US" altLang="en-US" sz="2400" dirty="0">
                <a:cs typeface="Arial" pitchFamily="34" charset="0"/>
              </a:rPr>
              <a:t>4-Tinea </a:t>
            </a:r>
            <a:r>
              <a:rPr lang="en-US" altLang="en-US" sz="2400" dirty="0" err="1">
                <a:cs typeface="Arial" pitchFamily="34" charset="0"/>
              </a:rPr>
              <a:t>cruris</a:t>
            </a:r>
            <a:r>
              <a:rPr lang="en-US" altLang="en-US" sz="2400" dirty="0">
                <a:cs typeface="Arial" pitchFamily="34" charset="0"/>
              </a:rPr>
              <a:t> (groin)</a:t>
            </a:r>
            <a:r>
              <a:rPr lang="en-US" altLang="en-US" sz="2400" dirty="0"/>
              <a:t> “jock itch”</a:t>
            </a:r>
            <a:r>
              <a:rPr lang="en-US" altLang="en-US" sz="2400" dirty="0">
                <a:cs typeface="Arial" pitchFamily="34" charset="0"/>
              </a:rPr>
              <a:t> </a:t>
            </a:r>
          </a:p>
          <a:p>
            <a:pPr algn="l" rtl="0">
              <a:spcBef>
                <a:spcPct val="0"/>
              </a:spcBef>
              <a:buFontTx/>
              <a:buNone/>
            </a:pPr>
            <a:r>
              <a:rPr lang="en-US" altLang="en-US" sz="2400" dirty="0">
                <a:cs typeface="Arial" pitchFamily="34" charset="0"/>
              </a:rPr>
              <a:t>5-Tinea </a:t>
            </a:r>
            <a:r>
              <a:rPr lang="en-US" altLang="en-US" sz="2400" dirty="0" err="1">
                <a:cs typeface="Arial" pitchFamily="34" charset="0"/>
              </a:rPr>
              <a:t>barbae</a:t>
            </a:r>
            <a:r>
              <a:rPr lang="en-US" altLang="en-US" sz="2400" dirty="0">
                <a:cs typeface="Arial" pitchFamily="34" charset="0"/>
              </a:rPr>
              <a:t> (beard) </a:t>
            </a:r>
          </a:p>
          <a:p>
            <a:pPr algn="l" rtl="0">
              <a:spcBef>
                <a:spcPct val="0"/>
              </a:spcBef>
              <a:buFontTx/>
              <a:buNone/>
            </a:pPr>
            <a:r>
              <a:rPr lang="en-US" altLang="en-US" sz="2400" dirty="0">
                <a:cs typeface="Arial" pitchFamily="34" charset="0"/>
              </a:rPr>
              <a:t>6-Tinea </a:t>
            </a:r>
            <a:r>
              <a:rPr lang="en-US" altLang="en-US" sz="2400" dirty="0" err="1">
                <a:cs typeface="Arial" pitchFamily="34" charset="0"/>
              </a:rPr>
              <a:t>faciei</a:t>
            </a:r>
            <a:r>
              <a:rPr lang="en-US" altLang="en-US" sz="2400" dirty="0">
                <a:cs typeface="Arial" pitchFamily="34" charset="0"/>
              </a:rPr>
              <a:t> (face) </a:t>
            </a:r>
          </a:p>
          <a:p>
            <a:pPr algn="l" rtl="0">
              <a:spcBef>
                <a:spcPct val="0"/>
              </a:spcBef>
              <a:buFontTx/>
              <a:buNone/>
            </a:pPr>
            <a:r>
              <a:rPr lang="en-US" altLang="en-US" sz="2400" dirty="0">
                <a:cs typeface="Arial" pitchFamily="34" charset="0"/>
              </a:rPr>
              <a:t>7-Tinea </a:t>
            </a:r>
            <a:r>
              <a:rPr lang="en-US" altLang="en-US" sz="2400" dirty="0" err="1">
                <a:cs typeface="Arial" pitchFamily="34" charset="0"/>
              </a:rPr>
              <a:t>manuun</a:t>
            </a:r>
            <a:r>
              <a:rPr lang="en-US" altLang="en-US" sz="2400" dirty="0">
                <a:cs typeface="Arial" pitchFamily="34" charset="0"/>
              </a:rPr>
              <a:t> (hand) </a:t>
            </a:r>
          </a:p>
          <a:p>
            <a:pPr algn="l" rtl="0">
              <a:spcBef>
                <a:spcPct val="0"/>
              </a:spcBef>
              <a:buFontTx/>
              <a:buNone/>
            </a:pPr>
            <a:r>
              <a:rPr lang="en-US" altLang="en-US" sz="2400" dirty="0">
                <a:cs typeface="Arial" pitchFamily="34" charset="0"/>
              </a:rPr>
              <a:t>8-Tinea </a:t>
            </a:r>
            <a:r>
              <a:rPr lang="en-US" altLang="en-US" sz="2400" dirty="0" err="1">
                <a:cs typeface="Arial" pitchFamily="34" charset="0"/>
              </a:rPr>
              <a:t>unguium</a:t>
            </a:r>
            <a:r>
              <a:rPr lang="en-US" altLang="en-US" sz="2400" dirty="0">
                <a:cs typeface="Arial" pitchFamily="34" charset="0"/>
              </a:rPr>
              <a:t> (nail) </a:t>
            </a:r>
          </a:p>
          <a:p>
            <a:pPr algn="l" rtl="0">
              <a:spcBef>
                <a:spcPct val="0"/>
              </a:spcBef>
              <a:buFontTx/>
              <a:buNone/>
            </a:pPr>
            <a:r>
              <a:rPr lang="en-US" altLang="en-US" sz="2400" dirty="0">
                <a:cs typeface="Arial" pitchFamily="34" charset="0"/>
              </a:rPr>
              <a:t>Note: Common dermatomycoses, such as tinea infections that appear as rings or round red patches with clear centers, are often referred to as “ringworm.”</a:t>
            </a:r>
            <a:endParaRPr lang="en-US" altLang="en-US" sz="1800" dirty="0">
              <a:cs typeface="Arial" pitchFamily="34" charset="0"/>
            </a:endParaRPr>
          </a:p>
        </p:txBody>
      </p:sp>
    </p:spTree>
    <p:extLst>
      <p:ext uri="{BB962C8B-B14F-4D97-AF65-F5344CB8AC3E}">
        <p14:creationId xmlns:p14="http://schemas.microsoft.com/office/powerpoint/2010/main" val="2612783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10277"/>
            <a:ext cx="8229600" cy="6309420"/>
          </a:xfrm>
          <a:prstGeom prst="rect">
            <a:avLst/>
          </a:prstGeom>
        </p:spPr>
        <p:txBody>
          <a:bodyPr wrap="square">
            <a:spAutoFit/>
          </a:bodyPr>
          <a:lstStyle/>
          <a:p>
            <a:pPr>
              <a:spcBef>
                <a:spcPct val="0"/>
              </a:spcBef>
            </a:pPr>
            <a:r>
              <a:rPr lang="en-US" altLang="en-US" sz="3200" b="1" u="sng" dirty="0">
                <a:cs typeface="Arial" pitchFamily="34" charset="0"/>
              </a:rPr>
              <a:t>Drugs for cutaneous mycotic infections</a:t>
            </a:r>
          </a:p>
          <a:p>
            <a:pPr>
              <a:spcBef>
                <a:spcPct val="0"/>
              </a:spcBef>
            </a:pPr>
            <a:r>
              <a:rPr lang="en-US" altLang="en-US" sz="2800" dirty="0">
                <a:cs typeface="Arial" pitchFamily="34" charset="0"/>
              </a:rPr>
              <a:t>1- Squalene epoxidase inhibitors (Terbinafine, </a:t>
            </a:r>
            <a:r>
              <a:rPr lang="en-US" altLang="en-US" sz="2800" dirty="0" err="1">
                <a:cs typeface="Arial" pitchFamily="34" charset="0"/>
              </a:rPr>
              <a:t>naftifine</a:t>
            </a:r>
            <a:r>
              <a:rPr lang="en-US" altLang="en-US" sz="2800" dirty="0">
                <a:cs typeface="Arial" pitchFamily="34" charset="0"/>
              </a:rPr>
              <a:t>, </a:t>
            </a:r>
            <a:r>
              <a:rPr lang="en-US" altLang="en-US" sz="2800" dirty="0" err="1">
                <a:cs typeface="Arial" pitchFamily="34" charset="0"/>
              </a:rPr>
              <a:t>butenafine</a:t>
            </a:r>
            <a:r>
              <a:rPr lang="en-US" altLang="en-US" sz="2800" dirty="0">
                <a:cs typeface="Arial" pitchFamily="34" charset="0"/>
              </a:rPr>
              <a:t>)</a:t>
            </a:r>
          </a:p>
          <a:p>
            <a:pPr>
              <a:spcBef>
                <a:spcPct val="0"/>
              </a:spcBef>
            </a:pPr>
            <a:endParaRPr lang="en-US" altLang="en-US" sz="2800" dirty="0">
              <a:cs typeface="Arial" pitchFamily="34" charset="0"/>
            </a:endParaRPr>
          </a:p>
          <a:p>
            <a:pPr>
              <a:spcBef>
                <a:spcPct val="0"/>
              </a:spcBef>
            </a:pPr>
            <a:r>
              <a:rPr lang="en-US" altLang="en-US" sz="2800" dirty="0">
                <a:cs typeface="Arial" pitchFamily="34" charset="0"/>
              </a:rPr>
              <a:t>2- </a:t>
            </a:r>
            <a:r>
              <a:rPr lang="en-US" altLang="en-US" sz="2800" dirty="0" err="1">
                <a:cs typeface="Arial" pitchFamily="34" charset="0"/>
              </a:rPr>
              <a:t>Griseofulvin</a:t>
            </a:r>
            <a:r>
              <a:rPr lang="en-US" altLang="en-US" sz="2800" dirty="0">
                <a:cs typeface="Arial" pitchFamily="34" charset="0"/>
              </a:rPr>
              <a:t> </a:t>
            </a:r>
          </a:p>
          <a:p>
            <a:pPr>
              <a:spcBef>
                <a:spcPct val="0"/>
              </a:spcBef>
            </a:pPr>
            <a:endParaRPr lang="en-US" altLang="en-US" sz="2800" dirty="0">
              <a:cs typeface="Arial" pitchFamily="34" charset="0"/>
            </a:endParaRPr>
          </a:p>
          <a:p>
            <a:pPr>
              <a:spcBef>
                <a:spcPct val="0"/>
              </a:spcBef>
            </a:pPr>
            <a:r>
              <a:rPr lang="en-US" altLang="en-US" sz="2800" dirty="0">
                <a:cs typeface="Arial" pitchFamily="34" charset="0"/>
              </a:rPr>
              <a:t>3- Nystatin </a:t>
            </a:r>
          </a:p>
          <a:p>
            <a:pPr>
              <a:spcBef>
                <a:spcPct val="0"/>
              </a:spcBef>
            </a:pPr>
            <a:endParaRPr lang="en-US" altLang="en-US" sz="2800" dirty="0">
              <a:cs typeface="Arial" pitchFamily="34" charset="0"/>
            </a:endParaRPr>
          </a:p>
          <a:p>
            <a:pPr>
              <a:spcBef>
                <a:spcPct val="0"/>
              </a:spcBef>
            </a:pPr>
            <a:r>
              <a:rPr lang="en-US" altLang="en-US" sz="2800" dirty="0">
                <a:cs typeface="Arial" pitchFamily="34" charset="0"/>
              </a:rPr>
              <a:t>4- </a:t>
            </a:r>
            <a:r>
              <a:rPr lang="en-US" altLang="en-US" sz="2800" dirty="0" err="1">
                <a:cs typeface="Arial" pitchFamily="34" charset="0"/>
              </a:rPr>
              <a:t>Imidazoles</a:t>
            </a:r>
            <a:r>
              <a:rPr lang="en-US" altLang="en-US" sz="2800" dirty="0">
                <a:cs typeface="Arial" pitchFamily="34" charset="0"/>
              </a:rPr>
              <a:t> </a:t>
            </a:r>
          </a:p>
          <a:p>
            <a:pPr>
              <a:spcBef>
                <a:spcPct val="0"/>
              </a:spcBef>
            </a:pPr>
            <a:endParaRPr lang="en-US" altLang="en-US" sz="2800" dirty="0">
              <a:cs typeface="Arial" pitchFamily="34" charset="0"/>
            </a:endParaRPr>
          </a:p>
          <a:p>
            <a:pPr>
              <a:spcBef>
                <a:spcPct val="0"/>
              </a:spcBef>
            </a:pPr>
            <a:r>
              <a:rPr lang="en-US" altLang="en-US" sz="2800" dirty="0">
                <a:cs typeface="Arial" pitchFamily="34" charset="0"/>
              </a:rPr>
              <a:t>5- </a:t>
            </a:r>
            <a:r>
              <a:rPr lang="en-US" altLang="en-US" sz="2800" dirty="0" err="1">
                <a:cs typeface="Arial" pitchFamily="34" charset="0"/>
              </a:rPr>
              <a:t>Ciclopirox</a:t>
            </a:r>
            <a:r>
              <a:rPr lang="en-US" altLang="en-US" sz="2800" dirty="0">
                <a:cs typeface="Arial" pitchFamily="34" charset="0"/>
              </a:rPr>
              <a:t> </a:t>
            </a:r>
          </a:p>
          <a:p>
            <a:pPr>
              <a:spcBef>
                <a:spcPct val="0"/>
              </a:spcBef>
            </a:pPr>
            <a:endParaRPr lang="en-US" altLang="en-US" sz="2800" dirty="0">
              <a:cs typeface="Arial" pitchFamily="34" charset="0"/>
            </a:endParaRPr>
          </a:p>
          <a:p>
            <a:pPr>
              <a:spcBef>
                <a:spcPct val="0"/>
              </a:spcBef>
            </a:pPr>
            <a:r>
              <a:rPr lang="en-US" altLang="en-US" sz="2800" dirty="0">
                <a:cs typeface="Arial" pitchFamily="34" charset="0"/>
              </a:rPr>
              <a:t>6- </a:t>
            </a:r>
            <a:r>
              <a:rPr lang="en-US" altLang="en-US" sz="2800" dirty="0" err="1">
                <a:cs typeface="Arial" pitchFamily="34" charset="0"/>
              </a:rPr>
              <a:t>Tolnaftate</a:t>
            </a:r>
            <a:r>
              <a:rPr lang="en-US" altLang="en-US" sz="2800" dirty="0">
                <a:cs typeface="Arial" pitchFamily="34" charset="0"/>
              </a:rPr>
              <a:t> </a:t>
            </a:r>
          </a:p>
          <a:p>
            <a:pPr>
              <a:spcBef>
                <a:spcPct val="0"/>
              </a:spcBef>
            </a:pPr>
            <a:endParaRPr lang="en-US" altLang="en-US" dirty="0">
              <a:cs typeface="Arial" pitchFamily="34" charset="0"/>
            </a:endParaRPr>
          </a:p>
          <a:p>
            <a:pPr>
              <a:spcBef>
                <a:spcPct val="0"/>
              </a:spcBef>
            </a:pPr>
            <a:endParaRPr lang="en-US" altLang="en-US" dirty="0">
              <a:cs typeface="Arial" pitchFamily="34" charset="0"/>
            </a:endParaRPr>
          </a:p>
        </p:txBody>
      </p:sp>
    </p:spTree>
    <p:extLst>
      <p:ext uri="{BB962C8B-B14F-4D97-AF65-F5344CB8AC3E}">
        <p14:creationId xmlns:p14="http://schemas.microsoft.com/office/powerpoint/2010/main" val="4253188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915400" cy="6781800"/>
          </a:xfrm>
        </p:spPr>
        <p:txBody>
          <a:bodyPr>
            <a:normAutofit fontScale="92500" lnSpcReduction="10000"/>
          </a:bodyPr>
          <a:lstStyle/>
          <a:p>
            <a:pPr marL="0" indent="0">
              <a:buNone/>
            </a:pPr>
            <a:r>
              <a:rPr lang="en-US" b="1" u="sng" dirty="0"/>
              <a:t>Yeasts:</a:t>
            </a:r>
          </a:p>
          <a:p>
            <a:r>
              <a:rPr lang="en-US" dirty="0"/>
              <a:t>Candida</a:t>
            </a:r>
          </a:p>
          <a:p>
            <a:r>
              <a:rPr lang="en-US" dirty="0"/>
              <a:t>Cryptococcus</a:t>
            </a:r>
          </a:p>
          <a:p>
            <a:pPr marL="0" indent="0">
              <a:buNone/>
            </a:pPr>
            <a:r>
              <a:rPr lang="en-US" b="1" u="sng" dirty="0"/>
              <a:t>Dimorphic Fungi:</a:t>
            </a:r>
          </a:p>
          <a:p>
            <a:r>
              <a:rPr lang="en-US" dirty="0"/>
              <a:t>Histoplasma </a:t>
            </a:r>
          </a:p>
          <a:p>
            <a:r>
              <a:rPr lang="en-US" dirty="0"/>
              <a:t>Blastomyces </a:t>
            </a:r>
          </a:p>
          <a:p>
            <a:r>
              <a:rPr lang="en-US" dirty="0"/>
              <a:t>Coccidioides </a:t>
            </a:r>
          </a:p>
          <a:p>
            <a:r>
              <a:rPr lang="en-US" dirty="0" err="1"/>
              <a:t>Sporothrix</a:t>
            </a:r>
            <a:endParaRPr lang="en-US" dirty="0"/>
          </a:p>
          <a:p>
            <a:pPr marL="0" indent="0">
              <a:buNone/>
            </a:pPr>
            <a:r>
              <a:rPr lang="en-US" b="1" u="sng" dirty="0"/>
              <a:t>Molds:</a:t>
            </a:r>
          </a:p>
          <a:p>
            <a:pPr marL="0" indent="0">
              <a:buNone/>
            </a:pPr>
            <a:r>
              <a:rPr lang="en-US" dirty="0"/>
              <a:t>Aspergillus</a:t>
            </a:r>
          </a:p>
          <a:p>
            <a:pPr marL="0" indent="0">
              <a:buNone/>
            </a:pPr>
            <a:r>
              <a:rPr lang="en-US" dirty="0"/>
              <a:t>Fusarium</a:t>
            </a:r>
          </a:p>
          <a:p>
            <a:pPr marL="0" indent="0">
              <a:buNone/>
            </a:pPr>
            <a:r>
              <a:rPr lang="en-US" dirty="0" err="1"/>
              <a:t>Scedosporium</a:t>
            </a:r>
            <a:endParaRPr lang="en-US" dirty="0"/>
          </a:p>
          <a:p>
            <a:pPr marL="0" indent="0">
              <a:buNone/>
            </a:pPr>
            <a:r>
              <a:rPr lang="en-US" dirty="0"/>
              <a:t>Mucorales</a:t>
            </a:r>
            <a:endParaRPr lang="en-US" b="1" u="sng" dirty="0"/>
          </a:p>
          <a:p>
            <a:pPr marL="0" indent="0">
              <a:buNone/>
            </a:pPr>
            <a:endParaRPr lang="en-US" b="1" u="sng" dirty="0"/>
          </a:p>
          <a:p>
            <a:pPr marL="0" indent="0">
              <a:buNone/>
            </a:pPr>
            <a:endParaRPr lang="en-US" u="sng" dirty="0"/>
          </a:p>
        </p:txBody>
      </p:sp>
    </p:spTree>
    <p:extLst>
      <p:ext uri="{BB962C8B-B14F-4D97-AF65-F5344CB8AC3E}">
        <p14:creationId xmlns:p14="http://schemas.microsoft.com/office/powerpoint/2010/main" val="8654312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44450"/>
            <a:ext cx="9001125" cy="6740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pPr>
            <a:r>
              <a:rPr lang="en-US" altLang="en-US" sz="1800" b="1" u="sng" dirty="0">
                <a:cs typeface="Arial" pitchFamily="34" charset="0"/>
              </a:rPr>
              <a:t>Squalene epoxidase inhibitors </a:t>
            </a:r>
          </a:p>
          <a:p>
            <a:pPr algn="l" rtl="0">
              <a:spcBef>
                <a:spcPct val="0"/>
              </a:spcBef>
              <a:buFontTx/>
              <a:buNone/>
            </a:pPr>
            <a:r>
              <a:rPr lang="en-US" altLang="en-US" sz="1800" dirty="0">
                <a:cs typeface="Arial" pitchFamily="34" charset="0"/>
              </a:rPr>
              <a:t>These agents act by inhibiting squalene epoxidase, thereby blocking the biosynthesis of </a:t>
            </a:r>
            <a:r>
              <a:rPr lang="en-US" altLang="en-US" sz="1800" dirty="0" err="1">
                <a:cs typeface="Arial" pitchFamily="34" charset="0"/>
              </a:rPr>
              <a:t>ergosterol</a:t>
            </a:r>
            <a:r>
              <a:rPr lang="en-US" altLang="en-US" sz="1800" dirty="0">
                <a:cs typeface="Arial" pitchFamily="34" charset="0"/>
              </a:rPr>
              <a:t>, an essential component of the fungal cell membrane which  results in increased membrane permeability and death of the fungal cell. </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b="1" dirty="0">
                <a:cs typeface="Arial" pitchFamily="34" charset="0"/>
              </a:rPr>
              <a:t>Terbinafine</a:t>
            </a:r>
          </a:p>
          <a:p>
            <a:pPr algn="l" rtl="0">
              <a:spcBef>
                <a:spcPct val="0"/>
              </a:spcBef>
              <a:buFontTx/>
              <a:buNone/>
            </a:pPr>
            <a:r>
              <a:rPr lang="en-US" altLang="en-US" sz="1800" dirty="0">
                <a:cs typeface="Arial" pitchFamily="34" charset="0"/>
              </a:rPr>
              <a:t>1- Oral terbinafine is the drug of choice for treating fungal infections of nails also known as dermatophyte onychomycoses and tinea capitis . </a:t>
            </a:r>
            <a:r>
              <a:rPr lang="en-US" altLang="en-US" sz="1800" u="sng" dirty="0">
                <a:cs typeface="Arial" pitchFamily="34" charset="0"/>
              </a:rPr>
              <a:t>Note: Topical application is not effective</a:t>
            </a:r>
            <a:r>
              <a:rPr lang="en-US" altLang="en-US" sz="1800" dirty="0">
                <a:cs typeface="Arial" pitchFamily="34" charset="0"/>
              </a:rPr>
              <a:t>.</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dirty="0">
                <a:cs typeface="Arial" pitchFamily="34" charset="0"/>
              </a:rPr>
              <a:t> 2-Topical terbinafine (1% cream, gel or solution) is used to treat: tinea </a:t>
            </a:r>
            <a:r>
              <a:rPr lang="en-US" altLang="en-US" sz="1800" dirty="0" err="1">
                <a:cs typeface="Arial" pitchFamily="34" charset="0"/>
              </a:rPr>
              <a:t>pedis</a:t>
            </a:r>
            <a:r>
              <a:rPr lang="en-US" altLang="en-US" sz="1800" dirty="0">
                <a:cs typeface="Arial" pitchFamily="34" charset="0"/>
              </a:rPr>
              <a:t> , tinea </a:t>
            </a:r>
            <a:r>
              <a:rPr lang="en-US" altLang="en-US" sz="1800" dirty="0" err="1">
                <a:cs typeface="Arial" pitchFamily="34" charset="0"/>
              </a:rPr>
              <a:t>corporis</a:t>
            </a:r>
            <a:r>
              <a:rPr lang="en-US" altLang="en-US" sz="1800" dirty="0">
                <a:cs typeface="Arial" pitchFamily="34" charset="0"/>
              </a:rPr>
              <a:t> , and tinea </a:t>
            </a:r>
            <a:r>
              <a:rPr lang="en-US" altLang="en-US" sz="1800" dirty="0" err="1">
                <a:cs typeface="Arial" pitchFamily="34" charset="0"/>
              </a:rPr>
              <a:t>cruris</a:t>
            </a:r>
            <a:r>
              <a:rPr lang="en-US" altLang="en-US" sz="1800" dirty="0">
                <a:cs typeface="Arial" pitchFamily="34" charset="0"/>
              </a:rPr>
              <a:t> .</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dirty="0">
                <a:cs typeface="Arial" pitchFamily="34" charset="0"/>
              </a:rPr>
              <a:t> Terbinafine accumulates in breast milk and should not be given to nursing mothers.</a:t>
            </a:r>
          </a:p>
          <a:p>
            <a:pPr algn="l" rtl="0">
              <a:spcBef>
                <a:spcPct val="0"/>
              </a:spcBef>
              <a:buFontTx/>
              <a:buNone/>
            </a:pPr>
            <a:r>
              <a:rPr lang="en-US" altLang="en-US" sz="1800" dirty="0">
                <a:cs typeface="Arial" pitchFamily="34" charset="0"/>
              </a:rPr>
              <a:t>  </a:t>
            </a:r>
          </a:p>
          <a:p>
            <a:pPr algn="l" rtl="0">
              <a:spcBef>
                <a:spcPct val="0"/>
              </a:spcBef>
              <a:buFontTx/>
              <a:buNone/>
            </a:pPr>
            <a:r>
              <a:rPr lang="en-US" altLang="en-US" sz="1800" b="1" dirty="0" err="1">
                <a:cs typeface="Arial" pitchFamily="34" charset="0"/>
              </a:rPr>
              <a:t>Naftifine</a:t>
            </a:r>
            <a:r>
              <a:rPr lang="en-US" altLang="en-US" sz="1800" b="1" dirty="0">
                <a:cs typeface="Arial" pitchFamily="34" charset="0"/>
              </a:rPr>
              <a:t> and </a:t>
            </a:r>
            <a:r>
              <a:rPr lang="en-US" altLang="en-US" sz="1800" b="1" dirty="0" err="1">
                <a:cs typeface="Arial" pitchFamily="34" charset="0"/>
              </a:rPr>
              <a:t>Butenafine</a:t>
            </a:r>
            <a:endParaRPr lang="en-US" altLang="en-US" sz="1800" b="1" dirty="0">
              <a:cs typeface="Arial" pitchFamily="34" charset="0"/>
            </a:endParaRPr>
          </a:p>
          <a:p>
            <a:pPr algn="l" rtl="0">
              <a:spcBef>
                <a:spcPct val="0"/>
              </a:spcBef>
              <a:buNone/>
            </a:pPr>
            <a:r>
              <a:rPr lang="en-US" altLang="en-US" sz="1800" dirty="0" err="1">
                <a:cs typeface="Arial" pitchFamily="34" charset="0"/>
              </a:rPr>
              <a:t>Naftifine</a:t>
            </a:r>
            <a:r>
              <a:rPr lang="en-US" altLang="en-US" sz="1800" dirty="0">
                <a:cs typeface="Arial" pitchFamily="34" charset="0"/>
              </a:rPr>
              <a:t> is </a:t>
            </a:r>
            <a:r>
              <a:rPr lang="en-US" altLang="en-US" sz="1800" dirty="0"/>
              <a:t>Broad spectrum, fungicidal </a:t>
            </a:r>
            <a:r>
              <a:rPr lang="en-US" altLang="en-US" sz="1800" dirty="0">
                <a:cs typeface="Arial" pitchFamily="34" charset="0"/>
              </a:rPr>
              <a:t>active against Trichophyton, </a:t>
            </a:r>
            <a:r>
              <a:rPr lang="en-US" altLang="en-US" sz="1800" dirty="0" err="1">
                <a:cs typeface="Arial" pitchFamily="34" charset="0"/>
              </a:rPr>
              <a:t>Microsporum</a:t>
            </a:r>
            <a:r>
              <a:rPr lang="en-US" altLang="en-US" sz="1800" dirty="0">
                <a:cs typeface="Arial" pitchFamily="34" charset="0"/>
              </a:rPr>
              <a:t>, and </a:t>
            </a:r>
            <a:r>
              <a:rPr lang="en-US" altLang="en-US" sz="1800" dirty="0" err="1">
                <a:cs typeface="Arial" pitchFamily="34" charset="0"/>
              </a:rPr>
              <a:t>Epidermophyton</a:t>
            </a:r>
            <a:r>
              <a:rPr lang="en-US" altLang="en-US" sz="1800" dirty="0">
                <a:cs typeface="Arial" pitchFamily="34" charset="0"/>
              </a:rPr>
              <a:t>. </a:t>
            </a:r>
          </a:p>
          <a:p>
            <a:pPr algn="l" rtl="0">
              <a:spcBef>
                <a:spcPct val="0"/>
              </a:spcBef>
              <a:buNone/>
            </a:pPr>
            <a:endParaRPr lang="en-US" altLang="en-US" sz="1800" dirty="0">
              <a:cs typeface="Arial" pitchFamily="34" charset="0"/>
            </a:endParaRPr>
          </a:p>
          <a:p>
            <a:pPr algn="l" rtl="0">
              <a:spcBef>
                <a:spcPct val="0"/>
              </a:spcBef>
              <a:buNone/>
            </a:pPr>
            <a:r>
              <a:rPr lang="en-US" altLang="en-US" sz="1800" dirty="0" err="1">
                <a:cs typeface="Arial" pitchFamily="34" charset="0"/>
              </a:rPr>
              <a:t>Naftifine</a:t>
            </a:r>
            <a:r>
              <a:rPr lang="en-US" altLang="en-US" sz="1800" dirty="0">
                <a:cs typeface="Arial" pitchFamily="34" charset="0"/>
              </a:rPr>
              <a:t> 1% cream and gel are used for topical treatment of tinea </a:t>
            </a:r>
            <a:r>
              <a:rPr lang="en-US" altLang="en-US" sz="1800" dirty="0" err="1">
                <a:cs typeface="Arial" pitchFamily="34" charset="0"/>
              </a:rPr>
              <a:t>corporis</a:t>
            </a:r>
            <a:r>
              <a:rPr lang="en-US" altLang="en-US" sz="1800" dirty="0">
                <a:cs typeface="Arial" pitchFamily="34" charset="0"/>
              </a:rPr>
              <a:t>, tinea </a:t>
            </a:r>
            <a:r>
              <a:rPr lang="en-US" altLang="en-US" sz="1800" dirty="0" err="1">
                <a:cs typeface="Arial" pitchFamily="34" charset="0"/>
              </a:rPr>
              <a:t>cruris</a:t>
            </a:r>
            <a:r>
              <a:rPr lang="en-US" altLang="en-US" sz="1800" dirty="0">
                <a:cs typeface="Arial" pitchFamily="34" charset="0"/>
              </a:rPr>
              <a:t>, and tinea </a:t>
            </a:r>
            <a:r>
              <a:rPr lang="en-US" altLang="en-US" sz="1800" dirty="0" err="1">
                <a:cs typeface="Arial" pitchFamily="34" charset="0"/>
              </a:rPr>
              <a:t>pedis</a:t>
            </a:r>
            <a:r>
              <a:rPr lang="en-US" altLang="en-US" sz="1800" dirty="0">
                <a:cs typeface="Arial" pitchFamily="34" charset="0"/>
              </a:rPr>
              <a:t>. Duration of treatment is usually 2 weeks. </a:t>
            </a:r>
          </a:p>
          <a:p>
            <a:pPr algn="l" rtl="0">
              <a:spcBef>
                <a:spcPct val="0"/>
              </a:spcBef>
              <a:buNone/>
            </a:pPr>
            <a:endParaRPr lang="en-US" altLang="en-US" sz="1800" dirty="0">
              <a:cs typeface="Arial" pitchFamily="34" charset="0"/>
            </a:endParaRPr>
          </a:p>
          <a:p>
            <a:pPr algn="l" rtl="0">
              <a:spcBef>
                <a:spcPct val="0"/>
              </a:spcBef>
              <a:buNone/>
            </a:pPr>
            <a:r>
              <a:rPr lang="en-US" altLang="en-US" sz="1800" dirty="0" err="1">
                <a:cs typeface="Arial" pitchFamily="34" charset="0"/>
              </a:rPr>
              <a:t>Butenafine</a:t>
            </a:r>
            <a:r>
              <a:rPr lang="en-US" altLang="en-US" sz="1800" dirty="0">
                <a:cs typeface="Arial" pitchFamily="34" charset="0"/>
              </a:rPr>
              <a:t> like </a:t>
            </a:r>
            <a:r>
              <a:rPr lang="en-US" altLang="en-US" sz="1800" dirty="0" err="1">
                <a:cs typeface="Arial" pitchFamily="34" charset="0"/>
              </a:rPr>
              <a:t>naftifine</a:t>
            </a:r>
            <a:r>
              <a:rPr lang="en-US" altLang="en-US" sz="1800" dirty="0">
                <a:cs typeface="Arial" pitchFamily="34" charset="0"/>
              </a:rPr>
              <a:t>, is used for topical treatment of tinea infections.</a:t>
            </a:r>
          </a:p>
          <a:p>
            <a:pPr algn="l" rtl="0">
              <a:spcBef>
                <a:spcPct val="0"/>
              </a:spcBef>
              <a:buFontTx/>
              <a:buNone/>
            </a:pPr>
            <a:endParaRPr lang="en-US" altLang="en-US" sz="1800" dirty="0">
              <a:cs typeface="Arial" pitchFamily="34" charset="0"/>
            </a:endParaRPr>
          </a:p>
          <a:p>
            <a:pPr algn="l" rtl="0">
              <a:spcBef>
                <a:spcPct val="0"/>
              </a:spcBef>
              <a:buFontTx/>
              <a:buNone/>
            </a:pPr>
            <a:endParaRPr lang="en-US" altLang="en-US" sz="1800" dirty="0">
              <a:cs typeface="Arial" pitchFamily="34" charset="0"/>
            </a:endParaRPr>
          </a:p>
        </p:txBody>
      </p:sp>
    </p:spTree>
    <p:extLst>
      <p:ext uri="{BB962C8B-B14F-4D97-AF65-F5344CB8AC3E}">
        <p14:creationId xmlns:p14="http://schemas.microsoft.com/office/powerpoint/2010/main" val="10679248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0"/>
            <a:ext cx="9144000" cy="7017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pPr>
            <a:r>
              <a:rPr lang="en-US" altLang="en-US" sz="1800" b="1" u="sng" dirty="0" err="1">
                <a:cs typeface="Arial" pitchFamily="34" charset="0"/>
              </a:rPr>
              <a:t>Griseofulvin</a:t>
            </a:r>
            <a:endParaRPr lang="en-US" altLang="en-US" sz="1800" b="1" u="sng" dirty="0">
              <a:cs typeface="Arial" pitchFamily="34" charset="0"/>
            </a:endParaRPr>
          </a:p>
          <a:p>
            <a:pPr marL="0" lvl="1" indent="0" algn="l" rtl="0">
              <a:spcBef>
                <a:spcPct val="0"/>
              </a:spcBef>
              <a:buNone/>
            </a:pPr>
            <a:r>
              <a:rPr lang="en-US" altLang="en-US" sz="1800" dirty="0" err="1">
                <a:cs typeface="Arial" pitchFamily="34" charset="0"/>
              </a:rPr>
              <a:t>Griseofulvin</a:t>
            </a:r>
            <a:r>
              <a:rPr lang="en-US" altLang="en-US" sz="1800" dirty="0">
                <a:cs typeface="Arial" pitchFamily="34" charset="0"/>
              </a:rPr>
              <a:t> interacts with the microtubules within the fungus to disrupt the mitotic spindle and inhibit mitosis. </a:t>
            </a:r>
          </a:p>
          <a:p>
            <a:pPr algn="l" rtl="0">
              <a:spcBef>
                <a:spcPct val="0"/>
              </a:spcBef>
              <a:buFontTx/>
              <a:buNone/>
            </a:pPr>
            <a:r>
              <a:rPr lang="en-US" altLang="en-US" sz="1800" dirty="0">
                <a:cs typeface="Arial" pitchFamily="34" charset="0"/>
              </a:rPr>
              <a:t>It has been largely replaced by oral terbinafine for the treatment of onychomycosis (tinea </a:t>
            </a:r>
            <a:r>
              <a:rPr lang="en-US" altLang="en-US" sz="1800" dirty="0" err="1">
                <a:cs typeface="Arial" pitchFamily="34" charset="0"/>
              </a:rPr>
              <a:t>unguium</a:t>
            </a:r>
            <a:r>
              <a:rPr lang="en-US" altLang="en-US" sz="1800" dirty="0">
                <a:cs typeface="Arial" pitchFamily="34" charset="0"/>
              </a:rPr>
              <a:t>), although it is still used for </a:t>
            </a:r>
            <a:r>
              <a:rPr lang="en-US" altLang="en-US" sz="1800" dirty="0" err="1">
                <a:cs typeface="Arial" pitchFamily="34" charset="0"/>
              </a:rPr>
              <a:t>dermatophytosis</a:t>
            </a:r>
            <a:r>
              <a:rPr lang="en-US" altLang="en-US" sz="1800" dirty="0">
                <a:cs typeface="Arial" pitchFamily="34" charset="0"/>
              </a:rPr>
              <a:t> of the scalp and hair.</a:t>
            </a:r>
          </a:p>
          <a:p>
            <a:pPr marL="0" lvl="1" indent="0" algn="l" rtl="0">
              <a:spcBef>
                <a:spcPct val="0"/>
              </a:spcBef>
              <a:buNone/>
            </a:pPr>
            <a:endParaRPr lang="en-US" altLang="en-US" sz="1800" dirty="0">
              <a:cs typeface="Arial" pitchFamily="34" charset="0"/>
            </a:endParaRPr>
          </a:p>
          <a:p>
            <a:pPr marL="0" lvl="1" indent="0" algn="l" rtl="0">
              <a:spcBef>
                <a:spcPct val="0"/>
              </a:spcBef>
              <a:buNone/>
            </a:pPr>
            <a:r>
              <a:rPr lang="en-US" altLang="en-US" sz="1800" dirty="0" err="1">
                <a:cs typeface="Arial" pitchFamily="34" charset="0"/>
              </a:rPr>
              <a:t>Griseofulvin</a:t>
            </a:r>
            <a:r>
              <a:rPr lang="en-US" altLang="en-US" sz="1800" dirty="0">
                <a:cs typeface="Arial" pitchFamily="34" charset="0"/>
              </a:rPr>
              <a:t> is </a:t>
            </a:r>
            <a:r>
              <a:rPr lang="en-US" altLang="en-US" sz="1800" dirty="0" err="1">
                <a:cs typeface="Arial" pitchFamily="34" charset="0"/>
              </a:rPr>
              <a:t>fungistatic</a:t>
            </a:r>
            <a:r>
              <a:rPr lang="en-US" altLang="en-US" sz="1800" dirty="0">
                <a:cs typeface="Arial" pitchFamily="34" charset="0"/>
              </a:rPr>
              <a:t> and requires a long duration of treatment (for example, 6 to 12 months for onychomycosis) because it is  deposited in keratin precursor so, so newly formed keratin is resistant to fungus.</a:t>
            </a:r>
          </a:p>
          <a:p>
            <a:pPr algn="l" rtl="0">
              <a:spcBef>
                <a:spcPct val="0"/>
              </a:spcBef>
              <a:buFontTx/>
              <a:buNone/>
            </a:pPr>
            <a:endParaRPr lang="en-US" altLang="en-US" sz="1800" dirty="0">
              <a:cs typeface="Arial" pitchFamily="34" charset="0"/>
            </a:endParaRPr>
          </a:p>
          <a:p>
            <a:pPr algn="l" rtl="0">
              <a:spcBef>
                <a:spcPct val="0"/>
              </a:spcBef>
              <a:buFontTx/>
              <a:buNone/>
            </a:pPr>
            <a:r>
              <a:rPr lang="en-US" altLang="en-US" sz="1800" dirty="0" err="1">
                <a:cs typeface="Arial" pitchFamily="34" charset="0"/>
              </a:rPr>
              <a:t>Griseofulvin</a:t>
            </a:r>
            <a:r>
              <a:rPr lang="en-US" altLang="en-US" sz="1800" dirty="0">
                <a:cs typeface="Arial" pitchFamily="34" charset="0"/>
              </a:rPr>
              <a:t> induces hepatic CYP450 activity, which increases the rate of metabolism of a number of drugs, including anticoagulants. </a:t>
            </a:r>
          </a:p>
          <a:p>
            <a:pPr algn="l" rtl="0">
              <a:spcBef>
                <a:spcPct val="0"/>
              </a:spcBef>
              <a:buFontTx/>
              <a:buNone/>
            </a:pPr>
            <a:r>
              <a:rPr lang="en-US" altLang="en-US" sz="1800" u="sng" dirty="0">
                <a:cs typeface="Arial" pitchFamily="34" charset="0"/>
              </a:rPr>
              <a:t>The use of </a:t>
            </a:r>
            <a:r>
              <a:rPr lang="en-US" altLang="en-US" sz="1800" u="sng" dirty="0" err="1">
                <a:cs typeface="Arial" pitchFamily="34" charset="0"/>
              </a:rPr>
              <a:t>griseofulvin</a:t>
            </a:r>
            <a:r>
              <a:rPr lang="en-US" altLang="en-US" sz="1800" u="sng" dirty="0">
                <a:cs typeface="Arial" pitchFamily="34" charset="0"/>
              </a:rPr>
              <a:t> is contraindicated in pregnancy and patients with porphyria</a:t>
            </a:r>
          </a:p>
          <a:p>
            <a:pPr algn="l" rtl="0">
              <a:spcBef>
                <a:spcPct val="0"/>
              </a:spcBef>
              <a:buFontTx/>
              <a:buNone/>
            </a:pPr>
            <a:r>
              <a:rPr lang="en-US" altLang="en-US" sz="1800" b="1" u="sng" dirty="0">
                <a:cs typeface="Arial" pitchFamily="34" charset="0"/>
              </a:rPr>
              <a:t>Nystatin</a:t>
            </a:r>
          </a:p>
          <a:p>
            <a:pPr algn="l" rtl="0">
              <a:spcBef>
                <a:spcPct val="0"/>
              </a:spcBef>
              <a:buFontTx/>
              <a:buNone/>
            </a:pPr>
            <a:r>
              <a:rPr lang="en-US" altLang="en-US" sz="1800" dirty="0">
                <a:cs typeface="Arial" pitchFamily="34" charset="0"/>
              </a:rPr>
              <a:t>Nystatin is a polyene antifungal, its  structure, chemistry, mechanism of action, and resistance profile resemble those of amphotericin B. </a:t>
            </a:r>
          </a:p>
          <a:p>
            <a:pPr algn="l" rtl="0">
              <a:spcBef>
                <a:spcPct val="0"/>
              </a:spcBef>
              <a:buFontTx/>
              <a:buNone/>
            </a:pPr>
            <a:r>
              <a:rPr lang="en-US" altLang="en-US" sz="1800" dirty="0">
                <a:cs typeface="Arial" pitchFamily="34" charset="0"/>
              </a:rPr>
              <a:t>It is used for the treatment of cutaneous and oral Candida infections. </a:t>
            </a:r>
          </a:p>
          <a:p>
            <a:pPr algn="l" rtl="0">
              <a:spcBef>
                <a:spcPct val="0"/>
              </a:spcBef>
              <a:buFontTx/>
              <a:buNone/>
            </a:pPr>
            <a:r>
              <a:rPr lang="en-US" altLang="en-US" sz="1800" dirty="0">
                <a:cs typeface="Arial" pitchFamily="34" charset="0"/>
              </a:rPr>
              <a:t>The drug is negligibly absorbed from the gastrointestinal tract, and it is not used parenterally due to systemic toxicity (nephrotoxicity). </a:t>
            </a:r>
          </a:p>
          <a:p>
            <a:pPr algn="l" rtl="0">
              <a:spcBef>
                <a:spcPct val="0"/>
              </a:spcBef>
              <a:buFontTx/>
              <a:buNone/>
            </a:pPr>
            <a:r>
              <a:rPr lang="en-US" altLang="en-US" sz="1800" dirty="0">
                <a:cs typeface="Arial" pitchFamily="34" charset="0"/>
              </a:rPr>
              <a:t>Uses:</a:t>
            </a:r>
          </a:p>
          <a:p>
            <a:pPr algn="l" rtl="0">
              <a:spcBef>
                <a:spcPct val="0"/>
              </a:spcBef>
              <a:buFontTx/>
              <a:buNone/>
            </a:pPr>
            <a:r>
              <a:rPr lang="en-US" altLang="en-US" sz="1800" dirty="0">
                <a:cs typeface="Arial" pitchFamily="34" charset="0"/>
              </a:rPr>
              <a:t>1-Orally for the treatment of oropharyngeal candidiasis (thrush), </a:t>
            </a:r>
          </a:p>
          <a:p>
            <a:pPr algn="l" rtl="0">
              <a:spcBef>
                <a:spcPct val="0"/>
              </a:spcBef>
              <a:buFontTx/>
              <a:buNone/>
            </a:pPr>
            <a:r>
              <a:rPr lang="en-US" altLang="en-US" sz="1800" dirty="0">
                <a:cs typeface="Arial" pitchFamily="34" charset="0"/>
              </a:rPr>
              <a:t>2-Intravaginally for vulvovaginal candidiasis, or </a:t>
            </a:r>
          </a:p>
          <a:p>
            <a:pPr algn="l" rtl="0">
              <a:spcBef>
                <a:spcPct val="0"/>
              </a:spcBef>
              <a:buFontTx/>
              <a:buNone/>
            </a:pPr>
            <a:r>
              <a:rPr lang="en-US" altLang="en-US" sz="1800" dirty="0">
                <a:cs typeface="Arial" pitchFamily="34" charset="0"/>
              </a:rPr>
              <a:t>3-Topically for cutaneous candidiasis. </a:t>
            </a:r>
          </a:p>
          <a:p>
            <a:pPr algn="l" rtl="0">
              <a:spcBef>
                <a:spcPct val="0"/>
              </a:spcBef>
              <a:buFontTx/>
              <a:buNone/>
            </a:pPr>
            <a:r>
              <a:rPr lang="en-US" altLang="en-US" sz="1800" b="1" dirty="0">
                <a:cs typeface="Arial" pitchFamily="34" charset="0"/>
              </a:rPr>
              <a:t>Adverse effects are rare after oral administration, but nausea and vomiting occasionally occur. Topical and vaginal forms may cause skin irritation</a:t>
            </a:r>
          </a:p>
        </p:txBody>
      </p:sp>
    </p:spTree>
    <p:extLst>
      <p:ext uri="{BB962C8B-B14F-4D97-AF65-F5344CB8AC3E}">
        <p14:creationId xmlns:p14="http://schemas.microsoft.com/office/powerpoint/2010/main" val="20302129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0" y="115888"/>
            <a:ext cx="9144000" cy="6247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pPr>
            <a:r>
              <a:rPr lang="en-US" altLang="en-US" sz="2000" b="1" u="sng" dirty="0" err="1">
                <a:cs typeface="Arial" pitchFamily="34" charset="0"/>
              </a:rPr>
              <a:t>Imidazoles</a:t>
            </a:r>
            <a:endParaRPr lang="en-US" altLang="en-US" sz="2000" b="1" u="sng" dirty="0">
              <a:cs typeface="Arial" pitchFamily="34" charset="0"/>
            </a:endParaRPr>
          </a:p>
          <a:p>
            <a:pPr algn="l" rtl="0">
              <a:spcBef>
                <a:spcPct val="0"/>
              </a:spcBef>
              <a:buFontTx/>
              <a:buNone/>
            </a:pPr>
            <a:r>
              <a:rPr lang="en-US" altLang="en-US" sz="2000" dirty="0">
                <a:cs typeface="Arial" pitchFamily="34" charset="0"/>
              </a:rPr>
              <a:t>Topical </a:t>
            </a:r>
            <a:r>
              <a:rPr lang="en-US" altLang="en-US" sz="2000" dirty="0" err="1">
                <a:cs typeface="Arial" pitchFamily="34" charset="0"/>
              </a:rPr>
              <a:t>imidazoles</a:t>
            </a:r>
            <a:r>
              <a:rPr lang="en-US" altLang="en-US" sz="2000" dirty="0">
                <a:cs typeface="Arial" pitchFamily="34" charset="0"/>
              </a:rPr>
              <a:t> have a variety of uses, including tinea </a:t>
            </a:r>
            <a:r>
              <a:rPr lang="en-US" altLang="en-US" sz="2000" dirty="0" err="1">
                <a:cs typeface="Arial" pitchFamily="34" charset="0"/>
              </a:rPr>
              <a:t>corporis</a:t>
            </a:r>
            <a:r>
              <a:rPr lang="en-US" altLang="en-US" sz="2000" dirty="0">
                <a:cs typeface="Arial" pitchFamily="34" charset="0"/>
              </a:rPr>
              <a:t>, tinea </a:t>
            </a:r>
            <a:r>
              <a:rPr lang="en-US" altLang="en-US" sz="2000" dirty="0" err="1">
                <a:cs typeface="Arial" pitchFamily="34" charset="0"/>
              </a:rPr>
              <a:t>cruris</a:t>
            </a:r>
            <a:r>
              <a:rPr lang="en-US" altLang="en-US" sz="2000" dirty="0">
                <a:cs typeface="Arial" pitchFamily="34" charset="0"/>
              </a:rPr>
              <a:t>, tinea </a:t>
            </a:r>
            <a:r>
              <a:rPr lang="en-US" altLang="en-US" sz="2000" dirty="0" err="1">
                <a:cs typeface="Arial" pitchFamily="34" charset="0"/>
              </a:rPr>
              <a:t>pedis</a:t>
            </a:r>
            <a:r>
              <a:rPr lang="en-US" altLang="en-US" sz="2000" dirty="0">
                <a:cs typeface="Arial" pitchFamily="34" charset="0"/>
              </a:rPr>
              <a:t>, and oropharyngeal and vulvovaginal candidiasis. </a:t>
            </a:r>
          </a:p>
          <a:p>
            <a:pPr algn="l" rtl="0">
              <a:spcBef>
                <a:spcPct val="0"/>
              </a:spcBef>
              <a:buFontTx/>
              <a:buNone/>
            </a:pPr>
            <a:endParaRPr lang="en-US" altLang="en-US" sz="2000" dirty="0">
              <a:cs typeface="Arial" pitchFamily="34" charset="0"/>
            </a:endParaRPr>
          </a:p>
          <a:p>
            <a:pPr algn="l" rtl="0">
              <a:spcBef>
                <a:spcPct val="0"/>
              </a:spcBef>
              <a:buFontTx/>
              <a:buNone/>
            </a:pPr>
            <a:r>
              <a:rPr lang="en-US" altLang="en-US" sz="2000" dirty="0">
                <a:cs typeface="Arial" pitchFamily="34" charset="0"/>
              </a:rPr>
              <a:t>Main </a:t>
            </a:r>
            <a:r>
              <a:rPr lang="en-US" altLang="en-US" sz="2000" dirty="0" err="1">
                <a:cs typeface="Arial" pitchFamily="34" charset="0"/>
              </a:rPr>
              <a:t>imidazoles</a:t>
            </a:r>
            <a:r>
              <a:rPr lang="en-US" altLang="en-US" sz="2000" dirty="0">
                <a:cs typeface="Arial" pitchFamily="34" charset="0"/>
              </a:rPr>
              <a:t> used today are: </a:t>
            </a:r>
            <a:r>
              <a:rPr lang="en-US" altLang="en-US" sz="2000" b="1" u="sng" dirty="0" err="1">
                <a:cs typeface="Arial" pitchFamily="34" charset="0"/>
              </a:rPr>
              <a:t>Clotrimazole</a:t>
            </a:r>
            <a:r>
              <a:rPr lang="en-US" altLang="en-US" sz="2000" b="1" u="sng" dirty="0">
                <a:cs typeface="Arial" pitchFamily="34" charset="0"/>
              </a:rPr>
              <a:t>, Miconazole,  Ketoconazole</a:t>
            </a:r>
          </a:p>
          <a:p>
            <a:pPr algn="l" rtl="0">
              <a:spcBef>
                <a:spcPct val="0"/>
              </a:spcBef>
              <a:buFontTx/>
              <a:buNone/>
            </a:pPr>
            <a:endParaRPr lang="en-US" altLang="en-US" sz="2000" dirty="0">
              <a:cs typeface="Arial" pitchFamily="34" charset="0"/>
            </a:endParaRPr>
          </a:p>
          <a:p>
            <a:pPr algn="l" rtl="0">
              <a:spcBef>
                <a:spcPct val="0"/>
              </a:spcBef>
              <a:buFontTx/>
              <a:buNone/>
            </a:pPr>
            <a:r>
              <a:rPr lang="en-US" altLang="en-US" sz="2000" b="1" u="sng" dirty="0" err="1">
                <a:cs typeface="Arial" pitchFamily="34" charset="0"/>
              </a:rPr>
              <a:t>Ciclopirox</a:t>
            </a:r>
            <a:endParaRPr lang="en-US" altLang="en-US" sz="2000" b="1" u="sng" dirty="0">
              <a:cs typeface="Arial" pitchFamily="34" charset="0"/>
            </a:endParaRPr>
          </a:p>
          <a:p>
            <a:pPr algn="l" rtl="0">
              <a:spcBef>
                <a:spcPct val="0"/>
              </a:spcBef>
              <a:buFontTx/>
              <a:buNone/>
            </a:pPr>
            <a:r>
              <a:rPr lang="en-US" altLang="en-US" sz="2000" dirty="0" err="1">
                <a:cs typeface="Arial" pitchFamily="34" charset="0"/>
              </a:rPr>
              <a:t>Ciclopirox</a:t>
            </a:r>
            <a:r>
              <a:rPr lang="en-US" altLang="en-US" sz="2000" dirty="0">
                <a:cs typeface="Arial" pitchFamily="34" charset="0"/>
              </a:rPr>
              <a:t> inhibits the transport of essential elements in the fungal cell, disrupting the synthesis of DNA, RNA, and proteins. </a:t>
            </a:r>
          </a:p>
          <a:p>
            <a:pPr algn="l" rtl="0">
              <a:spcBef>
                <a:spcPct val="0"/>
              </a:spcBef>
              <a:buFontTx/>
              <a:buNone/>
            </a:pPr>
            <a:endParaRPr lang="en-US" altLang="en-US" sz="2000" dirty="0">
              <a:cs typeface="Arial" pitchFamily="34" charset="0"/>
            </a:endParaRPr>
          </a:p>
          <a:p>
            <a:pPr algn="l" rtl="0">
              <a:spcBef>
                <a:spcPct val="0"/>
              </a:spcBef>
              <a:buFontTx/>
              <a:buNone/>
            </a:pPr>
            <a:r>
              <a:rPr lang="en-US" altLang="en-US" sz="2000" dirty="0">
                <a:cs typeface="Arial" pitchFamily="34" charset="0"/>
              </a:rPr>
              <a:t>It is available in a number of formulations:</a:t>
            </a:r>
          </a:p>
          <a:p>
            <a:pPr algn="l" rtl="0">
              <a:spcBef>
                <a:spcPct val="0"/>
              </a:spcBef>
              <a:buFontTx/>
              <a:buNone/>
            </a:pPr>
            <a:r>
              <a:rPr lang="en-US" altLang="en-US" sz="2000" dirty="0">
                <a:cs typeface="Arial" pitchFamily="34" charset="0"/>
              </a:rPr>
              <a:t>1-Ciclopirox 1% shampoo is used for treatment of seborrheic dermatitis.</a:t>
            </a:r>
          </a:p>
          <a:p>
            <a:pPr algn="l" rtl="0">
              <a:spcBef>
                <a:spcPct val="0"/>
              </a:spcBef>
              <a:buFontTx/>
              <a:buNone/>
            </a:pPr>
            <a:r>
              <a:rPr lang="en-US" altLang="en-US" sz="2000" dirty="0">
                <a:cs typeface="Arial" pitchFamily="34" charset="0"/>
              </a:rPr>
              <a:t>2-Ciclopirox cream, gel, or suspension  for tinea </a:t>
            </a:r>
            <a:r>
              <a:rPr lang="en-US" altLang="en-US" sz="2000" dirty="0" err="1">
                <a:cs typeface="Arial" pitchFamily="34" charset="0"/>
              </a:rPr>
              <a:t>pedis</a:t>
            </a:r>
            <a:r>
              <a:rPr lang="en-US" altLang="en-US" sz="2000" dirty="0">
                <a:cs typeface="Arial" pitchFamily="34" charset="0"/>
              </a:rPr>
              <a:t>, tinea </a:t>
            </a:r>
            <a:r>
              <a:rPr lang="en-US" altLang="en-US" sz="2000" dirty="0" err="1">
                <a:cs typeface="Arial" pitchFamily="34" charset="0"/>
              </a:rPr>
              <a:t>corporis</a:t>
            </a:r>
            <a:r>
              <a:rPr lang="en-US" altLang="en-US" sz="2000" dirty="0">
                <a:cs typeface="Arial" pitchFamily="34" charset="0"/>
              </a:rPr>
              <a:t>, tinea </a:t>
            </a:r>
            <a:r>
              <a:rPr lang="en-US" altLang="en-US" sz="2000" dirty="0" err="1">
                <a:cs typeface="Arial" pitchFamily="34" charset="0"/>
              </a:rPr>
              <a:t>cruris</a:t>
            </a:r>
            <a:r>
              <a:rPr lang="en-US" altLang="en-US" sz="2000" dirty="0">
                <a:cs typeface="Arial" pitchFamily="34" charset="0"/>
              </a:rPr>
              <a:t>, cutaneous candidiasis, and tinea versicolor .</a:t>
            </a:r>
          </a:p>
          <a:p>
            <a:pPr algn="l" rtl="0">
              <a:spcBef>
                <a:spcPct val="0"/>
              </a:spcBef>
              <a:buFontTx/>
              <a:buNone/>
            </a:pPr>
            <a:endParaRPr lang="en-US" altLang="en-US" sz="2000" dirty="0">
              <a:cs typeface="Arial" pitchFamily="34" charset="0"/>
            </a:endParaRPr>
          </a:p>
          <a:p>
            <a:pPr algn="l" rtl="0">
              <a:spcBef>
                <a:spcPct val="0"/>
              </a:spcBef>
              <a:buFontTx/>
              <a:buNone/>
            </a:pPr>
            <a:r>
              <a:rPr lang="en-US" altLang="en-US" sz="2000" b="1" u="sng" dirty="0" err="1">
                <a:cs typeface="Arial" pitchFamily="34" charset="0"/>
              </a:rPr>
              <a:t>Tolnaftate</a:t>
            </a:r>
            <a:endParaRPr lang="en-US" altLang="en-US" sz="2000" b="1" u="sng" dirty="0">
              <a:cs typeface="Arial" pitchFamily="34" charset="0"/>
            </a:endParaRPr>
          </a:p>
          <a:p>
            <a:pPr algn="l" rtl="0">
              <a:spcBef>
                <a:spcPct val="0"/>
              </a:spcBef>
              <a:buFontTx/>
              <a:buNone/>
            </a:pPr>
            <a:r>
              <a:rPr lang="en-US" altLang="en-US" sz="2000" dirty="0" err="1">
                <a:cs typeface="Arial" pitchFamily="34" charset="0"/>
              </a:rPr>
              <a:t>Tolnaftate</a:t>
            </a:r>
            <a:r>
              <a:rPr lang="en-US" altLang="en-US" sz="2000" dirty="0">
                <a:cs typeface="Arial" pitchFamily="34" charset="0"/>
              </a:rPr>
              <a:t> is used to treat tinea </a:t>
            </a:r>
            <a:r>
              <a:rPr lang="en-US" altLang="en-US" sz="2000" dirty="0" err="1">
                <a:cs typeface="Arial" pitchFamily="34" charset="0"/>
              </a:rPr>
              <a:t>pedis</a:t>
            </a:r>
            <a:r>
              <a:rPr lang="en-US" altLang="en-US" sz="2000" dirty="0">
                <a:cs typeface="Arial" pitchFamily="34" charset="0"/>
              </a:rPr>
              <a:t>, tinea </a:t>
            </a:r>
            <a:r>
              <a:rPr lang="en-US" altLang="en-US" sz="2000" dirty="0" err="1">
                <a:cs typeface="Arial" pitchFamily="34" charset="0"/>
              </a:rPr>
              <a:t>cruris</a:t>
            </a:r>
            <a:r>
              <a:rPr lang="en-US" altLang="en-US" sz="2000" dirty="0">
                <a:cs typeface="Arial" pitchFamily="34" charset="0"/>
              </a:rPr>
              <a:t>, and tinea </a:t>
            </a:r>
            <a:r>
              <a:rPr lang="en-US" altLang="en-US" sz="2000" dirty="0" err="1">
                <a:cs typeface="Arial" pitchFamily="34" charset="0"/>
              </a:rPr>
              <a:t>corporis</a:t>
            </a:r>
            <a:r>
              <a:rPr lang="en-US" altLang="en-US" sz="2000" dirty="0">
                <a:cs typeface="Arial" pitchFamily="34" charset="0"/>
              </a:rPr>
              <a:t>. It is available as a 1% solution, cream, and powder. </a:t>
            </a:r>
          </a:p>
          <a:p>
            <a:pPr algn="l" rtl="0">
              <a:spcBef>
                <a:spcPct val="0"/>
              </a:spcBef>
              <a:buFontTx/>
              <a:buNone/>
            </a:pPr>
            <a:endParaRPr lang="en-US" altLang="en-US" sz="2000" dirty="0">
              <a:cs typeface="Arial" pitchFamily="34" charset="0"/>
            </a:endParaRPr>
          </a:p>
          <a:p>
            <a:pPr algn="l" rtl="0">
              <a:spcBef>
                <a:spcPct val="0"/>
              </a:spcBef>
              <a:buFontTx/>
              <a:buNone/>
            </a:pPr>
            <a:r>
              <a:rPr lang="en-US" altLang="en-US" sz="2000" dirty="0">
                <a:cs typeface="Arial" pitchFamily="34" charset="0"/>
              </a:rPr>
              <a:t>Note: </a:t>
            </a:r>
            <a:r>
              <a:rPr lang="en-US" altLang="en-US" sz="2000" dirty="0" err="1">
                <a:cs typeface="Arial" pitchFamily="34" charset="0"/>
              </a:rPr>
              <a:t>Tolnaftate</a:t>
            </a:r>
            <a:r>
              <a:rPr lang="en-US" altLang="en-US" sz="2000" dirty="0">
                <a:cs typeface="Arial" pitchFamily="34" charset="0"/>
              </a:rPr>
              <a:t> is not effective against Candida. </a:t>
            </a:r>
          </a:p>
        </p:txBody>
      </p:sp>
    </p:spTree>
    <p:extLst>
      <p:ext uri="{BB962C8B-B14F-4D97-AF65-F5344CB8AC3E}">
        <p14:creationId xmlns:p14="http://schemas.microsoft.com/office/powerpoint/2010/main" val="31133157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b="1" u="sng" dirty="0"/>
              <a:t>TERPENOIDS</a:t>
            </a:r>
            <a:endParaRPr lang="en-US" u="sng" dirty="0"/>
          </a:p>
        </p:txBody>
      </p:sp>
      <p:sp>
        <p:nvSpPr>
          <p:cNvPr id="3" name="Content Placeholder 2"/>
          <p:cNvSpPr>
            <a:spLocks noGrp="1"/>
          </p:cNvSpPr>
          <p:nvPr>
            <p:ph idx="1"/>
          </p:nvPr>
        </p:nvSpPr>
        <p:spPr>
          <a:xfrm>
            <a:off x="0" y="838200"/>
            <a:ext cx="8915400" cy="6019800"/>
          </a:xfrm>
        </p:spPr>
        <p:txBody>
          <a:bodyPr>
            <a:normAutofit fontScale="92500" lnSpcReduction="10000"/>
          </a:bodyPr>
          <a:lstStyle/>
          <a:p>
            <a:pPr marL="0" indent="0">
              <a:buNone/>
            </a:pPr>
            <a:r>
              <a:rPr lang="en-US" b="1" dirty="0" err="1"/>
              <a:t>Ibrexafungerp</a:t>
            </a:r>
            <a:r>
              <a:rPr lang="en-US" b="1" dirty="0"/>
              <a:t>:</a:t>
            </a:r>
            <a:r>
              <a:rPr lang="en-US" dirty="0"/>
              <a:t> </a:t>
            </a:r>
          </a:p>
          <a:p>
            <a:pPr marL="0" indent="0">
              <a:buNone/>
            </a:pPr>
            <a:r>
              <a:rPr lang="en-US" b="1" dirty="0"/>
              <a:t>Mechanism of Action:</a:t>
            </a:r>
          </a:p>
          <a:p>
            <a:pPr marL="0" indent="0">
              <a:buNone/>
            </a:pPr>
            <a:r>
              <a:rPr lang="en-US" dirty="0" err="1"/>
              <a:t>Ibrexafungerp</a:t>
            </a:r>
            <a:r>
              <a:rPr lang="en-US" dirty="0"/>
              <a:t> inhibits beta-1,3-D-glucan synthase, the enzyme responsible for the production of beta-1,3-D-glucan, via a similar mechanism to the </a:t>
            </a:r>
            <a:r>
              <a:rPr lang="en-US" dirty="0" err="1"/>
              <a:t>echinocandins</a:t>
            </a:r>
            <a:r>
              <a:rPr lang="en-US" dirty="0"/>
              <a:t>. (same target as the </a:t>
            </a:r>
            <a:r>
              <a:rPr lang="en-US" dirty="0" err="1"/>
              <a:t>echinocandins</a:t>
            </a:r>
            <a:r>
              <a:rPr lang="en-US" dirty="0"/>
              <a:t>).</a:t>
            </a:r>
          </a:p>
          <a:p>
            <a:pPr marL="0" indent="0">
              <a:buNone/>
            </a:pPr>
            <a:r>
              <a:rPr lang="en-US" dirty="0" err="1"/>
              <a:t>ibrexafungerp</a:t>
            </a:r>
            <a:r>
              <a:rPr lang="en-US" dirty="0"/>
              <a:t> is approved only for vulvovaginal candidiasis (a condition for which many other topical and oral antifungal therapies are available).</a:t>
            </a:r>
          </a:p>
          <a:p>
            <a:pPr marL="0" indent="0">
              <a:buNone/>
            </a:pPr>
            <a:r>
              <a:rPr lang="en-US" b="1" dirty="0"/>
              <a:t>Adverse Effects</a:t>
            </a:r>
          </a:p>
          <a:p>
            <a:pPr marL="0" indent="0">
              <a:buNone/>
            </a:pPr>
            <a:r>
              <a:rPr lang="en-US" dirty="0"/>
              <a:t>gastrointestinal adverse effects were the primary toxicity noted. </a:t>
            </a:r>
          </a:p>
        </p:txBody>
      </p:sp>
    </p:spTree>
    <p:extLst>
      <p:ext uri="{BB962C8B-B14F-4D97-AF65-F5344CB8AC3E}">
        <p14:creationId xmlns:p14="http://schemas.microsoft.com/office/powerpoint/2010/main" val="1931336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91600" cy="6126163"/>
          </a:xfrm>
        </p:spPr>
        <p:txBody>
          <a:bodyPr>
            <a:normAutofit fontScale="70000" lnSpcReduction="20000"/>
          </a:bodyPr>
          <a:lstStyle/>
          <a:p>
            <a:pPr>
              <a:spcBef>
                <a:spcPct val="0"/>
              </a:spcBef>
              <a:buNone/>
            </a:pPr>
            <a:r>
              <a:rPr lang="en-US" altLang="en-US" b="1" u="sng" dirty="0">
                <a:cs typeface="Arial" pitchFamily="34" charset="0"/>
              </a:rPr>
              <a:t>Mycoses</a:t>
            </a:r>
          </a:p>
          <a:p>
            <a:pPr>
              <a:spcBef>
                <a:spcPct val="0"/>
              </a:spcBef>
              <a:buNone/>
            </a:pPr>
            <a:r>
              <a:rPr lang="en-US" altLang="en-US" dirty="0">
                <a:cs typeface="Arial" pitchFamily="34" charset="0"/>
              </a:rPr>
              <a:t>Infectious diseases caused by fungi are called mycoses, and they are often chronic in nature. Mycotic infections may be superficial and involve only the skin (cutaneous mycoses extending into the epidermis), while others may penetrate the skin, causing subcutaneous or systemic infections.</a:t>
            </a:r>
          </a:p>
          <a:p>
            <a:pPr>
              <a:spcBef>
                <a:spcPct val="0"/>
              </a:spcBef>
              <a:buNone/>
            </a:pPr>
            <a:endParaRPr lang="en-US" altLang="en-US" dirty="0">
              <a:cs typeface="Arial" pitchFamily="34" charset="0"/>
            </a:endParaRPr>
          </a:p>
          <a:p>
            <a:pPr>
              <a:spcBef>
                <a:spcPct val="0"/>
              </a:spcBef>
              <a:buNone/>
            </a:pPr>
            <a:r>
              <a:rPr lang="en-US" altLang="en-US" dirty="0">
                <a:cs typeface="Arial" pitchFamily="34" charset="0"/>
              </a:rPr>
              <a:t>The incidence of fungal infections such as candidemia has been on the rise for the last few decades. This is attributed to: An increased number of patients with chronic immune suppression due to organ transplantation, Cancer chemotherapy, or Infection with human immunodeficiency virus (HIV).</a:t>
            </a:r>
          </a:p>
          <a:p>
            <a:pPr marL="0" indent="0">
              <a:buNone/>
            </a:pPr>
            <a:endParaRPr lang="en-US" dirty="0"/>
          </a:p>
          <a:p>
            <a:pPr marL="0" indent="0">
              <a:buNone/>
            </a:pPr>
            <a:endParaRPr lang="en-US" dirty="0"/>
          </a:p>
          <a:p>
            <a:pPr marL="0" indent="0">
              <a:buNone/>
            </a:pPr>
            <a:r>
              <a:rPr lang="en-US" dirty="0"/>
              <a:t>Most pathogenic fungi are opportunistic and require a compromised host or disrupted anatomical barrier in order to cause infection in humans. In a way, the increase of systemic fungal</a:t>
            </a:r>
          </a:p>
          <a:p>
            <a:pPr marL="0" indent="0">
              <a:buNone/>
            </a:pPr>
            <a:endParaRPr lang="en-US" dirty="0"/>
          </a:p>
          <a:p>
            <a:pPr marL="0" indent="0">
              <a:buNone/>
            </a:pPr>
            <a:r>
              <a:rPr lang="en-US" dirty="0"/>
              <a:t>infections can be seen as a marker of medicine’s advance, because improvements in transplantation, oncology, rheumatology, neonatology, geriatrics, and other fields have created more susceptible hosts for fungi.</a:t>
            </a:r>
          </a:p>
          <a:p>
            <a:pPr marL="0" indent="0">
              <a:buNone/>
            </a:pPr>
            <a:endParaRPr lang="en-US" dirty="0"/>
          </a:p>
        </p:txBody>
      </p:sp>
    </p:spTree>
    <p:extLst>
      <p:ext uri="{BB962C8B-B14F-4D97-AF65-F5344CB8AC3E}">
        <p14:creationId xmlns:p14="http://schemas.microsoft.com/office/powerpoint/2010/main" val="2002021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01675" y="762000"/>
            <a:ext cx="7772400" cy="1219200"/>
          </a:xfrm>
        </p:spPr>
        <p:txBody>
          <a:bodyPr/>
          <a:lstStyle/>
          <a:p>
            <a:pPr>
              <a:defRPr/>
            </a:pPr>
            <a:r>
              <a:rPr lang="en-US" altLang="en-US"/>
              <a:t>Fungal Pathogens</a:t>
            </a:r>
          </a:p>
        </p:txBody>
      </p:sp>
      <p:sp>
        <p:nvSpPr>
          <p:cNvPr id="5123" name="Rectangle 3"/>
          <p:cNvSpPr>
            <a:spLocks noGrp="1" noChangeArrowheads="1"/>
          </p:cNvSpPr>
          <p:nvPr>
            <p:ph type="body" idx="1"/>
          </p:nvPr>
        </p:nvSpPr>
        <p:spPr>
          <a:xfrm>
            <a:off x="1609725" y="2287588"/>
            <a:ext cx="6529388" cy="3551237"/>
          </a:xfrm>
          <a:noFill/>
        </p:spPr>
        <p:txBody>
          <a:bodyPr/>
          <a:lstStyle/>
          <a:p>
            <a:pPr>
              <a:lnSpc>
                <a:spcPct val="90000"/>
              </a:lnSpc>
            </a:pPr>
            <a:r>
              <a:rPr lang="en-US" altLang="en-US" sz="4000" dirty="0"/>
              <a:t>Systemic Infections</a:t>
            </a:r>
          </a:p>
          <a:p>
            <a:pPr lvl="1">
              <a:lnSpc>
                <a:spcPct val="90000"/>
              </a:lnSpc>
            </a:pPr>
            <a:r>
              <a:rPr lang="en-US" altLang="en-US" sz="3600" b="1" u="sng" dirty="0">
                <a:solidFill>
                  <a:schemeClr val="hlink"/>
                </a:solidFill>
              </a:rPr>
              <a:t>Opportunistic pathogens</a:t>
            </a:r>
            <a:endParaRPr lang="en-US" altLang="en-US" sz="3200" b="1" u="sng" dirty="0">
              <a:solidFill>
                <a:schemeClr val="hlink"/>
              </a:solidFill>
            </a:endParaRPr>
          </a:p>
          <a:p>
            <a:pPr lvl="2">
              <a:lnSpc>
                <a:spcPct val="90000"/>
              </a:lnSpc>
            </a:pPr>
            <a:r>
              <a:rPr lang="en-US" altLang="en-US" sz="3200" dirty="0"/>
              <a:t> </a:t>
            </a:r>
            <a:r>
              <a:rPr lang="en-US" altLang="en-US" sz="3200" i="1" u="sng" dirty="0"/>
              <a:t>Candida albicans</a:t>
            </a:r>
          </a:p>
          <a:p>
            <a:pPr lvl="2">
              <a:lnSpc>
                <a:spcPct val="90000"/>
              </a:lnSpc>
            </a:pPr>
            <a:r>
              <a:rPr lang="en-US" altLang="en-US" sz="3200" i="1" u="sng" dirty="0"/>
              <a:t> Cryptococcus neoformans</a:t>
            </a:r>
          </a:p>
          <a:p>
            <a:pPr lvl="2">
              <a:lnSpc>
                <a:spcPct val="90000"/>
              </a:lnSpc>
            </a:pPr>
            <a:r>
              <a:rPr lang="en-US" altLang="en-US" sz="3200" i="1" u="sng" dirty="0"/>
              <a:t> Aspergillus</a:t>
            </a:r>
          </a:p>
          <a:p>
            <a:pPr lvl="2">
              <a:lnSpc>
                <a:spcPct val="90000"/>
              </a:lnSpc>
            </a:pPr>
            <a:r>
              <a:rPr lang="en-US" altLang="en-US" sz="3200" i="1" u="sng" dirty="0"/>
              <a:t>Pneumocystis carini</a:t>
            </a:r>
            <a:r>
              <a:rPr lang="en-US" altLang="en-US" sz="3200" i="1" dirty="0"/>
              <a:t>i</a:t>
            </a:r>
          </a:p>
        </p:txBody>
      </p:sp>
    </p:spTree>
    <p:extLst>
      <p:ext uri="{BB962C8B-B14F-4D97-AF65-F5344CB8AC3E}">
        <p14:creationId xmlns:p14="http://schemas.microsoft.com/office/powerpoint/2010/main" val="19448614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2000" fill="hold"/>
                                        <p:tgtEl>
                                          <p:spTgt spid="5122"/>
                                        </p:tgtEl>
                                        <p:attrNameLst>
                                          <p:attrName>ppt_x</p:attrName>
                                        </p:attrNameLst>
                                      </p:cBhvr>
                                      <p:tavLst>
                                        <p:tav tm="0">
                                          <p:val>
                                            <p:strVal val="#ppt_x"/>
                                          </p:val>
                                        </p:tav>
                                        <p:tav tm="100000">
                                          <p:val>
                                            <p:strVal val="#ppt_x"/>
                                          </p:val>
                                        </p:tav>
                                      </p:tavLst>
                                    </p:anim>
                                    <p:anim calcmode="lin" valueType="num">
                                      <p:cBhvr additive="base">
                                        <p:cTn id="8" dur="2000" fill="hold"/>
                                        <p:tgtEl>
                                          <p:spTgt spid="5122"/>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3">
                                            <p:txEl>
                                              <p:pRg st="0" end="0"/>
                                            </p:txEl>
                                          </p:spTgt>
                                        </p:tgtEl>
                                        <p:attrNameLst>
                                          <p:attrName>style.visibility</p:attrName>
                                        </p:attrNameLst>
                                      </p:cBhvr>
                                      <p:to>
                                        <p:strVal val="visible"/>
                                      </p:to>
                                    </p:set>
                                    <p:anim calcmode="lin" valueType="num">
                                      <p:cBhvr additive="base">
                                        <p:cTn id="13" dur="2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512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123">
                                            <p:txEl>
                                              <p:pRg st="1" end="1"/>
                                            </p:txEl>
                                          </p:spTgt>
                                        </p:tgtEl>
                                        <p:attrNameLst>
                                          <p:attrName>style.visibility</p:attrName>
                                        </p:attrNameLst>
                                      </p:cBhvr>
                                      <p:to>
                                        <p:strVal val="visible"/>
                                      </p:to>
                                    </p:set>
                                    <p:anim calcmode="lin" valueType="num">
                                      <p:cBhvr additive="base">
                                        <p:cTn id="17" dur="2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512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123">
                                            <p:txEl>
                                              <p:pRg st="2" end="2"/>
                                            </p:txEl>
                                          </p:spTgt>
                                        </p:tgtEl>
                                        <p:attrNameLst>
                                          <p:attrName>style.visibility</p:attrName>
                                        </p:attrNameLst>
                                      </p:cBhvr>
                                      <p:to>
                                        <p:strVal val="visible"/>
                                      </p:to>
                                    </p:set>
                                    <p:anim calcmode="lin" valueType="num">
                                      <p:cBhvr additive="base">
                                        <p:cTn id="21" dur="20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512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2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512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5123">
                                            <p:txEl>
                                              <p:pRg st="4" end="4"/>
                                            </p:txEl>
                                          </p:spTgt>
                                        </p:tgtEl>
                                        <p:attrNameLst>
                                          <p:attrName>style.visibility</p:attrName>
                                        </p:attrNameLst>
                                      </p:cBhvr>
                                      <p:to>
                                        <p:strVal val="visible"/>
                                      </p:to>
                                    </p:set>
                                    <p:anim calcmode="lin" valueType="num">
                                      <p:cBhvr additive="base">
                                        <p:cTn id="29" dur="2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12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123">
                                            <p:txEl>
                                              <p:pRg st="5" end="5"/>
                                            </p:txEl>
                                          </p:spTgt>
                                        </p:tgtEl>
                                        <p:attrNameLst>
                                          <p:attrName>style.visibility</p:attrName>
                                        </p:attrNameLst>
                                      </p:cBhvr>
                                      <p:to>
                                        <p:strVal val="visible"/>
                                      </p:to>
                                    </p:set>
                                    <p:anim calcmode="lin" valueType="num">
                                      <p:cBhvr additive="base">
                                        <p:cTn id="33" dur="2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512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nimBg="1"/>
      <p:bldP spid="512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01675" y="762000"/>
            <a:ext cx="7772400" cy="1219200"/>
          </a:xfrm>
        </p:spPr>
        <p:txBody>
          <a:bodyPr/>
          <a:lstStyle/>
          <a:p>
            <a:pPr>
              <a:defRPr/>
            </a:pPr>
            <a:r>
              <a:rPr lang="en-US" altLang="en-US"/>
              <a:t>Fungal Pathogens</a:t>
            </a:r>
          </a:p>
        </p:txBody>
      </p:sp>
      <p:sp>
        <p:nvSpPr>
          <p:cNvPr id="6147" name="Rectangle 3"/>
          <p:cNvSpPr>
            <a:spLocks noGrp="1" noChangeArrowheads="1"/>
          </p:cNvSpPr>
          <p:nvPr>
            <p:ph type="body" idx="1"/>
          </p:nvPr>
        </p:nvSpPr>
        <p:spPr>
          <a:xfrm>
            <a:off x="1609725" y="2287588"/>
            <a:ext cx="6630988" cy="3551237"/>
          </a:xfrm>
          <a:noFill/>
        </p:spPr>
        <p:txBody>
          <a:bodyPr/>
          <a:lstStyle/>
          <a:p>
            <a:r>
              <a:rPr lang="en-US" altLang="en-US" sz="4000" dirty="0"/>
              <a:t>Systemic Infections</a:t>
            </a:r>
          </a:p>
          <a:p>
            <a:pPr lvl="1"/>
            <a:r>
              <a:rPr lang="en-US" altLang="en-US" sz="3200" i="1" u="sng" dirty="0"/>
              <a:t>Blastomyces </a:t>
            </a:r>
            <a:r>
              <a:rPr lang="en-US" altLang="en-US" sz="3200" i="1" dirty="0"/>
              <a:t>dermatitidis </a:t>
            </a:r>
          </a:p>
          <a:p>
            <a:pPr lvl="1"/>
            <a:r>
              <a:rPr lang="en-US" altLang="en-US" sz="3200" i="1" u="sng" dirty="0"/>
              <a:t>Histoplasma</a:t>
            </a:r>
            <a:r>
              <a:rPr lang="en-US" altLang="en-US" sz="3200" i="1" dirty="0"/>
              <a:t> capsulatum</a:t>
            </a:r>
          </a:p>
          <a:p>
            <a:pPr lvl="1"/>
            <a:r>
              <a:rPr lang="en-US" altLang="en-US" sz="3200" i="1" dirty="0" err="1"/>
              <a:t>Parracoccidiodes</a:t>
            </a:r>
            <a:r>
              <a:rPr lang="en-US" altLang="en-US" sz="3200" i="1" dirty="0"/>
              <a:t> </a:t>
            </a:r>
            <a:r>
              <a:rPr lang="en-US" altLang="en-US" sz="3200" i="1" dirty="0" err="1"/>
              <a:t>brasiliensis</a:t>
            </a:r>
            <a:endParaRPr lang="en-US" altLang="en-US" i="1" dirty="0"/>
          </a:p>
        </p:txBody>
      </p:sp>
    </p:spTree>
    <p:extLst>
      <p:ext uri="{BB962C8B-B14F-4D97-AF65-F5344CB8AC3E}">
        <p14:creationId xmlns:p14="http://schemas.microsoft.com/office/powerpoint/2010/main" val="30347877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2000" fill="hold"/>
                                        <p:tgtEl>
                                          <p:spTgt spid="6146"/>
                                        </p:tgtEl>
                                        <p:attrNameLst>
                                          <p:attrName>ppt_x</p:attrName>
                                        </p:attrNameLst>
                                      </p:cBhvr>
                                      <p:tavLst>
                                        <p:tav tm="0">
                                          <p:val>
                                            <p:strVal val="#ppt_x"/>
                                          </p:val>
                                        </p:tav>
                                        <p:tav tm="100000">
                                          <p:val>
                                            <p:strVal val="#ppt_x"/>
                                          </p:val>
                                        </p:tav>
                                      </p:tavLst>
                                    </p:anim>
                                    <p:anim calcmode="lin" valueType="num">
                                      <p:cBhvr additive="base">
                                        <p:cTn id="8" dur="2000" fill="hold"/>
                                        <p:tgtEl>
                                          <p:spTgt spid="6146"/>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147">
                                            <p:txEl>
                                              <p:pRg st="0" end="0"/>
                                            </p:txEl>
                                          </p:spTgt>
                                        </p:tgtEl>
                                        <p:attrNameLst>
                                          <p:attrName>style.visibility</p:attrName>
                                        </p:attrNameLst>
                                      </p:cBhvr>
                                      <p:to>
                                        <p:strVal val="visible"/>
                                      </p:to>
                                    </p:set>
                                    <p:anim calcmode="lin" valueType="num">
                                      <p:cBhvr additive="base">
                                        <p:cTn id="13" dur="2000" fill="hold"/>
                                        <p:tgtEl>
                                          <p:spTgt spid="6147">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6147">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6147">
                                            <p:txEl>
                                              <p:pRg st="1" end="1"/>
                                            </p:txEl>
                                          </p:spTgt>
                                        </p:tgtEl>
                                        <p:attrNameLst>
                                          <p:attrName>style.visibility</p:attrName>
                                        </p:attrNameLst>
                                      </p:cBhvr>
                                      <p:to>
                                        <p:strVal val="visible"/>
                                      </p:to>
                                    </p:set>
                                    <p:anim calcmode="lin" valueType="num">
                                      <p:cBhvr additive="base">
                                        <p:cTn id="17" dur="2000" fill="hold"/>
                                        <p:tgtEl>
                                          <p:spTgt spid="6147">
                                            <p:txEl>
                                              <p:pRg st="1" end="1"/>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6147">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6147">
                                            <p:txEl>
                                              <p:pRg st="2" end="2"/>
                                            </p:txEl>
                                          </p:spTgt>
                                        </p:tgtEl>
                                        <p:attrNameLst>
                                          <p:attrName>style.visibility</p:attrName>
                                        </p:attrNameLst>
                                      </p:cBhvr>
                                      <p:to>
                                        <p:strVal val="visible"/>
                                      </p:to>
                                    </p:set>
                                    <p:anim calcmode="lin" valueType="num">
                                      <p:cBhvr additive="base">
                                        <p:cTn id="21" dur="2000" fill="hold"/>
                                        <p:tgtEl>
                                          <p:spTgt spid="6147">
                                            <p:txEl>
                                              <p:pRg st="2" end="2"/>
                                            </p:txEl>
                                          </p:spTgt>
                                        </p:tgtEl>
                                        <p:attrNameLst>
                                          <p:attrName>ppt_x</p:attrName>
                                        </p:attrNameLst>
                                      </p:cBhvr>
                                      <p:tavLst>
                                        <p:tav tm="0">
                                          <p:val>
                                            <p:strVal val="1+#ppt_w/2"/>
                                          </p:val>
                                        </p:tav>
                                        <p:tav tm="100000">
                                          <p:val>
                                            <p:strVal val="#ppt_x"/>
                                          </p:val>
                                        </p:tav>
                                      </p:tavLst>
                                    </p:anim>
                                    <p:anim calcmode="lin" valueType="num">
                                      <p:cBhvr additive="base">
                                        <p:cTn id="22" dur="2000" fill="hold"/>
                                        <p:tgtEl>
                                          <p:spTgt spid="6147">
                                            <p:txEl>
                                              <p:pRg st="2" end="2"/>
                                            </p:txEl>
                                          </p:spTgt>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2000" fill="hold"/>
                                        <p:tgtEl>
                                          <p:spTgt spid="6147">
                                            <p:txEl>
                                              <p:pRg st="3" end="3"/>
                                            </p:txEl>
                                          </p:spTgt>
                                        </p:tgtEl>
                                        <p:attrNameLst>
                                          <p:attrName>ppt_x</p:attrName>
                                        </p:attrNameLst>
                                      </p:cBhvr>
                                      <p:tavLst>
                                        <p:tav tm="0">
                                          <p:val>
                                            <p:strVal val="1+#ppt_w/2"/>
                                          </p:val>
                                        </p:tav>
                                        <p:tav tm="100000">
                                          <p:val>
                                            <p:strVal val="#ppt_x"/>
                                          </p:val>
                                        </p:tav>
                                      </p:tavLst>
                                    </p:anim>
                                    <p:anim calcmode="lin" valueType="num">
                                      <p:cBhvr additive="base">
                                        <p:cTn id="26" dur="2000" fill="hold"/>
                                        <p:tgtEl>
                                          <p:spTgt spid="6147">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P spid="614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01675" y="762000"/>
            <a:ext cx="7772400" cy="1219200"/>
          </a:xfrm>
        </p:spPr>
        <p:txBody>
          <a:bodyPr/>
          <a:lstStyle/>
          <a:p>
            <a:pPr>
              <a:defRPr/>
            </a:pPr>
            <a:r>
              <a:rPr lang="en-US" altLang="en-US"/>
              <a:t>Fungal Pathogens</a:t>
            </a:r>
          </a:p>
        </p:txBody>
      </p:sp>
      <p:sp>
        <p:nvSpPr>
          <p:cNvPr id="7171" name="Rectangle 3"/>
          <p:cNvSpPr>
            <a:spLocks noGrp="1" noChangeArrowheads="1"/>
          </p:cNvSpPr>
          <p:nvPr>
            <p:ph type="body" idx="1"/>
          </p:nvPr>
        </p:nvSpPr>
        <p:spPr>
          <a:xfrm>
            <a:off x="228600" y="2287588"/>
            <a:ext cx="8077199" cy="3551237"/>
          </a:xfrm>
          <a:noFill/>
        </p:spPr>
        <p:txBody>
          <a:bodyPr>
            <a:normAutofit/>
          </a:bodyPr>
          <a:lstStyle/>
          <a:p>
            <a:r>
              <a:rPr lang="en-US" altLang="en-US" sz="4000" dirty="0"/>
              <a:t>Superficial Infections</a:t>
            </a:r>
          </a:p>
          <a:p>
            <a:pPr marL="0" indent="0">
              <a:buNone/>
            </a:pPr>
            <a:r>
              <a:rPr lang="en-US" altLang="en-US" sz="3200" dirty="0">
                <a:solidFill>
                  <a:schemeClr val="hlink"/>
                </a:solidFill>
              </a:rPr>
              <a:t>1-Dermatophytes affecting  (skin ,hair And nails= </a:t>
            </a:r>
            <a:r>
              <a:rPr lang="en-US" altLang="en-US" dirty="0">
                <a:solidFill>
                  <a:schemeClr val="hlink"/>
                </a:solidFill>
              </a:rPr>
              <a:t>Onychomycosis (nail fungus)</a:t>
            </a:r>
          </a:p>
          <a:p>
            <a:endParaRPr lang="en-US" altLang="en-US" sz="3200" dirty="0">
              <a:solidFill>
                <a:schemeClr val="hlink"/>
              </a:solidFill>
            </a:endParaRPr>
          </a:p>
          <a:p>
            <a:pPr marL="457200" lvl="1" indent="0">
              <a:buNone/>
            </a:pPr>
            <a:r>
              <a:rPr lang="en-US" altLang="en-US" sz="3200" i="1" dirty="0">
                <a:solidFill>
                  <a:schemeClr val="hlink"/>
                </a:solidFill>
              </a:rPr>
              <a:t>2- Candida </a:t>
            </a:r>
            <a:r>
              <a:rPr lang="en-US" altLang="en-US" sz="3200" i="1" dirty="0" err="1">
                <a:solidFill>
                  <a:schemeClr val="hlink"/>
                </a:solidFill>
              </a:rPr>
              <a:t>albicans</a:t>
            </a:r>
            <a:r>
              <a:rPr lang="en-US" altLang="en-US" sz="3200" i="1" dirty="0">
                <a:solidFill>
                  <a:schemeClr val="hlink"/>
                </a:solidFill>
              </a:rPr>
              <a:t> may be :vulvovaginal and oral</a:t>
            </a:r>
          </a:p>
          <a:p>
            <a:pPr lvl="1"/>
            <a:endParaRPr lang="en-US" altLang="en-US" sz="3200" i="1" dirty="0">
              <a:solidFill>
                <a:schemeClr val="hlink"/>
              </a:solidFill>
            </a:endParaRPr>
          </a:p>
        </p:txBody>
      </p:sp>
    </p:spTree>
    <p:extLst>
      <p:ext uri="{BB962C8B-B14F-4D97-AF65-F5344CB8AC3E}">
        <p14:creationId xmlns:p14="http://schemas.microsoft.com/office/powerpoint/2010/main" val="3614567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3"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2000" fill="hold"/>
                                        <p:tgtEl>
                                          <p:spTgt spid="7170"/>
                                        </p:tgtEl>
                                        <p:attrNameLst>
                                          <p:attrName>ppt_x</p:attrName>
                                        </p:attrNameLst>
                                      </p:cBhvr>
                                      <p:tavLst>
                                        <p:tav tm="0">
                                          <p:val>
                                            <p:strVal val="1+#ppt_w/2"/>
                                          </p:val>
                                        </p:tav>
                                        <p:tav tm="100000">
                                          <p:val>
                                            <p:strVal val="#ppt_x"/>
                                          </p:val>
                                        </p:tav>
                                      </p:tavLst>
                                    </p:anim>
                                    <p:anim calcmode="lin" valueType="num">
                                      <p:cBhvr additive="base">
                                        <p:cTn id="8" dur="2000" fill="hold"/>
                                        <p:tgtEl>
                                          <p:spTgt spid="7170"/>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171">
                                            <p:txEl>
                                              <p:pRg st="0" end="0"/>
                                            </p:txEl>
                                          </p:spTgt>
                                        </p:tgtEl>
                                        <p:attrNameLst>
                                          <p:attrName>style.visibility</p:attrName>
                                        </p:attrNameLst>
                                      </p:cBhvr>
                                      <p:to>
                                        <p:strVal val="visible"/>
                                      </p:to>
                                    </p:set>
                                    <p:anim calcmode="lin" valueType="num">
                                      <p:cBhvr additive="base">
                                        <p:cTn id="13" dur="2000" fill="hold"/>
                                        <p:tgtEl>
                                          <p:spTgt spid="7171">
                                            <p:txEl>
                                              <p:pRg st="0" end="0"/>
                                            </p:txEl>
                                          </p:spTgt>
                                        </p:tgtEl>
                                        <p:attrNameLst>
                                          <p:attrName>ppt_x</p:attrName>
                                        </p:attrNameLst>
                                      </p:cBhvr>
                                      <p:tavLst>
                                        <p:tav tm="0">
                                          <p:val>
                                            <p:strVal val="1+#ppt_w/2"/>
                                          </p:val>
                                        </p:tav>
                                        <p:tav tm="100000">
                                          <p:val>
                                            <p:strVal val="#ppt_x"/>
                                          </p:val>
                                        </p:tav>
                                      </p:tavLst>
                                    </p:anim>
                                    <p:anim calcmode="lin" valueType="num">
                                      <p:cBhvr additive="base">
                                        <p:cTn id="14" dur="2000" fill="hold"/>
                                        <p:tgtEl>
                                          <p:spTgt spid="7171">
                                            <p:txEl>
                                              <p:pRg st="0" end="0"/>
                                            </p:txEl>
                                          </p:spTgt>
                                        </p:tgtEl>
                                        <p:attrNameLst>
                                          <p:attrName>ppt_y</p:attrName>
                                        </p:attrNameLst>
                                      </p:cBhvr>
                                      <p:tavLst>
                                        <p:tav tm="0">
                                          <p:val>
                                            <p:strVal val="#ppt_y"/>
                                          </p:val>
                                        </p:tav>
                                        <p:tav tm="100000">
                                          <p:val>
                                            <p:strVal val="#ppt_y"/>
                                          </p:val>
                                        </p:tav>
                                      </p:tavLst>
                                    </p:anim>
                                  </p:childTnLst>
                                </p:cTn>
                              </p:par>
                              <p:par>
                                <p:cTn id="15" presetID="2" presetClass="entr" presetSubtype="2" fill="hold" grpId="0" nodeType="with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 calcmode="lin" valueType="num">
                                      <p:cBhvr additive="base">
                                        <p:cTn id="17" dur="2000" fill="hold"/>
                                        <p:tgtEl>
                                          <p:spTgt spid="7171">
                                            <p:txEl>
                                              <p:pRg st="1" end="1"/>
                                            </p:txEl>
                                          </p:spTgt>
                                        </p:tgtEl>
                                        <p:attrNameLst>
                                          <p:attrName>ppt_x</p:attrName>
                                        </p:attrNameLst>
                                      </p:cBhvr>
                                      <p:tavLst>
                                        <p:tav tm="0">
                                          <p:val>
                                            <p:strVal val="1+#ppt_w/2"/>
                                          </p:val>
                                        </p:tav>
                                        <p:tav tm="100000">
                                          <p:val>
                                            <p:strVal val="#ppt_x"/>
                                          </p:val>
                                        </p:tav>
                                      </p:tavLst>
                                    </p:anim>
                                    <p:anim calcmode="lin" valueType="num">
                                      <p:cBhvr additive="base">
                                        <p:cTn id="18" dur="2000" fill="hold"/>
                                        <p:tgtEl>
                                          <p:spTgt spid="7171">
                                            <p:txEl>
                                              <p:pRg st="1" end="1"/>
                                            </p:txEl>
                                          </p:spTgt>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7171">
                                            <p:txEl>
                                              <p:pRg st="3" end="3"/>
                                            </p:txEl>
                                          </p:spTgt>
                                        </p:tgtEl>
                                        <p:attrNameLst>
                                          <p:attrName>style.visibility</p:attrName>
                                        </p:attrNameLst>
                                      </p:cBhvr>
                                      <p:to>
                                        <p:strVal val="visible"/>
                                      </p:to>
                                    </p:set>
                                    <p:anim calcmode="lin" valueType="num">
                                      <p:cBhvr additive="base">
                                        <p:cTn id="21" dur="2000" fill="hold"/>
                                        <p:tgtEl>
                                          <p:spTgt spid="7171">
                                            <p:txEl>
                                              <p:pRg st="3" end="3"/>
                                            </p:txEl>
                                          </p:spTgt>
                                        </p:tgtEl>
                                        <p:attrNameLst>
                                          <p:attrName>ppt_x</p:attrName>
                                        </p:attrNameLst>
                                      </p:cBhvr>
                                      <p:tavLst>
                                        <p:tav tm="0">
                                          <p:val>
                                            <p:strVal val="1+#ppt_w/2"/>
                                          </p:val>
                                        </p:tav>
                                        <p:tav tm="100000">
                                          <p:val>
                                            <p:strVal val="#ppt_x"/>
                                          </p:val>
                                        </p:tav>
                                      </p:tavLst>
                                    </p:anim>
                                    <p:anim calcmode="lin" valueType="num">
                                      <p:cBhvr additive="base">
                                        <p:cTn id="22" dur="20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717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0"/>
            <a:ext cx="9144000"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Times New Roman" pitchFamily="18" charset="0"/>
                <a:cs typeface="Times New Roman" pitchFamily="18" charset="0"/>
              </a:defRPr>
            </a:lvl1pPr>
            <a:lvl2pPr marL="742950" indent="-285750" algn="r" rtl="1">
              <a:spcBef>
                <a:spcPct val="20000"/>
              </a:spcBef>
              <a:buChar char="–"/>
              <a:defRPr sz="2800">
                <a:solidFill>
                  <a:schemeClr val="tx1"/>
                </a:solidFill>
                <a:latin typeface="Times New Roman" pitchFamily="18" charset="0"/>
                <a:cs typeface="Times New Roman" pitchFamily="18" charset="0"/>
              </a:defRPr>
            </a:lvl2pPr>
            <a:lvl3pPr marL="1143000" indent="-228600" algn="r" rtl="1">
              <a:spcBef>
                <a:spcPct val="20000"/>
              </a:spcBef>
              <a:buChar char="•"/>
              <a:defRPr sz="2400">
                <a:solidFill>
                  <a:schemeClr val="tx1"/>
                </a:solidFill>
                <a:latin typeface="Times New Roman" pitchFamily="18" charset="0"/>
                <a:cs typeface="Times New Roman" pitchFamily="18" charset="0"/>
              </a:defRPr>
            </a:lvl3pPr>
            <a:lvl4pPr marL="1600200" indent="-228600" algn="r" rtl="1">
              <a:spcBef>
                <a:spcPct val="20000"/>
              </a:spcBef>
              <a:buChar char="–"/>
              <a:defRPr sz="2000">
                <a:solidFill>
                  <a:schemeClr val="tx1"/>
                </a:solidFill>
                <a:latin typeface="Times New Roman" pitchFamily="18" charset="0"/>
                <a:cs typeface="Times New Roman" pitchFamily="18" charset="0"/>
              </a:defRPr>
            </a:lvl4pPr>
            <a:lvl5pPr marL="2057400" indent="-228600" algn="r" rtl="1">
              <a:spcBef>
                <a:spcPct val="20000"/>
              </a:spcBef>
              <a:buChar char="»"/>
              <a:defRPr sz="2000">
                <a:solidFill>
                  <a:schemeClr val="tx1"/>
                </a:solidFill>
                <a:latin typeface="Times New Roman" pitchFamily="18" charset="0"/>
                <a:cs typeface="Times New Roman" pitchFamily="18" charset="0"/>
              </a:defRPr>
            </a:lvl5pPr>
            <a:lvl6pPr marL="25146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6pPr>
            <a:lvl7pPr marL="29718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7pPr>
            <a:lvl8pPr marL="34290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8pPr>
            <a:lvl9pPr marL="3886200" indent="-228600" algn="r" rtl="1"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9pPr>
          </a:lstStyle>
          <a:p>
            <a:pPr algn="l" rtl="0">
              <a:spcBef>
                <a:spcPct val="0"/>
              </a:spcBef>
              <a:buFontTx/>
              <a:buNone/>
              <a:defRPr/>
            </a:pPr>
            <a:endParaRPr lang="en-US" altLang="en-US" sz="1800" b="1" u="sng" dirty="0">
              <a:cs typeface="Arial" charset="0"/>
            </a:endParaRPr>
          </a:p>
          <a:p>
            <a:pPr algn="l" rtl="0">
              <a:spcBef>
                <a:spcPct val="0"/>
              </a:spcBef>
              <a:buFontTx/>
              <a:buNone/>
              <a:defRPr/>
            </a:pPr>
            <a:r>
              <a:rPr lang="en-US" altLang="en-US" sz="1800" b="1" u="sng" dirty="0">
                <a:cs typeface="Arial" charset="0"/>
              </a:rPr>
              <a:t>Selective toxicity :</a:t>
            </a:r>
          </a:p>
          <a:p>
            <a:pPr algn="l" rtl="0">
              <a:spcBef>
                <a:spcPct val="0"/>
              </a:spcBef>
              <a:buFontTx/>
              <a:buNone/>
              <a:defRPr/>
            </a:pPr>
            <a:endParaRPr lang="en-US" altLang="en-US" sz="1800" b="1" u="sng" dirty="0">
              <a:cs typeface="Arial" charset="0"/>
            </a:endParaRPr>
          </a:p>
          <a:p>
            <a:pPr algn="l" rtl="0">
              <a:spcBef>
                <a:spcPct val="0"/>
              </a:spcBef>
              <a:buFontTx/>
              <a:buNone/>
              <a:defRPr/>
            </a:pPr>
            <a:r>
              <a:rPr lang="en-US" altLang="en-US" sz="1800" dirty="0">
                <a:cs typeface="Arial" charset="0"/>
              </a:rPr>
              <a:t>fungi have a rigid cell walls composed largely of chitin  . In addition, the fungal cell membrane contains </a:t>
            </a:r>
            <a:r>
              <a:rPr lang="en-US" altLang="en-US" sz="1800" dirty="0" err="1">
                <a:cs typeface="Arial" charset="0"/>
              </a:rPr>
              <a:t>ergosterol</a:t>
            </a:r>
            <a:r>
              <a:rPr lang="en-US" altLang="en-US" sz="1800" dirty="0">
                <a:cs typeface="Arial" charset="0"/>
              </a:rPr>
              <a:t> rather than the cholesterol found in mammalian membranes. Also, other unique structures.  These structural characteristics are useful in targeting chemotherapeutic agents against fungal infections. </a:t>
            </a:r>
          </a:p>
          <a:p>
            <a:pPr algn="l" rtl="0">
              <a:spcBef>
                <a:spcPct val="0"/>
              </a:spcBef>
              <a:buFontTx/>
              <a:buNone/>
              <a:defRPr/>
            </a:pPr>
            <a:endParaRPr lang="en-US" altLang="en-US" sz="1800" dirty="0">
              <a:cs typeface="Arial" charset="0"/>
            </a:endParaRPr>
          </a:p>
          <a:p>
            <a:pPr algn="l" rtl="0">
              <a:spcBef>
                <a:spcPct val="0"/>
              </a:spcBef>
              <a:buFontTx/>
              <a:buNone/>
              <a:defRPr/>
            </a:pPr>
            <a:r>
              <a:rPr lang="en-US" altLang="en-US" sz="1800" dirty="0">
                <a:cs typeface="Arial" charset="0"/>
              </a:rPr>
              <a:t> </a:t>
            </a:r>
            <a:r>
              <a:rPr lang="en-US" sz="1800" dirty="0"/>
              <a:t>Antifungal pharmacotherapy has several challenges that often make fungal infections more difficult to treat than bacterial infections. One is that pathogens can be more difficult to isolate on culture than bacterial organisms. This makes the prompt initiation of empiric therapy important when invasive fungal infections are suspected. Prophylaxis may also be used in highly susceptible populations to prevent fungal infections from developing.</a:t>
            </a:r>
          </a:p>
          <a:p>
            <a:pPr algn="l" rtl="0">
              <a:spcBef>
                <a:spcPct val="0"/>
              </a:spcBef>
              <a:buFontTx/>
              <a:buNone/>
              <a:defRPr/>
            </a:pPr>
            <a:endParaRPr lang="en-US" altLang="en-US" sz="1800" dirty="0">
              <a:cs typeface="Arial" charset="0"/>
            </a:endParaRPr>
          </a:p>
          <a:p>
            <a:pPr algn="l" rtl="0">
              <a:spcBef>
                <a:spcPct val="0"/>
              </a:spcBef>
              <a:buFontTx/>
              <a:buNone/>
              <a:defRPr/>
            </a:pPr>
            <a:r>
              <a:rPr lang="en-US" altLang="en-US" sz="1800" b="1" u="sng" dirty="0">
                <a:cs typeface="Arial" charset="0"/>
              </a:rPr>
              <a:t>Antifungal drugs are classified to:</a:t>
            </a:r>
          </a:p>
          <a:p>
            <a:pPr algn="l" rtl="0">
              <a:spcBef>
                <a:spcPct val="0"/>
              </a:spcBef>
              <a:buFontTx/>
              <a:buNone/>
              <a:defRPr/>
            </a:pPr>
            <a:endParaRPr lang="en-US" altLang="en-US" sz="1800" b="1" u="sng" dirty="0">
              <a:cs typeface="Arial" charset="0"/>
            </a:endParaRPr>
          </a:p>
          <a:p>
            <a:pPr marL="400050" indent="-400050" algn="l" rtl="0">
              <a:spcBef>
                <a:spcPct val="0"/>
              </a:spcBef>
              <a:buFontTx/>
              <a:buAutoNum type="romanUcPeriod"/>
              <a:defRPr/>
            </a:pPr>
            <a:r>
              <a:rPr lang="en-US" altLang="en-US" sz="1800" dirty="0">
                <a:cs typeface="Arial" charset="0"/>
              </a:rPr>
              <a:t>Drugs for subcutaneous and systemic mycotic infections. </a:t>
            </a:r>
          </a:p>
          <a:p>
            <a:pPr marL="400050" indent="-400050" algn="l" rtl="0">
              <a:spcBef>
                <a:spcPct val="0"/>
              </a:spcBef>
              <a:buFontTx/>
              <a:buAutoNum type="romanUcPeriod"/>
              <a:defRPr/>
            </a:pPr>
            <a:endParaRPr lang="en-US" altLang="en-US" sz="1800" dirty="0">
              <a:cs typeface="Arial" charset="0"/>
            </a:endParaRPr>
          </a:p>
          <a:p>
            <a:pPr marL="400050" indent="-400050" algn="l" rtl="0">
              <a:spcBef>
                <a:spcPct val="0"/>
              </a:spcBef>
              <a:buFontTx/>
              <a:buAutoNum type="romanUcPeriod"/>
              <a:defRPr/>
            </a:pPr>
            <a:r>
              <a:rPr lang="en-US" altLang="en-US" sz="1800" dirty="0">
                <a:cs typeface="Arial" charset="0"/>
              </a:rPr>
              <a:t>Drugs for cutaneous mycotic infections.</a:t>
            </a:r>
          </a:p>
          <a:p>
            <a:pPr algn="l" rtl="0">
              <a:spcBef>
                <a:spcPct val="0"/>
              </a:spcBef>
              <a:buFontTx/>
              <a:buNone/>
              <a:defRPr/>
            </a:pPr>
            <a:endParaRPr lang="en-US" altLang="en-US" sz="1800" dirty="0">
              <a:cs typeface="Arial" charset="0"/>
            </a:endParaRPr>
          </a:p>
          <a:p>
            <a:pPr algn="l" rtl="0">
              <a:spcBef>
                <a:spcPct val="0"/>
              </a:spcBef>
              <a:buFontTx/>
              <a:buNone/>
              <a:defRPr/>
            </a:pPr>
            <a:endParaRPr lang="en-US" altLang="en-US" sz="1800" dirty="0">
              <a:cs typeface="Arial" charset="0"/>
            </a:endParaRPr>
          </a:p>
          <a:p>
            <a:pPr algn="l" rtl="0">
              <a:spcBef>
                <a:spcPct val="0"/>
              </a:spcBef>
              <a:buFontTx/>
              <a:buNone/>
              <a:defRPr/>
            </a:pPr>
            <a:endParaRPr lang="en-US" altLang="en-US" sz="1800" dirty="0">
              <a:cs typeface="Arial" charset="0"/>
            </a:endParaRPr>
          </a:p>
        </p:txBody>
      </p:sp>
    </p:spTree>
    <p:extLst>
      <p:ext uri="{BB962C8B-B14F-4D97-AF65-F5344CB8AC3E}">
        <p14:creationId xmlns:p14="http://schemas.microsoft.com/office/powerpoint/2010/main" val="27115785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3552</Words>
  <Application>Microsoft Office PowerPoint</Application>
  <PresentationFormat>On-screen Show (4:3)</PresentationFormat>
  <Paragraphs>420</Paragraphs>
  <Slides>43</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43</vt:i4>
      </vt:variant>
    </vt:vector>
  </HeadingPairs>
  <TitlesOfParts>
    <vt:vector size="54" baseType="lpstr">
      <vt:lpstr>Arial</vt:lpstr>
      <vt:lpstr>Berlin Sans FB</vt:lpstr>
      <vt:lpstr>Berlin Sans FB Demi</vt:lpstr>
      <vt:lpstr>Calibri</vt:lpstr>
      <vt:lpstr>Courier New</vt:lpstr>
      <vt:lpstr>Monotype Sorts</vt:lpstr>
      <vt:lpstr>Symbol</vt:lpstr>
      <vt:lpstr>Times New Roman</vt:lpstr>
      <vt:lpstr>Wingdings</vt:lpstr>
      <vt:lpstr>Wingdings 2</vt:lpstr>
      <vt:lpstr>Office Theme</vt:lpstr>
      <vt:lpstr>Anti-fungal drugs</vt:lpstr>
      <vt:lpstr>PowerPoint Presentation</vt:lpstr>
      <vt:lpstr>PowerPoint Presentation</vt:lpstr>
      <vt:lpstr>PowerPoint Presentation</vt:lpstr>
      <vt:lpstr>PowerPoint Presentation</vt:lpstr>
      <vt:lpstr>Fungal Pathogens</vt:lpstr>
      <vt:lpstr>Fungal Pathogens</vt:lpstr>
      <vt:lpstr>Fungal Pathogens</vt:lpstr>
      <vt:lpstr>PowerPoint Presentation</vt:lpstr>
      <vt:lpstr>  Bacteria  Fungi</vt:lpstr>
      <vt:lpstr>PowerPoint Presentation</vt:lpstr>
      <vt:lpstr>PowerPoint Presentation</vt:lpstr>
      <vt:lpstr>PowerPoint Presentation</vt:lpstr>
      <vt:lpstr>Opportunistic mycoses </vt:lpstr>
      <vt:lpstr>PowerPoint Presentation</vt:lpstr>
      <vt:lpstr>Opportunistic mycoses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Amphotericin B (Ambisome)</vt:lpstr>
      <vt:lpstr>PowerPoint Presentation</vt:lpstr>
      <vt:lpstr>PowerPoint Presentation</vt:lpstr>
      <vt:lpstr>PowerPoint Presentation</vt:lpstr>
      <vt:lpstr>PowerPoint Presentation</vt:lpstr>
      <vt:lpstr>FLUCONAZOLE</vt:lpstr>
      <vt:lpstr>ITRACONAZOLE</vt:lpstr>
      <vt:lpstr>POSACONAZOLE</vt:lpstr>
      <vt:lpstr>VORICONAZOLE</vt:lpstr>
      <vt:lpstr>ISAVUCONAZOLE</vt:lpstr>
      <vt:lpstr>Other azoles  </vt:lpstr>
      <vt:lpstr>PowerPoint Presentation</vt:lpstr>
      <vt:lpstr>PowerPoint Presentation</vt:lpstr>
      <vt:lpstr>PowerPoint Presentation</vt:lpstr>
      <vt:lpstr>PowerPoint Presentation</vt:lpstr>
      <vt:lpstr>PowerPoint Presentation</vt:lpstr>
      <vt:lpstr>PowerPoint Presentation</vt:lpstr>
      <vt:lpstr>TERPENOIDS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Anti-fungal drugs</dc:title>
  <cp:lastModifiedBy>Dralk F</cp:lastModifiedBy>
  <cp:revision>1</cp:revision>
  <dcterms:modified xsi:type="dcterms:W3CDTF">2024-02-07T18:26:52Z</dcterms:modified>
</cp:coreProperties>
</file>