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7" r:id="rId2"/>
    <p:sldId id="302" r:id="rId3"/>
    <p:sldId id="303" r:id="rId4"/>
    <p:sldId id="304" r:id="rId5"/>
    <p:sldId id="305" r:id="rId6"/>
    <p:sldId id="319" r:id="rId7"/>
    <p:sldId id="320" r:id="rId8"/>
    <p:sldId id="307" r:id="rId9"/>
    <p:sldId id="289" r:id="rId10"/>
    <p:sldId id="291" r:id="rId11"/>
    <p:sldId id="292" r:id="rId12"/>
    <p:sldId id="293" r:id="rId13"/>
    <p:sldId id="31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25" r:id="rId23"/>
    <p:sldId id="326" r:id="rId24"/>
    <p:sldId id="294" r:id="rId25"/>
    <p:sldId id="316" r:id="rId26"/>
    <p:sldId id="295" r:id="rId27"/>
    <p:sldId id="298" r:id="rId28"/>
    <p:sldId id="32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485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alk F" userId="0ce5ef93c6cc7083" providerId="LiveId" clId="{FBC4B9D3-2EBC-4207-9219-3505C28C95F9}"/>
    <pc:docChg chg="modSld sldOrd">
      <pc:chgData name="Dralk F" userId="0ce5ef93c6cc7083" providerId="LiveId" clId="{FBC4B9D3-2EBC-4207-9219-3505C28C95F9}" dt="2024-04-08T14:56:46.919" v="3"/>
      <pc:docMkLst>
        <pc:docMk/>
      </pc:docMkLst>
      <pc:sldChg chg="ord">
        <pc:chgData name="Dralk F" userId="0ce5ef93c6cc7083" providerId="LiveId" clId="{FBC4B9D3-2EBC-4207-9219-3505C28C95F9}" dt="2024-04-08T14:56:46.919" v="3"/>
        <pc:sldMkLst>
          <pc:docMk/>
          <pc:sldMk cId="103345266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CD8ED-9F27-4354-80A4-A153DA1D66AC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F872D-91CE-471D-923E-8B2256CF4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6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hw-popup/blood-culture" TargetMode="External"/><Relationship Id="rId2" Type="http://schemas.openxmlformats.org/officeDocument/2006/relationships/hyperlink" Target="http://www.webmd.com/hw-popup/lumbar-puncture-790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Meningitis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Dr.Mohammed</a:t>
            </a:r>
            <a:r>
              <a:rPr lang="en-US" dirty="0"/>
              <a:t> </a:t>
            </a:r>
            <a:r>
              <a:rPr lang="en-US" dirty="0" err="1"/>
              <a:t>Abdelmoneim</a:t>
            </a:r>
            <a:r>
              <a:rPr lang="en-US" dirty="0"/>
              <a:t> </a:t>
            </a:r>
            <a:r>
              <a:rPr lang="en-US" dirty="0" err="1"/>
              <a:t>Attia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8665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Mode of transmission: </a:t>
            </a:r>
            <a:br>
              <a:rPr lang="en-US" altLang="en-US">
                <a:cs typeface="Times New Roman" pitchFamily="18" charset="0"/>
              </a:rPr>
            </a:br>
            <a:endParaRPr lang="ar-EG" altLang="en-US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6696075"/>
          </a:xfrm>
        </p:spPr>
        <p:txBody>
          <a:bodyPr/>
          <a:lstStyle/>
          <a:p>
            <a:pPr algn="l" eaLnBrk="1" hangingPunct="1">
              <a:buFont typeface="Arial" pitchFamily="34" charset="0"/>
              <a:buNone/>
            </a:pPr>
            <a:r>
              <a:rPr lang="en-US" altLang="en-US" dirty="0">
                <a:cs typeface="Arial" pitchFamily="34" charset="0"/>
              </a:rPr>
              <a:t>1. </a:t>
            </a:r>
            <a:r>
              <a:rPr lang="en-US" altLang="en-US" b="1" dirty="0">
                <a:cs typeface="Arial" pitchFamily="34" charset="0"/>
              </a:rPr>
              <a:t>Direct droplet infection </a:t>
            </a:r>
            <a:r>
              <a:rPr lang="en-US" altLang="en-US" dirty="0">
                <a:cs typeface="Arial" pitchFamily="34" charset="0"/>
              </a:rPr>
              <a:t>(the main mode): contact with carriers or may be cases. 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dirty="0">
                <a:cs typeface="Arial" pitchFamily="34" charset="0"/>
              </a:rPr>
              <a:t>2. </a:t>
            </a:r>
            <a:r>
              <a:rPr lang="en-US" altLang="en-US" b="1" dirty="0">
                <a:cs typeface="Arial" pitchFamily="34" charset="0"/>
              </a:rPr>
              <a:t>Indirect transmission</a:t>
            </a:r>
            <a:r>
              <a:rPr lang="en-US" altLang="en-US" dirty="0">
                <a:cs typeface="Arial" pitchFamily="34" charset="0"/>
              </a:rPr>
              <a:t>: by </a:t>
            </a:r>
            <a:r>
              <a:rPr lang="en-US" altLang="en-US" b="1" dirty="0">
                <a:cs typeface="Arial" pitchFamily="34" charset="0"/>
              </a:rPr>
              <a:t>air-borne infection </a:t>
            </a:r>
            <a:r>
              <a:rPr lang="en-US" altLang="en-US" dirty="0">
                <a:cs typeface="Arial" pitchFamily="34" charset="0"/>
              </a:rPr>
              <a:t>(droplet nuclei &amp; dust) or </a:t>
            </a:r>
            <a:r>
              <a:rPr lang="en-US" altLang="en-US" b="1" dirty="0">
                <a:cs typeface="Arial" pitchFamily="34" charset="0"/>
              </a:rPr>
              <a:t>contaminated articles </a:t>
            </a:r>
            <a:r>
              <a:rPr lang="en-US" altLang="en-US" dirty="0">
                <a:cs typeface="Arial" pitchFamily="34" charset="0"/>
              </a:rPr>
              <a:t>play </a:t>
            </a:r>
            <a:r>
              <a:rPr lang="en-US" altLang="en-US" b="1" dirty="0">
                <a:cs typeface="Arial" pitchFamily="34" charset="0"/>
              </a:rPr>
              <a:t>minor role </a:t>
            </a:r>
            <a:r>
              <a:rPr lang="en-US" altLang="en-US" dirty="0">
                <a:cs typeface="Arial" pitchFamily="34" charset="0"/>
              </a:rPr>
              <a:t>(delicate organism) 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u="sng" dirty="0">
                <a:cs typeface="Times New Roman" pitchFamily="18" charset="0"/>
              </a:rPr>
              <a:t>Portal of entry:   </a:t>
            </a:r>
            <a:r>
              <a:rPr lang="en-US" altLang="en-US" dirty="0">
                <a:cs typeface="Arial" pitchFamily="34" charset="0"/>
              </a:rPr>
              <a:t>nose &amp; mouth.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dirty="0">
                <a:cs typeface="Arial" pitchFamily="34" charset="0"/>
              </a:rPr>
              <a:t>Incubation period: </a:t>
            </a:r>
            <a:r>
              <a:rPr lang="en-US" altLang="en-US" dirty="0">
                <a:cs typeface="Arial" pitchFamily="34" charset="0"/>
              </a:rPr>
              <a:t>2 to 7 days (1-3 days during epidemics).</a:t>
            </a:r>
          </a:p>
          <a:p>
            <a:pPr algn="l" eaLnBrk="1" hangingPunct="1">
              <a:buFont typeface="Arial" pitchFamily="34" charset="0"/>
              <a:buNone/>
            </a:pPr>
            <a:endParaRPr lang="ar-EG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2353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Susceptibility &amp; resistance</a:t>
            </a:r>
            <a:endParaRPr lang="ar-EG" altLang="en-US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036050" cy="5181600"/>
          </a:xfrm>
        </p:spPr>
        <p:txBody>
          <a:bodyPr>
            <a:normAutofit/>
          </a:bodyPr>
          <a:lstStyle/>
          <a:p>
            <a:pPr algn="l" eaLnBrk="1" hangingPunct="1">
              <a:buFont typeface="Arial" pitchFamily="34" charset="0"/>
              <a:buNone/>
            </a:pPr>
            <a:r>
              <a:rPr lang="en-US" altLang="en-US" b="1" dirty="0">
                <a:cs typeface="Arial" pitchFamily="34" charset="0"/>
              </a:rPr>
              <a:t>Age: </a:t>
            </a:r>
            <a:r>
              <a:rPr lang="en-US" altLang="en-US" dirty="0">
                <a:cs typeface="Arial" pitchFamily="34" charset="0"/>
              </a:rPr>
              <a:t>Occurs usually in children &amp; young adults. In epidemics, it affect any age</a:t>
            </a:r>
            <a:endParaRPr lang="ar-EG" altLang="en-US" dirty="0"/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dirty="0">
                <a:cs typeface="Arial" pitchFamily="34" charset="0"/>
              </a:rPr>
              <a:t>Sex:  </a:t>
            </a:r>
            <a:r>
              <a:rPr lang="en-US" altLang="en-US" dirty="0">
                <a:cs typeface="Arial" pitchFamily="34" charset="0"/>
              </a:rPr>
              <a:t>More in males than females.</a:t>
            </a:r>
            <a:endParaRPr lang="ar-EG" altLang="en-US" dirty="0"/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u="sng" dirty="0">
                <a:cs typeface="Arial" pitchFamily="34" charset="0"/>
              </a:rPr>
              <a:t>Immunity: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dirty="0">
                <a:cs typeface="Arial" pitchFamily="34" charset="0"/>
              </a:rPr>
              <a:t>- </a:t>
            </a:r>
            <a:r>
              <a:rPr lang="en-US" altLang="en-US" dirty="0">
                <a:cs typeface="Arial" pitchFamily="34" charset="0"/>
              </a:rPr>
              <a:t>There is no maternally acquired immunity.</a:t>
            </a:r>
            <a:endParaRPr lang="ar-EG" altLang="en-US" dirty="0"/>
          </a:p>
          <a:p>
            <a:pPr algn="l" eaLnBrk="1" hangingPunct="1">
              <a:buFont typeface="Arial" pitchFamily="34" charset="0"/>
              <a:buNone/>
            </a:pPr>
            <a:endParaRPr lang="en-US" altLang="en-US" sz="2800" dirty="0">
              <a:cs typeface="Arial" pitchFamily="34" charset="0"/>
            </a:endParaRPr>
          </a:p>
          <a:p>
            <a:pPr>
              <a:buNone/>
              <a:defRPr/>
            </a:pPr>
            <a:r>
              <a:rPr lang="en-US" altLang="en-US" sz="2800" dirty="0"/>
              <a:t>- Vaccination gives high immunity for the strain in the vaccine for 3 years.</a:t>
            </a:r>
          </a:p>
          <a:p>
            <a:pPr>
              <a:buNone/>
              <a:defRPr/>
            </a:pPr>
            <a:endParaRPr lang="en-US" altLang="en-US" sz="2800" b="1" dirty="0"/>
          </a:p>
          <a:p>
            <a:pPr algn="l" eaLnBrk="1" hangingPunct="1">
              <a:buFont typeface="Arial" pitchFamily="34" charset="0"/>
              <a:buNone/>
            </a:pPr>
            <a:endParaRPr lang="ar-EG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033452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115888"/>
            <a:ext cx="89281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Arial" pitchFamily="34" charset="0"/>
              <a:buNone/>
              <a:defRPr/>
            </a:pPr>
            <a:endParaRPr lang="en-US" altLang="en-US" b="1" dirty="0">
              <a:cs typeface="Times New Roman" pitchFamily="18" charset="0"/>
            </a:endParaRPr>
          </a:p>
          <a:p>
            <a:pPr algn="l">
              <a:buFont typeface="Arial" pitchFamily="34" charset="0"/>
              <a:buNone/>
              <a:defRPr/>
            </a:pPr>
            <a:r>
              <a:rPr lang="en-US" altLang="en-US" sz="2400" b="1" u="sng" dirty="0">
                <a:cs typeface="Times New Roman" pitchFamily="18" charset="0"/>
              </a:rPr>
              <a:t>Clinical features: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altLang="en-US" sz="2400" dirty="0"/>
              <a:t>- It may be mild or moderate or sometimes severe. 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altLang="en-US" sz="2400" dirty="0"/>
              <a:t>- Typical features include: fever, severe headache, nausea &amp; vomiting &amp; neck stiffness. There may be a petechial or purpuric rash on trunk &amp; limbs.</a:t>
            </a:r>
          </a:p>
          <a:p>
            <a:pPr marL="285750" indent="-285750" algn="l">
              <a:buFontTx/>
              <a:buChar char="-"/>
              <a:defRPr/>
            </a:pPr>
            <a:r>
              <a:rPr lang="en-US" altLang="en-US" sz="2400" dirty="0"/>
              <a:t>In fulminating cases: sudden prostration &amp; shock with rash &amp; has a high fatality rate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altLang="en-US" sz="2400" dirty="0"/>
              <a:t>- Chronic meningococcal septicemia: febrile episodes, skin rash &amp; fleeting joint pains.</a:t>
            </a:r>
          </a:p>
          <a:p>
            <a:pPr algn="l">
              <a:buFont typeface="Arial" pitchFamily="34" charset="0"/>
              <a:buNone/>
              <a:defRPr/>
            </a:pPr>
            <a:endParaRPr lang="en-US" altLang="en-US" sz="2400" b="1" dirty="0"/>
          </a:p>
          <a:p>
            <a:pPr algn="l">
              <a:buFont typeface="Arial" pitchFamily="34" charset="0"/>
              <a:buNone/>
              <a:defRPr/>
            </a:pPr>
            <a:r>
              <a:rPr lang="en-US" altLang="en-US" sz="2400" b="1" u="sng" dirty="0"/>
              <a:t>Complications:</a:t>
            </a:r>
          </a:p>
          <a:p>
            <a:pPr algn="l">
              <a:buFont typeface="Arial" pitchFamily="34" charset="0"/>
              <a:buNone/>
              <a:defRPr/>
            </a:pPr>
            <a:r>
              <a:rPr lang="en-US" altLang="en-US" sz="2400" dirty="0"/>
              <a:t>- fatality exceeds 50% in untreated cases. By early diagnosis &amp; supportive therapy, it is reduced to 5-10%.</a:t>
            </a:r>
            <a:endParaRPr lang="ar-EG" altLang="en-US" sz="2400" dirty="0"/>
          </a:p>
          <a:p>
            <a:pPr marL="285750" indent="-285750" algn="l">
              <a:buFontTx/>
              <a:buChar char="-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176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705600"/>
          </a:xfrm>
        </p:spPr>
        <p:txBody>
          <a:bodyPr>
            <a:normAutofit fontScale="85000" lnSpcReduction="20000"/>
          </a:bodyPr>
          <a:lstStyle/>
          <a:p>
            <a:pPr marL="0" indent="0" algn="l" rtl="0" eaLnBrk="1" hangingPunct="1">
              <a:buNone/>
            </a:pPr>
            <a:r>
              <a:rPr lang="en-US" altLang="en-US" b="1" u="sng" dirty="0">
                <a:cs typeface="Tahoma" pitchFamily="34" charset="0"/>
              </a:rPr>
              <a:t>Complications:</a:t>
            </a:r>
            <a:endParaRPr lang="en-US" altLang="en-US" b="1" dirty="0">
              <a:cs typeface="Tahoma" pitchFamily="34" charset="0"/>
            </a:endParaRPr>
          </a:p>
          <a:p>
            <a:pPr marL="0" indent="0" algn="l" rtl="0" eaLnBrk="1" hangingPunct="1">
              <a:buNone/>
            </a:pPr>
            <a:r>
              <a:rPr lang="en-US" altLang="en-US" b="1" dirty="0">
                <a:cs typeface="Tahoma" pitchFamily="34" charset="0"/>
              </a:rPr>
              <a:t>(1) Nervous:</a:t>
            </a:r>
            <a:endParaRPr lang="en-US" altLang="en-US" dirty="0">
              <a:cs typeface="Tahoma" pitchFamily="34" charset="0"/>
            </a:endParaRPr>
          </a:p>
          <a:p>
            <a:pPr marL="0" indent="0" algn="l" rtl="0" eaLnBrk="1" hangingPunct="1">
              <a:buNone/>
            </a:pPr>
            <a:r>
              <a:rPr lang="en-US" altLang="en-US" dirty="0">
                <a:cs typeface="Tahoma" pitchFamily="34" charset="0"/>
              </a:rPr>
              <a:t>*Hydrocephalus, hemiplegia, encephalitis or mental deficiency or cranial nerve palsy usually 3, 4,6,7th nerve.</a:t>
            </a:r>
            <a:endParaRPr lang="en-US" altLang="en-US" b="1" dirty="0">
              <a:cs typeface="Tahoma" pitchFamily="34" charset="0"/>
            </a:endParaRPr>
          </a:p>
          <a:p>
            <a:pPr marL="0" indent="0" algn="l" rtl="0" eaLnBrk="1" hangingPunct="1">
              <a:buNone/>
            </a:pPr>
            <a:r>
              <a:rPr lang="en-US" altLang="en-US" b="1" dirty="0">
                <a:cs typeface="Tahoma" pitchFamily="34" charset="0"/>
              </a:rPr>
              <a:t>(2) Eyes:</a:t>
            </a:r>
            <a:endParaRPr lang="en-US" altLang="en-US" dirty="0">
              <a:cs typeface="Tahoma" pitchFamily="34" charset="0"/>
            </a:endParaRPr>
          </a:p>
          <a:p>
            <a:pPr marL="0" indent="0" algn="l" rtl="0" eaLnBrk="1" hangingPunct="1">
              <a:buNone/>
            </a:pPr>
            <a:r>
              <a:rPr lang="en-US" altLang="en-US" dirty="0">
                <a:cs typeface="Tahoma" pitchFamily="34" charset="0"/>
              </a:rPr>
              <a:t>*Conjunctivitis, </a:t>
            </a:r>
            <a:r>
              <a:rPr lang="en-US" altLang="en-US" dirty="0" err="1">
                <a:cs typeface="Tahoma" pitchFamily="34" charset="0"/>
              </a:rPr>
              <a:t>iridocyclitis</a:t>
            </a:r>
            <a:r>
              <a:rPr lang="en-US" altLang="en-US" dirty="0">
                <a:cs typeface="Tahoma" pitchFamily="34" charset="0"/>
              </a:rPr>
              <a:t>, keratitis or rarely blindness.</a:t>
            </a:r>
            <a:endParaRPr lang="en-US" altLang="en-US" b="1" dirty="0">
              <a:cs typeface="Tahoma" pitchFamily="34" charset="0"/>
            </a:endParaRPr>
          </a:p>
          <a:p>
            <a:pPr marL="0" indent="0" algn="l" rtl="0" eaLnBrk="1" hangingPunct="1">
              <a:buNone/>
            </a:pPr>
            <a:r>
              <a:rPr lang="en-US" altLang="en-US" b="1" dirty="0">
                <a:cs typeface="Tahoma" pitchFamily="34" charset="0"/>
              </a:rPr>
              <a:t>(3) Ear:</a:t>
            </a:r>
            <a:endParaRPr lang="en-US" altLang="en-US" dirty="0">
              <a:cs typeface="Tahoma" pitchFamily="34" charset="0"/>
            </a:endParaRPr>
          </a:p>
          <a:p>
            <a:pPr marL="0" indent="0" algn="l" rtl="0" eaLnBrk="1" hangingPunct="1">
              <a:buNone/>
            </a:pPr>
            <a:r>
              <a:rPr lang="en-US" altLang="en-US" dirty="0">
                <a:cs typeface="Tahoma" pitchFamily="34" charset="0"/>
              </a:rPr>
              <a:t>*Deafness (affection of the 8th nerve or otitis media).</a:t>
            </a:r>
          </a:p>
          <a:p>
            <a:pPr marL="0" indent="0">
              <a:buNone/>
            </a:pPr>
            <a:r>
              <a:rPr lang="en-US" altLang="en-US" b="1" dirty="0">
                <a:cs typeface="Tahoma" pitchFamily="34" charset="0"/>
              </a:rPr>
              <a:t>(4) Cardiac:</a:t>
            </a:r>
            <a:endParaRPr lang="en-US" altLang="en-US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altLang="en-US" dirty="0">
                <a:cs typeface="Tahoma" pitchFamily="34" charset="0"/>
              </a:rPr>
              <a:t>*Pericarditis.			*Endocarditis.</a:t>
            </a:r>
            <a:endParaRPr lang="en-US" altLang="en-US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cs typeface="Tahoma" pitchFamily="34" charset="0"/>
              </a:rPr>
              <a:t>(5) </a:t>
            </a:r>
            <a:r>
              <a:rPr lang="en-US" altLang="en-US" b="1" dirty="0" err="1">
                <a:cs typeface="Tahoma" pitchFamily="34" charset="0"/>
              </a:rPr>
              <a:t>Genito-urinay</a:t>
            </a:r>
            <a:r>
              <a:rPr lang="en-US" altLang="en-US" b="1" dirty="0">
                <a:cs typeface="Tahoma" pitchFamily="34" charset="0"/>
              </a:rPr>
              <a:t>:</a:t>
            </a:r>
            <a:endParaRPr lang="en-US" altLang="en-US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altLang="en-US" dirty="0">
                <a:cs typeface="Tahoma" pitchFamily="34" charset="0"/>
              </a:rPr>
              <a:t>*Nephritis.			*</a:t>
            </a:r>
            <a:r>
              <a:rPr lang="en-US" altLang="en-US" dirty="0" err="1">
                <a:cs typeface="Tahoma" pitchFamily="34" charset="0"/>
              </a:rPr>
              <a:t>Pyelitis</a:t>
            </a:r>
            <a:r>
              <a:rPr lang="en-US" altLang="en-US" dirty="0"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en-US" altLang="en-US" dirty="0">
                <a:cs typeface="Tahoma" pitchFamily="34" charset="0"/>
              </a:rPr>
              <a:t>*Epididymitis.		*</a:t>
            </a:r>
            <a:r>
              <a:rPr lang="en-US" altLang="en-US" dirty="0" err="1">
                <a:cs typeface="Tahoma" pitchFamily="34" charset="0"/>
              </a:rPr>
              <a:t>Orchitis</a:t>
            </a:r>
            <a:r>
              <a:rPr lang="en-US" altLang="en-US" dirty="0">
                <a:cs typeface="Tahoma" pitchFamily="34" charset="0"/>
              </a:rPr>
              <a:t>.</a:t>
            </a:r>
            <a:endParaRPr lang="en-US" altLang="en-US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altLang="en-US" b="1" dirty="0">
                <a:cs typeface="Tahoma" pitchFamily="34" charset="0"/>
              </a:rPr>
              <a:t>(6) Joint:</a:t>
            </a:r>
            <a:endParaRPr lang="en-US" altLang="en-US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altLang="en-US" dirty="0">
                <a:cs typeface="Tahoma" pitchFamily="34" charset="0"/>
              </a:rPr>
              <a:t>*Arthritis especially in the knee and shoulder joints. </a:t>
            </a:r>
          </a:p>
          <a:p>
            <a:pPr marL="0" indent="0" algn="l" rtl="0" eaLnBrk="1" hangingPunct="1">
              <a:buNone/>
            </a:pPr>
            <a:endParaRPr lang="en-US" altLang="en-US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06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Clinical signs</a:t>
            </a:r>
            <a:r>
              <a:rPr lang="en-US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420624" indent="-384048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Signs of infection 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(fever, malaise , rigor….)</a:t>
            </a:r>
          </a:p>
          <a:p>
            <a:pPr marL="420624" indent="-384048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/>
          </a:p>
          <a:p>
            <a:pPr marL="420624" indent="-384048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Signs of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meningeal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irritation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  <a:p>
            <a:pPr marL="420624" indent="-384048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1.headache</a:t>
            </a:r>
          </a:p>
          <a:p>
            <a:pPr marL="420624" indent="-384048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2.neck stiffness</a:t>
            </a:r>
          </a:p>
          <a:p>
            <a:pPr marL="420624" indent="-384048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3.photophobia</a:t>
            </a:r>
          </a:p>
          <a:p>
            <a:pPr marL="420624" indent="-384048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4.irritability</a:t>
            </a:r>
          </a:p>
          <a:p>
            <a:pPr marL="420624" indent="-384048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5225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250387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867163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63"/>
            <a:ext cx="9144000" cy="68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68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8913"/>
            <a:ext cx="9144000" cy="6480175"/>
          </a:xfrm>
          <a:noFill/>
        </p:spPr>
      </p:pic>
    </p:spTree>
    <p:extLst>
      <p:ext uri="{BB962C8B-B14F-4D97-AF65-F5344CB8AC3E}">
        <p14:creationId xmlns:p14="http://schemas.microsoft.com/office/powerpoint/2010/main" val="1673975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Skin rashes</a:t>
            </a:r>
            <a:r>
              <a:rPr lang="en-US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One sign of meningococcal</a:t>
            </a:r>
            <a:r>
              <a:rPr lang="ar-EG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b="1" u="sng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septicemia</a:t>
            </a:r>
            <a:r>
              <a:rPr lang="ar-EG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is a rash that does not fade under pressure </a:t>
            </a:r>
            <a:endParaRPr lang="ar-EG" alt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 eaLnBrk="1" hangingPunct="1">
              <a:defRPr/>
            </a:pPr>
            <a:r>
              <a:rPr lang="ar-EG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This rash is caused by blood leaking under the skin. It starts anywhere on the body. It can spread quickly to look like fresh bruises</a:t>
            </a:r>
            <a:r>
              <a:rPr lang="ar-EG" alt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endParaRPr lang="en-US" altLang="en-US" dirty="0">
              <a:effectLst>
                <a:outerShdw blurRad="38100" dist="38100" dir="2700000" algn="tl">
                  <a:srgbClr val="000000"/>
                </a:outerShdw>
              </a:effectLst>
              <a:cs typeface="Tahoma" pitchFamily="34" charset="0"/>
            </a:endParaRPr>
          </a:p>
          <a:p>
            <a:pPr algn="l" rtl="0"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-This rash is more difficult to see on darker skin. Look on the paler areas of the skin and under the eyelids</a:t>
            </a:r>
            <a:r>
              <a:rPr lang="en-US" altLang="en-US" dirty="0"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1716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GB" altLang="en-US" dirty="0">
                <a:cs typeface="Tahoma" pitchFamily="34" charset="0"/>
              </a:rPr>
              <a:t>The brain and spinal cord are covered by connective tissue layers collectively called the meninges which form the blood-brain barrier.</a:t>
            </a:r>
            <a:endParaRPr lang="ar-EG" altLang="en-US" dirty="0"/>
          </a:p>
          <a:p>
            <a:pPr marL="0" indent="0" algn="l" rtl="0" eaLnBrk="1" hangingPunct="1">
              <a:buNone/>
            </a:pPr>
            <a:r>
              <a:rPr lang="en-US" altLang="en-US" dirty="0">
                <a:cs typeface="Tahoma" pitchFamily="34" charset="0"/>
              </a:rPr>
              <a:t>1</a:t>
            </a:r>
            <a:r>
              <a:rPr lang="ar-EG" altLang="en-US" dirty="0"/>
              <a:t>-</a:t>
            </a:r>
            <a:r>
              <a:rPr lang="en-US" altLang="en-US" dirty="0">
                <a:cs typeface="Tahoma" pitchFamily="34" charset="0"/>
              </a:rPr>
              <a:t>The</a:t>
            </a:r>
            <a:r>
              <a:rPr lang="ar-EG" altLang="en-US" dirty="0"/>
              <a:t> </a:t>
            </a:r>
            <a:r>
              <a:rPr lang="en-US" altLang="en-US" u="sng" dirty="0">
                <a:cs typeface="Tahoma" pitchFamily="34" charset="0"/>
              </a:rPr>
              <a:t>pia</a:t>
            </a:r>
            <a:r>
              <a:rPr lang="ar-EG" altLang="en-US" u="sng" dirty="0"/>
              <a:t> </a:t>
            </a:r>
            <a:r>
              <a:rPr lang="en-US" altLang="en-US" u="sng" dirty="0">
                <a:cs typeface="Tahoma" pitchFamily="34" charset="0"/>
              </a:rPr>
              <a:t>mater</a:t>
            </a:r>
            <a:r>
              <a:rPr lang="en-US" altLang="en-US" dirty="0">
                <a:cs typeface="Tahoma" pitchFamily="34" charset="0"/>
              </a:rPr>
              <a:t>. closest to the CNS</a:t>
            </a:r>
            <a:endParaRPr lang="ar-EG" altLang="en-US" dirty="0"/>
          </a:p>
          <a:p>
            <a:pPr marL="0" indent="0" algn="l" rtl="0" eaLnBrk="1" hangingPunct="1">
              <a:buNone/>
            </a:pPr>
            <a:r>
              <a:rPr lang="ar-EG" altLang="en-US" dirty="0"/>
              <a:t> </a:t>
            </a:r>
            <a:r>
              <a:rPr lang="en-US" altLang="en-US" dirty="0">
                <a:cs typeface="Tahoma" pitchFamily="34" charset="0"/>
              </a:rPr>
              <a:t>2</a:t>
            </a:r>
            <a:r>
              <a:rPr lang="ar-EG" altLang="en-US" dirty="0"/>
              <a:t>-</a:t>
            </a:r>
            <a:r>
              <a:rPr lang="en-US" altLang="en-US" dirty="0">
                <a:cs typeface="Tahoma" pitchFamily="34" charset="0"/>
              </a:rPr>
              <a:t>The</a:t>
            </a:r>
            <a:r>
              <a:rPr lang="ar-EG" altLang="en-US" dirty="0"/>
              <a:t> </a:t>
            </a:r>
            <a:r>
              <a:rPr lang="en-US" altLang="en-US" u="sng" dirty="0">
                <a:cs typeface="Tahoma" pitchFamily="34" charset="0"/>
              </a:rPr>
              <a:t>arachnoid</a:t>
            </a:r>
            <a:r>
              <a:rPr lang="ar-EG" altLang="en-US" u="sng" dirty="0"/>
              <a:t> </a:t>
            </a:r>
            <a:r>
              <a:rPr lang="en-US" altLang="en-US" u="sng" dirty="0">
                <a:cs typeface="Tahoma" pitchFamily="34" charset="0"/>
              </a:rPr>
              <a:t>mater</a:t>
            </a:r>
            <a:endParaRPr lang="ar-EG" altLang="en-US" dirty="0"/>
          </a:p>
          <a:p>
            <a:pPr marL="0" indent="0" algn="l" rtl="0" eaLnBrk="1" hangingPunct="1">
              <a:buNone/>
            </a:pPr>
            <a:r>
              <a:rPr lang="ar-EG" altLang="en-US" dirty="0"/>
              <a:t> </a:t>
            </a:r>
            <a:r>
              <a:rPr lang="en-US" altLang="en-US" dirty="0">
                <a:cs typeface="Tahoma" pitchFamily="34" charset="0"/>
              </a:rPr>
              <a:t>3</a:t>
            </a:r>
            <a:r>
              <a:rPr lang="ar-EG" altLang="en-US" dirty="0"/>
              <a:t>-</a:t>
            </a:r>
            <a:r>
              <a:rPr lang="en-US" altLang="en-US" dirty="0">
                <a:cs typeface="Tahoma" pitchFamily="34" charset="0"/>
              </a:rPr>
              <a:t>The</a:t>
            </a:r>
            <a:r>
              <a:rPr lang="ar-EG" altLang="en-US" dirty="0"/>
              <a:t> </a:t>
            </a:r>
            <a:r>
              <a:rPr lang="en-US" altLang="en-US" u="sng" dirty="0">
                <a:cs typeface="Tahoma" pitchFamily="34" charset="0"/>
              </a:rPr>
              <a:t>dura</a:t>
            </a:r>
            <a:r>
              <a:rPr lang="ar-EG" altLang="en-US" u="sng" dirty="0"/>
              <a:t> </a:t>
            </a:r>
            <a:r>
              <a:rPr lang="en-US" altLang="en-US" u="sng" dirty="0">
                <a:cs typeface="Tahoma" pitchFamily="34" charset="0"/>
              </a:rPr>
              <a:t>mater</a:t>
            </a:r>
            <a:r>
              <a:rPr lang="ar-EG" altLang="en-US" dirty="0"/>
              <a:t> . </a:t>
            </a:r>
            <a:r>
              <a:rPr lang="en-US" altLang="en-US" dirty="0">
                <a:cs typeface="Tahoma" pitchFamily="34" charset="0"/>
              </a:rPr>
              <a:t>farthest from the CNS</a:t>
            </a:r>
            <a:r>
              <a:rPr lang="ar-EG" altLang="en-US" dirty="0"/>
              <a:t>.</a:t>
            </a:r>
            <a:endParaRPr lang="en-GB" altLang="en-US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11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015061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58965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en-US" altLang="en-US">
                <a:cs typeface="Tahoma" pitchFamily="34" charset="0"/>
              </a:rPr>
              <a:t>How is meningitis diagnosed</a:t>
            </a:r>
            <a:r>
              <a:rPr lang="ar-SA" altLang="en-US"/>
              <a:t>? </a:t>
            </a:r>
            <a:endParaRPr lang="en-US" altLang="en-US">
              <a:cs typeface="Tahoma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l" rtl="0" eaLnBrk="1" hangingPunct="1"/>
            <a:r>
              <a:rPr lang="en-US" altLang="en-US" b="1">
                <a:solidFill>
                  <a:srgbClr val="00B0F0"/>
                </a:solidFill>
                <a:cs typeface="Tahoma" pitchFamily="34" charset="0"/>
                <a:hlinkClick r:id="rId2"/>
              </a:rPr>
              <a:t>Lumbar puncture</a:t>
            </a:r>
            <a:r>
              <a:rPr lang="ar-SA" altLang="en-US" b="1">
                <a:solidFill>
                  <a:srgbClr val="00B0F0"/>
                </a:solidFill>
              </a:rPr>
              <a:t> </a:t>
            </a:r>
            <a:r>
              <a:rPr lang="en-US" altLang="en-US" b="1">
                <a:cs typeface="Tahoma" pitchFamily="34" charset="0"/>
              </a:rPr>
              <a:t>The definitive diagnosis of meningitis requires an analysis of cerebrospinal fluid (CSF),</a:t>
            </a:r>
            <a:r>
              <a:rPr lang="en-US" altLang="en-US">
                <a:cs typeface="Tahoma" pitchFamily="34" charset="0"/>
              </a:rPr>
              <a:t> </a:t>
            </a:r>
            <a:r>
              <a:rPr lang="en-US" altLang="en-US" b="1">
                <a:cs typeface="Tahoma" pitchFamily="34" charset="0"/>
              </a:rPr>
              <a:t>it contains organisms that cause the illness</a:t>
            </a:r>
            <a:r>
              <a:rPr lang="ar-SA" altLang="en-US" b="1"/>
              <a:t>.</a:t>
            </a:r>
          </a:p>
          <a:p>
            <a:pPr algn="l" rtl="0" eaLnBrk="1" hangingPunct="1"/>
            <a:r>
              <a:rPr lang="en-US" altLang="en-US" b="1">
                <a:solidFill>
                  <a:srgbClr val="00B0F0"/>
                </a:solidFill>
                <a:cs typeface="Tahoma" pitchFamily="34" charset="0"/>
                <a:hlinkClick r:id="rId3"/>
              </a:rPr>
              <a:t>blood c</a:t>
            </a:r>
            <a:r>
              <a:rPr lang="en-US" altLang="en-US" b="1">
                <a:solidFill>
                  <a:srgbClr val="00B0F0"/>
                </a:solidFill>
                <a:cs typeface="Tahoma" pitchFamily="34" charset="0"/>
              </a:rPr>
              <a:t>ulture </a:t>
            </a:r>
            <a:r>
              <a:rPr lang="en-US" altLang="en-US" b="1">
                <a:cs typeface="Tahoma" pitchFamily="34" charset="0"/>
              </a:rPr>
              <a:t>and stains (Gram's stain)</a:t>
            </a:r>
            <a:r>
              <a:rPr lang="en-US" altLang="en-US">
                <a:cs typeface="Tahoma" pitchFamily="34" charset="0"/>
              </a:rPr>
              <a:t> </a:t>
            </a:r>
            <a:r>
              <a:rPr lang="ar-SA" altLang="en-US" b="1"/>
              <a:t> </a:t>
            </a:r>
            <a:endParaRPr lang="en-US" altLang="en-US" b="1">
              <a:cs typeface="Tahoma" pitchFamily="34" charset="0"/>
            </a:endParaRPr>
          </a:p>
          <a:p>
            <a:pPr algn="l" rtl="0" eaLnBrk="1" hangingPunct="1"/>
            <a:r>
              <a:rPr lang="en-US" altLang="en-US" b="1">
                <a:cs typeface="Tahoma" pitchFamily="34" charset="0"/>
              </a:rPr>
              <a:t>Imaging. X-rays and computerized tomography (CT) scans of the head, chest or sinuses may reveal swelling or inflammation</a:t>
            </a:r>
          </a:p>
        </p:txBody>
      </p:sp>
    </p:spTree>
    <p:extLst>
      <p:ext uri="{BB962C8B-B14F-4D97-AF65-F5344CB8AC3E}">
        <p14:creationId xmlns:p14="http://schemas.microsoft.com/office/powerpoint/2010/main" val="1658838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altLang="en-US" b="1" u="sng" dirty="0">
                <a:solidFill>
                  <a:srgbClr val="00B0F0"/>
                </a:solidFill>
                <a:cs typeface="Tahoma" pitchFamily="34" charset="0"/>
              </a:rPr>
              <a:t>Blood studies </a:t>
            </a:r>
            <a:r>
              <a:rPr lang="en-US" altLang="en-US" b="1" u="sng" dirty="0">
                <a:cs typeface="Tahoma" pitchFamily="34" charset="0"/>
              </a:rPr>
              <a:t>that may be useful include the following:</a:t>
            </a:r>
          </a:p>
          <a:p>
            <a:pPr algn="l" rtl="0" eaLnBrk="1" hangingPunct="1"/>
            <a:r>
              <a:rPr lang="en-US" altLang="en-US" dirty="0">
                <a:cs typeface="Tahoma" pitchFamily="34" charset="0"/>
              </a:rPr>
              <a:t>Complete blood count (CBC) with differential</a:t>
            </a:r>
          </a:p>
          <a:p>
            <a:pPr algn="l" rtl="0" eaLnBrk="1" hangingPunct="1"/>
            <a:r>
              <a:rPr lang="en-US" altLang="en-US" dirty="0">
                <a:cs typeface="Tahoma" pitchFamily="34" charset="0"/>
              </a:rPr>
              <a:t>Serum electrolytes</a:t>
            </a:r>
          </a:p>
          <a:p>
            <a:pPr algn="l" rtl="0" eaLnBrk="1" hangingPunct="1"/>
            <a:r>
              <a:rPr lang="en-US" altLang="en-US" dirty="0">
                <a:cs typeface="Tahoma" pitchFamily="34" charset="0"/>
              </a:rPr>
              <a:t>Serum glucose (which is compared with the CSF glucose)</a:t>
            </a:r>
          </a:p>
          <a:p>
            <a:pPr algn="l" rtl="0" eaLnBrk="1" hangingPunct="1"/>
            <a:r>
              <a:rPr lang="en-US" altLang="en-US" dirty="0">
                <a:cs typeface="Tahoma" pitchFamily="34" charset="0"/>
              </a:rPr>
              <a:t>Blood urea nitrogen (BUN) or creatinine and liver profile</a:t>
            </a:r>
          </a:p>
          <a:p>
            <a:pPr algn="l" rtl="0" eaLnBrk="1" hangingPunct="1"/>
            <a:endParaRPr lang="ar-EG" altLang="en-US" dirty="0"/>
          </a:p>
        </p:txBody>
      </p:sp>
    </p:spTree>
    <p:extLst>
      <p:ext uri="{BB962C8B-B14F-4D97-AF65-F5344CB8AC3E}">
        <p14:creationId xmlns:p14="http://schemas.microsoft.com/office/powerpoint/2010/main" val="2403861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pitchFamily="18" charset="0"/>
              </a:rPr>
              <a:t>Differential diagnosis:</a:t>
            </a:r>
            <a:endParaRPr lang="ar-EG" altLang="en-US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36050" cy="4525963"/>
          </a:xfrm>
        </p:spPr>
        <p:txBody>
          <a:bodyPr/>
          <a:lstStyle/>
          <a:p>
            <a:pPr marL="514350" indent="-514350" algn="l" eaLnBrk="1" hangingPunct="1">
              <a:buFont typeface="Arial" pitchFamily="34" charset="0"/>
              <a:buNone/>
            </a:pPr>
            <a:r>
              <a:rPr lang="en-US" altLang="en-US" dirty="0">
                <a:cs typeface="Arial" pitchFamily="34" charset="0"/>
              </a:rPr>
              <a:t>1- Other causes of bacterial meningitis.</a:t>
            </a:r>
          </a:p>
          <a:p>
            <a:pPr marL="514350" indent="-514350" algn="l" eaLnBrk="1" hangingPunct="1">
              <a:buFont typeface="Arial" pitchFamily="34" charset="0"/>
              <a:buNone/>
            </a:pPr>
            <a:r>
              <a:rPr lang="en-US" altLang="en-US" sz="1000" dirty="0">
                <a:cs typeface="Arial" pitchFamily="34" charset="0"/>
              </a:rPr>
              <a:t> </a:t>
            </a:r>
          </a:p>
          <a:p>
            <a:pPr marL="514350" indent="-514350" algn="l" eaLnBrk="1" hangingPunct="1">
              <a:buFont typeface="Arial" pitchFamily="34" charset="0"/>
              <a:buNone/>
            </a:pPr>
            <a:r>
              <a:rPr lang="en-US" altLang="en-US" dirty="0">
                <a:cs typeface="Arial" pitchFamily="34" charset="0"/>
              </a:rPr>
              <a:t>2- Aseptic meningitis.</a:t>
            </a:r>
          </a:p>
          <a:p>
            <a:pPr marL="514350" indent="-514350" algn="l" eaLnBrk="1" hangingPunct="1">
              <a:buFont typeface="Arial" pitchFamily="34" charset="0"/>
              <a:buNone/>
            </a:pPr>
            <a:endParaRPr lang="en-US" altLang="en-US" dirty="0">
              <a:cs typeface="Arial" pitchFamily="34" charset="0"/>
            </a:endParaRPr>
          </a:p>
          <a:p>
            <a:pPr marL="514350" indent="-514350" algn="l" eaLnBrk="1" hangingPunct="1">
              <a:buFont typeface="Arial" pitchFamily="34" charset="0"/>
              <a:buNone/>
            </a:pPr>
            <a:r>
              <a:rPr lang="en-US" altLang="en-US" dirty="0">
                <a:cs typeface="Arial" pitchFamily="34" charset="0"/>
              </a:rPr>
              <a:t>3- </a:t>
            </a:r>
            <a:r>
              <a:rPr lang="en-US" altLang="en-US" dirty="0" err="1">
                <a:cs typeface="Arial" pitchFamily="34" charset="0"/>
              </a:rPr>
              <a:t>Meningism</a:t>
            </a:r>
            <a:r>
              <a:rPr lang="en-US" altLang="en-US" dirty="0">
                <a:cs typeface="Arial" pitchFamily="34" charset="0"/>
              </a:rPr>
              <a:t>: meningeal irritation without inflammation due to acute infection in another site in the body e.g. pneumonia, otitis media.</a:t>
            </a:r>
          </a:p>
        </p:txBody>
      </p:sp>
    </p:spTree>
    <p:extLst>
      <p:ext uri="{BB962C8B-B14F-4D97-AF65-F5344CB8AC3E}">
        <p14:creationId xmlns:p14="http://schemas.microsoft.com/office/powerpoint/2010/main" val="141857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/>
              <a:t>The difference between Meningitis and Septicaemia</a:t>
            </a:r>
            <a:r>
              <a:rPr lang="en-US" sz="400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b="1">
                <a:cs typeface="Tahoma" pitchFamily="34" charset="0"/>
              </a:rPr>
              <a:t>Meningitis -</a:t>
            </a:r>
            <a:r>
              <a:rPr lang="en-US" altLang="en-US">
                <a:cs typeface="Tahoma" pitchFamily="34" charset="0"/>
              </a:rPr>
              <a:t> bacteria enter the blood stream and travel to the meninges and cause inflammation.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b="1">
                <a:cs typeface="Tahoma" pitchFamily="34" charset="0"/>
              </a:rPr>
              <a:t>Septicaemia - </a:t>
            </a:r>
            <a:r>
              <a:rPr lang="en-US" altLang="en-US">
                <a:cs typeface="Tahoma" pitchFamily="34" charset="0"/>
              </a:rPr>
              <a:t>when bacteria are present in the blood stream they can multiply rapidly and release toxins that poison the blood. (The rash associated with meningitis is due to septicaemia.) 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>
              <a:cs typeface="Tahoma" pitchFamily="34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>
                <a:cs typeface="Tahoma" pitchFamily="34" charset="0"/>
              </a:rPr>
              <a:t>Meningitis and septicaemia often occur together </a:t>
            </a:r>
          </a:p>
        </p:txBody>
      </p:sp>
    </p:spTree>
    <p:extLst>
      <p:ext uri="{BB962C8B-B14F-4D97-AF65-F5344CB8AC3E}">
        <p14:creationId xmlns:p14="http://schemas.microsoft.com/office/powerpoint/2010/main" val="322275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cs typeface="Times New Roman" pitchFamily="18" charset="0"/>
              </a:rPr>
              <a:t>Prevention:</a:t>
            </a:r>
            <a:endParaRPr lang="ar-EG" alt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57750"/>
          </a:xfrm>
        </p:spPr>
        <p:txBody>
          <a:bodyPr>
            <a:normAutofit lnSpcReduction="10000"/>
          </a:bodyPr>
          <a:lstStyle/>
          <a:p>
            <a:pPr algn="l" eaLnBrk="1" hangingPunct="1">
              <a:buFont typeface="Arial" pitchFamily="34" charset="0"/>
              <a:buNone/>
            </a:pPr>
            <a:r>
              <a:rPr lang="en-US" altLang="en-US" b="1" dirty="0">
                <a:cs typeface="Arial" pitchFamily="34" charset="0"/>
              </a:rPr>
              <a:t>[1] General Prevention: </a:t>
            </a:r>
            <a:r>
              <a:rPr lang="en-US" altLang="en-US" dirty="0">
                <a:cs typeface="Arial" pitchFamily="34" charset="0"/>
              </a:rPr>
              <a:t>(General Preventive measures for droplet infections)</a:t>
            </a:r>
            <a:endParaRPr lang="ar-EG" altLang="en-US" dirty="0"/>
          </a:p>
          <a:p>
            <a:pPr marL="514350" indent="-514350">
              <a:buNone/>
            </a:pP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b="1" dirty="0">
                <a:cs typeface="Times New Roman" pitchFamily="18" charset="0"/>
              </a:rPr>
              <a:t>[2] Specific prevention:</a:t>
            </a:r>
            <a:endParaRPr lang="en-US" altLang="en-US" dirty="0"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altLang="en-US" b="1" dirty="0">
                <a:cs typeface="Arial" pitchFamily="34" charset="0"/>
              </a:rPr>
              <a:t> (1) Active immunization: </a:t>
            </a:r>
          </a:p>
          <a:p>
            <a:pPr marL="514350" indent="-514350">
              <a:buNone/>
            </a:pPr>
            <a:r>
              <a:rPr lang="en-US" altLang="en-US" b="1" dirty="0" err="1">
                <a:cs typeface="Arial" pitchFamily="34" charset="0"/>
              </a:rPr>
              <a:t>Quadrivalent</a:t>
            </a:r>
            <a:r>
              <a:rPr lang="en-US" altLang="en-US" b="1" dirty="0">
                <a:cs typeface="Arial" pitchFamily="34" charset="0"/>
              </a:rPr>
              <a:t> vaccine containing group A, C, Y &amp; W 135:</a:t>
            </a:r>
          </a:p>
          <a:p>
            <a:pPr marL="514350" indent="-514350">
              <a:buNone/>
            </a:pPr>
            <a:r>
              <a:rPr lang="en-US" altLang="en-US" b="1" u="sng" dirty="0">
                <a:cs typeface="Arial" pitchFamily="34" charset="0"/>
              </a:rPr>
              <a:t>In Egypt, it is given to school children at the age of 6 &amp; 9 years</a:t>
            </a:r>
          </a:p>
          <a:p>
            <a:pPr>
              <a:buNone/>
            </a:pPr>
            <a:r>
              <a:rPr lang="en-US" altLang="en-US" b="1" dirty="0">
                <a:cs typeface="Times New Roman" pitchFamily="18" charset="0"/>
              </a:rPr>
              <a:t> </a:t>
            </a:r>
            <a:endParaRPr lang="en-US" alt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22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itchFamily="18" charset="0"/>
              </a:rPr>
              <a:t>2-  Chemoprophylaxis</a:t>
            </a:r>
            <a:endParaRPr lang="ar-EG" alt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eaLnBrk="1" hangingPunct="1">
              <a:buFont typeface="Arial" pitchFamily="34" charset="0"/>
              <a:buNone/>
            </a:pPr>
            <a:r>
              <a:rPr lang="en-US" altLang="en-US" b="1" dirty="0" err="1">
                <a:cs typeface="Arial" pitchFamily="34" charset="0"/>
              </a:rPr>
              <a:t>Cotrimoxazole</a:t>
            </a:r>
            <a:r>
              <a:rPr lang="en-US" altLang="en-US" b="1" dirty="0">
                <a:cs typeface="Arial" pitchFamily="34" charset="0"/>
              </a:rPr>
              <a:t> </a:t>
            </a:r>
            <a:r>
              <a:rPr lang="en-US" altLang="en-US" dirty="0">
                <a:cs typeface="Arial" pitchFamily="34" charset="0"/>
              </a:rPr>
              <a:t>: 1gm/12 hours, for 2 days, children half the dose.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dirty="0" err="1">
                <a:cs typeface="Arial" pitchFamily="34" charset="0"/>
              </a:rPr>
              <a:t>Rifampicine</a:t>
            </a:r>
            <a:r>
              <a:rPr lang="en-US" altLang="en-US" dirty="0">
                <a:cs typeface="Arial" pitchFamily="34" charset="0"/>
              </a:rPr>
              <a:t>: 600mg/12 hours, for 2 days, children half the dose.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dirty="0">
                <a:cs typeface="Arial" pitchFamily="34" charset="0"/>
              </a:rPr>
              <a:t>Ceftriaxone</a:t>
            </a:r>
            <a:r>
              <a:rPr lang="en-US" altLang="en-US" dirty="0">
                <a:cs typeface="Arial" pitchFamily="34" charset="0"/>
              </a:rPr>
              <a:t>: 250mg IM given in a single dose.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dirty="0" err="1">
                <a:cs typeface="Arial" pitchFamily="34" charset="0"/>
              </a:rPr>
              <a:t>Ciprofloxacine</a:t>
            </a:r>
            <a:r>
              <a:rPr lang="en-US" altLang="en-US" b="1" dirty="0">
                <a:cs typeface="Arial" pitchFamily="34" charset="0"/>
              </a:rPr>
              <a:t>:</a:t>
            </a:r>
            <a:r>
              <a:rPr lang="en-US" altLang="en-US" dirty="0">
                <a:cs typeface="Arial" pitchFamily="34" charset="0"/>
              </a:rPr>
              <a:t> 500 mg orally once for adult.</a:t>
            </a:r>
          </a:p>
          <a:p>
            <a:pPr algn="l" eaLnBrk="1" hangingPunct="1">
              <a:buFont typeface="Arial" pitchFamily="34" charset="0"/>
              <a:buNone/>
            </a:pPr>
            <a:endParaRPr lang="en-US" altLang="en-US" b="1" dirty="0"/>
          </a:p>
          <a:p>
            <a:pPr algn="l" eaLnBrk="1" hangingPunct="1">
              <a:buFont typeface="Arial" pitchFamily="34" charset="0"/>
              <a:buNone/>
            </a:pPr>
            <a:endParaRPr lang="en-US" altLang="en-US" b="1" dirty="0"/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u="sng" dirty="0"/>
              <a:t>Treatment:…………………………………..</a:t>
            </a:r>
            <a:endParaRPr lang="ar-EG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730280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 algn="l" rtl="0" eaLnBrk="1" hangingPunct="1">
              <a:buNone/>
            </a:pPr>
            <a:r>
              <a:rPr lang="en-US" altLang="en-US" sz="2800" b="1" dirty="0">
                <a:cs typeface="Tahoma" pitchFamily="34" charset="0"/>
              </a:rPr>
              <a:t>Other types of meningitis are treated with specific therapy as appropriate for the causative pathogen:</a:t>
            </a:r>
          </a:p>
          <a:p>
            <a:pPr algn="l" rtl="0" eaLnBrk="1" hangingPunct="1"/>
            <a:r>
              <a:rPr lang="en-US" altLang="en-US" sz="2800" b="1" u="sng" dirty="0">
                <a:cs typeface="Tahoma" pitchFamily="34" charset="0"/>
              </a:rPr>
              <a:t>Fungal</a:t>
            </a:r>
            <a:r>
              <a:rPr lang="en-US" altLang="en-US" sz="2800" dirty="0">
                <a:cs typeface="Tahoma" pitchFamily="34" charset="0"/>
              </a:rPr>
              <a:t> meningitis - </a:t>
            </a:r>
            <a:r>
              <a:rPr lang="en-US" altLang="en-US" sz="2800" dirty="0" err="1">
                <a:cs typeface="Tahoma" pitchFamily="34" charset="0"/>
              </a:rPr>
              <a:t>Cryptococcal</a:t>
            </a:r>
            <a:r>
              <a:rPr lang="en-US" altLang="en-US" sz="2800" dirty="0">
                <a:cs typeface="Tahoma" pitchFamily="34" charset="0"/>
              </a:rPr>
              <a:t> (amphotericin B, </a:t>
            </a:r>
            <a:r>
              <a:rPr lang="en-US" altLang="en-US" sz="2800" dirty="0" err="1">
                <a:cs typeface="Tahoma" pitchFamily="34" charset="0"/>
              </a:rPr>
              <a:t>flucytosine</a:t>
            </a:r>
            <a:r>
              <a:rPr lang="en-US" altLang="en-US" sz="2800" dirty="0">
                <a:cs typeface="Tahoma" pitchFamily="34" charset="0"/>
              </a:rPr>
              <a:t>, fluconazole, </a:t>
            </a:r>
            <a:r>
              <a:rPr lang="en-US" altLang="en-US" sz="2800" dirty="0" err="1">
                <a:cs typeface="Tahoma" pitchFamily="34" charset="0"/>
              </a:rPr>
              <a:t>itraconazole</a:t>
            </a:r>
            <a:r>
              <a:rPr lang="en-US" altLang="en-US" sz="2800" dirty="0">
                <a:cs typeface="Tahoma" pitchFamily="34" charset="0"/>
              </a:rPr>
              <a:t>), </a:t>
            </a:r>
          </a:p>
          <a:p>
            <a:pPr algn="l" rtl="0" eaLnBrk="1" hangingPunct="1"/>
            <a:endParaRPr lang="en-US" altLang="en-US" sz="2800" dirty="0">
              <a:cs typeface="Tahoma" pitchFamily="34" charset="0"/>
            </a:endParaRPr>
          </a:p>
          <a:p>
            <a:pPr algn="l" rtl="0" eaLnBrk="1" hangingPunct="1"/>
            <a:r>
              <a:rPr lang="en-US" altLang="en-US" sz="2800" b="1" u="sng" dirty="0">
                <a:cs typeface="Tahoma" pitchFamily="34" charset="0"/>
              </a:rPr>
              <a:t>Tuberculous meningitis </a:t>
            </a:r>
            <a:r>
              <a:rPr lang="en-US" altLang="en-US" sz="2800" dirty="0">
                <a:cs typeface="Tahoma" pitchFamily="34" charset="0"/>
              </a:rPr>
              <a:t>(isoniazid, rifampin, pyrazinamide, ethambutol, streptomycin)</a:t>
            </a:r>
          </a:p>
          <a:p>
            <a:pPr algn="l" rtl="0" eaLnBrk="1" hangingPunct="1"/>
            <a:endParaRPr lang="en-US" altLang="en-US" sz="2800" dirty="0">
              <a:cs typeface="Tahoma" pitchFamily="34" charset="0"/>
            </a:endParaRPr>
          </a:p>
          <a:p>
            <a:pPr algn="l" rtl="0" eaLnBrk="1" hangingPunct="1"/>
            <a:r>
              <a:rPr lang="en-US" altLang="en-US" sz="2800" b="1" u="sng" dirty="0">
                <a:cs typeface="Tahoma" pitchFamily="34" charset="0"/>
              </a:rPr>
              <a:t>Parasitic meningitis </a:t>
            </a:r>
            <a:r>
              <a:rPr lang="en-US" altLang="en-US" sz="2800" dirty="0">
                <a:cs typeface="Tahoma" pitchFamily="34" charset="0"/>
              </a:rPr>
              <a:t>– Amebic (amphotericin B, miconazole, rifampin)</a:t>
            </a:r>
          </a:p>
          <a:p>
            <a:pPr algn="l" rtl="0" eaLnBrk="1" hangingPunct="1"/>
            <a:endParaRPr lang="en-US" altLang="en-US" sz="2800" dirty="0">
              <a:cs typeface="Tahoma" pitchFamily="34" charset="0"/>
            </a:endParaRPr>
          </a:p>
          <a:p>
            <a:pPr algn="l" rtl="0" eaLnBrk="1" hangingPunct="1"/>
            <a:r>
              <a:rPr lang="en-US" altLang="en-US" sz="2800" dirty="0">
                <a:cs typeface="Tahoma" pitchFamily="34" charset="0"/>
              </a:rPr>
              <a:t> or helminthic (largely supportive)</a:t>
            </a:r>
          </a:p>
          <a:p>
            <a:pPr algn="l" rtl="0" eaLnBrk="1" hangingPunct="1"/>
            <a:endParaRPr lang="ar-EG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8629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66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لمحتوى 2"/>
          <p:cNvSpPr>
            <a:spLocks noGrp="1"/>
          </p:cNvSpPr>
          <p:nvPr>
            <p:ph idx="1"/>
          </p:nvPr>
        </p:nvSpPr>
        <p:spPr>
          <a:xfrm>
            <a:off x="1" y="0"/>
            <a:ext cx="9144000" cy="7072313"/>
          </a:xfrm>
        </p:spPr>
        <p:txBody>
          <a:bodyPr/>
          <a:lstStyle/>
          <a:p>
            <a:pPr algn="l" rtl="0" eaLnBrk="1" hangingPunct="1"/>
            <a:r>
              <a:rPr lang="en-US" altLang="en-US" b="1" u="sng" dirty="0">
                <a:cs typeface="Tahoma" pitchFamily="34" charset="0"/>
              </a:rPr>
              <a:t>Meningitis</a:t>
            </a:r>
            <a:r>
              <a:rPr lang="en-US" altLang="en-US" dirty="0">
                <a:cs typeface="Tahoma" pitchFamily="34" charset="0"/>
              </a:rPr>
              <a:t> is an inflammation of the</a:t>
            </a:r>
            <a:r>
              <a:rPr lang="ar-EG" altLang="en-US" dirty="0"/>
              <a:t> </a:t>
            </a:r>
            <a:r>
              <a:rPr lang="en-US" altLang="en-US" dirty="0">
                <a:cs typeface="Tahoma" pitchFamily="34" charset="0"/>
              </a:rPr>
              <a:t>meninges</a:t>
            </a:r>
            <a:r>
              <a:rPr lang="en-US" altLang="en-US" dirty="0"/>
              <a:t>.</a:t>
            </a:r>
          </a:p>
          <a:p>
            <a:pPr algn="l" rtl="0" eaLnBrk="1" hangingPunct="1"/>
            <a:endParaRPr lang="en-US" altLang="en-US" dirty="0">
              <a:cs typeface="Tahoma" pitchFamily="34" charset="0"/>
            </a:endParaRPr>
          </a:p>
          <a:p>
            <a:pPr algn="l" rtl="0" eaLnBrk="1" hangingPunct="1"/>
            <a:r>
              <a:rPr lang="en-US" altLang="en-US" b="1" u="sng" dirty="0">
                <a:cs typeface="Tahoma" pitchFamily="34" charset="0"/>
              </a:rPr>
              <a:t>Encephalitis</a:t>
            </a:r>
            <a:r>
              <a:rPr lang="en-US" altLang="en-US" dirty="0">
                <a:cs typeface="Tahoma" pitchFamily="34" charset="0"/>
              </a:rPr>
              <a:t>, an inflammation of the brain</a:t>
            </a:r>
            <a:r>
              <a:rPr lang="en-US" altLang="en-US" b="1" dirty="0">
                <a:cs typeface="Tahoma" pitchFamily="34" charset="0"/>
              </a:rPr>
              <a:t> tissue</a:t>
            </a:r>
          </a:p>
          <a:p>
            <a:pPr algn="l" rtl="0" eaLnBrk="1" hangingPunct="1"/>
            <a:endParaRPr lang="ar-EG" altLang="en-US" b="1" dirty="0"/>
          </a:p>
          <a:p>
            <a:pPr algn="l" rtl="0" eaLnBrk="1" hangingPunct="1"/>
            <a:r>
              <a:rPr lang="en-US" altLang="en-US" b="1" u="sng" dirty="0" err="1">
                <a:cs typeface="Tahoma" pitchFamily="34" charset="0"/>
              </a:rPr>
              <a:t>Miningoencephalitis</a:t>
            </a:r>
            <a:r>
              <a:rPr lang="en-US" altLang="en-US" dirty="0">
                <a:cs typeface="Tahoma" pitchFamily="34" charset="0"/>
              </a:rPr>
              <a:t> is inflammation</a:t>
            </a:r>
            <a:r>
              <a:rPr lang="ar-EG" altLang="en-US" dirty="0"/>
              <a:t>.</a:t>
            </a:r>
            <a:r>
              <a:rPr lang="en-US" altLang="en-US" dirty="0">
                <a:cs typeface="Tahoma" pitchFamily="34" charset="0"/>
              </a:rPr>
              <a:t> of the</a:t>
            </a:r>
            <a:r>
              <a:rPr lang="ar-EG" altLang="en-US" dirty="0"/>
              <a:t> </a:t>
            </a:r>
            <a:r>
              <a:rPr lang="en-US" altLang="en-US" dirty="0">
                <a:cs typeface="Tahoma" pitchFamily="34" charset="0"/>
              </a:rPr>
              <a:t>meanings</a:t>
            </a:r>
            <a:r>
              <a:rPr lang="ar-EG" altLang="en-US" dirty="0"/>
              <a:t>  </a:t>
            </a:r>
            <a:r>
              <a:rPr lang="en-US" altLang="en-US" dirty="0">
                <a:cs typeface="Tahoma" pitchFamily="34" charset="0"/>
              </a:rPr>
              <a:t>and brain</a:t>
            </a:r>
            <a:r>
              <a:rPr lang="en-US" altLang="en-US" b="1" dirty="0">
                <a:cs typeface="Tahoma" pitchFamily="34" charset="0"/>
              </a:rPr>
              <a:t> tissue.</a:t>
            </a:r>
            <a:endParaRPr lang="en-US" altLang="en-US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43693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/>
              <a:t>Bacterial Meningitis</a:t>
            </a:r>
            <a:r>
              <a:rPr lang="en-US" u="sng" dirty="0"/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71563"/>
            <a:ext cx="9144000" cy="5786437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altLang="en-US" sz="2800" b="1" dirty="0">
                <a:cs typeface="Tahoma" pitchFamily="34" charset="0"/>
              </a:rPr>
              <a:t>Streptococcus pneumoniae</a:t>
            </a:r>
            <a:r>
              <a:rPr lang="en-US" altLang="en-US" sz="2800" dirty="0">
                <a:cs typeface="Tahoma" pitchFamily="34" charset="0"/>
              </a:rPr>
              <a:t> </a:t>
            </a:r>
            <a:r>
              <a:rPr lang="en-US" altLang="en-US" sz="2800" b="1" dirty="0">
                <a:cs typeface="Tahoma" pitchFamily="34" charset="0"/>
              </a:rPr>
              <a:t>(pneumococcus).</a:t>
            </a:r>
            <a:r>
              <a:rPr lang="en-US" altLang="en-US" sz="2800" dirty="0">
                <a:cs typeface="Tahoma" pitchFamily="34" charset="0"/>
              </a:rPr>
              <a:t> This is the most common cause of bacterial meningitis in infants, young children and adults</a:t>
            </a:r>
            <a:r>
              <a:rPr lang="ar-EG" altLang="en-US" sz="2800" dirty="0"/>
              <a:t>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 b="1" dirty="0">
                <a:cs typeface="Tahoma" pitchFamily="34" charset="0"/>
              </a:rPr>
              <a:t>Neisseria </a:t>
            </a:r>
            <a:r>
              <a:rPr lang="en-US" altLang="en-US" sz="2800" b="1" dirty="0" err="1">
                <a:cs typeface="Tahoma" pitchFamily="34" charset="0"/>
              </a:rPr>
              <a:t>meningitidis</a:t>
            </a:r>
            <a:r>
              <a:rPr lang="en-US" altLang="en-US" sz="2800" b="1" dirty="0">
                <a:cs typeface="Tahoma" pitchFamily="34" charset="0"/>
              </a:rPr>
              <a:t> (meningococcus).</a:t>
            </a:r>
            <a:r>
              <a:rPr lang="en-US" altLang="en-US" sz="2800" dirty="0">
                <a:cs typeface="Tahoma" pitchFamily="34" charset="0"/>
              </a:rPr>
              <a:t>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 b="1" dirty="0" err="1">
                <a:cs typeface="Tahoma" pitchFamily="34" charset="0"/>
              </a:rPr>
              <a:t>Haemophilus</a:t>
            </a:r>
            <a:r>
              <a:rPr lang="ar-EG" altLang="en-US" sz="2800" b="1" dirty="0"/>
              <a:t> </a:t>
            </a:r>
            <a:r>
              <a:rPr lang="en-US" altLang="en-US" sz="2800" b="1" dirty="0">
                <a:cs typeface="Tahoma" pitchFamily="34" charset="0"/>
              </a:rPr>
              <a:t>meningitis: </a:t>
            </a:r>
            <a:r>
              <a:rPr lang="en-US" altLang="en-US" sz="2800" dirty="0">
                <a:cs typeface="Tahoma" pitchFamily="34" charset="0"/>
              </a:rPr>
              <a:t>Since 1985 Incidence has declined by 95% due to the introduction of</a:t>
            </a:r>
            <a:r>
              <a:rPr lang="ar-EG" altLang="en-US" sz="2800" dirty="0"/>
              <a:t> </a:t>
            </a:r>
            <a:r>
              <a:rPr lang="en-US" altLang="en-US" sz="2800" i="1" dirty="0" err="1">
                <a:cs typeface="Tahoma" pitchFamily="34" charset="0"/>
              </a:rPr>
              <a:t>Haemophilus</a:t>
            </a:r>
            <a:r>
              <a:rPr lang="ar-EG" altLang="en-US" sz="2800" i="1" dirty="0"/>
              <a:t> </a:t>
            </a:r>
            <a:r>
              <a:rPr lang="en-US" altLang="en-US" sz="2800" i="1" dirty="0">
                <a:cs typeface="Tahoma" pitchFamily="34" charset="0"/>
              </a:rPr>
              <a:t>influenza b</a:t>
            </a:r>
            <a:r>
              <a:rPr lang="ar-EG" altLang="en-US" sz="2800" dirty="0"/>
              <a:t> </a:t>
            </a:r>
            <a:r>
              <a:rPr lang="en-US" altLang="en-US" sz="2800" dirty="0">
                <a:cs typeface="Tahoma" pitchFamily="34" charset="0"/>
              </a:rPr>
              <a:t>vaccine</a:t>
            </a:r>
            <a:r>
              <a:rPr lang="ar-EG" altLang="en-US" sz="2800" dirty="0"/>
              <a:t>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 b="1" dirty="0">
                <a:cs typeface="Tahoma" pitchFamily="34" charset="0"/>
              </a:rPr>
              <a:t>Listeria monocytogenes (listeria).</a:t>
            </a:r>
            <a:r>
              <a:rPr lang="en-US" altLang="en-US" sz="2800" dirty="0">
                <a:cs typeface="Tahoma" pitchFamily="34" charset="0"/>
              </a:rPr>
              <a:t> These bacteria can be found in soft cheeses, hot dogs and luncheon meats</a:t>
            </a:r>
            <a:endParaRPr lang="ar-EG" altLang="en-US" sz="2800" dirty="0"/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800" b="1" dirty="0">
                <a:cs typeface="Tahoma" pitchFamily="34" charset="0"/>
              </a:rPr>
              <a:t>Other bacterial meningitis </a:t>
            </a:r>
            <a:r>
              <a:rPr lang="en-US" altLang="en-US" sz="2800" dirty="0">
                <a:cs typeface="Tahoma" pitchFamily="34" charset="0"/>
              </a:rPr>
              <a:t>caused by</a:t>
            </a:r>
            <a:r>
              <a:rPr lang="ar-EG" altLang="en-US" sz="2800" dirty="0"/>
              <a:t> </a:t>
            </a:r>
            <a:r>
              <a:rPr lang="en-US" altLang="en-US" sz="2800" i="1" dirty="0">
                <a:cs typeface="Tahoma" pitchFamily="34" charset="0"/>
              </a:rPr>
              <a:t>E-Coli</a:t>
            </a:r>
            <a:r>
              <a:rPr lang="ar-EG" altLang="en-US" sz="2800" dirty="0"/>
              <a:t>, </a:t>
            </a:r>
            <a:r>
              <a:rPr lang="en-US" altLang="en-US" sz="2800" i="1" dirty="0" err="1">
                <a:cs typeface="Tahoma" pitchFamily="34" charset="0"/>
              </a:rPr>
              <a:t>Klebsiella</a:t>
            </a:r>
            <a:r>
              <a:rPr lang="ar-EG" altLang="en-US" sz="2800" dirty="0"/>
              <a:t> </a:t>
            </a:r>
            <a:r>
              <a:rPr lang="en-US" altLang="en-US" sz="2800" dirty="0">
                <a:cs typeface="Tahoma" pitchFamily="34" charset="0"/>
              </a:rPr>
              <a:t>species and</a:t>
            </a:r>
            <a:r>
              <a:rPr lang="ar-EG" altLang="en-US" sz="2800" dirty="0"/>
              <a:t> </a:t>
            </a:r>
            <a:r>
              <a:rPr lang="en-US" altLang="en-US" sz="2800" i="1" dirty="0">
                <a:cs typeface="Tahoma" pitchFamily="34" charset="0"/>
              </a:rPr>
              <a:t>Enterobacter</a:t>
            </a:r>
            <a:r>
              <a:rPr lang="ar-EG" altLang="en-US" sz="2800" dirty="0"/>
              <a:t> </a:t>
            </a:r>
            <a:r>
              <a:rPr lang="en-US" altLang="en-US" sz="2800" dirty="0">
                <a:cs typeface="Tahoma" pitchFamily="34" charset="0"/>
              </a:rPr>
              <a:t>species are less common overall</a:t>
            </a:r>
          </a:p>
        </p:txBody>
      </p:sp>
    </p:spTree>
    <p:extLst>
      <p:ext uri="{BB962C8B-B14F-4D97-AF65-F5344CB8AC3E}">
        <p14:creationId xmlns:p14="http://schemas.microsoft.com/office/powerpoint/2010/main" val="2003102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altLang="en-US" sz="4000" b="1" dirty="0">
                <a:cs typeface="Tahoma" pitchFamily="34" charset="0"/>
              </a:rPr>
              <a:t>Aseptic Meningitis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76200" y="762000"/>
            <a:ext cx="8991600" cy="56388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dirty="0">
                <a:solidFill>
                  <a:schemeClr val="accent2"/>
                </a:solidFill>
                <a:cs typeface="Tahoma" pitchFamily="34" charset="0"/>
              </a:rPr>
              <a:t>Definition:</a:t>
            </a:r>
            <a:r>
              <a:rPr lang="en-US" altLang="en-US" sz="1900" b="1" dirty="0">
                <a:cs typeface="Tahoma" pitchFamily="34" charset="0"/>
              </a:rPr>
              <a:t> A syndrome characterized by acute onset of meningeal symptoms, fever, with bacteriologically sterile cultures.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altLang="en-US" sz="1900" b="1" dirty="0">
              <a:cs typeface="Tahoma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dirty="0">
                <a:solidFill>
                  <a:schemeClr val="accent2"/>
                </a:solidFill>
                <a:cs typeface="Tahoma" pitchFamily="34" charset="0"/>
              </a:rPr>
              <a:t>Laboratory criteria for diagnosis</a:t>
            </a:r>
            <a:r>
              <a:rPr lang="en-US" altLang="en-US" sz="1900" dirty="0">
                <a:solidFill>
                  <a:schemeClr val="accent2"/>
                </a:solidFill>
                <a:cs typeface="Tahoma" pitchFamily="34" charset="0"/>
              </a:rPr>
              <a:t>: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dirty="0">
                <a:cs typeface="Tahoma" pitchFamily="34" charset="0"/>
              </a:rPr>
              <a:t>No evidence of bacterial or fungal meningitis.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altLang="en-US" sz="1900" b="1" dirty="0">
              <a:cs typeface="Tahoma" pitchFamily="34" charset="0"/>
            </a:endParaRP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u="sng" dirty="0">
                <a:solidFill>
                  <a:schemeClr val="accent2"/>
                </a:solidFill>
                <a:cs typeface="Tahoma" pitchFamily="34" charset="0"/>
              </a:rPr>
              <a:t>Comment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900" b="1" u="sng" dirty="0">
                <a:cs typeface="Tahoma" pitchFamily="34" charset="0"/>
              </a:rPr>
              <a:t>Aseptic meningitis is a syndrome of multiple etiologies, but </a:t>
            </a:r>
            <a:r>
              <a:rPr lang="en-US" altLang="en-US" sz="1900" b="1" u="sng" dirty="0">
                <a:solidFill>
                  <a:srgbClr val="FF0066"/>
                </a:solidFill>
                <a:cs typeface="Tahoma" pitchFamily="34" charset="0"/>
              </a:rPr>
              <a:t>most cases are caused by a viral agent</a:t>
            </a:r>
          </a:p>
          <a:p>
            <a:pPr>
              <a:lnSpc>
                <a:spcPct val="80000"/>
              </a:lnSpc>
            </a:pPr>
            <a:r>
              <a:rPr lang="en-US" altLang="en-US" sz="1800" b="1" dirty="0">
                <a:cs typeface="Tahoma" pitchFamily="34" charset="0"/>
              </a:rPr>
              <a:t>Enteroviruses</a:t>
            </a:r>
            <a:r>
              <a:rPr lang="ar-EG" altLang="en-US" sz="1800" b="1" dirty="0"/>
              <a:t> (</a:t>
            </a:r>
            <a:r>
              <a:rPr lang="en-US" altLang="en-US" sz="1800" b="1" dirty="0">
                <a:cs typeface="Tahoma" pitchFamily="34" charset="0"/>
              </a:rPr>
              <a:t>Coxsackie's and echovirus): most common</a:t>
            </a:r>
            <a:r>
              <a:rPr lang="ar-EG" altLang="en-US" sz="1800" b="1" dirty="0"/>
              <a:t>. </a:t>
            </a:r>
          </a:p>
          <a:p>
            <a:pPr>
              <a:lnSpc>
                <a:spcPct val="80000"/>
              </a:lnSpc>
            </a:pPr>
            <a:r>
              <a:rPr lang="ar-EG" altLang="en-US" sz="1800" b="1" dirty="0"/>
              <a:t>-</a:t>
            </a:r>
            <a:r>
              <a:rPr lang="en-US" altLang="en-US" sz="1800" b="1" dirty="0">
                <a:cs typeface="Tahoma" pitchFamily="34" charset="0"/>
              </a:rPr>
              <a:t>Adenovirus</a:t>
            </a:r>
            <a:endParaRPr lang="ar-EG" altLang="en-US" sz="1800" b="1" dirty="0"/>
          </a:p>
          <a:p>
            <a:pPr>
              <a:lnSpc>
                <a:spcPct val="80000"/>
              </a:lnSpc>
            </a:pPr>
            <a:r>
              <a:rPr lang="ar-EG" altLang="en-US" sz="1800" b="1" dirty="0"/>
              <a:t>-</a:t>
            </a:r>
            <a:r>
              <a:rPr lang="en-US" altLang="en-US" sz="1800" b="1" dirty="0">
                <a:cs typeface="Tahoma" pitchFamily="34" charset="0"/>
              </a:rPr>
              <a:t>Arbovirus</a:t>
            </a:r>
            <a:endParaRPr lang="ar-EG" altLang="en-US" sz="1800" b="1" dirty="0"/>
          </a:p>
          <a:p>
            <a:pPr>
              <a:lnSpc>
                <a:spcPct val="80000"/>
              </a:lnSpc>
            </a:pPr>
            <a:r>
              <a:rPr lang="ar-EG" altLang="en-US" sz="1800" b="1" dirty="0"/>
              <a:t>-</a:t>
            </a:r>
            <a:r>
              <a:rPr lang="en-US" altLang="en-US" sz="1800" b="1" dirty="0">
                <a:cs typeface="Tahoma" pitchFamily="34" charset="0"/>
              </a:rPr>
              <a:t>Measles virus</a:t>
            </a:r>
            <a:endParaRPr lang="ar-EG" altLang="en-US" sz="1800" b="1" dirty="0"/>
          </a:p>
          <a:p>
            <a:pPr>
              <a:lnSpc>
                <a:spcPct val="80000"/>
              </a:lnSpc>
            </a:pPr>
            <a:r>
              <a:rPr lang="ar-EG" altLang="en-US" sz="1800" b="1" dirty="0"/>
              <a:t>-</a:t>
            </a:r>
            <a:r>
              <a:rPr lang="en-US" altLang="en-US" sz="1800" b="1" dirty="0">
                <a:cs typeface="Tahoma" pitchFamily="34" charset="0"/>
              </a:rPr>
              <a:t>Herpes Simplex Virus</a:t>
            </a:r>
            <a:endParaRPr lang="ar-EG" altLang="en-US" sz="1800" b="1" dirty="0"/>
          </a:p>
          <a:p>
            <a:pPr>
              <a:lnSpc>
                <a:spcPct val="80000"/>
              </a:lnSpc>
            </a:pPr>
            <a:r>
              <a:rPr lang="ar-EG" altLang="en-US" sz="1800" b="1" dirty="0"/>
              <a:t>-</a:t>
            </a:r>
            <a:r>
              <a:rPr lang="en-US" altLang="en-US" sz="1800" b="1" dirty="0">
                <a:cs typeface="Tahoma" pitchFamily="34" charset="0"/>
              </a:rPr>
              <a:t>Varicella</a:t>
            </a:r>
            <a:endParaRPr lang="ar-EG" altLang="en-US" sz="1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u="sng" dirty="0">
                <a:cs typeface="Tahoma" pitchFamily="34" charset="0"/>
              </a:rPr>
              <a:t>Modes of transmission</a:t>
            </a:r>
            <a:r>
              <a:rPr lang="ar-EG" altLang="en-US" sz="1800" u="sng" dirty="0"/>
              <a:t>:</a:t>
            </a:r>
            <a:endParaRPr lang="ar-EG" altLang="en-US" sz="1800" b="1" u="sng" dirty="0"/>
          </a:p>
          <a:p>
            <a:pPr>
              <a:lnSpc>
                <a:spcPct val="80000"/>
              </a:lnSpc>
            </a:pPr>
            <a:r>
              <a:rPr lang="ar-EG" altLang="en-US" sz="1800" b="1" dirty="0"/>
              <a:t>-</a:t>
            </a:r>
            <a:r>
              <a:rPr lang="en-US" altLang="en-US" sz="1800" b="1" dirty="0">
                <a:cs typeface="Tahoma" pitchFamily="34" charset="0"/>
              </a:rPr>
              <a:t>Primarily person to person and</a:t>
            </a:r>
            <a:r>
              <a:rPr lang="ar-EG" altLang="en-US" sz="1800" b="1" dirty="0"/>
              <a:t> </a:t>
            </a:r>
            <a:r>
              <a:rPr lang="en-US" altLang="en-US" sz="1800" b="1" dirty="0" err="1">
                <a:cs typeface="Tahoma" pitchFamily="34" charset="0"/>
              </a:rPr>
              <a:t>arthopod</a:t>
            </a:r>
            <a:r>
              <a:rPr lang="ar-EG" altLang="en-US" sz="1800" b="1" dirty="0"/>
              <a:t> </a:t>
            </a:r>
            <a:r>
              <a:rPr lang="en-US" altLang="en-US" sz="1800" b="1" dirty="0">
                <a:cs typeface="Tahoma" pitchFamily="34" charset="0"/>
              </a:rPr>
              <a:t>vectors for</a:t>
            </a:r>
            <a:r>
              <a:rPr lang="ar-EG" altLang="en-US" sz="1800" b="1" dirty="0"/>
              <a:t> </a:t>
            </a:r>
            <a:r>
              <a:rPr lang="en-US" altLang="en-US" sz="1800" b="1" dirty="0">
                <a:cs typeface="Tahoma" pitchFamily="34" charset="0"/>
              </a:rPr>
              <a:t>Arboviruses</a:t>
            </a:r>
            <a:endParaRPr lang="ar-EG" altLang="en-US" sz="1800" b="1" dirty="0"/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1800" b="1" dirty="0">
                <a:cs typeface="Tahoma" pitchFamily="34" charset="0"/>
              </a:rPr>
              <a:t>Treatment</a:t>
            </a:r>
            <a:r>
              <a:rPr lang="ar-EG" altLang="en-US" sz="1800" dirty="0"/>
              <a:t>: </a:t>
            </a:r>
            <a:r>
              <a:rPr lang="en-US" altLang="en-US" sz="1800" i="1" dirty="0">
                <a:cs typeface="Tahoma" pitchFamily="34" charset="0"/>
              </a:rPr>
              <a:t>No specific treatment available</a:t>
            </a:r>
            <a:r>
              <a:rPr lang="ar-EG" altLang="en-US" sz="1800" b="1" i="1" dirty="0"/>
              <a:t>. </a:t>
            </a:r>
            <a:r>
              <a:rPr lang="en-US" altLang="en-US" sz="1800" b="1" i="1" dirty="0"/>
              <a:t> </a:t>
            </a:r>
            <a:r>
              <a:rPr lang="en-US" altLang="en-US" sz="1800" b="1" dirty="0">
                <a:cs typeface="Tahoma" pitchFamily="34" charset="0"/>
              </a:rPr>
              <a:t>Most patients recover completely on their own</a:t>
            </a:r>
            <a:r>
              <a:rPr lang="en-US" altLang="en-US" sz="1800" dirty="0">
                <a:cs typeface="Tahoma" pitchFamily="34" charset="0"/>
              </a:rPr>
              <a:t> </a:t>
            </a:r>
          </a:p>
          <a:p>
            <a:pPr algn="l">
              <a:lnSpc>
                <a:spcPct val="80000"/>
              </a:lnSpc>
              <a:buFont typeface="Wingdings" pitchFamily="2" charset="2"/>
              <a:buNone/>
            </a:pPr>
            <a:endParaRPr lang="en-US" altLang="en-US" sz="1900" b="1" u="sng" dirty="0">
              <a:solidFill>
                <a:srgbClr val="FF0066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0624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GB" sz="4000" b="1"/>
              <a:t>Bacterial Meningitis - Pathogenesis</a:t>
            </a:r>
            <a:r>
              <a:rPr lang="en-US" sz="400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GB" altLang="en-US">
                <a:cs typeface="Tahoma" pitchFamily="34" charset="0"/>
              </a:rPr>
              <a:t>Infection of upper respiratory tract</a:t>
            </a:r>
            <a:endParaRPr lang="en-US" altLang="en-US">
              <a:cs typeface="Tahoma" pitchFamily="34" charset="0"/>
            </a:endParaRPr>
          </a:p>
          <a:p>
            <a:pPr algn="l" rtl="0" eaLnBrk="1" hangingPunct="1"/>
            <a:r>
              <a:rPr lang="en-GB" altLang="en-US">
                <a:cs typeface="Tahoma" pitchFamily="34" charset="0"/>
              </a:rPr>
              <a:t>Invasion of blood stream (bacteraemia)</a:t>
            </a:r>
          </a:p>
          <a:p>
            <a:pPr algn="l" rtl="0" eaLnBrk="1" hangingPunct="1"/>
            <a:r>
              <a:rPr lang="en-GB" altLang="en-US">
                <a:cs typeface="Tahoma" pitchFamily="34" charset="0"/>
              </a:rPr>
              <a:t>Direct truma</a:t>
            </a:r>
            <a:endParaRPr lang="en-US" altLang="en-US">
              <a:cs typeface="Tahoma" pitchFamily="34" charset="0"/>
            </a:endParaRPr>
          </a:p>
          <a:p>
            <a:pPr algn="l" rtl="0" eaLnBrk="1" hangingPunct="1"/>
            <a:endParaRPr lang="en-US" altLang="en-US">
              <a:cs typeface="Tahoma" pitchFamily="34" charset="0"/>
            </a:endParaRPr>
          </a:p>
          <a:p>
            <a:pPr algn="l" rtl="0" eaLnBrk="1" hangingPunct="1"/>
            <a:endParaRPr lang="en-US" altLang="en-US">
              <a:cs typeface="Tahoma" pitchFamily="34" charset="0"/>
            </a:endParaRPr>
          </a:p>
          <a:p>
            <a:pPr algn="l" rtl="0" eaLnBrk="1" hangingPunct="1"/>
            <a:r>
              <a:rPr lang="en-GB" altLang="en-US">
                <a:cs typeface="Tahoma" pitchFamily="34" charset="0"/>
              </a:rPr>
              <a:t>inflammation of meninges </a:t>
            </a:r>
            <a:endParaRPr lang="en-US" altLang="en-US">
              <a:cs typeface="Tahoma" pitchFamily="34" charset="0"/>
            </a:endParaRPr>
          </a:p>
        </p:txBody>
      </p:sp>
      <p:cxnSp>
        <p:nvCxnSpPr>
          <p:cNvPr id="5" name="رابط بشكل مرفق 4"/>
          <p:cNvCxnSpPr/>
          <p:nvPr/>
        </p:nvCxnSpPr>
        <p:spPr>
          <a:xfrm rot="16200000" flipH="1">
            <a:off x="2928938" y="3286125"/>
            <a:ext cx="1214437" cy="7858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102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0" y="115888"/>
            <a:ext cx="9144000" cy="658971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altLang="en-US" b="1" dirty="0">
                <a:cs typeface="Times New Roman" pitchFamily="18" charset="0"/>
              </a:rPr>
              <a:t>MEMNINGOCOCCAL MENINGITIS </a:t>
            </a:r>
            <a:br>
              <a:rPr lang="en-US" altLang="en-US" dirty="0">
                <a:cs typeface="Times New Roman" pitchFamily="18" charset="0"/>
              </a:rPr>
            </a:br>
            <a:r>
              <a:rPr lang="en-US" altLang="en-US" b="1" dirty="0">
                <a:cs typeface="Times New Roman" pitchFamily="18" charset="0"/>
              </a:rPr>
              <a:t>(Cerebrospinal fever) </a:t>
            </a:r>
            <a:br>
              <a:rPr lang="en-US" altLang="en-US" dirty="0">
                <a:cs typeface="Times New Roman" pitchFamily="18" charset="0"/>
              </a:rPr>
            </a:br>
            <a:r>
              <a:rPr lang="en-US" altLang="en-US" dirty="0">
                <a:cs typeface="Arial" pitchFamily="34" charset="0"/>
              </a:rPr>
              <a:t> It is an acute infectious bacterial disease characterized by purulent  meningitis.</a:t>
            </a:r>
            <a:br>
              <a:rPr lang="en-US" altLang="en-US" dirty="0">
                <a:cs typeface="Arial" pitchFamily="34" charset="0"/>
              </a:rPr>
            </a:br>
            <a:endParaRPr lang="en-US" altLang="en-US" dirty="0">
              <a:cs typeface="Arial" pitchFamily="34" charset="0"/>
            </a:endParaRP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b="1" dirty="0">
                <a:cs typeface="Times New Roman" pitchFamily="18" charset="0"/>
              </a:rPr>
              <a:t>Causative agent: </a:t>
            </a:r>
            <a:r>
              <a:rPr lang="en-US" altLang="en-US" dirty="0">
                <a:cs typeface="Arial" pitchFamily="34" charset="0"/>
              </a:rPr>
              <a:t>Meningococci (Neisseria </a:t>
            </a:r>
            <a:r>
              <a:rPr lang="en-US" altLang="en-US" dirty="0" err="1">
                <a:cs typeface="Arial" pitchFamily="34" charset="0"/>
              </a:rPr>
              <a:t>meningitidis</a:t>
            </a:r>
            <a:r>
              <a:rPr lang="en-US" altLang="en-US" dirty="0">
                <a:cs typeface="Arial" pitchFamily="34" charset="0"/>
              </a:rPr>
              <a:t>) including serogroups: 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b="1" u="sng" dirty="0">
                <a:cs typeface="Times New Roman" pitchFamily="18" charset="0"/>
              </a:rPr>
              <a:t>Resistance</a:t>
            </a:r>
            <a:endParaRPr lang="en-US" altLang="en-US" b="1" u="sng" dirty="0">
              <a:cs typeface="Arial" pitchFamily="34" charset="0"/>
            </a:endParaRPr>
          </a:p>
          <a:p>
            <a:pPr algn="l" eaLnBrk="1" hangingPunct="1">
              <a:buFont typeface="Arial" pitchFamily="34" charset="0"/>
              <a:buNone/>
            </a:pPr>
            <a:r>
              <a:rPr lang="en-US" altLang="en-US" dirty="0">
                <a:cs typeface="Arial" pitchFamily="34" charset="0"/>
              </a:rPr>
              <a:t>Delicate organisms rapidly killed on exposure to heat or cold.</a:t>
            </a:r>
          </a:p>
          <a:p>
            <a:pPr>
              <a:buNone/>
            </a:pPr>
            <a:r>
              <a:rPr lang="en-US" altLang="en-US" b="1" dirty="0">
                <a:cs typeface="Arial" pitchFamily="34" charset="0"/>
              </a:rPr>
              <a:t>Reservoir: Human</a:t>
            </a:r>
            <a:r>
              <a:rPr lang="en-US" altLang="en-US" dirty="0">
                <a:cs typeface="Arial" pitchFamily="34" charset="0"/>
              </a:rPr>
              <a:t>, in the form of </a:t>
            </a:r>
            <a:r>
              <a:rPr lang="en-US" altLang="en-US" b="1" dirty="0">
                <a:cs typeface="Arial" pitchFamily="34" charset="0"/>
              </a:rPr>
              <a:t>cases </a:t>
            </a:r>
            <a:r>
              <a:rPr lang="en-US" altLang="en-US" dirty="0">
                <a:cs typeface="Arial" pitchFamily="34" charset="0"/>
              </a:rPr>
              <a:t>(very minor role in transmission) &amp; </a:t>
            </a:r>
            <a:r>
              <a:rPr lang="en-US" altLang="en-US" b="1" dirty="0">
                <a:cs typeface="Arial" pitchFamily="34" charset="0"/>
              </a:rPr>
              <a:t>carriers</a:t>
            </a:r>
            <a:r>
              <a:rPr lang="en-US" altLang="en-US" dirty="0">
                <a:cs typeface="Arial" pitchFamily="34" charset="0"/>
              </a:rPr>
              <a:t> (The most important source of infection in endemic areas)</a:t>
            </a:r>
            <a:r>
              <a:rPr lang="en-US" altLang="en-US" b="1" dirty="0">
                <a:cs typeface="Arial" pitchFamily="34" charset="0"/>
              </a:rPr>
              <a:t> </a:t>
            </a:r>
            <a:r>
              <a:rPr lang="en-US" altLang="en-US" dirty="0">
                <a:cs typeface="Arial" pitchFamily="34" charset="0"/>
              </a:rPr>
              <a:t>.</a:t>
            </a:r>
            <a:r>
              <a:rPr lang="en-US" altLang="en-US" b="1" u="sng" dirty="0">
                <a:cs typeface="Times New Roman" pitchFamily="18" charset="0"/>
              </a:rPr>
              <a:t> </a:t>
            </a:r>
            <a:r>
              <a:rPr lang="en-US" altLang="en-US" b="1" u="sng" dirty="0" err="1">
                <a:cs typeface="Times New Roman" pitchFamily="18" charset="0"/>
              </a:rPr>
              <a:t>Exit:</a:t>
            </a:r>
            <a:r>
              <a:rPr lang="en-US" altLang="en-US" dirty="0" err="1">
                <a:cs typeface="Arial" pitchFamily="34" charset="0"/>
              </a:rPr>
              <a:t>Nasopharyngeal</a:t>
            </a:r>
            <a:r>
              <a:rPr lang="en-US" altLang="en-US" dirty="0">
                <a:cs typeface="Arial" pitchFamily="34" charset="0"/>
              </a:rPr>
              <a:t> discharges.</a:t>
            </a:r>
          </a:p>
          <a:p>
            <a:pPr>
              <a:buNone/>
            </a:pPr>
            <a:r>
              <a:rPr lang="en-US" altLang="en-US" b="1" dirty="0">
                <a:cs typeface="Arial" pitchFamily="34" charset="0"/>
              </a:rPr>
              <a:t>Period of infectivity: </a:t>
            </a:r>
            <a:r>
              <a:rPr lang="en-US" altLang="en-US" dirty="0">
                <a:cs typeface="Arial" pitchFamily="34" charset="0"/>
              </a:rPr>
              <a:t>as long as meningococci present in nasopharyngeal discharges. </a:t>
            </a:r>
          </a:p>
          <a:p>
            <a:pPr>
              <a:buNone/>
            </a:pPr>
            <a:r>
              <a:rPr lang="en-US" altLang="en-US" dirty="0">
                <a:cs typeface="Arial" pitchFamily="34" charset="0"/>
              </a:rPr>
              <a:t>Proper antimicrobials rapidly eliminate the organisms within 24 hours.</a:t>
            </a:r>
            <a:endParaRPr lang="ar-EG" altLang="en-US" dirty="0"/>
          </a:p>
          <a:p>
            <a:pPr>
              <a:buNone/>
            </a:pPr>
            <a:endParaRPr lang="ar-EG" altLang="en-US" dirty="0"/>
          </a:p>
        </p:txBody>
      </p:sp>
    </p:spTree>
    <p:extLst>
      <p:ext uri="{BB962C8B-B14F-4D97-AF65-F5344CB8AC3E}">
        <p14:creationId xmlns:p14="http://schemas.microsoft.com/office/powerpoint/2010/main" val="350802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1208</Words>
  <Application>Microsoft Office PowerPoint</Application>
  <PresentationFormat>On-screen Show (4:3)</PresentationFormat>
  <Paragraphs>139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Wingdings</vt:lpstr>
      <vt:lpstr>Wingdings 2</vt:lpstr>
      <vt:lpstr>Office Theme</vt:lpstr>
      <vt:lpstr>Meningitis </vt:lpstr>
      <vt:lpstr>PowerPoint Presentation</vt:lpstr>
      <vt:lpstr>PowerPoint Presentation</vt:lpstr>
      <vt:lpstr>PowerPoint Presentation</vt:lpstr>
      <vt:lpstr>PowerPoint Presentation</vt:lpstr>
      <vt:lpstr>Bacterial Meningitis </vt:lpstr>
      <vt:lpstr>Aseptic Meningitis</vt:lpstr>
      <vt:lpstr>Bacterial Meningitis - Pathogenesis </vt:lpstr>
      <vt:lpstr>PowerPoint Presentation</vt:lpstr>
      <vt:lpstr>Mode of transmission:  </vt:lpstr>
      <vt:lpstr>Susceptibility &amp; resistance</vt:lpstr>
      <vt:lpstr>PowerPoint Presentation</vt:lpstr>
      <vt:lpstr>PowerPoint Presentation</vt:lpstr>
      <vt:lpstr>Clinical signs </vt:lpstr>
      <vt:lpstr>PowerPoint Presentation</vt:lpstr>
      <vt:lpstr>PowerPoint Presentation</vt:lpstr>
      <vt:lpstr>PowerPoint Presentation</vt:lpstr>
      <vt:lpstr>PowerPoint Presentation</vt:lpstr>
      <vt:lpstr>Skin rashes </vt:lpstr>
      <vt:lpstr>PowerPoint Presentation</vt:lpstr>
      <vt:lpstr>PowerPoint Presentation</vt:lpstr>
      <vt:lpstr>How is meningitis diagnosed? </vt:lpstr>
      <vt:lpstr>PowerPoint Presentation</vt:lpstr>
      <vt:lpstr>Differential diagnosis:</vt:lpstr>
      <vt:lpstr>The difference between Meningitis and Septicaemia </vt:lpstr>
      <vt:lpstr>Prevention:</vt:lpstr>
      <vt:lpstr>2-  Chemoprophylaxis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Atia</dc:creator>
  <cp:lastModifiedBy>Dralk F</cp:lastModifiedBy>
  <cp:revision>13</cp:revision>
  <dcterms:created xsi:type="dcterms:W3CDTF">2006-08-16T00:00:00Z</dcterms:created>
  <dcterms:modified xsi:type="dcterms:W3CDTF">2024-04-08T14:56:50Z</dcterms:modified>
</cp:coreProperties>
</file>