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99" r:id="rId4"/>
    <p:sldId id="297" r:id="rId5"/>
    <p:sldId id="257" r:id="rId6"/>
    <p:sldId id="258" r:id="rId7"/>
    <p:sldId id="312" r:id="rId8"/>
    <p:sldId id="313" r:id="rId9"/>
    <p:sldId id="314" r:id="rId10"/>
    <p:sldId id="306" r:id="rId11"/>
    <p:sldId id="316" r:id="rId12"/>
    <p:sldId id="317" r:id="rId13"/>
    <p:sldId id="307" r:id="rId14"/>
    <p:sldId id="308" r:id="rId15"/>
    <p:sldId id="315" r:id="rId16"/>
    <p:sldId id="261" r:id="rId17"/>
    <p:sldId id="262" r:id="rId18"/>
    <p:sldId id="263" r:id="rId19"/>
    <p:sldId id="264" r:id="rId20"/>
    <p:sldId id="323" r:id="rId21"/>
    <p:sldId id="325" r:id="rId22"/>
    <p:sldId id="29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52" y="10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alk F" userId="0ce5ef93c6cc7083" providerId="LiveId" clId="{E8136811-A251-42AE-838F-B9A1E49E482A}"/>
    <pc:docChg chg="undo custSel modSld sldOrd">
      <pc:chgData name="Dralk F" userId="0ce5ef93c6cc7083" providerId="LiveId" clId="{E8136811-A251-42AE-838F-B9A1E49E482A}" dt="2024-02-08T00:12:34.989" v="10" actId="20578"/>
      <pc:docMkLst>
        <pc:docMk/>
      </pc:docMkLst>
      <pc:sldChg chg="modSp mod">
        <pc:chgData name="Dralk F" userId="0ce5ef93c6cc7083" providerId="LiveId" clId="{E8136811-A251-42AE-838F-B9A1E49E482A}" dt="2024-02-08T00:08:39.624" v="1" actId="58"/>
        <pc:sldMkLst>
          <pc:docMk/>
          <pc:sldMk cId="0" sldId="257"/>
        </pc:sldMkLst>
        <pc:spChg chg="mod">
          <ac:chgData name="Dralk F" userId="0ce5ef93c6cc7083" providerId="LiveId" clId="{E8136811-A251-42AE-838F-B9A1E49E482A}" dt="2024-02-08T00:08:39.624" v="1" actId="58"/>
          <ac:spMkLst>
            <pc:docMk/>
            <pc:sldMk cId="0" sldId="257"/>
            <ac:spMk id="2" creationId="{00000000-0000-0000-0000-000000000000}"/>
          </ac:spMkLst>
        </pc:spChg>
      </pc:sldChg>
      <pc:sldChg chg="ord">
        <pc:chgData name="Dralk F" userId="0ce5ef93c6cc7083" providerId="LiveId" clId="{E8136811-A251-42AE-838F-B9A1E49E482A}" dt="2024-02-08T00:12:34.989" v="10" actId="20578"/>
        <pc:sldMkLst>
          <pc:docMk/>
          <pc:sldMk cId="0" sldId="31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m.eg/imgres?imgurl=http://us.123rf.com/400wm/400/400/frantab01/frantab011103/frantab01110300004/9159113-a-young-caucasian-child-suffering-hair-loss-due-to-the-effects-of-chemotherapy-used-to-fight-cancer.jpg&amp;imgrefurl=http://www.123rf.com/photo_9159113_a-young-caucasian-child-suffering-hair-loss-due-to-the-effects-of-chemotherapy-used-to-fight-cancer.html&amp;usg=__fd-NyvXEENIZ-QrXfgLiZhAINSY=&amp;h=267&amp;w=400&amp;sz=10&amp;hl=ar&amp;start=198&amp;zoom=1&amp;um=1&amp;itbs=1&amp;tbnid=5ILNh0Mv4gOJKM:&amp;tbnh=83&amp;tbnw=124&amp;prev=/search?q=cancer+chemotherapy+adverse+effects&amp;start=180&amp;um=1&amp;hl=ar&amp;sa=N&amp;ndsp=18&amp;biw=1339&amp;bih=583&amp;tbm=isch&amp;ei=0QDQTbvGMYfIsgb4hMDGCw"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1"/>
            <a:ext cx="7772400" cy="3124200"/>
          </a:xfrm>
        </p:spPr>
        <p:txBody>
          <a:bodyPr>
            <a:normAutofit fontScale="90000"/>
          </a:bodyPr>
          <a:lstStyle/>
          <a:p>
            <a:r>
              <a:rPr lang="en-US" b="1" dirty="0"/>
              <a:t>Anti- CANCER drugs</a:t>
            </a:r>
            <a:br>
              <a:rPr lang="en-US" b="1" dirty="0"/>
            </a:br>
            <a:br>
              <a:rPr lang="en-US" dirty="0"/>
            </a:br>
            <a:r>
              <a:rPr lang="en-US" dirty="0"/>
              <a:t>Dr. Mohammed </a:t>
            </a:r>
            <a:r>
              <a:rPr lang="en-US" dirty="0" err="1"/>
              <a:t>Abd-Almoneim</a:t>
            </a:r>
            <a:br>
              <a:rPr lang="ar-EG" dirty="0"/>
            </a:br>
            <a:r>
              <a:rPr lang="en-US" b="1" dirty="0"/>
              <a:t> </a:t>
            </a:r>
            <a:br>
              <a:rPr lang="en-US" dirty="0"/>
            </a:br>
            <a:endParaRPr lang="ar-EG"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116013" y="76200"/>
            <a:ext cx="7378700" cy="1143000"/>
          </a:xfrm>
        </p:spPr>
        <p:txBody>
          <a:bodyPr/>
          <a:lstStyle/>
          <a:p>
            <a:pPr eaLnBrk="1" hangingPunct="1"/>
            <a:r>
              <a:rPr lang="en-US" altLang="zh-CN" sz="4000" b="1" dirty="0">
                <a:solidFill>
                  <a:srgbClr val="FF3300"/>
                </a:solidFill>
                <a:latin typeface="Comic Sans MS" pitchFamily="66" charset="0"/>
              </a:rPr>
              <a:t>Hormones</a:t>
            </a:r>
          </a:p>
        </p:txBody>
      </p:sp>
      <p:sp>
        <p:nvSpPr>
          <p:cNvPr id="66563" name="Rectangle 3"/>
          <p:cNvSpPr>
            <a:spLocks noGrp="1" noChangeArrowheads="1"/>
          </p:cNvSpPr>
          <p:nvPr>
            <p:ph type="body" idx="1"/>
          </p:nvPr>
        </p:nvSpPr>
        <p:spPr>
          <a:xfrm>
            <a:off x="152400" y="1066800"/>
            <a:ext cx="8915400" cy="5562600"/>
          </a:xfrm>
        </p:spPr>
        <p:txBody>
          <a:bodyPr/>
          <a:lstStyle/>
          <a:p>
            <a:pPr eaLnBrk="1" hangingPunct="1"/>
            <a:r>
              <a:rPr lang="en-US" altLang="zh-CN" sz="2400" b="1" dirty="0">
                <a:latin typeface="Comic Sans MS" pitchFamily="66" charset="0"/>
              </a:rPr>
              <a:t>Several types of hormone-dependent cancer (especially breast, prostate, and endometrial cancer) respond to treatment with their corresponding hormone </a:t>
            </a:r>
            <a:r>
              <a:rPr lang="en-US" altLang="zh-CN" sz="2400" b="1" u="sng" dirty="0">
                <a:latin typeface="Comic Sans MS" pitchFamily="66" charset="0"/>
              </a:rPr>
              <a:t>antagonists.</a:t>
            </a:r>
          </a:p>
          <a:p>
            <a:pPr eaLnBrk="1" hangingPunct="1"/>
            <a:endParaRPr lang="en-US" altLang="zh-CN" sz="2400" b="1" dirty="0">
              <a:latin typeface="Comic Sans MS" pitchFamily="66" charset="0"/>
            </a:endParaRPr>
          </a:p>
          <a:p>
            <a:r>
              <a:rPr lang="en-US" altLang="zh-CN" sz="2400" b="1" dirty="0">
                <a:latin typeface="Comic Sans MS" pitchFamily="66" charset="0"/>
              </a:rPr>
              <a:t>Estrogen antagonists are primarily used in the treatment of breast cancer </a:t>
            </a:r>
            <a:r>
              <a:rPr lang="en-US" altLang="zh-CN" sz="2400" b="1" u="sng" dirty="0">
                <a:latin typeface="Comic Sans MS" pitchFamily="66" charset="0"/>
              </a:rPr>
              <a:t>(</a:t>
            </a:r>
            <a:r>
              <a:rPr lang="en-US" altLang="zh-CN" sz="2400" b="1" u="sng" dirty="0" err="1">
                <a:latin typeface="Comic Sans MS" pitchFamily="66" charset="0"/>
              </a:rPr>
              <a:t>tamoifen</a:t>
            </a:r>
            <a:r>
              <a:rPr lang="en-US" altLang="zh-CN" sz="2400" b="1" u="sng" dirty="0">
                <a:latin typeface="Comic Sans MS" pitchFamily="66" charset="0"/>
              </a:rPr>
              <a:t>)</a:t>
            </a:r>
          </a:p>
          <a:p>
            <a:pPr marL="0" indent="0">
              <a:buNone/>
            </a:pPr>
            <a:endParaRPr lang="en-US" altLang="zh-CN" sz="2400" b="1" dirty="0">
              <a:latin typeface="Comic Sans MS" pitchFamily="66" charset="0"/>
            </a:endParaRPr>
          </a:p>
          <a:p>
            <a:pPr marL="0" indent="0">
              <a:buNone/>
            </a:pPr>
            <a:r>
              <a:rPr lang="en-US" altLang="zh-CN" sz="2400" b="1" u="sng" dirty="0">
                <a:latin typeface="Comic Sans MS" pitchFamily="66" charset="0"/>
              </a:rPr>
              <a:t> whereas </a:t>
            </a:r>
            <a:r>
              <a:rPr lang="en-US" altLang="zh-CN" sz="2400" b="1" dirty="0">
                <a:latin typeface="Comic Sans MS" pitchFamily="66" charset="0"/>
              </a:rPr>
              <a:t>androgen antagonists are used in the treatment of prostate cancer</a:t>
            </a:r>
            <a:r>
              <a:rPr lang="en-US" sz="2400" u="sng" dirty="0"/>
              <a:t> </a:t>
            </a:r>
            <a:r>
              <a:rPr lang="en-US" sz="2400" b="1" u="sng" dirty="0">
                <a:latin typeface="Comic Sans MS" pitchFamily="66" charset="0"/>
              </a:rPr>
              <a:t>(</a:t>
            </a:r>
            <a:r>
              <a:rPr lang="en-US" sz="2400" b="1" u="sng" dirty="0" err="1">
                <a:latin typeface="Comic Sans MS" pitchFamily="66" charset="0"/>
              </a:rPr>
              <a:t>cyproterone</a:t>
            </a:r>
            <a:r>
              <a:rPr lang="en-US" sz="2400" b="1" u="sng" dirty="0">
                <a:latin typeface="Comic Sans MS" pitchFamily="66" charset="0"/>
              </a:rPr>
              <a:t> acetate)</a:t>
            </a:r>
            <a:r>
              <a:rPr lang="en-US" altLang="zh-CN" sz="2400" b="1" u="sng" dirty="0">
                <a:latin typeface="Comic Sans MS" pitchFamily="66" charset="0"/>
              </a:rPr>
              <a:t>.</a:t>
            </a:r>
          </a:p>
          <a:p>
            <a:pPr marL="0" indent="0" eaLnBrk="1" hangingPunct="1">
              <a:buNone/>
            </a:pPr>
            <a:endParaRPr lang="en-US" altLang="zh-CN" sz="2400" b="1" dirty="0">
              <a:latin typeface="Comic Sans MS" pitchFamily="66" charset="0"/>
            </a:endParaRPr>
          </a:p>
          <a:p>
            <a:r>
              <a:rPr lang="en-US" altLang="zh-CN" sz="2400" b="1" dirty="0">
                <a:latin typeface="Comic Sans MS" pitchFamily="66" charset="0"/>
              </a:rPr>
              <a:t> Corticosteroids (</a:t>
            </a:r>
            <a:r>
              <a:rPr lang="en-US" altLang="zh-CN" sz="2400" b="1" dirty="0" err="1">
                <a:latin typeface="Comic Sans MS" pitchFamily="66" charset="0"/>
              </a:rPr>
              <a:t>predinsolone</a:t>
            </a:r>
            <a:r>
              <a:rPr lang="en-US" altLang="zh-CN" sz="2400" b="1" dirty="0">
                <a:latin typeface="Comic Sans MS" pitchFamily="66" charset="0"/>
              </a:rPr>
              <a:t>) are particularly useful in treating lymphocytic </a:t>
            </a:r>
            <a:r>
              <a:rPr lang="en-US" altLang="zh-CN" sz="2400" b="1" dirty="0" err="1">
                <a:latin typeface="Comic Sans MS" pitchFamily="66" charset="0"/>
              </a:rPr>
              <a:t>leukemias</a:t>
            </a:r>
            <a:r>
              <a:rPr lang="en-US" altLang="zh-CN" sz="2400" b="1" dirty="0">
                <a:latin typeface="Comic Sans MS" pitchFamily="66" charset="0"/>
              </a:rPr>
              <a:t> and lymphomas.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tLang="zh-CN" sz="4000" b="1" dirty="0">
                <a:solidFill>
                  <a:srgbClr val="FF3300"/>
                </a:solidFill>
                <a:latin typeface="Comic Sans MS" pitchFamily="66" charset="0"/>
              </a:rPr>
              <a:t>Hormones</a:t>
            </a:r>
          </a:p>
        </p:txBody>
      </p:sp>
      <p:sp>
        <p:nvSpPr>
          <p:cNvPr id="69635" name="Rectangle 3"/>
          <p:cNvSpPr>
            <a:spLocks noGrp="1" noChangeArrowheads="1"/>
          </p:cNvSpPr>
          <p:nvPr>
            <p:ph type="body" idx="1"/>
          </p:nvPr>
        </p:nvSpPr>
        <p:spPr>
          <a:xfrm>
            <a:off x="152400" y="1371600"/>
            <a:ext cx="8839200" cy="5181600"/>
          </a:xfrm>
        </p:spPr>
        <p:txBody>
          <a:bodyPr/>
          <a:lstStyle/>
          <a:p>
            <a:pPr algn="just" eaLnBrk="1" hangingPunct="1">
              <a:lnSpc>
                <a:spcPct val="80000"/>
              </a:lnSpc>
              <a:buFont typeface="Wingdings" pitchFamily="2" charset="2"/>
              <a:buNone/>
            </a:pPr>
            <a:r>
              <a:rPr lang="en-US" altLang="zh-CN" sz="2800" b="1" u="sng" dirty="0" err="1">
                <a:solidFill>
                  <a:srgbClr val="FF00FF"/>
                </a:solidFill>
                <a:latin typeface="Comic Sans MS" pitchFamily="66" charset="0"/>
                <a:ea typeface="幼圆" pitchFamily="49" charset="-122"/>
              </a:rPr>
              <a:t>Antiestrogen</a:t>
            </a:r>
            <a:r>
              <a:rPr lang="en-US" altLang="zh-CN" sz="2800" b="1" u="sng" dirty="0">
                <a:solidFill>
                  <a:srgbClr val="FF00FF"/>
                </a:solidFill>
                <a:latin typeface="Comic Sans MS" pitchFamily="66" charset="0"/>
                <a:ea typeface="幼圆" pitchFamily="49" charset="-122"/>
              </a:rPr>
              <a:t>:</a:t>
            </a:r>
            <a:r>
              <a:rPr lang="en-US" altLang="zh-CN" sz="2800" b="1" dirty="0">
                <a:solidFill>
                  <a:srgbClr val="FF00FF"/>
                </a:solidFill>
                <a:latin typeface="Comic Sans MS" pitchFamily="66" charset="0"/>
                <a:ea typeface="幼圆" pitchFamily="49" charset="-122"/>
              </a:rPr>
              <a:t> </a:t>
            </a:r>
            <a:r>
              <a:rPr lang="en-US" altLang="zh-CN" sz="2800" b="1" i="1" dirty="0" err="1">
                <a:solidFill>
                  <a:srgbClr val="006600"/>
                </a:solidFill>
                <a:latin typeface="Comic Sans MS" pitchFamily="66" charset="0"/>
                <a:ea typeface="幼圆" pitchFamily="49" charset="-122"/>
              </a:rPr>
              <a:t>Tamoxifen</a:t>
            </a:r>
            <a:endParaRPr lang="en-US" altLang="zh-CN" sz="2800" b="1" i="1" dirty="0">
              <a:solidFill>
                <a:srgbClr val="006600"/>
              </a:solidFill>
              <a:latin typeface="Comic Sans MS" pitchFamily="66" charset="0"/>
              <a:ea typeface="幼圆" pitchFamily="49" charset="-122"/>
            </a:endParaRPr>
          </a:p>
          <a:p>
            <a:pPr eaLnBrk="1" hangingPunct="1"/>
            <a:r>
              <a:rPr lang="en-US" altLang="zh-CN" sz="2400" b="1" dirty="0" err="1">
                <a:latin typeface="Comic Sans MS" pitchFamily="66" charset="0"/>
              </a:rPr>
              <a:t>Tamoxifen</a:t>
            </a:r>
            <a:r>
              <a:rPr lang="en-US" altLang="zh-CN" sz="2400" b="1" dirty="0">
                <a:latin typeface="Comic Sans MS" pitchFamily="66" charset="0"/>
              </a:rPr>
              <a:t> is the drug of choice in postmenopausal women with or recovering from metastatic breast cancer. It is most effective in patients who have estrogen receptor-positive tumors.</a:t>
            </a:r>
          </a:p>
          <a:p>
            <a:pPr eaLnBrk="1" hangingPunct="1"/>
            <a:r>
              <a:rPr lang="en-US" altLang="zh-CN" sz="2400" b="1" dirty="0" err="1">
                <a:latin typeface="Comic Sans MS" pitchFamily="66" charset="0"/>
              </a:rPr>
              <a:t>Tamoxifen</a:t>
            </a:r>
            <a:r>
              <a:rPr lang="en-US" altLang="zh-CN" sz="2400" b="1" dirty="0">
                <a:latin typeface="Comic Sans MS" pitchFamily="66" charset="0"/>
              </a:rPr>
              <a:t> is also used as </a:t>
            </a:r>
            <a:r>
              <a:rPr lang="en-US" altLang="zh-CN" sz="2400" b="1" dirty="0" err="1">
                <a:latin typeface="Comic Sans MS" pitchFamily="66" charset="0"/>
              </a:rPr>
              <a:t>adjunvctive</a:t>
            </a:r>
            <a:r>
              <a:rPr lang="en-US" altLang="zh-CN" sz="2400" b="1" dirty="0">
                <a:latin typeface="Comic Sans MS" pitchFamily="66" charset="0"/>
              </a:rPr>
              <a:t> therapy to oophorectomy to leuprolide or </a:t>
            </a:r>
            <a:r>
              <a:rPr lang="en-US" altLang="zh-CN" sz="2400" b="1" dirty="0" err="1">
                <a:latin typeface="Comic Sans MS" pitchFamily="66" charset="0"/>
              </a:rPr>
              <a:t>goserelin</a:t>
            </a:r>
            <a:r>
              <a:rPr lang="en-US" altLang="zh-CN" sz="2400" b="1" dirty="0">
                <a:latin typeface="Comic Sans MS" pitchFamily="66" charset="0"/>
              </a:rPr>
              <a:t> in premenopausal women with estrogen receptor-positive tumors.</a:t>
            </a:r>
          </a:p>
        </p:txBody>
      </p:sp>
    </p:spTree>
    <p:extLst>
      <p:ext uri="{BB962C8B-B14F-4D97-AF65-F5344CB8AC3E}">
        <p14:creationId xmlns:p14="http://schemas.microsoft.com/office/powerpoint/2010/main" val="1830248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187450" y="228600"/>
            <a:ext cx="7378700" cy="1143000"/>
          </a:xfrm>
        </p:spPr>
        <p:txBody>
          <a:bodyPr/>
          <a:lstStyle/>
          <a:p>
            <a:pPr eaLnBrk="1" hangingPunct="1"/>
            <a:r>
              <a:rPr lang="en-US" altLang="zh-CN" sz="3600" b="1" dirty="0">
                <a:solidFill>
                  <a:srgbClr val="FF3300"/>
                </a:solidFill>
                <a:latin typeface="Comic Sans MS" pitchFamily="66" charset="0"/>
              </a:rPr>
              <a:t>Hormones</a:t>
            </a:r>
            <a:endParaRPr lang="en-US" altLang="zh-CN" sz="4000" b="1" dirty="0">
              <a:solidFill>
                <a:srgbClr val="0000FF"/>
              </a:solidFill>
            </a:endParaRPr>
          </a:p>
        </p:txBody>
      </p:sp>
      <p:sp>
        <p:nvSpPr>
          <p:cNvPr id="71683" name="Rectangle 3"/>
          <p:cNvSpPr>
            <a:spLocks noGrp="1" noChangeArrowheads="1"/>
          </p:cNvSpPr>
          <p:nvPr>
            <p:ph type="body" idx="1"/>
          </p:nvPr>
        </p:nvSpPr>
        <p:spPr>
          <a:xfrm>
            <a:off x="152400" y="1600200"/>
            <a:ext cx="8915400" cy="5105400"/>
          </a:xfrm>
        </p:spPr>
        <p:txBody>
          <a:bodyPr/>
          <a:lstStyle/>
          <a:p>
            <a:pPr eaLnBrk="1" hangingPunct="1">
              <a:buFont typeface="Wingdings" pitchFamily="2" charset="2"/>
              <a:buNone/>
            </a:pPr>
            <a:r>
              <a:rPr lang="en-US" altLang="zh-CN" sz="2800" b="1" u="sng" dirty="0" err="1">
                <a:solidFill>
                  <a:srgbClr val="FF00FF"/>
                </a:solidFill>
                <a:latin typeface="Comic Sans MS" pitchFamily="66" charset="0"/>
              </a:rPr>
              <a:t>Glucocorticoids</a:t>
            </a:r>
            <a:r>
              <a:rPr lang="en-US" altLang="zh-CN" sz="2800" b="1" u="sng" dirty="0">
                <a:solidFill>
                  <a:srgbClr val="FF00FF"/>
                </a:solidFill>
                <a:latin typeface="Comic Sans MS" pitchFamily="66" charset="0"/>
              </a:rPr>
              <a:t>:</a:t>
            </a:r>
          </a:p>
          <a:p>
            <a:pPr eaLnBrk="1" hangingPunct="1">
              <a:lnSpc>
                <a:spcPct val="110000"/>
              </a:lnSpc>
            </a:pPr>
            <a:r>
              <a:rPr lang="en-US" altLang="zh-CN" sz="2400" b="1" dirty="0">
                <a:latin typeface="Comic Sans MS" pitchFamily="66" charset="0"/>
              </a:rPr>
              <a:t>They are integral components of curative therapy for acute lymphoblastic leukemia, non-Hodgkin’s lymphoma, and Hodgkin’s disease.</a:t>
            </a:r>
          </a:p>
          <a:p>
            <a:pPr eaLnBrk="1" hangingPunct="1">
              <a:lnSpc>
                <a:spcPct val="110000"/>
              </a:lnSpc>
            </a:pPr>
            <a:endParaRPr lang="en-US" altLang="zh-CN" sz="2400" b="1" dirty="0">
              <a:latin typeface="Comic Sans MS" pitchFamily="66" charset="0"/>
            </a:endParaRPr>
          </a:p>
          <a:p>
            <a:pPr eaLnBrk="1" hangingPunct="1">
              <a:lnSpc>
                <a:spcPct val="110000"/>
              </a:lnSpc>
            </a:pPr>
            <a:r>
              <a:rPr lang="en-US" altLang="zh-CN" sz="2400" b="1" dirty="0" err="1">
                <a:latin typeface="Comic Sans MS" pitchFamily="66" charset="0"/>
              </a:rPr>
              <a:t>Glucocorticoids</a:t>
            </a:r>
            <a:r>
              <a:rPr lang="en-US" altLang="zh-CN" sz="2400" b="1" dirty="0">
                <a:latin typeface="Comic Sans MS" pitchFamily="66" charset="0"/>
              </a:rPr>
              <a:t> have essential roles in the prevention of allergic reaction, vomiting control, relief of intracranial hypertension or spinal cord compression in neurologic complications, and pain relief.</a:t>
            </a:r>
          </a:p>
        </p:txBody>
      </p:sp>
    </p:spTree>
    <p:extLst>
      <p:ext uri="{BB962C8B-B14F-4D97-AF65-F5344CB8AC3E}">
        <p14:creationId xmlns:p14="http://schemas.microsoft.com/office/powerpoint/2010/main" val="1257954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altLang="zh-CN" sz="4000" b="1">
                <a:solidFill>
                  <a:srgbClr val="FF3300"/>
                </a:solidFill>
                <a:latin typeface="Comic Sans MS" pitchFamily="66" charset="0"/>
              </a:rPr>
              <a:t>Hormones</a:t>
            </a:r>
          </a:p>
        </p:txBody>
      </p:sp>
      <p:sp>
        <p:nvSpPr>
          <p:cNvPr id="67587" name="Rectangle 3"/>
          <p:cNvSpPr>
            <a:spLocks noGrp="1" noChangeArrowheads="1"/>
          </p:cNvSpPr>
          <p:nvPr>
            <p:ph type="body" idx="1"/>
          </p:nvPr>
        </p:nvSpPr>
        <p:spPr>
          <a:xfrm>
            <a:off x="152400" y="1295400"/>
            <a:ext cx="8839200" cy="5334000"/>
          </a:xfrm>
        </p:spPr>
        <p:txBody>
          <a:bodyPr/>
          <a:lstStyle/>
          <a:p>
            <a:pPr eaLnBrk="1" hangingPunct="1">
              <a:lnSpc>
                <a:spcPct val="90000"/>
              </a:lnSpc>
              <a:buFont typeface="Wingdings" pitchFamily="2" charset="2"/>
              <a:buNone/>
            </a:pPr>
            <a:r>
              <a:rPr lang="en-US" altLang="zh-CN" sz="2800" b="1" u="sng" dirty="0">
                <a:solidFill>
                  <a:srgbClr val="FF00FF"/>
                </a:solidFill>
                <a:latin typeface="Comic Sans MS" pitchFamily="66" charset="0"/>
                <a:ea typeface="隶书" pitchFamily="49" charset="-122"/>
              </a:rPr>
              <a:t>Estrogens:</a:t>
            </a:r>
          </a:p>
          <a:p>
            <a:pPr eaLnBrk="1" hangingPunct="1">
              <a:lnSpc>
                <a:spcPct val="130000"/>
              </a:lnSpc>
            </a:pPr>
            <a:r>
              <a:rPr lang="en-US" altLang="zh-CN" sz="2400" b="1" dirty="0">
                <a:latin typeface="Comic Sans MS" pitchFamily="66" charset="0"/>
                <a:ea typeface="隶书" pitchFamily="49" charset="-122"/>
              </a:rPr>
              <a:t>Estrogens inhibit the effects of endogenous androgens and androgen-dependent metastatic prostatic carcinoma. </a:t>
            </a:r>
          </a:p>
          <a:p>
            <a:pPr eaLnBrk="1" hangingPunct="1">
              <a:lnSpc>
                <a:spcPct val="130000"/>
              </a:lnSpc>
            </a:pPr>
            <a:r>
              <a:rPr lang="en-US" altLang="zh-CN" sz="2400" b="1" dirty="0">
                <a:latin typeface="Comic Sans MS" pitchFamily="66" charset="0"/>
                <a:ea typeface="隶书" pitchFamily="49" charset="-122"/>
              </a:rPr>
              <a:t>Cardiac and </a:t>
            </a:r>
            <a:r>
              <a:rPr lang="en-US" altLang="zh-CN" sz="2400" b="1" dirty="0" err="1">
                <a:latin typeface="Comic Sans MS" pitchFamily="66" charset="0"/>
                <a:ea typeface="隶书" pitchFamily="49" charset="-122"/>
              </a:rPr>
              <a:t>cerebrovascular</a:t>
            </a:r>
            <a:r>
              <a:rPr lang="en-US" altLang="zh-CN" sz="2400" b="1" dirty="0">
                <a:latin typeface="Comic Sans MS" pitchFamily="66" charset="0"/>
                <a:ea typeface="隶书" pitchFamily="49" charset="-122"/>
              </a:rPr>
              <a:t> complications and carcinoma of the male breast are potential adverse effects.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ltLang="zh-CN" sz="4000" b="1">
                <a:solidFill>
                  <a:srgbClr val="FF3300"/>
                </a:solidFill>
                <a:latin typeface="Comic Sans MS" pitchFamily="66" charset="0"/>
              </a:rPr>
              <a:t>Hormones</a:t>
            </a:r>
          </a:p>
        </p:txBody>
      </p:sp>
      <p:sp>
        <p:nvSpPr>
          <p:cNvPr id="68611" name="Rectangle 3"/>
          <p:cNvSpPr>
            <a:spLocks noGrp="1" noChangeArrowheads="1"/>
          </p:cNvSpPr>
          <p:nvPr>
            <p:ph type="body" idx="1"/>
          </p:nvPr>
        </p:nvSpPr>
        <p:spPr>
          <a:xfrm>
            <a:off x="152400" y="1219200"/>
            <a:ext cx="8763000" cy="5410200"/>
          </a:xfrm>
        </p:spPr>
        <p:txBody>
          <a:bodyPr/>
          <a:lstStyle/>
          <a:p>
            <a:pPr algn="just" eaLnBrk="1" hangingPunct="1">
              <a:buFont typeface="Wingdings" pitchFamily="2" charset="2"/>
              <a:buNone/>
            </a:pPr>
            <a:r>
              <a:rPr lang="en-US" altLang="zh-CN" sz="2800" b="1" u="sng" dirty="0" err="1">
                <a:solidFill>
                  <a:srgbClr val="FF00FF"/>
                </a:solidFill>
                <a:latin typeface="Comic Sans MS" pitchFamily="66" charset="0"/>
                <a:ea typeface="幼圆" pitchFamily="49" charset="-122"/>
              </a:rPr>
              <a:t>Progenstins</a:t>
            </a:r>
            <a:r>
              <a:rPr lang="en-US" altLang="zh-CN" sz="2800" b="1" u="sng" dirty="0">
                <a:solidFill>
                  <a:srgbClr val="FF00FF"/>
                </a:solidFill>
                <a:latin typeface="Comic Sans MS" pitchFamily="66" charset="0"/>
                <a:ea typeface="幼圆" pitchFamily="49" charset="-122"/>
              </a:rPr>
              <a:t>:</a:t>
            </a:r>
          </a:p>
          <a:p>
            <a:pPr eaLnBrk="1" hangingPunct="1">
              <a:lnSpc>
                <a:spcPct val="130000"/>
              </a:lnSpc>
            </a:pPr>
            <a:r>
              <a:rPr lang="en-US" altLang="zh-CN" sz="2400" b="1" dirty="0" err="1">
                <a:latin typeface="Comic Sans MS" pitchFamily="66" charset="0"/>
              </a:rPr>
              <a:t>Progestins</a:t>
            </a:r>
            <a:r>
              <a:rPr lang="en-US" altLang="zh-CN" sz="2400" b="1" dirty="0">
                <a:latin typeface="Comic Sans MS" pitchFamily="66" charset="0"/>
              </a:rPr>
              <a:t> are useful in the management of endometrial carcinoma and back-up therapy for metastatic hormone-dependent breast cancer.</a:t>
            </a:r>
          </a:p>
          <a:p>
            <a:pPr eaLnBrk="1" hangingPunct="1"/>
            <a:endParaRPr kumimoji="0" lang="en-US" altLang="zh-CN" sz="3600" dirty="0">
              <a:ea typeface="SimHei" pitchFamily="49" charset="-122"/>
            </a:endParaRPr>
          </a:p>
          <a:p>
            <a:pPr eaLnBrk="1" hangingPunct="1">
              <a:lnSpc>
                <a:spcPct val="110000"/>
              </a:lnSpc>
              <a:spcBef>
                <a:spcPct val="0"/>
              </a:spcBef>
              <a:buClrTx/>
              <a:buFontTx/>
              <a:buNone/>
            </a:pPr>
            <a:r>
              <a:rPr lang="en-US" altLang="zh-CN" sz="2800" dirty="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rmAutofit fontScale="90000"/>
          </a:bodyPr>
          <a:lstStyle/>
          <a:p>
            <a:pPr eaLnBrk="1" hangingPunct="1"/>
            <a:r>
              <a:rPr lang="en-US" altLang="zh-CN" sz="4000" b="1" dirty="0">
                <a:solidFill>
                  <a:srgbClr val="FF3300"/>
                </a:solidFill>
                <a:latin typeface="Comic Sans MS" pitchFamily="66" charset="0"/>
              </a:rPr>
              <a:t>Problems With Cancer Chemotherapy</a:t>
            </a:r>
            <a:r>
              <a:rPr lang="en-US" altLang="zh-CN" sz="4000" dirty="0"/>
              <a:t> </a:t>
            </a:r>
          </a:p>
        </p:txBody>
      </p:sp>
      <p:sp>
        <p:nvSpPr>
          <p:cNvPr id="72707" name="Rectangle 3"/>
          <p:cNvSpPr>
            <a:spLocks noGrp="1" noChangeArrowheads="1"/>
          </p:cNvSpPr>
          <p:nvPr>
            <p:ph type="body" idx="1"/>
          </p:nvPr>
        </p:nvSpPr>
        <p:spPr/>
        <p:txBody>
          <a:bodyPr/>
          <a:lstStyle/>
          <a:p>
            <a:pPr eaLnBrk="1" hangingPunct="1">
              <a:buFont typeface="Wingdings" pitchFamily="2" charset="2"/>
              <a:buNone/>
            </a:pPr>
            <a:endParaRPr lang="en-US" altLang="zh-CN" dirty="0"/>
          </a:p>
          <a:p>
            <a:pPr eaLnBrk="1" hangingPunct="1">
              <a:lnSpc>
                <a:spcPct val="120000"/>
              </a:lnSpc>
            </a:pPr>
            <a:r>
              <a:rPr lang="en-US" altLang="zh-CN" sz="2800" b="1" dirty="0">
                <a:latin typeface="Comic Sans MS" pitchFamily="66" charset="0"/>
                <a:ea typeface="SimHei" pitchFamily="49" charset="-122"/>
              </a:rPr>
              <a:t>Drug Resistance.</a:t>
            </a:r>
            <a:r>
              <a:rPr lang="en-US" altLang="zh-CN" sz="2800" b="1" dirty="0">
                <a:latin typeface="Comic Sans MS" pitchFamily="66" charset="0"/>
              </a:rPr>
              <a:t> </a:t>
            </a:r>
          </a:p>
          <a:p>
            <a:pPr eaLnBrk="1" hangingPunct="1">
              <a:lnSpc>
                <a:spcPct val="120000"/>
              </a:lnSpc>
            </a:pPr>
            <a:r>
              <a:rPr lang="en-US" altLang="zh-CN" sz="2800" b="1" dirty="0">
                <a:latin typeface="Comic Sans MS" pitchFamily="66" charset="0"/>
                <a:ea typeface="SimHei" pitchFamily="49" charset="-122"/>
              </a:rPr>
              <a:t>Drug Toxicity.</a:t>
            </a:r>
            <a:endParaRPr lang="en-US" altLang="zh-CN" sz="2800" b="1" dirty="0">
              <a:latin typeface="Comic Sans MS" pitchFamily="66"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Adverse effects:</a:t>
            </a:r>
            <a:br>
              <a:rPr lang="en-US" dirty="0"/>
            </a:br>
            <a:endParaRPr lang="ar-EG" dirty="0"/>
          </a:p>
        </p:txBody>
      </p:sp>
      <p:sp>
        <p:nvSpPr>
          <p:cNvPr id="3" name="Content Placeholder 2"/>
          <p:cNvSpPr>
            <a:spLocks noGrp="1"/>
          </p:cNvSpPr>
          <p:nvPr>
            <p:ph idx="1"/>
          </p:nvPr>
        </p:nvSpPr>
        <p:spPr/>
        <p:txBody>
          <a:bodyPr/>
          <a:lstStyle/>
          <a:p>
            <a:pPr>
              <a:buNone/>
            </a:pPr>
            <a:r>
              <a:rPr lang="en-US" b="1" dirty="0"/>
              <a:t> </a:t>
            </a:r>
            <a:endParaRPr lang="en-US" dirty="0"/>
          </a:p>
          <a:p>
            <a:pPr>
              <a:buNone/>
            </a:pPr>
            <a:r>
              <a:rPr lang="en-US" dirty="0"/>
              <a:t>A- general:</a:t>
            </a:r>
          </a:p>
          <a:p>
            <a:pPr>
              <a:buNone/>
            </a:pPr>
            <a:r>
              <a:rPr lang="en-US" dirty="0"/>
              <a:t> Reactions to cancer chemotherapy are secondary to cell death both in the tumor and in other rapidly dividing cells of bone marrow, gastrointestinal tract, germinal epithelium  etc. </a:t>
            </a:r>
          </a:p>
          <a:p>
            <a:endParaRPr lang="ar-EG"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915400" cy="6553200"/>
          </a:xfrm>
        </p:spPr>
        <p:txBody>
          <a:bodyPr>
            <a:normAutofit/>
          </a:bodyPr>
          <a:lstStyle/>
          <a:p>
            <a:pPr lvl="0">
              <a:buNone/>
            </a:pPr>
            <a:r>
              <a:rPr lang="en-US" b="1" dirty="0"/>
              <a:t>1-Nausea and vomiting:</a:t>
            </a:r>
            <a:endParaRPr lang="en-US" dirty="0"/>
          </a:p>
          <a:p>
            <a:pPr>
              <a:buNone/>
            </a:pPr>
            <a:r>
              <a:rPr lang="en-US" dirty="0"/>
              <a:t>   </a:t>
            </a:r>
            <a:r>
              <a:rPr lang="en-US" sz="2400" dirty="0"/>
              <a:t>related to the direct actions of </a:t>
            </a:r>
            <a:r>
              <a:rPr lang="en-US" sz="2400" dirty="0" err="1"/>
              <a:t>cytotoxic</a:t>
            </a:r>
            <a:r>
              <a:rPr lang="en-US" sz="2400" dirty="0"/>
              <a:t> drugs on the chemoreceptor trigger zone </a:t>
            </a:r>
            <a:r>
              <a:rPr lang="en-US" sz="2400" b="1" u="sng" dirty="0"/>
              <a:t>or</a:t>
            </a:r>
            <a:r>
              <a:rPr lang="en-US" sz="2400" u="sng" dirty="0"/>
              <a:t> </a:t>
            </a:r>
            <a:r>
              <a:rPr lang="en-US" sz="2400" dirty="0"/>
              <a:t>secondary to extensive tissue damage as occurs in radiation sickness.</a:t>
            </a:r>
          </a:p>
          <a:p>
            <a:pPr>
              <a:buNone/>
            </a:pPr>
            <a:r>
              <a:rPr lang="en-US" sz="2400" dirty="0"/>
              <a:t>  </a:t>
            </a:r>
            <a:r>
              <a:rPr lang="en-US" sz="2400" dirty="0" err="1"/>
              <a:t>Metoclopramide</a:t>
            </a:r>
            <a:r>
              <a:rPr lang="en-US" sz="2400" dirty="0"/>
              <a:t> (</a:t>
            </a:r>
            <a:r>
              <a:rPr lang="en-US" sz="2400" dirty="0" err="1"/>
              <a:t>antiemetics</a:t>
            </a:r>
            <a:r>
              <a:rPr lang="en-US" sz="2400" dirty="0"/>
              <a:t>) and the </a:t>
            </a:r>
            <a:r>
              <a:rPr lang="en-US" sz="2400" dirty="0" err="1"/>
              <a:t>cannabinoid</a:t>
            </a:r>
            <a:r>
              <a:rPr lang="en-US" sz="2400" dirty="0"/>
              <a:t> </a:t>
            </a:r>
            <a:r>
              <a:rPr lang="en-US" sz="2400" dirty="0" err="1"/>
              <a:t>nabilone</a:t>
            </a:r>
            <a:r>
              <a:rPr lang="en-US" sz="2400" dirty="0"/>
              <a:t> can be used to control nausea and vomiting.</a:t>
            </a:r>
          </a:p>
          <a:p>
            <a:pPr>
              <a:buNone/>
            </a:pPr>
            <a:r>
              <a:rPr lang="en-US" dirty="0"/>
              <a:t> 2-</a:t>
            </a:r>
            <a:r>
              <a:rPr lang="en-US" b="1" dirty="0"/>
              <a:t>Alopecia:</a:t>
            </a:r>
            <a:endParaRPr lang="en-US" dirty="0"/>
          </a:p>
          <a:p>
            <a:pPr>
              <a:buNone/>
            </a:pPr>
            <a:r>
              <a:rPr lang="en-US" dirty="0"/>
              <a:t>  </a:t>
            </a:r>
            <a:r>
              <a:rPr lang="en-US" sz="2400" dirty="0"/>
              <a:t>is a common adverse effect of </a:t>
            </a:r>
            <a:r>
              <a:rPr lang="en-US" sz="2400" dirty="0" err="1"/>
              <a:t>cytotoxic</a:t>
            </a:r>
            <a:r>
              <a:rPr lang="en-US" sz="2400" dirty="0"/>
              <a:t> drugs. Hair re-grows after the drugs are withdrawn.</a:t>
            </a:r>
          </a:p>
          <a:p>
            <a:pPr>
              <a:buNone/>
            </a:pPr>
            <a:endParaRPr lang="en-US" sz="2400" dirty="0"/>
          </a:p>
          <a:p>
            <a:endParaRPr lang="ar-EG" dirty="0"/>
          </a:p>
        </p:txBody>
      </p:sp>
      <p:pic>
        <p:nvPicPr>
          <p:cNvPr id="4" name="Picture 5" descr="chemotherapy-hair-lo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000760" y="4191000"/>
            <a:ext cx="3143240" cy="2286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7" descr="ANd9GcT9EBv2xeALuQfMOfkJrdMbFuF-pLJhiZ7aHjCjUXsbqn7YUaI83dWdC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3714744" y="4191000"/>
            <a:ext cx="2286000" cy="228599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8991600" cy="6553200"/>
          </a:xfrm>
        </p:spPr>
        <p:txBody>
          <a:bodyPr>
            <a:normAutofit lnSpcReduction="10000"/>
          </a:bodyPr>
          <a:lstStyle/>
          <a:p>
            <a:pPr lvl="0">
              <a:buNone/>
            </a:pPr>
            <a:r>
              <a:rPr lang="en-US" b="1" dirty="0"/>
              <a:t>4-Hyperuricaemia:</a:t>
            </a:r>
            <a:endParaRPr lang="en-US" dirty="0"/>
          </a:p>
          <a:p>
            <a:pPr>
              <a:buNone/>
            </a:pPr>
            <a:r>
              <a:rPr lang="en-US" dirty="0"/>
              <a:t> </a:t>
            </a:r>
          </a:p>
          <a:p>
            <a:pPr>
              <a:buNone/>
            </a:pPr>
            <a:r>
              <a:rPr lang="en-US" b="1" dirty="0"/>
              <a:t> </a:t>
            </a:r>
            <a:r>
              <a:rPr lang="en-US" dirty="0"/>
              <a:t>Very high levels of plasma uric acid with precipitation of clinical gout or renal failure may complicate treatment of </a:t>
            </a:r>
            <a:r>
              <a:rPr lang="en-US" dirty="0" err="1"/>
              <a:t>leukaemias</a:t>
            </a:r>
            <a:r>
              <a:rPr lang="en-US" dirty="0"/>
              <a:t> and </a:t>
            </a:r>
            <a:r>
              <a:rPr lang="en-US" dirty="0" err="1"/>
              <a:t>Iymphomas</a:t>
            </a:r>
            <a:r>
              <a:rPr lang="en-US" dirty="0"/>
              <a:t>.</a:t>
            </a:r>
          </a:p>
          <a:p>
            <a:pPr>
              <a:buNone/>
            </a:pPr>
            <a:r>
              <a:rPr lang="en-US" dirty="0"/>
              <a:t> </a:t>
            </a:r>
            <a:r>
              <a:rPr lang="en-US" dirty="0" err="1"/>
              <a:t>Allopurinol</a:t>
            </a:r>
            <a:r>
              <a:rPr lang="en-US" dirty="0"/>
              <a:t>, the </a:t>
            </a:r>
            <a:r>
              <a:rPr lang="en-US" dirty="0" err="1"/>
              <a:t>xanthine</a:t>
            </a:r>
            <a:r>
              <a:rPr lang="en-US" dirty="0"/>
              <a:t> </a:t>
            </a:r>
            <a:r>
              <a:rPr lang="en-US" dirty="0" err="1"/>
              <a:t>oxidase</a:t>
            </a:r>
            <a:r>
              <a:rPr lang="en-US" dirty="0"/>
              <a:t> inhibitor, may be used to prevent gout.</a:t>
            </a:r>
          </a:p>
          <a:p>
            <a:pPr>
              <a:buNone/>
            </a:pPr>
            <a:r>
              <a:rPr lang="en-US" dirty="0"/>
              <a:t> </a:t>
            </a:r>
          </a:p>
          <a:p>
            <a:pPr lvl="0">
              <a:buNone/>
            </a:pPr>
            <a:r>
              <a:rPr lang="en-US" b="1" dirty="0"/>
              <a:t>5-Diarrhoea and malabsorption</a:t>
            </a:r>
            <a:r>
              <a:rPr lang="en-US" dirty="0"/>
              <a:t>:</a:t>
            </a:r>
          </a:p>
          <a:p>
            <a:pPr>
              <a:buNone/>
            </a:pPr>
            <a:r>
              <a:rPr lang="en-US" dirty="0"/>
              <a:t> </a:t>
            </a:r>
          </a:p>
          <a:p>
            <a:pPr>
              <a:buNone/>
            </a:pPr>
            <a:r>
              <a:rPr lang="en-US" dirty="0"/>
              <a:t> occur as a result of </a:t>
            </a:r>
            <a:r>
              <a:rPr lang="en-US" dirty="0" err="1"/>
              <a:t>cytotoxic</a:t>
            </a:r>
            <a:r>
              <a:rPr lang="en-US" dirty="0"/>
              <a:t> effects on gut mucosal cell turnover.</a:t>
            </a:r>
          </a:p>
          <a:p>
            <a:endParaRPr lang="ar-EG"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553200"/>
          </a:xfrm>
        </p:spPr>
        <p:txBody>
          <a:bodyPr>
            <a:normAutofit fontScale="92500" lnSpcReduction="10000"/>
          </a:bodyPr>
          <a:lstStyle/>
          <a:p>
            <a:pPr lvl="0">
              <a:buNone/>
            </a:pPr>
            <a:r>
              <a:rPr lang="en-US" b="1" dirty="0"/>
              <a:t>6-Bone marrow depression:</a:t>
            </a:r>
            <a:endParaRPr lang="en-US" dirty="0"/>
          </a:p>
          <a:p>
            <a:pPr>
              <a:buNone/>
            </a:pPr>
            <a:r>
              <a:rPr lang="en-US" b="1" dirty="0"/>
              <a:t> </a:t>
            </a:r>
            <a:endParaRPr lang="en-US" dirty="0"/>
          </a:p>
          <a:p>
            <a:pPr>
              <a:buNone/>
            </a:pPr>
            <a:r>
              <a:rPr lang="en-US" b="1" dirty="0"/>
              <a:t> </a:t>
            </a:r>
            <a:r>
              <a:rPr lang="en-US" dirty="0"/>
              <a:t>The bone marrow is particularly sensitive to </a:t>
            </a:r>
            <a:r>
              <a:rPr lang="en-US" dirty="0" err="1"/>
              <a:t>cytotoxic</a:t>
            </a:r>
            <a:r>
              <a:rPr lang="en-US" dirty="0"/>
              <a:t> drugs. </a:t>
            </a:r>
            <a:r>
              <a:rPr lang="en-US" dirty="0" err="1"/>
              <a:t>Neutropenia</a:t>
            </a:r>
            <a:r>
              <a:rPr lang="en-US" dirty="0"/>
              <a:t> or thrombocytopenia is common. They result in an increased risk of infection and </a:t>
            </a:r>
            <a:r>
              <a:rPr lang="en-US" dirty="0" err="1"/>
              <a:t>haemorrhage</a:t>
            </a:r>
            <a:r>
              <a:rPr lang="en-US" dirty="0"/>
              <a:t> respectively.</a:t>
            </a:r>
          </a:p>
          <a:p>
            <a:pPr>
              <a:buNone/>
            </a:pPr>
            <a:r>
              <a:rPr lang="en-US" dirty="0"/>
              <a:t> </a:t>
            </a:r>
          </a:p>
          <a:p>
            <a:pPr lvl="0">
              <a:buNone/>
            </a:pPr>
            <a:r>
              <a:rPr lang="en-US" b="1" dirty="0"/>
              <a:t>7-Opportunistic infections</a:t>
            </a:r>
            <a:r>
              <a:rPr lang="en-US" dirty="0"/>
              <a:t>:</a:t>
            </a:r>
          </a:p>
          <a:p>
            <a:pPr>
              <a:buNone/>
            </a:pPr>
            <a:r>
              <a:rPr lang="en-US" dirty="0"/>
              <a:t> </a:t>
            </a:r>
          </a:p>
          <a:p>
            <a:pPr>
              <a:buNone/>
            </a:pPr>
            <a:r>
              <a:rPr lang="en-US" dirty="0"/>
              <a:t> occur as a result of </a:t>
            </a:r>
            <a:r>
              <a:rPr lang="en-US" dirty="0" err="1"/>
              <a:t>neutropenia</a:t>
            </a:r>
            <a:r>
              <a:rPr lang="en-US" dirty="0"/>
              <a:t> and immunosuppressant therapy, which interfere with </a:t>
            </a:r>
            <a:r>
              <a:rPr lang="en-US" dirty="0" err="1"/>
              <a:t>humoral</a:t>
            </a:r>
            <a:r>
              <a:rPr lang="en-US" dirty="0"/>
              <a:t> and cell-mediated responses. Unusual infection with fungi and protozoa in addition to common pathogenic bacteria and viruses occur.</a:t>
            </a:r>
          </a:p>
          <a:p>
            <a:endParaRPr lang="ar-EG"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b="1" dirty="0"/>
              <a:t>Treatment of Cancer</a:t>
            </a:r>
          </a:p>
        </p:txBody>
      </p:sp>
      <p:sp>
        <p:nvSpPr>
          <p:cNvPr id="6147" name="Rectangle 3"/>
          <p:cNvSpPr>
            <a:spLocks noGrp="1" noChangeArrowheads="1"/>
          </p:cNvSpPr>
          <p:nvPr>
            <p:ph type="body" idx="1"/>
          </p:nvPr>
        </p:nvSpPr>
        <p:spPr>
          <a:xfrm>
            <a:off x="152400" y="1295400"/>
            <a:ext cx="8915400" cy="5334000"/>
          </a:xfrm>
        </p:spPr>
        <p:txBody>
          <a:bodyPr/>
          <a:lstStyle/>
          <a:p>
            <a:pPr eaLnBrk="1" hangingPunct="1"/>
            <a:r>
              <a:rPr lang="en-US" dirty="0"/>
              <a:t>Surgery to remove solid tumors</a:t>
            </a:r>
          </a:p>
          <a:p>
            <a:pPr eaLnBrk="1" hangingPunct="1"/>
            <a:r>
              <a:rPr lang="en-US" dirty="0"/>
              <a:t>Radiation to kill cancer cells that have spread to adjacent local or regional tissues</a:t>
            </a:r>
          </a:p>
          <a:p>
            <a:pPr eaLnBrk="1" hangingPunct="1"/>
            <a:r>
              <a:rPr lang="en-US" dirty="0"/>
              <a:t>Chemotherapy to kill cancer cells located throughout the body</a:t>
            </a:r>
          </a:p>
          <a:p>
            <a:pPr eaLnBrk="1" hangingPunct="1"/>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algn="l"/>
            <a:r>
              <a:rPr lang="en-US" altLang="en-US" b="1" u="sng">
                <a:solidFill>
                  <a:srgbClr val="D60093"/>
                </a:solidFill>
              </a:rPr>
              <a:t>B. Specific adverse effects</a:t>
            </a:r>
          </a:p>
        </p:txBody>
      </p:sp>
      <p:sp>
        <p:nvSpPr>
          <p:cNvPr id="66563" name="Rectangle 3"/>
          <p:cNvSpPr>
            <a:spLocks noGrp="1" noChangeArrowheads="1"/>
          </p:cNvSpPr>
          <p:nvPr>
            <p:ph type="body" idx="1"/>
          </p:nvPr>
        </p:nvSpPr>
        <p:spPr/>
        <p:txBody>
          <a:bodyPr/>
          <a:lstStyle/>
          <a:p>
            <a:r>
              <a:rPr lang="en-US" altLang="en-US" dirty="0">
                <a:solidFill>
                  <a:schemeClr val="accent2"/>
                </a:solidFill>
              </a:rPr>
              <a:t>Cyclophosphamide</a:t>
            </a:r>
            <a:r>
              <a:rPr lang="en-US" altLang="en-US" dirty="0"/>
              <a:t> :</a:t>
            </a:r>
            <a:r>
              <a:rPr lang="en-US" altLang="en-US" dirty="0" err="1"/>
              <a:t>haematuria</a:t>
            </a:r>
            <a:r>
              <a:rPr lang="en-US" altLang="en-US" dirty="0"/>
              <a:t>, cystitis</a:t>
            </a:r>
          </a:p>
          <a:p>
            <a:r>
              <a:rPr lang="en-US" altLang="en-US" dirty="0">
                <a:solidFill>
                  <a:schemeClr val="accent2"/>
                </a:solidFill>
              </a:rPr>
              <a:t>Doxorubicin</a:t>
            </a:r>
            <a:r>
              <a:rPr lang="en-US" altLang="en-US" dirty="0"/>
              <a:t> : cardiotoxic, alopecia.</a:t>
            </a:r>
          </a:p>
          <a:p>
            <a:r>
              <a:rPr lang="en-US" altLang="en-US" dirty="0">
                <a:solidFill>
                  <a:schemeClr val="accent2"/>
                </a:solidFill>
              </a:rPr>
              <a:t>Bleomycin</a:t>
            </a:r>
            <a:r>
              <a:rPr lang="en-US" altLang="en-US" dirty="0"/>
              <a:t> : pulmonary fibrosis.</a:t>
            </a:r>
          </a:p>
          <a:p>
            <a:r>
              <a:rPr lang="en-US" altLang="en-US" dirty="0">
                <a:solidFill>
                  <a:schemeClr val="accent2"/>
                </a:solidFill>
              </a:rPr>
              <a:t>Methotrexate</a:t>
            </a:r>
            <a:r>
              <a:rPr lang="en-US" altLang="en-US" dirty="0"/>
              <a:t>: marrow suppression, megaloblastic </a:t>
            </a:r>
            <a:r>
              <a:rPr lang="en-US" altLang="en-US" dirty="0" err="1"/>
              <a:t>anaemia</a:t>
            </a:r>
            <a:r>
              <a:rPr lang="en-US" altLang="en-US" dirty="0"/>
              <a:t>. </a:t>
            </a:r>
          </a:p>
          <a:p>
            <a:r>
              <a:rPr lang="en-US" altLang="en-US" dirty="0">
                <a:solidFill>
                  <a:schemeClr val="accent2"/>
                </a:solidFill>
              </a:rPr>
              <a:t>Vincristine</a:t>
            </a:r>
            <a:r>
              <a:rPr lang="en-US" altLang="en-US" dirty="0"/>
              <a:t>: peripheral neuropathy.</a:t>
            </a:r>
          </a:p>
          <a:p>
            <a:r>
              <a:rPr lang="en-US" altLang="en-US" dirty="0" err="1">
                <a:solidFill>
                  <a:schemeClr val="accent2"/>
                </a:solidFill>
              </a:rPr>
              <a:t>Cisplatinum</a:t>
            </a:r>
            <a:r>
              <a:rPr lang="en-US" altLang="en-US" dirty="0"/>
              <a:t>: Renal damage.      </a:t>
            </a:r>
          </a:p>
          <a:p>
            <a:endParaRPr lang="en-US" altLang="en-US" dirty="0"/>
          </a:p>
        </p:txBody>
      </p:sp>
    </p:spTree>
    <p:extLst>
      <p:ext uri="{BB962C8B-B14F-4D97-AF65-F5344CB8AC3E}">
        <p14:creationId xmlns:p14="http://schemas.microsoft.com/office/powerpoint/2010/main" val="3177931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lgn="l"/>
            <a:r>
              <a:rPr lang="en-US" altLang="en-US" sz="5400">
                <a:solidFill>
                  <a:srgbClr val="CC3300"/>
                </a:solidFill>
              </a:rPr>
              <a:t>Biological therapy</a:t>
            </a:r>
          </a:p>
        </p:txBody>
      </p:sp>
      <p:sp>
        <p:nvSpPr>
          <p:cNvPr id="68611" name="Rectangle 3"/>
          <p:cNvSpPr>
            <a:spLocks noGrp="1" noChangeArrowheads="1"/>
          </p:cNvSpPr>
          <p:nvPr>
            <p:ph type="body" idx="1"/>
          </p:nvPr>
        </p:nvSpPr>
        <p:spPr>
          <a:xfrm>
            <a:off x="179388" y="1600200"/>
            <a:ext cx="8964612" cy="4525963"/>
          </a:xfrm>
        </p:spPr>
        <p:txBody>
          <a:bodyPr/>
          <a:lstStyle/>
          <a:p>
            <a:pPr>
              <a:lnSpc>
                <a:spcPct val="90000"/>
              </a:lnSpc>
            </a:pPr>
            <a:r>
              <a:rPr lang="en-US" altLang="en-US" dirty="0"/>
              <a:t>These agents specifically </a:t>
            </a:r>
            <a:r>
              <a:rPr lang="en-US" altLang="en-US" dirty="0">
                <a:solidFill>
                  <a:schemeClr val="accent2"/>
                </a:solidFill>
              </a:rPr>
              <a:t>target molecular anomalies in signal transduction</a:t>
            </a:r>
            <a:r>
              <a:rPr lang="en-US" altLang="en-US" dirty="0"/>
              <a:t> pathways that exist in </a:t>
            </a:r>
            <a:r>
              <a:rPr lang="en-US" altLang="en-US" dirty="0" err="1"/>
              <a:t>tumour</a:t>
            </a:r>
            <a:r>
              <a:rPr lang="en-US" altLang="en-US" dirty="0"/>
              <a:t> cells.</a:t>
            </a:r>
          </a:p>
          <a:p>
            <a:pPr>
              <a:lnSpc>
                <a:spcPct val="90000"/>
              </a:lnSpc>
            </a:pPr>
            <a:r>
              <a:rPr lang="en-US" altLang="en-US"/>
              <a:t>As biological agents target pathways which are more critical to cancer cells than normal cells they are generally </a:t>
            </a:r>
            <a:r>
              <a:rPr lang="en-US" altLang="en-US">
                <a:solidFill>
                  <a:schemeClr val="accent2"/>
                </a:solidFill>
              </a:rPr>
              <a:t>less toxic than chemotherapy and in some cases are more effective. </a:t>
            </a:r>
          </a:p>
          <a:p>
            <a:pPr>
              <a:lnSpc>
                <a:spcPct val="90000"/>
              </a:lnSpc>
            </a:pPr>
            <a:r>
              <a:rPr lang="en-US" altLang="en-US" dirty="0"/>
              <a:t>Example: </a:t>
            </a:r>
            <a:r>
              <a:rPr lang="en-US" altLang="en-US" dirty="0">
                <a:solidFill>
                  <a:schemeClr val="hlink"/>
                </a:solidFill>
              </a:rPr>
              <a:t>monoclonal antibodies</a:t>
            </a:r>
          </a:p>
        </p:txBody>
      </p:sp>
    </p:spTree>
    <p:extLst>
      <p:ext uri="{BB962C8B-B14F-4D97-AF65-F5344CB8AC3E}">
        <p14:creationId xmlns:p14="http://schemas.microsoft.com/office/powerpoint/2010/main" val="2947585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84213" y="4365625"/>
            <a:ext cx="3708400" cy="762000"/>
          </a:xfrm>
        </p:spPr>
        <p:txBody>
          <a:bodyPr>
            <a:normAutofit fontScale="90000"/>
          </a:bodyPr>
          <a:lstStyle/>
          <a:p>
            <a:pPr eaLnBrk="1" hangingPunct="1"/>
            <a:r>
              <a:rPr lang="en-US" altLang="zh-CN" sz="7200" b="1" i="1">
                <a:solidFill>
                  <a:srgbClr val="00FF00"/>
                </a:solidFill>
                <a:latin typeface="Comic Sans MS" pitchFamily="66" charset="0"/>
                <a:ea typeface="方正舒体" pitchFamily="2" charset="-122"/>
              </a:rPr>
              <a:t>Thanks!</a:t>
            </a:r>
          </a:p>
        </p:txBody>
      </p:sp>
      <p:pic>
        <p:nvPicPr>
          <p:cNvPr id="1026" name="Picture 2"/>
          <p:cNvPicPr>
            <a:picLocks noChangeAspect="1" noChangeArrowheads="1"/>
          </p:cNvPicPr>
          <p:nvPr/>
        </p:nvPicPr>
        <p:blipFill>
          <a:blip r:embed="rId2"/>
          <a:srcRect/>
          <a:stretch>
            <a:fillRect/>
          </a:stretch>
        </p:blipFill>
        <p:spPr bwMode="auto">
          <a:xfrm>
            <a:off x="0" y="0"/>
            <a:ext cx="9248775" cy="6858000"/>
          </a:xfrm>
          <a:prstGeom prst="rect">
            <a:avLst/>
          </a:prstGeom>
          <a:noFill/>
          <a:ln w="9525">
            <a:noFill/>
            <a:miter lim="800000"/>
            <a:headEnd/>
            <a:tailEnd/>
          </a:ln>
          <a:effectLst/>
        </p:spPr>
      </p:pic>
      <p:sp>
        <p:nvSpPr>
          <p:cNvPr id="4" name="Rectangle 3"/>
          <p:cNvSpPr/>
          <p:nvPr/>
        </p:nvSpPr>
        <p:spPr>
          <a:xfrm>
            <a:off x="-76200" y="0"/>
            <a:ext cx="5266378" cy="1323439"/>
          </a:xfrm>
          <a:prstGeom prst="rect">
            <a:avLst/>
          </a:prstGeom>
        </p:spPr>
        <p:txBody>
          <a:bodyPr wrap="none">
            <a:spAutoFit/>
          </a:bodyPr>
          <a:lstStyle/>
          <a:p>
            <a:r>
              <a:rPr lang="en-US" sz="8000" b="1" dirty="0"/>
              <a:t>Thank you!!</a:t>
            </a:r>
            <a:endParaRPr lang="ar-EG" sz="8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subTitle" idx="1"/>
          </p:nvPr>
        </p:nvSpPr>
        <p:spPr>
          <a:xfrm>
            <a:off x="228600" y="304800"/>
            <a:ext cx="8229600" cy="762000"/>
          </a:xfrm>
        </p:spPr>
        <p:txBody>
          <a:bodyPr/>
          <a:lstStyle/>
          <a:p>
            <a:pPr eaLnBrk="1" hangingPunct="1">
              <a:lnSpc>
                <a:spcPct val="80000"/>
              </a:lnSpc>
            </a:pPr>
            <a:endParaRPr lang="zh-CN" altLang="en-US" sz="2400" b="1">
              <a:solidFill>
                <a:srgbClr val="0000FF"/>
              </a:solidFill>
              <a:ea typeface="SimSun" pitchFamily="2" charset="-122"/>
            </a:endParaRPr>
          </a:p>
          <a:p>
            <a:pPr eaLnBrk="1" hangingPunct="1">
              <a:lnSpc>
                <a:spcPct val="80000"/>
              </a:lnSpc>
            </a:pPr>
            <a:endParaRPr lang="zh-CN" altLang="en-US" sz="2400" b="1">
              <a:solidFill>
                <a:srgbClr val="0000FF"/>
              </a:solidFill>
              <a:ea typeface="SimSun" pitchFamily="2" charset="-122"/>
            </a:endParaRPr>
          </a:p>
        </p:txBody>
      </p:sp>
      <p:sp>
        <p:nvSpPr>
          <p:cNvPr id="15363" name="Text Box 3"/>
          <p:cNvSpPr txBox="1">
            <a:spLocks noChangeArrowheads="1"/>
          </p:cNvSpPr>
          <p:nvPr/>
        </p:nvSpPr>
        <p:spPr bwMode="auto">
          <a:xfrm>
            <a:off x="1981200" y="3027363"/>
            <a:ext cx="184150" cy="762000"/>
          </a:xfrm>
          <a:prstGeom prst="rect">
            <a:avLst/>
          </a:prstGeom>
          <a:noFill/>
          <a:ln w="9525">
            <a:noFill/>
            <a:miter lim="800000"/>
            <a:headEnd/>
            <a:tailEnd/>
          </a:ln>
        </p:spPr>
        <p:txBody>
          <a:bodyPr wrap="none">
            <a:spAutoFit/>
          </a:bodyPr>
          <a:lstStyle/>
          <a:p>
            <a:endParaRPr lang="zh-CN" altLang="en-US" sz="2400">
              <a:solidFill>
                <a:srgbClr val="0000FF"/>
              </a:solidFill>
              <a:ea typeface="SimSun" pitchFamily="2" charset="-122"/>
            </a:endParaRPr>
          </a:p>
          <a:p>
            <a:endParaRPr lang="zh-CN" altLang="en-US">
              <a:ea typeface="SimSun" pitchFamily="2" charset="-122"/>
            </a:endParaRPr>
          </a:p>
        </p:txBody>
      </p:sp>
      <p:sp>
        <p:nvSpPr>
          <p:cNvPr id="15364" name="Rectangle 4"/>
          <p:cNvSpPr>
            <a:spLocks noChangeArrowheads="1"/>
          </p:cNvSpPr>
          <p:nvPr/>
        </p:nvSpPr>
        <p:spPr bwMode="auto">
          <a:xfrm>
            <a:off x="3717925" y="3230563"/>
            <a:ext cx="184150" cy="396875"/>
          </a:xfrm>
          <a:prstGeom prst="rect">
            <a:avLst/>
          </a:prstGeom>
          <a:noFill/>
          <a:ln w="9525">
            <a:noFill/>
            <a:miter lim="800000"/>
            <a:headEnd/>
            <a:tailEnd/>
          </a:ln>
        </p:spPr>
        <p:txBody>
          <a:bodyPr wrap="none">
            <a:spAutoFit/>
          </a:bodyPr>
          <a:lstStyle/>
          <a:p>
            <a:endParaRPr lang="zh-CN" altLang="en-US">
              <a:ea typeface="SimSun" pitchFamily="2" charset="-122"/>
            </a:endParaRPr>
          </a:p>
        </p:txBody>
      </p:sp>
      <p:sp>
        <p:nvSpPr>
          <p:cNvPr id="15365" name="Text Box 24"/>
          <p:cNvSpPr txBox="1">
            <a:spLocks noChangeArrowheads="1"/>
          </p:cNvSpPr>
          <p:nvPr/>
        </p:nvSpPr>
        <p:spPr bwMode="auto">
          <a:xfrm>
            <a:off x="304800" y="228600"/>
            <a:ext cx="8534400" cy="1431925"/>
          </a:xfrm>
          <a:prstGeom prst="rect">
            <a:avLst/>
          </a:prstGeom>
          <a:noFill/>
          <a:ln w="9525">
            <a:noFill/>
            <a:miter lim="800000"/>
            <a:headEnd/>
            <a:tailEnd/>
          </a:ln>
        </p:spPr>
        <p:txBody>
          <a:bodyPr>
            <a:spAutoFit/>
          </a:bodyPr>
          <a:lstStyle/>
          <a:p>
            <a:pPr>
              <a:tabLst>
                <a:tab pos="465138" algn="l"/>
              </a:tabLst>
            </a:pPr>
            <a:r>
              <a:rPr lang="zh-CN" altLang="en-US" b="1" dirty="0">
                <a:solidFill>
                  <a:srgbClr val="0000FF"/>
                </a:solidFill>
                <a:ea typeface="SimSun" pitchFamily="2" charset="-122"/>
              </a:rPr>
              <a:t>				</a:t>
            </a:r>
            <a:r>
              <a:rPr lang="en-US" altLang="zh-CN" sz="2400" b="1" dirty="0">
                <a:solidFill>
                  <a:srgbClr val="0000FF"/>
                </a:solidFill>
                <a:ea typeface="SimSun" pitchFamily="2" charset="-122"/>
              </a:rPr>
              <a:t>Treatment of cancer</a:t>
            </a:r>
          </a:p>
          <a:p>
            <a:pPr>
              <a:tabLst>
                <a:tab pos="465138" algn="l"/>
              </a:tabLst>
            </a:pPr>
            <a:endParaRPr lang="en-US" altLang="zh-CN" sz="2400" b="1" dirty="0">
              <a:solidFill>
                <a:srgbClr val="0000FF"/>
              </a:solidFill>
              <a:ea typeface="SimSun" pitchFamily="2" charset="-122"/>
            </a:endParaRPr>
          </a:p>
          <a:p>
            <a:pPr>
              <a:tabLst>
                <a:tab pos="465138" algn="l"/>
              </a:tabLst>
            </a:pPr>
            <a:r>
              <a:rPr lang="en-US" altLang="zh-CN" dirty="0">
                <a:ea typeface="SimSun" pitchFamily="2" charset="-122"/>
              </a:rPr>
              <a:t>	There are three main approaches to treating established cancer:  </a:t>
            </a:r>
            <a:r>
              <a:rPr lang="en-US" altLang="zh-CN" b="1" dirty="0">
                <a:solidFill>
                  <a:srgbClr val="0000FF"/>
                </a:solidFill>
                <a:ea typeface="SimSun" pitchFamily="2" charset="-122"/>
              </a:rPr>
              <a:t>Surgery, Radiation therapy, Chemotherapy</a:t>
            </a:r>
            <a:endParaRPr lang="en-US" altLang="zh-CN" dirty="0">
              <a:ea typeface="SimSun" pitchFamily="2" charset="-122"/>
            </a:endParaRPr>
          </a:p>
        </p:txBody>
      </p:sp>
      <p:sp>
        <p:nvSpPr>
          <p:cNvPr id="15366" name="Rectangle 26"/>
          <p:cNvSpPr>
            <a:spLocks noChangeArrowheads="1"/>
          </p:cNvSpPr>
          <p:nvPr/>
        </p:nvSpPr>
        <p:spPr bwMode="auto">
          <a:xfrm>
            <a:off x="304800" y="4419600"/>
            <a:ext cx="8583613" cy="923330"/>
          </a:xfrm>
          <a:prstGeom prst="rect">
            <a:avLst/>
          </a:prstGeom>
          <a:noFill/>
          <a:ln w="9525">
            <a:noFill/>
            <a:miter lim="800000"/>
            <a:headEnd/>
            <a:tailEnd/>
          </a:ln>
        </p:spPr>
        <p:txBody>
          <a:bodyPr>
            <a:spAutoFit/>
          </a:bodyPr>
          <a:lstStyle/>
          <a:p>
            <a:r>
              <a:rPr lang="en-US" altLang="zh-CN" dirty="0">
                <a:solidFill>
                  <a:srgbClr val="FF3300"/>
                </a:solidFill>
                <a:ea typeface="SimSun" pitchFamily="2" charset="-122"/>
              </a:rPr>
              <a:t>Chemotherapy</a:t>
            </a:r>
            <a:r>
              <a:rPr lang="en-US" altLang="zh-CN" dirty="0">
                <a:ea typeface="SimSun" pitchFamily="2" charset="-122"/>
              </a:rPr>
              <a:t> of cancer presents a difficult problem. In biochemical terms, </a:t>
            </a:r>
            <a:r>
              <a:rPr lang="en-US" altLang="zh-CN" dirty="0">
                <a:solidFill>
                  <a:srgbClr val="0000FF"/>
                </a:solidFill>
                <a:ea typeface="SimSun" pitchFamily="2" charset="-122"/>
              </a:rPr>
              <a:t>cancer cells and normal cells are so similar in most respects</a:t>
            </a:r>
            <a:r>
              <a:rPr lang="en-US" altLang="zh-CN" dirty="0">
                <a:ea typeface="SimSun" pitchFamily="2" charset="-122"/>
              </a:rPr>
              <a:t> that it is more difficult to find  differences between them.</a:t>
            </a:r>
            <a:endParaRPr lang="zh-CN" altLang="en-US" dirty="0">
              <a:ea typeface="SimSun" pitchFamily="2" charset="-122"/>
            </a:endParaRPr>
          </a:p>
        </p:txBody>
      </p:sp>
      <p:pic>
        <p:nvPicPr>
          <p:cNvPr id="15367" name="Picture 27"/>
          <p:cNvPicPr>
            <a:picLocks noChangeAspect="1" noChangeArrowheads="1"/>
          </p:cNvPicPr>
          <p:nvPr/>
        </p:nvPicPr>
        <p:blipFill>
          <a:blip r:embed="rId2"/>
          <a:srcRect/>
          <a:stretch>
            <a:fillRect/>
          </a:stretch>
        </p:blipFill>
        <p:spPr bwMode="auto">
          <a:xfrm>
            <a:off x="381000" y="2514600"/>
            <a:ext cx="1454150" cy="1600200"/>
          </a:xfrm>
          <a:prstGeom prst="rect">
            <a:avLst/>
          </a:prstGeom>
          <a:noFill/>
          <a:ln w="9525">
            <a:noFill/>
            <a:miter lim="800000"/>
            <a:headEnd/>
            <a:tailEnd/>
          </a:ln>
        </p:spPr>
      </p:pic>
      <p:pic>
        <p:nvPicPr>
          <p:cNvPr id="15368" name="Picture 28"/>
          <p:cNvPicPr>
            <a:picLocks noChangeAspect="1" noChangeArrowheads="1"/>
          </p:cNvPicPr>
          <p:nvPr/>
        </p:nvPicPr>
        <p:blipFill>
          <a:blip r:embed="rId3"/>
          <a:srcRect/>
          <a:stretch>
            <a:fillRect/>
          </a:stretch>
        </p:blipFill>
        <p:spPr bwMode="auto">
          <a:xfrm>
            <a:off x="4572000" y="2514600"/>
            <a:ext cx="2133600" cy="1643063"/>
          </a:xfrm>
          <a:prstGeom prst="rect">
            <a:avLst/>
          </a:prstGeom>
          <a:noFill/>
          <a:ln w="9525">
            <a:noFill/>
            <a:miter lim="800000"/>
            <a:headEnd/>
            <a:tailEnd/>
          </a:ln>
        </p:spPr>
      </p:pic>
      <p:pic>
        <p:nvPicPr>
          <p:cNvPr id="15369" name="Picture 29"/>
          <p:cNvPicPr>
            <a:picLocks noChangeAspect="1" noChangeArrowheads="1"/>
          </p:cNvPicPr>
          <p:nvPr/>
        </p:nvPicPr>
        <p:blipFill>
          <a:blip r:embed="rId4"/>
          <a:srcRect/>
          <a:stretch>
            <a:fillRect/>
          </a:stretch>
        </p:blipFill>
        <p:spPr bwMode="auto">
          <a:xfrm>
            <a:off x="1905000" y="2514600"/>
            <a:ext cx="2438400" cy="1651000"/>
          </a:xfrm>
          <a:prstGeom prst="rect">
            <a:avLst/>
          </a:prstGeom>
          <a:noFill/>
          <a:ln w="9525">
            <a:noFill/>
            <a:miter lim="800000"/>
            <a:headEnd/>
            <a:tailEnd/>
          </a:ln>
        </p:spPr>
      </p:pic>
      <p:pic>
        <p:nvPicPr>
          <p:cNvPr id="15370" name="Picture 30"/>
          <p:cNvPicPr>
            <a:picLocks noChangeAspect="1" noChangeArrowheads="1"/>
          </p:cNvPicPr>
          <p:nvPr/>
        </p:nvPicPr>
        <p:blipFill>
          <a:blip r:embed="rId5"/>
          <a:srcRect/>
          <a:stretch>
            <a:fillRect/>
          </a:stretch>
        </p:blipFill>
        <p:spPr bwMode="auto">
          <a:xfrm>
            <a:off x="6781800" y="2514600"/>
            <a:ext cx="2057400" cy="1628775"/>
          </a:xfrm>
          <a:prstGeom prst="rect">
            <a:avLst/>
          </a:prstGeom>
          <a:noFill/>
          <a:ln w="9525">
            <a:noFill/>
            <a:miter lim="800000"/>
            <a:headEnd/>
            <a:tailEnd/>
          </a:ln>
        </p:spPr>
      </p:pic>
      <p:sp>
        <p:nvSpPr>
          <p:cNvPr id="15371" name="Rectangle 32"/>
          <p:cNvSpPr>
            <a:spLocks noChangeArrowheads="1"/>
          </p:cNvSpPr>
          <p:nvPr/>
        </p:nvSpPr>
        <p:spPr bwMode="auto">
          <a:xfrm>
            <a:off x="2590800" y="1981200"/>
            <a:ext cx="1058863" cy="396875"/>
          </a:xfrm>
          <a:prstGeom prst="rect">
            <a:avLst/>
          </a:prstGeom>
          <a:noFill/>
          <a:ln w="9525">
            <a:noFill/>
            <a:miter lim="800000"/>
            <a:headEnd/>
            <a:tailEnd/>
          </a:ln>
        </p:spPr>
        <p:txBody>
          <a:bodyPr wrap="none">
            <a:spAutoFit/>
          </a:bodyPr>
          <a:lstStyle/>
          <a:p>
            <a:r>
              <a:rPr lang="en-US" altLang="zh-CN" b="1">
                <a:solidFill>
                  <a:srgbClr val="0000FF"/>
                </a:solidFill>
                <a:ea typeface="SimSun" pitchFamily="2" charset="-122"/>
              </a:rPr>
              <a:t>Surgery</a:t>
            </a:r>
            <a:endParaRPr lang="zh-CN" altLang="en-US" b="1">
              <a:solidFill>
                <a:srgbClr val="0000FF"/>
              </a:solidFill>
              <a:ea typeface="SimSun" pitchFamily="2" charset="-122"/>
            </a:endParaRPr>
          </a:p>
        </p:txBody>
      </p:sp>
      <p:sp>
        <p:nvSpPr>
          <p:cNvPr id="15372" name="Rectangle 33"/>
          <p:cNvSpPr>
            <a:spLocks noChangeArrowheads="1"/>
          </p:cNvSpPr>
          <p:nvPr/>
        </p:nvSpPr>
        <p:spPr bwMode="auto">
          <a:xfrm>
            <a:off x="4953000" y="1981200"/>
            <a:ext cx="1255713" cy="396875"/>
          </a:xfrm>
          <a:prstGeom prst="rect">
            <a:avLst/>
          </a:prstGeom>
          <a:noFill/>
          <a:ln w="9525">
            <a:noFill/>
            <a:miter lim="800000"/>
            <a:headEnd/>
            <a:tailEnd/>
          </a:ln>
        </p:spPr>
        <p:txBody>
          <a:bodyPr wrap="none">
            <a:spAutoFit/>
          </a:bodyPr>
          <a:lstStyle/>
          <a:p>
            <a:r>
              <a:rPr lang="en-US" altLang="zh-CN" b="1">
                <a:solidFill>
                  <a:srgbClr val="0000FF"/>
                </a:solidFill>
                <a:ea typeface="SimSun" pitchFamily="2" charset="-122"/>
              </a:rPr>
              <a:t>Radiation</a:t>
            </a:r>
            <a:endParaRPr lang="zh-CN" altLang="en-US" b="1">
              <a:solidFill>
                <a:srgbClr val="0000FF"/>
              </a:solidFill>
              <a:ea typeface="SimSun" pitchFamily="2" charset="-122"/>
            </a:endParaRPr>
          </a:p>
        </p:txBody>
      </p:sp>
      <p:sp>
        <p:nvSpPr>
          <p:cNvPr id="15373" name="Rectangle 34"/>
          <p:cNvSpPr>
            <a:spLocks noChangeArrowheads="1"/>
          </p:cNvSpPr>
          <p:nvPr/>
        </p:nvSpPr>
        <p:spPr bwMode="auto">
          <a:xfrm>
            <a:off x="6934200" y="1981200"/>
            <a:ext cx="1806575" cy="396875"/>
          </a:xfrm>
          <a:prstGeom prst="rect">
            <a:avLst/>
          </a:prstGeom>
          <a:noFill/>
          <a:ln w="9525">
            <a:noFill/>
            <a:miter lim="800000"/>
            <a:headEnd/>
            <a:tailEnd/>
          </a:ln>
        </p:spPr>
        <p:txBody>
          <a:bodyPr wrap="none">
            <a:spAutoFit/>
          </a:bodyPr>
          <a:lstStyle/>
          <a:p>
            <a:r>
              <a:rPr lang="en-US" altLang="zh-CN" b="1">
                <a:solidFill>
                  <a:srgbClr val="0000FF"/>
                </a:solidFill>
                <a:ea typeface="SimSun" pitchFamily="2" charset="-122"/>
              </a:rPr>
              <a:t>Chemotherapy</a:t>
            </a:r>
            <a:endParaRPr lang="zh-CN" altLang="en-US" b="1">
              <a:solidFill>
                <a:srgbClr val="0000FF"/>
              </a:solidFill>
              <a:ea typeface="SimSun" pitchFamily="2" charset="-122"/>
            </a:endParaRPr>
          </a:p>
        </p:txBody>
      </p:sp>
      <p:sp>
        <p:nvSpPr>
          <p:cNvPr id="15374" name="Rectangle 35"/>
          <p:cNvSpPr>
            <a:spLocks noChangeArrowheads="1"/>
          </p:cNvSpPr>
          <p:nvPr/>
        </p:nvSpPr>
        <p:spPr bwMode="auto">
          <a:xfrm>
            <a:off x="304800" y="1981200"/>
            <a:ext cx="1671638" cy="396875"/>
          </a:xfrm>
          <a:prstGeom prst="rect">
            <a:avLst/>
          </a:prstGeom>
          <a:noFill/>
          <a:ln w="9525">
            <a:noFill/>
            <a:miter lim="800000"/>
            <a:headEnd/>
            <a:tailEnd/>
          </a:ln>
        </p:spPr>
        <p:txBody>
          <a:bodyPr wrap="none">
            <a:spAutoFit/>
          </a:bodyPr>
          <a:lstStyle/>
          <a:p>
            <a:r>
              <a:rPr lang="en-US" altLang="zh-CN" b="1">
                <a:solidFill>
                  <a:srgbClr val="0000FF"/>
                </a:solidFill>
                <a:ea typeface="SimSun" pitchFamily="2" charset="-122"/>
              </a:rPr>
              <a:t>Breast cancer</a:t>
            </a:r>
            <a:endParaRPr lang="zh-CN" altLang="en-US" b="1">
              <a:solidFill>
                <a:srgbClr val="0000FF"/>
              </a:solidFill>
              <a:ea typeface="SimSun"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76200"/>
            <a:ext cx="8686800" cy="1143000"/>
          </a:xfrm>
        </p:spPr>
        <p:txBody>
          <a:bodyPr>
            <a:normAutofit fontScale="90000"/>
          </a:bodyPr>
          <a:lstStyle/>
          <a:p>
            <a:pPr eaLnBrk="1" hangingPunct="1"/>
            <a:br>
              <a:rPr lang="en-US" altLang="zh-CN" sz="4000" b="1" dirty="0">
                <a:solidFill>
                  <a:srgbClr val="FF3300"/>
                </a:solidFill>
                <a:latin typeface="SimSun" pitchFamily="2" charset="-122"/>
              </a:rPr>
            </a:br>
            <a:r>
              <a:rPr lang="en-US" altLang="zh-CN" sz="3600" b="1" dirty="0">
                <a:solidFill>
                  <a:srgbClr val="FF3300"/>
                </a:solidFill>
                <a:latin typeface="Comic Sans MS" pitchFamily="66" charset="0"/>
              </a:rPr>
              <a:t>Advances in Cancer Chemotherapy</a:t>
            </a:r>
            <a:r>
              <a:rPr lang="en-US" altLang="zh-CN" dirty="0"/>
              <a:t> </a:t>
            </a:r>
          </a:p>
        </p:txBody>
      </p:sp>
      <p:sp>
        <p:nvSpPr>
          <p:cNvPr id="5123" name="Rectangle 3"/>
          <p:cNvSpPr>
            <a:spLocks noGrp="1" noChangeArrowheads="1"/>
          </p:cNvSpPr>
          <p:nvPr>
            <p:ph type="body" idx="1"/>
          </p:nvPr>
        </p:nvSpPr>
        <p:spPr>
          <a:xfrm>
            <a:off x="0" y="1295400"/>
            <a:ext cx="9144000" cy="5562600"/>
          </a:xfrm>
        </p:spPr>
        <p:txBody>
          <a:bodyPr/>
          <a:lstStyle/>
          <a:p>
            <a:pPr algn="just" eaLnBrk="1" hangingPunct="1">
              <a:lnSpc>
                <a:spcPct val="90000"/>
              </a:lnSpc>
              <a:buFont typeface="Wingdings" pitchFamily="2" charset="2"/>
              <a:buNone/>
            </a:pPr>
            <a:r>
              <a:rPr lang="en-US" altLang="zh-CN" b="1" u="sng" dirty="0">
                <a:solidFill>
                  <a:srgbClr val="0000FF"/>
                </a:solidFill>
                <a:latin typeface="Comic Sans MS" pitchFamily="66" charset="0"/>
                <a:ea typeface="隶书" pitchFamily="49" charset="-122"/>
              </a:rPr>
              <a:t>Treatment options of cancer:</a:t>
            </a:r>
          </a:p>
          <a:p>
            <a:pPr algn="just" eaLnBrk="1" hangingPunct="1">
              <a:lnSpc>
                <a:spcPct val="90000"/>
              </a:lnSpc>
              <a:buFont typeface="Wingdings" pitchFamily="2" charset="2"/>
              <a:buNone/>
            </a:pPr>
            <a:endParaRPr lang="en-US" altLang="zh-CN" b="1" u="sng" dirty="0">
              <a:latin typeface="Comic Sans MS" pitchFamily="66" charset="0"/>
              <a:ea typeface="隶书" pitchFamily="49" charset="-122"/>
            </a:endParaRPr>
          </a:p>
          <a:p>
            <a:pPr algn="just" eaLnBrk="1" hangingPunct="1">
              <a:lnSpc>
                <a:spcPct val="120000"/>
              </a:lnSpc>
            </a:pPr>
            <a:r>
              <a:rPr lang="en-US" altLang="zh-CN" sz="2800" b="1" dirty="0">
                <a:latin typeface="Comic Sans MS" pitchFamily="66" charset="0"/>
              </a:rPr>
              <a:t>Surgery: </a:t>
            </a:r>
            <a:r>
              <a:rPr lang="en-US" altLang="zh-CN" sz="2800" b="1" dirty="0">
                <a:solidFill>
                  <a:srgbClr val="006600"/>
                </a:solidFill>
                <a:latin typeface="Comic Sans MS" pitchFamily="66" charset="0"/>
              </a:rPr>
              <a:t>before 1955</a:t>
            </a:r>
          </a:p>
          <a:p>
            <a:pPr algn="just" eaLnBrk="1" hangingPunct="1">
              <a:lnSpc>
                <a:spcPct val="120000"/>
              </a:lnSpc>
            </a:pPr>
            <a:r>
              <a:rPr lang="en-US" altLang="zh-CN" sz="2800" b="1" dirty="0">
                <a:latin typeface="Comic Sans MS" pitchFamily="66" charset="0"/>
              </a:rPr>
              <a:t>Radiotherapy: </a:t>
            </a:r>
            <a:r>
              <a:rPr lang="en-US" altLang="zh-CN" sz="2800" b="1" dirty="0">
                <a:solidFill>
                  <a:srgbClr val="006600"/>
                </a:solidFill>
                <a:latin typeface="Comic Sans MS" pitchFamily="66" charset="0"/>
              </a:rPr>
              <a:t>1955~1965</a:t>
            </a:r>
          </a:p>
          <a:p>
            <a:pPr algn="just" eaLnBrk="1" hangingPunct="1">
              <a:lnSpc>
                <a:spcPct val="120000"/>
              </a:lnSpc>
            </a:pPr>
            <a:r>
              <a:rPr lang="en-US" altLang="zh-CN" sz="2800" b="1" dirty="0">
                <a:latin typeface="Comic Sans MS" pitchFamily="66" charset="0"/>
              </a:rPr>
              <a:t>Chemotherapy: </a:t>
            </a:r>
            <a:r>
              <a:rPr lang="en-US" altLang="zh-CN" sz="2800" b="1" dirty="0">
                <a:solidFill>
                  <a:srgbClr val="006600"/>
                </a:solidFill>
                <a:latin typeface="Comic Sans MS" pitchFamily="66" charset="0"/>
              </a:rPr>
              <a:t>after 1965</a:t>
            </a:r>
          </a:p>
          <a:p>
            <a:pPr eaLnBrk="1" hangingPunct="1">
              <a:lnSpc>
                <a:spcPct val="120000"/>
              </a:lnSpc>
            </a:pPr>
            <a:r>
              <a:rPr lang="en-US" altLang="zh-CN" sz="2800" b="1" dirty="0">
                <a:latin typeface="Comic Sans MS" pitchFamily="66" charset="0"/>
              </a:rPr>
              <a:t>Immunotherapy, biological therapy and Gene therapy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Classifications of Anti- CANCER drugs</a:t>
            </a:r>
            <a:br>
              <a:rPr lang="en-US" dirty="0"/>
            </a:br>
            <a:r>
              <a:rPr lang="en-US" b="1" u="sng" dirty="0"/>
              <a:t> According to mechanism:</a:t>
            </a:r>
            <a:br>
              <a:rPr lang="en-US" dirty="0"/>
            </a:br>
            <a:endParaRPr lang="ar-EG" dirty="0"/>
          </a:p>
        </p:txBody>
      </p:sp>
      <p:sp>
        <p:nvSpPr>
          <p:cNvPr id="3" name="Content Placeholder 2"/>
          <p:cNvSpPr>
            <a:spLocks noGrp="1"/>
          </p:cNvSpPr>
          <p:nvPr>
            <p:ph idx="1"/>
          </p:nvPr>
        </p:nvSpPr>
        <p:spPr>
          <a:xfrm>
            <a:off x="76200" y="1143000"/>
            <a:ext cx="8991600" cy="5562600"/>
          </a:xfrm>
        </p:spPr>
        <p:txBody>
          <a:bodyPr>
            <a:normAutofit fontScale="77500" lnSpcReduction="20000"/>
          </a:bodyPr>
          <a:lstStyle/>
          <a:p>
            <a:pPr>
              <a:buNone/>
            </a:pPr>
            <a:r>
              <a:rPr lang="en-US" dirty="0"/>
              <a:t> </a:t>
            </a:r>
          </a:p>
          <a:p>
            <a:pPr lvl="0">
              <a:buNone/>
            </a:pPr>
            <a:r>
              <a:rPr lang="en-US" b="1" dirty="0"/>
              <a:t>1-Alkylating agents: </a:t>
            </a:r>
            <a:endParaRPr lang="en-US" dirty="0"/>
          </a:p>
          <a:p>
            <a:pPr>
              <a:buNone/>
            </a:pPr>
            <a:r>
              <a:rPr lang="en-US" dirty="0"/>
              <a:t> </a:t>
            </a:r>
          </a:p>
          <a:p>
            <a:pPr>
              <a:buNone/>
            </a:pPr>
            <a:r>
              <a:rPr lang="en-US" b="1" i="1" dirty="0"/>
              <a:t>Example</a:t>
            </a:r>
            <a:r>
              <a:rPr lang="en-US" dirty="0"/>
              <a:t>:  </a:t>
            </a:r>
            <a:r>
              <a:rPr lang="en-US" u="sng" dirty="0"/>
              <a:t>nitrogen mustard </a:t>
            </a:r>
            <a:r>
              <a:rPr lang="en-US" dirty="0"/>
              <a:t>and </a:t>
            </a:r>
            <a:r>
              <a:rPr lang="en-US" u="sng" dirty="0" err="1"/>
              <a:t>cyclophosphamide</a:t>
            </a:r>
            <a:r>
              <a:rPr lang="en-US" dirty="0"/>
              <a:t>.</a:t>
            </a:r>
          </a:p>
          <a:p>
            <a:pPr>
              <a:buNone/>
            </a:pPr>
            <a:r>
              <a:rPr lang="en-US" b="1" i="1" dirty="0"/>
              <a:t>Mechanism:</a:t>
            </a:r>
            <a:r>
              <a:rPr lang="en-US" dirty="0"/>
              <a:t> bind irreversibly to macromolecules in the cell as DNA, RNA and proteins.</a:t>
            </a:r>
          </a:p>
          <a:p>
            <a:pPr>
              <a:buNone/>
            </a:pPr>
            <a:r>
              <a:rPr lang="en-US" dirty="0"/>
              <a:t> </a:t>
            </a:r>
          </a:p>
          <a:p>
            <a:pPr lvl="0">
              <a:buNone/>
            </a:pPr>
            <a:r>
              <a:rPr lang="en-US" b="1" dirty="0"/>
              <a:t>2-Antimetabolites: </a:t>
            </a:r>
            <a:r>
              <a:rPr lang="en-US" dirty="0"/>
              <a:t> </a:t>
            </a:r>
          </a:p>
          <a:p>
            <a:pPr>
              <a:buNone/>
            </a:pPr>
            <a:r>
              <a:rPr lang="en-US" b="1" i="1" dirty="0"/>
              <a:t>Mechanism:</a:t>
            </a:r>
            <a:r>
              <a:rPr lang="en-US" dirty="0"/>
              <a:t> these are closely related analogues of normal components intermediary metabolism or DNA synthesis.</a:t>
            </a:r>
          </a:p>
          <a:p>
            <a:pPr>
              <a:buNone/>
            </a:pPr>
            <a:r>
              <a:rPr lang="en-US" b="1" i="1" dirty="0"/>
              <a:t>Example:</a:t>
            </a:r>
            <a:endParaRPr lang="en-US" dirty="0"/>
          </a:p>
          <a:p>
            <a:pPr>
              <a:buNone/>
            </a:pPr>
            <a:r>
              <a:rPr lang="en-US" dirty="0"/>
              <a:t>       </a:t>
            </a:r>
            <a:r>
              <a:rPr lang="en-US" u="sng" dirty="0"/>
              <a:t> </a:t>
            </a:r>
            <a:r>
              <a:rPr lang="en-US" u="sng" dirty="0" err="1"/>
              <a:t>Methotrexate</a:t>
            </a:r>
            <a:r>
              <a:rPr lang="en-US" u="sng" dirty="0"/>
              <a:t> </a:t>
            </a:r>
            <a:r>
              <a:rPr lang="en-US" dirty="0"/>
              <a:t>inhibits folic acid metabolism.</a:t>
            </a:r>
          </a:p>
          <a:p>
            <a:pPr>
              <a:buNone/>
            </a:pPr>
            <a:r>
              <a:rPr lang="en-US" dirty="0"/>
              <a:t>        6</a:t>
            </a:r>
            <a:r>
              <a:rPr lang="en-US" u="sng" dirty="0"/>
              <a:t>-mercaptopurine</a:t>
            </a:r>
            <a:r>
              <a:rPr lang="en-US" dirty="0"/>
              <a:t>  inhibit DNA synthesis.</a:t>
            </a:r>
          </a:p>
          <a:p>
            <a:pPr>
              <a:buNone/>
            </a:pPr>
            <a:r>
              <a:rPr lang="en-US" dirty="0"/>
              <a:t> </a:t>
            </a:r>
          </a:p>
          <a:p>
            <a:endParaRPr lang="ar-EG"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15400" cy="6553200"/>
          </a:xfrm>
        </p:spPr>
        <p:txBody>
          <a:bodyPr>
            <a:normAutofit fontScale="85000" lnSpcReduction="10000"/>
          </a:bodyPr>
          <a:lstStyle/>
          <a:p>
            <a:pPr lvl="0">
              <a:buNone/>
            </a:pPr>
            <a:r>
              <a:rPr lang="en-US" b="1" dirty="0"/>
              <a:t>3-Natural products: </a:t>
            </a:r>
            <a:r>
              <a:rPr lang="en-US" dirty="0"/>
              <a:t>A wide range of drugs has been developed from plants, bacteria, yeasts and fungi.</a:t>
            </a:r>
          </a:p>
          <a:p>
            <a:pPr>
              <a:buNone/>
            </a:pPr>
            <a:r>
              <a:rPr lang="en-US" dirty="0"/>
              <a:t>  </a:t>
            </a:r>
          </a:p>
          <a:p>
            <a:pPr>
              <a:buNone/>
            </a:pPr>
            <a:r>
              <a:rPr lang="en-US" b="1" i="1" dirty="0"/>
              <a:t>Examples and mechanisms:</a:t>
            </a:r>
            <a:r>
              <a:rPr lang="en-US" i="1" dirty="0"/>
              <a:t> </a:t>
            </a:r>
            <a:endParaRPr lang="en-US" dirty="0"/>
          </a:p>
          <a:p>
            <a:pPr lvl="0">
              <a:buNone/>
            </a:pPr>
            <a:r>
              <a:rPr lang="en-US" dirty="0"/>
              <a:t>Mitosis inhibitors: as </a:t>
            </a:r>
            <a:r>
              <a:rPr lang="en-US" u="sng" dirty="0" err="1"/>
              <a:t>vincristine</a:t>
            </a:r>
            <a:r>
              <a:rPr lang="en-US" u="sng" dirty="0"/>
              <a:t> . </a:t>
            </a:r>
          </a:p>
          <a:p>
            <a:pPr lvl="0">
              <a:buNone/>
            </a:pPr>
            <a:r>
              <a:rPr lang="en-US" dirty="0"/>
              <a:t>Antibiotics: as </a:t>
            </a:r>
            <a:r>
              <a:rPr lang="en-US" u="sng" dirty="0" err="1"/>
              <a:t>actinomycin</a:t>
            </a:r>
            <a:r>
              <a:rPr lang="en-US" u="sng" dirty="0"/>
              <a:t> D. </a:t>
            </a:r>
          </a:p>
          <a:p>
            <a:pPr>
              <a:buNone/>
            </a:pPr>
            <a:r>
              <a:rPr lang="en-US" b="1" dirty="0"/>
              <a:t> </a:t>
            </a:r>
            <a:endParaRPr lang="en-US" dirty="0"/>
          </a:p>
          <a:p>
            <a:pPr lvl="0">
              <a:buNone/>
            </a:pPr>
            <a:r>
              <a:rPr lang="en-US" b="1" dirty="0"/>
              <a:t>4-Steroid hormones and </a:t>
            </a:r>
            <a:r>
              <a:rPr lang="en-US" b="1" dirty="0" err="1"/>
              <a:t>antihormones</a:t>
            </a:r>
            <a:r>
              <a:rPr lang="en-US" b="1" dirty="0"/>
              <a:t>:  </a:t>
            </a:r>
            <a:endParaRPr lang="en-US" dirty="0"/>
          </a:p>
          <a:p>
            <a:pPr>
              <a:buNone/>
            </a:pPr>
            <a:r>
              <a:rPr lang="en-US" dirty="0"/>
              <a:t> </a:t>
            </a:r>
          </a:p>
          <a:p>
            <a:pPr>
              <a:buNone/>
            </a:pPr>
            <a:r>
              <a:rPr lang="en-US" b="1" i="1" dirty="0"/>
              <a:t>Examples:</a:t>
            </a:r>
            <a:r>
              <a:rPr lang="en-US" dirty="0"/>
              <a:t>  </a:t>
            </a:r>
            <a:r>
              <a:rPr lang="en-US" u="sng" dirty="0"/>
              <a:t>prednisolone, </a:t>
            </a:r>
            <a:r>
              <a:rPr lang="en-US" u="sng" dirty="0" err="1"/>
              <a:t>tamoxifen</a:t>
            </a:r>
            <a:r>
              <a:rPr lang="en-US" u="sng" dirty="0"/>
              <a:t> and </a:t>
            </a:r>
            <a:r>
              <a:rPr lang="en-US" u="sng" dirty="0" err="1"/>
              <a:t>cyproterone</a:t>
            </a:r>
            <a:r>
              <a:rPr lang="en-US" u="sng" dirty="0"/>
              <a:t> acetate</a:t>
            </a:r>
            <a:r>
              <a:rPr lang="en-US" dirty="0"/>
              <a:t>.</a:t>
            </a:r>
          </a:p>
          <a:p>
            <a:pPr>
              <a:buNone/>
            </a:pPr>
            <a:r>
              <a:rPr lang="en-US" dirty="0"/>
              <a:t> </a:t>
            </a:r>
          </a:p>
          <a:p>
            <a:pPr lvl="0">
              <a:buNone/>
            </a:pPr>
            <a:r>
              <a:rPr lang="en-US" b="1" dirty="0"/>
              <a:t>5-Others: </a:t>
            </a:r>
            <a:r>
              <a:rPr lang="en-US" dirty="0"/>
              <a:t>Several drugs have been identified,  Mechanism of action is not fully established but are thought to interact with DNA synthesis or replication. They include ,  </a:t>
            </a:r>
            <a:r>
              <a:rPr lang="en-US" dirty="0" err="1"/>
              <a:t>dacarbazine</a:t>
            </a:r>
            <a:r>
              <a:rPr lang="en-US" dirty="0"/>
              <a:t>, and </a:t>
            </a:r>
            <a:r>
              <a:rPr lang="en-US" dirty="0" err="1"/>
              <a:t>cis</a:t>
            </a:r>
            <a:r>
              <a:rPr lang="en-US" dirty="0"/>
              <a:t>-platinum.</a:t>
            </a:r>
          </a:p>
          <a:p>
            <a:endParaRPr lang="ar-EG"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zh-CN" b="1" dirty="0" err="1">
                <a:solidFill>
                  <a:srgbClr val="FF3300"/>
                </a:solidFill>
                <a:latin typeface="Comic Sans MS" pitchFamily="66" charset="0"/>
                <a:ea typeface="SimHei" pitchFamily="49" charset="-122"/>
              </a:rPr>
              <a:t>Alkylating</a:t>
            </a:r>
            <a:r>
              <a:rPr lang="en-US" altLang="zh-CN" b="1" dirty="0">
                <a:solidFill>
                  <a:srgbClr val="FF3300"/>
                </a:solidFill>
                <a:latin typeface="Comic Sans MS" pitchFamily="66" charset="0"/>
                <a:ea typeface="SimHei" pitchFamily="49" charset="-122"/>
              </a:rPr>
              <a:t> Agents</a:t>
            </a:r>
          </a:p>
        </p:txBody>
      </p:sp>
      <p:sp>
        <p:nvSpPr>
          <p:cNvPr id="32771" name="Rectangle 3"/>
          <p:cNvSpPr>
            <a:spLocks noGrp="1" noChangeArrowheads="1"/>
          </p:cNvSpPr>
          <p:nvPr>
            <p:ph type="body" idx="1"/>
          </p:nvPr>
        </p:nvSpPr>
        <p:spPr>
          <a:xfrm>
            <a:off x="76200" y="1371600"/>
            <a:ext cx="8991600" cy="5181600"/>
          </a:xfrm>
        </p:spPr>
        <p:txBody>
          <a:bodyPr/>
          <a:lstStyle/>
          <a:p>
            <a:pPr eaLnBrk="1" hangingPunct="1">
              <a:lnSpc>
                <a:spcPct val="120000"/>
              </a:lnSpc>
            </a:pPr>
            <a:r>
              <a:rPr lang="en-US" altLang="zh-CN" sz="2400" b="1" dirty="0">
                <a:latin typeface="Comic Sans MS" pitchFamily="66" charset="0"/>
                <a:cs typeface="+mj-cs"/>
              </a:rPr>
              <a:t>One of the frightening developments of World War I was the introduction of chemical warfare. The nitrogen mustards were observed to inhibit cell growth, especially of bone marrow. Shortly after the war, these compounds were investigated and shown to inhibit the growth of cancer cells.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zh-CN" sz="4000" b="1">
                <a:solidFill>
                  <a:srgbClr val="FF3300"/>
                </a:solidFill>
                <a:latin typeface="Comic Sans MS" pitchFamily="66" charset="0"/>
                <a:ea typeface="SimHei" pitchFamily="49" charset="-122"/>
              </a:rPr>
              <a:t>Alkylating Agents</a:t>
            </a:r>
          </a:p>
        </p:txBody>
      </p:sp>
      <p:sp>
        <p:nvSpPr>
          <p:cNvPr id="33795" name="Rectangle 3"/>
          <p:cNvSpPr>
            <a:spLocks noGrp="1" noChangeArrowheads="1"/>
          </p:cNvSpPr>
          <p:nvPr>
            <p:ph type="body" idx="1"/>
          </p:nvPr>
        </p:nvSpPr>
        <p:spPr>
          <a:xfrm>
            <a:off x="0" y="1219200"/>
            <a:ext cx="8991600" cy="5638800"/>
          </a:xfrm>
        </p:spPr>
        <p:txBody>
          <a:bodyPr/>
          <a:lstStyle/>
          <a:p>
            <a:pPr eaLnBrk="1" hangingPunct="1">
              <a:lnSpc>
                <a:spcPct val="90000"/>
              </a:lnSpc>
              <a:buFont typeface="Wingdings" pitchFamily="2" charset="2"/>
              <a:buNone/>
            </a:pPr>
            <a:r>
              <a:rPr lang="en-US" altLang="zh-CN" sz="2400" b="1" u="sng" dirty="0">
                <a:solidFill>
                  <a:srgbClr val="0000FF"/>
                </a:solidFill>
                <a:latin typeface="Comic Sans MS" pitchFamily="66" charset="0"/>
                <a:ea typeface="隶书" pitchFamily="49" charset="-122"/>
              </a:rPr>
              <a:t>Mechanism of Action</a:t>
            </a:r>
          </a:p>
          <a:p>
            <a:pPr eaLnBrk="1" hangingPunct="1">
              <a:lnSpc>
                <a:spcPct val="120000"/>
              </a:lnSpc>
            </a:pPr>
            <a:r>
              <a:rPr lang="en-US" altLang="zh-CN" sz="2400" b="1" dirty="0">
                <a:latin typeface="Comic Sans MS" pitchFamily="66" charset="0"/>
                <a:ea typeface="隶书" pitchFamily="49" charset="-122"/>
              </a:rPr>
              <a:t>Nitrogen mustards inhibit cell reproduction by binding irreversibly with the nucleic acids (DNA). </a:t>
            </a:r>
          </a:p>
          <a:p>
            <a:pPr eaLnBrk="1" hangingPunct="1">
              <a:lnSpc>
                <a:spcPct val="120000"/>
              </a:lnSpc>
            </a:pPr>
            <a:r>
              <a:rPr lang="en-US" altLang="zh-CN" sz="2400" b="1" dirty="0">
                <a:latin typeface="Comic Sans MS" pitchFamily="66" charset="0"/>
                <a:ea typeface="隶书" pitchFamily="49" charset="-122"/>
              </a:rPr>
              <a:t>The specific type of chemical bonding involved is </a:t>
            </a:r>
            <a:r>
              <a:rPr lang="en-US" altLang="zh-CN" sz="2400" b="1" i="1" dirty="0">
                <a:solidFill>
                  <a:srgbClr val="006600"/>
                </a:solidFill>
                <a:latin typeface="Comic Sans MS" pitchFamily="66" charset="0"/>
                <a:ea typeface="隶书" pitchFamily="49" charset="-122"/>
              </a:rPr>
              <a:t>alkylation</a:t>
            </a:r>
            <a:r>
              <a:rPr lang="en-US" altLang="zh-CN" sz="2400" b="1" dirty="0">
                <a:latin typeface="Comic Sans MS" pitchFamily="66" charset="0"/>
                <a:ea typeface="隶书" pitchFamily="49" charset="-122"/>
              </a:rPr>
              <a:t>. </a:t>
            </a:r>
          </a:p>
          <a:p>
            <a:pPr eaLnBrk="1" hangingPunct="1">
              <a:lnSpc>
                <a:spcPct val="120000"/>
              </a:lnSpc>
            </a:pPr>
            <a:r>
              <a:rPr lang="en-US" altLang="zh-CN" sz="2400" b="1" dirty="0">
                <a:latin typeface="Comic Sans MS" pitchFamily="66" charset="0"/>
                <a:ea typeface="隶书" pitchFamily="49" charset="-122"/>
              </a:rPr>
              <a:t>After alkylation, DNA is unable to replicate and therefore can no longer synthesize proteins and other essential cell metabolites. </a:t>
            </a:r>
          </a:p>
          <a:p>
            <a:pPr eaLnBrk="1" hangingPunct="1">
              <a:lnSpc>
                <a:spcPct val="120000"/>
              </a:lnSpc>
            </a:pPr>
            <a:r>
              <a:rPr lang="en-US" altLang="zh-CN" sz="2400" b="1" dirty="0">
                <a:latin typeface="Comic Sans MS" pitchFamily="66" charset="0"/>
                <a:ea typeface="隶书" pitchFamily="49" charset="-122"/>
              </a:rPr>
              <a:t>Consequently, cell reproduction is inhibited and the cell eventually dies from the inability to maintain its metabolic functions.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539750" y="549275"/>
            <a:ext cx="8027988" cy="1143000"/>
          </a:xfrm>
        </p:spPr>
        <p:txBody>
          <a:bodyPr>
            <a:normAutofit fontScale="90000"/>
          </a:bodyPr>
          <a:lstStyle/>
          <a:p>
            <a:pPr eaLnBrk="1" hangingPunct="1"/>
            <a:r>
              <a:rPr lang="en-US" altLang="zh-CN" sz="3600" b="1" dirty="0" err="1">
                <a:solidFill>
                  <a:srgbClr val="FF3300"/>
                </a:solidFill>
                <a:latin typeface="Comic Sans MS" pitchFamily="66" charset="0"/>
              </a:rPr>
              <a:t>Antimetabolites</a:t>
            </a:r>
            <a:r>
              <a:rPr lang="en-US" altLang="zh-CN" sz="3600" b="1" dirty="0">
                <a:solidFill>
                  <a:srgbClr val="FF3300"/>
                </a:solidFill>
                <a:latin typeface="Comic Sans MS" pitchFamily="66" charset="0"/>
              </a:rPr>
              <a:t> (</a:t>
            </a:r>
            <a:r>
              <a:rPr lang="en-US" altLang="zh-CN" sz="3600" b="1" dirty="0">
                <a:solidFill>
                  <a:srgbClr val="FF3300"/>
                </a:solidFill>
                <a:latin typeface="Comic Sans MS" pitchFamily="66" charset="0"/>
                <a:ea typeface="幼圆" pitchFamily="49" charset="-122"/>
              </a:rPr>
              <a:t>Folic Acid Antagonist)</a:t>
            </a:r>
          </a:p>
        </p:txBody>
      </p:sp>
      <p:sp>
        <p:nvSpPr>
          <p:cNvPr id="46083" name="Rectangle 3"/>
          <p:cNvSpPr>
            <a:spLocks noGrp="1" noChangeArrowheads="1"/>
          </p:cNvSpPr>
          <p:nvPr>
            <p:ph type="body" idx="1"/>
          </p:nvPr>
        </p:nvSpPr>
        <p:spPr>
          <a:xfrm>
            <a:off x="152400" y="1447800"/>
            <a:ext cx="8763000" cy="5257800"/>
          </a:xfrm>
        </p:spPr>
        <p:txBody>
          <a:bodyPr/>
          <a:lstStyle/>
          <a:p>
            <a:pPr algn="just" eaLnBrk="1" hangingPunct="1">
              <a:buFont typeface="Wingdings" pitchFamily="2" charset="2"/>
              <a:buNone/>
            </a:pPr>
            <a:r>
              <a:rPr lang="en-US" altLang="zh-CN" sz="2800" b="1" i="1" dirty="0">
                <a:solidFill>
                  <a:srgbClr val="006600"/>
                </a:solidFill>
                <a:latin typeface="Comic Sans MS" pitchFamily="66" charset="0"/>
              </a:rPr>
              <a:t>Methotrexate </a:t>
            </a:r>
            <a:r>
              <a:rPr lang="zh-CN" altLang="en-US" sz="2800" b="1" i="1" dirty="0">
                <a:solidFill>
                  <a:srgbClr val="006600"/>
                </a:solidFill>
                <a:latin typeface="Comic Sans MS" pitchFamily="66" charset="0"/>
              </a:rPr>
              <a:t>（</a:t>
            </a:r>
            <a:r>
              <a:rPr lang="en-US" altLang="zh-CN" sz="2800" b="1" i="1" dirty="0">
                <a:solidFill>
                  <a:srgbClr val="006600"/>
                </a:solidFill>
                <a:latin typeface="Comic Sans MS" pitchFamily="66" charset="0"/>
              </a:rPr>
              <a:t>MTX</a:t>
            </a:r>
            <a:r>
              <a:rPr lang="zh-CN" altLang="en-US" sz="2800" b="1" i="1" dirty="0">
                <a:solidFill>
                  <a:srgbClr val="006600"/>
                </a:solidFill>
                <a:latin typeface="Comic Sans MS" pitchFamily="66" charset="0"/>
              </a:rPr>
              <a:t>）</a:t>
            </a:r>
          </a:p>
          <a:p>
            <a:pPr algn="just" eaLnBrk="1" hangingPunct="1">
              <a:buFont typeface="Wingdings" pitchFamily="2" charset="2"/>
              <a:buNone/>
            </a:pPr>
            <a:r>
              <a:rPr lang="en-US" altLang="zh-CN" sz="2800" b="1" u="sng" dirty="0">
                <a:solidFill>
                  <a:srgbClr val="FF00FF"/>
                </a:solidFill>
                <a:latin typeface="Comic Sans MS" pitchFamily="66" charset="0"/>
              </a:rPr>
              <a:t>Mechanism of Action</a:t>
            </a:r>
            <a:r>
              <a:rPr lang="zh-CN" altLang="en-US" sz="2800" b="1" u="sng" dirty="0">
                <a:solidFill>
                  <a:srgbClr val="FF00FF"/>
                </a:solidFill>
                <a:latin typeface="Comic Sans MS" pitchFamily="66" charset="0"/>
              </a:rPr>
              <a:t>：</a:t>
            </a:r>
          </a:p>
          <a:p>
            <a:pPr eaLnBrk="1" hangingPunct="1">
              <a:lnSpc>
                <a:spcPct val="120000"/>
              </a:lnSpc>
              <a:buClr>
                <a:srgbClr val="FF00FF"/>
              </a:buClr>
              <a:buFont typeface="Wingdings" pitchFamily="2" charset="2"/>
              <a:buChar char="Ø"/>
            </a:pPr>
            <a:r>
              <a:rPr lang="zh-CN" altLang="en-US" dirty="0">
                <a:ea typeface="SimHei" pitchFamily="49" charset="-122"/>
              </a:rPr>
              <a:t> </a:t>
            </a:r>
            <a:r>
              <a:rPr lang="en-US" altLang="zh-CN" sz="2800" b="1" dirty="0">
                <a:latin typeface="Comic Sans MS" pitchFamily="66" charset="0"/>
                <a:ea typeface="SimHei" pitchFamily="49" charset="-122"/>
              </a:rPr>
              <a:t>The structures of MTX and folic acid are similar. MTX is actively transported into mammalian cells and inhibits </a:t>
            </a:r>
            <a:r>
              <a:rPr lang="en-US" altLang="zh-CN" sz="2800" b="1" dirty="0" err="1">
                <a:latin typeface="Comic Sans MS" pitchFamily="66" charset="0"/>
                <a:ea typeface="SimHei" pitchFamily="49" charset="-122"/>
              </a:rPr>
              <a:t>dihydrofolate</a:t>
            </a:r>
            <a:r>
              <a:rPr lang="en-US" altLang="zh-CN" sz="2800" b="1" dirty="0">
                <a:latin typeface="Comic Sans MS" pitchFamily="66" charset="0"/>
                <a:ea typeface="SimHei" pitchFamily="49" charset="-122"/>
              </a:rPr>
              <a:t> reductase, the enzyme that normally converts dietary folate to the </a:t>
            </a:r>
            <a:r>
              <a:rPr lang="en-US" altLang="zh-CN" sz="2800" b="1" dirty="0" err="1">
                <a:latin typeface="Comic Sans MS" pitchFamily="66" charset="0"/>
                <a:ea typeface="SimHei" pitchFamily="49" charset="-122"/>
              </a:rPr>
              <a:t>tetrahydrofolate</a:t>
            </a:r>
            <a:r>
              <a:rPr lang="en-US" altLang="zh-CN" sz="2800" b="1" dirty="0">
                <a:latin typeface="Comic Sans MS" pitchFamily="66" charset="0"/>
                <a:ea typeface="SimHei" pitchFamily="49" charset="-122"/>
              </a:rPr>
              <a:t> form required for thymidine and purine synthesis.</a:t>
            </a:r>
            <a:endParaRPr lang="en-US" altLang="zh-CN" sz="2800" b="1" dirty="0">
              <a:latin typeface="Comic Sans MS" pitchFamily="66"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TotalTime>
  <Words>1054</Words>
  <Application>Microsoft Office PowerPoint</Application>
  <PresentationFormat>On-screen Show (4:3)</PresentationFormat>
  <Paragraphs>123</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SimHei</vt:lpstr>
      <vt:lpstr>SimSun</vt:lpstr>
      <vt:lpstr>Arial</vt:lpstr>
      <vt:lpstr>Calibri</vt:lpstr>
      <vt:lpstr>Comic Sans MS</vt:lpstr>
      <vt:lpstr>Wingdings</vt:lpstr>
      <vt:lpstr>Office Theme</vt:lpstr>
      <vt:lpstr>Anti- CANCER drugs  Dr. Mohammed Abd-Almoneim   </vt:lpstr>
      <vt:lpstr>Treatment of Cancer</vt:lpstr>
      <vt:lpstr>PowerPoint Presentation</vt:lpstr>
      <vt:lpstr> Advances in Cancer Chemotherapy </vt:lpstr>
      <vt:lpstr>Classifications of Anti- CANCER drugs  According to mechanism: </vt:lpstr>
      <vt:lpstr>PowerPoint Presentation</vt:lpstr>
      <vt:lpstr>Alkylating Agents</vt:lpstr>
      <vt:lpstr>Alkylating Agents</vt:lpstr>
      <vt:lpstr>Antimetabolites (Folic Acid Antagonist)</vt:lpstr>
      <vt:lpstr>Hormones</vt:lpstr>
      <vt:lpstr>Hormones</vt:lpstr>
      <vt:lpstr>Hormones</vt:lpstr>
      <vt:lpstr>Hormones</vt:lpstr>
      <vt:lpstr>Hormones</vt:lpstr>
      <vt:lpstr>Problems With Cancer Chemotherapy </vt:lpstr>
      <vt:lpstr>Adverse effects: </vt:lpstr>
      <vt:lpstr>PowerPoint Presentation</vt:lpstr>
      <vt:lpstr>PowerPoint Presentation</vt:lpstr>
      <vt:lpstr>PowerPoint Presentation</vt:lpstr>
      <vt:lpstr>B. Specific adverse effects</vt:lpstr>
      <vt:lpstr>Biological therapy</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 CANCER drugs</dc:title>
  <dc:creator>Dr. Eman</dc:creator>
  <cp:lastModifiedBy>Dralk F</cp:lastModifiedBy>
  <cp:revision>41</cp:revision>
  <dcterms:created xsi:type="dcterms:W3CDTF">2006-08-16T00:00:00Z</dcterms:created>
  <dcterms:modified xsi:type="dcterms:W3CDTF">2024-02-08T00:20:25Z</dcterms:modified>
</cp:coreProperties>
</file>