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CA796-9706-4259-B7EC-848CA0EA125E}" type="datetimeFigureOut">
              <a:rPr lang="en-US" smtClean="0"/>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78595-AAD8-4CC1-A9FB-14581D04922C}" type="slidenum">
              <a:rPr lang="en-US" smtClean="0"/>
              <a:t>‹#›</a:t>
            </a:fld>
            <a:endParaRPr lang="en-US"/>
          </a:p>
        </p:txBody>
      </p:sp>
    </p:spTree>
    <p:extLst>
      <p:ext uri="{BB962C8B-B14F-4D97-AF65-F5344CB8AC3E}">
        <p14:creationId xmlns:p14="http://schemas.microsoft.com/office/powerpoint/2010/main" val="317391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Quinolones</a:t>
            </a:r>
            <a:endParaRPr lang="en-US" dirty="0"/>
          </a:p>
        </p:txBody>
      </p:sp>
    </p:spTree>
    <p:extLst>
      <p:ext uri="{BB962C8B-B14F-4D97-AF65-F5344CB8AC3E}">
        <p14:creationId xmlns:p14="http://schemas.microsoft.com/office/powerpoint/2010/main" val="282123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8687" y="990600"/>
            <a:ext cx="7286625" cy="4520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411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763000" cy="3139321"/>
          </a:xfrm>
          <a:prstGeom prst="rect">
            <a:avLst/>
          </a:prstGeom>
        </p:spPr>
        <p:txBody>
          <a:bodyPr wrap="square">
            <a:spAutoFit/>
          </a:bodyPr>
          <a:lstStyle/>
          <a:p>
            <a:pPr>
              <a:spcBef>
                <a:spcPct val="0"/>
              </a:spcBef>
            </a:pPr>
            <a:r>
              <a:rPr lang="en-US" altLang="en-US" dirty="0" smtClean="0">
                <a:cs typeface="Arial" charset="0"/>
              </a:rPr>
              <a:t>6- Moxifloxacin </a:t>
            </a:r>
            <a:r>
              <a:rPr lang="en-US" altLang="en-US" dirty="0">
                <a:cs typeface="Arial" charset="0"/>
              </a:rPr>
              <a:t>and other fluoroquinolones may prolong the </a:t>
            </a:r>
            <a:r>
              <a:rPr lang="en-US" altLang="en-US" dirty="0" err="1">
                <a:cs typeface="Arial" charset="0"/>
              </a:rPr>
              <a:t>QTc</a:t>
            </a:r>
            <a:r>
              <a:rPr lang="en-US" altLang="en-US" dirty="0">
                <a:cs typeface="Arial" charset="0"/>
              </a:rPr>
              <a:t> interval  thus, they should not be used in patients who are predisposed to arrhythmias or those who are taking other medications that cause QT prolongation. </a:t>
            </a:r>
          </a:p>
          <a:p>
            <a:pPr>
              <a:spcBef>
                <a:spcPct val="0"/>
              </a:spcBef>
            </a:pPr>
            <a:endParaRPr lang="en-US" altLang="en-US" dirty="0">
              <a:cs typeface="Arial" charset="0"/>
            </a:endParaRPr>
          </a:p>
          <a:p>
            <a:r>
              <a:rPr lang="en-US" altLang="en-US" dirty="0" smtClean="0">
                <a:cs typeface="Arial" charset="0"/>
              </a:rPr>
              <a:t>7- </a:t>
            </a:r>
            <a:r>
              <a:rPr lang="en-US" altLang="en-US" dirty="0">
                <a:cs typeface="Arial" charset="0"/>
              </a:rPr>
              <a:t>Quinolones may raise the serum levels of warfarin, caffeine, cyclosporine and theophylline by inhibiting their metabolism (--</a:t>
            </a:r>
            <a:r>
              <a:rPr lang="en-US" altLang="en-US" dirty="0" err="1">
                <a:cs typeface="Arial" charset="0"/>
              </a:rPr>
              <a:t>cytoochrome</a:t>
            </a:r>
            <a:r>
              <a:rPr lang="en-US" altLang="en-US" dirty="0">
                <a:cs typeface="Arial" charset="0"/>
              </a:rPr>
              <a:t> oxidase enzymes in liver </a:t>
            </a:r>
            <a:r>
              <a:rPr lang="en-US" altLang="en-US" dirty="0" err="1">
                <a:cs typeface="Arial" charset="0"/>
              </a:rPr>
              <a:t>i.e</a:t>
            </a:r>
            <a:r>
              <a:rPr lang="en-US" altLang="en-US" dirty="0">
                <a:cs typeface="Arial" charset="0"/>
              </a:rPr>
              <a:t> HMEI</a:t>
            </a:r>
            <a:r>
              <a:rPr lang="en-US" altLang="en-US" dirty="0" smtClean="0">
                <a:cs typeface="Arial" charset="0"/>
              </a:rPr>
              <a:t>)</a:t>
            </a:r>
            <a:r>
              <a:rPr lang="en-US" altLang="en-US" dirty="0"/>
              <a:t> </a:t>
            </a:r>
            <a:r>
              <a:rPr lang="en-US" altLang="en-US" dirty="0" err="1"/>
              <a:t>Trovafloxacin</a:t>
            </a:r>
            <a:r>
              <a:rPr lang="en-US" altLang="en-US" dirty="0"/>
              <a:t> removed from market very quickly after release cardiac</a:t>
            </a:r>
          </a:p>
          <a:p>
            <a:r>
              <a:rPr lang="en-US" altLang="en-US" dirty="0"/>
              <a:t>arrhythmias, liver destruction, </a:t>
            </a:r>
            <a:r>
              <a:rPr lang="en-US" altLang="en-US" dirty="0" err="1"/>
              <a:t>phototoxicity</a:t>
            </a:r>
            <a:r>
              <a:rPr lang="en-US" altLang="en-US" dirty="0"/>
              <a:t>.</a:t>
            </a:r>
          </a:p>
          <a:p>
            <a:r>
              <a:rPr lang="en-US" altLang="en-US" dirty="0" err="1"/>
              <a:t>Gatifloxacin</a:t>
            </a:r>
            <a:r>
              <a:rPr lang="en-US" altLang="en-US" dirty="0"/>
              <a:t> (</a:t>
            </a:r>
            <a:r>
              <a:rPr lang="en-US" altLang="en-US" dirty="0" err="1"/>
              <a:t>Tequin</a:t>
            </a:r>
            <a:r>
              <a:rPr lang="en-US" altLang="en-US" dirty="0"/>
              <a:t>®) removed from </a:t>
            </a:r>
            <a:r>
              <a:rPr lang="en-US" altLang="en-US" dirty="0" smtClean="0"/>
              <a:t>market(diabetes.)</a:t>
            </a:r>
            <a:endParaRPr lang="en-US" altLang="en-US" dirty="0"/>
          </a:p>
          <a:p>
            <a:pPr>
              <a:spcBef>
                <a:spcPct val="0"/>
              </a:spcBef>
            </a:pPr>
            <a:endParaRPr lang="en-US" altLang="en-US" dirty="0">
              <a:cs typeface="Arial" charset="0"/>
            </a:endParaRPr>
          </a:p>
          <a:p>
            <a:pPr>
              <a:spcBef>
                <a:spcPct val="0"/>
              </a:spcBef>
            </a:pPr>
            <a:endParaRPr lang="en-US" altLang="en-US" dirty="0">
              <a:cs typeface="Arial"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86000"/>
            <a:ext cx="3429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352800"/>
            <a:ext cx="3733800" cy="2110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6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a:bodyPr>
          <a:lstStyle/>
          <a:p>
            <a:pPr marL="0" indent="0">
              <a:buNone/>
            </a:pPr>
            <a:r>
              <a:rPr lang="en-US" altLang="en-US" b="1" u="sng" dirty="0">
                <a:cs typeface="Arial" charset="0"/>
              </a:rPr>
              <a:t>FOLATE ANTAGONISTS :</a:t>
            </a:r>
          </a:p>
          <a:p>
            <a:r>
              <a:rPr lang="en-US" altLang="en-US" dirty="0" smtClean="0">
                <a:cs typeface="Arial" charset="0"/>
              </a:rPr>
              <a:t>folates </a:t>
            </a:r>
            <a:r>
              <a:rPr lang="en-US" altLang="en-US" dirty="0">
                <a:cs typeface="Arial" charset="0"/>
              </a:rPr>
              <a:t>are essential for the synthesis of purines and pyrimidines (precursors of RNA and DNA).  Therefore, in the absence of folate, cells cannot grow or divide.  To synthesize the critical folate derivative (</a:t>
            </a:r>
            <a:r>
              <a:rPr lang="en-US" altLang="en-US" dirty="0" err="1">
                <a:cs typeface="Arial" charset="0"/>
              </a:rPr>
              <a:t>tetrahydrofolic</a:t>
            </a:r>
            <a:r>
              <a:rPr lang="en-US" altLang="en-US" dirty="0">
                <a:cs typeface="Arial" charset="0"/>
              </a:rPr>
              <a:t> acid) humans must first obtain pre-formed folate in the form of folic acid from the diet.  In contrast, many bacteria are impermeable to folic acid and other folates and, therefore, must rely on their ability to synthesize folate de novo. </a:t>
            </a:r>
          </a:p>
          <a:p>
            <a:endParaRPr lang="en-US" dirty="0"/>
          </a:p>
        </p:txBody>
      </p:sp>
    </p:spTree>
    <p:extLst>
      <p:ext uri="{BB962C8B-B14F-4D97-AF65-F5344CB8AC3E}">
        <p14:creationId xmlns:p14="http://schemas.microsoft.com/office/powerpoint/2010/main" val="333890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7950" y="115888"/>
            <a:ext cx="9036050" cy="549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itchFamily="18" charset="0"/>
                <a:cs typeface="Times New Roman" pitchFamily="18" charset="0"/>
              </a:defRPr>
            </a:lvl1pPr>
            <a:lvl2pPr marL="742950" indent="-285750" algn="r" rtl="1">
              <a:spcBef>
                <a:spcPct val="20000"/>
              </a:spcBef>
              <a:buChar char="–"/>
              <a:defRPr sz="2800">
                <a:solidFill>
                  <a:schemeClr val="tx1"/>
                </a:solidFill>
                <a:latin typeface="Times New Roman" pitchFamily="18" charset="0"/>
                <a:cs typeface="Times New Roman" pitchFamily="18" charset="0"/>
              </a:defRPr>
            </a:lvl2pPr>
            <a:lvl3pPr marL="1143000" indent="-228600" algn="r" rtl="1">
              <a:spcBef>
                <a:spcPct val="20000"/>
              </a:spcBef>
              <a:buChar char="•"/>
              <a:defRPr sz="2400">
                <a:solidFill>
                  <a:schemeClr val="tx1"/>
                </a:solidFill>
                <a:latin typeface="Times New Roman" pitchFamily="18" charset="0"/>
                <a:cs typeface="Times New Roman" pitchFamily="18" charset="0"/>
              </a:defRPr>
            </a:lvl3pPr>
            <a:lvl4pPr marL="1600200" indent="-228600" algn="r" rtl="1">
              <a:spcBef>
                <a:spcPct val="20000"/>
              </a:spcBef>
              <a:buChar char="–"/>
              <a:defRPr sz="2000">
                <a:solidFill>
                  <a:schemeClr val="tx1"/>
                </a:solidFill>
                <a:latin typeface="Times New Roman" pitchFamily="18" charset="0"/>
                <a:cs typeface="Times New Roman" pitchFamily="18" charset="0"/>
              </a:defRPr>
            </a:lvl4pPr>
            <a:lvl5pPr marL="2057400" indent="-228600" algn="r" rtl="1">
              <a:spcBef>
                <a:spcPct val="20000"/>
              </a:spcBef>
              <a:buChar char="»"/>
              <a:defRPr sz="2000">
                <a:solidFill>
                  <a:schemeClr val="tx1"/>
                </a:solidFill>
                <a:latin typeface="Times New Roman" pitchFamily="18" charset="0"/>
                <a:cs typeface="Times New Roman"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l" rtl="0">
              <a:spcBef>
                <a:spcPct val="0"/>
              </a:spcBef>
              <a:buFontTx/>
              <a:buNone/>
            </a:pPr>
            <a:r>
              <a:rPr lang="en-US" altLang="en-US" sz="1800" dirty="0">
                <a:cs typeface="Arial" charset="0"/>
              </a:rPr>
              <a:t> </a:t>
            </a:r>
            <a:r>
              <a:rPr lang="en-US" altLang="en-US" sz="1600" b="1" u="sng" dirty="0">
                <a:cs typeface="Arial" charset="0"/>
              </a:rPr>
              <a:t>FOLATE </a:t>
            </a:r>
            <a:r>
              <a:rPr lang="en-US" altLang="en-US" sz="1600" b="1" u="sng" dirty="0" smtClean="0">
                <a:cs typeface="Arial" charset="0"/>
              </a:rPr>
              <a:t>ANTAGONISTS :</a:t>
            </a:r>
          </a:p>
          <a:p>
            <a:pPr algn="l" rtl="0">
              <a:spcBef>
                <a:spcPct val="0"/>
              </a:spcBef>
              <a:buFontTx/>
              <a:buNone/>
            </a:pPr>
            <a:endParaRPr lang="en-US" altLang="en-US" sz="1600" b="1" u="sng" dirty="0" smtClean="0">
              <a:cs typeface="Arial" charset="0"/>
            </a:endParaRPr>
          </a:p>
          <a:p>
            <a:pPr algn="l" rtl="0">
              <a:spcBef>
                <a:spcPct val="0"/>
              </a:spcBef>
              <a:buFontTx/>
              <a:buNone/>
            </a:pPr>
            <a:r>
              <a:rPr lang="en-US" altLang="en-US" sz="1600" b="1" dirty="0" smtClean="0">
                <a:cs typeface="Arial" charset="0"/>
              </a:rPr>
              <a:t>(</a:t>
            </a:r>
            <a:r>
              <a:rPr lang="en-US" altLang="en-US" sz="1600" b="1" dirty="0" err="1" smtClean="0">
                <a:cs typeface="Arial" charset="0"/>
              </a:rPr>
              <a:t>sulphonamides</a:t>
            </a:r>
            <a:r>
              <a:rPr lang="en-US" altLang="en-US" sz="1600" b="1" dirty="0" smtClean="0">
                <a:cs typeface="Arial" charset="0"/>
              </a:rPr>
              <a:t>, trimethoprim, </a:t>
            </a:r>
            <a:r>
              <a:rPr lang="en-US" altLang="en-US" sz="1600" b="1" dirty="0" err="1" smtClean="0">
                <a:cs typeface="Arial" charset="0"/>
              </a:rPr>
              <a:t>pyrimethamine</a:t>
            </a:r>
            <a:r>
              <a:rPr lang="en-US" altLang="en-US" sz="1600" b="1" dirty="0" smtClean="0">
                <a:cs typeface="Arial" charset="0"/>
              </a:rPr>
              <a:t> and </a:t>
            </a:r>
            <a:r>
              <a:rPr lang="en-US" altLang="en-US" sz="1600" b="1" dirty="0" err="1" smtClean="0">
                <a:cs typeface="Arial" charset="0"/>
              </a:rPr>
              <a:t>dapson</a:t>
            </a:r>
            <a:r>
              <a:rPr lang="en-US" altLang="en-US" sz="1600" b="1" dirty="0" smtClean="0">
                <a:cs typeface="Arial" charset="0"/>
              </a:rPr>
              <a:t>)</a:t>
            </a:r>
          </a:p>
          <a:p>
            <a:pPr algn="l" rtl="0">
              <a:spcBef>
                <a:spcPct val="0"/>
              </a:spcBef>
              <a:buFontTx/>
              <a:buNone/>
            </a:pPr>
            <a:endParaRPr lang="en-US" altLang="en-US" sz="1600" b="1" dirty="0">
              <a:cs typeface="Arial" charset="0"/>
            </a:endParaRPr>
          </a:p>
          <a:p>
            <a:pPr algn="l" rtl="0">
              <a:spcBef>
                <a:spcPct val="0"/>
              </a:spcBef>
              <a:buFontTx/>
              <a:buNone/>
            </a:pPr>
            <a:r>
              <a:rPr lang="en-US" altLang="en-US" sz="1600" b="1" dirty="0" smtClean="0">
                <a:cs typeface="Arial" charset="0"/>
              </a:rPr>
              <a:t>1- </a:t>
            </a:r>
            <a:r>
              <a:rPr lang="en-US" altLang="en-US" sz="1600" b="1" dirty="0" err="1" smtClean="0">
                <a:cs typeface="Arial" charset="0"/>
              </a:rPr>
              <a:t>Sulphonamides</a:t>
            </a:r>
            <a:r>
              <a:rPr lang="en-US" altLang="en-US" sz="1600" b="1" dirty="0" smtClean="0">
                <a:cs typeface="Arial" charset="0"/>
              </a:rPr>
              <a:t> :</a:t>
            </a:r>
          </a:p>
          <a:p>
            <a:pPr algn="l" rtl="0">
              <a:spcBef>
                <a:spcPct val="0"/>
              </a:spcBef>
              <a:buFontTx/>
              <a:buNone/>
            </a:pPr>
            <a:endParaRPr lang="en-US" altLang="en-US" sz="1600" b="1" dirty="0">
              <a:cs typeface="Arial" charset="0"/>
            </a:endParaRPr>
          </a:p>
          <a:p>
            <a:pPr algn="l" rtl="0">
              <a:spcBef>
                <a:spcPct val="0"/>
              </a:spcBef>
              <a:buFontTx/>
              <a:buNone/>
            </a:pPr>
            <a:r>
              <a:rPr lang="en-US" altLang="en-US" sz="1600" dirty="0">
                <a:cs typeface="Arial" charset="0"/>
              </a:rPr>
              <a:t> </a:t>
            </a:r>
            <a:r>
              <a:rPr lang="en-US" altLang="en-US" sz="1600" b="1" dirty="0">
                <a:cs typeface="Arial" charset="0"/>
              </a:rPr>
              <a:t>Mechanism of action </a:t>
            </a:r>
          </a:p>
          <a:p>
            <a:pPr algn="l" rtl="0">
              <a:spcBef>
                <a:spcPct val="0"/>
              </a:spcBef>
              <a:buFontTx/>
              <a:buNone/>
            </a:pPr>
            <a:r>
              <a:rPr lang="en-US" altLang="en-US" sz="1600" dirty="0">
                <a:cs typeface="Arial" charset="0"/>
              </a:rPr>
              <a:t> In many microorganisms, </a:t>
            </a:r>
            <a:r>
              <a:rPr lang="en-US" altLang="en-US" sz="1600" dirty="0" err="1">
                <a:cs typeface="Arial" charset="0"/>
              </a:rPr>
              <a:t>dihydrofolic</a:t>
            </a:r>
            <a:r>
              <a:rPr lang="en-US" altLang="en-US" sz="1600" dirty="0">
                <a:cs typeface="Arial" charset="0"/>
              </a:rPr>
              <a:t> acid is synthesized from p-</a:t>
            </a:r>
            <a:r>
              <a:rPr lang="en-US" altLang="en-US" sz="1600" dirty="0" err="1">
                <a:cs typeface="Arial" charset="0"/>
              </a:rPr>
              <a:t>aminobenzoic</a:t>
            </a:r>
            <a:r>
              <a:rPr lang="en-US" altLang="en-US" sz="1600" dirty="0">
                <a:cs typeface="Arial" charset="0"/>
              </a:rPr>
              <a:t> acid (PABA), </a:t>
            </a:r>
            <a:r>
              <a:rPr lang="en-US" altLang="en-US" sz="1600" dirty="0" err="1">
                <a:cs typeface="Arial" charset="0"/>
              </a:rPr>
              <a:t>pteridine</a:t>
            </a:r>
            <a:r>
              <a:rPr lang="en-US" altLang="en-US" sz="1600" dirty="0">
                <a:cs typeface="Arial" charset="0"/>
              </a:rPr>
              <a:t>, and glutamate . All the sulfonamides currently in clinical use are synthetic analogs of PABA.  Because of their structural similarity to PABA, the sulfonamides compete with this substrate for the bacterial enzyme, </a:t>
            </a:r>
            <a:r>
              <a:rPr lang="en-US" altLang="en-US" sz="1600" dirty="0" err="1">
                <a:cs typeface="Arial" charset="0"/>
              </a:rPr>
              <a:t>dihydropteroate</a:t>
            </a:r>
            <a:r>
              <a:rPr lang="en-US" altLang="en-US" sz="1600" dirty="0">
                <a:cs typeface="Arial" charset="0"/>
              </a:rPr>
              <a:t> </a:t>
            </a:r>
            <a:r>
              <a:rPr lang="en-US" altLang="en-US" sz="1600" dirty="0" err="1">
                <a:cs typeface="Arial" charset="0"/>
              </a:rPr>
              <a:t>synthetase</a:t>
            </a:r>
            <a:r>
              <a:rPr lang="en-US" altLang="en-US" sz="1600" dirty="0">
                <a:cs typeface="Arial" charset="0"/>
              </a:rPr>
              <a:t>.  They thus inhibit the synthesis of bacterial </a:t>
            </a:r>
            <a:r>
              <a:rPr lang="en-US" altLang="en-US" sz="1600" dirty="0" err="1">
                <a:cs typeface="Arial" charset="0"/>
              </a:rPr>
              <a:t>dihydrofolic</a:t>
            </a:r>
            <a:r>
              <a:rPr lang="en-US" altLang="en-US" sz="1600" dirty="0">
                <a:cs typeface="Arial" charset="0"/>
              </a:rPr>
              <a:t> acid and, thereby, the formation of its essential cofactor forms</a:t>
            </a:r>
            <a:r>
              <a:rPr lang="en-US" altLang="en-US" sz="1600" dirty="0" smtClean="0">
                <a:cs typeface="Arial" charset="0"/>
              </a:rPr>
              <a:t>.</a:t>
            </a:r>
          </a:p>
          <a:p>
            <a:pPr algn="l" rtl="0">
              <a:spcBef>
                <a:spcPct val="0"/>
              </a:spcBef>
              <a:buFontTx/>
              <a:buNone/>
            </a:pPr>
            <a:endParaRPr lang="en-US" altLang="en-US" sz="1600" dirty="0">
              <a:cs typeface="Arial" charset="0"/>
            </a:endParaRPr>
          </a:p>
          <a:p>
            <a:pPr algn="l">
              <a:buNone/>
            </a:pPr>
            <a:r>
              <a:rPr lang="en-US" sz="1600" b="1" dirty="0"/>
              <a:t>Antibacterial spectrum</a:t>
            </a:r>
            <a:endParaRPr lang="en-US" sz="1600" dirty="0"/>
          </a:p>
          <a:p>
            <a:pPr algn="l">
              <a:buNone/>
            </a:pPr>
            <a:endParaRPr lang="en-US" sz="1600" dirty="0"/>
          </a:p>
          <a:p>
            <a:pPr lvl="0" algn="l">
              <a:buNone/>
            </a:pPr>
            <a:r>
              <a:rPr lang="en-US" sz="1600" dirty="0"/>
              <a:t>They are bacteriostatic chemotherapeutic agents, effective against </a:t>
            </a:r>
            <a:r>
              <a:rPr lang="en-US" sz="1600" i="1" u="sng" dirty="0"/>
              <a:t>gram-positive organisms, some gram-negative organisms and chlamydia.</a:t>
            </a:r>
            <a:r>
              <a:rPr lang="en-US" sz="1600" u="sng" dirty="0"/>
              <a:t> </a:t>
            </a:r>
          </a:p>
          <a:p>
            <a:pPr lvl="0" algn="l">
              <a:buNone/>
            </a:pPr>
            <a:r>
              <a:rPr lang="en-US" sz="1600" dirty="0"/>
              <a:t>They also  are effective against </a:t>
            </a:r>
            <a:r>
              <a:rPr lang="en-US" sz="1600" i="1" u="sng" dirty="0"/>
              <a:t>Toxoplasma </a:t>
            </a:r>
            <a:r>
              <a:rPr lang="en-US" sz="1600" i="1" u="sng" dirty="0" err="1"/>
              <a:t>gondii</a:t>
            </a:r>
            <a:r>
              <a:rPr lang="en-US" sz="1600" u="sng" dirty="0"/>
              <a:t> &amp;</a:t>
            </a:r>
            <a:r>
              <a:rPr lang="en-US" sz="1600" i="1" u="sng" dirty="0"/>
              <a:t>chloroquine-resistant Plasmodium falciparum</a:t>
            </a:r>
            <a:r>
              <a:rPr lang="en-US" sz="1600" dirty="0"/>
              <a:t>.</a:t>
            </a:r>
          </a:p>
          <a:p>
            <a:pPr algn="l" rtl="0">
              <a:spcBef>
                <a:spcPct val="0"/>
              </a:spcBef>
              <a:buFontTx/>
              <a:buNone/>
            </a:pPr>
            <a:endParaRPr lang="en-US" altLang="en-US" sz="1600" dirty="0">
              <a:cs typeface="Arial" charset="0"/>
            </a:endParaRPr>
          </a:p>
          <a:p>
            <a:pPr algn="l" rtl="0">
              <a:spcBef>
                <a:spcPct val="0"/>
              </a:spcBef>
              <a:buFontTx/>
              <a:buNone/>
            </a:pPr>
            <a:endParaRPr lang="en-US" altLang="en-US" sz="1600" dirty="0">
              <a:cs typeface="Arial" charset="0"/>
            </a:endParaRPr>
          </a:p>
          <a:p>
            <a:pPr algn="l" rtl="0">
              <a:spcBef>
                <a:spcPct val="0"/>
              </a:spcBef>
              <a:buFontTx/>
              <a:buNone/>
            </a:pPr>
            <a:endParaRPr lang="en-US" altLang="en-US" sz="1600" dirty="0">
              <a:cs typeface="Arial" charset="0"/>
            </a:endParaRPr>
          </a:p>
        </p:txBody>
      </p:sp>
    </p:spTree>
    <p:extLst>
      <p:ext uri="{BB962C8B-B14F-4D97-AF65-F5344CB8AC3E}">
        <p14:creationId xmlns:p14="http://schemas.microsoft.com/office/powerpoint/2010/main" val="245529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58000"/>
          </a:xfrm>
        </p:spPr>
        <p:txBody>
          <a:bodyPr>
            <a:normAutofit fontScale="55000" lnSpcReduction="20000"/>
          </a:bodyPr>
          <a:lstStyle/>
          <a:p>
            <a:pPr marL="0" indent="0">
              <a:buNone/>
            </a:pPr>
            <a:endParaRPr lang="en-US" dirty="0"/>
          </a:p>
          <a:p>
            <a:pPr marL="0" indent="0">
              <a:buNone/>
            </a:pPr>
            <a:r>
              <a:rPr lang="en-US" b="1" dirty="0" smtClean="0">
                <a:sym typeface="Wingdings 3"/>
              </a:rPr>
              <a:t></a:t>
            </a:r>
            <a:r>
              <a:rPr lang="en-US" b="1" dirty="0" smtClean="0"/>
              <a:t> </a:t>
            </a:r>
            <a:r>
              <a:rPr lang="en-US" b="1" dirty="0"/>
              <a:t>Pharmacokinetics</a:t>
            </a:r>
            <a:endParaRPr lang="en-US" dirty="0"/>
          </a:p>
          <a:p>
            <a:pPr marL="0" indent="0">
              <a:buNone/>
            </a:pPr>
            <a:r>
              <a:rPr lang="en-US" b="1" dirty="0">
                <a:sym typeface="Wingdings 3"/>
              </a:rPr>
              <a:t></a:t>
            </a:r>
            <a:r>
              <a:rPr lang="en-US" b="1" u="sng" dirty="0"/>
              <a:t>Absorption and distribution</a:t>
            </a:r>
            <a:r>
              <a:rPr lang="en-US" b="1" dirty="0" smtClean="0"/>
              <a:t>:</a:t>
            </a:r>
          </a:p>
          <a:p>
            <a:pPr lvl="0">
              <a:spcBef>
                <a:spcPct val="0"/>
              </a:spcBef>
              <a:buNone/>
            </a:pPr>
            <a:r>
              <a:rPr lang="en-US" altLang="en-US" dirty="0" smtClean="0">
                <a:cs typeface="Arial" charset="0"/>
              </a:rPr>
              <a:t>1-After </a:t>
            </a:r>
            <a:r>
              <a:rPr lang="en-US" altLang="en-US" dirty="0">
                <a:cs typeface="Arial" charset="0"/>
              </a:rPr>
              <a:t>oral administration, most sulfa drugs are well absorbed </a:t>
            </a:r>
            <a:r>
              <a:rPr lang="en-US" altLang="en-US" dirty="0" smtClean="0">
                <a:cs typeface="Arial" charset="0"/>
              </a:rPr>
              <a:t> (</a:t>
            </a:r>
            <a:r>
              <a:rPr lang="en-US" dirty="0" smtClean="0"/>
              <a:t>the </a:t>
            </a:r>
            <a:r>
              <a:rPr lang="en-US" dirty="0"/>
              <a:t>best is </a:t>
            </a:r>
            <a:r>
              <a:rPr lang="en-US" dirty="0" err="1" smtClean="0"/>
              <a:t>sulphadiazine</a:t>
            </a:r>
            <a:r>
              <a:rPr lang="en-US" dirty="0" smtClean="0"/>
              <a:t>) but  a</a:t>
            </a:r>
            <a:r>
              <a:rPr lang="en-US" altLang="en-US" dirty="0" smtClean="0">
                <a:cs typeface="Arial" charset="0"/>
              </a:rPr>
              <a:t>n </a:t>
            </a:r>
            <a:r>
              <a:rPr lang="en-US" altLang="en-US" dirty="0">
                <a:cs typeface="Arial" charset="0"/>
              </a:rPr>
              <a:t>exception is sulfasalazine. It is not absorbed when administered orally or as a suppository and, therefore,  Sulfasalazine is reserved for treatment of chronic inflammatory bowel disease (IBD) (for example, ulcerative colitis). </a:t>
            </a:r>
          </a:p>
          <a:p>
            <a:pPr marL="0" indent="0">
              <a:buNone/>
            </a:pPr>
            <a:r>
              <a:rPr lang="en-US" altLang="en-US" dirty="0" smtClean="0">
                <a:cs typeface="Arial" charset="0"/>
              </a:rPr>
              <a:t>2- In </a:t>
            </a:r>
            <a:r>
              <a:rPr lang="en-US" altLang="en-US" dirty="0">
                <a:cs typeface="Arial" charset="0"/>
              </a:rPr>
              <a:t>burn units, creams of silver sulfadiazine or </a:t>
            </a:r>
            <a:r>
              <a:rPr lang="en-US" altLang="en-US" dirty="0" err="1" smtClean="0">
                <a:cs typeface="Arial" charset="0"/>
              </a:rPr>
              <a:t>sulfamylon</a:t>
            </a:r>
            <a:r>
              <a:rPr lang="en-US" altLang="en-US" dirty="0" smtClean="0">
                <a:cs typeface="Arial" charset="0"/>
              </a:rPr>
              <a:t> </a:t>
            </a:r>
            <a:r>
              <a:rPr lang="en-US" altLang="en-US" dirty="0">
                <a:cs typeface="Arial" charset="0"/>
              </a:rPr>
              <a:t>have been effective in reducing burn-associated sepsis because they prevent colonization of bacteria.</a:t>
            </a:r>
          </a:p>
          <a:p>
            <a:pPr>
              <a:spcBef>
                <a:spcPct val="0"/>
              </a:spcBef>
              <a:buNone/>
            </a:pPr>
            <a:r>
              <a:rPr lang="en-US" b="1" dirty="0"/>
              <a:t> </a:t>
            </a:r>
            <a:endParaRPr lang="en-US" b="1" dirty="0" smtClean="0"/>
          </a:p>
          <a:p>
            <a:pPr>
              <a:spcBef>
                <a:spcPct val="0"/>
              </a:spcBef>
              <a:buNone/>
            </a:pPr>
            <a:r>
              <a:rPr lang="en-US" altLang="en-US" b="1" u="sng" dirty="0" smtClean="0"/>
              <a:t> </a:t>
            </a:r>
            <a:r>
              <a:rPr lang="en-US" altLang="en-US" b="1" u="sng" dirty="0"/>
              <a:t>Distribution</a:t>
            </a:r>
            <a:r>
              <a:rPr lang="en-US" altLang="en-US" dirty="0">
                <a:cs typeface="Arial" charset="0"/>
              </a:rPr>
              <a:t>:  </a:t>
            </a:r>
            <a:endParaRPr lang="en-US" altLang="en-US" dirty="0" smtClean="0">
              <a:cs typeface="Arial" charset="0"/>
            </a:endParaRPr>
          </a:p>
          <a:p>
            <a:pPr>
              <a:spcBef>
                <a:spcPct val="0"/>
              </a:spcBef>
              <a:buNone/>
            </a:pPr>
            <a:r>
              <a:rPr lang="en-US" altLang="en-US" dirty="0" smtClean="0">
                <a:cs typeface="Arial" charset="0"/>
              </a:rPr>
              <a:t>Sulfa </a:t>
            </a:r>
            <a:r>
              <a:rPr lang="en-US" altLang="en-US" dirty="0">
                <a:cs typeface="Arial" charset="0"/>
              </a:rPr>
              <a:t>drugs are bound to serum albumin in the circulation,   Sulfa drugs distribute throughout the bodily fluids and penetrate well into cerebrospinal fluid even in the absence of inflammation.  They can also pass the placental barrier and enter fetal tissues. </a:t>
            </a:r>
          </a:p>
          <a:p>
            <a:pPr marL="0" indent="0">
              <a:buNone/>
            </a:pPr>
            <a:r>
              <a:rPr lang="en-US" dirty="0" smtClean="0"/>
              <a:t>.</a:t>
            </a:r>
          </a:p>
          <a:p>
            <a:pPr marL="0" lvl="0" indent="0">
              <a:buNone/>
            </a:pPr>
            <a:endParaRPr lang="en-US" dirty="0" smtClean="0"/>
          </a:p>
          <a:p>
            <a:pPr>
              <a:spcBef>
                <a:spcPct val="0"/>
              </a:spcBef>
              <a:buNone/>
            </a:pPr>
            <a:r>
              <a:rPr lang="en-US" altLang="en-US" b="1" dirty="0" smtClean="0">
                <a:cs typeface="Arial" charset="0"/>
              </a:rPr>
              <a:t> </a:t>
            </a:r>
            <a:r>
              <a:rPr lang="en-US" altLang="en-US" b="1" dirty="0">
                <a:cs typeface="Arial" charset="0"/>
              </a:rPr>
              <a:t>Metabolism:  </a:t>
            </a:r>
            <a:r>
              <a:rPr lang="en-US" altLang="en-US" dirty="0">
                <a:cs typeface="Arial" charset="0"/>
              </a:rPr>
              <a:t>The sulfa drugs are acetylated and conjugated primarily in the liver.  The acetylated product is devoid of antimicrobial activity but retains the toxic potential to precipitate </a:t>
            </a:r>
            <a:r>
              <a:rPr lang="en-US" altLang="en-US" dirty="0" smtClean="0">
                <a:cs typeface="Arial" charset="0"/>
              </a:rPr>
              <a:t>(</a:t>
            </a:r>
            <a:r>
              <a:rPr lang="en-US" dirty="0" smtClean="0"/>
              <a:t>insoluble ) </a:t>
            </a:r>
            <a:r>
              <a:rPr lang="en-US" dirty="0"/>
              <a:t>in renal tubules </a:t>
            </a:r>
            <a:r>
              <a:rPr lang="en-US" altLang="en-US" dirty="0" smtClean="0">
                <a:cs typeface="Arial" charset="0"/>
              </a:rPr>
              <a:t>at </a:t>
            </a:r>
            <a:r>
              <a:rPr lang="en-US" altLang="en-US" dirty="0">
                <a:cs typeface="Arial" charset="0"/>
              </a:rPr>
              <a:t>neutral or acidic </a:t>
            </a:r>
            <a:r>
              <a:rPr lang="en-US" altLang="en-US" dirty="0" err="1">
                <a:cs typeface="Arial" charset="0"/>
              </a:rPr>
              <a:t>pH.</a:t>
            </a:r>
            <a:r>
              <a:rPr lang="en-US" altLang="en-US" dirty="0">
                <a:cs typeface="Arial" charset="0"/>
              </a:rPr>
              <a:t> This causes </a:t>
            </a:r>
            <a:r>
              <a:rPr lang="en-US" altLang="en-US" dirty="0" err="1">
                <a:cs typeface="Arial" charset="0"/>
              </a:rPr>
              <a:t>crystalluria</a:t>
            </a:r>
            <a:r>
              <a:rPr lang="en-US" altLang="en-US" dirty="0">
                <a:cs typeface="Arial" charset="0"/>
              </a:rPr>
              <a:t> (stone formation) and, therefore  potential damage to the kidney. </a:t>
            </a:r>
            <a:r>
              <a:rPr lang="en-US" dirty="0"/>
              <a:t>Both parent compounds and metabolites are excreted in the urine (so, it is useful for the urinary tract infection</a:t>
            </a:r>
            <a:r>
              <a:rPr lang="en-US" dirty="0" smtClean="0"/>
              <a:t>).</a:t>
            </a:r>
          </a:p>
          <a:p>
            <a:pPr>
              <a:spcBef>
                <a:spcPct val="0"/>
              </a:spcBef>
              <a:buNone/>
            </a:pPr>
            <a:endParaRPr lang="en-US" dirty="0"/>
          </a:p>
          <a:p>
            <a:pPr>
              <a:spcBef>
                <a:spcPct val="0"/>
              </a:spcBef>
              <a:buNone/>
            </a:pPr>
            <a:endParaRPr lang="en-US" altLang="en-US" dirty="0">
              <a:cs typeface="Arial" charset="0"/>
            </a:endParaRPr>
          </a:p>
          <a:p>
            <a:pPr>
              <a:spcBef>
                <a:spcPct val="0"/>
              </a:spcBef>
              <a:buNone/>
            </a:pPr>
            <a:endParaRPr lang="en-US" altLang="en-US" dirty="0">
              <a:cs typeface="Arial" charset="0"/>
            </a:endParaRPr>
          </a:p>
          <a:p>
            <a:pPr>
              <a:spcBef>
                <a:spcPct val="0"/>
              </a:spcBef>
              <a:buNone/>
            </a:pPr>
            <a:r>
              <a:rPr lang="en-US" altLang="en-US" b="1" dirty="0" smtClean="0">
                <a:cs typeface="Arial" charset="0"/>
              </a:rPr>
              <a:t> </a:t>
            </a:r>
            <a:r>
              <a:rPr lang="en-US" altLang="en-US" b="1" dirty="0">
                <a:cs typeface="Arial" charset="0"/>
              </a:rPr>
              <a:t>Excretion</a:t>
            </a:r>
            <a:r>
              <a:rPr lang="en-US" altLang="en-US" dirty="0">
                <a:cs typeface="Arial" charset="0"/>
              </a:rPr>
              <a:t>:  Sulfa drugs are eliminated by glomerular filtration and secretion and require dose adjustments for renal dysfunction.  Sulfonamides may be eliminated in breast milk.</a:t>
            </a:r>
          </a:p>
          <a:p>
            <a:pPr marL="0" lvl="0" indent="0">
              <a:buNone/>
            </a:pPr>
            <a:endParaRPr lang="en-US" dirty="0"/>
          </a:p>
        </p:txBody>
      </p:sp>
    </p:spTree>
    <p:extLst>
      <p:ext uri="{BB962C8B-B14F-4D97-AF65-F5344CB8AC3E}">
        <p14:creationId xmlns:p14="http://schemas.microsoft.com/office/powerpoint/2010/main" val="621243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80963"/>
            <a:ext cx="9144000"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itchFamily="18" charset="0"/>
                <a:cs typeface="Times New Roman" pitchFamily="18" charset="0"/>
              </a:defRPr>
            </a:lvl1pPr>
            <a:lvl2pPr marL="742950" indent="-285750" algn="r" rtl="1">
              <a:spcBef>
                <a:spcPct val="20000"/>
              </a:spcBef>
              <a:buChar char="–"/>
              <a:defRPr sz="2800">
                <a:solidFill>
                  <a:schemeClr val="tx1"/>
                </a:solidFill>
                <a:latin typeface="Times New Roman" pitchFamily="18" charset="0"/>
                <a:cs typeface="Times New Roman" pitchFamily="18" charset="0"/>
              </a:defRPr>
            </a:lvl2pPr>
            <a:lvl3pPr marL="1143000" indent="-228600" algn="r" rtl="1">
              <a:spcBef>
                <a:spcPct val="20000"/>
              </a:spcBef>
              <a:buChar char="•"/>
              <a:defRPr sz="2400">
                <a:solidFill>
                  <a:schemeClr val="tx1"/>
                </a:solidFill>
                <a:latin typeface="Times New Roman" pitchFamily="18" charset="0"/>
                <a:cs typeface="Times New Roman" pitchFamily="18" charset="0"/>
              </a:defRPr>
            </a:lvl3pPr>
            <a:lvl4pPr marL="1600200" indent="-228600" algn="r" rtl="1">
              <a:spcBef>
                <a:spcPct val="20000"/>
              </a:spcBef>
              <a:buChar char="–"/>
              <a:defRPr sz="2000">
                <a:solidFill>
                  <a:schemeClr val="tx1"/>
                </a:solidFill>
                <a:latin typeface="Times New Roman" pitchFamily="18" charset="0"/>
                <a:cs typeface="Times New Roman" pitchFamily="18" charset="0"/>
              </a:defRPr>
            </a:lvl4pPr>
            <a:lvl5pPr marL="2057400" indent="-228600" algn="r" rtl="1">
              <a:spcBef>
                <a:spcPct val="20000"/>
              </a:spcBef>
              <a:buChar char="»"/>
              <a:defRPr sz="2000">
                <a:solidFill>
                  <a:schemeClr val="tx1"/>
                </a:solidFill>
                <a:latin typeface="Times New Roman" pitchFamily="18" charset="0"/>
                <a:cs typeface="Times New Roman"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l">
              <a:buNone/>
            </a:pPr>
            <a:r>
              <a:rPr lang="en-US" sz="1800" b="1" u="sng" dirty="0"/>
              <a:t>Preparations of Sulfonamides</a:t>
            </a:r>
            <a:endParaRPr lang="en-US" sz="1800" u="sng" dirty="0"/>
          </a:p>
          <a:p>
            <a:pPr algn="l">
              <a:buNone/>
            </a:pPr>
            <a:r>
              <a:rPr lang="en-US" sz="1800" b="1" dirty="0">
                <a:sym typeface="Wingdings 3"/>
              </a:rPr>
              <a:t></a:t>
            </a:r>
            <a:r>
              <a:rPr lang="en-US" sz="1800" b="1" u="sng" dirty="0"/>
              <a:t>Well absorbed from GIT:</a:t>
            </a:r>
            <a:endParaRPr lang="en-US" sz="1800" dirty="0"/>
          </a:p>
          <a:p>
            <a:pPr algn="l">
              <a:buNone/>
            </a:pPr>
            <a:r>
              <a:rPr lang="en-US" sz="1800" b="1" i="1" dirty="0">
                <a:sym typeface="Wingdings"/>
              </a:rPr>
              <a:t></a:t>
            </a:r>
            <a:r>
              <a:rPr lang="en-US" sz="1800" b="1" i="1" dirty="0"/>
              <a:t>Short acting</a:t>
            </a:r>
            <a:r>
              <a:rPr lang="en-US" sz="1800" dirty="0"/>
              <a:t> e.g. Sulfadiazine. </a:t>
            </a:r>
          </a:p>
          <a:p>
            <a:pPr algn="l">
              <a:buNone/>
            </a:pPr>
            <a:r>
              <a:rPr lang="en-US" sz="1800" b="1" i="1" dirty="0">
                <a:sym typeface="Wingdings"/>
              </a:rPr>
              <a:t></a:t>
            </a:r>
            <a:r>
              <a:rPr lang="en-US" sz="1800" b="1" i="1" dirty="0"/>
              <a:t>Long acting </a:t>
            </a:r>
            <a:r>
              <a:rPr lang="en-US" sz="1800" dirty="0" err="1"/>
              <a:t>e.g</a:t>
            </a:r>
            <a:r>
              <a:rPr lang="en-US" sz="1800" dirty="0"/>
              <a:t> S. </a:t>
            </a:r>
            <a:r>
              <a:rPr lang="en-US" sz="1800" dirty="0" err="1"/>
              <a:t>Doxine</a:t>
            </a:r>
            <a:r>
              <a:rPr lang="en-US" sz="1800" dirty="0"/>
              <a:t>. </a:t>
            </a:r>
          </a:p>
          <a:p>
            <a:pPr algn="l">
              <a:buNone/>
            </a:pPr>
            <a:r>
              <a:rPr lang="en-US" sz="1800" b="1" dirty="0">
                <a:sym typeface="Wingdings 3"/>
              </a:rPr>
              <a:t></a:t>
            </a:r>
            <a:r>
              <a:rPr lang="en-US" sz="1800" b="1" u="sng" dirty="0"/>
              <a:t>Poorly absorbed from GIT:</a:t>
            </a:r>
            <a:r>
              <a:rPr lang="en-US" sz="1800" dirty="0"/>
              <a:t>  S. </a:t>
            </a:r>
            <a:r>
              <a:rPr lang="en-US" sz="1800" dirty="0" err="1"/>
              <a:t>Suxidine</a:t>
            </a:r>
            <a:r>
              <a:rPr lang="en-US" sz="1800" dirty="0"/>
              <a:t>  and S. </a:t>
            </a:r>
            <a:r>
              <a:rPr lang="en-US" sz="1800" dirty="0" err="1"/>
              <a:t>Thalidine</a:t>
            </a:r>
            <a:r>
              <a:rPr lang="en-US" sz="1800" dirty="0"/>
              <a:t> </a:t>
            </a:r>
          </a:p>
          <a:p>
            <a:pPr algn="l">
              <a:buNone/>
            </a:pPr>
            <a:r>
              <a:rPr lang="en-US" sz="1800" b="1" dirty="0"/>
              <a:t> </a:t>
            </a:r>
            <a:endParaRPr lang="en-US" sz="1800" dirty="0"/>
          </a:p>
          <a:p>
            <a:pPr algn="l">
              <a:buNone/>
            </a:pPr>
            <a:r>
              <a:rPr lang="en-US" sz="1800" b="1" dirty="0">
                <a:sym typeface="Wingdings 3"/>
              </a:rPr>
              <a:t></a:t>
            </a:r>
            <a:r>
              <a:rPr lang="en-US" sz="1800" b="1" u="sng" dirty="0"/>
              <a:t>For local use only</a:t>
            </a:r>
            <a:r>
              <a:rPr lang="en-US" sz="1800" b="1" dirty="0"/>
              <a:t> :</a:t>
            </a:r>
            <a:endParaRPr lang="en-US" sz="1800" dirty="0"/>
          </a:p>
          <a:p>
            <a:pPr lvl="0" algn="l">
              <a:buNone/>
            </a:pPr>
            <a:r>
              <a:rPr lang="en-US" sz="1800" dirty="0"/>
              <a:t>S. </a:t>
            </a:r>
            <a:r>
              <a:rPr lang="en-US" sz="1800" dirty="0" err="1"/>
              <a:t>Thiazole</a:t>
            </a:r>
            <a:r>
              <a:rPr lang="en-US" sz="1800" dirty="0"/>
              <a:t> for wounds in absence of pus.</a:t>
            </a:r>
          </a:p>
          <a:p>
            <a:pPr lvl="0" algn="l">
              <a:buNone/>
            </a:pPr>
            <a:r>
              <a:rPr lang="en-US" sz="1800" dirty="0" err="1"/>
              <a:t>Mafenide</a:t>
            </a:r>
            <a:r>
              <a:rPr lang="en-US" sz="1800" dirty="0"/>
              <a:t> for wounds and burns in presence of pus.</a:t>
            </a:r>
          </a:p>
          <a:p>
            <a:pPr lvl="0" algn="l">
              <a:buNone/>
            </a:pPr>
            <a:r>
              <a:rPr lang="en-US" sz="1800" dirty="0"/>
              <a:t>S. </a:t>
            </a:r>
            <a:r>
              <a:rPr lang="en-US" sz="1800" dirty="0" err="1"/>
              <a:t>Acetamide</a:t>
            </a:r>
            <a:r>
              <a:rPr lang="en-US" sz="1800" dirty="0"/>
              <a:t>: used as eye drops.</a:t>
            </a:r>
          </a:p>
          <a:p>
            <a:pPr lvl="0" algn="l">
              <a:buNone/>
            </a:pPr>
            <a:r>
              <a:rPr lang="en-US" sz="1800" dirty="0"/>
              <a:t>Silver </a:t>
            </a:r>
            <a:r>
              <a:rPr lang="en-US" sz="1800" dirty="0" err="1"/>
              <a:t>sulphadiazeine</a:t>
            </a:r>
            <a:r>
              <a:rPr lang="en-US" sz="1800" dirty="0"/>
              <a:t> for infected burns, bed sores, etc. </a:t>
            </a:r>
          </a:p>
          <a:p>
            <a:pPr algn="l">
              <a:buNone/>
            </a:pPr>
            <a:r>
              <a:rPr lang="en-US" sz="1800" b="1" dirty="0"/>
              <a:t> </a:t>
            </a:r>
            <a:endParaRPr lang="en-US" sz="1800" dirty="0"/>
          </a:p>
          <a:p>
            <a:pPr algn="l">
              <a:buNone/>
            </a:pPr>
            <a:r>
              <a:rPr lang="en-US" sz="1800" b="1" dirty="0"/>
              <a:t>Others: </a:t>
            </a:r>
            <a:r>
              <a:rPr lang="en-US" sz="1800" dirty="0"/>
              <a:t>S. </a:t>
            </a:r>
            <a:r>
              <a:rPr lang="en-US" sz="1800" dirty="0" err="1"/>
              <a:t>Salazine</a:t>
            </a:r>
            <a:r>
              <a:rPr lang="en-US" sz="1800" dirty="0"/>
              <a:t> for chronic ulcerative colitis.</a:t>
            </a:r>
          </a:p>
          <a:p>
            <a:pPr algn="l">
              <a:buNone/>
            </a:pPr>
            <a:endParaRPr lang="en-US" sz="1800" b="1" dirty="0">
              <a:sym typeface="Wingdings 3"/>
            </a:endParaRPr>
          </a:p>
          <a:p>
            <a:pPr algn="l">
              <a:buNone/>
            </a:pPr>
            <a:r>
              <a:rPr lang="en-US" sz="1800" b="1" dirty="0" smtClean="0">
                <a:sym typeface="Wingdings 3"/>
              </a:rPr>
              <a:t></a:t>
            </a:r>
            <a:r>
              <a:rPr lang="en-US" sz="1800" b="1" dirty="0"/>
              <a:t>Therapeutic uses</a:t>
            </a:r>
            <a:endParaRPr lang="en-US" sz="1800" dirty="0"/>
          </a:p>
          <a:p>
            <a:pPr algn="l">
              <a:buNone/>
            </a:pPr>
            <a:r>
              <a:rPr lang="en-US" sz="1800" u="sng" dirty="0"/>
              <a:t>Systemic uses</a:t>
            </a:r>
            <a:r>
              <a:rPr lang="en-US" sz="1800" dirty="0"/>
              <a:t>: shrinking uses due to……………………?</a:t>
            </a:r>
            <a:r>
              <a:rPr lang="en-US" altLang="en-US" sz="1800" dirty="0">
                <a:cs typeface="Arial" charset="0"/>
              </a:rPr>
              <a:t> </a:t>
            </a:r>
            <a:r>
              <a:rPr lang="en-US" altLang="en-US" sz="1800" dirty="0" smtClean="0">
                <a:cs typeface="Arial" charset="0"/>
              </a:rPr>
              <a:t> Resistance </a:t>
            </a:r>
            <a:r>
              <a:rPr lang="en-US" altLang="en-US" sz="1800" dirty="0">
                <a:cs typeface="Arial" charset="0"/>
              </a:rPr>
              <a:t>is generally irreversible</a:t>
            </a:r>
          </a:p>
          <a:p>
            <a:pPr lvl="0" algn="l">
              <a:buNone/>
            </a:pPr>
            <a:r>
              <a:rPr lang="en-US" sz="1800" dirty="0" smtClean="0"/>
              <a:t>But its combinations is used   ……………see below</a:t>
            </a:r>
            <a:endParaRPr lang="en-US" sz="1800" dirty="0"/>
          </a:p>
          <a:p>
            <a:pPr lvl="0" algn="l">
              <a:buNone/>
            </a:pPr>
            <a:r>
              <a:rPr lang="en-US" sz="1800" u="sng" dirty="0"/>
              <a:t>Local uses:</a:t>
            </a:r>
          </a:p>
          <a:p>
            <a:pPr lvl="0" algn="l">
              <a:buNone/>
            </a:pPr>
            <a:r>
              <a:rPr lang="en-US" sz="1800" dirty="0"/>
              <a:t>Prevention of infections in burned patients </a:t>
            </a:r>
            <a:r>
              <a:rPr lang="en-US" sz="1800" dirty="0" err="1"/>
              <a:t>e.g</a:t>
            </a:r>
            <a:r>
              <a:rPr lang="en-US" sz="1800" dirty="0"/>
              <a:t> silver sulfadiazine.</a:t>
            </a:r>
          </a:p>
          <a:p>
            <a:pPr lvl="0" algn="l">
              <a:buNone/>
            </a:pPr>
            <a:r>
              <a:rPr lang="en-US" sz="1800" dirty="0" err="1" smtClean="0"/>
              <a:t>Sulfacetamide</a:t>
            </a:r>
            <a:r>
              <a:rPr lang="en-US" sz="1800" dirty="0" smtClean="0"/>
              <a:t> </a:t>
            </a:r>
            <a:r>
              <a:rPr lang="en-US" sz="1800" dirty="0"/>
              <a:t>is used topically for treatment of ocular infections.</a:t>
            </a:r>
          </a:p>
          <a:p>
            <a:pPr algn="l">
              <a:buNone/>
            </a:pPr>
            <a:endParaRPr lang="en-US" sz="1800" b="1" dirty="0" smtClean="0"/>
          </a:p>
          <a:p>
            <a:pPr algn="l" rtl="0">
              <a:spcBef>
                <a:spcPct val="0"/>
              </a:spcBef>
              <a:buFontTx/>
              <a:buNone/>
            </a:pPr>
            <a:endParaRPr lang="en-US" altLang="en-US" sz="1800" dirty="0">
              <a:cs typeface="Arial" charset="0"/>
            </a:endParaRPr>
          </a:p>
        </p:txBody>
      </p:sp>
    </p:spTree>
    <p:extLst>
      <p:ext uri="{BB962C8B-B14F-4D97-AF65-F5344CB8AC3E}">
        <p14:creationId xmlns:p14="http://schemas.microsoft.com/office/powerpoint/2010/main" val="803236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04800"/>
            <a:ext cx="8763000" cy="5355312"/>
          </a:xfrm>
          <a:prstGeom prst="rect">
            <a:avLst/>
          </a:prstGeom>
        </p:spPr>
        <p:txBody>
          <a:bodyPr wrap="square">
            <a:spAutoFit/>
          </a:bodyPr>
          <a:lstStyle/>
          <a:p>
            <a:pPr>
              <a:spcBef>
                <a:spcPct val="0"/>
              </a:spcBef>
            </a:pPr>
            <a:endParaRPr lang="en-US" altLang="en-US" dirty="0">
              <a:cs typeface="Arial" charset="0"/>
            </a:endParaRPr>
          </a:p>
          <a:p>
            <a:r>
              <a:rPr lang="en-US" b="1" u="sng" dirty="0"/>
              <a:t>Adverse effects</a:t>
            </a:r>
            <a:endParaRPr lang="en-US" u="sng" dirty="0"/>
          </a:p>
          <a:p>
            <a:r>
              <a:rPr lang="en-US" b="1" dirty="0"/>
              <a:t>Mild</a:t>
            </a:r>
            <a:r>
              <a:rPr lang="en-US" dirty="0"/>
              <a:t> e.g. nausea, vomiting, headache, cyanosis and arthritis.	</a:t>
            </a:r>
          </a:p>
          <a:p>
            <a:r>
              <a:rPr lang="en-US" b="1" dirty="0" smtClean="0"/>
              <a:t>Serious</a:t>
            </a:r>
            <a:r>
              <a:rPr lang="en-US" b="1" dirty="0"/>
              <a:t>: </a:t>
            </a:r>
            <a:endParaRPr lang="en-US" dirty="0"/>
          </a:p>
          <a:p>
            <a:pPr lvl="0"/>
            <a:r>
              <a:rPr lang="en-US" b="1" u="sng" dirty="0"/>
              <a:t>1-Crystalluria:</a:t>
            </a:r>
            <a:endParaRPr lang="en-US" u="sng" dirty="0"/>
          </a:p>
          <a:p>
            <a:pPr lvl="0"/>
            <a:r>
              <a:rPr lang="en-US" dirty="0"/>
              <a:t> it is a precipitation of acetylated form or sulfonamide itself in renal tubules leading to renal colic, </a:t>
            </a:r>
            <a:r>
              <a:rPr lang="en-US" dirty="0" err="1"/>
              <a:t>haematuria</a:t>
            </a:r>
            <a:r>
              <a:rPr lang="en-US" dirty="0"/>
              <a:t>, oliguria and even anuria </a:t>
            </a:r>
          </a:p>
          <a:p>
            <a:r>
              <a:rPr lang="en-US" b="1" u="sng" dirty="0"/>
              <a:t>Prevention: </a:t>
            </a:r>
            <a:endParaRPr lang="en-US" dirty="0"/>
          </a:p>
          <a:p>
            <a:pPr lvl="0"/>
            <a:r>
              <a:rPr lang="en-US" dirty="0"/>
              <a:t>Give excess fluids (at least 2 liters urine/day)</a:t>
            </a:r>
          </a:p>
          <a:p>
            <a:pPr lvl="0"/>
            <a:r>
              <a:rPr lang="en-US" dirty="0"/>
              <a:t>Give alkalinizing agent e.g. citrate, bicarbonate to prevent precipitation (i.e. increase solubility of sulfonamide and its acetylated form).</a:t>
            </a:r>
          </a:p>
          <a:p>
            <a:pPr lvl="0"/>
            <a:r>
              <a:rPr lang="en-US" b="1" u="sng" dirty="0"/>
              <a:t>2-Allergic reactions </a:t>
            </a:r>
          </a:p>
          <a:p>
            <a:pPr lvl="0"/>
            <a:r>
              <a:rPr lang="en-US" altLang="en-US" dirty="0">
                <a:cs typeface="Arial" charset="0"/>
              </a:rPr>
              <a:t>2. Hypersensitivity:  Hypersensitivity reactions, such as rashes, angioedema or Stevens-Johnson syndrome, may occur. </a:t>
            </a:r>
            <a:endParaRPr lang="en-US" altLang="en-US" dirty="0" smtClean="0">
              <a:cs typeface="Arial" charset="0"/>
            </a:endParaRPr>
          </a:p>
          <a:p>
            <a:pPr lvl="0"/>
            <a:endParaRPr lang="en-US" altLang="en-US" dirty="0">
              <a:cs typeface="Arial" charset="0"/>
            </a:endParaRPr>
          </a:p>
          <a:p>
            <a:pPr>
              <a:spcBef>
                <a:spcPct val="0"/>
              </a:spcBef>
            </a:pPr>
            <a:r>
              <a:rPr lang="en-US" altLang="en-US" dirty="0">
                <a:cs typeface="Arial" charset="0"/>
              </a:rPr>
              <a:t>Stevens-Johnson syndrome is a rare, serious disorder of your skin and mucous membranes. It's usually a reaction to a medication or an infection. Often, it begins with flu-like symptoms, followed by a painful red or purplish rash that spreads and blisters. Then the top layer of the affected skin dies, sheds and then heals.</a:t>
            </a:r>
          </a:p>
        </p:txBody>
      </p:sp>
    </p:spTree>
    <p:extLst>
      <p:ext uri="{BB962C8B-B14F-4D97-AF65-F5344CB8AC3E}">
        <p14:creationId xmlns:p14="http://schemas.microsoft.com/office/powerpoint/2010/main" val="1504478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119063"/>
            <a:ext cx="91440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itchFamily="18" charset="0"/>
                <a:cs typeface="Times New Roman" pitchFamily="18" charset="0"/>
              </a:defRPr>
            </a:lvl1pPr>
            <a:lvl2pPr marL="742950" indent="-285750" algn="r" rtl="1">
              <a:spcBef>
                <a:spcPct val="20000"/>
              </a:spcBef>
              <a:buChar char="–"/>
              <a:defRPr sz="2800">
                <a:solidFill>
                  <a:schemeClr val="tx1"/>
                </a:solidFill>
                <a:latin typeface="Times New Roman" pitchFamily="18" charset="0"/>
                <a:cs typeface="Times New Roman" pitchFamily="18" charset="0"/>
              </a:defRPr>
            </a:lvl2pPr>
            <a:lvl3pPr marL="1143000" indent="-228600" algn="r" rtl="1">
              <a:spcBef>
                <a:spcPct val="20000"/>
              </a:spcBef>
              <a:buChar char="•"/>
              <a:defRPr sz="2400">
                <a:solidFill>
                  <a:schemeClr val="tx1"/>
                </a:solidFill>
                <a:latin typeface="Times New Roman" pitchFamily="18" charset="0"/>
                <a:cs typeface="Times New Roman" pitchFamily="18" charset="0"/>
              </a:defRPr>
            </a:lvl3pPr>
            <a:lvl4pPr marL="1600200" indent="-228600" algn="r" rtl="1">
              <a:spcBef>
                <a:spcPct val="20000"/>
              </a:spcBef>
              <a:buChar char="–"/>
              <a:defRPr sz="2000">
                <a:solidFill>
                  <a:schemeClr val="tx1"/>
                </a:solidFill>
                <a:latin typeface="Times New Roman" pitchFamily="18" charset="0"/>
                <a:cs typeface="Times New Roman" pitchFamily="18" charset="0"/>
              </a:defRPr>
            </a:lvl4pPr>
            <a:lvl5pPr marL="2057400" indent="-228600" algn="r" rtl="1">
              <a:spcBef>
                <a:spcPct val="20000"/>
              </a:spcBef>
              <a:buChar char="»"/>
              <a:defRPr sz="2000">
                <a:solidFill>
                  <a:schemeClr val="tx1"/>
                </a:solidFill>
                <a:latin typeface="Times New Roman" pitchFamily="18" charset="0"/>
                <a:cs typeface="Times New Roman"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l" rtl="0">
              <a:spcBef>
                <a:spcPct val="0"/>
              </a:spcBef>
              <a:buFontTx/>
              <a:buNone/>
            </a:pPr>
            <a:r>
              <a:rPr lang="en-US" altLang="en-US" sz="1800" dirty="0">
                <a:cs typeface="Arial" charset="0"/>
              </a:rPr>
              <a:t>4. Hematopoietic disturbances:  Hemolytic anemia is encountered in patients with glucose-6-phosphate dehydrogenase (G6PD) deficiency.  </a:t>
            </a:r>
            <a:r>
              <a:rPr lang="en-US" altLang="en-US" sz="1800" dirty="0" err="1">
                <a:cs typeface="Arial" charset="0"/>
              </a:rPr>
              <a:t>Granulocytopenia</a:t>
            </a:r>
            <a:r>
              <a:rPr lang="en-US" altLang="en-US" sz="1800" dirty="0">
                <a:cs typeface="Arial" charset="0"/>
              </a:rPr>
              <a:t> and thrombocytopenia can also occur. </a:t>
            </a:r>
          </a:p>
          <a:p>
            <a:pPr algn="l" rtl="0">
              <a:spcBef>
                <a:spcPct val="0"/>
              </a:spcBef>
              <a:buFontTx/>
              <a:buNone/>
            </a:pPr>
            <a:endParaRPr lang="en-US" altLang="en-US" sz="1800" dirty="0">
              <a:cs typeface="Arial" charset="0"/>
            </a:endParaRPr>
          </a:p>
          <a:p>
            <a:pPr lvl="0" algn="l" rtl="0">
              <a:spcBef>
                <a:spcPct val="0"/>
              </a:spcBef>
              <a:buNone/>
            </a:pPr>
            <a:r>
              <a:rPr lang="en-US" altLang="en-US" sz="1800" dirty="0">
                <a:cs typeface="Arial" charset="0"/>
              </a:rPr>
              <a:t> 4. Kernicterus:  This disorder may occur </a:t>
            </a:r>
            <a:r>
              <a:rPr lang="en-US" sz="1800" dirty="0"/>
              <a:t>when given in last 2 weeks of pregnancy </a:t>
            </a:r>
            <a:r>
              <a:rPr lang="en-US" sz="1800" dirty="0" smtClean="0"/>
              <a:t> or </a:t>
            </a:r>
            <a:r>
              <a:rPr lang="en-US" altLang="en-US" sz="1800" dirty="0" smtClean="0">
                <a:cs typeface="Arial" charset="0"/>
              </a:rPr>
              <a:t>in newborns</a:t>
            </a:r>
            <a:r>
              <a:rPr lang="en-US" sz="1800" dirty="0"/>
              <a:t> and infants</a:t>
            </a:r>
            <a:r>
              <a:rPr lang="en-US" altLang="en-US" sz="1800" dirty="0" smtClean="0">
                <a:cs typeface="Arial" charset="0"/>
              </a:rPr>
              <a:t>, </a:t>
            </a:r>
            <a:r>
              <a:rPr lang="en-US" altLang="en-US" sz="1800" dirty="0">
                <a:cs typeface="Arial" charset="0"/>
              </a:rPr>
              <a:t>because sulfa drugs displace bilirubin from binding sites on serum albumin.  The bilirubin is then free to pass into the CNS, because the blood– brain barrier is not fully developed</a:t>
            </a:r>
            <a:r>
              <a:rPr lang="en-US" altLang="en-US" sz="1800" dirty="0" smtClean="0">
                <a:cs typeface="Arial" charset="0"/>
              </a:rPr>
              <a:t>.</a:t>
            </a:r>
            <a:r>
              <a:rPr lang="en-US" sz="1800" dirty="0" smtClean="0"/>
              <a:t>. </a:t>
            </a:r>
            <a:r>
              <a:rPr lang="en-US" sz="1800" dirty="0"/>
              <a:t>It occurs with long acting sulfonamides if used for long time because sulfonamides compete with bilirubin for albumin leading to high free bilirubin concentration in blood. </a:t>
            </a:r>
          </a:p>
          <a:p>
            <a:pPr algn="l" rtl="0">
              <a:spcBef>
                <a:spcPct val="0"/>
              </a:spcBef>
              <a:buFontTx/>
              <a:buNone/>
            </a:pPr>
            <a:endParaRPr lang="en-US" altLang="en-US" sz="1800" dirty="0">
              <a:cs typeface="Arial" charset="0"/>
            </a:endParaRPr>
          </a:p>
          <a:p>
            <a:pPr algn="l" rtl="0">
              <a:spcBef>
                <a:spcPct val="0"/>
              </a:spcBef>
              <a:buFontTx/>
              <a:buNone/>
            </a:pPr>
            <a:endParaRPr lang="en-US" altLang="en-US" sz="1800" dirty="0">
              <a:cs typeface="Arial" charset="0"/>
            </a:endParaRPr>
          </a:p>
          <a:p>
            <a:pPr algn="l" rtl="0">
              <a:spcBef>
                <a:spcPct val="0"/>
              </a:spcBef>
              <a:buFontTx/>
              <a:buNone/>
            </a:pPr>
            <a:r>
              <a:rPr lang="en-US" altLang="en-US" sz="1800" dirty="0">
                <a:cs typeface="Arial" charset="0"/>
              </a:rPr>
              <a:t> 5. Drug potentiation:  Transient potentiation of the anticoagulant effect of warfarin results from the displacement from binding sites on serum albumin.  Serum methotrexate levels may also rise through its displacement</a:t>
            </a:r>
            <a:r>
              <a:rPr lang="en-US" altLang="en-US" sz="1800" dirty="0" smtClean="0">
                <a:cs typeface="Arial" charset="0"/>
              </a:rPr>
              <a:t>.</a:t>
            </a:r>
          </a:p>
          <a:p>
            <a:pPr algn="l" rtl="0">
              <a:spcBef>
                <a:spcPct val="0"/>
              </a:spcBef>
              <a:buFontTx/>
              <a:buNone/>
            </a:pPr>
            <a:r>
              <a:rPr lang="en-US" altLang="en-US" sz="1800" dirty="0" smtClean="0">
                <a:cs typeface="Arial" charset="0"/>
              </a:rPr>
              <a:t> </a:t>
            </a:r>
            <a:endParaRPr lang="en-US" altLang="en-US" sz="1800" dirty="0">
              <a:cs typeface="Arial" charset="0"/>
            </a:endParaRPr>
          </a:p>
          <a:p>
            <a:pPr lvl="0" algn="l" rtl="0">
              <a:spcBef>
                <a:spcPct val="0"/>
              </a:spcBef>
              <a:buNone/>
            </a:pPr>
            <a:r>
              <a:rPr lang="en-US" sz="1800" dirty="0">
                <a:cs typeface="Arial" charset="0"/>
              </a:rPr>
              <a:t>6- Superinfection (with poorly absorbed sulfa).</a:t>
            </a:r>
          </a:p>
          <a:p>
            <a:pPr algn="l" rtl="0">
              <a:spcBef>
                <a:spcPct val="0"/>
              </a:spcBef>
              <a:buFontTx/>
              <a:buNone/>
            </a:pPr>
            <a:endParaRPr lang="en-US" altLang="en-US" sz="1800" dirty="0">
              <a:cs typeface="Arial" charset="0"/>
            </a:endParaRPr>
          </a:p>
          <a:p>
            <a:pPr algn="l" rtl="0">
              <a:spcBef>
                <a:spcPct val="0"/>
              </a:spcBef>
              <a:buFontTx/>
              <a:buNone/>
            </a:pPr>
            <a:endParaRPr lang="en-US" altLang="en-US" sz="1800" dirty="0">
              <a:cs typeface="Arial" charset="0"/>
            </a:endParaRPr>
          </a:p>
          <a:p>
            <a:pPr algn="l" rtl="0">
              <a:spcBef>
                <a:spcPct val="0"/>
              </a:spcBef>
              <a:buFontTx/>
              <a:buNone/>
            </a:pPr>
            <a:endParaRPr lang="en-US" altLang="en-US" sz="1800" dirty="0">
              <a:cs typeface="Arial" charset="0"/>
            </a:endParaRPr>
          </a:p>
          <a:p>
            <a:pPr algn="l" rtl="0">
              <a:spcBef>
                <a:spcPct val="0"/>
              </a:spcBef>
              <a:buFontTx/>
              <a:buNone/>
            </a:pPr>
            <a:endParaRPr lang="en-US" altLang="en-US" sz="1800" dirty="0">
              <a:cs typeface="Arial" charset="0"/>
            </a:endParaRPr>
          </a:p>
          <a:p>
            <a:pPr algn="l" rtl="0">
              <a:spcBef>
                <a:spcPct val="0"/>
              </a:spcBef>
              <a:buFontTx/>
              <a:buNone/>
            </a:pPr>
            <a:endParaRPr lang="en-US" altLang="en-US" sz="1800" dirty="0">
              <a:cs typeface="Arial" charset="0"/>
            </a:endParaRPr>
          </a:p>
          <a:p>
            <a:pPr algn="l" rtl="0">
              <a:spcBef>
                <a:spcPct val="0"/>
              </a:spcBef>
              <a:buFontTx/>
              <a:buNone/>
            </a:pPr>
            <a:endParaRPr lang="en-US" altLang="en-US" sz="1800" dirty="0">
              <a:cs typeface="Arial" charset="0"/>
            </a:endParaRPr>
          </a:p>
          <a:p>
            <a:pPr algn="l" rtl="0">
              <a:spcBef>
                <a:spcPct val="0"/>
              </a:spcBef>
              <a:buFontTx/>
              <a:buNone/>
            </a:pPr>
            <a:endParaRPr lang="en-US" altLang="en-US" sz="1800" dirty="0">
              <a:cs typeface="Arial" charset="0"/>
            </a:endParaRPr>
          </a:p>
          <a:p>
            <a:pPr algn="l" rtl="0">
              <a:spcBef>
                <a:spcPct val="0"/>
              </a:spcBef>
              <a:buFontTx/>
              <a:buNone/>
            </a:pPr>
            <a:endParaRPr lang="en-US" altLang="en-US" sz="1800" dirty="0">
              <a:cs typeface="Arial" charset="0"/>
            </a:endParaRPr>
          </a:p>
        </p:txBody>
      </p:sp>
    </p:spTree>
    <p:extLst>
      <p:ext uri="{BB962C8B-B14F-4D97-AF65-F5344CB8AC3E}">
        <p14:creationId xmlns:p14="http://schemas.microsoft.com/office/powerpoint/2010/main" val="3403878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B034662E-9A2C-458F-8A5B-9408602170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00" y="1388774"/>
            <a:ext cx="4680926" cy="3768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 xmlns:a16="http://schemas.microsoft.com/office/drawing/2014/main" id="{7ED8DDD9-8712-49C2-A722-D402B265FEB6}"/>
              </a:ext>
            </a:extLst>
          </p:cNvPr>
          <p:cNvSpPr txBox="1"/>
          <p:nvPr/>
        </p:nvSpPr>
        <p:spPr>
          <a:xfrm>
            <a:off x="611216" y="2553095"/>
            <a:ext cx="2736541" cy="621093"/>
          </a:xfrm>
          <a:prstGeom prst="rect">
            <a:avLst/>
          </a:prstGeom>
          <a:noFill/>
        </p:spPr>
        <p:txBody>
          <a:bodyPr wrap="square" lIns="51206" tIns="25603" rIns="51206" bIns="25603" rtlCol="0">
            <a:spAutoFit/>
          </a:bodyPr>
          <a:lstStyle/>
          <a:p>
            <a:r>
              <a:rPr lang="en-US" sz="3700" b="1" dirty="0">
                <a:solidFill>
                  <a:schemeClr val="accent6"/>
                </a:solidFill>
              </a:rPr>
              <a:t>kernicterus</a:t>
            </a:r>
          </a:p>
        </p:txBody>
      </p:sp>
    </p:spTree>
    <p:extLst>
      <p:ext uri="{BB962C8B-B14F-4D97-AF65-F5344CB8AC3E}">
        <p14:creationId xmlns:p14="http://schemas.microsoft.com/office/powerpoint/2010/main" val="4219540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buNone/>
            </a:pPr>
            <a:r>
              <a:rPr lang="en-US" b="1" dirty="0"/>
              <a:t>TRIMETHOPRIM</a:t>
            </a:r>
            <a:endParaRPr lang="en-US" dirty="0"/>
          </a:p>
          <a:p>
            <a:pPr marL="0" lvl="0" indent="0">
              <a:buNone/>
            </a:pPr>
            <a:r>
              <a:rPr lang="en-US" dirty="0"/>
              <a:t>Potent inhibitor of bacterial </a:t>
            </a:r>
            <a:r>
              <a:rPr lang="en-US" dirty="0" err="1"/>
              <a:t>dihydro</a:t>
            </a:r>
            <a:r>
              <a:rPr lang="en-US" dirty="0"/>
              <a:t> folate reductase</a:t>
            </a:r>
          </a:p>
          <a:p>
            <a:pPr marL="0" indent="0">
              <a:buNone/>
            </a:pPr>
            <a:r>
              <a:rPr lang="en-US" b="1" dirty="0">
                <a:sym typeface="Wingdings 3"/>
              </a:rPr>
              <a:t></a:t>
            </a:r>
            <a:r>
              <a:rPr lang="en-US" b="1" dirty="0"/>
              <a:t> Pharmacokinetics</a:t>
            </a:r>
            <a:endParaRPr lang="en-US" dirty="0"/>
          </a:p>
          <a:p>
            <a:pPr marL="0" indent="0">
              <a:buNone/>
            </a:pPr>
            <a:r>
              <a:rPr lang="en-US" b="1" dirty="0"/>
              <a:t> </a:t>
            </a:r>
            <a:endParaRPr lang="en-US" dirty="0"/>
          </a:p>
          <a:p>
            <a:pPr marL="0" indent="0">
              <a:buNone/>
            </a:pPr>
            <a:r>
              <a:rPr lang="en-US" b="1" dirty="0">
                <a:sym typeface="Wingdings 3"/>
              </a:rPr>
              <a:t></a:t>
            </a:r>
            <a:r>
              <a:rPr lang="en-US" b="1" u="sng" dirty="0"/>
              <a:t>Absorption and distribution</a:t>
            </a:r>
            <a:r>
              <a:rPr lang="en-US" b="1" dirty="0"/>
              <a:t>:</a:t>
            </a:r>
            <a:r>
              <a:rPr lang="en-US" dirty="0"/>
              <a:t> </a:t>
            </a:r>
          </a:p>
          <a:p>
            <a:pPr marL="0" lvl="0" indent="0">
              <a:buNone/>
            </a:pPr>
            <a:r>
              <a:rPr lang="en-US" dirty="0"/>
              <a:t>Trimethoprim is well absorbed from the gastrointestinal tract. </a:t>
            </a:r>
          </a:p>
          <a:p>
            <a:pPr marL="0" lvl="0" indent="0">
              <a:buNone/>
            </a:pPr>
            <a:r>
              <a:rPr lang="en-US" dirty="0"/>
              <a:t>Because the drug is a weak base, so higher concentration will be trapped in acidic prostatic and vaginal fluids. It is also penetrate the cerebrospinal fluid.</a:t>
            </a:r>
          </a:p>
          <a:p>
            <a:pPr marL="0" indent="0">
              <a:buNone/>
            </a:pPr>
            <a:r>
              <a:rPr lang="en-US" dirty="0"/>
              <a:t> </a:t>
            </a:r>
          </a:p>
          <a:p>
            <a:pPr marL="0" indent="0">
              <a:buNone/>
            </a:pPr>
            <a:r>
              <a:rPr lang="en-US" b="1" dirty="0">
                <a:sym typeface="Wingdings 3"/>
              </a:rPr>
              <a:t></a:t>
            </a:r>
            <a:r>
              <a:rPr lang="en-US" b="1" dirty="0"/>
              <a:t> Mechanism of action </a:t>
            </a:r>
            <a:endParaRPr lang="en-US" dirty="0"/>
          </a:p>
          <a:p>
            <a:pPr>
              <a:spcBef>
                <a:spcPct val="0"/>
              </a:spcBef>
            </a:pPr>
            <a:r>
              <a:rPr lang="en-US" dirty="0" smtClean="0"/>
              <a:t>Trimethoprim competitively inhibits </a:t>
            </a:r>
            <a:r>
              <a:rPr lang="en-US" dirty="0" err="1" smtClean="0"/>
              <a:t>dihydrofolate</a:t>
            </a:r>
            <a:r>
              <a:rPr lang="en-US" dirty="0" smtClean="0"/>
              <a:t> reductase, the enzyme that catalyzes the reduction of </a:t>
            </a:r>
            <a:r>
              <a:rPr lang="en-US" dirty="0" err="1" smtClean="0"/>
              <a:t>dihydrofolic</a:t>
            </a:r>
            <a:r>
              <a:rPr lang="en-US" dirty="0" smtClean="0"/>
              <a:t> acid (folic acid) to </a:t>
            </a:r>
            <a:r>
              <a:rPr lang="en-US" dirty="0" err="1" smtClean="0"/>
              <a:t>tetrahydrofolic</a:t>
            </a:r>
            <a:r>
              <a:rPr lang="en-US" dirty="0" smtClean="0"/>
              <a:t> acid (</a:t>
            </a:r>
            <a:r>
              <a:rPr lang="en-US" dirty="0" err="1" smtClean="0"/>
              <a:t>folinic</a:t>
            </a:r>
            <a:r>
              <a:rPr lang="en-US" dirty="0" smtClean="0"/>
              <a:t> acid) leading to decreased </a:t>
            </a:r>
            <a:r>
              <a:rPr lang="en-US" dirty="0" err="1" smtClean="0"/>
              <a:t>tetrahydrofolic</a:t>
            </a:r>
            <a:r>
              <a:rPr lang="en-US" dirty="0" smtClean="0"/>
              <a:t> acid coenzyme required for purine and pyrimidine synthesis.</a:t>
            </a:r>
            <a:r>
              <a:rPr lang="en-US" altLang="en-US" dirty="0">
                <a:cs typeface="Arial" charset="0"/>
              </a:rPr>
              <a:t> The bacterial reductase has a much stronger affinity for trimethoprim than does the mammalian enzyme, which accounts for the selective toxicity of the drug.</a:t>
            </a:r>
          </a:p>
          <a:p>
            <a:pPr>
              <a:spcBef>
                <a:spcPct val="0"/>
              </a:spcBef>
            </a:pPr>
            <a:endParaRPr lang="en-US" altLang="en-US" dirty="0">
              <a:cs typeface="Arial" charset="0"/>
            </a:endParaRPr>
          </a:p>
          <a:p>
            <a:pPr>
              <a:spcBef>
                <a:spcPct val="0"/>
              </a:spcBef>
            </a:pPr>
            <a:r>
              <a:rPr lang="en-US" altLang="en-US" dirty="0">
                <a:cs typeface="Arial" charset="0"/>
              </a:rPr>
              <a:t>The antibacterial spectrum of trimethoprim is similar to that of sulfamethoxazole. However, trimethoprim is 20- to 50-fold more potent than the sulfonamides.  Trimethoprim may be used alone (although fluoroquinolones are preferred) in the treatment of  UTIs , Prostatitis</a:t>
            </a:r>
          </a:p>
          <a:p>
            <a:pPr marL="0" lvl="0" indent="0">
              <a:buNone/>
            </a:pPr>
            <a:endParaRPr lang="en-US" dirty="0" smtClean="0"/>
          </a:p>
          <a:p>
            <a:endParaRPr lang="en-US" dirty="0"/>
          </a:p>
        </p:txBody>
      </p:sp>
    </p:spTree>
    <p:extLst>
      <p:ext uri="{BB962C8B-B14F-4D97-AF65-F5344CB8AC3E}">
        <p14:creationId xmlns:p14="http://schemas.microsoft.com/office/powerpoint/2010/main" val="1849093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4445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itchFamily="18" charset="0"/>
                <a:cs typeface="Times New Roman" pitchFamily="18" charset="0"/>
              </a:defRPr>
            </a:lvl1pPr>
            <a:lvl2pPr marL="742950" indent="-285750" algn="r" rtl="1">
              <a:spcBef>
                <a:spcPct val="20000"/>
              </a:spcBef>
              <a:buChar char="–"/>
              <a:defRPr sz="2800">
                <a:solidFill>
                  <a:schemeClr val="tx1"/>
                </a:solidFill>
                <a:latin typeface="Times New Roman" pitchFamily="18" charset="0"/>
                <a:cs typeface="Times New Roman" pitchFamily="18" charset="0"/>
              </a:defRPr>
            </a:lvl2pPr>
            <a:lvl3pPr marL="1143000" indent="-228600" algn="r" rtl="1">
              <a:spcBef>
                <a:spcPct val="20000"/>
              </a:spcBef>
              <a:buChar char="•"/>
              <a:defRPr sz="2400">
                <a:solidFill>
                  <a:schemeClr val="tx1"/>
                </a:solidFill>
                <a:latin typeface="Times New Roman" pitchFamily="18" charset="0"/>
                <a:cs typeface="Times New Roman" pitchFamily="18" charset="0"/>
              </a:defRPr>
            </a:lvl3pPr>
            <a:lvl4pPr marL="1600200" indent="-228600" algn="r" rtl="1">
              <a:spcBef>
                <a:spcPct val="20000"/>
              </a:spcBef>
              <a:buChar char="–"/>
              <a:defRPr sz="2000">
                <a:solidFill>
                  <a:schemeClr val="tx1"/>
                </a:solidFill>
                <a:latin typeface="Times New Roman" pitchFamily="18" charset="0"/>
                <a:cs typeface="Times New Roman" pitchFamily="18" charset="0"/>
              </a:defRPr>
            </a:lvl4pPr>
            <a:lvl5pPr marL="2057400" indent="-228600" algn="r" rtl="1">
              <a:spcBef>
                <a:spcPct val="20000"/>
              </a:spcBef>
              <a:buChar char="»"/>
              <a:defRPr sz="2000">
                <a:solidFill>
                  <a:schemeClr val="tx1"/>
                </a:solidFill>
                <a:latin typeface="Times New Roman" pitchFamily="18" charset="0"/>
                <a:cs typeface="Times New Roman"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l" rtl="0">
              <a:spcBef>
                <a:spcPct val="0"/>
              </a:spcBef>
              <a:buFontTx/>
              <a:buNone/>
            </a:pPr>
            <a:r>
              <a:rPr lang="en-US" altLang="en-US" sz="1800" dirty="0">
                <a:cs typeface="Arial" charset="0"/>
              </a:rPr>
              <a:t> </a:t>
            </a:r>
            <a:r>
              <a:rPr lang="en-US" altLang="en-US" sz="1800" dirty="0" smtClean="0">
                <a:cs typeface="Arial" charset="0"/>
              </a:rPr>
              <a:t> </a:t>
            </a:r>
            <a:r>
              <a:rPr lang="en-US" altLang="en-US" sz="2000" b="1" u="sng" dirty="0">
                <a:cs typeface="Arial" charset="0"/>
              </a:rPr>
              <a:t>Quinolones and FLUOROQUINOLONES (FQs)</a:t>
            </a:r>
          </a:p>
          <a:p>
            <a:pPr algn="l" rtl="0">
              <a:spcBef>
                <a:spcPct val="0"/>
              </a:spcBef>
              <a:buNone/>
            </a:pPr>
            <a:r>
              <a:rPr lang="en-US" altLang="en-US" sz="2000" dirty="0">
                <a:cs typeface="Arial" charset="0"/>
              </a:rPr>
              <a:t> </a:t>
            </a:r>
            <a:r>
              <a:rPr lang="en-US" altLang="en-US" sz="2000" dirty="0" err="1">
                <a:cs typeface="Arial" charset="0"/>
              </a:rPr>
              <a:t>Nalidixic</a:t>
            </a:r>
            <a:r>
              <a:rPr lang="en-US" altLang="en-US" sz="2000" dirty="0">
                <a:cs typeface="Arial" charset="0"/>
              </a:rPr>
              <a:t> acid </a:t>
            </a:r>
            <a:r>
              <a:rPr lang="en-US" altLang="en-US" sz="2000" dirty="0" smtClean="0">
                <a:cs typeface="Arial" charset="0"/>
              </a:rPr>
              <a:t>is the first quinolone to be introduced and also the  </a:t>
            </a:r>
            <a:r>
              <a:rPr lang="en-US" altLang="en-US" sz="2000" dirty="0">
                <a:cs typeface="Arial" charset="0"/>
              </a:rPr>
              <a:t>predecessor to all fluoroquinolones,  Numerous structural modifications during the 1980's with the discovery that </a:t>
            </a:r>
            <a:r>
              <a:rPr lang="en-US" altLang="en-US" sz="2000" dirty="0" smtClean="0">
                <a:cs typeface="Arial" charset="0"/>
              </a:rPr>
              <a:t>addition of fluorine </a:t>
            </a:r>
            <a:r>
              <a:rPr lang="en-US" altLang="en-US" sz="2000" dirty="0">
                <a:cs typeface="Arial" charset="0"/>
              </a:rPr>
              <a:t>at </a:t>
            </a:r>
            <a:r>
              <a:rPr lang="en-US" altLang="en-US" sz="2000" dirty="0" smtClean="0">
                <a:cs typeface="Arial" charset="0"/>
              </a:rPr>
              <a:t>position-6 of the  </a:t>
            </a:r>
            <a:r>
              <a:rPr lang="en-US" altLang="en-US" sz="2000" dirty="0">
                <a:cs typeface="Arial" charset="0"/>
              </a:rPr>
              <a:t>quinolone </a:t>
            </a:r>
            <a:r>
              <a:rPr lang="en-US" altLang="en-US" sz="2000" dirty="0" smtClean="0">
                <a:cs typeface="Arial" charset="0"/>
              </a:rPr>
              <a:t>nucleus will  increase </a:t>
            </a:r>
            <a:r>
              <a:rPr lang="en-US" altLang="en-US" sz="2000" dirty="0">
                <a:cs typeface="Arial" charset="0"/>
              </a:rPr>
              <a:t>antimicrobial activity and improve pharmacokinetics</a:t>
            </a:r>
            <a:r>
              <a:rPr lang="en-US" altLang="en-US" sz="2000" dirty="0" smtClean="0">
                <a:cs typeface="Arial" charset="0"/>
              </a:rPr>
              <a:t>. </a:t>
            </a:r>
          </a:p>
          <a:p>
            <a:pPr algn="l" rtl="0">
              <a:spcBef>
                <a:spcPct val="0"/>
              </a:spcBef>
              <a:buFontTx/>
              <a:buNone/>
            </a:pPr>
            <a:endParaRPr lang="en-US" altLang="en-US" sz="2000" dirty="0" smtClean="0">
              <a:cs typeface="Arial" charset="0"/>
            </a:endParaRPr>
          </a:p>
          <a:p>
            <a:pPr algn="l" rtl="0">
              <a:spcBef>
                <a:spcPct val="0"/>
              </a:spcBef>
              <a:buFontTx/>
              <a:buNone/>
            </a:pPr>
            <a:endParaRPr lang="en-US" altLang="en-US" sz="2000" dirty="0" smtClean="0">
              <a:cs typeface="Arial" charset="0"/>
            </a:endParaRPr>
          </a:p>
          <a:p>
            <a:pPr algn="l" rtl="0">
              <a:spcBef>
                <a:spcPct val="0"/>
              </a:spcBef>
              <a:buFontTx/>
              <a:buNone/>
            </a:pPr>
            <a:r>
              <a:rPr lang="en-US" altLang="en-US" sz="2000" dirty="0" smtClean="0">
                <a:cs typeface="Arial" charset="0"/>
              </a:rPr>
              <a:t>  </a:t>
            </a:r>
          </a:p>
        </p:txBody>
      </p:sp>
    </p:spTree>
    <p:extLst>
      <p:ext uri="{BB962C8B-B14F-4D97-AF65-F5344CB8AC3E}">
        <p14:creationId xmlns:p14="http://schemas.microsoft.com/office/powerpoint/2010/main" val="841083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41368"/>
          </a:xfrm>
        </p:spPr>
        <p:txBody>
          <a:bodyPr>
            <a:normAutofit fontScale="85000" lnSpcReduction="10000"/>
          </a:bodyPr>
          <a:lstStyle/>
          <a:p>
            <a:pPr marL="0" indent="0">
              <a:buNone/>
            </a:pPr>
            <a:r>
              <a:rPr lang="en-US" b="1" dirty="0">
                <a:sym typeface="Wingdings 3"/>
              </a:rPr>
              <a:t></a:t>
            </a:r>
            <a:r>
              <a:rPr lang="en-US" b="1" dirty="0"/>
              <a:t> Antibacterial spectrum</a:t>
            </a:r>
            <a:endParaRPr lang="en-US" dirty="0"/>
          </a:p>
          <a:p>
            <a:pPr marL="0" lvl="0" indent="0">
              <a:buNone/>
            </a:pPr>
            <a:r>
              <a:rPr lang="en-US" dirty="0"/>
              <a:t>Similar to sulfonamide and more potent.</a:t>
            </a:r>
          </a:p>
          <a:p>
            <a:pPr marL="0" lvl="0" indent="0">
              <a:buNone/>
            </a:pPr>
            <a:r>
              <a:rPr lang="en-US" dirty="0"/>
              <a:t>It can be used alone in treatment of acute urinary tract infection</a:t>
            </a:r>
            <a:r>
              <a:rPr lang="en-US" dirty="0" smtClean="0"/>
              <a:t>, bacterial </a:t>
            </a:r>
            <a:r>
              <a:rPr lang="en-US" dirty="0"/>
              <a:t>prostatitis (fluoroquinolones are preferred) and vaginitis.</a:t>
            </a:r>
          </a:p>
          <a:p>
            <a:pPr marL="0" indent="0">
              <a:buNone/>
            </a:pPr>
            <a:r>
              <a:rPr lang="en-US" b="1" dirty="0">
                <a:sym typeface="Wingdings 3"/>
              </a:rPr>
              <a:t></a:t>
            </a:r>
            <a:r>
              <a:rPr lang="en-US" b="1" dirty="0"/>
              <a:t> Adverse effects</a:t>
            </a:r>
            <a:endParaRPr lang="en-US" dirty="0"/>
          </a:p>
          <a:p>
            <a:pPr marL="0" lvl="0" indent="0">
              <a:buNone/>
            </a:pPr>
            <a:r>
              <a:rPr lang="en-US" dirty="0" smtClean="0"/>
              <a:t>1-Hypersensitivity </a:t>
            </a:r>
            <a:r>
              <a:rPr lang="en-US" dirty="0"/>
              <a:t>to trimethoprim.</a:t>
            </a:r>
          </a:p>
          <a:p>
            <a:pPr marL="0" indent="0">
              <a:buNone/>
            </a:pPr>
            <a:r>
              <a:rPr lang="en-US" dirty="0" smtClean="0"/>
              <a:t>2-It </a:t>
            </a:r>
            <a:r>
              <a:rPr lang="en-US" dirty="0"/>
              <a:t>produces the effects of folic acid deficiency which include </a:t>
            </a:r>
            <a:r>
              <a:rPr lang="en-US" dirty="0" err="1"/>
              <a:t>megalobastic</a:t>
            </a:r>
            <a:r>
              <a:rPr lang="en-US" dirty="0"/>
              <a:t> </a:t>
            </a:r>
            <a:r>
              <a:rPr lang="en-US" dirty="0" err="1"/>
              <a:t>anaemia</a:t>
            </a:r>
            <a:r>
              <a:rPr lang="en-US" dirty="0"/>
              <a:t>, leucopenia, and </a:t>
            </a:r>
            <a:r>
              <a:rPr lang="en-US" dirty="0" err="1" smtClean="0"/>
              <a:t>granulocytopenia</a:t>
            </a:r>
            <a:r>
              <a:rPr lang="en-US" dirty="0" smtClean="0"/>
              <a:t>  </a:t>
            </a:r>
            <a:r>
              <a:rPr lang="en-US" altLang="en-US" dirty="0" smtClean="0">
                <a:cs typeface="Arial" charset="0"/>
              </a:rPr>
              <a:t>especially </a:t>
            </a:r>
            <a:r>
              <a:rPr lang="en-US" altLang="en-US" dirty="0">
                <a:cs typeface="Arial" charset="0"/>
              </a:rPr>
              <a:t>in pregnant patients and those having very poor diets.  These blood disorders may be reversed by the simultaneous administration of </a:t>
            </a:r>
            <a:r>
              <a:rPr lang="en-US" altLang="en-US" dirty="0" err="1">
                <a:cs typeface="Arial" charset="0"/>
              </a:rPr>
              <a:t>folinic</a:t>
            </a:r>
            <a:r>
              <a:rPr lang="en-US" altLang="en-US" dirty="0">
                <a:cs typeface="Arial" charset="0"/>
              </a:rPr>
              <a:t> acid, which does not enter bacteria</a:t>
            </a:r>
          </a:p>
          <a:p>
            <a:pPr marL="0" lvl="0" indent="0">
              <a:buNone/>
            </a:pPr>
            <a:endParaRPr lang="en-US" dirty="0"/>
          </a:p>
          <a:p>
            <a:pPr marL="0" lvl="0" indent="0">
              <a:buNone/>
            </a:pPr>
            <a:r>
              <a:rPr lang="en-US" dirty="0" smtClean="0"/>
              <a:t>3-Possible </a:t>
            </a:r>
            <a:r>
              <a:rPr lang="en-US" dirty="0"/>
              <a:t>teratogenic risk in pregnancy. </a:t>
            </a:r>
          </a:p>
          <a:p>
            <a:pPr marL="0" indent="0">
              <a:buNone/>
            </a:pPr>
            <a:r>
              <a:rPr lang="en-US" dirty="0">
                <a:sym typeface="Wingdings"/>
              </a:rPr>
              <a:t></a:t>
            </a:r>
            <a:r>
              <a:rPr lang="en-US" dirty="0"/>
              <a:t> Trimethoprim is contraindicated in pregnancy because it is a folate antagonist.</a:t>
            </a:r>
          </a:p>
          <a:p>
            <a:endParaRPr lang="en-US" dirty="0"/>
          </a:p>
        </p:txBody>
      </p:sp>
    </p:spTree>
    <p:extLst>
      <p:ext uri="{BB962C8B-B14F-4D97-AF65-F5344CB8AC3E}">
        <p14:creationId xmlns:p14="http://schemas.microsoft.com/office/powerpoint/2010/main" val="3456595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9144000" cy="6741368"/>
          </a:xfrm>
        </p:spPr>
        <p:txBody>
          <a:bodyPr>
            <a:normAutofit fontScale="70000" lnSpcReduction="20000"/>
          </a:bodyPr>
          <a:lstStyle/>
          <a:p>
            <a:pPr marL="0" indent="0">
              <a:buNone/>
            </a:pPr>
            <a:r>
              <a:rPr lang="en-US" b="1" dirty="0"/>
              <a:t>SULFONAMIDES COMBINATIONS</a:t>
            </a:r>
            <a:r>
              <a:rPr lang="en-US" b="1" i="1" dirty="0" smtClean="0"/>
              <a:t>:</a:t>
            </a:r>
          </a:p>
          <a:p>
            <a:pPr marL="0" indent="0">
              <a:buNone/>
            </a:pPr>
            <a:r>
              <a:rPr lang="en-US" b="1" i="1" dirty="0" smtClean="0"/>
              <a:t>1-</a:t>
            </a:r>
            <a:r>
              <a:rPr lang="en-US" b="1" dirty="0" smtClean="0"/>
              <a:t> CO-TRIMOXAZOLE: </a:t>
            </a:r>
            <a:endParaRPr lang="en-US" dirty="0"/>
          </a:p>
          <a:p>
            <a:pPr marL="0" lvl="0" indent="0">
              <a:buNone/>
            </a:pPr>
            <a:r>
              <a:rPr lang="en-US" dirty="0"/>
              <a:t>It is a combination of trimethoprim and S. </a:t>
            </a:r>
            <a:r>
              <a:rPr lang="en-US" dirty="0" err="1"/>
              <a:t>methoxazole</a:t>
            </a:r>
            <a:r>
              <a:rPr lang="en-US" dirty="0"/>
              <a:t>:</a:t>
            </a:r>
          </a:p>
          <a:p>
            <a:pPr marL="0" indent="0">
              <a:buNone/>
            </a:pPr>
            <a:r>
              <a:rPr lang="en-US" dirty="0"/>
              <a:t>Either drug alone is bacteriostatic, but in combination co-</a:t>
            </a:r>
            <a:r>
              <a:rPr lang="en-US" dirty="0" err="1"/>
              <a:t>trimoxazole</a:t>
            </a:r>
            <a:r>
              <a:rPr lang="en-US" dirty="0"/>
              <a:t> is </a:t>
            </a:r>
            <a:r>
              <a:rPr lang="en-US" i="1" dirty="0"/>
              <a:t>bactericidal</a:t>
            </a:r>
            <a:r>
              <a:rPr lang="en-US" dirty="0"/>
              <a:t> (because it inhibits two successive steps of the enzymatic pathway for the synthesis of </a:t>
            </a:r>
            <a:r>
              <a:rPr lang="en-US" dirty="0" err="1"/>
              <a:t>folinic</a:t>
            </a:r>
            <a:r>
              <a:rPr lang="en-US" dirty="0"/>
              <a:t> acid), less bacterial resistance develops and bacteria which were not sensitive to sulfonamides become sensitive e.g. </a:t>
            </a:r>
            <a:r>
              <a:rPr lang="en-US" i="1" dirty="0"/>
              <a:t>Salmonella, Proteus</a:t>
            </a:r>
            <a:r>
              <a:rPr lang="en-US" i="1" dirty="0" smtClean="0"/>
              <a:t>.</a:t>
            </a:r>
          </a:p>
          <a:p>
            <a:pPr marL="0" indent="0">
              <a:buNone/>
            </a:pPr>
            <a:endParaRPr lang="en-US" i="1" dirty="0" smtClean="0"/>
          </a:p>
          <a:p>
            <a:pPr marL="0" indent="0">
              <a:buNone/>
            </a:pPr>
            <a:r>
              <a:rPr lang="en-US" dirty="0"/>
              <a:t>The combination drug  trimethoprim/sulfamethoxazole (TMP/SMX) is the most widely used folate antagonist, active against both bacterial and parasitic/fungal infections.</a:t>
            </a:r>
          </a:p>
          <a:p>
            <a:pPr marL="0" indent="0">
              <a:buNone/>
            </a:pPr>
            <a:endParaRPr lang="en-US" altLang="en-US" dirty="0" smtClean="0">
              <a:cs typeface="Arial" charset="0"/>
            </a:endParaRPr>
          </a:p>
          <a:p>
            <a:pPr marL="0" indent="0">
              <a:buNone/>
            </a:pPr>
            <a:r>
              <a:rPr lang="en-US" altLang="en-US" dirty="0" smtClean="0">
                <a:cs typeface="Arial" charset="0"/>
              </a:rPr>
              <a:t>The </a:t>
            </a:r>
            <a:r>
              <a:rPr lang="en-US" altLang="en-US" dirty="0">
                <a:cs typeface="Arial" charset="0"/>
              </a:rPr>
              <a:t>combination was selected because of:  the synergistic activity and  the similarity in the half-lives of the two drugs.</a:t>
            </a:r>
          </a:p>
          <a:p>
            <a:r>
              <a:rPr lang="en-US" altLang="en-US" dirty="0"/>
              <a:t>Effect of </a:t>
            </a:r>
            <a:r>
              <a:rPr lang="en-US" altLang="en-US" dirty="0" smtClean="0"/>
              <a:t>it </a:t>
            </a:r>
            <a:r>
              <a:rPr lang="en-US" altLang="en-US" dirty="0"/>
              <a:t>is </a:t>
            </a:r>
            <a:r>
              <a:rPr lang="en-US" altLang="en-US" dirty="0" err="1"/>
              <a:t>synergestic</a:t>
            </a:r>
            <a:r>
              <a:rPr lang="en-US" altLang="en-US" dirty="0"/>
              <a:t> - greater than sum</a:t>
            </a:r>
          </a:p>
          <a:p>
            <a:pPr marL="457200" lvl="1" indent="0">
              <a:buNone/>
            </a:pPr>
            <a:r>
              <a:rPr lang="en-US" altLang="en-US" sz="3600" dirty="0" smtClean="0"/>
              <a:t>Example : 1+1 </a:t>
            </a:r>
            <a:r>
              <a:rPr lang="en-US" altLang="en-US" sz="3600" dirty="0"/>
              <a:t>= 4</a:t>
            </a:r>
          </a:p>
          <a:p>
            <a:r>
              <a:rPr lang="en-US" altLang="en-US" sz="2800" dirty="0" smtClean="0"/>
              <a:t>Drugs</a:t>
            </a:r>
            <a:r>
              <a:rPr lang="en-US" altLang="en-US" sz="2800" dirty="0"/>
              <a:t>:  </a:t>
            </a:r>
            <a:r>
              <a:rPr lang="en-US" altLang="en-US" sz="3200" dirty="0" smtClean="0"/>
              <a:t>TMP:SMZ  </a:t>
            </a:r>
            <a:r>
              <a:rPr lang="en-US" altLang="en-US" sz="3200" dirty="0"/>
              <a:t>=      1  :  5</a:t>
            </a:r>
          </a:p>
          <a:p>
            <a:pPr marL="0" indent="0">
              <a:buNone/>
            </a:pPr>
            <a:endParaRPr lang="en-US" dirty="0" smtClean="0"/>
          </a:p>
          <a:p>
            <a:pPr marL="0" lvl="0" indent="0">
              <a:buNone/>
            </a:pPr>
            <a:r>
              <a:rPr lang="en-US" dirty="0" smtClean="0"/>
              <a:t>It </a:t>
            </a:r>
            <a:r>
              <a:rPr lang="en-US" dirty="0"/>
              <a:t>is effective against </a:t>
            </a:r>
            <a:r>
              <a:rPr lang="en-US" b="1" dirty="0"/>
              <a:t>salmonella, </a:t>
            </a:r>
            <a:r>
              <a:rPr lang="en-US" b="1" dirty="0" err="1"/>
              <a:t>shigella</a:t>
            </a:r>
            <a:r>
              <a:rPr lang="en-US" b="1" dirty="0"/>
              <a:t>, staphylococci,</a:t>
            </a:r>
            <a:r>
              <a:rPr lang="en-US" dirty="0"/>
              <a:t> </a:t>
            </a:r>
            <a:r>
              <a:rPr lang="en-US" dirty="0" err="1"/>
              <a:t>proteus</a:t>
            </a:r>
            <a:r>
              <a:rPr lang="en-US" dirty="0"/>
              <a:t>, E.coli, </a:t>
            </a:r>
            <a:r>
              <a:rPr lang="en-US" b="1" dirty="0"/>
              <a:t>haemophilus</a:t>
            </a:r>
            <a:r>
              <a:rPr lang="en-US" dirty="0"/>
              <a:t>, Neisseria (Pseudomonas is usually insensitive). </a:t>
            </a:r>
          </a:p>
          <a:p>
            <a:endParaRPr lang="en-US" dirty="0"/>
          </a:p>
        </p:txBody>
      </p:sp>
    </p:spTree>
    <p:extLst>
      <p:ext uri="{BB962C8B-B14F-4D97-AF65-F5344CB8AC3E}">
        <p14:creationId xmlns:p14="http://schemas.microsoft.com/office/powerpoint/2010/main" val="646244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838201"/>
            <a:ext cx="5867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761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pPr marL="0" indent="0">
              <a:buNone/>
            </a:pPr>
            <a:r>
              <a:rPr lang="en-US" b="1" dirty="0">
                <a:sym typeface="Wingdings 3"/>
              </a:rPr>
              <a:t></a:t>
            </a:r>
            <a:r>
              <a:rPr lang="en-US" b="1" dirty="0"/>
              <a:t> Mechanism of action</a:t>
            </a:r>
            <a:endParaRPr lang="en-US" dirty="0"/>
          </a:p>
          <a:p>
            <a:pPr marL="0" lvl="0" indent="0">
              <a:buNone/>
            </a:pPr>
            <a:r>
              <a:rPr lang="en-US" dirty="0" err="1"/>
              <a:t>Sulphamethoxazole</a:t>
            </a:r>
            <a:r>
              <a:rPr lang="en-US" dirty="0"/>
              <a:t> acts on the first step in the folic acid synthesis pathway(see before).</a:t>
            </a:r>
          </a:p>
          <a:p>
            <a:pPr marL="0" lvl="0" indent="0">
              <a:buNone/>
            </a:pPr>
            <a:r>
              <a:rPr lang="en-US" dirty="0"/>
              <a:t>Trimethoprim acts on the second step in the folic acid synthetic pathway(see before). </a:t>
            </a:r>
            <a:r>
              <a:rPr lang="en-US" dirty="0" smtClean="0"/>
              <a:t>This </a:t>
            </a:r>
            <a:r>
              <a:rPr lang="en-US" dirty="0"/>
              <a:t>step occurs in man, but the sensitivity of the enzyme that is inhibited is much greater in bacteria than in man, therefore, the drug is relatively safe</a:t>
            </a:r>
            <a:r>
              <a:rPr lang="en-US" dirty="0" smtClean="0"/>
              <a:t>.</a:t>
            </a:r>
          </a:p>
          <a:p>
            <a:pPr marL="0" indent="0">
              <a:buNone/>
            </a:pPr>
            <a:r>
              <a:rPr lang="en-US" dirty="0" smtClean="0"/>
              <a:t>These drugs inhibit steps in the folate biosynthesis pathway, depleting the pool of nucleosides and ultimately leading to inhibition of DNA synthesis in susceptible organisms.</a:t>
            </a:r>
          </a:p>
          <a:p>
            <a:pPr marL="0" lvl="0" indent="0">
              <a:buNone/>
            </a:pPr>
            <a:endParaRPr lang="en-US" dirty="0"/>
          </a:p>
          <a:p>
            <a:pPr>
              <a:spcBef>
                <a:spcPct val="0"/>
              </a:spcBef>
              <a:buNone/>
            </a:pPr>
            <a:r>
              <a:rPr lang="en-US" altLang="en-US" b="1" u="sng" dirty="0" err="1">
                <a:cs typeface="Arial" charset="0"/>
              </a:rPr>
              <a:t>Cotrimoxazole</a:t>
            </a:r>
            <a:r>
              <a:rPr lang="en-US" altLang="en-US" b="1" u="sng" dirty="0">
                <a:cs typeface="Arial" charset="0"/>
              </a:rPr>
              <a:t> has a broader spectrum of antibacterial action than the sulfa drugs alone .  It is effective in </a:t>
            </a:r>
            <a:r>
              <a:rPr lang="en-US" altLang="en-US" b="1" u="sng" dirty="0" smtClean="0">
                <a:cs typeface="Arial" charset="0"/>
              </a:rPr>
              <a:t>treating= uses </a:t>
            </a:r>
            <a:endParaRPr lang="en-US" altLang="en-US" b="1" u="sng" dirty="0">
              <a:cs typeface="Arial" charset="0"/>
            </a:endParaRPr>
          </a:p>
          <a:p>
            <a:pPr>
              <a:spcBef>
                <a:spcPct val="0"/>
              </a:spcBef>
              <a:buNone/>
            </a:pPr>
            <a:r>
              <a:rPr lang="en-US" altLang="en-US" dirty="0">
                <a:cs typeface="Arial" charset="0"/>
              </a:rPr>
              <a:t>1- </a:t>
            </a:r>
            <a:r>
              <a:rPr lang="en-US" dirty="0"/>
              <a:t>Used in treatment of uncomplicated lower UTIs</a:t>
            </a:r>
          </a:p>
          <a:p>
            <a:pPr>
              <a:spcBef>
                <a:spcPct val="0"/>
              </a:spcBef>
              <a:buNone/>
            </a:pPr>
            <a:r>
              <a:rPr lang="en-US" altLang="en-US" dirty="0">
                <a:cs typeface="Arial" charset="0"/>
              </a:rPr>
              <a:t>and </a:t>
            </a:r>
            <a:r>
              <a:rPr lang="en-US" dirty="0"/>
              <a:t> prophylaxis against recurrent UTIs</a:t>
            </a:r>
            <a:r>
              <a:rPr lang="en-US" altLang="en-US" dirty="0">
                <a:cs typeface="Arial" charset="0"/>
              </a:rPr>
              <a:t> and respiratory tract infections, </a:t>
            </a:r>
          </a:p>
          <a:p>
            <a:pPr>
              <a:spcBef>
                <a:spcPct val="0"/>
              </a:spcBef>
              <a:buNone/>
            </a:pPr>
            <a:r>
              <a:rPr lang="en-US" altLang="en-US" dirty="0">
                <a:cs typeface="Arial" charset="0"/>
              </a:rPr>
              <a:t> 2-Pneumocystis </a:t>
            </a:r>
            <a:r>
              <a:rPr lang="en-US" altLang="en-US" dirty="0" err="1">
                <a:cs typeface="Arial" charset="0"/>
              </a:rPr>
              <a:t>jirovecii</a:t>
            </a:r>
            <a:r>
              <a:rPr lang="en-US" altLang="en-US" dirty="0">
                <a:cs typeface="Arial" charset="0"/>
              </a:rPr>
              <a:t> pneumonia  </a:t>
            </a:r>
            <a:r>
              <a:rPr lang="en-US" altLang="en-US" dirty="0" err="1">
                <a:cs typeface="Arial" charset="0"/>
              </a:rPr>
              <a:t>tretment</a:t>
            </a:r>
            <a:r>
              <a:rPr lang="en-US" altLang="en-US" dirty="0">
                <a:cs typeface="Arial" charset="0"/>
              </a:rPr>
              <a:t> and prophylaxis  </a:t>
            </a:r>
          </a:p>
          <a:p>
            <a:pPr>
              <a:spcBef>
                <a:spcPct val="0"/>
              </a:spcBef>
              <a:buNone/>
            </a:pPr>
            <a:r>
              <a:rPr lang="en-US" altLang="en-US" dirty="0">
                <a:cs typeface="Arial" charset="0"/>
              </a:rPr>
              <a:t>3- toxoplasmosis, </a:t>
            </a:r>
          </a:p>
          <a:p>
            <a:pPr>
              <a:spcBef>
                <a:spcPct val="0"/>
              </a:spcBef>
              <a:buNone/>
            </a:pPr>
            <a:r>
              <a:rPr lang="en-US" altLang="en-US" dirty="0">
                <a:cs typeface="Arial" charset="0"/>
              </a:rPr>
              <a:t> 4-salmonella infections (</a:t>
            </a:r>
            <a:r>
              <a:rPr lang="en-US" dirty="0"/>
              <a:t>typhoid fever)</a:t>
            </a:r>
            <a:r>
              <a:rPr lang="en-US" altLang="en-US" dirty="0">
                <a:cs typeface="Arial" charset="0"/>
              </a:rPr>
              <a:t> resistant to ampicillin or chloramphenicol. </a:t>
            </a:r>
          </a:p>
          <a:p>
            <a:pPr>
              <a:spcBef>
                <a:spcPct val="0"/>
              </a:spcBef>
              <a:buNone/>
            </a:pPr>
            <a:r>
              <a:rPr lang="en-US" altLang="en-US" dirty="0">
                <a:cs typeface="Arial" charset="0"/>
              </a:rPr>
              <a:t> 5-community-acquired skin and soft tissue infections caused by </a:t>
            </a:r>
            <a:r>
              <a:rPr lang="en-US" dirty="0"/>
              <a:t>methicillin-resistant </a:t>
            </a:r>
            <a:r>
              <a:rPr lang="en-US" i="1" dirty="0"/>
              <a:t>S aureus </a:t>
            </a:r>
            <a:r>
              <a:rPr lang="en-US" dirty="0"/>
              <a:t>infections (</a:t>
            </a:r>
            <a:r>
              <a:rPr lang="en-US" altLang="en-US" dirty="0">
                <a:cs typeface="Arial" charset="0"/>
              </a:rPr>
              <a:t>MRSA). </a:t>
            </a:r>
          </a:p>
          <a:p>
            <a:pPr>
              <a:buNone/>
            </a:pPr>
            <a:r>
              <a:rPr lang="en-US" altLang="en-US" dirty="0">
                <a:cs typeface="Arial" charset="0"/>
              </a:rPr>
              <a:t>6-</a:t>
            </a:r>
            <a:r>
              <a:rPr lang="en-US" dirty="0"/>
              <a:t> TMP/SMX is also an alternative therapy for bacterial prostatitis,</a:t>
            </a:r>
          </a:p>
          <a:p>
            <a:pPr marL="0" indent="0">
              <a:buNone/>
            </a:pPr>
            <a:r>
              <a:rPr lang="en-US" b="1" dirty="0" smtClean="0">
                <a:sym typeface="Wingdings 3"/>
              </a:rPr>
              <a:t></a:t>
            </a:r>
            <a:r>
              <a:rPr lang="en-US" b="1" dirty="0"/>
              <a:t>Adverse effects</a:t>
            </a:r>
            <a:endParaRPr lang="en-US" dirty="0"/>
          </a:p>
          <a:p>
            <a:pPr marL="0" lvl="0" indent="0">
              <a:buNone/>
            </a:pPr>
            <a:r>
              <a:rPr lang="en-US" dirty="0"/>
              <a:t>Like sulfonamides and trimethoprim (see before) </a:t>
            </a:r>
          </a:p>
          <a:p>
            <a:endParaRPr lang="en-US" dirty="0"/>
          </a:p>
        </p:txBody>
      </p:sp>
    </p:spTree>
    <p:extLst>
      <p:ext uri="{BB962C8B-B14F-4D97-AF65-F5344CB8AC3E}">
        <p14:creationId xmlns:p14="http://schemas.microsoft.com/office/powerpoint/2010/main" val="495654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599" y="1143000"/>
            <a:ext cx="6858001" cy="4495800"/>
          </a:xfrm>
          <a:noFill/>
        </p:spPr>
      </p:pic>
    </p:spTree>
    <p:extLst>
      <p:ext uri="{BB962C8B-B14F-4D97-AF65-F5344CB8AC3E}">
        <p14:creationId xmlns:p14="http://schemas.microsoft.com/office/powerpoint/2010/main" val="27063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dirty="0"/>
              <a:t>TMP/SMX can cause both true and pseudo-renal failure. </a:t>
            </a:r>
            <a:r>
              <a:rPr lang="en-US" dirty="0" err="1" smtClean="0"/>
              <a:t>Crystalluria</a:t>
            </a:r>
            <a:r>
              <a:rPr lang="en-US" dirty="0" smtClean="0"/>
              <a:t> and </a:t>
            </a:r>
            <a:r>
              <a:rPr lang="en-US" dirty="0"/>
              <a:t>acute interstitial nephritis (AIN) caused by the SMX component can lead to acute </a:t>
            </a:r>
            <a:r>
              <a:rPr lang="en-US" dirty="0" smtClean="0"/>
              <a:t>renal failure</a:t>
            </a:r>
            <a:r>
              <a:rPr lang="en-US" dirty="0"/>
              <a:t>; however, the blockade of creatinine secretion by TMP can cause an increase </a:t>
            </a:r>
            <a:r>
              <a:rPr lang="en-US" dirty="0" smtClean="0"/>
              <a:t>in serum </a:t>
            </a:r>
            <a:r>
              <a:rPr lang="en-US" dirty="0"/>
              <a:t>creatinine without a true decline in glomerular filtration rate. TMP can also </a:t>
            </a:r>
            <a:r>
              <a:rPr lang="en-US" dirty="0" smtClean="0"/>
              <a:t>cause hyperkalemia </a:t>
            </a:r>
            <a:r>
              <a:rPr lang="en-US" dirty="0"/>
              <a:t>in a fashion similar to the potassium-sparing diuretics (e.g., triamterene</a:t>
            </a:r>
            <a:r>
              <a:rPr lang="en-US" dirty="0" smtClean="0"/>
              <a:t>).</a:t>
            </a:r>
          </a:p>
        </p:txBody>
      </p:sp>
    </p:spTree>
    <p:extLst>
      <p:ext uri="{BB962C8B-B14F-4D97-AF65-F5344CB8AC3E}">
        <p14:creationId xmlns:p14="http://schemas.microsoft.com/office/powerpoint/2010/main" val="3666071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3124200" cy="528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05025"/>
            <a:ext cx="34290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810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458200" cy="5440363"/>
          </a:xfrm>
        </p:spPr>
        <p:txBody>
          <a:bodyPr/>
          <a:lstStyle/>
          <a:p>
            <a:endParaRPr lang="en-US" dirty="0"/>
          </a:p>
        </p:txBody>
      </p:sp>
      <p:sp>
        <p:nvSpPr>
          <p:cNvPr id="4" name="Rectangle 3"/>
          <p:cNvSpPr/>
          <p:nvPr/>
        </p:nvSpPr>
        <p:spPr>
          <a:xfrm>
            <a:off x="228600" y="2413338"/>
            <a:ext cx="8534400" cy="1754326"/>
          </a:xfrm>
          <a:prstGeom prst="rect">
            <a:avLst/>
          </a:prstGeom>
        </p:spPr>
        <p:txBody>
          <a:bodyPr wrap="square">
            <a:spAutoFit/>
          </a:bodyPr>
          <a:lstStyle/>
          <a:p>
            <a:pPr>
              <a:spcBef>
                <a:spcPct val="0"/>
              </a:spcBef>
            </a:pPr>
            <a:r>
              <a:rPr lang="en-US" altLang="en-US" b="1" u="sng" dirty="0" smtClean="0">
                <a:cs typeface="Arial" charset="0"/>
              </a:rPr>
              <a:t>OTHER SULPHONAMIDES COMBINATIONS:</a:t>
            </a:r>
          </a:p>
          <a:p>
            <a:pPr>
              <a:spcBef>
                <a:spcPct val="0"/>
              </a:spcBef>
            </a:pPr>
            <a:endParaRPr lang="en-US" altLang="en-US" dirty="0">
              <a:cs typeface="Arial" charset="0"/>
            </a:endParaRPr>
          </a:p>
          <a:p>
            <a:pPr>
              <a:spcBef>
                <a:spcPct val="0"/>
              </a:spcBef>
            </a:pPr>
            <a:r>
              <a:rPr lang="en-US" altLang="en-US" dirty="0" smtClean="0">
                <a:cs typeface="Arial" charset="0"/>
              </a:rPr>
              <a:t>2- sulfadiazine </a:t>
            </a:r>
            <a:r>
              <a:rPr lang="en-US" altLang="en-US" dirty="0">
                <a:cs typeface="Arial" charset="0"/>
              </a:rPr>
              <a:t>in combination with </a:t>
            </a:r>
            <a:r>
              <a:rPr lang="en-US" altLang="en-US" dirty="0" err="1">
                <a:cs typeface="Arial" charset="0"/>
              </a:rPr>
              <a:t>pyrimethamine</a:t>
            </a:r>
            <a:r>
              <a:rPr lang="en-US" altLang="en-US" dirty="0">
                <a:cs typeface="Arial" charset="0"/>
              </a:rPr>
              <a:t> (</a:t>
            </a:r>
            <a:r>
              <a:rPr lang="en-US" altLang="en-US" dirty="0" err="1">
                <a:cs typeface="Arial" charset="0"/>
              </a:rPr>
              <a:t>dihydrofolate</a:t>
            </a:r>
            <a:r>
              <a:rPr lang="en-US" altLang="en-US" dirty="0">
                <a:cs typeface="Arial" charset="0"/>
              </a:rPr>
              <a:t> reductase inhibitor) is the preferred treatment for toxoplasmosis. </a:t>
            </a:r>
          </a:p>
          <a:p>
            <a:pPr>
              <a:spcBef>
                <a:spcPct val="0"/>
              </a:spcBef>
            </a:pPr>
            <a:endParaRPr lang="en-US" altLang="en-US" dirty="0">
              <a:cs typeface="Arial" charset="0"/>
            </a:endParaRPr>
          </a:p>
          <a:p>
            <a:pPr>
              <a:spcBef>
                <a:spcPct val="0"/>
              </a:spcBef>
            </a:pPr>
            <a:r>
              <a:rPr lang="en-US" altLang="en-US" dirty="0">
                <a:cs typeface="Arial" charset="0"/>
              </a:rPr>
              <a:t> </a:t>
            </a:r>
            <a:r>
              <a:rPr lang="en-US" altLang="en-US" dirty="0" smtClean="0">
                <a:cs typeface="Arial" charset="0"/>
              </a:rPr>
              <a:t>3- </a:t>
            </a:r>
            <a:r>
              <a:rPr lang="en-US" altLang="en-US" dirty="0" err="1" smtClean="0">
                <a:cs typeface="Arial" charset="0"/>
              </a:rPr>
              <a:t>Sulfadoxine</a:t>
            </a:r>
            <a:r>
              <a:rPr lang="en-US" altLang="en-US" dirty="0" smtClean="0">
                <a:cs typeface="Arial" charset="0"/>
              </a:rPr>
              <a:t> </a:t>
            </a:r>
            <a:r>
              <a:rPr lang="en-US" altLang="en-US" dirty="0">
                <a:cs typeface="Arial" charset="0"/>
              </a:rPr>
              <a:t>in combination with </a:t>
            </a:r>
            <a:r>
              <a:rPr lang="en-US" altLang="en-US" dirty="0" err="1">
                <a:cs typeface="Arial" charset="0"/>
              </a:rPr>
              <a:t>pyrimethamine</a:t>
            </a:r>
            <a:r>
              <a:rPr lang="en-US" altLang="en-US" dirty="0">
                <a:cs typeface="Arial" charset="0"/>
              </a:rPr>
              <a:t> is used as an antimalarial drug.</a:t>
            </a:r>
          </a:p>
        </p:txBody>
      </p:sp>
    </p:spTree>
    <p:extLst>
      <p:ext uri="{BB962C8B-B14F-4D97-AF65-F5344CB8AC3E}">
        <p14:creationId xmlns:p14="http://schemas.microsoft.com/office/powerpoint/2010/main" val="3725186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745163"/>
          </a:xfrm>
        </p:spPr>
        <p:txBody>
          <a:bodyPr>
            <a:normAutofit/>
          </a:bodyPr>
          <a:lstStyle/>
          <a:p>
            <a:pPr marL="0" indent="0">
              <a:buNone/>
            </a:pPr>
            <a:r>
              <a:rPr lang="en-US" dirty="0" err="1" smtClean="0"/>
              <a:t>Pyrimethamine</a:t>
            </a:r>
            <a:r>
              <a:rPr lang="en-US" dirty="0" smtClean="0"/>
              <a:t> </a:t>
            </a:r>
            <a:r>
              <a:rPr lang="en-US" dirty="0"/>
              <a:t>and sulfadiazine </a:t>
            </a:r>
            <a:r>
              <a:rPr lang="en-US" dirty="0" smtClean="0"/>
              <a:t>are used </a:t>
            </a:r>
            <a:r>
              <a:rPr lang="en-US" dirty="0"/>
              <a:t>in the treatment of toxoplasmosis</a:t>
            </a:r>
            <a:r>
              <a:rPr lang="en-US" dirty="0" smtClean="0"/>
              <a:t>.</a:t>
            </a:r>
          </a:p>
          <a:p>
            <a:pPr marL="0" indent="0">
              <a:buNone/>
            </a:pPr>
            <a:endParaRPr lang="en-US" dirty="0"/>
          </a:p>
          <a:p>
            <a:pPr marL="0" indent="0">
              <a:buNone/>
            </a:pPr>
            <a:r>
              <a:rPr lang="en-US" dirty="0" smtClean="0"/>
              <a:t> </a:t>
            </a:r>
            <a:r>
              <a:rPr lang="en-US" dirty="0" err="1"/>
              <a:t>Dapsone</a:t>
            </a:r>
            <a:r>
              <a:rPr lang="en-US" dirty="0"/>
              <a:t> is a sulfone antibiotic that may be </a:t>
            </a:r>
            <a:r>
              <a:rPr lang="en-US" dirty="0" smtClean="0"/>
              <a:t>tolerated by </a:t>
            </a:r>
            <a:r>
              <a:rPr lang="en-US" dirty="0"/>
              <a:t>some patients with TMP/SMX allergies and is often used as an alternative agent </a:t>
            </a:r>
            <a:r>
              <a:rPr lang="en-US" dirty="0" smtClean="0"/>
              <a:t>for </a:t>
            </a:r>
            <a:r>
              <a:rPr lang="en-US" i="1" dirty="0" smtClean="0"/>
              <a:t>Pneumocystis </a:t>
            </a:r>
            <a:r>
              <a:rPr lang="en-US" dirty="0"/>
              <a:t>prophylaxis in these patients</a:t>
            </a:r>
            <a:r>
              <a:rPr lang="en-US" dirty="0" smtClean="0"/>
              <a:t>. Also in leprosy </a:t>
            </a:r>
            <a:endParaRPr lang="en-US" dirty="0"/>
          </a:p>
        </p:txBody>
      </p:sp>
    </p:spTree>
    <p:extLst>
      <p:ext uri="{BB962C8B-B14F-4D97-AF65-F5344CB8AC3E}">
        <p14:creationId xmlns:p14="http://schemas.microsoft.com/office/powerpoint/2010/main" val="1694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pPr>
              <a:spcBef>
                <a:spcPct val="0"/>
              </a:spcBef>
              <a:buNone/>
            </a:pPr>
            <a:r>
              <a:rPr lang="en-US" altLang="en-US" b="1" dirty="0">
                <a:cs typeface="Arial" charset="0"/>
              </a:rPr>
              <a:t>MOA</a:t>
            </a:r>
            <a:r>
              <a:rPr lang="en-US" altLang="en-US" b="1" dirty="0" smtClean="0">
                <a:cs typeface="Arial" charset="0"/>
              </a:rPr>
              <a:t>: </a:t>
            </a:r>
            <a:r>
              <a:rPr lang="en-US" altLang="en-US" b="1" dirty="0" err="1" smtClean="0">
                <a:cs typeface="Arial" charset="0"/>
              </a:rPr>
              <a:t>cidal</a:t>
            </a:r>
            <a:r>
              <a:rPr lang="en-US" altLang="en-US" b="1" dirty="0" smtClean="0">
                <a:cs typeface="Arial" charset="0"/>
              </a:rPr>
              <a:t> </a:t>
            </a:r>
            <a:endParaRPr lang="en-US" altLang="en-US" b="1" dirty="0">
              <a:cs typeface="Arial" charset="0"/>
            </a:endParaRPr>
          </a:p>
          <a:p>
            <a:pPr marL="0" indent="0">
              <a:buNone/>
            </a:pPr>
            <a:r>
              <a:rPr lang="en-US" altLang="en-US" dirty="0"/>
              <a:t>All topoisomerases can relax DNA but only gyrase can also carry out DNA supercoiling (‘supercoiling’ process is necessary to compact the bacterial chromosome which is 1000 times longer than the bacterial cell).</a:t>
            </a:r>
          </a:p>
          <a:p>
            <a:pPr marL="0" indent="0">
              <a:buNone/>
            </a:pPr>
            <a:endParaRPr lang="en-US" altLang="en-US" dirty="0"/>
          </a:p>
          <a:p>
            <a:pPr marL="0" indent="0">
              <a:buNone/>
            </a:pPr>
            <a:r>
              <a:rPr lang="en-US" altLang="en-US" dirty="0"/>
              <a:t>Topoisomerases are also involved in DNA replication, transcription and recombination. </a:t>
            </a:r>
          </a:p>
          <a:p>
            <a:pPr marL="0" indent="0">
              <a:buNone/>
            </a:pPr>
            <a:endParaRPr lang="en-US" altLang="en-US" dirty="0"/>
          </a:p>
          <a:p>
            <a:pPr marL="0" indent="0">
              <a:buNone/>
            </a:pPr>
            <a:r>
              <a:rPr lang="en-US" altLang="en-US" dirty="0"/>
              <a:t>• The main quinolone target is the DNA gyrase which is responsible for cutting one of the chromosomal DNA strands at the beginning of the supercoiling process. The nick is only introduced temporarily and later the two ends are joined back together (i.e., repaired). </a:t>
            </a:r>
          </a:p>
          <a:p>
            <a:pPr marL="0" indent="0">
              <a:buNone/>
            </a:pPr>
            <a:endParaRPr lang="en-US" altLang="en-US" dirty="0"/>
          </a:p>
          <a:p>
            <a:pPr marL="0" indent="0">
              <a:buNone/>
            </a:pPr>
            <a:r>
              <a:rPr lang="en-US" altLang="en-US" dirty="0"/>
              <a:t>• The quinolone molecule forms a stable complex with DNA gyrase thereby inhibiting its activity and preventing the repair of DNA cuts</a:t>
            </a:r>
            <a:endParaRPr lang="en-US" dirty="0"/>
          </a:p>
          <a:p>
            <a:endParaRPr lang="en-US" dirty="0"/>
          </a:p>
        </p:txBody>
      </p:sp>
    </p:spTree>
    <p:extLst>
      <p:ext uri="{BB962C8B-B14F-4D97-AF65-F5344CB8AC3E}">
        <p14:creationId xmlns:p14="http://schemas.microsoft.com/office/powerpoint/2010/main" val="2859324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flipH="1">
            <a:off x="3810000" y="2438400"/>
            <a:ext cx="20574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362199"/>
            <a:ext cx="2171700" cy="220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45" y="1676400"/>
            <a:ext cx="313805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520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23813"/>
            <a:ext cx="9144000"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itchFamily="18" charset="0"/>
                <a:cs typeface="Times New Roman" pitchFamily="18" charset="0"/>
              </a:defRPr>
            </a:lvl1pPr>
            <a:lvl2pPr marL="742950" indent="-285750" algn="r" rtl="1">
              <a:spcBef>
                <a:spcPct val="20000"/>
              </a:spcBef>
              <a:buChar char="–"/>
              <a:defRPr sz="2800">
                <a:solidFill>
                  <a:schemeClr val="tx1"/>
                </a:solidFill>
                <a:latin typeface="Times New Roman" pitchFamily="18" charset="0"/>
                <a:cs typeface="Times New Roman" pitchFamily="18" charset="0"/>
              </a:defRPr>
            </a:lvl2pPr>
            <a:lvl3pPr marL="1143000" indent="-228600" algn="r" rtl="1">
              <a:spcBef>
                <a:spcPct val="20000"/>
              </a:spcBef>
              <a:buChar char="•"/>
              <a:defRPr sz="2400">
                <a:solidFill>
                  <a:schemeClr val="tx1"/>
                </a:solidFill>
                <a:latin typeface="Times New Roman" pitchFamily="18" charset="0"/>
                <a:cs typeface="Times New Roman" pitchFamily="18" charset="0"/>
              </a:defRPr>
            </a:lvl3pPr>
            <a:lvl4pPr marL="1600200" indent="-228600" algn="r" rtl="1">
              <a:spcBef>
                <a:spcPct val="20000"/>
              </a:spcBef>
              <a:buChar char="–"/>
              <a:defRPr sz="2000">
                <a:solidFill>
                  <a:schemeClr val="tx1"/>
                </a:solidFill>
                <a:latin typeface="Times New Roman" pitchFamily="18" charset="0"/>
                <a:cs typeface="Times New Roman" pitchFamily="18" charset="0"/>
              </a:defRPr>
            </a:lvl4pPr>
            <a:lvl5pPr marL="2057400" indent="-228600" algn="r" rtl="1">
              <a:spcBef>
                <a:spcPct val="20000"/>
              </a:spcBef>
              <a:buChar char="»"/>
              <a:defRPr sz="2000">
                <a:solidFill>
                  <a:schemeClr val="tx1"/>
                </a:solidFill>
                <a:latin typeface="Times New Roman" pitchFamily="18" charset="0"/>
                <a:cs typeface="Times New Roman"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l" rtl="0">
              <a:spcBef>
                <a:spcPct val="0"/>
              </a:spcBef>
              <a:buFontTx/>
              <a:buNone/>
            </a:pPr>
            <a:r>
              <a:rPr lang="en-US" altLang="en-US" sz="1800" b="1" u="sng" dirty="0" err="1" smtClean="0">
                <a:cs typeface="Arial" charset="0"/>
              </a:rPr>
              <a:t>Spetrum</a:t>
            </a:r>
            <a:r>
              <a:rPr lang="en-US" altLang="en-US" sz="1800" b="1" u="sng" dirty="0" smtClean="0">
                <a:cs typeface="Arial" charset="0"/>
              </a:rPr>
              <a:t> : </a:t>
            </a:r>
            <a:r>
              <a:rPr lang="en-US" altLang="en-US" sz="1800" dirty="0" smtClean="0">
                <a:cs typeface="Arial" charset="0"/>
              </a:rPr>
              <a:t>fluoroquinolones </a:t>
            </a:r>
            <a:r>
              <a:rPr lang="en-US" altLang="en-US" sz="1800" dirty="0">
                <a:cs typeface="Arial" charset="0"/>
              </a:rPr>
              <a:t>are effective against:  gram gram-positive organisms </a:t>
            </a:r>
            <a:r>
              <a:rPr lang="en-US" altLang="en-US" sz="1800" dirty="0" smtClean="0">
                <a:cs typeface="Arial" charset="0"/>
              </a:rPr>
              <a:t>and  negative organisms,   </a:t>
            </a:r>
            <a:r>
              <a:rPr lang="en-US" altLang="en-US" sz="1800" dirty="0">
                <a:cs typeface="Arial" charset="0"/>
              </a:rPr>
              <a:t>atypical organisms (</a:t>
            </a:r>
            <a:r>
              <a:rPr lang="en-US" altLang="en-US" sz="1800" dirty="0" smtClean="0">
                <a:cs typeface="Arial" charset="0"/>
              </a:rPr>
              <a:t>Legionella, Chlamydia), </a:t>
            </a:r>
            <a:r>
              <a:rPr lang="en-US" altLang="en-US" sz="1800" dirty="0">
                <a:cs typeface="Arial" charset="0"/>
              </a:rPr>
              <a:t>and  some mycobacteria (Mycobacterium tuberculosis).  Fluoroquinolones are typically </a:t>
            </a:r>
            <a:endParaRPr lang="en-US" altLang="en-US" sz="1800" dirty="0" smtClean="0">
              <a:cs typeface="Arial" charset="0"/>
            </a:endParaRPr>
          </a:p>
          <a:p>
            <a:pPr algn="l" rtl="0">
              <a:spcBef>
                <a:spcPct val="0"/>
              </a:spcBef>
              <a:buFontTx/>
              <a:buNone/>
            </a:pPr>
            <a:endParaRPr lang="en-US" altLang="en-US" sz="1800" u="sng" dirty="0">
              <a:cs typeface="Arial" charset="0"/>
            </a:endParaRPr>
          </a:p>
          <a:p>
            <a:pPr algn="l" rtl="0">
              <a:spcBef>
                <a:spcPct val="0"/>
              </a:spcBef>
              <a:buFontTx/>
              <a:buNone/>
            </a:pPr>
            <a:r>
              <a:rPr lang="en-US" altLang="en-US" sz="1800" u="sng" dirty="0" smtClean="0">
                <a:cs typeface="Arial" charset="0"/>
              </a:rPr>
              <a:t>not </a:t>
            </a:r>
            <a:r>
              <a:rPr lang="en-US" altLang="en-US" sz="1800" u="sng" dirty="0">
                <a:cs typeface="Arial" charset="0"/>
              </a:rPr>
              <a:t>used </a:t>
            </a:r>
            <a:r>
              <a:rPr lang="en-US" altLang="en-US" sz="1800" dirty="0">
                <a:cs typeface="Arial" charset="0"/>
              </a:rPr>
              <a:t>for the treatment of Staphylococcus aureus or </a:t>
            </a:r>
            <a:r>
              <a:rPr lang="en-US" altLang="en-US" sz="1800" dirty="0" err="1">
                <a:cs typeface="Arial" charset="0"/>
              </a:rPr>
              <a:t>enterococcal</a:t>
            </a:r>
            <a:r>
              <a:rPr lang="en-US" altLang="en-US" sz="1800" dirty="0">
                <a:cs typeface="Arial" charset="0"/>
              </a:rPr>
              <a:t> infections. </a:t>
            </a:r>
            <a:endParaRPr lang="en-US" altLang="en-US" sz="1800" dirty="0" smtClean="0">
              <a:cs typeface="Arial" charset="0"/>
            </a:endParaRPr>
          </a:p>
          <a:p>
            <a:pPr algn="l" rtl="0">
              <a:spcBef>
                <a:spcPct val="0"/>
              </a:spcBef>
              <a:buFontTx/>
              <a:buNone/>
            </a:pPr>
            <a:endParaRPr lang="en-US" altLang="en-US" sz="1800" dirty="0">
              <a:cs typeface="Arial" charset="0"/>
            </a:endParaRPr>
          </a:p>
          <a:p>
            <a:pPr algn="l" rtl="0">
              <a:spcBef>
                <a:spcPct val="0"/>
              </a:spcBef>
              <a:buFontTx/>
              <a:buNone/>
            </a:pPr>
            <a:r>
              <a:rPr lang="en-US" altLang="en-US" sz="1800" b="1" u="sng" dirty="0">
                <a:cs typeface="Arial" charset="0"/>
              </a:rPr>
              <a:t>Fluoroquinolones may be classified into “generations” based on their antimicrobial </a:t>
            </a:r>
            <a:r>
              <a:rPr lang="en-US" altLang="en-US" sz="1800" b="1" u="sng" dirty="0" smtClean="0">
                <a:cs typeface="Arial" charset="0"/>
              </a:rPr>
              <a:t>targets:  </a:t>
            </a:r>
          </a:p>
          <a:p>
            <a:pPr algn="l" rtl="0">
              <a:spcBef>
                <a:spcPct val="0"/>
              </a:spcBef>
              <a:buFontTx/>
              <a:buNone/>
            </a:pPr>
            <a:r>
              <a:rPr lang="en-US" altLang="en-US" sz="1800" dirty="0" smtClean="0">
                <a:cs typeface="Arial" charset="0"/>
              </a:rPr>
              <a:t>1-</a:t>
            </a:r>
            <a:r>
              <a:rPr lang="en-US" altLang="en-US" sz="1800" dirty="0">
                <a:cs typeface="Arial" charset="0"/>
              </a:rPr>
              <a:t> </a:t>
            </a:r>
            <a:r>
              <a:rPr lang="en-US" altLang="en-US" sz="1800" dirty="0" err="1" smtClean="0">
                <a:cs typeface="Arial" charset="0"/>
              </a:rPr>
              <a:t>Nalidixic</a:t>
            </a:r>
            <a:r>
              <a:rPr lang="en-US" altLang="en-US" sz="1800" dirty="0" smtClean="0">
                <a:cs typeface="Arial" charset="0"/>
              </a:rPr>
              <a:t> </a:t>
            </a:r>
            <a:r>
              <a:rPr lang="en-US" altLang="en-US" sz="1800" dirty="0">
                <a:cs typeface="Arial" charset="0"/>
              </a:rPr>
              <a:t>acid is considered to be first generation, with a narrow spectrum of susceptible organisms. </a:t>
            </a:r>
            <a:endParaRPr lang="en-US" altLang="en-US" sz="1800" dirty="0" smtClean="0">
              <a:cs typeface="Arial" charset="0"/>
            </a:endParaRPr>
          </a:p>
          <a:p>
            <a:pPr algn="l" rtl="0">
              <a:spcBef>
                <a:spcPct val="0"/>
              </a:spcBef>
              <a:buFontTx/>
              <a:buNone/>
            </a:pPr>
            <a:endParaRPr lang="en-US" altLang="en-US" sz="1800" dirty="0">
              <a:cs typeface="Arial" charset="0"/>
            </a:endParaRPr>
          </a:p>
          <a:p>
            <a:pPr algn="l" rtl="0">
              <a:spcBef>
                <a:spcPct val="0"/>
              </a:spcBef>
              <a:buFontTx/>
              <a:buNone/>
            </a:pPr>
            <a:r>
              <a:rPr lang="en-US" altLang="en-US" sz="1800" dirty="0">
                <a:cs typeface="Arial" charset="0"/>
              </a:rPr>
              <a:t> 2-Ciprofloxacin and </a:t>
            </a:r>
            <a:r>
              <a:rPr lang="en-US" altLang="en-US" sz="1800" dirty="0" err="1">
                <a:cs typeface="Arial" charset="0"/>
              </a:rPr>
              <a:t>norfloxacin</a:t>
            </a:r>
            <a:r>
              <a:rPr lang="en-US" altLang="en-US" sz="1800" dirty="0">
                <a:cs typeface="Arial" charset="0"/>
              </a:rPr>
              <a:t> are second generation because of their activity against aerobic gram-negative and atypical bacteria.  In addition, these fluoroquinolones exhibit significant intracellular penetration, allowing therapy for infections in which a bacterium spends part or all of its life cycle inside a host cell (for example, chlamydia, mycoplasma, and mycobacteria)</a:t>
            </a:r>
          </a:p>
          <a:p>
            <a:pPr algn="l" rtl="0">
              <a:spcBef>
                <a:spcPct val="0"/>
              </a:spcBef>
              <a:buFontTx/>
              <a:buNone/>
            </a:pPr>
            <a:endParaRPr lang="en-US" altLang="en-US" sz="1800" dirty="0">
              <a:cs typeface="Arial" charset="0"/>
            </a:endParaRPr>
          </a:p>
          <a:p>
            <a:pPr algn="l" rtl="0">
              <a:spcBef>
                <a:spcPct val="0"/>
              </a:spcBef>
              <a:buFontTx/>
              <a:buNone/>
            </a:pPr>
            <a:r>
              <a:rPr lang="en-US" altLang="en-US" sz="1800" dirty="0">
                <a:cs typeface="Arial" charset="0"/>
              </a:rPr>
              <a:t>3-Levofloxacin is classified as third generation because of its increased activity against gram-positive bacteria. </a:t>
            </a:r>
            <a:endParaRPr lang="en-US" altLang="en-US" sz="1800" dirty="0" smtClean="0">
              <a:cs typeface="Arial" charset="0"/>
            </a:endParaRPr>
          </a:p>
          <a:p>
            <a:pPr algn="l" rtl="0">
              <a:spcBef>
                <a:spcPct val="0"/>
              </a:spcBef>
              <a:buFontTx/>
              <a:buNone/>
            </a:pPr>
            <a:endParaRPr lang="en-US" altLang="en-US" sz="1800" dirty="0">
              <a:cs typeface="Arial" charset="0"/>
            </a:endParaRPr>
          </a:p>
          <a:p>
            <a:pPr algn="l" rtl="0">
              <a:spcBef>
                <a:spcPct val="0"/>
              </a:spcBef>
              <a:buNone/>
            </a:pPr>
            <a:r>
              <a:rPr lang="en-US" altLang="en-US" sz="1800" dirty="0">
                <a:cs typeface="Arial" charset="0"/>
              </a:rPr>
              <a:t>4- Lastly, the fourth generation includes only moxifloxacin because of its activity against anaerobic and  gram-positive organisms</a:t>
            </a:r>
            <a:r>
              <a:rPr lang="en-US" altLang="en-US" sz="1800" dirty="0" smtClean="0">
                <a:cs typeface="Arial" charset="0"/>
              </a:rPr>
              <a:t>.</a:t>
            </a:r>
            <a:r>
              <a:rPr lang="en-US" altLang="en-US" sz="1800" dirty="0">
                <a:cs typeface="Arial" charset="0"/>
              </a:rPr>
              <a:t> Moxifloxacin also has activity against many anaerobes</a:t>
            </a:r>
            <a:r>
              <a:rPr lang="en-US" altLang="en-US" sz="1800" dirty="0" smtClean="0">
                <a:cs typeface="Arial" charset="0"/>
              </a:rPr>
              <a:t>.</a:t>
            </a:r>
          </a:p>
          <a:p>
            <a:pPr algn="l" rtl="0">
              <a:spcBef>
                <a:spcPct val="0"/>
              </a:spcBef>
              <a:buNone/>
            </a:pPr>
            <a:r>
              <a:rPr lang="en-US" altLang="en-US" sz="1800" dirty="0" smtClean="0">
                <a:cs typeface="Arial" charset="0"/>
              </a:rPr>
              <a:t>  </a:t>
            </a:r>
          </a:p>
          <a:p>
            <a:pPr algn="l" rtl="0">
              <a:spcBef>
                <a:spcPct val="0"/>
              </a:spcBef>
              <a:buNone/>
            </a:pPr>
            <a:r>
              <a:rPr lang="en-US" altLang="en-US" sz="1800" dirty="0">
                <a:cs typeface="Arial" charset="0"/>
              </a:rPr>
              <a:t>Levofloxacin and moxifloxacin are sometimes referred to as “respiratory fluoroquinolones,” because they have excellent activity against  S. pneumoniae, which is a common cause of community-acquired pneumonia (CAP). </a:t>
            </a:r>
          </a:p>
          <a:p>
            <a:pPr algn="l" rtl="0">
              <a:spcBef>
                <a:spcPct val="0"/>
              </a:spcBef>
              <a:buFontTx/>
              <a:buNone/>
            </a:pPr>
            <a:endParaRPr lang="en-US" altLang="en-US" sz="1800" dirty="0">
              <a:cs typeface="Arial" charset="0"/>
            </a:endParaRPr>
          </a:p>
          <a:p>
            <a:pPr algn="l" rtl="0">
              <a:spcBef>
                <a:spcPct val="0"/>
              </a:spcBef>
              <a:buFontTx/>
              <a:buNone/>
            </a:pPr>
            <a:endParaRPr lang="en-US" altLang="en-US" sz="1800" dirty="0">
              <a:cs typeface="Arial" charset="0"/>
            </a:endParaRPr>
          </a:p>
          <a:p>
            <a:pPr algn="l" rtl="0">
              <a:spcBef>
                <a:spcPct val="0"/>
              </a:spcBef>
              <a:buFontTx/>
              <a:buNone/>
            </a:pPr>
            <a:r>
              <a:rPr lang="en-US" altLang="en-US" sz="1800" dirty="0">
                <a:cs typeface="Arial" charset="0"/>
              </a:rPr>
              <a:t> </a:t>
            </a:r>
          </a:p>
          <a:p>
            <a:pPr algn="l" rtl="0">
              <a:spcBef>
                <a:spcPct val="0"/>
              </a:spcBef>
              <a:buFontTx/>
              <a:buNone/>
            </a:pPr>
            <a:endParaRPr lang="en-US" altLang="en-US" sz="1800" dirty="0">
              <a:cs typeface="Arial" charset="0"/>
            </a:endParaRPr>
          </a:p>
        </p:txBody>
      </p:sp>
    </p:spTree>
    <p:extLst>
      <p:ext uri="{BB962C8B-B14F-4D97-AF65-F5344CB8AC3E}">
        <p14:creationId xmlns:p14="http://schemas.microsoft.com/office/powerpoint/2010/main" val="275964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60350"/>
            <a:ext cx="8928100" cy="6247864"/>
          </a:xfrm>
          <a:prstGeom prst="rect">
            <a:avLst/>
          </a:prstGeom>
        </p:spPr>
        <p:txBody>
          <a:bodyPr>
            <a:spAutoFit/>
          </a:bodyPr>
          <a:lstStyle/>
          <a:p>
            <a:pPr>
              <a:defRPr/>
            </a:pPr>
            <a:r>
              <a:rPr lang="en-US" sz="2000" b="1" u="sng" dirty="0">
                <a:cs typeface="Arial" panose="020B0604020202020204" pitchFamily="34" charset="0"/>
              </a:rPr>
              <a:t>Pharmacokinetics </a:t>
            </a:r>
          </a:p>
          <a:p>
            <a:pPr marL="342900" indent="-342900">
              <a:buFontTx/>
              <a:buAutoNum type="arabicPeriod"/>
              <a:defRPr/>
            </a:pPr>
            <a:r>
              <a:rPr lang="en-US" sz="2000" dirty="0">
                <a:cs typeface="Arial" panose="020B0604020202020204" pitchFamily="34" charset="0"/>
              </a:rPr>
              <a:t>Absorption:  Ingestion of fluoroquinolones </a:t>
            </a:r>
            <a:r>
              <a:rPr lang="en-US" sz="2000" dirty="0" smtClean="0">
                <a:cs typeface="Arial" panose="020B0604020202020204" pitchFamily="34" charset="0"/>
              </a:rPr>
              <a:t>can form complex with </a:t>
            </a:r>
            <a:r>
              <a:rPr lang="en-US" sz="2000" dirty="0" smtClean="0"/>
              <a:t> (chelate)</a:t>
            </a:r>
            <a:r>
              <a:rPr lang="en-US" sz="2000" dirty="0" smtClean="0">
                <a:cs typeface="Arial" panose="020B0604020202020204" pitchFamily="34" charset="0"/>
              </a:rPr>
              <a:t> </a:t>
            </a:r>
            <a:r>
              <a:rPr lang="en-US" sz="2000" dirty="0">
                <a:cs typeface="Arial" panose="020B0604020202020204" pitchFamily="34" charset="0"/>
              </a:rPr>
              <a:t>sucralfate, aluminum- or magnesium- containing antacids, or dietary supplements containing iron or </a:t>
            </a:r>
            <a:r>
              <a:rPr lang="en-US" sz="2000" dirty="0" smtClean="0">
                <a:cs typeface="Arial" panose="020B0604020202020204" pitchFamily="34" charset="0"/>
              </a:rPr>
              <a:t>zinc</a:t>
            </a:r>
            <a:r>
              <a:rPr lang="en-US" sz="2000" dirty="0" smtClean="0"/>
              <a:t> as in (multivitamins)so it </a:t>
            </a:r>
            <a:r>
              <a:rPr lang="en-US" sz="2000" dirty="0" smtClean="0">
                <a:cs typeface="Arial" panose="020B0604020202020204" pitchFamily="34" charset="0"/>
              </a:rPr>
              <a:t> </a:t>
            </a:r>
            <a:r>
              <a:rPr lang="en-US" sz="2000" dirty="0">
                <a:cs typeface="Arial" panose="020B0604020202020204" pitchFamily="34" charset="0"/>
              </a:rPr>
              <a:t>can reduce the </a:t>
            </a:r>
            <a:r>
              <a:rPr lang="en-US" sz="2000" dirty="0" smtClean="0">
                <a:cs typeface="Arial" panose="020B0604020202020204" pitchFamily="34" charset="0"/>
              </a:rPr>
              <a:t>absorption of them. </a:t>
            </a:r>
            <a:r>
              <a:rPr lang="en-US" sz="2000" dirty="0" smtClean="0"/>
              <a:t>Milk , </a:t>
            </a:r>
            <a:r>
              <a:rPr lang="en-US" sz="2000" dirty="0" smtClean="0">
                <a:cs typeface="Arial" panose="020B0604020202020204" pitchFamily="34" charset="0"/>
              </a:rPr>
              <a:t> Calcium </a:t>
            </a:r>
            <a:r>
              <a:rPr lang="en-US" sz="2000" dirty="0">
                <a:cs typeface="Arial" panose="020B0604020202020204" pitchFamily="34" charset="0"/>
              </a:rPr>
              <a:t>and other divalent cations also interfere with the absorption of these agents </a:t>
            </a:r>
            <a:r>
              <a:rPr lang="en-US" sz="2000" dirty="0" smtClean="0">
                <a:cs typeface="Arial" panose="020B0604020202020204" pitchFamily="34" charset="0"/>
              </a:rPr>
              <a:t>.</a:t>
            </a:r>
          </a:p>
          <a:p>
            <a:pPr marL="342900" indent="-342900">
              <a:buFontTx/>
              <a:buAutoNum type="arabicPeriod"/>
              <a:defRPr/>
            </a:pPr>
            <a:endParaRPr lang="en-US" sz="2000" dirty="0">
              <a:cs typeface="Arial" panose="020B0604020202020204" pitchFamily="34" charset="0"/>
            </a:endParaRPr>
          </a:p>
          <a:p>
            <a:pPr>
              <a:defRPr/>
            </a:pPr>
            <a:r>
              <a:rPr lang="en-US" sz="2000" dirty="0" smtClean="0">
                <a:cs typeface="Arial" panose="020B0604020202020204" pitchFamily="34" charset="0"/>
              </a:rPr>
              <a:t>So, s</a:t>
            </a:r>
            <a:r>
              <a:rPr lang="en-US" sz="2000" dirty="0" smtClean="0"/>
              <a:t>eparate </a:t>
            </a:r>
            <a:r>
              <a:rPr lang="en-US" sz="2000" dirty="0"/>
              <a:t>these agents by at least 2 hours or have your patient take a week off of the supplements, if </a:t>
            </a:r>
            <a:r>
              <a:rPr lang="en-US" sz="2000" dirty="0" smtClean="0"/>
              <a:t>possible.</a:t>
            </a:r>
          </a:p>
          <a:p>
            <a:pPr>
              <a:defRPr/>
            </a:pPr>
            <a:endParaRPr lang="en-US" sz="2000" dirty="0"/>
          </a:p>
          <a:p>
            <a:pPr>
              <a:defRPr/>
            </a:pPr>
            <a:r>
              <a:rPr lang="en-US" sz="2000" dirty="0" smtClean="0"/>
              <a:t>2-</a:t>
            </a:r>
            <a:r>
              <a:rPr lang="en-US" sz="2000" dirty="0" smtClean="0">
                <a:cs typeface="Arial" panose="020B0604020202020204" pitchFamily="34" charset="0"/>
              </a:rPr>
              <a:t> </a:t>
            </a:r>
            <a:r>
              <a:rPr lang="en-US" sz="2000" dirty="0">
                <a:cs typeface="Arial" panose="020B0604020202020204" pitchFamily="34" charset="0"/>
              </a:rPr>
              <a:t>Distribution:  Binding to plasma proteins ranges from 10% to 40%.  The fluoroquinolones distribute well into all tissues and body fluids.  Levels are high in bone, urine (except moxifloxacin), lungs, kidney, and prostatic tissue.  Penetration into cerebrospinal fluid is relatively low (except for </a:t>
            </a:r>
            <a:r>
              <a:rPr lang="en-US" sz="2000" dirty="0" err="1">
                <a:cs typeface="Arial" panose="020B0604020202020204" pitchFamily="34" charset="0"/>
              </a:rPr>
              <a:t>ofloxacin</a:t>
            </a:r>
            <a:r>
              <a:rPr lang="en-US" sz="2000" dirty="0">
                <a:cs typeface="Arial" panose="020B0604020202020204" pitchFamily="34" charset="0"/>
              </a:rPr>
              <a:t>).  Fluoroquinolones also accumulate in macrophages and </a:t>
            </a:r>
            <a:r>
              <a:rPr lang="en-US" sz="2000" dirty="0" err="1">
                <a:cs typeface="Arial" panose="020B0604020202020204" pitchFamily="34" charset="0"/>
              </a:rPr>
              <a:t>polymorphonuclear</a:t>
            </a:r>
            <a:r>
              <a:rPr lang="en-US" sz="2000" dirty="0">
                <a:cs typeface="Arial" panose="020B0604020202020204" pitchFamily="34" charset="0"/>
              </a:rPr>
              <a:t> leukocytes, thus having activity against intracellular organisms</a:t>
            </a:r>
            <a:r>
              <a:rPr lang="en-US" sz="2000" dirty="0" smtClean="0">
                <a:cs typeface="Arial" panose="020B0604020202020204" pitchFamily="34" charset="0"/>
              </a:rPr>
              <a:t>.</a:t>
            </a:r>
          </a:p>
          <a:p>
            <a:pPr>
              <a:defRPr/>
            </a:pPr>
            <a:endParaRPr lang="en-US" sz="2000" dirty="0">
              <a:cs typeface="Arial" panose="020B0604020202020204" pitchFamily="34" charset="0"/>
            </a:endParaRPr>
          </a:p>
          <a:p>
            <a:pPr>
              <a:defRPr/>
            </a:pPr>
            <a:r>
              <a:rPr lang="en-US" sz="2000" dirty="0" smtClean="0">
                <a:cs typeface="Arial" panose="020B0604020202020204" pitchFamily="34" charset="0"/>
              </a:rPr>
              <a:t> 3-Elimination</a:t>
            </a:r>
            <a:r>
              <a:rPr lang="en-US" sz="2000" dirty="0">
                <a:cs typeface="Arial" panose="020B0604020202020204" pitchFamily="34" charset="0"/>
              </a:rPr>
              <a:t>:  Most fluoroquinolones are excreted renally therefore, dosage adjustments are needed in renal dysfunction.  </a:t>
            </a:r>
            <a:r>
              <a:rPr lang="en-US" sz="2000" dirty="0" err="1">
                <a:cs typeface="Arial" panose="020B0604020202020204" pitchFamily="34" charset="0"/>
              </a:rPr>
              <a:t>Moxifloxacin</a:t>
            </a:r>
            <a:r>
              <a:rPr lang="en-US" sz="2000" dirty="0">
                <a:cs typeface="Arial" panose="020B0604020202020204" pitchFamily="34" charset="0"/>
              </a:rPr>
              <a:t> is excreted primarily by the liver, and no dose adjustment is required for renal impairment. </a:t>
            </a:r>
          </a:p>
        </p:txBody>
      </p:sp>
    </p:spTree>
    <p:extLst>
      <p:ext uri="{BB962C8B-B14F-4D97-AF65-F5344CB8AC3E}">
        <p14:creationId xmlns:p14="http://schemas.microsoft.com/office/powerpoint/2010/main" val="416720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001125"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itchFamily="18" charset="0"/>
                <a:cs typeface="Times New Roman" pitchFamily="18" charset="0"/>
              </a:defRPr>
            </a:lvl1pPr>
            <a:lvl2pPr marL="742950" indent="-285750" algn="r" rtl="1">
              <a:spcBef>
                <a:spcPct val="20000"/>
              </a:spcBef>
              <a:buChar char="–"/>
              <a:defRPr sz="2800">
                <a:solidFill>
                  <a:schemeClr val="tx1"/>
                </a:solidFill>
                <a:latin typeface="Times New Roman" pitchFamily="18" charset="0"/>
                <a:cs typeface="Times New Roman" pitchFamily="18" charset="0"/>
              </a:defRPr>
            </a:lvl2pPr>
            <a:lvl3pPr marL="1143000" indent="-228600" algn="r" rtl="1">
              <a:spcBef>
                <a:spcPct val="20000"/>
              </a:spcBef>
              <a:buChar char="•"/>
              <a:defRPr sz="2400">
                <a:solidFill>
                  <a:schemeClr val="tx1"/>
                </a:solidFill>
                <a:latin typeface="Times New Roman" pitchFamily="18" charset="0"/>
                <a:cs typeface="Times New Roman" pitchFamily="18" charset="0"/>
              </a:defRPr>
            </a:lvl3pPr>
            <a:lvl4pPr marL="1600200" indent="-228600" algn="r" rtl="1">
              <a:spcBef>
                <a:spcPct val="20000"/>
              </a:spcBef>
              <a:buChar char="–"/>
              <a:defRPr sz="2000">
                <a:solidFill>
                  <a:schemeClr val="tx1"/>
                </a:solidFill>
                <a:latin typeface="Times New Roman" pitchFamily="18" charset="0"/>
                <a:cs typeface="Times New Roman" pitchFamily="18" charset="0"/>
              </a:defRPr>
            </a:lvl4pPr>
            <a:lvl5pPr marL="2057400" indent="-228600" algn="r" rtl="1">
              <a:spcBef>
                <a:spcPct val="20000"/>
              </a:spcBef>
              <a:buChar char="»"/>
              <a:defRPr sz="2000">
                <a:solidFill>
                  <a:schemeClr val="tx1"/>
                </a:solidFill>
                <a:latin typeface="Times New Roman" pitchFamily="18" charset="0"/>
                <a:cs typeface="Times New Roman"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l" rtl="0">
              <a:spcBef>
                <a:spcPct val="0"/>
              </a:spcBef>
              <a:buFontTx/>
              <a:buNone/>
            </a:pPr>
            <a:r>
              <a:rPr lang="en-US" altLang="en-US" sz="1800" b="1" u="sng" dirty="0" smtClean="0">
                <a:cs typeface="Arial" charset="0"/>
              </a:rPr>
              <a:t>Uses:</a:t>
            </a:r>
          </a:p>
          <a:p>
            <a:pPr algn="l" rtl="0">
              <a:spcBef>
                <a:spcPct val="0"/>
              </a:spcBef>
              <a:buFontTx/>
              <a:buNone/>
            </a:pPr>
            <a:endParaRPr lang="en-US" altLang="en-US" sz="1800" b="1" u="sng" dirty="0" smtClean="0">
              <a:cs typeface="Arial" charset="0"/>
            </a:endParaRPr>
          </a:p>
          <a:p>
            <a:pPr algn="l" rtl="0">
              <a:spcBef>
                <a:spcPct val="0"/>
              </a:spcBef>
              <a:buFontTx/>
              <a:buNone/>
            </a:pPr>
            <a:r>
              <a:rPr lang="en-US" altLang="en-US" sz="1800" dirty="0" smtClean="0">
                <a:cs typeface="Arial" charset="0"/>
              </a:rPr>
              <a:t>1- </a:t>
            </a:r>
            <a:r>
              <a:rPr lang="en-US" altLang="en-US" sz="1800" b="1" dirty="0" err="1">
                <a:cs typeface="Arial" charset="0"/>
              </a:rPr>
              <a:t>Norfloxacin</a:t>
            </a:r>
            <a:r>
              <a:rPr lang="en-US" altLang="en-US" sz="1800" dirty="0">
                <a:cs typeface="Arial" charset="0"/>
              </a:rPr>
              <a:t>:  is infrequently prescribed due to:  poor oral bioavailability and  a short half-life.  It is effective in treating non-systemic infections, such as:  urinary tract infections (UTIs),  prostatitis, and  infectious </a:t>
            </a:r>
            <a:r>
              <a:rPr lang="en-US" altLang="en-US" sz="1800" dirty="0" smtClean="0">
                <a:cs typeface="Arial" charset="0"/>
              </a:rPr>
              <a:t>diarrhea</a:t>
            </a:r>
          </a:p>
          <a:p>
            <a:pPr algn="l" rtl="0">
              <a:spcBef>
                <a:spcPct val="0"/>
              </a:spcBef>
              <a:buFontTx/>
              <a:buNone/>
            </a:pPr>
            <a:endParaRPr lang="en-US" altLang="en-US" sz="1800" dirty="0">
              <a:cs typeface="Arial" charset="0"/>
            </a:endParaRPr>
          </a:p>
          <a:p>
            <a:pPr algn="l" rtl="0">
              <a:spcBef>
                <a:spcPct val="0"/>
              </a:spcBef>
              <a:buFontTx/>
              <a:buNone/>
            </a:pPr>
            <a:r>
              <a:rPr lang="en-US" altLang="en-US" sz="1800" b="1" dirty="0" smtClean="0">
                <a:cs typeface="Arial" charset="0"/>
              </a:rPr>
              <a:t>2-Levofloxacin</a:t>
            </a:r>
            <a:r>
              <a:rPr lang="en-US" altLang="en-US" sz="1800" dirty="0">
                <a:cs typeface="Arial" charset="0"/>
              </a:rPr>
              <a:t>: </a:t>
            </a:r>
          </a:p>
          <a:p>
            <a:pPr algn="l" rtl="0">
              <a:spcBef>
                <a:spcPct val="0"/>
              </a:spcBef>
              <a:buFontTx/>
              <a:buNone/>
            </a:pPr>
            <a:r>
              <a:rPr lang="en-US" altLang="en-US" sz="1800" dirty="0">
                <a:cs typeface="Arial" charset="0"/>
              </a:rPr>
              <a:t> is l-isomer of </a:t>
            </a:r>
            <a:r>
              <a:rPr lang="en-US" altLang="en-US" sz="1800" dirty="0" err="1">
                <a:cs typeface="Arial" charset="0"/>
              </a:rPr>
              <a:t>ofloxacin</a:t>
            </a:r>
            <a:r>
              <a:rPr lang="en-US" altLang="en-US" sz="1800" dirty="0">
                <a:cs typeface="Arial" charset="0"/>
              </a:rPr>
              <a:t> and has largely replaced it clinically.  Levofloxacin has broad spectrum activity and is used in wide range of infections including:  Prostatitis,  skin infections,  Community acquired pneumonia (CAP),  Nosocomial pneumonia.  Levofloxacin has excellent activity against S. pneumoniae respiratory infections.  Levofloxacin has 100% bioavailability and is dosed once daily.</a:t>
            </a:r>
          </a:p>
          <a:p>
            <a:pPr algn="l" rtl="0">
              <a:spcBef>
                <a:spcPct val="0"/>
              </a:spcBef>
              <a:buFontTx/>
              <a:buNone/>
            </a:pPr>
            <a:endParaRPr lang="en-US" altLang="en-US" sz="1800" dirty="0">
              <a:cs typeface="Arial" charset="0"/>
            </a:endParaRPr>
          </a:p>
          <a:p>
            <a:pPr lvl="0" algn="l" rtl="0">
              <a:spcBef>
                <a:spcPct val="0"/>
              </a:spcBef>
              <a:buNone/>
            </a:pPr>
            <a:r>
              <a:rPr lang="en-US" altLang="en-US" sz="1800" dirty="0" smtClean="0">
                <a:cs typeface="Arial" charset="0"/>
              </a:rPr>
              <a:t> 3-</a:t>
            </a:r>
            <a:r>
              <a:rPr lang="en-US" altLang="en-US" sz="1800" b="1" dirty="0" smtClean="0">
                <a:cs typeface="Arial" charset="0"/>
              </a:rPr>
              <a:t>Ciprofloxacin</a:t>
            </a:r>
            <a:r>
              <a:rPr lang="en-US" altLang="en-US" sz="1800" dirty="0" smtClean="0">
                <a:cs typeface="Arial" charset="0"/>
              </a:rPr>
              <a:t>:   is effective in the treatment of many systemic infections caused by  gram-negative bacilli . Ciprofloxacin has the best activity against P. aeruginosa  Ciprofloxacin is effective for  (Traveler’s diarrhea caused by E. coli ,  typhoid fever caused by Salmonella </a:t>
            </a:r>
            <a:r>
              <a:rPr lang="en-US" altLang="en-US" sz="1800" dirty="0" err="1" smtClean="0">
                <a:cs typeface="Arial" charset="0"/>
              </a:rPr>
              <a:t>typhi</a:t>
            </a:r>
            <a:r>
              <a:rPr lang="en-US" altLang="en-US" sz="1800" dirty="0" smtClean="0">
                <a:cs typeface="Arial" charset="0"/>
              </a:rPr>
              <a:t> . And Tuberculosis as a second-line agent). </a:t>
            </a:r>
            <a:endParaRPr lang="en-US" altLang="en-US" sz="1800" b="1" i="1" dirty="0">
              <a:cs typeface="Arial" charset="0"/>
            </a:endParaRPr>
          </a:p>
          <a:p>
            <a:pPr lvl="0" algn="l">
              <a:buNone/>
            </a:pPr>
            <a:r>
              <a:rPr lang="en-US" sz="1800" dirty="0"/>
              <a:t> </a:t>
            </a:r>
            <a:endParaRPr lang="en-US" altLang="en-US" sz="1800" dirty="0">
              <a:cs typeface="Arial" charset="0"/>
            </a:endParaRPr>
          </a:p>
          <a:p>
            <a:pPr algn="l" rtl="0">
              <a:spcBef>
                <a:spcPct val="0"/>
              </a:spcBef>
              <a:buFontTx/>
              <a:buNone/>
            </a:pPr>
            <a:r>
              <a:rPr lang="en-US" altLang="en-US" sz="1800" dirty="0">
                <a:cs typeface="Arial" charset="0"/>
              </a:rPr>
              <a:t> </a:t>
            </a:r>
          </a:p>
        </p:txBody>
      </p:sp>
    </p:spTree>
    <p:extLst>
      <p:ext uri="{BB962C8B-B14F-4D97-AF65-F5344CB8AC3E}">
        <p14:creationId xmlns:p14="http://schemas.microsoft.com/office/powerpoint/2010/main" val="1933567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534400" cy="4801314"/>
          </a:xfrm>
          <a:prstGeom prst="rect">
            <a:avLst/>
          </a:prstGeom>
        </p:spPr>
        <p:txBody>
          <a:bodyPr wrap="square">
            <a:spAutoFit/>
          </a:bodyPr>
          <a:lstStyle/>
          <a:p>
            <a:pPr>
              <a:spcBef>
                <a:spcPct val="0"/>
              </a:spcBef>
            </a:pPr>
            <a:endParaRPr lang="en-US" altLang="en-US" dirty="0">
              <a:cs typeface="Arial" charset="0"/>
            </a:endParaRPr>
          </a:p>
          <a:p>
            <a:pPr>
              <a:spcBef>
                <a:spcPct val="0"/>
              </a:spcBef>
            </a:pPr>
            <a:endParaRPr lang="en-US" altLang="en-US" dirty="0">
              <a:cs typeface="Arial" charset="0"/>
            </a:endParaRPr>
          </a:p>
          <a:p>
            <a:pPr>
              <a:spcBef>
                <a:spcPct val="0"/>
              </a:spcBef>
            </a:pPr>
            <a:r>
              <a:rPr lang="en-US" altLang="en-US" b="1" dirty="0" smtClean="0">
                <a:cs typeface="Arial" charset="0"/>
              </a:rPr>
              <a:t>4- Moxifloxacin</a:t>
            </a:r>
            <a:r>
              <a:rPr lang="en-US" altLang="en-US" dirty="0">
                <a:cs typeface="Arial" charset="0"/>
              </a:rPr>
              <a:t>:  not only has enhanced activity against gram positive organisms (for example, S. pneumoniae) but also n has excellent activity against many anaerobes.  It has poor activity against P. aeruginosa. Moxifloxacin does not concentrate in urine and is not indicated for the treatment of UTIs</a:t>
            </a:r>
            <a:r>
              <a:rPr lang="en-US" altLang="en-US" dirty="0" smtClean="0">
                <a:cs typeface="Arial" charset="0"/>
              </a:rPr>
              <a:t>.</a:t>
            </a:r>
          </a:p>
          <a:p>
            <a:pPr>
              <a:spcBef>
                <a:spcPct val="0"/>
              </a:spcBef>
            </a:pPr>
            <a:endParaRPr lang="en-US" altLang="en-US" dirty="0" smtClean="0">
              <a:cs typeface="Arial" charset="0"/>
            </a:endParaRPr>
          </a:p>
          <a:p>
            <a:pPr>
              <a:spcBef>
                <a:spcPct val="0"/>
              </a:spcBef>
            </a:pPr>
            <a:r>
              <a:rPr lang="en-US" altLang="en-US" dirty="0" smtClean="0"/>
              <a:t>5- Bone </a:t>
            </a:r>
            <a:r>
              <a:rPr lang="en-US" altLang="en-US" dirty="0"/>
              <a:t>and joint infections caused by gram-negative </a:t>
            </a:r>
            <a:r>
              <a:rPr lang="en-US" altLang="en-US" dirty="0" smtClean="0"/>
              <a:t>organisms</a:t>
            </a:r>
          </a:p>
          <a:p>
            <a:pPr>
              <a:spcBef>
                <a:spcPct val="0"/>
              </a:spcBef>
            </a:pPr>
            <a:endParaRPr lang="en-US" altLang="en-US" dirty="0" smtClean="0"/>
          </a:p>
          <a:p>
            <a:pPr>
              <a:spcBef>
                <a:spcPct val="0"/>
              </a:spcBef>
            </a:pPr>
            <a:r>
              <a:rPr lang="en-US" altLang="en-US" dirty="0" smtClean="0"/>
              <a:t>6- </a:t>
            </a:r>
            <a:r>
              <a:rPr lang="en-US" altLang="en-US" dirty="0"/>
              <a:t>Ophthalmic infections</a:t>
            </a:r>
          </a:p>
          <a:p>
            <a:pPr>
              <a:spcBef>
                <a:spcPct val="0"/>
              </a:spcBef>
            </a:pPr>
            <a:endParaRPr lang="en-US" altLang="en-US" dirty="0"/>
          </a:p>
          <a:p>
            <a:pPr>
              <a:spcBef>
                <a:spcPct val="0"/>
              </a:spcBef>
            </a:pPr>
            <a:endParaRPr lang="en-US" altLang="en-US" dirty="0">
              <a:cs typeface="Arial" charset="0"/>
            </a:endParaRPr>
          </a:p>
          <a:p>
            <a:pPr>
              <a:spcBef>
                <a:spcPct val="0"/>
              </a:spcBef>
            </a:pPr>
            <a:endParaRPr lang="en-US" altLang="en-US" dirty="0" smtClean="0">
              <a:cs typeface="Arial" charset="0"/>
            </a:endParaRPr>
          </a:p>
          <a:p>
            <a:pPr>
              <a:spcBef>
                <a:spcPct val="0"/>
              </a:spcBef>
            </a:pPr>
            <a:endParaRPr lang="en-US" altLang="en-US" dirty="0">
              <a:cs typeface="Arial" charset="0"/>
            </a:endParaRPr>
          </a:p>
          <a:p>
            <a:pPr>
              <a:spcBef>
                <a:spcPct val="0"/>
              </a:spcBef>
            </a:pPr>
            <a:r>
              <a:rPr lang="en-US" altLang="en-US" b="1" dirty="0">
                <a:cs typeface="Arial" charset="0"/>
              </a:rPr>
              <a:t>Fluoroquinolones are commonly considered alternatives for patients with a documented severe </a:t>
            </a:r>
            <a:r>
              <a:rPr lang="el-GR" altLang="en-US" b="1" dirty="0">
                <a:cs typeface="Arial" charset="0"/>
              </a:rPr>
              <a:t>β-</a:t>
            </a:r>
            <a:r>
              <a:rPr lang="en-US" altLang="en-US" b="1" dirty="0">
                <a:cs typeface="Arial" charset="0"/>
              </a:rPr>
              <a:t>lactam allergy. </a:t>
            </a:r>
          </a:p>
          <a:p>
            <a:pPr>
              <a:spcBef>
                <a:spcPct val="0"/>
              </a:spcBef>
            </a:pPr>
            <a:endParaRPr lang="en-US" altLang="en-US" dirty="0">
              <a:cs typeface="Arial" charset="0"/>
            </a:endParaRPr>
          </a:p>
        </p:txBody>
      </p:sp>
    </p:spTree>
    <p:extLst>
      <p:ext uri="{BB962C8B-B14F-4D97-AF65-F5344CB8AC3E}">
        <p14:creationId xmlns:p14="http://schemas.microsoft.com/office/powerpoint/2010/main" val="190069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15888"/>
            <a:ext cx="8785225"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Times New Roman" pitchFamily="18" charset="0"/>
                <a:cs typeface="Times New Roman" pitchFamily="18" charset="0"/>
              </a:defRPr>
            </a:lvl1pPr>
            <a:lvl2pPr marL="742950" indent="-285750" algn="r" rtl="1">
              <a:spcBef>
                <a:spcPct val="20000"/>
              </a:spcBef>
              <a:buChar char="–"/>
              <a:defRPr sz="2800">
                <a:solidFill>
                  <a:schemeClr val="tx1"/>
                </a:solidFill>
                <a:latin typeface="Times New Roman" pitchFamily="18" charset="0"/>
                <a:cs typeface="Times New Roman" pitchFamily="18" charset="0"/>
              </a:defRPr>
            </a:lvl2pPr>
            <a:lvl3pPr marL="1143000" indent="-228600" algn="r" rtl="1">
              <a:spcBef>
                <a:spcPct val="20000"/>
              </a:spcBef>
              <a:buChar char="•"/>
              <a:defRPr sz="2400">
                <a:solidFill>
                  <a:schemeClr val="tx1"/>
                </a:solidFill>
                <a:latin typeface="Times New Roman" pitchFamily="18" charset="0"/>
                <a:cs typeface="Times New Roman" pitchFamily="18" charset="0"/>
              </a:defRPr>
            </a:lvl3pPr>
            <a:lvl4pPr marL="1600200" indent="-228600" algn="r" rtl="1">
              <a:spcBef>
                <a:spcPct val="20000"/>
              </a:spcBef>
              <a:buChar char="–"/>
              <a:defRPr sz="2000">
                <a:solidFill>
                  <a:schemeClr val="tx1"/>
                </a:solidFill>
                <a:latin typeface="Times New Roman" pitchFamily="18" charset="0"/>
                <a:cs typeface="Times New Roman" pitchFamily="18" charset="0"/>
              </a:defRPr>
            </a:lvl4pPr>
            <a:lvl5pPr marL="2057400" indent="-228600" algn="r" rtl="1">
              <a:spcBef>
                <a:spcPct val="20000"/>
              </a:spcBef>
              <a:buChar char="»"/>
              <a:defRPr sz="2000">
                <a:solidFill>
                  <a:schemeClr val="tx1"/>
                </a:solidFill>
                <a:latin typeface="Times New Roman" pitchFamily="18" charset="0"/>
                <a:cs typeface="Times New Roman"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l" rtl="0">
              <a:spcBef>
                <a:spcPct val="0"/>
              </a:spcBef>
              <a:buNone/>
            </a:pPr>
            <a:r>
              <a:rPr lang="en-US" altLang="en-US" sz="1800" dirty="0">
                <a:cs typeface="Arial" charset="0"/>
              </a:rPr>
              <a:t> </a:t>
            </a:r>
            <a:r>
              <a:rPr lang="en-US" altLang="en-US" sz="1800" b="1" u="sng" dirty="0">
                <a:cs typeface="Arial" charset="0"/>
              </a:rPr>
              <a:t>Adverse </a:t>
            </a:r>
            <a:r>
              <a:rPr lang="en-US" altLang="en-US" sz="1800" b="1" u="sng" dirty="0" err="1" smtClean="0">
                <a:cs typeface="Arial" charset="0"/>
              </a:rPr>
              <a:t>reactions:</a:t>
            </a:r>
            <a:r>
              <a:rPr lang="en-US" altLang="en-US" sz="1800" dirty="0" err="1">
                <a:cs typeface="Arial" charset="0"/>
              </a:rPr>
              <a:t>Several</a:t>
            </a:r>
            <a:r>
              <a:rPr lang="en-US" altLang="en-US" sz="1800" dirty="0">
                <a:cs typeface="Arial" charset="0"/>
              </a:rPr>
              <a:t> fluoroquinolones have been removed from the market as a result of serious side effects </a:t>
            </a:r>
            <a:r>
              <a:rPr lang="en-US" altLang="en-US" sz="1800" dirty="0" smtClean="0">
                <a:cs typeface="Arial" charset="0"/>
              </a:rPr>
              <a:t>( </a:t>
            </a:r>
            <a:r>
              <a:rPr lang="en-US" altLang="en-US" sz="1800" dirty="0" err="1" smtClean="0">
                <a:cs typeface="Arial" charset="0"/>
              </a:rPr>
              <a:t>trovafloxacin</a:t>
            </a:r>
            <a:r>
              <a:rPr lang="en-US" altLang="en-US" sz="1800" dirty="0" smtClean="0">
                <a:cs typeface="Arial" charset="0"/>
              </a:rPr>
              <a:t> and  </a:t>
            </a:r>
            <a:r>
              <a:rPr lang="en-US" altLang="en-US" sz="1800" dirty="0" err="1">
                <a:cs typeface="Arial" charset="0"/>
              </a:rPr>
              <a:t>gatifloxacin</a:t>
            </a:r>
            <a:r>
              <a:rPr lang="en-US" altLang="en-US" sz="1800" dirty="0" smtClean="0">
                <a:cs typeface="Arial" charset="0"/>
              </a:rPr>
              <a:t>).</a:t>
            </a:r>
          </a:p>
          <a:p>
            <a:pPr algn="l" rtl="0">
              <a:spcBef>
                <a:spcPct val="0"/>
              </a:spcBef>
              <a:buNone/>
            </a:pPr>
            <a:endParaRPr lang="en-US" altLang="en-US" sz="1800" dirty="0">
              <a:cs typeface="Arial" charset="0"/>
            </a:endParaRPr>
          </a:p>
          <a:p>
            <a:pPr algn="l" rtl="0">
              <a:spcBef>
                <a:spcPct val="0"/>
              </a:spcBef>
              <a:buFontTx/>
              <a:buNone/>
            </a:pPr>
            <a:r>
              <a:rPr lang="en-US" altLang="en-US" sz="1800" dirty="0" smtClean="0">
                <a:cs typeface="Arial" charset="0"/>
              </a:rPr>
              <a:t> 1-Nausea</a:t>
            </a:r>
            <a:r>
              <a:rPr lang="en-US" altLang="en-US" sz="1800" dirty="0">
                <a:cs typeface="Arial" charset="0"/>
              </a:rPr>
              <a:t>, vomiting, diarrhea, headache, dizziness or light- headedness.  Patients with central nervous system (CNS) disorders, such as epilepsy, should be treated cautiously with these drugs (seizure inducing potential).  Peripheral neuropathy and glucose dysregulation (hypoglycemia and hyperglycemia) have also been noted</a:t>
            </a:r>
          </a:p>
          <a:p>
            <a:pPr algn="l" rtl="0">
              <a:spcBef>
                <a:spcPct val="0"/>
              </a:spcBef>
              <a:buFontTx/>
              <a:buNone/>
            </a:pPr>
            <a:endParaRPr lang="en-US" altLang="en-US" sz="1800" dirty="0">
              <a:cs typeface="Arial" charset="0"/>
            </a:endParaRPr>
          </a:p>
          <a:p>
            <a:pPr algn="l" rtl="0">
              <a:spcBef>
                <a:spcPct val="0"/>
              </a:spcBef>
              <a:buFontTx/>
              <a:buNone/>
            </a:pPr>
            <a:r>
              <a:rPr lang="en-US" altLang="en-US" sz="1800" dirty="0">
                <a:cs typeface="Arial" charset="0"/>
              </a:rPr>
              <a:t>2-Phototoxicity : patients taking these agents should be advised to use sunscreen and avoid excess exposure to sunlight.  if </a:t>
            </a:r>
            <a:r>
              <a:rPr lang="en-US" altLang="en-US" sz="1800" dirty="0" err="1">
                <a:cs typeface="Arial" charset="0"/>
              </a:rPr>
              <a:t>phototoxicity</a:t>
            </a:r>
            <a:r>
              <a:rPr lang="en-US" altLang="en-US" sz="1800" dirty="0">
                <a:cs typeface="Arial" charset="0"/>
              </a:rPr>
              <a:t> occurs, discontinuation of the drug is advisable. </a:t>
            </a:r>
          </a:p>
          <a:p>
            <a:pPr algn="l" rtl="0">
              <a:spcBef>
                <a:spcPct val="0"/>
              </a:spcBef>
              <a:buFontTx/>
              <a:buNone/>
            </a:pPr>
            <a:endParaRPr lang="en-US" altLang="en-US" sz="1800" dirty="0">
              <a:cs typeface="Arial" charset="0"/>
            </a:endParaRPr>
          </a:p>
          <a:p>
            <a:pPr algn="l" rtl="0">
              <a:spcBef>
                <a:spcPct val="0"/>
              </a:spcBef>
              <a:buFontTx/>
              <a:buNone/>
            </a:pPr>
            <a:r>
              <a:rPr lang="en-US" altLang="en-US" sz="1800" dirty="0">
                <a:cs typeface="Arial" charset="0"/>
              </a:rPr>
              <a:t>3- Articular cartilage erosion (</a:t>
            </a:r>
            <a:r>
              <a:rPr lang="en-US" altLang="en-US" sz="1800" dirty="0" err="1">
                <a:cs typeface="Arial" charset="0"/>
              </a:rPr>
              <a:t>arthropathy</a:t>
            </a:r>
            <a:r>
              <a:rPr lang="en-US" altLang="en-US" sz="1800" dirty="0">
                <a:cs typeface="Arial" charset="0"/>
              </a:rPr>
              <a:t>) has been observed in immature animals exposed to fluoroquinolones.  therefore, these agents should be avoided in pregnancy and lactation and in children under 18 years of age. </a:t>
            </a:r>
            <a:endParaRPr lang="en-US" altLang="en-US" sz="1800" dirty="0" smtClean="0">
              <a:cs typeface="Arial" charset="0"/>
            </a:endParaRPr>
          </a:p>
          <a:p>
            <a:pPr algn="l" rtl="0">
              <a:spcBef>
                <a:spcPct val="0"/>
              </a:spcBef>
              <a:buFontTx/>
              <a:buNone/>
            </a:pPr>
            <a:endParaRPr lang="en-US" altLang="en-US" sz="1800" dirty="0">
              <a:cs typeface="Arial" charset="0"/>
            </a:endParaRPr>
          </a:p>
          <a:p>
            <a:pPr algn="l">
              <a:buNone/>
            </a:pPr>
            <a:r>
              <a:rPr lang="en-US" altLang="en-US" sz="1800" dirty="0" smtClean="0">
                <a:cs typeface="Arial" charset="0"/>
              </a:rPr>
              <a:t>4- Arthralgia and increased </a:t>
            </a:r>
            <a:r>
              <a:rPr lang="en-US" altLang="en-US" sz="1800" dirty="0">
                <a:cs typeface="Arial" charset="0"/>
              </a:rPr>
              <a:t>risk of tendinitis or tendon rupture </a:t>
            </a:r>
            <a:r>
              <a:rPr lang="en-US" altLang="en-US" sz="1800" dirty="0" smtClean="0">
                <a:cs typeface="Arial" charset="0"/>
              </a:rPr>
              <a:t>is </a:t>
            </a:r>
            <a:r>
              <a:rPr lang="en-US" sz="1800" dirty="0"/>
              <a:t>more common in the elderly, </a:t>
            </a:r>
            <a:r>
              <a:rPr lang="en-US" sz="1800" dirty="0" smtClean="0"/>
              <a:t>  patients </a:t>
            </a:r>
            <a:r>
              <a:rPr lang="en-US" sz="1800" dirty="0"/>
              <a:t>with renal dysfunction, and</a:t>
            </a:r>
          </a:p>
          <a:p>
            <a:pPr algn="l">
              <a:buNone/>
            </a:pPr>
            <a:r>
              <a:rPr lang="en-US" sz="1800" dirty="0"/>
              <a:t>those taking corticosteroids. Tendonitis usually precedes rupture, so complaints of tendon</a:t>
            </a:r>
          </a:p>
          <a:p>
            <a:pPr algn="l">
              <a:buNone/>
            </a:pPr>
            <a:r>
              <a:rPr lang="en-US" sz="1800" dirty="0"/>
              <a:t>pain should be taken seriously. Less commonly, exacerbations of myasthenia gravis may</a:t>
            </a:r>
          </a:p>
          <a:p>
            <a:pPr algn="l">
              <a:buNone/>
            </a:pPr>
            <a:r>
              <a:rPr lang="en-US" sz="1800" dirty="0"/>
              <a:t>occur. Vigorous exercise should be avoided during fluoroquinolone therapy, particularly in patients receiving corticosteroids. They can also exacerbate muscle weakness in patients</a:t>
            </a:r>
          </a:p>
          <a:p>
            <a:pPr algn="l">
              <a:buNone/>
            </a:pPr>
            <a:r>
              <a:rPr lang="en-US" sz="1800" dirty="0"/>
              <a:t>with myasthenia gravis</a:t>
            </a:r>
            <a:r>
              <a:rPr lang="en-US" altLang="en-US" sz="1800" dirty="0" smtClean="0">
                <a:cs typeface="Arial" charset="0"/>
              </a:rPr>
              <a:t> </a:t>
            </a:r>
            <a:r>
              <a:rPr lang="en-US" altLang="en-US" sz="1800" dirty="0">
                <a:cs typeface="Arial" charset="0"/>
              </a:rPr>
              <a:t>also occur with systemic fluoroquinolone use. </a:t>
            </a:r>
          </a:p>
          <a:p>
            <a:pPr algn="l" rtl="0">
              <a:spcBef>
                <a:spcPct val="0"/>
              </a:spcBef>
              <a:buFontTx/>
              <a:buNone/>
            </a:pPr>
            <a:r>
              <a:rPr lang="en-US" altLang="en-US" sz="1800" dirty="0" smtClean="0">
                <a:cs typeface="Arial" charset="0"/>
              </a:rPr>
              <a:t>5- </a:t>
            </a:r>
            <a:r>
              <a:rPr lang="en-US" sz="1800" dirty="0" smtClean="0">
                <a:cs typeface="Arial" charset="0"/>
              </a:rPr>
              <a:t>Interstitial </a:t>
            </a:r>
            <a:r>
              <a:rPr lang="en-US" sz="1800" dirty="0">
                <a:cs typeface="Arial" charset="0"/>
              </a:rPr>
              <a:t>nephritis and </a:t>
            </a:r>
            <a:r>
              <a:rPr lang="en-US" sz="1800" dirty="0" err="1">
                <a:cs typeface="Arial" charset="0"/>
              </a:rPr>
              <a:t>crystalluria</a:t>
            </a:r>
            <a:r>
              <a:rPr lang="en-US" sz="1800" dirty="0">
                <a:cs typeface="Arial" charset="0"/>
              </a:rPr>
              <a:t> and pseudomembranous colitis</a:t>
            </a:r>
          </a:p>
          <a:p>
            <a:pPr algn="l" rtl="0">
              <a:spcBef>
                <a:spcPct val="0"/>
              </a:spcBef>
              <a:buFontTx/>
              <a:buNone/>
            </a:pPr>
            <a:endParaRPr lang="en-US" altLang="en-US" sz="1800" dirty="0">
              <a:cs typeface="Arial" charset="0"/>
            </a:endParaRPr>
          </a:p>
          <a:p>
            <a:pPr algn="l" rtl="0">
              <a:spcBef>
                <a:spcPct val="0"/>
              </a:spcBef>
              <a:buFontTx/>
              <a:buNone/>
            </a:pPr>
            <a:endParaRPr lang="en-US" altLang="en-US" sz="1800" dirty="0">
              <a:cs typeface="Arial" charset="0"/>
            </a:endParaRPr>
          </a:p>
        </p:txBody>
      </p:sp>
    </p:spTree>
    <p:extLst>
      <p:ext uri="{BB962C8B-B14F-4D97-AF65-F5344CB8AC3E}">
        <p14:creationId xmlns:p14="http://schemas.microsoft.com/office/powerpoint/2010/main" val="806234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