
<file path=[Content_Types].xml><?xml version="1.0" encoding="utf-8"?>
<Types xmlns="http://schemas.openxmlformats.org/package/2006/content-types">
  <Default Extension="jpg" ContentType="image/jpeg"/>
  <Default Extension="wmf" ContentType="image/x-wmf"/>
  <Default Extension="png" ContentType="image/png"/>
  <Default Extension="xml" ContentType="application/xml"/>
  <Default Extension="jpeg" ContentType="image/jpeg"/>
  <Default Extension="rels" ContentType="application/vnd.openxmlformats-package.relationships+xml"/>
  <Default Extension="bin" ContentType="application/vnd.openxmlformats-officedocument.oleObject"/>
  <Override PartName="/ppt/notesSlides/notesSlide55.xml" ContentType="application/vnd.openxmlformats-officedocument.presentationml.notesSlide+xml"/>
  <Override PartName="/ppt/notesSlides/notesSlide54.xml" ContentType="application/vnd.openxmlformats-officedocument.presentationml.notesSlide+xml"/>
  <Override PartName="/ppt/notesSlides/notesSlide53.xml" ContentType="application/vnd.openxmlformats-officedocument.presentationml.notesSlide+xml"/>
  <Override PartName="/ppt/notesSlides/notesSlide52.xml" ContentType="application/vnd.openxmlformats-officedocument.presentationml.notesSlide+xml"/>
  <Override PartName="/ppt/notesSlides/notesSlide51.xml" ContentType="application/vnd.openxmlformats-officedocument.presentationml.notesSlide+xml"/>
  <Override PartName="/ppt/notesSlides/notesSlide49.xml" ContentType="application/vnd.openxmlformats-officedocument.presentationml.notesSlide+xml"/>
  <Override PartName="/ppt/notesSlides/notesSlide48.xml" ContentType="application/vnd.openxmlformats-officedocument.presentationml.notesSlide+xml"/>
  <Override PartName="/ppt/notesSlides/notesSlide46.xml" ContentType="application/vnd.openxmlformats-officedocument.presentationml.notesSlide+xml"/>
  <Override PartName="/ppt/notesSlides/notesSlide44.xml" ContentType="application/vnd.openxmlformats-officedocument.presentationml.notesSlide+xml"/>
  <Override PartName="/ppt/notesSlides/notesSlide43.xml" ContentType="application/vnd.openxmlformats-officedocument.presentationml.notesSlide+xml"/>
  <Override PartName="/ppt/notesSlides/notesSlide42.xml" ContentType="application/vnd.openxmlformats-officedocument.presentationml.notesSlide+xml"/>
  <Override PartName="/ppt/notesSlides/notesSlide40.xml" ContentType="application/vnd.openxmlformats-officedocument.presentationml.notesSlide+xml"/>
  <Override PartName="/ppt/notesSlides/notesSlide39.xml" ContentType="application/vnd.openxmlformats-officedocument.presentationml.notesSlide+xml"/>
  <Override PartName="/ppt/notesSlides/notesSlide38.xml" ContentType="application/vnd.openxmlformats-officedocument.presentationml.notesSlide+xml"/>
  <Override PartName="/ppt/notesSlides/notesSlide37.xml" ContentType="application/vnd.openxmlformats-officedocument.presentationml.notesSlide+xml"/>
  <Override PartName="/ppt/notesSlides/notesSlide34.xml" ContentType="application/vnd.openxmlformats-officedocument.presentationml.notesSlide+xml"/>
  <Override PartName="/ppt/notesSlides/notesSlide33.xml" ContentType="application/vnd.openxmlformats-officedocument.presentationml.notesSlide+xml"/>
  <Override PartName="/ppt/notesSlides/notesSlide30.xml" ContentType="application/vnd.openxmlformats-officedocument.presentationml.notesSlide+xml"/>
  <Override PartName="/ppt/notesSlides/notesSlide29.xml" ContentType="application/vnd.openxmlformats-officedocument.presentationml.notesSlide+xml"/>
  <Override PartName="/ppt/notesSlides/notesSlide26.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6.xml" ContentType="application/vnd.openxmlformats-officedocument.presentationml.notesSlide+xml"/>
  <Override PartName="/ppt/notesSlides/notesSlide56.xml" ContentType="application/vnd.openxmlformats-officedocument.presentationml.notes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slides/slide55.xml" ContentType="application/vnd.openxmlformats-officedocument.presentationml.slide+xml"/>
  <Override PartName="/ppt/notesSlides/notesSlide22.xml" ContentType="application/vnd.openxmlformats-officedocument.presentationml.notesSlide+xml"/>
  <Override PartName="/ppt/slides/slide54.xml" ContentType="application/vnd.openxmlformats-officedocument.presentationml.slide+xml"/>
  <Override PartName="/ppt/slides/slide52.xml" ContentType="application/vnd.openxmlformats-officedocument.presentationml.slide+xml"/>
  <Override PartName="/ppt/slides/slide50.xml" ContentType="application/vnd.openxmlformats-officedocument.presentationml.slide+xml"/>
  <Override PartName="/ppt/slides/slide53.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notesSlides/notesSlide23.xml" ContentType="application/vnd.openxmlformats-officedocument.presentationml.notesSlide+xml"/>
  <Override PartName="/ppt/slides/slide46.xml" ContentType="application/vnd.openxmlformats-officedocument.presentationml.slide+xml"/>
  <Override PartName="/ppt/slides/slide45.xml" ContentType="application/vnd.openxmlformats-officedocument.presentationml.slide+xml"/>
  <Override PartName="/ppt/notesSlides/notesSlide36.xml" ContentType="application/vnd.openxmlformats-officedocument.presentationml.notesSlide+xml"/>
  <Override PartName="/ppt/slides/slide40.xml" ContentType="application/vnd.openxmlformats-officedocument.presentationml.slide+xml"/>
  <Override PartName="/ppt/slides/slide43.xml" ContentType="application/vnd.openxmlformats-officedocument.presentationml.slide+xml"/>
  <Override PartName="/ppt/slides/slide39.xml" ContentType="application/vnd.openxmlformats-officedocument.presentationml.slide+xml"/>
  <Override PartName="/ppt/slides/slide36.xml" ContentType="application/vnd.openxmlformats-officedocument.presentationml.slide+xml"/>
  <Override PartName="/ppt/notesSlides/notesSlide4.xml" ContentType="application/vnd.openxmlformats-officedocument.presentationml.notesSlide+xml"/>
  <Override PartName="/ppt/slides/slide34.xml" ContentType="application/vnd.openxmlformats-officedocument.presentationml.slide+xml"/>
  <Override PartName="/ppt/notesSlides/notesSlide13.xml" ContentType="application/vnd.openxmlformats-officedocument.presentationml.notesSlide+xml"/>
  <Override PartName="/ppt/slides/slide33.xml" ContentType="application/vnd.openxmlformats-officedocument.presentationml.slide+xml"/>
  <Override PartName="/ppt/slides/slide38.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notesSlides/notesSlide17.xml" ContentType="application/vnd.openxmlformats-officedocument.presentationml.notesSlide+xml"/>
  <Override PartName="/ppt/slides/slide25.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notesSlides/notesSlide28.xml" ContentType="application/vnd.openxmlformats-officedocument.presentationml.notesSlide+xml"/>
  <Override PartName="/ppt/slides/slide14.xml" ContentType="application/vnd.openxmlformats-officedocument.presentationml.slide+xml"/>
  <Override PartName="/ppt/slides/slide41.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32.xml" ContentType="application/vnd.openxmlformats-officedocument.presentationml.slide+xml"/>
  <Override PartName="/ppt/notesSlides/notesSlide47.xml" ContentType="application/vnd.openxmlformats-officedocument.presentationml.notesSlide+xml"/>
  <Override PartName="/ppt/slides/slide4.xml" ContentType="application/vnd.openxmlformats-officedocument.presentationml.slide+xml"/>
  <Override PartName="/ppt/slides/slide3.xml" ContentType="application/vnd.openxmlformats-officedocument.presentationml.slide+xml"/>
  <Override PartName="/ppt/slides/slide51.xml" ContentType="application/vnd.openxmlformats-officedocument.presentationml.slide+xml"/>
  <Override PartName="/ppt/slides/slide1.xml" ContentType="application/vnd.openxmlformats-officedocument.presentationml.slide+xml"/>
  <Override PartName="/ppt/slides/slide26.xml" ContentType="application/vnd.openxmlformats-officedocument.presentationml.slide+xml"/>
  <Override PartName="/ppt/slideLayouts/slideLayout11.xml" ContentType="application/vnd.openxmlformats-officedocument.presentationml.slideLayout+xml"/>
  <Override PartName="/ppt/slides/slide10.xml" ContentType="application/vnd.openxmlformats-officedocument.presentationml.slide+xml"/>
  <Override PartName="/ppt/slides/slide24.xml" ContentType="application/vnd.openxmlformats-officedocument.presentationml.slide+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Masters/notesMaster1.xml" ContentType="application/vnd.openxmlformats-officedocument.presentationml.notesMaster+xml"/>
  <Override PartName="/ppt/slideLayouts/slideLayout4.xml" ContentType="application/vnd.openxmlformats-officedocument.presentationml.slideLayout+xml"/>
  <Override PartName="/ppt/slides/slide5.xml" ContentType="application/vnd.openxmlformats-officedocument.presentationml.slide+xml"/>
  <Override PartName="/ppt/slides/slide56.xml" ContentType="application/vnd.openxmlformats-officedocument.presentationml.slide+xml"/>
  <Override PartName="/ppt/theme/theme2.xml" ContentType="application/vnd.openxmlformats-officedocument.theme+xml"/>
  <Override PartName="/ppt/theme/theme1.xml" ContentType="application/vnd.openxmlformats-officedocument.theme+xml"/>
  <Override PartName="/ppt/slides/slide42.xml" ContentType="application/vnd.openxmlformats-officedocument.presentationml.slide+xml"/>
  <Override PartName="/docProps/app.xml" ContentType="application/vnd.openxmlformats-officedocument.extended-properties+xml"/>
  <Override PartName="/ppt/notesSlides/notesSlide2.xml" ContentType="application/vnd.openxmlformats-officedocument.presentationml.notesSlide+xml"/>
  <Override PartName="/ppt/tableStyles.xml" ContentType="application/vnd.openxmlformats-officedocument.presentationml.tableStyles+xml"/>
  <Override PartName="/ppt/slides/slide29.xml" ContentType="application/vnd.openxmlformats-officedocument.presentationml.slide+xml"/>
  <Override PartName="/ppt/notesSlides/notesSlide31.xml" ContentType="application/vnd.openxmlformats-officedocument.presentationml.notesSlide+xml"/>
  <Override PartName="/ppt/slides/slide20.xml" ContentType="application/vnd.openxmlformats-officedocument.presentationml.slide+xml"/>
  <Override PartName="/ppt/viewProps.xml" ContentType="application/vnd.openxmlformats-officedocument.presentationml.viewProps+xml"/>
  <Override PartName="/ppt/slides/slide28.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notesSlides/notesSlide5.xml" ContentType="application/vnd.openxmlformats-officedocument.presentationml.notesSlide+xml"/>
  <Override PartName="/ppt/slides/slide16.xml" ContentType="application/vnd.openxmlformats-officedocument.presentationml.slide+xml"/>
  <Override PartName="/ppt/slides/slide12.xml" ContentType="application/vnd.openxmlformats-officedocument.presentationml.slide+xml"/>
  <Override PartName="/ppt/diagrams/data3.xml" ContentType="application/vnd.openxmlformats-officedocument.drawingml.diagramData+xml"/>
  <Override PartName="/ppt/slides/slide44.xml" ContentType="application/vnd.openxmlformats-officedocument.presentationml.slide+xml"/>
  <Override PartName="/ppt/notesSlides/notesSlide12.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diagrams/quickStyle3.xml" ContentType="application/vnd.openxmlformats-officedocument.drawingml.diagramQuickStyle+xml"/>
  <Override PartName="/ppt/presProps.xml" ContentType="application/vnd.openxmlformats-officedocument.presentationml.presProps+xml"/>
  <Override PartName="/ppt/slides/slide6.xml" ContentType="application/vnd.openxmlformats-officedocument.presentationml.slide+xml"/>
  <Override PartName="/ppt/notesSlides/notesSlide3.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ppt/diagrams/quickStyle2.xml" ContentType="application/vnd.openxmlformats-officedocument.drawingml.diagramQuickStyle+xml"/>
  <Override PartName="/ppt/slides/slide8.xml" ContentType="application/vnd.openxmlformats-officedocument.presentationml.slide+xml"/>
  <Override PartName="/ppt/slides/slide37.xml" ContentType="application/vnd.openxmlformats-officedocument.presentationml.slide+xml"/>
  <Override PartName="/ppt/slides/slide22.xml" ContentType="application/vnd.openxmlformats-officedocument.presentationml.slide+xml"/>
  <Override PartName="/ppt/slides/slide2.xml" ContentType="application/vnd.openxmlformats-officedocument.presentationml.slide+xml"/>
  <Override PartName="/ppt/diagrams/colors2.xml" ContentType="application/vnd.openxmlformats-officedocument.drawingml.diagramColors+xml"/>
  <Override PartName="/ppt/notesSlides/notesSlide27.xml" ContentType="application/vnd.openxmlformats-officedocument.presentationml.notesSlide+xml"/>
  <Override PartName="/ppt/diagrams/layout3.xml" ContentType="application/vnd.openxmlformats-officedocument.drawingml.diagramLayout+xml"/>
  <Override PartName="/ppt/diagrams/data2.xml" ContentType="application/vnd.openxmlformats-officedocument.drawingml.diagramData+xml"/>
  <Override PartName="/ppt/diagrams/colors3.xml" ContentType="application/vnd.openxmlformats-officedocument.drawingml.diagramColors+xml"/>
  <Override PartName="/ppt/notesSlides/notesSlide35.xml" ContentType="application/vnd.openxmlformats-officedocument.presentationml.notesSlide+xml"/>
  <Override PartName="/ppt/notesSlides/notesSlide11.xml" ContentType="application/vnd.openxmlformats-officedocument.presentationml.notesSlide+xml"/>
  <Override PartName="/ppt/diagrams/quickStyle1.xml" ContentType="application/vnd.openxmlformats-officedocument.drawingml.diagramQuickStyle+xml"/>
  <Override PartName="/ppt/diagrams/layout2.xml" ContentType="application/vnd.openxmlformats-officedocument.drawingml.diagramLayout+xml"/>
  <Override PartName="/ppt/slideLayouts/slideLayout7.xml" ContentType="application/vnd.openxmlformats-officedocument.presentationml.slideLayout+xml"/>
  <Override PartName="/ppt/notesSlides/notesSlide50.xml" ContentType="application/vnd.openxmlformats-officedocument.presentationml.notesSlid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27.xml" ContentType="application/vnd.openxmlformats-officedocument.presentationml.slide+xml"/>
  <Override PartName="/ppt/notesSlides/notesSlide24.xml" ContentType="application/vnd.openxmlformats-officedocument.presentationml.notesSlide+xml"/>
  <Override PartName="/ppt/notesSlides/notesSlide41.xml" ContentType="application/vnd.openxmlformats-officedocument.presentationml.notesSlide+xml"/>
  <Override PartName="/ppt/diagrams/layout1.xml" ContentType="application/vnd.openxmlformats-officedocument.drawingml.diagramLayout+xml"/>
  <Override PartName="/ppt/notesSlides/notesSlide15.xml" ContentType="application/vnd.openxmlformats-officedocument.presentationml.notesSlide+xml"/>
  <Override PartName="/ppt/slideLayouts/slideLayout12.xml" ContentType="application/vnd.openxmlformats-officedocument.presentationml.slideLayout+xml"/>
  <Override PartName="/ppt/notesSlides/notesSlide45.xml" ContentType="application/vnd.openxmlformats-officedocument.presentationml.notesSlide+xml"/>
  <Override PartName="/ppt/diagrams/drawing2.xml" ContentType="application/vnd.openxmlformats-officedocument.drawingml.diagramDrawing+xml"/>
  <Override PartName="/ppt/diagrams/colors1.xml" ContentType="application/vnd.openxmlformats-officedocument.drawingml.diagramColors+xml"/>
  <Override PartName="/ppt/slides/slide35.xml" ContentType="application/vnd.openxmlformats-officedocument.presentationml.slide+xml"/>
  <Override PartName="/ppt/diagrams/drawing3.xml" ContentType="application/vnd.openxmlformats-officedocument.drawingml.diagramDrawing+xml"/>
  <Override PartName="/ppt/diagrams/data1.xml" ContentType="application/vnd.openxmlformats-officedocument.drawingml.diagramData+xml"/>
  <Override PartName="/ppt/slides/slide21.xml" ContentType="application/vnd.openxmlformats-officedocument.presentationml.slide+xml"/>
  <Override PartName="/ppt/diagrams/drawing1.xml" ContentType="application/vnd.openxmlformats-officedocument.drawingml.diagramDrawing+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autoCompressPictures="0" saveSubsetFonts="1" strictFirstAndLastChars="0">
  <p:sldMasterIdLst>
    <p:sldMasterId id="2147483648" r:id="rId1"/>
  </p:sldMasterIdLst>
  <p:notesMasterIdLst>
    <p:notesMasterId r:id="rId60"/>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Lst>
  <p:sldSz cx="9144000" cy="6858000"/>
  <p:notesSz cx="6858000" cy="9144000"/>
  <p:defaultTextStyle>
    <a:defPPr lvl="0">
      <a:defRPr lang="en-US"/>
    </a:defPPr>
    <a:lvl1pPr marL="0" lvl="0" algn="l" defTabSz="914400">
      <a:defRPr sz="1800">
        <a:solidFill>
          <a:schemeClr val="tx1"/>
        </a:solidFill>
        <a:latin typeface="+mn-lt"/>
        <a:ea typeface="+mn-ea"/>
        <a:cs typeface="+mn-cs"/>
      </a:defRPr>
    </a:lvl1pPr>
    <a:lvl2pPr marL="457200" lvl="1" algn="l" defTabSz="914400">
      <a:defRPr sz="1800">
        <a:solidFill>
          <a:schemeClr val="tx1"/>
        </a:solidFill>
        <a:latin typeface="+mn-lt"/>
        <a:ea typeface="+mn-ea"/>
        <a:cs typeface="+mn-cs"/>
      </a:defRPr>
    </a:lvl2pPr>
    <a:lvl3pPr marL="914400" lvl="2" algn="l" defTabSz="914400">
      <a:defRPr sz="1800">
        <a:solidFill>
          <a:schemeClr val="tx1"/>
        </a:solidFill>
        <a:latin typeface="+mn-lt"/>
        <a:ea typeface="+mn-ea"/>
        <a:cs typeface="+mn-cs"/>
      </a:defRPr>
    </a:lvl3pPr>
    <a:lvl4pPr marL="1371600" lvl="3" algn="l" defTabSz="914400">
      <a:defRPr sz="1800">
        <a:solidFill>
          <a:schemeClr val="tx1"/>
        </a:solidFill>
        <a:latin typeface="+mn-lt"/>
        <a:ea typeface="+mn-ea"/>
        <a:cs typeface="+mn-cs"/>
      </a:defRPr>
    </a:lvl4pPr>
    <a:lvl5pPr marL="1828800" lvl="4" algn="l" defTabSz="914400">
      <a:defRPr sz="1800">
        <a:solidFill>
          <a:schemeClr val="tx1"/>
        </a:solidFill>
        <a:latin typeface="+mn-lt"/>
        <a:ea typeface="+mn-ea"/>
        <a:cs typeface="+mn-cs"/>
      </a:defRPr>
    </a:lvl5pPr>
    <a:lvl6pPr marL="2286000" lvl="5" algn="l" defTabSz="914400">
      <a:defRPr sz="1800">
        <a:solidFill>
          <a:schemeClr val="tx1"/>
        </a:solidFill>
        <a:latin typeface="+mn-lt"/>
        <a:ea typeface="+mn-ea"/>
        <a:cs typeface="+mn-cs"/>
      </a:defRPr>
    </a:lvl6pPr>
    <a:lvl7pPr marL="2743200" lvl="6" algn="l" defTabSz="914400">
      <a:defRPr sz="1800">
        <a:solidFill>
          <a:schemeClr val="tx1"/>
        </a:solidFill>
        <a:latin typeface="+mn-lt"/>
        <a:ea typeface="+mn-ea"/>
        <a:cs typeface="+mn-cs"/>
      </a:defRPr>
    </a:lvl7pPr>
    <a:lvl8pPr marL="3200400" lvl="7" algn="l" defTabSz="914400">
      <a:defRPr sz="1800">
        <a:solidFill>
          <a:schemeClr val="tx1"/>
        </a:solidFill>
        <a:latin typeface="+mn-lt"/>
        <a:ea typeface="+mn-ea"/>
        <a:cs typeface="+mn-cs"/>
      </a:defRPr>
    </a:lvl8pPr>
    <a:lvl9pPr marL="3657600" lvl="8" algn="l" defTabSz="914400">
      <a:defRPr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theme" Target="theme/theme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notesMaster" Target="notesMasters/notesMaster1.xml"/><Relationship Id="rId61" Type="http://schemas.openxmlformats.org/officeDocument/2006/relationships/presProps" Target="presProps.xml" /><Relationship Id="rId62" Type="http://schemas.openxmlformats.org/officeDocument/2006/relationships/tableStyles" Target="tableStyles.xml" /><Relationship Id="rId63" Type="http://schemas.openxmlformats.org/officeDocument/2006/relationships/viewProps" Target="viewProps.xml" /></Relationships>
</file>

<file path=ppt/diagrams/_rels/data1.xml.rels><?xml version="1.0" encoding="UTF-8" standalone="yes"?><Relationships xmlns="http://schemas.openxmlformats.org/package/2006/relationships"></Relationships>
</file>

<file path=ppt/diagrams/_rels/data2.xml.rels><?xml version="1.0" encoding="UTF-8" standalone="yes"?><Relationships xmlns="http://schemas.openxmlformats.org/package/2006/relationships"></Relationships>
</file>

<file path=ppt/diagrams/_rels/data3.xml.rels><?xml version="1.0" encoding="UTF-8" standalone="yes"?><Relationships xmlns="http://schemas.openxmlformats.org/package/2006/relationships"></Relationships>
</file>

<file path=ppt/diagrams/_rels/drawing1.xml.rels><?xml version="1.0" encoding="UTF-8" standalone="yes"?><Relationships xmlns="http://schemas.openxmlformats.org/package/2006/relationships"></Relationships>
</file>

<file path=ppt/diagrams/_rels/drawing2.xml.rels><?xml version="1.0" encoding="UTF-8" standalone="yes"?><Relationships xmlns="http://schemas.openxmlformats.org/package/2006/relationships"></Relationships>
</file>

<file path=ppt/diagrams/_rels/drawing3.xml.rels><?xml version="1.0" encoding="UTF-8" standalone="yes"?><Relationships xmlns="http://schemas.openxmlformats.org/package/2006/relationships"></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xmlns:r="http://schemas.openxmlformats.org/officeDocument/2006/relationships">
  <dgm:ptLst>
    <dgm:pt modelId="{8FC61468-667C-4324-874E-E374CD72BD3C}" type="doc">
      <dgm:prSet loTypeId="urn:microsoft.com/office/officeart/2005/8/layout/orgChart1" loCatId="hierarchy" qsTypeId="urn:microsoft.com/office/officeart/2005/8/quickstyle/simple2" qsCatId="simple" csTypeId="urn:microsoft.com/office/officeart/2005/8/colors/accent1_2" csCatId="accent1" phldr="1"/>
      <dgm:spPr bwMode="auto"/>
      <dgm:t>
        <a:bodyPr/>
        <a:lstStyle/>
        <a:p>
          <a:pPr>
            <a:defRPr/>
          </a:pPr>
          <a:endParaRPr lang="en-US"/>
        </a:p>
      </dgm:t>
    </dgm:pt>
    <dgm:pt modelId="{D6D9154D-C804-47B8-95A7-1F6FAE2D8201}">
      <dgm:prSet phldrT="[Text]"/>
      <dgm:spPr bwMode="auto"/>
      <dgm:t>
        <a:bodyPr/>
        <a:lstStyle/>
        <a:p>
          <a:pPr>
            <a:defRPr/>
          </a:pPr>
          <a:r>
            <a:rPr lang="en-US" b="1">
              <a:latin typeface="+mj-lt"/>
            </a:rPr>
            <a:t>Next generation</a:t>
          </a:r>
          <a:endParaRPr lang="en-US" b="1">
            <a:latin typeface="+mj-lt"/>
          </a:endParaRPr>
        </a:p>
      </dgm:t>
    </dgm:pt>
    <dgm:pt modelId="{970D8E62-BD9A-40EC-AEB5-8AAF57181E20}">
      <dgm:prSet phldrT="[Text]"/>
      <dgm:spPr bwMode="auto"/>
      <dgm:t>
        <a:bodyPr/>
        <a:lstStyle/>
        <a:p>
          <a:pPr>
            <a:defRPr/>
          </a:pPr>
          <a:r>
            <a:rPr lang="en-US" b="1">
              <a:latin typeface="+mj-lt"/>
            </a:rPr>
            <a:t>4</a:t>
          </a:r>
          <a:r>
            <a:rPr lang="en-US" b="1" baseline="30000">
              <a:latin typeface="+mj-lt"/>
            </a:rPr>
            <a:t>th</a:t>
          </a:r>
          <a:r>
            <a:rPr lang="en-US" b="1">
              <a:latin typeface="+mj-lt"/>
            </a:rPr>
            <a:t> generation</a:t>
          </a:r>
          <a:endParaRPr lang="en-US" b="1">
            <a:latin typeface="+mj-lt"/>
          </a:endParaRPr>
        </a:p>
      </dgm:t>
    </dgm:pt>
    <dgm:pt modelId="{DE3B27D8-0A84-4576-9472-89D0A8DC536B}">
      <dgm:prSet phldrT="[Text]"/>
      <dgm:spPr bwMode="auto"/>
      <dgm:t>
        <a:bodyPr/>
        <a:lstStyle/>
        <a:p>
          <a:pPr>
            <a:defRPr/>
          </a:pPr>
          <a:r>
            <a:rPr lang="en-US" b="1">
              <a:latin typeface="+mj-lt"/>
            </a:rPr>
            <a:t>1</a:t>
          </a:r>
          <a:r>
            <a:rPr lang="en-US" b="1" baseline="30000">
              <a:latin typeface="+mj-lt"/>
            </a:rPr>
            <a:t>st</a:t>
          </a:r>
          <a:r>
            <a:rPr lang="en-US" b="1">
              <a:latin typeface="+mj-lt"/>
            </a:rPr>
            <a:t> generation</a:t>
          </a:r>
          <a:endParaRPr lang="en-US" b="1">
            <a:latin typeface="+mj-lt"/>
          </a:endParaRPr>
        </a:p>
      </dgm:t>
    </dgm:pt>
    <dgm:pt modelId="{70C3F70F-0440-4E7F-8288-C4E612F2953E}">
      <dgm:prSet phldrT="[Text]"/>
      <dgm:spPr bwMode="auto"/>
      <dgm:t>
        <a:bodyPr/>
        <a:lstStyle/>
        <a:p>
          <a:pPr>
            <a:defRPr/>
          </a:pPr>
          <a:r>
            <a:rPr lang="en-US" b="1" u="none">
              <a:latin typeface="+mj-lt"/>
            </a:rPr>
            <a:t>Cephalosporins</a:t>
          </a:r>
          <a:endParaRPr lang="en-US" b="1" u="none">
            <a:latin typeface="+mj-lt"/>
          </a:endParaRPr>
        </a:p>
      </dgm:t>
    </dgm:pt>
    <dgm:pt modelId="{0C0B1991-0298-44BC-83C8-1EB72D36D458}" type="sibTrans" cxnId="{D9EACC87-7131-41D6-83D2-B58E1E2C978F}">
      <dgm:prSet/>
      <dgm:spPr bwMode="auto"/>
      <dgm:t>
        <a:bodyPr/>
        <a:lstStyle/>
        <a:p>
          <a:pPr>
            <a:defRPr/>
          </a:pPr>
          <a:endParaRPr lang="en-US" b="1">
            <a:latin typeface="+mj-lt"/>
          </a:endParaRPr>
        </a:p>
      </dgm:t>
    </dgm:pt>
    <dgm:pt modelId="{9118E381-D072-4023-BC08-698CCBEF6368}" type="parTrans" cxnId="{D9EACC87-7131-41D6-83D2-B58E1E2C978F}">
      <dgm:prSet/>
      <dgm:spPr bwMode="auto"/>
      <dgm:t>
        <a:bodyPr/>
        <a:lstStyle/>
        <a:p>
          <a:pPr>
            <a:defRPr/>
          </a:pPr>
          <a:endParaRPr lang="en-US" b="1">
            <a:latin typeface="+mj-lt"/>
          </a:endParaRPr>
        </a:p>
      </dgm:t>
    </dgm:pt>
    <dgm:pt modelId="{6A4BA18F-D7BA-4E4D-9D8E-6D31ACE79AB8}" type="sibTrans" cxnId="{1E75C21B-20C7-478B-ADEB-4478B33EA9C5}">
      <dgm:prSet/>
      <dgm:spPr bwMode="auto"/>
      <dgm:t>
        <a:bodyPr/>
        <a:lstStyle/>
        <a:p>
          <a:pPr>
            <a:defRPr/>
          </a:pPr>
          <a:endParaRPr lang="en-US" b="1">
            <a:latin typeface="+mj-lt"/>
          </a:endParaRPr>
        </a:p>
      </dgm:t>
    </dgm:pt>
    <dgm:pt modelId="{02B2A895-1B13-43AA-9388-9A1418336CBB}" type="parTrans" cxnId="{1E75C21B-20C7-478B-ADEB-4478B33EA9C5}">
      <dgm:prSet/>
      <dgm:spPr bwMode="auto"/>
      <dgm:t>
        <a:bodyPr/>
        <a:lstStyle/>
        <a:p>
          <a:pPr>
            <a:defRPr/>
          </a:pPr>
          <a:endParaRPr lang="en-US" b="1">
            <a:latin typeface="+mj-lt"/>
          </a:endParaRPr>
        </a:p>
      </dgm:t>
    </dgm:pt>
    <dgm:pt modelId="{05AB2C9A-B97C-417A-83D5-1F0AD1AE9192}" type="sibTrans" cxnId="{7236D6E8-F985-4E77-BAE7-3FB78BB30161}">
      <dgm:prSet/>
      <dgm:spPr bwMode="auto"/>
      <dgm:t>
        <a:bodyPr/>
        <a:lstStyle/>
        <a:p>
          <a:pPr>
            <a:defRPr/>
          </a:pPr>
          <a:endParaRPr lang="en-US" b="1">
            <a:latin typeface="+mj-lt"/>
          </a:endParaRPr>
        </a:p>
      </dgm:t>
    </dgm:pt>
    <dgm:pt modelId="{30A5758A-DA0D-4F5B-81F1-DD606554C522}" type="parTrans" cxnId="{7236D6E8-F985-4E77-BAE7-3FB78BB30161}">
      <dgm:prSet/>
      <dgm:spPr bwMode="auto"/>
      <dgm:t>
        <a:bodyPr/>
        <a:lstStyle/>
        <a:p>
          <a:pPr>
            <a:defRPr/>
          </a:pPr>
          <a:endParaRPr lang="en-US" b="1">
            <a:latin typeface="+mj-lt"/>
          </a:endParaRPr>
        </a:p>
      </dgm:t>
    </dgm:pt>
    <dgm:pt modelId="{8EBEFA2B-A91B-4C5D-B072-27B783F2CC71}" type="sibTrans" cxnId="{1028C19A-3FBB-437F-8E0A-5F9C055AF0E3}">
      <dgm:prSet/>
      <dgm:spPr bwMode="auto"/>
      <dgm:t>
        <a:bodyPr/>
        <a:lstStyle/>
        <a:p>
          <a:pPr>
            <a:defRPr/>
          </a:pPr>
          <a:endParaRPr lang="en-US" b="1">
            <a:latin typeface="+mj-lt"/>
          </a:endParaRPr>
        </a:p>
      </dgm:t>
    </dgm:pt>
    <dgm:pt modelId="{DF4A73F1-2AC1-4C68-BCCA-645EC950A90E}" type="parTrans" cxnId="{1028C19A-3FBB-437F-8E0A-5F9C055AF0E3}">
      <dgm:prSet/>
      <dgm:spPr bwMode="auto"/>
      <dgm:t>
        <a:bodyPr/>
        <a:lstStyle/>
        <a:p>
          <a:pPr>
            <a:defRPr/>
          </a:pPr>
          <a:endParaRPr lang="en-US" b="1">
            <a:latin typeface="+mj-lt"/>
          </a:endParaRPr>
        </a:p>
      </dgm:t>
    </dgm:pt>
    <dgm:pt modelId="{F2F55EAB-C104-42D7-B153-82D73FC19196}">
      <dgm:prSet phldrT=""/>
      <dgm:spPr bwMode="auto"/>
      <dgm:t>
        <a:bodyPr/>
        <a:lstStyle/>
        <a:p>
          <a:pPr>
            <a:defRPr/>
          </a:pPr>
          <a:r>
            <a:rPr lang="en-US" b="1">
              <a:latin typeface="+mj-lt"/>
            </a:rPr>
            <a:t>3</a:t>
          </a:r>
          <a:r>
            <a:rPr lang="en-US" b="1" baseline="30000">
              <a:latin typeface="+mj-lt"/>
            </a:rPr>
            <a:t>rd</a:t>
          </a:r>
          <a:r>
            <a:rPr lang="en-US" b="1">
              <a:latin typeface="+mj-lt"/>
            </a:rPr>
            <a:t> generation</a:t>
          </a:r>
          <a:endParaRPr lang="en-US" b="1">
            <a:latin typeface="+mj-lt"/>
          </a:endParaRPr>
        </a:p>
      </dgm:t>
    </dgm:pt>
    <dgm:pt modelId="{8E01100E-2EA4-4303-ADBC-CF562B03328F}" type="parTrans" cxnId="{668BE51E-7F63-4374-BB8A-B833BB02E8C1}">
      <dgm:prSet/>
      <dgm:spPr bwMode="auto"/>
      <dgm:t>
        <a:bodyPr/>
        <a:lstStyle/>
        <a:p>
          <a:pPr>
            <a:defRPr/>
          </a:pPr>
          <a:endParaRPr lang="en-US" b="1">
            <a:latin typeface="+mj-lt"/>
          </a:endParaRPr>
        </a:p>
      </dgm:t>
    </dgm:pt>
    <dgm:pt modelId="{B9918541-7135-4EF4-9CB0-71C1EA0DE523}" type="sibTrans" cxnId="{668BE51E-7F63-4374-BB8A-B833BB02E8C1}">
      <dgm:prSet/>
      <dgm:spPr bwMode="auto"/>
      <dgm:t>
        <a:bodyPr/>
        <a:lstStyle/>
        <a:p>
          <a:pPr>
            <a:defRPr/>
          </a:pPr>
          <a:endParaRPr lang="en-US" b="1">
            <a:latin typeface="+mj-lt"/>
          </a:endParaRPr>
        </a:p>
      </dgm:t>
    </dgm:pt>
    <dgm:pt modelId="{859C8FB2-2F6E-4291-9FDF-F69DDD3E8453}">
      <dgm:prSet phldrT=""/>
      <dgm:spPr bwMode="auto"/>
      <dgm:t>
        <a:bodyPr/>
        <a:lstStyle/>
        <a:p>
          <a:pPr>
            <a:defRPr/>
          </a:pPr>
          <a:r>
            <a:rPr lang="en-US" b="1">
              <a:latin typeface="+mj-lt"/>
            </a:rPr>
            <a:t>2</a:t>
          </a:r>
          <a:r>
            <a:rPr lang="en-US" b="1" baseline="30000">
              <a:latin typeface="+mj-lt"/>
            </a:rPr>
            <a:t>nd</a:t>
          </a:r>
          <a:r>
            <a:rPr lang="en-US" b="1">
              <a:latin typeface="+mj-lt"/>
            </a:rPr>
            <a:t> generation</a:t>
          </a:r>
          <a:endParaRPr lang="en-US" b="1">
            <a:latin typeface="+mj-lt"/>
          </a:endParaRPr>
        </a:p>
      </dgm:t>
    </dgm:pt>
    <dgm:pt modelId="{13A83CA9-979A-479A-9D7B-0AC06F3B3B9D}" type="parTrans" cxnId="{016326DF-49BC-4542-AF52-78E8DA555B81}">
      <dgm:prSet/>
      <dgm:spPr bwMode="auto"/>
      <dgm:t>
        <a:bodyPr/>
        <a:lstStyle/>
        <a:p>
          <a:pPr>
            <a:defRPr/>
          </a:pPr>
          <a:endParaRPr lang="en-US" b="1">
            <a:latin typeface="+mj-lt"/>
          </a:endParaRPr>
        </a:p>
      </dgm:t>
    </dgm:pt>
    <dgm:pt modelId="{930A8018-CEC3-426E-8725-1C18332E8ACE}" type="sibTrans" cxnId="{016326DF-49BC-4542-AF52-78E8DA555B81}">
      <dgm:prSet/>
      <dgm:spPr bwMode="auto"/>
      <dgm:t>
        <a:bodyPr/>
        <a:lstStyle/>
        <a:p>
          <a:pPr>
            <a:defRPr/>
          </a:pPr>
          <a:endParaRPr lang="en-US" b="1">
            <a:latin typeface="+mj-lt"/>
          </a:endParaRPr>
        </a:p>
      </dgm:t>
    </dgm:pt>
    <dgm:pt modelId="{DF0761C4-2973-4EA3-8E47-64638832E941}" type="pres">
      <dgm:prSet presAssocID="{8FC61468-667C-4324-874E-E374CD72BD3C}" presName="hierChild1" presStyleCnt="0">
        <dgm:presLayoutVars>
          <dgm:chPref val="1"/>
          <dgm:dir val="norm"/>
          <dgm:animOne val="branch"/>
          <dgm:animLvl val="lvl"/>
          <dgm:resizeHandles val="exact"/>
        </dgm:presLayoutVars>
      </dgm:prSet>
      <dgm:spPr bwMode="auto"/>
      <dgm:t>
        <a:bodyPr/>
        <a:lstStyle/>
        <a:p>
          <a:pPr>
            <a:defRPr/>
          </a:pPr>
          <a:endParaRPr lang="en-US"/>
        </a:p>
      </dgm:t>
    </dgm:pt>
    <dgm:pt modelId="{412FF4D1-E670-4F60-A0DB-5927EE6AB795}" type="pres">
      <dgm:prSet presAssocID="{70C3F70F-0440-4E7F-8288-C4E612F2953E}" presName="hierRoot1" presStyleCnt="0">
        <dgm:presLayoutVars>
          <dgm:hierBranch val="init"/>
        </dgm:presLayoutVars>
      </dgm:prSet>
      <dgm:spPr bwMode="auto"/>
    </dgm:pt>
    <dgm:pt modelId="{C6B9E08B-43E6-4FE0-A8C6-DDA0BF4468EE}" type="pres">
      <dgm:prSet presAssocID="{70C3F70F-0440-4E7F-8288-C4E612F2953E}" presName="rootComposite1" presStyleCnt="0"/>
      <dgm:spPr bwMode="auto"/>
    </dgm:pt>
    <dgm:pt modelId="{EE4D1C38-DA29-41EC-ACC9-8568262970F6}" type="pres">
      <dgm:prSet custScaleX="172392" custScaleY="138107" presAssocID="{70C3F70F-0440-4E7F-8288-C4E612F2953E}" presName="rootText1" presStyleLbl="node0" presStyleIdx="0" presStyleCnt="1">
        <dgm:presLayoutVars>
          <dgm:chPref val="3"/>
        </dgm:presLayoutVars>
      </dgm:prSet>
      <dgm:spPr bwMode="auto"/>
      <dgm:t>
        <a:bodyPr/>
        <a:lstStyle/>
        <a:p>
          <a:pPr>
            <a:defRPr/>
          </a:pPr>
          <a:endParaRPr lang="en-US"/>
        </a:p>
      </dgm:t>
    </dgm:pt>
    <dgm:pt modelId="{697C2AA0-CEDA-47E1-8FC5-CDDCC2B6BC43}" type="pres">
      <dgm:prSet presAssocID="{70C3F70F-0440-4E7F-8288-C4E612F2953E}" presName="rootConnector1" presStyleLbl="node1" presStyleIdx="0" presStyleCnt="0"/>
      <dgm:spPr bwMode="auto"/>
      <dgm:t>
        <a:bodyPr/>
        <a:lstStyle/>
        <a:p>
          <a:pPr>
            <a:defRPr/>
          </a:pPr>
          <a:endParaRPr lang="en-US"/>
        </a:p>
      </dgm:t>
    </dgm:pt>
    <dgm:pt modelId="{D7B861DC-E1A1-4C38-85A4-9994C368314E}" type="pres">
      <dgm:prSet presAssocID="{70C3F70F-0440-4E7F-8288-C4E612F2953E}" presName="hierChild2" presStyleCnt="0"/>
      <dgm:spPr bwMode="auto"/>
    </dgm:pt>
    <dgm:pt modelId="{CC4FAC46-2157-4C44-837D-66D52974E9E8}" type="pres">
      <dgm:prSet presAssocID="{DF4A73F1-2AC1-4C68-BCCA-645EC950A90E}" presName="Name37" presStyleLbl="parChTrans1D2" presStyleIdx="0" presStyleCnt="5"/>
      <dgm:spPr bwMode="auto"/>
      <dgm:t>
        <a:bodyPr/>
        <a:lstStyle/>
        <a:p>
          <a:pPr>
            <a:defRPr/>
          </a:pPr>
          <a:endParaRPr lang="en-US"/>
        </a:p>
      </dgm:t>
    </dgm:pt>
    <dgm:pt modelId="{FA2A4FDC-767C-47FE-8B0C-36DC2985B451}" type="pres">
      <dgm:prSet presAssocID="{DE3B27D8-0A84-4576-9472-89D0A8DC536B}" presName="hierRoot2" presStyleCnt="0">
        <dgm:presLayoutVars>
          <dgm:hierBranch val="init"/>
        </dgm:presLayoutVars>
      </dgm:prSet>
      <dgm:spPr bwMode="auto"/>
    </dgm:pt>
    <dgm:pt modelId="{F70B534A-7202-4DAA-836F-9220310D9D2D}" type="pres">
      <dgm:prSet presAssocID="{DE3B27D8-0A84-4576-9472-89D0A8DC536B}" presName="rootComposite" presStyleCnt="0"/>
      <dgm:spPr bwMode="auto"/>
    </dgm:pt>
    <dgm:pt modelId="{BA067FB1-EEE6-4954-BA84-B54D1D6A2A24}" type="pres">
      <dgm:prSet presAssocID="{DE3B27D8-0A84-4576-9472-89D0A8DC536B}" presName="rootText" presStyleLbl="node2" presStyleIdx="0" presStyleCnt="5">
        <dgm:presLayoutVars>
          <dgm:chPref val="3"/>
        </dgm:presLayoutVars>
      </dgm:prSet>
      <dgm:spPr bwMode="auto"/>
      <dgm:t>
        <a:bodyPr/>
        <a:lstStyle/>
        <a:p>
          <a:pPr>
            <a:defRPr/>
          </a:pPr>
          <a:endParaRPr lang="en-US"/>
        </a:p>
      </dgm:t>
    </dgm:pt>
    <dgm:pt modelId="{AEBB8445-C1C9-418A-BE78-70E98763F477}" type="pres">
      <dgm:prSet presAssocID="{DE3B27D8-0A84-4576-9472-89D0A8DC536B}" presName="rootConnector" presStyleLbl="node2" presStyleIdx="0" presStyleCnt="5"/>
      <dgm:spPr bwMode="auto"/>
      <dgm:t>
        <a:bodyPr/>
        <a:lstStyle/>
        <a:p>
          <a:pPr>
            <a:defRPr/>
          </a:pPr>
          <a:endParaRPr lang="en-US"/>
        </a:p>
      </dgm:t>
    </dgm:pt>
    <dgm:pt modelId="{985F22F9-BAAD-4F28-8544-5DA330FB97BE}" type="pres">
      <dgm:prSet presAssocID="{DE3B27D8-0A84-4576-9472-89D0A8DC536B}" presName="hierChild4" presStyleCnt="0"/>
      <dgm:spPr bwMode="auto"/>
    </dgm:pt>
    <dgm:pt modelId="{AC7922D7-7DF5-431C-9234-111864AE96E4}" type="pres">
      <dgm:prSet presAssocID="{DE3B27D8-0A84-4576-9472-89D0A8DC536B}" presName="hierChild5" presStyleCnt="0"/>
      <dgm:spPr bwMode="auto"/>
    </dgm:pt>
    <dgm:pt modelId="{BC678D84-EE5A-4EFA-8F15-DB627F33F9FC}" type="pres">
      <dgm:prSet presAssocID="{13A83CA9-979A-479A-9D7B-0AC06F3B3B9D}" presName="Name37" presStyleLbl="parChTrans1D2" presStyleIdx="1" presStyleCnt="5"/>
      <dgm:spPr bwMode="auto"/>
      <dgm:t>
        <a:bodyPr/>
        <a:lstStyle/>
        <a:p>
          <a:pPr>
            <a:defRPr/>
          </a:pPr>
          <a:endParaRPr lang="en-US"/>
        </a:p>
      </dgm:t>
    </dgm:pt>
    <dgm:pt modelId="{2ABD6568-F7BD-483F-B31D-444D274DE8D0}" type="pres">
      <dgm:prSet presAssocID="{859C8FB2-2F6E-4291-9FDF-F69DDD3E8453}" presName="hierRoot2" presStyleCnt="0">
        <dgm:presLayoutVars>
          <dgm:hierBranch val="init"/>
        </dgm:presLayoutVars>
      </dgm:prSet>
      <dgm:spPr bwMode="auto"/>
    </dgm:pt>
    <dgm:pt modelId="{9259A7AB-BA52-4AC3-8ADF-4FCE01670E4E}" type="pres">
      <dgm:prSet presAssocID="{859C8FB2-2F6E-4291-9FDF-F69DDD3E8453}" presName="rootComposite" presStyleCnt="0"/>
      <dgm:spPr bwMode="auto"/>
    </dgm:pt>
    <dgm:pt modelId="{81D67768-2F69-4ACE-B0BA-3A835AE71220}" type="pres">
      <dgm:prSet presAssocID="{859C8FB2-2F6E-4291-9FDF-F69DDD3E8453}" presName="rootText" presStyleLbl="node2" presStyleIdx="1" presStyleCnt="5">
        <dgm:presLayoutVars>
          <dgm:chPref val="3"/>
        </dgm:presLayoutVars>
      </dgm:prSet>
      <dgm:spPr bwMode="auto"/>
      <dgm:t>
        <a:bodyPr/>
        <a:lstStyle/>
        <a:p>
          <a:pPr>
            <a:defRPr/>
          </a:pPr>
          <a:endParaRPr lang="en-US"/>
        </a:p>
      </dgm:t>
    </dgm:pt>
    <dgm:pt modelId="{E7ABFDD9-B269-479C-832F-5CA6B23D513A}" type="pres">
      <dgm:prSet presAssocID="{859C8FB2-2F6E-4291-9FDF-F69DDD3E8453}" presName="rootConnector" presStyleLbl="node2" presStyleIdx="1" presStyleCnt="5"/>
      <dgm:spPr bwMode="auto"/>
      <dgm:t>
        <a:bodyPr/>
        <a:lstStyle/>
        <a:p>
          <a:pPr>
            <a:defRPr/>
          </a:pPr>
          <a:endParaRPr lang="en-US"/>
        </a:p>
      </dgm:t>
    </dgm:pt>
    <dgm:pt modelId="{40896EA4-DB77-4173-9BFE-AA72B4D23F0F}" type="pres">
      <dgm:prSet presAssocID="{859C8FB2-2F6E-4291-9FDF-F69DDD3E8453}" presName="hierChild4" presStyleCnt="0"/>
      <dgm:spPr bwMode="auto"/>
    </dgm:pt>
    <dgm:pt modelId="{BD3170F5-6788-4016-8BFE-C29E0BFAC295}" type="pres">
      <dgm:prSet presAssocID="{859C8FB2-2F6E-4291-9FDF-F69DDD3E8453}" presName="hierChild5" presStyleCnt="0"/>
      <dgm:spPr bwMode="auto"/>
    </dgm:pt>
    <dgm:pt modelId="{B6D57CCA-C86B-4AC6-8F34-D7F411171626}" type="pres">
      <dgm:prSet presAssocID="{8E01100E-2EA4-4303-ADBC-CF562B03328F}" presName="Name37" presStyleLbl="parChTrans1D2" presStyleIdx="2" presStyleCnt="5"/>
      <dgm:spPr bwMode="auto"/>
      <dgm:t>
        <a:bodyPr/>
        <a:lstStyle/>
        <a:p>
          <a:pPr>
            <a:defRPr/>
          </a:pPr>
          <a:endParaRPr lang="en-US"/>
        </a:p>
      </dgm:t>
    </dgm:pt>
    <dgm:pt modelId="{114F07D4-32B2-4924-9123-8021F7544D98}" type="pres">
      <dgm:prSet presAssocID="{F2F55EAB-C104-42D7-B153-82D73FC19196}" presName="hierRoot2" presStyleCnt="0">
        <dgm:presLayoutVars>
          <dgm:hierBranch val="init"/>
        </dgm:presLayoutVars>
      </dgm:prSet>
      <dgm:spPr bwMode="auto"/>
    </dgm:pt>
    <dgm:pt modelId="{0BA824A0-358F-4EB7-8200-34C8A517E98D}" type="pres">
      <dgm:prSet presAssocID="{F2F55EAB-C104-42D7-B153-82D73FC19196}" presName="rootComposite" presStyleCnt="0"/>
      <dgm:spPr bwMode="auto"/>
    </dgm:pt>
    <dgm:pt modelId="{180CCB58-AAA5-4617-92ED-2E437820359F}" type="pres">
      <dgm:prSet presAssocID="{F2F55EAB-C104-42D7-B153-82D73FC19196}" presName="rootText" presStyleLbl="node2" presStyleIdx="2" presStyleCnt="5">
        <dgm:presLayoutVars>
          <dgm:chPref val="3"/>
        </dgm:presLayoutVars>
      </dgm:prSet>
      <dgm:spPr bwMode="auto"/>
      <dgm:t>
        <a:bodyPr/>
        <a:lstStyle/>
        <a:p>
          <a:pPr>
            <a:defRPr/>
          </a:pPr>
          <a:endParaRPr lang="en-US"/>
        </a:p>
      </dgm:t>
    </dgm:pt>
    <dgm:pt modelId="{7F6E64F2-055B-4931-8C37-F7DCB2DCEF45}" type="pres">
      <dgm:prSet presAssocID="{F2F55EAB-C104-42D7-B153-82D73FC19196}" presName="rootConnector" presStyleLbl="node2" presStyleIdx="2" presStyleCnt="5"/>
      <dgm:spPr bwMode="auto"/>
      <dgm:t>
        <a:bodyPr/>
        <a:lstStyle/>
        <a:p>
          <a:pPr>
            <a:defRPr/>
          </a:pPr>
          <a:endParaRPr lang="en-US"/>
        </a:p>
      </dgm:t>
    </dgm:pt>
    <dgm:pt modelId="{8B003E58-273F-4CB3-9D96-9CE7982A25D1}" type="pres">
      <dgm:prSet presAssocID="{F2F55EAB-C104-42D7-B153-82D73FC19196}" presName="hierChild4" presStyleCnt="0"/>
      <dgm:spPr bwMode="auto"/>
    </dgm:pt>
    <dgm:pt modelId="{92AFA854-5DCB-4AB0-81BA-AAF9B983CA5F}" type="pres">
      <dgm:prSet presAssocID="{F2F55EAB-C104-42D7-B153-82D73FC19196}" presName="hierChild5" presStyleCnt="0"/>
      <dgm:spPr bwMode="auto"/>
    </dgm:pt>
    <dgm:pt modelId="{5B6938CF-2542-4D05-BF69-7A3C59EC1316}" type="pres">
      <dgm:prSet presAssocID="{30A5758A-DA0D-4F5B-81F1-DD606554C522}" presName="Name37" presStyleLbl="parChTrans1D2" presStyleIdx="3" presStyleCnt="5"/>
      <dgm:spPr bwMode="auto"/>
      <dgm:t>
        <a:bodyPr/>
        <a:lstStyle/>
        <a:p>
          <a:pPr>
            <a:defRPr/>
          </a:pPr>
          <a:endParaRPr lang="en-US"/>
        </a:p>
      </dgm:t>
    </dgm:pt>
    <dgm:pt modelId="{421ACE4E-9AF5-4B9D-83E3-A131C8F76C43}" type="pres">
      <dgm:prSet presAssocID="{970D8E62-BD9A-40EC-AEB5-8AAF57181E20}" presName="hierRoot2" presStyleCnt="0">
        <dgm:presLayoutVars>
          <dgm:hierBranch val="init"/>
        </dgm:presLayoutVars>
      </dgm:prSet>
      <dgm:spPr bwMode="auto"/>
    </dgm:pt>
    <dgm:pt modelId="{C27925F2-F628-4612-BCCB-61420D36AD89}" type="pres">
      <dgm:prSet presAssocID="{970D8E62-BD9A-40EC-AEB5-8AAF57181E20}" presName="rootComposite" presStyleCnt="0"/>
      <dgm:spPr bwMode="auto"/>
    </dgm:pt>
    <dgm:pt modelId="{4EDB692C-F11B-4D50-A181-9D20C30837CE}" type="pres">
      <dgm:prSet presAssocID="{970D8E62-BD9A-40EC-AEB5-8AAF57181E20}" presName="rootText" presStyleLbl="node2" presStyleIdx="3" presStyleCnt="5">
        <dgm:presLayoutVars>
          <dgm:chPref val="3"/>
        </dgm:presLayoutVars>
      </dgm:prSet>
      <dgm:spPr bwMode="auto"/>
      <dgm:t>
        <a:bodyPr/>
        <a:lstStyle/>
        <a:p>
          <a:pPr>
            <a:defRPr/>
          </a:pPr>
          <a:endParaRPr lang="en-US"/>
        </a:p>
      </dgm:t>
    </dgm:pt>
    <dgm:pt modelId="{877A5AB6-4592-4F4A-AE0B-B3B5D5D3905C}" type="pres">
      <dgm:prSet presAssocID="{970D8E62-BD9A-40EC-AEB5-8AAF57181E20}" presName="rootConnector" presStyleLbl="node2" presStyleIdx="3" presStyleCnt="5"/>
      <dgm:spPr bwMode="auto"/>
      <dgm:t>
        <a:bodyPr/>
        <a:lstStyle/>
        <a:p>
          <a:pPr>
            <a:defRPr/>
          </a:pPr>
          <a:endParaRPr lang="en-US"/>
        </a:p>
      </dgm:t>
    </dgm:pt>
    <dgm:pt modelId="{8CF64D84-66CB-41DB-8B7C-F48FD4F5C063}" type="pres">
      <dgm:prSet presAssocID="{970D8E62-BD9A-40EC-AEB5-8AAF57181E20}" presName="hierChild4" presStyleCnt="0"/>
      <dgm:spPr bwMode="auto"/>
    </dgm:pt>
    <dgm:pt modelId="{BA346E0D-E8F9-4956-B1D5-EB2059080C2B}" type="pres">
      <dgm:prSet presAssocID="{970D8E62-BD9A-40EC-AEB5-8AAF57181E20}" presName="hierChild5" presStyleCnt="0"/>
      <dgm:spPr bwMode="auto"/>
    </dgm:pt>
    <dgm:pt modelId="{759D58CF-5DD6-41CC-834B-AE48E8887A3C}" type="pres">
      <dgm:prSet presAssocID="{02B2A895-1B13-43AA-9388-9A1418336CBB}" presName="Name37" presStyleLbl="parChTrans1D2" presStyleIdx="4" presStyleCnt="5"/>
      <dgm:spPr bwMode="auto"/>
      <dgm:t>
        <a:bodyPr/>
        <a:lstStyle/>
        <a:p>
          <a:pPr>
            <a:defRPr/>
          </a:pPr>
          <a:endParaRPr lang="en-US"/>
        </a:p>
      </dgm:t>
    </dgm:pt>
    <dgm:pt modelId="{96D9DD3E-0C45-422E-9C7F-2BA256FD5F79}" type="pres">
      <dgm:prSet presAssocID="{D6D9154D-C804-47B8-95A7-1F6FAE2D8201}" presName="hierRoot2" presStyleCnt="0">
        <dgm:presLayoutVars>
          <dgm:hierBranch val="init"/>
        </dgm:presLayoutVars>
      </dgm:prSet>
      <dgm:spPr bwMode="auto"/>
    </dgm:pt>
    <dgm:pt modelId="{1CEF60C9-4275-4EB3-9483-B0FA9904610A}" type="pres">
      <dgm:prSet presAssocID="{D6D9154D-C804-47B8-95A7-1F6FAE2D8201}" presName="rootComposite" presStyleCnt="0"/>
      <dgm:spPr bwMode="auto"/>
    </dgm:pt>
    <dgm:pt modelId="{895FB8B2-A0D4-480D-9D3E-CD95859A4A00}" type="pres">
      <dgm:prSet presAssocID="{D6D9154D-C804-47B8-95A7-1F6FAE2D8201}" presName="rootText" presStyleLbl="node2" presStyleIdx="4" presStyleCnt="5">
        <dgm:presLayoutVars>
          <dgm:chPref val="3"/>
        </dgm:presLayoutVars>
      </dgm:prSet>
      <dgm:spPr bwMode="auto"/>
      <dgm:t>
        <a:bodyPr/>
        <a:lstStyle/>
        <a:p>
          <a:pPr>
            <a:defRPr/>
          </a:pPr>
          <a:endParaRPr lang="en-US"/>
        </a:p>
      </dgm:t>
    </dgm:pt>
    <dgm:pt modelId="{2F82EEF8-13B3-4FBF-8521-42A28CC9CA5E}" type="pres">
      <dgm:prSet presAssocID="{D6D9154D-C804-47B8-95A7-1F6FAE2D8201}" presName="rootConnector" presStyleLbl="node2" presStyleIdx="4" presStyleCnt="5"/>
      <dgm:spPr bwMode="auto"/>
      <dgm:t>
        <a:bodyPr/>
        <a:lstStyle/>
        <a:p>
          <a:pPr>
            <a:defRPr/>
          </a:pPr>
          <a:endParaRPr lang="en-US"/>
        </a:p>
      </dgm:t>
    </dgm:pt>
    <dgm:pt modelId="{AEAA7D65-CFFD-46D2-B049-B484D91884E8}" type="pres">
      <dgm:prSet presAssocID="{D6D9154D-C804-47B8-95A7-1F6FAE2D8201}" presName="hierChild4" presStyleCnt="0"/>
      <dgm:spPr bwMode="auto"/>
    </dgm:pt>
    <dgm:pt modelId="{16AB5085-16CD-480E-819F-AE9C5D0192F5}" type="pres">
      <dgm:prSet presAssocID="{D6D9154D-C804-47B8-95A7-1F6FAE2D8201}" presName="hierChild5" presStyleCnt="0"/>
      <dgm:spPr bwMode="auto"/>
    </dgm:pt>
    <dgm:pt modelId="{C1BB8FE0-C3E3-480E-BC93-1A5BB89D5927}" type="pres">
      <dgm:prSet presAssocID="{70C3F70F-0440-4E7F-8288-C4E612F2953E}" presName="hierChild3" presStyleCnt="0"/>
      <dgm:spPr bwMode="auto"/>
    </dgm:pt>
  </dgm:ptLst>
  <dgm:cxnLst>
    <dgm:cxn modelId="{072A5525-D699-4535-93C5-B0BFCBCC1DCF}" type="presOf" srcId="{8E01100E-2EA4-4303-ADBC-CF562B03328F}" destId="{B6D57CCA-C86B-4AC6-8F34-D7F411171626}" srcOrd="0" destOrd="0" presId="urn:microsoft.com/office/officeart/2005/8/layout/orgChart1"/>
    <dgm:cxn modelId="{2A37B641-8DE2-487D-8353-7D4CAC11608F}" type="presOf" srcId="{D6D9154D-C804-47B8-95A7-1F6FAE2D8201}" destId="{2F82EEF8-13B3-4FBF-8521-42A28CC9CA5E}" srcOrd="1" destOrd="0" presId="urn:microsoft.com/office/officeart/2005/8/layout/orgChart1"/>
    <dgm:cxn modelId="{6D16B902-1284-47F8-9C2D-966DB19CEDFB}" type="presOf" srcId="{F2F55EAB-C104-42D7-B153-82D73FC19196}" destId="{7F6E64F2-055B-4931-8C37-F7DCB2DCEF45}" srcOrd="1" destOrd="0" presId="urn:microsoft.com/office/officeart/2005/8/layout/orgChart1"/>
    <dgm:cxn modelId="{44B03631-0CFB-4BBF-9C1B-2E6F70F45C47}" type="presOf" srcId="{970D8E62-BD9A-40EC-AEB5-8AAF57181E20}" destId="{4EDB692C-F11B-4D50-A181-9D20C30837CE}" srcOrd="0" destOrd="0" presId="urn:microsoft.com/office/officeart/2005/8/layout/orgChart1"/>
    <dgm:cxn modelId="{1028C19A-3FBB-437F-8E0A-5F9C055AF0E3}" srcId="{70C3F70F-0440-4E7F-8288-C4E612F2953E}" destId="{DE3B27D8-0A84-4576-9472-89D0A8DC536B}" srcOrd="0" destOrd="0" parTransId="{DF4A73F1-2AC1-4C68-BCCA-645EC950A90E}" sibTransId="{8EBEFA2B-A91B-4C5D-B072-27B783F2CC71}"/>
    <dgm:cxn modelId="{8A33BB8C-D1E7-4217-8E65-D81C9F525632}" type="presOf" srcId="{30A5758A-DA0D-4F5B-81F1-DD606554C522}" destId="{5B6938CF-2542-4D05-BF69-7A3C59EC1316}" srcOrd="0" destOrd="0" presId="urn:microsoft.com/office/officeart/2005/8/layout/orgChart1"/>
    <dgm:cxn modelId="{CA19DBDD-4ADA-48B9-8F29-985C4DF482FE}" type="presOf" srcId="{70C3F70F-0440-4E7F-8288-C4E612F2953E}" destId="{697C2AA0-CEDA-47E1-8FC5-CDDCC2B6BC43}" srcOrd="1" destOrd="0" presId="urn:microsoft.com/office/officeart/2005/8/layout/orgChart1"/>
    <dgm:cxn modelId="{7236D6E8-F985-4E77-BAE7-3FB78BB30161}" srcId="{70C3F70F-0440-4E7F-8288-C4E612F2953E}" destId="{970D8E62-BD9A-40EC-AEB5-8AAF57181E20}" srcOrd="3" destOrd="0" parTransId="{30A5758A-DA0D-4F5B-81F1-DD606554C522}" sibTransId="{05AB2C9A-B97C-417A-83D5-1F0AD1AE9192}"/>
    <dgm:cxn modelId="{D9EACC87-7131-41D6-83D2-B58E1E2C978F}" srcId="{8FC61468-667C-4324-874E-E374CD72BD3C}" destId="{70C3F70F-0440-4E7F-8288-C4E612F2953E}" srcOrd="0" destOrd="0" parTransId="{9118E381-D072-4023-BC08-698CCBEF6368}" sibTransId="{0C0B1991-0298-44BC-83C8-1EB72D36D458}"/>
    <dgm:cxn modelId="{26BABF2E-FFDA-4514-9603-BFC57430C61A}" type="presOf" srcId="{13A83CA9-979A-479A-9D7B-0AC06F3B3B9D}" destId="{BC678D84-EE5A-4EFA-8F15-DB627F33F9FC}" srcOrd="0" destOrd="0" presId="urn:microsoft.com/office/officeart/2005/8/layout/orgChart1"/>
    <dgm:cxn modelId="{A90B1027-82FE-4E59-AC8C-7F30C98CF95C}" type="presOf" srcId="{70C3F70F-0440-4E7F-8288-C4E612F2953E}" destId="{EE4D1C38-DA29-41EC-ACC9-8568262970F6}" srcOrd="0" destOrd="0" presId="urn:microsoft.com/office/officeart/2005/8/layout/orgChart1"/>
    <dgm:cxn modelId="{016326DF-49BC-4542-AF52-78E8DA555B81}" srcId="{70C3F70F-0440-4E7F-8288-C4E612F2953E}" destId="{859C8FB2-2F6E-4291-9FDF-F69DDD3E8453}" srcOrd="1" destOrd="0" parTransId="{13A83CA9-979A-479A-9D7B-0AC06F3B3B9D}" sibTransId="{930A8018-CEC3-426E-8725-1C18332E8ACE}"/>
    <dgm:cxn modelId="{52DB709B-40DB-4405-9C08-9E105EA55613}" type="presOf" srcId="{D6D9154D-C804-47B8-95A7-1F6FAE2D8201}" destId="{895FB8B2-A0D4-480D-9D3E-CD95859A4A00}" srcOrd="0" destOrd="0" presId="urn:microsoft.com/office/officeart/2005/8/layout/orgChart1"/>
    <dgm:cxn modelId="{1E75C21B-20C7-478B-ADEB-4478B33EA9C5}" srcId="{70C3F70F-0440-4E7F-8288-C4E612F2953E}" destId="{D6D9154D-C804-47B8-95A7-1F6FAE2D8201}" srcOrd="4" destOrd="0" parTransId="{02B2A895-1B13-43AA-9388-9A1418336CBB}" sibTransId="{6A4BA18F-D7BA-4E4D-9D8E-6D31ACE79AB8}"/>
    <dgm:cxn modelId="{FFE1220B-9065-49A5-990D-9FBF9A3F9D77}" type="presOf" srcId="{DE3B27D8-0A84-4576-9472-89D0A8DC536B}" destId="{AEBB8445-C1C9-418A-BE78-70E98763F477}" srcOrd="1" destOrd="0" presId="urn:microsoft.com/office/officeart/2005/8/layout/orgChart1"/>
    <dgm:cxn modelId="{668BE51E-7F63-4374-BB8A-B833BB02E8C1}" srcId="{70C3F70F-0440-4E7F-8288-C4E612F2953E}" destId="{F2F55EAB-C104-42D7-B153-82D73FC19196}" srcOrd="2" destOrd="0" parTransId="{8E01100E-2EA4-4303-ADBC-CF562B03328F}" sibTransId="{B9918541-7135-4EF4-9CB0-71C1EA0DE523}"/>
    <dgm:cxn modelId="{8B7775BE-30F4-491E-8CB7-D70F8EBD05EF}" type="presOf" srcId="{02B2A895-1B13-43AA-9388-9A1418336CBB}" destId="{759D58CF-5DD6-41CC-834B-AE48E8887A3C}" srcOrd="0" destOrd="0" presId="urn:microsoft.com/office/officeart/2005/8/layout/orgChart1"/>
    <dgm:cxn modelId="{8FC80FC8-E8D6-4E55-8FE1-D5FA9F73D634}" type="presOf" srcId="{DF4A73F1-2AC1-4C68-BCCA-645EC950A90E}" destId="{CC4FAC46-2157-4C44-837D-66D52974E9E8}" srcOrd="0" destOrd="0" presId="urn:microsoft.com/office/officeart/2005/8/layout/orgChart1"/>
    <dgm:cxn modelId="{DF9F8F4E-0FDD-4333-8CEA-1DA34C436CD7}" type="presOf" srcId="{F2F55EAB-C104-42D7-B153-82D73FC19196}" destId="{180CCB58-AAA5-4617-92ED-2E437820359F}" srcOrd="0" destOrd="0" presId="urn:microsoft.com/office/officeart/2005/8/layout/orgChart1"/>
    <dgm:cxn modelId="{974E175A-A7C4-427B-B878-E94CC9452DF0}" type="presOf" srcId="{970D8E62-BD9A-40EC-AEB5-8AAF57181E20}" destId="{877A5AB6-4592-4F4A-AE0B-B3B5D5D3905C}" srcOrd="1" destOrd="0" presId="urn:microsoft.com/office/officeart/2005/8/layout/orgChart1"/>
    <dgm:cxn modelId="{79C34A21-422D-4F86-9B40-EA66B399DF30}" type="presOf" srcId="{DE3B27D8-0A84-4576-9472-89D0A8DC536B}" destId="{BA067FB1-EEE6-4954-BA84-B54D1D6A2A24}" srcOrd="0" destOrd="0" presId="urn:microsoft.com/office/officeart/2005/8/layout/orgChart1"/>
    <dgm:cxn modelId="{8976BAEB-8B9E-402A-92E5-ECCA37DFB5F9}" type="presOf" srcId="{859C8FB2-2F6E-4291-9FDF-F69DDD3E8453}" destId="{81D67768-2F69-4ACE-B0BA-3A835AE71220}" srcOrd="0" destOrd="0" presId="urn:microsoft.com/office/officeart/2005/8/layout/orgChart1"/>
    <dgm:cxn modelId="{B7E161F0-73EA-45BE-899A-DA5DA1E8A55C}" type="presOf" srcId="{8FC61468-667C-4324-874E-E374CD72BD3C}" destId="{DF0761C4-2973-4EA3-8E47-64638832E941}" srcOrd="0" destOrd="0" presId="urn:microsoft.com/office/officeart/2005/8/layout/orgChart1"/>
    <dgm:cxn modelId="{B4DE602B-7E5B-4B8E-9EC4-BB9F4B1F4003}" type="presOf" srcId="{859C8FB2-2F6E-4291-9FDF-F69DDD3E8453}" destId="{E7ABFDD9-B269-479C-832F-5CA6B23D513A}" srcOrd="1" destOrd="0" presId="urn:microsoft.com/office/officeart/2005/8/layout/orgChart1"/>
    <dgm:cxn modelId="{B9A81624-9E15-4B69-9FC0-185632799161}" type="presParOf" srcId="{DF0761C4-2973-4EA3-8E47-64638832E941}" destId="{412FF4D1-E670-4F60-A0DB-5927EE6AB795}" srcOrd="0" destOrd="0" presId="urn:microsoft.com/office/officeart/2005/8/layout/orgChart1"/>
    <dgm:cxn modelId="{9E7055D3-600A-4D95-BA76-A79377CB5199}" type="presParOf" srcId="{412FF4D1-E670-4F60-A0DB-5927EE6AB795}" destId="{C6B9E08B-43E6-4FE0-A8C6-DDA0BF4468EE}" srcOrd="0" destOrd="0" presId="urn:microsoft.com/office/officeart/2005/8/layout/orgChart1"/>
    <dgm:cxn modelId="{97E2FEDB-D605-433A-8DA9-A55B2D299893}" type="presParOf" srcId="{C6B9E08B-43E6-4FE0-A8C6-DDA0BF4468EE}" destId="{EE4D1C38-DA29-41EC-ACC9-8568262970F6}" srcOrd="0" destOrd="0" presId="urn:microsoft.com/office/officeart/2005/8/layout/orgChart1"/>
    <dgm:cxn modelId="{3EE2849F-42F7-4ACE-ABB8-242A4EF7846A}" type="presParOf" srcId="{C6B9E08B-43E6-4FE0-A8C6-DDA0BF4468EE}" destId="{697C2AA0-CEDA-47E1-8FC5-CDDCC2B6BC43}" srcOrd="1" destOrd="0" presId="urn:microsoft.com/office/officeart/2005/8/layout/orgChart1"/>
    <dgm:cxn modelId="{3A632314-A359-4662-AE92-FC7A9CA13546}" type="presParOf" srcId="{412FF4D1-E670-4F60-A0DB-5927EE6AB795}" destId="{D7B861DC-E1A1-4C38-85A4-9994C368314E}" srcOrd="1" destOrd="0" presId="urn:microsoft.com/office/officeart/2005/8/layout/orgChart1"/>
    <dgm:cxn modelId="{D98E51CE-67AD-4ECF-8C7B-6F2ADD3D1EBF}" type="presParOf" srcId="{D7B861DC-E1A1-4C38-85A4-9994C368314E}" destId="{CC4FAC46-2157-4C44-837D-66D52974E9E8}" srcOrd="0" destOrd="0" presId="urn:microsoft.com/office/officeart/2005/8/layout/orgChart1"/>
    <dgm:cxn modelId="{C4A6F7FF-AC8A-474B-A065-C928B45A067D}" type="presParOf" srcId="{D7B861DC-E1A1-4C38-85A4-9994C368314E}" destId="{FA2A4FDC-767C-47FE-8B0C-36DC2985B451}" srcOrd="1" destOrd="0" presId="urn:microsoft.com/office/officeart/2005/8/layout/orgChart1"/>
    <dgm:cxn modelId="{5DB0B862-E98D-422B-989B-607DB022490C}" type="presParOf" srcId="{FA2A4FDC-767C-47FE-8B0C-36DC2985B451}" destId="{F70B534A-7202-4DAA-836F-9220310D9D2D}" srcOrd="0" destOrd="0" presId="urn:microsoft.com/office/officeart/2005/8/layout/orgChart1"/>
    <dgm:cxn modelId="{75D24548-7E05-4AA7-82A8-67490B903105}" type="presParOf" srcId="{F70B534A-7202-4DAA-836F-9220310D9D2D}" destId="{BA067FB1-EEE6-4954-BA84-B54D1D6A2A24}" srcOrd="0" destOrd="0" presId="urn:microsoft.com/office/officeart/2005/8/layout/orgChart1"/>
    <dgm:cxn modelId="{2AB373C7-96B6-46FA-888B-87A5C84EFD77}" type="presParOf" srcId="{F70B534A-7202-4DAA-836F-9220310D9D2D}" destId="{AEBB8445-C1C9-418A-BE78-70E98763F477}" srcOrd="1" destOrd="0" presId="urn:microsoft.com/office/officeart/2005/8/layout/orgChart1"/>
    <dgm:cxn modelId="{EAE2A0C1-A19C-4FE5-9549-467C93A211EB}" type="presParOf" srcId="{FA2A4FDC-767C-47FE-8B0C-36DC2985B451}" destId="{985F22F9-BAAD-4F28-8544-5DA330FB97BE}" srcOrd="1" destOrd="0" presId="urn:microsoft.com/office/officeart/2005/8/layout/orgChart1"/>
    <dgm:cxn modelId="{4E018DEB-6910-4184-BB2E-00050A9F9D70}" type="presParOf" srcId="{FA2A4FDC-767C-47FE-8B0C-36DC2985B451}" destId="{AC7922D7-7DF5-431C-9234-111864AE96E4}" srcOrd="2" destOrd="0" presId="urn:microsoft.com/office/officeart/2005/8/layout/orgChart1"/>
    <dgm:cxn modelId="{B3F72A88-00E1-4992-B94F-4C79E7DA81B0}" type="presParOf" srcId="{D7B861DC-E1A1-4C38-85A4-9994C368314E}" destId="{BC678D84-EE5A-4EFA-8F15-DB627F33F9FC}" srcOrd="2" destOrd="0" presId="urn:microsoft.com/office/officeart/2005/8/layout/orgChart1"/>
    <dgm:cxn modelId="{5DA36851-911C-41FF-841A-2AA866017FD3}" type="presParOf" srcId="{D7B861DC-E1A1-4C38-85A4-9994C368314E}" destId="{2ABD6568-F7BD-483F-B31D-444D274DE8D0}" srcOrd="3" destOrd="0" presId="urn:microsoft.com/office/officeart/2005/8/layout/orgChart1"/>
    <dgm:cxn modelId="{60CF4498-0BCE-4602-BF84-74BC26B21E50}" type="presParOf" srcId="{2ABD6568-F7BD-483F-B31D-444D274DE8D0}" destId="{9259A7AB-BA52-4AC3-8ADF-4FCE01670E4E}" srcOrd="0" destOrd="0" presId="urn:microsoft.com/office/officeart/2005/8/layout/orgChart1"/>
    <dgm:cxn modelId="{F246B371-6839-436C-9CF0-FE6C0F3FB6EA}" type="presParOf" srcId="{9259A7AB-BA52-4AC3-8ADF-4FCE01670E4E}" destId="{81D67768-2F69-4ACE-B0BA-3A835AE71220}" srcOrd="0" destOrd="0" presId="urn:microsoft.com/office/officeart/2005/8/layout/orgChart1"/>
    <dgm:cxn modelId="{88E44FDB-012F-4FC5-8703-0F7CAC44FFCD}" type="presParOf" srcId="{9259A7AB-BA52-4AC3-8ADF-4FCE01670E4E}" destId="{E7ABFDD9-B269-479C-832F-5CA6B23D513A}" srcOrd="1" destOrd="0" presId="urn:microsoft.com/office/officeart/2005/8/layout/orgChart1"/>
    <dgm:cxn modelId="{EE2375A0-141E-4CE5-B293-F8407494B084}" type="presParOf" srcId="{2ABD6568-F7BD-483F-B31D-444D274DE8D0}" destId="{40896EA4-DB77-4173-9BFE-AA72B4D23F0F}" srcOrd="1" destOrd="0" presId="urn:microsoft.com/office/officeart/2005/8/layout/orgChart1"/>
    <dgm:cxn modelId="{87274165-11DD-499C-BD7F-F3B7A15F591E}" type="presParOf" srcId="{2ABD6568-F7BD-483F-B31D-444D274DE8D0}" destId="{BD3170F5-6788-4016-8BFE-C29E0BFAC295}" srcOrd="2" destOrd="0" presId="urn:microsoft.com/office/officeart/2005/8/layout/orgChart1"/>
    <dgm:cxn modelId="{07F395C5-0D22-4078-9EA7-A02A0CBA70AD}" type="presParOf" srcId="{D7B861DC-E1A1-4C38-85A4-9994C368314E}" destId="{B6D57CCA-C86B-4AC6-8F34-D7F411171626}" srcOrd="4" destOrd="0" presId="urn:microsoft.com/office/officeart/2005/8/layout/orgChart1"/>
    <dgm:cxn modelId="{02A95778-3CEF-4B5E-8BDC-0DCEE04C2553}" type="presParOf" srcId="{D7B861DC-E1A1-4C38-85A4-9994C368314E}" destId="{114F07D4-32B2-4924-9123-8021F7544D98}" srcOrd="5" destOrd="0" presId="urn:microsoft.com/office/officeart/2005/8/layout/orgChart1"/>
    <dgm:cxn modelId="{9A179999-A41B-4A3D-9E1F-3ECABDE8859D}" type="presParOf" srcId="{114F07D4-32B2-4924-9123-8021F7544D98}" destId="{0BA824A0-358F-4EB7-8200-34C8A517E98D}" srcOrd="0" destOrd="0" presId="urn:microsoft.com/office/officeart/2005/8/layout/orgChart1"/>
    <dgm:cxn modelId="{9C14C847-B076-4B18-89B2-DF9FE5654E65}" type="presParOf" srcId="{0BA824A0-358F-4EB7-8200-34C8A517E98D}" destId="{180CCB58-AAA5-4617-92ED-2E437820359F}" srcOrd="0" destOrd="0" presId="urn:microsoft.com/office/officeart/2005/8/layout/orgChart1"/>
    <dgm:cxn modelId="{06D1082A-1FC3-4B12-A0EF-881FD51C4471}" type="presParOf" srcId="{0BA824A0-358F-4EB7-8200-34C8A517E98D}" destId="{7F6E64F2-055B-4931-8C37-F7DCB2DCEF45}" srcOrd="1" destOrd="0" presId="urn:microsoft.com/office/officeart/2005/8/layout/orgChart1"/>
    <dgm:cxn modelId="{8B98807A-3E28-4C26-AAB0-AE5C6B1DD05A}" type="presParOf" srcId="{114F07D4-32B2-4924-9123-8021F7544D98}" destId="{8B003E58-273F-4CB3-9D96-9CE7982A25D1}" srcOrd="1" destOrd="0" presId="urn:microsoft.com/office/officeart/2005/8/layout/orgChart1"/>
    <dgm:cxn modelId="{C54FC106-A911-416F-8F56-E23A50F264CA}" type="presParOf" srcId="{114F07D4-32B2-4924-9123-8021F7544D98}" destId="{92AFA854-5DCB-4AB0-81BA-AAF9B983CA5F}" srcOrd="2" destOrd="0" presId="urn:microsoft.com/office/officeart/2005/8/layout/orgChart1"/>
    <dgm:cxn modelId="{6CDBDAC8-4E28-48EA-B0F8-B975F6A35343}" type="presParOf" srcId="{D7B861DC-E1A1-4C38-85A4-9994C368314E}" destId="{5B6938CF-2542-4D05-BF69-7A3C59EC1316}" srcOrd="6" destOrd="0" presId="urn:microsoft.com/office/officeart/2005/8/layout/orgChart1"/>
    <dgm:cxn modelId="{879750B0-4FBE-4A09-A3ED-7F30BB01B752}" type="presParOf" srcId="{D7B861DC-E1A1-4C38-85A4-9994C368314E}" destId="{421ACE4E-9AF5-4B9D-83E3-A131C8F76C43}" srcOrd="7" destOrd="0" presId="urn:microsoft.com/office/officeart/2005/8/layout/orgChart1"/>
    <dgm:cxn modelId="{EBE2DD13-10CC-45D1-9A87-74F0BA81F4CE}" type="presParOf" srcId="{421ACE4E-9AF5-4B9D-83E3-A131C8F76C43}" destId="{C27925F2-F628-4612-BCCB-61420D36AD89}" srcOrd="0" destOrd="0" presId="urn:microsoft.com/office/officeart/2005/8/layout/orgChart1"/>
    <dgm:cxn modelId="{283B4819-6DAD-451F-813F-0A34F9996F22}" type="presParOf" srcId="{C27925F2-F628-4612-BCCB-61420D36AD89}" destId="{4EDB692C-F11B-4D50-A181-9D20C30837CE}" srcOrd="0" destOrd="0" presId="urn:microsoft.com/office/officeart/2005/8/layout/orgChart1"/>
    <dgm:cxn modelId="{536C406E-38DF-4C9B-994F-D533043E8C51}" type="presParOf" srcId="{C27925F2-F628-4612-BCCB-61420D36AD89}" destId="{877A5AB6-4592-4F4A-AE0B-B3B5D5D3905C}" srcOrd="1" destOrd="0" presId="urn:microsoft.com/office/officeart/2005/8/layout/orgChart1"/>
    <dgm:cxn modelId="{06BA7D2C-AC6D-4B86-A297-8325952DBD41}" type="presParOf" srcId="{421ACE4E-9AF5-4B9D-83E3-A131C8F76C43}" destId="{8CF64D84-66CB-41DB-8B7C-F48FD4F5C063}" srcOrd="1" destOrd="0" presId="urn:microsoft.com/office/officeart/2005/8/layout/orgChart1"/>
    <dgm:cxn modelId="{28BD8F21-0DF5-46BB-9E3C-ED44BE80EC00}" type="presParOf" srcId="{421ACE4E-9AF5-4B9D-83E3-A131C8F76C43}" destId="{BA346E0D-E8F9-4956-B1D5-EB2059080C2B}" srcOrd="2" destOrd="0" presId="urn:microsoft.com/office/officeart/2005/8/layout/orgChart1"/>
    <dgm:cxn modelId="{68E632BE-F03A-448A-8D32-6BD64B05798B}" type="presParOf" srcId="{D7B861DC-E1A1-4C38-85A4-9994C368314E}" destId="{759D58CF-5DD6-41CC-834B-AE48E8887A3C}" srcOrd="8" destOrd="0" presId="urn:microsoft.com/office/officeart/2005/8/layout/orgChart1"/>
    <dgm:cxn modelId="{2383606B-178D-491D-B283-186B4633ED67}" type="presParOf" srcId="{D7B861DC-E1A1-4C38-85A4-9994C368314E}" destId="{96D9DD3E-0C45-422E-9C7F-2BA256FD5F79}" srcOrd="9" destOrd="0" presId="urn:microsoft.com/office/officeart/2005/8/layout/orgChart1"/>
    <dgm:cxn modelId="{942CDDC9-BA8A-4726-96DC-53A4B066A9BB}" type="presParOf" srcId="{96D9DD3E-0C45-422E-9C7F-2BA256FD5F79}" destId="{1CEF60C9-4275-4EB3-9483-B0FA9904610A}" srcOrd="0" destOrd="0" presId="urn:microsoft.com/office/officeart/2005/8/layout/orgChart1"/>
    <dgm:cxn modelId="{538DB3A8-7C8D-4427-9785-EBC703A0AA90}" type="presParOf" srcId="{1CEF60C9-4275-4EB3-9483-B0FA9904610A}" destId="{895FB8B2-A0D4-480D-9D3E-CD95859A4A00}" srcOrd="0" destOrd="0" presId="urn:microsoft.com/office/officeart/2005/8/layout/orgChart1"/>
    <dgm:cxn modelId="{8EFD901D-7A10-4904-A448-7EF9908E4D94}" type="presParOf" srcId="{1CEF60C9-4275-4EB3-9483-B0FA9904610A}" destId="{2F82EEF8-13B3-4FBF-8521-42A28CC9CA5E}" srcOrd="1" destOrd="0" presId="urn:microsoft.com/office/officeart/2005/8/layout/orgChart1"/>
    <dgm:cxn modelId="{04837C28-B4AA-4908-BE73-2B2C264C1984}" type="presParOf" srcId="{96D9DD3E-0C45-422E-9C7F-2BA256FD5F79}" destId="{AEAA7D65-CFFD-46D2-B049-B484D91884E8}" srcOrd="1" destOrd="0" presId="urn:microsoft.com/office/officeart/2005/8/layout/orgChart1"/>
    <dgm:cxn modelId="{F31DFD55-D8CA-4385-A715-E8546A0DBFC0}" type="presParOf" srcId="{96D9DD3E-0C45-422E-9C7F-2BA256FD5F79}" destId="{16AB5085-16CD-480E-819F-AE9C5D0192F5}" srcOrd="2" destOrd="0" presId="urn:microsoft.com/office/officeart/2005/8/layout/orgChart1"/>
    <dgm:cxn modelId="{E0BD52BC-A7D1-4DCA-A9BE-401CBC89D84B}" type="presParOf" srcId="{412FF4D1-E670-4F60-A0DB-5927EE6AB795}" destId="{C1BB8FE0-C3E3-480E-BC93-1A5BB89D5927}" srcOrd="2" destOrd="0" presId="urn:microsoft.com/office/officeart/2005/8/layout/orgChart1"/>
  </dgm:cxnLst>
  <dgm:bg/>
  <dgm:whole/>
  <dgm:extLst>
    <a:ext uri="http://schemas.microsoft.com/office/drawing/2008/diagram">
      <dsp:dataModelExt xmlns:dsp="http://schemas.microsoft.com/office/drawing/2008/diagram" relId="rId3" minVer="http://schemas.openxmlformats.org/drawingml/2006/diagram"/>
    </a:ext>
  </dgm:extLst>
</dgm:dataModel>
</file>

<file path=ppt/diagrams/data2.xml><?xml version="1.0" encoding="utf-8"?>
<dgm:dataModel xmlns:dgm="http://schemas.openxmlformats.org/drawingml/2006/diagram" xmlns:a="http://schemas.openxmlformats.org/drawingml/2006/main" xmlns:r="http://schemas.openxmlformats.org/officeDocument/2006/relationships">
  <dgm:ptLst>
    <dgm:pt modelId="{687BFED9-1AB1-4522-89D5-572BDFDC2819}" type="doc">
      <dgm:prSet loTypeId="urn:microsoft.com/office/officeart/2005/8/layout/hList6" loCatId="list" qsTypeId="urn:microsoft.com/office/officeart/2005/8/quickstyle/3d3" qsCatId="3D" csTypeId="urn:microsoft.com/office/officeart/2005/8/colors/colorful1#1" csCatId="colorful" phldr="1"/>
      <dgm:spPr bwMode="auto"/>
      <dgm:t>
        <a:bodyPr/>
        <a:lstStyle/>
        <a:p>
          <a:pPr>
            <a:defRPr/>
          </a:pPr>
          <a:endParaRPr lang="en-US"/>
        </a:p>
      </dgm:t>
    </dgm:pt>
    <dgm:pt modelId="{0EA26D50-2372-41F1-9C0D-DD452166002D}">
      <dgm:prSet phldrT="[Text]" custT="1"/>
      <dgm:spPr bwMode="auto"/>
      <dgm:t>
        <a:bodyPr/>
        <a:lstStyle/>
        <a:p>
          <a:pPr>
            <a:defRPr/>
          </a:pPr>
          <a:r>
            <a:rPr lang="en-US" sz="2000" b="1" strike="noStrike">
              <a:solidFill>
                <a:schemeClr val="tx1"/>
              </a:solidFill>
              <a:latin typeface="+mj-lt"/>
            </a:rPr>
            <a:t>Gram positive activity &gt;Gram negative activity</a:t>
          </a:r>
          <a:endParaRPr lang="en-US" sz="2000" b="1" strike="noStrike">
            <a:solidFill>
              <a:schemeClr val="tx1"/>
            </a:solidFill>
            <a:latin typeface="+mj-lt"/>
          </a:endParaRPr>
        </a:p>
      </dgm:t>
    </dgm:pt>
    <dgm:pt modelId="{7244B892-C943-4CF6-9B36-3E6E6C89FDC9}" type="parTrans" cxnId="{6EE14181-C9E6-4470-88DA-8B51B39BD9A2}">
      <dgm:prSet/>
      <dgm:spPr bwMode="auto"/>
      <dgm:t>
        <a:bodyPr/>
        <a:lstStyle/>
        <a:p>
          <a:pPr>
            <a:defRPr/>
          </a:pPr>
          <a:endParaRPr lang="en-US" sz="2000" b="1">
            <a:solidFill>
              <a:schemeClr val="tx1"/>
            </a:solidFill>
            <a:latin typeface="+mj-lt"/>
          </a:endParaRPr>
        </a:p>
      </dgm:t>
    </dgm:pt>
    <dgm:pt modelId="{C51E5C9F-9ACD-4E46-A056-922C5502DA52}" type="sibTrans" cxnId="{6EE14181-C9E6-4470-88DA-8B51B39BD9A2}">
      <dgm:prSet/>
      <dgm:spPr bwMode="auto"/>
      <dgm:t>
        <a:bodyPr/>
        <a:lstStyle/>
        <a:p>
          <a:pPr>
            <a:defRPr/>
          </a:pPr>
          <a:endParaRPr lang="en-US" sz="2000" b="1">
            <a:solidFill>
              <a:schemeClr val="tx1"/>
            </a:solidFill>
            <a:latin typeface="+mj-lt"/>
          </a:endParaRPr>
        </a:p>
      </dgm:t>
    </dgm:pt>
    <dgm:pt modelId="{67645C8C-623C-4A1D-885D-7771BA34E246}">
      <dgm:prSet phldrT="[Text]" custT="1"/>
      <dgm:spPr bwMode="auto"/>
      <dgm:t>
        <a:bodyPr/>
        <a:lstStyle/>
        <a:p>
          <a:pPr>
            <a:defRPr/>
          </a:pPr>
          <a:r>
            <a:rPr lang="en-US" sz="2000" b="1" strike="noStrike">
              <a:solidFill>
                <a:schemeClr val="tx1"/>
              </a:solidFill>
              <a:latin typeface="+mj-lt"/>
            </a:rPr>
            <a:t>Gram positive activity =Gram negative activity</a:t>
          </a:r>
          <a:endParaRPr lang="en-US" sz="2000" b="1">
            <a:solidFill>
              <a:schemeClr val="tx1"/>
            </a:solidFill>
            <a:latin typeface="+mj-lt"/>
          </a:endParaRPr>
        </a:p>
      </dgm:t>
    </dgm:pt>
    <dgm:pt modelId="{FEE3EFE3-1D99-4005-BFD4-A338245ED88D}" type="parTrans" cxnId="{672767CC-66B4-4B83-B3D6-A5B31FDDF11A}">
      <dgm:prSet/>
      <dgm:spPr bwMode="auto"/>
      <dgm:t>
        <a:bodyPr/>
        <a:lstStyle/>
        <a:p>
          <a:pPr>
            <a:defRPr/>
          </a:pPr>
          <a:endParaRPr lang="en-US" sz="2000" b="1">
            <a:solidFill>
              <a:schemeClr val="tx1"/>
            </a:solidFill>
            <a:latin typeface="+mj-lt"/>
          </a:endParaRPr>
        </a:p>
      </dgm:t>
    </dgm:pt>
    <dgm:pt modelId="{B96ECE96-150F-4FB0-814C-8A45C6ACC7BF}" type="sibTrans" cxnId="{672767CC-66B4-4B83-B3D6-A5B31FDDF11A}">
      <dgm:prSet/>
      <dgm:spPr bwMode="auto"/>
      <dgm:t>
        <a:bodyPr/>
        <a:lstStyle/>
        <a:p>
          <a:pPr>
            <a:defRPr/>
          </a:pPr>
          <a:endParaRPr lang="en-US" sz="2000" b="1">
            <a:solidFill>
              <a:schemeClr val="tx1"/>
            </a:solidFill>
            <a:latin typeface="+mj-lt"/>
          </a:endParaRPr>
        </a:p>
      </dgm:t>
    </dgm:pt>
    <dgm:pt modelId="{D4252099-89E8-4BB6-AF2B-30747D985E4E}">
      <dgm:prSet phldrT="[Text]" custT="1"/>
      <dgm:spPr bwMode="auto"/>
      <dgm:t>
        <a:bodyPr/>
        <a:lstStyle/>
        <a:p>
          <a:pPr>
            <a:defRPr/>
          </a:pPr>
          <a:r>
            <a:rPr lang="en-US" sz="2000" b="1" strike="noStrike">
              <a:solidFill>
                <a:schemeClr val="tx1"/>
              </a:solidFill>
              <a:latin typeface="+mj-lt"/>
            </a:rPr>
            <a:t>Gram negative activity &gt; Gram positive</a:t>
          </a:r>
          <a:endParaRPr/>
        </a:p>
        <a:p>
          <a:pPr>
            <a:defRPr/>
          </a:pPr>
          <a:r>
            <a:rPr lang="en-US" sz="2000" b="1">
              <a:solidFill>
                <a:schemeClr val="tx1"/>
              </a:solidFill>
              <a:latin typeface="+mj-lt"/>
            </a:rPr>
            <a:t>+</a:t>
          </a:r>
          <a:endParaRPr/>
        </a:p>
        <a:p>
          <a:pPr>
            <a:defRPr/>
          </a:pPr>
          <a:r>
            <a:rPr lang="en-US" sz="2000" b="1" i="1">
              <a:solidFill>
                <a:schemeClr val="tx1"/>
              </a:solidFill>
              <a:latin typeface="+mj-lt"/>
            </a:rPr>
            <a:t>Pseudomonas</a:t>
          </a:r>
          <a:endParaRPr lang="en-US" sz="2000" b="1">
            <a:solidFill>
              <a:schemeClr val="tx1"/>
            </a:solidFill>
            <a:latin typeface="+mj-lt"/>
          </a:endParaRPr>
        </a:p>
      </dgm:t>
    </dgm:pt>
    <dgm:pt modelId="{D7A38A0F-2242-441F-AE70-935A65888D1D}" type="parTrans" cxnId="{2DE10983-0BD9-4CD4-AA4C-522C29AFE7BE}">
      <dgm:prSet/>
      <dgm:spPr bwMode="auto"/>
      <dgm:t>
        <a:bodyPr/>
        <a:lstStyle/>
        <a:p>
          <a:pPr>
            <a:defRPr/>
          </a:pPr>
          <a:endParaRPr lang="en-US" sz="2000" b="1">
            <a:solidFill>
              <a:schemeClr val="tx1"/>
            </a:solidFill>
            <a:latin typeface="+mj-lt"/>
          </a:endParaRPr>
        </a:p>
      </dgm:t>
    </dgm:pt>
    <dgm:pt modelId="{4A089D51-4653-4D37-8705-69662C37E6B2}" type="sibTrans" cxnId="{2DE10983-0BD9-4CD4-AA4C-522C29AFE7BE}">
      <dgm:prSet/>
      <dgm:spPr bwMode="auto"/>
      <dgm:t>
        <a:bodyPr/>
        <a:lstStyle/>
        <a:p>
          <a:pPr>
            <a:defRPr/>
          </a:pPr>
          <a:endParaRPr lang="en-US" sz="2000" b="1">
            <a:solidFill>
              <a:schemeClr val="tx1"/>
            </a:solidFill>
            <a:latin typeface="+mj-lt"/>
          </a:endParaRPr>
        </a:p>
      </dgm:t>
    </dgm:pt>
    <dgm:pt modelId="{9B1A0326-6E00-43FA-A4D1-71C0261AD15A}">
      <dgm:prSet phldrT="" custT="1"/>
      <dgm:spPr bwMode="auto"/>
      <dgm:t>
        <a:bodyPr/>
        <a:lstStyle/>
        <a:p>
          <a:pPr>
            <a:defRPr/>
          </a:pPr>
          <a:r>
            <a:rPr lang="en-US" sz="2000" b="1">
              <a:solidFill>
                <a:schemeClr val="tx1"/>
              </a:solidFill>
              <a:latin typeface="+mj-lt"/>
            </a:rPr>
            <a:t>Broadest spectrum of action </a:t>
          </a:r>
          <a:endParaRPr lang="en-US" sz="2000" b="1">
            <a:solidFill>
              <a:schemeClr val="tx1"/>
            </a:solidFill>
            <a:latin typeface="+mj-lt"/>
          </a:endParaRPr>
        </a:p>
      </dgm:t>
    </dgm:pt>
    <dgm:pt modelId="{A5D75DCE-2C38-4590-A13D-98D2D0BA1A42}" type="parTrans" cxnId="{72A49DB5-E0AD-442C-B56F-B53A51AB3CF2}">
      <dgm:prSet/>
      <dgm:spPr bwMode="auto"/>
      <dgm:t>
        <a:bodyPr/>
        <a:lstStyle/>
        <a:p>
          <a:pPr>
            <a:defRPr/>
          </a:pPr>
          <a:endParaRPr lang="en-US" sz="2000" b="1">
            <a:solidFill>
              <a:schemeClr val="tx1"/>
            </a:solidFill>
            <a:latin typeface="+mj-lt"/>
          </a:endParaRPr>
        </a:p>
      </dgm:t>
    </dgm:pt>
    <dgm:pt modelId="{5A3E0FF1-AE49-4DCE-AA53-EBAED0E96A57}" type="sibTrans" cxnId="{72A49DB5-E0AD-442C-B56F-B53A51AB3CF2}">
      <dgm:prSet/>
      <dgm:spPr bwMode="auto"/>
      <dgm:t>
        <a:bodyPr/>
        <a:lstStyle/>
        <a:p>
          <a:pPr>
            <a:defRPr/>
          </a:pPr>
          <a:endParaRPr lang="en-US" sz="2000" b="1">
            <a:solidFill>
              <a:schemeClr val="tx1"/>
            </a:solidFill>
            <a:latin typeface="+mj-lt"/>
          </a:endParaRPr>
        </a:p>
      </dgm:t>
    </dgm:pt>
    <dgm:pt modelId="{3572F416-9F27-47FC-8C5A-90E8AF32326F}">
      <dgm:prSet phldrT="" custT="1"/>
      <dgm:spPr bwMode="auto"/>
      <dgm:t>
        <a:bodyPr/>
        <a:lstStyle/>
        <a:p>
          <a:pPr>
            <a:defRPr/>
          </a:pPr>
          <a:r>
            <a:rPr lang="en-US" sz="2000" b="1">
              <a:solidFill>
                <a:schemeClr val="tx1"/>
              </a:solidFill>
              <a:latin typeface="+mj-lt"/>
            </a:rPr>
            <a:t>activity against (MRSA)</a:t>
          </a:r>
          <a:endParaRPr lang="en-US" sz="2000" b="1">
            <a:solidFill>
              <a:schemeClr val="tx1"/>
            </a:solidFill>
            <a:latin typeface="+mj-lt"/>
          </a:endParaRPr>
        </a:p>
      </dgm:t>
    </dgm:pt>
    <dgm:pt modelId="{EB9669D7-524B-4783-AC01-33029F44C37E}" type="parTrans" cxnId="{FEEBF353-687F-4B18-88B8-CFA1CFB78EF1}">
      <dgm:prSet/>
      <dgm:spPr bwMode="auto"/>
      <dgm:t>
        <a:bodyPr/>
        <a:lstStyle/>
        <a:p>
          <a:pPr>
            <a:defRPr/>
          </a:pPr>
          <a:endParaRPr lang="en-US" sz="2000" b="1">
            <a:solidFill>
              <a:schemeClr val="tx1"/>
            </a:solidFill>
            <a:latin typeface="+mj-lt"/>
          </a:endParaRPr>
        </a:p>
      </dgm:t>
    </dgm:pt>
    <dgm:pt modelId="{4054598D-44FC-4429-B2A7-EC6E635B1AC0}" type="sibTrans" cxnId="{FEEBF353-687F-4B18-88B8-CFA1CFB78EF1}">
      <dgm:prSet/>
      <dgm:spPr bwMode="auto"/>
      <dgm:t>
        <a:bodyPr/>
        <a:lstStyle/>
        <a:p>
          <a:pPr>
            <a:defRPr/>
          </a:pPr>
          <a:endParaRPr lang="en-US" sz="2000" b="1">
            <a:solidFill>
              <a:schemeClr val="tx1"/>
            </a:solidFill>
            <a:latin typeface="+mj-lt"/>
          </a:endParaRPr>
        </a:p>
      </dgm:t>
    </dgm:pt>
    <dgm:pt modelId="{C5B97706-16AB-44F6-AFA7-0E759A62F40A}" type="pres">
      <dgm:prSet presAssocID="{687BFED9-1AB1-4522-89D5-572BDFDC2819}" presName="Name0" presStyleCnt="0">
        <dgm:presLayoutVars>
          <dgm:dir val="norm"/>
          <dgm:resizeHandles val="exact"/>
        </dgm:presLayoutVars>
      </dgm:prSet>
      <dgm:spPr bwMode="auto"/>
      <dgm:t>
        <a:bodyPr/>
        <a:lstStyle/>
        <a:p>
          <a:pPr>
            <a:defRPr/>
          </a:pPr>
          <a:endParaRPr lang="en-US"/>
        </a:p>
      </dgm:t>
    </dgm:pt>
    <dgm:pt modelId="{9527510E-EABC-4969-9781-B0E2284E992B}" type="pres">
      <dgm:prSet presAssocID="{0EA26D50-2372-41F1-9C0D-DD452166002D}" presName="node" presStyleLbl="node1" presStyleIdx="0" presStyleCnt="5">
        <dgm:presLayoutVars>
          <dgm:bulletEnabled val="1"/>
        </dgm:presLayoutVars>
      </dgm:prSet>
      <dgm:spPr bwMode="auto"/>
      <dgm:t>
        <a:bodyPr/>
        <a:lstStyle/>
        <a:p>
          <a:pPr>
            <a:defRPr/>
          </a:pPr>
          <a:endParaRPr lang="en-US"/>
        </a:p>
      </dgm:t>
    </dgm:pt>
    <dgm:pt modelId="{0832A0B7-5FE3-4C2B-8245-A10F6F5AEE62}" type="pres">
      <dgm:prSet presAssocID="{C51E5C9F-9ACD-4E46-A056-922C5502DA52}" presName="sibTrans" presStyleCnt="0"/>
      <dgm:spPr bwMode="auto"/>
    </dgm:pt>
    <dgm:pt modelId="{BB504757-4517-4C6C-B6FE-075B6F42434E}" type="pres">
      <dgm:prSet presAssocID="{67645C8C-623C-4A1D-885D-7771BA34E246}" presName="node" presStyleLbl="node1" presStyleIdx="1" presStyleCnt="5">
        <dgm:presLayoutVars>
          <dgm:bulletEnabled val="1"/>
        </dgm:presLayoutVars>
      </dgm:prSet>
      <dgm:spPr bwMode="auto"/>
      <dgm:t>
        <a:bodyPr/>
        <a:lstStyle/>
        <a:p>
          <a:pPr>
            <a:defRPr/>
          </a:pPr>
          <a:endParaRPr lang="en-US"/>
        </a:p>
      </dgm:t>
    </dgm:pt>
    <dgm:pt modelId="{A85D6DBC-EB4B-466E-822A-D97C11D83207}" type="pres">
      <dgm:prSet presAssocID="{B96ECE96-150F-4FB0-814C-8A45C6ACC7BF}" presName="sibTrans" presStyleCnt="0"/>
      <dgm:spPr bwMode="auto"/>
    </dgm:pt>
    <dgm:pt modelId="{348D13A8-CB5C-454D-B043-144F0259E158}" type="pres">
      <dgm:prSet presAssocID="{D4252099-89E8-4BB6-AF2B-30747D985E4E}" presName="node" presStyleLbl="node1" presStyleIdx="2" presStyleCnt="5">
        <dgm:presLayoutVars>
          <dgm:bulletEnabled val="1"/>
        </dgm:presLayoutVars>
      </dgm:prSet>
      <dgm:spPr bwMode="auto"/>
      <dgm:t>
        <a:bodyPr/>
        <a:lstStyle/>
        <a:p>
          <a:pPr>
            <a:defRPr/>
          </a:pPr>
          <a:endParaRPr lang="en-US"/>
        </a:p>
      </dgm:t>
    </dgm:pt>
    <dgm:pt modelId="{5C601B29-A6AB-408C-947E-C682504E5873}" type="pres">
      <dgm:prSet presAssocID="{4A089D51-4653-4D37-8705-69662C37E6B2}" presName="sibTrans" presStyleCnt="0"/>
      <dgm:spPr bwMode="auto"/>
    </dgm:pt>
    <dgm:pt modelId="{46771103-3299-4748-8207-3FC90B6BE9FB}" type="pres">
      <dgm:prSet presAssocID="{9B1A0326-6E00-43FA-A4D1-71C0261AD15A}" presName="node" presStyleLbl="node1" presStyleIdx="3" presStyleCnt="5">
        <dgm:presLayoutVars>
          <dgm:bulletEnabled val="1"/>
        </dgm:presLayoutVars>
      </dgm:prSet>
      <dgm:spPr bwMode="auto"/>
      <dgm:t>
        <a:bodyPr/>
        <a:lstStyle/>
        <a:p>
          <a:pPr>
            <a:defRPr/>
          </a:pPr>
          <a:endParaRPr lang="en-US"/>
        </a:p>
      </dgm:t>
    </dgm:pt>
    <dgm:pt modelId="{AB4077E7-F903-4BC3-9641-FCC5D20C7157}" type="pres">
      <dgm:prSet presAssocID="{5A3E0FF1-AE49-4DCE-AA53-EBAED0E96A57}" presName="sibTrans" presStyleCnt="0"/>
      <dgm:spPr bwMode="auto"/>
    </dgm:pt>
    <dgm:pt modelId="{87536C3D-E7CE-46FA-A01E-DBD13D9C0EED}" type="pres">
      <dgm:prSet presAssocID="{3572F416-9F27-47FC-8C5A-90E8AF32326F}" presName="node" presStyleLbl="node1" presStyleIdx="4" presStyleCnt="5">
        <dgm:presLayoutVars>
          <dgm:bulletEnabled val="1"/>
        </dgm:presLayoutVars>
      </dgm:prSet>
      <dgm:spPr bwMode="auto"/>
      <dgm:t>
        <a:bodyPr/>
        <a:lstStyle/>
        <a:p>
          <a:pPr>
            <a:defRPr/>
          </a:pPr>
          <a:endParaRPr lang="en-US"/>
        </a:p>
      </dgm:t>
    </dgm:pt>
  </dgm:ptLst>
  <dgm:cxnLst>
    <dgm:cxn modelId="{84EC8068-65AC-4FE8-A72B-01B078747F11}" type="presOf" srcId="{9B1A0326-6E00-43FA-A4D1-71C0261AD15A}" destId="{46771103-3299-4748-8207-3FC90B6BE9FB}" srcOrd="0" destOrd="0" presId="urn:microsoft.com/office/officeart/2005/8/layout/hList6"/>
    <dgm:cxn modelId="{6EE14181-C9E6-4470-88DA-8B51B39BD9A2}" srcId="{687BFED9-1AB1-4522-89D5-572BDFDC2819}" destId="{0EA26D50-2372-41F1-9C0D-DD452166002D}" srcOrd="0" destOrd="0" parTransId="{7244B892-C943-4CF6-9B36-3E6E6C89FDC9}" sibTransId="{C51E5C9F-9ACD-4E46-A056-922C5502DA52}"/>
    <dgm:cxn modelId="{E737AADF-F226-4CC2-B14E-7C225D99E56A}" type="presOf" srcId="{D4252099-89E8-4BB6-AF2B-30747D985E4E}" destId="{348D13A8-CB5C-454D-B043-144F0259E158}" srcOrd="0" destOrd="0" presId="urn:microsoft.com/office/officeart/2005/8/layout/hList6"/>
    <dgm:cxn modelId="{72A49DB5-E0AD-442C-B56F-B53A51AB3CF2}" srcId="{687BFED9-1AB1-4522-89D5-572BDFDC2819}" destId="{9B1A0326-6E00-43FA-A4D1-71C0261AD15A}" srcOrd="3" destOrd="0" parTransId="{A5D75DCE-2C38-4590-A13D-98D2D0BA1A42}" sibTransId="{5A3E0FF1-AE49-4DCE-AA53-EBAED0E96A57}"/>
    <dgm:cxn modelId="{6EFCF359-5060-4298-A98E-293B59F6025C}" type="presOf" srcId="{67645C8C-623C-4A1D-885D-7771BA34E246}" destId="{BB504757-4517-4C6C-B6FE-075B6F42434E}" srcOrd="0" destOrd="0" presId="urn:microsoft.com/office/officeart/2005/8/layout/hList6"/>
    <dgm:cxn modelId="{DE3292F7-7A3A-472D-A99F-E06DE5481F02}" type="presOf" srcId="{3572F416-9F27-47FC-8C5A-90E8AF32326F}" destId="{87536C3D-E7CE-46FA-A01E-DBD13D9C0EED}" srcOrd="0" destOrd="0" presId="urn:microsoft.com/office/officeart/2005/8/layout/hList6"/>
    <dgm:cxn modelId="{FEEBF353-687F-4B18-88B8-CFA1CFB78EF1}" srcId="{687BFED9-1AB1-4522-89D5-572BDFDC2819}" destId="{3572F416-9F27-47FC-8C5A-90E8AF32326F}" srcOrd="4" destOrd="0" parTransId="{EB9669D7-524B-4783-AC01-33029F44C37E}" sibTransId="{4054598D-44FC-4429-B2A7-EC6E635B1AC0}"/>
    <dgm:cxn modelId="{EAD61CA7-ED13-4E5E-8405-42F24AB1132D}" type="presOf" srcId="{687BFED9-1AB1-4522-89D5-572BDFDC2819}" destId="{C5B97706-16AB-44F6-AFA7-0E759A62F40A}" srcOrd="0" destOrd="0" presId="urn:microsoft.com/office/officeart/2005/8/layout/hList6"/>
    <dgm:cxn modelId="{CDA6C300-1F61-4E00-8F9E-931544B353B1}" type="presOf" srcId="{0EA26D50-2372-41F1-9C0D-DD452166002D}" destId="{9527510E-EABC-4969-9781-B0E2284E992B}" srcOrd="0" destOrd="0" presId="urn:microsoft.com/office/officeart/2005/8/layout/hList6"/>
    <dgm:cxn modelId="{672767CC-66B4-4B83-B3D6-A5B31FDDF11A}" srcId="{687BFED9-1AB1-4522-89D5-572BDFDC2819}" destId="{67645C8C-623C-4A1D-885D-7771BA34E246}" srcOrd="1" destOrd="0" parTransId="{FEE3EFE3-1D99-4005-BFD4-A338245ED88D}" sibTransId="{B96ECE96-150F-4FB0-814C-8A45C6ACC7BF}"/>
    <dgm:cxn modelId="{2DE10983-0BD9-4CD4-AA4C-522C29AFE7BE}" srcId="{687BFED9-1AB1-4522-89D5-572BDFDC2819}" destId="{D4252099-89E8-4BB6-AF2B-30747D985E4E}" srcOrd="2" destOrd="0" parTransId="{D7A38A0F-2242-441F-AE70-935A65888D1D}" sibTransId="{4A089D51-4653-4D37-8705-69662C37E6B2}"/>
    <dgm:cxn modelId="{41E78C60-FB99-4B34-8BBE-C4990C69D283}" type="presParOf" srcId="{C5B97706-16AB-44F6-AFA7-0E759A62F40A}" destId="{9527510E-EABC-4969-9781-B0E2284E992B}" srcOrd="0" destOrd="0" presId="urn:microsoft.com/office/officeart/2005/8/layout/hList6"/>
    <dgm:cxn modelId="{BB901407-C30A-48C6-819F-A06166ED3326}" type="presParOf" srcId="{C5B97706-16AB-44F6-AFA7-0E759A62F40A}" destId="{0832A0B7-5FE3-4C2B-8245-A10F6F5AEE62}" srcOrd="1" destOrd="0" presId="urn:microsoft.com/office/officeart/2005/8/layout/hList6"/>
    <dgm:cxn modelId="{6B4485ED-BF3F-4707-85D0-F8814394BFD2}" type="presParOf" srcId="{C5B97706-16AB-44F6-AFA7-0E759A62F40A}" destId="{BB504757-4517-4C6C-B6FE-075B6F42434E}" srcOrd="2" destOrd="0" presId="urn:microsoft.com/office/officeart/2005/8/layout/hList6"/>
    <dgm:cxn modelId="{B6A2C4C3-A422-449B-BBAC-A08B08B43034}" type="presParOf" srcId="{C5B97706-16AB-44F6-AFA7-0E759A62F40A}" destId="{A85D6DBC-EB4B-466E-822A-D97C11D83207}" srcOrd="3" destOrd="0" presId="urn:microsoft.com/office/officeart/2005/8/layout/hList6"/>
    <dgm:cxn modelId="{21012E0D-ECB9-4CE8-8FCF-3BBBCE440F7D}" type="presParOf" srcId="{C5B97706-16AB-44F6-AFA7-0E759A62F40A}" destId="{348D13A8-CB5C-454D-B043-144F0259E158}" srcOrd="4" destOrd="0" presId="urn:microsoft.com/office/officeart/2005/8/layout/hList6"/>
    <dgm:cxn modelId="{0ECD081B-3BD0-4782-B51B-C0AF997C60E5}" type="presParOf" srcId="{C5B97706-16AB-44F6-AFA7-0E759A62F40A}" destId="{5C601B29-A6AB-408C-947E-C682504E5873}" srcOrd="5" destOrd="0" presId="urn:microsoft.com/office/officeart/2005/8/layout/hList6"/>
    <dgm:cxn modelId="{E1567F05-B707-470A-AB93-0F26D1F519BB}" type="presParOf" srcId="{C5B97706-16AB-44F6-AFA7-0E759A62F40A}" destId="{46771103-3299-4748-8207-3FC90B6BE9FB}" srcOrd="6" destOrd="0" presId="urn:microsoft.com/office/officeart/2005/8/layout/hList6"/>
    <dgm:cxn modelId="{2E6EB6B5-480D-4A3C-B703-5A5C4C7C3CB2}" type="presParOf" srcId="{C5B97706-16AB-44F6-AFA7-0E759A62F40A}" destId="{AB4077E7-F903-4BC3-9641-FCC5D20C7157}" srcOrd="7" destOrd="0" presId="urn:microsoft.com/office/officeart/2005/8/layout/hList6"/>
    <dgm:cxn modelId="{235A0A5E-EA5C-45BF-860F-3895D9DFBA6E}" type="presParOf" srcId="{C5B97706-16AB-44F6-AFA7-0E759A62F40A}" destId="{87536C3D-E7CE-46FA-A01E-DBD13D9C0EED}" srcOrd="8"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xmlns:r="http://schemas.openxmlformats.org/officeDocument/2006/relationships">
  <dgm:ptLst>
    <dgm:pt modelId="{687BFED9-1AB1-4522-89D5-572BDFDC2819}" type="doc">
      <dgm:prSet loTypeId="urn:microsoft.com/office/officeart/2005/8/layout/hList6" loCatId="list" qsTypeId="urn:microsoft.com/office/officeart/2005/8/quickstyle/simple5" qsCatId="simple" csTypeId="urn:microsoft.com/office/officeart/2005/8/colors/colorful1#2" csCatId="colorful" phldr="1"/>
      <dgm:spPr bwMode="auto"/>
      <dgm:t>
        <a:bodyPr/>
        <a:lstStyle/>
        <a:p>
          <a:pPr>
            <a:defRPr/>
          </a:pPr>
          <a:endParaRPr lang="en-US"/>
        </a:p>
      </dgm:t>
    </dgm:pt>
    <dgm:pt modelId="{0EA26D50-2372-41F1-9C0D-DD452166002D}">
      <dgm:prSet phldrT="[Text]" custT="1"/>
      <dgm:spPr bwMode="auto"/>
      <dgm:t>
        <a:bodyPr/>
        <a:lstStyle/>
        <a:p>
          <a:pPr>
            <a:defRPr/>
          </a:pPr>
          <a:r>
            <a:rPr lang="en-US" sz="2000" b="1">
              <a:solidFill>
                <a:srgbClr val="C00000"/>
              </a:solidFill>
              <a:latin typeface="+mj-lt"/>
            </a:rPr>
            <a:t>Cephalothin</a:t>
          </a:r>
          <a:endParaRPr lang="en-US" sz="2000" b="1" strike="noStrike">
            <a:solidFill>
              <a:srgbClr val="C00000"/>
            </a:solidFill>
            <a:latin typeface="+mj-lt"/>
          </a:endParaRPr>
        </a:p>
      </dgm:t>
    </dgm:pt>
    <dgm:pt modelId="{7244B892-C943-4CF6-9B36-3E6E6C89FDC9}" type="parTrans" cxnId="{6EE14181-C9E6-4470-88DA-8B51B39BD9A2}">
      <dgm:prSet/>
      <dgm:spPr bwMode="auto"/>
      <dgm:t>
        <a:bodyPr/>
        <a:lstStyle/>
        <a:p>
          <a:pPr>
            <a:defRPr/>
          </a:pPr>
          <a:endParaRPr lang="en-US" sz="2000" b="1">
            <a:solidFill>
              <a:srgbClr val="C00000"/>
            </a:solidFill>
            <a:latin typeface="+mj-lt"/>
          </a:endParaRPr>
        </a:p>
      </dgm:t>
    </dgm:pt>
    <dgm:pt modelId="{C51E5C9F-9ACD-4E46-A056-922C5502DA52}" type="sibTrans" cxnId="{6EE14181-C9E6-4470-88DA-8B51B39BD9A2}">
      <dgm:prSet/>
      <dgm:spPr bwMode="auto"/>
      <dgm:t>
        <a:bodyPr/>
        <a:lstStyle/>
        <a:p>
          <a:pPr>
            <a:defRPr/>
          </a:pPr>
          <a:endParaRPr lang="en-US" sz="2000" b="1">
            <a:solidFill>
              <a:srgbClr val="C00000"/>
            </a:solidFill>
            <a:latin typeface="+mj-lt"/>
          </a:endParaRPr>
        </a:p>
      </dgm:t>
    </dgm:pt>
    <dgm:pt modelId="{67645C8C-623C-4A1D-885D-7771BA34E246}">
      <dgm:prSet phldrT="[Text]" custT="1"/>
      <dgm:spPr bwMode="auto"/>
      <dgm:t>
        <a:bodyPr/>
        <a:lstStyle/>
        <a:p>
          <a:pPr>
            <a:defRPr/>
          </a:pPr>
          <a:r>
            <a:rPr lang="en-US" sz="2000" b="1" strike="noStrike">
              <a:solidFill>
                <a:srgbClr val="C00000"/>
              </a:solidFill>
              <a:latin typeface="+mj-lt"/>
            </a:rPr>
            <a:t>Cefuroxime </a:t>
          </a:r>
          <a:endParaRPr lang="en-US" sz="2000" b="1">
            <a:solidFill>
              <a:srgbClr val="C00000"/>
            </a:solidFill>
            <a:latin typeface="+mj-lt"/>
          </a:endParaRPr>
        </a:p>
      </dgm:t>
    </dgm:pt>
    <dgm:pt modelId="{FEE3EFE3-1D99-4005-BFD4-A338245ED88D}" type="parTrans" cxnId="{672767CC-66B4-4B83-B3D6-A5B31FDDF11A}">
      <dgm:prSet/>
      <dgm:spPr bwMode="auto"/>
      <dgm:t>
        <a:bodyPr/>
        <a:lstStyle/>
        <a:p>
          <a:pPr>
            <a:defRPr/>
          </a:pPr>
          <a:endParaRPr lang="en-US" sz="2000" b="1">
            <a:solidFill>
              <a:srgbClr val="C00000"/>
            </a:solidFill>
            <a:latin typeface="+mj-lt"/>
          </a:endParaRPr>
        </a:p>
      </dgm:t>
    </dgm:pt>
    <dgm:pt modelId="{B96ECE96-150F-4FB0-814C-8A45C6ACC7BF}" type="sibTrans" cxnId="{672767CC-66B4-4B83-B3D6-A5B31FDDF11A}">
      <dgm:prSet/>
      <dgm:spPr bwMode="auto"/>
      <dgm:t>
        <a:bodyPr/>
        <a:lstStyle/>
        <a:p>
          <a:pPr>
            <a:defRPr/>
          </a:pPr>
          <a:endParaRPr lang="en-US" sz="2000" b="1">
            <a:solidFill>
              <a:srgbClr val="C00000"/>
            </a:solidFill>
            <a:latin typeface="+mj-lt"/>
          </a:endParaRPr>
        </a:p>
      </dgm:t>
    </dgm:pt>
    <dgm:pt modelId="{D4252099-89E8-4BB6-AF2B-30747D985E4E}">
      <dgm:prSet phldrT="[Text]" custT="1"/>
      <dgm:spPr bwMode="auto"/>
      <dgm:t>
        <a:bodyPr/>
        <a:lstStyle/>
        <a:p>
          <a:pPr>
            <a:defRPr/>
          </a:pPr>
          <a:r>
            <a:rPr lang="en-US" sz="2000" b="1" strike="noStrike">
              <a:solidFill>
                <a:srgbClr val="C00000"/>
              </a:solidFill>
              <a:latin typeface="+mj-lt"/>
            </a:rPr>
            <a:t>Cefotaxime </a:t>
          </a:r>
          <a:endParaRPr lang="en-US" sz="2000" b="1" strike="noStrike">
            <a:solidFill>
              <a:srgbClr val="C00000"/>
            </a:solidFill>
            <a:latin typeface="+mj-lt"/>
          </a:endParaRPr>
        </a:p>
      </dgm:t>
    </dgm:pt>
    <dgm:pt modelId="{D7A38A0F-2242-441F-AE70-935A65888D1D}" type="parTrans" cxnId="{2DE10983-0BD9-4CD4-AA4C-522C29AFE7BE}">
      <dgm:prSet/>
      <dgm:spPr bwMode="auto"/>
      <dgm:t>
        <a:bodyPr/>
        <a:lstStyle/>
        <a:p>
          <a:pPr>
            <a:defRPr/>
          </a:pPr>
          <a:endParaRPr lang="en-US" sz="2000" b="1">
            <a:solidFill>
              <a:srgbClr val="C00000"/>
            </a:solidFill>
            <a:latin typeface="+mj-lt"/>
          </a:endParaRPr>
        </a:p>
      </dgm:t>
    </dgm:pt>
    <dgm:pt modelId="{4A089D51-4653-4D37-8705-69662C37E6B2}" type="sibTrans" cxnId="{2DE10983-0BD9-4CD4-AA4C-522C29AFE7BE}">
      <dgm:prSet/>
      <dgm:spPr bwMode="auto"/>
      <dgm:t>
        <a:bodyPr/>
        <a:lstStyle/>
        <a:p>
          <a:pPr>
            <a:defRPr/>
          </a:pPr>
          <a:endParaRPr lang="en-US" sz="2000" b="1">
            <a:solidFill>
              <a:srgbClr val="C00000"/>
            </a:solidFill>
            <a:latin typeface="+mj-lt"/>
          </a:endParaRPr>
        </a:p>
      </dgm:t>
    </dgm:pt>
    <dgm:pt modelId="{9B1A0326-6E00-43FA-A4D1-71C0261AD15A}">
      <dgm:prSet phldrT="" custT="1"/>
      <dgm:spPr bwMode="auto"/>
      <dgm:t>
        <a:bodyPr/>
        <a:lstStyle/>
        <a:p>
          <a:pPr>
            <a:defRPr/>
          </a:pPr>
          <a:r>
            <a:rPr lang="en-US" sz="2000" b="1">
              <a:solidFill>
                <a:srgbClr val="C00000"/>
              </a:solidFill>
              <a:latin typeface="+mj-lt"/>
            </a:rPr>
            <a:t>Cefepime </a:t>
          </a:r>
          <a:endParaRPr lang="en-US" sz="2000" b="1">
            <a:solidFill>
              <a:srgbClr val="C00000"/>
            </a:solidFill>
            <a:latin typeface="+mj-lt"/>
          </a:endParaRPr>
        </a:p>
      </dgm:t>
    </dgm:pt>
    <dgm:pt modelId="{A5D75DCE-2C38-4590-A13D-98D2D0BA1A42}" type="parTrans" cxnId="{72A49DB5-E0AD-442C-B56F-B53A51AB3CF2}">
      <dgm:prSet/>
      <dgm:spPr bwMode="auto"/>
      <dgm:t>
        <a:bodyPr/>
        <a:lstStyle/>
        <a:p>
          <a:pPr>
            <a:defRPr/>
          </a:pPr>
          <a:endParaRPr lang="en-US" sz="2000" b="1">
            <a:solidFill>
              <a:srgbClr val="C00000"/>
            </a:solidFill>
            <a:latin typeface="+mj-lt"/>
          </a:endParaRPr>
        </a:p>
      </dgm:t>
    </dgm:pt>
    <dgm:pt modelId="{5A3E0FF1-AE49-4DCE-AA53-EBAED0E96A57}" type="sibTrans" cxnId="{72A49DB5-E0AD-442C-B56F-B53A51AB3CF2}">
      <dgm:prSet/>
      <dgm:spPr bwMode="auto"/>
      <dgm:t>
        <a:bodyPr/>
        <a:lstStyle/>
        <a:p>
          <a:pPr>
            <a:defRPr/>
          </a:pPr>
          <a:endParaRPr lang="en-US" sz="2000" b="1">
            <a:solidFill>
              <a:srgbClr val="C00000"/>
            </a:solidFill>
            <a:latin typeface="+mj-lt"/>
          </a:endParaRPr>
        </a:p>
      </dgm:t>
    </dgm:pt>
    <dgm:pt modelId="{3572F416-9F27-47FC-8C5A-90E8AF32326F}">
      <dgm:prSet phldrT="" custT="1"/>
      <dgm:spPr bwMode="auto"/>
      <dgm:t>
        <a:bodyPr/>
        <a:lstStyle/>
        <a:p>
          <a:pPr>
            <a:defRPr/>
          </a:pPr>
          <a:r>
            <a:rPr lang="en-US" sz="2000" b="1">
              <a:solidFill>
                <a:srgbClr val="C00000"/>
              </a:solidFill>
              <a:latin typeface="+mj-lt"/>
            </a:rPr>
            <a:t>Ceftobiprole</a:t>
          </a:r>
          <a:endParaRPr lang="en-US" sz="2000" b="1">
            <a:solidFill>
              <a:srgbClr val="C00000"/>
            </a:solidFill>
            <a:latin typeface="+mj-lt"/>
          </a:endParaRPr>
        </a:p>
      </dgm:t>
    </dgm:pt>
    <dgm:pt modelId="{EB9669D7-524B-4783-AC01-33029F44C37E}" type="parTrans" cxnId="{FEEBF353-687F-4B18-88B8-CFA1CFB78EF1}">
      <dgm:prSet/>
      <dgm:spPr bwMode="auto"/>
      <dgm:t>
        <a:bodyPr/>
        <a:lstStyle/>
        <a:p>
          <a:pPr>
            <a:defRPr/>
          </a:pPr>
          <a:endParaRPr lang="en-US" sz="2000" b="1">
            <a:solidFill>
              <a:srgbClr val="C00000"/>
            </a:solidFill>
            <a:latin typeface="+mj-lt"/>
          </a:endParaRPr>
        </a:p>
      </dgm:t>
    </dgm:pt>
    <dgm:pt modelId="{4054598D-44FC-4429-B2A7-EC6E635B1AC0}" type="sibTrans" cxnId="{FEEBF353-687F-4B18-88B8-CFA1CFB78EF1}">
      <dgm:prSet/>
      <dgm:spPr bwMode="auto"/>
      <dgm:t>
        <a:bodyPr/>
        <a:lstStyle/>
        <a:p>
          <a:pPr>
            <a:defRPr/>
          </a:pPr>
          <a:endParaRPr lang="en-US" sz="2000" b="1">
            <a:solidFill>
              <a:srgbClr val="C00000"/>
            </a:solidFill>
            <a:latin typeface="+mj-lt"/>
          </a:endParaRPr>
        </a:p>
      </dgm:t>
    </dgm:pt>
    <dgm:pt modelId="{C5B97706-16AB-44F6-AFA7-0E759A62F40A}" type="pres">
      <dgm:prSet presAssocID="{687BFED9-1AB1-4522-89D5-572BDFDC2819}" presName="Name0" presStyleCnt="0">
        <dgm:presLayoutVars>
          <dgm:dir val="norm"/>
          <dgm:resizeHandles val="exact"/>
        </dgm:presLayoutVars>
      </dgm:prSet>
      <dgm:spPr bwMode="auto"/>
      <dgm:t>
        <a:bodyPr/>
        <a:lstStyle/>
        <a:p>
          <a:pPr>
            <a:defRPr/>
          </a:pPr>
          <a:endParaRPr lang="en-US"/>
        </a:p>
      </dgm:t>
    </dgm:pt>
    <dgm:pt modelId="{9527510E-EABC-4969-9781-B0E2284E992B}" type="pres">
      <dgm:prSet presAssocID="{0EA26D50-2372-41F1-9C0D-DD452166002D}" presName="node" presStyleLbl="node1" presStyleIdx="0" presStyleCnt="5">
        <dgm:presLayoutVars>
          <dgm:bulletEnabled val="1"/>
        </dgm:presLayoutVars>
      </dgm:prSet>
      <dgm:spPr bwMode="auto"/>
      <dgm:t>
        <a:bodyPr/>
        <a:lstStyle/>
        <a:p>
          <a:pPr>
            <a:defRPr/>
          </a:pPr>
          <a:endParaRPr lang="en-US"/>
        </a:p>
      </dgm:t>
    </dgm:pt>
    <dgm:pt modelId="{0832A0B7-5FE3-4C2B-8245-A10F6F5AEE62}" type="pres">
      <dgm:prSet presAssocID="{C51E5C9F-9ACD-4E46-A056-922C5502DA52}" presName="sibTrans" presStyleCnt="0"/>
      <dgm:spPr bwMode="auto"/>
    </dgm:pt>
    <dgm:pt modelId="{BB504757-4517-4C6C-B6FE-075B6F42434E}" type="pres">
      <dgm:prSet presAssocID="{67645C8C-623C-4A1D-885D-7771BA34E246}" presName="node" presStyleLbl="node1" presStyleIdx="1" presStyleCnt="5">
        <dgm:presLayoutVars>
          <dgm:bulletEnabled val="1"/>
        </dgm:presLayoutVars>
      </dgm:prSet>
      <dgm:spPr bwMode="auto"/>
      <dgm:t>
        <a:bodyPr/>
        <a:lstStyle/>
        <a:p>
          <a:pPr>
            <a:defRPr/>
          </a:pPr>
          <a:endParaRPr lang="en-US"/>
        </a:p>
      </dgm:t>
    </dgm:pt>
    <dgm:pt modelId="{A85D6DBC-EB4B-466E-822A-D97C11D83207}" type="pres">
      <dgm:prSet presAssocID="{B96ECE96-150F-4FB0-814C-8A45C6ACC7BF}" presName="sibTrans" presStyleCnt="0"/>
      <dgm:spPr bwMode="auto"/>
    </dgm:pt>
    <dgm:pt modelId="{348D13A8-CB5C-454D-B043-144F0259E158}" type="pres">
      <dgm:prSet presAssocID="{D4252099-89E8-4BB6-AF2B-30747D985E4E}" presName="node" presStyleLbl="node1" presStyleIdx="2" presStyleCnt="5">
        <dgm:presLayoutVars>
          <dgm:bulletEnabled val="1"/>
        </dgm:presLayoutVars>
      </dgm:prSet>
      <dgm:spPr bwMode="auto"/>
      <dgm:t>
        <a:bodyPr/>
        <a:lstStyle/>
        <a:p>
          <a:pPr>
            <a:defRPr/>
          </a:pPr>
          <a:endParaRPr lang="en-US"/>
        </a:p>
      </dgm:t>
    </dgm:pt>
    <dgm:pt modelId="{5C601B29-A6AB-408C-947E-C682504E5873}" type="pres">
      <dgm:prSet presAssocID="{4A089D51-4653-4D37-8705-69662C37E6B2}" presName="sibTrans" presStyleCnt="0"/>
      <dgm:spPr bwMode="auto"/>
    </dgm:pt>
    <dgm:pt modelId="{46771103-3299-4748-8207-3FC90B6BE9FB}" type="pres">
      <dgm:prSet presAssocID="{9B1A0326-6E00-43FA-A4D1-71C0261AD15A}" presName="node" presStyleLbl="node1" presStyleIdx="3" presStyleCnt="5">
        <dgm:presLayoutVars>
          <dgm:bulletEnabled val="1"/>
        </dgm:presLayoutVars>
      </dgm:prSet>
      <dgm:spPr bwMode="auto"/>
      <dgm:t>
        <a:bodyPr/>
        <a:lstStyle/>
        <a:p>
          <a:pPr>
            <a:defRPr/>
          </a:pPr>
          <a:endParaRPr lang="en-US"/>
        </a:p>
      </dgm:t>
    </dgm:pt>
    <dgm:pt modelId="{AB4077E7-F903-4BC3-9641-FCC5D20C7157}" type="pres">
      <dgm:prSet presAssocID="{5A3E0FF1-AE49-4DCE-AA53-EBAED0E96A57}" presName="sibTrans" presStyleCnt="0"/>
      <dgm:spPr bwMode="auto"/>
    </dgm:pt>
    <dgm:pt modelId="{87536C3D-E7CE-46FA-A01E-DBD13D9C0EED}" type="pres">
      <dgm:prSet presAssocID="{3572F416-9F27-47FC-8C5A-90E8AF32326F}" presName="node" presStyleLbl="node1" presStyleIdx="4" presStyleCnt="5">
        <dgm:presLayoutVars>
          <dgm:bulletEnabled val="1"/>
        </dgm:presLayoutVars>
      </dgm:prSet>
      <dgm:spPr bwMode="auto"/>
      <dgm:t>
        <a:bodyPr/>
        <a:lstStyle/>
        <a:p>
          <a:pPr>
            <a:defRPr/>
          </a:pPr>
          <a:endParaRPr lang="en-US"/>
        </a:p>
      </dgm:t>
    </dgm:pt>
  </dgm:ptLst>
  <dgm:cxnLst>
    <dgm:cxn modelId="{2DE10983-0BD9-4CD4-AA4C-522C29AFE7BE}" srcId="{687BFED9-1AB1-4522-89D5-572BDFDC2819}" destId="{D4252099-89E8-4BB6-AF2B-30747D985E4E}" srcOrd="2" destOrd="0" parTransId="{D7A38A0F-2242-441F-AE70-935A65888D1D}" sibTransId="{4A089D51-4653-4D37-8705-69662C37E6B2}"/>
    <dgm:cxn modelId="{FEEBF353-687F-4B18-88B8-CFA1CFB78EF1}" srcId="{687BFED9-1AB1-4522-89D5-572BDFDC2819}" destId="{3572F416-9F27-47FC-8C5A-90E8AF32326F}" srcOrd="4" destOrd="0" parTransId="{EB9669D7-524B-4783-AC01-33029F44C37E}" sibTransId="{4054598D-44FC-4429-B2A7-EC6E635B1AC0}"/>
    <dgm:cxn modelId="{53C60B51-9997-4E3B-8157-01996E0F45C4}" type="presOf" srcId="{3572F416-9F27-47FC-8C5A-90E8AF32326F}" destId="{87536C3D-E7CE-46FA-A01E-DBD13D9C0EED}" srcOrd="0" destOrd="0" presId="urn:microsoft.com/office/officeart/2005/8/layout/hList6"/>
    <dgm:cxn modelId="{D624CE13-45B3-49AA-9E73-6E4E785FFE39}" type="presOf" srcId="{D4252099-89E8-4BB6-AF2B-30747D985E4E}" destId="{348D13A8-CB5C-454D-B043-144F0259E158}" srcOrd="0" destOrd="0" presId="urn:microsoft.com/office/officeart/2005/8/layout/hList6"/>
    <dgm:cxn modelId="{672767CC-66B4-4B83-B3D6-A5B31FDDF11A}" srcId="{687BFED9-1AB1-4522-89D5-572BDFDC2819}" destId="{67645C8C-623C-4A1D-885D-7771BA34E246}" srcOrd="1" destOrd="0" parTransId="{FEE3EFE3-1D99-4005-BFD4-A338245ED88D}" sibTransId="{B96ECE96-150F-4FB0-814C-8A45C6ACC7BF}"/>
    <dgm:cxn modelId="{6EE14181-C9E6-4470-88DA-8B51B39BD9A2}" srcId="{687BFED9-1AB1-4522-89D5-572BDFDC2819}" destId="{0EA26D50-2372-41F1-9C0D-DD452166002D}" srcOrd="0" destOrd="0" parTransId="{7244B892-C943-4CF6-9B36-3E6E6C89FDC9}" sibTransId="{C51E5C9F-9ACD-4E46-A056-922C5502DA52}"/>
    <dgm:cxn modelId="{434D33E0-C532-49EE-929C-A5ADDC570206}" type="presOf" srcId="{67645C8C-623C-4A1D-885D-7771BA34E246}" destId="{BB504757-4517-4C6C-B6FE-075B6F42434E}" srcOrd="0" destOrd="0" presId="urn:microsoft.com/office/officeart/2005/8/layout/hList6"/>
    <dgm:cxn modelId="{3055834D-7434-48C0-92A1-796040314B25}" type="presOf" srcId="{687BFED9-1AB1-4522-89D5-572BDFDC2819}" destId="{C5B97706-16AB-44F6-AFA7-0E759A62F40A}" srcOrd="0" destOrd="0" presId="urn:microsoft.com/office/officeart/2005/8/layout/hList6"/>
    <dgm:cxn modelId="{BF9C9878-0AAA-4348-9867-CC0615724C00}" type="presOf" srcId="{9B1A0326-6E00-43FA-A4D1-71C0261AD15A}" destId="{46771103-3299-4748-8207-3FC90B6BE9FB}" srcOrd="0" destOrd="0" presId="urn:microsoft.com/office/officeart/2005/8/layout/hList6"/>
    <dgm:cxn modelId="{F31C3324-9B6F-4ED0-9257-6923EB6F4FEA}" type="presOf" srcId="{0EA26D50-2372-41F1-9C0D-DD452166002D}" destId="{9527510E-EABC-4969-9781-B0E2284E992B}" srcOrd="0" destOrd="0" presId="urn:microsoft.com/office/officeart/2005/8/layout/hList6"/>
    <dgm:cxn modelId="{72A49DB5-E0AD-442C-B56F-B53A51AB3CF2}" srcId="{687BFED9-1AB1-4522-89D5-572BDFDC2819}" destId="{9B1A0326-6E00-43FA-A4D1-71C0261AD15A}" srcOrd="3" destOrd="0" parTransId="{A5D75DCE-2C38-4590-A13D-98D2D0BA1A42}" sibTransId="{5A3E0FF1-AE49-4DCE-AA53-EBAED0E96A57}"/>
    <dgm:cxn modelId="{CBFEFD3F-1EAD-41CD-88C1-277E78A7AA6E}" type="presParOf" srcId="{C5B97706-16AB-44F6-AFA7-0E759A62F40A}" destId="{9527510E-EABC-4969-9781-B0E2284E992B}" srcOrd="0" destOrd="0" presId="urn:microsoft.com/office/officeart/2005/8/layout/hList6"/>
    <dgm:cxn modelId="{ECE0EF74-ACA9-4477-84BA-56BAD206F9DF}" type="presParOf" srcId="{C5B97706-16AB-44F6-AFA7-0E759A62F40A}" destId="{0832A0B7-5FE3-4C2B-8245-A10F6F5AEE62}" srcOrd="1" destOrd="0" presId="urn:microsoft.com/office/officeart/2005/8/layout/hList6"/>
    <dgm:cxn modelId="{D782A8E7-D141-4AF1-9ADB-6987F91130CB}" type="presParOf" srcId="{C5B97706-16AB-44F6-AFA7-0E759A62F40A}" destId="{BB504757-4517-4C6C-B6FE-075B6F42434E}" srcOrd="2" destOrd="0" presId="urn:microsoft.com/office/officeart/2005/8/layout/hList6"/>
    <dgm:cxn modelId="{E1CC9710-2042-43C9-8925-680AE2A92A2B}" type="presParOf" srcId="{C5B97706-16AB-44F6-AFA7-0E759A62F40A}" destId="{A85D6DBC-EB4B-466E-822A-D97C11D83207}" srcOrd="3" destOrd="0" presId="urn:microsoft.com/office/officeart/2005/8/layout/hList6"/>
    <dgm:cxn modelId="{7262BB96-8C5F-4704-8EDC-5C96AA8D3006}" type="presParOf" srcId="{C5B97706-16AB-44F6-AFA7-0E759A62F40A}" destId="{348D13A8-CB5C-454D-B043-144F0259E158}" srcOrd="4" destOrd="0" presId="urn:microsoft.com/office/officeart/2005/8/layout/hList6"/>
    <dgm:cxn modelId="{76394317-2C16-49BC-BC3E-9F306C461165}" type="presParOf" srcId="{C5B97706-16AB-44F6-AFA7-0E759A62F40A}" destId="{5C601B29-A6AB-408C-947E-C682504E5873}" srcOrd="5" destOrd="0" presId="urn:microsoft.com/office/officeart/2005/8/layout/hList6"/>
    <dgm:cxn modelId="{74631612-112B-4CC9-BB24-A12D92D70715}" type="presParOf" srcId="{C5B97706-16AB-44F6-AFA7-0E759A62F40A}" destId="{46771103-3299-4748-8207-3FC90B6BE9FB}" srcOrd="6" destOrd="0" presId="urn:microsoft.com/office/officeart/2005/8/layout/hList6"/>
    <dgm:cxn modelId="{70D0F6C3-6E32-4047-93C9-9387577641D9}" type="presParOf" srcId="{C5B97706-16AB-44F6-AFA7-0E759A62F40A}" destId="{AB4077E7-F903-4BC3-9641-FCC5D20C7157}" srcOrd="7" destOrd="0" presId="urn:microsoft.com/office/officeart/2005/8/layout/hList6"/>
    <dgm:cxn modelId="{5CA26C11-A645-45E7-A95C-54EDDF84FD8B}" type="presParOf" srcId="{C5B97706-16AB-44F6-AFA7-0E759A62F40A}" destId="{87536C3D-E7CE-46FA-A01E-DBD13D9C0EED}" srcOrd="8" destOrd="0" presId="urn:microsoft.com/office/officeart/2005/8/layout/hList6"/>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sp="http://schemas.microsoft.com/office/drawing/2008/diagram" xmlns:dgm="http://schemas.openxmlformats.org/drawingml/2006/diagram" xmlns:a="http://schemas.openxmlformats.org/drawingml/2006/main" xmlns:r="http://schemas.openxmlformats.org/officeDocument/2006/relationships">
  <dsp:spTree>
    <dsp:nvGrpSpPr>
      <dsp:cNvPr id="245209711" name=""/>
      <dsp:cNvGrpSpPr/>
    </dsp:nvGrpSpPr>
    <dsp:grpSpPr bwMode="auto">
      <a:xfrm>
        <a:off x="0" y="0"/>
        <a:ext cx="9144000" cy="2143139"/>
        <a:chOff x="0" y="0"/>
        <a:chExt cx="9144000" cy="2143139"/>
      </a:xfrm>
    </dsp:grpSpPr>
    <dsp:sp modelId="{759D58CF-5DD6-41CC-834B-AE48E8887A3C}">
      <dsp:nvSpPr>
        <dsp:cNvPr id="0" name=""/>
        <dsp:cNvSpPr/>
      </dsp:nvSpPr>
      <dsp:spPr bwMode="auto">
        <a:xfrm>
          <a:off x="4572000" y="1056686"/>
          <a:ext cx="3700685" cy="321133"/>
        </a:xfrm>
        <a:custGeom>
          <a:avLst/>
          <a:gdLst/>
          <a:ahLst/>
          <a:cxnLst/>
          <a:rect l="0" t="0" r="0" b="0"/>
          <a:pathLst>
            <a:path fill="norm" stroke="1" extrusionOk="0">
              <a:moveTo>
                <a:pt x="0" y="0"/>
              </a:moveTo>
              <a:lnTo>
                <a:pt x="0" y="160566"/>
              </a:lnTo>
              <a:lnTo>
                <a:pt x="3700685" y="160566"/>
              </a:lnTo>
              <a:lnTo>
                <a:pt x="3700685" y="321133"/>
              </a:lnTo>
            </a:path>
          </a:pathLst>
        </a:custGeom>
        <a:noFill/>
        <a:ln w="25400" cap="flat" cmpd="sng" algn="ctr">
          <a:solidFill>
            <a:schemeClr val="accent1">
              <a:shade val="60000"/>
              <a:hueOff val="0"/>
              <a:satOff val="0"/>
              <a:lumOff val="0"/>
              <a:alphaOff val="0"/>
            </a:schemeClr>
          </a:solidFill>
          <a:prstDash val="solid"/>
        </a:ln>
        <a:effectLst/>
      </dsp:spPr>
      <dsp:style>
        <a:lnRef idx="2">
          <a:srgbClr val="000000"/>
        </a:lnRef>
        <a:fillRef idx="0">
          <a:srgbClr val="000000"/>
        </a:fillRef>
        <a:effectRef idx="0">
          <a:srgbClr val="000000"/>
        </a:effectRef>
        <a:fontRef idx="minor"/>
      </dsp:style>
    </dsp:sp>
    <dsp:sp modelId="{5B6938CF-2542-4D05-BF69-7A3C59EC1316}">
      <dsp:nvSpPr>
        <dsp:cNvPr id="0" name=""/>
        <dsp:cNvSpPr/>
      </dsp:nvSpPr>
      <dsp:spPr bwMode="auto">
        <a:xfrm>
          <a:off x="4572000" y="1056686"/>
          <a:ext cx="1850342" cy="321133"/>
        </a:xfrm>
        <a:custGeom>
          <a:avLst/>
          <a:gdLst/>
          <a:ahLst/>
          <a:cxnLst/>
          <a:rect l="0" t="0" r="0" b="0"/>
          <a:pathLst>
            <a:path fill="norm" stroke="1" extrusionOk="0">
              <a:moveTo>
                <a:pt x="0" y="0"/>
              </a:moveTo>
              <a:lnTo>
                <a:pt x="0" y="160566"/>
              </a:lnTo>
              <a:lnTo>
                <a:pt x="1850342" y="160566"/>
              </a:lnTo>
              <a:lnTo>
                <a:pt x="1850342" y="321133"/>
              </a:lnTo>
            </a:path>
          </a:pathLst>
        </a:custGeom>
        <a:noFill/>
        <a:ln w="25400" cap="flat" cmpd="sng" algn="ctr">
          <a:solidFill>
            <a:schemeClr val="accent1">
              <a:shade val="60000"/>
              <a:hueOff val="0"/>
              <a:satOff val="0"/>
              <a:lumOff val="0"/>
              <a:alphaOff val="0"/>
            </a:schemeClr>
          </a:solidFill>
          <a:prstDash val="solid"/>
        </a:ln>
        <a:effectLst/>
      </dsp:spPr>
      <dsp:style>
        <a:lnRef idx="2">
          <a:srgbClr val="000000"/>
        </a:lnRef>
        <a:fillRef idx="0">
          <a:srgbClr val="000000"/>
        </a:fillRef>
        <a:effectRef idx="0">
          <a:srgbClr val="000000"/>
        </a:effectRef>
        <a:fontRef idx="minor"/>
      </dsp:style>
    </dsp:sp>
    <dsp:sp modelId="{B6D57CCA-C86B-4AC6-8F34-D7F411171626}">
      <dsp:nvSpPr>
        <dsp:cNvPr id="0" name=""/>
        <dsp:cNvSpPr/>
      </dsp:nvSpPr>
      <dsp:spPr bwMode="auto">
        <a:xfrm>
          <a:off x="4526280" y="1056686"/>
          <a:ext cx="91440" cy="321133"/>
        </a:xfrm>
        <a:custGeom>
          <a:avLst/>
          <a:gdLst/>
          <a:ahLst/>
          <a:cxnLst/>
          <a:rect l="0" t="0" r="0" b="0"/>
          <a:pathLst>
            <a:path fill="norm" stroke="1" extrusionOk="0">
              <a:moveTo>
                <a:pt x="45720" y="0"/>
              </a:moveTo>
              <a:lnTo>
                <a:pt x="45720" y="321133"/>
              </a:lnTo>
            </a:path>
          </a:pathLst>
        </a:custGeom>
        <a:noFill/>
        <a:ln w="25400" cap="flat" cmpd="sng" algn="ctr">
          <a:solidFill>
            <a:schemeClr val="accent1">
              <a:shade val="60000"/>
              <a:hueOff val="0"/>
              <a:satOff val="0"/>
              <a:lumOff val="0"/>
              <a:alphaOff val="0"/>
            </a:schemeClr>
          </a:solidFill>
          <a:prstDash val="solid"/>
        </a:ln>
        <a:effectLst/>
      </dsp:spPr>
      <dsp:style>
        <a:lnRef idx="2">
          <a:srgbClr val="000000"/>
        </a:lnRef>
        <a:fillRef idx="0">
          <a:srgbClr val="000000"/>
        </a:fillRef>
        <a:effectRef idx="0">
          <a:srgbClr val="000000"/>
        </a:effectRef>
        <a:fontRef idx="minor"/>
      </dsp:style>
    </dsp:sp>
    <dsp:sp modelId="{BC678D84-EE5A-4EFA-8F15-DB627F33F9FC}">
      <dsp:nvSpPr>
        <dsp:cNvPr id="0" name=""/>
        <dsp:cNvSpPr/>
      </dsp:nvSpPr>
      <dsp:spPr bwMode="auto">
        <a:xfrm>
          <a:off x="2721657" y="1056686"/>
          <a:ext cx="1850342" cy="321133"/>
        </a:xfrm>
        <a:custGeom>
          <a:avLst/>
          <a:gdLst/>
          <a:ahLst/>
          <a:cxnLst/>
          <a:rect l="0" t="0" r="0" b="0"/>
          <a:pathLst>
            <a:path fill="norm" stroke="1" extrusionOk="0">
              <a:moveTo>
                <a:pt x="1850342" y="0"/>
              </a:moveTo>
              <a:lnTo>
                <a:pt x="1850342" y="160566"/>
              </a:lnTo>
              <a:lnTo>
                <a:pt x="0" y="160566"/>
              </a:lnTo>
              <a:lnTo>
                <a:pt x="0" y="321133"/>
              </a:lnTo>
            </a:path>
          </a:pathLst>
        </a:custGeom>
        <a:noFill/>
        <a:ln w="25400" cap="flat" cmpd="sng" algn="ctr">
          <a:solidFill>
            <a:schemeClr val="accent1">
              <a:shade val="60000"/>
              <a:hueOff val="0"/>
              <a:satOff val="0"/>
              <a:lumOff val="0"/>
              <a:alphaOff val="0"/>
            </a:schemeClr>
          </a:solidFill>
          <a:prstDash val="solid"/>
        </a:ln>
        <a:effectLst/>
      </dsp:spPr>
      <dsp:style>
        <a:lnRef idx="2">
          <a:srgbClr val="000000"/>
        </a:lnRef>
        <a:fillRef idx="0">
          <a:srgbClr val="000000"/>
        </a:fillRef>
        <a:effectRef idx="0">
          <a:srgbClr val="000000"/>
        </a:effectRef>
        <a:fontRef idx="minor"/>
      </dsp:style>
    </dsp:sp>
    <dsp:sp modelId="{CC4FAC46-2157-4C44-837D-66D52974E9E8}">
      <dsp:nvSpPr>
        <dsp:cNvPr id="0" name=""/>
        <dsp:cNvSpPr/>
      </dsp:nvSpPr>
      <dsp:spPr bwMode="auto">
        <a:xfrm>
          <a:off x="871314" y="1056686"/>
          <a:ext cx="3700685" cy="321133"/>
        </a:xfrm>
        <a:custGeom>
          <a:avLst/>
          <a:gdLst/>
          <a:ahLst/>
          <a:cxnLst/>
          <a:rect l="0" t="0" r="0" b="0"/>
          <a:pathLst>
            <a:path fill="norm" stroke="1" extrusionOk="0">
              <a:moveTo>
                <a:pt x="3700685" y="0"/>
              </a:moveTo>
              <a:lnTo>
                <a:pt x="3700685" y="160566"/>
              </a:lnTo>
              <a:lnTo>
                <a:pt x="0" y="160566"/>
              </a:lnTo>
              <a:lnTo>
                <a:pt x="0" y="321133"/>
              </a:lnTo>
            </a:path>
          </a:pathLst>
        </a:custGeom>
        <a:noFill/>
        <a:ln w="25400" cap="flat" cmpd="sng" algn="ctr">
          <a:solidFill>
            <a:schemeClr val="accent1">
              <a:shade val="60000"/>
              <a:hueOff val="0"/>
              <a:satOff val="0"/>
              <a:lumOff val="0"/>
              <a:alphaOff val="0"/>
            </a:schemeClr>
          </a:solidFill>
          <a:prstDash val="solid"/>
        </a:ln>
        <a:effectLst/>
      </dsp:spPr>
      <dsp:style>
        <a:lnRef idx="2">
          <a:srgbClr val="000000"/>
        </a:lnRef>
        <a:fillRef idx="0">
          <a:srgbClr val="000000"/>
        </a:fillRef>
        <a:effectRef idx="0">
          <a:srgbClr val="000000"/>
        </a:effectRef>
        <a:fontRef idx="minor"/>
      </dsp:style>
    </dsp:sp>
    <dsp:sp modelId="{EE4D1C38-DA29-41EC-ACC9-8568262970F6}">
      <dsp:nvSpPr>
        <dsp:cNvPr id="0" name=""/>
        <dsp:cNvSpPr/>
      </dsp:nvSpPr>
      <dsp:spPr bwMode="auto">
        <a:xfrm>
          <a:off x="3253883" y="714"/>
          <a:ext cx="2636233" cy="1055972"/>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rgbClr val="000000"/>
        </a:lnRef>
        <a:fillRef idx="1">
          <a:srgbClr val="000000"/>
        </a:fillRef>
        <a:effectRef idx="1">
          <a:srgbClr val="000000"/>
        </a:effectRef>
        <a:fontRef idx="minor">
          <a:schemeClr val="lt1"/>
        </a:fontRef>
      </dsp:style>
      <dsp:txBody>
        <a:bodyPr spcFirstLastPara="0" vert="horz" wrap="square" lIns="16510" tIns="16510" rIns="16510" bIns="16510" numCol="1" spcCol="1270" anchor="ctr" anchorCtr="0">
          <a:noAutofit/>
        </a:bodyPr>
        <a:lstStyle/>
        <a:p>
          <a:pPr lvl="0" algn="ctr" defTabSz="1155699">
            <a:lnSpc>
              <a:spcPct val="90000"/>
            </a:lnSpc>
            <a:spcBef>
              <a:spcPts val="0"/>
            </a:spcBef>
            <a:spcAft>
              <a:spcPts val="0"/>
            </a:spcAft>
            <a:defRPr/>
          </a:pPr>
          <a:r>
            <a:rPr lang="en-US" sz="2600" b="1" u="none">
              <a:latin typeface="+mj-lt"/>
            </a:rPr>
            <a:t>Cephalosporins</a:t>
          </a:r>
          <a:endParaRPr lang="en-US" sz="2600" b="1" u="none">
            <a:latin typeface="+mj-lt"/>
          </a:endParaRPr>
        </a:p>
      </dsp:txBody>
      <dsp:txXfrm>
        <a:off x="3253883" y="714"/>
        <a:ext cx="2636233" cy="1055972"/>
      </dsp:txXfrm>
    </dsp:sp>
    <dsp:sp modelId="{BA067FB1-EEE6-4954-BA84-B54D1D6A2A24}">
      <dsp:nvSpPr>
        <dsp:cNvPr id="0" name=""/>
        <dsp:cNvSpPr/>
      </dsp:nvSpPr>
      <dsp:spPr bwMode="auto">
        <a:xfrm>
          <a:off x="106709" y="1377820"/>
          <a:ext cx="1529208" cy="76460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rgbClr val="000000"/>
        </a:lnRef>
        <a:fillRef idx="1">
          <a:srgbClr val="000000"/>
        </a:fillRef>
        <a:effectRef idx="1">
          <a:srgbClr val="000000"/>
        </a:effectRef>
        <a:fontRef idx="minor">
          <a:schemeClr val="lt1"/>
        </a:fontRef>
      </dsp:style>
      <dsp:txBody>
        <a:bodyPr spcFirstLastPara="0" vert="horz" wrap="square" lIns="16510" tIns="16510" rIns="16510" bIns="16510" numCol="1" spcCol="1270" anchor="ctr" anchorCtr="0">
          <a:noAutofit/>
        </a:bodyPr>
        <a:lstStyle/>
        <a:p>
          <a:pPr lvl="0" algn="ctr" defTabSz="1155699">
            <a:lnSpc>
              <a:spcPct val="90000"/>
            </a:lnSpc>
            <a:spcBef>
              <a:spcPts val="0"/>
            </a:spcBef>
            <a:spcAft>
              <a:spcPts val="0"/>
            </a:spcAft>
            <a:defRPr/>
          </a:pPr>
          <a:r>
            <a:rPr lang="en-US" sz="2600" b="1">
              <a:latin typeface="+mj-lt"/>
            </a:rPr>
            <a:t>1</a:t>
          </a:r>
          <a:r>
            <a:rPr lang="en-US" sz="2600" b="1" baseline="30000">
              <a:latin typeface="+mj-lt"/>
            </a:rPr>
            <a:t>st</a:t>
          </a:r>
          <a:r>
            <a:rPr lang="en-US" sz="2600" b="1">
              <a:latin typeface="+mj-lt"/>
            </a:rPr>
            <a:t> generation</a:t>
          </a:r>
          <a:endParaRPr lang="en-US" sz="2600" b="1">
            <a:latin typeface="+mj-lt"/>
          </a:endParaRPr>
        </a:p>
      </dsp:txBody>
      <dsp:txXfrm>
        <a:off x="106709" y="1377820"/>
        <a:ext cx="1529208" cy="764604"/>
      </dsp:txXfrm>
    </dsp:sp>
    <dsp:sp modelId="{81D67768-2F69-4ACE-B0BA-3A835AE71220}">
      <dsp:nvSpPr>
        <dsp:cNvPr id="0" name=""/>
        <dsp:cNvSpPr/>
      </dsp:nvSpPr>
      <dsp:spPr bwMode="auto">
        <a:xfrm>
          <a:off x="1957051" y="1377820"/>
          <a:ext cx="1529208" cy="76460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rgbClr val="000000"/>
        </a:lnRef>
        <a:fillRef idx="1">
          <a:srgbClr val="000000"/>
        </a:fillRef>
        <a:effectRef idx="1">
          <a:srgbClr val="000000"/>
        </a:effectRef>
        <a:fontRef idx="minor">
          <a:schemeClr val="lt1"/>
        </a:fontRef>
      </dsp:style>
      <dsp:txBody>
        <a:bodyPr spcFirstLastPara="0" vert="horz" wrap="square" lIns="16510" tIns="16510" rIns="16510" bIns="16510" numCol="1" spcCol="1270" anchor="ctr" anchorCtr="0">
          <a:noAutofit/>
        </a:bodyPr>
        <a:lstStyle/>
        <a:p>
          <a:pPr lvl="0" algn="ctr" defTabSz="1155699">
            <a:lnSpc>
              <a:spcPct val="90000"/>
            </a:lnSpc>
            <a:spcBef>
              <a:spcPts val="0"/>
            </a:spcBef>
            <a:spcAft>
              <a:spcPts val="0"/>
            </a:spcAft>
            <a:defRPr/>
          </a:pPr>
          <a:r>
            <a:rPr lang="en-US" sz="2600" b="1">
              <a:latin typeface="+mj-lt"/>
            </a:rPr>
            <a:t>2</a:t>
          </a:r>
          <a:r>
            <a:rPr lang="en-US" sz="2600" b="1" baseline="30000">
              <a:latin typeface="+mj-lt"/>
            </a:rPr>
            <a:t>nd</a:t>
          </a:r>
          <a:r>
            <a:rPr lang="en-US" sz="2600" b="1">
              <a:latin typeface="+mj-lt"/>
            </a:rPr>
            <a:t> generation</a:t>
          </a:r>
          <a:endParaRPr lang="en-US" sz="2600" b="1">
            <a:latin typeface="+mj-lt"/>
          </a:endParaRPr>
        </a:p>
      </dsp:txBody>
      <dsp:txXfrm>
        <a:off x="1957051" y="1377820"/>
        <a:ext cx="1529208" cy="764604"/>
      </dsp:txXfrm>
    </dsp:sp>
    <dsp:sp modelId="{180CCB58-AAA5-4617-92ED-2E437820359F}">
      <dsp:nvSpPr>
        <dsp:cNvPr id="0" name=""/>
        <dsp:cNvSpPr/>
      </dsp:nvSpPr>
      <dsp:spPr bwMode="auto">
        <a:xfrm>
          <a:off x="3807395" y="1377820"/>
          <a:ext cx="1529208" cy="76460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rgbClr val="000000"/>
        </a:lnRef>
        <a:fillRef idx="1">
          <a:srgbClr val="000000"/>
        </a:fillRef>
        <a:effectRef idx="1">
          <a:srgbClr val="000000"/>
        </a:effectRef>
        <a:fontRef idx="minor">
          <a:schemeClr val="lt1"/>
        </a:fontRef>
      </dsp:style>
      <dsp:txBody>
        <a:bodyPr spcFirstLastPara="0" vert="horz" wrap="square" lIns="16510" tIns="16510" rIns="16510" bIns="16510" numCol="1" spcCol="1270" anchor="ctr" anchorCtr="0">
          <a:noAutofit/>
        </a:bodyPr>
        <a:lstStyle/>
        <a:p>
          <a:pPr lvl="0" algn="ctr" defTabSz="1155699">
            <a:lnSpc>
              <a:spcPct val="90000"/>
            </a:lnSpc>
            <a:spcBef>
              <a:spcPts val="0"/>
            </a:spcBef>
            <a:spcAft>
              <a:spcPts val="0"/>
            </a:spcAft>
            <a:defRPr/>
          </a:pPr>
          <a:r>
            <a:rPr lang="en-US" sz="2600" b="1">
              <a:latin typeface="+mj-lt"/>
            </a:rPr>
            <a:t>3</a:t>
          </a:r>
          <a:r>
            <a:rPr lang="en-US" sz="2600" b="1" baseline="30000">
              <a:latin typeface="+mj-lt"/>
            </a:rPr>
            <a:t>rd</a:t>
          </a:r>
          <a:r>
            <a:rPr lang="en-US" sz="2600" b="1">
              <a:latin typeface="+mj-lt"/>
            </a:rPr>
            <a:t> generation</a:t>
          </a:r>
          <a:endParaRPr lang="en-US" sz="2600" b="1">
            <a:latin typeface="+mj-lt"/>
          </a:endParaRPr>
        </a:p>
      </dsp:txBody>
      <dsp:txXfrm>
        <a:off x="3807395" y="1377820"/>
        <a:ext cx="1529208" cy="764604"/>
      </dsp:txXfrm>
    </dsp:sp>
    <dsp:sp modelId="{4EDB692C-F11B-4D50-A181-9D20C30837CE}">
      <dsp:nvSpPr>
        <dsp:cNvPr id="0" name=""/>
        <dsp:cNvSpPr/>
      </dsp:nvSpPr>
      <dsp:spPr bwMode="auto">
        <a:xfrm>
          <a:off x="5657738" y="1377820"/>
          <a:ext cx="1529208" cy="76460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rgbClr val="000000"/>
        </a:lnRef>
        <a:fillRef idx="1">
          <a:srgbClr val="000000"/>
        </a:fillRef>
        <a:effectRef idx="1">
          <a:srgbClr val="000000"/>
        </a:effectRef>
        <a:fontRef idx="minor">
          <a:schemeClr val="lt1"/>
        </a:fontRef>
      </dsp:style>
      <dsp:txBody>
        <a:bodyPr spcFirstLastPara="0" vert="horz" wrap="square" lIns="16510" tIns="16510" rIns="16510" bIns="16510" numCol="1" spcCol="1270" anchor="ctr" anchorCtr="0">
          <a:noAutofit/>
        </a:bodyPr>
        <a:lstStyle/>
        <a:p>
          <a:pPr lvl="0" algn="ctr" defTabSz="1155699">
            <a:lnSpc>
              <a:spcPct val="90000"/>
            </a:lnSpc>
            <a:spcBef>
              <a:spcPts val="0"/>
            </a:spcBef>
            <a:spcAft>
              <a:spcPts val="0"/>
            </a:spcAft>
            <a:defRPr/>
          </a:pPr>
          <a:r>
            <a:rPr lang="en-US" sz="2600" b="1">
              <a:latin typeface="+mj-lt"/>
            </a:rPr>
            <a:t>4</a:t>
          </a:r>
          <a:r>
            <a:rPr lang="en-US" sz="2600" b="1" baseline="30000">
              <a:latin typeface="+mj-lt"/>
            </a:rPr>
            <a:t>th</a:t>
          </a:r>
          <a:r>
            <a:rPr lang="en-US" sz="2600" b="1">
              <a:latin typeface="+mj-lt"/>
            </a:rPr>
            <a:t> generation</a:t>
          </a:r>
          <a:endParaRPr lang="en-US" sz="2600" b="1">
            <a:latin typeface="+mj-lt"/>
          </a:endParaRPr>
        </a:p>
      </dsp:txBody>
      <dsp:txXfrm>
        <a:off x="5657738" y="1377820"/>
        <a:ext cx="1529208" cy="764604"/>
      </dsp:txXfrm>
    </dsp:sp>
    <dsp:sp modelId="{895FB8B2-A0D4-480D-9D3E-CD95859A4A00}">
      <dsp:nvSpPr>
        <dsp:cNvPr id="0" name=""/>
        <dsp:cNvSpPr/>
      </dsp:nvSpPr>
      <dsp:spPr bwMode="auto">
        <a:xfrm>
          <a:off x="7508081" y="1377820"/>
          <a:ext cx="1529208" cy="764604"/>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rgbClr val="000000"/>
        </a:lnRef>
        <a:fillRef idx="1">
          <a:srgbClr val="000000"/>
        </a:fillRef>
        <a:effectRef idx="1">
          <a:srgbClr val="000000"/>
        </a:effectRef>
        <a:fontRef idx="minor">
          <a:schemeClr val="lt1"/>
        </a:fontRef>
      </dsp:style>
      <dsp:txBody>
        <a:bodyPr spcFirstLastPara="0" vert="horz" wrap="square" lIns="16510" tIns="16510" rIns="16510" bIns="16510" numCol="1" spcCol="1270" anchor="ctr" anchorCtr="0">
          <a:noAutofit/>
        </a:bodyPr>
        <a:lstStyle/>
        <a:p>
          <a:pPr lvl="0" algn="ctr" defTabSz="1155699">
            <a:lnSpc>
              <a:spcPct val="90000"/>
            </a:lnSpc>
            <a:spcBef>
              <a:spcPts val="0"/>
            </a:spcBef>
            <a:spcAft>
              <a:spcPts val="0"/>
            </a:spcAft>
            <a:defRPr/>
          </a:pPr>
          <a:r>
            <a:rPr lang="en-US" sz="2600" b="1">
              <a:latin typeface="+mj-lt"/>
            </a:rPr>
            <a:t>Next generation</a:t>
          </a:r>
          <a:endParaRPr lang="en-US" sz="2600" b="1">
            <a:latin typeface="+mj-lt"/>
          </a:endParaRPr>
        </a:p>
      </dsp:txBody>
      <dsp:txXfrm>
        <a:off x="7508081" y="1377820"/>
        <a:ext cx="1529208" cy="764604"/>
      </dsp:txXfrm>
    </dsp:sp>
  </dsp:spTree>
</dsp:drawing>
</file>

<file path=ppt/diagrams/drawing2.xml><?xml version="1.0" encoding="utf-8"?>
<dsp:drawing xmlns:dsp="http://schemas.microsoft.com/office/drawing/2008/diagram" xmlns:dgm="http://schemas.openxmlformats.org/drawingml/2006/diagram" xmlns:a="http://schemas.openxmlformats.org/drawingml/2006/main" xmlns:r="http://schemas.openxmlformats.org/officeDocument/2006/relationships">
  <dsp:spTree>
    <dsp:nvGrpSpPr>
      <dsp:cNvPr id="1386649114" name=""/>
      <dsp:cNvGrpSpPr/>
    </dsp:nvGrpSpPr>
    <dsp:grpSpPr bwMode="auto">
      <a:xfrm>
        <a:off x="0" y="0"/>
        <a:ext cx="9144000" cy="2786082"/>
        <a:chOff x="0" y="0"/>
        <a:chExt cx="9144000" cy="2786082"/>
      </a:xfrm>
    </dsp:grpSpPr>
    <dsp:sp modelId="{9527510E-EABC-4969-9781-B0E2284E992B}">
      <dsp:nvSpPr>
        <dsp:cNvPr id="0" name=""/>
        <dsp:cNvSpPr/>
      </dsp:nvSpPr>
      <dsp:spPr bwMode="auto">
        <a:xfrm rot="16199998">
          <a:off x="-526414" y="531326"/>
          <a:ext cx="2786082" cy="1723429"/>
        </a:xfrm>
        <a:prstGeom prst="flowChartManualOperati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dsp:spPr>
      <dsp:style>
        <a:lnRef idx="0">
          <a:srgbClr val="000000"/>
        </a:lnRef>
        <a:fillRef idx="1">
          <a:srgbClr val="000000"/>
        </a:fillRef>
        <a:effectRef idx="2">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strike="noStrike">
              <a:solidFill>
                <a:schemeClr val="tx1"/>
              </a:solidFill>
              <a:latin typeface="+mj-lt"/>
            </a:rPr>
            <a:t>Gram positive activity &gt;Gram negative activity</a:t>
          </a:r>
          <a:endParaRPr lang="en-US" sz="2000" b="1" strike="noStrike">
            <a:solidFill>
              <a:schemeClr val="tx1"/>
            </a:solidFill>
            <a:latin typeface="+mj-lt"/>
          </a:endParaRPr>
        </a:p>
      </dsp:txBody>
      <dsp:txXfrm rot="5400000">
        <a:off x="4913" y="557215"/>
        <a:ext cx="1723429" cy="1671650"/>
      </dsp:txXfrm>
    </dsp:sp>
    <dsp:sp modelId="{BB504757-4517-4C6C-B6FE-075B6F42434E}">
      <dsp:nvSpPr>
        <dsp:cNvPr id="0" name=""/>
        <dsp:cNvSpPr/>
      </dsp:nvSpPr>
      <dsp:spPr bwMode="auto">
        <a:xfrm rot="16199998">
          <a:off x="1326272" y="531326"/>
          <a:ext cx="2786082" cy="1723429"/>
        </a:xfrm>
        <a:prstGeom prst="flowChartManualOperation">
          <a:avLst/>
        </a:prstGeom>
        <a:solidFill>
          <a:schemeClr val="accent3">
            <a:hueOff val="0"/>
            <a:satOff val="0"/>
            <a:lumOff val="0"/>
            <a:alphaOff val="0"/>
          </a:schemeClr>
        </a:solidFill>
        <a:ln>
          <a:noFill/>
        </a:ln>
        <a:effectLst>
          <a:outerShdw blurRad="40000" dist="23000" dir="5400000" rotWithShape="0">
            <a:srgbClr val="000000">
              <a:alpha val="35000"/>
            </a:srgbClr>
          </a:outerShdw>
        </a:effectLst>
      </dsp:spPr>
      <dsp:style>
        <a:lnRef idx="0">
          <a:srgbClr val="000000"/>
        </a:lnRef>
        <a:fillRef idx="1">
          <a:srgbClr val="000000"/>
        </a:fillRef>
        <a:effectRef idx="2">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strike="noStrike">
              <a:solidFill>
                <a:schemeClr val="tx1"/>
              </a:solidFill>
              <a:latin typeface="+mj-lt"/>
            </a:rPr>
            <a:t>Gram positive activity =Gram negative activity</a:t>
          </a:r>
          <a:endParaRPr lang="en-US" sz="2000" b="1">
            <a:solidFill>
              <a:schemeClr val="tx1"/>
            </a:solidFill>
            <a:latin typeface="+mj-lt"/>
          </a:endParaRPr>
        </a:p>
      </dsp:txBody>
      <dsp:txXfrm rot="5400000">
        <a:off x="1857599" y="557215"/>
        <a:ext cx="1723429" cy="1671650"/>
      </dsp:txXfrm>
    </dsp:sp>
    <dsp:sp modelId="{348D13A8-CB5C-454D-B043-144F0259E158}">
      <dsp:nvSpPr>
        <dsp:cNvPr id="0" name=""/>
        <dsp:cNvSpPr/>
      </dsp:nvSpPr>
      <dsp:spPr bwMode="auto">
        <a:xfrm rot="16199998">
          <a:off x="3178959" y="531326"/>
          <a:ext cx="2786082" cy="1723429"/>
        </a:xfrm>
        <a:prstGeom prst="flowChartManualOperation">
          <a:avLst/>
        </a:prstGeom>
        <a:solidFill>
          <a:schemeClr val="accent4">
            <a:hueOff val="0"/>
            <a:satOff val="0"/>
            <a:lumOff val="0"/>
            <a:alphaOff val="0"/>
          </a:schemeClr>
        </a:solidFill>
        <a:ln>
          <a:noFill/>
        </a:ln>
        <a:effectLst>
          <a:outerShdw blurRad="40000" dist="23000" dir="5400000" rotWithShape="0">
            <a:srgbClr val="000000">
              <a:alpha val="35000"/>
            </a:srgbClr>
          </a:outerShdw>
        </a:effectLst>
      </dsp:spPr>
      <dsp:style>
        <a:lnRef idx="0">
          <a:srgbClr val="000000"/>
        </a:lnRef>
        <a:fillRef idx="1">
          <a:srgbClr val="000000"/>
        </a:fillRef>
        <a:effectRef idx="2">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strike="noStrike">
              <a:solidFill>
                <a:schemeClr val="tx1"/>
              </a:solidFill>
              <a:latin typeface="+mj-lt"/>
            </a:rPr>
            <a:t>Gram negative activity &gt; Gram positive</a:t>
          </a:r>
          <a:endParaRPr/>
        </a:p>
        <a:p>
          <a:pPr lvl="0" algn="ctr" defTabSz="889000">
            <a:lnSpc>
              <a:spcPct val="90000"/>
            </a:lnSpc>
            <a:spcBef>
              <a:spcPts val="0"/>
            </a:spcBef>
            <a:spcAft>
              <a:spcPts val="0"/>
            </a:spcAft>
            <a:defRPr/>
          </a:pPr>
          <a:r>
            <a:rPr lang="en-US" sz="2000" b="1">
              <a:solidFill>
                <a:schemeClr val="tx1"/>
              </a:solidFill>
              <a:latin typeface="+mj-lt"/>
            </a:rPr>
            <a:t>+</a:t>
          </a:r>
          <a:endParaRPr/>
        </a:p>
        <a:p>
          <a:pPr lvl="0" algn="ctr" defTabSz="889000">
            <a:lnSpc>
              <a:spcPct val="90000"/>
            </a:lnSpc>
            <a:spcBef>
              <a:spcPts val="0"/>
            </a:spcBef>
            <a:spcAft>
              <a:spcPts val="0"/>
            </a:spcAft>
            <a:defRPr/>
          </a:pPr>
          <a:r>
            <a:rPr lang="en-US" sz="2000" b="1" i="1">
              <a:solidFill>
                <a:schemeClr val="tx1"/>
              </a:solidFill>
              <a:latin typeface="+mj-lt"/>
            </a:rPr>
            <a:t>Pseudomonas</a:t>
          </a:r>
          <a:endParaRPr lang="en-US" sz="2000" b="1">
            <a:solidFill>
              <a:schemeClr val="tx1"/>
            </a:solidFill>
            <a:latin typeface="+mj-lt"/>
          </a:endParaRPr>
        </a:p>
      </dsp:txBody>
      <dsp:txXfrm rot="5400000">
        <a:off x="3710286" y="557215"/>
        <a:ext cx="1723429" cy="1671650"/>
      </dsp:txXfrm>
    </dsp:sp>
    <dsp:sp modelId="{46771103-3299-4748-8207-3FC90B6BE9FB}">
      <dsp:nvSpPr>
        <dsp:cNvPr id="0" name=""/>
        <dsp:cNvSpPr/>
      </dsp:nvSpPr>
      <dsp:spPr bwMode="auto">
        <a:xfrm rot="16199998">
          <a:off x="5031645" y="531326"/>
          <a:ext cx="2786082" cy="1723429"/>
        </a:xfrm>
        <a:prstGeom prst="flowChartManualOperation">
          <a:avLst/>
        </a:prstGeom>
        <a:solidFill>
          <a:schemeClr val="accent5">
            <a:hueOff val="0"/>
            <a:satOff val="0"/>
            <a:lumOff val="0"/>
            <a:alphaOff val="0"/>
          </a:schemeClr>
        </a:solidFill>
        <a:ln>
          <a:noFill/>
        </a:ln>
        <a:effectLst>
          <a:outerShdw blurRad="40000" dist="23000" dir="5400000" rotWithShape="0">
            <a:srgbClr val="000000">
              <a:alpha val="35000"/>
            </a:srgbClr>
          </a:outerShdw>
        </a:effectLst>
      </dsp:spPr>
      <dsp:style>
        <a:lnRef idx="0">
          <a:srgbClr val="000000"/>
        </a:lnRef>
        <a:fillRef idx="1">
          <a:srgbClr val="000000"/>
        </a:fillRef>
        <a:effectRef idx="2">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a:solidFill>
                <a:schemeClr val="tx1"/>
              </a:solidFill>
              <a:latin typeface="+mj-lt"/>
            </a:rPr>
            <a:t>Broadest spectrum of action </a:t>
          </a:r>
          <a:endParaRPr lang="en-US" sz="2000" b="1">
            <a:solidFill>
              <a:schemeClr val="tx1"/>
            </a:solidFill>
            <a:latin typeface="+mj-lt"/>
          </a:endParaRPr>
        </a:p>
      </dsp:txBody>
      <dsp:txXfrm rot="5400000">
        <a:off x="5562971" y="557215"/>
        <a:ext cx="1723429" cy="1671650"/>
      </dsp:txXfrm>
    </dsp:sp>
    <dsp:sp modelId="{87536C3D-E7CE-46FA-A01E-DBD13D9C0EED}">
      <dsp:nvSpPr>
        <dsp:cNvPr id="0" name=""/>
        <dsp:cNvSpPr/>
      </dsp:nvSpPr>
      <dsp:spPr bwMode="auto">
        <a:xfrm rot="16199998">
          <a:off x="6884332" y="531326"/>
          <a:ext cx="2786082" cy="1723429"/>
        </a:xfrm>
        <a:prstGeom prst="flowChartManualOperation">
          <a:avLst/>
        </a:prstGeom>
        <a:solidFill>
          <a:schemeClr val="accent6">
            <a:hueOff val="0"/>
            <a:satOff val="0"/>
            <a:lumOff val="0"/>
            <a:alphaOff val="0"/>
          </a:schemeClr>
        </a:solidFill>
        <a:ln>
          <a:noFill/>
        </a:ln>
        <a:effectLst>
          <a:outerShdw blurRad="40000" dist="23000" dir="5400000" rotWithShape="0">
            <a:srgbClr val="000000">
              <a:alpha val="35000"/>
            </a:srgbClr>
          </a:outerShdw>
        </a:effectLst>
      </dsp:spPr>
      <dsp:style>
        <a:lnRef idx="0">
          <a:srgbClr val="000000"/>
        </a:lnRef>
        <a:fillRef idx="1">
          <a:srgbClr val="000000"/>
        </a:fillRef>
        <a:effectRef idx="2">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a:solidFill>
                <a:schemeClr val="tx1"/>
              </a:solidFill>
              <a:latin typeface="+mj-lt"/>
            </a:rPr>
            <a:t>activity against (MRSA)</a:t>
          </a:r>
          <a:endParaRPr lang="en-US" sz="2000" b="1">
            <a:solidFill>
              <a:schemeClr val="tx1"/>
            </a:solidFill>
            <a:latin typeface="+mj-lt"/>
          </a:endParaRPr>
        </a:p>
      </dsp:txBody>
      <dsp:txXfrm rot="5400000">
        <a:off x="7415659" y="557215"/>
        <a:ext cx="1723429" cy="1671650"/>
      </dsp:txXfrm>
    </dsp:sp>
  </dsp:spTree>
</dsp:drawing>
</file>

<file path=ppt/diagrams/drawing3.xml><?xml version="1.0" encoding="utf-8"?>
<dsp:drawing xmlns:dsp="http://schemas.microsoft.com/office/drawing/2008/diagram" xmlns:dgm="http://schemas.openxmlformats.org/drawingml/2006/diagram" xmlns:a="http://schemas.openxmlformats.org/drawingml/2006/main" xmlns:r="http://schemas.openxmlformats.org/officeDocument/2006/relationships">
  <dsp:spTree>
    <dsp:nvGrpSpPr>
      <dsp:cNvPr id="1927649448" name=""/>
      <dsp:cNvGrpSpPr/>
    </dsp:nvGrpSpPr>
    <dsp:grpSpPr bwMode="auto">
      <a:xfrm>
        <a:off x="0" y="0"/>
        <a:ext cx="9144000" cy="1000132"/>
        <a:chOff x="0" y="0"/>
        <a:chExt cx="9144000" cy="1000132"/>
      </a:xfrm>
    </dsp:grpSpPr>
    <dsp:sp modelId="{9527510E-EABC-4969-9781-B0E2284E992B}">
      <dsp:nvSpPr>
        <dsp:cNvPr id="0" name=""/>
        <dsp:cNvSpPr/>
      </dsp:nvSpPr>
      <dsp:spPr bwMode="auto">
        <a:xfrm rot="16199998">
          <a:off x="366560" y="-361648"/>
          <a:ext cx="1000132" cy="1723429"/>
        </a:xfrm>
        <a:prstGeom prst="flowChartManualOperati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rgbClr val="000000"/>
        </a:lnRef>
        <a:fillRef idx="3">
          <a:srgbClr val="000000"/>
        </a:fillRef>
        <a:effectRef idx="3">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a:solidFill>
                <a:srgbClr val="C00000"/>
              </a:solidFill>
              <a:latin typeface="+mj-lt"/>
            </a:rPr>
            <a:t>Cephalothin</a:t>
          </a:r>
          <a:endParaRPr lang="en-US" sz="2000" b="1" strike="noStrike">
            <a:solidFill>
              <a:srgbClr val="C00000"/>
            </a:solidFill>
            <a:latin typeface="+mj-lt"/>
          </a:endParaRPr>
        </a:p>
      </dsp:txBody>
      <dsp:txXfrm rot="5400000">
        <a:off x="4912" y="200026"/>
        <a:ext cx="1723429" cy="600080"/>
      </dsp:txXfrm>
    </dsp:sp>
    <dsp:sp modelId="{BB504757-4517-4C6C-B6FE-075B6F42434E}">
      <dsp:nvSpPr>
        <dsp:cNvPr id="0" name=""/>
        <dsp:cNvSpPr/>
      </dsp:nvSpPr>
      <dsp:spPr bwMode="auto">
        <a:xfrm rot="16199998">
          <a:off x="2219247" y="-361648"/>
          <a:ext cx="1000132" cy="1723429"/>
        </a:xfrm>
        <a:prstGeom prst="flowChartManualOperati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rgbClr val="000000"/>
        </a:lnRef>
        <a:fillRef idx="3">
          <a:srgbClr val="000000"/>
        </a:fillRef>
        <a:effectRef idx="3">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strike="noStrike">
              <a:solidFill>
                <a:srgbClr val="C00000"/>
              </a:solidFill>
              <a:latin typeface="+mj-lt"/>
            </a:rPr>
            <a:t>Cefuroxime </a:t>
          </a:r>
          <a:endParaRPr lang="en-US" sz="2000" b="1">
            <a:solidFill>
              <a:srgbClr val="C00000"/>
            </a:solidFill>
            <a:latin typeface="+mj-lt"/>
          </a:endParaRPr>
        </a:p>
      </dsp:txBody>
      <dsp:txXfrm rot="5400000">
        <a:off x="1857599" y="200026"/>
        <a:ext cx="1723429" cy="600080"/>
      </dsp:txXfrm>
    </dsp:sp>
    <dsp:sp modelId="{348D13A8-CB5C-454D-B043-144F0259E158}">
      <dsp:nvSpPr>
        <dsp:cNvPr id="0" name=""/>
        <dsp:cNvSpPr/>
      </dsp:nvSpPr>
      <dsp:spPr bwMode="auto">
        <a:xfrm rot="16199998">
          <a:off x="4071934" y="-361648"/>
          <a:ext cx="1000132" cy="1723429"/>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rgbClr val="000000"/>
        </a:lnRef>
        <a:fillRef idx="3">
          <a:srgbClr val="000000"/>
        </a:fillRef>
        <a:effectRef idx="3">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strike="noStrike">
              <a:solidFill>
                <a:srgbClr val="C00000"/>
              </a:solidFill>
              <a:latin typeface="+mj-lt"/>
            </a:rPr>
            <a:t>Cefotaxime </a:t>
          </a:r>
          <a:endParaRPr lang="en-US" sz="2000" b="1" strike="noStrike">
            <a:solidFill>
              <a:srgbClr val="C00000"/>
            </a:solidFill>
            <a:latin typeface="+mj-lt"/>
          </a:endParaRPr>
        </a:p>
      </dsp:txBody>
      <dsp:txXfrm rot="5400000">
        <a:off x="3710286" y="200026"/>
        <a:ext cx="1723429" cy="600080"/>
      </dsp:txXfrm>
    </dsp:sp>
    <dsp:sp modelId="{46771103-3299-4748-8207-3FC90B6BE9FB}">
      <dsp:nvSpPr>
        <dsp:cNvPr id="0" name=""/>
        <dsp:cNvSpPr/>
      </dsp:nvSpPr>
      <dsp:spPr bwMode="auto">
        <a:xfrm rot="16199998">
          <a:off x="5924620" y="-361648"/>
          <a:ext cx="1000132" cy="1723429"/>
        </a:xfrm>
        <a:prstGeom prst="flowChartManualOperati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rgbClr val="000000"/>
        </a:lnRef>
        <a:fillRef idx="3">
          <a:srgbClr val="000000"/>
        </a:fillRef>
        <a:effectRef idx="3">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a:solidFill>
                <a:srgbClr val="C00000"/>
              </a:solidFill>
              <a:latin typeface="+mj-lt"/>
            </a:rPr>
            <a:t>Cefepime </a:t>
          </a:r>
          <a:endParaRPr lang="en-US" sz="2000" b="1">
            <a:solidFill>
              <a:srgbClr val="C00000"/>
            </a:solidFill>
            <a:latin typeface="+mj-lt"/>
          </a:endParaRPr>
        </a:p>
      </dsp:txBody>
      <dsp:txXfrm rot="5400000">
        <a:off x="5562971" y="200026"/>
        <a:ext cx="1723429" cy="600080"/>
      </dsp:txXfrm>
    </dsp:sp>
    <dsp:sp modelId="{87536C3D-E7CE-46FA-A01E-DBD13D9C0EED}">
      <dsp:nvSpPr>
        <dsp:cNvPr id="0" name=""/>
        <dsp:cNvSpPr/>
      </dsp:nvSpPr>
      <dsp:spPr bwMode="auto">
        <a:xfrm rot="16199998">
          <a:off x="7777307" y="-361648"/>
          <a:ext cx="1000132" cy="1723429"/>
        </a:xfrm>
        <a:prstGeom prst="flowChartManualOperati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rgbClr val="000000"/>
        </a:lnRef>
        <a:fillRef idx="3">
          <a:srgbClr val="000000"/>
        </a:fillRef>
        <a:effectRef idx="3">
          <a:srgbClr val="00000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ts val="0"/>
            </a:spcBef>
            <a:spcAft>
              <a:spcPts val="0"/>
            </a:spcAft>
            <a:defRPr/>
          </a:pPr>
          <a:r>
            <a:rPr lang="en-US" sz="2000" b="1">
              <a:solidFill>
                <a:srgbClr val="C00000"/>
              </a:solidFill>
              <a:latin typeface="+mj-lt"/>
            </a:rPr>
            <a:t>Ceftobiprole</a:t>
          </a:r>
          <a:endParaRPr lang="en-US" sz="2000" b="1">
            <a:solidFill>
              <a:srgbClr val="C00000"/>
            </a:solidFill>
            <a:latin typeface="+mj-lt"/>
          </a:endParaRPr>
        </a:p>
      </dsp:txBody>
      <dsp:txXfrm rot="5400000">
        <a:off x="7415659" y="200026"/>
        <a:ext cx="1723429" cy="600080"/>
      </dsp:txXfrm>
    </dsp:sp>
  </dsp:spTree>
</dsp:drawing>
</file>

<file path=ppt/diagrams/layout1.xml><?xml version="1.0" encoding="utf-8"?>
<dgm:layoutDef xmlns:dgm="http://schemas.openxmlformats.org/drawingml/2006/diagram" xmlns:a="http://schemas.openxmlformats.org/drawingml/2006/main" xmlns:r="http://schemas.openxmlformats.org/officeDocument/2006/relationships"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chPref val="1"/>
      <dgm:dir val="norm"/>
      <dgm:animOne val="branch"/>
      <dgm:animLvl val="lvl"/>
      <dgm:resizeHandles val="exact"/>
    </dgm:varLst>
    <dgm:choose name="Name0">
      <dgm:if name="Name1" func="var" arg="dir" op="equ" val="norm">
        <dgm:alg type="hierChild">
          <dgm:param type="linDir" val="fromL"/>
        </dgm:alg>
      </dgm:if>
      <dgm:else name="Name2">
        <dgm:alg type="hierChild">
          <dgm:param type="linDir" val="fromR"/>
        </dgm:alg>
      </dgm:else>
    </dgm:choose>
    <dgm:shape r:blip="">
      <dgm:adjLst/>
    </dgm:shape>
    <dgm:presOf/>
    <dgm:constrLst>
      <dgm:constr type="w" for="des" forName="rootComposite1" refType="w" fact="10.000000"/>
      <dgm:constr type="h" for="des" forName="rootComposite1" refType="w" refFor="des" refForName="rootComposite1" fact="0.500000"/>
      <dgm:constr type="w" for="des" forName="rootComposite" refType="w" fact="10.000000"/>
      <dgm:constr type="h" for="des" forName="rootComposite" refType="w" refFor="des" refForName="rootComposite1" fact="0.500000"/>
      <dgm:constr type="w" for="des" forName="rootComposite3" refType="w" fact="10.000000"/>
      <dgm:constr type="h" for="des" forName="rootComposite3" refType="w" refFor="des" refForName="rootComposite1" fact="0.500000"/>
      <dgm:constr type="primFontSz" for="des" ptType="node" op="equ"/>
      <dgm:constr type="sp" for="des" op="equ"/>
      <dgm:constr type="sp" for="des" forName="hierRoot1" refType="w" refFor="des" refForName="rootComposite1" fact="0.210000"/>
      <dgm:constr type="sp" for="des" forName="hierRoot2" refType="sp" refFor="des" refForName="hierRoot1"/>
      <dgm:constr type="sp" for="des" forName="hierRoot3" refType="sp" refFor="des" refForName="hierRoot1"/>
      <dgm:constr type="sibSp" refType="w" refFor="des" refForName="rootComposite1" fact="0.210000"/>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0000"/>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000000000000002"/>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000000000000002"/>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000000000000002"/>
              </dgm:constrLst>
            </dgm:if>
            <dgm:else name="Name15">
              <dgm:alg type="hierRoot"/>
              <dgm:constrLst>
                <dgm:constr type="alignOff"/>
                <dgm:constr type="bendDist" for="des" ptType="parTrans" refType="sp" fact="0.500000"/>
              </dgm:constrLst>
            </dgm:else>
          </dgm:choose>
          <dgm:shape r:blip="">
            <dgm:adjLst/>
          </dgm:shape>
          <dgm:presOf/>
          <dgm:ruleLst/>
          <dgm:layoutNode name="rootComposite1">
            <dgm:alg type="composite"/>
            <dgm:shape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00000"/>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00000"/>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00000"/>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00000"/>
                  <dgm:constr type="h" for="ch" forName="rootConnector1" refType="h" refFor="ch" refForName="rootText1"/>
                </dgm:constrLst>
              </dgm:else>
            </dgm:choose>
            <dgm:ruleLst/>
            <dgm:layoutNode name="rootText1" styleLbl="node0">
              <dgm:varLst>
                <dgm:chPref val="3"/>
              </dgm:varLst>
              <dgm:alg type="tx"/>
              <dgm:shape type="rect" r:blip="">
                <dgm:adjLst/>
              </dgm:shape>
              <dgm:presOf axis="self" ptType="node" cnt="1"/>
              <dgm:constrLst>
                <dgm:constr type="primFontSz" val="65"/>
                <dgm:constr type="lMarg" refType="primFontSz" fact="0.050000"/>
                <dgm:constr type="rMarg" refType="primFontSz" fact="0.050000"/>
                <dgm:constr type="tMarg" refType="primFontSz" fact="0.050000"/>
                <dgm:constr type="bMarg" refType="primFontSz" fact="0.050000"/>
              </dgm:constrLst>
              <dgm:ruleLst>
                <dgm:rule type="primFontSz" val="5" fact="NaN" max="NaN"/>
              </dgm:ruleLst>
            </dgm:layoutNode>
            <dgm:layoutNode name="rootConnector1" moveWith="rootText1">
              <dgm:alg type="sp"/>
              <dgm:shape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r:blip="">
                          <dgm:adjLst/>
                        </dgm:shape>
                        <dgm:presOf/>
                        <dgm:constrLst>
                          <dgm:constr type="alignOff" val="0.65000000000000002"/>
                        </dgm:constrLst>
                      </dgm:if>
                      <dgm:else name="Name64">
                        <dgm:alg type="hierRoot">
                          <dgm:param type="hierAlign" val="tR"/>
                        </dgm:alg>
                        <dgm:shape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r:blip="">
                          <dgm:adjLst/>
                        </dgm:shape>
                        <dgm:presOf/>
                        <dgm:constrLst>
                          <dgm:constr type="alignOff" val="0.65000000000000002"/>
                        </dgm:constrLst>
                      </dgm:if>
                      <dgm:else name="Name68">
                        <dgm:alg type="hierRoot">
                          <dgm:param type="hierAlign" val="tL"/>
                        </dgm:alg>
                        <dgm:shape r:blip="">
                          <dgm:adjLst/>
                        </dgm:shape>
                        <dgm:presOf/>
                        <dgm:constrLst>
                          <dgm:constr type="alignOff" val="0.25"/>
                        </dgm:constrLst>
                      </dgm:else>
                    </dgm:choose>
                  </dgm:if>
                  <dgm:if name="Name69" func="var" arg="hierBranch" op="equ" val="std">
                    <dgm:alg type="hierRoot"/>
                    <dgm:shape r:blip="">
                      <dgm:adjLst/>
                    </dgm:shape>
                    <dgm:presOf/>
                    <dgm:constrLst>
                      <dgm:constr type="alignOff"/>
                      <dgm:constr type="bendDist" for="des" ptType="parTrans" refType="sp" fact="0.500000"/>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r:blip="">
                              <dgm:adjLst/>
                            </dgm:shape>
                            <dgm:presOf/>
                            <dgm:constrLst>
                              <dgm:constr type="alignOff" val="0.65000000000000002"/>
                            </dgm:constrLst>
                          </dgm:if>
                          <dgm:else name="Name75">
                            <dgm:alg type="hierRoot">
                              <dgm:param type="hierAlign" val="tL"/>
                            </dgm:alg>
                            <dgm:shape r:blip="">
                              <dgm:adjLst/>
                            </dgm:shape>
                            <dgm:presOf/>
                            <dgm:constrLst>
                              <dgm:constr type="alignOff" val="0.25"/>
                            </dgm:constrLst>
                          </dgm:else>
                        </dgm:choose>
                      </dgm:if>
                      <dgm:else name="Name76">
                        <dgm:alg type="hierRoot"/>
                        <dgm:shape r:blip="">
                          <dgm:adjLst/>
                        </dgm:shape>
                        <dgm:presOf/>
                        <dgm:constrLst>
                          <dgm:constr type="alignOff"/>
                          <dgm:constr type="bendDist" for="des" ptType="parTrans" refType="sp" fact="0.500000"/>
                        </dgm:constrLst>
                      </dgm:else>
                    </dgm:choose>
                  </dgm:if>
                  <dgm:else name="Name77">
                    <dgm:alg type="hierRoot"/>
                    <dgm:shape r:blip="">
                      <dgm:adjLst/>
                    </dgm:shape>
                    <dgm:presOf/>
                    <dgm:constrLst>
                      <dgm:constr type="alignOff" val="0.65000000000000002"/>
                    </dgm:constrLst>
                  </dgm:else>
                </dgm:choose>
                <dgm:ruleLst/>
                <dgm:layoutNode name="rootComposite">
                  <dgm:alg type="composite"/>
                  <dgm:shape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00000"/>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00000"/>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00000"/>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00000"/>
                        <dgm:constr type="h" for="ch" forName="rootConnector" refType="h" refFor="ch" refForName="rootText"/>
                      </dgm:constrLst>
                    </dgm:else>
                  </dgm:choose>
                  <dgm:ruleLst/>
                  <dgm:layoutNode name="rootText">
                    <dgm:varLst>
                      <dgm:chPref val="3"/>
                    </dgm:varLst>
                    <dgm:alg type="tx"/>
                    <dgm:shape type="rect" r:blip="">
                      <dgm:adjLst/>
                    </dgm:shape>
                    <dgm:presOf axis="self" ptType="node" cnt="1"/>
                    <dgm:constrLst>
                      <dgm:constr type="primFontSz" val="65"/>
                      <dgm:constr type="lMarg" refType="primFontSz" fact="0.050000"/>
                      <dgm:constr type="rMarg" refType="primFontSz" fact="0.050000"/>
                      <dgm:constr type="tMarg" refType="primFontSz" fact="0.050000"/>
                      <dgm:constr type="bMarg" refType="primFontSz" fact="0.050000"/>
                    </dgm:constrLst>
                    <dgm:ruleLst>
                      <dgm:rule type="primFontSz" val="5" fact="NaN" max="NaN"/>
                    </dgm:ruleLst>
                  </dgm:layoutNode>
                  <dgm:layoutNode name="rootConnector" moveWith="rootText">
                    <dgm:alg type="sp"/>
                    <dgm:shape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r:blip="">
                      <dgm:adjLst/>
                    </dgm:shape>
                    <dgm:presOf/>
                    <dgm:constrLst>
                      <dgm:constr type="alignOff" val="0.65000000000000002"/>
                    </dgm:constrLst>
                  </dgm:if>
                  <dgm:if name="Name114" func="var" arg="hierBranch" op="equ" val="r">
                    <dgm:alg type="hierRoot">
                      <dgm:param type="hierAlign" val="tL"/>
                    </dgm:alg>
                    <dgm:shape r:blip="">
                      <dgm:adjLst/>
                    </dgm:shape>
                    <dgm:presOf/>
                    <dgm:constrLst>
                      <dgm:constr type="alignOff" val="0.65000000000000002"/>
                    </dgm:constrLst>
                  </dgm:if>
                  <dgm:if name="Name115" func="var" arg="hierBranch" op="equ" val="hang">
                    <dgm:alg type="hierRoot"/>
                    <dgm:shape r:blip="">
                      <dgm:adjLst/>
                    </dgm:shape>
                    <dgm:presOf/>
                    <dgm:constrLst>
                      <dgm:constr type="alignOff" val="0.65000000000000002"/>
                    </dgm:constrLst>
                  </dgm:if>
                  <dgm:if name="Name116" func="var" arg="hierBranch" op="equ" val="std">
                    <dgm:alg type="hierRoot"/>
                    <dgm:shape r:blip="">
                      <dgm:adjLst/>
                    </dgm:shape>
                    <dgm:presOf/>
                    <dgm:constrLst>
                      <dgm:constr type="alignOff"/>
                      <dgm:constr type="bendDist" for="des" ptType="parTrans" refType="sp" fact="0.500000"/>
                    </dgm:constrLst>
                  </dgm:if>
                  <dgm:if name="Name117" func="var" arg="hierBranch" op="equ" val="init">
                    <dgm:choose name="Name118">
                      <dgm:if name="Name119" axis="des" func="maxDepth" op="lte" val="1">
                        <dgm:alg type="hierRoot">
                          <dgm:param type="hierAlign" val="tL"/>
                        </dgm:alg>
                        <dgm:shape r:blip="">
                          <dgm:adjLst/>
                        </dgm:shape>
                        <dgm:presOf/>
                        <dgm:constrLst>
                          <dgm:constr type="alignOff" val="0.65000000000000002"/>
                        </dgm:constrLst>
                      </dgm:if>
                      <dgm:else name="Name120">
                        <dgm:alg type="hierRoot"/>
                        <dgm:shape r:blip="">
                          <dgm:adjLst/>
                        </dgm:shape>
                        <dgm:presOf/>
                        <dgm:constrLst>
                          <dgm:constr type="alignOff"/>
                          <dgm:constr type="bendDist" for="des" ptType="parTrans" refType="sp" fact="0.500000"/>
                        </dgm:constrLst>
                      </dgm:else>
                    </dgm:choose>
                  </dgm:if>
                  <dgm:else name="Name121"/>
                </dgm:choose>
                <dgm:ruleLst/>
                <dgm:layoutNode name="rootComposite3">
                  <dgm:alg type="composite"/>
                  <dgm:shape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00000"/>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00000"/>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00000"/>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00000"/>
                        <dgm:constr type="h" for="ch" forName="rootConnector3" refType="h" refFor="ch" refForName="rootText3"/>
                      </dgm:constrLst>
                    </dgm:else>
                  </dgm:choose>
                  <dgm:ruleLst/>
                  <dgm:layoutNode name="rootText3">
                    <dgm:varLst>
                      <dgm:chPref val="3"/>
                    </dgm:varLst>
                    <dgm:alg type="tx"/>
                    <dgm:shape type="rect" r:blip="">
                      <dgm:adjLst/>
                    </dgm:shape>
                    <dgm:presOf axis="self" ptType="node" cnt="1"/>
                    <dgm:constrLst>
                      <dgm:constr type="primFontSz" val="65"/>
                      <dgm:constr type="lMarg" refType="primFontSz" fact="0.050000"/>
                      <dgm:constr type="rMarg" refType="primFontSz" fact="0.050000"/>
                      <dgm:constr type="tMarg" refType="primFontSz" fact="0.050000"/>
                      <dgm:constr type="bMarg" refType="primFontSz" fact="0.050000"/>
                    </dgm:constrLst>
                    <dgm:ruleLst>
                      <dgm:rule type="primFontSz" val="5" fact="NaN" max="NaN"/>
                    </dgm:ruleLst>
                  </dgm:layoutNode>
                  <dgm:layoutNode name="rootConnector3" moveWith="rootText1">
                    <dgm:alg type="sp"/>
                    <dgm:shape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xmlns:r="http://schemas.openxmlformats.org/officeDocument/2006/relationships"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val="norm"/>
      <dgm:resizeHandles val="exact"/>
    </dgm:varLst>
    <dgm:choose name="Name1">
      <dgm:if name="Name2" func="var" arg="dir" op="equ" val="norm">
        <dgm:alg type="lin"/>
      </dgm:if>
      <dgm:else name="Name3">
        <dgm:alg type="lin">
          <dgm:param type="linDir" val="fromR"/>
        </dgm:alg>
      </dgm:else>
    </dgm:choose>
    <dgm:shape r:blip="">
      <dgm:adjLst/>
    </dgm:shape>
    <dgm:presOf/>
    <dgm:constrLst>
      <dgm:constr type="h" for="ch" ptType="node" refType="h"/>
      <dgm:constr type="w" for="ch" ptType="node" refType="w"/>
      <dgm:constr type="primFontSz" for="ch" ptType="node" op="equ"/>
      <dgm:constr type="w" for="ch" forName="sibTrans" refType="w" fact="0.075000"/>
    </dgm:constrLst>
    <dgm:ruleLst/>
    <dgm:forEach name="nodesForEach" axis="ch" ptType="node">
      <dgm:layoutNode name="node">
        <dgm:varLst>
          <dgm:bulletEnabled val="1"/>
        </dgm:varLst>
        <dgm:alg type="tx"/>
        <dgm:choose name="Name4">
          <dgm:if name="Name5" func="var" arg="dir" op="equ" val="norm">
            <dgm:shape rot="-90.000000" type="flowChartManualOperation" r:blip="">
              <dgm:adjLst/>
            </dgm:shape>
          </dgm:if>
          <dgm:else name="Name6">
            <dgm:shape rot="90.000000" type="flowChartManualOperation" r:blip="">
              <dgm:adjLst/>
            </dgm:shape>
          </dgm:else>
        </dgm:choose>
        <dgm:presOf axis="desOrSelf" ptType="node"/>
        <dgm:constrLst>
          <dgm:constr type="primFontSz" val="65"/>
          <dgm:constr type="tMarg"/>
          <dgm:constr type="bMarg"/>
          <dgm:constr type="lMarg" refType="primFontSz" fact="0.500000"/>
          <dgm:constr type="rMarg" refType="lMarg"/>
        </dgm:constrLst>
        <dgm:ruleLst>
          <dgm:rule type="primFontSz" val="5" fact="NaN" max="NaN"/>
        </dgm:ruleLst>
      </dgm:layoutNode>
      <dgm:forEach name="sibTransForEach" axis="followSib" ptType="sibTrans" cnt="1">
        <dgm:layoutNode name="sibTrans">
          <dgm:alg type="sp"/>
          <dgm:shape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xmlns:r="http://schemas.openxmlformats.org/officeDocument/2006/relationships"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val="norm"/>
      <dgm:resizeHandles val="exact"/>
    </dgm:varLst>
    <dgm:choose name="Name1">
      <dgm:if name="Name2" func="var" arg="dir" op="equ" val="norm">
        <dgm:alg type="lin"/>
      </dgm:if>
      <dgm:else name="Name3">
        <dgm:alg type="lin">
          <dgm:param type="linDir" val="fromR"/>
        </dgm:alg>
      </dgm:else>
    </dgm:choose>
    <dgm:shape r:blip="">
      <dgm:adjLst/>
    </dgm:shape>
    <dgm:presOf/>
    <dgm:constrLst>
      <dgm:constr type="h" for="ch" ptType="node" refType="h"/>
      <dgm:constr type="w" for="ch" ptType="node" refType="w"/>
      <dgm:constr type="primFontSz" for="ch" ptType="node" op="equ"/>
      <dgm:constr type="w" for="ch" forName="sibTrans" refType="w" fact="0.075000"/>
    </dgm:constrLst>
    <dgm:ruleLst/>
    <dgm:forEach name="nodesForEach" axis="ch" ptType="node">
      <dgm:layoutNode name="node">
        <dgm:varLst>
          <dgm:bulletEnabled val="1"/>
        </dgm:varLst>
        <dgm:alg type="tx"/>
        <dgm:choose name="Name4">
          <dgm:if name="Name5" func="var" arg="dir" op="equ" val="norm">
            <dgm:shape rot="-90.000000" type="flowChartManualOperation" r:blip="">
              <dgm:adjLst/>
            </dgm:shape>
          </dgm:if>
          <dgm:else name="Name6">
            <dgm:shape rot="90.000000" type="flowChartManualOperation" r:blip="">
              <dgm:adjLst/>
            </dgm:shape>
          </dgm:else>
        </dgm:choose>
        <dgm:presOf axis="desOrSelf" ptType="node"/>
        <dgm:constrLst>
          <dgm:constr type="primFontSz" val="65"/>
          <dgm:constr type="tMarg"/>
          <dgm:constr type="bMarg"/>
          <dgm:constr type="lMarg" refType="primFontSz" fact="0.500000"/>
          <dgm:constr type="rMarg" refType="lMarg"/>
        </dgm:constrLst>
        <dgm:ruleLst>
          <dgm:rule type="primFontSz" val="5" fact="NaN" max="NaN"/>
        </dgm:ruleLst>
      </dgm:layoutNode>
      <dgm:forEach name="sibTransForEach" axis="followSib" ptType="sibTrans" cnt="1">
        <dgm:layoutNode name="sibTrans">
          <dgm:alg type="sp"/>
          <dgm:shape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lnNode1">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vennNode1">
    <dgm:scene3d>
      <a:camera prst="orthographicFront"/>
      <a:lightRig rig="threePt" dir="t"/>
    </dgm:scene3d>
    <dgm:sp3d/>
    <dgm:txPr>
      <a:bodyPr/>
      <a:p>
        <a:pPr>
          <a:defRPr/>
        </a:pPr>
        <a:endParaRPr/>
      </a:p>
    </dgm:txPr>
    <dgm:style>
      <a:lnRef idx="3">
        <a:srgbClr val="000000"/>
      </a:lnRef>
      <a:fillRef idx="1">
        <a:srgbClr val="000000"/>
      </a:fillRef>
      <a:effectRef idx="0">
        <a:srgbClr val="000000"/>
      </a:effectRef>
      <a:fontRef idx="minor">
        <a:schemeClr val="tx1"/>
      </a:fontRef>
    </dgm:style>
  </dgm:styleLbl>
  <dgm:styleLbl name="alignNode1">
    <dgm:scene3d>
      <a:camera prst="orthographicFront"/>
      <a:lightRig rig="threePt" dir="t"/>
    </dgm:scene3d>
    <dgm:sp3d/>
    <dgm:txPr>
      <a:bodyPr/>
      <a:p>
        <a:pPr>
          <a:defRPr/>
        </a:pPr>
        <a:endParaRPr/>
      </a:p>
    </dgm:txPr>
    <dgm:style>
      <a:lnRef idx="2">
        <a:srgbClr val="000000"/>
      </a:lnRef>
      <a:fillRef idx="1">
        <a:srgbClr val="000000"/>
      </a:fillRef>
      <a:effectRef idx="1">
        <a:srgbClr val="000000"/>
      </a:effectRef>
      <a:fontRef idx="minor">
        <a:schemeClr val="lt1"/>
      </a:fontRef>
    </dgm:style>
  </dgm:styleLbl>
  <dgm:styleLbl name="node1">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node2">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node3">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node4">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fgImgPlace1">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dgm:style>
  </dgm:styleLbl>
  <dgm:styleLbl name="alignImgPlace1">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dgm:style>
  </dgm:styleLbl>
  <dgm:styleLbl name="bgImgPlace1">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dgm:style>
  </dgm:styleLbl>
  <dgm:styleLbl name="sibTrans2D1">
    <dgm:scene3d>
      <a:camera prst="orthographicFront"/>
      <a:lightRig rig="threePt" dir="t"/>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fgSibTrans2D1">
    <dgm:scene3d>
      <a:camera prst="orthographicFront"/>
      <a:lightRig rig="threePt" dir="t"/>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bgSibTrans2D1">
    <dgm:scene3d>
      <a:camera prst="orthographicFront"/>
      <a:lightRig rig="threePt" dir="t"/>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sibTrans1D1">
    <dgm:scene3d>
      <a:camera prst="orthographicFront"/>
      <a:lightRig rig="threePt" dir="t"/>
    </dgm:scene3d>
    <dgm:sp3d/>
    <dgm:txPr>
      <a:bodyPr/>
      <a:p>
        <a:pPr>
          <a:defRPr/>
        </a:pPr>
        <a:endParaRPr/>
      </a:p>
    </dgm:txPr>
    <dgm:style>
      <a:lnRef idx="1">
        <a:srgbClr val="000000"/>
      </a:lnRef>
      <a:fillRef idx="0">
        <a:srgbClr val="000000"/>
      </a:fillRef>
      <a:effectRef idx="0">
        <a:srgbClr val="000000"/>
      </a:effectRef>
      <a:fontRef idx="minor"/>
    </dgm:style>
  </dgm:styleLbl>
  <dgm:styleLbl name="callout">
    <dgm:scene3d>
      <a:camera prst="orthographicFront"/>
      <a:lightRig rig="threePt" dir="t"/>
    </dgm:scene3d>
    <dgm:sp3d/>
    <dgm:txPr>
      <a:bodyPr/>
      <a:p>
        <a:pPr>
          <a:defRPr/>
        </a:pPr>
        <a:endParaRPr/>
      </a:p>
    </dgm:txPr>
    <dgm:style>
      <a:lnRef idx="2">
        <a:srgbClr val="000000"/>
      </a:lnRef>
      <a:fillRef idx="1">
        <a:srgbClr val="000000"/>
      </a:fillRef>
      <a:effectRef idx="1">
        <a:srgbClr val="000000"/>
      </a:effectRef>
      <a:fontRef idx="minor"/>
    </dgm:style>
  </dgm:styleLbl>
  <dgm:styleLbl name="asst0">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asst1">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asst2">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asst3">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asst4">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parChTrans2D1">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parChTrans2D2">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parChTrans2D3">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parChTrans2D4">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a:schemeClr val="lt1"/>
      </a:fontRef>
    </dgm:style>
  </dgm:styleLbl>
  <dgm:styleLbl name="parChTrans1D1">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2">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3">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4">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f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conF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align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trAlignAcc1">
    <dgm:scene3d>
      <a:camera prst="orthographicFront"/>
      <a:lightRig rig="threePt" dir="t"/>
    </dgm:scene3d>
    <dgm:sp3d/>
    <dgm:txPr>
      <a:bodyPr/>
      <a:p>
        <a:pPr>
          <a:defRPr/>
        </a:pPr>
        <a:endParaRPr/>
      </a:p>
    </dgm:txPr>
    <dgm:style>
      <a:lnRef idx="1">
        <a:srgbClr val="000000"/>
      </a:lnRef>
      <a:fillRef idx="1">
        <a:srgbClr val="000000"/>
      </a:fillRef>
      <a:effectRef idx="0">
        <a:srgbClr val="000000"/>
      </a:effectRef>
      <a:fontRef idx="minor"/>
    </dgm:style>
  </dgm:styleLbl>
  <dgm:styleLbl name="b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solidF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solidAlign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solidBgAcc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Follow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alignAccFollow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bgAccFollowNode1">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0">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2">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3">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fgAcc4">
    <dgm:scene3d>
      <a:camera prst="orthographicFront"/>
      <a:lightRig rig="threePt" dir="t"/>
    </dgm:scene3d>
    <dgm:sp3d/>
    <dgm:txPr>
      <a:bodyPr/>
      <a:p>
        <a:pPr>
          <a:defRPr/>
        </a:pPr>
        <a:endParaRPr/>
      </a:p>
    </dgm:txPr>
    <dgm:style>
      <a:lnRef idx="2">
        <a:srgbClr val="000000"/>
      </a:lnRef>
      <a:fillRef idx="1">
        <a:srgbClr val="000000"/>
      </a:fillRef>
      <a:effectRef idx="0">
        <a:srgbClr val="000000"/>
      </a:effectRef>
      <a:fontRef idx="minor"/>
    </dgm:style>
  </dgm:styleLbl>
  <dgm:styleLbl name="bgShp">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dgm:style>
  </dgm:styleLbl>
  <dgm:styleLbl name="dkBgShp">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dgm:style>
  </dgm:styleLbl>
  <dgm:styleLbl name="trBgShp">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dgm:style>
  </dgm:styleLbl>
  <dgm:styleLbl name="fgShp">
    <dgm:scene3d>
      <a:camera prst="orthographicFront"/>
      <a:lightRig rig="threePt" dir="t"/>
    </dgm:scene3d>
    <dgm:sp3d/>
    <dgm:txPr>
      <a:bodyPr/>
      <a:p>
        <a:pPr>
          <a:defRPr/>
        </a:pPr>
        <a:endParaRPr/>
      </a:p>
    </dgm:txPr>
    <dgm:style>
      <a:lnRef idx="3">
        <a:srgbClr val="000000"/>
      </a:lnRef>
      <a:fillRef idx="1">
        <a:srgbClr val="000000"/>
      </a:fillRef>
      <a:effectRef idx="1">
        <a:srgbClr val="000000"/>
      </a:effectRef>
      <a:fontRef idx="minor"/>
    </dgm:style>
  </dgm:styleLbl>
  <dgm:styleLbl name="revTx">
    <dgm:scene3d>
      <a:camera prst="orthographicFront"/>
      <a:lightRig rig="threePt" dir="t"/>
    </dgm:scene3d>
    <dgm:sp3d/>
    <dgm:txPr>
      <a:bodyPr/>
      <a:p>
        <a:pPr>
          <a:defRPr/>
        </a:pPr>
        <a:endParaRPr/>
      </a:p>
    </dgm:txPr>
    <dgm:style>
      <a:lnRef idx="0">
        <a:srgbClr val="000000"/>
      </a:lnRef>
      <a:fillRef idx="0">
        <a:srgbClr val="000000"/>
      </a:fillRef>
      <a:effectRef idx="0">
        <a:srgbClr val="00000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lnNod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vennNod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a:schemeClr val="tx1"/>
      </a:fontRef>
    </dgm:style>
  </dgm:styleLbl>
  <dgm:styleLbl name="alignNod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2">
        <a:srgbClr val="000000"/>
      </a:effectRef>
      <a:fontRef idx="minor">
        <a:schemeClr val="lt1"/>
      </a:fontRef>
    </dgm:style>
  </dgm:styleLbl>
  <dgm:styleLbl name="nod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2">
        <a:srgbClr val="000000"/>
      </a:effectRef>
      <a:fontRef idx="minor">
        <a:schemeClr val="lt1"/>
      </a:fontRef>
    </dgm:style>
  </dgm:styleLbl>
  <dgm:styleLbl name="node2">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node3">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node4">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fgImgPlac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dgm:style>
  </dgm:styleLbl>
  <dgm:styleLbl name="alignImgPlac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dgm:style>
  </dgm:styleLbl>
  <dgm:styleLbl name="bgImgPlac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dgm:style>
  </dgm:styleLbl>
  <dgm:styleLbl name="sibTrans2D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a:schemeClr val="lt1"/>
      </a:fontRef>
    </dgm:style>
  </dgm:styleLbl>
  <dgm:styleLbl name="fgSibTrans2D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bgSibTrans2D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sibTrans1D1">
    <dgm:scene3d>
      <a:camera prst="orthographicFront">
        <a:rot lat="0" lon="0" rev="0"/>
      </a:camera>
      <a:lightRig rig="contrasting" dir="t">
        <a:rot lat="0" lon="0" rev="1200000"/>
      </a:lightRig>
    </dgm:scene3d>
    <dgm:sp3d/>
    <dgm:txPr>
      <a:bodyPr/>
      <a:p>
        <a:pPr>
          <a:defRPr/>
        </a:pPr>
        <a:endParaRPr/>
      </a:p>
    </dgm:txPr>
    <dgm:style>
      <a:lnRef idx="1">
        <a:srgbClr val="000000"/>
      </a:lnRef>
      <a:fillRef idx="0">
        <a:srgbClr val="000000"/>
      </a:fillRef>
      <a:effectRef idx="0">
        <a:srgbClr val="000000"/>
      </a:effectRef>
      <a:fontRef idx="minor"/>
    </dgm:style>
  </dgm:styleLbl>
  <dgm:styleLbl name="callout">
    <dgm:scene3d>
      <a:camera prst="orthographicFront">
        <a:rot lat="0" lon="0" rev="0"/>
      </a:camera>
      <a:lightRig rig="contrasting" dir="t">
        <a:rot lat="0" lon="0" rev="1200000"/>
      </a:lightRig>
    </dgm:scene3d>
    <dgm:sp3d/>
    <dgm:txPr>
      <a:bodyPr/>
      <a:p>
        <a:pPr>
          <a:defRPr/>
        </a:pPr>
        <a:endParaRPr/>
      </a:p>
    </dgm:txPr>
    <dgm:style>
      <a:lnRef idx="2">
        <a:srgbClr val="000000"/>
      </a:lnRef>
      <a:fillRef idx="1">
        <a:srgbClr val="000000"/>
      </a:fillRef>
      <a:effectRef idx="0">
        <a:srgbClr val="000000"/>
      </a:effectRef>
      <a:fontRef idx="minor"/>
    </dgm:style>
  </dgm:styleLbl>
  <dgm:styleLbl name="asst0">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asst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asst2">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asst3">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asst4">
    <dgm:scene3d>
      <a:camera prst="orthographicFront"/>
      <a:lightRig rig="threePt" dir="t"/>
    </dgm:scene3d>
    <dgm:sp3d/>
    <dgm:txPr>
      <a:bodyPr/>
      <a:p>
        <a:pPr>
          <a:defRPr/>
        </a:pPr>
        <a:endParaRPr/>
      </a:p>
    </dgm:txPr>
    <dgm:style>
      <a:lnRef idx="0">
        <a:srgbClr val="000000"/>
      </a:lnRef>
      <a:fillRef idx="1">
        <a:srgbClr val="000000"/>
      </a:fillRef>
      <a:effectRef idx="1">
        <a:srgbClr val="000000"/>
      </a:effectRef>
      <a:fontRef idx="minor">
        <a:schemeClr val="lt1"/>
      </a:fontRef>
    </dgm:style>
  </dgm:styleLbl>
  <dgm:styleLbl name="parChTrans2D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parChTrans2D2">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parChTrans2D3">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parChTrans2D4">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parChTrans1D1">
    <dgm:scene3d>
      <a:camera prst="orthographicFront">
        <a:rot lat="0" lon="0" rev="0"/>
      </a:camera>
      <a:lightRig rig="contrasting" dir="t">
        <a:rot lat="0" lon="0" rev="1200000"/>
      </a:lightRig>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2">
    <dgm:scene3d>
      <a:camera prst="orthographicFront">
        <a:rot lat="0" lon="0" rev="0"/>
      </a:camera>
      <a:lightRig rig="contrasting" dir="t">
        <a:rot lat="0" lon="0" rev="1200000"/>
      </a:lightRig>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3">
    <dgm:scene3d>
      <a:camera prst="orthographicFront">
        <a:rot lat="0" lon="0" rev="0"/>
      </a:camera>
      <a:lightRig rig="contrasting" dir="t">
        <a:rot lat="0" lon="0" rev="1200000"/>
      </a:lightRig>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4">
    <dgm:scene3d>
      <a:camera prst="orthographicFront">
        <a:rot lat="0" lon="0" rev="0"/>
      </a:camera>
      <a:lightRig rig="contrasting" dir="t">
        <a:rot lat="0" lon="0" rev="1200000"/>
      </a:lightRig>
    </dgm:scene3d>
    <dgm:sp3d/>
    <dgm:txPr>
      <a:bodyPr/>
      <a:p>
        <a:pPr>
          <a:defRPr/>
        </a:pPr>
        <a:endParaRPr/>
      </a:p>
    </dgm:txPr>
    <dgm:style>
      <a:lnRef idx="2">
        <a:srgbClr val="000000"/>
      </a:lnRef>
      <a:fillRef idx="0">
        <a:srgbClr val="000000"/>
      </a:fillRef>
      <a:effectRef idx="0">
        <a:srgbClr val="000000"/>
      </a:effectRef>
      <a:fontRef idx="minor"/>
    </dgm:style>
  </dgm:styleLbl>
  <dgm:styleLbl name="fgAcc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conFgAcc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alignAcc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trAlignAcc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1">
        <a:srgbClr val="000000"/>
      </a:effectRef>
      <a:fontRef idx="minor"/>
    </dgm:style>
  </dgm:styleLbl>
  <dgm:styleLbl name="bgAcc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solidFgAcc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solidAlignAcc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solidBgAcc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fgAccFollowNod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alignAccFollowNod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bgAccFollowNode1">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fgAcc0">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fgAcc2">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fgAcc3">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fgAcc4">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bgShp">
    <dgm:scene3d>
      <a:camera prst="orthographicFront">
        <a:rot lat="0" lon="0" rev="0"/>
      </a:camera>
      <a:lightRig rig="contrasting" dir="t">
        <a:rot lat="0" lon="0" rev="1200000"/>
      </a:lightRig>
    </dgm:scene3d>
    <dgm:sp3d/>
    <dgm:txPr>
      <a:bodyPr/>
      <a:p>
        <a:pPr>
          <a:defRPr/>
        </a:pPr>
        <a:endParaRPr/>
      </a:p>
    </dgm:txPr>
    <dgm:style>
      <a:lnRef idx="1">
        <a:srgbClr val="000000"/>
      </a:lnRef>
      <a:fillRef idx="1">
        <a:srgbClr val="000000"/>
      </a:fillRef>
      <a:effectRef idx="0">
        <a:srgbClr val="000000"/>
      </a:effectRef>
      <a:fontRef idx="minor"/>
    </dgm:style>
  </dgm:styleLbl>
  <dgm:styleLbl name="dkBgShp">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trBgShp">
    <dgm:scene3d>
      <a:camera prst="orthographicFront">
        <a:rot lat="0" lon="0" rev="0"/>
      </a:camera>
      <a:lightRig rig="contrasting" dir="t">
        <a:rot lat="0" lon="0" rev="1200000"/>
      </a:lightRig>
    </dgm:scene3d>
    <dgm:sp3d/>
    <dgm:txPr>
      <a:bodyPr/>
      <a:p>
        <a:pPr>
          <a:defRPr/>
        </a:pPr>
        <a:endParaRPr/>
      </a:p>
    </dgm:txPr>
    <dgm:style>
      <a:lnRef idx="1">
        <a:srgbClr val="000000"/>
      </a:lnRef>
      <a:fillRef idx="1">
        <a:srgbClr val="000000"/>
      </a:fillRef>
      <a:effectRef idx="0">
        <a:srgbClr val="000000"/>
      </a:effectRef>
      <a:fontRef idx="minor"/>
    </dgm:style>
  </dgm:styleLbl>
  <dgm:styleLbl name="fgShp">
    <dgm:scene3d>
      <a:camera prst="orthographicFront">
        <a:rot lat="0" lon="0" rev="0"/>
      </a:camera>
      <a:lightRig rig="contrasting" dir="t">
        <a:rot lat="0" lon="0" rev="1200000"/>
      </a:lightRig>
    </dgm:scene3d>
    <dgm:sp3d/>
    <dgm:txPr>
      <a:bodyPr/>
      <a:p>
        <a:pPr>
          <a:defRPr/>
        </a:pPr>
        <a:endParaRPr/>
      </a:p>
    </dgm:txPr>
    <dgm:style>
      <a:lnRef idx="0">
        <a:srgbClr val="000000"/>
      </a:lnRef>
      <a:fillRef idx="1">
        <a:srgbClr val="000000"/>
      </a:fillRef>
      <a:effectRef idx="0">
        <a:srgbClr val="000000"/>
      </a:effectRef>
      <a:fontRef idx="minor"/>
    </dgm:style>
  </dgm:styleLbl>
  <dgm:styleLbl name="revTx">
    <dgm:scene3d>
      <a:camera prst="orthographicFront"/>
      <a:lightRig rig="threePt" dir="t"/>
    </dgm:scene3d>
    <dgm:sp3d/>
    <dgm:txPr>
      <a:bodyPr/>
      <a:p>
        <a:pPr>
          <a:defRPr/>
        </a:pPr>
        <a:endParaRPr/>
      </a:p>
    </dgm:txPr>
    <dgm:style>
      <a:lnRef idx="1">
        <a:srgbClr val="000000"/>
      </a:lnRef>
      <a:fillRef idx="0">
        <a:srgbClr val="000000"/>
      </a:fillRef>
      <a:effectRef idx="0">
        <a:srgbClr val="00000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lnNode1">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vennNode1">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tx1"/>
      </a:fontRef>
    </dgm:style>
  </dgm:styleLbl>
  <dgm:styleLbl name="alignNode1">
    <dgm:scene3d>
      <a:camera prst="orthographicFront"/>
      <a:lightRig rig="threePt" dir="t"/>
    </dgm:scene3d>
    <dgm:sp3d/>
    <dgm:txPr>
      <a:bodyPr/>
      <a:p>
        <a:pPr>
          <a:defRPr/>
        </a:pPr>
        <a:endParaRPr/>
      </a:p>
    </dgm:txPr>
    <dgm:style>
      <a:lnRef idx="1">
        <a:srgbClr val="000000"/>
      </a:lnRef>
      <a:fillRef idx="3">
        <a:srgbClr val="000000"/>
      </a:fillRef>
      <a:effectRef idx="3">
        <a:srgbClr val="000000"/>
      </a:effectRef>
      <a:fontRef idx="minor">
        <a:schemeClr val="lt1"/>
      </a:fontRef>
    </dgm:style>
  </dgm:styleLbl>
  <dgm:styleLbl name="node1">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node2">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node3">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node4">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fgImgPlace1">
    <dgm:scene3d>
      <a:camera prst="orthographicFront"/>
      <a:lightRig rig="threePt" dir="t"/>
    </dgm:scene3d>
    <dgm:sp3d/>
    <dgm:txPr>
      <a:bodyPr/>
      <a:p>
        <a:pPr>
          <a:defRPr/>
        </a:pPr>
        <a:endParaRPr/>
      </a:p>
    </dgm:txPr>
    <dgm:style>
      <a:lnRef idx="0">
        <a:srgbClr val="000000"/>
      </a:lnRef>
      <a:fillRef idx="1">
        <a:srgbClr val="000000"/>
      </a:fillRef>
      <a:effectRef idx="3">
        <a:srgbClr val="000000"/>
      </a:effectRef>
      <a:fontRef idx="minor"/>
    </dgm:style>
  </dgm:styleLbl>
  <dgm:styleLbl name="alignImgPlace1">
    <dgm:scene3d>
      <a:camera prst="orthographicFront"/>
      <a:lightRig rig="threePt" dir="t"/>
    </dgm:scene3d>
    <dgm:sp3d/>
    <dgm:txPr>
      <a:bodyPr/>
      <a:p>
        <a:pPr>
          <a:defRPr/>
        </a:pPr>
        <a:endParaRPr/>
      </a:p>
    </dgm:txPr>
    <dgm:style>
      <a:lnRef idx="0">
        <a:srgbClr val="000000"/>
      </a:lnRef>
      <a:fillRef idx="1">
        <a:srgbClr val="000000"/>
      </a:fillRef>
      <a:effectRef idx="3">
        <a:srgbClr val="000000"/>
      </a:effectRef>
      <a:fontRef idx="minor"/>
    </dgm:style>
  </dgm:styleLbl>
  <dgm:styleLbl name="bgImgPlace1">
    <dgm:scene3d>
      <a:camera prst="orthographicFront"/>
      <a:lightRig rig="threePt" dir="t"/>
    </dgm:scene3d>
    <dgm:sp3d/>
    <dgm:txPr>
      <a:bodyPr/>
      <a:p>
        <a:pPr>
          <a:defRPr/>
        </a:pPr>
        <a:endParaRPr/>
      </a:p>
    </dgm:txPr>
    <dgm:style>
      <a:lnRef idx="0">
        <a:srgbClr val="000000"/>
      </a:lnRef>
      <a:fillRef idx="1">
        <a:srgbClr val="000000"/>
      </a:fillRef>
      <a:effectRef idx="3">
        <a:srgbClr val="000000"/>
      </a:effectRef>
      <a:fontRef idx="minor"/>
    </dgm:style>
  </dgm:styleLbl>
  <dgm:styleLbl name="sibTrans2D1">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fgSibTrans2D1">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bgSibTrans2D1">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sibTrans1D1">
    <dgm:scene3d>
      <a:camera prst="orthographicFront"/>
      <a:lightRig rig="threePt" dir="t"/>
    </dgm:scene3d>
    <dgm:sp3d/>
    <dgm:txPr>
      <a:bodyPr/>
      <a:p>
        <a:pPr>
          <a:defRPr/>
        </a:pPr>
        <a:endParaRPr/>
      </a:p>
    </dgm:txPr>
    <dgm:style>
      <a:lnRef idx="1">
        <a:srgbClr val="000000"/>
      </a:lnRef>
      <a:fillRef idx="0">
        <a:srgbClr val="000000"/>
      </a:fillRef>
      <a:effectRef idx="0">
        <a:srgbClr val="000000"/>
      </a:effectRef>
      <a:fontRef idx="minor"/>
    </dgm:style>
  </dgm:styleLbl>
  <dgm:styleLbl name="callout">
    <dgm:scene3d>
      <a:camera prst="orthographicFront"/>
      <a:lightRig rig="threePt" dir="t"/>
    </dgm:scene3d>
    <dgm:sp3d/>
    <dgm:txPr>
      <a:bodyPr/>
      <a:p>
        <a:pPr>
          <a:defRPr/>
        </a:pPr>
        <a:endParaRPr/>
      </a:p>
    </dgm:txPr>
    <dgm:style>
      <a:lnRef idx="1">
        <a:srgbClr val="000000"/>
      </a:lnRef>
      <a:fillRef idx="0">
        <a:srgbClr val="000000"/>
      </a:fillRef>
      <a:effectRef idx="1">
        <a:srgbClr val="000000"/>
      </a:effectRef>
      <a:fontRef idx="minor"/>
    </dgm:style>
  </dgm:styleLbl>
  <dgm:styleLbl name="asst0">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asst1">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asst2">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asst3">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asst4">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parChTrans2D1">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parChTrans2D2">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parChTrans2D3">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parChTrans2D4">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a:schemeClr val="lt1"/>
      </a:fontRef>
    </dgm:style>
  </dgm:styleLbl>
  <dgm:styleLbl name="parChTrans1D1">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2">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3">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parChTrans1D4">
    <dgm:scene3d>
      <a:camera prst="orthographicFront"/>
      <a:lightRig rig="threePt" dir="t"/>
    </dgm:scene3d>
    <dgm:sp3d/>
    <dgm:txPr>
      <a:bodyPr/>
      <a:p>
        <a:pPr>
          <a:defRPr/>
        </a:pPr>
        <a:endParaRPr/>
      </a:p>
    </dgm:txPr>
    <dgm:style>
      <a:lnRef idx="2">
        <a:srgbClr val="000000"/>
      </a:lnRef>
      <a:fillRef idx="0">
        <a:srgbClr val="000000"/>
      </a:fillRef>
      <a:effectRef idx="0">
        <a:srgbClr val="000000"/>
      </a:effectRef>
      <a:fontRef idx="minor"/>
    </dgm:style>
  </dgm:styleLbl>
  <dgm:styleLbl name="fgAcc1">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conFgAcc1">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alignAcc1">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trAlignAcc1">
    <dgm:scene3d>
      <a:camera prst="orthographicFront"/>
      <a:lightRig rig="threePt" dir="t"/>
    </dgm:scene3d>
    <dgm:sp3d/>
    <dgm:txPr>
      <a:bodyPr/>
      <a:p>
        <a:pPr>
          <a:defRPr/>
        </a:pPr>
        <a:endParaRPr/>
      </a:p>
    </dgm:txPr>
    <dgm:style>
      <a:lnRef idx="1">
        <a:srgbClr val="000000"/>
      </a:lnRef>
      <a:fillRef idx="1">
        <a:srgbClr val="000000"/>
      </a:fillRef>
      <a:effectRef idx="0">
        <a:srgbClr val="000000"/>
      </a:effectRef>
      <a:fontRef idx="minor"/>
    </dgm:style>
  </dgm:styleLbl>
  <dgm:styleLbl name="bgAcc1">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solidFgAcc1">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solidAlignAcc1">
    <dgm:scene3d>
      <a:camera prst="orthographicFront"/>
      <a:lightRig rig="threePt" dir="t"/>
    </dgm:scene3d>
    <dgm:sp3d/>
    <dgm:txPr>
      <a:bodyPr/>
      <a:p>
        <a:pPr>
          <a:defRPr/>
        </a:pPr>
        <a:endParaRPr/>
      </a:p>
    </dgm:txPr>
    <dgm:style>
      <a:lnRef idx="1">
        <a:srgbClr val="000000"/>
      </a:lnRef>
      <a:fillRef idx="1">
        <a:srgbClr val="000000"/>
      </a:fillRef>
      <a:effectRef idx="3">
        <a:srgbClr val="000000"/>
      </a:effectRef>
      <a:fontRef idx="minor"/>
    </dgm:style>
  </dgm:styleLbl>
  <dgm:styleLbl name="solidBgAcc1">
    <dgm:scene3d>
      <a:camera prst="orthographicFront"/>
      <a:lightRig rig="threePt" dir="t"/>
    </dgm:scene3d>
    <dgm:sp3d/>
    <dgm:txPr>
      <a:bodyPr/>
      <a:p>
        <a:pPr>
          <a:defRPr/>
        </a:pPr>
        <a:endParaRPr/>
      </a:p>
    </dgm:txPr>
    <dgm:style>
      <a:lnRef idx="1">
        <a:srgbClr val="000000"/>
      </a:lnRef>
      <a:fillRef idx="1">
        <a:srgbClr val="000000"/>
      </a:fillRef>
      <a:effectRef idx="3">
        <a:srgbClr val="000000"/>
      </a:effectRef>
      <a:fontRef idx="minor"/>
    </dgm:style>
  </dgm:styleLbl>
  <dgm:styleLbl name="fgAccFollowNode1">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alignAccFollowNode1">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bgAccFollowNode1">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fgAcc0">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fgAcc2">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fgAcc3">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fgAcc4">
    <dgm:scene3d>
      <a:camera prst="orthographicFront"/>
      <a:lightRig rig="threePt" dir="t"/>
    </dgm:scene3d>
    <dgm:sp3d/>
    <dgm:txPr>
      <a:bodyPr/>
      <a:p>
        <a:pPr>
          <a:defRPr/>
        </a:pPr>
        <a:endParaRPr/>
      </a:p>
    </dgm:txPr>
    <dgm:style>
      <a:lnRef idx="1">
        <a:srgbClr val="000000"/>
      </a:lnRef>
      <a:fillRef idx="1">
        <a:srgbClr val="000000"/>
      </a:fillRef>
      <a:effectRef idx="2">
        <a:srgbClr val="000000"/>
      </a:effectRef>
      <a:fontRef idx="minor"/>
    </dgm:style>
  </dgm:styleLbl>
  <dgm:styleLbl name="bgShp">
    <dgm:scene3d>
      <a:camera prst="orthographicFront"/>
      <a:lightRig rig="threePt" dir="t"/>
    </dgm:scene3d>
    <dgm:sp3d/>
    <dgm:txPr>
      <a:bodyPr/>
      <a:p>
        <a:pPr>
          <a:defRPr/>
        </a:pPr>
        <a:endParaRPr/>
      </a:p>
    </dgm:txPr>
    <dgm:style>
      <a:lnRef idx="0">
        <a:srgbClr val="000000"/>
      </a:lnRef>
      <a:fillRef idx="1">
        <a:srgbClr val="000000"/>
      </a:fillRef>
      <a:effectRef idx="2">
        <a:srgbClr val="000000"/>
      </a:effectRef>
      <a:fontRef idx="minor"/>
    </dgm:style>
  </dgm:styleLbl>
  <dgm:styleLbl name="dkBgShp">
    <dgm:scene3d>
      <a:camera prst="orthographicFront"/>
      <a:lightRig rig="threePt" dir="t"/>
    </dgm:scene3d>
    <dgm:sp3d/>
    <dgm:txPr>
      <a:bodyPr/>
      <a:p>
        <a:pPr>
          <a:defRPr/>
        </a:pPr>
        <a:endParaRPr/>
      </a:p>
    </dgm:txPr>
    <dgm:style>
      <a:lnRef idx="0">
        <a:srgbClr val="000000"/>
      </a:lnRef>
      <a:fillRef idx="1">
        <a:srgbClr val="000000"/>
      </a:fillRef>
      <a:effectRef idx="3">
        <a:srgbClr val="000000"/>
      </a:effectRef>
      <a:fontRef idx="minor"/>
    </dgm:style>
  </dgm:styleLbl>
  <dgm:styleLbl name="trBgShp">
    <dgm:scene3d>
      <a:camera prst="orthographicFront"/>
      <a:lightRig rig="threePt" dir="t"/>
    </dgm:scene3d>
    <dgm:sp3d/>
    <dgm:txPr>
      <a:bodyPr/>
      <a:p>
        <a:pPr>
          <a:defRPr/>
        </a:pPr>
        <a:endParaRPr/>
      </a:p>
    </dgm:txPr>
    <dgm:style>
      <a:lnRef idx="0">
        <a:srgbClr val="000000"/>
      </a:lnRef>
      <a:fillRef idx="1">
        <a:srgbClr val="000000"/>
      </a:fillRef>
      <a:effectRef idx="0">
        <a:srgbClr val="000000"/>
      </a:effectRef>
      <a:fontRef idx="minor"/>
    </dgm:style>
  </dgm:styleLbl>
  <dgm:styleLbl name="fgShp">
    <dgm:scene3d>
      <a:camera prst="orthographicFront"/>
      <a:lightRig rig="threePt" dir="t"/>
    </dgm:scene3d>
    <dgm:sp3d/>
    <dgm:txPr>
      <a:bodyPr/>
      <a:p>
        <a:pPr>
          <a:defRPr/>
        </a:pPr>
        <a:endParaRPr/>
      </a:p>
    </dgm:txPr>
    <dgm:style>
      <a:lnRef idx="0">
        <a:srgbClr val="000000"/>
      </a:lnRef>
      <a:fillRef idx="3">
        <a:srgbClr val="000000"/>
      </a:fillRef>
      <a:effectRef idx="3">
        <a:srgbClr val="000000"/>
      </a:effectRef>
      <a:fontRef idx="minor"/>
    </dgm:style>
  </dgm:styleLbl>
  <dgm:styleLbl name="revTx">
    <dgm:scene3d>
      <a:camera prst="orthographicFront"/>
      <a:lightRig rig="threePt" dir="t"/>
    </dgm:scene3d>
    <dgm:sp3d/>
    <dgm:txPr>
      <a:bodyPr/>
      <a:p>
        <a:pPr>
          <a:defRPr/>
        </a:pPr>
        <a:endParaRPr/>
      </a:p>
    </dgm:txPr>
    <dgm:style>
      <a:lnRef idx="0">
        <a:srgbClr val="000000"/>
      </a:lnRef>
      <a:fillRef idx="0">
        <a:srgbClr val="000000"/>
      </a:fillRef>
      <a:effectRef idx="0">
        <a:srgbClr val="000000"/>
      </a:effectRef>
      <a:fontRef idx="minor"/>
    </dgm:style>
  </dgm:styleLbl>
</dgm:styleDef>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bwMode="auto">
          <a:xfrm>
            <a:off x="3884613" y="0"/>
            <a:ext cx="2971800" cy="457200"/>
          </a:xfrm>
          <a:prstGeom prst="rect">
            <a:avLst/>
          </a:prstGeom>
        </p:spPr>
        <p:txBody>
          <a:bodyPr vert="horz" lIns="91440" tIns="45720" rIns="91440" bIns="45720" rtlCol="0"/>
          <a:lstStyle>
            <a:lvl1pPr algn="r">
              <a:defRPr sz="1200"/>
            </a:lvl1pPr>
          </a:lstStyle>
          <a:p>
            <a:pPr>
              <a:defRPr/>
            </a:pPr>
            <a:fld id="{D2F04067-50CF-4939-B3BA-124E1BFDB938}" type="datetimeFigureOut">
              <a:rPr lang="en-US"/>
              <a:t>1/17/2024</a:t>
            </a:fld>
            <a:endParaRPr lang="en-US"/>
          </a:p>
        </p:txBody>
      </p:sp>
      <p:sp>
        <p:nvSpPr>
          <p:cNvPr id="4" name="Slide Image Placeholder 3"/>
          <p:cNvSpPr>
            <a:spLocks noChangeAspect="1" noGrp="1" noRot="1"/>
          </p:cNvSpPr>
          <p:nvPr>
            <p:ph type="sldImg" idx="2"/>
          </p:nvPr>
        </p:nvSpPr>
        <p:spPr bwMode="auto">
          <a:xfrm>
            <a:off x="1143000" y="685800"/>
            <a:ext cx="4572000" cy="3429000"/>
          </a:xfrm>
          <a:prstGeom prst="rect">
            <a:avLst/>
          </a:prstGeom>
          <a:noFill/>
          <a:ln w="12700">
            <a:solidFill>
              <a:prstClr val="black"/>
            </a:solidFill>
          </a:ln>
        </p:spPr>
        <p:txBody>
          <a:bodyPr vert="horz" lIns="91440" tIns="45720" rIns="91440" bIns="45720" rtlCol="0" anchor="ctr"/>
          <a:lstStyle/>
          <a:p>
            <a:pPr>
              <a:defRPr/>
            </a:pPr>
            <a:endParaRPr lang="en-US"/>
          </a:p>
        </p:txBody>
      </p:sp>
      <p:sp>
        <p:nvSpPr>
          <p:cNvPr id="5" name="Notes Placeholder 4"/>
          <p:cNvSpPr>
            <a:spLocks noGrp="1"/>
          </p:cNvSpPr>
          <p:nvPr>
            <p:ph type="body" sz="quarter" idx="3"/>
          </p:nvPr>
        </p:nvSpPr>
        <p:spPr bwMode="auto">
          <a:xfrm>
            <a:off x="685800" y="4343400"/>
            <a:ext cx="5486400" cy="4114800"/>
          </a:xfrm>
          <a:prstGeom prst="rect">
            <a:avLst/>
          </a:prstGeom>
        </p:spPr>
        <p:txBody>
          <a:bodyPr vert="horz" lIns="91440" tIns="45720" rIns="91440" bIns="45720" rtlCol="0"/>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6" name="Footer Placeholder 5"/>
          <p:cNvSpPr>
            <a:spLocks noGrp="1"/>
          </p:cNvSpPr>
          <p:nvPr>
            <p:ph type="ftr" sz="quarter" idx="4"/>
          </p:nvPr>
        </p:nvSpPr>
        <p:spPr bwMode="auto">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bwMode="auto">
          <a:xfrm>
            <a:off x="3884613" y="8685213"/>
            <a:ext cx="2971800" cy="457200"/>
          </a:xfrm>
          <a:prstGeom prst="rect">
            <a:avLst/>
          </a:prstGeom>
        </p:spPr>
        <p:txBody>
          <a:bodyPr vert="horz" lIns="91440" tIns="45720" rIns="91440" bIns="45720" rtlCol="0" anchor="b"/>
          <a:lstStyle>
            <a:lvl1pPr algn="r">
              <a:defRPr sz="1200"/>
            </a:lvl1pPr>
          </a:lstStyle>
          <a:p>
            <a:pPr>
              <a:defRPr/>
            </a:pPr>
            <a:fld id="{94358CA7-BDDA-4EF3-A6ED-2A9E2819F5E7}" type="slidenum">
              <a:rPr lang="en-US"/>
              <a:t>‹#›</a:t>
            </a:fld>
            <a:endParaRPr lang="en-US"/>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3445664-F3F3-A16A-28A4-0D32291030B8}" type="slidenum">
              <a:rPr/>
              <a:t/>
            </a:fld>
            <a:endParaRPr/>
          </a:p>
        </p:txBody>
      </p:sp>
    </p:spTree>
  </p:cSld>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96B2F7F-8D62-C5FD-EF1E-2C297A4E1486}" type="slidenum">
              <a:rPr/>
              <a:t/>
            </a:fld>
            <a:endParaRPr/>
          </a:p>
        </p:txBody>
      </p:sp>
    </p:spTree>
  </p:cSld>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A427700E-BC88-997F-7474-C82BBBFAEEAC}" type="slidenum">
              <a:rPr/>
              <a:t/>
            </a:fld>
            <a:endParaRPr/>
          </a:p>
        </p:txBody>
      </p:sp>
    </p:spTree>
  </p:cSld>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8B20C82-D681-2F9C-23FF-47B92C169E14}" type="slidenum">
              <a:rPr/>
              <a:t/>
            </a:fld>
            <a:endParaRPr/>
          </a:p>
        </p:txBody>
      </p:sp>
    </p:spTree>
  </p:cSld>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79D1ED66-B5EC-BF41-1C2D-430423D8DC30}" type="slidenum">
              <a:rPr/>
              <a:t/>
            </a:fld>
            <a:endParaRPr/>
          </a:p>
        </p:txBody>
      </p:sp>
    </p:spTree>
  </p:cSld>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D304D78-6DE1-39BE-8738-06AE7407B35C}" type="slidenum">
              <a:rPr/>
              <a:t/>
            </a:fld>
            <a:endParaRPr/>
          </a:p>
        </p:txBody>
      </p:sp>
    </p:spTree>
  </p:cSld>
</p:notes>
</file>

<file path=ppt/notesSlides/notesSlide1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8586B64B-C8B1-F207-2314-0FAF939ED607}" type="slidenum">
              <a:rPr/>
              <a:t/>
            </a:fld>
            <a:endParaRPr/>
          </a:p>
        </p:txBody>
      </p:sp>
    </p:spTree>
  </p:cSld>
</p:notes>
</file>

<file path=ppt/notesSlides/notesSlide1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76E6F962-A11C-8B8B-A398-B7322EBE95BC}" type="slidenum">
              <a:rPr/>
              <a:t/>
            </a:fld>
            <a:endParaRPr/>
          </a:p>
        </p:txBody>
      </p:sp>
    </p:spTree>
  </p:cSld>
</p:notes>
</file>

<file path=ppt/notesSlides/notesSlide1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C7E30279-1B6F-0820-7F00-FB6B5DF97290}" type="slidenum">
              <a:rPr/>
              <a:t/>
            </a:fld>
            <a:endParaRPr/>
          </a:p>
        </p:txBody>
      </p:sp>
    </p:spTree>
  </p:cSld>
</p:notes>
</file>

<file path=ppt/notesSlides/notesSlide1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F3BDB0D-EA21-9113-A280-E42E31D584BA}" type="slidenum">
              <a:rPr/>
              <a:t/>
            </a:fld>
            <a:endParaRPr/>
          </a:p>
        </p:txBody>
      </p:sp>
    </p:spTree>
  </p:cSld>
</p:notes>
</file>

<file path=ppt/notesSlides/notesSlide1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1CFFD20-A4A2-FA1E-9DA3-F9081CE79A97}" type="slidenum">
              <a:rPr/>
              <a:t/>
            </a:fld>
            <a:endParaRPr/>
          </a:p>
        </p:txBody>
      </p:sp>
    </p:spTree>
  </p:cSld>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7" name="Rectangle 7"/>
          <p:cNvSpPr>
            <a:spLocks noChangeArrowheads="1" noGrp="1"/>
          </p:cNvSpPr>
          <p:nvPr>
            <p:ph type="sldNum" sz="quarter" idx="5"/>
          </p:nvPr>
        </p:nvSpPr>
        <p:spPr bwMode="auto">
          <a:ln/>
        </p:spPr>
        <p:txBody>
          <a:bodyPr/>
          <a:lstStyle/>
          <a:p>
            <a:pPr>
              <a:defRPr/>
            </a:pPr>
            <a:fld id="{82769478-583F-BE42-AE85-C150116C78BE}" type="slidenum">
              <a:rPr lang="en-US"/>
              <a:t>2</a:t>
            </a:fld>
            <a:endParaRPr lang="en-US"/>
          </a:p>
        </p:txBody>
      </p:sp>
      <p:sp>
        <p:nvSpPr>
          <p:cNvPr id="239618" name="Rectangle 2"/>
          <p:cNvSpPr>
            <a:spLocks noChangeArrowheads="1" noChangeAspect="1" noGrp="1" noRot="1" noTextEdit="1"/>
          </p:cNvSpPr>
          <p:nvPr>
            <p:ph type="sldImg"/>
          </p:nvPr>
        </p:nvSpPr>
        <p:spPr bwMode="auto">
          <a:ln/>
        </p:spPr>
      </p:sp>
      <p:sp>
        <p:nvSpPr>
          <p:cNvPr id="239619" name="Rectangle 3"/>
          <p:cNvSpPr>
            <a:spLocks noChangeArrowheads="1" noGrp="1"/>
          </p:cNvSpPr>
          <p:nvPr>
            <p:ph type="body" idx="1"/>
          </p:nvPr>
        </p:nvSpPr>
        <p:spPr bwMode="auto"/>
        <p:txBody>
          <a:bodyPr/>
          <a:lstStyle/>
          <a:p>
            <a:pPr>
              <a:defRPr/>
            </a:pPr>
            <a:endParaRPr lang="en-US"/>
          </a:p>
        </p:txBody>
      </p:sp>
    </p:spTree>
  </p:cSld>
</p:notes>
</file>

<file path=ppt/notesSlides/notesSlide2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009A3F6-3109-0C84-846B-350589A8479F}" type="slidenum">
              <a:rPr/>
              <a:t/>
            </a:fld>
            <a:endParaRPr/>
          </a:p>
        </p:txBody>
      </p:sp>
    </p:spTree>
  </p:cSld>
</p:notes>
</file>

<file path=ppt/notesSlides/notesSlide2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351311A-A8D7-9391-5918-B3FB8CCF99A5}" type="slidenum">
              <a:rPr/>
              <a:t/>
            </a:fld>
            <a:endParaRPr/>
          </a:p>
        </p:txBody>
      </p:sp>
    </p:spTree>
  </p:cSld>
</p:notes>
</file>

<file path=ppt/notesSlides/notesSlide2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5DAF3EB-988B-2FAB-1920-512070C979E4}" type="slidenum">
              <a:rPr/>
              <a:t/>
            </a:fld>
            <a:endParaRPr/>
          </a:p>
        </p:txBody>
      </p:sp>
    </p:spTree>
  </p:cSld>
</p:notes>
</file>

<file path=ppt/notesSlides/notesSlide2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6446E59-B5FB-92CA-FF3F-89C2901DD189}" type="slidenum">
              <a:rPr/>
              <a:t/>
            </a:fld>
            <a:endParaRPr/>
          </a:p>
        </p:txBody>
      </p:sp>
    </p:spTree>
  </p:cSld>
</p:notes>
</file>

<file path=ppt/notesSlides/notesSlide2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380D67A-F34C-A685-DEF8-4DA24CEE1FCA}" type="slidenum">
              <a:rPr/>
              <a:t/>
            </a:fld>
            <a:endParaRPr/>
          </a:p>
        </p:txBody>
      </p:sp>
    </p:spTree>
  </p:cSld>
</p:notes>
</file>

<file path=ppt/notesSlides/notesSlide2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0537098-D937-466B-B296-45DD19E3E1FC}" type="slidenum">
              <a:rPr/>
              <a:t/>
            </a:fld>
            <a:endParaRPr/>
          </a:p>
        </p:txBody>
      </p:sp>
    </p:spTree>
  </p:cSld>
</p:notes>
</file>

<file path=ppt/notesSlides/notesSlide2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D0CBEC1-6C9D-628A-571E-ACBB46A13766}" type="slidenum">
              <a:rPr/>
              <a:t/>
            </a:fld>
            <a:endParaRPr/>
          </a:p>
        </p:txBody>
      </p:sp>
    </p:spTree>
  </p:cSld>
</p:notes>
</file>

<file path=ppt/notesSlides/notesSlide2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9ED48DCA-12EF-32F6-FAAF-900714003E08}" type="slidenum">
              <a:rPr/>
              <a:t/>
            </a:fld>
            <a:endParaRPr/>
          </a:p>
        </p:txBody>
      </p:sp>
    </p:spTree>
  </p:cSld>
</p:notes>
</file>

<file path=ppt/notesSlides/notesSlide2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0D0F203-F9C5-6C98-5077-400C1195EEDB}" type="slidenum">
              <a:rPr/>
              <a:t/>
            </a:fld>
            <a:endParaRPr/>
          </a:p>
        </p:txBody>
      </p:sp>
    </p:spTree>
  </p:cSld>
</p:notes>
</file>

<file path=ppt/notesSlides/notesSlide2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80FADD1A-E119-8F1C-9C87-FCE620E30F90}" type="slidenum">
              <a:rPr/>
              <a:t/>
            </a:fld>
            <a:endParaRPr/>
          </a:p>
        </p:txBody>
      </p:sp>
    </p:spTree>
  </p:cSld>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7" name="Rectangle 7"/>
          <p:cNvSpPr>
            <a:spLocks noChangeArrowheads="1" noGrp="1"/>
          </p:cNvSpPr>
          <p:nvPr>
            <p:ph type="sldNum" sz="quarter" idx="5"/>
          </p:nvPr>
        </p:nvSpPr>
        <p:spPr bwMode="auto">
          <a:ln/>
        </p:spPr>
        <p:txBody>
          <a:bodyPr/>
          <a:lstStyle/>
          <a:p>
            <a:pPr>
              <a:defRPr/>
            </a:pPr>
            <a:fld id="{31C91CAB-CD2F-CA41-ACEE-5464C20C8EAA}" type="slidenum">
              <a:rPr lang="en-US"/>
              <a:t>3</a:t>
            </a:fld>
            <a:endParaRPr lang="en-US"/>
          </a:p>
        </p:txBody>
      </p:sp>
      <p:sp>
        <p:nvSpPr>
          <p:cNvPr id="86018" name="Rectangle 2"/>
          <p:cNvSpPr>
            <a:spLocks noChangeArrowheads="1" noChangeAspect="1" noGrp="1" noRot="1" noTextEdit="1"/>
          </p:cNvSpPr>
          <p:nvPr>
            <p:ph type="sldImg"/>
          </p:nvPr>
        </p:nvSpPr>
        <p:spPr bwMode="auto">
          <a:ln/>
        </p:spPr>
      </p:sp>
      <p:sp>
        <p:nvSpPr>
          <p:cNvPr id="86019" name="Rectangle 3"/>
          <p:cNvSpPr>
            <a:spLocks noChangeArrowheads="1" noGrp="1"/>
          </p:cNvSpPr>
          <p:nvPr>
            <p:ph type="body" idx="1"/>
          </p:nvPr>
        </p:nvSpPr>
        <p:spPr bwMode="auto"/>
        <p:txBody>
          <a:bodyPr/>
          <a:lstStyle/>
          <a:p>
            <a:pPr>
              <a:defRPr/>
            </a:pPr>
            <a:endParaRPr lang="en-US"/>
          </a:p>
        </p:txBody>
      </p:sp>
    </p:spTree>
  </p:cSld>
</p:notes>
</file>

<file path=ppt/notesSlides/notesSlide3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EC855CE6-F0BB-F025-B4AB-1E2AD6355F5F}" type="slidenum">
              <a:rPr/>
              <a:t/>
            </a:fld>
            <a:endParaRPr/>
          </a:p>
        </p:txBody>
      </p:sp>
    </p:spTree>
  </p:cSld>
</p:notes>
</file>

<file path=ppt/notesSlides/notesSlide3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EACF42D-4399-9AA2-F789-AC5D0D4D52F8}" type="slidenum">
              <a:rPr/>
              <a:t/>
            </a:fld>
            <a:endParaRPr/>
          </a:p>
        </p:txBody>
      </p:sp>
    </p:spTree>
  </p:cSld>
</p:notes>
</file>

<file path=ppt/notesSlides/notesSlide3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32C0731-70EA-7B19-F625-855EA1180A73}" type="slidenum">
              <a:rPr/>
              <a:t/>
            </a:fld>
            <a:endParaRPr/>
          </a:p>
        </p:txBody>
      </p:sp>
    </p:spTree>
  </p:cSld>
</p:notes>
</file>

<file path=ppt/notesSlides/notesSlide3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231B4ADF-CFF0-300E-3A75-6953F400F279}" type="slidenum">
              <a:rPr/>
              <a:t/>
            </a:fld>
            <a:endParaRPr/>
          </a:p>
        </p:txBody>
      </p:sp>
    </p:spTree>
  </p:cSld>
</p:notes>
</file>

<file path=ppt/notesSlides/notesSlide3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45C9B934-40A4-5E17-A605-D8555EF66893}" type="slidenum">
              <a:rPr/>
              <a:t/>
            </a:fld>
            <a:endParaRPr/>
          </a:p>
        </p:txBody>
      </p:sp>
    </p:spTree>
  </p:cSld>
</p:notes>
</file>

<file path=ppt/notesSlides/notesSlide3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C639FD87-9387-3E33-B936-3A445E8DE441}" type="slidenum">
              <a:rPr/>
              <a:t/>
            </a:fld>
            <a:endParaRPr/>
          </a:p>
        </p:txBody>
      </p:sp>
    </p:spTree>
  </p:cSld>
</p:notes>
</file>

<file path=ppt/notesSlides/notesSlide3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33793" name="Rectangle 7"/>
          <p:cNvSpPr>
            <a:spLocks noChangeArrowheads="1" noGrp="1"/>
          </p:cNvSpPr>
          <p:nvPr>
            <p:ph type="sldNum" sz="quarter" idx="5"/>
          </p:nvPr>
        </p:nvSpPr>
        <p:spPr bwMode="auto">
          <a:prstGeom prst="rect">
            <a:avLst/>
          </a:prstGeom>
          <a:noFill/>
          <a:ln/>
        </p:spPr>
        <p:txBody>
          <a:bodyPr/>
          <a:lstStyle>
            <a:lvl1pPr algn="l">
              <a:defRPr>
                <a:solidFill>
                  <a:schemeClr val="tx1"/>
                </a:solidFill>
                <a:latin typeface="Garamond"/>
                <a:cs typeface="Arial"/>
              </a:defRPr>
            </a:lvl1pPr>
            <a:lvl2pPr marL="742950" indent="-285750" algn="l">
              <a:defRPr>
                <a:solidFill>
                  <a:schemeClr val="tx1"/>
                </a:solidFill>
                <a:latin typeface="Garamond"/>
                <a:cs typeface="Arial"/>
              </a:defRPr>
            </a:lvl2pPr>
            <a:lvl3pPr marL="1143000" indent="-228600" algn="l">
              <a:defRPr>
                <a:solidFill>
                  <a:schemeClr val="tx1"/>
                </a:solidFill>
                <a:latin typeface="Garamond"/>
                <a:cs typeface="Arial"/>
              </a:defRPr>
            </a:lvl3pPr>
            <a:lvl4pPr marL="1600200" indent="-228600" algn="l">
              <a:defRPr>
                <a:solidFill>
                  <a:schemeClr val="tx1"/>
                </a:solidFill>
                <a:latin typeface="Garamond"/>
                <a:cs typeface="Arial"/>
              </a:defRPr>
            </a:lvl4pPr>
            <a:lvl5pPr marL="2057400" indent="-228600" algn="l">
              <a:defRPr>
                <a:solidFill>
                  <a:schemeClr val="tx1"/>
                </a:solidFill>
                <a:latin typeface="Garamond"/>
                <a:cs typeface="Arial"/>
              </a:defRPr>
            </a:lvl5pPr>
            <a:lvl6pPr marL="2514600" indent="-228600">
              <a:spcBef>
                <a:spcPts val="0"/>
              </a:spcBef>
              <a:spcAft>
                <a:spcPts val="0"/>
              </a:spcAft>
              <a:defRPr>
                <a:solidFill>
                  <a:schemeClr val="tx1"/>
                </a:solidFill>
                <a:latin typeface="Garamond"/>
                <a:cs typeface="Arial"/>
              </a:defRPr>
            </a:lvl6pPr>
            <a:lvl7pPr marL="2971800" indent="-228600">
              <a:spcBef>
                <a:spcPts val="0"/>
              </a:spcBef>
              <a:spcAft>
                <a:spcPts val="0"/>
              </a:spcAft>
              <a:defRPr>
                <a:solidFill>
                  <a:schemeClr val="tx1"/>
                </a:solidFill>
                <a:latin typeface="Garamond"/>
                <a:cs typeface="Arial"/>
              </a:defRPr>
            </a:lvl7pPr>
            <a:lvl8pPr marL="3429000" indent="-228600">
              <a:spcBef>
                <a:spcPts val="0"/>
              </a:spcBef>
              <a:spcAft>
                <a:spcPts val="0"/>
              </a:spcAft>
              <a:defRPr>
                <a:solidFill>
                  <a:schemeClr val="tx1"/>
                </a:solidFill>
                <a:latin typeface="Garamond"/>
                <a:cs typeface="Arial"/>
              </a:defRPr>
            </a:lvl8pPr>
            <a:lvl9pPr marL="3886200" indent="-228600">
              <a:spcBef>
                <a:spcPts val="0"/>
              </a:spcBef>
              <a:spcAft>
                <a:spcPts val="0"/>
              </a:spcAft>
              <a:defRPr>
                <a:solidFill>
                  <a:schemeClr val="tx1"/>
                </a:solidFill>
                <a:latin typeface="Garamond"/>
                <a:cs typeface="Arial"/>
              </a:defRPr>
            </a:lvl9pPr>
          </a:lstStyle>
          <a:p>
            <a:pPr algn="r">
              <a:defRPr/>
            </a:pPr>
            <a:fld id="{EBA8764E-8128-437B-BEA5-E6DC2C614A58}" type="slidenum">
              <a:rPr lang="ar-EG">
                <a:latin typeface="Arial"/>
              </a:rPr>
              <a:t>32</a:t>
            </a:fld>
            <a:endParaRPr lang="en-US">
              <a:latin typeface="Arial"/>
            </a:endParaRPr>
          </a:p>
        </p:txBody>
      </p:sp>
      <p:sp>
        <p:nvSpPr>
          <p:cNvPr id="33794" name="Rectangle 2"/>
          <p:cNvSpPr>
            <a:spLocks noChangeArrowheads="1" noChangeAspect="1" noGrp="1" noRot="1" noTextEdit="1"/>
          </p:cNvSpPr>
          <p:nvPr>
            <p:ph type="sldImg"/>
          </p:nvPr>
        </p:nvSpPr>
        <p:spPr bwMode="auto">
          <a:ln/>
        </p:spPr>
      </p:sp>
      <p:sp>
        <p:nvSpPr>
          <p:cNvPr id="33795" name="Rectangle 3"/>
          <p:cNvSpPr>
            <a:spLocks noChangeArrowheads="1" noGrp="1"/>
          </p:cNvSpPr>
          <p:nvPr>
            <p:ph type="body" idx="1"/>
          </p:nvPr>
        </p:nvSpPr>
        <p:spPr bwMode="auto">
          <a:prstGeom prst="rect">
            <a:avLst/>
          </a:prstGeom>
          <a:noFill/>
          <a:ln/>
        </p:spPr>
        <p:txBody>
          <a:bodyPr/>
          <a:lstStyle/>
          <a:p>
            <a:pPr>
              <a:defRPr/>
            </a:pPr>
            <a:endParaRPr lang="ar-EG"/>
          </a:p>
        </p:txBody>
      </p:sp>
    </p:spTree>
  </p:cSld>
</p:notes>
</file>

<file path=ppt/notesSlides/notesSlide3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4069FC5-F9C2-B458-6C84-D6A132718C53}" type="slidenum">
              <a:rPr/>
              <a:t/>
            </a:fld>
            <a:endParaRPr/>
          </a:p>
        </p:txBody>
      </p:sp>
    </p:spTree>
  </p:cSld>
</p:notes>
</file>

<file path=ppt/notesSlides/notesSlide3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99FCBBD7-C461-A68A-6458-3F1ADB894C29}" type="slidenum">
              <a:rPr/>
              <a:t/>
            </a:fld>
            <a:endParaRPr/>
          </a:p>
        </p:txBody>
      </p:sp>
    </p:spTree>
  </p:cSld>
</p:notes>
</file>

<file path=ppt/notesSlides/notesSlide3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B927ED3B-D25E-979B-8220-903AA4D55543}" type="slidenum">
              <a:rPr/>
              <a:t/>
            </a:fld>
            <a:endParaRPr/>
          </a:p>
        </p:txBody>
      </p:sp>
    </p:spTree>
  </p:cSld>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AB258F9F-1355-1857-32EB-DD3C60428868}" type="slidenum">
              <a:rPr/>
              <a:t/>
            </a:fld>
            <a:endParaRPr/>
          </a:p>
        </p:txBody>
      </p:sp>
    </p:spTree>
  </p:cSld>
</p:notes>
</file>

<file path=ppt/notesSlides/notesSlide4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5A99FFC2-E0ED-4DE8-FA58-2EAF82941C7B}" type="slidenum">
              <a:rPr/>
              <a:t/>
            </a:fld>
            <a:endParaRPr/>
          </a:p>
        </p:txBody>
      </p:sp>
    </p:spTree>
  </p:cSld>
</p:notes>
</file>

<file path=ppt/notesSlides/notesSlide4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568FEFB1-D93B-B7A1-83E2-4EA276976A9D}" type="slidenum">
              <a:rPr/>
              <a:t/>
            </a:fld>
            <a:endParaRPr/>
          </a:p>
        </p:txBody>
      </p:sp>
    </p:spTree>
  </p:cSld>
</p:notes>
</file>

<file path=ppt/notesSlides/notesSlide4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4316230-F9EB-8730-EB05-9FFC19DFB0C2}" type="slidenum">
              <a:rPr/>
              <a:t/>
            </a:fld>
            <a:endParaRPr/>
          </a:p>
        </p:txBody>
      </p:sp>
    </p:spTree>
  </p:cSld>
</p:notes>
</file>

<file path=ppt/notesSlides/notesSlide4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D880746-65B2-235E-F4D6-EE69A1290C28}" type="slidenum">
              <a:rPr/>
              <a:t/>
            </a:fld>
            <a:endParaRPr/>
          </a:p>
        </p:txBody>
      </p:sp>
    </p:spTree>
  </p:cSld>
</p:notes>
</file>

<file path=ppt/notesSlides/notesSlide4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ED06069-10A9-4982-D9BC-08E7CCD32459}" type="slidenum">
              <a:rPr/>
              <a:t/>
            </a:fld>
            <a:endParaRPr/>
          </a:p>
        </p:txBody>
      </p:sp>
    </p:spTree>
  </p:cSld>
</p:notes>
</file>

<file path=ppt/notesSlides/notesSlide4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51222CA-884F-7343-ED23-F656901129DF}" type="slidenum">
              <a:rPr/>
              <a:t/>
            </a:fld>
            <a:endParaRPr/>
          </a:p>
        </p:txBody>
      </p:sp>
    </p:spTree>
  </p:cSld>
</p:notes>
</file>

<file path=ppt/notesSlides/notesSlide4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A557456-028F-11FB-8DAD-35D0D687EA3B}" type="slidenum">
              <a:rPr/>
              <a:t/>
            </a:fld>
            <a:endParaRPr/>
          </a:p>
        </p:txBody>
      </p:sp>
    </p:spTree>
  </p:cSld>
</p:notes>
</file>

<file path=ppt/notesSlides/notesSlide4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22E589B3-E3F3-AAD1-18A1-EB8A9E214860}" type="slidenum">
              <a:rPr/>
              <a:t/>
            </a:fld>
            <a:endParaRPr/>
          </a:p>
        </p:txBody>
      </p:sp>
    </p:spTree>
  </p:cSld>
</p:notes>
</file>

<file path=ppt/notesSlides/notesSlide4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81DC8FB-4CF8-96C5-F233-65EF287B867B}" type="slidenum">
              <a:rPr/>
              <a:t/>
            </a:fld>
            <a:endParaRPr/>
          </a:p>
        </p:txBody>
      </p:sp>
    </p:spTree>
  </p:cSld>
</p:notes>
</file>

<file path=ppt/notesSlides/notesSlide4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4F9EE1B-9B01-8514-25FD-434141BC4E26}" type="slidenum">
              <a:rPr/>
              <a:t/>
            </a:fld>
            <a:endParaRPr/>
          </a:p>
        </p:txBody>
      </p:sp>
    </p:spTree>
  </p:cSld>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4A9F4EA-C978-753C-F7CB-9B7FAE001EB0}" type="slidenum">
              <a:rPr/>
              <a:t/>
            </a:fld>
            <a:endParaRPr/>
          </a:p>
        </p:txBody>
      </p:sp>
    </p:spTree>
  </p:cSld>
</p:notes>
</file>

<file path=ppt/notesSlides/notesSlide50.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CDF725A-C5F2-798F-A20E-614754F11697}" type="slidenum">
              <a:rPr/>
              <a:t/>
            </a:fld>
            <a:endParaRPr/>
          </a:p>
        </p:txBody>
      </p:sp>
    </p:spTree>
  </p:cSld>
</p:notes>
</file>

<file path=ppt/notesSlides/notesSlide51.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2C1D3A03-DC99-3ED8-8F21-ED1D60C577FD}" type="slidenum">
              <a:rPr/>
              <a:t/>
            </a:fld>
            <a:endParaRPr/>
          </a:p>
        </p:txBody>
      </p:sp>
    </p:spTree>
  </p:cSld>
</p:notes>
</file>

<file path=ppt/notesSlides/notesSlide52.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E3A60C3D-D22D-E153-0E2E-335F8BD640C6}" type="slidenum">
              <a:rPr/>
              <a:t/>
            </a:fld>
            <a:endParaRPr/>
          </a:p>
        </p:txBody>
      </p:sp>
    </p:spTree>
  </p:cSld>
</p:notes>
</file>

<file path=ppt/notesSlides/notesSlide53.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B4785A2E-80B2-D9B4-AB6A-28A5FA31A280}" type="slidenum">
              <a:rPr/>
              <a:t/>
            </a:fld>
            <a:endParaRPr/>
          </a:p>
        </p:txBody>
      </p:sp>
    </p:spTree>
  </p:cSld>
</p:notes>
</file>

<file path=ppt/notesSlides/notesSlide54.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73BF59E6-99C4-C506-23A5-8FEB12AD1BEE}" type="slidenum">
              <a:rPr/>
              <a:t/>
            </a:fld>
            <a:endParaRPr/>
          </a:p>
        </p:txBody>
      </p:sp>
    </p:spTree>
  </p:cSld>
</p:notes>
</file>

<file path=ppt/notesSlides/notesSlide55.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BEEC6639-3559-EAD5-8941-176C4A86DBC7}" type="slidenum">
              <a:rPr/>
              <a:t/>
            </a:fld>
            <a:endParaRPr/>
          </a:p>
        </p:txBody>
      </p:sp>
    </p:spTree>
  </p:cSld>
</p:notes>
</file>

<file path=ppt/notesSlides/notesSlide5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9D4BB396-F382-1D2A-924A-B065F170BE2F}" type="slidenum">
              <a:rPr/>
              <a:t/>
            </a:fld>
            <a:endParaRPr/>
          </a:p>
        </p:txBody>
      </p:sp>
    </p:spTree>
  </p:cSld>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AF4C1E2B-9F2E-27D7-884E-5F1D116BE53F}" type="slidenum">
              <a:rPr/>
              <a:t/>
            </a:fld>
            <a:endParaRPr/>
          </a:p>
        </p:txBody>
      </p:sp>
    </p:spTree>
  </p:cSld>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4A5E0CBA-E2D3-ED2E-342A-59AA6EE894B6}" type="slidenum">
              <a:rPr/>
              <a:t/>
            </a:fld>
            <a:endParaRPr/>
          </a:p>
        </p:txBody>
      </p:sp>
    </p:spTree>
  </p:cSld>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B3A0408-C463-455D-DD1D-5BBF924ADB6F}" type="slidenum">
              <a:rPr/>
              <a:t/>
            </a:fld>
            <a:endParaRPr/>
          </a:p>
        </p:txBody>
      </p:sp>
    </p:spTree>
  </p:cSld>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name="">
    <p:spTree>
      <p:nvGrpSpPr>
        <p:cNvPr id="1" name=""/>
        <p:cNvGrpSpPr/>
        <p:nvPr/>
      </p:nvGrpSpPr>
      <p:grpSpPr bwMode="auto">
        <a:xfrm>
          <a:off x="0" y="0"/>
          <a:ext cx="0" cy="0"/>
          <a:chOff x="0" y="0"/>
          <a:chExt cx="0" cy="0"/>
        </a:xfrm>
      </p:grpSpPr>
      <p:sp>
        <p:nvSpPr>
          <p:cNvPr id="2" name="Slide Image Placeholder 1"/>
          <p:cNvSpPr>
            <a:spLocks noChangeAspect="1" noGrp="1" noRo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BEDCF588-FC69-BA55-58AC-9793EC669530}" type="slidenum">
              <a:rPr/>
              <a:t/>
            </a:fld>
            <a:endParaRPr/>
          </a:p>
        </p:txBody>
      </p:sp>
    </p:spTree>
  </p:cSld>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itle" userDrawn="1">
  <p:cSld name="Title Slid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85800" y="2130425"/>
            <a:ext cx="7772400" cy="1470025"/>
          </a:xfrm>
        </p:spPr>
        <p:txBody>
          <a:bodyPr/>
          <a:lstStyle/>
          <a:p>
            <a:pPr>
              <a:defRPr/>
            </a:pPr>
            <a:r>
              <a:rPr lang="en-US"/>
              <a:t>Click to edit Master title style</a:t>
            </a:r>
            <a:endParaRPr lang="en-US"/>
          </a:p>
        </p:txBody>
      </p:sp>
      <p:sp>
        <p:nvSpPr>
          <p:cNvPr id="3" name="Subtitle 2"/>
          <p:cNvSpPr>
            <a:spLocks noGrp="1"/>
          </p:cNvSpPr>
          <p:nvPr>
            <p:ph type="subTitle" idx="1"/>
          </p:nvPr>
        </p:nvSpPr>
        <p:spPr bwMode="auto">
          <a:xfrm>
            <a:off x="1371600" y="3886200"/>
            <a:ext cx="6400800" cy="17525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a:t>Click to edit Master subtitle style</a:t>
            </a:r>
            <a:endParaRPr lang="en-US"/>
          </a:p>
        </p:txBody>
      </p:sp>
      <p:sp>
        <p:nvSpPr>
          <p:cNvPr id="4" name="Date Placeholder 3"/>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vertTx" userDrawn="1">
  <p:cSld name="Title and Vertical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endParaRPr lang="en-US"/>
          </a:p>
        </p:txBody>
      </p:sp>
      <p:sp>
        <p:nvSpPr>
          <p:cNvPr id="3" name="Vertical Text Placeholder 2"/>
          <p:cNvSpPr>
            <a:spLocks noGrp="1"/>
          </p:cNvSpPr>
          <p:nvPr>
            <p:ph type="body" orient="vert" idx="1"/>
          </p:nvPr>
        </p:nvSpPr>
        <p:spPr bwMode="auto"/>
        <p:txBody>
          <a:bodyPr vert="eaVert"/>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4" name="Date Placeholder 3"/>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vertTitleAndTx" userDrawn="1">
  <p:cSld name="Vertical Title a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6629400" y="274638"/>
            <a:ext cx="2057400" cy="5851525"/>
          </a:xfrm>
        </p:spPr>
        <p:txBody>
          <a:bodyPr vert="eaVert"/>
          <a:lstStyle/>
          <a:p>
            <a:pPr>
              <a:defRPr/>
            </a:pPr>
            <a:r>
              <a:rPr lang="en-US"/>
              <a:t>Click to edit Master title style</a:t>
            </a:r>
            <a:endParaRPr lang="en-US"/>
          </a:p>
        </p:txBody>
      </p:sp>
      <p:sp>
        <p:nvSpPr>
          <p:cNvPr id="3" name="Vertical Text Placeholder 2"/>
          <p:cNvSpPr>
            <a:spLocks noGrp="1"/>
          </p:cNvSpPr>
          <p:nvPr>
            <p:ph type="body" orient="vert" idx="1"/>
          </p:nvPr>
        </p:nvSpPr>
        <p:spPr bwMode="auto">
          <a:xfrm>
            <a:off x="457200" y="274638"/>
            <a:ext cx="6019800" cy="5851525"/>
          </a:xfrm>
        </p:spPr>
        <p:txBody>
          <a:bodyPr vert="eaVert"/>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4" name="Date Placeholder 3"/>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0" showMasterPhAnim="0" type="txAndObj" userDrawn="1">
  <p:cSld name="Title, Text,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57200" y="274638"/>
            <a:ext cx="8229600" cy="1143000"/>
          </a:xfrm>
        </p:spPr>
        <p:txBody>
          <a:bodyPr/>
          <a:lstStyle/>
          <a:p>
            <a:pPr>
              <a:defRPr/>
            </a:pPr>
            <a:r>
              <a:rPr lang="en-US"/>
              <a:t>Click to edit Master title style</a:t>
            </a:r>
            <a:endParaRPr lang="en-US"/>
          </a:p>
        </p:txBody>
      </p:sp>
      <p:sp>
        <p:nvSpPr>
          <p:cNvPr id="3" name="Text Placeholder 2"/>
          <p:cNvSpPr>
            <a:spLocks noGrp="1"/>
          </p:cNvSpPr>
          <p:nvPr>
            <p:ph type="body" sz="half" idx="1"/>
          </p:nvPr>
        </p:nvSpPr>
        <p:spPr bwMode="auto">
          <a:xfrm>
            <a:off x="457200" y="1600200"/>
            <a:ext cx="4038600" cy="4525963"/>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4" name="Content Placeholder 3"/>
          <p:cNvSpPr>
            <a:spLocks noGrp="1"/>
          </p:cNvSpPr>
          <p:nvPr>
            <p:ph sz="half" idx="2"/>
          </p:nvPr>
        </p:nvSpPr>
        <p:spPr bwMode="auto">
          <a:xfrm>
            <a:off x="4648200" y="1600200"/>
            <a:ext cx="4038600" cy="4525963"/>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5" name="Rectangle 2"/>
          <p:cNvSpPr>
            <a:spLocks noChangeArrowheads="1" noGrp="1"/>
          </p:cNvSpPr>
          <p:nvPr>
            <p:ph type="dt" sz="half" idx="10"/>
          </p:nvPr>
        </p:nvSpPr>
        <p:spPr bwMode="auto">
          <a:ln/>
        </p:spPr>
        <p:txBody>
          <a:bodyPr/>
          <a:lstStyle>
            <a:lvl1pPr>
              <a:defRPr/>
            </a:lvl1pPr>
          </a:lstStyle>
          <a:p>
            <a:pPr>
              <a:defRPr/>
            </a:pPr>
            <a:fld id="{411A7861-2C23-45FA-89D6-DDB27FF4BD43}" type="datetime9">
              <a:rPr lang="en-US"/>
              <a:t>1/17/2024 7:18:21 AM</a:t>
            </a:fld>
            <a:endParaRPr lang="en-US"/>
          </a:p>
        </p:txBody>
      </p:sp>
      <p:sp>
        <p:nvSpPr>
          <p:cNvPr id="6" name="Rectangle 3"/>
          <p:cNvSpPr>
            <a:spLocks noChangeArrowheads="1" noGrp="1"/>
          </p:cNvSpPr>
          <p:nvPr>
            <p:ph type="sldNum" sz="quarter" idx="11"/>
          </p:nvPr>
        </p:nvSpPr>
        <p:spPr bwMode="auto">
          <a:ln/>
        </p:spPr>
        <p:txBody>
          <a:bodyPr/>
          <a:lstStyle>
            <a:lvl1pPr>
              <a:defRPr/>
            </a:lvl1pPr>
          </a:lstStyle>
          <a:p>
            <a:pPr>
              <a:defRPr/>
            </a:pPr>
            <a:fld id="{4EB30604-E437-46A1-8D38-C26E51080639}" type="slidenum">
              <a:rPr lang="ar-EG"/>
              <a:t>‹#›</a:t>
            </a:fld>
            <a:endParaRPr lang="en-US"/>
          </a:p>
        </p:txBody>
      </p:sp>
      <p:sp>
        <p:nvSpPr>
          <p:cNvPr id="7" name="Rectangle 14"/>
          <p:cNvSpPr>
            <a:spLocks noChangeArrowheads="1" noGrp="1"/>
          </p:cNvSpPr>
          <p:nvPr>
            <p:ph type="ftr" sz="quarter" idx="12"/>
          </p:nvPr>
        </p:nvSpPr>
        <p:spPr bwMode="auto">
          <a:ln/>
        </p:spPr>
        <p:txBody>
          <a:bodyPr/>
          <a:lstStyle>
            <a:lvl1pPr>
              <a:defRPr/>
            </a:lvl1pPr>
          </a:lstStyle>
          <a:p>
            <a:pPr>
              <a:defRPr/>
            </a:pPr>
            <a:r>
              <a:rPr lang="en-US"/>
              <a:t>Dr. Medhat A. Eldaker</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obj"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endParaRPr lang="en-US"/>
          </a:p>
        </p:txBody>
      </p:sp>
      <p:sp>
        <p:nvSpPr>
          <p:cNvPr id="3" name="Content Placeholder 2"/>
          <p:cNvSpPr>
            <a:spLocks noGrp="1"/>
          </p:cNvSpPr>
          <p:nvPr>
            <p:ph idx="1"/>
          </p:nvPr>
        </p:nvSpPr>
        <p:spPr bwMode="auto"/>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4" name="Date Placeholder 3"/>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secHead" userDrawn="1">
  <p:cSld name="Section Header">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722313" y="4406900"/>
            <a:ext cx="7772400" cy="1362075"/>
          </a:xfrm>
        </p:spPr>
        <p:txBody>
          <a:bodyPr anchor="t"/>
          <a:lstStyle>
            <a:lvl1pPr algn="l">
              <a:defRPr sz="4000" b="1" cap="all"/>
            </a:lvl1pPr>
          </a:lstStyle>
          <a:p>
            <a:pPr>
              <a:defRPr/>
            </a:pPr>
            <a:r>
              <a:rPr lang="en-US"/>
              <a:t>Click to edit Master title style</a:t>
            </a:r>
            <a:endParaRPr lang="en-US"/>
          </a:p>
        </p:txBody>
      </p:sp>
      <p:sp>
        <p:nvSpPr>
          <p:cNvPr id="3" name="Text Placeholder 2"/>
          <p:cNvSpPr>
            <a:spLocks noGrp="1"/>
          </p:cNvSpPr>
          <p:nvPr>
            <p:ph type="body" idx="1"/>
          </p:nvPr>
        </p:nvSpPr>
        <p:spPr bwMode="auto">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en-US"/>
              <a:t>Click to edit Master text styles</a:t>
            </a:r>
            <a:endParaRPr/>
          </a:p>
        </p:txBody>
      </p:sp>
      <p:sp>
        <p:nvSpPr>
          <p:cNvPr id="4" name="Date Placeholder 3"/>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5" name="Footer Placeholder 4"/>
          <p:cNvSpPr>
            <a:spLocks noGrp="1"/>
          </p:cNvSpPr>
          <p:nvPr>
            <p:ph type="ftr" sz="quarter" idx="11"/>
          </p:nvPr>
        </p:nvSpPr>
        <p:spPr bwMode="auto"/>
        <p:txBody>
          <a:bodyPr/>
          <a:lstStyle/>
          <a:p>
            <a:pPr>
              <a:defRPr/>
            </a:pPr>
            <a:endParaRPr lang="en-US"/>
          </a:p>
        </p:txBody>
      </p:sp>
      <p:sp>
        <p:nvSpPr>
          <p:cNvPr id="6" name="Slide Number Placeholder 5"/>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woObj" userDrawn="1">
  <p:cSld name="Two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endParaRPr lang="en-US"/>
          </a:p>
        </p:txBody>
      </p:sp>
      <p:sp>
        <p:nvSpPr>
          <p:cNvPr id="3" name="Content Placeholder 2"/>
          <p:cNvSpPr>
            <a:spLocks noGrp="1"/>
          </p:cNvSpPr>
          <p:nvPr>
            <p:ph sz="half" idx="1"/>
          </p:nvPr>
        </p:nvSpPr>
        <p:spPr bwMode="auto">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4" name="Content Placeholder 3"/>
          <p:cNvSpPr>
            <a:spLocks noGrp="1"/>
          </p:cNvSpPr>
          <p:nvPr>
            <p:ph sz="half" idx="2"/>
          </p:nvPr>
        </p:nvSpPr>
        <p:spPr bwMode="auto">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5" name="Date Placeholder 4"/>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woTxTwoObj" userDrawn="1">
  <p:cSld name="Comparis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a:defRPr/>
            </a:lvl1pPr>
          </a:lstStyle>
          <a:p>
            <a:pPr>
              <a:defRPr/>
            </a:pPr>
            <a:r>
              <a:rPr lang="en-US"/>
              <a:t>Click to edit Master title style</a:t>
            </a:r>
            <a:endParaRPr lang="en-US"/>
          </a:p>
        </p:txBody>
      </p:sp>
      <p:sp>
        <p:nvSpPr>
          <p:cNvPr id="3" name="Text Placeholder 2"/>
          <p:cNvSpPr>
            <a:spLocks noGrp="1"/>
          </p:cNvSpPr>
          <p:nvPr>
            <p:ph type="body" idx="1"/>
          </p:nvPr>
        </p:nvSpPr>
        <p:spPr bwMode="auto">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4" name="Content Placeholder 3"/>
          <p:cNvSpPr>
            <a:spLocks noGrp="1"/>
          </p:cNvSpPr>
          <p:nvPr>
            <p:ph sz="half" idx="2"/>
          </p:nvPr>
        </p:nvSpPr>
        <p:spPr bwMode="auto">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5" name="Text Placeholder 4"/>
          <p:cNvSpPr>
            <a:spLocks noGrp="1"/>
          </p:cNvSpPr>
          <p:nvPr>
            <p:ph type="body" sz="quarter" idx="3"/>
          </p:nvPr>
        </p:nvSpPr>
        <p:spPr bwMode="auto">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6" name="Content Placeholder 5"/>
          <p:cNvSpPr>
            <a:spLocks noGrp="1"/>
          </p:cNvSpPr>
          <p:nvPr>
            <p:ph sz="quarter" idx="4"/>
          </p:nvPr>
        </p:nvSpPr>
        <p:spPr bwMode="auto">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7" name="Date Placeholder 6"/>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8" name="Footer Placeholder 7"/>
          <p:cNvSpPr>
            <a:spLocks noGrp="1"/>
          </p:cNvSpPr>
          <p:nvPr>
            <p:ph type="ftr" sz="quarter" idx="11"/>
          </p:nvPr>
        </p:nvSpPr>
        <p:spPr bwMode="auto"/>
        <p:txBody>
          <a:bodyPr/>
          <a:lstStyle/>
          <a:p>
            <a:pPr>
              <a:defRPr/>
            </a:pPr>
            <a:endParaRPr lang="en-US"/>
          </a:p>
        </p:txBody>
      </p:sp>
      <p:sp>
        <p:nvSpPr>
          <p:cNvPr id="9" name="Slide Number Placeholder 8"/>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itleOnly"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endParaRPr lang="en-US"/>
          </a:p>
        </p:txBody>
      </p:sp>
      <p:sp>
        <p:nvSpPr>
          <p:cNvPr id="3" name="Date Placeholder 2"/>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4" name="Footer Placeholder 3"/>
          <p:cNvSpPr>
            <a:spLocks noGrp="1"/>
          </p:cNvSpPr>
          <p:nvPr>
            <p:ph type="ftr" sz="quarter" idx="11"/>
          </p:nvPr>
        </p:nvSpPr>
        <p:spPr bwMode="auto"/>
        <p:txBody>
          <a:bodyPr/>
          <a:lstStyle/>
          <a:p>
            <a:pPr>
              <a:defRPr/>
            </a:pPr>
            <a:endParaRPr lang="en-US"/>
          </a:p>
        </p:txBody>
      </p:sp>
      <p:sp>
        <p:nvSpPr>
          <p:cNvPr id="5" name="Slide Number Placeholder 4"/>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blank" userDrawn="1">
  <p:cSld name="Blank">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3" name="Footer Placeholder 2"/>
          <p:cNvSpPr>
            <a:spLocks noGrp="1"/>
          </p:cNvSpPr>
          <p:nvPr>
            <p:ph type="ftr" sz="quarter" idx="11"/>
          </p:nvPr>
        </p:nvSpPr>
        <p:spPr bwMode="auto"/>
        <p:txBody>
          <a:bodyPr/>
          <a:lstStyle/>
          <a:p>
            <a:pPr>
              <a:defRPr/>
            </a:pPr>
            <a:endParaRPr lang="en-US"/>
          </a:p>
        </p:txBody>
      </p:sp>
      <p:sp>
        <p:nvSpPr>
          <p:cNvPr id="4" name="Slide Number Placeholder 3"/>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objTx" userDrawn="1">
  <p:cSld name="Content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57200" y="273050"/>
            <a:ext cx="3008313" cy="1162050"/>
          </a:xfrm>
        </p:spPr>
        <p:txBody>
          <a:bodyPr anchor="b"/>
          <a:lstStyle>
            <a:lvl1pPr algn="l">
              <a:defRPr sz="2000" b="1"/>
            </a:lvl1pPr>
          </a:lstStyle>
          <a:p>
            <a:pPr>
              <a:defRPr/>
            </a:pPr>
            <a:r>
              <a:rPr lang="en-US"/>
              <a:t>Click to edit Master title style</a:t>
            </a:r>
            <a:endParaRPr lang="en-US"/>
          </a:p>
        </p:txBody>
      </p:sp>
      <p:sp>
        <p:nvSpPr>
          <p:cNvPr id="3" name="Content Placeholder 2"/>
          <p:cNvSpPr>
            <a:spLocks noGrp="1"/>
          </p:cNvSpPr>
          <p:nvPr>
            <p:ph idx="1"/>
          </p:nvPr>
        </p:nvSpPr>
        <p:spPr bwMode="auto">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4" name="Text Placeholder 3"/>
          <p:cNvSpPr>
            <a:spLocks noGrp="1"/>
          </p:cNvSpPr>
          <p:nvPr>
            <p:ph type="body" sz="half" idx="2"/>
          </p:nvPr>
        </p:nvSpPr>
        <p:spPr bwMode="auto">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5" name="Date Placeholder 4"/>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picTx" userDrawn="1">
  <p:cSld name="Picture with Caption">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1792288" y="4800600"/>
            <a:ext cx="5486400" cy="566738"/>
          </a:xfrm>
        </p:spPr>
        <p:txBody>
          <a:bodyPr anchor="b"/>
          <a:lstStyle>
            <a:lvl1pPr algn="l">
              <a:defRPr sz="2000" b="1"/>
            </a:lvl1pPr>
          </a:lstStyle>
          <a:p>
            <a:pPr>
              <a:defRPr/>
            </a:pPr>
            <a:r>
              <a:rPr lang="en-US"/>
              <a:t>Click to edit Master title style</a:t>
            </a:r>
            <a:endParaRPr lang="en-US"/>
          </a:p>
        </p:txBody>
      </p:sp>
      <p:sp>
        <p:nvSpPr>
          <p:cNvPr id="3" name="Picture Placeholder 2"/>
          <p:cNvSpPr>
            <a:spLocks noGrp="1"/>
          </p:cNvSpPr>
          <p:nvPr>
            <p:ph type="pic" idx="1"/>
          </p:nvPr>
        </p:nvSpPr>
        <p:spPr bwMode="auto">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en-US"/>
          </a:p>
        </p:txBody>
      </p:sp>
      <p:sp>
        <p:nvSpPr>
          <p:cNvPr id="4" name="Text Placeholder 3"/>
          <p:cNvSpPr>
            <a:spLocks noGrp="1"/>
          </p:cNvSpPr>
          <p:nvPr>
            <p:ph type="body" sz="half" idx="2"/>
          </p:nvPr>
        </p:nvSpPr>
        <p:spPr bwMode="auto">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5" name="Date Placeholder 4"/>
          <p:cNvSpPr>
            <a:spLocks noGrp="1"/>
          </p:cNvSpPr>
          <p:nvPr>
            <p:ph type="dt" sz="half" idx="10"/>
          </p:nvPr>
        </p:nvSpPr>
        <p:spPr bwMode="auto"/>
        <p:txBody>
          <a:bodyPr/>
          <a:lstStyle/>
          <a:p>
            <a:pPr>
              <a:defRPr/>
            </a:pPr>
            <a:fld id="{1D8BD707-D9CF-40AE-B4C6-C98DA3205C09}" type="datetimeFigureOut">
              <a:rPr lang="en-US"/>
              <a:t>1/17/2024</a:t>
            </a:fld>
            <a:endParaRPr lang="en-US"/>
          </a:p>
        </p:txBody>
      </p:sp>
      <p:sp>
        <p:nvSpPr>
          <p:cNvPr id="6" name="Footer Placeholder 5"/>
          <p:cNvSpPr>
            <a:spLocks noGrp="1"/>
          </p:cNvSpPr>
          <p:nvPr>
            <p:ph type="ftr" sz="quarter" idx="11"/>
          </p:nvPr>
        </p:nvSpPr>
        <p:spPr bwMode="auto"/>
        <p:txBody>
          <a:bodyPr/>
          <a:lstStyle/>
          <a:p>
            <a:pPr>
              <a:defRPr/>
            </a:pPr>
            <a:endParaRPr lang="en-US"/>
          </a:p>
        </p:txBody>
      </p:sp>
      <p:sp>
        <p:nvSpPr>
          <p:cNvPr id="7" name="Slide Number Placeholder 6"/>
          <p:cNvSpPr>
            <a:spLocks noGrp="1"/>
          </p:cNvSpPr>
          <p:nvPr>
            <p:ph type="sldNum" sz="quarter" idx="12"/>
          </p:nvPr>
        </p:nvSpPr>
        <p:spPr bwMode="auto"/>
        <p:txBody>
          <a:bodyPr/>
          <a:lstStyle/>
          <a:p>
            <a:pPr>
              <a:defRPr/>
            </a:pPr>
            <a:fld id="{B6F15528-21DE-4FAA-801E-634DDDAF4B2B}" type="slidenum">
              <a:rPr lang="en-US"/>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0">
  <p:cSld name="">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457200" y="274638"/>
            <a:ext cx="8229600" cy="1143000"/>
          </a:xfrm>
          <a:prstGeom prst="rect">
            <a:avLst/>
          </a:prstGeom>
        </p:spPr>
        <p:txBody>
          <a:bodyPr vert="horz" lIns="91440" tIns="45720" rIns="91440" bIns="45720" rtlCol="0" anchor="ctr">
            <a:normAutofit/>
          </a:bodyPr>
          <a:lstStyle/>
          <a:p>
            <a:pPr>
              <a:defRPr/>
            </a:pPr>
            <a:r>
              <a:rPr lang="en-US"/>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4" name="Date Placeholder 3"/>
          <p:cNvSpPr>
            <a:spLocks noGrp="1"/>
          </p:cNvSpPr>
          <p:nvPr>
            <p:ph type="dt" sz="half" idx="2"/>
          </p:nvPr>
        </p:nvSpPr>
        <p:spPr bwMode="auto">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D8BD707-D9CF-40AE-B4C6-C98DA3205C09}" type="datetimeFigureOut">
              <a:rPr lang="en-US"/>
              <a:t>1/17/2024</a:t>
            </a:fld>
            <a:endParaRPr lang="en-US"/>
          </a:p>
        </p:txBody>
      </p:sp>
      <p:sp>
        <p:nvSpPr>
          <p:cNvPr id="5" name="Footer Placeholder 4"/>
          <p:cNvSpPr>
            <a:spLocks noGrp="1"/>
          </p:cNvSpPr>
          <p:nvPr>
            <p:ph type="ftr" sz="quarter" idx="3"/>
          </p:nvPr>
        </p:nvSpPr>
        <p:spPr bwMode="auto">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auto">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6F15528-21DE-4FAA-801E-634DDDAF4B2B}"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a:spcBef>
          <a:spcPts val="0"/>
        </a:spcBef>
        <a:buNone/>
        <a:defRPr sz="4400">
          <a:solidFill>
            <a:schemeClr val="tx1"/>
          </a:solidFill>
          <a:latin typeface="+mj-lt"/>
          <a:ea typeface="+mj-ea"/>
          <a:cs typeface="+mj-cs"/>
        </a:defRPr>
      </a:lvl1pPr>
    </p:titleStyle>
    <p:bodyStyle>
      <a:lvl1pPr marL="342900" indent="-342900" algn="l" defTabSz="914400">
        <a:spcBef>
          <a:spcPts val="0"/>
        </a:spcBef>
        <a:buFont typeface="Arial"/>
        <a:buChar char="•"/>
        <a:defRPr sz="3200">
          <a:solidFill>
            <a:schemeClr val="tx1"/>
          </a:solidFill>
          <a:latin typeface="+mn-lt"/>
          <a:ea typeface="+mn-ea"/>
          <a:cs typeface="+mn-cs"/>
        </a:defRPr>
      </a:lvl1pPr>
      <a:lvl2pPr marL="742950" indent="-285750" algn="l" defTabSz="914400">
        <a:spcBef>
          <a:spcPts val="0"/>
        </a:spcBef>
        <a:buFont typeface="Arial"/>
        <a:buChar char="–"/>
        <a:defRPr sz="2800">
          <a:solidFill>
            <a:schemeClr val="tx1"/>
          </a:solidFill>
          <a:latin typeface="+mn-lt"/>
          <a:ea typeface="+mn-ea"/>
          <a:cs typeface="+mn-cs"/>
        </a:defRPr>
      </a:lvl2pPr>
      <a:lvl3pPr marL="1143000" indent="-228600" algn="l" defTabSz="914400">
        <a:spcBef>
          <a:spcPts val="0"/>
        </a:spcBef>
        <a:buFont typeface="Arial"/>
        <a:buChar char="•"/>
        <a:defRPr sz="2400">
          <a:solidFill>
            <a:schemeClr val="tx1"/>
          </a:solidFill>
          <a:latin typeface="+mn-lt"/>
          <a:ea typeface="+mn-ea"/>
          <a:cs typeface="+mn-cs"/>
        </a:defRPr>
      </a:lvl3pPr>
      <a:lvl4pPr marL="1600200" indent="-228600" algn="l" defTabSz="914400">
        <a:spcBef>
          <a:spcPts val="0"/>
        </a:spcBef>
        <a:buFont typeface="Arial"/>
        <a:buChar char="–"/>
        <a:defRPr sz="2000">
          <a:solidFill>
            <a:schemeClr val="tx1"/>
          </a:solidFill>
          <a:latin typeface="+mn-lt"/>
          <a:ea typeface="+mn-ea"/>
          <a:cs typeface="+mn-cs"/>
        </a:defRPr>
      </a:lvl4pPr>
      <a:lvl5pPr marL="2057400" indent="-228600" algn="l" defTabSz="914400">
        <a:spcBef>
          <a:spcPts val="0"/>
        </a:spcBef>
        <a:buFont typeface="Arial"/>
        <a:buChar char="»"/>
        <a:defRPr sz="2000">
          <a:solidFill>
            <a:schemeClr val="tx1"/>
          </a:solidFill>
          <a:latin typeface="+mn-lt"/>
          <a:ea typeface="+mn-ea"/>
          <a:cs typeface="+mn-cs"/>
        </a:defRPr>
      </a:lvl5pPr>
      <a:lvl6pPr marL="2514600"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jp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microsoft.com/office/2007/relationships/diagramDrawing" Target="../diagrams/drawing1.xml" /><Relationship Id="rId4" Type="http://schemas.openxmlformats.org/officeDocument/2006/relationships/diagramData" Target="../diagrams/data1.xml" /><Relationship Id="rId5" Type="http://schemas.openxmlformats.org/officeDocument/2006/relationships/diagramColors" Target="../diagrams/colors1.xml" /><Relationship Id="rId6" Type="http://schemas.openxmlformats.org/officeDocument/2006/relationships/diagramLayout" Target="../diagrams/layout1.xml" /><Relationship Id="rId7" Type="http://schemas.openxmlformats.org/officeDocument/2006/relationships/diagramQuickStyle" Target="../diagrams/quickStyle1.xml" /><Relationship Id="rId8" Type="http://schemas.microsoft.com/office/2007/relationships/diagramDrawing" Target="../diagrams/drawing2.xml" /><Relationship Id="rId9" Type="http://schemas.openxmlformats.org/officeDocument/2006/relationships/diagramData" Target="../diagrams/data2.xml" /><Relationship Id="rId10" Type="http://schemas.openxmlformats.org/officeDocument/2006/relationships/diagramColors" Target="../diagrams/colors2.xml" /><Relationship Id="rId11" Type="http://schemas.openxmlformats.org/officeDocument/2006/relationships/diagramLayout" Target="../diagrams/layout2.xml" /><Relationship Id="rId12" Type="http://schemas.openxmlformats.org/officeDocument/2006/relationships/diagramQuickStyle" Target="../diagrams/quickStyle2.xml" /><Relationship Id="rId13" Type="http://schemas.microsoft.com/office/2007/relationships/diagramDrawing" Target="../diagrams/drawing3.xml" /><Relationship Id="rId14" Type="http://schemas.openxmlformats.org/officeDocument/2006/relationships/diagramData" Target="../diagrams/data3.xml" /><Relationship Id="rId15" Type="http://schemas.openxmlformats.org/officeDocument/2006/relationships/diagramColors" Target="../diagrams/colors3.xml" /><Relationship Id="rId16" Type="http://schemas.openxmlformats.org/officeDocument/2006/relationships/diagramLayout" Target="../diagrams/layout3.xml" /><Relationship Id="rId17" Type="http://schemas.openxmlformats.org/officeDocument/2006/relationships/diagramQuickStyle" Target="../diagrams/quickStyle3.xml" /></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3.xml"/></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5.xml"/></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6.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p:txBody>
          <a:bodyPr/>
          <a:lstStyle/>
          <a:p>
            <a:pPr>
              <a:defRPr/>
            </a:pPr>
            <a:r>
              <a:rPr lang="en-US"/>
              <a:t> Bacterial cell wall inhibitors </a:t>
            </a: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457200" y="152400"/>
            <a:ext cx="8229600" cy="5973763"/>
          </a:xfrm>
        </p:spPr>
        <p:txBody>
          <a:bodyPr/>
          <a:lstStyle/>
          <a:p>
            <a:pPr marL="0" indent="0">
              <a:buNone/>
              <a:defRPr/>
            </a:pPr>
            <a:r>
              <a:rPr lang="en-US"/>
              <a:t>5- All </a:t>
            </a:r>
            <a:r>
              <a:rPr lang="en-US"/>
              <a:t>beta-lactams lack activity against atypical organisms such as </a:t>
            </a:r>
            <a:r>
              <a:rPr lang="en-US" i="1"/>
              <a:t>Mycoplasma pneumoniae</a:t>
            </a:r>
            <a:endParaRPr/>
          </a:p>
          <a:p>
            <a:pPr marL="0" indent="0">
              <a:buNone/>
              <a:defRPr/>
            </a:pPr>
            <a:r>
              <a:rPr lang="en-US"/>
              <a:t>and </a:t>
            </a:r>
            <a:r>
              <a:rPr lang="en-US" i="1"/>
              <a:t>Chlamydia pneumoniae</a:t>
            </a:r>
            <a:r>
              <a:rPr lang="en-US"/>
              <a:t>.</a:t>
            </a:r>
            <a:endParaRPr/>
          </a:p>
          <a:p>
            <a:pPr marL="0" indent="0">
              <a:buNone/>
              <a:defRPr/>
            </a:pPr>
            <a:endParaRPr lang="en-US"/>
          </a:p>
          <a:p>
            <a:pPr marL="0" indent="0">
              <a:buNone/>
              <a:defRPr/>
            </a:pPr>
            <a:r>
              <a:rPr lang="en-US"/>
              <a:t> </a:t>
            </a:r>
            <a:r>
              <a:rPr lang="en-US"/>
              <a:t>Add another drug to your regimen if you are concerned </a:t>
            </a:r>
            <a:r>
              <a:rPr lang="en-US"/>
              <a:t>about these </a:t>
            </a:r>
            <a:r>
              <a:rPr lang="en-US"/>
              <a:t>organisms, as in cases of community-acquired pneumonia (CAP).</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228600" y="381000"/>
            <a:ext cx="8686800" cy="5745163"/>
          </a:xfrm>
        </p:spPr>
        <p:txBody>
          <a:bodyPr/>
          <a:lstStyle/>
          <a:p>
            <a:pPr marL="0" indent="0">
              <a:buNone/>
              <a:defRPr/>
            </a:pPr>
            <a:r>
              <a:rPr lang="en-US"/>
              <a:t>6-All </a:t>
            </a:r>
            <a:r>
              <a:rPr lang="en-US"/>
              <a:t>but one of the currently available beta-lactams lack activity against methicillin-resistant</a:t>
            </a:r>
            <a:endParaRPr/>
          </a:p>
          <a:p>
            <a:pPr marL="0" indent="0">
              <a:buNone/>
              <a:defRPr/>
            </a:pPr>
            <a:r>
              <a:rPr lang="en-US" i="1"/>
              <a:t>Staphylococcus </a:t>
            </a:r>
            <a:r>
              <a:rPr lang="en-US"/>
              <a:t>(MRSA). </a:t>
            </a:r>
            <a:r>
              <a:rPr lang="en-US"/>
              <a:t> So,  Add </a:t>
            </a:r>
            <a:r>
              <a:rPr lang="en-US"/>
              <a:t>vancomycin or another agent if this bacterium is </a:t>
            </a:r>
            <a:r>
              <a:rPr lang="en-US"/>
              <a:t>suspected.</a:t>
            </a:r>
            <a:endParaRPr/>
          </a:p>
          <a:p>
            <a:pPr marL="0" indent="0">
              <a:buNone/>
              <a:defRPr/>
            </a:pPr>
            <a:endParaRPr lang="en-US"/>
          </a:p>
          <a:p>
            <a:pPr marL="0" indent="0">
              <a:buNone/>
              <a:defRPr/>
            </a:pPr>
            <a:r>
              <a:rPr lang="en-US"/>
              <a:t>The </a:t>
            </a:r>
            <a:r>
              <a:rPr lang="en-US"/>
              <a:t>available beta-lactams, only the</a:t>
            </a:r>
            <a:endParaRPr/>
          </a:p>
          <a:p>
            <a:pPr marL="0" indent="0">
              <a:buNone/>
              <a:defRPr/>
            </a:pPr>
            <a:r>
              <a:rPr lang="en-US"/>
              <a:t>cephalosporin </a:t>
            </a:r>
            <a:r>
              <a:rPr lang="en-US"/>
              <a:t>ceftaroline</a:t>
            </a:r>
            <a:r>
              <a:rPr lang="en-US"/>
              <a:t> has anti-MRSA activity. </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152400"/>
            <a:ext cx="8839200" cy="6400800"/>
          </a:xfrm>
        </p:spPr>
        <p:txBody>
          <a:bodyPr>
            <a:normAutofit lnSpcReduction="10000"/>
          </a:bodyPr>
          <a:lstStyle/>
          <a:p>
            <a:pPr marL="0" indent="0">
              <a:buNone/>
              <a:defRPr/>
            </a:pPr>
            <a:r>
              <a:rPr lang="en-US" b="1" cap="all"/>
              <a:t>PENICILLINs</a:t>
            </a:r>
            <a:endParaRPr lang="en-US"/>
          </a:p>
          <a:p>
            <a:pPr marL="0" indent="0">
              <a:buNone/>
              <a:defRPr/>
            </a:pPr>
            <a:r>
              <a:rPr lang="en-US" b="1"/>
              <a:t></a:t>
            </a:r>
            <a:r>
              <a:rPr lang="en-US" b="1"/>
              <a:t> History</a:t>
            </a:r>
            <a:endParaRPr lang="en-US"/>
          </a:p>
          <a:p>
            <a:pPr marL="0" indent="0">
              <a:buNone/>
              <a:defRPr/>
            </a:pPr>
            <a:r>
              <a:rPr lang="en-US" b="1"/>
              <a:t> </a:t>
            </a:r>
            <a:r>
              <a:rPr lang="en-US" b="1"/>
              <a:t></a:t>
            </a:r>
            <a:r>
              <a:rPr lang="en-US" b="1"/>
              <a:t> </a:t>
            </a:r>
            <a:r>
              <a:rPr lang="en-US" b="1"/>
              <a:t>Antibacterial spectrum</a:t>
            </a:r>
            <a:endParaRPr lang="en-US"/>
          </a:p>
          <a:p>
            <a:pPr marL="0" indent="0">
              <a:buNone/>
              <a:defRPr/>
            </a:pPr>
            <a:r>
              <a:rPr lang="en-US"/>
              <a:t> </a:t>
            </a:r>
            <a:endParaRPr/>
          </a:p>
          <a:p>
            <a:pPr marL="0" lvl="0" indent="0">
              <a:buNone/>
              <a:defRPr/>
            </a:pPr>
            <a:r>
              <a:rPr lang="en-US" i="1"/>
              <a:t>*Gram-positive </a:t>
            </a:r>
            <a:r>
              <a:rPr lang="en-US" i="1"/>
              <a:t>cocci,</a:t>
            </a:r>
            <a:r>
              <a:rPr lang="en-US"/>
              <a:t> e.g. streptococci, pneumococci and staphylococci</a:t>
            </a:r>
            <a:r>
              <a:rPr lang="en-US"/>
              <a:t>.</a:t>
            </a:r>
            <a:endParaRPr lang="en-US"/>
          </a:p>
          <a:p>
            <a:pPr marL="0" lvl="0" indent="0">
              <a:buNone/>
              <a:defRPr/>
            </a:pPr>
            <a:r>
              <a:rPr lang="en-US" i="1"/>
              <a:t>*Gram-negative </a:t>
            </a:r>
            <a:r>
              <a:rPr lang="en-US" i="1"/>
              <a:t>cocci:</a:t>
            </a:r>
            <a:r>
              <a:rPr lang="en-US"/>
              <a:t> gonococci and </a:t>
            </a:r>
            <a:r>
              <a:rPr lang="en-US"/>
              <a:t>meningococci</a:t>
            </a:r>
            <a:r>
              <a:rPr lang="en-US"/>
              <a:t>.</a:t>
            </a:r>
            <a:endParaRPr/>
          </a:p>
          <a:p>
            <a:pPr marL="0" lvl="0" indent="0">
              <a:buNone/>
              <a:defRPr/>
            </a:pPr>
            <a:r>
              <a:rPr lang="en-US" i="1"/>
              <a:t>*Gram-positive </a:t>
            </a:r>
            <a:r>
              <a:rPr lang="en-US" i="1"/>
              <a:t>bacilli:</a:t>
            </a:r>
            <a:r>
              <a:rPr lang="en-US"/>
              <a:t> anthrax bacillus, C. diphtheria and clostridia.</a:t>
            </a:r>
            <a:endParaRPr/>
          </a:p>
          <a:p>
            <a:pPr marL="0" lvl="0" indent="0">
              <a:buNone/>
              <a:defRPr/>
            </a:pPr>
            <a:r>
              <a:rPr lang="en-US" i="1"/>
              <a:t>*Gram-negative </a:t>
            </a:r>
            <a:r>
              <a:rPr lang="en-US" i="1"/>
              <a:t>bacilli:</a:t>
            </a:r>
            <a:r>
              <a:rPr lang="en-US"/>
              <a:t> </a:t>
            </a:r>
            <a:r>
              <a:rPr lang="en-US"/>
              <a:t>shigella</a:t>
            </a:r>
            <a:r>
              <a:rPr lang="en-US"/>
              <a:t>, salmonella, etc. </a:t>
            </a:r>
            <a:endParaRPr/>
          </a:p>
          <a:p>
            <a:pPr marL="0" lvl="0" indent="0">
              <a:buNone/>
              <a:defRPr/>
            </a:pPr>
            <a:r>
              <a:rPr lang="en-US" i="1"/>
              <a:t>*Spirochetes</a:t>
            </a:r>
            <a:r>
              <a:rPr lang="en-US" i="1"/>
              <a:t>:</a:t>
            </a:r>
            <a:r>
              <a:rPr lang="en-US"/>
              <a:t> </a:t>
            </a:r>
            <a:r>
              <a:rPr lang="en-US"/>
              <a:t>treponema</a:t>
            </a:r>
            <a:r>
              <a:rPr lang="en-US"/>
              <a:t> </a:t>
            </a:r>
            <a:r>
              <a:rPr lang="en-US"/>
              <a:t>pallidum</a:t>
            </a:r>
            <a:r>
              <a:rPr lang="en-US"/>
              <a:t>.</a:t>
            </a:r>
            <a:endParaRPr/>
          </a:p>
          <a:p>
            <a:pPr marL="0" lvl="0" indent="0">
              <a:buNone/>
              <a:defRPr/>
            </a:pPr>
            <a:r>
              <a:rPr lang="en-US" i="1"/>
              <a:t>*</a:t>
            </a:r>
            <a:r>
              <a:rPr lang="en-US" i="1"/>
              <a:t>Actinomyces</a:t>
            </a:r>
            <a:r>
              <a:rPr lang="en-US" i="1"/>
              <a:t>.</a:t>
            </a: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152400"/>
            <a:ext cx="8839200" cy="6553200"/>
          </a:xfrm>
        </p:spPr>
        <p:txBody>
          <a:bodyPr>
            <a:normAutofit fontScale="70000" lnSpcReduction="20000"/>
          </a:bodyPr>
          <a:lstStyle/>
          <a:p>
            <a:pPr marL="0" indent="0">
              <a:buNone/>
              <a:defRPr/>
            </a:pPr>
            <a:r>
              <a:rPr lang="en-US" b="1"/>
              <a:t></a:t>
            </a:r>
            <a:r>
              <a:rPr lang="en-US" b="1"/>
              <a:t>Dynamics :</a:t>
            </a:r>
            <a:endParaRPr lang="en-US"/>
          </a:p>
          <a:p>
            <a:pPr marL="0" indent="0">
              <a:buNone/>
              <a:defRPr/>
            </a:pPr>
            <a:r>
              <a:rPr lang="en-US"/>
              <a:t> </a:t>
            </a:r>
            <a:endParaRPr/>
          </a:p>
          <a:p>
            <a:pPr marL="0" indent="0">
              <a:buNone/>
              <a:defRPr/>
            </a:pPr>
            <a:r>
              <a:rPr lang="en-US" b="1"/>
              <a:t></a:t>
            </a:r>
            <a:r>
              <a:rPr lang="en-US" b="1"/>
              <a:t>Pharmacokinetics</a:t>
            </a:r>
            <a:endParaRPr lang="en-US"/>
          </a:p>
          <a:p>
            <a:pPr marL="0" indent="0">
              <a:buNone/>
              <a:defRPr/>
            </a:pPr>
            <a:r>
              <a:rPr lang="en-US" b="1"/>
              <a:t> </a:t>
            </a:r>
            <a:r>
              <a:rPr lang="en-US" b="1"/>
              <a:t></a:t>
            </a:r>
            <a:r>
              <a:rPr lang="en-US" b="1" u="sng"/>
              <a:t>Absorption</a:t>
            </a:r>
            <a:r>
              <a:rPr lang="en-US" b="1"/>
              <a:t>:</a:t>
            </a:r>
            <a:r>
              <a:rPr lang="en-US"/>
              <a:t> </a:t>
            </a:r>
            <a:endParaRPr lang="en-US"/>
          </a:p>
          <a:p>
            <a:pPr marL="0" indent="0">
              <a:buNone/>
              <a:defRPr/>
            </a:pPr>
            <a:endParaRPr lang="en-US"/>
          </a:p>
          <a:p>
            <a:pPr marL="0" indent="0">
              <a:buNone/>
              <a:defRPr/>
            </a:pPr>
            <a:r>
              <a:rPr lang="en-US"/>
              <a:t> </a:t>
            </a:r>
            <a:r>
              <a:rPr lang="en-US" b="1"/>
              <a:t></a:t>
            </a:r>
            <a:r>
              <a:rPr lang="en-US" b="1" u="sng"/>
              <a:t>Distribution</a:t>
            </a:r>
            <a:r>
              <a:rPr lang="en-US" b="1"/>
              <a:t>:</a:t>
            </a:r>
            <a:r>
              <a:rPr lang="en-US"/>
              <a:t> </a:t>
            </a:r>
            <a:endParaRPr/>
          </a:p>
          <a:p>
            <a:pPr marL="0" lvl="0" indent="0">
              <a:buNone/>
              <a:defRPr/>
            </a:pPr>
            <a:r>
              <a:rPr lang="en-US"/>
              <a:t>good throughout the body. They cross the placental barrier but none is teratogenic. Penetration into either bone or CSF is insufficient for therapy (only with inflammation of these sites). </a:t>
            </a:r>
            <a:endParaRPr/>
          </a:p>
          <a:p>
            <a:pPr marL="0" indent="0">
              <a:buNone/>
              <a:defRPr/>
            </a:pPr>
            <a:r>
              <a:rPr lang="en-US"/>
              <a:t> </a:t>
            </a:r>
            <a:endParaRPr lang="en-US"/>
          </a:p>
          <a:p>
            <a:pPr marL="0" indent="0">
              <a:buNone/>
              <a:defRPr/>
            </a:pPr>
            <a:r>
              <a:rPr lang="en-US" b="1"/>
              <a:t></a:t>
            </a:r>
            <a:r>
              <a:rPr lang="en-US" b="1" u="sng"/>
              <a:t>Excretion</a:t>
            </a:r>
            <a:r>
              <a:rPr lang="en-US" b="1"/>
              <a:t>:</a:t>
            </a:r>
            <a:r>
              <a:rPr lang="en-US"/>
              <a:t> </a:t>
            </a:r>
            <a:endParaRPr lang="en-US"/>
          </a:p>
          <a:p>
            <a:pPr lvl="0">
              <a:defRPr/>
            </a:pPr>
            <a:r>
              <a:rPr lang="en-US"/>
              <a:t>Elimination of most penicillin occurs rapidly and is mainly renal, 90% being through </a:t>
            </a:r>
            <a:r>
              <a:rPr lang="en-US"/>
              <a:t>Through</a:t>
            </a:r>
            <a:r>
              <a:rPr lang="en-US"/>
              <a:t> the organic acid (tubular) secretory system of the kidney and by glomerular filtration. </a:t>
            </a:r>
            <a:r>
              <a:rPr lang="en-US"/>
              <a:t>Propenecid</a:t>
            </a:r>
            <a:r>
              <a:rPr lang="en-US"/>
              <a:t> inhibits the secretion of </a:t>
            </a:r>
            <a:r>
              <a:rPr lang="en-US"/>
              <a:t>penicillins</a:t>
            </a:r>
            <a:r>
              <a:rPr lang="en-US"/>
              <a:t> by competition and thus can increase blood levels.</a:t>
            </a:r>
            <a:endParaRPr/>
          </a:p>
          <a:p>
            <a:pPr>
              <a:defRPr/>
            </a:pPr>
            <a:endParaRPr lang="en-US"/>
          </a:p>
          <a:p>
            <a:pPr marL="0" indent="0">
              <a:buNone/>
              <a:defRPr/>
            </a:pPr>
            <a:endParaRPr lang="en-US"/>
          </a:p>
          <a:p>
            <a:pPr>
              <a:defRPr/>
            </a:pPr>
            <a:r>
              <a:rPr lang="en-US"/>
              <a:t>Penicillins</a:t>
            </a:r>
            <a:r>
              <a:rPr lang="en-US"/>
              <a:t> </a:t>
            </a:r>
            <a:r>
              <a:rPr lang="en-US"/>
              <a:t>are excreted into breast milk and saliva.</a:t>
            </a:r>
            <a:endParaRPr/>
          </a:p>
          <a:p>
            <a:pPr marL="0" indent="0">
              <a:buNone/>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0"/>
            <a:ext cx="8991600" cy="6705600"/>
          </a:xfrm>
        </p:spPr>
        <p:txBody>
          <a:bodyPr vertOverflow="overflow" horzOverflow="overflow" vert="horz" wrap="square" lIns="91440" tIns="45720" rIns="91440" bIns="45720" numCol="1" spcCol="0" rtlCol="0" fromWordArt="0" anchor="t" anchorCtr="0" forceAA="0" upright="0" compatLnSpc="0">
            <a:normAutofit fontScale="90000" lnSpcReduction="2000"/>
          </a:bodyPr>
          <a:lstStyle/>
          <a:p>
            <a:pPr marL="0" indent="0">
              <a:buNone/>
              <a:defRPr/>
            </a:pPr>
            <a:r>
              <a:rPr lang="en-US" b="1"/>
              <a:t>*</a:t>
            </a:r>
            <a:r>
              <a:rPr lang="en-US" b="1" u="sng"/>
              <a:t>PREPARATIONS </a:t>
            </a:r>
            <a:r>
              <a:rPr lang="en-US" b="1" u="sng"/>
              <a:t>OF PENICILLINS</a:t>
            </a:r>
            <a:endParaRPr lang="en-US" u="sng"/>
          </a:p>
          <a:p>
            <a:pPr marL="0" indent="0">
              <a:buNone/>
              <a:defRPr/>
            </a:pPr>
            <a:r>
              <a:rPr lang="en-US" b="1"/>
              <a:t> </a:t>
            </a:r>
            <a:r>
              <a:rPr lang="en-US" b="1"/>
              <a:t>I</a:t>
            </a:r>
            <a:r>
              <a:rPr lang="en-US" b="1"/>
              <a:t>. BENZYL PENICILLIN; Penicillin-g AND RELATED </a:t>
            </a:r>
            <a:r>
              <a:rPr lang="en-US" b="1"/>
              <a:t>DRUGS:</a:t>
            </a:r>
            <a:endParaRPr lang="en-US"/>
          </a:p>
          <a:p>
            <a:pPr marL="0" indent="0">
              <a:buNone/>
              <a:defRPr/>
            </a:pPr>
            <a:r>
              <a:rPr lang="en-US" i="1"/>
              <a:t> </a:t>
            </a:r>
            <a:r>
              <a:rPr lang="en-US" b="1"/>
              <a:t>Effectiveness </a:t>
            </a:r>
            <a:endParaRPr lang="en-US"/>
          </a:p>
          <a:p>
            <a:pPr marL="0" lvl="0" indent="0">
              <a:buNone/>
              <a:defRPr/>
            </a:pPr>
            <a:r>
              <a:rPr lang="en-US"/>
              <a:t>-active </a:t>
            </a:r>
            <a:r>
              <a:rPr lang="en-US"/>
              <a:t>against gram-negative and positive cocci, gram-positive bacilli and spirochetes. </a:t>
            </a:r>
            <a:endParaRPr lang="en-US"/>
          </a:p>
          <a:p>
            <a:pPr marL="0" lvl="0" indent="0">
              <a:buNone/>
              <a:defRPr/>
            </a:pPr>
            <a:r>
              <a:rPr lang="en-US"/>
              <a:t>-It </a:t>
            </a:r>
            <a:r>
              <a:rPr lang="en-US"/>
              <a:t>is sensitive to </a:t>
            </a:r>
            <a:r>
              <a:rPr lang="en-US"/>
              <a:t>penicillinase</a:t>
            </a:r>
            <a:r>
              <a:rPr lang="en-US"/>
              <a:t> enzyme. </a:t>
            </a:r>
            <a:endParaRPr/>
          </a:p>
          <a:p>
            <a:pPr marL="0" indent="0">
              <a:buNone/>
              <a:defRPr/>
            </a:pPr>
            <a:r>
              <a:rPr lang="en-US"/>
              <a:t> </a:t>
            </a:r>
            <a:endParaRPr/>
          </a:p>
          <a:p>
            <a:pPr marL="0" indent="0">
              <a:buNone/>
              <a:defRPr/>
            </a:pPr>
            <a:r>
              <a:rPr lang="en-US" b="1"/>
              <a:t>Classification</a:t>
            </a:r>
            <a:endParaRPr lang="en-US"/>
          </a:p>
          <a:p>
            <a:pPr marL="0" indent="0">
              <a:buNone/>
              <a:defRPr/>
            </a:pPr>
            <a:r>
              <a:rPr lang="en-US" b="1"/>
              <a:t>A. Injectable preparations:</a:t>
            </a:r>
            <a:endParaRPr lang="en-US"/>
          </a:p>
          <a:p>
            <a:pPr marL="0" indent="0">
              <a:buNone/>
              <a:defRPr/>
            </a:pPr>
            <a:r>
              <a:rPr lang="en-US" b="1"/>
              <a:t> </a:t>
            </a:r>
            <a:r>
              <a:rPr lang="en-US" b="1"/>
              <a:t>Short-acting preparation e.g. benzyl penicillin (penicillin-G): </a:t>
            </a:r>
            <a:r>
              <a:rPr lang="en-US" b="1"/>
              <a:t>(6 hours)</a:t>
            </a:r>
            <a:endParaRPr lang="en-US"/>
          </a:p>
          <a:p>
            <a:pPr marL="0" lvl="0" indent="0">
              <a:buNone/>
              <a:defRPr/>
            </a:pPr>
            <a:r>
              <a:rPr lang="en-US"/>
              <a:t>Its </a:t>
            </a:r>
            <a:r>
              <a:rPr lang="en-US"/>
              <a:t>distribution is allover the body except CSF But it diffuses to CSF if meninges are inflamed (meningitis</a:t>
            </a:r>
            <a:r>
              <a:rPr lang="en-US"/>
              <a:t>).</a:t>
            </a:r>
            <a:endParaRPr/>
          </a:p>
          <a:p>
            <a:pPr marL="0" lvl="0" indent="0">
              <a:buNone/>
              <a:defRPr/>
            </a:pPr>
            <a:r>
              <a:rPr lang="en-US"/>
              <a:t>Can be destroyed by B lactamase.</a:t>
            </a: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152400"/>
            <a:ext cx="9074727" cy="6553200"/>
          </a:xfrm>
        </p:spPr>
        <p:txBody>
          <a:bodyPr>
            <a:normAutofit fontScale="77500" lnSpcReduction="20000"/>
          </a:bodyPr>
          <a:lstStyle/>
          <a:p>
            <a:pPr marL="0" indent="0">
              <a:buNone/>
              <a:defRPr/>
            </a:pPr>
            <a:r>
              <a:rPr lang="en-US" b="1"/>
              <a:t>Long-acting preparations:</a:t>
            </a:r>
            <a:endParaRPr lang="en-US"/>
          </a:p>
          <a:p>
            <a:pPr marL="0" lvl="0" indent="0">
              <a:buNone/>
              <a:defRPr/>
            </a:pPr>
            <a:r>
              <a:rPr lang="en-US"/>
              <a:t>To overcome the drawback of the short duration of action of benzyl penicillin, which necessitates its frequent </a:t>
            </a:r>
            <a:r>
              <a:rPr lang="en-US"/>
              <a:t>parenteral </a:t>
            </a:r>
            <a:r>
              <a:rPr lang="en-US"/>
              <a:t>administration, long </a:t>
            </a:r>
            <a:r>
              <a:rPr lang="en-US"/>
              <a:t> acting </a:t>
            </a:r>
            <a:r>
              <a:rPr lang="en-US"/>
              <a:t>preparations of benzyl penicillin were prepared. </a:t>
            </a:r>
            <a:r>
              <a:rPr lang="en-US"/>
              <a:t> </a:t>
            </a:r>
            <a:r>
              <a:rPr lang="en-US"/>
              <a:t>These preparations are given </a:t>
            </a:r>
            <a:r>
              <a:rPr lang="en-US" b="1"/>
              <a:t>only intramuscularly and never intravenously</a:t>
            </a:r>
            <a:r>
              <a:rPr lang="en-US"/>
              <a:t>. </a:t>
            </a:r>
            <a:r>
              <a:rPr lang="en-US" b="1" u="sng"/>
              <a:t>The </a:t>
            </a:r>
            <a:r>
              <a:rPr lang="en-US" b="1" u="sng"/>
              <a:t>long acting </a:t>
            </a:r>
            <a:r>
              <a:rPr lang="en-US" b="1" u="sng"/>
              <a:t>penicillins</a:t>
            </a:r>
            <a:r>
              <a:rPr lang="en-US" b="1" u="sng"/>
              <a:t> include:</a:t>
            </a:r>
            <a:endParaRPr lang="en-US" b="1"/>
          </a:p>
          <a:p>
            <a:pPr marL="0" lvl="0" indent="0">
              <a:buNone/>
              <a:defRPr/>
            </a:pPr>
            <a:r>
              <a:rPr lang="en-US" b="1"/>
              <a:t>1-Procaine </a:t>
            </a:r>
            <a:r>
              <a:rPr lang="en-US" b="1"/>
              <a:t>penicillin-G:</a:t>
            </a:r>
            <a:r>
              <a:rPr lang="en-US"/>
              <a:t> 12-24 hours </a:t>
            </a:r>
            <a:endParaRPr/>
          </a:p>
          <a:p>
            <a:pPr marL="0" lvl="0" indent="0">
              <a:buNone/>
              <a:defRPr/>
            </a:pPr>
            <a:r>
              <a:rPr lang="en-US"/>
              <a:t>This is a combination of procaine and benzyl penicillin</a:t>
            </a:r>
            <a:r>
              <a:rPr lang="en-US"/>
              <a:t>. </a:t>
            </a:r>
            <a:r>
              <a:rPr lang="en-US"/>
              <a:t>It consists of 100.000 units of procaine penicillin + 100.000 units of benzyl </a:t>
            </a:r>
            <a:r>
              <a:rPr lang="en-US"/>
              <a:t>penicillin.</a:t>
            </a:r>
            <a:endParaRPr/>
          </a:p>
          <a:p>
            <a:pPr marL="0" lvl="0" indent="0">
              <a:buNone/>
              <a:defRPr/>
            </a:pPr>
            <a:r>
              <a:rPr lang="en-US" b="1"/>
              <a:t>2-Fortified </a:t>
            </a:r>
            <a:r>
              <a:rPr lang="en-US" b="1"/>
              <a:t>procaine penicillin:</a:t>
            </a:r>
            <a:r>
              <a:rPr lang="en-US"/>
              <a:t> 24 hours </a:t>
            </a:r>
            <a:endParaRPr/>
          </a:p>
          <a:p>
            <a:pPr marL="0" lvl="0" indent="0">
              <a:buNone/>
              <a:defRPr/>
            </a:pPr>
            <a:r>
              <a:rPr lang="en-US"/>
              <a:t>It </a:t>
            </a:r>
            <a:r>
              <a:rPr lang="en-US"/>
              <a:t>consists of 300.000 units of procaine penicillin + 100.000 units of benzyl penicillin-Given once daily IM.</a:t>
            </a:r>
            <a:endParaRPr/>
          </a:p>
          <a:p>
            <a:pPr marL="0" lvl="0" indent="0">
              <a:buNone/>
              <a:defRPr/>
            </a:pPr>
            <a:r>
              <a:rPr lang="en-US" b="1"/>
              <a:t>3-Benzathine </a:t>
            </a:r>
            <a:r>
              <a:rPr lang="en-US" b="1"/>
              <a:t>penicillin: </a:t>
            </a:r>
            <a:endParaRPr lang="en-US"/>
          </a:p>
          <a:p>
            <a:pPr marL="0" lvl="0" indent="0">
              <a:buNone/>
              <a:defRPr/>
            </a:pPr>
            <a:r>
              <a:rPr lang="en-US"/>
              <a:t>This preparation produces low blood levels lasting from few days to 4 weeks depending on the dose. It should not be used in acute infections because the blood levels are low. So it is used in chemoprophylaxis of rheumatic fever.</a:t>
            </a:r>
            <a:endParaRPr/>
          </a:p>
          <a:p>
            <a:pPr marL="0" indent="0">
              <a:buNone/>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76200"/>
            <a:ext cx="8915400" cy="6705600"/>
          </a:xfrm>
        </p:spPr>
        <p:txBody>
          <a:bodyPr>
            <a:normAutofit/>
          </a:bodyPr>
          <a:lstStyle/>
          <a:p>
            <a:pPr marL="0" indent="0">
              <a:buNone/>
              <a:defRPr/>
            </a:pPr>
            <a:r>
              <a:rPr lang="en-US" b="1"/>
              <a:t>*Oral </a:t>
            </a:r>
            <a:r>
              <a:rPr lang="en-US" b="1"/>
              <a:t>preparations:</a:t>
            </a:r>
            <a:endParaRPr lang="en-US"/>
          </a:p>
          <a:p>
            <a:pPr marL="0" lvl="0" indent="0">
              <a:buNone/>
              <a:defRPr/>
            </a:pPr>
            <a:r>
              <a:rPr lang="en-US"/>
              <a:t>These </a:t>
            </a:r>
            <a:r>
              <a:rPr lang="en-US"/>
              <a:t>penicillins</a:t>
            </a:r>
            <a:r>
              <a:rPr lang="en-US"/>
              <a:t> are stable in acid medium and hence escape destruction in the gastric juice. They include:</a:t>
            </a:r>
            <a:endParaRPr/>
          </a:p>
          <a:p>
            <a:pPr marL="0" lvl="0" indent="0">
              <a:buNone/>
              <a:defRPr/>
            </a:pPr>
            <a:r>
              <a:rPr lang="en-US" b="1"/>
              <a:t>Phenoxymethyl</a:t>
            </a:r>
            <a:r>
              <a:rPr lang="en-US" b="1"/>
              <a:t> penicillin (penicillin V</a:t>
            </a:r>
            <a:r>
              <a:rPr lang="en-US" b="1"/>
              <a:t>). </a:t>
            </a:r>
            <a:endParaRPr/>
          </a:p>
          <a:p>
            <a:pPr marL="0" lvl="0" indent="0">
              <a:buNone/>
              <a:defRPr/>
            </a:pPr>
            <a:r>
              <a:rPr lang="en-US" b="1"/>
              <a:t>Phenethicillin</a:t>
            </a:r>
            <a:r>
              <a:rPr lang="en-US" b="1"/>
              <a:t>.</a:t>
            </a:r>
            <a:endParaRPr lang="en-US"/>
          </a:p>
          <a:p>
            <a:pPr marL="0" indent="0">
              <a:buNone/>
              <a:defRPr/>
            </a:pPr>
            <a:r>
              <a:rPr lang="en-US" b="1"/>
              <a:t> </a:t>
            </a: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381000"/>
            <a:ext cx="9036496" cy="6477000"/>
          </a:xfrm>
        </p:spPr>
        <p:txBody>
          <a:bodyPr>
            <a:normAutofit fontScale="55000" lnSpcReduction="20000"/>
          </a:bodyPr>
          <a:lstStyle/>
          <a:p>
            <a:pPr marL="0" indent="0">
              <a:buNone/>
              <a:defRPr/>
            </a:pPr>
            <a:r>
              <a:rPr lang="en-US" b="1"/>
              <a:t>II. </a:t>
            </a:r>
            <a:r>
              <a:rPr lang="en-US" b="1" u="sng"/>
              <a:t>ANTISTAPHYLOCOCCAL PENICILLINS or PENICILLINASE </a:t>
            </a:r>
            <a:r>
              <a:rPr lang="en-US" b="1" u="sng"/>
              <a:t>RESISTANT PENICILLINS</a:t>
            </a:r>
            <a:endParaRPr lang="en-US" u="sng"/>
          </a:p>
          <a:p>
            <a:pPr marL="0" indent="0">
              <a:buNone/>
              <a:defRPr/>
            </a:pPr>
            <a:r>
              <a:rPr lang="en-US"/>
              <a:t>Within a few years of penicillin becoming widely available, staphylococcal strains began to produce </a:t>
            </a:r>
            <a:r>
              <a:rPr lang="en-US"/>
              <a:t>beta lactamases</a:t>
            </a:r>
            <a:r>
              <a:rPr lang="en-US"/>
              <a:t>, rendering penicillin useless in these infections. The basic structure of penicillin was modified to resist these destructive enzymes, leading to the </a:t>
            </a:r>
            <a:r>
              <a:rPr lang="en-US"/>
              <a:t>antistaphylococcal</a:t>
            </a:r>
            <a:r>
              <a:rPr lang="en-US"/>
              <a:t> </a:t>
            </a:r>
            <a:r>
              <a:rPr lang="en-US"/>
              <a:t>penicillins</a:t>
            </a:r>
            <a:r>
              <a:rPr lang="en-US"/>
              <a:t>. This modification gave these drugs activity against staphylococci that produce penicillinases, but it did not add to the poor gram-negative activity of the natural </a:t>
            </a:r>
            <a:r>
              <a:rPr lang="en-US"/>
              <a:t>penicillins</a:t>
            </a:r>
            <a:r>
              <a:rPr lang="en-US"/>
              <a:t>.</a:t>
            </a:r>
            <a:endParaRPr/>
          </a:p>
          <a:p>
            <a:pPr marL="0" indent="0">
              <a:buNone/>
              <a:defRPr/>
            </a:pPr>
            <a:endParaRPr lang="en-US"/>
          </a:p>
          <a:p>
            <a:pPr marL="0" lvl="0" indent="0">
              <a:buNone/>
              <a:defRPr/>
            </a:pPr>
            <a:r>
              <a:rPr lang="en-US" b="1"/>
              <a:t>The only indication is infection by </a:t>
            </a:r>
            <a:r>
              <a:rPr lang="en-US" b="1"/>
              <a:t></a:t>
            </a:r>
            <a:r>
              <a:rPr lang="en-US" b="1"/>
              <a:t>-lactamase producing staph.</a:t>
            </a:r>
            <a:r>
              <a:rPr lang="en-US"/>
              <a:t>  </a:t>
            </a:r>
            <a:endParaRPr/>
          </a:p>
          <a:p>
            <a:pPr marL="0" lvl="0" indent="0">
              <a:buNone/>
              <a:defRPr/>
            </a:pPr>
            <a:r>
              <a:rPr lang="en-US"/>
              <a:t>They have low activity against other gram-positive and inactive against gram-negative bacteria. </a:t>
            </a:r>
            <a:endParaRPr/>
          </a:p>
          <a:p>
            <a:pPr marL="0" lvl="0" indent="0">
              <a:buNone/>
              <a:defRPr/>
            </a:pPr>
            <a:r>
              <a:rPr lang="en-US"/>
              <a:t>They include:</a:t>
            </a:r>
            <a:endParaRPr/>
          </a:p>
          <a:p>
            <a:pPr marL="0" lvl="0" indent="0">
              <a:buNone/>
              <a:defRPr/>
            </a:pPr>
            <a:r>
              <a:rPr lang="en-US" b="1"/>
              <a:t>Methicillin.</a:t>
            </a:r>
            <a:endParaRPr lang="en-US"/>
          </a:p>
          <a:p>
            <a:pPr marL="0" lvl="0" indent="0">
              <a:buNone/>
              <a:defRPr/>
            </a:pPr>
            <a:r>
              <a:rPr lang="en-US" b="1"/>
              <a:t>Cloxacillin</a:t>
            </a:r>
            <a:r>
              <a:rPr lang="en-US" b="1"/>
              <a:t>, </a:t>
            </a:r>
            <a:r>
              <a:rPr lang="en-US" b="1"/>
              <a:t>Dicloxacillin</a:t>
            </a:r>
            <a:r>
              <a:rPr lang="en-US" b="1"/>
              <a:t>, </a:t>
            </a:r>
            <a:r>
              <a:rPr lang="en-US" b="1"/>
              <a:t>Flucloxacillin</a:t>
            </a:r>
            <a:r>
              <a:rPr lang="en-US" b="1"/>
              <a:t>.</a:t>
            </a:r>
            <a:endParaRPr lang="en-US"/>
          </a:p>
          <a:p>
            <a:pPr marL="0" lvl="0" indent="0">
              <a:buNone/>
              <a:defRPr/>
            </a:pPr>
            <a:r>
              <a:rPr lang="en-US" b="1"/>
              <a:t>Nafcillin</a:t>
            </a:r>
            <a:r>
              <a:rPr lang="en-US"/>
              <a:t>: It is more active than methicillin and </a:t>
            </a:r>
            <a:r>
              <a:rPr lang="en-US"/>
              <a:t>cloxacillin</a:t>
            </a:r>
            <a:r>
              <a:rPr lang="en-US"/>
              <a:t>.</a:t>
            </a:r>
            <a:endParaRPr/>
          </a:p>
          <a:p>
            <a:pPr marL="0" indent="0">
              <a:buNone/>
              <a:defRPr/>
            </a:pPr>
            <a:endParaRPr lang="en-US"/>
          </a:p>
          <a:p>
            <a:pPr>
              <a:defRPr/>
            </a:pPr>
            <a:r>
              <a:rPr lang="en-US"/>
              <a:t>Most </a:t>
            </a:r>
            <a:r>
              <a:rPr lang="en-US"/>
              <a:t>antistaphylococcal</a:t>
            </a:r>
            <a:r>
              <a:rPr lang="en-US"/>
              <a:t> </a:t>
            </a:r>
            <a:r>
              <a:rPr lang="en-US"/>
              <a:t>penicillins</a:t>
            </a:r>
            <a:r>
              <a:rPr lang="en-US"/>
              <a:t> are eliminated from the body in large part by the </a:t>
            </a:r>
            <a:r>
              <a:rPr lang="en-US"/>
              <a:t>liver and </a:t>
            </a:r>
            <a:r>
              <a:rPr lang="en-US"/>
              <a:t>do not need to be adjusted in cases of renal dysfunction</a:t>
            </a:r>
            <a:r>
              <a:rPr lang="en-US"/>
              <a:t>.</a:t>
            </a:r>
            <a:endParaRPr/>
          </a:p>
          <a:p>
            <a:pPr>
              <a:defRPr/>
            </a:pPr>
            <a:endParaRPr lang="en-US"/>
          </a:p>
          <a:p>
            <a:pPr>
              <a:defRPr/>
            </a:pPr>
            <a:r>
              <a:rPr lang="en-US"/>
              <a:t>These drugs are interchangeable therapeutically. Therefore, S aureus that is susceptible </a:t>
            </a:r>
            <a:r>
              <a:rPr lang="en-US"/>
              <a:t>to methicillin </a:t>
            </a:r>
            <a:r>
              <a:rPr lang="en-US"/>
              <a:t>(which is no longer used) is susceptible to oxacillin, </a:t>
            </a:r>
            <a:r>
              <a:rPr lang="en-US"/>
              <a:t>nafcillin</a:t>
            </a:r>
            <a:r>
              <a:rPr lang="en-US"/>
              <a:t>, and the rest</a:t>
            </a:r>
            <a:r>
              <a:rPr lang="en-US"/>
              <a:t>.</a:t>
            </a:r>
            <a:endParaRPr/>
          </a:p>
          <a:p>
            <a:pPr>
              <a:defRPr/>
            </a:pPr>
            <a:endParaRPr lang="en-US"/>
          </a:p>
          <a:p>
            <a:pPr marL="0" indent="0">
              <a:buNone/>
              <a:defRPr/>
            </a:pPr>
            <a:r>
              <a:rPr lang="en-US"/>
              <a:t>Beta-lactams kill staphylococci more quickly than vancomycin, so patients with MSSA </a:t>
            </a:r>
            <a:r>
              <a:rPr lang="en-US"/>
              <a:t>infections who </a:t>
            </a:r>
            <a:r>
              <a:rPr lang="en-US"/>
              <a:t>lack serious beta-lactam allergies should be switched to beta-lactams, such </a:t>
            </a:r>
            <a:r>
              <a:rPr lang="en-US"/>
              <a:t>as </a:t>
            </a:r>
            <a:r>
              <a:rPr lang="en-US"/>
              <a:t>antistaphylococcal</a:t>
            </a:r>
            <a:r>
              <a:rPr lang="en-US"/>
              <a:t> </a:t>
            </a:r>
            <a:r>
              <a:rPr lang="en-US"/>
              <a:t>  </a:t>
            </a:r>
            <a:r>
              <a:rPr lang="en-US"/>
              <a:t>penicillins</a:t>
            </a:r>
            <a:r>
              <a:rPr lang="en-US"/>
              <a:t> </a:t>
            </a:r>
            <a:r>
              <a:rPr lang="en-US"/>
              <a:t>or first-generation </a:t>
            </a:r>
            <a:r>
              <a:rPr lang="en-US"/>
              <a:t>cephalosporins</a:t>
            </a:r>
            <a:r>
              <a:rPr lang="en-US"/>
              <a:t>. This has been shown to be </a:t>
            </a:r>
            <a:r>
              <a:rPr lang="en-US"/>
              <a:t>an important </a:t>
            </a:r>
            <a:r>
              <a:rPr lang="en-US"/>
              <a:t>difference in serious infections.</a:t>
            </a:r>
            <a:endParaRPr lang="en-US" u="sng"/>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152400"/>
            <a:ext cx="9144000" cy="6553200"/>
          </a:xfrm>
        </p:spPr>
        <p:txBody>
          <a:bodyPr>
            <a:normAutofit fontScale="55000" lnSpcReduction="20000"/>
          </a:bodyPr>
          <a:lstStyle/>
          <a:p>
            <a:pPr marL="0" indent="0">
              <a:buNone/>
              <a:defRPr/>
            </a:pPr>
            <a:r>
              <a:rPr lang="en-US" b="1"/>
              <a:t>III. </a:t>
            </a:r>
            <a:r>
              <a:rPr lang="en-US" b="1"/>
              <a:t>Broad -SPECTRUM </a:t>
            </a:r>
            <a:r>
              <a:rPr lang="en-US" b="1"/>
              <a:t>PENICILLINS </a:t>
            </a:r>
            <a:r>
              <a:rPr lang="en-US" b="1"/>
              <a:t> =AMINO </a:t>
            </a:r>
            <a:r>
              <a:rPr lang="en-US" b="1"/>
              <a:t>PENICILLINS</a:t>
            </a:r>
            <a:r>
              <a:rPr lang="en-US" b="1"/>
              <a:t>:</a:t>
            </a:r>
            <a:endParaRPr/>
          </a:p>
          <a:p>
            <a:pPr marL="0" indent="0">
              <a:buNone/>
              <a:defRPr/>
            </a:pPr>
            <a:r>
              <a:rPr lang="en-US"/>
              <a:t>Though the </a:t>
            </a:r>
            <a:r>
              <a:rPr lang="en-US"/>
              <a:t>antistaphylococcal</a:t>
            </a:r>
            <a:r>
              <a:rPr lang="en-US"/>
              <a:t> </a:t>
            </a:r>
            <a:r>
              <a:rPr lang="en-US"/>
              <a:t>penicillins</a:t>
            </a:r>
            <a:r>
              <a:rPr lang="en-US"/>
              <a:t> improve on the gram-positive coverage of natural </a:t>
            </a:r>
            <a:r>
              <a:rPr lang="en-US"/>
              <a:t>penicillins</a:t>
            </a:r>
            <a:r>
              <a:rPr lang="en-US"/>
              <a:t>, they do not add to their gram-negative coverage. </a:t>
            </a:r>
            <a:r>
              <a:rPr lang="en-US"/>
              <a:t>Aminopenicillins</a:t>
            </a:r>
            <a:r>
              <a:rPr lang="en-US"/>
              <a:t> are more water soluble and pass through </a:t>
            </a:r>
            <a:r>
              <a:rPr lang="en-US"/>
              <a:t>porin</a:t>
            </a:r>
            <a:r>
              <a:rPr lang="en-US"/>
              <a:t> channels in the cell wall of some gram-negative organisms.</a:t>
            </a:r>
            <a:endParaRPr/>
          </a:p>
          <a:p>
            <a:pPr marL="0" indent="0">
              <a:buNone/>
              <a:defRPr/>
            </a:pPr>
            <a:r>
              <a:rPr lang="en-US"/>
              <a:t>However, they are susceptible to beta-lactamases, and resistance to them is common. </a:t>
            </a:r>
            <a:r>
              <a:rPr lang="en-US"/>
              <a:t>Aminopenicillins</a:t>
            </a:r>
            <a:r>
              <a:rPr lang="en-US"/>
              <a:t> are rarely active against staphylococci, because these almost always produce penicillinases. These drugs also do not have useful activity against </a:t>
            </a:r>
            <a:r>
              <a:rPr lang="en-US" i="1"/>
              <a:t>Pseudomonas aeruginosa</a:t>
            </a:r>
            <a:r>
              <a:rPr lang="en-US"/>
              <a:t>.</a:t>
            </a:r>
            <a:endParaRPr lang="en-US" u="sng"/>
          </a:p>
          <a:p>
            <a:pPr marL="514350" indent="-514350">
              <a:buAutoNum type="alphaUcPeriod"/>
              <a:defRPr/>
            </a:pPr>
            <a:endParaRPr lang="en-US" b="1"/>
          </a:p>
          <a:p>
            <a:pPr marL="0" lvl="0" indent="0">
              <a:buNone/>
              <a:defRPr/>
            </a:pPr>
            <a:r>
              <a:rPr lang="en-US"/>
              <a:t>Their </a:t>
            </a:r>
            <a:r>
              <a:rPr lang="en-US"/>
              <a:t>spectrum like </a:t>
            </a:r>
            <a:r>
              <a:rPr lang="en-US" b="1"/>
              <a:t>penicillin G plus gram negative bacteria</a:t>
            </a:r>
            <a:r>
              <a:rPr lang="en-US"/>
              <a:t> e.g. H. influenza, Salmonella, Proteus, and </a:t>
            </a:r>
            <a:r>
              <a:rPr lang="en-US"/>
              <a:t>Shigella</a:t>
            </a:r>
            <a:r>
              <a:rPr lang="en-US"/>
              <a:t>. They </a:t>
            </a:r>
            <a:r>
              <a:rPr lang="en-US"/>
              <a:t>are </a:t>
            </a:r>
            <a:r>
              <a:rPr lang="en-US"/>
              <a:t></a:t>
            </a:r>
            <a:r>
              <a:rPr lang="en-US"/>
              <a:t>-lactamase susceptible </a:t>
            </a:r>
            <a:endParaRPr/>
          </a:p>
          <a:p>
            <a:pPr marL="0" lvl="0" indent="0">
              <a:buNone/>
              <a:defRPr/>
            </a:pPr>
            <a:r>
              <a:rPr lang="en-US"/>
              <a:t>They can be given orally (acid resistant) and by injection (IM and IV). They include:</a:t>
            </a:r>
            <a:endParaRPr/>
          </a:p>
          <a:p>
            <a:pPr marL="0" lvl="0" indent="0">
              <a:buNone/>
              <a:defRPr/>
            </a:pPr>
            <a:r>
              <a:rPr lang="en-US" b="1"/>
              <a:t>*</a:t>
            </a:r>
            <a:r>
              <a:rPr lang="en-US" b="1" u="sng"/>
              <a:t>Ampicillin</a:t>
            </a:r>
            <a:endParaRPr lang="en-US" b="1" u="sng"/>
          </a:p>
          <a:p>
            <a:pPr marL="0" lvl="0" indent="0">
              <a:buNone/>
              <a:defRPr/>
            </a:pPr>
            <a:r>
              <a:rPr lang="en-US"/>
              <a:t>It is concentrated in bile, so it is effective in gall bladder disease and typhoid carrier</a:t>
            </a:r>
            <a:r>
              <a:rPr lang="en-US"/>
              <a:t>. But superinfection………………… </a:t>
            </a:r>
            <a:endParaRPr/>
          </a:p>
          <a:p>
            <a:pPr marL="0" lvl="0" indent="0">
              <a:buNone/>
              <a:defRPr/>
            </a:pPr>
            <a:r>
              <a:rPr lang="en-US" b="1"/>
              <a:t>*Pro-drugs </a:t>
            </a:r>
            <a:r>
              <a:rPr lang="en-US" b="1"/>
              <a:t>of ampicillin:</a:t>
            </a:r>
            <a:endParaRPr lang="en-US"/>
          </a:p>
          <a:p>
            <a:pPr marL="0" lvl="0" indent="0">
              <a:buNone/>
              <a:defRPr/>
            </a:pPr>
            <a:r>
              <a:rPr lang="en-US" b="1"/>
              <a:t> </a:t>
            </a:r>
            <a:r>
              <a:rPr lang="en-US"/>
              <a:t>e.g. </a:t>
            </a:r>
            <a:r>
              <a:rPr lang="en-US"/>
              <a:t>piv</a:t>
            </a:r>
            <a:r>
              <a:rPr lang="en-US" b="1"/>
              <a:t>ampicillin</a:t>
            </a:r>
            <a:r>
              <a:rPr lang="en-US"/>
              <a:t>, </a:t>
            </a:r>
            <a:r>
              <a:rPr lang="en-US"/>
              <a:t>tal</a:t>
            </a:r>
            <a:r>
              <a:rPr lang="en-US" b="1"/>
              <a:t>ampicillin</a:t>
            </a:r>
            <a:r>
              <a:rPr lang="en-US"/>
              <a:t>, and </a:t>
            </a:r>
            <a:r>
              <a:rPr lang="en-US"/>
              <a:t>pac</a:t>
            </a:r>
            <a:r>
              <a:rPr lang="en-US" b="1"/>
              <a:t>ampicillin</a:t>
            </a:r>
            <a:r>
              <a:rPr lang="en-US"/>
              <a:t>.</a:t>
            </a:r>
            <a:endParaRPr/>
          </a:p>
          <a:p>
            <a:pPr marL="0" lvl="0" indent="0">
              <a:buNone/>
              <a:defRPr/>
            </a:pPr>
            <a:r>
              <a:rPr lang="en-US"/>
              <a:t>These are esters of ampicillin which themselves are microbiologically inactive but after oral administration they are de-esterified in the gut mucosa or liver to release ampicillin to the systemic circulation. </a:t>
            </a:r>
            <a:endParaRPr/>
          </a:p>
          <a:p>
            <a:pPr marL="0" indent="0">
              <a:buNone/>
              <a:defRPr/>
            </a:pPr>
            <a:r>
              <a:rPr lang="en-US" b="1"/>
              <a:t></a:t>
            </a:r>
            <a:r>
              <a:rPr lang="en-US" b="1"/>
              <a:t>Advantages </a:t>
            </a:r>
            <a:endParaRPr lang="en-US"/>
          </a:p>
          <a:p>
            <a:pPr marL="0" lvl="0" indent="0">
              <a:buNone/>
              <a:defRPr/>
            </a:pPr>
            <a:r>
              <a:rPr lang="en-US"/>
              <a:t>They are better absorbed from the gut than ampicillin itself, so gives higher levels in blood and </a:t>
            </a:r>
            <a:r>
              <a:rPr lang="en-US"/>
              <a:t>tissues</a:t>
            </a:r>
            <a:r>
              <a:rPr lang="en-US"/>
              <a:t>. </a:t>
            </a:r>
            <a:endParaRPr/>
          </a:p>
          <a:p>
            <a:pPr marL="0" lvl="0" indent="0">
              <a:buNone/>
              <a:defRPr/>
            </a:pPr>
            <a:r>
              <a:rPr lang="en-US"/>
              <a:t>Because they are inactive when present in the lumen of the gut, they have no effect on the gut flora and less G.I. </a:t>
            </a:r>
            <a:r>
              <a:rPr lang="en-US"/>
              <a:t>upset (less superinfection).</a:t>
            </a: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76200"/>
            <a:ext cx="8839200" cy="6705600"/>
          </a:xfrm>
        </p:spPr>
        <p:txBody>
          <a:bodyPr>
            <a:normAutofit/>
          </a:bodyPr>
          <a:lstStyle/>
          <a:p>
            <a:pPr marL="0" lvl="0" indent="0">
              <a:buNone/>
              <a:defRPr/>
            </a:pPr>
            <a:r>
              <a:rPr lang="en-US" b="1" u="sng"/>
              <a:t>*</a:t>
            </a:r>
            <a:r>
              <a:rPr lang="en-US" b="1" u="sng"/>
              <a:t>Amoxycillin</a:t>
            </a:r>
            <a:r>
              <a:rPr lang="en-US" b="1" u="sng"/>
              <a:t>: </a:t>
            </a:r>
            <a:endParaRPr lang="en-US" u="sng"/>
          </a:p>
          <a:p>
            <a:pPr marL="0" lvl="0" indent="0">
              <a:buNone/>
              <a:defRPr/>
            </a:pPr>
            <a:r>
              <a:rPr lang="en-US" b="1"/>
              <a:t>like ampicillin but differs in:</a:t>
            </a:r>
            <a:endParaRPr/>
          </a:p>
          <a:p>
            <a:pPr marL="0" lvl="0" indent="0">
              <a:buNone/>
              <a:defRPr/>
            </a:pPr>
            <a:r>
              <a:rPr lang="en-US"/>
              <a:t>1-Better </a:t>
            </a:r>
            <a:r>
              <a:rPr lang="en-US"/>
              <a:t>absorption from intestine, so it has higher plasma and tissue levels.</a:t>
            </a:r>
            <a:endParaRPr/>
          </a:p>
          <a:p>
            <a:pPr marL="0" lvl="0" indent="0">
              <a:buNone/>
              <a:defRPr/>
            </a:pPr>
            <a:r>
              <a:rPr lang="en-US"/>
              <a:t>2-More </a:t>
            </a:r>
            <a:r>
              <a:rPr lang="en-US"/>
              <a:t>active against Salmonella </a:t>
            </a:r>
            <a:r>
              <a:rPr lang="en-US"/>
              <a:t>and </a:t>
            </a:r>
            <a:r>
              <a:rPr lang="en-US"/>
              <a:t>Streptococcal </a:t>
            </a:r>
            <a:r>
              <a:rPr lang="en-US"/>
              <a:t>fecalis</a:t>
            </a:r>
            <a:r>
              <a:rPr lang="en-US"/>
              <a:t> (ampicillin more on </a:t>
            </a:r>
            <a:r>
              <a:rPr lang="en-US"/>
              <a:t>shigella</a:t>
            </a:r>
            <a:r>
              <a:rPr lang="en-US"/>
              <a:t> and H. influenza).</a:t>
            </a:r>
            <a:endParaRPr/>
          </a:p>
          <a:p>
            <a:pPr marL="0" lvl="0" indent="0">
              <a:buNone/>
              <a:defRPr/>
            </a:pPr>
            <a:r>
              <a:rPr lang="en-US"/>
              <a:t>3-Can </a:t>
            </a:r>
            <a:r>
              <a:rPr lang="en-US"/>
              <a:t>penetrate </a:t>
            </a:r>
            <a:r>
              <a:rPr lang="en-US"/>
              <a:t>mucoid</a:t>
            </a:r>
            <a:r>
              <a:rPr lang="en-US"/>
              <a:t> and </a:t>
            </a:r>
            <a:r>
              <a:rPr lang="en-US"/>
              <a:t>purulant</a:t>
            </a:r>
            <a:r>
              <a:rPr lang="en-US"/>
              <a:t> sputum, so it is useful in chronic bronchitis.</a:t>
            </a:r>
            <a:endParaRPr/>
          </a:p>
          <a:p>
            <a:pPr marL="0" lvl="0" indent="0">
              <a:buNone/>
              <a:defRPr/>
            </a:pPr>
            <a:r>
              <a:rPr lang="en-US"/>
              <a:t>4-Less </a:t>
            </a:r>
            <a:r>
              <a:rPr lang="en-US"/>
              <a:t>diarrhea as side effect</a:t>
            </a:r>
            <a:r>
              <a:rPr lang="en-US"/>
              <a:t>.</a:t>
            </a:r>
            <a:endParaRPr/>
          </a:p>
          <a:p>
            <a:pPr marL="0" lvl="0" indent="0">
              <a:buNone/>
              <a:defRPr/>
            </a:pP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38594" name="Rectangle 2"/>
          <p:cNvSpPr>
            <a:spLocks noChangeArrowheads="1" noGrp="1"/>
          </p:cNvSpPr>
          <p:nvPr>
            <p:ph type="title"/>
          </p:nvPr>
        </p:nvSpPr>
        <p:spPr bwMode="auto"/>
        <p:txBody>
          <a:bodyPr/>
          <a:lstStyle/>
          <a:p>
            <a:pPr>
              <a:defRPr/>
            </a:pPr>
            <a:r>
              <a:rPr lang="en-US"/>
              <a:t>      </a:t>
            </a:r>
            <a:r>
              <a:rPr lang="en-US" sz="4400" b="1">
                <a:solidFill>
                  <a:srgbClr val="FF0000"/>
                </a:solidFill>
              </a:rPr>
              <a:t>Cell coverings of bacteria</a:t>
            </a:r>
            <a:r>
              <a:rPr lang="en-US">
                <a:solidFill>
                  <a:srgbClr val="FF0000"/>
                </a:solidFill>
              </a:rPr>
              <a:t> </a:t>
            </a:r>
            <a:endParaRPr/>
          </a:p>
        </p:txBody>
      </p:sp>
      <p:sp>
        <p:nvSpPr>
          <p:cNvPr id="238595" name="Rectangle 3"/>
          <p:cNvSpPr>
            <a:spLocks noChangeArrowheads="1" noGrp="1"/>
          </p:cNvSpPr>
          <p:nvPr>
            <p:ph type="body" idx="1"/>
          </p:nvPr>
        </p:nvSpPr>
        <p:spPr bwMode="auto">
          <a:xfrm>
            <a:off x="0" y="1600200"/>
            <a:ext cx="9067800" cy="4953000"/>
          </a:xfrm>
        </p:spPr>
        <p:txBody>
          <a:bodyPr>
            <a:normAutofit fontScale="92500" lnSpcReduction="10000"/>
          </a:bodyPr>
          <a:lstStyle/>
          <a:p>
            <a:pPr algn="l">
              <a:lnSpc>
                <a:spcPct val="90000"/>
              </a:lnSpc>
              <a:defRPr/>
            </a:pPr>
            <a:r>
              <a:rPr lang="en-US"/>
              <a:t>Inner: Cell / plasma membrane</a:t>
            </a:r>
            <a:endParaRPr/>
          </a:p>
          <a:p>
            <a:pPr algn="l">
              <a:lnSpc>
                <a:spcPct val="90000"/>
              </a:lnSpc>
              <a:defRPr/>
            </a:pPr>
            <a:r>
              <a:rPr lang="en-US"/>
              <a:t>Outer: Cell wall</a:t>
            </a:r>
            <a:endParaRPr/>
          </a:p>
          <a:p>
            <a:pPr algn="l">
              <a:lnSpc>
                <a:spcPct val="90000"/>
              </a:lnSpc>
              <a:defRPr/>
            </a:pPr>
            <a:r>
              <a:rPr lang="en-US"/>
              <a:t>Peptidoglycan layer consists of glycan chains</a:t>
            </a:r>
            <a:endParaRPr/>
          </a:p>
          <a:p>
            <a:pPr algn="l">
              <a:lnSpc>
                <a:spcPct val="90000"/>
              </a:lnSpc>
              <a:defRPr/>
            </a:pPr>
            <a:r>
              <a:rPr lang="en-US"/>
              <a:t>Glycan chains: linear strands of two alternating amino sugars</a:t>
            </a:r>
            <a:br>
              <a:rPr lang="en-US"/>
            </a:br>
            <a:r>
              <a:rPr lang="en-US"/>
              <a:t>            </a:t>
            </a:r>
            <a:r>
              <a:rPr lang="en-US" i="1"/>
              <a:t>N-</a:t>
            </a:r>
            <a:r>
              <a:rPr lang="en-US" i="1"/>
              <a:t>acetylglucosamine</a:t>
            </a:r>
            <a:r>
              <a:rPr lang="en-US" i="1"/>
              <a:t> (Nag)</a:t>
            </a:r>
            <a:br>
              <a:rPr lang="en-US" i="1"/>
            </a:br>
            <a:r>
              <a:rPr lang="en-US" i="1"/>
              <a:t>            N-</a:t>
            </a:r>
            <a:r>
              <a:rPr lang="en-US" i="1"/>
              <a:t>acetylmuramic</a:t>
            </a:r>
            <a:r>
              <a:rPr lang="en-US" i="1"/>
              <a:t> acid (Nam)</a:t>
            </a:r>
            <a:r>
              <a:rPr lang="en-US"/>
              <a:t> </a:t>
            </a:r>
            <a:endParaRPr/>
          </a:p>
          <a:p>
            <a:pPr algn="l">
              <a:lnSpc>
                <a:spcPct val="90000"/>
              </a:lnSpc>
              <a:defRPr/>
            </a:pPr>
            <a:r>
              <a:rPr lang="en-US"/>
              <a:t>Cross linking of these strands by peptide chains </a:t>
            </a:r>
            <a:endParaRPr lang="en-US"/>
          </a:p>
          <a:p>
            <a:pPr>
              <a:lnSpc>
                <a:spcPct val="90000"/>
              </a:lnSpc>
              <a:defRPr/>
            </a:pPr>
            <a:r>
              <a:rPr lang="en-US"/>
              <a:t>When </a:t>
            </a:r>
            <a:r>
              <a:rPr lang="en-US"/>
              <a:t>reproducing and growing, bacteria must synthesize more NAG/NAM units to add. </a:t>
            </a:r>
            <a:r>
              <a:rPr lang="en-US" b="1"/>
              <a:t>Transpeptidation</a:t>
            </a:r>
            <a:r>
              <a:rPr lang="en-US" b="1"/>
              <a:t> </a:t>
            </a:r>
            <a:r>
              <a:rPr lang="en-US"/>
              <a:t>is the final stage in cross linking of the linear </a:t>
            </a:r>
            <a:r>
              <a:rPr lang="en-US" b="1"/>
              <a:t>glycan </a:t>
            </a:r>
            <a:r>
              <a:rPr lang="en-US"/>
              <a:t>chains.</a:t>
            </a:r>
            <a:endParaRPr/>
          </a:p>
          <a:p>
            <a:pPr algn="l">
              <a:lnSpc>
                <a:spcPct val="90000"/>
              </a:lnSpc>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69702089" name="Title 1"/>
          <p:cNvSpPr>
            <a:spLocks noGrp="1"/>
          </p:cNvSpPr>
          <p:nvPr>
            <p:ph type="title"/>
          </p:nvPr>
        </p:nvSpPr>
        <p:spPr bwMode="auto"/>
        <p:txBody>
          <a:bodyPr/>
          <a:lstStyle/>
          <a:p>
            <a:pPr>
              <a:defRPr/>
            </a:pPr>
            <a:endParaRPr/>
          </a:p>
        </p:txBody>
      </p:sp>
      <p:sp>
        <p:nvSpPr>
          <p:cNvPr id="952761019" name="Content Placeholder 2"/>
          <p:cNvSpPr>
            <a:spLocks noGrp="1"/>
          </p:cNvSpPr>
          <p:nvPr>
            <p:ph idx="1"/>
          </p:nvPr>
        </p:nvSpPr>
        <p:spPr bwMode="auto"/>
        <p:txBody>
          <a:bodyPr/>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0"/>
            <a:ext cx="8839200" cy="6858000"/>
          </a:xfrm>
        </p:spPr>
        <p:txBody>
          <a:bodyPr>
            <a:normAutofit/>
          </a:bodyPr>
          <a:lstStyle/>
          <a:p>
            <a:pPr marL="0" indent="0">
              <a:buNone/>
              <a:defRPr/>
            </a:pPr>
            <a:r>
              <a:rPr lang="en-US" b="1" u="sng"/>
              <a:t>ANTIPSEUDOMONAL </a:t>
            </a:r>
            <a:r>
              <a:rPr lang="en-US" b="1" u="sng"/>
              <a:t>PENICILLINS: </a:t>
            </a:r>
            <a:endParaRPr lang="en-US" u="sng"/>
          </a:p>
          <a:p>
            <a:pPr marL="0" lvl="0" indent="0">
              <a:buNone/>
              <a:defRPr/>
            </a:pPr>
            <a:r>
              <a:rPr lang="en-US"/>
              <a:t>They are broad-spectrum, but should only be used for </a:t>
            </a:r>
            <a:r>
              <a:rPr lang="en-US"/>
              <a:t>pseudmonas</a:t>
            </a:r>
            <a:r>
              <a:rPr lang="en-US"/>
              <a:t> infection and ampicillin resistant </a:t>
            </a:r>
            <a:r>
              <a:rPr lang="en-US"/>
              <a:t>proteus</a:t>
            </a:r>
            <a:r>
              <a:rPr lang="en-US"/>
              <a:t>. Also they have activity against anaerobic gram negative bacteria e.g. </a:t>
            </a:r>
            <a:r>
              <a:rPr lang="en-US"/>
              <a:t>Bacteroids</a:t>
            </a:r>
            <a:r>
              <a:rPr lang="en-US"/>
              <a:t> </a:t>
            </a:r>
            <a:r>
              <a:rPr lang="en-US"/>
              <a:t>fragilis</a:t>
            </a:r>
            <a:r>
              <a:rPr lang="en-US"/>
              <a:t> (a common pathogen in intra-abdominal sepsis)</a:t>
            </a:r>
            <a:endParaRPr/>
          </a:p>
          <a:p>
            <a:pPr marL="0" lvl="0" indent="0">
              <a:buNone/>
              <a:defRPr/>
            </a:pPr>
            <a:r>
              <a:rPr lang="en-US"/>
              <a:t>They are </a:t>
            </a:r>
            <a:r>
              <a:rPr lang="en-US"/>
              <a:t></a:t>
            </a:r>
            <a:r>
              <a:rPr lang="en-US"/>
              <a:t>-lactamase susceptible.</a:t>
            </a:r>
            <a:endParaRPr/>
          </a:p>
          <a:p>
            <a:pPr marL="0" lvl="0" indent="0">
              <a:buNone/>
              <a:defRPr/>
            </a:pPr>
            <a:r>
              <a:rPr lang="en-US"/>
              <a:t>They have synergistic effect when they are used with aminoglycosides.</a:t>
            </a:r>
            <a:endParaRPr/>
          </a:p>
          <a:p>
            <a:pPr marL="0" lvl="0" indent="0">
              <a:buNone/>
              <a:defRPr/>
            </a:pPr>
            <a:r>
              <a:rPr lang="en-US"/>
              <a:t>*Examples</a:t>
            </a:r>
            <a:r>
              <a:rPr lang="en-US"/>
              <a:t>: </a:t>
            </a:r>
            <a:r>
              <a:rPr lang="en-US" b="1" i="1"/>
              <a:t>Carbencillin</a:t>
            </a:r>
            <a:r>
              <a:rPr lang="en-US" b="1" i="1"/>
              <a:t>, </a:t>
            </a:r>
            <a:r>
              <a:rPr lang="en-US" b="1" i="1"/>
              <a:t>Ticarcillin</a:t>
            </a:r>
            <a:r>
              <a:rPr lang="en-US" b="1" i="1"/>
              <a:t>  </a:t>
            </a:r>
            <a:r>
              <a:rPr lang="en-US"/>
              <a:t>, </a:t>
            </a:r>
            <a:r>
              <a:rPr lang="en-US" b="1"/>
              <a:t>Azlocillin</a:t>
            </a:r>
            <a:r>
              <a:rPr lang="en-US" b="1"/>
              <a:t>, </a:t>
            </a:r>
            <a:r>
              <a:rPr lang="en-US" b="1"/>
              <a:t>Mezlocillin</a:t>
            </a:r>
            <a:r>
              <a:rPr lang="en-US"/>
              <a:t>, and </a:t>
            </a:r>
            <a:r>
              <a:rPr lang="en-US" b="1"/>
              <a:t>Piperacillin</a:t>
            </a:r>
            <a:endParaRPr lang="en-US" b="1"/>
          </a:p>
          <a:p>
            <a:pPr marL="0" indent="0">
              <a:buNone/>
              <a:defRPr/>
            </a:pPr>
            <a:r>
              <a:rPr lang="en-US" b="1"/>
              <a:t> </a:t>
            </a: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068021316" name="Title 1"/>
          <p:cNvSpPr>
            <a:spLocks noGrp="1"/>
          </p:cNvSpPr>
          <p:nvPr>
            <p:ph type="title"/>
          </p:nvPr>
        </p:nvSpPr>
        <p:spPr bwMode="auto"/>
        <p:txBody>
          <a:bodyPr/>
          <a:lstStyle/>
          <a:p>
            <a:pPr>
              <a:defRPr/>
            </a:pPr>
            <a:endParaRPr/>
          </a:p>
        </p:txBody>
      </p:sp>
      <p:sp>
        <p:nvSpPr>
          <p:cNvPr id="1562175920" name="Content Placeholder 2"/>
          <p:cNvSpPr>
            <a:spLocks noGrp="1"/>
          </p:cNvSpPr>
          <p:nvPr>
            <p:ph idx="1"/>
          </p:nvPr>
        </p:nvSpPr>
        <p:spPr bwMode="auto"/>
        <p:txBody>
          <a:bodyPr/>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76200" y="228600"/>
            <a:ext cx="8610600" cy="6629400"/>
          </a:xfrm>
        </p:spPr>
        <p:txBody>
          <a:bodyPr vertOverflow="overflow" horzOverflow="overflow" vert="horz" wrap="square" lIns="91440" tIns="45720" rIns="91440" bIns="45720" numCol="1" spcCol="0" rtlCol="0" fromWordArt="0" anchor="t" anchorCtr="0" forceAA="0" upright="0" compatLnSpc="0">
            <a:normAutofit fontScale="65000" lnSpcReduction="7000"/>
          </a:bodyPr>
          <a:lstStyle/>
          <a:p>
            <a:pPr marL="0" indent="0">
              <a:buNone/>
              <a:defRPr/>
            </a:pPr>
            <a:r>
              <a:rPr lang="en-US" b="1"/>
              <a:t>1- </a:t>
            </a:r>
            <a:r>
              <a:rPr lang="en-US" b="1" i="1"/>
              <a:t>ampicillin/</a:t>
            </a:r>
            <a:r>
              <a:rPr lang="en-US" b="1" i="1"/>
              <a:t>sulbactam</a:t>
            </a:r>
            <a:endParaRPr lang="en-US" b="1" i="1"/>
          </a:p>
          <a:p>
            <a:pPr marL="0" indent="0">
              <a:buNone/>
              <a:defRPr/>
            </a:pPr>
            <a:r>
              <a:rPr lang="en-US" b="1" i="1"/>
              <a:t>2-</a:t>
            </a:r>
            <a:r>
              <a:rPr lang="en-US" b="1"/>
              <a:t> amoxicillin/</a:t>
            </a:r>
            <a:r>
              <a:rPr lang="en-US" b="1"/>
              <a:t>clavulanate [Augmentin]</a:t>
            </a:r>
            <a:endParaRPr lang="en-US" b="1"/>
          </a:p>
          <a:p>
            <a:pPr marL="0" indent="0">
              <a:buNone/>
              <a:defRPr/>
            </a:pPr>
            <a:r>
              <a:rPr lang="en-US" b="1"/>
              <a:t>3- </a:t>
            </a:r>
            <a:r>
              <a:rPr lang="en-US" b="1" i="1"/>
              <a:t>piperacillin/</a:t>
            </a:r>
            <a:r>
              <a:rPr lang="en-US" b="1" i="1"/>
              <a:t>tazobactam</a:t>
            </a:r>
            <a:endParaRPr lang="en-US" b="1" i="1"/>
          </a:p>
          <a:p>
            <a:pPr marL="0" indent="0">
              <a:buNone/>
              <a:defRPr/>
            </a:pPr>
            <a:endParaRPr lang="en-US" b="1" i="1"/>
          </a:p>
          <a:p>
            <a:pPr marL="0" indent="0">
              <a:buNone/>
              <a:defRPr/>
            </a:pPr>
            <a:r>
              <a:rPr lang="en-US"/>
              <a:t>The beta-lactamase inhibitors </a:t>
            </a:r>
            <a:r>
              <a:rPr lang="en-US"/>
              <a:t> (</a:t>
            </a:r>
            <a:r>
              <a:rPr lang="en-US"/>
              <a:t>sulbactam</a:t>
            </a:r>
            <a:r>
              <a:rPr lang="en-US"/>
              <a:t>, </a:t>
            </a:r>
            <a:r>
              <a:rPr lang="en-US"/>
              <a:t>clavulanate</a:t>
            </a:r>
            <a:r>
              <a:rPr lang="en-US"/>
              <a:t>, </a:t>
            </a:r>
            <a:r>
              <a:rPr lang="en-US"/>
              <a:t>avibactam and </a:t>
            </a:r>
            <a:r>
              <a:rPr lang="en-US"/>
              <a:t>tazobactam</a:t>
            </a:r>
            <a:r>
              <a:rPr lang="en-US"/>
              <a:t>) </a:t>
            </a:r>
            <a:r>
              <a:rPr lang="en-US"/>
              <a:t>counter beta-lactamases; these drugs mimic the structure of beta-lactams but have little antimicrobial activity on their own. They bind to beta-lactamases irreversibly, preventing the beta-lactamase from destroying any beta-lactams that are </a:t>
            </a:r>
            <a:r>
              <a:rPr lang="en-US"/>
              <a:t>coadministered</a:t>
            </a:r>
            <a:r>
              <a:rPr lang="en-US"/>
              <a:t> and enabling the</a:t>
            </a:r>
            <a:endParaRPr/>
          </a:p>
          <a:p>
            <a:pPr marL="0" indent="0">
              <a:buNone/>
              <a:defRPr/>
            </a:pPr>
            <a:r>
              <a:rPr lang="en-US"/>
              <a:t>therapeutic beta-lactam to be effective</a:t>
            </a:r>
            <a:r>
              <a:rPr lang="en-US"/>
              <a:t>.</a:t>
            </a:r>
            <a:endParaRPr/>
          </a:p>
          <a:p>
            <a:pPr marL="0" indent="0">
              <a:buNone/>
              <a:defRPr/>
            </a:pPr>
            <a:endParaRPr lang="en-US"/>
          </a:p>
          <a:p>
            <a:pPr marL="0" lvl="0" indent="0">
              <a:buNone/>
              <a:defRPr/>
            </a:pPr>
            <a:r>
              <a:rPr lang="en-US" b="1"/>
              <a:t>Clavulinic</a:t>
            </a:r>
            <a:r>
              <a:rPr lang="en-US" b="1"/>
              <a:t> acid (hepatotoxic) has little antibacterial activity but inhibit the activity of </a:t>
            </a:r>
            <a:r>
              <a:rPr lang="en-US" b="1"/>
              <a:t></a:t>
            </a:r>
            <a:r>
              <a:rPr lang="en-US" b="1"/>
              <a:t>-lactamase enzyme by competitive inhibition. This combined with </a:t>
            </a:r>
            <a:r>
              <a:rPr lang="en-US" b="1"/>
              <a:t>amoxycillin</a:t>
            </a:r>
            <a:r>
              <a:rPr lang="en-US" b="1"/>
              <a:t> (Augmentin) , this extends the spectrum of </a:t>
            </a:r>
            <a:r>
              <a:rPr lang="en-US" b="1"/>
              <a:t>amoxycillin</a:t>
            </a:r>
            <a:r>
              <a:rPr lang="en-US" b="1"/>
              <a:t>  to include </a:t>
            </a:r>
            <a:r>
              <a:rPr lang="en-US" b="1"/>
              <a:t></a:t>
            </a:r>
            <a:r>
              <a:rPr lang="en-US" b="1"/>
              <a:t>-lactamase producing organisms. Other </a:t>
            </a:r>
            <a:r>
              <a:rPr lang="en-US" b="1"/>
              <a:t></a:t>
            </a:r>
            <a:r>
              <a:rPr lang="en-US" b="1"/>
              <a:t>-lactamase inhibitors include </a:t>
            </a:r>
            <a:r>
              <a:rPr lang="en-US" b="1"/>
              <a:t>sulbactam</a:t>
            </a:r>
            <a:r>
              <a:rPr lang="en-US" b="1"/>
              <a:t>, which can combine with ampicillin to extend its spectrum (</a:t>
            </a:r>
            <a:r>
              <a:rPr lang="en-US" b="1"/>
              <a:t>Unasyn</a:t>
            </a:r>
            <a:r>
              <a:rPr lang="en-US" b="1"/>
              <a:t>).</a:t>
            </a:r>
            <a:endParaRPr/>
          </a:p>
          <a:p>
            <a:pPr marL="0" indent="0">
              <a:buNone/>
              <a:defRPr/>
            </a:pPr>
            <a:endParaRPr lang="en-US" b="1" i="1"/>
          </a:p>
          <a:p>
            <a:pPr>
              <a:defRPr/>
            </a:pPr>
            <a:r>
              <a:rPr lang="en-US" b="1" u="sng"/>
              <a:t>N.B</a:t>
            </a:r>
            <a:endParaRPr/>
          </a:p>
          <a:p>
            <a:pPr marL="0" indent="0">
              <a:buNone/>
              <a:defRPr/>
            </a:pPr>
            <a:r>
              <a:rPr lang="en-US"/>
              <a:t>New </a:t>
            </a:r>
            <a:r>
              <a:rPr lang="en-US"/>
              <a:t>beta-lactamases with the ability to destroy many types of </a:t>
            </a:r>
            <a:r>
              <a:rPr lang="en-US"/>
              <a:t>beta lactams </a:t>
            </a:r>
            <a:r>
              <a:rPr lang="en-US"/>
              <a:t>are </a:t>
            </a:r>
            <a:r>
              <a:rPr lang="en-US"/>
              <a:t>continually being discovered and are becoming more prevalent.</a:t>
            </a:r>
            <a:endParaRPr lang="en-US"/>
          </a:p>
          <a:p>
            <a:pPr marL="0" indent="0">
              <a:buNone/>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0"/>
            <a:ext cx="9144000" cy="6597352"/>
          </a:xfrm>
        </p:spPr>
        <p:txBody>
          <a:bodyPr>
            <a:normAutofit fontScale="85000" lnSpcReduction="10000"/>
          </a:bodyPr>
          <a:lstStyle/>
          <a:p>
            <a:pPr marL="0" indent="0">
              <a:buNone/>
              <a:defRPr/>
            </a:pPr>
            <a:r>
              <a:rPr lang="en-US"/>
              <a:t>When considering the activity of a beta-lactamase inhibitor combination, remember that </a:t>
            </a:r>
            <a:r>
              <a:rPr lang="en-US"/>
              <a:t>the beta-lactamase </a:t>
            </a:r>
            <a:r>
              <a:rPr lang="en-US"/>
              <a:t>inhibitor only frees up the beta-lactam to kill the organism—it doesn’t </a:t>
            </a:r>
            <a:r>
              <a:rPr lang="en-US"/>
              <a:t>enhance the </a:t>
            </a:r>
            <a:r>
              <a:rPr lang="en-US"/>
              <a:t>activity. Therefore, the combination products are active only against the bacteria that </a:t>
            </a:r>
            <a:r>
              <a:rPr lang="en-US"/>
              <a:t>the beta-lactam </a:t>
            </a:r>
            <a:r>
              <a:rPr lang="en-US"/>
              <a:t>in the combination has intrinsic activity against in the absence of </a:t>
            </a:r>
            <a:r>
              <a:rPr lang="en-US"/>
              <a:t>beta-lactamase production</a:t>
            </a:r>
            <a:r>
              <a:rPr lang="en-US"/>
              <a:t>. For example, ampicillin/</a:t>
            </a:r>
            <a:r>
              <a:rPr lang="en-US"/>
              <a:t>sulbactam</a:t>
            </a:r>
            <a:r>
              <a:rPr lang="en-US"/>
              <a:t> is active against beta-lactamase producing </a:t>
            </a:r>
            <a:r>
              <a:rPr lang="en-US" i="1"/>
              <a:t>E </a:t>
            </a:r>
            <a:r>
              <a:rPr lang="en-US" i="1"/>
              <a:t>coli </a:t>
            </a:r>
            <a:r>
              <a:rPr lang="en-US"/>
              <a:t>because </a:t>
            </a:r>
            <a:r>
              <a:rPr lang="en-US"/>
              <a:t>ampicillin alone is active against non-beta-lactamase producing </a:t>
            </a:r>
            <a:r>
              <a:rPr lang="en-US" i="1"/>
              <a:t>E coli</a:t>
            </a:r>
            <a:r>
              <a:rPr lang="en-US"/>
              <a:t>. However, it </a:t>
            </a:r>
            <a:r>
              <a:rPr lang="en-US"/>
              <a:t>has no </a:t>
            </a:r>
            <a:r>
              <a:rPr lang="en-US"/>
              <a:t>useful activity against </a:t>
            </a:r>
            <a:r>
              <a:rPr lang="en-US" i="1"/>
              <a:t>P aeruginosa</a:t>
            </a:r>
            <a:r>
              <a:rPr lang="en-US"/>
              <a:t>, because ampicillin lacks activity against this organism</a:t>
            </a:r>
            <a:r>
              <a:rPr lang="en-US"/>
              <a:t>.</a:t>
            </a:r>
            <a:endParaRPr/>
          </a:p>
          <a:p>
            <a:pPr marL="0" indent="0">
              <a:buNone/>
              <a:defRPr/>
            </a:pPr>
            <a:endParaRPr lang="en-US"/>
          </a:p>
          <a:p>
            <a:pPr marL="0" indent="0">
              <a:buNone/>
              <a:defRPr/>
            </a:pPr>
            <a:r>
              <a:rPr lang="en-US"/>
              <a:t>In contrast, piperacillin/</a:t>
            </a:r>
            <a:r>
              <a:rPr lang="en-US"/>
              <a:t>tazobactam</a:t>
            </a:r>
            <a:r>
              <a:rPr lang="en-US"/>
              <a:t> is active against </a:t>
            </a:r>
            <a:r>
              <a:rPr lang="en-US" i="1"/>
              <a:t>P aeruginosa </a:t>
            </a:r>
            <a:r>
              <a:rPr lang="en-US"/>
              <a:t>because piperacillin itself </a:t>
            </a:r>
            <a:r>
              <a:rPr lang="en-US"/>
              <a:t>is active</a:t>
            </a:r>
            <a:r>
              <a:rPr lang="en-US"/>
              <a:t>. Though these drugs have very broad spectra of activity, there are differences among </a:t>
            </a:r>
            <a:r>
              <a:rPr lang="en-US"/>
              <a:t>the agents</a:t>
            </a:r>
            <a:r>
              <a:rPr lang="en-US"/>
              <a:t>. Keep in mind the rule that beta-lactamase inhibitors restore activity, not add to it, to </a:t>
            </a:r>
            <a:r>
              <a:rPr lang="en-US"/>
              <a:t>set them </a:t>
            </a:r>
            <a:r>
              <a:rPr lang="en-US"/>
              <a:t>straight.</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381000"/>
            <a:ext cx="9036496" cy="6288360"/>
          </a:xfrm>
        </p:spPr>
        <p:txBody>
          <a:bodyPr>
            <a:normAutofit/>
          </a:bodyPr>
          <a:lstStyle/>
          <a:p>
            <a:pPr>
              <a:defRPr/>
            </a:pPr>
            <a:r>
              <a:rPr lang="en-US"/>
              <a:t>Empiric therapy </a:t>
            </a:r>
            <a:r>
              <a:rPr lang="en-US"/>
              <a:t> with (piperacillin/</a:t>
            </a:r>
            <a:r>
              <a:rPr lang="en-US"/>
              <a:t>tazobactam</a:t>
            </a:r>
            <a:r>
              <a:rPr lang="en-US"/>
              <a:t>). Because they have activity against aerobes and anaerobes, they </a:t>
            </a:r>
            <a:r>
              <a:rPr lang="en-US"/>
              <a:t>are a </a:t>
            </a:r>
            <a:r>
              <a:rPr lang="en-US"/>
              <a:t>good empiric choice for mixed infections, such as intra-abdominal infections, diabetic ulcers</a:t>
            </a:r>
            <a:r>
              <a:rPr lang="en-US"/>
              <a:t>, and </a:t>
            </a:r>
            <a:r>
              <a:rPr lang="en-US"/>
              <a:t>aspiration pneumonia. </a:t>
            </a:r>
            <a:endParaRPr lang="en-US"/>
          </a:p>
          <a:p>
            <a:pPr>
              <a:defRPr/>
            </a:pPr>
            <a:endParaRPr lang="en-US"/>
          </a:p>
          <a:p>
            <a:pPr>
              <a:defRPr/>
            </a:pPr>
            <a:r>
              <a:rPr lang="en-US"/>
              <a:t>Amoxicillin/</a:t>
            </a:r>
            <a:r>
              <a:rPr lang="en-US"/>
              <a:t>clavulanate</a:t>
            </a:r>
            <a:r>
              <a:rPr lang="en-US"/>
              <a:t> </a:t>
            </a:r>
            <a:r>
              <a:rPr lang="en-US"/>
              <a:t>is used for upper and lower respiratory </a:t>
            </a:r>
            <a:r>
              <a:rPr lang="en-US"/>
              <a:t>tract infections </a:t>
            </a:r>
            <a:r>
              <a:rPr lang="en-US"/>
              <a:t>when beta-lactamase–producing organisms are found or suspected. It can also </a:t>
            </a:r>
            <a:r>
              <a:rPr lang="en-US"/>
              <a:t>be useful </a:t>
            </a:r>
            <a:r>
              <a:rPr lang="en-US"/>
              <a:t>for UTIs when resistance to other drugs is </a:t>
            </a:r>
            <a:r>
              <a:rPr lang="en-US"/>
              <a:t>seen.</a:t>
            </a: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0"/>
            <a:ext cx="9144000" cy="6858000"/>
          </a:xfrm>
        </p:spPr>
        <p:txBody>
          <a:bodyPr>
            <a:normAutofit fontScale="77500" lnSpcReduction="20000"/>
          </a:bodyPr>
          <a:lstStyle/>
          <a:p>
            <a:pPr marL="0" indent="0">
              <a:buNone/>
              <a:defRPr/>
            </a:pPr>
            <a:r>
              <a:rPr lang="en-US" b="1"/>
              <a:t>Therapeutic uses of </a:t>
            </a:r>
            <a:r>
              <a:rPr lang="en-US" b="1"/>
              <a:t>penicillins</a:t>
            </a:r>
            <a:endParaRPr lang="en-US"/>
          </a:p>
          <a:p>
            <a:pPr marL="0" indent="0">
              <a:buNone/>
              <a:defRPr/>
            </a:pPr>
            <a:r>
              <a:rPr lang="en-US" b="1"/>
              <a:t>A. </a:t>
            </a:r>
            <a:r>
              <a:rPr lang="en-US" b="1"/>
              <a:t>Treatment of infection:</a:t>
            </a:r>
            <a:r>
              <a:rPr lang="en-US"/>
              <a:t> </a:t>
            </a:r>
            <a:r>
              <a:rPr lang="en-US"/>
              <a:t>Penicillins</a:t>
            </a:r>
            <a:r>
              <a:rPr lang="en-US"/>
              <a:t> may be used in the treatment of:</a:t>
            </a:r>
            <a:endParaRPr/>
          </a:p>
          <a:p>
            <a:pPr marL="0" indent="0">
              <a:buNone/>
              <a:defRPr/>
            </a:pPr>
            <a:r>
              <a:rPr lang="en-US"/>
              <a:t> </a:t>
            </a:r>
            <a:endParaRPr/>
          </a:p>
          <a:p>
            <a:pPr marL="0" lvl="0" indent="0">
              <a:buNone/>
              <a:defRPr/>
            </a:pPr>
            <a:r>
              <a:rPr lang="en-US" sz="3400"/>
              <a:t>1-Streptococcal </a:t>
            </a:r>
            <a:r>
              <a:rPr lang="en-US" sz="3400"/>
              <a:t>infections, e.g. wound sepsis, puerperal fever acute throat infections, </a:t>
            </a:r>
            <a:r>
              <a:rPr lang="en-US" sz="3400"/>
              <a:t>subacute</a:t>
            </a:r>
            <a:r>
              <a:rPr lang="en-US" sz="3400"/>
              <a:t> bacterial endocarditis,.. etc.</a:t>
            </a:r>
            <a:endParaRPr/>
          </a:p>
          <a:p>
            <a:pPr marL="0" lvl="0" indent="0">
              <a:buNone/>
              <a:defRPr/>
            </a:pPr>
            <a:r>
              <a:rPr lang="en-US" sz="3400"/>
              <a:t>2-Staphylococcal </a:t>
            </a:r>
            <a:r>
              <a:rPr lang="en-US" sz="3400"/>
              <a:t>infections of skin, mucous membrane and bone.</a:t>
            </a:r>
            <a:endParaRPr/>
          </a:p>
          <a:p>
            <a:pPr marL="0" lvl="0" indent="0">
              <a:buNone/>
              <a:defRPr/>
            </a:pPr>
            <a:r>
              <a:rPr lang="en-US" sz="3400"/>
              <a:t>3-Pneumococcal </a:t>
            </a:r>
            <a:r>
              <a:rPr lang="en-US" sz="3400"/>
              <a:t>infections e.g. pneumonia and empyema.</a:t>
            </a:r>
            <a:endParaRPr/>
          </a:p>
          <a:p>
            <a:pPr marL="0" indent="0">
              <a:buNone/>
              <a:defRPr/>
            </a:pPr>
            <a:r>
              <a:rPr lang="en-US" sz="3400"/>
              <a:t>4-Syphilis  </a:t>
            </a:r>
            <a:r>
              <a:rPr lang="en-US" sz="3400"/>
              <a:t>and </a:t>
            </a:r>
            <a:r>
              <a:rPr lang="en-US" sz="3400"/>
              <a:t>gonorrhoea</a:t>
            </a:r>
            <a:r>
              <a:rPr lang="en-US" sz="3400"/>
              <a:t>. </a:t>
            </a:r>
            <a:r>
              <a:rPr lang="en-US"/>
              <a:t>Penicillin G remains the drug of choice for syphilis.</a:t>
            </a:r>
            <a:endParaRPr/>
          </a:p>
          <a:p>
            <a:pPr marL="0" lvl="0" indent="0">
              <a:buNone/>
              <a:defRPr/>
            </a:pPr>
            <a:r>
              <a:rPr lang="en-US" sz="3400"/>
              <a:t>5-Meningococcal infections. </a:t>
            </a:r>
            <a:endParaRPr/>
          </a:p>
          <a:p>
            <a:pPr marL="0" lvl="0" indent="0">
              <a:buNone/>
              <a:defRPr/>
            </a:pPr>
            <a:r>
              <a:rPr lang="en-US" sz="3400"/>
              <a:t>6-Typhoid </a:t>
            </a:r>
            <a:r>
              <a:rPr lang="en-US" sz="3400"/>
              <a:t>and paratyphoid fevers: ampicillin and </a:t>
            </a:r>
            <a:r>
              <a:rPr lang="en-US" sz="3400"/>
              <a:t>amoxycillin</a:t>
            </a:r>
            <a:r>
              <a:rPr lang="en-US" sz="3400"/>
              <a:t>. </a:t>
            </a:r>
            <a:endParaRPr/>
          </a:p>
          <a:p>
            <a:pPr marL="0" lvl="0" indent="0">
              <a:buNone/>
              <a:defRPr/>
            </a:pPr>
            <a:r>
              <a:rPr lang="en-US" sz="3400"/>
              <a:t>7-Pseudomonas infection. </a:t>
            </a:r>
            <a:endParaRPr/>
          </a:p>
          <a:p>
            <a:pPr marL="0" lvl="0" indent="0">
              <a:buNone/>
              <a:defRPr/>
            </a:pPr>
            <a:r>
              <a:rPr lang="en-US" sz="3400"/>
              <a:t>8-Other </a:t>
            </a:r>
            <a:r>
              <a:rPr lang="en-US" sz="3400"/>
              <a:t>uses:</a:t>
            </a:r>
            <a:endParaRPr/>
          </a:p>
          <a:p>
            <a:pPr marL="0" lvl="0" indent="0">
              <a:buNone/>
              <a:defRPr/>
            </a:pPr>
            <a:r>
              <a:rPr lang="en-US" sz="3400"/>
              <a:t>*</a:t>
            </a:r>
            <a:r>
              <a:rPr lang="en-US" sz="3400"/>
              <a:t>Actinomycosis</a:t>
            </a:r>
            <a:r>
              <a:rPr lang="en-US" sz="3400"/>
              <a:t>, </a:t>
            </a:r>
            <a:r>
              <a:rPr lang="en-US" sz="3400"/>
              <a:t>Anthrax </a:t>
            </a:r>
            <a:r>
              <a:rPr lang="en-US" sz="3400"/>
              <a:t>and H. influenza infections.</a:t>
            </a:r>
            <a:endParaRPr/>
          </a:p>
          <a:p>
            <a:pPr marL="0" lvl="0" indent="0">
              <a:buNone/>
              <a:defRPr/>
            </a:pPr>
            <a:r>
              <a:rPr lang="en-US" sz="3400"/>
              <a:t>*Diphtheria</a:t>
            </a:r>
            <a:r>
              <a:rPr lang="en-US" sz="3400"/>
              <a:t>, tetanus and gas gangrene (Penicillin may be used together with the specific antitoxins</a:t>
            </a:r>
            <a:r>
              <a:rPr lang="en-US" sz="3400"/>
              <a:t>).</a:t>
            </a:r>
            <a:endParaRPr/>
          </a:p>
          <a:p>
            <a:pPr marL="0" lvl="0" indent="0">
              <a:buNone/>
              <a:defRPr/>
            </a:pPr>
            <a:r>
              <a:rPr lang="en-US" sz="3400"/>
              <a:t>*Peptic ulcer</a:t>
            </a:r>
            <a:endParaRPr lang="en-US" sz="3400"/>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0"/>
            <a:ext cx="8991600" cy="6858000"/>
          </a:xfrm>
        </p:spPr>
        <p:txBody>
          <a:bodyPr>
            <a:normAutofit/>
          </a:bodyPr>
          <a:lstStyle/>
          <a:p>
            <a:pPr marL="0" indent="0">
              <a:buNone/>
              <a:defRPr/>
            </a:pPr>
            <a:r>
              <a:rPr lang="en-US" b="1"/>
              <a:t> B-Prophylaxis</a:t>
            </a:r>
            <a:r>
              <a:rPr lang="en-US" b="1"/>
              <a:t>:</a:t>
            </a:r>
            <a:r>
              <a:rPr lang="en-US"/>
              <a:t> </a:t>
            </a:r>
            <a:r>
              <a:rPr lang="en-US"/>
              <a:t>Penicillins</a:t>
            </a:r>
            <a:r>
              <a:rPr lang="en-US"/>
              <a:t> may be used prophylactically in the following conditions:</a:t>
            </a:r>
            <a:endParaRPr/>
          </a:p>
          <a:p>
            <a:pPr marL="0" indent="0">
              <a:buNone/>
              <a:defRPr/>
            </a:pPr>
            <a:r>
              <a:rPr lang="en-US"/>
              <a:t> </a:t>
            </a:r>
            <a:r>
              <a:rPr lang="en-US"/>
              <a:t>1-To </a:t>
            </a:r>
            <a:r>
              <a:rPr lang="en-US"/>
              <a:t>prevent recurrence of rheumatic </a:t>
            </a:r>
            <a:r>
              <a:rPr lang="en-US"/>
              <a:t>fever. </a:t>
            </a:r>
            <a:endParaRPr/>
          </a:p>
          <a:p>
            <a:pPr marL="0" indent="0">
              <a:buNone/>
              <a:defRPr/>
            </a:pPr>
            <a:r>
              <a:rPr lang="en-US"/>
              <a:t>2-To </a:t>
            </a:r>
            <a:r>
              <a:rPr lang="en-US"/>
              <a:t>prevent </a:t>
            </a:r>
            <a:r>
              <a:rPr lang="en-US"/>
              <a:t>gonorrhoeal</a:t>
            </a:r>
            <a:r>
              <a:rPr lang="en-US"/>
              <a:t> </a:t>
            </a:r>
            <a:r>
              <a:rPr lang="en-US"/>
              <a:t>ophthalmia</a:t>
            </a:r>
            <a:r>
              <a:rPr lang="en-US"/>
              <a:t> in neonates: </a:t>
            </a:r>
            <a:endParaRPr lang="en-US"/>
          </a:p>
          <a:p>
            <a:pPr marL="0" indent="0">
              <a:buNone/>
              <a:defRPr/>
            </a:pPr>
            <a:r>
              <a:rPr lang="en-US"/>
              <a:t>3-To </a:t>
            </a:r>
            <a:r>
              <a:rPr lang="en-US"/>
              <a:t>prevent subacute bacterial endocarditis due to </a:t>
            </a:r>
            <a:r>
              <a:rPr lang="en-US"/>
              <a:t>bacteraemia</a:t>
            </a:r>
            <a:r>
              <a:rPr lang="en-US"/>
              <a:t> resulting from operative procedures such as dental extraction, tonsillectomy…etc. in patients with congenital or acquired </a:t>
            </a:r>
            <a:r>
              <a:rPr lang="en-US"/>
              <a:t>valvular</a:t>
            </a:r>
            <a:r>
              <a:rPr lang="en-US"/>
              <a:t> disease or immunocompromised patient. </a:t>
            </a:r>
            <a:endParaRPr/>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0"/>
            <a:ext cx="8991600" cy="6858000"/>
          </a:xfrm>
        </p:spPr>
        <p:txBody>
          <a:bodyPr>
            <a:normAutofit fontScale="55000" lnSpcReduction="20000"/>
          </a:bodyPr>
          <a:lstStyle/>
          <a:p>
            <a:pPr marL="0" indent="0">
              <a:buNone/>
              <a:defRPr/>
            </a:pPr>
            <a:r>
              <a:rPr lang="en-US" b="1"/>
              <a:t>Adverse </a:t>
            </a:r>
            <a:r>
              <a:rPr lang="en-US" b="1"/>
              <a:t>effects</a:t>
            </a:r>
            <a:endParaRPr lang="en-US"/>
          </a:p>
          <a:p>
            <a:pPr marL="0" lvl="0" indent="0">
              <a:buNone/>
              <a:defRPr/>
            </a:pPr>
            <a:r>
              <a:rPr lang="en-US"/>
              <a:t>penicillins</a:t>
            </a:r>
            <a:r>
              <a:rPr lang="en-US"/>
              <a:t> are among the most widely used and least toxic antibiotics available. </a:t>
            </a:r>
            <a:endParaRPr/>
          </a:p>
          <a:p>
            <a:pPr marL="0" indent="0">
              <a:buNone/>
              <a:defRPr/>
            </a:pPr>
            <a:r>
              <a:rPr lang="en-US" b="1"/>
              <a:t> </a:t>
            </a:r>
            <a:endParaRPr lang="en-US"/>
          </a:p>
          <a:p>
            <a:pPr marL="0" lvl="0" indent="0">
              <a:buNone/>
              <a:defRPr/>
            </a:pPr>
            <a:r>
              <a:rPr lang="en-US" b="1"/>
              <a:t>1-Hypersensitivity </a:t>
            </a:r>
            <a:r>
              <a:rPr lang="en-US" b="1"/>
              <a:t>(10% of patients): </a:t>
            </a:r>
            <a:endParaRPr lang="en-US"/>
          </a:p>
          <a:p>
            <a:pPr marL="0" lvl="0" indent="0">
              <a:buNone/>
              <a:defRPr/>
            </a:pPr>
            <a:r>
              <a:rPr lang="en-US"/>
              <a:t>hypersensitivity reactions are common with prolonged course, history of other allergic disease and with procaine penicillin. Allergy generally occurs to all forms of </a:t>
            </a:r>
            <a:r>
              <a:rPr lang="en-US"/>
              <a:t>penicillins</a:t>
            </a:r>
            <a:r>
              <a:rPr lang="en-US"/>
              <a:t> at once</a:t>
            </a:r>
            <a:r>
              <a:rPr lang="en-US"/>
              <a:t>.</a:t>
            </a:r>
            <a:endParaRPr/>
          </a:p>
          <a:p>
            <a:pPr marL="0" lvl="0" indent="0">
              <a:buNone/>
              <a:defRPr/>
            </a:pPr>
            <a:endParaRPr lang="en-US"/>
          </a:p>
          <a:p>
            <a:pPr>
              <a:defRPr/>
            </a:pPr>
            <a:r>
              <a:rPr lang="en-US"/>
              <a:t> </a:t>
            </a:r>
            <a:r>
              <a:rPr lang="en-US"/>
              <a:t>Allergic reactions occur in 0.7% – 8% of treatments </a:t>
            </a:r>
            <a:endParaRPr/>
          </a:p>
          <a:p>
            <a:pPr lvl="1">
              <a:defRPr/>
            </a:pPr>
            <a:r>
              <a:rPr lang="en-US"/>
              <a:t>urticaria</a:t>
            </a:r>
            <a:r>
              <a:rPr lang="en-US"/>
              <a:t>, pruritus, angioedema</a:t>
            </a:r>
            <a:endParaRPr/>
          </a:p>
          <a:p>
            <a:pPr lvl="1">
              <a:defRPr/>
            </a:pPr>
            <a:endParaRPr lang="en-US"/>
          </a:p>
          <a:p>
            <a:pPr>
              <a:defRPr/>
            </a:pPr>
            <a:r>
              <a:rPr lang="en-US"/>
              <a:t>10% of allergic reactions are life-threatening</a:t>
            </a:r>
            <a:endParaRPr/>
          </a:p>
          <a:p>
            <a:pPr>
              <a:buNone/>
              <a:defRPr/>
            </a:pPr>
            <a:r>
              <a:rPr lang="en-US"/>
              <a:t>and 10% of these are fatal</a:t>
            </a:r>
            <a:endParaRPr/>
          </a:p>
          <a:p>
            <a:pPr marL="0" lvl="0" indent="0">
              <a:buNone/>
              <a:defRPr/>
            </a:pPr>
            <a:endParaRPr lang="en-US"/>
          </a:p>
          <a:p>
            <a:pPr marL="0" lvl="0" indent="0">
              <a:buNone/>
              <a:defRPr/>
            </a:pPr>
            <a:r>
              <a:rPr lang="en-US" b="1" u="sng"/>
              <a:t>Types</a:t>
            </a:r>
            <a:r>
              <a:rPr lang="en-US" b="1"/>
              <a:t>:</a:t>
            </a:r>
            <a:endParaRPr lang="en-US"/>
          </a:p>
          <a:p>
            <a:pPr marL="0" indent="0">
              <a:buNone/>
              <a:defRPr/>
            </a:pPr>
            <a:r>
              <a:rPr lang="en-US"/>
              <a:t> </a:t>
            </a:r>
            <a:r>
              <a:rPr lang="en-US" b="1"/>
              <a:t>1-Early </a:t>
            </a:r>
            <a:r>
              <a:rPr lang="en-US" b="1"/>
              <a:t>(Type I reaction-anaphylactic): </a:t>
            </a:r>
            <a:r>
              <a:rPr lang="en-US" b="1"/>
              <a:t> </a:t>
            </a:r>
            <a:r>
              <a:rPr lang="en-US"/>
              <a:t>Immediate </a:t>
            </a:r>
            <a:r>
              <a:rPr lang="en-US"/>
              <a:t>- within 20 minutes</a:t>
            </a:r>
            <a:endParaRPr/>
          </a:p>
          <a:p>
            <a:pPr marL="457200" lvl="1" indent="0">
              <a:buNone/>
              <a:defRPr/>
            </a:pPr>
            <a:r>
              <a:rPr lang="en-US" i="1"/>
              <a:t>apprehension, </a:t>
            </a:r>
            <a:r>
              <a:rPr lang="en-US" i="1"/>
              <a:t>pruritis</a:t>
            </a:r>
            <a:r>
              <a:rPr lang="en-US" i="1"/>
              <a:t>, numbness</a:t>
            </a:r>
            <a:r>
              <a:rPr lang="en-US" i="1"/>
              <a:t>, </a:t>
            </a:r>
            <a:r>
              <a:rPr lang="en-US" i="1"/>
              <a:t>choking,, edema, </a:t>
            </a:r>
            <a:r>
              <a:rPr lang="en-US"/>
              <a:t>severe </a:t>
            </a:r>
            <a:r>
              <a:rPr lang="en-US"/>
              <a:t>fall in blood pressure occurs, with bronchoconstriction, angioedema (including larynx) and sometimes death due to loss of fluid from the intravascular compartment. </a:t>
            </a:r>
            <a:r>
              <a:rPr lang="en-US" i="1"/>
              <a:t>, </a:t>
            </a:r>
            <a:r>
              <a:rPr lang="en-US" i="1"/>
              <a:t>loss of consciousness, </a:t>
            </a:r>
            <a:r>
              <a:rPr lang="en-US" i="1"/>
              <a:t>death</a:t>
            </a:r>
            <a:endParaRPr/>
          </a:p>
          <a:p>
            <a:pPr marL="0" lvl="0" indent="0">
              <a:buNone/>
              <a:defRPr/>
            </a:pPr>
            <a:r>
              <a:rPr lang="en-US"/>
              <a:t>Anaphylactic </a:t>
            </a:r>
            <a:r>
              <a:rPr lang="en-US"/>
              <a:t>shock usually occurs suddenly, in less than an hour after the drug has been given orally, but within minutes if it has been given IV</a:t>
            </a:r>
            <a:r>
              <a:rPr lang="en-US"/>
              <a:t>.</a:t>
            </a:r>
            <a:endParaRPr/>
          </a:p>
          <a:p>
            <a:pPr marL="0" lvl="0" indent="0">
              <a:buNone/>
              <a:defRPr/>
            </a:pPr>
            <a:endParaRPr lang="en-US"/>
          </a:p>
          <a:p>
            <a:pPr marL="0" indent="0">
              <a:buNone/>
              <a:defRPr/>
            </a:pPr>
            <a:r>
              <a:rPr lang="en-US" b="1"/>
              <a:t>2-Accelerated - 1-72 </a:t>
            </a:r>
            <a:r>
              <a:rPr lang="en-US" b="1"/>
              <a:t>hrs</a:t>
            </a:r>
            <a:r>
              <a:rPr lang="en-US" b="1"/>
              <a:t> after administration :</a:t>
            </a:r>
            <a:r>
              <a:rPr lang="en-US" b="1" i="1"/>
              <a:t>mainly hives</a:t>
            </a:r>
            <a:r>
              <a:rPr lang="en-US" b="1"/>
              <a:t> </a:t>
            </a:r>
            <a:endParaRPr/>
          </a:p>
          <a:p>
            <a:pPr marL="0" lvl="0" indent="0">
              <a:buNone/>
              <a:defRPr/>
            </a:pPr>
            <a:endParaRPr lang="en-US"/>
          </a:p>
          <a:p>
            <a:pPr marL="0" lvl="0" indent="0">
              <a:buNone/>
              <a:defRPr/>
            </a:pPr>
            <a:r>
              <a:rPr lang="en-US" b="1" i="1"/>
              <a:t>3</a:t>
            </a:r>
            <a:r>
              <a:rPr lang="en-US" i="1"/>
              <a:t>-</a:t>
            </a:r>
            <a:r>
              <a:rPr lang="en-US" b="1" i="1"/>
              <a:t>Delayed </a:t>
            </a:r>
            <a:r>
              <a:rPr lang="en-US" b="1" i="1"/>
              <a:t>(Type III reaction, serum sickness): </a:t>
            </a:r>
            <a:r>
              <a:rPr lang="en-US" i="1"/>
              <a:t>it occurs after 2-12 days in the form of fever, malaise, arthralgia, skin rash and angioedema.</a:t>
            </a: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pic>
        <p:nvPicPr>
          <p:cNvPr id="6" name="Content Placeholder 5"/>
          <p:cNvPicPr>
            <a:picLocks noChangeAspect="1" noGrp="1"/>
          </p:cNvPicPr>
          <p:nvPr>
            <p:ph idx="1"/>
          </p:nvPr>
        </p:nvPicPr>
        <p:blipFill>
          <a:blip r:embed="rId3"/>
          <a:stretch/>
        </p:blipFill>
        <p:spPr bwMode="auto">
          <a:xfrm>
            <a:off x="3059701" y="1189814"/>
            <a:ext cx="5242083" cy="44783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TextBox 6"/>
          <p:cNvSpPr txBox="1"/>
          <p:nvPr/>
        </p:nvSpPr>
        <p:spPr bwMode="auto">
          <a:xfrm>
            <a:off x="323159" y="2852936"/>
            <a:ext cx="3960783" cy="1190479"/>
          </a:xfrm>
          <a:prstGeom prst="rect">
            <a:avLst/>
          </a:prstGeom>
          <a:noFill/>
        </p:spPr>
        <p:txBody>
          <a:bodyPr wrap="square" lIns="51206" tIns="25603" rIns="51206" bIns="25603" rtlCol="0">
            <a:spAutoFit/>
          </a:bodyPr>
          <a:lstStyle/>
          <a:p>
            <a:pPr>
              <a:defRPr/>
            </a:pPr>
            <a:r>
              <a:rPr lang="en-US" sz="3700" b="1">
                <a:solidFill>
                  <a:schemeClr val="accent6"/>
                </a:solidFill>
              </a:rPr>
              <a:t>Allergy from Penicillin</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spd="slow" p14:dur="1200" advClick="1">
        <p:fade thruBlk="0"/>
      </p:transition>
    </mc:Choice>
    <mc:Fallback>
      <p:transition spd="slow" advClick="1">
        <p:fade thruBlk="0"/>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0962" name="Rectangle 2"/>
          <p:cNvSpPr>
            <a:spLocks noChangeArrowheads="1" noGrp="1"/>
          </p:cNvSpPr>
          <p:nvPr>
            <p:ph type="title"/>
          </p:nvPr>
        </p:nvSpPr>
        <p:spPr bwMode="auto">
          <a:xfrm>
            <a:off x="457200" y="116632"/>
            <a:ext cx="8229600" cy="1080120"/>
          </a:xfrm>
        </p:spPr>
        <p:txBody>
          <a:bodyPr/>
          <a:lstStyle/>
          <a:p>
            <a:pPr>
              <a:defRPr/>
            </a:pPr>
            <a:r>
              <a:rPr lang="en-US">
                <a:solidFill>
                  <a:schemeClr val="tx1"/>
                </a:solidFill>
              </a:rPr>
              <a:t>              </a:t>
            </a:r>
            <a:r>
              <a:rPr lang="en-US" b="1">
                <a:solidFill>
                  <a:srgbClr val="FF0000"/>
                </a:solidFill>
              </a:rPr>
              <a:t>Cell Wall Inhibitors</a:t>
            </a:r>
            <a:endParaRPr/>
          </a:p>
        </p:txBody>
      </p:sp>
      <p:sp>
        <p:nvSpPr>
          <p:cNvPr id="40963" name="Rectangle 3"/>
          <p:cNvSpPr>
            <a:spLocks noChangeArrowheads="1" noGrp="1"/>
          </p:cNvSpPr>
          <p:nvPr>
            <p:ph type="body" idx="1"/>
          </p:nvPr>
        </p:nvSpPr>
        <p:spPr bwMode="auto">
          <a:xfrm>
            <a:off x="0" y="1412776"/>
            <a:ext cx="8686800" cy="5112568"/>
          </a:xfrm>
        </p:spPr>
        <p:txBody>
          <a:bodyPr>
            <a:normAutofit fontScale="77500" lnSpcReduction="20000"/>
          </a:bodyPr>
          <a:lstStyle/>
          <a:p>
            <a:pPr marL="0" lvl="0" indent="0">
              <a:buNone/>
              <a:defRPr/>
            </a:pPr>
            <a:r>
              <a:rPr lang="en-US" sz="3200" b="1" u="sng">
                <a:solidFill>
                  <a:schemeClr val="hlink"/>
                </a:solidFill>
                <a:latin typeface="Symbol"/>
              </a:rPr>
              <a:t>b-</a:t>
            </a:r>
            <a:r>
              <a:rPr lang="en-US" sz="3200" b="1" u="sng">
                <a:solidFill>
                  <a:schemeClr val="hlink"/>
                </a:solidFill>
              </a:rPr>
              <a:t>Lactams:</a:t>
            </a:r>
            <a:endParaRPr/>
          </a:p>
          <a:p>
            <a:pPr marL="0" lvl="0" indent="0">
              <a:buNone/>
              <a:defRPr/>
            </a:pPr>
            <a:r>
              <a:rPr lang="en-US"/>
              <a:t>They </a:t>
            </a:r>
            <a:r>
              <a:rPr lang="en-US"/>
              <a:t>share a </a:t>
            </a:r>
            <a:r>
              <a:rPr lang="en-US"/>
              <a:t></a:t>
            </a:r>
            <a:r>
              <a:rPr lang="en-US"/>
              <a:t>-lactam ring in their molecular structure. </a:t>
            </a:r>
            <a:endParaRPr lang="en-US"/>
          </a:p>
          <a:p>
            <a:pPr algn="l">
              <a:lnSpc>
                <a:spcPct val="90000"/>
              </a:lnSpc>
              <a:defRPr/>
            </a:pPr>
            <a:endParaRPr lang="en-US" sz="3200" b="1" u="sng">
              <a:solidFill>
                <a:schemeClr val="hlink"/>
              </a:solidFill>
              <a:latin typeface="Symbol"/>
            </a:endParaRPr>
          </a:p>
          <a:p>
            <a:pPr lvl="1" algn="l">
              <a:lnSpc>
                <a:spcPct val="90000"/>
              </a:lnSpc>
              <a:defRPr/>
            </a:pPr>
            <a:r>
              <a:rPr lang="en-US" sz="2800" b="1"/>
              <a:t>Penicillins</a:t>
            </a:r>
            <a:endParaRPr lang="en-US" sz="2800" b="1"/>
          </a:p>
          <a:p>
            <a:pPr lvl="1" algn="l">
              <a:lnSpc>
                <a:spcPct val="90000"/>
              </a:lnSpc>
              <a:defRPr/>
            </a:pPr>
            <a:r>
              <a:rPr lang="en-US" sz="2800" b="1"/>
              <a:t>Cephalosporins</a:t>
            </a:r>
            <a:endParaRPr lang="en-US" sz="2800" b="1"/>
          </a:p>
          <a:p>
            <a:pPr lvl="1">
              <a:lnSpc>
                <a:spcPct val="90000"/>
              </a:lnSpc>
              <a:defRPr/>
            </a:pPr>
            <a:r>
              <a:rPr lang="en-US" sz="2800" b="1"/>
              <a:t>Monobactams</a:t>
            </a:r>
            <a:r>
              <a:rPr lang="en-US" sz="2800" b="1"/>
              <a:t> (</a:t>
            </a:r>
            <a:r>
              <a:rPr lang="en-US" sz="2800" b="1"/>
              <a:t>Aztreonam</a:t>
            </a:r>
            <a:r>
              <a:rPr lang="en-US" sz="2800" b="1"/>
              <a:t>):</a:t>
            </a:r>
            <a:r>
              <a:rPr lang="en-GB">
                <a:latin typeface="Comic Sans MS"/>
              </a:rPr>
              <a:t>only Gram-negatives</a:t>
            </a:r>
            <a:endParaRPr/>
          </a:p>
          <a:p>
            <a:pPr lvl="1" algn="l">
              <a:lnSpc>
                <a:spcPct val="90000"/>
              </a:lnSpc>
              <a:defRPr/>
            </a:pPr>
            <a:endParaRPr lang="en-US" sz="2800" b="1"/>
          </a:p>
          <a:p>
            <a:pPr lvl="1">
              <a:lnSpc>
                <a:spcPct val="90000"/>
              </a:lnSpc>
              <a:defRPr/>
            </a:pPr>
            <a:r>
              <a:rPr lang="en-US" sz="2800" b="1"/>
              <a:t>Carbapenems</a:t>
            </a:r>
            <a:r>
              <a:rPr lang="en-US" sz="2800" b="1"/>
              <a:t>  (</a:t>
            </a:r>
            <a:r>
              <a:rPr lang="en-US" sz="2800" b="1"/>
              <a:t>Imipenem</a:t>
            </a:r>
            <a:r>
              <a:rPr lang="en-US" sz="2800" b="1"/>
              <a:t>)</a:t>
            </a:r>
            <a:r>
              <a:rPr lang="en-GB">
                <a:latin typeface="Comic Sans MS"/>
              </a:rPr>
              <a:t> </a:t>
            </a:r>
            <a:r>
              <a:rPr lang="en-GB">
                <a:latin typeface="Comic Sans MS"/>
              </a:rPr>
              <a:t>:</a:t>
            </a:r>
            <a:r>
              <a:rPr lang="ru-RU"/>
              <a:t>Tienamycin</a:t>
            </a:r>
            <a:r>
              <a:rPr lang="en-US"/>
              <a:t>, </a:t>
            </a:r>
            <a:r>
              <a:rPr lang="en-GB">
                <a:latin typeface="Comic Sans MS"/>
              </a:rPr>
              <a:t>very </a:t>
            </a:r>
            <a:r>
              <a:rPr lang="en-GB">
                <a:latin typeface="Comic Sans MS"/>
              </a:rPr>
              <a:t>wide spectrum</a:t>
            </a:r>
            <a:endParaRPr/>
          </a:p>
          <a:p>
            <a:pPr lvl="1" algn="l">
              <a:lnSpc>
                <a:spcPct val="90000"/>
              </a:lnSpc>
              <a:defRPr/>
            </a:pPr>
            <a:endParaRPr lang="en-US" sz="2800" b="1"/>
          </a:p>
          <a:p>
            <a:pPr algn="l">
              <a:lnSpc>
                <a:spcPct val="90000"/>
              </a:lnSpc>
              <a:defRPr/>
            </a:pPr>
            <a:r>
              <a:rPr lang="en-US" sz="3200" b="1" u="sng">
                <a:solidFill>
                  <a:schemeClr val="hlink"/>
                </a:solidFill>
              </a:rPr>
              <a:t>Non </a:t>
            </a:r>
            <a:r>
              <a:rPr lang="en-US" sz="3200" b="1" u="sng">
                <a:solidFill>
                  <a:schemeClr val="hlink"/>
                </a:solidFill>
                <a:latin typeface="Symbol"/>
              </a:rPr>
              <a:t>b-</a:t>
            </a:r>
            <a:r>
              <a:rPr lang="en-US" sz="3200" b="1" u="sng">
                <a:solidFill>
                  <a:schemeClr val="hlink"/>
                </a:solidFill>
              </a:rPr>
              <a:t>Lactams</a:t>
            </a:r>
            <a:endParaRPr/>
          </a:p>
          <a:p>
            <a:pPr lvl="1">
              <a:lnSpc>
                <a:spcPct val="90000"/>
              </a:lnSpc>
              <a:defRPr/>
            </a:pPr>
            <a:r>
              <a:rPr lang="en-US" b="1"/>
              <a:t>(</a:t>
            </a:r>
            <a:r>
              <a:rPr lang="en-US" b="1"/>
              <a:t>glycopeptide</a:t>
            </a:r>
            <a:r>
              <a:rPr lang="en-US" b="1"/>
              <a:t>) :</a:t>
            </a:r>
            <a:r>
              <a:rPr lang="en-US" b="1"/>
              <a:t>Vancomycin,…</a:t>
            </a:r>
            <a:endParaRPr/>
          </a:p>
          <a:p>
            <a:pPr lvl="1">
              <a:lnSpc>
                <a:spcPct val="90000"/>
              </a:lnSpc>
              <a:defRPr/>
            </a:pPr>
            <a:r>
              <a:rPr lang="en-US" b="1"/>
              <a:t>Polypeptides or  </a:t>
            </a:r>
            <a:r>
              <a:rPr lang="en-US" b="1"/>
              <a:t>(cyclic peptide</a:t>
            </a:r>
            <a:r>
              <a:rPr lang="en-US" b="1"/>
              <a:t>) :</a:t>
            </a:r>
            <a:r>
              <a:rPr lang="en-US" sz="2800" b="1"/>
              <a:t>Bacitracin and </a:t>
            </a:r>
            <a:r>
              <a:rPr lang="en-US" sz="2800" b="1"/>
              <a:t>cycloserine</a:t>
            </a:r>
            <a:endParaRPr lang="en-US" sz="2800" b="1"/>
          </a:p>
          <a:p>
            <a:pPr lvl="1">
              <a:lnSpc>
                <a:spcPct val="90000"/>
              </a:lnSpc>
              <a:defRPr/>
            </a:pPr>
            <a:r>
              <a:rPr lang="en-US" b="1"/>
              <a:t>Lipoglycopeptide</a:t>
            </a:r>
            <a:r>
              <a:rPr lang="en-US" b="1"/>
              <a:t> : see below</a:t>
            </a:r>
            <a:endParaRPr/>
          </a:p>
          <a:p>
            <a:pPr lvl="1">
              <a:lnSpc>
                <a:spcPct val="90000"/>
              </a:lnSpc>
              <a:defRPr/>
            </a:pPr>
            <a:r>
              <a:rPr lang="en-US" b="1"/>
              <a:t> </a:t>
            </a:r>
            <a:r>
              <a:rPr lang="en-US" b="1"/>
              <a:t>Fosfomycin</a:t>
            </a:r>
            <a:r>
              <a:rPr lang="en-US" b="1"/>
              <a:t> </a:t>
            </a:r>
            <a:endParaRPr/>
          </a:p>
          <a:p>
            <a:pPr lvl="1">
              <a:lnSpc>
                <a:spcPct val="90000"/>
              </a:lnSpc>
              <a:defRPr/>
            </a:pPr>
            <a:endParaRPr lang="en-US" sz="2800"/>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152400"/>
            <a:ext cx="8839200" cy="6553200"/>
          </a:xfrm>
        </p:spPr>
        <p:txBody>
          <a:bodyPr>
            <a:normAutofit fontScale="85000" lnSpcReduction="20000"/>
          </a:bodyPr>
          <a:lstStyle/>
          <a:p>
            <a:pPr marL="0" indent="0">
              <a:buNone/>
              <a:defRPr/>
            </a:pPr>
            <a:r>
              <a:rPr lang="en-US" b="1" u="sng"/>
              <a:t>Prevention</a:t>
            </a:r>
            <a:r>
              <a:rPr lang="en-US" b="1" u="sng"/>
              <a:t>:</a:t>
            </a:r>
            <a:endParaRPr lang="en-US"/>
          </a:p>
          <a:p>
            <a:pPr marL="0" indent="0">
              <a:buNone/>
              <a:defRPr/>
            </a:pPr>
            <a:r>
              <a:rPr lang="en-US" b="1"/>
              <a:t> </a:t>
            </a:r>
            <a:r>
              <a:rPr lang="en-US" b="1"/>
              <a:t>*</a:t>
            </a:r>
            <a:r>
              <a:rPr lang="en-US"/>
              <a:t>Never </a:t>
            </a:r>
            <a:r>
              <a:rPr lang="en-US"/>
              <a:t>give penicillin if there is history of penicillin allergy.</a:t>
            </a:r>
            <a:endParaRPr/>
          </a:p>
          <a:p>
            <a:pPr marL="0" lvl="0" indent="0">
              <a:buNone/>
              <a:defRPr/>
            </a:pPr>
            <a:r>
              <a:rPr lang="en-US"/>
              <a:t>*Test </a:t>
            </a:r>
            <a:r>
              <a:rPr lang="en-US"/>
              <a:t>for hypersensitivity</a:t>
            </a:r>
            <a:endParaRPr/>
          </a:p>
          <a:p>
            <a:pPr marL="0" indent="0">
              <a:buNone/>
              <a:defRPr/>
            </a:pPr>
            <a:r>
              <a:rPr lang="en-US"/>
              <a:t>             </a:t>
            </a:r>
            <a:endParaRPr/>
          </a:p>
          <a:p>
            <a:pPr marL="0" indent="0">
              <a:buNone/>
              <a:defRPr/>
            </a:pPr>
            <a:r>
              <a:rPr lang="en-US" b="1"/>
              <a:t> </a:t>
            </a:r>
            <a:r>
              <a:rPr lang="en-US" b="1" u="sng"/>
              <a:t>Treatment</a:t>
            </a:r>
            <a:r>
              <a:rPr lang="en-US" b="1"/>
              <a:t>: ECAA</a:t>
            </a:r>
            <a:endParaRPr lang="en-US"/>
          </a:p>
          <a:p>
            <a:pPr marL="0" indent="0">
              <a:buNone/>
              <a:defRPr/>
            </a:pPr>
            <a:r>
              <a:rPr lang="en-US" b="1"/>
              <a:t> </a:t>
            </a:r>
            <a:r>
              <a:rPr lang="en-US"/>
              <a:t>Epinephrine </a:t>
            </a:r>
            <a:r>
              <a:rPr lang="en-US"/>
              <a:t>= antihistamine (e.g. </a:t>
            </a:r>
            <a:r>
              <a:rPr lang="en-US"/>
              <a:t>chlorpheniramine</a:t>
            </a:r>
            <a:r>
              <a:rPr lang="en-US"/>
              <a:t>)corticosteroids and aminophylline.</a:t>
            </a:r>
            <a:endParaRPr/>
          </a:p>
          <a:p>
            <a:pPr marL="0" lvl="0" indent="0">
              <a:buNone/>
              <a:defRPr/>
            </a:pPr>
            <a:endParaRPr lang="en-US" b="1"/>
          </a:p>
          <a:p>
            <a:pPr marL="0" lvl="0" indent="0">
              <a:buNone/>
              <a:defRPr/>
            </a:pPr>
            <a:r>
              <a:rPr lang="en-US" b="1"/>
              <a:t>2-Neurotoxicity</a:t>
            </a:r>
            <a:r>
              <a:rPr lang="en-US" b="1"/>
              <a:t>:</a:t>
            </a:r>
            <a:endParaRPr lang="en-US"/>
          </a:p>
          <a:p>
            <a:pPr marL="0" lvl="0" indent="0">
              <a:buNone/>
              <a:defRPr/>
            </a:pPr>
            <a:r>
              <a:rPr lang="en-US" b="1"/>
              <a:t> </a:t>
            </a:r>
            <a:r>
              <a:rPr lang="en-US"/>
              <a:t>Convulsions, coma, and death has followed </a:t>
            </a:r>
            <a:r>
              <a:rPr lang="en-US"/>
              <a:t>intrathecal</a:t>
            </a:r>
            <a:r>
              <a:rPr lang="en-US"/>
              <a:t> injections of penicillin. It occurs after high doses and in renal failure.</a:t>
            </a:r>
            <a:endParaRPr/>
          </a:p>
          <a:p>
            <a:pPr marL="0" indent="0">
              <a:buNone/>
              <a:defRPr/>
            </a:pPr>
            <a:r>
              <a:rPr lang="en-US" b="1"/>
              <a:t> </a:t>
            </a:r>
            <a:endParaRPr lang="en-US"/>
          </a:p>
          <a:p>
            <a:pPr marL="0" lvl="0" indent="0">
              <a:buNone/>
              <a:defRPr/>
            </a:pPr>
            <a:r>
              <a:rPr lang="en-US" b="1"/>
              <a:t>3-Glossitis</a:t>
            </a:r>
            <a:r>
              <a:rPr lang="en-US" b="1"/>
              <a:t>, stomatitis and superinfection: </a:t>
            </a:r>
            <a:r>
              <a:rPr lang="en-US"/>
              <a:t>Superinfection by Candida </a:t>
            </a:r>
            <a:r>
              <a:rPr lang="en-US"/>
              <a:t>albicans</a:t>
            </a:r>
            <a:r>
              <a:rPr lang="en-US"/>
              <a:t>, notably with ampicillin. Diarrhea is frequently observed in patients receiving ampicillin and on occasion with amoxicillin.</a:t>
            </a:r>
            <a:endParaRPr/>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399" y="0"/>
            <a:ext cx="8679873" cy="6629400"/>
          </a:xfrm>
        </p:spPr>
        <p:txBody>
          <a:bodyPr>
            <a:normAutofit fontScale="85000" lnSpcReduction="20000"/>
          </a:bodyPr>
          <a:lstStyle/>
          <a:p>
            <a:pPr marL="0" lvl="0" indent="0">
              <a:buNone/>
              <a:defRPr/>
            </a:pPr>
            <a:endParaRPr lang="en-US"/>
          </a:p>
          <a:p>
            <a:pPr marL="0" lvl="0" indent="0">
              <a:buNone/>
              <a:defRPr/>
            </a:pPr>
            <a:r>
              <a:rPr lang="en-US" b="1"/>
              <a:t>4-Cation </a:t>
            </a:r>
            <a:r>
              <a:rPr lang="en-US" b="1"/>
              <a:t>toxicity: </a:t>
            </a:r>
            <a:endParaRPr lang="en-US"/>
          </a:p>
          <a:p>
            <a:pPr marL="0" lvl="0" indent="0">
              <a:buNone/>
              <a:defRPr/>
            </a:pPr>
            <a:r>
              <a:rPr lang="en-US"/>
              <a:t>Large doses of the sodium or potassium salt of penicillin-G in patients </a:t>
            </a:r>
            <a:r>
              <a:rPr lang="en-US"/>
              <a:t>with </a:t>
            </a:r>
            <a:r>
              <a:rPr lang="en-US"/>
              <a:t>renal insufficiency can result in excessive blood levels of these </a:t>
            </a:r>
            <a:r>
              <a:rPr lang="en-US"/>
              <a:t>cations</a:t>
            </a:r>
            <a:r>
              <a:rPr lang="en-US"/>
              <a:t>. </a:t>
            </a:r>
            <a:endParaRPr/>
          </a:p>
          <a:p>
            <a:pPr marL="0" indent="0">
              <a:buNone/>
              <a:defRPr/>
            </a:pPr>
            <a:r>
              <a:rPr lang="en-US" b="1"/>
              <a:t> </a:t>
            </a:r>
            <a:endParaRPr lang="en-US"/>
          </a:p>
          <a:p>
            <a:pPr marL="0" lvl="0" indent="0">
              <a:buNone/>
              <a:defRPr/>
            </a:pPr>
            <a:r>
              <a:rPr lang="en-US" b="1"/>
              <a:t>5-Procaine </a:t>
            </a:r>
            <a:r>
              <a:rPr lang="en-US" b="1"/>
              <a:t>penicillin: </a:t>
            </a:r>
            <a:endParaRPr lang="en-US"/>
          </a:p>
          <a:p>
            <a:pPr marL="0" lvl="0" indent="0">
              <a:buNone/>
              <a:defRPr/>
            </a:pPr>
            <a:r>
              <a:rPr lang="en-US"/>
              <a:t>It produces mental changes, convulsion, pulmonary infarction (due to accidental IV administration).</a:t>
            </a:r>
            <a:endParaRPr/>
          </a:p>
          <a:p>
            <a:pPr marL="0" indent="0">
              <a:buNone/>
              <a:defRPr/>
            </a:pPr>
            <a:r>
              <a:rPr lang="en-US" b="1"/>
              <a:t> </a:t>
            </a:r>
            <a:endParaRPr lang="en-US"/>
          </a:p>
          <a:p>
            <a:pPr marL="0" lvl="0" indent="0">
              <a:buNone/>
              <a:defRPr/>
            </a:pPr>
            <a:r>
              <a:rPr lang="en-US" b="1"/>
              <a:t>6-Herxheimer </a:t>
            </a:r>
            <a:r>
              <a:rPr lang="en-US" b="1"/>
              <a:t>reaction in late syphilis:</a:t>
            </a:r>
            <a:endParaRPr lang="en-US"/>
          </a:p>
          <a:p>
            <a:pPr marL="0" indent="0">
              <a:buNone/>
              <a:defRPr/>
            </a:pPr>
            <a:r>
              <a:rPr lang="en-US" b="1"/>
              <a:t> </a:t>
            </a:r>
            <a:endParaRPr lang="en-US"/>
          </a:p>
          <a:p>
            <a:pPr marL="0" lvl="0" indent="0">
              <a:buNone/>
              <a:defRPr/>
            </a:pPr>
            <a:r>
              <a:rPr lang="en-US" b="1"/>
              <a:t>7-Masking </a:t>
            </a:r>
            <a:r>
              <a:rPr lang="en-US" b="1"/>
              <a:t>of infection (syphilis and gonorrhea):</a:t>
            </a:r>
            <a:endParaRPr lang="en-US"/>
          </a:p>
          <a:p>
            <a:pPr marL="0" lvl="0" indent="0">
              <a:buNone/>
              <a:defRPr/>
            </a:pPr>
            <a:r>
              <a:rPr lang="en-US" b="1"/>
              <a:t> </a:t>
            </a:r>
            <a:r>
              <a:rPr lang="en-US" b="1"/>
              <a:t>8-Other </a:t>
            </a:r>
            <a:r>
              <a:rPr lang="en-US" b="1"/>
              <a:t>Adverse effects: </a:t>
            </a:r>
            <a:endParaRPr lang="en-US"/>
          </a:p>
          <a:p>
            <a:pPr marL="0" lvl="0" indent="0">
              <a:buNone/>
              <a:defRPr/>
            </a:pPr>
            <a:r>
              <a:rPr lang="en-US"/>
              <a:t>Both </a:t>
            </a:r>
            <a:r>
              <a:rPr lang="en-US"/>
              <a:t>carbenicillin</a:t>
            </a:r>
            <a:r>
              <a:rPr lang="en-US"/>
              <a:t> and </a:t>
            </a:r>
            <a:r>
              <a:rPr lang="en-US"/>
              <a:t>ticarcillin</a:t>
            </a:r>
            <a:r>
              <a:rPr lang="en-US"/>
              <a:t> may interfere with platelet aggregation and; occasionally, cause bleeding problems. </a:t>
            </a:r>
            <a:endParaRPr/>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0"/>
            <a:ext cx="8991600" cy="6858000"/>
          </a:xfrm>
        </p:spPr>
        <p:txBody>
          <a:bodyPr>
            <a:normAutofit fontScale="77500" lnSpcReduction="20000"/>
          </a:bodyPr>
          <a:lstStyle/>
          <a:p>
            <a:pPr marL="0" indent="0">
              <a:buNone/>
              <a:defRPr/>
            </a:pPr>
            <a:r>
              <a:rPr lang="en-US" b="1"/>
              <a:t></a:t>
            </a:r>
            <a:r>
              <a:rPr lang="en-US" b="1"/>
              <a:t>Interactions</a:t>
            </a:r>
            <a:endParaRPr lang="en-US"/>
          </a:p>
          <a:p>
            <a:pPr marL="0" lvl="0" indent="0">
              <a:buNone/>
              <a:defRPr/>
            </a:pPr>
            <a:r>
              <a:rPr lang="en-US"/>
              <a:t>1-Penicillins </a:t>
            </a:r>
            <a:r>
              <a:rPr lang="en-US"/>
              <a:t>with bacteriostatic drugs (e.g. tetracycline, </a:t>
            </a:r>
            <a:r>
              <a:rPr lang="en-US"/>
              <a:t>chloroamphenicol</a:t>
            </a:r>
            <a:r>
              <a:rPr lang="en-US"/>
              <a:t>, erythromycin): since penicillin act by inhibiting cell wall synthesis, but drugs which decreases protein synthesis, interfere with the action of penicillin</a:t>
            </a:r>
            <a:r>
              <a:rPr lang="en-US"/>
              <a:t>.</a:t>
            </a:r>
            <a:endParaRPr/>
          </a:p>
          <a:p>
            <a:pPr marL="0" lvl="0" indent="0">
              <a:buNone/>
              <a:defRPr/>
            </a:pPr>
            <a:endParaRPr lang="en-US"/>
          </a:p>
          <a:p>
            <a:pPr marL="0" lvl="0" indent="0">
              <a:buNone/>
              <a:defRPr/>
            </a:pPr>
            <a:r>
              <a:rPr lang="en-US"/>
              <a:t>2-All </a:t>
            </a:r>
            <a:r>
              <a:rPr lang="en-US"/>
              <a:t>antipseudomonal</a:t>
            </a:r>
            <a:r>
              <a:rPr lang="en-US"/>
              <a:t> </a:t>
            </a:r>
            <a:r>
              <a:rPr lang="en-US"/>
              <a:t>penicillins</a:t>
            </a:r>
            <a:r>
              <a:rPr lang="en-US"/>
              <a:t> impair the antibacterial action of gentamicin when the 2 drugs are mixed together in vitro. This inactivation is </a:t>
            </a:r>
            <a:r>
              <a:rPr lang="en-US"/>
              <a:t> </a:t>
            </a:r>
            <a:r>
              <a:rPr lang="en-US"/>
              <a:t>likely to occur in </a:t>
            </a:r>
            <a:r>
              <a:rPr lang="en-US"/>
              <a:t> </a:t>
            </a:r>
            <a:r>
              <a:rPr lang="en-US"/>
              <a:t>patients </a:t>
            </a:r>
            <a:r>
              <a:rPr lang="en-US"/>
              <a:t> </a:t>
            </a:r>
            <a:r>
              <a:rPr lang="en-US"/>
              <a:t>with severe renal impairment</a:t>
            </a:r>
            <a:r>
              <a:rPr lang="en-US"/>
              <a:t>.</a:t>
            </a:r>
            <a:endParaRPr/>
          </a:p>
          <a:p>
            <a:pPr marL="0" lvl="0" indent="0">
              <a:buNone/>
              <a:defRPr/>
            </a:pPr>
            <a:endParaRPr lang="en-US"/>
          </a:p>
          <a:p>
            <a:pPr marL="0" indent="0">
              <a:buNone/>
              <a:defRPr/>
            </a:pPr>
            <a:r>
              <a:rPr lang="en-US"/>
              <a:t>3-</a:t>
            </a:r>
            <a:r>
              <a:rPr lang="en-US"/>
              <a:t>e.g. combined use of penicillin and an aminoglycoside antibiotic (such as gentamicin) on the enterococcus. In this example, inhibition of cell wall synthesis by penicillin permits better penetration of the cell wall by the aminoglycoside and more effective inhibition of protein synthesis than either drug alone.</a:t>
            </a:r>
            <a:endParaRPr/>
          </a:p>
          <a:p>
            <a:pPr marL="0" lvl="0" indent="0">
              <a:buNone/>
              <a:defRPr/>
            </a:pPr>
            <a:endParaRPr lang="en-US"/>
          </a:p>
          <a:p>
            <a:pPr marL="0" indent="0">
              <a:buNone/>
              <a:defRPr/>
            </a:pPr>
            <a:r>
              <a:rPr lang="en-US"/>
              <a:t> </a:t>
            </a:r>
            <a:endParaRPr/>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885439179" name="Title 1"/>
          <p:cNvSpPr>
            <a:spLocks noGrp="1"/>
          </p:cNvSpPr>
          <p:nvPr>
            <p:ph type="title"/>
          </p:nvPr>
        </p:nvSpPr>
        <p:spPr bwMode="auto"/>
        <p:txBody>
          <a:bodyPr/>
          <a:lstStyle/>
          <a:p>
            <a:pPr>
              <a:defRPr/>
            </a:pPr>
            <a:endParaRPr/>
          </a:p>
        </p:txBody>
      </p:sp>
      <p:sp>
        <p:nvSpPr>
          <p:cNvPr id="1977345212" name="Content Placeholder 2"/>
          <p:cNvSpPr>
            <a:spLocks noGrp="1"/>
          </p:cNvSpPr>
          <p:nvPr>
            <p:ph idx="1"/>
          </p:nvPr>
        </p:nvSpPr>
        <p:spPr bwMode="auto"/>
        <p:txBody>
          <a:bodyPr/>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304800"/>
            <a:ext cx="9144000" cy="5821363"/>
          </a:xfrm>
        </p:spPr>
        <p:txBody>
          <a:bodyPr>
            <a:normAutofit fontScale="77500" lnSpcReduction="20000"/>
          </a:bodyPr>
          <a:lstStyle/>
          <a:p>
            <a:pPr marL="0" indent="0">
              <a:buNone/>
              <a:defRPr/>
            </a:pPr>
            <a:r>
              <a:rPr lang="en-US" b="1" u="sng"/>
              <a:t>CEPHALOSPORINS:</a:t>
            </a:r>
            <a:endParaRPr/>
          </a:p>
          <a:p>
            <a:pPr>
              <a:defRPr/>
            </a:pPr>
            <a:r>
              <a:rPr lang="en-US"/>
              <a:t>For convenience, </a:t>
            </a:r>
            <a:r>
              <a:rPr lang="en-US"/>
              <a:t>they have </a:t>
            </a:r>
            <a:r>
              <a:rPr lang="en-US"/>
              <a:t>been grouped into “generations” that largely correlate with their spectrum of activity, </a:t>
            </a:r>
            <a:r>
              <a:rPr lang="en-US"/>
              <a:t>with some  </a:t>
            </a:r>
            <a:r>
              <a:rPr lang="en-US"/>
              <a:t>exceptions</a:t>
            </a:r>
            <a:r>
              <a:rPr lang="en-US"/>
              <a:t>.</a:t>
            </a:r>
            <a:endParaRPr/>
          </a:p>
          <a:p>
            <a:pPr>
              <a:defRPr/>
            </a:pPr>
            <a:endParaRPr lang="en-US"/>
          </a:p>
          <a:p>
            <a:pPr>
              <a:defRPr/>
            </a:pPr>
            <a:r>
              <a:rPr lang="en-US"/>
              <a:t>cephalosporins</a:t>
            </a:r>
            <a:r>
              <a:rPr lang="en-US"/>
              <a:t> have some cross-</a:t>
            </a:r>
            <a:r>
              <a:rPr lang="en-US"/>
              <a:t>allergenicity</a:t>
            </a:r>
            <a:r>
              <a:rPr lang="en-US"/>
              <a:t> </a:t>
            </a:r>
            <a:r>
              <a:rPr lang="en-US"/>
              <a:t>with </a:t>
            </a:r>
            <a:r>
              <a:rPr lang="en-US"/>
              <a:t>penicillins</a:t>
            </a:r>
            <a:r>
              <a:rPr lang="en-US"/>
              <a:t> </a:t>
            </a:r>
            <a:r>
              <a:rPr lang="en-US"/>
              <a:t>However</a:t>
            </a:r>
            <a:r>
              <a:rPr lang="en-US"/>
              <a:t>, using </a:t>
            </a:r>
            <a:r>
              <a:rPr lang="en-US"/>
              <a:t>any cephalosporin in a patient with a penicillin allergy is a matter of balancing </a:t>
            </a:r>
            <a:r>
              <a:rPr lang="en-US"/>
              <a:t>risks and benefits.</a:t>
            </a:r>
            <a:endParaRPr/>
          </a:p>
          <a:p>
            <a:pPr>
              <a:defRPr/>
            </a:pPr>
            <a:endParaRPr lang="en-US"/>
          </a:p>
          <a:p>
            <a:pPr>
              <a:defRPr/>
            </a:pPr>
            <a:r>
              <a:rPr lang="en-US"/>
              <a:t>The </a:t>
            </a:r>
            <a:r>
              <a:rPr lang="en-US"/>
              <a:t>cephalosporins</a:t>
            </a:r>
            <a:r>
              <a:rPr lang="en-US"/>
              <a:t> are generally more resistant to beta-lactamases than </a:t>
            </a:r>
            <a:r>
              <a:rPr lang="en-US"/>
              <a:t>penicillins</a:t>
            </a:r>
            <a:r>
              <a:rPr lang="en-US"/>
              <a:t> are</a:t>
            </a:r>
            <a:r>
              <a:rPr lang="en-US"/>
              <a:t>.</a:t>
            </a:r>
            <a:endParaRPr/>
          </a:p>
          <a:p>
            <a:pPr>
              <a:defRPr/>
            </a:pPr>
            <a:endParaRPr lang="en-US"/>
          </a:p>
          <a:p>
            <a:pPr>
              <a:defRPr/>
            </a:pPr>
            <a:r>
              <a:rPr lang="en-US"/>
              <a:t>Beta-lactamases that are active against </a:t>
            </a:r>
            <a:r>
              <a:rPr lang="en-US"/>
              <a:t>penicillins</a:t>
            </a:r>
            <a:r>
              <a:rPr lang="en-US"/>
              <a:t> but inactive against </a:t>
            </a:r>
            <a:r>
              <a:rPr lang="en-US"/>
              <a:t>cephalosporins</a:t>
            </a:r>
            <a:r>
              <a:rPr lang="en-US"/>
              <a:t> </a:t>
            </a:r>
            <a:r>
              <a:rPr lang="en-US"/>
              <a:t>are called </a:t>
            </a:r>
            <a:r>
              <a:rPr lang="en-US" i="1"/>
              <a:t>penicillinases</a:t>
            </a:r>
            <a:r>
              <a:rPr lang="en-US"/>
              <a:t>. Beta-lactamases that inactivate </a:t>
            </a:r>
            <a:r>
              <a:rPr lang="en-US"/>
              <a:t>cephalosporins</a:t>
            </a:r>
            <a:r>
              <a:rPr lang="en-US"/>
              <a:t> (</a:t>
            </a:r>
            <a:r>
              <a:rPr lang="en-US" i="1"/>
              <a:t>cephalosporinases</a:t>
            </a:r>
            <a:r>
              <a:rPr lang="en-US"/>
              <a:t>)</a:t>
            </a:r>
            <a:endParaRPr lang="en-US" u="sng"/>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76200"/>
            <a:ext cx="8839200" cy="6553200"/>
          </a:xfrm>
        </p:spPr>
        <p:txBody>
          <a:bodyPr>
            <a:normAutofit fontScale="70000" lnSpcReduction="20000"/>
          </a:bodyPr>
          <a:lstStyle/>
          <a:p>
            <a:pPr marL="0" indent="0">
              <a:buNone/>
              <a:defRPr/>
            </a:pPr>
            <a:r>
              <a:rPr lang="en-US" b="1"/>
              <a:t>CEPHALOSPORINS </a:t>
            </a:r>
            <a:endParaRPr lang="en-US"/>
          </a:p>
          <a:p>
            <a:pPr marL="0" indent="0">
              <a:buNone/>
              <a:defRPr/>
            </a:pPr>
            <a:r>
              <a:rPr lang="en-US"/>
              <a:t> </a:t>
            </a:r>
            <a:endParaRPr/>
          </a:p>
          <a:p>
            <a:pPr marL="0" indent="0">
              <a:buNone/>
              <a:defRPr/>
            </a:pPr>
            <a:r>
              <a:rPr lang="en-US" b="1"/>
              <a:t>Pharmacokinetics </a:t>
            </a:r>
            <a:endParaRPr lang="en-US"/>
          </a:p>
          <a:p>
            <a:pPr marL="0" lvl="0" indent="0">
              <a:buNone/>
              <a:defRPr/>
            </a:pPr>
            <a:r>
              <a:rPr lang="en-US" b="1"/>
              <a:t>Cefoperazone</a:t>
            </a:r>
            <a:r>
              <a:rPr lang="en-US" b="1"/>
              <a:t> </a:t>
            </a:r>
            <a:r>
              <a:rPr lang="en-US" b="1"/>
              <a:t> </a:t>
            </a:r>
            <a:r>
              <a:rPr lang="en-US"/>
              <a:t>(third generation) are primarily excreted in bile and its serum level is not greatly influenced by renal failure</a:t>
            </a:r>
            <a:r>
              <a:rPr lang="en-US"/>
              <a:t>.</a:t>
            </a:r>
            <a:endParaRPr/>
          </a:p>
          <a:p>
            <a:pPr marL="0" lvl="0" indent="0">
              <a:buNone/>
              <a:defRPr/>
            </a:pPr>
            <a:endParaRPr lang="en-US"/>
          </a:p>
          <a:p>
            <a:pPr marL="0" indent="0">
              <a:buNone/>
              <a:defRPr/>
            </a:pPr>
            <a:r>
              <a:rPr lang="en-US"/>
              <a:t> Ceftriaxone has the characteristic of having dual modes of elimination via both renal and biliary excretion. It does not need to be adjusted for renal dysfunction, but it </a:t>
            </a:r>
            <a:r>
              <a:rPr lang="en-US"/>
              <a:t>does effectively </a:t>
            </a:r>
            <a:r>
              <a:rPr lang="en-US"/>
              <a:t>treat UTIs.</a:t>
            </a:r>
            <a:endParaRPr/>
          </a:p>
          <a:p>
            <a:pPr marL="0" lvl="0" indent="0">
              <a:buNone/>
              <a:defRPr/>
            </a:pPr>
            <a:endParaRPr lang="en-US"/>
          </a:p>
          <a:p>
            <a:pPr marL="0" lvl="0" indent="0">
              <a:buNone/>
              <a:defRPr/>
            </a:pPr>
            <a:r>
              <a:rPr lang="en-US"/>
              <a:t>Cefotaxime </a:t>
            </a:r>
            <a:r>
              <a:rPr lang="en-US"/>
              <a:t>on other hand is excreted mainly by kidney, so dose adjustment is needed in renal insufficiency.</a:t>
            </a:r>
            <a:endParaRPr/>
          </a:p>
          <a:p>
            <a:pPr marL="0" indent="0">
              <a:buNone/>
              <a:defRPr/>
            </a:pPr>
            <a:r>
              <a:rPr lang="en-US"/>
              <a:t> </a:t>
            </a:r>
            <a:endParaRPr/>
          </a:p>
          <a:p>
            <a:pPr marL="0" indent="0">
              <a:buNone/>
              <a:defRPr/>
            </a:pPr>
            <a:r>
              <a:rPr lang="en-US" b="1"/>
              <a:t>Antibacterial spectrum:</a:t>
            </a:r>
            <a:endParaRPr lang="en-US" sz="2800">
              <a:solidFill>
                <a:srgbClr val="000000"/>
              </a:solidFill>
              <a:latin typeface="Arial Unicode MS"/>
            </a:endParaRPr>
          </a:p>
          <a:p>
            <a:pPr marL="0" indent="0">
              <a:buNone/>
              <a:defRPr/>
            </a:pPr>
            <a:endParaRPr lang="en-US"/>
          </a:p>
          <a:p>
            <a:pPr marL="0" lvl="0" indent="0">
              <a:buNone/>
              <a:defRPr/>
            </a:pPr>
            <a:r>
              <a:rPr lang="en-US"/>
              <a:t>They are divided into 1</a:t>
            </a:r>
            <a:r>
              <a:rPr lang="en-US" baseline="30000"/>
              <a:t>st</a:t>
            </a:r>
            <a:r>
              <a:rPr lang="en-US"/>
              <a:t>, 2</a:t>
            </a:r>
            <a:r>
              <a:rPr lang="en-US" baseline="30000"/>
              <a:t>nd</a:t>
            </a:r>
            <a:r>
              <a:rPr lang="en-US"/>
              <a:t>, 3</a:t>
            </a:r>
            <a:r>
              <a:rPr lang="en-US" baseline="30000"/>
              <a:t>rd</a:t>
            </a:r>
            <a:r>
              <a:rPr lang="en-US"/>
              <a:t>, and 4</a:t>
            </a:r>
            <a:r>
              <a:rPr lang="en-US" baseline="30000"/>
              <a:t>th</a:t>
            </a:r>
            <a:r>
              <a:rPr lang="en-US"/>
              <a:t> generations. </a:t>
            </a:r>
            <a:r>
              <a:rPr lang="en-US"/>
              <a:t>In </a:t>
            </a:r>
            <a:r>
              <a:rPr lang="en-US"/>
              <a:t>general, the activity against gram-positive bacteria decreases from first to </a:t>
            </a:r>
            <a:r>
              <a:rPr lang="en-US"/>
              <a:t>third </a:t>
            </a:r>
            <a:r>
              <a:rPr lang="en-US"/>
              <a:t>generation while activity against gram-negative organisms increases.</a:t>
            </a:r>
            <a:endParaRPr/>
          </a:p>
          <a:p>
            <a:pPr marL="0" indent="0">
              <a:buNone/>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graphicFrame>
        <p:nvGraphicFramePr>
          <p:cNvPr id="133289" name="Group 169"/>
          <p:cNvGraphicFramePr>
            <a:graphicFrameLocks xmlns:a="http://schemas.openxmlformats.org/drawingml/2006/main" noGrp="1"/>
          </p:cNvGraphicFramePr>
          <p:nvPr>
            <p:ph sz="half" idx="2"/>
          </p:nvPr>
        </p:nvGraphicFramePr>
        <p:xfrm>
          <a:off x="500063" y="1571625"/>
          <a:ext cx="8147050" cy="1742973"/>
        </p:xfrm>
        <a:graphic>
          <a:graphicData uri="http://schemas.openxmlformats.org/drawingml/2006/table">
            <a:tbl>
              <a:tblPr firstRow="0" firstCol="0" lastRow="0" lastCol="0" bandRow="0" bandCol="0"/>
              <a:tblGrid>
                <a:gridCol w="2036762"/>
                <a:gridCol w="2036763"/>
                <a:gridCol w="2036762"/>
                <a:gridCol w="2036763"/>
              </a:tblGrid>
              <a:tr h="518224">
                <a:tc>
                  <a:txBody>
                    <a:bodyPr/>
                    <a:p>
                      <a:pPr marL="0" marR="0" lvl="0" indent="0" algn="ctr" defTabSz="914400">
                        <a:lnSpc>
                          <a:spcPct val="100000"/>
                        </a:lnSpc>
                        <a:spcBef>
                          <a:spcPts val="0"/>
                        </a:spcBef>
                        <a:spcAft>
                          <a:spcPts val="0"/>
                        </a:spcAft>
                        <a:buClr>
                          <a:schemeClr val="hlink"/>
                        </a:buClr>
                        <a:buSzPct val="70000"/>
                        <a:buFont typeface="Wingdings"/>
                        <a:buNone/>
                        <a:defRPr/>
                      </a:pPr>
                      <a:r>
                        <a:rPr lang="en-US" sz="2800" b="1" i="0" u="none" strike="noStrike" cap="none">
                          <a:ln>
                            <a:noFill/>
                          </a:ln>
                          <a:solidFill>
                            <a:srgbClr val="FF0000"/>
                          </a:solidFill>
                          <a:latin typeface="Garamond"/>
                          <a:cs typeface="Arial"/>
                        </a:rPr>
                        <a:t>4</a:t>
                      </a:r>
                      <a:r>
                        <a:rPr lang="en-US" sz="2800" b="1" i="0" u="none" strike="noStrike" cap="none" baseline="30000">
                          <a:ln>
                            <a:noFill/>
                          </a:ln>
                          <a:solidFill>
                            <a:srgbClr val="FF0000"/>
                          </a:solidFill>
                          <a:latin typeface="Garamond"/>
                          <a:cs typeface="Arial"/>
                        </a:rPr>
                        <a:t>th</a:t>
                      </a:r>
                      <a:r>
                        <a:rPr lang="en-US" sz="2800" b="1" i="0" u="none" strike="noStrike" cap="none">
                          <a:ln>
                            <a:noFill/>
                          </a:ln>
                          <a:solidFill>
                            <a:srgbClr val="FF0000"/>
                          </a:solidFill>
                          <a:latin typeface="Garamond"/>
                          <a:cs typeface="Arial"/>
                        </a:rPr>
                        <a:t> G</a:t>
                      </a:r>
                      <a:endParaRPr/>
                    </a:p>
                  </a:txBody>
                  <a:tcPr marT="45726" marB="45726" anchor="ctr">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c>
                  <a:txBody>
                    <a:bodyPr/>
                    <a:p>
                      <a:pPr marL="0" marR="0" lvl="0" indent="0" algn="ctr" defTabSz="914400">
                        <a:lnSpc>
                          <a:spcPct val="100000"/>
                        </a:lnSpc>
                        <a:spcBef>
                          <a:spcPts val="0"/>
                        </a:spcBef>
                        <a:spcAft>
                          <a:spcPts val="0"/>
                        </a:spcAft>
                        <a:buClr>
                          <a:schemeClr val="hlink"/>
                        </a:buClr>
                        <a:buSzPct val="70000"/>
                        <a:buFont typeface="Wingdings"/>
                        <a:buNone/>
                        <a:defRPr/>
                      </a:pPr>
                      <a:r>
                        <a:rPr lang="en-US" sz="2800" b="1" i="0" u="none" strike="noStrike" cap="none">
                          <a:ln>
                            <a:noFill/>
                          </a:ln>
                          <a:solidFill>
                            <a:srgbClr val="FF0000"/>
                          </a:solidFill>
                          <a:latin typeface="Garamond"/>
                          <a:cs typeface="Arial"/>
                        </a:rPr>
                        <a:t>3</a:t>
                      </a:r>
                      <a:r>
                        <a:rPr lang="en-US" sz="2800" b="1" i="0" u="none" strike="noStrike" cap="none" baseline="30000">
                          <a:ln>
                            <a:noFill/>
                          </a:ln>
                          <a:solidFill>
                            <a:srgbClr val="FF0000"/>
                          </a:solidFill>
                          <a:latin typeface="Garamond"/>
                          <a:cs typeface="Arial"/>
                        </a:rPr>
                        <a:t>rd</a:t>
                      </a:r>
                      <a:r>
                        <a:rPr lang="en-US" sz="2800" b="1" i="0" u="none" strike="noStrike" cap="none">
                          <a:ln>
                            <a:noFill/>
                          </a:ln>
                          <a:solidFill>
                            <a:srgbClr val="FF0000"/>
                          </a:solidFill>
                          <a:latin typeface="Garamond"/>
                          <a:cs typeface="Arial"/>
                        </a:rPr>
                        <a:t> G</a:t>
                      </a:r>
                      <a:endParaRPr/>
                    </a:p>
                  </a:txBody>
                  <a:tcPr marT="45726" marB="45726" anchor="ctr">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c>
                  <a:txBody>
                    <a:bodyPr/>
                    <a:p>
                      <a:pPr marL="0" marR="0" lvl="0" indent="0" algn="ctr" defTabSz="914400">
                        <a:lnSpc>
                          <a:spcPct val="100000"/>
                        </a:lnSpc>
                        <a:spcBef>
                          <a:spcPts val="0"/>
                        </a:spcBef>
                        <a:spcAft>
                          <a:spcPts val="0"/>
                        </a:spcAft>
                        <a:buClr>
                          <a:schemeClr val="hlink"/>
                        </a:buClr>
                        <a:buSzPct val="70000"/>
                        <a:buFont typeface="Wingdings"/>
                        <a:buNone/>
                        <a:defRPr/>
                      </a:pPr>
                      <a:r>
                        <a:rPr lang="en-US" sz="2800" b="1" i="0" u="none" strike="noStrike" cap="none">
                          <a:ln>
                            <a:noFill/>
                          </a:ln>
                          <a:solidFill>
                            <a:srgbClr val="FF0000"/>
                          </a:solidFill>
                          <a:latin typeface="Garamond"/>
                          <a:cs typeface="Arial"/>
                        </a:rPr>
                        <a:t>2</a:t>
                      </a:r>
                      <a:r>
                        <a:rPr lang="en-US" sz="2800" b="1" i="0" u="none" strike="noStrike" cap="none" baseline="30000">
                          <a:ln>
                            <a:noFill/>
                          </a:ln>
                          <a:solidFill>
                            <a:srgbClr val="FF0000"/>
                          </a:solidFill>
                          <a:latin typeface="Garamond"/>
                          <a:cs typeface="Arial"/>
                        </a:rPr>
                        <a:t>nd</a:t>
                      </a:r>
                      <a:r>
                        <a:rPr lang="en-US" sz="2800" b="1" i="0" u="none" strike="noStrike" cap="none">
                          <a:ln>
                            <a:noFill/>
                          </a:ln>
                          <a:solidFill>
                            <a:srgbClr val="FF0000"/>
                          </a:solidFill>
                          <a:latin typeface="Garamond"/>
                          <a:cs typeface="Arial"/>
                        </a:rPr>
                        <a:t> G</a:t>
                      </a:r>
                      <a:endParaRPr/>
                    </a:p>
                  </a:txBody>
                  <a:tcPr marT="45726" marB="45726" anchor="ctr">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c>
                  <a:txBody>
                    <a:bodyPr/>
                    <a:p>
                      <a:pPr marL="0" marR="0" lvl="0" indent="0" algn="ctr" defTabSz="914400">
                        <a:lnSpc>
                          <a:spcPct val="100000"/>
                        </a:lnSpc>
                        <a:spcBef>
                          <a:spcPts val="0"/>
                        </a:spcBef>
                        <a:spcAft>
                          <a:spcPts val="0"/>
                        </a:spcAft>
                        <a:buClr>
                          <a:schemeClr val="hlink"/>
                        </a:buClr>
                        <a:buSzPct val="70000"/>
                        <a:buFont typeface="Wingdings"/>
                        <a:buNone/>
                        <a:defRPr/>
                      </a:pPr>
                      <a:r>
                        <a:rPr lang="en-US" sz="2800" b="1" i="0" u="none" strike="noStrike" cap="none">
                          <a:ln>
                            <a:noFill/>
                          </a:ln>
                          <a:solidFill>
                            <a:srgbClr val="FF0000"/>
                          </a:solidFill>
                          <a:latin typeface="Garamond"/>
                          <a:cs typeface="Arial"/>
                        </a:rPr>
                        <a:t>1</a:t>
                      </a:r>
                      <a:r>
                        <a:rPr lang="en-US" sz="2800" b="1" i="0" u="none" strike="noStrike" cap="none" baseline="30000">
                          <a:ln>
                            <a:noFill/>
                          </a:ln>
                          <a:solidFill>
                            <a:srgbClr val="FF0000"/>
                          </a:solidFill>
                          <a:latin typeface="Garamond"/>
                          <a:cs typeface="Arial"/>
                        </a:rPr>
                        <a:t>st</a:t>
                      </a:r>
                      <a:r>
                        <a:rPr lang="en-US" sz="2800" b="1" i="0" u="none" strike="noStrike" cap="none">
                          <a:ln>
                            <a:noFill/>
                          </a:ln>
                          <a:solidFill>
                            <a:srgbClr val="FF0000"/>
                          </a:solidFill>
                          <a:latin typeface="Garamond"/>
                          <a:cs typeface="Arial"/>
                        </a:rPr>
                        <a:t> G</a:t>
                      </a:r>
                      <a:endParaRPr/>
                    </a:p>
                  </a:txBody>
                  <a:tcPr marT="45726" marB="45726" anchor="ctr">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r>
              <a:tr h="706525">
                <a:tc>
                  <a:txBody>
                    <a:bodyPr/>
                    <a:p>
                      <a:pPr marL="0" marR="0" lvl="0" indent="0" algn="l" defTabSz="914400">
                        <a:lnSpc>
                          <a:spcPct val="100000"/>
                        </a:lnSpc>
                        <a:spcBef>
                          <a:spcPts val="0"/>
                        </a:spcBef>
                        <a:spcAft>
                          <a:spcPts val="0"/>
                        </a:spcAft>
                        <a:buClr>
                          <a:schemeClr val="hlink"/>
                        </a:buClr>
                        <a:buSzPct val="70000"/>
                        <a:buFont typeface="Wingdings"/>
                        <a:buNone/>
                        <a:defRPr/>
                      </a:pPr>
                      <a:r>
                        <a:rPr lang="en-US" sz="2800" b="0" i="0" u="none" strike="noStrike" cap="none">
                          <a:ln>
                            <a:noFill/>
                          </a:ln>
                          <a:solidFill>
                            <a:srgbClr val="0000FF"/>
                          </a:solidFill>
                          <a:latin typeface="Garamond"/>
                          <a:cs typeface="Arial"/>
                        </a:rPr>
                        <a:t>+ve = -ve </a:t>
                      </a:r>
                      <a:endParaRPr/>
                    </a:p>
                  </a:txBody>
                  <a:tcPr marT="45726" marB="45726">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c>
                  <a:txBody>
                    <a:bodyPr/>
                    <a:p>
                      <a:pPr marL="0" marR="0" lvl="0" indent="0" algn="l" defTabSz="914400">
                        <a:lnSpc>
                          <a:spcPct val="100000"/>
                        </a:lnSpc>
                        <a:spcBef>
                          <a:spcPts val="0"/>
                        </a:spcBef>
                        <a:spcAft>
                          <a:spcPts val="0"/>
                        </a:spcAft>
                        <a:buClr>
                          <a:schemeClr val="hlink"/>
                        </a:buClr>
                        <a:buSzPct val="70000"/>
                        <a:buFont typeface="Wingdings"/>
                        <a:buNone/>
                        <a:defRPr/>
                      </a:pPr>
                      <a:r>
                        <a:rPr lang="en-US" sz="2800" b="0" i="0" u="none" strike="noStrike" cap="none">
                          <a:ln>
                            <a:noFill/>
                          </a:ln>
                          <a:solidFill>
                            <a:srgbClr val="0000FF"/>
                          </a:solidFill>
                          <a:latin typeface="Garamond"/>
                          <a:cs typeface="Arial"/>
                        </a:rPr>
                        <a:t>-ve &gt; +ve</a:t>
                      </a:r>
                      <a:endParaRPr/>
                    </a:p>
                  </a:txBody>
                  <a:tcPr marT="45726" marB="45726">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c>
                  <a:txBody>
                    <a:bodyPr/>
                    <a:p>
                      <a:pPr marL="0" marR="0" lvl="0" indent="0" algn="l" defTabSz="914400">
                        <a:lnSpc>
                          <a:spcPct val="100000"/>
                        </a:lnSpc>
                        <a:spcBef>
                          <a:spcPts val="0"/>
                        </a:spcBef>
                        <a:spcAft>
                          <a:spcPts val="0"/>
                        </a:spcAft>
                        <a:buClr>
                          <a:schemeClr val="hlink"/>
                        </a:buClr>
                        <a:buSzPct val="70000"/>
                        <a:buFont typeface="Wingdings"/>
                        <a:buNone/>
                        <a:defRPr/>
                      </a:pPr>
                      <a:r>
                        <a:rPr lang="en-US" sz="2800" b="0" i="0" u="none" strike="noStrike" cap="none">
                          <a:ln>
                            <a:noFill/>
                          </a:ln>
                          <a:solidFill>
                            <a:srgbClr val="0000FF"/>
                          </a:solidFill>
                          <a:latin typeface="Garamond"/>
                          <a:cs typeface="Arial"/>
                        </a:rPr>
                        <a:t>+ve = -ve</a:t>
                      </a:r>
                      <a:endParaRPr/>
                    </a:p>
                  </a:txBody>
                  <a:tcPr marT="45726" marB="45726">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c>
                  <a:txBody>
                    <a:bodyPr/>
                    <a:p>
                      <a:pPr marL="0" marR="0" lvl="0" indent="0" algn="l" defTabSz="914400">
                        <a:lnSpc>
                          <a:spcPct val="100000"/>
                        </a:lnSpc>
                        <a:spcBef>
                          <a:spcPts val="0"/>
                        </a:spcBef>
                        <a:spcAft>
                          <a:spcPts val="0"/>
                        </a:spcAft>
                        <a:buClr>
                          <a:schemeClr val="hlink"/>
                        </a:buClr>
                        <a:buSzPct val="70000"/>
                        <a:buFont typeface="Wingdings"/>
                        <a:buNone/>
                        <a:defRPr/>
                      </a:pPr>
                      <a:r>
                        <a:rPr lang="en-US" sz="2800" b="0" i="0" u="none" strike="noStrike" cap="none">
                          <a:ln>
                            <a:noFill/>
                          </a:ln>
                          <a:solidFill>
                            <a:srgbClr val="0000FF"/>
                          </a:solidFill>
                          <a:latin typeface="Garamond"/>
                          <a:cs typeface="Arial"/>
                        </a:rPr>
                        <a:t>+ve&gt; -ve</a:t>
                      </a:r>
                      <a:endParaRPr/>
                    </a:p>
                  </a:txBody>
                  <a:tcPr marT="45726" marB="45726">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r>
              <a:tr h="518224">
                <a:tc gridSpan="2">
                  <a:txBody>
                    <a:bodyPr/>
                    <a:p>
                      <a:pPr marL="0" marR="0" lvl="0" indent="0" algn="l" defTabSz="914400">
                        <a:lnSpc>
                          <a:spcPct val="100000"/>
                        </a:lnSpc>
                        <a:spcBef>
                          <a:spcPts val="0"/>
                        </a:spcBef>
                        <a:spcAft>
                          <a:spcPts val="0"/>
                        </a:spcAft>
                        <a:buClr>
                          <a:schemeClr val="hlink"/>
                        </a:buClr>
                        <a:buSzPct val="70000"/>
                        <a:buFont typeface="Wingdings"/>
                        <a:buNone/>
                        <a:defRPr/>
                      </a:pPr>
                      <a:r>
                        <a:rPr lang="en-US" sz="2800" b="0" i="0" u="none" strike="noStrike" cap="none">
                          <a:ln>
                            <a:noFill/>
                          </a:ln>
                          <a:solidFill>
                            <a:srgbClr val="0000FF"/>
                          </a:solidFill>
                          <a:latin typeface="Garamond"/>
                          <a:cs typeface="Arial"/>
                        </a:rPr>
                        <a:t>Pseudomonas √</a:t>
                      </a:r>
                      <a:endParaRPr/>
                    </a:p>
                  </a:txBody>
                  <a:tcPr marT="45726" marB="45726">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c hMerge="1">
                  <a:txBody>
                    <a:bodyPr/>
                    <a:p>
                      <a:endParaRPr/>
                    </a:p>
                  </a:txBody>
                </a:tc>
                <a:tc gridSpan="2">
                  <a:txBody>
                    <a:bodyPr/>
                    <a:p>
                      <a:pPr marL="0" marR="0" lvl="0" indent="0" algn="l" defTabSz="914400">
                        <a:lnSpc>
                          <a:spcPct val="100000"/>
                        </a:lnSpc>
                        <a:spcBef>
                          <a:spcPts val="0"/>
                        </a:spcBef>
                        <a:spcAft>
                          <a:spcPts val="0"/>
                        </a:spcAft>
                        <a:buClr>
                          <a:schemeClr val="hlink"/>
                        </a:buClr>
                        <a:buSzPct val="70000"/>
                        <a:buFont typeface="Wingdings"/>
                        <a:buNone/>
                        <a:defRPr/>
                      </a:pPr>
                      <a:r>
                        <a:rPr lang="en-US" sz="2800" b="0" i="0" u="none" strike="noStrike" cap="none">
                          <a:ln>
                            <a:noFill/>
                          </a:ln>
                          <a:solidFill>
                            <a:srgbClr val="0000FF"/>
                          </a:solidFill>
                          <a:latin typeface="Garamond"/>
                          <a:cs typeface="Arial"/>
                        </a:rPr>
                        <a:t>Pseudomonas X</a:t>
                      </a:r>
                      <a:endParaRPr/>
                    </a:p>
                  </a:txBody>
                  <a:tcPr marT="45726" marB="45726">
                    <a:lnL w="28575" algn="ctr">
                      <a:solidFill>
                        <a:srgbClr val="FF9900"/>
                      </a:solidFill>
                    </a:lnL>
                    <a:lnR w="28575" algn="ctr">
                      <a:solidFill>
                        <a:srgbClr val="FF9900"/>
                      </a:solidFill>
                    </a:lnR>
                    <a:lnT w="28575" algn="ctr">
                      <a:solidFill>
                        <a:srgbClr val="FF9900"/>
                      </a:solidFill>
                    </a:lnT>
                    <a:lnB w="28575" algn="ctr">
                      <a:solidFill>
                        <a:srgbClr val="FF9900"/>
                      </a:solidFill>
                    </a:lnB>
                    <a:noFill/>
                  </a:tcPr>
                </a:tc>
                <a:tc hMerge="1">
                  <a:txBody>
                    <a:bodyPr/>
                    <a:p>
                      <a:endParaRPr/>
                    </a:p>
                  </a:txBody>
                </a:tc>
              </a:tr>
            </a:tbl>
          </a:graphicData>
        </a:graphic>
      </p:graphicFrame>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005725507" name="Title 1"/>
          <p:cNvSpPr>
            <a:spLocks noGrp="1"/>
          </p:cNvSpPr>
          <p:nvPr>
            <p:ph type="title"/>
          </p:nvPr>
        </p:nvSpPr>
        <p:spPr bwMode="auto"/>
        <p:txBody>
          <a:bodyPr/>
          <a:lstStyle/>
          <a:p>
            <a:pPr>
              <a:defRPr/>
            </a:pPr>
            <a:endParaRPr/>
          </a:p>
        </p:txBody>
      </p:sp>
      <p:sp>
        <p:nvSpPr>
          <p:cNvPr id="1046344237" name="Content Placeholder 2"/>
          <p:cNvSpPr>
            <a:spLocks noGrp="1"/>
          </p:cNvSpPr>
          <p:nvPr>
            <p:ph idx="1"/>
          </p:nvPr>
        </p:nvSpPr>
        <p:spPr bwMode="auto"/>
        <p:txBody>
          <a:bodyPr/>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152400"/>
            <a:ext cx="8839200" cy="6477000"/>
          </a:xfrm>
        </p:spPr>
        <p:txBody>
          <a:bodyPr>
            <a:normAutofit lnSpcReduction="10000"/>
          </a:bodyPr>
          <a:lstStyle/>
          <a:p>
            <a:pPr marL="0" indent="0">
              <a:buNone/>
              <a:defRPr/>
            </a:pPr>
            <a:r>
              <a:rPr lang="en-US" b="1"/>
              <a:t>I. FIRST GENERATION CEPHALOSPORINS </a:t>
            </a:r>
            <a:endParaRPr lang="en-US"/>
          </a:p>
          <a:p>
            <a:pPr marL="0" indent="0">
              <a:buNone/>
              <a:defRPr/>
            </a:pPr>
            <a:r>
              <a:rPr lang="en-US"/>
              <a:t> </a:t>
            </a:r>
            <a:endParaRPr/>
          </a:p>
          <a:p>
            <a:pPr marL="0" lvl="0" indent="0">
              <a:buNone/>
              <a:defRPr/>
            </a:pPr>
            <a:r>
              <a:rPr lang="en-US"/>
              <a:t>They are active against aerobic gram-positive cocci and some aerobic gram-negative bacilli.</a:t>
            </a:r>
            <a:endParaRPr/>
          </a:p>
          <a:p>
            <a:pPr marL="0" lvl="0" indent="0">
              <a:buNone/>
              <a:defRPr/>
            </a:pPr>
            <a:r>
              <a:rPr lang="en-US"/>
              <a:t>They do not cross the meninges and are therefore not used in treatment of meningitis.</a:t>
            </a:r>
            <a:endParaRPr/>
          </a:p>
          <a:p>
            <a:pPr marL="0" lvl="0" indent="0">
              <a:buNone/>
              <a:defRPr/>
            </a:pPr>
            <a:r>
              <a:rPr lang="en-US" b="1"/>
              <a:t>They are </a:t>
            </a:r>
            <a:r>
              <a:rPr lang="en-US" b="1"/>
              <a:t></a:t>
            </a:r>
            <a:r>
              <a:rPr lang="en-US" b="1"/>
              <a:t>-lactamase sensitive </a:t>
            </a:r>
            <a:r>
              <a:rPr lang="en-US" b="1"/>
              <a:t>:</a:t>
            </a:r>
            <a:endParaRPr lang="en-US" b="1"/>
          </a:p>
          <a:p>
            <a:pPr marL="0" lvl="0" indent="0">
              <a:buNone/>
              <a:defRPr/>
            </a:pPr>
            <a:r>
              <a:rPr lang="en-US" b="1"/>
              <a:t>Examples </a:t>
            </a:r>
            <a:r>
              <a:rPr lang="en-US" b="1"/>
              <a:t>of this class include:</a:t>
            </a:r>
            <a:endParaRPr/>
          </a:p>
          <a:p>
            <a:pPr marL="0" lvl="0" indent="0">
              <a:buNone/>
              <a:defRPr/>
            </a:pPr>
            <a:r>
              <a:rPr lang="en-US" b="1"/>
              <a:t>*For </a:t>
            </a:r>
            <a:r>
              <a:rPr lang="en-US" b="1"/>
              <a:t>parenteral administration: </a:t>
            </a:r>
            <a:r>
              <a:rPr lang="en-US"/>
              <a:t>Cephalothin</a:t>
            </a:r>
            <a:r>
              <a:rPr lang="en-US"/>
              <a:t> ,  and </a:t>
            </a:r>
            <a:r>
              <a:rPr lang="en-US"/>
              <a:t>Cephradine</a:t>
            </a:r>
            <a:r>
              <a:rPr lang="en-US"/>
              <a:t>.</a:t>
            </a:r>
            <a:endParaRPr/>
          </a:p>
          <a:p>
            <a:pPr marL="0" lvl="0" indent="0">
              <a:buNone/>
              <a:defRPr/>
            </a:pPr>
            <a:r>
              <a:rPr lang="en-US" b="1"/>
              <a:t>*For </a:t>
            </a:r>
            <a:r>
              <a:rPr lang="en-US" b="1"/>
              <a:t>oral administration: </a:t>
            </a:r>
            <a:r>
              <a:rPr lang="en-US"/>
              <a:t>Cephalexin, </a:t>
            </a:r>
            <a:r>
              <a:rPr lang="en-US"/>
              <a:t>Cephradine</a:t>
            </a:r>
            <a:r>
              <a:rPr lang="en-US"/>
              <a:t>  and </a:t>
            </a:r>
            <a:r>
              <a:rPr lang="en-US"/>
              <a:t>Cefadroxil</a:t>
            </a:r>
            <a:r>
              <a:rPr lang="en-US"/>
              <a:t> . </a:t>
            </a:r>
            <a:endParaRPr/>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152400"/>
            <a:ext cx="9144000" cy="6553200"/>
          </a:xfrm>
        </p:spPr>
        <p:txBody>
          <a:bodyPr/>
          <a:lstStyle/>
          <a:p>
            <a:pPr marL="0" indent="0">
              <a:buNone/>
              <a:defRPr/>
            </a:pPr>
            <a:r>
              <a:rPr lang="en-US" b="1"/>
              <a:t>II. SECOND GENERATION CEPHALOSPORINS </a:t>
            </a:r>
            <a:endParaRPr lang="en-US"/>
          </a:p>
          <a:p>
            <a:pPr marL="0" lvl="0" indent="0">
              <a:buNone/>
              <a:defRPr/>
            </a:pPr>
            <a:r>
              <a:rPr lang="en-US"/>
              <a:t>They have extended spectrum including few anaerobes and gram-negative bacilli especially Proteus, </a:t>
            </a:r>
            <a:r>
              <a:rPr lang="en-US"/>
              <a:t>Enterobacter</a:t>
            </a:r>
            <a:r>
              <a:rPr lang="en-US"/>
              <a:t> </a:t>
            </a:r>
            <a:r>
              <a:rPr lang="en-US"/>
              <a:t>and H. influenza.</a:t>
            </a:r>
            <a:endParaRPr/>
          </a:p>
          <a:p>
            <a:pPr marL="0" lvl="0" indent="0">
              <a:buNone/>
              <a:defRPr/>
            </a:pPr>
            <a:r>
              <a:rPr lang="en-US"/>
              <a:t>They are relatively resistant to </a:t>
            </a:r>
            <a:r>
              <a:rPr lang="en-US"/>
              <a:t></a:t>
            </a:r>
            <a:r>
              <a:rPr lang="en-US"/>
              <a:t>-lactamases.</a:t>
            </a:r>
            <a:endParaRPr lang="en-US"/>
          </a:p>
          <a:p>
            <a:pPr marL="0" lvl="0" indent="0">
              <a:buNone/>
              <a:defRPr/>
            </a:pPr>
            <a:endParaRPr/>
          </a:p>
          <a:p>
            <a:pPr marL="0" lvl="0" indent="0">
              <a:buNone/>
              <a:defRPr/>
            </a:pPr>
            <a:r>
              <a:rPr lang="en-US" b="1" i="1"/>
              <a:t>Doesn't cross meninges.</a:t>
            </a:r>
            <a:endParaRPr lang="en-US"/>
          </a:p>
          <a:p>
            <a:pPr marL="0" lvl="0" indent="0">
              <a:buNone/>
              <a:defRPr/>
            </a:pPr>
            <a:endParaRPr lang="en-US"/>
          </a:p>
          <a:p>
            <a:pPr marL="0" lvl="0" indent="0">
              <a:buNone/>
              <a:defRPr/>
            </a:pPr>
            <a:r>
              <a:rPr lang="en-US" b="1" u="sng"/>
              <a:t>Examples of this class include</a:t>
            </a:r>
            <a:r>
              <a:rPr lang="en-US" b="1" u="sng"/>
              <a:t>:</a:t>
            </a:r>
            <a:endParaRPr/>
          </a:p>
          <a:p>
            <a:pPr marL="0" lvl="0" indent="0">
              <a:buNone/>
              <a:defRPr/>
            </a:pPr>
            <a:r>
              <a:rPr lang="en-US" b="1"/>
              <a:t>For </a:t>
            </a:r>
            <a:r>
              <a:rPr lang="en-US" b="1"/>
              <a:t>parenteral administration: </a:t>
            </a:r>
            <a:r>
              <a:rPr lang="en-US"/>
              <a:t>Cefuroxime </a:t>
            </a:r>
            <a:r>
              <a:rPr lang="en-US" baseline="30000"/>
              <a:t>.</a:t>
            </a:r>
            <a:endParaRPr lang="en-US"/>
          </a:p>
          <a:p>
            <a:pPr marL="0" lvl="0" indent="0">
              <a:buNone/>
              <a:defRPr/>
            </a:pPr>
            <a:r>
              <a:rPr lang="en-US" b="1"/>
              <a:t>For oral administration: </a:t>
            </a:r>
            <a:r>
              <a:rPr lang="en-US"/>
              <a:t>Cefuroxime  and </a:t>
            </a:r>
            <a:r>
              <a:rPr lang="en-US"/>
              <a:t>cefaclor</a:t>
            </a:r>
            <a:r>
              <a:rPr lang="en-US"/>
              <a:t>.</a:t>
            </a:r>
            <a:endParaRPr/>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p:txBody>
          <a:bodyPr/>
          <a:lstStyle/>
          <a:p>
            <a:pPr>
              <a:defRPr/>
            </a:pPr>
            <a:r>
              <a:rPr lang="en-US" b="1"/>
              <a:t>BETA-LACTAMS</a:t>
            </a:r>
            <a:br>
              <a:rPr lang="en-US" b="1"/>
            </a:br>
            <a:r>
              <a:rPr lang="en-US" b="1"/>
              <a:t>INTRODUCTION</a:t>
            </a: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76200" y="76200"/>
            <a:ext cx="8915400" cy="6553200"/>
          </a:xfrm>
        </p:spPr>
        <p:txBody>
          <a:bodyPr>
            <a:normAutofit fontScale="70000" lnSpcReduction="20000"/>
          </a:bodyPr>
          <a:lstStyle/>
          <a:p>
            <a:pPr marL="0" indent="0">
              <a:buNone/>
              <a:defRPr/>
            </a:pPr>
            <a:r>
              <a:rPr lang="en-US" b="1" u="sng"/>
              <a:t>THIRD GENERATION CEPHALOSPORINS </a:t>
            </a:r>
            <a:endParaRPr/>
          </a:p>
          <a:p>
            <a:pPr marL="0" indent="0">
              <a:buNone/>
              <a:defRPr/>
            </a:pPr>
            <a:r>
              <a:rPr lang="en-US"/>
              <a:t>-They </a:t>
            </a:r>
            <a:r>
              <a:rPr lang="en-US"/>
              <a:t>cover gram negative organisms including Pseudomonas and anaerobic microorganisms with diminished gram positive activity. These are broad-spectrum agents that have many different uses.</a:t>
            </a:r>
            <a:endParaRPr lang="en-US" b="1"/>
          </a:p>
          <a:p>
            <a:pPr marL="0" lvl="0" indent="0">
              <a:buNone/>
              <a:defRPr/>
            </a:pPr>
            <a:endParaRPr lang="en-US"/>
          </a:p>
          <a:p>
            <a:pPr marL="0" lvl="0" indent="0">
              <a:buNone/>
              <a:defRPr/>
            </a:pPr>
            <a:r>
              <a:rPr lang="en-US"/>
              <a:t>-Highly </a:t>
            </a:r>
            <a:r>
              <a:rPr lang="en-US"/>
              <a:t>resistant to </a:t>
            </a:r>
            <a:r>
              <a:rPr lang="en-US"/>
              <a:t></a:t>
            </a:r>
            <a:r>
              <a:rPr lang="en-US"/>
              <a:t>-lactamase &amp; high cross to meninges</a:t>
            </a:r>
            <a:endParaRPr/>
          </a:p>
          <a:p>
            <a:pPr marL="0" lvl="0" indent="0">
              <a:buNone/>
              <a:defRPr/>
            </a:pPr>
            <a:r>
              <a:rPr lang="en-US"/>
              <a:t>-Penetrate </a:t>
            </a:r>
            <a:r>
              <a:rPr lang="en-US"/>
              <a:t>blood brain barrier and attain high concentrations in CSF, therefore they are used in gram-negative bacterial meningitis except </a:t>
            </a:r>
            <a:r>
              <a:rPr lang="en-US"/>
              <a:t>cefoperazone</a:t>
            </a:r>
            <a:r>
              <a:rPr lang="en-US"/>
              <a:t>.</a:t>
            </a:r>
            <a:endParaRPr/>
          </a:p>
          <a:p>
            <a:pPr marL="0" lvl="0" indent="0">
              <a:buNone/>
              <a:defRPr/>
            </a:pPr>
            <a:endParaRPr lang="en-US"/>
          </a:p>
          <a:p>
            <a:pPr marL="0" lvl="0" indent="0">
              <a:buNone/>
              <a:defRPr/>
            </a:pPr>
            <a:r>
              <a:rPr lang="en-US" b="1"/>
              <a:t>Examples </a:t>
            </a:r>
            <a:r>
              <a:rPr lang="en-US" b="1"/>
              <a:t>of this group include</a:t>
            </a:r>
            <a:r>
              <a:rPr lang="en-US" b="1"/>
              <a:t>:</a:t>
            </a:r>
            <a:endParaRPr/>
          </a:p>
          <a:p>
            <a:pPr marL="0" indent="0">
              <a:buNone/>
              <a:defRPr/>
            </a:pPr>
            <a:r>
              <a:rPr lang="en-US" b="1"/>
              <a:t>For </a:t>
            </a:r>
            <a:r>
              <a:rPr lang="en-US" b="1"/>
              <a:t>parenteral administration: </a:t>
            </a:r>
            <a:endParaRPr lang="en-US"/>
          </a:p>
          <a:p>
            <a:pPr marL="0" lvl="0" indent="0">
              <a:buNone/>
              <a:defRPr/>
            </a:pPr>
            <a:r>
              <a:rPr lang="en-US"/>
              <a:t> </a:t>
            </a:r>
            <a:r>
              <a:rPr lang="en-US" b="1" i="1"/>
              <a:t>ceftriaxone, cefotaxime, ceftazidime</a:t>
            </a:r>
            <a:r>
              <a:rPr lang="en-US" b="1"/>
              <a:t>, </a:t>
            </a:r>
            <a:r>
              <a:rPr lang="en-US" b="1"/>
              <a:t>Cefoperazone</a:t>
            </a:r>
            <a:r>
              <a:rPr lang="en-US" b="1"/>
              <a:t>, </a:t>
            </a:r>
            <a:r>
              <a:rPr lang="en-US" b="1"/>
              <a:t>cefixime</a:t>
            </a:r>
            <a:endParaRPr lang="en-US" b="1"/>
          </a:p>
          <a:p>
            <a:pPr marL="0" lvl="0" indent="0">
              <a:buNone/>
              <a:defRPr/>
            </a:pPr>
            <a:endParaRPr lang="en-US" b="1"/>
          </a:p>
          <a:p>
            <a:pPr marL="0" indent="0">
              <a:buNone/>
              <a:defRPr/>
            </a:pPr>
            <a:r>
              <a:rPr lang="en-US"/>
              <a:t>Ceftriaxone </a:t>
            </a:r>
            <a:r>
              <a:rPr lang="en-US"/>
              <a:t>has two problems that make its use in neonates problematic: It interacts with calcium-containing medications to form crystals that can precipitate in the lungs and kidneys, which has led to fatalities, and it can lead to biliary </a:t>
            </a:r>
            <a:r>
              <a:rPr lang="en-US"/>
              <a:t>sludging</a:t>
            </a:r>
            <a:r>
              <a:rPr lang="en-US"/>
              <a:t> with resultant hyperbilirubinemia. Avoid ceftriaxone for neonates—cefotaxime is a safer drug for these young patients.</a:t>
            </a:r>
            <a:endParaRPr/>
          </a:p>
          <a:p>
            <a:pPr marL="0" lvl="0" indent="0">
              <a:buNone/>
              <a:defRPr/>
            </a:pP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457200" y="404664"/>
            <a:ext cx="8229600" cy="5721499"/>
          </a:xfrm>
        </p:spPr>
        <p:txBody>
          <a:bodyPr>
            <a:normAutofit fontScale="70000" lnSpcReduction="20000"/>
          </a:bodyPr>
          <a:lstStyle/>
          <a:p>
            <a:pPr marL="0" indent="0">
              <a:buNone/>
              <a:defRPr/>
            </a:pPr>
            <a:r>
              <a:rPr lang="en-US" b="1" u="sng"/>
              <a:t>IV. FOURTH GENERATION CEPHALOSPORINS</a:t>
            </a:r>
            <a:endParaRPr lang="en-US" u="sng"/>
          </a:p>
          <a:p>
            <a:pPr marL="0" lvl="0" indent="0">
              <a:buNone/>
              <a:defRPr/>
            </a:pPr>
            <a:r>
              <a:rPr lang="en-US"/>
              <a:t>Like 3rd generation but more resistant to B lactamases</a:t>
            </a:r>
            <a:endParaRPr/>
          </a:p>
          <a:p>
            <a:pPr marL="0" lvl="0" indent="0">
              <a:buNone/>
              <a:defRPr/>
            </a:pPr>
            <a:r>
              <a:rPr lang="en-US"/>
              <a:t>Highly active against </a:t>
            </a:r>
            <a:r>
              <a:rPr lang="en-US"/>
              <a:t>Haemophilus</a:t>
            </a:r>
            <a:r>
              <a:rPr lang="en-US"/>
              <a:t>, Pseudomonas, and anaerobes.</a:t>
            </a:r>
            <a:endParaRPr/>
          </a:p>
          <a:p>
            <a:pPr marL="0" indent="0">
              <a:buNone/>
              <a:defRPr/>
            </a:pPr>
            <a:r>
              <a:rPr lang="en-US"/>
              <a:t>There is only one fourth-generation cephalosporin: </a:t>
            </a:r>
            <a:r>
              <a:rPr lang="en-US"/>
              <a:t>cefepime</a:t>
            </a:r>
            <a:r>
              <a:rPr lang="en-US"/>
              <a:t>. </a:t>
            </a:r>
            <a:endParaRPr/>
          </a:p>
          <a:p>
            <a:pPr marL="0" indent="0">
              <a:buNone/>
              <a:defRPr/>
            </a:pPr>
            <a:endParaRPr lang="en-US"/>
          </a:p>
          <a:p>
            <a:pPr marL="0" indent="0">
              <a:buNone/>
              <a:defRPr/>
            </a:pPr>
            <a:r>
              <a:rPr lang="en-US"/>
              <a:t>Cefepime</a:t>
            </a:r>
            <a:r>
              <a:rPr lang="en-US"/>
              <a:t> is the broadest spectrum cephalosporin, with activity against both gram-negative organisms, including </a:t>
            </a:r>
            <a:r>
              <a:rPr lang="en-US" i="1"/>
              <a:t>Pseudomonas</a:t>
            </a:r>
            <a:r>
              <a:rPr lang="en-US"/>
              <a:t>, and gram-positive organisms. One way to remember its spectrum is to think that </a:t>
            </a:r>
            <a:r>
              <a:rPr lang="en-US"/>
              <a:t>cefalothin</a:t>
            </a:r>
            <a:r>
              <a:rPr lang="en-US"/>
              <a:t> (1st) + ceftazidime (3rd) = </a:t>
            </a:r>
            <a:r>
              <a:rPr lang="en-US"/>
              <a:t>cefepime</a:t>
            </a:r>
            <a:r>
              <a:rPr lang="en-US"/>
              <a:t> (4th</a:t>
            </a:r>
            <a:r>
              <a:rPr lang="en-US"/>
              <a:t>).</a:t>
            </a:r>
            <a:endParaRPr/>
          </a:p>
          <a:p>
            <a:pPr marL="0" indent="0">
              <a:buNone/>
              <a:defRPr/>
            </a:pPr>
            <a:endParaRPr lang="en-US"/>
          </a:p>
          <a:p>
            <a:pPr marL="0" indent="0">
              <a:buNone/>
              <a:defRPr/>
            </a:pPr>
            <a:r>
              <a:rPr lang="en-US" b="1"/>
              <a:t>Adverse Effects</a:t>
            </a:r>
            <a:endParaRPr/>
          </a:p>
          <a:p>
            <a:pPr>
              <a:defRPr/>
            </a:pPr>
            <a:r>
              <a:rPr lang="en-US"/>
              <a:t>Generally, similar to those of other beta-lactams, but </a:t>
            </a:r>
            <a:r>
              <a:rPr lang="en-US"/>
              <a:t>cefepime</a:t>
            </a:r>
            <a:r>
              <a:rPr lang="en-US"/>
              <a:t> may be associated with more neurotoxicity (</a:t>
            </a:r>
            <a:r>
              <a:rPr lang="en-US"/>
              <a:t>non convulsive </a:t>
            </a:r>
            <a:r>
              <a:rPr lang="en-US"/>
              <a:t>status epilepticus).than most other beta-lactams.</a:t>
            </a:r>
            <a:endParaRPr/>
          </a:p>
          <a:p>
            <a:pPr>
              <a:defRPr/>
            </a:pPr>
            <a:r>
              <a:rPr lang="en-US"/>
              <a:t>A person allergic to penicillin, about 10% chance of being allergic </a:t>
            </a:r>
            <a:endParaRPr/>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07504" y="304800"/>
            <a:ext cx="8928992" cy="6436567"/>
          </a:xfrm>
        </p:spPr>
        <p:txBody>
          <a:bodyPr>
            <a:normAutofit fontScale="70000" lnSpcReduction="20000"/>
          </a:bodyPr>
          <a:lstStyle/>
          <a:p>
            <a:pPr>
              <a:defRPr/>
            </a:pPr>
            <a:r>
              <a:rPr lang="en-US" b="1" u="sng"/>
              <a:t>5th </a:t>
            </a:r>
            <a:r>
              <a:rPr lang="en-US" b="1" u="sng"/>
              <a:t>gen </a:t>
            </a:r>
            <a:r>
              <a:rPr lang="en-US" b="1" u="sng"/>
              <a:t>cephalosporins</a:t>
            </a:r>
            <a:r>
              <a:rPr lang="en-US" b="1" u="sng"/>
              <a:t> :</a:t>
            </a:r>
            <a:endParaRPr lang="en-US" b="1" u="sng"/>
          </a:p>
          <a:p>
            <a:pPr marL="0" indent="0" algn="ctr">
              <a:buNone/>
              <a:defRPr/>
            </a:pPr>
            <a:r>
              <a:rPr lang="en-US"/>
              <a:t>Ceftaroline</a:t>
            </a:r>
            <a:endParaRPr lang="en-US"/>
          </a:p>
          <a:p>
            <a:pPr marL="0" indent="0" algn="ctr">
              <a:buNone/>
              <a:defRPr/>
            </a:pPr>
            <a:r>
              <a:rPr lang="en-US"/>
              <a:t>ceftobiprole</a:t>
            </a:r>
            <a:endParaRPr lang="en-US"/>
          </a:p>
          <a:p>
            <a:pPr marL="0" indent="0">
              <a:buNone/>
              <a:defRPr/>
            </a:pPr>
            <a:endParaRPr lang="en-US" b="1" u="sng"/>
          </a:p>
          <a:p>
            <a:pPr marL="0" indent="0">
              <a:buNone/>
              <a:defRPr/>
            </a:pPr>
            <a:r>
              <a:rPr lang="en-US" b="1" u="sng"/>
              <a:t>ANTI-MRSA </a:t>
            </a:r>
            <a:r>
              <a:rPr lang="en-US" b="1" u="sng"/>
              <a:t>CEPHALOSPORINS</a:t>
            </a:r>
            <a:endParaRPr/>
          </a:p>
          <a:p>
            <a:pPr marL="0" indent="0">
              <a:buNone/>
              <a:defRPr/>
            </a:pPr>
            <a:r>
              <a:rPr lang="en-US" b="1"/>
              <a:t>Agent: </a:t>
            </a:r>
            <a:r>
              <a:rPr lang="en-US" b="1" i="1"/>
              <a:t>ceftaroline</a:t>
            </a:r>
            <a:r>
              <a:rPr lang="en-US" b="1" i="1"/>
              <a:t> </a:t>
            </a:r>
            <a:endParaRPr/>
          </a:p>
          <a:p>
            <a:pPr marL="0" indent="0">
              <a:buNone/>
              <a:defRPr/>
            </a:pPr>
            <a:r>
              <a:rPr lang="en-US"/>
              <a:t>It </a:t>
            </a:r>
            <a:r>
              <a:rPr lang="en-US"/>
              <a:t>is sometimes called a “fifth generation cephalosporin,” </a:t>
            </a:r>
            <a:r>
              <a:rPr lang="en-US"/>
              <a:t>or “anti-MRSA </a:t>
            </a:r>
            <a:r>
              <a:rPr lang="en-US"/>
              <a:t>cephalosporin,” </a:t>
            </a:r>
            <a:endParaRPr lang="en-US"/>
          </a:p>
          <a:p>
            <a:pPr marL="0" indent="0">
              <a:buNone/>
              <a:defRPr/>
            </a:pPr>
            <a:r>
              <a:rPr lang="en-US"/>
              <a:t>What </a:t>
            </a:r>
            <a:r>
              <a:rPr lang="en-US"/>
              <a:t>makes this agent unique is activity against MRSA. Its </a:t>
            </a:r>
            <a:r>
              <a:rPr lang="en-US"/>
              <a:t>structure has </a:t>
            </a:r>
            <a:r>
              <a:rPr lang="en-US"/>
              <a:t>been engineered to bind to the penicillin-binding protein 2a of MRSA, Unlike other beta-lactams, </a:t>
            </a:r>
            <a:r>
              <a:rPr lang="en-US"/>
              <a:t>ceftaroline</a:t>
            </a:r>
            <a:r>
              <a:rPr lang="en-US"/>
              <a:t> can bind to penicillin-binding protein 2a, a </a:t>
            </a:r>
            <a:r>
              <a:rPr lang="en-US"/>
              <a:t>type that </a:t>
            </a:r>
            <a:r>
              <a:rPr lang="en-US"/>
              <a:t>is expressed by MRSA. This characteristic is responsible for its anti-MRSA activity</a:t>
            </a:r>
            <a:r>
              <a:rPr lang="en-US"/>
              <a:t>. which </a:t>
            </a:r>
            <a:r>
              <a:rPr lang="en-US"/>
              <a:t>has low </a:t>
            </a:r>
            <a:r>
              <a:rPr lang="en-US"/>
              <a:t>affinity for </a:t>
            </a:r>
            <a:r>
              <a:rPr lang="en-US"/>
              <a:t>other beta-lactams. </a:t>
            </a:r>
            <a:r>
              <a:rPr lang="en-US"/>
              <a:t>It </a:t>
            </a:r>
            <a:r>
              <a:rPr lang="en-US"/>
              <a:t>is often used as an alternative to vancomycin </a:t>
            </a:r>
            <a:r>
              <a:rPr lang="en-US"/>
              <a:t>or  </a:t>
            </a:r>
            <a:r>
              <a:rPr lang="en-US"/>
              <a:t>daptomycin</a:t>
            </a:r>
            <a:r>
              <a:rPr lang="en-US"/>
              <a:t> </a:t>
            </a:r>
            <a:r>
              <a:rPr lang="en-US"/>
              <a:t>for MRSA infections</a:t>
            </a:r>
            <a:r>
              <a:rPr lang="en-US"/>
              <a:t>.</a:t>
            </a:r>
            <a:endParaRPr/>
          </a:p>
          <a:p>
            <a:pPr marL="0" indent="0">
              <a:buNone/>
              <a:defRPr/>
            </a:pPr>
            <a:r>
              <a:rPr lang="en-US" b="1"/>
              <a:t> </a:t>
            </a:r>
            <a:endParaRPr/>
          </a:p>
          <a:p>
            <a:pPr marL="0" indent="0">
              <a:buNone/>
              <a:defRPr/>
            </a:pPr>
            <a:r>
              <a:rPr lang="en-US" b="1"/>
              <a:t>Adverse </a:t>
            </a:r>
            <a:r>
              <a:rPr lang="en-US" b="1"/>
              <a:t>Effects</a:t>
            </a:r>
            <a:endParaRPr/>
          </a:p>
          <a:p>
            <a:pPr marL="0" indent="0">
              <a:buNone/>
              <a:defRPr/>
            </a:pPr>
            <a:r>
              <a:rPr lang="en-US"/>
              <a:t>Similar to those of other beta-lactams, with possibly a higher incidence of neutropenia </a:t>
            </a:r>
            <a:r>
              <a:rPr lang="en-US"/>
              <a:t>seen with </a:t>
            </a:r>
            <a:r>
              <a:rPr lang="en-US"/>
              <a:t>prolonged administration</a:t>
            </a:r>
            <a:r>
              <a:rPr lang="en-US"/>
              <a:t>.</a:t>
            </a:r>
            <a:endParaRPr/>
          </a:p>
          <a:p>
            <a:pPr marL="0" indent="0">
              <a:buNone/>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graphicFrame>
        <p:nvGraphicFramePr>
          <p:cNvPr id="4" name="Content Placeholder 3"/>
          <p:cNvGraphicFramePr>
            <a:graphicFrameLocks xmlns:a="http://schemas.openxmlformats.org/drawingml/2006/main" noGrp="1"/>
          </p:cNvGraphicFramePr>
          <p:nvPr>
            <p:ph idx="1"/>
          </p:nvPr>
        </p:nvGraphicFramePr>
        <p:xfrm>
          <a:off x="0" y="214290"/>
          <a:ext cx="9144000" cy="2143139"/>
          <a:chOff x="0" y="0"/>
          <a:chExt cx="9144000" cy="2143139"/>
        </p:xfrm>
        <a:graphic>
          <a:graphicData uri="http://schemas.openxmlformats.org/drawingml/2006/diagram">
            <dgm:relIds xmlns:dgm="http://schemas.openxmlformats.org/drawingml/2006/diagram" xmlns:r="http://schemas.openxmlformats.org/officeDocument/2006/relationships" r:dm="rId4" r:lo="rId6" r:qs="rId7" r:cs="rId5"/>
          </a:graphicData>
        </a:graphic>
      </p:graphicFrame>
      <p:graphicFrame>
        <p:nvGraphicFramePr>
          <p:cNvPr id="5" name="Diagram 4"/>
          <p:cNvGraphicFramePr>
            <a:graphicFrameLocks xmlns:a="http://schemas.openxmlformats.org/drawingml/2006/main"/>
          </p:cNvGraphicFramePr>
          <p:nvPr/>
        </p:nvGraphicFramePr>
        <p:xfrm>
          <a:off x="0" y="2428868"/>
          <a:ext cx="9144000" cy="2786082"/>
          <a:chOff x="0" y="0"/>
          <a:chExt cx="9144000" cy="2786082"/>
        </p:xfrm>
        <a:graphic>
          <a:graphicData uri="http://schemas.openxmlformats.org/drawingml/2006/diagram">
            <dgm:relIds xmlns:dgm="http://schemas.openxmlformats.org/drawingml/2006/diagram" xmlns:r="http://schemas.openxmlformats.org/officeDocument/2006/relationships" r:dm="rId9" r:lo="rId11" r:qs="rId12" r:cs="rId10"/>
          </a:graphicData>
        </a:graphic>
      </p:graphicFrame>
      <p:graphicFrame>
        <p:nvGraphicFramePr>
          <p:cNvPr id="7" name="Diagram 6"/>
          <p:cNvGraphicFramePr>
            <a:graphicFrameLocks xmlns:a="http://schemas.openxmlformats.org/drawingml/2006/main"/>
          </p:cNvGraphicFramePr>
          <p:nvPr/>
        </p:nvGraphicFramePr>
        <p:xfrm>
          <a:off x="0" y="5643578"/>
          <a:ext cx="9144000" cy="1000132"/>
          <a:chOff x="0" y="0"/>
          <a:chExt cx="9144000" cy="1000132"/>
        </p:xfrm>
        <a:graphic>
          <a:graphicData uri="http://schemas.openxmlformats.org/drawingml/2006/diagram">
            <dgm:relIds xmlns:dgm="http://schemas.openxmlformats.org/drawingml/2006/diagram" xmlns:r="http://schemas.openxmlformats.org/officeDocument/2006/relationships" r:dm="rId14" r:lo="rId16" r:qs="rId17" r:cs="rId15"/>
          </a:graphicData>
        </a:graphic>
      </p:graphicFrame>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829080752" name="Title 1"/>
          <p:cNvSpPr>
            <a:spLocks noGrp="1"/>
          </p:cNvSpPr>
          <p:nvPr>
            <p:ph type="title"/>
          </p:nvPr>
        </p:nvSpPr>
        <p:spPr bwMode="auto"/>
        <p:txBody>
          <a:bodyPr/>
          <a:lstStyle/>
          <a:p>
            <a:pPr>
              <a:defRPr/>
            </a:pPr>
            <a:endParaRPr/>
          </a:p>
        </p:txBody>
      </p:sp>
      <p:sp>
        <p:nvSpPr>
          <p:cNvPr id="433307796" name="Content Placeholder 2"/>
          <p:cNvSpPr>
            <a:spLocks noGrp="1"/>
          </p:cNvSpPr>
          <p:nvPr>
            <p:ph idx="1"/>
          </p:nvPr>
        </p:nvSpPr>
        <p:spPr bwMode="auto"/>
        <p:txBody>
          <a:bodyPr/>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b="1" u="sng"/>
              <a:t>SIDEROPHORE CEPHALOSPORIN</a:t>
            </a:r>
            <a:endParaRPr lang="en-US" u="sng"/>
          </a:p>
        </p:txBody>
      </p:sp>
      <p:sp>
        <p:nvSpPr>
          <p:cNvPr id="3" name="Content Placeholder 2"/>
          <p:cNvSpPr>
            <a:spLocks noGrp="1"/>
          </p:cNvSpPr>
          <p:nvPr>
            <p:ph idx="1"/>
          </p:nvPr>
        </p:nvSpPr>
        <p:spPr bwMode="auto">
          <a:xfrm>
            <a:off x="107504" y="1295400"/>
            <a:ext cx="9036496" cy="5445968"/>
          </a:xfrm>
        </p:spPr>
        <p:txBody>
          <a:bodyPr>
            <a:normAutofit fontScale="77500" lnSpcReduction="20000"/>
          </a:bodyPr>
          <a:lstStyle/>
          <a:p>
            <a:pPr marL="0" indent="0">
              <a:buNone/>
              <a:defRPr/>
            </a:pPr>
            <a:r>
              <a:rPr lang="en-US"/>
              <a:t>Cefiderocol</a:t>
            </a:r>
            <a:r>
              <a:rPr lang="en-US"/>
              <a:t> is a unique drug. It has the basic structure of a cephalosporin and works to </a:t>
            </a:r>
            <a:r>
              <a:rPr lang="en-US"/>
              <a:t>prevent peptidoglycan </a:t>
            </a:r>
            <a:r>
              <a:rPr lang="en-US"/>
              <a:t>cross-linking, as other beta-lactams do. But it has a side chain that </a:t>
            </a:r>
            <a:r>
              <a:rPr lang="en-US"/>
              <a:t>complexes with </a:t>
            </a:r>
            <a:r>
              <a:rPr lang="en-US"/>
              <a:t>iron and is recognized by bacteria as a </a:t>
            </a:r>
            <a:r>
              <a:rPr lang="en-US"/>
              <a:t>siderophore</a:t>
            </a:r>
            <a:r>
              <a:rPr lang="en-US"/>
              <a:t>, which bacteria actively uptake</a:t>
            </a:r>
            <a:r>
              <a:rPr lang="en-US"/>
              <a:t>.</a:t>
            </a:r>
            <a:endParaRPr/>
          </a:p>
          <a:p>
            <a:pPr marL="0" indent="0">
              <a:buNone/>
              <a:defRPr/>
            </a:pPr>
            <a:endParaRPr lang="en-US"/>
          </a:p>
          <a:p>
            <a:pPr marL="0" indent="0">
              <a:buNone/>
              <a:defRPr/>
            </a:pPr>
            <a:r>
              <a:rPr lang="en-US"/>
              <a:t>Bacteria need iron to grow. </a:t>
            </a:r>
            <a:r>
              <a:rPr lang="en-US"/>
              <a:t>Siderophores</a:t>
            </a:r>
            <a:r>
              <a:rPr lang="en-US"/>
              <a:t> are substances that many bacteria secrete into </a:t>
            </a:r>
            <a:r>
              <a:rPr lang="en-US"/>
              <a:t>their environment </a:t>
            </a:r>
            <a:r>
              <a:rPr lang="en-US"/>
              <a:t>to complex with free iron, then actively transport across their cell walls to </a:t>
            </a:r>
            <a:r>
              <a:rPr lang="en-US"/>
              <a:t>the interior </a:t>
            </a:r>
            <a:r>
              <a:rPr lang="en-US"/>
              <a:t>of the cell. When </a:t>
            </a:r>
            <a:r>
              <a:rPr lang="en-US" b="1" u="sng"/>
              <a:t>cefiderocol</a:t>
            </a:r>
            <a:r>
              <a:rPr lang="en-US" b="1" u="sng"/>
              <a:t> </a:t>
            </a:r>
            <a:r>
              <a:rPr lang="en-US"/>
              <a:t>complexes with iron, bacteria recognize it as a </a:t>
            </a:r>
            <a:r>
              <a:rPr lang="en-US" b="1" u="sng"/>
              <a:t>siderophore</a:t>
            </a:r>
            <a:r>
              <a:rPr lang="en-US" b="1" u="sng"/>
              <a:t> </a:t>
            </a:r>
            <a:r>
              <a:rPr lang="en-US"/>
              <a:t>and </a:t>
            </a:r>
            <a:r>
              <a:rPr lang="en-US"/>
              <a:t>actively transport the complex into the cell, where it can work to prevent cell wall synthesis</a:t>
            </a:r>
            <a:r>
              <a:rPr lang="en-US"/>
              <a:t>. </a:t>
            </a:r>
            <a:endParaRPr/>
          </a:p>
          <a:p>
            <a:pPr marL="0" indent="0">
              <a:buNone/>
              <a:defRPr/>
            </a:pPr>
            <a:endParaRPr lang="en-US"/>
          </a:p>
          <a:p>
            <a:pPr marL="0" indent="0">
              <a:buNone/>
              <a:defRPr/>
            </a:pPr>
            <a:r>
              <a:rPr lang="en-US"/>
              <a:t>Cefiderocol’s</a:t>
            </a:r>
            <a:r>
              <a:rPr lang="en-US"/>
              <a:t> </a:t>
            </a:r>
            <a:r>
              <a:rPr lang="en-US"/>
              <a:t>siderophore</a:t>
            </a:r>
            <a:r>
              <a:rPr lang="en-US"/>
              <a:t> side chain allows for active uptake into bacteria, </a:t>
            </a:r>
            <a:r>
              <a:rPr lang="en-US"/>
              <a:t>avoiding some </a:t>
            </a:r>
            <a:r>
              <a:rPr lang="en-US"/>
              <a:t>mechanisms of resistance, such as </a:t>
            </a:r>
            <a:r>
              <a:rPr lang="en-US"/>
              <a:t>porin</a:t>
            </a:r>
            <a:r>
              <a:rPr lang="en-US"/>
              <a:t> changes.</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381000"/>
            <a:ext cx="9144000" cy="6288360"/>
          </a:xfrm>
        </p:spPr>
        <p:txBody>
          <a:bodyPr>
            <a:normAutofit fontScale="85000" lnSpcReduction="10000"/>
          </a:bodyPr>
          <a:lstStyle/>
          <a:p>
            <a:pPr marL="0" indent="0">
              <a:buNone/>
              <a:defRPr/>
            </a:pPr>
            <a:r>
              <a:rPr lang="en-US"/>
              <a:t>Cefiderocol</a:t>
            </a:r>
            <a:r>
              <a:rPr lang="en-US"/>
              <a:t> is an expensive antibiotic that has utility against many of the most </a:t>
            </a:r>
            <a:r>
              <a:rPr lang="en-US"/>
              <a:t>resistant gram-negative </a:t>
            </a:r>
            <a:r>
              <a:rPr lang="en-US"/>
              <a:t>organisms in practice, including those resistant to </a:t>
            </a:r>
            <a:r>
              <a:rPr lang="en-US"/>
              <a:t>carbapenems</a:t>
            </a:r>
            <a:r>
              <a:rPr lang="en-US"/>
              <a:t>. </a:t>
            </a:r>
            <a:endParaRPr lang="en-US"/>
          </a:p>
          <a:p>
            <a:pPr marL="0" indent="0">
              <a:buNone/>
              <a:defRPr/>
            </a:pPr>
            <a:endParaRPr lang="en-US"/>
          </a:p>
          <a:p>
            <a:pPr marL="0" indent="0">
              <a:buNone/>
              <a:defRPr/>
            </a:pPr>
            <a:r>
              <a:rPr lang="en-US"/>
              <a:t>Cefiderocol</a:t>
            </a:r>
            <a:r>
              <a:rPr lang="en-US"/>
              <a:t> used for treatment of complicated UTIs and hospital acquired pneumonia. However, it is used off-label for the treatment of many types of infections caused by resistant gram-negative infections.</a:t>
            </a:r>
            <a:endParaRPr/>
          </a:p>
          <a:p>
            <a:pPr marL="0" indent="0">
              <a:buNone/>
              <a:defRPr/>
            </a:pPr>
            <a:endParaRPr lang="en-US"/>
          </a:p>
          <a:p>
            <a:pPr marL="0" indent="0">
              <a:buNone/>
              <a:defRPr/>
            </a:pPr>
            <a:r>
              <a:rPr lang="en-US"/>
              <a:t>Cefiderocol</a:t>
            </a:r>
            <a:r>
              <a:rPr lang="en-US"/>
              <a:t> should be used only in patients with resistance to other antibiotics.</a:t>
            </a:r>
            <a:endParaRPr/>
          </a:p>
          <a:p>
            <a:pPr marL="0" indent="0">
              <a:buNone/>
              <a:defRPr/>
            </a:pPr>
            <a:endParaRPr lang="en-US"/>
          </a:p>
          <a:p>
            <a:pPr marL="0" indent="0">
              <a:buNone/>
              <a:defRPr/>
            </a:pPr>
            <a:r>
              <a:rPr lang="en-US"/>
              <a:t>Of </a:t>
            </a:r>
            <a:r>
              <a:rPr lang="en-US"/>
              <a:t>course, </a:t>
            </a:r>
            <a:r>
              <a:rPr lang="en-US"/>
              <a:t>cefiderocol</a:t>
            </a:r>
            <a:r>
              <a:rPr lang="en-US"/>
              <a:t> resistance occurs. Those bacteria never quit, so </a:t>
            </a:r>
            <a:r>
              <a:rPr lang="en-US"/>
              <a:t>susceptibility testing </a:t>
            </a:r>
            <a:r>
              <a:rPr lang="en-US"/>
              <a:t>still needs to be performed.</a:t>
            </a: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358665" y="2803689"/>
            <a:ext cx="8229600" cy="1143000"/>
          </a:xfrm>
        </p:spPr>
        <p:txBody>
          <a:bodyPr>
            <a:noAutofit/>
          </a:bodyPr>
          <a:lstStyle/>
          <a:p>
            <a:pPr>
              <a:defRPr/>
            </a:pPr>
            <a:r>
              <a:rPr lang="en-US" sz="2400" b="1"/>
              <a:t>CEPHALOSPORIN/BETA-LACTAMASE INHIBITOR</a:t>
            </a:r>
            <a:br>
              <a:rPr lang="en-US" sz="2400" b="1"/>
            </a:br>
            <a:r>
              <a:rPr lang="en-US" sz="2400" b="1"/>
              <a:t>COMBINATIONS</a:t>
            </a:r>
            <a:br>
              <a:rPr lang="en-US" sz="2400" b="1"/>
            </a:br>
            <a:r>
              <a:rPr lang="en-US" sz="2400" b="1" i="1"/>
              <a:t>ceftazidime/avibactam</a:t>
            </a:r>
            <a:r>
              <a:rPr lang="en-US" sz="2400" b="1" i="1"/>
              <a:t>, </a:t>
            </a:r>
            <a:r>
              <a:rPr lang="en-US" sz="2400" b="1" i="1"/>
              <a:t> </a:t>
            </a:r>
            <a:r>
              <a:rPr lang="en-US" sz="2400" b="1" i="1"/>
              <a:t>ceftolozane</a:t>
            </a:r>
            <a:r>
              <a:rPr lang="en-US" sz="2400" b="1" i="1"/>
              <a:t>/</a:t>
            </a:r>
            <a:r>
              <a:rPr lang="en-US" sz="2400" b="1" i="1"/>
              <a:t>tazobactam</a:t>
            </a:r>
            <a:br>
              <a:rPr lang="en-US" sz="2400" b="1" i="1"/>
            </a:br>
            <a:br>
              <a:rPr lang="en-US" sz="2400" b="1" i="1"/>
            </a:br>
            <a:r>
              <a:rPr lang="en-US" sz="2400" b="1" i="1"/>
              <a:t>xxxxxxx</a:t>
            </a:r>
            <a:br>
              <a:rPr lang="en-US" sz="2400" b="1" i="1"/>
            </a:br>
            <a:br>
              <a:rPr lang="en-US" sz="2400" b="1" i="1"/>
            </a:br>
            <a:endParaRPr lang="en-US" sz="2400"/>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304800"/>
            <a:ext cx="8839200" cy="6400800"/>
          </a:xfrm>
        </p:spPr>
        <p:txBody>
          <a:bodyPr>
            <a:normAutofit fontScale="92500" lnSpcReduction="10000"/>
          </a:bodyPr>
          <a:lstStyle/>
          <a:p>
            <a:pPr marL="0" indent="0">
              <a:buNone/>
              <a:defRPr/>
            </a:pPr>
            <a:r>
              <a:rPr lang="en-US" b="1" u="sng"/>
              <a:t>Therapeutic </a:t>
            </a:r>
            <a:r>
              <a:rPr lang="en-US" b="1" u="sng"/>
              <a:t>uses of </a:t>
            </a:r>
            <a:r>
              <a:rPr lang="en-US" b="1" u="sng"/>
              <a:t>cephalosporins ((enum gen)</a:t>
            </a:r>
            <a:endParaRPr lang="en-US" u="sng"/>
          </a:p>
          <a:p>
            <a:pPr marL="0" lvl="0" indent="0">
              <a:buNone/>
              <a:defRPr/>
            </a:pPr>
            <a:r>
              <a:rPr lang="en-US"/>
              <a:t>1-Severe </a:t>
            </a:r>
            <a:r>
              <a:rPr lang="en-US"/>
              <a:t>undiagnosed sepsis especially in immunosuppressed patient. 3rd 4th gen</a:t>
            </a:r>
            <a:endParaRPr/>
          </a:p>
          <a:p>
            <a:pPr marL="0" lvl="0" indent="0">
              <a:buNone/>
              <a:defRPr/>
            </a:pPr>
            <a:r>
              <a:rPr lang="en-US"/>
              <a:t>2-Treatment </a:t>
            </a:r>
            <a:r>
              <a:rPr lang="en-US"/>
              <a:t>of infection of respiratory tract, urinary tract, skin, soft tissue, bones and joints due to susceptible organisms.</a:t>
            </a:r>
            <a:endParaRPr/>
          </a:p>
          <a:p>
            <a:pPr marL="0" lvl="0" indent="0">
              <a:buNone/>
              <a:defRPr/>
            </a:pPr>
            <a:r>
              <a:rPr lang="en-US"/>
              <a:t>3-Gram-negative </a:t>
            </a:r>
            <a:r>
              <a:rPr lang="en-US"/>
              <a:t>bacterial meningitis may be treated by </a:t>
            </a:r>
            <a:r>
              <a:rPr lang="en-US"/>
              <a:t>cefotaxime</a:t>
            </a:r>
            <a:r>
              <a:rPr lang="en-US"/>
              <a:t> (third generation) and Ceftriaxone that reach the C.N.S.</a:t>
            </a:r>
            <a:endParaRPr/>
          </a:p>
          <a:p>
            <a:pPr marL="0" lvl="0" indent="0">
              <a:buNone/>
              <a:defRPr/>
            </a:pPr>
            <a:r>
              <a:rPr lang="en-US"/>
              <a:t>4-Biliary </a:t>
            </a:r>
            <a:r>
              <a:rPr lang="en-US"/>
              <a:t>infection: 3rd generation (</a:t>
            </a:r>
            <a:r>
              <a:rPr lang="en-US"/>
              <a:t>cefoperazone</a:t>
            </a:r>
            <a:r>
              <a:rPr lang="en-US"/>
              <a:t> or ceftriaxone).</a:t>
            </a:r>
            <a:endParaRPr/>
          </a:p>
          <a:p>
            <a:pPr marL="0" lvl="0" indent="0">
              <a:buNone/>
              <a:defRPr/>
            </a:pPr>
            <a:r>
              <a:rPr lang="en-US"/>
              <a:t>5-Gonorrhoea </a:t>
            </a:r>
            <a:r>
              <a:rPr lang="en-US"/>
              <a:t>due to penicillin-resistant Gonococci. </a:t>
            </a:r>
            <a:r>
              <a:rPr lang="en-US">
                <a:solidFill>
                  <a:srgbClr val="FF0000"/>
                </a:solidFill>
              </a:rPr>
              <a:t>I</a:t>
            </a:r>
            <a:r>
              <a:rPr lang="en-US"/>
              <a:t>t is treated by single IM injection of ceftriaxone.</a:t>
            </a:r>
            <a:endParaRPr/>
          </a:p>
          <a:p>
            <a:pPr marL="0" lvl="0" indent="0">
              <a:buNone/>
              <a:defRPr/>
            </a:pPr>
            <a:r>
              <a:rPr lang="en-US"/>
              <a:t>6-Pseudomonal </a:t>
            </a:r>
            <a:r>
              <a:rPr lang="en-US"/>
              <a:t>infection </a:t>
            </a:r>
            <a:r>
              <a:rPr lang="en-US"/>
              <a:t>.</a:t>
            </a: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76200" y="0"/>
            <a:ext cx="9067800" cy="6781800"/>
          </a:xfrm>
        </p:spPr>
        <p:txBody>
          <a:bodyPr>
            <a:normAutofit fontScale="62500" lnSpcReduction="20000"/>
          </a:bodyPr>
          <a:lstStyle/>
          <a:p>
            <a:pPr marL="0" indent="0">
              <a:buNone/>
              <a:defRPr/>
            </a:pPr>
            <a:r>
              <a:rPr lang="en-US" b="1"/>
              <a:t>Adverse </a:t>
            </a:r>
            <a:r>
              <a:rPr lang="en-US" b="1"/>
              <a:t>effects – penicillin like adverse effects</a:t>
            </a:r>
            <a:endParaRPr lang="en-US"/>
          </a:p>
          <a:p>
            <a:pPr marL="0" lvl="0" indent="0">
              <a:buNone/>
              <a:defRPr/>
            </a:pPr>
            <a:r>
              <a:rPr lang="en-US" b="1"/>
              <a:t>1-Allergic </a:t>
            </a:r>
            <a:r>
              <a:rPr lang="en-US" b="1"/>
              <a:t>reactions,</a:t>
            </a:r>
            <a:r>
              <a:rPr lang="en-US"/>
              <a:t> </a:t>
            </a:r>
            <a:endParaRPr/>
          </a:p>
          <a:p>
            <a:pPr marL="0" lvl="0" indent="0">
              <a:buNone/>
              <a:defRPr/>
            </a:pPr>
            <a:r>
              <a:rPr lang="en-US"/>
              <a:t>such as rash, </a:t>
            </a:r>
            <a:r>
              <a:rPr lang="en-US"/>
              <a:t>urticaria</a:t>
            </a:r>
            <a:r>
              <a:rPr lang="en-US"/>
              <a:t>, fever, serum sickness, hemolytic anemia, and eosinophilia. Because of the similarities in structure between the </a:t>
            </a:r>
            <a:r>
              <a:rPr lang="en-US"/>
              <a:t>cephalosporins</a:t>
            </a:r>
            <a:r>
              <a:rPr lang="en-US"/>
              <a:t> and </a:t>
            </a:r>
            <a:r>
              <a:rPr lang="en-US"/>
              <a:t>penicillins</a:t>
            </a:r>
            <a:r>
              <a:rPr lang="en-US"/>
              <a:t>, it is not surprising that patients, who are hypersensitive to penicillin occasionally exhibit similar sensitivity when treated with a cephalosporin (cross resistance). Therefore, it is important to inquire about both penicillin and cephalosporin hypersensitivity, especially the immediate variety, before administering any of these agents.</a:t>
            </a:r>
            <a:endParaRPr/>
          </a:p>
          <a:p>
            <a:pPr marL="0" indent="0">
              <a:buNone/>
              <a:defRPr/>
            </a:pPr>
            <a:r>
              <a:rPr lang="en-US"/>
              <a:t> </a:t>
            </a:r>
            <a:endParaRPr/>
          </a:p>
          <a:p>
            <a:pPr marL="0" lvl="0" indent="0">
              <a:buNone/>
              <a:defRPr/>
            </a:pPr>
            <a:r>
              <a:rPr lang="en-US" b="1"/>
              <a:t>2-Nephrotoxicity</a:t>
            </a:r>
            <a:r>
              <a:rPr lang="en-US"/>
              <a:t> </a:t>
            </a:r>
            <a:endParaRPr lang="en-US"/>
          </a:p>
          <a:p>
            <a:pPr marL="0" lvl="0" indent="0">
              <a:buNone/>
              <a:defRPr/>
            </a:pPr>
            <a:r>
              <a:rPr lang="en-US"/>
              <a:t>is potentiated by the simultaneous use of diuretics (e.g. thiazide) or nephrotoxic agents such as aminoglycosides. It is less with oral preparations. </a:t>
            </a:r>
            <a:endParaRPr/>
          </a:p>
          <a:p>
            <a:pPr marL="0" indent="0">
              <a:buNone/>
              <a:defRPr/>
            </a:pPr>
            <a:r>
              <a:rPr lang="en-US"/>
              <a:t> </a:t>
            </a:r>
            <a:endParaRPr/>
          </a:p>
          <a:p>
            <a:pPr marL="0" lvl="0" indent="0">
              <a:buNone/>
              <a:defRPr/>
            </a:pPr>
            <a:r>
              <a:rPr lang="en-US" b="1"/>
              <a:t>3-Superinfections</a:t>
            </a:r>
            <a:r>
              <a:rPr lang="en-US"/>
              <a:t> </a:t>
            </a:r>
            <a:r>
              <a:rPr lang="en-US"/>
              <a:t>with Pseudomonas, </a:t>
            </a:r>
            <a:r>
              <a:rPr lang="en-US"/>
              <a:t>Klebsiella</a:t>
            </a:r>
            <a:r>
              <a:rPr lang="en-US"/>
              <a:t>, </a:t>
            </a:r>
            <a:r>
              <a:rPr lang="en-US"/>
              <a:t>Enterobacter</a:t>
            </a:r>
            <a:r>
              <a:rPr lang="en-US"/>
              <a:t>, E. coli, Proteus, </a:t>
            </a:r>
            <a:r>
              <a:rPr lang="en-US"/>
              <a:t>Serratia</a:t>
            </a:r>
            <a:r>
              <a:rPr lang="en-US"/>
              <a:t> and Candida have been reported leading to diarrhea.</a:t>
            </a:r>
            <a:endParaRPr/>
          </a:p>
          <a:p>
            <a:pPr marL="0" indent="0">
              <a:buNone/>
              <a:defRPr/>
            </a:pPr>
            <a:r>
              <a:rPr lang="en-US"/>
              <a:t> </a:t>
            </a:r>
            <a:endParaRPr/>
          </a:p>
          <a:p>
            <a:pPr marL="0" lvl="0" indent="0">
              <a:buNone/>
              <a:defRPr/>
            </a:pPr>
            <a:r>
              <a:rPr lang="en-US" b="1"/>
              <a:t>4-Hypoprothrombinemea</a:t>
            </a:r>
            <a:r>
              <a:rPr lang="en-US" b="1"/>
              <a:t>, thrombocytopenia </a:t>
            </a:r>
            <a:r>
              <a:rPr lang="en-US"/>
              <a:t>and/or</a:t>
            </a:r>
            <a:r>
              <a:rPr lang="en-US" b="1"/>
              <a:t> platelet dysfunction</a:t>
            </a:r>
            <a:r>
              <a:rPr lang="en-US"/>
              <a:t> </a:t>
            </a:r>
            <a:endParaRPr/>
          </a:p>
          <a:p>
            <a:pPr marL="0" lvl="0" indent="0">
              <a:buNone/>
              <a:defRPr/>
            </a:pPr>
            <a:r>
              <a:rPr lang="en-US"/>
              <a:t>are new adverse effects of selected extended-spectrum </a:t>
            </a:r>
            <a:r>
              <a:rPr lang="en-US"/>
              <a:t>cephalosporins</a:t>
            </a:r>
            <a:r>
              <a:rPr lang="en-US"/>
              <a:t> </a:t>
            </a:r>
            <a:r>
              <a:rPr lang="en-US"/>
              <a:t>.</a:t>
            </a:r>
            <a:endParaRPr lang="en-US"/>
          </a:p>
          <a:p>
            <a:pPr marL="0" indent="0">
              <a:buNone/>
              <a:defRPr/>
            </a:pPr>
            <a:r>
              <a:rPr lang="en-US"/>
              <a:t> </a:t>
            </a:r>
            <a:endParaRPr/>
          </a:p>
          <a:p>
            <a:pPr marL="0" lvl="0" indent="0">
              <a:buNone/>
              <a:defRPr/>
            </a:pPr>
            <a:r>
              <a:rPr lang="en-US" b="1"/>
              <a:t>5-A </a:t>
            </a:r>
            <a:r>
              <a:rPr lang="en-US" b="1"/>
              <a:t>disulfiram</a:t>
            </a:r>
            <a:r>
              <a:rPr lang="en-US" b="1"/>
              <a:t>-like reaction</a:t>
            </a:r>
            <a:r>
              <a:rPr lang="en-US"/>
              <a:t> </a:t>
            </a:r>
            <a:endParaRPr/>
          </a:p>
          <a:p>
            <a:pPr marL="0" lvl="0" indent="0">
              <a:buNone/>
              <a:defRPr/>
            </a:pPr>
            <a:r>
              <a:rPr lang="en-US"/>
              <a:t>has also been noted with some of these agents, such as </a:t>
            </a:r>
            <a:r>
              <a:rPr lang="en-US"/>
              <a:t>cefoperazone</a:t>
            </a:r>
            <a:r>
              <a:rPr lang="en-US"/>
              <a:t> if it is given with alcohol because they block the second step in alcohol oxidation which results in the accumulation of acetaldehyde.</a:t>
            </a:r>
            <a:endParaRPr/>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79512" y="381000"/>
            <a:ext cx="8856984" cy="5745163"/>
          </a:xfrm>
        </p:spPr>
        <p:txBody>
          <a:bodyPr>
            <a:normAutofit/>
          </a:bodyPr>
          <a:lstStyle/>
          <a:p>
            <a:pPr marL="0" indent="0">
              <a:buNone/>
              <a:defRPr/>
            </a:pPr>
            <a:r>
              <a:rPr lang="en-US" u="sng"/>
              <a:t>All </a:t>
            </a:r>
            <a:r>
              <a:rPr lang="en-US" u="sng"/>
              <a:t>beta-lactams have a few things in </a:t>
            </a:r>
            <a:r>
              <a:rPr lang="en-US" u="sng"/>
              <a:t>common:</a:t>
            </a:r>
            <a:endParaRPr/>
          </a:p>
          <a:p>
            <a:pPr marL="0" indent="0">
              <a:buNone/>
              <a:defRPr/>
            </a:pPr>
            <a:r>
              <a:rPr lang="en-US"/>
              <a:t>1-</a:t>
            </a:r>
            <a:r>
              <a:rPr lang="en-US"/>
              <a:t>All beta-lactams can cause hypersensitivity reactions, ranging from mild rashes to </a:t>
            </a:r>
            <a:r>
              <a:rPr lang="en-US"/>
              <a:t>drug  fever </a:t>
            </a:r>
            <a:r>
              <a:rPr lang="en-US"/>
              <a:t>to acute interstitial nephritis (AIN) to anaphylaxis. There is cross-reactivity </a:t>
            </a:r>
            <a:r>
              <a:rPr lang="en-US"/>
              <a:t>between some </a:t>
            </a:r>
            <a:r>
              <a:rPr lang="en-US"/>
              <a:t>agents (e.g., </a:t>
            </a:r>
            <a:r>
              <a:rPr lang="en-US"/>
              <a:t>peniciilin</a:t>
            </a:r>
            <a:r>
              <a:rPr lang="en-US"/>
              <a:t> </a:t>
            </a:r>
            <a:r>
              <a:rPr lang="en-US"/>
              <a:t>and </a:t>
            </a:r>
            <a:r>
              <a:rPr lang="en-US"/>
              <a:t>cephalosporin), </a:t>
            </a:r>
            <a:r>
              <a:rPr lang="en-US"/>
              <a:t>but it is difficult to predict exactly how </a:t>
            </a:r>
            <a:r>
              <a:rPr lang="en-US"/>
              <a:t>often that </a:t>
            </a:r>
            <a:r>
              <a:rPr lang="en-US"/>
              <a:t>will occur. </a:t>
            </a:r>
            <a:endParaRPr lang="en-US"/>
          </a:p>
          <a:p>
            <a:pPr marL="0" indent="0">
              <a:buNone/>
              <a:defRPr/>
            </a:pPr>
            <a:endParaRPr lang="en-US"/>
          </a:p>
          <a:p>
            <a:pPr marL="0" indent="0">
              <a:buNone/>
              <a:defRPr/>
            </a:pPr>
            <a:r>
              <a:rPr lang="en-US"/>
              <a:t>It </a:t>
            </a:r>
            <a:r>
              <a:rPr lang="en-US"/>
              <a:t>seems that similarities between side chains of beta-lactams </a:t>
            </a:r>
            <a:r>
              <a:rPr lang="en-US"/>
              <a:t>are responsible </a:t>
            </a:r>
            <a:r>
              <a:rPr lang="en-US"/>
              <a:t>for </a:t>
            </a:r>
            <a:r>
              <a:rPr lang="en-US"/>
              <a:t>cross-reactivity.</a:t>
            </a: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76200"/>
            <a:ext cx="8991600" cy="6705600"/>
          </a:xfrm>
        </p:spPr>
        <p:txBody>
          <a:bodyPr>
            <a:normAutofit fontScale="92500" lnSpcReduction="20000"/>
          </a:bodyPr>
          <a:lstStyle/>
          <a:p>
            <a:pPr marL="0" indent="0">
              <a:buNone/>
              <a:defRPr/>
            </a:pPr>
            <a:r>
              <a:rPr lang="en-US" b="1"/>
              <a:t>*MONOBACTAMS </a:t>
            </a:r>
            <a:r>
              <a:rPr lang="en-US" b="1"/>
              <a:t>e.g. </a:t>
            </a:r>
            <a:r>
              <a:rPr lang="en-US" b="1"/>
              <a:t>Aztreonam</a:t>
            </a:r>
            <a:endParaRPr lang="en-US"/>
          </a:p>
          <a:p>
            <a:pPr marL="0" lvl="0" indent="0">
              <a:buNone/>
              <a:defRPr/>
            </a:pPr>
            <a:r>
              <a:rPr lang="en-US" b="1"/>
              <a:t>It is monocyclic </a:t>
            </a:r>
            <a:r>
              <a:rPr lang="en-US"/>
              <a:t></a:t>
            </a:r>
            <a:r>
              <a:rPr lang="en-US" b="1"/>
              <a:t>-lactams (</a:t>
            </a:r>
            <a:r>
              <a:rPr lang="en-US" b="1"/>
              <a:t>monobactams</a:t>
            </a:r>
            <a:r>
              <a:rPr lang="en-US" b="1"/>
              <a:t>). </a:t>
            </a:r>
            <a:endParaRPr/>
          </a:p>
          <a:p>
            <a:pPr marL="0" lvl="0" indent="0">
              <a:buNone/>
              <a:defRPr/>
            </a:pPr>
            <a:r>
              <a:rPr lang="en-US"/>
              <a:t>-Is </a:t>
            </a:r>
            <a:r>
              <a:rPr lang="en-US"/>
              <a:t>effective against gram negative and poorly active against gram positive cocci and anaerobic bacteria.</a:t>
            </a:r>
            <a:endParaRPr/>
          </a:p>
          <a:p>
            <a:pPr marL="0" lvl="0" indent="0">
              <a:buNone/>
              <a:defRPr/>
            </a:pPr>
            <a:r>
              <a:rPr lang="en-US"/>
              <a:t>-</a:t>
            </a:r>
            <a:r>
              <a:rPr lang="en-US"/>
              <a:t>Aztreonam</a:t>
            </a:r>
            <a:r>
              <a:rPr lang="en-US"/>
              <a:t> </a:t>
            </a:r>
            <a:r>
              <a:rPr lang="en-US"/>
              <a:t>is stable to most </a:t>
            </a:r>
            <a:r>
              <a:rPr lang="en-US"/>
              <a:t></a:t>
            </a:r>
            <a:r>
              <a:rPr lang="en-US"/>
              <a:t>-lactamases. It has a low potential to produce hypersensitivity reactions, even in patients with known </a:t>
            </a:r>
            <a:r>
              <a:rPr lang="en-US"/>
              <a:t></a:t>
            </a:r>
            <a:r>
              <a:rPr lang="en-US"/>
              <a:t>-lactam allergy</a:t>
            </a:r>
            <a:r>
              <a:rPr lang="en-US"/>
              <a:t>.</a:t>
            </a:r>
            <a:endParaRPr/>
          </a:p>
          <a:p>
            <a:pPr marL="0" lvl="0" indent="0">
              <a:buNone/>
              <a:defRPr/>
            </a:pPr>
            <a:endParaRPr lang="en-US"/>
          </a:p>
          <a:p>
            <a:pPr marL="0" indent="0">
              <a:buNone/>
              <a:defRPr/>
            </a:pPr>
            <a:r>
              <a:rPr lang="en-US"/>
              <a:t>Aztreonam</a:t>
            </a:r>
            <a:r>
              <a:rPr lang="en-US"/>
              <a:t> can be administered via inhalation to patients with cystic fibrosis to prevent exacerbations of infection</a:t>
            </a:r>
            <a:r>
              <a:rPr lang="en-US"/>
              <a:t>.</a:t>
            </a:r>
            <a:endParaRPr/>
          </a:p>
          <a:p>
            <a:pPr marL="0" indent="0">
              <a:buNone/>
              <a:defRPr/>
            </a:pPr>
            <a:endParaRPr lang="en-US"/>
          </a:p>
          <a:p>
            <a:pPr marL="0" indent="0">
              <a:buNone/>
              <a:defRPr/>
            </a:pPr>
            <a:r>
              <a:rPr lang="en-US"/>
              <a:t>Used in Gram-negative infections, including </a:t>
            </a:r>
            <a:r>
              <a:rPr lang="en-US" i="1"/>
              <a:t>Pseudomonas</a:t>
            </a:r>
            <a:r>
              <a:rPr lang="en-US"/>
              <a:t>, particularly in patients with a history of beta lactam allergy</a:t>
            </a:r>
            <a:r>
              <a:rPr lang="en-US"/>
              <a:t>.</a:t>
            </a:r>
            <a:endParaRPr/>
          </a:p>
          <a:p>
            <a:pPr marL="0" indent="0">
              <a:buNone/>
              <a:defRPr/>
            </a:pP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0"/>
            <a:ext cx="9144000" cy="6858000"/>
          </a:xfrm>
        </p:spPr>
        <p:txBody>
          <a:bodyPr>
            <a:normAutofit fontScale="25000" lnSpcReduction="20000"/>
          </a:bodyPr>
          <a:lstStyle/>
          <a:p>
            <a:pPr marL="0" indent="0">
              <a:buNone/>
              <a:defRPr/>
            </a:pPr>
            <a:r>
              <a:rPr lang="en-US" sz="7200" b="1"/>
              <a:t>*</a:t>
            </a:r>
            <a:r>
              <a:rPr lang="en-US" sz="7200" b="1" u="sng"/>
              <a:t>CARBAPENEMS </a:t>
            </a:r>
            <a:r>
              <a:rPr lang="en-US" sz="7200" b="1" u="sng"/>
              <a:t>e.g. </a:t>
            </a:r>
            <a:r>
              <a:rPr lang="en-US" sz="7200" b="1" i="1" u="sng"/>
              <a:t>imipenem/</a:t>
            </a:r>
            <a:r>
              <a:rPr lang="en-US" sz="7200" b="1" i="1" u="sng"/>
              <a:t>cilastatin</a:t>
            </a:r>
            <a:r>
              <a:rPr lang="en-US" sz="7200" b="1" i="1" u="sng"/>
              <a:t>, </a:t>
            </a:r>
            <a:r>
              <a:rPr lang="en-US" sz="7200" b="1" i="1" u="sng"/>
              <a:t>meropenem</a:t>
            </a:r>
            <a:r>
              <a:rPr lang="en-US" sz="7200" b="1" i="1" u="sng"/>
              <a:t>, </a:t>
            </a:r>
            <a:r>
              <a:rPr lang="en-US" sz="7200" b="1" i="1" u="sng"/>
              <a:t>ertapenem</a:t>
            </a:r>
            <a:endParaRPr lang="en-US" sz="7200" b="1" i="1" u="sng"/>
          </a:p>
          <a:p>
            <a:pPr marL="0" lvl="0" indent="0">
              <a:buNone/>
              <a:defRPr/>
            </a:pPr>
            <a:r>
              <a:rPr lang="en-US" sz="7200"/>
              <a:t>Carbapenems</a:t>
            </a:r>
            <a:r>
              <a:rPr lang="en-US" sz="7200"/>
              <a:t>, particularly </a:t>
            </a:r>
            <a:r>
              <a:rPr lang="en-US" sz="7200"/>
              <a:t>imipenem</a:t>
            </a:r>
            <a:r>
              <a:rPr lang="en-US" sz="7200"/>
              <a:t> (</a:t>
            </a:r>
            <a:r>
              <a:rPr lang="en-US" sz="7200"/>
              <a:t>Tienam</a:t>
            </a:r>
            <a:r>
              <a:rPr lang="en-US" sz="7200"/>
              <a:t>) </a:t>
            </a:r>
            <a:r>
              <a:rPr lang="en-US" sz="7200"/>
              <a:t> </a:t>
            </a:r>
            <a:r>
              <a:rPr lang="en-US" sz="7200"/>
              <a:t>and </a:t>
            </a:r>
            <a:r>
              <a:rPr lang="en-US" sz="7200"/>
              <a:t>meropenem</a:t>
            </a:r>
            <a:r>
              <a:rPr lang="en-US" sz="7200"/>
              <a:t>, are our broadest-spectrum antibacterial </a:t>
            </a:r>
            <a:r>
              <a:rPr lang="en-US" sz="7200"/>
              <a:t>drugs against </a:t>
            </a:r>
            <a:r>
              <a:rPr lang="en-US" sz="7200"/>
              <a:t>most aerobic and anaerobic bacteria (Gram-positive and gram-negative) with the exception of occasional Pseudomonas strains.</a:t>
            </a:r>
            <a:endParaRPr/>
          </a:p>
          <a:p>
            <a:pPr marL="0" indent="0">
              <a:buNone/>
              <a:defRPr/>
            </a:pPr>
            <a:r>
              <a:rPr lang="en-US" sz="7200"/>
              <a:t>They </a:t>
            </a:r>
            <a:r>
              <a:rPr lang="en-US" sz="7200"/>
              <a:t>possess a beta-lactam ring and share the same mechanism of action of </a:t>
            </a:r>
            <a:r>
              <a:rPr lang="en-US" sz="7200"/>
              <a:t>betal</a:t>
            </a:r>
            <a:r>
              <a:rPr lang="en-US" sz="7200"/>
              <a:t> </a:t>
            </a:r>
            <a:r>
              <a:rPr lang="en-US" sz="7200"/>
              <a:t>actams</a:t>
            </a:r>
            <a:r>
              <a:rPr lang="en-US" sz="7200"/>
              <a:t>, but they are structurally unique and differ from both </a:t>
            </a:r>
            <a:r>
              <a:rPr lang="en-US" sz="7200"/>
              <a:t>penicillins</a:t>
            </a:r>
            <a:r>
              <a:rPr lang="en-US" sz="7200"/>
              <a:t> and </a:t>
            </a:r>
            <a:r>
              <a:rPr lang="en-US" sz="7200"/>
              <a:t>cephalosporins</a:t>
            </a:r>
            <a:r>
              <a:rPr lang="en-US" sz="7200"/>
              <a:t>.</a:t>
            </a:r>
            <a:endParaRPr/>
          </a:p>
          <a:p>
            <a:pPr marL="0" indent="0">
              <a:buNone/>
              <a:defRPr/>
            </a:pPr>
            <a:r>
              <a:rPr lang="en-US" sz="7200"/>
              <a:t>Similar </a:t>
            </a:r>
            <a:r>
              <a:rPr lang="en-US" sz="7200"/>
              <a:t>to those of other beta-lactams, but imipenem has a higher propensity to induce seizures. Minimize the risk by calculating appropriate doses for patients with renal </a:t>
            </a:r>
            <a:r>
              <a:rPr lang="en-US" sz="7200"/>
              <a:t>dysfunction</a:t>
            </a:r>
            <a:endParaRPr/>
          </a:p>
          <a:p>
            <a:pPr marL="0" indent="0">
              <a:buNone/>
              <a:defRPr/>
            </a:pPr>
            <a:endParaRPr lang="en-US" sz="7200"/>
          </a:p>
          <a:p>
            <a:pPr marL="0" indent="0">
              <a:buNone/>
              <a:defRPr/>
            </a:pPr>
            <a:r>
              <a:rPr lang="en-US" sz="7200"/>
              <a:t>• </a:t>
            </a:r>
            <a:r>
              <a:rPr lang="en-US" sz="7200" b="1" u="sng"/>
              <a:t>Very broad spectrum (</a:t>
            </a:r>
            <a:r>
              <a:rPr lang="en-US" sz="7200" b="1" u="sng"/>
              <a:t>G+ve</a:t>
            </a:r>
            <a:r>
              <a:rPr lang="en-US" sz="7200" b="1" u="sng"/>
              <a:t> and –</a:t>
            </a:r>
            <a:r>
              <a:rPr lang="en-US" sz="7200" b="1" u="sng"/>
              <a:t>ves</a:t>
            </a:r>
            <a:r>
              <a:rPr lang="en-US" sz="7200" b="1" u="sng"/>
              <a:t>, anaerobes)due to</a:t>
            </a:r>
            <a:r>
              <a:rPr lang="en-US" sz="7200" b="1" u="sng"/>
              <a:t>:</a:t>
            </a:r>
            <a:endParaRPr/>
          </a:p>
          <a:p>
            <a:pPr marL="0" indent="0">
              <a:buNone/>
              <a:defRPr/>
            </a:pPr>
            <a:r>
              <a:rPr lang="en-US" sz="7200"/>
              <a:t>• </a:t>
            </a:r>
            <a:r>
              <a:rPr lang="en-US" sz="7200"/>
              <a:t>Small molecules with charge characteristics that allow them to use </a:t>
            </a:r>
            <a:r>
              <a:rPr lang="en-US" sz="7200"/>
              <a:t>porins</a:t>
            </a:r>
            <a:r>
              <a:rPr lang="en-US" sz="7200"/>
              <a:t> in the OM of G-</a:t>
            </a:r>
            <a:r>
              <a:rPr lang="en-US" sz="7200"/>
              <a:t>ve</a:t>
            </a:r>
            <a:r>
              <a:rPr lang="en-US" sz="7200"/>
              <a:t> bacteria to access the PBPs</a:t>
            </a:r>
            <a:endParaRPr/>
          </a:p>
          <a:p>
            <a:pPr marL="0" indent="0">
              <a:buNone/>
              <a:defRPr/>
            </a:pPr>
            <a:r>
              <a:rPr lang="en-US" sz="7200"/>
              <a:t>• Resistant to B lactamases</a:t>
            </a:r>
            <a:endParaRPr/>
          </a:p>
          <a:p>
            <a:pPr marL="0" indent="0">
              <a:buNone/>
              <a:defRPr/>
            </a:pPr>
            <a:r>
              <a:rPr lang="en-US" sz="7200"/>
              <a:t>• Affinity to broad range of </a:t>
            </a:r>
            <a:r>
              <a:rPr lang="en-US" sz="7200"/>
              <a:t>PBPs</a:t>
            </a:r>
            <a:endParaRPr/>
          </a:p>
          <a:p>
            <a:pPr marL="0" indent="0">
              <a:buNone/>
              <a:defRPr/>
            </a:pPr>
            <a:r>
              <a:rPr lang="en-US" sz="7200"/>
              <a:t>Imipenem </a:t>
            </a:r>
            <a:r>
              <a:rPr lang="en-US" sz="7200"/>
              <a:t>is metabolized in the kidney to a nephrotoxic product. </a:t>
            </a:r>
            <a:r>
              <a:rPr lang="en-US" sz="7200"/>
              <a:t>Cilastatin</a:t>
            </a:r>
            <a:r>
              <a:rPr lang="en-US" sz="7200"/>
              <a:t> blocks the </a:t>
            </a:r>
            <a:r>
              <a:rPr lang="en-US" sz="7200"/>
              <a:t>renal </a:t>
            </a:r>
            <a:r>
              <a:rPr lang="en-US" sz="7200"/>
              <a:t>dehydropeptidase</a:t>
            </a:r>
            <a:r>
              <a:rPr lang="en-US" sz="7200"/>
              <a:t> </a:t>
            </a:r>
            <a:r>
              <a:rPr lang="en-US" sz="7200"/>
              <a:t>that catalyzes this reaction and prevents this metabolism from occurring.</a:t>
            </a:r>
            <a:endParaRPr/>
          </a:p>
          <a:p>
            <a:pPr marL="0" indent="0">
              <a:buNone/>
              <a:defRPr/>
            </a:pPr>
            <a:endParaRPr lang="en-US" sz="7200" b="1" i="1"/>
          </a:p>
          <a:p>
            <a:pPr marL="0" indent="0">
              <a:buNone/>
              <a:defRPr/>
            </a:pPr>
            <a:r>
              <a:rPr lang="en-US" sz="7200" b="1"/>
              <a:t>Meropenem</a:t>
            </a:r>
            <a:r>
              <a:rPr lang="en-US" sz="7200" b="1"/>
              <a:t>:</a:t>
            </a:r>
            <a:r>
              <a:rPr lang="en-US" sz="7200"/>
              <a:t> </a:t>
            </a:r>
            <a:endParaRPr/>
          </a:p>
          <a:p>
            <a:pPr marL="0" lvl="0" indent="0">
              <a:buNone/>
              <a:defRPr/>
            </a:pPr>
            <a:r>
              <a:rPr lang="en-US" sz="7200"/>
              <a:t>The other drug of this group which is currently available</a:t>
            </a:r>
            <a:r>
              <a:rPr lang="en-US" sz="7200"/>
              <a:t>. It </a:t>
            </a:r>
            <a:r>
              <a:rPr lang="en-US" sz="7200"/>
              <a:t>does not undergo metabolism by renal </a:t>
            </a:r>
            <a:r>
              <a:rPr lang="en-US" sz="7200"/>
              <a:t>dihydropeptidase</a:t>
            </a:r>
            <a:r>
              <a:rPr lang="en-US" sz="7200"/>
              <a:t> enzyme</a:t>
            </a:r>
            <a:r>
              <a:rPr lang="en-US" sz="7200"/>
              <a:t>.</a:t>
            </a:r>
            <a:endParaRPr/>
          </a:p>
          <a:p>
            <a:pPr marL="0" indent="0">
              <a:buNone/>
              <a:defRPr/>
            </a:pPr>
            <a:r>
              <a:rPr lang="en-US" sz="7200" b="1"/>
              <a:t></a:t>
            </a:r>
            <a:r>
              <a:rPr lang="en-US" sz="7200" b="1"/>
              <a:t>Adverse effects</a:t>
            </a:r>
            <a:endParaRPr lang="en-US" sz="7200"/>
          </a:p>
          <a:p>
            <a:pPr marL="0" indent="0">
              <a:buNone/>
              <a:defRPr/>
            </a:pPr>
            <a:r>
              <a:rPr lang="en-US" sz="7200"/>
              <a:t>1-Allergy </a:t>
            </a:r>
            <a:r>
              <a:rPr lang="en-US" sz="7200"/>
              <a:t>:</a:t>
            </a:r>
            <a:r>
              <a:rPr lang="en-US" sz="7200"/>
              <a:t>Carbapenems</a:t>
            </a:r>
            <a:r>
              <a:rPr lang="en-US" sz="7200"/>
              <a:t> may rarely elicit an allergic reaction in patients with a history of </a:t>
            </a:r>
            <a:r>
              <a:rPr lang="en-US" sz="7200"/>
              <a:t>penicillin allergy.</a:t>
            </a:r>
            <a:endParaRPr/>
          </a:p>
          <a:p>
            <a:pPr marL="0" lvl="0" indent="0">
              <a:buNone/>
              <a:defRPr/>
            </a:pPr>
            <a:r>
              <a:rPr lang="en-US" sz="7200"/>
              <a:t> 2-Blood </a:t>
            </a:r>
            <a:r>
              <a:rPr lang="en-US" sz="7200"/>
              <a:t>disorders. </a:t>
            </a:r>
            <a:endParaRPr/>
          </a:p>
          <a:p>
            <a:pPr marL="0" lvl="0" indent="0">
              <a:buNone/>
              <a:defRPr/>
            </a:pPr>
            <a:r>
              <a:rPr lang="en-US" sz="7200"/>
              <a:t>3- Neurotoxic </a:t>
            </a:r>
            <a:r>
              <a:rPr lang="en-US" sz="7200"/>
              <a:t>in high doses . </a:t>
            </a:r>
            <a:endParaRPr lang="en-US" sz="7200"/>
          </a:p>
          <a:p>
            <a:pPr marL="0" lvl="0" indent="0">
              <a:buNone/>
              <a:defRPr/>
            </a:pPr>
            <a:r>
              <a:rPr lang="en-US" sz="7200"/>
              <a:t>4- G.I.T</a:t>
            </a:r>
            <a:r>
              <a:rPr lang="en-US" sz="7200"/>
              <a:t>: nausea, vomiting, etc.</a:t>
            </a:r>
            <a:endParaRPr/>
          </a:p>
          <a:p>
            <a:pPr>
              <a:defRPr/>
            </a:pPr>
            <a:endParaRPr lang="en-US" sz="4500"/>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0"/>
            <a:ext cx="9036496" cy="6669360"/>
          </a:xfrm>
        </p:spPr>
        <p:txBody>
          <a:bodyPr>
            <a:normAutofit/>
          </a:bodyPr>
          <a:lstStyle/>
          <a:p>
            <a:pPr marL="0" indent="0">
              <a:buNone/>
              <a:defRPr/>
            </a:pPr>
            <a:r>
              <a:rPr lang="en-US" b="1" u="sng"/>
              <a:t>XXXXXXXXXXX</a:t>
            </a:r>
            <a:endParaRPr lang="en-US" b="1" u="sng"/>
          </a:p>
          <a:p>
            <a:pPr marL="0" indent="0">
              <a:buNone/>
              <a:defRPr/>
            </a:pPr>
            <a:endParaRPr/>
          </a:p>
          <a:p>
            <a:pPr marL="0" indent="0">
              <a:buNone/>
              <a:defRPr/>
            </a:pPr>
            <a:r>
              <a:rPr lang="en-US" b="1" u="sng"/>
              <a:t>CARBAPENEM/BETA-LACTAMASE </a:t>
            </a:r>
            <a:r>
              <a:rPr lang="en-US" b="1" u="sng"/>
              <a:t>INHIBITOR </a:t>
            </a:r>
            <a:r>
              <a:rPr lang="en-US" b="1" u="sng"/>
              <a:t>COMBINATIONS :</a:t>
            </a:r>
            <a:endParaRPr lang="en-US" b="1" u="sng"/>
          </a:p>
          <a:p>
            <a:pPr marL="0" indent="0">
              <a:buNone/>
              <a:defRPr/>
            </a:pPr>
            <a:r>
              <a:rPr lang="en-US" b="1"/>
              <a:t> 1-</a:t>
            </a:r>
            <a:r>
              <a:rPr lang="en-US" b="1" i="1"/>
              <a:t>meropenem/</a:t>
            </a:r>
            <a:r>
              <a:rPr lang="en-US" b="1" i="1"/>
              <a:t>vaborbactam</a:t>
            </a:r>
            <a:endParaRPr lang="en-US" b="1" i="1"/>
          </a:p>
          <a:p>
            <a:pPr marL="0" indent="0">
              <a:buNone/>
              <a:defRPr/>
            </a:pPr>
            <a:r>
              <a:rPr lang="en-US" b="1" i="1"/>
              <a:t>2- </a:t>
            </a:r>
            <a:r>
              <a:rPr lang="en-US" b="1" i="1"/>
              <a:t>imipenem/</a:t>
            </a:r>
            <a:r>
              <a:rPr lang="en-US" b="1" i="1"/>
              <a:t>cilastatin</a:t>
            </a:r>
            <a:r>
              <a:rPr lang="en-US" b="1" i="1"/>
              <a:t>/</a:t>
            </a:r>
            <a:r>
              <a:rPr lang="en-US" b="1" i="1"/>
              <a:t>relebactam</a:t>
            </a: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Rectangle 2"/>
          <p:cNvSpPr/>
          <p:nvPr/>
        </p:nvSpPr>
        <p:spPr bwMode="auto">
          <a:xfrm>
            <a:off x="0" y="-26987"/>
            <a:ext cx="9144360" cy="6401160"/>
          </a:xfrm>
          <a:prstGeom prst="rect">
            <a:avLst/>
          </a:prstGeom>
        </p:spPr>
        <p:txBody>
          <a:bodyPr>
            <a:spAutoFit/>
          </a:bodyPr>
          <a:lstStyle/>
          <a:p>
            <a:pPr>
              <a:defRPr/>
            </a:pPr>
            <a:r>
              <a:rPr lang="en-US">
                <a:cs typeface="Arial"/>
              </a:rPr>
              <a:t> </a:t>
            </a:r>
            <a:r>
              <a:rPr lang="en-US" b="1" u="sng">
                <a:cs typeface="Arial"/>
              </a:rPr>
              <a:t>UTIs are prevalent in:  </a:t>
            </a:r>
            <a:endParaRPr/>
          </a:p>
          <a:p>
            <a:pPr>
              <a:defRPr/>
            </a:pPr>
            <a:r>
              <a:rPr lang="en-US">
                <a:cs typeface="Arial"/>
              </a:rPr>
              <a:t> 1-women </a:t>
            </a:r>
            <a:r>
              <a:rPr lang="en-US">
                <a:cs typeface="Arial"/>
              </a:rPr>
              <a:t>of child-bearing age </a:t>
            </a:r>
            <a:endParaRPr/>
          </a:p>
          <a:p>
            <a:pPr>
              <a:defRPr/>
            </a:pPr>
            <a:r>
              <a:rPr lang="en-US">
                <a:cs typeface="Arial"/>
              </a:rPr>
              <a:t> </a:t>
            </a:r>
            <a:r>
              <a:rPr lang="en-US">
                <a:cs typeface="Arial"/>
              </a:rPr>
              <a:t>2- the </a:t>
            </a:r>
            <a:r>
              <a:rPr lang="en-US">
                <a:cs typeface="Arial"/>
              </a:rPr>
              <a:t>elderly population.  </a:t>
            </a:r>
            <a:endParaRPr lang="en-US">
              <a:cs typeface="Arial"/>
            </a:endParaRPr>
          </a:p>
          <a:p>
            <a:pPr>
              <a:defRPr/>
            </a:pPr>
            <a:r>
              <a:rPr lang="en-US" b="1" u="sng">
                <a:cs typeface="Arial"/>
              </a:rPr>
              <a:t>Causative M.O:</a:t>
            </a:r>
            <a:endParaRPr lang="en-US" b="1" u="sng">
              <a:cs typeface="Arial"/>
            </a:endParaRPr>
          </a:p>
          <a:p>
            <a:pPr>
              <a:defRPr/>
            </a:pPr>
            <a:r>
              <a:rPr lang="en-US" i="1"/>
              <a:t>Escherichia coli </a:t>
            </a:r>
            <a:r>
              <a:rPr lang="en-US">
                <a:cs typeface="Arial"/>
              </a:rPr>
              <a:t>is </a:t>
            </a:r>
            <a:r>
              <a:rPr lang="en-US">
                <a:cs typeface="Arial"/>
              </a:rPr>
              <a:t>the most common pathogen, causing about 80% of uncomplicated upper and lower UTIs. </a:t>
            </a:r>
            <a:r>
              <a:rPr lang="en-US">
                <a:cs typeface="Arial"/>
              </a:rPr>
              <a:t>  </a:t>
            </a:r>
            <a:r>
              <a:rPr lang="en-US">
                <a:cs typeface="Arial"/>
              </a:rPr>
              <a:t>Staphylococcus </a:t>
            </a:r>
            <a:r>
              <a:rPr lang="en-US">
                <a:cs typeface="Arial"/>
              </a:rPr>
              <a:t>saprophyticus</a:t>
            </a:r>
            <a:r>
              <a:rPr lang="en-US">
                <a:cs typeface="Arial"/>
              </a:rPr>
              <a:t> is the second most common bacterial pathogen causing UTIs. </a:t>
            </a:r>
            <a:r>
              <a:rPr lang="en-US">
                <a:cs typeface="Arial"/>
              </a:rPr>
              <a:t>  </a:t>
            </a:r>
            <a:endParaRPr/>
          </a:p>
          <a:p>
            <a:pPr>
              <a:defRPr/>
            </a:pPr>
            <a:endParaRPr lang="en-US">
              <a:cs typeface="Arial"/>
            </a:endParaRPr>
          </a:p>
          <a:p>
            <a:pPr>
              <a:defRPr/>
            </a:pPr>
            <a:r>
              <a:rPr lang="en-US" b="1" u="sng"/>
              <a:t>Lines </a:t>
            </a:r>
            <a:r>
              <a:rPr lang="en-US" b="1" u="sng"/>
              <a:t>of TTT include:</a:t>
            </a:r>
            <a:endParaRPr lang="en-US" b="1"/>
          </a:p>
          <a:p>
            <a:pPr lvl="3">
              <a:defRPr/>
            </a:pPr>
            <a:r>
              <a:rPr lang="en-US" b="1"/>
              <a:t>A-Antibiotics</a:t>
            </a:r>
            <a:endParaRPr lang="en-US" b="1"/>
          </a:p>
          <a:p>
            <a:pPr lvl="3">
              <a:defRPr/>
            </a:pPr>
            <a:r>
              <a:rPr lang="en-US" b="1"/>
              <a:t>B- change </a:t>
            </a:r>
            <a:r>
              <a:rPr lang="en-US" b="1"/>
              <a:t>of urine </a:t>
            </a:r>
            <a:r>
              <a:rPr lang="en-US" b="1"/>
              <a:t>PH:      </a:t>
            </a:r>
            <a:endParaRPr/>
          </a:p>
          <a:p>
            <a:pPr lvl="3">
              <a:defRPr/>
            </a:pPr>
            <a:endParaRPr lang="en-US" b="1" u="sng"/>
          </a:p>
          <a:p>
            <a:pPr lvl="3">
              <a:defRPr/>
            </a:pPr>
            <a:r>
              <a:rPr lang="en-US" b="1" u="sng"/>
              <a:t>Advantages</a:t>
            </a:r>
            <a:endParaRPr lang="en-US"/>
          </a:p>
          <a:p>
            <a:pPr lvl="3">
              <a:defRPr/>
            </a:pPr>
            <a:r>
              <a:rPr lang="en-US"/>
              <a:t>             1-  Inhibit </a:t>
            </a:r>
            <a:r>
              <a:rPr lang="en-US"/>
              <a:t>bacterial growth like E.coli (with alkaline urine)</a:t>
            </a:r>
            <a:endParaRPr/>
          </a:p>
          <a:p>
            <a:pPr lvl="3">
              <a:defRPr/>
            </a:pPr>
            <a:r>
              <a:rPr lang="en-US"/>
              <a:t>             2-Relieve </a:t>
            </a:r>
            <a:r>
              <a:rPr lang="en-US"/>
              <a:t>dysuria (by raising pH of urine)</a:t>
            </a:r>
            <a:endParaRPr/>
          </a:p>
          <a:p>
            <a:pPr lvl="3">
              <a:defRPr/>
            </a:pPr>
            <a:r>
              <a:rPr lang="en-US"/>
              <a:t>             3-  Prevent </a:t>
            </a:r>
            <a:r>
              <a:rPr lang="en-US"/>
              <a:t>crystalluria</a:t>
            </a:r>
            <a:r>
              <a:rPr lang="en-US"/>
              <a:t> and stone formation</a:t>
            </a:r>
            <a:endParaRPr lang="en-US" b="1"/>
          </a:p>
          <a:p>
            <a:pPr lvl="3">
              <a:defRPr/>
            </a:pPr>
            <a:r>
              <a:rPr lang="en-US"/>
              <a:t>             4-Enhances </a:t>
            </a:r>
            <a:r>
              <a:rPr lang="en-US"/>
              <a:t>antibiotic activity </a:t>
            </a:r>
            <a:endParaRPr/>
          </a:p>
          <a:p>
            <a:pPr lvl="3">
              <a:defRPr/>
            </a:pPr>
            <a:endParaRPr lang="en-US" b="1"/>
          </a:p>
          <a:p>
            <a:pPr lvl="3">
              <a:defRPr/>
            </a:pPr>
            <a:r>
              <a:rPr lang="en-US" b="1"/>
              <a:t>C-Urinary </a:t>
            </a:r>
            <a:r>
              <a:rPr lang="en-US" b="1"/>
              <a:t>antiseptics</a:t>
            </a:r>
            <a:endParaRPr/>
          </a:p>
          <a:p>
            <a:pPr lvl="3">
              <a:defRPr/>
            </a:pPr>
            <a:r>
              <a:rPr lang="en-US" b="1"/>
              <a:t>D-much </a:t>
            </a:r>
            <a:r>
              <a:rPr lang="en-US" b="1"/>
              <a:t>fluid intake</a:t>
            </a:r>
            <a:endParaRPr/>
          </a:p>
          <a:p>
            <a:pPr>
              <a:defRPr/>
            </a:pPr>
            <a:endParaRPr lang="en-US" b="1" u="sng">
              <a:cs typeface="Arial"/>
            </a:endParaRPr>
          </a:p>
          <a:p>
            <a:pPr marL="0" lvl="3">
              <a:defRPr/>
            </a:pPr>
            <a:r>
              <a:rPr lang="en-US">
                <a:cs typeface="Arial"/>
              </a:rPr>
              <a:t> </a:t>
            </a:r>
            <a:endParaRPr/>
          </a:p>
          <a:p>
            <a:pPr>
              <a:defRPr/>
            </a:pPr>
            <a:endParaRPr lang="en-US">
              <a:cs typeface="Arial"/>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Rectangle 1"/>
          <p:cNvSpPr/>
          <p:nvPr/>
        </p:nvSpPr>
        <p:spPr bwMode="auto">
          <a:xfrm>
            <a:off x="0" y="474345"/>
            <a:ext cx="8991600" cy="5632311"/>
          </a:xfrm>
          <a:prstGeom prst="rect">
            <a:avLst/>
          </a:prstGeom>
        </p:spPr>
        <p:txBody>
          <a:bodyPr wrap="square">
            <a:spAutoFit/>
          </a:bodyPr>
          <a:lstStyle/>
          <a:p>
            <a:pPr marL="0" lvl="3">
              <a:defRPr/>
            </a:pPr>
            <a:r>
              <a:rPr lang="en-US">
                <a:cs typeface="Arial"/>
              </a:rPr>
              <a:t>1- </a:t>
            </a:r>
            <a:r>
              <a:rPr lang="en-US" b="1"/>
              <a:t>Antibiotics</a:t>
            </a:r>
            <a:endParaRPr/>
          </a:p>
          <a:p>
            <a:pPr>
              <a:defRPr/>
            </a:pPr>
            <a:r>
              <a:rPr lang="en-US">
                <a:cs typeface="Arial"/>
              </a:rPr>
              <a:t>In addition to </a:t>
            </a:r>
            <a:r>
              <a:rPr lang="en-US">
                <a:cs typeface="Arial"/>
              </a:rPr>
              <a:t>cotrimoxazole</a:t>
            </a:r>
            <a:r>
              <a:rPr lang="en-US">
                <a:cs typeface="Arial"/>
              </a:rPr>
              <a:t> and the quinolones previously mentioned, UTIs may be treated </a:t>
            </a:r>
            <a:r>
              <a:rPr lang="en-US">
                <a:cs typeface="Arial"/>
              </a:rPr>
              <a:t>with </a:t>
            </a:r>
            <a:r>
              <a:rPr lang="en-US">
                <a:cs typeface="Arial"/>
              </a:rPr>
              <a:t>peniciilin</a:t>
            </a:r>
            <a:r>
              <a:rPr lang="en-US">
                <a:cs typeface="Arial"/>
              </a:rPr>
              <a:t>  as they are</a:t>
            </a:r>
            <a:r>
              <a:rPr lang="en-US"/>
              <a:t> </a:t>
            </a:r>
            <a:r>
              <a:rPr lang="en-US"/>
              <a:t>often listed as alternative regimens for urinary tract infections (UTIs) in pregnant women because they are pregnancy category B and eliminated renally. </a:t>
            </a:r>
            <a:endParaRPr lang="en-US"/>
          </a:p>
          <a:p>
            <a:pPr>
              <a:defRPr/>
            </a:pPr>
            <a:endParaRPr lang="en-US"/>
          </a:p>
          <a:p>
            <a:pPr>
              <a:defRPr/>
            </a:pPr>
            <a:r>
              <a:rPr lang="en-US"/>
              <a:t>However</a:t>
            </a:r>
            <a:r>
              <a:rPr lang="en-US"/>
              <a:t>, resistance in </a:t>
            </a:r>
            <a:r>
              <a:rPr lang="en-US" i="1"/>
              <a:t>Escherichia coli </a:t>
            </a:r>
            <a:r>
              <a:rPr lang="en-US"/>
              <a:t>to them is very high, and susceptibility testing should be performed. </a:t>
            </a:r>
            <a:endParaRPr lang="en-US"/>
          </a:p>
          <a:p>
            <a:pPr>
              <a:defRPr/>
            </a:pPr>
            <a:endParaRPr lang="en-US"/>
          </a:p>
          <a:p>
            <a:pPr>
              <a:defRPr/>
            </a:pPr>
            <a:endParaRPr lang="en-US"/>
          </a:p>
          <a:p>
            <a:pPr>
              <a:defRPr/>
            </a:pPr>
            <a:r>
              <a:rPr lang="en-US"/>
              <a:t>Amoxicillin/</a:t>
            </a:r>
            <a:r>
              <a:rPr lang="en-US"/>
              <a:t>clavulanate</a:t>
            </a:r>
            <a:r>
              <a:rPr lang="en-US"/>
              <a:t> is used </a:t>
            </a:r>
            <a:r>
              <a:rPr lang="en-US"/>
              <a:t>for </a:t>
            </a:r>
            <a:r>
              <a:rPr lang="en-US"/>
              <a:t>UTIs when resistance to other drugs is </a:t>
            </a:r>
            <a:r>
              <a:rPr lang="en-US"/>
              <a:t>seen.</a:t>
            </a:r>
            <a:endParaRPr/>
          </a:p>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endParaRPr lang="en-US"/>
          </a:p>
          <a:p>
            <a:pPr>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5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Rectangle 2"/>
          <p:cNvSpPr/>
          <p:nvPr/>
        </p:nvSpPr>
        <p:spPr bwMode="auto">
          <a:xfrm>
            <a:off x="0" y="-76200"/>
            <a:ext cx="8991600" cy="8402300"/>
          </a:xfrm>
          <a:prstGeom prst="rect">
            <a:avLst/>
          </a:prstGeom>
        </p:spPr>
        <p:txBody>
          <a:bodyPr wrap="square">
            <a:spAutoFit/>
          </a:bodyPr>
          <a:lstStyle/>
          <a:p>
            <a:pPr marL="0" lvl="3">
              <a:defRPr/>
            </a:pPr>
            <a:r>
              <a:rPr lang="en-US">
                <a:cs typeface="Arial"/>
              </a:rPr>
              <a:t> 2-</a:t>
            </a:r>
            <a:r>
              <a:rPr lang="en-US" b="1"/>
              <a:t>Urinary antiseptics</a:t>
            </a:r>
            <a:endParaRPr/>
          </a:p>
          <a:p>
            <a:pPr>
              <a:defRPr/>
            </a:pPr>
            <a:r>
              <a:rPr lang="en-US">
                <a:cs typeface="Arial"/>
              </a:rPr>
              <a:t>urinary tract antiseptic, including: (</a:t>
            </a:r>
            <a:r>
              <a:rPr lang="en-US">
                <a:cs typeface="Arial"/>
              </a:rPr>
              <a:t>methenamine</a:t>
            </a:r>
            <a:r>
              <a:rPr lang="en-US">
                <a:cs typeface="Arial"/>
              </a:rPr>
              <a:t>, nitrofurantoin, and </a:t>
            </a:r>
            <a:r>
              <a:rPr lang="en-US">
                <a:cs typeface="Arial"/>
              </a:rPr>
              <a:t>nalidixic</a:t>
            </a:r>
            <a:r>
              <a:rPr lang="en-US">
                <a:cs typeface="Arial"/>
              </a:rPr>
              <a:t> acid ) These drugs do not achieve antibacterial levels in the circulation, but because they are concentrated in the urine, microorganisms at that site can be effectively eradicated.</a:t>
            </a:r>
            <a:endParaRPr/>
          </a:p>
          <a:p>
            <a:pPr>
              <a:defRPr/>
            </a:pPr>
            <a:endParaRPr lang="en-US" b="1" u="sng">
              <a:cs typeface="Arial"/>
            </a:endParaRPr>
          </a:p>
          <a:p>
            <a:pPr>
              <a:defRPr/>
            </a:pPr>
            <a:r>
              <a:rPr lang="en-US" b="1" u="sng">
                <a:cs typeface="Arial"/>
              </a:rPr>
              <a:t>Methenamine</a:t>
            </a:r>
            <a:r>
              <a:rPr lang="en-US" b="1" u="sng">
                <a:cs typeface="Arial"/>
              </a:rPr>
              <a:t> </a:t>
            </a:r>
            <a:endParaRPr/>
          </a:p>
          <a:p>
            <a:pPr>
              <a:defRPr/>
            </a:pPr>
            <a:r>
              <a:rPr lang="en-US" b="1">
                <a:cs typeface="Arial"/>
              </a:rPr>
              <a:t>Mechanism </a:t>
            </a:r>
            <a:r>
              <a:rPr lang="en-US" b="1">
                <a:cs typeface="Arial"/>
              </a:rPr>
              <a:t>of action:  </a:t>
            </a:r>
            <a:endParaRPr lang="en-US" b="1">
              <a:cs typeface="Arial"/>
            </a:endParaRPr>
          </a:p>
          <a:p>
            <a:pPr>
              <a:defRPr/>
            </a:pPr>
            <a:r>
              <a:rPr lang="en-US">
                <a:cs typeface="Arial"/>
              </a:rPr>
              <a:t>It  </a:t>
            </a:r>
            <a:r>
              <a:rPr lang="en-US">
                <a:cs typeface="Arial"/>
              </a:rPr>
              <a:t>decomposes at an acidic pH of 5.5 or less in the urine, thus producing formaldehyde, which acts locally and is toxic to most bacteria.  Bacteria do not develop resistance to formaldehyde, which is an advantage of this drug.  </a:t>
            </a:r>
            <a:r>
              <a:rPr lang="en-US">
                <a:cs typeface="Arial"/>
              </a:rPr>
              <a:t>Methenamine</a:t>
            </a:r>
            <a:r>
              <a:rPr lang="en-US">
                <a:cs typeface="Arial"/>
              </a:rPr>
              <a:t> is frequently formulated with a weak acid (for example, </a:t>
            </a:r>
            <a:r>
              <a:rPr lang="en-US">
                <a:cs typeface="Arial"/>
              </a:rPr>
              <a:t>mandelic</a:t>
            </a:r>
            <a:r>
              <a:rPr lang="en-US">
                <a:cs typeface="Arial"/>
              </a:rPr>
              <a:t> acid or </a:t>
            </a:r>
            <a:r>
              <a:rPr lang="en-US">
                <a:cs typeface="Arial"/>
              </a:rPr>
              <a:t>hippuric</a:t>
            </a:r>
            <a:r>
              <a:rPr lang="en-US">
                <a:cs typeface="Arial"/>
              </a:rPr>
              <a:t> acid) to keep the urine acidic.  The urinary pH should be maintained below 6.  Antacids, such as sodium bicarbonate, should be </a:t>
            </a:r>
            <a:r>
              <a:rPr lang="en-US">
                <a:cs typeface="Arial"/>
              </a:rPr>
              <a:t>avoided</a:t>
            </a:r>
            <a:endParaRPr/>
          </a:p>
          <a:p>
            <a:pPr marL="342900" indent="-342900">
              <a:buFontTx/>
              <a:buAutoNum type="arabicPeriod"/>
              <a:defRPr/>
            </a:pPr>
            <a:endParaRPr lang="en-US">
              <a:cs typeface="Arial"/>
            </a:endParaRPr>
          </a:p>
          <a:p>
            <a:pPr>
              <a:defRPr/>
            </a:pPr>
            <a:r>
              <a:rPr lang="en-US" b="1">
                <a:cs typeface="Arial"/>
              </a:rPr>
              <a:t> Antibacterial spectrum:  </a:t>
            </a:r>
            <a:endParaRPr lang="en-US" b="1">
              <a:cs typeface="Arial"/>
            </a:endParaRPr>
          </a:p>
          <a:p>
            <a:pPr>
              <a:defRPr/>
            </a:pPr>
            <a:endParaRPr lang="en-US" b="1">
              <a:cs typeface="Arial"/>
            </a:endParaRPr>
          </a:p>
          <a:p>
            <a:pPr>
              <a:defRPr/>
            </a:pPr>
            <a:r>
              <a:rPr lang="en-US">
                <a:cs typeface="Arial"/>
              </a:rPr>
              <a:t>Methenamine</a:t>
            </a:r>
            <a:r>
              <a:rPr lang="en-US">
                <a:cs typeface="Arial"/>
              </a:rPr>
              <a:t> </a:t>
            </a:r>
            <a:r>
              <a:rPr lang="en-US">
                <a:cs typeface="Arial"/>
              </a:rPr>
              <a:t>is primarily used to reduce the frequency of UTIs.  </a:t>
            </a:r>
            <a:r>
              <a:rPr lang="en-US">
                <a:cs typeface="Arial"/>
              </a:rPr>
              <a:t>Methenamine</a:t>
            </a:r>
            <a:r>
              <a:rPr lang="en-US">
                <a:cs typeface="Arial"/>
              </a:rPr>
              <a:t> should not be used to treat upper UTIs (for example, pyelonephritis).  Urea-splitting bacteria that alkalinize the urine, such as Proteus species, are usually resistant to the action of </a:t>
            </a:r>
            <a:r>
              <a:rPr lang="en-US">
                <a:cs typeface="Arial"/>
              </a:rPr>
              <a:t>methenamine</a:t>
            </a:r>
            <a:r>
              <a:rPr lang="en-US">
                <a:cs typeface="Arial"/>
              </a:rPr>
              <a:t>. </a:t>
            </a:r>
            <a:endParaRPr lang="en-US">
              <a:cs typeface="Arial"/>
            </a:endParaRPr>
          </a:p>
          <a:p>
            <a:pPr>
              <a:defRPr/>
            </a:pPr>
            <a:endParaRPr lang="en-US">
              <a:cs typeface="Arial"/>
            </a:endParaRPr>
          </a:p>
          <a:p>
            <a:pPr>
              <a:defRPr/>
            </a:pPr>
            <a:r>
              <a:rPr lang="en-US" b="1">
                <a:cs typeface="Arial"/>
              </a:rPr>
              <a:t>Pharmacokinetics:  </a:t>
            </a:r>
            <a:r>
              <a:rPr lang="en-US">
                <a:cs typeface="Arial"/>
              </a:rPr>
              <a:t>Methenamine</a:t>
            </a:r>
            <a:r>
              <a:rPr lang="en-US">
                <a:cs typeface="Arial"/>
              </a:rPr>
              <a:t> is administered orally.  In addition to formaldehyde, ammonium ions are produced in the bladder.  Because the liver rapidly metabolizes ammonia to form urea, </a:t>
            </a:r>
            <a:r>
              <a:rPr lang="en-US">
                <a:cs typeface="Arial"/>
              </a:rPr>
              <a:t>methenamine</a:t>
            </a:r>
            <a:r>
              <a:rPr lang="en-US">
                <a:cs typeface="Arial"/>
              </a:rPr>
              <a:t> is contraindicated in patients with hepatic insufficiency, as ammonia can accumulate.  </a:t>
            </a:r>
            <a:r>
              <a:rPr lang="en-US">
                <a:cs typeface="Arial"/>
              </a:rPr>
              <a:t>Methenamine</a:t>
            </a:r>
            <a:r>
              <a:rPr lang="en-US">
                <a:cs typeface="Arial"/>
              </a:rPr>
              <a:t> is distributed throughout the body fluids, but no decomposition of the drug occurs at pH 7.4. Thus, systemic toxicity does not occur, and the drug is eliminated in the urine. </a:t>
            </a:r>
            <a:endParaRPr/>
          </a:p>
          <a:p>
            <a:pPr>
              <a:defRPr/>
            </a:pPr>
            <a:endParaRPr lang="en-US">
              <a:cs typeface="Arial"/>
            </a:endParaRPr>
          </a:p>
          <a:p>
            <a:pPr marL="342900" indent="-342900">
              <a:buFontTx/>
              <a:buAutoNum type="arabicPeriod"/>
              <a:defRPr/>
            </a:pPr>
            <a:endParaRPr lang="en-US">
              <a:cs typeface="Arial"/>
            </a:endParaRPr>
          </a:p>
          <a:p>
            <a:pPr marL="342900" indent="-342900">
              <a:buFontTx/>
              <a:buAutoNum type="arabicPeriod"/>
              <a:defRPr/>
            </a:pPr>
            <a:endParaRPr lang="en-US">
              <a:cs typeface="Arial"/>
            </a:endParaRPr>
          </a:p>
          <a:p>
            <a:pPr marL="342900" indent="-342900">
              <a:buFontTx/>
              <a:buAutoNum type="arabicPeriod"/>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5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8914" name="Rectangle 2"/>
          <p:cNvSpPr>
            <a:spLocks noChangeArrowheads="1"/>
          </p:cNvSpPr>
          <p:nvPr/>
        </p:nvSpPr>
        <p:spPr bwMode="auto">
          <a:xfrm>
            <a:off x="0" y="76200"/>
            <a:ext cx="9144000" cy="7848302"/>
          </a:xfrm>
          <a:prstGeom prst="rect">
            <a:avLst/>
          </a:prstGeom>
          <a:noFill/>
          <a:ln>
            <a:noFill/>
          </a:ln>
        </p:spPr>
        <p:txBody>
          <a:bodyPr>
            <a:spAutoFit/>
          </a:bodyPr>
          <a:lstStyle>
            <a:lvl1pPr algn="r">
              <a:spcBef>
                <a:spcPts val="0"/>
              </a:spcBef>
              <a:buChar char="•"/>
              <a:defRPr sz="3200">
                <a:solidFill>
                  <a:schemeClr val="tx1"/>
                </a:solidFill>
                <a:latin typeface="Times New Roman"/>
                <a:cs typeface="Times New Roman"/>
              </a:defRPr>
            </a:lvl1pPr>
            <a:lvl2pPr marL="742950" indent="-285750" algn="r">
              <a:spcBef>
                <a:spcPts val="0"/>
              </a:spcBef>
              <a:buChar char="–"/>
              <a:defRPr sz="2800">
                <a:solidFill>
                  <a:schemeClr val="tx1"/>
                </a:solidFill>
                <a:latin typeface="Times New Roman"/>
                <a:cs typeface="Times New Roman"/>
              </a:defRPr>
            </a:lvl2pPr>
            <a:lvl3pPr marL="1143000" indent="-228600" algn="r">
              <a:spcBef>
                <a:spcPts val="0"/>
              </a:spcBef>
              <a:buChar char="•"/>
              <a:defRPr sz="2400">
                <a:solidFill>
                  <a:schemeClr val="tx1"/>
                </a:solidFill>
                <a:latin typeface="Times New Roman"/>
                <a:cs typeface="Times New Roman"/>
              </a:defRPr>
            </a:lvl3pPr>
            <a:lvl4pPr marL="1600200" indent="-228600" algn="r">
              <a:spcBef>
                <a:spcPts val="0"/>
              </a:spcBef>
              <a:buChar char="–"/>
              <a:defRPr sz="2000">
                <a:solidFill>
                  <a:schemeClr val="tx1"/>
                </a:solidFill>
                <a:latin typeface="Times New Roman"/>
                <a:cs typeface="Times New Roman"/>
              </a:defRPr>
            </a:lvl4pPr>
            <a:lvl5pPr marL="2057400" indent="-228600" algn="r">
              <a:spcBef>
                <a:spcPts val="0"/>
              </a:spcBef>
              <a:buChar char="»"/>
              <a:defRPr sz="2000">
                <a:solidFill>
                  <a:schemeClr val="tx1"/>
                </a:solidFill>
                <a:latin typeface="Times New Roman"/>
                <a:cs typeface="Times New Roman"/>
              </a:defRPr>
            </a:lvl5pPr>
            <a:lvl6pPr marL="2514600" indent="-228600" algn="r">
              <a:spcBef>
                <a:spcPts val="0"/>
              </a:spcBef>
              <a:spcAft>
                <a:spcPts val="0"/>
              </a:spcAft>
              <a:buChar char="»"/>
              <a:defRPr sz="2000">
                <a:solidFill>
                  <a:schemeClr val="tx1"/>
                </a:solidFill>
                <a:latin typeface="Times New Roman"/>
                <a:cs typeface="Times New Roman"/>
              </a:defRPr>
            </a:lvl6pPr>
            <a:lvl7pPr marL="2971800" indent="-228600" algn="r">
              <a:spcBef>
                <a:spcPts val="0"/>
              </a:spcBef>
              <a:spcAft>
                <a:spcPts val="0"/>
              </a:spcAft>
              <a:buChar char="»"/>
              <a:defRPr sz="2000">
                <a:solidFill>
                  <a:schemeClr val="tx1"/>
                </a:solidFill>
                <a:latin typeface="Times New Roman"/>
                <a:cs typeface="Times New Roman"/>
              </a:defRPr>
            </a:lvl7pPr>
            <a:lvl8pPr marL="3429000" indent="-228600" algn="r">
              <a:spcBef>
                <a:spcPts val="0"/>
              </a:spcBef>
              <a:spcAft>
                <a:spcPts val="0"/>
              </a:spcAft>
              <a:buChar char="»"/>
              <a:defRPr sz="2000">
                <a:solidFill>
                  <a:schemeClr val="tx1"/>
                </a:solidFill>
                <a:latin typeface="Times New Roman"/>
                <a:cs typeface="Times New Roman"/>
              </a:defRPr>
            </a:lvl8pPr>
            <a:lvl9pPr marL="3886200" indent="-228600" algn="r">
              <a:spcBef>
                <a:spcPts val="0"/>
              </a:spcBef>
              <a:spcAft>
                <a:spcPts val="0"/>
              </a:spcAft>
              <a:buChar char="»"/>
              <a:defRPr sz="2000">
                <a:solidFill>
                  <a:schemeClr val="tx1"/>
                </a:solidFill>
                <a:latin typeface="Times New Roman"/>
                <a:cs typeface="Times New Roman"/>
              </a:defRPr>
            </a:lvl9pPr>
          </a:lstStyle>
          <a:p>
            <a:pPr algn="l">
              <a:spcBef>
                <a:spcPts val="0"/>
              </a:spcBef>
              <a:buFontTx/>
              <a:buNone/>
              <a:defRPr/>
            </a:pPr>
            <a:r>
              <a:rPr lang="en-US" sz="2000" b="1">
                <a:cs typeface="Arial"/>
              </a:rPr>
              <a:t>Adverse </a:t>
            </a:r>
            <a:r>
              <a:rPr lang="en-US" sz="2000" b="1">
                <a:cs typeface="Arial"/>
              </a:rPr>
              <a:t>effects: </a:t>
            </a:r>
            <a:r>
              <a:rPr lang="en-US" sz="2000">
                <a:cs typeface="Arial"/>
              </a:rPr>
              <a:t> The major side effect of </a:t>
            </a:r>
            <a:r>
              <a:rPr lang="en-US" sz="2000">
                <a:cs typeface="Arial"/>
              </a:rPr>
              <a:t>methenamine</a:t>
            </a:r>
            <a:r>
              <a:rPr lang="en-US" sz="2000">
                <a:cs typeface="Arial"/>
              </a:rPr>
              <a:t> is gastrointestinal distress, albuminuria, hematuria, and rashes may develop.  </a:t>
            </a:r>
            <a:r>
              <a:rPr lang="en-US" sz="2000">
                <a:cs typeface="Arial"/>
              </a:rPr>
              <a:t>Methenamine</a:t>
            </a:r>
            <a:r>
              <a:rPr lang="en-US" sz="2000">
                <a:cs typeface="Arial"/>
              </a:rPr>
              <a:t> </a:t>
            </a:r>
            <a:r>
              <a:rPr lang="en-US" sz="2000">
                <a:cs typeface="Arial"/>
              </a:rPr>
              <a:t> </a:t>
            </a:r>
            <a:r>
              <a:rPr lang="en-US" sz="2000">
                <a:cs typeface="Arial"/>
              </a:rPr>
              <a:t>is contraindicated in patients with renal insufficiency, because </a:t>
            </a:r>
            <a:r>
              <a:rPr lang="en-US" sz="2000">
                <a:cs typeface="Arial"/>
              </a:rPr>
              <a:t>mandelic</a:t>
            </a:r>
            <a:r>
              <a:rPr lang="en-US" sz="2000">
                <a:cs typeface="Arial"/>
              </a:rPr>
              <a:t> acid may precipitate.  [Note: Sulfonamides, such as </a:t>
            </a:r>
            <a:r>
              <a:rPr lang="en-US" sz="2000">
                <a:cs typeface="Arial"/>
              </a:rPr>
              <a:t>cotrimoxazole</a:t>
            </a:r>
            <a:r>
              <a:rPr lang="en-US" sz="2000">
                <a:cs typeface="Arial"/>
              </a:rPr>
              <a:t>, react with formaldehyde and must not be used concomitantly with </a:t>
            </a:r>
            <a:r>
              <a:rPr lang="en-US" sz="2000">
                <a:cs typeface="Arial"/>
              </a:rPr>
              <a:t>methenamine</a:t>
            </a:r>
            <a:r>
              <a:rPr lang="en-US" sz="2000">
                <a:cs typeface="Arial"/>
              </a:rPr>
              <a:t>.  The combination increases the risk of </a:t>
            </a:r>
            <a:r>
              <a:rPr lang="en-US" sz="2000">
                <a:cs typeface="Arial"/>
              </a:rPr>
              <a:t>crystalluria</a:t>
            </a:r>
            <a:r>
              <a:rPr lang="en-US" sz="2000">
                <a:cs typeface="Arial"/>
              </a:rPr>
              <a:t> and mutual antagonism</a:t>
            </a:r>
            <a:r>
              <a:rPr lang="en-US" sz="2000">
                <a:cs typeface="Arial"/>
              </a:rPr>
              <a:t>]</a:t>
            </a:r>
            <a:endParaRPr/>
          </a:p>
          <a:p>
            <a:pPr algn="l">
              <a:spcBef>
                <a:spcPts val="0"/>
              </a:spcBef>
              <a:buFontTx/>
              <a:buNone/>
              <a:defRPr/>
            </a:pPr>
            <a:endParaRPr lang="en-US" sz="2000">
              <a:cs typeface="Arial"/>
            </a:endParaRPr>
          </a:p>
          <a:p>
            <a:pPr algn="l">
              <a:spcBef>
                <a:spcPts val="0"/>
              </a:spcBef>
              <a:buNone/>
              <a:defRPr/>
            </a:pPr>
            <a:r>
              <a:rPr lang="en-US" sz="2000" b="1" u="sng">
                <a:cs typeface="Arial"/>
              </a:rPr>
              <a:t>Nitrofurantoin </a:t>
            </a:r>
            <a:endParaRPr lang="en-US" sz="2000" b="1" u="sng">
              <a:cs typeface="Arial"/>
            </a:endParaRPr>
          </a:p>
          <a:p>
            <a:pPr algn="l">
              <a:spcBef>
                <a:spcPts val="0"/>
              </a:spcBef>
              <a:buFontTx/>
              <a:buNone/>
              <a:defRPr/>
            </a:pPr>
            <a:r>
              <a:rPr lang="en-US" sz="2000">
                <a:cs typeface="Arial"/>
              </a:rPr>
              <a:t> Nitrofurantoin sensitive bacteria reduce the drug to a highly active intermediate that inhibits various enzymes and damages bacterial DNA.  It is useful against E. coli, but other common urinary tract gram-negative bacteria may be resistant.  Gram positive cocci (for example, S. </a:t>
            </a:r>
            <a:r>
              <a:rPr lang="en-US" sz="2000">
                <a:cs typeface="Arial"/>
              </a:rPr>
              <a:t>saprophyticus</a:t>
            </a:r>
            <a:r>
              <a:rPr lang="en-US" sz="2000">
                <a:cs typeface="Arial"/>
              </a:rPr>
              <a:t>) are typically susceptible</a:t>
            </a:r>
            <a:r>
              <a:rPr lang="en-US" sz="2000">
                <a:cs typeface="Arial"/>
              </a:rPr>
              <a:t>.</a:t>
            </a:r>
            <a:endParaRPr/>
          </a:p>
          <a:p>
            <a:pPr algn="l">
              <a:spcBef>
                <a:spcPts val="0"/>
              </a:spcBef>
              <a:buFontTx/>
              <a:buNone/>
              <a:defRPr/>
            </a:pPr>
            <a:r>
              <a:rPr lang="en-US" sz="2000" b="1" u="sng">
                <a:cs typeface="Arial"/>
              </a:rPr>
              <a:t>Adverse </a:t>
            </a:r>
            <a:r>
              <a:rPr lang="en-US" sz="2000" b="1" u="sng">
                <a:cs typeface="Arial"/>
              </a:rPr>
              <a:t>effects</a:t>
            </a:r>
            <a:endParaRPr/>
          </a:p>
          <a:p>
            <a:pPr algn="l">
              <a:spcBef>
                <a:spcPts val="0"/>
              </a:spcBef>
              <a:buFontTx/>
              <a:buNone/>
              <a:defRPr/>
            </a:pPr>
            <a:r>
              <a:rPr lang="en-US" sz="2000">
                <a:cs typeface="Arial"/>
              </a:rPr>
              <a:t> Hemolytic anemia may occur with nitrofurantoin use in patients with G6PD deficiency.  Other adverse effects include gastrointestinal disturbances, acute pneumonitis, and neurologic problems.  Interstitial pulmonary fibrosis has occurred in patients who take nitrofurantoin chronically.  The drug should not be used in patients with significant renal impairment or women who are 38 weeks or more pregnant</a:t>
            </a:r>
            <a:r>
              <a:rPr lang="en-US" sz="2000">
                <a:cs typeface="Arial"/>
              </a:rPr>
              <a:t>.</a:t>
            </a:r>
            <a:endParaRPr/>
          </a:p>
          <a:p>
            <a:pPr algn="l">
              <a:spcBef>
                <a:spcPts val="0"/>
              </a:spcBef>
              <a:buFontTx/>
              <a:buNone/>
              <a:defRPr/>
            </a:pPr>
            <a:endParaRPr lang="en-US" sz="2000">
              <a:cs typeface="Arial"/>
            </a:endParaRPr>
          </a:p>
          <a:p>
            <a:pPr algn="l">
              <a:spcBef>
                <a:spcPts val="0"/>
              </a:spcBef>
              <a:buFontTx/>
              <a:buNone/>
              <a:defRPr/>
            </a:pPr>
            <a:r>
              <a:rPr lang="en-US" sz="2000">
                <a:cs typeface="Arial"/>
              </a:rPr>
              <a:t>Nitrofurantoin is contraindicated in pregnant patients at term (38 to 42 weeks' gestation), during labor and delivery, or when the onset of labor is imminent because of the possibility of hemolytic anemia due to immature erythrocyte enzyme systems</a:t>
            </a:r>
            <a:r>
              <a:rPr lang="en-US" sz="2000">
                <a:cs typeface="Arial"/>
              </a:rPr>
              <a:t>.</a:t>
            </a:r>
            <a:endParaRPr/>
          </a:p>
          <a:p>
            <a:pPr algn="l">
              <a:spcBef>
                <a:spcPts val="0"/>
              </a:spcBef>
              <a:buFontTx/>
              <a:buNone/>
              <a:defRPr/>
            </a:pPr>
            <a:endParaRPr lang="en-US" sz="1600">
              <a:cs typeface="Arial"/>
            </a:endParaRPr>
          </a:p>
          <a:p>
            <a:pPr algn="l">
              <a:spcBef>
                <a:spcPts val="0"/>
              </a:spcBef>
              <a:buFontTx/>
              <a:buNone/>
              <a:defRPr/>
            </a:pPr>
            <a:endParaRPr lang="en-US" sz="1600">
              <a:cs typeface="Arial"/>
            </a:endParaRPr>
          </a:p>
          <a:p>
            <a:pPr algn="l">
              <a:spcBef>
                <a:spcPts val="0"/>
              </a:spcBef>
              <a:buFontTx/>
              <a:buNone/>
              <a:defRPr/>
            </a:pPr>
            <a:endParaRPr lang="en-US" sz="1600">
              <a:cs typeface="Arial"/>
            </a:endParaRPr>
          </a:p>
          <a:p>
            <a:pPr algn="l">
              <a:spcBef>
                <a:spcPts val="0"/>
              </a:spcBef>
              <a:buFontTx/>
              <a:buNone/>
              <a:defRPr/>
            </a:pPr>
            <a:endParaRPr lang="en-US" sz="1600">
              <a:cs typeface="Arial"/>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152400" y="457200"/>
            <a:ext cx="8991600" cy="5668963"/>
          </a:xfrm>
        </p:spPr>
        <p:txBody>
          <a:bodyPr/>
          <a:lstStyle/>
          <a:p>
            <a:pPr marL="0" indent="0">
              <a:buNone/>
              <a:defRPr/>
            </a:pPr>
            <a:r>
              <a:rPr lang="en-US"/>
              <a:t>2- Seizures </a:t>
            </a:r>
            <a:r>
              <a:rPr lang="en-US"/>
              <a:t>can result from very high doses of any beta-lactam, and some cause other</a:t>
            </a:r>
            <a:endParaRPr/>
          </a:p>
          <a:p>
            <a:pPr marL="0" indent="0">
              <a:buNone/>
              <a:defRPr/>
            </a:pPr>
            <a:r>
              <a:rPr lang="en-US"/>
              <a:t>neurologic effects. Accumulation to toxic levels can occur when the dose of a beta-lactam</a:t>
            </a:r>
            <a:endParaRPr/>
          </a:p>
          <a:p>
            <a:pPr marL="0" indent="0">
              <a:buNone/>
              <a:defRPr/>
            </a:pPr>
            <a:r>
              <a:rPr lang="en-US"/>
              <a:t>is not properly adjusted for a patient’s renal function. </a:t>
            </a:r>
            <a:endParaRPr lang="en-US"/>
          </a:p>
          <a:p>
            <a:pPr marL="0" indent="0">
              <a:buNone/>
              <a:defRPr/>
            </a:pPr>
            <a:endParaRPr lang="en-US"/>
          </a:p>
          <a:p>
            <a:pPr marL="0" indent="0">
              <a:buNone/>
              <a:defRPr/>
            </a:pPr>
            <a:r>
              <a:rPr lang="en-US"/>
              <a:t>Did you check your patient’s renal</a:t>
            </a:r>
            <a:endParaRPr/>
          </a:p>
          <a:p>
            <a:pPr marL="0" indent="0">
              <a:buNone/>
              <a:defRPr/>
            </a:pPr>
            <a:r>
              <a:rPr lang="en-US"/>
              <a:t>function?</a:t>
            </a: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0" y="228600"/>
            <a:ext cx="9144000" cy="5897563"/>
          </a:xfrm>
        </p:spPr>
        <p:txBody>
          <a:bodyPr>
            <a:normAutofit fontScale="85000" lnSpcReduction="20000"/>
          </a:bodyPr>
          <a:lstStyle/>
          <a:p>
            <a:pPr marL="0" indent="0">
              <a:buNone/>
              <a:defRPr/>
            </a:pPr>
            <a:r>
              <a:rPr lang="en-US"/>
              <a:t>3- All </a:t>
            </a:r>
            <a:r>
              <a:rPr lang="en-US"/>
              <a:t>beta-lactams share a mechanism of </a:t>
            </a:r>
            <a:r>
              <a:rPr lang="en-US"/>
              <a:t>:</a:t>
            </a:r>
            <a:endParaRPr/>
          </a:p>
          <a:p>
            <a:pPr marL="0" indent="0">
              <a:buNone/>
              <a:defRPr/>
            </a:pPr>
            <a:r>
              <a:rPr lang="en-US" b="1" u="sng"/>
              <a:t>Cidal</a:t>
            </a:r>
            <a:r>
              <a:rPr lang="en-US" b="1" u="sng"/>
              <a:t> </a:t>
            </a:r>
            <a:endParaRPr/>
          </a:p>
          <a:p>
            <a:pPr marL="0" indent="0">
              <a:buNone/>
              <a:defRPr/>
            </a:pPr>
            <a:endParaRPr lang="en-US" b="1" u="sng"/>
          </a:p>
          <a:p>
            <a:pPr marL="0" indent="0">
              <a:buNone/>
              <a:defRPr/>
            </a:pPr>
            <a:r>
              <a:rPr lang="en-US"/>
              <a:t>1-</a:t>
            </a:r>
            <a:r>
              <a:rPr lang="uk-UA">
                <a:latin typeface="Arial"/>
                <a:cs typeface="Times New Roman"/>
              </a:rPr>
              <a:t>They </a:t>
            </a:r>
            <a:r>
              <a:rPr lang="uk-UA">
                <a:latin typeface="Arial"/>
                <a:cs typeface="Times New Roman"/>
              </a:rPr>
              <a:t>form complexes with </a:t>
            </a:r>
            <a:r>
              <a:rPr lang="en-US" sz="3100">
                <a:latin typeface="Arial"/>
                <a:cs typeface="Times New Roman"/>
              </a:rPr>
              <a:t>(Irreversibly inhibit ) </a:t>
            </a:r>
            <a:r>
              <a:rPr lang="uk-UA">
                <a:latin typeface="Arial"/>
                <a:cs typeface="Times New Roman"/>
              </a:rPr>
              <a:t>enzymes - trans- and carboxypeptidases (</a:t>
            </a:r>
            <a:r>
              <a:rPr lang="en-US">
                <a:latin typeface="Arial"/>
                <a:cs typeface="Times New Roman"/>
              </a:rPr>
              <a:t>PCP</a:t>
            </a:r>
            <a:r>
              <a:rPr lang="uk-UA">
                <a:latin typeface="Arial"/>
                <a:cs typeface="Times New Roman"/>
              </a:rPr>
              <a:t>), </a:t>
            </a:r>
            <a:r>
              <a:rPr lang="en-US"/>
              <a:t>(</a:t>
            </a:r>
            <a:r>
              <a:rPr lang="en-US">
                <a:latin typeface="Arial"/>
                <a:cs typeface="Times New Roman"/>
              </a:rPr>
              <a:t>i.e., penicillin binding proteins) in bacterial cell walls), </a:t>
            </a:r>
            <a:r>
              <a:rPr lang="uk-UA">
                <a:latin typeface="Arial"/>
                <a:cs typeface="Times New Roman"/>
              </a:rPr>
              <a:t>which control synthesis of peptidoglycan – component of cell-wall of microorganisms</a:t>
            </a:r>
            <a:r>
              <a:rPr lang="en-US">
                <a:latin typeface="Arial"/>
                <a:cs typeface="Times New Roman"/>
              </a:rPr>
              <a:t> (final steps of cell wall synthesis)=formation of peptide bridges between adjacent stands of </a:t>
            </a:r>
            <a:r>
              <a:rPr lang="en-US">
                <a:latin typeface="Arial"/>
                <a:cs typeface="Times New Roman"/>
              </a:rPr>
              <a:t> peptidoglycan </a:t>
            </a:r>
            <a:r>
              <a:rPr lang="en-US">
                <a:latin typeface="Arial"/>
                <a:cs typeface="Times New Roman"/>
              </a:rPr>
              <a:t>i.e</a:t>
            </a:r>
            <a:r>
              <a:rPr lang="en-US">
                <a:latin typeface="Arial"/>
                <a:cs typeface="Times New Roman"/>
              </a:rPr>
              <a:t>  prevents cross linking of the glycan strands leading to </a:t>
            </a:r>
            <a:r>
              <a:rPr lang="en-US">
                <a:latin typeface="Arial"/>
                <a:cs typeface="Times New Roman"/>
              </a:rPr>
              <a:t>leading to swelling and lysis, killing the organism</a:t>
            </a:r>
            <a:r>
              <a:rPr lang="en-US">
                <a:latin typeface="Arial"/>
                <a:cs typeface="Times New Roman"/>
              </a:rPr>
              <a:t>.</a:t>
            </a:r>
            <a:endParaRPr/>
          </a:p>
          <a:p>
            <a:pPr marL="0" indent="0">
              <a:buNone/>
              <a:defRPr/>
            </a:pPr>
            <a:endParaRPr lang="en-US">
              <a:latin typeface="Arial"/>
              <a:cs typeface="Times New Roman"/>
            </a:endParaRPr>
          </a:p>
          <a:p>
            <a:pPr marL="0" lvl="0" indent="0">
              <a:buNone/>
              <a:defRPr/>
            </a:pPr>
            <a:r>
              <a:rPr lang="en-US">
                <a:latin typeface="Arial"/>
                <a:cs typeface="Times New Roman"/>
              </a:rPr>
              <a:t>2-I</a:t>
            </a:r>
            <a:r>
              <a:rPr lang="en-US"/>
              <a:t>nvolves </a:t>
            </a:r>
            <a:r>
              <a:rPr lang="en-US"/>
              <a:t>activation of autolytic enzymes in the cell wall, and results in lysis of organism. </a:t>
            </a:r>
            <a:endParaRPr/>
          </a:p>
          <a:p>
            <a:pPr marL="0" indent="0">
              <a:buNone/>
              <a:defRPr/>
            </a:pPr>
            <a:endParaRPr lang="en-US">
              <a:latin typeface="Arial"/>
              <a:cs typeface="Times New Roman"/>
            </a:endParaRPr>
          </a:p>
          <a:p>
            <a:pPr marL="0" indent="0">
              <a:buNone/>
              <a:defRPr/>
            </a:pPr>
            <a:endParaRPr lang="en-US"/>
          </a:p>
          <a:p>
            <a:pPr marL="0" indent="0">
              <a:buNone/>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 name="Content Placeholder 2"/>
          <p:cNvSpPr>
            <a:spLocks noGrp="1"/>
          </p:cNvSpPr>
          <p:nvPr>
            <p:ph idx="1"/>
          </p:nvPr>
        </p:nvSpPr>
        <p:spPr bwMode="auto">
          <a:xfrm>
            <a:off x="457200" y="457200"/>
            <a:ext cx="8229600" cy="5668963"/>
          </a:xfrm>
        </p:spPr>
        <p:txBody>
          <a:bodyPr>
            <a:normAutofit fontScale="85000" lnSpcReduction="20000"/>
          </a:bodyPr>
          <a:lstStyle/>
          <a:p>
            <a:pPr marL="0" indent="0">
              <a:buNone/>
              <a:defRPr/>
            </a:pPr>
            <a:r>
              <a:rPr lang="en-US"/>
              <a:t>4- All </a:t>
            </a:r>
            <a:r>
              <a:rPr lang="en-US"/>
              <a:t>beta-lactams can be destroyed by </a:t>
            </a:r>
            <a:r>
              <a:rPr lang="en-US" i="1"/>
              <a:t>beta-lactamases</a:t>
            </a:r>
            <a:r>
              <a:rPr lang="en-US"/>
              <a:t>, enzymes produced by bacteria </a:t>
            </a:r>
            <a:r>
              <a:rPr lang="en-US"/>
              <a:t>to destroy </a:t>
            </a:r>
            <a:r>
              <a:rPr lang="en-US"/>
              <a:t>beta-lactams. Some beta-lactams such as </a:t>
            </a:r>
            <a:r>
              <a:rPr lang="en-US"/>
              <a:t>penicillins</a:t>
            </a:r>
            <a:r>
              <a:rPr lang="en-US"/>
              <a:t> are easily destroyed</a:t>
            </a:r>
            <a:r>
              <a:rPr lang="en-US"/>
              <a:t>, whereas </a:t>
            </a:r>
            <a:r>
              <a:rPr lang="en-US"/>
              <a:t>others such as </a:t>
            </a:r>
            <a:r>
              <a:rPr lang="en-US"/>
              <a:t>carbapenems</a:t>
            </a:r>
            <a:r>
              <a:rPr lang="en-US"/>
              <a:t> are stable against most beta-lactamases. </a:t>
            </a:r>
            <a:r>
              <a:rPr lang="en-US"/>
              <a:t>But nature </a:t>
            </a:r>
            <a:r>
              <a:rPr lang="en-US"/>
              <a:t>has shown us that whenever a beta-lactam is developed, a beta-lactamase </a:t>
            </a:r>
            <a:r>
              <a:rPr lang="en-US"/>
              <a:t>capable of </a:t>
            </a:r>
            <a:r>
              <a:rPr lang="en-US"/>
              <a:t>hydrolyzing it inevitably emerges</a:t>
            </a:r>
            <a:r>
              <a:rPr lang="en-US"/>
              <a:t>.</a:t>
            </a:r>
            <a:endParaRPr/>
          </a:p>
          <a:p>
            <a:pPr marL="0" indent="0">
              <a:buNone/>
              <a:defRPr/>
            </a:pPr>
            <a:endParaRPr lang="en-US"/>
          </a:p>
          <a:p>
            <a:pPr marL="0" indent="0">
              <a:buNone/>
              <a:defRPr/>
            </a:pPr>
            <a:r>
              <a:rPr lang="en-US" b="1" u="sng"/>
              <a:t>B-</a:t>
            </a:r>
            <a:r>
              <a:rPr lang="en-US" b="1" u="sng"/>
              <a:t>Lactamase can be overcomed by : </a:t>
            </a:r>
            <a:endParaRPr/>
          </a:p>
          <a:p>
            <a:pPr marL="0" indent="0">
              <a:buNone/>
              <a:defRPr/>
            </a:pPr>
            <a:r>
              <a:rPr lang="en-US"/>
              <a:t>1.  Give a </a:t>
            </a:r>
            <a:r>
              <a:rPr lang="en-US"/>
              <a:t>B-Lactamase inhibitor at same time</a:t>
            </a:r>
            <a:endParaRPr/>
          </a:p>
          <a:p>
            <a:pPr marL="457200" lvl="1" indent="0">
              <a:buNone/>
              <a:defRPr/>
            </a:pPr>
            <a:r>
              <a:rPr lang="en-US"/>
              <a:t>Clavulanic Acid &amp; </a:t>
            </a:r>
            <a:r>
              <a:rPr lang="en-US"/>
              <a:t>Sulbactam….</a:t>
            </a:r>
            <a:r>
              <a:rPr lang="en-US"/>
              <a:t>etc</a:t>
            </a:r>
            <a:endParaRPr lang="en-US"/>
          </a:p>
          <a:p>
            <a:pPr marL="457200" lvl="1" indent="0">
              <a:buNone/>
              <a:defRPr/>
            </a:pPr>
            <a:endParaRPr lang="en-US"/>
          </a:p>
          <a:p>
            <a:pPr marL="0" indent="0">
              <a:buNone/>
              <a:defRPr/>
            </a:pPr>
            <a:r>
              <a:rPr lang="en-US"/>
              <a:t>2.  Modify the antibiotic structure to make it more resistant</a:t>
            </a:r>
            <a:endParaRPr/>
          </a:p>
          <a:p>
            <a:pPr marL="0" indent="0">
              <a:buNone/>
              <a:defRPr/>
            </a:pPr>
            <a:endParaRPr lang="en-US"/>
          </a:p>
          <a:p>
            <a:pPr marL="0" indent="0">
              <a:buNone/>
              <a:defRPr/>
            </a:pPr>
            <a:endParaRPr lang="en-US"/>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1371630700" name="Title 1"/>
          <p:cNvSpPr>
            <a:spLocks noGrp="1"/>
          </p:cNvSpPr>
          <p:nvPr>
            <p:ph type="title"/>
          </p:nvPr>
        </p:nvSpPr>
        <p:spPr bwMode="auto"/>
        <p:txBody>
          <a:bodyPr/>
          <a:lstStyle/>
          <a:p>
            <a:pPr>
              <a:defRPr/>
            </a:pPr>
            <a:endParaRPr/>
          </a:p>
        </p:txBody>
      </p:sp>
      <p:sp>
        <p:nvSpPr>
          <p:cNvPr id="1928620812" name="Content Placeholder 2"/>
          <p:cNvSpPr>
            <a:spLocks noGrp="1"/>
          </p:cNvSpPr>
          <p:nvPr>
            <p:ph idx="1"/>
          </p:nvPr>
        </p:nvSpPr>
        <p:spPr bwMode="auto"/>
        <p:txBody>
          <a:bodyPr/>
          <a:lstStyle/>
          <a:p>
            <a:pPr>
              <a:defRPr/>
            </a:pPr>
            <a:endParaRPr/>
          </a:p>
        </p:txBody>
      </p:sp>
    </p:spTree>
  </p:cSld>
  <p:clrMapOvr>
    <a:masterClrMapping/>
  </p:clrMapOvr>
  <mc:AlternateContent xmlns:mc="http://schemas.openxmlformats.org/markup-compatibility/2006">
    <mc:Choice xmlns:p159="http://schemas.microsoft.com/office/powerpoint/2015/09/main" xmlns:p14="http://schemas.microsoft.com/office/powerpoint/2010/main" Requires="p159">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_rels/theme2.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heme>
</file>

<file path=ppt/theme/theme2.xml><?xml version="1.0" encoding="utf-8"?>
<a:theme xmlns:a="http://schemas.openxmlformats.org/drawingml/2006/main" xmlns:r="http://schemas.openxmlformats.org/officeDocument/2006/relationships" xmlns:p="http://schemas.openxmlformats.org/presentation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
  <TotalTime>0</TotalTime>
  <Words>0</Words>
  <Application>ONLYOFFICE/7.5.1.31</Application>
  <DocSecurity>0</DocSecurity>
  <PresentationFormat>On-screen Show (4:3)</PresentationFormat>
  <Paragraphs>0</Paragraphs>
  <Slides>56</Slides>
  <Notes>56</Notes>
  <HiddenSlides>0</HiddenSlides>
  <MMClips>2</MMClips>
  <ScaleCrop>0</ScaleCrop>
  <HeadingPairs>
    <vt:vector size="4" baseType="variant">
      <vt:variant>
        <vt:lpstr>Theme</vt:lpstr>
      </vt:variant>
      <vt:variant>
        <vt:i4>1</vt:i4>
      </vt:variant>
      <vt:variant>
        <vt:lpstr>Slide Titles</vt:lpstr>
      </vt:variant>
      <vt:variant>
        <vt:i4>56</vt:i4>
      </vt:variant>
    </vt:vector>
  </HeadingPairs>
  <TitlesOfParts>
    <vt:vector size="57" baseType="lpstr">
      <vt:lpstr>Theme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vector>
  </TitlesOfParts>
  <Manager/>
  <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dc:identifier/>
  <dc:language/>
  <cp:lastModifiedBy/>
  <cp:revision>1</cp:revision>
  <dcterms:modified xsi:type="dcterms:W3CDTF">2024-01-23T09:16:37Z</dcterms:modified>
  <cp:category/>
  <cp:contentStatus/>
  <cp:version/>
</cp:coreProperties>
</file>