
<file path=[Content_Types].xml><?xml version="1.0" encoding="utf-8"?>
<Types xmlns="http://schemas.openxmlformats.org/package/2006/content-types">
  <Default Extension="wmf" ContentType="image/x-wmf"/>
  <Default Extension="png" ContentType="image/png"/>
  <Default Extension="jpg" ContentType="image/jpe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notesSlides/notesSlide36.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7.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32.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31.xml" ContentType="application/vnd.openxmlformats-officedocument.presentationml.notesSlide+xml"/>
  <Override PartName="/ppt/notesSlides/notesSlide8.xml" ContentType="application/vnd.openxmlformats-officedocument.presentationml.notesSlide+xml"/>
  <Override PartName="/ppt/notesSlides/notesSlide28.xml" ContentType="application/vnd.openxmlformats-officedocument.presentationml.notesSlide+xml"/>
  <Override PartName="/ppt/slides/slide36.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notesSlides/notesSlide7.xml" ContentType="application/vnd.openxmlformats-officedocument.presentationml.notesSlide+xml"/>
  <Override PartName="/ppt/notesSlides/notesSlide16.xml" ContentType="application/vnd.openxmlformats-officedocument.presentationml.notesSlide+xml"/>
  <Override PartName="/ppt/slides/slide2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notesSlides/notesSlide3.xml" ContentType="application/vnd.openxmlformats-officedocument.presentationml.notesSlide+xml"/>
  <Override PartName="/ppt/notesSlides/notesSlide19.xml" ContentType="application/vnd.openxmlformats-officedocument.presentationml.notesSlide+xml"/>
  <Override PartName="/ppt/slides/slide17.xml" ContentType="application/vnd.openxmlformats-officedocument.presentationml.slide+xml"/>
  <Override PartName="/ppt/slides/slide13.xml" ContentType="application/vnd.openxmlformats-officedocument.presentationml.slide+xml"/>
  <Override PartName="/ppt/notesSlides/notesSlide26.xml" ContentType="application/vnd.openxmlformats-officedocument.presentationml.notesSlide+xml"/>
  <Override PartName="/ppt/slides/slide20.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notesSlides/notesSlide35.xml" ContentType="application/vnd.openxmlformats-officedocument.presentationml.notesSlide+xml"/>
  <Override PartName="/ppt/slides/slide7.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notesSlides/notesSlide15.xml" ContentType="application/vnd.openxmlformats-officedocument.presentationml.notesSlide+xml"/>
  <Override PartName="/ppt/slides/slide33.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35.xml" ContentType="application/vnd.openxmlformats-officedocument.presentationml.slide+xml"/>
  <Override PartName="/ppt/slides/slide1.xml" ContentType="application/vnd.openxmlformats-officedocument.presentationml.slide+xml"/>
  <Override PartName="/ppt/notesSlides/notesSlide14.xml" ContentType="application/vnd.openxmlformats-officedocument.presentationml.notesSlide+xml"/>
  <Override PartName="/ppt/slides/slide26.xml" ContentType="application/vnd.openxmlformats-officedocument.presentationml.slide+xml"/>
  <Override PartName="/ppt/slideLayouts/slideLayout8.xml" ContentType="application/vnd.openxmlformats-officedocument.presentationml.slideLayout+xml"/>
  <Override PartName="/ppt/slides/slide4.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s/slide9.xml" ContentType="application/vnd.openxmlformats-officedocument.presentationml.slide+xml"/>
  <Override PartName="/ppt/slideLayouts/slideLayout2.xml" ContentType="application/vnd.openxmlformats-officedocument.presentationml.slideLayout+xml"/>
  <Override PartName="/ppt/slides/slide5.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s/slide14.xml" ContentType="application/vnd.openxmlformats-officedocument.presentationml.slide+xml"/>
  <Override PartName="/ppt/slideMasters/slideMaster1.xml" ContentType="application/vnd.openxmlformats-officedocument.presentationml.slideMaster+xml"/>
  <Override PartName="/ppt/notesSlides/notesSlide23.xml" ContentType="application/vnd.openxmlformats-officedocument.presentationml.notesSlide+xml"/>
  <Override PartName="/ppt/theme/theme2.xml" ContentType="application/vnd.openxmlformats-officedocument.theme+xml"/>
  <Override PartName="/ppt/tableStyles.xml" ContentType="application/vnd.openxmlformats-officedocument.presentationml.tableStyles+xml"/>
  <Override PartName="/ppt/theme/theme1.xml" ContentType="application/vnd.openxmlformats-officedocument.theme+xml"/>
  <Override PartName="/ppt/slides/slide28.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s/slide2.xml" ContentType="application/vnd.openxmlformats-officedocument.presentationml.slide+xml"/>
  <Override PartName="/ppt/viewProps.xml" ContentType="application/vnd.openxmlformats-officedocument.presentationml.viewProps+xml"/>
  <Override PartName="/ppt/presProps.xml" ContentType="application/vnd.openxmlformats-officedocument.presentationml.presProps+xml"/>
  <Override PartName="/ppt/slideLayouts/slideLayout6.xml" ContentType="application/vnd.openxmlformats-officedocument.presentationml.slideLayout+xml"/>
  <Override PartName="/ppt/notesSlides/notesSlide12.xml" ContentType="application/vnd.openxmlformats-officedocument.presentationml.notesSlide+xml"/>
  <Override PartName="/ppt/slides/slide34.xml" ContentType="application/vnd.openxmlformats-officedocument.presentationml.slide+xml"/>
  <Override PartName="/ppt/notesSlides/notesSlide22.xml" ContentType="application/vnd.openxmlformats-officedocument.presentationml.notesSlide+xml"/>
  <Override PartName="/ppt/slideLayouts/slideLayout5.xml" ContentType="application/vnd.openxmlformats-officedocument.presentationml.slideLayout+xml"/>
  <Override PartName="/ppt/presentation.xml" ContentType="application/vnd.openxmlformats-officedocument.presentationml.presentation.main+xml"/>
  <Override PartName="/docProps/core.xml" ContentType="application/vnd.openxmlformats-package.core-properties+xml"/>
  <Override PartName="/docProps/app.xml" ContentType="application/vnd.openxmlformats-officedocument.extended-properties+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sldMasterIdLst>
    <p:sldMasterId id="2147483648" r:id="rId1"/>
  </p:sldMasterIdLst>
  <p:notesMasterIdLst>
    <p:notesMasterId r:id="rId4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Lst>
  <p:sldSz cx="12192000" cy="6858000"/>
  <p:notesSz cx="6858000" cy="9144000"/>
  <p:defaultTextStyle>
    <a:def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defRPr>
    </a:defPPr>
    <a:lvl1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1pPr>
    <a:lvl2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2pPr>
    <a:lvl3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3pPr>
    <a:lvl4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4pPr>
    <a:lvl5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5pPr>
    <a:lvl6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6pPr>
    <a:lvl7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7pPr>
    <a:lvl8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8pPr>
    <a:lvl9pPr marL="0" marR="0" indent="0" algn="l" defTabSz="914400">
      <a:lnSpc>
        <a:spcPct val="100000"/>
      </a:lnSpc>
      <a:spcBef>
        <a:spcPts val="0"/>
      </a:spcBef>
      <a:spcAft>
        <a:spcPts val="0"/>
      </a:spcAft>
      <a:buClrTx/>
      <a:buSzTx/>
      <a:buFontTx/>
      <a:buNone/>
      <a:defRPr sz="1800" b="0" i="0" u="none" strike="noStrike" cap="none" spc="0">
        <a:ln>
          <a:noFill/>
        </a:ln>
        <a:solidFill>
          <a:srgbClr val="000000"/>
        </a:solidFill>
        <a:latin typeface="Calibri"/>
        <a:ea typeface="Calibri"/>
        <a:cs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def="{4C3C2611-4C71-4FC5-86AE-919BDF0F9419}">
  <a:tblStyle styleId="{4C3C2611-4C71-4FC5-86AE-919BDF0F9419}" styleName="">
    <a:wholeTbl>
      <a:tcTxStyle>
        <a:srgbClr val="000000"/>
      </a:tcTxStyle>
      <a:tcStyle>
        <a:tcBdr>
          <a:left>
            <a:ln w="12700">
              <a:noFill/>
            </a:ln>
          </a:left>
          <a:right>
            <a:ln w="12700">
              <a:noFill/>
            </a:ln>
          </a:right>
          <a:top>
            <a:ln w="12700">
              <a:noFill/>
            </a:ln>
          </a:top>
          <a:bottom>
            <a:ln w="12700">
              <a:noFill/>
            </a:ln>
          </a:bottom>
          <a:insideH>
            <a:ln w="12700">
              <a:noFill/>
            </a:ln>
          </a:insideH>
          <a:insideV>
            <a:ln w="12700">
              <a:noFill/>
            </a:ln>
          </a:insideV>
        </a:tcBdr>
        <a:fill>
          <a:noFill/>
        </a:fill>
      </a:tcStyle>
    </a:wholeTbl>
    <a:band1H>
      <a:tcStyle>
        <a:tcBdr/>
      </a:tcStyle>
    </a:band1H>
    <a:band2H>
      <a:tcStyle>
        <a:tcBdr/>
        <a:fill>
          <a:solidFill>
            <a:srgbClr val="FFFFFF"/>
          </a:solidFill>
        </a:fill>
      </a:tcStyle>
    </a:band2H>
    <a:band1V>
      <a:tcStyle>
        <a:tcBdr/>
      </a:tcStyle>
    </a:band1V>
    <a:band2V>
      <a:tcStyle>
        <a:tcBdr/>
      </a:tcStyle>
    </a:band2V>
    <a:lastCol>
      <a:tcStyle>
        <a:tcBdr/>
      </a:tcStyle>
    </a:lastCol>
    <a:firstCol>
      <a:tcTxStyle i="off" b="off">
        <a:srgbClr val="000000"/>
      </a:tcTxStyle>
      <a:tcStyle>
        <a:tcBdr>
          <a:left>
            <a:ln w="12700">
              <a:noFill/>
            </a:ln>
          </a:left>
          <a:right>
            <a:ln w="12700">
              <a:noFill/>
            </a:ln>
          </a:right>
          <a:top>
            <a:ln w="12700">
              <a:noFill/>
            </a:ln>
          </a:top>
          <a:bottom>
            <a:ln w="12700">
              <a:noFill/>
            </a:ln>
          </a:bottom>
        </a:tcBdr>
        <a:fill>
          <a:noFill/>
        </a:fill>
      </a:tcStyle>
    </a:firstCol>
    <a:lastRow>
      <a:tcTxStyle i="off" b="off">
        <a:srgbClr val="000000"/>
      </a:tcTxStyle>
      <a:tcStyle>
        <a:tcBdr>
          <a:left>
            <a:ln w="12700">
              <a:noFill/>
            </a:ln>
          </a:left>
          <a:right>
            <a:ln w="12700">
              <a:noFill/>
            </a:ln>
          </a:right>
          <a:top>
            <a:ln w="12700">
              <a:noFill/>
            </a:ln>
          </a:top>
          <a:bottom>
            <a:ln w="12700">
              <a:noFill/>
            </a:ln>
          </a:bottom>
        </a:tcBdr>
        <a:fill>
          <a:noFill/>
        </a:fill>
      </a:tcStyle>
    </a:lastRow>
    <a:seCell>
      <a:tcStyle>
        <a:tcBdr/>
      </a:tcStyle>
    </a:seCell>
    <a:swCell>
      <a:tcStyle>
        <a:tcBdr/>
      </a:tcStyle>
    </a:swCell>
    <a:firstRow>
      <a:tcTxStyle i="off" b="off">
        <a:srgbClr val="000000"/>
      </a:tcTxStyle>
      <a:tcStyle>
        <a:tcBdr>
          <a:left>
            <a:ln w="12700">
              <a:noFill/>
            </a:ln>
          </a:left>
          <a:right>
            <a:ln w="12700">
              <a:noFill/>
            </a:ln>
          </a:right>
          <a:top>
            <a:ln w="12700">
              <a:noFill/>
            </a:ln>
          </a:top>
          <a:bottom>
            <a:ln w="12700">
              <a:noFill/>
            </a:ln>
          </a:bottom>
        </a:tcBdr>
        <a:fill>
          <a:no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p:cViewPr varScale="1">
        <p:scale>
          <a:sx n="0" d="0"/>
          <a:sy n="0" d="0"/>
        </p:scale>
        <p:origin x="0" y="0"/>
      </p:cViewPr>
      <p:guideLst>
        <p:guide pos="3840"/>
        <p:guide pos="2160" orient="horz"/>
      </p:guideLst>
    </p:cSldViewPr>
  </p:slideViewPr>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notesMaster" Target="notesMasters/notesMaster1.xml"/><Relationship Id="rId41" Type="http://schemas.openxmlformats.org/officeDocument/2006/relationships/presProps" Target="presProps.xml" /><Relationship Id="rId42" Type="http://schemas.openxmlformats.org/officeDocument/2006/relationships/tableStyles" Target="tableStyles.xml" /><Relationship Id="rId43" Type="http://schemas.openxmlformats.org/officeDocument/2006/relationships/viewProps" Target="viewProps.xml" /></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spTree>
      <p:nvGrpSpPr>
        <p:cNvPr id="1" name=""/>
        <p:cNvGrpSpPr/>
        <p:nvPr/>
      </p:nvGrpSpPr>
      <p:grpSpPr bwMode="auto">
        <a:xfrm>
          <a:off x="0" y="0"/>
          <a:ext cx="0" cy="0"/>
          <a:chOff x="0" y="0"/>
          <a:chExt cx="0" cy="0"/>
        </a:xfrm>
      </p:grpSpPr>
      <p:sp>
        <p:nvSpPr>
          <p:cNvPr id="94" name="Shape 94"/>
          <p:cNvSpPr/>
          <p:nvPr>
            <p:ph type="sldImg"/>
          </p:nvPr>
        </p:nvSpPr>
        <p:spPr bwMode="auto">
          <a:xfrm>
            <a:off x="1143000" y="685800"/>
            <a:ext cx="4572000" cy="3429000"/>
          </a:xfrm>
          <a:prstGeom prst="rect">
            <a:avLst/>
          </a:prstGeom>
        </p:spPr>
        <p:txBody>
          <a:bodyPr/>
          <a:lstStyle/>
          <a:p>
            <a:pPr>
              <a:defRPr/>
            </a:pPr>
            <a:endParaRPr/>
          </a:p>
        </p:txBody>
      </p:sp>
      <p:sp>
        <p:nvSpPr>
          <p:cNvPr id="95" name="Shape 95"/>
          <p:cNvSpPr/>
          <p:nvPr>
            <p:ph type="body" sz="quarter" idx="1"/>
          </p:nvPr>
        </p:nvSpPr>
        <p:spPr bwMode="auto">
          <a:xfrm>
            <a:off x="914400" y="4343400"/>
            <a:ext cx="5029200" cy="4114800"/>
          </a:xfrm>
          <a:prstGeom prst="rect">
            <a:avLst/>
          </a:prstGeom>
        </p:spPr>
        <p:txBody>
          <a:bodyPr/>
          <a:lstStyle/>
          <a:p>
            <a:pPr>
              <a:defRPr/>
            </a:pPr>
            <a:endParaRPr/>
          </a:p>
        </p:txBody>
      </p:sp>
    </p:spTree>
  </p:cSld>
  <p:clrMap bg1="lt1" tx1="dk1" bg2="lt2" tx2="dk2" accent1="accent1" accent2="accent2" accent3="accent3" accent4="accent4" accent5="accent5" accent6="accent6" hlink="hlink" folHlink="folHlink"/>
  <p:notesStyle>
    <a:lvl1pPr>
      <a:defRPr sz="1200">
        <a:latin typeface="+mn-lt"/>
        <a:ea typeface="+mn-ea"/>
        <a:cs typeface="+mn-cs"/>
      </a:defRPr>
    </a:lvl1pPr>
    <a:lvl2pPr indent="228600">
      <a:defRPr sz="1200">
        <a:latin typeface="+mn-lt"/>
        <a:ea typeface="+mn-ea"/>
        <a:cs typeface="+mn-cs"/>
      </a:defRPr>
    </a:lvl2pPr>
    <a:lvl3pPr indent="457200">
      <a:defRPr sz="1200">
        <a:latin typeface="+mn-lt"/>
        <a:ea typeface="+mn-ea"/>
        <a:cs typeface="+mn-cs"/>
      </a:defRPr>
    </a:lvl3pPr>
    <a:lvl4pPr indent="685800">
      <a:defRPr sz="1200">
        <a:latin typeface="+mn-lt"/>
        <a:ea typeface="+mn-ea"/>
        <a:cs typeface="+mn-cs"/>
      </a:defRPr>
    </a:lvl4pPr>
    <a:lvl5pPr indent="914400">
      <a:defRPr sz="1200">
        <a:latin typeface="+mn-lt"/>
        <a:ea typeface="+mn-ea"/>
        <a:cs typeface="+mn-cs"/>
      </a:defRPr>
    </a:lvl5pPr>
    <a:lvl6pPr indent="1143000">
      <a:defRPr sz="1200">
        <a:latin typeface="+mn-lt"/>
        <a:ea typeface="+mn-ea"/>
        <a:cs typeface="+mn-cs"/>
      </a:defRPr>
    </a:lvl6pPr>
    <a:lvl7pPr indent="1371600">
      <a:defRPr sz="1200">
        <a:latin typeface="+mn-lt"/>
        <a:ea typeface="+mn-ea"/>
        <a:cs typeface="+mn-cs"/>
      </a:defRPr>
    </a:lvl7pPr>
    <a:lvl8pPr indent="1600200">
      <a:defRPr sz="1200">
        <a:latin typeface="+mn-lt"/>
        <a:ea typeface="+mn-ea"/>
        <a:cs typeface="+mn-cs"/>
      </a:defRPr>
    </a:lvl8pPr>
    <a:lvl9pPr indent="1828800">
      <a:defRPr sz="1200">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8951290-CA71-F179-4C8F-04E21A29C6C6}" type="slidenum">
              <a:rPr/>
              <a:t/>
            </a:fld>
            <a:endParaRPr/>
          </a:p>
        </p:txBody>
      </p:sp>
    </p:spTree>
  </p:cSld>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8AFEEF4-B8DE-8DA4-6C2E-53A112A09B74}" type="slidenum">
              <a:rPr/>
              <a:t/>
            </a:fld>
            <a:endParaRPr/>
          </a:p>
        </p:txBody>
      </p:sp>
    </p:spTree>
  </p:cSld>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BCC257A-D44B-3C46-FFA9-BD457661E546}" type="slidenum">
              <a:rPr/>
              <a:t/>
            </a:fld>
            <a:endParaRPr/>
          </a:p>
        </p:txBody>
      </p:sp>
    </p:spTree>
  </p:cSld>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E2781EEA-DA63-E3E9-3141-07D0E27ED0DD}" type="slidenum">
              <a:rPr/>
              <a:t/>
            </a:fld>
            <a:endParaRPr/>
          </a:p>
        </p:txBody>
      </p:sp>
    </p:spTree>
  </p:cSld>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74D6E6E-5F29-6665-91CE-40AB18FAD52F}" type="slidenum">
              <a:rPr/>
              <a:t/>
            </a:fld>
            <a:endParaRPr/>
          </a:p>
        </p:txBody>
      </p:sp>
    </p:spTree>
  </p:cSld>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113125E-9391-3D2A-C522-4F592EA0325E}" type="slidenum">
              <a:rPr/>
              <a:t/>
            </a:fld>
            <a:endParaRPr/>
          </a:p>
        </p:txBody>
      </p:sp>
    </p:spTree>
  </p:cSld>
</p:notes>
</file>

<file path=ppt/notesSlides/notesSlide1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9165F0D-CA99-233B-6173-A84F1AE5E7FD}" type="slidenum">
              <a:rPr/>
              <a:t/>
            </a:fld>
            <a:endParaRPr/>
          </a:p>
        </p:txBody>
      </p:sp>
    </p:spTree>
  </p:cSld>
</p:notes>
</file>

<file path=ppt/notesSlides/notesSlide1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34AE15D-67C6-4BAE-BBE9-F1879687686B}" type="slidenum">
              <a:rPr/>
              <a:t/>
            </a:fld>
            <a:endParaRPr/>
          </a:p>
        </p:txBody>
      </p:sp>
    </p:spTree>
  </p:cSld>
</p:notes>
</file>

<file path=ppt/notesSlides/notesSlide1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B78AE26-FEE6-42D1-A400-2DE236795E81}" type="slidenum">
              <a:rPr/>
              <a:t/>
            </a:fld>
            <a:endParaRPr/>
          </a:p>
        </p:txBody>
      </p:sp>
    </p:spTree>
  </p:cSld>
</p:notes>
</file>

<file path=ppt/notesSlides/notesSlide1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373C3A9-981A-5475-A996-3D5715EDD5CE}" type="slidenum">
              <a:rPr/>
              <a:t/>
            </a:fld>
            <a:endParaRPr/>
          </a:p>
        </p:txBody>
      </p:sp>
    </p:spTree>
  </p:cSld>
</p:notes>
</file>

<file path=ppt/notesSlides/notesSlide1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E433B79-5D3E-5964-9012-C42099F7DDB2}" type="slidenum">
              <a:rPr/>
              <a:t/>
            </a:fld>
            <a:endParaRPr/>
          </a:p>
        </p:txBody>
      </p:sp>
    </p:spTree>
  </p:cSld>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45532FA3-1082-CEB1-D575-E2765318A5EA}" type="slidenum">
              <a:rPr/>
              <a:t/>
            </a:fld>
            <a:endParaRPr/>
          </a:p>
        </p:txBody>
      </p:sp>
    </p:spTree>
  </p:cSld>
</p:notes>
</file>

<file path=ppt/notesSlides/notesSlide2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A6559A4-2E49-ECE3-6916-513AB45FE3D5}" type="slidenum">
              <a:rPr/>
              <a:t/>
            </a:fld>
            <a:endParaRPr/>
          </a:p>
        </p:txBody>
      </p:sp>
    </p:spTree>
  </p:cSld>
</p:notes>
</file>

<file path=ppt/notesSlides/notesSlide2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2F19C5B-1B0D-F641-DA16-36FAB1D97983}" type="slidenum">
              <a:rPr/>
              <a:t/>
            </a:fld>
            <a:endParaRPr/>
          </a:p>
        </p:txBody>
      </p:sp>
    </p:spTree>
  </p:cSld>
</p:notes>
</file>

<file path=ppt/notesSlides/notesSlide2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72599266-50FD-222A-E9D7-9AD40C1ED490}" type="slidenum">
              <a:rPr/>
              <a:t/>
            </a:fld>
            <a:endParaRPr/>
          </a:p>
        </p:txBody>
      </p:sp>
    </p:spTree>
  </p:cSld>
</p:notes>
</file>

<file path=ppt/notesSlides/notesSlide2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CBF3C08-0EA4-2C21-0246-B6E57234BA93}" type="slidenum">
              <a:rPr/>
              <a:t/>
            </a:fld>
            <a:endParaRPr/>
          </a:p>
        </p:txBody>
      </p:sp>
    </p:spTree>
  </p:cSld>
</p:notes>
</file>

<file path=ppt/notesSlides/notesSlide2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426C943A-B08D-BD2E-2DF9-36E893FCD674}" type="slidenum">
              <a:rPr/>
              <a:t/>
            </a:fld>
            <a:endParaRPr/>
          </a:p>
        </p:txBody>
      </p:sp>
    </p:spTree>
  </p:cSld>
</p:notes>
</file>

<file path=ppt/notesSlides/notesSlide2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F1A53BB-D40F-C5E2-79EE-0292BAF62C40}" type="slidenum">
              <a:rPr/>
              <a:t/>
            </a:fld>
            <a:endParaRPr/>
          </a:p>
        </p:txBody>
      </p:sp>
    </p:spTree>
  </p:cSld>
</p:notes>
</file>

<file path=ppt/notesSlides/notesSlide2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388DDDD-4FD9-1436-A541-23CF79314E99}" type="slidenum">
              <a:rPr/>
              <a:t/>
            </a:fld>
            <a:endParaRPr/>
          </a:p>
        </p:txBody>
      </p:sp>
    </p:spTree>
  </p:cSld>
</p:notes>
</file>

<file path=ppt/notesSlides/notesSlide2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964BBD5-7724-80F5-88B6-2FC51B336CA7}" type="slidenum">
              <a:rPr/>
              <a:t/>
            </a:fld>
            <a:endParaRPr/>
          </a:p>
        </p:txBody>
      </p:sp>
    </p:spTree>
  </p:cSld>
</p:notes>
</file>

<file path=ppt/notesSlides/notesSlide2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BCAA935-A954-A82C-D995-494FD38EC5EF}" type="slidenum">
              <a:rPr/>
              <a:t/>
            </a:fld>
            <a:endParaRPr/>
          </a:p>
        </p:txBody>
      </p:sp>
    </p:spTree>
  </p:cSld>
</p:notes>
</file>

<file path=ppt/notesSlides/notesSlide2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D1CEEB6-8112-1D5C-DA11-E6FF80D45E52}" type="slidenum">
              <a:rPr/>
              <a:t/>
            </a:fld>
            <a:endParaRPr/>
          </a:p>
        </p:txBody>
      </p:sp>
    </p:spTree>
  </p:cSld>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52CE181-CCBB-A0C4-0012-229D725CCFE7}" type="slidenum">
              <a:rPr/>
              <a:t/>
            </a:fld>
            <a:endParaRPr/>
          </a:p>
        </p:txBody>
      </p:sp>
    </p:spTree>
  </p:cSld>
</p:notes>
</file>

<file path=ppt/notesSlides/notesSlide3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4CADDE0-D6B0-BCCB-DACB-A06DD828E5FC}" type="slidenum">
              <a:rPr/>
              <a:t/>
            </a:fld>
            <a:endParaRPr/>
          </a:p>
        </p:txBody>
      </p:sp>
    </p:spTree>
  </p:cSld>
</p:notes>
</file>

<file path=ppt/notesSlides/notesSlide3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32CF09E-6BF5-01C4-B7EF-18B2E21EF63C}" type="slidenum">
              <a:rPr/>
              <a:t/>
            </a:fld>
            <a:endParaRPr/>
          </a:p>
        </p:txBody>
      </p:sp>
    </p:spTree>
  </p:cSld>
</p:notes>
</file>

<file path=ppt/notesSlides/notesSlide3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5405E20-F035-9B2E-7A1F-917E31392104}" type="slidenum">
              <a:rPr/>
              <a:t/>
            </a:fld>
            <a:endParaRPr/>
          </a:p>
        </p:txBody>
      </p:sp>
    </p:spTree>
  </p:cSld>
</p:notes>
</file>

<file path=ppt/notesSlides/notesSlide3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C817130-E898-FBB7-5AD2-8A9A9D269881}" type="slidenum">
              <a:rPr/>
              <a:t/>
            </a:fld>
            <a:endParaRPr/>
          </a:p>
        </p:txBody>
      </p:sp>
    </p:spTree>
  </p:cSld>
</p:notes>
</file>

<file path=ppt/notesSlides/notesSlide3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65DF46B-3C8F-2B6F-0D01-7118AB19A8A9}" type="slidenum">
              <a:rPr/>
              <a:t/>
            </a:fld>
            <a:endParaRPr/>
          </a:p>
        </p:txBody>
      </p:sp>
    </p:spTree>
  </p:cSld>
</p:notes>
</file>

<file path=ppt/notesSlides/notesSlide3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BF42AB8-7CD9-F832-3CC9-87D62FFAA4EC}" type="slidenum">
              <a:rPr/>
              <a:t/>
            </a:fld>
            <a:endParaRPr/>
          </a:p>
        </p:txBody>
      </p:sp>
    </p:spTree>
  </p:cSld>
</p:notes>
</file>

<file path=ppt/notesSlides/notesSlide3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E56FC1D0-6545-4718-FB7E-7158F8C94370}" type="slidenum">
              <a:rPr/>
              <a:t/>
            </a:fld>
            <a:endParaRPr/>
          </a:p>
        </p:txBody>
      </p:sp>
    </p:spTree>
  </p:cSld>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7DFE3E46-D491-9DD2-24D4-251540290172}" type="slidenum">
              <a:rPr/>
              <a:t/>
            </a:fld>
            <a:endParaRPr/>
          </a:p>
        </p:txBody>
      </p:sp>
    </p:spTree>
  </p:cSld>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FFE98F9-15C6-BCCF-BFDD-4A96DCBF9214}" type="slidenum">
              <a:rPr/>
              <a:t/>
            </a:fld>
            <a:endParaRPr/>
          </a:p>
        </p:txBody>
      </p:sp>
    </p:spTree>
  </p:cSld>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7787B61-40D8-158A-A0E6-EDC96986CB37}" type="slidenum">
              <a:rPr/>
              <a:t/>
            </a:fld>
            <a:endParaRPr/>
          </a:p>
        </p:txBody>
      </p:sp>
    </p:spTree>
  </p:cSld>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15169C2-5506-1D42-11E7-8F1229B98E36}" type="slidenum">
              <a:rPr/>
              <a:t/>
            </a:fld>
            <a:endParaRPr/>
          </a:p>
        </p:txBody>
      </p:sp>
    </p:spTree>
  </p:cSld>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3AA6D3B-FEA2-DC7D-CFC9-EA0E7AF5BD64}" type="slidenum">
              <a:rPr/>
              <a:t/>
            </a:fld>
            <a:endParaRPr/>
          </a:p>
        </p:txBody>
      </p:sp>
    </p:spTree>
  </p:cSld>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C7CDE39-6324-8AA9-CC01-489407613F6D}" type="slidenum">
              <a:rPr/>
              <a:t/>
            </a:fld>
            <a:endParaRPr/>
          </a:p>
        </p:txBody>
      </p:sp>
    </p:spTree>
  </p:cSld>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itle" userDrawn="1">
  <p:cSld name="Title Slide">
    <p:spTree>
      <p:nvGrpSpPr>
        <p:cNvPr id="1" name=""/>
        <p:cNvGrpSpPr/>
        <p:nvPr/>
      </p:nvGrpSpPr>
      <p:grpSpPr bwMode="auto">
        <a:xfrm>
          <a:off x="0" y="0"/>
          <a:ext cx="0" cy="0"/>
          <a:chOff x="0" y="0"/>
          <a:chExt cx="0" cy="0"/>
        </a:xfrm>
      </p:grpSpPr>
      <p:sp>
        <p:nvSpPr>
          <p:cNvPr id="11" name="Title Text"/>
          <p:cNvSpPr txBox="1"/>
          <p:nvPr>
            <p:ph type="title"/>
          </p:nvPr>
        </p:nvSpPr>
        <p:spPr bwMode="auto">
          <a:xfrm>
            <a:off x="914400" y="2125979"/>
            <a:ext cx="10363200" cy="1440181"/>
          </a:xfrm>
          <a:prstGeom prst="rect">
            <a:avLst/>
          </a:prstGeom>
        </p:spPr>
        <p:txBody>
          <a:bodyPr>
            <a:normAutofit fontScale="100000" lnSpcReduction="0"/>
          </a:bodyPr>
          <a:lstStyle/>
          <a:p>
            <a:pPr>
              <a:defRPr/>
            </a:pPr>
            <a:r>
              <a:rPr/>
              <a:t>Title Text</a:t>
            </a:r>
            <a:endParaRPr/>
          </a:p>
        </p:txBody>
      </p:sp>
      <p:sp>
        <p:nvSpPr>
          <p:cNvPr id="12" name="Body Level One…"/>
          <p:cNvSpPr txBox="1"/>
          <p:nvPr>
            <p:ph type="body" sz="quarter" idx="1"/>
          </p:nvPr>
        </p:nvSpPr>
        <p:spPr bwMode="auto">
          <a:xfrm>
            <a:off x="1828800" y="3840479"/>
            <a:ext cx="8534400" cy="1714501"/>
          </a:xfrm>
          <a:prstGeom prst="rect">
            <a:avLst/>
          </a:prstGeom>
        </p:spPr>
        <p:txBody>
          <a:bodyPr>
            <a:normAutofit fontScale="100000" lnSpcReduction="0"/>
          </a:bodyPr>
          <a:lstStyle/>
          <a:p>
            <a:pPr>
              <a:defRPr/>
            </a:pPr>
            <a:r>
              <a:rPr/>
              <a:t>Body Level One</a:t>
            </a:r>
            <a:endParaRPr/>
          </a:p>
          <a:p>
            <a:pPr lvl="1">
              <a:defRPr/>
            </a:pPr>
            <a:r>
              <a:rPr/>
              <a:t>Body Level Two</a:t>
            </a:r>
            <a:endParaRPr/>
          </a:p>
          <a:p>
            <a:pPr lvl="2">
              <a:defRPr/>
            </a:pPr>
            <a:r>
              <a:rPr/>
              <a:t>Body Level Three</a:t>
            </a:r>
            <a:endParaRPr/>
          </a:p>
          <a:p>
            <a:pPr lvl="3">
              <a:defRPr/>
            </a:pPr>
            <a:r>
              <a:rPr/>
              <a:t>Body Level Four</a:t>
            </a:r>
            <a:endParaRPr/>
          </a:p>
          <a:p>
            <a:pPr lvl="4">
              <a:defRPr/>
            </a:pPr>
            <a:r>
              <a:rPr/>
              <a:t>Body Level Five</a:t>
            </a:r>
            <a:endParaRPr/>
          </a:p>
        </p:txBody>
      </p:sp>
      <p:sp>
        <p:nvSpPr>
          <p:cNvPr id="13"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Title Slide">
    <p:spTree>
      <p:nvGrpSpPr>
        <p:cNvPr id="1" name=""/>
        <p:cNvGrpSpPr/>
        <p:nvPr/>
      </p:nvGrpSpPr>
      <p:grpSpPr bwMode="auto">
        <a:xfrm>
          <a:off x="0" y="0"/>
          <a:ext cx="0" cy="0"/>
          <a:chOff x="0" y="0"/>
          <a:chExt cx="0" cy="0"/>
        </a:xfrm>
      </p:grpSpPr>
      <p:sp>
        <p:nvSpPr>
          <p:cNvPr id="86" name="Title Text"/>
          <p:cNvSpPr txBox="1"/>
          <p:nvPr>
            <p:ph type="title"/>
          </p:nvPr>
        </p:nvSpPr>
        <p:spPr bwMode="auto">
          <a:xfrm>
            <a:off x="2209800" y="2130425"/>
            <a:ext cx="7772400" cy="1470025"/>
          </a:xfrm>
          <a:prstGeom prst="rect">
            <a:avLst/>
          </a:prstGeom>
        </p:spPr>
        <p:txBody>
          <a:bodyPr lIns="45719" tIns="45719" rIns="45719" bIns="45719" anchor="ctr">
            <a:normAutofit fontScale="100000" lnSpcReduction="0"/>
          </a:bodyPr>
          <a:lstStyle>
            <a:lvl1pPr algn="ctr">
              <a:defRPr>
                <a:solidFill>
                  <a:srgbClr val="000000"/>
                </a:solidFill>
                <a:latin typeface="Calibri"/>
                <a:ea typeface="Calibri"/>
                <a:cs typeface="Calibri"/>
              </a:defRPr>
            </a:lvl1pPr>
          </a:lstStyle>
          <a:p>
            <a:pPr>
              <a:defRPr/>
            </a:pPr>
            <a:r>
              <a:rPr/>
              <a:t>Title Text</a:t>
            </a:r>
            <a:endParaRPr/>
          </a:p>
        </p:txBody>
      </p:sp>
      <p:sp>
        <p:nvSpPr>
          <p:cNvPr id="87" name="Body Level One…"/>
          <p:cNvSpPr txBox="1"/>
          <p:nvPr>
            <p:ph type="body" sz="quarter" idx="1"/>
          </p:nvPr>
        </p:nvSpPr>
        <p:spPr bwMode="auto">
          <a:xfrm>
            <a:off x="2895600" y="3886200"/>
            <a:ext cx="6400800" cy="1752599"/>
          </a:xfrm>
          <a:prstGeom prst="rect">
            <a:avLst/>
          </a:prstGeom>
        </p:spPr>
        <p:txBody>
          <a:bodyPr lIns="45719" tIns="45719" rIns="45719" bIns="45719">
            <a:normAutofit fontScale="100000" lnSpcReduction="0"/>
          </a:bodyPr>
          <a:lstStyle>
            <a:lvl1pPr algn="ctr">
              <a:spcBef>
                <a:spcPts val="700"/>
              </a:spcBef>
              <a:defRPr sz="3200">
                <a:solidFill>
                  <a:srgbClr val="888888"/>
                </a:solidFill>
              </a:defRPr>
            </a:lvl1pPr>
            <a:lvl2pPr algn="ctr">
              <a:spcBef>
                <a:spcPts val="700"/>
              </a:spcBef>
              <a:defRPr sz="3200">
                <a:solidFill>
                  <a:srgbClr val="888888"/>
                </a:solidFill>
              </a:defRPr>
            </a:lvl2pPr>
            <a:lvl3pPr algn="ctr">
              <a:spcBef>
                <a:spcPts val="700"/>
              </a:spcBef>
              <a:defRPr sz="3200">
                <a:solidFill>
                  <a:srgbClr val="888888"/>
                </a:solidFill>
              </a:defRPr>
            </a:lvl3pPr>
            <a:lvl4pPr algn="ctr">
              <a:spcBef>
                <a:spcPts val="700"/>
              </a:spcBef>
              <a:defRPr sz="3200">
                <a:solidFill>
                  <a:srgbClr val="888888"/>
                </a:solidFill>
              </a:defRPr>
            </a:lvl4pPr>
            <a:lvl5pPr algn="ctr">
              <a:spcBef>
                <a:spcPts val="700"/>
              </a:spcBef>
              <a:defRPr sz="3200">
                <a:solidFill>
                  <a:srgbClr val="888888"/>
                </a:solidFill>
              </a:defRPr>
            </a:lvl5pPr>
          </a:lstStyle>
          <a:p>
            <a:pPr>
              <a:defRPr/>
            </a:pPr>
            <a:r>
              <a:rPr/>
              <a:t>Body Level One</a:t>
            </a:r>
            <a:endParaRPr/>
          </a:p>
          <a:p>
            <a:pPr lvl="1">
              <a:defRPr/>
            </a:pPr>
            <a:r>
              <a:rPr/>
              <a:t>Body Level Two</a:t>
            </a:r>
            <a:endParaRPr/>
          </a:p>
          <a:p>
            <a:pPr lvl="2">
              <a:defRPr/>
            </a:pPr>
            <a:r>
              <a:rPr/>
              <a:t>Body Level Three</a:t>
            </a:r>
            <a:endParaRPr/>
          </a:p>
          <a:p>
            <a:pPr lvl="3">
              <a:defRPr/>
            </a:pPr>
            <a:r>
              <a:rPr/>
              <a:t>Body Level Four</a:t>
            </a:r>
            <a:endParaRPr/>
          </a:p>
          <a:p>
            <a:pPr lvl="4">
              <a:defRPr/>
            </a:pPr>
            <a:r>
              <a:rPr/>
              <a:t>Body Level Five</a:t>
            </a:r>
            <a:endParaRPr/>
          </a:p>
        </p:txBody>
      </p:sp>
      <p:sp>
        <p:nvSpPr>
          <p:cNvPr id="88" name="Slide Number"/>
          <p:cNvSpPr txBox="1"/>
          <p:nvPr>
            <p:ph type="sldNum" sz="quarter" idx="2"/>
          </p:nvPr>
        </p:nvSpPr>
        <p:spPr bwMode="auto">
          <a:xfrm>
            <a:off x="9952176" y="6414760"/>
            <a:ext cx="258624" cy="248305"/>
          </a:xfrm>
          <a:prstGeom prst="rect">
            <a:avLst/>
          </a:prstGeom>
        </p:spPr>
        <p:txBody>
          <a:bodyPr lIns="45719" tIns="45719" rIns="45719" bIns="45719" anchor="ctr"/>
          <a:lstStyle>
            <a:lvl1pPr>
              <a:defRPr sz="1200">
                <a:latin typeface="Calibri"/>
                <a:ea typeface="Calibri"/>
                <a:cs typeface="Calibri"/>
              </a:defRPr>
            </a:lvl1pPr>
          </a:lstStyle>
          <a:p>
            <a:pPr>
              <a:defRPr/>
            </a:pPr>
            <a:fld id="{86CB4B4D-7CA3-9044-876B-883B54F8677D}" type="slidenum">
              <a:rPr/>
              <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Title and Content">
    <p:spTree>
      <p:nvGrpSpPr>
        <p:cNvPr id="1" name=""/>
        <p:cNvGrpSpPr/>
        <p:nvPr/>
      </p:nvGrpSpPr>
      <p:grpSpPr bwMode="auto">
        <a:xfrm>
          <a:off x="0" y="0"/>
          <a:ext cx="0" cy="0"/>
          <a:chOff x="0" y="0"/>
          <a:chExt cx="0" cy="0"/>
        </a:xfrm>
      </p:grpSpPr>
      <p:sp>
        <p:nvSpPr>
          <p:cNvPr id="20" name="Title Text"/>
          <p:cNvSpPr txBox="1"/>
          <p:nvPr>
            <p:ph type="title"/>
          </p:nvPr>
        </p:nvSpPr>
        <p:spPr bwMode="auto">
          <a:xfrm>
            <a:off x="910653" y="609600"/>
            <a:ext cx="9145270" cy="861061"/>
          </a:xfrm>
          <a:prstGeom prst="rect">
            <a:avLst/>
          </a:prstGeom>
        </p:spPr>
        <p:txBody>
          <a:bodyPr>
            <a:normAutofit fontScale="100000" lnSpcReduction="0"/>
          </a:bodyPr>
          <a:lstStyle/>
          <a:p>
            <a:pPr>
              <a:defRPr/>
            </a:pPr>
            <a:r>
              <a:rPr/>
              <a:t>Title Text</a:t>
            </a:r>
            <a:endParaRPr/>
          </a:p>
        </p:txBody>
      </p:sp>
      <p:sp>
        <p:nvSpPr>
          <p:cNvPr id="21" name="Body Level One…"/>
          <p:cNvSpPr txBox="1"/>
          <p:nvPr>
            <p:ph type="body" sz="half" idx="1"/>
          </p:nvPr>
        </p:nvSpPr>
        <p:spPr bwMode="auto">
          <a:xfrm>
            <a:off x="1568740" y="2862375"/>
            <a:ext cx="8216901" cy="2108201"/>
          </a:xfrm>
          <a:prstGeom prst="rect">
            <a:avLst/>
          </a:prstGeom>
        </p:spPr>
        <p:txBody>
          <a:bodyPr>
            <a:normAutofit fontScale="100000" lnSpcReduction="0"/>
          </a:bodyPr>
          <a:lstStyle/>
          <a:p>
            <a:pPr>
              <a:defRPr/>
            </a:pPr>
            <a:r>
              <a:rPr/>
              <a:t>Body Level One</a:t>
            </a:r>
            <a:endParaRPr/>
          </a:p>
          <a:p>
            <a:pPr lvl="1">
              <a:defRPr/>
            </a:pPr>
            <a:r>
              <a:rPr/>
              <a:t>Body Level Two</a:t>
            </a:r>
            <a:endParaRPr/>
          </a:p>
          <a:p>
            <a:pPr lvl="2">
              <a:defRPr/>
            </a:pPr>
            <a:r>
              <a:rPr/>
              <a:t>Body Level Three</a:t>
            </a:r>
            <a:endParaRPr/>
          </a:p>
          <a:p>
            <a:pPr lvl="3">
              <a:defRPr/>
            </a:pPr>
            <a:r>
              <a:rPr/>
              <a:t>Body Level Four</a:t>
            </a:r>
            <a:endParaRPr/>
          </a:p>
          <a:p>
            <a:pPr lvl="4">
              <a:defRPr/>
            </a:pPr>
            <a:r>
              <a:rPr/>
              <a:t>Body Level Five</a:t>
            </a:r>
            <a:endParaRPr/>
          </a:p>
        </p:txBody>
      </p:sp>
      <p:sp>
        <p:nvSpPr>
          <p:cNvPr id="22"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Title and Content 0">
    <p:spTree>
      <p:nvGrpSpPr>
        <p:cNvPr id="1" name=""/>
        <p:cNvGrpSpPr/>
        <p:nvPr/>
      </p:nvGrpSpPr>
      <p:grpSpPr bwMode="auto">
        <a:xfrm>
          <a:off x="0" y="0"/>
          <a:ext cx="0" cy="0"/>
          <a:chOff x="0" y="0"/>
          <a:chExt cx="0" cy="0"/>
        </a:xfrm>
      </p:grpSpPr>
      <p:sp>
        <p:nvSpPr>
          <p:cNvPr id="29" name="Title Text"/>
          <p:cNvSpPr txBox="1"/>
          <p:nvPr>
            <p:ph type="title"/>
          </p:nvPr>
        </p:nvSpPr>
        <p:spPr bwMode="auto">
          <a:xfrm>
            <a:off x="910653" y="609600"/>
            <a:ext cx="9145270" cy="861061"/>
          </a:xfrm>
          <a:prstGeom prst="rect">
            <a:avLst/>
          </a:prstGeom>
        </p:spPr>
        <p:txBody>
          <a:bodyPr>
            <a:normAutofit fontScale="100000" lnSpcReduction="0"/>
          </a:bodyPr>
          <a:lstStyle/>
          <a:p>
            <a:pPr>
              <a:defRPr/>
            </a:pPr>
            <a:r>
              <a:rPr/>
              <a:t>Title Text</a:t>
            </a:r>
            <a:endParaRPr/>
          </a:p>
        </p:txBody>
      </p:sp>
      <p:sp>
        <p:nvSpPr>
          <p:cNvPr id="30" name="Body Level One…"/>
          <p:cNvSpPr txBox="1"/>
          <p:nvPr>
            <p:ph type="body" sz="half" idx="1"/>
          </p:nvPr>
        </p:nvSpPr>
        <p:spPr bwMode="auto">
          <a:xfrm>
            <a:off x="1568740" y="2862375"/>
            <a:ext cx="8216901" cy="2108201"/>
          </a:xfrm>
          <a:prstGeom prst="rect">
            <a:avLst/>
          </a:prstGeom>
        </p:spPr>
        <p:txBody>
          <a:bodyPr>
            <a:normAutofit fontScale="100000" lnSpcReduction="0"/>
          </a:bodyPr>
          <a:lstStyle/>
          <a:p>
            <a:pPr>
              <a:defRPr/>
            </a:pPr>
            <a:r>
              <a:rPr/>
              <a:t>Body Level One</a:t>
            </a:r>
            <a:endParaRPr/>
          </a:p>
          <a:p>
            <a:pPr lvl="1">
              <a:defRPr/>
            </a:pPr>
            <a:r>
              <a:rPr/>
              <a:t>Body Level Two</a:t>
            </a:r>
            <a:endParaRPr/>
          </a:p>
          <a:p>
            <a:pPr lvl="2">
              <a:defRPr/>
            </a:pPr>
            <a:r>
              <a:rPr/>
              <a:t>Body Level Three</a:t>
            </a:r>
            <a:endParaRPr/>
          </a:p>
          <a:p>
            <a:pPr lvl="3">
              <a:defRPr/>
            </a:pPr>
            <a:r>
              <a:rPr/>
              <a:t>Body Level Four</a:t>
            </a:r>
            <a:endParaRPr/>
          </a:p>
          <a:p>
            <a:pPr lvl="4">
              <a:defRPr/>
            </a:pPr>
            <a:r>
              <a:rPr/>
              <a:t>Body Level Five</a:t>
            </a:r>
            <a:endParaRPr/>
          </a:p>
        </p:txBody>
      </p:sp>
      <p:sp>
        <p:nvSpPr>
          <p:cNvPr id="31"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Two Content">
    <p:spTree>
      <p:nvGrpSpPr>
        <p:cNvPr id="1" name=""/>
        <p:cNvGrpSpPr/>
        <p:nvPr/>
      </p:nvGrpSpPr>
      <p:grpSpPr bwMode="auto">
        <a:xfrm>
          <a:off x="0" y="0"/>
          <a:ext cx="0" cy="0"/>
          <a:chOff x="0" y="0"/>
          <a:chExt cx="0" cy="0"/>
        </a:xfrm>
      </p:grpSpPr>
      <p:sp>
        <p:nvSpPr>
          <p:cNvPr id="38" name="Title Text"/>
          <p:cNvSpPr txBox="1"/>
          <p:nvPr>
            <p:ph type="title"/>
          </p:nvPr>
        </p:nvSpPr>
        <p:spPr bwMode="auto">
          <a:xfrm>
            <a:off x="910653" y="609600"/>
            <a:ext cx="9145270" cy="861061"/>
          </a:xfrm>
          <a:prstGeom prst="rect">
            <a:avLst/>
          </a:prstGeom>
        </p:spPr>
        <p:txBody>
          <a:bodyPr>
            <a:normAutofit fontScale="100000" lnSpcReduction="0"/>
          </a:bodyPr>
          <a:lstStyle/>
          <a:p>
            <a:pPr>
              <a:defRPr/>
            </a:pPr>
            <a:r>
              <a:rPr/>
              <a:t>Title Text</a:t>
            </a:r>
            <a:endParaRPr/>
          </a:p>
        </p:txBody>
      </p:sp>
      <p:sp>
        <p:nvSpPr>
          <p:cNvPr id="39" name="Body Level One…"/>
          <p:cNvSpPr txBox="1"/>
          <p:nvPr>
            <p:ph type="body" sz="half" idx="1"/>
          </p:nvPr>
        </p:nvSpPr>
        <p:spPr bwMode="auto">
          <a:xfrm>
            <a:off x="609600" y="1577339"/>
            <a:ext cx="5303521" cy="4526281"/>
          </a:xfrm>
          <a:prstGeom prst="rect">
            <a:avLst/>
          </a:prstGeom>
        </p:spPr>
        <p:txBody>
          <a:bodyPr>
            <a:normAutofit fontScale="100000" lnSpcReduction="0"/>
          </a:bodyPr>
          <a:lstStyle/>
          <a:p>
            <a:pPr>
              <a:defRPr/>
            </a:pPr>
            <a:r>
              <a:rPr/>
              <a:t>Body Level One</a:t>
            </a:r>
            <a:endParaRPr/>
          </a:p>
          <a:p>
            <a:pPr lvl="1">
              <a:defRPr/>
            </a:pPr>
            <a:r>
              <a:rPr/>
              <a:t>Body Level Two</a:t>
            </a:r>
            <a:endParaRPr/>
          </a:p>
          <a:p>
            <a:pPr lvl="2">
              <a:defRPr/>
            </a:pPr>
            <a:r>
              <a:rPr/>
              <a:t>Body Level Three</a:t>
            </a:r>
            <a:endParaRPr/>
          </a:p>
          <a:p>
            <a:pPr lvl="3">
              <a:defRPr/>
            </a:pPr>
            <a:r>
              <a:rPr/>
              <a:t>Body Level Four</a:t>
            </a:r>
            <a:endParaRPr/>
          </a:p>
          <a:p>
            <a:pPr lvl="4">
              <a:defRPr/>
            </a:pPr>
            <a:r>
              <a:rPr/>
              <a:t>Body Level Five</a:t>
            </a:r>
            <a:endParaRPr/>
          </a:p>
        </p:txBody>
      </p:sp>
      <p:sp>
        <p:nvSpPr>
          <p:cNvPr id="40"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Title Only">
    <p:spTree>
      <p:nvGrpSpPr>
        <p:cNvPr id="1" name=""/>
        <p:cNvGrpSpPr/>
        <p:nvPr/>
      </p:nvGrpSpPr>
      <p:grpSpPr bwMode="auto">
        <a:xfrm>
          <a:off x="0" y="0"/>
          <a:ext cx="0" cy="0"/>
          <a:chOff x="0" y="0"/>
          <a:chExt cx="0" cy="0"/>
        </a:xfrm>
      </p:grpSpPr>
      <p:sp>
        <p:nvSpPr>
          <p:cNvPr id="47" name="Title Text"/>
          <p:cNvSpPr txBox="1"/>
          <p:nvPr>
            <p:ph type="title"/>
          </p:nvPr>
        </p:nvSpPr>
        <p:spPr bwMode="auto">
          <a:xfrm>
            <a:off x="910653" y="609600"/>
            <a:ext cx="9145270" cy="861061"/>
          </a:xfrm>
          <a:prstGeom prst="rect">
            <a:avLst/>
          </a:prstGeom>
        </p:spPr>
        <p:txBody>
          <a:bodyPr>
            <a:normAutofit fontScale="100000" lnSpcReduction="0"/>
          </a:bodyPr>
          <a:lstStyle/>
          <a:p>
            <a:pPr>
              <a:defRPr/>
            </a:pPr>
            <a:r>
              <a:rPr/>
              <a:t>Title Text</a:t>
            </a:r>
            <a:endParaRPr/>
          </a:p>
        </p:txBody>
      </p:sp>
      <p:sp>
        <p:nvSpPr>
          <p:cNvPr id="48"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Title Only 0">
    <p:spTree>
      <p:nvGrpSpPr>
        <p:cNvPr id="1" name=""/>
        <p:cNvGrpSpPr/>
        <p:nvPr/>
      </p:nvGrpSpPr>
      <p:grpSpPr bwMode="auto">
        <a:xfrm>
          <a:off x="0" y="0"/>
          <a:ext cx="0" cy="0"/>
          <a:chOff x="0" y="0"/>
          <a:chExt cx="0" cy="0"/>
        </a:xfrm>
      </p:grpSpPr>
      <p:sp>
        <p:nvSpPr>
          <p:cNvPr id="55" name="Title Text"/>
          <p:cNvSpPr txBox="1"/>
          <p:nvPr>
            <p:ph type="title"/>
          </p:nvPr>
        </p:nvSpPr>
        <p:spPr bwMode="auto">
          <a:xfrm>
            <a:off x="910653" y="609600"/>
            <a:ext cx="9145270" cy="861061"/>
          </a:xfrm>
          <a:prstGeom prst="rect">
            <a:avLst/>
          </a:prstGeom>
        </p:spPr>
        <p:txBody>
          <a:bodyPr>
            <a:normAutofit fontScale="100000" lnSpcReduction="0"/>
          </a:bodyPr>
          <a:lstStyle/>
          <a:p>
            <a:pPr>
              <a:defRPr/>
            </a:pPr>
            <a:r>
              <a:rPr/>
              <a:t>Title Text</a:t>
            </a:r>
            <a:endParaRPr/>
          </a:p>
        </p:txBody>
      </p:sp>
      <p:sp>
        <p:nvSpPr>
          <p:cNvPr id="56"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Blank">
    <p:spTree>
      <p:nvGrpSpPr>
        <p:cNvPr id="1" name=""/>
        <p:cNvGrpSpPr/>
        <p:nvPr/>
      </p:nvGrpSpPr>
      <p:grpSpPr bwMode="auto">
        <a:xfrm>
          <a:off x="0" y="0"/>
          <a:ext cx="0" cy="0"/>
          <a:chOff x="0" y="0"/>
          <a:chExt cx="0" cy="0"/>
        </a:xfrm>
      </p:grpSpPr>
      <p:sp>
        <p:nvSpPr>
          <p:cNvPr id="63"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Blank 0">
    <p:spTree>
      <p:nvGrpSpPr>
        <p:cNvPr id="1" name=""/>
        <p:cNvGrpSpPr/>
        <p:nvPr/>
      </p:nvGrpSpPr>
      <p:grpSpPr bwMode="auto">
        <a:xfrm>
          <a:off x="0" y="0"/>
          <a:ext cx="0" cy="0"/>
          <a:chOff x="0" y="0"/>
          <a:chExt cx="0" cy="0"/>
        </a:xfrm>
      </p:grpSpPr>
      <p:sp>
        <p:nvSpPr>
          <p:cNvPr id="70" name="Slide Number"/>
          <p:cNvSpPr txBox="1"/>
          <p:nvPr>
            <p:ph type="sldNum" sz="quarter" idx="2"/>
          </p:nvPr>
        </p:nvSpPr>
        <p:spPr bwMode="auto">
          <a:prstGeom prst="rect">
            <a:avLst/>
          </a:prstGeom>
        </p:spPr>
        <p:txBody>
          <a:bodyPr/>
          <a:lstStyle/>
          <a:p>
            <a:pPr>
              <a:defRPr/>
            </a:pPr>
            <a:fld id="{86CB4B4D-7CA3-9044-876B-883B54F8677D}" type="slidenum">
              <a:rPr/>
              <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1" showMasterSp="1" type="tx" userDrawn="1">
  <p:cSld name="Title and Content">
    <p:spTree>
      <p:nvGrpSpPr>
        <p:cNvPr id="1" name=""/>
        <p:cNvGrpSpPr/>
        <p:nvPr/>
      </p:nvGrpSpPr>
      <p:grpSpPr bwMode="auto">
        <a:xfrm>
          <a:off x="0" y="0"/>
          <a:ext cx="0" cy="0"/>
          <a:chOff x="0" y="0"/>
          <a:chExt cx="0" cy="0"/>
        </a:xfrm>
      </p:grpSpPr>
      <p:sp>
        <p:nvSpPr>
          <p:cNvPr id="77" name="Title Text"/>
          <p:cNvSpPr txBox="1"/>
          <p:nvPr>
            <p:ph type="title"/>
          </p:nvPr>
        </p:nvSpPr>
        <p:spPr bwMode="auto">
          <a:xfrm>
            <a:off x="1981200" y="274638"/>
            <a:ext cx="8229600" cy="1143001"/>
          </a:xfrm>
          <a:prstGeom prst="rect">
            <a:avLst/>
          </a:prstGeom>
        </p:spPr>
        <p:txBody>
          <a:bodyPr lIns="45719" tIns="45719" rIns="45719" bIns="45719" anchor="ctr">
            <a:normAutofit fontScale="100000" lnSpcReduction="0"/>
          </a:bodyPr>
          <a:lstStyle>
            <a:lvl1pPr algn="ctr">
              <a:defRPr>
                <a:solidFill>
                  <a:srgbClr val="000000"/>
                </a:solidFill>
                <a:latin typeface="Calibri"/>
                <a:ea typeface="Calibri"/>
                <a:cs typeface="Calibri"/>
              </a:defRPr>
            </a:lvl1pPr>
          </a:lstStyle>
          <a:p>
            <a:pPr>
              <a:defRPr/>
            </a:pPr>
            <a:r>
              <a:rPr/>
              <a:t>Title Text</a:t>
            </a:r>
            <a:endParaRPr/>
          </a:p>
        </p:txBody>
      </p:sp>
      <p:sp>
        <p:nvSpPr>
          <p:cNvPr id="78" name="Body Level One…"/>
          <p:cNvSpPr txBox="1"/>
          <p:nvPr>
            <p:ph type="body" idx="1"/>
          </p:nvPr>
        </p:nvSpPr>
        <p:spPr bwMode="auto">
          <a:xfrm>
            <a:off x="1981200" y="1600200"/>
            <a:ext cx="8229600" cy="4525963"/>
          </a:xfrm>
          <a:prstGeom prst="rect">
            <a:avLst/>
          </a:prstGeom>
        </p:spPr>
        <p:txBody>
          <a:bodyPr lIns="45719" tIns="45719" rIns="45719" bIns="45719">
            <a:normAutofit fontScale="100000" lnSpcReduction="0"/>
          </a:bodyPr>
          <a:lstStyle>
            <a:lvl1pPr marL="342900" indent="-342900">
              <a:spcBef>
                <a:spcPts val="700"/>
              </a:spcBef>
              <a:buSzPct val="100000"/>
              <a:buFont typeface="Arial"/>
              <a:buChar char="•"/>
              <a:defRPr sz="3200"/>
            </a:lvl1pPr>
            <a:lvl2pPr marL="783771" indent="-326571">
              <a:spcBef>
                <a:spcPts val="700"/>
              </a:spcBef>
              <a:buSzPct val="100000"/>
              <a:buFont typeface="Arial"/>
              <a:buChar char="–"/>
              <a:defRPr sz="3200"/>
            </a:lvl2pPr>
            <a:lvl3pPr marL="1219200" indent="-304800">
              <a:spcBef>
                <a:spcPts val="700"/>
              </a:spcBef>
              <a:buSzPct val="100000"/>
              <a:buFont typeface="Arial"/>
              <a:buChar char="•"/>
              <a:defRPr sz="3200"/>
            </a:lvl3pPr>
            <a:lvl4pPr marL="1737360" indent="-365760">
              <a:spcBef>
                <a:spcPts val="700"/>
              </a:spcBef>
              <a:buSzPct val="100000"/>
              <a:buFont typeface="Arial"/>
              <a:buChar char="–"/>
              <a:defRPr sz="3200"/>
            </a:lvl4pPr>
            <a:lvl5pPr marL="2194560" indent="-365760">
              <a:spcBef>
                <a:spcPts val="700"/>
              </a:spcBef>
              <a:buSzPct val="100000"/>
              <a:buFont typeface="Arial"/>
              <a:buChar char="»"/>
              <a:defRPr sz="3200"/>
            </a:lvl5pPr>
          </a:lstStyle>
          <a:p>
            <a:pPr>
              <a:defRPr/>
            </a:pPr>
            <a:r>
              <a:rPr/>
              <a:t>Body Level One</a:t>
            </a:r>
            <a:endParaRPr/>
          </a:p>
          <a:p>
            <a:pPr lvl="1">
              <a:defRPr/>
            </a:pPr>
            <a:r>
              <a:rPr/>
              <a:t>Body Level Two</a:t>
            </a:r>
            <a:endParaRPr/>
          </a:p>
          <a:p>
            <a:pPr lvl="2">
              <a:defRPr/>
            </a:pPr>
            <a:r>
              <a:rPr/>
              <a:t>Body Level Three</a:t>
            </a:r>
            <a:endParaRPr/>
          </a:p>
          <a:p>
            <a:pPr lvl="3">
              <a:defRPr/>
            </a:pPr>
            <a:r>
              <a:rPr/>
              <a:t>Body Level Four</a:t>
            </a:r>
            <a:endParaRPr/>
          </a:p>
          <a:p>
            <a:pPr lvl="4">
              <a:defRPr/>
            </a:pPr>
            <a:r>
              <a:rPr/>
              <a:t>Body Level Five</a:t>
            </a:r>
            <a:endParaRPr/>
          </a:p>
        </p:txBody>
      </p:sp>
      <p:sp>
        <p:nvSpPr>
          <p:cNvPr id="79" name="Slide Number"/>
          <p:cNvSpPr txBox="1"/>
          <p:nvPr>
            <p:ph type="sldNum" sz="quarter" idx="2"/>
          </p:nvPr>
        </p:nvSpPr>
        <p:spPr bwMode="auto">
          <a:xfrm>
            <a:off x="9952176" y="6414760"/>
            <a:ext cx="258624" cy="248305"/>
          </a:xfrm>
          <a:prstGeom prst="rect">
            <a:avLst/>
          </a:prstGeom>
        </p:spPr>
        <p:txBody>
          <a:bodyPr lIns="45719" tIns="45719" rIns="45719" bIns="45719" anchor="ctr"/>
          <a:lstStyle>
            <a:lvl1pPr>
              <a:defRPr sz="1200">
                <a:latin typeface="Calibri"/>
                <a:ea typeface="Calibri"/>
                <a:cs typeface="Calibri"/>
              </a:defRPr>
            </a:lvl1pPr>
          </a:lstStyle>
          <a:p>
            <a:pPr>
              <a:defRPr/>
            </a:pPr>
            <a:fld id="{86CB4B4D-7CA3-9044-876B-883B54F8677D}" type="slidenum">
              <a:rPr/>
              <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Pr shadeToTitle="0">
        <a:solidFill>
          <a:srgbClr val="FFFFFF"/>
        </a:solidFill>
      </p:bgPr>
    </p:bg>
    <p:spTree>
      <p:nvGrpSpPr>
        <p:cNvPr id="1" name=""/>
        <p:cNvGrpSpPr/>
        <p:nvPr/>
      </p:nvGrpSpPr>
      <p:grpSpPr bwMode="auto">
        <a:xfrm>
          <a:off x="0" y="0"/>
          <a:ext cx="0" cy="0"/>
          <a:chOff x="0" y="0"/>
          <a:chExt cx="0" cy="0"/>
        </a:xfrm>
      </p:grpSpPr>
      <p:sp>
        <p:nvSpPr>
          <p:cNvPr id="2" name="Title Text"/>
          <p:cNvSpPr txBox="1"/>
          <p:nvPr>
            <p:ph type="title"/>
          </p:nvPr>
        </p:nvSpPr>
        <p:spPr bwMode="auto">
          <a:xfrm>
            <a:off x="609600" y="274637"/>
            <a:ext cx="10972800" cy="1325563"/>
          </a:xfrm>
          <a:prstGeom prst="rect">
            <a:avLst/>
          </a:prstGeom>
          <a:ln w="12700">
            <a:miter lim="400000"/>
          </a:ln>
        </p:spPr>
        <p:txBody>
          <a:bodyPr lIns="0" tIns="0" rIns="0" bIns="0"/>
          <a:lstStyle/>
          <a:p>
            <a:pPr>
              <a:defRPr/>
            </a:pPr>
            <a:r>
              <a:rPr/>
              <a:t>Title Text</a:t>
            </a:r>
            <a:endParaRPr/>
          </a:p>
        </p:txBody>
      </p:sp>
      <p:sp>
        <p:nvSpPr>
          <p:cNvPr id="3" name="Body Level One…"/>
          <p:cNvSpPr txBox="1"/>
          <p:nvPr>
            <p:ph type="body" idx="1"/>
          </p:nvPr>
        </p:nvSpPr>
        <p:spPr bwMode="auto">
          <a:xfrm>
            <a:off x="609600" y="1600200"/>
            <a:ext cx="10972800" cy="5257800"/>
          </a:xfrm>
          <a:prstGeom prst="rect">
            <a:avLst/>
          </a:prstGeom>
          <a:ln w="12700">
            <a:miter lim="400000"/>
          </a:ln>
        </p:spPr>
        <p:txBody>
          <a:bodyPr lIns="0" tIns="0" rIns="0" bIns="0"/>
          <a:lstStyle/>
          <a:p>
            <a:pPr>
              <a:defRPr/>
            </a:pPr>
            <a:r>
              <a:rPr/>
              <a:t>Body Level One</a:t>
            </a:r>
            <a:endParaRPr/>
          </a:p>
          <a:p>
            <a:pPr lvl="1">
              <a:defRPr/>
            </a:pPr>
            <a:r>
              <a:rPr/>
              <a:t>Body Level Two</a:t>
            </a:r>
            <a:endParaRPr/>
          </a:p>
          <a:p>
            <a:pPr lvl="2">
              <a:defRPr/>
            </a:pPr>
            <a:r>
              <a:rPr/>
              <a:t>Body Level Three</a:t>
            </a:r>
            <a:endParaRPr/>
          </a:p>
          <a:p>
            <a:pPr lvl="3">
              <a:defRPr/>
            </a:pPr>
            <a:r>
              <a:rPr/>
              <a:t>Body Level Four</a:t>
            </a:r>
            <a:endParaRPr/>
          </a:p>
          <a:p>
            <a:pPr lvl="4">
              <a:defRPr/>
            </a:pPr>
            <a:r>
              <a:rPr/>
              <a:t>Body Level Five</a:t>
            </a:r>
            <a:endParaRPr/>
          </a:p>
        </p:txBody>
      </p:sp>
      <p:sp>
        <p:nvSpPr>
          <p:cNvPr id="4" name="Slide Number"/>
          <p:cNvSpPr txBox="1"/>
          <p:nvPr>
            <p:ph type="sldNum" sz="quarter" idx="2"/>
          </p:nvPr>
        </p:nvSpPr>
        <p:spPr bwMode="auto">
          <a:xfrm>
            <a:off x="11315427" y="6377940"/>
            <a:ext cx="266974" cy="279401"/>
          </a:xfrm>
          <a:prstGeom prst="rect">
            <a:avLst/>
          </a:prstGeom>
          <a:ln w="12700">
            <a:miter lim="400000"/>
          </a:ln>
        </p:spPr>
        <p:txBody>
          <a:bodyPr wrap="none" lIns="0" tIns="0" rIns="0" bIns="0">
            <a:spAutoFit/>
          </a:bodyPr>
          <a:lstStyle>
            <a:lvl1pPr algn="r">
              <a:defRPr>
                <a:solidFill>
                  <a:srgbClr val="888888"/>
                </a:solidFill>
                <a:latin typeface="+mj-lt"/>
                <a:ea typeface="+mj-ea"/>
                <a:cs typeface="+mj-cs"/>
              </a:defRPr>
            </a:lvl1pPr>
          </a:lstStyle>
          <a:p>
            <a:pPr>
              <a:defRPr/>
            </a:pPr>
            <a:fld id="{86CB4B4D-7CA3-9044-876B-883B54F8677D}" type="slidenum">
              <a:rPr/>
              <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1pPr>
      <a:lvl2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2pPr>
      <a:lvl3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3pPr>
      <a:lvl4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4pPr>
      <a:lvl5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5pPr>
      <a:lvl6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6pPr>
      <a:lvl7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7pPr>
      <a:lvl8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8pPr>
      <a:lvl9pPr marL="0" marR="0" indent="0" algn="l" defTabSz="914400">
        <a:lnSpc>
          <a:spcPct val="100000"/>
        </a:lnSpc>
        <a:spcBef>
          <a:spcPts val="0"/>
        </a:spcBef>
        <a:spcAft>
          <a:spcPts val="0"/>
        </a:spcAft>
        <a:buClrTx/>
        <a:buSzTx/>
        <a:buFontTx/>
        <a:buNone/>
        <a:defRPr sz="4400" b="0" i="0" u="none" strike="noStrike" cap="none" spc="0">
          <a:solidFill>
            <a:srgbClr val="FF0000"/>
          </a:solidFill>
          <a:latin typeface="Microsoft Sans Serif"/>
          <a:ea typeface="Microsoft Sans Serif"/>
          <a:cs typeface="Microsoft Sans Serif"/>
        </a:defRPr>
      </a:lvl9pPr>
    </p:titleStyle>
    <p:bodyStyle>
      <a:lvl1pPr marL="0" marR="0" indent="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1pPr>
      <a:lvl2pPr marL="0" marR="0" indent="4572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2pPr>
      <a:lvl3pPr marL="0" marR="0" indent="9144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3pPr>
      <a:lvl4pPr marL="0" marR="0" indent="13716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4pPr>
      <a:lvl5pPr marL="0" marR="0" indent="18288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5pPr>
      <a:lvl6pPr marL="0" marR="0" indent="22860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6pPr>
      <a:lvl7pPr marL="0" marR="0" indent="27432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7pPr>
      <a:lvl8pPr marL="0" marR="0" indent="32004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8pPr>
      <a:lvl9pPr marL="0" marR="0" indent="3657600" algn="l" defTabSz="914400">
        <a:lnSpc>
          <a:spcPct val="100000"/>
        </a:lnSpc>
        <a:spcBef>
          <a:spcPts val="0"/>
        </a:spcBef>
        <a:spcAft>
          <a:spcPts val="0"/>
        </a:spcAft>
        <a:buClrTx/>
        <a:buSzTx/>
        <a:buFontTx/>
        <a:buNone/>
        <a:defRPr sz="1800" b="0" i="0" u="none" strike="noStrike" cap="none" spc="0">
          <a:solidFill>
            <a:srgbClr val="000000"/>
          </a:solidFill>
          <a:latin typeface="Calibri"/>
          <a:ea typeface="Calibri"/>
          <a:cs typeface="Calibri"/>
        </a:defRPr>
      </a:lvl9pPr>
    </p:bodyStyle>
    <p:otherStyle>
      <a:lvl1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1pPr>
      <a:lvl2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2pPr>
      <a:lvl3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3pPr>
      <a:lvl4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4pPr>
      <a:lvl5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5pPr>
      <a:lvl6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6pPr>
      <a:lvl7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7pPr>
      <a:lvl8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8pPr>
      <a:lvl9pPr marL="0" marR="0" indent="0" algn="r" defTabSz="914400">
        <a:lnSpc>
          <a:spcPct val="100000"/>
        </a:lnSpc>
        <a:spcBef>
          <a:spcPts val="0"/>
        </a:spcBef>
        <a:spcAft>
          <a:spcPts val="0"/>
        </a:spcAft>
        <a:buClrTx/>
        <a:buSzTx/>
        <a:buFontTx/>
        <a:buNone/>
        <a:defRPr sz="1800" b="0" i="0" u="none" strike="noStrike" cap="none" spc="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 Id="rId3" Type="http://schemas.openxmlformats.org/officeDocument/2006/relationships/image" Target="../media/image4.jp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3.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6.xml"/><Relationship Id="rId3" Type="http://schemas.openxmlformats.org/officeDocument/2006/relationships/image" Target="../media/image5.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7.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8.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9.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0.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1.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2.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3.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4.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5.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6.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97" name="object 2"/>
          <p:cNvSpPr txBox="1"/>
          <p:nvPr>
            <p:ph type="title"/>
          </p:nvPr>
        </p:nvSpPr>
        <p:spPr bwMode="auto">
          <a:xfrm>
            <a:off x="3048603" y="2214033"/>
            <a:ext cx="6080126" cy="1929129"/>
          </a:xfrm>
          <a:prstGeom prst="rect">
            <a:avLst/>
          </a:prstGeom>
        </p:spPr>
        <p:txBody>
          <a:bodyPr/>
          <a:lstStyle/>
          <a:p>
            <a:pPr algn="ctr">
              <a:spcBef>
                <a:spcPts val="2200"/>
              </a:spcBef>
              <a:defRPr sz="6000">
                <a:solidFill>
                  <a:srgbClr val="000000"/>
                </a:solidFill>
                <a:latin typeface="Calibri Light"/>
                <a:ea typeface="Calibri Light"/>
                <a:cs typeface="Calibri Light"/>
              </a:defRPr>
            </a:pPr>
            <a:r>
              <a:rPr/>
              <a:t>Cell</a:t>
            </a:r>
            <a:r>
              <a:rPr spc="-300"/>
              <a:t> </a:t>
            </a:r>
            <a:r>
              <a:rPr/>
              <a:t>Wall</a:t>
            </a:r>
            <a:r>
              <a:rPr spc="-300"/>
              <a:t> </a:t>
            </a:r>
            <a:r>
              <a:rPr/>
              <a:t>Inhibitors</a:t>
            </a:r>
            <a:r>
              <a:rPr spc="-300"/>
              <a:t> </a:t>
            </a:r>
            <a:r>
              <a:rPr spc="-100"/>
              <a:t>I</a:t>
            </a:r>
            <a:endParaRPr/>
          </a:p>
          <a:p>
            <a:pPr indent="2540" algn="ctr">
              <a:spcBef>
                <a:spcPts val="1300"/>
              </a:spcBef>
              <a:defRPr sz="3600">
                <a:solidFill>
                  <a:srgbClr val="000000"/>
                </a:solidFill>
                <a:latin typeface="Symbol"/>
                <a:ea typeface="Symbol"/>
                <a:cs typeface="Symbol"/>
              </a:defRPr>
            </a:pPr>
            <a:r>
              <a:rPr/>
              <a:t>b</a:t>
            </a:r>
            <a:r>
              <a:rPr>
                <a:latin typeface="Microsoft Sans Serif"/>
                <a:ea typeface="Microsoft Sans Serif"/>
                <a:cs typeface="Microsoft Sans Serif"/>
              </a:rPr>
              <a:t>-</a:t>
            </a:r>
            <a:r>
              <a:rPr spc="-100">
                <a:latin typeface="Microsoft Sans Serif"/>
                <a:ea typeface="Microsoft Sans Serif"/>
                <a:cs typeface="Microsoft Sans Serif"/>
              </a:rPr>
              <a:t>lactam</a:t>
            </a:r>
            <a:r>
              <a:rPr spc="-300">
                <a:latin typeface="Microsoft Sans Serif"/>
                <a:ea typeface="Microsoft Sans Serif"/>
                <a:cs typeface="Microsoft Sans Serif"/>
              </a:rPr>
              <a:t> </a:t>
            </a:r>
            <a:r>
              <a:rPr spc="-100">
                <a:latin typeface="Microsoft Sans Serif"/>
                <a:ea typeface="Microsoft Sans Serif"/>
                <a:cs typeface="Microsoft Sans Serif"/>
              </a:rPr>
              <a:t>Inhibitors</a:t>
            </a:r>
            <a:endParaRPr/>
          </a:p>
        </p:txBody>
      </p:sp>
      <p:sp>
        <p:nvSpPr>
          <p:cNvPr id="98" name="object 3"/>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46" name="object 2"/>
          <p:cNvSpPr txBox="1"/>
          <p:nvPr>
            <p:ph type="title"/>
          </p:nvPr>
        </p:nvSpPr>
        <p:spPr bwMode="auto">
          <a:xfrm>
            <a:off x="910653" y="609600"/>
            <a:ext cx="9145270" cy="861061"/>
          </a:xfrm>
          <a:prstGeom prst="rect">
            <a:avLst/>
          </a:prstGeom>
        </p:spPr>
        <p:txBody>
          <a:bodyPr/>
          <a:lstStyle/>
          <a:p>
            <a:pPr indent="12700">
              <a:spcBef>
                <a:spcPts val="100"/>
              </a:spcBef>
              <a:defRPr/>
            </a:pPr>
            <a:r>
              <a:rPr/>
              <a:t>Anti-</a:t>
            </a:r>
            <a:r>
              <a:rPr spc="-200"/>
              <a:t>Pseudomonal</a:t>
            </a:r>
            <a:endParaRPr/>
          </a:p>
        </p:txBody>
      </p:sp>
      <p:sp>
        <p:nvSpPr>
          <p:cNvPr id="147" name="object 3"/>
          <p:cNvSpPr txBox="1"/>
          <p:nvPr/>
        </p:nvSpPr>
        <p:spPr bwMode="auto">
          <a:xfrm>
            <a:off x="646482" y="1803399"/>
            <a:ext cx="10020301" cy="4212630"/>
          </a:xfrm>
          <a:prstGeom prst="rect">
            <a:avLst/>
          </a:prstGeom>
          <a:ln w="12700">
            <a:miter lim="400000"/>
          </a:ln>
        </p:spPr>
        <p:txBody>
          <a:bodyPr lIns="0" tIns="0" rIns="0" bIns="0">
            <a:spAutoFit/>
          </a:bodyPr>
          <a:lstStyle/>
          <a:p>
            <a:pPr marL="240665" indent="-227965">
              <a:spcBef>
                <a:spcPts val="300"/>
              </a:spcBef>
              <a:buSzPct val="100000"/>
              <a:buFont typeface="Arial"/>
              <a:buChar char="•"/>
              <a:tabLst>
                <a:tab pos="228600" algn="l"/>
              </a:tabLst>
              <a:defRPr sz="2800" b="1" spc="-10"/>
            </a:pPr>
            <a:r>
              <a:rPr/>
              <a:t>Spectrum</a:t>
            </a:r>
            <a:endParaRPr/>
          </a:p>
          <a:p>
            <a:pPr marL="696594" lvl="1" indent="-227329">
              <a:lnSpc>
                <a:spcPts val="2700"/>
              </a:lnSpc>
              <a:spcBef>
                <a:spcPts val="200"/>
              </a:spcBef>
              <a:buSzPct val="100000"/>
              <a:buFont typeface="Arial"/>
              <a:buChar char="•"/>
              <a:tabLst>
                <a:tab pos="685800" algn="l"/>
              </a:tabLst>
              <a:defRPr sz="2400" spc="-10">
                <a:solidFill>
                  <a:srgbClr val="FF0000"/>
                </a:solidFill>
              </a:defRPr>
            </a:pPr>
            <a:r>
              <a:rPr/>
              <a:t>Very</a:t>
            </a:r>
            <a:r>
              <a:rPr spc="-75"/>
              <a:t> </a:t>
            </a:r>
            <a:r>
              <a:rPr spc="0"/>
              <a:t>broad</a:t>
            </a:r>
            <a:r>
              <a:rPr spc="-75"/>
              <a:t> </a:t>
            </a:r>
            <a:r>
              <a:rPr spc="0"/>
              <a:t>spectrum</a:t>
            </a:r>
            <a:r>
              <a:rPr spc="-75"/>
              <a:t> </a:t>
            </a:r>
            <a:r>
              <a:rPr spc="0"/>
              <a:t>even</a:t>
            </a:r>
            <a:r>
              <a:rPr spc="-75"/>
              <a:t> </a:t>
            </a:r>
            <a:r>
              <a:rPr/>
              <a:t>containing</a:t>
            </a:r>
            <a:r>
              <a:rPr spc="-75"/>
              <a:t> </a:t>
            </a:r>
            <a:r>
              <a:rPr i="1"/>
              <a:t>pseudomonas</a:t>
            </a:r>
            <a:r>
              <a:rPr i="1" spc="-75"/>
              <a:t> </a:t>
            </a:r>
            <a:r>
              <a:rPr spc="0"/>
              <a:t>and</a:t>
            </a:r>
            <a:r>
              <a:rPr spc="-70"/>
              <a:t> </a:t>
            </a:r>
            <a:r>
              <a:rPr i="1" spc="0"/>
              <a:t>anerobes.</a:t>
            </a:r>
            <a:r>
              <a:rPr i="1" spc="-85"/>
              <a:t> </a:t>
            </a:r>
            <a:r>
              <a:rPr spc="-20"/>
              <a:t>(eg.</a:t>
            </a:r>
            <a:endParaRPr/>
          </a:p>
          <a:p>
            <a:pPr indent="698500">
              <a:lnSpc>
                <a:spcPts val="2700"/>
              </a:lnSpc>
              <a:defRPr sz="2400" i="1">
                <a:solidFill>
                  <a:srgbClr val="FF0000"/>
                </a:solidFill>
              </a:defRPr>
            </a:pPr>
            <a:r>
              <a:rPr/>
              <a:t>Bacteroids</a:t>
            </a:r>
            <a:r>
              <a:rPr spc="-70"/>
              <a:t> </a:t>
            </a:r>
            <a:r>
              <a:rPr/>
              <a:t>fragilis</a:t>
            </a:r>
            <a:r>
              <a:rPr spc="-70"/>
              <a:t> </a:t>
            </a:r>
            <a:r>
              <a:rPr i="0"/>
              <a:t>causing</a:t>
            </a:r>
            <a:r>
              <a:rPr i="0" spc="-75"/>
              <a:t> </a:t>
            </a:r>
            <a:r>
              <a:rPr i="0" spc="-10"/>
              <a:t>intrabdominal</a:t>
            </a:r>
            <a:r>
              <a:rPr i="0" spc="-70"/>
              <a:t> </a:t>
            </a:r>
            <a:r>
              <a:rPr i="0" spc="-10"/>
              <a:t>sepsis)</a:t>
            </a:r>
            <a:endParaRPr/>
          </a:p>
          <a:p>
            <a:pPr marL="696594" lvl="1" indent="-227329">
              <a:spcBef>
                <a:spcPts val="200"/>
              </a:spcBef>
              <a:buSzPct val="100000"/>
              <a:buFont typeface="Arial"/>
              <a:buChar char="•"/>
              <a:tabLst>
                <a:tab pos="685800" algn="l"/>
              </a:tabLst>
              <a:defRPr sz="2400"/>
            </a:pPr>
            <a:r>
              <a:rPr/>
              <a:t>Should</a:t>
            </a:r>
            <a:r>
              <a:rPr spc="-45"/>
              <a:t> </a:t>
            </a:r>
            <a:r>
              <a:rPr b="1"/>
              <a:t>only</a:t>
            </a:r>
            <a:r>
              <a:rPr b="1" spc="-40"/>
              <a:t> </a:t>
            </a:r>
            <a:r>
              <a:rPr/>
              <a:t>be</a:t>
            </a:r>
            <a:r>
              <a:rPr spc="-35"/>
              <a:t> </a:t>
            </a:r>
            <a:r>
              <a:rPr/>
              <a:t>used</a:t>
            </a:r>
            <a:r>
              <a:rPr spc="-40"/>
              <a:t> </a:t>
            </a:r>
            <a:r>
              <a:rPr spc="-10"/>
              <a:t>against</a:t>
            </a:r>
            <a:r>
              <a:rPr spc="-50"/>
              <a:t> </a:t>
            </a:r>
            <a:r>
              <a:rPr spc="-10">
                <a:solidFill>
                  <a:srgbClr val="FF0000"/>
                </a:solidFill>
              </a:rPr>
              <a:t>pseudomonas</a:t>
            </a:r>
            <a:endParaRPr/>
          </a:p>
          <a:p>
            <a:pPr marL="240665" indent="-227965">
              <a:spcBef>
                <a:spcPts val="600"/>
              </a:spcBef>
              <a:buSzPct val="100000"/>
              <a:buFont typeface="Arial"/>
              <a:buChar char="•"/>
              <a:tabLst>
                <a:tab pos="228600" algn="l"/>
              </a:tabLst>
              <a:defRPr sz="2800" b="1"/>
            </a:pPr>
            <a:r>
              <a:rPr/>
              <a:t>Cons:</a:t>
            </a:r>
            <a:r>
              <a:rPr spc="-75"/>
              <a:t> </a:t>
            </a:r>
            <a:r>
              <a:rPr sz="2400" b="0"/>
              <a:t>Beta</a:t>
            </a:r>
            <a:r>
              <a:rPr sz="2400" b="0" spc="-65"/>
              <a:t> </a:t>
            </a:r>
            <a:r>
              <a:rPr sz="2400" b="0"/>
              <a:t>Lactamase</a:t>
            </a:r>
            <a:r>
              <a:rPr sz="2400" b="0" spc="-70"/>
              <a:t> </a:t>
            </a:r>
            <a:r>
              <a:rPr sz="2400" b="0"/>
              <a:t>susceptible</a:t>
            </a:r>
            <a:r>
              <a:rPr sz="2400" b="0" spc="-65"/>
              <a:t> </a:t>
            </a:r>
            <a:r>
              <a:rPr sz="2400" b="0"/>
              <a:t>(can</a:t>
            </a:r>
            <a:r>
              <a:rPr sz="2400" b="0" spc="-65"/>
              <a:t> </a:t>
            </a:r>
            <a:r>
              <a:rPr sz="2400" b="0"/>
              <a:t>be</a:t>
            </a:r>
            <a:r>
              <a:rPr sz="2400" b="0" spc="-70"/>
              <a:t> </a:t>
            </a:r>
            <a:r>
              <a:rPr sz="2400" b="0"/>
              <a:t>combined</a:t>
            </a:r>
            <a:r>
              <a:rPr sz="2400" b="0" spc="-65"/>
              <a:t> </a:t>
            </a:r>
            <a:r>
              <a:rPr sz="2400" b="0"/>
              <a:t>with</a:t>
            </a:r>
            <a:r>
              <a:rPr sz="2400" b="0" spc="-70"/>
              <a:t> </a:t>
            </a:r>
            <a:r>
              <a:rPr sz="2400" b="0"/>
              <a:t>clavulanic</a:t>
            </a:r>
            <a:r>
              <a:rPr sz="2400" b="0" spc="-70"/>
              <a:t> </a:t>
            </a:r>
            <a:r>
              <a:rPr sz="2400" b="0" spc="-10"/>
              <a:t>acid)</a:t>
            </a:r>
            <a:endParaRPr sz="2400"/>
          </a:p>
          <a:p>
            <a:pPr marL="240665" indent="-227965">
              <a:spcBef>
                <a:spcPts val="600"/>
              </a:spcBef>
              <a:buSzPct val="100000"/>
              <a:buFont typeface="Arial"/>
              <a:buChar char="•"/>
              <a:tabLst>
                <a:tab pos="228600" algn="l"/>
              </a:tabLst>
              <a:defRPr sz="2800" b="1"/>
            </a:pPr>
            <a:r>
              <a:rPr/>
              <a:t>Pros</a:t>
            </a:r>
            <a:r>
              <a:rPr sz="2400" b="0"/>
              <a:t>:</a:t>
            </a:r>
            <a:r>
              <a:rPr sz="2400" b="0" spc="-75"/>
              <a:t> </a:t>
            </a:r>
            <a:r>
              <a:rPr sz="2400" b="0"/>
              <a:t>Have</a:t>
            </a:r>
            <a:r>
              <a:rPr sz="2400" b="0" spc="-70"/>
              <a:t> </a:t>
            </a:r>
            <a:r>
              <a:rPr sz="2400" b="0"/>
              <a:t>an</a:t>
            </a:r>
            <a:r>
              <a:rPr sz="2400" b="0" spc="-70"/>
              <a:t> </a:t>
            </a:r>
            <a:r>
              <a:rPr sz="2400" b="0"/>
              <a:t>amazing</a:t>
            </a:r>
            <a:r>
              <a:rPr sz="2400" b="0" spc="-75"/>
              <a:t> </a:t>
            </a:r>
            <a:r>
              <a:rPr sz="2400" b="0" spc="-10"/>
              <a:t>synergetic</a:t>
            </a:r>
            <a:r>
              <a:rPr sz="2400" b="0" spc="-70"/>
              <a:t> </a:t>
            </a:r>
            <a:r>
              <a:rPr sz="2400" b="0" spc="-10"/>
              <a:t>effect</a:t>
            </a:r>
            <a:r>
              <a:rPr sz="2400" b="0" spc="-70"/>
              <a:t> </a:t>
            </a:r>
            <a:r>
              <a:rPr sz="2400" b="0"/>
              <a:t>when</a:t>
            </a:r>
            <a:r>
              <a:rPr sz="2400" b="0" spc="-70"/>
              <a:t> </a:t>
            </a:r>
            <a:r>
              <a:rPr sz="2400" b="0"/>
              <a:t>combined</a:t>
            </a:r>
            <a:r>
              <a:rPr sz="2400" b="0" spc="-70"/>
              <a:t> </a:t>
            </a:r>
            <a:r>
              <a:rPr sz="2400" b="0"/>
              <a:t>with</a:t>
            </a:r>
            <a:r>
              <a:rPr sz="2400" b="0" spc="-55"/>
              <a:t> </a:t>
            </a:r>
            <a:r>
              <a:rPr sz="2400" b="0" spc="-10">
                <a:solidFill>
                  <a:srgbClr val="002060"/>
                </a:solidFill>
              </a:rPr>
              <a:t>aminoglycosides</a:t>
            </a:r>
            <a:endParaRPr sz="2400"/>
          </a:p>
          <a:p>
            <a:pPr marL="240665" indent="-227965">
              <a:spcBef>
                <a:spcPts val="600"/>
              </a:spcBef>
              <a:buSzPct val="100000"/>
              <a:buFont typeface="Arial"/>
              <a:buChar char="•"/>
              <a:tabLst>
                <a:tab pos="228600" algn="l"/>
              </a:tabLst>
              <a:defRPr sz="2800" b="1"/>
            </a:pPr>
            <a:r>
              <a:rPr/>
              <a:t>Drugs</a:t>
            </a:r>
            <a:r>
              <a:rPr sz="2400" b="0"/>
              <a:t>:</a:t>
            </a:r>
            <a:r>
              <a:rPr sz="2400" b="0" spc="-85"/>
              <a:t> </a:t>
            </a:r>
            <a:r>
              <a:rPr sz="2400" i="1"/>
              <a:t>Carbencillin,</a:t>
            </a:r>
            <a:r>
              <a:rPr sz="2400" i="1" spc="-70"/>
              <a:t> </a:t>
            </a:r>
            <a:r>
              <a:rPr sz="2400" i="1"/>
              <a:t>Ticarcillin</a:t>
            </a:r>
            <a:r>
              <a:rPr sz="2400" b="0"/>
              <a:t>,</a:t>
            </a:r>
            <a:r>
              <a:rPr sz="2400" b="0" spc="-80"/>
              <a:t> </a:t>
            </a:r>
            <a:r>
              <a:rPr sz="2400"/>
              <a:t>Azlocillin,</a:t>
            </a:r>
            <a:r>
              <a:rPr sz="2400" spc="-70"/>
              <a:t> </a:t>
            </a:r>
            <a:r>
              <a:rPr sz="2400"/>
              <a:t>Mezlocillin</a:t>
            </a:r>
            <a:r>
              <a:rPr sz="2400" b="0"/>
              <a:t>,</a:t>
            </a:r>
            <a:r>
              <a:rPr sz="2400" b="0" spc="-75"/>
              <a:t> </a:t>
            </a:r>
            <a:r>
              <a:rPr sz="2400" b="0"/>
              <a:t>and</a:t>
            </a:r>
            <a:r>
              <a:rPr sz="2400" b="0" spc="-80"/>
              <a:t> </a:t>
            </a:r>
            <a:r>
              <a:rPr sz="2400" spc="-10"/>
              <a:t>Piperacillin</a:t>
            </a:r>
            <a:endParaRPr sz="2400"/>
          </a:p>
          <a:p>
            <a:pPr indent="276859">
              <a:spcBef>
                <a:spcPts val="300"/>
              </a:spcBef>
              <a:defRPr sz="4400" spc="-110">
                <a:solidFill>
                  <a:srgbClr val="FF0000"/>
                </a:solidFill>
                <a:latin typeface="Microsoft Sans Serif"/>
                <a:ea typeface="Microsoft Sans Serif"/>
                <a:cs typeface="Microsoft Sans Serif"/>
              </a:defRPr>
            </a:pPr>
            <a:r>
              <a:rPr/>
              <a:t>Amidinopenicillens</a:t>
            </a:r>
            <a:endParaRPr/>
          </a:p>
          <a:p>
            <a:pPr indent="282575">
              <a:spcBef>
                <a:spcPts val="1400"/>
              </a:spcBef>
              <a:defRPr sz="2400" b="1"/>
            </a:pPr>
            <a:r>
              <a:rPr/>
              <a:t>Drugs:</a:t>
            </a:r>
            <a:r>
              <a:rPr spc="-85"/>
              <a:t> </a:t>
            </a:r>
            <a:r>
              <a:rPr/>
              <a:t>Mecillinam,</a:t>
            </a:r>
            <a:r>
              <a:rPr spc="-70"/>
              <a:t> </a:t>
            </a:r>
            <a:r>
              <a:rPr spc="-10"/>
              <a:t>Pivmecillinam.</a:t>
            </a:r>
            <a:endParaRPr/>
          </a:p>
        </p:txBody>
      </p:sp>
      <p:sp>
        <p:nvSpPr>
          <p:cNvPr id="148"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50" name="object 2"/>
          <p:cNvSpPr txBox="1"/>
          <p:nvPr>
            <p:ph type="title"/>
          </p:nvPr>
        </p:nvSpPr>
        <p:spPr bwMode="auto">
          <a:xfrm>
            <a:off x="910653" y="609600"/>
            <a:ext cx="9145270" cy="861061"/>
          </a:xfrm>
          <a:prstGeom prst="rect">
            <a:avLst/>
          </a:prstGeom>
        </p:spPr>
        <p:txBody>
          <a:bodyPr/>
          <a:lstStyle/>
          <a:p>
            <a:pPr indent="12700">
              <a:spcBef>
                <a:spcPts val="100"/>
              </a:spcBef>
              <a:defRPr spc="-200"/>
            </a:pPr>
            <a:r>
              <a:rPr/>
              <a:t>Therapuetic</a:t>
            </a:r>
            <a:r>
              <a:rPr spc="-100"/>
              <a:t> </a:t>
            </a:r>
            <a:r>
              <a:rPr spc="-700"/>
              <a:t>Uses</a:t>
            </a:r>
            <a:endParaRPr/>
          </a:p>
        </p:txBody>
      </p:sp>
      <p:graphicFrame>
        <p:nvGraphicFramePr>
          <p:cNvPr id="151" name="object 3"/>
          <p:cNvGraphicFramePr>
            <a:graphicFrameLocks xmlns:a="http://schemas.openxmlformats.org/drawingml/2006/main"/>
          </p:cNvGraphicFramePr>
          <p:nvPr/>
        </p:nvGraphicFramePr>
        <p:xfrm>
          <a:off x="831850" y="1819275"/>
          <a:ext cx="10515600" cy="4602480"/>
        </p:xfrm>
        <a:graphic>
          <a:graphicData uri="http://schemas.openxmlformats.org/drawingml/2006/table">
            <a:tbl>
              <a:tblPr firstRow="0" firstCol="0" lastRow="0" lastCol="0" bandRow="0" bandCol="0">
                <a:tableStyleId>{4C3C2611-4C71-4FC5-86AE-919BDF0F9419}</a:tableStyleId>
              </a:tblPr>
              <a:tblGrid>
                <a:gridCol w="5257800"/>
                <a:gridCol w="5257800"/>
              </a:tblGrid>
              <a:tr h="370840">
                <a:tc>
                  <a:txBody>
                    <a:bodyPr/>
                    <a:p>
                      <a:pPr algn="l">
                        <a:spcBef>
                          <a:spcPts val="200"/>
                        </a:spcBef>
                        <a:defRPr/>
                      </a:pPr>
                      <a:r>
                        <a:rPr b="1" spc="-10">
                          <a:solidFill>
                            <a:srgbClr val="FFFFFF"/>
                          </a:solidFill>
                        </a:rPr>
                        <a:t>Bacteria</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algn="l">
                        <a:spcBef>
                          <a:spcPts val="200"/>
                        </a:spcBef>
                        <a:defRPr/>
                      </a:pPr>
                      <a:r>
                        <a:rPr b="1" spc="-10">
                          <a:solidFill>
                            <a:srgbClr val="FFFFFF"/>
                          </a:solidFill>
                        </a:rPr>
                        <a:t>Disease</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r>
              <a:tr h="914400">
                <a:tc>
                  <a:txBody>
                    <a:bodyPr/>
                    <a:p>
                      <a:pPr indent="91439" algn="l">
                        <a:spcBef>
                          <a:spcPts val="300"/>
                        </a:spcBef>
                        <a:defRPr spc="-10"/>
                      </a:pPr>
                      <a:r>
                        <a:rPr/>
                        <a:t>Streptococcus</a:t>
                      </a:r>
                      <a:r>
                        <a:rPr spc="-25"/>
                        <a:t> spp</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R="124460" indent="90805" algn="l">
                        <a:lnSpc>
                          <a:spcPts val="2100"/>
                        </a:lnSpc>
                        <a:spcBef>
                          <a:spcPts val="400"/>
                        </a:spcBef>
                        <a:defRPr spc="-10"/>
                      </a:pPr>
                      <a:r>
                        <a:rPr/>
                        <a:t>Wound</a:t>
                      </a:r>
                      <a:r>
                        <a:rPr spc="-69"/>
                        <a:t> </a:t>
                      </a:r>
                      <a:r>
                        <a:rPr spc="0"/>
                        <a:t>sepsis,</a:t>
                      </a:r>
                      <a:r>
                        <a:rPr spc="-69"/>
                        <a:t> </a:t>
                      </a:r>
                      <a:r>
                        <a:rPr spc="0"/>
                        <a:t>puerperal</a:t>
                      </a:r>
                      <a:r>
                        <a:rPr spc="-69"/>
                        <a:t> </a:t>
                      </a:r>
                      <a:r>
                        <a:rPr spc="0"/>
                        <a:t>fever</a:t>
                      </a:r>
                      <a:r>
                        <a:rPr spc="-75"/>
                        <a:t> </a:t>
                      </a:r>
                      <a:r>
                        <a:rPr spc="0"/>
                        <a:t>acute</a:t>
                      </a:r>
                      <a:r>
                        <a:rPr spc="-69"/>
                        <a:t> </a:t>
                      </a:r>
                      <a:r>
                        <a:rPr spc="0"/>
                        <a:t>throat</a:t>
                      </a:r>
                      <a:r>
                        <a:rPr spc="-75"/>
                        <a:t> </a:t>
                      </a:r>
                      <a:r>
                        <a:rPr/>
                        <a:t>infections, </a:t>
                      </a:r>
                      <a:r>
                        <a:rPr spc="0"/>
                        <a:t>subacute</a:t>
                      </a:r>
                      <a:r>
                        <a:rPr spc="-45"/>
                        <a:t> </a:t>
                      </a:r>
                      <a:r>
                        <a:rPr spc="0"/>
                        <a:t>bacterial</a:t>
                      </a:r>
                      <a:r>
                        <a:rPr spc="-45"/>
                        <a:t> </a:t>
                      </a:r>
                      <a:r>
                        <a:rPr/>
                        <a:t>endocarditis,..</a:t>
                      </a:r>
                      <a:r>
                        <a:rPr spc="-50"/>
                        <a:t> </a:t>
                      </a:r>
                      <a:r>
                        <a:rPr spc="-20"/>
                        <a:t>etc.</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r>
              <a:tr h="370840">
                <a:tc>
                  <a:txBody>
                    <a:bodyPr/>
                    <a:p>
                      <a:pPr indent="91439" algn="l">
                        <a:spcBef>
                          <a:spcPts val="300"/>
                        </a:spcBef>
                        <a:defRPr spc="-10"/>
                      </a:pPr>
                      <a:r>
                        <a:rPr/>
                        <a:t>Staphylococcus</a:t>
                      </a:r>
                      <a:r>
                        <a:rPr spc="-20"/>
                        <a:t> </a:t>
                      </a:r>
                      <a:r>
                        <a:rPr spc="-25"/>
                        <a:t>spp</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indent="90805" algn="l">
                        <a:spcBef>
                          <a:spcPts val="300"/>
                        </a:spcBef>
                        <a:defRPr spc="-10"/>
                      </a:pPr>
                      <a:r>
                        <a:rPr/>
                        <a:t>Infections</a:t>
                      </a:r>
                      <a:r>
                        <a:rPr spc="-45"/>
                        <a:t> </a:t>
                      </a:r>
                      <a:r>
                        <a:rPr spc="0"/>
                        <a:t>of</a:t>
                      </a:r>
                      <a:r>
                        <a:rPr spc="-34"/>
                        <a:t> </a:t>
                      </a:r>
                      <a:r>
                        <a:rPr spc="0"/>
                        <a:t>skin,</a:t>
                      </a:r>
                      <a:r>
                        <a:rPr spc="-34"/>
                        <a:t> </a:t>
                      </a:r>
                      <a:r>
                        <a:rPr spc="0"/>
                        <a:t>mucous</a:t>
                      </a:r>
                      <a:r>
                        <a:rPr spc="-40"/>
                        <a:t> </a:t>
                      </a:r>
                      <a:r>
                        <a:rPr spc="0"/>
                        <a:t>membrane</a:t>
                      </a:r>
                      <a:r>
                        <a:rPr spc="-34"/>
                        <a:t> </a:t>
                      </a:r>
                      <a:r>
                        <a:rPr spc="0"/>
                        <a:t>and</a:t>
                      </a:r>
                      <a:r>
                        <a:rPr spc="-30"/>
                        <a:t> </a:t>
                      </a:r>
                      <a:r>
                        <a:rPr/>
                        <a:t>bone.</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r>
              <a:tr h="370840">
                <a:tc>
                  <a:txBody>
                    <a:bodyPr/>
                    <a:p>
                      <a:pPr indent="91439" algn="l">
                        <a:spcBef>
                          <a:spcPts val="200"/>
                        </a:spcBef>
                        <a:defRPr/>
                      </a:pPr>
                      <a:r>
                        <a:rPr/>
                        <a:t>Pneumococcus</a:t>
                      </a:r>
                      <a:r>
                        <a:rPr spc="-95"/>
                        <a:t> </a:t>
                      </a:r>
                      <a:r>
                        <a:rPr spc="-25"/>
                        <a:t>spp</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a:txBody>
                    <a:bodyPr/>
                    <a:p>
                      <a:pPr indent="90805" algn="l">
                        <a:spcBef>
                          <a:spcPts val="200"/>
                        </a:spcBef>
                        <a:defRPr/>
                      </a:pPr>
                      <a:r>
                        <a:rPr/>
                        <a:t>Pneumonia</a:t>
                      </a:r>
                      <a:r>
                        <a:rPr spc="-50"/>
                        <a:t> </a:t>
                      </a:r>
                      <a:r>
                        <a:rPr/>
                        <a:t>and</a:t>
                      </a:r>
                      <a:r>
                        <a:rPr spc="-40"/>
                        <a:t> </a:t>
                      </a:r>
                      <a:r>
                        <a:rPr spc="-10"/>
                        <a:t>empyema.</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r>
              <a:tr h="370840">
                <a:tc>
                  <a:txBody>
                    <a:bodyPr/>
                    <a:p>
                      <a:pPr algn="l">
                        <a:spcBef>
                          <a:spcPts val="200"/>
                        </a:spcBef>
                        <a:defRPr/>
                      </a:pPr>
                      <a:r>
                        <a:rPr spc="-10"/>
                        <a:t>Spirochetes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indent="90805" algn="l">
                        <a:spcBef>
                          <a:spcPts val="200"/>
                        </a:spcBef>
                        <a:defRPr/>
                      </a:pPr>
                      <a:r>
                        <a:rPr/>
                        <a:t>Syphilis</a:t>
                      </a:r>
                      <a:r>
                        <a:rPr spc="350"/>
                        <a:t> </a:t>
                      </a:r>
                      <a:r>
                        <a:rPr/>
                        <a:t>and</a:t>
                      </a:r>
                      <a:r>
                        <a:rPr spc="-25"/>
                        <a:t> </a:t>
                      </a:r>
                      <a:r>
                        <a:rPr spc="-10"/>
                        <a:t>gonorrhoea.</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r>
              <a:tr h="370840">
                <a:tc>
                  <a:txBody>
                    <a:bodyPr/>
                    <a:p>
                      <a:pPr indent="91439" algn="l">
                        <a:spcBef>
                          <a:spcPts val="200"/>
                        </a:spcBef>
                        <a:defRPr/>
                      </a:pPr>
                      <a:r>
                        <a:rPr/>
                        <a:t>Gram</a:t>
                      </a:r>
                      <a:r>
                        <a:rPr spc="-55"/>
                        <a:t> </a:t>
                      </a:r>
                      <a:r>
                        <a:rPr spc="-25"/>
                        <a:t>–ve</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a:txBody>
                    <a:bodyPr/>
                    <a:p>
                      <a:pPr indent="90805" algn="l">
                        <a:spcBef>
                          <a:spcPts val="200"/>
                        </a:spcBef>
                        <a:defRPr spc="-10"/>
                      </a:pPr>
                      <a:r>
                        <a:rPr/>
                        <a:t>Meningococcal infections</a:t>
                      </a:r>
                      <a:r>
                        <a:rPr spc="-15"/>
                        <a:t> </a:t>
                      </a:r>
                      <a:r>
                        <a:rPr/>
                        <a:t>(Meningitis)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r>
              <a:tr h="370840">
                <a:tc>
                  <a:txBody>
                    <a:bodyPr/>
                    <a:p>
                      <a:pPr algn="l">
                        <a:spcBef>
                          <a:spcPts val="200"/>
                        </a:spcBef>
                        <a:defRPr/>
                      </a:pPr>
                      <a:r>
                        <a:rPr spc="-10"/>
                        <a:t>Pseudomonas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indent="90805" algn="l">
                        <a:spcBef>
                          <a:spcPts val="200"/>
                        </a:spcBef>
                        <a:defRPr/>
                      </a:pPr>
                      <a:r>
                        <a:rPr/>
                        <a:t>Pneumonia,</a:t>
                      </a:r>
                      <a:r>
                        <a:rPr spc="-34"/>
                        <a:t> </a:t>
                      </a:r>
                      <a:r>
                        <a:rPr/>
                        <a:t>Exterenal</a:t>
                      </a:r>
                      <a:r>
                        <a:rPr spc="-40"/>
                        <a:t> </a:t>
                      </a:r>
                      <a:r>
                        <a:rPr/>
                        <a:t>otitis,</a:t>
                      </a:r>
                      <a:r>
                        <a:rPr spc="-34"/>
                        <a:t> </a:t>
                      </a:r>
                      <a:r>
                        <a:rPr spc="-10"/>
                        <a:t>endopthalmitis..</a:t>
                      </a:r>
                      <a:r>
                        <a:rPr spc="-40"/>
                        <a:t> </a:t>
                      </a:r>
                      <a:r>
                        <a:rPr spc="-25"/>
                        <a:t>etc</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r>
              <a:tr h="1463040">
                <a:tc>
                  <a:txBody>
                    <a:bodyPr/>
                    <a:p>
                      <a:pPr indent="91439" algn="l">
                        <a:spcBef>
                          <a:spcPts val="300"/>
                        </a:spcBef>
                        <a:defRPr spc="-10"/>
                      </a:pPr>
                      <a:r>
                        <a:rPr/>
                        <a:t>Actinomyces</a:t>
                      </a:r>
                      <a:r>
                        <a:rPr spc="-15"/>
                        <a:t> </a:t>
                      </a:r>
                      <a:r>
                        <a:rPr spc="0"/>
                        <a:t>and</a:t>
                      </a:r>
                      <a:r>
                        <a:rPr/>
                        <a:t> others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a:txBody>
                    <a:bodyPr/>
                    <a:p>
                      <a:pPr marL="376554" indent="-285750" algn="l">
                        <a:lnSpc>
                          <a:spcPts val="2100"/>
                        </a:lnSpc>
                        <a:spcBef>
                          <a:spcPts val="300"/>
                        </a:spcBef>
                        <a:buSzPct val="100000"/>
                        <a:buFont typeface="Arial"/>
                        <a:buChar char="•"/>
                        <a:tabLst>
                          <a:tab pos="368300" algn="l"/>
                        </a:tabLst>
                        <a:defRPr spc="-10"/>
                      </a:pPr>
                      <a:r>
                        <a:rPr/>
                        <a:t>Actinomycosis,</a:t>
                      </a:r>
                      <a:r>
                        <a:rPr spc="-20"/>
                        <a:t> </a:t>
                      </a:r>
                      <a:r>
                        <a:rPr/>
                        <a:t>Anthrax</a:t>
                      </a:r>
                      <a:r>
                        <a:rPr spc="-25"/>
                        <a:t> </a:t>
                      </a:r>
                      <a:r>
                        <a:rPr spc="0"/>
                        <a:t>and</a:t>
                      </a:r>
                      <a:r>
                        <a:rPr spc="-15"/>
                        <a:t> </a:t>
                      </a:r>
                      <a:r>
                        <a:rPr spc="0"/>
                        <a:t>H.</a:t>
                      </a:r>
                      <a:r>
                        <a:rPr spc="-20"/>
                        <a:t> </a:t>
                      </a:r>
                      <a:r>
                        <a:rPr/>
                        <a:t>influenza</a:t>
                      </a:r>
                      <a:r>
                        <a:rPr spc="-20"/>
                        <a:t> </a:t>
                      </a:r>
                      <a:r>
                        <a:rPr/>
                        <a:t>infections.</a:t>
                      </a:r>
                      <a:endParaRPr/>
                    </a:p>
                    <a:p>
                      <a:pPr marL="376554" indent="-285750" algn="l">
                        <a:lnSpc>
                          <a:spcPts val="2100"/>
                        </a:lnSpc>
                        <a:buSzPct val="100000"/>
                        <a:buFont typeface="Arial"/>
                        <a:buChar char="•"/>
                        <a:tabLst>
                          <a:tab pos="368300" algn="l"/>
                        </a:tabLst>
                        <a:defRPr/>
                      </a:pPr>
                      <a:r>
                        <a:rPr/>
                        <a:t>Diphtheria,</a:t>
                      </a:r>
                      <a:r>
                        <a:rPr spc="-65"/>
                        <a:t> </a:t>
                      </a:r>
                      <a:r>
                        <a:rPr/>
                        <a:t>tetanus</a:t>
                      </a:r>
                      <a:r>
                        <a:rPr spc="-65"/>
                        <a:t> </a:t>
                      </a:r>
                      <a:r>
                        <a:rPr/>
                        <a:t>and</a:t>
                      </a:r>
                      <a:r>
                        <a:rPr spc="-60"/>
                        <a:t> </a:t>
                      </a:r>
                      <a:r>
                        <a:rPr/>
                        <a:t>gas</a:t>
                      </a:r>
                      <a:r>
                        <a:rPr spc="-65"/>
                        <a:t> </a:t>
                      </a:r>
                      <a:r>
                        <a:rPr spc="-10"/>
                        <a:t>gangrene</a:t>
                      </a:r>
                      <a:endParaRPr spc="-10"/>
                    </a:p>
                    <a:p>
                      <a:pPr marL="833755" marR="676275" lvl="1" indent="-285750" algn="l">
                        <a:lnSpc>
                          <a:spcPts val="2200"/>
                        </a:lnSpc>
                        <a:buSzPct val="100000"/>
                        <a:buFont typeface="Arial"/>
                        <a:buChar char="•"/>
                        <a:tabLst>
                          <a:tab pos="825500" algn="l"/>
                        </a:tabLst>
                        <a:defRPr/>
                      </a:pPr>
                      <a:r>
                        <a:rPr/>
                        <a:t>Penicillin</a:t>
                      </a:r>
                      <a:r>
                        <a:rPr spc="-50"/>
                        <a:t> </a:t>
                      </a:r>
                      <a:r>
                        <a:rPr/>
                        <a:t>may</a:t>
                      </a:r>
                      <a:r>
                        <a:rPr spc="-50"/>
                        <a:t> </a:t>
                      </a:r>
                      <a:r>
                        <a:rPr/>
                        <a:t>be</a:t>
                      </a:r>
                      <a:r>
                        <a:rPr spc="-50"/>
                        <a:t> </a:t>
                      </a:r>
                      <a:r>
                        <a:rPr/>
                        <a:t>used</a:t>
                      </a:r>
                      <a:r>
                        <a:rPr spc="-45"/>
                        <a:t> </a:t>
                      </a:r>
                      <a:r>
                        <a:rPr/>
                        <a:t>together</a:t>
                      </a:r>
                      <a:r>
                        <a:rPr spc="-55"/>
                        <a:t> </a:t>
                      </a:r>
                      <a:r>
                        <a:rPr/>
                        <a:t>with</a:t>
                      </a:r>
                      <a:r>
                        <a:rPr spc="-45"/>
                        <a:t> </a:t>
                      </a:r>
                      <a:r>
                        <a:rPr spc="-25"/>
                        <a:t>the </a:t>
                      </a:r>
                      <a:r>
                        <a:rPr/>
                        <a:t>specific</a:t>
                      </a:r>
                      <a:r>
                        <a:rPr spc="-60"/>
                        <a:t> </a:t>
                      </a:r>
                      <a:r>
                        <a:rPr spc="-10"/>
                        <a:t>antitoxins.</a:t>
                      </a:r>
                      <a:endParaRPr spc="-10"/>
                    </a:p>
                    <a:p>
                      <a:pPr marL="376554" indent="-285750" algn="l">
                        <a:lnSpc>
                          <a:spcPts val="2000"/>
                        </a:lnSpc>
                        <a:buSzPct val="100000"/>
                        <a:buFont typeface="Arial"/>
                        <a:buChar char="•"/>
                        <a:tabLst>
                          <a:tab pos="368300" algn="l"/>
                        </a:tabLst>
                        <a:defRPr/>
                      </a:pPr>
                      <a:r>
                        <a:rPr/>
                        <a:t>Peptic</a:t>
                      </a:r>
                      <a:r>
                        <a:rPr spc="-75"/>
                        <a:t> </a:t>
                      </a:r>
                      <a:r>
                        <a:rPr spc="-20"/>
                        <a:t>ulcer</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r>
            </a:tbl>
          </a:graphicData>
        </a:graphic>
      </p:graphicFrame>
      <p:sp>
        <p:nvSpPr>
          <p:cNvPr id="152"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54" name="object 2"/>
          <p:cNvSpPr txBox="1"/>
          <p:nvPr>
            <p:ph type="title"/>
          </p:nvPr>
        </p:nvSpPr>
        <p:spPr bwMode="auto">
          <a:xfrm>
            <a:off x="910653" y="609600"/>
            <a:ext cx="9145270" cy="861061"/>
          </a:xfrm>
          <a:prstGeom prst="rect">
            <a:avLst/>
          </a:prstGeom>
        </p:spPr>
        <p:txBody>
          <a:bodyPr/>
          <a:lstStyle/>
          <a:p>
            <a:pPr indent="12700">
              <a:spcBef>
                <a:spcPts val="100"/>
              </a:spcBef>
              <a:defRPr spc="-200"/>
            </a:pPr>
            <a:r>
              <a:rPr/>
              <a:t>Therapuetic</a:t>
            </a:r>
            <a:r>
              <a:rPr spc="-100"/>
              <a:t> </a:t>
            </a:r>
            <a:r>
              <a:rPr spc="-700"/>
              <a:t>Uses</a:t>
            </a:r>
            <a:endParaRPr/>
          </a:p>
        </p:txBody>
      </p:sp>
      <p:sp>
        <p:nvSpPr>
          <p:cNvPr id="155" name="object 3"/>
          <p:cNvSpPr txBox="1"/>
          <p:nvPr/>
        </p:nvSpPr>
        <p:spPr bwMode="auto">
          <a:xfrm>
            <a:off x="916938" y="1803187"/>
            <a:ext cx="9410701" cy="3728543"/>
          </a:xfrm>
          <a:prstGeom prst="rect">
            <a:avLst/>
          </a:prstGeom>
          <a:ln w="12700">
            <a:miter lim="400000"/>
          </a:ln>
        </p:spPr>
        <p:txBody>
          <a:bodyPr lIns="0" tIns="0" rIns="0" bIns="0">
            <a:spAutoFit/>
          </a:bodyPr>
          <a:lstStyle/>
          <a:p>
            <a:pPr marL="240665" indent="-227965">
              <a:spcBef>
                <a:spcPts val="1800"/>
              </a:spcBef>
              <a:buSzPct val="100000"/>
              <a:buFont typeface="Arial"/>
              <a:buChar char="•"/>
              <a:tabLst>
                <a:tab pos="228600" algn="l"/>
              </a:tabLst>
              <a:defRPr sz="2800" spc="-10"/>
            </a:pPr>
            <a:r>
              <a:rPr/>
              <a:t>Prophylaxis</a:t>
            </a:r>
            <a:r>
              <a:rPr spc="-80"/>
              <a:t> </a:t>
            </a:r>
            <a:r>
              <a:rPr/>
              <a:t>(Benzathine</a:t>
            </a:r>
            <a:r>
              <a:rPr spc="-85"/>
              <a:t> </a:t>
            </a:r>
            <a:r>
              <a:rPr/>
              <a:t>only)</a:t>
            </a:r>
            <a:endParaRPr/>
          </a:p>
          <a:p>
            <a:pPr marL="926464" lvl="1" indent="-456565">
              <a:spcBef>
                <a:spcPts val="1500"/>
              </a:spcBef>
              <a:buSzPct val="100000"/>
              <a:buAutoNum type="arabicPeriod" startAt="1"/>
              <a:tabLst>
                <a:tab pos="914400" algn="l"/>
              </a:tabLst>
              <a:defRPr sz="2400" spc="-100"/>
            </a:pPr>
            <a:r>
              <a:rPr/>
              <a:t>To</a:t>
            </a:r>
            <a:r>
              <a:rPr spc="-35"/>
              <a:t> </a:t>
            </a:r>
            <a:r>
              <a:rPr spc="-10"/>
              <a:t>prevent</a:t>
            </a:r>
            <a:r>
              <a:rPr spc="-90"/>
              <a:t> </a:t>
            </a:r>
            <a:r>
              <a:rPr spc="-10"/>
              <a:t>recurrency</a:t>
            </a:r>
            <a:r>
              <a:rPr spc="-55"/>
              <a:t> </a:t>
            </a:r>
            <a:r>
              <a:rPr spc="0"/>
              <a:t>of</a:t>
            </a:r>
            <a:r>
              <a:rPr spc="-55"/>
              <a:t> </a:t>
            </a:r>
            <a:r>
              <a:rPr spc="0">
                <a:solidFill>
                  <a:srgbClr val="002060"/>
                </a:solidFill>
              </a:rPr>
              <a:t>Acute</a:t>
            </a:r>
            <a:r>
              <a:rPr spc="-50">
                <a:solidFill>
                  <a:srgbClr val="002060"/>
                </a:solidFill>
              </a:rPr>
              <a:t> </a:t>
            </a:r>
            <a:r>
              <a:rPr spc="0">
                <a:solidFill>
                  <a:srgbClr val="002060"/>
                </a:solidFill>
              </a:rPr>
              <a:t>Rheumatic</a:t>
            </a:r>
            <a:r>
              <a:rPr spc="-65">
                <a:solidFill>
                  <a:srgbClr val="002060"/>
                </a:solidFill>
              </a:rPr>
              <a:t> </a:t>
            </a:r>
            <a:r>
              <a:rPr spc="-10">
                <a:solidFill>
                  <a:srgbClr val="002060"/>
                </a:solidFill>
              </a:rPr>
              <a:t>Fever</a:t>
            </a:r>
            <a:endParaRPr/>
          </a:p>
          <a:p>
            <a:pPr marL="926464" lvl="1" indent="-456565">
              <a:spcBef>
                <a:spcPts val="1900"/>
              </a:spcBef>
              <a:buSzPct val="100000"/>
              <a:buAutoNum type="arabicPeriod" startAt="1"/>
              <a:tabLst>
                <a:tab pos="914400" algn="l"/>
              </a:tabLst>
              <a:defRPr sz="2400" spc="-120"/>
            </a:pPr>
            <a:r>
              <a:rPr/>
              <a:t>To</a:t>
            </a:r>
            <a:r>
              <a:rPr spc="-15"/>
              <a:t> </a:t>
            </a:r>
            <a:r>
              <a:rPr spc="-10"/>
              <a:t>prevent</a:t>
            </a:r>
            <a:r>
              <a:rPr/>
              <a:t> </a:t>
            </a:r>
            <a:r>
              <a:rPr spc="0">
                <a:solidFill>
                  <a:srgbClr val="002060"/>
                </a:solidFill>
              </a:rPr>
              <a:t>gonorrheal</a:t>
            </a:r>
            <a:r>
              <a:rPr spc="-65">
                <a:solidFill>
                  <a:srgbClr val="002060"/>
                </a:solidFill>
              </a:rPr>
              <a:t> </a:t>
            </a:r>
            <a:r>
              <a:rPr spc="0">
                <a:solidFill>
                  <a:srgbClr val="002060"/>
                </a:solidFill>
              </a:rPr>
              <a:t>opthlamia</a:t>
            </a:r>
            <a:r>
              <a:rPr spc="-60">
                <a:solidFill>
                  <a:srgbClr val="002060"/>
                </a:solidFill>
              </a:rPr>
              <a:t> </a:t>
            </a:r>
            <a:r>
              <a:rPr spc="0"/>
              <a:t>in</a:t>
            </a:r>
            <a:r>
              <a:rPr spc="-60"/>
              <a:t> </a:t>
            </a:r>
            <a:r>
              <a:rPr spc="-10"/>
              <a:t>neonates</a:t>
            </a:r>
            <a:endParaRPr/>
          </a:p>
          <a:p>
            <a:pPr marL="926464" lvl="1" indent="-456565">
              <a:spcBef>
                <a:spcPts val="1900"/>
              </a:spcBef>
              <a:buSzPct val="100000"/>
              <a:buAutoNum type="arabicPeriod" startAt="1"/>
              <a:tabLst>
                <a:tab pos="914400" algn="l"/>
              </a:tabLst>
              <a:defRPr sz="2400" spc="-120"/>
            </a:pPr>
            <a:r>
              <a:rPr/>
              <a:t>To</a:t>
            </a:r>
            <a:r>
              <a:rPr spc="-15"/>
              <a:t> </a:t>
            </a:r>
            <a:r>
              <a:rPr spc="-10"/>
              <a:t>prevent</a:t>
            </a:r>
            <a:r>
              <a:rPr spc="-125"/>
              <a:t> </a:t>
            </a:r>
            <a:r>
              <a:rPr spc="0">
                <a:solidFill>
                  <a:srgbClr val="002060"/>
                </a:solidFill>
              </a:rPr>
              <a:t>subacute</a:t>
            </a:r>
            <a:r>
              <a:rPr spc="-65">
                <a:solidFill>
                  <a:srgbClr val="002060"/>
                </a:solidFill>
              </a:rPr>
              <a:t> </a:t>
            </a:r>
            <a:r>
              <a:rPr spc="0">
                <a:solidFill>
                  <a:srgbClr val="002060"/>
                </a:solidFill>
              </a:rPr>
              <a:t>bacterial</a:t>
            </a:r>
            <a:r>
              <a:rPr spc="-70">
                <a:solidFill>
                  <a:srgbClr val="002060"/>
                </a:solidFill>
              </a:rPr>
              <a:t> </a:t>
            </a:r>
            <a:r>
              <a:rPr spc="-10">
                <a:solidFill>
                  <a:srgbClr val="002060"/>
                </a:solidFill>
              </a:rPr>
              <a:t>infective</a:t>
            </a:r>
            <a:r>
              <a:rPr spc="-65">
                <a:solidFill>
                  <a:srgbClr val="002060"/>
                </a:solidFill>
              </a:rPr>
              <a:t> </a:t>
            </a:r>
            <a:r>
              <a:rPr spc="-10">
                <a:solidFill>
                  <a:srgbClr val="002060"/>
                </a:solidFill>
              </a:rPr>
              <a:t>endocarditis</a:t>
            </a:r>
            <a:r>
              <a:rPr spc="-65">
                <a:solidFill>
                  <a:srgbClr val="002060"/>
                </a:solidFill>
              </a:rPr>
              <a:t> </a:t>
            </a:r>
            <a:r>
              <a:rPr spc="0"/>
              <a:t>occurring</a:t>
            </a:r>
            <a:r>
              <a:rPr spc="-70"/>
              <a:t> </a:t>
            </a:r>
            <a:r>
              <a:rPr spc="0"/>
              <a:t>due</a:t>
            </a:r>
            <a:r>
              <a:rPr spc="-60"/>
              <a:t> </a:t>
            </a:r>
            <a:r>
              <a:rPr spc="-25"/>
              <a:t>to</a:t>
            </a:r>
            <a:endParaRPr/>
          </a:p>
          <a:p>
            <a:pPr marL="1155064" lvl="2" indent="-228600">
              <a:spcBef>
                <a:spcPts val="1800"/>
              </a:spcBef>
              <a:buSzPct val="100000"/>
              <a:buFont typeface="Arial"/>
              <a:buChar char="•"/>
              <a:tabLst>
                <a:tab pos="1143000" algn="l"/>
              </a:tabLst>
              <a:defRPr sz="2000" spc="-9"/>
            </a:pPr>
            <a:r>
              <a:rPr/>
              <a:t>Operative</a:t>
            </a:r>
            <a:r>
              <a:rPr spc="-50"/>
              <a:t> </a:t>
            </a:r>
            <a:r>
              <a:rPr/>
              <a:t>procedures</a:t>
            </a:r>
            <a:r>
              <a:rPr spc="-50"/>
              <a:t> </a:t>
            </a:r>
            <a:r>
              <a:rPr spc="0"/>
              <a:t>(eg.</a:t>
            </a:r>
            <a:r>
              <a:rPr spc="-55"/>
              <a:t> </a:t>
            </a:r>
            <a:r>
              <a:rPr spc="0"/>
              <a:t>Dental</a:t>
            </a:r>
            <a:r>
              <a:rPr spc="-50"/>
              <a:t> </a:t>
            </a:r>
            <a:r>
              <a:rPr/>
              <a:t>extraction,</a:t>
            </a:r>
            <a:r>
              <a:rPr spc="-50"/>
              <a:t> </a:t>
            </a:r>
            <a:r>
              <a:rPr/>
              <a:t>Tonsillectomy)</a:t>
            </a:r>
            <a:endParaRPr/>
          </a:p>
          <a:p>
            <a:pPr marL="1155064" lvl="2" indent="-228600">
              <a:spcBef>
                <a:spcPts val="1700"/>
              </a:spcBef>
              <a:buSzPct val="100000"/>
              <a:buFont typeface="Arial"/>
              <a:buChar char="•"/>
              <a:tabLst>
                <a:tab pos="1143000" algn="l"/>
              </a:tabLst>
              <a:defRPr sz="2000"/>
            </a:pPr>
            <a:r>
              <a:rPr/>
              <a:t>Congenital</a:t>
            </a:r>
            <a:r>
              <a:rPr spc="-77"/>
              <a:t> </a:t>
            </a:r>
            <a:r>
              <a:rPr/>
              <a:t>or</a:t>
            </a:r>
            <a:r>
              <a:rPr spc="-75"/>
              <a:t> </a:t>
            </a:r>
            <a:r>
              <a:rPr/>
              <a:t>acquired</a:t>
            </a:r>
            <a:r>
              <a:rPr spc="-77"/>
              <a:t> </a:t>
            </a:r>
            <a:r>
              <a:rPr/>
              <a:t>vascular</a:t>
            </a:r>
            <a:r>
              <a:rPr spc="-77"/>
              <a:t> </a:t>
            </a:r>
            <a:r>
              <a:rPr spc="-9"/>
              <a:t>diseases</a:t>
            </a:r>
            <a:endParaRPr/>
          </a:p>
          <a:p>
            <a:pPr marL="1155064" lvl="2" indent="-228600">
              <a:spcBef>
                <a:spcPts val="1700"/>
              </a:spcBef>
              <a:buSzPct val="100000"/>
              <a:buFont typeface="Arial"/>
              <a:buChar char="•"/>
              <a:tabLst>
                <a:tab pos="1143000" algn="l"/>
              </a:tabLst>
              <a:defRPr sz="2000" spc="-9"/>
            </a:pPr>
            <a:r>
              <a:rPr/>
              <a:t>Immunocompromised</a:t>
            </a:r>
            <a:endParaRPr/>
          </a:p>
        </p:txBody>
      </p:sp>
      <p:sp>
        <p:nvSpPr>
          <p:cNvPr id="156"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58" name="object 2"/>
          <p:cNvSpPr txBox="1"/>
          <p:nvPr>
            <p:ph type="title"/>
          </p:nvPr>
        </p:nvSpPr>
        <p:spPr bwMode="auto">
          <a:xfrm>
            <a:off x="910653" y="609600"/>
            <a:ext cx="9145270" cy="861061"/>
          </a:xfrm>
          <a:prstGeom prst="rect">
            <a:avLst/>
          </a:prstGeom>
        </p:spPr>
        <p:txBody>
          <a:bodyPr/>
          <a:lstStyle/>
          <a:p>
            <a:pPr indent="12700">
              <a:spcBef>
                <a:spcPts val="100"/>
              </a:spcBef>
              <a:defRPr spc="-400"/>
            </a:pPr>
            <a:r>
              <a:rPr/>
              <a:t>Side</a:t>
            </a:r>
            <a:r>
              <a:rPr spc="-100"/>
              <a:t> </a:t>
            </a:r>
            <a:r>
              <a:rPr spc="-300"/>
              <a:t>Effects</a:t>
            </a:r>
            <a:endParaRPr/>
          </a:p>
        </p:txBody>
      </p:sp>
      <p:sp>
        <p:nvSpPr>
          <p:cNvPr id="159" name="object 3"/>
          <p:cNvSpPr txBox="1"/>
          <p:nvPr/>
        </p:nvSpPr>
        <p:spPr bwMode="auto">
          <a:xfrm>
            <a:off x="916938" y="1600200"/>
            <a:ext cx="6092192" cy="1135381"/>
          </a:xfrm>
          <a:prstGeom prst="rect">
            <a:avLst/>
          </a:prstGeom>
          <a:ln w="12700">
            <a:miter lim="400000"/>
          </a:ln>
        </p:spPr>
        <p:txBody>
          <a:bodyPr lIns="0" tIns="0" rIns="0" bIns="0">
            <a:spAutoFit/>
          </a:bodyPr>
          <a:lstStyle/>
          <a:p>
            <a:pPr marL="526415" indent="-513715">
              <a:lnSpc>
                <a:spcPts val="3300"/>
              </a:lnSpc>
              <a:spcBef>
                <a:spcPts val="100"/>
              </a:spcBef>
              <a:buSzPct val="100000"/>
              <a:buAutoNum type="arabicPeriod" startAt="1"/>
              <a:tabLst>
                <a:tab pos="520700" algn="l"/>
              </a:tabLst>
              <a:defRPr sz="2800" b="1"/>
            </a:pPr>
            <a:r>
              <a:rPr/>
              <a:t>Hypersensitivity</a:t>
            </a:r>
            <a:r>
              <a:rPr spc="-65"/>
              <a:t> </a:t>
            </a:r>
            <a:r>
              <a:rPr/>
              <a:t>(10%</a:t>
            </a:r>
            <a:r>
              <a:rPr spc="-70"/>
              <a:t> </a:t>
            </a:r>
            <a:r>
              <a:rPr/>
              <a:t>of</a:t>
            </a:r>
            <a:r>
              <a:rPr spc="-55"/>
              <a:t> </a:t>
            </a:r>
            <a:r>
              <a:rPr/>
              <a:t>the</a:t>
            </a:r>
            <a:r>
              <a:rPr spc="-60"/>
              <a:t> </a:t>
            </a:r>
            <a:r>
              <a:rPr spc="-10"/>
              <a:t>patients)</a:t>
            </a:r>
            <a:endParaRPr/>
          </a:p>
          <a:p>
            <a:pPr marL="697230" lvl="1" indent="-227329">
              <a:lnSpc>
                <a:spcPts val="2800"/>
              </a:lnSpc>
              <a:buSzPct val="100000"/>
              <a:buFont typeface="Arial"/>
              <a:buChar char="•"/>
              <a:tabLst>
                <a:tab pos="685800" algn="l"/>
              </a:tabLst>
              <a:defRPr sz="2400"/>
            </a:pPr>
            <a:r>
              <a:rPr/>
              <a:t>Common</a:t>
            </a:r>
            <a:r>
              <a:rPr spc="-40"/>
              <a:t> </a:t>
            </a:r>
            <a:r>
              <a:rPr/>
              <a:t>with</a:t>
            </a:r>
            <a:r>
              <a:rPr spc="-40"/>
              <a:t> </a:t>
            </a:r>
            <a:r>
              <a:rPr/>
              <a:t>long</a:t>
            </a:r>
            <a:r>
              <a:rPr spc="-45"/>
              <a:t> </a:t>
            </a:r>
            <a:r>
              <a:rPr spc="-10"/>
              <a:t>courses.</a:t>
            </a:r>
            <a:endParaRPr/>
          </a:p>
          <a:p>
            <a:pPr marL="697230" lvl="1" indent="-227329">
              <a:lnSpc>
                <a:spcPts val="2800"/>
              </a:lnSpc>
              <a:buSzPct val="100000"/>
              <a:buFont typeface="Arial"/>
              <a:buChar char="•"/>
              <a:tabLst>
                <a:tab pos="685800" algn="l"/>
              </a:tabLst>
              <a:defRPr sz="2400"/>
            </a:pPr>
            <a:r>
              <a:rPr/>
              <a:t>Due</a:t>
            </a:r>
            <a:r>
              <a:rPr spc="-35"/>
              <a:t> </a:t>
            </a:r>
            <a:r>
              <a:rPr/>
              <a:t>to</a:t>
            </a:r>
            <a:r>
              <a:rPr spc="-45"/>
              <a:t> </a:t>
            </a:r>
            <a:r>
              <a:rPr spc="-10"/>
              <a:t>metabolites</a:t>
            </a:r>
            <a:r>
              <a:rPr spc="-40"/>
              <a:t> </a:t>
            </a:r>
            <a:r>
              <a:rPr/>
              <a:t>not</a:t>
            </a:r>
            <a:r>
              <a:rPr spc="-40"/>
              <a:t> </a:t>
            </a:r>
            <a:r>
              <a:rPr/>
              <a:t>penicillin</a:t>
            </a:r>
            <a:r>
              <a:rPr spc="-40"/>
              <a:t> </a:t>
            </a:r>
            <a:r>
              <a:rPr spc="-10"/>
              <a:t>itself</a:t>
            </a:r>
            <a:endParaRPr/>
          </a:p>
        </p:txBody>
      </p:sp>
      <p:sp>
        <p:nvSpPr>
          <p:cNvPr id="160" name="object 4"/>
          <p:cNvSpPr txBox="1"/>
          <p:nvPr/>
        </p:nvSpPr>
        <p:spPr bwMode="auto">
          <a:xfrm>
            <a:off x="1374138" y="5232400"/>
            <a:ext cx="8281670" cy="1332723"/>
          </a:xfrm>
          <a:prstGeom prst="rect">
            <a:avLst/>
          </a:prstGeom>
          <a:ln w="12700">
            <a:miter lim="400000"/>
          </a:ln>
        </p:spPr>
        <p:txBody>
          <a:bodyPr lIns="0" tIns="0" rIns="0" bIns="0">
            <a:spAutoFit/>
          </a:bodyPr>
          <a:lstStyle/>
          <a:p>
            <a:pPr marL="240029" indent="-227329">
              <a:spcBef>
                <a:spcPts val="100"/>
              </a:spcBef>
              <a:buSzPct val="100000"/>
              <a:buFont typeface="Arial"/>
              <a:buChar char="•"/>
              <a:tabLst>
                <a:tab pos="228600" algn="l"/>
              </a:tabLst>
              <a:defRPr sz="2400" spc="-10"/>
            </a:pPr>
            <a:r>
              <a:rPr/>
              <a:t>Prevention</a:t>
            </a:r>
            <a:endParaRPr/>
          </a:p>
          <a:p>
            <a:pPr marL="697865" lvl="1" indent="-228600">
              <a:lnSpc>
                <a:spcPts val="2300"/>
              </a:lnSpc>
              <a:buSzPct val="100000"/>
              <a:buFont typeface="Arial"/>
              <a:buChar char="•"/>
              <a:tabLst>
                <a:tab pos="685800" algn="l"/>
              </a:tabLst>
              <a:defRPr sz="2000"/>
            </a:pPr>
            <a:r>
              <a:rPr/>
              <a:t>History</a:t>
            </a:r>
            <a:r>
              <a:rPr spc="-35"/>
              <a:t> </a:t>
            </a:r>
            <a:r>
              <a:rPr/>
              <a:t>and</a:t>
            </a:r>
            <a:r>
              <a:rPr spc="-25"/>
              <a:t> </a:t>
            </a:r>
            <a:r>
              <a:rPr spc="-9"/>
              <a:t>Hypersensitivity</a:t>
            </a:r>
            <a:r>
              <a:rPr spc="-30"/>
              <a:t> </a:t>
            </a:r>
            <a:r>
              <a:rPr spc="-19"/>
              <a:t>test</a:t>
            </a:r>
            <a:endParaRPr/>
          </a:p>
          <a:p>
            <a:pPr marL="240029" marR="5080" indent="-227329">
              <a:lnSpc>
                <a:spcPct val="79900"/>
              </a:lnSpc>
              <a:spcBef>
                <a:spcPts val="500"/>
              </a:spcBef>
              <a:buSzPct val="100000"/>
              <a:buFont typeface="Arial"/>
              <a:buChar char="•"/>
              <a:tabLst>
                <a:tab pos="241300" algn="l"/>
              </a:tabLst>
              <a:defRPr sz="2400" spc="-25"/>
            </a:pPr>
            <a:r>
              <a:rPr/>
              <a:t>Treatment:</a:t>
            </a:r>
            <a:r>
              <a:rPr spc="-50"/>
              <a:t> </a:t>
            </a:r>
            <a:r>
              <a:rPr spc="0"/>
              <a:t>ECAA</a:t>
            </a:r>
            <a:r>
              <a:rPr spc="-40"/>
              <a:t> </a:t>
            </a:r>
            <a:r>
              <a:rPr spc="0"/>
              <a:t>:</a:t>
            </a:r>
            <a:r>
              <a:rPr spc="-55"/>
              <a:t> </a:t>
            </a:r>
            <a:r>
              <a:rPr u="sng" spc="0"/>
              <a:t>E</a:t>
            </a:r>
            <a:r>
              <a:rPr spc="0"/>
              <a:t>pinephrine</a:t>
            </a:r>
            <a:r>
              <a:rPr spc="-35"/>
              <a:t> </a:t>
            </a:r>
            <a:r>
              <a:rPr spc="0"/>
              <a:t>/</a:t>
            </a:r>
            <a:r>
              <a:rPr spc="-40"/>
              <a:t> </a:t>
            </a:r>
            <a:r>
              <a:rPr u="sng" spc="-10"/>
              <a:t>C</a:t>
            </a:r>
            <a:r>
              <a:rPr spc="-10"/>
              <a:t>orticosteroids</a:t>
            </a:r>
            <a:r>
              <a:rPr spc="-45"/>
              <a:t> </a:t>
            </a:r>
            <a:r>
              <a:rPr spc="0"/>
              <a:t>/</a:t>
            </a:r>
            <a:r>
              <a:rPr spc="-45"/>
              <a:t> </a:t>
            </a:r>
            <a:r>
              <a:rPr u="sng" spc="-10"/>
              <a:t>A</a:t>
            </a:r>
            <a:r>
              <a:rPr spc="-10"/>
              <a:t>nti-Histamine 	(Chlorpheniramine)/</a:t>
            </a:r>
            <a:r>
              <a:rPr spc="-35"/>
              <a:t> </a:t>
            </a:r>
            <a:r>
              <a:rPr spc="0"/>
              <a:t>and</a:t>
            </a:r>
            <a:r>
              <a:rPr spc="-30"/>
              <a:t> </a:t>
            </a:r>
            <a:r>
              <a:rPr u="sng" spc="-10"/>
              <a:t>A</a:t>
            </a:r>
            <a:r>
              <a:rPr spc="-10"/>
              <a:t>minophylline</a:t>
            </a:r>
            <a:endParaRPr/>
          </a:p>
        </p:txBody>
      </p:sp>
      <p:graphicFrame>
        <p:nvGraphicFramePr>
          <p:cNvPr id="161" name="object 5"/>
          <p:cNvGraphicFramePr>
            <a:graphicFrameLocks xmlns:a="http://schemas.openxmlformats.org/drawingml/2006/main"/>
          </p:cNvGraphicFramePr>
          <p:nvPr/>
        </p:nvGraphicFramePr>
        <p:xfrm>
          <a:off x="1606840" y="2862375"/>
          <a:ext cx="8128001" cy="2108201"/>
        </p:xfrm>
        <a:graphic>
          <a:graphicData uri="http://schemas.openxmlformats.org/drawingml/2006/table">
            <a:tbl>
              <a:tblPr firstRow="0" firstCol="0" lastRow="0" lastCol="0" bandRow="0" bandCol="0">
                <a:tableStyleId>{4C3C2611-4C71-4FC5-86AE-919BDF0F9419}</a:tableStyleId>
              </a:tblPr>
              <a:tblGrid>
                <a:gridCol w="4064000"/>
                <a:gridCol w="4064000"/>
              </a:tblGrid>
              <a:tr h="370840">
                <a:tc>
                  <a:txBody>
                    <a:bodyPr/>
                    <a:p>
                      <a:pPr algn="ctr">
                        <a:spcBef>
                          <a:spcPts val="200"/>
                        </a:spcBef>
                        <a:defRPr b="1">
                          <a:solidFill>
                            <a:srgbClr val="FFFFFF"/>
                          </a:solidFill>
                        </a:defRPr>
                      </a:pPr>
                      <a:r>
                        <a:rPr/>
                        <a:t>Early</a:t>
                      </a:r>
                      <a:r>
                        <a:rPr spc="-55"/>
                        <a:t> </a:t>
                      </a:r>
                      <a:r>
                        <a:rPr/>
                        <a:t>/</a:t>
                      </a:r>
                      <a:r>
                        <a:rPr spc="-45"/>
                        <a:t> </a:t>
                      </a:r>
                      <a:r>
                        <a:rPr/>
                        <a:t>Anaphylactic</a:t>
                      </a:r>
                      <a:r>
                        <a:rPr spc="-55"/>
                        <a:t> </a:t>
                      </a:r>
                      <a:r>
                        <a:rPr/>
                        <a:t>(Type</a:t>
                      </a:r>
                      <a:r>
                        <a:rPr spc="-55"/>
                        <a:t> </a:t>
                      </a:r>
                      <a:r>
                        <a:rPr spc="-25"/>
                        <a:t>I)</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indent="392429" algn="l">
                        <a:spcBef>
                          <a:spcPts val="200"/>
                        </a:spcBef>
                        <a:defRPr b="1">
                          <a:solidFill>
                            <a:srgbClr val="FFFFFF"/>
                          </a:solidFill>
                        </a:defRPr>
                      </a:pPr>
                      <a:r>
                        <a:rPr/>
                        <a:t>Delayed</a:t>
                      </a:r>
                      <a:r>
                        <a:rPr spc="-50"/>
                        <a:t> </a:t>
                      </a:r>
                      <a:r>
                        <a:rPr/>
                        <a:t>/</a:t>
                      </a:r>
                      <a:r>
                        <a:rPr spc="-40"/>
                        <a:t> </a:t>
                      </a:r>
                      <a:r>
                        <a:rPr/>
                        <a:t>Serum</a:t>
                      </a:r>
                      <a:r>
                        <a:rPr spc="-50"/>
                        <a:t> </a:t>
                      </a:r>
                      <a:r>
                        <a:rPr/>
                        <a:t>sickness</a:t>
                      </a:r>
                      <a:r>
                        <a:rPr spc="-50"/>
                        <a:t> </a:t>
                      </a:r>
                      <a:r>
                        <a:rPr/>
                        <a:t>(Type</a:t>
                      </a:r>
                      <a:r>
                        <a:rPr spc="-50"/>
                        <a:t> </a:t>
                      </a:r>
                      <a:r>
                        <a:rPr spc="-20"/>
                        <a:t>III)</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r>
              <a:tr h="1737360">
                <a:tc>
                  <a:txBody>
                    <a:bodyPr/>
                    <a:p>
                      <a:pPr marL="376554" indent="-285115" algn="l">
                        <a:lnSpc>
                          <a:spcPts val="2100"/>
                        </a:lnSpc>
                        <a:spcBef>
                          <a:spcPts val="200"/>
                        </a:spcBef>
                        <a:buSzPct val="100000"/>
                        <a:buFont typeface="Arial"/>
                        <a:buChar char="•"/>
                        <a:tabLst>
                          <a:tab pos="368300" algn="l"/>
                        </a:tabLst>
                        <a:defRPr/>
                      </a:pPr>
                      <a:r>
                        <a:rPr/>
                        <a:t>Severe</a:t>
                      </a:r>
                      <a:r>
                        <a:rPr spc="-45"/>
                        <a:t> </a:t>
                      </a:r>
                      <a:r>
                        <a:rPr/>
                        <a:t>fall</a:t>
                      </a:r>
                      <a:r>
                        <a:rPr spc="-50"/>
                        <a:t> </a:t>
                      </a:r>
                      <a:r>
                        <a:rPr/>
                        <a:t>in</a:t>
                      </a:r>
                      <a:r>
                        <a:rPr spc="-45"/>
                        <a:t> </a:t>
                      </a:r>
                      <a:r>
                        <a:rPr spc="-25"/>
                        <a:t>BP</a:t>
                      </a:r>
                      <a:endParaRPr spc="-25"/>
                    </a:p>
                    <a:p>
                      <a:pPr marL="376554" indent="-285115" algn="l">
                        <a:lnSpc>
                          <a:spcPts val="2100"/>
                        </a:lnSpc>
                        <a:buSzPct val="100000"/>
                        <a:buFont typeface="Arial"/>
                        <a:buChar char="•"/>
                        <a:tabLst>
                          <a:tab pos="368300" algn="l"/>
                        </a:tabLst>
                        <a:defRPr spc="-10"/>
                      </a:pPr>
                      <a:r>
                        <a:rPr/>
                        <a:t>Bronchoconstriction</a:t>
                      </a:r>
                      <a:endParaRPr/>
                    </a:p>
                    <a:p>
                      <a:pPr marL="376554" indent="-285115" algn="l">
                        <a:buSzPct val="100000"/>
                        <a:buFont typeface="Arial"/>
                        <a:buChar char="•"/>
                        <a:tabLst>
                          <a:tab pos="368300" algn="l"/>
                        </a:tabLst>
                        <a:defRPr/>
                      </a:pPr>
                      <a:r>
                        <a:rPr/>
                        <a:t>Angioedema</a:t>
                      </a:r>
                      <a:r>
                        <a:rPr spc="-80"/>
                        <a:t> </a:t>
                      </a:r>
                      <a:r>
                        <a:rPr spc="-10"/>
                        <a:t>(Larynx)</a:t>
                      </a:r>
                      <a:endParaRPr spc="-10"/>
                    </a:p>
                    <a:p>
                      <a:pPr marL="376554" indent="-285115" algn="l">
                        <a:lnSpc>
                          <a:spcPts val="2100"/>
                        </a:lnSpc>
                        <a:buSzPct val="100000"/>
                        <a:buFont typeface="Arial"/>
                        <a:buChar char="•"/>
                        <a:tabLst>
                          <a:tab pos="368300" algn="l"/>
                        </a:tabLst>
                        <a:defRPr/>
                      </a:pPr>
                      <a:r>
                        <a:rPr/>
                        <a:t>Can</a:t>
                      </a:r>
                      <a:r>
                        <a:rPr spc="-40"/>
                        <a:t> </a:t>
                      </a:r>
                      <a:r>
                        <a:rPr/>
                        <a:t>cause</a:t>
                      </a:r>
                      <a:r>
                        <a:rPr spc="-34"/>
                        <a:t> </a:t>
                      </a:r>
                      <a:r>
                        <a:rPr spc="-20"/>
                        <a:t>death</a:t>
                      </a:r>
                      <a:endParaRPr spc="-20"/>
                    </a:p>
                    <a:p>
                      <a:pPr marL="377189" marR="588644" indent="-285750" algn="l">
                        <a:lnSpc>
                          <a:spcPts val="2200"/>
                        </a:lnSpc>
                        <a:buSzPct val="100000"/>
                        <a:buFont typeface="Arial"/>
                        <a:buChar char="•"/>
                        <a:tabLst>
                          <a:tab pos="368300" algn="l"/>
                        </a:tabLst>
                        <a:defRPr/>
                      </a:pPr>
                      <a:r>
                        <a:rPr/>
                        <a:t>Minutes</a:t>
                      </a:r>
                      <a:r>
                        <a:rPr spc="-30"/>
                        <a:t> </a:t>
                      </a:r>
                      <a:r>
                        <a:rPr/>
                        <a:t>(IV)</a:t>
                      </a:r>
                      <a:r>
                        <a:rPr spc="-25"/>
                        <a:t> </a:t>
                      </a:r>
                      <a:r>
                        <a:rPr/>
                        <a:t>to</a:t>
                      </a:r>
                      <a:r>
                        <a:rPr spc="-25"/>
                        <a:t> </a:t>
                      </a:r>
                      <a:r>
                        <a:rPr/>
                        <a:t>Less</a:t>
                      </a:r>
                      <a:r>
                        <a:rPr spc="-30"/>
                        <a:t> </a:t>
                      </a:r>
                      <a:r>
                        <a:rPr/>
                        <a:t>than</a:t>
                      </a:r>
                      <a:r>
                        <a:rPr spc="-20"/>
                        <a:t> </a:t>
                      </a:r>
                      <a:r>
                        <a:rPr/>
                        <a:t>an</a:t>
                      </a:r>
                      <a:r>
                        <a:rPr spc="-20"/>
                        <a:t> hour </a:t>
                      </a:r>
                      <a:r>
                        <a:rPr spc="-10"/>
                        <a:t>(Oral)</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L="376554" marR="414655" indent="-285750" algn="l">
                        <a:lnSpc>
                          <a:spcPts val="2100"/>
                        </a:lnSpc>
                        <a:spcBef>
                          <a:spcPts val="400"/>
                        </a:spcBef>
                        <a:buSzPct val="100000"/>
                        <a:buFont typeface="Arial"/>
                        <a:buChar char="•"/>
                        <a:tabLst>
                          <a:tab pos="368300" algn="l"/>
                        </a:tabLst>
                        <a:defRPr spc="-30"/>
                      </a:pPr>
                      <a:r>
                        <a:rPr/>
                        <a:t>Fever,</a:t>
                      </a:r>
                      <a:r>
                        <a:rPr spc="-45"/>
                        <a:t> </a:t>
                      </a:r>
                      <a:r>
                        <a:rPr spc="0"/>
                        <a:t>Malasie,</a:t>
                      </a:r>
                      <a:r>
                        <a:rPr spc="-45"/>
                        <a:t> </a:t>
                      </a:r>
                      <a:r>
                        <a:rPr spc="0"/>
                        <a:t>Arthalgia,</a:t>
                      </a:r>
                      <a:r>
                        <a:rPr spc="-45"/>
                        <a:t> </a:t>
                      </a:r>
                      <a:r>
                        <a:rPr spc="0"/>
                        <a:t>Skin</a:t>
                      </a:r>
                      <a:r>
                        <a:rPr spc="-40"/>
                        <a:t> </a:t>
                      </a:r>
                      <a:r>
                        <a:rPr spc="-20"/>
                        <a:t>rash, </a:t>
                      </a:r>
                      <a:r>
                        <a:rPr spc="-10"/>
                        <a:t>Angioedema</a:t>
                      </a:r>
                      <a:endParaRPr spc="-10"/>
                    </a:p>
                    <a:p>
                      <a:pPr marL="376554" indent="-285750" algn="l">
                        <a:lnSpc>
                          <a:spcPts val="2100"/>
                        </a:lnSpc>
                        <a:buSzPct val="100000"/>
                        <a:buFont typeface="Arial"/>
                        <a:buChar char="•"/>
                        <a:tabLst>
                          <a:tab pos="368300" algn="l"/>
                        </a:tabLst>
                        <a:defRPr spc="-10"/>
                      </a:pPr>
                      <a:r>
                        <a:rPr/>
                        <a:t>2-</a:t>
                      </a:r>
                      <a:r>
                        <a:rPr spc="0"/>
                        <a:t>12</a:t>
                      </a:r>
                      <a:r>
                        <a:rPr/>
                        <a:t> </a:t>
                      </a:r>
                      <a:r>
                        <a:rPr spc="-20"/>
                        <a:t>Days</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r>
            </a:tbl>
          </a:graphicData>
        </a:graphic>
      </p:graphicFrame>
      <p:sp>
        <p:nvSpPr>
          <p:cNvPr id="162" name="object 6"/>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64" name="object 2"/>
          <p:cNvSpPr txBox="1"/>
          <p:nvPr>
            <p:ph type="title"/>
          </p:nvPr>
        </p:nvSpPr>
        <p:spPr bwMode="auto">
          <a:xfrm>
            <a:off x="910653" y="609600"/>
            <a:ext cx="9145270" cy="861061"/>
          </a:xfrm>
          <a:prstGeom prst="rect">
            <a:avLst/>
          </a:prstGeom>
        </p:spPr>
        <p:txBody>
          <a:bodyPr/>
          <a:lstStyle/>
          <a:p>
            <a:pPr indent="12700">
              <a:spcBef>
                <a:spcPts val="100"/>
              </a:spcBef>
              <a:defRPr spc="-400"/>
            </a:pPr>
            <a:r>
              <a:rPr/>
              <a:t>Side</a:t>
            </a:r>
            <a:r>
              <a:rPr spc="-100"/>
              <a:t> </a:t>
            </a:r>
            <a:r>
              <a:rPr spc="-300"/>
              <a:t>Effects</a:t>
            </a:r>
            <a:endParaRPr/>
          </a:p>
        </p:txBody>
      </p:sp>
      <p:sp>
        <p:nvSpPr>
          <p:cNvPr id="165" name="object 3"/>
          <p:cNvSpPr txBox="1"/>
          <p:nvPr/>
        </p:nvSpPr>
        <p:spPr bwMode="auto">
          <a:xfrm>
            <a:off x="916939" y="1790700"/>
            <a:ext cx="9281795" cy="4621831"/>
          </a:xfrm>
          <a:prstGeom prst="rect">
            <a:avLst/>
          </a:prstGeom>
          <a:ln w="12700">
            <a:miter lim="400000"/>
          </a:ln>
        </p:spPr>
        <p:txBody>
          <a:bodyPr lIns="0" tIns="0" rIns="0" bIns="0">
            <a:spAutoFit/>
          </a:bodyPr>
          <a:lstStyle/>
          <a:p>
            <a:pPr marL="526415" indent="-513715">
              <a:spcBef>
                <a:spcPts val="100"/>
              </a:spcBef>
              <a:buSzPct val="100000"/>
              <a:buAutoNum type="arabicPeriod" startAt="2"/>
              <a:tabLst>
                <a:tab pos="520700" algn="l"/>
              </a:tabLst>
              <a:defRPr sz="2800" b="1" spc="-10"/>
            </a:pPr>
            <a:r>
              <a:rPr/>
              <a:t>Neurotoxicity</a:t>
            </a:r>
            <a:endParaRPr/>
          </a:p>
          <a:p>
            <a:pPr marL="697230" lvl="1" indent="-227329">
              <a:spcBef>
                <a:spcPts val="1700"/>
              </a:spcBef>
              <a:buSzPct val="100000"/>
              <a:buFont typeface="Arial"/>
              <a:buChar char="•"/>
              <a:tabLst>
                <a:tab pos="685800" algn="l"/>
              </a:tabLst>
              <a:defRPr sz="2400" spc="-10"/>
            </a:pPr>
            <a:r>
              <a:rPr/>
              <a:t>Intrathecal</a:t>
            </a:r>
            <a:r>
              <a:rPr spc="-80"/>
              <a:t> </a:t>
            </a:r>
            <a:r>
              <a:rPr spc="0"/>
              <a:t>injections:</a:t>
            </a:r>
            <a:r>
              <a:rPr spc="-75"/>
              <a:t> </a:t>
            </a:r>
            <a:r>
              <a:rPr spc="0"/>
              <a:t>Seizures,</a:t>
            </a:r>
            <a:r>
              <a:rPr spc="-75"/>
              <a:t> </a:t>
            </a:r>
            <a:r>
              <a:rPr spc="0"/>
              <a:t>Coma</a:t>
            </a:r>
            <a:r>
              <a:rPr spc="-70"/>
              <a:t> </a:t>
            </a:r>
            <a:r>
              <a:rPr spc="0"/>
              <a:t>and</a:t>
            </a:r>
            <a:r>
              <a:rPr spc="-75"/>
              <a:t> </a:t>
            </a:r>
            <a:r>
              <a:rPr/>
              <a:t>Death.</a:t>
            </a:r>
            <a:endParaRPr/>
          </a:p>
          <a:p>
            <a:pPr marL="526415" indent="-513715">
              <a:spcBef>
                <a:spcPts val="2300"/>
              </a:spcBef>
              <a:buSzPct val="100000"/>
              <a:buAutoNum type="arabicPeriod" startAt="2"/>
              <a:tabLst>
                <a:tab pos="520700" algn="l"/>
              </a:tabLst>
              <a:defRPr sz="2800" b="1"/>
            </a:pPr>
            <a:r>
              <a:rPr/>
              <a:t>Glossitis,</a:t>
            </a:r>
            <a:r>
              <a:rPr spc="-85"/>
              <a:t> </a:t>
            </a:r>
            <a:r>
              <a:rPr/>
              <a:t>Stomatitis,</a:t>
            </a:r>
            <a:r>
              <a:rPr spc="-80"/>
              <a:t> </a:t>
            </a:r>
            <a:r>
              <a:rPr/>
              <a:t>and</a:t>
            </a:r>
            <a:r>
              <a:rPr spc="-80"/>
              <a:t> </a:t>
            </a:r>
            <a:r>
              <a:rPr spc="-10"/>
              <a:t>Superinfection</a:t>
            </a:r>
            <a:endParaRPr/>
          </a:p>
          <a:p>
            <a:pPr marL="697230" lvl="1" indent="-227329">
              <a:spcBef>
                <a:spcPts val="1700"/>
              </a:spcBef>
              <a:buSzPct val="100000"/>
              <a:buFont typeface="Arial"/>
              <a:buChar char="•"/>
              <a:tabLst>
                <a:tab pos="685800" algn="l"/>
              </a:tabLst>
              <a:defRPr sz="2400"/>
            </a:pPr>
            <a:r>
              <a:rPr/>
              <a:t>By</a:t>
            </a:r>
            <a:r>
              <a:rPr spc="-60"/>
              <a:t> </a:t>
            </a:r>
            <a:r>
              <a:rPr i="1">
                <a:solidFill>
                  <a:srgbClr val="C00000"/>
                </a:solidFill>
              </a:rPr>
              <a:t>Candida</a:t>
            </a:r>
            <a:r>
              <a:rPr i="1" spc="-60">
                <a:solidFill>
                  <a:srgbClr val="C00000"/>
                </a:solidFill>
              </a:rPr>
              <a:t> </a:t>
            </a:r>
            <a:r>
              <a:rPr i="1">
                <a:solidFill>
                  <a:srgbClr val="C00000"/>
                </a:solidFill>
              </a:rPr>
              <a:t>Albicanis</a:t>
            </a:r>
            <a:r>
              <a:rPr i="1" spc="-60">
                <a:solidFill>
                  <a:srgbClr val="C00000"/>
                </a:solidFill>
              </a:rPr>
              <a:t> </a:t>
            </a:r>
            <a:r>
              <a:rPr/>
              <a:t>more</a:t>
            </a:r>
            <a:r>
              <a:rPr spc="-55"/>
              <a:t> </a:t>
            </a:r>
            <a:r>
              <a:rPr/>
              <a:t>with</a:t>
            </a:r>
            <a:r>
              <a:rPr spc="-60"/>
              <a:t> </a:t>
            </a:r>
            <a:r>
              <a:rPr spc="-10"/>
              <a:t>Ampicillin</a:t>
            </a:r>
            <a:endParaRPr/>
          </a:p>
          <a:p>
            <a:pPr marL="526415" indent="-513715">
              <a:spcBef>
                <a:spcPts val="2200"/>
              </a:spcBef>
              <a:buSzPct val="100000"/>
              <a:buAutoNum type="arabicPeriod" startAt="2"/>
              <a:tabLst>
                <a:tab pos="520700" algn="l"/>
              </a:tabLst>
              <a:defRPr sz="2800" b="1"/>
            </a:pPr>
            <a:r>
              <a:rPr/>
              <a:t>Cation</a:t>
            </a:r>
            <a:r>
              <a:rPr spc="-90"/>
              <a:t> </a:t>
            </a:r>
            <a:r>
              <a:rPr spc="-35"/>
              <a:t>Toxicity</a:t>
            </a:r>
            <a:r>
              <a:rPr spc="-90"/>
              <a:t> </a:t>
            </a:r>
            <a:r>
              <a:rPr/>
              <a:t>(Renal</a:t>
            </a:r>
            <a:r>
              <a:rPr spc="-85"/>
              <a:t> </a:t>
            </a:r>
            <a:r>
              <a:rPr/>
              <a:t>Insufficiency</a:t>
            </a:r>
            <a:r>
              <a:rPr spc="-85"/>
              <a:t> </a:t>
            </a:r>
            <a:r>
              <a:rPr spc="-10"/>
              <a:t>patients)</a:t>
            </a:r>
            <a:endParaRPr/>
          </a:p>
          <a:p>
            <a:pPr marL="526415" indent="-513715">
              <a:spcBef>
                <a:spcPts val="2300"/>
              </a:spcBef>
              <a:buSzPct val="100000"/>
              <a:buAutoNum type="arabicPeriod" startAt="2"/>
              <a:tabLst>
                <a:tab pos="520700" algn="l"/>
              </a:tabLst>
              <a:defRPr sz="2800" b="1"/>
            </a:pPr>
            <a:r>
              <a:rPr/>
              <a:t>Procaine</a:t>
            </a:r>
            <a:r>
              <a:rPr spc="-120"/>
              <a:t> </a:t>
            </a:r>
            <a:r>
              <a:rPr spc="-10"/>
              <a:t>Penicillens</a:t>
            </a:r>
            <a:endParaRPr/>
          </a:p>
          <a:p>
            <a:pPr marL="697230" marR="5080" lvl="1" indent="-227329">
              <a:lnSpc>
                <a:spcPct val="138900"/>
              </a:lnSpc>
              <a:spcBef>
                <a:spcPts val="600"/>
              </a:spcBef>
              <a:buSzPct val="100000"/>
              <a:buFont typeface="Arial"/>
              <a:buChar char="•"/>
              <a:tabLst>
                <a:tab pos="698500" algn="l"/>
              </a:tabLst>
              <a:defRPr sz="2400"/>
            </a:pPr>
            <a:r>
              <a:rPr/>
              <a:t>Accidental</a:t>
            </a:r>
            <a:r>
              <a:rPr spc="-80"/>
              <a:t> </a:t>
            </a:r>
            <a:r>
              <a:rPr/>
              <a:t>IV</a:t>
            </a:r>
            <a:r>
              <a:rPr spc="-70"/>
              <a:t> </a:t>
            </a:r>
            <a:r>
              <a:rPr spc="-10"/>
              <a:t>administration</a:t>
            </a:r>
            <a:r>
              <a:rPr spc="-70"/>
              <a:t> </a:t>
            </a:r>
            <a:r>
              <a:rPr/>
              <a:t>causes</a:t>
            </a:r>
            <a:r>
              <a:rPr spc="-70"/>
              <a:t> </a:t>
            </a:r>
            <a:r>
              <a:rPr>
                <a:solidFill>
                  <a:srgbClr val="002060"/>
                </a:solidFill>
              </a:rPr>
              <a:t>mental</a:t>
            </a:r>
            <a:r>
              <a:rPr spc="-75">
                <a:solidFill>
                  <a:srgbClr val="002060"/>
                </a:solidFill>
              </a:rPr>
              <a:t> </a:t>
            </a:r>
            <a:r>
              <a:rPr>
                <a:solidFill>
                  <a:srgbClr val="002060"/>
                </a:solidFill>
              </a:rPr>
              <a:t>changes,</a:t>
            </a:r>
            <a:r>
              <a:rPr spc="-70">
                <a:solidFill>
                  <a:srgbClr val="002060"/>
                </a:solidFill>
              </a:rPr>
              <a:t> </a:t>
            </a:r>
            <a:r>
              <a:rPr spc="-10">
                <a:solidFill>
                  <a:srgbClr val="002060"/>
                </a:solidFill>
              </a:rPr>
              <a:t>convulsions,</a:t>
            </a:r>
            <a:r>
              <a:rPr spc="-75">
                <a:solidFill>
                  <a:srgbClr val="002060"/>
                </a:solidFill>
              </a:rPr>
              <a:t> </a:t>
            </a:r>
            <a:r>
              <a:rPr spc="-25">
                <a:solidFill>
                  <a:srgbClr val="002060"/>
                </a:solidFill>
              </a:rPr>
              <a:t>and 	</a:t>
            </a:r>
            <a:r>
              <a:rPr>
                <a:solidFill>
                  <a:srgbClr val="002060"/>
                </a:solidFill>
              </a:rPr>
              <a:t>Pulmomary</a:t>
            </a:r>
            <a:r>
              <a:rPr spc="-60">
                <a:solidFill>
                  <a:srgbClr val="002060"/>
                </a:solidFill>
              </a:rPr>
              <a:t> </a:t>
            </a:r>
            <a:r>
              <a:rPr spc="-10">
                <a:solidFill>
                  <a:srgbClr val="002060"/>
                </a:solidFill>
              </a:rPr>
              <a:t>infarcts</a:t>
            </a:r>
            <a:endParaRPr/>
          </a:p>
        </p:txBody>
      </p:sp>
      <p:sp>
        <p:nvSpPr>
          <p:cNvPr id="166"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68" name="object 2"/>
          <p:cNvSpPr txBox="1"/>
          <p:nvPr>
            <p:ph type="title"/>
          </p:nvPr>
        </p:nvSpPr>
        <p:spPr bwMode="auto">
          <a:xfrm>
            <a:off x="910653" y="609600"/>
            <a:ext cx="9145270" cy="861061"/>
          </a:xfrm>
          <a:prstGeom prst="rect">
            <a:avLst/>
          </a:prstGeom>
        </p:spPr>
        <p:txBody>
          <a:bodyPr/>
          <a:lstStyle>
            <a:lvl1pPr indent="12700">
              <a:spcBef>
                <a:spcPts val="100"/>
              </a:spcBef>
              <a:defRPr spc="-200"/>
            </a:lvl1pPr>
          </a:lstStyle>
          <a:p>
            <a:pPr>
              <a:defRPr/>
            </a:pPr>
            <a:r>
              <a:rPr/>
              <a:t>Interactions</a:t>
            </a:r>
            <a:endParaRPr/>
          </a:p>
        </p:txBody>
      </p:sp>
      <p:sp>
        <p:nvSpPr>
          <p:cNvPr id="169" name="object 3"/>
          <p:cNvSpPr txBox="1"/>
          <p:nvPr/>
        </p:nvSpPr>
        <p:spPr bwMode="auto">
          <a:xfrm>
            <a:off x="916938" y="1803400"/>
            <a:ext cx="10197467" cy="3522713"/>
          </a:xfrm>
          <a:prstGeom prst="rect">
            <a:avLst/>
          </a:prstGeom>
          <a:ln w="12700">
            <a:miter lim="400000"/>
          </a:ln>
        </p:spPr>
        <p:txBody>
          <a:bodyPr lIns="0" tIns="0" rIns="0" bIns="0">
            <a:spAutoFit/>
          </a:bodyPr>
          <a:lstStyle/>
          <a:p>
            <a:pPr marL="240029" indent="-227329">
              <a:spcBef>
                <a:spcPts val="100"/>
              </a:spcBef>
              <a:buSzPct val="100000"/>
              <a:buFont typeface="Arial"/>
              <a:buChar char="•"/>
              <a:tabLst>
                <a:tab pos="228600" algn="l"/>
              </a:tabLst>
              <a:defRPr sz="2400" b="1">
                <a:solidFill>
                  <a:srgbClr val="C00000"/>
                </a:solidFill>
              </a:defRPr>
            </a:pPr>
            <a:r>
              <a:rPr/>
              <a:t>Penicillin</a:t>
            </a:r>
            <a:r>
              <a:rPr spc="-55"/>
              <a:t> </a:t>
            </a:r>
            <a:r>
              <a:rPr/>
              <a:t>shouldn’t</a:t>
            </a:r>
            <a:r>
              <a:rPr spc="-45"/>
              <a:t> </a:t>
            </a:r>
            <a:r>
              <a:rPr/>
              <a:t>be</a:t>
            </a:r>
            <a:r>
              <a:rPr spc="-45"/>
              <a:t> </a:t>
            </a:r>
            <a:r>
              <a:rPr/>
              <a:t>with</a:t>
            </a:r>
            <a:r>
              <a:rPr spc="-60"/>
              <a:t> </a:t>
            </a:r>
            <a:r>
              <a:rPr spc="-10"/>
              <a:t>bacteristatic</a:t>
            </a:r>
            <a:r>
              <a:rPr spc="-55"/>
              <a:t> </a:t>
            </a:r>
            <a:r>
              <a:rPr/>
              <a:t>drugs</a:t>
            </a:r>
            <a:r>
              <a:rPr spc="-45"/>
              <a:t> </a:t>
            </a:r>
            <a:r>
              <a:rPr/>
              <a:t>(eg.</a:t>
            </a:r>
            <a:r>
              <a:rPr spc="-55"/>
              <a:t> </a:t>
            </a:r>
            <a:r>
              <a:rPr spc="-10"/>
              <a:t>Tetracycline,</a:t>
            </a:r>
            <a:endParaRPr/>
          </a:p>
          <a:p>
            <a:pPr marL="240029" indent="-227329">
              <a:spcBef>
                <a:spcPts val="2500"/>
              </a:spcBef>
              <a:buSzPct val="100000"/>
              <a:buFont typeface="Arial"/>
              <a:buChar char="•"/>
              <a:tabLst>
                <a:tab pos="228600" algn="l"/>
              </a:tabLst>
              <a:defRPr sz="2400" b="1" spc="-10">
                <a:solidFill>
                  <a:srgbClr val="C00000"/>
                </a:solidFill>
              </a:defRPr>
            </a:pPr>
            <a:r>
              <a:rPr/>
              <a:t>Chloramphenicol,</a:t>
            </a:r>
            <a:r>
              <a:rPr spc="-25"/>
              <a:t> </a:t>
            </a:r>
            <a:r>
              <a:rPr/>
              <a:t>Erythromycin).</a:t>
            </a:r>
            <a:endParaRPr/>
          </a:p>
          <a:p>
            <a:pPr marL="697865" lvl="1" indent="-227965">
              <a:spcBef>
                <a:spcPts val="1700"/>
              </a:spcBef>
              <a:buSzPct val="100000"/>
              <a:buFont typeface="Arial"/>
              <a:buChar char="•"/>
              <a:tabLst>
                <a:tab pos="685800" algn="l"/>
              </a:tabLst>
              <a:defRPr sz="2000" b="1">
                <a:solidFill>
                  <a:srgbClr val="C00000"/>
                </a:solidFill>
              </a:defRPr>
            </a:pPr>
            <a:r>
              <a:rPr/>
              <a:t>Inhibiting</a:t>
            </a:r>
            <a:r>
              <a:rPr spc="-70"/>
              <a:t> </a:t>
            </a:r>
            <a:r>
              <a:rPr/>
              <a:t>protein</a:t>
            </a:r>
            <a:r>
              <a:rPr spc="-65"/>
              <a:t> </a:t>
            </a:r>
            <a:r>
              <a:rPr spc="-9"/>
              <a:t>synthesis</a:t>
            </a:r>
            <a:r>
              <a:rPr spc="-70"/>
              <a:t> </a:t>
            </a:r>
            <a:r>
              <a:rPr spc="-9"/>
              <a:t>interferes</a:t>
            </a:r>
            <a:r>
              <a:rPr spc="-65"/>
              <a:t> </a:t>
            </a:r>
            <a:r>
              <a:rPr/>
              <a:t>with</a:t>
            </a:r>
            <a:r>
              <a:rPr spc="-70"/>
              <a:t> </a:t>
            </a:r>
            <a:r>
              <a:rPr spc="-9"/>
              <a:t>penicillin</a:t>
            </a:r>
            <a:endParaRPr/>
          </a:p>
          <a:p>
            <a:pPr marL="240029" indent="-227329">
              <a:spcBef>
                <a:spcPts val="2400"/>
              </a:spcBef>
              <a:buSzPct val="100000"/>
              <a:buFont typeface="Arial"/>
              <a:buChar char="•"/>
              <a:tabLst>
                <a:tab pos="228600" algn="l"/>
              </a:tabLst>
              <a:defRPr sz="2400" b="1">
                <a:solidFill>
                  <a:srgbClr val="0070C0"/>
                </a:solidFill>
              </a:defRPr>
            </a:pPr>
            <a:r>
              <a:rPr/>
              <a:t>Gentamicin</a:t>
            </a:r>
            <a:r>
              <a:rPr spc="-70"/>
              <a:t> </a:t>
            </a:r>
            <a:r>
              <a:rPr/>
              <a:t>and</a:t>
            </a:r>
            <a:r>
              <a:rPr spc="-65"/>
              <a:t> </a:t>
            </a:r>
            <a:r>
              <a:rPr spc="-20"/>
              <a:t>Anti-</a:t>
            </a:r>
            <a:r>
              <a:rPr/>
              <a:t>psuedomonals</a:t>
            </a:r>
            <a:r>
              <a:rPr spc="-65"/>
              <a:t> </a:t>
            </a:r>
            <a:r>
              <a:rPr/>
              <a:t>have</a:t>
            </a:r>
            <a:r>
              <a:rPr spc="-65"/>
              <a:t> </a:t>
            </a:r>
            <a:r>
              <a:rPr spc="-10"/>
              <a:t>SYNERGITIC</a:t>
            </a:r>
            <a:r>
              <a:rPr spc="-70"/>
              <a:t> </a:t>
            </a:r>
            <a:r>
              <a:rPr spc="-10"/>
              <a:t>effect.</a:t>
            </a:r>
            <a:endParaRPr/>
          </a:p>
          <a:p>
            <a:pPr marL="697865" lvl="1" indent="-227965">
              <a:spcBef>
                <a:spcPts val="1800"/>
              </a:spcBef>
              <a:buSzPct val="100000"/>
              <a:buFont typeface="Arial"/>
              <a:buChar char="•"/>
              <a:tabLst>
                <a:tab pos="685800" algn="l"/>
              </a:tabLst>
              <a:defRPr sz="2000" b="1">
                <a:solidFill>
                  <a:srgbClr val="0070C0"/>
                </a:solidFill>
              </a:defRPr>
            </a:pPr>
            <a:r>
              <a:rPr/>
              <a:t>Penicillin</a:t>
            </a:r>
            <a:r>
              <a:rPr spc="-70"/>
              <a:t> </a:t>
            </a:r>
            <a:r>
              <a:rPr/>
              <a:t>makes</a:t>
            </a:r>
            <a:r>
              <a:rPr spc="-60"/>
              <a:t> </a:t>
            </a:r>
            <a:r>
              <a:rPr/>
              <a:t>the</a:t>
            </a:r>
            <a:r>
              <a:rPr spc="-60"/>
              <a:t> </a:t>
            </a:r>
            <a:r>
              <a:rPr spc="-9"/>
              <a:t>penetration</a:t>
            </a:r>
            <a:r>
              <a:rPr spc="-65"/>
              <a:t> </a:t>
            </a:r>
            <a:r>
              <a:rPr/>
              <a:t>easier</a:t>
            </a:r>
            <a:r>
              <a:rPr spc="-65"/>
              <a:t> </a:t>
            </a:r>
            <a:r>
              <a:rPr/>
              <a:t>for</a:t>
            </a:r>
            <a:r>
              <a:rPr spc="-65"/>
              <a:t> </a:t>
            </a:r>
            <a:r>
              <a:rPr spc="-9"/>
              <a:t>Aminoglycosides</a:t>
            </a:r>
            <a:endParaRPr/>
          </a:p>
          <a:p>
            <a:pPr marL="698500" marR="5080" lvl="1" indent="-228600">
              <a:lnSpc>
                <a:spcPct val="150000"/>
              </a:lnSpc>
              <a:spcBef>
                <a:spcPts val="500"/>
              </a:spcBef>
              <a:buSzPct val="100000"/>
              <a:buFont typeface="Arial"/>
              <a:buChar char="•"/>
              <a:tabLst>
                <a:tab pos="698500" algn="l"/>
              </a:tabLst>
              <a:defRPr sz="2000" b="1">
                <a:solidFill>
                  <a:srgbClr val="FF0000"/>
                </a:solidFill>
              </a:defRPr>
            </a:pPr>
            <a:r>
              <a:rPr/>
              <a:t>But</a:t>
            </a:r>
            <a:r>
              <a:rPr spc="-60"/>
              <a:t> </a:t>
            </a:r>
            <a:r>
              <a:rPr/>
              <a:t>they</a:t>
            </a:r>
            <a:r>
              <a:rPr spc="-55"/>
              <a:t> </a:t>
            </a:r>
            <a:r>
              <a:rPr/>
              <a:t>cancel</a:t>
            </a:r>
            <a:r>
              <a:rPr spc="-55"/>
              <a:t> </a:t>
            </a:r>
            <a:r>
              <a:rPr/>
              <a:t>each</a:t>
            </a:r>
            <a:r>
              <a:rPr spc="-55"/>
              <a:t> </a:t>
            </a:r>
            <a:r>
              <a:rPr/>
              <a:t>other’s</a:t>
            </a:r>
            <a:r>
              <a:rPr spc="-50"/>
              <a:t> </a:t>
            </a:r>
            <a:r>
              <a:rPr/>
              <a:t>work</a:t>
            </a:r>
            <a:r>
              <a:rPr spc="-55"/>
              <a:t> </a:t>
            </a:r>
            <a:r>
              <a:rPr/>
              <a:t>when</a:t>
            </a:r>
            <a:r>
              <a:rPr spc="-55"/>
              <a:t> </a:t>
            </a:r>
            <a:r>
              <a:rPr spc="-9"/>
              <a:t>prepared</a:t>
            </a:r>
            <a:r>
              <a:rPr spc="-50"/>
              <a:t> </a:t>
            </a:r>
            <a:r>
              <a:rPr/>
              <a:t>in</a:t>
            </a:r>
            <a:r>
              <a:rPr spc="-55"/>
              <a:t> </a:t>
            </a:r>
            <a:r>
              <a:rPr/>
              <a:t>the</a:t>
            </a:r>
            <a:r>
              <a:rPr spc="-50"/>
              <a:t> </a:t>
            </a:r>
            <a:r>
              <a:rPr/>
              <a:t>same</a:t>
            </a:r>
            <a:r>
              <a:rPr spc="-45"/>
              <a:t> </a:t>
            </a:r>
            <a:r>
              <a:rPr/>
              <a:t>needle,</a:t>
            </a:r>
            <a:r>
              <a:rPr spc="-60"/>
              <a:t> </a:t>
            </a:r>
            <a:r>
              <a:rPr/>
              <a:t>even</a:t>
            </a:r>
            <a:r>
              <a:rPr spc="-55"/>
              <a:t> </a:t>
            </a:r>
            <a:r>
              <a:rPr spc="-9"/>
              <a:t>preferably</a:t>
            </a:r>
            <a:r>
              <a:rPr spc="-50"/>
              <a:t> </a:t>
            </a:r>
            <a:r>
              <a:rPr spc="-25"/>
              <a:t>not </a:t>
            </a:r>
            <a:r>
              <a:rPr/>
              <a:t>in</a:t>
            </a:r>
            <a:r>
              <a:rPr spc="-30"/>
              <a:t> </a:t>
            </a:r>
            <a:r>
              <a:rPr/>
              <a:t>the</a:t>
            </a:r>
            <a:r>
              <a:rPr spc="-25"/>
              <a:t> </a:t>
            </a:r>
            <a:r>
              <a:rPr/>
              <a:t>same</a:t>
            </a:r>
            <a:r>
              <a:rPr spc="-19"/>
              <a:t> site</a:t>
            </a:r>
            <a:endParaRPr/>
          </a:p>
        </p:txBody>
      </p:sp>
      <p:sp>
        <p:nvSpPr>
          <p:cNvPr id="170"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graphicFrame>
        <p:nvGraphicFramePr>
          <p:cNvPr id="172" name="object 2"/>
          <p:cNvGraphicFramePr>
            <a:graphicFrameLocks xmlns:a="http://schemas.openxmlformats.org/drawingml/2006/main"/>
          </p:cNvGraphicFramePr>
          <p:nvPr/>
        </p:nvGraphicFramePr>
        <p:xfrm>
          <a:off x="1102307" y="1152749"/>
          <a:ext cx="10026649" cy="4756150"/>
        </p:xfrm>
        <a:graphic>
          <a:graphicData uri="http://schemas.openxmlformats.org/drawingml/2006/table">
            <a:tbl>
              <a:tblPr firstRow="0" firstCol="0" lastRow="0" lastCol="0" bandRow="0" bandCol="0">
                <a:tableStyleId>{4C3C2611-4C71-4FC5-86AE-919BDF0F9419}</a:tableStyleId>
              </a:tblPr>
              <a:tblGrid>
                <a:gridCol w="2103120"/>
                <a:gridCol w="1530350"/>
                <a:gridCol w="2388235"/>
                <a:gridCol w="1901189"/>
                <a:gridCol w="2103754"/>
              </a:tblGrid>
              <a:tr h="1042669">
                <a:tc>
                  <a:txBody>
                    <a:bodyPr/>
                    <a:p>
                      <a:pPr algn="l">
                        <a:defRPr/>
                      </a:pP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indent="90805" algn="l">
                        <a:spcBef>
                          <a:spcPts val="200"/>
                        </a:spcBef>
                        <a:defRPr b="1" i="1">
                          <a:solidFill>
                            <a:srgbClr val="FFFFFF"/>
                          </a:solidFill>
                        </a:defRPr>
                      </a:pPr>
                      <a:r>
                        <a:rPr/>
                        <a:t>(Penicillen</a:t>
                      </a:r>
                      <a:r>
                        <a:rPr spc="-85"/>
                        <a:t> </a:t>
                      </a:r>
                      <a:r>
                        <a:rPr spc="-25"/>
                        <a:t>G)</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marR="187960" indent="91439" algn="l">
                        <a:lnSpc>
                          <a:spcPts val="2100"/>
                        </a:lnSpc>
                        <a:spcBef>
                          <a:spcPts val="300"/>
                        </a:spcBef>
                        <a:defRPr b="1" i="1">
                          <a:solidFill>
                            <a:srgbClr val="FFFFFF"/>
                          </a:solidFill>
                        </a:defRPr>
                      </a:pPr>
                      <a:r>
                        <a:rPr/>
                        <a:t>Penicillenase</a:t>
                      </a:r>
                      <a:r>
                        <a:rPr spc="-100"/>
                        <a:t> </a:t>
                      </a:r>
                      <a:r>
                        <a:rPr spc="-10"/>
                        <a:t>resistant (Anti-staph).</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marR="135889" indent="91439" algn="l">
                        <a:lnSpc>
                          <a:spcPts val="2100"/>
                        </a:lnSpc>
                        <a:spcBef>
                          <a:spcPts val="300"/>
                        </a:spcBef>
                        <a:defRPr b="1" i="1">
                          <a:solidFill>
                            <a:srgbClr val="FFFFFF"/>
                          </a:solidFill>
                        </a:defRPr>
                      </a:pPr>
                      <a:r>
                        <a:rPr/>
                        <a:t>Amino</a:t>
                      </a:r>
                      <a:r>
                        <a:rPr spc="-45"/>
                        <a:t> </a:t>
                      </a:r>
                      <a:r>
                        <a:rPr spc="-10"/>
                        <a:t>penicillins </a:t>
                      </a:r>
                      <a:r>
                        <a:rPr/>
                        <a:t>(Broad</a:t>
                      </a:r>
                      <a:r>
                        <a:rPr spc="-45"/>
                        <a:t> </a:t>
                      </a:r>
                      <a:r>
                        <a:rPr spc="-10"/>
                        <a:t>Spectrum)</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algn="l">
                        <a:spcBef>
                          <a:spcPts val="200"/>
                        </a:spcBef>
                        <a:defRPr/>
                      </a:pPr>
                      <a:r>
                        <a:rPr b="1" i="1" spc="-10">
                          <a:solidFill>
                            <a:srgbClr val="FFFFFF"/>
                          </a:solidFill>
                        </a:rPr>
                        <a:t>Anti-Pseudomonal</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r>
              <a:tr h="2286000">
                <a:tc>
                  <a:txBody>
                    <a:bodyPr/>
                    <a:p>
                      <a:pPr algn="l">
                        <a:spcBef>
                          <a:spcPts val="200"/>
                        </a:spcBef>
                        <a:defRPr/>
                      </a:pPr>
                      <a:r>
                        <a:rPr b="1" spc="-10"/>
                        <a:t>Spectrum</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R="193039" indent="90805" algn="l">
                        <a:lnSpc>
                          <a:spcPct val="99500"/>
                        </a:lnSpc>
                        <a:spcBef>
                          <a:spcPts val="200"/>
                        </a:spcBef>
                        <a:defRPr b="1">
                          <a:solidFill>
                            <a:srgbClr val="002060"/>
                          </a:solidFill>
                        </a:defRPr>
                      </a:pPr>
                      <a:r>
                        <a:rPr/>
                        <a:t>Gram</a:t>
                      </a:r>
                      <a:r>
                        <a:rPr spc="-69"/>
                        <a:t> </a:t>
                      </a:r>
                      <a:r>
                        <a:rPr spc="-20"/>
                        <a:t>+ve: </a:t>
                      </a:r>
                      <a:r>
                        <a:rPr b="0" spc="-10">
                          <a:solidFill>
                            <a:srgbClr val="000000"/>
                          </a:solidFill>
                        </a:rPr>
                        <a:t>Streptococci Pneumococci Staphylcocci </a:t>
                      </a:r>
                      <a:r>
                        <a:rPr>
                          <a:solidFill>
                            <a:srgbClr val="FF0000"/>
                          </a:solidFill>
                        </a:rPr>
                        <a:t>Gram</a:t>
                      </a:r>
                      <a:r>
                        <a:rPr spc="-65">
                          <a:solidFill>
                            <a:srgbClr val="FF0000"/>
                          </a:solidFill>
                        </a:rPr>
                        <a:t> </a:t>
                      </a:r>
                      <a:r>
                        <a:rPr spc="-20">
                          <a:solidFill>
                            <a:srgbClr val="FF0000"/>
                          </a:solidFill>
                        </a:rPr>
                        <a:t>–ve: </a:t>
                      </a:r>
                      <a:r>
                        <a:rPr b="0" spc="-10">
                          <a:solidFill>
                            <a:srgbClr val="000000"/>
                          </a:solidFill>
                        </a:rPr>
                        <a:t>Gonorrhea Treponema</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indent="91439" algn="l">
                        <a:spcBef>
                          <a:spcPts val="200"/>
                        </a:spcBef>
                        <a:defRPr spc="-10"/>
                      </a:pPr>
                      <a:r>
                        <a:rPr/>
                        <a:t>Staphylcocci</a:t>
                      </a:r>
                      <a:r>
                        <a:rPr spc="-30"/>
                        <a:t> </a:t>
                      </a:r>
                      <a:r>
                        <a:rPr spc="-20"/>
                        <a:t>Only</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R="729615" indent="91439" algn="l">
                        <a:spcBef>
                          <a:spcPts val="200"/>
                        </a:spcBef>
                        <a:defRPr b="1">
                          <a:solidFill>
                            <a:srgbClr val="002060"/>
                          </a:solidFill>
                        </a:defRPr>
                      </a:pPr>
                      <a:r>
                        <a:rPr/>
                        <a:t>Pen</a:t>
                      </a:r>
                      <a:r>
                        <a:rPr spc="-25"/>
                        <a:t> </a:t>
                      </a:r>
                      <a:r>
                        <a:rPr/>
                        <a:t>G</a:t>
                      </a:r>
                      <a:r>
                        <a:rPr spc="-20"/>
                        <a:t> like </a:t>
                      </a:r>
                      <a:r>
                        <a:rPr spc="-20">
                          <a:solidFill>
                            <a:srgbClr val="FF0000"/>
                          </a:solidFill>
                        </a:rPr>
                        <a:t>G-</a:t>
                      </a:r>
                      <a:r>
                        <a:rPr spc="-25">
                          <a:solidFill>
                            <a:srgbClr val="FF0000"/>
                          </a:solidFill>
                        </a:rPr>
                        <a:t>ve</a:t>
                      </a:r>
                      <a:r>
                        <a:rPr b="0" spc="-25">
                          <a:solidFill>
                            <a:srgbClr val="FF0000"/>
                          </a:solidFill>
                        </a:rPr>
                        <a:t>: </a:t>
                      </a:r>
                      <a:r>
                        <a:rPr b="0" spc="-10">
                          <a:solidFill>
                            <a:srgbClr val="FF0000"/>
                          </a:solidFill>
                        </a:rPr>
                        <a:t>Salmonella Shigella Proteus H.Influenza</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indent="90805" algn="l">
                        <a:lnSpc>
                          <a:spcPts val="2100"/>
                        </a:lnSpc>
                        <a:spcBef>
                          <a:spcPts val="200"/>
                        </a:spcBef>
                        <a:defRPr/>
                      </a:pPr>
                      <a:r>
                        <a:rPr/>
                        <a:t>Amino</a:t>
                      </a:r>
                      <a:r>
                        <a:rPr spc="-30"/>
                        <a:t> </a:t>
                      </a:r>
                      <a:r>
                        <a:rPr spc="-10"/>
                        <a:t>Penicillin</a:t>
                      </a:r>
                      <a:endParaRPr spc="-10"/>
                    </a:p>
                    <a:p>
                      <a:pPr indent="90805" algn="l">
                        <a:lnSpc>
                          <a:spcPts val="2100"/>
                        </a:lnSpc>
                        <a:defRPr spc="-50"/>
                      </a:pPr>
                      <a:r>
                        <a:rPr/>
                        <a:t>+</a:t>
                      </a:r>
                      <a:endParaRPr/>
                    </a:p>
                    <a:p>
                      <a:pPr indent="90805" algn="l">
                        <a:defRPr i="1">
                          <a:solidFill>
                            <a:srgbClr val="FF0000"/>
                          </a:solidFill>
                        </a:defRPr>
                      </a:pPr>
                      <a:r>
                        <a:rPr/>
                        <a:t>pseudomonas</a:t>
                      </a:r>
                      <a:r>
                        <a:rPr spc="-75"/>
                        <a:t> </a:t>
                      </a:r>
                      <a:r>
                        <a:rPr i="0" spc="-25"/>
                        <a:t>and</a:t>
                      </a:r>
                      <a:endParaRPr i="0" spc="-25"/>
                    </a:p>
                    <a:p>
                      <a:pPr indent="90805" algn="l">
                        <a:defRPr i="1" spc="-10">
                          <a:solidFill>
                            <a:srgbClr val="FF0000"/>
                          </a:solidFill>
                        </a:defRPr>
                      </a:pPr>
                      <a:r>
                        <a:rPr/>
                        <a:t>anerobes.</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r>
              <a:tr h="713740">
                <a:tc>
                  <a:txBody>
                    <a:bodyPr/>
                    <a:p>
                      <a:pPr marR="521334" indent="91439" algn="l">
                        <a:lnSpc>
                          <a:spcPts val="2100"/>
                        </a:lnSpc>
                        <a:spcBef>
                          <a:spcPts val="300"/>
                        </a:spcBef>
                        <a:defRPr b="1"/>
                      </a:pPr>
                      <a:r>
                        <a:rPr/>
                        <a:t>Beta</a:t>
                      </a:r>
                      <a:r>
                        <a:rPr spc="-45"/>
                        <a:t> </a:t>
                      </a:r>
                      <a:r>
                        <a:rPr spc="-10"/>
                        <a:t>Lactamase susceptibility</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algn="l">
                        <a:spcBef>
                          <a:spcPts val="200"/>
                        </a:spcBef>
                        <a:defRPr/>
                      </a:pPr>
                      <a:r>
                        <a:rPr spc="-25"/>
                        <a:t>Yes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algn="l">
                        <a:spcBef>
                          <a:spcPts val="200"/>
                        </a:spcBef>
                        <a:defRPr/>
                      </a:pPr>
                      <a:r>
                        <a:rPr spc="-25"/>
                        <a:t>No</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algn="l">
                        <a:spcBef>
                          <a:spcPts val="200"/>
                        </a:spcBef>
                        <a:defRPr/>
                      </a:pPr>
                      <a:r>
                        <a:rPr spc="-25"/>
                        <a:t>Yes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algn="l">
                        <a:spcBef>
                          <a:spcPts val="200"/>
                        </a:spcBef>
                        <a:defRPr/>
                      </a:pPr>
                      <a:r>
                        <a:rPr spc="-25"/>
                        <a:t>Yes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r>
              <a:tr h="713740">
                <a:tc>
                  <a:txBody>
                    <a:bodyPr/>
                    <a:p>
                      <a:pPr algn="l">
                        <a:defRPr/>
                      </a:pP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a:txBody>
                    <a:bodyPr/>
                    <a:p>
                      <a:pPr algn="l">
                        <a:defRPr/>
                      </a:pP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a:txBody>
                    <a:bodyPr/>
                    <a:p>
                      <a:pPr algn="l">
                        <a:defRPr/>
                      </a:pP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gridSpan="2">
                  <a:txBody>
                    <a:bodyPr/>
                    <a:p>
                      <a:pPr marL="483234" marR="93344" indent="-385443" algn="l">
                        <a:lnSpc>
                          <a:spcPts val="2100"/>
                        </a:lnSpc>
                        <a:spcBef>
                          <a:spcPts val="300"/>
                        </a:spcBef>
                        <a:defRPr/>
                      </a:pPr>
                      <a:r>
                        <a:rPr/>
                        <a:t>Can</a:t>
                      </a:r>
                      <a:r>
                        <a:rPr spc="-30"/>
                        <a:t> </a:t>
                      </a:r>
                      <a:r>
                        <a:rPr/>
                        <a:t>Be</a:t>
                      </a:r>
                      <a:r>
                        <a:rPr spc="-34"/>
                        <a:t> </a:t>
                      </a:r>
                      <a:r>
                        <a:rPr/>
                        <a:t>combined</a:t>
                      </a:r>
                      <a:r>
                        <a:rPr spc="-25"/>
                        <a:t> </a:t>
                      </a:r>
                      <a:r>
                        <a:rPr/>
                        <a:t>with</a:t>
                      </a:r>
                      <a:r>
                        <a:rPr spc="-34"/>
                        <a:t> </a:t>
                      </a:r>
                      <a:r>
                        <a:rPr b="1" u="sng"/>
                        <a:t>Clavulanic</a:t>
                      </a:r>
                      <a:r>
                        <a:rPr b="1" u="sng" spc="-34"/>
                        <a:t> </a:t>
                      </a:r>
                      <a:r>
                        <a:rPr b="1" u="sng"/>
                        <a:t>Acid</a:t>
                      </a:r>
                      <a:r>
                        <a:rPr b="1" spc="-34"/>
                        <a:t> </a:t>
                      </a:r>
                      <a:r>
                        <a:rPr spc="-25"/>
                        <a:t>to </a:t>
                      </a:r>
                      <a:r>
                        <a:rPr/>
                        <a:t>make</a:t>
                      </a:r>
                      <a:r>
                        <a:rPr spc="-34"/>
                        <a:t> </a:t>
                      </a:r>
                      <a:r>
                        <a:rPr/>
                        <a:t>it</a:t>
                      </a:r>
                      <a:r>
                        <a:rPr spc="-40"/>
                        <a:t> </a:t>
                      </a:r>
                      <a:r>
                        <a:rPr spc="-10"/>
                        <a:t>resistant</a:t>
                      </a:r>
                      <a:r>
                        <a:rPr spc="-40"/>
                        <a:t> </a:t>
                      </a:r>
                      <a:r>
                        <a:rPr spc="-10"/>
                        <a:t>(Hepatotoxic)</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hMerge="1">
                  <a:txBody>
                    <a:bodyPr/>
                    <a:p>
                      <a:endParaRPr/>
                    </a:p>
                  </a:txBody>
                </a:tc>
              </a:tr>
            </a:tbl>
          </a:graphicData>
        </a:graphic>
      </p:graphicFrame>
      <p:sp>
        <p:nvSpPr>
          <p:cNvPr id="173" name="object 3"/>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75" name="object 2"/>
          <p:cNvSpPr txBox="1"/>
          <p:nvPr>
            <p:ph type="title"/>
          </p:nvPr>
        </p:nvSpPr>
        <p:spPr bwMode="auto">
          <a:xfrm>
            <a:off x="910653" y="609600"/>
            <a:ext cx="9145270" cy="861061"/>
          </a:xfrm>
          <a:prstGeom prst="rect">
            <a:avLst/>
          </a:prstGeom>
        </p:spPr>
        <p:txBody>
          <a:bodyPr/>
          <a:lstStyle>
            <a:lvl1pPr indent="12700">
              <a:spcBef>
                <a:spcPts val="100"/>
              </a:spcBef>
              <a:defRPr spc="-300"/>
            </a:lvl1pPr>
          </a:lstStyle>
          <a:p>
            <a:pPr>
              <a:defRPr/>
            </a:pPr>
            <a:r>
              <a:rPr/>
              <a:t>Cephalosporins</a:t>
            </a:r>
            <a:endParaRPr/>
          </a:p>
        </p:txBody>
      </p:sp>
      <p:sp>
        <p:nvSpPr>
          <p:cNvPr id="176" name="object 3"/>
          <p:cNvSpPr txBox="1"/>
          <p:nvPr/>
        </p:nvSpPr>
        <p:spPr bwMode="auto">
          <a:xfrm>
            <a:off x="543988" y="1968500"/>
            <a:ext cx="7981951" cy="2977134"/>
          </a:xfrm>
          <a:prstGeom prst="rect">
            <a:avLst/>
          </a:prstGeom>
          <a:ln w="12700">
            <a:miter lim="400000"/>
          </a:ln>
        </p:spPr>
        <p:txBody>
          <a:bodyPr lIns="0" tIns="0" rIns="0" bIns="0">
            <a:spAutoFit/>
          </a:bodyPr>
          <a:lstStyle/>
          <a:p>
            <a:pPr marL="278129" indent="-227329">
              <a:spcBef>
                <a:spcPts val="100"/>
              </a:spcBef>
              <a:buSzPct val="100000"/>
              <a:buFont typeface="Arial"/>
              <a:buChar char="•"/>
              <a:tabLst>
                <a:tab pos="266700" algn="l"/>
              </a:tabLst>
              <a:defRPr sz="2400" spc="-125">
                <a:latin typeface="Microsoft Sans Serif"/>
                <a:ea typeface="Microsoft Sans Serif"/>
                <a:cs typeface="Microsoft Sans Serif"/>
              </a:defRPr>
            </a:pPr>
            <a:r>
              <a:rPr/>
              <a:t>MOA:</a:t>
            </a:r>
            <a:r>
              <a:rPr spc="-45"/>
              <a:t> </a:t>
            </a:r>
            <a:r>
              <a:rPr spc="-180"/>
              <a:t>Same</a:t>
            </a:r>
            <a:r>
              <a:rPr spc="-35"/>
              <a:t> </a:t>
            </a:r>
            <a:r>
              <a:rPr spc="-260"/>
              <a:t>as</a:t>
            </a:r>
            <a:r>
              <a:rPr spc="-45"/>
              <a:t> </a:t>
            </a:r>
            <a:r>
              <a:rPr spc="-100"/>
              <a:t>Penicillin,</a:t>
            </a:r>
            <a:r>
              <a:rPr spc="-60"/>
              <a:t> </a:t>
            </a:r>
            <a:r>
              <a:rPr spc="-305"/>
              <a:t>So</a:t>
            </a:r>
            <a:r>
              <a:rPr spc="-40"/>
              <a:t> </a:t>
            </a:r>
            <a:r>
              <a:rPr spc="60"/>
              <a:t>it</a:t>
            </a:r>
            <a:r>
              <a:rPr spc="-55"/>
              <a:t> </a:t>
            </a:r>
            <a:r>
              <a:rPr spc="-60"/>
              <a:t>have</a:t>
            </a:r>
            <a:r>
              <a:rPr spc="-45"/>
              <a:t> </a:t>
            </a:r>
            <a:r>
              <a:rPr spc="-70"/>
              <a:t>more</a:t>
            </a:r>
            <a:r>
              <a:rPr spc="-40"/>
              <a:t> </a:t>
            </a:r>
            <a:r>
              <a:rPr spc="-55"/>
              <a:t>effect</a:t>
            </a:r>
            <a:r>
              <a:rPr spc="-40"/>
              <a:t> </a:t>
            </a:r>
            <a:r>
              <a:rPr spc="-104"/>
              <a:t>on</a:t>
            </a:r>
            <a:r>
              <a:rPr spc="-50"/>
              <a:t> </a:t>
            </a:r>
            <a:r>
              <a:rPr spc="-60">
                <a:solidFill>
                  <a:srgbClr val="002060"/>
                </a:solidFill>
              </a:rPr>
              <a:t>Gram</a:t>
            </a:r>
            <a:r>
              <a:rPr spc="-45">
                <a:solidFill>
                  <a:srgbClr val="002060"/>
                </a:solidFill>
              </a:rPr>
              <a:t> </a:t>
            </a:r>
            <a:r>
              <a:rPr spc="-280">
                <a:solidFill>
                  <a:srgbClr val="002060"/>
                </a:solidFill>
              </a:rPr>
              <a:t>+Ve</a:t>
            </a:r>
            <a:endParaRPr/>
          </a:p>
          <a:p>
            <a:pPr marL="735965" lvl="1" indent="-227965">
              <a:spcBef>
                <a:spcPts val="1800"/>
              </a:spcBef>
              <a:buSzPct val="100000"/>
              <a:buFont typeface="Arial"/>
              <a:buChar char="•"/>
              <a:tabLst>
                <a:tab pos="723900" algn="l"/>
              </a:tabLst>
              <a:defRPr sz="2000" spc="-9">
                <a:latin typeface="Microsoft Sans Serif"/>
                <a:ea typeface="Microsoft Sans Serif"/>
                <a:cs typeface="Microsoft Sans Serif"/>
              </a:defRPr>
            </a:pPr>
            <a:r>
              <a:rPr/>
              <a:t>Bactericidal</a:t>
            </a:r>
            <a:endParaRPr/>
          </a:p>
          <a:p>
            <a:pPr lvl="1">
              <a:spcBef>
                <a:spcPts val="100"/>
              </a:spcBef>
              <a:buSzPct val="100000"/>
              <a:buFont typeface="Arial"/>
              <a:buChar char="•"/>
              <a:defRPr sz="2000">
                <a:latin typeface="Microsoft Sans Serif"/>
                <a:ea typeface="Microsoft Sans Serif"/>
                <a:cs typeface="Microsoft Sans Serif"/>
              </a:defRPr>
            </a:pPr>
            <a:endParaRPr/>
          </a:p>
          <a:p>
            <a:pPr marL="278129" indent="-227329">
              <a:buSzPct val="100000"/>
              <a:buFont typeface="Arial"/>
              <a:buChar char="•"/>
              <a:tabLst>
                <a:tab pos="266700" algn="l"/>
              </a:tabLst>
              <a:defRPr sz="2400" spc="-30">
                <a:latin typeface="Microsoft Sans Serif"/>
                <a:ea typeface="Microsoft Sans Serif"/>
                <a:cs typeface="Microsoft Sans Serif"/>
              </a:defRPr>
            </a:pPr>
            <a:r>
              <a:rPr/>
              <a:t>Pharmacokinetics</a:t>
            </a:r>
            <a:endParaRPr/>
          </a:p>
          <a:p>
            <a:pPr marL="735965" lvl="1" indent="-227965">
              <a:spcBef>
                <a:spcPts val="1700"/>
              </a:spcBef>
              <a:buSzPct val="100000"/>
              <a:buFont typeface="Arial"/>
              <a:buChar char="•"/>
              <a:tabLst>
                <a:tab pos="723900" algn="l"/>
              </a:tabLst>
              <a:defRPr sz="2000" spc="-70">
                <a:latin typeface="Microsoft Sans Serif"/>
                <a:ea typeface="Microsoft Sans Serif"/>
                <a:cs typeface="Microsoft Sans Serif"/>
              </a:defRPr>
            </a:pPr>
            <a:r>
              <a:rPr/>
              <a:t>Absorption:</a:t>
            </a:r>
            <a:r>
              <a:rPr spc="-65"/>
              <a:t> </a:t>
            </a:r>
            <a:r>
              <a:rPr spc="-19"/>
              <a:t>Oral</a:t>
            </a:r>
            <a:r>
              <a:rPr spc="-75"/>
              <a:t> </a:t>
            </a:r>
            <a:r>
              <a:rPr spc="0"/>
              <a:t>better</a:t>
            </a:r>
            <a:r>
              <a:rPr spc="-65"/>
              <a:t> </a:t>
            </a:r>
            <a:r>
              <a:rPr spc="-75"/>
              <a:t>be</a:t>
            </a:r>
            <a:r>
              <a:rPr spc="-60"/>
              <a:t> </a:t>
            </a:r>
            <a:r>
              <a:rPr spc="-75"/>
              <a:t>separated</a:t>
            </a:r>
            <a:r>
              <a:rPr spc="-55"/>
              <a:t> </a:t>
            </a:r>
            <a:r>
              <a:rPr spc="0"/>
              <a:t>from</a:t>
            </a:r>
            <a:r>
              <a:rPr spc="-65"/>
              <a:t> </a:t>
            </a:r>
            <a:r>
              <a:rPr spc="-19"/>
              <a:t>food</a:t>
            </a:r>
            <a:endParaRPr/>
          </a:p>
          <a:p>
            <a:pPr marL="735965" lvl="1" indent="-227965">
              <a:spcBef>
                <a:spcPts val="1700"/>
              </a:spcBef>
              <a:buSzPct val="100000"/>
              <a:buFont typeface="Arial"/>
              <a:buChar char="•"/>
              <a:tabLst>
                <a:tab pos="723900" algn="l"/>
              </a:tabLst>
              <a:defRPr sz="2000" spc="-135">
                <a:latin typeface="Microsoft Sans Serif"/>
                <a:ea typeface="Microsoft Sans Serif"/>
                <a:cs typeface="Microsoft Sans Serif"/>
              </a:defRPr>
            </a:pPr>
            <a:r>
              <a:rPr/>
              <a:t>BBB:</a:t>
            </a:r>
            <a:r>
              <a:rPr spc="-35"/>
              <a:t> </a:t>
            </a:r>
            <a:r>
              <a:rPr spc="-55"/>
              <a:t>Only</a:t>
            </a:r>
            <a:r>
              <a:rPr spc="-77"/>
              <a:t> </a:t>
            </a:r>
            <a:r>
              <a:rPr spc="-70"/>
              <a:t>new</a:t>
            </a:r>
            <a:r>
              <a:rPr spc="-65"/>
              <a:t> </a:t>
            </a:r>
            <a:r>
              <a:rPr spc="-110"/>
              <a:t>drugs</a:t>
            </a:r>
            <a:r>
              <a:rPr spc="-30"/>
              <a:t> </a:t>
            </a:r>
            <a:r>
              <a:rPr spc="0"/>
              <a:t>(3</a:t>
            </a:r>
            <a:r>
              <a:rPr sz="1900" spc="0" baseline="30000"/>
              <a:t>rd</a:t>
            </a:r>
            <a:r>
              <a:rPr sz="1900" spc="52" baseline="30000"/>
              <a:t> </a:t>
            </a:r>
            <a:r>
              <a:rPr spc="0"/>
              <a:t>and</a:t>
            </a:r>
            <a:r>
              <a:rPr spc="-75"/>
              <a:t> </a:t>
            </a:r>
            <a:r>
              <a:rPr spc="-9"/>
              <a:t>more)</a:t>
            </a:r>
            <a:endParaRPr/>
          </a:p>
          <a:p>
            <a:pPr marL="735965" lvl="1" indent="-227965">
              <a:spcBef>
                <a:spcPts val="1700"/>
              </a:spcBef>
              <a:buSzPct val="100000"/>
              <a:buFont typeface="Arial"/>
              <a:buChar char="•"/>
              <a:tabLst>
                <a:tab pos="723900" algn="l"/>
              </a:tabLst>
              <a:defRPr sz="2000" spc="-110">
                <a:latin typeface="Microsoft Sans Serif"/>
                <a:ea typeface="Microsoft Sans Serif"/>
                <a:cs typeface="Microsoft Sans Serif"/>
              </a:defRPr>
            </a:pPr>
            <a:r>
              <a:rPr/>
              <a:t>Excretion:</a:t>
            </a:r>
            <a:r>
              <a:rPr spc="-35"/>
              <a:t> Mainly</a:t>
            </a:r>
            <a:r>
              <a:rPr spc="-55"/>
              <a:t> </a:t>
            </a:r>
            <a:r>
              <a:rPr spc="-38"/>
              <a:t>renal </a:t>
            </a:r>
            <a:r>
              <a:rPr spc="-100"/>
              <a:t>(1</a:t>
            </a:r>
            <a:r>
              <a:rPr sz="1900" spc="-150" baseline="30000"/>
              <a:t>st</a:t>
            </a:r>
            <a:r>
              <a:rPr spc="-100"/>
              <a:t>/2</a:t>
            </a:r>
            <a:r>
              <a:rPr sz="1900" spc="-150" baseline="30000"/>
              <a:t>nd</a:t>
            </a:r>
            <a:r>
              <a:rPr spc="-100"/>
              <a:t>)</a:t>
            </a:r>
            <a:r>
              <a:rPr spc="-35"/>
              <a:t> </a:t>
            </a:r>
            <a:r>
              <a:rPr/>
              <a:t>Renal</a:t>
            </a:r>
            <a:r>
              <a:rPr spc="-35"/>
              <a:t> </a:t>
            </a:r>
            <a:r>
              <a:rPr spc="0"/>
              <a:t>and</a:t>
            </a:r>
            <a:r>
              <a:rPr spc="-38"/>
              <a:t> </a:t>
            </a:r>
            <a:r>
              <a:rPr spc="-30"/>
              <a:t>Biliary</a:t>
            </a:r>
            <a:r>
              <a:rPr spc="-38"/>
              <a:t> </a:t>
            </a:r>
            <a:r>
              <a:rPr spc="-9"/>
              <a:t>(3</a:t>
            </a:r>
            <a:r>
              <a:rPr sz="1900" spc="-14" baseline="30000"/>
              <a:t>rd</a:t>
            </a:r>
            <a:r>
              <a:rPr spc="-9"/>
              <a:t>/4</a:t>
            </a:r>
            <a:r>
              <a:rPr sz="1900" spc="-14" baseline="30000"/>
              <a:t>th</a:t>
            </a:r>
            <a:r>
              <a:rPr spc="-9"/>
              <a:t>)</a:t>
            </a:r>
            <a:endParaRPr/>
          </a:p>
        </p:txBody>
      </p:sp>
      <p:sp>
        <p:nvSpPr>
          <p:cNvPr id="177"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grpSp>
        <p:nvGrpSpPr>
          <p:cNvPr id="195" name="object 2"/>
          <p:cNvGrpSpPr/>
          <p:nvPr/>
        </p:nvGrpSpPr>
        <p:grpSpPr bwMode="auto">
          <a:xfrm>
            <a:off x="11833" y="5495"/>
            <a:ext cx="12192000" cy="6766942"/>
            <a:chOff x="0" y="0"/>
            <a:chExt cx="12192000" cy="6766940"/>
          </a:xfrm>
        </p:grpSpPr>
        <p:sp>
          <p:nvSpPr>
            <p:cNvPr id="179" name="object 3"/>
            <p:cNvSpPr/>
            <p:nvPr/>
          </p:nvSpPr>
          <p:spPr bwMode="auto">
            <a:xfrm>
              <a:off x="0" y="12"/>
              <a:ext cx="12192000" cy="638734"/>
            </a:xfrm>
            <a:prstGeom prst="rect">
              <a:avLst/>
            </a:prstGeom>
            <a:solidFill>
              <a:srgbClr val="5B9BD5"/>
            </a:solidFill>
            <a:ln w="12700" cap="flat">
              <a:noFill/>
              <a:miter lim="400000"/>
            </a:ln>
            <a:effectLst/>
          </p:spPr>
          <p:txBody>
            <a:bodyPr wrap="square" lIns="45719" tIns="45719" rIns="45719" bIns="45719" numCol="1" anchor="t">
              <a:noAutofit/>
            </a:bodyPr>
            <a:lstStyle/>
            <a:p>
              <a:pPr>
                <a:defRPr/>
              </a:pPr>
              <a:endParaRPr/>
            </a:p>
          </p:txBody>
        </p:sp>
        <p:sp>
          <p:nvSpPr>
            <p:cNvPr id="180" name="object 4"/>
            <p:cNvSpPr/>
            <p:nvPr/>
          </p:nvSpPr>
          <p:spPr bwMode="auto">
            <a:xfrm>
              <a:off x="0" y="676846"/>
              <a:ext cx="12192000" cy="1526857"/>
            </a:xfrm>
            <a:prstGeom prst="rect">
              <a:avLst/>
            </a:prstGeom>
            <a:solidFill>
              <a:srgbClr val="D2DEEF"/>
            </a:solidFill>
            <a:ln w="12700" cap="flat">
              <a:noFill/>
              <a:miter lim="400000"/>
            </a:ln>
            <a:effectLst/>
          </p:spPr>
          <p:txBody>
            <a:bodyPr wrap="square" lIns="45719" tIns="45719" rIns="45719" bIns="45719" numCol="1" anchor="t">
              <a:noAutofit/>
            </a:bodyPr>
            <a:lstStyle/>
            <a:p>
              <a:pPr>
                <a:defRPr/>
              </a:pPr>
              <a:endParaRPr/>
            </a:p>
          </p:txBody>
        </p:sp>
        <p:sp>
          <p:nvSpPr>
            <p:cNvPr id="181" name="object 5"/>
            <p:cNvSpPr/>
            <p:nvPr/>
          </p:nvSpPr>
          <p:spPr bwMode="auto">
            <a:xfrm>
              <a:off x="0" y="2203702"/>
              <a:ext cx="12192000" cy="1817371"/>
            </a:xfrm>
            <a:prstGeom prst="rect">
              <a:avLst/>
            </a:prstGeom>
            <a:solidFill>
              <a:srgbClr val="EAEFF7"/>
            </a:solidFill>
            <a:ln w="12700" cap="flat">
              <a:noFill/>
              <a:miter lim="400000"/>
            </a:ln>
            <a:effectLst/>
          </p:spPr>
          <p:txBody>
            <a:bodyPr wrap="square" lIns="45719" tIns="45719" rIns="45719" bIns="45719" numCol="1" anchor="t">
              <a:noAutofit/>
            </a:bodyPr>
            <a:lstStyle/>
            <a:p>
              <a:pPr>
                <a:defRPr/>
              </a:pPr>
              <a:endParaRPr/>
            </a:p>
          </p:txBody>
        </p:sp>
        <p:sp>
          <p:nvSpPr>
            <p:cNvPr id="182" name="object 6"/>
            <p:cNvSpPr/>
            <p:nvPr/>
          </p:nvSpPr>
          <p:spPr bwMode="auto">
            <a:xfrm>
              <a:off x="0" y="4021072"/>
              <a:ext cx="12192000" cy="831406"/>
            </a:xfrm>
            <a:prstGeom prst="rect">
              <a:avLst/>
            </a:prstGeom>
            <a:solidFill>
              <a:srgbClr val="D2DEEF"/>
            </a:solidFill>
            <a:ln w="12700" cap="flat">
              <a:noFill/>
              <a:miter lim="400000"/>
            </a:ln>
            <a:effectLst/>
          </p:spPr>
          <p:txBody>
            <a:bodyPr wrap="square" lIns="45719" tIns="45719" rIns="45719" bIns="45719" numCol="1" anchor="t">
              <a:noAutofit/>
            </a:bodyPr>
            <a:lstStyle/>
            <a:p>
              <a:pPr>
                <a:defRPr/>
              </a:pPr>
              <a:endParaRPr/>
            </a:p>
          </p:txBody>
        </p:sp>
        <p:sp>
          <p:nvSpPr>
            <p:cNvPr id="183" name="object 7"/>
            <p:cNvSpPr/>
            <p:nvPr/>
          </p:nvSpPr>
          <p:spPr bwMode="auto">
            <a:xfrm>
              <a:off x="0" y="4852478"/>
              <a:ext cx="12192000" cy="601728"/>
            </a:xfrm>
            <a:prstGeom prst="rect">
              <a:avLst/>
            </a:prstGeom>
            <a:solidFill>
              <a:srgbClr val="EAEFF7"/>
            </a:solidFill>
            <a:ln w="12700" cap="flat">
              <a:noFill/>
              <a:miter lim="400000"/>
            </a:ln>
            <a:effectLst/>
          </p:spPr>
          <p:txBody>
            <a:bodyPr wrap="square" lIns="45719" tIns="45719" rIns="45719" bIns="45719" numCol="1" anchor="t">
              <a:noAutofit/>
            </a:bodyPr>
            <a:lstStyle/>
            <a:p>
              <a:pPr>
                <a:defRPr/>
              </a:pPr>
              <a:endParaRPr/>
            </a:p>
          </p:txBody>
        </p:sp>
        <p:sp>
          <p:nvSpPr>
            <p:cNvPr id="184" name="object 8"/>
            <p:cNvSpPr/>
            <p:nvPr/>
          </p:nvSpPr>
          <p:spPr bwMode="auto">
            <a:xfrm>
              <a:off x="0" y="5454204"/>
              <a:ext cx="12192000" cy="601728"/>
            </a:xfrm>
            <a:prstGeom prst="rect">
              <a:avLst/>
            </a:prstGeom>
            <a:solidFill>
              <a:srgbClr val="D2DEEF"/>
            </a:solidFill>
            <a:ln w="12700" cap="flat">
              <a:noFill/>
              <a:miter lim="400000"/>
            </a:ln>
            <a:effectLst/>
          </p:spPr>
          <p:txBody>
            <a:bodyPr wrap="square" lIns="45719" tIns="45719" rIns="45719" bIns="45719" numCol="1" anchor="t">
              <a:noAutofit/>
            </a:bodyPr>
            <a:lstStyle/>
            <a:p>
              <a:pPr>
                <a:defRPr/>
              </a:pPr>
              <a:endParaRPr/>
            </a:p>
          </p:txBody>
        </p:sp>
        <p:sp>
          <p:nvSpPr>
            <p:cNvPr id="185" name="object 9"/>
            <p:cNvSpPr/>
            <p:nvPr/>
          </p:nvSpPr>
          <p:spPr bwMode="auto">
            <a:xfrm>
              <a:off x="0" y="6055930"/>
              <a:ext cx="12192000" cy="704660"/>
            </a:xfrm>
            <a:prstGeom prst="rect">
              <a:avLst/>
            </a:prstGeom>
            <a:solidFill>
              <a:srgbClr val="EAEFF7"/>
            </a:solidFill>
            <a:ln w="12700" cap="flat">
              <a:noFill/>
              <a:miter lim="400000"/>
            </a:ln>
            <a:effectLst/>
          </p:spPr>
          <p:txBody>
            <a:bodyPr wrap="square" lIns="45719" tIns="45719" rIns="45719" bIns="45719" numCol="1" anchor="t">
              <a:noAutofit/>
            </a:bodyPr>
            <a:lstStyle/>
            <a:p>
              <a:pPr>
                <a:defRPr/>
              </a:pPr>
              <a:endParaRPr/>
            </a:p>
          </p:txBody>
        </p:sp>
        <p:grpSp>
          <p:nvGrpSpPr>
            <p:cNvPr id="188" name="object 10"/>
            <p:cNvGrpSpPr/>
            <p:nvPr/>
          </p:nvGrpSpPr>
          <p:grpSpPr bwMode="auto">
            <a:xfrm>
              <a:off x="2038793" y="-1"/>
              <a:ext cx="2682939" cy="6766942"/>
              <a:chOff x="0" y="0"/>
              <a:chExt cx="2682937" cy="6766940"/>
            </a:xfrm>
          </p:grpSpPr>
          <p:sp>
            <p:nvSpPr>
              <p:cNvPr id="186" name="Rectangle"/>
              <p:cNvSpPr/>
              <p:nvPr/>
            </p:nvSpPr>
            <p:spPr bwMode="auto">
              <a:xfrm>
                <a:off x="0" y="0"/>
                <a:ext cx="12700" cy="6766941"/>
              </a:xfrm>
              <a:prstGeom prst="rect">
                <a:avLst/>
              </a:prstGeom>
              <a:solidFill>
                <a:srgbClr val="FFFFFF"/>
              </a:solidFill>
              <a:ln w="12700" cap="flat">
                <a:noFill/>
                <a:miter lim="400000"/>
              </a:ln>
              <a:effectLst/>
            </p:spPr>
            <p:txBody>
              <a:bodyPr wrap="square" lIns="45719" tIns="45719" rIns="45719" bIns="45719" numCol="1" anchor="t">
                <a:noAutofit/>
              </a:bodyPr>
              <a:lstStyle/>
              <a:p>
                <a:pPr>
                  <a:defRPr/>
                </a:pPr>
                <a:endParaRPr/>
              </a:p>
            </p:txBody>
          </p:sp>
          <p:sp>
            <p:nvSpPr>
              <p:cNvPr id="187" name="Rectangle"/>
              <p:cNvSpPr/>
              <p:nvPr/>
            </p:nvSpPr>
            <p:spPr bwMode="auto">
              <a:xfrm>
                <a:off x="2670237" y="0"/>
                <a:ext cx="12701" cy="4027424"/>
              </a:xfrm>
              <a:prstGeom prst="rect">
                <a:avLst/>
              </a:prstGeom>
              <a:solidFill>
                <a:srgbClr val="FFFFFF"/>
              </a:solidFill>
              <a:ln w="12700" cap="flat">
                <a:noFill/>
                <a:miter lim="400000"/>
              </a:ln>
              <a:effectLst/>
            </p:spPr>
            <p:txBody>
              <a:bodyPr wrap="square" lIns="45719" tIns="45719" rIns="45719" bIns="45719" numCol="1" anchor="t">
                <a:noAutofit/>
              </a:bodyPr>
              <a:lstStyle/>
              <a:p>
                <a:pPr>
                  <a:defRPr/>
                </a:pPr>
                <a:endParaRPr/>
              </a:p>
            </p:txBody>
          </p:sp>
        </p:grpSp>
        <p:sp>
          <p:nvSpPr>
            <p:cNvPr id="189" name="object 11"/>
            <p:cNvSpPr/>
            <p:nvPr/>
          </p:nvSpPr>
          <p:spPr bwMode="auto">
            <a:xfrm>
              <a:off x="4715388" y="4846126"/>
              <a:ext cx="1" cy="1216153"/>
            </a:xfrm>
            <a:prstGeom prst="line">
              <a:avLst/>
            </a:prstGeom>
            <a:noFill/>
            <a:ln w="12700" cap="flat">
              <a:solidFill>
                <a:srgbClr val="FFFFFF"/>
              </a:solidFill>
              <a:prstDash val="solid"/>
              <a:round/>
            </a:ln>
            <a:effectLst/>
          </p:spPr>
          <p:txBody>
            <a:bodyPr wrap="square" lIns="45719" tIns="45719" rIns="45719" bIns="45719" numCol="1" anchor="t">
              <a:noAutofit/>
            </a:bodyPr>
            <a:lstStyle/>
            <a:p>
              <a:pPr>
                <a:defRPr/>
              </a:pPr>
              <a:endParaRPr/>
            </a:p>
          </p:txBody>
        </p:sp>
        <p:grpSp>
          <p:nvGrpSpPr>
            <p:cNvPr id="192" name="object 12"/>
            <p:cNvGrpSpPr/>
            <p:nvPr/>
          </p:nvGrpSpPr>
          <p:grpSpPr bwMode="auto">
            <a:xfrm>
              <a:off x="7609585" y="-1"/>
              <a:ext cx="2300733" cy="6766942"/>
              <a:chOff x="0" y="0"/>
              <a:chExt cx="2300732" cy="6766940"/>
            </a:xfrm>
          </p:grpSpPr>
          <p:sp>
            <p:nvSpPr>
              <p:cNvPr id="190" name="Rectangle"/>
              <p:cNvSpPr/>
              <p:nvPr/>
            </p:nvSpPr>
            <p:spPr bwMode="auto">
              <a:xfrm>
                <a:off x="0" y="0"/>
                <a:ext cx="12700" cy="6766941"/>
              </a:xfrm>
              <a:prstGeom prst="rect">
                <a:avLst/>
              </a:prstGeom>
              <a:solidFill>
                <a:srgbClr val="FFFFFF"/>
              </a:solidFill>
              <a:ln w="12700" cap="flat">
                <a:noFill/>
                <a:miter lim="400000"/>
              </a:ln>
              <a:effectLst/>
            </p:spPr>
            <p:txBody>
              <a:bodyPr wrap="square" lIns="45719" tIns="45719" rIns="45719" bIns="45719" numCol="1" anchor="t">
                <a:noAutofit/>
              </a:bodyPr>
              <a:lstStyle/>
              <a:p>
                <a:pPr>
                  <a:defRPr/>
                </a:pPr>
                <a:endParaRPr/>
              </a:p>
            </p:txBody>
          </p:sp>
          <p:sp>
            <p:nvSpPr>
              <p:cNvPr id="191" name="Rectangle"/>
              <p:cNvSpPr/>
              <p:nvPr/>
            </p:nvSpPr>
            <p:spPr bwMode="auto">
              <a:xfrm>
                <a:off x="2288032" y="0"/>
                <a:ext cx="12701" cy="4027424"/>
              </a:xfrm>
              <a:prstGeom prst="rect">
                <a:avLst/>
              </a:prstGeom>
              <a:solidFill>
                <a:srgbClr val="FFFFFF"/>
              </a:solidFill>
              <a:ln w="12700" cap="flat">
                <a:noFill/>
                <a:miter lim="400000"/>
              </a:ln>
              <a:effectLst/>
            </p:spPr>
            <p:txBody>
              <a:bodyPr wrap="square" lIns="45719" tIns="45719" rIns="45719" bIns="45719" numCol="1" anchor="t">
                <a:noAutofit/>
              </a:bodyPr>
              <a:lstStyle/>
              <a:p>
                <a:pPr>
                  <a:defRPr/>
                </a:pPr>
                <a:endParaRPr/>
              </a:p>
            </p:txBody>
          </p:sp>
        </p:grpSp>
        <p:sp>
          <p:nvSpPr>
            <p:cNvPr id="193" name="object 13"/>
            <p:cNvSpPr/>
            <p:nvPr/>
          </p:nvSpPr>
          <p:spPr bwMode="auto">
            <a:xfrm>
              <a:off x="9903968" y="4846126"/>
              <a:ext cx="1" cy="614428"/>
            </a:xfrm>
            <a:prstGeom prst="line">
              <a:avLst/>
            </a:prstGeom>
            <a:noFill/>
            <a:ln w="12700" cap="flat">
              <a:solidFill>
                <a:srgbClr val="FFFFFF"/>
              </a:solidFill>
              <a:prstDash val="solid"/>
              <a:round/>
            </a:ln>
            <a:effectLst/>
          </p:spPr>
          <p:txBody>
            <a:bodyPr wrap="square" lIns="45719" tIns="45719" rIns="45719" bIns="45719" numCol="1" anchor="t">
              <a:noAutofit/>
            </a:bodyPr>
            <a:lstStyle/>
            <a:p>
              <a:pPr>
                <a:defRPr/>
              </a:pPr>
              <a:endParaRPr/>
            </a:p>
          </p:txBody>
        </p:sp>
        <p:sp>
          <p:nvSpPr>
            <p:cNvPr id="194" name="object 14"/>
            <p:cNvSpPr/>
            <p:nvPr/>
          </p:nvSpPr>
          <p:spPr bwMode="auto">
            <a:xfrm>
              <a:off x="0" y="0"/>
              <a:ext cx="12192000" cy="676694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589" y="0"/>
                  </a:lnTo>
                  <a:lnTo>
                    <a:pt x="21589" y="21559"/>
                  </a:lnTo>
                  <a:lnTo>
                    <a:pt x="11" y="21559"/>
                  </a:lnTo>
                  <a:lnTo>
                    <a:pt x="11" y="19351"/>
                  </a:lnTo>
                  <a:lnTo>
                    <a:pt x="21589" y="19351"/>
                  </a:lnTo>
                  <a:lnTo>
                    <a:pt x="21589" y="19310"/>
                  </a:lnTo>
                  <a:lnTo>
                    <a:pt x="11" y="19310"/>
                  </a:lnTo>
                  <a:lnTo>
                    <a:pt x="11" y="17430"/>
                  </a:lnTo>
                  <a:lnTo>
                    <a:pt x="21589" y="17430"/>
                  </a:lnTo>
                  <a:lnTo>
                    <a:pt x="21589" y="17389"/>
                  </a:lnTo>
                  <a:lnTo>
                    <a:pt x="11" y="17389"/>
                  </a:lnTo>
                  <a:lnTo>
                    <a:pt x="11" y="15509"/>
                  </a:lnTo>
                  <a:lnTo>
                    <a:pt x="21589" y="15509"/>
                  </a:lnTo>
                  <a:lnTo>
                    <a:pt x="21589" y="15469"/>
                  </a:lnTo>
                  <a:lnTo>
                    <a:pt x="11" y="15469"/>
                  </a:lnTo>
                  <a:lnTo>
                    <a:pt x="11" y="12855"/>
                  </a:lnTo>
                  <a:lnTo>
                    <a:pt x="21589" y="12855"/>
                  </a:lnTo>
                  <a:lnTo>
                    <a:pt x="21589" y="12815"/>
                  </a:lnTo>
                  <a:lnTo>
                    <a:pt x="11" y="12815"/>
                  </a:lnTo>
                  <a:lnTo>
                    <a:pt x="11" y="7054"/>
                  </a:lnTo>
                  <a:lnTo>
                    <a:pt x="21589" y="7054"/>
                  </a:lnTo>
                  <a:lnTo>
                    <a:pt x="21589" y="7014"/>
                  </a:lnTo>
                  <a:lnTo>
                    <a:pt x="11" y="7014"/>
                  </a:lnTo>
                  <a:lnTo>
                    <a:pt x="11" y="2160"/>
                  </a:lnTo>
                  <a:lnTo>
                    <a:pt x="21589" y="2160"/>
                  </a:lnTo>
                  <a:lnTo>
                    <a:pt x="21589" y="2039"/>
                  </a:lnTo>
                  <a:lnTo>
                    <a:pt x="11" y="2039"/>
                  </a:lnTo>
                  <a:lnTo>
                    <a:pt x="11" y="20"/>
                  </a:lnTo>
                  <a:lnTo>
                    <a:pt x="21589" y="20"/>
                  </a:lnTo>
                  <a:lnTo>
                    <a:pt x="21589" y="0"/>
                  </a:lnTo>
                  <a:lnTo>
                    <a:pt x="0" y="0"/>
                  </a:lnTo>
                  <a:lnTo>
                    <a:pt x="0" y="21600"/>
                  </a:lnTo>
                  <a:lnTo>
                    <a:pt x="21600" y="21600"/>
                  </a:lnTo>
                  <a:lnTo>
                    <a:pt x="21600" y="0"/>
                  </a:lnTo>
                  <a:close/>
                </a:path>
              </a:pathLst>
            </a:custGeom>
            <a:solidFill>
              <a:srgbClr val="FFFFFF"/>
            </a:solidFill>
            <a:ln w="12700" cap="flat">
              <a:noFill/>
              <a:miter lim="400000"/>
            </a:ln>
            <a:effectLst/>
          </p:spPr>
          <p:txBody>
            <a:bodyPr wrap="square" lIns="45719" tIns="45719" rIns="45719" bIns="45719" numCol="1" anchor="t">
              <a:noAutofit/>
            </a:bodyPr>
            <a:lstStyle/>
            <a:p>
              <a:pPr>
                <a:defRPr/>
              </a:pPr>
              <a:endParaRPr/>
            </a:p>
          </p:txBody>
        </p:sp>
      </p:grpSp>
      <p:sp>
        <p:nvSpPr>
          <p:cNvPr id="196" name="object 15"/>
          <p:cNvSpPr txBox="1"/>
          <p:nvPr/>
        </p:nvSpPr>
        <p:spPr bwMode="auto">
          <a:xfrm>
            <a:off x="2123893" y="38099"/>
            <a:ext cx="1380491" cy="209155"/>
          </a:xfrm>
          <a:prstGeom prst="rect">
            <a:avLst/>
          </a:prstGeom>
          <a:ln w="12700">
            <a:miter lim="400000"/>
          </a:ln>
        </p:spPr>
        <p:txBody>
          <a:bodyPr lIns="0" tIns="0" rIns="0" bIns="0">
            <a:spAutoFit/>
          </a:bodyPr>
          <a:lstStyle/>
          <a:p>
            <a:pPr indent="12700">
              <a:spcBef>
                <a:spcPts val="100"/>
              </a:spcBef>
              <a:defRPr sz="1600" b="1">
                <a:solidFill>
                  <a:srgbClr val="FFFFFF"/>
                </a:solidFill>
              </a:defRPr>
            </a:pPr>
            <a:r>
              <a:rPr/>
              <a:t>First</a:t>
            </a:r>
            <a:r>
              <a:rPr spc="-65"/>
              <a:t> </a:t>
            </a:r>
            <a:r>
              <a:rPr spc="-10"/>
              <a:t>Generation</a:t>
            </a:r>
            <a:endParaRPr/>
          </a:p>
        </p:txBody>
      </p:sp>
      <p:sp>
        <p:nvSpPr>
          <p:cNvPr id="197" name="object 16"/>
          <p:cNvSpPr txBox="1"/>
          <p:nvPr/>
        </p:nvSpPr>
        <p:spPr bwMode="auto">
          <a:xfrm>
            <a:off x="4794127" y="38099"/>
            <a:ext cx="1630046" cy="209155"/>
          </a:xfrm>
          <a:prstGeom prst="rect">
            <a:avLst/>
          </a:prstGeom>
          <a:ln w="12700">
            <a:miter lim="400000"/>
          </a:ln>
        </p:spPr>
        <p:txBody>
          <a:bodyPr lIns="0" tIns="0" rIns="0" bIns="0">
            <a:spAutoFit/>
          </a:bodyPr>
          <a:lstStyle/>
          <a:p>
            <a:pPr indent="12700">
              <a:spcBef>
                <a:spcPts val="100"/>
              </a:spcBef>
              <a:defRPr sz="1600" b="1">
                <a:solidFill>
                  <a:srgbClr val="FFFFFF"/>
                </a:solidFill>
              </a:defRPr>
            </a:pPr>
            <a:r>
              <a:rPr/>
              <a:t>Second</a:t>
            </a:r>
            <a:r>
              <a:rPr spc="-60"/>
              <a:t> </a:t>
            </a:r>
            <a:r>
              <a:rPr spc="-10"/>
              <a:t>Generation</a:t>
            </a:r>
            <a:endParaRPr/>
          </a:p>
        </p:txBody>
      </p:sp>
      <p:sp>
        <p:nvSpPr>
          <p:cNvPr id="198" name="object 17"/>
          <p:cNvSpPr txBox="1"/>
          <p:nvPr/>
        </p:nvSpPr>
        <p:spPr bwMode="auto">
          <a:xfrm>
            <a:off x="7694676" y="38099"/>
            <a:ext cx="1457961" cy="209155"/>
          </a:xfrm>
          <a:prstGeom prst="rect">
            <a:avLst/>
          </a:prstGeom>
          <a:ln w="12700">
            <a:miter lim="400000"/>
          </a:ln>
        </p:spPr>
        <p:txBody>
          <a:bodyPr lIns="0" tIns="0" rIns="0" bIns="0">
            <a:spAutoFit/>
          </a:bodyPr>
          <a:lstStyle/>
          <a:p>
            <a:pPr indent="12700">
              <a:spcBef>
                <a:spcPts val="100"/>
              </a:spcBef>
              <a:defRPr sz="1600" b="1">
                <a:solidFill>
                  <a:srgbClr val="FFFFFF"/>
                </a:solidFill>
              </a:defRPr>
            </a:pPr>
            <a:r>
              <a:rPr/>
              <a:t>Third</a:t>
            </a:r>
            <a:r>
              <a:rPr spc="-50"/>
              <a:t> </a:t>
            </a:r>
            <a:r>
              <a:rPr spc="-10"/>
              <a:t>Generation</a:t>
            </a:r>
            <a:endParaRPr/>
          </a:p>
        </p:txBody>
      </p:sp>
      <p:sp>
        <p:nvSpPr>
          <p:cNvPr id="199" name="object 18"/>
          <p:cNvSpPr txBox="1"/>
          <p:nvPr/>
        </p:nvSpPr>
        <p:spPr bwMode="auto">
          <a:xfrm>
            <a:off x="9982709" y="38099"/>
            <a:ext cx="1581151" cy="209155"/>
          </a:xfrm>
          <a:prstGeom prst="rect">
            <a:avLst/>
          </a:prstGeom>
          <a:ln w="12700">
            <a:miter lim="400000"/>
          </a:ln>
        </p:spPr>
        <p:txBody>
          <a:bodyPr lIns="0" tIns="0" rIns="0" bIns="0">
            <a:spAutoFit/>
          </a:bodyPr>
          <a:lstStyle/>
          <a:p>
            <a:pPr indent="12700">
              <a:spcBef>
                <a:spcPts val="100"/>
              </a:spcBef>
              <a:defRPr sz="1600" b="1">
                <a:solidFill>
                  <a:srgbClr val="FFFFFF"/>
                </a:solidFill>
              </a:defRPr>
            </a:pPr>
            <a:r>
              <a:rPr/>
              <a:t>Fourth</a:t>
            </a:r>
            <a:r>
              <a:rPr spc="-65"/>
              <a:t> </a:t>
            </a:r>
            <a:r>
              <a:rPr spc="-10"/>
              <a:t>Generation</a:t>
            </a:r>
            <a:endParaRPr/>
          </a:p>
        </p:txBody>
      </p:sp>
      <p:sp>
        <p:nvSpPr>
          <p:cNvPr id="200" name="object 19"/>
          <p:cNvSpPr txBox="1"/>
          <p:nvPr/>
        </p:nvSpPr>
        <p:spPr bwMode="auto">
          <a:xfrm>
            <a:off x="78738" y="685800"/>
            <a:ext cx="515621" cy="209154"/>
          </a:xfrm>
          <a:prstGeom prst="rect">
            <a:avLst/>
          </a:prstGeom>
          <a:ln w="12700">
            <a:miter lim="400000"/>
          </a:ln>
        </p:spPr>
        <p:txBody>
          <a:bodyPr lIns="0" tIns="0" rIns="0" bIns="0">
            <a:spAutoFit/>
          </a:bodyPr>
          <a:lstStyle>
            <a:lvl1pPr indent="12700">
              <a:spcBef>
                <a:spcPts val="100"/>
              </a:spcBef>
              <a:defRPr sz="1600" b="1" spc="-10"/>
            </a:lvl1pPr>
          </a:lstStyle>
          <a:p>
            <a:pPr>
              <a:defRPr/>
            </a:pPr>
            <a:r>
              <a:rPr/>
              <a:t>Drugs</a:t>
            </a:r>
            <a:endParaRPr/>
          </a:p>
        </p:txBody>
      </p:sp>
      <p:sp>
        <p:nvSpPr>
          <p:cNvPr id="201" name="object 20"/>
          <p:cNvSpPr txBox="1"/>
          <p:nvPr/>
        </p:nvSpPr>
        <p:spPr bwMode="auto">
          <a:xfrm>
            <a:off x="2123893" y="661668"/>
            <a:ext cx="2355215" cy="868378"/>
          </a:xfrm>
          <a:prstGeom prst="rect">
            <a:avLst/>
          </a:prstGeom>
          <a:ln w="12700">
            <a:miter lim="400000"/>
          </a:ln>
        </p:spPr>
        <p:txBody>
          <a:bodyPr lIns="0" tIns="0" rIns="0" bIns="0">
            <a:spAutoFit/>
          </a:bodyPr>
          <a:lstStyle/>
          <a:p>
            <a:pPr marR="5080" indent="12700">
              <a:lnSpc>
                <a:spcPct val="108800"/>
              </a:lnSpc>
              <a:defRPr b="1"/>
            </a:pPr>
            <a:r>
              <a:rPr/>
              <a:t>Oral</a:t>
            </a:r>
            <a:r>
              <a:rPr spc="-34"/>
              <a:t> </a:t>
            </a:r>
            <a:r>
              <a:rPr/>
              <a:t>:</a:t>
            </a:r>
            <a:r>
              <a:rPr spc="-25"/>
              <a:t> </a:t>
            </a:r>
            <a:r>
              <a:rPr spc="-10">
                <a:solidFill>
                  <a:srgbClr val="002060"/>
                </a:solidFill>
              </a:rPr>
              <a:t>Cephradine </a:t>
            </a:r>
            <a:r>
              <a:rPr spc="-10"/>
              <a:t>Paracentral:</a:t>
            </a:r>
            <a:r>
              <a:rPr spc="-85"/>
              <a:t> </a:t>
            </a:r>
            <a:r>
              <a:rPr spc="-10">
                <a:solidFill>
                  <a:srgbClr val="002060"/>
                </a:solidFill>
              </a:rPr>
              <a:t>Cephradine</a:t>
            </a:r>
            <a:r>
              <a:rPr spc="-10"/>
              <a:t>, Cefadroxil</a:t>
            </a:r>
            <a:endParaRPr/>
          </a:p>
        </p:txBody>
      </p:sp>
      <p:sp>
        <p:nvSpPr>
          <p:cNvPr id="202" name="object 21"/>
          <p:cNvSpPr txBox="1"/>
          <p:nvPr/>
        </p:nvSpPr>
        <p:spPr bwMode="auto">
          <a:xfrm>
            <a:off x="4794127" y="668019"/>
            <a:ext cx="2505076" cy="549455"/>
          </a:xfrm>
          <a:prstGeom prst="rect">
            <a:avLst/>
          </a:prstGeom>
          <a:ln w="12700">
            <a:miter lim="400000"/>
          </a:ln>
        </p:spPr>
        <p:txBody>
          <a:bodyPr lIns="0" tIns="0" rIns="0" bIns="0">
            <a:spAutoFit/>
          </a:bodyPr>
          <a:lstStyle/>
          <a:p>
            <a:pPr marR="5080" indent="12700">
              <a:lnSpc>
                <a:spcPct val="106500"/>
              </a:lnSpc>
              <a:spcBef>
                <a:spcPts val="100"/>
              </a:spcBef>
              <a:defRPr b="1"/>
            </a:pPr>
            <a:r>
              <a:rPr/>
              <a:t>Oral:</a:t>
            </a:r>
            <a:r>
              <a:rPr spc="-40"/>
              <a:t> </a:t>
            </a:r>
            <a:r>
              <a:rPr spc="-10">
                <a:solidFill>
                  <a:srgbClr val="002060"/>
                </a:solidFill>
              </a:rPr>
              <a:t>Cefuroxime</a:t>
            </a:r>
            <a:r>
              <a:rPr spc="-10"/>
              <a:t>,</a:t>
            </a:r>
            <a:r>
              <a:rPr spc="-40"/>
              <a:t> </a:t>
            </a:r>
            <a:r>
              <a:rPr spc="-10"/>
              <a:t>Cefaclor </a:t>
            </a:r>
            <a:r>
              <a:rPr spc="-20"/>
              <a:t>Parenteral:</a:t>
            </a:r>
            <a:r>
              <a:rPr spc="5"/>
              <a:t> </a:t>
            </a:r>
            <a:r>
              <a:rPr spc="-10">
                <a:solidFill>
                  <a:srgbClr val="002060"/>
                </a:solidFill>
              </a:rPr>
              <a:t>Cefuroxime</a:t>
            </a:r>
            <a:endParaRPr/>
          </a:p>
        </p:txBody>
      </p:sp>
      <p:sp>
        <p:nvSpPr>
          <p:cNvPr id="203" name="object 22"/>
          <p:cNvSpPr txBox="1"/>
          <p:nvPr/>
        </p:nvSpPr>
        <p:spPr bwMode="auto">
          <a:xfrm>
            <a:off x="7694676" y="664844"/>
            <a:ext cx="1559561" cy="1483508"/>
          </a:xfrm>
          <a:prstGeom prst="rect">
            <a:avLst/>
          </a:prstGeom>
          <a:ln w="12700">
            <a:miter lim="400000"/>
          </a:ln>
        </p:spPr>
        <p:txBody>
          <a:bodyPr lIns="0" tIns="0" rIns="0" bIns="0">
            <a:spAutoFit/>
          </a:bodyPr>
          <a:lstStyle/>
          <a:p>
            <a:pPr marR="5080" indent="12700">
              <a:lnSpc>
                <a:spcPct val="107600"/>
              </a:lnSpc>
              <a:defRPr b="1" spc="-20"/>
            </a:pPr>
            <a:r>
              <a:rPr/>
              <a:t>Parenteral</a:t>
            </a:r>
            <a:r>
              <a:rPr spc="-10"/>
              <a:t> </a:t>
            </a:r>
            <a:r>
              <a:rPr/>
              <a:t>Only: </a:t>
            </a:r>
            <a:r>
              <a:rPr b="0" spc="-10"/>
              <a:t>Cefotaxime, Ceftazidine, Cefoperazone, Ceftriaxone</a:t>
            </a:r>
            <a:endParaRPr/>
          </a:p>
        </p:txBody>
      </p:sp>
      <p:sp>
        <p:nvSpPr>
          <p:cNvPr id="204" name="object 23"/>
          <p:cNvSpPr txBox="1"/>
          <p:nvPr/>
        </p:nvSpPr>
        <p:spPr bwMode="auto">
          <a:xfrm>
            <a:off x="9982709" y="685799"/>
            <a:ext cx="1559561" cy="546448"/>
          </a:xfrm>
          <a:prstGeom prst="rect">
            <a:avLst/>
          </a:prstGeom>
          <a:ln w="12700">
            <a:miter lim="400000"/>
          </a:ln>
        </p:spPr>
        <p:txBody>
          <a:bodyPr lIns="0" tIns="0" rIns="0" bIns="0">
            <a:spAutoFit/>
          </a:bodyPr>
          <a:lstStyle/>
          <a:p>
            <a:pPr indent="12700">
              <a:spcBef>
                <a:spcPts val="200"/>
              </a:spcBef>
              <a:defRPr b="1" spc="-20"/>
            </a:pPr>
            <a:r>
              <a:rPr/>
              <a:t>Parenteral</a:t>
            </a:r>
            <a:r>
              <a:rPr spc="-10"/>
              <a:t> </a:t>
            </a:r>
            <a:r>
              <a:rPr/>
              <a:t>Only:</a:t>
            </a:r>
            <a:endParaRPr/>
          </a:p>
          <a:p>
            <a:pPr indent="12700">
              <a:spcBef>
                <a:spcPts val="100"/>
              </a:spcBef>
              <a:defRPr spc="-10"/>
            </a:pPr>
            <a:r>
              <a:rPr/>
              <a:t>Cefepime</a:t>
            </a:r>
            <a:endParaRPr/>
          </a:p>
        </p:txBody>
      </p:sp>
      <p:sp>
        <p:nvSpPr>
          <p:cNvPr id="205" name="object 24"/>
          <p:cNvSpPr txBox="1"/>
          <p:nvPr/>
        </p:nvSpPr>
        <p:spPr bwMode="auto">
          <a:xfrm>
            <a:off x="78738" y="2235200"/>
            <a:ext cx="836932" cy="209154"/>
          </a:xfrm>
          <a:prstGeom prst="rect">
            <a:avLst/>
          </a:prstGeom>
          <a:ln w="12700">
            <a:miter lim="400000"/>
          </a:ln>
        </p:spPr>
        <p:txBody>
          <a:bodyPr lIns="0" tIns="0" rIns="0" bIns="0">
            <a:spAutoFit/>
          </a:bodyPr>
          <a:lstStyle>
            <a:lvl1pPr indent="12700">
              <a:spcBef>
                <a:spcPts val="100"/>
              </a:spcBef>
              <a:defRPr sz="1600" b="1" spc="-10"/>
            </a:lvl1pPr>
          </a:lstStyle>
          <a:p>
            <a:pPr>
              <a:defRPr/>
            </a:pPr>
            <a:r>
              <a:rPr/>
              <a:t>Spectrum</a:t>
            </a:r>
            <a:endParaRPr/>
          </a:p>
        </p:txBody>
      </p:sp>
      <p:sp>
        <p:nvSpPr>
          <p:cNvPr id="206" name="object 25"/>
          <p:cNvSpPr txBox="1"/>
          <p:nvPr/>
        </p:nvSpPr>
        <p:spPr bwMode="auto">
          <a:xfrm>
            <a:off x="2123893" y="2235200"/>
            <a:ext cx="2392045" cy="648048"/>
          </a:xfrm>
          <a:prstGeom prst="rect">
            <a:avLst/>
          </a:prstGeom>
          <a:ln w="12700">
            <a:miter lim="400000"/>
          </a:ln>
        </p:spPr>
        <p:txBody>
          <a:bodyPr lIns="0" tIns="0" rIns="0" bIns="0">
            <a:spAutoFit/>
          </a:bodyPr>
          <a:lstStyle/>
          <a:p>
            <a:pPr marL="297815" indent="-285115">
              <a:spcBef>
                <a:spcPts val="1000"/>
              </a:spcBef>
              <a:buSzPct val="100000"/>
              <a:buFont typeface="Arial"/>
              <a:buChar char="•"/>
              <a:tabLst>
                <a:tab pos="292100" algn="l"/>
              </a:tabLst>
              <a:defRPr>
                <a:solidFill>
                  <a:srgbClr val="002060"/>
                </a:solidFill>
              </a:defRPr>
            </a:pPr>
            <a:r>
              <a:rPr/>
              <a:t>Gram</a:t>
            </a:r>
            <a:r>
              <a:rPr spc="-50"/>
              <a:t> </a:t>
            </a:r>
            <a:r>
              <a:rPr/>
              <a:t>+ve</a:t>
            </a:r>
            <a:r>
              <a:rPr spc="-45"/>
              <a:t> </a:t>
            </a:r>
            <a:r>
              <a:rPr>
                <a:solidFill>
                  <a:srgbClr val="000000"/>
                </a:solidFill>
              </a:rPr>
              <a:t>cocci</a:t>
            </a:r>
            <a:r>
              <a:rPr spc="-45">
                <a:solidFill>
                  <a:srgbClr val="000000"/>
                </a:solidFill>
              </a:rPr>
              <a:t> </a:t>
            </a:r>
            <a:r>
              <a:rPr spc="-10">
                <a:solidFill>
                  <a:srgbClr val="000000"/>
                </a:solidFill>
              </a:rPr>
              <a:t>mainly</a:t>
            </a:r>
            <a:endParaRPr spc="-10">
              <a:solidFill>
                <a:srgbClr val="000000"/>
              </a:solidFill>
            </a:endParaRPr>
          </a:p>
          <a:p>
            <a:pPr marL="297815" indent="-285115">
              <a:spcBef>
                <a:spcPts val="900"/>
              </a:spcBef>
              <a:buSzPct val="100000"/>
              <a:buFont typeface="Arial"/>
              <a:buChar char="•"/>
              <a:tabLst>
                <a:tab pos="292100" algn="l"/>
              </a:tabLst>
              <a:defRPr/>
            </a:pPr>
            <a:r>
              <a:rPr/>
              <a:t>Few</a:t>
            </a:r>
            <a:r>
              <a:rPr spc="-55"/>
              <a:t> </a:t>
            </a:r>
            <a:r>
              <a:rPr b="1">
                <a:solidFill>
                  <a:srgbClr val="C00000"/>
                </a:solidFill>
              </a:rPr>
              <a:t>Gram</a:t>
            </a:r>
            <a:r>
              <a:rPr b="1" spc="-50">
                <a:solidFill>
                  <a:srgbClr val="C00000"/>
                </a:solidFill>
              </a:rPr>
              <a:t> </a:t>
            </a:r>
            <a:r>
              <a:rPr b="1">
                <a:solidFill>
                  <a:srgbClr val="C00000"/>
                </a:solidFill>
              </a:rPr>
              <a:t>–ve</a:t>
            </a:r>
            <a:r>
              <a:rPr b="1" spc="-60">
                <a:solidFill>
                  <a:srgbClr val="C00000"/>
                </a:solidFill>
              </a:rPr>
              <a:t> </a:t>
            </a:r>
            <a:r>
              <a:rPr spc="-10"/>
              <a:t>bacilli</a:t>
            </a:r>
            <a:endParaRPr/>
          </a:p>
        </p:txBody>
      </p:sp>
      <p:sp>
        <p:nvSpPr>
          <p:cNvPr id="207" name="object 26"/>
          <p:cNvSpPr txBox="1"/>
          <p:nvPr/>
        </p:nvSpPr>
        <p:spPr bwMode="auto">
          <a:xfrm>
            <a:off x="4794127" y="2217420"/>
            <a:ext cx="2736851" cy="1587176"/>
          </a:xfrm>
          <a:prstGeom prst="rect">
            <a:avLst/>
          </a:prstGeom>
          <a:ln w="12700">
            <a:miter lim="400000"/>
          </a:ln>
        </p:spPr>
        <p:txBody>
          <a:bodyPr lIns="0" tIns="0" rIns="0" bIns="0">
            <a:spAutoFit/>
          </a:bodyPr>
          <a:lstStyle/>
          <a:p>
            <a:pPr marL="298450" marR="649605" indent="-285750">
              <a:lnSpc>
                <a:spcPct val="106500"/>
              </a:lnSpc>
              <a:spcBef>
                <a:spcPts val="100"/>
              </a:spcBef>
              <a:buSzPct val="100000"/>
              <a:buChar char="•"/>
              <a:tabLst>
                <a:tab pos="292100" algn="l"/>
                <a:tab pos="342900" algn="l"/>
              </a:tabLst>
              <a:defRPr sz="1600">
                <a:latin typeface="Arial"/>
                <a:ea typeface="Arial"/>
                <a:cs typeface="Arial"/>
              </a:defRPr>
            </a:pPr>
            <a:r>
              <a:rPr/>
              <a:t>	</a:t>
            </a:r>
            <a:r>
              <a:rPr sz="1800">
                <a:latin typeface="Calibri"/>
                <a:ea typeface="Calibri"/>
                <a:cs typeface="Calibri"/>
              </a:rPr>
              <a:t>Same</a:t>
            </a:r>
            <a:r>
              <a:rPr sz="1800" spc="-25">
                <a:latin typeface="Calibri"/>
                <a:ea typeface="Calibri"/>
                <a:cs typeface="Calibri"/>
              </a:rPr>
              <a:t> </a:t>
            </a:r>
            <a:r>
              <a:rPr sz="1800">
                <a:latin typeface="Calibri"/>
                <a:ea typeface="Calibri"/>
                <a:cs typeface="Calibri"/>
              </a:rPr>
              <a:t>as</a:t>
            </a:r>
            <a:r>
              <a:rPr sz="1800" spc="-30">
                <a:latin typeface="Calibri"/>
                <a:ea typeface="Calibri"/>
                <a:cs typeface="Calibri"/>
              </a:rPr>
              <a:t> </a:t>
            </a:r>
            <a:r>
              <a:rPr sz="1800">
                <a:latin typeface="Calibri"/>
                <a:ea typeface="Calibri"/>
                <a:cs typeface="Calibri"/>
              </a:rPr>
              <a:t>first</a:t>
            </a:r>
            <a:r>
              <a:rPr sz="1800" spc="-30">
                <a:latin typeface="Calibri"/>
                <a:ea typeface="Calibri"/>
                <a:cs typeface="Calibri"/>
              </a:rPr>
              <a:t> </a:t>
            </a:r>
            <a:r>
              <a:rPr sz="1800">
                <a:latin typeface="Calibri"/>
                <a:ea typeface="Calibri"/>
                <a:cs typeface="Calibri"/>
              </a:rPr>
              <a:t>+</a:t>
            </a:r>
            <a:r>
              <a:rPr sz="1800" spc="-25">
                <a:latin typeface="Calibri"/>
                <a:ea typeface="Calibri"/>
                <a:cs typeface="Calibri"/>
              </a:rPr>
              <a:t> few </a:t>
            </a:r>
            <a:r>
              <a:rPr sz="1800" spc="-10">
                <a:latin typeface="Calibri"/>
                <a:ea typeface="Calibri"/>
                <a:cs typeface="Calibri"/>
              </a:rPr>
              <a:t>anerobes</a:t>
            </a:r>
            <a:endParaRPr sz="1800" spc="-10">
              <a:latin typeface="Calibri"/>
              <a:ea typeface="Calibri"/>
              <a:cs typeface="Calibri"/>
            </a:endParaRPr>
          </a:p>
          <a:p>
            <a:pPr marL="298450" marR="5080" indent="-285750">
              <a:lnSpc>
                <a:spcPct val="106500"/>
              </a:lnSpc>
              <a:spcBef>
                <a:spcPts val="900"/>
              </a:spcBef>
              <a:buSzPct val="100000"/>
              <a:buFont typeface="Arial"/>
              <a:buChar char="•"/>
              <a:tabLst>
                <a:tab pos="292100" algn="l"/>
              </a:tabLst>
              <a:defRPr/>
            </a:pPr>
            <a:r>
              <a:rPr/>
              <a:t>Enhanced</a:t>
            </a:r>
            <a:r>
              <a:rPr spc="-69"/>
              <a:t> </a:t>
            </a:r>
            <a:r>
              <a:rPr b="1">
                <a:solidFill>
                  <a:srgbClr val="C00000"/>
                </a:solidFill>
              </a:rPr>
              <a:t>Gram</a:t>
            </a:r>
            <a:r>
              <a:rPr b="1" spc="-65">
                <a:solidFill>
                  <a:srgbClr val="C00000"/>
                </a:solidFill>
              </a:rPr>
              <a:t> </a:t>
            </a:r>
            <a:r>
              <a:rPr b="1" spc="-25">
                <a:solidFill>
                  <a:srgbClr val="C00000"/>
                </a:solidFill>
              </a:rPr>
              <a:t>–ve</a:t>
            </a:r>
            <a:r>
              <a:rPr b="1" spc="500">
                <a:solidFill>
                  <a:srgbClr val="C00000"/>
                </a:solidFill>
              </a:rPr>
              <a:t> </a:t>
            </a:r>
            <a:r>
              <a:rPr/>
              <a:t>bacilli</a:t>
            </a:r>
            <a:r>
              <a:rPr spc="-40"/>
              <a:t> </a:t>
            </a:r>
            <a:r>
              <a:rPr i="1" spc="-10">
                <a:solidFill>
                  <a:srgbClr val="C00000"/>
                </a:solidFill>
              </a:rPr>
              <a:t>(Proteus, </a:t>
            </a:r>
            <a:r>
              <a:rPr i="1">
                <a:solidFill>
                  <a:srgbClr val="C00000"/>
                </a:solidFill>
              </a:rPr>
              <a:t>H.Influenza,</a:t>
            </a:r>
            <a:r>
              <a:rPr i="1" spc="-95">
                <a:solidFill>
                  <a:srgbClr val="C00000"/>
                </a:solidFill>
              </a:rPr>
              <a:t> </a:t>
            </a:r>
            <a:r>
              <a:rPr i="1" spc="-10">
                <a:solidFill>
                  <a:srgbClr val="C00000"/>
                </a:solidFill>
              </a:rPr>
              <a:t>Enterobactar)</a:t>
            </a:r>
            <a:endParaRPr/>
          </a:p>
        </p:txBody>
      </p:sp>
      <p:sp>
        <p:nvSpPr>
          <p:cNvPr id="208" name="object 27"/>
          <p:cNvSpPr txBox="1"/>
          <p:nvPr/>
        </p:nvSpPr>
        <p:spPr bwMode="auto">
          <a:xfrm>
            <a:off x="7694676" y="2235200"/>
            <a:ext cx="2083436" cy="1270348"/>
          </a:xfrm>
          <a:prstGeom prst="rect">
            <a:avLst/>
          </a:prstGeom>
          <a:ln w="12700">
            <a:miter lim="400000"/>
          </a:ln>
        </p:spPr>
        <p:txBody>
          <a:bodyPr lIns="0" tIns="0" rIns="0" bIns="0">
            <a:spAutoFit/>
          </a:bodyPr>
          <a:lstStyle/>
          <a:p>
            <a:pPr marL="344170" indent="-331470">
              <a:spcBef>
                <a:spcPts val="1000"/>
              </a:spcBef>
              <a:buSzPct val="88888"/>
              <a:buFont typeface="Arial"/>
              <a:buChar char="•"/>
              <a:tabLst>
                <a:tab pos="342900" algn="l"/>
              </a:tabLst>
              <a:defRPr/>
            </a:pPr>
            <a:r>
              <a:rPr/>
              <a:t>Low</a:t>
            </a:r>
            <a:r>
              <a:rPr spc="-50"/>
              <a:t> </a:t>
            </a:r>
            <a:r>
              <a:rPr b="1">
                <a:solidFill>
                  <a:srgbClr val="002060"/>
                </a:solidFill>
              </a:rPr>
              <a:t>Gram</a:t>
            </a:r>
            <a:r>
              <a:rPr b="1" spc="-50">
                <a:solidFill>
                  <a:srgbClr val="002060"/>
                </a:solidFill>
              </a:rPr>
              <a:t> </a:t>
            </a:r>
            <a:r>
              <a:rPr b="1" spc="-25">
                <a:solidFill>
                  <a:srgbClr val="002060"/>
                </a:solidFill>
              </a:rPr>
              <a:t>+ve</a:t>
            </a:r>
            <a:endParaRPr b="1" spc="-25">
              <a:solidFill>
                <a:srgbClr val="002060"/>
              </a:solidFill>
            </a:endParaRPr>
          </a:p>
          <a:p>
            <a:pPr marL="297815" indent="-285115">
              <a:spcBef>
                <a:spcPts val="900"/>
              </a:spcBef>
              <a:buSzPct val="100000"/>
              <a:buFont typeface="Arial"/>
              <a:buChar char="•"/>
              <a:tabLst>
                <a:tab pos="292100" algn="l"/>
              </a:tabLst>
              <a:defRPr spc="-10"/>
            </a:pPr>
            <a:r>
              <a:rPr/>
              <a:t>Excellent</a:t>
            </a:r>
            <a:r>
              <a:rPr spc="-40"/>
              <a:t> </a:t>
            </a:r>
            <a:r>
              <a:rPr spc="0">
                <a:solidFill>
                  <a:srgbClr val="C00000"/>
                </a:solidFill>
              </a:rPr>
              <a:t>Gram</a:t>
            </a:r>
            <a:r>
              <a:rPr spc="-34">
                <a:solidFill>
                  <a:srgbClr val="C00000"/>
                </a:solidFill>
              </a:rPr>
              <a:t> </a:t>
            </a:r>
            <a:r>
              <a:rPr spc="-25">
                <a:solidFill>
                  <a:srgbClr val="C00000"/>
                </a:solidFill>
              </a:rPr>
              <a:t>–ve</a:t>
            </a:r>
            <a:endParaRPr spc="-25">
              <a:solidFill>
                <a:srgbClr val="C00000"/>
              </a:solidFill>
            </a:endParaRPr>
          </a:p>
          <a:p>
            <a:pPr indent="298450">
              <a:spcBef>
                <a:spcPts val="200"/>
              </a:spcBef>
              <a:defRPr/>
            </a:pPr>
            <a:r>
              <a:rPr/>
              <a:t>+</a:t>
            </a:r>
            <a:r>
              <a:rPr spc="-5"/>
              <a:t> </a:t>
            </a:r>
            <a:r>
              <a:rPr i="1" spc="-10">
                <a:solidFill>
                  <a:srgbClr val="C00000"/>
                </a:solidFill>
              </a:rPr>
              <a:t>Pseudomonas</a:t>
            </a:r>
            <a:endParaRPr i="1" spc="-10">
              <a:solidFill>
                <a:srgbClr val="C00000"/>
              </a:solidFill>
            </a:endParaRPr>
          </a:p>
          <a:p>
            <a:pPr indent="298450">
              <a:spcBef>
                <a:spcPts val="100"/>
              </a:spcBef>
              <a:defRPr/>
            </a:pPr>
            <a:r>
              <a:rPr/>
              <a:t>and</a:t>
            </a:r>
            <a:r>
              <a:rPr spc="-20"/>
              <a:t> </a:t>
            </a:r>
            <a:r>
              <a:rPr spc="-10"/>
              <a:t>Anaerobes.</a:t>
            </a:r>
            <a:endParaRPr/>
          </a:p>
        </p:txBody>
      </p:sp>
      <p:sp>
        <p:nvSpPr>
          <p:cNvPr id="209" name="object 28"/>
          <p:cNvSpPr txBox="1"/>
          <p:nvPr/>
        </p:nvSpPr>
        <p:spPr bwMode="auto">
          <a:xfrm>
            <a:off x="9982709" y="2212338"/>
            <a:ext cx="1956436" cy="1395999"/>
          </a:xfrm>
          <a:prstGeom prst="rect">
            <a:avLst/>
          </a:prstGeom>
          <a:ln w="12700">
            <a:miter lim="400000"/>
          </a:ln>
        </p:spPr>
        <p:txBody>
          <a:bodyPr lIns="0" tIns="0" rIns="0" bIns="0">
            <a:spAutoFit/>
          </a:bodyPr>
          <a:lstStyle/>
          <a:p>
            <a:pPr marL="298450" marR="5080" indent="-285750">
              <a:lnSpc>
                <a:spcPct val="109400"/>
              </a:lnSpc>
              <a:spcBef>
                <a:spcPts val="100"/>
              </a:spcBef>
              <a:buSzPct val="100000"/>
              <a:buChar char="•"/>
              <a:tabLst>
                <a:tab pos="292100" algn="l"/>
                <a:tab pos="330200" algn="l"/>
              </a:tabLst>
              <a:defRPr sz="1400">
                <a:latin typeface="Arial"/>
                <a:ea typeface="Arial"/>
                <a:cs typeface="Arial"/>
              </a:defRPr>
            </a:pPr>
            <a:r>
              <a:rPr/>
              <a:t>	</a:t>
            </a:r>
            <a:r>
              <a:rPr sz="1600" spc="-10">
                <a:latin typeface="Calibri"/>
                <a:ea typeface="Calibri"/>
                <a:cs typeface="Calibri"/>
              </a:rPr>
              <a:t>Very</a:t>
            </a:r>
            <a:r>
              <a:rPr sz="1600" spc="-40">
                <a:latin typeface="Calibri"/>
                <a:ea typeface="Calibri"/>
                <a:cs typeface="Calibri"/>
              </a:rPr>
              <a:t> </a:t>
            </a:r>
            <a:r>
              <a:rPr sz="1600">
                <a:latin typeface="Calibri"/>
                <a:ea typeface="Calibri"/>
                <a:cs typeface="Calibri"/>
              </a:rPr>
              <a:t>wide</a:t>
            </a:r>
            <a:r>
              <a:rPr sz="1600" spc="-40">
                <a:latin typeface="Calibri"/>
                <a:ea typeface="Calibri"/>
                <a:cs typeface="Calibri"/>
              </a:rPr>
              <a:t> </a:t>
            </a:r>
            <a:r>
              <a:rPr sz="1600" spc="-10">
                <a:latin typeface="Calibri"/>
                <a:ea typeface="Calibri"/>
                <a:cs typeface="Calibri"/>
              </a:rPr>
              <a:t>coverage </a:t>
            </a:r>
            <a:r>
              <a:rPr sz="1600">
                <a:latin typeface="Calibri"/>
                <a:ea typeface="Calibri"/>
                <a:cs typeface="Calibri"/>
              </a:rPr>
              <a:t>both</a:t>
            </a:r>
            <a:r>
              <a:rPr sz="1600" spc="-30">
                <a:latin typeface="Calibri"/>
                <a:ea typeface="Calibri"/>
                <a:cs typeface="Calibri"/>
              </a:rPr>
              <a:t> </a:t>
            </a:r>
            <a:r>
              <a:rPr sz="1600" spc="-10">
                <a:latin typeface="Calibri"/>
                <a:ea typeface="Calibri"/>
                <a:cs typeface="Calibri"/>
              </a:rPr>
              <a:t>Grams</a:t>
            </a:r>
            <a:endParaRPr sz="1600"/>
          </a:p>
          <a:p>
            <a:pPr marL="298450" marR="89535" indent="-285750">
              <a:lnSpc>
                <a:spcPct val="106800"/>
              </a:lnSpc>
              <a:spcBef>
                <a:spcPts val="800"/>
              </a:spcBef>
              <a:buSzPct val="100000"/>
              <a:buFont typeface="Arial"/>
              <a:buChar char="•"/>
              <a:tabLst>
                <a:tab pos="292100" algn="l"/>
              </a:tabLst>
              <a:defRPr sz="1600" i="1" spc="-10">
                <a:solidFill>
                  <a:srgbClr val="C00000"/>
                </a:solidFill>
              </a:defRPr>
            </a:pPr>
            <a:r>
              <a:rPr/>
              <a:t>Haemophilus, </a:t>
            </a:r>
            <a:r>
              <a:rPr spc="0"/>
              <a:t>Pseudomonas,</a:t>
            </a:r>
            <a:r>
              <a:rPr spc="-85"/>
              <a:t> </a:t>
            </a:r>
            <a:r>
              <a:rPr spc="-25"/>
              <a:t>and </a:t>
            </a:r>
            <a:r>
              <a:rPr/>
              <a:t>anaerobes.</a:t>
            </a:r>
            <a:endParaRPr/>
          </a:p>
        </p:txBody>
      </p:sp>
      <p:sp>
        <p:nvSpPr>
          <p:cNvPr id="210" name="object 29"/>
          <p:cNvSpPr txBox="1"/>
          <p:nvPr/>
        </p:nvSpPr>
        <p:spPr bwMode="auto">
          <a:xfrm>
            <a:off x="78738" y="4028440"/>
            <a:ext cx="1151257" cy="603724"/>
          </a:xfrm>
          <a:prstGeom prst="rect">
            <a:avLst/>
          </a:prstGeom>
          <a:ln w="12700">
            <a:miter lim="400000"/>
          </a:ln>
        </p:spPr>
        <p:txBody>
          <a:bodyPr lIns="0" tIns="0" rIns="0" bIns="0">
            <a:spAutoFit/>
          </a:bodyPr>
          <a:lstStyle/>
          <a:p>
            <a:pPr marR="5080" indent="12700">
              <a:lnSpc>
                <a:spcPct val="109400"/>
              </a:lnSpc>
              <a:spcBef>
                <a:spcPts val="100"/>
              </a:spcBef>
              <a:defRPr sz="2300" baseline="30000">
                <a:latin typeface="Symbol"/>
                <a:ea typeface="Symbol"/>
                <a:cs typeface="Symbol"/>
              </a:defRPr>
            </a:pPr>
            <a:r>
              <a:rPr/>
              <a:t>b</a:t>
            </a:r>
            <a:r>
              <a:rPr sz="1600" b="1">
                <a:latin typeface="Calibri"/>
                <a:ea typeface="Calibri"/>
                <a:cs typeface="Calibri"/>
              </a:rPr>
              <a:t>-</a:t>
            </a:r>
            <a:r>
              <a:rPr sz="1600" b="1" spc="-10">
                <a:latin typeface="Calibri"/>
                <a:ea typeface="Calibri"/>
                <a:cs typeface="Calibri"/>
              </a:rPr>
              <a:t>lactamase Susceptibility</a:t>
            </a:r>
            <a:endParaRPr/>
          </a:p>
        </p:txBody>
      </p:sp>
      <p:sp>
        <p:nvSpPr>
          <p:cNvPr id="211" name="object 30"/>
          <p:cNvSpPr txBox="1"/>
          <p:nvPr/>
        </p:nvSpPr>
        <p:spPr bwMode="auto">
          <a:xfrm>
            <a:off x="4685446" y="4051300"/>
            <a:ext cx="290831" cy="209154"/>
          </a:xfrm>
          <a:prstGeom prst="rect">
            <a:avLst/>
          </a:prstGeom>
          <a:ln w="12700">
            <a:miter lim="400000"/>
          </a:ln>
        </p:spPr>
        <p:txBody>
          <a:bodyPr lIns="0" tIns="0" rIns="0" bIns="0">
            <a:spAutoFit/>
          </a:bodyPr>
          <a:lstStyle>
            <a:lvl1pPr indent="12700">
              <a:spcBef>
                <a:spcPts val="100"/>
              </a:spcBef>
              <a:defRPr sz="1600" spc="-20"/>
            </a:lvl1pPr>
          </a:lstStyle>
          <a:p>
            <a:pPr>
              <a:defRPr/>
            </a:pPr>
            <a:r>
              <a:rPr/>
              <a:t>Yes</a:t>
            </a:r>
            <a:endParaRPr/>
          </a:p>
        </p:txBody>
      </p:sp>
      <p:sp>
        <p:nvSpPr>
          <p:cNvPr id="212" name="object 31"/>
          <p:cNvSpPr txBox="1"/>
          <p:nvPr/>
        </p:nvSpPr>
        <p:spPr bwMode="auto">
          <a:xfrm>
            <a:off x="9771412" y="4051300"/>
            <a:ext cx="264796" cy="209154"/>
          </a:xfrm>
          <a:prstGeom prst="rect">
            <a:avLst/>
          </a:prstGeom>
          <a:ln w="12700">
            <a:miter lim="400000"/>
          </a:ln>
        </p:spPr>
        <p:txBody>
          <a:bodyPr lIns="0" tIns="0" rIns="0" bIns="0">
            <a:spAutoFit/>
          </a:bodyPr>
          <a:lstStyle>
            <a:lvl1pPr indent="12700">
              <a:spcBef>
                <a:spcPts val="100"/>
              </a:spcBef>
              <a:defRPr sz="1600" spc="-25"/>
            </a:lvl1pPr>
          </a:lstStyle>
          <a:p>
            <a:pPr>
              <a:defRPr/>
            </a:pPr>
            <a:r>
              <a:rPr/>
              <a:t>No</a:t>
            </a:r>
            <a:endParaRPr/>
          </a:p>
        </p:txBody>
      </p:sp>
      <p:sp>
        <p:nvSpPr>
          <p:cNvPr id="213" name="object 32"/>
          <p:cNvSpPr txBox="1"/>
          <p:nvPr/>
        </p:nvSpPr>
        <p:spPr bwMode="auto">
          <a:xfrm>
            <a:off x="124777" y="4889500"/>
            <a:ext cx="1360170" cy="209154"/>
          </a:xfrm>
          <a:prstGeom prst="rect">
            <a:avLst/>
          </a:prstGeom>
          <a:ln w="12700">
            <a:miter lim="400000"/>
          </a:ln>
        </p:spPr>
        <p:txBody>
          <a:bodyPr lIns="0" tIns="0" rIns="0" bIns="0">
            <a:spAutoFit/>
          </a:bodyPr>
          <a:lstStyle/>
          <a:p>
            <a:pPr indent="12700">
              <a:spcBef>
                <a:spcPts val="100"/>
              </a:spcBef>
              <a:defRPr sz="1600" b="1"/>
            </a:pPr>
            <a:r>
              <a:rPr/>
              <a:t>CSF</a:t>
            </a:r>
            <a:r>
              <a:rPr spc="-20"/>
              <a:t> </a:t>
            </a:r>
            <a:r>
              <a:rPr spc="-10"/>
              <a:t>Penetration</a:t>
            </a:r>
            <a:endParaRPr/>
          </a:p>
        </p:txBody>
      </p:sp>
      <p:sp>
        <p:nvSpPr>
          <p:cNvPr id="214" name="object 33"/>
          <p:cNvSpPr txBox="1"/>
          <p:nvPr/>
        </p:nvSpPr>
        <p:spPr bwMode="auto">
          <a:xfrm>
            <a:off x="2163579" y="4889500"/>
            <a:ext cx="264796" cy="209154"/>
          </a:xfrm>
          <a:prstGeom prst="rect">
            <a:avLst/>
          </a:prstGeom>
          <a:ln w="12700">
            <a:miter lim="400000"/>
          </a:ln>
        </p:spPr>
        <p:txBody>
          <a:bodyPr lIns="0" tIns="0" rIns="0" bIns="0">
            <a:spAutoFit/>
          </a:bodyPr>
          <a:lstStyle>
            <a:lvl1pPr indent="12700">
              <a:spcBef>
                <a:spcPts val="100"/>
              </a:spcBef>
              <a:defRPr sz="1600" spc="-25"/>
            </a:lvl1pPr>
          </a:lstStyle>
          <a:p>
            <a:pPr>
              <a:defRPr/>
            </a:pPr>
            <a:r>
              <a:rPr/>
              <a:t>No</a:t>
            </a:r>
            <a:endParaRPr/>
          </a:p>
        </p:txBody>
      </p:sp>
      <p:sp>
        <p:nvSpPr>
          <p:cNvPr id="215" name="object 34"/>
          <p:cNvSpPr txBox="1"/>
          <p:nvPr/>
        </p:nvSpPr>
        <p:spPr bwMode="auto">
          <a:xfrm>
            <a:off x="4840165" y="4889500"/>
            <a:ext cx="1968501" cy="209154"/>
          </a:xfrm>
          <a:prstGeom prst="rect">
            <a:avLst/>
          </a:prstGeom>
          <a:ln w="12700">
            <a:miter lim="400000"/>
          </a:ln>
        </p:spPr>
        <p:txBody>
          <a:bodyPr lIns="0" tIns="0" rIns="0" bIns="0">
            <a:spAutoFit/>
          </a:bodyPr>
          <a:lstStyle/>
          <a:p>
            <a:pPr indent="12700">
              <a:spcBef>
                <a:spcPts val="100"/>
              </a:spcBef>
              <a:defRPr sz="1600"/>
            </a:pPr>
            <a:r>
              <a:rPr/>
              <a:t>No</a:t>
            </a:r>
            <a:r>
              <a:rPr spc="-35"/>
              <a:t> </a:t>
            </a:r>
            <a:r>
              <a:rPr spc="-10"/>
              <a:t>(except</a:t>
            </a:r>
            <a:r>
              <a:rPr spc="-30"/>
              <a:t> </a:t>
            </a:r>
            <a:r>
              <a:rPr spc="-10">
                <a:solidFill>
                  <a:srgbClr val="002060"/>
                </a:solidFill>
              </a:rPr>
              <a:t>Cefuroxime)</a:t>
            </a:r>
            <a:endParaRPr/>
          </a:p>
        </p:txBody>
      </p:sp>
      <p:sp>
        <p:nvSpPr>
          <p:cNvPr id="216" name="object 35"/>
          <p:cNvSpPr txBox="1"/>
          <p:nvPr/>
        </p:nvSpPr>
        <p:spPr bwMode="auto">
          <a:xfrm>
            <a:off x="7694676" y="4866640"/>
            <a:ext cx="1224916" cy="482814"/>
          </a:xfrm>
          <a:prstGeom prst="rect">
            <a:avLst/>
          </a:prstGeom>
          <a:ln w="12700">
            <a:miter lim="400000"/>
          </a:ln>
        </p:spPr>
        <p:txBody>
          <a:bodyPr lIns="0" tIns="0" rIns="0" bIns="0">
            <a:spAutoFit/>
          </a:bodyPr>
          <a:lstStyle/>
          <a:p>
            <a:pPr marR="5080" indent="58419">
              <a:lnSpc>
                <a:spcPct val="109400"/>
              </a:lnSpc>
              <a:spcBef>
                <a:spcPts val="100"/>
              </a:spcBef>
              <a:defRPr sz="1600" spc="-20"/>
            </a:pPr>
            <a:r>
              <a:rPr/>
              <a:t>Yes</a:t>
            </a:r>
            <a:r>
              <a:rPr spc="-65"/>
              <a:t> </a:t>
            </a:r>
            <a:r>
              <a:rPr spc="-10"/>
              <a:t>(except </a:t>
            </a:r>
            <a:r>
              <a:rPr/>
              <a:t>Cefoperazone)</a:t>
            </a:r>
            <a:endParaRPr/>
          </a:p>
        </p:txBody>
      </p:sp>
      <p:sp>
        <p:nvSpPr>
          <p:cNvPr id="217" name="object 36"/>
          <p:cNvSpPr txBox="1"/>
          <p:nvPr/>
        </p:nvSpPr>
        <p:spPr bwMode="auto">
          <a:xfrm>
            <a:off x="10022395" y="4889500"/>
            <a:ext cx="290831" cy="209154"/>
          </a:xfrm>
          <a:prstGeom prst="rect">
            <a:avLst/>
          </a:prstGeom>
          <a:ln w="12700">
            <a:miter lim="400000"/>
          </a:ln>
        </p:spPr>
        <p:txBody>
          <a:bodyPr lIns="0" tIns="0" rIns="0" bIns="0">
            <a:spAutoFit/>
          </a:bodyPr>
          <a:lstStyle>
            <a:lvl1pPr indent="12700">
              <a:spcBef>
                <a:spcPts val="100"/>
              </a:spcBef>
              <a:defRPr sz="1600" spc="-20"/>
            </a:lvl1pPr>
          </a:lstStyle>
          <a:p>
            <a:pPr>
              <a:defRPr/>
            </a:pPr>
            <a:r>
              <a:rPr/>
              <a:t>Yes</a:t>
            </a:r>
            <a:endParaRPr/>
          </a:p>
        </p:txBody>
      </p:sp>
      <p:sp>
        <p:nvSpPr>
          <p:cNvPr id="218" name="object 37"/>
          <p:cNvSpPr txBox="1"/>
          <p:nvPr/>
        </p:nvSpPr>
        <p:spPr bwMode="auto">
          <a:xfrm>
            <a:off x="78739" y="5463539"/>
            <a:ext cx="1534795" cy="482814"/>
          </a:xfrm>
          <a:prstGeom prst="rect">
            <a:avLst/>
          </a:prstGeom>
          <a:ln w="12700">
            <a:miter lim="400000"/>
          </a:ln>
        </p:spPr>
        <p:txBody>
          <a:bodyPr lIns="0" tIns="0" rIns="0" bIns="0">
            <a:spAutoFit/>
          </a:bodyPr>
          <a:lstStyle/>
          <a:p>
            <a:pPr marR="5080" indent="12700">
              <a:lnSpc>
                <a:spcPct val="109400"/>
              </a:lnSpc>
              <a:spcBef>
                <a:spcPts val="100"/>
              </a:spcBef>
              <a:defRPr sz="1600" b="1"/>
            </a:pPr>
            <a:r>
              <a:rPr/>
              <a:t>Cross</a:t>
            </a:r>
            <a:r>
              <a:rPr spc="-60"/>
              <a:t> </a:t>
            </a:r>
            <a:r>
              <a:rPr/>
              <a:t>Allergy</a:t>
            </a:r>
            <a:r>
              <a:rPr spc="-55"/>
              <a:t> </a:t>
            </a:r>
            <a:r>
              <a:rPr spc="-20"/>
              <a:t>with </a:t>
            </a:r>
            <a:r>
              <a:rPr spc="-10"/>
              <a:t>Penicillin</a:t>
            </a:r>
            <a:endParaRPr/>
          </a:p>
        </p:txBody>
      </p:sp>
      <p:sp>
        <p:nvSpPr>
          <p:cNvPr id="219" name="object 38"/>
          <p:cNvSpPr txBox="1"/>
          <p:nvPr/>
        </p:nvSpPr>
        <p:spPr bwMode="auto">
          <a:xfrm>
            <a:off x="2176279" y="5486400"/>
            <a:ext cx="448945" cy="241648"/>
          </a:xfrm>
          <a:prstGeom prst="rect">
            <a:avLst/>
          </a:prstGeom>
          <a:ln w="12700">
            <a:miter lim="400000"/>
          </a:ln>
        </p:spPr>
        <p:txBody>
          <a:bodyPr lIns="0" tIns="0" rIns="0" bIns="0">
            <a:spAutoFit/>
          </a:bodyPr>
          <a:lstStyle>
            <a:lvl1pPr indent="12700">
              <a:spcBef>
                <a:spcPts val="100"/>
              </a:spcBef>
              <a:defRPr spc="-20"/>
            </a:lvl1pPr>
          </a:lstStyle>
          <a:p>
            <a:pPr>
              <a:defRPr/>
            </a:pPr>
            <a:r>
              <a:rPr/>
              <a:t>High</a:t>
            </a:r>
            <a:endParaRPr/>
          </a:p>
        </p:txBody>
      </p:sp>
      <p:sp>
        <p:nvSpPr>
          <p:cNvPr id="220" name="object 39"/>
          <p:cNvSpPr txBox="1"/>
          <p:nvPr/>
        </p:nvSpPr>
        <p:spPr bwMode="auto">
          <a:xfrm>
            <a:off x="4846515" y="5486400"/>
            <a:ext cx="946151" cy="241648"/>
          </a:xfrm>
          <a:prstGeom prst="rect">
            <a:avLst/>
          </a:prstGeom>
          <a:ln w="12700">
            <a:miter lim="400000"/>
          </a:ln>
        </p:spPr>
        <p:txBody>
          <a:bodyPr lIns="0" tIns="0" rIns="0" bIns="0">
            <a:spAutoFit/>
          </a:bodyPr>
          <a:lstStyle>
            <a:lvl1pPr indent="12700">
              <a:spcBef>
                <a:spcPts val="100"/>
              </a:spcBef>
              <a:defRPr spc="-10"/>
            </a:lvl1pPr>
          </a:lstStyle>
          <a:p>
            <a:pPr>
              <a:defRPr/>
            </a:pPr>
            <a:r>
              <a:rPr/>
              <a:t>Moderate</a:t>
            </a:r>
            <a:endParaRPr/>
          </a:p>
        </p:txBody>
      </p:sp>
      <p:sp>
        <p:nvSpPr>
          <p:cNvPr id="221" name="object 40"/>
          <p:cNvSpPr txBox="1"/>
          <p:nvPr/>
        </p:nvSpPr>
        <p:spPr bwMode="auto">
          <a:xfrm>
            <a:off x="9721057" y="5486400"/>
            <a:ext cx="405766" cy="241648"/>
          </a:xfrm>
          <a:prstGeom prst="rect">
            <a:avLst/>
          </a:prstGeom>
          <a:ln w="12700">
            <a:miter lim="400000"/>
          </a:ln>
        </p:spPr>
        <p:txBody>
          <a:bodyPr lIns="0" tIns="0" rIns="0" bIns="0">
            <a:spAutoFit/>
          </a:bodyPr>
          <a:lstStyle>
            <a:lvl1pPr indent="12700">
              <a:spcBef>
                <a:spcPts val="100"/>
              </a:spcBef>
              <a:defRPr spc="-25"/>
            </a:lvl1pPr>
          </a:lstStyle>
          <a:p>
            <a:pPr>
              <a:defRPr/>
            </a:pPr>
            <a:r>
              <a:rPr/>
              <a:t>Low</a:t>
            </a:r>
            <a:endParaRPr/>
          </a:p>
        </p:txBody>
      </p:sp>
      <p:sp>
        <p:nvSpPr>
          <p:cNvPr id="222" name="object 41"/>
          <p:cNvSpPr txBox="1"/>
          <p:nvPr/>
        </p:nvSpPr>
        <p:spPr bwMode="auto">
          <a:xfrm>
            <a:off x="118426" y="6083300"/>
            <a:ext cx="981712" cy="209154"/>
          </a:xfrm>
          <a:prstGeom prst="rect">
            <a:avLst/>
          </a:prstGeom>
          <a:ln w="12700">
            <a:miter lim="400000"/>
          </a:ln>
        </p:spPr>
        <p:txBody>
          <a:bodyPr lIns="0" tIns="0" rIns="0" bIns="0">
            <a:spAutoFit/>
          </a:bodyPr>
          <a:lstStyle>
            <a:lvl1pPr indent="12700">
              <a:spcBef>
                <a:spcPts val="100"/>
              </a:spcBef>
              <a:defRPr sz="1600" b="1" spc="-10"/>
            </a:lvl1pPr>
          </a:lstStyle>
          <a:p>
            <a:pPr>
              <a:defRPr/>
            </a:pPr>
            <a:r>
              <a:rPr/>
              <a:t>Elimination</a:t>
            </a:r>
            <a:endParaRPr/>
          </a:p>
        </p:txBody>
      </p:sp>
      <p:sp>
        <p:nvSpPr>
          <p:cNvPr id="223" name="object 42"/>
          <p:cNvSpPr txBox="1"/>
          <p:nvPr/>
        </p:nvSpPr>
        <p:spPr bwMode="auto">
          <a:xfrm>
            <a:off x="4578548" y="6083300"/>
            <a:ext cx="542926" cy="241648"/>
          </a:xfrm>
          <a:prstGeom prst="rect">
            <a:avLst/>
          </a:prstGeom>
          <a:ln w="12700">
            <a:miter lim="400000"/>
          </a:ln>
        </p:spPr>
        <p:txBody>
          <a:bodyPr lIns="0" tIns="0" rIns="0" bIns="0">
            <a:spAutoFit/>
          </a:bodyPr>
          <a:lstStyle>
            <a:lvl1pPr indent="12700">
              <a:spcBef>
                <a:spcPts val="100"/>
              </a:spcBef>
              <a:defRPr spc="-10"/>
            </a:lvl1pPr>
          </a:lstStyle>
          <a:p>
            <a:pPr>
              <a:defRPr/>
            </a:pPr>
            <a:r>
              <a:rPr/>
              <a:t>Renal</a:t>
            </a:r>
            <a:endParaRPr/>
          </a:p>
        </p:txBody>
      </p:sp>
      <p:sp>
        <p:nvSpPr>
          <p:cNvPr id="224" name="object 43"/>
          <p:cNvSpPr txBox="1"/>
          <p:nvPr/>
        </p:nvSpPr>
        <p:spPr bwMode="auto">
          <a:xfrm>
            <a:off x="9144189" y="6083300"/>
            <a:ext cx="1573531" cy="241648"/>
          </a:xfrm>
          <a:prstGeom prst="rect">
            <a:avLst/>
          </a:prstGeom>
          <a:ln w="12700">
            <a:miter lim="400000"/>
          </a:ln>
        </p:spPr>
        <p:txBody>
          <a:bodyPr lIns="0" tIns="0" rIns="0" bIns="0">
            <a:spAutoFit/>
          </a:bodyPr>
          <a:lstStyle/>
          <a:p>
            <a:pPr indent="12700">
              <a:spcBef>
                <a:spcPts val="100"/>
              </a:spcBef>
              <a:defRPr/>
            </a:pPr>
            <a:r>
              <a:rPr/>
              <a:t>Renal</a:t>
            </a:r>
            <a:r>
              <a:rPr spc="-50"/>
              <a:t> </a:t>
            </a:r>
            <a:r>
              <a:rPr/>
              <a:t>and</a:t>
            </a:r>
            <a:r>
              <a:rPr spc="-34"/>
              <a:t> </a:t>
            </a:r>
            <a:r>
              <a:rPr spc="-10"/>
              <a:t>Biliary</a:t>
            </a:r>
            <a:endParaRPr/>
          </a:p>
        </p:txBody>
      </p:sp>
      <p:sp>
        <p:nvSpPr>
          <p:cNvPr id="225" name="object 4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27" name="object 2"/>
          <p:cNvSpPr txBox="1"/>
          <p:nvPr/>
        </p:nvSpPr>
        <p:spPr bwMode="auto">
          <a:xfrm>
            <a:off x="542737" y="457199"/>
            <a:ext cx="9742170" cy="5627739"/>
          </a:xfrm>
          <a:prstGeom prst="rect">
            <a:avLst/>
          </a:prstGeom>
          <a:ln w="12700">
            <a:miter lim="400000"/>
          </a:ln>
        </p:spPr>
        <p:txBody>
          <a:bodyPr lIns="0" tIns="0" rIns="0" bIns="0">
            <a:spAutoFit/>
          </a:bodyPr>
          <a:lstStyle/>
          <a:p>
            <a:pPr marL="266065" indent="-227965">
              <a:spcBef>
                <a:spcPts val="100"/>
              </a:spcBef>
              <a:buSzPct val="100000"/>
              <a:buFont typeface="Arial"/>
              <a:buChar char="•"/>
              <a:tabLst>
                <a:tab pos="254000" algn="l"/>
              </a:tabLst>
              <a:defRPr sz="2800" spc="-10"/>
            </a:pPr>
            <a:r>
              <a:rPr/>
              <a:t>Therapeutic</a:t>
            </a:r>
            <a:r>
              <a:rPr spc="-65"/>
              <a:t> </a:t>
            </a:r>
            <a:r>
              <a:rPr spc="0"/>
              <a:t>Uses</a:t>
            </a:r>
            <a:r>
              <a:rPr spc="-60"/>
              <a:t> </a:t>
            </a:r>
            <a:r>
              <a:rPr b="1" u="sng" spc="0"/>
              <a:t>(Most</a:t>
            </a:r>
            <a:r>
              <a:rPr b="1" u="sng" spc="-60"/>
              <a:t> </a:t>
            </a:r>
            <a:r>
              <a:rPr b="1" u="sng"/>
              <a:t>Urgent)</a:t>
            </a:r>
            <a:endParaRPr/>
          </a:p>
          <a:p>
            <a:pPr>
              <a:spcBef>
                <a:spcPts val="800"/>
              </a:spcBef>
              <a:buSzPct val="100000"/>
              <a:buFont typeface="Arial"/>
              <a:buChar char="•"/>
              <a:defRPr sz="2800"/>
            </a:pPr>
            <a:endParaRPr/>
          </a:p>
          <a:p>
            <a:pPr marL="722630" lvl="1" indent="-227329">
              <a:buSzPct val="100000"/>
              <a:buFont typeface="Arial"/>
              <a:buChar char="•"/>
              <a:tabLst>
                <a:tab pos="711200" algn="l"/>
              </a:tabLst>
              <a:defRPr sz="2400" b="1"/>
            </a:pPr>
            <a:r>
              <a:rPr/>
              <a:t>M</a:t>
            </a:r>
            <a:r>
              <a:rPr b="0"/>
              <a:t>:</a:t>
            </a:r>
            <a:r>
              <a:rPr b="0" spc="-60"/>
              <a:t> </a:t>
            </a:r>
            <a:r>
              <a:rPr b="0"/>
              <a:t>Bacterial</a:t>
            </a:r>
            <a:r>
              <a:rPr b="0" spc="-55"/>
              <a:t> </a:t>
            </a:r>
            <a:r>
              <a:rPr b="0" u="sng"/>
              <a:t>M</a:t>
            </a:r>
            <a:r>
              <a:rPr b="0"/>
              <a:t>eningitis:</a:t>
            </a:r>
            <a:r>
              <a:rPr b="0" spc="-55"/>
              <a:t> </a:t>
            </a:r>
            <a:r>
              <a:rPr b="0">
                <a:solidFill>
                  <a:srgbClr val="385723"/>
                </a:solidFill>
              </a:rPr>
              <a:t>(3</a:t>
            </a:r>
            <a:r>
              <a:rPr b="0" baseline="30000">
                <a:solidFill>
                  <a:srgbClr val="385723"/>
                </a:solidFill>
              </a:rPr>
              <a:t>rd</a:t>
            </a:r>
            <a:r>
              <a:rPr b="0" spc="179" baseline="30000">
                <a:solidFill>
                  <a:srgbClr val="385723"/>
                </a:solidFill>
              </a:rPr>
              <a:t> </a:t>
            </a:r>
            <a:r>
              <a:rPr b="0" spc="-10">
                <a:solidFill>
                  <a:srgbClr val="385723"/>
                </a:solidFill>
              </a:rPr>
              <a:t>Generation)</a:t>
            </a:r>
            <a:r>
              <a:rPr b="0" spc="-60">
                <a:solidFill>
                  <a:srgbClr val="385723"/>
                </a:solidFill>
              </a:rPr>
              <a:t> </a:t>
            </a:r>
            <a:r>
              <a:rPr b="0" spc="-20">
                <a:solidFill>
                  <a:srgbClr val="385723"/>
                </a:solidFill>
              </a:rPr>
              <a:t>Cefotaxime</a:t>
            </a:r>
            <a:r>
              <a:rPr b="0" spc="-55">
                <a:solidFill>
                  <a:srgbClr val="385723"/>
                </a:solidFill>
              </a:rPr>
              <a:t> </a:t>
            </a:r>
            <a:r>
              <a:rPr b="0">
                <a:solidFill>
                  <a:srgbClr val="385723"/>
                </a:solidFill>
              </a:rPr>
              <a:t>and</a:t>
            </a:r>
            <a:r>
              <a:rPr b="0" spc="-55">
                <a:solidFill>
                  <a:srgbClr val="385723"/>
                </a:solidFill>
              </a:rPr>
              <a:t> </a:t>
            </a:r>
            <a:r>
              <a:rPr b="0" spc="-10">
                <a:solidFill>
                  <a:srgbClr val="385723"/>
                </a:solidFill>
              </a:rPr>
              <a:t>Ceftriaxone</a:t>
            </a:r>
            <a:endParaRPr/>
          </a:p>
          <a:p>
            <a:pPr marL="722630" lvl="1" indent="-227329">
              <a:spcBef>
                <a:spcPts val="200"/>
              </a:spcBef>
              <a:buSzPct val="100000"/>
              <a:buFont typeface="Arial"/>
              <a:buChar char="•"/>
              <a:tabLst>
                <a:tab pos="711200" algn="l"/>
              </a:tabLst>
              <a:defRPr sz="2400" b="1"/>
            </a:pPr>
            <a:r>
              <a:rPr/>
              <a:t>O</a:t>
            </a:r>
            <a:r>
              <a:rPr b="0"/>
              <a:t>:</a:t>
            </a:r>
            <a:r>
              <a:rPr b="0" spc="-30"/>
              <a:t> </a:t>
            </a:r>
            <a:r>
              <a:rPr b="0" u="sng" spc="-10"/>
              <a:t>O</a:t>
            </a:r>
            <a:r>
              <a:rPr b="0" spc="-10"/>
              <a:t>steomylitis</a:t>
            </a:r>
            <a:endParaRPr/>
          </a:p>
          <a:p>
            <a:pPr marL="722630" lvl="1" indent="-227329">
              <a:spcBef>
                <a:spcPts val="200"/>
              </a:spcBef>
              <a:buSzPct val="100000"/>
              <a:buFont typeface="Arial"/>
              <a:buChar char="•"/>
              <a:tabLst>
                <a:tab pos="711200" algn="l"/>
              </a:tabLst>
              <a:defRPr sz="2400" b="1"/>
            </a:pPr>
            <a:r>
              <a:rPr/>
              <a:t>S</a:t>
            </a:r>
            <a:r>
              <a:rPr b="0"/>
              <a:t>:</a:t>
            </a:r>
            <a:r>
              <a:rPr b="0" spc="-35"/>
              <a:t> </a:t>
            </a:r>
            <a:r>
              <a:rPr b="0" u="sng"/>
              <a:t>S</a:t>
            </a:r>
            <a:r>
              <a:rPr b="0"/>
              <a:t>kin</a:t>
            </a:r>
            <a:r>
              <a:rPr b="0" spc="-25"/>
              <a:t> </a:t>
            </a:r>
            <a:r>
              <a:rPr b="0" spc="-10"/>
              <a:t>Infections</a:t>
            </a:r>
            <a:endParaRPr/>
          </a:p>
          <a:p>
            <a:pPr marL="722630" lvl="1" indent="-227329">
              <a:spcBef>
                <a:spcPts val="200"/>
              </a:spcBef>
              <a:buSzPct val="100000"/>
              <a:buFont typeface="Arial"/>
              <a:buChar char="•"/>
              <a:tabLst>
                <a:tab pos="711200" algn="l"/>
              </a:tabLst>
              <a:defRPr sz="2400" b="1"/>
            </a:pPr>
            <a:r>
              <a:rPr/>
              <a:t>T</a:t>
            </a:r>
            <a:r>
              <a:rPr b="0"/>
              <a:t>:</a:t>
            </a:r>
            <a:r>
              <a:rPr b="0" spc="-55"/>
              <a:t> </a:t>
            </a:r>
            <a:r>
              <a:rPr b="0" u="sng" spc="-10"/>
              <a:t>T</a:t>
            </a:r>
            <a:r>
              <a:rPr b="0" spc="-10"/>
              <a:t>yphoid</a:t>
            </a:r>
            <a:r>
              <a:rPr b="0" spc="-45"/>
              <a:t> </a:t>
            </a:r>
            <a:r>
              <a:rPr b="0"/>
              <a:t>(Biliary</a:t>
            </a:r>
            <a:r>
              <a:rPr b="0" spc="-50"/>
              <a:t> </a:t>
            </a:r>
            <a:r>
              <a:rPr b="0" spc="-10"/>
              <a:t>Infection)</a:t>
            </a:r>
            <a:r>
              <a:rPr b="0" spc="-60"/>
              <a:t> </a:t>
            </a:r>
            <a:r>
              <a:rPr b="0">
                <a:solidFill>
                  <a:srgbClr val="385723"/>
                </a:solidFill>
              </a:rPr>
              <a:t>(3</a:t>
            </a:r>
            <a:r>
              <a:rPr b="0" baseline="30000">
                <a:solidFill>
                  <a:srgbClr val="385723"/>
                </a:solidFill>
              </a:rPr>
              <a:t>rd</a:t>
            </a:r>
            <a:r>
              <a:rPr b="0" spc="187" baseline="30000">
                <a:solidFill>
                  <a:srgbClr val="385723"/>
                </a:solidFill>
              </a:rPr>
              <a:t> </a:t>
            </a:r>
            <a:r>
              <a:rPr b="0" spc="-10">
                <a:solidFill>
                  <a:srgbClr val="385723"/>
                </a:solidFill>
              </a:rPr>
              <a:t>Generation)</a:t>
            </a:r>
            <a:r>
              <a:rPr b="0" spc="-55">
                <a:solidFill>
                  <a:srgbClr val="385723"/>
                </a:solidFill>
              </a:rPr>
              <a:t> </a:t>
            </a:r>
            <a:r>
              <a:rPr b="0" spc="-20">
                <a:solidFill>
                  <a:srgbClr val="385723"/>
                </a:solidFill>
              </a:rPr>
              <a:t>Cefoprazone</a:t>
            </a:r>
            <a:r>
              <a:rPr b="0" spc="-50">
                <a:solidFill>
                  <a:srgbClr val="385723"/>
                </a:solidFill>
              </a:rPr>
              <a:t> </a:t>
            </a:r>
            <a:r>
              <a:rPr b="0">
                <a:solidFill>
                  <a:srgbClr val="385723"/>
                </a:solidFill>
              </a:rPr>
              <a:t>or</a:t>
            </a:r>
            <a:r>
              <a:rPr b="0" spc="-45">
                <a:solidFill>
                  <a:srgbClr val="385723"/>
                </a:solidFill>
              </a:rPr>
              <a:t> </a:t>
            </a:r>
            <a:r>
              <a:rPr b="0" spc="-10">
                <a:solidFill>
                  <a:srgbClr val="385723"/>
                </a:solidFill>
              </a:rPr>
              <a:t>Ceftriaxone</a:t>
            </a:r>
            <a:endParaRPr/>
          </a:p>
          <a:p>
            <a:pPr lvl="1">
              <a:spcBef>
                <a:spcPts val="300"/>
              </a:spcBef>
              <a:buSzPct val="100000"/>
              <a:buFont typeface="Arial"/>
              <a:buChar char="•"/>
              <a:defRPr sz="2400"/>
            </a:pPr>
            <a:endParaRPr/>
          </a:p>
          <a:p>
            <a:pPr marL="722630" lvl="1" indent="-227329">
              <a:buSzPct val="100000"/>
              <a:buFont typeface="Arial"/>
              <a:buChar char="•"/>
              <a:tabLst>
                <a:tab pos="711200" algn="l"/>
              </a:tabLst>
              <a:defRPr sz="2400" b="1"/>
            </a:pPr>
            <a:r>
              <a:rPr/>
              <a:t>U</a:t>
            </a:r>
            <a:r>
              <a:rPr b="0"/>
              <a:t>:</a:t>
            </a:r>
            <a:r>
              <a:rPr b="0" spc="-45"/>
              <a:t> </a:t>
            </a:r>
            <a:r>
              <a:rPr b="0" u="sng"/>
              <a:t>U</a:t>
            </a:r>
            <a:r>
              <a:rPr b="0"/>
              <a:t>TI</a:t>
            </a:r>
            <a:r>
              <a:rPr b="0" spc="-45"/>
              <a:t> </a:t>
            </a:r>
            <a:r>
              <a:rPr b="0"/>
              <a:t>(</a:t>
            </a:r>
            <a:r>
              <a:rPr b="0" i="1">
                <a:solidFill>
                  <a:srgbClr val="FF0000"/>
                </a:solidFill>
              </a:rPr>
              <a:t>E.Coli</a:t>
            </a:r>
            <a:r>
              <a:rPr b="0"/>
              <a:t>)</a:t>
            </a:r>
            <a:r>
              <a:rPr b="0" spc="-45"/>
              <a:t> </a:t>
            </a:r>
            <a:r>
              <a:rPr b="0" spc="-10">
                <a:solidFill>
                  <a:srgbClr val="385723"/>
                </a:solidFill>
              </a:rPr>
              <a:t>(3</a:t>
            </a:r>
            <a:r>
              <a:rPr b="0" spc="-15" baseline="30000">
                <a:solidFill>
                  <a:srgbClr val="385723"/>
                </a:solidFill>
              </a:rPr>
              <a:t>rd</a:t>
            </a:r>
            <a:r>
              <a:rPr b="0" spc="-10">
                <a:solidFill>
                  <a:srgbClr val="385723"/>
                </a:solidFill>
              </a:rPr>
              <a:t>/4</a:t>
            </a:r>
            <a:r>
              <a:rPr b="0" spc="-15" baseline="30000">
                <a:solidFill>
                  <a:srgbClr val="385723"/>
                </a:solidFill>
              </a:rPr>
              <a:t>th</a:t>
            </a:r>
            <a:r>
              <a:rPr b="0" spc="-10">
                <a:solidFill>
                  <a:srgbClr val="385723"/>
                </a:solidFill>
              </a:rPr>
              <a:t>)</a:t>
            </a:r>
            <a:endParaRPr/>
          </a:p>
          <a:p>
            <a:pPr marL="722630" lvl="1" indent="-227329">
              <a:spcBef>
                <a:spcPts val="200"/>
              </a:spcBef>
              <a:buSzPct val="100000"/>
              <a:buFont typeface="Arial"/>
              <a:buChar char="•"/>
              <a:tabLst>
                <a:tab pos="711200" algn="l"/>
              </a:tabLst>
              <a:defRPr sz="2400" b="1"/>
            </a:pPr>
            <a:r>
              <a:rPr/>
              <a:t>R</a:t>
            </a:r>
            <a:r>
              <a:rPr b="0"/>
              <a:t>:</a:t>
            </a:r>
            <a:r>
              <a:rPr b="0" spc="-15"/>
              <a:t> </a:t>
            </a:r>
            <a:r>
              <a:rPr b="0" u="sng" spc="-25"/>
              <a:t>R</a:t>
            </a:r>
            <a:r>
              <a:rPr b="0" spc="-25"/>
              <a:t>TI</a:t>
            </a:r>
            <a:endParaRPr/>
          </a:p>
          <a:p>
            <a:pPr marL="722630" lvl="1" indent="-227329">
              <a:spcBef>
                <a:spcPts val="200"/>
              </a:spcBef>
              <a:buSzPct val="100000"/>
              <a:buFont typeface="Arial"/>
              <a:buChar char="•"/>
              <a:tabLst>
                <a:tab pos="711200" algn="l"/>
              </a:tabLst>
              <a:defRPr sz="2400" b="1"/>
            </a:pPr>
            <a:r>
              <a:rPr/>
              <a:t>G</a:t>
            </a:r>
            <a:r>
              <a:rPr b="0"/>
              <a:t>:</a:t>
            </a:r>
            <a:r>
              <a:rPr b="0" spc="-70"/>
              <a:t> </a:t>
            </a:r>
            <a:r>
              <a:rPr b="0" u="sng"/>
              <a:t>G</a:t>
            </a:r>
            <a:r>
              <a:rPr b="0"/>
              <a:t>onorrhea</a:t>
            </a:r>
            <a:r>
              <a:rPr b="0" spc="-65"/>
              <a:t> </a:t>
            </a:r>
            <a:r>
              <a:rPr b="0"/>
              <a:t>(Penicillin</a:t>
            </a:r>
            <a:r>
              <a:rPr b="0" spc="-65"/>
              <a:t> </a:t>
            </a:r>
            <a:r>
              <a:rPr b="0" spc="-10"/>
              <a:t>Resistant)</a:t>
            </a:r>
            <a:r>
              <a:rPr b="0" spc="-65"/>
              <a:t> </a:t>
            </a:r>
            <a:r>
              <a:rPr b="0">
                <a:solidFill>
                  <a:srgbClr val="385723"/>
                </a:solidFill>
              </a:rPr>
              <a:t>IM</a:t>
            </a:r>
            <a:r>
              <a:rPr b="0" spc="-70">
                <a:solidFill>
                  <a:srgbClr val="385723"/>
                </a:solidFill>
              </a:rPr>
              <a:t> </a:t>
            </a:r>
            <a:r>
              <a:rPr b="0" spc="-10">
                <a:solidFill>
                  <a:srgbClr val="385723"/>
                </a:solidFill>
              </a:rPr>
              <a:t>Ceftriaxone</a:t>
            </a:r>
            <a:endParaRPr/>
          </a:p>
          <a:p>
            <a:pPr marL="722630" lvl="1" indent="-227329">
              <a:spcBef>
                <a:spcPts val="100"/>
              </a:spcBef>
              <a:buSzPct val="100000"/>
              <a:buFont typeface="Arial"/>
              <a:buChar char="•"/>
              <a:tabLst>
                <a:tab pos="711200" algn="l"/>
              </a:tabLst>
              <a:defRPr sz="2400" b="1"/>
            </a:pPr>
            <a:r>
              <a:rPr/>
              <a:t>E</a:t>
            </a:r>
            <a:r>
              <a:rPr b="0"/>
              <a:t>:</a:t>
            </a:r>
            <a:r>
              <a:rPr b="0" spc="-45"/>
              <a:t> </a:t>
            </a:r>
            <a:r>
              <a:rPr b="0"/>
              <a:t>E</a:t>
            </a:r>
            <a:r>
              <a:rPr b="0" u="sng"/>
              <a:t>N</a:t>
            </a:r>
            <a:r>
              <a:rPr b="0"/>
              <a:t>T</a:t>
            </a:r>
            <a:r>
              <a:rPr b="0" spc="-30"/>
              <a:t> </a:t>
            </a:r>
            <a:r>
              <a:rPr b="0" spc="-10"/>
              <a:t>Infections</a:t>
            </a:r>
            <a:endParaRPr/>
          </a:p>
          <a:p>
            <a:pPr marL="722630" lvl="1" indent="-227329">
              <a:spcBef>
                <a:spcPts val="200"/>
              </a:spcBef>
              <a:buSzPct val="100000"/>
              <a:buFont typeface="Arial"/>
              <a:buChar char="•"/>
              <a:tabLst>
                <a:tab pos="711200" algn="l"/>
              </a:tabLst>
              <a:defRPr sz="2400" b="1"/>
            </a:pPr>
            <a:r>
              <a:rPr/>
              <a:t>N</a:t>
            </a:r>
            <a:r>
              <a:rPr b="0"/>
              <a:t>:</a:t>
            </a:r>
            <a:r>
              <a:rPr b="0" spc="-45"/>
              <a:t> </a:t>
            </a:r>
            <a:r>
              <a:rPr b="0" spc="-10"/>
              <a:t>I</a:t>
            </a:r>
            <a:r>
              <a:rPr b="0" u="sng" spc="-10"/>
              <a:t>n</a:t>
            </a:r>
            <a:r>
              <a:rPr b="0" spc="-10"/>
              <a:t>testinal</a:t>
            </a:r>
            <a:r>
              <a:rPr b="0" spc="-35"/>
              <a:t> </a:t>
            </a:r>
            <a:r>
              <a:rPr b="0" spc="-10"/>
              <a:t>Infections</a:t>
            </a:r>
            <a:endParaRPr/>
          </a:p>
          <a:p>
            <a:pPr marL="722630" lvl="1" indent="-227329">
              <a:spcBef>
                <a:spcPts val="200"/>
              </a:spcBef>
              <a:buSzPct val="100000"/>
              <a:buFont typeface="Arial"/>
              <a:buChar char="•"/>
              <a:tabLst>
                <a:tab pos="711200" algn="l"/>
              </a:tabLst>
              <a:defRPr sz="2400" b="1"/>
            </a:pPr>
            <a:r>
              <a:rPr/>
              <a:t>T</a:t>
            </a:r>
            <a:r>
              <a:rPr b="0"/>
              <a:t>:</a:t>
            </a:r>
            <a:r>
              <a:rPr b="0" spc="-15"/>
              <a:t> </a:t>
            </a:r>
            <a:r>
              <a:rPr b="0" u="sng" spc="-10"/>
              <a:t>T</a:t>
            </a:r>
            <a:r>
              <a:rPr b="0" spc="-10"/>
              <a:t>opical</a:t>
            </a:r>
            <a:endParaRPr/>
          </a:p>
          <a:p>
            <a:pPr indent="495300">
              <a:spcBef>
                <a:spcPts val="200"/>
              </a:spcBef>
              <a:defRPr sz="2400">
                <a:latin typeface="Arial"/>
                <a:ea typeface="Arial"/>
                <a:cs typeface="Arial"/>
              </a:defRPr>
            </a:pPr>
            <a:r>
              <a:rPr/>
              <a:t>•</a:t>
            </a:r>
            <a:r>
              <a:rPr spc="234"/>
              <a:t> </a:t>
            </a:r>
            <a:r>
              <a:rPr b="1">
                <a:latin typeface="Calibri"/>
                <a:ea typeface="Calibri"/>
                <a:cs typeface="Calibri"/>
              </a:rPr>
              <a:t>+</a:t>
            </a:r>
            <a:r>
              <a:rPr b="1" spc="-30">
                <a:latin typeface="Calibri"/>
                <a:ea typeface="Calibri"/>
                <a:cs typeface="Calibri"/>
              </a:rPr>
              <a:t> </a:t>
            </a:r>
            <a:r>
              <a:rPr b="1">
                <a:latin typeface="Calibri"/>
                <a:ea typeface="Calibri"/>
                <a:cs typeface="Calibri"/>
              </a:rPr>
              <a:t>Pseudomanl</a:t>
            </a:r>
            <a:r>
              <a:rPr b="1" spc="-40">
                <a:latin typeface="Calibri"/>
                <a:ea typeface="Calibri"/>
                <a:cs typeface="Calibri"/>
              </a:rPr>
              <a:t> </a:t>
            </a:r>
            <a:r>
              <a:rPr b="1" spc="-10">
                <a:latin typeface="Calibri"/>
                <a:ea typeface="Calibri"/>
                <a:cs typeface="Calibri"/>
              </a:rPr>
              <a:t>Infections.</a:t>
            </a:r>
            <a:endParaRPr/>
          </a:p>
        </p:txBody>
      </p:sp>
      <p:sp>
        <p:nvSpPr>
          <p:cNvPr id="228" name="object 3"/>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00" name="object 2"/>
          <p:cNvSpPr txBox="1"/>
          <p:nvPr>
            <p:ph type="title"/>
          </p:nvPr>
        </p:nvSpPr>
        <p:spPr bwMode="auto">
          <a:xfrm flipH="0" flipV="0">
            <a:off x="3755912" y="1562099"/>
            <a:ext cx="4680107" cy="861060"/>
          </a:xfrm>
          <a:prstGeom prst="rect">
            <a:avLst/>
          </a:prstGeom>
        </p:spPr>
        <p:txBody>
          <a:bodyPr vertOverflow="overflow" horzOverflow="overflow" vert="horz" wrap="square" lIns="0" tIns="0" rIns="0" bIns="0" numCol="1" spcCol="0" rtlCol="0" fromWordArt="0" anchor="t" anchorCtr="0" forceAA="0" upright="0" compatLnSpc="0">
            <a:normAutofit/>
          </a:bodyPr>
          <a:lstStyle/>
          <a:p>
            <a:pPr indent="12700">
              <a:spcBef>
                <a:spcPts val="100"/>
              </a:spcBef>
              <a:defRPr>
                <a:latin typeface="Symbol"/>
                <a:ea typeface="Symbol"/>
                <a:cs typeface="Symbol"/>
              </a:defRPr>
            </a:pPr>
            <a:r>
              <a:rPr/>
              <a:t>b</a:t>
            </a:r>
            <a:r>
              <a:rPr spc="-200">
                <a:latin typeface="Times New Roman"/>
                <a:ea typeface="Times New Roman"/>
                <a:cs typeface="Times New Roman"/>
              </a:rPr>
              <a:t> </a:t>
            </a:r>
            <a:r>
              <a:rPr spc="200">
                <a:latin typeface="Microsoft Sans Serif"/>
                <a:ea typeface="Microsoft Sans Serif"/>
                <a:cs typeface="Microsoft Sans Serif"/>
              </a:rPr>
              <a:t>-</a:t>
            </a:r>
            <a:r>
              <a:rPr spc="-100">
                <a:latin typeface="Microsoft Sans Serif"/>
                <a:ea typeface="Microsoft Sans Serif"/>
                <a:cs typeface="Microsoft Sans Serif"/>
              </a:rPr>
              <a:t>lactam</a:t>
            </a:r>
            <a:r>
              <a:rPr spc="-200">
                <a:latin typeface="Microsoft Sans Serif"/>
                <a:ea typeface="Microsoft Sans Serif"/>
                <a:cs typeface="Microsoft Sans Serif"/>
              </a:rPr>
              <a:t> Inhibitors</a:t>
            </a:r>
            <a:endParaRPr/>
          </a:p>
        </p:txBody>
      </p:sp>
      <p:grpSp>
        <p:nvGrpSpPr>
          <p:cNvPr id="107" name="object 3"/>
          <p:cNvGrpSpPr/>
          <p:nvPr/>
        </p:nvGrpSpPr>
        <p:grpSpPr bwMode="auto">
          <a:xfrm>
            <a:off x="1828800" y="2489200"/>
            <a:ext cx="8534400" cy="1854406"/>
            <a:chOff x="0" y="0"/>
            <a:chExt cx="8534400" cy="1854405"/>
          </a:xfrm>
        </p:grpSpPr>
        <p:grpSp>
          <p:nvGrpSpPr>
            <p:cNvPr id="103" name="object 4"/>
            <p:cNvGrpSpPr/>
            <p:nvPr/>
          </p:nvGrpSpPr>
          <p:grpSpPr bwMode="auto">
            <a:xfrm>
              <a:off x="4273550" y="1377950"/>
              <a:ext cx="4117941" cy="476456"/>
              <a:chOff x="0" y="0"/>
              <a:chExt cx="4117940" cy="476455"/>
            </a:xfrm>
          </p:grpSpPr>
          <p:sp>
            <p:nvSpPr>
              <p:cNvPr id="101" name="Line"/>
              <p:cNvSpPr/>
              <p:nvPr/>
            </p:nvSpPr>
            <p:spPr bwMode="auto">
              <a:xfrm>
                <a:off x="0" y="0"/>
                <a:ext cx="4117941" cy="4764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10800"/>
                    </a:lnTo>
                    <a:lnTo>
                      <a:pt x="21600" y="10800"/>
                    </a:lnTo>
                    <a:lnTo>
                      <a:pt x="21600" y="21600"/>
                    </a:lnTo>
                  </a:path>
                </a:pathLst>
              </a:custGeom>
              <a:noFill/>
              <a:ln w="12700" cap="flat">
                <a:solidFill>
                  <a:srgbClr val="477BA9"/>
                </a:solidFill>
                <a:prstDash val="solid"/>
                <a:round/>
              </a:ln>
              <a:effectLst/>
            </p:spPr>
            <p:txBody>
              <a:bodyPr wrap="square" lIns="45719" tIns="45719" rIns="45719" bIns="45719" numCol="1" anchor="t">
                <a:noAutofit/>
              </a:bodyPr>
              <a:lstStyle/>
              <a:p>
                <a:pPr>
                  <a:defRPr/>
                </a:pPr>
                <a:endParaRPr/>
              </a:p>
            </p:txBody>
          </p:sp>
          <p:sp>
            <p:nvSpPr>
              <p:cNvPr id="102" name="Line"/>
              <p:cNvSpPr/>
              <p:nvPr/>
            </p:nvSpPr>
            <p:spPr bwMode="auto">
              <a:xfrm>
                <a:off x="0" y="0"/>
                <a:ext cx="1372647" cy="4764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10800"/>
                    </a:lnTo>
                    <a:lnTo>
                      <a:pt x="21600" y="10800"/>
                    </a:lnTo>
                    <a:lnTo>
                      <a:pt x="21600" y="21600"/>
                    </a:lnTo>
                  </a:path>
                </a:pathLst>
              </a:custGeom>
              <a:noFill/>
              <a:ln w="12700" cap="flat">
                <a:solidFill>
                  <a:srgbClr val="477BA9"/>
                </a:solidFill>
                <a:prstDash val="solid"/>
                <a:round/>
              </a:ln>
              <a:effectLst/>
            </p:spPr>
            <p:txBody>
              <a:bodyPr wrap="square" lIns="45719" tIns="45719" rIns="45719" bIns="45719" numCol="1" anchor="t">
                <a:noAutofit/>
              </a:bodyPr>
              <a:lstStyle/>
              <a:p>
                <a:pPr>
                  <a:defRPr/>
                </a:pPr>
                <a:endParaRPr/>
              </a:p>
            </p:txBody>
          </p:sp>
        </p:grpSp>
        <p:sp>
          <p:nvSpPr>
            <p:cNvPr id="104" name="object 5"/>
            <p:cNvSpPr/>
            <p:nvPr/>
          </p:nvSpPr>
          <p:spPr bwMode="auto">
            <a:xfrm>
              <a:off x="2901950" y="1377950"/>
              <a:ext cx="1372647" cy="4764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600" y="10800"/>
                  </a:lnTo>
                  <a:lnTo>
                    <a:pt x="0" y="10800"/>
                  </a:lnTo>
                  <a:lnTo>
                    <a:pt x="0" y="21600"/>
                  </a:lnTo>
                </a:path>
              </a:pathLst>
            </a:custGeom>
            <a:noFill/>
            <a:ln w="12700" cap="flat">
              <a:solidFill>
                <a:srgbClr val="477BA9"/>
              </a:solidFill>
              <a:prstDash val="solid"/>
              <a:round/>
            </a:ln>
            <a:effectLst/>
          </p:spPr>
          <p:txBody>
            <a:bodyPr wrap="square" lIns="45719" tIns="45719" rIns="45719" bIns="45719" numCol="1" anchor="t">
              <a:noAutofit/>
            </a:bodyPr>
            <a:lstStyle/>
            <a:p>
              <a:pPr>
                <a:defRPr/>
              </a:pPr>
              <a:endParaRPr/>
            </a:p>
          </p:txBody>
        </p:sp>
        <p:sp>
          <p:nvSpPr>
            <p:cNvPr id="105" name="object 6"/>
            <p:cNvSpPr/>
            <p:nvPr/>
          </p:nvSpPr>
          <p:spPr bwMode="auto">
            <a:xfrm>
              <a:off x="158750" y="1377950"/>
              <a:ext cx="4117941" cy="4764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600" y="10800"/>
                  </a:lnTo>
                  <a:lnTo>
                    <a:pt x="0" y="10800"/>
                  </a:lnTo>
                  <a:lnTo>
                    <a:pt x="0" y="21600"/>
                  </a:lnTo>
                </a:path>
              </a:pathLst>
            </a:custGeom>
            <a:noFill/>
            <a:ln w="12700" cap="flat">
              <a:solidFill>
                <a:srgbClr val="477BA9"/>
              </a:solidFill>
              <a:prstDash val="solid"/>
              <a:round/>
            </a:ln>
            <a:effectLst/>
          </p:spPr>
          <p:txBody>
            <a:bodyPr wrap="square" lIns="45719" tIns="45719" rIns="45719" bIns="45719" numCol="1" anchor="t">
              <a:noAutofit/>
            </a:bodyPr>
            <a:lstStyle/>
            <a:p>
              <a:pPr>
                <a:defRPr/>
              </a:pPr>
              <a:endParaRPr/>
            </a:p>
          </p:txBody>
        </p:sp>
        <p:pic>
          <p:nvPicPr>
            <p:cNvPr id="106" name="object 7" descr="object 7"/>
            <p:cNvPicPr>
              <a:picLocks noChangeAspect="1"/>
            </p:cNvPicPr>
            <p:nvPr/>
          </p:nvPicPr>
          <p:blipFill>
            <a:blip r:embed="rId3"/>
            <a:stretch/>
          </p:blipFill>
          <p:spPr bwMode="auto">
            <a:xfrm>
              <a:off x="0" y="0"/>
              <a:ext cx="8534400" cy="1409700"/>
            </a:xfrm>
            <a:prstGeom prst="rect">
              <a:avLst/>
            </a:prstGeom>
            <a:ln w="12700" cap="flat">
              <a:noFill/>
              <a:miter lim="400000"/>
            </a:ln>
            <a:effectLst/>
          </p:spPr>
        </p:pic>
      </p:grpSp>
      <p:sp>
        <p:nvSpPr>
          <p:cNvPr id="108" name="object 8"/>
          <p:cNvSpPr txBox="1"/>
          <p:nvPr/>
        </p:nvSpPr>
        <p:spPr bwMode="auto">
          <a:xfrm>
            <a:off x="1878613" y="2816860"/>
            <a:ext cx="8434707" cy="748666"/>
          </a:xfrm>
          <a:prstGeom prst="rect">
            <a:avLst/>
          </a:prstGeom>
          <a:ln w="12700">
            <a:miter lim="400000"/>
          </a:ln>
        </p:spPr>
        <p:txBody>
          <a:bodyPr lIns="0" tIns="0" rIns="0" bIns="0">
            <a:spAutoFit/>
          </a:bodyPr>
          <a:lstStyle/>
          <a:p>
            <a:pPr marL="1621155" marR="5080" indent="-1609089">
              <a:lnSpc>
                <a:spcPts val="2900"/>
              </a:lnSpc>
              <a:spcBef>
                <a:spcPts val="400"/>
              </a:spcBef>
              <a:defRPr sz="2700"/>
            </a:pPr>
            <a:r>
              <a:rPr/>
              <a:t>They</a:t>
            </a:r>
            <a:r>
              <a:rPr spc="-45"/>
              <a:t> </a:t>
            </a:r>
            <a:r>
              <a:rPr/>
              <a:t>share</a:t>
            </a:r>
            <a:r>
              <a:rPr spc="-45"/>
              <a:t> </a:t>
            </a:r>
            <a:r>
              <a:rPr/>
              <a:t>a</a:t>
            </a:r>
            <a:r>
              <a:rPr spc="-50"/>
              <a:t> </a:t>
            </a:r>
            <a:r>
              <a:rPr spc="-10">
                <a:latin typeface="Symbol"/>
                <a:ea typeface="Symbol"/>
                <a:cs typeface="Symbol"/>
              </a:rPr>
              <a:t>b</a:t>
            </a:r>
            <a:r>
              <a:rPr spc="-10"/>
              <a:t>-</a:t>
            </a:r>
            <a:r>
              <a:rPr/>
              <a:t>lactam</a:t>
            </a:r>
            <a:r>
              <a:rPr spc="-40"/>
              <a:t> </a:t>
            </a:r>
            <a:r>
              <a:rPr/>
              <a:t>ring</a:t>
            </a:r>
            <a:r>
              <a:rPr spc="-35"/>
              <a:t> </a:t>
            </a:r>
            <a:r>
              <a:rPr/>
              <a:t>in</a:t>
            </a:r>
            <a:r>
              <a:rPr spc="-40"/>
              <a:t> </a:t>
            </a:r>
            <a:r>
              <a:rPr/>
              <a:t>their</a:t>
            </a:r>
            <a:r>
              <a:rPr spc="-40"/>
              <a:t> </a:t>
            </a:r>
            <a:r>
              <a:rPr/>
              <a:t>molecular</a:t>
            </a:r>
            <a:r>
              <a:rPr spc="-40"/>
              <a:t> </a:t>
            </a:r>
            <a:r>
              <a:rPr/>
              <a:t>structure.</a:t>
            </a:r>
            <a:r>
              <a:rPr spc="-40"/>
              <a:t> </a:t>
            </a:r>
            <a:r>
              <a:rPr spc="-20"/>
              <a:t>They </a:t>
            </a:r>
            <a:r>
              <a:rPr/>
              <a:t>decrease</a:t>
            </a:r>
            <a:r>
              <a:rPr spc="-45"/>
              <a:t> </a:t>
            </a:r>
            <a:r>
              <a:rPr/>
              <a:t>bacterial</a:t>
            </a:r>
            <a:r>
              <a:rPr spc="-50"/>
              <a:t> </a:t>
            </a:r>
            <a:r>
              <a:rPr/>
              <a:t>cell</a:t>
            </a:r>
            <a:r>
              <a:rPr spc="-45"/>
              <a:t> </a:t>
            </a:r>
            <a:r>
              <a:rPr/>
              <a:t>wall</a:t>
            </a:r>
            <a:r>
              <a:rPr spc="-50"/>
              <a:t> </a:t>
            </a:r>
            <a:r>
              <a:rPr spc="-10"/>
              <a:t>synthesis.</a:t>
            </a:r>
            <a:endParaRPr/>
          </a:p>
        </p:txBody>
      </p:sp>
      <p:pic>
        <p:nvPicPr>
          <p:cNvPr id="109" name="object 9" descr="object 9"/>
          <p:cNvPicPr>
            <a:picLocks noChangeAspect="1"/>
          </p:cNvPicPr>
          <p:nvPr/>
        </p:nvPicPr>
        <p:blipFill>
          <a:blip r:embed="rId4"/>
          <a:stretch/>
        </p:blipFill>
        <p:spPr bwMode="auto">
          <a:xfrm>
            <a:off x="812800" y="4305300"/>
            <a:ext cx="2336800" cy="1206500"/>
          </a:xfrm>
          <a:prstGeom prst="rect">
            <a:avLst/>
          </a:prstGeom>
          <a:ln w="12700">
            <a:miter lim="400000"/>
          </a:ln>
        </p:spPr>
      </p:pic>
      <p:sp>
        <p:nvSpPr>
          <p:cNvPr id="110" name="object 10"/>
          <p:cNvSpPr txBox="1"/>
          <p:nvPr/>
        </p:nvSpPr>
        <p:spPr bwMode="auto">
          <a:xfrm>
            <a:off x="1324293" y="4660900"/>
            <a:ext cx="1308736" cy="343421"/>
          </a:xfrm>
          <a:prstGeom prst="rect">
            <a:avLst/>
          </a:prstGeom>
          <a:ln w="12700">
            <a:miter lim="400000"/>
          </a:ln>
        </p:spPr>
        <p:txBody>
          <a:bodyPr lIns="0" tIns="0" rIns="0" bIns="0">
            <a:spAutoFit/>
          </a:bodyPr>
          <a:lstStyle>
            <a:lvl1pPr indent="12700">
              <a:spcBef>
                <a:spcPts val="100"/>
              </a:spcBef>
              <a:defRPr sz="2700" b="1" spc="-10"/>
            </a:lvl1pPr>
          </a:lstStyle>
          <a:p>
            <a:pPr>
              <a:defRPr/>
            </a:pPr>
            <a:r>
              <a:rPr/>
              <a:t>Penicillin</a:t>
            </a:r>
            <a:endParaRPr/>
          </a:p>
        </p:txBody>
      </p:sp>
      <p:pic>
        <p:nvPicPr>
          <p:cNvPr id="111" name="object 11" descr="object 11"/>
          <p:cNvPicPr>
            <a:picLocks noChangeAspect="1"/>
          </p:cNvPicPr>
          <p:nvPr/>
        </p:nvPicPr>
        <p:blipFill>
          <a:blip r:embed="rId4"/>
          <a:stretch/>
        </p:blipFill>
        <p:spPr bwMode="auto">
          <a:xfrm>
            <a:off x="3556000" y="4305300"/>
            <a:ext cx="2336800" cy="1206500"/>
          </a:xfrm>
          <a:prstGeom prst="rect">
            <a:avLst/>
          </a:prstGeom>
          <a:ln w="12700">
            <a:miter lim="400000"/>
          </a:ln>
        </p:spPr>
      </p:pic>
      <p:sp>
        <p:nvSpPr>
          <p:cNvPr id="112" name="object 12"/>
          <p:cNvSpPr txBox="1"/>
          <p:nvPr/>
        </p:nvSpPr>
        <p:spPr bwMode="auto">
          <a:xfrm>
            <a:off x="3614639" y="4660900"/>
            <a:ext cx="2217421" cy="343421"/>
          </a:xfrm>
          <a:prstGeom prst="rect">
            <a:avLst/>
          </a:prstGeom>
          <a:ln w="12700">
            <a:miter lim="400000"/>
          </a:ln>
        </p:spPr>
        <p:txBody>
          <a:bodyPr lIns="0" tIns="0" rIns="0" bIns="0">
            <a:spAutoFit/>
          </a:bodyPr>
          <a:lstStyle>
            <a:lvl1pPr indent="12700">
              <a:spcBef>
                <a:spcPts val="100"/>
              </a:spcBef>
              <a:defRPr sz="2700" b="1" spc="-10"/>
            </a:lvl1pPr>
          </a:lstStyle>
          <a:p>
            <a:pPr>
              <a:defRPr/>
            </a:pPr>
            <a:r>
              <a:rPr/>
              <a:t>Cephalosporins</a:t>
            </a:r>
            <a:endParaRPr/>
          </a:p>
        </p:txBody>
      </p:sp>
      <p:pic>
        <p:nvPicPr>
          <p:cNvPr id="113" name="object 13" descr="object 13"/>
          <p:cNvPicPr>
            <a:picLocks noChangeAspect="1"/>
          </p:cNvPicPr>
          <p:nvPr/>
        </p:nvPicPr>
        <p:blipFill>
          <a:blip r:embed="rId4"/>
          <a:stretch/>
        </p:blipFill>
        <p:spPr bwMode="auto">
          <a:xfrm>
            <a:off x="6299200" y="4305300"/>
            <a:ext cx="2336800" cy="1206500"/>
          </a:xfrm>
          <a:prstGeom prst="rect">
            <a:avLst/>
          </a:prstGeom>
          <a:ln w="12700">
            <a:miter lim="400000"/>
          </a:ln>
        </p:spPr>
      </p:pic>
      <p:sp>
        <p:nvSpPr>
          <p:cNvPr id="114" name="object 14"/>
          <p:cNvSpPr txBox="1"/>
          <p:nvPr/>
        </p:nvSpPr>
        <p:spPr bwMode="auto">
          <a:xfrm>
            <a:off x="6431054" y="4660900"/>
            <a:ext cx="2075815" cy="343421"/>
          </a:xfrm>
          <a:prstGeom prst="rect">
            <a:avLst/>
          </a:prstGeom>
          <a:ln w="12700">
            <a:miter lim="400000"/>
          </a:ln>
        </p:spPr>
        <p:txBody>
          <a:bodyPr lIns="0" tIns="0" rIns="0" bIns="0">
            <a:spAutoFit/>
          </a:bodyPr>
          <a:lstStyle>
            <a:lvl1pPr indent="12700">
              <a:spcBef>
                <a:spcPts val="100"/>
              </a:spcBef>
              <a:defRPr sz="2700" b="1" spc="-10"/>
            </a:lvl1pPr>
          </a:lstStyle>
          <a:p>
            <a:pPr>
              <a:defRPr/>
            </a:pPr>
            <a:r>
              <a:rPr/>
              <a:t>Monobactams</a:t>
            </a:r>
            <a:endParaRPr/>
          </a:p>
        </p:txBody>
      </p:sp>
      <p:pic>
        <p:nvPicPr>
          <p:cNvPr id="115" name="object 15" descr="object 15"/>
          <p:cNvPicPr>
            <a:picLocks noChangeAspect="1"/>
          </p:cNvPicPr>
          <p:nvPr/>
        </p:nvPicPr>
        <p:blipFill>
          <a:blip r:embed="rId4"/>
          <a:stretch/>
        </p:blipFill>
        <p:spPr bwMode="auto">
          <a:xfrm>
            <a:off x="9042400" y="4305300"/>
            <a:ext cx="2336800" cy="1206500"/>
          </a:xfrm>
          <a:prstGeom prst="rect">
            <a:avLst/>
          </a:prstGeom>
          <a:ln w="12700">
            <a:miter lim="400000"/>
          </a:ln>
        </p:spPr>
      </p:pic>
      <p:sp>
        <p:nvSpPr>
          <p:cNvPr id="116" name="object 16"/>
          <p:cNvSpPr txBox="1"/>
          <p:nvPr/>
        </p:nvSpPr>
        <p:spPr bwMode="auto">
          <a:xfrm>
            <a:off x="9292142" y="4660900"/>
            <a:ext cx="1844040" cy="343421"/>
          </a:xfrm>
          <a:prstGeom prst="rect">
            <a:avLst/>
          </a:prstGeom>
          <a:ln w="12700">
            <a:miter lim="400000"/>
          </a:ln>
        </p:spPr>
        <p:txBody>
          <a:bodyPr lIns="0" tIns="0" rIns="0" bIns="0">
            <a:spAutoFit/>
          </a:bodyPr>
          <a:lstStyle>
            <a:lvl1pPr indent="12700">
              <a:spcBef>
                <a:spcPts val="100"/>
              </a:spcBef>
              <a:defRPr sz="2700" b="1" spc="-10"/>
            </a:lvl1pPr>
          </a:lstStyle>
          <a:p>
            <a:pPr>
              <a:defRPr/>
            </a:pPr>
            <a:r>
              <a:rPr/>
              <a:t>Carbapenem</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30" name="object 2"/>
          <p:cNvSpPr txBox="1"/>
          <p:nvPr/>
        </p:nvSpPr>
        <p:spPr bwMode="auto">
          <a:xfrm>
            <a:off x="555436" y="457200"/>
            <a:ext cx="10496551" cy="5283045"/>
          </a:xfrm>
          <a:prstGeom prst="rect">
            <a:avLst/>
          </a:prstGeom>
          <a:ln w="12700">
            <a:miter lim="400000"/>
          </a:ln>
        </p:spPr>
        <p:txBody>
          <a:bodyPr lIns="0" tIns="0" rIns="0" bIns="0">
            <a:spAutoFit/>
          </a:bodyPr>
          <a:lstStyle/>
          <a:p>
            <a:pPr marL="253365" indent="-227965">
              <a:spcBef>
                <a:spcPts val="100"/>
              </a:spcBef>
              <a:buSzPct val="100000"/>
              <a:buFont typeface="Arial"/>
              <a:buChar char="•"/>
              <a:tabLst>
                <a:tab pos="241300" algn="l"/>
              </a:tabLst>
              <a:defRPr sz="2800"/>
            </a:pPr>
            <a:r>
              <a:rPr/>
              <a:t>Side</a:t>
            </a:r>
            <a:r>
              <a:rPr spc="-85"/>
              <a:t> </a:t>
            </a:r>
            <a:r>
              <a:rPr spc="-20"/>
              <a:t>Effects</a:t>
            </a:r>
            <a:r>
              <a:rPr spc="-75"/>
              <a:t> </a:t>
            </a:r>
            <a:r>
              <a:rPr b="1" u="sng"/>
              <a:t>(All</a:t>
            </a:r>
            <a:r>
              <a:rPr b="1" u="sng" spc="-80"/>
              <a:t> </a:t>
            </a:r>
            <a:r>
              <a:rPr b="1" u="sng" spc="-10"/>
              <a:t>Nephrotoxins</a:t>
            </a:r>
            <a:r>
              <a:rPr b="1" u="sng" spc="-85"/>
              <a:t> </a:t>
            </a:r>
            <a:r>
              <a:rPr b="1" u="sng"/>
              <a:t>Dislike</a:t>
            </a:r>
            <a:r>
              <a:rPr b="1" u="sng" spc="-75"/>
              <a:t> </a:t>
            </a:r>
            <a:r>
              <a:rPr b="1" u="sng" spc="-10"/>
              <a:t>Prothrombin)</a:t>
            </a:r>
            <a:endParaRPr/>
          </a:p>
          <a:p>
            <a:pPr>
              <a:spcBef>
                <a:spcPts val="1200"/>
              </a:spcBef>
              <a:buSzPct val="100000"/>
              <a:buFont typeface="Arial"/>
              <a:buChar char="•"/>
              <a:defRPr sz="2800"/>
            </a:pPr>
            <a:endParaRPr/>
          </a:p>
          <a:p>
            <a:pPr marL="709930" lvl="1" indent="-227329">
              <a:buSzPct val="100000"/>
              <a:buFont typeface="Arial"/>
              <a:buChar char="•"/>
              <a:tabLst>
                <a:tab pos="698500" algn="l"/>
              </a:tabLst>
              <a:defRPr sz="2400" b="1"/>
            </a:pPr>
            <a:r>
              <a:rPr/>
              <a:t>ALL</a:t>
            </a:r>
            <a:r>
              <a:rPr spc="-50"/>
              <a:t> </a:t>
            </a:r>
            <a:r>
              <a:rPr b="0"/>
              <a:t>:</a:t>
            </a:r>
            <a:r>
              <a:rPr b="0" spc="-50"/>
              <a:t> </a:t>
            </a:r>
            <a:r>
              <a:rPr b="0">
                <a:solidFill>
                  <a:srgbClr val="385723"/>
                </a:solidFill>
              </a:rPr>
              <a:t>1</a:t>
            </a:r>
            <a:r>
              <a:rPr b="0" baseline="30000">
                <a:solidFill>
                  <a:srgbClr val="385723"/>
                </a:solidFill>
              </a:rPr>
              <a:t>st</a:t>
            </a:r>
            <a:r>
              <a:rPr b="0" spc="208" baseline="30000">
                <a:solidFill>
                  <a:srgbClr val="385723"/>
                </a:solidFill>
              </a:rPr>
              <a:t> </a:t>
            </a:r>
            <a:r>
              <a:rPr b="0">
                <a:solidFill>
                  <a:srgbClr val="385723"/>
                </a:solidFill>
              </a:rPr>
              <a:t>and</a:t>
            </a:r>
            <a:r>
              <a:rPr b="0" spc="-45">
                <a:solidFill>
                  <a:srgbClr val="385723"/>
                </a:solidFill>
              </a:rPr>
              <a:t> </a:t>
            </a:r>
            <a:r>
              <a:rPr b="0">
                <a:solidFill>
                  <a:srgbClr val="385723"/>
                </a:solidFill>
              </a:rPr>
              <a:t>2</a:t>
            </a:r>
            <a:r>
              <a:rPr b="0" baseline="30000">
                <a:solidFill>
                  <a:srgbClr val="385723"/>
                </a:solidFill>
              </a:rPr>
              <a:t>nd</a:t>
            </a:r>
            <a:r>
              <a:rPr b="0" spc="195" baseline="30000">
                <a:solidFill>
                  <a:srgbClr val="385723"/>
                </a:solidFill>
              </a:rPr>
              <a:t> </a:t>
            </a:r>
            <a:r>
              <a:rPr b="0"/>
              <a:t>do</a:t>
            </a:r>
            <a:r>
              <a:rPr b="0" spc="-45"/>
              <a:t> </a:t>
            </a:r>
            <a:r>
              <a:rPr b="0"/>
              <a:t>not</a:t>
            </a:r>
            <a:r>
              <a:rPr b="0" spc="-50"/>
              <a:t> </a:t>
            </a:r>
            <a:r>
              <a:rPr b="0"/>
              <a:t>use</a:t>
            </a:r>
            <a:r>
              <a:rPr b="0" spc="-40"/>
              <a:t> </a:t>
            </a:r>
            <a:r>
              <a:rPr b="0"/>
              <a:t>after</a:t>
            </a:r>
            <a:r>
              <a:rPr b="0" spc="-40"/>
              <a:t> </a:t>
            </a:r>
            <a:r>
              <a:rPr b="0"/>
              <a:t>failed</a:t>
            </a:r>
            <a:r>
              <a:rPr b="0" spc="-45"/>
              <a:t> </a:t>
            </a:r>
            <a:r>
              <a:rPr b="0"/>
              <a:t>or</a:t>
            </a:r>
            <a:r>
              <a:rPr b="0" spc="-40"/>
              <a:t> </a:t>
            </a:r>
            <a:r>
              <a:rPr b="0"/>
              <a:t>allergic</a:t>
            </a:r>
            <a:r>
              <a:rPr b="0" spc="-50"/>
              <a:t> </a:t>
            </a:r>
            <a:r>
              <a:rPr b="0"/>
              <a:t>penicillin</a:t>
            </a:r>
            <a:r>
              <a:rPr b="0" spc="-45"/>
              <a:t> </a:t>
            </a:r>
            <a:r>
              <a:rPr b="0" spc="-10"/>
              <a:t>treatment</a:t>
            </a:r>
            <a:endParaRPr/>
          </a:p>
          <a:p>
            <a:pPr marL="709930" marR="1022350" lvl="1" indent="-227329">
              <a:lnSpc>
                <a:spcPct val="149300"/>
              </a:lnSpc>
              <a:spcBef>
                <a:spcPts val="500"/>
              </a:spcBef>
              <a:buSzPct val="100000"/>
              <a:buFont typeface="Arial"/>
              <a:buChar char="•"/>
              <a:tabLst>
                <a:tab pos="711200" algn="l"/>
              </a:tabLst>
              <a:defRPr sz="2400" b="1" spc="-10"/>
            </a:pPr>
            <a:r>
              <a:rPr/>
              <a:t>Nephrotoxins</a:t>
            </a:r>
            <a:r>
              <a:rPr b="0"/>
              <a:t>:</a:t>
            </a:r>
            <a:r>
              <a:rPr b="0" spc="-70"/>
              <a:t> </a:t>
            </a:r>
            <a:r>
              <a:rPr b="0"/>
              <a:t>Nephrotoxic</a:t>
            </a:r>
            <a:r>
              <a:rPr b="0" spc="-55"/>
              <a:t> </a:t>
            </a:r>
            <a:r>
              <a:rPr b="0" spc="0">
                <a:solidFill>
                  <a:srgbClr val="385723"/>
                </a:solidFill>
              </a:rPr>
              <a:t>1</a:t>
            </a:r>
            <a:r>
              <a:rPr b="0" spc="0" baseline="30000">
                <a:solidFill>
                  <a:srgbClr val="385723"/>
                </a:solidFill>
              </a:rPr>
              <a:t>st</a:t>
            </a:r>
            <a:r>
              <a:rPr b="0" spc="179" baseline="30000">
                <a:solidFill>
                  <a:srgbClr val="385723"/>
                </a:solidFill>
              </a:rPr>
              <a:t> </a:t>
            </a:r>
            <a:r>
              <a:rPr b="0" spc="0">
                <a:solidFill>
                  <a:srgbClr val="385723"/>
                </a:solidFill>
              </a:rPr>
              <a:t>and</a:t>
            </a:r>
            <a:r>
              <a:rPr b="0" spc="-55">
                <a:solidFill>
                  <a:srgbClr val="385723"/>
                </a:solidFill>
              </a:rPr>
              <a:t> </a:t>
            </a:r>
            <a:r>
              <a:rPr b="0" spc="0">
                <a:solidFill>
                  <a:srgbClr val="385723"/>
                </a:solidFill>
              </a:rPr>
              <a:t>2</a:t>
            </a:r>
            <a:r>
              <a:rPr b="0" spc="0" baseline="30000">
                <a:solidFill>
                  <a:srgbClr val="385723"/>
                </a:solidFill>
              </a:rPr>
              <a:t>nd</a:t>
            </a:r>
            <a:r>
              <a:rPr b="0" spc="0">
                <a:solidFill>
                  <a:srgbClr val="385723"/>
                </a:solidFill>
              </a:rPr>
              <a:t>.</a:t>
            </a:r>
            <a:r>
              <a:rPr b="0" spc="-65">
                <a:solidFill>
                  <a:srgbClr val="385723"/>
                </a:solidFill>
              </a:rPr>
              <a:t> </a:t>
            </a:r>
            <a:r>
              <a:rPr b="0" spc="0"/>
              <a:t>Increased</a:t>
            </a:r>
            <a:r>
              <a:rPr b="0" spc="-60"/>
              <a:t> </a:t>
            </a:r>
            <a:r>
              <a:rPr b="0" spc="0"/>
              <a:t>with</a:t>
            </a:r>
            <a:r>
              <a:rPr b="0" spc="-55"/>
              <a:t> </a:t>
            </a:r>
            <a:r>
              <a:rPr b="0" spc="0"/>
              <a:t>diuretics</a:t>
            </a:r>
            <a:r>
              <a:rPr b="0" spc="-65"/>
              <a:t> </a:t>
            </a:r>
            <a:r>
              <a:rPr b="0" spc="0"/>
              <a:t>or</a:t>
            </a:r>
            <a:r>
              <a:rPr b="0" spc="-55"/>
              <a:t> </a:t>
            </a:r>
            <a:r>
              <a:rPr b="0" spc="-20"/>
              <a:t>with 	</a:t>
            </a:r>
            <a:r>
              <a:rPr b="0"/>
              <a:t>nephrotoxic</a:t>
            </a:r>
            <a:r>
              <a:rPr b="0" spc="-100"/>
              <a:t> </a:t>
            </a:r>
            <a:r>
              <a:rPr b="0" spc="0"/>
              <a:t>agents</a:t>
            </a:r>
            <a:r>
              <a:rPr b="0" spc="-95"/>
              <a:t> </a:t>
            </a:r>
            <a:r>
              <a:rPr b="0"/>
              <a:t>(Aminoglycosides).</a:t>
            </a:r>
            <a:endParaRPr/>
          </a:p>
          <a:p>
            <a:pPr marL="709930" lvl="1" indent="-227329">
              <a:spcBef>
                <a:spcPts val="1900"/>
              </a:spcBef>
              <a:buSzPct val="100000"/>
              <a:buFont typeface="Arial"/>
              <a:buChar char="•"/>
              <a:tabLst>
                <a:tab pos="698500" algn="l"/>
              </a:tabLst>
              <a:defRPr sz="2400" b="1"/>
            </a:pPr>
            <a:r>
              <a:rPr/>
              <a:t>Dislike</a:t>
            </a:r>
            <a:r>
              <a:rPr b="0"/>
              <a:t>:</a:t>
            </a:r>
            <a:r>
              <a:rPr b="0" spc="-114"/>
              <a:t> </a:t>
            </a:r>
            <a:r>
              <a:rPr b="0"/>
              <a:t>Disulfram</a:t>
            </a:r>
            <a:r>
              <a:rPr b="0" spc="-120"/>
              <a:t> </a:t>
            </a:r>
            <a:r>
              <a:rPr b="0"/>
              <a:t>like</a:t>
            </a:r>
            <a:r>
              <a:rPr b="0" spc="-110"/>
              <a:t> </a:t>
            </a:r>
            <a:r>
              <a:rPr b="0" spc="-10"/>
              <a:t>action</a:t>
            </a:r>
            <a:endParaRPr/>
          </a:p>
          <a:p>
            <a:pPr marL="709930" marR="43180" lvl="1" indent="-227329">
              <a:lnSpc>
                <a:spcPct val="152800"/>
              </a:lnSpc>
              <a:spcBef>
                <a:spcPts val="400"/>
              </a:spcBef>
              <a:buSzPct val="100000"/>
              <a:buFont typeface="Arial"/>
              <a:buChar char="•"/>
              <a:tabLst>
                <a:tab pos="711200" algn="l"/>
              </a:tabLst>
              <a:defRPr sz="2400" b="1"/>
            </a:pPr>
            <a:r>
              <a:rPr/>
              <a:t>Prothrombin</a:t>
            </a:r>
            <a:r>
              <a:rPr b="0"/>
              <a:t>:</a:t>
            </a:r>
            <a:r>
              <a:rPr b="0" spc="-65"/>
              <a:t> </a:t>
            </a:r>
            <a:r>
              <a:rPr b="0"/>
              <a:t>Some</a:t>
            </a:r>
            <a:r>
              <a:rPr b="0" spc="-50"/>
              <a:t> </a:t>
            </a:r>
            <a:r>
              <a:rPr b="0"/>
              <a:t>of</a:t>
            </a:r>
            <a:r>
              <a:rPr b="0" spc="-50"/>
              <a:t> </a:t>
            </a:r>
            <a:r>
              <a:rPr b="0"/>
              <a:t>the</a:t>
            </a:r>
            <a:r>
              <a:rPr b="0" spc="-50"/>
              <a:t> </a:t>
            </a:r>
            <a:r>
              <a:rPr b="0"/>
              <a:t>new</a:t>
            </a:r>
            <a:r>
              <a:rPr b="0" spc="-60"/>
              <a:t> </a:t>
            </a:r>
            <a:r>
              <a:rPr b="0"/>
              <a:t>drugs</a:t>
            </a:r>
            <a:r>
              <a:rPr b="0" spc="-60"/>
              <a:t> </a:t>
            </a:r>
            <a:r>
              <a:rPr b="0"/>
              <a:t>causes</a:t>
            </a:r>
            <a:r>
              <a:rPr b="0" spc="-60"/>
              <a:t> </a:t>
            </a:r>
            <a:r>
              <a:rPr b="0" spc="-10"/>
              <a:t>prothrombin/Platelet</a:t>
            </a:r>
            <a:r>
              <a:rPr b="0" spc="-60"/>
              <a:t> </a:t>
            </a:r>
            <a:r>
              <a:rPr b="0" spc="-10"/>
              <a:t>dysfunction 	(3</a:t>
            </a:r>
            <a:r>
              <a:rPr b="0" spc="-15" baseline="30000"/>
              <a:t>rd</a:t>
            </a:r>
            <a:r>
              <a:rPr b="0" spc="-10"/>
              <a:t>)</a:t>
            </a:r>
            <a:endParaRPr/>
          </a:p>
          <a:p>
            <a:pPr marL="709930" lvl="1" indent="-227329">
              <a:spcBef>
                <a:spcPts val="1900"/>
              </a:spcBef>
              <a:buSzPct val="100000"/>
              <a:buFont typeface="Arial"/>
              <a:buChar char="•"/>
              <a:tabLst>
                <a:tab pos="698500" algn="l"/>
              </a:tabLst>
              <a:defRPr sz="2400" b="1" spc="-10"/>
            </a:pPr>
            <a:r>
              <a:rPr/>
              <a:t>Superinfection</a:t>
            </a:r>
            <a:r>
              <a:rPr spc="-60"/>
              <a:t> </a:t>
            </a:r>
            <a:r>
              <a:rPr spc="0"/>
              <a:t>(Most</a:t>
            </a:r>
            <a:r>
              <a:rPr spc="-50"/>
              <a:t> </a:t>
            </a:r>
            <a:r>
              <a:rPr spc="0"/>
              <a:t>antibiotic</a:t>
            </a:r>
            <a:r>
              <a:rPr spc="-60"/>
              <a:t> </a:t>
            </a:r>
            <a:r>
              <a:rPr spc="0"/>
              <a:t>causing</a:t>
            </a:r>
            <a:r>
              <a:rPr spc="-55"/>
              <a:t> </a:t>
            </a:r>
            <a:r>
              <a:rPr/>
              <a:t>polyps)</a:t>
            </a:r>
            <a:endParaRPr/>
          </a:p>
          <a:p>
            <a:pPr marL="1167764" lvl="2" indent="-227964">
              <a:spcBef>
                <a:spcPts val="1800"/>
              </a:spcBef>
              <a:buSzPct val="100000"/>
              <a:buFont typeface="Arial"/>
              <a:buChar char="•"/>
              <a:tabLst>
                <a:tab pos="1155699" algn="l"/>
              </a:tabLst>
              <a:defRPr sz="2000" b="1" spc="-19">
                <a:solidFill>
                  <a:srgbClr val="A6A6A6"/>
                </a:solidFill>
              </a:defRPr>
            </a:pPr>
            <a:r>
              <a:rPr/>
              <a:t>Treated</a:t>
            </a:r>
            <a:r>
              <a:rPr spc="-45"/>
              <a:t> </a:t>
            </a:r>
            <a:r>
              <a:rPr spc="0"/>
              <a:t>with</a:t>
            </a:r>
            <a:r>
              <a:rPr spc="-45"/>
              <a:t> </a:t>
            </a:r>
            <a:r>
              <a:rPr spc="-9"/>
              <a:t>Metronidazole</a:t>
            </a:r>
            <a:r>
              <a:rPr spc="-35"/>
              <a:t> </a:t>
            </a:r>
            <a:r>
              <a:rPr spc="0"/>
              <a:t>or</a:t>
            </a:r>
            <a:r>
              <a:rPr spc="-45"/>
              <a:t> </a:t>
            </a:r>
            <a:r>
              <a:rPr spc="-9"/>
              <a:t>Vancomycin</a:t>
            </a:r>
            <a:endParaRPr/>
          </a:p>
        </p:txBody>
      </p:sp>
      <p:sp>
        <p:nvSpPr>
          <p:cNvPr id="231" name="object 3"/>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33" name="object 2"/>
          <p:cNvSpPr txBox="1"/>
          <p:nvPr>
            <p:ph type="title"/>
          </p:nvPr>
        </p:nvSpPr>
        <p:spPr bwMode="auto">
          <a:xfrm>
            <a:off x="910652" y="622300"/>
            <a:ext cx="5711192" cy="635000"/>
          </a:xfrm>
          <a:prstGeom prst="rect">
            <a:avLst/>
          </a:prstGeom>
        </p:spPr>
        <p:txBody>
          <a:bodyPr/>
          <a:lstStyle>
            <a:lvl1pPr indent="12700">
              <a:spcBef>
                <a:spcPts val="100"/>
              </a:spcBef>
              <a:defRPr sz="4000" spc="-100"/>
            </a:lvl1pPr>
          </a:lstStyle>
          <a:p>
            <a:pPr>
              <a:defRPr/>
            </a:pPr>
            <a:r>
              <a:rPr/>
              <a:t>Monobactam (Aztreonam)</a:t>
            </a:r>
            <a:endParaRPr/>
          </a:p>
        </p:txBody>
      </p:sp>
      <p:sp>
        <p:nvSpPr>
          <p:cNvPr id="234" name="object 3"/>
          <p:cNvSpPr txBox="1"/>
          <p:nvPr/>
        </p:nvSpPr>
        <p:spPr bwMode="auto">
          <a:xfrm>
            <a:off x="220405" y="1447290"/>
            <a:ext cx="11087101" cy="5198513"/>
          </a:xfrm>
          <a:prstGeom prst="rect">
            <a:avLst/>
          </a:prstGeom>
          <a:ln w="12700">
            <a:miter lim="400000"/>
          </a:ln>
        </p:spPr>
        <p:txBody>
          <a:bodyPr lIns="0" tIns="0" rIns="0" bIns="0">
            <a:spAutoFit/>
          </a:bodyPr>
          <a:lstStyle/>
          <a:p>
            <a:pPr marL="240029" indent="-227329">
              <a:spcBef>
                <a:spcPts val="300"/>
              </a:spcBef>
              <a:buSzPct val="100000"/>
              <a:buFont typeface="Arial"/>
              <a:buChar char="•"/>
              <a:tabLst>
                <a:tab pos="228600" algn="l"/>
              </a:tabLst>
              <a:defRPr sz="2400" b="1" spc="-10"/>
            </a:pPr>
            <a:r>
              <a:rPr/>
              <a:t>Spectrum</a:t>
            </a:r>
            <a:endParaRPr/>
          </a:p>
          <a:p>
            <a:pPr marL="697865" lvl="1" indent="-227965">
              <a:spcBef>
                <a:spcPts val="200"/>
              </a:spcBef>
              <a:buSzPct val="100000"/>
              <a:buFont typeface="Arial"/>
              <a:buChar char="•"/>
              <a:tabLst>
                <a:tab pos="685800" algn="l"/>
              </a:tabLst>
              <a:defRPr sz="2000">
                <a:solidFill>
                  <a:srgbClr val="C00000"/>
                </a:solidFill>
              </a:defRPr>
            </a:pPr>
            <a:r>
              <a:rPr/>
              <a:t>Excellent</a:t>
            </a:r>
            <a:r>
              <a:rPr spc="-55"/>
              <a:t> </a:t>
            </a:r>
            <a:r>
              <a:rPr/>
              <a:t>Gram</a:t>
            </a:r>
            <a:r>
              <a:rPr spc="-60"/>
              <a:t> </a:t>
            </a:r>
            <a:r>
              <a:rPr/>
              <a:t>–ve</a:t>
            </a:r>
            <a:r>
              <a:rPr spc="-55"/>
              <a:t> </a:t>
            </a:r>
            <a:r>
              <a:rPr>
                <a:solidFill>
                  <a:srgbClr val="0D0D0D"/>
                </a:solidFill>
              </a:rPr>
              <a:t>but</a:t>
            </a:r>
            <a:r>
              <a:rPr spc="-55">
                <a:solidFill>
                  <a:srgbClr val="0D0D0D"/>
                </a:solidFill>
              </a:rPr>
              <a:t> </a:t>
            </a:r>
            <a:r>
              <a:rPr>
                <a:solidFill>
                  <a:srgbClr val="0D0D0D"/>
                </a:solidFill>
              </a:rPr>
              <a:t>poor</a:t>
            </a:r>
            <a:r>
              <a:rPr spc="-55">
                <a:solidFill>
                  <a:srgbClr val="0D0D0D"/>
                </a:solidFill>
              </a:rPr>
              <a:t> </a:t>
            </a:r>
            <a:r>
              <a:rPr spc="-9">
                <a:solidFill>
                  <a:srgbClr val="0D0D0D"/>
                </a:solidFill>
              </a:rPr>
              <a:t>against</a:t>
            </a:r>
            <a:r>
              <a:rPr spc="-55">
                <a:solidFill>
                  <a:srgbClr val="0D0D0D"/>
                </a:solidFill>
              </a:rPr>
              <a:t> </a:t>
            </a:r>
            <a:r>
              <a:rPr>
                <a:solidFill>
                  <a:srgbClr val="002060"/>
                </a:solidFill>
              </a:rPr>
              <a:t>Gram</a:t>
            </a:r>
            <a:r>
              <a:rPr spc="-55">
                <a:solidFill>
                  <a:srgbClr val="002060"/>
                </a:solidFill>
              </a:rPr>
              <a:t> </a:t>
            </a:r>
            <a:r>
              <a:rPr>
                <a:solidFill>
                  <a:srgbClr val="002060"/>
                </a:solidFill>
              </a:rPr>
              <a:t>+ve</a:t>
            </a:r>
            <a:r>
              <a:rPr spc="-55">
                <a:solidFill>
                  <a:srgbClr val="002060"/>
                </a:solidFill>
              </a:rPr>
              <a:t> </a:t>
            </a:r>
            <a:r>
              <a:rPr>
                <a:solidFill>
                  <a:srgbClr val="002060"/>
                </a:solidFill>
              </a:rPr>
              <a:t>and</a:t>
            </a:r>
            <a:r>
              <a:rPr spc="-60">
                <a:solidFill>
                  <a:srgbClr val="002060"/>
                </a:solidFill>
              </a:rPr>
              <a:t> </a:t>
            </a:r>
            <a:r>
              <a:rPr spc="-9">
                <a:solidFill>
                  <a:srgbClr val="002060"/>
                </a:solidFill>
              </a:rPr>
              <a:t>Anerobes</a:t>
            </a:r>
            <a:endParaRPr/>
          </a:p>
          <a:p>
            <a:pPr marL="240029" indent="-227329">
              <a:spcBef>
                <a:spcPts val="600"/>
              </a:spcBef>
              <a:buSzPct val="100000"/>
              <a:buFont typeface="Arial"/>
              <a:buChar char="•"/>
              <a:tabLst>
                <a:tab pos="228600" algn="l"/>
              </a:tabLst>
              <a:defRPr sz="2400" b="1"/>
            </a:pPr>
            <a:r>
              <a:rPr/>
              <a:t>Pros</a:t>
            </a:r>
            <a:r>
              <a:rPr sz="2800"/>
              <a:t>:</a:t>
            </a:r>
            <a:r>
              <a:rPr sz="2800" spc="-75"/>
              <a:t> </a:t>
            </a:r>
            <a:r>
              <a:rPr sz="2000" b="0" spc="-9"/>
              <a:t>Resistant</a:t>
            </a:r>
            <a:r>
              <a:rPr sz="2000" b="0" spc="-55"/>
              <a:t> </a:t>
            </a:r>
            <a:r>
              <a:rPr sz="2000" b="0"/>
              <a:t>to</a:t>
            </a:r>
            <a:r>
              <a:rPr sz="2000" b="0" spc="-65"/>
              <a:t> </a:t>
            </a:r>
            <a:r>
              <a:rPr sz="2000" b="0"/>
              <a:t>most</a:t>
            </a:r>
            <a:r>
              <a:rPr sz="2000" b="0" spc="-55"/>
              <a:t> </a:t>
            </a:r>
            <a:r>
              <a:rPr sz="2000" b="0"/>
              <a:t>Beta</a:t>
            </a:r>
            <a:r>
              <a:rPr sz="2000" b="0" spc="-55"/>
              <a:t> </a:t>
            </a:r>
            <a:r>
              <a:rPr sz="2000" b="0"/>
              <a:t>Lactamases,</a:t>
            </a:r>
            <a:r>
              <a:rPr sz="2000" b="0" spc="-60"/>
              <a:t> </a:t>
            </a:r>
            <a:r>
              <a:rPr sz="2000" b="0"/>
              <a:t>Less</a:t>
            </a:r>
            <a:r>
              <a:rPr sz="2000" b="0" spc="-55"/>
              <a:t> </a:t>
            </a:r>
            <a:r>
              <a:rPr sz="2000" b="0"/>
              <a:t>likely</a:t>
            </a:r>
            <a:r>
              <a:rPr sz="2000" b="0" spc="-65"/>
              <a:t> </a:t>
            </a:r>
            <a:r>
              <a:rPr sz="2000" b="0"/>
              <a:t>to</a:t>
            </a:r>
            <a:r>
              <a:rPr sz="2000" b="0" spc="-65"/>
              <a:t> </a:t>
            </a:r>
            <a:r>
              <a:rPr sz="2000" b="0"/>
              <a:t>cause</a:t>
            </a:r>
            <a:r>
              <a:rPr sz="2000" b="0" spc="-55"/>
              <a:t> </a:t>
            </a:r>
            <a:r>
              <a:rPr sz="2000" b="0" spc="-9"/>
              <a:t>hypersensitivity</a:t>
            </a:r>
            <a:endParaRPr sz="2000"/>
          </a:p>
          <a:p>
            <a:pPr indent="702944">
              <a:spcBef>
                <a:spcPts val="2200"/>
              </a:spcBef>
              <a:defRPr sz="4000" spc="-204">
                <a:solidFill>
                  <a:srgbClr val="FF0000"/>
                </a:solidFill>
                <a:latin typeface="Microsoft Sans Serif"/>
                <a:ea typeface="Microsoft Sans Serif"/>
                <a:cs typeface="Microsoft Sans Serif"/>
              </a:defRPr>
            </a:pPr>
            <a:r>
              <a:rPr/>
              <a:t>Carbapenems</a:t>
            </a:r>
            <a:r>
              <a:rPr spc="-25"/>
              <a:t> </a:t>
            </a:r>
            <a:r>
              <a:rPr spc="-60"/>
              <a:t>(Imipenem/Meropenem)</a:t>
            </a:r>
            <a:endParaRPr/>
          </a:p>
          <a:p>
            <a:pPr marL="240665" indent="-227965">
              <a:spcBef>
                <a:spcPts val="2300"/>
              </a:spcBef>
              <a:buSzPct val="100000"/>
              <a:buFont typeface="Arial"/>
              <a:buChar char="•"/>
              <a:tabLst>
                <a:tab pos="228600" algn="l"/>
              </a:tabLst>
              <a:defRPr b="1"/>
            </a:pPr>
            <a:r>
              <a:rPr/>
              <a:t>Antibiotic</a:t>
            </a:r>
            <a:r>
              <a:rPr spc="-34"/>
              <a:t> </a:t>
            </a:r>
            <a:r>
              <a:rPr/>
              <a:t>of</a:t>
            </a:r>
            <a:r>
              <a:rPr spc="-25"/>
              <a:t> </a:t>
            </a:r>
            <a:r>
              <a:rPr/>
              <a:t>LAST</a:t>
            </a:r>
            <a:r>
              <a:rPr spc="-34"/>
              <a:t> </a:t>
            </a:r>
            <a:r>
              <a:rPr spc="-10"/>
              <a:t>RESORT</a:t>
            </a:r>
            <a:endParaRPr spc="-10"/>
          </a:p>
          <a:p>
            <a:pPr marL="240665" indent="-227965">
              <a:spcBef>
                <a:spcPts val="2100"/>
              </a:spcBef>
              <a:buSzPct val="100000"/>
              <a:buFont typeface="Arial"/>
              <a:buChar char="•"/>
              <a:tabLst>
                <a:tab pos="228600" algn="l"/>
              </a:tabLst>
              <a:defRPr b="1"/>
            </a:pPr>
            <a:r>
              <a:rPr/>
              <a:t>Spectrum</a:t>
            </a:r>
            <a:r>
              <a:rPr b="0"/>
              <a:t>:</a:t>
            </a:r>
            <a:r>
              <a:rPr b="0" spc="-40"/>
              <a:t> </a:t>
            </a:r>
            <a:r>
              <a:rPr b="0"/>
              <a:t>Broad</a:t>
            </a:r>
            <a:r>
              <a:rPr b="0" spc="-45"/>
              <a:t> </a:t>
            </a:r>
            <a:r>
              <a:rPr b="0"/>
              <a:t>+ve</a:t>
            </a:r>
            <a:r>
              <a:rPr b="0" spc="-45"/>
              <a:t> </a:t>
            </a:r>
            <a:r>
              <a:rPr b="0"/>
              <a:t>and</a:t>
            </a:r>
            <a:r>
              <a:rPr b="0" spc="-40"/>
              <a:t> </a:t>
            </a:r>
            <a:r>
              <a:rPr b="0"/>
              <a:t>–ve</a:t>
            </a:r>
            <a:r>
              <a:rPr b="0" spc="-45"/>
              <a:t> </a:t>
            </a:r>
            <a:r>
              <a:rPr b="0" spc="-10"/>
              <a:t>except</a:t>
            </a:r>
            <a:r>
              <a:rPr b="0" spc="-45"/>
              <a:t> </a:t>
            </a:r>
            <a:r>
              <a:rPr b="0" spc="-10"/>
              <a:t>pseudomonas</a:t>
            </a:r>
            <a:endParaRPr b="0" spc="-10"/>
          </a:p>
          <a:p>
            <a:pPr marL="240665" indent="-227965">
              <a:spcBef>
                <a:spcPts val="2000"/>
              </a:spcBef>
              <a:buSzPct val="100000"/>
              <a:buFont typeface="Arial"/>
              <a:buChar char="•"/>
              <a:tabLst>
                <a:tab pos="228600" algn="l"/>
              </a:tabLst>
              <a:defRPr b="1"/>
            </a:pPr>
            <a:r>
              <a:rPr/>
              <a:t>Pros</a:t>
            </a:r>
            <a:r>
              <a:rPr sz="1600"/>
              <a:t>:</a:t>
            </a:r>
            <a:r>
              <a:rPr sz="1600" spc="-60"/>
              <a:t> </a:t>
            </a:r>
            <a:r>
              <a:rPr b="0" spc="-10"/>
              <a:t>Resistant</a:t>
            </a:r>
            <a:r>
              <a:rPr b="0" spc="-55"/>
              <a:t> </a:t>
            </a:r>
            <a:r>
              <a:rPr b="0"/>
              <a:t>to</a:t>
            </a:r>
            <a:r>
              <a:rPr b="0" spc="-55"/>
              <a:t> </a:t>
            </a:r>
            <a:r>
              <a:rPr b="0"/>
              <a:t>most</a:t>
            </a:r>
            <a:r>
              <a:rPr b="0" spc="-60"/>
              <a:t> </a:t>
            </a:r>
            <a:r>
              <a:rPr b="0"/>
              <a:t>Beta</a:t>
            </a:r>
            <a:r>
              <a:rPr b="0" spc="-55"/>
              <a:t> </a:t>
            </a:r>
            <a:r>
              <a:rPr b="0"/>
              <a:t>Lactamases,</a:t>
            </a:r>
            <a:r>
              <a:rPr b="0" spc="-55"/>
              <a:t> </a:t>
            </a:r>
            <a:r>
              <a:rPr b="0" spc="-10"/>
              <a:t>Very</a:t>
            </a:r>
            <a:r>
              <a:rPr b="0" spc="-60"/>
              <a:t> </a:t>
            </a:r>
            <a:r>
              <a:rPr b="0"/>
              <a:t>Broad</a:t>
            </a:r>
            <a:r>
              <a:rPr b="0" spc="-50"/>
              <a:t> </a:t>
            </a:r>
            <a:r>
              <a:rPr b="0" spc="-10"/>
              <a:t>spectrum</a:t>
            </a:r>
            <a:endParaRPr b="0" spc="-10"/>
          </a:p>
          <a:p>
            <a:pPr marL="241300" marR="5080" indent="-228600">
              <a:lnSpc>
                <a:spcPct val="148100"/>
              </a:lnSpc>
              <a:spcBef>
                <a:spcPts val="1100"/>
              </a:spcBef>
              <a:buSzPct val="100000"/>
              <a:buFont typeface="Arial"/>
              <a:buChar char="•"/>
              <a:tabLst>
                <a:tab pos="241300" algn="l"/>
              </a:tabLst>
              <a:defRPr>
                <a:solidFill>
                  <a:srgbClr val="002060"/>
                </a:solidFill>
              </a:defRPr>
            </a:pPr>
            <a:r>
              <a:rPr/>
              <a:t>Imipenem</a:t>
            </a:r>
            <a:r>
              <a:rPr spc="-40"/>
              <a:t> </a:t>
            </a:r>
            <a:r>
              <a:rPr>
                <a:solidFill>
                  <a:srgbClr val="000000"/>
                </a:solidFill>
              </a:rPr>
              <a:t>if</a:t>
            </a:r>
            <a:r>
              <a:rPr spc="-34">
                <a:solidFill>
                  <a:srgbClr val="000000"/>
                </a:solidFill>
              </a:rPr>
              <a:t> </a:t>
            </a:r>
            <a:r>
              <a:rPr>
                <a:solidFill>
                  <a:srgbClr val="000000"/>
                </a:solidFill>
              </a:rPr>
              <a:t>given</a:t>
            </a:r>
            <a:r>
              <a:rPr spc="-25">
                <a:solidFill>
                  <a:srgbClr val="000000"/>
                </a:solidFill>
              </a:rPr>
              <a:t> </a:t>
            </a:r>
            <a:r>
              <a:rPr>
                <a:solidFill>
                  <a:srgbClr val="000000"/>
                </a:solidFill>
              </a:rPr>
              <a:t>alone</a:t>
            </a:r>
            <a:r>
              <a:rPr spc="-30">
                <a:solidFill>
                  <a:srgbClr val="000000"/>
                </a:solidFill>
              </a:rPr>
              <a:t> </a:t>
            </a:r>
            <a:r>
              <a:rPr>
                <a:solidFill>
                  <a:srgbClr val="000000"/>
                </a:solidFill>
              </a:rPr>
              <a:t>is</a:t>
            </a:r>
            <a:r>
              <a:rPr spc="-34">
                <a:solidFill>
                  <a:srgbClr val="000000"/>
                </a:solidFill>
              </a:rPr>
              <a:t> </a:t>
            </a:r>
            <a:r>
              <a:rPr spc="-10">
                <a:solidFill>
                  <a:srgbClr val="000000"/>
                </a:solidFill>
              </a:rPr>
              <a:t>inactivated</a:t>
            </a:r>
            <a:r>
              <a:rPr spc="-30">
                <a:solidFill>
                  <a:srgbClr val="000000"/>
                </a:solidFill>
              </a:rPr>
              <a:t> </a:t>
            </a:r>
            <a:r>
              <a:rPr>
                <a:solidFill>
                  <a:srgbClr val="000000"/>
                </a:solidFill>
              </a:rPr>
              <a:t>by</a:t>
            </a:r>
            <a:r>
              <a:rPr spc="-45">
                <a:solidFill>
                  <a:srgbClr val="000000"/>
                </a:solidFill>
              </a:rPr>
              <a:t> </a:t>
            </a:r>
            <a:r>
              <a:rPr b="1" u="sng">
                <a:solidFill>
                  <a:srgbClr val="000000"/>
                </a:solidFill>
              </a:rPr>
              <a:t>renal</a:t>
            </a:r>
            <a:r>
              <a:rPr b="1" u="sng" spc="-40">
                <a:solidFill>
                  <a:srgbClr val="000000"/>
                </a:solidFill>
              </a:rPr>
              <a:t> </a:t>
            </a:r>
            <a:r>
              <a:rPr b="1" u="sng" spc="-10">
                <a:solidFill>
                  <a:srgbClr val="000000"/>
                </a:solidFill>
              </a:rPr>
              <a:t>dihydropeptidase</a:t>
            </a:r>
            <a:r>
              <a:rPr b="1" spc="-34">
                <a:solidFill>
                  <a:srgbClr val="000000"/>
                </a:solidFill>
              </a:rPr>
              <a:t> </a:t>
            </a:r>
            <a:r>
              <a:rPr>
                <a:solidFill>
                  <a:srgbClr val="000000"/>
                </a:solidFill>
              </a:rPr>
              <a:t>so</a:t>
            </a:r>
            <a:r>
              <a:rPr spc="-30">
                <a:solidFill>
                  <a:srgbClr val="000000"/>
                </a:solidFill>
              </a:rPr>
              <a:t> </a:t>
            </a:r>
            <a:r>
              <a:rPr>
                <a:solidFill>
                  <a:srgbClr val="000000"/>
                </a:solidFill>
              </a:rPr>
              <a:t>it’s</a:t>
            </a:r>
            <a:r>
              <a:rPr spc="-40">
                <a:solidFill>
                  <a:srgbClr val="000000"/>
                </a:solidFill>
              </a:rPr>
              <a:t> </a:t>
            </a:r>
            <a:r>
              <a:rPr>
                <a:solidFill>
                  <a:srgbClr val="000000"/>
                </a:solidFill>
              </a:rPr>
              <a:t>combined</a:t>
            </a:r>
            <a:r>
              <a:rPr spc="-30">
                <a:solidFill>
                  <a:srgbClr val="000000"/>
                </a:solidFill>
              </a:rPr>
              <a:t> </a:t>
            </a:r>
            <a:r>
              <a:rPr>
                <a:solidFill>
                  <a:srgbClr val="000000"/>
                </a:solidFill>
              </a:rPr>
              <a:t>with</a:t>
            </a:r>
            <a:r>
              <a:rPr spc="-30">
                <a:solidFill>
                  <a:srgbClr val="000000"/>
                </a:solidFill>
              </a:rPr>
              <a:t> </a:t>
            </a:r>
            <a:r>
              <a:rPr/>
              <a:t>cilastatin</a:t>
            </a:r>
            <a:r>
              <a:rPr spc="-30"/>
              <a:t> </a:t>
            </a:r>
            <a:r>
              <a:rPr>
                <a:solidFill>
                  <a:srgbClr val="000000"/>
                </a:solidFill>
              </a:rPr>
              <a:t>which</a:t>
            </a:r>
            <a:r>
              <a:rPr spc="-30">
                <a:solidFill>
                  <a:srgbClr val="000000"/>
                </a:solidFill>
              </a:rPr>
              <a:t> </a:t>
            </a:r>
            <a:r>
              <a:rPr b="1" u="sng">
                <a:solidFill>
                  <a:srgbClr val="000000"/>
                </a:solidFill>
              </a:rPr>
              <a:t>inhibits</a:t>
            </a:r>
            <a:r>
              <a:rPr b="1" u="sng" spc="-45">
                <a:solidFill>
                  <a:srgbClr val="000000"/>
                </a:solidFill>
              </a:rPr>
              <a:t> </a:t>
            </a:r>
            <a:r>
              <a:rPr b="1" u="sng" spc="-10">
                <a:solidFill>
                  <a:srgbClr val="000000"/>
                </a:solidFill>
              </a:rPr>
              <a:t>renal</a:t>
            </a:r>
            <a:r>
              <a:rPr b="1" spc="-10">
                <a:solidFill>
                  <a:srgbClr val="000000"/>
                </a:solidFill>
              </a:rPr>
              <a:t> </a:t>
            </a:r>
            <a:r>
              <a:rPr b="1" u="sng" spc="-10">
                <a:solidFill>
                  <a:srgbClr val="000000"/>
                </a:solidFill>
              </a:rPr>
              <a:t>dihydropeptidase.</a:t>
            </a:r>
            <a:endParaRPr b="1" u="sng" spc="-10">
              <a:solidFill>
                <a:srgbClr val="000000"/>
              </a:solidFill>
            </a:endParaRPr>
          </a:p>
          <a:p>
            <a:pPr marL="240665" indent="-227965">
              <a:spcBef>
                <a:spcPts val="2000"/>
              </a:spcBef>
              <a:buSzPct val="100000"/>
              <a:buFont typeface="Arial"/>
              <a:buChar char="•"/>
              <a:tabLst>
                <a:tab pos="228600" algn="l"/>
              </a:tabLst>
              <a:defRPr b="1"/>
            </a:pPr>
            <a:r>
              <a:rPr/>
              <a:t>Adverse</a:t>
            </a:r>
            <a:r>
              <a:rPr spc="-65"/>
              <a:t> </a:t>
            </a:r>
            <a:r>
              <a:rPr/>
              <a:t>effects:</a:t>
            </a:r>
            <a:r>
              <a:rPr spc="-55"/>
              <a:t> </a:t>
            </a:r>
            <a:r>
              <a:rPr b="0" u="sng" spc="-20">
                <a:solidFill>
                  <a:srgbClr val="C00000"/>
                </a:solidFill>
              </a:rPr>
              <a:t>Allergy,</a:t>
            </a:r>
            <a:r>
              <a:rPr b="0" u="sng" spc="-55">
                <a:solidFill>
                  <a:srgbClr val="C00000"/>
                </a:solidFill>
              </a:rPr>
              <a:t> </a:t>
            </a:r>
            <a:r>
              <a:rPr b="0" u="sng" spc="-10">
                <a:solidFill>
                  <a:srgbClr val="C00000"/>
                </a:solidFill>
              </a:rPr>
              <a:t>Neurotoxic,</a:t>
            </a:r>
            <a:r>
              <a:rPr b="0" u="sng" spc="-55">
                <a:solidFill>
                  <a:srgbClr val="C00000"/>
                </a:solidFill>
              </a:rPr>
              <a:t> </a:t>
            </a:r>
            <a:r>
              <a:rPr b="0"/>
              <a:t>Blood</a:t>
            </a:r>
            <a:r>
              <a:rPr b="0" spc="-45"/>
              <a:t> </a:t>
            </a:r>
            <a:r>
              <a:rPr b="0" spc="-10"/>
              <a:t>disorders</a:t>
            </a:r>
            <a:endParaRPr/>
          </a:p>
        </p:txBody>
      </p:sp>
      <p:sp>
        <p:nvSpPr>
          <p:cNvPr id="235"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37" name="object 2"/>
          <p:cNvSpPr/>
          <p:nvPr/>
        </p:nvSpPr>
        <p:spPr bwMode="auto">
          <a:xfrm>
            <a:off x="0" y="0"/>
            <a:ext cx="12192000" cy="6858000"/>
          </a:xfrm>
          <a:prstGeom prst="rect">
            <a:avLst/>
          </a:prstGeom>
          <a:solidFill>
            <a:srgbClr val="483C45"/>
          </a:solidFill>
          <a:ln w="12700">
            <a:miter lim="400000"/>
          </a:ln>
        </p:spPr>
        <p:txBody>
          <a:bodyPr lIns="45719" rIns="45719"/>
          <a:lstStyle/>
          <a:p>
            <a:pPr>
              <a:defRPr/>
            </a:pPr>
            <a:endParaRPr/>
          </a:p>
        </p:txBody>
      </p:sp>
      <p:sp>
        <p:nvSpPr>
          <p:cNvPr id="238" name="object 3"/>
          <p:cNvSpPr txBox="1"/>
          <p:nvPr/>
        </p:nvSpPr>
        <p:spPr bwMode="auto">
          <a:xfrm>
            <a:off x="602891" y="2273300"/>
            <a:ext cx="4589780" cy="2028935"/>
          </a:xfrm>
          <a:prstGeom prst="rect">
            <a:avLst/>
          </a:prstGeom>
          <a:ln w="12700">
            <a:miter lim="400000"/>
          </a:ln>
        </p:spPr>
        <p:txBody>
          <a:bodyPr lIns="0" tIns="0" rIns="0" bIns="0">
            <a:spAutoFit/>
          </a:bodyPr>
          <a:lstStyle/>
          <a:p>
            <a:pPr algn="ctr">
              <a:lnSpc>
                <a:spcPts val="4100"/>
              </a:lnSpc>
              <a:spcBef>
                <a:spcPts val="100"/>
              </a:spcBef>
              <a:defRPr sz="3600" spc="-120">
                <a:solidFill>
                  <a:srgbClr val="FFFFFF"/>
                </a:solidFill>
                <a:latin typeface="Microsoft Sans Serif"/>
                <a:ea typeface="Microsoft Sans Serif"/>
                <a:cs typeface="Microsoft Sans Serif"/>
              </a:defRPr>
            </a:pPr>
            <a:r>
              <a:rPr/>
              <a:t>Founder</a:t>
            </a:r>
            <a:r>
              <a:rPr spc="-125"/>
              <a:t> </a:t>
            </a:r>
            <a:r>
              <a:rPr spc="0"/>
              <a:t>of</a:t>
            </a:r>
            <a:r>
              <a:rPr spc="-150"/>
              <a:t> </a:t>
            </a:r>
            <a:r>
              <a:rPr spc="-25"/>
              <a:t>Penicillin</a:t>
            </a:r>
            <a:endParaRPr/>
          </a:p>
          <a:p>
            <a:pPr marR="5080" indent="12064" algn="ctr">
              <a:lnSpc>
                <a:spcPts val="3900"/>
              </a:lnSpc>
              <a:spcBef>
                <a:spcPts val="200"/>
              </a:spcBef>
              <a:defRPr sz="3600" spc="-455">
                <a:solidFill>
                  <a:srgbClr val="FFFFFF"/>
                </a:solidFill>
                <a:latin typeface="Microsoft Sans Serif"/>
                <a:ea typeface="Microsoft Sans Serif"/>
                <a:cs typeface="Microsoft Sans Serif"/>
              </a:defRPr>
            </a:pPr>
            <a:r>
              <a:rPr/>
              <a:t>_______________________ </a:t>
            </a:r>
            <a:r>
              <a:rPr spc="-104"/>
              <a:t>Dr.</a:t>
            </a:r>
            <a:r>
              <a:rPr spc="-110"/>
              <a:t> </a:t>
            </a:r>
            <a:r>
              <a:rPr spc="-85"/>
              <a:t>Alexandar</a:t>
            </a:r>
            <a:r>
              <a:rPr spc="-100"/>
              <a:t> </a:t>
            </a:r>
            <a:r>
              <a:rPr spc="-10"/>
              <a:t>Fleming </a:t>
            </a:r>
            <a:r>
              <a:rPr spc="-508"/>
              <a:t>1881-</a:t>
            </a:r>
            <a:r>
              <a:rPr spc="-458"/>
              <a:t>1955</a:t>
            </a:r>
            <a:endParaRPr/>
          </a:p>
        </p:txBody>
      </p:sp>
      <p:grpSp>
        <p:nvGrpSpPr>
          <p:cNvPr id="241" name="object 4"/>
          <p:cNvGrpSpPr/>
          <p:nvPr/>
        </p:nvGrpSpPr>
        <p:grpSpPr bwMode="auto">
          <a:xfrm>
            <a:off x="0" y="0"/>
            <a:ext cx="12192000" cy="6858000"/>
            <a:chOff x="0" y="0"/>
            <a:chExt cx="12192000" cy="6858000"/>
          </a:xfrm>
        </p:grpSpPr>
        <p:pic>
          <p:nvPicPr>
            <p:cNvPr id="239" name="object 5" descr="object 5"/>
            <p:cNvPicPr>
              <a:picLocks noChangeAspect="1"/>
            </p:cNvPicPr>
            <p:nvPr/>
          </p:nvPicPr>
          <p:blipFill>
            <a:blip r:embed="rId3"/>
            <a:stretch/>
          </p:blipFill>
          <p:spPr bwMode="auto">
            <a:xfrm>
              <a:off x="5702300" y="1231899"/>
              <a:ext cx="5715000" cy="4521201"/>
            </a:xfrm>
            <a:prstGeom prst="rect">
              <a:avLst/>
            </a:prstGeom>
            <a:ln w="12700" cap="flat">
              <a:noFill/>
              <a:miter lim="400000"/>
            </a:ln>
            <a:effectLst/>
          </p:spPr>
        </p:pic>
        <p:sp>
          <p:nvSpPr>
            <p:cNvPr id="240" name="object 6"/>
            <p:cNvSpPr/>
            <p:nvPr/>
          </p:nvSpPr>
          <p:spPr bwMode="auto">
            <a:xfrm>
              <a:off x="0" y="0"/>
              <a:ext cx="12192000" cy="6858000"/>
            </a:xfrm>
            <a:prstGeom prst="rect">
              <a:avLst/>
            </a:prstGeom>
            <a:noFill/>
            <a:ln w="12700" cap="flat">
              <a:solidFill>
                <a:srgbClr val="000000"/>
              </a:solidFill>
              <a:prstDash val="solid"/>
              <a:round/>
            </a:ln>
            <a:effectLst/>
          </p:spPr>
          <p:txBody>
            <a:bodyPr wrap="square" lIns="45719" tIns="45719" rIns="45719" bIns="45719" numCol="1" anchor="t">
              <a:noAutofit/>
            </a:bodyPr>
            <a:lstStyle/>
            <a:p>
              <a:pPr>
                <a:defRPr/>
              </a:pPr>
              <a:endParaRPr/>
            </a:p>
          </p:txBody>
        </p:sp>
      </p:gr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43" name="Title 1"/>
          <p:cNvSpPr txBox="1"/>
          <p:nvPr>
            <p:ph type="title"/>
          </p:nvPr>
        </p:nvSpPr>
        <p:spPr bwMode="auto">
          <a:prstGeom prst="rect">
            <a:avLst/>
          </a:prstGeom>
        </p:spPr>
        <p:txBody>
          <a:bodyPr/>
          <a:lstStyle/>
          <a:p>
            <a:pPr>
              <a:defRPr/>
            </a:pPr>
            <a:r>
              <a:rPr/>
              <a:t>Bacterial cell wall inhibitors</a:t>
            </a:r>
            <a:endParaRPr/>
          </a:p>
        </p:txBody>
      </p:sp>
      <p:sp>
        <p:nvSpPr>
          <p:cNvPr id="244" name="Subtitle 2"/>
          <p:cNvSpPr txBox="1"/>
          <p:nvPr>
            <p:ph type="body" sz="quarter" idx="1"/>
          </p:nvPr>
        </p:nvSpPr>
        <p:spPr bwMode="auto">
          <a:prstGeom prst="rect">
            <a:avLst/>
          </a:prstGeom>
        </p:spPr>
        <p:txBody>
          <a:bodyPr/>
          <a:lstStyle/>
          <a:p>
            <a:pPr>
              <a:defRPr/>
            </a:pPr>
            <a:r>
              <a:rPr/>
              <a:t>Dr. Mohammed A. Attia </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46" name="Content Placeholder 2"/>
          <p:cNvSpPr txBox="1"/>
          <p:nvPr>
            <p:ph type="body" idx="1"/>
          </p:nvPr>
        </p:nvSpPr>
        <p:spPr bwMode="auto">
          <a:xfrm>
            <a:off x="1752599" y="304799"/>
            <a:ext cx="8686800" cy="5821365"/>
          </a:xfrm>
          <a:prstGeom prst="rect">
            <a:avLst/>
          </a:prstGeom>
        </p:spPr>
        <p:txBody>
          <a:bodyPr/>
          <a:lstStyle/>
          <a:p>
            <a:pPr>
              <a:defRPr b="1" u="sng">
                <a:solidFill>
                  <a:srgbClr val="0000FF"/>
                </a:solidFill>
              </a:defRPr>
            </a:pPr>
            <a:r>
              <a:rPr/>
              <a:t>Non </a:t>
            </a:r>
            <a:r>
              <a:rPr b="0">
                <a:latin typeface="Symbol"/>
                <a:ea typeface="Symbol"/>
                <a:cs typeface="Symbol"/>
              </a:rPr>
              <a:t>b-</a:t>
            </a:r>
            <a:r>
              <a:rPr/>
              <a:t>Lactams</a:t>
            </a:r>
            <a:endParaRPr/>
          </a:p>
          <a:p>
            <a:pPr marL="0" lvl="1" indent="0">
              <a:spcBef>
                <a:spcPts val="600"/>
              </a:spcBef>
              <a:buSzTx/>
              <a:buNone/>
              <a:defRPr sz="2800"/>
            </a:pPr>
            <a:r>
              <a:rPr/>
              <a:t>    </a:t>
            </a:r>
            <a:r>
              <a:rPr b="1"/>
              <a:t>1- Polypeptides or  (cyclic peptide) :Bacitracin and   cycloserine</a:t>
            </a:r>
            <a:endParaRPr b="1"/>
          </a:p>
          <a:p>
            <a:pPr marL="0" indent="0">
              <a:buSzTx/>
              <a:buNone/>
              <a:defRPr b="1"/>
            </a:pPr>
            <a:r>
              <a:rPr/>
              <a:t>      2- Glycopeptide :</a:t>
            </a:r>
            <a:r>
              <a:rPr sz="2800"/>
              <a:t>vancomycin</a:t>
            </a:r>
            <a:endParaRPr sz="2800"/>
          </a:p>
          <a:p>
            <a:pPr marL="0" indent="0">
              <a:buSzTx/>
              <a:buNone/>
              <a:defRPr sz="2800" b="1"/>
            </a:pPr>
            <a:r>
              <a:rPr/>
              <a:t>       </a:t>
            </a:r>
            <a:r>
              <a:rPr sz="3200"/>
              <a:t>3-Lipoglycopeptide : </a:t>
            </a:r>
            <a:r>
              <a:rPr/>
              <a:t>Dalbavancin,  Oritavancin</a:t>
            </a:r>
            <a:endParaRPr/>
          </a:p>
          <a:p>
            <a:pPr marL="0" indent="0">
              <a:spcBef>
                <a:spcPts val="600"/>
              </a:spcBef>
              <a:buSzTx/>
              <a:buNone/>
              <a:defRPr sz="2800" b="1"/>
            </a:pPr>
            <a:r>
              <a:rPr/>
              <a:t>Telavancin, and Teicoplanin</a:t>
            </a:r>
            <a:endParaRPr/>
          </a:p>
          <a:p>
            <a:pPr marL="0" indent="0">
              <a:spcBef>
                <a:spcPts val="600"/>
              </a:spcBef>
              <a:buSzTx/>
              <a:buNone/>
              <a:defRPr sz="2800" b="1"/>
            </a:pPr>
            <a:r>
              <a:rPr/>
              <a:t>       4- Lipopeptides:</a:t>
            </a:r>
            <a:r>
              <a:rPr b="0"/>
              <a:t> </a:t>
            </a:r>
            <a:r>
              <a:rPr/>
              <a:t>Daptomycin</a:t>
            </a:r>
            <a:endParaRPr/>
          </a:p>
          <a:p>
            <a:pPr marL="0" lvl="1" indent="457200">
              <a:lnSpc>
                <a:spcPct val="90000"/>
              </a:lnSpc>
              <a:spcBef>
                <a:spcPts val="600"/>
              </a:spcBef>
              <a:buSzTx/>
              <a:buNone/>
              <a:defRPr sz="2800" b="1"/>
            </a:pPr>
            <a:r>
              <a:rPr/>
              <a:t> 5- Fosfomycin </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48" name="Content Placeholder 2"/>
          <p:cNvSpPr txBox="1"/>
          <p:nvPr>
            <p:ph type="body" idx="1"/>
          </p:nvPr>
        </p:nvSpPr>
        <p:spPr bwMode="auto">
          <a:xfrm>
            <a:off x="1676400" y="0"/>
            <a:ext cx="8915400" cy="6705600"/>
          </a:xfrm>
          <a:prstGeom prst="rect">
            <a:avLst/>
          </a:prstGeom>
        </p:spPr>
        <p:txBody>
          <a:bodyPr/>
          <a:lstStyle/>
          <a:p>
            <a:pPr marL="0" indent="0">
              <a:lnSpc>
                <a:spcPct val="80000"/>
              </a:lnSpc>
              <a:spcBef>
                <a:spcPts val="600"/>
              </a:spcBef>
              <a:buSzTx/>
              <a:buNone/>
              <a:defRPr sz="2800" b="1" cap="all"/>
            </a:pPr>
            <a:r>
              <a:rPr/>
              <a:t> </a:t>
            </a:r>
            <a:endParaRPr/>
          </a:p>
          <a:p>
            <a:pPr marL="0" indent="0">
              <a:lnSpc>
                <a:spcPct val="80000"/>
              </a:lnSpc>
              <a:spcBef>
                <a:spcPts val="600"/>
              </a:spcBef>
              <a:buSzTx/>
              <a:buNone/>
              <a:defRPr sz="2800" b="1" u="sng" cap="all"/>
            </a:pPr>
            <a:r>
              <a:rPr/>
              <a:t>Bacitracin</a:t>
            </a:r>
            <a:endParaRPr/>
          </a:p>
          <a:p>
            <a:pPr marL="0" indent="0">
              <a:lnSpc>
                <a:spcPct val="80000"/>
              </a:lnSpc>
              <a:spcBef>
                <a:spcPts val="600"/>
              </a:spcBef>
              <a:buSzTx/>
              <a:buNone/>
              <a:defRPr sz="2800" b="1"/>
            </a:pPr>
            <a:r>
              <a:rPr b="0">
                <a:latin typeface="Wingdings 3"/>
                <a:ea typeface="Wingdings 3"/>
                <a:cs typeface="Wingdings 3"/>
              </a:rPr>
              <a:t></a:t>
            </a:r>
            <a:r>
              <a:rPr/>
              <a:t>Mechanism of action </a:t>
            </a:r>
            <a:endParaRPr/>
          </a:p>
          <a:p>
            <a:pPr marL="0" indent="0">
              <a:lnSpc>
                <a:spcPct val="80000"/>
              </a:lnSpc>
              <a:spcBef>
                <a:spcPts val="600"/>
              </a:spcBef>
              <a:buSzTx/>
              <a:buNone/>
              <a:defRPr sz="2800"/>
            </a:pPr>
            <a:r>
              <a:rPr/>
              <a:t>Bacitracin prevents cell wall synthesis.</a:t>
            </a:r>
            <a:endParaRPr/>
          </a:p>
          <a:p>
            <a:pPr marL="0" indent="0">
              <a:lnSpc>
                <a:spcPct val="80000"/>
              </a:lnSpc>
              <a:spcBef>
                <a:spcPts val="600"/>
              </a:spcBef>
              <a:buSzTx/>
              <a:buNone/>
              <a:defRPr sz="2800" b="1"/>
            </a:pPr>
            <a:r>
              <a:rPr b="0">
                <a:latin typeface="Wingdings 3"/>
                <a:ea typeface="Wingdings 3"/>
                <a:cs typeface="Wingdings 3"/>
              </a:rPr>
              <a:t></a:t>
            </a:r>
            <a:r>
              <a:rPr/>
              <a:t>Antimicrobial spectrum</a:t>
            </a:r>
            <a:endParaRPr/>
          </a:p>
          <a:p>
            <a:pPr marL="0" indent="0">
              <a:lnSpc>
                <a:spcPct val="80000"/>
              </a:lnSpc>
              <a:spcBef>
                <a:spcPts val="600"/>
              </a:spcBef>
              <a:buSzTx/>
              <a:buNone/>
              <a:defRPr sz="2800"/>
            </a:pPr>
            <a:r>
              <a:rPr/>
              <a:t>Bacitracin inhibits gram-positive cocci and a few gram-negative organisms.</a:t>
            </a:r>
            <a:endParaRPr/>
          </a:p>
          <a:p>
            <a:pPr marL="0" indent="0">
              <a:lnSpc>
                <a:spcPct val="80000"/>
              </a:lnSpc>
              <a:spcBef>
                <a:spcPts val="600"/>
              </a:spcBef>
              <a:buSzTx/>
              <a:buNone/>
              <a:defRPr sz="2800"/>
            </a:pPr>
            <a:r>
              <a:rPr/>
              <a:t> </a:t>
            </a:r>
            <a:endParaRPr/>
          </a:p>
          <a:p>
            <a:pPr marL="0" indent="0">
              <a:lnSpc>
                <a:spcPct val="80000"/>
              </a:lnSpc>
              <a:spcBef>
                <a:spcPts val="600"/>
              </a:spcBef>
              <a:buSzTx/>
              <a:buNone/>
              <a:defRPr sz="2800" b="1"/>
            </a:pPr>
            <a:r>
              <a:rPr b="0">
                <a:latin typeface="Wingdings 3"/>
                <a:ea typeface="Wingdings 3"/>
                <a:cs typeface="Wingdings 3"/>
              </a:rPr>
              <a:t></a:t>
            </a:r>
            <a:r>
              <a:rPr/>
              <a:t>Therapeutic uses: limited uses due to its side effects when used systemically (nephrotoxicity)</a:t>
            </a:r>
            <a:endParaRPr/>
          </a:p>
          <a:p>
            <a:pPr marL="0" indent="0">
              <a:lnSpc>
                <a:spcPct val="80000"/>
              </a:lnSpc>
              <a:spcBef>
                <a:spcPts val="600"/>
              </a:spcBef>
              <a:buSzTx/>
              <a:buNone/>
              <a:defRPr sz="2800"/>
            </a:pPr>
            <a:endParaRPr/>
          </a:p>
          <a:p>
            <a:pPr marL="0" indent="0">
              <a:lnSpc>
                <a:spcPct val="80000"/>
              </a:lnSpc>
              <a:spcBef>
                <a:spcPts val="600"/>
              </a:spcBef>
              <a:buSzTx/>
              <a:buNone/>
              <a:defRPr sz="2800"/>
            </a:pPr>
            <a:r>
              <a:rPr/>
              <a:t>it is mainly used topically alone or in combination with other antibiotics (Notably polymyxin-B and neomycin) or hydrocortisone (as anti-inflammatory) in the form of creams, ointments and aerosol preparations.</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50" name="Rectangle 2"/>
          <p:cNvSpPr txBox="1"/>
          <p:nvPr>
            <p:ph type="title"/>
          </p:nvPr>
        </p:nvSpPr>
        <p:spPr bwMode="auto">
          <a:xfrm>
            <a:off x="1981200" y="274638"/>
            <a:ext cx="8229600" cy="487363"/>
          </a:xfrm>
          <a:prstGeom prst="rect">
            <a:avLst/>
          </a:prstGeom>
        </p:spPr>
        <p:txBody>
          <a:bodyPr/>
          <a:lstStyle/>
          <a:p>
            <a:pPr defTabSz="749808">
              <a:defRPr sz="3100"/>
            </a:pPr>
            <a:r>
              <a:rPr/>
              <a:t>            </a:t>
            </a:r>
            <a:r>
              <a:rPr b="1">
                <a:solidFill>
                  <a:srgbClr val="FF0000"/>
                </a:solidFill>
              </a:rPr>
              <a:t>CYCLOSERINE</a:t>
            </a:r>
            <a:endParaRPr/>
          </a:p>
        </p:txBody>
      </p:sp>
      <p:sp>
        <p:nvSpPr>
          <p:cNvPr id="251" name="Rectangle 3"/>
          <p:cNvSpPr txBox="1"/>
          <p:nvPr>
            <p:ph type="body" idx="1"/>
          </p:nvPr>
        </p:nvSpPr>
        <p:spPr bwMode="auto">
          <a:xfrm>
            <a:off x="1600200" y="838200"/>
            <a:ext cx="8839200" cy="5292725"/>
          </a:xfrm>
          <a:prstGeom prst="rect">
            <a:avLst/>
          </a:prstGeom>
        </p:spPr>
        <p:txBody>
          <a:bodyPr/>
          <a:lstStyle/>
          <a:p>
            <a:pPr>
              <a:defRPr/>
            </a:pPr>
            <a:r>
              <a:rPr/>
              <a:t> Structural analog of D-alanine</a:t>
            </a:r>
            <a:endParaRPr/>
          </a:p>
          <a:p>
            <a:pPr>
              <a:defRPr/>
            </a:pPr>
            <a:r>
              <a:rPr/>
              <a:t>Exclusively use in strains of </a:t>
            </a:r>
            <a:r>
              <a:rPr i="1"/>
              <a:t>Mycobecteria</a:t>
            </a:r>
            <a:r>
              <a:rPr/>
              <a:t> resistant to first line anti tuberculous drugs</a:t>
            </a:r>
            <a:endParaRPr/>
          </a:p>
          <a:p>
            <a:pPr>
              <a:defRPr/>
            </a:pPr>
            <a:r>
              <a:rPr/>
              <a:t>Serious dose  related nervous toxicity i.e psychosis, tremors, convulsions</a:t>
            </a:r>
            <a:endParaRPr/>
          </a:p>
        </p:txBody>
      </p:sp>
      <p:pic>
        <p:nvPicPr>
          <p:cNvPr id="252" name="Picture 2" descr="Picture 2"/>
          <p:cNvPicPr>
            <a:picLocks noChangeAspect="1"/>
          </p:cNvPicPr>
          <p:nvPr/>
        </p:nvPicPr>
        <p:blipFill>
          <a:blip r:embed="rId3"/>
          <a:stretch/>
        </p:blipFill>
        <p:spPr bwMode="auto">
          <a:xfrm>
            <a:off x="2895600" y="3733800"/>
            <a:ext cx="6781800" cy="2895600"/>
          </a:xfrm>
          <a:prstGeom prst="rect">
            <a:avLst/>
          </a:prstGeom>
          <a:ln w="12700">
            <a:miter lim="400000"/>
          </a:ln>
        </p:spPr>
      </p:pic>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54" name="Content Placeholder 2"/>
          <p:cNvSpPr txBox="1"/>
          <p:nvPr>
            <p:ph type="body" idx="1"/>
          </p:nvPr>
        </p:nvSpPr>
        <p:spPr bwMode="auto">
          <a:xfrm>
            <a:off x="1676400" y="152400"/>
            <a:ext cx="8915400" cy="6553200"/>
          </a:xfrm>
          <a:prstGeom prst="rect">
            <a:avLst/>
          </a:prstGeom>
        </p:spPr>
        <p:txBody>
          <a:bodyPr/>
          <a:lstStyle/>
          <a:p>
            <a:pPr marL="0" indent="0">
              <a:lnSpc>
                <a:spcPct val="80000"/>
              </a:lnSpc>
              <a:spcBef>
                <a:spcPts val="500"/>
              </a:spcBef>
              <a:buSzTx/>
              <a:buNone/>
              <a:defRPr sz="2200" b="1" cap="all"/>
            </a:pPr>
            <a:r>
              <a:rPr/>
              <a:t>1-Vancomycin</a:t>
            </a:r>
            <a:endParaRPr/>
          </a:p>
          <a:p>
            <a:pPr marL="0" indent="0">
              <a:lnSpc>
                <a:spcPct val="80000"/>
              </a:lnSpc>
              <a:spcBef>
                <a:spcPts val="500"/>
              </a:spcBef>
              <a:buSzTx/>
              <a:buNone/>
              <a:defRPr sz="2200" b="1"/>
            </a:pPr>
            <a:r>
              <a:rPr b="0">
                <a:latin typeface="Wingdings 3"/>
                <a:ea typeface="Wingdings 3"/>
                <a:cs typeface="Wingdings 3"/>
              </a:rPr>
              <a:t></a:t>
            </a:r>
            <a:r>
              <a:rPr/>
              <a:t>Mechanism of action </a:t>
            </a:r>
            <a:endParaRPr/>
          </a:p>
          <a:p>
            <a:pPr marL="0" indent="0">
              <a:lnSpc>
                <a:spcPct val="80000"/>
              </a:lnSpc>
              <a:spcBef>
                <a:spcPts val="500"/>
              </a:spcBef>
              <a:buSzTx/>
              <a:buNone/>
              <a:defRPr sz="2200"/>
            </a:pPr>
            <a:r>
              <a:rPr/>
              <a:t> Glycopeptides bind to terminal D-ala-D-ala chains on peptidoglycan in the cell wall, preventing further elongation of peptidoglycan chains. </a:t>
            </a:r>
            <a:endParaRPr/>
          </a:p>
          <a:p>
            <a:pPr marL="0" indent="0">
              <a:lnSpc>
                <a:spcPct val="80000"/>
              </a:lnSpc>
              <a:spcBef>
                <a:spcPts val="500"/>
              </a:spcBef>
              <a:buSzTx/>
              <a:buNone/>
              <a:defRPr sz="2200"/>
            </a:pPr>
            <a:r>
              <a:rPr/>
              <a:t> </a:t>
            </a:r>
            <a:endParaRPr/>
          </a:p>
          <a:p>
            <a:pPr marL="0" indent="0">
              <a:lnSpc>
                <a:spcPct val="80000"/>
              </a:lnSpc>
              <a:spcBef>
                <a:spcPts val="500"/>
              </a:spcBef>
              <a:buSzTx/>
              <a:buNone/>
              <a:defRPr sz="2200" b="1"/>
            </a:pPr>
            <a:r>
              <a:rPr b="0">
                <a:latin typeface="Wingdings 3"/>
                <a:ea typeface="Wingdings 3"/>
                <a:cs typeface="Wingdings 3"/>
              </a:rPr>
              <a:t></a:t>
            </a:r>
            <a:r>
              <a:rPr/>
              <a:t>Antimicrobial spectrum</a:t>
            </a:r>
            <a:endParaRPr/>
          </a:p>
          <a:p>
            <a:pPr marL="0" indent="0">
              <a:lnSpc>
                <a:spcPct val="80000"/>
              </a:lnSpc>
              <a:spcBef>
                <a:spcPts val="500"/>
              </a:spcBef>
              <a:buSzTx/>
              <a:buNone/>
              <a:defRPr sz="2200"/>
            </a:pPr>
            <a:r>
              <a:rPr/>
              <a:t>It has a narrow-spectrum activity (only against gram-positive bacteria).</a:t>
            </a:r>
            <a:endParaRPr/>
          </a:p>
          <a:p>
            <a:pPr marL="0" indent="0">
              <a:lnSpc>
                <a:spcPct val="80000"/>
              </a:lnSpc>
              <a:spcBef>
                <a:spcPts val="500"/>
              </a:spcBef>
              <a:buSzTx/>
              <a:buNone/>
              <a:defRPr sz="2200" b="1"/>
            </a:pPr>
            <a:r>
              <a:rPr/>
              <a:t> </a:t>
            </a:r>
            <a:endParaRPr/>
          </a:p>
          <a:p>
            <a:pPr marL="0" indent="0">
              <a:lnSpc>
                <a:spcPct val="80000"/>
              </a:lnSpc>
              <a:spcBef>
                <a:spcPts val="500"/>
              </a:spcBef>
              <a:buSzTx/>
              <a:buNone/>
              <a:defRPr sz="2200" b="1"/>
            </a:pPr>
            <a:r>
              <a:rPr b="0">
                <a:latin typeface="Wingdings 3"/>
                <a:ea typeface="Wingdings 3"/>
                <a:cs typeface="Wingdings 3"/>
              </a:rPr>
              <a:t></a:t>
            </a:r>
            <a:r>
              <a:rPr/>
              <a:t>Therapeutic uses</a:t>
            </a:r>
            <a:endParaRPr/>
          </a:p>
          <a:p>
            <a:pPr marL="0" indent="0">
              <a:lnSpc>
                <a:spcPct val="80000"/>
              </a:lnSpc>
              <a:spcBef>
                <a:spcPts val="500"/>
              </a:spcBef>
              <a:buSzTx/>
              <a:buNone/>
              <a:defRPr sz="2200" b="1"/>
            </a:pPr>
            <a:r>
              <a:rPr/>
              <a:t> </a:t>
            </a:r>
            <a:r>
              <a:rPr b="0"/>
              <a:t>It is mainly used in:</a:t>
            </a:r>
            <a:endParaRPr/>
          </a:p>
          <a:p>
            <a:pPr marL="0" indent="0">
              <a:lnSpc>
                <a:spcPct val="80000"/>
              </a:lnSpc>
              <a:spcBef>
                <a:spcPts val="500"/>
              </a:spcBef>
              <a:buSzTx/>
              <a:buNone/>
              <a:defRPr sz="2200"/>
            </a:pPr>
            <a:r>
              <a:rPr/>
              <a:t>1-Vancomycin is also the drug of choice in patients in whom pseudomembranous colitis (antibiotic associated colitis) has developed</a:t>
            </a:r>
            <a:endParaRPr/>
          </a:p>
          <a:p>
            <a:pPr marL="0" indent="0">
              <a:lnSpc>
                <a:spcPct val="80000"/>
              </a:lnSpc>
              <a:spcBef>
                <a:spcPts val="500"/>
              </a:spcBef>
              <a:buSzTx/>
              <a:buNone/>
              <a:defRPr sz="2200"/>
            </a:pPr>
            <a:r>
              <a:rPr/>
              <a:t> </a:t>
            </a:r>
            <a:endParaRPr/>
          </a:p>
          <a:p>
            <a:pPr marL="0" indent="0">
              <a:lnSpc>
                <a:spcPct val="80000"/>
              </a:lnSpc>
              <a:spcBef>
                <a:spcPts val="500"/>
              </a:spcBef>
              <a:buSzTx/>
              <a:buNone/>
              <a:defRPr sz="2200"/>
            </a:pPr>
            <a:r>
              <a:rPr/>
              <a:t>2-Methicillin-resistant Staphylococcus aureus infections</a:t>
            </a:r>
            <a:endParaRPr/>
          </a:p>
          <a:p>
            <a:pPr marL="0" indent="0">
              <a:lnSpc>
                <a:spcPct val="80000"/>
              </a:lnSpc>
              <a:spcBef>
                <a:spcPts val="500"/>
              </a:spcBef>
              <a:buSzTx/>
              <a:buNone/>
              <a:defRPr sz="2200"/>
            </a:pPr>
            <a:r>
              <a:rPr/>
              <a:t> </a:t>
            </a:r>
            <a:endParaRPr/>
          </a:p>
          <a:p>
            <a:pPr marL="0" indent="0">
              <a:lnSpc>
                <a:spcPct val="80000"/>
              </a:lnSpc>
              <a:spcBef>
                <a:spcPts val="500"/>
              </a:spcBef>
              <a:buSzTx/>
              <a:buNone/>
              <a:defRPr sz="2200"/>
            </a:pPr>
            <a:r>
              <a:rPr/>
              <a:t>3-Other infections due to susceptible organisms e.g. streptococci, bacillus anthracis, corynebacterium diphtheria, clostridium tetani and difficile. </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56" name="Content Placeholder 2"/>
          <p:cNvSpPr txBox="1"/>
          <p:nvPr>
            <p:ph type="body" idx="1"/>
          </p:nvPr>
        </p:nvSpPr>
        <p:spPr bwMode="auto">
          <a:xfrm>
            <a:off x="1676400" y="152400"/>
            <a:ext cx="8839200" cy="6477000"/>
          </a:xfrm>
          <a:prstGeom prst="rect">
            <a:avLst/>
          </a:prstGeom>
        </p:spPr>
        <p:txBody>
          <a:bodyPr/>
          <a:lstStyle/>
          <a:p>
            <a:pPr marL="0" indent="0">
              <a:lnSpc>
                <a:spcPct val="80000"/>
              </a:lnSpc>
              <a:spcBef>
                <a:spcPts val="600"/>
              </a:spcBef>
              <a:buSzTx/>
              <a:buNone/>
              <a:defRPr sz="2800" b="1"/>
            </a:pPr>
            <a:r>
              <a:rPr b="0">
                <a:latin typeface="Wingdings 3"/>
                <a:ea typeface="Wingdings 3"/>
                <a:cs typeface="Wingdings 3"/>
              </a:rPr>
              <a:t></a:t>
            </a:r>
            <a:r>
              <a:rPr/>
              <a:t>Adverse effects</a:t>
            </a:r>
            <a:endParaRPr/>
          </a:p>
          <a:p>
            <a:pPr marL="0" indent="0">
              <a:lnSpc>
                <a:spcPct val="80000"/>
              </a:lnSpc>
              <a:spcBef>
                <a:spcPts val="600"/>
              </a:spcBef>
              <a:buSzTx/>
              <a:buNone/>
              <a:defRPr sz="2800"/>
            </a:pPr>
            <a:r>
              <a:rPr/>
              <a:t>1-The major adverse effect associated with vancomycin therapy is ototoxicity.</a:t>
            </a:r>
            <a:endParaRPr/>
          </a:p>
          <a:p>
            <a:pPr marL="0" indent="0">
              <a:lnSpc>
                <a:spcPct val="80000"/>
              </a:lnSpc>
              <a:spcBef>
                <a:spcPts val="600"/>
              </a:spcBef>
              <a:buSzTx/>
              <a:buNone/>
              <a:defRPr sz="2800"/>
            </a:pPr>
            <a:endParaRPr/>
          </a:p>
          <a:p>
            <a:pPr marL="0" indent="0">
              <a:lnSpc>
                <a:spcPct val="80000"/>
              </a:lnSpc>
              <a:spcBef>
                <a:spcPts val="600"/>
              </a:spcBef>
              <a:buSzTx/>
              <a:buNone/>
              <a:defRPr sz="2800"/>
            </a:pPr>
            <a:r>
              <a:rPr/>
              <a:t>2-"Red neck syndrome": More commonly, the intravenous infusion of vancomycin can result in the occurrence of chills, fever, hypotension and a maculopapular skin rash often involving the head and upper thorax due to histamine release. Now it is called </a:t>
            </a:r>
            <a:r>
              <a:rPr i="1"/>
              <a:t>vancomycin Infusion-related reactions .</a:t>
            </a:r>
            <a:r>
              <a:rPr/>
              <a:t> This reaction can be prevented by slowing the infusion rate and is not a true allergy. Antihistamines can also ameliorate the</a:t>
            </a:r>
            <a:endParaRPr/>
          </a:p>
          <a:p>
            <a:pPr marL="0" indent="0">
              <a:lnSpc>
                <a:spcPct val="80000"/>
              </a:lnSpc>
              <a:spcBef>
                <a:spcPts val="600"/>
              </a:spcBef>
              <a:buSzTx/>
              <a:buNone/>
              <a:defRPr sz="2800"/>
            </a:pPr>
            <a:r>
              <a:rPr/>
              <a:t>reaction. </a:t>
            </a:r>
            <a:endParaRPr/>
          </a:p>
          <a:p>
            <a:pPr marL="0" indent="0">
              <a:lnSpc>
                <a:spcPct val="80000"/>
              </a:lnSpc>
              <a:spcBef>
                <a:spcPts val="600"/>
              </a:spcBef>
              <a:buSzTx/>
              <a:buNone/>
              <a:defRPr sz="2800"/>
            </a:pPr>
            <a:endParaRPr/>
          </a:p>
          <a:p>
            <a:pPr marL="0" indent="0">
              <a:lnSpc>
                <a:spcPct val="80000"/>
              </a:lnSpc>
              <a:spcBef>
                <a:spcPts val="600"/>
              </a:spcBef>
              <a:buSzTx/>
              <a:buNone/>
              <a:defRPr sz="2800"/>
            </a:pPr>
            <a:r>
              <a:rPr/>
              <a:t>3- Nephrotoxicity:</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58" name="Content Placeholder 2"/>
          <p:cNvSpPr txBox="1"/>
          <p:nvPr>
            <p:ph type="body" idx="1"/>
          </p:nvPr>
        </p:nvSpPr>
        <p:spPr bwMode="auto">
          <a:xfrm>
            <a:off x="1524000" y="-1"/>
            <a:ext cx="9144000" cy="6126164"/>
          </a:xfrm>
          <a:prstGeom prst="rect">
            <a:avLst/>
          </a:prstGeom>
        </p:spPr>
        <p:txBody>
          <a:bodyPr/>
          <a:lstStyle/>
          <a:p>
            <a:pPr marL="0" indent="0">
              <a:lnSpc>
                <a:spcPct val="80000"/>
              </a:lnSpc>
              <a:spcBef>
                <a:spcPts val="500"/>
              </a:spcBef>
              <a:buSzTx/>
              <a:buNone/>
              <a:defRPr sz="2200"/>
            </a:pPr>
            <a:r>
              <a:rPr/>
              <a:t>2- </a:t>
            </a:r>
            <a:r>
              <a:rPr b="1"/>
              <a:t>Telavancin is  a lipoglycopeptide </a:t>
            </a:r>
            <a:r>
              <a:rPr/>
              <a:t>that was modified from vancomycin’s structure but with unique properties that may be advantageous compared with vancomycin, such as improved activity against MRSA that is less susceptible to vancomycin, but it is used primarily for patients who do not respond to vancomycin.    </a:t>
            </a:r>
            <a:r>
              <a:rPr b="1"/>
              <a:t>(vancomycin R organisms)</a:t>
            </a:r>
            <a:endParaRPr b="1"/>
          </a:p>
          <a:p>
            <a:pPr marL="0" indent="0">
              <a:lnSpc>
                <a:spcPct val="80000"/>
              </a:lnSpc>
              <a:spcBef>
                <a:spcPts val="500"/>
              </a:spcBef>
              <a:buSzTx/>
              <a:buNone/>
              <a:defRPr sz="2200"/>
            </a:pPr>
            <a:endParaRPr/>
          </a:p>
          <a:p>
            <a:pPr marL="0" indent="0">
              <a:lnSpc>
                <a:spcPct val="80000"/>
              </a:lnSpc>
              <a:spcBef>
                <a:spcPts val="500"/>
              </a:spcBef>
              <a:buSzTx/>
              <a:buNone/>
              <a:defRPr sz="2200"/>
            </a:pPr>
            <a:endParaRPr/>
          </a:p>
          <a:p>
            <a:pPr marL="0" indent="0">
              <a:lnSpc>
                <a:spcPct val="80000"/>
              </a:lnSpc>
              <a:spcBef>
                <a:spcPts val="500"/>
              </a:spcBef>
              <a:buSzTx/>
              <a:buNone/>
              <a:defRPr sz="2200"/>
            </a:pPr>
            <a:r>
              <a:rPr/>
              <a:t>Telavancin is more rapidly bactericidal than vancomycin because it has dual mechanism of action:</a:t>
            </a:r>
            <a:endParaRPr/>
          </a:p>
          <a:p>
            <a:pPr marL="0" indent="0">
              <a:lnSpc>
                <a:spcPct val="80000"/>
              </a:lnSpc>
              <a:spcBef>
                <a:spcPts val="500"/>
              </a:spcBef>
              <a:buSzTx/>
              <a:buNone/>
              <a:defRPr sz="2200"/>
            </a:pPr>
            <a:r>
              <a:rPr/>
              <a:t>1-  The first as vancomycin.</a:t>
            </a:r>
            <a:endParaRPr/>
          </a:p>
          <a:p>
            <a:pPr marL="0" indent="0">
              <a:lnSpc>
                <a:spcPct val="80000"/>
              </a:lnSpc>
              <a:spcBef>
                <a:spcPts val="500"/>
              </a:spcBef>
              <a:buSzTx/>
              <a:buNone/>
              <a:defRPr sz="2200"/>
            </a:pPr>
            <a:r>
              <a:rPr/>
              <a:t>2- The   second mechanism where the drug interferes with the cell membrane also, disrupting membrane function.</a:t>
            </a:r>
            <a:endParaRPr/>
          </a:p>
          <a:p>
            <a:pPr marL="0" indent="0">
              <a:lnSpc>
                <a:spcPct val="80000"/>
              </a:lnSpc>
              <a:spcBef>
                <a:spcPts val="500"/>
              </a:spcBef>
              <a:buSzTx/>
              <a:buNone/>
              <a:defRPr sz="2200" i="1"/>
            </a:pPr>
            <a:endParaRPr/>
          </a:p>
          <a:p>
            <a:pPr marL="0" indent="0">
              <a:lnSpc>
                <a:spcPct val="80000"/>
              </a:lnSpc>
              <a:spcBef>
                <a:spcPts val="500"/>
              </a:spcBef>
              <a:buSzTx/>
              <a:buNone/>
              <a:defRPr sz="2200" b="1" u="sng"/>
            </a:pPr>
            <a:r>
              <a:rPr/>
              <a:t>Telavancin side effects :</a:t>
            </a:r>
            <a:endParaRPr/>
          </a:p>
          <a:p>
            <a:pPr marL="0" indent="0">
              <a:lnSpc>
                <a:spcPct val="80000"/>
              </a:lnSpc>
              <a:spcBef>
                <a:spcPts val="500"/>
              </a:spcBef>
              <a:buSzTx/>
              <a:buNone/>
              <a:defRPr sz="2200" i="1"/>
            </a:pPr>
            <a:endParaRPr/>
          </a:p>
          <a:p>
            <a:pPr marL="0" indent="0">
              <a:lnSpc>
                <a:spcPct val="80000"/>
              </a:lnSpc>
              <a:spcBef>
                <a:spcPts val="500"/>
              </a:spcBef>
              <a:buSzTx/>
              <a:buNone/>
              <a:defRPr sz="2200" i="1"/>
            </a:pPr>
            <a:r>
              <a:rPr/>
              <a:t>1-</a:t>
            </a:r>
            <a:r>
              <a:rPr i="0"/>
              <a:t>Because the core structure of telavancin is essentially vancomycin, it may cause vancomycin infusion reaction  as well.</a:t>
            </a:r>
            <a:endParaRPr/>
          </a:p>
          <a:p>
            <a:pPr marL="0" indent="0">
              <a:lnSpc>
                <a:spcPct val="80000"/>
              </a:lnSpc>
              <a:spcBef>
                <a:spcPts val="500"/>
              </a:spcBef>
              <a:buSzTx/>
              <a:buNone/>
              <a:defRPr sz="2200" i="1"/>
            </a:pPr>
            <a:r>
              <a:rPr/>
              <a:t> </a:t>
            </a:r>
            <a:r>
              <a:rPr i="0"/>
              <a:t>2</a:t>
            </a:r>
            <a:r>
              <a:rPr/>
              <a:t>-</a:t>
            </a:r>
            <a:r>
              <a:rPr i="0"/>
              <a:t>Taste disturbances and foamy urine occur with telavancin.</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19" name="object 2"/>
          <p:cNvSpPr txBox="1"/>
          <p:nvPr>
            <p:ph type="title"/>
          </p:nvPr>
        </p:nvSpPr>
        <p:spPr bwMode="auto">
          <a:xfrm>
            <a:off x="910653" y="609600"/>
            <a:ext cx="9145270" cy="861061"/>
          </a:xfrm>
          <a:prstGeom prst="rect">
            <a:avLst/>
          </a:prstGeom>
        </p:spPr>
        <p:txBody>
          <a:bodyPr/>
          <a:lstStyle>
            <a:lvl1pPr indent="12700">
              <a:spcBef>
                <a:spcPts val="100"/>
              </a:spcBef>
              <a:defRPr spc="-300"/>
            </a:lvl1pPr>
          </a:lstStyle>
          <a:p>
            <a:pPr>
              <a:defRPr/>
            </a:pPr>
            <a:r>
              <a:rPr/>
              <a:t>Penicillins</a:t>
            </a:r>
            <a:endParaRPr/>
          </a:p>
        </p:txBody>
      </p:sp>
      <p:sp>
        <p:nvSpPr>
          <p:cNvPr id="120" name="object 3"/>
          <p:cNvSpPr txBox="1"/>
          <p:nvPr/>
        </p:nvSpPr>
        <p:spPr bwMode="auto">
          <a:xfrm>
            <a:off x="582087" y="1739900"/>
            <a:ext cx="9422132" cy="4263430"/>
          </a:xfrm>
          <a:prstGeom prst="rect">
            <a:avLst/>
          </a:prstGeom>
          <a:ln w="12700">
            <a:miter lim="400000"/>
          </a:ln>
        </p:spPr>
        <p:txBody>
          <a:bodyPr lIns="0" tIns="0" rIns="0" bIns="0">
            <a:spAutoFit/>
          </a:bodyPr>
          <a:lstStyle/>
          <a:p>
            <a:pPr marL="241300" indent="-228600">
              <a:spcBef>
                <a:spcPts val="100"/>
              </a:spcBef>
              <a:buSzPct val="100000"/>
              <a:buFont typeface="Arial"/>
              <a:buChar char="•"/>
              <a:tabLst>
                <a:tab pos="241300" algn="l"/>
              </a:tabLst>
              <a:defRPr sz="2600" b="1" spc="-10"/>
            </a:pPr>
            <a:r>
              <a:rPr/>
              <a:t>Antibacterial</a:t>
            </a:r>
            <a:r>
              <a:rPr spc="-35"/>
              <a:t> </a:t>
            </a:r>
            <a:r>
              <a:rPr/>
              <a:t>Spectrum:</a:t>
            </a:r>
            <a:endParaRPr/>
          </a:p>
          <a:p>
            <a:pPr marL="697230" lvl="1" indent="-227329">
              <a:spcBef>
                <a:spcPts val="2800"/>
              </a:spcBef>
              <a:buSzPct val="100000"/>
              <a:buFont typeface="Arial"/>
              <a:buChar char="•"/>
              <a:tabLst>
                <a:tab pos="685800" algn="l"/>
              </a:tabLst>
              <a:defRPr sz="2400" b="1" i="1" spc="-10">
                <a:solidFill>
                  <a:srgbClr val="002060"/>
                </a:solidFill>
              </a:defRPr>
            </a:pPr>
            <a:r>
              <a:rPr/>
              <a:t>Gram-</a:t>
            </a:r>
            <a:r>
              <a:rPr spc="0"/>
              <a:t>positive</a:t>
            </a:r>
            <a:r>
              <a:rPr spc="-60"/>
              <a:t> </a:t>
            </a:r>
            <a:r>
              <a:rPr spc="0"/>
              <a:t>cocci</a:t>
            </a:r>
            <a:r>
              <a:rPr b="0" spc="0">
                <a:solidFill>
                  <a:srgbClr val="000000"/>
                </a:solidFill>
              </a:rPr>
              <a:t>:</a:t>
            </a:r>
            <a:r>
              <a:rPr b="0" spc="-60">
                <a:solidFill>
                  <a:srgbClr val="000000"/>
                </a:solidFill>
              </a:rPr>
              <a:t> </a:t>
            </a:r>
            <a:r>
              <a:rPr b="0" spc="0">
                <a:solidFill>
                  <a:srgbClr val="000000"/>
                </a:solidFill>
              </a:rPr>
              <a:t>e.g.</a:t>
            </a:r>
            <a:r>
              <a:rPr b="0" spc="-65">
                <a:solidFill>
                  <a:srgbClr val="000000"/>
                </a:solidFill>
              </a:rPr>
              <a:t> </a:t>
            </a:r>
            <a:r>
              <a:rPr b="0">
                <a:solidFill>
                  <a:srgbClr val="000000"/>
                </a:solidFill>
              </a:rPr>
              <a:t>streptococci,</a:t>
            </a:r>
            <a:r>
              <a:rPr b="0" spc="-55">
                <a:solidFill>
                  <a:srgbClr val="000000"/>
                </a:solidFill>
              </a:rPr>
              <a:t> </a:t>
            </a:r>
            <a:r>
              <a:rPr b="0">
                <a:solidFill>
                  <a:srgbClr val="000000"/>
                </a:solidFill>
              </a:rPr>
              <a:t>pneumococci</a:t>
            </a:r>
            <a:r>
              <a:rPr b="0" spc="-60">
                <a:solidFill>
                  <a:srgbClr val="000000"/>
                </a:solidFill>
              </a:rPr>
              <a:t> </a:t>
            </a:r>
            <a:r>
              <a:rPr b="0" spc="0">
                <a:solidFill>
                  <a:srgbClr val="000000"/>
                </a:solidFill>
              </a:rPr>
              <a:t>and</a:t>
            </a:r>
            <a:r>
              <a:rPr b="0" spc="-55">
                <a:solidFill>
                  <a:srgbClr val="000000"/>
                </a:solidFill>
              </a:rPr>
              <a:t> </a:t>
            </a:r>
            <a:r>
              <a:rPr b="0">
                <a:solidFill>
                  <a:srgbClr val="000000"/>
                </a:solidFill>
              </a:rPr>
              <a:t>staphylococci.</a:t>
            </a:r>
            <a:endParaRPr/>
          </a:p>
          <a:p>
            <a:pPr marL="697230" lvl="1" indent="-227329">
              <a:spcBef>
                <a:spcPts val="2100"/>
              </a:spcBef>
              <a:buSzPct val="100000"/>
              <a:buFont typeface="Arial"/>
              <a:buChar char="•"/>
              <a:tabLst>
                <a:tab pos="685800" algn="l"/>
              </a:tabLst>
              <a:defRPr sz="2400" b="1" i="1" spc="-10">
                <a:solidFill>
                  <a:srgbClr val="002060"/>
                </a:solidFill>
              </a:defRPr>
            </a:pPr>
            <a:r>
              <a:rPr/>
              <a:t>Gram-</a:t>
            </a:r>
            <a:r>
              <a:rPr spc="0"/>
              <a:t>positive</a:t>
            </a:r>
            <a:r>
              <a:rPr spc="-70"/>
              <a:t> </a:t>
            </a:r>
            <a:r>
              <a:rPr spc="0"/>
              <a:t>bacilli:</a:t>
            </a:r>
            <a:r>
              <a:rPr spc="-70"/>
              <a:t> </a:t>
            </a:r>
            <a:r>
              <a:rPr b="0" spc="0">
                <a:solidFill>
                  <a:srgbClr val="000000"/>
                </a:solidFill>
              </a:rPr>
              <a:t>anthrax</a:t>
            </a:r>
            <a:r>
              <a:rPr b="0" spc="-70">
                <a:solidFill>
                  <a:srgbClr val="000000"/>
                </a:solidFill>
              </a:rPr>
              <a:t> </a:t>
            </a:r>
            <a:r>
              <a:rPr b="0" spc="0">
                <a:solidFill>
                  <a:srgbClr val="000000"/>
                </a:solidFill>
              </a:rPr>
              <a:t>bacillus,</a:t>
            </a:r>
            <a:r>
              <a:rPr b="0" spc="-65">
                <a:solidFill>
                  <a:srgbClr val="000000"/>
                </a:solidFill>
              </a:rPr>
              <a:t> </a:t>
            </a:r>
            <a:r>
              <a:rPr b="0" spc="0">
                <a:solidFill>
                  <a:srgbClr val="000000"/>
                </a:solidFill>
              </a:rPr>
              <a:t>C.</a:t>
            </a:r>
            <a:r>
              <a:rPr b="0" spc="-70">
                <a:solidFill>
                  <a:srgbClr val="000000"/>
                </a:solidFill>
              </a:rPr>
              <a:t> </a:t>
            </a:r>
            <a:r>
              <a:rPr b="0" spc="0">
                <a:solidFill>
                  <a:srgbClr val="000000"/>
                </a:solidFill>
              </a:rPr>
              <a:t>diphtheria</a:t>
            </a:r>
            <a:r>
              <a:rPr b="0" spc="-65">
                <a:solidFill>
                  <a:srgbClr val="000000"/>
                </a:solidFill>
              </a:rPr>
              <a:t> </a:t>
            </a:r>
            <a:r>
              <a:rPr b="0" spc="0">
                <a:solidFill>
                  <a:srgbClr val="000000"/>
                </a:solidFill>
              </a:rPr>
              <a:t>and</a:t>
            </a:r>
            <a:r>
              <a:rPr b="0" spc="-60">
                <a:solidFill>
                  <a:srgbClr val="000000"/>
                </a:solidFill>
              </a:rPr>
              <a:t> </a:t>
            </a:r>
            <a:r>
              <a:rPr b="0">
                <a:solidFill>
                  <a:srgbClr val="000000"/>
                </a:solidFill>
              </a:rPr>
              <a:t>clostridia.</a:t>
            </a:r>
            <a:endParaRPr/>
          </a:p>
          <a:p>
            <a:pPr marL="697230" lvl="1" indent="-227329">
              <a:spcBef>
                <a:spcPts val="2100"/>
              </a:spcBef>
              <a:buSzPct val="100000"/>
              <a:buFont typeface="Arial"/>
              <a:buChar char="•"/>
              <a:tabLst>
                <a:tab pos="685800" algn="l"/>
              </a:tabLst>
              <a:defRPr sz="2400" b="1" i="1" spc="-10">
                <a:solidFill>
                  <a:srgbClr val="C00000"/>
                </a:solidFill>
              </a:defRPr>
            </a:pPr>
            <a:r>
              <a:rPr/>
              <a:t>Gram-</a:t>
            </a:r>
            <a:r>
              <a:rPr spc="0"/>
              <a:t>negative</a:t>
            </a:r>
            <a:r>
              <a:rPr spc="-75"/>
              <a:t> </a:t>
            </a:r>
            <a:r>
              <a:rPr spc="0"/>
              <a:t>cocci:</a:t>
            </a:r>
            <a:r>
              <a:rPr spc="-80"/>
              <a:t> </a:t>
            </a:r>
            <a:r>
              <a:rPr b="0" spc="0">
                <a:solidFill>
                  <a:srgbClr val="000000"/>
                </a:solidFill>
              </a:rPr>
              <a:t>gonococci</a:t>
            </a:r>
            <a:r>
              <a:rPr b="0" spc="-70">
                <a:solidFill>
                  <a:srgbClr val="000000"/>
                </a:solidFill>
              </a:rPr>
              <a:t> </a:t>
            </a:r>
            <a:r>
              <a:rPr b="0" spc="0">
                <a:solidFill>
                  <a:srgbClr val="000000"/>
                </a:solidFill>
              </a:rPr>
              <a:t>and</a:t>
            </a:r>
            <a:r>
              <a:rPr b="0" spc="-70">
                <a:solidFill>
                  <a:srgbClr val="000000"/>
                </a:solidFill>
              </a:rPr>
              <a:t> </a:t>
            </a:r>
            <a:r>
              <a:rPr b="0">
                <a:solidFill>
                  <a:srgbClr val="000000"/>
                </a:solidFill>
              </a:rPr>
              <a:t>meningococci.</a:t>
            </a:r>
            <a:endParaRPr/>
          </a:p>
          <a:p>
            <a:pPr marL="697230" lvl="1" indent="-227329">
              <a:spcBef>
                <a:spcPts val="2200"/>
              </a:spcBef>
              <a:buSzPct val="100000"/>
              <a:buFont typeface="Arial"/>
              <a:buChar char="•"/>
              <a:tabLst>
                <a:tab pos="685800" algn="l"/>
              </a:tabLst>
              <a:defRPr sz="2400" b="1" i="1" spc="-10">
                <a:solidFill>
                  <a:srgbClr val="C00000"/>
                </a:solidFill>
              </a:defRPr>
            </a:pPr>
            <a:r>
              <a:rPr/>
              <a:t>Gram-</a:t>
            </a:r>
            <a:r>
              <a:rPr spc="0"/>
              <a:t>negative</a:t>
            </a:r>
            <a:r>
              <a:rPr spc="-70"/>
              <a:t> </a:t>
            </a:r>
            <a:r>
              <a:rPr spc="0"/>
              <a:t>bacilli:</a:t>
            </a:r>
            <a:r>
              <a:rPr spc="-70"/>
              <a:t> </a:t>
            </a:r>
            <a:r>
              <a:rPr b="0" spc="0">
                <a:solidFill>
                  <a:srgbClr val="000000"/>
                </a:solidFill>
              </a:rPr>
              <a:t>shigella,</a:t>
            </a:r>
            <a:r>
              <a:rPr b="0" spc="-65">
                <a:solidFill>
                  <a:srgbClr val="000000"/>
                </a:solidFill>
              </a:rPr>
              <a:t> </a:t>
            </a:r>
            <a:r>
              <a:rPr b="0" spc="0">
                <a:solidFill>
                  <a:srgbClr val="000000"/>
                </a:solidFill>
              </a:rPr>
              <a:t>salmonella,</a:t>
            </a:r>
            <a:r>
              <a:rPr b="0" spc="-65">
                <a:solidFill>
                  <a:srgbClr val="000000"/>
                </a:solidFill>
              </a:rPr>
              <a:t> </a:t>
            </a:r>
            <a:r>
              <a:rPr b="0" spc="-20">
                <a:solidFill>
                  <a:srgbClr val="000000"/>
                </a:solidFill>
              </a:rPr>
              <a:t>etc.</a:t>
            </a:r>
            <a:endParaRPr/>
          </a:p>
          <a:p>
            <a:pPr marL="697230" lvl="1" indent="-227329">
              <a:spcBef>
                <a:spcPts val="2100"/>
              </a:spcBef>
              <a:buSzPct val="100000"/>
              <a:buFont typeface="Arial"/>
              <a:buChar char="•"/>
              <a:tabLst>
                <a:tab pos="685800" algn="l"/>
              </a:tabLst>
              <a:defRPr sz="2400" b="1" i="1" spc="-10">
                <a:solidFill>
                  <a:srgbClr val="C00000"/>
                </a:solidFill>
              </a:defRPr>
            </a:pPr>
            <a:r>
              <a:rPr/>
              <a:t>Spirochetes:</a:t>
            </a:r>
            <a:r>
              <a:rPr spc="-60"/>
              <a:t> </a:t>
            </a:r>
            <a:r>
              <a:rPr b="0" spc="0">
                <a:solidFill>
                  <a:srgbClr val="000000"/>
                </a:solidFill>
              </a:rPr>
              <a:t>treponema</a:t>
            </a:r>
            <a:r>
              <a:rPr b="0" spc="-55">
                <a:solidFill>
                  <a:srgbClr val="000000"/>
                </a:solidFill>
              </a:rPr>
              <a:t> </a:t>
            </a:r>
            <a:r>
              <a:rPr b="0">
                <a:solidFill>
                  <a:srgbClr val="000000"/>
                </a:solidFill>
              </a:rPr>
              <a:t>pallidum.</a:t>
            </a:r>
            <a:endParaRPr/>
          </a:p>
          <a:p>
            <a:pPr marL="697230" lvl="1" indent="-227329">
              <a:spcBef>
                <a:spcPts val="2100"/>
              </a:spcBef>
              <a:buSzPct val="100000"/>
              <a:buFont typeface="Arial"/>
              <a:buChar char="•"/>
              <a:tabLst>
                <a:tab pos="685800" algn="l"/>
              </a:tabLst>
              <a:defRPr sz="2400" b="1" i="1" spc="-10">
                <a:solidFill>
                  <a:srgbClr val="C00000"/>
                </a:solidFill>
              </a:defRPr>
            </a:pPr>
            <a:r>
              <a:rPr/>
              <a:t>Actinomyces</a:t>
            </a:r>
            <a:endParaRPr/>
          </a:p>
        </p:txBody>
      </p:sp>
      <p:sp>
        <p:nvSpPr>
          <p:cNvPr id="121"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60" name="Content Placeholder 2"/>
          <p:cNvSpPr txBox="1"/>
          <p:nvPr>
            <p:ph type="body" idx="1"/>
          </p:nvPr>
        </p:nvSpPr>
        <p:spPr bwMode="auto">
          <a:xfrm>
            <a:off x="1524000" y="152399"/>
            <a:ext cx="9144000" cy="5973765"/>
          </a:xfrm>
          <a:prstGeom prst="rect">
            <a:avLst/>
          </a:prstGeom>
        </p:spPr>
        <p:txBody>
          <a:bodyPr/>
          <a:lstStyle/>
          <a:p>
            <a:pPr marL="0" indent="0">
              <a:lnSpc>
                <a:spcPct val="90000"/>
              </a:lnSpc>
              <a:spcBef>
                <a:spcPts val="600"/>
              </a:spcBef>
              <a:buSzTx/>
              <a:buNone/>
              <a:defRPr sz="2600" b="1" u="sng"/>
            </a:pPr>
            <a:r>
              <a:rPr/>
              <a:t>LONG-ACTING GLYCOPEPTIDES:</a:t>
            </a:r>
            <a:endParaRPr/>
          </a:p>
          <a:p>
            <a:pPr marL="0" indent="0">
              <a:lnSpc>
                <a:spcPct val="90000"/>
              </a:lnSpc>
              <a:spcBef>
                <a:spcPts val="600"/>
              </a:spcBef>
              <a:buSzTx/>
              <a:buNone/>
              <a:defRPr sz="2600" b="1" i="1"/>
            </a:pPr>
            <a:r>
              <a:rPr/>
              <a:t>dalbavancin, oritavancin:</a:t>
            </a:r>
            <a:endParaRPr/>
          </a:p>
          <a:p>
            <a:pPr marL="0" indent="0">
              <a:lnSpc>
                <a:spcPct val="90000"/>
              </a:lnSpc>
              <a:spcBef>
                <a:spcPts val="600"/>
              </a:spcBef>
              <a:buSzTx/>
              <a:buNone/>
              <a:defRPr sz="2600"/>
            </a:pPr>
            <a:r>
              <a:rPr/>
              <a:t>Are unique agents. Pharmacologically, they start with the base structure of a glycopeptide and add structural characteristics that slow their elimination. Both can be dosed intravenously just once for the equivalent of 2 weeks of therapy since each has a half-life of over a week.</a:t>
            </a:r>
            <a:endParaRPr/>
          </a:p>
          <a:p>
            <a:pPr marL="0" indent="0">
              <a:lnSpc>
                <a:spcPct val="90000"/>
              </a:lnSpc>
              <a:spcBef>
                <a:spcPts val="600"/>
              </a:spcBef>
              <a:buSzTx/>
              <a:buNone/>
              <a:defRPr sz="2600"/>
            </a:pPr>
            <a:endParaRPr/>
          </a:p>
          <a:p>
            <a:pPr>
              <a:lnSpc>
                <a:spcPct val="90000"/>
              </a:lnSpc>
              <a:spcBef>
                <a:spcPts val="600"/>
              </a:spcBef>
              <a:defRPr sz="2800"/>
            </a:pPr>
            <a:r>
              <a:rPr/>
              <a:t>Both drugs have strictly gram-positive activity that includes MRSA and streptococci.  Used in Skin and skin structure infections in patients whose infections are either known or highly suspected to be caused by gram-positive organisms.</a:t>
            </a:r>
            <a:endParaRPr sz="3200"/>
          </a:p>
          <a:p>
            <a:pPr marL="0" indent="0">
              <a:lnSpc>
                <a:spcPct val="90000"/>
              </a:lnSpc>
              <a:spcBef>
                <a:spcPts val="600"/>
              </a:spcBef>
              <a:buSzTx/>
              <a:buNone/>
              <a:defRPr sz="2800"/>
            </a:pPr>
            <a:r>
              <a:rPr/>
              <a:t>nausea, vomiting, diarrhea, and rash were the most common adverse effects with both drugs.</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62" name="Content Placeholder 2"/>
          <p:cNvSpPr txBox="1"/>
          <p:nvPr>
            <p:ph type="body" idx="1"/>
          </p:nvPr>
        </p:nvSpPr>
        <p:spPr bwMode="auto">
          <a:xfrm>
            <a:off x="1600200" y="0"/>
            <a:ext cx="9067800" cy="6705600"/>
          </a:xfrm>
          <a:prstGeom prst="rect">
            <a:avLst/>
          </a:prstGeom>
        </p:spPr>
        <p:txBody>
          <a:bodyPr/>
          <a:lstStyle/>
          <a:p>
            <a:pPr marL="0" indent="0">
              <a:lnSpc>
                <a:spcPct val="80000"/>
              </a:lnSpc>
              <a:spcBef>
                <a:spcPts val="300"/>
              </a:spcBef>
              <a:buSzTx/>
              <a:buNone/>
              <a:defRPr sz="1400"/>
            </a:pPr>
            <a:endParaRPr/>
          </a:p>
          <a:p>
            <a:pPr marL="0" indent="0">
              <a:lnSpc>
                <a:spcPct val="80000"/>
              </a:lnSpc>
              <a:spcBef>
                <a:spcPts val="400"/>
              </a:spcBef>
              <a:buSzTx/>
              <a:buNone/>
              <a:defRPr sz="1400" b="1"/>
            </a:pPr>
            <a:r>
              <a:rPr/>
              <a:t>• </a:t>
            </a:r>
            <a:r>
              <a:rPr sz="1800" u="sng"/>
              <a:t>Daptomycin (lipopeptides)</a:t>
            </a:r>
            <a:endParaRPr sz="4200" u="sng"/>
          </a:p>
          <a:p>
            <a:pPr marL="0" indent="0">
              <a:lnSpc>
                <a:spcPct val="80000"/>
              </a:lnSpc>
              <a:spcBef>
                <a:spcPts val="300"/>
              </a:spcBef>
              <a:buSzTx/>
              <a:buNone/>
              <a:defRPr sz="1400" b="1" u="sng"/>
            </a:pPr>
            <a:endParaRPr/>
          </a:p>
          <a:p>
            <a:pPr marL="0" indent="0">
              <a:lnSpc>
                <a:spcPct val="80000"/>
              </a:lnSpc>
              <a:spcBef>
                <a:spcPts val="300"/>
              </a:spcBef>
              <a:buSzTx/>
              <a:buNone/>
              <a:defRPr sz="1400" b="1" u="sng"/>
            </a:pPr>
            <a:r>
              <a:rPr/>
              <a:t>Mehanism of action and spectrum :</a:t>
            </a:r>
            <a:endParaRPr/>
          </a:p>
          <a:p>
            <a:pPr marL="0" indent="0">
              <a:lnSpc>
                <a:spcPct val="80000"/>
              </a:lnSpc>
              <a:spcBef>
                <a:spcPts val="300"/>
              </a:spcBef>
              <a:buSzTx/>
              <a:buNone/>
              <a:defRPr sz="1400"/>
            </a:pPr>
            <a:r>
              <a:rPr/>
              <a:t>Daptomycin binds to the cell membrane of gram-positive bacteria, weakening it and allowing essential ions to leak out of the organism. This leads to a rapid depolarization of the membrane potential and cessation of needed cell processes, leading to cell death. Instead of blowing the bacteria apart as beta lactams do, daptomycin leaves the dead bacteria intact.</a:t>
            </a:r>
            <a:endParaRPr/>
          </a:p>
          <a:p>
            <a:pPr marL="0" indent="0">
              <a:lnSpc>
                <a:spcPct val="80000"/>
              </a:lnSpc>
              <a:spcBef>
                <a:spcPts val="300"/>
              </a:spcBef>
              <a:buSzTx/>
              <a:buNone/>
              <a:defRPr sz="1400"/>
            </a:pPr>
            <a:endParaRPr/>
          </a:p>
          <a:p>
            <a:pPr marL="0" indent="0">
              <a:lnSpc>
                <a:spcPct val="80000"/>
              </a:lnSpc>
              <a:spcBef>
                <a:spcPts val="300"/>
              </a:spcBef>
              <a:buSzTx/>
              <a:buNone/>
              <a:defRPr sz="1400"/>
            </a:pPr>
            <a:r>
              <a:rPr/>
              <a:t> Lipid portion of the drug  inserts into the cell membrane of gram-positive organisms, leading to the leakage of intracellular cations that maintain membrane polarization. The result is rapid depolarization and cell death.</a:t>
            </a:r>
            <a:endParaRPr/>
          </a:p>
          <a:p>
            <a:pPr marL="0" indent="0">
              <a:lnSpc>
                <a:spcPct val="80000"/>
              </a:lnSpc>
              <a:spcBef>
                <a:spcPts val="300"/>
              </a:spcBef>
              <a:buSzTx/>
              <a:buNone/>
              <a:defRPr sz="1400"/>
            </a:pPr>
            <a:r>
              <a:rPr/>
              <a:t>Daptomycin is active against many resistant gram-positive organisms, including VRE and MRSA. It has been proven effective in staphylococcal endocarditis (specifically right-sided endocarditis), an indication that few antibiotics have. Though it penetrates lung tissue very well, daptomycin cannot be used to treat pneumonia. Human pulmonary surfactant binds to daptomycin, rendering it inactive.</a:t>
            </a:r>
            <a:endParaRPr/>
          </a:p>
          <a:p>
            <a:pPr marL="0" indent="0">
              <a:lnSpc>
                <a:spcPct val="80000"/>
              </a:lnSpc>
              <a:spcBef>
                <a:spcPts val="300"/>
              </a:spcBef>
              <a:buSzTx/>
              <a:buNone/>
              <a:defRPr sz="1400"/>
            </a:pPr>
            <a:endParaRPr/>
          </a:p>
          <a:p>
            <a:pPr marL="0" indent="0">
              <a:lnSpc>
                <a:spcPct val="80000"/>
              </a:lnSpc>
              <a:spcBef>
                <a:spcPts val="300"/>
              </a:spcBef>
              <a:buSzTx/>
              <a:buNone/>
              <a:defRPr sz="1400" b="1"/>
            </a:pPr>
            <a:r>
              <a:rPr/>
              <a:t> Uses: </a:t>
            </a:r>
            <a:endParaRPr/>
          </a:p>
          <a:p>
            <a:pPr marL="0" indent="0">
              <a:lnSpc>
                <a:spcPct val="80000"/>
              </a:lnSpc>
              <a:spcBef>
                <a:spcPts val="300"/>
              </a:spcBef>
              <a:buSzTx/>
              <a:buNone/>
              <a:defRPr sz="1400"/>
            </a:pPr>
            <a:r>
              <a:rPr/>
              <a:t>is effective for treating complicated skin and soft tissue infections. It is administered intravenously once daily and is excreted unchanged in urine; dose adjustments are required when given to individuals with severe renal insufficiency.</a:t>
            </a:r>
            <a:endParaRPr/>
          </a:p>
          <a:p>
            <a:pPr marL="0" indent="0">
              <a:lnSpc>
                <a:spcPct val="80000"/>
              </a:lnSpc>
              <a:spcBef>
                <a:spcPts val="300"/>
              </a:spcBef>
              <a:buSzTx/>
              <a:buNone/>
              <a:defRPr sz="1400"/>
            </a:pPr>
            <a:endParaRPr/>
          </a:p>
          <a:p>
            <a:pPr marL="0" indent="0">
              <a:lnSpc>
                <a:spcPct val="80000"/>
              </a:lnSpc>
              <a:spcBef>
                <a:spcPts val="300"/>
              </a:spcBef>
              <a:buSzTx/>
              <a:buNone/>
              <a:defRPr sz="1400" b="1" u="sng"/>
            </a:pPr>
            <a:r>
              <a:rPr/>
              <a:t>Adverse effects :</a:t>
            </a:r>
            <a:endParaRPr/>
          </a:p>
          <a:p>
            <a:pPr marL="0" indent="0">
              <a:lnSpc>
                <a:spcPct val="80000"/>
              </a:lnSpc>
              <a:spcBef>
                <a:spcPts val="300"/>
              </a:spcBef>
              <a:buSzTx/>
              <a:buNone/>
              <a:defRPr sz="1400" b="1" u="sng"/>
            </a:pPr>
            <a:endParaRPr/>
          </a:p>
          <a:p>
            <a:pPr marL="0" indent="0">
              <a:lnSpc>
                <a:spcPct val="80000"/>
              </a:lnSpc>
              <a:spcBef>
                <a:spcPts val="300"/>
              </a:spcBef>
              <a:buSzTx/>
              <a:buNone/>
              <a:defRPr sz="1400"/>
            </a:pPr>
            <a:r>
              <a:rPr/>
              <a:t>Daptomycin has effects on skeletal muscle that can manifest (rarely) as muscle pain or weakness, or possibly rhabdomyolysis. To monitor for this effect, creatine kinase (CK) concentrations should be checked weekly while a patient is on therapy. This toxicity can be decreased by administering the drug no more than once daily and by adjusting the interval in renal dysfunction. Eosinophilic pneumonia has been reported in patients on daptomycin therapy</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64" name="Content Placeholder 2"/>
          <p:cNvSpPr txBox="1"/>
          <p:nvPr>
            <p:ph type="body" idx="1"/>
          </p:nvPr>
        </p:nvSpPr>
        <p:spPr bwMode="auto">
          <a:xfrm>
            <a:off x="1676400" y="228600"/>
            <a:ext cx="8839200" cy="6324600"/>
          </a:xfrm>
          <a:prstGeom prst="rect">
            <a:avLst/>
          </a:prstGeom>
        </p:spPr>
        <p:txBody>
          <a:bodyPr/>
          <a:lstStyle/>
          <a:p>
            <a:pPr marL="0" indent="0">
              <a:lnSpc>
                <a:spcPct val="80000"/>
              </a:lnSpc>
              <a:spcBef>
                <a:spcPts val="600"/>
              </a:spcBef>
              <a:buSzTx/>
              <a:buNone/>
              <a:defRPr sz="2800" b="1" u="sng" cap="all"/>
            </a:pPr>
            <a:r>
              <a:rPr/>
              <a:t>The polymyxins</a:t>
            </a:r>
            <a:endParaRPr/>
          </a:p>
          <a:p>
            <a:pPr marL="0" indent="0">
              <a:lnSpc>
                <a:spcPct val="80000"/>
              </a:lnSpc>
              <a:spcBef>
                <a:spcPts val="600"/>
              </a:spcBef>
              <a:buSzTx/>
              <a:buNone/>
              <a:defRPr sz="2800"/>
            </a:pPr>
            <a:r>
              <a:rPr/>
              <a:t>polymyxin B and colistin (polymyxin E) are used in the treatment bacterial diseases.</a:t>
            </a:r>
            <a:endParaRPr/>
          </a:p>
          <a:p>
            <a:pPr marL="0" indent="0">
              <a:lnSpc>
                <a:spcPct val="80000"/>
              </a:lnSpc>
              <a:spcBef>
                <a:spcPts val="600"/>
              </a:spcBef>
              <a:buSzTx/>
              <a:buNone/>
              <a:defRPr sz="2800" b="1"/>
            </a:pPr>
            <a:r>
              <a:rPr/>
              <a:t>    MOA:</a:t>
            </a:r>
            <a:endParaRPr/>
          </a:p>
          <a:p>
            <a:pPr marL="0" indent="0">
              <a:lnSpc>
                <a:spcPct val="80000"/>
              </a:lnSpc>
              <a:spcBef>
                <a:spcPts val="600"/>
              </a:spcBef>
              <a:buSzTx/>
              <a:buNone/>
              <a:defRPr sz="2800"/>
            </a:pPr>
            <a:r>
              <a:rPr/>
              <a:t>Polymyxins bind to the outer membrane of gram-negative bacteria (P. aeruginosa and coliform organisms in particular)., leading to disruption of  membrane stability and leakage of cellular contents.</a:t>
            </a:r>
            <a:endParaRPr/>
          </a:p>
          <a:p>
            <a:pPr marL="0" indent="0">
              <a:lnSpc>
                <a:spcPct val="80000"/>
              </a:lnSpc>
              <a:spcBef>
                <a:spcPts val="600"/>
              </a:spcBef>
              <a:buSzTx/>
              <a:buNone/>
              <a:defRPr sz="2800"/>
            </a:pPr>
            <a:endParaRPr/>
          </a:p>
          <a:p>
            <a:pPr marL="0" indent="0">
              <a:lnSpc>
                <a:spcPct val="80000"/>
              </a:lnSpc>
              <a:spcBef>
                <a:spcPts val="600"/>
              </a:spcBef>
              <a:buSzTx/>
              <a:buNone/>
              <a:defRPr sz="2800" b="1"/>
            </a:pPr>
            <a:r>
              <a:rPr b="0">
                <a:latin typeface="Wingdings 3"/>
                <a:ea typeface="Wingdings 3"/>
                <a:cs typeface="Wingdings 3"/>
              </a:rPr>
              <a:t></a:t>
            </a:r>
            <a:r>
              <a:rPr/>
              <a:t>Therapeutic uses </a:t>
            </a:r>
            <a:endParaRPr/>
          </a:p>
          <a:p>
            <a:pPr marL="0" indent="0">
              <a:lnSpc>
                <a:spcPct val="80000"/>
              </a:lnSpc>
              <a:spcBef>
                <a:spcPts val="600"/>
              </a:spcBef>
              <a:buSzTx/>
              <a:buNone/>
              <a:defRPr sz="2800"/>
            </a:pPr>
            <a:r>
              <a:rPr/>
              <a:t>1-In combination with neomycin, polymyxin B is used as a bladder irrigant to reduce the risk of catheter- associated infections.</a:t>
            </a:r>
            <a:endParaRPr/>
          </a:p>
          <a:p>
            <a:pPr marL="0" indent="0">
              <a:lnSpc>
                <a:spcPct val="80000"/>
              </a:lnSpc>
              <a:spcBef>
                <a:spcPts val="600"/>
              </a:spcBef>
              <a:buSzTx/>
              <a:buNone/>
              <a:defRPr sz="2800"/>
            </a:pPr>
            <a:r>
              <a:rPr/>
              <a:t>2-Polymyxin B also is applied topically in combination with other antibiotics for infections of skin, eye or ear.</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66" name="Content Placeholder 2"/>
          <p:cNvSpPr txBox="1"/>
          <p:nvPr>
            <p:ph type="body" idx="1"/>
          </p:nvPr>
        </p:nvSpPr>
        <p:spPr bwMode="auto">
          <a:xfrm>
            <a:off x="1981200" y="380999"/>
            <a:ext cx="8229600" cy="5745165"/>
          </a:xfrm>
          <a:prstGeom prst="rect">
            <a:avLst/>
          </a:prstGeom>
        </p:spPr>
        <p:txBody>
          <a:bodyPr/>
          <a:lstStyle/>
          <a:p>
            <a:pPr marL="0" indent="0">
              <a:buSzTx/>
              <a:buNone/>
              <a:defRPr b="1"/>
            </a:pPr>
            <a:r>
              <a:rPr b="0">
                <a:latin typeface="Wingdings 3"/>
                <a:ea typeface="Wingdings 3"/>
                <a:cs typeface="Wingdings 3"/>
              </a:rPr>
              <a:t></a:t>
            </a:r>
            <a:r>
              <a:rPr/>
              <a:t>Adverse effects</a:t>
            </a:r>
            <a:endParaRPr/>
          </a:p>
          <a:p>
            <a:pPr marL="0" indent="0">
              <a:buSzTx/>
              <a:buNone/>
              <a:defRPr/>
            </a:pPr>
            <a:r>
              <a:rPr/>
              <a:t>1- </a:t>
            </a:r>
            <a:r>
              <a:rPr u="sng"/>
              <a:t>N</a:t>
            </a:r>
            <a:r>
              <a:rPr/>
              <a:t>ephrotoxicity.</a:t>
            </a:r>
            <a:endParaRPr/>
          </a:p>
          <a:p>
            <a:pPr marL="0" indent="0">
              <a:buSzTx/>
              <a:buNone/>
              <a:defRPr/>
            </a:pPr>
            <a:r>
              <a:rPr/>
              <a:t>2-</a:t>
            </a:r>
            <a:r>
              <a:rPr u="sng"/>
              <a:t>N</a:t>
            </a:r>
            <a:r>
              <a:rPr/>
              <a:t>eurotoxicity. recognized by perioral paresthesia, numbness, weakness, ataxia and blurred vision.</a:t>
            </a:r>
            <a:endParaRPr/>
          </a:p>
          <a:p>
            <a:pPr marL="0" indent="0">
              <a:buSzTx/>
              <a:buNone/>
              <a:defRPr/>
            </a:pPr>
            <a:r>
              <a:rPr/>
              <a:t>3-These drugs precipitate respiratory arrest (due to </a:t>
            </a:r>
            <a:r>
              <a:rPr u="sng"/>
              <a:t>N</a:t>
            </a:r>
            <a:r>
              <a:rPr/>
              <a:t>euromuscular blocking effect) especially both in patients given muscle relaxants during anesthesia and in persons suffering from myasthenia gravis.</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68" name="Title 1"/>
          <p:cNvSpPr txBox="1"/>
          <p:nvPr>
            <p:ph type="title"/>
          </p:nvPr>
        </p:nvSpPr>
        <p:spPr bwMode="auto">
          <a:xfrm>
            <a:off x="1524000" y="274638"/>
            <a:ext cx="9144000" cy="1143001"/>
          </a:xfrm>
          <a:prstGeom prst="rect">
            <a:avLst/>
          </a:prstGeom>
        </p:spPr>
        <p:txBody>
          <a:bodyPr/>
          <a:lstStyle/>
          <a:p>
            <a:pPr>
              <a:defRPr sz="2800" b="1"/>
            </a:pPr>
            <a:r>
              <a:rPr/>
              <a:t>CLOSTRIDIOIDES DIFFICILE –</a:t>
            </a:r>
            <a:br>
              <a:rPr/>
            </a:br>
            <a:r>
              <a:rPr/>
              <a:t>SPECIFIC AGENTS</a:t>
            </a:r>
            <a:endParaRPr/>
          </a:p>
        </p:txBody>
      </p:sp>
      <p:sp>
        <p:nvSpPr>
          <p:cNvPr id="269" name="Content Placeholder 2"/>
          <p:cNvSpPr txBox="1"/>
          <p:nvPr>
            <p:ph type="body" idx="1"/>
          </p:nvPr>
        </p:nvSpPr>
        <p:spPr bwMode="auto">
          <a:xfrm>
            <a:off x="1524000" y="1600200"/>
            <a:ext cx="9144000" cy="4953000"/>
          </a:xfrm>
          <a:prstGeom prst="rect">
            <a:avLst/>
          </a:prstGeom>
        </p:spPr>
        <p:txBody>
          <a:bodyPr vertOverflow="overflow" horzOverflow="overflow" vert="horz" wrap="square" lIns="45718" tIns="45718" rIns="45718" bIns="45718" numCol="1" spcCol="0" rtlCol="0" fromWordArt="0" anchor="t" anchorCtr="0" forceAA="0" upright="0" compatLnSpc="0">
            <a:normAutofit fontScale="90000" lnSpcReduction="2000"/>
          </a:bodyPr>
          <a:lstStyle/>
          <a:p>
            <a:pPr>
              <a:defRPr b="1" u="sng"/>
            </a:pPr>
            <a:r>
              <a:rPr/>
              <a:t>fidaxomicin, </a:t>
            </a:r>
            <a:r>
              <a:rPr i="1"/>
              <a:t>bezlotoxumab:</a:t>
            </a:r>
            <a:endParaRPr i="1"/>
          </a:p>
          <a:p>
            <a:pPr marL="0" indent="0">
              <a:buSzTx/>
              <a:buNone/>
              <a:defRPr/>
            </a:pPr>
            <a:r>
              <a:rPr/>
              <a:t>They only treat </a:t>
            </a:r>
            <a:r>
              <a:rPr i="1"/>
              <a:t>Clostridioides difficile </a:t>
            </a:r>
            <a:r>
              <a:rPr/>
              <a:t>infections. Fidaxomicin is a nonabsorbed macrocyclic antibiotic with a narrow spectrum that is ideal for treating infections caused by </a:t>
            </a:r>
            <a:r>
              <a:rPr i="1"/>
              <a:t>C difficile </a:t>
            </a:r>
            <a:r>
              <a:rPr/>
              <a:t>because it is sparing to the normal flora of the GI tract, allowing it to be restored during therapy. </a:t>
            </a:r>
            <a:br>
              <a:rPr/>
            </a:br>
            <a:br>
              <a:rPr/>
            </a:br>
            <a:r>
              <a:rPr/>
              <a:t>Developed specificially to clostriduim deficille – neutrulizes the toxins – Umab = Antibody for drugs – Best used together </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71" name="Content Placeholder 2"/>
          <p:cNvSpPr txBox="1"/>
          <p:nvPr>
            <p:ph type="body" idx="1"/>
          </p:nvPr>
        </p:nvSpPr>
        <p:spPr bwMode="auto">
          <a:xfrm>
            <a:off x="1524000" y="0"/>
            <a:ext cx="9144000" cy="6553200"/>
          </a:xfrm>
          <a:prstGeom prst="rect">
            <a:avLst/>
          </a:prstGeom>
        </p:spPr>
        <p:txBody>
          <a:bodyPr/>
          <a:lstStyle/>
          <a:p>
            <a:pPr marL="0" indent="0">
              <a:lnSpc>
                <a:spcPct val="80000"/>
              </a:lnSpc>
              <a:spcBef>
                <a:spcPts val="500"/>
              </a:spcBef>
              <a:buSzTx/>
              <a:buNone/>
              <a:defRPr sz="2200"/>
            </a:pPr>
            <a:endParaRPr/>
          </a:p>
          <a:p>
            <a:pPr marL="0" indent="0">
              <a:lnSpc>
                <a:spcPct val="80000"/>
              </a:lnSpc>
              <a:spcBef>
                <a:spcPts val="500"/>
              </a:spcBef>
              <a:buSzTx/>
              <a:buNone/>
              <a:defRPr sz="2200" b="1" u="sng"/>
            </a:pPr>
            <a:r>
              <a:rPr/>
              <a:t>Mehanism of action:</a:t>
            </a:r>
            <a:endParaRPr/>
          </a:p>
          <a:p>
            <a:pPr marL="0" indent="0">
              <a:lnSpc>
                <a:spcPct val="80000"/>
              </a:lnSpc>
              <a:spcBef>
                <a:spcPts val="500"/>
              </a:spcBef>
              <a:buSzTx/>
              <a:buNone/>
              <a:defRPr sz="2200"/>
            </a:pPr>
            <a:r>
              <a:rPr/>
              <a:t>1-Fidaxomicin is a ribosomal protein synthesis inhibitor that is bactericidal. It is classified as a macrolide , but unlike other macrolides, it is not absorbed in the GI tract and is able to kill susceptible organisms.</a:t>
            </a:r>
            <a:endParaRPr/>
          </a:p>
          <a:p>
            <a:pPr marL="0" indent="0">
              <a:lnSpc>
                <a:spcPct val="80000"/>
              </a:lnSpc>
              <a:spcBef>
                <a:spcPts val="500"/>
              </a:spcBef>
              <a:buSzTx/>
              <a:buNone/>
              <a:defRPr sz="2200"/>
            </a:pPr>
            <a:endParaRPr/>
          </a:p>
          <a:p>
            <a:pPr marL="0" indent="0">
              <a:lnSpc>
                <a:spcPct val="80000"/>
              </a:lnSpc>
              <a:spcBef>
                <a:spcPts val="500"/>
              </a:spcBef>
              <a:buSzTx/>
              <a:buNone/>
              <a:defRPr sz="2200"/>
            </a:pPr>
            <a:r>
              <a:rPr/>
              <a:t>2-Bezlotoxumab is a  monoclonal antibody that binds to toxin B produced by C difficile inactive, decreasing the risk of recurrent infections. </a:t>
            </a:r>
            <a:endParaRPr/>
          </a:p>
          <a:p>
            <a:pPr marL="0" indent="0">
              <a:lnSpc>
                <a:spcPct val="80000"/>
              </a:lnSpc>
              <a:spcBef>
                <a:spcPts val="500"/>
              </a:spcBef>
              <a:buSzTx/>
              <a:buNone/>
              <a:defRPr sz="2200"/>
            </a:pPr>
            <a:endParaRPr/>
          </a:p>
          <a:p>
            <a:pPr marL="0" indent="0">
              <a:lnSpc>
                <a:spcPct val="80000"/>
              </a:lnSpc>
              <a:spcBef>
                <a:spcPts val="500"/>
              </a:spcBef>
              <a:buSzTx/>
              <a:buNone/>
              <a:defRPr sz="2200" b="1" u="sng"/>
            </a:pPr>
            <a:r>
              <a:rPr/>
              <a:t>Side effects:</a:t>
            </a:r>
            <a:endParaRPr/>
          </a:p>
          <a:p>
            <a:pPr marL="0" indent="0">
              <a:lnSpc>
                <a:spcPct val="80000"/>
              </a:lnSpc>
              <a:spcBef>
                <a:spcPts val="500"/>
              </a:spcBef>
              <a:buSzTx/>
              <a:buNone/>
              <a:defRPr sz="2200"/>
            </a:pPr>
            <a:r>
              <a:rPr/>
              <a:t>Nausea, diarrhea, abdominal pain, and cramping.</a:t>
            </a:r>
            <a:endParaRPr/>
          </a:p>
          <a:p>
            <a:pPr marL="0" indent="0">
              <a:lnSpc>
                <a:spcPct val="80000"/>
              </a:lnSpc>
              <a:spcBef>
                <a:spcPts val="500"/>
              </a:spcBef>
              <a:buSzTx/>
              <a:buNone/>
              <a:defRPr sz="2200"/>
            </a:pPr>
            <a:endParaRPr/>
          </a:p>
          <a:p>
            <a:pPr marL="0" indent="0">
              <a:lnSpc>
                <a:spcPct val="80000"/>
              </a:lnSpc>
              <a:spcBef>
                <a:spcPts val="500"/>
              </a:spcBef>
              <a:buSzTx/>
              <a:buNone/>
              <a:defRPr sz="2200"/>
            </a:pPr>
            <a:r>
              <a:rPr/>
              <a:t>Since bezlotoxumab only binds toxins and does not kill C difficile directly; patients need to receive anti-bacterials that are treating C difficile as well (e.g., vancomycin or fidaxomicin).</a:t>
            </a:r>
            <a:endParaRPr/>
          </a:p>
          <a:p>
            <a:pPr marL="0" indent="0">
              <a:lnSpc>
                <a:spcPct val="80000"/>
              </a:lnSpc>
              <a:spcBef>
                <a:spcPts val="500"/>
              </a:spcBef>
              <a:buSzTx/>
              <a:buNone/>
              <a:defRPr sz="2200"/>
            </a:pPr>
            <a:endParaRPr/>
          </a:p>
          <a:p>
            <a:pPr marL="0" indent="0">
              <a:lnSpc>
                <a:spcPct val="80000"/>
              </a:lnSpc>
              <a:spcBef>
                <a:spcPts val="500"/>
              </a:spcBef>
              <a:buSzTx/>
              <a:buNone/>
              <a:defRPr sz="2200"/>
            </a:pPr>
            <a:r>
              <a:rPr/>
              <a:t>Bezlotoxumab can be given at any time during the treatment course, with a similar reduction in recurrence.</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273" name="Content Placeholder 2"/>
          <p:cNvSpPr txBox="1"/>
          <p:nvPr>
            <p:ph type="body" idx="1"/>
          </p:nvPr>
        </p:nvSpPr>
        <p:spPr bwMode="auto">
          <a:xfrm>
            <a:off x="1524000" y="228599"/>
            <a:ext cx="9067800" cy="5897565"/>
          </a:xfrm>
          <a:prstGeom prst="rect">
            <a:avLst/>
          </a:prstGeom>
        </p:spPr>
        <p:txBody>
          <a:bodyPr vertOverflow="overflow" horzOverflow="overflow" vert="horz" wrap="square" lIns="45718" tIns="45718" rIns="45718" bIns="45718" numCol="1" spcCol="0" rtlCol="0" fromWordArt="0" anchor="t" anchorCtr="0" forceAA="0" upright="0" compatLnSpc="0">
            <a:normAutofit fontScale="85000" lnSpcReduction="3000"/>
          </a:bodyPr>
          <a:lstStyle/>
          <a:p>
            <a:pPr marL="0" indent="0">
              <a:buSzTx/>
              <a:buNone/>
              <a:defRPr b="1" u="sng"/>
            </a:pPr>
            <a:r>
              <a:rPr/>
              <a:t>Fosfomycin:</a:t>
            </a:r>
            <a:endParaRPr/>
          </a:p>
          <a:p>
            <a:pPr marL="0" indent="0">
              <a:buSzTx/>
              <a:buNone/>
              <a:defRPr/>
            </a:pPr>
            <a:r>
              <a:rPr/>
              <a:t> Is a synthetic, broad-spectrum, bactericidal antibiotic with activity against large number of Gram-negative and Gram-positive organisms including </a:t>
            </a:r>
            <a:r>
              <a:rPr i="1"/>
              <a:t>E. coli</a:t>
            </a:r>
            <a:r>
              <a:rPr/>
              <a:t>, </a:t>
            </a:r>
            <a:r>
              <a:rPr i="1"/>
              <a:t>Klebsiella spp., Proteus spp., Pseudomonas</a:t>
            </a:r>
            <a:endParaRPr i="1"/>
          </a:p>
          <a:p>
            <a:pPr marL="0" indent="0">
              <a:buSzTx/>
              <a:buNone/>
              <a:defRPr i="1"/>
            </a:pPr>
            <a:r>
              <a:rPr/>
              <a:t>spp.</a:t>
            </a:r>
            <a:r>
              <a:rPr i="0"/>
              <a:t>, and VRE. </a:t>
            </a:r>
            <a:endParaRPr i="0"/>
          </a:p>
          <a:p>
            <a:pPr marL="0" indent="0">
              <a:buSzTx/>
              <a:buNone/>
              <a:defRPr/>
            </a:pPr>
            <a:endParaRPr/>
          </a:p>
          <a:p>
            <a:pPr marL="0" indent="0">
              <a:buSzTx/>
              <a:buNone/>
              <a:defRPr/>
            </a:pPr>
            <a:r>
              <a:rPr/>
              <a:t>Fosfomycin is available in an oral formulation only in the U.S. and its pharmacokinetics allow for one-time dosing.</a:t>
            </a:r>
            <a:endParaRPr/>
          </a:p>
          <a:p>
            <a:pPr marL="0" indent="0">
              <a:buSzTx/>
              <a:buNone/>
              <a:defRPr/>
            </a:pPr>
            <a:endParaRPr/>
          </a:p>
          <a:p>
            <a:pPr marL="0" indent="0">
              <a:buSzTx/>
              <a:buNone/>
              <a:defRPr/>
            </a:pPr>
            <a:r>
              <a:rPr/>
              <a:t>((Acts on gram negative and positive)) – used only when all other drugs failed to treat – so used broad spectrum.</a:t>
            </a:r>
            <a:endParaRPr/>
          </a:p>
          <a:p>
            <a:pPr marL="0" indent="0">
              <a:buSzTx/>
              <a:buNone/>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pic>
        <p:nvPicPr>
          <p:cNvPr id="123" name="object 2" descr="object 2"/>
          <p:cNvPicPr>
            <a:picLocks noChangeAspect="1"/>
          </p:cNvPicPr>
          <p:nvPr/>
        </p:nvPicPr>
        <p:blipFill>
          <a:blip r:embed="rId3"/>
          <a:stretch/>
        </p:blipFill>
        <p:spPr bwMode="auto">
          <a:xfrm flipH="0" flipV="0">
            <a:off x="6758843" y="596780"/>
            <a:ext cx="3545606" cy="3718072"/>
          </a:xfrm>
          <a:prstGeom prst="rect">
            <a:avLst/>
          </a:prstGeom>
          <a:ln w="12700">
            <a:miter lim="400000"/>
          </a:ln>
        </p:spPr>
      </p:pic>
      <p:sp>
        <p:nvSpPr>
          <p:cNvPr id="124" name="object 3"/>
          <p:cNvSpPr txBox="1"/>
          <p:nvPr/>
        </p:nvSpPr>
        <p:spPr bwMode="auto">
          <a:xfrm>
            <a:off x="486015" y="533399"/>
            <a:ext cx="10485757" cy="6159849"/>
          </a:xfrm>
          <a:prstGeom prst="rect">
            <a:avLst/>
          </a:prstGeom>
          <a:ln w="12700">
            <a:miter lim="400000"/>
          </a:ln>
        </p:spPr>
        <p:txBody>
          <a:bodyPr lIns="0" tIns="0" rIns="0" bIns="0">
            <a:spAutoFit/>
          </a:bodyPr>
          <a:lstStyle/>
          <a:p>
            <a:pPr marL="241300" marR="4777740" indent="-228600">
              <a:lnSpc>
                <a:spcPts val="3000"/>
              </a:lnSpc>
              <a:spcBef>
                <a:spcPts val="500"/>
              </a:spcBef>
              <a:buSzPct val="100000"/>
              <a:buFont typeface="Arial"/>
              <a:buChar char="•"/>
              <a:tabLst>
                <a:tab pos="241300" algn="l"/>
              </a:tabLst>
              <a:defRPr sz="2800" spc="-175">
                <a:latin typeface="Microsoft Sans Serif"/>
                <a:ea typeface="Microsoft Sans Serif"/>
                <a:cs typeface="Microsoft Sans Serif"/>
              </a:defRPr>
            </a:pPr>
            <a:r>
              <a:rPr/>
              <a:t>Mechanism</a:t>
            </a:r>
            <a:r>
              <a:rPr spc="-45"/>
              <a:t> </a:t>
            </a:r>
            <a:r>
              <a:rPr spc="0"/>
              <a:t>of</a:t>
            </a:r>
            <a:r>
              <a:rPr spc="-114"/>
              <a:t> </a:t>
            </a:r>
            <a:r>
              <a:rPr spc="-60"/>
              <a:t>Action</a:t>
            </a:r>
            <a:r>
              <a:rPr spc="-75"/>
              <a:t> </a:t>
            </a:r>
            <a:r>
              <a:rPr spc="-20"/>
              <a:t>(Inhibit</a:t>
            </a:r>
            <a:r>
              <a:rPr spc="-60"/>
              <a:t> </a:t>
            </a:r>
            <a:r>
              <a:rPr spc="-140"/>
              <a:t>cell</a:t>
            </a:r>
            <a:r>
              <a:rPr spc="-50"/>
              <a:t> </a:t>
            </a:r>
            <a:r>
              <a:rPr spc="-20"/>
              <a:t>wall </a:t>
            </a:r>
            <a:r>
              <a:rPr spc="0"/>
              <a:t>by</a:t>
            </a:r>
            <a:r>
              <a:rPr spc="-185"/>
              <a:t> </a:t>
            </a:r>
            <a:r>
              <a:rPr spc="-220"/>
              <a:t>2</a:t>
            </a:r>
            <a:r>
              <a:rPr spc="-40"/>
              <a:t> </a:t>
            </a:r>
            <a:r>
              <a:rPr spc="-10"/>
              <a:t>main</a:t>
            </a:r>
            <a:r>
              <a:rPr spc="-114"/>
              <a:t> </a:t>
            </a:r>
            <a:r>
              <a:rPr spc="-94"/>
              <a:t>mechanisms):</a:t>
            </a:r>
            <a:endParaRPr/>
          </a:p>
          <a:p>
            <a:pPr marL="984250" marR="4802504" lvl="1" indent="-514350">
              <a:lnSpc>
                <a:spcPts val="4300"/>
              </a:lnSpc>
              <a:spcBef>
                <a:spcPts val="300"/>
              </a:spcBef>
              <a:buSzPct val="100000"/>
              <a:buAutoNum type="arabicPeriod" startAt="1"/>
              <a:tabLst>
                <a:tab pos="977900" algn="l"/>
              </a:tabLst>
              <a:defRPr sz="2400"/>
            </a:pPr>
            <a:r>
              <a:rPr/>
              <a:t>Bind</a:t>
            </a:r>
            <a:r>
              <a:rPr spc="-60"/>
              <a:t> </a:t>
            </a:r>
            <a:r>
              <a:rPr/>
              <a:t>with</a:t>
            </a:r>
            <a:r>
              <a:rPr spc="-55"/>
              <a:t> </a:t>
            </a:r>
            <a:r>
              <a:rPr/>
              <a:t>penicillin</a:t>
            </a:r>
            <a:r>
              <a:rPr spc="-60"/>
              <a:t> </a:t>
            </a:r>
            <a:r>
              <a:rPr/>
              <a:t>binding</a:t>
            </a:r>
            <a:r>
              <a:rPr spc="-60"/>
              <a:t> </a:t>
            </a:r>
            <a:r>
              <a:rPr/>
              <a:t>sites,</a:t>
            </a:r>
            <a:r>
              <a:rPr spc="-60"/>
              <a:t> </a:t>
            </a:r>
            <a:r>
              <a:rPr spc="-20"/>
              <a:t>then </a:t>
            </a:r>
            <a:r>
              <a:rPr/>
              <a:t>blocks</a:t>
            </a:r>
            <a:r>
              <a:rPr spc="-55"/>
              <a:t> </a:t>
            </a:r>
            <a:r>
              <a:rPr/>
              <a:t>the</a:t>
            </a:r>
            <a:r>
              <a:rPr spc="-40"/>
              <a:t> </a:t>
            </a:r>
            <a:r>
              <a:rPr/>
              <a:t>activity</a:t>
            </a:r>
            <a:r>
              <a:rPr spc="-50"/>
              <a:t> </a:t>
            </a:r>
            <a:r>
              <a:rPr/>
              <a:t>of</a:t>
            </a:r>
            <a:r>
              <a:rPr spc="-40"/>
              <a:t> </a:t>
            </a:r>
            <a:r>
              <a:rPr spc="-10"/>
              <a:t>Transpeptidase </a:t>
            </a:r>
            <a:r>
              <a:rPr/>
              <a:t>enzyme</a:t>
            </a:r>
            <a:r>
              <a:rPr spc="-45"/>
              <a:t> </a:t>
            </a:r>
            <a:r>
              <a:rPr/>
              <a:t>which</a:t>
            </a:r>
            <a:r>
              <a:rPr spc="-50"/>
              <a:t> </a:t>
            </a:r>
            <a:r>
              <a:rPr spc="-10"/>
              <a:t>takes</a:t>
            </a:r>
            <a:r>
              <a:rPr spc="-55"/>
              <a:t> </a:t>
            </a:r>
            <a:r>
              <a:rPr/>
              <a:t>part</a:t>
            </a:r>
            <a:r>
              <a:rPr spc="-55"/>
              <a:t> </a:t>
            </a:r>
            <a:r>
              <a:rPr/>
              <a:t>in</a:t>
            </a:r>
            <a:r>
              <a:rPr spc="-50"/>
              <a:t> </a:t>
            </a:r>
            <a:r>
              <a:rPr/>
              <a:t>cell</a:t>
            </a:r>
            <a:r>
              <a:rPr spc="-50"/>
              <a:t> </a:t>
            </a:r>
            <a:r>
              <a:rPr spc="-20"/>
              <a:t>wall </a:t>
            </a:r>
            <a:r>
              <a:rPr spc="-10"/>
              <a:t>strength.</a:t>
            </a:r>
            <a:endParaRPr/>
          </a:p>
          <a:p>
            <a:pPr marL="983614" lvl="1" indent="-514350">
              <a:spcBef>
                <a:spcPts val="1600"/>
              </a:spcBef>
              <a:buSzPct val="100000"/>
              <a:buAutoNum type="arabicPeriod" startAt="1"/>
              <a:tabLst>
                <a:tab pos="977900" algn="l"/>
              </a:tabLst>
              <a:defRPr sz="2400"/>
            </a:pPr>
            <a:r>
              <a:rPr/>
              <a:t>Autolytic</a:t>
            </a:r>
            <a:r>
              <a:rPr spc="-90"/>
              <a:t> </a:t>
            </a:r>
            <a:r>
              <a:rPr/>
              <a:t>enzyme</a:t>
            </a:r>
            <a:r>
              <a:rPr spc="-80"/>
              <a:t> </a:t>
            </a:r>
            <a:r>
              <a:rPr spc="-10"/>
              <a:t>activation</a:t>
            </a:r>
            <a:endParaRPr/>
          </a:p>
          <a:p>
            <a:pPr lvl="1">
              <a:spcBef>
                <a:spcPts val="1700"/>
              </a:spcBef>
              <a:buSzPct val="100000"/>
              <a:buAutoNum type="arabicPeriod" startAt="1"/>
              <a:defRPr sz="2400"/>
            </a:pPr>
            <a:endParaRPr/>
          </a:p>
          <a:p>
            <a:pPr marL="297815" indent="-285115">
              <a:buSzPct val="100000"/>
              <a:buFont typeface="Arial"/>
              <a:buChar char="•"/>
              <a:tabLst>
                <a:tab pos="292100" algn="l"/>
              </a:tabLst>
              <a:defRPr sz="2400" spc="-30">
                <a:latin typeface="Microsoft Sans Serif"/>
                <a:ea typeface="Microsoft Sans Serif"/>
                <a:cs typeface="Microsoft Sans Serif"/>
              </a:defRPr>
            </a:pPr>
            <a:r>
              <a:rPr/>
              <a:t>Pharmacokinetics</a:t>
            </a:r>
            <a:endParaRPr/>
          </a:p>
          <a:p>
            <a:pPr marL="755015" indent="-285750">
              <a:spcBef>
                <a:spcPts val="1300"/>
              </a:spcBef>
              <a:buSzPct val="100000"/>
              <a:buFont typeface="Arial"/>
              <a:buChar char="•"/>
              <a:tabLst>
                <a:tab pos="749300" algn="l"/>
              </a:tabLst>
              <a:defRPr b="1">
                <a:solidFill>
                  <a:srgbClr val="FF0000"/>
                </a:solidFill>
              </a:defRPr>
            </a:pPr>
            <a:r>
              <a:rPr/>
              <a:t>Distribution</a:t>
            </a:r>
            <a:r>
              <a:rPr b="0"/>
              <a:t>:</a:t>
            </a:r>
            <a:r>
              <a:rPr b="0" spc="-30"/>
              <a:t> </a:t>
            </a:r>
            <a:r>
              <a:rPr b="0">
                <a:solidFill>
                  <a:srgbClr val="000000"/>
                </a:solidFill>
              </a:rPr>
              <a:t>Do</a:t>
            </a:r>
            <a:r>
              <a:rPr b="0" spc="-30">
                <a:solidFill>
                  <a:srgbClr val="000000"/>
                </a:solidFill>
              </a:rPr>
              <a:t> </a:t>
            </a:r>
            <a:r>
              <a:rPr b="0">
                <a:solidFill>
                  <a:srgbClr val="000000"/>
                </a:solidFill>
              </a:rPr>
              <a:t>not</a:t>
            </a:r>
            <a:r>
              <a:rPr b="0" spc="-34">
                <a:solidFill>
                  <a:srgbClr val="000000"/>
                </a:solidFill>
              </a:rPr>
              <a:t> </a:t>
            </a:r>
            <a:r>
              <a:rPr b="0">
                <a:solidFill>
                  <a:srgbClr val="000000"/>
                </a:solidFill>
              </a:rPr>
              <a:t>cross</a:t>
            </a:r>
            <a:r>
              <a:rPr b="0" spc="-34">
                <a:solidFill>
                  <a:srgbClr val="000000"/>
                </a:solidFill>
              </a:rPr>
              <a:t> </a:t>
            </a:r>
            <a:r>
              <a:rPr b="0">
                <a:solidFill>
                  <a:srgbClr val="000000"/>
                </a:solidFill>
              </a:rPr>
              <a:t>BBB</a:t>
            </a:r>
            <a:r>
              <a:rPr b="0" spc="-34">
                <a:solidFill>
                  <a:srgbClr val="000000"/>
                </a:solidFill>
              </a:rPr>
              <a:t> </a:t>
            </a:r>
            <a:r>
              <a:rPr b="0">
                <a:solidFill>
                  <a:srgbClr val="000000"/>
                </a:solidFill>
              </a:rPr>
              <a:t>(only</a:t>
            </a:r>
            <a:r>
              <a:rPr b="0" spc="-34">
                <a:solidFill>
                  <a:srgbClr val="000000"/>
                </a:solidFill>
              </a:rPr>
              <a:t> </a:t>
            </a:r>
            <a:r>
              <a:rPr b="0">
                <a:solidFill>
                  <a:srgbClr val="000000"/>
                </a:solidFill>
              </a:rPr>
              <a:t>in</a:t>
            </a:r>
            <a:r>
              <a:rPr b="0" spc="-25">
                <a:solidFill>
                  <a:srgbClr val="000000"/>
                </a:solidFill>
              </a:rPr>
              <a:t> </a:t>
            </a:r>
            <a:r>
              <a:rPr b="0">
                <a:solidFill>
                  <a:srgbClr val="000000"/>
                </a:solidFill>
              </a:rPr>
              <a:t>the</a:t>
            </a:r>
            <a:r>
              <a:rPr b="0" spc="-25">
                <a:solidFill>
                  <a:srgbClr val="000000"/>
                </a:solidFill>
              </a:rPr>
              <a:t> </a:t>
            </a:r>
            <a:r>
              <a:rPr b="0">
                <a:solidFill>
                  <a:srgbClr val="000000"/>
                </a:solidFill>
              </a:rPr>
              <a:t>case</a:t>
            </a:r>
            <a:r>
              <a:rPr b="0" spc="-30">
                <a:solidFill>
                  <a:srgbClr val="000000"/>
                </a:solidFill>
              </a:rPr>
              <a:t> </a:t>
            </a:r>
            <a:r>
              <a:rPr b="0">
                <a:solidFill>
                  <a:srgbClr val="000000"/>
                </a:solidFill>
              </a:rPr>
              <a:t>of</a:t>
            </a:r>
            <a:r>
              <a:rPr b="0" spc="-30">
                <a:solidFill>
                  <a:srgbClr val="000000"/>
                </a:solidFill>
              </a:rPr>
              <a:t> </a:t>
            </a:r>
            <a:r>
              <a:rPr b="0" spc="-10">
                <a:solidFill>
                  <a:srgbClr val="000000"/>
                </a:solidFill>
              </a:rPr>
              <a:t>Inflammation).</a:t>
            </a:r>
            <a:r>
              <a:rPr b="0" spc="-34">
                <a:solidFill>
                  <a:srgbClr val="000000"/>
                </a:solidFill>
              </a:rPr>
              <a:t> </a:t>
            </a:r>
            <a:r>
              <a:rPr b="0">
                <a:solidFill>
                  <a:srgbClr val="000000"/>
                </a:solidFill>
              </a:rPr>
              <a:t>Can</a:t>
            </a:r>
            <a:r>
              <a:rPr b="0" spc="-25">
                <a:solidFill>
                  <a:srgbClr val="000000"/>
                </a:solidFill>
              </a:rPr>
              <a:t> </a:t>
            </a:r>
            <a:r>
              <a:rPr b="0">
                <a:solidFill>
                  <a:srgbClr val="000000"/>
                </a:solidFill>
              </a:rPr>
              <a:t>cross</a:t>
            </a:r>
            <a:r>
              <a:rPr b="0" spc="-34">
                <a:solidFill>
                  <a:srgbClr val="000000"/>
                </a:solidFill>
              </a:rPr>
              <a:t> </a:t>
            </a:r>
            <a:r>
              <a:rPr b="0">
                <a:solidFill>
                  <a:srgbClr val="000000"/>
                </a:solidFill>
              </a:rPr>
              <a:t>placenta</a:t>
            </a:r>
            <a:r>
              <a:rPr b="0" spc="-30">
                <a:solidFill>
                  <a:srgbClr val="000000"/>
                </a:solidFill>
              </a:rPr>
              <a:t> </a:t>
            </a:r>
            <a:r>
              <a:rPr b="0">
                <a:solidFill>
                  <a:srgbClr val="000000"/>
                </a:solidFill>
              </a:rPr>
              <a:t>but</a:t>
            </a:r>
            <a:r>
              <a:rPr b="0" spc="-34">
                <a:solidFill>
                  <a:srgbClr val="000000"/>
                </a:solidFill>
              </a:rPr>
              <a:t> </a:t>
            </a:r>
            <a:r>
              <a:rPr b="0">
                <a:solidFill>
                  <a:srgbClr val="000000"/>
                </a:solidFill>
              </a:rPr>
              <a:t>pregnancy</a:t>
            </a:r>
            <a:r>
              <a:rPr b="0" spc="-34">
                <a:solidFill>
                  <a:srgbClr val="000000"/>
                </a:solidFill>
              </a:rPr>
              <a:t> </a:t>
            </a:r>
            <a:r>
              <a:rPr b="0" spc="-10">
                <a:solidFill>
                  <a:srgbClr val="000000"/>
                </a:solidFill>
              </a:rPr>
              <a:t>safe.</a:t>
            </a:r>
            <a:endParaRPr b="0" spc="-10">
              <a:solidFill>
                <a:srgbClr val="000000"/>
              </a:solidFill>
            </a:endParaRPr>
          </a:p>
          <a:p>
            <a:pPr marL="755015" indent="-285750">
              <a:spcBef>
                <a:spcPts val="1000"/>
              </a:spcBef>
              <a:buSzPct val="100000"/>
              <a:buFont typeface="Arial"/>
              <a:buChar char="•"/>
              <a:tabLst>
                <a:tab pos="749300" algn="l"/>
              </a:tabLst>
              <a:defRPr b="1" spc="-10">
                <a:solidFill>
                  <a:srgbClr val="FF0000"/>
                </a:solidFill>
              </a:defRPr>
            </a:pPr>
            <a:r>
              <a:rPr/>
              <a:t>Excretion</a:t>
            </a:r>
            <a:r>
              <a:rPr b="0"/>
              <a:t>:</a:t>
            </a:r>
            <a:endParaRPr b="0"/>
          </a:p>
          <a:p>
            <a:pPr marL="1212214" lvl="1" indent="-285114">
              <a:spcBef>
                <a:spcPts val="1000"/>
              </a:spcBef>
              <a:buSzPct val="100000"/>
              <a:buFont typeface="Arial"/>
              <a:buChar char="•"/>
              <a:tabLst>
                <a:tab pos="1206500" algn="l"/>
              </a:tabLst>
              <a:defRPr/>
            </a:pPr>
            <a:r>
              <a:rPr/>
              <a:t>All</a:t>
            </a:r>
            <a:r>
              <a:rPr spc="-45"/>
              <a:t> </a:t>
            </a:r>
            <a:r>
              <a:rPr/>
              <a:t>secreted</a:t>
            </a:r>
            <a:r>
              <a:rPr spc="-45"/>
              <a:t> </a:t>
            </a:r>
            <a:r>
              <a:rPr/>
              <a:t>by</a:t>
            </a:r>
            <a:r>
              <a:rPr spc="-50"/>
              <a:t> </a:t>
            </a:r>
            <a:r>
              <a:rPr/>
              <a:t>kidney</a:t>
            </a:r>
            <a:r>
              <a:rPr spc="-45"/>
              <a:t> </a:t>
            </a:r>
            <a:r>
              <a:rPr spc="-10"/>
              <a:t>(Tubular</a:t>
            </a:r>
            <a:r>
              <a:rPr spc="-50"/>
              <a:t> </a:t>
            </a:r>
            <a:r>
              <a:rPr spc="-10"/>
              <a:t>system)</a:t>
            </a:r>
            <a:r>
              <a:rPr spc="-45"/>
              <a:t> </a:t>
            </a:r>
            <a:r>
              <a:rPr/>
              <a:t>which</a:t>
            </a:r>
            <a:r>
              <a:rPr spc="-45"/>
              <a:t> </a:t>
            </a:r>
            <a:r>
              <a:rPr/>
              <a:t>is</a:t>
            </a:r>
            <a:r>
              <a:rPr spc="-45"/>
              <a:t> </a:t>
            </a:r>
            <a:r>
              <a:rPr/>
              <a:t>Inhibited</a:t>
            </a:r>
            <a:r>
              <a:rPr spc="-45"/>
              <a:t> </a:t>
            </a:r>
            <a:r>
              <a:rPr/>
              <a:t>by</a:t>
            </a:r>
            <a:r>
              <a:rPr spc="-50"/>
              <a:t> </a:t>
            </a:r>
            <a:r>
              <a:rPr spc="-10"/>
              <a:t>Propenecid.</a:t>
            </a:r>
            <a:endParaRPr spc="-10"/>
          </a:p>
          <a:p>
            <a:pPr marL="1212214" lvl="1" indent="-285114">
              <a:spcBef>
                <a:spcPts val="1100"/>
              </a:spcBef>
              <a:buSzPct val="100000"/>
              <a:buFont typeface="Arial"/>
              <a:buChar char="•"/>
              <a:tabLst>
                <a:tab pos="1206500" algn="l"/>
              </a:tabLst>
              <a:defRPr/>
            </a:pPr>
            <a:r>
              <a:rPr/>
              <a:t>Naficillen</a:t>
            </a:r>
            <a:r>
              <a:rPr spc="-45"/>
              <a:t> </a:t>
            </a:r>
            <a:r>
              <a:rPr spc="-10"/>
              <a:t>secreted</a:t>
            </a:r>
            <a:r>
              <a:rPr spc="-40"/>
              <a:t> </a:t>
            </a:r>
            <a:r>
              <a:rPr/>
              <a:t>by</a:t>
            </a:r>
            <a:r>
              <a:rPr spc="-45"/>
              <a:t> </a:t>
            </a:r>
            <a:r>
              <a:rPr/>
              <a:t>Biliary</a:t>
            </a:r>
            <a:r>
              <a:rPr spc="-45"/>
              <a:t> </a:t>
            </a:r>
            <a:r>
              <a:rPr spc="-20"/>
              <a:t>route</a:t>
            </a:r>
            <a:endParaRPr/>
          </a:p>
        </p:txBody>
      </p:sp>
      <p:sp>
        <p:nvSpPr>
          <p:cNvPr id="125"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27" name="object 2"/>
          <p:cNvSpPr txBox="1"/>
          <p:nvPr>
            <p:ph type="title"/>
          </p:nvPr>
        </p:nvSpPr>
        <p:spPr bwMode="auto">
          <a:xfrm>
            <a:off x="910653" y="609600"/>
            <a:ext cx="9145270" cy="861061"/>
          </a:xfrm>
          <a:prstGeom prst="rect">
            <a:avLst/>
          </a:prstGeom>
        </p:spPr>
        <p:txBody>
          <a:bodyPr/>
          <a:lstStyle/>
          <a:p>
            <a:pPr indent="12700">
              <a:spcBef>
                <a:spcPts val="100"/>
              </a:spcBef>
              <a:defRPr spc="-300"/>
            </a:pPr>
            <a:r>
              <a:rPr/>
              <a:t>Penicillins</a:t>
            </a:r>
            <a:r>
              <a:rPr spc="-100"/>
              <a:t> </a:t>
            </a:r>
            <a:r>
              <a:rPr spc="-200"/>
              <a:t>Classification</a:t>
            </a:r>
            <a:endParaRPr/>
          </a:p>
        </p:txBody>
      </p:sp>
      <p:graphicFrame>
        <p:nvGraphicFramePr>
          <p:cNvPr id="128" name="object 3"/>
          <p:cNvGraphicFramePr>
            <a:graphicFrameLocks xmlns:a="http://schemas.openxmlformats.org/drawingml/2006/main"/>
          </p:cNvGraphicFramePr>
          <p:nvPr/>
        </p:nvGraphicFramePr>
        <p:xfrm>
          <a:off x="0" y="1912198"/>
          <a:ext cx="11702847" cy="4505958"/>
        </p:xfrm>
        <a:graphic>
          <a:graphicData uri="http://schemas.openxmlformats.org/drawingml/2006/table">
            <a:tbl>
              <a:tblPr firstRow="0" firstCol="0" lastRow="0" lastCol="0" bandRow="0" bandCol="0">
                <a:tableStyleId>{4C3C2611-4C71-4FC5-86AE-919BDF0F9419}</a:tableStyleId>
              </a:tblPr>
              <a:tblGrid>
                <a:gridCol w="3281805"/>
                <a:gridCol w="2028193"/>
                <a:gridCol w="2520000"/>
                <a:gridCol w="2250000"/>
                <a:gridCol w="2099299"/>
              </a:tblGrid>
              <a:tr h="1668779">
                <a:tc>
                  <a:txBody>
                    <a:bodyPr/>
                    <a:p>
                      <a:pPr marR="182245" indent="91439" algn="ctr">
                        <a:lnSpc>
                          <a:spcPts val="2100"/>
                        </a:lnSpc>
                        <a:spcBef>
                          <a:spcPts val="300"/>
                        </a:spcBef>
                        <a:defRPr b="1" i="1">
                          <a:solidFill>
                            <a:srgbClr val="FFFFFF"/>
                          </a:solidFill>
                        </a:defRPr>
                      </a:pPr>
                      <a:r>
                        <a:rPr/>
                        <a:t>Benzyl</a:t>
                      </a:r>
                      <a:r>
                        <a:rPr spc="-55"/>
                        <a:t> </a:t>
                      </a:r>
                      <a:r>
                        <a:rPr/>
                        <a:t>Penicillin</a:t>
                      </a:r>
                      <a:r>
                        <a:rPr spc="-50"/>
                        <a:t> </a:t>
                      </a:r>
                      <a:r>
                        <a:rPr spc="-10"/>
                        <a:t>(Penicillen </a:t>
                      </a:r>
                      <a:r>
                        <a:rPr spc="-25"/>
                        <a:t>G)</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marR="213359" indent="90805" algn="ctr">
                        <a:lnSpc>
                          <a:spcPct val="99500"/>
                        </a:lnSpc>
                        <a:spcBef>
                          <a:spcPts val="200"/>
                        </a:spcBef>
                        <a:defRPr b="1" i="1" spc="-10">
                          <a:solidFill>
                            <a:srgbClr val="FFFFFF"/>
                          </a:solidFill>
                        </a:defRPr>
                      </a:pPr>
                      <a:r>
                        <a:rPr/>
                        <a:t>Penicillenase resistant</a:t>
                      </a:r>
                      <a:r>
                        <a:rPr spc="-34"/>
                        <a:t> </a:t>
                      </a:r>
                      <a:r>
                        <a:rPr/>
                        <a:t>(Anti- staph).</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marR="427355" indent="91439" algn="ctr">
                        <a:lnSpc>
                          <a:spcPts val="2100"/>
                        </a:lnSpc>
                        <a:spcBef>
                          <a:spcPts val="300"/>
                        </a:spcBef>
                        <a:defRPr b="1" i="1">
                          <a:solidFill>
                            <a:srgbClr val="FFFFFF"/>
                          </a:solidFill>
                        </a:defRPr>
                      </a:pPr>
                      <a:r>
                        <a:rPr/>
                        <a:t>Amino</a:t>
                      </a:r>
                      <a:r>
                        <a:rPr spc="-45"/>
                        <a:t> </a:t>
                      </a:r>
                      <a:r>
                        <a:rPr spc="-10"/>
                        <a:t>penicillins </a:t>
                      </a:r>
                      <a:r>
                        <a:rPr/>
                        <a:t>(Broad</a:t>
                      </a:r>
                      <a:r>
                        <a:rPr spc="-45"/>
                        <a:t> </a:t>
                      </a:r>
                      <a:r>
                        <a:rPr spc="-10"/>
                        <a:t>Spectrum)</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algn="ctr">
                        <a:spcBef>
                          <a:spcPts val="200"/>
                        </a:spcBef>
                        <a:defRPr/>
                      </a:pPr>
                      <a:r>
                        <a:rPr b="1" i="1" spc="-10">
                          <a:solidFill>
                            <a:srgbClr val="FFFFFF"/>
                          </a:solidFill>
                        </a:rPr>
                        <a:t>Anti-Pseudomonal</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algn="ctr">
                        <a:spcBef>
                          <a:spcPts val="200"/>
                        </a:spcBef>
                        <a:defRPr/>
                      </a:pPr>
                      <a:r>
                        <a:rPr b="1" i="1" spc="-10">
                          <a:solidFill>
                            <a:srgbClr val="FFFFFF"/>
                          </a:solidFill>
                        </a:rPr>
                        <a:t>Amidinopenicillens</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r>
              <a:tr h="2824480">
                <a:tc>
                  <a:txBody>
                    <a:bodyPr/>
                    <a:p>
                      <a:pPr marL="376554" indent="-285115" algn="just">
                        <a:lnSpc>
                          <a:spcPts val="2100"/>
                        </a:lnSpc>
                        <a:spcBef>
                          <a:spcPts val="200"/>
                        </a:spcBef>
                        <a:buSzPct val="100000"/>
                        <a:buFont typeface="Arial"/>
                        <a:buChar char="•"/>
                        <a:tabLst>
                          <a:tab pos="368300" algn="l"/>
                        </a:tabLst>
                        <a:defRPr b="1"/>
                      </a:pPr>
                      <a:r>
                        <a:rPr/>
                        <a:t>Short</a:t>
                      </a:r>
                      <a:r>
                        <a:rPr spc="-20"/>
                        <a:t> </a:t>
                      </a:r>
                      <a:r>
                        <a:rPr/>
                        <a:t>Acting</a:t>
                      </a:r>
                      <a:r>
                        <a:rPr spc="-25"/>
                        <a:t> </a:t>
                      </a:r>
                      <a:r>
                        <a:rPr spc="-10"/>
                        <a:t>(IM,IV)</a:t>
                      </a:r>
                      <a:endParaRPr spc="-10"/>
                    </a:p>
                    <a:p>
                      <a:pPr marL="376554" indent="-285115" algn="just">
                        <a:lnSpc>
                          <a:spcPts val="2100"/>
                        </a:lnSpc>
                        <a:buSzPct val="100000"/>
                        <a:buFont typeface="Arial"/>
                        <a:buChar char="•"/>
                        <a:tabLst>
                          <a:tab pos="368300" algn="l"/>
                        </a:tabLst>
                        <a:defRPr b="1"/>
                      </a:pPr>
                      <a:r>
                        <a:rPr/>
                        <a:t>Long</a:t>
                      </a:r>
                      <a:r>
                        <a:rPr spc="-20"/>
                        <a:t> </a:t>
                      </a:r>
                      <a:r>
                        <a:rPr/>
                        <a:t>Acting</a:t>
                      </a:r>
                      <a:r>
                        <a:rPr spc="-20"/>
                        <a:t> (IM)</a:t>
                      </a:r>
                      <a:endParaRPr spc="-20"/>
                    </a:p>
                    <a:p>
                      <a:pPr marL="833119" lvl="1" indent="-285115" algn="just">
                        <a:buSzPct val="100000"/>
                        <a:buFont typeface="Arial"/>
                        <a:buChar char="•"/>
                        <a:tabLst>
                          <a:tab pos="825500" algn="l"/>
                        </a:tabLst>
                        <a:defRPr/>
                      </a:pPr>
                      <a:r>
                        <a:rPr/>
                        <a:t>Procaine</a:t>
                      </a:r>
                      <a:r>
                        <a:rPr spc="-50"/>
                        <a:t> </a:t>
                      </a:r>
                      <a:r>
                        <a:rPr spc="-10"/>
                        <a:t>(12-</a:t>
                      </a:r>
                      <a:r>
                        <a:rPr/>
                        <a:t>24</a:t>
                      </a:r>
                      <a:r>
                        <a:rPr spc="-55"/>
                        <a:t> </a:t>
                      </a:r>
                      <a:r>
                        <a:rPr spc="-20"/>
                        <a:t>hrs)</a:t>
                      </a:r>
                      <a:endParaRPr spc="-20"/>
                    </a:p>
                    <a:p>
                      <a:pPr marL="833755" marR="85089" lvl="1" indent="-285750" algn="just">
                        <a:lnSpc>
                          <a:spcPct val="99500"/>
                        </a:lnSpc>
                        <a:buSzPct val="100000"/>
                        <a:buFont typeface="Arial"/>
                        <a:buChar char="•"/>
                        <a:tabLst>
                          <a:tab pos="825500" algn="l"/>
                        </a:tabLst>
                        <a:defRPr/>
                      </a:pPr>
                      <a:r>
                        <a:rPr/>
                        <a:t>Benzthine</a:t>
                      </a:r>
                      <a:r>
                        <a:rPr spc="65"/>
                        <a:t>  </a:t>
                      </a:r>
                      <a:r>
                        <a:rPr/>
                        <a:t>(Days</a:t>
                      </a:r>
                      <a:r>
                        <a:rPr spc="60"/>
                        <a:t>  </a:t>
                      </a:r>
                      <a:r>
                        <a:rPr spc="-25"/>
                        <a:t>to </a:t>
                      </a:r>
                      <a:r>
                        <a:rPr/>
                        <a:t>weeks)</a:t>
                      </a:r>
                      <a:r>
                        <a:rPr spc="65"/>
                        <a:t>  </a:t>
                      </a:r>
                      <a:r>
                        <a:rPr/>
                        <a:t>so</a:t>
                      </a:r>
                      <a:r>
                        <a:rPr spc="65"/>
                        <a:t>  </a:t>
                      </a:r>
                      <a:r>
                        <a:rPr/>
                        <a:t>its</a:t>
                      </a:r>
                      <a:r>
                        <a:rPr spc="60"/>
                        <a:t>  </a:t>
                      </a:r>
                      <a:r>
                        <a:rPr spc="-20"/>
                        <a:t>used </a:t>
                      </a:r>
                      <a:r>
                        <a:rPr/>
                        <a:t>in</a:t>
                      </a:r>
                      <a:r>
                        <a:rPr spc="-25"/>
                        <a:t> </a:t>
                      </a:r>
                      <a:r>
                        <a:rPr spc="-10"/>
                        <a:t>prophylaxis</a:t>
                      </a:r>
                      <a:r>
                        <a:rPr spc="-25"/>
                        <a:t> </a:t>
                      </a:r>
                      <a:r>
                        <a:rPr/>
                        <a:t>of</a:t>
                      </a:r>
                      <a:r>
                        <a:rPr spc="-20"/>
                        <a:t> </a:t>
                      </a:r>
                      <a:r>
                        <a:rPr spc="-25"/>
                        <a:t>RF</a:t>
                      </a:r>
                      <a:endParaRPr spc="-25"/>
                    </a:p>
                    <a:p>
                      <a:pPr marL="376554" indent="-285115" algn="just">
                        <a:lnSpc>
                          <a:spcPts val="2100"/>
                        </a:lnSpc>
                        <a:buSzPct val="100000"/>
                        <a:buFont typeface="Arial"/>
                        <a:buChar char="•"/>
                        <a:tabLst>
                          <a:tab pos="368300" algn="l"/>
                        </a:tabLst>
                        <a:defRPr b="1"/>
                      </a:pPr>
                      <a:r>
                        <a:rPr/>
                        <a:t>Oral:</a:t>
                      </a:r>
                      <a:r>
                        <a:rPr spc="-80"/>
                        <a:t> </a:t>
                      </a:r>
                      <a:r>
                        <a:rPr b="0"/>
                        <a:t>Penicillin</a:t>
                      </a:r>
                      <a:r>
                        <a:rPr b="0" spc="-75"/>
                        <a:t> </a:t>
                      </a:r>
                      <a:r>
                        <a:rPr b="0" spc="-50"/>
                        <a:t>V</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L="376554" indent="-285750" algn="l">
                        <a:lnSpc>
                          <a:spcPts val="2100"/>
                        </a:lnSpc>
                        <a:spcBef>
                          <a:spcPts val="200"/>
                        </a:spcBef>
                        <a:buSzPct val="100000"/>
                        <a:buFont typeface="Arial"/>
                        <a:buChar char="•"/>
                        <a:tabLst>
                          <a:tab pos="368300" algn="l"/>
                        </a:tabLst>
                        <a:defRPr b="1" spc="-10"/>
                      </a:pPr>
                      <a:r>
                        <a:rPr/>
                        <a:t>Methicillin</a:t>
                      </a:r>
                      <a:endParaRPr/>
                    </a:p>
                    <a:p>
                      <a:pPr marL="376554" indent="-285750" algn="l">
                        <a:lnSpc>
                          <a:spcPts val="2100"/>
                        </a:lnSpc>
                        <a:buSzPct val="100000"/>
                        <a:buFont typeface="Arial"/>
                        <a:buChar char="•"/>
                        <a:tabLst>
                          <a:tab pos="368300" algn="l"/>
                        </a:tabLst>
                        <a:defRPr b="1" spc="-10"/>
                      </a:pPr>
                      <a:r>
                        <a:rPr/>
                        <a:t>Cloxacillin</a:t>
                      </a:r>
                      <a:endParaRPr/>
                    </a:p>
                    <a:p>
                      <a:pPr marL="376554" marR="132079" indent="-285750" algn="l">
                        <a:lnSpc>
                          <a:spcPts val="2200"/>
                        </a:lnSpc>
                        <a:buSzPct val="100000"/>
                        <a:buFont typeface="Arial"/>
                        <a:buChar char="•"/>
                        <a:tabLst>
                          <a:tab pos="368300" algn="l"/>
                        </a:tabLst>
                        <a:defRPr b="1" spc="-10"/>
                      </a:pPr>
                      <a:r>
                        <a:rPr/>
                        <a:t>Dicloxacillin Flucloxacillin</a:t>
                      </a:r>
                      <a:endParaRPr/>
                    </a:p>
                    <a:p>
                      <a:pPr marL="376554" indent="-285750" algn="l">
                        <a:lnSpc>
                          <a:spcPts val="2000"/>
                        </a:lnSpc>
                        <a:buSzPct val="100000"/>
                        <a:buFont typeface="Arial"/>
                        <a:buChar char="•"/>
                        <a:tabLst>
                          <a:tab pos="368300" algn="l"/>
                        </a:tabLst>
                        <a:defRPr b="1" spc="-10"/>
                      </a:pPr>
                      <a:r>
                        <a:rPr/>
                        <a:t>Nafcillin</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L="376554" indent="-285115" algn="l">
                        <a:lnSpc>
                          <a:spcPts val="2100"/>
                        </a:lnSpc>
                        <a:spcBef>
                          <a:spcPts val="200"/>
                        </a:spcBef>
                        <a:buSzPct val="100000"/>
                        <a:buFont typeface="Arial"/>
                        <a:buChar char="•"/>
                        <a:tabLst>
                          <a:tab pos="368300" algn="l"/>
                        </a:tabLst>
                        <a:defRPr b="1" spc="-10"/>
                      </a:pPr>
                      <a:r>
                        <a:rPr/>
                        <a:t>Ampicillin</a:t>
                      </a:r>
                      <a:endParaRPr/>
                    </a:p>
                    <a:p>
                      <a:pPr marL="376554" indent="-285115" algn="l">
                        <a:lnSpc>
                          <a:spcPts val="2100"/>
                        </a:lnSpc>
                        <a:buSzPct val="100000"/>
                        <a:buFont typeface="Arial"/>
                        <a:buChar char="•"/>
                        <a:tabLst>
                          <a:tab pos="368300" algn="l"/>
                        </a:tabLst>
                        <a:defRPr b="1"/>
                      </a:pPr>
                      <a:r>
                        <a:rPr/>
                        <a:t>Pro</a:t>
                      </a:r>
                      <a:r>
                        <a:rPr spc="-45"/>
                        <a:t> </a:t>
                      </a:r>
                      <a:r>
                        <a:rPr spc="-10"/>
                        <a:t>Ampicillin</a:t>
                      </a:r>
                      <a:endParaRPr spc="-10"/>
                    </a:p>
                    <a:p>
                      <a:pPr marL="833755" lvl="1" indent="-285115" algn="l">
                        <a:buSzPct val="100000"/>
                        <a:buFont typeface="Arial"/>
                        <a:buChar char="•"/>
                        <a:tabLst>
                          <a:tab pos="825500" algn="l"/>
                        </a:tabLst>
                        <a:defRPr b="1" spc="-10"/>
                      </a:pPr>
                      <a:r>
                        <a:rPr/>
                        <a:t>pivampicillin</a:t>
                      </a:r>
                      <a:endParaRPr/>
                    </a:p>
                    <a:p>
                      <a:pPr marL="833755" lvl="1" indent="-285115" algn="l">
                        <a:lnSpc>
                          <a:spcPts val="2100"/>
                        </a:lnSpc>
                        <a:buSzPct val="100000"/>
                        <a:buFont typeface="Arial"/>
                        <a:buChar char="•"/>
                        <a:tabLst>
                          <a:tab pos="825500" algn="l"/>
                        </a:tabLst>
                        <a:defRPr b="1" spc="-10"/>
                      </a:pPr>
                      <a:r>
                        <a:rPr/>
                        <a:t>talampicillin</a:t>
                      </a:r>
                      <a:endParaRPr/>
                    </a:p>
                    <a:p>
                      <a:pPr marL="833755" lvl="1" indent="-285115" algn="l">
                        <a:lnSpc>
                          <a:spcPts val="2100"/>
                        </a:lnSpc>
                        <a:buSzPct val="100000"/>
                        <a:buFont typeface="Arial"/>
                        <a:buChar char="•"/>
                        <a:tabLst>
                          <a:tab pos="825500" algn="l"/>
                        </a:tabLst>
                        <a:defRPr b="1" spc="-10"/>
                      </a:pPr>
                      <a:r>
                        <a:rPr/>
                        <a:t>Pacampicillin</a:t>
                      </a:r>
                      <a:endParaRPr/>
                    </a:p>
                    <a:p>
                      <a:pPr marL="376554" indent="-285115" algn="l">
                        <a:buSzPct val="100000"/>
                        <a:buFont typeface="Arial"/>
                        <a:buChar char="•"/>
                        <a:tabLst>
                          <a:tab pos="368300" algn="l"/>
                        </a:tabLst>
                        <a:defRPr b="1" spc="-10"/>
                      </a:pPr>
                      <a:r>
                        <a:rPr/>
                        <a:t>Amoxycillin</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L="376554" indent="-285750" algn="l">
                        <a:lnSpc>
                          <a:spcPts val="2100"/>
                        </a:lnSpc>
                        <a:spcBef>
                          <a:spcPts val="200"/>
                        </a:spcBef>
                        <a:buSzPct val="100000"/>
                        <a:buFont typeface="Arial"/>
                        <a:buChar char="•"/>
                        <a:tabLst>
                          <a:tab pos="368300" algn="l"/>
                        </a:tabLst>
                        <a:defRPr b="1" i="1" spc="-10"/>
                      </a:pPr>
                      <a:r>
                        <a:rPr/>
                        <a:t>Carbencillin</a:t>
                      </a:r>
                      <a:endParaRPr/>
                    </a:p>
                    <a:p>
                      <a:pPr marL="376554" indent="-285750" algn="l">
                        <a:lnSpc>
                          <a:spcPts val="2100"/>
                        </a:lnSpc>
                        <a:buSzPct val="100000"/>
                        <a:buFont typeface="Arial"/>
                        <a:buChar char="•"/>
                        <a:tabLst>
                          <a:tab pos="368300" algn="l"/>
                        </a:tabLst>
                        <a:defRPr b="1" i="1" spc="-10"/>
                      </a:pPr>
                      <a:r>
                        <a:rPr/>
                        <a:t>Ticarcillin</a:t>
                      </a:r>
                      <a:endParaRPr/>
                    </a:p>
                    <a:p>
                      <a:pPr marL="376554" indent="-285750" algn="l">
                        <a:buSzPct val="100000"/>
                        <a:buFont typeface="Arial"/>
                        <a:buChar char="•"/>
                        <a:tabLst>
                          <a:tab pos="368300" algn="l"/>
                        </a:tabLst>
                        <a:defRPr b="1" spc="-10"/>
                      </a:pPr>
                      <a:r>
                        <a:rPr/>
                        <a:t>Azlocillin</a:t>
                      </a:r>
                      <a:endParaRPr/>
                    </a:p>
                    <a:p>
                      <a:pPr marL="376554" indent="-285750" algn="l">
                        <a:lnSpc>
                          <a:spcPts val="2100"/>
                        </a:lnSpc>
                        <a:buSzPct val="100000"/>
                        <a:buFont typeface="Arial"/>
                        <a:buChar char="•"/>
                        <a:tabLst>
                          <a:tab pos="368300" algn="l"/>
                        </a:tabLst>
                        <a:defRPr b="1" spc="-10"/>
                      </a:pPr>
                      <a:r>
                        <a:rPr/>
                        <a:t>Mezlocillin</a:t>
                      </a:r>
                      <a:endParaRPr/>
                    </a:p>
                    <a:p>
                      <a:pPr marL="376554" indent="-285750" algn="l">
                        <a:lnSpc>
                          <a:spcPts val="2100"/>
                        </a:lnSpc>
                        <a:buSzPct val="100000"/>
                        <a:buFont typeface="Arial"/>
                        <a:buChar char="•"/>
                        <a:tabLst>
                          <a:tab pos="368300" algn="l"/>
                        </a:tabLst>
                        <a:defRPr b="1" spc="-10"/>
                      </a:pPr>
                      <a:r>
                        <a:rPr/>
                        <a:t>Piperacill</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R="585469" algn="l">
                        <a:lnSpc>
                          <a:spcPts val="2100"/>
                        </a:lnSpc>
                        <a:spcBef>
                          <a:spcPts val="400"/>
                        </a:spcBef>
                        <a:defRPr/>
                      </a:pPr>
                      <a:r>
                        <a:rPr b="1" spc="-10"/>
                        <a:t>Mecillinam Pivmecillinam</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r>
            </a:tbl>
          </a:graphicData>
        </a:graphic>
      </p:graphicFrame>
      <p:sp>
        <p:nvSpPr>
          <p:cNvPr id="129"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994054602" name="Title Text"/>
          <p:cNvSpPr txBox="1"/>
          <p:nvPr>
            <p:ph type="title"/>
          </p:nvPr>
        </p:nvSpPr>
        <p:spPr bwMode="auto">
          <a:xfrm>
            <a:off x="910652" y="609599"/>
            <a:ext cx="9145269" cy="861060"/>
          </a:xfrm>
          <a:prstGeom prst="rect">
            <a:avLst/>
          </a:prstGeom>
        </p:spPr>
        <p:txBody>
          <a:bodyPr>
            <a:normAutofit fontScale="100000" lnSpcReduction="0"/>
          </a:bodyPr>
          <a:lstStyle/>
          <a:p>
            <a:pPr>
              <a:defRPr/>
            </a:pPr>
            <a:endParaRPr/>
          </a:p>
        </p:txBody>
      </p:sp>
      <p:sp>
        <p:nvSpPr>
          <p:cNvPr id="506059523" name="Body Level One…"/>
          <p:cNvSpPr txBox="1"/>
          <p:nvPr>
            <p:ph type="body" sz="half" idx="1"/>
          </p:nvPr>
        </p:nvSpPr>
        <p:spPr bwMode="auto">
          <a:xfrm>
            <a:off x="1568739" y="2862374"/>
            <a:ext cx="8216901" cy="2108200"/>
          </a:xfrm>
          <a:prstGeom prst="rect">
            <a:avLst/>
          </a:prstGeom>
        </p:spPr>
        <p:txBody>
          <a:bodyPr>
            <a:normAutofit fontScale="100000" lnSpcReduction="0"/>
          </a:bodyPr>
          <a:lstStyle/>
          <a:p>
            <a:pPr>
              <a:defRPr/>
            </a:pPr>
            <a:r>
              <a:rPr/>
              <a:t>[CC]</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31" name="object 2"/>
          <p:cNvSpPr txBox="1"/>
          <p:nvPr>
            <p:ph type="title"/>
          </p:nvPr>
        </p:nvSpPr>
        <p:spPr bwMode="auto">
          <a:xfrm>
            <a:off x="910653" y="609600"/>
            <a:ext cx="9145270" cy="861061"/>
          </a:xfrm>
          <a:prstGeom prst="rect">
            <a:avLst/>
          </a:prstGeom>
        </p:spPr>
        <p:txBody>
          <a:bodyPr/>
          <a:lstStyle/>
          <a:p>
            <a:pPr indent="12700">
              <a:spcBef>
                <a:spcPts val="100"/>
              </a:spcBef>
              <a:defRPr spc="-300"/>
            </a:pPr>
            <a:r>
              <a:rPr/>
              <a:t>Benzyl</a:t>
            </a:r>
            <a:r>
              <a:rPr spc="-100"/>
              <a:t> </a:t>
            </a:r>
            <a:r>
              <a:rPr spc="-200"/>
              <a:t>Penicillin</a:t>
            </a:r>
            <a:r>
              <a:rPr spc="-100"/>
              <a:t> </a:t>
            </a:r>
            <a:r>
              <a:rPr spc="-200"/>
              <a:t>(Penicillen</a:t>
            </a:r>
            <a:r>
              <a:rPr spc="-100"/>
              <a:t> G)</a:t>
            </a:r>
            <a:endParaRPr/>
          </a:p>
        </p:txBody>
      </p:sp>
      <p:sp>
        <p:nvSpPr>
          <p:cNvPr id="132" name="object 3"/>
          <p:cNvSpPr txBox="1"/>
          <p:nvPr/>
        </p:nvSpPr>
        <p:spPr bwMode="auto">
          <a:xfrm>
            <a:off x="646482" y="1803398"/>
            <a:ext cx="9502776" cy="2982219"/>
          </a:xfrm>
          <a:prstGeom prst="rect">
            <a:avLst/>
          </a:prstGeom>
          <a:ln w="12700">
            <a:miter lim="400000"/>
          </a:ln>
        </p:spPr>
        <p:txBody>
          <a:bodyPr lIns="0" tIns="0" rIns="0" bIns="0">
            <a:spAutoFit/>
          </a:bodyPr>
          <a:lstStyle/>
          <a:p>
            <a:pPr marL="240665" indent="-227965">
              <a:spcBef>
                <a:spcPts val="300"/>
              </a:spcBef>
              <a:buSzPct val="100000"/>
              <a:buFont typeface="Arial"/>
              <a:buChar char="•"/>
              <a:tabLst>
                <a:tab pos="228600" algn="l"/>
              </a:tabLst>
              <a:defRPr sz="2800" b="1" spc="-10"/>
            </a:pPr>
            <a:r>
              <a:rPr/>
              <a:t>Spectrum</a:t>
            </a:r>
            <a:endParaRPr/>
          </a:p>
          <a:p>
            <a:pPr marL="696594" lvl="1" indent="-227329">
              <a:spcBef>
                <a:spcPts val="200"/>
              </a:spcBef>
              <a:buSzPct val="100000"/>
              <a:buFont typeface="Arial"/>
              <a:buChar char="•"/>
              <a:tabLst>
                <a:tab pos="685800" algn="l"/>
              </a:tabLst>
              <a:defRPr sz="2400">
                <a:solidFill>
                  <a:srgbClr val="002060"/>
                </a:solidFill>
              </a:defRPr>
            </a:pPr>
            <a:r>
              <a:rPr/>
              <a:t>Gram</a:t>
            </a:r>
            <a:r>
              <a:rPr spc="-70"/>
              <a:t> </a:t>
            </a:r>
            <a:r>
              <a:rPr/>
              <a:t>+ve:</a:t>
            </a:r>
            <a:r>
              <a:rPr spc="-65"/>
              <a:t> </a:t>
            </a:r>
            <a:r>
              <a:rPr spc="-10">
                <a:solidFill>
                  <a:srgbClr val="000000"/>
                </a:solidFill>
              </a:rPr>
              <a:t>Streptococcus</a:t>
            </a:r>
            <a:r>
              <a:rPr spc="-65">
                <a:solidFill>
                  <a:srgbClr val="000000"/>
                </a:solidFill>
              </a:rPr>
              <a:t> </a:t>
            </a:r>
            <a:r>
              <a:rPr>
                <a:solidFill>
                  <a:srgbClr val="000000"/>
                </a:solidFill>
              </a:rPr>
              <a:t>spp,</a:t>
            </a:r>
            <a:r>
              <a:rPr spc="-60">
                <a:solidFill>
                  <a:srgbClr val="000000"/>
                </a:solidFill>
              </a:rPr>
              <a:t> </a:t>
            </a:r>
            <a:r>
              <a:rPr>
                <a:solidFill>
                  <a:srgbClr val="000000"/>
                </a:solidFill>
              </a:rPr>
              <a:t>Pneumococci,</a:t>
            </a:r>
            <a:r>
              <a:rPr spc="-65">
                <a:solidFill>
                  <a:srgbClr val="000000"/>
                </a:solidFill>
              </a:rPr>
              <a:t> </a:t>
            </a:r>
            <a:r>
              <a:rPr spc="-10">
                <a:solidFill>
                  <a:srgbClr val="000000"/>
                </a:solidFill>
              </a:rPr>
              <a:t>Staphylcoccus</a:t>
            </a:r>
            <a:r>
              <a:rPr spc="-65">
                <a:solidFill>
                  <a:srgbClr val="000000"/>
                </a:solidFill>
              </a:rPr>
              <a:t> </a:t>
            </a:r>
            <a:r>
              <a:rPr spc="-25">
                <a:solidFill>
                  <a:srgbClr val="000000"/>
                </a:solidFill>
              </a:rPr>
              <a:t>spp</a:t>
            </a:r>
            <a:endParaRPr/>
          </a:p>
          <a:p>
            <a:pPr marL="696594" lvl="1" indent="-227329">
              <a:spcBef>
                <a:spcPts val="200"/>
              </a:spcBef>
              <a:buSzPct val="100000"/>
              <a:buFont typeface="Arial"/>
              <a:buChar char="•"/>
              <a:tabLst>
                <a:tab pos="685800" algn="l"/>
              </a:tabLst>
              <a:defRPr sz="2400">
                <a:solidFill>
                  <a:srgbClr val="C00000"/>
                </a:solidFill>
              </a:defRPr>
            </a:pPr>
            <a:r>
              <a:rPr/>
              <a:t>Gram</a:t>
            </a:r>
            <a:r>
              <a:rPr spc="-70"/>
              <a:t> </a:t>
            </a:r>
            <a:r>
              <a:rPr/>
              <a:t>–ve:</a:t>
            </a:r>
            <a:r>
              <a:rPr spc="-70"/>
              <a:t> </a:t>
            </a:r>
            <a:r>
              <a:rPr>
                <a:solidFill>
                  <a:srgbClr val="000000"/>
                </a:solidFill>
              </a:rPr>
              <a:t>Gonorrhea</a:t>
            </a:r>
            <a:r>
              <a:rPr spc="-65">
                <a:solidFill>
                  <a:srgbClr val="000000"/>
                </a:solidFill>
              </a:rPr>
              <a:t> </a:t>
            </a:r>
            <a:r>
              <a:rPr>
                <a:solidFill>
                  <a:srgbClr val="000000"/>
                </a:solidFill>
              </a:rPr>
              <a:t>and</a:t>
            </a:r>
            <a:r>
              <a:rPr spc="-60">
                <a:solidFill>
                  <a:srgbClr val="000000"/>
                </a:solidFill>
              </a:rPr>
              <a:t> </a:t>
            </a:r>
            <a:r>
              <a:rPr spc="-10">
                <a:solidFill>
                  <a:srgbClr val="000000"/>
                </a:solidFill>
              </a:rPr>
              <a:t>Treponema</a:t>
            </a:r>
            <a:endParaRPr/>
          </a:p>
          <a:p>
            <a:pPr marL="240665" marR="5080" indent="-228600">
              <a:lnSpc>
                <a:spcPts val="2700"/>
              </a:lnSpc>
              <a:spcBef>
                <a:spcPts val="1200"/>
              </a:spcBef>
              <a:buSzPct val="100000"/>
              <a:buFont typeface="Arial"/>
              <a:buChar char="•"/>
              <a:tabLst>
                <a:tab pos="228600" algn="l"/>
              </a:tabLst>
              <a:defRPr sz="2800" b="1"/>
            </a:pPr>
            <a:r>
              <a:rPr/>
              <a:t>Cons:</a:t>
            </a:r>
            <a:r>
              <a:rPr spc="-65"/>
              <a:t> </a:t>
            </a:r>
            <a:r>
              <a:rPr sz="2400" b="0" spc="-55"/>
              <a:t>Taken</a:t>
            </a:r>
            <a:r>
              <a:rPr sz="2400" b="0" spc="-60"/>
              <a:t> </a:t>
            </a:r>
            <a:r>
              <a:rPr sz="2400" b="0"/>
              <a:t>by</a:t>
            </a:r>
            <a:r>
              <a:rPr sz="2400" b="0" spc="-60"/>
              <a:t> </a:t>
            </a:r>
            <a:r>
              <a:rPr sz="2400" b="0"/>
              <a:t>Injections</a:t>
            </a:r>
            <a:r>
              <a:rPr sz="2400" b="0" spc="-65"/>
              <a:t> </a:t>
            </a:r>
            <a:r>
              <a:rPr sz="2400" b="0" spc="-25"/>
              <a:t>Only,</a:t>
            </a:r>
            <a:r>
              <a:rPr sz="2400" b="0" spc="-65"/>
              <a:t> </a:t>
            </a:r>
            <a:r>
              <a:rPr sz="2400" b="0"/>
              <a:t>short</a:t>
            </a:r>
            <a:r>
              <a:rPr sz="2400" b="0" spc="-65"/>
              <a:t> </a:t>
            </a:r>
            <a:r>
              <a:rPr sz="2400" b="0"/>
              <a:t>half</a:t>
            </a:r>
            <a:r>
              <a:rPr sz="2400" b="0" spc="-55"/>
              <a:t> </a:t>
            </a:r>
            <a:r>
              <a:rPr sz="2400" b="0"/>
              <a:t>life,</a:t>
            </a:r>
            <a:r>
              <a:rPr sz="2400" b="0" spc="-60"/>
              <a:t> </a:t>
            </a:r>
            <a:r>
              <a:rPr sz="2400" b="0"/>
              <a:t>Beta</a:t>
            </a:r>
            <a:r>
              <a:rPr sz="2400" b="0" spc="-60"/>
              <a:t> </a:t>
            </a:r>
            <a:r>
              <a:rPr sz="2400" b="0"/>
              <a:t>Lactamase</a:t>
            </a:r>
            <a:r>
              <a:rPr sz="2400" b="0" spc="-60"/>
              <a:t> </a:t>
            </a:r>
            <a:r>
              <a:rPr sz="2400" b="0" spc="-10"/>
              <a:t>susceptible, </a:t>
            </a:r>
            <a:r>
              <a:rPr sz="2400" b="0"/>
              <a:t>Narrow</a:t>
            </a:r>
            <a:r>
              <a:rPr sz="2400" b="0" spc="-110"/>
              <a:t> </a:t>
            </a:r>
            <a:r>
              <a:rPr sz="2400" b="0" spc="-10"/>
              <a:t>spectrum</a:t>
            </a:r>
            <a:endParaRPr sz="2400"/>
          </a:p>
          <a:p>
            <a:pPr marL="240665" indent="-227965">
              <a:spcBef>
                <a:spcPts val="500"/>
              </a:spcBef>
              <a:buSzPct val="100000"/>
              <a:buFont typeface="Arial"/>
              <a:buChar char="•"/>
              <a:tabLst>
                <a:tab pos="228600" algn="l"/>
              </a:tabLst>
              <a:defRPr sz="2800" b="1"/>
            </a:pPr>
            <a:r>
              <a:rPr/>
              <a:t>Drugs</a:t>
            </a:r>
            <a:r>
              <a:rPr sz="2400" b="0"/>
              <a:t>:</a:t>
            </a:r>
            <a:r>
              <a:rPr sz="2400" b="0" spc="-100"/>
              <a:t> </a:t>
            </a:r>
            <a:r>
              <a:rPr sz="2400" b="0"/>
              <a:t>Procaine,</a:t>
            </a:r>
            <a:r>
              <a:rPr sz="2400" b="0" spc="-90"/>
              <a:t> </a:t>
            </a:r>
            <a:r>
              <a:rPr sz="2400" b="0" spc="-10"/>
              <a:t>Benzathine,</a:t>
            </a:r>
            <a:r>
              <a:rPr sz="2400" b="0" spc="-95"/>
              <a:t> </a:t>
            </a:r>
            <a:r>
              <a:rPr sz="2400" b="0"/>
              <a:t>Penicillin</a:t>
            </a:r>
            <a:r>
              <a:rPr sz="2400" b="0" spc="-90"/>
              <a:t> </a:t>
            </a:r>
            <a:r>
              <a:rPr sz="2400" b="0" spc="-50"/>
              <a:t>V</a:t>
            </a:r>
            <a:endParaRPr sz="2400"/>
          </a:p>
          <a:p>
            <a:pPr marL="240029" indent="-227329">
              <a:spcBef>
                <a:spcPts val="600"/>
              </a:spcBef>
              <a:buSzPct val="100000"/>
              <a:buFont typeface="Arial"/>
              <a:buChar char="•"/>
              <a:tabLst>
                <a:tab pos="228600" algn="l"/>
              </a:tabLst>
              <a:defRPr sz="2400"/>
            </a:pPr>
            <a:r>
              <a:rPr/>
              <a:t>The</a:t>
            </a:r>
            <a:r>
              <a:rPr spc="-55"/>
              <a:t> </a:t>
            </a:r>
            <a:r>
              <a:rPr/>
              <a:t>only</a:t>
            </a:r>
            <a:r>
              <a:rPr spc="-60"/>
              <a:t> </a:t>
            </a:r>
            <a:r>
              <a:rPr/>
              <a:t>antibiotic</a:t>
            </a:r>
            <a:r>
              <a:rPr spc="-65"/>
              <a:t> </a:t>
            </a:r>
            <a:r>
              <a:rPr/>
              <a:t>that</a:t>
            </a:r>
            <a:r>
              <a:rPr spc="-60"/>
              <a:t> </a:t>
            </a:r>
            <a:r>
              <a:rPr/>
              <a:t>can</a:t>
            </a:r>
            <a:r>
              <a:rPr spc="-60"/>
              <a:t> </a:t>
            </a:r>
            <a:r>
              <a:rPr/>
              <a:t>be</a:t>
            </a:r>
            <a:r>
              <a:rPr spc="-55"/>
              <a:t> </a:t>
            </a:r>
            <a:r>
              <a:rPr/>
              <a:t>used</a:t>
            </a:r>
            <a:r>
              <a:rPr spc="-55"/>
              <a:t> </a:t>
            </a:r>
            <a:r>
              <a:rPr/>
              <a:t>for</a:t>
            </a:r>
            <a:r>
              <a:rPr spc="-60"/>
              <a:t> </a:t>
            </a:r>
            <a:r>
              <a:rPr spc="-10"/>
              <a:t>prophylaxis</a:t>
            </a:r>
            <a:r>
              <a:rPr spc="-65"/>
              <a:t> </a:t>
            </a:r>
            <a:r>
              <a:rPr spc="-10"/>
              <a:t>(</a:t>
            </a:r>
            <a:r>
              <a:rPr sz="2800" spc="-10"/>
              <a:t>Benzathine)</a:t>
            </a:r>
            <a:endParaRPr/>
          </a:p>
        </p:txBody>
      </p:sp>
      <p:sp>
        <p:nvSpPr>
          <p:cNvPr id="133"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35" name="object 2"/>
          <p:cNvSpPr txBox="1"/>
          <p:nvPr>
            <p:ph type="title"/>
          </p:nvPr>
        </p:nvSpPr>
        <p:spPr bwMode="auto">
          <a:xfrm>
            <a:off x="910653" y="609600"/>
            <a:ext cx="9145270" cy="861061"/>
          </a:xfrm>
          <a:prstGeom prst="rect">
            <a:avLst/>
          </a:prstGeom>
        </p:spPr>
        <p:txBody>
          <a:bodyPr/>
          <a:lstStyle/>
          <a:p>
            <a:pPr indent="12700">
              <a:spcBef>
                <a:spcPts val="100"/>
              </a:spcBef>
              <a:defRPr spc="-300"/>
            </a:pPr>
            <a:r>
              <a:rPr/>
              <a:t>Penicillenase</a:t>
            </a:r>
            <a:r>
              <a:rPr spc="100"/>
              <a:t> </a:t>
            </a:r>
            <a:r>
              <a:rPr/>
              <a:t>resistant</a:t>
            </a:r>
            <a:r>
              <a:rPr spc="100"/>
              <a:t> </a:t>
            </a:r>
            <a:r>
              <a:rPr spc="0"/>
              <a:t>(Anti-</a:t>
            </a:r>
            <a:r>
              <a:rPr spc="-100"/>
              <a:t>staph).</a:t>
            </a:r>
            <a:endParaRPr/>
          </a:p>
        </p:txBody>
      </p:sp>
      <p:sp>
        <p:nvSpPr>
          <p:cNvPr id="136" name="object 3"/>
          <p:cNvSpPr txBox="1"/>
          <p:nvPr/>
        </p:nvSpPr>
        <p:spPr bwMode="auto">
          <a:xfrm>
            <a:off x="646481" y="1765300"/>
            <a:ext cx="9409432" cy="3684836"/>
          </a:xfrm>
          <a:prstGeom prst="rect">
            <a:avLst/>
          </a:prstGeom>
          <a:ln w="12700">
            <a:miter lim="400000"/>
          </a:ln>
        </p:spPr>
        <p:txBody>
          <a:bodyPr lIns="0" tIns="0" rIns="0" bIns="0">
            <a:spAutoFit/>
          </a:bodyPr>
          <a:lstStyle/>
          <a:p>
            <a:pPr marL="240665" indent="-227965">
              <a:lnSpc>
                <a:spcPts val="2500"/>
              </a:lnSpc>
              <a:spcBef>
                <a:spcPts val="100"/>
              </a:spcBef>
              <a:buSzPct val="100000"/>
              <a:buFont typeface="Arial"/>
              <a:buChar char="•"/>
              <a:tabLst>
                <a:tab pos="228600" algn="l"/>
              </a:tabLst>
              <a:defRPr sz="2200" b="1" spc="-9"/>
            </a:pPr>
            <a:r>
              <a:rPr/>
              <a:t>Spectrum</a:t>
            </a:r>
            <a:endParaRPr/>
          </a:p>
          <a:p>
            <a:pPr marL="697865" lvl="1" indent="-228600">
              <a:lnSpc>
                <a:spcPts val="2100"/>
              </a:lnSpc>
              <a:buSzPct val="100000"/>
              <a:buFont typeface="Arial"/>
              <a:buChar char="•"/>
              <a:tabLst>
                <a:tab pos="685800" algn="l"/>
              </a:tabLst>
              <a:defRPr sz="1900" spc="-10">
                <a:solidFill>
                  <a:srgbClr val="002060"/>
                </a:solidFill>
              </a:defRPr>
            </a:pPr>
            <a:r>
              <a:rPr/>
              <a:t>Staphylcoccus</a:t>
            </a:r>
            <a:r>
              <a:rPr spc="-35"/>
              <a:t> </a:t>
            </a:r>
            <a:r>
              <a:rPr spc="0"/>
              <a:t>spp</a:t>
            </a:r>
            <a:r>
              <a:rPr spc="-25"/>
              <a:t> </a:t>
            </a:r>
            <a:r>
              <a:rPr spc="-20"/>
              <a:t>only</a:t>
            </a:r>
            <a:endParaRPr/>
          </a:p>
          <a:p>
            <a:pPr marL="240665" indent="-227965">
              <a:spcBef>
                <a:spcPts val="200"/>
              </a:spcBef>
              <a:buSzPct val="100000"/>
              <a:buFont typeface="Arial"/>
              <a:buChar char="•"/>
              <a:tabLst>
                <a:tab pos="228600" algn="l"/>
              </a:tabLst>
              <a:defRPr sz="2200" b="1"/>
            </a:pPr>
            <a:r>
              <a:rPr/>
              <a:t>Cons:</a:t>
            </a:r>
            <a:r>
              <a:rPr spc="-60"/>
              <a:t> </a:t>
            </a:r>
            <a:r>
              <a:rPr sz="1900" b="0"/>
              <a:t>Narrow</a:t>
            </a:r>
            <a:r>
              <a:rPr sz="1900" b="0" spc="-55"/>
              <a:t> </a:t>
            </a:r>
            <a:r>
              <a:rPr sz="1900" b="0"/>
              <a:t>spectrum,</a:t>
            </a:r>
            <a:r>
              <a:rPr sz="1900" b="0" spc="-55"/>
              <a:t> </a:t>
            </a:r>
            <a:r>
              <a:rPr sz="1900" b="0"/>
              <a:t>Only</a:t>
            </a:r>
            <a:r>
              <a:rPr sz="1900" b="0" spc="-55"/>
              <a:t> </a:t>
            </a:r>
            <a:r>
              <a:rPr sz="1900" b="0"/>
              <a:t>one</a:t>
            </a:r>
            <a:r>
              <a:rPr sz="1900" b="0" spc="-50"/>
              <a:t> </a:t>
            </a:r>
            <a:r>
              <a:rPr sz="1900" b="0" spc="-10"/>
              <a:t>Indication</a:t>
            </a:r>
            <a:endParaRPr sz="1900"/>
          </a:p>
          <a:p>
            <a:pPr marL="240665" indent="-227965">
              <a:spcBef>
                <a:spcPts val="200"/>
              </a:spcBef>
              <a:buSzPct val="100000"/>
              <a:buFont typeface="Arial"/>
              <a:buChar char="•"/>
              <a:tabLst>
                <a:tab pos="228600" algn="l"/>
              </a:tabLst>
              <a:defRPr sz="2200" b="1"/>
            </a:pPr>
            <a:r>
              <a:rPr/>
              <a:t>Drugs</a:t>
            </a:r>
            <a:r>
              <a:rPr sz="1900" b="0"/>
              <a:t>:</a:t>
            </a:r>
            <a:r>
              <a:rPr sz="1900" b="0" spc="-45"/>
              <a:t> </a:t>
            </a:r>
            <a:r>
              <a:rPr b="0"/>
              <a:t>Methicillin</a:t>
            </a:r>
            <a:r>
              <a:rPr b="0" spc="-50"/>
              <a:t> </a:t>
            </a:r>
            <a:r>
              <a:rPr b="0" spc="-9"/>
              <a:t>Cloxacillin,</a:t>
            </a:r>
            <a:r>
              <a:rPr b="0" spc="-45"/>
              <a:t> </a:t>
            </a:r>
            <a:r>
              <a:rPr b="0" spc="-9"/>
              <a:t>Dicloxacillin,</a:t>
            </a:r>
            <a:r>
              <a:rPr b="0" spc="-45"/>
              <a:t> </a:t>
            </a:r>
            <a:r>
              <a:rPr b="0" spc="-9"/>
              <a:t>Flucloxacillin,</a:t>
            </a:r>
            <a:r>
              <a:rPr b="0" spc="-45"/>
              <a:t> </a:t>
            </a:r>
            <a:r>
              <a:rPr b="0" spc="-9">
                <a:solidFill>
                  <a:srgbClr val="002060"/>
                </a:solidFill>
              </a:rPr>
              <a:t>Nafcillin.</a:t>
            </a:r>
            <a:endParaRPr/>
          </a:p>
          <a:p>
            <a:pPr indent="276859">
              <a:spcBef>
                <a:spcPts val="800"/>
              </a:spcBef>
              <a:defRPr sz="4400" spc="-195">
                <a:solidFill>
                  <a:srgbClr val="FF0000"/>
                </a:solidFill>
                <a:latin typeface="Microsoft Sans Serif"/>
                <a:ea typeface="Microsoft Sans Serif"/>
                <a:cs typeface="Microsoft Sans Serif"/>
              </a:defRPr>
            </a:pPr>
            <a:r>
              <a:rPr/>
              <a:t>Extended</a:t>
            </a:r>
            <a:r>
              <a:rPr spc="-100"/>
              <a:t> </a:t>
            </a:r>
            <a:r>
              <a:rPr spc="-180"/>
              <a:t>Spectrum</a:t>
            </a:r>
            <a:r>
              <a:rPr spc="-114"/>
              <a:t> </a:t>
            </a:r>
            <a:r>
              <a:rPr spc="-38"/>
              <a:t>(Amino</a:t>
            </a:r>
            <a:r>
              <a:rPr spc="-185"/>
              <a:t> </a:t>
            </a:r>
            <a:r>
              <a:rPr spc="-175"/>
              <a:t>Penicillens)</a:t>
            </a:r>
            <a:endParaRPr/>
          </a:p>
          <a:p>
            <a:pPr marL="367665" lvl="1" indent="-228600">
              <a:spcBef>
                <a:spcPts val="2500"/>
              </a:spcBef>
              <a:buSzPct val="100000"/>
              <a:buFont typeface="Arial"/>
              <a:buChar char="•"/>
              <a:tabLst>
                <a:tab pos="355600" algn="l"/>
              </a:tabLst>
              <a:defRPr sz="2200" b="1"/>
            </a:pPr>
            <a:r>
              <a:rPr/>
              <a:t>How?</a:t>
            </a:r>
            <a:r>
              <a:rPr spc="-38"/>
              <a:t> </a:t>
            </a:r>
            <a:r>
              <a:rPr/>
              <a:t>The</a:t>
            </a:r>
            <a:r>
              <a:rPr spc="-35"/>
              <a:t> </a:t>
            </a:r>
            <a:r>
              <a:rPr/>
              <a:t>amino</a:t>
            </a:r>
            <a:r>
              <a:rPr spc="-35"/>
              <a:t> </a:t>
            </a:r>
            <a:r>
              <a:rPr/>
              <a:t>group</a:t>
            </a:r>
            <a:r>
              <a:rPr spc="-45"/>
              <a:t> </a:t>
            </a:r>
            <a:r>
              <a:rPr/>
              <a:t>tricks</a:t>
            </a:r>
            <a:r>
              <a:rPr spc="-45"/>
              <a:t> </a:t>
            </a:r>
            <a:r>
              <a:rPr/>
              <a:t>the</a:t>
            </a:r>
            <a:r>
              <a:rPr spc="-35"/>
              <a:t> </a:t>
            </a:r>
            <a:r>
              <a:rPr/>
              <a:t>bacterial</a:t>
            </a:r>
            <a:r>
              <a:rPr spc="-38"/>
              <a:t> </a:t>
            </a:r>
            <a:r>
              <a:rPr/>
              <a:t>cell</a:t>
            </a:r>
            <a:r>
              <a:rPr spc="-38"/>
              <a:t> </a:t>
            </a:r>
            <a:r>
              <a:rPr/>
              <a:t>wall</a:t>
            </a:r>
            <a:r>
              <a:rPr spc="-45"/>
              <a:t> </a:t>
            </a:r>
            <a:r>
              <a:rPr/>
              <a:t>and</a:t>
            </a:r>
            <a:r>
              <a:rPr spc="-45"/>
              <a:t> </a:t>
            </a:r>
            <a:r>
              <a:rPr/>
              <a:t>lets</a:t>
            </a:r>
            <a:r>
              <a:rPr spc="-38"/>
              <a:t> </a:t>
            </a:r>
            <a:r>
              <a:rPr/>
              <a:t>the</a:t>
            </a:r>
            <a:r>
              <a:rPr spc="-35"/>
              <a:t> </a:t>
            </a:r>
            <a:r>
              <a:rPr/>
              <a:t>drug</a:t>
            </a:r>
            <a:r>
              <a:rPr spc="-45"/>
              <a:t> </a:t>
            </a:r>
            <a:r>
              <a:rPr spc="-25"/>
              <a:t>in</a:t>
            </a:r>
            <a:endParaRPr/>
          </a:p>
          <a:p>
            <a:pPr marL="367665" lvl="1" indent="-228600">
              <a:lnSpc>
                <a:spcPts val="2500"/>
              </a:lnSpc>
              <a:spcBef>
                <a:spcPts val="100"/>
              </a:spcBef>
              <a:buSzPct val="100000"/>
              <a:buFont typeface="Arial"/>
              <a:buChar char="•"/>
              <a:tabLst>
                <a:tab pos="355600" algn="l"/>
              </a:tabLst>
              <a:defRPr sz="2200" b="1" spc="-9"/>
            </a:pPr>
            <a:r>
              <a:rPr/>
              <a:t>Spectrum</a:t>
            </a:r>
            <a:endParaRPr/>
          </a:p>
          <a:p>
            <a:pPr marL="824864" lvl="2" indent="-228600">
              <a:lnSpc>
                <a:spcPts val="2200"/>
              </a:lnSpc>
              <a:buSzPct val="100000"/>
              <a:buFont typeface="Arial"/>
              <a:buChar char="•"/>
              <a:tabLst>
                <a:tab pos="812800" algn="l"/>
              </a:tabLst>
              <a:defRPr sz="1900"/>
            </a:pPr>
            <a:r>
              <a:rPr/>
              <a:t>Like</a:t>
            </a:r>
            <a:r>
              <a:rPr spc="-45"/>
              <a:t> </a:t>
            </a:r>
            <a:r>
              <a:rPr spc="-25"/>
              <a:t>Pen-</a:t>
            </a:r>
            <a:r>
              <a:rPr/>
              <a:t>G</a:t>
            </a:r>
            <a:r>
              <a:rPr spc="-45"/>
              <a:t> </a:t>
            </a:r>
            <a:r>
              <a:rPr/>
              <a:t>with</a:t>
            </a:r>
            <a:r>
              <a:rPr spc="-45"/>
              <a:t> </a:t>
            </a:r>
            <a:r>
              <a:rPr>
                <a:solidFill>
                  <a:srgbClr val="FF0000"/>
                </a:solidFill>
              </a:rPr>
              <a:t>the</a:t>
            </a:r>
            <a:r>
              <a:rPr spc="-40">
                <a:solidFill>
                  <a:srgbClr val="FF0000"/>
                </a:solidFill>
              </a:rPr>
              <a:t> </a:t>
            </a:r>
            <a:r>
              <a:rPr>
                <a:solidFill>
                  <a:srgbClr val="FF0000"/>
                </a:solidFill>
              </a:rPr>
              <a:t>addition</a:t>
            </a:r>
            <a:r>
              <a:rPr spc="-50">
                <a:solidFill>
                  <a:srgbClr val="FF0000"/>
                </a:solidFill>
              </a:rPr>
              <a:t> </a:t>
            </a:r>
            <a:r>
              <a:rPr>
                <a:solidFill>
                  <a:srgbClr val="FF0000"/>
                </a:solidFill>
              </a:rPr>
              <a:t>of</a:t>
            </a:r>
            <a:r>
              <a:rPr spc="-50">
                <a:solidFill>
                  <a:srgbClr val="FF0000"/>
                </a:solidFill>
              </a:rPr>
              <a:t> </a:t>
            </a:r>
            <a:r>
              <a:rPr spc="-25">
                <a:solidFill>
                  <a:srgbClr val="FF0000"/>
                </a:solidFill>
              </a:rPr>
              <a:t>G-</a:t>
            </a:r>
            <a:r>
              <a:rPr>
                <a:solidFill>
                  <a:srgbClr val="FF0000"/>
                </a:solidFill>
              </a:rPr>
              <a:t>ve:</a:t>
            </a:r>
            <a:r>
              <a:rPr spc="-45">
                <a:solidFill>
                  <a:srgbClr val="FF0000"/>
                </a:solidFill>
              </a:rPr>
              <a:t> </a:t>
            </a:r>
            <a:r>
              <a:rPr>
                <a:solidFill>
                  <a:srgbClr val="FF0000"/>
                </a:solidFill>
              </a:rPr>
              <a:t>Salmonella,</a:t>
            </a:r>
            <a:r>
              <a:rPr spc="-45">
                <a:solidFill>
                  <a:srgbClr val="FF0000"/>
                </a:solidFill>
              </a:rPr>
              <a:t> </a:t>
            </a:r>
            <a:r>
              <a:rPr>
                <a:solidFill>
                  <a:srgbClr val="FF0000"/>
                </a:solidFill>
              </a:rPr>
              <a:t>Shigella,</a:t>
            </a:r>
            <a:r>
              <a:rPr spc="-45">
                <a:solidFill>
                  <a:srgbClr val="FF0000"/>
                </a:solidFill>
              </a:rPr>
              <a:t> </a:t>
            </a:r>
            <a:r>
              <a:rPr spc="-10">
                <a:solidFill>
                  <a:srgbClr val="FF0000"/>
                </a:solidFill>
              </a:rPr>
              <a:t>Proteus,</a:t>
            </a:r>
            <a:r>
              <a:rPr spc="-45">
                <a:solidFill>
                  <a:srgbClr val="FF0000"/>
                </a:solidFill>
              </a:rPr>
              <a:t> </a:t>
            </a:r>
            <a:r>
              <a:rPr spc="-10">
                <a:solidFill>
                  <a:srgbClr val="FF0000"/>
                </a:solidFill>
              </a:rPr>
              <a:t>H.Influenza</a:t>
            </a:r>
            <a:endParaRPr/>
          </a:p>
          <a:p>
            <a:pPr marL="367665" lvl="1" indent="-228600">
              <a:spcBef>
                <a:spcPts val="200"/>
              </a:spcBef>
              <a:buSzPct val="100000"/>
              <a:buFont typeface="Arial"/>
              <a:buChar char="•"/>
              <a:tabLst>
                <a:tab pos="355600" algn="l"/>
              </a:tabLst>
              <a:defRPr sz="2200" b="1"/>
            </a:pPr>
            <a:r>
              <a:rPr/>
              <a:t>Cons:</a:t>
            </a:r>
            <a:r>
              <a:rPr spc="-70"/>
              <a:t> </a:t>
            </a:r>
            <a:r>
              <a:rPr b="0"/>
              <a:t>Beta</a:t>
            </a:r>
            <a:r>
              <a:rPr b="0" spc="-77"/>
              <a:t> </a:t>
            </a:r>
            <a:r>
              <a:rPr b="0"/>
              <a:t>Lactamase</a:t>
            </a:r>
            <a:r>
              <a:rPr b="0" spc="-70"/>
              <a:t> </a:t>
            </a:r>
            <a:r>
              <a:rPr b="0"/>
              <a:t>susceptible,</a:t>
            </a:r>
            <a:r>
              <a:rPr b="0" spc="-70"/>
              <a:t> </a:t>
            </a:r>
            <a:r>
              <a:rPr b="0"/>
              <a:t>Cause</a:t>
            </a:r>
            <a:r>
              <a:rPr b="0" spc="-70"/>
              <a:t> </a:t>
            </a:r>
            <a:r>
              <a:rPr b="0" spc="-9"/>
              <a:t>superinfection</a:t>
            </a:r>
            <a:endParaRPr/>
          </a:p>
        </p:txBody>
      </p:sp>
      <p:sp>
        <p:nvSpPr>
          <p:cNvPr id="137" name="object 4"/>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1" showMasterSp="1" show="1">
  <p:cSld name="">
    <p:spTree>
      <p:nvGrpSpPr>
        <p:cNvPr id="1" name=""/>
        <p:cNvGrpSpPr/>
        <p:nvPr/>
      </p:nvGrpSpPr>
      <p:grpSpPr bwMode="auto">
        <a:xfrm>
          <a:off x="0" y="0"/>
          <a:ext cx="0" cy="0"/>
          <a:chOff x="0" y="0"/>
          <a:chExt cx="0" cy="0"/>
        </a:xfrm>
      </p:grpSpPr>
      <p:sp>
        <p:nvSpPr>
          <p:cNvPr id="139" name="object 2"/>
          <p:cNvSpPr txBox="1"/>
          <p:nvPr>
            <p:ph type="title"/>
          </p:nvPr>
        </p:nvSpPr>
        <p:spPr bwMode="auto">
          <a:xfrm>
            <a:off x="910653" y="609600"/>
            <a:ext cx="9145270" cy="861061"/>
          </a:xfrm>
          <a:prstGeom prst="rect">
            <a:avLst/>
          </a:prstGeom>
        </p:spPr>
        <p:txBody>
          <a:bodyPr/>
          <a:lstStyle/>
          <a:p>
            <a:pPr indent="12700">
              <a:spcBef>
                <a:spcPts val="100"/>
              </a:spcBef>
              <a:defRPr spc="-200"/>
            </a:pPr>
            <a:r>
              <a:rPr/>
              <a:t>Extended</a:t>
            </a:r>
            <a:r>
              <a:rPr spc="-100"/>
              <a:t> </a:t>
            </a:r>
            <a:r>
              <a:rPr/>
              <a:t>Spectrum </a:t>
            </a:r>
            <a:r>
              <a:rPr spc="-100"/>
              <a:t>(Amino</a:t>
            </a:r>
            <a:r>
              <a:rPr/>
              <a:t> Penicillens)</a:t>
            </a:r>
            <a:endParaRPr/>
          </a:p>
        </p:txBody>
      </p:sp>
      <p:sp>
        <p:nvSpPr>
          <p:cNvPr id="140" name="object 3"/>
          <p:cNvSpPr txBox="1"/>
          <p:nvPr/>
        </p:nvSpPr>
        <p:spPr bwMode="auto">
          <a:xfrm>
            <a:off x="646481" y="1638300"/>
            <a:ext cx="4971417" cy="353318"/>
          </a:xfrm>
          <a:prstGeom prst="rect">
            <a:avLst/>
          </a:prstGeom>
          <a:ln w="12700">
            <a:miter lim="400000"/>
          </a:ln>
        </p:spPr>
        <p:txBody>
          <a:bodyPr lIns="0" tIns="0" rIns="0" bIns="0">
            <a:spAutoFit/>
          </a:bodyPr>
          <a:lstStyle/>
          <a:p>
            <a:pPr marL="240665" indent="-227965">
              <a:spcBef>
                <a:spcPts val="100"/>
              </a:spcBef>
              <a:buSzPct val="100000"/>
              <a:buFont typeface="Arial"/>
              <a:buChar char="•"/>
              <a:tabLst>
                <a:tab pos="228600" algn="l"/>
              </a:tabLst>
              <a:defRPr sz="2800" b="1"/>
            </a:pPr>
            <a:r>
              <a:rPr/>
              <a:t>How</a:t>
            </a:r>
            <a:r>
              <a:rPr spc="-45"/>
              <a:t> </a:t>
            </a:r>
            <a:r>
              <a:rPr/>
              <a:t>do</a:t>
            </a:r>
            <a:r>
              <a:rPr spc="-50"/>
              <a:t> </a:t>
            </a:r>
            <a:r>
              <a:rPr/>
              <a:t>we</a:t>
            </a:r>
            <a:r>
              <a:rPr spc="-40"/>
              <a:t> </a:t>
            </a:r>
            <a:r>
              <a:rPr/>
              <a:t>solve</a:t>
            </a:r>
            <a:r>
              <a:rPr spc="-40"/>
              <a:t> </a:t>
            </a:r>
            <a:r>
              <a:rPr/>
              <a:t>the</a:t>
            </a:r>
            <a:r>
              <a:rPr spc="-40"/>
              <a:t> </a:t>
            </a:r>
            <a:r>
              <a:rPr spc="-10"/>
              <a:t>problems?</a:t>
            </a:r>
            <a:endParaRPr/>
          </a:p>
        </p:txBody>
      </p:sp>
      <p:sp>
        <p:nvSpPr>
          <p:cNvPr id="141" name="object 4"/>
          <p:cNvSpPr txBox="1"/>
          <p:nvPr/>
        </p:nvSpPr>
        <p:spPr bwMode="auto">
          <a:xfrm>
            <a:off x="646482" y="4191000"/>
            <a:ext cx="7306944" cy="353318"/>
          </a:xfrm>
          <a:prstGeom prst="rect">
            <a:avLst/>
          </a:prstGeom>
          <a:ln w="12700">
            <a:miter lim="400000"/>
          </a:ln>
        </p:spPr>
        <p:txBody>
          <a:bodyPr lIns="0" tIns="0" rIns="0" bIns="0">
            <a:spAutoFit/>
          </a:bodyPr>
          <a:lstStyle/>
          <a:p>
            <a:pPr marL="240665" indent="-227965">
              <a:spcBef>
                <a:spcPts val="100"/>
              </a:spcBef>
              <a:buSzPct val="100000"/>
              <a:buFont typeface="Arial"/>
              <a:buChar char="•"/>
              <a:tabLst>
                <a:tab pos="228600" algn="l"/>
              </a:tabLst>
              <a:defRPr sz="2800" b="1"/>
            </a:pPr>
            <a:r>
              <a:rPr/>
              <a:t>Comparison</a:t>
            </a:r>
            <a:r>
              <a:rPr spc="-75"/>
              <a:t> </a:t>
            </a:r>
            <a:r>
              <a:rPr/>
              <a:t>between</a:t>
            </a:r>
            <a:r>
              <a:rPr spc="-70"/>
              <a:t> </a:t>
            </a:r>
            <a:r>
              <a:rPr/>
              <a:t>Ampicillin</a:t>
            </a:r>
            <a:r>
              <a:rPr spc="-70"/>
              <a:t> </a:t>
            </a:r>
            <a:r>
              <a:rPr/>
              <a:t>and</a:t>
            </a:r>
            <a:r>
              <a:rPr spc="-75"/>
              <a:t> </a:t>
            </a:r>
            <a:r>
              <a:rPr spc="-10"/>
              <a:t>Amoxicillin</a:t>
            </a:r>
            <a:endParaRPr/>
          </a:p>
        </p:txBody>
      </p:sp>
      <p:graphicFrame>
        <p:nvGraphicFramePr>
          <p:cNvPr id="142" name="object 5"/>
          <p:cNvGraphicFramePr>
            <a:graphicFrameLocks xmlns:a="http://schemas.openxmlformats.org/drawingml/2006/main"/>
          </p:cNvGraphicFramePr>
          <p:nvPr/>
        </p:nvGraphicFramePr>
        <p:xfrm>
          <a:off x="1755193" y="2209974"/>
          <a:ext cx="8128001" cy="1828801"/>
        </p:xfrm>
        <a:graphic>
          <a:graphicData uri="http://schemas.openxmlformats.org/drawingml/2006/table">
            <a:tbl>
              <a:tblPr firstRow="0" firstCol="0" lastRow="0" lastCol="0" bandRow="0" bandCol="0">
                <a:tableStyleId>{4C3C2611-4C71-4FC5-86AE-919BDF0F9419}</a:tableStyleId>
              </a:tblPr>
              <a:tblGrid>
                <a:gridCol w="4064000"/>
                <a:gridCol w="4064000"/>
              </a:tblGrid>
              <a:tr h="640080">
                <a:tc>
                  <a:txBody>
                    <a:bodyPr/>
                    <a:p>
                      <a:pPr indent="635" algn="ctr">
                        <a:spcBef>
                          <a:spcPts val="200"/>
                        </a:spcBef>
                        <a:defRPr b="1">
                          <a:solidFill>
                            <a:srgbClr val="FFFFFF"/>
                          </a:solidFill>
                        </a:defRPr>
                      </a:pPr>
                      <a:r>
                        <a:rPr/>
                        <a:t>Beta</a:t>
                      </a:r>
                      <a:r>
                        <a:rPr spc="-45"/>
                        <a:t> </a:t>
                      </a:r>
                      <a:r>
                        <a:rPr spc="-10"/>
                        <a:t>Lactamase</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algn="ctr">
                        <a:spcBef>
                          <a:spcPts val="200"/>
                        </a:spcBef>
                        <a:defRPr/>
                      </a:pPr>
                      <a:r>
                        <a:rPr b="1" spc="-10">
                          <a:solidFill>
                            <a:srgbClr val="FFFFFF"/>
                          </a:solidFill>
                        </a:rPr>
                        <a:t>Superinfection</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r>
              <a:tr h="1188720">
                <a:tc>
                  <a:txBody>
                    <a:bodyPr/>
                    <a:p>
                      <a:pPr marL="377189" marR="167639" indent="-285750" algn="l">
                        <a:lnSpc>
                          <a:spcPts val="2100"/>
                        </a:lnSpc>
                        <a:spcBef>
                          <a:spcPts val="400"/>
                        </a:spcBef>
                        <a:buSzPct val="100000"/>
                        <a:buFont typeface="Arial"/>
                        <a:buChar char="•"/>
                        <a:tabLst>
                          <a:tab pos="368300" algn="l"/>
                        </a:tabLst>
                        <a:defRPr/>
                      </a:pPr>
                      <a:r>
                        <a:rPr/>
                        <a:t>Add</a:t>
                      </a:r>
                      <a:r>
                        <a:rPr spc="-45"/>
                        <a:t> </a:t>
                      </a:r>
                      <a:r>
                        <a:rPr/>
                        <a:t>calvulinic</a:t>
                      </a:r>
                      <a:r>
                        <a:rPr spc="-50"/>
                        <a:t> </a:t>
                      </a:r>
                      <a:r>
                        <a:rPr/>
                        <a:t>acid</a:t>
                      </a:r>
                      <a:r>
                        <a:rPr spc="-45"/>
                        <a:t> </a:t>
                      </a:r>
                      <a:r>
                        <a:rPr/>
                        <a:t>which</a:t>
                      </a:r>
                      <a:r>
                        <a:rPr spc="-45"/>
                        <a:t> </a:t>
                      </a:r>
                      <a:r>
                        <a:rPr/>
                        <a:t>even</a:t>
                      </a:r>
                      <a:r>
                        <a:rPr spc="-40"/>
                        <a:t> </a:t>
                      </a:r>
                      <a:r>
                        <a:rPr spc="-10"/>
                        <a:t>extend </a:t>
                      </a:r>
                      <a:r>
                        <a:rPr/>
                        <a:t>the</a:t>
                      </a:r>
                      <a:r>
                        <a:rPr spc="-30"/>
                        <a:t> </a:t>
                      </a:r>
                      <a:r>
                        <a:rPr/>
                        <a:t>spectrum</a:t>
                      </a:r>
                      <a:r>
                        <a:rPr spc="-40"/>
                        <a:t> </a:t>
                      </a:r>
                      <a:r>
                        <a:rPr/>
                        <a:t>even</a:t>
                      </a:r>
                      <a:r>
                        <a:rPr spc="-30"/>
                        <a:t> </a:t>
                      </a:r>
                      <a:r>
                        <a:rPr spc="-20"/>
                        <a:t>more.</a:t>
                      </a:r>
                      <a:endParaRPr spc="-20"/>
                    </a:p>
                    <a:p>
                      <a:pPr marL="833755" lvl="1" indent="-285115" algn="l">
                        <a:lnSpc>
                          <a:spcPts val="2100"/>
                        </a:lnSpc>
                        <a:buSzPct val="100000"/>
                        <a:buFont typeface="Arial"/>
                        <a:buChar char="•"/>
                        <a:tabLst>
                          <a:tab pos="825500" algn="l"/>
                        </a:tabLst>
                        <a:defRPr spc="-10"/>
                      </a:pPr>
                      <a:r>
                        <a:rPr/>
                        <a:t>Hepatotoxic</a:t>
                      </a:r>
                      <a:endParaRPr/>
                    </a:p>
                    <a:p>
                      <a:pPr marL="833755" lvl="1" indent="-285115" algn="l">
                        <a:buSzPct val="100000"/>
                        <a:buFont typeface="Arial"/>
                        <a:buChar char="•"/>
                        <a:tabLst>
                          <a:tab pos="825500" algn="l"/>
                        </a:tabLst>
                        <a:defRPr b="1"/>
                      </a:pPr>
                      <a:r>
                        <a:rPr/>
                        <a:t>Drug</a:t>
                      </a:r>
                      <a:r>
                        <a:rPr spc="-30"/>
                        <a:t> </a:t>
                      </a:r>
                      <a:r>
                        <a:rPr/>
                        <a:t>name:</a:t>
                      </a:r>
                      <a:r>
                        <a:rPr spc="-25"/>
                        <a:t> </a:t>
                      </a:r>
                      <a:r>
                        <a:rPr spc="-10"/>
                        <a:t>Augmentin</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L="376554" indent="-285750" algn="l">
                        <a:lnSpc>
                          <a:spcPts val="2100"/>
                        </a:lnSpc>
                        <a:spcBef>
                          <a:spcPts val="300"/>
                        </a:spcBef>
                        <a:buSzPct val="100000"/>
                        <a:buFont typeface="Arial"/>
                        <a:buChar char="•"/>
                        <a:tabLst>
                          <a:tab pos="368300" algn="l"/>
                        </a:tabLst>
                        <a:defRPr/>
                      </a:pPr>
                      <a:r>
                        <a:rPr/>
                        <a:t>Usage</a:t>
                      </a:r>
                      <a:r>
                        <a:rPr spc="-45"/>
                        <a:t> </a:t>
                      </a:r>
                      <a:r>
                        <a:rPr/>
                        <a:t>of</a:t>
                      </a:r>
                      <a:r>
                        <a:rPr spc="-45"/>
                        <a:t> </a:t>
                      </a:r>
                      <a:r>
                        <a:rPr/>
                        <a:t>prodrugs</a:t>
                      </a:r>
                      <a:r>
                        <a:rPr spc="-50"/>
                        <a:t> </a:t>
                      </a:r>
                      <a:r>
                        <a:rPr b="1" spc="-10"/>
                        <a:t>piva,tala,paca</a:t>
                      </a:r>
                      <a:endParaRPr b="1" spc="-10"/>
                    </a:p>
                    <a:p>
                      <a:pPr marL="833755" lvl="1" indent="-285750" algn="l">
                        <a:lnSpc>
                          <a:spcPts val="2100"/>
                        </a:lnSpc>
                        <a:buSzPct val="100000"/>
                        <a:buFont typeface="Arial"/>
                        <a:buChar char="•"/>
                        <a:tabLst>
                          <a:tab pos="825500" algn="l"/>
                        </a:tabLst>
                        <a:defRPr/>
                      </a:pPr>
                      <a:r>
                        <a:rPr/>
                        <a:t>Higher</a:t>
                      </a:r>
                      <a:r>
                        <a:rPr spc="-40"/>
                        <a:t> </a:t>
                      </a:r>
                      <a:r>
                        <a:rPr/>
                        <a:t>levels</a:t>
                      </a:r>
                      <a:r>
                        <a:rPr spc="-40"/>
                        <a:t> </a:t>
                      </a:r>
                      <a:r>
                        <a:rPr/>
                        <a:t>in</a:t>
                      </a:r>
                      <a:r>
                        <a:rPr spc="-30"/>
                        <a:t> </a:t>
                      </a:r>
                      <a:r>
                        <a:rPr/>
                        <a:t>blood</a:t>
                      </a:r>
                      <a:r>
                        <a:rPr spc="-30"/>
                        <a:t> </a:t>
                      </a:r>
                      <a:r>
                        <a:rPr/>
                        <a:t>and</a:t>
                      </a:r>
                      <a:r>
                        <a:rPr spc="-30"/>
                        <a:t> </a:t>
                      </a:r>
                      <a:r>
                        <a:rPr spc="-10"/>
                        <a:t>tissues</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r>
            </a:tbl>
          </a:graphicData>
        </a:graphic>
      </p:graphicFrame>
      <p:graphicFrame>
        <p:nvGraphicFramePr>
          <p:cNvPr id="143" name="object 6"/>
          <p:cNvGraphicFramePr>
            <a:graphicFrameLocks xmlns:a="http://schemas.openxmlformats.org/drawingml/2006/main"/>
          </p:cNvGraphicFramePr>
          <p:nvPr/>
        </p:nvGraphicFramePr>
        <p:xfrm>
          <a:off x="1755194" y="4731522"/>
          <a:ext cx="8129270" cy="1854201"/>
        </p:xfrm>
        <a:graphic>
          <a:graphicData uri="http://schemas.openxmlformats.org/drawingml/2006/table">
            <a:tbl>
              <a:tblPr firstRow="0" firstCol="0" lastRow="0" lastCol="0" bandRow="0" bandCol="0">
                <a:tableStyleId>{4C3C2611-4C71-4FC5-86AE-919BDF0F9419}</a:tableStyleId>
              </a:tblPr>
              <a:tblGrid>
                <a:gridCol w="1471295"/>
                <a:gridCol w="3027045"/>
                <a:gridCol w="3630929"/>
              </a:tblGrid>
              <a:tr h="370840">
                <a:tc>
                  <a:txBody>
                    <a:bodyPr/>
                    <a:p>
                      <a:pPr algn="l">
                        <a:defRPr/>
                      </a:pP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algn="ctr">
                        <a:spcBef>
                          <a:spcPts val="200"/>
                        </a:spcBef>
                        <a:defRPr/>
                      </a:pPr>
                      <a:r>
                        <a:rPr b="1" spc="-10">
                          <a:solidFill>
                            <a:srgbClr val="FFFFFF"/>
                          </a:solidFill>
                        </a:rPr>
                        <a:t>Ampicillin</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c>
                  <a:txBody>
                    <a:bodyPr/>
                    <a:p>
                      <a:pPr marR="635" algn="ctr">
                        <a:spcBef>
                          <a:spcPts val="200"/>
                        </a:spcBef>
                        <a:defRPr/>
                      </a:pPr>
                      <a:r>
                        <a:rPr b="1" spc="-10">
                          <a:solidFill>
                            <a:srgbClr val="FFFFFF"/>
                          </a:solidFill>
                        </a:rPr>
                        <a:t>Amoxicllin</a:t>
                      </a:r>
                      <a:endParaRPr/>
                    </a:p>
                  </a:txBody>
                  <a:tcPr marL="0" marR="0" marT="0" marB="0" anchor="t">
                    <a:lnL w="12700" algn="ctr">
                      <a:solidFill>
                        <a:srgbClr val="FFFFFF"/>
                      </a:solidFill>
                    </a:lnL>
                    <a:lnR w="12700" algn="ctr">
                      <a:solidFill>
                        <a:srgbClr val="FFFFFF"/>
                      </a:solidFill>
                    </a:lnR>
                    <a:lnT w="12700" algn="ctr">
                      <a:solidFill>
                        <a:srgbClr val="FFFFFF"/>
                      </a:solidFill>
                    </a:lnT>
                    <a:lnB w="38100" algn="ctr">
                      <a:solidFill>
                        <a:srgbClr val="FFFFFF"/>
                      </a:solidFill>
                    </a:lnB>
                    <a:solidFill>
                      <a:srgbClr val="5B9BD5"/>
                    </a:solidFill>
                  </a:tcPr>
                </a:tc>
              </a:tr>
              <a:tr h="370840">
                <a:tc>
                  <a:txBody>
                    <a:bodyPr/>
                    <a:p>
                      <a:pPr algn="l">
                        <a:spcBef>
                          <a:spcPts val="200"/>
                        </a:spcBef>
                        <a:defRPr/>
                      </a:pPr>
                      <a:r>
                        <a:rPr b="1" spc="-10"/>
                        <a:t>Absorption</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algn="ctr">
                        <a:spcBef>
                          <a:spcPts val="200"/>
                        </a:spcBef>
                        <a:defRPr/>
                      </a:pPr>
                      <a:r>
                        <a:rPr spc="-50">
                          <a:latin typeface="Segoe UI Symbol"/>
                          <a:ea typeface="Segoe UI Symbol"/>
                          <a:cs typeface="Segoe UI Symbol"/>
                        </a:rPr>
                        <a:t>✓</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c>
                  <a:txBody>
                    <a:bodyPr/>
                    <a:p>
                      <a:pPr marR="1270" algn="ctr">
                        <a:spcBef>
                          <a:spcPts val="200"/>
                        </a:spcBef>
                        <a:defRPr/>
                      </a:pPr>
                      <a:r>
                        <a:rPr spc="-25">
                          <a:latin typeface="Segoe UI Symbol"/>
                          <a:ea typeface="Segoe UI Symbol"/>
                          <a:cs typeface="Segoe UI Symbol"/>
                        </a:rPr>
                        <a:t>✓✓</a:t>
                      </a:r>
                      <a:endParaRPr/>
                    </a:p>
                  </a:txBody>
                  <a:tcPr marL="0" marR="0" marT="0" marB="0" anchor="t">
                    <a:lnL w="12700" algn="ctr">
                      <a:solidFill>
                        <a:srgbClr val="FFFFFF"/>
                      </a:solidFill>
                    </a:lnL>
                    <a:lnR w="12700" algn="ctr">
                      <a:solidFill>
                        <a:srgbClr val="FFFFFF"/>
                      </a:solidFill>
                    </a:lnR>
                    <a:lnT w="38100" algn="ctr">
                      <a:solidFill>
                        <a:srgbClr val="FFFFFF"/>
                      </a:solidFill>
                    </a:lnT>
                    <a:lnB w="12700" algn="ctr">
                      <a:solidFill>
                        <a:srgbClr val="FFFFFF"/>
                      </a:solidFill>
                    </a:lnB>
                    <a:solidFill>
                      <a:srgbClr val="D2DEEF"/>
                    </a:solidFill>
                  </a:tcPr>
                </a:tc>
              </a:tr>
              <a:tr h="370840">
                <a:tc>
                  <a:txBody>
                    <a:bodyPr/>
                    <a:p>
                      <a:pPr algn="l">
                        <a:spcBef>
                          <a:spcPts val="200"/>
                        </a:spcBef>
                        <a:defRPr/>
                      </a:pPr>
                      <a:r>
                        <a:rPr b="1" spc="-10"/>
                        <a:t>Distribution</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algn="ctr">
                        <a:spcBef>
                          <a:spcPts val="200"/>
                        </a:spcBef>
                        <a:defRPr/>
                      </a:pPr>
                      <a:r>
                        <a:rPr spc="-50">
                          <a:latin typeface="Segoe UI Symbol"/>
                          <a:ea typeface="Segoe UI Symbol"/>
                          <a:cs typeface="Segoe UI Symbol"/>
                        </a:rPr>
                        <a:t>✓</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marR="1270" algn="ctr">
                        <a:spcBef>
                          <a:spcPts val="200"/>
                        </a:spcBef>
                        <a:defRPr/>
                      </a:pPr>
                      <a:r>
                        <a:rPr spc="-25">
                          <a:latin typeface="Segoe UI Symbol"/>
                          <a:ea typeface="Segoe UI Symbol"/>
                          <a:cs typeface="Segoe UI Symbol"/>
                        </a:rPr>
                        <a:t>✓✓</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r>
              <a:tr h="370840">
                <a:tc>
                  <a:txBody>
                    <a:bodyPr/>
                    <a:p>
                      <a:pPr algn="l">
                        <a:spcBef>
                          <a:spcPts val="200"/>
                        </a:spcBef>
                        <a:defRPr/>
                      </a:pPr>
                      <a:r>
                        <a:rPr b="1" spc="-10"/>
                        <a:t>Diarrhea</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a:txBody>
                    <a:bodyPr/>
                    <a:p>
                      <a:pPr algn="ctr">
                        <a:spcBef>
                          <a:spcPts val="200"/>
                        </a:spcBef>
                        <a:defRPr/>
                      </a:pPr>
                      <a:r>
                        <a:rPr spc="-25"/>
                        <a:t>+++</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c>
                  <a:txBody>
                    <a:bodyPr/>
                    <a:p>
                      <a:pPr marR="1270" algn="ctr">
                        <a:spcBef>
                          <a:spcPts val="200"/>
                        </a:spcBef>
                        <a:defRPr/>
                      </a:pPr>
                      <a:r>
                        <a:rPr spc="-50"/>
                        <a:t>+</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D2DEEF"/>
                    </a:solidFill>
                  </a:tcPr>
                </a:tc>
              </a:tr>
              <a:tr h="370840">
                <a:tc>
                  <a:txBody>
                    <a:bodyPr/>
                    <a:p>
                      <a:pPr algn="l">
                        <a:spcBef>
                          <a:spcPts val="200"/>
                        </a:spcBef>
                        <a:defRPr/>
                      </a:pPr>
                      <a:r>
                        <a:rPr b="1" spc="-10"/>
                        <a:t>Spectrum</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indent="3175" algn="ctr">
                        <a:spcBef>
                          <a:spcPts val="200"/>
                        </a:spcBef>
                        <a:defRPr i="1">
                          <a:solidFill>
                            <a:srgbClr val="C00000"/>
                          </a:solidFill>
                        </a:defRPr>
                      </a:pPr>
                      <a:r>
                        <a:rPr/>
                        <a:t>Shigella,</a:t>
                      </a:r>
                      <a:r>
                        <a:rPr spc="-34"/>
                        <a:t> </a:t>
                      </a:r>
                      <a:r>
                        <a:rPr spc="-10"/>
                        <a:t>H.Infeluenza</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c>
                  <a:txBody>
                    <a:bodyPr/>
                    <a:p>
                      <a:pPr marR="635" algn="ctr">
                        <a:spcBef>
                          <a:spcPts val="200"/>
                        </a:spcBef>
                        <a:defRPr i="1">
                          <a:solidFill>
                            <a:srgbClr val="C00000"/>
                          </a:solidFill>
                        </a:defRPr>
                      </a:pPr>
                      <a:r>
                        <a:rPr/>
                        <a:t>Salmonella,</a:t>
                      </a:r>
                      <a:r>
                        <a:rPr spc="-69"/>
                        <a:t> </a:t>
                      </a:r>
                      <a:r>
                        <a:rPr spc="-10"/>
                        <a:t>Strept.Facialis</a:t>
                      </a:r>
                      <a:endParaRPr/>
                    </a:p>
                  </a:txBody>
                  <a:tcPr marL="0" marR="0" marT="0" marB="0" anchor="t">
                    <a:lnL w="12700" algn="ctr">
                      <a:solidFill>
                        <a:srgbClr val="FFFFFF"/>
                      </a:solidFill>
                    </a:lnL>
                    <a:lnR w="12700" algn="ctr">
                      <a:solidFill>
                        <a:srgbClr val="FFFFFF"/>
                      </a:solidFill>
                    </a:lnR>
                    <a:lnT w="12700" algn="ctr">
                      <a:solidFill>
                        <a:srgbClr val="FFFFFF"/>
                      </a:solidFill>
                    </a:lnT>
                    <a:lnB w="12700" algn="ctr">
                      <a:solidFill>
                        <a:srgbClr val="FFFFFF"/>
                      </a:solidFill>
                    </a:lnB>
                    <a:solidFill>
                      <a:srgbClr val="EAEFF7"/>
                    </a:solidFill>
                  </a:tcPr>
                </a:tc>
              </a:tr>
            </a:tbl>
          </a:graphicData>
        </a:graphic>
      </p:graphicFrame>
      <p:sp>
        <p:nvSpPr>
          <p:cNvPr id="144" name="object 7"/>
          <p:cNvSpPr/>
          <p:nvPr/>
        </p:nvSpPr>
        <p:spPr bwMode="auto">
          <a:xfrm>
            <a:off x="0" y="0"/>
            <a:ext cx="12192000" cy="6858000"/>
          </a:xfrm>
          <a:prstGeom prst="rect">
            <a:avLst/>
          </a:prstGeom>
          <a:ln w="12700">
            <a:solidFill>
              <a:srgbClr val="000000"/>
            </a:solidFill>
          </a:ln>
        </p:spPr>
        <p:txBody>
          <a:bodyPr lIns="45719" rIns="45719"/>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spDef>
      <a:spPr bwMode="auto">
        <a:prstGeom prst="rect">
          <a:avLst/>
        </a:prstGeom>
        <a:solidFill>
          <a:srgbClr val="FFFFFF"/>
        </a:solidFill>
        <a:ln w="25400" cap="flat">
          <a:solidFill>
            <a:schemeClr val="accent1"/>
          </a:solidFill>
          <a:prstDash val="solid"/>
          <a:round/>
        </a:ln>
      </a:spPr>
      <a:bodyPr/>
      <a:lstStyle/>
      <a:style>
        <a:lnRef idx="0"/>
        <a:fillRef idx="0"/>
        <a:effectRef idx="0"/>
        <a:fontRef idx="none"/>
      </a:style>
    </a:spDef>
    <a:lnDef>
      <a:spPr bwMode="auto">
        <a:prstGeom prst="rect">
          <a:avLst/>
        </a:prstGeom>
        <a:noFill/>
        <a:ln w="25400" cap="flat">
          <a:solidFill>
            <a:schemeClr val="accent1"/>
          </a:solidFill>
          <a:prstDash val="solid"/>
          <a:round/>
        </a:ln>
      </a:spPr>
      <a:bodyPr/>
      <a:lstStyle/>
      <a:style>
        <a:lnRef idx="0"/>
        <a:fillRef idx="0"/>
        <a:effectRef idx="0"/>
        <a:fontRef idx="none"/>
      </a:style>
    </a:lnDef>
    <a:txDef>
      <a:spPr bwMode="auto">
        <a:prstGeom prst="rect">
          <a:avLst/>
        </a:prstGeom>
        <a:noFill/>
        <a:ln w="12700" cap="flat">
          <a:noFill/>
          <a:miter lim="400000"/>
        </a:ln>
      </a:spPr>
      <a:body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xmlns:p="http://schemas.openxmlformats.org/presentation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spDef>
      <a:spPr bwMode="auto">
        <a:prstGeom prst="rect">
          <a:avLst/>
        </a:prstGeom>
        <a:solidFill>
          <a:srgbClr val="FFFFFF"/>
        </a:solidFill>
        <a:ln w="25400" cap="flat">
          <a:solidFill>
            <a:schemeClr val="accent1"/>
          </a:solidFill>
          <a:prstDash val="solid"/>
          <a:round/>
        </a:ln>
      </a:spPr>
      <a:bodyPr/>
      <a:lstStyle/>
      <a:style>
        <a:lnRef idx="0"/>
        <a:fillRef idx="0"/>
        <a:effectRef idx="0"/>
        <a:fontRef idx="none"/>
      </a:style>
    </a:spDef>
    <a:lnDef>
      <a:spPr bwMode="auto">
        <a:prstGeom prst="rect">
          <a:avLst/>
        </a:prstGeom>
        <a:noFill/>
        <a:ln w="25400" cap="flat">
          <a:solidFill>
            <a:schemeClr val="accent1"/>
          </a:solidFill>
          <a:prstDash val="solid"/>
          <a:round/>
        </a:ln>
      </a:spPr>
      <a:bodyPr/>
      <a:lstStyle/>
      <a:style>
        <a:lnRef idx="0"/>
        <a:fillRef idx="0"/>
        <a:effectRef idx="0"/>
        <a:fontRef idx="none"/>
      </a:style>
    </a:lnDef>
    <a:txDef>
      <a:spPr bwMode="auto">
        <a:prstGeom prst="rect">
          <a:avLst/>
        </a:prstGeom>
        <a:noFill/>
        <a:ln w="12700" cap="flat">
          <a:noFill/>
          <a:miter lim="400000"/>
        </a:ln>
      </a:spPr>
      <a:body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Template/>
  <TotalTime>0</TotalTime>
  <Words>0</Words>
  <Application>ONLYOFFICE/7.5.1.23</Application>
  <DocSecurity>0</DocSecurity>
  <PresentationFormat/>
  <Paragraphs>0</Paragraphs>
  <Slides>36</Slides>
  <Notes>36</Notes>
  <HiddenSlides>0</HiddenSlides>
  <MMClips>2</MMClips>
  <ScaleCrop>0</ScaleCrop>
  <HeadingPairs>
    <vt:vector size="4" baseType="variant">
      <vt:variant>
        <vt:lpstr>Theme</vt:lpstr>
      </vt:variant>
      <vt:variant>
        <vt:i4>1</vt:i4>
      </vt:variant>
      <vt:variant>
        <vt:lpstr>Slide Titles</vt:lpstr>
      </vt:variant>
      <vt:variant>
        <vt:i4>36</vt:i4>
      </vt:variant>
    </vt:vector>
  </HeadingPairs>
  <TitlesOfParts>
    <vt:vector size="37"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Manager/>
  <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dc:identifier/>
  <dc:language/>
  <cp:lastModifiedBy/>
  <cp:revision>3</cp:revision>
  <dcterms:modified xsi:type="dcterms:W3CDTF">2024-01-28T09:07:24Z</dcterms:modified>
  <cp:category/>
  <cp:contentStatus/>
  <cp:version/>
</cp:coreProperties>
</file>