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24002" y="25400"/>
            <a:ext cx="5943994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2088" y="1739900"/>
            <a:ext cx="11027822" cy="4620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810" y="1752600"/>
            <a:ext cx="10213340" cy="2390140"/>
          </a:xfrm>
          <a:prstGeom prst="rect"/>
        </p:spPr>
        <p:txBody>
          <a:bodyPr wrap="square" lIns="0" tIns="114300" rIns="0" bIns="0" rtlCol="0" vert="horz">
            <a:spAutoFit/>
          </a:bodyPr>
          <a:lstStyle/>
          <a:p>
            <a:pPr marL="5013960" marR="5080" indent="-5001895">
              <a:lnSpc>
                <a:spcPts val="6500"/>
              </a:lnSpc>
              <a:spcBef>
                <a:spcPts val="900"/>
              </a:spcBef>
            </a:pPr>
            <a:r>
              <a:rPr dirty="0" sz="6000" spc="-5" b="0">
                <a:solidFill>
                  <a:srgbClr val="000000"/>
                </a:solidFill>
                <a:latin typeface="Calibri Light"/>
                <a:cs typeface="Calibri Light"/>
              </a:rPr>
              <a:t>Drugs Acting on</a:t>
            </a:r>
            <a:r>
              <a:rPr dirty="0" sz="6000" spc="-10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spc="-30" b="0">
                <a:solidFill>
                  <a:srgbClr val="000000"/>
                </a:solidFill>
                <a:latin typeface="Calibri Light"/>
                <a:cs typeface="Calibri Light"/>
              </a:rPr>
              <a:t>protein</a:t>
            </a:r>
            <a:r>
              <a:rPr dirty="0" sz="6000" spc="-10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spc="-25" b="0">
                <a:solidFill>
                  <a:srgbClr val="000000"/>
                </a:solidFill>
                <a:latin typeface="Calibri Light"/>
                <a:cs typeface="Calibri Light"/>
              </a:rPr>
              <a:t>synthesis </a:t>
            </a:r>
            <a:r>
              <a:rPr dirty="0" sz="6000" spc="-1345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b="0">
                <a:solidFill>
                  <a:srgbClr val="000000"/>
                </a:solidFill>
                <a:latin typeface="Calibri Light"/>
                <a:cs typeface="Calibri Light"/>
              </a:rPr>
              <a:t>I</a:t>
            </a:r>
            <a:endParaRPr sz="6000">
              <a:latin typeface="Calibri Light"/>
              <a:cs typeface="Calibri Light"/>
            </a:endParaRPr>
          </a:p>
          <a:p>
            <a:pPr algn="ctr" marL="161290">
              <a:lnSpc>
                <a:spcPct val="100000"/>
              </a:lnSpc>
              <a:spcBef>
                <a:spcPts val="500"/>
              </a:spcBef>
            </a:pPr>
            <a:r>
              <a:rPr dirty="0" sz="3600" spc="-30" b="0">
                <a:solidFill>
                  <a:srgbClr val="000000"/>
                </a:solidFill>
                <a:latin typeface="Microsoft Sans Serif"/>
                <a:cs typeface="Microsoft Sans Serif"/>
              </a:rPr>
              <a:t>A</a:t>
            </a:r>
            <a:r>
              <a:rPr dirty="0" sz="3600" spc="25" b="0">
                <a:solidFill>
                  <a:srgbClr val="000000"/>
                </a:solidFill>
                <a:latin typeface="Microsoft Sans Serif"/>
                <a:cs typeface="Microsoft Sans Serif"/>
              </a:rPr>
              <a:t>m</a:t>
            </a:r>
            <a:r>
              <a:rPr dirty="0" sz="3600" spc="-40" b="0">
                <a:solidFill>
                  <a:srgbClr val="000000"/>
                </a:solidFill>
                <a:latin typeface="Microsoft Sans Serif"/>
                <a:cs typeface="Microsoft Sans Serif"/>
              </a:rPr>
              <a:t>i</a:t>
            </a:r>
            <a:r>
              <a:rPr dirty="0" sz="3600" spc="-120" b="0">
                <a:solidFill>
                  <a:srgbClr val="000000"/>
                </a:solidFill>
                <a:latin typeface="Microsoft Sans Serif"/>
                <a:cs typeface="Microsoft Sans Serif"/>
              </a:rPr>
              <a:t>n</a:t>
            </a:r>
            <a:r>
              <a:rPr dirty="0" sz="3600" spc="-170" b="0">
                <a:solidFill>
                  <a:srgbClr val="000000"/>
                </a:solidFill>
                <a:latin typeface="Microsoft Sans Serif"/>
                <a:cs typeface="Microsoft Sans Serif"/>
              </a:rPr>
              <a:t>o</a:t>
            </a:r>
            <a:r>
              <a:rPr dirty="0" sz="3600" spc="-135" b="0">
                <a:solidFill>
                  <a:srgbClr val="000000"/>
                </a:solidFill>
                <a:latin typeface="Microsoft Sans Serif"/>
                <a:cs typeface="Microsoft Sans Serif"/>
              </a:rPr>
              <a:t>g</a:t>
            </a:r>
            <a:r>
              <a:rPr dirty="0" sz="3600" spc="-40" b="0">
                <a:solidFill>
                  <a:srgbClr val="000000"/>
                </a:solidFill>
                <a:latin typeface="Microsoft Sans Serif"/>
                <a:cs typeface="Microsoft Sans Serif"/>
              </a:rPr>
              <a:t>l</a:t>
            </a:r>
            <a:r>
              <a:rPr dirty="0" sz="3600" spc="-95" b="0">
                <a:solidFill>
                  <a:srgbClr val="000000"/>
                </a:solidFill>
                <a:latin typeface="Microsoft Sans Serif"/>
                <a:cs typeface="Microsoft Sans Serif"/>
              </a:rPr>
              <a:t>y</a:t>
            </a:r>
            <a:r>
              <a:rPr dirty="0" sz="3600" spc="-355" b="0">
                <a:solidFill>
                  <a:srgbClr val="000000"/>
                </a:solidFill>
                <a:latin typeface="Microsoft Sans Serif"/>
                <a:cs typeface="Microsoft Sans Serif"/>
              </a:rPr>
              <a:t>c</a:t>
            </a:r>
            <a:r>
              <a:rPr dirty="0" sz="3600" spc="-170" b="0">
                <a:solidFill>
                  <a:srgbClr val="000000"/>
                </a:solidFill>
                <a:latin typeface="Microsoft Sans Serif"/>
                <a:cs typeface="Microsoft Sans Serif"/>
              </a:rPr>
              <a:t>o</a:t>
            </a:r>
            <a:r>
              <a:rPr dirty="0" sz="3600" spc="-730" b="0">
                <a:solidFill>
                  <a:srgbClr val="000000"/>
                </a:solidFill>
                <a:latin typeface="Microsoft Sans Serif"/>
                <a:cs typeface="Microsoft Sans Serif"/>
              </a:rPr>
              <a:t>s</a:t>
            </a:r>
            <a:r>
              <a:rPr dirty="0" sz="3600" spc="-40" b="0">
                <a:solidFill>
                  <a:srgbClr val="000000"/>
                </a:solidFill>
                <a:latin typeface="Microsoft Sans Serif"/>
                <a:cs typeface="Microsoft Sans Serif"/>
              </a:rPr>
              <a:t>i</a:t>
            </a:r>
            <a:r>
              <a:rPr dirty="0" sz="3600" spc="-5" b="0">
                <a:solidFill>
                  <a:srgbClr val="000000"/>
                </a:solidFill>
                <a:latin typeface="Microsoft Sans Serif"/>
                <a:cs typeface="Microsoft Sans Serif"/>
              </a:rPr>
              <a:t>d</a:t>
            </a:r>
            <a:r>
              <a:rPr dirty="0" sz="3600" spc="-270" b="0">
                <a:solidFill>
                  <a:srgbClr val="000000"/>
                </a:solidFill>
                <a:latin typeface="Microsoft Sans Serif"/>
                <a:cs typeface="Microsoft Sans Serif"/>
              </a:rPr>
              <a:t>e</a:t>
            </a:r>
            <a:r>
              <a:rPr dirty="0" sz="3600" spc="-725" b="0">
                <a:solidFill>
                  <a:srgbClr val="000000"/>
                </a:solidFill>
                <a:latin typeface="Microsoft Sans Serif"/>
                <a:cs typeface="Microsoft Sans Serif"/>
              </a:rPr>
              <a:t>s</a:t>
            </a:r>
            <a:r>
              <a:rPr dirty="0" sz="3600" spc="-60" b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dirty="0" sz="3600" spc="-5" b="0">
                <a:solidFill>
                  <a:srgbClr val="000000"/>
                </a:solidFill>
                <a:latin typeface="Microsoft Sans Serif"/>
                <a:cs typeface="Microsoft Sans Serif"/>
              </a:rPr>
              <a:t>a</a:t>
            </a:r>
            <a:r>
              <a:rPr dirty="0" sz="3600" spc="-120" b="0">
                <a:solidFill>
                  <a:srgbClr val="000000"/>
                </a:solidFill>
                <a:latin typeface="Microsoft Sans Serif"/>
                <a:cs typeface="Microsoft Sans Serif"/>
              </a:rPr>
              <a:t>n</a:t>
            </a:r>
            <a:r>
              <a:rPr dirty="0" sz="3600" b="0">
                <a:solidFill>
                  <a:srgbClr val="000000"/>
                </a:solidFill>
                <a:latin typeface="Microsoft Sans Serif"/>
                <a:cs typeface="Microsoft Sans Serif"/>
              </a:rPr>
              <a:t>d</a:t>
            </a:r>
            <a:r>
              <a:rPr dirty="0" sz="3600" spc="-60" b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dirty="0" sz="3600" spc="-150" b="0">
                <a:solidFill>
                  <a:srgbClr val="000000"/>
                </a:solidFill>
                <a:latin typeface="Microsoft Sans Serif"/>
                <a:cs typeface="Microsoft Sans Serif"/>
              </a:rPr>
              <a:t>M</a:t>
            </a:r>
            <a:r>
              <a:rPr dirty="0" sz="3600" spc="-5" b="0">
                <a:solidFill>
                  <a:srgbClr val="000000"/>
                </a:solidFill>
                <a:latin typeface="Microsoft Sans Serif"/>
                <a:cs typeface="Microsoft Sans Serif"/>
              </a:rPr>
              <a:t>a</a:t>
            </a:r>
            <a:r>
              <a:rPr dirty="0" sz="3600" spc="-355" b="0">
                <a:solidFill>
                  <a:srgbClr val="000000"/>
                </a:solidFill>
                <a:latin typeface="Microsoft Sans Serif"/>
                <a:cs typeface="Microsoft Sans Serif"/>
              </a:rPr>
              <a:t>c</a:t>
            </a:r>
            <a:r>
              <a:rPr dirty="0" sz="3600" b="0">
                <a:solidFill>
                  <a:srgbClr val="000000"/>
                </a:solidFill>
                <a:latin typeface="Microsoft Sans Serif"/>
                <a:cs typeface="Microsoft Sans Serif"/>
              </a:rPr>
              <a:t>r</a:t>
            </a:r>
            <a:r>
              <a:rPr dirty="0" sz="3600" spc="-170" b="0">
                <a:solidFill>
                  <a:srgbClr val="000000"/>
                </a:solidFill>
                <a:latin typeface="Microsoft Sans Serif"/>
                <a:cs typeface="Microsoft Sans Serif"/>
              </a:rPr>
              <a:t>o</a:t>
            </a:r>
            <a:r>
              <a:rPr dirty="0" sz="3600" spc="-40" b="0">
                <a:solidFill>
                  <a:srgbClr val="000000"/>
                </a:solidFill>
                <a:latin typeface="Microsoft Sans Serif"/>
                <a:cs typeface="Microsoft Sans Serif"/>
              </a:rPr>
              <a:t>li</a:t>
            </a:r>
            <a:r>
              <a:rPr dirty="0" sz="3600" spc="-5" b="0">
                <a:solidFill>
                  <a:srgbClr val="000000"/>
                </a:solidFill>
                <a:latin typeface="Microsoft Sans Serif"/>
                <a:cs typeface="Microsoft Sans Serif"/>
              </a:rPr>
              <a:t>d</a:t>
            </a:r>
            <a:r>
              <a:rPr dirty="0" sz="3600" spc="-270" b="0">
                <a:solidFill>
                  <a:srgbClr val="000000"/>
                </a:solidFill>
                <a:latin typeface="Microsoft Sans Serif"/>
                <a:cs typeface="Microsoft Sans Serif"/>
              </a:rPr>
              <a:t>e</a:t>
            </a:r>
            <a:r>
              <a:rPr dirty="0" sz="3600" spc="-725" b="0">
                <a:solidFill>
                  <a:srgbClr val="000000"/>
                </a:solidFill>
                <a:latin typeface="Microsoft Sans Serif"/>
                <a:cs typeface="Microsoft Sans Serif"/>
              </a:rPr>
              <a:t>s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3988" y="355600"/>
            <a:ext cx="10856595" cy="6162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5125" indent="-31432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64490" algn="l"/>
                <a:tab pos="365125" algn="l"/>
              </a:tabLst>
            </a:pPr>
            <a:r>
              <a:rPr dirty="0" sz="3000" spc="-10" b="1">
                <a:latin typeface="Calibri"/>
                <a:cs typeface="Calibri"/>
              </a:rPr>
              <a:t>Therapeutics</a:t>
            </a:r>
            <a:r>
              <a:rPr dirty="0" sz="3000" spc="-35" b="1">
                <a:latin typeface="Calibri"/>
                <a:cs typeface="Calibri"/>
              </a:rPr>
              <a:t> </a:t>
            </a:r>
            <a:r>
              <a:rPr dirty="0" sz="3000" b="1">
                <a:latin typeface="Calibri"/>
                <a:cs typeface="Calibri"/>
              </a:rPr>
              <a:t>uses</a:t>
            </a:r>
            <a:endParaRPr sz="3000">
              <a:latin typeface="Calibri"/>
              <a:cs typeface="Calibri"/>
            </a:endParaRPr>
          </a:p>
          <a:p>
            <a:pPr lvl="1" marL="1022350" indent="-514350">
              <a:lnSpc>
                <a:spcPct val="100000"/>
              </a:lnSpc>
              <a:spcBef>
                <a:spcPts val="210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 spc="-15">
                <a:solidFill>
                  <a:srgbClr val="002060"/>
                </a:solidFill>
                <a:latin typeface="Calibri"/>
                <a:cs typeface="Calibri"/>
              </a:rPr>
              <a:t>Gram</a:t>
            </a:r>
            <a:r>
              <a:rPr dirty="0" sz="26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2060"/>
                </a:solidFill>
                <a:latin typeface="Calibri"/>
                <a:cs typeface="Calibri"/>
              </a:rPr>
              <a:t>+ve</a:t>
            </a:r>
            <a:r>
              <a:rPr dirty="0" sz="2600" spc="-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infections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(</a:t>
            </a:r>
            <a:r>
              <a:rPr dirty="0" sz="2600" spc="-10">
                <a:solidFill>
                  <a:srgbClr val="002060"/>
                </a:solidFill>
                <a:latin typeface="Calibri"/>
                <a:cs typeface="Calibri"/>
              </a:rPr>
              <a:t>Staph,</a:t>
            </a:r>
            <a:r>
              <a:rPr dirty="0" sz="2600" spc="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2060"/>
                </a:solidFill>
                <a:latin typeface="Calibri"/>
                <a:cs typeface="Calibri"/>
              </a:rPr>
              <a:t>Strept,</a:t>
            </a:r>
            <a:r>
              <a:rPr dirty="0" sz="2600" spc="1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002060"/>
                </a:solidFill>
                <a:latin typeface="Calibri"/>
                <a:cs typeface="Calibri"/>
              </a:rPr>
              <a:t>Pneumococci</a:t>
            </a:r>
            <a:r>
              <a:rPr dirty="0" sz="2600" spc="-5">
                <a:latin typeface="Calibri"/>
                <a:cs typeface="Calibri"/>
              </a:rPr>
              <a:t>)</a:t>
            </a:r>
            <a:r>
              <a:rPr dirty="0" sz="2600">
                <a:latin typeface="Calibri"/>
                <a:cs typeface="Calibri"/>
              </a:rPr>
              <a:t> 2</a:t>
            </a:r>
            <a:r>
              <a:rPr dirty="0" baseline="26143" sz="2550">
                <a:latin typeface="Calibri"/>
                <a:cs typeface="Calibri"/>
              </a:rPr>
              <a:t>nd</a:t>
            </a:r>
            <a:r>
              <a:rPr dirty="0" baseline="26143" sz="2550" spc="337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line </a:t>
            </a:r>
            <a:r>
              <a:rPr dirty="0" sz="2600" spc="-15">
                <a:latin typeface="Calibri"/>
                <a:cs typeface="Calibri"/>
              </a:rPr>
              <a:t>after</a:t>
            </a:r>
            <a:r>
              <a:rPr dirty="0" sz="2600" spc="1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penicillin.</a:t>
            </a:r>
            <a:endParaRPr sz="2600">
              <a:latin typeface="Calibri"/>
              <a:cs typeface="Calibri"/>
            </a:endParaRPr>
          </a:p>
          <a:p>
            <a:pPr lvl="1" marL="1022350" indent="-514350">
              <a:lnSpc>
                <a:spcPct val="100000"/>
              </a:lnSpc>
              <a:spcBef>
                <a:spcPts val="208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>
                <a:latin typeface="Calibri"/>
                <a:cs typeface="Calibri"/>
              </a:rPr>
              <a:t>C. </a:t>
            </a:r>
            <a:r>
              <a:rPr dirty="0" sz="2600" spc="-5">
                <a:latin typeface="Calibri"/>
                <a:cs typeface="Calibri"/>
              </a:rPr>
              <a:t>Diphtheria </a:t>
            </a:r>
            <a:r>
              <a:rPr dirty="0" sz="2600" spc="-15">
                <a:latin typeface="Calibri"/>
                <a:cs typeface="Calibri"/>
              </a:rPr>
              <a:t>from</a:t>
            </a:r>
            <a:r>
              <a:rPr dirty="0" sz="2600" spc="-5">
                <a:latin typeface="Calibri"/>
                <a:cs typeface="Calibri"/>
              </a:rPr>
              <a:t> pharyngeal </a:t>
            </a:r>
            <a:r>
              <a:rPr dirty="0" sz="2600" spc="-10">
                <a:latin typeface="Calibri"/>
                <a:cs typeface="Calibri"/>
              </a:rPr>
              <a:t>carriers (1</a:t>
            </a:r>
            <a:r>
              <a:rPr dirty="0" baseline="26143" sz="2550" spc="-15">
                <a:latin typeface="Calibri"/>
                <a:cs typeface="Calibri"/>
              </a:rPr>
              <a:t>st</a:t>
            </a:r>
            <a:r>
              <a:rPr dirty="0" baseline="26143" sz="2550" spc="3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choice)</a:t>
            </a:r>
            <a:endParaRPr sz="2600">
              <a:latin typeface="Calibri"/>
              <a:cs typeface="Calibri"/>
            </a:endParaRPr>
          </a:p>
          <a:p>
            <a:pPr lvl="1" marL="1022350" indent="-514350">
              <a:lnSpc>
                <a:spcPct val="100000"/>
              </a:lnSpc>
              <a:spcBef>
                <a:spcPts val="208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 spc="-15">
                <a:latin typeface="Calibri"/>
                <a:cs typeface="Calibri"/>
              </a:rPr>
              <a:t>Atypical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(Calm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My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Leg)</a:t>
            </a:r>
            <a:endParaRPr sz="2600">
              <a:latin typeface="Calibri"/>
              <a:cs typeface="Calibri"/>
            </a:endParaRPr>
          </a:p>
          <a:p>
            <a:pPr lvl="2" marL="1479550" indent="-514350">
              <a:lnSpc>
                <a:spcPct val="100000"/>
              </a:lnSpc>
              <a:spcBef>
                <a:spcPts val="1880"/>
              </a:spcBef>
              <a:buAutoNum type="arabicPeriod"/>
              <a:tabLst>
                <a:tab pos="1478915" algn="l"/>
                <a:tab pos="1479550" algn="l"/>
              </a:tabLst>
            </a:pPr>
            <a:r>
              <a:rPr dirty="0" sz="2200" spc="-10">
                <a:latin typeface="Calibri"/>
                <a:cs typeface="Calibri"/>
              </a:rPr>
              <a:t>Mycoplasma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Pneumonia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infants</a:t>
            </a:r>
            <a:endParaRPr sz="2200">
              <a:latin typeface="Calibri"/>
              <a:cs typeface="Calibri"/>
            </a:endParaRPr>
          </a:p>
          <a:p>
            <a:pPr lvl="2" marL="1479550" indent="-514350">
              <a:lnSpc>
                <a:spcPct val="100000"/>
              </a:lnSpc>
              <a:spcBef>
                <a:spcPts val="1860"/>
              </a:spcBef>
              <a:buAutoNum type="arabicPeriod"/>
              <a:tabLst>
                <a:tab pos="1478915" algn="l"/>
                <a:tab pos="1479550" algn="l"/>
              </a:tabLst>
            </a:pPr>
            <a:r>
              <a:rPr dirty="0" sz="2200" spc="-15">
                <a:latin typeface="Calibri"/>
                <a:cs typeface="Calibri"/>
              </a:rPr>
              <a:t>Chlamydial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infections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pregnancy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and </a:t>
            </a:r>
            <a:r>
              <a:rPr dirty="0" sz="2200" spc="-15">
                <a:latin typeface="Calibri"/>
                <a:cs typeface="Calibri"/>
              </a:rPr>
              <a:t>infants</a:t>
            </a:r>
            <a:endParaRPr sz="2200">
              <a:latin typeface="Calibri"/>
              <a:cs typeface="Calibri"/>
            </a:endParaRPr>
          </a:p>
          <a:p>
            <a:pPr lvl="1" marL="1022350" indent="-514350">
              <a:lnSpc>
                <a:spcPct val="100000"/>
              </a:lnSpc>
              <a:spcBef>
                <a:spcPts val="196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 spc="-10" b="1">
                <a:latin typeface="Calibri"/>
                <a:cs typeface="Calibri"/>
              </a:rPr>
              <a:t>Clarithromycin</a:t>
            </a:r>
            <a:r>
              <a:rPr dirty="0" sz="2600" spc="-10">
                <a:latin typeface="Calibri"/>
                <a:cs typeface="Calibri"/>
              </a:rPr>
              <a:t>: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 i="1">
                <a:latin typeface="Calibri"/>
                <a:cs typeface="Calibri"/>
              </a:rPr>
              <a:t>H.Pylori and</a:t>
            </a:r>
            <a:r>
              <a:rPr dirty="0" sz="2600" spc="-5" i="1">
                <a:latin typeface="Calibri"/>
                <a:cs typeface="Calibri"/>
              </a:rPr>
              <a:t> </a:t>
            </a:r>
            <a:r>
              <a:rPr dirty="0" sz="2600" spc="-30" i="1">
                <a:latin typeface="Calibri"/>
                <a:cs typeface="Calibri"/>
              </a:rPr>
              <a:t>Toxoplasmosis</a:t>
            </a:r>
            <a:endParaRPr sz="2600">
              <a:latin typeface="Calibri"/>
              <a:cs typeface="Calibri"/>
            </a:endParaRPr>
          </a:p>
          <a:p>
            <a:pPr lvl="1" marL="1022350" marR="1054735" indent="-514350">
              <a:lnSpc>
                <a:spcPct val="147400"/>
              </a:lnSpc>
              <a:spcBef>
                <a:spcPts val="60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 spc="-10" b="1">
                <a:latin typeface="Calibri"/>
                <a:cs typeface="Calibri"/>
              </a:rPr>
              <a:t>Azithromycin</a:t>
            </a:r>
            <a:r>
              <a:rPr dirty="0" sz="2600" spc="-10">
                <a:latin typeface="Calibri"/>
                <a:cs typeface="Calibri"/>
              </a:rPr>
              <a:t>: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Pelvic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infections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(urethritis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and</a:t>
            </a:r>
            <a:r>
              <a:rPr dirty="0" sz="2600">
                <a:latin typeface="Calibri"/>
                <a:cs typeface="Calibri"/>
              </a:rPr>
              <a:t> cervicitis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caused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by </a:t>
            </a:r>
            <a:r>
              <a:rPr dirty="0" sz="2600" spc="-570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chlamydia</a:t>
            </a:r>
            <a:r>
              <a:rPr dirty="0" sz="2600" spc="-5">
                <a:latin typeface="Calibri"/>
                <a:cs typeface="Calibri"/>
              </a:rPr>
              <a:t> and gonococci.</a:t>
            </a:r>
            <a:endParaRPr sz="2600">
              <a:latin typeface="Calibri"/>
              <a:cs typeface="Calibri"/>
            </a:endParaRPr>
          </a:p>
          <a:p>
            <a:pPr lvl="1" marL="1022350" indent="-514350">
              <a:lnSpc>
                <a:spcPct val="100000"/>
              </a:lnSpc>
              <a:spcBef>
                <a:spcPts val="2080"/>
              </a:spcBef>
              <a:buAutoNum type="arabicPeriod"/>
              <a:tabLst>
                <a:tab pos="1021715" algn="l"/>
                <a:tab pos="1022350" algn="l"/>
              </a:tabLst>
            </a:pPr>
            <a:r>
              <a:rPr dirty="0" sz="2600" spc="-10">
                <a:latin typeface="Calibri"/>
                <a:cs typeface="Calibri"/>
              </a:rPr>
              <a:t>Others:</a:t>
            </a:r>
            <a:r>
              <a:rPr dirty="0" sz="2600">
                <a:latin typeface="Calibri"/>
                <a:cs typeface="Calibri"/>
              </a:rPr>
              <a:t> ENT </a:t>
            </a:r>
            <a:r>
              <a:rPr dirty="0" sz="2600" spc="-15">
                <a:latin typeface="Calibri"/>
                <a:cs typeface="Calibri"/>
              </a:rPr>
              <a:t>infections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and </a:t>
            </a:r>
            <a:r>
              <a:rPr dirty="0" sz="2600">
                <a:latin typeface="Calibri"/>
                <a:cs typeface="Calibri"/>
              </a:rPr>
              <a:t>2</a:t>
            </a:r>
            <a:r>
              <a:rPr dirty="0" baseline="26143" sz="2550">
                <a:latin typeface="Calibri"/>
                <a:cs typeface="Calibri"/>
              </a:rPr>
              <a:t>nd</a:t>
            </a:r>
            <a:r>
              <a:rPr dirty="0" baseline="26143" sz="2550" spc="337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choice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for</a:t>
            </a:r>
            <a:r>
              <a:rPr dirty="0" sz="2600" spc="10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gonorrhea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and </a:t>
            </a:r>
            <a:r>
              <a:rPr dirty="0" sz="2600" spc="-10">
                <a:latin typeface="Calibri"/>
                <a:cs typeface="Calibri"/>
              </a:rPr>
              <a:t>syphilis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088" y="355600"/>
            <a:ext cx="9834880" cy="5913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3375" indent="-32067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32740" algn="l"/>
                <a:tab pos="333375" algn="l"/>
              </a:tabLst>
            </a:pPr>
            <a:r>
              <a:rPr dirty="0" sz="3200" spc="-5" b="1">
                <a:latin typeface="Calibri"/>
                <a:cs typeface="Calibri"/>
              </a:rPr>
              <a:t>Side</a:t>
            </a:r>
            <a:r>
              <a:rPr dirty="0" sz="3200" spc="-30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effects</a:t>
            </a:r>
            <a:endParaRPr sz="3200">
              <a:latin typeface="Calibri"/>
              <a:cs typeface="Calibri"/>
            </a:endParaRPr>
          </a:p>
          <a:p>
            <a:pPr lvl="1" marL="984250" indent="-514350">
              <a:lnSpc>
                <a:spcPct val="100000"/>
              </a:lnSpc>
              <a:spcBef>
                <a:spcPts val="226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5">
                <a:latin typeface="Calibri"/>
                <a:cs typeface="Calibri"/>
              </a:rPr>
              <a:t>GIT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Upset</a:t>
            </a:r>
            <a:endParaRPr sz="2800">
              <a:latin typeface="Calibri"/>
              <a:cs typeface="Calibri"/>
            </a:endParaRPr>
          </a:p>
          <a:p>
            <a:pPr lvl="1" marL="984250" indent="-514350">
              <a:lnSpc>
                <a:spcPct val="100000"/>
              </a:lnSpc>
              <a:spcBef>
                <a:spcPts val="224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Liver</a:t>
            </a:r>
            <a:r>
              <a:rPr dirty="0" sz="2800" spc="-3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lvl="2" marL="1441450" indent="-514350">
              <a:lnSpc>
                <a:spcPct val="100000"/>
              </a:lnSpc>
              <a:spcBef>
                <a:spcPts val="2040"/>
              </a:spcBef>
              <a:buAutoNum type="arabicPeriod"/>
              <a:tabLst>
                <a:tab pos="1440815" algn="l"/>
                <a:tab pos="1441450" algn="l"/>
              </a:tabLst>
            </a:pPr>
            <a:r>
              <a:rPr dirty="0" sz="2400" spc="-10">
                <a:latin typeface="Calibri"/>
                <a:cs typeface="Calibri"/>
              </a:rPr>
              <a:t>Cholestatic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Hepatitis</a:t>
            </a:r>
            <a:endParaRPr sz="2400">
              <a:latin typeface="Calibri"/>
              <a:cs typeface="Calibri"/>
            </a:endParaRPr>
          </a:p>
          <a:p>
            <a:pPr lvl="2" marL="1441450" indent="-514350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1440815" algn="l"/>
                <a:tab pos="1441450" algn="l"/>
              </a:tabLst>
            </a:pPr>
            <a:r>
              <a:rPr dirty="0" sz="2400" spc="-5">
                <a:latin typeface="Calibri"/>
                <a:cs typeface="Calibri"/>
              </a:rPr>
              <a:t>CYP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450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Inhibition</a:t>
            </a:r>
            <a:endParaRPr sz="2400">
              <a:latin typeface="Calibri"/>
              <a:cs typeface="Calibri"/>
            </a:endParaRPr>
          </a:p>
          <a:p>
            <a:pPr lvl="2" marL="984250" indent="-514350">
              <a:lnSpc>
                <a:spcPct val="100000"/>
              </a:lnSpc>
              <a:spcBef>
                <a:spcPts val="212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10" b="1">
                <a:solidFill>
                  <a:srgbClr val="7F7F7F"/>
                </a:solidFill>
                <a:latin typeface="Calibri"/>
                <a:cs typeface="Calibri"/>
              </a:rPr>
              <a:t>Prolonged</a:t>
            </a:r>
            <a:r>
              <a:rPr dirty="0" sz="2800" spc="-20" b="1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7F7F7F"/>
                </a:solidFill>
                <a:latin typeface="Calibri"/>
                <a:cs typeface="Calibri"/>
              </a:rPr>
              <a:t>QT</a:t>
            </a:r>
            <a:r>
              <a:rPr dirty="0" sz="2800" spc="-15" b="1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7F7F7F"/>
                </a:solidFill>
                <a:latin typeface="Calibri"/>
                <a:cs typeface="Calibri"/>
              </a:rPr>
              <a:t>Interval </a:t>
            </a:r>
            <a:r>
              <a:rPr dirty="0" sz="2800" b="1">
                <a:solidFill>
                  <a:srgbClr val="7F7F7F"/>
                </a:solidFill>
                <a:latin typeface="Calibri"/>
                <a:cs typeface="Calibri"/>
              </a:rPr>
              <a:t>(Arrythmia)</a:t>
            </a:r>
            <a:endParaRPr sz="2800">
              <a:latin typeface="Calibri"/>
              <a:cs typeface="Calibri"/>
            </a:endParaRPr>
          </a:p>
          <a:p>
            <a:pPr lvl="2" marL="984250" indent="-514350">
              <a:lnSpc>
                <a:spcPct val="100000"/>
              </a:lnSpc>
              <a:spcBef>
                <a:spcPts val="214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15">
                <a:latin typeface="Calibri"/>
                <a:cs typeface="Calibri"/>
              </a:rPr>
              <a:t>Resistance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for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more</a:t>
            </a:r>
            <a:r>
              <a:rPr dirty="0" sz="2800" spc="-5">
                <a:latin typeface="Calibri"/>
                <a:cs typeface="Calibri"/>
              </a:rPr>
              <a:t> than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one </a:t>
            </a:r>
            <a:r>
              <a:rPr dirty="0" sz="2800" spc="-15">
                <a:latin typeface="Calibri"/>
                <a:cs typeface="Calibri"/>
              </a:rPr>
              <a:t>week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use.</a:t>
            </a:r>
            <a:endParaRPr sz="2800">
              <a:latin typeface="Calibri"/>
              <a:cs typeface="Calibri"/>
            </a:endParaRPr>
          </a:p>
          <a:p>
            <a:pPr lvl="2" marL="984250" marR="5080" indent="-514350">
              <a:lnSpc>
                <a:spcPct val="151800"/>
              </a:lnSpc>
              <a:spcBef>
                <a:spcPts val="40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10">
                <a:latin typeface="Calibri"/>
                <a:cs typeface="Calibri"/>
              </a:rPr>
              <a:t>Others: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Hypersensitivity,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Thrombophlebitis,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Transient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hearing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impairment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088" y="355600"/>
            <a:ext cx="10065385" cy="2573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" b="1">
                <a:latin typeface="Calibri"/>
                <a:cs typeface="Calibri"/>
              </a:rPr>
              <a:t>Interactions</a:t>
            </a:r>
            <a:endParaRPr sz="3200">
              <a:latin typeface="Calibri"/>
              <a:cs typeface="Calibri"/>
            </a:endParaRPr>
          </a:p>
          <a:p>
            <a:pPr lvl="1" marL="984250" marR="5080" indent="-514350">
              <a:lnSpc>
                <a:spcPct val="151800"/>
              </a:lnSpc>
              <a:spcBef>
                <a:spcPts val="52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5">
                <a:latin typeface="Calibri"/>
                <a:cs typeface="Calibri"/>
              </a:rPr>
              <a:t>Combination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Macrolides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Penicillin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antagonizes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penicillin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bactericidal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effect.</a:t>
            </a:r>
            <a:endParaRPr sz="2800">
              <a:latin typeface="Calibri"/>
              <a:cs typeface="Calibri"/>
            </a:endParaRPr>
          </a:p>
          <a:p>
            <a:pPr lvl="1" marL="984250" indent="-514350">
              <a:lnSpc>
                <a:spcPct val="100000"/>
              </a:lnSpc>
              <a:spcBef>
                <a:spcPts val="214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sz="2800" spc="-15">
                <a:latin typeface="Calibri"/>
                <a:cs typeface="Calibri"/>
              </a:rPr>
              <a:t>Erythromycin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decreases</a:t>
            </a:r>
            <a:r>
              <a:rPr dirty="0" sz="2800">
                <a:latin typeface="Calibri"/>
                <a:cs typeface="Calibri"/>
              </a:rPr>
              <a:t> P450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Enzymes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(Statins)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305625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65" b="0">
                <a:solidFill>
                  <a:srgbClr val="FF0000"/>
                </a:solidFill>
                <a:latin typeface="Microsoft Sans Serif"/>
                <a:cs typeface="Microsoft Sans Serif"/>
              </a:rPr>
              <a:t>Lincosamides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709420"/>
            <a:ext cx="9928225" cy="478028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5" b="1">
                <a:latin typeface="Calibri"/>
                <a:cs typeface="Calibri"/>
              </a:rPr>
              <a:t>Drugs: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002060"/>
                </a:solidFill>
                <a:latin typeface="Calibri"/>
                <a:cs typeface="Calibri"/>
              </a:rPr>
              <a:t>Clindamycin </a:t>
            </a:r>
            <a:r>
              <a:rPr dirty="0" sz="2400" spc="-5" b="1" i="1">
                <a:solidFill>
                  <a:srgbClr val="002060"/>
                </a:solidFill>
                <a:latin typeface="Calibri"/>
                <a:cs typeface="Calibri"/>
              </a:rPr>
              <a:t>and</a:t>
            </a:r>
            <a:r>
              <a:rPr dirty="0" sz="2400" spc="-10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15" b="1" i="1">
                <a:solidFill>
                  <a:srgbClr val="002060"/>
                </a:solidFill>
                <a:latin typeface="Calibri"/>
                <a:cs typeface="Calibri"/>
              </a:rPr>
              <a:t>Lincomycin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15" b="1">
                <a:latin typeface="Calibri"/>
                <a:cs typeface="Calibri"/>
              </a:rPr>
              <a:t>MOA: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Inhibition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>
                <a:latin typeface="Calibri"/>
                <a:cs typeface="Calibri"/>
              </a:rPr>
              <a:t> 50s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ribosomal </a:t>
            </a:r>
            <a:r>
              <a:rPr dirty="0" sz="2800">
                <a:latin typeface="Calibri"/>
                <a:cs typeface="Calibri"/>
              </a:rPr>
              <a:t>subunit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10">
                <a:latin typeface="Calibri"/>
                <a:cs typeface="Calibri"/>
              </a:rPr>
              <a:t>Macrolides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spectrum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2600"/>
              </a:lnSpc>
              <a:spcBef>
                <a:spcPts val="10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5">
                <a:latin typeface="Calibri"/>
                <a:cs typeface="Calibri"/>
              </a:rPr>
              <a:t>They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penetrate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most</a:t>
            </a:r>
            <a:r>
              <a:rPr dirty="0" sz="2400" spc="-5">
                <a:latin typeface="Calibri"/>
                <a:cs typeface="Calibri"/>
              </a:rPr>
              <a:t> tissues (bone,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Joint,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Skin,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Pelvic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tract</a:t>
            </a:r>
            <a:r>
              <a:rPr dirty="0" sz="2400" spc="-5">
                <a:latin typeface="Calibri"/>
                <a:cs typeface="Calibri"/>
              </a:rPr>
              <a:t> in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females)</a:t>
            </a:r>
            <a:r>
              <a:rPr dirty="0" sz="2400" spc="-5">
                <a:latin typeface="Calibri"/>
                <a:cs typeface="Calibri"/>
              </a:rPr>
              <a:t> so </a:t>
            </a:r>
            <a:r>
              <a:rPr dirty="0" sz="2400" spc="-10">
                <a:latin typeface="Calibri"/>
                <a:cs typeface="Calibri"/>
              </a:rPr>
              <a:t>there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infections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can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 </a:t>
            </a:r>
            <a:r>
              <a:rPr dirty="0" sz="2400" spc="-15">
                <a:latin typeface="Calibri"/>
                <a:cs typeface="Calibri"/>
              </a:rPr>
              <a:t>treated</a:t>
            </a:r>
            <a:r>
              <a:rPr dirty="0" sz="2400" spc="-5">
                <a:latin typeface="Calibri"/>
                <a:cs typeface="Calibri"/>
              </a:rPr>
              <a:t> with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002060"/>
                </a:solidFill>
                <a:latin typeface="Calibri"/>
                <a:cs typeface="Calibri"/>
              </a:rPr>
              <a:t>Clindamycin</a:t>
            </a:r>
            <a:r>
              <a:rPr dirty="0" sz="2400" spc="-1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Therapeutic</a:t>
            </a:r>
            <a:r>
              <a:rPr dirty="0" u="heavy" sz="24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uses</a:t>
            </a:r>
            <a:r>
              <a:rPr dirty="0" sz="240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000" spc="-10">
                <a:latin typeface="Calibri"/>
                <a:cs typeface="Calibri"/>
              </a:rPr>
              <a:t>Severe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anaerobe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bacterial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infection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causes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by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bacteroids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 i="1">
                <a:solidFill>
                  <a:srgbClr val="FF0000"/>
                </a:solidFill>
                <a:latin typeface="Calibri"/>
                <a:cs typeface="Calibri"/>
              </a:rPr>
              <a:t>(B.Fragilis)</a:t>
            </a:r>
            <a:r>
              <a:rPr dirty="0" sz="2000" spc="1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Mixed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infections.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000" spc="-5">
                <a:latin typeface="Calibri"/>
                <a:cs typeface="Calibri"/>
              </a:rPr>
              <a:t>Female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genital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system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1600" spc="-5">
                <a:latin typeface="Calibri"/>
                <a:cs typeface="Calibri"/>
              </a:rPr>
              <a:t>Missed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or</a:t>
            </a:r>
            <a:r>
              <a:rPr dirty="0" sz="1600" spc="-5">
                <a:latin typeface="Calibri"/>
                <a:cs typeface="Calibri"/>
              </a:rPr>
              <a:t> septic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abortion</a:t>
            </a:r>
            <a:endParaRPr sz="16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1600" spc="-10">
                <a:latin typeface="Calibri"/>
                <a:cs typeface="Calibri"/>
              </a:rPr>
              <a:t>Pelvic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abcess</a:t>
            </a:r>
            <a:endParaRPr sz="1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8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Adverse</a:t>
            </a:r>
            <a:r>
              <a:rPr dirty="0" u="heavy" sz="24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effects: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000" spc="-5">
                <a:latin typeface="Calibri"/>
                <a:cs typeface="Calibri"/>
              </a:rPr>
              <a:t>Macrolides </a:t>
            </a:r>
            <a:r>
              <a:rPr dirty="0" sz="2000">
                <a:latin typeface="Calibri"/>
                <a:cs typeface="Calibri"/>
              </a:rPr>
              <a:t>+ </a:t>
            </a:r>
            <a:r>
              <a:rPr dirty="0" sz="2000" spc="-10">
                <a:latin typeface="Calibri"/>
                <a:cs typeface="Calibri"/>
              </a:rPr>
              <a:t>Pseudomembranous</a:t>
            </a:r>
            <a:r>
              <a:rPr dirty="0" sz="2000" spc="-5">
                <a:latin typeface="Calibri"/>
                <a:cs typeface="Calibri"/>
              </a:rPr>
              <a:t> colitis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851217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55" b="0">
                <a:solidFill>
                  <a:srgbClr val="FF0000"/>
                </a:solidFill>
                <a:latin typeface="Microsoft Sans Serif"/>
                <a:cs typeface="Microsoft Sans Serif"/>
              </a:rPr>
              <a:t>Quinupristene,</a:t>
            </a:r>
            <a:r>
              <a:rPr dirty="0" sz="4400" spc="-75" b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dirty="0" sz="4400" spc="-114" b="0">
                <a:solidFill>
                  <a:srgbClr val="FF0000"/>
                </a:solidFill>
                <a:latin typeface="Microsoft Sans Serif"/>
                <a:cs typeface="Microsoft Sans Serif"/>
              </a:rPr>
              <a:t>Dalfopristin,</a:t>
            </a:r>
            <a:r>
              <a:rPr dirty="0" sz="4400" spc="-70" b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dirty="0" sz="4400" spc="-145" b="0">
                <a:solidFill>
                  <a:srgbClr val="FF0000"/>
                </a:solidFill>
                <a:latin typeface="Microsoft Sans Serif"/>
                <a:cs typeface="Microsoft Sans Serif"/>
              </a:rPr>
              <a:t>Linezolid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790700"/>
            <a:ext cx="623697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15" b="1">
                <a:latin typeface="Calibri"/>
                <a:cs typeface="Calibri"/>
              </a:rPr>
              <a:t>MOA: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Inhibition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>
                <a:latin typeface="Calibri"/>
                <a:cs typeface="Calibri"/>
              </a:rPr>
              <a:t>50s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ribosomal</a:t>
            </a:r>
            <a:r>
              <a:rPr dirty="0" sz="2800">
                <a:latin typeface="Calibri"/>
                <a:cs typeface="Calibri"/>
              </a:rPr>
              <a:t> subunit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810" y="1752600"/>
            <a:ext cx="10213340" cy="2390140"/>
          </a:xfrm>
          <a:prstGeom prst="rect"/>
        </p:spPr>
        <p:txBody>
          <a:bodyPr wrap="square" lIns="0" tIns="114300" rIns="0" bIns="0" rtlCol="0" vert="horz">
            <a:spAutoFit/>
          </a:bodyPr>
          <a:lstStyle/>
          <a:p>
            <a:pPr marL="4920615" marR="5080" indent="-4908550">
              <a:lnSpc>
                <a:spcPts val="6500"/>
              </a:lnSpc>
              <a:spcBef>
                <a:spcPts val="900"/>
              </a:spcBef>
            </a:pPr>
            <a:r>
              <a:rPr dirty="0" sz="6000" spc="-5" b="0">
                <a:solidFill>
                  <a:srgbClr val="000000"/>
                </a:solidFill>
                <a:latin typeface="Calibri Light"/>
                <a:cs typeface="Calibri Light"/>
              </a:rPr>
              <a:t>Drugs Acting on</a:t>
            </a:r>
            <a:r>
              <a:rPr dirty="0" sz="6000" spc="-10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spc="-30" b="0">
                <a:solidFill>
                  <a:srgbClr val="000000"/>
                </a:solidFill>
                <a:latin typeface="Calibri Light"/>
                <a:cs typeface="Calibri Light"/>
              </a:rPr>
              <a:t>protein</a:t>
            </a:r>
            <a:r>
              <a:rPr dirty="0" sz="6000" spc="-10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spc="-25" b="0">
                <a:solidFill>
                  <a:srgbClr val="000000"/>
                </a:solidFill>
                <a:latin typeface="Calibri Light"/>
                <a:cs typeface="Calibri Light"/>
              </a:rPr>
              <a:t>synthesis </a:t>
            </a:r>
            <a:r>
              <a:rPr dirty="0" sz="6000" spc="-1345" b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dirty="0" sz="6000" spc="-5" b="0">
                <a:solidFill>
                  <a:srgbClr val="000000"/>
                </a:solidFill>
                <a:latin typeface="Calibri Light"/>
                <a:cs typeface="Calibri Light"/>
              </a:rPr>
              <a:t>II</a:t>
            </a:r>
            <a:endParaRPr sz="6000">
              <a:latin typeface="Calibri Light"/>
              <a:cs typeface="Calibri Light"/>
            </a:endParaRPr>
          </a:p>
          <a:p>
            <a:pPr marL="1184910">
              <a:lnSpc>
                <a:spcPct val="100000"/>
              </a:lnSpc>
              <a:spcBef>
                <a:spcPts val="500"/>
              </a:spcBef>
            </a:pPr>
            <a:r>
              <a:rPr dirty="0" sz="3600" spc="-150" b="0">
                <a:solidFill>
                  <a:srgbClr val="000000"/>
                </a:solidFill>
                <a:latin typeface="Microsoft Sans Serif"/>
                <a:cs typeface="Microsoft Sans Serif"/>
              </a:rPr>
              <a:t>Tetracycline,</a:t>
            </a:r>
            <a:r>
              <a:rPr dirty="0" sz="3600" spc="-45" b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dirty="0" sz="3600" spc="-135" b="0">
                <a:solidFill>
                  <a:srgbClr val="000000"/>
                </a:solidFill>
                <a:latin typeface="Microsoft Sans Serif"/>
                <a:cs typeface="Microsoft Sans Serif"/>
              </a:rPr>
              <a:t>Chloramphenicol,</a:t>
            </a:r>
            <a:r>
              <a:rPr dirty="0" sz="3600" spc="-40" b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dirty="0" sz="3600" spc="-45" b="0">
                <a:solidFill>
                  <a:srgbClr val="000000"/>
                </a:solidFill>
                <a:latin typeface="Microsoft Sans Serif"/>
                <a:cs typeface="Microsoft Sans Serif"/>
              </a:rPr>
              <a:t>and </a:t>
            </a:r>
            <a:r>
              <a:rPr dirty="0" sz="3600" spc="-175" b="0">
                <a:solidFill>
                  <a:srgbClr val="000000"/>
                </a:solidFill>
                <a:latin typeface="Microsoft Sans Serif"/>
                <a:cs typeface="Microsoft Sans Serif"/>
              </a:rPr>
              <a:t>minors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29597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25" b="0">
                <a:solidFill>
                  <a:srgbClr val="FF0000"/>
                </a:solidFill>
                <a:latin typeface="Microsoft Sans Serif"/>
                <a:cs typeface="Microsoft Sans Serif"/>
              </a:rPr>
              <a:t>Tetracyclines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739900"/>
            <a:ext cx="10851515" cy="4620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5" b="1">
                <a:latin typeface="Calibri"/>
                <a:cs typeface="Calibri"/>
              </a:rPr>
              <a:t>Drugs</a:t>
            </a:r>
            <a:r>
              <a:rPr dirty="0" sz="2400" spc="-5" b="1" i="1">
                <a:latin typeface="Calibri"/>
                <a:cs typeface="Calibri"/>
              </a:rPr>
              <a:t>: </a:t>
            </a:r>
            <a:r>
              <a:rPr dirty="0" sz="2400" spc="-10" b="1" i="1">
                <a:latin typeface="Calibri"/>
                <a:cs typeface="Calibri"/>
              </a:rPr>
              <a:t>Oxytertacycline,</a:t>
            </a:r>
            <a:r>
              <a:rPr dirty="0" sz="2400" b="1" i="1">
                <a:latin typeface="Calibri"/>
                <a:cs typeface="Calibri"/>
              </a:rPr>
              <a:t> </a:t>
            </a:r>
            <a:r>
              <a:rPr dirty="0" sz="2400" spc="-20" b="1" i="1">
                <a:latin typeface="Calibri"/>
                <a:cs typeface="Calibri"/>
              </a:rPr>
              <a:t>Tetracycline,</a:t>
            </a:r>
            <a:r>
              <a:rPr dirty="0" sz="2400" b="1" i="1">
                <a:latin typeface="Calibri"/>
                <a:cs typeface="Calibri"/>
              </a:rPr>
              <a:t> </a:t>
            </a:r>
            <a:r>
              <a:rPr dirty="0" sz="2400" spc="-10" b="1" i="1">
                <a:latin typeface="Calibri"/>
                <a:cs typeface="Calibri"/>
              </a:rPr>
              <a:t>doxycycline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ts val="3070"/>
              </a:lnSpc>
              <a:spcBef>
                <a:spcPts val="2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00" spc="-5" b="1">
                <a:latin typeface="Calibri"/>
                <a:cs typeface="Calibri"/>
              </a:rPr>
              <a:t>Pharmacokinetics:</a:t>
            </a:r>
            <a:endParaRPr sz="2700">
              <a:latin typeface="Calibri"/>
              <a:cs typeface="Calibri"/>
            </a:endParaRPr>
          </a:p>
          <a:p>
            <a:pPr lvl="1" marL="698500" indent="-228600">
              <a:lnSpc>
                <a:spcPts val="262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Absorption</a:t>
            </a:r>
            <a:r>
              <a:rPr dirty="0" sz="2400" spc="-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ts val="2160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Partially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absorbed and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amounts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remaining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GI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leads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superinfection</a:t>
            </a:r>
            <a:endParaRPr sz="2000">
              <a:latin typeface="Calibri"/>
              <a:cs typeface="Calibri"/>
            </a:endParaRPr>
          </a:p>
          <a:p>
            <a:pPr lvl="2" marL="1155700" marR="5080" indent="-228600">
              <a:lnSpc>
                <a:spcPct val="70800"/>
              </a:lnSpc>
              <a:spcBef>
                <a:spcPts val="55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Calcium</a:t>
            </a:r>
            <a:r>
              <a:rPr dirty="0" sz="2000">
                <a:latin typeface="Calibri"/>
                <a:cs typeface="Calibri"/>
              </a:rPr>
              <a:t> (Milk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Ca.antacids),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Mg,</a:t>
            </a:r>
            <a:r>
              <a:rPr dirty="0" sz="2000">
                <a:latin typeface="Calibri"/>
                <a:cs typeface="Calibri"/>
              </a:rPr>
              <a:t> Al,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Iron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chelate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tetracyclines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</a:t>
            </a:r>
            <a:r>
              <a:rPr dirty="0" sz="2000" spc="-5">
                <a:latin typeface="Calibri"/>
                <a:cs typeface="Calibri"/>
              </a:rPr>
              <a:t> medication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should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be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separated from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food</a:t>
            </a:r>
            <a:r>
              <a:rPr dirty="0" sz="2000" spc="-5">
                <a:latin typeface="Calibri"/>
                <a:cs typeface="Calibri"/>
              </a:rPr>
              <a:t> (30mins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5">
                <a:latin typeface="Calibri"/>
                <a:cs typeface="Calibri"/>
              </a:rPr>
              <a:t> 1hr)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except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doxycycline.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ts val="244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Distribution</a:t>
            </a:r>
            <a:r>
              <a:rPr dirty="0" sz="2400" spc="-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ts val="2160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b="1">
                <a:latin typeface="Calibri"/>
                <a:cs typeface="Calibri"/>
              </a:rPr>
              <a:t>BBB: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significant</a:t>
            </a:r>
            <a:endParaRPr sz="2000">
              <a:latin typeface="Calibri"/>
              <a:cs typeface="Calibri"/>
            </a:endParaRPr>
          </a:p>
          <a:p>
            <a:pPr lvl="2" marL="1155700" marR="93345" indent="-228600">
              <a:lnSpc>
                <a:spcPct val="70800"/>
              </a:lnSpc>
              <a:spcBef>
                <a:spcPts val="60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10" b="1">
                <a:latin typeface="Calibri"/>
                <a:cs typeface="Calibri"/>
              </a:rPr>
              <a:t>Placenta: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Crosses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placenta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breast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milk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it’s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teratogenic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(contraindicated</a:t>
            </a:r>
            <a:r>
              <a:rPr dirty="0" sz="2000">
                <a:latin typeface="Calibri"/>
                <a:cs typeface="Calibri"/>
              </a:rPr>
              <a:t> in less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than 8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yrs).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ts val="2000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Accumulate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Liver,</a:t>
            </a:r>
            <a:r>
              <a:rPr dirty="0" sz="2000" spc="-5">
                <a:latin typeface="Calibri"/>
                <a:cs typeface="Calibri"/>
              </a:rPr>
              <a:t> bile,</a:t>
            </a:r>
            <a:r>
              <a:rPr dirty="0" sz="2000" spc="-10">
                <a:latin typeface="Calibri"/>
                <a:cs typeface="Calibri"/>
              </a:rPr>
              <a:t> growing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bones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teeth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ts val="259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Metabolism</a:t>
            </a:r>
            <a:r>
              <a:rPr dirty="0" u="heavy" sz="24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dirty="0" u="heavy" sz="2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Excretion: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ts val="2160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10">
                <a:latin typeface="Calibri"/>
                <a:cs typeface="Calibri"/>
              </a:rPr>
              <a:t>Metabolized by </a:t>
            </a:r>
            <a:r>
              <a:rPr dirty="0" sz="2000" spc="-5" b="1">
                <a:latin typeface="Calibri"/>
                <a:cs typeface="Calibri"/>
              </a:rPr>
              <a:t>Liver </a:t>
            </a:r>
            <a:r>
              <a:rPr dirty="0" sz="2000" spc="-10">
                <a:latin typeface="Calibri"/>
                <a:cs typeface="Calibri"/>
              </a:rPr>
              <a:t>(Entero-Hepatic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circulation)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ts val="2250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15">
                <a:latin typeface="Calibri"/>
                <a:cs typeface="Calibri"/>
              </a:rPr>
              <a:t>Excreted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urine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by</a:t>
            </a:r>
            <a:r>
              <a:rPr dirty="0" sz="2000" spc="-5">
                <a:latin typeface="Calibri"/>
                <a:cs typeface="Calibri"/>
              </a:rPr>
              <a:t> glomerular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filtration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except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doxycycline</a:t>
            </a:r>
            <a:r>
              <a:rPr dirty="0" sz="2000" spc="10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has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dual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route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(renal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 biliary)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000"/>
              </a:spcBef>
            </a:pPr>
            <a:r>
              <a:rPr dirty="0" sz="240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996" y="0"/>
            <a:ext cx="11022965" cy="6120130"/>
          </a:xfrm>
          <a:prstGeom prst="rect">
            <a:avLst/>
          </a:prstGeom>
        </p:spPr>
        <p:txBody>
          <a:bodyPr wrap="square" lIns="0" tIns="27749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1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100" spc="-15" b="1">
                <a:latin typeface="Calibri"/>
                <a:cs typeface="Calibri"/>
              </a:rPr>
              <a:t>MOA:</a:t>
            </a:r>
            <a:r>
              <a:rPr dirty="0" sz="3100" spc="-20" b="1">
                <a:latin typeface="Calibri"/>
                <a:cs typeface="Calibri"/>
              </a:rPr>
              <a:t> </a:t>
            </a:r>
            <a:r>
              <a:rPr dirty="0" sz="3100" spc="-15" b="1">
                <a:latin typeface="Calibri"/>
                <a:cs typeface="Calibri"/>
              </a:rPr>
              <a:t>(bacteriostatic)</a:t>
            </a:r>
            <a:endParaRPr sz="31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48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5" b="1">
                <a:latin typeface="Calibri"/>
                <a:cs typeface="Calibri"/>
              </a:rPr>
              <a:t>Binds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with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30s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ribosome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with weak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reversible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bond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preventing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growing</a:t>
            </a:r>
            <a:r>
              <a:rPr dirty="0" sz="2200" spc="-5" b="1">
                <a:latin typeface="Calibri"/>
                <a:cs typeface="Calibri"/>
              </a:rPr>
              <a:t> </a:t>
            </a:r>
            <a:r>
              <a:rPr dirty="0" sz="2200" b="1">
                <a:latin typeface="Calibri"/>
                <a:cs typeface="Calibri"/>
              </a:rPr>
              <a:t>of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peptide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chain.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10" b="1">
                <a:latin typeface="Calibri"/>
                <a:cs typeface="Calibri"/>
              </a:rPr>
              <a:t>Chelate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cations</a:t>
            </a:r>
            <a:r>
              <a:rPr dirty="0" sz="2200" spc="-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important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for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bacterial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growth</a:t>
            </a:r>
            <a:r>
              <a:rPr dirty="0" sz="2200" spc="-5" b="1">
                <a:latin typeface="Calibri"/>
                <a:cs typeface="Calibri"/>
              </a:rPr>
              <a:t> (Ca,Mg,Mn)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00" b="1">
                <a:latin typeface="Calibri"/>
                <a:cs typeface="Calibri"/>
              </a:rPr>
              <a:t>Spectrum:</a:t>
            </a:r>
            <a:r>
              <a:rPr dirty="0" sz="2700" spc="-15" b="1">
                <a:latin typeface="Calibri"/>
                <a:cs typeface="Calibri"/>
              </a:rPr>
              <a:t> </a:t>
            </a:r>
            <a:r>
              <a:rPr dirty="0" sz="2700" spc="-30" b="1">
                <a:latin typeface="Calibri"/>
                <a:cs typeface="Calibri"/>
              </a:rPr>
              <a:t>(Very</a:t>
            </a:r>
            <a:r>
              <a:rPr dirty="0" sz="2700" spc="-20" b="1">
                <a:latin typeface="Calibri"/>
                <a:cs typeface="Calibri"/>
              </a:rPr>
              <a:t> </a:t>
            </a:r>
            <a:r>
              <a:rPr dirty="0" sz="2700" spc="-10" b="1">
                <a:latin typeface="Calibri"/>
                <a:cs typeface="Calibri"/>
              </a:rPr>
              <a:t>broad)</a:t>
            </a:r>
            <a:endParaRPr sz="27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10" b="1">
                <a:solidFill>
                  <a:srgbClr val="002060"/>
                </a:solidFill>
                <a:latin typeface="Calibri"/>
                <a:cs typeface="Calibri"/>
              </a:rPr>
              <a:t>Most </a:t>
            </a:r>
            <a:r>
              <a:rPr dirty="0" sz="2200" spc="-15" b="1">
                <a:solidFill>
                  <a:srgbClr val="002060"/>
                </a:solidFill>
                <a:latin typeface="Calibri"/>
                <a:cs typeface="Calibri"/>
              </a:rPr>
              <a:t>Gram </a:t>
            </a:r>
            <a:r>
              <a:rPr dirty="0" sz="2200" spc="-10" b="1">
                <a:solidFill>
                  <a:srgbClr val="002060"/>
                </a:solidFill>
                <a:latin typeface="Calibri"/>
                <a:cs typeface="Calibri"/>
              </a:rPr>
              <a:t>+ve</a:t>
            </a:r>
            <a:r>
              <a:rPr dirty="0" sz="2200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002060"/>
                </a:solidFill>
                <a:latin typeface="Calibri"/>
                <a:cs typeface="Calibri"/>
              </a:rPr>
              <a:t>(Except Staph)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15" b="1">
                <a:solidFill>
                  <a:srgbClr val="FF0000"/>
                </a:solidFill>
                <a:latin typeface="Calibri"/>
                <a:cs typeface="Calibri"/>
              </a:rPr>
              <a:t>Many Gram</a:t>
            </a:r>
            <a:r>
              <a:rPr dirty="0" sz="2200" spc="-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0000"/>
                </a:solidFill>
                <a:latin typeface="Calibri"/>
                <a:cs typeface="Calibri"/>
              </a:rPr>
              <a:t>–ve</a:t>
            </a:r>
            <a:r>
              <a:rPr dirty="0" sz="22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(Except </a:t>
            </a:r>
            <a:r>
              <a:rPr dirty="0" sz="2200" spc="-5" b="1">
                <a:solidFill>
                  <a:srgbClr val="FF0000"/>
                </a:solidFill>
                <a:latin typeface="Calibri"/>
                <a:cs typeface="Calibri"/>
              </a:rPr>
              <a:t>Pseudomonas</a:t>
            </a:r>
            <a:r>
              <a:rPr dirty="0" sz="2200" spc="-1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dirty="0" sz="2200" spc="-10" b="1">
                <a:solidFill>
                  <a:srgbClr val="FF0000"/>
                </a:solidFill>
                <a:latin typeface="Calibri"/>
                <a:cs typeface="Calibri"/>
              </a:rPr>
              <a:t> proteus</a:t>
            </a:r>
            <a:r>
              <a:rPr dirty="0" sz="2200" spc="-10" b="1"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5" b="1">
                <a:solidFill>
                  <a:srgbClr val="FF0000"/>
                </a:solidFill>
                <a:latin typeface="Calibri"/>
                <a:cs typeface="Calibri"/>
              </a:rPr>
              <a:t>Anerobes</a:t>
            </a:r>
            <a:r>
              <a:rPr dirty="0" sz="2200" spc="-2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solidFill>
                  <a:srgbClr val="FF0000"/>
                </a:solidFill>
                <a:latin typeface="Calibri"/>
                <a:cs typeface="Calibri"/>
              </a:rPr>
              <a:t>(Except</a:t>
            </a:r>
            <a:r>
              <a:rPr dirty="0" sz="2200" spc="-2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5" b="1">
                <a:solidFill>
                  <a:srgbClr val="FF0000"/>
                </a:solidFill>
                <a:latin typeface="Calibri"/>
                <a:cs typeface="Calibri"/>
              </a:rPr>
              <a:t>C.difficile)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15" b="1">
                <a:latin typeface="Calibri"/>
                <a:cs typeface="Calibri"/>
              </a:rPr>
              <a:t>Chlamydia,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Mycoplasma,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Brucella,</a:t>
            </a:r>
            <a:r>
              <a:rPr dirty="0" sz="2200" spc="5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Rickettsia,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Coxiella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spc="-10" b="1">
                <a:latin typeface="Calibri"/>
                <a:cs typeface="Calibri"/>
              </a:rPr>
              <a:t>Spirochetes,</a:t>
            </a:r>
            <a:r>
              <a:rPr dirty="0" sz="2200" spc="-1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Actinomycines,</a:t>
            </a:r>
            <a:r>
              <a:rPr dirty="0" sz="2200" spc="-15" b="1">
                <a:latin typeface="Calibri"/>
                <a:cs typeface="Calibri"/>
              </a:rPr>
              <a:t> Protozoa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dirty="0" sz="2200" b="1">
                <a:latin typeface="Calibri"/>
                <a:cs typeface="Calibri"/>
              </a:rPr>
              <a:t>H.Pylori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3594" y="1179486"/>
            <a:ext cx="8724900" cy="546100"/>
          </a:xfrm>
          <a:custGeom>
            <a:avLst/>
            <a:gdLst/>
            <a:ahLst/>
            <a:cxnLst/>
            <a:rect l="l" t="t" r="r" b="b"/>
            <a:pathLst>
              <a:path w="8724900" h="546100">
                <a:moveTo>
                  <a:pt x="1473200" y="520700"/>
                </a:moveTo>
                <a:lnTo>
                  <a:pt x="0" y="520700"/>
                </a:lnTo>
                <a:lnTo>
                  <a:pt x="0" y="546100"/>
                </a:lnTo>
                <a:lnTo>
                  <a:pt x="1473200" y="546100"/>
                </a:lnTo>
                <a:lnTo>
                  <a:pt x="1473200" y="520700"/>
                </a:lnTo>
                <a:close/>
              </a:path>
              <a:path w="8724900" h="546100">
                <a:moveTo>
                  <a:pt x="8724900" y="0"/>
                </a:moveTo>
                <a:lnTo>
                  <a:pt x="0" y="0"/>
                </a:lnTo>
                <a:lnTo>
                  <a:pt x="0" y="25400"/>
                </a:lnTo>
                <a:lnTo>
                  <a:pt x="8724900" y="25400"/>
                </a:lnTo>
                <a:lnTo>
                  <a:pt x="87249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4304" y="86139"/>
            <a:ext cx="9540875" cy="5801995"/>
          </a:xfrm>
          <a:prstGeom prst="rect">
            <a:avLst/>
          </a:prstGeom>
        </p:spPr>
        <p:txBody>
          <a:bodyPr wrap="square" lIns="0" tIns="205740" rIns="0" bIns="0" rtlCol="0" vert="horz">
            <a:spAutoFit/>
          </a:bodyPr>
          <a:lstStyle/>
          <a:p>
            <a:pPr marL="292100" indent="-228600">
              <a:lnSpc>
                <a:spcPct val="100000"/>
              </a:lnSpc>
              <a:spcBef>
                <a:spcPts val="1620"/>
              </a:spcBef>
              <a:buFont typeface="Arial MT"/>
              <a:buChar char="•"/>
              <a:tabLst>
                <a:tab pos="292100" algn="l"/>
              </a:tabLst>
            </a:pPr>
            <a:r>
              <a:rPr dirty="0" sz="2500" spc="-10" b="1">
                <a:latin typeface="Calibri"/>
                <a:cs typeface="Calibri"/>
              </a:rPr>
              <a:t>Therapeutic </a:t>
            </a:r>
            <a:r>
              <a:rPr dirty="0" sz="2500" spc="-5" b="1">
                <a:latin typeface="Calibri"/>
                <a:cs typeface="Calibri"/>
              </a:rPr>
              <a:t>uses:</a:t>
            </a:r>
            <a:r>
              <a:rPr dirty="0" sz="2500" spc="-15" b="1">
                <a:latin typeface="Calibri"/>
                <a:cs typeface="Calibri"/>
              </a:rPr>
              <a:t> </a:t>
            </a:r>
            <a:r>
              <a:rPr dirty="0" sz="2500" spc="-35" b="1">
                <a:latin typeface="Calibri"/>
                <a:cs typeface="Calibri"/>
              </a:rPr>
              <a:t>Very</a:t>
            </a:r>
            <a:r>
              <a:rPr dirty="0" sz="2500" spc="-5" b="1">
                <a:latin typeface="Calibri"/>
                <a:cs typeface="Calibri"/>
              </a:rPr>
              <a:t> </a:t>
            </a:r>
            <a:r>
              <a:rPr dirty="0" sz="2500" spc="-10" b="1">
                <a:latin typeface="Calibri"/>
                <a:cs typeface="Calibri"/>
              </a:rPr>
              <a:t>limited</a:t>
            </a:r>
            <a:endParaRPr sz="25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40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5" b="1" i="1">
                <a:latin typeface="Calibri"/>
                <a:cs typeface="Calibri"/>
              </a:rPr>
              <a:t>Mycoplasma, </a:t>
            </a:r>
            <a:r>
              <a:rPr dirty="0" sz="2300" spc="-10" b="1" i="1">
                <a:latin typeface="Calibri"/>
                <a:cs typeface="Calibri"/>
              </a:rPr>
              <a:t>Chlamydia</a:t>
            </a:r>
            <a:r>
              <a:rPr dirty="0" sz="2300" spc="5" b="1" i="1">
                <a:latin typeface="Calibri"/>
                <a:cs typeface="Calibri"/>
              </a:rPr>
              <a:t> </a:t>
            </a:r>
            <a:r>
              <a:rPr dirty="0" sz="2300" spc="-15" b="1" i="1">
                <a:latin typeface="Calibri"/>
                <a:cs typeface="Calibri"/>
              </a:rPr>
              <a:t>(Trachoma,</a:t>
            </a:r>
            <a:r>
              <a:rPr dirty="0" sz="2300" b="1" i="1">
                <a:latin typeface="Calibri"/>
                <a:cs typeface="Calibri"/>
              </a:rPr>
              <a:t> </a:t>
            </a:r>
            <a:r>
              <a:rPr dirty="0" sz="2300" spc="-10" b="1" i="1">
                <a:latin typeface="Calibri"/>
                <a:cs typeface="Calibri"/>
              </a:rPr>
              <a:t>Lymphogranuloma</a:t>
            </a:r>
            <a:r>
              <a:rPr dirty="0" sz="2300" spc="15" b="1" i="1">
                <a:latin typeface="Calibri"/>
                <a:cs typeface="Calibri"/>
              </a:rPr>
              <a:t> </a:t>
            </a:r>
            <a:r>
              <a:rPr dirty="0" sz="2300" spc="-5" b="1" i="1">
                <a:latin typeface="Calibri"/>
                <a:cs typeface="Calibri"/>
              </a:rPr>
              <a:t>venereum)</a:t>
            </a:r>
            <a:r>
              <a:rPr dirty="0" sz="2300" spc="5" b="1" i="1">
                <a:latin typeface="Calibri"/>
                <a:cs typeface="Calibri"/>
              </a:rPr>
              <a:t> (2</a:t>
            </a:r>
            <a:r>
              <a:rPr dirty="0" baseline="25925" sz="2250" spc="7" b="1" i="1">
                <a:latin typeface="Calibri"/>
                <a:cs typeface="Calibri"/>
              </a:rPr>
              <a:t>nd</a:t>
            </a:r>
            <a:r>
              <a:rPr dirty="0" sz="2300" spc="5" b="1" i="1">
                <a:latin typeface="Calibri"/>
                <a:cs typeface="Calibri"/>
              </a:rPr>
              <a:t>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5" b="1" i="1">
                <a:latin typeface="Calibri"/>
                <a:cs typeface="Calibri"/>
              </a:rPr>
              <a:t>Cholera</a:t>
            </a:r>
            <a:r>
              <a:rPr dirty="0" sz="2300" spc="-35" b="1" i="1">
                <a:latin typeface="Calibri"/>
                <a:cs typeface="Calibri"/>
              </a:rPr>
              <a:t> </a:t>
            </a:r>
            <a:r>
              <a:rPr dirty="0" sz="2300" spc="-5" b="1" i="1">
                <a:latin typeface="Calibri"/>
                <a:cs typeface="Calibri"/>
              </a:rPr>
              <a:t>(1</a:t>
            </a:r>
            <a:r>
              <a:rPr dirty="0" baseline="25925" sz="2250" spc="-7" b="1" i="1">
                <a:latin typeface="Calibri"/>
                <a:cs typeface="Calibri"/>
              </a:rPr>
              <a:t>st</a:t>
            </a:r>
            <a:r>
              <a:rPr dirty="0" sz="2300" spc="-5" b="1" i="1">
                <a:latin typeface="Calibri"/>
                <a:cs typeface="Calibri"/>
              </a:rPr>
              <a:t>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5">
                <a:latin typeface="Calibri"/>
                <a:cs typeface="Calibri"/>
              </a:rPr>
              <a:t>H.Pylori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ulcers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u="heavy" sz="23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Acne</a:t>
            </a:r>
            <a:r>
              <a:rPr dirty="0" u="heavy" sz="23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(Doxycycline</a:t>
            </a:r>
            <a:r>
              <a:rPr dirty="0" u="heavy" sz="23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synergism</a:t>
            </a:r>
            <a:r>
              <a:rPr dirty="0" u="heavy" sz="230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</a:t>
            </a:r>
            <a:r>
              <a:rPr dirty="0" u="heavy" sz="23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Clindamycin</a:t>
            </a:r>
            <a:r>
              <a:rPr dirty="0" sz="2300" spc="-10">
                <a:latin typeface="Calibri"/>
                <a:cs typeface="Calibri"/>
              </a:rPr>
              <a:t>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2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15">
                <a:latin typeface="Calibri"/>
                <a:cs typeface="Calibri"/>
              </a:rPr>
              <a:t>Rickettsia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15">
                <a:latin typeface="Calibri"/>
                <a:cs typeface="Calibri"/>
              </a:rPr>
              <a:t>(Typhus)</a:t>
            </a:r>
            <a:r>
              <a:rPr dirty="0" sz="2300" spc="-5">
                <a:latin typeface="Calibri"/>
                <a:cs typeface="Calibri"/>
              </a:rPr>
              <a:t> and</a:t>
            </a:r>
            <a:r>
              <a:rPr dirty="0" sz="2300" spc="-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Coxiella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10">
                <a:latin typeface="Calibri"/>
                <a:cs typeface="Calibri"/>
              </a:rPr>
              <a:t>Urethritis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and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RTI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(Sinusitis,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bronchitis)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>
                <a:latin typeface="Calibri"/>
                <a:cs typeface="Calibri"/>
              </a:rPr>
              <a:t>2</a:t>
            </a:r>
            <a:r>
              <a:rPr dirty="0" baseline="25925" sz="2250">
                <a:latin typeface="Calibri"/>
                <a:cs typeface="Calibri"/>
              </a:rPr>
              <a:t>nd</a:t>
            </a:r>
            <a:r>
              <a:rPr dirty="0" baseline="25925" sz="2250" spc="277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choice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after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penicillens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10">
                <a:latin typeface="Calibri"/>
                <a:cs typeface="Calibri"/>
              </a:rPr>
              <a:t>Dysentery</a:t>
            </a:r>
            <a:r>
              <a:rPr dirty="0" sz="2300" spc="-5">
                <a:latin typeface="Calibri"/>
                <a:cs typeface="Calibri"/>
              </a:rPr>
              <a:t> (Bacillary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and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Amoebic)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sz="2300" spc="-10">
                <a:latin typeface="Calibri"/>
                <a:cs typeface="Calibri"/>
              </a:rPr>
              <a:t>Local</a:t>
            </a:r>
            <a:r>
              <a:rPr dirty="0" sz="2300" spc="-30">
                <a:latin typeface="Calibri"/>
                <a:cs typeface="Calibri"/>
              </a:rPr>
              <a:t> </a:t>
            </a:r>
            <a:r>
              <a:rPr dirty="0" sz="2300" spc="-20">
                <a:latin typeface="Calibri"/>
                <a:cs typeface="Calibri"/>
              </a:rPr>
              <a:t>(Eye)</a:t>
            </a:r>
            <a:endParaRPr sz="2300">
              <a:latin typeface="Calibri"/>
              <a:cs typeface="Calibri"/>
            </a:endParaRPr>
          </a:p>
          <a:p>
            <a:pPr lvl="1" marL="749300" indent="-229235">
              <a:lnSpc>
                <a:spcPct val="100000"/>
              </a:lnSpc>
              <a:spcBef>
                <a:spcPts val="1340"/>
              </a:spcBef>
              <a:buFont typeface="Arial MT"/>
              <a:buChar char="•"/>
              <a:tabLst>
                <a:tab pos="749300" algn="l"/>
              </a:tabLst>
            </a:pPr>
            <a:r>
              <a:rPr dirty="0" u="heavy" sz="2300" spc="-20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(Lyme</a:t>
            </a:r>
            <a:r>
              <a:rPr dirty="0" u="heavy" sz="2300" spc="-15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5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disease,Q</a:t>
            </a:r>
            <a:r>
              <a:rPr dirty="0" u="heavy" sz="2300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35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fever,</a:t>
            </a:r>
            <a:r>
              <a:rPr dirty="0" u="heavy" sz="2300" spc="-5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 and </a:t>
            </a:r>
            <a:r>
              <a:rPr dirty="0" u="heavy" sz="2300" spc="-10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Rocky</a:t>
            </a:r>
            <a:r>
              <a:rPr dirty="0" u="heavy" sz="2300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300" spc="-10" b="1" i="1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Calibri"/>
                <a:cs typeface="Calibri"/>
              </a:rPr>
              <a:t>mountain</a:t>
            </a:r>
            <a:r>
              <a:rPr dirty="0" sz="2300" spc="-10">
                <a:solidFill>
                  <a:srgbClr val="525252"/>
                </a:solidFill>
                <a:latin typeface="Calibri"/>
                <a:cs typeface="Calibri"/>
              </a:rPr>
              <a:t>)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2304" y="6197600"/>
            <a:ext cx="736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104" y="393700"/>
            <a:ext cx="11320780" cy="6134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600" spc="-15" b="1">
                <a:latin typeface="Calibri"/>
                <a:cs typeface="Calibri"/>
              </a:rPr>
              <a:t>Adverse</a:t>
            </a:r>
            <a:r>
              <a:rPr dirty="0" sz="3600" spc="-30" b="1">
                <a:latin typeface="Calibri"/>
                <a:cs typeface="Calibri"/>
              </a:rPr>
              <a:t> </a:t>
            </a:r>
            <a:r>
              <a:rPr dirty="0" sz="3600" spc="-25" b="1">
                <a:latin typeface="Calibri"/>
                <a:cs typeface="Calibri"/>
              </a:rPr>
              <a:t>Effects</a:t>
            </a:r>
            <a:r>
              <a:rPr dirty="0" sz="1800" spc="-25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218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GIT</a:t>
            </a:r>
            <a:r>
              <a:rPr dirty="0" u="heavy" sz="2400" spc="-5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Upset:</a:t>
            </a:r>
            <a:endParaRPr sz="2400">
              <a:latin typeface="Calibri"/>
              <a:cs typeface="Calibri"/>
            </a:endParaRPr>
          </a:p>
          <a:p>
            <a:pPr lvl="2" marL="1155700" marR="5080" indent="-228600">
              <a:lnSpc>
                <a:spcPct val="150000"/>
              </a:lnSpc>
              <a:spcBef>
                <a:spcPts val="6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Nausea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Vomiting,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Epigastric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pain 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Hyperacidity </a:t>
            </a:r>
            <a:r>
              <a:rPr dirty="0" sz="2000">
                <a:latin typeface="Calibri"/>
                <a:cs typeface="Calibri"/>
              </a:rPr>
              <a:t>(Can </a:t>
            </a:r>
            <a:r>
              <a:rPr dirty="0" sz="2000" spc="-5">
                <a:latin typeface="Calibri"/>
                <a:cs typeface="Calibri"/>
              </a:rPr>
              <a:t>be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avoided</a:t>
            </a:r>
            <a:r>
              <a:rPr dirty="0" sz="2000">
                <a:latin typeface="Calibri"/>
                <a:cs typeface="Calibri"/>
              </a:rPr>
              <a:t> if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given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after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meals </a:t>
            </a:r>
            <a:r>
              <a:rPr dirty="0" sz="2000" spc="-5">
                <a:latin typeface="Calibri"/>
                <a:cs typeface="Calibri"/>
              </a:rPr>
              <a:t>or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antacids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but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avoid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Mg,</a:t>
            </a:r>
            <a:r>
              <a:rPr dirty="0" sz="2000" spc="-5">
                <a:latin typeface="Calibri"/>
                <a:cs typeface="Calibri"/>
              </a:rPr>
              <a:t> and </a:t>
            </a:r>
            <a:r>
              <a:rPr dirty="0" sz="2000">
                <a:latin typeface="Calibri"/>
                <a:cs typeface="Calibri"/>
              </a:rPr>
              <a:t>milk).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+ </a:t>
            </a:r>
            <a:r>
              <a:rPr dirty="0" sz="2000" spc="-5">
                <a:latin typeface="Calibri"/>
                <a:cs typeface="Calibri"/>
              </a:rPr>
              <a:t>Diarrhea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Superinfection </a:t>
            </a:r>
            <a:r>
              <a:rPr dirty="0" sz="2000" spc="-25">
                <a:latin typeface="Calibri"/>
                <a:cs typeface="Calibri"/>
              </a:rPr>
              <a:t>(Treated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by </a:t>
            </a:r>
            <a:r>
              <a:rPr dirty="0" sz="2000" spc="-25">
                <a:latin typeface="Calibri"/>
                <a:cs typeface="Calibri"/>
              </a:rPr>
              <a:t>Vancomycin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Metrondiazole)</a:t>
            </a:r>
            <a:endParaRPr sz="20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u="heavy" sz="24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Yellow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Staining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teeth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cause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dental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enamel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hypoplasia,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also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in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bone.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If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given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after</a:t>
            </a:r>
            <a:r>
              <a:rPr dirty="0" sz="2000">
                <a:latin typeface="Calibri"/>
                <a:cs typeface="Calibri"/>
              </a:rPr>
              <a:t> the </a:t>
            </a:r>
            <a:r>
              <a:rPr dirty="0" sz="2000" spc="-10">
                <a:latin typeface="Calibri"/>
                <a:cs typeface="Calibri"/>
              </a:rPr>
              <a:t>fourth</a:t>
            </a:r>
            <a:r>
              <a:rPr dirty="0" sz="2000" spc="-5">
                <a:latin typeface="Calibri"/>
                <a:cs typeface="Calibri"/>
              </a:rPr>
              <a:t> month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gestation</a:t>
            </a:r>
            <a:r>
              <a:rPr dirty="0" sz="2000" spc="-5">
                <a:latin typeface="Calibri"/>
                <a:cs typeface="Calibri"/>
              </a:rPr>
              <a:t> and children </a:t>
            </a:r>
            <a:r>
              <a:rPr dirty="0" sz="2000">
                <a:latin typeface="Calibri"/>
                <a:cs typeface="Calibri"/>
              </a:rPr>
              <a:t>less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than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8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years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old</a:t>
            </a:r>
            <a:endParaRPr sz="20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Disorders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Epithelial</a:t>
            </a:r>
            <a:r>
              <a:rPr dirty="0" u="heavy" sz="2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tissue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10">
                <a:latin typeface="Calibri"/>
                <a:cs typeface="Calibri"/>
              </a:rPr>
              <a:t>Sore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throat,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Black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hairy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tongue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due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to</a:t>
            </a:r>
            <a:r>
              <a:rPr dirty="0" sz="2000" spc="-5">
                <a:latin typeface="Calibri"/>
                <a:cs typeface="Calibri"/>
              </a:rPr>
              <a:t> decreased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synthesis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vitamin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B12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superinfection</a:t>
            </a:r>
            <a:endParaRPr sz="20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Hepatotoxic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Pancreatic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damage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pregnancy,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Large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5">
                <a:latin typeface="Calibri"/>
                <a:cs typeface="Calibri"/>
              </a:rPr>
              <a:t>IV,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 </a:t>
            </a:r>
            <a:r>
              <a:rPr dirty="0" sz="2000" spc="-10">
                <a:latin typeface="Calibri"/>
                <a:cs typeface="Calibri"/>
              </a:rPr>
              <a:t>renal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dysfunction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609600"/>
            <a:ext cx="750443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solidFill>
                  <a:srgbClr val="FF0000"/>
                </a:solidFill>
                <a:latin typeface="Calibri Light"/>
                <a:cs typeface="Calibri Light"/>
              </a:rPr>
              <a:t>Drugs Acting</a:t>
            </a:r>
            <a:r>
              <a:rPr dirty="0" sz="4400" spc="5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4400" b="0">
                <a:solidFill>
                  <a:srgbClr val="FF0000"/>
                </a:solidFill>
                <a:latin typeface="Calibri Light"/>
                <a:cs typeface="Calibri Light"/>
              </a:rPr>
              <a:t>on</a:t>
            </a:r>
            <a:r>
              <a:rPr dirty="0" sz="4400" spc="5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4400" spc="-20" b="0">
                <a:solidFill>
                  <a:srgbClr val="FF0000"/>
                </a:solidFill>
                <a:latin typeface="Calibri Light"/>
                <a:cs typeface="Calibri Light"/>
              </a:rPr>
              <a:t>protein</a:t>
            </a:r>
            <a:r>
              <a:rPr dirty="0" sz="4400" spc="5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4400" spc="-20" b="0">
                <a:solidFill>
                  <a:srgbClr val="FF0000"/>
                </a:solidFill>
                <a:latin typeface="Calibri Light"/>
                <a:cs typeface="Calibri Light"/>
              </a:rPr>
              <a:t>synthesis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28800" y="2489200"/>
            <a:ext cx="8534400" cy="1861185"/>
            <a:chOff x="1828800" y="2489200"/>
            <a:chExt cx="8534400" cy="1861185"/>
          </a:xfrm>
        </p:grpSpPr>
        <p:sp>
          <p:nvSpPr>
            <p:cNvPr id="4" name="object 4"/>
            <p:cNvSpPr/>
            <p:nvPr/>
          </p:nvSpPr>
          <p:spPr>
            <a:xfrm>
              <a:off x="6102350" y="3867150"/>
              <a:ext cx="4117975" cy="476884"/>
            </a:xfrm>
            <a:custGeom>
              <a:avLst/>
              <a:gdLst/>
              <a:ahLst/>
              <a:cxnLst/>
              <a:rect l="l" t="t" r="r" b="b"/>
              <a:pathLst>
                <a:path w="4117975" h="476885">
                  <a:moveTo>
                    <a:pt x="0" y="0"/>
                  </a:moveTo>
                  <a:lnTo>
                    <a:pt x="0" y="238228"/>
                  </a:lnTo>
                  <a:lnTo>
                    <a:pt x="4117941" y="238228"/>
                  </a:lnTo>
                  <a:lnTo>
                    <a:pt x="4117941" y="476456"/>
                  </a:lnTo>
                </a:path>
                <a:path w="4117975" h="476885">
                  <a:moveTo>
                    <a:pt x="0" y="0"/>
                  </a:moveTo>
                  <a:lnTo>
                    <a:pt x="0" y="238228"/>
                  </a:lnTo>
                  <a:lnTo>
                    <a:pt x="1372647" y="238228"/>
                  </a:lnTo>
                  <a:lnTo>
                    <a:pt x="1372647" y="476456"/>
                  </a:lnTo>
                </a:path>
              </a:pathLst>
            </a:custGeom>
            <a:ln w="12700">
              <a:solidFill>
                <a:srgbClr val="477B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30750" y="3867150"/>
              <a:ext cx="1372870" cy="476884"/>
            </a:xfrm>
            <a:custGeom>
              <a:avLst/>
              <a:gdLst/>
              <a:ahLst/>
              <a:cxnLst/>
              <a:rect l="l" t="t" r="r" b="b"/>
              <a:pathLst>
                <a:path w="1372870" h="476885">
                  <a:moveTo>
                    <a:pt x="1372647" y="0"/>
                  </a:moveTo>
                  <a:lnTo>
                    <a:pt x="1372647" y="238228"/>
                  </a:lnTo>
                  <a:lnTo>
                    <a:pt x="0" y="238228"/>
                  </a:lnTo>
                  <a:lnTo>
                    <a:pt x="0" y="476456"/>
                  </a:lnTo>
                </a:path>
              </a:pathLst>
            </a:custGeom>
            <a:ln w="12700">
              <a:solidFill>
                <a:srgbClr val="477BA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987550" y="3867150"/>
              <a:ext cx="4117975" cy="476884"/>
            </a:xfrm>
            <a:custGeom>
              <a:avLst/>
              <a:gdLst/>
              <a:ahLst/>
              <a:cxnLst/>
              <a:rect l="l" t="t" r="r" b="b"/>
              <a:pathLst>
                <a:path w="4117975" h="476885">
                  <a:moveTo>
                    <a:pt x="4117941" y="0"/>
                  </a:moveTo>
                  <a:lnTo>
                    <a:pt x="4117941" y="238228"/>
                  </a:lnTo>
                  <a:lnTo>
                    <a:pt x="0" y="238228"/>
                  </a:lnTo>
                  <a:lnTo>
                    <a:pt x="0" y="476456"/>
                  </a:lnTo>
                </a:path>
              </a:pathLst>
            </a:custGeom>
            <a:ln w="12700">
              <a:solidFill>
                <a:srgbClr val="477BA9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8800" y="2489200"/>
              <a:ext cx="8534400" cy="14097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139282" y="2781300"/>
            <a:ext cx="7914005" cy="74930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3367404" marR="5080" indent="-3355340">
              <a:lnSpc>
                <a:spcPts val="2700"/>
              </a:lnSpc>
              <a:spcBef>
                <a:spcPts val="439"/>
              </a:spcBef>
            </a:pPr>
            <a:r>
              <a:rPr dirty="0" sz="2500" spc="-5">
                <a:latin typeface="Calibri"/>
                <a:cs typeface="Calibri"/>
              </a:rPr>
              <a:t>They</a:t>
            </a:r>
            <a:r>
              <a:rPr dirty="0" sz="250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bind </a:t>
            </a:r>
            <a:r>
              <a:rPr dirty="0" sz="2500" spc="-15">
                <a:latin typeface="Calibri"/>
                <a:cs typeface="Calibri"/>
              </a:rPr>
              <a:t>to</a:t>
            </a:r>
            <a:r>
              <a:rPr dirty="0" sz="250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bacterial</a:t>
            </a:r>
            <a:r>
              <a:rPr dirty="0" sz="250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ribosome </a:t>
            </a:r>
            <a:r>
              <a:rPr dirty="0" sz="2500">
                <a:latin typeface="Calibri"/>
                <a:cs typeface="Calibri"/>
              </a:rPr>
              <a:t>and</a:t>
            </a:r>
            <a:r>
              <a:rPr dirty="0" sz="2500" spc="-5">
                <a:latin typeface="Calibri"/>
                <a:cs typeface="Calibri"/>
              </a:rPr>
              <a:t> Inhibits</a:t>
            </a:r>
            <a:r>
              <a:rPr dirty="0" sz="2500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bacterial</a:t>
            </a:r>
            <a:r>
              <a:rPr dirty="0" sz="2500">
                <a:latin typeface="Calibri"/>
                <a:cs typeface="Calibri"/>
              </a:rPr>
              <a:t> </a:t>
            </a:r>
            <a:r>
              <a:rPr dirty="0" sz="2500" spc="-15">
                <a:latin typeface="Calibri"/>
                <a:cs typeface="Calibri"/>
              </a:rPr>
              <a:t>protein </a:t>
            </a:r>
            <a:r>
              <a:rPr dirty="0" sz="2500" spc="-555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synthesis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2800" y="4305300"/>
            <a:ext cx="2336800" cy="120650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61283" y="4673600"/>
            <a:ext cx="223393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b="1">
                <a:latin typeface="Calibri"/>
                <a:cs typeface="Calibri"/>
              </a:rPr>
              <a:t>Ami</a:t>
            </a:r>
            <a:r>
              <a:rPr dirty="0" sz="2500" spc="-5" b="1">
                <a:latin typeface="Calibri"/>
                <a:cs typeface="Calibri"/>
              </a:rPr>
              <a:t>n</a:t>
            </a:r>
            <a:r>
              <a:rPr dirty="0" sz="2500" b="1">
                <a:latin typeface="Calibri"/>
                <a:cs typeface="Calibri"/>
              </a:rPr>
              <a:t>ogl</a:t>
            </a:r>
            <a:r>
              <a:rPr dirty="0" sz="2500" spc="-35" b="1">
                <a:latin typeface="Calibri"/>
                <a:cs typeface="Calibri"/>
              </a:rPr>
              <a:t>y</a:t>
            </a:r>
            <a:r>
              <a:rPr dirty="0" sz="2500" spc="-15" b="1">
                <a:latin typeface="Calibri"/>
                <a:cs typeface="Calibri"/>
              </a:rPr>
              <a:t>c</a:t>
            </a:r>
            <a:r>
              <a:rPr dirty="0" sz="2500" b="1">
                <a:latin typeface="Calibri"/>
                <a:cs typeface="Calibri"/>
              </a:rPr>
              <a:t>os</a:t>
            </a:r>
            <a:r>
              <a:rPr dirty="0" sz="2500" spc="-5" b="1">
                <a:latin typeface="Calibri"/>
                <a:cs typeface="Calibri"/>
              </a:rPr>
              <a:t>id</a:t>
            </a:r>
            <a:r>
              <a:rPr dirty="0" sz="2500" b="1">
                <a:latin typeface="Calibri"/>
                <a:cs typeface="Calibri"/>
              </a:rPr>
              <a:t>es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56000" y="4305300"/>
            <a:ext cx="2336800" cy="12065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3980878" y="4673600"/>
            <a:ext cx="148526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10" b="1">
                <a:latin typeface="Calibri"/>
                <a:cs typeface="Calibri"/>
              </a:rPr>
              <a:t>Macrolides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99200" y="4305300"/>
            <a:ext cx="2336800" cy="120650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6652448" y="4673600"/>
            <a:ext cx="163385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30" b="1">
                <a:latin typeface="Calibri"/>
                <a:cs typeface="Calibri"/>
              </a:rPr>
              <a:t>Tetracycines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42400" y="4305300"/>
            <a:ext cx="2336800" cy="120650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9082847" y="4673600"/>
            <a:ext cx="226060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-10" b="1">
                <a:latin typeface="Calibri"/>
                <a:cs typeface="Calibri"/>
              </a:rPr>
              <a:t>Chloramphenicol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104" y="393700"/>
            <a:ext cx="5706745" cy="4709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600" spc="-15" b="1">
                <a:latin typeface="Calibri"/>
                <a:cs typeface="Calibri"/>
              </a:rPr>
              <a:t>Adverse</a:t>
            </a:r>
            <a:r>
              <a:rPr dirty="0" sz="3600" spc="-30" b="1">
                <a:latin typeface="Calibri"/>
                <a:cs typeface="Calibri"/>
              </a:rPr>
              <a:t> </a:t>
            </a:r>
            <a:r>
              <a:rPr dirty="0" sz="3600" spc="-25" b="1">
                <a:latin typeface="Calibri"/>
                <a:cs typeface="Calibri"/>
              </a:rPr>
              <a:t>Effects</a:t>
            </a:r>
            <a:r>
              <a:rPr dirty="0" sz="1800" spc="-25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2180"/>
              </a:spcBef>
              <a:buAutoNum type="arabicPeriod" startAt="5"/>
              <a:tabLst>
                <a:tab pos="926465" algn="l"/>
                <a:tab pos="927100" algn="l"/>
              </a:tabLst>
            </a:pPr>
            <a:r>
              <a:rPr dirty="0" sz="2400" spc="-5">
                <a:latin typeface="Calibri"/>
                <a:cs typeface="Calibri"/>
              </a:rPr>
              <a:t>Photosensitivity</a:t>
            </a:r>
            <a:endParaRPr sz="24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20"/>
              </a:spcBef>
              <a:buAutoNum type="arabicPeriod" startAt="5"/>
              <a:tabLst>
                <a:tab pos="926465" algn="l"/>
                <a:tab pos="927100" algn="l"/>
              </a:tabLst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Fanconi</a:t>
            </a:r>
            <a:r>
              <a:rPr dirty="0" u="heavy" sz="2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like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syndrome</a:t>
            </a:r>
            <a:r>
              <a:rPr dirty="0" sz="2400" spc="-10">
                <a:latin typeface="Calibri"/>
                <a:cs typeface="Calibri"/>
              </a:rPr>
              <a:t>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Outdated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pills.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50">
                <a:latin typeface="Calibri"/>
                <a:cs typeface="Calibri"/>
              </a:rPr>
              <a:t>Toxic</a:t>
            </a:r>
            <a:r>
              <a:rPr dirty="0" sz="2000" spc="-20">
                <a:latin typeface="Calibri"/>
                <a:cs typeface="Calibri"/>
              </a:rPr>
              <a:t> for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PCT.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000" spc="-10">
                <a:latin typeface="Calibri"/>
                <a:cs typeface="Calibri"/>
              </a:rPr>
              <a:t>Polyuria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(Amino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acids, Glucose, Na, </a:t>
            </a:r>
            <a:r>
              <a:rPr dirty="0" sz="2000" spc="-10">
                <a:latin typeface="Calibri"/>
                <a:cs typeface="Calibri"/>
              </a:rPr>
              <a:t>K…etc)</a:t>
            </a:r>
            <a:endParaRPr sz="20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00"/>
              </a:spcBef>
              <a:buAutoNum type="arabicPeriod" startAt="5"/>
              <a:tabLst>
                <a:tab pos="926465" algn="l"/>
                <a:tab pos="927100" algn="l"/>
              </a:tabLst>
            </a:pPr>
            <a:r>
              <a:rPr dirty="0" sz="2400" spc="-30">
                <a:latin typeface="Calibri"/>
                <a:cs typeface="Calibri"/>
              </a:rPr>
              <a:t>Teratogenesis</a:t>
            </a:r>
            <a:endParaRPr sz="24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20"/>
              </a:spcBef>
              <a:buAutoNum type="arabicPeriod" startAt="5"/>
              <a:tabLst>
                <a:tab pos="926465" algn="l"/>
                <a:tab pos="927100" algn="l"/>
              </a:tabLst>
            </a:pPr>
            <a:r>
              <a:rPr dirty="0" sz="2400" spc="-5">
                <a:latin typeface="Calibri"/>
                <a:cs typeface="Calibri"/>
              </a:rPr>
              <a:t>Hypersensitivity</a:t>
            </a:r>
            <a:endParaRPr sz="2400">
              <a:latin typeface="Calibri"/>
              <a:cs typeface="Calibri"/>
            </a:endParaRPr>
          </a:p>
          <a:p>
            <a:pPr lvl="1" marL="927100" indent="-457834">
              <a:lnSpc>
                <a:spcPct val="100000"/>
              </a:lnSpc>
              <a:spcBef>
                <a:spcPts val="1920"/>
              </a:spcBef>
              <a:buAutoNum type="arabicPeriod" startAt="5"/>
              <a:tabLst>
                <a:tab pos="926465" algn="l"/>
                <a:tab pos="927100" algn="l"/>
              </a:tabLst>
            </a:pPr>
            <a:r>
              <a:rPr dirty="0" u="heavy" sz="2400" spc="-10" b="1">
                <a:solidFill>
                  <a:srgbClr val="7F7F7F"/>
                </a:solidFill>
                <a:uFill>
                  <a:solidFill>
                    <a:srgbClr val="7F7F7F"/>
                  </a:solidFill>
                </a:uFill>
                <a:latin typeface="Calibri"/>
                <a:cs typeface="Calibri"/>
              </a:rPr>
              <a:t>Nephrogenic</a:t>
            </a:r>
            <a:r>
              <a:rPr dirty="0" u="heavy" sz="2400" spc="-45" b="1">
                <a:solidFill>
                  <a:srgbClr val="7F7F7F"/>
                </a:solidFill>
                <a:uFill>
                  <a:solidFill>
                    <a:srgbClr val="7F7F7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0" b="1">
                <a:solidFill>
                  <a:srgbClr val="7F7F7F"/>
                </a:solidFill>
                <a:uFill>
                  <a:solidFill>
                    <a:srgbClr val="7F7F7F"/>
                  </a:solidFill>
                </a:uFill>
                <a:latin typeface="Calibri"/>
                <a:cs typeface="Calibri"/>
              </a:rPr>
              <a:t>D.I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9089" y="444500"/>
            <a:ext cx="39458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55" b="0">
                <a:solidFill>
                  <a:srgbClr val="FF0000"/>
                </a:solidFill>
                <a:latin typeface="Microsoft Sans Serif"/>
                <a:cs typeface="Microsoft Sans Serif"/>
              </a:rPr>
              <a:t>Chloramphenicol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178" y="1160780"/>
            <a:ext cx="6957695" cy="493268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32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MOA</a:t>
            </a:r>
            <a:r>
              <a:rPr dirty="0" sz="3200" spc="-15" b="1">
                <a:latin typeface="Calibri"/>
                <a:cs typeface="Calibri"/>
              </a:rPr>
              <a:t>:</a:t>
            </a:r>
            <a:r>
              <a:rPr dirty="0" sz="3200" spc="-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Binds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with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1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50s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subunit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(Static)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Spectrum</a:t>
            </a:r>
            <a:r>
              <a:rPr dirty="0" sz="3200" spc="-1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:</a:t>
            </a:r>
            <a:r>
              <a:rPr dirty="0" sz="3200" spc="-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Same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as</a:t>
            </a:r>
            <a:r>
              <a:rPr dirty="0" sz="3200" spc="-1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tetracycline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ts val="3770"/>
              </a:lnSpc>
              <a:spcBef>
                <a:spcPts val="1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32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Pharmacokinetics:</a:t>
            </a:r>
            <a:endParaRPr sz="3200">
              <a:latin typeface="Calibri"/>
              <a:cs typeface="Calibri"/>
            </a:endParaRPr>
          </a:p>
          <a:p>
            <a:pPr lvl="1" marL="698500" indent="-229235">
              <a:lnSpc>
                <a:spcPts val="326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Absorption</a:t>
            </a:r>
            <a:r>
              <a:rPr dirty="0" u="heavy" sz="28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lvl="2" marL="1155700" indent="-229235">
              <a:lnSpc>
                <a:spcPts val="276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Rapid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Fast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(Less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superinfection)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324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Distribution:</a:t>
            </a:r>
            <a:endParaRPr sz="2800">
              <a:latin typeface="Calibri"/>
              <a:cs typeface="Calibri"/>
            </a:endParaRPr>
          </a:p>
          <a:p>
            <a:pPr lvl="2" marL="1155700" indent="-229235">
              <a:lnSpc>
                <a:spcPts val="281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BBB: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Passes </a:t>
            </a:r>
            <a:r>
              <a:rPr dirty="0" sz="2400" spc="-5">
                <a:latin typeface="Calibri"/>
                <a:cs typeface="Calibri"/>
              </a:rPr>
              <a:t>with </a:t>
            </a:r>
            <a:r>
              <a:rPr dirty="0" sz="2400" spc="-10">
                <a:latin typeface="Calibri"/>
                <a:cs typeface="Calibri"/>
              </a:rPr>
              <a:t>significant </a:t>
            </a:r>
            <a:r>
              <a:rPr dirty="0" sz="2400" spc="-15">
                <a:latin typeface="Calibri"/>
                <a:cs typeface="Calibri"/>
              </a:rPr>
              <a:t>concentration</a:t>
            </a:r>
            <a:endParaRPr sz="2400">
              <a:latin typeface="Calibri"/>
              <a:cs typeface="Calibri"/>
            </a:endParaRPr>
          </a:p>
          <a:p>
            <a:pPr lvl="2" marL="1155700" indent="-229235">
              <a:lnSpc>
                <a:spcPts val="280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Placenta: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Passes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(Grey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Baby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Syndrome)</a:t>
            </a:r>
            <a:endParaRPr sz="2400">
              <a:latin typeface="Calibri"/>
              <a:cs typeface="Calibri"/>
            </a:endParaRPr>
          </a:p>
          <a:p>
            <a:pPr lvl="2" marL="1155700" indent="-229235">
              <a:lnSpc>
                <a:spcPts val="275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sz="2400" spc="-10">
                <a:latin typeface="Calibri"/>
                <a:cs typeface="Calibri"/>
              </a:rPr>
              <a:t>Excellent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body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fluids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tissues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penetration.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3240"/>
              </a:lnSpc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Excretion</a:t>
            </a:r>
            <a:r>
              <a:rPr dirty="0" sz="2800" spc="-15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lvl="2" marL="1155700" indent="-229235">
              <a:lnSpc>
                <a:spcPts val="281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sz="2400" spc="-10">
                <a:latin typeface="Calibri"/>
                <a:cs typeface="Calibri"/>
              </a:rPr>
              <a:t>Metabolites: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Tubular</a:t>
            </a:r>
            <a:r>
              <a:rPr dirty="0" sz="2400" spc="-10">
                <a:latin typeface="Calibri"/>
                <a:cs typeface="Calibri"/>
              </a:rPr>
              <a:t> secretion</a:t>
            </a:r>
            <a:endParaRPr sz="2400">
              <a:latin typeface="Calibri"/>
              <a:cs typeface="Calibri"/>
            </a:endParaRPr>
          </a:p>
          <a:p>
            <a:pPr lvl="2" marL="1155700" indent="-229235">
              <a:lnSpc>
                <a:spcPts val="284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sz="2400" spc="-10">
                <a:latin typeface="Calibri"/>
                <a:cs typeface="Calibri"/>
              </a:rPr>
              <a:t>Active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Drug: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Glomerular </a:t>
            </a:r>
            <a:r>
              <a:rPr dirty="0" sz="2400" spc="-15">
                <a:latin typeface="Calibri"/>
                <a:cs typeface="Calibri"/>
              </a:rPr>
              <a:t>Filtration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1950" y="457200"/>
            <a:ext cx="10770235" cy="5534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540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Therapeutic</a:t>
            </a:r>
            <a:r>
              <a:rPr dirty="0" u="heavy" sz="28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uses: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3200">
              <a:latin typeface="Calibri"/>
              <a:cs typeface="Calibri"/>
            </a:endParaRPr>
          </a:p>
          <a:p>
            <a:pPr lvl="1" marL="711200" marR="43180" indent="-228600">
              <a:lnSpc>
                <a:spcPts val="3100"/>
              </a:lnSpc>
              <a:buFont typeface="Arial MT"/>
              <a:buChar char="•"/>
              <a:tabLst>
                <a:tab pos="711200" algn="l"/>
              </a:tabLst>
            </a:pPr>
            <a:r>
              <a:rPr dirty="0" u="heavy" sz="28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Was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5">
                <a:latin typeface="Calibri"/>
                <a:cs typeface="Calibri"/>
              </a:rPr>
              <a:t> drug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choice in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Typhoid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(Now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ciprofloxacin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Penicillens)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(3</a:t>
            </a:r>
            <a:r>
              <a:rPr dirty="0" baseline="23391" sz="2850" spc="-22">
                <a:latin typeface="Calibri"/>
                <a:cs typeface="Calibri"/>
              </a:rPr>
              <a:t>rd</a:t>
            </a:r>
            <a:r>
              <a:rPr dirty="0" sz="2800" spc="-15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lvl="1" marL="711200" indent="-228600">
              <a:lnSpc>
                <a:spcPct val="100000"/>
              </a:lnSpc>
              <a:spcBef>
                <a:spcPts val="1580"/>
              </a:spcBef>
              <a:buFont typeface="Arial MT"/>
              <a:buChar char="•"/>
              <a:tabLst>
                <a:tab pos="711200" algn="l"/>
              </a:tabLst>
            </a:pPr>
            <a:r>
              <a:rPr dirty="0" sz="2800" spc="-45">
                <a:latin typeface="Calibri"/>
                <a:cs typeface="Calibri"/>
              </a:rPr>
              <a:t>Topical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Eye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Ear</a:t>
            </a:r>
            <a:endParaRPr sz="2800">
              <a:latin typeface="Calibri"/>
              <a:cs typeface="Calibri"/>
            </a:endParaRPr>
          </a:p>
          <a:p>
            <a:pPr lvl="1" marL="711200" indent="-228600">
              <a:lnSpc>
                <a:spcPct val="100000"/>
              </a:lnSpc>
              <a:spcBef>
                <a:spcPts val="2140"/>
              </a:spcBef>
              <a:buFont typeface="Arial MT"/>
              <a:buChar char="•"/>
              <a:tabLst>
                <a:tab pos="711200" algn="l"/>
              </a:tabLst>
            </a:pPr>
            <a:r>
              <a:rPr dirty="0" sz="2800" spc="-15">
                <a:latin typeface="Calibri"/>
                <a:cs typeface="Calibri"/>
              </a:rPr>
              <a:t>Others:</a:t>
            </a:r>
            <a:endParaRPr sz="2800">
              <a:latin typeface="Calibri"/>
              <a:cs typeface="Calibri"/>
            </a:endParaRPr>
          </a:p>
          <a:p>
            <a:pPr lvl="2" marL="1168400" indent="-228600">
              <a:lnSpc>
                <a:spcPct val="100000"/>
              </a:lnSpc>
              <a:spcBef>
                <a:spcPts val="2039"/>
              </a:spcBef>
              <a:buFont typeface="Arial MT"/>
              <a:buChar char="•"/>
              <a:tabLst>
                <a:tab pos="1168400" algn="l"/>
              </a:tabLst>
            </a:pPr>
            <a:r>
              <a:rPr dirty="0" sz="2400" spc="-10">
                <a:latin typeface="Calibri"/>
                <a:cs typeface="Calibri"/>
              </a:rPr>
              <a:t>3</a:t>
            </a:r>
            <a:r>
              <a:rPr dirty="0" baseline="24305" sz="2400" spc="-15">
                <a:latin typeface="Calibri"/>
                <a:cs typeface="Calibri"/>
              </a:rPr>
              <a:t>rd</a:t>
            </a:r>
            <a:r>
              <a:rPr dirty="0" baseline="24305" sz="2400" spc="262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choice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Pyogenic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Meningitis (After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Penicillens</a:t>
            </a:r>
            <a:r>
              <a:rPr dirty="0" sz="2400">
                <a:latin typeface="Calibri"/>
                <a:cs typeface="Calibri"/>
              </a:rPr>
              <a:t> and </a:t>
            </a:r>
            <a:r>
              <a:rPr dirty="0" sz="2400" spc="-10">
                <a:latin typeface="Calibri"/>
                <a:cs typeface="Calibri"/>
              </a:rPr>
              <a:t>3</a:t>
            </a:r>
            <a:r>
              <a:rPr dirty="0" baseline="24305" sz="2400" spc="-15">
                <a:latin typeface="Calibri"/>
                <a:cs typeface="Calibri"/>
              </a:rPr>
              <a:t>rd</a:t>
            </a:r>
            <a:r>
              <a:rPr dirty="0" baseline="24305" sz="2400" spc="262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cephalosporins).</a:t>
            </a:r>
            <a:endParaRPr sz="2400">
              <a:latin typeface="Calibri"/>
              <a:cs typeface="Calibri"/>
            </a:endParaRPr>
          </a:p>
          <a:p>
            <a:pPr lvl="2" marL="11684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168400" algn="l"/>
              </a:tabLst>
            </a:pPr>
            <a:r>
              <a:rPr dirty="0" sz="2400" spc="-10">
                <a:latin typeface="Calibri"/>
                <a:cs typeface="Calibri"/>
              </a:rPr>
              <a:t>H.Influenzae</a:t>
            </a:r>
            <a:r>
              <a:rPr dirty="0" sz="2400" spc="-5">
                <a:latin typeface="Calibri"/>
                <a:cs typeface="Calibri"/>
              </a:rPr>
              <a:t> (arthritis, </a:t>
            </a:r>
            <a:r>
              <a:rPr dirty="0" sz="2400" spc="-10">
                <a:latin typeface="Calibri"/>
                <a:cs typeface="Calibri"/>
              </a:rPr>
              <a:t>Osteomylitis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epiglottitis)</a:t>
            </a:r>
            <a:endParaRPr sz="2400">
              <a:latin typeface="Calibri"/>
              <a:cs typeface="Calibri"/>
            </a:endParaRPr>
          </a:p>
          <a:p>
            <a:pPr lvl="2" marL="1168400" indent="-228600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1168400" algn="l"/>
              </a:tabLst>
            </a:pPr>
            <a:r>
              <a:rPr dirty="0" sz="2400" spc="-15">
                <a:latin typeface="Calibri"/>
                <a:cs typeface="Calibri"/>
              </a:rPr>
              <a:t>Severe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anaerobic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(B.Fragilis)</a:t>
            </a:r>
            <a:endParaRPr sz="2400">
              <a:latin typeface="Calibri"/>
              <a:cs typeface="Calibri"/>
            </a:endParaRPr>
          </a:p>
          <a:p>
            <a:pPr lvl="2" marL="11684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168400" algn="l"/>
              </a:tabLst>
            </a:pPr>
            <a:r>
              <a:rPr dirty="0" sz="2400" spc="-20">
                <a:latin typeface="Calibri"/>
                <a:cs typeface="Calibri"/>
              </a:rPr>
              <a:t>Rickettsia</a:t>
            </a:r>
            <a:r>
              <a:rPr dirty="0" sz="2400" spc="-5">
                <a:latin typeface="Calibri"/>
                <a:cs typeface="Calibri"/>
              </a:rPr>
              <a:t> (After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30">
                <a:latin typeface="Calibri"/>
                <a:cs typeface="Calibri"/>
              </a:rPr>
              <a:t>Tetracycline</a:t>
            </a:r>
            <a:r>
              <a:rPr dirty="0" sz="2400">
                <a:latin typeface="Calibri"/>
                <a:cs typeface="Calibri"/>
              </a:rPr>
              <a:t> and </a:t>
            </a:r>
            <a:r>
              <a:rPr dirty="0" sz="2400" spc="-10">
                <a:latin typeface="Calibri"/>
                <a:cs typeface="Calibri"/>
              </a:rPr>
              <a:t>Macrolides)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4650" y="421640"/>
            <a:ext cx="10733405" cy="552704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r" marL="228600" marR="8121015" indent="-228600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28600" algn="l"/>
              </a:tabLst>
            </a:pP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Adverse</a:t>
            </a:r>
            <a:r>
              <a:rPr dirty="0" u="heavy" sz="2800" spc="-6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effects:</a:t>
            </a:r>
            <a:endParaRPr sz="2800">
              <a:latin typeface="Calibri"/>
              <a:cs typeface="Calibri"/>
            </a:endParaRPr>
          </a:p>
          <a:p>
            <a:pPr algn="r" lvl="1" marL="228600" marR="8134350" indent="-2286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228600" algn="l"/>
              </a:tabLst>
            </a:pP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BM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depression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Dose </a:t>
            </a:r>
            <a:r>
              <a:rPr dirty="0" sz="2200" spc="-10">
                <a:latin typeface="Calibri"/>
                <a:cs typeface="Calibri"/>
              </a:rPr>
              <a:t>dependent </a:t>
            </a:r>
            <a:r>
              <a:rPr dirty="0" sz="2200" spc="-15">
                <a:latin typeface="Calibri"/>
                <a:cs typeface="Calibri"/>
              </a:rPr>
              <a:t>(Reversible)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Anemia,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thrombocytopenia,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leucopenia,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Sore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throat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u="sng" sz="22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Treatment:</a:t>
            </a:r>
            <a:endParaRPr sz="2200">
              <a:latin typeface="Calibri"/>
              <a:cs typeface="Calibri"/>
            </a:endParaRPr>
          </a:p>
          <a:p>
            <a:pPr lvl="3" marL="1612900" indent="-228600">
              <a:lnSpc>
                <a:spcPct val="100000"/>
              </a:lnSpc>
              <a:spcBef>
                <a:spcPts val="160"/>
              </a:spcBef>
              <a:buFont typeface="Arial MT"/>
              <a:buChar char="•"/>
              <a:tabLst>
                <a:tab pos="1612265" algn="l"/>
                <a:tab pos="1612900" algn="l"/>
              </a:tabLst>
            </a:pPr>
            <a:r>
              <a:rPr dirty="0" sz="2200" spc="-10">
                <a:latin typeface="Calibri"/>
                <a:cs typeface="Calibri"/>
              </a:rPr>
              <a:t>Stop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drug</a:t>
            </a:r>
            <a:endParaRPr sz="2200">
              <a:latin typeface="Calibri"/>
              <a:cs typeface="Calibri"/>
            </a:endParaRPr>
          </a:p>
          <a:p>
            <a:pPr lvl="3" marL="16129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612265" algn="l"/>
                <a:tab pos="1612900" algn="l"/>
              </a:tabLst>
            </a:pPr>
            <a:r>
              <a:rPr dirty="0" sz="2200" spc="-10">
                <a:latin typeface="Calibri"/>
                <a:cs typeface="Calibri"/>
              </a:rPr>
              <a:t>Fresh </a:t>
            </a:r>
            <a:r>
              <a:rPr dirty="0" sz="2200" spc="-5">
                <a:latin typeface="Calibri"/>
                <a:cs typeface="Calibri"/>
              </a:rPr>
              <a:t>Blood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transfucion</a:t>
            </a:r>
            <a:endParaRPr sz="2200">
              <a:latin typeface="Calibri"/>
              <a:cs typeface="Calibri"/>
            </a:endParaRPr>
          </a:p>
          <a:p>
            <a:pPr lvl="3" marL="16129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612265" algn="l"/>
                <a:tab pos="1612900" algn="l"/>
              </a:tabLst>
            </a:pPr>
            <a:r>
              <a:rPr dirty="0" sz="2200" spc="-5">
                <a:latin typeface="Calibri"/>
                <a:cs typeface="Calibri"/>
              </a:rPr>
              <a:t>Cortisone</a:t>
            </a:r>
            <a:endParaRPr sz="2200">
              <a:latin typeface="Calibri"/>
              <a:cs typeface="Calibri"/>
            </a:endParaRPr>
          </a:p>
          <a:p>
            <a:pPr lvl="3" marL="16129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612265" algn="l"/>
                <a:tab pos="1612900" algn="l"/>
              </a:tabLst>
            </a:pPr>
            <a:r>
              <a:rPr dirty="0" sz="2200" spc="-15">
                <a:latin typeface="Calibri"/>
                <a:cs typeface="Calibri"/>
              </a:rPr>
              <a:t>Penicillin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to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eradicate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strept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throat</a:t>
            </a:r>
            <a:endParaRPr sz="2200">
              <a:latin typeface="Calibri"/>
              <a:cs typeface="Calibri"/>
            </a:endParaRPr>
          </a:p>
          <a:p>
            <a:pPr lvl="3" marL="1612900" marR="255904" indent="-228600">
              <a:lnSpc>
                <a:spcPts val="2400"/>
              </a:lnSpc>
              <a:spcBef>
                <a:spcPts val="439"/>
              </a:spcBef>
              <a:buFont typeface="Arial MT"/>
              <a:buChar char="•"/>
              <a:tabLst>
                <a:tab pos="1612265" algn="l"/>
                <a:tab pos="1612900" algn="l"/>
              </a:tabLst>
            </a:pPr>
            <a:r>
              <a:rPr dirty="0" sz="2200" spc="-5">
                <a:latin typeface="Calibri"/>
                <a:cs typeface="Calibri"/>
              </a:rPr>
              <a:t>Bone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marrow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stimulants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(Growth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40">
                <a:latin typeface="Calibri"/>
                <a:cs typeface="Calibri"/>
              </a:rPr>
              <a:t>factor,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vitamin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complex,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adenine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sulphate, </a:t>
            </a:r>
            <a:r>
              <a:rPr dirty="0" sz="2200" spc="-484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pentose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Grey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Baby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Syndrome: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(40%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Mortality)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If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large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doses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are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given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to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infants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with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immature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hepatic </a:t>
            </a:r>
            <a:r>
              <a:rPr dirty="0" sz="2200" spc="-15">
                <a:latin typeface="Calibri"/>
                <a:cs typeface="Calibri"/>
              </a:rPr>
              <a:t>conjugation.</a:t>
            </a:r>
            <a:endParaRPr sz="2200">
              <a:latin typeface="Calibri"/>
              <a:cs typeface="Calibri"/>
            </a:endParaRPr>
          </a:p>
          <a:p>
            <a:pPr lvl="2" marL="1155700" marR="5080" indent="-228600">
              <a:lnSpc>
                <a:spcPts val="2300"/>
              </a:lnSpc>
              <a:spcBef>
                <a:spcPts val="62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Abdominal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destention,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vomiting,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cyanosis,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irregular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respiration,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hypothermia,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flaccid </a:t>
            </a:r>
            <a:r>
              <a:rPr dirty="0" sz="2200" spc="-484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paralysis,</a:t>
            </a:r>
            <a:r>
              <a:rPr dirty="0" sz="2200" spc="-5">
                <a:latin typeface="Calibri"/>
                <a:cs typeface="Calibri"/>
              </a:rPr>
              <a:t> and </a:t>
            </a:r>
            <a:r>
              <a:rPr dirty="0" sz="2200" spc="-10">
                <a:latin typeface="Calibri"/>
                <a:cs typeface="Calibri"/>
              </a:rPr>
              <a:t>vasomotor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collapse.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4650" y="229023"/>
            <a:ext cx="5641975" cy="3070860"/>
          </a:xfrm>
          <a:prstGeom prst="rect">
            <a:avLst/>
          </a:prstGeom>
        </p:spPr>
        <p:txBody>
          <a:bodyPr wrap="square" lIns="0" tIns="2406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8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Adverse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effects: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6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(You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can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skip this)</a:t>
            </a:r>
            <a:endParaRPr sz="28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54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400" spc="-5" b="1">
                <a:latin typeface="Calibri"/>
                <a:cs typeface="Calibri"/>
              </a:rPr>
              <a:t>GIT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Upset</a:t>
            </a:r>
            <a:endParaRPr sz="24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400" spc="-10" b="1">
                <a:latin typeface="Calibri"/>
                <a:cs typeface="Calibri"/>
              </a:rPr>
              <a:t>Superinfection</a:t>
            </a:r>
            <a:endParaRPr sz="24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400" spc="-5" b="1">
                <a:latin typeface="Calibri"/>
                <a:cs typeface="Calibri"/>
              </a:rPr>
              <a:t>Hypersensitivity</a:t>
            </a:r>
            <a:endParaRPr sz="24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400" spc="-5" b="1">
                <a:latin typeface="Calibri"/>
                <a:cs typeface="Calibri"/>
              </a:rPr>
              <a:t>Optic</a:t>
            </a:r>
            <a:r>
              <a:rPr dirty="0" sz="2400" spc="-10" b="1">
                <a:latin typeface="Calibri"/>
                <a:cs typeface="Calibri"/>
              </a:rPr>
              <a:t> Neurites</a:t>
            </a:r>
            <a:r>
              <a:rPr dirty="0" sz="240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and</a:t>
            </a:r>
            <a:r>
              <a:rPr dirty="0" sz="2400" spc="-10" b="1">
                <a:latin typeface="Calibri"/>
                <a:cs typeface="Calibri"/>
              </a:rPr>
              <a:t> encephalopathy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266700"/>
            <a:ext cx="389318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14" b="0">
                <a:solidFill>
                  <a:srgbClr val="FF0000"/>
                </a:solidFill>
                <a:latin typeface="Microsoft Sans Serif"/>
                <a:cs typeface="Microsoft Sans Serif"/>
              </a:rPr>
              <a:t>Minor</a:t>
            </a:r>
            <a:r>
              <a:rPr dirty="0" sz="4400" spc="-165" b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dirty="0" sz="4400" spc="-114" b="0">
                <a:solidFill>
                  <a:srgbClr val="FF0000"/>
                </a:solidFill>
                <a:latin typeface="Microsoft Sans Serif"/>
                <a:cs typeface="Microsoft Sans Serif"/>
              </a:rPr>
              <a:t>Antibiotics</a:t>
            </a:r>
            <a:endParaRPr sz="4400">
              <a:latin typeface="Microsoft Sans Serif"/>
              <a:cs typeface="Microsoft Sans Serif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8342" y="1195820"/>
          <a:ext cx="11962130" cy="565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755"/>
                <a:gridCol w="2189480"/>
                <a:gridCol w="3367405"/>
                <a:gridCol w="2605404"/>
                <a:gridCol w="2314575"/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Bacitracin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vancomycin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polymixins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80720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Sodium</a:t>
                      </a:r>
                      <a:r>
                        <a:rPr dirty="0" sz="1800" spc="-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fusidate </a:t>
                      </a:r>
                      <a:r>
                        <a:rPr dirty="0" sz="1800" spc="-39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(Fucidin)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7151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MOA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88315">
                        <a:lnSpc>
                          <a:spcPts val="2100"/>
                        </a:lnSpc>
                        <a:spcBef>
                          <a:spcPts val="41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Prevents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cell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wall </a:t>
                      </a:r>
                      <a:r>
                        <a:rPr dirty="0" sz="1800" spc="-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synthesis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Inhibit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cell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wall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synthesis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27635">
                        <a:lnSpc>
                          <a:spcPts val="2100"/>
                        </a:lnSpc>
                        <a:spcBef>
                          <a:spcPts val="41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Inhibits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50s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Ribosomal </a:t>
                      </a:r>
                      <a:r>
                        <a:rPr dirty="0" sz="1800" spc="-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subunite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0216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Spectrum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77190" indent="-285750">
                        <a:lnSpc>
                          <a:spcPts val="2130"/>
                        </a:lnSpc>
                        <a:spcBef>
                          <a:spcPts val="26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Gram </a:t>
                      </a:r>
                      <a:r>
                        <a:rPr dirty="0" sz="1800" spc="-1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+ve</a:t>
                      </a:r>
                      <a:r>
                        <a:rPr dirty="0" sz="1800" spc="-15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cocci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indent="-285750">
                        <a:lnSpc>
                          <a:spcPts val="2130"/>
                        </a:lnSpc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Few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Gram</a:t>
                      </a:r>
                      <a:r>
                        <a:rPr dirty="0" sz="1800" spc="-2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-ve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800" spc="-15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Gram </a:t>
                      </a:r>
                      <a:r>
                        <a:rPr dirty="0" sz="1800" spc="-1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+ve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only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77190" marR="274320" indent="-285750">
                        <a:lnSpc>
                          <a:spcPct val="99500"/>
                        </a:lnSpc>
                        <a:spcBef>
                          <a:spcPts val="27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Facultative </a:t>
                      </a:r>
                      <a:r>
                        <a:rPr dirty="0" sz="1800" spc="-1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Gram –ve </a:t>
                      </a:r>
                      <a:r>
                        <a:rPr dirty="0" sz="1800" spc="-39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i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(P.aueruginosa </a:t>
                      </a:r>
                      <a:r>
                        <a:rPr dirty="0" sz="1800" spc="-5" i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i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i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Coliform)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77190" indent="-286385">
                        <a:lnSpc>
                          <a:spcPts val="2130"/>
                        </a:lnSpc>
                        <a:spcBef>
                          <a:spcPts val="26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Gram</a:t>
                      </a:r>
                      <a:r>
                        <a:rPr dirty="0" sz="1800" spc="-3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+ve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indent="-286385">
                        <a:lnSpc>
                          <a:spcPts val="2130"/>
                        </a:lnSpc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Gram</a:t>
                      </a:r>
                      <a:r>
                        <a:rPr dirty="0" sz="1800" spc="-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–ve </a:t>
                      </a:r>
                      <a:r>
                        <a:rPr dirty="0" sz="1800" spc="-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diplocci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63460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Uses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800" spc="-30">
                          <a:latin typeface="Calibri"/>
                          <a:cs typeface="Calibri"/>
                        </a:rPr>
                        <a:t>Topical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combination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377190" marR="278130" indent="-285750">
                        <a:lnSpc>
                          <a:spcPct val="99500"/>
                        </a:lnSpc>
                        <a:spcBef>
                          <a:spcPts val="229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Drug of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choice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pseudomembranous colitis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(superinfection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antibiotics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MRSA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377190" marR="318770" indent="-285750">
                        <a:lnSpc>
                          <a:spcPct val="99500"/>
                        </a:lnSpc>
                        <a:spcBef>
                          <a:spcPts val="229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Combination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reduce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catheter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associated infection.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30">
                          <a:latin typeface="Calibri"/>
                          <a:cs typeface="Calibri"/>
                        </a:rPr>
                        <a:t>Topical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combination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377190" indent="-286385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Acne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63460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Side</a:t>
                      </a:r>
                      <a:r>
                        <a:rPr dirty="0" sz="18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Effects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Nephrotoxic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77190" indent="-285750">
                        <a:lnSpc>
                          <a:spcPts val="2130"/>
                        </a:lnSpc>
                        <a:spcBef>
                          <a:spcPts val="245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Ototoxicity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marR="307975" indent="-285750">
                        <a:lnSpc>
                          <a:spcPts val="2200"/>
                        </a:lnSpc>
                        <a:spcBef>
                          <a:spcPts val="1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Neck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Syndrome: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Chills,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Fever,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Maculopaular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rash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marR="307975">
                        <a:lnSpc>
                          <a:spcPts val="2100"/>
                        </a:lnSpc>
                        <a:spcBef>
                          <a:spcPts val="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(head and upper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thorax)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due </a:t>
                      </a:r>
                      <a:r>
                        <a:rPr dirty="0" sz="1800" spc="-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histamine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release.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77190" indent="-285750">
                        <a:lnSpc>
                          <a:spcPts val="2130"/>
                        </a:lnSpc>
                        <a:spcBef>
                          <a:spcPts val="245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u="sng" sz="18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ephrotoxic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indent="-285750">
                        <a:lnSpc>
                          <a:spcPts val="2130"/>
                        </a:lnSpc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u="sng" sz="18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eurotoxic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7190" marR="788670" indent="-285750">
                        <a:lnSpc>
                          <a:spcPts val="2200"/>
                        </a:lnSpc>
                        <a:spcBef>
                          <a:spcPts val="80"/>
                        </a:spcBef>
                        <a:buFont typeface="Arial MT"/>
                        <a:buChar char="•"/>
                        <a:tabLst>
                          <a:tab pos="376555" algn="l"/>
                          <a:tab pos="377190" algn="l"/>
                        </a:tabLst>
                      </a:pPr>
                      <a:r>
                        <a:rPr dirty="0" u="sng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omu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cu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ar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blockade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37934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35" b="0">
                <a:solidFill>
                  <a:srgbClr val="FF0000"/>
                </a:solidFill>
                <a:latin typeface="Microsoft Sans Serif"/>
                <a:cs typeface="Microsoft Sans Serif"/>
              </a:rPr>
              <a:t>Aminoglycosides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590039"/>
            <a:ext cx="10032365" cy="4224020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18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00" spc="-5" b="1">
                <a:latin typeface="Calibri"/>
                <a:cs typeface="Calibri"/>
              </a:rPr>
              <a:t>Drugs:</a:t>
            </a:r>
            <a:endParaRPr sz="27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6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5" b="1">
                <a:solidFill>
                  <a:srgbClr val="385723"/>
                </a:solidFill>
                <a:latin typeface="Calibri"/>
                <a:cs typeface="Calibri"/>
              </a:rPr>
              <a:t>Streptomycin:</a:t>
            </a:r>
            <a:r>
              <a:rPr dirty="0" sz="2400" spc="-25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Family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prototype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5" b="1">
                <a:solidFill>
                  <a:srgbClr val="385723"/>
                </a:solidFill>
                <a:latin typeface="Calibri"/>
                <a:cs typeface="Calibri"/>
              </a:rPr>
              <a:t>Neomycin</a:t>
            </a:r>
            <a:r>
              <a:rPr dirty="0" sz="2400" spc="-10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and </a:t>
            </a:r>
            <a:r>
              <a:rPr dirty="0" sz="2400" spc="-10" b="1">
                <a:solidFill>
                  <a:srgbClr val="385723"/>
                </a:solidFill>
                <a:latin typeface="Calibri"/>
                <a:cs typeface="Calibri"/>
              </a:rPr>
              <a:t>Gentamicin: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Used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treatment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regimens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4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35" b="1">
                <a:solidFill>
                  <a:srgbClr val="385723"/>
                </a:solidFill>
                <a:latin typeface="Calibri"/>
                <a:cs typeface="Calibri"/>
              </a:rPr>
              <a:t>Tobramycin: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Effective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against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pseudomonas</a:t>
            </a:r>
            <a:endParaRPr sz="2400">
              <a:latin typeface="Calibri"/>
              <a:cs typeface="Calibri"/>
            </a:endParaRPr>
          </a:p>
          <a:p>
            <a:pPr lvl="1" marL="698500" marR="5080" indent="-228600">
              <a:lnSpc>
                <a:spcPct val="131900"/>
              </a:lnSpc>
              <a:spcBef>
                <a:spcPts val="40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0" b="1">
                <a:solidFill>
                  <a:srgbClr val="385723"/>
                </a:solidFill>
                <a:latin typeface="Calibri"/>
                <a:cs typeface="Calibri"/>
              </a:rPr>
              <a:t>Amikacin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 and</a:t>
            </a:r>
            <a:r>
              <a:rPr dirty="0" sz="2400" spc="-10" b="1">
                <a:solidFill>
                  <a:srgbClr val="385723"/>
                </a:solidFill>
                <a:latin typeface="Calibri"/>
                <a:cs typeface="Calibri"/>
              </a:rPr>
              <a:t> Netilmicin:</a:t>
            </a:r>
            <a:r>
              <a:rPr dirty="0" sz="2400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Synthetic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drugs </a:t>
            </a:r>
            <a:r>
              <a:rPr dirty="0" sz="2400">
                <a:latin typeface="Calibri"/>
                <a:cs typeface="Calibri"/>
              </a:rPr>
              <a:t>but</a:t>
            </a:r>
            <a:r>
              <a:rPr dirty="0" sz="2400" spc="-5">
                <a:latin typeface="Calibri"/>
                <a:cs typeface="Calibri"/>
              </a:rPr>
              <a:t> very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broad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spectrum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less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resistance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20" b="1">
                <a:solidFill>
                  <a:srgbClr val="385723"/>
                </a:solidFill>
                <a:latin typeface="Calibri"/>
                <a:cs typeface="Calibri"/>
              </a:rPr>
              <a:t>Paromomycin: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30">
                <a:latin typeface="Calibri"/>
                <a:cs typeface="Calibri"/>
              </a:rPr>
              <a:t>Very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ototoxic</a:t>
            </a:r>
            <a:r>
              <a:rPr dirty="0" sz="2400" spc="-5">
                <a:latin typeface="Calibri"/>
                <a:cs typeface="Calibri"/>
              </a:rPr>
              <a:t> (amoebiasis)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3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0" b="1">
                <a:solidFill>
                  <a:srgbClr val="385723"/>
                </a:solidFill>
                <a:latin typeface="Calibri"/>
                <a:cs typeface="Calibri"/>
              </a:rPr>
              <a:t>Spectinomycin:</a:t>
            </a:r>
            <a:r>
              <a:rPr dirty="0" sz="2400" spc="-5" b="1">
                <a:solidFill>
                  <a:srgbClr val="385723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After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allergy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to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penicillin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penicillin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resistant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strains.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088" y="292462"/>
            <a:ext cx="10162540" cy="5951220"/>
          </a:xfrm>
          <a:prstGeom prst="rect">
            <a:avLst/>
          </a:prstGeom>
        </p:spPr>
        <p:txBody>
          <a:bodyPr wrap="square" lIns="0" tIns="2533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9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5" b="1">
                <a:latin typeface="Calibri"/>
                <a:cs typeface="Calibri"/>
              </a:rPr>
              <a:t>Pharmacokinetics:</a:t>
            </a:r>
            <a:endParaRPr sz="3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66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Absorption</a:t>
            </a:r>
            <a:r>
              <a:rPr dirty="0" sz="2800" spc="-10" b="1">
                <a:latin typeface="Calibri"/>
                <a:cs typeface="Calibri"/>
              </a:rPr>
              <a:t>: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Not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easily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absorbed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Orally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4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Distribution</a:t>
            </a:r>
            <a:r>
              <a:rPr dirty="0" sz="2800" spc="-10" b="1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3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BBB</a:t>
            </a:r>
            <a:r>
              <a:rPr dirty="0" sz="2000" spc="-5">
                <a:latin typeface="Calibri"/>
                <a:cs typeface="Calibri"/>
              </a:rPr>
              <a:t>: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Do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Cross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0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Placenta</a:t>
            </a:r>
            <a:r>
              <a:rPr dirty="0" sz="2000" spc="-5">
                <a:latin typeface="Calibri"/>
                <a:cs typeface="Calibri"/>
              </a:rPr>
              <a:t>: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Cross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placenta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(Congenital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Deafness)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but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safely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used</a:t>
            </a:r>
            <a:r>
              <a:rPr dirty="0" sz="2000">
                <a:latin typeface="Calibri"/>
                <a:cs typeface="Calibri"/>
              </a:rPr>
              <a:t> with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breast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feeding</a:t>
            </a:r>
            <a:r>
              <a:rPr dirty="0" sz="2000" spc="-10" b="1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00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Metabolism</a:t>
            </a:r>
            <a:r>
              <a:rPr dirty="0" sz="2800" spc="-10" b="1">
                <a:latin typeface="Calibri"/>
                <a:cs typeface="Calibri"/>
              </a:rPr>
              <a:t>: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By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liver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24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Excretion</a:t>
            </a:r>
            <a:r>
              <a:rPr dirty="0" sz="2800" spc="-15" b="1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4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800" spc="-25">
                <a:latin typeface="Calibri"/>
                <a:cs typeface="Calibri"/>
              </a:rPr>
              <a:t>Excreted</a:t>
            </a:r>
            <a:r>
              <a:rPr dirty="0" sz="2800" spc="-10">
                <a:latin typeface="Calibri"/>
                <a:cs typeface="Calibri"/>
              </a:rPr>
              <a:t> by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kidney.</a:t>
            </a:r>
            <a:endParaRPr sz="28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40"/>
              </a:spcBef>
              <a:buFont typeface="Arial MT"/>
              <a:buChar char="•"/>
              <a:tabLst>
                <a:tab pos="1155700" algn="l"/>
              </a:tabLst>
            </a:pPr>
            <a:r>
              <a:rPr dirty="0" sz="2800" spc="-5">
                <a:latin typeface="Calibri"/>
                <a:cs typeface="Calibri"/>
              </a:rPr>
              <a:t>highly </a:t>
            </a:r>
            <a:r>
              <a:rPr dirty="0" sz="2800" spc="-20">
                <a:latin typeface="Calibri"/>
                <a:cs typeface="Calibri"/>
              </a:rPr>
              <a:t>concentrated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urine especially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alkaline</a:t>
            </a:r>
            <a:r>
              <a:rPr dirty="0" sz="2800" spc="-5">
                <a:latin typeface="Calibri"/>
                <a:cs typeface="Calibri"/>
              </a:rPr>
              <a:t> (UTI)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347345"/>
            </a:xfrm>
            <a:custGeom>
              <a:avLst/>
              <a:gdLst/>
              <a:ahLst/>
              <a:cxnLst/>
              <a:rect l="l" t="t" r="r" b="b"/>
              <a:pathLst>
                <a:path w="12192000" h="347345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346722"/>
                  </a:lnTo>
                  <a:lnTo>
                    <a:pt x="3977779" y="346722"/>
                  </a:lnTo>
                  <a:lnTo>
                    <a:pt x="12192000" y="34672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5B9B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384822"/>
              <a:ext cx="12192000" cy="1992630"/>
            </a:xfrm>
            <a:custGeom>
              <a:avLst/>
              <a:gdLst/>
              <a:ahLst/>
              <a:cxnLst/>
              <a:rect l="l" t="t" r="r" b="b"/>
              <a:pathLst>
                <a:path w="12192000" h="1992630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1992617"/>
                  </a:lnTo>
                  <a:lnTo>
                    <a:pt x="3977779" y="1992617"/>
                  </a:lnTo>
                  <a:lnTo>
                    <a:pt x="12192000" y="199261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2D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2377439"/>
              <a:ext cx="12192000" cy="1737360"/>
            </a:xfrm>
            <a:custGeom>
              <a:avLst/>
              <a:gdLst/>
              <a:ahLst/>
              <a:cxnLst/>
              <a:rect l="l" t="t" r="r" b="b"/>
              <a:pathLst>
                <a:path w="12192000" h="1737360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1737360"/>
                  </a:lnTo>
                  <a:lnTo>
                    <a:pt x="3977779" y="1737360"/>
                  </a:lnTo>
                  <a:lnTo>
                    <a:pt x="12192000" y="17373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E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0" y="4114799"/>
              <a:ext cx="12192000" cy="914400"/>
            </a:xfrm>
            <a:custGeom>
              <a:avLst/>
              <a:gdLst/>
              <a:ahLst/>
              <a:cxnLst/>
              <a:rect l="l" t="t" r="r" b="b"/>
              <a:pathLst>
                <a:path w="12192000" h="914400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914400"/>
                  </a:lnTo>
                  <a:lnTo>
                    <a:pt x="3977779" y="914400"/>
                  </a:lnTo>
                  <a:lnTo>
                    <a:pt x="12192000" y="9144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2D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0" y="5029212"/>
              <a:ext cx="12192000" cy="640080"/>
            </a:xfrm>
            <a:custGeom>
              <a:avLst/>
              <a:gdLst/>
              <a:ahLst/>
              <a:cxnLst/>
              <a:rect l="l" t="t" r="r" b="b"/>
              <a:pathLst>
                <a:path w="12192000" h="640079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640080"/>
                  </a:lnTo>
                  <a:lnTo>
                    <a:pt x="3977779" y="640080"/>
                  </a:lnTo>
                  <a:lnTo>
                    <a:pt x="12192000" y="64008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E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669292"/>
              <a:ext cx="12192000" cy="640080"/>
            </a:xfrm>
            <a:custGeom>
              <a:avLst/>
              <a:gdLst/>
              <a:ahLst/>
              <a:cxnLst/>
              <a:rect l="l" t="t" r="r" b="b"/>
              <a:pathLst>
                <a:path w="12192000" h="640079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640080"/>
                  </a:lnTo>
                  <a:lnTo>
                    <a:pt x="3977779" y="640080"/>
                  </a:lnTo>
                  <a:lnTo>
                    <a:pt x="12192000" y="64008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2D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0" y="6309360"/>
              <a:ext cx="12192000" cy="548640"/>
            </a:xfrm>
            <a:custGeom>
              <a:avLst/>
              <a:gdLst/>
              <a:ahLst/>
              <a:cxnLst/>
              <a:rect l="l" t="t" r="r" b="b"/>
              <a:pathLst>
                <a:path w="12192000" h="548640">
                  <a:moveTo>
                    <a:pt x="12192000" y="0"/>
                  </a:moveTo>
                  <a:lnTo>
                    <a:pt x="3977779" y="0"/>
                  </a:lnTo>
                  <a:lnTo>
                    <a:pt x="0" y="0"/>
                  </a:lnTo>
                  <a:lnTo>
                    <a:pt x="0" y="548640"/>
                  </a:lnTo>
                  <a:lnTo>
                    <a:pt x="3977779" y="548640"/>
                  </a:lnTo>
                  <a:lnTo>
                    <a:pt x="12192000" y="5486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E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12192000" y="346722"/>
                  </a:moveTo>
                  <a:lnTo>
                    <a:pt x="12191987" y="6350"/>
                  </a:lnTo>
                  <a:lnTo>
                    <a:pt x="12191987" y="0"/>
                  </a:lnTo>
                  <a:lnTo>
                    <a:pt x="12185637" y="0"/>
                  </a:lnTo>
                  <a:lnTo>
                    <a:pt x="12185637" y="6350"/>
                  </a:lnTo>
                  <a:lnTo>
                    <a:pt x="12185637" y="346722"/>
                  </a:lnTo>
                  <a:lnTo>
                    <a:pt x="12185637" y="6303022"/>
                  </a:lnTo>
                  <a:lnTo>
                    <a:pt x="3984129" y="6303022"/>
                  </a:lnTo>
                  <a:lnTo>
                    <a:pt x="3984129" y="5675642"/>
                  </a:lnTo>
                  <a:lnTo>
                    <a:pt x="12185637" y="5675642"/>
                  </a:lnTo>
                  <a:lnTo>
                    <a:pt x="12185637" y="5662942"/>
                  </a:lnTo>
                  <a:lnTo>
                    <a:pt x="3984129" y="5662942"/>
                  </a:lnTo>
                  <a:lnTo>
                    <a:pt x="3984129" y="5035562"/>
                  </a:lnTo>
                  <a:lnTo>
                    <a:pt x="12185637" y="5035562"/>
                  </a:lnTo>
                  <a:lnTo>
                    <a:pt x="12185637" y="5022862"/>
                  </a:lnTo>
                  <a:lnTo>
                    <a:pt x="3984129" y="5022862"/>
                  </a:lnTo>
                  <a:lnTo>
                    <a:pt x="3984129" y="4121162"/>
                  </a:lnTo>
                  <a:lnTo>
                    <a:pt x="12185637" y="4121162"/>
                  </a:lnTo>
                  <a:lnTo>
                    <a:pt x="12185637" y="4108462"/>
                  </a:lnTo>
                  <a:lnTo>
                    <a:pt x="3984129" y="4108462"/>
                  </a:lnTo>
                  <a:lnTo>
                    <a:pt x="3984129" y="2383802"/>
                  </a:lnTo>
                  <a:lnTo>
                    <a:pt x="12185637" y="2383802"/>
                  </a:lnTo>
                  <a:lnTo>
                    <a:pt x="12185637" y="2371102"/>
                  </a:lnTo>
                  <a:lnTo>
                    <a:pt x="3984129" y="2371102"/>
                  </a:lnTo>
                  <a:lnTo>
                    <a:pt x="3984129" y="384822"/>
                  </a:lnTo>
                  <a:lnTo>
                    <a:pt x="12185637" y="384822"/>
                  </a:lnTo>
                  <a:lnTo>
                    <a:pt x="12185637" y="346722"/>
                  </a:lnTo>
                  <a:lnTo>
                    <a:pt x="3984129" y="346722"/>
                  </a:lnTo>
                  <a:lnTo>
                    <a:pt x="3984129" y="6350"/>
                  </a:lnTo>
                  <a:lnTo>
                    <a:pt x="12185637" y="6350"/>
                  </a:lnTo>
                  <a:lnTo>
                    <a:pt x="12185637" y="0"/>
                  </a:lnTo>
                  <a:lnTo>
                    <a:pt x="3984129" y="0"/>
                  </a:lnTo>
                  <a:lnTo>
                    <a:pt x="3971429" y="0"/>
                  </a:lnTo>
                  <a:lnTo>
                    <a:pt x="3971429" y="6350"/>
                  </a:lnTo>
                  <a:lnTo>
                    <a:pt x="3971429" y="6303022"/>
                  </a:lnTo>
                  <a:lnTo>
                    <a:pt x="6350" y="6303022"/>
                  </a:lnTo>
                  <a:lnTo>
                    <a:pt x="6350" y="5675642"/>
                  </a:lnTo>
                  <a:lnTo>
                    <a:pt x="3971429" y="5675642"/>
                  </a:lnTo>
                  <a:lnTo>
                    <a:pt x="3971429" y="5662942"/>
                  </a:lnTo>
                  <a:lnTo>
                    <a:pt x="6350" y="5662942"/>
                  </a:lnTo>
                  <a:lnTo>
                    <a:pt x="6350" y="5035562"/>
                  </a:lnTo>
                  <a:lnTo>
                    <a:pt x="3971429" y="5035562"/>
                  </a:lnTo>
                  <a:lnTo>
                    <a:pt x="3971429" y="5022862"/>
                  </a:lnTo>
                  <a:lnTo>
                    <a:pt x="6350" y="5022862"/>
                  </a:lnTo>
                  <a:lnTo>
                    <a:pt x="6350" y="4121162"/>
                  </a:lnTo>
                  <a:lnTo>
                    <a:pt x="3971429" y="4121162"/>
                  </a:lnTo>
                  <a:lnTo>
                    <a:pt x="3971429" y="4108462"/>
                  </a:lnTo>
                  <a:lnTo>
                    <a:pt x="6350" y="4108462"/>
                  </a:lnTo>
                  <a:lnTo>
                    <a:pt x="6350" y="2383802"/>
                  </a:lnTo>
                  <a:lnTo>
                    <a:pt x="3971429" y="2383802"/>
                  </a:lnTo>
                  <a:lnTo>
                    <a:pt x="3971429" y="2371102"/>
                  </a:lnTo>
                  <a:lnTo>
                    <a:pt x="6350" y="2371102"/>
                  </a:lnTo>
                  <a:lnTo>
                    <a:pt x="6350" y="384822"/>
                  </a:lnTo>
                  <a:lnTo>
                    <a:pt x="3971429" y="384822"/>
                  </a:lnTo>
                  <a:lnTo>
                    <a:pt x="3971429" y="346722"/>
                  </a:lnTo>
                  <a:lnTo>
                    <a:pt x="6350" y="346722"/>
                  </a:lnTo>
                  <a:lnTo>
                    <a:pt x="6350" y="6350"/>
                  </a:lnTo>
                  <a:lnTo>
                    <a:pt x="3971429" y="6350"/>
                  </a:lnTo>
                  <a:lnTo>
                    <a:pt x="3971429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6858000"/>
                  </a:lnTo>
                  <a:lnTo>
                    <a:pt x="6350" y="6858000"/>
                  </a:lnTo>
                  <a:lnTo>
                    <a:pt x="6350" y="6315722"/>
                  </a:lnTo>
                  <a:lnTo>
                    <a:pt x="3971429" y="6315722"/>
                  </a:lnTo>
                  <a:lnTo>
                    <a:pt x="3971429" y="6858000"/>
                  </a:lnTo>
                  <a:lnTo>
                    <a:pt x="3984129" y="6858000"/>
                  </a:lnTo>
                  <a:lnTo>
                    <a:pt x="3984129" y="6315722"/>
                  </a:lnTo>
                  <a:lnTo>
                    <a:pt x="12185637" y="6315722"/>
                  </a:lnTo>
                  <a:lnTo>
                    <a:pt x="12185637" y="6858000"/>
                  </a:lnTo>
                  <a:lnTo>
                    <a:pt x="12191987" y="6858000"/>
                  </a:lnTo>
                  <a:lnTo>
                    <a:pt x="12191987" y="6315722"/>
                  </a:lnTo>
                  <a:lnTo>
                    <a:pt x="12192000" y="6303022"/>
                  </a:lnTo>
                  <a:lnTo>
                    <a:pt x="12191987" y="5675642"/>
                  </a:lnTo>
                  <a:lnTo>
                    <a:pt x="12192000" y="5662942"/>
                  </a:lnTo>
                  <a:lnTo>
                    <a:pt x="12191987" y="5035562"/>
                  </a:lnTo>
                  <a:lnTo>
                    <a:pt x="12192000" y="5022862"/>
                  </a:lnTo>
                  <a:lnTo>
                    <a:pt x="12191987" y="4121162"/>
                  </a:lnTo>
                  <a:lnTo>
                    <a:pt x="12192000" y="4108462"/>
                  </a:lnTo>
                  <a:lnTo>
                    <a:pt x="12191987" y="2383802"/>
                  </a:lnTo>
                  <a:lnTo>
                    <a:pt x="12192000" y="2371102"/>
                  </a:lnTo>
                  <a:lnTo>
                    <a:pt x="12191987" y="384822"/>
                  </a:lnTo>
                  <a:lnTo>
                    <a:pt x="12192000" y="34672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1748383" y="25400"/>
            <a:ext cx="481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ru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9903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Uses</a:t>
            </a:r>
            <a:r>
              <a:rPr dirty="0" spc="-30"/>
              <a:t> </a:t>
            </a:r>
            <a:r>
              <a:rPr dirty="0" spc="-5"/>
              <a:t>and</a:t>
            </a:r>
            <a:r>
              <a:rPr dirty="0" spc="-25"/>
              <a:t> </a:t>
            </a:r>
            <a:r>
              <a:rPr dirty="0" spc="-10"/>
              <a:t>Proprieties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345953" y="381000"/>
            <a:ext cx="12865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Streptomycin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56520" y="381000"/>
            <a:ext cx="7271384" cy="1938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ts val="2130"/>
              </a:lnSpc>
              <a:spcBef>
                <a:spcPts val="10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Family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prototype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TB (Nevel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Alone),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Meningitis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(Intrathecal)</a:t>
            </a:r>
            <a:endParaRPr sz="1800">
              <a:latin typeface="Calibri"/>
              <a:cs typeface="Calibri"/>
            </a:endParaRPr>
          </a:p>
          <a:p>
            <a:pPr marL="298450" marR="5080" indent="-285750">
              <a:lnSpc>
                <a:spcPts val="2200"/>
              </a:lnSpc>
              <a:spcBef>
                <a:spcPts val="8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Synergetic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affect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Pen-G/Ampicillen</a:t>
            </a:r>
            <a:r>
              <a:rPr dirty="0" sz="1800" spc="10" b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(</a:t>
            </a:r>
            <a:r>
              <a:rPr dirty="0" sz="1800" spc="-5" b="1" i="1">
                <a:solidFill>
                  <a:srgbClr val="002060"/>
                </a:solidFill>
                <a:latin typeface="Calibri"/>
                <a:cs typeface="Calibri"/>
              </a:rPr>
              <a:t>Strept.</a:t>
            </a:r>
            <a:r>
              <a:rPr dirty="0" sz="1800" spc="5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 b="1" i="1">
                <a:solidFill>
                  <a:srgbClr val="002060"/>
                </a:solidFill>
                <a:latin typeface="Calibri"/>
                <a:cs typeface="Calibri"/>
              </a:rPr>
              <a:t>Viridans</a:t>
            </a:r>
            <a:r>
              <a:rPr dirty="0" sz="1800" spc="15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and</a:t>
            </a:r>
            <a:r>
              <a:rPr dirty="0" sz="1800" spc="15" i="1">
                <a:latin typeface="Calibri"/>
                <a:cs typeface="Calibri"/>
              </a:rPr>
              <a:t> </a:t>
            </a:r>
            <a:r>
              <a:rPr dirty="0" sz="1800" spc="-15" b="1" i="1">
                <a:solidFill>
                  <a:srgbClr val="002060"/>
                </a:solidFill>
                <a:latin typeface="Calibri"/>
                <a:cs typeface="Calibri"/>
              </a:rPr>
              <a:t>Enterococcal </a:t>
            </a:r>
            <a:r>
              <a:rPr dirty="0" sz="1800" spc="-390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1800" spc="-5" b="1" i="1">
                <a:solidFill>
                  <a:srgbClr val="002060"/>
                </a:solidFill>
                <a:latin typeface="Calibri"/>
                <a:cs typeface="Calibri"/>
              </a:rPr>
              <a:t>endocarditis</a:t>
            </a:r>
            <a:r>
              <a:rPr dirty="0" sz="1800" spc="-5" i="1">
                <a:solidFill>
                  <a:srgbClr val="002060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02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Prophylaxis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Valvular</a:t>
            </a:r>
            <a:r>
              <a:rPr dirty="0" sz="1800" spc="-5">
                <a:latin typeface="Calibri"/>
                <a:cs typeface="Calibri"/>
              </a:rPr>
              <a:t> disease </a:t>
            </a:r>
            <a:r>
              <a:rPr dirty="0" sz="1800">
                <a:latin typeface="Calibri"/>
                <a:cs typeface="Calibri"/>
              </a:rPr>
              <a:t>or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surgery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spcBef>
                <a:spcPts val="4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Septicemia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Pen-G</a:t>
            </a:r>
            <a:r>
              <a:rPr dirty="0" sz="1800" spc="1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or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Metronidazole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if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C00000"/>
                </a:solidFill>
                <a:latin typeface="Calibri"/>
                <a:cs typeface="Calibri"/>
              </a:rPr>
              <a:t>anaerobes</a:t>
            </a:r>
            <a:r>
              <a:rPr dirty="0" sz="1800" spc="-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suspected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Others: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Tularemia,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Plaque,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Brucellosis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9335" y="2400300"/>
            <a:ext cx="25196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Neomycin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and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Gentamicin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56520" y="2400300"/>
            <a:ext cx="7433945" cy="845819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298450" marR="5080" indent="-285750">
              <a:lnSpc>
                <a:spcPts val="2100"/>
              </a:lnSpc>
              <a:spcBef>
                <a:spcPts val="219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30" b="1">
                <a:latin typeface="Calibri"/>
                <a:cs typeface="Calibri"/>
              </a:rPr>
              <a:t>Topical:</a:t>
            </a:r>
            <a:r>
              <a:rPr dirty="0" sz="1800" spc="10" b="1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(Skin,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Eye,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Ear)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combination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(Polymyxin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 and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Bacitracin)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Adrenal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corticosteroids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reduce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resistance.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4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5" b="1">
                <a:latin typeface="Calibri"/>
                <a:cs typeface="Calibri"/>
              </a:rPr>
              <a:t>Orally:</a:t>
            </a:r>
            <a:r>
              <a:rPr dirty="0" sz="1800" spc="10" b="1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also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Plaque,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Tularemia,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Brucellosis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13720" y="3225800"/>
            <a:ext cx="4127500" cy="8458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13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10">
                <a:latin typeface="Calibri"/>
                <a:cs typeface="Calibri"/>
              </a:rPr>
              <a:t>Sterilization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intestine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before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surgery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3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>
                <a:latin typeface="Calibri"/>
                <a:cs typeface="Calibri"/>
              </a:rPr>
              <a:t>Bacillary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Dysentery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Watery</a:t>
            </a:r>
            <a:r>
              <a:rPr dirty="0" sz="1800" spc="-5">
                <a:latin typeface="Calibri"/>
                <a:cs typeface="Calibri"/>
              </a:rPr>
              <a:t> Diarrhea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Hepatic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Coma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33296" y="4140200"/>
            <a:ext cx="1111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" b="1">
                <a:latin typeface="Calibri"/>
                <a:cs typeface="Calibri"/>
              </a:rPr>
              <a:t>Tobramycin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56520" y="4140200"/>
            <a:ext cx="5062855" cy="8458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ts val="2130"/>
              </a:lnSpc>
              <a:spcBef>
                <a:spcPts val="10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Same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spectrum</a:t>
            </a:r>
            <a:r>
              <a:rPr dirty="0" sz="1800">
                <a:latin typeface="Calibri"/>
                <a:cs typeface="Calibri"/>
              </a:rPr>
              <a:t> 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Gentamicin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but </a:t>
            </a:r>
            <a:r>
              <a:rPr dirty="0" sz="1800" spc="-5">
                <a:latin typeface="Calibri"/>
                <a:cs typeface="Calibri"/>
              </a:rPr>
              <a:t>less </a:t>
            </a:r>
            <a:r>
              <a:rPr dirty="0" sz="1800" spc="-10">
                <a:latin typeface="Calibri"/>
                <a:cs typeface="Calibri"/>
              </a:rPr>
              <a:t>nephrotoxic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Can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used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Gentamicin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resistant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cases.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297815" algn="l"/>
              </a:tabLst>
            </a:pPr>
            <a:r>
              <a:rPr dirty="0" sz="1800">
                <a:latin typeface="Arial MT"/>
                <a:cs typeface="Arial MT"/>
              </a:rPr>
              <a:t>•	</a:t>
            </a:r>
            <a:r>
              <a:rPr dirty="0" sz="1800" spc="10">
                <a:latin typeface="Calibri"/>
                <a:cs typeface="Calibri"/>
              </a:rPr>
              <a:t>+++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Effect</a:t>
            </a:r>
            <a:r>
              <a:rPr dirty="0" sz="1800">
                <a:latin typeface="Calibri"/>
                <a:cs typeface="Calibri"/>
              </a:rPr>
              <a:t> on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 b="1" i="1">
                <a:solidFill>
                  <a:srgbClr val="C00000"/>
                </a:solidFill>
                <a:latin typeface="Calibri"/>
                <a:cs typeface="Calibri"/>
              </a:rPr>
              <a:t>Pseudomonas</a:t>
            </a:r>
            <a:r>
              <a:rPr dirty="0" sz="1800" spc="1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but </a:t>
            </a:r>
            <a:r>
              <a:rPr dirty="0" sz="1800" spc="-5">
                <a:latin typeface="Calibri"/>
                <a:cs typeface="Calibri"/>
              </a:rPr>
              <a:t>less</a:t>
            </a:r>
            <a:r>
              <a:rPr dirty="0" sz="1800">
                <a:latin typeface="Calibri"/>
                <a:cs typeface="Calibri"/>
              </a:rPr>
              <a:t> 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others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5061" y="5054600"/>
            <a:ext cx="23285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Amikacin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and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Netilmicin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56520" y="5054600"/>
            <a:ext cx="7707630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ts val="2130"/>
              </a:lnSpc>
              <a:spcBef>
                <a:spcPts val="10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--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Potency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than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Gentamicin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but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Broader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spectrum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(Synthetic)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Resistant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Inactivating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enzyme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used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Gentamicin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resistant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cases.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26903" y="5689600"/>
            <a:ext cx="13246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" b="1">
                <a:latin typeface="Calibri"/>
                <a:cs typeface="Calibri"/>
              </a:rPr>
              <a:t>P</a:t>
            </a:r>
            <a:r>
              <a:rPr dirty="0" sz="1800" spc="-5" b="1">
                <a:latin typeface="Calibri"/>
                <a:cs typeface="Calibri"/>
              </a:rPr>
              <a:t>a</a:t>
            </a:r>
            <a:r>
              <a:rPr dirty="0" sz="1800" spc="-25" b="1">
                <a:latin typeface="Calibri"/>
                <a:cs typeface="Calibri"/>
              </a:rPr>
              <a:t>r</a:t>
            </a:r>
            <a:r>
              <a:rPr dirty="0" sz="1800" spc="-10" b="1">
                <a:latin typeface="Calibri"/>
                <a:cs typeface="Calibri"/>
              </a:rPr>
              <a:t>o</a:t>
            </a:r>
            <a:r>
              <a:rPr dirty="0" sz="1800" spc="-5" b="1">
                <a:latin typeface="Calibri"/>
                <a:cs typeface="Calibri"/>
              </a:rPr>
              <a:t>m</a:t>
            </a:r>
            <a:r>
              <a:rPr dirty="0" sz="1800" spc="-10" b="1">
                <a:latin typeface="Calibri"/>
                <a:cs typeface="Calibri"/>
              </a:rPr>
              <a:t>o</a:t>
            </a:r>
            <a:r>
              <a:rPr dirty="0" sz="1800" spc="-35" b="1">
                <a:latin typeface="Calibri"/>
                <a:cs typeface="Calibri"/>
              </a:rPr>
              <a:t>m</a:t>
            </a:r>
            <a:r>
              <a:rPr dirty="0" sz="1800" spc="-30" b="1">
                <a:latin typeface="Calibri"/>
                <a:cs typeface="Calibri"/>
              </a:rPr>
              <a:t>y</a:t>
            </a:r>
            <a:r>
              <a:rPr dirty="0" sz="1800" spc="-5" b="1">
                <a:latin typeface="Calibri"/>
                <a:cs typeface="Calibri"/>
              </a:rPr>
              <a:t>ci</a:t>
            </a:r>
            <a:r>
              <a:rPr dirty="0" sz="1800" b="1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56520" y="5689600"/>
            <a:ext cx="536130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ts val="2130"/>
              </a:lnSpc>
              <a:spcBef>
                <a:spcPts val="100"/>
              </a:spcBef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As </a:t>
            </a:r>
            <a:r>
              <a:rPr dirty="0" sz="1800" spc="-15">
                <a:latin typeface="Calibri"/>
                <a:cs typeface="Calibri"/>
              </a:rPr>
              <a:t>toxic</a:t>
            </a:r>
            <a:r>
              <a:rPr dirty="0" sz="1800">
                <a:latin typeface="Calibri"/>
                <a:cs typeface="Calibri"/>
              </a:rPr>
              <a:t> 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Neomycin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same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uses but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VERY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30" b="1">
                <a:latin typeface="Calibri"/>
                <a:cs typeface="Calibri"/>
              </a:rPr>
              <a:t>OTOXIC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ts val="2130"/>
              </a:lnSpc>
              <a:buFont typeface="Arial MT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Ttt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Intestinal</a:t>
            </a:r>
            <a:r>
              <a:rPr dirty="0" sz="1800" spc="-5">
                <a:latin typeface="Calibri"/>
                <a:cs typeface="Calibri"/>
              </a:rPr>
              <a:t> amoebiases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86770" y="6324600"/>
            <a:ext cx="14046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Sp</a:t>
            </a:r>
            <a:r>
              <a:rPr dirty="0" sz="1800" spc="-10" b="1">
                <a:latin typeface="Calibri"/>
                <a:cs typeface="Calibri"/>
              </a:rPr>
              <a:t>e</a:t>
            </a:r>
            <a:r>
              <a:rPr dirty="0" sz="1800" spc="-5" b="1">
                <a:latin typeface="Calibri"/>
                <a:cs typeface="Calibri"/>
              </a:rPr>
              <a:t>c</a:t>
            </a:r>
            <a:r>
              <a:rPr dirty="0" sz="1800" b="1">
                <a:latin typeface="Calibri"/>
                <a:cs typeface="Calibri"/>
              </a:rPr>
              <a:t>t</a:t>
            </a:r>
            <a:r>
              <a:rPr dirty="0" sz="1800" spc="-5" b="1">
                <a:latin typeface="Calibri"/>
                <a:cs typeface="Calibri"/>
              </a:rPr>
              <a:t>in</a:t>
            </a:r>
            <a:r>
              <a:rPr dirty="0" sz="1800" spc="-10" b="1">
                <a:latin typeface="Calibri"/>
                <a:cs typeface="Calibri"/>
              </a:rPr>
              <a:t>o</a:t>
            </a:r>
            <a:r>
              <a:rPr dirty="0" sz="1800" spc="-35" b="1">
                <a:latin typeface="Calibri"/>
                <a:cs typeface="Calibri"/>
              </a:rPr>
              <a:t>m</a:t>
            </a:r>
            <a:r>
              <a:rPr dirty="0" sz="1800" spc="-30" b="1">
                <a:latin typeface="Calibri"/>
                <a:cs typeface="Calibri"/>
              </a:rPr>
              <a:t>y</a:t>
            </a:r>
            <a:r>
              <a:rPr dirty="0" sz="1800" spc="-5" b="1">
                <a:latin typeface="Calibri"/>
                <a:cs typeface="Calibri"/>
              </a:rPr>
              <a:t>ci</a:t>
            </a:r>
            <a:r>
              <a:rPr dirty="0" sz="1800" b="1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31120" y="6324600"/>
            <a:ext cx="5386070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850" indent="-285750">
              <a:lnSpc>
                <a:spcPts val="213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N.</a:t>
            </a:r>
            <a:r>
              <a:rPr dirty="0" sz="1800" spc="-4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Gonorrhea</a:t>
            </a:r>
            <a:endParaRPr sz="1800">
              <a:latin typeface="Calibri"/>
              <a:cs typeface="Calibri"/>
            </a:endParaRPr>
          </a:p>
          <a:p>
            <a:pPr marL="323850" indent="-285750">
              <a:lnSpc>
                <a:spcPts val="2130"/>
              </a:lnSpc>
              <a:buFont typeface="Arial MT"/>
              <a:buChar char="•"/>
              <a:tabLst>
                <a:tab pos="323215" algn="l"/>
                <a:tab pos="323850" algn="l"/>
              </a:tabLst>
            </a:pPr>
            <a:r>
              <a:rPr dirty="0" sz="1800" spc="-5">
                <a:latin typeface="Calibri"/>
                <a:cs typeface="Calibri"/>
              </a:rPr>
              <a:t>2</a:t>
            </a:r>
            <a:r>
              <a:rPr dirty="0" baseline="23148" sz="1800" spc="-7">
                <a:latin typeface="Calibri"/>
                <a:cs typeface="Calibri"/>
              </a:rPr>
              <a:t>nd</a:t>
            </a:r>
            <a:r>
              <a:rPr dirty="0" baseline="23148" sz="1800" spc="187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choice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after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failed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penicillin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(Allergy</a:t>
            </a:r>
            <a:r>
              <a:rPr dirty="0" sz="1800">
                <a:latin typeface="Calibri"/>
                <a:cs typeface="Calibri"/>
              </a:rPr>
              <a:t> or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Resistance)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088" y="292462"/>
            <a:ext cx="10622280" cy="5430520"/>
          </a:xfrm>
          <a:prstGeom prst="rect">
            <a:avLst/>
          </a:prstGeom>
        </p:spPr>
        <p:txBody>
          <a:bodyPr wrap="square" lIns="0" tIns="2533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9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" b="1">
                <a:latin typeface="Calibri"/>
                <a:cs typeface="Calibri"/>
              </a:rPr>
              <a:t>Adverse</a:t>
            </a:r>
            <a:r>
              <a:rPr dirty="0" sz="3200" spc="-10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Effects:</a:t>
            </a:r>
            <a:r>
              <a:rPr dirty="0" sz="3200" spc="-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(Narrow</a:t>
            </a:r>
            <a:r>
              <a:rPr dirty="0" sz="3200" spc="-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Index)</a:t>
            </a:r>
            <a:endParaRPr sz="3200">
              <a:latin typeface="Calibri"/>
              <a:cs typeface="Calibri"/>
            </a:endParaRPr>
          </a:p>
          <a:p>
            <a:pPr lvl="1" marL="984250" indent="-514350">
              <a:lnSpc>
                <a:spcPct val="100000"/>
              </a:lnSpc>
              <a:spcBef>
                <a:spcPts val="166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Nephrotoxicity:</a:t>
            </a:r>
            <a:r>
              <a:rPr dirty="0" sz="2800" spc="-5" b="1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Reversible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Tubular</a:t>
            </a:r>
            <a:r>
              <a:rPr dirty="0" sz="2400" spc="-10">
                <a:latin typeface="Calibri"/>
                <a:cs typeface="Calibri"/>
              </a:rPr>
              <a:t> Damage</a:t>
            </a:r>
            <a:endParaRPr sz="2400">
              <a:latin typeface="Calibri"/>
              <a:cs typeface="Calibri"/>
            </a:endParaRPr>
          </a:p>
          <a:p>
            <a:pPr lvl="1" marL="984250" marR="5080" indent="-514350">
              <a:lnSpc>
                <a:spcPct val="148800"/>
              </a:lnSpc>
              <a:spcBef>
                <a:spcPts val="60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Ototoxicity</a:t>
            </a:r>
            <a:r>
              <a:rPr dirty="0" sz="2800" spc="-15" b="1">
                <a:latin typeface="Calibri"/>
                <a:cs typeface="Calibri"/>
              </a:rPr>
              <a:t>: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(Cochlea</a:t>
            </a:r>
            <a:r>
              <a:rPr dirty="0" sz="2800" spc="2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or</a:t>
            </a:r>
            <a:r>
              <a:rPr dirty="0" sz="2800" spc="15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Vestibule):</a:t>
            </a:r>
            <a:r>
              <a:rPr dirty="0" u="heavy" sz="2800" spc="5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++</a:t>
            </a:r>
            <a:r>
              <a:rPr dirty="0" u="heavy" sz="2800" spc="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risk</a:t>
            </a:r>
            <a:r>
              <a:rPr dirty="0" u="heavy" sz="2800" spc="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</a:t>
            </a:r>
            <a:r>
              <a:rPr dirty="0" u="heavy" sz="2800" spc="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age,</a:t>
            </a:r>
            <a:r>
              <a:rPr dirty="0" u="heavy" sz="2800" spc="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renal</a:t>
            </a:r>
            <a:r>
              <a:rPr dirty="0" u="heavy" sz="2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disease, </a:t>
            </a:r>
            <a:r>
              <a:rPr dirty="0" sz="2800" spc="-615">
                <a:latin typeface="Calibri"/>
                <a:cs typeface="Calibri"/>
              </a:rPr>
              <a:t>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preexisting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hearing</a:t>
            </a:r>
            <a:r>
              <a:rPr dirty="0" u="heavy" sz="2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defect,</a:t>
            </a:r>
            <a:r>
              <a:rPr dirty="0" u="heavy" sz="28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usage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of</a:t>
            </a:r>
            <a:r>
              <a:rPr dirty="0" u="heavy" sz="28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aminoglycosides</a:t>
            </a:r>
            <a:r>
              <a:rPr dirty="0" u="heavy" sz="28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</a:t>
            </a:r>
            <a:r>
              <a:rPr dirty="0" u="heavy" sz="28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diuretics.</a:t>
            </a:r>
            <a:endParaRPr sz="2800">
              <a:latin typeface="Calibri"/>
              <a:cs typeface="Calibri"/>
            </a:endParaRPr>
          </a:p>
          <a:p>
            <a:pPr lvl="1" marL="984250" marR="506730" indent="-514350">
              <a:lnSpc>
                <a:spcPct val="148800"/>
              </a:lnSpc>
              <a:spcBef>
                <a:spcPts val="60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Neuromuscular</a:t>
            </a:r>
            <a:r>
              <a:rPr dirty="0" u="heavy" sz="2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Blocakde</a:t>
            </a:r>
            <a:r>
              <a:rPr dirty="0" sz="2800" spc="-10" b="1">
                <a:latin typeface="Calibri"/>
                <a:cs typeface="Calibri"/>
              </a:rPr>
              <a:t>: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especially if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given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with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anesthesia</a:t>
            </a:r>
            <a:r>
              <a:rPr dirty="0" sz="2800" spc="-5">
                <a:latin typeface="Calibri"/>
                <a:cs typeface="Calibri"/>
              </a:rPr>
              <a:t> or </a:t>
            </a:r>
            <a:r>
              <a:rPr dirty="0" sz="2800" spc="-6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muscle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relaxants.</a:t>
            </a:r>
            <a:endParaRPr sz="2800">
              <a:latin typeface="Calibri"/>
              <a:cs typeface="Calibri"/>
            </a:endParaRPr>
          </a:p>
          <a:p>
            <a:pPr lvl="1" marL="984250" marR="250190" indent="-514350">
              <a:lnSpc>
                <a:spcPct val="151800"/>
              </a:lnSpc>
              <a:spcBef>
                <a:spcPts val="40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Malabsorption</a:t>
            </a:r>
            <a:r>
              <a:rPr dirty="0" sz="2800" spc="-5" b="1">
                <a:latin typeface="Calibri"/>
                <a:cs typeface="Calibri"/>
              </a:rPr>
              <a:t>: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with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Oral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preparation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(Neomycin,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Kanamycin, </a:t>
            </a:r>
            <a:r>
              <a:rPr dirty="0" sz="2800" spc="-62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Paromomycin)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088" y="284284"/>
            <a:ext cx="10507980" cy="5547995"/>
          </a:xfrm>
          <a:prstGeom prst="rect">
            <a:avLst/>
          </a:prstGeom>
        </p:spPr>
        <p:txBody>
          <a:bodyPr wrap="square" lIns="0" tIns="26162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000" spc="-5" b="1">
                <a:latin typeface="Calibri"/>
                <a:cs typeface="Calibri"/>
              </a:rPr>
              <a:t>Drug</a:t>
            </a:r>
            <a:r>
              <a:rPr dirty="0" sz="3000" spc="-35" b="1">
                <a:latin typeface="Calibri"/>
                <a:cs typeface="Calibri"/>
              </a:rPr>
              <a:t> </a:t>
            </a:r>
            <a:r>
              <a:rPr dirty="0" sz="3000" spc="-15" b="1">
                <a:latin typeface="Calibri"/>
                <a:cs typeface="Calibri"/>
              </a:rPr>
              <a:t>Interactions</a:t>
            </a:r>
            <a:endParaRPr sz="3000">
              <a:latin typeface="Calibri"/>
              <a:cs typeface="Calibri"/>
            </a:endParaRPr>
          </a:p>
          <a:p>
            <a:pPr lvl="1" marL="984250" indent="-514350">
              <a:lnSpc>
                <a:spcPct val="100000"/>
              </a:lnSpc>
              <a:spcBef>
                <a:spcPts val="170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</a:t>
            </a:r>
            <a:r>
              <a:rPr dirty="0" u="heavy" sz="26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Antibiotics:</a:t>
            </a:r>
            <a:endParaRPr sz="26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8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10">
                <a:solidFill>
                  <a:srgbClr val="002060"/>
                </a:solidFill>
                <a:latin typeface="Calibri"/>
                <a:cs typeface="Calibri"/>
              </a:rPr>
              <a:t>Synergism</a:t>
            </a:r>
            <a:r>
              <a:rPr dirty="0" sz="2200" spc="1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002060"/>
                </a:solidFill>
                <a:latin typeface="Calibri"/>
                <a:cs typeface="Calibri"/>
              </a:rPr>
              <a:t>with</a:t>
            </a:r>
            <a:r>
              <a:rPr dirty="0" sz="22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002060"/>
                </a:solidFill>
                <a:latin typeface="Calibri"/>
                <a:cs typeface="Calibri"/>
              </a:rPr>
              <a:t>anti-psuedomonal</a:t>
            </a:r>
            <a:r>
              <a:rPr dirty="0" sz="2200" spc="5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002060"/>
                </a:solidFill>
                <a:latin typeface="Calibri"/>
                <a:cs typeface="Calibri"/>
              </a:rPr>
              <a:t>penicillins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8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Cancelled </a:t>
            </a:r>
            <a:r>
              <a:rPr dirty="0" sz="2200" spc="-20">
                <a:solidFill>
                  <a:srgbClr val="C00000"/>
                </a:solidFill>
                <a:latin typeface="Calibri"/>
                <a:cs typeface="Calibri"/>
              </a:rPr>
              <a:t>effect</a:t>
            </a:r>
            <a:r>
              <a:rPr dirty="0" sz="22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if</a:t>
            </a:r>
            <a:r>
              <a:rPr dirty="0" sz="22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C00000"/>
                </a:solidFill>
                <a:latin typeface="Calibri"/>
                <a:cs typeface="Calibri"/>
              </a:rPr>
              <a:t>prepared</a:t>
            </a:r>
            <a:r>
              <a:rPr dirty="0" sz="22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in the</a:t>
            </a:r>
            <a:r>
              <a:rPr dirty="0" sz="22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>
                <a:solidFill>
                  <a:srgbClr val="C00000"/>
                </a:solidFill>
                <a:latin typeface="Calibri"/>
                <a:cs typeface="Calibri"/>
              </a:rPr>
              <a:t>same</a:t>
            </a:r>
            <a:r>
              <a:rPr dirty="0" sz="22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15">
                <a:solidFill>
                  <a:srgbClr val="C00000"/>
                </a:solidFill>
                <a:latin typeface="Calibri"/>
                <a:cs typeface="Calibri"/>
              </a:rPr>
              <a:t>syringe</a:t>
            </a:r>
            <a:r>
              <a:rPr dirty="0" sz="2200" spc="1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with </a:t>
            </a:r>
            <a:r>
              <a:rPr dirty="0" sz="2200" spc="-10">
                <a:solidFill>
                  <a:srgbClr val="C00000"/>
                </a:solidFill>
                <a:latin typeface="Calibri"/>
                <a:cs typeface="Calibri"/>
              </a:rPr>
              <a:t>Penicillens</a:t>
            </a:r>
            <a:r>
              <a:rPr dirty="0" sz="2200">
                <a:solidFill>
                  <a:srgbClr val="C00000"/>
                </a:solidFill>
                <a:latin typeface="Calibri"/>
                <a:cs typeface="Calibri"/>
              </a:rPr>
              <a:t> or</a:t>
            </a: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 Cephalosporins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17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15">
                <a:solidFill>
                  <a:srgbClr val="C00000"/>
                </a:solidFill>
                <a:latin typeface="Calibri"/>
                <a:cs typeface="Calibri"/>
              </a:rPr>
              <a:t>Nephrotoxicity</a:t>
            </a:r>
            <a:r>
              <a:rPr dirty="0" sz="2200" spc="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C00000"/>
                </a:solidFill>
                <a:latin typeface="Calibri"/>
                <a:cs typeface="Calibri"/>
              </a:rPr>
              <a:t>increases</a:t>
            </a:r>
            <a:r>
              <a:rPr dirty="0" sz="2200" spc="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dirty="0" sz="22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C00000"/>
                </a:solidFill>
                <a:latin typeface="Calibri"/>
                <a:cs typeface="Calibri"/>
              </a:rPr>
              <a:t>cephalosporins</a:t>
            </a:r>
            <a:endParaRPr sz="2200">
              <a:latin typeface="Calibri"/>
              <a:cs typeface="Calibri"/>
            </a:endParaRPr>
          </a:p>
          <a:p>
            <a:pPr lvl="1" marL="984250" marR="922655" indent="-514350">
              <a:lnSpc>
                <a:spcPct val="150600"/>
              </a:lnSpc>
              <a:spcBef>
                <a:spcPts val="380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6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Skeletal</a:t>
            </a:r>
            <a:r>
              <a:rPr dirty="0" u="heavy" sz="26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muscle</a:t>
            </a:r>
            <a:r>
              <a:rPr dirty="0" u="heavy" sz="26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6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relaxants</a:t>
            </a:r>
            <a:r>
              <a:rPr dirty="0" sz="2600" spc="-15" b="1">
                <a:latin typeface="Calibri"/>
                <a:cs typeface="Calibri"/>
              </a:rPr>
              <a:t>:</a:t>
            </a:r>
            <a:r>
              <a:rPr dirty="0" sz="2600" spc="-5" b="1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Increase</a:t>
            </a:r>
            <a:r>
              <a:rPr dirty="0" sz="260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blockade</a:t>
            </a:r>
            <a:r>
              <a:rPr dirty="0" sz="2600" spc="-5">
                <a:latin typeface="Calibri"/>
                <a:cs typeface="Calibri"/>
              </a:rPr>
              <a:t> but</a:t>
            </a:r>
            <a:r>
              <a:rPr dirty="0" sz="2600" spc="10">
                <a:latin typeface="Calibri"/>
                <a:cs typeface="Calibri"/>
              </a:rPr>
              <a:t> </a:t>
            </a:r>
            <a:r>
              <a:rPr dirty="0" sz="2600" spc="-15">
                <a:latin typeface="Calibri"/>
                <a:cs typeface="Calibri"/>
              </a:rPr>
              <a:t>reversible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with </a:t>
            </a:r>
            <a:r>
              <a:rPr dirty="0" sz="2600" spc="-57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(Neostigmine </a:t>
            </a:r>
            <a:r>
              <a:rPr dirty="0" sz="2600" spc="-5">
                <a:latin typeface="Calibri"/>
                <a:cs typeface="Calibri"/>
              </a:rPr>
              <a:t>and Calcium </a:t>
            </a:r>
            <a:r>
              <a:rPr dirty="0" sz="2600" spc="-10">
                <a:latin typeface="Calibri"/>
                <a:cs typeface="Calibri"/>
              </a:rPr>
              <a:t>gluconate)</a:t>
            </a:r>
            <a:endParaRPr sz="2600">
              <a:latin typeface="Calibri"/>
              <a:cs typeface="Calibri"/>
            </a:endParaRPr>
          </a:p>
          <a:p>
            <a:pPr lvl="1" marL="984250" marR="5080" indent="-514350">
              <a:lnSpc>
                <a:spcPct val="150600"/>
              </a:lnSpc>
              <a:spcBef>
                <a:spcPts val="505"/>
              </a:spcBef>
              <a:buAutoNum type="arabicPeriod"/>
              <a:tabLst>
                <a:tab pos="983615" algn="l"/>
                <a:tab pos="984250" algn="l"/>
              </a:tabLst>
            </a:pPr>
            <a:r>
              <a:rPr dirty="0" u="heavy" sz="2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Diuretics</a:t>
            </a:r>
            <a:r>
              <a:rPr dirty="0" u="heavy" sz="26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and</a:t>
            </a:r>
            <a:r>
              <a:rPr dirty="0" u="heavy" sz="26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Antihistamines</a:t>
            </a:r>
            <a:r>
              <a:rPr dirty="0" sz="2600" spc="-10" b="1">
                <a:latin typeface="Calibri"/>
                <a:cs typeface="Calibri"/>
              </a:rPr>
              <a:t>: </a:t>
            </a:r>
            <a:r>
              <a:rPr dirty="0" sz="2600" spc="-10">
                <a:latin typeface="Calibri"/>
                <a:cs typeface="Calibri"/>
              </a:rPr>
              <a:t>Furosemide,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Mannitol</a:t>
            </a:r>
            <a:r>
              <a:rPr dirty="0" sz="2600" spc="5">
                <a:latin typeface="Calibri"/>
                <a:cs typeface="Calibri"/>
              </a:rPr>
              <a:t> </a:t>
            </a:r>
            <a:r>
              <a:rPr dirty="0" sz="2600" spc="-5">
                <a:latin typeface="Calibri"/>
                <a:cs typeface="Calibri"/>
              </a:rPr>
              <a:t>and </a:t>
            </a:r>
            <a:r>
              <a:rPr dirty="0" sz="2600" spc="-10">
                <a:latin typeface="Calibri"/>
                <a:cs typeface="Calibri"/>
              </a:rPr>
              <a:t>antihistamins </a:t>
            </a:r>
            <a:r>
              <a:rPr dirty="0" sz="2600" spc="-57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increases Ototoxicity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10">
                <a:latin typeface="Calibri"/>
                <a:cs typeface="Calibri"/>
              </a:rPr>
              <a:t> Aminoglycosides.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246761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15" b="0">
                <a:solidFill>
                  <a:srgbClr val="FF0000"/>
                </a:solidFill>
                <a:latin typeface="Microsoft Sans Serif"/>
                <a:cs typeface="Microsoft Sans Serif"/>
              </a:rPr>
              <a:t>Macrolides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709420"/>
            <a:ext cx="10272395" cy="481076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5" b="1">
                <a:latin typeface="Calibri"/>
                <a:cs typeface="Calibri"/>
              </a:rPr>
              <a:t>Drugs: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002060"/>
                </a:solidFill>
                <a:latin typeface="Calibri"/>
                <a:cs typeface="Calibri"/>
              </a:rPr>
              <a:t>Erythromycin,</a:t>
            </a:r>
            <a:r>
              <a:rPr dirty="0" sz="2400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002060"/>
                </a:solidFill>
                <a:latin typeface="Calibri"/>
                <a:cs typeface="Calibri"/>
              </a:rPr>
              <a:t>Clarithromycin,</a:t>
            </a:r>
            <a:r>
              <a:rPr dirty="0" sz="2400" b="1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002060"/>
                </a:solidFill>
                <a:latin typeface="Calibri"/>
                <a:cs typeface="Calibri"/>
              </a:rPr>
              <a:t>Azithromycin</a:t>
            </a:r>
            <a:r>
              <a:rPr dirty="0" sz="2400" spc="-10" b="1">
                <a:latin typeface="Calibri"/>
                <a:cs typeface="Calibri"/>
              </a:rPr>
              <a:t>,</a:t>
            </a:r>
            <a:r>
              <a:rPr dirty="0" sz="2400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Spiramycin,</a:t>
            </a:r>
            <a:r>
              <a:rPr dirty="0" sz="2400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Roxithromycin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5" b="1">
                <a:latin typeface="Calibri"/>
                <a:cs typeface="Calibri"/>
              </a:rPr>
              <a:t>Pharmacokinetics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(Prototype </a:t>
            </a:r>
            <a:r>
              <a:rPr dirty="0" sz="2800" spc="-15" b="1">
                <a:latin typeface="Calibri"/>
                <a:cs typeface="Calibri"/>
              </a:rPr>
              <a:t>relevant)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Absorption</a:t>
            </a:r>
            <a:r>
              <a:rPr dirty="0" sz="2400" spc="-5" b="1">
                <a:latin typeface="Calibri"/>
                <a:cs typeface="Calibri"/>
              </a:rPr>
              <a:t>: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Poor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orally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10">
                <a:latin typeface="Calibri"/>
                <a:cs typeface="Calibri"/>
              </a:rPr>
              <a:t> even</a:t>
            </a:r>
            <a:r>
              <a:rPr dirty="0" sz="2400" spc="-5">
                <a:latin typeface="Calibri"/>
                <a:cs typeface="Calibri"/>
              </a:rPr>
              <a:t> decreased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with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food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Distribution</a:t>
            </a:r>
            <a:r>
              <a:rPr dirty="0" sz="2400" spc="-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b="1">
                <a:latin typeface="Calibri"/>
                <a:cs typeface="Calibri"/>
              </a:rPr>
              <a:t>BBB:</a:t>
            </a:r>
            <a:r>
              <a:rPr dirty="0" sz="2200" spc="-20" b="1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Not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Significant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10" b="1">
                <a:latin typeface="Calibri"/>
                <a:cs typeface="Calibri"/>
              </a:rPr>
              <a:t>Placenta</a:t>
            </a:r>
            <a:r>
              <a:rPr dirty="0" sz="2200" b="1">
                <a:latin typeface="Calibri"/>
                <a:cs typeface="Calibri"/>
              </a:rPr>
              <a:t> :</a:t>
            </a:r>
            <a:r>
              <a:rPr dirty="0" sz="2200" spc="10" b="1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it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passes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but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pregnancy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safe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002060"/>
                </a:solidFill>
                <a:latin typeface="Calibri"/>
                <a:cs typeface="Calibri"/>
              </a:rPr>
              <a:t>(Erythromycin</a:t>
            </a:r>
            <a:r>
              <a:rPr dirty="0" sz="22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002060"/>
                </a:solidFill>
                <a:latin typeface="Calibri"/>
                <a:cs typeface="Calibri"/>
              </a:rPr>
              <a:t>and </a:t>
            </a:r>
            <a:r>
              <a:rPr dirty="0" sz="2200" spc="-15">
                <a:solidFill>
                  <a:srgbClr val="002060"/>
                </a:solidFill>
                <a:latin typeface="Calibri"/>
                <a:cs typeface="Calibri"/>
              </a:rPr>
              <a:t>Azithromycin)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Highly </a:t>
            </a:r>
            <a:r>
              <a:rPr dirty="0" sz="2200" spc="-15">
                <a:latin typeface="Calibri"/>
                <a:cs typeface="Calibri"/>
              </a:rPr>
              <a:t>concentrated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 spc="-10">
                <a:latin typeface="Calibri"/>
                <a:cs typeface="Calibri"/>
              </a:rPr>
              <a:t> Neutrophils</a:t>
            </a:r>
            <a:r>
              <a:rPr dirty="0" sz="2200" spc="-5">
                <a:latin typeface="Calibri"/>
                <a:cs typeface="Calibri"/>
              </a:rPr>
              <a:t> and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PNL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6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Metabolism</a:t>
            </a:r>
            <a:r>
              <a:rPr dirty="0" sz="2400" spc="-5" b="1">
                <a:latin typeface="Calibri"/>
                <a:cs typeface="Calibri"/>
              </a:rPr>
              <a:t>: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Liver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Excretion</a:t>
            </a:r>
            <a:r>
              <a:rPr dirty="0" sz="2400" spc="-1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5-28%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only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excreted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 spc="-10">
                <a:latin typeface="Calibri"/>
                <a:cs typeface="Calibri"/>
              </a:rPr>
              <a:t>urine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(</a:t>
            </a:r>
            <a:r>
              <a:rPr dirty="0" u="sng" sz="2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Cannot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used </a:t>
            </a:r>
            <a:r>
              <a:rPr dirty="0" sz="2200" spc="-15">
                <a:latin typeface="Calibri"/>
                <a:cs typeface="Calibri"/>
              </a:rPr>
              <a:t>for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UTI)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20">
                <a:latin typeface="Calibri"/>
                <a:cs typeface="Calibri"/>
              </a:rPr>
              <a:t>Excreted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by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liver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(Bile) </a:t>
            </a:r>
            <a:r>
              <a:rPr dirty="0" sz="2200" spc="-10">
                <a:latin typeface="Calibri"/>
                <a:cs typeface="Calibri"/>
              </a:rPr>
              <a:t>(Entero-Hepatic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Circulation)</a:t>
            </a:r>
            <a:endParaRPr sz="22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59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dirty="0" sz="2200" spc="-5">
                <a:latin typeface="Calibri"/>
                <a:cs typeface="Calibri"/>
              </a:rPr>
              <a:t>Can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cause cholestatic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jaundice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653" y="774700"/>
            <a:ext cx="246761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15" b="0">
                <a:solidFill>
                  <a:srgbClr val="FF0000"/>
                </a:solidFill>
                <a:latin typeface="Microsoft Sans Serif"/>
                <a:cs typeface="Microsoft Sans Serif"/>
              </a:rPr>
              <a:t>Macrolides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88" y="1993900"/>
            <a:ext cx="10110470" cy="3909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" b="1">
                <a:latin typeface="Calibri"/>
                <a:cs typeface="Calibri"/>
              </a:rPr>
              <a:t>MOA:</a:t>
            </a:r>
            <a:r>
              <a:rPr dirty="0" sz="3200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Binds with </a:t>
            </a:r>
            <a:r>
              <a:rPr dirty="0" sz="3200" b="1">
                <a:latin typeface="Calibri"/>
                <a:cs typeface="Calibri"/>
              </a:rPr>
              <a:t>50s</a:t>
            </a:r>
            <a:r>
              <a:rPr dirty="0" sz="3200" spc="-5" b="1">
                <a:latin typeface="Calibri"/>
                <a:cs typeface="Calibri"/>
              </a:rPr>
              <a:t> Ribosome</a:t>
            </a:r>
            <a:r>
              <a:rPr dirty="0" sz="3200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with</a:t>
            </a:r>
            <a:r>
              <a:rPr dirty="0" sz="3200" spc="-10" b="1">
                <a:latin typeface="Calibri"/>
                <a:cs typeface="Calibri"/>
              </a:rPr>
              <a:t> weak</a:t>
            </a:r>
            <a:r>
              <a:rPr dirty="0" sz="3200" spc="-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reversible</a:t>
            </a:r>
            <a:r>
              <a:rPr dirty="0" sz="3200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bond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7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10" b="1">
                <a:latin typeface="Calibri"/>
                <a:cs typeface="Calibri"/>
              </a:rPr>
              <a:t>Bacteriostatic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in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low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doses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but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Bactericidal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in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high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doses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5" b="1">
                <a:latin typeface="Calibri"/>
                <a:cs typeface="Calibri"/>
              </a:rPr>
              <a:t>Spectrum: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04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5" b="1">
                <a:solidFill>
                  <a:srgbClr val="002060"/>
                </a:solidFill>
                <a:latin typeface="Calibri"/>
                <a:cs typeface="Calibri"/>
              </a:rPr>
              <a:t>Gram</a:t>
            </a:r>
            <a:r>
              <a:rPr dirty="0" sz="2400" spc="-35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2060"/>
                </a:solidFill>
                <a:latin typeface="Calibri"/>
                <a:cs typeface="Calibri"/>
              </a:rPr>
              <a:t>+ve</a:t>
            </a:r>
            <a:r>
              <a:rPr dirty="0" sz="2400" spc="-30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Mainly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5" b="1">
                <a:solidFill>
                  <a:srgbClr val="C00000"/>
                </a:solidFill>
                <a:latin typeface="Calibri"/>
                <a:cs typeface="Calibri"/>
              </a:rPr>
              <a:t>Gram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–ve </a:t>
            </a:r>
            <a:r>
              <a:rPr dirty="0" sz="2400" spc="-5" b="1">
                <a:latin typeface="Calibri"/>
                <a:cs typeface="Calibri"/>
              </a:rPr>
              <a:t>Neisseria,</a:t>
            </a:r>
            <a:r>
              <a:rPr dirty="0" sz="2400" spc="-10" b="1">
                <a:latin typeface="Calibri"/>
                <a:cs typeface="Calibri"/>
              </a:rPr>
              <a:t> H.Influenza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Intracellular </a:t>
            </a:r>
            <a:r>
              <a:rPr dirty="0" sz="2400" spc="-15" b="1">
                <a:solidFill>
                  <a:srgbClr val="C00000"/>
                </a:solidFill>
                <a:latin typeface="Calibri"/>
                <a:cs typeface="Calibri"/>
              </a:rPr>
              <a:t>Gram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 –ve:</a:t>
            </a:r>
            <a:r>
              <a:rPr dirty="0" sz="2400" spc="-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(Chlamydia</a:t>
            </a:r>
            <a:r>
              <a:rPr dirty="0" sz="240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and</a:t>
            </a:r>
            <a:r>
              <a:rPr dirty="0" sz="2400" spc="-10" b="1">
                <a:latin typeface="Calibri"/>
                <a:cs typeface="Calibri"/>
              </a:rPr>
              <a:t> Mycoplasma</a:t>
            </a:r>
            <a:r>
              <a:rPr dirty="0" sz="2000" spc="-10" b="1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2024-01-22T07:45:10Z</dcterms:created>
  <dcterms:modified xsi:type="dcterms:W3CDTF">2024-01-22T07:45:10Z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2024-01-22T00:00:00Z</vt:filetime>
  </property>
</Properties>
</file>