
<file path=[Content_Types].xml><?xml version="1.0" encoding="utf-8"?>
<Types xmlns="http://schemas.openxmlformats.org/package/2006/content-types">
  <Default ContentType="application/xml" Extension="xml"/>
  <Default ContentType="image/png" Extension="png"/>
  <Default ContentType="image/jpeg" Extension="jpeg"/>
  <Default ContentType="application/vnd.openxmlformats-package.relationships+xml" Extension="rels"/>
  <Override ContentType="application/vnd.openxmlformats-officedocument.presentationml.slideMaster+xml" PartName="/ppt/slideMasters/slideMaster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39.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13.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4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41.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7.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1.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1.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Lst>
  <p:sldSz cy="6858000" cx="9144000"/>
  <p:notesSz cx="6858000" cy="9144000"/>
  <p:defaultTextStyle>
    <a:defPPr lvl="0">
      <a:defRPr lang="en-US"/>
    </a:defPPr>
    <a:lvl1pPr defTabSz="914400" eaLnBrk="1" hangingPunct="1" latinLnBrk="0" lvl="0" marL="0" rtl="0" algn="l">
      <a:defRPr kern="1200" sz="1800">
        <a:solidFill>
          <a:schemeClr val="tx1"/>
        </a:solidFill>
        <a:latin typeface="+mn-lt"/>
        <a:ea typeface="+mn-ea"/>
        <a:cs typeface="+mn-cs"/>
      </a:defRPr>
    </a:lvl1pPr>
    <a:lvl2pPr defTabSz="914400" eaLnBrk="1" hangingPunct="1" latinLnBrk="0" lvl="1" marL="457200" rtl="0" algn="l">
      <a:defRPr kern="1200" sz="1800">
        <a:solidFill>
          <a:schemeClr val="tx1"/>
        </a:solidFill>
        <a:latin typeface="+mn-lt"/>
        <a:ea typeface="+mn-ea"/>
        <a:cs typeface="+mn-cs"/>
      </a:defRPr>
    </a:lvl2pPr>
    <a:lvl3pPr defTabSz="914400" eaLnBrk="1" hangingPunct="1" latinLnBrk="0" lvl="2" marL="914400" rtl="0" algn="l">
      <a:defRPr kern="1200" sz="1800">
        <a:solidFill>
          <a:schemeClr val="tx1"/>
        </a:solidFill>
        <a:latin typeface="+mn-lt"/>
        <a:ea typeface="+mn-ea"/>
        <a:cs typeface="+mn-cs"/>
      </a:defRPr>
    </a:lvl3pPr>
    <a:lvl4pPr defTabSz="914400" eaLnBrk="1" hangingPunct="1" latinLnBrk="0" lvl="3" marL="1371600" rtl="0" algn="l">
      <a:defRPr kern="1200" sz="1800">
        <a:solidFill>
          <a:schemeClr val="tx1"/>
        </a:solidFill>
        <a:latin typeface="+mn-lt"/>
        <a:ea typeface="+mn-ea"/>
        <a:cs typeface="+mn-cs"/>
      </a:defRPr>
    </a:lvl4pPr>
    <a:lvl5pPr defTabSz="914400" eaLnBrk="1" hangingPunct="1" latinLnBrk="0" lvl="4" marL="1828800" rtl="0" algn="l">
      <a:defRPr kern="1200" sz="1800">
        <a:solidFill>
          <a:schemeClr val="tx1"/>
        </a:solidFill>
        <a:latin typeface="+mn-lt"/>
        <a:ea typeface="+mn-ea"/>
        <a:cs typeface="+mn-cs"/>
      </a:defRPr>
    </a:lvl5pPr>
    <a:lvl6pPr defTabSz="914400" eaLnBrk="1" hangingPunct="1" latinLnBrk="0" lvl="5" marL="2286000" rtl="0" algn="l">
      <a:defRPr kern="1200" sz="1800">
        <a:solidFill>
          <a:schemeClr val="tx1"/>
        </a:solidFill>
        <a:latin typeface="+mn-lt"/>
        <a:ea typeface="+mn-ea"/>
        <a:cs typeface="+mn-cs"/>
      </a:defRPr>
    </a:lvl6pPr>
    <a:lvl7pPr defTabSz="914400" eaLnBrk="1" hangingPunct="1" latinLnBrk="0" lvl="6" marL="2743200" rtl="0" algn="l">
      <a:defRPr kern="1200" sz="1800">
        <a:solidFill>
          <a:schemeClr val="tx1"/>
        </a:solidFill>
        <a:latin typeface="+mn-lt"/>
        <a:ea typeface="+mn-ea"/>
        <a:cs typeface="+mn-cs"/>
      </a:defRPr>
    </a:lvl7pPr>
    <a:lvl8pPr defTabSz="914400" eaLnBrk="1" hangingPunct="1" latinLnBrk="0" lvl="7" marL="3200400" rtl="0" algn="l">
      <a:defRPr kern="1200" sz="1800">
        <a:solidFill>
          <a:schemeClr val="tx1"/>
        </a:solidFill>
        <a:latin typeface="+mn-lt"/>
        <a:ea typeface="+mn-ea"/>
        <a:cs typeface="+mn-cs"/>
      </a:defRPr>
    </a:lvl8pPr>
    <a:lvl9pPr defTabSz="914400" eaLnBrk="1" hangingPunct="1" latinLnBrk="0" lvl="8" marL="3657600" rtl="0" algn="l">
      <a:defRPr kern="1200" sz="1800">
        <a:solidFill>
          <a:schemeClr val="tx1"/>
        </a:solidFill>
        <a:latin typeface="+mn-lt"/>
        <a:ea typeface="+mn-ea"/>
        <a:cs typeface="+mn-cs"/>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1.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1.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20" Type="http://schemas.openxmlformats.org/officeDocument/2006/relationships/slide" Target="slides/slide15.xml"/><Relationship Id="rId42" Type="http://schemas.openxmlformats.org/officeDocument/2006/relationships/slide" Target="slides/slide37.xml"/><Relationship Id="rId41" Type="http://schemas.openxmlformats.org/officeDocument/2006/relationships/slide" Target="slides/slide36.xml"/><Relationship Id="rId22" Type="http://schemas.openxmlformats.org/officeDocument/2006/relationships/slide" Target="slides/slide17.xml"/><Relationship Id="rId44" Type="http://schemas.openxmlformats.org/officeDocument/2006/relationships/slide" Target="slides/slide39.xml"/><Relationship Id="rId21" Type="http://schemas.openxmlformats.org/officeDocument/2006/relationships/slide" Target="slides/slide16.xml"/><Relationship Id="rId43" Type="http://schemas.openxmlformats.org/officeDocument/2006/relationships/slide" Target="slides/slide38.xml"/><Relationship Id="rId24" Type="http://schemas.openxmlformats.org/officeDocument/2006/relationships/slide" Target="slides/slide19.xml"/><Relationship Id="rId46" Type="http://schemas.openxmlformats.org/officeDocument/2006/relationships/slide" Target="slides/slide41.xml"/><Relationship Id="rId23" Type="http://schemas.openxmlformats.org/officeDocument/2006/relationships/slide" Target="slides/slide18.xml"/><Relationship Id="rId45" Type="http://schemas.openxmlformats.org/officeDocument/2006/relationships/slide" Target="slides/slide40.xml"/><Relationship Id="rId1" Type="http://schemas.openxmlformats.org/officeDocument/2006/relationships/theme" Target="theme/theme1.xml"/><Relationship Id="rId2" Type="http://schemas.openxmlformats.org/officeDocument/2006/relationships/viewProps" Target="viewProps1.xml"/><Relationship Id="rId3" Type="http://schemas.openxmlformats.org/officeDocument/2006/relationships/presProps" Target="presProps1.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47" Type="http://schemas.openxmlformats.org/officeDocument/2006/relationships/slide" Target="slides/slide42.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slide" Target="slides/slide34.xml"/><Relationship Id="rId16" Type="http://schemas.openxmlformats.org/officeDocument/2006/relationships/slide" Target="slides/slide11.xml"/><Relationship Id="rId38" Type="http://schemas.openxmlformats.org/officeDocument/2006/relationships/slide" Target="slides/slide33.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C6F9BC-CE2E-4A2A-A667-C955AB90266F}" type="datetimeFigureOut">
              <a:rPr lang="en-US" smtClean="0"/>
              <a:t>2/1/2024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D0923F-CDB6-4A46-B2CC-E6B4EDA1B83D}" type="slidenum">
              <a:rPr lang="en-US" smtClean="0"/>
              <a:t>‹#›</a:t>
            </a:fld>
            <a:endParaRPr lang="en-US"/>
          </a:p>
        </p:txBody>
      </p:sp>
    </p:spTree>
    <p:extLst>
      <p:ext uri="{BB962C8B-B14F-4D97-AF65-F5344CB8AC3E}">
        <p14:creationId xmlns:p14="http://schemas.microsoft.com/office/powerpoint/2010/main" val="248769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8400"/>
            <a:ext cx="2133600" cy="457200"/>
          </a:xfrm>
        </p:spPr>
        <p:txBody>
          <a:bodyPr/>
          <a:lstStyle>
            <a:lvl1pPr>
              <a:defRPr/>
            </a:lvl1pPr>
          </a:lstStyle>
          <a:p>
            <a:r>
              <a:rPr lang="ar-SA" altLang="en-US"/>
              <a:t>Dr Nagih</a:t>
            </a:r>
            <a:endParaRPr lang="en-US" alt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r>
              <a:rPr lang="en-US" altLang="en-US"/>
              <a:t>Nar_nar @ mans.edu.eg.</a:t>
            </a:r>
          </a:p>
        </p:txBody>
      </p:sp>
      <p:sp>
        <p:nvSpPr>
          <p:cNvPr id="7" name="Slide Number Placeholder 6"/>
          <p:cNvSpPr>
            <a:spLocks noGrp="1"/>
          </p:cNvSpPr>
          <p:nvPr>
            <p:ph type="sldNum" sz="quarter" idx="12"/>
          </p:nvPr>
        </p:nvSpPr>
        <p:spPr>
          <a:xfrm>
            <a:off x="6553200" y="6248400"/>
            <a:ext cx="2133600" cy="457200"/>
          </a:xfrm>
        </p:spPr>
        <p:txBody>
          <a:bodyPr/>
          <a:lstStyle>
            <a:lvl1pPr>
              <a:defRPr/>
            </a:lvl1pPr>
          </a:lstStyle>
          <a:p>
            <a:fld id="{06E0662D-83B6-449F-9F5D-8F4F32B630FE}" type="slidenum">
              <a:rPr lang="ar-SA" altLang="en-US"/>
              <a:pPr/>
              <a:t>‹#›</a:t>
            </a:fld>
            <a:endParaRPr lang="en-US" altLang="en-US"/>
          </a:p>
        </p:txBody>
      </p:sp>
    </p:spTree>
    <p:extLst>
      <p:ext uri="{BB962C8B-B14F-4D97-AF65-F5344CB8AC3E}">
        <p14:creationId xmlns:p14="http://schemas.microsoft.com/office/powerpoint/2010/main" val="917589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 Id="rId4" Type="http://schemas.openxmlformats.org/officeDocument/2006/relationships/image" Target="../media/image6.jpeg"/></Relationships>
</file>

<file path=ppt/slides/_rels/slide3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 Id="rId5" Type="http://schemas.openxmlformats.org/officeDocument/2006/relationships/image" Target="../media/image11.jpeg"/><Relationship Id="rId4" Type="http://schemas.openxmlformats.org/officeDocument/2006/relationships/image" Target="../media/image10.jpe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3051175"/>
          </a:xfrm>
        </p:spPr>
        <p:txBody>
          <a:bodyPr>
            <a:normAutofit fontScale="90000"/>
          </a:bodyPr>
          <a:lstStyle/>
          <a:p>
            <a:r>
              <a:rPr lang="en-US" sz="5300" b="1" dirty="0" smtClean="0"/>
              <a:t>ANTITUBERCULOUS DRUGS</a:t>
            </a:r>
            <a:r>
              <a:rPr lang="en-US" sz="5300" dirty="0" smtClean="0"/>
              <a:t/>
            </a:r>
            <a:br>
              <a:rPr lang="en-US" sz="5300" dirty="0" smtClean="0"/>
            </a:br>
            <a:r>
              <a:rPr lang="en-US" dirty="0" smtClean="0"/>
              <a:t/>
            </a:r>
            <a:br>
              <a:rPr lang="en-US" dirty="0" smtClean="0"/>
            </a:br>
            <a:r>
              <a:rPr lang="en-US" dirty="0" smtClean="0"/>
              <a:t>by</a:t>
            </a:r>
            <a:br>
              <a:rPr lang="en-US" dirty="0" smtClean="0"/>
            </a:br>
            <a:r>
              <a:rPr lang="en-US" i="1" dirty="0" err="1" smtClean="0"/>
              <a:t>D</a:t>
            </a:r>
            <a:r>
              <a:rPr lang="en-US" sz="4000" b="1" i="1" dirty="0" err="1" smtClean="0"/>
              <a:t>r.Mohammed</a:t>
            </a:r>
            <a:r>
              <a:rPr lang="en-US" sz="4000" b="1" i="1" dirty="0" smtClean="0"/>
              <a:t> </a:t>
            </a:r>
            <a:r>
              <a:rPr lang="en-US" sz="4000" b="1" i="1" dirty="0" err="1" smtClean="0"/>
              <a:t>Abd-Almoneim</a:t>
            </a:r>
            <a:r>
              <a:rPr lang="en-US" sz="4000" b="1" i="1" dirty="0" smtClean="0"/>
              <a:t/>
            </a:r>
            <a:br>
              <a:rPr lang="en-US" sz="4000" b="1" i="1" dirty="0" smtClean="0"/>
            </a:br>
            <a:endParaRPr lang="ar-EG" sz="4000" b="1"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0" y="0"/>
            <a:ext cx="9144000" cy="1066800"/>
          </a:xfrm>
        </p:spPr>
        <p:txBody>
          <a:bodyPr/>
          <a:lstStyle/>
          <a:p>
            <a:r>
              <a:rPr lang="en-US" altLang="en-US">
                <a:latin typeface="Tahoma" pitchFamily="34" charset="0"/>
                <a:cs typeface="Tahoma" pitchFamily="34" charset="0"/>
              </a:rPr>
              <a:t>Anti-tuberculosis drugs</a:t>
            </a:r>
          </a:p>
        </p:txBody>
      </p:sp>
      <p:sp>
        <p:nvSpPr>
          <p:cNvPr id="57347" name="Rectangle 3"/>
          <p:cNvSpPr>
            <a:spLocks noGrp="1" noChangeArrowheads="1"/>
          </p:cNvSpPr>
          <p:nvPr>
            <p:ph type="body" idx="1"/>
          </p:nvPr>
        </p:nvSpPr>
        <p:spPr>
          <a:xfrm>
            <a:off x="0" y="1066800"/>
            <a:ext cx="9144000" cy="5064125"/>
          </a:xfrm>
        </p:spPr>
        <p:txBody>
          <a:bodyPr/>
          <a:lstStyle/>
          <a:p>
            <a:pPr algn="l" rtl="0"/>
            <a:r>
              <a:rPr lang="en-US" altLang="en-US" sz="2400" b="1" dirty="0">
                <a:latin typeface="Tahoma" pitchFamily="34" charset="0"/>
                <a:cs typeface="Tahoma" pitchFamily="34" charset="0"/>
              </a:rPr>
              <a:t>The previous regimen is used in uncomplicated pulmonary TB.</a:t>
            </a:r>
          </a:p>
          <a:p>
            <a:pPr algn="l" rtl="0">
              <a:buFontTx/>
              <a:buNone/>
            </a:pPr>
            <a:endParaRPr lang="en-US" altLang="en-US" sz="2400" b="1" dirty="0">
              <a:latin typeface="Tahoma" pitchFamily="34" charset="0"/>
              <a:cs typeface="Tahoma" pitchFamily="34" charset="0"/>
            </a:endParaRPr>
          </a:p>
          <a:p>
            <a:pPr algn="l" rtl="0"/>
            <a:r>
              <a:rPr lang="en-US" altLang="en-US" sz="2400" b="1" dirty="0">
                <a:latin typeface="Tahoma" pitchFamily="34" charset="0"/>
                <a:cs typeface="Tahoma" pitchFamily="34" charset="0"/>
              </a:rPr>
              <a:t>Generally treatment depends on the type of the organism , site of lesion &amp; severity of the disease.</a:t>
            </a:r>
          </a:p>
          <a:p>
            <a:pPr algn="l" rtl="0">
              <a:buFontTx/>
              <a:buNone/>
            </a:pPr>
            <a:endParaRPr lang="en-US" altLang="en-US" sz="2400" b="1" dirty="0">
              <a:latin typeface="Tahoma" pitchFamily="34" charset="0"/>
              <a:cs typeface="Tahoma" pitchFamily="34" charset="0"/>
            </a:endParaRPr>
          </a:p>
          <a:p>
            <a:pPr algn="l" rtl="0"/>
            <a:r>
              <a:rPr lang="en-US" altLang="en-US" sz="2400" b="1" dirty="0">
                <a:latin typeface="Tahoma" pitchFamily="34" charset="0"/>
                <a:cs typeface="Tahoma" pitchFamily="34" charset="0"/>
              </a:rPr>
              <a:t>The course varies from </a:t>
            </a:r>
            <a:r>
              <a:rPr lang="en-US" altLang="en-US" sz="2400" b="1" dirty="0" smtClean="0">
                <a:latin typeface="Tahoma" pitchFamily="34" charset="0"/>
                <a:cs typeface="Tahoma" pitchFamily="34" charset="0"/>
              </a:rPr>
              <a:t>6-18 </a:t>
            </a:r>
            <a:r>
              <a:rPr lang="en-US" altLang="en-US" sz="2400" b="1" dirty="0">
                <a:latin typeface="Tahoma" pitchFamily="34" charset="0"/>
                <a:cs typeface="Tahoma" pitchFamily="34" charset="0"/>
              </a:rPr>
              <a:t>months.</a:t>
            </a:r>
          </a:p>
          <a:p>
            <a:pPr algn="l" rtl="0">
              <a:buFontTx/>
              <a:buNone/>
            </a:pPr>
            <a:endParaRPr lang="en-US" altLang="en-US" sz="2400" b="1" dirty="0">
              <a:latin typeface="Tahoma" pitchFamily="34" charset="0"/>
              <a:cs typeface="Tahoma" pitchFamily="34" charset="0"/>
            </a:endParaRPr>
          </a:p>
          <a:p>
            <a:pPr algn="l" rtl="0"/>
            <a:r>
              <a:rPr lang="en-US" altLang="en-US" sz="2400" b="1" dirty="0">
                <a:latin typeface="Tahoma" pitchFamily="34" charset="0"/>
                <a:cs typeface="Tahoma" pitchFamily="34" charset="0"/>
              </a:rPr>
              <a:t>Long course is needed in cases of TB meningitis , bone , joint , kidney &amp; some forms of lymph-adenopathy.</a:t>
            </a:r>
          </a:p>
          <a:p>
            <a:endParaRPr lang="en-US" altLang="en-US" sz="2400" b="1" dirty="0">
              <a:latin typeface="Tahoma" pitchFamily="34" charset="0"/>
              <a:cs typeface="Tahoma" pitchFamily="34" charset="0"/>
            </a:endParaRPr>
          </a:p>
        </p:txBody>
      </p:sp>
    </p:spTree>
    <p:extLst>
      <p:ext uri="{BB962C8B-B14F-4D97-AF65-F5344CB8AC3E}">
        <p14:creationId xmlns:p14="http://schemas.microsoft.com/office/powerpoint/2010/main" val="26299150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3" fill="hold" grpId="0" nodeType="clickEffect">
                                  <p:stCondLst>
                                    <p:cond delay="0"/>
                                  </p:stCondLst>
                                  <p:childTnLst>
                                    <p:set>
                                      <p:cBhvr>
                                        <p:cTn id="6" dur="1" fill="hold">
                                          <p:stCondLst>
                                            <p:cond delay="0"/>
                                          </p:stCondLst>
                                        </p:cTn>
                                        <p:tgtEl>
                                          <p:spTgt spid="57346"/>
                                        </p:tgtEl>
                                        <p:attrNameLst>
                                          <p:attrName>style.visibility</p:attrName>
                                        </p:attrNameLst>
                                      </p:cBhvr>
                                      <p:to>
                                        <p:strVal val="visible"/>
                                      </p:to>
                                    </p:set>
                                    <p:anim calcmode="lin" valueType="num">
                                      <p:cBhvr additive="base">
                                        <p:cTn id="7" dur="2000" fill="hold"/>
                                        <p:tgtEl>
                                          <p:spTgt spid="57346"/>
                                        </p:tgtEl>
                                        <p:attrNameLst>
                                          <p:attrName>ppt_x</p:attrName>
                                        </p:attrNameLst>
                                      </p:cBhvr>
                                      <p:tavLst>
                                        <p:tav tm="0">
                                          <p:val>
                                            <p:strVal val="1+#ppt_w/2"/>
                                          </p:val>
                                        </p:tav>
                                        <p:tav tm="100000">
                                          <p:val>
                                            <p:strVal val="#ppt_x"/>
                                          </p:val>
                                        </p:tav>
                                      </p:tavLst>
                                    </p:anim>
                                    <p:anim calcmode="lin" valueType="num">
                                      <p:cBhvr additive="base">
                                        <p:cTn id="8" dur="2000" fill="hold"/>
                                        <p:tgtEl>
                                          <p:spTgt spid="57346"/>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7347">
                                            <p:txEl>
                                              <p:pRg st="0" end="0"/>
                                            </p:txEl>
                                          </p:spTgt>
                                        </p:tgtEl>
                                        <p:attrNameLst>
                                          <p:attrName>style.visibility</p:attrName>
                                        </p:attrNameLst>
                                      </p:cBhvr>
                                      <p:to>
                                        <p:strVal val="visible"/>
                                      </p:to>
                                    </p:set>
                                    <p:anim calcmode="lin" valueType="num">
                                      <p:cBhvr additive="base">
                                        <p:cTn id="13" dur="2000" fill="hold"/>
                                        <p:tgtEl>
                                          <p:spTgt spid="57347">
                                            <p:txEl>
                                              <p:pRg st="0" end="0"/>
                                            </p:txEl>
                                          </p:spTgt>
                                        </p:tgtEl>
                                        <p:attrNameLst>
                                          <p:attrName>ppt_x</p:attrName>
                                        </p:attrNameLst>
                                      </p:cBhvr>
                                      <p:tavLst>
                                        <p:tav tm="0">
                                          <p:val>
                                            <p:strVal val="1+#ppt_w/2"/>
                                          </p:val>
                                        </p:tav>
                                        <p:tav tm="100000">
                                          <p:val>
                                            <p:strVal val="#ppt_x"/>
                                          </p:val>
                                        </p:tav>
                                      </p:tavLst>
                                    </p:anim>
                                    <p:anim calcmode="lin" valueType="num">
                                      <p:cBhvr additive="base">
                                        <p:cTn id="14" dur="2000" fill="hold"/>
                                        <p:tgtEl>
                                          <p:spTgt spid="573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57347">
                                            <p:txEl>
                                              <p:pRg st="2" end="2"/>
                                            </p:txEl>
                                          </p:spTgt>
                                        </p:tgtEl>
                                        <p:attrNameLst>
                                          <p:attrName>style.visibility</p:attrName>
                                        </p:attrNameLst>
                                      </p:cBhvr>
                                      <p:to>
                                        <p:strVal val="visible"/>
                                      </p:to>
                                    </p:set>
                                    <p:anim calcmode="lin" valueType="num">
                                      <p:cBhvr additive="base">
                                        <p:cTn id="19" dur="2000" fill="hold"/>
                                        <p:tgtEl>
                                          <p:spTgt spid="57347">
                                            <p:txEl>
                                              <p:pRg st="2" end="2"/>
                                            </p:txEl>
                                          </p:spTgt>
                                        </p:tgtEl>
                                        <p:attrNameLst>
                                          <p:attrName>ppt_x</p:attrName>
                                        </p:attrNameLst>
                                      </p:cBhvr>
                                      <p:tavLst>
                                        <p:tav tm="0">
                                          <p:val>
                                            <p:strVal val="1+#ppt_w/2"/>
                                          </p:val>
                                        </p:tav>
                                        <p:tav tm="100000">
                                          <p:val>
                                            <p:strVal val="#ppt_x"/>
                                          </p:val>
                                        </p:tav>
                                      </p:tavLst>
                                    </p:anim>
                                    <p:anim calcmode="lin" valueType="num">
                                      <p:cBhvr additive="base">
                                        <p:cTn id="20" dur="2000" fill="hold"/>
                                        <p:tgtEl>
                                          <p:spTgt spid="5734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57347">
                                            <p:txEl>
                                              <p:pRg st="4" end="4"/>
                                            </p:txEl>
                                          </p:spTgt>
                                        </p:tgtEl>
                                        <p:attrNameLst>
                                          <p:attrName>style.visibility</p:attrName>
                                        </p:attrNameLst>
                                      </p:cBhvr>
                                      <p:to>
                                        <p:strVal val="visible"/>
                                      </p:to>
                                    </p:set>
                                    <p:anim calcmode="lin" valueType="num">
                                      <p:cBhvr additive="base">
                                        <p:cTn id="25" dur="2000" fill="hold"/>
                                        <p:tgtEl>
                                          <p:spTgt spid="57347">
                                            <p:txEl>
                                              <p:pRg st="4" end="4"/>
                                            </p:txEl>
                                          </p:spTgt>
                                        </p:tgtEl>
                                        <p:attrNameLst>
                                          <p:attrName>ppt_x</p:attrName>
                                        </p:attrNameLst>
                                      </p:cBhvr>
                                      <p:tavLst>
                                        <p:tav tm="0">
                                          <p:val>
                                            <p:strVal val="1+#ppt_w/2"/>
                                          </p:val>
                                        </p:tav>
                                        <p:tav tm="100000">
                                          <p:val>
                                            <p:strVal val="#ppt_x"/>
                                          </p:val>
                                        </p:tav>
                                      </p:tavLst>
                                    </p:anim>
                                    <p:anim calcmode="lin" valueType="num">
                                      <p:cBhvr additive="base">
                                        <p:cTn id="26" dur="2000" fill="hold"/>
                                        <p:tgtEl>
                                          <p:spTgt spid="5734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57347">
                                            <p:txEl>
                                              <p:pRg st="6" end="6"/>
                                            </p:txEl>
                                          </p:spTgt>
                                        </p:tgtEl>
                                        <p:attrNameLst>
                                          <p:attrName>style.visibility</p:attrName>
                                        </p:attrNameLst>
                                      </p:cBhvr>
                                      <p:to>
                                        <p:strVal val="visible"/>
                                      </p:to>
                                    </p:set>
                                    <p:anim calcmode="lin" valueType="num">
                                      <p:cBhvr additive="base">
                                        <p:cTn id="31" dur="2000" fill="hold"/>
                                        <p:tgtEl>
                                          <p:spTgt spid="57347">
                                            <p:txEl>
                                              <p:pRg st="6" end="6"/>
                                            </p:txEl>
                                          </p:spTgt>
                                        </p:tgtEl>
                                        <p:attrNameLst>
                                          <p:attrName>ppt_x</p:attrName>
                                        </p:attrNameLst>
                                      </p:cBhvr>
                                      <p:tavLst>
                                        <p:tav tm="0">
                                          <p:val>
                                            <p:strVal val="1+#ppt_w/2"/>
                                          </p:val>
                                        </p:tav>
                                        <p:tav tm="100000">
                                          <p:val>
                                            <p:strVal val="#ppt_x"/>
                                          </p:val>
                                        </p:tav>
                                      </p:tavLst>
                                    </p:anim>
                                    <p:anim calcmode="lin" valueType="num">
                                      <p:cBhvr additive="base">
                                        <p:cTn id="32" dur="2000" fill="hold"/>
                                        <p:tgtEl>
                                          <p:spTgt spid="57347">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P spid="5734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533400"/>
          </a:xfrm>
        </p:spPr>
        <p:txBody>
          <a:bodyPr>
            <a:normAutofit fontScale="90000"/>
          </a:bodyPr>
          <a:lstStyle/>
          <a:p>
            <a:r>
              <a:rPr lang="en-US" b="1" dirty="0" smtClean="0"/>
              <a:t>ISONIAZID (</a:t>
            </a:r>
            <a:r>
              <a:rPr lang="en-US" b="1" dirty="0" err="1" smtClean="0"/>
              <a:t>Isonicotinic</a:t>
            </a:r>
            <a:r>
              <a:rPr lang="en-US" b="1" dirty="0" smtClean="0"/>
              <a:t> acid </a:t>
            </a:r>
            <a:r>
              <a:rPr lang="en-US" b="1" dirty="0" err="1" smtClean="0"/>
              <a:t>hydrazid</a:t>
            </a:r>
            <a:r>
              <a:rPr lang="en-US" b="1" dirty="0" smtClean="0"/>
              <a:t>; INH)</a:t>
            </a:r>
            <a:r>
              <a:rPr lang="en-US" dirty="0" smtClean="0"/>
              <a:t/>
            </a:r>
            <a:br>
              <a:rPr lang="en-US" dirty="0" smtClean="0"/>
            </a:br>
            <a:endParaRPr lang="ar-EG" dirty="0"/>
          </a:p>
        </p:txBody>
      </p:sp>
      <p:sp>
        <p:nvSpPr>
          <p:cNvPr id="3" name="Content Placeholder 2"/>
          <p:cNvSpPr>
            <a:spLocks noGrp="1"/>
          </p:cNvSpPr>
          <p:nvPr>
            <p:ph idx="1"/>
          </p:nvPr>
        </p:nvSpPr>
        <p:spPr>
          <a:xfrm>
            <a:off x="0" y="1219200"/>
            <a:ext cx="9144000" cy="5562600"/>
          </a:xfrm>
        </p:spPr>
        <p:txBody>
          <a:bodyPr>
            <a:normAutofit fontScale="85000" lnSpcReduction="20000"/>
          </a:bodyPr>
          <a:lstStyle/>
          <a:p>
            <a:pPr rtl="1">
              <a:buNone/>
            </a:pPr>
            <a:r>
              <a:rPr lang="en-US" b="1" dirty="0" smtClean="0"/>
              <a:t>Pharmacokinetics:</a:t>
            </a:r>
          </a:p>
          <a:p>
            <a:pPr rtl="1">
              <a:buNone/>
            </a:pPr>
            <a:r>
              <a:rPr lang="en-US" dirty="0" smtClean="0"/>
              <a:t>Isoniazid is well absorbed from GIT. It diffuses readily into all tissues, body fluids, (CSF, Pleural fluids etc… )</a:t>
            </a:r>
          </a:p>
          <a:p>
            <a:pPr>
              <a:buNone/>
            </a:pPr>
            <a:r>
              <a:rPr lang="en-US" dirty="0" smtClean="0"/>
              <a:t>Isoniazid is metabolized in the liver by acetylation which  </a:t>
            </a:r>
            <a:r>
              <a:rPr lang="en-US" dirty="0"/>
              <a:t>depends on genetic factors that determine whether a person is a slow or rapid </a:t>
            </a:r>
            <a:r>
              <a:rPr lang="en-US" dirty="0" err="1"/>
              <a:t>acetylator</a:t>
            </a:r>
            <a:r>
              <a:rPr lang="en-US" dirty="0"/>
              <a:t> of the drug , with slow </a:t>
            </a:r>
            <a:r>
              <a:rPr lang="en-US" dirty="0" err="1" smtClean="0"/>
              <a:t>acetylators</a:t>
            </a:r>
            <a:r>
              <a:rPr lang="en-US" dirty="0" smtClean="0"/>
              <a:t> patients  </a:t>
            </a:r>
            <a:r>
              <a:rPr lang="en-US" dirty="0"/>
              <a:t>enjoying a better therapeutic response. Rapid </a:t>
            </a:r>
            <a:r>
              <a:rPr lang="en-US" dirty="0" err="1"/>
              <a:t>acetylators</a:t>
            </a:r>
            <a:r>
              <a:rPr lang="en-US" dirty="0"/>
              <a:t> are more likely to develop hepatotoxicity, while the slow </a:t>
            </a:r>
            <a:r>
              <a:rPr lang="en-US" dirty="0" err="1"/>
              <a:t>acetylators</a:t>
            </a:r>
            <a:r>
              <a:rPr lang="en-US" dirty="0"/>
              <a:t> are liable to neuropathy.</a:t>
            </a:r>
          </a:p>
          <a:p>
            <a:pPr lvl="0">
              <a:buNone/>
            </a:pPr>
            <a:endParaRPr lang="en-US" dirty="0"/>
          </a:p>
          <a:p>
            <a:pPr rtl="1">
              <a:buNone/>
            </a:pPr>
            <a:r>
              <a:rPr lang="en-US" dirty="0" smtClean="0"/>
              <a:t>The </a:t>
            </a:r>
            <a:r>
              <a:rPr lang="en-US" dirty="0"/>
              <a:t>half-life in slow </a:t>
            </a:r>
            <a:r>
              <a:rPr lang="en-US" dirty="0" err="1"/>
              <a:t>inactivators</a:t>
            </a:r>
            <a:r>
              <a:rPr lang="en-US" dirty="0"/>
              <a:t> is 3 hours and in rapid </a:t>
            </a:r>
            <a:r>
              <a:rPr lang="en-US" dirty="0" err="1"/>
              <a:t>inactivators</a:t>
            </a:r>
            <a:r>
              <a:rPr lang="en-US" dirty="0"/>
              <a:t>, 1 hour. Isoniazid is excreted in the urine partly as unchanged drug and partly in the acetylated or otherwise inactivated form. </a:t>
            </a:r>
            <a:r>
              <a:rPr lang="en-US" b="1" dirty="0" smtClean="0"/>
              <a:t> </a:t>
            </a:r>
            <a:endParaRPr lang="en-US" dirty="0" smtClean="0"/>
          </a:p>
          <a:p>
            <a:endParaRPr lang="ar-EG"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609600"/>
          </a:xfrm>
        </p:spPr>
        <p:txBody>
          <a:bodyPr>
            <a:normAutofit fontScale="90000"/>
          </a:bodyPr>
          <a:lstStyle/>
          <a:p>
            <a:r>
              <a:rPr lang="en-US" b="1" dirty="0" smtClean="0"/>
              <a:t>N.B. </a:t>
            </a:r>
            <a:r>
              <a:rPr lang="en-US" dirty="0" smtClean="0"/>
              <a:t>INH causes pyridoxine deficiency which lead to neurotoxicity.</a:t>
            </a:r>
            <a:br>
              <a:rPr lang="en-US" dirty="0" smtClean="0"/>
            </a:br>
            <a:endParaRPr lang="ar-EG" dirty="0"/>
          </a:p>
        </p:txBody>
      </p:sp>
      <p:sp>
        <p:nvSpPr>
          <p:cNvPr id="3" name="Content Placeholder 2"/>
          <p:cNvSpPr>
            <a:spLocks noGrp="1"/>
          </p:cNvSpPr>
          <p:nvPr>
            <p:ph idx="1"/>
          </p:nvPr>
        </p:nvSpPr>
        <p:spPr>
          <a:xfrm>
            <a:off x="152400" y="1219200"/>
            <a:ext cx="8839200" cy="5486400"/>
          </a:xfrm>
        </p:spPr>
        <p:txBody>
          <a:bodyPr/>
          <a:lstStyle/>
          <a:p>
            <a:pPr rtl="1">
              <a:buNone/>
            </a:pPr>
            <a:r>
              <a:rPr lang="en-US" b="1" dirty="0" err="1" smtClean="0"/>
              <a:t>Antimycobacterial</a:t>
            </a:r>
            <a:r>
              <a:rPr lang="en-US" b="1" dirty="0" smtClean="0"/>
              <a:t> activity:</a:t>
            </a:r>
            <a:endParaRPr lang="en-US" dirty="0" smtClean="0"/>
          </a:p>
          <a:p>
            <a:pPr lvl="0">
              <a:buNone/>
            </a:pPr>
            <a:r>
              <a:rPr lang="en-US" dirty="0" err="1" smtClean="0"/>
              <a:t>Isoniazid</a:t>
            </a:r>
            <a:r>
              <a:rPr lang="en-US" dirty="0" smtClean="0"/>
              <a:t> is a selective </a:t>
            </a:r>
            <a:r>
              <a:rPr lang="en-US" dirty="0" err="1" smtClean="0"/>
              <a:t>antituberculous</a:t>
            </a:r>
            <a:r>
              <a:rPr lang="en-US" dirty="0" smtClean="0"/>
              <a:t> drug and has no activity against other bacteria. </a:t>
            </a:r>
            <a:r>
              <a:rPr lang="en-US" dirty="0" err="1" smtClean="0"/>
              <a:t>Isoniazid</a:t>
            </a:r>
            <a:r>
              <a:rPr lang="en-US" dirty="0" smtClean="0"/>
              <a:t> is bactericidal for TB organisms  and is able to act on intracellular and extracellular bacilli.</a:t>
            </a:r>
          </a:p>
          <a:p>
            <a:pPr>
              <a:buNone/>
            </a:pPr>
            <a:r>
              <a:rPr lang="en-US" dirty="0" smtClean="0"/>
              <a:t> </a:t>
            </a:r>
          </a:p>
          <a:p>
            <a:endParaRPr lang="ar-EG"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066800"/>
          </a:xfrm>
        </p:spPr>
        <p:txBody>
          <a:bodyPr>
            <a:normAutofit fontScale="90000"/>
          </a:bodyPr>
          <a:lstStyle/>
          <a:p>
            <a:r>
              <a:rPr lang="en-US" dirty="0" smtClean="0"/>
              <a:t> </a:t>
            </a:r>
            <a:br>
              <a:rPr lang="en-US" dirty="0" smtClean="0"/>
            </a:br>
            <a:r>
              <a:rPr lang="en-US" b="1" dirty="0" smtClean="0"/>
              <a:t>Mechanism of action:</a:t>
            </a:r>
            <a:r>
              <a:rPr lang="en-US" dirty="0" smtClean="0"/>
              <a:t/>
            </a:r>
            <a:br>
              <a:rPr lang="en-US" dirty="0" smtClean="0"/>
            </a:br>
            <a:endParaRPr lang="ar-EG" dirty="0"/>
          </a:p>
        </p:txBody>
      </p:sp>
      <p:sp>
        <p:nvSpPr>
          <p:cNvPr id="3" name="Content Placeholder 2"/>
          <p:cNvSpPr>
            <a:spLocks noGrp="1"/>
          </p:cNvSpPr>
          <p:nvPr>
            <p:ph idx="1"/>
          </p:nvPr>
        </p:nvSpPr>
        <p:spPr>
          <a:xfrm>
            <a:off x="0" y="1371600"/>
            <a:ext cx="9067800" cy="5334000"/>
          </a:xfrm>
        </p:spPr>
        <p:txBody>
          <a:bodyPr>
            <a:normAutofit/>
          </a:bodyPr>
          <a:lstStyle/>
          <a:p>
            <a:pPr lvl="0">
              <a:buNone/>
            </a:pPr>
            <a:r>
              <a:rPr lang="en-US" dirty="0" smtClean="0"/>
              <a:t>1-</a:t>
            </a:r>
            <a:r>
              <a:rPr lang="en-US" b="1" dirty="0" smtClean="0"/>
              <a:t>Isoniazid</a:t>
            </a:r>
            <a:r>
              <a:rPr lang="en-US" dirty="0" smtClean="0"/>
              <a:t> inhibits the synthesis of </a:t>
            </a:r>
            <a:r>
              <a:rPr lang="en-US" dirty="0" err="1" smtClean="0"/>
              <a:t>mycolic</a:t>
            </a:r>
            <a:r>
              <a:rPr lang="en-US" dirty="0" smtClean="0"/>
              <a:t> acid, which is important constituent of cell wall. </a:t>
            </a:r>
          </a:p>
          <a:p>
            <a:pPr lvl="0">
              <a:buNone/>
            </a:pPr>
            <a:r>
              <a:rPr lang="en-US" dirty="0" smtClean="0"/>
              <a:t>2-</a:t>
            </a:r>
            <a:r>
              <a:rPr lang="en-US" b="1" dirty="0" smtClean="0"/>
              <a:t>Isoniazid</a:t>
            </a:r>
            <a:r>
              <a:rPr lang="en-US" dirty="0" smtClean="0"/>
              <a:t> inhibits the </a:t>
            </a:r>
            <a:r>
              <a:rPr lang="en-US" dirty="0" err="1" smtClean="0"/>
              <a:t>desaturase</a:t>
            </a:r>
            <a:r>
              <a:rPr lang="en-US" dirty="0" smtClean="0"/>
              <a:t> enzyme, which is essential for cell wall synthesis of bacilli. Other bacteria do not contain </a:t>
            </a:r>
            <a:r>
              <a:rPr lang="en-US" dirty="0" err="1" smtClean="0"/>
              <a:t>mycolic</a:t>
            </a:r>
            <a:r>
              <a:rPr lang="en-US" dirty="0" smtClean="0"/>
              <a:t> acid and so is not sensitive to INH.</a:t>
            </a:r>
          </a:p>
          <a:p>
            <a:pPr lvl="0">
              <a:buNone/>
            </a:pPr>
            <a:r>
              <a:rPr lang="en-US" dirty="0" smtClean="0"/>
              <a:t>3-</a:t>
            </a:r>
            <a:r>
              <a:rPr lang="en-US" b="1" dirty="0" smtClean="0"/>
              <a:t>Isoniazid</a:t>
            </a:r>
            <a:r>
              <a:rPr lang="en-US" dirty="0" smtClean="0"/>
              <a:t> may interfere with NAD and form false NAD. This will disrupt carbohydrate and fat metabolism of the bacilli.</a:t>
            </a:r>
          </a:p>
          <a:p>
            <a:endParaRPr lang="ar-EG"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
            <a:ext cx="9144000" cy="6781800"/>
          </a:xfrm>
        </p:spPr>
        <p:txBody>
          <a:bodyPr>
            <a:normAutofit/>
          </a:bodyPr>
          <a:lstStyle/>
          <a:p>
            <a:pPr rtl="1">
              <a:buNone/>
            </a:pPr>
            <a:r>
              <a:rPr lang="en-US" b="1" i="1" u="sng" dirty="0" smtClean="0"/>
              <a:t>Therapeutic uses:</a:t>
            </a:r>
            <a:endParaRPr lang="en-US" i="1" u="sng" dirty="0" smtClean="0"/>
          </a:p>
          <a:p>
            <a:pPr lvl="0">
              <a:buNone/>
            </a:pPr>
            <a:r>
              <a:rPr lang="en-US" b="1" dirty="0" err="1" smtClean="0"/>
              <a:t>Isoniazid</a:t>
            </a:r>
            <a:r>
              <a:rPr lang="en-US" b="1" dirty="0" smtClean="0"/>
              <a:t> is the keystone of </a:t>
            </a:r>
            <a:r>
              <a:rPr lang="en-US" b="1" dirty="0" err="1" smtClean="0"/>
              <a:t>antituberculous</a:t>
            </a:r>
            <a:r>
              <a:rPr lang="en-US" b="1" dirty="0" smtClean="0"/>
              <a:t> drugs </a:t>
            </a:r>
            <a:r>
              <a:rPr lang="en-US" dirty="0" smtClean="0"/>
              <a:t>since it is the most active, relatively lack of toxicity and low cost. Also, it achieves a high level in all body cells and fluids. </a:t>
            </a:r>
          </a:p>
          <a:p>
            <a:pPr lvl="0">
              <a:buNone/>
            </a:pPr>
            <a:r>
              <a:rPr lang="en-US" b="1" dirty="0" err="1" smtClean="0"/>
              <a:t>Isoniazid</a:t>
            </a:r>
            <a:r>
              <a:rPr lang="en-US" b="1" dirty="0" smtClean="0"/>
              <a:t> is used alone as chemoprophylaxis  in the following cases</a:t>
            </a:r>
            <a:r>
              <a:rPr lang="en-US" dirty="0" smtClean="0"/>
              <a:t>:</a:t>
            </a:r>
          </a:p>
          <a:p>
            <a:pPr lvl="0">
              <a:buNone/>
            </a:pPr>
            <a:r>
              <a:rPr lang="en-US" dirty="0" smtClean="0"/>
              <a:t>    1- </a:t>
            </a:r>
            <a:r>
              <a:rPr lang="en-US" b="1" dirty="0" smtClean="0"/>
              <a:t>Very close </a:t>
            </a:r>
            <a:r>
              <a:rPr lang="en-US" dirty="0" smtClean="0"/>
              <a:t>contact to recent diagnosed cases.</a:t>
            </a:r>
          </a:p>
          <a:p>
            <a:pPr lvl="0">
              <a:buNone/>
            </a:pPr>
            <a:r>
              <a:rPr lang="en-US" dirty="0" smtClean="0"/>
              <a:t>    2- </a:t>
            </a:r>
            <a:r>
              <a:rPr lang="en-US" b="1" dirty="0" smtClean="0"/>
              <a:t>Persons converting </a:t>
            </a:r>
            <a:r>
              <a:rPr lang="en-US" dirty="0" smtClean="0"/>
              <a:t>from negative to positive tuberculin skin test.</a:t>
            </a:r>
          </a:p>
          <a:p>
            <a:endParaRPr lang="ar-EG"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10000"/>
          </a:bodyPr>
          <a:lstStyle/>
          <a:p>
            <a:pPr rtl="1">
              <a:buNone/>
            </a:pPr>
            <a:r>
              <a:rPr lang="en-US" b="1" i="1" u="sng" dirty="0" smtClean="0"/>
              <a:t>Adverse effects:</a:t>
            </a:r>
            <a:endParaRPr lang="en-US" i="1" u="sng" dirty="0" smtClean="0"/>
          </a:p>
          <a:p>
            <a:pPr lvl="0">
              <a:buNone/>
            </a:pPr>
            <a:r>
              <a:rPr lang="en-US" b="1" dirty="0" smtClean="0"/>
              <a:t>1-Neurotoxicity in the form of:</a:t>
            </a:r>
            <a:endParaRPr lang="en-US" dirty="0" smtClean="0"/>
          </a:p>
          <a:p>
            <a:pPr lvl="0">
              <a:buNone/>
            </a:pPr>
            <a:r>
              <a:rPr lang="en-US" dirty="0" smtClean="0"/>
              <a:t>     peripheral neuropathy (numbness, tingling of lower limbs) </a:t>
            </a:r>
          </a:p>
          <a:p>
            <a:pPr lvl="0">
              <a:buNone/>
            </a:pPr>
            <a:r>
              <a:rPr lang="en-US" dirty="0" smtClean="0"/>
              <a:t>     Optic neuritis.</a:t>
            </a:r>
          </a:p>
          <a:p>
            <a:pPr lvl="0">
              <a:buNone/>
            </a:pPr>
            <a:r>
              <a:rPr lang="en-US" dirty="0" smtClean="0"/>
              <a:t>     C.N.S toxicity as memory impairment, dizziness, convulsion. </a:t>
            </a:r>
            <a:r>
              <a:rPr lang="en-US" dirty="0" err="1" smtClean="0"/>
              <a:t>Neurotoxcity</a:t>
            </a:r>
            <a:r>
              <a:rPr lang="en-US" dirty="0" smtClean="0"/>
              <a:t> is more common in slow </a:t>
            </a:r>
            <a:r>
              <a:rPr lang="en-US" dirty="0" err="1" smtClean="0"/>
              <a:t>acetylators</a:t>
            </a:r>
            <a:r>
              <a:rPr lang="en-US" dirty="0" smtClean="0"/>
              <a:t> and it is due to pyridoxine deficiency. It can be prevented  by vitamin B6. </a:t>
            </a:r>
          </a:p>
          <a:p>
            <a:pPr lvl="0">
              <a:buNone/>
            </a:pPr>
            <a:r>
              <a:rPr lang="en-US" b="1" dirty="0" smtClean="0"/>
              <a:t>2-Hepatocellular toxicity:</a:t>
            </a:r>
            <a:r>
              <a:rPr lang="en-US" dirty="0" smtClean="0"/>
              <a:t> This risk increases with age, presence of liver disease and in rapid </a:t>
            </a:r>
            <a:r>
              <a:rPr lang="en-US" dirty="0" err="1" smtClean="0"/>
              <a:t>acetylators</a:t>
            </a:r>
            <a:r>
              <a:rPr lang="en-US" dirty="0" smtClean="0"/>
              <a:t>. So, follow up the patients by liver function tests especially in the people of high risk.</a:t>
            </a:r>
          </a:p>
          <a:p>
            <a:pPr lvl="0">
              <a:buNone/>
            </a:pPr>
            <a:r>
              <a:rPr lang="en-US" b="1" dirty="0" smtClean="0"/>
              <a:t>3-Hypersensitivity</a:t>
            </a:r>
            <a:r>
              <a:rPr lang="en-US" dirty="0" smtClean="0"/>
              <a:t> </a:t>
            </a:r>
            <a:r>
              <a:rPr lang="en-US" b="1" dirty="0" smtClean="0"/>
              <a:t>reactions</a:t>
            </a:r>
            <a:r>
              <a:rPr lang="en-US" dirty="0" smtClean="0"/>
              <a:t>: Skin rashes, fever .</a:t>
            </a:r>
          </a:p>
          <a:p>
            <a:pPr lvl="0">
              <a:buNone/>
            </a:pPr>
            <a:r>
              <a:rPr lang="en-US" b="1" dirty="0" smtClean="0"/>
              <a:t>4-GIT upset</a:t>
            </a:r>
            <a:r>
              <a:rPr lang="en-US" dirty="0" smtClean="0"/>
              <a:t>, </a:t>
            </a:r>
            <a:r>
              <a:rPr lang="en-US" b="1" dirty="0" err="1" smtClean="0"/>
              <a:t>anaemia</a:t>
            </a:r>
            <a:r>
              <a:rPr lang="en-US" b="1" dirty="0" smtClean="0"/>
              <a:t> and systemic lupus</a:t>
            </a:r>
            <a:r>
              <a:rPr lang="en-US" dirty="0" smtClean="0"/>
              <a:t>.</a:t>
            </a:r>
          </a:p>
          <a:p>
            <a:pPr lvl="0">
              <a:buNone/>
            </a:pPr>
            <a:r>
              <a:rPr lang="en-US" b="1" dirty="0" smtClean="0"/>
              <a:t>5-Haemolytic </a:t>
            </a:r>
            <a:r>
              <a:rPr lang="en-US" b="1" dirty="0" err="1" smtClean="0"/>
              <a:t>anaemia</a:t>
            </a:r>
            <a:r>
              <a:rPr lang="en-US" dirty="0" smtClean="0"/>
              <a:t> in individuals with G6-PD deficiency.</a:t>
            </a:r>
          </a:p>
          <a:p>
            <a:pPr lvl="0">
              <a:buNone/>
            </a:pPr>
            <a:endParaRPr lang="en-US" dirty="0" smtClean="0"/>
          </a:p>
          <a:p>
            <a:endParaRPr lang="ar-EG"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91600" cy="6705600"/>
          </a:xfrm>
        </p:spPr>
        <p:txBody>
          <a:bodyPr>
            <a:normAutofit fontScale="85000" lnSpcReduction="20000"/>
          </a:bodyPr>
          <a:lstStyle/>
          <a:p>
            <a:pPr marL="0" indent="0">
              <a:buNone/>
            </a:pPr>
            <a:r>
              <a:rPr lang="en-US" b="1" dirty="0" smtClean="0"/>
              <a:t>RIFAMYCINS: </a:t>
            </a:r>
            <a:r>
              <a:rPr lang="en-US" b="1" i="1" dirty="0"/>
              <a:t>rifampin </a:t>
            </a:r>
            <a:r>
              <a:rPr lang="en-US" b="1" dirty="0" smtClean="0"/>
              <a:t>(rifampicin</a:t>
            </a:r>
            <a:r>
              <a:rPr lang="en-US" b="1" dirty="0"/>
              <a:t>), </a:t>
            </a:r>
            <a:r>
              <a:rPr lang="en-US" b="1" dirty="0" err="1"/>
              <a:t>rifabutin</a:t>
            </a:r>
            <a:r>
              <a:rPr lang="en-US" b="1" dirty="0"/>
              <a:t>, </a:t>
            </a:r>
            <a:r>
              <a:rPr lang="en-US" b="1" dirty="0" err="1"/>
              <a:t>rifapentine</a:t>
            </a:r>
            <a:r>
              <a:rPr lang="en-US" b="1" dirty="0"/>
              <a:t>, </a:t>
            </a:r>
            <a:r>
              <a:rPr lang="en-US" b="1" u="sng" dirty="0" err="1"/>
              <a:t>rifaximin</a:t>
            </a:r>
            <a:r>
              <a:rPr lang="en-US" b="1" u="sng" dirty="0"/>
              <a:t> (not used for mycobacterial disease)</a:t>
            </a:r>
          </a:p>
          <a:p>
            <a:endParaRPr lang="en-US" b="1" dirty="0" smtClean="0"/>
          </a:p>
          <a:p>
            <a:pPr marL="0" indent="0">
              <a:buNone/>
            </a:pPr>
            <a:r>
              <a:rPr lang="en-US" dirty="0"/>
              <a:t>The </a:t>
            </a:r>
            <a:r>
              <a:rPr lang="en-US" dirty="0" err="1"/>
              <a:t>rifamycins</a:t>
            </a:r>
            <a:r>
              <a:rPr lang="en-US" dirty="0"/>
              <a:t> are potent inducers of </a:t>
            </a:r>
            <a:r>
              <a:rPr lang="en-US" dirty="0" smtClean="0"/>
              <a:t>the cytochrome </a:t>
            </a:r>
            <a:r>
              <a:rPr lang="en-US" dirty="0"/>
              <a:t>P450 system, and patients receiving them should </a:t>
            </a:r>
            <a:r>
              <a:rPr lang="en-US" i="1" dirty="0"/>
              <a:t>always </a:t>
            </a:r>
            <a:r>
              <a:rPr lang="en-US" dirty="0"/>
              <a:t>be screened for </a:t>
            </a:r>
            <a:r>
              <a:rPr lang="en-US" dirty="0" smtClean="0"/>
              <a:t>drug interactions</a:t>
            </a:r>
            <a:r>
              <a:rPr lang="en-US" dirty="0"/>
              <a:t>. In addition to their activity against mycobacteria, </a:t>
            </a:r>
            <a:r>
              <a:rPr lang="en-US" dirty="0" err="1"/>
              <a:t>rifamycins</a:t>
            </a:r>
            <a:r>
              <a:rPr lang="en-US" dirty="0"/>
              <a:t> are active </a:t>
            </a:r>
            <a:r>
              <a:rPr lang="en-US" dirty="0" smtClean="0"/>
              <a:t>against  many </a:t>
            </a:r>
            <a:r>
              <a:rPr lang="en-US" dirty="0"/>
              <a:t>“typical” bacteria as well and are sometimes added to other therapies, particularly </a:t>
            </a:r>
            <a:r>
              <a:rPr lang="en-US" dirty="0" smtClean="0"/>
              <a:t>to treat </a:t>
            </a:r>
            <a:r>
              <a:rPr lang="en-US" dirty="0"/>
              <a:t>difficult methicillin-resistant </a:t>
            </a:r>
            <a:r>
              <a:rPr lang="en-US" i="1" dirty="0"/>
              <a:t>Staphylococcus aureus </a:t>
            </a:r>
            <a:r>
              <a:rPr lang="en-US" dirty="0"/>
              <a:t>(MRSA) infections</a:t>
            </a:r>
            <a:r>
              <a:rPr lang="en-US" dirty="0" smtClean="0"/>
              <a:t>.</a:t>
            </a:r>
          </a:p>
          <a:p>
            <a:pPr marL="0" indent="0">
              <a:buNone/>
            </a:pPr>
            <a:endParaRPr lang="en-US" dirty="0" smtClean="0"/>
          </a:p>
          <a:p>
            <a:pPr marL="0" indent="0">
              <a:buNone/>
            </a:pPr>
            <a:r>
              <a:rPr lang="en-US" b="1" dirty="0"/>
              <a:t>Mechanism of Action</a:t>
            </a:r>
          </a:p>
          <a:p>
            <a:pPr marL="0" indent="0">
              <a:buNone/>
            </a:pPr>
            <a:r>
              <a:rPr lang="en-US" dirty="0" err="1"/>
              <a:t>Rifamycins</a:t>
            </a:r>
            <a:r>
              <a:rPr lang="en-US" dirty="0"/>
              <a:t> are protein synthesis inhibitors that work by inhibiting RNA polymerase, </a:t>
            </a:r>
            <a:r>
              <a:rPr lang="en-US" dirty="0" smtClean="0"/>
              <a:t>preventing transcription </a:t>
            </a:r>
            <a:r>
              <a:rPr lang="en-US" dirty="0"/>
              <a:t>by blocking the production of messenger RNA. This separates them from </a:t>
            </a:r>
            <a:r>
              <a:rPr lang="en-US" dirty="0" smtClean="0"/>
              <a:t>other protein </a:t>
            </a:r>
            <a:r>
              <a:rPr lang="en-US" dirty="0"/>
              <a:t>synthesis inhibitors, which inhibit translation.</a:t>
            </a:r>
            <a:endParaRPr lang="en-US" b="1" dirty="0"/>
          </a:p>
        </p:txBody>
      </p:sp>
    </p:spTree>
    <p:extLst>
      <p:ext uri="{BB962C8B-B14F-4D97-AF65-F5344CB8AC3E}">
        <p14:creationId xmlns:p14="http://schemas.microsoft.com/office/powerpoint/2010/main" val="17611522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0"/>
            <a:ext cx="9067800" cy="6553200"/>
          </a:xfrm>
        </p:spPr>
        <p:txBody>
          <a:bodyPr>
            <a:normAutofit fontScale="92500" lnSpcReduction="10000"/>
          </a:bodyPr>
          <a:lstStyle/>
          <a:p>
            <a:pPr>
              <a:spcBef>
                <a:spcPct val="0"/>
              </a:spcBef>
              <a:buNone/>
            </a:pPr>
            <a:r>
              <a:rPr lang="en-US" altLang="en-US" b="1" dirty="0"/>
              <a:t>RIFAPENTINE </a:t>
            </a:r>
            <a:r>
              <a:rPr lang="en-US" altLang="en-US" b="1" dirty="0" smtClean="0"/>
              <a:t>:</a:t>
            </a:r>
            <a:r>
              <a:rPr lang="en-US" altLang="en-US" dirty="0" smtClean="0"/>
              <a:t>A </a:t>
            </a:r>
            <a:r>
              <a:rPr lang="en-US" altLang="en-US" dirty="0"/>
              <a:t>long-acting analog of rifampin used in</a:t>
            </a:r>
          </a:p>
          <a:p>
            <a:pPr>
              <a:spcBef>
                <a:spcPct val="0"/>
              </a:spcBef>
              <a:buNone/>
            </a:pPr>
            <a:r>
              <a:rPr lang="en-US" altLang="en-US" dirty="0"/>
              <a:t>the treatment of tuberculosis. Studies of its effectiveness are limited.</a:t>
            </a:r>
          </a:p>
          <a:p>
            <a:pPr>
              <a:spcBef>
                <a:spcPct val="0"/>
              </a:spcBef>
              <a:buNone/>
            </a:pPr>
            <a:r>
              <a:rPr lang="en-US" altLang="en-US" dirty="0"/>
              <a:t>Until more data become available, rifampin is preferred</a:t>
            </a:r>
            <a:r>
              <a:rPr lang="en-US" altLang="en-US" dirty="0" smtClean="0"/>
              <a:t>.</a:t>
            </a:r>
            <a:r>
              <a:rPr lang="en-US" dirty="0"/>
              <a:t> </a:t>
            </a:r>
            <a:r>
              <a:rPr lang="en-US" dirty="0" err="1"/>
              <a:t>Rifapentine</a:t>
            </a:r>
            <a:r>
              <a:rPr lang="en-US" dirty="0"/>
              <a:t> is given once weekly.</a:t>
            </a:r>
          </a:p>
          <a:p>
            <a:pPr>
              <a:spcBef>
                <a:spcPct val="0"/>
              </a:spcBef>
              <a:buNone/>
            </a:pPr>
            <a:endParaRPr lang="en-US" altLang="en-US" dirty="0" smtClean="0"/>
          </a:p>
          <a:p>
            <a:pPr>
              <a:spcBef>
                <a:spcPct val="0"/>
              </a:spcBef>
              <a:buNone/>
            </a:pPr>
            <a:endParaRPr lang="en-US" altLang="en-US" dirty="0"/>
          </a:p>
          <a:p>
            <a:pPr>
              <a:spcBef>
                <a:spcPct val="0"/>
              </a:spcBef>
              <a:buNone/>
            </a:pPr>
            <a:r>
              <a:rPr lang="en-US" altLang="en-US" b="1" dirty="0"/>
              <a:t>RIFAXIMIN </a:t>
            </a:r>
            <a:r>
              <a:rPr lang="en-US" altLang="en-US" b="1" dirty="0" smtClean="0"/>
              <a:t>:</a:t>
            </a:r>
            <a:r>
              <a:rPr lang="en-US" dirty="0" err="1" smtClean="0"/>
              <a:t>Rifaximin</a:t>
            </a:r>
            <a:r>
              <a:rPr lang="en-US" dirty="0" smtClean="0"/>
              <a:t> </a:t>
            </a:r>
            <a:r>
              <a:rPr lang="en-US" dirty="0"/>
              <a:t>is a </a:t>
            </a:r>
            <a:r>
              <a:rPr lang="en-US" dirty="0" err="1"/>
              <a:t>nonabsorbed</a:t>
            </a:r>
            <a:r>
              <a:rPr lang="en-US" dirty="0"/>
              <a:t> </a:t>
            </a:r>
            <a:r>
              <a:rPr lang="en-US" dirty="0" err="1"/>
              <a:t>rifamycin</a:t>
            </a:r>
            <a:r>
              <a:rPr lang="en-US" dirty="0"/>
              <a:t> used only in the treatment or prevention of GI conditions. It is not used for mycobacterial </a:t>
            </a:r>
            <a:r>
              <a:rPr lang="en-US" dirty="0" smtClean="0"/>
              <a:t>diseases.</a:t>
            </a:r>
            <a:endParaRPr lang="en-US" dirty="0"/>
          </a:p>
          <a:p>
            <a:pPr>
              <a:spcBef>
                <a:spcPct val="0"/>
              </a:spcBef>
              <a:buNone/>
            </a:pPr>
            <a:endParaRPr lang="en-US" dirty="0"/>
          </a:p>
          <a:p>
            <a:pPr>
              <a:spcBef>
                <a:spcPct val="0"/>
              </a:spcBef>
              <a:buNone/>
            </a:pPr>
            <a:r>
              <a:rPr lang="en-US" altLang="en-US" b="1" dirty="0"/>
              <a:t>RIFABUTIN </a:t>
            </a:r>
            <a:r>
              <a:rPr lang="en-US" altLang="en-US" b="1" dirty="0" smtClean="0"/>
              <a:t>:</a:t>
            </a:r>
            <a:r>
              <a:rPr lang="en-US" altLang="en-US" dirty="0" smtClean="0"/>
              <a:t> </a:t>
            </a:r>
            <a:r>
              <a:rPr lang="en-US" altLang="en-US" dirty="0"/>
              <a:t>Similar to rifampin, </a:t>
            </a:r>
            <a:r>
              <a:rPr lang="en-US" altLang="en-US" dirty="0" smtClean="0"/>
              <a:t>but  </a:t>
            </a:r>
            <a:r>
              <a:rPr lang="en-US" altLang="en-US" dirty="0"/>
              <a:t>is used </a:t>
            </a:r>
            <a:r>
              <a:rPr lang="en-US" altLang="en-US" dirty="0" smtClean="0"/>
              <a:t>to prevent </a:t>
            </a:r>
            <a:r>
              <a:rPr lang="en-US" altLang="en-US" dirty="0"/>
              <a:t>and treat tuberculosis and disseminated </a:t>
            </a:r>
            <a:r>
              <a:rPr lang="en-US" altLang="en-US" i="1" dirty="0"/>
              <a:t>Mycobacterium </a:t>
            </a:r>
            <a:r>
              <a:rPr lang="en-US" altLang="en-US" i="1" dirty="0" err="1" smtClean="0"/>
              <a:t>avium</a:t>
            </a:r>
            <a:r>
              <a:rPr lang="en-US" altLang="en-US" i="1" dirty="0" smtClean="0"/>
              <a:t> </a:t>
            </a:r>
            <a:r>
              <a:rPr lang="en-US" altLang="en-US" dirty="0" smtClean="0"/>
              <a:t>infections </a:t>
            </a:r>
            <a:r>
              <a:rPr lang="en-US" altLang="en-US" dirty="0"/>
              <a:t>in patients with AIDS. It has fewer drug interactions </a:t>
            </a:r>
            <a:r>
              <a:rPr lang="en-US" altLang="en-US" dirty="0" smtClean="0"/>
              <a:t>than rifampin</a:t>
            </a:r>
            <a:r>
              <a:rPr lang="en-US" altLang="en-US" dirty="0"/>
              <a:t>.</a:t>
            </a:r>
          </a:p>
          <a:p>
            <a:pPr>
              <a:spcBef>
                <a:spcPct val="0"/>
              </a:spcBef>
              <a:buNone/>
            </a:pPr>
            <a:endParaRPr lang="en-US" dirty="0"/>
          </a:p>
        </p:txBody>
      </p:sp>
    </p:spTree>
    <p:extLst>
      <p:ext uri="{BB962C8B-B14F-4D97-AF65-F5344CB8AC3E}">
        <p14:creationId xmlns:p14="http://schemas.microsoft.com/office/powerpoint/2010/main" val="3672494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09600"/>
          </a:xfrm>
        </p:spPr>
        <p:txBody>
          <a:bodyPr>
            <a:normAutofit fontScale="90000"/>
          </a:bodyPr>
          <a:lstStyle/>
          <a:p>
            <a:r>
              <a:rPr lang="en-US" b="1" u="sng" dirty="0" smtClean="0"/>
              <a:t>RIFAMPIN (</a:t>
            </a:r>
            <a:r>
              <a:rPr lang="en-US" b="1" u="sng" dirty="0" err="1" smtClean="0"/>
              <a:t>rifampicin</a:t>
            </a:r>
            <a:r>
              <a:rPr lang="en-US" b="1" u="sng" dirty="0" smtClean="0"/>
              <a:t>)</a:t>
            </a:r>
            <a:r>
              <a:rPr lang="en-US" u="sng" dirty="0" smtClean="0"/>
              <a:t/>
            </a:r>
            <a:br>
              <a:rPr lang="en-US" u="sng" dirty="0" smtClean="0"/>
            </a:br>
            <a:endParaRPr lang="ar-EG" u="sng" dirty="0"/>
          </a:p>
        </p:txBody>
      </p:sp>
      <p:sp>
        <p:nvSpPr>
          <p:cNvPr id="3" name="Content Placeholder 2"/>
          <p:cNvSpPr>
            <a:spLocks noGrp="1"/>
          </p:cNvSpPr>
          <p:nvPr>
            <p:ph idx="1"/>
          </p:nvPr>
        </p:nvSpPr>
        <p:spPr>
          <a:xfrm>
            <a:off x="0" y="990600"/>
            <a:ext cx="9144000" cy="5867400"/>
          </a:xfrm>
        </p:spPr>
        <p:txBody>
          <a:bodyPr>
            <a:normAutofit lnSpcReduction="10000"/>
          </a:bodyPr>
          <a:lstStyle/>
          <a:p>
            <a:pPr rtl="1">
              <a:buNone/>
            </a:pPr>
            <a:r>
              <a:rPr lang="en-US" b="1" dirty="0" smtClean="0"/>
              <a:t>Pharmacokinetics:</a:t>
            </a:r>
            <a:endParaRPr lang="en-US" dirty="0" smtClean="0"/>
          </a:p>
          <a:p>
            <a:pPr lvl="0">
              <a:buNone/>
            </a:pPr>
            <a:r>
              <a:rPr lang="en-US" dirty="0" smtClean="0"/>
              <a:t>It is well absorbed after oral administration.</a:t>
            </a:r>
          </a:p>
          <a:p>
            <a:pPr lvl="0">
              <a:buNone/>
            </a:pPr>
            <a:r>
              <a:rPr lang="en-US" dirty="0" smtClean="0"/>
              <a:t> </a:t>
            </a:r>
            <a:r>
              <a:rPr lang="en-US" dirty="0" err="1" smtClean="0"/>
              <a:t>Rifampin</a:t>
            </a:r>
            <a:r>
              <a:rPr lang="en-US" dirty="0" smtClean="0"/>
              <a:t> is widely distributed in tissue and body fluids. It can reach TB cavities, sputum and penetrate macrophage killing  TB bacilli.</a:t>
            </a:r>
          </a:p>
          <a:p>
            <a:pPr lvl="0">
              <a:buNone/>
            </a:pPr>
            <a:r>
              <a:rPr lang="en-US" dirty="0" err="1" smtClean="0"/>
              <a:t>Rifampin</a:t>
            </a:r>
            <a:r>
              <a:rPr lang="en-US" dirty="0" smtClean="0"/>
              <a:t> is excreted mainly through liver and small amount is excreted in urine, saliva and tears. It give red orange color to urine, saliva and tears.</a:t>
            </a:r>
          </a:p>
          <a:p>
            <a:pPr lvl="0">
              <a:buNone/>
            </a:pPr>
            <a:r>
              <a:rPr lang="en-US" dirty="0" err="1" smtClean="0"/>
              <a:t>Rifampin</a:t>
            </a:r>
            <a:r>
              <a:rPr lang="en-US" dirty="0" smtClean="0"/>
              <a:t> can result in induction (increase synthesis or activity ) of liver </a:t>
            </a:r>
            <a:r>
              <a:rPr lang="en-US" dirty="0" err="1" smtClean="0"/>
              <a:t>microsomal</a:t>
            </a:r>
            <a:r>
              <a:rPr lang="en-US" dirty="0" smtClean="0"/>
              <a:t> enzymes.</a:t>
            </a:r>
          </a:p>
          <a:p>
            <a:pPr>
              <a:buNone/>
            </a:pPr>
            <a:r>
              <a:rPr lang="en-US" dirty="0" smtClean="0"/>
              <a:t> </a:t>
            </a:r>
          </a:p>
          <a:p>
            <a:endParaRPr lang="ar-EG"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
            <a:ext cx="9144000" cy="6781800"/>
          </a:xfrm>
        </p:spPr>
        <p:txBody>
          <a:bodyPr/>
          <a:lstStyle/>
          <a:p>
            <a:pPr rtl="1">
              <a:buNone/>
            </a:pPr>
            <a:r>
              <a:rPr lang="en-US" b="1" i="1" u="sng" dirty="0" smtClean="0"/>
              <a:t>Antibacterial spectrum</a:t>
            </a:r>
            <a:r>
              <a:rPr lang="en-US" b="1" dirty="0" smtClean="0"/>
              <a:t>:</a:t>
            </a:r>
            <a:endParaRPr lang="en-US" dirty="0" smtClean="0"/>
          </a:p>
          <a:p>
            <a:pPr lvl="0">
              <a:buNone/>
            </a:pPr>
            <a:r>
              <a:rPr lang="en-US" b="1" dirty="0" err="1" smtClean="0"/>
              <a:t>Rifampin</a:t>
            </a:r>
            <a:r>
              <a:rPr lang="en-US" dirty="0" smtClean="0"/>
              <a:t> is active against </a:t>
            </a:r>
            <a:r>
              <a:rPr lang="en-US" dirty="0" err="1" smtClean="0"/>
              <a:t>mycobacteria</a:t>
            </a:r>
            <a:r>
              <a:rPr lang="en-US" dirty="0" smtClean="0"/>
              <a:t> tuberculosis and </a:t>
            </a:r>
            <a:r>
              <a:rPr lang="en-US" dirty="0" err="1" smtClean="0"/>
              <a:t>mycobacteria</a:t>
            </a:r>
            <a:r>
              <a:rPr lang="en-US" dirty="0" smtClean="0"/>
              <a:t> </a:t>
            </a:r>
            <a:r>
              <a:rPr lang="en-US" dirty="0" err="1" smtClean="0"/>
              <a:t>lepra</a:t>
            </a:r>
            <a:r>
              <a:rPr lang="en-US" dirty="0" smtClean="0"/>
              <a:t>.</a:t>
            </a:r>
          </a:p>
          <a:p>
            <a:pPr lvl="0">
              <a:buNone/>
            </a:pPr>
            <a:r>
              <a:rPr lang="en-US" b="1" dirty="0" err="1" smtClean="0"/>
              <a:t>Rifampin</a:t>
            </a:r>
            <a:r>
              <a:rPr lang="en-US" b="1" dirty="0" smtClean="0"/>
              <a:t> has </a:t>
            </a:r>
            <a:r>
              <a:rPr lang="en-US" dirty="0" smtClean="0"/>
              <a:t>a broad activity against gram-positive especially resistant Staphylococci and gram-negative bacteria.</a:t>
            </a:r>
          </a:p>
          <a:p>
            <a:pPr lvl="0">
              <a:buNone/>
            </a:pPr>
            <a:r>
              <a:rPr lang="en-US" b="1" dirty="0" err="1" smtClean="0"/>
              <a:t>Rifampin</a:t>
            </a:r>
            <a:r>
              <a:rPr lang="en-US" b="1" dirty="0" smtClean="0"/>
              <a:t> is effective </a:t>
            </a:r>
            <a:r>
              <a:rPr lang="en-US" dirty="0" smtClean="0"/>
              <a:t>on </a:t>
            </a:r>
            <a:r>
              <a:rPr lang="en-US" dirty="0" err="1" smtClean="0"/>
              <a:t>chlamydia</a:t>
            </a:r>
            <a:r>
              <a:rPr lang="en-US" dirty="0" smtClean="0"/>
              <a:t> and poxviruses.</a:t>
            </a:r>
          </a:p>
          <a:p>
            <a:pPr>
              <a:buNone/>
            </a:pPr>
            <a:r>
              <a:rPr lang="en-US" dirty="0" smtClean="0"/>
              <a:t> </a:t>
            </a:r>
          </a:p>
          <a:p>
            <a:endParaRPr lang="ar-EG"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5821363"/>
          </a:xfrm>
        </p:spPr>
        <p:txBody>
          <a:bodyPr>
            <a:normAutofit fontScale="85000" lnSpcReduction="20000"/>
          </a:bodyPr>
          <a:lstStyle/>
          <a:p>
            <a:r>
              <a:rPr lang="en-US" altLang="en-US" dirty="0"/>
              <a:t>Mycobacterium tuberculosis</a:t>
            </a:r>
          </a:p>
          <a:p>
            <a:endParaRPr lang="en-US" altLang="en-US" dirty="0"/>
          </a:p>
          <a:p>
            <a:r>
              <a:rPr lang="en-US" altLang="en-US" dirty="0"/>
              <a:t>Mycobacterium </a:t>
            </a:r>
            <a:r>
              <a:rPr lang="en-US" altLang="en-US" dirty="0" err="1"/>
              <a:t>avium</a:t>
            </a:r>
            <a:r>
              <a:rPr lang="en-US" altLang="en-US" dirty="0"/>
              <a:t> complex</a:t>
            </a:r>
          </a:p>
          <a:p>
            <a:endParaRPr lang="en-US" altLang="en-US" dirty="0"/>
          </a:p>
          <a:p>
            <a:r>
              <a:rPr lang="en-US" altLang="en-US" dirty="0"/>
              <a:t>Mycobacterium </a:t>
            </a:r>
            <a:r>
              <a:rPr lang="en-US" altLang="en-US" dirty="0" err="1" smtClean="0"/>
              <a:t>leprae</a:t>
            </a:r>
            <a:endParaRPr lang="en-US" altLang="en-US" dirty="0" smtClean="0"/>
          </a:p>
          <a:p>
            <a:endParaRPr lang="en-US" altLang="en-US" dirty="0"/>
          </a:p>
          <a:p>
            <a:pPr marL="0" indent="0">
              <a:buNone/>
            </a:pPr>
            <a:r>
              <a:rPr lang="en-US" dirty="0"/>
              <a:t>A particular problem with both these organisms is that they can survive inside macrophages after phagocytosis, after phagocytosis, the organisms are contained in phagolysosomes where the pH is low.</a:t>
            </a:r>
            <a:endParaRPr lang="en-US" dirty="0" smtClean="0"/>
          </a:p>
          <a:p>
            <a:pPr algn="l" rtl="0"/>
            <a:endParaRPr lang="en-US" dirty="0"/>
          </a:p>
          <a:p>
            <a:pPr algn="l" rtl="0"/>
            <a:r>
              <a:rPr lang="en-US" dirty="0" smtClean="0"/>
              <a:t>The </a:t>
            </a:r>
            <a:r>
              <a:rPr lang="en-US" dirty="0"/>
              <a:t>main mycobacterial infections in humans are </a:t>
            </a:r>
            <a:r>
              <a:rPr lang="en-US" i="1" dirty="0"/>
              <a:t>tuberculosis</a:t>
            </a:r>
            <a:r>
              <a:rPr lang="en-US" dirty="0"/>
              <a:t> and </a:t>
            </a:r>
            <a:r>
              <a:rPr lang="en-US" i="1" dirty="0" smtClean="0"/>
              <a:t>leprosy.</a:t>
            </a:r>
          </a:p>
          <a:p>
            <a:pPr marL="0" indent="0" algn="l" rtl="0">
              <a:buNone/>
            </a:pPr>
            <a:r>
              <a:rPr lang="en-US" dirty="0" smtClean="0"/>
              <a:t> </a:t>
            </a:r>
            <a:endParaRPr lang="ar-SA" dirty="0"/>
          </a:p>
        </p:txBody>
      </p:sp>
    </p:spTree>
    <p:extLst>
      <p:ext uri="{BB962C8B-B14F-4D97-AF65-F5344CB8AC3E}">
        <p14:creationId xmlns:p14="http://schemas.microsoft.com/office/powerpoint/2010/main" val="9751744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0"/>
            <a:ext cx="8991600" cy="6858000"/>
          </a:xfrm>
        </p:spPr>
        <p:txBody>
          <a:bodyPr>
            <a:normAutofit/>
          </a:bodyPr>
          <a:lstStyle/>
          <a:p>
            <a:pPr rtl="1">
              <a:buNone/>
            </a:pPr>
            <a:r>
              <a:rPr lang="en-US" b="1" dirty="0" smtClean="0"/>
              <a:t>Mechanism of action:</a:t>
            </a:r>
            <a:endParaRPr lang="en-US" dirty="0" smtClean="0"/>
          </a:p>
          <a:p>
            <a:pPr lvl="0">
              <a:buNone/>
            </a:pPr>
            <a:r>
              <a:rPr lang="en-US" dirty="0" smtClean="0"/>
              <a:t>*It is bactericidal. </a:t>
            </a:r>
            <a:r>
              <a:rPr lang="en-US" dirty="0" err="1" smtClean="0"/>
              <a:t>Rifampin</a:t>
            </a:r>
            <a:r>
              <a:rPr lang="en-US" dirty="0" smtClean="0"/>
              <a:t> bind strongly to DNA-dependent RNA </a:t>
            </a:r>
            <a:r>
              <a:rPr lang="en-US" dirty="0" err="1" smtClean="0"/>
              <a:t>polymarse</a:t>
            </a:r>
            <a:r>
              <a:rPr lang="en-US" dirty="0" smtClean="0"/>
              <a:t> enzyme inhibiting RNA synthesis (human enzyme is not affected).</a:t>
            </a:r>
          </a:p>
          <a:p>
            <a:pPr lvl="0">
              <a:buNone/>
            </a:pPr>
            <a:r>
              <a:rPr lang="en-US" dirty="0" smtClean="0"/>
              <a:t>*&amp;In poxviruses, </a:t>
            </a:r>
            <a:r>
              <a:rPr lang="en-US" dirty="0" err="1" smtClean="0"/>
              <a:t>rifampin</a:t>
            </a:r>
            <a:r>
              <a:rPr lang="en-US" dirty="0" smtClean="0"/>
              <a:t> interferes with envelope formation.</a:t>
            </a:r>
          </a:p>
          <a:p>
            <a:r>
              <a:rPr lang="en-US" dirty="0" smtClean="0"/>
              <a:t>It </a:t>
            </a:r>
            <a:r>
              <a:rPr lang="en-US" dirty="0"/>
              <a:t>enters phagocytic cells and can therefore kill intracellular micro-organisms including the tubercle bacillus. </a:t>
            </a:r>
            <a:endParaRPr lang="ar-SA" dirty="0"/>
          </a:p>
          <a:p>
            <a:pPr>
              <a:buNone/>
            </a:pPr>
            <a:endParaRPr lang="en-US" dirty="0" smtClean="0"/>
          </a:p>
          <a:p>
            <a:endParaRPr lang="ar-EG"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rtl="1">
              <a:buNone/>
            </a:pPr>
            <a:r>
              <a:rPr lang="en-US" b="1" u="sng" dirty="0" smtClean="0"/>
              <a:t>Therapeutic uses:</a:t>
            </a:r>
            <a:endParaRPr lang="en-US" u="sng" dirty="0" smtClean="0"/>
          </a:p>
          <a:p>
            <a:pPr lvl="0">
              <a:buNone/>
            </a:pPr>
            <a:r>
              <a:rPr lang="en-US" b="1" dirty="0" err="1" smtClean="0"/>
              <a:t>Rifampin</a:t>
            </a:r>
            <a:r>
              <a:rPr lang="en-US" dirty="0" smtClean="0"/>
              <a:t> is one of first line anti-TB drugs.  in combination with one or more of other anti-TB drugs.</a:t>
            </a:r>
          </a:p>
          <a:p>
            <a:pPr lvl="0">
              <a:buNone/>
            </a:pPr>
            <a:r>
              <a:rPr lang="en-US" b="1" dirty="0" err="1" smtClean="0"/>
              <a:t>Rifampin</a:t>
            </a:r>
            <a:r>
              <a:rPr lang="en-US" dirty="0" smtClean="0"/>
              <a:t> is used for treatment of pharyngeal carrier of </a:t>
            </a:r>
            <a:r>
              <a:rPr lang="en-US" dirty="0" err="1" smtClean="0"/>
              <a:t>Niesseria</a:t>
            </a:r>
            <a:r>
              <a:rPr lang="en-US" dirty="0" smtClean="0"/>
              <a:t> meningitides.</a:t>
            </a:r>
          </a:p>
          <a:p>
            <a:pPr lvl="0">
              <a:buNone/>
            </a:pPr>
            <a:r>
              <a:rPr lang="en-US" b="1" dirty="0" err="1" smtClean="0"/>
              <a:t>Rifampin</a:t>
            </a:r>
            <a:r>
              <a:rPr lang="en-US" dirty="0" smtClean="0"/>
              <a:t> is used as prophylaxis against </a:t>
            </a:r>
            <a:r>
              <a:rPr lang="en-US" dirty="0" err="1" smtClean="0"/>
              <a:t>Haemophilis</a:t>
            </a:r>
            <a:r>
              <a:rPr lang="en-US" dirty="0" smtClean="0"/>
              <a:t> influenza meningitides.</a:t>
            </a:r>
          </a:p>
          <a:p>
            <a:pPr lvl="0">
              <a:buNone/>
            </a:pPr>
            <a:r>
              <a:rPr lang="en-US" b="1" dirty="0" smtClean="0"/>
              <a:t>It is used </a:t>
            </a:r>
            <a:r>
              <a:rPr lang="en-US" dirty="0" smtClean="0"/>
              <a:t>in combination with other antimicrobials in treatment of resistant Staphylococcus </a:t>
            </a:r>
            <a:r>
              <a:rPr lang="en-US" dirty="0" err="1" smtClean="0"/>
              <a:t>aureus</a:t>
            </a:r>
            <a:r>
              <a:rPr lang="en-US" dirty="0" smtClean="0"/>
              <a:t>.</a:t>
            </a:r>
          </a:p>
          <a:p>
            <a:pPr lvl="0">
              <a:buNone/>
            </a:pPr>
            <a:r>
              <a:rPr lang="en-US" b="1" dirty="0" err="1" smtClean="0"/>
              <a:t>Rifampin</a:t>
            </a:r>
            <a:r>
              <a:rPr lang="en-US" dirty="0" smtClean="0"/>
              <a:t> is effective in leprosy.</a:t>
            </a:r>
          </a:p>
          <a:p>
            <a:pPr lvl="0">
              <a:buNone/>
            </a:pPr>
            <a:r>
              <a:rPr lang="en-US" b="1" dirty="0" smtClean="0"/>
              <a:t>It can be used </a:t>
            </a:r>
            <a:r>
              <a:rPr lang="en-US" dirty="0" smtClean="0"/>
              <a:t>for treatment of gram-negative infections.</a:t>
            </a:r>
          </a:p>
          <a:p>
            <a:pPr>
              <a:buNone/>
            </a:pPr>
            <a:r>
              <a:rPr lang="en-US" altLang="en-US" dirty="0" smtClean="0"/>
              <a:t>In </a:t>
            </a:r>
            <a:r>
              <a:rPr lang="en-US" altLang="en-US" dirty="0"/>
              <a:t>combination with ceftriaxone or vancomycin </a:t>
            </a:r>
            <a:r>
              <a:rPr lang="en-US" altLang="en-US" dirty="0" err="1"/>
              <a:t>intreatment</a:t>
            </a:r>
            <a:r>
              <a:rPr lang="en-US" altLang="en-US" dirty="0"/>
              <a:t> of meningitis caused by highly penicillin- resistant strains of pneumococci.</a:t>
            </a:r>
          </a:p>
          <a:p>
            <a:pPr lvl="0">
              <a:buNone/>
            </a:pPr>
            <a:endParaRPr lang="en-US" dirty="0" smtClean="0"/>
          </a:p>
          <a:p>
            <a:endParaRPr lang="ar-EG"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rtl="1">
              <a:buNone/>
            </a:pPr>
            <a:r>
              <a:rPr lang="en-US" b="1" i="1" u="sng" dirty="0" smtClean="0"/>
              <a:t>Adverse effects:</a:t>
            </a:r>
            <a:endParaRPr lang="en-US" i="1" u="sng" dirty="0" smtClean="0"/>
          </a:p>
          <a:p>
            <a:pPr lvl="0">
              <a:buNone/>
            </a:pPr>
            <a:r>
              <a:rPr lang="en-US" b="1" dirty="0" smtClean="0"/>
              <a:t>1-Hepatotoxicity </a:t>
            </a:r>
            <a:r>
              <a:rPr lang="en-US" dirty="0" smtClean="0"/>
              <a:t>in the form of: abnormal liver enzyme, jaundice or hepatitis. This side effect occurs if there is chronic liver disease, alcoholism or old age.</a:t>
            </a:r>
          </a:p>
          <a:p>
            <a:pPr lvl="0">
              <a:buNone/>
            </a:pPr>
            <a:r>
              <a:rPr lang="en-US" b="1" dirty="0" smtClean="0"/>
              <a:t>2-Rifampin</a:t>
            </a:r>
            <a:r>
              <a:rPr lang="en-US" dirty="0" smtClean="0"/>
              <a:t> is an </a:t>
            </a:r>
            <a:r>
              <a:rPr lang="en-US" b="1" dirty="0" smtClean="0"/>
              <a:t>enzyme inducer</a:t>
            </a:r>
            <a:r>
              <a:rPr lang="en-US" dirty="0" smtClean="0"/>
              <a:t>, thus, it increases the metabolism  of anticoagulants, contraceptives and other drugs  leading to a decrease in its therapeutic effect.</a:t>
            </a:r>
          </a:p>
          <a:p>
            <a:pPr lvl="0">
              <a:buNone/>
            </a:pPr>
            <a:r>
              <a:rPr lang="en-US" b="1" dirty="0" smtClean="0"/>
              <a:t>3-Intermittent therapy </a:t>
            </a:r>
            <a:r>
              <a:rPr lang="en-US" dirty="0" smtClean="0"/>
              <a:t>causes </a:t>
            </a:r>
            <a:r>
              <a:rPr lang="en-US" b="1" dirty="0" smtClean="0"/>
              <a:t>flue like syndrome</a:t>
            </a:r>
            <a:r>
              <a:rPr lang="en-US" dirty="0" smtClean="0"/>
              <a:t> or influenza-like syndrome as fever, chills, malaise, vomiting, diarrhea.</a:t>
            </a:r>
          </a:p>
          <a:p>
            <a:pPr lvl="0">
              <a:buNone/>
            </a:pPr>
            <a:r>
              <a:rPr lang="en-US" b="1" dirty="0" smtClean="0"/>
              <a:t>4-CNS: headache and dizziness fatigue.</a:t>
            </a:r>
          </a:p>
          <a:p>
            <a:pPr lvl="0">
              <a:buNone/>
            </a:pPr>
            <a:r>
              <a:rPr lang="en-US" b="1" dirty="0" smtClean="0"/>
              <a:t>5-GIT disturbance.</a:t>
            </a:r>
          </a:p>
          <a:p>
            <a:pPr lvl="0">
              <a:buNone/>
            </a:pPr>
            <a:r>
              <a:rPr lang="en-US" b="1" dirty="0" smtClean="0"/>
              <a:t>6-Hypersensitivity reactions</a:t>
            </a:r>
            <a:r>
              <a:rPr lang="en-US" dirty="0" smtClean="0"/>
              <a:t>.</a:t>
            </a:r>
          </a:p>
          <a:p>
            <a:pPr lvl="0">
              <a:buNone/>
            </a:pPr>
            <a:r>
              <a:rPr lang="en-US" b="1" dirty="0" smtClean="0"/>
              <a:t>7-Red urine and tears</a:t>
            </a:r>
            <a:r>
              <a:rPr lang="en-US" dirty="0" smtClean="0"/>
              <a:t>.</a:t>
            </a:r>
          </a:p>
          <a:p>
            <a:endParaRPr lang="ar-EG"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229600" cy="609600"/>
          </a:xfrm>
        </p:spPr>
        <p:txBody>
          <a:bodyPr>
            <a:normAutofit fontScale="90000"/>
          </a:bodyPr>
          <a:lstStyle/>
          <a:p>
            <a:r>
              <a:rPr lang="en-US" b="1" u="sng" dirty="0" smtClean="0"/>
              <a:t>ETHAMBUTOL</a:t>
            </a:r>
            <a:r>
              <a:rPr lang="en-US" dirty="0" smtClean="0"/>
              <a:t/>
            </a:r>
            <a:br>
              <a:rPr lang="en-US" dirty="0" smtClean="0"/>
            </a:br>
            <a:endParaRPr lang="ar-EG" dirty="0"/>
          </a:p>
        </p:txBody>
      </p:sp>
      <p:sp>
        <p:nvSpPr>
          <p:cNvPr id="3" name="Content Placeholder 2"/>
          <p:cNvSpPr>
            <a:spLocks noGrp="1"/>
          </p:cNvSpPr>
          <p:nvPr>
            <p:ph idx="1"/>
          </p:nvPr>
        </p:nvSpPr>
        <p:spPr>
          <a:xfrm>
            <a:off x="0" y="990600"/>
            <a:ext cx="9144000" cy="5867400"/>
          </a:xfrm>
        </p:spPr>
        <p:txBody>
          <a:bodyPr>
            <a:normAutofit/>
          </a:bodyPr>
          <a:lstStyle/>
          <a:p>
            <a:pPr marL="0" indent="0">
              <a:buNone/>
            </a:pPr>
            <a:r>
              <a:rPr lang="en-US" b="1" dirty="0"/>
              <a:t>Mechanism of Action</a:t>
            </a:r>
          </a:p>
          <a:p>
            <a:pPr marL="0" indent="0">
              <a:buNone/>
            </a:pPr>
            <a:r>
              <a:rPr lang="en-US" dirty="0"/>
              <a:t>Ethambutol inhibits the enzyme </a:t>
            </a:r>
            <a:r>
              <a:rPr lang="en-US" dirty="0" err="1"/>
              <a:t>arabinosyl</a:t>
            </a:r>
            <a:r>
              <a:rPr lang="en-US" dirty="0"/>
              <a:t> transferase III, which blocks production of arabinogalactan. Because arabinogalactan is a component of the cell wall of mycobacteria but not “typical” bacteria, the microbial activity of ethambutol is limited to mycobacteria.</a:t>
            </a:r>
          </a:p>
          <a:p>
            <a:r>
              <a:rPr lang="en-US" altLang="en-US" b="1" dirty="0" smtClean="0">
                <a:latin typeface="Tahoma" pitchFamily="34" charset="0"/>
                <a:cs typeface="Tahoma" pitchFamily="34" charset="0"/>
              </a:rPr>
              <a:t>Disruption </a:t>
            </a:r>
            <a:r>
              <a:rPr lang="en-US" altLang="en-US" b="1" dirty="0">
                <a:latin typeface="Tahoma" pitchFamily="34" charset="0"/>
                <a:cs typeface="Tahoma" pitchFamily="34" charset="0"/>
              </a:rPr>
              <a:t>of </a:t>
            </a:r>
            <a:r>
              <a:rPr lang="en-US" altLang="en-US" b="1" dirty="0" err="1">
                <a:latin typeface="Tahoma" pitchFamily="34" charset="0"/>
                <a:cs typeface="Tahoma" pitchFamily="34" charset="0"/>
              </a:rPr>
              <a:t>arabinoglycan</a:t>
            </a:r>
            <a:r>
              <a:rPr lang="en-US" altLang="en-US" b="1" dirty="0">
                <a:latin typeface="Tahoma" pitchFamily="34" charset="0"/>
                <a:cs typeface="Tahoma" pitchFamily="34" charset="0"/>
              </a:rPr>
              <a:t> alters the cell barrier , enhancing the activity of lipophilic drugs such as rifampin &amp; </a:t>
            </a:r>
            <a:r>
              <a:rPr lang="en-US" altLang="en-US" b="1" dirty="0" err="1">
                <a:latin typeface="Tahoma" pitchFamily="34" charset="0"/>
                <a:cs typeface="Tahoma" pitchFamily="34" charset="0"/>
              </a:rPr>
              <a:t>ofloxacin</a:t>
            </a:r>
            <a:r>
              <a:rPr lang="en-US" altLang="en-US" b="1" dirty="0">
                <a:latin typeface="Tahoma" pitchFamily="34" charset="0"/>
                <a:cs typeface="Tahoma" pitchFamily="34" charset="0"/>
              </a:rPr>
              <a:t>.</a:t>
            </a:r>
          </a:p>
          <a:p>
            <a:pPr>
              <a:buNone/>
            </a:pPr>
            <a:endParaRPr lang="en-US" altLang="en-US" b="1" dirty="0">
              <a:latin typeface="Tahoma" pitchFamily="34" charset="0"/>
              <a:cs typeface="Tahoma" pitchFamily="34" charset="0"/>
            </a:endParaRPr>
          </a:p>
          <a:p>
            <a:endParaRPr lang="en-US" altLang="en-US" b="1" dirty="0">
              <a:latin typeface="Tahoma" pitchFamily="34" charset="0"/>
              <a:cs typeface="Tahoma" pitchFamily="34" charset="0"/>
            </a:endParaRPr>
          </a:p>
          <a:p>
            <a:endParaRPr lang="ar-EG"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54" y="0"/>
            <a:ext cx="9130145" cy="6659563"/>
          </a:xfrm>
        </p:spPr>
        <p:txBody>
          <a:bodyPr>
            <a:normAutofit fontScale="77500" lnSpcReduction="20000"/>
          </a:bodyPr>
          <a:lstStyle/>
          <a:p>
            <a:pPr rtl="1">
              <a:buNone/>
            </a:pPr>
            <a:r>
              <a:rPr lang="en-US" b="1" u="sng" dirty="0" smtClean="0"/>
              <a:t>Therapeutic uses:</a:t>
            </a:r>
            <a:endParaRPr lang="en-US" u="sng" dirty="0" smtClean="0"/>
          </a:p>
          <a:p>
            <a:pPr>
              <a:buNone/>
            </a:pPr>
            <a:r>
              <a:rPr lang="en-US" dirty="0"/>
              <a:t>Ethambutol has no effect on organisms other than mycobacteria. </a:t>
            </a:r>
            <a:endParaRPr lang="ar-SA" dirty="0"/>
          </a:p>
          <a:p>
            <a:pPr lvl="0">
              <a:buNone/>
            </a:pPr>
            <a:r>
              <a:rPr lang="en-US" dirty="0" smtClean="0"/>
              <a:t>1-In combination with INH and rifampin. </a:t>
            </a:r>
          </a:p>
          <a:p>
            <a:pPr lvl="0">
              <a:buNone/>
            </a:pPr>
            <a:r>
              <a:rPr lang="en-US" dirty="0" smtClean="0"/>
              <a:t>2-It may be used with INH or alone during pregnancy, as it is least toxic.</a:t>
            </a:r>
          </a:p>
          <a:p>
            <a:pPr>
              <a:buNone/>
            </a:pPr>
            <a:r>
              <a:rPr lang="en-US" dirty="0" smtClean="0"/>
              <a:t> </a:t>
            </a:r>
            <a:r>
              <a:rPr lang="en-US" b="1" u="sng" dirty="0" smtClean="0"/>
              <a:t>Adverse effects:</a:t>
            </a:r>
            <a:endParaRPr lang="en-US" u="sng" dirty="0" smtClean="0"/>
          </a:p>
          <a:p>
            <a:pPr marL="0" indent="0">
              <a:buNone/>
            </a:pPr>
            <a:r>
              <a:rPr lang="en-US" b="1" dirty="0" smtClean="0"/>
              <a:t>1-Visual disturbance </a:t>
            </a:r>
            <a:r>
              <a:rPr lang="en-US" dirty="0" smtClean="0"/>
              <a:t>e.g. </a:t>
            </a:r>
            <a:r>
              <a:rPr lang="en-US" dirty="0"/>
              <a:t>optic neuropathies, often manifesting as decreased visual acuity or the inability to differentiate red from green. The occurrence of this adverse effect is dependent on both the dose and duration of therapy</a:t>
            </a:r>
          </a:p>
          <a:p>
            <a:pPr lvl="0">
              <a:buNone/>
            </a:pPr>
            <a:endParaRPr lang="en-US" dirty="0" smtClean="0"/>
          </a:p>
          <a:p>
            <a:pPr>
              <a:buNone/>
            </a:pPr>
            <a:r>
              <a:rPr lang="en-US" altLang="en-US" b="1" dirty="0">
                <a:latin typeface="Tahoma" pitchFamily="34" charset="0"/>
                <a:cs typeface="Tahoma" pitchFamily="34" charset="0"/>
              </a:rPr>
              <a:t>It is not recommended for routine use in children too young to permit assessment of visual acuity &amp; red-green color discrimination.</a:t>
            </a:r>
          </a:p>
          <a:p>
            <a:pPr lvl="0">
              <a:buNone/>
            </a:pPr>
            <a:endParaRPr lang="en-US" dirty="0" smtClean="0"/>
          </a:p>
          <a:p>
            <a:pPr lvl="0">
              <a:buNone/>
            </a:pPr>
            <a:r>
              <a:rPr lang="en-US" b="1" dirty="0" smtClean="0"/>
              <a:t>2-Hyperuricaemia</a:t>
            </a:r>
            <a:r>
              <a:rPr lang="en-US" dirty="0" smtClean="0"/>
              <a:t> and gout due to decreased renal excretion of uric acid.</a:t>
            </a:r>
          </a:p>
          <a:p>
            <a:pPr lvl="0">
              <a:buNone/>
            </a:pPr>
            <a:r>
              <a:rPr lang="en-US" b="1" dirty="0" smtClean="0"/>
              <a:t>3-Mild GIT upset</a:t>
            </a:r>
            <a:r>
              <a:rPr lang="en-US" dirty="0" smtClean="0"/>
              <a:t>, malaise fever, rash, headache and peripheral neuritis. </a:t>
            </a:r>
          </a:p>
          <a:p>
            <a:endParaRPr lang="ar-EG"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u="sng" dirty="0" smtClean="0"/>
              <a:t>PYRAZINAMIDE</a:t>
            </a:r>
            <a:r>
              <a:rPr lang="en-US" u="sng" dirty="0" smtClean="0"/>
              <a:t/>
            </a:r>
            <a:br>
              <a:rPr lang="en-US" u="sng" dirty="0" smtClean="0"/>
            </a:br>
            <a:endParaRPr lang="ar-EG" u="sng" dirty="0"/>
          </a:p>
        </p:txBody>
      </p:sp>
      <p:sp>
        <p:nvSpPr>
          <p:cNvPr id="3" name="Content Placeholder 2"/>
          <p:cNvSpPr>
            <a:spLocks noGrp="1"/>
          </p:cNvSpPr>
          <p:nvPr>
            <p:ph idx="1"/>
          </p:nvPr>
        </p:nvSpPr>
        <p:spPr>
          <a:xfrm>
            <a:off x="76200" y="609600"/>
            <a:ext cx="8991600" cy="6172200"/>
          </a:xfrm>
        </p:spPr>
        <p:txBody>
          <a:bodyPr>
            <a:normAutofit fontScale="47500" lnSpcReduction="20000"/>
          </a:bodyPr>
          <a:lstStyle/>
          <a:p>
            <a:r>
              <a:rPr lang="en-US" altLang="en-US" b="1" dirty="0">
                <a:latin typeface="Tahoma" pitchFamily="34" charset="0"/>
                <a:cs typeface="Tahoma" pitchFamily="34" charset="0"/>
              </a:rPr>
              <a:t>It is a relative to nicotinamide.</a:t>
            </a:r>
          </a:p>
          <a:p>
            <a:r>
              <a:rPr lang="en-US" altLang="en-US" b="1" dirty="0">
                <a:latin typeface="Tahoma" pitchFamily="34" charset="0"/>
                <a:cs typeface="Tahoma" pitchFamily="34" charset="0"/>
              </a:rPr>
              <a:t>It is </a:t>
            </a:r>
            <a:r>
              <a:rPr lang="en-US" b="1" dirty="0" err="1">
                <a:latin typeface="Tahoma" pitchFamily="34" charset="0"/>
                <a:cs typeface="Tahoma" pitchFamily="34" charset="0"/>
              </a:rPr>
              <a:t>is</a:t>
            </a:r>
            <a:r>
              <a:rPr lang="en-US" b="1" dirty="0">
                <a:latin typeface="Tahoma" pitchFamily="34" charset="0"/>
                <a:cs typeface="Tahoma" pitchFamily="34" charset="0"/>
              </a:rPr>
              <a:t> a prodrug </a:t>
            </a:r>
            <a:r>
              <a:rPr lang="en-US" b="1" dirty="0" smtClean="0">
                <a:latin typeface="Tahoma" pitchFamily="34" charset="0"/>
                <a:cs typeface="Tahoma" pitchFamily="34" charset="0"/>
              </a:rPr>
              <a:t>(</a:t>
            </a:r>
            <a:r>
              <a:rPr lang="en-US" altLang="en-US" b="1" dirty="0" smtClean="0">
                <a:latin typeface="Tahoma" pitchFamily="34" charset="0"/>
                <a:cs typeface="Tahoma" pitchFamily="34" charset="0"/>
              </a:rPr>
              <a:t>converted </a:t>
            </a:r>
            <a:r>
              <a:rPr lang="en-US" altLang="en-US" b="1" dirty="0">
                <a:latin typeface="Tahoma" pitchFamily="34" charset="0"/>
                <a:cs typeface="Tahoma" pitchFamily="34" charset="0"/>
              </a:rPr>
              <a:t>to </a:t>
            </a:r>
            <a:r>
              <a:rPr lang="en-US" altLang="en-US" b="1" dirty="0" err="1">
                <a:latin typeface="Tahoma" pitchFamily="34" charset="0"/>
                <a:cs typeface="Tahoma" pitchFamily="34" charset="0"/>
              </a:rPr>
              <a:t>pyrazinioic</a:t>
            </a:r>
            <a:r>
              <a:rPr lang="en-US" altLang="en-US" b="1" dirty="0">
                <a:latin typeface="Tahoma" pitchFamily="34" charset="0"/>
                <a:cs typeface="Tahoma" pitchFamily="34" charset="0"/>
              </a:rPr>
              <a:t> acid , the active form of the </a:t>
            </a:r>
            <a:r>
              <a:rPr lang="en-US" altLang="en-US" b="1" dirty="0" smtClean="0">
                <a:latin typeface="Tahoma" pitchFamily="34" charset="0"/>
                <a:cs typeface="Tahoma" pitchFamily="34" charset="0"/>
              </a:rPr>
              <a:t>drug).</a:t>
            </a:r>
            <a:r>
              <a:rPr lang="en-US" dirty="0" smtClean="0"/>
              <a:t> </a:t>
            </a:r>
          </a:p>
          <a:p>
            <a:r>
              <a:rPr lang="en-US" b="1" dirty="0">
                <a:latin typeface="Tahoma" pitchFamily="34" charset="0"/>
                <a:cs typeface="Tahoma" pitchFamily="34" charset="0"/>
              </a:rPr>
              <a:t>In its active form it is thought to prevent the production of mycolic acids by inhibiting the enzyme fatty acid </a:t>
            </a:r>
            <a:r>
              <a:rPr lang="en-US" b="1" dirty="0" err="1">
                <a:latin typeface="Tahoma" pitchFamily="34" charset="0"/>
                <a:cs typeface="Tahoma" pitchFamily="34" charset="0"/>
              </a:rPr>
              <a:t>synthetase</a:t>
            </a:r>
            <a:r>
              <a:rPr lang="en-US" b="1" dirty="0">
                <a:latin typeface="Tahoma" pitchFamily="34" charset="0"/>
                <a:cs typeface="Tahoma" pitchFamily="34" charset="0"/>
              </a:rPr>
              <a:t> I</a:t>
            </a:r>
          </a:p>
          <a:p>
            <a:endParaRPr lang="en-US" dirty="0" smtClean="0"/>
          </a:p>
          <a:p>
            <a:r>
              <a:rPr lang="en-US" sz="3100" b="1" dirty="0">
                <a:latin typeface="Tahoma" pitchFamily="34" charset="0"/>
                <a:cs typeface="Tahoma" pitchFamily="34" charset="0"/>
              </a:rPr>
              <a:t>Pyrazinamide is inactive at neutral pH but </a:t>
            </a:r>
            <a:r>
              <a:rPr lang="en-US" sz="3100" b="1" dirty="0" err="1">
                <a:latin typeface="Tahoma" pitchFamily="34" charset="0"/>
                <a:cs typeface="Tahoma" pitchFamily="34" charset="0"/>
              </a:rPr>
              <a:t>tuberculostatic</a:t>
            </a:r>
            <a:r>
              <a:rPr lang="en-US" sz="3100" b="1" dirty="0">
                <a:latin typeface="Tahoma" pitchFamily="34" charset="0"/>
                <a:cs typeface="Tahoma" pitchFamily="34" charset="0"/>
              </a:rPr>
              <a:t> at acid </a:t>
            </a:r>
            <a:r>
              <a:rPr lang="en-US" sz="3100" b="1" dirty="0" err="1">
                <a:latin typeface="Tahoma" pitchFamily="34" charset="0"/>
                <a:cs typeface="Tahoma" pitchFamily="34" charset="0"/>
              </a:rPr>
              <a:t>pH.</a:t>
            </a:r>
            <a:r>
              <a:rPr lang="en-US" sz="3100" b="1" dirty="0">
                <a:latin typeface="Tahoma" pitchFamily="34" charset="0"/>
                <a:cs typeface="Tahoma" pitchFamily="34" charset="0"/>
              </a:rPr>
              <a:t> It is effective against the intracellular organisms in macrophages</a:t>
            </a:r>
            <a:r>
              <a:rPr lang="en-US" sz="3100" b="1" dirty="0" smtClean="0">
                <a:latin typeface="Tahoma" pitchFamily="34" charset="0"/>
                <a:cs typeface="Tahoma" pitchFamily="34" charset="0"/>
              </a:rPr>
              <a:t>.</a:t>
            </a:r>
          </a:p>
          <a:p>
            <a:pPr marL="0" indent="0">
              <a:buNone/>
            </a:pPr>
            <a:r>
              <a:rPr lang="en-US" sz="2000" dirty="0" smtClean="0"/>
              <a:t> </a:t>
            </a:r>
          </a:p>
          <a:p>
            <a:r>
              <a:rPr lang="en-US" sz="3100" b="1" dirty="0" smtClean="0">
                <a:latin typeface="Tahoma" pitchFamily="34" charset="0"/>
                <a:cs typeface="Tahoma" pitchFamily="34" charset="0"/>
              </a:rPr>
              <a:t>Bactericidal </a:t>
            </a:r>
            <a:endParaRPr lang="ar-SA" sz="3100" b="1" dirty="0">
              <a:latin typeface="Tahoma" pitchFamily="34" charset="0"/>
              <a:cs typeface="Tahoma" pitchFamily="34" charset="0"/>
            </a:endParaRPr>
          </a:p>
          <a:p>
            <a:endParaRPr lang="en-US" altLang="en-US" b="1" dirty="0">
              <a:latin typeface="Tahoma" pitchFamily="34" charset="0"/>
              <a:cs typeface="Tahoma" pitchFamily="34" charset="0"/>
            </a:endParaRPr>
          </a:p>
          <a:p>
            <a:pPr rtl="1">
              <a:buNone/>
            </a:pPr>
            <a:r>
              <a:rPr lang="en-US" dirty="0" smtClean="0"/>
              <a:t>It is well absorbed and diffuse to all body fluids including CSF. It is metabolized in the liver and </a:t>
            </a:r>
          </a:p>
          <a:p>
            <a:pPr rtl="1">
              <a:buNone/>
            </a:pPr>
            <a:r>
              <a:rPr lang="en-US" dirty="0" smtClean="0"/>
              <a:t>is excreted by the kidney.</a:t>
            </a:r>
          </a:p>
          <a:p>
            <a:pPr rtl="1">
              <a:buNone/>
            </a:pPr>
            <a:endParaRPr lang="en-US" b="1" u="sng" dirty="0" smtClean="0"/>
          </a:p>
          <a:p>
            <a:pPr rtl="1">
              <a:buNone/>
            </a:pPr>
            <a:endParaRPr lang="en-US" b="1" u="sng" dirty="0"/>
          </a:p>
          <a:p>
            <a:pPr rtl="1">
              <a:buNone/>
            </a:pPr>
            <a:r>
              <a:rPr lang="en-US" b="1" u="sng" dirty="0" smtClean="0"/>
              <a:t>Therapeutic uses</a:t>
            </a:r>
            <a:r>
              <a:rPr lang="en-US" b="1" dirty="0" smtClean="0"/>
              <a:t>:</a:t>
            </a:r>
            <a:r>
              <a:rPr lang="en-US" dirty="0" smtClean="0"/>
              <a:t> used in combination with INH and rifampin in the initial intensive course or when resistance is suspected. </a:t>
            </a:r>
          </a:p>
          <a:p>
            <a:pPr rtl="1">
              <a:buNone/>
            </a:pPr>
            <a:endParaRPr lang="en-US" b="1" u="sng" dirty="0" smtClean="0"/>
          </a:p>
          <a:p>
            <a:pPr rtl="1">
              <a:buNone/>
            </a:pPr>
            <a:r>
              <a:rPr lang="en-US" b="1" u="sng" dirty="0" smtClean="0"/>
              <a:t>Adverse effects</a:t>
            </a:r>
            <a:r>
              <a:rPr lang="en-US" b="1" dirty="0" smtClean="0"/>
              <a:t>:</a:t>
            </a:r>
            <a:endParaRPr lang="en-US" dirty="0" smtClean="0"/>
          </a:p>
          <a:p>
            <a:pPr>
              <a:buNone/>
            </a:pPr>
            <a:r>
              <a:rPr lang="en-US" dirty="0" smtClean="0"/>
              <a:t>1-Hepatotoxicity:Tell </a:t>
            </a:r>
            <a:r>
              <a:rPr lang="en-US" dirty="0"/>
              <a:t>your patients to report any signs of hepatitis (dark urine, abdominal pain, loss of appetite) when they are on pyrazinamide.</a:t>
            </a:r>
          </a:p>
          <a:p>
            <a:pPr lvl="0">
              <a:buNone/>
            </a:pPr>
            <a:r>
              <a:rPr lang="en-US" dirty="0" smtClean="0"/>
              <a:t>	</a:t>
            </a:r>
          </a:p>
          <a:p>
            <a:pPr lvl="0">
              <a:buNone/>
            </a:pPr>
            <a:r>
              <a:rPr lang="en-US" dirty="0" smtClean="0"/>
              <a:t>2-Hyperureacemia </a:t>
            </a:r>
          </a:p>
          <a:p>
            <a:pPr lvl="0">
              <a:buNone/>
            </a:pPr>
            <a:r>
              <a:rPr lang="en-US" dirty="0" smtClean="0"/>
              <a:t>3-Artheralgia and GIT upset.</a:t>
            </a:r>
          </a:p>
          <a:p>
            <a:pPr>
              <a:buNone/>
            </a:pPr>
            <a:r>
              <a:rPr lang="en-US" dirty="0" smtClean="0"/>
              <a:t> </a:t>
            </a:r>
          </a:p>
          <a:p>
            <a:endParaRPr lang="ar-EG"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
            <a:ext cx="9144000" cy="6705600"/>
          </a:xfrm>
        </p:spPr>
        <p:txBody>
          <a:bodyPr>
            <a:normAutofit fontScale="92500" lnSpcReduction="10000"/>
          </a:bodyPr>
          <a:lstStyle/>
          <a:p>
            <a:pPr rtl="1">
              <a:buNone/>
            </a:pPr>
            <a:r>
              <a:rPr lang="en-US" b="1" u="sng" dirty="0" smtClean="0"/>
              <a:t>STREPTOMYCIN</a:t>
            </a:r>
            <a:endParaRPr lang="en-US" u="sng" dirty="0" smtClean="0"/>
          </a:p>
          <a:p>
            <a:pPr lvl="0">
              <a:buNone/>
            </a:pPr>
            <a:r>
              <a:rPr lang="en-US" dirty="0" smtClean="0"/>
              <a:t>Streptomycin is one of </a:t>
            </a:r>
            <a:r>
              <a:rPr lang="en-US" dirty="0" err="1" smtClean="0"/>
              <a:t>aminoglycosides</a:t>
            </a:r>
            <a:r>
              <a:rPr lang="en-US" dirty="0" smtClean="0"/>
              <a:t>. It is bactericidal .</a:t>
            </a:r>
          </a:p>
          <a:p>
            <a:pPr lvl="0">
              <a:buNone/>
            </a:pPr>
            <a:r>
              <a:rPr lang="en-US" dirty="0" smtClean="0"/>
              <a:t> It is given by I.M injection.</a:t>
            </a:r>
          </a:p>
          <a:p>
            <a:pPr>
              <a:lnSpc>
                <a:spcPct val="90000"/>
              </a:lnSpc>
            </a:pPr>
            <a:r>
              <a:rPr lang="en-US" altLang="en-US" dirty="0">
                <a:latin typeface="Tahoma" pitchFamily="34" charset="0"/>
                <a:cs typeface="Tahoma" pitchFamily="34" charset="0"/>
              </a:rPr>
              <a:t>It is not 1st choice drug.</a:t>
            </a:r>
          </a:p>
          <a:p>
            <a:pPr>
              <a:lnSpc>
                <a:spcPct val="90000"/>
              </a:lnSpc>
            </a:pPr>
            <a:r>
              <a:rPr lang="en-US" altLang="en-US" dirty="0">
                <a:latin typeface="Tahoma" pitchFamily="34" charset="0"/>
                <a:cs typeface="Tahoma" pitchFamily="34" charset="0"/>
              </a:rPr>
              <a:t>It used in combination with INH, rifampin &amp; pyrazinamide for treatment of life – </a:t>
            </a:r>
            <a:r>
              <a:rPr lang="en-US" altLang="en-US" dirty="0" err="1">
                <a:latin typeface="Tahoma" pitchFamily="34" charset="0"/>
                <a:cs typeface="Tahoma" pitchFamily="34" charset="0"/>
              </a:rPr>
              <a:t>theatening</a:t>
            </a:r>
            <a:r>
              <a:rPr lang="en-US" altLang="en-US" dirty="0">
                <a:latin typeface="Tahoma" pitchFamily="34" charset="0"/>
                <a:cs typeface="Tahoma" pitchFamily="34" charset="0"/>
              </a:rPr>
              <a:t> TB &amp; very ill patient </a:t>
            </a:r>
            <a:r>
              <a:rPr lang="en-US" altLang="en-US" dirty="0" err="1">
                <a:latin typeface="Tahoma" pitchFamily="34" charset="0"/>
                <a:cs typeface="Tahoma" pitchFamily="34" charset="0"/>
              </a:rPr>
              <a:t>eg</a:t>
            </a:r>
            <a:r>
              <a:rPr lang="en-US" altLang="en-US" dirty="0">
                <a:latin typeface="Tahoma" pitchFamily="34" charset="0"/>
                <a:cs typeface="Tahoma" pitchFamily="34" charset="0"/>
              </a:rPr>
              <a:t>.  </a:t>
            </a:r>
            <a:r>
              <a:rPr lang="en-US" altLang="en-US" dirty="0" err="1">
                <a:latin typeface="Tahoma" pitchFamily="34" charset="0"/>
                <a:cs typeface="Tahoma" pitchFamily="34" charset="0"/>
              </a:rPr>
              <a:t>Milliary</a:t>
            </a:r>
            <a:r>
              <a:rPr lang="en-US" altLang="en-US" dirty="0">
                <a:latin typeface="Tahoma" pitchFamily="34" charset="0"/>
                <a:cs typeface="Tahoma" pitchFamily="34" charset="0"/>
              </a:rPr>
              <a:t> TB &amp; renal TB (because50-90 % is excreted unchanged through the kidney)</a:t>
            </a:r>
          </a:p>
          <a:p>
            <a:pPr lvl="0">
              <a:buNone/>
            </a:pPr>
            <a:endParaRPr lang="en-US" dirty="0" smtClean="0"/>
          </a:p>
          <a:p>
            <a:pPr rtl="1">
              <a:buNone/>
            </a:pPr>
            <a:r>
              <a:rPr lang="en-US" b="1" dirty="0" smtClean="0"/>
              <a:t>Adverse effects:</a:t>
            </a:r>
            <a:r>
              <a:rPr lang="en-US" dirty="0" smtClean="0"/>
              <a:t> as aminoglycosides ……………………..see before</a:t>
            </a:r>
          </a:p>
          <a:p>
            <a:pPr rtl="1">
              <a:buNone/>
            </a:pPr>
            <a:endParaRPr lang="en-US" b="1" dirty="0" smtClean="0"/>
          </a:p>
          <a:p>
            <a:pPr lvl="0">
              <a:buNone/>
            </a:pPr>
            <a:r>
              <a:rPr lang="en-US" dirty="0" smtClean="0"/>
              <a:t> </a:t>
            </a:r>
          </a:p>
          <a:p>
            <a:endParaRPr lang="ar-EG"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0" y="0"/>
            <a:ext cx="9144000" cy="1143000"/>
          </a:xfrm>
          <a:solidFill>
            <a:schemeClr val="tx2">
              <a:lumMod val="75000"/>
            </a:schemeClr>
          </a:solidFill>
        </p:spPr>
        <p:txBody>
          <a:bodyPr>
            <a:normAutofit fontScale="90000"/>
          </a:bodyPr>
          <a:lstStyle/>
          <a:p>
            <a:r>
              <a:rPr lang="en-US" altLang="en-US" sz="4000" dirty="0">
                <a:latin typeface="Tahoma" pitchFamily="34" charset="0"/>
                <a:cs typeface="Tahoma" pitchFamily="34" charset="0"/>
              </a:rPr>
              <a:t/>
            </a:r>
            <a:br>
              <a:rPr lang="en-US" altLang="en-US" sz="4000" dirty="0">
                <a:latin typeface="Tahoma" pitchFamily="34" charset="0"/>
                <a:cs typeface="Tahoma" pitchFamily="34" charset="0"/>
              </a:rPr>
            </a:br>
            <a:r>
              <a:rPr lang="en-US" altLang="en-US" sz="4000" b="1" dirty="0" err="1">
                <a:solidFill>
                  <a:srgbClr val="00FF00"/>
                </a:solidFill>
                <a:effectLst/>
                <a:latin typeface="Tahoma" pitchFamily="34" charset="0"/>
                <a:cs typeface="Tahoma" pitchFamily="34" charset="0"/>
              </a:rPr>
              <a:t>Ethionamide</a:t>
            </a:r>
            <a:r>
              <a:rPr lang="en-US" altLang="en-US" sz="4000" dirty="0">
                <a:latin typeface="Tahoma" pitchFamily="34" charset="0"/>
                <a:cs typeface="Tahoma" pitchFamily="34" charset="0"/>
              </a:rPr>
              <a:t> </a:t>
            </a:r>
          </a:p>
        </p:txBody>
      </p:sp>
      <p:sp>
        <p:nvSpPr>
          <p:cNvPr id="25603" name="Rectangle 3"/>
          <p:cNvSpPr>
            <a:spLocks noGrp="1" noChangeArrowheads="1"/>
          </p:cNvSpPr>
          <p:nvPr>
            <p:ph type="body" idx="1"/>
          </p:nvPr>
        </p:nvSpPr>
        <p:spPr>
          <a:xfrm>
            <a:off x="304800" y="1371600"/>
            <a:ext cx="8839200" cy="4759325"/>
          </a:xfrm>
        </p:spPr>
        <p:txBody>
          <a:bodyPr/>
          <a:lstStyle/>
          <a:p>
            <a:pPr algn="l" rtl="0"/>
            <a:r>
              <a:rPr lang="en-US" altLang="en-US" dirty="0">
                <a:latin typeface="Tahoma" pitchFamily="34" charset="0"/>
                <a:cs typeface="Tahoma" pitchFamily="34" charset="0"/>
              </a:rPr>
              <a:t>It is a congener of INH.</a:t>
            </a:r>
          </a:p>
          <a:p>
            <a:pPr algn="l" rtl="0"/>
            <a:r>
              <a:rPr lang="en-US" altLang="en-US" dirty="0">
                <a:latin typeface="Tahoma" pitchFamily="34" charset="0"/>
                <a:cs typeface="Tahoma" pitchFamily="34" charset="0"/>
              </a:rPr>
              <a:t>Blocks synthesis of mycolic acid.</a:t>
            </a:r>
          </a:p>
          <a:p>
            <a:pPr algn="l" rtl="0">
              <a:buFontTx/>
              <a:buNone/>
            </a:pPr>
            <a:r>
              <a:rPr lang="en-US" altLang="en-US" dirty="0">
                <a:latin typeface="Tahoma" pitchFamily="34" charset="0"/>
                <a:cs typeface="Tahoma" pitchFamily="34" charset="0"/>
              </a:rPr>
              <a:t>   </a:t>
            </a:r>
            <a:r>
              <a:rPr lang="en-US" altLang="en-US" b="1" u="sng" dirty="0">
                <a:latin typeface="Tahoma" pitchFamily="34" charset="0"/>
                <a:cs typeface="Tahoma" pitchFamily="34" charset="0"/>
              </a:rPr>
              <a:t>Adverse effects:</a:t>
            </a:r>
          </a:p>
          <a:p>
            <a:pPr algn="l" rtl="0"/>
            <a:r>
              <a:rPr lang="en-US" altLang="en-US" dirty="0" smtClean="0">
                <a:latin typeface="Tahoma" pitchFamily="34" charset="0"/>
                <a:cs typeface="Tahoma" pitchFamily="34" charset="0"/>
              </a:rPr>
              <a:t>severe </a:t>
            </a:r>
            <a:r>
              <a:rPr lang="en-US" altLang="en-US" dirty="0">
                <a:latin typeface="Tahoma" pitchFamily="34" charset="0"/>
                <a:cs typeface="Tahoma" pitchFamily="34" charset="0"/>
              </a:rPr>
              <a:t>GIT irritation ( main </a:t>
            </a:r>
            <a:r>
              <a:rPr lang="en-US" altLang="en-US" dirty="0" smtClean="0">
                <a:latin typeface="Tahoma" pitchFamily="34" charset="0"/>
                <a:cs typeface="Tahoma" pitchFamily="34" charset="0"/>
              </a:rPr>
              <a:t>side effect)</a:t>
            </a:r>
            <a:endParaRPr lang="en-US" altLang="en-US" dirty="0">
              <a:latin typeface="Tahoma" pitchFamily="34" charset="0"/>
              <a:cs typeface="Tahoma" pitchFamily="34" charset="0"/>
            </a:endParaRPr>
          </a:p>
          <a:p>
            <a:pPr algn="l" rtl="0"/>
            <a:r>
              <a:rPr lang="en-US" altLang="en-US" dirty="0">
                <a:latin typeface="Tahoma" pitchFamily="34" charset="0"/>
                <a:cs typeface="Tahoma" pitchFamily="34" charset="0"/>
              </a:rPr>
              <a:t>Hepatitis</a:t>
            </a:r>
          </a:p>
          <a:p>
            <a:pPr algn="l" rtl="0"/>
            <a:r>
              <a:rPr lang="en-US" altLang="en-US" dirty="0">
                <a:latin typeface="Tahoma" pitchFamily="34" charset="0"/>
                <a:cs typeface="Tahoma" pitchFamily="34" charset="0"/>
              </a:rPr>
              <a:t>Neurotoxicity.</a:t>
            </a:r>
          </a:p>
          <a:p>
            <a:pPr algn="l" rtl="0"/>
            <a:r>
              <a:rPr lang="en-US" altLang="en-US" dirty="0">
                <a:latin typeface="Tahoma" pitchFamily="34" charset="0"/>
                <a:cs typeface="Tahoma" pitchFamily="34" charset="0"/>
              </a:rPr>
              <a:t>Endocrinal disorders (impotence&amp; gynecomastia).</a:t>
            </a:r>
          </a:p>
          <a:p>
            <a:pPr algn="l" rtl="0"/>
            <a:endParaRPr lang="en-US" altLang="en-US" dirty="0">
              <a:latin typeface="Tahoma" pitchFamily="34" charset="0"/>
              <a:cs typeface="Tahoma" pitchFamily="34" charset="0"/>
            </a:endParaRPr>
          </a:p>
        </p:txBody>
      </p:sp>
    </p:spTree>
    <p:extLst>
      <p:ext uri="{BB962C8B-B14F-4D97-AF65-F5344CB8AC3E}">
        <p14:creationId xmlns:p14="http://schemas.microsoft.com/office/powerpoint/2010/main" val="18580509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3" fill="hold" grpId="0" nodeType="clickEffect">
                                  <p:stCondLst>
                                    <p:cond delay="0"/>
                                  </p:stCondLst>
                                  <p:childTnLst>
                                    <p:set>
                                      <p:cBhvr>
                                        <p:cTn id="6" dur="1" fill="hold">
                                          <p:stCondLst>
                                            <p:cond delay="0"/>
                                          </p:stCondLst>
                                        </p:cTn>
                                        <p:tgtEl>
                                          <p:spTgt spid="25602"/>
                                        </p:tgtEl>
                                        <p:attrNameLst>
                                          <p:attrName>style.visibility</p:attrName>
                                        </p:attrNameLst>
                                      </p:cBhvr>
                                      <p:to>
                                        <p:strVal val="visible"/>
                                      </p:to>
                                    </p:set>
                                    <p:anim calcmode="lin" valueType="num">
                                      <p:cBhvr additive="base">
                                        <p:cTn id="7" dur="2000" fill="hold"/>
                                        <p:tgtEl>
                                          <p:spTgt spid="25602"/>
                                        </p:tgtEl>
                                        <p:attrNameLst>
                                          <p:attrName>ppt_x</p:attrName>
                                        </p:attrNameLst>
                                      </p:cBhvr>
                                      <p:tavLst>
                                        <p:tav tm="0">
                                          <p:val>
                                            <p:strVal val="1+#ppt_w/2"/>
                                          </p:val>
                                        </p:tav>
                                        <p:tav tm="100000">
                                          <p:val>
                                            <p:strVal val="#ppt_x"/>
                                          </p:val>
                                        </p:tav>
                                      </p:tavLst>
                                    </p:anim>
                                    <p:anim calcmode="lin" valueType="num">
                                      <p:cBhvr additive="base">
                                        <p:cTn id="8" dur="2000" fill="hold"/>
                                        <p:tgtEl>
                                          <p:spTgt spid="25602"/>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5603">
                                            <p:txEl>
                                              <p:pRg st="0" end="0"/>
                                            </p:txEl>
                                          </p:spTgt>
                                        </p:tgtEl>
                                        <p:attrNameLst>
                                          <p:attrName>style.visibility</p:attrName>
                                        </p:attrNameLst>
                                      </p:cBhvr>
                                      <p:to>
                                        <p:strVal val="visible"/>
                                      </p:to>
                                    </p:set>
                                    <p:anim calcmode="lin" valueType="num">
                                      <p:cBhvr additive="base">
                                        <p:cTn id="13" dur="2000" fill="hold"/>
                                        <p:tgtEl>
                                          <p:spTgt spid="25603">
                                            <p:txEl>
                                              <p:pRg st="0" end="0"/>
                                            </p:txEl>
                                          </p:spTgt>
                                        </p:tgtEl>
                                        <p:attrNameLst>
                                          <p:attrName>ppt_x</p:attrName>
                                        </p:attrNameLst>
                                      </p:cBhvr>
                                      <p:tavLst>
                                        <p:tav tm="0">
                                          <p:val>
                                            <p:strVal val="1+#ppt_w/2"/>
                                          </p:val>
                                        </p:tav>
                                        <p:tav tm="100000">
                                          <p:val>
                                            <p:strVal val="#ppt_x"/>
                                          </p:val>
                                        </p:tav>
                                      </p:tavLst>
                                    </p:anim>
                                    <p:anim calcmode="lin" valueType="num">
                                      <p:cBhvr additive="base">
                                        <p:cTn id="14" dur="2000" fill="hold"/>
                                        <p:tgtEl>
                                          <p:spTgt spid="256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5603">
                                            <p:txEl>
                                              <p:pRg st="1" end="1"/>
                                            </p:txEl>
                                          </p:spTgt>
                                        </p:tgtEl>
                                        <p:attrNameLst>
                                          <p:attrName>style.visibility</p:attrName>
                                        </p:attrNameLst>
                                      </p:cBhvr>
                                      <p:to>
                                        <p:strVal val="visible"/>
                                      </p:to>
                                    </p:set>
                                    <p:anim calcmode="lin" valueType="num">
                                      <p:cBhvr additive="base">
                                        <p:cTn id="19" dur="2000" fill="hold"/>
                                        <p:tgtEl>
                                          <p:spTgt spid="25603">
                                            <p:txEl>
                                              <p:pRg st="1" end="1"/>
                                            </p:txEl>
                                          </p:spTgt>
                                        </p:tgtEl>
                                        <p:attrNameLst>
                                          <p:attrName>ppt_x</p:attrName>
                                        </p:attrNameLst>
                                      </p:cBhvr>
                                      <p:tavLst>
                                        <p:tav tm="0">
                                          <p:val>
                                            <p:strVal val="1+#ppt_w/2"/>
                                          </p:val>
                                        </p:tav>
                                        <p:tav tm="100000">
                                          <p:val>
                                            <p:strVal val="#ppt_x"/>
                                          </p:val>
                                        </p:tav>
                                      </p:tavLst>
                                    </p:anim>
                                    <p:anim calcmode="lin" valueType="num">
                                      <p:cBhvr additive="base">
                                        <p:cTn id="20" dur="2000" fill="hold"/>
                                        <p:tgtEl>
                                          <p:spTgt spid="2560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5603">
                                            <p:txEl>
                                              <p:pRg st="2" end="2"/>
                                            </p:txEl>
                                          </p:spTgt>
                                        </p:tgtEl>
                                        <p:attrNameLst>
                                          <p:attrName>style.visibility</p:attrName>
                                        </p:attrNameLst>
                                      </p:cBhvr>
                                      <p:to>
                                        <p:strVal val="visible"/>
                                      </p:to>
                                    </p:set>
                                    <p:anim calcmode="lin" valueType="num">
                                      <p:cBhvr additive="base">
                                        <p:cTn id="25" dur="2000" fill="hold"/>
                                        <p:tgtEl>
                                          <p:spTgt spid="25603">
                                            <p:txEl>
                                              <p:pRg st="2" end="2"/>
                                            </p:txEl>
                                          </p:spTgt>
                                        </p:tgtEl>
                                        <p:attrNameLst>
                                          <p:attrName>ppt_x</p:attrName>
                                        </p:attrNameLst>
                                      </p:cBhvr>
                                      <p:tavLst>
                                        <p:tav tm="0">
                                          <p:val>
                                            <p:strVal val="1+#ppt_w/2"/>
                                          </p:val>
                                        </p:tav>
                                        <p:tav tm="100000">
                                          <p:val>
                                            <p:strVal val="#ppt_x"/>
                                          </p:val>
                                        </p:tav>
                                      </p:tavLst>
                                    </p:anim>
                                    <p:anim calcmode="lin" valueType="num">
                                      <p:cBhvr additive="base">
                                        <p:cTn id="26" dur="2000" fill="hold"/>
                                        <p:tgtEl>
                                          <p:spTgt spid="2560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5603">
                                            <p:txEl>
                                              <p:pRg st="3" end="3"/>
                                            </p:txEl>
                                          </p:spTgt>
                                        </p:tgtEl>
                                        <p:attrNameLst>
                                          <p:attrName>style.visibility</p:attrName>
                                        </p:attrNameLst>
                                      </p:cBhvr>
                                      <p:to>
                                        <p:strVal val="visible"/>
                                      </p:to>
                                    </p:set>
                                    <p:anim calcmode="lin" valueType="num">
                                      <p:cBhvr additive="base">
                                        <p:cTn id="31" dur="2000" fill="hold"/>
                                        <p:tgtEl>
                                          <p:spTgt spid="25603">
                                            <p:txEl>
                                              <p:pRg st="3" end="3"/>
                                            </p:txEl>
                                          </p:spTgt>
                                        </p:tgtEl>
                                        <p:attrNameLst>
                                          <p:attrName>ppt_x</p:attrName>
                                        </p:attrNameLst>
                                      </p:cBhvr>
                                      <p:tavLst>
                                        <p:tav tm="0">
                                          <p:val>
                                            <p:strVal val="1+#ppt_w/2"/>
                                          </p:val>
                                        </p:tav>
                                        <p:tav tm="100000">
                                          <p:val>
                                            <p:strVal val="#ppt_x"/>
                                          </p:val>
                                        </p:tav>
                                      </p:tavLst>
                                    </p:anim>
                                    <p:anim calcmode="lin" valueType="num">
                                      <p:cBhvr additive="base">
                                        <p:cTn id="32" dur="2000" fill="hold"/>
                                        <p:tgtEl>
                                          <p:spTgt spid="2560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25603">
                                            <p:txEl>
                                              <p:pRg st="4" end="4"/>
                                            </p:txEl>
                                          </p:spTgt>
                                        </p:tgtEl>
                                        <p:attrNameLst>
                                          <p:attrName>style.visibility</p:attrName>
                                        </p:attrNameLst>
                                      </p:cBhvr>
                                      <p:to>
                                        <p:strVal val="visible"/>
                                      </p:to>
                                    </p:set>
                                    <p:anim calcmode="lin" valueType="num">
                                      <p:cBhvr additive="base">
                                        <p:cTn id="37" dur="2000" fill="hold"/>
                                        <p:tgtEl>
                                          <p:spTgt spid="25603">
                                            <p:txEl>
                                              <p:pRg st="4" end="4"/>
                                            </p:txEl>
                                          </p:spTgt>
                                        </p:tgtEl>
                                        <p:attrNameLst>
                                          <p:attrName>ppt_x</p:attrName>
                                        </p:attrNameLst>
                                      </p:cBhvr>
                                      <p:tavLst>
                                        <p:tav tm="0">
                                          <p:val>
                                            <p:strVal val="1+#ppt_w/2"/>
                                          </p:val>
                                        </p:tav>
                                        <p:tav tm="100000">
                                          <p:val>
                                            <p:strVal val="#ppt_x"/>
                                          </p:val>
                                        </p:tav>
                                      </p:tavLst>
                                    </p:anim>
                                    <p:anim calcmode="lin" valueType="num">
                                      <p:cBhvr additive="base">
                                        <p:cTn id="38" dur="2000" fill="hold"/>
                                        <p:tgtEl>
                                          <p:spTgt spid="2560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25603">
                                            <p:txEl>
                                              <p:pRg st="5" end="5"/>
                                            </p:txEl>
                                          </p:spTgt>
                                        </p:tgtEl>
                                        <p:attrNameLst>
                                          <p:attrName>style.visibility</p:attrName>
                                        </p:attrNameLst>
                                      </p:cBhvr>
                                      <p:to>
                                        <p:strVal val="visible"/>
                                      </p:to>
                                    </p:set>
                                    <p:anim calcmode="lin" valueType="num">
                                      <p:cBhvr additive="base">
                                        <p:cTn id="43" dur="2000" fill="hold"/>
                                        <p:tgtEl>
                                          <p:spTgt spid="25603">
                                            <p:txEl>
                                              <p:pRg st="5" end="5"/>
                                            </p:txEl>
                                          </p:spTgt>
                                        </p:tgtEl>
                                        <p:attrNameLst>
                                          <p:attrName>ppt_x</p:attrName>
                                        </p:attrNameLst>
                                      </p:cBhvr>
                                      <p:tavLst>
                                        <p:tav tm="0">
                                          <p:val>
                                            <p:strVal val="1+#ppt_w/2"/>
                                          </p:val>
                                        </p:tav>
                                        <p:tav tm="100000">
                                          <p:val>
                                            <p:strVal val="#ppt_x"/>
                                          </p:val>
                                        </p:tav>
                                      </p:tavLst>
                                    </p:anim>
                                    <p:anim calcmode="lin" valueType="num">
                                      <p:cBhvr additive="base">
                                        <p:cTn id="44" dur="2000" fill="hold"/>
                                        <p:tgtEl>
                                          <p:spTgt spid="2560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25603">
                                            <p:txEl>
                                              <p:pRg st="6" end="6"/>
                                            </p:txEl>
                                          </p:spTgt>
                                        </p:tgtEl>
                                        <p:attrNameLst>
                                          <p:attrName>style.visibility</p:attrName>
                                        </p:attrNameLst>
                                      </p:cBhvr>
                                      <p:to>
                                        <p:strVal val="visible"/>
                                      </p:to>
                                    </p:set>
                                    <p:anim calcmode="lin" valueType="num">
                                      <p:cBhvr additive="base">
                                        <p:cTn id="49" dur="2000" fill="hold"/>
                                        <p:tgtEl>
                                          <p:spTgt spid="25603">
                                            <p:txEl>
                                              <p:pRg st="6" end="6"/>
                                            </p:txEl>
                                          </p:spTgt>
                                        </p:tgtEl>
                                        <p:attrNameLst>
                                          <p:attrName>ppt_x</p:attrName>
                                        </p:attrNameLst>
                                      </p:cBhvr>
                                      <p:tavLst>
                                        <p:tav tm="0">
                                          <p:val>
                                            <p:strVal val="1+#ppt_w/2"/>
                                          </p:val>
                                        </p:tav>
                                        <p:tav tm="100000">
                                          <p:val>
                                            <p:strVal val="#ppt_x"/>
                                          </p:val>
                                        </p:tav>
                                      </p:tavLst>
                                    </p:anim>
                                    <p:anim calcmode="lin" valueType="num">
                                      <p:cBhvr additive="base">
                                        <p:cTn id="50" dur="2000" fill="hold"/>
                                        <p:tgtEl>
                                          <p:spTgt spid="2560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animBg="1"/>
      <p:bldP spid="2560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0" y="0"/>
            <a:ext cx="9144000" cy="1066800"/>
          </a:xfrm>
          <a:solidFill>
            <a:schemeClr val="accent1">
              <a:lumMod val="50000"/>
            </a:schemeClr>
          </a:solidFill>
        </p:spPr>
        <p:txBody>
          <a:bodyPr/>
          <a:lstStyle/>
          <a:p>
            <a:r>
              <a:rPr lang="en-US" altLang="en-US" b="1" dirty="0" err="1">
                <a:solidFill>
                  <a:srgbClr val="00FF00"/>
                </a:solidFill>
                <a:effectLst/>
                <a:latin typeface="Tahoma" pitchFamily="34" charset="0"/>
                <a:cs typeface="Tahoma" pitchFamily="34" charset="0"/>
              </a:rPr>
              <a:t>capreomycin</a:t>
            </a:r>
            <a:endParaRPr lang="en-US" altLang="en-US" b="1" dirty="0">
              <a:solidFill>
                <a:srgbClr val="00FF00"/>
              </a:solidFill>
              <a:effectLst/>
              <a:latin typeface="Tahoma" pitchFamily="34" charset="0"/>
              <a:cs typeface="Tahoma" pitchFamily="34" charset="0"/>
            </a:endParaRPr>
          </a:p>
        </p:txBody>
      </p:sp>
      <p:sp>
        <p:nvSpPr>
          <p:cNvPr id="54275" name="Rectangle 3"/>
          <p:cNvSpPr>
            <a:spLocks noGrp="1" noChangeArrowheads="1"/>
          </p:cNvSpPr>
          <p:nvPr>
            <p:ph type="body" idx="1"/>
          </p:nvPr>
        </p:nvSpPr>
        <p:spPr>
          <a:xfrm>
            <a:off x="0" y="1219200"/>
            <a:ext cx="9144000" cy="4911725"/>
          </a:xfrm>
        </p:spPr>
        <p:txBody>
          <a:bodyPr>
            <a:normAutofit fontScale="92500" lnSpcReduction="20000"/>
          </a:bodyPr>
          <a:lstStyle/>
          <a:p>
            <a:r>
              <a:rPr lang="en-US" dirty="0" err="1"/>
              <a:t>Capreomycin</a:t>
            </a:r>
            <a:r>
              <a:rPr lang="en-US" dirty="0"/>
              <a:t> is a peptide antibiotic given by </a:t>
            </a:r>
            <a:r>
              <a:rPr lang="en-US" u="sng" dirty="0"/>
              <a:t>intramuscular injection</a:t>
            </a:r>
            <a:r>
              <a:rPr lang="en-US" dirty="0"/>
              <a:t>. </a:t>
            </a:r>
            <a:r>
              <a:rPr lang="en-US" u="sng" dirty="0"/>
              <a:t>There is some cross-reaction with the aminoglycoside kanamycin. </a:t>
            </a:r>
          </a:p>
          <a:p>
            <a:pPr algn="l" rtl="0">
              <a:lnSpc>
                <a:spcPct val="90000"/>
              </a:lnSpc>
            </a:pPr>
            <a:r>
              <a:rPr lang="en-US" altLang="en-US" dirty="0" smtClean="0">
                <a:latin typeface="Tahoma" pitchFamily="34" charset="0"/>
                <a:cs typeface="Tahoma" pitchFamily="34" charset="0"/>
              </a:rPr>
              <a:t>It </a:t>
            </a:r>
            <a:r>
              <a:rPr lang="en-US" altLang="en-US" dirty="0">
                <a:latin typeface="Tahoma" pitchFamily="34" charset="0"/>
                <a:cs typeface="Tahoma" pitchFamily="34" charset="0"/>
              </a:rPr>
              <a:t>is an important injectable agent for treatment of drug- resistant tuberculosis.</a:t>
            </a:r>
          </a:p>
          <a:p>
            <a:pPr algn="l" rtl="0">
              <a:lnSpc>
                <a:spcPct val="90000"/>
              </a:lnSpc>
            </a:pPr>
            <a:r>
              <a:rPr lang="en-US" altLang="en-US" dirty="0" smtClean="0">
                <a:latin typeface="Tahoma" pitchFamily="34" charset="0"/>
                <a:cs typeface="Tahoma" pitchFamily="34" charset="0"/>
              </a:rPr>
              <a:t>It </a:t>
            </a:r>
            <a:r>
              <a:rPr lang="en-US" altLang="en-US" dirty="0">
                <a:latin typeface="Tahoma" pitchFamily="34" charset="0"/>
                <a:cs typeface="Tahoma" pitchFamily="34" charset="0"/>
              </a:rPr>
              <a:t>is nephrotoxic &amp; ototoxic (tinnitus, deafness &amp; vestibular disturbances ).</a:t>
            </a:r>
          </a:p>
          <a:p>
            <a:pPr algn="l" rtl="0">
              <a:lnSpc>
                <a:spcPct val="90000"/>
              </a:lnSpc>
            </a:pPr>
            <a:r>
              <a:rPr lang="en-US" altLang="en-US" dirty="0">
                <a:latin typeface="Tahoma" pitchFamily="34" charset="0"/>
                <a:cs typeface="Tahoma" pitchFamily="34" charset="0"/>
              </a:rPr>
              <a:t>Local pain at the site of injection or sterile abscess may occur</a:t>
            </a:r>
            <a:r>
              <a:rPr lang="en-US" altLang="en-US" dirty="0" smtClean="0">
                <a:latin typeface="Tahoma" pitchFamily="34" charset="0"/>
                <a:cs typeface="Tahoma" pitchFamily="34" charset="0"/>
              </a:rPr>
              <a:t>.</a:t>
            </a:r>
          </a:p>
          <a:p>
            <a:r>
              <a:rPr lang="en-US" dirty="0" smtClean="0"/>
              <a:t>The </a:t>
            </a:r>
            <a:r>
              <a:rPr lang="en-US" dirty="0"/>
              <a:t>drug should not be given at the same time as streptomycin or other drugs that may damage the eighth nerve. </a:t>
            </a:r>
          </a:p>
          <a:p>
            <a:pPr algn="l" rtl="0">
              <a:lnSpc>
                <a:spcPct val="90000"/>
              </a:lnSpc>
            </a:pPr>
            <a:endParaRPr lang="en-US" altLang="en-US" dirty="0">
              <a:latin typeface="Tahoma" pitchFamily="34" charset="0"/>
              <a:cs typeface="Tahoma" pitchFamily="34" charset="0"/>
            </a:endParaRPr>
          </a:p>
        </p:txBody>
      </p:sp>
    </p:spTree>
    <p:extLst>
      <p:ext uri="{BB962C8B-B14F-4D97-AF65-F5344CB8AC3E}">
        <p14:creationId xmlns:p14="http://schemas.microsoft.com/office/powerpoint/2010/main" val="3700680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3" fill="hold" grpId="0" nodeType="clickEffect">
                                  <p:stCondLst>
                                    <p:cond delay="0"/>
                                  </p:stCondLst>
                                  <p:childTnLst>
                                    <p:set>
                                      <p:cBhvr>
                                        <p:cTn id="6" dur="1" fill="hold">
                                          <p:stCondLst>
                                            <p:cond delay="0"/>
                                          </p:stCondLst>
                                        </p:cTn>
                                        <p:tgtEl>
                                          <p:spTgt spid="54274"/>
                                        </p:tgtEl>
                                        <p:attrNameLst>
                                          <p:attrName>style.visibility</p:attrName>
                                        </p:attrNameLst>
                                      </p:cBhvr>
                                      <p:to>
                                        <p:strVal val="visible"/>
                                      </p:to>
                                    </p:set>
                                    <p:anim calcmode="lin" valueType="num">
                                      <p:cBhvr additive="base">
                                        <p:cTn id="7" dur="2000" fill="hold"/>
                                        <p:tgtEl>
                                          <p:spTgt spid="54274"/>
                                        </p:tgtEl>
                                        <p:attrNameLst>
                                          <p:attrName>ppt_x</p:attrName>
                                        </p:attrNameLst>
                                      </p:cBhvr>
                                      <p:tavLst>
                                        <p:tav tm="0">
                                          <p:val>
                                            <p:strVal val="1+#ppt_w/2"/>
                                          </p:val>
                                        </p:tav>
                                        <p:tav tm="100000">
                                          <p:val>
                                            <p:strVal val="#ppt_x"/>
                                          </p:val>
                                        </p:tav>
                                      </p:tavLst>
                                    </p:anim>
                                    <p:anim calcmode="lin" valueType="num">
                                      <p:cBhvr additive="base">
                                        <p:cTn id="8" dur="2000" fill="hold"/>
                                        <p:tgtEl>
                                          <p:spTgt spid="54274"/>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4275">
                                            <p:txEl>
                                              <p:pRg st="0" end="0"/>
                                            </p:txEl>
                                          </p:spTgt>
                                        </p:tgtEl>
                                        <p:attrNameLst>
                                          <p:attrName>style.visibility</p:attrName>
                                        </p:attrNameLst>
                                      </p:cBhvr>
                                      <p:to>
                                        <p:strVal val="visible"/>
                                      </p:to>
                                    </p:set>
                                    <p:anim calcmode="lin" valueType="num">
                                      <p:cBhvr additive="base">
                                        <p:cTn id="13" dur="2000" fill="hold"/>
                                        <p:tgtEl>
                                          <p:spTgt spid="54275">
                                            <p:txEl>
                                              <p:pRg st="0" end="0"/>
                                            </p:txEl>
                                          </p:spTgt>
                                        </p:tgtEl>
                                        <p:attrNameLst>
                                          <p:attrName>ppt_x</p:attrName>
                                        </p:attrNameLst>
                                      </p:cBhvr>
                                      <p:tavLst>
                                        <p:tav tm="0">
                                          <p:val>
                                            <p:strVal val="1+#ppt_w/2"/>
                                          </p:val>
                                        </p:tav>
                                        <p:tav tm="100000">
                                          <p:val>
                                            <p:strVal val="#ppt_x"/>
                                          </p:val>
                                        </p:tav>
                                      </p:tavLst>
                                    </p:anim>
                                    <p:anim calcmode="lin" valueType="num">
                                      <p:cBhvr additive="base">
                                        <p:cTn id="14" dur="2000" fill="hold"/>
                                        <p:tgtEl>
                                          <p:spTgt spid="542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54275">
                                            <p:txEl>
                                              <p:pRg st="1" end="1"/>
                                            </p:txEl>
                                          </p:spTgt>
                                        </p:tgtEl>
                                        <p:attrNameLst>
                                          <p:attrName>style.visibility</p:attrName>
                                        </p:attrNameLst>
                                      </p:cBhvr>
                                      <p:to>
                                        <p:strVal val="visible"/>
                                      </p:to>
                                    </p:set>
                                    <p:anim calcmode="lin" valueType="num">
                                      <p:cBhvr additive="base">
                                        <p:cTn id="19" dur="2000" fill="hold"/>
                                        <p:tgtEl>
                                          <p:spTgt spid="54275">
                                            <p:txEl>
                                              <p:pRg st="1" end="1"/>
                                            </p:txEl>
                                          </p:spTgt>
                                        </p:tgtEl>
                                        <p:attrNameLst>
                                          <p:attrName>ppt_x</p:attrName>
                                        </p:attrNameLst>
                                      </p:cBhvr>
                                      <p:tavLst>
                                        <p:tav tm="0">
                                          <p:val>
                                            <p:strVal val="1+#ppt_w/2"/>
                                          </p:val>
                                        </p:tav>
                                        <p:tav tm="100000">
                                          <p:val>
                                            <p:strVal val="#ppt_x"/>
                                          </p:val>
                                        </p:tav>
                                      </p:tavLst>
                                    </p:anim>
                                    <p:anim calcmode="lin" valueType="num">
                                      <p:cBhvr additive="base">
                                        <p:cTn id="20" dur="2000" fill="hold"/>
                                        <p:tgtEl>
                                          <p:spTgt spid="5427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54275">
                                            <p:txEl>
                                              <p:pRg st="2" end="2"/>
                                            </p:txEl>
                                          </p:spTgt>
                                        </p:tgtEl>
                                        <p:attrNameLst>
                                          <p:attrName>style.visibility</p:attrName>
                                        </p:attrNameLst>
                                      </p:cBhvr>
                                      <p:to>
                                        <p:strVal val="visible"/>
                                      </p:to>
                                    </p:set>
                                    <p:anim calcmode="lin" valueType="num">
                                      <p:cBhvr additive="base">
                                        <p:cTn id="25" dur="2000" fill="hold"/>
                                        <p:tgtEl>
                                          <p:spTgt spid="54275">
                                            <p:txEl>
                                              <p:pRg st="2" end="2"/>
                                            </p:txEl>
                                          </p:spTgt>
                                        </p:tgtEl>
                                        <p:attrNameLst>
                                          <p:attrName>ppt_x</p:attrName>
                                        </p:attrNameLst>
                                      </p:cBhvr>
                                      <p:tavLst>
                                        <p:tav tm="0">
                                          <p:val>
                                            <p:strVal val="1+#ppt_w/2"/>
                                          </p:val>
                                        </p:tav>
                                        <p:tav tm="100000">
                                          <p:val>
                                            <p:strVal val="#ppt_x"/>
                                          </p:val>
                                        </p:tav>
                                      </p:tavLst>
                                    </p:anim>
                                    <p:anim calcmode="lin" valueType="num">
                                      <p:cBhvr additive="base">
                                        <p:cTn id="26" dur="2000" fill="hold"/>
                                        <p:tgtEl>
                                          <p:spTgt spid="5427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54275">
                                            <p:txEl>
                                              <p:pRg st="3" end="3"/>
                                            </p:txEl>
                                          </p:spTgt>
                                        </p:tgtEl>
                                        <p:attrNameLst>
                                          <p:attrName>style.visibility</p:attrName>
                                        </p:attrNameLst>
                                      </p:cBhvr>
                                      <p:to>
                                        <p:strVal val="visible"/>
                                      </p:to>
                                    </p:set>
                                    <p:anim calcmode="lin" valueType="num">
                                      <p:cBhvr additive="base">
                                        <p:cTn id="31" dur="2000" fill="hold"/>
                                        <p:tgtEl>
                                          <p:spTgt spid="54275">
                                            <p:txEl>
                                              <p:pRg st="3" end="3"/>
                                            </p:txEl>
                                          </p:spTgt>
                                        </p:tgtEl>
                                        <p:attrNameLst>
                                          <p:attrName>ppt_x</p:attrName>
                                        </p:attrNameLst>
                                      </p:cBhvr>
                                      <p:tavLst>
                                        <p:tav tm="0">
                                          <p:val>
                                            <p:strVal val="1+#ppt_w/2"/>
                                          </p:val>
                                        </p:tav>
                                        <p:tav tm="100000">
                                          <p:val>
                                            <p:strVal val="#ppt_x"/>
                                          </p:val>
                                        </p:tav>
                                      </p:tavLst>
                                    </p:anim>
                                    <p:anim calcmode="lin" valueType="num">
                                      <p:cBhvr additive="base">
                                        <p:cTn id="32" dur="2000" fill="hold"/>
                                        <p:tgtEl>
                                          <p:spTgt spid="5427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54275">
                                            <p:txEl>
                                              <p:pRg st="4" end="4"/>
                                            </p:txEl>
                                          </p:spTgt>
                                        </p:tgtEl>
                                        <p:attrNameLst>
                                          <p:attrName>style.visibility</p:attrName>
                                        </p:attrNameLst>
                                      </p:cBhvr>
                                      <p:to>
                                        <p:strVal val="visible"/>
                                      </p:to>
                                    </p:set>
                                    <p:anim calcmode="lin" valueType="num">
                                      <p:cBhvr additive="base">
                                        <p:cTn id="37" dur="2000" fill="hold"/>
                                        <p:tgtEl>
                                          <p:spTgt spid="54275">
                                            <p:txEl>
                                              <p:pRg st="4" end="4"/>
                                            </p:txEl>
                                          </p:spTgt>
                                        </p:tgtEl>
                                        <p:attrNameLst>
                                          <p:attrName>ppt_x</p:attrName>
                                        </p:attrNameLst>
                                      </p:cBhvr>
                                      <p:tavLst>
                                        <p:tav tm="0">
                                          <p:val>
                                            <p:strVal val="1+#ppt_w/2"/>
                                          </p:val>
                                        </p:tav>
                                        <p:tav tm="100000">
                                          <p:val>
                                            <p:strVal val="#ppt_x"/>
                                          </p:val>
                                        </p:tav>
                                      </p:tavLst>
                                    </p:anim>
                                    <p:anim calcmode="lin" valueType="num">
                                      <p:cBhvr additive="base">
                                        <p:cTn id="38" dur="2000" fill="hold"/>
                                        <p:tgtEl>
                                          <p:spTgt spid="54275">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animBg="1"/>
      <p:bldP spid="54275"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0" y="0"/>
            <a:ext cx="9144000" cy="685800"/>
          </a:xfrm>
          <a:solidFill>
            <a:schemeClr val="accent1">
              <a:lumMod val="75000"/>
            </a:schemeClr>
          </a:solidFill>
        </p:spPr>
        <p:txBody>
          <a:bodyPr>
            <a:normAutofit fontScale="90000"/>
          </a:bodyPr>
          <a:lstStyle/>
          <a:p>
            <a:r>
              <a:rPr lang="en-US" altLang="en-US" sz="4000" b="1" dirty="0">
                <a:solidFill>
                  <a:srgbClr val="00FF00"/>
                </a:solidFill>
                <a:effectLst/>
                <a:latin typeface="Tahoma" pitchFamily="34" charset="0"/>
                <a:cs typeface="Tahoma" pitchFamily="34" charset="0"/>
              </a:rPr>
              <a:t>Para-amino-salicylic acid (PAS)</a:t>
            </a:r>
          </a:p>
        </p:txBody>
      </p:sp>
      <p:sp>
        <p:nvSpPr>
          <p:cNvPr id="26627" name="Rectangle 3"/>
          <p:cNvSpPr>
            <a:spLocks noGrp="1" noChangeArrowheads="1"/>
          </p:cNvSpPr>
          <p:nvPr>
            <p:ph type="body" idx="1"/>
          </p:nvPr>
        </p:nvSpPr>
        <p:spPr>
          <a:xfrm>
            <a:off x="0" y="762000"/>
            <a:ext cx="9144000" cy="5521325"/>
          </a:xfrm>
        </p:spPr>
        <p:txBody>
          <a:bodyPr>
            <a:normAutofit/>
          </a:bodyPr>
          <a:lstStyle/>
          <a:p>
            <a:pPr algn="l" rtl="0">
              <a:lnSpc>
                <a:spcPct val="90000"/>
              </a:lnSpc>
            </a:pPr>
            <a:r>
              <a:rPr lang="en-US" altLang="en-US" sz="2000" b="1" dirty="0" smtClean="0">
                <a:latin typeface="Tahoma" pitchFamily="34" charset="0"/>
                <a:cs typeface="Tahoma" pitchFamily="34" charset="0"/>
              </a:rPr>
              <a:t>Anti-folate</a:t>
            </a:r>
            <a:r>
              <a:rPr lang="en-US" altLang="en-US" sz="2000" b="1" dirty="0">
                <a:latin typeface="Tahoma" pitchFamily="34" charset="0"/>
                <a:cs typeface="Tahoma" pitchFamily="34" charset="0"/>
              </a:rPr>
              <a:t>.    </a:t>
            </a:r>
          </a:p>
          <a:p>
            <a:pPr algn="l" rtl="0">
              <a:lnSpc>
                <a:spcPct val="90000"/>
              </a:lnSpc>
            </a:pPr>
            <a:r>
              <a:rPr lang="en-US" altLang="en-US" sz="2000" b="1" dirty="0" smtClean="0">
                <a:latin typeface="Tahoma" pitchFamily="34" charset="0"/>
                <a:cs typeface="Tahoma" pitchFamily="34" charset="0"/>
              </a:rPr>
              <a:t> </a:t>
            </a:r>
            <a:r>
              <a:rPr lang="en-US" altLang="en-US" sz="2000" b="1" dirty="0">
                <a:latin typeface="Tahoma" pitchFamily="34" charset="0"/>
                <a:cs typeface="Tahoma" pitchFamily="34" charset="0"/>
              </a:rPr>
              <a:t>Active only against TB bacilli.</a:t>
            </a:r>
          </a:p>
          <a:p>
            <a:pPr algn="l" rtl="0">
              <a:lnSpc>
                <a:spcPct val="90000"/>
              </a:lnSpc>
              <a:buFontTx/>
              <a:buNone/>
            </a:pPr>
            <a:r>
              <a:rPr lang="en-US" altLang="en-US" sz="2000" b="1" dirty="0">
                <a:latin typeface="Tahoma" pitchFamily="34" charset="0"/>
                <a:cs typeface="Tahoma" pitchFamily="34" charset="0"/>
              </a:rPr>
              <a:t>    </a:t>
            </a:r>
          </a:p>
          <a:p>
            <a:pPr lvl="0">
              <a:buNone/>
            </a:pPr>
            <a:r>
              <a:rPr lang="en-US" sz="2000" dirty="0" smtClean="0"/>
              <a:t>AS </a:t>
            </a:r>
            <a:r>
              <a:rPr lang="en-US" sz="2000" dirty="0"/>
              <a:t>as compared with streptomycin and INH is less effective and more toxic</a:t>
            </a:r>
            <a:r>
              <a:rPr lang="en-US" sz="2000" dirty="0" smtClean="0"/>
              <a:t>.</a:t>
            </a:r>
          </a:p>
          <a:p>
            <a:pPr lvl="0">
              <a:buNone/>
            </a:pPr>
            <a:endParaRPr lang="en-US" sz="2000" dirty="0"/>
          </a:p>
          <a:p>
            <a:pPr>
              <a:buNone/>
            </a:pPr>
            <a:r>
              <a:rPr lang="en-US" sz="2000" b="1" u="sng" dirty="0"/>
              <a:t>Toxicity</a:t>
            </a:r>
            <a:r>
              <a:rPr lang="en-US" sz="2000" b="1" u="sng" dirty="0" smtClean="0"/>
              <a:t>:</a:t>
            </a:r>
          </a:p>
          <a:p>
            <a:pPr>
              <a:buNone/>
            </a:pPr>
            <a:r>
              <a:rPr lang="en-US" sz="2000" b="1" dirty="0" smtClean="0"/>
              <a:t> </a:t>
            </a:r>
            <a:r>
              <a:rPr lang="en-US" altLang="en-US" sz="2000" b="1" dirty="0">
                <a:latin typeface="Tahoma" pitchFamily="34" charset="0"/>
                <a:cs typeface="Tahoma" pitchFamily="34" charset="0"/>
              </a:rPr>
              <a:t>Hepatotoxicity       </a:t>
            </a:r>
            <a:endParaRPr lang="en-US" altLang="en-US" sz="2000" b="1" dirty="0" smtClean="0">
              <a:latin typeface="Tahoma" pitchFamily="34" charset="0"/>
              <a:cs typeface="Tahoma" pitchFamily="34" charset="0"/>
            </a:endParaRPr>
          </a:p>
          <a:p>
            <a:pPr>
              <a:buNone/>
            </a:pPr>
            <a:r>
              <a:rPr lang="en-US" altLang="en-US" sz="2000" b="1" dirty="0" smtClean="0">
                <a:latin typeface="Tahoma" pitchFamily="34" charset="0"/>
                <a:cs typeface="Tahoma" pitchFamily="34" charset="0"/>
              </a:rPr>
              <a:t>  </a:t>
            </a:r>
            <a:r>
              <a:rPr lang="en-US" altLang="en-US" sz="2000" b="1" dirty="0">
                <a:latin typeface="Tahoma" pitchFamily="34" charset="0"/>
                <a:cs typeface="Tahoma" pitchFamily="34" charset="0"/>
              </a:rPr>
              <a:t>GIT upset     </a:t>
            </a:r>
            <a:endParaRPr lang="en-US" altLang="en-US" sz="2000" b="1" dirty="0" smtClean="0">
              <a:latin typeface="Tahoma" pitchFamily="34" charset="0"/>
              <a:cs typeface="Tahoma" pitchFamily="34" charset="0"/>
            </a:endParaRPr>
          </a:p>
          <a:p>
            <a:pPr>
              <a:buNone/>
            </a:pPr>
            <a:r>
              <a:rPr lang="en-US" altLang="en-US" sz="2000" b="1" dirty="0" smtClean="0">
                <a:latin typeface="Tahoma" pitchFamily="34" charset="0"/>
                <a:cs typeface="Tahoma" pitchFamily="34" charset="0"/>
              </a:rPr>
              <a:t>Hypothyroidism</a:t>
            </a:r>
            <a:r>
              <a:rPr lang="en-US" altLang="en-US" sz="2000" b="1" dirty="0">
                <a:latin typeface="Tahoma" pitchFamily="34" charset="0"/>
                <a:cs typeface="Tahoma" pitchFamily="34" charset="0"/>
              </a:rPr>
              <a:t>.</a:t>
            </a:r>
          </a:p>
          <a:p>
            <a:pPr algn="ctr" rtl="0">
              <a:lnSpc>
                <a:spcPct val="90000"/>
              </a:lnSpc>
              <a:buFontTx/>
              <a:buNone/>
            </a:pPr>
            <a:endParaRPr lang="en-US" altLang="en-US" sz="2000" b="1" dirty="0">
              <a:latin typeface="Tahoma" pitchFamily="34" charset="0"/>
              <a:cs typeface="Tahoma" pitchFamily="34" charset="0"/>
            </a:endParaRPr>
          </a:p>
          <a:p>
            <a:pPr algn="l" rtl="0">
              <a:lnSpc>
                <a:spcPct val="90000"/>
              </a:lnSpc>
            </a:pPr>
            <a:endParaRPr lang="en-US" altLang="en-US" sz="2000" b="1" dirty="0">
              <a:latin typeface="Tahoma" pitchFamily="34" charset="0"/>
              <a:cs typeface="Tahoma" pitchFamily="34" charset="0"/>
            </a:endParaRPr>
          </a:p>
          <a:p>
            <a:pPr algn="l" rtl="0">
              <a:lnSpc>
                <a:spcPct val="90000"/>
              </a:lnSpc>
            </a:pPr>
            <a:endParaRPr lang="en-US" altLang="en-US" sz="2000" b="1" dirty="0">
              <a:latin typeface="Tahoma" pitchFamily="34" charset="0"/>
              <a:cs typeface="Tahoma" pitchFamily="34" charset="0"/>
            </a:endParaRPr>
          </a:p>
          <a:p>
            <a:pPr algn="l" rtl="0">
              <a:lnSpc>
                <a:spcPct val="90000"/>
              </a:lnSpc>
            </a:pPr>
            <a:endParaRPr lang="en-US" altLang="en-US" sz="2000" b="1" dirty="0">
              <a:latin typeface="Tahoma" pitchFamily="34" charset="0"/>
              <a:cs typeface="Tahoma" pitchFamily="34" charset="0"/>
            </a:endParaRPr>
          </a:p>
          <a:p>
            <a:pPr marL="0" indent="0" algn="l" rtl="0">
              <a:lnSpc>
                <a:spcPct val="90000"/>
              </a:lnSpc>
              <a:buNone/>
            </a:pPr>
            <a:r>
              <a:rPr lang="en-US" altLang="en-US" sz="2000" b="1" dirty="0">
                <a:latin typeface="Tahoma" pitchFamily="34" charset="0"/>
                <a:cs typeface="Tahoma" pitchFamily="34" charset="0"/>
              </a:rPr>
              <a:t> </a:t>
            </a:r>
          </a:p>
          <a:p>
            <a:pPr algn="l" rtl="0">
              <a:lnSpc>
                <a:spcPct val="90000"/>
              </a:lnSpc>
            </a:pPr>
            <a:endParaRPr lang="en-US" altLang="en-US" sz="2000" b="1" dirty="0">
              <a:latin typeface="Tahoma" pitchFamily="34" charset="0"/>
              <a:cs typeface="Tahoma" pitchFamily="34" charset="0"/>
            </a:endParaRPr>
          </a:p>
        </p:txBody>
      </p:sp>
    </p:spTree>
    <p:extLst>
      <p:ext uri="{BB962C8B-B14F-4D97-AF65-F5344CB8AC3E}">
        <p14:creationId xmlns:p14="http://schemas.microsoft.com/office/powerpoint/2010/main" val="8790476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6626"/>
                                        </p:tgtEl>
                                        <p:attrNameLst>
                                          <p:attrName>style.visibility</p:attrName>
                                        </p:attrNameLst>
                                      </p:cBhvr>
                                      <p:to>
                                        <p:strVal val="visible"/>
                                      </p:to>
                                    </p:set>
                                    <p:anim calcmode="lin" valueType="num">
                                      <p:cBhvr additive="base">
                                        <p:cTn id="7" dur="2000" fill="hold"/>
                                        <p:tgtEl>
                                          <p:spTgt spid="26626"/>
                                        </p:tgtEl>
                                        <p:attrNameLst>
                                          <p:attrName>ppt_x</p:attrName>
                                        </p:attrNameLst>
                                      </p:cBhvr>
                                      <p:tavLst>
                                        <p:tav tm="0">
                                          <p:val>
                                            <p:strVal val="#ppt_x"/>
                                          </p:val>
                                        </p:tav>
                                        <p:tav tm="100000">
                                          <p:val>
                                            <p:strVal val="#ppt_x"/>
                                          </p:val>
                                        </p:tav>
                                      </p:tavLst>
                                    </p:anim>
                                    <p:anim calcmode="lin" valueType="num">
                                      <p:cBhvr additive="base">
                                        <p:cTn id="8" dur="2000" fill="hold"/>
                                        <p:tgtEl>
                                          <p:spTgt spid="26626"/>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6627">
                                            <p:txEl>
                                              <p:pRg st="0" end="0"/>
                                            </p:txEl>
                                          </p:spTgt>
                                        </p:tgtEl>
                                        <p:attrNameLst>
                                          <p:attrName>style.visibility</p:attrName>
                                        </p:attrNameLst>
                                      </p:cBhvr>
                                      <p:to>
                                        <p:strVal val="visible"/>
                                      </p:to>
                                    </p:set>
                                    <p:anim calcmode="lin" valueType="num">
                                      <p:cBhvr additive="base">
                                        <p:cTn id="13" dur="2000" fill="hold"/>
                                        <p:tgtEl>
                                          <p:spTgt spid="26627">
                                            <p:txEl>
                                              <p:pRg st="0" end="0"/>
                                            </p:txEl>
                                          </p:spTgt>
                                        </p:tgtEl>
                                        <p:attrNameLst>
                                          <p:attrName>ppt_x</p:attrName>
                                        </p:attrNameLst>
                                      </p:cBhvr>
                                      <p:tavLst>
                                        <p:tav tm="0">
                                          <p:val>
                                            <p:strVal val="1+#ppt_w/2"/>
                                          </p:val>
                                        </p:tav>
                                        <p:tav tm="100000">
                                          <p:val>
                                            <p:strVal val="#ppt_x"/>
                                          </p:val>
                                        </p:tav>
                                      </p:tavLst>
                                    </p:anim>
                                    <p:anim calcmode="lin" valueType="num">
                                      <p:cBhvr additive="base">
                                        <p:cTn id="14" dur="2000" fill="hold"/>
                                        <p:tgtEl>
                                          <p:spTgt spid="266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6627">
                                            <p:txEl>
                                              <p:pRg st="1" end="1"/>
                                            </p:txEl>
                                          </p:spTgt>
                                        </p:tgtEl>
                                        <p:attrNameLst>
                                          <p:attrName>style.visibility</p:attrName>
                                        </p:attrNameLst>
                                      </p:cBhvr>
                                      <p:to>
                                        <p:strVal val="visible"/>
                                      </p:to>
                                    </p:set>
                                    <p:anim calcmode="lin" valueType="num">
                                      <p:cBhvr additive="base">
                                        <p:cTn id="19" dur="2000" fill="hold"/>
                                        <p:tgtEl>
                                          <p:spTgt spid="26627">
                                            <p:txEl>
                                              <p:pRg st="1" end="1"/>
                                            </p:txEl>
                                          </p:spTgt>
                                        </p:tgtEl>
                                        <p:attrNameLst>
                                          <p:attrName>ppt_x</p:attrName>
                                        </p:attrNameLst>
                                      </p:cBhvr>
                                      <p:tavLst>
                                        <p:tav tm="0">
                                          <p:val>
                                            <p:strVal val="1+#ppt_w/2"/>
                                          </p:val>
                                        </p:tav>
                                        <p:tav tm="100000">
                                          <p:val>
                                            <p:strVal val="#ppt_x"/>
                                          </p:val>
                                        </p:tav>
                                      </p:tavLst>
                                    </p:anim>
                                    <p:anim calcmode="lin" valueType="num">
                                      <p:cBhvr additive="base">
                                        <p:cTn id="20" dur="2000" fill="hold"/>
                                        <p:tgtEl>
                                          <p:spTgt spid="2662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6627">
                                            <p:txEl>
                                              <p:pRg st="2" end="2"/>
                                            </p:txEl>
                                          </p:spTgt>
                                        </p:tgtEl>
                                        <p:attrNameLst>
                                          <p:attrName>style.visibility</p:attrName>
                                        </p:attrNameLst>
                                      </p:cBhvr>
                                      <p:to>
                                        <p:strVal val="visible"/>
                                      </p:to>
                                    </p:set>
                                    <p:anim calcmode="lin" valueType="num">
                                      <p:cBhvr additive="base">
                                        <p:cTn id="25" dur="2000" fill="hold"/>
                                        <p:tgtEl>
                                          <p:spTgt spid="26627">
                                            <p:txEl>
                                              <p:pRg st="2" end="2"/>
                                            </p:txEl>
                                          </p:spTgt>
                                        </p:tgtEl>
                                        <p:attrNameLst>
                                          <p:attrName>ppt_x</p:attrName>
                                        </p:attrNameLst>
                                      </p:cBhvr>
                                      <p:tavLst>
                                        <p:tav tm="0">
                                          <p:val>
                                            <p:strVal val="1+#ppt_w/2"/>
                                          </p:val>
                                        </p:tav>
                                        <p:tav tm="100000">
                                          <p:val>
                                            <p:strVal val="#ppt_x"/>
                                          </p:val>
                                        </p:tav>
                                      </p:tavLst>
                                    </p:anim>
                                    <p:anim calcmode="lin" valueType="num">
                                      <p:cBhvr additive="base">
                                        <p:cTn id="26" dur="2000" fill="hold"/>
                                        <p:tgtEl>
                                          <p:spTgt spid="2662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6627">
                                            <p:txEl>
                                              <p:pRg st="3" end="3"/>
                                            </p:txEl>
                                          </p:spTgt>
                                        </p:tgtEl>
                                        <p:attrNameLst>
                                          <p:attrName>style.visibility</p:attrName>
                                        </p:attrNameLst>
                                      </p:cBhvr>
                                      <p:to>
                                        <p:strVal val="visible"/>
                                      </p:to>
                                    </p:set>
                                    <p:anim calcmode="lin" valueType="num">
                                      <p:cBhvr additive="base">
                                        <p:cTn id="31" dur="2000" fill="hold"/>
                                        <p:tgtEl>
                                          <p:spTgt spid="26627">
                                            <p:txEl>
                                              <p:pRg st="3" end="3"/>
                                            </p:txEl>
                                          </p:spTgt>
                                        </p:tgtEl>
                                        <p:attrNameLst>
                                          <p:attrName>ppt_x</p:attrName>
                                        </p:attrNameLst>
                                      </p:cBhvr>
                                      <p:tavLst>
                                        <p:tav tm="0">
                                          <p:val>
                                            <p:strVal val="1+#ppt_w/2"/>
                                          </p:val>
                                        </p:tav>
                                        <p:tav tm="100000">
                                          <p:val>
                                            <p:strVal val="#ppt_x"/>
                                          </p:val>
                                        </p:tav>
                                      </p:tavLst>
                                    </p:anim>
                                    <p:anim calcmode="lin" valueType="num">
                                      <p:cBhvr additive="base">
                                        <p:cTn id="32" dur="2000" fill="hold"/>
                                        <p:tgtEl>
                                          <p:spTgt spid="2662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26627">
                                            <p:txEl>
                                              <p:pRg st="5" end="5"/>
                                            </p:txEl>
                                          </p:spTgt>
                                        </p:tgtEl>
                                        <p:attrNameLst>
                                          <p:attrName>style.visibility</p:attrName>
                                        </p:attrNameLst>
                                      </p:cBhvr>
                                      <p:to>
                                        <p:strVal val="visible"/>
                                      </p:to>
                                    </p:set>
                                    <p:anim calcmode="lin" valueType="num">
                                      <p:cBhvr additive="base">
                                        <p:cTn id="37" dur="2000" fill="hold"/>
                                        <p:tgtEl>
                                          <p:spTgt spid="26627">
                                            <p:txEl>
                                              <p:pRg st="5" end="5"/>
                                            </p:txEl>
                                          </p:spTgt>
                                        </p:tgtEl>
                                        <p:attrNameLst>
                                          <p:attrName>ppt_x</p:attrName>
                                        </p:attrNameLst>
                                      </p:cBhvr>
                                      <p:tavLst>
                                        <p:tav tm="0">
                                          <p:val>
                                            <p:strVal val="1+#ppt_w/2"/>
                                          </p:val>
                                        </p:tav>
                                        <p:tav tm="100000">
                                          <p:val>
                                            <p:strVal val="#ppt_x"/>
                                          </p:val>
                                        </p:tav>
                                      </p:tavLst>
                                    </p:anim>
                                    <p:anim calcmode="lin" valueType="num">
                                      <p:cBhvr additive="base">
                                        <p:cTn id="38" dur="2000" fill="hold"/>
                                        <p:tgtEl>
                                          <p:spTgt spid="2662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26627">
                                            <p:txEl>
                                              <p:pRg st="6" end="6"/>
                                            </p:txEl>
                                          </p:spTgt>
                                        </p:tgtEl>
                                        <p:attrNameLst>
                                          <p:attrName>style.visibility</p:attrName>
                                        </p:attrNameLst>
                                      </p:cBhvr>
                                      <p:to>
                                        <p:strVal val="visible"/>
                                      </p:to>
                                    </p:set>
                                    <p:anim calcmode="lin" valueType="num">
                                      <p:cBhvr additive="base">
                                        <p:cTn id="43" dur="2000" fill="hold"/>
                                        <p:tgtEl>
                                          <p:spTgt spid="26627">
                                            <p:txEl>
                                              <p:pRg st="6" end="6"/>
                                            </p:txEl>
                                          </p:spTgt>
                                        </p:tgtEl>
                                        <p:attrNameLst>
                                          <p:attrName>ppt_x</p:attrName>
                                        </p:attrNameLst>
                                      </p:cBhvr>
                                      <p:tavLst>
                                        <p:tav tm="0">
                                          <p:val>
                                            <p:strVal val="1+#ppt_w/2"/>
                                          </p:val>
                                        </p:tav>
                                        <p:tav tm="100000">
                                          <p:val>
                                            <p:strVal val="#ppt_x"/>
                                          </p:val>
                                        </p:tav>
                                      </p:tavLst>
                                    </p:anim>
                                    <p:anim calcmode="lin" valueType="num">
                                      <p:cBhvr additive="base">
                                        <p:cTn id="44" dur="2000" fill="hold"/>
                                        <p:tgtEl>
                                          <p:spTgt spid="26627">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26627">
                                            <p:txEl>
                                              <p:pRg st="7" end="7"/>
                                            </p:txEl>
                                          </p:spTgt>
                                        </p:tgtEl>
                                        <p:attrNameLst>
                                          <p:attrName>style.visibility</p:attrName>
                                        </p:attrNameLst>
                                      </p:cBhvr>
                                      <p:to>
                                        <p:strVal val="visible"/>
                                      </p:to>
                                    </p:set>
                                    <p:anim calcmode="lin" valueType="num">
                                      <p:cBhvr additive="base">
                                        <p:cTn id="49" dur="2000" fill="hold"/>
                                        <p:tgtEl>
                                          <p:spTgt spid="26627">
                                            <p:txEl>
                                              <p:pRg st="7" end="7"/>
                                            </p:txEl>
                                          </p:spTgt>
                                        </p:tgtEl>
                                        <p:attrNameLst>
                                          <p:attrName>ppt_x</p:attrName>
                                        </p:attrNameLst>
                                      </p:cBhvr>
                                      <p:tavLst>
                                        <p:tav tm="0">
                                          <p:val>
                                            <p:strVal val="1+#ppt_w/2"/>
                                          </p:val>
                                        </p:tav>
                                        <p:tav tm="100000">
                                          <p:val>
                                            <p:strVal val="#ppt_x"/>
                                          </p:val>
                                        </p:tav>
                                      </p:tavLst>
                                    </p:anim>
                                    <p:anim calcmode="lin" valueType="num">
                                      <p:cBhvr additive="base">
                                        <p:cTn id="50" dur="2000" fill="hold"/>
                                        <p:tgtEl>
                                          <p:spTgt spid="26627">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26627">
                                            <p:txEl>
                                              <p:pRg st="8" end="8"/>
                                            </p:txEl>
                                          </p:spTgt>
                                        </p:tgtEl>
                                        <p:attrNameLst>
                                          <p:attrName>style.visibility</p:attrName>
                                        </p:attrNameLst>
                                      </p:cBhvr>
                                      <p:to>
                                        <p:strVal val="visible"/>
                                      </p:to>
                                    </p:set>
                                    <p:anim calcmode="lin" valueType="num">
                                      <p:cBhvr additive="base">
                                        <p:cTn id="55" dur="2000" fill="hold"/>
                                        <p:tgtEl>
                                          <p:spTgt spid="26627">
                                            <p:txEl>
                                              <p:pRg st="8" end="8"/>
                                            </p:txEl>
                                          </p:spTgt>
                                        </p:tgtEl>
                                        <p:attrNameLst>
                                          <p:attrName>ppt_x</p:attrName>
                                        </p:attrNameLst>
                                      </p:cBhvr>
                                      <p:tavLst>
                                        <p:tav tm="0">
                                          <p:val>
                                            <p:strVal val="1+#ppt_w/2"/>
                                          </p:val>
                                        </p:tav>
                                        <p:tav tm="100000">
                                          <p:val>
                                            <p:strVal val="#ppt_x"/>
                                          </p:val>
                                        </p:tav>
                                      </p:tavLst>
                                    </p:anim>
                                    <p:anim calcmode="lin" valueType="num">
                                      <p:cBhvr additive="base">
                                        <p:cTn id="56" dur="2000" fill="hold"/>
                                        <p:tgtEl>
                                          <p:spTgt spid="26627">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2" fill="hold" grpId="0" nodeType="clickEffect">
                                  <p:stCondLst>
                                    <p:cond delay="0"/>
                                  </p:stCondLst>
                                  <p:childTnLst>
                                    <p:set>
                                      <p:cBhvr>
                                        <p:cTn id="60" dur="1" fill="hold">
                                          <p:stCondLst>
                                            <p:cond delay="0"/>
                                          </p:stCondLst>
                                        </p:cTn>
                                        <p:tgtEl>
                                          <p:spTgt spid="26627">
                                            <p:txEl>
                                              <p:pRg st="13" end="13"/>
                                            </p:txEl>
                                          </p:spTgt>
                                        </p:tgtEl>
                                        <p:attrNameLst>
                                          <p:attrName>style.visibility</p:attrName>
                                        </p:attrNameLst>
                                      </p:cBhvr>
                                      <p:to>
                                        <p:strVal val="visible"/>
                                      </p:to>
                                    </p:set>
                                    <p:anim calcmode="lin" valueType="num">
                                      <p:cBhvr additive="base">
                                        <p:cTn id="61" dur="2000" fill="hold"/>
                                        <p:tgtEl>
                                          <p:spTgt spid="26627">
                                            <p:txEl>
                                              <p:pRg st="13" end="13"/>
                                            </p:txEl>
                                          </p:spTgt>
                                        </p:tgtEl>
                                        <p:attrNameLst>
                                          <p:attrName>ppt_x</p:attrName>
                                        </p:attrNameLst>
                                      </p:cBhvr>
                                      <p:tavLst>
                                        <p:tav tm="0">
                                          <p:val>
                                            <p:strVal val="1+#ppt_w/2"/>
                                          </p:val>
                                        </p:tav>
                                        <p:tav tm="100000">
                                          <p:val>
                                            <p:strVal val="#ppt_x"/>
                                          </p:val>
                                        </p:tav>
                                      </p:tavLst>
                                    </p:anim>
                                    <p:anim calcmode="lin" valueType="num">
                                      <p:cBhvr additive="base">
                                        <p:cTn id="62" dur="2000" fill="hold"/>
                                        <p:tgtEl>
                                          <p:spTgt spid="26627">
                                            <p:txEl>
                                              <p:pRg st="13" end="1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animBg="1"/>
      <p:bldP spid="2662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71600" y="762000"/>
            <a:ext cx="6477000" cy="50538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666765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a:solidFill>
                  <a:srgbClr val="FF0000"/>
                </a:solidFill>
              </a:rPr>
              <a:t>CYCLOSERINE</a:t>
            </a:r>
            <a:endParaRPr lang="ar-SA" b="1" dirty="0">
              <a:solidFill>
                <a:srgbClr val="FF0000"/>
              </a:solidFill>
            </a:endParaRPr>
          </a:p>
        </p:txBody>
      </p:sp>
      <p:sp>
        <p:nvSpPr>
          <p:cNvPr id="3" name="Content Placeholder 2"/>
          <p:cNvSpPr>
            <a:spLocks noGrp="1"/>
          </p:cNvSpPr>
          <p:nvPr>
            <p:ph idx="1"/>
          </p:nvPr>
        </p:nvSpPr>
        <p:spPr>
          <a:xfrm>
            <a:off x="76200" y="990600"/>
            <a:ext cx="9067800" cy="5135563"/>
          </a:xfrm>
        </p:spPr>
        <p:txBody>
          <a:bodyPr>
            <a:normAutofit/>
          </a:bodyPr>
          <a:lstStyle/>
          <a:p>
            <a:pPr algn="ctr">
              <a:lnSpc>
                <a:spcPct val="90000"/>
              </a:lnSpc>
              <a:buNone/>
            </a:pPr>
            <a:r>
              <a:rPr lang="en-US" dirty="0" err="1"/>
              <a:t>Cycloserine</a:t>
            </a:r>
            <a:r>
              <a:rPr lang="en-US" dirty="0"/>
              <a:t> is a broad-spectrum antibiotic that inhibits the growth of many bacteria, including coliforms and mycobacteria.</a:t>
            </a:r>
          </a:p>
          <a:p>
            <a:pPr>
              <a:lnSpc>
                <a:spcPct val="90000"/>
              </a:lnSpc>
            </a:pPr>
            <a:r>
              <a:rPr lang="en-US" altLang="en-US" dirty="0"/>
              <a:t>Inhibits cell wall synthesis.</a:t>
            </a:r>
          </a:p>
          <a:p>
            <a:pPr algn="l" rtl="0"/>
            <a:endParaRPr lang="en-US" dirty="0" smtClean="0"/>
          </a:p>
          <a:p>
            <a:r>
              <a:rPr lang="en-US" dirty="0" smtClean="0"/>
              <a:t>A </a:t>
            </a:r>
            <a:r>
              <a:rPr lang="en-US" dirty="0"/>
              <a:t>wide variety </a:t>
            </a:r>
            <a:r>
              <a:rPr lang="en-US" dirty="0" smtClean="0"/>
              <a:t>of</a:t>
            </a:r>
            <a:r>
              <a:rPr lang="en-US" altLang="en-US" b="1" dirty="0">
                <a:latin typeface="Tahoma" pitchFamily="34" charset="0"/>
                <a:cs typeface="Tahoma" pitchFamily="34" charset="0"/>
              </a:rPr>
              <a:t> </a:t>
            </a:r>
            <a:r>
              <a:rPr lang="en-US" altLang="en-US" dirty="0"/>
              <a:t>CNS side effects</a:t>
            </a:r>
            <a:r>
              <a:rPr lang="en-US" dirty="0"/>
              <a:t> disturbances may occur, ranging from headache and irritability to depression, convulsions and psychotic states. Its use is limited to tuberculosis that is resistant to other drugs. </a:t>
            </a:r>
            <a:endParaRPr lang="ar-SA" dirty="0"/>
          </a:p>
          <a:p>
            <a:pPr algn="l" rtl="0"/>
            <a:endParaRPr lang="ar-SA" dirty="0"/>
          </a:p>
        </p:txBody>
      </p:sp>
    </p:spTree>
    <p:extLst>
      <p:ext uri="{BB962C8B-B14F-4D97-AF65-F5344CB8AC3E}">
        <p14:creationId xmlns:p14="http://schemas.microsoft.com/office/powerpoint/2010/main" val="398103802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15400" cy="6781800"/>
          </a:xfrm>
        </p:spPr>
        <p:txBody>
          <a:bodyPr/>
          <a:lstStyle/>
          <a:p>
            <a:r>
              <a:rPr lang="en-US" b="1" dirty="0" smtClean="0"/>
              <a:t>TB and pregnancy: </a:t>
            </a:r>
            <a:r>
              <a:rPr lang="en-US" dirty="0" smtClean="0"/>
              <a:t>The best therapeutic regimen is INH and </a:t>
            </a:r>
            <a:r>
              <a:rPr lang="en-US" dirty="0" err="1" smtClean="0"/>
              <a:t>ethambutol</a:t>
            </a:r>
            <a:r>
              <a:rPr lang="en-US" dirty="0" smtClean="0"/>
              <a:t>. </a:t>
            </a:r>
            <a:r>
              <a:rPr lang="en-US" dirty="0" err="1" smtClean="0"/>
              <a:t>Rifampin</a:t>
            </a:r>
            <a:r>
              <a:rPr lang="en-US" dirty="0" smtClean="0"/>
              <a:t> is used only if TB is disseminated or very extensive. Streptomycin should not be used.</a:t>
            </a:r>
          </a:p>
          <a:p>
            <a:endParaRPr lang="ar-EG"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38250" y="457200"/>
            <a:ext cx="6667500" cy="55395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805853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4"/>
          <p:cNvSpPr>
            <a:spLocks noGrp="1"/>
          </p:cNvSpPr>
          <p:nvPr>
            <p:ph type="dt" sz="half" idx="10"/>
          </p:nvPr>
        </p:nvSpPr>
        <p:spPr/>
        <p:txBody>
          <a:bodyPr/>
          <a:lstStyle/>
          <a:p>
            <a:r>
              <a:rPr lang="ar-SA" altLang="en-US"/>
              <a:t>Dr Nagih</a:t>
            </a:r>
            <a:endParaRPr lang="en-US" altLang="en-US"/>
          </a:p>
        </p:txBody>
      </p:sp>
      <p:sp>
        <p:nvSpPr>
          <p:cNvPr id="7" name="Footer Placeholder 5"/>
          <p:cNvSpPr>
            <a:spLocks noGrp="1"/>
          </p:cNvSpPr>
          <p:nvPr>
            <p:ph type="ftr" sz="quarter" idx="11"/>
          </p:nvPr>
        </p:nvSpPr>
        <p:spPr/>
        <p:txBody>
          <a:bodyPr/>
          <a:lstStyle/>
          <a:p>
            <a:r>
              <a:rPr lang="en-US" altLang="en-US"/>
              <a:t>Nar_nar @ mans.edu.eg.</a:t>
            </a:r>
          </a:p>
        </p:txBody>
      </p:sp>
      <p:pic>
        <p:nvPicPr>
          <p:cNvPr id="64514" name="Picture 2" descr="bbirdbutterflies"/>
          <p:cNvPicPr>
            <a:picLocks noChangeAspect="1" noChangeArrowheads="1"/>
          </p:cNvPicPr>
          <p:nvPr/>
        </p:nvPicPr>
        <p:blipFill>
          <a:blip r:embed="rId2">
            <a:lum bright="16000" contrast="1400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64515" name="Rectangle 3"/>
          <p:cNvSpPr>
            <a:spLocks noGrp="1" noChangeArrowheads="1"/>
          </p:cNvSpPr>
          <p:nvPr>
            <p:ph type="title"/>
          </p:nvPr>
        </p:nvSpPr>
        <p:spPr/>
        <p:txBody>
          <a:bodyPr/>
          <a:lstStyle/>
          <a:p>
            <a:r>
              <a:rPr lang="en-US" altLang="en-US" b="1">
                <a:solidFill>
                  <a:srgbClr val="FF0000"/>
                </a:solidFill>
                <a:latin typeface="Tahoma" pitchFamily="34" charset="0"/>
                <a:cs typeface="Tahoma" pitchFamily="34" charset="0"/>
              </a:rPr>
              <a:t>Leprosy (Hansen's disease)</a:t>
            </a:r>
            <a:r>
              <a:rPr lang="en-US" altLang="en-US">
                <a:latin typeface="Tahoma" pitchFamily="34" charset="0"/>
                <a:cs typeface="Tahoma" pitchFamily="34" charset="0"/>
              </a:rPr>
              <a:t> </a:t>
            </a:r>
          </a:p>
        </p:txBody>
      </p:sp>
      <p:sp>
        <p:nvSpPr>
          <p:cNvPr id="64516" name="Rectangle 4"/>
          <p:cNvSpPr>
            <a:spLocks noGrp="1" noChangeArrowheads="1"/>
          </p:cNvSpPr>
          <p:nvPr>
            <p:ph type="body" sz="half" idx="1"/>
          </p:nvPr>
        </p:nvSpPr>
        <p:spPr>
          <a:xfrm>
            <a:off x="0" y="1600200"/>
            <a:ext cx="8915400" cy="4530725"/>
          </a:xfrm>
        </p:spPr>
        <p:txBody>
          <a:bodyPr>
            <a:normAutofit fontScale="92500"/>
          </a:bodyPr>
          <a:lstStyle/>
          <a:p>
            <a:r>
              <a:rPr lang="en-US" sz="2400" b="1" dirty="0">
                <a:solidFill>
                  <a:srgbClr val="000000"/>
                </a:solidFill>
                <a:latin typeface="Tahoma" pitchFamily="34" charset="0"/>
                <a:cs typeface="Tahoma" pitchFamily="34" charset="0"/>
              </a:rPr>
              <a:t>Leprosy is one of the most ancient diseases known to mankind. </a:t>
            </a:r>
          </a:p>
          <a:p>
            <a:endParaRPr lang="en-US" sz="2400" b="1" dirty="0">
              <a:solidFill>
                <a:srgbClr val="000000"/>
              </a:solidFill>
              <a:latin typeface="Tahoma" pitchFamily="34" charset="0"/>
              <a:cs typeface="Tahoma" pitchFamily="34" charset="0"/>
            </a:endParaRPr>
          </a:p>
          <a:p>
            <a:r>
              <a:rPr lang="en-US" sz="2400" b="1" dirty="0">
                <a:solidFill>
                  <a:srgbClr val="000000"/>
                </a:solidFill>
                <a:latin typeface="Tahoma" pitchFamily="34" charset="0"/>
                <a:cs typeface="Tahoma" pitchFamily="34" charset="0"/>
              </a:rPr>
              <a:t>Multidrug treatment regimens initiated by the World Health Organization in 1982 are now the mainstay of treatment. </a:t>
            </a:r>
          </a:p>
          <a:p>
            <a:pPr algn="l" rtl="0"/>
            <a:endParaRPr lang="en-US" altLang="en-US" sz="2400" b="1" dirty="0" smtClean="0">
              <a:solidFill>
                <a:srgbClr val="000000"/>
              </a:solidFill>
              <a:latin typeface="Tahoma" pitchFamily="34" charset="0"/>
              <a:cs typeface="Tahoma" pitchFamily="34" charset="0"/>
            </a:endParaRPr>
          </a:p>
          <a:p>
            <a:pPr algn="l" rtl="0"/>
            <a:r>
              <a:rPr lang="en-US" altLang="en-US" sz="2400" b="1" dirty="0" smtClean="0">
                <a:solidFill>
                  <a:srgbClr val="000000"/>
                </a:solidFill>
                <a:latin typeface="Tahoma" pitchFamily="34" charset="0"/>
                <a:cs typeface="Tahoma" pitchFamily="34" charset="0"/>
              </a:rPr>
              <a:t>Leprosy </a:t>
            </a:r>
            <a:r>
              <a:rPr lang="en-US" altLang="en-US" sz="2400" b="1" dirty="0">
                <a:solidFill>
                  <a:srgbClr val="000000"/>
                </a:solidFill>
                <a:latin typeface="Tahoma" pitchFamily="34" charset="0"/>
                <a:cs typeface="Tahoma" pitchFamily="34" charset="0"/>
              </a:rPr>
              <a:t>is a </a:t>
            </a:r>
            <a:r>
              <a:rPr lang="en-US" altLang="en-US" sz="2400" b="1" dirty="0">
                <a:solidFill>
                  <a:srgbClr val="FF0000"/>
                </a:solidFill>
                <a:latin typeface="Tahoma" pitchFamily="34" charset="0"/>
                <a:cs typeface="Tahoma" pitchFamily="34" charset="0"/>
              </a:rPr>
              <a:t>chronic,</a:t>
            </a:r>
            <a:r>
              <a:rPr lang="en-US" altLang="en-US" sz="2400" b="1" dirty="0">
                <a:solidFill>
                  <a:srgbClr val="000000"/>
                </a:solidFill>
                <a:latin typeface="Tahoma" pitchFamily="34" charset="0"/>
                <a:cs typeface="Tahoma" pitchFamily="34" charset="0"/>
              </a:rPr>
              <a:t> systemic infection characterized by progressive</a:t>
            </a:r>
            <a:r>
              <a:rPr lang="en-US" altLang="en-US" sz="2400" dirty="0">
                <a:solidFill>
                  <a:srgbClr val="000000"/>
                </a:solidFill>
                <a:latin typeface="Tahoma" pitchFamily="34" charset="0"/>
                <a:cs typeface="Tahoma" pitchFamily="34" charset="0"/>
              </a:rPr>
              <a:t> </a:t>
            </a:r>
            <a:r>
              <a:rPr lang="en-US" altLang="en-US" sz="2400" b="1" dirty="0">
                <a:solidFill>
                  <a:srgbClr val="FF0000"/>
                </a:solidFill>
                <a:latin typeface="Tahoma" pitchFamily="34" charset="0"/>
                <a:cs typeface="Tahoma" pitchFamily="34" charset="0"/>
              </a:rPr>
              <a:t>cutaneous lesions.</a:t>
            </a:r>
            <a:r>
              <a:rPr lang="en-US" altLang="en-US" sz="2400" dirty="0">
                <a:solidFill>
                  <a:srgbClr val="FF0000"/>
                </a:solidFill>
                <a:latin typeface="Tahoma" pitchFamily="34" charset="0"/>
                <a:cs typeface="Tahoma" pitchFamily="34" charset="0"/>
              </a:rPr>
              <a:t> </a:t>
            </a:r>
          </a:p>
          <a:p>
            <a:pPr algn="l" rtl="0"/>
            <a:r>
              <a:rPr lang="en-US" altLang="en-US" sz="2400" b="1" dirty="0">
                <a:solidFill>
                  <a:srgbClr val="000000"/>
                </a:solidFill>
                <a:latin typeface="Tahoma" pitchFamily="34" charset="0"/>
                <a:cs typeface="Tahoma" pitchFamily="34" charset="0"/>
              </a:rPr>
              <a:t>It's caused by Mycobacterium </a:t>
            </a:r>
            <a:r>
              <a:rPr lang="en-US" altLang="en-US" sz="2400" b="1" dirty="0" err="1">
                <a:solidFill>
                  <a:srgbClr val="000000"/>
                </a:solidFill>
                <a:latin typeface="Tahoma" pitchFamily="34" charset="0"/>
                <a:cs typeface="Tahoma" pitchFamily="34" charset="0"/>
              </a:rPr>
              <a:t>leprae</a:t>
            </a:r>
            <a:r>
              <a:rPr lang="en-US" altLang="en-US" sz="2400" b="1" dirty="0">
                <a:solidFill>
                  <a:srgbClr val="000000"/>
                </a:solidFill>
                <a:latin typeface="Tahoma" pitchFamily="34" charset="0"/>
                <a:cs typeface="Tahoma" pitchFamily="34" charset="0"/>
              </a:rPr>
              <a:t>.</a:t>
            </a:r>
          </a:p>
          <a:p>
            <a:pPr algn="l" rtl="0"/>
            <a:r>
              <a:rPr lang="en-US" altLang="en-US" sz="2400" dirty="0">
                <a:solidFill>
                  <a:srgbClr val="000000"/>
                </a:solidFill>
                <a:latin typeface="Tahoma" pitchFamily="34" charset="0"/>
                <a:cs typeface="Tahoma" pitchFamily="34" charset="0"/>
              </a:rPr>
              <a:t> </a:t>
            </a:r>
            <a:r>
              <a:rPr lang="en-US" altLang="en-US" sz="2400" b="1" dirty="0">
                <a:solidFill>
                  <a:srgbClr val="FF00FF"/>
                </a:solidFill>
                <a:latin typeface="Tahoma" pitchFamily="34" charset="0"/>
                <a:cs typeface="Tahoma" pitchFamily="34" charset="0"/>
              </a:rPr>
              <a:t>Attacks cutaneous tissue and peripheral nerves,</a:t>
            </a:r>
            <a:r>
              <a:rPr lang="en-US" altLang="en-US" sz="2400" b="1" dirty="0">
                <a:solidFill>
                  <a:srgbClr val="000000"/>
                </a:solidFill>
                <a:latin typeface="Tahoma" pitchFamily="34" charset="0"/>
                <a:cs typeface="Tahoma" pitchFamily="34" charset="0"/>
              </a:rPr>
              <a:t> producing skin lesions, anesthesia, infections, and deformities</a:t>
            </a:r>
            <a:r>
              <a:rPr lang="en-US" altLang="en-US" sz="2400" dirty="0">
                <a:solidFill>
                  <a:srgbClr val="000000"/>
                </a:solidFill>
                <a:latin typeface="Tahoma" pitchFamily="34" charset="0"/>
                <a:cs typeface="Tahoma" pitchFamily="34" charset="0"/>
              </a:rPr>
              <a:t>. </a:t>
            </a:r>
            <a:endParaRPr lang="en-US" altLang="en-US" sz="2400" dirty="0" smtClean="0">
              <a:solidFill>
                <a:srgbClr val="000000"/>
              </a:solidFill>
              <a:latin typeface="Tahoma" pitchFamily="34" charset="0"/>
              <a:cs typeface="Tahoma" pitchFamily="34" charset="0"/>
            </a:endParaRPr>
          </a:p>
          <a:p>
            <a:pPr algn="l" rtl="0"/>
            <a:endParaRPr lang="en-US" altLang="en-US" sz="2400" dirty="0">
              <a:solidFill>
                <a:srgbClr val="000000"/>
              </a:solidFill>
              <a:latin typeface="Tahoma" pitchFamily="34" charset="0"/>
              <a:cs typeface="Tahoma" pitchFamily="34" charset="0"/>
            </a:endParaRPr>
          </a:p>
          <a:p>
            <a:pPr algn="l" rtl="0"/>
            <a:endParaRPr lang="en-US" altLang="en-US" sz="2400" dirty="0">
              <a:solidFill>
                <a:srgbClr val="000000"/>
              </a:solidFill>
              <a:latin typeface="Tahoma" pitchFamily="34" charset="0"/>
              <a:cs typeface="Tahoma" pitchFamily="34" charset="0"/>
            </a:endParaRPr>
          </a:p>
        </p:txBody>
      </p:sp>
    </p:spTree>
    <p:extLst>
      <p:ext uri="{BB962C8B-B14F-4D97-AF65-F5344CB8AC3E}">
        <p14:creationId xmlns:p14="http://schemas.microsoft.com/office/powerpoint/2010/main" val="133522077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64515"/>
                                        </p:tgtEl>
                                        <p:attrNameLst>
                                          <p:attrName>style.visibility</p:attrName>
                                        </p:attrNameLst>
                                      </p:cBhvr>
                                      <p:to>
                                        <p:strVal val="visible"/>
                                      </p:to>
                                    </p:set>
                                    <p:anim calcmode="lin" valueType="num">
                                      <p:cBhvr additive="base">
                                        <p:cTn id="7" dur="2000" fill="hold"/>
                                        <p:tgtEl>
                                          <p:spTgt spid="64515"/>
                                        </p:tgtEl>
                                        <p:attrNameLst>
                                          <p:attrName>ppt_x</p:attrName>
                                        </p:attrNameLst>
                                      </p:cBhvr>
                                      <p:tavLst>
                                        <p:tav tm="0">
                                          <p:val>
                                            <p:strVal val="#ppt_x"/>
                                          </p:val>
                                        </p:tav>
                                        <p:tav tm="100000">
                                          <p:val>
                                            <p:strVal val="#ppt_x"/>
                                          </p:val>
                                        </p:tav>
                                      </p:tavLst>
                                    </p:anim>
                                    <p:anim calcmode="lin" valueType="num">
                                      <p:cBhvr additive="base">
                                        <p:cTn id="8" dur="2000" fill="hold"/>
                                        <p:tgtEl>
                                          <p:spTgt spid="6451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4516">
                                            <p:txEl>
                                              <p:pRg st="0" end="0"/>
                                            </p:txEl>
                                          </p:spTgt>
                                        </p:tgtEl>
                                        <p:attrNameLst>
                                          <p:attrName>style.visibility</p:attrName>
                                        </p:attrNameLst>
                                      </p:cBhvr>
                                      <p:to>
                                        <p:strVal val="visible"/>
                                      </p:to>
                                    </p:set>
                                    <p:anim calcmode="lin" valueType="num">
                                      <p:cBhvr additive="base">
                                        <p:cTn id="13" dur="2000" fill="hold"/>
                                        <p:tgtEl>
                                          <p:spTgt spid="64516">
                                            <p:txEl>
                                              <p:pRg st="0" end="0"/>
                                            </p:txEl>
                                          </p:spTgt>
                                        </p:tgtEl>
                                        <p:attrNameLst>
                                          <p:attrName>ppt_x</p:attrName>
                                        </p:attrNameLst>
                                      </p:cBhvr>
                                      <p:tavLst>
                                        <p:tav tm="0">
                                          <p:val>
                                            <p:strVal val="0-#ppt_w/2"/>
                                          </p:val>
                                        </p:tav>
                                        <p:tav tm="100000">
                                          <p:val>
                                            <p:strVal val="#ppt_x"/>
                                          </p:val>
                                        </p:tav>
                                      </p:tavLst>
                                    </p:anim>
                                    <p:anim calcmode="lin" valueType="num">
                                      <p:cBhvr additive="base">
                                        <p:cTn id="14" dur="2000" fill="hold"/>
                                        <p:tgtEl>
                                          <p:spTgt spid="6451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4516">
                                            <p:txEl>
                                              <p:pRg st="2" end="2"/>
                                            </p:txEl>
                                          </p:spTgt>
                                        </p:tgtEl>
                                        <p:attrNameLst>
                                          <p:attrName>style.visibility</p:attrName>
                                        </p:attrNameLst>
                                      </p:cBhvr>
                                      <p:to>
                                        <p:strVal val="visible"/>
                                      </p:to>
                                    </p:set>
                                    <p:anim calcmode="lin" valueType="num">
                                      <p:cBhvr additive="base">
                                        <p:cTn id="19" dur="2000" fill="hold"/>
                                        <p:tgtEl>
                                          <p:spTgt spid="64516">
                                            <p:txEl>
                                              <p:pRg st="2" end="2"/>
                                            </p:txEl>
                                          </p:spTgt>
                                        </p:tgtEl>
                                        <p:attrNameLst>
                                          <p:attrName>ppt_x</p:attrName>
                                        </p:attrNameLst>
                                      </p:cBhvr>
                                      <p:tavLst>
                                        <p:tav tm="0">
                                          <p:val>
                                            <p:strVal val="0-#ppt_w/2"/>
                                          </p:val>
                                        </p:tav>
                                        <p:tav tm="100000">
                                          <p:val>
                                            <p:strVal val="#ppt_x"/>
                                          </p:val>
                                        </p:tav>
                                      </p:tavLst>
                                    </p:anim>
                                    <p:anim calcmode="lin" valueType="num">
                                      <p:cBhvr additive="base">
                                        <p:cTn id="20" dur="2000" fill="hold"/>
                                        <p:tgtEl>
                                          <p:spTgt spid="6451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4516">
                                            <p:txEl>
                                              <p:pRg st="4" end="4"/>
                                            </p:txEl>
                                          </p:spTgt>
                                        </p:tgtEl>
                                        <p:attrNameLst>
                                          <p:attrName>style.visibility</p:attrName>
                                        </p:attrNameLst>
                                      </p:cBhvr>
                                      <p:to>
                                        <p:strVal val="visible"/>
                                      </p:to>
                                    </p:set>
                                    <p:anim calcmode="lin" valueType="num">
                                      <p:cBhvr additive="base">
                                        <p:cTn id="25" dur="2000" fill="hold"/>
                                        <p:tgtEl>
                                          <p:spTgt spid="64516">
                                            <p:txEl>
                                              <p:pRg st="4" end="4"/>
                                            </p:txEl>
                                          </p:spTgt>
                                        </p:tgtEl>
                                        <p:attrNameLst>
                                          <p:attrName>ppt_x</p:attrName>
                                        </p:attrNameLst>
                                      </p:cBhvr>
                                      <p:tavLst>
                                        <p:tav tm="0">
                                          <p:val>
                                            <p:strVal val="0-#ppt_w/2"/>
                                          </p:val>
                                        </p:tav>
                                        <p:tav tm="100000">
                                          <p:val>
                                            <p:strVal val="#ppt_x"/>
                                          </p:val>
                                        </p:tav>
                                      </p:tavLst>
                                    </p:anim>
                                    <p:anim calcmode="lin" valueType="num">
                                      <p:cBhvr additive="base">
                                        <p:cTn id="26" dur="2000" fill="hold"/>
                                        <p:tgtEl>
                                          <p:spTgt spid="64516">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64516">
                                            <p:txEl>
                                              <p:pRg st="5" end="5"/>
                                            </p:txEl>
                                          </p:spTgt>
                                        </p:tgtEl>
                                        <p:attrNameLst>
                                          <p:attrName>style.visibility</p:attrName>
                                        </p:attrNameLst>
                                      </p:cBhvr>
                                      <p:to>
                                        <p:strVal val="visible"/>
                                      </p:to>
                                    </p:set>
                                    <p:anim calcmode="lin" valueType="num">
                                      <p:cBhvr additive="base">
                                        <p:cTn id="31" dur="2000" fill="hold"/>
                                        <p:tgtEl>
                                          <p:spTgt spid="64516">
                                            <p:txEl>
                                              <p:pRg st="5" end="5"/>
                                            </p:txEl>
                                          </p:spTgt>
                                        </p:tgtEl>
                                        <p:attrNameLst>
                                          <p:attrName>ppt_x</p:attrName>
                                        </p:attrNameLst>
                                      </p:cBhvr>
                                      <p:tavLst>
                                        <p:tav tm="0">
                                          <p:val>
                                            <p:strVal val="0-#ppt_w/2"/>
                                          </p:val>
                                        </p:tav>
                                        <p:tav tm="100000">
                                          <p:val>
                                            <p:strVal val="#ppt_x"/>
                                          </p:val>
                                        </p:tav>
                                      </p:tavLst>
                                    </p:anim>
                                    <p:anim calcmode="lin" valueType="num">
                                      <p:cBhvr additive="base">
                                        <p:cTn id="32" dur="2000" fill="hold"/>
                                        <p:tgtEl>
                                          <p:spTgt spid="64516">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64516">
                                            <p:txEl>
                                              <p:pRg st="6" end="6"/>
                                            </p:txEl>
                                          </p:spTgt>
                                        </p:tgtEl>
                                        <p:attrNameLst>
                                          <p:attrName>style.visibility</p:attrName>
                                        </p:attrNameLst>
                                      </p:cBhvr>
                                      <p:to>
                                        <p:strVal val="visible"/>
                                      </p:to>
                                    </p:set>
                                    <p:anim calcmode="lin" valueType="num">
                                      <p:cBhvr additive="base">
                                        <p:cTn id="37" dur="2000" fill="hold"/>
                                        <p:tgtEl>
                                          <p:spTgt spid="64516">
                                            <p:txEl>
                                              <p:pRg st="6" end="6"/>
                                            </p:txEl>
                                          </p:spTgt>
                                        </p:tgtEl>
                                        <p:attrNameLst>
                                          <p:attrName>ppt_x</p:attrName>
                                        </p:attrNameLst>
                                      </p:cBhvr>
                                      <p:tavLst>
                                        <p:tav tm="0">
                                          <p:val>
                                            <p:strVal val="0-#ppt_w/2"/>
                                          </p:val>
                                        </p:tav>
                                        <p:tav tm="100000">
                                          <p:val>
                                            <p:strVal val="#ppt_x"/>
                                          </p:val>
                                        </p:tav>
                                      </p:tavLst>
                                    </p:anim>
                                    <p:anim calcmode="lin" valueType="num">
                                      <p:cBhvr additive="base">
                                        <p:cTn id="38" dur="2000" fill="hold"/>
                                        <p:tgtEl>
                                          <p:spTgt spid="64516">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5" grpId="0"/>
      <p:bldP spid="64516"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ar-SA" altLang="en-US"/>
              <a:t>Dr Nagih</a:t>
            </a:r>
            <a:endParaRPr lang="en-US" altLang="en-US"/>
          </a:p>
        </p:txBody>
      </p:sp>
      <p:sp>
        <p:nvSpPr>
          <p:cNvPr id="6" name="Footer Placeholder 4"/>
          <p:cNvSpPr>
            <a:spLocks noGrp="1"/>
          </p:cNvSpPr>
          <p:nvPr>
            <p:ph type="ftr" sz="quarter" idx="11"/>
          </p:nvPr>
        </p:nvSpPr>
        <p:spPr/>
        <p:txBody>
          <a:bodyPr/>
          <a:lstStyle/>
          <a:p>
            <a:r>
              <a:rPr lang="en-US" altLang="en-US"/>
              <a:t>Nar_nar @ mans.edu.eg.</a:t>
            </a:r>
          </a:p>
        </p:txBody>
      </p:sp>
      <p:pic>
        <p:nvPicPr>
          <p:cNvPr id="66562" name="Picture 2" descr="bbirdbutterflies"/>
          <p:cNvPicPr>
            <a:picLocks noChangeAspect="1" noChangeArrowheads="1"/>
          </p:cNvPicPr>
          <p:nvPr/>
        </p:nvPicPr>
        <p:blipFill>
          <a:blip r:embed="rId2">
            <a:lum bright="16000" contrast="1400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66563" name="Rectangle 3"/>
          <p:cNvSpPr>
            <a:spLocks noGrp="1" noChangeArrowheads="1"/>
          </p:cNvSpPr>
          <p:nvPr>
            <p:ph type="title"/>
          </p:nvPr>
        </p:nvSpPr>
        <p:spPr/>
        <p:txBody>
          <a:bodyPr/>
          <a:lstStyle/>
          <a:p>
            <a:pPr rtl="0"/>
            <a:r>
              <a:rPr lang="en-US" altLang="en-US" b="1">
                <a:solidFill>
                  <a:srgbClr val="A50021"/>
                </a:solidFill>
                <a:latin typeface="Tahoma" pitchFamily="34" charset="0"/>
                <a:cs typeface="Tahoma" pitchFamily="34" charset="0"/>
              </a:rPr>
              <a:t>Types of Lprosy</a:t>
            </a:r>
          </a:p>
        </p:txBody>
      </p:sp>
      <p:sp>
        <p:nvSpPr>
          <p:cNvPr id="66564" name="Rectangle 4"/>
          <p:cNvSpPr>
            <a:spLocks noGrp="1" noChangeArrowheads="1"/>
          </p:cNvSpPr>
          <p:nvPr>
            <p:ph type="body" idx="1"/>
          </p:nvPr>
        </p:nvSpPr>
        <p:spPr/>
        <p:txBody>
          <a:bodyPr/>
          <a:lstStyle/>
          <a:p>
            <a:pPr marL="609600" indent="-609600" algn="l" rtl="0">
              <a:buFont typeface="Wingdings" pitchFamily="2" charset="2"/>
              <a:buChar char="§"/>
            </a:pPr>
            <a:r>
              <a:rPr lang="en-US" altLang="en-US" b="1">
                <a:solidFill>
                  <a:srgbClr val="FF0000"/>
                </a:solidFill>
                <a:latin typeface="Tahoma" pitchFamily="34" charset="0"/>
                <a:cs typeface="Tahoma" pitchFamily="34" charset="0"/>
              </a:rPr>
              <a:t>Tuberculoid </a:t>
            </a:r>
            <a:r>
              <a:rPr lang="en-US" altLang="en-US" b="1">
                <a:solidFill>
                  <a:srgbClr val="000000"/>
                </a:solidFill>
                <a:latin typeface="Tahoma" pitchFamily="34" charset="0"/>
                <a:cs typeface="Tahoma" pitchFamily="34" charset="0"/>
              </a:rPr>
              <a:t>leprosy</a:t>
            </a:r>
            <a:r>
              <a:rPr lang="en-US" altLang="en-US">
                <a:solidFill>
                  <a:srgbClr val="000000"/>
                </a:solidFill>
                <a:latin typeface="Tahoma" pitchFamily="34" charset="0"/>
                <a:cs typeface="Tahoma" pitchFamily="34" charset="0"/>
              </a:rPr>
              <a:t> .</a:t>
            </a:r>
            <a:endParaRPr lang="ar-SA" altLang="en-US">
              <a:solidFill>
                <a:srgbClr val="000000"/>
              </a:solidFill>
              <a:latin typeface="Tahoma" pitchFamily="34" charset="0"/>
              <a:cs typeface="Tahoma" pitchFamily="34" charset="0"/>
            </a:endParaRPr>
          </a:p>
          <a:p>
            <a:pPr marL="609600" indent="-609600" algn="l" rtl="0">
              <a:buFont typeface="Wingdings" pitchFamily="2" charset="2"/>
              <a:buChar char="§"/>
            </a:pPr>
            <a:r>
              <a:rPr lang="en-US" altLang="en-US" b="1">
                <a:solidFill>
                  <a:srgbClr val="FF0000"/>
                </a:solidFill>
                <a:latin typeface="Tahoma" pitchFamily="34" charset="0"/>
                <a:cs typeface="Tahoma" pitchFamily="34" charset="0"/>
              </a:rPr>
              <a:t>Lepromatous</a:t>
            </a:r>
            <a:r>
              <a:rPr lang="en-US" altLang="en-US" b="1">
                <a:solidFill>
                  <a:srgbClr val="000000"/>
                </a:solidFill>
                <a:latin typeface="Tahoma" pitchFamily="34" charset="0"/>
                <a:cs typeface="Tahoma" pitchFamily="34" charset="0"/>
              </a:rPr>
              <a:t> leprosy</a:t>
            </a:r>
            <a:r>
              <a:rPr lang="en-US" altLang="en-US">
                <a:solidFill>
                  <a:srgbClr val="000000"/>
                </a:solidFill>
                <a:latin typeface="Tahoma" pitchFamily="34" charset="0"/>
                <a:cs typeface="Tahoma" pitchFamily="34" charset="0"/>
              </a:rPr>
              <a:t> .</a:t>
            </a:r>
          </a:p>
          <a:p>
            <a:pPr marL="609600" indent="-609600" algn="l" rtl="0">
              <a:buFont typeface="Wingdings" pitchFamily="2" charset="2"/>
              <a:buChar char="§"/>
            </a:pPr>
            <a:r>
              <a:rPr lang="en-US" altLang="en-US" b="1">
                <a:solidFill>
                  <a:srgbClr val="FF0000"/>
                </a:solidFill>
                <a:latin typeface="Tahoma" pitchFamily="34" charset="0"/>
                <a:cs typeface="Tahoma" pitchFamily="34" charset="0"/>
              </a:rPr>
              <a:t>Borderline</a:t>
            </a:r>
            <a:r>
              <a:rPr lang="en-US" altLang="en-US">
                <a:solidFill>
                  <a:srgbClr val="000000"/>
                </a:solidFill>
                <a:latin typeface="Tahoma" pitchFamily="34" charset="0"/>
                <a:cs typeface="Tahoma" pitchFamily="34" charset="0"/>
              </a:rPr>
              <a:t> </a:t>
            </a:r>
            <a:r>
              <a:rPr lang="en-US" altLang="en-US" b="1">
                <a:solidFill>
                  <a:srgbClr val="000000"/>
                </a:solidFill>
                <a:latin typeface="Tahoma" pitchFamily="34" charset="0"/>
                <a:cs typeface="Tahoma" pitchFamily="34" charset="0"/>
              </a:rPr>
              <a:t>leprosy:</a:t>
            </a:r>
          </a:p>
          <a:p>
            <a:pPr marL="990600" lvl="1" indent="-533400" algn="l" rtl="0">
              <a:buClr>
                <a:schemeClr val="tx1"/>
              </a:buClr>
              <a:buFont typeface="Wingdings" pitchFamily="2" charset="2"/>
              <a:buChar char="Ø"/>
            </a:pPr>
            <a:r>
              <a:rPr lang="en-US" altLang="en-US" b="1">
                <a:solidFill>
                  <a:srgbClr val="000000"/>
                </a:solidFill>
                <a:latin typeface="Tahoma" pitchFamily="34" charset="0"/>
                <a:cs typeface="Tahoma" pitchFamily="34" charset="0"/>
              </a:rPr>
              <a:t>characteristics of </a:t>
            </a:r>
            <a:r>
              <a:rPr lang="en-US" altLang="en-US" b="1">
                <a:solidFill>
                  <a:srgbClr val="FF0000"/>
                </a:solidFill>
                <a:latin typeface="Tahoma" pitchFamily="34" charset="0"/>
                <a:cs typeface="Tahoma" pitchFamily="34" charset="0"/>
              </a:rPr>
              <a:t>both</a:t>
            </a:r>
            <a:r>
              <a:rPr lang="en-US" altLang="en-US" b="1">
                <a:solidFill>
                  <a:srgbClr val="000000"/>
                </a:solidFill>
                <a:latin typeface="Tahoma" pitchFamily="34" charset="0"/>
                <a:cs typeface="Tahoma" pitchFamily="34" charset="0"/>
              </a:rPr>
              <a:t> lepromatous and tuberculoid leprosies</a:t>
            </a:r>
            <a:r>
              <a:rPr lang="en-US" altLang="en-US">
                <a:solidFill>
                  <a:srgbClr val="000000"/>
                </a:solidFill>
                <a:latin typeface="Tahoma" pitchFamily="34" charset="0"/>
                <a:cs typeface="Tahoma" pitchFamily="34" charset="0"/>
              </a:rPr>
              <a:t>.</a:t>
            </a:r>
          </a:p>
        </p:txBody>
      </p:sp>
    </p:spTree>
    <p:extLst>
      <p:ext uri="{BB962C8B-B14F-4D97-AF65-F5344CB8AC3E}">
        <p14:creationId xmlns:p14="http://schemas.microsoft.com/office/powerpoint/2010/main" val="370677641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6562"/>
                                        </p:tgtEl>
                                        <p:attrNameLst>
                                          <p:attrName>style.visibility</p:attrName>
                                        </p:attrNameLst>
                                      </p:cBhvr>
                                      <p:to>
                                        <p:strVal val="visible"/>
                                      </p:to>
                                    </p:set>
                                    <p:anim calcmode="lin" valueType="num">
                                      <p:cBhvr additive="base">
                                        <p:cTn id="7" dur="500" fill="hold"/>
                                        <p:tgtEl>
                                          <p:spTgt spid="66562"/>
                                        </p:tgtEl>
                                        <p:attrNameLst>
                                          <p:attrName>ppt_x</p:attrName>
                                        </p:attrNameLst>
                                      </p:cBhvr>
                                      <p:tavLst>
                                        <p:tav tm="0">
                                          <p:val>
                                            <p:strVal val="#ppt_x"/>
                                          </p:val>
                                        </p:tav>
                                        <p:tav tm="100000">
                                          <p:val>
                                            <p:strVal val="#ppt_x"/>
                                          </p:val>
                                        </p:tav>
                                      </p:tavLst>
                                    </p:anim>
                                    <p:anim calcmode="lin" valueType="num">
                                      <p:cBhvr additive="base">
                                        <p:cTn id="8" dur="500" fill="hold"/>
                                        <p:tgtEl>
                                          <p:spTgt spid="6656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66563"/>
                                        </p:tgtEl>
                                        <p:attrNameLst>
                                          <p:attrName>style.visibility</p:attrName>
                                        </p:attrNameLst>
                                      </p:cBhvr>
                                      <p:to>
                                        <p:strVal val="visible"/>
                                      </p:to>
                                    </p:set>
                                    <p:anim calcmode="lin" valueType="num">
                                      <p:cBhvr additive="base">
                                        <p:cTn id="13" dur="2000" fill="hold"/>
                                        <p:tgtEl>
                                          <p:spTgt spid="66563"/>
                                        </p:tgtEl>
                                        <p:attrNameLst>
                                          <p:attrName>ppt_x</p:attrName>
                                        </p:attrNameLst>
                                      </p:cBhvr>
                                      <p:tavLst>
                                        <p:tav tm="0">
                                          <p:val>
                                            <p:strVal val="#ppt_x"/>
                                          </p:val>
                                        </p:tav>
                                        <p:tav tm="100000">
                                          <p:val>
                                            <p:strVal val="#ppt_x"/>
                                          </p:val>
                                        </p:tav>
                                      </p:tavLst>
                                    </p:anim>
                                    <p:anim calcmode="lin" valueType="num">
                                      <p:cBhvr additive="base">
                                        <p:cTn id="14" dur="2000" fill="hold"/>
                                        <p:tgtEl>
                                          <p:spTgt spid="66563"/>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66564">
                                            <p:txEl>
                                              <p:pRg st="0" end="0"/>
                                            </p:txEl>
                                          </p:spTgt>
                                        </p:tgtEl>
                                        <p:attrNameLst>
                                          <p:attrName>style.visibility</p:attrName>
                                        </p:attrNameLst>
                                      </p:cBhvr>
                                      <p:to>
                                        <p:strVal val="visible"/>
                                      </p:to>
                                    </p:set>
                                    <p:anim calcmode="lin" valueType="num">
                                      <p:cBhvr additive="base">
                                        <p:cTn id="19" dur="2000" fill="hold"/>
                                        <p:tgtEl>
                                          <p:spTgt spid="66564">
                                            <p:txEl>
                                              <p:pRg st="0" end="0"/>
                                            </p:txEl>
                                          </p:spTgt>
                                        </p:tgtEl>
                                        <p:attrNameLst>
                                          <p:attrName>ppt_x</p:attrName>
                                        </p:attrNameLst>
                                      </p:cBhvr>
                                      <p:tavLst>
                                        <p:tav tm="0">
                                          <p:val>
                                            <p:strVal val="1+#ppt_w/2"/>
                                          </p:val>
                                        </p:tav>
                                        <p:tav tm="100000">
                                          <p:val>
                                            <p:strVal val="#ppt_x"/>
                                          </p:val>
                                        </p:tav>
                                      </p:tavLst>
                                    </p:anim>
                                    <p:anim calcmode="lin" valueType="num">
                                      <p:cBhvr additive="base">
                                        <p:cTn id="20" dur="2000" fill="hold"/>
                                        <p:tgtEl>
                                          <p:spTgt spid="6656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66564">
                                            <p:txEl>
                                              <p:pRg st="1" end="1"/>
                                            </p:txEl>
                                          </p:spTgt>
                                        </p:tgtEl>
                                        <p:attrNameLst>
                                          <p:attrName>style.visibility</p:attrName>
                                        </p:attrNameLst>
                                      </p:cBhvr>
                                      <p:to>
                                        <p:strVal val="visible"/>
                                      </p:to>
                                    </p:set>
                                    <p:anim calcmode="lin" valueType="num">
                                      <p:cBhvr additive="base">
                                        <p:cTn id="25" dur="2000" fill="hold"/>
                                        <p:tgtEl>
                                          <p:spTgt spid="66564">
                                            <p:txEl>
                                              <p:pRg st="1" end="1"/>
                                            </p:txEl>
                                          </p:spTgt>
                                        </p:tgtEl>
                                        <p:attrNameLst>
                                          <p:attrName>ppt_x</p:attrName>
                                        </p:attrNameLst>
                                      </p:cBhvr>
                                      <p:tavLst>
                                        <p:tav tm="0">
                                          <p:val>
                                            <p:strVal val="1+#ppt_w/2"/>
                                          </p:val>
                                        </p:tav>
                                        <p:tav tm="100000">
                                          <p:val>
                                            <p:strVal val="#ppt_x"/>
                                          </p:val>
                                        </p:tav>
                                      </p:tavLst>
                                    </p:anim>
                                    <p:anim calcmode="lin" valueType="num">
                                      <p:cBhvr additive="base">
                                        <p:cTn id="26" dur="2000" fill="hold"/>
                                        <p:tgtEl>
                                          <p:spTgt spid="6656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66564">
                                            <p:txEl>
                                              <p:pRg st="2" end="2"/>
                                            </p:txEl>
                                          </p:spTgt>
                                        </p:tgtEl>
                                        <p:attrNameLst>
                                          <p:attrName>style.visibility</p:attrName>
                                        </p:attrNameLst>
                                      </p:cBhvr>
                                      <p:to>
                                        <p:strVal val="visible"/>
                                      </p:to>
                                    </p:set>
                                    <p:anim calcmode="lin" valueType="num">
                                      <p:cBhvr additive="base">
                                        <p:cTn id="31" dur="2000" fill="hold"/>
                                        <p:tgtEl>
                                          <p:spTgt spid="66564">
                                            <p:txEl>
                                              <p:pRg st="2" end="2"/>
                                            </p:txEl>
                                          </p:spTgt>
                                        </p:tgtEl>
                                        <p:attrNameLst>
                                          <p:attrName>ppt_x</p:attrName>
                                        </p:attrNameLst>
                                      </p:cBhvr>
                                      <p:tavLst>
                                        <p:tav tm="0">
                                          <p:val>
                                            <p:strVal val="1+#ppt_w/2"/>
                                          </p:val>
                                        </p:tav>
                                        <p:tav tm="100000">
                                          <p:val>
                                            <p:strVal val="#ppt_x"/>
                                          </p:val>
                                        </p:tav>
                                      </p:tavLst>
                                    </p:anim>
                                    <p:anim calcmode="lin" valueType="num">
                                      <p:cBhvr additive="base">
                                        <p:cTn id="32" dur="2000" fill="hold"/>
                                        <p:tgtEl>
                                          <p:spTgt spid="66564">
                                            <p:txEl>
                                              <p:pRg st="2" end="2"/>
                                            </p:txEl>
                                          </p:spTgt>
                                        </p:tgtEl>
                                        <p:attrNameLst>
                                          <p:attrName>ppt_y</p:attrName>
                                        </p:attrNameLst>
                                      </p:cBhvr>
                                      <p:tavLst>
                                        <p:tav tm="0">
                                          <p:val>
                                            <p:strVal val="#ppt_y"/>
                                          </p:val>
                                        </p:tav>
                                        <p:tav tm="100000">
                                          <p:val>
                                            <p:strVal val="#ppt_y"/>
                                          </p:val>
                                        </p:tav>
                                      </p:tavLst>
                                    </p:anim>
                                  </p:childTnLst>
                                </p:cTn>
                              </p:par>
                              <p:par>
                                <p:cTn id="33" presetID="2" presetClass="entr" presetSubtype="2" fill="hold" grpId="0" nodeType="withEffect">
                                  <p:stCondLst>
                                    <p:cond delay="0"/>
                                  </p:stCondLst>
                                  <p:childTnLst>
                                    <p:set>
                                      <p:cBhvr>
                                        <p:cTn id="34" dur="1" fill="hold">
                                          <p:stCondLst>
                                            <p:cond delay="0"/>
                                          </p:stCondLst>
                                        </p:cTn>
                                        <p:tgtEl>
                                          <p:spTgt spid="66564">
                                            <p:txEl>
                                              <p:pRg st="3" end="3"/>
                                            </p:txEl>
                                          </p:spTgt>
                                        </p:tgtEl>
                                        <p:attrNameLst>
                                          <p:attrName>style.visibility</p:attrName>
                                        </p:attrNameLst>
                                      </p:cBhvr>
                                      <p:to>
                                        <p:strVal val="visible"/>
                                      </p:to>
                                    </p:set>
                                    <p:anim calcmode="lin" valueType="num">
                                      <p:cBhvr additive="base">
                                        <p:cTn id="35" dur="2000" fill="hold"/>
                                        <p:tgtEl>
                                          <p:spTgt spid="66564">
                                            <p:txEl>
                                              <p:pRg st="3" end="3"/>
                                            </p:txEl>
                                          </p:spTgt>
                                        </p:tgtEl>
                                        <p:attrNameLst>
                                          <p:attrName>ppt_x</p:attrName>
                                        </p:attrNameLst>
                                      </p:cBhvr>
                                      <p:tavLst>
                                        <p:tav tm="0">
                                          <p:val>
                                            <p:strVal val="1+#ppt_w/2"/>
                                          </p:val>
                                        </p:tav>
                                        <p:tav tm="100000">
                                          <p:val>
                                            <p:strVal val="#ppt_x"/>
                                          </p:val>
                                        </p:tav>
                                      </p:tavLst>
                                    </p:anim>
                                    <p:anim calcmode="lin" valueType="num">
                                      <p:cBhvr additive="base">
                                        <p:cTn id="36" dur="2000" fill="hold"/>
                                        <p:tgtEl>
                                          <p:spTgt spid="66564">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p:bldP spid="66564"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ar-SA" altLang="en-US"/>
              <a:t>Dr Nagih</a:t>
            </a:r>
            <a:endParaRPr lang="en-US" altLang="en-US"/>
          </a:p>
        </p:txBody>
      </p:sp>
      <p:sp>
        <p:nvSpPr>
          <p:cNvPr id="6" name="Footer Placeholder 5"/>
          <p:cNvSpPr>
            <a:spLocks noGrp="1"/>
          </p:cNvSpPr>
          <p:nvPr>
            <p:ph type="ftr" sz="quarter" idx="11"/>
          </p:nvPr>
        </p:nvSpPr>
        <p:spPr/>
        <p:txBody>
          <a:bodyPr/>
          <a:lstStyle/>
          <a:p>
            <a:r>
              <a:rPr lang="en-US" altLang="en-US"/>
              <a:t>Nar_nar @ mans.edu.eg.</a:t>
            </a:r>
          </a:p>
        </p:txBody>
      </p:sp>
      <p:pic>
        <p:nvPicPr>
          <p:cNvPr id="68610" name="Picture 2" descr="bbirdbutterflies"/>
          <p:cNvPicPr>
            <a:picLocks noChangeAspect="1" noChangeArrowheads="1"/>
          </p:cNvPicPr>
          <p:nvPr/>
        </p:nvPicPr>
        <p:blipFill>
          <a:blip r:embed="rId2">
            <a:lum bright="16000" contrast="1400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68612" name="Picture 4" descr="Leprosy"/>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5029200" y="304800"/>
            <a:ext cx="3733800" cy="5791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68613" name="Picture 5" descr="lep3"/>
          <p:cNvPicPr>
            <a:picLocks noGrp="1" noChangeAspect="1" noChangeArrowheads="1"/>
          </p:cNvPicPr>
          <p:nvPr>
            <p:ph sz="half" idx="1"/>
          </p:nvPr>
        </p:nvPicPr>
        <p:blipFill>
          <a:blip r:embed="rId4">
            <a:extLst>
              <a:ext uri="{28A0092B-C50C-407E-A947-70E740481C1C}">
                <a14:useLocalDpi xmlns:a14="http://schemas.microsoft.com/office/drawing/2010/main" val="0"/>
              </a:ext>
            </a:extLst>
          </a:blip>
          <a:srcRect/>
          <a:stretch>
            <a:fillRect/>
          </a:stretch>
        </p:blipFill>
        <p:spPr>
          <a:xfrm>
            <a:off x="457200" y="381000"/>
            <a:ext cx="3886200" cy="56911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25235203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68613"/>
                                        </p:tgtEl>
                                        <p:attrNameLst>
                                          <p:attrName>style.visibility</p:attrName>
                                        </p:attrNameLst>
                                      </p:cBhvr>
                                      <p:to>
                                        <p:strVal val="visible"/>
                                      </p:to>
                                    </p:set>
                                    <p:animEffect transition="in" filter="diamond(in)">
                                      <p:cBhvr>
                                        <p:cTn id="7" dur="2000"/>
                                        <p:tgtEl>
                                          <p:spTgt spid="6861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68612"/>
                                        </p:tgtEl>
                                        <p:attrNameLst>
                                          <p:attrName>style.visibility</p:attrName>
                                        </p:attrNameLst>
                                      </p:cBhvr>
                                      <p:to>
                                        <p:strVal val="visible"/>
                                      </p:to>
                                    </p:set>
                                    <p:animEffect transition="in" filter="checkerboard(across)">
                                      <p:cBhvr>
                                        <p:cTn id="12" dur="500"/>
                                        <p:tgtEl>
                                          <p:spTgt spid="686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9" name="Picture 3" descr="D:\Oberbeck\lepros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457200"/>
            <a:ext cx="7620000" cy="6188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24034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2" name="Picture 4" descr="leprosy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0"/>
            <a:ext cx="2743200" cy="1981200"/>
          </a:xfrm>
          <a:prstGeom prst="rect">
            <a:avLst/>
          </a:prstGeom>
          <a:noFill/>
          <a:extLst>
            <a:ext uri="{909E8E84-426E-40DD-AFC4-6F175D3DCCD1}">
              <a14:hiddenFill xmlns:a14="http://schemas.microsoft.com/office/drawing/2010/main">
                <a:solidFill>
                  <a:srgbClr val="FFFFFF"/>
                </a:solidFill>
              </a14:hiddenFill>
            </a:ext>
          </a:extLst>
        </p:spPr>
      </p:pic>
      <p:pic>
        <p:nvPicPr>
          <p:cNvPr id="32773" name="Picture 5" descr="leprosy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1000" y="381000"/>
            <a:ext cx="3352800" cy="2819400"/>
          </a:xfrm>
          <a:prstGeom prst="rect">
            <a:avLst/>
          </a:prstGeom>
          <a:noFill/>
          <a:extLst>
            <a:ext uri="{909E8E84-426E-40DD-AFC4-6F175D3DCCD1}">
              <a14:hiddenFill xmlns:a14="http://schemas.microsoft.com/office/drawing/2010/main">
                <a:solidFill>
                  <a:srgbClr val="FFFFFF"/>
                </a:solidFill>
              </a14:hiddenFill>
            </a:ext>
          </a:extLst>
        </p:spPr>
      </p:pic>
      <p:pic>
        <p:nvPicPr>
          <p:cNvPr id="32774" name="Picture 6" descr="leprosy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86200" y="3657600"/>
            <a:ext cx="4191000" cy="2895600"/>
          </a:xfrm>
          <a:prstGeom prst="rect">
            <a:avLst/>
          </a:prstGeom>
          <a:noFill/>
          <a:extLst>
            <a:ext uri="{909E8E84-426E-40DD-AFC4-6F175D3DCCD1}">
              <a14:hiddenFill xmlns:a14="http://schemas.microsoft.com/office/drawing/2010/main">
                <a:solidFill>
                  <a:srgbClr val="FFFFFF"/>
                </a:solidFill>
              </a14:hiddenFill>
            </a:ext>
          </a:extLst>
        </p:spPr>
      </p:pic>
      <p:pic>
        <p:nvPicPr>
          <p:cNvPr id="32775" name="Picture 7" descr="leprosy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3352800"/>
            <a:ext cx="2667000"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27235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a:solidFill>
                  <a:srgbClr val="FF0066"/>
                </a:solidFill>
                <a:latin typeface="Tahoma" pitchFamily="34" charset="0"/>
                <a:cs typeface="Tahoma" pitchFamily="34" charset="0"/>
              </a:rPr>
              <a:t>Antileprotics</a:t>
            </a:r>
          </a:p>
        </p:txBody>
      </p:sp>
      <p:sp>
        <p:nvSpPr>
          <p:cNvPr id="38915" name="Rectangle 3"/>
          <p:cNvSpPr>
            <a:spLocks noGrp="1" noChangeArrowheads="1"/>
          </p:cNvSpPr>
          <p:nvPr>
            <p:ph type="body" idx="1"/>
          </p:nvPr>
        </p:nvSpPr>
        <p:spPr/>
        <p:txBody>
          <a:bodyPr/>
          <a:lstStyle/>
          <a:p>
            <a:pPr algn="l" rtl="0"/>
            <a:r>
              <a:rPr lang="en-US" altLang="en-US" dirty="0">
                <a:latin typeface="Tahoma" pitchFamily="34" charset="0"/>
                <a:cs typeface="Tahoma" pitchFamily="34" charset="0"/>
              </a:rPr>
              <a:t>For </a:t>
            </a:r>
            <a:r>
              <a:rPr lang="en-US" altLang="en-US" b="1" u="sng" dirty="0" err="1">
                <a:solidFill>
                  <a:srgbClr val="FF0066"/>
                </a:solidFill>
                <a:latin typeface="Tahoma" pitchFamily="34" charset="0"/>
                <a:cs typeface="Tahoma" pitchFamily="34" charset="0"/>
              </a:rPr>
              <a:t>tuberculoid</a:t>
            </a:r>
            <a:r>
              <a:rPr lang="en-US" altLang="en-US" b="1" u="sng" dirty="0">
                <a:solidFill>
                  <a:srgbClr val="FF0066"/>
                </a:solidFill>
                <a:latin typeface="Tahoma" pitchFamily="34" charset="0"/>
                <a:cs typeface="Tahoma" pitchFamily="34" charset="0"/>
              </a:rPr>
              <a:t> leprosy</a:t>
            </a:r>
            <a:r>
              <a:rPr lang="en-US" altLang="en-US" dirty="0">
                <a:latin typeface="Tahoma" pitchFamily="34" charset="0"/>
                <a:cs typeface="Tahoma" pitchFamily="34" charset="0"/>
              </a:rPr>
              <a:t> : </a:t>
            </a:r>
            <a:r>
              <a:rPr lang="en-US" altLang="en-US" dirty="0" err="1">
                <a:latin typeface="Tahoma" pitchFamily="34" charset="0"/>
                <a:cs typeface="Tahoma" pitchFamily="34" charset="0"/>
              </a:rPr>
              <a:t>Dapsone</a:t>
            </a:r>
            <a:r>
              <a:rPr lang="en-US" altLang="en-US" dirty="0">
                <a:latin typeface="Tahoma" pitchFamily="34" charset="0"/>
                <a:cs typeface="Tahoma" pitchFamily="34" charset="0"/>
              </a:rPr>
              <a:t> &amp; rifampicin , drugs are continued for 6 months</a:t>
            </a:r>
          </a:p>
          <a:p>
            <a:pPr algn="l" rtl="0"/>
            <a:r>
              <a:rPr lang="en-US" altLang="en-US" dirty="0">
                <a:latin typeface="Tahoma" pitchFamily="34" charset="0"/>
                <a:cs typeface="Tahoma" pitchFamily="34" charset="0"/>
              </a:rPr>
              <a:t>For </a:t>
            </a:r>
            <a:r>
              <a:rPr lang="en-US" altLang="en-US" b="1" u="sng" dirty="0">
                <a:solidFill>
                  <a:srgbClr val="FF0066"/>
                </a:solidFill>
                <a:latin typeface="Tahoma" pitchFamily="34" charset="0"/>
                <a:cs typeface="Tahoma" pitchFamily="34" charset="0"/>
              </a:rPr>
              <a:t>lepromatous leprosy</a:t>
            </a:r>
            <a:r>
              <a:rPr lang="en-US" altLang="en-US" dirty="0">
                <a:latin typeface="Tahoma" pitchFamily="34" charset="0"/>
                <a:cs typeface="Tahoma" pitchFamily="34" charset="0"/>
              </a:rPr>
              <a:t> : </a:t>
            </a:r>
            <a:r>
              <a:rPr lang="en-US" altLang="en-US" dirty="0" err="1">
                <a:latin typeface="Tahoma" pitchFamily="34" charset="0"/>
                <a:cs typeface="Tahoma" pitchFamily="34" charset="0"/>
              </a:rPr>
              <a:t>Dapsone</a:t>
            </a:r>
            <a:r>
              <a:rPr lang="en-US" altLang="en-US" dirty="0">
                <a:latin typeface="Tahoma" pitchFamily="34" charset="0"/>
                <a:cs typeface="Tahoma" pitchFamily="34" charset="0"/>
              </a:rPr>
              <a:t> , Rifampicin &amp; </a:t>
            </a:r>
            <a:r>
              <a:rPr lang="en-US" altLang="en-US" dirty="0" err="1">
                <a:latin typeface="Tahoma" pitchFamily="34" charset="0"/>
                <a:cs typeface="Tahoma" pitchFamily="34" charset="0"/>
              </a:rPr>
              <a:t>clofazimine</a:t>
            </a:r>
            <a:r>
              <a:rPr lang="en-US" altLang="en-US" dirty="0">
                <a:latin typeface="Tahoma" pitchFamily="34" charset="0"/>
                <a:cs typeface="Tahoma" pitchFamily="34" charset="0"/>
              </a:rPr>
              <a:t> , </a:t>
            </a:r>
          </a:p>
          <a:p>
            <a:pPr algn="l" rtl="0"/>
            <a:r>
              <a:rPr lang="en-US" altLang="en-US" dirty="0">
                <a:latin typeface="Tahoma" pitchFamily="34" charset="0"/>
                <a:cs typeface="Tahoma" pitchFamily="34" charset="0"/>
              </a:rPr>
              <a:t>is treated for at least 2 years.</a:t>
            </a:r>
          </a:p>
          <a:p>
            <a:pPr marL="1828800" lvl="4" indent="0">
              <a:buNone/>
            </a:pPr>
            <a:r>
              <a:rPr lang="en-US" altLang="en-US" dirty="0">
                <a:latin typeface="Tahoma" pitchFamily="34" charset="0"/>
                <a:cs typeface="Tahoma" pitchFamily="34" charset="0"/>
              </a:rPr>
              <a:t>								</a:t>
            </a:r>
          </a:p>
        </p:txBody>
      </p:sp>
    </p:spTree>
    <p:extLst>
      <p:ext uri="{BB962C8B-B14F-4D97-AF65-F5344CB8AC3E}">
        <p14:creationId xmlns:p14="http://schemas.microsoft.com/office/powerpoint/2010/main" val="8649451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8914"/>
                                        </p:tgtEl>
                                        <p:attrNameLst>
                                          <p:attrName>style.visibility</p:attrName>
                                        </p:attrNameLst>
                                      </p:cBhvr>
                                      <p:to>
                                        <p:strVal val="visible"/>
                                      </p:to>
                                    </p:set>
                                    <p:anim calcmode="lin" valueType="num">
                                      <p:cBhvr additive="base">
                                        <p:cTn id="7" dur="2000" fill="hold"/>
                                        <p:tgtEl>
                                          <p:spTgt spid="38914"/>
                                        </p:tgtEl>
                                        <p:attrNameLst>
                                          <p:attrName>ppt_x</p:attrName>
                                        </p:attrNameLst>
                                      </p:cBhvr>
                                      <p:tavLst>
                                        <p:tav tm="0">
                                          <p:val>
                                            <p:strVal val="#ppt_x"/>
                                          </p:val>
                                        </p:tav>
                                        <p:tav tm="100000">
                                          <p:val>
                                            <p:strVal val="#ppt_x"/>
                                          </p:val>
                                        </p:tav>
                                      </p:tavLst>
                                    </p:anim>
                                    <p:anim calcmode="lin" valueType="num">
                                      <p:cBhvr additive="base">
                                        <p:cTn id="8" dur="2000" fill="hold"/>
                                        <p:tgtEl>
                                          <p:spTgt spid="38914"/>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8915">
                                            <p:txEl>
                                              <p:pRg st="0" end="0"/>
                                            </p:txEl>
                                          </p:spTgt>
                                        </p:tgtEl>
                                        <p:attrNameLst>
                                          <p:attrName>style.visibility</p:attrName>
                                        </p:attrNameLst>
                                      </p:cBhvr>
                                      <p:to>
                                        <p:strVal val="visible"/>
                                      </p:to>
                                    </p:set>
                                    <p:anim calcmode="lin" valueType="num">
                                      <p:cBhvr additive="base">
                                        <p:cTn id="13" dur="2000" fill="hold"/>
                                        <p:tgtEl>
                                          <p:spTgt spid="38915">
                                            <p:txEl>
                                              <p:pRg st="0" end="0"/>
                                            </p:txEl>
                                          </p:spTgt>
                                        </p:tgtEl>
                                        <p:attrNameLst>
                                          <p:attrName>ppt_x</p:attrName>
                                        </p:attrNameLst>
                                      </p:cBhvr>
                                      <p:tavLst>
                                        <p:tav tm="0">
                                          <p:val>
                                            <p:strVal val="1+#ppt_w/2"/>
                                          </p:val>
                                        </p:tav>
                                        <p:tav tm="100000">
                                          <p:val>
                                            <p:strVal val="#ppt_x"/>
                                          </p:val>
                                        </p:tav>
                                      </p:tavLst>
                                    </p:anim>
                                    <p:anim calcmode="lin" valueType="num">
                                      <p:cBhvr additive="base">
                                        <p:cTn id="14" dur="2000" fill="hold"/>
                                        <p:tgtEl>
                                          <p:spTgt spid="389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8915">
                                            <p:txEl>
                                              <p:pRg st="1" end="1"/>
                                            </p:txEl>
                                          </p:spTgt>
                                        </p:tgtEl>
                                        <p:attrNameLst>
                                          <p:attrName>style.visibility</p:attrName>
                                        </p:attrNameLst>
                                      </p:cBhvr>
                                      <p:to>
                                        <p:strVal val="visible"/>
                                      </p:to>
                                    </p:set>
                                    <p:anim calcmode="lin" valueType="num">
                                      <p:cBhvr additive="base">
                                        <p:cTn id="19" dur="2000" fill="hold"/>
                                        <p:tgtEl>
                                          <p:spTgt spid="38915">
                                            <p:txEl>
                                              <p:pRg st="1" end="1"/>
                                            </p:txEl>
                                          </p:spTgt>
                                        </p:tgtEl>
                                        <p:attrNameLst>
                                          <p:attrName>ppt_x</p:attrName>
                                        </p:attrNameLst>
                                      </p:cBhvr>
                                      <p:tavLst>
                                        <p:tav tm="0">
                                          <p:val>
                                            <p:strVal val="1+#ppt_w/2"/>
                                          </p:val>
                                        </p:tav>
                                        <p:tav tm="100000">
                                          <p:val>
                                            <p:strVal val="#ppt_x"/>
                                          </p:val>
                                        </p:tav>
                                      </p:tavLst>
                                    </p:anim>
                                    <p:anim calcmode="lin" valueType="num">
                                      <p:cBhvr additive="base">
                                        <p:cTn id="20" dur="2000" fill="hold"/>
                                        <p:tgtEl>
                                          <p:spTgt spid="3891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8915">
                                            <p:txEl>
                                              <p:pRg st="2" end="2"/>
                                            </p:txEl>
                                          </p:spTgt>
                                        </p:tgtEl>
                                        <p:attrNameLst>
                                          <p:attrName>style.visibility</p:attrName>
                                        </p:attrNameLst>
                                      </p:cBhvr>
                                      <p:to>
                                        <p:strVal val="visible"/>
                                      </p:to>
                                    </p:set>
                                    <p:anim calcmode="lin" valueType="num">
                                      <p:cBhvr additive="base">
                                        <p:cTn id="25" dur="2000" fill="hold"/>
                                        <p:tgtEl>
                                          <p:spTgt spid="38915">
                                            <p:txEl>
                                              <p:pRg st="2" end="2"/>
                                            </p:txEl>
                                          </p:spTgt>
                                        </p:tgtEl>
                                        <p:attrNameLst>
                                          <p:attrName>ppt_x</p:attrName>
                                        </p:attrNameLst>
                                      </p:cBhvr>
                                      <p:tavLst>
                                        <p:tav tm="0">
                                          <p:val>
                                            <p:strVal val="1+#ppt_w/2"/>
                                          </p:val>
                                        </p:tav>
                                        <p:tav tm="100000">
                                          <p:val>
                                            <p:strVal val="#ppt_x"/>
                                          </p:val>
                                        </p:tav>
                                      </p:tavLst>
                                    </p:anim>
                                    <p:anim calcmode="lin" valueType="num">
                                      <p:cBhvr additive="base">
                                        <p:cTn id="26" dur="2000" fill="hold"/>
                                        <p:tgtEl>
                                          <p:spTgt spid="38915">
                                            <p:txEl>
                                              <p:pRg st="2" end="2"/>
                                            </p:txEl>
                                          </p:spTgt>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0"/>
                                  </p:stCondLst>
                                  <p:childTnLst>
                                    <p:set>
                                      <p:cBhvr>
                                        <p:cTn id="28" dur="1" fill="hold">
                                          <p:stCondLst>
                                            <p:cond delay="0"/>
                                          </p:stCondLst>
                                        </p:cTn>
                                        <p:tgtEl>
                                          <p:spTgt spid="38915">
                                            <p:txEl>
                                              <p:pRg st="3" end="3"/>
                                            </p:txEl>
                                          </p:spTgt>
                                        </p:tgtEl>
                                        <p:attrNameLst>
                                          <p:attrName>style.visibility</p:attrName>
                                        </p:attrNameLst>
                                      </p:cBhvr>
                                      <p:to>
                                        <p:strVal val="visible"/>
                                      </p:to>
                                    </p:set>
                                    <p:anim calcmode="lin" valueType="num">
                                      <p:cBhvr additive="base">
                                        <p:cTn id="29" dur="2000" fill="hold"/>
                                        <p:tgtEl>
                                          <p:spTgt spid="38915">
                                            <p:txEl>
                                              <p:pRg st="3" end="3"/>
                                            </p:txEl>
                                          </p:spTgt>
                                        </p:tgtEl>
                                        <p:attrNameLst>
                                          <p:attrName>ppt_x</p:attrName>
                                        </p:attrNameLst>
                                      </p:cBhvr>
                                      <p:tavLst>
                                        <p:tav tm="0">
                                          <p:val>
                                            <p:strVal val="1+#ppt_w/2"/>
                                          </p:val>
                                        </p:tav>
                                        <p:tav tm="100000">
                                          <p:val>
                                            <p:strVal val="#ppt_x"/>
                                          </p:val>
                                        </p:tav>
                                      </p:tavLst>
                                    </p:anim>
                                    <p:anim calcmode="lin" valueType="num">
                                      <p:cBhvr additive="base">
                                        <p:cTn id="30" dur="2000" fill="hold"/>
                                        <p:tgtEl>
                                          <p:spTgt spid="3891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p:bldP spid="38915"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ltLang="en-US">
                <a:solidFill>
                  <a:srgbClr val="FF0066"/>
                </a:solidFill>
              </a:rPr>
              <a:t>Antileprotics</a:t>
            </a:r>
          </a:p>
        </p:txBody>
      </p:sp>
      <p:sp>
        <p:nvSpPr>
          <p:cNvPr id="40963" name="Rectangle 3"/>
          <p:cNvSpPr>
            <a:spLocks noGrp="1" noChangeArrowheads="1"/>
          </p:cNvSpPr>
          <p:nvPr>
            <p:ph type="body" idx="1"/>
          </p:nvPr>
        </p:nvSpPr>
        <p:spPr>
          <a:xfrm>
            <a:off x="76200" y="1600200"/>
            <a:ext cx="8915400" cy="4495800"/>
          </a:xfrm>
        </p:spPr>
        <p:txBody>
          <a:bodyPr>
            <a:normAutofit fontScale="77500" lnSpcReduction="20000"/>
          </a:bodyPr>
          <a:lstStyle/>
          <a:p>
            <a:pPr marL="0" indent="0" algn="l" rtl="0">
              <a:buNone/>
            </a:pPr>
            <a:r>
              <a:rPr lang="en-US" altLang="en-US" b="1" u="sng" dirty="0" smtClean="0">
                <a:solidFill>
                  <a:srgbClr val="FF0066"/>
                </a:solidFill>
                <a:latin typeface="Tahoma" pitchFamily="34" charset="0"/>
                <a:cs typeface="Tahoma" pitchFamily="34" charset="0"/>
              </a:rPr>
              <a:t>1- DAPSONE </a:t>
            </a:r>
            <a:r>
              <a:rPr lang="en-US" altLang="en-US" b="1" u="sng" dirty="0">
                <a:solidFill>
                  <a:srgbClr val="FF0066"/>
                </a:solidFill>
                <a:latin typeface="Tahoma" pitchFamily="34" charset="0"/>
                <a:cs typeface="Tahoma" pitchFamily="34" charset="0"/>
              </a:rPr>
              <a:t>:</a:t>
            </a:r>
          </a:p>
          <a:p>
            <a:pPr algn="l" rtl="0"/>
            <a:r>
              <a:rPr lang="en-US" altLang="en-US" dirty="0" smtClean="0">
                <a:latin typeface="Tahoma" pitchFamily="34" charset="0"/>
                <a:cs typeface="Tahoma" pitchFamily="34" charset="0"/>
              </a:rPr>
              <a:t>It </a:t>
            </a:r>
            <a:r>
              <a:rPr lang="en-US" altLang="en-US" dirty="0">
                <a:latin typeface="Tahoma" pitchFamily="34" charset="0"/>
                <a:cs typeface="Tahoma" pitchFamily="34" charset="0"/>
              </a:rPr>
              <a:t>is chemically related to the </a:t>
            </a:r>
            <a:r>
              <a:rPr lang="en-US" altLang="en-US" b="1" u="sng" dirty="0" err="1" smtClean="0">
                <a:solidFill>
                  <a:schemeClr val="accent2"/>
                </a:solidFill>
                <a:latin typeface="Tahoma" pitchFamily="34" charset="0"/>
                <a:cs typeface="Tahoma" pitchFamily="34" charset="0"/>
              </a:rPr>
              <a:t>sulphonamides</a:t>
            </a:r>
            <a:r>
              <a:rPr lang="en-US" altLang="en-US" b="1" u="sng" dirty="0">
                <a:solidFill>
                  <a:schemeClr val="accent2"/>
                </a:solidFill>
                <a:latin typeface="Tahoma" pitchFamily="34" charset="0"/>
                <a:cs typeface="Tahoma" pitchFamily="34" charset="0"/>
              </a:rPr>
              <a:t>.</a:t>
            </a:r>
          </a:p>
          <a:p>
            <a:pPr algn="l" rtl="0"/>
            <a:r>
              <a:rPr lang="en-US" altLang="en-US" dirty="0" smtClean="0">
                <a:latin typeface="Tahoma" pitchFamily="34" charset="0"/>
                <a:cs typeface="Tahoma" pitchFamily="34" charset="0"/>
              </a:rPr>
              <a:t>Acts </a:t>
            </a:r>
            <a:r>
              <a:rPr lang="en-US" altLang="en-US" dirty="0">
                <a:latin typeface="Tahoma" pitchFamily="34" charset="0"/>
                <a:cs typeface="Tahoma" pitchFamily="34" charset="0"/>
              </a:rPr>
              <a:t>by </a:t>
            </a:r>
            <a:r>
              <a:rPr lang="en-US" altLang="en-US" dirty="0">
                <a:solidFill>
                  <a:schemeClr val="accent2"/>
                </a:solidFill>
                <a:latin typeface="Tahoma" pitchFamily="34" charset="0"/>
                <a:cs typeface="Tahoma" pitchFamily="34" charset="0"/>
              </a:rPr>
              <a:t>inhibition of folate</a:t>
            </a:r>
            <a:r>
              <a:rPr lang="en-US" altLang="en-US" dirty="0">
                <a:latin typeface="Tahoma" pitchFamily="34" charset="0"/>
                <a:cs typeface="Tahoma" pitchFamily="34" charset="0"/>
              </a:rPr>
              <a:t> </a:t>
            </a:r>
            <a:r>
              <a:rPr lang="en-US" altLang="en-US" dirty="0" smtClean="0">
                <a:solidFill>
                  <a:schemeClr val="accent2"/>
                </a:solidFill>
                <a:latin typeface="Tahoma" pitchFamily="34" charset="0"/>
                <a:cs typeface="Tahoma" pitchFamily="34" charset="0"/>
              </a:rPr>
              <a:t>synthesis</a:t>
            </a:r>
          </a:p>
          <a:p>
            <a:pPr algn="l" rtl="0"/>
            <a:r>
              <a:rPr lang="en-US" altLang="en-US" b="1" u="sng" dirty="0" smtClean="0">
                <a:solidFill>
                  <a:schemeClr val="accent2"/>
                </a:solidFill>
                <a:latin typeface="Tahoma" pitchFamily="34" charset="0"/>
                <a:cs typeface="Tahoma" pitchFamily="34" charset="0"/>
              </a:rPr>
              <a:t>Resistance </a:t>
            </a:r>
            <a:r>
              <a:rPr lang="en-US" altLang="en-US" b="1" u="sng" dirty="0">
                <a:solidFill>
                  <a:schemeClr val="accent2"/>
                </a:solidFill>
                <a:latin typeface="Tahoma" pitchFamily="34" charset="0"/>
                <a:cs typeface="Tahoma" pitchFamily="34" charset="0"/>
              </a:rPr>
              <a:t>to </a:t>
            </a:r>
            <a:r>
              <a:rPr lang="en-US" altLang="en-US" b="1" u="sng" dirty="0" err="1">
                <a:solidFill>
                  <a:schemeClr val="accent2"/>
                </a:solidFill>
                <a:latin typeface="Tahoma" pitchFamily="34" charset="0"/>
                <a:cs typeface="Tahoma" pitchFamily="34" charset="0"/>
              </a:rPr>
              <a:t>dapsone</a:t>
            </a:r>
            <a:r>
              <a:rPr lang="en-US" altLang="en-US" b="1" u="sng" dirty="0">
                <a:solidFill>
                  <a:schemeClr val="accent2"/>
                </a:solidFill>
                <a:latin typeface="Tahoma" pitchFamily="34" charset="0"/>
                <a:cs typeface="Tahoma" pitchFamily="34" charset="0"/>
              </a:rPr>
              <a:t> is increasing</a:t>
            </a:r>
            <a:r>
              <a:rPr lang="en-US" altLang="en-US" dirty="0">
                <a:latin typeface="Tahoma" pitchFamily="34" charset="0"/>
                <a:cs typeface="Tahoma" pitchFamily="34" charset="0"/>
              </a:rPr>
              <a:t> , so drug combination is </a:t>
            </a:r>
            <a:r>
              <a:rPr lang="en-US" altLang="en-US" dirty="0" smtClean="0">
                <a:latin typeface="Tahoma" pitchFamily="34" charset="0"/>
                <a:cs typeface="Tahoma" pitchFamily="34" charset="0"/>
              </a:rPr>
              <a:t>recommended</a:t>
            </a:r>
          </a:p>
          <a:p>
            <a:pPr>
              <a:lnSpc>
                <a:spcPct val="90000"/>
              </a:lnSpc>
            </a:pPr>
            <a:r>
              <a:rPr lang="en-US" altLang="en-US" dirty="0">
                <a:latin typeface="Tahoma" pitchFamily="34" charset="0"/>
                <a:cs typeface="Tahoma" pitchFamily="34" charset="0"/>
              </a:rPr>
              <a:t>it is given </a:t>
            </a:r>
            <a:r>
              <a:rPr lang="en-US" altLang="en-US" u="sng" dirty="0">
                <a:solidFill>
                  <a:srgbClr val="FF0066"/>
                </a:solidFill>
                <a:latin typeface="Tahoma" pitchFamily="34" charset="0"/>
                <a:cs typeface="Tahoma" pitchFamily="34" charset="0"/>
              </a:rPr>
              <a:t>orally.</a:t>
            </a:r>
            <a:r>
              <a:rPr lang="en-US" altLang="en-US" dirty="0">
                <a:latin typeface="Tahoma" pitchFamily="34" charset="0"/>
                <a:cs typeface="Tahoma" pitchFamily="34" charset="0"/>
              </a:rPr>
              <a:t> Well absorbed.</a:t>
            </a:r>
          </a:p>
          <a:p>
            <a:pPr>
              <a:lnSpc>
                <a:spcPct val="90000"/>
              </a:lnSpc>
            </a:pPr>
            <a:r>
              <a:rPr lang="en-US" altLang="en-US" dirty="0" smtClean="0">
                <a:solidFill>
                  <a:srgbClr val="FF0066"/>
                </a:solidFill>
                <a:latin typeface="Tahoma" pitchFamily="34" charset="0"/>
                <a:cs typeface="Tahoma" pitchFamily="34" charset="0"/>
              </a:rPr>
              <a:t>widely </a:t>
            </a:r>
            <a:r>
              <a:rPr lang="en-US" altLang="en-US" dirty="0" err="1">
                <a:solidFill>
                  <a:srgbClr val="FF0066"/>
                </a:solidFill>
                <a:latin typeface="Tahoma" pitchFamily="34" charset="0"/>
                <a:cs typeface="Tahoma" pitchFamily="34" charset="0"/>
              </a:rPr>
              <a:t>distrubted</a:t>
            </a:r>
            <a:r>
              <a:rPr lang="en-US" altLang="en-US" dirty="0">
                <a:latin typeface="Tahoma" pitchFamily="34" charset="0"/>
                <a:cs typeface="Tahoma" pitchFamily="34" charset="0"/>
              </a:rPr>
              <a:t> through the body water &amp; all tissues.</a:t>
            </a:r>
          </a:p>
          <a:p>
            <a:pPr>
              <a:lnSpc>
                <a:spcPct val="90000"/>
              </a:lnSpc>
            </a:pPr>
            <a:r>
              <a:rPr lang="en-US" altLang="en-US" dirty="0" smtClean="0">
                <a:latin typeface="Tahoma" pitchFamily="34" charset="0"/>
                <a:cs typeface="Tahoma" pitchFamily="34" charset="0"/>
              </a:rPr>
              <a:t>plasma </a:t>
            </a:r>
            <a:r>
              <a:rPr lang="en-US" altLang="en-US" dirty="0">
                <a:latin typeface="Tahoma" pitchFamily="34" charset="0"/>
                <a:cs typeface="Tahoma" pitchFamily="34" charset="0"/>
              </a:rPr>
              <a:t>half life is </a:t>
            </a:r>
            <a:r>
              <a:rPr lang="en-US" altLang="en-US" dirty="0">
                <a:solidFill>
                  <a:srgbClr val="FF0066"/>
                </a:solidFill>
                <a:latin typeface="Tahoma" pitchFamily="34" charset="0"/>
                <a:cs typeface="Tahoma" pitchFamily="34" charset="0"/>
              </a:rPr>
              <a:t>24-48</a:t>
            </a:r>
            <a:r>
              <a:rPr lang="en-US" altLang="en-US" dirty="0">
                <a:latin typeface="Tahoma" pitchFamily="34" charset="0"/>
                <a:cs typeface="Tahoma" pitchFamily="34" charset="0"/>
              </a:rPr>
              <a:t> hours , but it remains in certain tissues to longer periods.</a:t>
            </a:r>
          </a:p>
          <a:p>
            <a:pPr>
              <a:lnSpc>
                <a:spcPct val="90000"/>
              </a:lnSpc>
            </a:pPr>
            <a:r>
              <a:rPr lang="en-US" altLang="en-US" dirty="0" smtClean="0">
                <a:latin typeface="Tahoma" pitchFamily="34" charset="0"/>
                <a:cs typeface="Tahoma" pitchFamily="34" charset="0"/>
              </a:rPr>
              <a:t>there </a:t>
            </a:r>
            <a:r>
              <a:rPr lang="en-US" altLang="en-US" dirty="0">
                <a:latin typeface="Tahoma" pitchFamily="34" charset="0"/>
                <a:cs typeface="Tahoma" pitchFamily="34" charset="0"/>
              </a:rPr>
              <a:t>is </a:t>
            </a:r>
            <a:r>
              <a:rPr lang="en-US" altLang="en-US" dirty="0">
                <a:solidFill>
                  <a:srgbClr val="FF0066"/>
                </a:solidFill>
                <a:latin typeface="Tahoma" pitchFamily="34" charset="0"/>
                <a:cs typeface="Tahoma" pitchFamily="34" charset="0"/>
              </a:rPr>
              <a:t>enterohepatic</a:t>
            </a:r>
            <a:r>
              <a:rPr lang="en-US" altLang="en-US" dirty="0">
                <a:latin typeface="Tahoma" pitchFamily="34" charset="0"/>
                <a:cs typeface="Tahoma" pitchFamily="34" charset="0"/>
              </a:rPr>
              <a:t> recycling ,but some is </a:t>
            </a:r>
            <a:r>
              <a:rPr lang="en-US" altLang="en-US" dirty="0">
                <a:solidFill>
                  <a:srgbClr val="FF0066"/>
                </a:solidFill>
                <a:latin typeface="Tahoma" pitchFamily="34" charset="0"/>
                <a:cs typeface="Tahoma" pitchFamily="34" charset="0"/>
              </a:rPr>
              <a:t>acetylated</a:t>
            </a:r>
            <a:r>
              <a:rPr lang="en-US" altLang="en-US" dirty="0">
                <a:latin typeface="Tahoma" pitchFamily="34" charset="0"/>
                <a:cs typeface="Tahoma" pitchFamily="34" charset="0"/>
              </a:rPr>
              <a:t> &amp; excreted in urine ,the dose may have to be adjusted in renal failure.</a:t>
            </a:r>
          </a:p>
          <a:p>
            <a:pPr>
              <a:lnSpc>
                <a:spcPct val="90000"/>
              </a:lnSpc>
            </a:pPr>
            <a:r>
              <a:rPr lang="en-US" altLang="en-US" dirty="0" smtClean="0">
                <a:latin typeface="Tahoma" pitchFamily="34" charset="0"/>
                <a:cs typeface="Tahoma" pitchFamily="34" charset="0"/>
              </a:rPr>
              <a:t>it </a:t>
            </a:r>
            <a:r>
              <a:rPr lang="en-US" altLang="en-US" dirty="0">
                <a:latin typeface="Tahoma" pitchFamily="34" charset="0"/>
                <a:cs typeface="Tahoma" pitchFamily="34" charset="0"/>
              </a:rPr>
              <a:t>is </a:t>
            </a:r>
            <a:r>
              <a:rPr lang="en-US" altLang="en-US" dirty="0">
                <a:solidFill>
                  <a:srgbClr val="FF0066"/>
                </a:solidFill>
                <a:latin typeface="Tahoma" pitchFamily="34" charset="0"/>
                <a:cs typeface="Tahoma" pitchFamily="34" charset="0"/>
              </a:rPr>
              <a:t>bacteriostatic .</a:t>
            </a:r>
          </a:p>
          <a:p>
            <a:pPr algn="l" rtl="0"/>
            <a:endParaRPr lang="en-US" altLang="en-US" dirty="0">
              <a:latin typeface="Tahoma" pitchFamily="34" charset="0"/>
              <a:cs typeface="Tahoma" pitchFamily="34" charset="0"/>
            </a:endParaRPr>
          </a:p>
          <a:p>
            <a:endParaRPr lang="en-US" altLang="en-US" dirty="0">
              <a:latin typeface="Tahoma" pitchFamily="34" charset="0"/>
              <a:cs typeface="Tahoma" pitchFamily="34" charset="0"/>
            </a:endParaRPr>
          </a:p>
        </p:txBody>
      </p:sp>
    </p:spTree>
    <p:extLst>
      <p:ext uri="{BB962C8B-B14F-4D97-AF65-F5344CB8AC3E}">
        <p14:creationId xmlns:p14="http://schemas.microsoft.com/office/powerpoint/2010/main" val="32694533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0962"/>
                                        </p:tgtEl>
                                        <p:attrNameLst>
                                          <p:attrName>style.visibility</p:attrName>
                                        </p:attrNameLst>
                                      </p:cBhvr>
                                      <p:to>
                                        <p:strVal val="visible"/>
                                      </p:to>
                                    </p:set>
                                    <p:anim calcmode="lin" valueType="num">
                                      <p:cBhvr additive="base">
                                        <p:cTn id="7" dur="2000" fill="hold"/>
                                        <p:tgtEl>
                                          <p:spTgt spid="40962"/>
                                        </p:tgtEl>
                                        <p:attrNameLst>
                                          <p:attrName>ppt_x</p:attrName>
                                        </p:attrNameLst>
                                      </p:cBhvr>
                                      <p:tavLst>
                                        <p:tav tm="0">
                                          <p:val>
                                            <p:strVal val="#ppt_x"/>
                                          </p:val>
                                        </p:tav>
                                        <p:tav tm="100000">
                                          <p:val>
                                            <p:strVal val="#ppt_x"/>
                                          </p:val>
                                        </p:tav>
                                      </p:tavLst>
                                    </p:anim>
                                    <p:anim calcmode="lin" valueType="num">
                                      <p:cBhvr additive="base">
                                        <p:cTn id="8" dur="2000" fill="hold"/>
                                        <p:tgtEl>
                                          <p:spTgt spid="40962"/>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40963">
                                            <p:txEl>
                                              <p:pRg st="0" end="0"/>
                                            </p:txEl>
                                          </p:spTgt>
                                        </p:tgtEl>
                                        <p:attrNameLst>
                                          <p:attrName>style.visibility</p:attrName>
                                        </p:attrNameLst>
                                      </p:cBhvr>
                                      <p:to>
                                        <p:strVal val="visible"/>
                                      </p:to>
                                    </p:set>
                                    <p:anim calcmode="lin" valueType="num">
                                      <p:cBhvr additive="base">
                                        <p:cTn id="13" dur="2000" fill="hold"/>
                                        <p:tgtEl>
                                          <p:spTgt spid="40963">
                                            <p:txEl>
                                              <p:pRg st="0" end="0"/>
                                            </p:txEl>
                                          </p:spTgt>
                                        </p:tgtEl>
                                        <p:attrNameLst>
                                          <p:attrName>ppt_x</p:attrName>
                                        </p:attrNameLst>
                                      </p:cBhvr>
                                      <p:tavLst>
                                        <p:tav tm="0">
                                          <p:val>
                                            <p:strVal val="1+#ppt_w/2"/>
                                          </p:val>
                                        </p:tav>
                                        <p:tav tm="100000">
                                          <p:val>
                                            <p:strVal val="#ppt_x"/>
                                          </p:val>
                                        </p:tav>
                                      </p:tavLst>
                                    </p:anim>
                                    <p:anim calcmode="lin" valueType="num">
                                      <p:cBhvr additive="base">
                                        <p:cTn id="14" dur="2000" fill="hold"/>
                                        <p:tgtEl>
                                          <p:spTgt spid="409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40963">
                                            <p:txEl>
                                              <p:pRg st="1" end="1"/>
                                            </p:txEl>
                                          </p:spTgt>
                                        </p:tgtEl>
                                        <p:attrNameLst>
                                          <p:attrName>style.visibility</p:attrName>
                                        </p:attrNameLst>
                                      </p:cBhvr>
                                      <p:to>
                                        <p:strVal val="visible"/>
                                      </p:to>
                                    </p:set>
                                    <p:anim calcmode="lin" valueType="num">
                                      <p:cBhvr additive="base">
                                        <p:cTn id="19" dur="2000" fill="hold"/>
                                        <p:tgtEl>
                                          <p:spTgt spid="40963">
                                            <p:txEl>
                                              <p:pRg st="1" end="1"/>
                                            </p:txEl>
                                          </p:spTgt>
                                        </p:tgtEl>
                                        <p:attrNameLst>
                                          <p:attrName>ppt_x</p:attrName>
                                        </p:attrNameLst>
                                      </p:cBhvr>
                                      <p:tavLst>
                                        <p:tav tm="0">
                                          <p:val>
                                            <p:strVal val="1+#ppt_w/2"/>
                                          </p:val>
                                        </p:tav>
                                        <p:tav tm="100000">
                                          <p:val>
                                            <p:strVal val="#ppt_x"/>
                                          </p:val>
                                        </p:tav>
                                      </p:tavLst>
                                    </p:anim>
                                    <p:anim calcmode="lin" valueType="num">
                                      <p:cBhvr additive="base">
                                        <p:cTn id="20" dur="2000" fill="hold"/>
                                        <p:tgtEl>
                                          <p:spTgt spid="4096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40963">
                                            <p:txEl>
                                              <p:pRg st="2" end="2"/>
                                            </p:txEl>
                                          </p:spTgt>
                                        </p:tgtEl>
                                        <p:attrNameLst>
                                          <p:attrName>style.visibility</p:attrName>
                                        </p:attrNameLst>
                                      </p:cBhvr>
                                      <p:to>
                                        <p:strVal val="visible"/>
                                      </p:to>
                                    </p:set>
                                    <p:anim calcmode="lin" valueType="num">
                                      <p:cBhvr additive="base">
                                        <p:cTn id="25" dur="2000" fill="hold"/>
                                        <p:tgtEl>
                                          <p:spTgt spid="40963">
                                            <p:txEl>
                                              <p:pRg st="2" end="2"/>
                                            </p:txEl>
                                          </p:spTgt>
                                        </p:tgtEl>
                                        <p:attrNameLst>
                                          <p:attrName>ppt_x</p:attrName>
                                        </p:attrNameLst>
                                      </p:cBhvr>
                                      <p:tavLst>
                                        <p:tav tm="0">
                                          <p:val>
                                            <p:strVal val="1+#ppt_w/2"/>
                                          </p:val>
                                        </p:tav>
                                        <p:tav tm="100000">
                                          <p:val>
                                            <p:strVal val="#ppt_x"/>
                                          </p:val>
                                        </p:tav>
                                      </p:tavLst>
                                    </p:anim>
                                    <p:anim calcmode="lin" valueType="num">
                                      <p:cBhvr additive="base">
                                        <p:cTn id="26" dur="2000" fill="hold"/>
                                        <p:tgtEl>
                                          <p:spTgt spid="4096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40963">
                                            <p:txEl>
                                              <p:pRg st="3" end="3"/>
                                            </p:txEl>
                                          </p:spTgt>
                                        </p:tgtEl>
                                        <p:attrNameLst>
                                          <p:attrName>style.visibility</p:attrName>
                                        </p:attrNameLst>
                                      </p:cBhvr>
                                      <p:to>
                                        <p:strVal val="visible"/>
                                      </p:to>
                                    </p:set>
                                    <p:anim calcmode="lin" valueType="num">
                                      <p:cBhvr additive="base">
                                        <p:cTn id="31" dur="2000" fill="hold"/>
                                        <p:tgtEl>
                                          <p:spTgt spid="40963">
                                            <p:txEl>
                                              <p:pRg st="3" end="3"/>
                                            </p:txEl>
                                          </p:spTgt>
                                        </p:tgtEl>
                                        <p:attrNameLst>
                                          <p:attrName>ppt_x</p:attrName>
                                        </p:attrNameLst>
                                      </p:cBhvr>
                                      <p:tavLst>
                                        <p:tav tm="0">
                                          <p:val>
                                            <p:strVal val="1+#ppt_w/2"/>
                                          </p:val>
                                        </p:tav>
                                        <p:tav tm="100000">
                                          <p:val>
                                            <p:strVal val="#ppt_x"/>
                                          </p:val>
                                        </p:tav>
                                      </p:tavLst>
                                    </p:anim>
                                    <p:anim calcmode="lin" valueType="num">
                                      <p:cBhvr additive="base">
                                        <p:cTn id="32" dur="2000" fill="hold"/>
                                        <p:tgtEl>
                                          <p:spTgt spid="4096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40963">
                                            <p:txEl>
                                              <p:pRg st="4" end="4"/>
                                            </p:txEl>
                                          </p:spTgt>
                                        </p:tgtEl>
                                        <p:attrNameLst>
                                          <p:attrName>style.visibility</p:attrName>
                                        </p:attrNameLst>
                                      </p:cBhvr>
                                      <p:to>
                                        <p:strVal val="visible"/>
                                      </p:to>
                                    </p:set>
                                    <p:anim calcmode="lin" valueType="num">
                                      <p:cBhvr additive="base">
                                        <p:cTn id="37" dur="2000" fill="hold"/>
                                        <p:tgtEl>
                                          <p:spTgt spid="40963">
                                            <p:txEl>
                                              <p:pRg st="4" end="4"/>
                                            </p:txEl>
                                          </p:spTgt>
                                        </p:tgtEl>
                                        <p:attrNameLst>
                                          <p:attrName>ppt_x</p:attrName>
                                        </p:attrNameLst>
                                      </p:cBhvr>
                                      <p:tavLst>
                                        <p:tav tm="0">
                                          <p:val>
                                            <p:strVal val="1+#ppt_w/2"/>
                                          </p:val>
                                        </p:tav>
                                        <p:tav tm="100000">
                                          <p:val>
                                            <p:strVal val="#ppt_x"/>
                                          </p:val>
                                        </p:tav>
                                      </p:tavLst>
                                    </p:anim>
                                    <p:anim calcmode="lin" valueType="num">
                                      <p:cBhvr additive="base">
                                        <p:cTn id="38" dur="2000" fill="hold"/>
                                        <p:tgtEl>
                                          <p:spTgt spid="4096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40963">
                                            <p:txEl>
                                              <p:pRg st="5" end="5"/>
                                            </p:txEl>
                                          </p:spTgt>
                                        </p:tgtEl>
                                        <p:attrNameLst>
                                          <p:attrName>style.visibility</p:attrName>
                                        </p:attrNameLst>
                                      </p:cBhvr>
                                      <p:to>
                                        <p:strVal val="visible"/>
                                      </p:to>
                                    </p:set>
                                    <p:anim calcmode="lin" valueType="num">
                                      <p:cBhvr additive="base">
                                        <p:cTn id="43" dur="2000" fill="hold"/>
                                        <p:tgtEl>
                                          <p:spTgt spid="40963">
                                            <p:txEl>
                                              <p:pRg st="5" end="5"/>
                                            </p:txEl>
                                          </p:spTgt>
                                        </p:tgtEl>
                                        <p:attrNameLst>
                                          <p:attrName>ppt_x</p:attrName>
                                        </p:attrNameLst>
                                      </p:cBhvr>
                                      <p:tavLst>
                                        <p:tav tm="0">
                                          <p:val>
                                            <p:strVal val="1+#ppt_w/2"/>
                                          </p:val>
                                        </p:tav>
                                        <p:tav tm="100000">
                                          <p:val>
                                            <p:strVal val="#ppt_x"/>
                                          </p:val>
                                        </p:tav>
                                      </p:tavLst>
                                    </p:anim>
                                    <p:anim calcmode="lin" valueType="num">
                                      <p:cBhvr additive="base">
                                        <p:cTn id="44" dur="2000" fill="hold"/>
                                        <p:tgtEl>
                                          <p:spTgt spid="4096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40963">
                                            <p:txEl>
                                              <p:pRg st="6" end="6"/>
                                            </p:txEl>
                                          </p:spTgt>
                                        </p:tgtEl>
                                        <p:attrNameLst>
                                          <p:attrName>style.visibility</p:attrName>
                                        </p:attrNameLst>
                                      </p:cBhvr>
                                      <p:to>
                                        <p:strVal val="visible"/>
                                      </p:to>
                                    </p:set>
                                    <p:anim calcmode="lin" valueType="num">
                                      <p:cBhvr additive="base">
                                        <p:cTn id="49" dur="2000" fill="hold"/>
                                        <p:tgtEl>
                                          <p:spTgt spid="40963">
                                            <p:txEl>
                                              <p:pRg st="6" end="6"/>
                                            </p:txEl>
                                          </p:spTgt>
                                        </p:tgtEl>
                                        <p:attrNameLst>
                                          <p:attrName>ppt_x</p:attrName>
                                        </p:attrNameLst>
                                      </p:cBhvr>
                                      <p:tavLst>
                                        <p:tav tm="0">
                                          <p:val>
                                            <p:strVal val="1+#ppt_w/2"/>
                                          </p:val>
                                        </p:tav>
                                        <p:tav tm="100000">
                                          <p:val>
                                            <p:strVal val="#ppt_x"/>
                                          </p:val>
                                        </p:tav>
                                      </p:tavLst>
                                    </p:anim>
                                    <p:anim calcmode="lin" valueType="num">
                                      <p:cBhvr additive="base">
                                        <p:cTn id="50" dur="2000" fill="hold"/>
                                        <p:tgtEl>
                                          <p:spTgt spid="4096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40963">
                                            <p:txEl>
                                              <p:pRg st="7" end="7"/>
                                            </p:txEl>
                                          </p:spTgt>
                                        </p:tgtEl>
                                        <p:attrNameLst>
                                          <p:attrName>style.visibility</p:attrName>
                                        </p:attrNameLst>
                                      </p:cBhvr>
                                      <p:to>
                                        <p:strVal val="visible"/>
                                      </p:to>
                                    </p:set>
                                    <p:anim calcmode="lin" valueType="num">
                                      <p:cBhvr additive="base">
                                        <p:cTn id="55" dur="2000" fill="hold"/>
                                        <p:tgtEl>
                                          <p:spTgt spid="40963">
                                            <p:txEl>
                                              <p:pRg st="7" end="7"/>
                                            </p:txEl>
                                          </p:spTgt>
                                        </p:tgtEl>
                                        <p:attrNameLst>
                                          <p:attrName>ppt_x</p:attrName>
                                        </p:attrNameLst>
                                      </p:cBhvr>
                                      <p:tavLst>
                                        <p:tav tm="0">
                                          <p:val>
                                            <p:strVal val="1+#ppt_w/2"/>
                                          </p:val>
                                        </p:tav>
                                        <p:tav tm="100000">
                                          <p:val>
                                            <p:strVal val="#ppt_x"/>
                                          </p:val>
                                        </p:tav>
                                      </p:tavLst>
                                    </p:anim>
                                    <p:anim calcmode="lin" valueType="num">
                                      <p:cBhvr additive="base">
                                        <p:cTn id="56" dur="2000" fill="hold"/>
                                        <p:tgtEl>
                                          <p:spTgt spid="4096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2" fill="hold" grpId="0" nodeType="clickEffect">
                                  <p:stCondLst>
                                    <p:cond delay="0"/>
                                  </p:stCondLst>
                                  <p:childTnLst>
                                    <p:set>
                                      <p:cBhvr>
                                        <p:cTn id="60" dur="1" fill="hold">
                                          <p:stCondLst>
                                            <p:cond delay="0"/>
                                          </p:stCondLst>
                                        </p:cTn>
                                        <p:tgtEl>
                                          <p:spTgt spid="40963">
                                            <p:txEl>
                                              <p:pRg st="8" end="8"/>
                                            </p:txEl>
                                          </p:spTgt>
                                        </p:tgtEl>
                                        <p:attrNameLst>
                                          <p:attrName>style.visibility</p:attrName>
                                        </p:attrNameLst>
                                      </p:cBhvr>
                                      <p:to>
                                        <p:strVal val="visible"/>
                                      </p:to>
                                    </p:set>
                                    <p:anim calcmode="lin" valueType="num">
                                      <p:cBhvr additive="base">
                                        <p:cTn id="61" dur="2000" fill="hold"/>
                                        <p:tgtEl>
                                          <p:spTgt spid="40963">
                                            <p:txEl>
                                              <p:pRg st="8" end="8"/>
                                            </p:txEl>
                                          </p:spTgt>
                                        </p:tgtEl>
                                        <p:attrNameLst>
                                          <p:attrName>ppt_x</p:attrName>
                                        </p:attrNameLst>
                                      </p:cBhvr>
                                      <p:tavLst>
                                        <p:tav tm="0">
                                          <p:val>
                                            <p:strVal val="1+#ppt_w/2"/>
                                          </p:val>
                                        </p:tav>
                                        <p:tav tm="100000">
                                          <p:val>
                                            <p:strVal val="#ppt_x"/>
                                          </p:val>
                                        </p:tav>
                                      </p:tavLst>
                                    </p:anim>
                                    <p:anim calcmode="lin" valueType="num">
                                      <p:cBhvr additive="base">
                                        <p:cTn id="62" dur="2000" fill="hold"/>
                                        <p:tgtEl>
                                          <p:spTgt spid="4096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2" grpId="0"/>
      <p:bldP spid="4096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400800"/>
          </a:xfrm>
        </p:spPr>
        <p:txBody>
          <a:bodyPr>
            <a:normAutofit fontScale="70000" lnSpcReduction="20000"/>
          </a:bodyPr>
          <a:lstStyle/>
          <a:p>
            <a:pPr marL="0" indent="0">
              <a:buNone/>
            </a:pPr>
            <a:r>
              <a:rPr lang="en-US" dirty="0"/>
              <a:t>Tuberculosis and other mycobacterial diseases are difficult to </a:t>
            </a:r>
            <a:r>
              <a:rPr lang="en-US" dirty="0" smtClean="0"/>
              <a:t>treat for </a:t>
            </a:r>
            <a:r>
              <a:rPr lang="en-US" dirty="0"/>
              <a:t>several reasons. Mycobacteria replicate more slowly than “typical” bacteria such </a:t>
            </a:r>
            <a:r>
              <a:rPr lang="en-US" dirty="0" smtClean="0"/>
              <a:t>as </a:t>
            </a:r>
            <a:r>
              <a:rPr lang="en-US" i="1" dirty="0" smtClean="0"/>
              <a:t>Escherichia </a:t>
            </a:r>
            <a:r>
              <a:rPr lang="en-US" i="1" dirty="0"/>
              <a:t>coli </a:t>
            </a:r>
            <a:r>
              <a:rPr lang="en-US" dirty="0"/>
              <a:t>or </a:t>
            </a:r>
            <a:r>
              <a:rPr lang="en-US" i="1" dirty="0"/>
              <a:t>Staphylococcus aureus</a:t>
            </a:r>
            <a:r>
              <a:rPr lang="en-US" dirty="0"/>
              <a:t>. This may seem to make the disease easier </a:t>
            </a:r>
            <a:r>
              <a:rPr lang="en-US" dirty="0" smtClean="0"/>
              <a:t>to control</a:t>
            </a:r>
            <a:r>
              <a:rPr lang="en-US" dirty="0"/>
              <a:t>, but it makes pharmacotherapy more difficult because rapidly dividing cells are </a:t>
            </a:r>
            <a:r>
              <a:rPr lang="en-US" dirty="0" smtClean="0"/>
              <a:t>most metabolically </a:t>
            </a:r>
            <a:r>
              <a:rPr lang="en-US" dirty="0"/>
              <a:t>active and therefore more susceptible to antibiotic chemotherapy</a:t>
            </a:r>
            <a:r>
              <a:rPr lang="en-US" dirty="0" smtClean="0"/>
              <a:t>.</a:t>
            </a:r>
          </a:p>
          <a:p>
            <a:pPr marL="0" indent="0">
              <a:buNone/>
            </a:pPr>
            <a:r>
              <a:rPr lang="en-US" altLang="en-US" b="1" dirty="0"/>
              <a:t>They may exhibit long period of metabolic inactivity.</a:t>
            </a:r>
          </a:p>
          <a:p>
            <a:pPr marL="0" indent="0">
              <a:buNone/>
            </a:pPr>
            <a:endParaRPr lang="en-US" dirty="0" smtClean="0"/>
          </a:p>
          <a:p>
            <a:pPr marL="0" indent="0">
              <a:buNone/>
            </a:pPr>
            <a:r>
              <a:rPr lang="en-US" dirty="0"/>
              <a:t>Mycobacteria can also exist in a dormant state, making them resistant to nearly </a:t>
            </a:r>
            <a:r>
              <a:rPr lang="en-US" dirty="0" smtClean="0"/>
              <a:t>all antibiotics</a:t>
            </a:r>
            <a:r>
              <a:rPr lang="en-US" dirty="0"/>
              <a:t>. In the host, they live inside human </a:t>
            </a:r>
            <a:r>
              <a:rPr lang="en-US" dirty="0" smtClean="0"/>
              <a:t>cells  (Most </a:t>
            </a:r>
            <a:r>
              <a:rPr lang="en-US" dirty="0"/>
              <a:t>of tubercle bacilli are intracellular with slow </a:t>
            </a:r>
            <a:r>
              <a:rPr lang="en-US" dirty="0" smtClean="0"/>
              <a:t>growth) , therefore </a:t>
            </a:r>
            <a:r>
              <a:rPr lang="en-US" dirty="0"/>
              <a:t>antimicrobials that have </a:t>
            </a:r>
            <a:r>
              <a:rPr lang="en-US" dirty="0" smtClean="0"/>
              <a:t>poor intracellular </a:t>
            </a:r>
            <a:r>
              <a:rPr lang="en-US" dirty="0"/>
              <a:t>penetration are less effective. </a:t>
            </a:r>
            <a:endParaRPr lang="en-US" dirty="0" smtClean="0"/>
          </a:p>
          <a:p>
            <a:pPr marL="0" indent="0">
              <a:buNone/>
            </a:pPr>
            <a:endParaRPr lang="en-US" dirty="0"/>
          </a:p>
          <a:p>
            <a:pPr marL="0" indent="0">
              <a:buNone/>
            </a:pPr>
            <a:r>
              <a:rPr lang="en-US" dirty="0" smtClean="0"/>
              <a:t>Mycobacteria </a:t>
            </a:r>
            <a:r>
              <a:rPr lang="en-US" dirty="0"/>
              <a:t>also have cell walls that </a:t>
            </a:r>
            <a:r>
              <a:rPr lang="en-US" dirty="0" smtClean="0"/>
              <a:t>are structurally </a:t>
            </a:r>
            <a:r>
              <a:rPr lang="en-US" dirty="0"/>
              <a:t>different from typical gram-positive and gram-negative bacteria. The </a:t>
            </a:r>
            <a:r>
              <a:rPr lang="en-US" dirty="0" smtClean="0"/>
              <a:t>outermost layer </a:t>
            </a:r>
            <a:r>
              <a:rPr lang="en-US" dirty="0"/>
              <a:t>of mycobacteria consists of phospholipids and mycolic acids that make a waxy layer </a:t>
            </a:r>
            <a:r>
              <a:rPr lang="en-US" dirty="0" smtClean="0"/>
              <a:t>that resists </a:t>
            </a:r>
            <a:r>
              <a:rPr lang="en-US" dirty="0"/>
              <a:t>penetration from antibiotics. Arabinogalactan and peptidoglycan are </a:t>
            </a:r>
            <a:r>
              <a:rPr lang="en-US" dirty="0" smtClean="0"/>
              <a:t>polysaccharide components </a:t>
            </a:r>
            <a:r>
              <a:rPr lang="en-US" dirty="0"/>
              <a:t>of the cell wall, but the peptidoglycan is not accessible to beta-lactam antibiotics</a:t>
            </a:r>
            <a:r>
              <a:rPr lang="en-US" dirty="0" smtClean="0"/>
              <a:t>, and </a:t>
            </a:r>
            <a:r>
              <a:rPr lang="en-US" dirty="0"/>
              <a:t>they are poorly active.</a:t>
            </a:r>
          </a:p>
        </p:txBody>
      </p:sp>
    </p:spTree>
    <p:extLst>
      <p:ext uri="{BB962C8B-B14F-4D97-AF65-F5344CB8AC3E}">
        <p14:creationId xmlns:p14="http://schemas.microsoft.com/office/powerpoint/2010/main" val="168168498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0" y="0"/>
            <a:ext cx="9144000" cy="1139825"/>
          </a:xfrm>
        </p:spPr>
        <p:txBody>
          <a:bodyPr/>
          <a:lstStyle/>
          <a:p>
            <a:r>
              <a:rPr lang="en-US" altLang="en-US">
                <a:solidFill>
                  <a:srgbClr val="FF0066"/>
                </a:solidFill>
                <a:latin typeface="Tahoma" pitchFamily="34" charset="0"/>
                <a:cs typeface="Tahoma" pitchFamily="34" charset="0"/>
              </a:rPr>
              <a:t>Uses of dapsone</a:t>
            </a:r>
          </a:p>
        </p:txBody>
      </p:sp>
      <p:sp>
        <p:nvSpPr>
          <p:cNvPr id="43011" name="Rectangle 3"/>
          <p:cNvSpPr>
            <a:spLocks noGrp="1" noChangeArrowheads="1"/>
          </p:cNvSpPr>
          <p:nvPr>
            <p:ph type="body" idx="1"/>
          </p:nvPr>
        </p:nvSpPr>
        <p:spPr>
          <a:xfrm>
            <a:off x="0" y="990600"/>
            <a:ext cx="9144000" cy="5140325"/>
          </a:xfrm>
        </p:spPr>
        <p:txBody>
          <a:bodyPr>
            <a:normAutofit fontScale="77500" lnSpcReduction="20000"/>
          </a:bodyPr>
          <a:lstStyle/>
          <a:p>
            <a:pPr marL="0" indent="0" algn="l" rtl="0">
              <a:buNone/>
            </a:pPr>
            <a:r>
              <a:rPr lang="en-US" altLang="en-US" sz="3600" dirty="0">
                <a:latin typeface="Tahoma" pitchFamily="34" charset="0"/>
                <a:cs typeface="Tahoma" pitchFamily="34" charset="0"/>
              </a:rPr>
              <a:t>1.Leprosy.</a:t>
            </a:r>
          </a:p>
          <a:p>
            <a:pPr marL="0" indent="0" algn="l" rtl="0">
              <a:buNone/>
            </a:pPr>
            <a:r>
              <a:rPr lang="en-US" altLang="en-US" sz="3600" dirty="0">
                <a:latin typeface="Tahoma" pitchFamily="34" charset="0"/>
                <a:cs typeface="Tahoma" pitchFamily="34" charset="0"/>
              </a:rPr>
              <a:t>2.it is used to </a:t>
            </a:r>
            <a:r>
              <a:rPr lang="en-US" altLang="en-US" sz="3600" dirty="0" err="1">
                <a:latin typeface="Tahoma" pitchFamily="34" charset="0"/>
                <a:cs typeface="Tahoma" pitchFamily="34" charset="0"/>
              </a:rPr>
              <a:t>ttt.of</a:t>
            </a:r>
            <a:r>
              <a:rPr lang="en-US" altLang="en-US" sz="3600" dirty="0">
                <a:latin typeface="Tahoma" pitchFamily="34" charset="0"/>
                <a:cs typeface="Tahoma" pitchFamily="34" charset="0"/>
              </a:rPr>
              <a:t> </a:t>
            </a:r>
            <a:r>
              <a:rPr lang="en-US" altLang="en-US" sz="3600" dirty="0" err="1">
                <a:latin typeface="Tahoma" pitchFamily="34" charset="0"/>
                <a:cs typeface="Tahoma" pitchFamily="34" charset="0"/>
              </a:rPr>
              <a:t>dermatites</a:t>
            </a:r>
            <a:r>
              <a:rPr lang="en-US" altLang="en-US" sz="3600" dirty="0">
                <a:latin typeface="Tahoma" pitchFamily="34" charset="0"/>
                <a:cs typeface="Tahoma" pitchFamily="34" charset="0"/>
              </a:rPr>
              <a:t> </a:t>
            </a:r>
            <a:r>
              <a:rPr lang="en-US" altLang="en-US" sz="3600" dirty="0" err="1">
                <a:latin typeface="Tahoma" pitchFamily="34" charset="0"/>
                <a:cs typeface="Tahoma" pitchFamily="34" charset="0"/>
              </a:rPr>
              <a:t>herpetiforms</a:t>
            </a:r>
            <a:r>
              <a:rPr lang="en-US" altLang="en-US" sz="3600" dirty="0">
                <a:latin typeface="Tahoma" pitchFamily="34" charset="0"/>
                <a:cs typeface="Tahoma" pitchFamily="34" charset="0"/>
              </a:rPr>
              <a:t> (chronic blistering skin condition).</a:t>
            </a:r>
          </a:p>
          <a:p>
            <a:pPr marL="0" indent="0" algn="l" rtl="0">
              <a:buNone/>
            </a:pPr>
            <a:r>
              <a:rPr lang="en-US" altLang="en-US" sz="3600" dirty="0">
                <a:latin typeface="Tahoma" pitchFamily="34" charset="0"/>
                <a:cs typeface="Tahoma" pitchFamily="34" charset="0"/>
              </a:rPr>
              <a:t>3.Dapsone may also be used to </a:t>
            </a:r>
            <a:r>
              <a:rPr lang="en-US" altLang="en-US" sz="3600" dirty="0" err="1">
                <a:latin typeface="Tahoma" pitchFamily="34" charset="0"/>
                <a:cs typeface="Tahoma" pitchFamily="34" charset="0"/>
              </a:rPr>
              <a:t>ttt</a:t>
            </a:r>
            <a:r>
              <a:rPr lang="en-US" altLang="en-US" sz="3600" dirty="0">
                <a:latin typeface="Tahoma" pitchFamily="34" charset="0"/>
                <a:cs typeface="Tahoma" pitchFamily="34" charset="0"/>
              </a:rPr>
              <a:t> Pneumocystis </a:t>
            </a:r>
            <a:r>
              <a:rPr lang="en-US" altLang="en-US" sz="3600" dirty="0" err="1">
                <a:latin typeface="Tahoma" pitchFamily="34" charset="0"/>
                <a:cs typeface="Tahoma" pitchFamily="34" charset="0"/>
              </a:rPr>
              <a:t>carinii</a:t>
            </a:r>
            <a:r>
              <a:rPr lang="en-US" altLang="en-US" sz="3600" dirty="0">
                <a:latin typeface="Tahoma" pitchFamily="34" charset="0"/>
                <a:cs typeface="Tahoma" pitchFamily="34" charset="0"/>
              </a:rPr>
              <a:t> pneumonia in AIDS</a:t>
            </a:r>
            <a:r>
              <a:rPr lang="en-US" altLang="en-US" sz="3600" dirty="0" smtClean="0">
                <a:latin typeface="Tahoma" pitchFamily="34" charset="0"/>
                <a:cs typeface="Tahoma" pitchFamily="34" charset="0"/>
              </a:rPr>
              <a:t>.</a:t>
            </a:r>
          </a:p>
          <a:p>
            <a:pPr marL="0" indent="0" algn="l" rtl="0">
              <a:buNone/>
            </a:pPr>
            <a:endParaRPr lang="en-US" altLang="en-US" sz="3600" dirty="0">
              <a:latin typeface="Tahoma" pitchFamily="34" charset="0"/>
              <a:cs typeface="Tahoma" pitchFamily="34" charset="0"/>
            </a:endParaRPr>
          </a:p>
          <a:p>
            <a:pPr marL="0" indent="0">
              <a:buNone/>
            </a:pPr>
            <a:r>
              <a:rPr lang="en-US" altLang="en-US" sz="3600" b="1" u="sng" dirty="0"/>
              <a:t>Side effects:</a:t>
            </a:r>
          </a:p>
          <a:p>
            <a:pPr>
              <a:lnSpc>
                <a:spcPct val="80000"/>
              </a:lnSpc>
            </a:pPr>
            <a:r>
              <a:rPr lang="en-US" altLang="en-US" sz="3600" dirty="0"/>
              <a:t>hemolysis of RBCs (usually not severe)  , </a:t>
            </a:r>
            <a:r>
              <a:rPr lang="en-US" altLang="en-US" sz="3600" dirty="0" err="1"/>
              <a:t>methemoglobinemia</a:t>
            </a:r>
            <a:r>
              <a:rPr lang="en-US" altLang="en-US" sz="3600" dirty="0"/>
              <a:t> , anorexia ,nausea &amp; vomiting.</a:t>
            </a:r>
          </a:p>
          <a:p>
            <a:pPr>
              <a:lnSpc>
                <a:spcPct val="80000"/>
              </a:lnSpc>
            </a:pPr>
            <a:r>
              <a:rPr lang="en-US" altLang="en-US" sz="3600" dirty="0" smtClean="0"/>
              <a:t> </a:t>
            </a:r>
            <a:r>
              <a:rPr lang="en-US" altLang="en-US" sz="3600" dirty="0"/>
              <a:t>Gastrointestinal intolerance ,</a:t>
            </a:r>
            <a:r>
              <a:rPr lang="en-US" altLang="en-US" sz="3600" dirty="0" err="1">
                <a:solidFill>
                  <a:srgbClr val="FF0066"/>
                </a:solidFill>
              </a:rPr>
              <a:t>fever,pruritus</a:t>
            </a:r>
            <a:r>
              <a:rPr lang="en-US" altLang="en-US" sz="3600" dirty="0">
                <a:solidFill>
                  <a:srgbClr val="FF0066"/>
                </a:solidFill>
              </a:rPr>
              <a:t> &amp; </a:t>
            </a:r>
            <a:r>
              <a:rPr lang="en-US" altLang="en-US" sz="3600" dirty="0" smtClean="0">
                <a:solidFill>
                  <a:srgbClr val="FF0066"/>
                </a:solidFill>
              </a:rPr>
              <a:t>rashes.</a:t>
            </a:r>
            <a:endParaRPr lang="en-US" altLang="en-US" sz="3600" dirty="0">
              <a:solidFill>
                <a:srgbClr val="FF0066"/>
              </a:solidFill>
            </a:endParaRPr>
          </a:p>
          <a:p>
            <a:pPr>
              <a:lnSpc>
                <a:spcPct val="80000"/>
              </a:lnSpc>
            </a:pPr>
            <a:r>
              <a:rPr lang="en-US" altLang="en-US" sz="3600" b="1" u="sng" dirty="0" err="1" smtClean="0">
                <a:solidFill>
                  <a:schemeClr val="accent2"/>
                </a:solidFill>
              </a:rPr>
              <a:t>Lepra</a:t>
            </a:r>
            <a:r>
              <a:rPr lang="en-US" altLang="en-US" sz="3600" b="1" u="sng" dirty="0" smtClean="0">
                <a:solidFill>
                  <a:schemeClr val="accent2"/>
                </a:solidFill>
              </a:rPr>
              <a:t> </a:t>
            </a:r>
            <a:r>
              <a:rPr lang="en-US" altLang="en-US" sz="3600" b="1" u="sng" dirty="0">
                <a:solidFill>
                  <a:schemeClr val="accent2"/>
                </a:solidFill>
              </a:rPr>
              <a:t>reaction</a:t>
            </a:r>
            <a:r>
              <a:rPr lang="en-US" altLang="en-US" sz="3600" dirty="0"/>
              <a:t> ( exacerbation of lepromatous lesions ; erythema </a:t>
            </a:r>
            <a:r>
              <a:rPr lang="en-US" altLang="en-US" sz="3600" dirty="0" err="1"/>
              <a:t>nodosum</a:t>
            </a:r>
            <a:r>
              <a:rPr lang="en-US" altLang="en-US" sz="3600" dirty="0"/>
              <a:t> </a:t>
            </a:r>
            <a:r>
              <a:rPr lang="en-US" altLang="en-US" sz="3600" dirty="0" err="1"/>
              <a:t>leprosum</a:t>
            </a:r>
            <a:r>
              <a:rPr lang="en-US" altLang="en-US" sz="3600" dirty="0"/>
              <a:t> </a:t>
            </a:r>
            <a:r>
              <a:rPr lang="en-US" altLang="en-US" sz="3600" dirty="0" smtClean="0"/>
              <a:t>, and potentially fatal may </a:t>
            </a:r>
            <a:r>
              <a:rPr lang="en-US" altLang="en-US" sz="3600" dirty="0"/>
              <a:t>be suppressed by corticosteroids or by thalidomide).</a:t>
            </a:r>
          </a:p>
          <a:p>
            <a:endParaRPr lang="en-US" altLang="en-US" sz="3600" dirty="0">
              <a:latin typeface="Tahoma" pitchFamily="34" charset="0"/>
              <a:cs typeface="Tahoma" pitchFamily="34" charset="0"/>
            </a:endParaRPr>
          </a:p>
        </p:txBody>
      </p:sp>
    </p:spTree>
    <p:extLst>
      <p:ext uri="{BB962C8B-B14F-4D97-AF65-F5344CB8AC3E}">
        <p14:creationId xmlns:p14="http://schemas.microsoft.com/office/powerpoint/2010/main" val="10394978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3" fill="hold" grpId="0" nodeType="clickEffect">
                                  <p:stCondLst>
                                    <p:cond delay="0"/>
                                  </p:stCondLst>
                                  <p:childTnLst>
                                    <p:set>
                                      <p:cBhvr>
                                        <p:cTn id="6" dur="1" fill="hold">
                                          <p:stCondLst>
                                            <p:cond delay="0"/>
                                          </p:stCondLst>
                                        </p:cTn>
                                        <p:tgtEl>
                                          <p:spTgt spid="43010"/>
                                        </p:tgtEl>
                                        <p:attrNameLst>
                                          <p:attrName>style.visibility</p:attrName>
                                        </p:attrNameLst>
                                      </p:cBhvr>
                                      <p:to>
                                        <p:strVal val="visible"/>
                                      </p:to>
                                    </p:set>
                                    <p:anim calcmode="lin" valueType="num">
                                      <p:cBhvr additive="base">
                                        <p:cTn id="7" dur="2000" fill="hold"/>
                                        <p:tgtEl>
                                          <p:spTgt spid="43010"/>
                                        </p:tgtEl>
                                        <p:attrNameLst>
                                          <p:attrName>ppt_x</p:attrName>
                                        </p:attrNameLst>
                                      </p:cBhvr>
                                      <p:tavLst>
                                        <p:tav tm="0">
                                          <p:val>
                                            <p:strVal val="1+#ppt_w/2"/>
                                          </p:val>
                                        </p:tav>
                                        <p:tav tm="100000">
                                          <p:val>
                                            <p:strVal val="#ppt_x"/>
                                          </p:val>
                                        </p:tav>
                                      </p:tavLst>
                                    </p:anim>
                                    <p:anim calcmode="lin" valueType="num">
                                      <p:cBhvr additive="base">
                                        <p:cTn id="8" dur="2000" fill="hold"/>
                                        <p:tgtEl>
                                          <p:spTgt spid="43010"/>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43011">
                                            <p:txEl>
                                              <p:pRg st="0" end="0"/>
                                            </p:txEl>
                                          </p:spTgt>
                                        </p:tgtEl>
                                        <p:attrNameLst>
                                          <p:attrName>style.visibility</p:attrName>
                                        </p:attrNameLst>
                                      </p:cBhvr>
                                      <p:to>
                                        <p:strVal val="visible"/>
                                      </p:to>
                                    </p:set>
                                    <p:anim calcmode="lin" valueType="num">
                                      <p:cBhvr additive="base">
                                        <p:cTn id="13" dur="2000" fill="hold"/>
                                        <p:tgtEl>
                                          <p:spTgt spid="43011">
                                            <p:txEl>
                                              <p:pRg st="0" end="0"/>
                                            </p:txEl>
                                          </p:spTgt>
                                        </p:tgtEl>
                                        <p:attrNameLst>
                                          <p:attrName>ppt_x</p:attrName>
                                        </p:attrNameLst>
                                      </p:cBhvr>
                                      <p:tavLst>
                                        <p:tav tm="0">
                                          <p:val>
                                            <p:strVal val="1+#ppt_w/2"/>
                                          </p:val>
                                        </p:tav>
                                        <p:tav tm="100000">
                                          <p:val>
                                            <p:strVal val="#ppt_x"/>
                                          </p:val>
                                        </p:tav>
                                      </p:tavLst>
                                    </p:anim>
                                    <p:anim calcmode="lin" valueType="num">
                                      <p:cBhvr additive="base">
                                        <p:cTn id="14" dur="2000" fill="hold"/>
                                        <p:tgtEl>
                                          <p:spTgt spid="430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43011">
                                            <p:txEl>
                                              <p:pRg st="1" end="1"/>
                                            </p:txEl>
                                          </p:spTgt>
                                        </p:tgtEl>
                                        <p:attrNameLst>
                                          <p:attrName>style.visibility</p:attrName>
                                        </p:attrNameLst>
                                      </p:cBhvr>
                                      <p:to>
                                        <p:strVal val="visible"/>
                                      </p:to>
                                    </p:set>
                                    <p:anim calcmode="lin" valueType="num">
                                      <p:cBhvr additive="base">
                                        <p:cTn id="19" dur="2000" fill="hold"/>
                                        <p:tgtEl>
                                          <p:spTgt spid="43011">
                                            <p:txEl>
                                              <p:pRg st="1" end="1"/>
                                            </p:txEl>
                                          </p:spTgt>
                                        </p:tgtEl>
                                        <p:attrNameLst>
                                          <p:attrName>ppt_x</p:attrName>
                                        </p:attrNameLst>
                                      </p:cBhvr>
                                      <p:tavLst>
                                        <p:tav tm="0">
                                          <p:val>
                                            <p:strVal val="1+#ppt_w/2"/>
                                          </p:val>
                                        </p:tav>
                                        <p:tav tm="100000">
                                          <p:val>
                                            <p:strVal val="#ppt_x"/>
                                          </p:val>
                                        </p:tav>
                                      </p:tavLst>
                                    </p:anim>
                                    <p:anim calcmode="lin" valueType="num">
                                      <p:cBhvr additive="base">
                                        <p:cTn id="20" dur="2000" fill="hold"/>
                                        <p:tgtEl>
                                          <p:spTgt spid="430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43011">
                                            <p:txEl>
                                              <p:pRg st="2" end="2"/>
                                            </p:txEl>
                                          </p:spTgt>
                                        </p:tgtEl>
                                        <p:attrNameLst>
                                          <p:attrName>style.visibility</p:attrName>
                                        </p:attrNameLst>
                                      </p:cBhvr>
                                      <p:to>
                                        <p:strVal val="visible"/>
                                      </p:to>
                                    </p:set>
                                    <p:anim calcmode="lin" valueType="num">
                                      <p:cBhvr additive="base">
                                        <p:cTn id="25" dur="2000" fill="hold"/>
                                        <p:tgtEl>
                                          <p:spTgt spid="43011">
                                            <p:txEl>
                                              <p:pRg st="2" end="2"/>
                                            </p:txEl>
                                          </p:spTgt>
                                        </p:tgtEl>
                                        <p:attrNameLst>
                                          <p:attrName>ppt_x</p:attrName>
                                        </p:attrNameLst>
                                      </p:cBhvr>
                                      <p:tavLst>
                                        <p:tav tm="0">
                                          <p:val>
                                            <p:strVal val="1+#ppt_w/2"/>
                                          </p:val>
                                        </p:tav>
                                        <p:tav tm="100000">
                                          <p:val>
                                            <p:strVal val="#ppt_x"/>
                                          </p:val>
                                        </p:tav>
                                      </p:tavLst>
                                    </p:anim>
                                    <p:anim calcmode="lin" valueType="num">
                                      <p:cBhvr additive="base">
                                        <p:cTn id="26" dur="2000" fill="hold"/>
                                        <p:tgtEl>
                                          <p:spTgt spid="4301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43011">
                                            <p:txEl>
                                              <p:pRg st="4" end="4"/>
                                            </p:txEl>
                                          </p:spTgt>
                                        </p:tgtEl>
                                        <p:attrNameLst>
                                          <p:attrName>style.visibility</p:attrName>
                                        </p:attrNameLst>
                                      </p:cBhvr>
                                      <p:to>
                                        <p:strVal val="visible"/>
                                      </p:to>
                                    </p:set>
                                    <p:anim calcmode="lin" valueType="num">
                                      <p:cBhvr additive="base">
                                        <p:cTn id="31" dur="2000" fill="hold"/>
                                        <p:tgtEl>
                                          <p:spTgt spid="43011">
                                            <p:txEl>
                                              <p:pRg st="4" end="4"/>
                                            </p:txEl>
                                          </p:spTgt>
                                        </p:tgtEl>
                                        <p:attrNameLst>
                                          <p:attrName>ppt_x</p:attrName>
                                        </p:attrNameLst>
                                      </p:cBhvr>
                                      <p:tavLst>
                                        <p:tav tm="0">
                                          <p:val>
                                            <p:strVal val="1+#ppt_w/2"/>
                                          </p:val>
                                        </p:tav>
                                        <p:tav tm="100000">
                                          <p:val>
                                            <p:strVal val="#ppt_x"/>
                                          </p:val>
                                        </p:tav>
                                      </p:tavLst>
                                    </p:anim>
                                    <p:anim calcmode="lin" valueType="num">
                                      <p:cBhvr additive="base">
                                        <p:cTn id="32" dur="2000" fill="hold"/>
                                        <p:tgtEl>
                                          <p:spTgt spid="4301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43011">
                                            <p:txEl>
                                              <p:pRg st="5" end="5"/>
                                            </p:txEl>
                                          </p:spTgt>
                                        </p:tgtEl>
                                        <p:attrNameLst>
                                          <p:attrName>style.visibility</p:attrName>
                                        </p:attrNameLst>
                                      </p:cBhvr>
                                      <p:to>
                                        <p:strVal val="visible"/>
                                      </p:to>
                                    </p:set>
                                    <p:anim calcmode="lin" valueType="num">
                                      <p:cBhvr additive="base">
                                        <p:cTn id="37" dur="2000" fill="hold"/>
                                        <p:tgtEl>
                                          <p:spTgt spid="43011">
                                            <p:txEl>
                                              <p:pRg st="5" end="5"/>
                                            </p:txEl>
                                          </p:spTgt>
                                        </p:tgtEl>
                                        <p:attrNameLst>
                                          <p:attrName>ppt_x</p:attrName>
                                        </p:attrNameLst>
                                      </p:cBhvr>
                                      <p:tavLst>
                                        <p:tav tm="0">
                                          <p:val>
                                            <p:strVal val="1+#ppt_w/2"/>
                                          </p:val>
                                        </p:tav>
                                        <p:tav tm="100000">
                                          <p:val>
                                            <p:strVal val="#ppt_x"/>
                                          </p:val>
                                        </p:tav>
                                      </p:tavLst>
                                    </p:anim>
                                    <p:anim calcmode="lin" valueType="num">
                                      <p:cBhvr additive="base">
                                        <p:cTn id="38" dur="2000" fill="hold"/>
                                        <p:tgtEl>
                                          <p:spTgt spid="4301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43011">
                                            <p:txEl>
                                              <p:pRg st="6" end="6"/>
                                            </p:txEl>
                                          </p:spTgt>
                                        </p:tgtEl>
                                        <p:attrNameLst>
                                          <p:attrName>style.visibility</p:attrName>
                                        </p:attrNameLst>
                                      </p:cBhvr>
                                      <p:to>
                                        <p:strVal val="visible"/>
                                      </p:to>
                                    </p:set>
                                    <p:anim calcmode="lin" valueType="num">
                                      <p:cBhvr additive="base">
                                        <p:cTn id="43" dur="2000" fill="hold"/>
                                        <p:tgtEl>
                                          <p:spTgt spid="43011">
                                            <p:txEl>
                                              <p:pRg st="6" end="6"/>
                                            </p:txEl>
                                          </p:spTgt>
                                        </p:tgtEl>
                                        <p:attrNameLst>
                                          <p:attrName>ppt_x</p:attrName>
                                        </p:attrNameLst>
                                      </p:cBhvr>
                                      <p:tavLst>
                                        <p:tav tm="0">
                                          <p:val>
                                            <p:strVal val="1+#ppt_w/2"/>
                                          </p:val>
                                        </p:tav>
                                        <p:tav tm="100000">
                                          <p:val>
                                            <p:strVal val="#ppt_x"/>
                                          </p:val>
                                        </p:tav>
                                      </p:tavLst>
                                    </p:anim>
                                    <p:anim calcmode="lin" valueType="num">
                                      <p:cBhvr additive="base">
                                        <p:cTn id="44" dur="2000" fill="hold"/>
                                        <p:tgtEl>
                                          <p:spTgt spid="43011">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43011">
                                            <p:txEl>
                                              <p:pRg st="7" end="7"/>
                                            </p:txEl>
                                          </p:spTgt>
                                        </p:tgtEl>
                                        <p:attrNameLst>
                                          <p:attrName>style.visibility</p:attrName>
                                        </p:attrNameLst>
                                      </p:cBhvr>
                                      <p:to>
                                        <p:strVal val="visible"/>
                                      </p:to>
                                    </p:set>
                                    <p:anim calcmode="lin" valueType="num">
                                      <p:cBhvr additive="base">
                                        <p:cTn id="49" dur="2000" fill="hold"/>
                                        <p:tgtEl>
                                          <p:spTgt spid="43011">
                                            <p:txEl>
                                              <p:pRg st="7" end="7"/>
                                            </p:txEl>
                                          </p:spTgt>
                                        </p:tgtEl>
                                        <p:attrNameLst>
                                          <p:attrName>ppt_x</p:attrName>
                                        </p:attrNameLst>
                                      </p:cBhvr>
                                      <p:tavLst>
                                        <p:tav tm="0">
                                          <p:val>
                                            <p:strVal val="1+#ppt_w/2"/>
                                          </p:val>
                                        </p:tav>
                                        <p:tav tm="100000">
                                          <p:val>
                                            <p:strVal val="#ppt_x"/>
                                          </p:val>
                                        </p:tav>
                                      </p:tavLst>
                                    </p:anim>
                                    <p:anim calcmode="lin" valueType="num">
                                      <p:cBhvr additive="base">
                                        <p:cTn id="50" dur="2000" fill="hold"/>
                                        <p:tgtEl>
                                          <p:spTgt spid="43011">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p:bldP spid="43011"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type="body" idx="1"/>
          </p:nvPr>
        </p:nvSpPr>
        <p:spPr>
          <a:xfrm>
            <a:off x="0" y="228600"/>
            <a:ext cx="9144000" cy="5902325"/>
          </a:xfrm>
        </p:spPr>
        <p:txBody>
          <a:bodyPr>
            <a:normAutofit fontScale="47500" lnSpcReduction="20000"/>
          </a:bodyPr>
          <a:lstStyle/>
          <a:p>
            <a:pPr marL="0" indent="0" rtl="0">
              <a:lnSpc>
                <a:spcPct val="80000"/>
              </a:lnSpc>
              <a:buNone/>
            </a:pPr>
            <a:r>
              <a:rPr lang="en-US" altLang="en-US" sz="5100" b="1" u="sng" dirty="0"/>
              <a:t>Rifampin </a:t>
            </a:r>
          </a:p>
          <a:p>
            <a:pPr rtl="0">
              <a:lnSpc>
                <a:spcPct val="80000"/>
              </a:lnSpc>
            </a:pPr>
            <a:r>
              <a:rPr lang="en-US" altLang="en-US" sz="3600" b="1" dirty="0"/>
              <a:t>IT is the most active anti lepromatous drug </a:t>
            </a:r>
            <a:r>
              <a:rPr lang="en-US" altLang="en-US" sz="3600" dirty="0" smtClean="0"/>
              <a:t>available .  </a:t>
            </a:r>
          </a:p>
          <a:p>
            <a:pPr rtl="0">
              <a:lnSpc>
                <a:spcPct val="80000"/>
              </a:lnSpc>
            </a:pPr>
            <a:r>
              <a:rPr lang="en-US" altLang="en-US" sz="3600" dirty="0" smtClean="0"/>
              <a:t>To avoid resistance ,it is given in combination</a:t>
            </a:r>
          </a:p>
          <a:p>
            <a:pPr marL="0" indent="0" algn="ctr" rtl="0">
              <a:lnSpc>
                <a:spcPct val="80000"/>
              </a:lnSpc>
              <a:buNone/>
            </a:pPr>
            <a:endParaRPr lang="en-US" altLang="en-US" sz="3600" dirty="0" smtClean="0"/>
          </a:p>
          <a:p>
            <a:pPr>
              <a:lnSpc>
                <a:spcPct val="80000"/>
              </a:lnSpc>
            </a:pPr>
            <a:r>
              <a:rPr lang="en-US" altLang="en-US" sz="3600" b="1" u="sng" dirty="0" err="1" smtClean="0"/>
              <a:t>Clofazimine</a:t>
            </a:r>
            <a:r>
              <a:rPr lang="en-US" altLang="en-US" sz="3600" b="1" u="sng" dirty="0"/>
              <a:t>:</a:t>
            </a:r>
          </a:p>
          <a:p>
            <a:pPr marL="0" indent="0">
              <a:buClr>
                <a:schemeClr val="tx1"/>
              </a:buClr>
              <a:buNone/>
            </a:pPr>
            <a:r>
              <a:rPr lang="en-US" altLang="en-US" sz="3600" dirty="0"/>
              <a:t>it is a dye of complex structure</a:t>
            </a:r>
          </a:p>
          <a:p>
            <a:pPr marL="0" indent="0">
              <a:buNone/>
            </a:pPr>
            <a:r>
              <a:rPr lang="en-US" altLang="en-US" sz="3600" dirty="0" smtClean="0"/>
              <a:t>No cross resistance .</a:t>
            </a:r>
          </a:p>
          <a:p>
            <a:pPr>
              <a:buNone/>
            </a:pPr>
            <a:r>
              <a:rPr lang="en-US" altLang="en-US" sz="3600" b="1" dirty="0" smtClean="0">
                <a:solidFill>
                  <a:srgbClr val="FF6600"/>
                </a:solidFill>
              </a:rPr>
              <a:t>Mechanism of action</a:t>
            </a:r>
            <a:r>
              <a:rPr lang="en-US" altLang="en-US" sz="3600" dirty="0" smtClean="0">
                <a:solidFill>
                  <a:srgbClr val="FF6600"/>
                </a:solidFill>
              </a:rPr>
              <a:t> </a:t>
            </a:r>
            <a:r>
              <a:rPr lang="ar-SA" altLang="en-US" sz="3600" dirty="0" smtClean="0">
                <a:solidFill>
                  <a:srgbClr val="FF6600"/>
                </a:solidFill>
              </a:rPr>
              <a:t>:</a:t>
            </a:r>
          </a:p>
          <a:p>
            <a:pPr>
              <a:buClr>
                <a:schemeClr val="tx1"/>
              </a:buClr>
              <a:buFont typeface="Wingdings" pitchFamily="2" charset="2"/>
              <a:buChar char="Ø"/>
            </a:pPr>
            <a:r>
              <a:rPr lang="en-US" altLang="en-US" sz="3600" b="1" dirty="0" smtClean="0"/>
              <a:t>bind to </a:t>
            </a:r>
            <a:r>
              <a:rPr lang="en-US" altLang="en-US" sz="3600" b="1" dirty="0"/>
              <a:t>mycobacterial DNA and </a:t>
            </a:r>
            <a:r>
              <a:rPr lang="en-US" altLang="en-US" sz="3600" b="1" dirty="0" smtClean="0"/>
              <a:t>inhibit mycobacterial replication and growth.</a:t>
            </a:r>
          </a:p>
          <a:p>
            <a:pPr>
              <a:buClr>
                <a:schemeClr val="tx1"/>
              </a:buClr>
              <a:buFont typeface="Wingdings" pitchFamily="2" charset="2"/>
              <a:buChar char="Ø"/>
            </a:pPr>
            <a:r>
              <a:rPr lang="en-US" sz="3600" dirty="0" err="1">
                <a:latin typeface="Tahoma" pitchFamily="34" charset="0"/>
                <a:cs typeface="Tahoma" pitchFamily="34" charset="0"/>
              </a:rPr>
              <a:t>Clofazimine</a:t>
            </a:r>
            <a:r>
              <a:rPr lang="en-US" sz="3600" dirty="0">
                <a:latin typeface="Tahoma" pitchFamily="34" charset="0"/>
                <a:cs typeface="Tahoma" pitchFamily="34" charset="0"/>
              </a:rPr>
              <a:t> is given orally and </a:t>
            </a:r>
            <a:r>
              <a:rPr lang="en-US" sz="3600" dirty="0" smtClean="0">
                <a:latin typeface="Tahoma" pitchFamily="34" charset="0"/>
                <a:cs typeface="Tahoma" pitchFamily="34" charset="0"/>
              </a:rPr>
              <a:t> tend to accumulates </a:t>
            </a:r>
            <a:r>
              <a:rPr lang="en-US" sz="3600" dirty="0">
                <a:latin typeface="Tahoma" pitchFamily="34" charset="0"/>
                <a:cs typeface="Tahoma" pitchFamily="34" charset="0"/>
              </a:rPr>
              <a:t>in the body, being sequestered in the mononuclear phagocyte system. The plasma half-life may be as long as 8 weeks. The </a:t>
            </a:r>
            <a:r>
              <a:rPr lang="en-US" sz="3600" dirty="0" err="1">
                <a:latin typeface="Tahoma" pitchFamily="34" charset="0"/>
                <a:cs typeface="Tahoma" pitchFamily="34" charset="0"/>
              </a:rPr>
              <a:t>antileprotic</a:t>
            </a:r>
            <a:r>
              <a:rPr lang="en-US" sz="3600" dirty="0">
                <a:latin typeface="Tahoma" pitchFamily="34" charset="0"/>
                <a:cs typeface="Tahoma" pitchFamily="34" charset="0"/>
              </a:rPr>
              <a:t> effect is delayed and is usually not evident for 6-7 weeks. </a:t>
            </a:r>
          </a:p>
          <a:p>
            <a:pPr>
              <a:buClr>
                <a:schemeClr val="tx1"/>
              </a:buClr>
              <a:buFont typeface="Wingdings" pitchFamily="2" charset="2"/>
              <a:buChar char="Ø"/>
            </a:pPr>
            <a:r>
              <a:rPr lang="en-US" sz="3600" dirty="0"/>
              <a:t>It also has anti-inflammatory activity and is useful in patients in whom </a:t>
            </a:r>
            <a:r>
              <a:rPr lang="en-US" sz="3600" dirty="0" err="1"/>
              <a:t>dapsone</a:t>
            </a:r>
            <a:r>
              <a:rPr lang="en-US" sz="3600" dirty="0"/>
              <a:t>  causes inflammatory side effects. </a:t>
            </a:r>
          </a:p>
          <a:p>
            <a:r>
              <a:rPr lang="en-US" altLang="en-US" sz="3600" dirty="0" smtClean="0">
                <a:latin typeface="Tahoma" pitchFamily="34" charset="0"/>
                <a:cs typeface="Tahoma" pitchFamily="34" charset="0"/>
              </a:rPr>
              <a:t>the anti-</a:t>
            </a:r>
            <a:r>
              <a:rPr lang="en-US" altLang="en-US" sz="3600" dirty="0" err="1" smtClean="0">
                <a:latin typeface="Tahoma" pitchFamily="34" charset="0"/>
                <a:cs typeface="Tahoma" pitchFamily="34" charset="0"/>
              </a:rPr>
              <a:t>leprotic</a:t>
            </a:r>
            <a:r>
              <a:rPr lang="en-US" altLang="en-US" sz="3600" dirty="0" smtClean="0">
                <a:latin typeface="Tahoma" pitchFamily="34" charset="0"/>
                <a:cs typeface="Tahoma" pitchFamily="34" charset="0"/>
              </a:rPr>
              <a:t> effect is </a:t>
            </a:r>
            <a:r>
              <a:rPr lang="en-US" altLang="en-US" sz="3600" dirty="0" smtClean="0">
                <a:solidFill>
                  <a:srgbClr val="FF0066"/>
                </a:solidFill>
                <a:latin typeface="Tahoma" pitchFamily="34" charset="0"/>
                <a:cs typeface="Tahoma" pitchFamily="34" charset="0"/>
              </a:rPr>
              <a:t>delayed </a:t>
            </a:r>
            <a:r>
              <a:rPr lang="en-US" altLang="en-US" sz="3600" dirty="0" smtClean="0">
                <a:latin typeface="Tahoma" pitchFamily="34" charset="0"/>
                <a:cs typeface="Tahoma" pitchFamily="34" charset="0"/>
              </a:rPr>
              <a:t>(after 6-7 weeks)</a:t>
            </a:r>
          </a:p>
          <a:p>
            <a:r>
              <a:rPr lang="en-US" altLang="en-US" sz="3600" dirty="0" smtClean="0">
                <a:latin typeface="Tahoma" pitchFamily="34" charset="0"/>
                <a:cs typeface="Tahoma" pitchFamily="34" charset="0"/>
              </a:rPr>
              <a:t>the plasma half –life may be as long as </a:t>
            </a:r>
            <a:r>
              <a:rPr lang="en-US" altLang="en-US" sz="3600" dirty="0" smtClean="0">
                <a:solidFill>
                  <a:srgbClr val="FF0066"/>
                </a:solidFill>
                <a:latin typeface="Tahoma" pitchFamily="34" charset="0"/>
                <a:cs typeface="Tahoma" pitchFamily="34" charset="0"/>
              </a:rPr>
              <a:t>8 weeks.</a:t>
            </a:r>
          </a:p>
          <a:p>
            <a:endParaRPr lang="en-US" altLang="en-US" sz="3600" dirty="0" smtClean="0">
              <a:solidFill>
                <a:srgbClr val="FF0066"/>
              </a:solidFill>
              <a:latin typeface="Tahoma" pitchFamily="34" charset="0"/>
              <a:cs typeface="Tahoma" pitchFamily="34" charset="0"/>
            </a:endParaRPr>
          </a:p>
          <a:p>
            <a:pPr marL="0" indent="0">
              <a:buNone/>
            </a:pPr>
            <a:r>
              <a:rPr lang="en-US" altLang="en-US" sz="3600" b="1" u="sng" dirty="0">
                <a:latin typeface="Tahoma" pitchFamily="34" charset="0"/>
                <a:cs typeface="Tahoma" pitchFamily="34" charset="0"/>
              </a:rPr>
              <a:t>Unwanted effects of </a:t>
            </a:r>
            <a:r>
              <a:rPr lang="en-US" altLang="en-US" sz="3600" b="1" u="sng" dirty="0" err="1" smtClean="0">
                <a:latin typeface="Tahoma" pitchFamily="34" charset="0"/>
                <a:cs typeface="Tahoma" pitchFamily="34" charset="0"/>
              </a:rPr>
              <a:t>clofazimine</a:t>
            </a:r>
            <a:endParaRPr lang="en-US" altLang="en-US" sz="3600" b="1" u="sng" dirty="0" smtClean="0">
              <a:latin typeface="Tahoma" pitchFamily="34" charset="0"/>
              <a:cs typeface="Tahoma" pitchFamily="34" charset="0"/>
            </a:endParaRPr>
          </a:p>
          <a:p>
            <a:pPr marL="0" indent="0">
              <a:buNone/>
            </a:pPr>
            <a:endParaRPr lang="en-US" altLang="en-US" sz="3600" b="1" u="sng" dirty="0" smtClean="0">
              <a:latin typeface="Tahoma" pitchFamily="34" charset="0"/>
              <a:cs typeface="Tahoma" pitchFamily="34" charset="0"/>
            </a:endParaRPr>
          </a:p>
          <a:p>
            <a:pPr marL="0" indent="0">
              <a:buNone/>
            </a:pPr>
            <a:r>
              <a:rPr lang="en-US" sz="3600" dirty="0" smtClean="0">
                <a:latin typeface="Tahoma" pitchFamily="34" charset="0"/>
                <a:cs typeface="Tahoma" pitchFamily="34" charset="0"/>
              </a:rPr>
              <a:t>1- Unwanted </a:t>
            </a:r>
            <a:r>
              <a:rPr lang="en-US" sz="3600" dirty="0">
                <a:latin typeface="Tahoma" pitchFamily="34" charset="0"/>
                <a:cs typeface="Tahoma" pitchFamily="34" charset="0"/>
              </a:rPr>
              <a:t>effects may be related to the fact that </a:t>
            </a:r>
            <a:r>
              <a:rPr lang="en-US" sz="3600" dirty="0" err="1">
                <a:latin typeface="Tahoma" pitchFamily="34" charset="0"/>
                <a:cs typeface="Tahoma" pitchFamily="34" charset="0"/>
              </a:rPr>
              <a:t>clofazimine</a:t>
            </a:r>
            <a:r>
              <a:rPr lang="en-US" sz="3600" dirty="0">
                <a:latin typeface="Tahoma" pitchFamily="34" charset="0"/>
                <a:cs typeface="Tahoma" pitchFamily="34" charset="0"/>
              </a:rPr>
              <a:t> is a dye. The skin and urine can develop a reddish </a:t>
            </a:r>
            <a:r>
              <a:rPr lang="en-US" sz="3600" dirty="0" err="1">
                <a:latin typeface="Tahoma" pitchFamily="34" charset="0"/>
                <a:cs typeface="Tahoma" pitchFamily="34" charset="0"/>
              </a:rPr>
              <a:t>colour</a:t>
            </a:r>
            <a:r>
              <a:rPr lang="en-US" sz="3600" dirty="0">
                <a:latin typeface="Tahoma" pitchFamily="34" charset="0"/>
                <a:cs typeface="Tahoma" pitchFamily="34" charset="0"/>
              </a:rPr>
              <a:t> and the lesions a blue-black discoloration</a:t>
            </a:r>
            <a:r>
              <a:rPr lang="en-US" sz="3600" dirty="0" smtClean="0">
                <a:latin typeface="Tahoma" pitchFamily="34" charset="0"/>
                <a:cs typeface="Tahoma" pitchFamily="34" charset="0"/>
              </a:rPr>
              <a:t>.</a:t>
            </a:r>
          </a:p>
          <a:p>
            <a:pPr marL="0" indent="0">
              <a:buNone/>
            </a:pPr>
            <a:endParaRPr lang="en-US" sz="3600" dirty="0">
              <a:latin typeface="Tahoma" pitchFamily="34" charset="0"/>
              <a:cs typeface="Tahoma" pitchFamily="34" charset="0"/>
            </a:endParaRPr>
          </a:p>
          <a:p>
            <a:pPr marL="0" indent="0">
              <a:buNone/>
            </a:pPr>
            <a:r>
              <a:rPr lang="en-US" sz="3600" dirty="0" smtClean="0">
                <a:latin typeface="Tahoma" pitchFamily="34" charset="0"/>
                <a:cs typeface="Tahoma" pitchFamily="34" charset="0"/>
              </a:rPr>
              <a:t> 2-Dose-related </a:t>
            </a:r>
            <a:r>
              <a:rPr lang="en-US" sz="3600" dirty="0">
                <a:latin typeface="Tahoma" pitchFamily="34" charset="0"/>
                <a:cs typeface="Tahoma" pitchFamily="34" charset="0"/>
              </a:rPr>
              <a:t>nausea, giddiness, headache and gastrointestinal disturbances can also occur</a:t>
            </a:r>
            <a:endParaRPr lang="ar-SA" sz="3600" dirty="0">
              <a:latin typeface="Tahoma" pitchFamily="34" charset="0"/>
              <a:cs typeface="Tahoma" pitchFamily="34" charset="0"/>
            </a:endParaRPr>
          </a:p>
          <a:p>
            <a:pPr marL="0" indent="0">
              <a:buNone/>
            </a:pPr>
            <a:endParaRPr lang="en-US" altLang="en-US" sz="3600" dirty="0">
              <a:latin typeface="Tahoma" pitchFamily="34" charset="0"/>
              <a:cs typeface="Tahoma" pitchFamily="34" charset="0"/>
            </a:endParaRPr>
          </a:p>
          <a:p>
            <a:pPr>
              <a:buClr>
                <a:schemeClr val="tx1"/>
              </a:buClr>
              <a:buFont typeface="Wingdings" pitchFamily="2" charset="2"/>
              <a:buChar char="Ø"/>
            </a:pPr>
            <a:endParaRPr lang="en-US" altLang="en-US" sz="2900" dirty="0">
              <a:latin typeface="Tahoma" pitchFamily="34" charset="0"/>
              <a:cs typeface="Tahoma" pitchFamily="34" charset="0"/>
            </a:endParaRPr>
          </a:p>
          <a:p>
            <a:pPr>
              <a:lnSpc>
                <a:spcPct val="80000"/>
              </a:lnSpc>
            </a:pPr>
            <a:endParaRPr lang="en-US" altLang="en-US" sz="2800" dirty="0"/>
          </a:p>
        </p:txBody>
      </p:sp>
    </p:spTree>
    <p:extLst>
      <p:ext uri="{BB962C8B-B14F-4D97-AF65-F5344CB8AC3E}">
        <p14:creationId xmlns:p14="http://schemas.microsoft.com/office/powerpoint/2010/main" val="38068254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 calcmode="lin" valueType="num">
                                      <p:cBhvr additive="base">
                                        <p:cTn id="7" dur="2000" fill="hold"/>
                                        <p:tgtEl>
                                          <p:spTgt spid="44035">
                                            <p:txEl>
                                              <p:pRg st="0" end="0"/>
                                            </p:txEl>
                                          </p:spTgt>
                                        </p:tgtEl>
                                        <p:attrNameLst>
                                          <p:attrName>ppt_x</p:attrName>
                                        </p:attrNameLst>
                                      </p:cBhvr>
                                      <p:tavLst>
                                        <p:tav tm="0">
                                          <p:val>
                                            <p:strVal val="1+#ppt_w/2"/>
                                          </p:val>
                                        </p:tav>
                                        <p:tav tm="100000">
                                          <p:val>
                                            <p:strVal val="#ppt_x"/>
                                          </p:val>
                                        </p:tav>
                                      </p:tavLst>
                                    </p:anim>
                                    <p:anim calcmode="lin" valueType="num">
                                      <p:cBhvr additive="base">
                                        <p:cTn id="8" dur="2000" fill="hold"/>
                                        <p:tgtEl>
                                          <p:spTgt spid="440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44035">
                                            <p:txEl>
                                              <p:pRg st="1" end="1"/>
                                            </p:txEl>
                                          </p:spTgt>
                                        </p:tgtEl>
                                        <p:attrNameLst>
                                          <p:attrName>style.visibility</p:attrName>
                                        </p:attrNameLst>
                                      </p:cBhvr>
                                      <p:to>
                                        <p:strVal val="visible"/>
                                      </p:to>
                                    </p:set>
                                    <p:anim calcmode="lin" valueType="num">
                                      <p:cBhvr additive="base">
                                        <p:cTn id="13" dur="2000" fill="hold"/>
                                        <p:tgtEl>
                                          <p:spTgt spid="44035">
                                            <p:txEl>
                                              <p:pRg st="1" end="1"/>
                                            </p:txEl>
                                          </p:spTgt>
                                        </p:tgtEl>
                                        <p:attrNameLst>
                                          <p:attrName>ppt_x</p:attrName>
                                        </p:attrNameLst>
                                      </p:cBhvr>
                                      <p:tavLst>
                                        <p:tav tm="0">
                                          <p:val>
                                            <p:strVal val="1+#ppt_w/2"/>
                                          </p:val>
                                        </p:tav>
                                        <p:tav tm="100000">
                                          <p:val>
                                            <p:strVal val="#ppt_x"/>
                                          </p:val>
                                        </p:tav>
                                      </p:tavLst>
                                    </p:anim>
                                    <p:anim calcmode="lin" valueType="num">
                                      <p:cBhvr additive="base">
                                        <p:cTn id="14" dur="2000" fill="hold"/>
                                        <p:tgtEl>
                                          <p:spTgt spid="440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44035">
                                            <p:txEl>
                                              <p:pRg st="2" end="2"/>
                                            </p:txEl>
                                          </p:spTgt>
                                        </p:tgtEl>
                                        <p:attrNameLst>
                                          <p:attrName>style.visibility</p:attrName>
                                        </p:attrNameLst>
                                      </p:cBhvr>
                                      <p:to>
                                        <p:strVal val="visible"/>
                                      </p:to>
                                    </p:set>
                                    <p:anim calcmode="lin" valueType="num">
                                      <p:cBhvr additive="base">
                                        <p:cTn id="19" dur="2000" fill="hold"/>
                                        <p:tgtEl>
                                          <p:spTgt spid="44035">
                                            <p:txEl>
                                              <p:pRg st="2" end="2"/>
                                            </p:txEl>
                                          </p:spTgt>
                                        </p:tgtEl>
                                        <p:attrNameLst>
                                          <p:attrName>ppt_x</p:attrName>
                                        </p:attrNameLst>
                                      </p:cBhvr>
                                      <p:tavLst>
                                        <p:tav tm="0">
                                          <p:val>
                                            <p:strVal val="1+#ppt_w/2"/>
                                          </p:val>
                                        </p:tav>
                                        <p:tav tm="100000">
                                          <p:val>
                                            <p:strVal val="#ppt_x"/>
                                          </p:val>
                                        </p:tav>
                                      </p:tavLst>
                                    </p:anim>
                                    <p:anim calcmode="lin" valueType="num">
                                      <p:cBhvr additive="base">
                                        <p:cTn id="20" dur="2000" fill="hold"/>
                                        <p:tgtEl>
                                          <p:spTgt spid="4403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44035">
                                            <p:txEl>
                                              <p:pRg st="4" end="4"/>
                                            </p:txEl>
                                          </p:spTgt>
                                        </p:tgtEl>
                                        <p:attrNameLst>
                                          <p:attrName>style.visibility</p:attrName>
                                        </p:attrNameLst>
                                      </p:cBhvr>
                                      <p:to>
                                        <p:strVal val="visible"/>
                                      </p:to>
                                    </p:set>
                                    <p:anim calcmode="lin" valueType="num">
                                      <p:cBhvr additive="base">
                                        <p:cTn id="25" dur="2000" fill="hold"/>
                                        <p:tgtEl>
                                          <p:spTgt spid="44035">
                                            <p:txEl>
                                              <p:pRg st="4" end="4"/>
                                            </p:txEl>
                                          </p:spTgt>
                                        </p:tgtEl>
                                        <p:attrNameLst>
                                          <p:attrName>ppt_x</p:attrName>
                                        </p:attrNameLst>
                                      </p:cBhvr>
                                      <p:tavLst>
                                        <p:tav tm="0">
                                          <p:val>
                                            <p:strVal val="1+#ppt_w/2"/>
                                          </p:val>
                                        </p:tav>
                                        <p:tav tm="100000">
                                          <p:val>
                                            <p:strVal val="#ppt_x"/>
                                          </p:val>
                                        </p:tav>
                                      </p:tavLst>
                                    </p:anim>
                                    <p:anim calcmode="lin" valueType="num">
                                      <p:cBhvr additive="base">
                                        <p:cTn id="26" dur="2000" fill="hold"/>
                                        <p:tgtEl>
                                          <p:spTgt spid="4403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44035">
                                            <p:txEl>
                                              <p:pRg st="5" end="5"/>
                                            </p:txEl>
                                          </p:spTgt>
                                        </p:tgtEl>
                                        <p:attrNameLst>
                                          <p:attrName>style.visibility</p:attrName>
                                        </p:attrNameLst>
                                      </p:cBhvr>
                                      <p:to>
                                        <p:strVal val="visible"/>
                                      </p:to>
                                    </p:set>
                                    <p:anim calcmode="lin" valueType="num">
                                      <p:cBhvr additive="base">
                                        <p:cTn id="31" dur="2000" fill="hold"/>
                                        <p:tgtEl>
                                          <p:spTgt spid="44035">
                                            <p:txEl>
                                              <p:pRg st="5" end="5"/>
                                            </p:txEl>
                                          </p:spTgt>
                                        </p:tgtEl>
                                        <p:attrNameLst>
                                          <p:attrName>ppt_x</p:attrName>
                                        </p:attrNameLst>
                                      </p:cBhvr>
                                      <p:tavLst>
                                        <p:tav tm="0">
                                          <p:val>
                                            <p:strVal val="1+#ppt_w/2"/>
                                          </p:val>
                                        </p:tav>
                                        <p:tav tm="100000">
                                          <p:val>
                                            <p:strVal val="#ppt_x"/>
                                          </p:val>
                                        </p:tav>
                                      </p:tavLst>
                                    </p:anim>
                                    <p:anim calcmode="lin" valueType="num">
                                      <p:cBhvr additive="base">
                                        <p:cTn id="32" dur="2000" fill="hold"/>
                                        <p:tgtEl>
                                          <p:spTgt spid="4403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44035">
                                            <p:txEl>
                                              <p:pRg st="6" end="6"/>
                                            </p:txEl>
                                          </p:spTgt>
                                        </p:tgtEl>
                                        <p:attrNameLst>
                                          <p:attrName>style.visibility</p:attrName>
                                        </p:attrNameLst>
                                      </p:cBhvr>
                                      <p:to>
                                        <p:strVal val="visible"/>
                                      </p:to>
                                    </p:set>
                                    <p:anim calcmode="lin" valueType="num">
                                      <p:cBhvr additive="base">
                                        <p:cTn id="37" dur="2000" fill="hold"/>
                                        <p:tgtEl>
                                          <p:spTgt spid="44035">
                                            <p:txEl>
                                              <p:pRg st="6" end="6"/>
                                            </p:txEl>
                                          </p:spTgt>
                                        </p:tgtEl>
                                        <p:attrNameLst>
                                          <p:attrName>ppt_x</p:attrName>
                                        </p:attrNameLst>
                                      </p:cBhvr>
                                      <p:tavLst>
                                        <p:tav tm="0">
                                          <p:val>
                                            <p:strVal val="1+#ppt_w/2"/>
                                          </p:val>
                                        </p:tav>
                                        <p:tav tm="100000">
                                          <p:val>
                                            <p:strVal val="#ppt_x"/>
                                          </p:val>
                                        </p:tav>
                                      </p:tavLst>
                                    </p:anim>
                                    <p:anim calcmode="lin" valueType="num">
                                      <p:cBhvr additive="base">
                                        <p:cTn id="38" dur="2000" fill="hold"/>
                                        <p:tgtEl>
                                          <p:spTgt spid="4403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44035">
                                            <p:txEl>
                                              <p:pRg st="7" end="7"/>
                                            </p:txEl>
                                          </p:spTgt>
                                        </p:tgtEl>
                                        <p:attrNameLst>
                                          <p:attrName>style.visibility</p:attrName>
                                        </p:attrNameLst>
                                      </p:cBhvr>
                                      <p:to>
                                        <p:strVal val="visible"/>
                                      </p:to>
                                    </p:set>
                                    <p:anim calcmode="lin" valueType="num">
                                      <p:cBhvr additive="base">
                                        <p:cTn id="43" dur="2000" fill="hold"/>
                                        <p:tgtEl>
                                          <p:spTgt spid="44035">
                                            <p:txEl>
                                              <p:pRg st="7" end="7"/>
                                            </p:txEl>
                                          </p:spTgt>
                                        </p:tgtEl>
                                        <p:attrNameLst>
                                          <p:attrName>ppt_x</p:attrName>
                                        </p:attrNameLst>
                                      </p:cBhvr>
                                      <p:tavLst>
                                        <p:tav tm="0">
                                          <p:val>
                                            <p:strVal val="1+#ppt_w/2"/>
                                          </p:val>
                                        </p:tav>
                                        <p:tav tm="100000">
                                          <p:val>
                                            <p:strVal val="#ppt_x"/>
                                          </p:val>
                                        </p:tav>
                                      </p:tavLst>
                                    </p:anim>
                                    <p:anim calcmode="lin" valueType="num">
                                      <p:cBhvr additive="base">
                                        <p:cTn id="44" dur="2000" fill="hold"/>
                                        <p:tgtEl>
                                          <p:spTgt spid="44035">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44035">
                                            <p:txEl>
                                              <p:pRg st="8" end="8"/>
                                            </p:txEl>
                                          </p:spTgt>
                                        </p:tgtEl>
                                        <p:attrNameLst>
                                          <p:attrName>style.visibility</p:attrName>
                                        </p:attrNameLst>
                                      </p:cBhvr>
                                      <p:to>
                                        <p:strVal val="visible"/>
                                      </p:to>
                                    </p:set>
                                    <p:anim calcmode="lin" valueType="num">
                                      <p:cBhvr additive="base">
                                        <p:cTn id="49" dur="2000" fill="hold"/>
                                        <p:tgtEl>
                                          <p:spTgt spid="44035">
                                            <p:txEl>
                                              <p:pRg st="8" end="8"/>
                                            </p:txEl>
                                          </p:spTgt>
                                        </p:tgtEl>
                                        <p:attrNameLst>
                                          <p:attrName>ppt_x</p:attrName>
                                        </p:attrNameLst>
                                      </p:cBhvr>
                                      <p:tavLst>
                                        <p:tav tm="0">
                                          <p:val>
                                            <p:strVal val="1+#ppt_w/2"/>
                                          </p:val>
                                        </p:tav>
                                        <p:tav tm="100000">
                                          <p:val>
                                            <p:strVal val="#ppt_x"/>
                                          </p:val>
                                        </p:tav>
                                      </p:tavLst>
                                    </p:anim>
                                    <p:anim calcmode="lin" valueType="num">
                                      <p:cBhvr additive="base">
                                        <p:cTn id="50" dur="2000" fill="hold"/>
                                        <p:tgtEl>
                                          <p:spTgt spid="44035">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44035">
                                            <p:txEl>
                                              <p:pRg st="9" end="9"/>
                                            </p:txEl>
                                          </p:spTgt>
                                        </p:tgtEl>
                                        <p:attrNameLst>
                                          <p:attrName>style.visibility</p:attrName>
                                        </p:attrNameLst>
                                      </p:cBhvr>
                                      <p:to>
                                        <p:strVal val="visible"/>
                                      </p:to>
                                    </p:set>
                                    <p:anim calcmode="lin" valueType="num">
                                      <p:cBhvr additive="base">
                                        <p:cTn id="55" dur="2000" fill="hold"/>
                                        <p:tgtEl>
                                          <p:spTgt spid="44035">
                                            <p:txEl>
                                              <p:pRg st="9" end="9"/>
                                            </p:txEl>
                                          </p:spTgt>
                                        </p:tgtEl>
                                        <p:attrNameLst>
                                          <p:attrName>ppt_x</p:attrName>
                                        </p:attrNameLst>
                                      </p:cBhvr>
                                      <p:tavLst>
                                        <p:tav tm="0">
                                          <p:val>
                                            <p:strVal val="1+#ppt_w/2"/>
                                          </p:val>
                                        </p:tav>
                                        <p:tav tm="100000">
                                          <p:val>
                                            <p:strVal val="#ppt_x"/>
                                          </p:val>
                                        </p:tav>
                                      </p:tavLst>
                                    </p:anim>
                                    <p:anim calcmode="lin" valueType="num">
                                      <p:cBhvr additive="base">
                                        <p:cTn id="56" dur="2000" fill="hold"/>
                                        <p:tgtEl>
                                          <p:spTgt spid="44035">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2" fill="hold" grpId="0" nodeType="clickEffect">
                                  <p:stCondLst>
                                    <p:cond delay="0"/>
                                  </p:stCondLst>
                                  <p:childTnLst>
                                    <p:set>
                                      <p:cBhvr>
                                        <p:cTn id="60" dur="1" fill="hold">
                                          <p:stCondLst>
                                            <p:cond delay="0"/>
                                          </p:stCondLst>
                                        </p:cTn>
                                        <p:tgtEl>
                                          <p:spTgt spid="44035">
                                            <p:txEl>
                                              <p:pRg st="10" end="10"/>
                                            </p:txEl>
                                          </p:spTgt>
                                        </p:tgtEl>
                                        <p:attrNameLst>
                                          <p:attrName>style.visibility</p:attrName>
                                        </p:attrNameLst>
                                      </p:cBhvr>
                                      <p:to>
                                        <p:strVal val="visible"/>
                                      </p:to>
                                    </p:set>
                                    <p:anim calcmode="lin" valueType="num">
                                      <p:cBhvr additive="base">
                                        <p:cTn id="61" dur="2000" fill="hold"/>
                                        <p:tgtEl>
                                          <p:spTgt spid="44035">
                                            <p:txEl>
                                              <p:pRg st="10" end="10"/>
                                            </p:txEl>
                                          </p:spTgt>
                                        </p:tgtEl>
                                        <p:attrNameLst>
                                          <p:attrName>ppt_x</p:attrName>
                                        </p:attrNameLst>
                                      </p:cBhvr>
                                      <p:tavLst>
                                        <p:tav tm="0">
                                          <p:val>
                                            <p:strVal val="1+#ppt_w/2"/>
                                          </p:val>
                                        </p:tav>
                                        <p:tav tm="100000">
                                          <p:val>
                                            <p:strVal val="#ppt_x"/>
                                          </p:val>
                                        </p:tav>
                                      </p:tavLst>
                                    </p:anim>
                                    <p:anim calcmode="lin" valueType="num">
                                      <p:cBhvr additive="base">
                                        <p:cTn id="62" dur="2000" fill="hold"/>
                                        <p:tgtEl>
                                          <p:spTgt spid="44035">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2" fill="hold" grpId="0" nodeType="clickEffect">
                                  <p:stCondLst>
                                    <p:cond delay="0"/>
                                  </p:stCondLst>
                                  <p:childTnLst>
                                    <p:set>
                                      <p:cBhvr>
                                        <p:cTn id="66" dur="1" fill="hold">
                                          <p:stCondLst>
                                            <p:cond delay="0"/>
                                          </p:stCondLst>
                                        </p:cTn>
                                        <p:tgtEl>
                                          <p:spTgt spid="44035">
                                            <p:txEl>
                                              <p:pRg st="11" end="11"/>
                                            </p:txEl>
                                          </p:spTgt>
                                        </p:tgtEl>
                                        <p:attrNameLst>
                                          <p:attrName>style.visibility</p:attrName>
                                        </p:attrNameLst>
                                      </p:cBhvr>
                                      <p:to>
                                        <p:strVal val="visible"/>
                                      </p:to>
                                    </p:set>
                                    <p:anim calcmode="lin" valueType="num">
                                      <p:cBhvr additive="base">
                                        <p:cTn id="67" dur="2000" fill="hold"/>
                                        <p:tgtEl>
                                          <p:spTgt spid="44035">
                                            <p:txEl>
                                              <p:pRg st="11" end="11"/>
                                            </p:txEl>
                                          </p:spTgt>
                                        </p:tgtEl>
                                        <p:attrNameLst>
                                          <p:attrName>ppt_x</p:attrName>
                                        </p:attrNameLst>
                                      </p:cBhvr>
                                      <p:tavLst>
                                        <p:tav tm="0">
                                          <p:val>
                                            <p:strVal val="1+#ppt_w/2"/>
                                          </p:val>
                                        </p:tav>
                                        <p:tav tm="100000">
                                          <p:val>
                                            <p:strVal val="#ppt_x"/>
                                          </p:val>
                                        </p:tav>
                                      </p:tavLst>
                                    </p:anim>
                                    <p:anim calcmode="lin" valueType="num">
                                      <p:cBhvr additive="base">
                                        <p:cTn id="68" dur="2000" fill="hold"/>
                                        <p:tgtEl>
                                          <p:spTgt spid="44035">
                                            <p:txEl>
                                              <p:pRg st="11" end="11"/>
                                            </p:txEl>
                                          </p:spTgt>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2" fill="hold" grpId="0" nodeType="clickEffect">
                                  <p:stCondLst>
                                    <p:cond delay="0"/>
                                  </p:stCondLst>
                                  <p:childTnLst>
                                    <p:set>
                                      <p:cBhvr>
                                        <p:cTn id="72" dur="1" fill="hold">
                                          <p:stCondLst>
                                            <p:cond delay="0"/>
                                          </p:stCondLst>
                                        </p:cTn>
                                        <p:tgtEl>
                                          <p:spTgt spid="44035">
                                            <p:txEl>
                                              <p:pRg st="12" end="12"/>
                                            </p:txEl>
                                          </p:spTgt>
                                        </p:tgtEl>
                                        <p:attrNameLst>
                                          <p:attrName>style.visibility</p:attrName>
                                        </p:attrNameLst>
                                      </p:cBhvr>
                                      <p:to>
                                        <p:strVal val="visible"/>
                                      </p:to>
                                    </p:set>
                                    <p:anim calcmode="lin" valueType="num">
                                      <p:cBhvr additive="base">
                                        <p:cTn id="73" dur="2000" fill="hold"/>
                                        <p:tgtEl>
                                          <p:spTgt spid="44035">
                                            <p:txEl>
                                              <p:pRg st="12" end="12"/>
                                            </p:txEl>
                                          </p:spTgt>
                                        </p:tgtEl>
                                        <p:attrNameLst>
                                          <p:attrName>ppt_x</p:attrName>
                                        </p:attrNameLst>
                                      </p:cBhvr>
                                      <p:tavLst>
                                        <p:tav tm="0">
                                          <p:val>
                                            <p:strVal val="1+#ppt_w/2"/>
                                          </p:val>
                                        </p:tav>
                                        <p:tav tm="100000">
                                          <p:val>
                                            <p:strVal val="#ppt_x"/>
                                          </p:val>
                                        </p:tav>
                                      </p:tavLst>
                                    </p:anim>
                                    <p:anim calcmode="lin" valueType="num">
                                      <p:cBhvr additive="base">
                                        <p:cTn id="74" dur="2000" fill="hold"/>
                                        <p:tgtEl>
                                          <p:spTgt spid="44035">
                                            <p:txEl>
                                              <p:pRg st="12" end="12"/>
                                            </p:txEl>
                                          </p:spTgt>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2" fill="hold" grpId="0" nodeType="clickEffect">
                                  <p:stCondLst>
                                    <p:cond delay="0"/>
                                  </p:stCondLst>
                                  <p:childTnLst>
                                    <p:set>
                                      <p:cBhvr>
                                        <p:cTn id="78" dur="1" fill="hold">
                                          <p:stCondLst>
                                            <p:cond delay="0"/>
                                          </p:stCondLst>
                                        </p:cTn>
                                        <p:tgtEl>
                                          <p:spTgt spid="44035">
                                            <p:txEl>
                                              <p:pRg st="14" end="14"/>
                                            </p:txEl>
                                          </p:spTgt>
                                        </p:tgtEl>
                                        <p:attrNameLst>
                                          <p:attrName>style.visibility</p:attrName>
                                        </p:attrNameLst>
                                      </p:cBhvr>
                                      <p:to>
                                        <p:strVal val="visible"/>
                                      </p:to>
                                    </p:set>
                                    <p:anim calcmode="lin" valueType="num">
                                      <p:cBhvr additive="base">
                                        <p:cTn id="79" dur="2000" fill="hold"/>
                                        <p:tgtEl>
                                          <p:spTgt spid="44035">
                                            <p:txEl>
                                              <p:pRg st="14" end="14"/>
                                            </p:txEl>
                                          </p:spTgt>
                                        </p:tgtEl>
                                        <p:attrNameLst>
                                          <p:attrName>ppt_x</p:attrName>
                                        </p:attrNameLst>
                                      </p:cBhvr>
                                      <p:tavLst>
                                        <p:tav tm="0">
                                          <p:val>
                                            <p:strVal val="1+#ppt_w/2"/>
                                          </p:val>
                                        </p:tav>
                                        <p:tav tm="100000">
                                          <p:val>
                                            <p:strVal val="#ppt_x"/>
                                          </p:val>
                                        </p:tav>
                                      </p:tavLst>
                                    </p:anim>
                                    <p:anim calcmode="lin" valueType="num">
                                      <p:cBhvr additive="base">
                                        <p:cTn id="80" dur="2000" fill="hold"/>
                                        <p:tgtEl>
                                          <p:spTgt spid="44035">
                                            <p:txEl>
                                              <p:pRg st="14" end="14"/>
                                            </p:txEl>
                                          </p:spTgt>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2" fill="hold" grpId="0" nodeType="clickEffect">
                                  <p:stCondLst>
                                    <p:cond delay="0"/>
                                  </p:stCondLst>
                                  <p:childTnLst>
                                    <p:set>
                                      <p:cBhvr>
                                        <p:cTn id="84" dur="1" fill="hold">
                                          <p:stCondLst>
                                            <p:cond delay="0"/>
                                          </p:stCondLst>
                                        </p:cTn>
                                        <p:tgtEl>
                                          <p:spTgt spid="44035">
                                            <p:txEl>
                                              <p:pRg st="16" end="16"/>
                                            </p:txEl>
                                          </p:spTgt>
                                        </p:tgtEl>
                                        <p:attrNameLst>
                                          <p:attrName>style.visibility</p:attrName>
                                        </p:attrNameLst>
                                      </p:cBhvr>
                                      <p:to>
                                        <p:strVal val="visible"/>
                                      </p:to>
                                    </p:set>
                                    <p:anim calcmode="lin" valueType="num">
                                      <p:cBhvr additive="base">
                                        <p:cTn id="85" dur="2000" fill="hold"/>
                                        <p:tgtEl>
                                          <p:spTgt spid="44035">
                                            <p:txEl>
                                              <p:pRg st="16" end="16"/>
                                            </p:txEl>
                                          </p:spTgt>
                                        </p:tgtEl>
                                        <p:attrNameLst>
                                          <p:attrName>ppt_x</p:attrName>
                                        </p:attrNameLst>
                                      </p:cBhvr>
                                      <p:tavLst>
                                        <p:tav tm="0">
                                          <p:val>
                                            <p:strVal val="1+#ppt_w/2"/>
                                          </p:val>
                                        </p:tav>
                                        <p:tav tm="100000">
                                          <p:val>
                                            <p:strVal val="#ppt_x"/>
                                          </p:val>
                                        </p:tav>
                                      </p:tavLst>
                                    </p:anim>
                                    <p:anim calcmode="lin" valueType="num">
                                      <p:cBhvr additive="base">
                                        <p:cTn id="86" dur="2000" fill="hold"/>
                                        <p:tgtEl>
                                          <p:spTgt spid="44035">
                                            <p:txEl>
                                              <p:pRg st="16" end="16"/>
                                            </p:txEl>
                                          </p:spTgt>
                                        </p:tgtEl>
                                        <p:attrNameLst>
                                          <p:attrName>ppt_y</p:attrName>
                                        </p:attrNameLst>
                                      </p:cBhvr>
                                      <p:tavLst>
                                        <p:tav tm="0">
                                          <p:val>
                                            <p:strVal val="#ppt_y"/>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2" fill="hold" grpId="0" nodeType="clickEffect">
                                  <p:stCondLst>
                                    <p:cond delay="0"/>
                                  </p:stCondLst>
                                  <p:childTnLst>
                                    <p:set>
                                      <p:cBhvr>
                                        <p:cTn id="90" dur="1" fill="hold">
                                          <p:stCondLst>
                                            <p:cond delay="0"/>
                                          </p:stCondLst>
                                        </p:cTn>
                                        <p:tgtEl>
                                          <p:spTgt spid="44035">
                                            <p:txEl>
                                              <p:pRg st="18" end="18"/>
                                            </p:txEl>
                                          </p:spTgt>
                                        </p:tgtEl>
                                        <p:attrNameLst>
                                          <p:attrName>style.visibility</p:attrName>
                                        </p:attrNameLst>
                                      </p:cBhvr>
                                      <p:to>
                                        <p:strVal val="visible"/>
                                      </p:to>
                                    </p:set>
                                    <p:anim calcmode="lin" valueType="num">
                                      <p:cBhvr additive="base">
                                        <p:cTn id="91" dur="2000" fill="hold"/>
                                        <p:tgtEl>
                                          <p:spTgt spid="44035">
                                            <p:txEl>
                                              <p:pRg st="18" end="18"/>
                                            </p:txEl>
                                          </p:spTgt>
                                        </p:tgtEl>
                                        <p:attrNameLst>
                                          <p:attrName>ppt_x</p:attrName>
                                        </p:attrNameLst>
                                      </p:cBhvr>
                                      <p:tavLst>
                                        <p:tav tm="0">
                                          <p:val>
                                            <p:strVal val="1+#ppt_w/2"/>
                                          </p:val>
                                        </p:tav>
                                        <p:tav tm="100000">
                                          <p:val>
                                            <p:strVal val="#ppt_x"/>
                                          </p:val>
                                        </p:tav>
                                      </p:tavLst>
                                    </p:anim>
                                    <p:anim calcmode="lin" valueType="num">
                                      <p:cBhvr additive="base">
                                        <p:cTn id="92" dur="2000" fill="hold"/>
                                        <p:tgtEl>
                                          <p:spTgt spid="44035">
                                            <p:txEl>
                                              <p:pRg st="18" end="1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endParaRPr lang="en-US" sz="6000" dirty="0" smtClean="0"/>
          </a:p>
          <a:p>
            <a:pPr algn="ctr">
              <a:buNone/>
            </a:pPr>
            <a:r>
              <a:rPr lang="en-US" sz="6000" dirty="0" smtClean="0"/>
              <a:t>Thank you</a:t>
            </a:r>
            <a:endParaRPr lang="ar-EG" sz="6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38200"/>
          </a:xfrm>
        </p:spPr>
        <p:txBody>
          <a:bodyPr>
            <a:normAutofit fontScale="90000"/>
          </a:bodyPr>
          <a:lstStyle/>
          <a:p>
            <a:r>
              <a:rPr lang="en-US" b="1" dirty="0" smtClean="0"/>
              <a:t>General principles:</a:t>
            </a:r>
            <a:r>
              <a:rPr lang="en-US" dirty="0" smtClean="0"/>
              <a:t/>
            </a:r>
            <a:br>
              <a:rPr lang="en-US" dirty="0" smtClean="0"/>
            </a:br>
            <a:endParaRPr lang="ar-EG" dirty="0"/>
          </a:p>
        </p:txBody>
      </p:sp>
      <p:sp>
        <p:nvSpPr>
          <p:cNvPr id="3" name="Content Placeholder 2"/>
          <p:cNvSpPr>
            <a:spLocks noGrp="1"/>
          </p:cNvSpPr>
          <p:nvPr>
            <p:ph idx="1"/>
          </p:nvPr>
        </p:nvSpPr>
        <p:spPr>
          <a:xfrm>
            <a:off x="152400" y="1066800"/>
            <a:ext cx="8991600" cy="5638800"/>
          </a:xfrm>
        </p:spPr>
        <p:txBody>
          <a:bodyPr>
            <a:normAutofit fontScale="85000" lnSpcReduction="10000"/>
          </a:bodyPr>
          <a:lstStyle/>
          <a:p>
            <a:r>
              <a:rPr lang="en-US" b="1" dirty="0" smtClean="0"/>
              <a:t>Resistant strains occur naturally to any drug given alone So:</a:t>
            </a:r>
          </a:p>
          <a:p>
            <a:pPr rtl="1">
              <a:buNone/>
            </a:pPr>
            <a:endParaRPr lang="en-US" dirty="0" smtClean="0"/>
          </a:p>
          <a:p>
            <a:pPr rtl="1">
              <a:buNone/>
            </a:pPr>
            <a:r>
              <a:rPr lang="en-US" dirty="0" smtClean="0"/>
              <a:t>(1)combination therapy, at least two effective drugs and sometimes up to four agents are used to prevent emergence of resistant strains.</a:t>
            </a:r>
          </a:p>
          <a:p>
            <a:pPr>
              <a:buNone/>
            </a:pPr>
            <a:endParaRPr lang="en-US" dirty="0" smtClean="0"/>
          </a:p>
          <a:p>
            <a:pPr>
              <a:buNone/>
            </a:pPr>
            <a:r>
              <a:rPr lang="en-US" dirty="0" smtClean="0"/>
              <a:t>(2)Treatment must be continued long enough (6 - 18 month's) to eradicate the bacilli from the body.</a:t>
            </a:r>
          </a:p>
          <a:p>
            <a:pPr>
              <a:buNone/>
            </a:pPr>
            <a:r>
              <a:rPr lang="en-US" dirty="0" smtClean="0"/>
              <a:t> </a:t>
            </a:r>
          </a:p>
          <a:p>
            <a:pPr>
              <a:buNone/>
            </a:pPr>
            <a:r>
              <a:rPr lang="en-US" dirty="0" smtClean="0"/>
              <a:t>(3)Poor compliance in taking the therapy is the commonest cause of failure. So, it is better to give drugs in a single dose before breakfast, better in a combined formulation.</a:t>
            </a:r>
          </a:p>
          <a:p>
            <a:endParaRPr lang="ar-EG"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839200" cy="6324600"/>
          </a:xfrm>
        </p:spPr>
        <p:txBody>
          <a:bodyPr>
            <a:normAutofit/>
          </a:bodyPr>
          <a:lstStyle/>
          <a:p>
            <a:r>
              <a:rPr lang="en-US" b="1" dirty="0" smtClean="0"/>
              <a:t>Drugs used for treatment of tuberculosis are classified into first line and second line </a:t>
            </a:r>
            <a:br>
              <a:rPr lang="en-US" b="1" dirty="0" smtClean="0"/>
            </a:br>
            <a:r>
              <a:rPr lang="en-US" b="1" dirty="0" smtClean="0"/>
              <a:t>on the basis of their efficacy, activity and risk of adverse reaction.</a:t>
            </a:r>
            <a:r>
              <a:rPr lang="en-US" dirty="0" smtClean="0"/>
              <a:t/>
            </a:r>
            <a:br>
              <a:rPr lang="en-US" dirty="0" smtClean="0"/>
            </a:br>
            <a:endParaRPr lang="ar-EG"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0" y="228600"/>
            <a:ext cx="9144000" cy="990600"/>
          </a:xfrm>
        </p:spPr>
        <p:txBody>
          <a:bodyPr>
            <a:normAutofit fontScale="90000"/>
          </a:bodyPr>
          <a:lstStyle/>
          <a:p>
            <a:r>
              <a:rPr lang="en-US" altLang="en-US" sz="4000" b="1">
                <a:latin typeface="Tahoma" pitchFamily="34" charset="0"/>
                <a:cs typeface="Tahoma" pitchFamily="34" charset="0"/>
              </a:rPr>
              <a:t>Anti-tuberculosis drugs</a:t>
            </a:r>
            <a:br>
              <a:rPr lang="en-US" altLang="en-US" sz="4000" b="1">
                <a:latin typeface="Tahoma" pitchFamily="34" charset="0"/>
                <a:cs typeface="Tahoma" pitchFamily="34" charset="0"/>
              </a:rPr>
            </a:br>
            <a:endParaRPr lang="en-US" altLang="en-US" sz="4000" b="1">
              <a:latin typeface="Tahoma" pitchFamily="34" charset="0"/>
              <a:cs typeface="Tahoma" pitchFamily="34" charset="0"/>
            </a:endParaRPr>
          </a:p>
        </p:txBody>
      </p:sp>
      <p:sp>
        <p:nvSpPr>
          <p:cNvPr id="8195" name="Rectangle 3"/>
          <p:cNvSpPr>
            <a:spLocks noGrp="1" noChangeArrowheads="1"/>
          </p:cNvSpPr>
          <p:nvPr>
            <p:ph type="body" idx="1"/>
          </p:nvPr>
        </p:nvSpPr>
        <p:spPr>
          <a:xfrm>
            <a:off x="228600" y="1447800"/>
            <a:ext cx="8915400" cy="4683125"/>
          </a:xfrm>
        </p:spPr>
        <p:txBody>
          <a:bodyPr>
            <a:normAutofit fontScale="85000" lnSpcReduction="20000"/>
          </a:bodyPr>
          <a:lstStyle/>
          <a:p>
            <a:pPr algn="l" rtl="0">
              <a:buFontTx/>
              <a:buNone/>
            </a:pPr>
            <a:r>
              <a:rPr lang="en-US" altLang="en-US" dirty="0">
                <a:latin typeface="Tahoma" pitchFamily="34" charset="0"/>
                <a:cs typeface="Tahoma" pitchFamily="34" charset="0"/>
              </a:rPr>
              <a:t>   On the basis of efficacy &amp; risk of adverse effects, they categorized into 1</a:t>
            </a:r>
            <a:r>
              <a:rPr lang="en-US" altLang="en-US" baseline="30000" dirty="0">
                <a:latin typeface="Tahoma" pitchFamily="34" charset="0"/>
                <a:cs typeface="Tahoma" pitchFamily="34" charset="0"/>
              </a:rPr>
              <a:t>st</a:t>
            </a:r>
            <a:r>
              <a:rPr lang="en-US" altLang="en-US" dirty="0">
                <a:latin typeface="Tahoma" pitchFamily="34" charset="0"/>
                <a:cs typeface="Tahoma" pitchFamily="34" charset="0"/>
              </a:rPr>
              <a:t> &amp; 2</a:t>
            </a:r>
            <a:r>
              <a:rPr lang="en-US" altLang="en-US" baseline="30000" dirty="0">
                <a:latin typeface="Tahoma" pitchFamily="34" charset="0"/>
                <a:cs typeface="Tahoma" pitchFamily="34" charset="0"/>
              </a:rPr>
              <a:t>nd</a:t>
            </a:r>
            <a:r>
              <a:rPr lang="en-US" altLang="en-US" dirty="0">
                <a:latin typeface="Tahoma" pitchFamily="34" charset="0"/>
                <a:cs typeface="Tahoma" pitchFamily="34" charset="0"/>
              </a:rPr>
              <a:t> line .</a:t>
            </a:r>
          </a:p>
          <a:p>
            <a:pPr marL="0" indent="0" algn="l" rtl="0">
              <a:buNone/>
            </a:pPr>
            <a:r>
              <a:rPr lang="en-US" altLang="en-US" b="1" dirty="0">
                <a:solidFill>
                  <a:srgbClr val="FF0000"/>
                </a:solidFill>
                <a:latin typeface="Tahoma" pitchFamily="34" charset="0"/>
                <a:cs typeface="Tahoma" pitchFamily="34" charset="0"/>
              </a:rPr>
              <a:t>1</a:t>
            </a:r>
            <a:r>
              <a:rPr lang="en-US" altLang="en-US" b="1" baseline="30000" dirty="0">
                <a:solidFill>
                  <a:srgbClr val="FF0000"/>
                </a:solidFill>
                <a:latin typeface="Tahoma" pitchFamily="34" charset="0"/>
                <a:cs typeface="Tahoma" pitchFamily="34" charset="0"/>
              </a:rPr>
              <a:t>st line include</a:t>
            </a:r>
            <a:r>
              <a:rPr lang="en-US" altLang="en-US" baseline="30000" dirty="0">
                <a:latin typeface="Tahoma" pitchFamily="34" charset="0"/>
                <a:cs typeface="Tahoma" pitchFamily="34" charset="0"/>
              </a:rPr>
              <a:t> :                </a:t>
            </a:r>
            <a:r>
              <a:rPr lang="en-US" altLang="en-US" b="1" baseline="30000" dirty="0">
                <a:solidFill>
                  <a:srgbClr val="FF0000"/>
                </a:solidFill>
                <a:latin typeface="Tahoma" pitchFamily="34" charset="0"/>
                <a:cs typeface="Tahoma" pitchFamily="34" charset="0"/>
              </a:rPr>
              <a:t>2nd line:</a:t>
            </a:r>
          </a:p>
          <a:p>
            <a:pPr marL="0" indent="0" algn="l" rtl="0">
              <a:buNone/>
            </a:pPr>
            <a:r>
              <a:rPr lang="en-US" altLang="en-US" b="1" baseline="30000" dirty="0">
                <a:latin typeface="Tahoma" pitchFamily="34" charset="0"/>
                <a:cs typeface="Tahoma" pitchFamily="34" charset="0"/>
              </a:rPr>
              <a:t>Isoniazid (INH)                 </a:t>
            </a:r>
            <a:r>
              <a:rPr lang="en-US" altLang="en-US" b="1" baseline="30000" dirty="0" err="1">
                <a:latin typeface="Tahoma" pitchFamily="34" charset="0"/>
                <a:cs typeface="Tahoma" pitchFamily="34" charset="0"/>
              </a:rPr>
              <a:t>capreomycin</a:t>
            </a:r>
            <a:endParaRPr lang="en-US" altLang="en-US" b="1" baseline="30000" dirty="0">
              <a:latin typeface="Tahoma" pitchFamily="34" charset="0"/>
              <a:cs typeface="Tahoma" pitchFamily="34" charset="0"/>
            </a:endParaRPr>
          </a:p>
          <a:p>
            <a:pPr marL="0" indent="0" algn="l" rtl="0">
              <a:buNone/>
            </a:pPr>
            <a:r>
              <a:rPr lang="en-US" altLang="en-US" b="1" baseline="30000" dirty="0">
                <a:latin typeface="Tahoma" pitchFamily="34" charset="0"/>
                <a:cs typeface="Tahoma" pitchFamily="34" charset="0"/>
              </a:rPr>
              <a:t>Rifampin                            </a:t>
            </a:r>
            <a:r>
              <a:rPr lang="en-US" altLang="en-US" b="1" baseline="30000" dirty="0" err="1">
                <a:latin typeface="Tahoma" pitchFamily="34" charset="0"/>
                <a:cs typeface="Tahoma" pitchFamily="34" charset="0"/>
              </a:rPr>
              <a:t>ethionamide</a:t>
            </a:r>
            <a:endParaRPr lang="en-US" altLang="en-US" b="1" baseline="30000" dirty="0">
              <a:latin typeface="Tahoma" pitchFamily="34" charset="0"/>
              <a:cs typeface="Tahoma" pitchFamily="34" charset="0"/>
            </a:endParaRPr>
          </a:p>
          <a:p>
            <a:pPr marL="0" indent="0" algn="l" rtl="0">
              <a:buNone/>
            </a:pPr>
            <a:r>
              <a:rPr lang="en-US" altLang="en-US" b="1" baseline="30000" dirty="0">
                <a:latin typeface="Tahoma" pitchFamily="34" charset="0"/>
                <a:cs typeface="Tahoma" pitchFamily="34" charset="0"/>
              </a:rPr>
              <a:t>Pyrazinamide                     </a:t>
            </a:r>
            <a:r>
              <a:rPr lang="en-US" altLang="en-US" b="1" baseline="30000" dirty="0" err="1">
                <a:latin typeface="Tahoma" pitchFamily="34" charset="0"/>
                <a:cs typeface="Tahoma" pitchFamily="34" charset="0"/>
              </a:rPr>
              <a:t>cycloserine</a:t>
            </a:r>
            <a:endParaRPr lang="en-US" altLang="en-US" b="1" baseline="30000" dirty="0">
              <a:latin typeface="Tahoma" pitchFamily="34" charset="0"/>
              <a:cs typeface="Tahoma" pitchFamily="34" charset="0"/>
            </a:endParaRPr>
          </a:p>
          <a:p>
            <a:pPr marL="0" indent="0" algn="l" rtl="0">
              <a:buNone/>
            </a:pPr>
            <a:r>
              <a:rPr lang="en-US" altLang="en-US" b="1" baseline="30000" dirty="0">
                <a:latin typeface="Tahoma" pitchFamily="34" charset="0"/>
                <a:cs typeface="Tahoma" pitchFamily="34" charset="0"/>
              </a:rPr>
              <a:t>Ethambutol             </a:t>
            </a:r>
            <a:r>
              <a:rPr lang="en-US" altLang="en-US" b="1" baseline="30000" dirty="0" smtClean="0">
                <a:latin typeface="Tahoma" pitchFamily="34" charset="0"/>
                <a:cs typeface="Tahoma" pitchFamily="34" charset="0"/>
              </a:rPr>
              <a:t>           </a:t>
            </a:r>
            <a:r>
              <a:rPr lang="en-US" altLang="en-US" b="1" baseline="30000" dirty="0">
                <a:latin typeface="Tahoma" pitchFamily="34" charset="0"/>
                <a:cs typeface="Tahoma" pitchFamily="34" charset="0"/>
              </a:rPr>
              <a:t>amikacin &amp; kanamycin (aminoglycosides)     </a:t>
            </a:r>
          </a:p>
          <a:p>
            <a:pPr marL="0" indent="0" algn="l" rtl="0">
              <a:buNone/>
            </a:pPr>
            <a:r>
              <a:rPr lang="en-US" altLang="en-US" b="1" baseline="30000" dirty="0">
                <a:latin typeface="Tahoma" pitchFamily="34" charset="0"/>
                <a:cs typeface="Tahoma" pitchFamily="34" charset="0"/>
              </a:rPr>
              <a:t>Streptomycin           </a:t>
            </a:r>
            <a:r>
              <a:rPr lang="en-US" altLang="en-US" b="1" baseline="30000" dirty="0" smtClean="0">
                <a:latin typeface="Tahoma" pitchFamily="34" charset="0"/>
                <a:cs typeface="Tahoma" pitchFamily="34" charset="0"/>
              </a:rPr>
              <a:t>             </a:t>
            </a:r>
            <a:r>
              <a:rPr lang="en-US" altLang="en-US" b="1" baseline="30000" dirty="0" err="1">
                <a:latin typeface="Tahoma" pitchFamily="34" charset="0"/>
                <a:cs typeface="Tahoma" pitchFamily="34" charset="0"/>
              </a:rPr>
              <a:t>paraaminosalicylic</a:t>
            </a:r>
            <a:r>
              <a:rPr lang="en-US" altLang="en-US" b="1" baseline="30000" dirty="0">
                <a:latin typeface="Tahoma" pitchFamily="34" charset="0"/>
                <a:cs typeface="Tahoma" pitchFamily="34" charset="0"/>
              </a:rPr>
              <a:t> acid (PAS</a:t>
            </a:r>
            <a:r>
              <a:rPr lang="en-US" altLang="en-US" b="1" baseline="30000" dirty="0" smtClean="0">
                <a:latin typeface="Tahoma" pitchFamily="34" charset="0"/>
                <a:cs typeface="Tahoma" pitchFamily="34" charset="0"/>
              </a:rPr>
              <a:t>)</a:t>
            </a:r>
          </a:p>
          <a:p>
            <a:pPr marL="0" indent="0">
              <a:buNone/>
            </a:pPr>
            <a:r>
              <a:rPr lang="en-US" sz="3100" b="1" baseline="30000" dirty="0">
                <a:latin typeface="Tahoma" pitchFamily="34" charset="0"/>
                <a:cs typeface="Tahoma" pitchFamily="34" charset="0"/>
              </a:rPr>
              <a:t>   </a:t>
            </a:r>
            <a:r>
              <a:rPr lang="en-US" sz="3100" b="1" baseline="30000" dirty="0" smtClean="0">
                <a:latin typeface="Tahoma" pitchFamily="34" charset="0"/>
                <a:cs typeface="Tahoma" pitchFamily="34" charset="0"/>
              </a:rPr>
              <a:t>                                          </a:t>
            </a:r>
            <a:r>
              <a:rPr lang="en-US" sz="3100" b="1" baseline="30000" dirty="0">
                <a:latin typeface="Tahoma" pitchFamily="34" charset="0"/>
                <a:cs typeface="Tahoma" pitchFamily="34" charset="0"/>
              </a:rPr>
              <a:t>Clarithromycin </a:t>
            </a:r>
          </a:p>
          <a:p>
            <a:pPr marL="0" indent="0">
              <a:buNone/>
            </a:pPr>
            <a:r>
              <a:rPr lang="en-US" sz="3100" b="1" baseline="30000" dirty="0">
                <a:latin typeface="Tahoma" pitchFamily="34" charset="0"/>
                <a:cs typeface="Tahoma" pitchFamily="34" charset="0"/>
              </a:rPr>
              <a:t>                                    </a:t>
            </a:r>
            <a:r>
              <a:rPr lang="en-US" sz="3100" b="1" baseline="30000" dirty="0" smtClean="0">
                <a:latin typeface="Tahoma" pitchFamily="34" charset="0"/>
                <a:cs typeface="Tahoma" pitchFamily="34" charset="0"/>
              </a:rPr>
              <a:t>           </a:t>
            </a:r>
            <a:r>
              <a:rPr lang="en-US" sz="3100" b="1" baseline="30000" dirty="0">
                <a:latin typeface="Tahoma" pitchFamily="34" charset="0"/>
                <a:cs typeface="Tahoma" pitchFamily="34" charset="0"/>
              </a:rPr>
              <a:t>Linezolid</a:t>
            </a:r>
          </a:p>
          <a:p>
            <a:pPr marL="0" indent="0">
              <a:buNone/>
            </a:pPr>
            <a:r>
              <a:rPr lang="en-US" sz="3100" b="1" baseline="30000" dirty="0">
                <a:latin typeface="Tahoma" pitchFamily="34" charset="0"/>
                <a:cs typeface="Tahoma" pitchFamily="34" charset="0"/>
              </a:rPr>
              <a:t>                                  </a:t>
            </a:r>
            <a:r>
              <a:rPr lang="en-US" sz="3100" b="1" baseline="30000" dirty="0" smtClean="0">
                <a:latin typeface="Tahoma" pitchFamily="34" charset="0"/>
                <a:cs typeface="Tahoma" pitchFamily="34" charset="0"/>
              </a:rPr>
              <a:t>             </a:t>
            </a:r>
            <a:r>
              <a:rPr lang="en-US" sz="3100" b="1" baseline="30000" dirty="0">
                <a:latin typeface="Tahoma" pitchFamily="34" charset="0"/>
                <a:cs typeface="Tahoma" pitchFamily="34" charset="0"/>
              </a:rPr>
              <a:t>Azithromycin </a:t>
            </a:r>
          </a:p>
          <a:p>
            <a:pPr marL="0" indent="0">
              <a:buNone/>
            </a:pPr>
            <a:r>
              <a:rPr lang="en-US" sz="3100" b="1" baseline="30000" dirty="0">
                <a:latin typeface="Tahoma" pitchFamily="34" charset="0"/>
                <a:cs typeface="Tahoma" pitchFamily="34" charset="0"/>
              </a:rPr>
              <a:t>                                        </a:t>
            </a:r>
            <a:r>
              <a:rPr lang="en-US" sz="3100" b="1" baseline="30000" dirty="0" smtClean="0">
                <a:latin typeface="Tahoma" pitchFamily="34" charset="0"/>
                <a:cs typeface="Tahoma" pitchFamily="34" charset="0"/>
              </a:rPr>
              <a:t>       </a:t>
            </a:r>
            <a:r>
              <a:rPr lang="en-US" sz="3100" b="1" baseline="30000" dirty="0">
                <a:latin typeface="Tahoma" pitchFamily="34" charset="0"/>
                <a:cs typeface="Tahoma" pitchFamily="34" charset="0"/>
              </a:rPr>
              <a:t>Amikacin </a:t>
            </a:r>
          </a:p>
          <a:p>
            <a:pPr marL="0" indent="0" algn="l" rtl="0">
              <a:buNone/>
            </a:pPr>
            <a:endParaRPr lang="en-US" altLang="en-US" sz="3100" b="1" baseline="30000" dirty="0">
              <a:latin typeface="Tahoma" pitchFamily="34" charset="0"/>
              <a:cs typeface="Tahoma" pitchFamily="34" charset="0"/>
            </a:endParaRPr>
          </a:p>
          <a:p>
            <a:pPr marL="0" indent="0" algn="l" rtl="0">
              <a:buNone/>
            </a:pPr>
            <a:r>
              <a:rPr lang="en-US" altLang="en-US" sz="3100" b="1" baseline="30000" dirty="0" err="1">
                <a:latin typeface="Tahoma" pitchFamily="34" charset="0"/>
                <a:cs typeface="Tahoma" pitchFamily="34" charset="0"/>
              </a:rPr>
              <a:t>Rifapentin</a:t>
            </a:r>
            <a:r>
              <a:rPr lang="en-US" altLang="en-US" sz="3100" b="1" baseline="30000" dirty="0">
                <a:latin typeface="Tahoma" pitchFamily="34" charset="0"/>
                <a:cs typeface="Tahoma" pitchFamily="34" charset="0"/>
              </a:rPr>
              <a:t>                            </a:t>
            </a:r>
            <a:r>
              <a:rPr lang="en-US" altLang="en-US" sz="3100" b="1" baseline="30000" dirty="0" err="1">
                <a:latin typeface="Tahoma" pitchFamily="34" charset="0"/>
                <a:cs typeface="Tahoma" pitchFamily="34" charset="0"/>
              </a:rPr>
              <a:t>fluroquinolones</a:t>
            </a:r>
            <a:r>
              <a:rPr lang="en-US" altLang="en-US" sz="3100" b="1" baseline="30000" dirty="0">
                <a:latin typeface="Tahoma" pitchFamily="34" charset="0"/>
                <a:cs typeface="Tahoma" pitchFamily="34" charset="0"/>
              </a:rPr>
              <a:t> (ciprofloxacin, )   </a:t>
            </a:r>
          </a:p>
          <a:p>
            <a:pPr marL="0" indent="0">
              <a:buNone/>
            </a:pPr>
            <a:r>
              <a:rPr lang="en-US" altLang="en-US" sz="3100" b="1" baseline="30000" dirty="0" err="1">
                <a:latin typeface="Tahoma" pitchFamily="34" charset="0"/>
                <a:cs typeface="Tahoma" pitchFamily="34" charset="0"/>
              </a:rPr>
              <a:t>Rifabutin</a:t>
            </a:r>
            <a:r>
              <a:rPr lang="en-US" altLang="en-US" sz="3100" b="1" baseline="30000" dirty="0">
                <a:latin typeface="Tahoma" pitchFamily="34" charset="0"/>
                <a:cs typeface="Tahoma" pitchFamily="34" charset="0"/>
              </a:rPr>
              <a:t>                             </a:t>
            </a:r>
            <a:r>
              <a:rPr lang="en-US" sz="3100" b="1" baseline="30000" dirty="0">
                <a:latin typeface="Tahoma" pitchFamily="34" charset="0"/>
                <a:cs typeface="Tahoma" pitchFamily="34" charset="0"/>
              </a:rPr>
              <a:t>Moxifloxacin </a:t>
            </a:r>
          </a:p>
          <a:p>
            <a:pPr marL="0" indent="0">
              <a:buNone/>
            </a:pPr>
            <a:r>
              <a:rPr lang="en-US" sz="3100" b="1" baseline="30000" dirty="0">
                <a:latin typeface="Tahoma" pitchFamily="34" charset="0"/>
                <a:cs typeface="Tahoma" pitchFamily="34" charset="0"/>
              </a:rPr>
              <a:t>                                             Levofloxacin </a:t>
            </a:r>
          </a:p>
          <a:p>
            <a:pPr algn="l" rtl="0"/>
            <a:endParaRPr lang="en-US" altLang="en-US" b="1" baseline="30000" dirty="0" smtClean="0">
              <a:latin typeface="Tahoma" pitchFamily="34" charset="0"/>
              <a:cs typeface="Tahoma" pitchFamily="34" charset="0"/>
            </a:endParaRPr>
          </a:p>
          <a:p>
            <a:pPr algn="l" rtl="0"/>
            <a:endParaRPr lang="en-US" altLang="en-US" b="1" baseline="30000" dirty="0">
              <a:latin typeface="Tahoma" pitchFamily="34" charset="0"/>
              <a:cs typeface="Tahoma" pitchFamily="34" charset="0"/>
            </a:endParaRPr>
          </a:p>
          <a:p>
            <a:endParaRPr lang="en-US" altLang="en-US" dirty="0">
              <a:latin typeface="Tahoma" pitchFamily="34" charset="0"/>
              <a:cs typeface="Tahoma" pitchFamily="34" charset="0"/>
            </a:endParaRPr>
          </a:p>
        </p:txBody>
      </p:sp>
    </p:spTree>
    <p:extLst>
      <p:ext uri="{BB962C8B-B14F-4D97-AF65-F5344CB8AC3E}">
        <p14:creationId xmlns:p14="http://schemas.microsoft.com/office/powerpoint/2010/main" val="40106383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 calcmode="lin" valueType="num">
                                      <p:cBhvr additive="base">
                                        <p:cTn id="7" dur="2000" fill="hold"/>
                                        <p:tgtEl>
                                          <p:spTgt spid="8194"/>
                                        </p:tgtEl>
                                        <p:attrNameLst>
                                          <p:attrName>ppt_x</p:attrName>
                                        </p:attrNameLst>
                                      </p:cBhvr>
                                      <p:tavLst>
                                        <p:tav tm="0">
                                          <p:val>
                                            <p:strVal val="#ppt_x"/>
                                          </p:val>
                                        </p:tav>
                                        <p:tav tm="100000">
                                          <p:val>
                                            <p:strVal val="#ppt_x"/>
                                          </p:val>
                                        </p:tav>
                                      </p:tavLst>
                                    </p:anim>
                                    <p:anim calcmode="lin" valueType="num">
                                      <p:cBhvr additive="base">
                                        <p:cTn id="8" dur="2000" fill="hold"/>
                                        <p:tgtEl>
                                          <p:spTgt spid="8194"/>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nodeType="clickEffect">
                                  <p:stCondLst>
                                    <p:cond delay="0"/>
                                  </p:stCondLst>
                                  <p:childTnLst>
                                    <p:set>
                                      <p:cBhvr>
                                        <p:cTn id="12" dur="1" fill="hold">
                                          <p:stCondLst>
                                            <p:cond delay="0"/>
                                          </p:stCondLst>
                                        </p:cTn>
                                        <p:tgtEl>
                                          <p:spTgt spid="8195">
                                            <p:txEl>
                                              <p:pRg st="0" end="0"/>
                                            </p:txEl>
                                          </p:spTgt>
                                        </p:tgtEl>
                                        <p:attrNameLst>
                                          <p:attrName>style.visibility</p:attrName>
                                        </p:attrNameLst>
                                      </p:cBhvr>
                                      <p:to>
                                        <p:strVal val="visible"/>
                                      </p:to>
                                    </p:set>
                                    <p:anim calcmode="lin" valueType="num">
                                      <p:cBhvr additive="base">
                                        <p:cTn id="13" dur="2000" fill="hold"/>
                                        <p:tgtEl>
                                          <p:spTgt spid="8195">
                                            <p:txEl>
                                              <p:pRg st="0" end="0"/>
                                            </p:txEl>
                                          </p:spTgt>
                                        </p:tgtEl>
                                        <p:attrNameLst>
                                          <p:attrName>ppt_x</p:attrName>
                                        </p:attrNameLst>
                                      </p:cBhvr>
                                      <p:tavLst>
                                        <p:tav tm="0">
                                          <p:val>
                                            <p:strVal val="1+#ppt_w/2"/>
                                          </p:val>
                                        </p:tav>
                                        <p:tav tm="100000">
                                          <p:val>
                                            <p:strVal val="#ppt_x"/>
                                          </p:val>
                                        </p:tav>
                                      </p:tavLst>
                                    </p:anim>
                                    <p:anim calcmode="lin" valueType="num">
                                      <p:cBhvr additive="base">
                                        <p:cTn id="14" dur="2000" fill="hold"/>
                                        <p:tgtEl>
                                          <p:spTgt spid="81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 fill="hold" nodeType="clickEffect">
                                  <p:stCondLst>
                                    <p:cond delay="0"/>
                                  </p:stCondLst>
                                  <p:childTnLst>
                                    <p:set>
                                      <p:cBhvr>
                                        <p:cTn id="18" dur="1" fill="hold">
                                          <p:stCondLst>
                                            <p:cond delay="0"/>
                                          </p:stCondLst>
                                        </p:cTn>
                                        <p:tgtEl>
                                          <p:spTgt spid="8195">
                                            <p:txEl>
                                              <p:pRg st="1" end="1"/>
                                            </p:txEl>
                                          </p:spTgt>
                                        </p:tgtEl>
                                        <p:attrNameLst>
                                          <p:attrName>style.visibility</p:attrName>
                                        </p:attrNameLst>
                                      </p:cBhvr>
                                      <p:to>
                                        <p:strVal val="visible"/>
                                      </p:to>
                                    </p:set>
                                    <p:anim calcmode="lin" valueType="num">
                                      <p:cBhvr additive="base">
                                        <p:cTn id="19" dur="2000" fill="hold"/>
                                        <p:tgtEl>
                                          <p:spTgt spid="8195">
                                            <p:txEl>
                                              <p:pRg st="1" end="1"/>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8195">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8195">
                                            <p:txEl>
                                              <p:pRg st="2" end="2"/>
                                            </p:txEl>
                                          </p:spTgt>
                                        </p:tgtEl>
                                        <p:attrNameLst>
                                          <p:attrName>style.visibility</p:attrName>
                                        </p:attrNameLst>
                                      </p:cBhvr>
                                      <p:to>
                                        <p:strVal val="visible"/>
                                      </p:to>
                                    </p:set>
                                    <p:anim calcmode="lin" valueType="num">
                                      <p:cBhvr additive="base">
                                        <p:cTn id="25" dur="3000" fill="hold"/>
                                        <p:tgtEl>
                                          <p:spTgt spid="8195">
                                            <p:txEl>
                                              <p:pRg st="2" end="2"/>
                                            </p:txEl>
                                          </p:spTgt>
                                        </p:tgtEl>
                                        <p:attrNameLst>
                                          <p:attrName>ppt_x</p:attrName>
                                        </p:attrNameLst>
                                      </p:cBhvr>
                                      <p:tavLst>
                                        <p:tav tm="0">
                                          <p:val>
                                            <p:strVal val="#ppt_x"/>
                                          </p:val>
                                        </p:tav>
                                        <p:tav tm="100000">
                                          <p:val>
                                            <p:strVal val="#ppt_x"/>
                                          </p:val>
                                        </p:tav>
                                      </p:tavLst>
                                    </p:anim>
                                    <p:anim calcmode="lin" valueType="num">
                                      <p:cBhvr additive="base">
                                        <p:cTn id="26" dur="3000" fill="hold"/>
                                        <p:tgtEl>
                                          <p:spTgt spid="8195">
                                            <p:txEl>
                                              <p:pRg st="2" end="2"/>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8195">
                                            <p:txEl>
                                              <p:pRg st="3" end="3"/>
                                            </p:txEl>
                                          </p:spTgt>
                                        </p:tgtEl>
                                        <p:attrNameLst>
                                          <p:attrName>style.visibility</p:attrName>
                                        </p:attrNameLst>
                                      </p:cBhvr>
                                      <p:to>
                                        <p:strVal val="visible"/>
                                      </p:to>
                                    </p:set>
                                    <p:anim calcmode="lin" valueType="num">
                                      <p:cBhvr additive="base">
                                        <p:cTn id="29" dur="3000" fill="hold"/>
                                        <p:tgtEl>
                                          <p:spTgt spid="8195">
                                            <p:txEl>
                                              <p:pRg st="3" end="3"/>
                                            </p:txEl>
                                          </p:spTgt>
                                        </p:tgtEl>
                                        <p:attrNameLst>
                                          <p:attrName>ppt_x</p:attrName>
                                        </p:attrNameLst>
                                      </p:cBhvr>
                                      <p:tavLst>
                                        <p:tav tm="0">
                                          <p:val>
                                            <p:strVal val="#ppt_x"/>
                                          </p:val>
                                        </p:tav>
                                        <p:tav tm="100000">
                                          <p:val>
                                            <p:strVal val="#ppt_x"/>
                                          </p:val>
                                        </p:tav>
                                      </p:tavLst>
                                    </p:anim>
                                    <p:anim calcmode="lin" valueType="num">
                                      <p:cBhvr additive="base">
                                        <p:cTn id="30" dur="3000" fill="hold"/>
                                        <p:tgtEl>
                                          <p:spTgt spid="8195">
                                            <p:txEl>
                                              <p:pRg st="3" end="3"/>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8195">
                                            <p:txEl>
                                              <p:pRg st="4" end="4"/>
                                            </p:txEl>
                                          </p:spTgt>
                                        </p:tgtEl>
                                        <p:attrNameLst>
                                          <p:attrName>style.visibility</p:attrName>
                                        </p:attrNameLst>
                                      </p:cBhvr>
                                      <p:to>
                                        <p:strVal val="visible"/>
                                      </p:to>
                                    </p:set>
                                    <p:anim calcmode="lin" valueType="num">
                                      <p:cBhvr additive="base">
                                        <p:cTn id="33" dur="3000" fill="hold"/>
                                        <p:tgtEl>
                                          <p:spTgt spid="8195">
                                            <p:txEl>
                                              <p:pRg st="4" end="4"/>
                                            </p:txEl>
                                          </p:spTgt>
                                        </p:tgtEl>
                                        <p:attrNameLst>
                                          <p:attrName>ppt_x</p:attrName>
                                        </p:attrNameLst>
                                      </p:cBhvr>
                                      <p:tavLst>
                                        <p:tav tm="0">
                                          <p:val>
                                            <p:strVal val="#ppt_x"/>
                                          </p:val>
                                        </p:tav>
                                        <p:tav tm="100000">
                                          <p:val>
                                            <p:strVal val="#ppt_x"/>
                                          </p:val>
                                        </p:tav>
                                      </p:tavLst>
                                    </p:anim>
                                    <p:anim calcmode="lin" valueType="num">
                                      <p:cBhvr additive="base">
                                        <p:cTn id="34" dur="3000" fill="hold"/>
                                        <p:tgtEl>
                                          <p:spTgt spid="8195">
                                            <p:txEl>
                                              <p:pRg st="4" end="4"/>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8195">
                                            <p:txEl>
                                              <p:pRg st="5" end="5"/>
                                            </p:txEl>
                                          </p:spTgt>
                                        </p:tgtEl>
                                        <p:attrNameLst>
                                          <p:attrName>style.visibility</p:attrName>
                                        </p:attrNameLst>
                                      </p:cBhvr>
                                      <p:to>
                                        <p:strVal val="visible"/>
                                      </p:to>
                                    </p:set>
                                    <p:anim calcmode="lin" valueType="num">
                                      <p:cBhvr additive="base">
                                        <p:cTn id="37" dur="3000" fill="hold"/>
                                        <p:tgtEl>
                                          <p:spTgt spid="8195">
                                            <p:txEl>
                                              <p:pRg st="5" end="5"/>
                                            </p:txEl>
                                          </p:spTgt>
                                        </p:tgtEl>
                                        <p:attrNameLst>
                                          <p:attrName>ppt_x</p:attrName>
                                        </p:attrNameLst>
                                      </p:cBhvr>
                                      <p:tavLst>
                                        <p:tav tm="0">
                                          <p:val>
                                            <p:strVal val="#ppt_x"/>
                                          </p:val>
                                        </p:tav>
                                        <p:tav tm="100000">
                                          <p:val>
                                            <p:strVal val="#ppt_x"/>
                                          </p:val>
                                        </p:tav>
                                      </p:tavLst>
                                    </p:anim>
                                    <p:anim calcmode="lin" valueType="num">
                                      <p:cBhvr additive="base">
                                        <p:cTn id="38" dur="3000" fill="hold"/>
                                        <p:tgtEl>
                                          <p:spTgt spid="8195">
                                            <p:txEl>
                                              <p:pRg st="5" end="5"/>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8195">
                                            <p:txEl>
                                              <p:pRg st="6" end="6"/>
                                            </p:txEl>
                                          </p:spTgt>
                                        </p:tgtEl>
                                        <p:attrNameLst>
                                          <p:attrName>style.visibility</p:attrName>
                                        </p:attrNameLst>
                                      </p:cBhvr>
                                      <p:to>
                                        <p:strVal val="visible"/>
                                      </p:to>
                                    </p:set>
                                    <p:anim calcmode="lin" valueType="num">
                                      <p:cBhvr additive="base">
                                        <p:cTn id="41" dur="3000" fill="hold"/>
                                        <p:tgtEl>
                                          <p:spTgt spid="8195">
                                            <p:txEl>
                                              <p:pRg st="6" end="6"/>
                                            </p:txEl>
                                          </p:spTgt>
                                        </p:tgtEl>
                                        <p:attrNameLst>
                                          <p:attrName>ppt_x</p:attrName>
                                        </p:attrNameLst>
                                      </p:cBhvr>
                                      <p:tavLst>
                                        <p:tav tm="0">
                                          <p:val>
                                            <p:strVal val="#ppt_x"/>
                                          </p:val>
                                        </p:tav>
                                        <p:tav tm="100000">
                                          <p:val>
                                            <p:strVal val="#ppt_x"/>
                                          </p:val>
                                        </p:tav>
                                      </p:tavLst>
                                    </p:anim>
                                    <p:anim calcmode="lin" valueType="num">
                                      <p:cBhvr additive="base">
                                        <p:cTn id="42" dur="3000" fill="hold"/>
                                        <p:tgtEl>
                                          <p:spTgt spid="8195">
                                            <p:txEl>
                                              <p:pRg st="6" end="6"/>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8195">
                                            <p:txEl>
                                              <p:pRg st="7" end="7"/>
                                            </p:txEl>
                                          </p:spTgt>
                                        </p:tgtEl>
                                        <p:attrNameLst>
                                          <p:attrName>style.visibility</p:attrName>
                                        </p:attrNameLst>
                                      </p:cBhvr>
                                      <p:to>
                                        <p:strVal val="visible"/>
                                      </p:to>
                                    </p:set>
                                    <p:anim calcmode="lin" valueType="num">
                                      <p:cBhvr additive="base">
                                        <p:cTn id="45" dur="3000" fill="hold"/>
                                        <p:tgtEl>
                                          <p:spTgt spid="8195">
                                            <p:txEl>
                                              <p:pRg st="7" end="7"/>
                                            </p:txEl>
                                          </p:spTgt>
                                        </p:tgtEl>
                                        <p:attrNameLst>
                                          <p:attrName>ppt_x</p:attrName>
                                        </p:attrNameLst>
                                      </p:cBhvr>
                                      <p:tavLst>
                                        <p:tav tm="0">
                                          <p:val>
                                            <p:strVal val="#ppt_x"/>
                                          </p:val>
                                        </p:tav>
                                        <p:tav tm="100000">
                                          <p:val>
                                            <p:strVal val="#ppt_x"/>
                                          </p:val>
                                        </p:tav>
                                      </p:tavLst>
                                    </p:anim>
                                    <p:anim calcmode="lin" valueType="num">
                                      <p:cBhvr additive="base">
                                        <p:cTn id="46" dur="3000" fill="hold"/>
                                        <p:tgtEl>
                                          <p:spTgt spid="8195">
                                            <p:txEl>
                                              <p:pRg st="7" end="7"/>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8195">
                                            <p:txEl>
                                              <p:pRg st="8" end="8"/>
                                            </p:txEl>
                                          </p:spTgt>
                                        </p:tgtEl>
                                        <p:attrNameLst>
                                          <p:attrName>style.visibility</p:attrName>
                                        </p:attrNameLst>
                                      </p:cBhvr>
                                      <p:to>
                                        <p:strVal val="visible"/>
                                      </p:to>
                                    </p:set>
                                    <p:anim calcmode="lin" valueType="num">
                                      <p:cBhvr additive="base">
                                        <p:cTn id="49" dur="3000" fill="hold"/>
                                        <p:tgtEl>
                                          <p:spTgt spid="8195">
                                            <p:txEl>
                                              <p:pRg st="8" end="8"/>
                                            </p:txEl>
                                          </p:spTgt>
                                        </p:tgtEl>
                                        <p:attrNameLst>
                                          <p:attrName>ppt_x</p:attrName>
                                        </p:attrNameLst>
                                      </p:cBhvr>
                                      <p:tavLst>
                                        <p:tav tm="0">
                                          <p:val>
                                            <p:strVal val="#ppt_x"/>
                                          </p:val>
                                        </p:tav>
                                        <p:tav tm="100000">
                                          <p:val>
                                            <p:strVal val="#ppt_x"/>
                                          </p:val>
                                        </p:tav>
                                      </p:tavLst>
                                    </p:anim>
                                    <p:anim calcmode="lin" valueType="num">
                                      <p:cBhvr additive="base">
                                        <p:cTn id="50" dur="3000" fill="hold"/>
                                        <p:tgtEl>
                                          <p:spTgt spid="8195">
                                            <p:txEl>
                                              <p:pRg st="8" end="8"/>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8195">
                                            <p:txEl>
                                              <p:pRg st="10" end="10"/>
                                            </p:txEl>
                                          </p:spTgt>
                                        </p:tgtEl>
                                        <p:attrNameLst>
                                          <p:attrName>style.visibility</p:attrName>
                                        </p:attrNameLst>
                                      </p:cBhvr>
                                      <p:to>
                                        <p:strVal val="visible"/>
                                      </p:to>
                                    </p:set>
                                    <p:anim calcmode="lin" valueType="num">
                                      <p:cBhvr additive="base">
                                        <p:cTn id="53" dur="3000" fill="hold"/>
                                        <p:tgtEl>
                                          <p:spTgt spid="8195">
                                            <p:txEl>
                                              <p:pRg st="10" end="10"/>
                                            </p:txEl>
                                          </p:spTgt>
                                        </p:tgtEl>
                                        <p:attrNameLst>
                                          <p:attrName>ppt_x</p:attrName>
                                        </p:attrNameLst>
                                      </p:cBhvr>
                                      <p:tavLst>
                                        <p:tav tm="0">
                                          <p:val>
                                            <p:strVal val="#ppt_x"/>
                                          </p:val>
                                        </p:tav>
                                        <p:tav tm="100000">
                                          <p:val>
                                            <p:strVal val="#ppt_x"/>
                                          </p:val>
                                        </p:tav>
                                      </p:tavLst>
                                    </p:anim>
                                    <p:anim calcmode="lin" valueType="num">
                                      <p:cBhvr additive="base">
                                        <p:cTn id="54" dur="3000" fill="hold"/>
                                        <p:tgtEl>
                                          <p:spTgt spid="8195">
                                            <p:txEl>
                                              <p:pRg st="10" end="10"/>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8195">
                                            <p:txEl>
                                              <p:pRg st="9" end="9"/>
                                            </p:txEl>
                                          </p:spTgt>
                                        </p:tgtEl>
                                        <p:attrNameLst>
                                          <p:attrName>style.visibility</p:attrName>
                                        </p:attrNameLst>
                                      </p:cBhvr>
                                      <p:to>
                                        <p:strVal val="visible"/>
                                      </p:to>
                                    </p:set>
                                    <p:anim calcmode="lin" valueType="num">
                                      <p:cBhvr additive="base">
                                        <p:cTn id="57" dur="3000" fill="hold"/>
                                        <p:tgtEl>
                                          <p:spTgt spid="8195">
                                            <p:txEl>
                                              <p:pRg st="9" end="9"/>
                                            </p:txEl>
                                          </p:spTgt>
                                        </p:tgtEl>
                                        <p:attrNameLst>
                                          <p:attrName>ppt_x</p:attrName>
                                        </p:attrNameLst>
                                      </p:cBhvr>
                                      <p:tavLst>
                                        <p:tav tm="0">
                                          <p:val>
                                            <p:strVal val="#ppt_x"/>
                                          </p:val>
                                        </p:tav>
                                        <p:tav tm="100000">
                                          <p:val>
                                            <p:strVal val="#ppt_x"/>
                                          </p:val>
                                        </p:tav>
                                      </p:tavLst>
                                    </p:anim>
                                    <p:anim calcmode="lin" valueType="num">
                                      <p:cBhvr additive="base">
                                        <p:cTn id="58" dur="3000" fill="hold"/>
                                        <p:tgtEl>
                                          <p:spTgt spid="8195">
                                            <p:txEl>
                                              <p:pRg st="9" end="9"/>
                                            </p:txEl>
                                          </p:spTgt>
                                        </p:tgtEl>
                                        <p:attrNameLst>
                                          <p:attrName>ppt_y</p:attrName>
                                        </p:attrNameLst>
                                      </p:cBhvr>
                                      <p:tavLst>
                                        <p:tav tm="0">
                                          <p:val>
                                            <p:strVal val="1+#ppt_h/2"/>
                                          </p:val>
                                        </p:tav>
                                        <p:tav tm="100000">
                                          <p:val>
                                            <p:strVal val="#ppt_y"/>
                                          </p:val>
                                        </p:tav>
                                      </p:tavLst>
                                    </p:anim>
                                  </p:childTnLst>
                                </p:cTn>
                              </p:par>
                              <p:par>
                                <p:cTn id="59" presetID="2" presetClass="entr" presetSubtype="4" fill="hold" nodeType="withEffect">
                                  <p:stCondLst>
                                    <p:cond delay="0"/>
                                  </p:stCondLst>
                                  <p:childTnLst>
                                    <p:set>
                                      <p:cBhvr>
                                        <p:cTn id="60" dur="1" fill="hold">
                                          <p:stCondLst>
                                            <p:cond delay="0"/>
                                          </p:stCondLst>
                                        </p:cTn>
                                        <p:tgtEl>
                                          <p:spTgt spid="8195">
                                            <p:txEl>
                                              <p:pRg st="12" end="12"/>
                                            </p:txEl>
                                          </p:spTgt>
                                        </p:tgtEl>
                                        <p:attrNameLst>
                                          <p:attrName>style.visibility</p:attrName>
                                        </p:attrNameLst>
                                      </p:cBhvr>
                                      <p:to>
                                        <p:strVal val="visible"/>
                                      </p:to>
                                    </p:set>
                                    <p:anim calcmode="lin" valueType="num">
                                      <p:cBhvr additive="base">
                                        <p:cTn id="61" dur="3000" fill="hold"/>
                                        <p:tgtEl>
                                          <p:spTgt spid="8195">
                                            <p:txEl>
                                              <p:pRg st="12" end="12"/>
                                            </p:txEl>
                                          </p:spTgt>
                                        </p:tgtEl>
                                        <p:attrNameLst>
                                          <p:attrName>ppt_x</p:attrName>
                                        </p:attrNameLst>
                                      </p:cBhvr>
                                      <p:tavLst>
                                        <p:tav tm="0">
                                          <p:val>
                                            <p:strVal val="#ppt_x"/>
                                          </p:val>
                                        </p:tav>
                                        <p:tav tm="100000">
                                          <p:val>
                                            <p:strVal val="#ppt_x"/>
                                          </p:val>
                                        </p:tav>
                                      </p:tavLst>
                                    </p:anim>
                                    <p:anim calcmode="lin" valueType="num">
                                      <p:cBhvr additive="base">
                                        <p:cTn id="62" dur="3000" fill="hold"/>
                                        <p:tgtEl>
                                          <p:spTgt spid="8195">
                                            <p:txEl>
                                              <p:pRg st="12" end="12"/>
                                            </p:txEl>
                                          </p:spTgt>
                                        </p:tgtEl>
                                        <p:attrNameLst>
                                          <p:attrName>ppt_y</p:attrName>
                                        </p:attrNameLst>
                                      </p:cBhvr>
                                      <p:tavLst>
                                        <p:tav tm="0">
                                          <p:val>
                                            <p:strVal val="1+#ppt_h/2"/>
                                          </p:val>
                                        </p:tav>
                                        <p:tav tm="100000">
                                          <p:val>
                                            <p:strVal val="#ppt_y"/>
                                          </p:val>
                                        </p:tav>
                                      </p:tavLst>
                                    </p:anim>
                                  </p:childTnLst>
                                </p:cTn>
                              </p:par>
                              <p:par>
                                <p:cTn id="63" presetID="2" presetClass="entr" presetSubtype="4" fill="hold" nodeType="withEffect">
                                  <p:stCondLst>
                                    <p:cond delay="0"/>
                                  </p:stCondLst>
                                  <p:childTnLst>
                                    <p:set>
                                      <p:cBhvr>
                                        <p:cTn id="64" dur="1" fill="hold">
                                          <p:stCondLst>
                                            <p:cond delay="0"/>
                                          </p:stCondLst>
                                        </p:cTn>
                                        <p:tgtEl>
                                          <p:spTgt spid="8195">
                                            <p:txEl>
                                              <p:pRg st="13" end="13"/>
                                            </p:txEl>
                                          </p:spTgt>
                                        </p:tgtEl>
                                        <p:attrNameLst>
                                          <p:attrName>style.visibility</p:attrName>
                                        </p:attrNameLst>
                                      </p:cBhvr>
                                      <p:to>
                                        <p:strVal val="visible"/>
                                      </p:to>
                                    </p:set>
                                    <p:anim calcmode="lin" valueType="num">
                                      <p:cBhvr additive="base">
                                        <p:cTn id="65" dur="3000" fill="hold"/>
                                        <p:tgtEl>
                                          <p:spTgt spid="8195">
                                            <p:txEl>
                                              <p:pRg st="13" end="13"/>
                                            </p:txEl>
                                          </p:spTgt>
                                        </p:tgtEl>
                                        <p:attrNameLst>
                                          <p:attrName>ppt_x</p:attrName>
                                        </p:attrNameLst>
                                      </p:cBhvr>
                                      <p:tavLst>
                                        <p:tav tm="0">
                                          <p:val>
                                            <p:strVal val="#ppt_x"/>
                                          </p:val>
                                        </p:tav>
                                        <p:tav tm="100000">
                                          <p:val>
                                            <p:strVal val="#ppt_x"/>
                                          </p:val>
                                        </p:tav>
                                      </p:tavLst>
                                    </p:anim>
                                    <p:anim calcmode="lin" valueType="num">
                                      <p:cBhvr additive="base">
                                        <p:cTn id="66" dur="3000" fill="hold"/>
                                        <p:tgtEl>
                                          <p:spTgt spid="8195">
                                            <p:txEl>
                                              <p:pRg st="13" end="13"/>
                                            </p:txEl>
                                          </p:spTgt>
                                        </p:tgtEl>
                                        <p:attrNameLst>
                                          <p:attrName>ppt_y</p:attrName>
                                        </p:attrNameLst>
                                      </p:cBhvr>
                                      <p:tavLst>
                                        <p:tav tm="0">
                                          <p:val>
                                            <p:strVal val="1+#ppt_h/2"/>
                                          </p:val>
                                        </p:tav>
                                        <p:tav tm="100000">
                                          <p:val>
                                            <p:strVal val="#ppt_y"/>
                                          </p:val>
                                        </p:tav>
                                      </p:tavLst>
                                    </p:anim>
                                  </p:childTnLst>
                                </p:cTn>
                              </p:par>
                              <p:par>
                                <p:cTn id="67" presetID="2" presetClass="entr" presetSubtype="4" fill="hold" nodeType="withEffect">
                                  <p:stCondLst>
                                    <p:cond delay="0"/>
                                  </p:stCondLst>
                                  <p:childTnLst>
                                    <p:set>
                                      <p:cBhvr>
                                        <p:cTn id="68" dur="1" fill="hold">
                                          <p:stCondLst>
                                            <p:cond delay="0"/>
                                          </p:stCondLst>
                                        </p:cTn>
                                        <p:tgtEl>
                                          <p:spTgt spid="8195">
                                            <p:txEl>
                                              <p:pRg st="14" end="14"/>
                                            </p:txEl>
                                          </p:spTgt>
                                        </p:tgtEl>
                                        <p:attrNameLst>
                                          <p:attrName>style.visibility</p:attrName>
                                        </p:attrNameLst>
                                      </p:cBhvr>
                                      <p:to>
                                        <p:strVal val="visible"/>
                                      </p:to>
                                    </p:set>
                                    <p:anim calcmode="lin" valueType="num">
                                      <p:cBhvr additive="base">
                                        <p:cTn id="69" dur="3000" fill="hold"/>
                                        <p:tgtEl>
                                          <p:spTgt spid="8195">
                                            <p:txEl>
                                              <p:pRg st="14" end="14"/>
                                            </p:txEl>
                                          </p:spTgt>
                                        </p:tgtEl>
                                        <p:attrNameLst>
                                          <p:attrName>ppt_x</p:attrName>
                                        </p:attrNameLst>
                                      </p:cBhvr>
                                      <p:tavLst>
                                        <p:tav tm="0">
                                          <p:val>
                                            <p:strVal val="#ppt_x"/>
                                          </p:val>
                                        </p:tav>
                                        <p:tav tm="100000">
                                          <p:val>
                                            <p:strVal val="#ppt_x"/>
                                          </p:val>
                                        </p:tav>
                                      </p:tavLst>
                                    </p:anim>
                                    <p:anim calcmode="lin" valueType="num">
                                      <p:cBhvr additive="base">
                                        <p:cTn id="70" dur="3000" fill="hold"/>
                                        <p:tgtEl>
                                          <p:spTgt spid="8195">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rmAutofit fontScale="90000"/>
          </a:bodyPr>
          <a:lstStyle/>
          <a:p>
            <a:r>
              <a:rPr lang="en-US" b="1" dirty="0" smtClean="0"/>
              <a:t>REGIMEN OF THERAPY OF TB</a:t>
            </a:r>
            <a:r>
              <a:rPr lang="en-US" dirty="0" smtClean="0"/>
              <a:t/>
            </a:r>
            <a:br>
              <a:rPr lang="en-US" dirty="0" smtClean="0"/>
            </a:br>
            <a:endParaRPr lang="ar-EG" dirty="0"/>
          </a:p>
        </p:txBody>
      </p:sp>
      <p:sp>
        <p:nvSpPr>
          <p:cNvPr id="3" name="Content Placeholder 2"/>
          <p:cNvSpPr>
            <a:spLocks noGrp="1"/>
          </p:cNvSpPr>
          <p:nvPr>
            <p:ph idx="1"/>
          </p:nvPr>
        </p:nvSpPr>
        <p:spPr>
          <a:xfrm>
            <a:off x="76200" y="914400"/>
            <a:ext cx="9067800" cy="5943600"/>
          </a:xfrm>
        </p:spPr>
        <p:txBody>
          <a:bodyPr>
            <a:normAutofit fontScale="92500"/>
          </a:bodyPr>
          <a:lstStyle/>
          <a:p>
            <a:pPr rtl="1">
              <a:buNone/>
            </a:pPr>
            <a:r>
              <a:rPr lang="en-US" dirty="0" smtClean="0"/>
              <a:t>The treatment has two phases of combination therapy:</a:t>
            </a:r>
          </a:p>
          <a:p>
            <a:pPr lvl="0">
              <a:buNone/>
            </a:pPr>
            <a:r>
              <a:rPr lang="en-US" b="1" dirty="0" smtClean="0"/>
              <a:t>An initial intensive course</a:t>
            </a:r>
            <a:r>
              <a:rPr lang="en-US" dirty="0" smtClean="0"/>
              <a:t> for at least two months to reduce the number of  bacilli as rapid as possible and avoid emergence of resistant strains. </a:t>
            </a:r>
            <a:r>
              <a:rPr lang="en-US" u="sng" dirty="0" smtClean="0"/>
              <a:t>At least three drugs are used </a:t>
            </a:r>
            <a:r>
              <a:rPr lang="en-US" dirty="0" smtClean="0"/>
              <a:t>(INH  + </a:t>
            </a:r>
            <a:r>
              <a:rPr lang="en-US" dirty="0" err="1" smtClean="0"/>
              <a:t>rifampin</a:t>
            </a:r>
            <a:r>
              <a:rPr lang="en-US" dirty="0" smtClean="0"/>
              <a:t>  + </a:t>
            </a:r>
            <a:r>
              <a:rPr lang="en-US" dirty="0" err="1" smtClean="0"/>
              <a:t>pyrazinamide</a:t>
            </a:r>
            <a:r>
              <a:rPr lang="en-US" dirty="0" smtClean="0"/>
              <a:t> ), a fourth drug may be added if resistance is possible. The fourth drug may be </a:t>
            </a:r>
            <a:r>
              <a:rPr lang="en-US" dirty="0" err="1" smtClean="0"/>
              <a:t>ethambutol</a:t>
            </a:r>
            <a:r>
              <a:rPr lang="en-US" dirty="0" smtClean="0"/>
              <a:t> or streptomycin.</a:t>
            </a:r>
          </a:p>
          <a:p>
            <a:pPr lvl="0">
              <a:buNone/>
            </a:pPr>
            <a:endParaRPr lang="en-US" dirty="0" smtClean="0"/>
          </a:p>
          <a:p>
            <a:pPr lvl="0">
              <a:buNone/>
            </a:pPr>
            <a:r>
              <a:rPr lang="en-US" b="1" dirty="0" smtClean="0"/>
              <a:t>Continuation phase</a:t>
            </a:r>
            <a:r>
              <a:rPr lang="en-US" dirty="0" smtClean="0"/>
              <a:t> during which the number of bacilli is further reduced. </a:t>
            </a:r>
            <a:r>
              <a:rPr lang="en-US" dirty="0" err="1" smtClean="0"/>
              <a:t>Isoniazid</a:t>
            </a:r>
            <a:r>
              <a:rPr lang="en-US" dirty="0" smtClean="0"/>
              <a:t> and </a:t>
            </a:r>
            <a:r>
              <a:rPr lang="en-US" dirty="0" err="1" smtClean="0"/>
              <a:t>rifampin</a:t>
            </a:r>
            <a:r>
              <a:rPr lang="en-US" dirty="0" smtClean="0"/>
              <a:t> are used at least for 4 months. </a:t>
            </a:r>
            <a:r>
              <a:rPr lang="en-US" dirty="0" err="1" smtClean="0"/>
              <a:t>Ethambutol</a:t>
            </a:r>
            <a:r>
              <a:rPr lang="en-US" dirty="0" smtClean="0"/>
              <a:t> may be added if resistance is suspected. </a:t>
            </a:r>
          </a:p>
          <a:p>
            <a:endParaRPr lang="ar-EG"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86000" y="609600"/>
            <a:ext cx="4299053" cy="55165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671263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