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93" r:id="rId3"/>
    <p:sldId id="289" r:id="rId4"/>
    <p:sldId id="283" r:id="rId5"/>
    <p:sldId id="284" r:id="rId6"/>
    <p:sldId id="291" r:id="rId7"/>
    <p:sldId id="267" r:id="rId8"/>
    <p:sldId id="271" r:id="rId9"/>
    <p:sldId id="277" r:id="rId10"/>
    <p:sldId id="274" r:id="rId11"/>
    <p:sldId id="282" r:id="rId12"/>
    <p:sldId id="285" r:id="rId13"/>
    <p:sldId id="296" r:id="rId14"/>
    <p:sldId id="298" r:id="rId15"/>
    <p:sldId id="256" r:id="rId16"/>
    <p:sldId id="270" r:id="rId17"/>
    <p:sldId id="299" r:id="rId18"/>
    <p:sldId id="300" r:id="rId19"/>
    <p:sldId id="258" r:id="rId20"/>
    <p:sldId id="259" r:id="rId21"/>
    <p:sldId id="260" r:id="rId22"/>
    <p:sldId id="261" r:id="rId23"/>
    <p:sldId id="269" r:id="rId24"/>
    <p:sldId id="30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B0AFA"/>
    <a:srgbClr val="FD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/>
    <p:restoredTop sz="94682"/>
  </p:normalViewPr>
  <p:slideViewPr>
    <p:cSldViewPr>
      <p:cViewPr varScale="1">
        <p:scale>
          <a:sx n="109" d="100"/>
          <a:sy n="109" d="100"/>
        </p:scale>
        <p:origin x="200" y="30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3D133BF9-532C-B04D-A0F9-8F17647357EF}"/>
    <pc:docChg chg="undo custSel addSld delSld modSld">
      <pc:chgData name="Dralk F" userId="0ce5ef93c6cc7083" providerId="LiveId" clId="{3D133BF9-532C-B04D-A0F9-8F17647357EF}" dt="2024-04-30T08:05:04.137" v="13" actId="1076"/>
      <pc:docMkLst>
        <pc:docMk/>
      </pc:docMkLst>
      <pc:sldChg chg="addSp delSp modSp add del mod">
        <pc:chgData name="Dralk F" userId="0ce5ef93c6cc7083" providerId="LiveId" clId="{3D133BF9-532C-B04D-A0F9-8F17647357EF}" dt="2024-04-30T08:05:04.137" v="13" actId="1076"/>
        <pc:sldMkLst>
          <pc:docMk/>
          <pc:sldMk cId="0" sldId="288"/>
        </pc:sldMkLst>
        <pc:spChg chg="mod">
          <ac:chgData name="Dralk F" userId="0ce5ef93c6cc7083" providerId="LiveId" clId="{3D133BF9-532C-B04D-A0F9-8F17647357EF}" dt="2024-04-30T08:05:03.700" v="8" actId="21"/>
          <ac:spMkLst>
            <pc:docMk/>
            <pc:sldMk cId="0" sldId="288"/>
            <ac:spMk id="8" creationId="{016BE959-7CE4-22CE-0895-D5B35D7DC8BC}"/>
          </ac:spMkLst>
        </pc:spChg>
        <pc:picChg chg="add del">
          <ac:chgData name="Dralk F" userId="0ce5ef93c6cc7083" providerId="LiveId" clId="{3D133BF9-532C-B04D-A0F9-8F17647357EF}" dt="2024-04-30T08:05:03.820" v="9" actId="21"/>
          <ac:picMkLst>
            <pc:docMk/>
            <pc:sldMk cId="0" sldId="288"/>
            <ac:picMk id="4" creationId="{00000000-0000-0000-0000-000000000000}"/>
          </ac:picMkLst>
        </pc:picChg>
        <pc:picChg chg="add del mod">
          <ac:chgData name="Dralk F" userId="0ce5ef93c6cc7083" providerId="LiveId" clId="{3D133BF9-532C-B04D-A0F9-8F17647357EF}" dt="2024-04-30T08:05:04.137" v="13" actId="1076"/>
          <ac:picMkLst>
            <pc:docMk/>
            <pc:sldMk cId="0" sldId="288"/>
            <ac:picMk id="5" creationId="{00000000-0000-0000-0000-000000000000}"/>
          </ac:picMkLst>
        </pc:picChg>
        <pc:picChg chg="add del mod">
          <ac:chgData name="Dralk F" userId="0ce5ef93c6cc7083" providerId="LiveId" clId="{3D133BF9-532C-B04D-A0F9-8F17647357EF}" dt="2024-04-30T08:05:03.969" v="11" actId="1076"/>
          <ac:picMkLst>
            <pc:docMk/>
            <pc:sldMk cId="0" sldId="288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7E7D2C-A61A-4ACE-825A-8F63F55A7188}" type="datetimeFigureOut">
              <a:rPr lang="ar-EG" smtClean="0"/>
              <a:pPr/>
              <a:t>22‏/10‏/1445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954462-7F96-4F28-AFC5-F3086CB22D4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564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7F3D62-2644-41A7-828C-C2AD854907D0}" type="slidenum">
              <a:rPr lang="en-US" smtClean="0">
                <a:ea typeface="Times New Roman (Arabic)" charset="0"/>
                <a:cs typeface="Times New Roman (Arabic)" charset="0"/>
              </a:rPr>
              <a:pPr/>
              <a:t>2</a:t>
            </a:fld>
            <a:endParaRPr lang="en-US">
              <a:ea typeface="Times New Roman (Arabic)" charset="0"/>
              <a:cs typeface="Times New Roman (Arabic)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EB3773-A6C9-4156-9EB1-EAFAD37FFA64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6A2F-D73A-475D-8450-7F8318E9D84D}" type="datetimeFigureOut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0310-85F8-4EE2-A3EF-F5B5DF7F7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4/46/Hepatic_lobul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j60_kS#Zd0ed3eb208321943f24b364e0a464294" TargetMode="External"/><Relationship Id="rId3" Type="http://schemas.openxmlformats.org/officeDocument/2006/relationships/hyperlink" Target="https://next.amboss.com/us/article/Jo0s1S#Z93316185b3dbd5f2dbc677aece401e80" TargetMode="External"/><Relationship Id="rId7" Type="http://schemas.openxmlformats.org/officeDocument/2006/relationships/hyperlink" Target="https://next.amboss.com/us/article/Ln0wFg#Z78c098e284dee4ae95afddad9ababaa4" TargetMode="External"/><Relationship Id="rId2" Type="http://schemas.openxmlformats.org/officeDocument/2006/relationships/hyperlink" Target="https://next.amboss.com/us/article/Ln0wFg#Z1f967b867678c0403c7a402b8d84ab0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xt.amboss.com/us/article/Ln0wFg#Z67ea79ef8366c4a533547777bcd0f828" TargetMode="External"/><Relationship Id="rId5" Type="http://schemas.openxmlformats.org/officeDocument/2006/relationships/hyperlink" Target="https://next.amboss.com/us/article/oo001S#Z55f91ef5e228911997a821bb78befe96" TargetMode="External"/><Relationship Id="rId4" Type="http://schemas.openxmlformats.org/officeDocument/2006/relationships/hyperlink" Target="https://next.amboss.com/us/article/oo001S#Zd5bfd6941eb8cb750116c53226b79744" TargetMode="External"/><Relationship Id="rId9" Type="http://schemas.openxmlformats.org/officeDocument/2006/relationships/hyperlink" Target="https://next.amboss.com/us/article/Q60ukS#Zadee0fdc5649284d46b022246819e24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8T0Os2#Z6d04eabb4d44e1929cfd63619a196826" TargetMode="External"/><Relationship Id="rId2" Type="http://schemas.openxmlformats.org/officeDocument/2006/relationships/hyperlink" Target="https://next.amboss.com/us/article/8T0Os2#Z0897ffe2886de5d48f3ff3afdb5bcc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PS0W-2#Za99be06553ff299396a513bb65ed71be" TargetMode="External"/><Relationship Id="rId5" Type="http://schemas.openxmlformats.org/officeDocument/2006/relationships/hyperlink" Target="https://next.amboss.com/us/article/8T0Os2#Zd22a919cb2b5c00f82958ca43c767f5b" TargetMode="External"/><Relationship Id="rId4" Type="http://schemas.openxmlformats.org/officeDocument/2006/relationships/hyperlink" Target="https://next.amboss.com/us/article/Ao0ReS#Z57ea21d48dc6a2e17d2f472597762c3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WS0PA2#Z7c3fc7b36ca0b50e93de38d73329b7cf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next.amboss.com/us/article/ln0vtg#Z0e19366f91c1f6b0bdaabf9f6bd6d2b8" TargetMode="External"/><Relationship Id="rId7" Type="http://schemas.openxmlformats.org/officeDocument/2006/relationships/hyperlink" Target="https://next.amboss.com/us/article/Ln0wFg#Z07a8a4f4a850245bf742b6a98121b3e0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next.amboss.com/us/article/ln0vtg#Z79ddb9a0dd4dbd469d90aef3521a5f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WS0PA2#Z05fd8f6dea1afc94542ad67ce7df91f6" TargetMode="External"/><Relationship Id="rId11" Type="http://schemas.openxmlformats.org/officeDocument/2006/relationships/hyperlink" Target="https://next.amboss.com/us/article/Ln0wFg#Z855d453cd4932d788faec5a63959198c" TargetMode="External"/><Relationship Id="rId5" Type="http://schemas.openxmlformats.org/officeDocument/2006/relationships/hyperlink" Target="https://next.amboss.com/us/article/Lo0wcS#Z5a9454835d6510d816fc8409dca5efdf" TargetMode="External"/><Relationship Id="rId10" Type="http://schemas.openxmlformats.org/officeDocument/2006/relationships/hyperlink" Target="https://next.amboss.com/us/article/Sp0yKS#Z35492e78cc83d9a3d833192b3c6e9674" TargetMode="External"/><Relationship Id="rId4" Type="http://schemas.openxmlformats.org/officeDocument/2006/relationships/hyperlink" Target="https://next.amboss.com/us/article/P60WOS#Zbeb0bf4bb898a5c4899f2e6b499eeec2" TargetMode="External"/><Relationship Id="rId9" Type="http://schemas.openxmlformats.org/officeDocument/2006/relationships/hyperlink" Target="https://next.amboss.com/us/article/Ao0ReS#Z7303d62c7b5a3f26e5609ff1a133ac38" TargetMode="External"/><Relationship Id="rId14" Type="http://schemas.openxmlformats.org/officeDocument/2006/relationships/hyperlink" Target="https://next.amboss.com/us/article/_405NT#Z02cbf02e95d7b84aac89b0eb532c01cd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WS0PA2#Z4e46eaedaf6bca74dbae3806e3947fdd" TargetMode="External"/><Relationship Id="rId3" Type="http://schemas.openxmlformats.org/officeDocument/2006/relationships/hyperlink" Target="https://next.amboss.com/us/article/Ln0wFg#Z9110b2994a3ccd57883efb00defab92b" TargetMode="External"/><Relationship Id="rId7" Type="http://schemas.openxmlformats.org/officeDocument/2006/relationships/hyperlink" Target="https://next.amboss.com/us/article/7N04cg#Zb09f3ec1f97e13e2b9d5705d30995d93" TargetMode="External"/><Relationship Id="rId2" Type="http://schemas.openxmlformats.org/officeDocument/2006/relationships/hyperlink" Target="https://next.amboss.com/us/article/ln0vtg#Z0e19366f91c1f6b0bdaabf9f6bd6d2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Ln0wFg#Z07a8a4f4a850245bf742b6a98121b3e0" TargetMode="External"/><Relationship Id="rId11" Type="http://schemas.openxmlformats.org/officeDocument/2006/relationships/hyperlink" Target="https://next.amboss.com/us/article/WS0PA2#Za4fee69eb4b3ae4097c7ed6fb2fa7456" TargetMode="External"/><Relationship Id="rId5" Type="http://schemas.openxmlformats.org/officeDocument/2006/relationships/hyperlink" Target="https://next.amboss.com/us/article/WS0PA2#Z5ce2e317d62fa08e46f719c90169ff60" TargetMode="External"/><Relationship Id="rId10" Type="http://schemas.openxmlformats.org/officeDocument/2006/relationships/hyperlink" Target="https://next.amboss.com/us/article/Q60ukS#Z4d90dfc94eec0585c748e9b6c6899d95" TargetMode="External"/><Relationship Id="rId4" Type="http://schemas.openxmlformats.org/officeDocument/2006/relationships/hyperlink" Target="https://next.amboss.com/us/article/j60_kS#Zd0ed3eb208321943f24b364e0a464294" TargetMode="External"/><Relationship Id="rId9" Type="http://schemas.openxmlformats.org/officeDocument/2006/relationships/hyperlink" Target="https://next.amboss.com/us/article/M60MlS#Zf0833058b7152af8b5653b79f76fb1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W60PPS#Z84ffaf83e57bb0cc8eb7c50bbc26607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.amboss.com/us/article/W60PPS#Z902a378e9dc8294c99b8b0365d7f705a" TargetMode="External"/><Relationship Id="rId4" Type="http://schemas.openxmlformats.org/officeDocument/2006/relationships/hyperlink" Target="https://next.amboss.com/us/article/Ug0bu2#Z7b47bf57fd367b1b9891e4155e39236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jS0_z2#Z88f5ae99086ac44bd78f75b774ae547a" TargetMode="External"/><Relationship Id="rId2" Type="http://schemas.openxmlformats.org/officeDocument/2006/relationships/hyperlink" Target="https://next.amboss.com/us/article/jS0_z2#Z5f49d92f52d702a9bee9b2538ad7b4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next.amboss.com/us/article/j60_kS#Zd0ed3eb208321943f24b364e0a46429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ext.amboss.com/us/article/Ln0wFg#Z1f967b867678c0403c7a402b8d84ab09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FK0gRS#Z0438599f04071c0cbe4805dd1ad4b9f7" TargetMode="External"/><Relationship Id="rId2" Type="http://schemas.openxmlformats.org/officeDocument/2006/relationships/hyperlink" Target="https://next.amboss.com/us/article/HT0KH2#Zdc0a4db0d549a478611edabee541848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xt.amboss.com/us/article/Ln0wFg#Z78c098e284dee4ae95afddad9ababaa4" TargetMode="External"/><Relationship Id="rId5" Type="http://schemas.openxmlformats.org/officeDocument/2006/relationships/hyperlink" Target="https://next.amboss.com/us/article/Q60ukS#Zadee0fdc5649284d46b022246819e246" TargetMode="External"/><Relationship Id="rId4" Type="http://schemas.openxmlformats.org/officeDocument/2006/relationships/hyperlink" Target="https://next.amboss.com/us/article/j60_kS#Zd0ed3eb208321943f24b364e0a46429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14" y="476672"/>
            <a:ext cx="7772400" cy="1470025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6B0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Liver Function Tests </a:t>
            </a:r>
            <a:br>
              <a:rPr lang="en-US" sz="6000" b="1" dirty="0">
                <a:solidFill>
                  <a:srgbClr val="6B0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</a:br>
            <a:r>
              <a:rPr lang="en-US" b="1" dirty="0">
                <a:solidFill>
                  <a:srgbClr val="6B0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(LFTs)</a:t>
            </a:r>
            <a:endParaRPr lang="ar-EG" b="1" dirty="0">
              <a:solidFill>
                <a:srgbClr val="6B0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492919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pic>
        <p:nvPicPr>
          <p:cNvPr id="4" name="Picture 1029" descr="Liver anatomy shows right and left lobes of l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3" y="3071810"/>
            <a:ext cx="3047989" cy="2285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Picture 2" descr="portal circulation animation (74k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780" y="2186910"/>
            <a:ext cx="1879346" cy="17859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Picture 2" descr="File:Hepatic lobul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928934"/>
            <a:ext cx="2571768" cy="256410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BE959-7CE4-22CE-0895-D5B35D7DC8BC}"/>
              </a:ext>
            </a:extLst>
          </p:cNvPr>
          <p:cNvSpPr txBox="1"/>
          <p:nvPr/>
        </p:nvSpPr>
        <p:spPr>
          <a:xfrm>
            <a:off x="1421904" y="5733256"/>
            <a:ext cx="6174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https://</a:t>
            </a:r>
            <a:r>
              <a:rPr lang="en-US" dirty="0" err="1">
                <a:highlight>
                  <a:srgbClr val="FFFF00"/>
                </a:highlight>
              </a:rPr>
              <a:t>next.amboss.com</a:t>
            </a:r>
            <a:r>
              <a:rPr lang="en-US" dirty="0">
                <a:highlight>
                  <a:srgbClr val="FFFF00"/>
                </a:highlight>
              </a:rPr>
              <a:t>/us/article/Ln0wFg?q=liver+function+tests#Zec7198aab35043cf581b97bde4bf916f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29" y="65070"/>
            <a:ext cx="8462443" cy="365196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2-  </a:t>
            </a: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Pathological increase of ALP:</a:t>
            </a:r>
            <a:endParaRPr lang="en-US" sz="2400" u="sng" dirty="0">
              <a:solidFill>
                <a:srgbClr val="FF0000"/>
              </a:solidFill>
              <a:highlight>
                <a:srgbClr val="FFFF00"/>
              </a:highlight>
              <a:latin typeface="Tw Cen MT Condensed" panose="020B06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   </a:t>
            </a:r>
            <a:r>
              <a:rPr lang="en-US" sz="24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A-</a:t>
            </a:r>
            <a:r>
              <a:rPr lang="en-US" sz="2400" b="1" i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  </a:t>
            </a:r>
            <a:r>
              <a:rPr lang="en-US" sz="2400" b="1" dirty="0">
                <a:solidFill>
                  <a:srgbClr val="6B0AFA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Bone causes 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(due to increased osteoblastic activity):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- Paget`s Disease of bone</a:t>
            </a:r>
            <a:r>
              <a:rPr lang="en-US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US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Marked increase 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, may be </a:t>
            </a:r>
            <a:r>
              <a:rPr lang="en-US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10 – 25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 folds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- Primary osteogenic tumors</a:t>
            </a:r>
            <a:r>
              <a:rPr lang="en-US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- Secondary malignant deposits in bone</a:t>
            </a:r>
            <a:r>
              <a:rPr lang="en-US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e.g. cancer prostate causing deposits in bones (osteoblastic tumor)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- Rickets &amp; osteomalacia </a:t>
            </a:r>
            <a:r>
              <a:rPr lang="en-US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(vitamin D deficiency)</a:t>
            </a:r>
            <a:endParaRPr lang="en-US" dirty="0">
              <a:solidFill>
                <a:srgbClr val="000099"/>
              </a:solidFill>
              <a:latin typeface="Tw Cen MT Condensed" panose="020B06060201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- Primary &amp;  secondary hyperparathyroidism </a:t>
            </a:r>
            <a:r>
              <a:rPr lang="en-US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(increased PTH)</a:t>
            </a:r>
            <a:endParaRPr lang="en-US" dirty="0">
              <a:solidFill>
                <a:srgbClr val="000099"/>
              </a:solidFill>
              <a:latin typeface="Tw Cen MT Condensed" panose="020B06060201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- Healing of bone fractures </a:t>
            </a:r>
            <a:endParaRPr lang="en-US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29" y="3928988"/>
            <a:ext cx="8534451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w Cen MT Condensed" panose="020B0606020104020203" pitchFamily="34" charset="0"/>
              </a:rPr>
              <a:t> </a:t>
            </a:r>
            <a:r>
              <a:rPr lang="en-US" sz="24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B-</a:t>
            </a:r>
            <a:r>
              <a:rPr lang="en-US" sz="2400" b="1" dirty="0" err="1">
                <a:solidFill>
                  <a:srgbClr val="6B0AFA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Hepatobiliray</a:t>
            </a:r>
            <a:r>
              <a:rPr lang="en-US" sz="2400" b="1" dirty="0">
                <a:solidFill>
                  <a:srgbClr val="6B0AFA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 tract</a:t>
            </a:r>
            <a:r>
              <a:rPr lang="en-US" sz="24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:   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liver diseases with involvement of biliary tract</a:t>
            </a:r>
          </a:p>
          <a:p>
            <a:r>
              <a:rPr lang="en-US" sz="24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      1-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Obstructive</a:t>
            </a:r>
            <a:r>
              <a:rPr lang="en-US" sz="24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jaundice</a:t>
            </a:r>
            <a:r>
              <a:rPr lang="en-US" sz="24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 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(intrahepatic or extrahepatic)</a:t>
            </a:r>
          </a:p>
          <a:p>
            <a:pPr lvl="0"/>
            <a:r>
              <a:rPr lang="en-US" sz="24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 - Extrahepatic cholestiasis : 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(</a:t>
            </a:r>
            <a:r>
              <a:rPr lang="en-US" sz="2400" b="1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Marked</a:t>
            </a:r>
            <a:r>
              <a:rPr lang="en-US" sz="24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increase, up to </a:t>
            </a:r>
            <a:r>
              <a:rPr lang="en-US" sz="24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10 – 12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folds)  </a:t>
            </a:r>
          </a:p>
          <a:p>
            <a:pPr lvl="0"/>
            <a:r>
              <a:rPr lang="en-US" sz="24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- Intrahepatic cholestiasis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: (</a:t>
            </a:r>
            <a:r>
              <a:rPr lang="en-US" sz="2400" b="1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Moderate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increase , ~ </a:t>
            </a:r>
            <a:r>
              <a:rPr lang="en-US" sz="24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3 -5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folds)  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2- hepatitis: Viral, toxic &amp; alcoholic </a:t>
            </a:r>
          </a:p>
          <a:p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        Mild to moderate increase, </a:t>
            </a:r>
            <a:r>
              <a:rPr lang="en-US" sz="24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less than 3 folds </a:t>
            </a:r>
            <a:r>
              <a:rPr lang="en-US" sz="2400" dirty="0">
                <a:solidFill>
                  <a:srgbClr val="000099"/>
                </a:solidFill>
                <a:latin typeface="Tw Cen MT Condensed" panose="020B0606020104020203" pitchFamily="34" charset="0"/>
              </a:rPr>
              <a:t>(ALP may be may be normal)</a:t>
            </a:r>
          </a:p>
        </p:txBody>
      </p:sp>
    </p:spTree>
    <p:extLst>
      <p:ext uri="{BB962C8B-B14F-4D97-AF65-F5344CB8AC3E}">
        <p14:creationId xmlns:p14="http://schemas.microsoft.com/office/powerpoint/2010/main" val="88413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7" y="1785010"/>
            <a:ext cx="8172908" cy="7078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If  ALP is elevated due to a bone disease: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In this case, </a:t>
            </a:r>
            <a:r>
              <a:rPr lang="en-US" sz="2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GGT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is normal </a:t>
            </a:r>
          </a:p>
          <a:p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              i.e. </a:t>
            </a:r>
            <a:r>
              <a:rPr lang="en-US" sz="2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GGT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is used to differentiate increased </a:t>
            </a:r>
            <a:r>
              <a:rPr lang="en-US" sz="2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ALP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is due to </a:t>
            </a:r>
            <a:r>
              <a:rPr lang="en-US" sz="2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bone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or </a:t>
            </a:r>
            <a:r>
              <a:rPr lang="en-US" sz="20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hepatobiliary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49377"/>
            <a:ext cx="817290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Clinical Hint:</a:t>
            </a:r>
            <a:r>
              <a:rPr lang="en-US" sz="2000" b="1" dirty="0">
                <a:highlight>
                  <a:srgbClr val="FFFF00"/>
                </a:highlight>
                <a:latin typeface="Tw Cen MT Condensed" panose="020B0606020104020203" pitchFamily="34" charset="0"/>
              </a:rPr>
              <a:t> </a:t>
            </a:r>
            <a:r>
              <a:rPr lang="en-US" sz="2000" b="1" dirty="0">
                <a:latin typeface="Tw Cen MT Condensed" panose="020B0606020104020203" pitchFamily="34" charset="0"/>
              </a:rPr>
              <a:t>Compare to what degree the 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ALT</a:t>
            </a:r>
            <a:r>
              <a:rPr lang="en-US" sz="2000" b="1" dirty="0">
                <a:latin typeface="Tw Cen MT Condensed" panose="020B0606020104020203" pitchFamily="34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ALP</a:t>
            </a:r>
            <a:r>
              <a:rPr lang="en-US" sz="2000" b="1" dirty="0">
                <a:latin typeface="Tw Cen MT Condensed" panose="020B0606020104020203" pitchFamily="34" charset="0"/>
              </a:rPr>
              <a:t> are raised.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A greater than 10-fold increase in ALT and a less than 3-fold increase in ALP suggests a predominantly hepatocellular injury.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A less than 10-fold increase in ALT and a more than 3-fold increase in ALP suggests cholestasis.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4365104"/>
            <a:ext cx="8535322" cy="169277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What if the patient is jaundiced but ALT and ALP levels are normal?</a:t>
            </a:r>
          </a:p>
          <a:p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                      An isolated rise in bilirubin is suggestive of a pre-hepatic cause of jaundice.</a:t>
            </a:r>
          </a:p>
          <a:p>
            <a:endParaRPr lang="en-US" sz="2400" b="1" dirty="0">
              <a:solidFill>
                <a:srgbClr val="000099"/>
              </a:solidFill>
              <a:latin typeface="Tw Cen MT Condensed" panose="020B0606020104020203" pitchFamily="34" charset="0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Causes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 of an 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isolated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 Jaundice </a:t>
            </a:r>
            <a:r>
              <a:rPr lang="en-US" sz="2000" dirty="0">
                <a:solidFill>
                  <a:srgbClr val="000099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(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rise</a:t>
            </a:r>
            <a:r>
              <a:rPr lang="en-US" sz="2000" dirty="0">
                <a:solidFill>
                  <a:srgbClr val="000099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 in 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bilirubin with normal liver functions</a:t>
            </a:r>
            <a:r>
              <a:rPr lang="en-US" sz="2000" dirty="0">
                <a:solidFill>
                  <a:srgbClr val="000099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 )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include:</a:t>
            </a:r>
          </a:p>
          <a:p>
            <a:r>
              <a:rPr lang="en-US" sz="2000" dirty="0" err="1">
                <a:solidFill>
                  <a:srgbClr val="000099"/>
                </a:solidFill>
                <a:latin typeface="Tw Cen MT Condensed" panose="020B0606020104020203" pitchFamily="34" charset="0"/>
              </a:rPr>
              <a:t>Haemolysis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: check a blood film, full blood count, reticulocyte count, haptoglobin and LDH levels to confirm.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A9D9-008C-3775-8BC0-5027343573F4}"/>
              </a:ext>
            </a:extLst>
          </p:cNvPr>
          <p:cNvSpPr txBox="1"/>
          <p:nvPr/>
        </p:nvSpPr>
        <p:spPr>
          <a:xfrm>
            <a:off x="2286000" y="25556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sng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</a:rPr>
              <a:t>5'-nucleotidase </a:t>
            </a:r>
            <a:r>
              <a:rPr lang="en-US" b="1" i="0" u="sng" dirty="0">
                <a:solidFill>
                  <a:srgbClr val="1A1C1C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</a:rPr>
              <a:t>(</a:t>
            </a:r>
            <a:r>
              <a:rPr lang="en-US" b="1" i="0" u="sng" dirty="0">
                <a:solidFill>
                  <a:srgbClr val="1A1C1C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hlinkClick r:id="rId2"/>
              </a:rPr>
              <a:t>5'-NT</a:t>
            </a:r>
            <a:r>
              <a:rPr lang="en-US" b="1" i="0" u="sng" dirty="0">
                <a:solidFill>
                  <a:srgbClr val="1A1C1C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</a:rPr>
              <a:t>) </a:t>
            </a:r>
            <a:endParaRPr lang="en-US" u="sng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A40DB-23CD-9BCC-1188-B83133FEF616}"/>
              </a:ext>
            </a:extLst>
          </p:cNvPr>
          <p:cNvSpPr txBox="1"/>
          <p:nvPr/>
        </p:nvSpPr>
        <p:spPr>
          <a:xfrm>
            <a:off x="287524" y="2967334"/>
            <a:ext cx="8460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Membrane-bound enzyme that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hydrolyzes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nucleotide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into a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nucleoside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phosphate</a:t>
            </a:r>
            <a:endParaRPr lang="en-US" sz="16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65AEF-5CBE-0850-4BA2-FD464D6826E0}"/>
              </a:ext>
            </a:extLst>
          </p:cNvPr>
          <p:cNvSpPr txBox="1"/>
          <p:nvPr/>
        </p:nvSpPr>
        <p:spPr>
          <a:xfrm>
            <a:off x="323528" y="3275692"/>
            <a:ext cx="6462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Used to confirm hepatobiliary origin of elevated </a:t>
            </a:r>
            <a:r>
              <a:rPr lang="en-US" b="0" i="0" dirty="0">
                <a:effectLst/>
                <a:latin typeface="Lato" panose="020F0502020204030203" pitchFamily="34" charset="0"/>
                <a:hlinkClick r:id="rId7"/>
              </a:rPr>
              <a:t>ALP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levels.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028F3-E5B5-3C31-FB5E-D53000293F2A}"/>
              </a:ext>
            </a:extLst>
          </p:cNvPr>
          <p:cNvSpPr txBox="1"/>
          <p:nvPr/>
        </p:nvSpPr>
        <p:spPr>
          <a:xfrm>
            <a:off x="323528" y="3573016"/>
            <a:ext cx="8118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5'-NT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more specific to the </a:t>
            </a:r>
            <a:r>
              <a:rPr lang="en-US" b="0" i="0" dirty="0">
                <a:effectLst/>
                <a:latin typeface="Lato" panose="020F0502020204030203" pitchFamily="34" charset="0"/>
                <a:hlinkClick r:id="rId8"/>
              </a:rPr>
              <a:t>liver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and/or </a:t>
            </a:r>
            <a:r>
              <a:rPr lang="en-US" b="0" i="0" dirty="0">
                <a:effectLst/>
                <a:latin typeface="Lato" panose="020F0502020204030203" pitchFamily="34" charset="0"/>
                <a:hlinkClick r:id="rId9"/>
              </a:rPr>
              <a:t>biliary tract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than </a:t>
            </a:r>
            <a:r>
              <a:rPr lang="en-US" b="0" i="0" dirty="0">
                <a:effectLst/>
                <a:latin typeface="Lato" panose="020F0502020204030203" pitchFamily="34" charset="0"/>
                <a:hlinkClick r:id="rId7"/>
              </a:rPr>
              <a:t>ALP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5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496944" cy="5688632"/>
          </a:xfrm>
          <a:noFill/>
          <a:ln w="12700"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3- Coagulation factors (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Prothrombin Time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)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11–12 seconds</a:t>
            </a:r>
          </a:p>
          <a:p>
            <a:pPr algn="ctr">
              <a:buNone/>
            </a:pPr>
            <a:r>
              <a:rPr lang="en-US" sz="18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Time it takes to produce </a:t>
            </a:r>
            <a:r>
              <a:rPr lang="en-US" sz="18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fibrin</a:t>
            </a:r>
            <a:r>
              <a:rPr lang="en-US" sz="18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polymers after adding </a:t>
            </a:r>
            <a:r>
              <a:rPr lang="en-US" sz="18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thromboplastin</a:t>
            </a:r>
            <a:r>
              <a:rPr lang="en-US" sz="18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 calcium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Increased in: 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Vitamin K deficiency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and  Impaired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coagulation factor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production (e.g.,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cirrhosis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rtl="0" eaLnBrk="1" hangingPunct="1">
              <a:buFontTx/>
              <a:buNone/>
            </a:pP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Tw Cen MT" panose="020B0602020104020603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The liver makes many of the proteins (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prothrombin &amp; other clotting factors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) needed to make blood clot. In certain liver disorders the liver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cannot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make enough of these proteins and so blood does not clot so well.  Therefore,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blood clotting tests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may be used as a marker of the 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severity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 of certain liver disorders</a:t>
            </a:r>
          </a:p>
          <a:p>
            <a:pPr algn="l" rtl="0" eaLnBrk="1" hangingPunct="1"/>
            <a:endParaRPr lang="en-US" sz="2000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pPr algn="l" rtl="0" eaLnBrk="1" hangingPunct="1"/>
            <a:r>
              <a:rPr lang="en-US" sz="2000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In acute and chronic liver disease</a:t>
            </a:r>
            <a:r>
              <a:rPr lang="en-US" sz="2000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,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the synthesis of prothrombin is diminished, Also in </a:t>
            </a:r>
            <a:r>
              <a:rPr lang="en-US" sz="2000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obstructive jaundice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(due to vitamin K deficiency)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sym typeface="Symbol" pitchFamily="18" charset="2"/>
              </a:rPr>
              <a:t> 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prolonged prothrombin Time (PT)</a:t>
            </a:r>
          </a:p>
          <a:p>
            <a:pPr marL="0" indent="0" algn="l" rtl="0" eaLnBrk="1" hangingPunct="1">
              <a:buNone/>
            </a:pP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 </a:t>
            </a:r>
          </a:p>
          <a:p>
            <a:pPr algn="l" rtl="0" eaLnBrk="1" hangingPunct="1"/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This may be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one of the earliest  abnormalities seen in hepatocellular  damage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, since prothrombin has a short half-life  (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~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</a:rPr>
              <a:t> 6 hours). 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So it must be done for every patient prone to surgery or operation.</a:t>
            </a:r>
          </a:p>
        </p:txBody>
      </p:sp>
    </p:spTree>
    <p:extLst>
      <p:ext uri="{BB962C8B-B14F-4D97-AF65-F5344CB8AC3E}">
        <p14:creationId xmlns:p14="http://schemas.microsoft.com/office/powerpoint/2010/main" val="72624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9" y="476672"/>
            <a:ext cx="8182242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3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E462C-C5B2-0A6A-DDE1-E0C2C676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2809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Bilirubin Metabolism </a:t>
            </a:r>
            <a:b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Jaundice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B6B5-6501-FE66-6FAA-2B9F6B22C41E}"/>
              </a:ext>
            </a:extLst>
          </p:cNvPr>
          <p:cNvSpPr txBox="1"/>
          <p:nvPr/>
        </p:nvSpPr>
        <p:spPr>
          <a:xfrm>
            <a:off x="2286000" y="4798893"/>
            <a:ext cx="531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https://next.amboss.com/us/article/WS0PA2?q=bilirubin+metabolism#Z924dbf25def7ca057f504e6c7a4fd13a</a:t>
            </a:r>
          </a:p>
        </p:txBody>
      </p:sp>
    </p:spTree>
    <p:extLst>
      <p:ext uri="{BB962C8B-B14F-4D97-AF65-F5344CB8AC3E}">
        <p14:creationId xmlns:p14="http://schemas.microsoft.com/office/powerpoint/2010/main" val="305714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DAA4-274D-7FB5-3CD2-8D5F2B1D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</a:b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Hemoglobin metabolism</a:t>
            </a:r>
            <a:b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51D1-6815-9BB4-C589-9C5B256EC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579296" cy="316835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The lifespan of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RBCs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about </a:t>
            </a:r>
            <a:r>
              <a:rPr lang="en-US" sz="20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120 days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 After this time,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macrophages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in the reticuloendothelial system of the bone and the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spleen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phagocytose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RBCs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 They are then broken down and their parts recycled.</a:t>
            </a:r>
            <a:endParaRPr lang="en-US" sz="2000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heme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(red) → biliverdin (green pigment) →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7"/>
              </a:rPr>
              <a:t>bilirubin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(yellow pigment) 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Heme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converted to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8"/>
              </a:rPr>
              <a:t>biliverdin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by heme oxygenase.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Requires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9"/>
              </a:rPr>
              <a:t>NADPH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+ H</a:t>
            </a:r>
            <a:r>
              <a:rPr lang="en-US" sz="2000" b="0" i="0" baseline="3000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+</a:t>
            </a:r>
            <a:endParaRPr lang="en-US" sz="20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Carbon monoxide (CO) is released.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10"/>
              </a:rPr>
              <a:t>Iron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released, oxidized, and taken up by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11"/>
              </a:rPr>
              <a:t>transferrin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to be recycled.</a:t>
            </a:r>
          </a:p>
          <a:p>
            <a:pPr>
              <a:buFont typeface="+mj-lt"/>
              <a:buAutoNum type="arabicPeriod" startAt="2"/>
            </a:pP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8"/>
              </a:rPr>
              <a:t>Biliverdin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converted to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7"/>
              </a:rPr>
              <a:t>bilirubin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by biliverdin reductase (requires 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9"/>
              </a:rPr>
              <a:t>NADPH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+ H</a:t>
            </a:r>
            <a:r>
              <a:rPr lang="en-US" sz="2000" b="0" i="0" baseline="3000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+</a:t>
            </a:r>
            <a:r>
              <a:rPr lang="en-US" sz="20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C5A52-5FF6-F715-D4B6-BBEFB8E390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8024" y="4257092"/>
            <a:ext cx="3168352" cy="165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73BBE-9B28-E0E4-7B54-C202B52941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9671" y="4272880"/>
            <a:ext cx="2736305" cy="1656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43ABD-54C8-8F83-40CA-1517395D8736}"/>
              </a:ext>
            </a:extLst>
          </p:cNvPr>
          <p:cNvSpPr txBox="1"/>
          <p:nvPr/>
        </p:nvSpPr>
        <p:spPr>
          <a:xfrm>
            <a:off x="413792" y="6093296"/>
            <a:ext cx="8489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418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6"/>
              </a:rPr>
              <a:t>Heme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418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 breakdown is responsible for the color changes in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418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14"/>
              </a:rPr>
              <a:t>hematomas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418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0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7AA7F-277F-F26A-1C99-70FFEE15D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87821"/>
            <a:ext cx="8939336" cy="5937523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  <a:buFont typeface="+mj-lt"/>
              <a:buAutoNum type="arabicPeriod"/>
            </a:pP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Unconjugated 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(insoluble in water) is released into the blood by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macrophages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→ binds to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albumin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 reaches the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liver</a:t>
            </a:r>
            <a:endParaRPr lang="en-US" sz="16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algn="l">
              <a:lnSpc>
                <a:spcPct val="170000"/>
              </a:lnSpc>
              <a:buFont typeface="+mj-lt"/>
              <a:buAutoNum type="arabicPeriod" startAt="2"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Unconjugated 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converted into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via enzyme </a:t>
            </a: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UDP-glucuronosyltransferase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in the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liver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457200" lvl="1" indent="0" algn="l">
              <a:lnSpc>
                <a:spcPct val="170000"/>
              </a:lnSpc>
              <a:buNone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conjugated with </a:t>
            </a: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glucuronic acid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→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diglucuronide = </a:t>
            </a: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conjugated 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7"/>
              </a:rPr>
              <a:t>water soluble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marL="457200" lvl="1" indent="0" algn="l">
              <a:lnSpc>
                <a:spcPct val="170000"/>
              </a:lnSpc>
              <a:buNone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Most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8"/>
              </a:rPr>
              <a:t>conjugated 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excreted into the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9"/>
              </a:rPr>
              <a:t>GI tract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via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10"/>
              </a:rPr>
              <a:t>bile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, while some is released into the blood.</a:t>
            </a:r>
          </a:p>
          <a:p>
            <a:pPr algn="l">
              <a:lnSpc>
                <a:spcPct val="170000"/>
              </a:lnSpc>
              <a:buFont typeface="+mj-lt"/>
              <a:buAutoNum type="arabicPeriod" startAt="3"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8"/>
              </a:rPr>
              <a:t>Conjugated bilirubin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excreted in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10"/>
              </a:rPr>
              <a:t>bile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broken down by GI bacteria into </a:t>
            </a: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urobilinogen</a:t>
            </a:r>
            <a:endParaRPr lang="en-US" sz="16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lnSpc>
                <a:spcPct val="170000"/>
              </a:lnSpc>
              <a:buNone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Most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11"/>
              </a:rPr>
              <a:t>urobilinogen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converted to </a:t>
            </a: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stercobilin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→ excreted in feces (brown color).</a:t>
            </a:r>
          </a:p>
          <a:p>
            <a:pPr marL="457200" lvl="1" indent="0" algn="l">
              <a:lnSpc>
                <a:spcPct val="170000"/>
              </a:lnSpc>
              <a:buNone/>
            </a:pP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Part of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11"/>
              </a:rPr>
              <a:t>urobilinogen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oxidates to </a:t>
            </a:r>
            <a:r>
              <a:rPr lang="en-US" sz="16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urobilin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→ excreted in the urine (yellow color)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663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1-Formation of Bilirubin from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hsaleh\Documents\lippincot photos\c21\21_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9" r="39359" b="12107"/>
          <a:stretch/>
        </p:blipFill>
        <p:spPr bwMode="auto">
          <a:xfrm>
            <a:off x="5508105" y="1536816"/>
            <a:ext cx="3178695" cy="48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0599" y="908720"/>
            <a:ext cx="5167505" cy="4801314"/>
            <a:chOff x="487000" y="1401910"/>
            <a:chExt cx="5167505" cy="4801314"/>
          </a:xfrm>
        </p:grpSpPr>
        <p:sp>
          <p:nvSpPr>
            <p:cNvPr id="4" name="TextBox 3"/>
            <p:cNvSpPr txBox="1"/>
            <p:nvPr/>
          </p:nvSpPr>
          <p:spPr>
            <a:xfrm>
              <a:off x="487000" y="1401910"/>
              <a:ext cx="5167505" cy="480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Heme is degraded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 RE system (esp. liver &amp; spleen)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85%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RBCs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15%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from turnover of immature RBCs &amp; cytochromes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Heme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en-US" sz="1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Heme</a:t>
              </a: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Oxygenase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     biliverdin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green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                   bilirubin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red-orange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bile pigments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 Blood with albumin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UNCONJUGATED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BILIRUBIN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(or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INDIRECT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BILITUBIN)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2695814" y="3058094"/>
              <a:ext cx="533400" cy="381000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2695814" y="4066206"/>
              <a:ext cx="533400" cy="306532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629377" y="5092915"/>
              <a:ext cx="666274" cy="197427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8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5620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Bilirubin Metabolism in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7"/>
            <a:ext cx="8856984" cy="5575207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U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Uptake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Bilirubin by hepatocytes: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99"/>
                </a:solidFill>
              </a:rPr>
              <a:t>Bili dissociates from  albumin &amp; enters hepatocytes</a:t>
            </a:r>
          </a:p>
          <a:p>
            <a:pPr algn="just">
              <a:buFont typeface="+mj-lt"/>
              <a:buAutoNum type="arabicPeriod"/>
            </a:pPr>
            <a:r>
              <a:rPr lang="en-U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Conjugation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Bilirubin: </a:t>
            </a:r>
            <a:r>
              <a:rPr lang="en-US" sz="1800" dirty="0">
                <a:solidFill>
                  <a:srgbClr val="000099"/>
                </a:solidFill>
              </a:rPr>
              <a:t>bilirubin is conjugated with two molecules of glucuronic acid by the 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</a:t>
            </a:r>
            <a:r>
              <a:rPr lang="en-US" sz="1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glucuronyl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transferase </a:t>
            </a:r>
            <a:r>
              <a:rPr lang="en-US" sz="1800" dirty="0">
                <a:solidFill>
                  <a:srgbClr val="000099"/>
                </a:solidFill>
              </a:rPr>
              <a:t>to form Conjugated bilirubin </a:t>
            </a:r>
            <a:endParaRPr lang="en-US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+mj-lt"/>
              <a:buAutoNum type="arabicPeriod"/>
            </a:pPr>
            <a:r>
              <a:rPr lang="en-U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bilirubin into bile:</a:t>
            </a:r>
            <a:r>
              <a:rPr lang="en-US" sz="1800" dirty="0">
                <a:solidFill>
                  <a:srgbClr val="000099"/>
                </a:solidFill>
              </a:rPr>
              <a:t>  Conjugated bilirubin (bilirubin diglucuronide) is transported into bile </a:t>
            </a:r>
            <a:r>
              <a:rPr lang="en-US" sz="1800" dirty="0" err="1">
                <a:solidFill>
                  <a:srgbClr val="000099"/>
                </a:solidFill>
              </a:rPr>
              <a:t>canalculi</a:t>
            </a:r>
            <a:r>
              <a:rPr lang="en-US" sz="1800" dirty="0">
                <a:solidFill>
                  <a:srgbClr val="000099"/>
                </a:solidFill>
              </a:rPr>
              <a:t> &amp; then into bile.  Process is energy dependent &amp; is 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in liver diseases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99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99"/>
                </a:solidFill>
              </a:rPr>
              <a:t> </a:t>
            </a:r>
          </a:p>
          <a:p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/>
        </p:blipFill>
        <p:spPr bwMode="auto">
          <a:xfrm>
            <a:off x="323528" y="2924944"/>
            <a:ext cx="8424936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57158" y="129406"/>
            <a:ext cx="8515352" cy="707306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B0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 Extra Bold" panose="020B0803020202020204" pitchFamily="34" charset="0"/>
              </a:rPr>
              <a:t>Major Metabolic Functions of the Liver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09720" cy="4752528"/>
          </a:xfr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Synthetic functions</a:t>
            </a:r>
          </a:p>
          <a:p>
            <a:pPr lvl="1" algn="l" rtl="0">
              <a:buFontTx/>
              <a:buChar char="-"/>
            </a:pPr>
            <a:r>
              <a:rPr lang="en-US" sz="1800" b="1" dirty="0">
                <a:solidFill>
                  <a:srgbClr val="00B0F0"/>
                </a:solidFill>
                <a:latin typeface="Tw Cen MT" panose="020B0602020104020603" pitchFamily="34" charset="0"/>
                <a:cs typeface="Arial" pitchFamily="34" charset="0"/>
              </a:rPr>
              <a:t>Proteins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: plasma proteins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albumin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, globulins, coagulation factors as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prothrombin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…</a:t>
            </a:r>
            <a:r>
              <a:rPr lang="en-US" sz="1800" dirty="0" err="1">
                <a:solidFill>
                  <a:srgbClr val="000099"/>
                </a:solidFill>
                <a:latin typeface="Tw Cen MT" panose="020B0602020104020603" pitchFamily="34" charset="0"/>
              </a:rPr>
              <a:t>etc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</a:t>
            </a:r>
          </a:p>
          <a:p>
            <a:pPr lvl="1" algn="l" rtl="0">
              <a:buFontTx/>
              <a:buChar char="-"/>
            </a:pPr>
            <a:r>
              <a:rPr lang="en-US" sz="1800" b="1" dirty="0">
                <a:solidFill>
                  <a:srgbClr val="00B0F0"/>
                </a:solidFill>
                <a:latin typeface="Tw Cen MT" panose="020B0602020104020603" pitchFamily="34" charset="0"/>
                <a:cs typeface="Arial" pitchFamily="34" charset="0"/>
              </a:rPr>
              <a:t>Lipids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: cholesterol, triglycerides, fatty acids, phospholipids &amp; lipoproteins (VLDL)</a:t>
            </a:r>
          </a:p>
          <a:p>
            <a:pPr lvl="1" algn="l" rtl="0">
              <a:buFontTx/>
              <a:buChar char="-"/>
            </a:pPr>
            <a:r>
              <a:rPr lang="en-US" sz="1800" b="1" dirty="0">
                <a:solidFill>
                  <a:srgbClr val="00B0F0"/>
                </a:solidFill>
                <a:latin typeface="Tw Cen MT" panose="020B0602020104020603" pitchFamily="34" charset="0"/>
                <a:cs typeface="Arial" pitchFamily="34" charset="0"/>
              </a:rPr>
              <a:t>Carbohydrates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: glycogen synthesis &amp; gluconeogenesis maintain fasting blood glucose 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Detoxification &amp; excretion functions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            - 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Detoxication of </a:t>
            </a:r>
            <a:r>
              <a:rPr lang="en-US" sz="1800" b="1" dirty="0">
                <a:solidFill>
                  <a:srgbClr val="00B0F0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itchFamily="34" charset="0"/>
              </a:rPr>
              <a:t>ammonia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to urea (urea cycle)</a:t>
            </a:r>
          </a:p>
          <a:p>
            <a:pPr algn="l" rtl="0">
              <a:buNone/>
            </a:pP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- </a:t>
            </a:r>
            <a:r>
              <a:rPr lang="en-US" sz="1800" b="1" dirty="0">
                <a:solidFill>
                  <a:srgbClr val="00B0F0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itchFamily="34" charset="0"/>
              </a:rPr>
              <a:t>Billirubin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conjugation &amp; excretion into bile </a:t>
            </a:r>
          </a:p>
          <a:p>
            <a:pPr lvl="1" algn="l" rtl="0">
              <a:buNone/>
            </a:pP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   - Excretion  of </a:t>
            </a:r>
            <a:r>
              <a:rPr lang="en-US" sz="1800" b="1" dirty="0">
                <a:solidFill>
                  <a:srgbClr val="00B0F0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itchFamily="34" charset="0"/>
              </a:rPr>
              <a:t>cholesterol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into bile</a:t>
            </a:r>
          </a:p>
          <a:p>
            <a:pPr lvl="1" algn="l" rtl="0">
              <a:buNone/>
            </a:pP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   - </a:t>
            </a:r>
            <a:r>
              <a:rPr lang="en-US" sz="1800" b="1" dirty="0">
                <a:solidFill>
                  <a:srgbClr val="00B0F0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itchFamily="34" charset="0"/>
              </a:rPr>
              <a:t>Drug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detoxication &amp; excretion into bile (why blood from gut pas through liver before heart)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3. Storage Function</a:t>
            </a:r>
          </a:p>
          <a:p>
            <a:pPr lvl="1" algn="l" rtl="0">
              <a:buNone/>
            </a:pP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-    Storage of </a:t>
            </a:r>
            <a:r>
              <a:rPr lang="en-US" sz="1800" b="1" dirty="0">
                <a:solidFill>
                  <a:srgbClr val="00B0F0"/>
                </a:solidFill>
                <a:latin typeface="Tw Cen MT" panose="020B0602020104020603" pitchFamily="34" charset="0"/>
                <a:cs typeface="Arial" pitchFamily="34" charset="0"/>
              </a:rPr>
              <a:t>fat soluble vitamins 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(vitamins A, D, E &amp; K) </a:t>
            </a:r>
          </a:p>
          <a:p>
            <a:pPr lvl="1" algn="l" rtl="0">
              <a:buFontTx/>
              <a:buChar char="-"/>
            </a:pP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Storage of </a:t>
            </a:r>
            <a:r>
              <a:rPr lang="en-US" sz="1800" b="1" dirty="0">
                <a:solidFill>
                  <a:srgbClr val="00B0F0"/>
                </a:solidFill>
                <a:latin typeface="Tw Cen MT" panose="020B0602020104020603" pitchFamily="34" charset="0"/>
                <a:cs typeface="Arial" pitchFamily="34" charset="0"/>
              </a:rPr>
              <a:t>vitamin</a:t>
            </a: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B</a:t>
            </a:r>
            <a:r>
              <a:rPr lang="en-US" sz="1800" baseline="-25000" dirty="0">
                <a:solidFill>
                  <a:srgbClr val="000099"/>
                </a:solidFill>
                <a:latin typeface="Tw Cen MT" panose="020B0602020104020603" pitchFamily="34" charset="0"/>
              </a:rPr>
              <a:t>12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4. Digestive Function: Production of bile salts</a:t>
            </a:r>
          </a:p>
          <a:p>
            <a:pPr algn="l" rtl="0">
              <a:buNone/>
            </a:pPr>
            <a:r>
              <a:rPr lang="en-US" sz="1800" dirty="0">
                <a:solidFill>
                  <a:srgbClr val="000099"/>
                </a:solidFill>
                <a:latin typeface="Tw Cen MT" panose="020B0602020104020603" pitchFamily="34" charset="0"/>
              </a:rPr>
              <a:t>            - Help digestion and absorption of lipids and (vitamins A, D, E &amp; K) </a:t>
            </a:r>
            <a:endParaRPr lang="en-US" sz="1800" baseline="-25000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5807005"/>
            <a:ext cx="84582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w Cen MT Condensed Extra Bold" panose="020B0803020202020204" pitchFamily="34" charset="0"/>
                <a:cs typeface="Arial" pitchFamily="34" charset="0"/>
              </a:rPr>
              <a:t>Patients with severe hepatic dysfunction </a:t>
            </a:r>
            <a:r>
              <a:rPr lang="en-US" dirty="0">
                <a:latin typeface="Tw Cen MT Condensed Extra Bold" panose="020B0803020202020204" pitchFamily="34" charset="0"/>
                <a:cs typeface="Arial" pitchFamily="34" charset="0"/>
              </a:rPr>
              <a:t>are expected to have low plasma urea, low plasma cholesterol ,low  glucose, low albumin  and high ammonia level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Bilirubin Metabolism in the Intestine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8883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9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49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108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color of skin, mucous membranes &amp; sclera caused by deposition of bilirubin secondary to increased bilirubin levels in blood (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hyperbilirubinemia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hsaleh\Documents\lippincot photos\c21\21_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 bwMode="auto">
          <a:xfrm>
            <a:off x="4067944" y="2132856"/>
            <a:ext cx="4808826" cy="2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219" y="2537609"/>
            <a:ext cx="315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JAUNDICE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HOWEVER,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 IS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SIGN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 UNDERLYING DISEASE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05B8E-04A9-7160-4528-D06B0360E3B7}"/>
              </a:ext>
            </a:extLst>
          </p:cNvPr>
          <p:cNvSpPr txBox="1"/>
          <p:nvPr/>
        </p:nvSpPr>
        <p:spPr>
          <a:xfrm>
            <a:off x="267230" y="4797152"/>
            <a:ext cx="8769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highlight>
                  <a:srgbClr val="00FFFF"/>
                </a:highligh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Pseudojaundice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[14]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Carotenoderma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: Deposition of carotene in the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3"/>
              </a:rPr>
              <a:t>skin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 cause yellow-orange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3"/>
              </a:rPr>
              <a:t>skin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Due to excessive consumption of beta carotene (e.g.,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highlight>
                  <a:srgbClr val="00FFFF"/>
                </a:highligh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carrots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sweet potatoes, kale, oranges)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Addison disease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hyperpigmentation of 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3"/>
              </a:rPr>
              <a:t>skin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  by increased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highlight>
                  <a:srgbClr val="00FFFF"/>
                </a:highlight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5"/>
              </a:rPr>
              <a:t>melanin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  <a:hlinkClick r:id="rId5"/>
              </a:rPr>
              <a:t> synthesis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C1C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10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Jaundice =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hyperbilirubinemia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609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900" b="0" i="0" dirty="0">
                <a:solidFill>
                  <a:srgbClr val="1A1C1C"/>
                </a:solidFill>
                <a:effectLst/>
                <a:latin typeface="+mj-lt"/>
              </a:rPr>
              <a:t>Adult </a:t>
            </a:r>
            <a:r>
              <a:rPr lang="en-US" sz="1900" b="0" i="0" dirty="0">
                <a:effectLst/>
                <a:latin typeface="+mj-lt"/>
                <a:hlinkClick r:id="rId2"/>
              </a:rPr>
              <a:t>jaundice</a:t>
            </a:r>
            <a:r>
              <a:rPr lang="en-US" sz="1900" b="0" i="0" dirty="0">
                <a:solidFill>
                  <a:srgbClr val="1A1C1C"/>
                </a:solidFill>
                <a:effectLst/>
                <a:latin typeface="+mj-lt"/>
              </a:rPr>
              <a:t> divided into prehepatic, intrahepatic, and </a:t>
            </a:r>
            <a:r>
              <a:rPr lang="en-US" sz="1900" b="0" i="0" dirty="0" err="1">
                <a:solidFill>
                  <a:srgbClr val="1A1C1C"/>
                </a:solidFill>
                <a:effectLst/>
                <a:latin typeface="+mj-lt"/>
              </a:rPr>
              <a:t>posthepatic</a:t>
            </a:r>
            <a:r>
              <a:rPr lang="en-US" sz="1900" b="0" i="0" dirty="0">
                <a:solidFill>
                  <a:srgbClr val="1A1C1C"/>
                </a:solidFill>
                <a:effectLst/>
                <a:latin typeface="+mj-lt"/>
              </a:rPr>
              <a:t> etiologies. 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The most common causes of adult </a:t>
            </a:r>
            <a:r>
              <a:rPr lang="en-US" sz="1900" b="0" i="0" dirty="0">
                <a:effectLst/>
                <a:latin typeface="+mj-lt"/>
                <a:hlinkClick r:id="rId3"/>
              </a:rPr>
              <a:t>hyperbilirubinemia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 can be remembered with the mnemonic “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</a:rPr>
              <a:t>HOT 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  <a:hlinkClick r:id="rId4"/>
              </a:rPr>
              <a:t>Liver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”: 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</a:rPr>
              <a:t>H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emolysis, 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</a:rPr>
              <a:t>O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bstruction, 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</a:rPr>
              <a:t>T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umor, and 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  <a:hlinkClick r:id="rId4"/>
              </a:rPr>
              <a:t>Liver</a:t>
            </a:r>
            <a:r>
              <a:rPr lang="en-US" sz="1900" b="1" i="0" dirty="0">
                <a:solidFill>
                  <a:srgbClr val="134186"/>
                </a:solidFill>
                <a:effectLst/>
                <a:latin typeface="+mj-lt"/>
              </a:rPr>
              <a:t> </a:t>
            </a:r>
            <a:r>
              <a:rPr lang="en-US" sz="1900" b="0" i="0" dirty="0">
                <a:solidFill>
                  <a:srgbClr val="134186"/>
                </a:solidFill>
                <a:effectLst/>
                <a:latin typeface="+mj-lt"/>
              </a:rPr>
              <a:t>disease.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Hemolytic Jaundice (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hepatic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(Unconjugated)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Obstructive Jaundice (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hepatic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(Conjugated)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Hepatocellular Jaundice (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(mixed)</a:t>
            </a:r>
          </a:p>
          <a:p>
            <a:pPr marL="0" indent="0" algn="just">
              <a:buNone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D8B47-8051-AF85-A267-3BC224C4C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140968"/>
            <a:ext cx="77768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0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6409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LABORATORY INVESTIGATIONS IN TYPES OF JAUNDICE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646D2-E76F-504B-DD1B-32B7FB96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0313" t="30400" r="4326" b="12201"/>
          <a:stretch/>
        </p:blipFill>
        <p:spPr>
          <a:xfrm>
            <a:off x="467544" y="998741"/>
            <a:ext cx="7992888" cy="55123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316B6-78D6-F037-AAC6-99ED1D468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0313" t="31800" r="2751" b="19200"/>
          <a:stretch/>
        </p:blipFill>
        <p:spPr>
          <a:xfrm>
            <a:off x="467544" y="404664"/>
            <a:ext cx="82089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5048D-4095-747D-A780-A2CBA9886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6044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0" y="188640"/>
            <a:ext cx="8429684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Routine Liver Function Tests (</a:t>
            </a:r>
            <a:r>
              <a:rPr lang="en-US" sz="3600" b="1" u="sng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LFTs</a:t>
            </a:r>
            <a:r>
              <a:rPr lang="en-US" sz="3600" b="1" u="sng" dirty="0">
                <a:solidFill>
                  <a:srgbClr val="0070C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) </a:t>
            </a:r>
          </a:p>
          <a:p>
            <a:endParaRPr 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1- plasma proteins mainly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Albumin</a:t>
            </a:r>
          </a:p>
          <a:p>
            <a:endParaRPr 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2- Blood Liver Enzymes: parenchymatous and cholestatic</a:t>
            </a:r>
          </a:p>
          <a:p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Alanine amino transferase (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ALT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Aspartate amino transferase  (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AST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Gamma glutamyl transferase (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GGT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Alkaline phosphatase (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ALP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5’-nucleotidase </a:t>
            </a:r>
            <a:r>
              <a:rPr lang="en-US" sz="20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sz="2000" b="1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5'-NT</a:t>
            </a:r>
            <a:r>
              <a:rPr lang="en-US" sz="2000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 </a:t>
            </a:r>
            <a:endParaRPr 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endParaRPr 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3- Blood Coagulation Factors 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(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prothrombin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 Prothrombin Time (</a:t>
            </a:r>
            <a:r>
              <a:rPr lang="en-US" sz="2000" b="1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PT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) and INR</a:t>
            </a:r>
          </a:p>
          <a:p>
            <a:endParaRPr 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4- Blood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Billirubin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: </a:t>
            </a:r>
            <a:r>
              <a:rPr lang="en-US" sz="2000" b="1" dirty="0">
                <a:latin typeface="Tw Cen MT" panose="020B0602020104020603" pitchFamily="34" charset="0"/>
              </a:rPr>
              <a:t>see jaundice lecture</a:t>
            </a:r>
          </a:p>
          <a:p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	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(total 1 mg%, direct 0.8%&amp; indirect 0.2%)</a:t>
            </a:r>
          </a:p>
          <a:p>
            <a:endParaRPr 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589240"/>
            <a:ext cx="842968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0"/>
              </a:rPr>
              <a:t>LFTs can be affected by extrahepatic factors such as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nutrition</a:t>
            </a:r>
            <a:r>
              <a:rPr lang="en-US" sz="2000" b="1" dirty="0">
                <a:latin typeface="Tw Cen MT" panose="020B0602020104020603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hemolysis</a:t>
            </a:r>
            <a:r>
              <a:rPr lang="en-US" sz="2000" b="1" dirty="0">
                <a:latin typeface="Tw Cen MT" panose="020B0602020104020603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antibiotic</a:t>
            </a:r>
            <a:r>
              <a:rPr lang="en-US" sz="2000" b="1" dirty="0">
                <a:latin typeface="Tw Cen MT" panose="020B0602020104020603" pitchFamily="34" charset="0"/>
              </a:rPr>
              <a:t> use,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systemic</a:t>
            </a:r>
            <a:r>
              <a:rPr lang="en-US" sz="2000" b="1" dirty="0">
                <a:latin typeface="Tw Cen MT" panose="020B0602020104020603" pitchFamily="34" charset="0"/>
              </a:rPr>
              <a:t> illness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9" t="2114" r="8842" b="17719"/>
          <a:stretch/>
        </p:blipFill>
        <p:spPr bwMode="auto">
          <a:xfrm>
            <a:off x="5796136" y="2309704"/>
            <a:ext cx="2669044" cy="28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212"/>
            <a:ext cx="8496944" cy="3438804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rtlCol="1">
            <a:noAutofit/>
          </a:bodyPr>
          <a:lstStyle/>
          <a:p>
            <a:pPr marL="273050" indent="-273050">
              <a:lnSpc>
                <a:spcPct val="150000"/>
              </a:lnSpc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1- Serum Albumin </a:t>
            </a:r>
          </a:p>
          <a:p>
            <a:pPr marL="273050" indent="-273050">
              <a:lnSpc>
                <a:spcPct val="150000"/>
              </a:lnSpc>
              <a:buNone/>
              <a:defRPr/>
            </a:pPr>
            <a:r>
              <a:rPr lang="en-US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(Synthetic Function of Liver)</a:t>
            </a:r>
          </a:p>
          <a:p>
            <a:pPr marL="273050" indent="-2730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Albumin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Times New Roman" pitchFamily="18" charset="0"/>
              </a:rPr>
              <a:t> is present in higher concentrations (55%) than other plasma proteins  </a:t>
            </a:r>
          </a:p>
          <a:p>
            <a:pPr marL="0" indent="0" algn="just" rtl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Times New Roman" pitchFamily="18" charset="0"/>
              </a:rPr>
              <a:t>(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  <a:cs typeface="Times New Roman" pitchFamily="18" charset="0"/>
              </a:rPr>
              <a:t>3.5- 5 g/dL  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in normal adults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Times New Roman" pitchFamily="18" charset="0"/>
              </a:rPr>
              <a:t>). It is responsible of maintenance of O.P of plasma</a:t>
            </a:r>
          </a:p>
          <a:p>
            <a:pPr marL="273050" indent="-2730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Albumin 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  <a:cs typeface="Times New Roman" pitchFamily="18" charset="0"/>
              </a:rPr>
              <a:t>100%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Times New Roman" pitchFamily="18" charset="0"/>
              </a:rPr>
              <a:t> is synthesized in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  <a:cs typeface="Times New Roman" pitchFamily="18" charset="0"/>
              </a:rPr>
              <a:t>liver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Times New Roman" pitchFamily="18" charset="0"/>
              </a:rPr>
              <a:t>&amp; has a half-life of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  <a:cs typeface="Times New Roman" pitchFamily="18" charset="0"/>
              </a:rPr>
              <a:t>20 days (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  <a:cs typeface="Times New Roman" pitchFamily="18" charset="0"/>
              </a:rPr>
              <a:t>not affected in acute liver diseases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3789040"/>
            <a:ext cx="8424936" cy="28127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Hypoalbuminemia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leads to </a:t>
            </a:r>
            <a:r>
              <a:rPr lang="en-US" sz="2000" b="1" dirty="0">
                <a:solidFill>
                  <a:srgbClr val="6B0AFA"/>
                </a:solidFill>
                <a:latin typeface="Tw Cen MT" panose="020B0602020104020603" pitchFamily="34" charset="0"/>
              </a:rPr>
              <a:t>ascites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and </a:t>
            </a:r>
            <a:r>
              <a:rPr lang="en-US" sz="2000" b="1" dirty="0">
                <a:solidFill>
                  <a:srgbClr val="6B0AFA"/>
                </a:solidFill>
                <a:latin typeface="Tw Cen MT" panose="020B0602020104020603" pitchFamily="34" charset="0"/>
              </a:rPr>
              <a:t>pitting edema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but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edema may be due to </a:t>
            </a:r>
          </a:p>
          <a:p>
            <a:pPr marL="3543300" lvl="7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malnutrition,         </a:t>
            </a:r>
          </a:p>
          <a:p>
            <a:pPr marL="3543300" lvl="7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heart, </a:t>
            </a:r>
          </a:p>
          <a:p>
            <a:pPr marL="3543300" lvl="7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liver or </a:t>
            </a:r>
          </a:p>
          <a:p>
            <a:pPr marL="3543300" lvl="7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Kidney diseases</a:t>
            </a:r>
          </a:p>
        </p:txBody>
      </p:sp>
    </p:spTree>
    <p:extLst>
      <p:ext uri="{BB962C8B-B14F-4D97-AF65-F5344CB8AC3E}">
        <p14:creationId xmlns:p14="http://schemas.microsoft.com/office/powerpoint/2010/main" val="24817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188640"/>
            <a:ext cx="8610600" cy="60059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Causes of hypoalbuminemia</a:t>
            </a:r>
            <a:endParaRPr lang="ar-EG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1- Artefactual : 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Diluted sample</a:t>
            </a:r>
          </a:p>
          <a:p>
            <a:pPr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2- Physiological :  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Pregnancy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 -  Recumbence</a:t>
            </a:r>
          </a:p>
          <a:p>
            <a:pPr marL="240030" indent="-246888" fontAlgn="auto">
              <a:lnSpc>
                <a:spcPct val="2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3- Decreased protein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  <a:cs typeface="Arial" pitchFamily="34" charset="0"/>
              </a:rPr>
              <a:t>intake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: 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 Reduced  essential amino acids in diet</a:t>
            </a:r>
          </a:p>
          <a:p>
            <a:pPr marL="240030" indent="-246888" fontAlgn="auto">
              <a:lnSpc>
                <a:spcPct val="2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                                    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Malnutrition,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Malabsorption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4- Increased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  <a:cs typeface="Arial" pitchFamily="34" charset="0"/>
              </a:rPr>
              <a:t>catabolism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 :     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Surgery, Trauma, infections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5- Defective 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  <a:cs typeface="Arial" pitchFamily="34" charset="0"/>
              </a:rPr>
              <a:t>synthesis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 in liver:  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  <a:cs typeface="Arial" pitchFamily="34" charset="0"/>
              </a:rPr>
              <a:t>Chronic liver diseases with cirrhosis </a:t>
            </a:r>
          </a:p>
          <a:p>
            <a:pPr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6- Increased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  <a:cs typeface="Arial" pitchFamily="34" charset="0"/>
              </a:rPr>
              <a:t>loss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 :   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From the kidney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: 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Nephrotic syndrome (with </a:t>
            </a:r>
            <a:r>
              <a:rPr lang="en-US" sz="2000" b="1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albuminuria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                             From GIT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:   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Protein loosing enteropathies</a:t>
            </a:r>
          </a:p>
          <a:p>
            <a:pPr>
              <a:lnSpc>
                <a:spcPct val="20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  <a:cs typeface="Arial" pitchFamily="34" charset="0"/>
              </a:rPr>
              <a:t>		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 From Burns</a:t>
            </a:r>
            <a:r>
              <a:rPr lang="en-US" sz="2000" dirty="0">
                <a:solidFill>
                  <a:srgbClr val="000099"/>
                </a:solidFill>
                <a:latin typeface="Tw Cen MT" panose="020B0602020104020603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itchFamily="34" charset="0"/>
              </a:rPr>
              <a:t>less than 2 gm/dl means mortality &gt; 80%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6024"/>
            <a:ext cx="8523909" cy="1412776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2- 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Blood Liver Enzymes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Blood Transaminases  </a:t>
            </a:r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(</a:t>
            </a:r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ALT=SGPT &amp; AST=SGOT</a:t>
            </a:r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)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= liver damage indicators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772816"/>
            <a:ext cx="8523909" cy="45769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Alanine amino transferase (ALT): </a:t>
            </a:r>
            <a:r>
              <a:rPr lang="en-US" sz="1600" b="1" dirty="0">
                <a:highlight>
                  <a:srgbClr val="FFFF00"/>
                </a:highlight>
                <a:latin typeface="Tw Cen MT" panose="020B0602020104020603" pitchFamily="34" charset="0"/>
              </a:rPr>
              <a:t> </a:t>
            </a:r>
            <a:r>
              <a:rPr lang="en-US" sz="1600" b="1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Tw Cen MT" panose="020B0602020104020603" pitchFamily="34" charset="0"/>
              </a:rPr>
              <a:t>ALT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is 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more</a:t>
            </a:r>
            <a:r>
              <a:rPr lang="en-US" sz="1600" dirty="0">
                <a:solidFill>
                  <a:srgbClr val="000099"/>
                </a:solidFill>
                <a:highlight>
                  <a:srgbClr val="00FFFF"/>
                </a:highlight>
                <a:latin typeface="Tw Cen MT" panose="020B0602020104020603" pitchFamily="34" charset="0"/>
              </a:rPr>
              <a:t> 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liver specific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" panose="020B0602020104020603" pitchFamily="34" charset="0"/>
              </a:rPr>
              <a:t> 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than AST because </a:t>
            </a:r>
            <a:r>
              <a:rPr lang="en-US" sz="1600" b="1" dirty="0">
                <a:solidFill>
                  <a:srgbClr val="000099"/>
                </a:solidFill>
                <a:latin typeface="Tw Cen MT" panose="020B0602020104020603" pitchFamily="34" charset="0"/>
              </a:rPr>
              <a:t>ALT 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rarely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increases in lesions other than the liver parenchyma. 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2 types </a:t>
            </a:r>
            <a:r>
              <a:rPr lang="en-US" sz="1600" dirty="0" err="1">
                <a:solidFill>
                  <a:srgbClr val="00B050"/>
                </a:solidFill>
                <a:latin typeface="Tw Cen MT" panose="020B0602020104020603" pitchFamily="34" charset="0"/>
              </a:rPr>
              <a:t>cAST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 20% and </a:t>
            </a:r>
            <a:r>
              <a:rPr lang="en-US" sz="1600" dirty="0" err="1">
                <a:solidFill>
                  <a:srgbClr val="00B050"/>
                </a:solidFill>
                <a:latin typeface="Tw Cen MT" panose="020B0602020104020603" pitchFamily="34" charset="0"/>
              </a:rPr>
              <a:t>mAST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 80%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They are sensitive and increased even before the clinical symptoms and signs (</a:t>
            </a:r>
            <a:r>
              <a:rPr lang="en-US" sz="1600" dirty="0">
                <a:solidFill>
                  <a:srgbClr val="00B05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1 week before jaundice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Extent of increase of AST and ALT reflects the </a:t>
            </a:r>
            <a:r>
              <a:rPr lang="en-US" sz="1600" dirty="0">
                <a:solidFill>
                  <a:srgbClr val="00B05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degree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 of hepatocellular damage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B050"/>
                </a:solidFill>
                <a:latin typeface="Tw Cen MT" panose="020B0602020104020603" pitchFamily="34" charset="0"/>
              </a:rPr>
              <a:t>ALT (48h) mainly cytoplasmic 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elevations persist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longer</a:t>
            </a:r>
            <a:r>
              <a:rPr lang="en-US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Tw Cen MT" panose="020B0602020104020603" pitchFamily="34" charset="0"/>
              </a:rPr>
              <a:t>than do AST (18h) 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? For </a:t>
            </a:r>
            <a:r>
              <a:rPr lang="en-US" sz="1600" dirty="0">
                <a:solidFill>
                  <a:srgbClr val="000099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about 5 weeks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Persistent increase of enzymes for more than 6 months =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chronic liver disease</a:t>
            </a:r>
          </a:p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Aspartate transaminase (AST</a:t>
            </a:r>
            <a:r>
              <a:rPr lang="en-US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): </a:t>
            </a:r>
            <a:r>
              <a:rPr lang="en-US" sz="1600" dirty="0">
                <a:highlight>
                  <a:srgbClr val="FFFF00"/>
                </a:highlight>
                <a:latin typeface="Tw Cen MT" panose="020B0602020104020603" pitchFamily="34" charset="0"/>
              </a:rPr>
              <a:t> 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Blood  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AST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are increased with 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many diseases of various organs:</a:t>
            </a:r>
          </a:p>
          <a:p>
            <a:pPr lvl="0" algn="just">
              <a:lnSpc>
                <a:spcPct val="150000"/>
              </a:lnSpc>
            </a:pP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    1-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Liver diseases </a:t>
            </a:r>
          </a:p>
          <a:p>
            <a:pPr lvl="0" algn="just">
              <a:lnSpc>
                <a:spcPct val="150000"/>
              </a:lnSpc>
            </a:pP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    2-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Myocardial infarction (MI): 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However, </a:t>
            </a:r>
            <a:r>
              <a:rPr lang="en-US" sz="1600" b="1" dirty="0">
                <a:solidFill>
                  <a:srgbClr val="000099"/>
                </a:solidFill>
                <a:latin typeface="Tw Cen MT" panose="020B0602020104020603" pitchFamily="34" charset="0"/>
              </a:rPr>
              <a:t>ALT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may be also increased if liver congestion occurs   </a:t>
            </a:r>
          </a:p>
          <a:p>
            <a:pPr lvl="0" algn="just">
              <a:lnSpc>
                <a:spcPct val="150000"/>
              </a:lnSpc>
            </a:pP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               secondary to congestive heart failure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    3 -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Progressive skeletal muscular dystrophy, </a:t>
            </a: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Crush injury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99"/>
                </a:solidFill>
                <a:latin typeface="Tw Cen MT" panose="020B0602020104020603" pitchFamily="34" charset="0"/>
              </a:rPr>
              <a:t>     4-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Hemolytic diseases (RBCs)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2064"/>
            <a:ext cx="8352928" cy="625581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000099"/>
                </a:solidFill>
                <a:latin typeface="Tw Cen MT Condensed" panose="020B0606020104020203" pitchFamily="34" charset="0"/>
                <a:cs typeface="Aharoni" panose="02010803020104030203" pitchFamily="2" charset="-79"/>
              </a:rPr>
              <a:t>Causes of elevated levels of blood ALT &amp; AST: </a:t>
            </a:r>
            <a:r>
              <a:rPr 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De Ritis ratio (AST/ALT ratio)</a:t>
            </a:r>
          </a:p>
          <a:p>
            <a:pPr>
              <a:lnSpc>
                <a:spcPct val="150000"/>
              </a:lnSpc>
            </a:pPr>
            <a:endParaRPr lang="en-US" sz="800" b="1" u="sng" dirty="0">
              <a:solidFill>
                <a:srgbClr val="FF0000"/>
              </a:solidFill>
              <a:latin typeface="Tw Cen MT Condensed" panose="020B0606020104020203" pitchFamily="34" charset="0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1-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Viral , toxic or alcoholic hepatitis (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Acute liver diseases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    </a:t>
            </a:r>
            <a:r>
              <a:rPr lang="en-US" sz="2000" b="1" u="sng" dirty="0">
                <a:solidFill>
                  <a:srgbClr val="00B050"/>
                </a:solidFill>
                <a:latin typeface="Tw Cen MT Condensed" panose="020B0606020104020203" pitchFamily="34" charset="0"/>
              </a:rPr>
              <a:t>Marked</a:t>
            </a:r>
            <a:r>
              <a:rPr lang="en-US" sz="2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increase in ALT &amp; AST  (Up to 20 - 50  - may reach up to 100 folds).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     </a:t>
            </a:r>
            <a:r>
              <a:rPr lang="en-US" sz="20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     </a:t>
            </a:r>
            <a:r>
              <a:rPr lang="en-US" sz="20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In viral hepatitis, ALT is </a:t>
            </a:r>
            <a:r>
              <a:rPr lang="en-US" sz="2000" b="1" u="sng" dirty="0">
                <a:solidFill>
                  <a:srgbClr val="6B0AFA"/>
                </a:solidFill>
                <a:latin typeface="Tw Cen MT Condensed" panose="020B0606020104020203" pitchFamily="34" charset="0"/>
              </a:rPr>
              <a:t>much</a:t>
            </a:r>
            <a:r>
              <a:rPr lang="en-US" sz="20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 elevated than AST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rgbClr val="6B0AFA"/>
              </a:solidFill>
              <a:latin typeface="Tw Cen MT Condensed" panose="020B06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2-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Cirrhosis (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chronic liver diseases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) 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with low prothrombin and albumin </a:t>
            </a:r>
            <a:endParaRPr lang="en-US" sz="2000" dirty="0">
              <a:solidFill>
                <a:srgbClr val="FF0000"/>
              </a:solidFill>
              <a:highlight>
                <a:srgbClr val="00FFFF"/>
              </a:highlight>
              <a:latin typeface="Tw Cen MT Condensed" panose="020B06060201040202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           (</a:t>
            </a:r>
            <a:r>
              <a:rPr lang="en-US" sz="2000" b="1" u="sng" dirty="0">
                <a:solidFill>
                  <a:srgbClr val="00B050"/>
                </a:solidFill>
                <a:latin typeface="Tw Cen MT Condensed" panose="020B0606020104020203" pitchFamily="34" charset="0"/>
              </a:rPr>
              <a:t>Moderate</a:t>
            </a:r>
            <a:r>
              <a:rPr lang="en-US" sz="2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increase  (up to 4 – 5 folds)</a:t>
            </a:r>
          </a:p>
          <a:p>
            <a:pPr lvl="0" algn="ctr">
              <a:lnSpc>
                <a:spcPct val="150000"/>
              </a:lnSpc>
            </a:pPr>
            <a:r>
              <a:rPr lang="en-US" sz="20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In chronic cases,  AST is </a:t>
            </a:r>
            <a:r>
              <a:rPr lang="en-US" sz="2000" b="1" u="sng" dirty="0">
                <a:solidFill>
                  <a:srgbClr val="6B0AFA"/>
                </a:solidFill>
                <a:latin typeface="Tw Cen MT Condensed" panose="020B0606020104020203" pitchFamily="34" charset="0"/>
              </a:rPr>
              <a:t>much</a:t>
            </a:r>
            <a:r>
              <a:rPr lang="en-US" sz="2000" b="1" dirty="0">
                <a:solidFill>
                  <a:srgbClr val="6B0AFA"/>
                </a:solidFill>
                <a:latin typeface="Tw Cen MT Condensed" panose="020B0606020104020203" pitchFamily="34" charset="0"/>
              </a:rPr>
              <a:t> elevated than ALT.</a:t>
            </a:r>
          </a:p>
          <a:p>
            <a:pPr lvl="0" algn="ctr">
              <a:lnSpc>
                <a:spcPct val="150000"/>
              </a:lnSpc>
            </a:pPr>
            <a:endParaRPr lang="en-US" sz="2000" b="1" dirty="0">
              <a:solidFill>
                <a:srgbClr val="6B0AFA"/>
              </a:solidFill>
              <a:latin typeface="Tw Cen MT Condensed" panose="020B06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3-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Obstructive jaundice (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Obstructive liver diseases</a:t>
            </a:r>
            <a:r>
              <a:rPr lang="en-US" sz="2000" b="1" u="sng" dirty="0">
                <a:solidFill>
                  <a:srgbClr val="FF0000"/>
                </a:solidFill>
                <a:latin typeface="Tw Cen MT Condensed" panose="020B0606020104020203" pitchFamily="34" charset="0"/>
              </a:rPr>
              <a:t>):</a:t>
            </a:r>
            <a:r>
              <a:rPr lang="en-US" sz="2000" u="sng" dirty="0">
                <a:solidFill>
                  <a:srgbClr val="FF0000"/>
                </a:solidFill>
                <a:latin typeface="Tw Cen MT Condensed" panose="020B0606020104020203" pitchFamily="34" charset="0"/>
              </a:rPr>
              <a:t>  with very high ALP and GGT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          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ALT &amp; AST are increased up to 3 folds (moderate increase) 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0099"/>
              </a:solidFill>
              <a:latin typeface="Tw Cen MT Condensed" panose="020B06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4-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After </a:t>
            </a:r>
            <a:r>
              <a:rPr lang="en-US" sz="2000" b="1" u="sng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alcoholic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 or </a:t>
            </a:r>
            <a:r>
              <a:rPr lang="en-US" sz="2000" b="1" u="sng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drug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intake:</a:t>
            </a:r>
            <a:r>
              <a:rPr lang="en-US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(transient slight to moderate increase).</a:t>
            </a:r>
          </a:p>
        </p:txBody>
      </p:sp>
    </p:spTree>
    <p:extLst>
      <p:ext uri="{BB962C8B-B14F-4D97-AF65-F5344CB8AC3E}">
        <p14:creationId xmlns:p14="http://schemas.microsoft.com/office/powerpoint/2010/main" val="265957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3446"/>
            <a:ext cx="8496944" cy="569386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Gamma glutamyl transferase (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GGT</a:t>
            </a:r>
            <a:r>
              <a:rPr lang="en-US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)</a:t>
            </a:r>
          </a:p>
          <a:p>
            <a:pPr algn="just"/>
            <a:r>
              <a:rPr lang="en-US" sz="1600" b="1" i="1" dirty="0">
                <a:solidFill>
                  <a:srgbClr val="000099"/>
                </a:solidFill>
                <a:latin typeface="+mj-lt"/>
              </a:rPr>
              <a:t>GGT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 present in blood originates primarily from </a:t>
            </a:r>
            <a:r>
              <a:rPr lang="en-US" sz="1600" b="1" dirty="0">
                <a:solidFill>
                  <a:srgbClr val="00B0F0"/>
                </a:solidFill>
                <a:latin typeface="+mj-lt"/>
              </a:rPr>
              <a:t>hepatobiliary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 system. 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Membrane-bound enzyme involved in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  <a:hlinkClick r:id="rId2"/>
              </a:rPr>
              <a:t>glutathione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 metabolism and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  <a:hlinkClick r:id="rId3"/>
              </a:rPr>
              <a:t>amino acid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 transport. The most sensitive parameter for diseases of the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  <a:hlinkClick r:id="rId4"/>
              </a:rPr>
              <a:t>liver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 and/or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  <a:hlinkClick r:id="rId5"/>
              </a:rPr>
              <a:t>biliary tract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. Usually the first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  <a:hlinkClick r:id="rId4"/>
              </a:rPr>
              <a:t>liver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 enzyme to rise after bile duct obstruction. Used to confirm hepatic origin of elevated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  <a:hlinkClick r:id="rId6"/>
              </a:rPr>
              <a:t>ALP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+mj-lt"/>
              </a:rPr>
              <a:t> levels </a:t>
            </a:r>
            <a:r>
              <a:rPr lang="en-US" sz="1600" b="1" i="0" dirty="0">
                <a:solidFill>
                  <a:srgbClr val="1A1C1C"/>
                </a:solidFill>
                <a:effectLst/>
                <a:highlight>
                  <a:srgbClr val="00FFFF"/>
                </a:highlight>
                <a:latin typeface="Lato" panose="020F0502020204030203" pitchFamily="34" charset="0"/>
              </a:rPr>
              <a:t>Not elevated in bone disease</a:t>
            </a:r>
            <a:r>
              <a:rPr lang="en-US" sz="1600" b="0" i="0" dirty="0">
                <a:solidFill>
                  <a:srgbClr val="1A1C1C"/>
                </a:solidFill>
                <a:effectLst/>
                <a:highlight>
                  <a:srgbClr val="00FFFF"/>
                </a:highlight>
                <a:latin typeface="Lato" panose="020F0502020204030203" pitchFamily="34" charset="0"/>
              </a:rPr>
              <a:t>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(in contrast to 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ALP</a:t>
            </a:r>
            <a:r>
              <a:rPr lang="en-US" sz="1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endParaRPr lang="en-US" sz="16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lvl="0"/>
            <a:r>
              <a:rPr lang="en-US" sz="2400" b="1" u="sng" dirty="0">
                <a:solidFill>
                  <a:srgbClr val="6B0AFA"/>
                </a:solidFill>
                <a:latin typeface="Tw Cen MT Condensed" panose="020B0606020104020203" pitchFamily="34" charset="0"/>
              </a:rPr>
              <a:t>Causes of increased blood GGT: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1-</a:t>
            </a:r>
            <a:r>
              <a:rPr lang="en-US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Biliary 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obstruction</a:t>
            </a:r>
            <a:r>
              <a:rPr lang="en-US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: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GGT is </a:t>
            </a:r>
            <a:r>
              <a:rPr lang="en-US" sz="20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markedly increased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with </a:t>
            </a: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obstructive jaundice  (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5 – 30 folds)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 Increase </a:t>
            </a:r>
            <a:r>
              <a:rPr lang="en-US" sz="20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earlier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(</a:t>
            </a:r>
            <a:r>
              <a:rPr lang="en-US" sz="20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more sensitive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) than ALP-       Persists </a:t>
            </a:r>
            <a:r>
              <a:rPr lang="en-US" sz="20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longer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than ALP</a:t>
            </a:r>
          </a:p>
          <a:p>
            <a:pPr lvl="1"/>
            <a:endParaRPr lang="en-US" sz="2000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2-</a:t>
            </a:r>
            <a:r>
              <a:rPr lang="en-US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Viral, toxic &amp; alcoholic 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hepatitis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: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Increase is </a:t>
            </a:r>
            <a:r>
              <a:rPr lang="en-US" sz="2000" u="sng" dirty="0">
                <a:solidFill>
                  <a:srgbClr val="000099"/>
                </a:solidFill>
                <a:latin typeface="Tw Cen MT Condensed" panose="020B0606020104020203" pitchFamily="34" charset="0"/>
              </a:rPr>
              <a:t>only 2 – 5 folds 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(less sensitive than ALT &amp; AST) </a:t>
            </a:r>
          </a:p>
          <a:p>
            <a:pPr lvl="0"/>
            <a:endParaRPr lang="en-US" sz="2000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3- Primary and secondary 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liver tumors</a:t>
            </a: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: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GGT is elevated </a:t>
            </a:r>
            <a:r>
              <a:rPr lang="en-US" sz="20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earlier</a:t>
            </a:r>
            <a:r>
              <a:rPr lang="en-US" sz="2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than other enzymes in liver neoplasm.  Secondaries of other organ tumors in the liver can be </a:t>
            </a:r>
            <a:r>
              <a:rPr lang="en-US" sz="20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early detected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by elevated GGT. (</a:t>
            </a:r>
            <a:r>
              <a:rPr lang="en-US" sz="2000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arouse suspicious that the diseases is metastatic to liver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)</a:t>
            </a:r>
          </a:p>
          <a:p>
            <a:pPr lvl="0"/>
            <a:endParaRPr lang="en-US" sz="2000" dirty="0">
              <a:solidFill>
                <a:srgbClr val="000099"/>
              </a:solidFill>
              <a:latin typeface="Tw Cen MT Condensed" panose="020B06060201040202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4- Induction of GGT synthesis by these cells occurs without cell damage (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  <a:latin typeface="Tw Cen MT Condensed" panose="020B0606020104020203" pitchFamily="34" charset="0"/>
              </a:rPr>
              <a:t>isolated GGT 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 by </a:t>
            </a:r>
            <a:r>
              <a:rPr lang="en-US" sz="2000" b="1" dirty="0">
                <a:solidFill>
                  <a:srgbClr val="000099"/>
                </a:solidFill>
                <a:highlight>
                  <a:srgbClr val="FFFF00"/>
                </a:highlight>
                <a:latin typeface="Tw Cen MT Condensed" panose="020B0606020104020203" pitchFamily="34" charset="0"/>
              </a:rPr>
              <a:t>alcohol or drugs </a:t>
            </a:r>
            <a:r>
              <a:rPr lang="en-US" sz="2000" dirty="0">
                <a:solidFill>
                  <a:srgbClr val="000099"/>
                </a:solidFill>
                <a:latin typeface="Tw Cen MT Condensed" panose="020B0606020104020203" pitchFamily="34" charset="0"/>
              </a:rPr>
              <a:t>as anticonvulsants , phenobarbitone &amp; phenytoin</a:t>
            </a:r>
          </a:p>
        </p:txBody>
      </p:sp>
    </p:spTree>
    <p:extLst>
      <p:ext uri="{BB962C8B-B14F-4D97-AF65-F5344CB8AC3E}">
        <p14:creationId xmlns:p14="http://schemas.microsoft.com/office/powerpoint/2010/main" val="352955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630476" cy="314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Alkaline Phosphatase (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ALP</a:t>
            </a:r>
            <a:r>
              <a:rPr lang="en-US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w Cen MT Condensed" panose="020B0606020104020203" pitchFamily="34" charset="0"/>
              </a:rPr>
              <a:t> 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Alkaline phosphatases (ALP) are group of enzymes that hydrolyze organic phosphates at high pH  (</a:t>
            </a: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9 – 10.5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) </a:t>
            </a:r>
            <a:endParaRPr lang="en-US" sz="1600" dirty="0">
              <a:solidFill>
                <a:srgbClr val="000099"/>
              </a:solidFill>
              <a:latin typeface="Tw Cen MT Condensed" panose="020B06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Main Sources of ALP</a:t>
            </a:r>
            <a:r>
              <a:rPr lang="en-US" sz="20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Cells of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</a:rPr>
              <a:t>hepatobiliary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tract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(</a:t>
            </a:r>
            <a:r>
              <a:rPr lang="en-US" b="1" dirty="0">
                <a:solidFill>
                  <a:srgbClr val="6B0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 Condensed" panose="020B0606020104020203" pitchFamily="34" charset="0"/>
              </a:rPr>
              <a:t>hepatocytes adjacent to the biliary </a:t>
            </a:r>
            <a:r>
              <a:rPr lang="en-US" b="1" dirty="0" err="1">
                <a:solidFill>
                  <a:srgbClr val="6B0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 Condensed" panose="020B0606020104020203" pitchFamily="34" charset="0"/>
              </a:rPr>
              <a:t>canalculi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)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  Activity in the liver is localized        on those parts of the cell membrane of the parenchymal cell adjoining the biliary canalculi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99"/>
                </a:solidFill>
                <a:latin typeface="Tw Cen MT Condensed" panose="020B0606020104020203" pitchFamily="34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2-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Osteoblasts of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</a:rPr>
              <a:t>bone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: </a:t>
            </a:r>
            <a:r>
              <a:rPr lang="en-US" dirty="0">
                <a:solidFill>
                  <a:srgbClr val="000099"/>
                </a:solidFill>
                <a:latin typeface="Tw Cen MT Condensed" panose="020B0606020104020203" pitchFamily="34" charset="0"/>
              </a:rPr>
              <a:t> The function of ALP is important for bone calcification.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  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3-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w Cen MT Condensed" panose="020B0606020104020203" pitchFamily="34" charset="0"/>
              </a:rPr>
              <a:t>placenta</a:t>
            </a:r>
            <a:r>
              <a:rPr lang="en-US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3875766"/>
            <a:ext cx="8352928" cy="22175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Clinical significance of increased serum ALP activities: 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1-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Physiological increase of ALP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w Cen MT" panose="020B0602020104020603" pitchFamily="34" charset="0"/>
              </a:rPr>
              <a:t>: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w Cen MT" panose="020B06020201040206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During periods of </a:t>
            </a:r>
            <a:r>
              <a:rPr lang="en-US" u="sng" dirty="0">
                <a:solidFill>
                  <a:srgbClr val="000099"/>
                </a:solidFill>
                <a:latin typeface="Tw Cen MT" panose="020B0602020104020603" pitchFamily="34" charset="0"/>
              </a:rPr>
              <a:t>active bone growth</a:t>
            </a: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 in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infancy</a:t>
            </a:r>
            <a:r>
              <a:rPr lang="en-US" b="1" dirty="0">
                <a:solidFill>
                  <a:srgbClr val="000099"/>
                </a:solidFill>
                <a:latin typeface="Tw Cen MT" panose="020B0602020104020603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and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at puberty. </a:t>
            </a: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 </a:t>
            </a:r>
            <a:endParaRPr lang="en-US" sz="1600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- In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children under 3 years</a:t>
            </a:r>
            <a:r>
              <a:rPr lang="en-US" dirty="0">
                <a:solidFill>
                  <a:srgbClr val="FF0000"/>
                </a:solidFill>
                <a:latin typeface="Tw Cen MT" panose="020B0602020104020603" pitchFamily="34" charset="0"/>
              </a:rPr>
              <a:t>, </a:t>
            </a: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total ALP activity is increased up to 2.5 times the upper limit</a:t>
            </a:r>
            <a:endParaRPr lang="en-US" sz="1600" dirty="0">
              <a:solidFill>
                <a:srgbClr val="000099"/>
              </a:solidFill>
              <a:latin typeface="Tw Cen MT" panose="020B06020201040206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- Increased twice, during 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third trimester of pregnancy </a:t>
            </a:r>
            <a:r>
              <a:rPr lang="en-US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Tw Cen MT" panose="020B0602020104020603" pitchFamily="34" charset="0"/>
              </a:rPr>
              <a:t>(placental ALP).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2251</Words>
  <Application>Microsoft Macintosh PowerPoint</Application>
  <PresentationFormat>On-screen Show (4:3)</PresentationFormat>
  <Paragraphs>205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Lato</vt:lpstr>
      <vt:lpstr>Times New Roman (Arabic)</vt:lpstr>
      <vt:lpstr>Tw Cen MT</vt:lpstr>
      <vt:lpstr>Tw Cen MT Condensed</vt:lpstr>
      <vt:lpstr>Tw Cen MT Condensed Extra Bold</vt:lpstr>
      <vt:lpstr>Office Theme</vt:lpstr>
      <vt:lpstr>Liver Function Tests  (LFTs)</vt:lpstr>
      <vt:lpstr>Major Metabolic Functions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Bilirubin Metabolism  Jaundice</vt:lpstr>
      <vt:lpstr> Hemoglobin metabolism </vt:lpstr>
      <vt:lpstr>PowerPoint Presentation</vt:lpstr>
      <vt:lpstr>1-Formation of Bilirubin from Heme in RES</vt:lpstr>
      <vt:lpstr>2- Bilirubin Metabolism in the Liver</vt:lpstr>
      <vt:lpstr>Bilirubin Metabolism in the Intestine</vt:lpstr>
      <vt:lpstr>Jaundice</vt:lpstr>
      <vt:lpstr>Types of Jaundice = hyperbilirubinemia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Sherif Saleh</dc:creator>
  <cp:lastModifiedBy>Dralk F</cp:lastModifiedBy>
  <cp:revision>185</cp:revision>
  <dcterms:created xsi:type="dcterms:W3CDTF">2013-02-26T09:57:54Z</dcterms:created>
  <dcterms:modified xsi:type="dcterms:W3CDTF">2024-04-30T08:05:07Z</dcterms:modified>
</cp:coreProperties>
</file>