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256" r:id="rId4"/>
    <p:sldId id="257" r:id="rId5"/>
    <p:sldId id="258" r:id="rId6"/>
    <p:sldId id="307" r:id="rId7"/>
    <p:sldId id="308" r:id="rId8"/>
    <p:sldId id="259" r:id="rId9"/>
    <p:sldId id="260" r:id="rId10"/>
    <p:sldId id="262" r:id="rId11"/>
    <p:sldId id="263" r:id="rId12"/>
    <p:sldId id="301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04" r:id="rId22"/>
    <p:sldId id="272" r:id="rId23"/>
    <p:sldId id="286" r:id="rId24"/>
    <p:sldId id="313" r:id="rId25"/>
    <p:sldId id="302" r:id="rId26"/>
    <p:sldId id="273" r:id="rId27"/>
    <p:sldId id="299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D9559-7F81-C508-BAE3-CC4E50D2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ack and white logo on a green surface&#10;&#10;Description automatically generated">
            <a:extLst>
              <a:ext uri="{FF2B5EF4-FFF2-40B4-BE49-F238E27FC236}">
                <a16:creationId xmlns="" xmlns:a16="http://schemas.microsoft.com/office/drawing/2014/main" id="{5A6B3439-AFC1-6281-707E-F2529389E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35" y="1600200"/>
            <a:ext cx="6019530" cy="4525963"/>
          </a:xfrm>
        </p:spPr>
      </p:pic>
    </p:spTree>
    <p:extLst>
      <p:ext uri="{BB962C8B-B14F-4D97-AF65-F5344CB8AC3E}">
        <p14:creationId xmlns:p14="http://schemas.microsoft.com/office/powerpoint/2010/main" val="3972478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Systolic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Contraction power of the ventricle is reduced. So less blood is pumped out during systole, so stroke vol.(SV) is decreased so cardiac output (CO)is low</a:t>
            </a:r>
          </a:p>
          <a:p>
            <a:r>
              <a:rPr lang="en-US" dirty="0"/>
              <a:t>Ejection fraction (E.F.) is reduced. </a:t>
            </a:r>
          </a:p>
          <a:p>
            <a:r>
              <a:rPr lang="en-US" dirty="0"/>
              <a:t>So, in </a:t>
            </a:r>
            <a:r>
              <a:rPr lang="en-US" dirty="0" err="1"/>
              <a:t>Syst</a:t>
            </a:r>
            <a:r>
              <a:rPr lang="en-US" dirty="0"/>
              <a:t> heart failure:</a:t>
            </a:r>
          </a:p>
          <a:p>
            <a:pPr marL="0" indent="0">
              <a:buNone/>
            </a:pPr>
            <a:r>
              <a:rPr lang="en-US" dirty="0"/>
              <a:t>                  * Low stroke vol</a:t>
            </a:r>
          </a:p>
          <a:p>
            <a:pPr marL="0" indent="0">
              <a:buNone/>
            </a:pPr>
            <a:r>
              <a:rPr lang="en-US" dirty="0"/>
              <a:t>                  * Low cardiac output</a:t>
            </a:r>
          </a:p>
          <a:p>
            <a:pPr marL="0" indent="0">
              <a:buNone/>
            </a:pPr>
            <a:r>
              <a:rPr lang="en-US" dirty="0"/>
              <a:t>                  * Low ejection fraction</a:t>
            </a:r>
          </a:p>
          <a:p>
            <a:pPr marL="0" indent="0">
              <a:buNone/>
            </a:pPr>
            <a:r>
              <a:rPr lang="en-US" dirty="0"/>
              <a:t>So, syst. heart failure is also called heart failure with reduced E.F ( </a:t>
            </a:r>
            <a:r>
              <a:rPr lang="en-US" b="1" dirty="0" err="1"/>
              <a:t>HFrEF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49088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Diastolic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Contraction power is OK but relaxation (diastole) is reduced        ventricular cavity gets smaller        less  blood at the end of diastole, so SV reduced, CO also reduced.( vent. is small &amp; stiff)</a:t>
            </a:r>
          </a:p>
          <a:p>
            <a:r>
              <a:rPr lang="en-US" dirty="0"/>
              <a:t>Ejection fraction normal</a:t>
            </a:r>
          </a:p>
          <a:p>
            <a:r>
              <a:rPr lang="en-US" dirty="0"/>
              <a:t>So :              * Low SV(stroke volume)</a:t>
            </a:r>
          </a:p>
          <a:p>
            <a:pPr marL="0" indent="0">
              <a:buNone/>
            </a:pPr>
            <a:r>
              <a:rPr lang="en-US" dirty="0"/>
              <a:t>                        * Low CO</a:t>
            </a:r>
          </a:p>
          <a:p>
            <a:pPr marL="0" indent="0">
              <a:buNone/>
            </a:pPr>
            <a:r>
              <a:rPr lang="en-US" dirty="0"/>
              <a:t>                        * Normal or preserved EF</a:t>
            </a:r>
          </a:p>
          <a:p>
            <a:pPr marL="0" indent="0">
              <a:buNone/>
            </a:pPr>
            <a:r>
              <a:rPr lang="en-US" dirty="0"/>
              <a:t>So </a:t>
            </a:r>
            <a:r>
              <a:rPr lang="en-US" dirty="0" err="1"/>
              <a:t>diast</a:t>
            </a:r>
            <a:r>
              <a:rPr lang="en-US" dirty="0"/>
              <a:t>. failure is also called heart failure with preserved EF (</a:t>
            </a:r>
            <a:r>
              <a:rPr lang="en-US" b="1" dirty="0" err="1"/>
              <a:t>HFpEF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650998" y="2088503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775864" y="2077904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farooqi\Desktop\heart-failure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56" y="2510370"/>
            <a:ext cx="4421688" cy="270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59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Pure Left Ventricular failure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Only the left ventricle is affected</a:t>
            </a:r>
          </a:p>
          <a:p>
            <a:pPr>
              <a:buFont typeface="Arial" charset="0"/>
              <a:buChar char="•"/>
            </a:pPr>
            <a:r>
              <a:rPr lang="en-US" dirty="0"/>
              <a:t>Failing left ventricle         backpressure      atrial dilation        backpressure        congestion in pulmonary vessels            pulmonary edema</a:t>
            </a:r>
          </a:p>
          <a:p>
            <a:pPr>
              <a:buFont typeface="Arial" charset="0"/>
              <a:buChar char="•"/>
            </a:pPr>
            <a:r>
              <a:rPr lang="en-US" dirty="0"/>
              <a:t>Etiologies: HTN, IHD, Aortic stenosis </a:t>
            </a:r>
            <a:r>
              <a:rPr lang="en-US" dirty="0" err="1"/>
              <a:t>etc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267200" y="2438400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204364" y="2407158"/>
            <a:ext cx="457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362200" y="2895600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105400" y="2888534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39875" y="3362843"/>
            <a:ext cx="752925" cy="394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1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Pulmonary edema</a:t>
            </a:r>
          </a:p>
        </p:txBody>
      </p:sp>
      <p:pic>
        <p:nvPicPr>
          <p:cNvPr id="4" name="Picture 2" descr="C:\Users\Dr.Zahoor Ali\Desktop\into-ch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583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Pure Right ventricular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/>
              <a:t>Only the right vent. is affected </a:t>
            </a:r>
          </a:p>
          <a:p>
            <a:r>
              <a:rPr lang="en-US" dirty="0"/>
              <a:t>Failing R ventricle       backpressure        R atrial dilation        backpressure        raised JVP, hepatomegaly, ascites, pedal edema</a:t>
            </a:r>
          </a:p>
          <a:p>
            <a:r>
              <a:rPr lang="en-US" dirty="0"/>
              <a:t>No pulmonary edema</a:t>
            </a:r>
          </a:p>
          <a:p>
            <a:r>
              <a:rPr lang="en-US" u="sng" dirty="0"/>
              <a:t>Etiologies</a:t>
            </a:r>
            <a:r>
              <a:rPr lang="en-US" dirty="0"/>
              <a:t>:     </a:t>
            </a:r>
          </a:p>
          <a:p>
            <a:pPr marL="0" indent="0">
              <a:buNone/>
            </a:pPr>
            <a:r>
              <a:rPr lang="en-US" dirty="0"/>
              <a:t>                              * R vent infarction</a:t>
            </a:r>
          </a:p>
          <a:p>
            <a:pPr marL="0" indent="0">
              <a:buNone/>
            </a:pPr>
            <a:r>
              <a:rPr lang="en-US" dirty="0"/>
              <a:t>                              * </a:t>
            </a:r>
            <a:r>
              <a:rPr lang="en-US" dirty="0" err="1"/>
              <a:t>Pulm</a:t>
            </a:r>
            <a:r>
              <a:rPr lang="en-US" dirty="0"/>
              <a:t> HTN</a:t>
            </a:r>
          </a:p>
          <a:p>
            <a:pPr marL="0" indent="0">
              <a:buNone/>
            </a:pPr>
            <a:r>
              <a:rPr lang="en-US" dirty="0"/>
              <a:t>                              * </a:t>
            </a:r>
            <a:r>
              <a:rPr lang="en-US" dirty="0" err="1"/>
              <a:t>Pulm</a:t>
            </a:r>
            <a:r>
              <a:rPr lang="en-US" dirty="0"/>
              <a:t> valve stenosis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49802" y="2292927"/>
            <a:ext cx="489204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0800" y="2247969"/>
            <a:ext cx="571500" cy="1973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13264" y="2635897"/>
            <a:ext cx="3810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968586" y="2642686"/>
            <a:ext cx="3429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Biventricular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Both ventricles affected</a:t>
            </a:r>
          </a:p>
          <a:p>
            <a:r>
              <a:rPr lang="en-US" dirty="0"/>
              <a:t>Left HF can ultimately affect the R ventricle due to continuous backpressure, &amp; cause </a:t>
            </a:r>
            <a:r>
              <a:rPr lang="en-US" dirty="0" err="1"/>
              <a:t>bivent</a:t>
            </a:r>
            <a:r>
              <a:rPr lang="en-US" dirty="0"/>
              <a:t>. failure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( Commonest cause of right heart failure is ?)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2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S/S of CHF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Dyspnea</a:t>
            </a:r>
          </a:p>
          <a:p>
            <a:r>
              <a:rPr lang="en-US" dirty="0"/>
              <a:t>Orthopnea                                         patient’s </a:t>
            </a:r>
          </a:p>
          <a:p>
            <a:r>
              <a:rPr lang="en-US" dirty="0"/>
              <a:t>Paroxysmal nocturnal dyspnea      complaints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Exercise intolerance</a:t>
            </a:r>
          </a:p>
          <a:p>
            <a:r>
              <a:rPr lang="en-US" dirty="0"/>
              <a:t>Palpitations</a:t>
            </a:r>
          </a:p>
          <a:p>
            <a:r>
              <a:rPr lang="en-US" dirty="0"/>
              <a:t>Ankle swelling</a:t>
            </a:r>
          </a:p>
          <a:p>
            <a:r>
              <a:rPr lang="en-US" dirty="0"/>
              <a:t>Cough(dry)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096000" y="1828800"/>
            <a:ext cx="384048" cy="4114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79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On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Lung crackles on auscultation(</a:t>
            </a:r>
            <a:r>
              <a:rPr lang="en-US" dirty="0" err="1"/>
              <a:t>pulm</a:t>
            </a:r>
            <a:r>
              <a:rPr lang="en-US" dirty="0"/>
              <a:t>. edema)</a:t>
            </a:r>
          </a:p>
          <a:p>
            <a:pPr marL="0" indent="0">
              <a:buNone/>
            </a:pPr>
            <a:r>
              <a:rPr lang="en-US" dirty="0"/>
              <a:t>         ( not in pure right HF)</a:t>
            </a:r>
          </a:p>
          <a:p>
            <a:r>
              <a:rPr lang="en-US" dirty="0"/>
              <a:t>Tachycardia</a:t>
            </a:r>
          </a:p>
          <a:p>
            <a:r>
              <a:rPr lang="en-US" dirty="0"/>
              <a:t>Cardiomegaly (how to find out?)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&amp; 4</a:t>
            </a:r>
            <a:r>
              <a:rPr lang="en-US" baseline="30000" dirty="0"/>
              <a:t>th</a:t>
            </a:r>
            <a:r>
              <a:rPr lang="en-US" dirty="0"/>
              <a:t> heart sounds)</a:t>
            </a:r>
          </a:p>
          <a:p>
            <a:r>
              <a:rPr lang="en-US" dirty="0"/>
              <a:t>Raised JVP</a:t>
            </a:r>
          </a:p>
          <a:p>
            <a:r>
              <a:rPr lang="en-US" dirty="0"/>
              <a:t>Pedal edema</a:t>
            </a:r>
          </a:p>
          <a:p>
            <a:r>
              <a:rPr lang="en-US" dirty="0"/>
              <a:t>Hepatomegaly +/- ascites(not in pure left HF)</a:t>
            </a:r>
          </a:p>
        </p:txBody>
      </p:sp>
    </p:spTree>
    <p:extLst>
      <p:ext uri="{BB962C8B-B14F-4D97-AF65-F5344CB8AC3E}">
        <p14:creationId xmlns:p14="http://schemas.microsoft.com/office/powerpoint/2010/main" val="108555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Functional classification of CHF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386067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745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E896F5-40A0-4A68-B22D-81E20DEE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ainting of trees and birds&#10;&#10;Description automatically generated">
            <a:extLst>
              <a:ext uri="{FF2B5EF4-FFF2-40B4-BE49-F238E27FC236}">
                <a16:creationId xmlns="" xmlns:a16="http://schemas.microsoft.com/office/drawing/2014/main" id="{5126052F-F74C-3FC9-E3F4-B63236D09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4166856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en-US" b="1" u="sng" dirty="0"/>
              <a:t>Chest X ray:</a:t>
            </a:r>
            <a:r>
              <a:rPr lang="en-US" dirty="0"/>
              <a:t> </a:t>
            </a:r>
          </a:p>
          <a:p>
            <a:pPr>
              <a:buFont typeface="Arial" charset="0"/>
              <a:buChar char="•"/>
            </a:pPr>
            <a:r>
              <a:rPr lang="en-US" dirty="0"/>
              <a:t>Cardiomegaly</a:t>
            </a:r>
          </a:p>
          <a:p>
            <a:pPr>
              <a:buFont typeface="Arial" charset="0"/>
              <a:buChar char="•"/>
            </a:pPr>
            <a:r>
              <a:rPr lang="en-US" dirty="0"/>
              <a:t>Pulmonary edema</a:t>
            </a:r>
          </a:p>
          <a:p>
            <a:pPr>
              <a:buFont typeface="Arial" charset="0"/>
              <a:buChar char="•"/>
            </a:pPr>
            <a:r>
              <a:rPr lang="en-US" dirty="0"/>
              <a:t>Pleural effusion</a:t>
            </a:r>
          </a:p>
          <a:p>
            <a:pPr>
              <a:buFont typeface="Arial" charset="0"/>
              <a:buChar char="•"/>
            </a:pPr>
            <a:r>
              <a:rPr lang="en-US" b="1" dirty="0" err="1"/>
              <a:t>Kerly</a:t>
            </a:r>
            <a:r>
              <a:rPr lang="en-US" b="1" dirty="0"/>
              <a:t> B lines</a:t>
            </a:r>
            <a:r>
              <a:rPr lang="en-US" dirty="0"/>
              <a:t>( interstitial</a:t>
            </a:r>
          </a:p>
          <a:p>
            <a:pPr marL="0" indent="0">
              <a:buNone/>
            </a:pPr>
            <a:r>
              <a:rPr lang="en-US" dirty="0"/>
              <a:t>     edema)</a:t>
            </a:r>
          </a:p>
          <a:p>
            <a:pPr>
              <a:buFont typeface="Arial" charset="0"/>
              <a:buChar char="•"/>
            </a:pPr>
            <a:r>
              <a:rPr lang="en-US" dirty="0"/>
              <a:t>Prominent blood</a:t>
            </a:r>
          </a:p>
          <a:p>
            <a:pPr marL="0" indent="0">
              <a:buNone/>
            </a:pPr>
            <a:r>
              <a:rPr lang="en-US" dirty="0"/>
              <a:t>    vessels in upper </a:t>
            </a:r>
          </a:p>
          <a:p>
            <a:pPr marL="0" indent="0">
              <a:buNone/>
            </a:pPr>
            <a:r>
              <a:rPr lang="en-US" dirty="0"/>
              <a:t>    lung field (called </a:t>
            </a:r>
            <a:r>
              <a:rPr lang="en-US" dirty="0" err="1"/>
              <a:t>cephali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sation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G:\a2f7d3594efae7b1ae8f60f9cc4272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393382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616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err="1"/>
              <a:t>Kerly</a:t>
            </a:r>
            <a:r>
              <a:rPr lang="en-US" dirty="0"/>
              <a:t> B lines</a:t>
            </a:r>
          </a:p>
        </p:txBody>
      </p:sp>
      <p:pic>
        <p:nvPicPr>
          <p:cNvPr id="1026" name="Picture 2" descr="C:\Users\wfarooqi\Desktop\1200px-Chest_radiograph_of_a_lung_with_Kerley_B_lines_-_annotate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72" y="1600200"/>
            <a:ext cx="504285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2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 err="1"/>
              <a:t>Kerley</a:t>
            </a:r>
            <a:r>
              <a:rPr lang="en-US" dirty="0"/>
              <a:t> B lines</a:t>
            </a:r>
          </a:p>
        </p:txBody>
      </p:sp>
      <p:pic>
        <p:nvPicPr>
          <p:cNvPr id="2050" name="Picture 2" descr="G:\nejmicm0708489_f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15009"/>
            <a:ext cx="4038600" cy="36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Chest-x-ray-showing-interstitial-lung-edema-with-Kerley-B-Lines-Arrows-and-increased_W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65707"/>
            <a:ext cx="4038600" cy="339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350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Cardiomegaly &amp; pulmonary edema</a:t>
            </a:r>
          </a:p>
        </p:txBody>
      </p:sp>
      <p:pic>
        <p:nvPicPr>
          <p:cNvPr id="7" name="Picture 2" descr="C:\Users\Dr.Zahoor Ali\Desktop\into-ch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214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REMEMBER</a:t>
            </a:r>
          </a:p>
        </p:txBody>
      </p:sp>
      <p:pic>
        <p:nvPicPr>
          <p:cNvPr id="1026" name="Picture 2" descr="C:\Users\wfarooqi\Desktop\Screenshot_20231213_223238_Facebook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46909"/>
            <a:ext cx="5791199" cy="545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2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HOW TO CALCULATE CARDIOMEGALY?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Horizontal diameter of the heart divided by widest horizontal distance in the chest cavity.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If more than 0.5         cardiomegaly</a:t>
            </a:r>
          </a:p>
          <a:p>
            <a:pPr marL="0" indent="0">
              <a:buNone/>
            </a:pPr>
            <a:r>
              <a:rPr lang="en-US" dirty="0"/>
              <a:t>       (How to remember: heart/chest)</a:t>
            </a:r>
            <a:endParaRPr lang="en-US" u="sng" dirty="0"/>
          </a:p>
          <a:p>
            <a:pPr marL="0" indent="0">
              <a:buNone/>
            </a:pPr>
            <a:r>
              <a:rPr lang="en-US" u="sng" dirty="0"/>
              <a:t> </a:t>
            </a:r>
            <a:r>
              <a:rPr lang="en-US" dirty="0"/>
              <a:t>                                   </a:t>
            </a:r>
            <a:endParaRPr lang="en-US" u="sng" dirty="0"/>
          </a:p>
        </p:txBody>
      </p:sp>
      <p:sp>
        <p:nvSpPr>
          <p:cNvPr id="4" name="Right Arrow 3"/>
          <p:cNvSpPr/>
          <p:nvPr/>
        </p:nvSpPr>
        <p:spPr>
          <a:xfrm>
            <a:off x="3560618" y="4367715"/>
            <a:ext cx="6096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2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/>
              <a:t>2) ECG</a:t>
            </a:r>
            <a:r>
              <a:rPr lang="en-US" dirty="0"/>
              <a:t>: May show:   * Ischemia</a:t>
            </a:r>
          </a:p>
          <a:p>
            <a:pPr marL="0" indent="0">
              <a:buNone/>
            </a:pPr>
            <a:r>
              <a:rPr lang="en-US" dirty="0"/>
              <a:t>                                   * HTN changes (?)</a:t>
            </a:r>
          </a:p>
          <a:p>
            <a:pPr marL="0" indent="0">
              <a:buNone/>
            </a:pPr>
            <a:r>
              <a:rPr lang="en-US" dirty="0"/>
              <a:t>                                   * Arrhythmias</a:t>
            </a:r>
          </a:p>
          <a:p>
            <a:pPr marL="0" indent="0">
              <a:buNone/>
            </a:pPr>
            <a:r>
              <a:rPr lang="en-US" dirty="0"/>
              <a:t> ( </a:t>
            </a:r>
            <a:r>
              <a:rPr lang="en-US" b="1" dirty="0"/>
              <a:t>CHF does not produce specific ECG changes)</a:t>
            </a:r>
          </a:p>
          <a:p>
            <a:pPr marL="0" indent="0">
              <a:buNone/>
            </a:pPr>
            <a:r>
              <a:rPr lang="en-US" b="1" dirty="0"/>
              <a:t>3) 2-D echocardiography</a:t>
            </a:r>
            <a:r>
              <a:rPr lang="en-US" dirty="0"/>
              <a:t>: This is diagnostic.</a:t>
            </a:r>
          </a:p>
          <a:p>
            <a:pPr marL="0" indent="0">
              <a:buNone/>
            </a:pPr>
            <a:r>
              <a:rPr lang="en-US" dirty="0"/>
              <a:t>     * Shows E.F.      * Systolic &amp; diastolic function</a:t>
            </a:r>
          </a:p>
          <a:p>
            <a:pPr marL="0" indent="0">
              <a:buNone/>
            </a:pPr>
            <a:r>
              <a:rPr lang="en-US" dirty="0"/>
              <a:t>     * Chamber &amp; </a:t>
            </a:r>
            <a:r>
              <a:rPr lang="en-US" dirty="0" err="1"/>
              <a:t>valvular</a:t>
            </a:r>
            <a:r>
              <a:rPr lang="en-US" dirty="0"/>
              <a:t> details</a:t>
            </a:r>
          </a:p>
        </p:txBody>
      </p:sp>
    </p:spTree>
    <p:extLst>
      <p:ext uri="{BB962C8B-B14F-4D97-AF65-F5344CB8AC3E}">
        <p14:creationId xmlns:p14="http://schemas.microsoft.com/office/powerpoint/2010/main" val="18711322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4) </a:t>
            </a:r>
            <a:r>
              <a:rPr lang="en-US" b="1" dirty="0"/>
              <a:t>Serum BNP levels (B - natriuretic peptide)</a:t>
            </a:r>
          </a:p>
          <a:p>
            <a:pPr marL="0" indent="0">
              <a:buNone/>
            </a:pPr>
            <a:r>
              <a:rPr lang="en-US" dirty="0"/>
              <a:t>     * BNP levels are raised in CHF</a:t>
            </a:r>
          </a:p>
          <a:p>
            <a:pPr marL="0" indent="0">
              <a:buNone/>
            </a:pPr>
            <a:r>
              <a:rPr lang="en-US" dirty="0"/>
              <a:t> This substance is sometimes used to differentiate between dyspnea of heart failure from other causes of dyspnea.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743686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</a:t>
            </a:r>
          </a:p>
        </p:txBody>
      </p:sp>
      <p:pic>
        <p:nvPicPr>
          <p:cNvPr id="2050" name="Picture 2" descr="C:\Users\wfarooqi\Desktop\222222222222222222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7" y="1828800"/>
            <a:ext cx="633412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0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Congestive heart failure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Dr</a:t>
            </a:r>
            <a:r>
              <a:rPr lang="en-US" dirty="0"/>
              <a:t> Waqar</a:t>
            </a:r>
          </a:p>
          <a:p>
            <a:r>
              <a:rPr lang="en-US" dirty="0"/>
              <a:t>MBBS, MRCP, </a:t>
            </a:r>
            <a:r>
              <a:rPr lang="en-US" dirty="0" err="1"/>
              <a:t>Int.Med</a:t>
            </a:r>
            <a:r>
              <a:rPr lang="en-US" dirty="0"/>
              <a:t> (London)</a:t>
            </a:r>
          </a:p>
          <a:p>
            <a:r>
              <a:rPr lang="en-US" dirty="0"/>
              <a:t>MRCP, Endo.&amp; DM (London)</a:t>
            </a:r>
          </a:p>
          <a:p>
            <a:r>
              <a:rPr lang="en-US" dirty="0"/>
              <a:t>Asst. Professor</a:t>
            </a:r>
          </a:p>
        </p:txBody>
      </p:sp>
    </p:spTree>
    <p:extLst>
      <p:ext uri="{BB962C8B-B14F-4D97-AF65-F5344CB8AC3E}">
        <p14:creationId xmlns:p14="http://schemas.microsoft.com/office/powerpoint/2010/main" val="171197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IT IS A CONDITION IN WHICH THE HEART CAN NOT PUMP ENOUGH BLOOD TO THE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3020975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ETIOLOGIES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UcParenR"/>
            </a:pPr>
            <a:r>
              <a:rPr lang="en-US" b="1" u="sng" dirty="0"/>
              <a:t>Common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      * </a:t>
            </a:r>
            <a:r>
              <a:rPr lang="en-US" dirty="0" smtClean="0"/>
              <a:t>Coronary artery disease( </a:t>
            </a:r>
            <a:r>
              <a:rPr lang="en-US" dirty="0"/>
              <a:t>most common)</a:t>
            </a:r>
          </a:p>
          <a:p>
            <a:pPr marL="0" indent="0">
              <a:buNone/>
            </a:pPr>
            <a:r>
              <a:rPr lang="en-US" dirty="0"/>
              <a:t>      * HTN</a:t>
            </a:r>
          </a:p>
          <a:p>
            <a:pPr marL="0" indent="0">
              <a:buNone/>
            </a:pPr>
            <a:r>
              <a:rPr lang="en-US" dirty="0"/>
              <a:t>      * Cardiomyopathies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b="1" u="sng" dirty="0"/>
              <a:t>Other causes</a:t>
            </a:r>
            <a:r>
              <a:rPr lang="en-US" b="1" dirty="0"/>
              <a:t>: </a:t>
            </a:r>
          </a:p>
          <a:p>
            <a:pPr marL="0" indent="0">
              <a:buNone/>
            </a:pPr>
            <a:r>
              <a:rPr lang="en-US" dirty="0"/>
              <a:t>      * </a:t>
            </a:r>
            <a:r>
              <a:rPr lang="en-US" dirty="0" err="1"/>
              <a:t>Valvular</a:t>
            </a:r>
            <a:r>
              <a:rPr lang="en-US" dirty="0"/>
              <a:t> diseases (stenosis or regurgitation)</a:t>
            </a:r>
          </a:p>
          <a:p>
            <a:pPr marL="0" indent="0">
              <a:buNone/>
            </a:pPr>
            <a:r>
              <a:rPr lang="en-US" dirty="0"/>
              <a:t>      * Drugs ( some chemo. agents)</a:t>
            </a:r>
          </a:p>
          <a:p>
            <a:pPr marL="0" indent="0">
              <a:buNone/>
            </a:pPr>
            <a:r>
              <a:rPr lang="en-US" dirty="0"/>
              <a:t>      * Alcohol</a:t>
            </a:r>
          </a:p>
          <a:p>
            <a:pPr marL="0" indent="0">
              <a:buNone/>
            </a:pPr>
            <a:r>
              <a:rPr lang="en-US" dirty="0"/>
              <a:t>      * Congenital heart diseases (ASD, VSD)</a:t>
            </a:r>
          </a:p>
          <a:p>
            <a:pPr marL="0" indent="0">
              <a:buNone/>
            </a:pPr>
            <a:r>
              <a:rPr lang="en-US" b="1" dirty="0"/>
              <a:t>   DM &amp; OBESITY ARE VERY HIGH RISK FACTORS FOR CHF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00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SOME IMPORTANT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b="1" u="sng" dirty="0"/>
              <a:t>End diastolic vol. </a:t>
            </a:r>
            <a:r>
              <a:rPr lang="en-US" dirty="0"/>
              <a:t>: amount of blood in the ventricle at the end of diastole (after all the blood has come from the atrium)</a:t>
            </a:r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b="1" u="sng" dirty="0"/>
              <a:t>Stroke vol. : </a:t>
            </a:r>
            <a:r>
              <a:rPr lang="en-US" dirty="0"/>
              <a:t> amount of blood pumped out with </a:t>
            </a:r>
          </a:p>
          <a:p>
            <a:pPr marL="0" indent="0">
              <a:buNone/>
            </a:pPr>
            <a:r>
              <a:rPr lang="en-US" dirty="0"/>
              <a:t>    each heart beat. </a:t>
            </a:r>
          </a:p>
          <a:p>
            <a:pPr marL="0" indent="0">
              <a:buNone/>
            </a:pPr>
            <a:r>
              <a:rPr lang="en-US" dirty="0"/>
              <a:t>3) </a:t>
            </a:r>
            <a:r>
              <a:rPr lang="en-US" b="1" u="sng" dirty="0"/>
              <a:t>Cardiac output:  </a:t>
            </a:r>
            <a:r>
              <a:rPr lang="en-US" dirty="0"/>
              <a:t>amount of blood pumped in 1</a:t>
            </a:r>
          </a:p>
          <a:p>
            <a:pPr marL="0" indent="0">
              <a:buNone/>
            </a:pPr>
            <a:r>
              <a:rPr lang="en-US" dirty="0"/>
              <a:t>    min.( stroke vol. x heart rate) N: 5-6 L</a:t>
            </a:r>
          </a:p>
          <a:p>
            <a:pPr marL="0" indent="0">
              <a:buNone/>
            </a:pPr>
            <a:r>
              <a:rPr lang="en-US" dirty="0"/>
              <a:t>4) </a:t>
            </a:r>
            <a:r>
              <a:rPr lang="en-US" b="1" u="sng" dirty="0"/>
              <a:t>Ejection Fraction(EF):</a:t>
            </a:r>
            <a:r>
              <a:rPr lang="en-US" dirty="0"/>
              <a:t> “</a:t>
            </a:r>
            <a:r>
              <a:rPr lang="en-US" b="1" dirty="0" err="1"/>
              <a:t>percentage</a:t>
            </a:r>
            <a:r>
              <a:rPr lang="en-US" dirty="0" err="1"/>
              <a:t>”of</a:t>
            </a:r>
            <a:r>
              <a:rPr lang="en-US" dirty="0"/>
              <a:t> end </a:t>
            </a:r>
          </a:p>
          <a:p>
            <a:pPr marL="0" indent="0">
              <a:buNone/>
            </a:pPr>
            <a:r>
              <a:rPr lang="en-US" dirty="0"/>
              <a:t>    diastolic vol. which is pumped out (stroke </a:t>
            </a:r>
            <a:r>
              <a:rPr lang="en-US" dirty="0" err="1"/>
              <a:t>vol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expressed as a %)   </a:t>
            </a:r>
          </a:p>
        </p:txBody>
      </p:sp>
    </p:spTree>
    <p:extLst>
      <p:ext uri="{BB962C8B-B14F-4D97-AF65-F5344CB8AC3E}">
        <p14:creationId xmlns:p14="http://schemas.microsoft.com/office/powerpoint/2010/main" val="186195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u="sng" dirty="0"/>
              <a:t>E.F. VALUES:</a:t>
            </a:r>
          </a:p>
          <a:p>
            <a:pPr marL="0" indent="0">
              <a:buNone/>
            </a:pPr>
            <a:r>
              <a:rPr lang="en-US" dirty="0"/>
              <a:t>    * Normal: 50-75%</a:t>
            </a:r>
          </a:p>
          <a:p>
            <a:pPr marL="0" indent="0">
              <a:buNone/>
            </a:pPr>
            <a:r>
              <a:rPr lang="en-US" dirty="0"/>
              <a:t>    * Borderline : 40-50%</a:t>
            </a:r>
          </a:p>
          <a:p>
            <a:pPr marL="0" indent="0">
              <a:buNone/>
            </a:pPr>
            <a:r>
              <a:rPr lang="en-US" dirty="0"/>
              <a:t>    * Low : less than 40%</a:t>
            </a:r>
          </a:p>
          <a:p>
            <a:pPr marL="0" indent="0">
              <a:buNone/>
            </a:pPr>
            <a:r>
              <a:rPr lang="en-US" dirty="0"/>
              <a:t>( E.F. = </a:t>
            </a:r>
            <a:r>
              <a:rPr lang="en-US" u="sng" dirty="0"/>
              <a:t>Stroke   volume </a:t>
            </a:r>
            <a:r>
              <a:rPr lang="en-US" dirty="0"/>
              <a:t>      X 100            </a:t>
            </a:r>
          </a:p>
          <a:p>
            <a:pPr marL="0" indent="0">
              <a:buNone/>
            </a:pPr>
            <a:r>
              <a:rPr lang="en-US" dirty="0"/>
              <a:t>               End </a:t>
            </a:r>
            <a:r>
              <a:rPr lang="en-US" dirty="0" err="1"/>
              <a:t>diast</a:t>
            </a:r>
            <a:r>
              <a:rPr lang="en-US" dirty="0"/>
              <a:t> vol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15FBFD0A-6D89-2C44-2F74-4E40D61EBC38}"/>
              </a:ext>
            </a:extLst>
          </p:cNvPr>
          <p:cNvSpPr/>
          <p:nvPr/>
        </p:nvSpPr>
        <p:spPr>
          <a:xfrm>
            <a:off x="4495800" y="4572000"/>
            <a:ext cx="23164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TYPES OF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pPr marL="514350" indent="-514350">
              <a:buAutoNum type="alphaUcParenR"/>
            </a:pPr>
            <a:r>
              <a:rPr lang="en-US" b="1" u="sng" dirty="0"/>
              <a:t>Based on which part of the heart is affected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          1)Pure left ventricular failure( common)</a:t>
            </a:r>
          </a:p>
          <a:p>
            <a:pPr marL="0" indent="0">
              <a:buNone/>
            </a:pPr>
            <a:r>
              <a:rPr lang="en-US" dirty="0"/>
              <a:t>          2) Pure right ventricular failure </a:t>
            </a:r>
            <a:r>
              <a:rPr lang="en-US" b="1" dirty="0"/>
              <a:t>(uncommon)</a:t>
            </a:r>
          </a:p>
          <a:p>
            <a:pPr marL="0" indent="0">
              <a:buNone/>
            </a:pPr>
            <a:r>
              <a:rPr lang="en-US" dirty="0"/>
              <a:t>          3) Bi-ventricular failure (common)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b="1" u="sng" dirty="0"/>
              <a:t>Based on what is abnormal: systole or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b="1" u="sng" dirty="0"/>
              <a:t>diastole </a:t>
            </a:r>
            <a:r>
              <a:rPr lang="en-US" dirty="0"/>
              <a:t>:     * Systolic heart failure       equal </a:t>
            </a:r>
          </a:p>
          <a:p>
            <a:pPr marL="0" indent="0">
              <a:buNone/>
            </a:pPr>
            <a:r>
              <a:rPr lang="en-US" dirty="0"/>
              <a:t>                         * Diastolic heart failure       </a:t>
            </a:r>
            <a:r>
              <a:rPr lang="en-US" dirty="0" err="1"/>
              <a:t>prevale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-</a:t>
            </a:r>
            <a:r>
              <a:rPr lang="en-US" dirty="0" err="1"/>
              <a:t>nce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400800" y="4402282"/>
            <a:ext cx="155448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86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dirty="0"/>
              <a:t>In CHF, stroke volume(blood pumped with each beat) is reduced, so cardiac output is low  </a:t>
            </a:r>
          </a:p>
          <a:p>
            <a:pPr marL="0" indent="0">
              <a:buNone/>
            </a:pPr>
            <a:r>
              <a:rPr lang="en-US" dirty="0"/>
              <a:t> tissue </a:t>
            </a:r>
            <a:r>
              <a:rPr lang="en-US" dirty="0" err="1"/>
              <a:t>hypoperfusion</a:t>
            </a:r>
            <a:r>
              <a:rPr lang="en-US" dirty="0"/>
              <a:t>. </a:t>
            </a:r>
            <a:r>
              <a:rPr lang="en-US" dirty="0" err="1"/>
              <a:t>Hypoperfusion</a:t>
            </a:r>
            <a:r>
              <a:rPr lang="en-US" dirty="0"/>
              <a:t> results in compensatory mechanisms by the body: </a:t>
            </a:r>
          </a:p>
          <a:p>
            <a:pPr marL="514350" indent="-514350">
              <a:buAutoNum type="alphaLcParenR"/>
            </a:pPr>
            <a:r>
              <a:rPr lang="en-US" dirty="0"/>
              <a:t>Sympathetic stimulation, and tachycardia</a:t>
            </a:r>
          </a:p>
          <a:p>
            <a:pPr marL="514350" indent="-514350">
              <a:buAutoNum type="alphaLcParenR"/>
            </a:pPr>
            <a:r>
              <a:rPr lang="en-US" dirty="0"/>
              <a:t>Systemic vasoconstriction</a:t>
            </a:r>
          </a:p>
          <a:p>
            <a:pPr marL="514350" indent="-514350">
              <a:buAutoNum type="alphaLcParenR"/>
            </a:pPr>
            <a:r>
              <a:rPr lang="en-US" dirty="0"/>
              <a:t>Activation of renin-aldosterone secretion &amp; salt /water retention by kidneys          edema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467600" y="2362200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6400800" y="5600700"/>
            <a:ext cx="762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870</Words>
  <Application>Microsoft Office PowerPoint</Application>
  <PresentationFormat>On-screen Show (4:3)</PresentationFormat>
  <Paragraphs>141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Congestive heart failure</vt:lpstr>
      <vt:lpstr>DEFINITION</vt:lpstr>
      <vt:lpstr>ETIOLOGIES</vt:lpstr>
      <vt:lpstr>SOME IMPORTANT DEFINITIONS</vt:lpstr>
      <vt:lpstr>PowerPoint Presentation</vt:lpstr>
      <vt:lpstr>TYPES OF HEART FAILURE</vt:lpstr>
      <vt:lpstr>Pathogenesis</vt:lpstr>
      <vt:lpstr>Systolic Heart failure</vt:lpstr>
      <vt:lpstr>Diastolic heart failure</vt:lpstr>
      <vt:lpstr>PowerPoint Presentation</vt:lpstr>
      <vt:lpstr>Pure Left Ventricular failure </vt:lpstr>
      <vt:lpstr>Pulmonary edema</vt:lpstr>
      <vt:lpstr>Pure Right ventricular failure</vt:lpstr>
      <vt:lpstr>Biventricular Failure</vt:lpstr>
      <vt:lpstr>S/S of CHF</vt:lpstr>
      <vt:lpstr>On Examination</vt:lpstr>
      <vt:lpstr>Functional classification of CHF</vt:lpstr>
      <vt:lpstr>INVESTIGATIONS</vt:lpstr>
      <vt:lpstr>Kerly B lines</vt:lpstr>
      <vt:lpstr>Kerley B lines</vt:lpstr>
      <vt:lpstr>Cardiomegaly &amp; pulmonary edema</vt:lpstr>
      <vt:lpstr>HOW TO REMEMBER</vt:lpstr>
      <vt:lpstr>HOW TO CALCULATE CARDIOMEGALY?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Congestive heart failure</dc:title>
  <dc:creator>Waqar Farooqi</dc:creator>
  <cp:lastModifiedBy>Waqar Farooqi</cp:lastModifiedBy>
  <cp:revision>68</cp:revision>
  <dcterms:created xsi:type="dcterms:W3CDTF">2006-08-16T00:00:00Z</dcterms:created>
  <dcterms:modified xsi:type="dcterms:W3CDTF">2024-03-13T07:05:10Z</dcterms:modified>
</cp:coreProperties>
</file>