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567" r:id="rId3"/>
    <p:sldId id="554" r:id="rId4"/>
    <p:sldId id="566" r:id="rId5"/>
    <p:sldId id="556" r:id="rId6"/>
    <p:sldId id="462" r:id="rId7"/>
    <p:sldId id="643" r:id="rId8"/>
    <p:sldId id="463" r:id="rId9"/>
    <p:sldId id="601" r:id="rId10"/>
    <p:sldId id="469" r:id="rId11"/>
    <p:sldId id="470" r:id="rId12"/>
    <p:sldId id="600" r:id="rId13"/>
    <p:sldId id="644" r:id="rId14"/>
    <p:sldId id="641" r:id="rId15"/>
    <p:sldId id="642" r:id="rId16"/>
    <p:sldId id="551" r:id="rId17"/>
    <p:sldId id="598" r:id="rId18"/>
    <p:sldId id="625" r:id="rId19"/>
    <p:sldId id="624" r:id="rId20"/>
    <p:sldId id="599" r:id="rId21"/>
    <p:sldId id="549" r:id="rId22"/>
    <p:sldId id="561" r:id="rId23"/>
    <p:sldId id="563" r:id="rId24"/>
    <p:sldId id="602" r:id="rId25"/>
    <p:sldId id="550" r:id="rId26"/>
    <p:sldId id="479" r:id="rId27"/>
    <p:sldId id="565" r:id="rId28"/>
    <p:sldId id="594" r:id="rId29"/>
    <p:sldId id="595" r:id="rId30"/>
    <p:sldId id="596" r:id="rId31"/>
    <p:sldId id="597" r:id="rId32"/>
    <p:sldId id="623" r:id="rId33"/>
    <p:sldId id="568" r:id="rId34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E0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7EB1E-FC62-48BD-84BD-359539CA46D3}" v="4" dt="2024-04-07T11:47:50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86439" autoAdjust="0"/>
  </p:normalViewPr>
  <p:slideViewPr>
    <p:cSldViewPr showGuides="1">
      <p:cViewPr varScale="1">
        <p:scale>
          <a:sx n="82" d="100"/>
          <a:sy n="82" d="100"/>
        </p:scale>
        <p:origin x="1683" y="58"/>
      </p:cViewPr>
      <p:guideLst>
        <p:guide orient="horz" pos="2191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lk F" userId="0ce5ef93c6cc7083" providerId="LiveId" clId="{75978BD5-9A45-3F41-90E0-D070B8C0F2FA}"/>
    <pc:docChg chg="undo custSel addSld delSld modSld">
      <pc:chgData name="Dralk F" userId="0ce5ef93c6cc7083" providerId="LiveId" clId="{75978BD5-9A45-3F41-90E0-D070B8C0F2FA}" dt="2024-03-21T10:45:55.037" v="145" actId="21"/>
      <pc:docMkLst>
        <pc:docMk/>
      </pc:docMkLst>
      <pc:sldChg chg="addSp delSp modSp mod">
        <pc:chgData name="Dralk F" userId="0ce5ef93c6cc7083" providerId="LiveId" clId="{75978BD5-9A45-3F41-90E0-D070B8C0F2FA}" dt="2024-03-21T10:32:39.667" v="36" actId="21"/>
        <pc:sldMkLst>
          <pc:docMk/>
          <pc:sldMk cId="0" sldId="479"/>
        </pc:sldMkLst>
        <pc:spChg chg="add del">
          <ac:chgData name="Dralk F" userId="0ce5ef93c6cc7083" providerId="LiveId" clId="{75978BD5-9A45-3F41-90E0-D070B8C0F2FA}" dt="2024-03-21T10:32:39.667" v="36" actId="21"/>
          <ac:spMkLst>
            <pc:docMk/>
            <pc:sldMk cId="0" sldId="479"/>
            <ac:spMk id="3" creationId="{00000000-0000-0000-0000-000000000000}"/>
          </ac:spMkLst>
        </pc:spChg>
        <pc:spChg chg="add del mod">
          <ac:chgData name="Dralk F" userId="0ce5ef93c6cc7083" providerId="LiveId" clId="{75978BD5-9A45-3F41-90E0-D070B8C0F2FA}" dt="2024-03-21T10:32:39.667" v="36" actId="21"/>
          <ac:spMkLst>
            <pc:docMk/>
            <pc:sldMk cId="0" sldId="479"/>
            <ac:spMk id="10" creationId="{00000000-0000-0000-0000-000000000000}"/>
          </ac:spMkLst>
        </pc:spChg>
        <pc:graphicFrameChg chg="add del mod">
          <ac:chgData name="Dralk F" userId="0ce5ef93c6cc7083" providerId="LiveId" clId="{75978BD5-9A45-3F41-90E0-D070B8C0F2FA}" dt="2024-03-21T10:32:39.667" v="36" actId="21"/>
          <ac:graphicFrameMkLst>
            <pc:docMk/>
            <pc:sldMk cId="0" sldId="479"/>
            <ac:graphicFrameMk id="7" creationId="{00000000-0000-0000-0000-000000000000}"/>
          </ac:graphicFrameMkLst>
        </pc:graphicFrameChg>
        <pc:picChg chg="add del">
          <ac:chgData name="Dralk F" userId="0ce5ef93c6cc7083" providerId="LiveId" clId="{75978BD5-9A45-3F41-90E0-D070B8C0F2FA}" dt="2024-03-21T10:32:39.667" v="36" actId="21"/>
          <ac:picMkLst>
            <pc:docMk/>
            <pc:sldMk cId="0" sldId="479"/>
            <ac:picMk id="27654" creationId="{00000000-0000-0000-0000-000000000000}"/>
          </ac:picMkLst>
        </pc:picChg>
      </pc:sldChg>
      <pc:sldChg chg="modSp">
        <pc:chgData name="Dralk F" userId="0ce5ef93c6cc7083" providerId="LiveId" clId="{75978BD5-9A45-3F41-90E0-D070B8C0F2FA}" dt="2024-03-21T10:27:38.935" v="33" actId="14100"/>
        <pc:sldMkLst>
          <pc:docMk/>
          <pc:sldMk cId="0" sldId="550"/>
        </pc:sldMkLst>
        <pc:picChg chg="mod">
          <ac:chgData name="Dralk F" userId="0ce5ef93c6cc7083" providerId="LiveId" clId="{75978BD5-9A45-3F41-90E0-D070B8C0F2FA}" dt="2024-03-21T10:27:38.935" v="33" actId="14100"/>
          <ac:picMkLst>
            <pc:docMk/>
            <pc:sldMk cId="0" sldId="550"/>
            <ac:picMk id="25604" creationId="{00000000-0000-0000-0000-000000000000}"/>
          </ac:picMkLst>
        </pc:picChg>
      </pc:sldChg>
      <pc:sldChg chg="modSp">
        <pc:chgData name="Dralk F" userId="0ce5ef93c6cc7083" providerId="LiveId" clId="{75978BD5-9A45-3F41-90E0-D070B8C0F2FA}" dt="2024-03-21T10:23:05.762" v="19" actId="1076"/>
        <pc:sldMkLst>
          <pc:docMk/>
          <pc:sldMk cId="0" sldId="561"/>
        </pc:sldMkLst>
        <pc:spChg chg="mod">
          <ac:chgData name="Dralk F" userId="0ce5ef93c6cc7083" providerId="LiveId" clId="{75978BD5-9A45-3F41-90E0-D070B8C0F2FA}" dt="2024-03-21T10:23:05.762" v="19" actId="1076"/>
          <ac:spMkLst>
            <pc:docMk/>
            <pc:sldMk cId="0" sldId="561"/>
            <ac:spMk id="3" creationId="{00000000-0000-0000-0000-000000000000}"/>
          </ac:spMkLst>
        </pc:spChg>
      </pc:sldChg>
      <pc:sldChg chg="addSp delSp modSp mod">
        <pc:chgData name="Dralk F" userId="0ce5ef93c6cc7083" providerId="LiveId" clId="{75978BD5-9A45-3F41-90E0-D070B8C0F2FA}" dt="2024-03-21T10:24:08.162" v="32" actId="21"/>
        <pc:sldMkLst>
          <pc:docMk/>
          <pc:sldMk cId="0" sldId="563"/>
        </pc:sldMkLst>
        <pc:spChg chg="add del mod">
          <ac:chgData name="Dralk F" userId="0ce5ef93c6cc7083" providerId="LiveId" clId="{75978BD5-9A45-3F41-90E0-D070B8C0F2FA}" dt="2024-03-21T10:23:43.832" v="28" actId="21"/>
          <ac:spMkLst>
            <pc:docMk/>
            <pc:sldMk cId="0" sldId="563"/>
            <ac:spMk id="2" creationId="{00000000-0000-0000-0000-000000000000}"/>
          </ac:spMkLst>
        </pc:spChg>
        <pc:spChg chg="add del">
          <ac:chgData name="Dralk F" userId="0ce5ef93c6cc7083" providerId="LiveId" clId="{75978BD5-9A45-3F41-90E0-D070B8C0F2FA}" dt="2024-03-21T10:23:43.832" v="28" actId="21"/>
          <ac:spMkLst>
            <pc:docMk/>
            <pc:sldMk cId="0" sldId="563"/>
            <ac:spMk id="3" creationId="{00000000-0000-0000-0000-000000000000}"/>
          </ac:spMkLst>
        </pc:spChg>
        <pc:spChg chg="add mod">
          <ac:chgData name="Dralk F" userId="0ce5ef93c6cc7083" providerId="LiveId" clId="{75978BD5-9A45-3F41-90E0-D070B8C0F2FA}" dt="2024-03-21T10:23:43.590" v="27" actId="21"/>
          <ac:spMkLst>
            <pc:docMk/>
            <pc:sldMk cId="0" sldId="563"/>
            <ac:spMk id="4" creationId="{CD2B6AD3-E09B-75AD-382D-D10AC51445F8}"/>
          </ac:spMkLst>
        </pc:spChg>
        <pc:spChg chg="add del">
          <ac:chgData name="Dralk F" userId="0ce5ef93c6cc7083" providerId="LiveId" clId="{75978BD5-9A45-3F41-90E0-D070B8C0F2FA}" dt="2024-03-21T10:23:43.832" v="28" actId="21"/>
          <ac:spMkLst>
            <pc:docMk/>
            <pc:sldMk cId="0" sldId="563"/>
            <ac:spMk id="24581" creationId="{00000000-0000-0000-0000-000000000000}"/>
          </ac:spMkLst>
        </pc:spChg>
        <pc:spChg chg="add del">
          <ac:chgData name="Dralk F" userId="0ce5ef93c6cc7083" providerId="LiveId" clId="{75978BD5-9A45-3F41-90E0-D070B8C0F2FA}" dt="2024-03-21T10:23:43.832" v="28" actId="21"/>
          <ac:spMkLst>
            <pc:docMk/>
            <pc:sldMk cId="0" sldId="563"/>
            <ac:spMk id="24582" creationId="{00000000-0000-0000-0000-000000000000}"/>
          </ac:spMkLst>
        </pc:spChg>
        <pc:spChg chg="add del">
          <ac:chgData name="Dralk F" userId="0ce5ef93c6cc7083" providerId="LiveId" clId="{75978BD5-9A45-3F41-90E0-D070B8C0F2FA}" dt="2024-03-21T10:23:43.832" v="28" actId="21"/>
          <ac:spMkLst>
            <pc:docMk/>
            <pc:sldMk cId="0" sldId="563"/>
            <ac:spMk id="24583" creationId="{00000000-0000-0000-0000-000000000000}"/>
          </ac:spMkLst>
        </pc:spChg>
        <pc:spChg chg="add del mod">
          <ac:chgData name="Dralk F" userId="0ce5ef93c6cc7083" providerId="LiveId" clId="{75978BD5-9A45-3F41-90E0-D070B8C0F2FA}" dt="2024-03-21T10:24:08.162" v="32" actId="21"/>
          <ac:spMkLst>
            <pc:docMk/>
            <pc:sldMk cId="0" sldId="563"/>
            <ac:spMk id="24588" creationId="{00000000-0000-0000-0000-000000000000}"/>
          </ac:spMkLst>
        </pc:spChg>
        <pc:picChg chg="add del mod">
          <ac:chgData name="Dralk F" userId="0ce5ef93c6cc7083" providerId="LiveId" clId="{75978BD5-9A45-3F41-90E0-D070B8C0F2FA}" dt="2024-03-21T10:23:43.832" v="28" actId="21"/>
          <ac:picMkLst>
            <pc:docMk/>
            <pc:sldMk cId="0" sldId="563"/>
            <ac:picMk id="24579" creationId="{00000000-0000-0000-0000-000000000000}"/>
          </ac:picMkLst>
        </pc:picChg>
        <pc:picChg chg="add del mod">
          <ac:chgData name="Dralk F" userId="0ce5ef93c6cc7083" providerId="LiveId" clId="{75978BD5-9A45-3F41-90E0-D070B8C0F2FA}" dt="2024-03-21T10:23:43.832" v="28" actId="21"/>
          <ac:picMkLst>
            <pc:docMk/>
            <pc:sldMk cId="0" sldId="563"/>
            <ac:picMk id="24584" creationId="{00000000-0000-0000-0000-000000000000}"/>
          </ac:picMkLst>
        </pc:picChg>
        <pc:picChg chg="add del mod">
          <ac:chgData name="Dralk F" userId="0ce5ef93c6cc7083" providerId="LiveId" clId="{75978BD5-9A45-3F41-90E0-D070B8C0F2FA}" dt="2024-03-21T10:23:43.832" v="28" actId="21"/>
          <ac:picMkLst>
            <pc:docMk/>
            <pc:sldMk cId="0" sldId="563"/>
            <ac:picMk id="24585" creationId="{00000000-0000-0000-0000-000000000000}"/>
          </ac:picMkLst>
        </pc:picChg>
        <pc:picChg chg="add del">
          <ac:chgData name="Dralk F" userId="0ce5ef93c6cc7083" providerId="LiveId" clId="{75978BD5-9A45-3F41-90E0-D070B8C0F2FA}" dt="2024-03-21T10:24:08.162" v="32" actId="21"/>
          <ac:picMkLst>
            <pc:docMk/>
            <pc:sldMk cId="0" sldId="563"/>
            <ac:picMk id="24587" creationId="{00000000-0000-0000-0000-000000000000}"/>
          </ac:picMkLst>
        </pc:picChg>
      </pc:sldChg>
      <pc:sldChg chg="addSp delSp modSp mod">
        <pc:chgData name="Dralk F" userId="0ce5ef93c6cc7083" providerId="LiveId" clId="{75978BD5-9A45-3F41-90E0-D070B8C0F2FA}" dt="2024-03-21T10:36:19.855" v="91" actId="1076"/>
        <pc:sldMkLst>
          <pc:docMk/>
          <pc:sldMk cId="0" sldId="565"/>
        </pc:sldMkLst>
        <pc:spChg chg="add del mod">
          <ac:chgData name="Dralk F" userId="0ce5ef93c6cc7083" providerId="LiveId" clId="{75978BD5-9A45-3F41-90E0-D070B8C0F2FA}" dt="2024-03-21T10:36:19.855" v="91" actId="1076"/>
          <ac:spMkLst>
            <pc:docMk/>
            <pc:sldMk cId="0" sldId="565"/>
            <ac:spMk id="6" creationId="{00000000-0000-0000-0000-000000000000}"/>
          </ac:spMkLst>
        </pc:spChg>
        <pc:spChg chg="add del mod">
          <ac:chgData name="Dralk F" userId="0ce5ef93c6cc7083" providerId="LiveId" clId="{75978BD5-9A45-3F41-90E0-D070B8C0F2FA}" dt="2024-03-21T10:36:19.692" v="89" actId="207"/>
          <ac:spMkLst>
            <pc:docMk/>
            <pc:sldMk cId="0" sldId="565"/>
            <ac:spMk id="7" creationId="{00000000-0000-0000-0000-000000000000}"/>
          </ac:spMkLst>
        </pc:spChg>
        <pc:spChg chg="add del mod">
          <ac:chgData name="Dralk F" userId="0ce5ef93c6cc7083" providerId="LiveId" clId="{75978BD5-9A45-3F41-90E0-D070B8C0F2FA}" dt="2024-03-21T10:33:07.719" v="47" actId="21"/>
          <ac:spMkLst>
            <pc:docMk/>
            <pc:sldMk cId="0" sldId="565"/>
            <ac:spMk id="10" creationId="{B3036EAF-8E95-CA47-8C1B-B202C5950EFC}"/>
          </ac:spMkLst>
        </pc:spChg>
        <pc:spChg chg="add del mod">
          <ac:chgData name="Dralk F" userId="0ce5ef93c6cc7083" providerId="LiveId" clId="{75978BD5-9A45-3F41-90E0-D070B8C0F2FA}" dt="2024-03-21T10:33:07.719" v="47" actId="21"/>
          <ac:spMkLst>
            <pc:docMk/>
            <pc:sldMk cId="0" sldId="565"/>
            <ac:spMk id="12" creationId="{1D099E92-16DA-ECD6-FC6D-AB2D238FD5E9}"/>
          </ac:spMkLst>
        </pc:spChg>
        <pc:spChg chg="add mod">
          <ac:chgData name="Dralk F" userId="0ce5ef93c6cc7083" providerId="LiveId" clId="{75978BD5-9A45-3F41-90E0-D070B8C0F2FA}" dt="2024-03-21T10:34:42.703" v="53" actId="21"/>
          <ac:spMkLst>
            <pc:docMk/>
            <pc:sldMk cId="0" sldId="565"/>
            <ac:spMk id="13" creationId="{3514D9BC-CC58-126B-237B-7D3B6C3BB18B}"/>
          </ac:spMkLst>
        </pc:spChg>
        <pc:graphicFrameChg chg="add del mod">
          <ac:chgData name="Dralk F" userId="0ce5ef93c6cc7083" providerId="LiveId" clId="{75978BD5-9A45-3F41-90E0-D070B8C0F2FA}" dt="2024-03-21T10:33:07.719" v="47" actId="21"/>
          <ac:graphicFrameMkLst>
            <pc:docMk/>
            <pc:sldMk cId="0" sldId="565"/>
            <ac:graphicFrameMk id="11" creationId="{2804400A-9B30-AF7D-CF54-5AE735AF9BD0}"/>
          </ac:graphicFrameMkLst>
        </pc:graphicFrameChg>
        <pc:picChg chg="add del mod">
          <ac:chgData name="Dralk F" userId="0ce5ef93c6cc7083" providerId="LiveId" clId="{75978BD5-9A45-3F41-90E0-D070B8C0F2FA}" dt="2024-03-21T10:33:07.719" v="47" actId="21"/>
          <ac:picMkLst>
            <pc:docMk/>
            <pc:sldMk cId="0" sldId="565"/>
            <ac:picMk id="9" creationId="{30543A6C-E2EC-8D01-72F9-2B43D0E850E8}"/>
          </ac:picMkLst>
        </pc:picChg>
        <pc:picChg chg="add del mod">
          <ac:chgData name="Dralk F" userId="0ce5ef93c6cc7083" providerId="LiveId" clId="{75978BD5-9A45-3F41-90E0-D070B8C0F2FA}" dt="2024-03-21T10:36:19.772" v="90" actId="1076"/>
          <ac:picMkLst>
            <pc:docMk/>
            <pc:sldMk cId="0" sldId="565"/>
            <ac:picMk id="26628" creationId="{00000000-0000-0000-0000-000000000000}"/>
          </ac:picMkLst>
        </pc:picChg>
        <pc:picChg chg="add del">
          <ac:chgData name="Dralk F" userId="0ce5ef93c6cc7083" providerId="LiveId" clId="{75978BD5-9A45-3F41-90E0-D070B8C0F2FA}" dt="2024-03-21T10:34:43.011" v="54" actId="21"/>
          <ac:picMkLst>
            <pc:docMk/>
            <pc:sldMk cId="0" sldId="565"/>
            <ac:picMk id="27651" creationId="{00000000-0000-0000-0000-000000000000}"/>
          </ac:picMkLst>
        </pc:picChg>
      </pc:sldChg>
      <pc:sldChg chg="addSp delSp modSp mod">
        <pc:chgData name="Dralk F" userId="0ce5ef93c6cc7083" providerId="LiveId" clId="{75978BD5-9A45-3F41-90E0-D070B8C0F2FA}" dt="2024-03-21T10:36:19.080" v="87" actId="14100"/>
        <pc:sldMkLst>
          <pc:docMk/>
          <pc:sldMk cId="0" sldId="594"/>
        </pc:sldMkLst>
        <pc:picChg chg="add del mod">
          <ac:chgData name="Dralk F" userId="0ce5ef93c6cc7083" providerId="LiveId" clId="{75978BD5-9A45-3F41-90E0-D070B8C0F2FA}" dt="2024-03-21T10:36:18.022" v="84" actId="1076"/>
          <ac:picMkLst>
            <pc:docMk/>
            <pc:sldMk cId="0" sldId="594"/>
            <ac:picMk id="2" creationId="{F041E523-28E5-D2B3-9600-A48E521A32AB}"/>
          </ac:picMkLst>
        </pc:picChg>
        <pc:picChg chg="add del mod">
          <ac:chgData name="Dralk F" userId="0ce5ef93c6cc7083" providerId="LiveId" clId="{75978BD5-9A45-3F41-90E0-D070B8C0F2FA}" dt="2024-03-21T10:36:19.080" v="87" actId="14100"/>
          <ac:picMkLst>
            <pc:docMk/>
            <pc:sldMk cId="0" sldId="594"/>
            <ac:picMk id="3" creationId="{00000000-0000-0000-0000-000000000000}"/>
          </ac:picMkLst>
        </pc:picChg>
        <pc:picChg chg="add del mod">
          <ac:chgData name="Dralk F" userId="0ce5ef93c6cc7083" providerId="LiveId" clId="{75978BD5-9A45-3F41-90E0-D070B8C0F2FA}" dt="2024-03-21T10:36:18.022" v="84" actId="1076"/>
          <ac:picMkLst>
            <pc:docMk/>
            <pc:sldMk cId="0" sldId="594"/>
            <ac:picMk id="4" creationId="{39B2527C-8383-9A3B-B686-1556A62222DD}"/>
          </ac:picMkLst>
        </pc:picChg>
      </pc:sldChg>
      <pc:sldChg chg="addSp delSp mod">
        <pc:chgData name="Dralk F" userId="0ce5ef93c6cc7083" providerId="LiveId" clId="{75978BD5-9A45-3F41-90E0-D070B8C0F2FA}" dt="2024-03-21T10:36:18.377" v="85" actId="21"/>
        <pc:sldMkLst>
          <pc:docMk/>
          <pc:sldMk cId="0" sldId="595"/>
        </pc:sldMkLst>
        <pc:picChg chg="add del">
          <ac:chgData name="Dralk F" userId="0ce5ef93c6cc7083" providerId="LiveId" clId="{75978BD5-9A45-3F41-90E0-D070B8C0F2FA}" dt="2024-03-21T10:36:18.377" v="85" actId="21"/>
          <ac:picMkLst>
            <pc:docMk/>
            <pc:sldMk cId="0" sldId="595"/>
            <ac:picMk id="3" creationId="{00000000-0000-0000-0000-000000000000}"/>
          </ac:picMkLst>
        </pc:picChg>
        <pc:picChg chg="add del">
          <ac:chgData name="Dralk F" userId="0ce5ef93c6cc7083" providerId="LiveId" clId="{75978BD5-9A45-3F41-90E0-D070B8C0F2FA}" dt="2024-03-21T10:36:18.377" v="85" actId="21"/>
          <ac:picMkLst>
            <pc:docMk/>
            <pc:sldMk cId="0" sldId="595"/>
            <ac:picMk id="4" creationId="{00000000-0000-0000-0000-000000000000}"/>
          </ac:picMkLst>
        </pc:picChg>
      </pc:sldChg>
      <pc:sldChg chg="addSp delSp modSp mod">
        <pc:chgData name="Dralk F" userId="0ce5ef93c6cc7083" providerId="LiveId" clId="{75978BD5-9A45-3F41-90E0-D070B8C0F2FA}" dt="2024-03-21T10:43:29.167" v="136" actId="21"/>
        <pc:sldMkLst>
          <pc:docMk/>
          <pc:sldMk cId="0" sldId="625"/>
        </pc:sldMkLst>
        <pc:spChg chg="add del mod">
          <ac:chgData name="Dralk F" userId="0ce5ef93c6cc7083" providerId="LiveId" clId="{75978BD5-9A45-3F41-90E0-D070B8C0F2FA}" dt="2024-03-21T10:43:16.469" v="128" actId="21"/>
          <ac:spMkLst>
            <pc:docMk/>
            <pc:sldMk cId="0" sldId="625"/>
            <ac:spMk id="2" creationId="{3623EC35-4959-B81A-7776-D9153E1D6D14}"/>
          </ac:spMkLst>
        </pc:spChg>
        <pc:spChg chg="add del mod">
          <ac:chgData name="Dralk F" userId="0ce5ef93c6cc7083" providerId="LiveId" clId="{75978BD5-9A45-3F41-90E0-D070B8C0F2FA}" dt="2024-03-21T10:43:16.469" v="128" actId="21"/>
          <ac:spMkLst>
            <pc:docMk/>
            <pc:sldMk cId="0" sldId="625"/>
            <ac:spMk id="21511" creationId="{00000000-0000-0000-0000-000000000000}"/>
          </ac:spMkLst>
        </pc:spChg>
        <pc:spChg chg="add del mod">
          <ac:chgData name="Dralk F" userId="0ce5ef93c6cc7083" providerId="LiveId" clId="{75978BD5-9A45-3F41-90E0-D070B8C0F2FA}" dt="2024-03-21T10:43:16.469" v="128" actId="21"/>
          <ac:spMkLst>
            <pc:docMk/>
            <pc:sldMk cId="0" sldId="625"/>
            <ac:spMk id="21513" creationId="{00000000-0000-0000-0000-000000000000}"/>
          </ac:spMkLst>
        </pc:spChg>
        <pc:picChg chg="add del mod">
          <ac:chgData name="Dralk F" userId="0ce5ef93c6cc7083" providerId="LiveId" clId="{75978BD5-9A45-3F41-90E0-D070B8C0F2FA}" dt="2024-03-21T10:43:29.167" v="136" actId="21"/>
          <ac:picMkLst>
            <pc:docMk/>
            <pc:sldMk cId="0" sldId="625"/>
            <ac:picMk id="21506" creationId="{00000000-0000-0000-0000-000000000000}"/>
          </ac:picMkLst>
        </pc:picChg>
        <pc:picChg chg="add del mod">
          <ac:chgData name="Dralk F" userId="0ce5ef93c6cc7083" providerId="LiveId" clId="{75978BD5-9A45-3F41-90E0-D070B8C0F2FA}" dt="2024-03-21T10:43:29.167" v="136" actId="21"/>
          <ac:picMkLst>
            <pc:docMk/>
            <pc:sldMk cId="0" sldId="625"/>
            <ac:picMk id="21507" creationId="{00000000-0000-0000-0000-000000000000}"/>
          </ac:picMkLst>
        </pc:picChg>
        <pc:picChg chg="add del mod">
          <ac:chgData name="Dralk F" userId="0ce5ef93c6cc7083" providerId="LiveId" clId="{75978BD5-9A45-3F41-90E0-D070B8C0F2FA}" dt="2024-03-21T10:43:16.469" v="128" actId="21"/>
          <ac:picMkLst>
            <pc:docMk/>
            <pc:sldMk cId="0" sldId="625"/>
            <ac:picMk id="21508" creationId="{00000000-0000-0000-0000-000000000000}"/>
          </ac:picMkLst>
        </pc:picChg>
        <pc:picChg chg="add del mod">
          <ac:chgData name="Dralk F" userId="0ce5ef93c6cc7083" providerId="LiveId" clId="{75978BD5-9A45-3F41-90E0-D070B8C0F2FA}" dt="2024-03-21T10:43:16.469" v="128" actId="21"/>
          <ac:picMkLst>
            <pc:docMk/>
            <pc:sldMk cId="0" sldId="625"/>
            <ac:picMk id="21510" creationId="{00000000-0000-0000-0000-000000000000}"/>
          </ac:picMkLst>
        </pc:picChg>
        <pc:picChg chg="add del">
          <ac:chgData name="Dralk F" userId="0ce5ef93c6cc7083" providerId="LiveId" clId="{75978BD5-9A45-3F41-90E0-D070B8C0F2FA}" dt="2024-03-21T10:43:16.469" v="128" actId="21"/>
          <ac:picMkLst>
            <pc:docMk/>
            <pc:sldMk cId="0" sldId="625"/>
            <ac:picMk id="21512" creationId="{00000000-0000-0000-0000-000000000000}"/>
          </ac:picMkLst>
        </pc:picChg>
      </pc:sldChg>
      <pc:sldChg chg="addSp delSp modSp mod">
        <pc:chgData name="Dralk F" userId="0ce5ef93c6cc7083" providerId="LiveId" clId="{75978BD5-9A45-3F41-90E0-D070B8C0F2FA}" dt="2024-03-21T10:45:55.037" v="145" actId="21"/>
        <pc:sldMkLst>
          <pc:docMk/>
          <pc:sldMk cId="0" sldId="641"/>
        </pc:sldMkLst>
        <pc:spChg chg="add del mod">
          <ac:chgData name="Dralk F" userId="0ce5ef93c6cc7083" providerId="LiveId" clId="{75978BD5-9A45-3F41-90E0-D070B8C0F2FA}" dt="2024-03-21T10:45:55.037" v="145" actId="21"/>
          <ac:spMkLst>
            <pc:docMk/>
            <pc:sldMk cId="0" sldId="641"/>
            <ac:spMk id="12292" creationId="{00000000-0000-0000-0000-000000000000}"/>
          </ac:spMkLst>
        </pc:spChg>
        <pc:picChg chg="add del mod">
          <ac:chgData name="Dralk F" userId="0ce5ef93c6cc7083" providerId="LiveId" clId="{75978BD5-9A45-3F41-90E0-D070B8C0F2FA}" dt="2024-03-21T10:45:55.037" v="145" actId="21"/>
          <ac:picMkLst>
            <pc:docMk/>
            <pc:sldMk cId="0" sldId="641"/>
            <ac:picMk id="2" creationId="{00000000-0000-0000-0000-000000000000}"/>
          </ac:picMkLst>
        </pc:picChg>
        <pc:picChg chg="add del mod">
          <ac:chgData name="Dralk F" userId="0ce5ef93c6cc7083" providerId="LiveId" clId="{75978BD5-9A45-3F41-90E0-D070B8C0F2FA}" dt="2024-03-21T10:45:55.037" v="145" actId="21"/>
          <ac:picMkLst>
            <pc:docMk/>
            <pc:sldMk cId="0" sldId="641"/>
            <ac:picMk id="12291" creationId="{00000000-0000-0000-0000-000000000000}"/>
          </ac:picMkLst>
        </pc:picChg>
        <pc:picChg chg="add del mod">
          <ac:chgData name="Dralk F" userId="0ce5ef93c6cc7083" providerId="LiveId" clId="{75978BD5-9A45-3F41-90E0-D070B8C0F2FA}" dt="2024-03-21T10:45:55.037" v="145" actId="21"/>
          <ac:picMkLst>
            <pc:docMk/>
            <pc:sldMk cId="0" sldId="641"/>
            <ac:picMk id="12293" creationId="{00000000-0000-0000-0000-000000000000}"/>
          </ac:picMkLst>
        </pc:picChg>
      </pc:sldChg>
      <pc:sldChg chg="modSp new del mod">
        <pc:chgData name="Dralk F" userId="0ce5ef93c6cc7083" providerId="LiveId" clId="{75978BD5-9A45-3F41-90E0-D070B8C0F2FA}" dt="2024-03-21T10:43:52.943" v="137" actId="2696"/>
        <pc:sldMkLst>
          <pc:docMk/>
          <pc:sldMk cId="965934277" sldId="645"/>
        </pc:sldMkLst>
        <pc:spChg chg="mod">
          <ac:chgData name="Dralk F" userId="0ce5ef93c6cc7083" providerId="LiveId" clId="{75978BD5-9A45-3F41-90E0-D070B8C0F2FA}" dt="2024-03-21T10:16:51.171" v="17" actId="20577"/>
          <ac:spMkLst>
            <pc:docMk/>
            <pc:sldMk cId="965934277" sldId="645"/>
            <ac:spMk id="2" creationId="{A9C580C5-8946-CBB6-CCA9-63717607F77C}"/>
          </ac:spMkLst>
        </pc:spChg>
      </pc:sldChg>
    </pc:docChg>
  </pc:docChgLst>
  <pc:docChgLst>
    <pc:chgData name="Dralk F" userId="0ce5ef93c6cc7083" providerId="LiveId" clId="{C947EB1E-FC62-48BD-84BD-359539CA46D3}"/>
    <pc:docChg chg="undo custSel addSld delSld modSld">
      <pc:chgData name="Dralk F" userId="0ce5ef93c6cc7083" providerId="LiveId" clId="{C947EB1E-FC62-48BD-84BD-359539CA46D3}" dt="2024-04-07T11:54:55.528" v="23" actId="113"/>
      <pc:docMkLst>
        <pc:docMk/>
      </pc:docMkLst>
      <pc:sldChg chg="add del">
        <pc:chgData name="Dralk F" userId="0ce5ef93c6cc7083" providerId="LiveId" clId="{C947EB1E-FC62-48BD-84BD-359539CA46D3}" dt="2024-04-07T11:48:27.909" v="20" actId="47"/>
        <pc:sldMkLst>
          <pc:docMk/>
          <pc:sldMk cId="0" sldId="256"/>
        </pc:sldMkLst>
      </pc:sldChg>
      <pc:sldChg chg="modSp mod">
        <pc:chgData name="Dralk F" userId="0ce5ef93c6cc7083" providerId="LiveId" clId="{C947EB1E-FC62-48BD-84BD-359539CA46D3}" dt="2024-04-07T11:54:55.528" v="23" actId="113"/>
        <pc:sldMkLst>
          <pc:docMk/>
          <pc:sldMk cId="0" sldId="463"/>
        </pc:sldMkLst>
        <pc:spChg chg="mod">
          <ac:chgData name="Dralk F" userId="0ce5ef93c6cc7083" providerId="LiveId" clId="{C947EB1E-FC62-48BD-84BD-359539CA46D3}" dt="2024-04-07T11:54:55.528" v="23" actId="113"/>
          <ac:spMkLst>
            <pc:docMk/>
            <pc:sldMk cId="0" sldId="463"/>
            <ac:spMk id="15364" creationId="{00000000-0000-0000-0000-000000000000}"/>
          </ac:spMkLst>
        </pc:spChg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479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49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50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51"/>
        </pc:sldMkLst>
      </pc:sldChg>
      <pc:sldChg chg="add del">
        <pc:chgData name="Dralk F" userId="0ce5ef93c6cc7083" providerId="LiveId" clId="{C947EB1E-FC62-48BD-84BD-359539CA46D3}" dt="2024-04-07T11:48:27.894" v="18" actId="47"/>
        <pc:sldMkLst>
          <pc:docMk/>
          <pc:sldMk cId="0" sldId="554"/>
        </pc:sldMkLst>
      </pc:sldChg>
      <pc:sldChg chg="addSp delSp modSp">
        <pc:chgData name="Dralk F" userId="0ce5ef93c6cc7083" providerId="LiveId" clId="{C947EB1E-FC62-48BD-84BD-359539CA46D3}" dt="2024-04-07T11:47:50.928" v="12" actId="21"/>
        <pc:sldMkLst>
          <pc:docMk/>
          <pc:sldMk cId="0" sldId="556"/>
        </pc:sldMkLst>
        <pc:spChg chg="add mod">
          <ac:chgData name="Dralk F" userId="0ce5ef93c6cc7083" providerId="LiveId" clId="{C947EB1E-FC62-48BD-84BD-359539CA46D3}" dt="2024-04-07T11:47:50.072" v="11" actId="21"/>
          <ac:spMkLst>
            <pc:docMk/>
            <pc:sldMk cId="0" sldId="556"/>
            <ac:spMk id="3" creationId="{E98D7C12-81CF-EE00-F572-921A34571876}"/>
          </ac:spMkLst>
        </pc:spChg>
        <pc:spChg chg="add del">
          <ac:chgData name="Dralk F" userId="0ce5ef93c6cc7083" providerId="LiveId" clId="{C947EB1E-FC62-48BD-84BD-359539CA46D3}" dt="2024-04-07T11:47:50.928" v="12" actId="21"/>
          <ac:spMkLst>
            <pc:docMk/>
            <pc:sldMk cId="0" sldId="556"/>
            <ac:spMk id="9220" creationId="{00000000-0000-0000-0000-000000000000}"/>
          </ac:spMkLst>
        </pc:spChg>
        <pc:picChg chg="add del mod">
          <ac:chgData name="Dralk F" userId="0ce5ef93c6cc7083" providerId="LiveId" clId="{C947EB1E-FC62-48BD-84BD-359539CA46D3}" dt="2024-04-07T11:47:50.928" v="12" actId="21"/>
          <ac:picMkLst>
            <pc:docMk/>
            <pc:sldMk cId="0" sldId="556"/>
            <ac:picMk id="9219" creationId="{00000000-0000-0000-0000-000000000000}"/>
          </ac:picMkLst>
        </pc:picChg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61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63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65"/>
        </pc:sldMkLst>
      </pc:sldChg>
      <pc:sldChg chg="addSp delSp modSp add del mod">
        <pc:chgData name="Dralk F" userId="0ce5ef93c6cc7083" providerId="LiveId" clId="{C947EB1E-FC62-48BD-84BD-359539CA46D3}" dt="2024-04-07T11:48:27.807" v="17" actId="14734"/>
        <pc:sldMkLst>
          <pc:docMk/>
          <pc:sldMk cId="0" sldId="566"/>
        </pc:sldMkLst>
        <pc:graphicFrameChg chg="add del">
          <ac:chgData name="Dralk F" userId="0ce5ef93c6cc7083" providerId="LiveId" clId="{C947EB1E-FC62-48BD-84BD-359539CA46D3}" dt="2024-04-07T11:48:27.697" v="14" actId="478"/>
          <ac:graphicFrameMkLst>
            <pc:docMk/>
            <pc:sldMk cId="0" sldId="566"/>
            <ac:graphicFrameMk id="2" creationId="{00000000-0000-0000-0000-000000000000}"/>
          </ac:graphicFrameMkLst>
        </pc:graphicFrameChg>
        <pc:graphicFrameChg chg="modGraphic">
          <ac:chgData name="Dralk F" userId="0ce5ef93c6cc7083" providerId="LiveId" clId="{C947EB1E-FC62-48BD-84BD-359539CA46D3}" dt="2024-04-07T11:48:27.807" v="17" actId="14734"/>
          <ac:graphicFrameMkLst>
            <pc:docMk/>
            <pc:sldMk cId="0" sldId="566"/>
            <ac:graphicFrameMk id="4" creationId="{00000000-0000-0000-0000-000000000000}"/>
          </ac:graphicFrameMkLst>
        </pc:graphicFrameChg>
        <pc:graphicFrameChg chg="add del mod">
          <ac:chgData name="Dralk F" userId="0ce5ef93c6cc7083" providerId="LiveId" clId="{C947EB1E-FC62-48BD-84BD-359539CA46D3}" dt="2024-04-07T11:48:27.774" v="16" actId="1076"/>
          <ac:graphicFrameMkLst>
            <pc:docMk/>
            <pc:sldMk cId="0" sldId="566"/>
            <ac:graphicFrameMk id="5" creationId="{00000000-0000-0000-0000-000000000000}"/>
          </ac:graphicFrameMkLst>
        </pc:graphicFrameChg>
      </pc:sldChg>
      <pc:sldChg chg="add del">
        <pc:chgData name="Dralk F" userId="0ce5ef93c6cc7083" providerId="LiveId" clId="{C947EB1E-FC62-48BD-84BD-359539CA46D3}" dt="2024-04-07T11:48:27.902" v="19" actId="47"/>
        <pc:sldMkLst>
          <pc:docMk/>
          <pc:sldMk cId="0" sldId="567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68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94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95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96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97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98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599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602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623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624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625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641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642"/>
        </pc:sldMkLst>
      </pc:sldChg>
      <pc:sldChg chg="add del">
        <pc:chgData name="Dralk F" userId="0ce5ef93c6cc7083" providerId="LiveId" clId="{C947EB1E-FC62-48BD-84BD-359539CA46D3}" dt="2024-04-07T11:48:27.941" v="21" actId="47"/>
        <pc:sldMkLst>
          <pc:docMk/>
          <pc:sldMk cId="0" sldId="644"/>
        </pc:sldMkLst>
      </pc:sldChg>
      <pc:sldMasterChg chg="addSldLayout delSldLayout">
        <pc:chgData name="Dralk F" userId="0ce5ef93c6cc7083" providerId="LiveId" clId="{C947EB1E-FC62-48BD-84BD-359539CA46D3}" dt="2024-04-07T11:48:27.941" v="21" actId="47"/>
        <pc:sldMasterMkLst>
          <pc:docMk/>
          <pc:sldMasterMk cId="0" sldId="2147483648"/>
        </pc:sldMasterMkLst>
        <pc:sldLayoutChg chg="add del">
          <pc:chgData name="Dralk F" userId="0ce5ef93c6cc7083" providerId="LiveId" clId="{C947EB1E-FC62-48BD-84BD-359539CA46D3}" dt="2024-04-07T11:48:27.941" v="21" actId="47"/>
          <pc:sldLayoutMkLst>
            <pc:docMk/>
            <pc:sldMasterMk cId="0" sldId="2147483648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C6A1D58-F668-449D-91DA-23E22ACF31FD}" type="slidenum">
              <a:rPr lang="ar-SA"/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C30E56A-D4C5-431B-BB3D-8018695E0955}" type="slidenum">
              <a:rPr lang="ar-SA" altLang="ar-SA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altLang="ar-S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C30E56A-D4C5-431B-BB3D-8018695E0955}" type="slidenum">
              <a:rPr lang="ar-SA" altLang="ar-SA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altLang="ar-S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C30E56A-D4C5-431B-BB3D-8018695E0955}" type="slidenum">
              <a:rPr lang="ar-SA" altLang="ar-SA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altLang="ar-S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3621-0464-489F-BDDD-C598E3DF2212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0C4C-3D4B-47B8-8DE8-22CFBE8A326B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0E50-0D3C-492D-9EAE-942EAE8BB043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08500" y="1941513"/>
            <a:ext cx="4029075" cy="4114800"/>
          </a:xfrm>
        </p:spPr>
        <p:txBody>
          <a:bodyPr rtlCol="1"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063E-BE6A-46EE-8709-D30C3AFA0973}" type="slidenum">
              <a:rPr lang="ar-SA"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58F7F-5B90-41A3-9643-6C9937F7521B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93C9-0164-43B2-BDF8-39F27528D21C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B15D-A2DE-41C0-B5C8-E084227FB3AE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368C-A34A-4EEF-9027-A953B2DA7C55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FC37A-9498-418A-9E51-DF31780AF628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A61E-70E6-4123-B87B-7E02518F7532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4134-374C-4ED6-89C9-E451E9EC88E3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5145-7D33-4064-AAA2-B73CCAEDE526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8E1593-25FD-4ACA-8A69-6941AC81C0FA}" type="slidenum">
              <a:rPr lang="ar-SA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 dir="r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.amboss.com/us/article/3s0Suh?q=DIabetic%20complications#Y2c2bb57ac9693bb0cb5019b3cadd987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67638" cy="2286000"/>
          </a:xfrm>
          <a:solidFill>
            <a:schemeClr val="bg1"/>
          </a:solidFill>
        </p:spPr>
        <p:txBody>
          <a:bodyPr/>
          <a:lstStyle/>
          <a:p>
            <a:pPr rtl="0" eaLnBrk="1" hangingPunct="1">
              <a:defRPr/>
            </a:pPr>
            <a:br>
              <a:rPr lang="en-US" alt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ar-S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br>
              <a:rPr lang="en-US" altLang="ar-S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ar-S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and complications </a:t>
            </a:r>
          </a:p>
        </p:txBody>
      </p:sp>
      <p:pic>
        <p:nvPicPr>
          <p:cNvPr id="4" name="Picture 6" descr="C:\Users\ashawky\Desktop\الشعا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76250"/>
            <a:ext cx="2362200" cy="1293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</a:t>
            </a:r>
            <a:r>
              <a:rPr lang="en-US" b="1" dirty="0" err="1">
                <a:solidFill>
                  <a:schemeClr val="tx1"/>
                </a:solidFill>
              </a:rPr>
              <a:t>Gehan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Abdelmenam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694613" cy="1143000"/>
          </a:xfrm>
        </p:spPr>
        <p:txBody>
          <a:bodyPr/>
          <a:lstStyle/>
          <a:p>
            <a:pPr algn="l" rtl="0" eaLnBrk="1" hangingPunct="1"/>
            <a:r>
              <a:rPr lang="en-US" altLang="ar-SA" b="1" i="1" u="sng" dirty="0"/>
              <a:t> </a:t>
            </a:r>
            <a:r>
              <a:rPr lang="en-US" altLang="ar-SA" sz="3200" b="1" i="1" u="sng" dirty="0">
                <a:solidFill>
                  <a:srgbClr val="FF0000"/>
                </a:solidFill>
              </a:rPr>
              <a:t>Complications of DKA: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59436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SA" sz="2400" b="1" dirty="0"/>
              <a:t>Cerebral edema </a:t>
            </a:r>
            <a:r>
              <a:rPr lang="en-US" altLang="ar-SA" sz="2400" dirty="0"/>
              <a:t>caused by </a:t>
            </a:r>
            <a:r>
              <a:rPr lang="en-US" altLang="ar-SA" sz="2400" dirty="0" err="1"/>
              <a:t>hyponatremia</a:t>
            </a:r>
            <a:r>
              <a:rPr lang="en-US" altLang="ar-SA" sz="2400" dirty="0"/>
              <a:t>(most common cause of death in children 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SA" sz="2400" dirty="0"/>
              <a:t>Vascular </a:t>
            </a:r>
            <a:r>
              <a:rPr lang="en-US" altLang="ar-SA" sz="2400" b="1" dirty="0"/>
              <a:t>thrombosis         </a:t>
            </a:r>
            <a:r>
              <a:rPr lang="en-US" altLang="ar-SA" sz="2400" dirty="0"/>
              <a:t>Myocardial </a:t>
            </a:r>
            <a:r>
              <a:rPr lang="en-US" altLang="ar-SA" sz="2400" b="1" dirty="0"/>
              <a:t>infarction.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SA" sz="2400" b="1" dirty="0"/>
              <a:t>Infection</a:t>
            </a:r>
            <a:r>
              <a:rPr lang="en-US" altLang="ar-SA" sz="2400" dirty="0"/>
              <a:t>(due to hyperglycemia in addition to defective function of both neutrophils and macrophages with failure of migration outside </a:t>
            </a:r>
            <a:r>
              <a:rPr lang="en-US" altLang="ar-SA" sz="2400" dirty="0" err="1"/>
              <a:t>thickned</a:t>
            </a:r>
            <a:r>
              <a:rPr lang="en-US" altLang="ar-SA" sz="2400" dirty="0"/>
              <a:t> blood vessel wall inside </a:t>
            </a:r>
            <a:r>
              <a:rPr lang="en-US" altLang="ar-SA" sz="2400" dirty="0" err="1"/>
              <a:t>inflammed</a:t>
            </a:r>
            <a:r>
              <a:rPr lang="en-US" altLang="ar-SA" sz="2400" dirty="0"/>
              <a:t> tissue)</a:t>
            </a:r>
          </a:p>
          <a:p>
            <a:pPr marL="0" indent="0" algn="l" rtl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ar-SA" sz="2400" b="1" u="sng" dirty="0">
                <a:solidFill>
                  <a:srgbClr val="FF0000"/>
                </a:solidFill>
              </a:rPr>
              <a:t>Treatment of DKA:</a:t>
            </a:r>
          </a:p>
          <a:p>
            <a:pPr algn="l" rtl="0" eaLnBrk="1" hangingPunct="1">
              <a:defRPr/>
            </a:pPr>
            <a:r>
              <a:rPr lang="en-US" altLang="ar-SA" sz="2400" b="1" dirty="0"/>
              <a:t>Fluid</a:t>
            </a:r>
            <a:r>
              <a:rPr lang="en-US" altLang="ar-SA" sz="2400" dirty="0"/>
              <a:t> replacement. </a:t>
            </a:r>
          </a:p>
          <a:p>
            <a:pPr algn="l" rtl="0" eaLnBrk="1" hangingPunct="1">
              <a:defRPr/>
            </a:pPr>
            <a:r>
              <a:rPr lang="en-US" altLang="ar-SA" sz="2400" b="1" dirty="0"/>
              <a:t>Insulin</a:t>
            </a:r>
            <a:r>
              <a:rPr lang="en-US" altLang="ar-SA" sz="2400" dirty="0"/>
              <a:t> therapy for hyperglycemia.</a:t>
            </a:r>
          </a:p>
          <a:p>
            <a:pPr algn="l" rtl="0" eaLnBrk="1" hangingPunct="1">
              <a:defRPr/>
            </a:pPr>
            <a:r>
              <a:rPr lang="en-US" altLang="ar-SA" sz="2400" b="1" dirty="0"/>
              <a:t>Electrolyte</a:t>
            </a:r>
            <a:r>
              <a:rPr lang="en-US" altLang="ar-SA" sz="2400" dirty="0"/>
              <a:t> correction.</a:t>
            </a:r>
          </a:p>
          <a:p>
            <a:pPr algn="l" rtl="0" eaLnBrk="1" hangingPunct="1">
              <a:defRPr/>
            </a:pPr>
            <a:r>
              <a:rPr lang="en-US" altLang="ar-SA" sz="2400" b="1" dirty="0"/>
              <a:t>Acidosis</a:t>
            </a:r>
            <a:r>
              <a:rPr lang="en-US" altLang="ar-SA" sz="2400" dirty="0"/>
              <a:t> correction.</a:t>
            </a:r>
          </a:p>
          <a:p>
            <a:pPr algn="l" rtl="0" eaLnBrk="1" hangingPunct="1">
              <a:defRPr/>
            </a:pPr>
            <a:r>
              <a:rPr lang="en-US" altLang="ar-SA" sz="2400" dirty="0"/>
              <a:t>Treatment of </a:t>
            </a:r>
            <a:r>
              <a:rPr lang="en-US" altLang="ar-SA" sz="2400" b="1" dirty="0"/>
              <a:t>precipitating cause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ar-SA" sz="2400" dirty="0"/>
          </a:p>
        </p:txBody>
      </p:sp>
      <p:sp>
        <p:nvSpPr>
          <p:cNvPr id="3" name="Right Arrow 2"/>
          <p:cNvSpPr/>
          <p:nvPr/>
        </p:nvSpPr>
        <p:spPr>
          <a:xfrm>
            <a:off x="3364865" y="15728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5486400" cy="731520"/>
          </a:xfrm>
          <a:solidFill>
            <a:srgbClr val="FF0000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ar-SA" sz="4000" b="1">
                <a:solidFill>
                  <a:schemeClr val="bg1"/>
                </a:solidFill>
              </a:rPr>
              <a:t> Hypoglycemic coma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3040" y="838200"/>
            <a:ext cx="8799195" cy="595058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SA" sz="1800" dirty="0"/>
              <a:t>Hypoglycemia is the </a:t>
            </a:r>
            <a:r>
              <a:rPr lang="en-US" altLang="ar-SA" sz="1800" b="1" u="sng" dirty="0"/>
              <a:t>most frequent </a:t>
            </a:r>
            <a:r>
              <a:rPr lang="en-US" altLang="ar-SA" sz="1800" dirty="0"/>
              <a:t>acute complication in </a:t>
            </a:r>
            <a:r>
              <a:rPr lang="en-US" altLang="ar-SA" sz="1800" b="1" u="sng" dirty="0"/>
              <a:t>type 1</a:t>
            </a:r>
            <a:r>
              <a:rPr lang="en-US" altLang="ar-SA" sz="1800" dirty="0"/>
              <a:t> diabetes.</a:t>
            </a:r>
          </a:p>
          <a:p>
            <a:pPr marL="0" indent="0" algn="l" rtl="0" eaLnBrk="1" hangingPunct="1">
              <a:buNone/>
              <a:defRPr/>
            </a:pPr>
            <a:endParaRPr lang="en-US" altLang="ar-SA" sz="1800" b="1" i="1" u="sng" dirty="0"/>
          </a:p>
          <a:p>
            <a:pPr marL="0" indent="0" algn="l" rtl="0" eaLnBrk="1" hangingPunct="1">
              <a:buNone/>
              <a:defRPr/>
            </a:pPr>
            <a:r>
              <a:rPr lang="en-US" altLang="ar-SA" sz="1800" b="1" i="1" u="sng" dirty="0"/>
              <a:t>Predisposing factors:</a:t>
            </a:r>
          </a:p>
          <a:p>
            <a:pPr algn="l" rtl="0" eaLnBrk="1" hangingPunct="1">
              <a:defRPr/>
            </a:pPr>
            <a:r>
              <a:rPr lang="en-US" altLang="ar-SA" sz="1800" b="1" dirty="0"/>
              <a:t>I- Increase glucose utilization:(excess exercise,high insulin dose,alcohol intake).</a:t>
            </a:r>
          </a:p>
          <a:p>
            <a:pPr algn="l" rtl="0" eaLnBrk="1" hangingPunct="1">
              <a:defRPr/>
            </a:pPr>
            <a:r>
              <a:rPr lang="en-US" altLang="ar-SA" sz="1800" b="1" dirty="0"/>
              <a:t>II- Decrease glucose supply:(missed or delayed meal).</a:t>
            </a:r>
          </a:p>
          <a:p>
            <a:pPr algn="l" rtl="0" eaLnBrk="1" hangingPunct="1">
              <a:defRPr/>
            </a:pPr>
            <a:endParaRPr lang="en-US" altLang="ar-SA" sz="1800" b="1" u="sng" dirty="0"/>
          </a:p>
          <a:p>
            <a:pPr marL="0" indent="0" algn="l" rtl="0" eaLnBrk="1" hangingPunct="1">
              <a:buClr>
                <a:schemeClr val="tx1"/>
              </a:buClr>
              <a:buSzPct val="80000"/>
              <a:buNone/>
            </a:pPr>
            <a:r>
              <a:rPr lang="en-US" altLang="ar-SA" sz="1800" b="1" i="1" u="sng" dirty="0">
                <a:sym typeface="+mn-ea"/>
              </a:rPr>
              <a:t>Clinical manifestations of hypoglycemia:</a:t>
            </a:r>
            <a:r>
              <a:rPr lang="en-US" altLang="ar-SA" sz="1800" dirty="0"/>
              <a:t>  </a:t>
            </a:r>
          </a:p>
          <a:p>
            <a:pPr marL="0" indent="0" algn="l" rtl="0" eaLnBrk="1" hangingPunct="1">
              <a:buClr>
                <a:schemeClr val="tx1"/>
              </a:buClr>
              <a:buSzPct val="80000"/>
              <a:buNone/>
            </a:pPr>
            <a:r>
              <a:rPr lang="en-US" altLang="ar-SA" sz="1800" dirty="0"/>
              <a:t>1-  </a:t>
            </a:r>
            <a:r>
              <a:rPr lang="en-US" altLang="ar-SA" sz="1800" b="1" dirty="0">
                <a:sym typeface="+mn-ea"/>
              </a:rPr>
              <a:t>At first adrenergic manifestation (if glucose level less than 70mg/dl :</a:t>
            </a:r>
            <a:r>
              <a:rPr lang="en-US" altLang="ar-SA" sz="1800" dirty="0">
                <a:sym typeface="+mn-ea"/>
              </a:rPr>
              <a:t> </a:t>
            </a:r>
            <a:endParaRPr lang="en-US" altLang="ar-SA" sz="1800" dirty="0"/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ar-SA" sz="1800" dirty="0">
                <a:sym typeface="+mn-ea"/>
              </a:rPr>
              <a:t>     </a:t>
            </a:r>
            <a:r>
              <a:rPr lang="en-US" altLang="ar-SA" sz="1800" dirty="0" err="1">
                <a:sym typeface="+mn-ea"/>
              </a:rPr>
              <a:t>Hunger,Tremor,Palpitation,Anxiety,Pallor</a:t>
            </a:r>
            <a:r>
              <a:rPr lang="en-US" altLang="ar-SA" sz="1800" dirty="0">
                <a:sym typeface="+mn-ea"/>
              </a:rPr>
              <a:t>, Sweating.</a:t>
            </a:r>
            <a:endParaRPr lang="en-US" altLang="ar-SA" sz="1800" dirty="0"/>
          </a:p>
          <a:p>
            <a:pPr marL="0" indent="0" algn="l" rtl="0" eaLnBrk="1" hangingPunct="1">
              <a:buClr>
                <a:schemeClr val="tx1"/>
              </a:buClr>
              <a:buSzPct val="90000"/>
              <a:buNone/>
            </a:pPr>
            <a:r>
              <a:rPr lang="en-US" altLang="ar-SA" sz="1800" b="1" dirty="0">
                <a:sym typeface="+mn-ea"/>
              </a:rPr>
              <a:t>2- Then Neurologic manifestations(if glucose level less than 45mg/dl) :</a:t>
            </a:r>
            <a:endParaRPr lang="en-US" altLang="ar-SA" sz="1800" b="1" dirty="0"/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ar-SA" sz="1800" dirty="0">
                <a:sym typeface="+mn-ea"/>
              </a:rPr>
              <a:t>     Impaired </a:t>
            </a:r>
            <a:r>
              <a:rPr lang="en-US" altLang="ar-SA" sz="1800" dirty="0" err="1">
                <a:sym typeface="+mn-ea"/>
              </a:rPr>
              <a:t>thinking,Change</a:t>
            </a:r>
            <a:r>
              <a:rPr lang="en-US" altLang="ar-SA" sz="1800" dirty="0">
                <a:sym typeface="+mn-ea"/>
              </a:rPr>
              <a:t> of </a:t>
            </a:r>
            <a:r>
              <a:rPr lang="en-US" altLang="ar-SA" sz="1800" b="1" u="sng" dirty="0">
                <a:sym typeface="+mn-ea"/>
              </a:rPr>
              <a:t>mood</a:t>
            </a:r>
            <a:r>
              <a:rPr lang="en-US" altLang="ar-SA" sz="1800" dirty="0">
                <a:sym typeface="+mn-ea"/>
              </a:rPr>
              <a:t>, Irritability ,h</a:t>
            </a:r>
            <a:r>
              <a:rPr lang="en-US" altLang="ar-SA" sz="1800" dirty="0" err="1">
                <a:sym typeface="+mn-ea"/>
              </a:rPr>
              <a:t>eadache,</a:t>
            </a:r>
            <a:r>
              <a:rPr lang="en-US" altLang="ar-SA" sz="1800" b="1" u="sng" dirty="0" err="1">
                <a:sym typeface="+mn-ea"/>
              </a:rPr>
              <a:t>Convulsion</a:t>
            </a:r>
            <a:r>
              <a:rPr lang="en-US" altLang="ar-SA" sz="1800" dirty="0" err="1">
                <a:sym typeface="+mn-ea"/>
              </a:rPr>
              <a:t>,Coma.</a:t>
            </a:r>
            <a:endParaRPr lang="en-US" altLang="ar-SA" sz="1800" dirty="0" err="1"/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ar-SA" sz="1800" dirty="0"/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ar-SA" sz="1800" b="1" i="1" u="sng" dirty="0">
                <a:sym typeface="+mn-ea"/>
              </a:rPr>
              <a:t>Treatment of hypoglycemia:</a:t>
            </a:r>
            <a:endParaRPr lang="en-US" altLang="ar-SA" sz="1800" b="1" i="1" u="sng" dirty="0"/>
          </a:p>
          <a:p>
            <a:pPr algn="l" rtl="0" eaLnBrk="1" hangingPunct="1"/>
            <a:r>
              <a:rPr lang="en-US" altLang="ar-SA" sz="1800" u="sng" dirty="0">
                <a:sym typeface="+mn-ea"/>
              </a:rPr>
              <a:t>In mild cases :</a:t>
            </a:r>
            <a:r>
              <a:rPr lang="en-US" altLang="ar-SA" sz="1800" dirty="0">
                <a:sym typeface="+mn-ea"/>
              </a:rPr>
              <a:t>oral rapidly absorbed carbohydrate.</a:t>
            </a:r>
            <a:endParaRPr lang="en-US" altLang="ar-SA" sz="1800" dirty="0"/>
          </a:p>
          <a:p>
            <a:pPr algn="l" rtl="0" eaLnBrk="1" hangingPunct="1"/>
            <a:r>
              <a:rPr lang="en-US" altLang="ar-SA" sz="1800" u="sng" dirty="0">
                <a:sym typeface="+mn-ea"/>
              </a:rPr>
              <a:t>In sever cases :</a:t>
            </a:r>
            <a:r>
              <a:rPr lang="en-US" altLang="ar-SA" sz="1800" dirty="0">
                <a:sym typeface="+mn-ea"/>
              </a:rPr>
              <a:t>(comatose patient) I.V hypertonic glucose 25% or 50% concentration &amp; glucagon injection.</a:t>
            </a:r>
            <a:endParaRPr lang="en-US" altLang="ar-SA" sz="1800" dirty="0"/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ar-SA" sz="1800" b="1" i="1" u="sng" dirty="0"/>
          </a:p>
          <a:p>
            <a:pPr marL="0" indent="0" algn="l" rtl="0" eaLnBrk="1" hangingPunct="1">
              <a:buFont typeface="Arial" panose="020B0604020202020204" pitchFamily="34" charset="0"/>
              <a:buNone/>
              <a:defRPr/>
            </a:pPr>
            <a:endParaRPr lang="en-US" altLang="ar-SA" sz="1800" dirty="0"/>
          </a:p>
        </p:txBody>
      </p:sp>
    </p:spTree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/>
          <p:nvPr/>
        </p:nvGraphicFramePr>
        <p:xfrm>
          <a:off x="299720" y="410845"/>
          <a:ext cx="8026400" cy="598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524250" imgH="4314825" progId="Paint.Picture">
                  <p:embed/>
                </p:oleObj>
              </mc:Choice>
              <mc:Fallback>
                <p:oleObj r:id="rId3" imgW="3524250" imgH="4314825" progId="Paint.Pictur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720" y="410845"/>
                        <a:ext cx="8026400" cy="598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28600" y="2952115"/>
            <a:ext cx="8610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/>
            <a:r>
              <a:rPr lang="en-US" altLang="ar-SA" sz="2800" b="1" dirty="0">
                <a:latin typeface="Georgia" panose="02040502050405020303" pitchFamily="18" charset="0"/>
                <a:ea typeface="SimSun" panose="02010600030101010101" pitchFamily="2" charset="-122"/>
                <a:sym typeface="+mn-ea"/>
              </a:rPr>
              <a:t>Chronic </a:t>
            </a:r>
            <a:r>
              <a:rPr lang="hu-HU" altLang="ar-SA" sz="2800" b="1" dirty="0">
                <a:latin typeface="Georgia" panose="02040502050405020303" pitchFamily="18" charset="0"/>
                <a:ea typeface="SimSun" panose="02010600030101010101" pitchFamily="2" charset="-122"/>
                <a:sym typeface="+mn-ea"/>
              </a:rPr>
              <a:t>Complications of diabetes mellitus</a:t>
            </a:r>
          </a:p>
        </p:txBody>
      </p:sp>
    </p:spTree>
  </p:cSld>
  <p:clrMapOvr>
    <a:masterClrMapping/>
  </p:clrMapOvr>
  <p:transition spd="slow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62865"/>
            <a:ext cx="9083675" cy="6795135"/>
          </a:xfrm>
        </p:spPr>
        <p:txBody>
          <a:bodyPr/>
          <a:lstStyle/>
          <a:p>
            <a:pPr marL="0" indent="0" algn="l" rtl="0">
              <a:buFont typeface="Arial" panose="020B0604020202020204" pitchFamily="34" charset="0"/>
              <a:buNone/>
            </a:pPr>
            <a:r>
              <a:rPr lang="en-US" altLang="ar-SA" sz="1800" b="1" dirty="0">
                <a:sym typeface="+mn-ea"/>
              </a:rPr>
              <a:t>                 Pathologic effect of diabetes on blood vessels</a:t>
            </a:r>
            <a:r>
              <a:rPr lang="en-US" sz="1800" b="1" dirty="0">
                <a:sym typeface="+mn-ea"/>
              </a:rPr>
              <a:t>( Vascular changes)</a:t>
            </a:r>
            <a:endParaRPr lang="en-US" sz="1800" b="1" i="1" dirty="0">
              <a:solidFill>
                <a:srgbClr val="C00000"/>
              </a:solidFill>
            </a:endParaRPr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1800" b="1" i="1" dirty="0">
              <a:solidFill>
                <a:srgbClr val="C00000"/>
              </a:solidFill>
            </a:endParaRP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1800" dirty="0"/>
              <a:t>I. </a:t>
            </a:r>
            <a:r>
              <a:rPr lang="en-US" sz="1800" b="1" dirty="0"/>
              <a:t>Diabetic </a:t>
            </a:r>
            <a:r>
              <a:rPr lang="en-US" sz="1800" b="1" dirty="0" err="1"/>
              <a:t>macroangiopathy: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1800" b="1" dirty="0" err="1"/>
              <a:t>     A-</a:t>
            </a:r>
            <a:r>
              <a:rPr lang="en-US" sz="1800" dirty="0"/>
              <a:t>  </a:t>
            </a:r>
            <a:r>
              <a:rPr lang="en-US" sz="1800" b="1" dirty="0">
                <a:solidFill>
                  <a:schemeClr val="tx1"/>
                </a:solidFill>
              </a:rPr>
              <a:t>large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dirty="0">
                <a:solidFill>
                  <a:schemeClr val="tx1"/>
                </a:solidFill>
              </a:rPr>
              <a:t>medium</a:t>
            </a:r>
            <a:r>
              <a:rPr lang="en-US" sz="1800" dirty="0">
                <a:solidFill>
                  <a:schemeClr val="tx1"/>
                </a:solidFill>
              </a:rPr>
              <a:t> s</a:t>
            </a:r>
            <a:r>
              <a:rPr lang="en-US" sz="1800" dirty="0"/>
              <a:t>ized arteries :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1800" dirty="0"/>
              <a:t>          </a:t>
            </a:r>
            <a:r>
              <a:rPr lang="en-US" sz="1800" b="1" u="sng" dirty="0" err="1"/>
              <a:t>aorta,coronary</a:t>
            </a:r>
            <a:r>
              <a:rPr lang="en-US" sz="1800" dirty="0"/>
              <a:t> and </a:t>
            </a:r>
            <a:r>
              <a:rPr lang="en-US" sz="1800" b="1" u="sng" dirty="0"/>
              <a:t>cerebral</a:t>
            </a:r>
            <a:r>
              <a:rPr lang="en-US" sz="1800" dirty="0"/>
              <a:t> arteries have </a:t>
            </a:r>
            <a:r>
              <a:rPr lang="en-US" sz="1800" b="1" dirty="0"/>
              <a:t> </a:t>
            </a:r>
            <a:r>
              <a:rPr lang="en-US" sz="1800" dirty="0"/>
              <a:t>accelerated </a:t>
            </a:r>
            <a:r>
              <a:rPr lang="en-US" sz="1800" b="1" u="sng" dirty="0"/>
              <a:t>atherosclerosis</a:t>
            </a:r>
            <a:r>
              <a:rPr lang="en-US" sz="1800" b="1" dirty="0"/>
              <a:t> .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l" rtl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altLang="hu-HU" sz="1800" b="1" dirty="0">
                <a:latin typeface="Garamond" panose="02020404030301010803" pitchFamily="18" charset="0"/>
                <a:sym typeface="+mn-ea"/>
              </a:rPr>
              <a:t>       - </a:t>
            </a:r>
            <a:r>
              <a:rPr lang="hu-HU" altLang="ar-SA" sz="1800" b="1" dirty="0">
                <a:latin typeface="Garamond" panose="02020404030301010803" pitchFamily="18" charset="0"/>
                <a:sym typeface="+mn-ea"/>
              </a:rPr>
              <a:t>Cerbrovascular</a:t>
            </a:r>
            <a:r>
              <a:rPr lang="en-US" altLang="hu-HU" sz="1800" b="1" dirty="0">
                <a:latin typeface="Garamond" panose="02020404030301010803" pitchFamily="18" charset="0"/>
                <a:sym typeface="+mn-ea"/>
              </a:rPr>
              <a:t> :  hemorrhage,infarction,memory loss</a:t>
            </a:r>
            <a:r>
              <a:rPr lang="en-US" altLang="ar-SA" sz="1800" b="1" dirty="0">
                <a:latin typeface="Garamond" panose="02020404030301010803" pitchFamily="18" charset="0"/>
                <a:sym typeface="+mn-ea"/>
              </a:rPr>
              <a:t>.</a:t>
            </a:r>
            <a:endParaRPr lang="en-US" altLang="ar-SA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l" rtl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altLang="ar-SA" sz="1800" b="1" dirty="0">
                <a:latin typeface="Garamond" panose="02020404030301010803" pitchFamily="18" charset="0"/>
                <a:sym typeface="+mn-ea"/>
              </a:rPr>
              <a:t>       -</a:t>
            </a:r>
            <a:r>
              <a:rPr lang="hu-HU" altLang="ar-SA" sz="1800" b="1" dirty="0">
                <a:latin typeface="Garamond" panose="02020404030301010803" pitchFamily="18" charset="0"/>
                <a:sym typeface="+mn-ea"/>
              </a:rPr>
              <a:t>Cardiovascular</a:t>
            </a:r>
            <a:r>
              <a:rPr lang="en-US" altLang="hu-HU" sz="1800" b="1" dirty="0">
                <a:latin typeface="Garamond" panose="02020404030301010803" pitchFamily="18" charset="0"/>
                <a:sym typeface="+mn-ea"/>
              </a:rPr>
              <a:t>: angina,heart failure.</a:t>
            </a:r>
            <a:endParaRPr lang="en-US" altLang="ar-SA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l" rtl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altLang="ar-SA" sz="1800" b="1" dirty="0">
                <a:latin typeface="Garamond" panose="02020404030301010803" pitchFamily="18" charset="0"/>
                <a:sym typeface="+mn-ea"/>
              </a:rPr>
              <a:t>      - P</a:t>
            </a:r>
            <a:r>
              <a:rPr lang="hu-HU" altLang="ar-SA" sz="1800" b="1" dirty="0">
                <a:latin typeface="Garamond" panose="02020404030301010803" pitchFamily="18" charset="0"/>
                <a:sym typeface="+mn-ea"/>
              </a:rPr>
              <a:t>eripheral vascular disease</a:t>
            </a:r>
            <a:r>
              <a:rPr lang="en-US" altLang="hu-HU" sz="1800" b="1" dirty="0">
                <a:latin typeface="Garamond" panose="02020404030301010803" pitchFamily="18" charset="0"/>
                <a:sym typeface="+mn-ea"/>
              </a:rPr>
              <a:t>: ulcer ,gangrene in limbs,foot.</a:t>
            </a:r>
            <a:endParaRPr lang="hu-HU" altLang="ar-SA" sz="1800" b="1" dirty="0">
              <a:latin typeface="Garamond" panose="02020404030301010803" pitchFamily="18" charset="0"/>
            </a:endParaRPr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1800" b="1" dirty="0"/>
              <a:t>    B- </a:t>
            </a:r>
            <a:r>
              <a:rPr lang="en-US" sz="1800" b="1" dirty="0">
                <a:solidFill>
                  <a:schemeClr val="tx1"/>
                </a:solidFill>
                <a:sym typeface="+mn-ea"/>
              </a:rPr>
              <a:t>small</a:t>
            </a:r>
            <a:r>
              <a:rPr lang="en-US" sz="1800" dirty="0">
                <a:solidFill>
                  <a:schemeClr val="tx1"/>
                </a:solidFill>
                <a:sym typeface="+mn-ea"/>
              </a:rPr>
              <a:t> sized </a:t>
            </a:r>
            <a:r>
              <a:rPr lang="en-US" sz="1800" b="1" dirty="0">
                <a:solidFill>
                  <a:schemeClr val="tx1"/>
                </a:solidFill>
                <a:sym typeface="+mn-ea"/>
              </a:rPr>
              <a:t>arterioles :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1800" dirty="0"/>
              <a:t>      thickening of their walls  due to deposition of hyaline material </a:t>
            </a:r>
            <a:r>
              <a:rPr lang="en-US" sz="1800" b="1" dirty="0" err="1"/>
              <a:t>e.g</a:t>
            </a:r>
            <a:r>
              <a:rPr lang="en-US" sz="1800" b="1" dirty="0"/>
              <a:t> afferent and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1800" b="1" dirty="0"/>
              <a:t>      efferent  </a:t>
            </a:r>
            <a:r>
              <a:rPr lang="en-US" sz="1800" b="1" dirty="0" err="1">
                <a:sym typeface="+mn-ea"/>
              </a:rPr>
              <a:t>arterioloscelrosis</a:t>
            </a:r>
            <a:r>
              <a:rPr lang="en-US" sz="1800" dirty="0"/>
              <a:t> of kidney</a:t>
            </a:r>
            <a:r>
              <a:rPr lang="en-US" sz="1800" b="1" dirty="0">
                <a:sym typeface="+mn-ea"/>
              </a:rPr>
              <a:t>(hypertension)</a:t>
            </a:r>
            <a:r>
              <a:rPr lang="en-US" sz="1800" dirty="0"/>
              <a:t>.</a:t>
            </a:r>
            <a:endParaRPr lang="ar-SA" sz="1800" dirty="0"/>
          </a:p>
        </p:txBody>
      </p:sp>
      <p:pic>
        <p:nvPicPr>
          <p:cNvPr id="12291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t="32146" r="25430" b="8723"/>
          <a:stretch>
            <a:fillRect/>
          </a:stretch>
        </p:blipFill>
        <p:spPr bwMode="auto">
          <a:xfrm>
            <a:off x="838200" y="2017395"/>
            <a:ext cx="1444625" cy="192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838200" y="1828800"/>
            <a:ext cx="1494155" cy="6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 b="1" dirty="0">
                <a:solidFill>
                  <a:srgbClr val="00B0F0"/>
                </a:solidFill>
              </a:rPr>
              <a:t> ATHEROSCLEROSIS OF AORTA</a:t>
            </a:r>
            <a:endParaRPr lang="en-US" sz="1400" b="1" dirty="0">
              <a:solidFill>
                <a:srgbClr val="00B0F0"/>
              </a:solidFill>
            </a:endParaRPr>
          </a:p>
        </p:txBody>
      </p:sp>
      <p:pic>
        <p:nvPicPr>
          <p:cNvPr id="12293" name="Picture 2" descr="C:\Users\wkhan\Desktop\endo lect\0cfe4c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86" y="1986545"/>
            <a:ext cx="2893714" cy="19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667500" y="2819400"/>
            <a:ext cx="5715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7772400" y="3886200"/>
            <a:ext cx="127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infarction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842" y="2017395"/>
            <a:ext cx="2974426" cy="1937575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marL="0" indent="0" algn="l" rtl="0">
              <a:buFont typeface="Arial" panose="020B0604020202020204" pitchFamily="34" charset="0"/>
              <a:buNone/>
              <a:defRPr/>
            </a:pPr>
            <a:r>
              <a:rPr lang="en-US" sz="2000" b="1" dirty="0"/>
              <a:t>II. Diabetic </a:t>
            </a:r>
            <a:r>
              <a:rPr lang="en-US" sz="2000" b="1" dirty="0" err="1"/>
              <a:t>microangiopathy</a:t>
            </a:r>
            <a:r>
              <a:rPr lang="en-US" sz="2000" dirty="0"/>
              <a:t>: </a:t>
            </a: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r>
              <a:rPr lang="en-US" sz="2000" dirty="0"/>
              <a:t>  - It affects  </a:t>
            </a:r>
            <a:r>
              <a:rPr lang="en-US" sz="2000" b="1" dirty="0">
                <a:solidFill>
                  <a:srgbClr val="FF0000"/>
                </a:solidFill>
              </a:rPr>
              <a:t>capillaries </a:t>
            </a:r>
            <a:r>
              <a:rPr lang="en-US" sz="2000" dirty="0"/>
              <a:t>of retina, renal glomeruli, and peripheral </a:t>
            </a:r>
            <a:r>
              <a:rPr lang="en-US" sz="2000" dirty="0" err="1"/>
              <a:t>nerves.</a:t>
            </a:r>
            <a:endParaRPr lang="en-US" sz="2000" dirty="0"/>
          </a:p>
          <a:p>
            <a:pPr marL="82550" indent="0" algn="l" rtl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ar-SA" sz="2000" b="1" dirty="0">
                <a:ea typeface="Majalla UI"/>
              </a:rPr>
              <a:t>-Reason</a:t>
            </a:r>
            <a:r>
              <a:rPr lang="en-US" altLang="ar-SA" sz="2000" dirty="0">
                <a:ea typeface="Majalla UI"/>
              </a:rPr>
              <a:t> :</a:t>
            </a:r>
            <a:r>
              <a:rPr lang="en-US" altLang="ar-SA" sz="2000" b="1" u="sng" dirty="0">
                <a:solidFill>
                  <a:srgbClr val="FF0000"/>
                </a:solidFill>
                <a:ea typeface="Majalla UI"/>
              </a:rPr>
              <a:t>long standing </a:t>
            </a:r>
            <a:r>
              <a:rPr lang="en-US" altLang="ar-SA" sz="2000" dirty="0" err="1">
                <a:ea typeface="Majalla UI"/>
              </a:rPr>
              <a:t>hyperglycaemia</a:t>
            </a:r>
            <a:r>
              <a:rPr lang="en-US" altLang="ar-SA" sz="2000" dirty="0">
                <a:ea typeface="Majalla UI"/>
              </a:rPr>
              <a:t>.</a:t>
            </a:r>
          </a:p>
          <a:p>
            <a:pPr marL="82550" indent="0" algn="l" rtl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ar-SA" sz="2000" b="1" dirty="0">
                <a:ea typeface="Majalla UI"/>
              </a:rPr>
              <a:t>-Pathogenesis :</a:t>
            </a:r>
            <a:r>
              <a:rPr lang="en-US" altLang="ar-SA" sz="2000" dirty="0">
                <a:ea typeface="Majalla UI"/>
              </a:rPr>
              <a:t>Microvasculature (capillaries) shows both :</a:t>
            </a:r>
          </a:p>
          <a:p>
            <a:pPr marL="82550" indent="0" algn="l" rtl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ar-SA" sz="2000" dirty="0">
                <a:ea typeface="Majalla UI"/>
              </a:rPr>
              <a:t>      </a:t>
            </a:r>
            <a:r>
              <a:rPr lang="en-US" altLang="ar-SA" sz="2000" dirty="0">
                <a:solidFill>
                  <a:schemeClr val="tx1"/>
                </a:solidFill>
                <a:ea typeface="Majalla UI"/>
              </a:rPr>
              <a:t>1-</a:t>
            </a:r>
            <a:r>
              <a:rPr lang="en-US" altLang="ar-SA" sz="2000" b="1" u="sng" dirty="0">
                <a:solidFill>
                  <a:schemeClr val="tx1"/>
                </a:solidFill>
                <a:ea typeface="Majalla UI"/>
              </a:rPr>
              <a:t>structural abnormalities due to : </a:t>
            </a:r>
          </a:p>
          <a:p>
            <a:pPr marL="82550" indent="0" algn="l" rtl="0"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2000" dirty="0">
                <a:ea typeface="Majalla UI"/>
              </a:rPr>
              <a:t>            a- Hyperglycemia            inability to metabolize glucose within pericytes </a:t>
            </a:r>
          </a:p>
          <a:p>
            <a:pPr marL="82550" indent="0" algn="l" rtl="0"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2000" dirty="0">
                <a:ea typeface="Majalla UI"/>
              </a:rPr>
              <a:t>                          osmotic damage with increase permeability.</a:t>
            </a:r>
          </a:p>
          <a:p>
            <a:pPr marL="82550" indent="0" algn="l" rtl="0"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2000" dirty="0">
                <a:ea typeface="Majalla UI"/>
              </a:rPr>
              <a:t>           b-  Glycosylation (i.e. binding of glucose to wall of blood vessels).</a:t>
            </a:r>
          </a:p>
          <a:p>
            <a:pPr marL="82550" indent="0" algn="l" rtl="0"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endParaRPr lang="en-US" altLang="ar-SA" sz="2000" dirty="0">
              <a:ea typeface="Majalla UI"/>
            </a:endParaRPr>
          </a:p>
          <a:p>
            <a:pPr marL="82550" indent="0" algn="l" rtl="0"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2000" dirty="0">
                <a:solidFill>
                  <a:schemeClr val="tx1"/>
                </a:solidFill>
                <a:ea typeface="Majalla UI"/>
              </a:rPr>
              <a:t>     2</a:t>
            </a:r>
            <a:r>
              <a:rPr lang="en-US" altLang="ar-SA" sz="2000" u="sng" dirty="0">
                <a:solidFill>
                  <a:schemeClr val="tx1"/>
                </a:solidFill>
                <a:ea typeface="Majalla UI"/>
              </a:rPr>
              <a:t>- </a:t>
            </a:r>
            <a:r>
              <a:rPr lang="en-US" altLang="ar-SA" sz="2000" b="1" u="sng" dirty="0">
                <a:solidFill>
                  <a:schemeClr val="tx1"/>
                </a:solidFill>
                <a:ea typeface="Majalla UI"/>
              </a:rPr>
              <a:t>functional abnormalities </a:t>
            </a:r>
            <a:r>
              <a:rPr lang="en-US" altLang="ar-SA" sz="2000" dirty="0">
                <a:solidFill>
                  <a:schemeClr val="tx1"/>
                </a:solidFill>
                <a:ea typeface="Majalla UI"/>
              </a:rPr>
              <a:t>: </a:t>
            </a:r>
          </a:p>
          <a:p>
            <a:pPr marL="82550" indent="0" algn="l" rtl="0"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2000" dirty="0">
                <a:ea typeface="Majalla UI"/>
              </a:rPr>
              <a:t>            </a:t>
            </a:r>
            <a:r>
              <a:rPr lang="en-US" altLang="ar-SA" sz="2000" b="1" dirty="0">
                <a:ea typeface="Majalla UI"/>
              </a:rPr>
              <a:t> a- </a:t>
            </a:r>
            <a:r>
              <a:rPr lang="en-US" altLang="ar-SA" sz="2000" dirty="0">
                <a:ea typeface="Majalla UI"/>
                <a:sym typeface="+mn-ea"/>
              </a:rPr>
              <a:t>Increased capillary </a:t>
            </a:r>
            <a:r>
              <a:rPr lang="en-US" altLang="ar-SA" sz="2000" b="1" u="sng" dirty="0">
                <a:ea typeface="Majalla UI"/>
                <a:sym typeface="+mn-ea"/>
              </a:rPr>
              <a:t>permeability</a:t>
            </a:r>
            <a:r>
              <a:rPr lang="en-US" altLang="ar-SA" sz="2000" dirty="0">
                <a:ea typeface="Majalla UI"/>
                <a:sym typeface="+mn-ea"/>
              </a:rPr>
              <a:t>       </a:t>
            </a:r>
            <a:r>
              <a:rPr lang="en-US" altLang="ar-SA" sz="2000" dirty="0">
                <a:ea typeface="Majalla UI"/>
              </a:rPr>
              <a:t>     </a:t>
            </a:r>
            <a:r>
              <a:rPr lang="en-US" altLang="ar-SA" sz="2000" b="1" u="sng" dirty="0">
                <a:ea typeface="Majalla UI"/>
              </a:rPr>
              <a:t>Retinal </a:t>
            </a:r>
            <a:r>
              <a:rPr lang="en-US" altLang="ar-SA" sz="2000" b="1" u="sng" dirty="0" err="1">
                <a:ea typeface="Majalla UI"/>
              </a:rPr>
              <a:t>exudates</a:t>
            </a:r>
            <a:r>
              <a:rPr lang="en-US" altLang="ar-SA" sz="2000" dirty="0" err="1">
                <a:ea typeface="Majalla UI"/>
              </a:rPr>
              <a:t>,Increased</a:t>
            </a:r>
            <a:r>
              <a:rPr lang="en-US" altLang="ar-SA" sz="2000" dirty="0">
                <a:ea typeface="Majalla UI"/>
              </a:rPr>
              <a:t>  </a:t>
            </a:r>
          </a:p>
          <a:p>
            <a:pPr marL="82550" indent="0" algn="l" rtl="0"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2000" dirty="0">
                <a:ea typeface="Majalla UI"/>
              </a:rPr>
              <a:t>                  urinary </a:t>
            </a:r>
            <a:r>
              <a:rPr lang="en-US" altLang="ar-SA" sz="2000" b="1" u="sng" dirty="0">
                <a:ea typeface="Majalla UI"/>
              </a:rPr>
              <a:t>loss of albumin .</a:t>
            </a:r>
          </a:p>
          <a:p>
            <a:pPr marL="82550" indent="0" algn="l" rtl="0"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2000" b="1" dirty="0">
                <a:ea typeface="Majalla UI"/>
              </a:rPr>
              <a:t>             b- </a:t>
            </a:r>
            <a:r>
              <a:rPr lang="en-US" altLang="ar-SA" sz="2000" dirty="0">
                <a:ea typeface="Majalla UI"/>
              </a:rPr>
              <a:t> Disturbed </a:t>
            </a:r>
            <a:r>
              <a:rPr lang="en-US" altLang="ar-SA" sz="2000" b="1" u="sng" dirty="0">
                <a:ea typeface="Majalla UI"/>
              </a:rPr>
              <a:t>platelet</a:t>
            </a:r>
            <a:r>
              <a:rPr lang="en-US" altLang="ar-SA" sz="2000" dirty="0">
                <a:ea typeface="Majalla UI"/>
              </a:rPr>
              <a:t> function with  tendency to </a:t>
            </a:r>
            <a:r>
              <a:rPr lang="en-US" altLang="ar-SA" sz="2000" b="1" dirty="0">
                <a:ea typeface="Majalla UI"/>
              </a:rPr>
              <a:t>aggregate and thrombosis</a:t>
            </a:r>
            <a:r>
              <a:rPr lang="en-US" altLang="ar-SA" sz="2000" dirty="0">
                <a:ea typeface="Majalla UI"/>
              </a:rPr>
              <a:t>.</a:t>
            </a:r>
          </a:p>
          <a:p>
            <a:pPr marL="82550" indent="0" algn="l" rtl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ar-SA" sz="2400" dirty="0">
              <a:ea typeface="Majalla UI"/>
            </a:endParaRP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algn="l" rtl="0">
              <a:defRPr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180465" y="31984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2704465" y="26650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660265" y="53066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33400"/>
            <a:ext cx="9448800" cy="6324600"/>
          </a:xfrm>
        </p:spPr>
        <p:txBody>
          <a:bodyPr/>
          <a:lstStyle/>
          <a:p>
            <a:pPr marL="0" indent="0"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ar-SA" b="1" i="1" dirty="0"/>
              <a:t>- it is 3 stages</a:t>
            </a:r>
          </a:p>
          <a:p>
            <a:pPr marL="0" indent="0"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sz="2800" b="1" dirty="0">
                <a:solidFill>
                  <a:srgbClr val="C00000"/>
                </a:solidFill>
                <a:sym typeface="+mn-ea"/>
              </a:rPr>
              <a:t>I</a:t>
            </a:r>
            <a:r>
              <a:rPr lang="en-US" sz="1800" b="1" dirty="0">
                <a:solidFill>
                  <a:srgbClr val="C00000"/>
                </a:solidFill>
                <a:sym typeface="+mn-ea"/>
              </a:rPr>
              <a:t>. Stage of Diabetes without retinopathy:</a:t>
            </a:r>
            <a:endParaRPr lang="en-US" sz="1800" b="1" dirty="0">
              <a:solidFill>
                <a:srgbClr val="C00000"/>
              </a:solidFill>
            </a:endParaRPr>
          </a:p>
          <a:p>
            <a:pPr marL="0" indent="0"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C00000"/>
                </a:solidFill>
              </a:rPr>
              <a:t>II</a:t>
            </a:r>
            <a:r>
              <a:rPr lang="en-US" sz="1800" b="1" dirty="0">
                <a:solidFill>
                  <a:srgbClr val="C00000"/>
                </a:solidFill>
              </a:rPr>
              <a:t>. Stage of non proliferative retinopathy( Background retinopathy):</a:t>
            </a:r>
          </a:p>
          <a:p>
            <a:pPr marL="0" indent="0"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       </a:t>
            </a:r>
            <a:r>
              <a:rPr lang="en-US" sz="1800" b="1" dirty="0">
                <a:solidFill>
                  <a:schemeClr val="accent4"/>
                </a:solidFill>
              </a:rPr>
              <a:t>- </a:t>
            </a:r>
            <a:r>
              <a:rPr lang="en-US" sz="1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Clinical presentation:      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  <a:p>
            <a:pPr marL="0" indent="0"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           1- Asymptomatic           2- Blurred vision,floaters,blindness </a:t>
            </a:r>
          </a:p>
          <a:p>
            <a:pPr marL="0" indent="0"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       -  </a:t>
            </a:r>
            <a:r>
              <a:rPr lang="en-US" sz="1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pathological lesions:</a:t>
            </a:r>
          </a:p>
          <a:p>
            <a:pPr marL="0" indent="0" algn="l" rtl="0">
              <a:buFont typeface="+mj-lt"/>
              <a:buNone/>
              <a:defRPr/>
            </a:pPr>
            <a:r>
              <a:rPr lang="en-US" sz="1800" b="1" dirty="0" err="1"/>
              <a:t>          </a:t>
            </a:r>
            <a:r>
              <a:rPr lang="en-US" sz="1800" dirty="0" err="1"/>
              <a:t>  1-Microaneurysm</a:t>
            </a:r>
            <a:r>
              <a:rPr lang="en-US" sz="1800" dirty="0"/>
              <a:t> - earliest sign.</a:t>
            </a:r>
          </a:p>
          <a:p>
            <a:pPr marL="0" indent="0" algn="l" rtl="0">
              <a:buFont typeface="+mj-lt"/>
              <a:buNone/>
              <a:defRPr/>
            </a:pPr>
            <a:r>
              <a:rPr lang="en-US" sz="1800" dirty="0"/>
              <a:t>            2- Hemorrhage.</a:t>
            </a:r>
          </a:p>
          <a:p>
            <a:pPr marL="0" indent="0" algn="l" rtl="0">
              <a:buFont typeface="+mj-lt"/>
              <a:buNone/>
              <a:defRPr/>
            </a:pPr>
            <a:r>
              <a:rPr lang="en-US" sz="1800" dirty="0"/>
              <a:t>                 </a:t>
            </a:r>
            <a:r>
              <a:rPr lang="en-US" sz="1800" b="1" dirty="0">
                <a:solidFill>
                  <a:schemeClr val="tx2"/>
                </a:solidFill>
                <a:sym typeface="+mn-ea"/>
              </a:rPr>
              <a:t>Dot’s</a:t>
            </a:r>
            <a:r>
              <a:rPr lang="en-US" sz="1800" dirty="0">
                <a:solidFill>
                  <a:schemeClr val="tx2"/>
                </a:solidFill>
                <a:sym typeface="+mn-ea"/>
              </a:rPr>
              <a:t> </a:t>
            </a:r>
            <a:r>
              <a:rPr lang="en-US" sz="1800" dirty="0">
                <a:sym typeface="+mn-ea"/>
              </a:rPr>
              <a:t>(</a:t>
            </a:r>
            <a:r>
              <a:rPr lang="en-US" sz="1800" b="1" u="sng" dirty="0" err="1">
                <a:sym typeface="+mn-ea"/>
              </a:rPr>
              <a:t>microaneurysm</a:t>
            </a:r>
            <a:r>
              <a:rPr lang="en-US" sz="1800" dirty="0">
                <a:sym typeface="+mn-ea"/>
              </a:rPr>
              <a:t>) and </a:t>
            </a:r>
            <a:r>
              <a:rPr lang="en-US" sz="1800" b="1" dirty="0">
                <a:solidFill>
                  <a:schemeClr val="tx2"/>
                </a:solidFill>
                <a:sym typeface="+mn-ea"/>
              </a:rPr>
              <a:t>blot’s </a:t>
            </a:r>
            <a:r>
              <a:rPr lang="en-US" sz="1800" dirty="0">
                <a:sym typeface="+mn-ea"/>
              </a:rPr>
              <a:t>(</a:t>
            </a:r>
            <a:r>
              <a:rPr lang="en-US" sz="1800" b="1" u="sng" dirty="0">
                <a:sym typeface="+mn-ea"/>
              </a:rPr>
              <a:t>hemorrhages)</a:t>
            </a:r>
            <a:endParaRPr lang="en-US" sz="1800" b="1" u="sng" dirty="0"/>
          </a:p>
          <a:p>
            <a:pPr marL="0" indent="0" algn="l" rtl="0">
              <a:buFont typeface="+mj-lt"/>
              <a:buNone/>
              <a:defRPr/>
            </a:pPr>
            <a:r>
              <a:rPr lang="en-US" sz="1800" dirty="0"/>
              <a:t>            3- Macular edema.</a:t>
            </a:r>
          </a:p>
          <a:p>
            <a:pPr marL="0" indent="0" algn="l" rtl="0">
              <a:buFont typeface="+mj-lt"/>
              <a:buNone/>
              <a:defRPr/>
            </a:pPr>
            <a:r>
              <a:rPr lang="en-US" sz="1800" dirty="0"/>
              <a:t>            4</a:t>
            </a:r>
            <a:r>
              <a:rPr lang="en-US" altLang="hu-HU" sz="1800" dirty="0"/>
              <a:t>- </a:t>
            </a:r>
            <a:r>
              <a:rPr lang="hu-HU" altLang="ar-SA" sz="1800" dirty="0"/>
              <a:t>Vascular occlusion</a:t>
            </a:r>
            <a:r>
              <a:rPr lang="en-US" altLang="ar-SA" sz="1800" dirty="0"/>
              <a:t> </a:t>
            </a:r>
            <a:r>
              <a:rPr lang="hu-HU" altLang="ar-SA" sz="1800" dirty="0"/>
              <a:t>leads to</a:t>
            </a:r>
            <a:r>
              <a:rPr lang="en-US" altLang="ar-SA" sz="1800" dirty="0"/>
              <a:t> l</a:t>
            </a:r>
            <a:r>
              <a:rPr lang="hu-HU" altLang="ar-SA" sz="1800" dirty="0"/>
              <a:t>arge </a:t>
            </a:r>
            <a:r>
              <a:rPr lang="hu-HU" altLang="ar-SA" sz="1800" b="1" u="sng" dirty="0"/>
              <a:t>ischaemic areas</a:t>
            </a:r>
            <a:r>
              <a:rPr lang="en-US" altLang="ar-SA" sz="1800" b="1" u="sng" dirty="0"/>
              <a:t> </a:t>
            </a:r>
            <a:r>
              <a:rPr lang="en-US" altLang="ar-SA" sz="1800" dirty="0"/>
              <a:t>producing</a:t>
            </a:r>
          </a:p>
          <a:p>
            <a:pPr marL="0" indent="0" algn="l" rtl="0">
              <a:buFont typeface="+mj-lt"/>
              <a:buNone/>
              <a:defRPr/>
            </a:pPr>
            <a:r>
              <a:rPr lang="en-US" altLang="ar-SA" sz="1800" dirty="0"/>
              <a:t>               infarcted  areas </a:t>
            </a:r>
            <a:r>
              <a:rPr lang="en-US" altLang="ar-SA" sz="1800" b="1" u="sng" dirty="0"/>
              <a:t>(</a:t>
            </a:r>
            <a:r>
              <a:rPr lang="hu-HU" altLang="ar-SA" sz="1800" b="1" u="sng" dirty="0"/>
              <a:t>cotton-wool spots</a:t>
            </a:r>
            <a:r>
              <a:rPr lang="en-US" altLang="ar-SA" sz="1800" dirty="0"/>
              <a:t>)</a:t>
            </a:r>
            <a:r>
              <a:rPr lang="hu-HU" altLang="ar-SA" sz="1800" dirty="0"/>
              <a:t>.</a:t>
            </a:r>
            <a:endParaRPr lang="en-US" altLang="ar-SA" sz="1800" dirty="0"/>
          </a:p>
          <a:p>
            <a:pPr marL="0" indent="0" algn="l" rtl="0">
              <a:buNone/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0" indent="0" algn="l" rtl="0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algn="l" rtl="0">
              <a:defRPr/>
            </a:pPr>
            <a:endParaRPr lang="en-US" sz="1800" b="1" u="sng" dirty="0"/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r>
              <a:rPr lang="en-US" sz="1800" dirty="0"/>
              <a:t> </a:t>
            </a:r>
            <a:endParaRPr lang="en-US" altLang="ar-SA" sz="1800" dirty="0"/>
          </a:p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ar-SA" sz="1800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50900"/>
          </a:xfrm>
        </p:spPr>
        <p:txBody>
          <a:bodyPr/>
          <a:lstStyle/>
          <a:p>
            <a:pPr algn="l" eaLnBrk="1" hangingPunct="1"/>
            <a:r>
              <a:rPr lang="hu-HU" altLang="ar-SA" sz="4000" b="1" u="sng" dirty="0">
                <a:solidFill>
                  <a:srgbClr val="FF0000"/>
                </a:solidFill>
              </a:rPr>
              <a:t>Diabetic retinopathy</a:t>
            </a:r>
            <a:endParaRPr lang="en-US" altLang="ar-SA" sz="4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33400"/>
            <a:ext cx="9448800" cy="6324600"/>
          </a:xfrm>
        </p:spPr>
        <p:txBody>
          <a:bodyPr/>
          <a:lstStyle/>
          <a:p>
            <a:pPr marL="0" indent="0"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ar-SA" b="1" i="1" u="sng" dirty="0"/>
              <a:t> 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 algn="l" rtl="0">
              <a:buNone/>
              <a:defRPr/>
            </a:pPr>
            <a:r>
              <a:rPr lang="en-US" sz="1800" b="1" dirty="0">
                <a:solidFill>
                  <a:schemeClr val="accent2"/>
                </a:solidFill>
              </a:rPr>
              <a:t>III. Stage of  Proliferative retinopathy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: due to damage of retinal capillaries leading to ischemia which stimulate release of VEGF and formation of new capillaries</a:t>
            </a:r>
          </a:p>
          <a:p>
            <a:pPr marL="0" indent="0" algn="l" rtl="0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l" rtl="0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l" rtl="0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l" rtl="0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l" rtl="0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l" rtl="0">
              <a:buNone/>
              <a:defRPr/>
            </a:pPr>
            <a:endParaRPr lang="en-US" sz="1800" dirty="0"/>
          </a:p>
          <a:p>
            <a:pPr marL="0" indent="0" algn="l" rtl="0">
              <a:buNone/>
              <a:defRPr/>
            </a:pPr>
            <a:r>
              <a:rPr lang="en-US" altLang="ar-SA" sz="3600" b="1" u="sng" dirty="0">
                <a:solidFill>
                  <a:schemeClr val="tx1"/>
                </a:solidFill>
              </a:rPr>
              <a:t>Other Eye Complications:</a:t>
            </a:r>
          </a:p>
          <a:p>
            <a:pPr marL="0" indent="0" algn="l" rtl="0" eaLnBrk="1" hangingPunct="1">
              <a:buFont typeface="Wingdings" panose="05000000000000000000" pitchFamily="2" charset="2"/>
              <a:buNone/>
              <a:defRPr/>
            </a:pPr>
            <a:r>
              <a:rPr lang="en-US" altLang="ar-SA" sz="1800" b="1" dirty="0"/>
              <a:t>- Cataracts,glaucoma at earlier age than non diabetic persons</a:t>
            </a:r>
            <a:r>
              <a:rPr lang="en-US" altLang="ar-SA" sz="1800" dirty="0"/>
              <a:t>.</a:t>
            </a:r>
          </a:p>
          <a:p>
            <a:pPr marL="0" indent="0" algn="l" rtl="0" eaLnBrk="1" hangingPunct="1">
              <a:buFont typeface="Wingdings" panose="05000000000000000000" pitchFamily="2" charset="2"/>
              <a:buNone/>
              <a:defRPr/>
            </a:pPr>
            <a:r>
              <a:rPr lang="en-US" altLang="ar-SA" sz="1800" b="1" dirty="0"/>
              <a:t>-Vitreous Bleeding.</a:t>
            </a:r>
          </a:p>
          <a:p>
            <a:pPr algn="l" rtl="0">
              <a:defRPr/>
            </a:pPr>
            <a:endParaRPr lang="en-US" sz="1800" b="1" u="sng" dirty="0"/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r>
              <a:rPr lang="en-US" sz="1800" dirty="0"/>
              <a:t> </a:t>
            </a:r>
            <a:endParaRPr lang="en-US" altLang="ar-SA" sz="1800" dirty="0"/>
          </a:p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ar-SA" sz="1800" dirty="0"/>
          </a:p>
        </p:txBody>
      </p:sp>
    </p:spTree>
  </p:cSld>
  <p:clrMapOvr>
    <a:masterClrMapping/>
  </p:clrMapOvr>
  <p:transition spd="slow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72" y="3848100"/>
            <a:ext cx="2133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48100"/>
            <a:ext cx="3200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2" descr="C:\My Resource\Lectures\diabetes\normal ret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52" y="686860"/>
            <a:ext cx="3530944" cy="231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5003800" y="228600"/>
            <a:ext cx="177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Normal retina</a:t>
            </a:r>
          </a:p>
        </p:txBody>
      </p:sp>
      <p:pic>
        <p:nvPicPr>
          <p:cNvPr id="21510" name="Picture 2" descr="C:\My Resource\Lectures\diabetes\diabetic retin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96" y="685800"/>
            <a:ext cx="2133600" cy="231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459520" y="301228"/>
            <a:ext cx="2819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Ctr="1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kumimoji="1" lang="en-US" altLang="ar-SA" sz="2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Cotton wool spots</a:t>
            </a:r>
          </a:p>
        </p:txBody>
      </p: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685800"/>
            <a:ext cx="325278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2"/>
          <p:cNvSpPr txBox="1">
            <a:spLocks noChangeArrowheads="1"/>
          </p:cNvSpPr>
          <p:nvPr/>
        </p:nvSpPr>
        <p:spPr bwMode="auto">
          <a:xfrm>
            <a:off x="-495300" y="228600"/>
            <a:ext cx="5105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eaLnBrk="1" hangingPunct="1"/>
            <a:r>
              <a:rPr lang="en-US" altLang="ar-SA" sz="2800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Vitreous Bleeding</a:t>
            </a:r>
            <a:endParaRPr lang="en-ZA" altLang="ar-SA" sz="2800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3623EC35-4959-B81A-7776-D9153E1D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524" y="249833"/>
            <a:ext cx="2819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Ctr="1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kumimoji="1" lang="en-US" altLang="ar-SA" sz="2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Normal</a:t>
            </a:r>
          </a:p>
        </p:txBody>
      </p:sp>
    </p:spTree>
  </p:cSld>
  <p:clrMapOvr>
    <a:masterClrMapping/>
  </p:clrMapOvr>
  <p:transition spd="slow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247015"/>
            <a:ext cx="9098280" cy="6486525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99350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Intended Learning Objectives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8934450" cy="5638800"/>
          </a:xfrm>
        </p:spPr>
        <p:txBody>
          <a:bodyPr/>
          <a:lstStyle/>
          <a:p>
            <a:pPr algn="l" rtl="0"/>
            <a:r>
              <a:rPr lang="en-US" sz="2400" dirty="0"/>
              <a:t>Recall </a:t>
            </a:r>
            <a:r>
              <a:rPr lang="en-US" sz="2400" dirty="0" err="1"/>
              <a:t>definition,types,diagnostic</a:t>
            </a:r>
            <a:r>
              <a:rPr lang="en-US" sz="2400" dirty="0"/>
              <a:t> criteria of </a:t>
            </a:r>
            <a:r>
              <a:rPr lang="en-US" altLang="ar-SA" sz="2400" b="1" dirty="0"/>
              <a:t>Diabetes Mellitus</a:t>
            </a:r>
            <a:r>
              <a:rPr lang="en-US" sz="2400" dirty="0"/>
              <a:t>.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List differences between type I&amp;II of </a:t>
            </a:r>
            <a:r>
              <a:rPr lang="en-US" altLang="ar-SA" sz="2400" b="1" dirty="0"/>
              <a:t>Diabetes Mellitus</a:t>
            </a:r>
            <a:r>
              <a:rPr lang="en-US" sz="2400" b="1" dirty="0"/>
              <a:t>.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Describe </a:t>
            </a:r>
            <a:r>
              <a:rPr lang="en-US" sz="2400" dirty="0" err="1"/>
              <a:t>metabolic,vascular,pancreatic</a:t>
            </a:r>
            <a:r>
              <a:rPr lang="en-US" sz="2400" dirty="0"/>
              <a:t> changes associating diabetes.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List  acute and chronic </a:t>
            </a:r>
            <a:r>
              <a:rPr lang="hu-HU" altLang="ar-SA" sz="2400" dirty="0">
                <a:latin typeface="Georgia" panose="02040502050405020303" pitchFamily="18" charset="0"/>
                <a:ea typeface="SimSun" panose="02010600030101010101" pitchFamily="2" charset="-122"/>
              </a:rPr>
              <a:t>Complications of diabetes mellitus</a:t>
            </a:r>
            <a:r>
              <a:rPr lang="en-US" sz="2400" dirty="0"/>
              <a:t> .</a:t>
            </a:r>
          </a:p>
          <a:p>
            <a:pPr marL="0" indent="0" algn="l" rtl="0">
              <a:buNone/>
            </a:pPr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</p:txBody>
      </p:sp>
    </p:spTree>
  </p:cSld>
  <p:clrMapOvr>
    <a:masterClrMapping/>
  </p:clrMapOvr>
  <p:transition spd="slow" advTm="61760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-25400" y="533400"/>
            <a:ext cx="9321800" cy="6324600"/>
          </a:xfrm>
        </p:spPr>
        <p:txBody>
          <a:bodyPr/>
          <a:lstStyle/>
          <a:p>
            <a:pPr marL="0" indent="0"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I. Asymptomatic patients : </a:t>
            </a:r>
            <a:r>
              <a:rPr lang="en-US" sz="1800" b="1" dirty="0">
                <a:solidFill>
                  <a:schemeClr val="tx1"/>
                </a:solidFill>
              </a:rPr>
              <a:t>  </a:t>
            </a:r>
          </a:p>
          <a:p>
            <a:pPr marL="0" indent="0" algn="l" rtl="0"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   -blood glucose regulation </a:t>
            </a:r>
          </a:p>
          <a:p>
            <a:pPr marL="0" indent="0" algn="l" rtl="0"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  -yearly eye examination </a:t>
            </a:r>
          </a:p>
          <a:p>
            <a:pPr marL="0" indent="0" algn="l" rtl="0">
              <a:buNone/>
              <a:defRPr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 algn="l" rtl="0">
              <a:buNone/>
              <a:defRPr/>
            </a:pPr>
            <a:r>
              <a:rPr lang="en-US" sz="2800" b="1" dirty="0"/>
              <a:t>II- Symptomatic patients  </a:t>
            </a:r>
          </a:p>
          <a:p>
            <a:pPr marL="0" indent="0" algn="l" rtl="0">
              <a:buNone/>
              <a:defRPr/>
            </a:pPr>
            <a:r>
              <a:rPr lang="en-US" sz="2000" b="1" dirty="0"/>
              <a:t>     </a:t>
            </a:r>
            <a:r>
              <a:rPr lang="en-US" sz="2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1-Metabolic control:</a:t>
            </a:r>
          </a:p>
          <a:p>
            <a:pPr marL="0" indent="0" algn="l" rtl="0">
              <a:buNone/>
              <a:defRPr/>
            </a:pPr>
            <a:r>
              <a:rPr lang="en-US" sz="2000" b="1" dirty="0"/>
              <a:t>      A- glycemic control HBA1C 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﹤7％</a:t>
            </a:r>
          </a:p>
          <a:p>
            <a:pPr marL="0" indent="0" algn="l" rtl="0">
              <a:buNone/>
              <a:defRPr/>
            </a:pP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   B- Blood pressure ﹤130／80mmHg</a:t>
            </a:r>
          </a:p>
          <a:p>
            <a:pPr marL="0" indent="0" algn="l" rtl="0">
              <a:buNone/>
              <a:defRPr/>
            </a:pPr>
            <a:endParaRPr lang="en-US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 algn="l" rtl="0">
              <a:buNone/>
              <a:defRPr/>
            </a:pP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2- Antiangiogenic factor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:using monoclonal antibodies that bind to </a:t>
            </a:r>
          </a:p>
          <a:p>
            <a:pPr marL="0" indent="0" algn="l" rtl="0">
              <a:buNone/>
              <a:defRPr/>
            </a:pP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  vascular endothelial growth factor(VEGF).</a:t>
            </a:r>
          </a:p>
          <a:p>
            <a:pPr marL="0" indent="0" algn="l" rtl="0">
              <a:buNone/>
              <a:defRPr/>
            </a:pPr>
            <a:endParaRPr lang="en-US" sz="2000" b="1" dirty="0"/>
          </a:p>
          <a:p>
            <a:pPr marL="0" indent="0" algn="l" rtl="0">
              <a:buNone/>
              <a:defRPr/>
            </a:pPr>
            <a:r>
              <a:rPr lang="en-US" sz="1800" b="1" dirty="0"/>
              <a:t>    </a:t>
            </a:r>
            <a:r>
              <a:rPr lang="en-US" sz="1800" b="1" dirty="0">
                <a:solidFill>
                  <a:srgbClr val="7030A0"/>
                </a:solidFill>
              </a:rPr>
              <a:t>3 - Retinal laser photocoagulation </a:t>
            </a:r>
            <a:r>
              <a:rPr lang="en-US" sz="1800" b="1" dirty="0"/>
              <a:t>with local anathesia:specialy in patients with proliferative </a:t>
            </a:r>
          </a:p>
          <a:p>
            <a:pPr marL="0" indent="0" algn="l" rtl="0">
              <a:buNone/>
              <a:defRPr/>
            </a:pPr>
            <a:r>
              <a:rPr lang="en-US" sz="1800" b="1" dirty="0"/>
              <a:t>     retinopathy stage.</a:t>
            </a:r>
          </a:p>
          <a:p>
            <a:pPr marL="0" indent="0" algn="l" rtl="0">
              <a:buNone/>
              <a:defRPr/>
            </a:pPr>
            <a:endParaRPr lang="en-US" sz="1800" b="1" dirty="0"/>
          </a:p>
          <a:p>
            <a:pPr marL="0" indent="0" algn="l" rtl="0">
              <a:buNone/>
              <a:defRPr/>
            </a:pPr>
            <a:r>
              <a:rPr lang="en-US" sz="1800" b="1" dirty="0"/>
              <a:t>   </a:t>
            </a:r>
            <a:r>
              <a:rPr lang="en-US" sz="1800" b="1" dirty="0">
                <a:solidFill>
                  <a:srgbClr val="7030A0"/>
                </a:solidFill>
              </a:rPr>
              <a:t>4- surgery:</a:t>
            </a:r>
            <a:r>
              <a:rPr lang="en-US" sz="1800" b="1" dirty="0"/>
              <a:t>  e.g vitrectomy specialy if there is hemorrhage interfere with vision </a:t>
            </a: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r>
              <a:rPr lang="en-US" sz="1800" dirty="0"/>
              <a:t> </a:t>
            </a:r>
            <a:endParaRPr lang="en-US" altLang="ar-SA" sz="1800" dirty="0"/>
          </a:p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ar-SA" sz="1800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50900"/>
          </a:xfrm>
        </p:spPr>
        <p:txBody>
          <a:bodyPr/>
          <a:lstStyle/>
          <a:p>
            <a:pPr algn="l" eaLnBrk="1" hangingPunct="1"/>
            <a:r>
              <a:rPr lang="en-US" altLang="hu-HU" sz="4000" b="1" u="sng" dirty="0">
                <a:solidFill>
                  <a:srgbClr val="FF0000"/>
                </a:solidFill>
              </a:rPr>
              <a:t>Management of </a:t>
            </a:r>
            <a:r>
              <a:rPr lang="hu-HU" altLang="ar-SA" sz="4000" b="1" u="sng" dirty="0">
                <a:solidFill>
                  <a:srgbClr val="FF0000"/>
                </a:solidFill>
              </a:rPr>
              <a:t>Diabetic retinopathy</a:t>
            </a:r>
            <a:endParaRPr lang="en-US" altLang="ar-SA" sz="4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-38735" y="838200"/>
            <a:ext cx="9182735" cy="6019165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  <a:buFontTx/>
              <a:buChar char="-"/>
            </a:pPr>
            <a:r>
              <a:rPr lang="en-US" altLang="ar-SA" sz="1400" dirty="0"/>
              <a:t>About </a:t>
            </a:r>
            <a:r>
              <a:rPr lang="en-US" altLang="ar-SA" sz="1400" b="1" u="sng" dirty="0"/>
              <a:t>20 – 30% </a:t>
            </a:r>
            <a:r>
              <a:rPr lang="en-US" altLang="ar-SA" sz="1400" dirty="0"/>
              <a:t>of patients with diabetes develop diabetic nephropathy.</a:t>
            </a:r>
          </a:p>
          <a:p>
            <a:pPr algn="l" rtl="0" eaLnBrk="1" hangingPunct="1">
              <a:lnSpc>
                <a:spcPct val="150000"/>
              </a:lnSpc>
              <a:buFontTx/>
              <a:buChar char="-"/>
            </a:pPr>
            <a:r>
              <a:rPr lang="en-US" altLang="ar-SA" sz="1400" dirty="0"/>
              <a:t>Pathophysiology: it is  3 stages</a:t>
            </a:r>
          </a:p>
          <a:p>
            <a:pPr marL="0" indent="0" algn="l" rtl="0" eaLnBrk="1" hangingPunct="1">
              <a:lnSpc>
                <a:spcPct val="150000"/>
              </a:lnSpc>
              <a:buFontTx/>
              <a:buNone/>
            </a:pPr>
            <a:r>
              <a:rPr lang="en-US" altLang="ar-SA" sz="1400" dirty="0">
                <a:sym typeface="+mn-ea"/>
              </a:rPr>
              <a:t>1- Hyperglycemia </a:t>
            </a:r>
            <a:r>
              <a:rPr lang="en-US" altLang="ar-SA" sz="1400" dirty="0"/>
              <a:t>              increase GFR                 hypertension.</a:t>
            </a:r>
          </a:p>
          <a:p>
            <a:pPr marL="0" indent="0" algn="l" rtl="0" eaLnBrk="1" hangingPunct="1">
              <a:lnSpc>
                <a:spcPct val="150000"/>
              </a:lnSpc>
              <a:buFontTx/>
              <a:buNone/>
            </a:pPr>
            <a:r>
              <a:rPr lang="en-US" altLang="ar-SA" sz="1400" dirty="0"/>
              <a:t>(hypertension is also aggravated by activation of renin angiotensin system which cause efferent arteriole vasoconstriction)</a:t>
            </a:r>
          </a:p>
          <a:p>
            <a:pPr marL="0" indent="0" algn="l" rtl="0" eaLnBrk="1" hangingPunct="1">
              <a:lnSpc>
                <a:spcPct val="150000"/>
              </a:lnSpc>
              <a:buFontTx/>
              <a:buNone/>
            </a:pPr>
            <a:r>
              <a:rPr lang="en-US" altLang="ar-SA" sz="1400" dirty="0"/>
              <a:t>2- excess production of reactive oxygen </a:t>
            </a:r>
            <a:r>
              <a:rPr lang="en-US" altLang="ar-SA" sz="1400" dirty="0" err="1"/>
              <a:t>species,inflammatory</a:t>
            </a:r>
            <a:r>
              <a:rPr lang="en-US" altLang="ar-SA" sz="1400" dirty="0"/>
              <a:t> cytokines lead to damage of endothelium and increase permeability (</a:t>
            </a:r>
            <a:r>
              <a:rPr lang="hu-HU" altLang="ar-SA" sz="1400" b="1" u="sng" dirty="0" err="1">
                <a:sym typeface="+mn-ea"/>
              </a:rPr>
              <a:t>albuminuria</a:t>
            </a:r>
            <a:r>
              <a:rPr lang="hu-HU" altLang="ar-SA" sz="1400" b="1" u="sng" dirty="0">
                <a:sym typeface="+mn-ea"/>
              </a:rPr>
              <a:t> </a:t>
            </a:r>
            <a:r>
              <a:rPr lang="en-US" altLang="ar-SA" sz="1400" dirty="0">
                <a:sym typeface="+mn-ea"/>
              </a:rPr>
              <a:t> </a:t>
            </a:r>
            <a:r>
              <a:rPr lang="hu-HU" altLang="ar-SA" sz="1400" dirty="0">
                <a:sym typeface="+mn-ea"/>
              </a:rPr>
              <a:t>&gt;300 </a:t>
            </a:r>
            <a:r>
              <a:rPr lang="en-US" altLang="ar-SA" sz="1400" dirty="0">
                <a:sym typeface="+mn-ea"/>
              </a:rPr>
              <a:t>mg/day).</a:t>
            </a:r>
          </a:p>
          <a:p>
            <a:pPr marL="0" indent="0" algn="l" rtl="0" eaLnBrk="1" hangingPunct="1">
              <a:lnSpc>
                <a:spcPct val="150000"/>
              </a:lnSpc>
              <a:buFontTx/>
              <a:buNone/>
            </a:pPr>
            <a:r>
              <a:rPr lang="en-US" altLang="ar-SA" sz="1400" dirty="0">
                <a:sym typeface="+mn-ea"/>
              </a:rPr>
              <a:t>3-Nephron ischemia (due to damage of mesangial </a:t>
            </a:r>
            <a:r>
              <a:rPr lang="en-US" altLang="ar-SA" sz="1400" dirty="0" err="1">
                <a:sym typeface="+mn-ea"/>
              </a:rPr>
              <a:t>vasculature&amp;vasoconstriction</a:t>
            </a:r>
            <a:r>
              <a:rPr lang="en-US" altLang="ar-SA" sz="1400" dirty="0">
                <a:sym typeface="+mn-ea"/>
              </a:rPr>
              <a:t> from renin angiotensin system)                                                    infarction&amp; fibrosis of nephron                           decrease GFR</a:t>
            </a:r>
            <a:r>
              <a:rPr lang="en-US" altLang="ar-SA" sz="1400" dirty="0"/>
              <a:t> .</a:t>
            </a:r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ar-SA" sz="1400" b="1" dirty="0"/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ar-SA" sz="1400" b="1" dirty="0"/>
              <a:t>Diagnostic criteria </a:t>
            </a:r>
            <a:r>
              <a:rPr lang="en-US" altLang="ar-SA" sz="1400" dirty="0"/>
              <a:t>:      </a:t>
            </a:r>
            <a:r>
              <a:rPr lang="hu-HU" altLang="ar-SA" sz="1400" dirty="0"/>
              <a:t> </a:t>
            </a:r>
            <a:r>
              <a:rPr lang="en-US" altLang="ar-SA" sz="1400" dirty="0"/>
              <a:t>a-</a:t>
            </a:r>
            <a:r>
              <a:rPr lang="en-US" altLang="ar-SA" sz="1400" u="sng" dirty="0"/>
              <a:t> </a:t>
            </a:r>
            <a:r>
              <a:rPr lang="en-US" altLang="ar-SA" sz="1400" b="1" u="sng" dirty="0"/>
              <a:t>microalbuminuria</a:t>
            </a:r>
            <a:r>
              <a:rPr lang="en-US" altLang="ar-SA" sz="1400" dirty="0"/>
              <a:t>(first clinical sign)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u-HU" altLang="ar-SA" sz="1400" dirty="0"/>
              <a:t> </a:t>
            </a:r>
            <a:r>
              <a:rPr lang="en-US" altLang="ar-SA" sz="1400" dirty="0"/>
              <a:t>                           </a:t>
            </a:r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ar-SA" sz="1400" dirty="0"/>
              <a:t>                                           b-</a:t>
            </a:r>
            <a:r>
              <a:rPr lang="hu-HU" altLang="ar-SA" sz="1400" dirty="0" err="1"/>
              <a:t>rising</a:t>
            </a:r>
            <a:r>
              <a:rPr lang="hu-HU" altLang="ar-SA" sz="1400" dirty="0"/>
              <a:t> </a:t>
            </a:r>
            <a:r>
              <a:rPr lang="hu-HU" altLang="ar-SA" sz="1400" b="1" u="sng" dirty="0" err="1"/>
              <a:t>blood</a:t>
            </a:r>
            <a:r>
              <a:rPr lang="hu-HU" altLang="ar-SA" sz="1400" b="1" u="sng" dirty="0"/>
              <a:t> </a:t>
            </a:r>
            <a:r>
              <a:rPr lang="hu-HU" altLang="ar-SA" sz="1400" b="1" u="sng" dirty="0" err="1"/>
              <a:t>pressure</a:t>
            </a:r>
            <a:r>
              <a:rPr lang="hu-HU" altLang="ar-SA" sz="1400" dirty="0"/>
              <a:t>.</a:t>
            </a:r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hu-HU" altLang="ar-SA" sz="1400" dirty="0"/>
              <a:t> </a:t>
            </a:r>
            <a:r>
              <a:rPr lang="en-US" altLang="hu-HU" sz="1400" dirty="0"/>
              <a:t>                                          c</a:t>
            </a:r>
            <a:r>
              <a:rPr lang="en-US" altLang="ar-SA" sz="1400" dirty="0">
                <a:sym typeface="+mn-ea"/>
              </a:rPr>
              <a:t>-decrease </a:t>
            </a:r>
            <a:r>
              <a:rPr lang="en-US" altLang="ar-SA" sz="1400" b="1" u="sng" dirty="0">
                <a:sym typeface="+mn-ea"/>
              </a:rPr>
              <a:t>glom</a:t>
            </a:r>
            <a:r>
              <a:rPr lang="hu-HU" altLang="ar-SA" sz="1400" b="1" u="sng" dirty="0" err="1">
                <a:sym typeface="+mn-ea"/>
              </a:rPr>
              <a:t>erular</a:t>
            </a:r>
            <a:r>
              <a:rPr lang="hu-HU" altLang="ar-SA" sz="1400" b="1" u="sng" dirty="0">
                <a:sym typeface="+mn-ea"/>
              </a:rPr>
              <a:t> </a:t>
            </a:r>
            <a:r>
              <a:rPr lang="hu-HU" altLang="ar-SA" sz="1400" b="1" u="sng" dirty="0" err="1">
                <a:sym typeface="+mn-ea"/>
              </a:rPr>
              <a:t>filtration</a:t>
            </a:r>
            <a:r>
              <a:rPr lang="hu-HU" altLang="ar-SA" sz="1400" b="1" u="sng" dirty="0">
                <a:sym typeface="+mn-ea"/>
              </a:rPr>
              <a:t> </a:t>
            </a:r>
            <a:r>
              <a:rPr lang="hu-HU" altLang="ar-SA" sz="1400" b="1" u="sng" dirty="0" err="1">
                <a:sym typeface="+mn-ea"/>
              </a:rPr>
              <a:t>ra</a:t>
            </a:r>
            <a:r>
              <a:rPr lang="en-US" altLang="ar-SA" sz="1400" b="1" u="sng" dirty="0" err="1">
                <a:sym typeface="+mn-ea"/>
              </a:rPr>
              <a:t>te</a:t>
            </a:r>
            <a:endParaRPr lang="en-US" altLang="ar-SA" sz="1400" b="1" u="sng" dirty="0"/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ar-SA" sz="1400" dirty="0"/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ar-SA" sz="1400" dirty="0"/>
              <a:t> 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92810"/>
          </a:xfrm>
        </p:spPr>
        <p:txBody>
          <a:bodyPr/>
          <a:lstStyle/>
          <a:p>
            <a:pPr eaLnBrk="1" hangingPunct="1"/>
            <a:r>
              <a:rPr lang="en-US" altLang="ar-SA" b="1" dirty="0">
                <a:solidFill>
                  <a:srgbClr val="FF0000"/>
                </a:solidFill>
              </a:rPr>
              <a:t>Diabetic Nephropathy (DN)</a:t>
            </a:r>
            <a:endParaRPr lang="en-GB" altLang="ar-SA" dirty="0"/>
          </a:p>
        </p:txBody>
      </p:sp>
      <p:sp>
        <p:nvSpPr>
          <p:cNvPr id="2" name="Right Arrow 1"/>
          <p:cNvSpPr/>
          <p:nvPr/>
        </p:nvSpPr>
        <p:spPr>
          <a:xfrm>
            <a:off x="1358265" y="16998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009265" y="17506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552065" y="35032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267065" y="31984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cs typeface="Calibri" panose="020F0502020204030204" pitchFamily="34" charset="0"/>
              </a:rPr>
              <a:t>Microscopic features of diabetic nephropathy</a:t>
            </a:r>
            <a:br>
              <a:rPr lang="en-US" altLang="en-US" sz="2800" b="1" dirty="0">
                <a:cs typeface="Calibri" panose="020F0502020204030204" pitchFamily="34" charset="0"/>
              </a:rPr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" y="1219200"/>
            <a:ext cx="8672195" cy="5598795"/>
          </a:xfrm>
        </p:spPr>
        <p:txBody>
          <a:bodyPr/>
          <a:lstStyle/>
          <a:p>
            <a:pPr marL="425450" algn="l" rtl="0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altLang="en-US" b="1" dirty="0">
                <a:solidFill>
                  <a:schemeClr val="tx2"/>
                </a:solidFill>
                <a:cs typeface="Calibri" panose="020F0502020204030204" pitchFamily="34" charset="0"/>
              </a:rPr>
              <a:t>Glomerular lesions</a:t>
            </a:r>
            <a:endParaRPr lang="en-US" altLang="en-US" sz="2400" b="1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365760" indent="-283210" algn="l" rtl="0" eaLnBrk="1" fontAlgn="auto" hangingPunct="1">
              <a:spcAft>
                <a:spcPts val="0"/>
              </a:spcAft>
              <a:buClr>
                <a:schemeClr val="tx1"/>
              </a:buClr>
              <a:buFont typeface="Wingdings 2" panose="05020102010507070707"/>
              <a:buChar char=""/>
              <a:defRPr/>
            </a:pPr>
            <a:r>
              <a:rPr lang="en-US" altLang="en-US" sz="1800" b="1" spc="120" dirty="0">
                <a:cs typeface="Calibri" panose="020F0502020204030204" pitchFamily="34" charset="0"/>
              </a:rPr>
              <a:t>Nodular </a:t>
            </a:r>
            <a:r>
              <a:rPr lang="en-US" altLang="en-US" sz="1800" spc="120" dirty="0" err="1">
                <a:cs typeface="Calibri" panose="020F0502020204030204" pitchFamily="34" charset="0"/>
              </a:rPr>
              <a:t>glomerulosclerosis</a:t>
            </a:r>
            <a:r>
              <a:rPr lang="en-US" altLang="en-US" sz="1800" spc="120" dirty="0">
                <a:cs typeface="Calibri" panose="020F0502020204030204" pitchFamily="34" charset="0"/>
              </a:rPr>
              <a:t>:</a:t>
            </a:r>
            <a:r>
              <a:rPr lang="en-US" altLang="en-US" sz="1800" i="1" spc="120" dirty="0">
                <a:solidFill>
                  <a:schemeClr val="hlink"/>
                </a:solidFill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i="1" spc="120" dirty="0">
                <a:cs typeface="Calibri" panose="020F0502020204030204" pitchFamily="34" charset="0"/>
                <a:sym typeface="+mn-ea"/>
              </a:rPr>
              <a:t>‘</a:t>
            </a:r>
            <a:r>
              <a:rPr lang="en-US" altLang="en-US" sz="1800" b="1" spc="120" dirty="0">
                <a:solidFill>
                  <a:srgbClr val="FF0000"/>
                </a:solidFill>
                <a:cs typeface="Calibri" panose="020F0502020204030204" pitchFamily="34" charset="0"/>
                <a:sym typeface="+mn-ea"/>
              </a:rPr>
              <a:t>’</a:t>
            </a:r>
            <a:r>
              <a:rPr lang="en-US" altLang="en-US" sz="1800" b="1" spc="120" dirty="0" err="1">
                <a:solidFill>
                  <a:srgbClr val="FF0000"/>
                </a:solidFill>
                <a:cs typeface="Calibri" panose="020F0502020204030204" pitchFamily="34" charset="0"/>
                <a:sym typeface="+mn-ea"/>
              </a:rPr>
              <a:t>Kimmelstiel</a:t>
            </a:r>
            <a:r>
              <a:rPr lang="en-US" altLang="en-US" sz="1800" b="1" spc="120" dirty="0">
                <a:solidFill>
                  <a:srgbClr val="FF0000"/>
                </a:solidFill>
                <a:cs typeface="Calibri" panose="020F0502020204030204" pitchFamily="34" charset="0"/>
                <a:sym typeface="+mn-ea"/>
              </a:rPr>
              <a:t>-Wilson lesion</a:t>
            </a:r>
            <a:r>
              <a:rPr lang="en-US" altLang="en-US" sz="1800" i="1" spc="120" dirty="0">
                <a:cs typeface="Calibri" panose="020F0502020204030204" pitchFamily="34" charset="0"/>
                <a:sym typeface="+mn-ea"/>
              </a:rPr>
              <a:t>’’-</a:t>
            </a:r>
            <a:r>
              <a:rPr lang="en-US" altLang="en-US" sz="1800" spc="120" dirty="0">
                <a:cs typeface="Calibri" panose="020F0502020204030204" pitchFamily="34" charset="0"/>
                <a:sym typeface="+mn-ea"/>
              </a:rPr>
              <a:t> nodules in periphery of glomeruli</a:t>
            </a:r>
            <a:endParaRPr lang="en-US" altLang="en-US" sz="1800" spc="120" dirty="0">
              <a:cs typeface="Calibri" panose="020F0502020204030204" pitchFamily="34" charset="0"/>
            </a:endParaRPr>
          </a:p>
          <a:p>
            <a:pPr marL="82550" indent="0" algn="l" rtl="0" eaLnBrk="1" fontAlgn="auto" hangingPunct="1">
              <a:spcAft>
                <a:spcPts val="0"/>
              </a:spcAft>
              <a:buClr>
                <a:schemeClr val="tx1"/>
              </a:buClr>
              <a:buFont typeface="Wingdings 2" panose="05020102010507070707"/>
              <a:buNone/>
              <a:defRPr/>
            </a:pPr>
            <a:endParaRPr lang="en-US" altLang="en-US" sz="1800" spc="120" dirty="0">
              <a:cs typeface="Calibri" panose="020F0502020204030204" pitchFamily="34" charset="0"/>
            </a:endParaRPr>
          </a:p>
          <a:p>
            <a:pPr marL="365760" indent="-283210" algn="l" rtl="0" eaLnBrk="1" fontAlgn="auto" hangingPunct="1">
              <a:spcAft>
                <a:spcPts val="0"/>
              </a:spcAft>
              <a:buClr>
                <a:schemeClr val="tx1"/>
              </a:buClr>
              <a:buFont typeface="Wingdings 2" panose="05020102010507070707"/>
              <a:buChar char=""/>
              <a:defRPr/>
            </a:pPr>
            <a:r>
              <a:rPr lang="en-US" altLang="en-US" sz="1800" b="1" spc="120" dirty="0">
                <a:cs typeface="Calibri" panose="020F0502020204030204" pitchFamily="34" charset="0"/>
                <a:sym typeface="+mn-ea"/>
              </a:rPr>
              <a:t>Diffuse</a:t>
            </a:r>
            <a:r>
              <a:rPr lang="en-US" altLang="en-US" sz="1800" spc="120" dirty="0"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spc="120" dirty="0" err="1">
                <a:cs typeface="Calibri" panose="020F0502020204030204" pitchFamily="34" charset="0"/>
                <a:sym typeface="+mn-ea"/>
              </a:rPr>
              <a:t>glomerulosclerosis</a:t>
            </a:r>
            <a:r>
              <a:rPr lang="en-US" altLang="en-US" sz="1800" spc="120" dirty="0">
                <a:cs typeface="Calibri" panose="020F0502020204030204" pitchFamily="34" charset="0"/>
                <a:sym typeface="+mn-ea"/>
              </a:rPr>
              <a:t>.</a:t>
            </a:r>
            <a:endParaRPr lang="en-US" altLang="en-US" sz="1800" spc="120" dirty="0">
              <a:cs typeface="Calibri" panose="020F0502020204030204" pitchFamily="34" charset="0"/>
            </a:endParaRPr>
          </a:p>
          <a:p>
            <a:pPr marL="82550" indent="0" algn="l" rtl="0" eaLnBrk="1" fontAlgn="auto" hangingPunct="1">
              <a:spcAft>
                <a:spcPts val="0"/>
              </a:spcAft>
              <a:buClr>
                <a:schemeClr val="tx1"/>
              </a:buClr>
              <a:buFont typeface="Wingdings 2" panose="05020102010507070707"/>
              <a:buNone/>
              <a:defRPr/>
            </a:pPr>
            <a:endParaRPr lang="en-US" altLang="en-US" sz="1800" spc="120" dirty="0">
              <a:cs typeface="Calibri" panose="020F0502020204030204" pitchFamily="34" charset="0"/>
            </a:endParaRPr>
          </a:p>
          <a:p>
            <a:pPr marL="365760" indent="-283210" algn="l" rtl="0" eaLnBrk="1" fontAlgn="auto" hangingPunct="1">
              <a:spcAft>
                <a:spcPts val="0"/>
              </a:spcAft>
              <a:buClr>
                <a:schemeClr val="tx1"/>
              </a:buClr>
              <a:buFont typeface="Wingdings 2" panose="05020102010507070707"/>
              <a:buChar char=""/>
              <a:defRPr/>
            </a:pPr>
            <a:endParaRPr lang="en-US" altLang="en-US" sz="1800" spc="120" dirty="0">
              <a:cs typeface="Calibri" panose="020F0502020204030204" pitchFamily="34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altLang="en-US" sz="1800" i="1" spc="120" dirty="0">
                <a:solidFill>
                  <a:schemeClr val="hlink"/>
                </a:solidFill>
                <a:cs typeface="Calibri" panose="020F0502020204030204" pitchFamily="34" charset="0"/>
              </a:rPr>
              <a:t> </a:t>
            </a:r>
            <a:endParaRPr lang="en-US" altLang="en-US" sz="2400" spc="120" dirty="0">
              <a:cs typeface="Calibri" panose="020F0502020204030204" pitchFamily="34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4000" b="1" spc="120" dirty="0">
                <a:solidFill>
                  <a:schemeClr val="tx1"/>
                </a:solidFill>
                <a:cs typeface="Calibri" panose="020F0502020204030204" pitchFamily="34" charset="0"/>
              </a:rPr>
              <a:t>2</a:t>
            </a:r>
            <a:r>
              <a:rPr lang="en-US" altLang="en-US" sz="4000" spc="120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r>
              <a:rPr lang="en-US" altLang="en-US" sz="2400" spc="120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spc="120" dirty="0">
                <a:solidFill>
                  <a:schemeClr val="tx2"/>
                </a:solidFill>
                <a:cs typeface="Calibri" panose="020F0502020204030204" pitchFamily="34" charset="0"/>
              </a:rPr>
              <a:t>Renal vascular lesions</a:t>
            </a:r>
          </a:p>
          <a:p>
            <a:pPr marL="82550" indent="0" algn="l" rtl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/>
              <a:t>     -Hyaline </a:t>
            </a:r>
            <a:r>
              <a:rPr lang="en-US" sz="2400" b="1" u="sng" dirty="0"/>
              <a:t>a</a:t>
            </a:r>
            <a:r>
              <a:rPr lang="en-US" sz="2400" b="1" dirty="0"/>
              <a:t>rteriolosclerosis  in afferent &amp;efferent arterioles</a:t>
            </a:r>
          </a:p>
          <a:p>
            <a:pPr marL="82550" indent="0" algn="l" rtl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b="1" dirty="0"/>
              <a:t>     -Atherosclerosis </a:t>
            </a:r>
            <a:r>
              <a:rPr lang="en-US" sz="2400" dirty="0"/>
              <a:t>in renal artery </a:t>
            </a:r>
          </a:p>
          <a:p>
            <a:pPr marL="82550" indent="0" algn="l" rtl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2400" dirty="0"/>
          </a:p>
          <a:p>
            <a:pPr marL="0" indent="0"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3.</a:t>
            </a:r>
            <a:r>
              <a:rPr lang="en-US" altLang="en-US" sz="2400" b="1" dirty="0"/>
              <a:t>  </a:t>
            </a:r>
            <a:r>
              <a:rPr lang="en-US" sz="2400" b="1" dirty="0">
                <a:solidFill>
                  <a:schemeClr val="tx2"/>
                </a:solidFill>
              </a:rPr>
              <a:t>Pyelonephritis</a:t>
            </a:r>
            <a:endParaRPr lang="en-US" sz="2400" b="1" dirty="0"/>
          </a:p>
        </p:txBody>
      </p:sp>
    </p:spTree>
  </p:cSld>
  <p:clrMapOvr>
    <a:masterClrMapping/>
  </p:clrMapOvr>
  <p:transition spd="slow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29650" cy="990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    </a:t>
            </a:r>
            <a:r>
              <a:rPr lang="en-US" altLang="en-US" sz="2800" b="1">
                <a:solidFill>
                  <a:srgbClr val="FF0000"/>
                </a:solidFill>
              </a:rPr>
              <a:t>Diabetic nephropathy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0713" y="2895600"/>
            <a:ext cx="3240087" cy="2971800"/>
          </a:xfrm>
          <a:noFill/>
        </p:spPr>
      </p:pic>
      <p:sp>
        <p:nvSpPr>
          <p:cNvPr id="3" name="Rectangle 2"/>
          <p:cNvSpPr/>
          <p:nvPr/>
        </p:nvSpPr>
        <p:spPr>
          <a:xfrm>
            <a:off x="152400" y="5915561"/>
            <a:ext cx="9220200" cy="829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8" indent="0">
              <a:buFont typeface="+mj-lt"/>
              <a:buNone/>
              <a:defRPr/>
            </a:pPr>
            <a:r>
              <a:rPr lang="en-US" altLang="en-US" sz="1600" dirty="0">
                <a:solidFill>
                  <a:schemeClr val="tx2">
                    <a:satMod val="130000"/>
                  </a:schemeClr>
                </a:solidFill>
              </a:rPr>
              <a:t>Normal kidney                             1.</a:t>
            </a:r>
            <a:r>
              <a:rPr lang="en-US" altLang="en-US" sz="1600" dirty="0">
                <a:solidFill>
                  <a:schemeClr val="tx2">
                    <a:satMod val="130000"/>
                  </a:schemeClr>
                </a:solidFill>
                <a:sym typeface="+mn-ea"/>
              </a:rPr>
              <a:t>nodular glomerulosclerosis.</a:t>
            </a:r>
          </a:p>
          <a:p>
            <a:pPr marL="0" lvl="8" indent="0">
              <a:buFont typeface="+mj-lt"/>
              <a:buNone/>
              <a:defRPr/>
            </a:pPr>
            <a:r>
              <a:rPr lang="en-US" altLang="en-US" sz="1600" dirty="0">
                <a:solidFill>
                  <a:schemeClr val="tx2">
                    <a:satMod val="130000"/>
                  </a:schemeClr>
                </a:solidFill>
                <a:sym typeface="+mn-ea"/>
              </a:rPr>
              <a:t>                                                 </a:t>
            </a:r>
            <a:r>
              <a:rPr lang="en-US" altLang="en-US" sz="1600" dirty="0">
                <a:solidFill>
                  <a:schemeClr val="tx2">
                    <a:satMod val="130000"/>
                  </a:schemeClr>
                </a:solidFill>
              </a:rPr>
              <a:t>2.  diffuse glomerulosclerosis.</a:t>
            </a:r>
          </a:p>
          <a:p>
            <a:pPr marL="0" lvl="8" indent="0">
              <a:buFont typeface="+mj-lt"/>
              <a:buNone/>
              <a:defRPr/>
            </a:pPr>
            <a:r>
              <a:rPr lang="en-US" altLang="en-US" sz="1600" dirty="0">
                <a:solidFill>
                  <a:schemeClr val="tx2">
                    <a:satMod val="130000"/>
                  </a:schemeClr>
                </a:solidFill>
              </a:rPr>
              <a:t>                                                 3.</a:t>
            </a:r>
            <a:r>
              <a:rPr lang="en-US" altLang="en-US" sz="1600" dirty="0">
                <a:solidFill>
                  <a:schemeClr val="tx2">
                    <a:satMod val="130000"/>
                  </a:schemeClr>
                </a:solidFill>
                <a:sym typeface="+mn-ea"/>
              </a:rPr>
              <a:t>Hyaline arteriolosclerosis</a:t>
            </a:r>
            <a:r>
              <a:rPr lang="en-US" altLang="en-US" sz="1600" dirty="0">
                <a:solidFill>
                  <a:schemeClr val="tx2">
                    <a:satMod val="130000"/>
                  </a:schemeClr>
                </a:solidFill>
              </a:rPr>
              <a:t>  </a:t>
            </a:r>
            <a:endParaRPr lang="en-US" sz="1600" dirty="0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 flipH="1">
            <a:off x="5638800" y="5027613"/>
            <a:ext cx="2667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/>
              <a:t>1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5486400" y="2906713"/>
            <a:ext cx="60801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200" b="1"/>
              <a:t>2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5715000" y="3854450"/>
            <a:ext cx="381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/>
              <a:t>3</a:t>
            </a:r>
          </a:p>
        </p:txBody>
      </p:sp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t="20905" r="28510" b="21121"/>
          <a:stretch>
            <a:fillRect/>
          </a:stretch>
        </p:blipFill>
        <p:spPr bwMode="auto">
          <a:xfrm>
            <a:off x="304800" y="2791881"/>
            <a:ext cx="2837657" cy="307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26" y="2791881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"/>
          <p:cNvSpPr txBox="1">
            <a:spLocks noChangeArrowheads="1"/>
          </p:cNvSpPr>
          <p:nvPr/>
        </p:nvSpPr>
        <p:spPr bwMode="auto">
          <a:xfrm>
            <a:off x="7196138" y="2754313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b="1"/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 flipH="1">
            <a:off x="7526931" y="2612811"/>
            <a:ext cx="888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/>
              <a:t>1</a:t>
            </a:r>
          </a:p>
        </p:txBody>
      </p:sp>
    </p:spTree>
  </p:cSld>
  <p:clrMapOvr>
    <a:masterClrMapping/>
  </p:clrMapOvr>
  <p:transition spd="slow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-38735" y="838200"/>
            <a:ext cx="9182735" cy="6688455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ar-SA" sz="2000" dirty="0"/>
              <a:t> 1- Hyperglycemic control</a:t>
            </a:r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ar-SA" sz="2000" dirty="0"/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ar-SA" sz="2000" dirty="0"/>
              <a:t>2- Antihypertensive drugs</a:t>
            </a:r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ar-SA" sz="2000" dirty="0"/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ar-SA" sz="2000" dirty="0"/>
              <a:t>3- in end stage with decrease in GFR :</a:t>
            </a:r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ar-SA" sz="2000" dirty="0"/>
              <a:t>             - Renal dialysis.</a:t>
            </a:r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ar-SA" sz="2000" dirty="0"/>
              <a:t>            - Renal transplant.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92810"/>
          </a:xfrm>
        </p:spPr>
        <p:txBody>
          <a:bodyPr/>
          <a:lstStyle/>
          <a:p>
            <a:pPr algn="l" eaLnBrk="1" hangingPunct="1"/>
            <a:r>
              <a:rPr lang="en-US" altLang="ar-SA" b="1" dirty="0">
                <a:solidFill>
                  <a:srgbClr val="FF0000"/>
                </a:solidFill>
              </a:rPr>
              <a:t>Diabetic Nephropathy </a:t>
            </a:r>
            <a:r>
              <a:rPr lang="en-US" altLang="ar-SA" b="1" dirty="0" err="1">
                <a:solidFill>
                  <a:srgbClr val="FF0000"/>
                </a:solidFill>
              </a:rPr>
              <a:t>managment</a:t>
            </a:r>
            <a:endParaRPr lang="en-GB" altLang="ar-SA" dirty="0"/>
          </a:p>
        </p:txBody>
      </p:sp>
    </p:spTree>
  </p:cSld>
  <p:clrMapOvr>
    <a:masterClrMapping/>
  </p:clrMapOvr>
  <p:transition spd="slow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296400" cy="5973763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ar-SA" sz="2800" dirty="0"/>
              <a:t>1. </a:t>
            </a:r>
            <a:r>
              <a:rPr lang="en-US" altLang="ar-SA" sz="2800" b="1" u="sng" dirty="0"/>
              <a:t>Sensorimotor</a:t>
            </a:r>
            <a:r>
              <a:rPr lang="en-US" altLang="ar-SA" sz="2800" dirty="0"/>
              <a:t> neuropathy.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ar-SA" sz="2800" dirty="0"/>
              <a:t>2. </a:t>
            </a:r>
            <a:r>
              <a:rPr lang="en-US" altLang="ar-SA" sz="2800" b="1" u="sng" dirty="0"/>
              <a:t>Autonomic</a:t>
            </a:r>
            <a:r>
              <a:rPr lang="en-US" altLang="ar-SA" sz="2800" dirty="0"/>
              <a:t> neuropathy.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ar-SA" sz="3600" b="1" dirty="0"/>
              <a:t>Pathogenesis: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ar-SA" sz="2400" dirty="0"/>
              <a:t>There is axonal neuropathy with marked loss of </a:t>
            </a:r>
            <a:r>
              <a:rPr lang="en-US" altLang="ar-SA" sz="2400" b="1" u="sng" dirty="0" err="1"/>
              <a:t>mylinated</a:t>
            </a:r>
            <a:r>
              <a:rPr lang="en-US" altLang="ar-SA" sz="2400" b="1" u="sng" dirty="0"/>
              <a:t> </a:t>
            </a:r>
            <a:r>
              <a:rPr lang="en-US" altLang="ar-SA" sz="2400" dirty="0"/>
              <a:t>fibers with </a:t>
            </a:r>
            <a:r>
              <a:rPr lang="en-US" altLang="ar-SA" sz="2400" b="1" u="sng" dirty="0" err="1"/>
              <a:t>thickning</a:t>
            </a:r>
            <a:r>
              <a:rPr lang="en-US" altLang="ar-SA" sz="2400" dirty="0"/>
              <a:t> of </a:t>
            </a:r>
            <a:r>
              <a:rPr lang="en-US" altLang="ar-SA" sz="2400" dirty="0" err="1"/>
              <a:t>endoneuronal</a:t>
            </a:r>
            <a:r>
              <a:rPr lang="en-US" altLang="ar-SA" sz="2400" dirty="0"/>
              <a:t> </a:t>
            </a:r>
            <a:r>
              <a:rPr lang="en-US" altLang="ar-SA" sz="2400" b="1" u="sng" dirty="0"/>
              <a:t>vessel</a:t>
            </a:r>
            <a:r>
              <a:rPr lang="en-US" altLang="ar-SA" sz="2400" dirty="0"/>
              <a:t> wall leading to vascular insufficiency and </a:t>
            </a:r>
            <a:r>
              <a:rPr lang="en-US" altLang="ar-SA" sz="2400" b="1" u="sng" dirty="0"/>
              <a:t>ischemia</a:t>
            </a:r>
            <a:r>
              <a:rPr lang="en-US" altLang="ar-SA" sz="2400" dirty="0"/>
              <a:t> of the affected </a:t>
            </a:r>
            <a:r>
              <a:rPr lang="en-US" altLang="ar-SA" sz="2400" dirty="0" err="1"/>
              <a:t>prepheral</a:t>
            </a:r>
            <a:r>
              <a:rPr lang="en-US" altLang="ar-SA" sz="2400" dirty="0"/>
              <a:t> nerve.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GB" altLang="ar-SA" sz="3600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13613" cy="685800"/>
          </a:xfrm>
        </p:spPr>
        <p:txBody>
          <a:bodyPr/>
          <a:lstStyle/>
          <a:p>
            <a:pPr eaLnBrk="1" hangingPunct="1"/>
            <a:r>
              <a:rPr lang="en-US" altLang="ar-SA" sz="4800" b="1">
                <a:solidFill>
                  <a:srgbClr val="FF0000"/>
                </a:solidFill>
              </a:rPr>
              <a:t>Diabetic Neuropathy</a:t>
            </a:r>
            <a:endParaRPr lang="en-GB" altLang="ar-SA" sz="48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5867400" cy="29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532765"/>
          </a:xfrm>
        </p:spPr>
        <p:txBody>
          <a:bodyPr/>
          <a:lstStyle/>
          <a:p>
            <a:pPr rtl="0" eaLnBrk="1" hangingPunct="1"/>
            <a:r>
              <a:rPr lang="en-US" altLang="ar-SA" sz="2800" b="1" dirty="0">
                <a:solidFill>
                  <a:srgbClr val="FF0000"/>
                </a:solidFill>
              </a:rPr>
              <a:t>Sensorimotor Neuropathy</a:t>
            </a:r>
            <a:endParaRPr lang="en-GB" altLang="ar-SA" sz="2800" b="1" dirty="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6995" y="381000"/>
            <a:ext cx="9029700" cy="6379210"/>
          </a:xfrm>
        </p:spPr>
        <p:txBody>
          <a:bodyPr/>
          <a:lstStyle/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ar-SA" sz="2000" dirty="0" err="1"/>
              <a:t>    </a:t>
            </a:r>
            <a:r>
              <a:rPr lang="en-US" altLang="ar-SA" sz="1800" dirty="0" err="1"/>
              <a:t> - It is  prepheral</a:t>
            </a:r>
            <a:r>
              <a:rPr lang="en-US" altLang="ar-SA" sz="1800" dirty="0"/>
              <a:t> symmetrical polyneuropathy .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ar-SA" sz="1800" dirty="0"/>
              <a:t>      -</a:t>
            </a:r>
            <a:r>
              <a:rPr lang="en-US" altLang="ar-SA" sz="1800" dirty="0">
                <a:sym typeface="+mn-ea"/>
              </a:rPr>
              <a:t>Motor nerve affection can lead to Ptosis,foot drop.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en-US" sz="1800" dirty="0"/>
              <a:t>      - Sensory  nerves affection more common than motor nerves .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en-US" sz="1800" dirty="0"/>
              <a:t>    </a:t>
            </a:r>
            <a:r>
              <a:rPr lang="en-US" altLang="ar-SA" sz="1800" dirty="0">
                <a:ea typeface="Majalla UI"/>
                <a:sym typeface="+mn-ea"/>
              </a:rPr>
              <a:t>  - sensory nerve affection of </a:t>
            </a:r>
            <a:r>
              <a:rPr lang="en-US" altLang="ar-SA" sz="1800" dirty="0" err="1">
                <a:ea typeface="Majalla UI"/>
                <a:sym typeface="+mn-ea"/>
              </a:rPr>
              <a:t>feet and</a:t>
            </a:r>
            <a:r>
              <a:rPr lang="en-US" altLang="ar-SA" sz="1800" dirty="0">
                <a:ea typeface="Majalla UI"/>
                <a:sym typeface="+mn-ea"/>
              </a:rPr>
              <a:t> hand  called </a:t>
            </a:r>
            <a:r>
              <a:rPr lang="en-US" altLang="ar-SA" sz="1800" dirty="0">
                <a:solidFill>
                  <a:schemeClr val="tx2"/>
                </a:solidFill>
                <a:ea typeface="Majalla UI"/>
                <a:sym typeface="+mn-ea"/>
              </a:rPr>
              <a:t>’’Glove and Stocking’’  </a:t>
            </a:r>
            <a:r>
              <a:rPr lang="en-US" altLang="ar-SA" sz="1800" dirty="0">
                <a:solidFill>
                  <a:schemeClr val="tx1"/>
                </a:solidFill>
                <a:ea typeface="Majalla UI"/>
                <a:sym typeface="+mn-ea"/>
              </a:rPr>
              <a:t>with the  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ar-SA" sz="1800" dirty="0">
                <a:solidFill>
                  <a:schemeClr val="tx1"/>
                </a:solidFill>
                <a:ea typeface="Majalla UI"/>
                <a:sym typeface="+mn-ea"/>
              </a:rPr>
              <a:t>               following manifestations:</a:t>
            </a:r>
            <a:endParaRPr lang="en-US" altLang="ar-SA" sz="1800" dirty="0">
              <a:solidFill>
                <a:schemeClr val="tx1"/>
              </a:solidFill>
              <a:ea typeface="Majalla UI"/>
            </a:endParaRP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ar-SA" sz="1800" dirty="0">
                <a:ea typeface="Majalla UI"/>
              </a:rPr>
              <a:t>             1- numbness and </a:t>
            </a:r>
            <a:r>
              <a:rPr lang="en-US" altLang="ar-SA" sz="1800" dirty="0" err="1">
                <a:ea typeface="Majalla UI"/>
              </a:rPr>
              <a:t>paresthesia(altered sensation),burning,tingling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ar-SA" sz="1800" dirty="0" err="1">
                <a:ea typeface="Majalla UI"/>
              </a:rPr>
              <a:t>             2-</a:t>
            </a:r>
            <a:r>
              <a:rPr lang="en-US" altLang="ar-SA" sz="1800" dirty="0">
                <a:sym typeface="+mn-ea"/>
              </a:rPr>
              <a:t> loss of pain sensation             unnoticed injury.</a:t>
            </a:r>
            <a:endParaRPr lang="en-US" altLang="ar-SA" sz="1800" dirty="0"/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ar-SA" sz="1800" dirty="0"/>
              <a:t>    - Complications : 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ar-SA" sz="1800" dirty="0"/>
              <a:t>        1-</a:t>
            </a:r>
            <a:r>
              <a:rPr lang="en-US" altLang="ar-SA" sz="1800" b="1" u="sng" dirty="0"/>
              <a:t>ulceration</a:t>
            </a:r>
            <a:r>
              <a:rPr lang="en-US" altLang="ar-SA" sz="1800" dirty="0"/>
              <a:t> (painless) with </a:t>
            </a:r>
            <a:r>
              <a:rPr lang="en-US" altLang="ar-SA" sz="1800" dirty="0" err="1"/>
              <a:t>diffcult</a:t>
            </a:r>
            <a:r>
              <a:rPr lang="en-US" altLang="ar-SA" sz="1800" dirty="0"/>
              <a:t> healing due to diffuse vascular injury.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ar-SA" sz="1800" b="1" dirty="0"/>
              <a:t>        </a:t>
            </a:r>
            <a:r>
              <a:rPr lang="en-US" altLang="ar-SA" sz="1800" b="1" u="sng" dirty="0"/>
              <a:t>2-charcot  </a:t>
            </a:r>
            <a:r>
              <a:rPr lang="en-US" altLang="ar-SA" sz="1800" b="1" u="sng" dirty="0" err="1"/>
              <a:t>neuroarthropathy</a:t>
            </a:r>
            <a:r>
              <a:rPr lang="en-US" altLang="ar-SA" sz="1800" dirty="0"/>
              <a:t> :damage of weight bearing joints as 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ar-SA" sz="1800" dirty="0"/>
              <a:t>        knee and ankle joints</a:t>
            </a:r>
            <a:r>
              <a:rPr lang="ar-EG" altLang="en-US" sz="1800" dirty="0"/>
              <a:t>  </a:t>
            </a:r>
            <a:r>
              <a:rPr lang="en-US" altLang="en-US" sz="1800" dirty="0"/>
              <a:t> also damage of tarsal and metatarsal joints in foot</a:t>
            </a:r>
            <a:r>
              <a:rPr lang="en-US" altLang="ar-SA" sz="1800" dirty="0"/>
              <a:t>.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endParaRPr lang="en-US" altLang="ar-SA" sz="1800" dirty="0"/>
          </a:p>
          <a:p>
            <a:pPr algn="l" rtl="0" eaLnBrk="1" hangingPunct="1">
              <a:lnSpc>
                <a:spcPct val="150000"/>
              </a:lnSpc>
            </a:pPr>
            <a:r>
              <a:rPr lang="en-US" altLang="ar-SA" sz="1800" dirty="0"/>
              <a:t>3- </a:t>
            </a:r>
            <a:r>
              <a:rPr lang="en-US" altLang="ar-SA" sz="1800" b="1" u="sng" dirty="0" err="1"/>
              <a:t>Callosities</a:t>
            </a:r>
            <a:r>
              <a:rPr lang="en-US" altLang="ar-SA" sz="1800" dirty="0" err="1"/>
              <a:t>:hardening</a:t>
            </a:r>
            <a:r>
              <a:rPr lang="en-US" altLang="ar-SA" sz="1800" dirty="0"/>
              <a:t> and thickning of skin specially in pressure areas with prolonged friction.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ar-SA" sz="1800" dirty="0"/>
              <a:t>-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237865" y="34270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4" name="Picture 12" descr="Charcot's arthropathy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10" y="316230"/>
            <a:ext cx="999490" cy="13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7737475" y="1628775"/>
            <a:ext cx="1567180" cy="501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Foot drop</a:t>
            </a:r>
          </a:p>
        </p:txBody>
      </p:sp>
      <p:graphicFrame>
        <p:nvGraphicFramePr>
          <p:cNvPr id="7" name="Object 6"/>
          <p:cNvGraphicFramePr/>
          <p:nvPr>
            <p:extLst>
              <p:ext uri="{D42A27DB-BD31-4B8C-83A1-F6EECF244321}">
                <p14:modId xmlns:p14="http://schemas.microsoft.com/office/powerpoint/2010/main" val="1758060158"/>
              </p:ext>
            </p:extLst>
          </p:nvPr>
        </p:nvGraphicFramePr>
        <p:xfrm>
          <a:off x="5775049" y="316230"/>
          <a:ext cx="1563370" cy="122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62100" imgH="1228725" progId="Paint.Picture">
                  <p:embed/>
                </p:oleObj>
              </mc:Choice>
              <mc:Fallback>
                <p:oleObj r:id="rId4" imgW="1562100" imgH="1228725" progId="Paint.Picture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5049" y="316230"/>
                        <a:ext cx="1563370" cy="122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8014970" y="5729605"/>
            <a:ext cx="1276350" cy="285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660749" y="1631315"/>
            <a:ext cx="1895475" cy="253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/>
              <a:t>charcot joint</a:t>
            </a:r>
          </a:p>
        </p:txBody>
      </p:sp>
    </p:spTree>
  </p:cSld>
  <p:clrMapOvr>
    <a:masterClrMapping/>
  </p:clrMapOvr>
  <p:transition spd="slow"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1530" y="381000"/>
            <a:ext cx="7875270" cy="6902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ar-SA" sz="3200" dirty="0">
                <a:solidFill>
                  <a:schemeClr val="tx2">
                    <a:satMod val="130000"/>
                  </a:schemeClr>
                </a:solidFill>
              </a:rPr>
              <a:t>                          Diabetic foot                           </a:t>
            </a:r>
            <a:endParaRPr lang="en-GB" altLang="ar-SA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7651" name="Picture 8" descr="Typical Neuropathic Ulc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49450"/>
            <a:ext cx="4081463" cy="3384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832100" y="242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 altLang="ar-SA">
              <a:ea typeface="Majalla UI"/>
            </a:endParaRP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2689225" y="194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 altLang="ar-SA">
              <a:ea typeface="Majalla UI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35" y="5672455"/>
            <a:ext cx="8895080" cy="1478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Diabetic foot pathogenesis:</a:t>
            </a:r>
          </a:p>
          <a:p>
            <a:r>
              <a:rPr lang="en-US" sz="1400" dirty="0"/>
              <a:t>1-decrease sensitivity       unnoticed injury        infection.</a:t>
            </a:r>
          </a:p>
          <a:p>
            <a:r>
              <a:rPr lang="en-US" sz="1400" dirty="0"/>
              <a:t>2-autonomic dysfunction of sweat glands          skin </a:t>
            </a:r>
            <a:r>
              <a:rPr lang="en-US" sz="1400" dirty="0" err="1"/>
              <a:t>fissure,cracks,callus</a:t>
            </a:r>
            <a:r>
              <a:rPr lang="en-US" sz="1400" dirty="0"/>
              <a:t>.</a:t>
            </a:r>
          </a:p>
          <a:p>
            <a:r>
              <a:rPr lang="en-US" sz="1400" dirty="0"/>
              <a:t>3-motor nerve dysfunction          high arched foot and susceptibility to injury.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47465" y="62464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974465" y="59924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044065" y="59670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442210"/>
            <a:ext cx="255587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451600" y="1368623"/>
            <a:ext cx="177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 b="1" dirty="0"/>
              <a:t> callosities</a:t>
            </a:r>
            <a:endParaRPr lang="en-US" sz="1400" b="1" dirty="0"/>
          </a:p>
        </p:txBody>
      </p:sp>
      <p:sp>
        <p:nvSpPr>
          <p:cNvPr id="7" name="Text Box 6"/>
          <p:cNvSpPr txBox="1"/>
          <p:nvPr/>
        </p:nvSpPr>
        <p:spPr>
          <a:xfrm>
            <a:off x="1438965" y="5350317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foot ulcer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577465" y="64242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2" descr="Charcot's arthropathy ">
            <a:extLst>
              <a:ext uri="{FF2B5EF4-FFF2-40B4-BE49-F238E27FC236}">
                <a16:creationId xmlns:a16="http://schemas.microsoft.com/office/drawing/2014/main" id="{30543A6C-E2EC-8D01-72F9-2B43D0E8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55" y="-405765"/>
            <a:ext cx="999490" cy="13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B3036EAF-8E95-CA47-8C1B-B202C5950EFC}"/>
              </a:ext>
            </a:extLst>
          </p:cNvPr>
          <p:cNvSpPr txBox="1"/>
          <p:nvPr/>
        </p:nvSpPr>
        <p:spPr>
          <a:xfrm>
            <a:off x="1696720" y="906780"/>
            <a:ext cx="1567180" cy="501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B0F0"/>
                </a:solidFill>
              </a:rPr>
              <a:t>Foot drop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804400A-9B30-AF7D-CF54-5AE735AF9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216650"/>
              </p:ext>
            </p:extLst>
          </p:nvPr>
        </p:nvGraphicFramePr>
        <p:xfrm>
          <a:off x="225425" y="-385128"/>
          <a:ext cx="1563370" cy="122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62100" imgH="1228725" progId="Paint.Picture">
                  <p:embed/>
                </p:oleObj>
              </mc:Choice>
              <mc:Fallback>
                <p:oleObj r:id="rId6" imgW="1562100" imgH="1228725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804400A-9B30-AF7D-CF54-5AE735AF9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425" y="-385128"/>
                        <a:ext cx="1563370" cy="122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>
            <a:extLst>
              <a:ext uri="{FF2B5EF4-FFF2-40B4-BE49-F238E27FC236}">
                <a16:creationId xmlns:a16="http://schemas.microsoft.com/office/drawing/2014/main" id="{1D099E92-16DA-ECD6-FC6D-AB2D238FD5E9}"/>
              </a:ext>
            </a:extLst>
          </p:cNvPr>
          <p:cNvSpPr txBox="1"/>
          <p:nvPr/>
        </p:nvSpPr>
        <p:spPr>
          <a:xfrm>
            <a:off x="111125" y="929957"/>
            <a:ext cx="1895475" cy="253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charcot</a:t>
            </a:r>
            <a:r>
              <a:rPr lang="en-US" dirty="0">
                <a:solidFill>
                  <a:srgbClr val="00B0F0"/>
                </a:solidFill>
              </a:rPr>
              <a:t> joint</a:t>
            </a:r>
          </a:p>
        </p:txBody>
      </p:sp>
    </p:spTree>
  </p:cSld>
  <p:clrMapOvr>
    <a:masterClrMapping/>
  </p:clrMapOvr>
  <p:transition spd="slow"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GB" b="1" dirty="0">
                <a:solidFill>
                  <a:srgbClr val="FF0000"/>
                </a:solidFill>
              </a:rPr>
              <a:t>Diabetic foot progression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" y="1372235"/>
            <a:ext cx="8782050" cy="5228590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GB" b="1">
                <a:solidFill>
                  <a:srgbClr val="FF0000"/>
                </a:solidFill>
              </a:rPr>
              <a:t>Diabetic foot care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14500"/>
            <a:ext cx="4572635" cy="4845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714500"/>
            <a:ext cx="4037965" cy="4889500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>Diagnostic criteria for diabetes mellitus</a:t>
            </a:r>
            <a:endParaRPr lang="en-US" dirty="0"/>
          </a:p>
        </p:txBody>
      </p:sp>
      <p:graphicFrame>
        <p:nvGraphicFramePr>
          <p:cNvPr id="4" name="Table 3"/>
          <p:cNvGraphicFramePr/>
          <p:nvPr/>
        </p:nvGraphicFramePr>
        <p:xfrm>
          <a:off x="78740" y="2667000"/>
          <a:ext cx="8724900" cy="347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24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diagnosis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fasting blood 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Glucose tolerance test (after 2 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HbA1c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﹤100mg</a:t>
                      </a:r>
                      <a:r>
                        <a:rPr lang="en-US" sz="1800">
                          <a:sym typeface="+mn-ea"/>
                        </a:rPr>
                        <a:t>/dL</a:t>
                      </a:r>
                      <a:endParaRPr lang="en-US" sz="1800">
                        <a:latin typeface="SimSun" panose="02010600030101010101" pitchFamily="2" charset="-122"/>
                        <a:ea typeface="SimSun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﹤140mg</a:t>
                      </a:r>
                      <a:r>
                        <a:rPr lang="en-US" sz="1800" dirty="0">
                          <a:latin typeface="SimSun" panose="02010600030101010101" pitchFamily="2" charset="-122"/>
                          <a:ea typeface="SimSun" panose="02010600030101010101" pitchFamily="2" charset="-122"/>
                          <a:sym typeface="+mn-ea"/>
                        </a:rPr>
                        <a:t>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﹤5.7％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Prediabetic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100-126 mg</a:t>
                      </a:r>
                      <a:r>
                        <a:rPr lang="en-US" sz="1800">
                          <a:sym typeface="+mn-ea"/>
                        </a:rPr>
                        <a:t>/dL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140-199</a:t>
                      </a:r>
                      <a:r>
                        <a:rPr lang="en-US" sz="1800">
                          <a:sym typeface="+mn-ea"/>
                        </a:rPr>
                        <a:t>/dL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5.7-6.4</a:t>
                      </a:r>
                      <a:r>
                        <a:rPr lang="en-US" sz="1800" dirty="0">
                          <a:latin typeface="SimSun" panose="02010600030101010101" pitchFamily="2" charset="-122"/>
                          <a:ea typeface="SimSun" panose="02010600030101010101" pitchFamily="2" charset="-122"/>
                          <a:sym typeface="+mn-ea"/>
                        </a:rPr>
                        <a:t>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highlight>
                            <a:srgbClr val="FF0000"/>
                          </a:highlight>
                        </a:rPr>
                        <a:t>Diabetic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highlight>
                            <a:srgbClr val="FF0000"/>
                          </a:highlight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﹥  126mg/dL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highlight>
                            <a:srgbClr val="FF0000"/>
                          </a:highlight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﹥200mg</a:t>
                      </a:r>
                      <a:r>
                        <a:rPr lang="en-US" sz="1800">
                          <a:highlight>
                            <a:srgbClr val="FF0000"/>
                          </a:highlight>
                          <a:latin typeface="SimSun" panose="02010600030101010101" pitchFamily="2" charset="-122"/>
                          <a:ea typeface="SimSun" panose="02010600030101010101" pitchFamily="2" charset="-122"/>
                          <a:sym typeface="+mn-ea"/>
                        </a:rPr>
                        <a:t>/dL</a:t>
                      </a:r>
                      <a:endParaRPr lang="en-US">
                        <a:highlight>
                          <a:srgbClr val="FF0000"/>
                        </a:highlight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highlight>
                            <a:srgbClr val="FF0000"/>
                          </a:highlight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﹥6.4 %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GB" b="1" dirty="0">
                <a:solidFill>
                  <a:srgbClr val="FF0000"/>
                </a:solidFill>
                <a:sym typeface="+mn-ea"/>
              </a:rPr>
              <a:t>Diabetic foot care</a:t>
            </a:r>
            <a:endParaRPr lang="en-GB" altLang="ar-SA" b="1" dirty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1714500"/>
            <a:ext cx="8355330" cy="4998085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b="1">
                <a:solidFill>
                  <a:srgbClr val="FF0000"/>
                </a:solidFill>
              </a:rPr>
              <a:t>Autonomic Neuropathy</a:t>
            </a:r>
            <a:endParaRPr lang="en-GB" altLang="ar-SA" b="1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5745" y="1641475"/>
            <a:ext cx="8949055" cy="4986655"/>
          </a:xfrm>
        </p:spPr>
        <p:txBody>
          <a:bodyPr/>
          <a:lstStyle/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ar-SA" sz="2000" dirty="0"/>
              <a:t>-</a:t>
            </a:r>
            <a:r>
              <a:rPr lang="en-US" altLang="ar-SA" sz="1800" dirty="0"/>
              <a:t> affect </a:t>
            </a:r>
            <a:r>
              <a:rPr lang="en-US" altLang="ar-SA" sz="1800" dirty="0" err="1"/>
              <a:t>heart,stomach,intestine,bladder,sex</a:t>
            </a:r>
            <a:r>
              <a:rPr lang="en-US" altLang="ar-SA" sz="1800" dirty="0"/>
              <a:t> </a:t>
            </a:r>
            <a:r>
              <a:rPr lang="en-US" altLang="ar-SA" sz="1800" dirty="0" err="1"/>
              <a:t>organs,blood</a:t>
            </a:r>
            <a:r>
              <a:rPr lang="en-US" altLang="ar-SA" sz="1800" dirty="0"/>
              <a:t> vessels.</a:t>
            </a:r>
          </a:p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ar-SA" sz="1800" dirty="0"/>
              <a:t>        1- Postural </a:t>
            </a:r>
            <a:r>
              <a:rPr lang="en-US" altLang="ar-SA" sz="1800" b="1" dirty="0"/>
              <a:t>hypotension</a:t>
            </a:r>
            <a:r>
              <a:rPr lang="en-US" altLang="ar-SA" sz="1800" b="1" u="sng" dirty="0"/>
              <a:t> </a:t>
            </a:r>
            <a:r>
              <a:rPr lang="en-US" altLang="ar-SA" sz="1800" dirty="0" err="1"/>
              <a:t>i.e</a:t>
            </a:r>
            <a:r>
              <a:rPr lang="en-US" altLang="ar-SA" sz="1800" dirty="0"/>
              <a:t> feeling of dizziness with rapid stand up.</a:t>
            </a:r>
          </a:p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ar-SA" sz="1800" b="1" dirty="0"/>
              <a:t>        2- silent </a:t>
            </a:r>
            <a:r>
              <a:rPr lang="en-US" altLang="ar-SA" sz="1800" dirty="0"/>
              <a:t>heart attacks.</a:t>
            </a:r>
          </a:p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ar-SA" sz="1800" b="1" dirty="0">
                <a:sym typeface="+mn-ea"/>
              </a:rPr>
              <a:t>        3- sudden hypoglycemic coma</a:t>
            </a:r>
            <a:r>
              <a:rPr lang="en-US" altLang="ar-SA" sz="1800" dirty="0">
                <a:sym typeface="+mn-ea"/>
              </a:rPr>
              <a:t> due to absence of hypoglycemic  </a:t>
            </a:r>
          </a:p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ar-SA" sz="1800" dirty="0">
                <a:sym typeface="+mn-ea"/>
              </a:rPr>
              <a:t>             manifestations(</a:t>
            </a:r>
            <a:r>
              <a:rPr lang="en-US" altLang="ar-SA" sz="1800" dirty="0" err="1">
                <a:sym typeface="+mn-ea"/>
              </a:rPr>
              <a:t>tremor,palpitations,hungery</a:t>
            </a:r>
            <a:r>
              <a:rPr lang="en-US" altLang="ar-SA" sz="1800" dirty="0">
                <a:sym typeface="+mn-ea"/>
              </a:rPr>
              <a:t>).</a:t>
            </a:r>
          </a:p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ar-SA" sz="1800" dirty="0"/>
              <a:t>        4- Diabetic </a:t>
            </a:r>
            <a:r>
              <a:rPr lang="en-US" altLang="ar-SA" sz="1800" b="1" dirty="0"/>
              <a:t>diarrhea</a:t>
            </a:r>
            <a:r>
              <a:rPr lang="en-US" altLang="ar-SA" sz="1800" dirty="0"/>
              <a:t>.</a:t>
            </a:r>
          </a:p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ar-SA" sz="1800" b="1" dirty="0"/>
              <a:t>         5- Erectile </a:t>
            </a:r>
            <a:r>
              <a:rPr lang="en-US" altLang="ar-SA" sz="1800" dirty="0"/>
              <a:t>dysfunction.</a:t>
            </a:r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ar-SA" sz="1800" dirty="0"/>
          </a:p>
        </p:txBody>
      </p:sp>
    </p:spTree>
  </p:cSld>
  <p:clrMapOvr>
    <a:masterClrMapping/>
  </p:clrMapOvr>
  <p:transition spd="slow"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520"/>
            <a:ext cx="8229600" cy="562610"/>
          </a:xfrm>
        </p:spPr>
        <p:txBody>
          <a:bodyPr/>
          <a:lstStyle/>
          <a:p>
            <a:pPr eaLnBrk="1" hangingPunct="1"/>
            <a:r>
              <a:rPr lang="en-US" altLang="ar-SA" sz="1800" b="1" dirty="0">
                <a:solidFill>
                  <a:srgbClr val="FF0000"/>
                </a:solidFill>
              </a:rPr>
              <a:t>prevention of diabetic  Neuropathy</a:t>
            </a:r>
            <a:endParaRPr lang="en-GB" altLang="ar-SA" sz="1800" b="1" dirty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5745" y="422275"/>
            <a:ext cx="8949055" cy="4986655"/>
          </a:xfrm>
        </p:spPr>
        <p:txBody>
          <a:bodyPr/>
          <a:lstStyle/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endParaRPr lang="en-US" altLang="ar-SA" sz="2000" dirty="0"/>
          </a:p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ar-SA" sz="2000" dirty="0"/>
              <a:t>- control blood pressure and prevent hypertension.</a:t>
            </a:r>
          </a:p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ar-SA" sz="2000" dirty="0"/>
              <a:t>- control blood glucose level.</a:t>
            </a:r>
          </a:p>
          <a:p>
            <a:pPr marL="0" indent="0" algn="l" rtl="0" eaLnBrk="1" hangingPunct="1">
              <a:lnSpc>
                <a:spcPct val="15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ar-SA" sz="2000" dirty="0"/>
              <a:t>- Healthy diet rich in omega 3 as </a:t>
            </a:r>
            <a:r>
              <a:rPr lang="en-US" altLang="ar-SA" sz="2000" dirty="0" err="1"/>
              <a:t>salmon,tuna,unsalted</a:t>
            </a:r>
            <a:r>
              <a:rPr lang="en-US" altLang="ar-SA" sz="2000" dirty="0"/>
              <a:t> nuts but less intake of saturated fats and processed food.</a:t>
            </a:r>
            <a:endParaRPr lang="en-US" altLang="ar-SA" sz="1400" dirty="0"/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ar-SA" sz="1400" dirty="0"/>
          </a:p>
        </p:txBody>
      </p:sp>
    </p:spTree>
  </p:cSld>
  <p:clrMapOvr>
    <a:masterClrMapping/>
  </p:clrMapOvr>
  <p:transition spd="slow"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850" cy="1143000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705850" cy="5181600"/>
          </a:xfrm>
        </p:spPr>
        <p:txBody>
          <a:bodyPr/>
          <a:lstStyle/>
          <a:p>
            <a:pPr algn="l" rtl="0">
              <a:defRPr/>
            </a:pPr>
            <a:r>
              <a:rPr lang="en-US" dirty="0"/>
              <a:t>Robbins and </a:t>
            </a:r>
            <a:r>
              <a:rPr lang="en-US" dirty="0" err="1"/>
              <a:t>Cotran</a:t>
            </a:r>
            <a:r>
              <a:rPr lang="en-US" dirty="0"/>
              <a:t> Pathologic Basis of Disease, 9th edition, 2014 ( Kumar, Abbas, Aster)</a:t>
            </a:r>
          </a:p>
          <a:p>
            <a:pPr algn="l" rtl="0">
              <a:defRPr/>
            </a:pPr>
            <a:endParaRPr lang="en-US" dirty="0"/>
          </a:p>
          <a:p>
            <a:pPr algn="l" rtl="0">
              <a:defRPr/>
            </a:pPr>
            <a:r>
              <a:rPr lang="en-US" dirty="0"/>
              <a:t> Robbins Basic Pathology 10th edition, 2017 </a:t>
            </a:r>
          </a:p>
          <a:p>
            <a:pPr marL="82550" indent="0" algn="l" rtl="0">
              <a:buFont typeface="Arial" panose="020B0604020202020204" pitchFamily="34" charset="0"/>
              <a:buNone/>
              <a:defRPr/>
            </a:pPr>
            <a:r>
              <a:rPr lang="en-US" dirty="0"/>
              <a:t>    ( Kumar, Abbas, Aster).</a:t>
            </a:r>
          </a:p>
          <a:p>
            <a:pPr marL="82550" indent="0" algn="l" rtl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algn="l" rtl="0">
              <a:defRPr/>
            </a:pPr>
            <a:r>
              <a:rPr lang="en-US" dirty="0">
                <a:hlinkClick r:id="rId2"/>
              </a:rPr>
              <a:t>https://next.amboss.com/us/article/3s0Suh?q=DIabetic%20complications#Y2c2bb57ac9693bb0cb5019b3cadd9879</a:t>
            </a:r>
            <a:endParaRPr lang="en-US" dirty="0"/>
          </a:p>
          <a:p>
            <a:pPr algn="l" rtl="0">
              <a:defRPr/>
            </a:pPr>
            <a:endParaRPr lang="en-US" dirty="0"/>
          </a:p>
        </p:txBody>
      </p:sp>
    </p:spTree>
  </p:cSld>
  <p:clrMapOvr>
    <a:masterClrMapping/>
  </p:clrMapOvr>
  <p:transition spd="slow" advTm="7797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485858"/>
              </p:ext>
            </p:extLst>
          </p:nvPr>
        </p:nvGraphicFramePr>
        <p:xfrm>
          <a:off x="0" y="-635"/>
          <a:ext cx="9144000" cy="6744335"/>
        </p:xfrm>
        <a:graphic>
          <a:graphicData uri="http://schemas.openxmlformats.org/drawingml/2006/table">
            <a:tbl>
              <a:tblPr/>
              <a:tblGrid>
                <a:gridCol w="21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9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Type I diabetes</a:t>
                      </a:r>
                      <a:endParaRPr lang="en-US" sz="14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en-US" sz="1400" b="1" kern="0" cap="all" dirty="0">
                        <a:effectLst/>
                        <a:latin typeface="Arial" panose="020B060402020202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/>
                          <a:ea typeface="Times New Roman" panose="02020603050405020304"/>
                        </a:rPr>
                        <a:t>Type II diabetes</a:t>
                      </a:r>
                      <a:endParaRPr lang="en-US" sz="14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1.clinical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Onset:</a:t>
                      </a:r>
                      <a:r>
                        <a:rPr lang="en-US" sz="1400" b="1" u="sng" dirty="0" err="1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childhood</a:t>
                      </a:r>
                      <a:r>
                        <a:rPr lang="en-US" sz="1400" dirty="0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.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Normal weight </a:t>
                      </a:r>
                      <a:r>
                        <a:rPr lang="en-US" sz="1400" dirty="0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or 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weight loss</a:t>
                      </a:r>
                      <a:endParaRPr lang="en-US" sz="1400" baseline="0" dirty="0"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1400" b="1" baseline="0" dirty="0"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Above 40 </a:t>
                      </a:r>
                      <a:r>
                        <a:rPr lang="en-US" sz="1400" dirty="0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years.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-</a:t>
                      </a:r>
                      <a:r>
                        <a:rPr lang="en-US" sz="1400" b="1" dirty="0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obesity</a:t>
                      </a:r>
                      <a:endParaRPr lang="en-US" sz="1400" b="1" dirty="0"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u="sng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1400" b="1" u="sng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185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/>
                          <a:ea typeface="Times New Roman" panose="02020603050405020304"/>
                        </a:rPr>
                        <a:t>2. Etiology</a:t>
                      </a:r>
                      <a:endParaRPr lang="en-US" sz="14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400" b="1" u="sng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Hereditary</a:t>
                      </a:r>
                      <a:r>
                        <a:rPr lang="en-US" sz="1400" baseline="0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 as it linked to MHC class I&amp;II</a:t>
                      </a:r>
                      <a:endParaRPr lang="en-US" sz="14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42900" lvl="0" indent="-3429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400" b="1" u="sng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Autoimmune inflammation with</a:t>
                      </a:r>
                      <a:r>
                        <a:rPr lang="en-US" sz="1400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 destruction of the </a:t>
                      </a:r>
                      <a:r>
                        <a:rPr lang="en-US" sz="1400" dirty="0" err="1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B.cells</a:t>
                      </a:r>
                      <a:r>
                        <a:rPr lang="en-US" sz="1400" baseline="0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 by circulating </a:t>
                      </a:r>
                      <a:r>
                        <a:rPr lang="en-US" sz="1400" b="1" u="sng" baseline="0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autoantibodies  d</a:t>
                      </a:r>
                      <a:r>
                        <a:rPr lang="en-US" sz="1400" baseline="0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ue to failure of tolerance to self antigens</a:t>
                      </a:r>
                      <a:endParaRPr lang="en-US" sz="14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  <a:tab pos="231140" algn="l"/>
                        </a:tabLst>
                      </a:pPr>
                      <a:r>
                        <a:rPr lang="en-US" sz="1400" b="1" u="sng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Not linked to MHC </a:t>
                      </a:r>
                      <a:r>
                        <a:rPr lang="en-US" sz="1400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antigens.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99390" algn="l"/>
                          <a:tab pos="231140" algn="l"/>
                        </a:tabLst>
                        <a:defRPr/>
                      </a:pPr>
                      <a:r>
                        <a:rPr lang="en-US" sz="1400" b="1" u="sng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No</a:t>
                      </a:r>
                      <a:r>
                        <a:rPr lang="en-US" sz="1400" baseline="0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 islet </a:t>
                      </a:r>
                      <a:r>
                        <a:rPr lang="en-US" sz="1400" b="1" u="sng" baseline="0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autoantibodies</a:t>
                      </a:r>
                      <a:endParaRPr lang="en-US" sz="1400" b="1" u="sng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42900" lvl="0" indent="-3429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  <a:tab pos="23114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There is </a:t>
                      </a:r>
                      <a:r>
                        <a:rPr lang="en-US" sz="1400" dirty="0" err="1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prepheral</a:t>
                      </a:r>
                      <a:r>
                        <a:rPr lang="en-US" sz="1400" dirty="0"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 resistance to insulin enhanced by cytokines released from adipose tissue  that mask insulin receptors.</a:t>
                      </a:r>
                      <a:endParaRPr lang="en-US" sz="14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60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/>
                          <a:ea typeface="Times New Roman" panose="02020603050405020304"/>
                        </a:rPr>
                        <a:t>3. B. Cell mass.</a:t>
                      </a:r>
                      <a:endParaRPr lang="en-US" sz="14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/>
                          <a:ea typeface="Times New Roman" panose="02020603050405020304"/>
                        </a:rPr>
                        <a:t>I</a:t>
                      </a:r>
                      <a:r>
                        <a:rPr lang="en-US" sz="1400" b="1" u="sng" dirty="0" err="1">
                          <a:effectLst/>
                          <a:latin typeface="Arial" panose="020B0604020202020204"/>
                          <a:ea typeface="Times New Roman" panose="02020603050405020304"/>
                        </a:rPr>
                        <a:t>nsulitis</a:t>
                      </a:r>
                      <a:r>
                        <a:rPr lang="en-US" sz="1400" b="1" u="sng" baseline="0" dirty="0">
                          <a:effectLst/>
                          <a:latin typeface="Arial" panose="020B0604020202020204"/>
                          <a:ea typeface="Times New Roman" panose="02020603050405020304"/>
                        </a:rPr>
                        <a:t>  with lymphocytic infiltration </a:t>
                      </a:r>
                      <a:r>
                        <a:rPr lang="en-US" sz="1400" b="0" baseline="0" dirty="0">
                          <a:effectLst/>
                          <a:latin typeface="Arial" panose="020B0604020202020204"/>
                          <a:ea typeface="Times New Roman" panose="02020603050405020304"/>
                        </a:rPr>
                        <a:t>causing early b cell depletion and atrophy of them leading to </a:t>
                      </a:r>
                      <a:r>
                        <a:rPr lang="en-US" sz="1400" b="0" dirty="0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Progressive decrease in insulin leve</a:t>
                      </a:r>
                      <a:r>
                        <a:rPr lang="en-US" sz="1400" dirty="0">
                          <a:effectLst/>
                          <a:latin typeface="Arial" panose="020B0604020202020204"/>
                          <a:ea typeface="Times New Roman" panose="02020603050405020304"/>
                          <a:sym typeface="+mn-ea"/>
                        </a:rPr>
                        <a:t>l . </a:t>
                      </a:r>
                      <a:endParaRPr lang="en-US" sz="14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dirty="0">
                          <a:sym typeface="+mn-ea"/>
                        </a:rPr>
                        <a:t>normal in early stage as </a:t>
                      </a:r>
                      <a:r>
                        <a:rPr lang="en-US" sz="1400" b="1" u="sng" dirty="0">
                          <a:sym typeface="+mn-ea"/>
                        </a:rPr>
                        <a:t>no </a:t>
                      </a:r>
                      <a:r>
                        <a:rPr lang="en-US" sz="1400" b="1" u="sng" dirty="0" err="1">
                          <a:sym typeface="+mn-ea"/>
                        </a:rPr>
                        <a:t>insulitis</a:t>
                      </a:r>
                      <a:r>
                        <a:rPr lang="en-US" sz="1400" dirty="0" err="1">
                          <a:sym typeface="+mn-ea"/>
                        </a:rPr>
                        <a:t>,later</a:t>
                      </a:r>
                      <a:r>
                        <a:rPr lang="en-US" sz="1400" dirty="0">
                          <a:sym typeface="+mn-ea"/>
                        </a:rPr>
                        <a:t> on shows </a:t>
                      </a:r>
                      <a:r>
                        <a:rPr lang="en-US" sz="1400" b="1" u="sng" dirty="0">
                          <a:sym typeface="+mn-ea"/>
                        </a:rPr>
                        <a:t>amyloid </a:t>
                      </a:r>
                      <a:r>
                        <a:rPr lang="en-US" sz="1400" dirty="0">
                          <a:sym typeface="+mn-ea"/>
                        </a:rPr>
                        <a:t>deposition with mild B cell depletion.</a:t>
                      </a:r>
                      <a:endParaRPr lang="en-US" sz="14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/>
          <p:nvPr/>
        </p:nvGraphicFramePr>
        <p:xfrm>
          <a:off x="7280275" y="1047750"/>
          <a:ext cx="1717040" cy="148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95525" imgH="1714500" progId="Paint.Picture">
                  <p:embed/>
                </p:oleObj>
              </mc:Choice>
              <mc:Fallback>
                <p:oleObj r:id="rId2" imgW="2295525" imgH="1714500" progId="Paint.Picture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80275" y="1047750"/>
                        <a:ext cx="1717040" cy="1486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/>
          <p:nvPr>
            <p:extLst>
              <p:ext uri="{D42A27DB-BD31-4B8C-83A1-F6EECF244321}">
                <p14:modId xmlns:p14="http://schemas.microsoft.com/office/powerpoint/2010/main" val="3003712706"/>
              </p:ext>
            </p:extLst>
          </p:nvPr>
        </p:nvGraphicFramePr>
        <p:xfrm>
          <a:off x="4442460" y="885825"/>
          <a:ext cx="1258570" cy="146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647825" imgH="1809750" progId="Paint.Picture">
                  <p:embed/>
                </p:oleObj>
              </mc:Choice>
              <mc:Fallback>
                <p:oleObj r:id="rId4" imgW="1647825" imgH="1809750" progId="Paint.Picture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42460" y="885825"/>
                        <a:ext cx="1258570" cy="1468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tx2">
                    <a:satMod val="130000"/>
                  </a:schemeClr>
                </a:solidFill>
              </a:rPr>
              <a:t>Pancreatic islets in type </a:t>
            </a:r>
            <a:r>
              <a:rPr lang="en-US" altLang="en-US" sz="3200" b="1" dirty="0"/>
              <a:t>II DM </a:t>
            </a:r>
            <a:r>
              <a:rPr lang="en-US" altLang="en-US" sz="3200" dirty="0">
                <a:solidFill>
                  <a:schemeClr val="tx2">
                    <a:satMod val="130000"/>
                  </a:schemeClr>
                </a:solidFill>
              </a:rPr>
              <a:t>- H &amp;E stain(Islet shows extensive deposition of </a:t>
            </a:r>
            <a:r>
              <a:rPr lang="en-US" altLang="en-US" sz="3200" b="1" dirty="0">
                <a:solidFill>
                  <a:srgbClr val="8E0E6C"/>
                </a:solidFill>
              </a:rPr>
              <a:t>amyloid</a:t>
            </a:r>
            <a:r>
              <a:rPr lang="en-US" altLang="en-US" sz="3200" dirty="0">
                <a:solidFill>
                  <a:schemeClr val="tx2">
                    <a:satMod val="130000"/>
                  </a:schemeClr>
                </a:solidFill>
              </a:rPr>
              <a:t>)</a:t>
            </a:r>
            <a:endParaRPr lang="en-US" sz="3200" dirty="0"/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89916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5011738" y="2971800"/>
            <a:ext cx="123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b="1" dirty="0"/>
              <a:t>Amyloid</a:t>
            </a:r>
          </a:p>
        </p:txBody>
      </p:sp>
    </p:spTree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10600" cy="792163"/>
          </a:xfrm>
          <a:ln>
            <a:solidFill>
              <a:schemeClr val="tx1"/>
            </a:solidFill>
            <a:miter lim="800000"/>
          </a:ln>
        </p:spPr>
        <p:txBody>
          <a:bodyPr/>
          <a:lstStyle/>
          <a:p>
            <a:pPr algn="l" eaLnBrk="1" hangingPunct="1"/>
            <a:r>
              <a:rPr lang="en-US" altLang="ar-SA" sz="3200" b="1" i="1" dirty="0">
                <a:latin typeface="Georgia" panose="02040502050405020303" pitchFamily="18" charset="0"/>
                <a:ea typeface="SimSun" panose="02010600030101010101" pitchFamily="2" charset="-122"/>
              </a:rPr>
              <a:t>* </a:t>
            </a:r>
            <a:r>
              <a:rPr lang="hu-HU" altLang="ar-SA" sz="3200" b="1" i="1" dirty="0">
                <a:latin typeface="Georgia" panose="02040502050405020303" pitchFamily="18" charset="0"/>
                <a:ea typeface="SimSun" panose="02010600030101010101" pitchFamily="2" charset="-122"/>
              </a:rPr>
              <a:t>Complications of diabetes mellitus</a:t>
            </a:r>
            <a:r>
              <a:rPr lang="en-US" altLang="ar-SA" sz="3200" b="1" i="1" dirty="0">
                <a:latin typeface="Georgia" panose="02040502050405020303" pitchFamily="18" charset="0"/>
                <a:ea typeface="SimSun" panose="02010600030101010101" pitchFamily="2" charset="-122"/>
              </a:rPr>
              <a:t>:</a:t>
            </a:r>
            <a:endParaRPr lang="hu-HU" altLang="ar-SA" sz="3200" b="1" i="1" dirty="0">
              <a:latin typeface="Georgia" panose="02040502050405020303" pitchFamily="18" charset="0"/>
              <a:ea typeface="SimSun" panose="02010600030101010101" pitchFamily="2" charset="-12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143000"/>
            <a:ext cx="8610600" cy="5368925"/>
          </a:xfrm>
          <a:ln>
            <a:solidFill>
              <a:schemeClr val="hlink"/>
            </a:solidFill>
            <a:miter lim="800000"/>
          </a:ln>
        </p:spPr>
        <p:txBody>
          <a:bodyPr rtlCol="1">
            <a:normAutofit/>
          </a:bodyPr>
          <a:lstStyle/>
          <a:p>
            <a:pPr algn="l" rtl="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defRPr/>
            </a:pPr>
            <a:r>
              <a:rPr lang="en-US" altLang="hu-HU" sz="1400" b="1" dirty="0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I.</a:t>
            </a:r>
            <a:r>
              <a:rPr lang="hu-HU" altLang="ar-SA" sz="1400" b="1" dirty="0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Acute complications</a:t>
            </a:r>
            <a:r>
              <a:rPr lang="en-US" altLang="ar-SA" sz="1400" b="1" dirty="0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:</a:t>
            </a:r>
          </a:p>
          <a:p>
            <a:pPr marL="914400" lvl="1" indent="-457200" algn="l" rtl="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altLang="ar-SA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diabetic ketoacidosis</a:t>
            </a:r>
            <a:endParaRPr lang="en-US" altLang="ar-SA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914400" lvl="1" indent="-457200" algn="l" rtl="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ar-SA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Hypoglycemic coma</a:t>
            </a:r>
          </a:p>
          <a:p>
            <a:pPr algn="l" rtl="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ar-SA" sz="1400" b="1" dirty="0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II. </a:t>
            </a:r>
            <a:r>
              <a:rPr lang="hu-HU" altLang="ar-SA" sz="1400" b="1" dirty="0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Chronic complications:</a:t>
            </a:r>
            <a:r>
              <a:rPr lang="en-US" altLang="ar-SA" sz="1400" dirty="0">
                <a:solidFill>
                  <a:schemeClr val="tx1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(appear after 15 to 20 years after onset of hyperglycemia)</a:t>
            </a:r>
          </a:p>
          <a:p>
            <a:pPr algn="l" rtl="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ar-SA" sz="1400" b="1" dirty="0">
                <a:latin typeface="Garamond" panose="02020404030301010803" pitchFamily="18" charset="0"/>
              </a:rPr>
              <a:t> </a:t>
            </a:r>
            <a:r>
              <a:rPr lang="en-US" altLang="ar-SA" sz="1400" b="1" u="sng" dirty="0">
                <a:solidFill>
                  <a:schemeClr val="hlink"/>
                </a:solidFill>
                <a:latin typeface="Garamond" panose="02020404030301010803" pitchFamily="18" charset="0"/>
              </a:rPr>
              <a:t>a. </a:t>
            </a:r>
            <a:r>
              <a:rPr lang="hu-HU" altLang="ar-SA" sz="1400" b="1" u="sng" dirty="0">
                <a:solidFill>
                  <a:schemeClr val="hlink"/>
                </a:solidFill>
                <a:latin typeface="Garamond" panose="02020404030301010803" pitchFamily="18" charset="0"/>
              </a:rPr>
              <a:t>Microvascular</a:t>
            </a:r>
          </a:p>
          <a:p>
            <a:pPr algn="l" rtl="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u-HU" altLang="ar-SA" sz="1400" b="1" u="sng" dirty="0">
                <a:solidFill>
                  <a:schemeClr val="hlink"/>
                </a:solidFill>
                <a:latin typeface="Garamond" panose="02020404030301010803" pitchFamily="18" charset="0"/>
              </a:rPr>
              <a:t> </a:t>
            </a:r>
            <a:r>
              <a:rPr lang="en-US" altLang="hu-HU" sz="1400" b="1" u="sng" dirty="0">
                <a:solidFill>
                  <a:schemeClr val="hlink"/>
                </a:solidFill>
                <a:latin typeface="Garamond" panose="02020404030301010803" pitchFamily="18" charset="0"/>
              </a:rPr>
              <a:t> </a:t>
            </a:r>
            <a:r>
              <a:rPr lang="en-US" altLang="ar-SA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R</a:t>
            </a:r>
            <a:r>
              <a:rPr lang="hu-HU" altLang="ar-SA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etinopathy</a:t>
            </a:r>
          </a:p>
          <a:p>
            <a:pPr algn="l" rtl="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hu-HU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-</a:t>
            </a:r>
            <a:r>
              <a:rPr lang="en-US" altLang="ar-SA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N</a:t>
            </a:r>
            <a:r>
              <a:rPr lang="hu-HU" altLang="ar-SA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ephropathy</a:t>
            </a:r>
          </a:p>
          <a:p>
            <a:pPr algn="l" rtl="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hu-HU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-</a:t>
            </a:r>
            <a:r>
              <a:rPr lang="en-US" altLang="ar-SA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u-HU" altLang="ar-SA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Neuropath</a:t>
            </a:r>
            <a:r>
              <a:rPr lang="en-US" altLang="hu-HU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y</a:t>
            </a:r>
          </a:p>
          <a:p>
            <a:pPr algn="l" rtl="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ar-SA" sz="1400" b="1" u="sng" dirty="0">
                <a:solidFill>
                  <a:schemeClr val="hlink"/>
                </a:solidFill>
                <a:latin typeface="Garamond" panose="02020404030301010803" pitchFamily="18" charset="0"/>
              </a:rPr>
              <a:t>b. </a:t>
            </a:r>
            <a:r>
              <a:rPr lang="hu-HU" altLang="ar-SA" sz="1400" b="1" u="sng" dirty="0">
                <a:solidFill>
                  <a:schemeClr val="hlink"/>
                </a:solidFill>
                <a:latin typeface="Garamond" panose="02020404030301010803" pitchFamily="18" charset="0"/>
              </a:rPr>
              <a:t>Macrovascular</a:t>
            </a:r>
            <a:r>
              <a:rPr lang="en-US" altLang="hu-HU" sz="1400" b="1" u="sng" dirty="0">
                <a:solidFill>
                  <a:schemeClr val="hlink"/>
                </a:solidFill>
                <a:latin typeface="Garamond" panose="02020404030301010803" pitchFamily="18" charset="0"/>
              </a:rPr>
              <a:t>:</a:t>
            </a:r>
            <a:r>
              <a:rPr lang="en-US" altLang="hu-HU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they will undergo</a:t>
            </a:r>
            <a:r>
              <a:rPr lang="en-US" altLang="hu-HU" sz="1400" b="1" dirty="0">
                <a:solidFill>
                  <a:schemeClr val="hlink"/>
                </a:solidFill>
                <a:latin typeface="Garamond" panose="02020404030301010803" pitchFamily="18" charset="0"/>
              </a:rPr>
              <a:t> </a:t>
            </a:r>
            <a:r>
              <a:rPr lang="en-US" altLang="hu-HU" sz="1400" b="1" dirty="0">
                <a:solidFill>
                  <a:schemeClr val="tx1"/>
                </a:solidFill>
                <a:latin typeface="Garamond" panose="02020404030301010803" pitchFamily="18" charset="0"/>
                <a:sym typeface="+mn-ea"/>
              </a:rPr>
              <a:t>atherosclerosis leading to ischemia of tisssues.</a:t>
            </a:r>
            <a:endParaRPr lang="hu-HU" altLang="ar-SA" sz="14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610600" cy="2119630"/>
          </a:xfrm>
          <a:ln>
            <a:solidFill>
              <a:schemeClr val="tx1"/>
            </a:solidFill>
            <a:miter lim="800000"/>
          </a:ln>
        </p:spPr>
        <p:txBody>
          <a:bodyPr/>
          <a:lstStyle/>
          <a:p>
            <a:pPr algn="l" eaLnBrk="1" hangingPunct="1"/>
            <a:r>
              <a:rPr lang="en-US" altLang="ar-SA" sz="2800" b="1" i="1" dirty="0">
                <a:latin typeface="Georgia" panose="02040502050405020303" pitchFamily="18" charset="0"/>
                <a:ea typeface="SimSun" panose="02010600030101010101" pitchFamily="2" charset="-122"/>
              </a:rPr>
              <a:t>Acute </a:t>
            </a:r>
            <a:r>
              <a:rPr lang="hu-HU" altLang="ar-SA" sz="2800" b="1" i="1" dirty="0">
                <a:latin typeface="Georgia" panose="02040502050405020303" pitchFamily="18" charset="0"/>
                <a:ea typeface="SimSun" panose="02010600030101010101" pitchFamily="2" charset="-122"/>
              </a:rPr>
              <a:t>Complications of diabetes mellitus</a:t>
            </a:r>
          </a:p>
        </p:txBody>
      </p:sp>
    </p:spTree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391400" cy="49784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ar-SA">
                <a:solidFill>
                  <a:schemeClr val="bg1"/>
                </a:solidFill>
              </a:rPr>
              <a:t>Diabetic ketoacidosis (DKA)</a:t>
            </a: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635" y="1746250"/>
            <a:ext cx="6870065" cy="487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rtl="0" eaLnBrk="1" hangingPunct="1"/>
            <a:r>
              <a:rPr lang="en-US" altLang="ar-SA" sz="1800" dirty="0">
                <a:sym typeface="+mn-ea"/>
              </a:rPr>
              <a:t>- </a:t>
            </a:r>
            <a:r>
              <a:rPr lang="en-US" altLang="ar-SA" sz="1400" dirty="0">
                <a:sym typeface="+mn-ea"/>
              </a:rPr>
              <a:t>May be the </a:t>
            </a:r>
            <a:r>
              <a:rPr lang="en-US" altLang="ar-SA" sz="1400" b="1" u="sng" dirty="0">
                <a:sym typeface="+mn-ea"/>
              </a:rPr>
              <a:t>1</a:t>
            </a:r>
            <a:r>
              <a:rPr lang="en-US" altLang="ar-SA" sz="1400" b="1" u="sng" baseline="30000" dirty="0">
                <a:sym typeface="+mn-ea"/>
              </a:rPr>
              <a:t>st</a:t>
            </a:r>
            <a:r>
              <a:rPr lang="en-US" altLang="ar-SA" sz="1400" b="1" u="sng" dirty="0">
                <a:sym typeface="+mn-ea"/>
              </a:rPr>
              <a:t> presentation </a:t>
            </a:r>
            <a:r>
              <a:rPr lang="en-US" altLang="ar-SA" sz="1400" dirty="0">
                <a:sym typeface="+mn-ea"/>
              </a:rPr>
              <a:t>of </a:t>
            </a:r>
            <a:r>
              <a:rPr lang="en-US" altLang="ar-SA" sz="1400" b="1" u="sng" dirty="0">
                <a:sym typeface="+mn-ea"/>
              </a:rPr>
              <a:t>type 1</a:t>
            </a:r>
            <a:r>
              <a:rPr lang="en-US" altLang="ar-SA" sz="1400" dirty="0">
                <a:sym typeface="+mn-ea"/>
              </a:rPr>
              <a:t> DM.</a:t>
            </a:r>
          </a:p>
          <a:p>
            <a:pPr algn="l" rtl="0" eaLnBrk="1" hangingPunct="1"/>
            <a:endParaRPr lang="en-US" altLang="ar-SA" sz="1400" dirty="0">
              <a:sym typeface="+mn-ea"/>
            </a:endParaRPr>
          </a:p>
          <a:p>
            <a:pPr algn="l" rtl="0" eaLnBrk="1" hangingPunct="1"/>
            <a:r>
              <a:rPr lang="en-US" altLang="ar-SA" sz="1400" b="1" u="sng" dirty="0">
                <a:solidFill>
                  <a:srgbClr val="FF0000"/>
                </a:solidFill>
              </a:rPr>
              <a:t>Predisposing factors:</a:t>
            </a:r>
          </a:p>
          <a:p>
            <a:pPr algn="l" rtl="0" eaLnBrk="1" hangingPunct="1"/>
            <a:r>
              <a:rPr lang="en-US" altLang="ar-SA" sz="1400" dirty="0"/>
              <a:t>1- absolute insulin deficiency           sever hyperglycemia.</a:t>
            </a:r>
          </a:p>
          <a:p>
            <a:pPr algn="l" rtl="0" eaLnBrk="1" hangingPunct="1"/>
            <a:r>
              <a:rPr lang="en-US" altLang="ar-SA" sz="1400" dirty="0"/>
              <a:t>2- relative insulin deficiency as            in </a:t>
            </a:r>
            <a:r>
              <a:rPr lang="en-US" altLang="ar-SA" sz="1400" dirty="0" err="1"/>
              <a:t>trauma,infection,surgery</a:t>
            </a:r>
            <a:r>
              <a:rPr lang="en-US" altLang="ar-SA" sz="1400" dirty="0"/>
              <a:t>.</a:t>
            </a:r>
          </a:p>
          <a:p>
            <a:pPr algn="l" rtl="0" eaLnBrk="1" hangingPunct="1"/>
            <a:endParaRPr lang="en-US" altLang="ar-SA" sz="1400" dirty="0"/>
          </a:p>
          <a:p>
            <a:pPr algn="l" rtl="0" eaLnBrk="1" hangingPunct="1"/>
            <a:r>
              <a:rPr lang="en-US" altLang="ar-SA" sz="1400" b="1" i="1" u="sng" dirty="0">
                <a:solidFill>
                  <a:srgbClr val="FF0000"/>
                </a:solidFill>
                <a:sym typeface="+mn-ea"/>
              </a:rPr>
              <a:t>Clinical presentation of DKA:</a:t>
            </a:r>
            <a:endParaRPr lang="en-US" altLang="ar-SA" sz="1400" b="1" i="1" u="sng" dirty="0">
              <a:solidFill>
                <a:srgbClr val="FF0000"/>
              </a:solidFill>
            </a:endParaRPr>
          </a:p>
          <a:p>
            <a:pPr algn="l" rtl="0" eaLnBrk="1" hangingPunct="1"/>
            <a:endParaRPr lang="en-US" altLang="ar-SA" sz="1400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SA" sz="1400" b="1" dirty="0" err="1">
                <a:sym typeface="+mn-ea"/>
              </a:rPr>
              <a:t>1- Polyurea</a:t>
            </a:r>
            <a:r>
              <a:rPr lang="en-US" altLang="ar-SA" sz="1400" dirty="0">
                <a:sym typeface="+mn-ea"/>
              </a:rPr>
              <a:t>         </a:t>
            </a:r>
            <a:r>
              <a:rPr lang="en-US" altLang="ar-SA" sz="1400" dirty="0" err="1">
                <a:sym typeface="+mn-ea"/>
              </a:rPr>
              <a:t>polydepsia, </a:t>
            </a:r>
            <a:r>
              <a:rPr lang="en-US" altLang="ar-SA" sz="1400" dirty="0">
                <a:sym typeface="+mn-ea"/>
              </a:rPr>
              <a:t>dehydration and electrolyte imbalance leading to hypotonia and coma 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ar-SA" sz="1400" dirty="0">
              <a:sym typeface="+mn-ea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SA" sz="1400" dirty="0"/>
              <a:t>2- </a:t>
            </a:r>
            <a:r>
              <a:rPr lang="en-US" altLang="ar-SA" sz="1400" dirty="0">
                <a:sym typeface="+mn-ea"/>
              </a:rPr>
              <a:t>Anorexia and </a:t>
            </a:r>
            <a:r>
              <a:rPr lang="en-US" altLang="ar-SA" sz="1400" b="1" dirty="0">
                <a:sym typeface="+mn-ea"/>
              </a:rPr>
              <a:t>abdominal pain</a:t>
            </a:r>
            <a:r>
              <a:rPr lang="en-US" altLang="ar-SA" sz="1400" dirty="0">
                <a:sym typeface="+mn-ea"/>
              </a:rPr>
              <a:t>.</a:t>
            </a:r>
            <a:endParaRPr lang="en-US" altLang="ar-SA" sz="1400" dirty="0"/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ar-SA" sz="1400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SA" sz="1400" dirty="0">
                <a:sym typeface="+mn-ea"/>
              </a:rPr>
              <a:t>3- Nausea and </a:t>
            </a:r>
            <a:r>
              <a:rPr lang="en-US" altLang="ar-SA" sz="1400" b="1" dirty="0">
                <a:sym typeface="+mn-ea"/>
              </a:rPr>
              <a:t>vomiting.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ar-SA" sz="1400" b="1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ar-SA" sz="1400" b="1" dirty="0">
                <a:sym typeface="+mn-ea"/>
              </a:rPr>
              <a:t>4-Tachycardia</a:t>
            </a:r>
            <a:r>
              <a:rPr lang="en-US" altLang="ar-SA" sz="1400" dirty="0">
                <a:sym typeface="+mn-ea"/>
              </a:rPr>
              <a:t>(due to high adrenergic stress release).</a:t>
            </a:r>
            <a:endParaRPr lang="en-US" altLang="ar-SA" sz="1400" dirty="0"/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ar-SA" sz="1400" dirty="0"/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ar-SA" sz="1400" dirty="0"/>
          </a:p>
          <a:p>
            <a:pPr marL="0" indent="0" algn="l" rtl="0" eaLnBrk="1" hangingPunct="1">
              <a:buFont typeface="Arial" panose="020B0604020202020204" pitchFamily="34" charset="0"/>
              <a:buNone/>
              <a:defRPr/>
            </a:pPr>
            <a:r>
              <a:rPr lang="en-US" altLang="ar-SA" sz="1400" b="1" i="1" u="sng" dirty="0">
                <a:solidFill>
                  <a:srgbClr val="FF0000"/>
                </a:solidFill>
                <a:sym typeface="+mn-ea"/>
              </a:rPr>
              <a:t>Diagnosis of </a:t>
            </a:r>
            <a:r>
              <a:rPr lang="en-US" altLang="ar-SA" sz="1400" b="1" i="1" u="sng" dirty="0" err="1">
                <a:solidFill>
                  <a:srgbClr val="FF0000"/>
                </a:solidFill>
                <a:sym typeface="+mn-ea"/>
              </a:rPr>
              <a:t>DKA</a:t>
            </a:r>
            <a:r>
              <a:rPr lang="en-US" altLang="ar-SA" sz="1400" b="1" i="1" u="sng" dirty="0" err="1">
                <a:sym typeface="+mn-ea"/>
              </a:rPr>
              <a:t>:</a:t>
            </a:r>
          </a:p>
          <a:p>
            <a:pPr marL="0" indent="0" algn="l" rtl="0" eaLnBrk="1" hangingPunct="1">
              <a:buFont typeface="Arial" panose="020B0604020202020204" pitchFamily="34" charset="0"/>
              <a:buNone/>
              <a:defRPr/>
            </a:pPr>
            <a:r>
              <a:rPr lang="en-US" altLang="ar-SA" sz="1400" b="1" dirty="0" err="1">
                <a:sym typeface="+mn-ea"/>
              </a:rPr>
              <a:t>1-Hyperglycemia</a:t>
            </a:r>
            <a:r>
              <a:rPr lang="en-US" altLang="ar-SA" sz="1400" dirty="0">
                <a:sym typeface="+mn-ea"/>
              </a:rPr>
              <a:t>(plasma glucose level is 500 to 700 mg/dl).</a:t>
            </a:r>
          </a:p>
          <a:p>
            <a:pPr marL="0" indent="0" algn="l" rtl="0" eaLnBrk="1" hangingPunct="1">
              <a:buFont typeface="Arial" panose="020B0604020202020204" pitchFamily="34" charset="0"/>
              <a:buNone/>
              <a:defRPr/>
            </a:pPr>
            <a:endParaRPr lang="en-US" altLang="ar-SA" sz="1400" dirty="0"/>
          </a:p>
          <a:p>
            <a:pPr algn="l" rtl="0" eaLnBrk="1" hangingPunct="1">
              <a:defRPr/>
            </a:pPr>
            <a:r>
              <a:rPr lang="en-US" altLang="ar-SA" sz="1400" b="1" dirty="0" err="1">
                <a:sym typeface="+mn-ea"/>
              </a:rPr>
              <a:t>2- Ketonemia</a:t>
            </a:r>
            <a:r>
              <a:rPr lang="en-US" altLang="ar-SA" sz="1400" b="1" dirty="0">
                <a:sym typeface="+mn-ea"/>
              </a:rPr>
              <a:t> and </a:t>
            </a:r>
            <a:r>
              <a:rPr lang="en-US" altLang="ar-SA" sz="1400" b="1" dirty="0" err="1">
                <a:sym typeface="+mn-ea"/>
              </a:rPr>
              <a:t>Ketonuria</a:t>
            </a:r>
            <a:r>
              <a:rPr lang="en-US" altLang="ar-SA" sz="1400" b="1" dirty="0">
                <a:sym typeface="+mn-ea"/>
              </a:rPr>
              <a:t> </a:t>
            </a:r>
            <a:r>
              <a:rPr lang="en-US" altLang="ar-SA" sz="1400" dirty="0">
                <a:sym typeface="+mn-ea"/>
              </a:rPr>
              <a:t>as their production level exceed rate of </a:t>
            </a:r>
          </a:p>
          <a:p>
            <a:pPr algn="l" rtl="0" eaLnBrk="1" hangingPunct="1">
              <a:defRPr/>
            </a:pPr>
            <a:r>
              <a:rPr lang="en-US" altLang="ar-SA" sz="1400" dirty="0">
                <a:sym typeface="+mn-ea"/>
              </a:rPr>
              <a:t>   tissue utilization.</a:t>
            </a:r>
          </a:p>
          <a:p>
            <a:pPr algn="l" rtl="0" eaLnBrk="1" hangingPunct="1">
              <a:defRPr/>
            </a:pPr>
            <a:endParaRPr lang="en-US" altLang="ar-SA" sz="1400" dirty="0"/>
          </a:p>
          <a:p>
            <a:pPr algn="l" rtl="0" eaLnBrk="1" hangingPunct="1">
              <a:defRPr/>
            </a:pPr>
            <a:r>
              <a:rPr lang="en-US" altLang="ar-SA" sz="1400" b="1" dirty="0">
                <a:sym typeface="+mn-ea"/>
              </a:rPr>
              <a:t>3-Acidosis</a:t>
            </a:r>
            <a:r>
              <a:rPr lang="en-US" altLang="ar-SA" sz="1400" dirty="0">
                <a:sym typeface="+mn-ea"/>
              </a:rPr>
              <a:t> (PH&lt; 7.3 )(due to excess ketone bodies as </a:t>
            </a:r>
            <a:r>
              <a:rPr lang="en-US" altLang="ar-SA" sz="1400" dirty="0" err="1">
                <a:sym typeface="+mn-ea"/>
              </a:rPr>
              <a:t>hydroxy</a:t>
            </a:r>
            <a:r>
              <a:rPr lang="en-US" altLang="ar-SA" sz="1400" dirty="0">
                <a:sym typeface="+mn-ea"/>
              </a:rPr>
              <a:t> butyric acid and </a:t>
            </a:r>
            <a:r>
              <a:rPr lang="en-US" altLang="ar-SA" sz="1400" dirty="0" err="1">
                <a:sym typeface="+mn-ea"/>
              </a:rPr>
              <a:t>acetoacetic</a:t>
            </a:r>
            <a:r>
              <a:rPr lang="en-US" altLang="ar-SA" sz="1400" dirty="0">
                <a:sym typeface="+mn-ea"/>
              </a:rPr>
              <a:t> acid)</a:t>
            </a:r>
            <a:endParaRPr lang="en-US" altLang="ar-SA" sz="1400" dirty="0"/>
          </a:p>
          <a:p>
            <a:pPr marL="0" indent="0" algn="l" rtl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ar-SA" sz="1400" b="1" i="1" u="sng" dirty="0"/>
          </a:p>
          <a:p>
            <a:pPr algn="l" rtl="0" eaLnBrk="1" hangingPunct="1"/>
            <a:endParaRPr lang="en-US" altLang="ar-SA" sz="1400" dirty="0"/>
          </a:p>
          <a:p>
            <a:pPr algn="l" rtl="0" eaLnBrk="1" hangingPunct="1"/>
            <a:endParaRPr lang="en-US" altLang="ar-SA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009265" y="21316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307465" y="29444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831465" y="1953895"/>
            <a:ext cx="418465" cy="1574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7618413" cy="1143000"/>
          </a:xfrm>
        </p:spPr>
        <p:txBody>
          <a:bodyPr/>
          <a:lstStyle/>
          <a:p>
            <a:pPr algn="l" rtl="0" eaLnBrk="1" hangingPunct="1"/>
            <a:r>
              <a:rPr lang="en-US" altLang="ar-SA" sz="3600" b="1" i="1" u="sng">
                <a:solidFill>
                  <a:srgbClr val="FF0000"/>
                </a:solidFill>
              </a:rPr>
              <a:t>Clinical presentation of DKA:</a:t>
            </a:r>
          </a:p>
        </p:txBody>
      </p:sp>
      <p:graphicFrame>
        <p:nvGraphicFramePr>
          <p:cNvPr id="2" name="Object 1"/>
          <p:cNvGraphicFramePr/>
          <p:nvPr/>
        </p:nvGraphicFramePr>
        <p:xfrm>
          <a:off x="815975" y="795020"/>
          <a:ext cx="7443470" cy="558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14750" imgH="4572000" progId="Paint.Picture">
                  <p:embed/>
                </p:oleObj>
              </mc:Choice>
              <mc:Fallback>
                <p:oleObj r:id="rId3" imgW="3714750" imgH="4572000" progId="Paint.Picture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975" y="795020"/>
                        <a:ext cx="7443470" cy="558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1763</Words>
  <Application>Microsoft Office PowerPoint</Application>
  <PresentationFormat>On-screen Show (4:3)</PresentationFormat>
  <Paragraphs>302</Paragraphs>
  <Slides>33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SimSun</vt:lpstr>
      <vt:lpstr>Arial</vt:lpstr>
      <vt:lpstr>Calibri</vt:lpstr>
      <vt:lpstr>Garamond</vt:lpstr>
      <vt:lpstr>Georgia</vt:lpstr>
      <vt:lpstr>Majalla UI</vt:lpstr>
      <vt:lpstr>Times New Roman</vt:lpstr>
      <vt:lpstr>Verdana</vt:lpstr>
      <vt:lpstr>Wingdings</vt:lpstr>
      <vt:lpstr>Wingdings 2</vt:lpstr>
      <vt:lpstr>Office Theme</vt:lpstr>
      <vt:lpstr>Paintbrush Picture</vt:lpstr>
      <vt:lpstr> Diabetes Mellitus  Pathology and complications </vt:lpstr>
      <vt:lpstr>Intended Learning Objectives</vt:lpstr>
      <vt:lpstr>Diagnostic criteria for diabetes mellitus</vt:lpstr>
      <vt:lpstr>PowerPoint Presentation</vt:lpstr>
      <vt:lpstr> Pancreatic islets in type II DM - H &amp;E stain(Islet shows extensive deposition of amyloid)</vt:lpstr>
      <vt:lpstr>* Complications of diabetes mellitus:</vt:lpstr>
      <vt:lpstr>Acute Complications of diabetes mellitus</vt:lpstr>
      <vt:lpstr>Diabetic ketoacidosis (DKA)</vt:lpstr>
      <vt:lpstr>Clinical presentation of DKA:</vt:lpstr>
      <vt:lpstr> Complications of DKA:</vt:lpstr>
      <vt:lpstr> Hypoglycemic coma</vt:lpstr>
      <vt:lpstr>PowerPoint Presentation</vt:lpstr>
      <vt:lpstr>PowerPoint Presentation</vt:lpstr>
      <vt:lpstr>PowerPoint Presentation</vt:lpstr>
      <vt:lpstr>PowerPoint Presentation</vt:lpstr>
      <vt:lpstr>Diabetic retinopathy</vt:lpstr>
      <vt:lpstr>PowerPoint Presentation</vt:lpstr>
      <vt:lpstr>PowerPoint Presentation</vt:lpstr>
      <vt:lpstr>PowerPoint Presentation</vt:lpstr>
      <vt:lpstr>Management of Diabetic retinopathy</vt:lpstr>
      <vt:lpstr>Diabetic Nephropathy (DN)</vt:lpstr>
      <vt:lpstr> Microscopic features of diabetic nephropathy </vt:lpstr>
      <vt:lpstr>    Diabetic nephropathy</vt:lpstr>
      <vt:lpstr>Diabetic Nephropathy managment</vt:lpstr>
      <vt:lpstr>Diabetic Neuropathy</vt:lpstr>
      <vt:lpstr>Sensorimotor Neuropathy</vt:lpstr>
      <vt:lpstr>                          Diabetic foot                           </vt:lpstr>
      <vt:lpstr>Diabetic foot progression</vt:lpstr>
      <vt:lpstr>Diabetic foot care</vt:lpstr>
      <vt:lpstr>Diabetic foot care</vt:lpstr>
      <vt:lpstr>Autonomic Neuropathy</vt:lpstr>
      <vt:lpstr>prevention of diabetic  Neuropathy</vt:lpstr>
      <vt:lpstr>REFERENCES</vt:lpstr>
    </vt:vector>
  </TitlesOfParts>
  <Company>CWU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buergeln</dc:creator>
  <cp:lastModifiedBy>Dralk F</cp:lastModifiedBy>
  <cp:revision>524</cp:revision>
  <dcterms:created xsi:type="dcterms:W3CDTF">2003-02-11T22:31:00Z</dcterms:created>
  <dcterms:modified xsi:type="dcterms:W3CDTF">2024-04-07T11:55:06Z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92B110FEE06D46608A8D8EAA29132367_13</vt:lpwstr>
  </property>
  <property fmtid="{D5CDD505-2E9C-101B-9397-08002B2CF9AE}" pid="3" name="KSOProductBuildVer">
    <vt:lpwstr>1033-12.2.0.13489</vt:lpwstr>
  </property>
</Properties>
</file>