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10" r:id="rId3"/>
    <p:sldId id="329" r:id="rId4"/>
    <p:sldId id="296" r:id="rId5"/>
    <p:sldId id="299" r:id="rId6"/>
    <p:sldId id="308" r:id="rId7"/>
    <p:sldId id="264" r:id="rId8"/>
    <p:sldId id="292" r:id="rId9"/>
    <p:sldId id="258" r:id="rId10"/>
    <p:sldId id="260" r:id="rId11"/>
    <p:sldId id="261" r:id="rId12"/>
    <p:sldId id="259" r:id="rId13"/>
    <p:sldId id="262" r:id="rId14"/>
    <p:sldId id="263" r:id="rId15"/>
    <p:sldId id="265" r:id="rId16"/>
    <p:sldId id="266" r:id="rId17"/>
    <p:sldId id="267" r:id="rId18"/>
    <p:sldId id="335" r:id="rId19"/>
    <p:sldId id="272" r:id="rId20"/>
    <p:sldId id="268" r:id="rId21"/>
    <p:sldId id="269" r:id="rId22"/>
    <p:sldId id="289" r:id="rId23"/>
    <p:sldId id="270" r:id="rId24"/>
    <p:sldId id="273" r:id="rId25"/>
    <p:sldId id="278" r:id="rId26"/>
    <p:sldId id="274" r:id="rId27"/>
    <p:sldId id="275" r:id="rId28"/>
    <p:sldId id="276" r:id="rId29"/>
    <p:sldId id="277" r:id="rId30"/>
    <p:sldId id="338" r:id="rId31"/>
    <p:sldId id="279" r:id="rId32"/>
    <p:sldId id="280" r:id="rId33"/>
    <p:sldId id="300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72" y="8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microsoft.com/office/2016/11/relationships/changesInfo" Target="changesInfos/changesInfo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alk F" userId="0ce5ef93c6cc7083" providerId="LiveId" clId="{C9D8AFE2-5EE7-4C03-98F1-137B4DE234E6}"/>
    <pc:docChg chg="undo custSel addSld delSld modSld addMainMaster delMainMaster">
      <pc:chgData name="Dralk F" userId="0ce5ef93c6cc7083" providerId="LiveId" clId="{C9D8AFE2-5EE7-4C03-98F1-137B4DE234E6}" dt="2024-04-08T13:46:20.526" v="21" actId="47"/>
      <pc:docMkLst>
        <pc:docMk/>
      </pc:docMkLst>
      <pc:sldChg chg="add del">
        <pc:chgData name="Dralk F" userId="0ce5ef93c6cc7083" providerId="LiveId" clId="{C9D8AFE2-5EE7-4C03-98F1-137B4DE234E6}" dt="2024-04-08T13:46:20.258" v="13" actId="47"/>
        <pc:sldMkLst>
          <pc:docMk/>
          <pc:sldMk cId="2884952037" sldId="258"/>
        </pc:sldMkLst>
      </pc:sldChg>
      <pc:sldChg chg="add del">
        <pc:chgData name="Dralk F" userId="0ce5ef93c6cc7083" providerId="LiveId" clId="{C9D8AFE2-5EE7-4C03-98F1-137B4DE234E6}" dt="2024-04-08T13:46:20.232" v="12" actId="47"/>
        <pc:sldMkLst>
          <pc:docMk/>
          <pc:sldMk cId="2776563343" sldId="260"/>
        </pc:sldMkLst>
      </pc:sldChg>
      <pc:sldChg chg="add del">
        <pc:chgData name="Dralk F" userId="0ce5ef93c6cc7083" providerId="LiveId" clId="{C9D8AFE2-5EE7-4C03-98F1-137B4DE234E6}" dt="2024-04-08T13:46:19.756" v="11" actId="47"/>
        <pc:sldMkLst>
          <pc:docMk/>
          <pc:sldMk cId="4285292913" sldId="261"/>
        </pc:sldMkLst>
      </pc:sldChg>
      <pc:sldChg chg="add del">
        <pc:chgData name="Dralk F" userId="0ce5ef93c6cc7083" providerId="LiveId" clId="{C9D8AFE2-5EE7-4C03-98F1-137B4DE234E6}" dt="2024-04-08T13:46:20.325" v="15" actId="47"/>
        <pc:sldMkLst>
          <pc:docMk/>
          <pc:sldMk cId="1499087378" sldId="264"/>
        </pc:sldMkLst>
      </pc:sldChg>
      <pc:sldChg chg="add del">
        <pc:chgData name="Dralk F" userId="0ce5ef93c6cc7083" providerId="LiveId" clId="{C9D8AFE2-5EE7-4C03-98F1-137B4DE234E6}" dt="2024-04-08T13:46:20.293" v="14" actId="47"/>
        <pc:sldMkLst>
          <pc:docMk/>
          <pc:sldMk cId="1109069671" sldId="292"/>
        </pc:sldMkLst>
      </pc:sldChg>
      <pc:sldChg chg="add del">
        <pc:chgData name="Dralk F" userId="0ce5ef93c6cc7083" providerId="LiveId" clId="{C9D8AFE2-5EE7-4C03-98F1-137B4DE234E6}" dt="2024-04-08T13:46:20.460" v="19" actId="47"/>
        <pc:sldMkLst>
          <pc:docMk/>
          <pc:sldMk cId="3588362344" sldId="296"/>
        </pc:sldMkLst>
      </pc:sldChg>
      <pc:sldChg chg="add del">
        <pc:chgData name="Dralk F" userId="0ce5ef93c6cc7083" providerId="LiveId" clId="{C9D8AFE2-5EE7-4C03-98F1-137B4DE234E6}" dt="2024-04-08T13:46:20.431" v="18" actId="47"/>
        <pc:sldMkLst>
          <pc:docMk/>
          <pc:sldMk cId="3355631055" sldId="299"/>
        </pc:sldMkLst>
      </pc:sldChg>
      <pc:sldChg chg="modSp add del mod">
        <pc:chgData name="Dralk F" userId="0ce5ef93c6cc7083" providerId="LiveId" clId="{C9D8AFE2-5EE7-4C03-98F1-137B4DE234E6}" dt="2024-04-08T13:46:20.396" v="17" actId="14100"/>
        <pc:sldMkLst>
          <pc:docMk/>
          <pc:sldMk cId="1795432922" sldId="308"/>
        </pc:sldMkLst>
        <pc:picChg chg="mod">
          <ac:chgData name="Dralk F" userId="0ce5ef93c6cc7083" providerId="LiveId" clId="{C9D8AFE2-5EE7-4C03-98F1-137B4DE234E6}" dt="2024-04-08T13:46:20.396" v="17" actId="14100"/>
          <ac:picMkLst>
            <pc:docMk/>
            <pc:sldMk cId="1795432922" sldId="308"/>
            <ac:picMk id="4" creationId="{00000000-0000-0000-0000-000000000000}"/>
          </ac:picMkLst>
        </pc:picChg>
      </pc:sldChg>
      <pc:sldChg chg="add del">
        <pc:chgData name="Dralk F" userId="0ce5ef93c6cc7083" providerId="LiveId" clId="{C9D8AFE2-5EE7-4C03-98F1-137B4DE234E6}" dt="2024-04-08T13:46:20.526" v="21" actId="47"/>
        <pc:sldMkLst>
          <pc:docMk/>
          <pc:sldMk cId="3423390630" sldId="310"/>
        </pc:sldMkLst>
      </pc:sldChg>
      <pc:sldChg chg="add del">
        <pc:chgData name="Dralk F" userId="0ce5ef93c6cc7083" providerId="LiveId" clId="{C9D8AFE2-5EE7-4C03-98F1-137B4DE234E6}" dt="2024-04-08T13:46:20.491" v="20" actId="47"/>
        <pc:sldMkLst>
          <pc:docMk/>
          <pc:sldMk cId="3338575957" sldId="329"/>
        </pc:sldMkLst>
      </pc:sldChg>
      <pc:sldMasterChg chg="add del addSldLayout delSldLayout">
        <pc:chgData name="Dralk F" userId="0ce5ef93c6cc7083" providerId="LiveId" clId="{C9D8AFE2-5EE7-4C03-98F1-137B4DE234E6}" dt="2024-04-08T13:46:19.756" v="11" actId="47"/>
        <pc:sldMasterMkLst>
          <pc:docMk/>
          <pc:sldMasterMk cId="970300148" sldId="2147483660"/>
        </pc:sldMasterMkLst>
        <pc:sldLayoutChg chg="add del">
          <pc:chgData name="Dralk F" userId="0ce5ef93c6cc7083" providerId="LiveId" clId="{C9D8AFE2-5EE7-4C03-98F1-137B4DE234E6}" dt="2024-04-08T13:46:19.756" v="11" actId="47"/>
          <pc:sldLayoutMkLst>
            <pc:docMk/>
            <pc:sldMasterMk cId="970300148" sldId="2147483660"/>
            <pc:sldLayoutMk cId="914988380" sldId="2147483661"/>
          </pc:sldLayoutMkLst>
        </pc:sldLayoutChg>
        <pc:sldLayoutChg chg="add del">
          <pc:chgData name="Dralk F" userId="0ce5ef93c6cc7083" providerId="LiveId" clId="{C9D8AFE2-5EE7-4C03-98F1-137B4DE234E6}" dt="2024-04-08T13:46:19.756" v="11" actId="47"/>
          <pc:sldLayoutMkLst>
            <pc:docMk/>
            <pc:sldMasterMk cId="970300148" sldId="2147483660"/>
            <pc:sldLayoutMk cId="458136447" sldId="2147483662"/>
          </pc:sldLayoutMkLst>
        </pc:sldLayoutChg>
        <pc:sldLayoutChg chg="add del">
          <pc:chgData name="Dralk F" userId="0ce5ef93c6cc7083" providerId="LiveId" clId="{C9D8AFE2-5EE7-4C03-98F1-137B4DE234E6}" dt="2024-04-08T13:46:19.756" v="11" actId="47"/>
          <pc:sldLayoutMkLst>
            <pc:docMk/>
            <pc:sldMasterMk cId="970300148" sldId="2147483660"/>
            <pc:sldLayoutMk cId="2276474131" sldId="2147483663"/>
          </pc:sldLayoutMkLst>
        </pc:sldLayoutChg>
        <pc:sldLayoutChg chg="add del">
          <pc:chgData name="Dralk F" userId="0ce5ef93c6cc7083" providerId="LiveId" clId="{C9D8AFE2-5EE7-4C03-98F1-137B4DE234E6}" dt="2024-04-08T13:46:19.756" v="11" actId="47"/>
          <pc:sldLayoutMkLst>
            <pc:docMk/>
            <pc:sldMasterMk cId="970300148" sldId="2147483660"/>
            <pc:sldLayoutMk cId="2749304972" sldId="2147483664"/>
          </pc:sldLayoutMkLst>
        </pc:sldLayoutChg>
        <pc:sldLayoutChg chg="add del">
          <pc:chgData name="Dralk F" userId="0ce5ef93c6cc7083" providerId="LiveId" clId="{C9D8AFE2-5EE7-4C03-98F1-137B4DE234E6}" dt="2024-04-08T13:46:19.756" v="11" actId="47"/>
          <pc:sldLayoutMkLst>
            <pc:docMk/>
            <pc:sldMasterMk cId="970300148" sldId="2147483660"/>
            <pc:sldLayoutMk cId="834139543" sldId="2147483665"/>
          </pc:sldLayoutMkLst>
        </pc:sldLayoutChg>
        <pc:sldLayoutChg chg="add del">
          <pc:chgData name="Dralk F" userId="0ce5ef93c6cc7083" providerId="LiveId" clId="{C9D8AFE2-5EE7-4C03-98F1-137B4DE234E6}" dt="2024-04-08T13:46:19.756" v="11" actId="47"/>
          <pc:sldLayoutMkLst>
            <pc:docMk/>
            <pc:sldMasterMk cId="970300148" sldId="2147483660"/>
            <pc:sldLayoutMk cId="2315668005" sldId="2147483666"/>
          </pc:sldLayoutMkLst>
        </pc:sldLayoutChg>
        <pc:sldLayoutChg chg="add del">
          <pc:chgData name="Dralk F" userId="0ce5ef93c6cc7083" providerId="LiveId" clId="{C9D8AFE2-5EE7-4C03-98F1-137B4DE234E6}" dt="2024-04-08T13:46:19.756" v="11" actId="47"/>
          <pc:sldLayoutMkLst>
            <pc:docMk/>
            <pc:sldMasterMk cId="970300148" sldId="2147483660"/>
            <pc:sldLayoutMk cId="334850105" sldId="2147483667"/>
          </pc:sldLayoutMkLst>
        </pc:sldLayoutChg>
        <pc:sldLayoutChg chg="add del">
          <pc:chgData name="Dralk F" userId="0ce5ef93c6cc7083" providerId="LiveId" clId="{C9D8AFE2-5EE7-4C03-98F1-137B4DE234E6}" dt="2024-04-08T13:46:19.756" v="11" actId="47"/>
          <pc:sldLayoutMkLst>
            <pc:docMk/>
            <pc:sldMasterMk cId="970300148" sldId="2147483660"/>
            <pc:sldLayoutMk cId="2417750606" sldId="2147483668"/>
          </pc:sldLayoutMkLst>
        </pc:sldLayoutChg>
        <pc:sldLayoutChg chg="add del">
          <pc:chgData name="Dralk F" userId="0ce5ef93c6cc7083" providerId="LiveId" clId="{C9D8AFE2-5EE7-4C03-98F1-137B4DE234E6}" dt="2024-04-08T13:46:19.756" v="11" actId="47"/>
          <pc:sldLayoutMkLst>
            <pc:docMk/>
            <pc:sldMasterMk cId="970300148" sldId="2147483660"/>
            <pc:sldLayoutMk cId="4278243366" sldId="2147483669"/>
          </pc:sldLayoutMkLst>
        </pc:sldLayoutChg>
        <pc:sldLayoutChg chg="add del">
          <pc:chgData name="Dralk F" userId="0ce5ef93c6cc7083" providerId="LiveId" clId="{C9D8AFE2-5EE7-4C03-98F1-137B4DE234E6}" dt="2024-04-08T13:46:19.756" v="11" actId="47"/>
          <pc:sldLayoutMkLst>
            <pc:docMk/>
            <pc:sldMasterMk cId="970300148" sldId="2147483660"/>
            <pc:sldLayoutMk cId="1308489706" sldId="2147483670"/>
          </pc:sldLayoutMkLst>
        </pc:sldLayoutChg>
        <pc:sldLayoutChg chg="add del">
          <pc:chgData name="Dralk F" userId="0ce5ef93c6cc7083" providerId="LiveId" clId="{C9D8AFE2-5EE7-4C03-98F1-137B4DE234E6}" dt="2024-04-08T13:46:19.756" v="11" actId="47"/>
          <pc:sldLayoutMkLst>
            <pc:docMk/>
            <pc:sldMasterMk cId="970300148" sldId="2147483660"/>
            <pc:sldLayoutMk cId="1231337515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4/8/2024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14988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4/8/2024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136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4/8/2024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4741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4/8/2024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304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4/8/2024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1395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4/8/2024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6680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4/8/2024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501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4/8/2024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75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4/8/2024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2433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4/8/2024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4897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4/8/2024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337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4/8/2024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3001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/>
              <a:t>HTN &amp; RENAL ARTERY STENOSIS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dirty="0"/>
              <a:t> DR WAQAR</a:t>
            </a:r>
          </a:p>
          <a:p>
            <a:r>
              <a:rPr lang="en-US" dirty="0"/>
              <a:t>MBBS, MRCP, Int. Medicine( London)</a:t>
            </a:r>
          </a:p>
          <a:p>
            <a:r>
              <a:rPr lang="en-US" dirty="0"/>
              <a:t>MRCP, Endocrinology &amp; DM(London)</a:t>
            </a:r>
          </a:p>
          <a:p>
            <a:r>
              <a:rPr lang="en-US" dirty="0"/>
              <a:t>ASST. PROFESSOR</a:t>
            </a:r>
          </a:p>
        </p:txBody>
      </p:sp>
    </p:spTree>
    <p:extLst>
      <p:ext uri="{BB962C8B-B14F-4D97-AF65-F5344CB8AC3E}">
        <p14:creationId xmlns:p14="http://schemas.microsoft.com/office/powerpoint/2010/main" val="3423390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6146" name="Picture 2" descr="http://image.slidesharecdn.com/htn-140115103100-phpapp02/95/hypertension-19-638.jpg?cb=13900205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6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5292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STAGES OF HTN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/>
              <a:t>Elevated B.P. : Systolic between 120-130</a:t>
            </a:r>
          </a:p>
          <a:p>
            <a:r>
              <a:rPr lang="en-US" dirty="0"/>
              <a:t>Stage 1 HTN : Systolic between 130-140 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b="1" dirty="0"/>
              <a:t> and/or </a:t>
            </a:r>
            <a:r>
              <a:rPr lang="en-US" dirty="0"/>
              <a:t>diastolic b/w 80 &amp; 90</a:t>
            </a:r>
          </a:p>
          <a:p>
            <a:r>
              <a:rPr lang="en-US" dirty="0"/>
              <a:t>Stage 2 : Systolic 140 or more </a:t>
            </a:r>
            <a:r>
              <a:rPr lang="en-US" b="1" dirty="0"/>
              <a:t>and/or</a:t>
            </a:r>
            <a:r>
              <a:rPr lang="en-US" dirty="0"/>
              <a:t> diastolic 90 or more </a:t>
            </a:r>
          </a:p>
          <a:p>
            <a:pPr marL="0" indent="0">
              <a:buNone/>
            </a:pPr>
            <a:r>
              <a:rPr lang="en-US" dirty="0"/>
              <a:t>                     </a:t>
            </a:r>
          </a:p>
          <a:p>
            <a:pPr marL="0" indent="0">
              <a:buNone/>
            </a:pPr>
            <a:r>
              <a:rPr lang="en-US" dirty="0"/>
              <a:t> * </a:t>
            </a:r>
            <a:r>
              <a:rPr lang="en-US" b="1" dirty="0"/>
              <a:t>Hypertensive Crisis : Systolic usually more than 180 and diastolic more than 120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Urgency              Emergency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1676271">
            <a:off x="2003492" y="5305932"/>
            <a:ext cx="378509" cy="653574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 rot="19338101">
            <a:off x="4713990" y="5239105"/>
            <a:ext cx="215620" cy="787228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93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7268"/>
            <a:ext cx="8229600" cy="5428593"/>
          </a:xfr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/>
              <a:t>Hypertensive Urgency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* Very high BP. DBP usually &gt;120, but </a:t>
            </a:r>
            <a:r>
              <a:rPr lang="en-US" b="1" u="sng" dirty="0"/>
              <a:t>NO</a:t>
            </a:r>
            <a:r>
              <a:rPr lang="en-US" dirty="0"/>
              <a:t> acute  </a:t>
            </a:r>
          </a:p>
          <a:p>
            <a:pPr marL="0" indent="0">
              <a:buNone/>
            </a:pPr>
            <a:r>
              <a:rPr lang="en-US" dirty="0"/>
              <a:t>     end organ damage (encephalopathy, angina,  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papilloedema</a:t>
            </a:r>
            <a:r>
              <a:rPr lang="en-US" dirty="0"/>
              <a:t>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>
              <a:buFont typeface="Arial" charset="0"/>
              <a:buChar char="•"/>
            </a:pPr>
            <a:r>
              <a:rPr lang="en-US" dirty="0"/>
              <a:t> </a:t>
            </a:r>
            <a:r>
              <a:rPr lang="en-US" b="1" dirty="0"/>
              <a:t>Hypertensive Emergency 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* Very high BP ( SBP &gt; 210, and DBP&gt; 130) +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b="1" u="sng" dirty="0"/>
              <a:t>end organ damage begins</a:t>
            </a:r>
            <a:r>
              <a:rPr lang="en-US" u="sng" dirty="0"/>
              <a:t> ( </a:t>
            </a:r>
            <a:r>
              <a:rPr lang="en-US" u="sng" dirty="0" err="1"/>
              <a:t>e</a:t>
            </a:r>
            <a:r>
              <a:rPr lang="en-US" dirty="0" err="1"/>
              <a:t>g</a:t>
            </a:r>
            <a:r>
              <a:rPr lang="en-US" dirty="0"/>
              <a:t> </a:t>
            </a:r>
            <a:r>
              <a:rPr lang="en-US" dirty="0" err="1"/>
              <a:t>encephalo</a:t>
            </a:r>
            <a:r>
              <a:rPr lang="en-US" dirty="0"/>
              <a:t>-</a:t>
            </a:r>
          </a:p>
          <a:p>
            <a:pPr marL="0" indent="0">
              <a:buNone/>
            </a:pPr>
            <a:r>
              <a:rPr lang="en-US" dirty="0"/>
              <a:t>       -</a:t>
            </a:r>
            <a:r>
              <a:rPr lang="en-US" dirty="0" err="1"/>
              <a:t>pathy</a:t>
            </a:r>
            <a:r>
              <a:rPr lang="en-US" dirty="0"/>
              <a:t>, angina/MI/blurred vision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>
              <a:buFont typeface="Arial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025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TYPES OF HTN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b="1" dirty="0"/>
              <a:t>PRIMARY</a:t>
            </a:r>
            <a:r>
              <a:rPr lang="en-US" dirty="0"/>
              <a:t>                           </a:t>
            </a:r>
            <a:r>
              <a:rPr lang="en-US" b="1" dirty="0"/>
              <a:t>SECONDARY</a:t>
            </a:r>
          </a:p>
          <a:p>
            <a:pPr marL="0" indent="0">
              <a:buNone/>
            </a:pPr>
            <a:r>
              <a:rPr lang="en-US" dirty="0"/>
              <a:t> ( no known cause)             ( secondary to an</a:t>
            </a:r>
          </a:p>
          <a:p>
            <a:pPr marL="0" indent="0">
              <a:buNone/>
            </a:pPr>
            <a:r>
              <a:rPr lang="en-US" dirty="0"/>
              <a:t> Also called essential              underlying disease)</a:t>
            </a:r>
          </a:p>
          <a:p>
            <a:pPr marL="0" indent="0">
              <a:buNone/>
            </a:pPr>
            <a:r>
              <a:rPr lang="en-US" dirty="0"/>
              <a:t> HTN                                  </a:t>
            </a:r>
          </a:p>
          <a:p>
            <a:pPr marL="0" indent="0">
              <a:buNone/>
            </a:pPr>
            <a:r>
              <a:rPr lang="en-US" dirty="0"/>
              <a:t> ( </a:t>
            </a:r>
            <a:r>
              <a:rPr lang="en-US" b="1" dirty="0"/>
              <a:t>most cases are prim</a:t>
            </a:r>
            <a:r>
              <a:rPr lang="en-US" dirty="0"/>
              <a:t>.)                                                       </a:t>
            </a:r>
          </a:p>
        </p:txBody>
      </p:sp>
      <p:sp>
        <p:nvSpPr>
          <p:cNvPr id="4" name="Down Arrow 3"/>
          <p:cNvSpPr/>
          <p:nvPr/>
        </p:nvSpPr>
        <p:spPr>
          <a:xfrm rot="2558720">
            <a:off x="2427371" y="1219199"/>
            <a:ext cx="484632" cy="978408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 rot="18925153">
            <a:off x="5410200" y="1227788"/>
            <a:ext cx="484632" cy="978408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65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Primary HTN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Also called Essential HTN. Etiology not known</a:t>
            </a:r>
          </a:p>
          <a:p>
            <a:r>
              <a:rPr lang="en-US" dirty="0"/>
              <a:t>Most cases are primary HTN( &gt;90%)</a:t>
            </a:r>
          </a:p>
          <a:p>
            <a:r>
              <a:rPr lang="en-US" dirty="0"/>
              <a:t>Not due to any underlying disease, but the following may contribute to it :</a:t>
            </a:r>
          </a:p>
          <a:p>
            <a:pPr marL="0" indent="0">
              <a:buNone/>
            </a:pP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    </a:t>
            </a:r>
            <a:r>
              <a:rPr lang="en-US" b="1" dirty="0"/>
              <a:t>genetics, obesity, high salt intake, alcohol,</a:t>
            </a:r>
          </a:p>
          <a:p>
            <a:pPr marL="0" indent="0">
              <a:buNone/>
            </a:pPr>
            <a:r>
              <a:rPr lang="en-US" b="1" dirty="0"/>
              <a:t>       smoking.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858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Secondary HTN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/>
              <a:t>       Secondary to some other disease</a:t>
            </a:r>
          </a:p>
          <a:p>
            <a:r>
              <a:rPr lang="en-US" dirty="0"/>
              <a:t>       Accounts for less than 10% of HTN cases</a:t>
            </a:r>
          </a:p>
          <a:p>
            <a:pPr marL="0" indent="0">
              <a:buNone/>
            </a:pPr>
            <a:r>
              <a:rPr lang="en-US" dirty="0"/>
              <a:t>                        </a:t>
            </a:r>
          </a:p>
          <a:p>
            <a:pPr marL="514350" indent="-514350">
              <a:buAutoNum type="arabicParenR"/>
            </a:pPr>
            <a:r>
              <a:rPr lang="en-US" b="1" u="sng" dirty="0"/>
              <a:t>Renal etiologies</a:t>
            </a:r>
            <a:r>
              <a:rPr lang="en-US" dirty="0"/>
              <a:t>: Commonest etiology of secondary HTN is renal disease : </a:t>
            </a:r>
          </a:p>
          <a:p>
            <a:pPr marL="0" indent="0">
              <a:buNone/>
            </a:pPr>
            <a:r>
              <a:rPr lang="en-US" dirty="0"/>
              <a:t>  * Chronic renal failure ( due to any cause)</a:t>
            </a:r>
          </a:p>
          <a:p>
            <a:pPr marL="0" indent="0">
              <a:buNone/>
            </a:pPr>
            <a:r>
              <a:rPr lang="en-US" dirty="0"/>
              <a:t>  * Renal artery </a:t>
            </a:r>
            <a:r>
              <a:rPr lang="en-US" dirty="0" err="1"/>
              <a:t>stenosis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* DM nephropathy</a:t>
            </a:r>
          </a:p>
          <a:p>
            <a:pPr marL="0" indent="0">
              <a:buNone/>
            </a:pPr>
            <a:r>
              <a:rPr lang="en-US" dirty="0"/>
              <a:t>  * Polycystic kidney disease</a:t>
            </a:r>
          </a:p>
        </p:txBody>
      </p:sp>
    </p:spTree>
    <p:extLst>
      <p:ext uri="{BB962C8B-B14F-4D97-AF65-F5344CB8AC3E}">
        <p14:creationId xmlns:p14="http://schemas.microsoft.com/office/powerpoint/2010/main" val="11067608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Contd.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2) </a:t>
            </a:r>
            <a:r>
              <a:rPr lang="en-US" b="1" u="sng" dirty="0"/>
              <a:t>Endocrine Causes 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* Excess cortisol (Cushing’s disease)</a:t>
            </a:r>
          </a:p>
          <a:p>
            <a:pPr marL="0" indent="0">
              <a:buNone/>
            </a:pPr>
            <a:r>
              <a:rPr lang="en-US" dirty="0"/>
              <a:t>  * Excess aldosterone ( Conn’s syndrome)</a:t>
            </a:r>
          </a:p>
          <a:p>
            <a:pPr marL="0" indent="0">
              <a:buNone/>
            </a:pPr>
            <a:r>
              <a:rPr lang="en-US" dirty="0"/>
              <a:t>  * Excess noradrenaline ( </a:t>
            </a:r>
            <a:r>
              <a:rPr lang="en-US" dirty="0" err="1"/>
              <a:t>Pheochromocytoma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        ( all above are adrenal diseases)</a:t>
            </a:r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b="1" u="sng" dirty="0"/>
              <a:t>Drugs &amp; Meds</a:t>
            </a:r>
            <a:r>
              <a:rPr lang="en-US" dirty="0"/>
              <a:t>. :</a:t>
            </a:r>
          </a:p>
          <a:p>
            <a:pPr marL="0" indent="0">
              <a:buNone/>
            </a:pPr>
            <a:r>
              <a:rPr lang="en-US" dirty="0"/>
              <a:t>  * NSAIDs, * Steroids, * Estrogens, * Flu &amp; cold </a:t>
            </a:r>
          </a:p>
          <a:p>
            <a:pPr marL="0" indent="0">
              <a:buNone/>
            </a:pPr>
            <a:r>
              <a:rPr lang="en-US" dirty="0"/>
              <a:t>      meds ( will worsen HTN), * Cocaine</a:t>
            </a:r>
          </a:p>
          <a:p>
            <a:pPr marL="0" indent="0">
              <a:buNone/>
            </a:pP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43719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Imagine kidney and adrenal</a:t>
            </a:r>
          </a:p>
        </p:txBody>
      </p:sp>
      <p:pic>
        <p:nvPicPr>
          <p:cNvPr id="3074" name="Picture 2" descr="C:\Users\wfarooqi\Desktop\rein_surrenale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728" y="2555697"/>
            <a:ext cx="1566543" cy="2614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15507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457200" lvl="1" indent="0">
              <a:buNone/>
            </a:pPr>
            <a:r>
              <a:rPr lang="en-US" b="1" dirty="0"/>
              <a:t>WHEN TO SUSPECT SEC. HTN?</a:t>
            </a:r>
          </a:p>
          <a:p>
            <a:pPr marL="457200" lvl="1" indent="0">
              <a:buNone/>
            </a:pPr>
            <a:endParaRPr lang="en-US" sz="3200" b="1" dirty="0"/>
          </a:p>
          <a:p>
            <a:pPr marL="971550" lvl="1" indent="-514350">
              <a:buNone/>
            </a:pPr>
            <a:r>
              <a:rPr lang="en-US" sz="3200" dirty="0"/>
              <a:t>1) Young age ( less than 30 yrs)</a:t>
            </a:r>
          </a:p>
          <a:p>
            <a:pPr marL="971550" lvl="1" indent="-514350">
              <a:buNone/>
            </a:pPr>
            <a:r>
              <a:rPr lang="en-US" sz="3200" dirty="0"/>
              <a:t>2) HTN not responding to max. therapy</a:t>
            </a:r>
          </a:p>
          <a:p>
            <a:pPr marL="971550" lvl="1" indent="-514350">
              <a:buNone/>
            </a:pPr>
            <a:r>
              <a:rPr lang="en-US" dirty="0"/>
              <a:t>3) </a:t>
            </a:r>
            <a:r>
              <a:rPr lang="en-US" sz="3200" dirty="0"/>
              <a:t>Clinical features of the secondary causes</a:t>
            </a:r>
          </a:p>
          <a:p>
            <a:pPr marL="971550" lvl="1" indent="-514350">
              <a:buNone/>
            </a:pPr>
            <a:r>
              <a:rPr lang="en-US" sz="3200" dirty="0"/>
              <a:t>    ( </a:t>
            </a:r>
            <a:r>
              <a:rPr lang="en-US" sz="3200" dirty="0" err="1"/>
              <a:t>acromegaly</a:t>
            </a:r>
            <a:r>
              <a:rPr lang="en-US" sz="3200" dirty="0"/>
              <a:t>, Cushing’s etc)</a:t>
            </a:r>
          </a:p>
          <a:p>
            <a:pPr marL="971550" lvl="1" indent="-51435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1121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S/S of HTN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Very non-specific</a:t>
            </a:r>
          </a:p>
          <a:p>
            <a:r>
              <a:rPr lang="en-US" dirty="0"/>
              <a:t>Asymptomatic</a:t>
            </a:r>
          </a:p>
          <a:p>
            <a:r>
              <a:rPr lang="en-US" dirty="0"/>
              <a:t>Headache, dizziness, body pain</a:t>
            </a:r>
          </a:p>
          <a:p>
            <a:r>
              <a:rPr lang="en-US" dirty="0"/>
              <a:t>Sec. HTN: features of the underlying disease</a:t>
            </a:r>
          </a:p>
          <a:p>
            <a:r>
              <a:rPr lang="en-US" dirty="0"/>
              <a:t>Severe rise in BP can present as angina/MI, CHF, stroke/TIA, altered mental status (encephalopathy)              hypertensive crisis</a:t>
            </a:r>
          </a:p>
        </p:txBody>
      </p:sp>
      <p:sp>
        <p:nvSpPr>
          <p:cNvPr id="4" name="Right Arrow 3"/>
          <p:cNvSpPr/>
          <p:nvPr/>
        </p:nvSpPr>
        <p:spPr>
          <a:xfrm>
            <a:off x="4114800" y="5188388"/>
            <a:ext cx="83820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302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US" dirty="0"/>
              <a:t>Know the latest classification of BP</a:t>
            </a:r>
          </a:p>
          <a:p>
            <a:r>
              <a:rPr lang="en-US" dirty="0"/>
              <a:t>Etiology of HTN</a:t>
            </a:r>
          </a:p>
          <a:p>
            <a:r>
              <a:rPr lang="en-US" dirty="0"/>
              <a:t>Approach towards diagnosis</a:t>
            </a:r>
          </a:p>
          <a:p>
            <a:r>
              <a:rPr lang="en-US" dirty="0"/>
              <a:t>Know causes of secondary HTN</a:t>
            </a:r>
          </a:p>
          <a:p>
            <a:r>
              <a:rPr lang="en-US" dirty="0"/>
              <a:t>Investigations to do initially</a:t>
            </a:r>
          </a:p>
          <a:p>
            <a:r>
              <a:rPr lang="en-US" dirty="0"/>
              <a:t>Treatment</a:t>
            </a:r>
          </a:p>
          <a:p>
            <a:r>
              <a:rPr lang="en-US" dirty="0"/>
              <a:t>Definition &amp; management of hypertensive crisis</a:t>
            </a:r>
          </a:p>
          <a:p>
            <a:r>
              <a:rPr lang="en-US" dirty="0"/>
              <a:t>Complications of HTN</a:t>
            </a:r>
          </a:p>
        </p:txBody>
      </p:sp>
    </p:spTree>
    <p:extLst>
      <p:ext uri="{BB962C8B-B14F-4D97-AF65-F5344CB8AC3E}">
        <p14:creationId xmlns:p14="http://schemas.microsoft.com/office/powerpoint/2010/main" val="33385759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Physical 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Do a detailed examination at the first visit.</a:t>
            </a:r>
          </a:p>
          <a:p>
            <a:pPr marL="514350" indent="-514350">
              <a:buAutoNum type="arabicParenR"/>
            </a:pPr>
            <a:r>
              <a:rPr lang="en-US" dirty="0"/>
              <a:t>Check the pulses, cardiac examination</a:t>
            </a:r>
          </a:p>
          <a:p>
            <a:pPr marL="514350" indent="-514350">
              <a:buAutoNum type="arabicParenR"/>
            </a:pPr>
            <a:r>
              <a:rPr lang="en-US" dirty="0"/>
              <a:t>Examine for any S/S of stroke</a:t>
            </a:r>
          </a:p>
          <a:p>
            <a:pPr marL="514350" indent="-514350">
              <a:buAutoNum type="arabicParenR"/>
            </a:pPr>
            <a:r>
              <a:rPr lang="en-US" dirty="0"/>
              <a:t>Examine the eyes for retinopathy</a:t>
            </a:r>
          </a:p>
          <a:p>
            <a:pPr marL="514350" indent="-514350">
              <a:buAutoNum type="arabicParenR"/>
            </a:pPr>
            <a:r>
              <a:rPr lang="en-US" dirty="0"/>
              <a:t>Examine the heart for murmurs, CHF</a:t>
            </a:r>
          </a:p>
          <a:p>
            <a:pPr marL="514350" indent="-514350">
              <a:buAutoNum type="arabicParenR"/>
            </a:pPr>
            <a:r>
              <a:rPr lang="en-US" dirty="0"/>
              <a:t>Auscultate the abdomen for renal artery bruit ( occurs in renal artery stenosis)</a:t>
            </a:r>
          </a:p>
          <a:p>
            <a:pPr marL="514350" indent="-514350">
              <a:buAutoNum type="arabicParenR"/>
            </a:pPr>
            <a:r>
              <a:rPr lang="en-US" dirty="0"/>
              <a:t>Look for features of Cushing’s, acromegaly etc. if you suspect  these.</a:t>
            </a:r>
          </a:p>
        </p:txBody>
      </p:sp>
    </p:spTree>
    <p:extLst>
      <p:ext uri="{BB962C8B-B14F-4D97-AF65-F5344CB8AC3E}">
        <p14:creationId xmlns:p14="http://schemas.microsoft.com/office/powerpoint/2010/main" val="24162041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HYPERTENSIVE RETINOPATHY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  Divided into 4 grades , based on severity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Grade 1: Retinal vessels become less clear</a:t>
            </a:r>
          </a:p>
          <a:p>
            <a:pPr marL="0" indent="0">
              <a:buNone/>
            </a:pPr>
            <a:r>
              <a:rPr lang="en-US" dirty="0"/>
              <a:t>Grade 2:  A-V nipping</a:t>
            </a:r>
          </a:p>
          <a:p>
            <a:pPr marL="0" indent="0">
              <a:buNone/>
            </a:pPr>
            <a:r>
              <a:rPr lang="en-US" dirty="0"/>
              <a:t>Grade 3: Edema, hemorrhages, Copper wiring</a:t>
            </a:r>
          </a:p>
          <a:p>
            <a:pPr marL="0" indent="0">
              <a:buNone/>
            </a:pPr>
            <a:r>
              <a:rPr lang="en-US" dirty="0"/>
              <a:t>Grade 4: Optic disc edema, silver wiring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DON’T MEMORIZE THIS !</a:t>
            </a:r>
          </a:p>
        </p:txBody>
      </p:sp>
    </p:spTree>
    <p:extLst>
      <p:ext uri="{BB962C8B-B14F-4D97-AF65-F5344CB8AC3E}">
        <p14:creationId xmlns:p14="http://schemas.microsoft.com/office/powerpoint/2010/main" val="10889849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Routine investigations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CBC, urea, creatinine, electrolytes, lipid profile, ECG, blood sugar, urinalysis</a:t>
            </a:r>
          </a:p>
          <a:p>
            <a:r>
              <a:rPr lang="en-US" dirty="0"/>
              <a:t>If secondary HTN is suspected           order further tests accordingly</a:t>
            </a:r>
          </a:p>
          <a:p>
            <a:r>
              <a:rPr lang="en-US" dirty="0"/>
              <a:t>ECG may show left ventricular hypertrophy</a:t>
            </a:r>
          </a:p>
          <a:p>
            <a:r>
              <a:rPr lang="en-US" dirty="0"/>
              <a:t>High creatinine           suspect renal pathology  </a:t>
            </a:r>
          </a:p>
        </p:txBody>
      </p:sp>
      <p:sp>
        <p:nvSpPr>
          <p:cNvPr id="5" name="Right Arrow 4"/>
          <p:cNvSpPr/>
          <p:nvPr/>
        </p:nvSpPr>
        <p:spPr>
          <a:xfrm flipV="1">
            <a:off x="5943600" y="2895600"/>
            <a:ext cx="838200" cy="22860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3581400" y="4495800"/>
            <a:ext cx="762000" cy="22860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3069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  <a:p>
            <a:r>
              <a:rPr lang="en-US" i="1" u="sng" dirty="0"/>
              <a:t>Aim of BP 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           * &lt; 120/80</a:t>
            </a:r>
          </a:p>
          <a:p>
            <a:pPr marL="0" indent="0">
              <a:buNone/>
            </a:pPr>
            <a:r>
              <a:rPr lang="en-US" dirty="0"/>
              <a:t>           </a:t>
            </a:r>
            <a:endParaRPr lang="en-US" b="1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5924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Rx  contd.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1) First, a trial of diet &amp; exercise for about 2 months ( depending on the BP)</a:t>
            </a:r>
          </a:p>
          <a:p>
            <a:pPr marL="0" indent="0">
              <a:buNone/>
            </a:pPr>
            <a:r>
              <a:rPr lang="en-US" dirty="0"/>
              <a:t>   * low salt diet  * wt. reduction * exercise </a:t>
            </a:r>
          </a:p>
          <a:p>
            <a:pPr marL="0" indent="0">
              <a:buNone/>
            </a:pPr>
            <a:r>
              <a:rPr lang="en-US" dirty="0"/>
              <a:t>   * eat more fruits &amp; vegetables * stop smoking</a:t>
            </a:r>
          </a:p>
          <a:p>
            <a:pPr marL="0" indent="0">
              <a:buNone/>
            </a:pPr>
            <a:r>
              <a:rPr lang="en-US" dirty="0"/>
              <a:t>2) Add medicine if the above fails.</a:t>
            </a:r>
          </a:p>
          <a:p>
            <a:pPr marL="0" indent="0">
              <a:buNone/>
            </a:pPr>
            <a:r>
              <a:rPr lang="en-US" dirty="0"/>
              <a:t>3) Start with 1 medicine and gradually go to the </a:t>
            </a:r>
          </a:p>
          <a:p>
            <a:pPr marL="0" indent="0">
              <a:buNone/>
            </a:pPr>
            <a:r>
              <a:rPr lang="en-US" dirty="0"/>
              <a:t>    max. dose</a:t>
            </a:r>
          </a:p>
          <a:p>
            <a:pPr marL="0" indent="0">
              <a:buNone/>
            </a:pPr>
            <a:r>
              <a:rPr lang="en-US" dirty="0"/>
              <a:t>4) </a:t>
            </a:r>
            <a:r>
              <a:rPr lang="en-US" b="1" i="1" u="sng" dirty="0"/>
              <a:t>Give at least 2-3 </a:t>
            </a:r>
            <a:r>
              <a:rPr lang="en-US" b="1" i="1" u="sng" dirty="0" err="1"/>
              <a:t>wks</a:t>
            </a:r>
            <a:r>
              <a:rPr lang="en-US" b="1" i="1" u="sng" dirty="0"/>
              <a:t> for a medicine to work 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b="1" u="sng" dirty="0"/>
              <a:t>fully</a:t>
            </a:r>
            <a:r>
              <a:rPr lang="en-US" dirty="0"/>
              <a:t>. Then add another medicine if needed.</a:t>
            </a:r>
          </a:p>
        </p:txBody>
      </p:sp>
    </p:spTree>
    <p:extLst>
      <p:ext uri="{BB962C8B-B14F-4D97-AF65-F5344CB8AC3E}">
        <p14:creationId xmlns:p14="http://schemas.microsoft.com/office/powerpoint/2010/main" val="32330203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DRUGS FOR HTN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Diuretics</a:t>
            </a:r>
          </a:p>
          <a:p>
            <a:pPr marL="514350" indent="-514350">
              <a:buAutoNum type="arabicParenR"/>
            </a:pPr>
            <a:r>
              <a:rPr lang="en-US" dirty="0"/>
              <a:t>ACE inhibitors</a:t>
            </a:r>
          </a:p>
          <a:p>
            <a:pPr marL="514350" indent="-514350">
              <a:buAutoNum type="arabicParenR"/>
            </a:pPr>
            <a:r>
              <a:rPr lang="en-US" dirty="0"/>
              <a:t>ARBs (angiotensin receptor blockers)</a:t>
            </a:r>
          </a:p>
          <a:p>
            <a:pPr marL="514350" indent="-514350">
              <a:buAutoNum type="arabicParenR"/>
            </a:pPr>
            <a:r>
              <a:rPr lang="en-US" dirty="0"/>
              <a:t>Beta blockers</a:t>
            </a:r>
          </a:p>
          <a:p>
            <a:pPr marL="514350" indent="-514350">
              <a:buAutoNum type="arabicParenR"/>
            </a:pPr>
            <a:r>
              <a:rPr lang="en-US" dirty="0"/>
              <a:t>Ca. channel blockers</a:t>
            </a:r>
          </a:p>
          <a:p>
            <a:pPr marL="514350" indent="-514350">
              <a:buAutoNum type="arabicParenR"/>
            </a:pPr>
            <a:r>
              <a:rPr lang="en-US" dirty="0"/>
              <a:t>Others</a:t>
            </a:r>
          </a:p>
        </p:txBody>
      </p:sp>
    </p:spTree>
    <p:extLst>
      <p:ext uri="{BB962C8B-B14F-4D97-AF65-F5344CB8AC3E}">
        <p14:creationId xmlns:p14="http://schemas.microsoft.com/office/powerpoint/2010/main" val="5483948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6433171"/>
              </p:ext>
            </p:extLst>
          </p:nvPr>
        </p:nvGraphicFramePr>
        <p:xfrm>
          <a:off x="2047328" y="350345"/>
          <a:ext cx="4847460" cy="62843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1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18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1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18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64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 </a:t>
                      </a:r>
                      <a:r>
                        <a:rPr lang="en-US" sz="800" dirty="0">
                          <a:effectLst/>
                        </a:rPr>
                        <a:t>DRUG  CLASS</a:t>
                      </a:r>
                      <a:endParaRPr lang="en-US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1" marR="369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  EXAMPLES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1" marR="369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     COMMON SIDE</a:t>
                      </a:r>
                      <a:endParaRPr lang="en-US" sz="6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          EFFECTS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1" marR="369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   AVOID  IN</a:t>
                      </a:r>
                      <a:endParaRPr lang="en-US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1" marR="3695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65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  </a:t>
                      </a:r>
                      <a:r>
                        <a:rPr lang="en-US" sz="800" dirty="0">
                          <a:effectLst/>
                        </a:rPr>
                        <a:t> DIURETICS</a:t>
                      </a:r>
                      <a:endParaRPr lang="en-US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1" marR="369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THIAZIDES 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1" marR="369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WEAKNESS, HYPOKALEMIA, HYPERGLYCEMIA, HIGH CHOLESTEROL, HIGH URIC ACID</a:t>
                      </a:r>
                      <a:endParaRPr lang="en-US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1" marR="369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DM, GOUT, HIGH CHOLESTEROL</a:t>
                      </a:r>
                      <a:endParaRPr lang="en-US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1" marR="3695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87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6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ACE INHIBITORS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1" marR="369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CAPTOPRIL, ENALAPRIL, LISINOPRIL, RAMIPRIL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1" marR="369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DRY COUGH, RASH, ANGIOEDEMA,HYPERKALEMIA, HIGH CREATININE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1" marR="369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PREGNANCY, RENAL ARTERY STENOSIS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1" marR="3695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87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     </a:t>
                      </a:r>
                      <a:r>
                        <a:rPr lang="en-US" sz="800">
                          <a:effectLst/>
                        </a:rPr>
                        <a:t>ARBs</a:t>
                      </a:r>
                      <a:endParaRPr lang="en-US" sz="6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 (angiotensin receptor blockers)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1" marR="369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VALSARTAN, CANDESARTAN etc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1" marR="369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ALLERGIC REACTIONS</a:t>
                      </a:r>
                      <a:endParaRPr lang="en-US" sz="6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6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( DON’T CAUSE COUGH)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1" marR="369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SAME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1" marR="3695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87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BETA BLOCKERS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1" marR="369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PROPRANOLOL, BISOPROLOL, ATENOLOL, METOPROLOL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1" marR="369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BRADYCARDIA, BRONCHOSPASM, WEAKNESS, IMPOTENCE, VASOSPASM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1" marR="369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ASTHMA/COPD, PVD, DM, HEART BLOCK, ACUTE CHF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1" marR="3695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565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CALCIUM CHANNEL BLOCKERS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1" marR="369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AMLODIPINE, VERAPAMIL, DILTIAZEM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1" marR="369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CONSTIPATION , BRADYCARDIA &amp; HEART BLOCK (VERAPAMIL),  PEDAL  EDEMA, HEADACHE,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1" marR="369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CHF, HEART BLOCK &amp; BRADYCARDIA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1" marR="36951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87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OTHERS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1" marR="369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METHYLDOPA, ALPHA BLOCKERS, HYDRALAZINE, CLONIDINE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1" marR="369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VARIOUS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1" marR="369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1" marR="36951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67712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GUIDELINES TO START Rx.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/>
              <a:t> Suggested by </a:t>
            </a:r>
            <a:r>
              <a:rPr lang="en-US" b="1" dirty="0"/>
              <a:t>N</a:t>
            </a:r>
            <a:r>
              <a:rPr lang="en-US" dirty="0"/>
              <a:t>ational </a:t>
            </a:r>
            <a:r>
              <a:rPr lang="en-US" b="1" dirty="0"/>
              <a:t>I</a:t>
            </a:r>
            <a:r>
              <a:rPr lang="en-US" dirty="0"/>
              <a:t>nstitute of </a:t>
            </a:r>
            <a:r>
              <a:rPr lang="en-US" b="1" dirty="0"/>
              <a:t>C</a:t>
            </a:r>
            <a:r>
              <a:rPr lang="en-US" dirty="0"/>
              <a:t>linical  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b="1" dirty="0"/>
              <a:t>E</a:t>
            </a:r>
            <a:r>
              <a:rPr lang="en-US" dirty="0"/>
              <a:t>xcellence , U.K. ( </a:t>
            </a:r>
            <a:r>
              <a:rPr lang="en-US" b="1" dirty="0"/>
              <a:t>NICE</a:t>
            </a:r>
            <a:r>
              <a:rPr lang="en-US" dirty="0"/>
              <a:t> guidelines)</a:t>
            </a:r>
          </a:p>
          <a:p>
            <a:pPr marL="514350" indent="-514350">
              <a:buAutoNum type="arabicParenR"/>
            </a:pPr>
            <a:r>
              <a:rPr lang="en-US" dirty="0"/>
              <a:t>Age &lt; 55 or white race :   ACE or ARB</a:t>
            </a:r>
          </a:p>
          <a:p>
            <a:pPr marL="514350" indent="-514350">
              <a:buAutoNum type="arabicParenR"/>
            </a:pPr>
            <a:r>
              <a:rPr lang="en-US" dirty="0"/>
              <a:t>Age &gt; 55, black race : Calcium channel </a:t>
            </a:r>
          </a:p>
          <a:p>
            <a:pPr marL="0" indent="0">
              <a:buNone/>
            </a:pPr>
            <a:r>
              <a:rPr lang="en-US" dirty="0"/>
              <a:t>      blocker or diuretic</a:t>
            </a:r>
          </a:p>
          <a:p>
            <a:pPr marL="514350" indent="-51435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These are just “guidelines”, &amp; they are different in different countries</a:t>
            </a:r>
          </a:p>
        </p:txBody>
      </p:sp>
    </p:spTree>
    <p:extLst>
      <p:ext uri="{BB962C8B-B14F-4D97-AF65-F5344CB8AC3E}">
        <p14:creationId xmlns:p14="http://schemas.microsoft.com/office/powerpoint/2010/main" val="14007964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SPECIAL  SITUATIONS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514350" indent="-514350">
              <a:buAutoNum type="arabicParenR"/>
            </a:pPr>
            <a:r>
              <a:rPr lang="en-US" dirty="0"/>
              <a:t>HTN w/ DM :   First choice ACE or ARB</a:t>
            </a:r>
          </a:p>
          <a:p>
            <a:pPr marL="514350" indent="-514350">
              <a:buAutoNum type="arabicParenR"/>
            </a:pPr>
            <a:r>
              <a:rPr lang="en-US" dirty="0"/>
              <a:t>HTN w/ IHD :  First choice is beta blocker , ACEI</a:t>
            </a:r>
          </a:p>
          <a:p>
            <a:pPr marL="514350" indent="-514350">
              <a:buAutoNum type="arabicParenR"/>
            </a:pPr>
            <a:r>
              <a:rPr lang="en-US" dirty="0"/>
              <a:t>HTN w/ pregnancy: Methyldopa(</a:t>
            </a:r>
            <a:r>
              <a:rPr lang="en-US" dirty="0" err="1"/>
              <a:t>aldomet</a:t>
            </a:r>
            <a:r>
              <a:rPr lang="en-US" dirty="0"/>
              <a:t>), hydralazine, </a:t>
            </a:r>
            <a:r>
              <a:rPr lang="en-US" dirty="0" err="1"/>
              <a:t>labetolol</a:t>
            </a:r>
            <a:r>
              <a:rPr lang="en-US" dirty="0"/>
              <a:t> ( all safe)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b="1" u="sng" dirty="0"/>
              <a:t>ACEI  AND ARBs  ABSOLUTELY  “NO ” IN PREG.&amp; Bilateral renal artery stenosis</a:t>
            </a:r>
          </a:p>
          <a:p>
            <a:pPr marL="0" indent="0">
              <a:buNone/>
            </a:pPr>
            <a:r>
              <a:rPr lang="en-US" dirty="0"/>
              <a:t>4) Patient w/ high sympathetic activity (tachycardia, anxious looking, hyperthyroid           beta blocker is better</a:t>
            </a:r>
          </a:p>
        </p:txBody>
      </p:sp>
      <p:sp>
        <p:nvSpPr>
          <p:cNvPr id="5" name="Right Arrow 4"/>
          <p:cNvSpPr/>
          <p:nvPr/>
        </p:nvSpPr>
        <p:spPr>
          <a:xfrm>
            <a:off x="5257800" y="4953000"/>
            <a:ext cx="685800" cy="38100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8100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SOME IMPORTANT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Avoid beta blockers in asthma/COPD, heart </a:t>
            </a:r>
          </a:p>
          <a:p>
            <a:pPr marL="0" indent="0">
              <a:buNone/>
            </a:pPr>
            <a:r>
              <a:rPr lang="en-US" dirty="0"/>
              <a:t>     severe bradycardia/heart blocks</a:t>
            </a:r>
          </a:p>
          <a:p>
            <a:pPr marL="0" indent="0">
              <a:buNone/>
            </a:pPr>
            <a:r>
              <a:rPr lang="en-US" dirty="0"/>
              <a:t>2) Avoid beta blockers in DM ( they mask the S/S </a:t>
            </a:r>
          </a:p>
          <a:p>
            <a:pPr marL="0" indent="0">
              <a:buNone/>
            </a:pPr>
            <a:r>
              <a:rPr lang="en-US" dirty="0"/>
              <a:t>    of hypoglycemia). Not an absolute </a:t>
            </a:r>
          </a:p>
          <a:p>
            <a:pPr marL="0" indent="0">
              <a:buNone/>
            </a:pPr>
            <a:r>
              <a:rPr lang="en-US" dirty="0"/>
              <a:t>    contraindication.</a:t>
            </a:r>
          </a:p>
          <a:p>
            <a:pPr marL="0" indent="0">
              <a:buNone/>
            </a:pPr>
            <a:r>
              <a:rPr lang="en-US" dirty="0"/>
              <a:t>3) Never stop beta blockers suddenly. Always</a:t>
            </a:r>
          </a:p>
          <a:p>
            <a:pPr marL="0" indent="0">
              <a:buNone/>
            </a:pPr>
            <a:r>
              <a:rPr lang="en-US" dirty="0"/>
              <a:t>    taper.</a:t>
            </a:r>
          </a:p>
        </p:txBody>
      </p:sp>
    </p:spTree>
    <p:extLst>
      <p:ext uri="{BB962C8B-B14F-4D97-AF65-F5344CB8AC3E}">
        <p14:creationId xmlns:p14="http://schemas.microsoft.com/office/powerpoint/2010/main" val="210104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LATEST 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/>
              <a:t>According to A.C.C. ( American college of cardiology) &amp; AHA ( American heart association)           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Normal BP : 120/80 or less</a:t>
            </a:r>
          </a:p>
          <a:p>
            <a:pPr marL="514350" indent="-514350">
              <a:buAutoNum type="arabicParenR"/>
            </a:pPr>
            <a:r>
              <a:rPr lang="en-US" dirty="0"/>
              <a:t>If systolic BP is between 120 &amp; 130, its now called “elevated BP”.</a:t>
            </a:r>
          </a:p>
          <a:p>
            <a:pPr marL="514350" indent="-514350">
              <a:buAutoNum type="arabicParenR"/>
            </a:pPr>
            <a:r>
              <a:rPr lang="en-US" dirty="0"/>
              <a:t>Stage 1 HTN: Sys. 130 -140 , diastolic 80 to 90</a:t>
            </a:r>
          </a:p>
          <a:p>
            <a:pPr marL="514350" indent="-514350">
              <a:buAutoNum type="arabicParenR"/>
            </a:pPr>
            <a:r>
              <a:rPr lang="en-US" dirty="0"/>
              <a:t>Stage 2 HTN: Sys. 140 or more, </a:t>
            </a:r>
            <a:r>
              <a:rPr lang="en-US" dirty="0" err="1"/>
              <a:t>diast</a:t>
            </a:r>
            <a:r>
              <a:rPr lang="en-US" dirty="0"/>
              <a:t>. 90 or more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3172968" y="2514600"/>
            <a:ext cx="332232" cy="762000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3623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HYPERTENSIVE  CRISIS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Very high BP, systolic usually &gt; 180 &amp; </a:t>
            </a:r>
            <a:r>
              <a:rPr lang="en-US" dirty="0" err="1"/>
              <a:t>diast</a:t>
            </a:r>
            <a:r>
              <a:rPr lang="en-US" dirty="0"/>
              <a:t>. &gt; 120</a:t>
            </a:r>
          </a:p>
          <a:p>
            <a:r>
              <a:rPr lang="en-US" dirty="0"/>
              <a:t> BP should be lowered gradually over few hours, to about 110-100 Diastolic.</a:t>
            </a:r>
          </a:p>
          <a:p>
            <a:r>
              <a:rPr lang="en-US" dirty="0"/>
              <a:t>Oral medicines can be given ( but not TAHT-AL LISAAN ! </a:t>
            </a:r>
          </a:p>
          <a:p>
            <a:r>
              <a:rPr lang="en-US" b="1" u="sng" dirty="0"/>
              <a:t>HTN emergency needs ICU admission &amp; </a:t>
            </a:r>
            <a:r>
              <a:rPr lang="en-US" b="1" u="sng" dirty="0" err="1"/>
              <a:t>i.v.</a:t>
            </a:r>
            <a:r>
              <a:rPr lang="en-US" b="1" u="sng" dirty="0"/>
              <a:t> meds.</a:t>
            </a:r>
          </a:p>
          <a:p>
            <a:pPr marL="0" indent="0">
              <a:buNone/>
            </a:pPr>
            <a:r>
              <a:rPr lang="en-US" dirty="0"/>
              <a:t>     * nitroglycerin    * nitroprusside  </a:t>
            </a:r>
          </a:p>
          <a:p>
            <a:pPr marL="0" indent="0">
              <a:buNone/>
            </a:pPr>
            <a:r>
              <a:rPr lang="en-US" dirty="0"/>
              <a:t>     * </a:t>
            </a:r>
            <a:r>
              <a:rPr lang="en-US" dirty="0" err="1"/>
              <a:t>i.v.</a:t>
            </a:r>
            <a:r>
              <a:rPr lang="en-US" dirty="0"/>
              <a:t> hydralazine   * </a:t>
            </a:r>
            <a:r>
              <a:rPr lang="en-US" dirty="0" err="1"/>
              <a:t>Nicardipine</a:t>
            </a:r>
            <a:r>
              <a:rPr lang="en-US" dirty="0"/>
              <a:t>    * </a:t>
            </a:r>
            <a:r>
              <a:rPr lang="en-US" dirty="0" err="1"/>
              <a:t>labetolol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3215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HYPERTENSIVE CRISIS  (contd.)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/>
              <a:t>Dont</a:t>
            </a:r>
            <a:r>
              <a:rPr lang="en-US" dirty="0"/>
              <a:t> “reduce” the BP quickly. Reduce by 10% in the first hour, then slowly. </a:t>
            </a:r>
            <a:r>
              <a:rPr lang="en-US" dirty="0" err="1"/>
              <a:t>Normalisation</a:t>
            </a:r>
            <a:r>
              <a:rPr lang="en-US" dirty="0"/>
              <a:t> can occur over few days.</a:t>
            </a:r>
          </a:p>
          <a:p>
            <a:r>
              <a:rPr lang="en-US" dirty="0"/>
              <a:t>Don’t give sublingual medicines. It will cause sudden drop in BP         can cause ischemia to the brain</a:t>
            </a:r>
          </a:p>
          <a:p>
            <a:r>
              <a:rPr lang="en-US" dirty="0"/>
              <a:t>If not treated timely, hypertensive crisis can cause permanent end organ damage.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4038600" y="3505200"/>
            <a:ext cx="609600" cy="30480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6322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DID YOU ENJOY?</a:t>
            </a:r>
          </a:p>
        </p:txBody>
      </p:sp>
      <p:pic>
        <p:nvPicPr>
          <p:cNvPr id="1027" name="Picture 3" descr="C:\Users\DELL\Desktop\pppppppppppppppppppppppp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828800"/>
            <a:ext cx="6324600" cy="3962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30586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REMEMBER 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diagnosis of HTN is made if BP is high on</a:t>
            </a:r>
            <a:r>
              <a:rPr lang="en-US" b="1" dirty="0"/>
              <a:t> 2 </a:t>
            </a:r>
            <a:r>
              <a:rPr lang="en-US" dirty="0"/>
              <a:t>different days, and the person should not be under stress or acutely sick.</a:t>
            </a:r>
          </a:p>
        </p:txBody>
      </p:sp>
    </p:spTree>
    <p:extLst>
      <p:ext uri="{BB962C8B-B14F-4D97-AF65-F5344CB8AC3E}">
        <p14:creationId xmlns:p14="http://schemas.microsoft.com/office/powerpoint/2010/main" val="3355631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CORRECT WAY OF BP CHECKING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447800"/>
            <a:ext cx="4419600" cy="5197907"/>
          </a:xfrm>
        </p:spPr>
      </p:pic>
    </p:spTree>
    <p:extLst>
      <p:ext uri="{BB962C8B-B14F-4D97-AF65-F5344CB8AC3E}">
        <p14:creationId xmlns:p14="http://schemas.microsoft.com/office/powerpoint/2010/main" val="1795432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0459"/>
            <a:ext cx="8229600" cy="4525963"/>
          </a:xfr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  <a:p>
            <a:r>
              <a:rPr lang="en-US" dirty="0"/>
              <a:t> Beware of “ </a:t>
            </a:r>
            <a:r>
              <a:rPr lang="en-US" i="1" dirty="0"/>
              <a:t>White Coat Hypertension</a:t>
            </a:r>
            <a:r>
              <a:rPr lang="en-US" dirty="0"/>
              <a:t>”( high BP in doctor’s office).</a:t>
            </a:r>
          </a:p>
          <a:p>
            <a:endParaRPr lang="en-US" dirty="0"/>
          </a:p>
          <a:p>
            <a:r>
              <a:rPr lang="en-US" dirty="0"/>
              <a:t>Sometimes, you may need 24 </a:t>
            </a:r>
            <a:r>
              <a:rPr lang="en-US" dirty="0" err="1"/>
              <a:t>hrs</a:t>
            </a:r>
            <a:r>
              <a:rPr lang="en-US" dirty="0"/>
              <a:t> continuous BP monitoring at home ( ambulatory BP monitoring) to diagnose HTN. </a:t>
            </a:r>
          </a:p>
        </p:txBody>
      </p:sp>
    </p:spTree>
    <p:extLst>
      <p:ext uri="{BB962C8B-B14F-4D97-AF65-F5344CB8AC3E}">
        <p14:creationId xmlns:p14="http://schemas.microsoft.com/office/powerpoint/2010/main" val="1499087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24 </a:t>
            </a:r>
            <a:r>
              <a:rPr lang="en-US" dirty="0" err="1"/>
              <a:t>hrs</a:t>
            </a:r>
            <a:r>
              <a:rPr lang="en-US" dirty="0"/>
              <a:t> BP monitoring</a:t>
            </a:r>
          </a:p>
        </p:txBody>
      </p:sp>
      <p:pic>
        <p:nvPicPr>
          <p:cNvPr id="1026" name="Picture 2" descr="C:\Users\wfarooqi\Desktop\blood-pressure-monito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447800"/>
            <a:ext cx="685800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9069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EPIDEMIOLOGY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* In K.S.A, more than 25% of the adult population has HTN ( </a:t>
            </a:r>
            <a:r>
              <a:rPr lang="en-US" dirty="0" err="1"/>
              <a:t>saudi</a:t>
            </a:r>
            <a:r>
              <a:rPr lang="en-US" dirty="0"/>
              <a:t> medical journal, 2007)</a:t>
            </a:r>
          </a:p>
          <a:p>
            <a:pPr marL="0" indent="0">
              <a:buNone/>
            </a:pPr>
            <a:r>
              <a:rPr lang="en-US" dirty="0"/>
              <a:t>* In the U.S., 29% of the adults have HTN</a:t>
            </a:r>
          </a:p>
          <a:p>
            <a:pPr>
              <a:buFont typeface="Arial" charset="0"/>
              <a:buChar char="•"/>
            </a:pPr>
            <a:endParaRPr lang="en-US" dirty="0"/>
          </a:p>
          <a:p>
            <a:pPr marL="0" indent="0">
              <a:buNone/>
            </a:pPr>
            <a:r>
              <a:rPr lang="en-US" dirty="0"/>
              <a:t>* Incidence is rising throughout the world</a:t>
            </a:r>
          </a:p>
          <a:p>
            <a:pPr marL="0" indent="0">
              <a:buNone/>
            </a:pPr>
            <a:r>
              <a:rPr lang="en-US" dirty="0"/>
              <a:t>      ( ? Due to lifestyle)</a:t>
            </a:r>
          </a:p>
        </p:txBody>
      </p:sp>
    </p:spTree>
    <p:extLst>
      <p:ext uri="{BB962C8B-B14F-4D97-AF65-F5344CB8AC3E}">
        <p14:creationId xmlns:p14="http://schemas.microsoft.com/office/powerpoint/2010/main" val="2884952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9941"/>
            <a:ext cx="8229600" cy="45259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            </a:t>
            </a:r>
            <a:r>
              <a:rPr lang="en-US" sz="3600" dirty="0"/>
              <a:t>WHY  IS  HTN  HARMFUL ?</a:t>
            </a:r>
          </a:p>
        </p:txBody>
      </p:sp>
    </p:spTree>
    <p:extLst>
      <p:ext uri="{BB962C8B-B14F-4D97-AF65-F5344CB8AC3E}">
        <p14:creationId xmlns:p14="http://schemas.microsoft.com/office/powerpoint/2010/main" val="277656334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pex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</TotalTime>
  <Words>1454</Words>
  <Application>Microsoft Office PowerPoint</Application>
  <PresentationFormat>On-screen Show (4:3)</PresentationFormat>
  <Paragraphs>220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41" baseType="lpstr">
      <vt:lpstr>Arial</vt:lpstr>
      <vt:lpstr>Book Antiqua</vt:lpstr>
      <vt:lpstr>Calibri</vt:lpstr>
      <vt:lpstr>Lucida Sans</vt:lpstr>
      <vt:lpstr>Wingdings</vt:lpstr>
      <vt:lpstr>Wingdings 2</vt:lpstr>
      <vt:lpstr>Wingdings 3</vt:lpstr>
      <vt:lpstr>Office Theme</vt:lpstr>
      <vt:lpstr>Apex</vt:lpstr>
      <vt:lpstr>HTN &amp; RENAL ARTERY STENOSIS</vt:lpstr>
      <vt:lpstr>OBJECTIVES</vt:lpstr>
      <vt:lpstr>LATEST  DEFINITIONS</vt:lpstr>
      <vt:lpstr>REMEMBER !</vt:lpstr>
      <vt:lpstr>CORRECT WAY OF BP CHECKING</vt:lpstr>
      <vt:lpstr>PowerPoint Presentation</vt:lpstr>
      <vt:lpstr>24 hrs BP monitoring</vt:lpstr>
      <vt:lpstr>EPIDEMIOLOGY</vt:lpstr>
      <vt:lpstr>PowerPoint Presentation</vt:lpstr>
      <vt:lpstr>PowerPoint Presentation</vt:lpstr>
      <vt:lpstr>STAGES OF HTN</vt:lpstr>
      <vt:lpstr>PowerPoint Presentation</vt:lpstr>
      <vt:lpstr>TYPES OF HTN </vt:lpstr>
      <vt:lpstr>Primary HTN</vt:lpstr>
      <vt:lpstr>Secondary HTN</vt:lpstr>
      <vt:lpstr>Contd.</vt:lpstr>
      <vt:lpstr>Imagine kidney and adrenal</vt:lpstr>
      <vt:lpstr>PowerPoint Presentation</vt:lpstr>
      <vt:lpstr>S/S of HTN</vt:lpstr>
      <vt:lpstr>Physical Exam</vt:lpstr>
      <vt:lpstr>HYPERTENSIVE RETINOPATHY</vt:lpstr>
      <vt:lpstr>Routine investigations</vt:lpstr>
      <vt:lpstr>TREATMENT</vt:lpstr>
      <vt:lpstr>Rx  contd.</vt:lpstr>
      <vt:lpstr>DRUGS FOR HTN</vt:lpstr>
      <vt:lpstr>PowerPoint Presentation</vt:lpstr>
      <vt:lpstr>GUIDELINES TO START Rx.</vt:lpstr>
      <vt:lpstr>SPECIAL  SITUATIONS</vt:lpstr>
      <vt:lpstr>SOME IMPORTANT POINTS</vt:lpstr>
      <vt:lpstr>HYPERTENSIVE  CRISIS</vt:lpstr>
      <vt:lpstr>HYPERTENSIVE CRISIS  (contd.)</vt:lpstr>
      <vt:lpstr>DID YOU ENJOY?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HTN</dc:title>
  <dc:creator>Waqar Farooqi</dc:creator>
  <cp:lastModifiedBy>Dralk F</cp:lastModifiedBy>
  <cp:revision>108</cp:revision>
  <dcterms:created xsi:type="dcterms:W3CDTF">2006-08-16T00:00:00Z</dcterms:created>
  <dcterms:modified xsi:type="dcterms:W3CDTF">2024-04-08T13:46:27Z</dcterms:modified>
</cp:coreProperties>
</file>