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2"/>
  </p:notesMasterIdLst>
  <p:sldIdLst>
    <p:sldId id="326" r:id="rId2"/>
    <p:sldId id="292" r:id="rId3"/>
    <p:sldId id="333" r:id="rId4"/>
    <p:sldId id="363" r:id="rId5"/>
    <p:sldId id="328" r:id="rId6"/>
    <p:sldId id="335" r:id="rId7"/>
    <p:sldId id="336" r:id="rId8"/>
    <p:sldId id="337" r:id="rId9"/>
    <p:sldId id="367" r:id="rId10"/>
    <p:sldId id="332" r:id="rId11"/>
    <p:sldId id="338" r:id="rId12"/>
    <p:sldId id="340" r:id="rId13"/>
    <p:sldId id="369" r:id="rId14"/>
    <p:sldId id="370" r:id="rId15"/>
    <p:sldId id="371" r:id="rId16"/>
    <p:sldId id="372" r:id="rId17"/>
    <p:sldId id="373" r:id="rId18"/>
    <p:sldId id="364" r:id="rId19"/>
    <p:sldId id="329" r:id="rId20"/>
    <p:sldId id="330" r:id="rId21"/>
    <p:sldId id="331" r:id="rId22"/>
    <p:sldId id="374" r:id="rId23"/>
    <p:sldId id="375" r:id="rId24"/>
    <p:sldId id="376" r:id="rId25"/>
    <p:sldId id="377" r:id="rId26"/>
    <p:sldId id="378" r:id="rId27"/>
    <p:sldId id="379" r:id="rId28"/>
    <p:sldId id="380" r:id="rId29"/>
    <p:sldId id="381" r:id="rId30"/>
    <p:sldId id="398" r:id="rId31"/>
    <p:sldId id="383" r:id="rId32"/>
    <p:sldId id="384" r:id="rId33"/>
    <p:sldId id="385" r:id="rId34"/>
    <p:sldId id="386" r:id="rId35"/>
    <p:sldId id="400" r:id="rId36"/>
    <p:sldId id="401" r:id="rId37"/>
    <p:sldId id="388" r:id="rId38"/>
    <p:sldId id="389" r:id="rId39"/>
    <p:sldId id="387" r:id="rId40"/>
    <p:sldId id="458" r:id="rId41"/>
    <p:sldId id="459" r:id="rId42"/>
    <p:sldId id="256" r:id="rId43"/>
    <p:sldId id="413" r:id="rId44"/>
    <p:sldId id="414" r:id="rId45"/>
    <p:sldId id="264" r:id="rId46"/>
    <p:sldId id="423" r:id="rId47"/>
    <p:sldId id="266" r:id="rId48"/>
    <p:sldId id="391" r:id="rId49"/>
    <p:sldId id="268" r:id="rId50"/>
    <p:sldId id="269" r:id="rId51"/>
    <p:sldId id="270" r:id="rId52"/>
    <p:sldId id="271" r:id="rId53"/>
    <p:sldId id="403" r:id="rId54"/>
    <p:sldId id="272" r:id="rId55"/>
    <p:sldId id="307" r:id="rId56"/>
    <p:sldId id="274" r:id="rId57"/>
    <p:sldId id="415" r:id="rId58"/>
    <p:sldId id="275" r:id="rId59"/>
    <p:sldId id="399" r:id="rId60"/>
    <p:sldId id="308" r:id="rId61"/>
    <p:sldId id="410" r:id="rId62"/>
    <p:sldId id="411" r:id="rId63"/>
    <p:sldId id="295" r:id="rId64"/>
    <p:sldId id="296" r:id="rId65"/>
    <p:sldId id="297" r:id="rId66"/>
    <p:sldId id="424" r:id="rId67"/>
    <p:sldId id="298" r:id="rId68"/>
    <p:sldId id="299" r:id="rId69"/>
    <p:sldId id="402" r:id="rId70"/>
    <p:sldId id="300" r:id="rId71"/>
    <p:sldId id="303" r:id="rId72"/>
    <p:sldId id="425" r:id="rId73"/>
    <p:sldId id="426" r:id="rId74"/>
    <p:sldId id="334" r:id="rId75"/>
    <p:sldId id="427" r:id="rId76"/>
    <p:sldId id="428" r:id="rId77"/>
    <p:sldId id="429" r:id="rId78"/>
    <p:sldId id="430" r:id="rId79"/>
    <p:sldId id="339" r:id="rId80"/>
    <p:sldId id="431" r:id="rId81"/>
    <p:sldId id="341" r:id="rId82"/>
    <p:sldId id="342" r:id="rId83"/>
    <p:sldId id="343" r:id="rId84"/>
    <p:sldId id="462"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432" r:id="rId105"/>
    <p:sldId id="433" r:id="rId106"/>
    <p:sldId id="416" r:id="rId107"/>
    <p:sldId id="417" r:id="rId108"/>
    <p:sldId id="418" r:id="rId109"/>
    <p:sldId id="419" r:id="rId110"/>
    <p:sldId id="420" r:id="rId111"/>
    <p:sldId id="421" r:id="rId112"/>
    <p:sldId id="422" r:id="rId113"/>
    <p:sldId id="368" r:id="rId114"/>
    <p:sldId id="434" r:id="rId115"/>
    <p:sldId id="460" r:id="rId116"/>
    <p:sldId id="461" r:id="rId117"/>
    <p:sldId id="435" r:id="rId118"/>
    <p:sldId id="289" r:id="rId119"/>
    <p:sldId id="257" r:id="rId120"/>
    <p:sldId id="267" r:id="rId121"/>
    <p:sldId id="436" r:id="rId122"/>
    <p:sldId id="437" r:id="rId123"/>
    <p:sldId id="273" r:id="rId124"/>
    <p:sldId id="438" r:id="rId125"/>
    <p:sldId id="439" r:id="rId126"/>
    <p:sldId id="440" r:id="rId127"/>
    <p:sldId id="441" r:id="rId128"/>
    <p:sldId id="302" r:id="rId129"/>
    <p:sldId id="442" r:id="rId130"/>
    <p:sldId id="311" r:id="rId131"/>
    <p:sldId id="443" r:id="rId132"/>
    <p:sldId id="444" r:id="rId133"/>
    <p:sldId id="304" r:id="rId134"/>
    <p:sldId id="445" r:id="rId135"/>
    <p:sldId id="446" r:id="rId136"/>
    <p:sldId id="447" r:id="rId137"/>
    <p:sldId id="448" r:id="rId138"/>
    <p:sldId id="449" r:id="rId139"/>
    <p:sldId id="450" r:id="rId140"/>
    <p:sldId id="451" r:id="rId141"/>
    <p:sldId id="452" r:id="rId142"/>
    <p:sldId id="453" r:id="rId143"/>
    <p:sldId id="322" r:id="rId144"/>
    <p:sldId id="454" r:id="rId145"/>
    <p:sldId id="325" r:id="rId146"/>
    <p:sldId id="455" r:id="rId147"/>
    <p:sldId id="456" r:id="rId148"/>
    <p:sldId id="261" r:id="rId149"/>
    <p:sldId id="259" r:id="rId150"/>
    <p:sldId id="457" r:id="rId1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B1F94A-02E2-5245-ACE0-F24ADED37EB1}" v="132" dt="2024-03-11T09:54:02.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27"/>
    <p:restoredTop sz="84611"/>
  </p:normalViewPr>
  <p:slideViewPr>
    <p:cSldViewPr>
      <p:cViewPr varScale="1">
        <p:scale>
          <a:sx n="92" d="100"/>
          <a:sy n="92" d="100"/>
        </p:scale>
        <p:origin x="176" y="8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lk F" userId="0ce5ef93c6cc7083" providerId="LiveId" clId="{E3B1F94A-02E2-5245-ACE0-F24ADED37EB1}"/>
    <pc:docChg chg="undo redo custSel addSld delSld modSld">
      <pc:chgData name="Dralk F" userId="0ce5ef93c6cc7083" providerId="LiveId" clId="{E3B1F94A-02E2-5245-ACE0-F24ADED37EB1}" dt="2024-03-11T11:00:48.926" v="325" actId="14100"/>
      <pc:docMkLst>
        <pc:docMk/>
      </pc:docMkLst>
      <pc:sldChg chg="modSp mod">
        <pc:chgData name="Dralk F" userId="0ce5ef93c6cc7083" providerId="LiveId" clId="{E3B1F94A-02E2-5245-ACE0-F24ADED37EB1}" dt="2024-03-05T11:21:09.758" v="58" actId="21"/>
        <pc:sldMkLst>
          <pc:docMk/>
          <pc:sldMk cId="3283591745" sldId="257"/>
        </pc:sldMkLst>
        <pc:spChg chg="mod">
          <ac:chgData name="Dralk F" userId="0ce5ef93c6cc7083" providerId="LiveId" clId="{E3B1F94A-02E2-5245-ACE0-F24ADED37EB1}" dt="2024-03-05T11:21:09.758" v="58" actId="21"/>
          <ac:spMkLst>
            <pc:docMk/>
            <pc:sldMk cId="3283591745" sldId="257"/>
            <ac:spMk id="3" creationId="{00000000-0000-0000-0000-000000000000}"/>
          </ac:spMkLst>
        </pc:spChg>
      </pc:sldChg>
      <pc:sldChg chg="addSp delSp modSp">
        <pc:chgData name="Dralk F" userId="0ce5ef93c6cc7083" providerId="LiveId" clId="{E3B1F94A-02E2-5245-ACE0-F24ADED37EB1}" dt="2024-03-05T11:54:49.498" v="230" actId="1076"/>
        <pc:sldMkLst>
          <pc:docMk/>
          <pc:sldMk cId="103872010" sldId="259"/>
        </pc:sldMkLst>
        <pc:spChg chg="add mod">
          <ac:chgData name="Dralk F" userId="0ce5ef93c6cc7083" providerId="LiveId" clId="{E3B1F94A-02E2-5245-ACE0-F24ADED37EB1}" dt="2024-03-05T11:53:43.412" v="223" actId="21"/>
          <ac:spMkLst>
            <pc:docMk/>
            <pc:sldMk cId="103872010" sldId="259"/>
            <ac:spMk id="2" creationId="{2B342CDE-8FE1-21FB-F83E-3B509B669195}"/>
          </ac:spMkLst>
        </pc:spChg>
        <pc:picChg chg="add del mod">
          <ac:chgData name="Dralk F" userId="0ce5ef93c6cc7083" providerId="LiveId" clId="{E3B1F94A-02E2-5245-ACE0-F24ADED37EB1}" dt="2024-03-05T11:54:49.498" v="230" actId="1076"/>
          <ac:picMkLst>
            <pc:docMk/>
            <pc:sldMk cId="103872010" sldId="259"/>
            <ac:picMk id="2050" creationId="{00000000-0000-0000-0000-000000000000}"/>
          </ac:picMkLst>
        </pc:picChg>
      </pc:sldChg>
      <pc:sldChg chg="addSp delSp modSp mod">
        <pc:chgData name="Dralk F" userId="0ce5ef93c6cc7083" providerId="LiveId" clId="{E3B1F94A-02E2-5245-ACE0-F24ADED37EB1}" dt="2024-03-05T11:52:40.507" v="220" actId="21"/>
        <pc:sldMkLst>
          <pc:docMk/>
          <pc:sldMk cId="793367223" sldId="261"/>
        </pc:sldMkLst>
        <pc:spChg chg="mod">
          <ac:chgData name="Dralk F" userId="0ce5ef93c6cc7083" providerId="LiveId" clId="{E3B1F94A-02E2-5245-ACE0-F24ADED37EB1}" dt="2024-03-05T11:52:33.953" v="218" actId="21"/>
          <ac:spMkLst>
            <pc:docMk/>
            <pc:sldMk cId="793367223" sldId="261"/>
            <ac:spMk id="2" creationId="{00000000-0000-0000-0000-000000000000}"/>
          </ac:spMkLst>
        </pc:spChg>
        <pc:spChg chg="add mod">
          <ac:chgData name="Dralk F" userId="0ce5ef93c6cc7083" providerId="LiveId" clId="{E3B1F94A-02E2-5245-ACE0-F24ADED37EB1}" dt="2024-03-05T11:52:40.168" v="219" actId="21"/>
          <ac:spMkLst>
            <pc:docMk/>
            <pc:sldMk cId="793367223" sldId="261"/>
            <ac:spMk id="3" creationId="{D2308EFC-E349-DEB1-7D44-4A9B8BE770AF}"/>
          </ac:spMkLst>
        </pc:spChg>
        <pc:picChg chg="add del">
          <ac:chgData name="Dralk F" userId="0ce5ef93c6cc7083" providerId="LiveId" clId="{E3B1F94A-02E2-5245-ACE0-F24ADED37EB1}" dt="2024-03-05T11:52:40.507" v="220" actId="21"/>
          <ac:picMkLst>
            <pc:docMk/>
            <pc:sldMk cId="793367223" sldId="261"/>
            <ac:picMk id="4098" creationId="{00000000-0000-0000-0000-000000000000}"/>
          </ac:picMkLst>
        </pc:picChg>
      </pc:sldChg>
      <pc:sldChg chg="addSp delSp modSp mod">
        <pc:chgData name="Dralk F" userId="0ce5ef93c6cc7083" providerId="LiveId" clId="{E3B1F94A-02E2-5245-ACE0-F24ADED37EB1}" dt="2024-03-05T11:43:10.563" v="191" actId="14734"/>
        <pc:sldMkLst>
          <pc:docMk/>
          <pc:sldMk cId="3846646367" sldId="267"/>
        </pc:sldMkLst>
        <pc:spChg chg="add del mod">
          <ac:chgData name="Dralk F" userId="0ce5ef93c6cc7083" providerId="LiveId" clId="{E3B1F94A-02E2-5245-ACE0-F24ADED37EB1}" dt="2024-03-05T11:43:07.866" v="187" actId="767"/>
          <ac:spMkLst>
            <pc:docMk/>
            <pc:sldMk cId="3846646367" sldId="267"/>
            <ac:spMk id="2" creationId="{F7B98C51-438B-DC19-8967-F1A9EE66FEB9}"/>
          </ac:spMkLst>
        </pc:spChg>
        <pc:graphicFrameChg chg="mod modGraphic">
          <ac:chgData name="Dralk F" userId="0ce5ef93c6cc7083" providerId="LiveId" clId="{E3B1F94A-02E2-5245-ACE0-F24ADED37EB1}" dt="2024-03-05T11:43:10.563" v="191" actId="14734"/>
          <ac:graphicFrameMkLst>
            <pc:docMk/>
            <pc:sldMk cId="3846646367" sldId="267"/>
            <ac:graphicFrameMk id="4" creationId="{00000000-0000-0000-0000-000000000000}"/>
          </ac:graphicFrameMkLst>
        </pc:graphicFrameChg>
      </pc:sldChg>
      <pc:sldChg chg="modSp mod">
        <pc:chgData name="Dralk F" userId="0ce5ef93c6cc7083" providerId="LiveId" clId="{E3B1F94A-02E2-5245-ACE0-F24ADED37EB1}" dt="2024-03-06T10:52:05.270" v="239"/>
        <pc:sldMkLst>
          <pc:docMk/>
          <pc:sldMk cId="0" sldId="268"/>
        </pc:sldMkLst>
        <pc:spChg chg="mod">
          <ac:chgData name="Dralk F" userId="0ce5ef93c6cc7083" providerId="LiveId" clId="{E3B1F94A-02E2-5245-ACE0-F24ADED37EB1}" dt="2024-03-06T10:52:05.270" v="239"/>
          <ac:spMkLst>
            <pc:docMk/>
            <pc:sldMk cId="0" sldId="268"/>
            <ac:spMk id="3" creationId="{00000000-0000-0000-0000-000000000000}"/>
          </ac:spMkLst>
        </pc:spChg>
      </pc:sldChg>
      <pc:sldChg chg="modSp mod">
        <pc:chgData name="Dralk F" userId="0ce5ef93c6cc7083" providerId="LiveId" clId="{E3B1F94A-02E2-5245-ACE0-F24ADED37EB1}" dt="2024-03-05T11:27:23.935" v="82" actId="21"/>
        <pc:sldMkLst>
          <pc:docMk/>
          <pc:sldMk cId="3373439940" sldId="273"/>
        </pc:sldMkLst>
        <pc:spChg chg="mod">
          <ac:chgData name="Dralk F" userId="0ce5ef93c6cc7083" providerId="LiveId" clId="{E3B1F94A-02E2-5245-ACE0-F24ADED37EB1}" dt="2024-03-05T11:27:23.935" v="82" actId="21"/>
          <ac:spMkLst>
            <pc:docMk/>
            <pc:sldMk cId="3373439940" sldId="273"/>
            <ac:spMk id="3" creationId="{00000000-0000-0000-0000-000000000000}"/>
          </ac:spMkLst>
        </pc:spChg>
      </pc:sldChg>
      <pc:sldChg chg="modSp mod">
        <pc:chgData name="Dralk F" userId="0ce5ef93c6cc7083" providerId="LiveId" clId="{E3B1F94A-02E2-5245-ACE0-F24ADED37EB1}" dt="2024-03-06T11:34:32.819" v="244" actId="113"/>
        <pc:sldMkLst>
          <pc:docMk/>
          <pc:sldMk cId="0" sldId="274"/>
        </pc:sldMkLst>
        <pc:spChg chg="mod">
          <ac:chgData name="Dralk F" userId="0ce5ef93c6cc7083" providerId="LiveId" clId="{E3B1F94A-02E2-5245-ACE0-F24ADED37EB1}" dt="2024-03-06T11:34:32.819" v="244" actId="113"/>
          <ac:spMkLst>
            <pc:docMk/>
            <pc:sldMk cId="0" sldId="274"/>
            <ac:spMk id="3" creationId="{00000000-0000-0000-0000-000000000000}"/>
          </ac:spMkLst>
        </pc:spChg>
      </pc:sldChg>
      <pc:sldChg chg="addSp delSp modSp mod">
        <pc:chgData name="Dralk F" userId="0ce5ef93c6cc7083" providerId="LiveId" clId="{E3B1F94A-02E2-5245-ACE0-F24ADED37EB1}" dt="2024-03-06T11:40:45.717" v="249"/>
        <pc:sldMkLst>
          <pc:docMk/>
          <pc:sldMk cId="0" sldId="275"/>
        </pc:sldMkLst>
        <pc:spChg chg="add del mod">
          <ac:chgData name="Dralk F" userId="0ce5ef93c6cc7083" providerId="LiveId" clId="{E3B1F94A-02E2-5245-ACE0-F24ADED37EB1}" dt="2024-03-06T11:40:45.717" v="249"/>
          <ac:spMkLst>
            <pc:docMk/>
            <pc:sldMk cId="0" sldId="275"/>
            <ac:spMk id="2" creationId="{759F2A80-D840-957B-3B8E-89DF8D77F5CC}"/>
          </ac:spMkLst>
        </pc:spChg>
      </pc:sldChg>
      <pc:sldChg chg="modSp mod">
        <pc:chgData name="Dralk F" userId="0ce5ef93c6cc7083" providerId="LiveId" clId="{E3B1F94A-02E2-5245-ACE0-F24ADED37EB1}" dt="2024-03-10T10:41:43.348" v="272" actId="27636"/>
        <pc:sldMkLst>
          <pc:docMk/>
          <pc:sldMk cId="0" sldId="298"/>
        </pc:sldMkLst>
        <pc:spChg chg="mod">
          <ac:chgData name="Dralk F" userId="0ce5ef93c6cc7083" providerId="LiveId" clId="{E3B1F94A-02E2-5245-ACE0-F24ADED37EB1}" dt="2024-03-10T10:41:43.348" v="272" actId="27636"/>
          <ac:spMkLst>
            <pc:docMk/>
            <pc:sldMk cId="0" sldId="298"/>
            <ac:spMk id="3" creationId="{00000000-0000-0000-0000-000000000000}"/>
          </ac:spMkLst>
        </pc:spChg>
      </pc:sldChg>
      <pc:sldChg chg="addSp delSp modSp">
        <pc:chgData name="Dralk F" userId="0ce5ef93c6cc7083" providerId="LiveId" clId="{E3B1F94A-02E2-5245-ACE0-F24ADED37EB1}" dt="2024-03-05T11:33:49.398" v="104" actId="21"/>
        <pc:sldMkLst>
          <pc:docMk/>
          <pc:sldMk cId="4221827984" sldId="302"/>
        </pc:sldMkLst>
        <pc:spChg chg="add mod">
          <ac:chgData name="Dralk F" userId="0ce5ef93c6cc7083" providerId="LiveId" clId="{E3B1F94A-02E2-5245-ACE0-F24ADED37EB1}" dt="2024-03-05T11:33:49.141" v="103" actId="21"/>
          <ac:spMkLst>
            <pc:docMk/>
            <pc:sldMk cId="4221827984" sldId="302"/>
            <ac:spMk id="2" creationId="{833309CD-8EA9-6C17-3EC2-01C5FEB2EDB9}"/>
          </ac:spMkLst>
        </pc:spChg>
        <pc:picChg chg="add del">
          <ac:chgData name="Dralk F" userId="0ce5ef93c6cc7083" providerId="LiveId" clId="{E3B1F94A-02E2-5245-ACE0-F24ADED37EB1}" dt="2024-03-05T11:33:49.398" v="104" actId="21"/>
          <ac:picMkLst>
            <pc:docMk/>
            <pc:sldMk cId="4221827984" sldId="302"/>
            <ac:picMk id="8194" creationId="{00000000-0000-0000-0000-000000000000}"/>
          </ac:picMkLst>
        </pc:picChg>
      </pc:sldChg>
      <pc:sldChg chg="addSp delSp modSp mod">
        <pc:chgData name="Dralk F" userId="0ce5ef93c6cc7083" providerId="LiveId" clId="{E3B1F94A-02E2-5245-ACE0-F24ADED37EB1}" dt="2024-03-05T11:42:02.498" v="148" actId="21"/>
        <pc:sldMkLst>
          <pc:docMk/>
          <pc:sldMk cId="233411022" sldId="304"/>
        </pc:sldMkLst>
        <pc:spChg chg="mod">
          <ac:chgData name="Dralk F" userId="0ce5ef93c6cc7083" providerId="LiveId" clId="{E3B1F94A-02E2-5245-ACE0-F24ADED37EB1}" dt="2024-03-05T11:42:02.498" v="148" actId="21"/>
          <ac:spMkLst>
            <pc:docMk/>
            <pc:sldMk cId="233411022" sldId="304"/>
            <ac:spMk id="2" creationId="{00000000-0000-0000-0000-000000000000}"/>
          </ac:spMkLst>
        </pc:spChg>
        <pc:spChg chg="add mod">
          <ac:chgData name="Dralk F" userId="0ce5ef93c6cc7083" providerId="LiveId" clId="{E3B1F94A-02E2-5245-ACE0-F24ADED37EB1}" dt="2024-03-05T11:38:27.176" v="126" actId="21"/>
          <ac:spMkLst>
            <pc:docMk/>
            <pc:sldMk cId="233411022" sldId="304"/>
            <ac:spMk id="3" creationId="{D16A1FD4-E7E5-6F71-E318-522A03FA4DBA}"/>
          </ac:spMkLst>
        </pc:spChg>
        <pc:spChg chg="add mod">
          <ac:chgData name="Dralk F" userId="0ce5ef93c6cc7083" providerId="LiveId" clId="{E3B1F94A-02E2-5245-ACE0-F24ADED37EB1}" dt="2024-03-05T11:38:30.314" v="129" actId="21"/>
          <ac:spMkLst>
            <pc:docMk/>
            <pc:sldMk cId="233411022" sldId="304"/>
            <ac:spMk id="4" creationId="{0B522904-7D1C-1C4D-5D7F-94B3412CBDB9}"/>
          </ac:spMkLst>
        </pc:spChg>
        <pc:picChg chg="add del mod">
          <ac:chgData name="Dralk F" userId="0ce5ef93c6cc7083" providerId="LiveId" clId="{E3B1F94A-02E2-5245-ACE0-F24ADED37EB1}" dt="2024-03-05T11:41:47.013" v="147" actId="14100"/>
          <ac:picMkLst>
            <pc:docMk/>
            <pc:sldMk cId="233411022" sldId="304"/>
            <ac:picMk id="10242" creationId="{00000000-0000-0000-0000-000000000000}"/>
          </ac:picMkLst>
        </pc:picChg>
      </pc:sldChg>
      <pc:sldChg chg="modSp mod">
        <pc:chgData name="Dralk F" userId="0ce5ef93c6cc7083" providerId="LiveId" clId="{E3B1F94A-02E2-5245-ACE0-F24ADED37EB1}" dt="2024-03-05T10:40:45.961" v="25" actId="113"/>
        <pc:sldMkLst>
          <pc:docMk/>
          <pc:sldMk cId="0" sldId="308"/>
        </pc:sldMkLst>
        <pc:spChg chg="mod">
          <ac:chgData name="Dralk F" userId="0ce5ef93c6cc7083" providerId="LiveId" clId="{E3B1F94A-02E2-5245-ACE0-F24ADED37EB1}" dt="2024-03-05T10:40:45.961" v="25" actId="113"/>
          <ac:spMkLst>
            <pc:docMk/>
            <pc:sldMk cId="0" sldId="308"/>
            <ac:spMk id="3" creationId="{00000000-0000-0000-0000-000000000000}"/>
          </ac:spMkLst>
        </pc:spChg>
      </pc:sldChg>
      <pc:sldChg chg="addSp delSp modSp mod">
        <pc:chgData name="Dralk F" userId="0ce5ef93c6cc7083" providerId="LiveId" clId="{E3B1F94A-02E2-5245-ACE0-F24ADED37EB1}" dt="2024-03-05T11:37:29.552" v="121" actId="21"/>
        <pc:sldMkLst>
          <pc:docMk/>
          <pc:sldMk cId="2434825246" sldId="311"/>
        </pc:sldMkLst>
        <pc:spChg chg="add del mod">
          <ac:chgData name="Dralk F" userId="0ce5ef93c6cc7083" providerId="LiveId" clId="{E3B1F94A-02E2-5245-ACE0-F24ADED37EB1}" dt="2024-03-05T11:37:01.506" v="106" actId="21"/>
          <ac:spMkLst>
            <pc:docMk/>
            <pc:sldMk cId="2434825246" sldId="311"/>
            <ac:spMk id="3" creationId="{89906A37-0002-6A0D-2A94-7D1C28036790}"/>
          </ac:spMkLst>
        </pc:spChg>
        <pc:spChg chg="add del mod">
          <ac:chgData name="Dralk F" userId="0ce5ef93c6cc7083" providerId="LiveId" clId="{E3B1F94A-02E2-5245-ACE0-F24ADED37EB1}" dt="2024-03-05T11:37:14.930" v="115" actId="21"/>
          <ac:spMkLst>
            <pc:docMk/>
            <pc:sldMk cId="2434825246" sldId="311"/>
            <ac:spMk id="5" creationId="{0EB0065F-1D12-5579-50B4-29EC25D23202}"/>
          </ac:spMkLst>
        </pc:spChg>
        <pc:spChg chg="mod">
          <ac:chgData name="Dralk F" userId="0ce5ef93c6cc7083" providerId="LiveId" clId="{E3B1F94A-02E2-5245-ACE0-F24ADED37EB1}" dt="2024-03-05T11:37:11.340" v="113" actId="21"/>
          <ac:spMkLst>
            <pc:docMk/>
            <pc:sldMk cId="2434825246" sldId="311"/>
            <ac:spMk id="58370" creationId="{00000000-0000-0000-0000-000000000000}"/>
          </ac:spMkLst>
        </pc:spChg>
        <pc:spChg chg="mod">
          <ac:chgData name="Dralk F" userId="0ce5ef93c6cc7083" providerId="LiveId" clId="{E3B1F94A-02E2-5245-ACE0-F24ADED37EB1}" dt="2024-03-05T11:37:29.552" v="121" actId="21"/>
          <ac:spMkLst>
            <pc:docMk/>
            <pc:sldMk cId="2434825246" sldId="311"/>
            <ac:spMk id="58372" creationId="{00000000-0000-0000-0000-000000000000}"/>
          </ac:spMkLst>
        </pc:spChg>
        <pc:picChg chg="add del">
          <ac:chgData name="Dralk F" userId="0ce5ef93c6cc7083" providerId="LiveId" clId="{E3B1F94A-02E2-5245-ACE0-F24ADED37EB1}" dt="2024-03-05T11:37:14.930" v="115" actId="21"/>
          <ac:picMkLst>
            <pc:docMk/>
            <pc:sldMk cId="2434825246" sldId="311"/>
            <ac:picMk id="58371" creationId="{00000000-0000-0000-0000-000000000000}"/>
          </ac:picMkLst>
        </pc:picChg>
      </pc:sldChg>
      <pc:sldChg chg="addSp delSp modSp">
        <pc:chgData name="Dralk F" userId="0ce5ef93c6cc7083" providerId="LiveId" clId="{E3B1F94A-02E2-5245-ACE0-F24ADED37EB1}" dt="2024-03-05T11:47:28.068" v="198" actId="21"/>
        <pc:sldMkLst>
          <pc:docMk/>
          <pc:sldMk cId="4224774281" sldId="322"/>
        </pc:sldMkLst>
        <pc:spChg chg="add mod">
          <ac:chgData name="Dralk F" userId="0ce5ef93c6cc7083" providerId="LiveId" clId="{E3B1F94A-02E2-5245-ACE0-F24ADED37EB1}" dt="2024-03-05T11:47:26.103" v="197" actId="21"/>
          <ac:spMkLst>
            <pc:docMk/>
            <pc:sldMk cId="4224774281" sldId="322"/>
            <ac:spMk id="3" creationId="{4FA3CBC1-5F86-C158-8EF9-3F3809CC4E0C}"/>
          </ac:spMkLst>
        </pc:spChg>
        <pc:picChg chg="add del">
          <ac:chgData name="Dralk F" userId="0ce5ef93c6cc7083" providerId="LiveId" clId="{E3B1F94A-02E2-5245-ACE0-F24ADED37EB1}" dt="2024-03-05T11:47:28.068" v="198" actId="21"/>
          <ac:picMkLst>
            <pc:docMk/>
            <pc:sldMk cId="4224774281" sldId="322"/>
            <ac:picMk id="2051" creationId="{00000000-0000-0000-0000-000000000000}"/>
          </ac:picMkLst>
        </pc:picChg>
        <pc:picChg chg="add del">
          <ac:chgData name="Dralk F" userId="0ce5ef93c6cc7083" providerId="LiveId" clId="{E3B1F94A-02E2-5245-ACE0-F24ADED37EB1}" dt="2024-03-05T11:47:28.068" v="198" actId="21"/>
          <ac:picMkLst>
            <pc:docMk/>
            <pc:sldMk cId="4224774281" sldId="322"/>
            <ac:picMk id="2053" creationId="{00000000-0000-0000-0000-000000000000}"/>
          </ac:picMkLst>
        </pc:picChg>
      </pc:sldChg>
      <pc:sldChg chg="addSp delSp modSp">
        <pc:chgData name="Dralk F" userId="0ce5ef93c6cc7083" providerId="LiveId" clId="{E3B1F94A-02E2-5245-ACE0-F24ADED37EB1}" dt="2024-03-05T11:48:56.735" v="209" actId="21"/>
        <pc:sldMkLst>
          <pc:docMk/>
          <pc:sldMk cId="3806129469" sldId="325"/>
        </pc:sldMkLst>
        <pc:picChg chg="add del mod">
          <ac:chgData name="Dralk F" userId="0ce5ef93c6cc7083" providerId="LiveId" clId="{E3B1F94A-02E2-5245-ACE0-F24ADED37EB1}" dt="2024-03-05T11:48:56.735" v="209" actId="21"/>
          <ac:picMkLst>
            <pc:docMk/>
            <pc:sldMk cId="3806129469" sldId="325"/>
            <ac:picMk id="27650" creationId="{00000000-0000-0000-0000-000000000000}"/>
          </ac:picMkLst>
        </pc:picChg>
      </pc:sldChg>
      <pc:sldChg chg="modSp mod">
        <pc:chgData name="Dralk F" userId="0ce5ef93c6cc7083" providerId="LiveId" clId="{E3B1F94A-02E2-5245-ACE0-F24ADED37EB1}" dt="2024-03-05T10:30:14.158" v="7" actId="21"/>
        <pc:sldMkLst>
          <pc:docMk/>
          <pc:sldMk cId="2417349117" sldId="329"/>
        </pc:sldMkLst>
        <pc:spChg chg="mod">
          <ac:chgData name="Dralk F" userId="0ce5ef93c6cc7083" providerId="LiveId" clId="{E3B1F94A-02E2-5245-ACE0-F24ADED37EB1}" dt="2024-03-05T10:30:14.158" v="7" actId="21"/>
          <ac:spMkLst>
            <pc:docMk/>
            <pc:sldMk cId="2417349117" sldId="329"/>
            <ac:spMk id="2" creationId="{00000000-0000-0000-0000-000000000000}"/>
          </ac:spMkLst>
        </pc:spChg>
      </pc:sldChg>
      <pc:sldChg chg="modSp mod">
        <pc:chgData name="Dralk F" userId="0ce5ef93c6cc7083" providerId="LiveId" clId="{E3B1F94A-02E2-5245-ACE0-F24ADED37EB1}" dt="2024-03-05T10:39:33.651" v="17" actId="21"/>
        <pc:sldMkLst>
          <pc:docMk/>
          <pc:sldMk cId="2821676733" sldId="330"/>
        </pc:sldMkLst>
        <pc:spChg chg="mod">
          <ac:chgData name="Dralk F" userId="0ce5ef93c6cc7083" providerId="LiveId" clId="{E3B1F94A-02E2-5245-ACE0-F24ADED37EB1}" dt="2024-03-05T10:39:33.651" v="17" actId="21"/>
          <ac:spMkLst>
            <pc:docMk/>
            <pc:sldMk cId="2821676733" sldId="330"/>
            <ac:spMk id="2" creationId="{00000000-0000-0000-0000-000000000000}"/>
          </ac:spMkLst>
        </pc:spChg>
      </pc:sldChg>
      <pc:sldChg chg="modSp mod">
        <pc:chgData name="Dralk F" userId="0ce5ef93c6cc7083" providerId="LiveId" clId="{E3B1F94A-02E2-5245-ACE0-F24ADED37EB1}" dt="2024-03-05T10:41:00.627" v="29" actId="21"/>
        <pc:sldMkLst>
          <pc:docMk/>
          <pc:sldMk cId="3643133638" sldId="331"/>
        </pc:sldMkLst>
        <pc:spChg chg="mod">
          <ac:chgData name="Dralk F" userId="0ce5ef93c6cc7083" providerId="LiveId" clId="{E3B1F94A-02E2-5245-ACE0-F24ADED37EB1}" dt="2024-03-05T10:41:00.627" v="29" actId="21"/>
          <ac:spMkLst>
            <pc:docMk/>
            <pc:sldMk cId="3643133638" sldId="331"/>
            <ac:spMk id="2" creationId="{00000000-0000-0000-0000-000000000000}"/>
          </ac:spMkLst>
        </pc:spChg>
      </pc:sldChg>
      <pc:sldChg chg="modSp mod">
        <pc:chgData name="Dralk F" userId="0ce5ef93c6cc7083" providerId="LiveId" clId="{E3B1F94A-02E2-5245-ACE0-F24ADED37EB1}" dt="2024-03-10T10:56:43.764" v="299" actId="14734"/>
        <pc:sldMkLst>
          <pc:docMk/>
          <pc:sldMk cId="3018310887" sldId="334"/>
        </pc:sldMkLst>
        <pc:graphicFrameChg chg="mod modGraphic">
          <ac:chgData name="Dralk F" userId="0ce5ef93c6cc7083" providerId="LiveId" clId="{E3B1F94A-02E2-5245-ACE0-F24ADED37EB1}" dt="2024-03-10T10:56:43.764" v="299" actId="14734"/>
          <ac:graphicFrameMkLst>
            <pc:docMk/>
            <pc:sldMk cId="3018310887" sldId="334"/>
            <ac:graphicFrameMk id="4" creationId="{00000000-0000-0000-0000-000000000000}"/>
          </ac:graphicFrameMkLst>
        </pc:graphicFrameChg>
      </pc:sldChg>
      <pc:sldChg chg="addSp modSp mod">
        <pc:chgData name="Dralk F" userId="0ce5ef93c6cc7083" providerId="LiveId" clId="{E3B1F94A-02E2-5245-ACE0-F24ADED37EB1}" dt="2024-03-11T09:54:02.152" v="323" actId="1076"/>
        <pc:sldMkLst>
          <pc:docMk/>
          <pc:sldMk cId="2738939987" sldId="344"/>
        </pc:sldMkLst>
        <pc:picChg chg="add mod">
          <ac:chgData name="Dralk F" userId="0ce5ef93c6cc7083" providerId="LiveId" clId="{E3B1F94A-02E2-5245-ACE0-F24ADED37EB1}" dt="2024-03-11T09:54:02.152" v="323" actId="1076"/>
          <ac:picMkLst>
            <pc:docMk/>
            <pc:sldMk cId="2738939987" sldId="344"/>
            <ac:picMk id="4" creationId="{6CE4ED0C-74D6-7569-C075-A6ADB24D47A0}"/>
          </ac:picMkLst>
        </pc:picChg>
      </pc:sldChg>
      <pc:sldChg chg="add del">
        <pc:chgData name="Dralk F" userId="0ce5ef93c6cc7083" providerId="LiveId" clId="{E3B1F94A-02E2-5245-ACE0-F24ADED37EB1}" dt="2024-03-11T09:54:00.075" v="320" actId="2696"/>
        <pc:sldMkLst>
          <pc:docMk/>
          <pc:sldMk cId="2149487040" sldId="348"/>
        </pc:sldMkLst>
      </pc:sldChg>
      <pc:sldChg chg="modSp mod">
        <pc:chgData name="Dralk F" userId="0ce5ef93c6cc7083" providerId="LiveId" clId="{E3B1F94A-02E2-5245-ACE0-F24ADED37EB1}" dt="2024-03-11T10:37:32.523" v="324" actId="790"/>
        <pc:sldMkLst>
          <pc:docMk/>
          <pc:sldMk cId="1512956451" sldId="362"/>
        </pc:sldMkLst>
        <pc:spChg chg="mod">
          <ac:chgData name="Dralk F" userId="0ce5ef93c6cc7083" providerId="LiveId" clId="{E3B1F94A-02E2-5245-ACE0-F24ADED37EB1}" dt="2024-03-11T10:37:32.523" v="324" actId="790"/>
          <ac:spMkLst>
            <pc:docMk/>
            <pc:sldMk cId="1512956451" sldId="362"/>
            <ac:spMk id="3" creationId="{00000000-0000-0000-0000-000000000000}"/>
          </ac:spMkLst>
        </pc:spChg>
      </pc:sldChg>
      <pc:sldChg chg="modSp mod">
        <pc:chgData name="Dralk F" userId="0ce5ef93c6cc7083" providerId="LiveId" clId="{E3B1F94A-02E2-5245-ACE0-F24ADED37EB1}" dt="2024-03-05T10:28:20.650" v="5" actId="21"/>
        <pc:sldMkLst>
          <pc:docMk/>
          <pc:sldMk cId="752040468" sldId="364"/>
        </pc:sldMkLst>
        <pc:spChg chg="mod">
          <ac:chgData name="Dralk F" userId="0ce5ef93c6cc7083" providerId="LiveId" clId="{E3B1F94A-02E2-5245-ACE0-F24ADED37EB1}" dt="2024-03-05T10:28:20.650" v="5" actId="21"/>
          <ac:spMkLst>
            <pc:docMk/>
            <pc:sldMk cId="752040468" sldId="364"/>
            <ac:spMk id="3" creationId="{00000000-0000-0000-0000-000000000000}"/>
          </ac:spMkLst>
        </pc:spChg>
      </pc:sldChg>
      <pc:sldChg chg="modSp mod">
        <pc:chgData name="Dralk F" userId="0ce5ef93c6cc7083" providerId="LiveId" clId="{E3B1F94A-02E2-5245-ACE0-F24ADED37EB1}" dt="2024-03-05T11:12:47.317" v="56" actId="21"/>
        <pc:sldMkLst>
          <pc:docMk/>
          <pc:sldMk cId="265569827" sldId="372"/>
        </pc:sldMkLst>
        <pc:spChg chg="mod">
          <ac:chgData name="Dralk F" userId="0ce5ef93c6cc7083" providerId="LiveId" clId="{E3B1F94A-02E2-5245-ACE0-F24ADED37EB1}" dt="2024-03-05T11:12:47.317" v="56" actId="21"/>
          <ac:spMkLst>
            <pc:docMk/>
            <pc:sldMk cId="265569827" sldId="372"/>
            <ac:spMk id="3" creationId="{00000000-0000-0000-0000-000000000000}"/>
          </ac:spMkLst>
        </pc:spChg>
      </pc:sldChg>
      <pc:sldChg chg="modSp mod">
        <pc:chgData name="Dralk F" userId="0ce5ef93c6cc7083" providerId="LiveId" clId="{E3B1F94A-02E2-5245-ACE0-F24ADED37EB1}" dt="2024-03-05T10:55:26.576" v="41" actId="20577"/>
        <pc:sldMkLst>
          <pc:docMk/>
          <pc:sldMk cId="1797616933" sldId="376"/>
        </pc:sldMkLst>
        <pc:graphicFrameChg chg="mod modGraphic">
          <ac:chgData name="Dralk F" userId="0ce5ef93c6cc7083" providerId="LiveId" clId="{E3B1F94A-02E2-5245-ACE0-F24ADED37EB1}" dt="2024-03-05T10:55:26.576" v="41" actId="20577"/>
          <ac:graphicFrameMkLst>
            <pc:docMk/>
            <pc:sldMk cId="1797616933" sldId="376"/>
            <ac:graphicFrameMk id="25" creationId="{00000000-0000-0000-0000-000000000000}"/>
          </ac:graphicFrameMkLst>
        </pc:graphicFrameChg>
      </pc:sldChg>
      <pc:sldChg chg="modSp mod addAnim delAnim">
        <pc:chgData name="Dralk F" userId="0ce5ef93c6cc7083" providerId="LiveId" clId="{E3B1F94A-02E2-5245-ACE0-F24ADED37EB1}" dt="2024-03-05T10:56:33.585" v="43" actId="21"/>
        <pc:sldMkLst>
          <pc:docMk/>
          <pc:sldMk cId="2428779751" sldId="380"/>
        </pc:sldMkLst>
        <pc:spChg chg="mod">
          <ac:chgData name="Dralk F" userId="0ce5ef93c6cc7083" providerId="LiveId" clId="{E3B1F94A-02E2-5245-ACE0-F24ADED37EB1}" dt="2024-03-05T10:56:33.585" v="43" actId="21"/>
          <ac:spMkLst>
            <pc:docMk/>
            <pc:sldMk cId="2428779751" sldId="380"/>
            <ac:spMk id="15" creationId="{00000000-0000-0000-0000-000000000000}"/>
          </ac:spMkLst>
        </pc:spChg>
      </pc:sldChg>
      <pc:sldChg chg="modSp mod">
        <pc:chgData name="Dralk F" userId="0ce5ef93c6cc7083" providerId="LiveId" clId="{E3B1F94A-02E2-5245-ACE0-F24ADED37EB1}" dt="2024-03-05T10:58:46.603" v="50" actId="20577"/>
        <pc:sldMkLst>
          <pc:docMk/>
          <pc:sldMk cId="3174350197" sldId="387"/>
        </pc:sldMkLst>
        <pc:spChg chg="mod">
          <ac:chgData name="Dralk F" userId="0ce5ef93c6cc7083" providerId="LiveId" clId="{E3B1F94A-02E2-5245-ACE0-F24ADED37EB1}" dt="2024-03-05T10:58:46.603" v="50" actId="20577"/>
          <ac:spMkLst>
            <pc:docMk/>
            <pc:sldMk cId="3174350197" sldId="387"/>
            <ac:spMk id="3" creationId="{00000000-0000-0000-0000-000000000000}"/>
          </ac:spMkLst>
        </pc:spChg>
      </pc:sldChg>
      <pc:sldChg chg="modSp">
        <pc:chgData name="Dralk F" userId="0ce5ef93c6cc7083" providerId="LiveId" clId="{E3B1F94A-02E2-5245-ACE0-F24ADED37EB1}" dt="2024-03-10T10:46:16.170" v="274" actId="14100"/>
        <pc:sldMkLst>
          <pc:docMk/>
          <pc:sldMk cId="3876382449" sldId="402"/>
        </pc:sldMkLst>
        <pc:picChg chg="mod">
          <ac:chgData name="Dralk F" userId="0ce5ef93c6cc7083" providerId="LiveId" clId="{E3B1F94A-02E2-5245-ACE0-F24ADED37EB1}" dt="2024-03-10T10:46:16.170" v="274" actId="14100"/>
          <ac:picMkLst>
            <pc:docMk/>
            <pc:sldMk cId="3876382449" sldId="402"/>
            <ac:picMk id="11266" creationId="{00000000-0000-0000-0000-000000000000}"/>
          </ac:picMkLst>
        </pc:picChg>
      </pc:sldChg>
      <pc:sldChg chg="addSp delSp modSp">
        <pc:chgData name="Dralk F" userId="0ce5ef93c6cc7083" providerId="LiveId" clId="{E3B1F94A-02E2-5245-ACE0-F24ADED37EB1}" dt="2024-03-06T11:26:32.281" v="241" actId="21"/>
        <pc:sldMkLst>
          <pc:docMk/>
          <pc:sldMk cId="753018932" sldId="403"/>
        </pc:sldMkLst>
        <pc:spChg chg="add mod">
          <ac:chgData name="Dralk F" userId="0ce5ef93c6cc7083" providerId="LiveId" clId="{E3B1F94A-02E2-5245-ACE0-F24ADED37EB1}" dt="2024-03-06T11:26:32.064" v="240" actId="21"/>
          <ac:spMkLst>
            <pc:docMk/>
            <pc:sldMk cId="753018932" sldId="403"/>
            <ac:spMk id="3" creationId="{061D9E57-4A8B-45D4-7E4E-0EA3F8517A36}"/>
          </ac:spMkLst>
        </pc:spChg>
        <pc:picChg chg="add del">
          <ac:chgData name="Dralk F" userId="0ce5ef93c6cc7083" providerId="LiveId" clId="{E3B1F94A-02E2-5245-ACE0-F24ADED37EB1}" dt="2024-03-06T11:26:32.281" v="241" actId="21"/>
          <ac:picMkLst>
            <pc:docMk/>
            <pc:sldMk cId="753018932" sldId="403"/>
            <ac:picMk id="6146" creationId="{00000000-0000-0000-0000-000000000000}"/>
          </ac:picMkLst>
        </pc:picChg>
      </pc:sldChg>
      <pc:sldChg chg="addSp delSp modSp">
        <pc:chgData name="Dralk F" userId="0ce5ef93c6cc7083" providerId="LiveId" clId="{E3B1F94A-02E2-5245-ACE0-F24ADED37EB1}" dt="2024-03-10T10:31:48.182" v="269" actId="21"/>
        <pc:sldMkLst>
          <pc:docMk/>
          <pc:sldMk cId="602495462" sldId="410"/>
        </pc:sldMkLst>
        <pc:picChg chg="add del mod">
          <ac:chgData name="Dralk F" userId="0ce5ef93c6cc7083" providerId="LiveId" clId="{E3B1F94A-02E2-5245-ACE0-F24ADED37EB1}" dt="2024-03-10T10:31:48.182" v="269" actId="21"/>
          <ac:picMkLst>
            <pc:docMk/>
            <pc:sldMk cId="602495462" sldId="410"/>
            <ac:picMk id="4098" creationId="{00000000-0000-0000-0000-000000000000}"/>
          </ac:picMkLst>
        </pc:picChg>
      </pc:sldChg>
      <pc:sldChg chg="addSp delSp modSp">
        <pc:chgData name="Dralk F" userId="0ce5ef93c6cc7083" providerId="LiveId" clId="{E3B1F94A-02E2-5245-ACE0-F24ADED37EB1}" dt="2024-03-10T10:31:46.648" v="268" actId="1076"/>
        <pc:sldMkLst>
          <pc:docMk/>
          <pc:sldMk cId="295791753" sldId="411"/>
        </pc:sldMkLst>
        <pc:picChg chg="add del mod">
          <ac:chgData name="Dralk F" userId="0ce5ef93c6cc7083" providerId="LiveId" clId="{E3B1F94A-02E2-5245-ACE0-F24ADED37EB1}" dt="2024-03-10T10:31:46.648" v="268" actId="1076"/>
          <ac:picMkLst>
            <pc:docMk/>
            <pc:sldMk cId="295791753" sldId="411"/>
            <ac:picMk id="2" creationId="{C06811C4-F783-2129-01E3-E87BC7F86C66}"/>
          </ac:picMkLst>
        </pc:picChg>
        <pc:picChg chg="add del mod">
          <ac:chgData name="Dralk F" userId="0ce5ef93c6cc7083" providerId="LiveId" clId="{E3B1F94A-02E2-5245-ACE0-F24ADED37EB1}" dt="2024-03-10T10:31:46.302" v="266" actId="1076"/>
          <ac:picMkLst>
            <pc:docMk/>
            <pc:sldMk cId="295791753" sldId="411"/>
            <ac:picMk id="5122" creationId="{00000000-0000-0000-0000-000000000000}"/>
          </ac:picMkLst>
        </pc:picChg>
      </pc:sldChg>
      <pc:sldChg chg="addSp delSp modSp">
        <pc:chgData name="Dralk F" userId="0ce5ef93c6cc7083" providerId="LiveId" clId="{E3B1F94A-02E2-5245-ACE0-F24ADED37EB1}" dt="2024-03-06T11:37:57.216" v="246" actId="21"/>
        <pc:sldMkLst>
          <pc:docMk/>
          <pc:sldMk cId="3120990071" sldId="415"/>
        </pc:sldMkLst>
        <pc:spChg chg="add mod">
          <ac:chgData name="Dralk F" userId="0ce5ef93c6cc7083" providerId="LiveId" clId="{E3B1F94A-02E2-5245-ACE0-F24ADED37EB1}" dt="2024-03-06T11:37:56.764" v="245" actId="21"/>
          <ac:spMkLst>
            <pc:docMk/>
            <pc:sldMk cId="3120990071" sldId="415"/>
            <ac:spMk id="2" creationId="{D1CBB660-EECC-E158-7201-A2E02A8A6FBA}"/>
          </ac:spMkLst>
        </pc:spChg>
        <pc:picChg chg="add del">
          <ac:chgData name="Dralk F" userId="0ce5ef93c6cc7083" providerId="LiveId" clId="{E3B1F94A-02E2-5245-ACE0-F24ADED37EB1}" dt="2024-03-06T11:37:57.216" v="246" actId="21"/>
          <ac:picMkLst>
            <pc:docMk/>
            <pc:sldMk cId="3120990071" sldId="415"/>
            <ac:picMk id="8194" creationId="{00000000-0000-0000-0000-000000000000}"/>
          </ac:picMkLst>
        </pc:picChg>
      </pc:sldChg>
      <pc:sldChg chg="modSp">
        <pc:chgData name="Dralk F" userId="0ce5ef93c6cc7083" providerId="LiveId" clId="{E3B1F94A-02E2-5245-ACE0-F24ADED37EB1}" dt="2024-03-10T10:37:50.329" v="270" actId="1076"/>
        <pc:sldMkLst>
          <pc:docMk/>
          <pc:sldMk cId="1365081120" sldId="424"/>
        </pc:sldMkLst>
        <pc:picChg chg="mod">
          <ac:chgData name="Dralk F" userId="0ce5ef93c6cc7083" providerId="LiveId" clId="{E3B1F94A-02E2-5245-ACE0-F24ADED37EB1}" dt="2024-03-10T10:37:50.329" v="270" actId="1076"/>
          <ac:picMkLst>
            <pc:docMk/>
            <pc:sldMk cId="1365081120" sldId="424"/>
            <ac:picMk id="9218" creationId="{00000000-0000-0000-0000-000000000000}"/>
          </ac:picMkLst>
        </pc:picChg>
      </pc:sldChg>
      <pc:sldChg chg="modSp mod">
        <pc:chgData name="Dralk F" userId="0ce5ef93c6cc7083" providerId="LiveId" clId="{E3B1F94A-02E2-5245-ACE0-F24ADED37EB1}" dt="2024-03-10T10:50:03.614" v="286" actId="27636"/>
        <pc:sldMkLst>
          <pc:docMk/>
          <pc:sldMk cId="2059553809" sldId="425"/>
        </pc:sldMkLst>
        <pc:spChg chg="mod">
          <ac:chgData name="Dralk F" userId="0ce5ef93c6cc7083" providerId="LiveId" clId="{E3B1F94A-02E2-5245-ACE0-F24ADED37EB1}" dt="2024-03-10T10:50:03.614" v="286" actId="27636"/>
          <ac:spMkLst>
            <pc:docMk/>
            <pc:sldMk cId="2059553809" sldId="425"/>
            <ac:spMk id="3" creationId="{00000000-0000-0000-0000-000000000000}"/>
          </ac:spMkLst>
        </pc:spChg>
      </pc:sldChg>
      <pc:sldChg chg="addSp modSp mod">
        <pc:chgData name="Dralk F" userId="0ce5ef93c6cc7083" providerId="LiveId" clId="{E3B1F94A-02E2-5245-ACE0-F24ADED37EB1}" dt="2024-03-10T10:55:59.161" v="293"/>
        <pc:sldMkLst>
          <pc:docMk/>
          <pc:sldMk cId="3384802629" sldId="426"/>
        </pc:sldMkLst>
        <pc:grpChg chg="mod">
          <ac:chgData name="Dralk F" userId="0ce5ef93c6cc7083" providerId="LiveId" clId="{E3B1F94A-02E2-5245-ACE0-F24ADED37EB1}" dt="2024-03-10T10:55:57.390" v="290"/>
          <ac:grpSpMkLst>
            <pc:docMk/>
            <pc:sldMk cId="3384802629" sldId="426"/>
            <ac:grpSpMk id="6" creationId="{415A5CEF-F2D9-F810-0B64-361FB4696F02}"/>
          </ac:grpSpMkLst>
        </pc:grpChg>
        <pc:grpChg chg="mod">
          <ac:chgData name="Dralk F" userId="0ce5ef93c6cc7083" providerId="LiveId" clId="{E3B1F94A-02E2-5245-ACE0-F24ADED37EB1}" dt="2024-03-10T10:55:59.161" v="293"/>
          <ac:grpSpMkLst>
            <pc:docMk/>
            <pc:sldMk cId="3384802629" sldId="426"/>
            <ac:grpSpMk id="9" creationId="{9FDF911E-A19E-F1E8-BB87-97AB3C9A35F9}"/>
          </ac:grpSpMkLst>
        </pc:grpChg>
        <pc:inkChg chg="add mod">
          <ac:chgData name="Dralk F" userId="0ce5ef93c6cc7083" providerId="LiveId" clId="{E3B1F94A-02E2-5245-ACE0-F24ADED37EB1}" dt="2024-03-10T10:55:57.390" v="290"/>
          <ac:inkMkLst>
            <pc:docMk/>
            <pc:sldMk cId="3384802629" sldId="426"/>
            <ac:inkMk id="2" creationId="{45430E11-D6EE-FD9C-46AA-E6A87035DF2C}"/>
          </ac:inkMkLst>
        </pc:inkChg>
        <pc:inkChg chg="add mod">
          <ac:chgData name="Dralk F" userId="0ce5ef93c6cc7083" providerId="LiveId" clId="{E3B1F94A-02E2-5245-ACE0-F24ADED37EB1}" dt="2024-03-10T10:55:57.390" v="290"/>
          <ac:inkMkLst>
            <pc:docMk/>
            <pc:sldMk cId="3384802629" sldId="426"/>
            <ac:inkMk id="4" creationId="{74C6C06B-7CCD-B03D-37C3-064ED985DB5F}"/>
          </ac:inkMkLst>
        </pc:inkChg>
        <pc:inkChg chg="add mod">
          <ac:chgData name="Dralk F" userId="0ce5ef93c6cc7083" providerId="LiveId" clId="{E3B1F94A-02E2-5245-ACE0-F24ADED37EB1}" dt="2024-03-10T10:55:57.390" v="290"/>
          <ac:inkMkLst>
            <pc:docMk/>
            <pc:sldMk cId="3384802629" sldId="426"/>
            <ac:inkMk id="5" creationId="{343DB1F6-DFBC-D58C-75B6-E29B88A45A9D}"/>
          </ac:inkMkLst>
        </pc:inkChg>
        <pc:inkChg chg="add mod">
          <ac:chgData name="Dralk F" userId="0ce5ef93c6cc7083" providerId="LiveId" clId="{E3B1F94A-02E2-5245-ACE0-F24ADED37EB1}" dt="2024-03-10T10:55:59.161" v="293"/>
          <ac:inkMkLst>
            <pc:docMk/>
            <pc:sldMk cId="3384802629" sldId="426"/>
            <ac:inkMk id="7" creationId="{0CE90005-1BEA-952A-4EA2-7735952CFE24}"/>
          </ac:inkMkLst>
        </pc:inkChg>
        <pc:inkChg chg="add mod">
          <ac:chgData name="Dralk F" userId="0ce5ef93c6cc7083" providerId="LiveId" clId="{E3B1F94A-02E2-5245-ACE0-F24ADED37EB1}" dt="2024-03-10T10:55:59.161" v="293"/>
          <ac:inkMkLst>
            <pc:docMk/>
            <pc:sldMk cId="3384802629" sldId="426"/>
            <ac:inkMk id="8" creationId="{8B4087AD-42DE-EC2B-D3D2-DE79451CF43B}"/>
          </ac:inkMkLst>
        </pc:inkChg>
      </pc:sldChg>
      <pc:sldChg chg="addSp mod">
        <pc:chgData name="Dralk F" userId="0ce5ef93c6cc7083" providerId="LiveId" clId="{E3B1F94A-02E2-5245-ACE0-F24ADED37EB1}" dt="2024-03-10T10:56:03.307" v="295" actId="9405"/>
        <pc:sldMkLst>
          <pc:docMk/>
          <pc:sldMk cId="2343434464" sldId="427"/>
        </pc:sldMkLst>
        <pc:inkChg chg="add">
          <ac:chgData name="Dralk F" userId="0ce5ef93c6cc7083" providerId="LiveId" clId="{E3B1F94A-02E2-5245-ACE0-F24ADED37EB1}" dt="2024-03-10T10:56:02.974" v="294" actId="9405"/>
          <ac:inkMkLst>
            <pc:docMk/>
            <pc:sldMk cId="2343434464" sldId="427"/>
            <ac:inkMk id="2" creationId="{91FC8F5F-7A6E-8BA6-4F1B-1C1B2B68EE9D}"/>
          </ac:inkMkLst>
        </pc:inkChg>
        <pc:inkChg chg="add">
          <ac:chgData name="Dralk F" userId="0ce5ef93c6cc7083" providerId="LiveId" clId="{E3B1F94A-02E2-5245-ACE0-F24ADED37EB1}" dt="2024-03-10T10:56:03.307" v="295" actId="9405"/>
          <ac:inkMkLst>
            <pc:docMk/>
            <pc:sldMk cId="2343434464" sldId="427"/>
            <ac:inkMk id="4" creationId="{081E0373-62C1-DA40-000B-2ABEAA393647}"/>
          </ac:inkMkLst>
        </pc:inkChg>
      </pc:sldChg>
      <pc:sldChg chg="modSp">
        <pc:chgData name="Dralk F" userId="0ce5ef93c6cc7083" providerId="LiveId" clId="{E3B1F94A-02E2-5245-ACE0-F24ADED37EB1}" dt="2024-03-10T11:00:16.178" v="300" actId="1076"/>
        <pc:sldMkLst>
          <pc:docMk/>
          <pc:sldMk cId="2971372645" sldId="430"/>
        </pc:sldMkLst>
        <pc:picChg chg="mod">
          <ac:chgData name="Dralk F" userId="0ce5ef93c6cc7083" providerId="LiveId" clId="{E3B1F94A-02E2-5245-ACE0-F24ADED37EB1}" dt="2024-03-10T11:00:16.178" v="300" actId="1076"/>
          <ac:picMkLst>
            <pc:docMk/>
            <pc:sldMk cId="2971372645" sldId="430"/>
            <ac:picMk id="5122" creationId="{00000000-0000-0000-0000-000000000000}"/>
          </ac:picMkLst>
        </pc:picChg>
      </pc:sldChg>
      <pc:sldChg chg="modSp mod">
        <pc:chgData name="Dralk F" userId="0ce5ef93c6cc7083" providerId="LiveId" clId="{E3B1F94A-02E2-5245-ACE0-F24ADED37EB1}" dt="2024-03-11T11:00:48.926" v="325" actId="14100"/>
        <pc:sldMkLst>
          <pc:docMk/>
          <pc:sldMk cId="4286960971" sldId="434"/>
        </pc:sldMkLst>
        <pc:picChg chg="mod">
          <ac:chgData name="Dralk F" userId="0ce5ef93c6cc7083" providerId="LiveId" clId="{E3B1F94A-02E2-5245-ACE0-F24ADED37EB1}" dt="2024-03-11T11:00:48.926" v="325" actId="14100"/>
          <ac:picMkLst>
            <pc:docMk/>
            <pc:sldMk cId="4286960971" sldId="434"/>
            <ac:picMk id="4" creationId="{00000000-0000-0000-0000-000000000000}"/>
          </ac:picMkLst>
        </pc:picChg>
      </pc:sldChg>
      <pc:sldChg chg="modSp mod">
        <pc:chgData name="Dralk F" userId="0ce5ef93c6cc7083" providerId="LiveId" clId="{E3B1F94A-02E2-5245-ACE0-F24ADED37EB1}" dt="2024-03-05T11:25:26.989" v="76" actId="21"/>
        <pc:sldMkLst>
          <pc:docMk/>
          <pc:sldMk cId="36851231" sldId="436"/>
        </pc:sldMkLst>
        <pc:spChg chg="mod">
          <ac:chgData name="Dralk F" userId="0ce5ef93c6cc7083" providerId="LiveId" clId="{E3B1F94A-02E2-5245-ACE0-F24ADED37EB1}" dt="2024-03-05T11:25:26.989" v="76" actId="21"/>
          <ac:spMkLst>
            <pc:docMk/>
            <pc:sldMk cId="36851231" sldId="436"/>
            <ac:spMk id="3" creationId="{00000000-0000-0000-0000-000000000000}"/>
          </ac:spMkLst>
        </pc:spChg>
      </pc:sldChg>
      <pc:sldChg chg="modSp mod">
        <pc:chgData name="Dralk F" userId="0ce5ef93c6cc7083" providerId="LiveId" clId="{E3B1F94A-02E2-5245-ACE0-F24ADED37EB1}" dt="2024-03-05T11:26:03.502" v="79" actId="21"/>
        <pc:sldMkLst>
          <pc:docMk/>
          <pc:sldMk cId="1725174351" sldId="437"/>
        </pc:sldMkLst>
        <pc:spChg chg="mod">
          <ac:chgData name="Dralk F" userId="0ce5ef93c6cc7083" providerId="LiveId" clId="{E3B1F94A-02E2-5245-ACE0-F24ADED37EB1}" dt="2024-03-05T11:26:03.502" v="79" actId="21"/>
          <ac:spMkLst>
            <pc:docMk/>
            <pc:sldMk cId="1725174351" sldId="437"/>
            <ac:spMk id="3" creationId="{00000000-0000-0000-0000-000000000000}"/>
          </ac:spMkLst>
        </pc:spChg>
      </pc:sldChg>
      <pc:sldChg chg="modSp mod">
        <pc:chgData name="Dralk F" userId="0ce5ef93c6cc7083" providerId="LiveId" clId="{E3B1F94A-02E2-5245-ACE0-F24ADED37EB1}" dt="2024-03-05T11:28:55.062" v="84" actId="21"/>
        <pc:sldMkLst>
          <pc:docMk/>
          <pc:sldMk cId="986512923" sldId="439"/>
        </pc:sldMkLst>
        <pc:spChg chg="mod">
          <ac:chgData name="Dralk F" userId="0ce5ef93c6cc7083" providerId="LiveId" clId="{E3B1F94A-02E2-5245-ACE0-F24ADED37EB1}" dt="2024-03-05T11:28:55.062" v="84" actId="21"/>
          <ac:spMkLst>
            <pc:docMk/>
            <pc:sldMk cId="986512923" sldId="439"/>
            <ac:spMk id="3" creationId="{00000000-0000-0000-0000-000000000000}"/>
          </ac:spMkLst>
        </pc:spChg>
      </pc:sldChg>
      <pc:sldChg chg="addSp delSp modSp mod">
        <pc:chgData name="Dralk F" userId="0ce5ef93c6cc7083" providerId="LiveId" clId="{E3B1F94A-02E2-5245-ACE0-F24ADED37EB1}" dt="2024-03-05T11:37:07.300" v="109" actId="767"/>
        <pc:sldMkLst>
          <pc:docMk/>
          <pc:sldMk cId="3796457252" sldId="440"/>
        </pc:sldMkLst>
        <pc:spChg chg="mod">
          <ac:chgData name="Dralk F" userId="0ce5ef93c6cc7083" providerId="LiveId" clId="{E3B1F94A-02E2-5245-ACE0-F24ADED37EB1}" dt="2024-03-05T11:32:47.581" v="93" actId="21"/>
          <ac:spMkLst>
            <pc:docMk/>
            <pc:sldMk cId="3796457252" sldId="440"/>
            <ac:spMk id="2" creationId="{00000000-0000-0000-0000-000000000000}"/>
          </ac:spMkLst>
        </pc:spChg>
        <pc:spChg chg="mod">
          <ac:chgData name="Dralk F" userId="0ce5ef93c6cc7083" providerId="LiveId" clId="{E3B1F94A-02E2-5245-ACE0-F24ADED37EB1}" dt="2024-03-05T11:32:54.135" v="96" actId="21"/>
          <ac:spMkLst>
            <pc:docMk/>
            <pc:sldMk cId="3796457252" sldId="440"/>
            <ac:spMk id="3" creationId="{00000000-0000-0000-0000-000000000000}"/>
          </ac:spMkLst>
        </pc:spChg>
        <pc:spChg chg="add del mod">
          <ac:chgData name="Dralk F" userId="0ce5ef93c6cc7083" providerId="LiveId" clId="{E3B1F94A-02E2-5245-ACE0-F24ADED37EB1}" dt="2024-03-05T11:37:07.300" v="109" actId="767"/>
          <ac:spMkLst>
            <pc:docMk/>
            <pc:sldMk cId="3796457252" sldId="440"/>
            <ac:spMk id="4" creationId="{AC54A9FC-F1F9-131D-9C85-4B7FCE2C80F9}"/>
          </ac:spMkLst>
        </pc:spChg>
      </pc:sldChg>
      <pc:sldChg chg="addSp delSp modSp">
        <pc:chgData name="Dralk F" userId="0ce5ef93c6cc7083" providerId="LiveId" clId="{E3B1F94A-02E2-5245-ACE0-F24ADED37EB1}" dt="2024-03-05T11:37:05.551" v="107" actId="1076"/>
        <pc:sldMkLst>
          <pc:docMk/>
          <pc:sldMk cId="856087188" sldId="441"/>
        </pc:sldMkLst>
        <pc:spChg chg="add mod">
          <ac:chgData name="Dralk F" userId="0ce5ef93c6cc7083" providerId="LiveId" clId="{E3B1F94A-02E2-5245-ACE0-F24ADED37EB1}" dt="2024-03-05T11:33:42.247" v="101" actId="21"/>
          <ac:spMkLst>
            <pc:docMk/>
            <pc:sldMk cId="856087188" sldId="441"/>
            <ac:spMk id="3" creationId="{F274DD54-E98C-ED83-F559-B64571342C75}"/>
          </ac:spMkLst>
        </pc:spChg>
        <pc:picChg chg="add del mod">
          <ac:chgData name="Dralk F" userId="0ce5ef93c6cc7083" providerId="LiveId" clId="{E3B1F94A-02E2-5245-ACE0-F24ADED37EB1}" dt="2024-03-05T11:37:05.551" v="107" actId="1076"/>
          <ac:picMkLst>
            <pc:docMk/>
            <pc:sldMk cId="856087188" sldId="441"/>
            <ac:picMk id="12290" creationId="{00000000-0000-0000-0000-000000000000}"/>
          </ac:picMkLst>
        </pc:picChg>
      </pc:sldChg>
      <pc:sldChg chg="modSp mod">
        <pc:chgData name="Dralk F" userId="0ce5ef93c6cc7083" providerId="LiveId" clId="{E3B1F94A-02E2-5245-ACE0-F24ADED37EB1}" dt="2024-03-05T11:39:44.010" v="136" actId="21"/>
        <pc:sldMkLst>
          <pc:docMk/>
          <pc:sldMk cId="1824764056" sldId="443"/>
        </pc:sldMkLst>
        <pc:spChg chg="mod">
          <ac:chgData name="Dralk F" userId="0ce5ef93c6cc7083" providerId="LiveId" clId="{E3B1F94A-02E2-5245-ACE0-F24ADED37EB1}" dt="2024-03-05T11:39:34.374" v="133" actId="21"/>
          <ac:spMkLst>
            <pc:docMk/>
            <pc:sldMk cId="1824764056" sldId="443"/>
            <ac:spMk id="2" creationId="{00000000-0000-0000-0000-000000000000}"/>
          </ac:spMkLst>
        </pc:spChg>
        <pc:spChg chg="mod">
          <ac:chgData name="Dralk F" userId="0ce5ef93c6cc7083" providerId="LiveId" clId="{E3B1F94A-02E2-5245-ACE0-F24ADED37EB1}" dt="2024-03-05T11:39:44.010" v="136" actId="21"/>
          <ac:spMkLst>
            <pc:docMk/>
            <pc:sldMk cId="1824764056" sldId="443"/>
            <ac:spMk id="3" creationId="{00000000-0000-0000-0000-000000000000}"/>
          </ac:spMkLst>
        </pc:spChg>
      </pc:sldChg>
      <pc:sldChg chg="addSp delSp modSp">
        <pc:chgData name="Dralk F" userId="0ce5ef93c6cc7083" providerId="LiveId" clId="{E3B1F94A-02E2-5245-ACE0-F24ADED37EB1}" dt="2024-03-05T11:41:46.840" v="146" actId="14100"/>
        <pc:sldMkLst>
          <pc:docMk/>
          <pc:sldMk cId="1266394404" sldId="446"/>
        </pc:sldMkLst>
        <pc:spChg chg="add mod">
          <ac:chgData name="Dralk F" userId="0ce5ef93c6cc7083" providerId="LiveId" clId="{E3B1F94A-02E2-5245-ACE0-F24ADED37EB1}" dt="2024-03-05T11:41:40.909" v="141" actId="21"/>
          <ac:spMkLst>
            <pc:docMk/>
            <pc:sldMk cId="1266394404" sldId="446"/>
            <ac:spMk id="3" creationId="{4636F3E1-7DD3-E2FC-0443-71A0B6B77CE5}"/>
          </ac:spMkLst>
        </pc:spChg>
        <pc:picChg chg="add del mod">
          <ac:chgData name="Dralk F" userId="0ce5ef93c6cc7083" providerId="LiveId" clId="{E3B1F94A-02E2-5245-ACE0-F24ADED37EB1}" dt="2024-03-05T11:41:46.840" v="146" actId="14100"/>
          <ac:picMkLst>
            <pc:docMk/>
            <pc:sldMk cId="1266394404" sldId="446"/>
            <ac:picMk id="14338" creationId="{00000000-0000-0000-0000-000000000000}"/>
          </ac:picMkLst>
        </pc:picChg>
      </pc:sldChg>
      <pc:sldChg chg="addSp delSp modSp add del">
        <pc:chgData name="Dralk F" userId="0ce5ef93c6cc7083" providerId="LiveId" clId="{E3B1F94A-02E2-5245-ACE0-F24ADED37EB1}" dt="2024-03-05T11:43:02.975" v="186" actId="21"/>
        <pc:sldMkLst>
          <pc:docMk/>
          <pc:sldMk cId="378649362" sldId="447"/>
        </pc:sldMkLst>
        <pc:spChg chg="add mod">
          <ac:chgData name="Dralk F" userId="0ce5ef93c6cc7083" providerId="LiveId" clId="{E3B1F94A-02E2-5245-ACE0-F24ADED37EB1}" dt="2024-03-05T11:42:04.784" v="149" actId="21"/>
          <ac:spMkLst>
            <pc:docMk/>
            <pc:sldMk cId="378649362" sldId="447"/>
            <ac:spMk id="2" creationId="{B89B38B0-7E4D-6915-409B-A5A02674C114}"/>
          </ac:spMkLst>
        </pc:spChg>
        <pc:picChg chg="add del">
          <ac:chgData name="Dralk F" userId="0ce5ef93c6cc7083" providerId="LiveId" clId="{E3B1F94A-02E2-5245-ACE0-F24ADED37EB1}" dt="2024-03-05T11:43:02.975" v="186" actId="21"/>
          <ac:picMkLst>
            <pc:docMk/>
            <pc:sldMk cId="378649362" sldId="447"/>
            <ac:picMk id="20482" creationId="{00000000-0000-0000-0000-000000000000}"/>
          </ac:picMkLst>
        </pc:picChg>
      </pc:sldChg>
      <pc:sldChg chg="addSp delSp modSp mod">
        <pc:chgData name="Dralk F" userId="0ce5ef93c6cc7083" providerId="LiveId" clId="{E3B1F94A-02E2-5245-ACE0-F24ADED37EB1}" dt="2024-03-05T11:43:02.914" v="185"/>
        <pc:sldMkLst>
          <pc:docMk/>
          <pc:sldMk cId="3581394432" sldId="448"/>
        </pc:sldMkLst>
        <pc:spChg chg="add del mod">
          <ac:chgData name="Dralk F" userId="0ce5ef93c6cc7083" providerId="LiveId" clId="{E3B1F94A-02E2-5245-ACE0-F24ADED37EB1}" dt="2024-03-05T11:42:56.846" v="173" actId="207"/>
          <ac:spMkLst>
            <pc:docMk/>
            <pc:sldMk cId="3581394432" sldId="448"/>
            <ac:spMk id="2" creationId="{00000000-0000-0000-0000-000000000000}"/>
          </ac:spMkLst>
        </pc:spChg>
        <pc:spChg chg="add del mod">
          <ac:chgData name="Dralk F" userId="0ce5ef93c6cc7083" providerId="LiveId" clId="{E3B1F94A-02E2-5245-ACE0-F24ADED37EB1}" dt="2024-03-05T11:42:57.533" v="176"/>
          <ac:spMkLst>
            <pc:docMk/>
            <pc:sldMk cId="3581394432" sldId="448"/>
            <ac:spMk id="4" creationId="{F80D609C-239E-B662-4D4E-D6F04A922C12}"/>
          </ac:spMkLst>
        </pc:spChg>
        <pc:spChg chg="add mod">
          <ac:chgData name="Dralk F" userId="0ce5ef93c6cc7083" providerId="LiveId" clId="{E3B1F94A-02E2-5245-ACE0-F24ADED37EB1}" dt="2024-03-05T11:42:45.477" v="171" actId="21"/>
          <ac:spMkLst>
            <pc:docMk/>
            <pc:sldMk cId="3581394432" sldId="448"/>
            <ac:spMk id="7" creationId="{ADEDBDA6-219D-E1AF-61CC-01FA3B0FAD82}"/>
          </ac:spMkLst>
        </pc:spChg>
        <pc:spChg chg="add mod">
          <ac:chgData name="Dralk F" userId="0ce5ef93c6cc7083" providerId="LiveId" clId="{E3B1F94A-02E2-5245-ACE0-F24ADED37EB1}" dt="2024-03-05T11:42:45.477" v="171" actId="21"/>
          <ac:spMkLst>
            <pc:docMk/>
            <pc:sldMk cId="3581394432" sldId="448"/>
            <ac:spMk id="8" creationId="{6059A77B-7473-0111-D8CC-606293734227}"/>
          </ac:spMkLst>
        </pc:spChg>
        <pc:picChg chg="add del mod">
          <ac:chgData name="Dralk F" userId="0ce5ef93c6cc7083" providerId="LiveId" clId="{E3B1F94A-02E2-5245-ACE0-F24ADED37EB1}" dt="2024-03-05T11:43:02.914" v="185"/>
          <ac:picMkLst>
            <pc:docMk/>
            <pc:sldMk cId="3581394432" sldId="448"/>
            <ac:picMk id="3" creationId="{C641C58E-541A-A364-609F-572BB84A491A}"/>
          </ac:picMkLst>
        </pc:picChg>
        <pc:picChg chg="add del mod">
          <ac:chgData name="Dralk F" userId="0ce5ef93c6cc7083" providerId="LiveId" clId="{E3B1F94A-02E2-5245-ACE0-F24ADED37EB1}" dt="2024-03-05T11:42:57.533" v="176"/>
          <ac:picMkLst>
            <pc:docMk/>
            <pc:sldMk cId="3581394432" sldId="448"/>
            <ac:picMk id="5" creationId="{CF9E8987-BBD4-8584-0B38-5ABF3E6DB4F8}"/>
          </ac:picMkLst>
        </pc:picChg>
        <pc:picChg chg="add del mod">
          <ac:chgData name="Dralk F" userId="0ce5ef93c6cc7083" providerId="LiveId" clId="{E3B1F94A-02E2-5245-ACE0-F24ADED37EB1}" dt="2024-03-05T11:42:57.451" v="175" actId="1076"/>
          <ac:picMkLst>
            <pc:docMk/>
            <pc:sldMk cId="3581394432" sldId="448"/>
            <ac:picMk id="6" creationId="{269FD7AD-654E-AB0C-FCE7-ED9E6CDB7C13}"/>
          </ac:picMkLst>
        </pc:picChg>
        <pc:picChg chg="add del">
          <ac:chgData name="Dralk F" userId="0ce5ef93c6cc7083" providerId="LiveId" clId="{E3B1F94A-02E2-5245-ACE0-F24ADED37EB1}" dt="2024-03-05T11:42:45.708" v="172" actId="21"/>
          <ac:picMkLst>
            <pc:docMk/>
            <pc:sldMk cId="3581394432" sldId="448"/>
            <ac:picMk id="12293" creationId="{00000000-0000-0000-0000-000000000000}"/>
          </ac:picMkLst>
        </pc:picChg>
        <pc:picChg chg="add del">
          <ac:chgData name="Dralk F" userId="0ce5ef93c6cc7083" providerId="LiveId" clId="{E3B1F94A-02E2-5245-ACE0-F24ADED37EB1}" dt="2024-03-05T11:42:45.708" v="172" actId="21"/>
          <ac:picMkLst>
            <pc:docMk/>
            <pc:sldMk cId="3581394432" sldId="448"/>
            <ac:picMk id="12294" creationId="{00000000-0000-0000-0000-000000000000}"/>
          </ac:picMkLst>
        </pc:picChg>
      </pc:sldChg>
      <pc:sldChg chg="addSp delSp modSp add del">
        <pc:chgData name="Dralk F" userId="0ce5ef93c6cc7083" providerId="LiveId" clId="{E3B1F94A-02E2-5245-ACE0-F24ADED37EB1}" dt="2024-03-05T11:42:58.060" v="182" actId="21"/>
        <pc:sldMkLst>
          <pc:docMk/>
          <pc:sldMk cId="3116051573" sldId="449"/>
        </pc:sldMkLst>
        <pc:spChg chg="add mod">
          <ac:chgData name="Dralk F" userId="0ce5ef93c6cc7083" providerId="LiveId" clId="{E3B1F94A-02E2-5245-ACE0-F24ADED37EB1}" dt="2024-03-05T11:42:16.994" v="153" actId="21"/>
          <ac:spMkLst>
            <pc:docMk/>
            <pc:sldMk cId="3116051573" sldId="449"/>
            <ac:spMk id="2" creationId="{B0E59FD9-B859-A5D3-CBEE-A6ACA1F79F42}"/>
          </ac:spMkLst>
        </pc:spChg>
        <pc:picChg chg="add del">
          <ac:chgData name="Dralk F" userId="0ce5ef93c6cc7083" providerId="LiveId" clId="{E3B1F94A-02E2-5245-ACE0-F24ADED37EB1}" dt="2024-03-05T11:42:58.060" v="182" actId="21"/>
          <ac:picMkLst>
            <pc:docMk/>
            <pc:sldMk cId="3116051573" sldId="449"/>
            <ac:picMk id="19458" creationId="{00000000-0000-0000-0000-000000000000}"/>
          </ac:picMkLst>
        </pc:picChg>
      </pc:sldChg>
      <pc:sldChg chg="addSp delSp modSp">
        <pc:chgData name="Dralk F" userId="0ce5ef93c6cc7083" providerId="LiveId" clId="{E3B1F94A-02E2-5245-ACE0-F24ADED37EB1}" dt="2024-03-05T11:42:57.955" v="181"/>
        <pc:sldMkLst>
          <pc:docMk/>
          <pc:sldMk cId="2914510475" sldId="450"/>
        </pc:sldMkLst>
        <pc:spChg chg="add del">
          <ac:chgData name="Dralk F" userId="0ce5ef93c6cc7083" providerId="LiveId" clId="{E3B1F94A-02E2-5245-ACE0-F24ADED37EB1}" dt="2024-03-05T11:42:57.621" v="177" actId="21"/>
          <ac:spMkLst>
            <pc:docMk/>
            <pc:sldMk cId="2914510475" sldId="450"/>
            <ac:spMk id="2" creationId="{00000000-0000-0000-0000-000000000000}"/>
          </ac:spMkLst>
        </pc:spChg>
        <pc:spChg chg="add mod">
          <ac:chgData name="Dralk F" userId="0ce5ef93c6cc7083" providerId="LiveId" clId="{E3B1F94A-02E2-5245-ACE0-F24ADED37EB1}" dt="2024-03-05T11:42:25.501" v="158" actId="21"/>
          <ac:spMkLst>
            <pc:docMk/>
            <pc:sldMk cId="2914510475" sldId="450"/>
            <ac:spMk id="4" creationId="{65A0B0AC-4E5D-403E-4FD2-A71C007D4968}"/>
          </ac:spMkLst>
        </pc:spChg>
        <pc:spChg chg="add mod">
          <ac:chgData name="Dralk F" userId="0ce5ef93c6cc7083" providerId="LiveId" clId="{E3B1F94A-02E2-5245-ACE0-F24ADED37EB1}" dt="2024-03-05T11:42:28.418" v="160" actId="21"/>
          <ac:spMkLst>
            <pc:docMk/>
            <pc:sldMk cId="2914510475" sldId="450"/>
            <ac:spMk id="5" creationId="{DB46ECB0-1394-B461-B221-631F3791E042}"/>
          </ac:spMkLst>
        </pc:spChg>
        <pc:spChg chg="add mod">
          <ac:chgData name="Dralk F" userId="0ce5ef93c6cc7083" providerId="LiveId" clId="{E3B1F94A-02E2-5245-ACE0-F24ADED37EB1}" dt="2024-03-05T11:42:28.418" v="160" actId="21"/>
          <ac:spMkLst>
            <pc:docMk/>
            <pc:sldMk cId="2914510475" sldId="450"/>
            <ac:spMk id="6" creationId="{4E693A08-9DD2-B0B1-7CBF-C88E507F7E6B}"/>
          </ac:spMkLst>
        </pc:spChg>
        <pc:picChg chg="add del mod">
          <ac:chgData name="Dralk F" userId="0ce5ef93c6cc7083" providerId="LiveId" clId="{E3B1F94A-02E2-5245-ACE0-F24ADED37EB1}" dt="2024-03-05T11:42:57.955" v="181"/>
          <ac:picMkLst>
            <pc:docMk/>
            <pc:sldMk cId="2914510475" sldId="450"/>
            <ac:picMk id="3" creationId="{91A5F659-EFBD-A804-3856-3C805DD481C7}"/>
          </ac:picMkLst>
        </pc:picChg>
        <pc:picChg chg="add del">
          <ac:chgData name="Dralk F" userId="0ce5ef93c6cc7083" providerId="LiveId" clId="{E3B1F94A-02E2-5245-ACE0-F24ADED37EB1}" dt="2024-03-05T11:42:57.621" v="177" actId="21"/>
          <ac:picMkLst>
            <pc:docMk/>
            <pc:sldMk cId="2914510475" sldId="450"/>
            <ac:picMk id="13314" creationId="{00000000-0000-0000-0000-000000000000}"/>
          </ac:picMkLst>
        </pc:picChg>
      </pc:sldChg>
      <pc:sldChg chg="addSp delSp modSp mod">
        <pc:chgData name="Dralk F" userId="0ce5ef93c6cc7083" providerId="LiveId" clId="{E3B1F94A-02E2-5245-ACE0-F24ADED37EB1}" dt="2024-03-05T11:46:35.699" v="194" actId="207"/>
        <pc:sldMkLst>
          <pc:docMk/>
          <pc:sldMk cId="335657525" sldId="451"/>
        </pc:sldMkLst>
        <pc:spChg chg="mod">
          <ac:chgData name="Dralk F" userId="0ce5ef93c6cc7083" providerId="LiveId" clId="{E3B1F94A-02E2-5245-ACE0-F24ADED37EB1}" dt="2024-03-05T11:46:35.699" v="194" actId="207"/>
          <ac:spMkLst>
            <pc:docMk/>
            <pc:sldMk cId="335657525" sldId="451"/>
            <ac:spMk id="2" creationId="{00000000-0000-0000-0000-000000000000}"/>
          </ac:spMkLst>
        </pc:spChg>
        <pc:picChg chg="add del mod">
          <ac:chgData name="Dralk F" userId="0ce5ef93c6cc7083" providerId="LiveId" clId="{E3B1F94A-02E2-5245-ACE0-F24ADED37EB1}" dt="2024-03-05T11:43:45.740" v="192" actId="1076"/>
          <ac:picMkLst>
            <pc:docMk/>
            <pc:sldMk cId="335657525" sldId="451"/>
            <ac:picMk id="22530" creationId="{00000000-0000-0000-0000-000000000000}"/>
          </ac:picMkLst>
        </pc:picChg>
      </pc:sldChg>
      <pc:sldChg chg="modSp mod">
        <pc:chgData name="Dralk F" userId="0ce5ef93c6cc7083" providerId="LiveId" clId="{E3B1F94A-02E2-5245-ACE0-F24ADED37EB1}" dt="2024-03-05T11:46:48.305" v="196" actId="21"/>
        <pc:sldMkLst>
          <pc:docMk/>
          <pc:sldMk cId="528918054" sldId="452"/>
        </pc:sldMkLst>
        <pc:spChg chg="mod">
          <ac:chgData name="Dralk F" userId="0ce5ef93c6cc7083" providerId="LiveId" clId="{E3B1F94A-02E2-5245-ACE0-F24ADED37EB1}" dt="2024-03-05T11:46:48.305" v="196" actId="21"/>
          <ac:spMkLst>
            <pc:docMk/>
            <pc:sldMk cId="528918054" sldId="452"/>
            <ac:spMk id="3" creationId="{00000000-0000-0000-0000-000000000000}"/>
          </ac:spMkLst>
        </pc:spChg>
      </pc:sldChg>
      <pc:sldChg chg="addSp delSp modSp">
        <pc:chgData name="Dralk F" userId="0ce5ef93c6cc7083" providerId="LiveId" clId="{E3B1F94A-02E2-5245-ACE0-F24ADED37EB1}" dt="2024-03-05T11:49:40.618" v="211" actId="21"/>
        <pc:sldMkLst>
          <pc:docMk/>
          <pc:sldMk cId="2118909486" sldId="453"/>
        </pc:sldMkLst>
        <pc:spChg chg="add mod">
          <ac:chgData name="Dralk F" userId="0ce5ef93c6cc7083" providerId="LiveId" clId="{E3B1F94A-02E2-5245-ACE0-F24ADED37EB1}" dt="2024-03-05T11:49:40.274" v="210" actId="21"/>
          <ac:spMkLst>
            <pc:docMk/>
            <pc:sldMk cId="2118909486" sldId="453"/>
            <ac:spMk id="4" creationId="{C980FD48-1220-66F2-6F59-6A5921B365FC}"/>
          </ac:spMkLst>
        </pc:spChg>
        <pc:picChg chg="add del">
          <ac:chgData name="Dralk F" userId="0ce5ef93c6cc7083" providerId="LiveId" clId="{E3B1F94A-02E2-5245-ACE0-F24ADED37EB1}" dt="2024-03-05T11:49:40.618" v="211" actId="21"/>
          <ac:picMkLst>
            <pc:docMk/>
            <pc:sldMk cId="2118909486" sldId="453"/>
            <ac:picMk id="3074" creationId="{00000000-0000-0000-0000-000000000000}"/>
          </ac:picMkLst>
        </pc:picChg>
      </pc:sldChg>
      <pc:sldChg chg="addSp delSp modSp mod">
        <pc:chgData name="Dralk F" userId="0ce5ef93c6cc7083" providerId="LiveId" clId="{E3B1F94A-02E2-5245-ACE0-F24ADED37EB1}" dt="2024-03-05T11:48:15.483" v="204" actId="21"/>
        <pc:sldMkLst>
          <pc:docMk/>
          <pc:sldMk cId="2163348922" sldId="454"/>
        </pc:sldMkLst>
        <pc:spChg chg="add del mod">
          <ac:chgData name="Dralk F" userId="0ce5ef93c6cc7083" providerId="LiveId" clId="{E3B1F94A-02E2-5245-ACE0-F24ADED37EB1}" dt="2024-03-05T11:48:15.483" v="204" actId="21"/>
          <ac:spMkLst>
            <pc:docMk/>
            <pc:sldMk cId="2163348922" sldId="454"/>
            <ac:spMk id="2" creationId="{00000000-0000-0000-0000-000000000000}"/>
          </ac:spMkLst>
        </pc:spChg>
        <pc:spChg chg="add mod">
          <ac:chgData name="Dralk F" userId="0ce5ef93c6cc7083" providerId="LiveId" clId="{E3B1F94A-02E2-5245-ACE0-F24ADED37EB1}" dt="2024-03-05T11:47:31.633" v="199" actId="21"/>
          <ac:spMkLst>
            <pc:docMk/>
            <pc:sldMk cId="2163348922" sldId="454"/>
            <ac:spMk id="3" creationId="{B16CBEE0-0399-A8CD-6362-73FB4A8099A1}"/>
          </ac:spMkLst>
        </pc:spChg>
        <pc:spChg chg="add mod">
          <ac:chgData name="Dralk F" userId="0ce5ef93c6cc7083" providerId="LiveId" clId="{E3B1F94A-02E2-5245-ACE0-F24ADED37EB1}" dt="2024-03-05T11:47:31.633" v="199" actId="21"/>
          <ac:spMkLst>
            <pc:docMk/>
            <pc:sldMk cId="2163348922" sldId="454"/>
            <ac:spMk id="4" creationId="{35ADA8D9-01B6-0426-2F7A-68D9DB31C87A}"/>
          </ac:spMkLst>
        </pc:spChg>
        <pc:spChg chg="add mod">
          <ac:chgData name="Dralk F" userId="0ce5ef93c6cc7083" providerId="LiveId" clId="{E3B1F94A-02E2-5245-ACE0-F24ADED37EB1}" dt="2024-03-05T11:47:41.535" v="203" actId="21"/>
          <ac:spMkLst>
            <pc:docMk/>
            <pc:sldMk cId="2163348922" sldId="454"/>
            <ac:spMk id="5" creationId="{A2984798-B316-DF90-6464-485C977DCBD7}"/>
          </ac:spMkLst>
        </pc:spChg>
        <pc:spChg chg="add mod">
          <ac:chgData name="Dralk F" userId="0ce5ef93c6cc7083" providerId="LiveId" clId="{E3B1F94A-02E2-5245-ACE0-F24ADED37EB1}" dt="2024-03-05T11:47:41.535" v="203" actId="21"/>
          <ac:spMkLst>
            <pc:docMk/>
            <pc:sldMk cId="2163348922" sldId="454"/>
            <ac:spMk id="6" creationId="{CC6672C3-1029-7DF6-7AF3-878C8DB39276}"/>
          </ac:spMkLst>
        </pc:spChg>
        <pc:picChg chg="add del mod">
          <ac:chgData name="Dralk F" userId="0ce5ef93c6cc7083" providerId="LiveId" clId="{E3B1F94A-02E2-5245-ACE0-F24ADED37EB1}" dt="2024-03-05T11:48:15.483" v="204" actId="21"/>
          <ac:picMkLst>
            <pc:docMk/>
            <pc:sldMk cId="2163348922" sldId="454"/>
            <ac:picMk id="7170" creationId="{00000000-0000-0000-0000-000000000000}"/>
          </ac:picMkLst>
        </pc:picChg>
      </pc:sldChg>
      <pc:sldChg chg="addSp delSp modSp">
        <pc:chgData name="Dralk F" userId="0ce5ef93c6cc7083" providerId="LiveId" clId="{E3B1F94A-02E2-5245-ACE0-F24ADED37EB1}" dt="2024-03-05T11:51:36.931" v="213" actId="21"/>
        <pc:sldMkLst>
          <pc:docMk/>
          <pc:sldMk cId="3018632375" sldId="455"/>
        </pc:sldMkLst>
        <pc:spChg chg="add mod">
          <ac:chgData name="Dralk F" userId="0ce5ef93c6cc7083" providerId="LiveId" clId="{E3B1F94A-02E2-5245-ACE0-F24ADED37EB1}" dt="2024-03-05T11:51:34.543" v="212" actId="21"/>
          <ac:spMkLst>
            <pc:docMk/>
            <pc:sldMk cId="3018632375" sldId="455"/>
            <ac:spMk id="3" creationId="{1E0C7A98-36AA-4501-4093-5AB20C682BE5}"/>
          </ac:spMkLst>
        </pc:spChg>
        <pc:picChg chg="add del">
          <ac:chgData name="Dralk F" userId="0ce5ef93c6cc7083" providerId="LiveId" clId="{E3B1F94A-02E2-5245-ACE0-F24ADED37EB1}" dt="2024-03-05T11:51:36.931" v="213" actId="21"/>
          <ac:picMkLst>
            <pc:docMk/>
            <pc:sldMk cId="3018632375" sldId="455"/>
            <ac:picMk id="32770" creationId="{00000000-0000-0000-0000-000000000000}"/>
          </ac:picMkLst>
        </pc:picChg>
      </pc:sldChg>
      <pc:sldChg chg="modSp mod">
        <pc:chgData name="Dralk F" userId="0ce5ef93c6cc7083" providerId="LiveId" clId="{E3B1F94A-02E2-5245-ACE0-F24ADED37EB1}" dt="2024-03-05T11:51:44.789" v="215" actId="21"/>
        <pc:sldMkLst>
          <pc:docMk/>
          <pc:sldMk cId="1341882525" sldId="456"/>
        </pc:sldMkLst>
        <pc:graphicFrameChg chg="modGraphic">
          <ac:chgData name="Dralk F" userId="0ce5ef93c6cc7083" providerId="LiveId" clId="{E3B1F94A-02E2-5245-ACE0-F24ADED37EB1}" dt="2024-03-05T11:51:44.789" v="215" actId="21"/>
          <ac:graphicFrameMkLst>
            <pc:docMk/>
            <pc:sldMk cId="1341882525" sldId="456"/>
            <ac:graphicFrameMk id="8" creationId="{00000000-0000-0000-0000-000000000000}"/>
          </ac:graphicFrameMkLst>
        </pc:graphicFrameChg>
      </pc:sldChg>
      <pc:sldChg chg="modSp mod">
        <pc:chgData name="Dralk F" userId="0ce5ef93c6cc7083" providerId="LiveId" clId="{E3B1F94A-02E2-5245-ACE0-F24ADED37EB1}" dt="2024-03-05T11:54:48.905" v="228" actId="21"/>
        <pc:sldMkLst>
          <pc:docMk/>
          <pc:sldMk cId="3746007269" sldId="457"/>
        </pc:sldMkLst>
        <pc:spChg chg="mod">
          <ac:chgData name="Dralk F" userId="0ce5ef93c6cc7083" providerId="LiveId" clId="{E3B1F94A-02E2-5245-ACE0-F24ADED37EB1}" dt="2024-03-05T11:54:48.905" v="228" actId="21"/>
          <ac:spMkLst>
            <pc:docMk/>
            <pc:sldMk cId="3746007269" sldId="457"/>
            <ac:spMk id="3" creationId="{00000000-0000-0000-0000-000000000000}"/>
          </ac:spMkLst>
        </pc:spChg>
      </pc:sldChg>
      <pc:sldChg chg="new">
        <pc:chgData name="Dralk F" userId="0ce5ef93c6cc7083" providerId="LiveId" clId="{E3B1F94A-02E2-5245-ACE0-F24ADED37EB1}" dt="2024-03-05T11:03:02.732" v="51" actId="680"/>
        <pc:sldMkLst>
          <pc:docMk/>
          <pc:sldMk cId="1699515007" sldId="458"/>
        </pc:sldMkLst>
      </pc:sldChg>
      <pc:sldChg chg="new">
        <pc:chgData name="Dralk F" userId="0ce5ef93c6cc7083" providerId="LiveId" clId="{E3B1F94A-02E2-5245-ACE0-F24ADED37EB1}" dt="2024-03-05T11:03:11.164" v="52" actId="680"/>
        <pc:sldMkLst>
          <pc:docMk/>
          <pc:sldMk cId="1710591896" sldId="459"/>
        </pc:sldMkLst>
      </pc:sldChg>
      <pc:sldChg chg="new">
        <pc:chgData name="Dralk F" userId="0ce5ef93c6cc7083" providerId="LiveId" clId="{E3B1F94A-02E2-5245-ACE0-F24ADED37EB1}" dt="2024-03-05T11:03:52.551" v="53" actId="680"/>
        <pc:sldMkLst>
          <pc:docMk/>
          <pc:sldMk cId="1884143079" sldId="460"/>
        </pc:sldMkLst>
      </pc:sldChg>
      <pc:sldChg chg="new">
        <pc:chgData name="Dralk F" userId="0ce5ef93c6cc7083" providerId="LiveId" clId="{E3B1F94A-02E2-5245-ACE0-F24ADED37EB1}" dt="2024-03-05T11:04:47.509" v="54" actId="680"/>
        <pc:sldMkLst>
          <pc:docMk/>
          <pc:sldMk cId="384475186" sldId="461"/>
        </pc:sldMkLst>
      </pc:sldChg>
      <pc:sldChg chg="modSp new mod">
        <pc:chgData name="Dralk F" userId="0ce5ef93c6cc7083" providerId="LiveId" clId="{E3B1F94A-02E2-5245-ACE0-F24ADED37EB1}" dt="2024-03-10T11:21:12.378" v="312" actId="20577"/>
        <pc:sldMkLst>
          <pc:docMk/>
          <pc:sldMk cId="3819815141" sldId="462"/>
        </pc:sldMkLst>
        <pc:spChg chg="mod">
          <ac:chgData name="Dralk F" userId="0ce5ef93c6cc7083" providerId="LiveId" clId="{E3B1F94A-02E2-5245-ACE0-F24ADED37EB1}" dt="2024-03-10T11:21:12.378" v="312" actId="20577"/>
          <ac:spMkLst>
            <pc:docMk/>
            <pc:sldMk cId="3819815141" sldId="462"/>
            <ac:spMk id="2" creationId="{9F1575FA-273B-6C4F-E73F-1D326D56C55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A789C6-A315-44BF-8C55-D91FD7492EF9}"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US"/>
        </a:p>
      </dgm:t>
    </dgm:pt>
    <dgm:pt modelId="{F9FD5377-476A-470A-9AC8-27356543F5E8}">
      <dgm:prSet phldrT="[Text]" custT="1"/>
      <dgm:spPr/>
      <dgm:t>
        <a:bodyPr/>
        <a:lstStyle/>
        <a:p>
          <a:r>
            <a:rPr lang="en-US" sz="3600" b="1" dirty="0"/>
            <a:t>I- Sympathetic NS</a:t>
          </a:r>
        </a:p>
        <a:p>
          <a:r>
            <a:rPr lang="en-US" sz="3600" b="1" dirty="0"/>
            <a:t>(</a:t>
          </a:r>
          <a:r>
            <a:rPr lang="en-US" sz="3600" b="1" dirty="0" err="1"/>
            <a:t>Thoracolumbar</a:t>
          </a:r>
          <a:r>
            <a:rPr lang="en-US" sz="3600" b="1" dirty="0"/>
            <a:t>)</a:t>
          </a:r>
        </a:p>
      </dgm:t>
    </dgm:pt>
    <dgm:pt modelId="{B037EEEA-785D-4B7D-9070-B0CC5A7A255B}" type="parTrans" cxnId="{D432A153-806B-4E13-B30E-5AF24D3D4492}">
      <dgm:prSet/>
      <dgm:spPr/>
      <dgm:t>
        <a:bodyPr/>
        <a:lstStyle/>
        <a:p>
          <a:endParaRPr lang="en-US" b="1"/>
        </a:p>
      </dgm:t>
    </dgm:pt>
    <dgm:pt modelId="{A345DB10-5746-4BFF-A7F2-FE366BED6276}" type="sibTrans" cxnId="{D432A153-806B-4E13-B30E-5AF24D3D4492}">
      <dgm:prSet/>
      <dgm:spPr/>
      <dgm:t>
        <a:bodyPr/>
        <a:lstStyle/>
        <a:p>
          <a:endParaRPr lang="en-US" b="1"/>
        </a:p>
      </dgm:t>
    </dgm:pt>
    <dgm:pt modelId="{B896A024-5D84-4EE2-8CD2-CD36F2D02D89}">
      <dgm:prSet phldrT="[Text]" custT="1"/>
      <dgm:spPr/>
      <dgm:t>
        <a:bodyPr/>
        <a:lstStyle/>
        <a:p>
          <a:r>
            <a:rPr lang="en-US" sz="3600" b="1" dirty="0"/>
            <a:t>II- Parasympathetic NS (</a:t>
          </a:r>
          <a:r>
            <a:rPr lang="en-US" sz="3600" b="1" dirty="0" err="1"/>
            <a:t>Craniosacral</a:t>
          </a:r>
          <a:r>
            <a:rPr lang="en-US" sz="3600" b="1" dirty="0"/>
            <a:t>)</a:t>
          </a:r>
        </a:p>
      </dgm:t>
    </dgm:pt>
    <dgm:pt modelId="{5124E7D5-7FDC-468B-895F-3E14BCD828E6}" type="parTrans" cxnId="{29E03AAE-5A0F-4FD5-841D-121B4B7DD22B}">
      <dgm:prSet/>
      <dgm:spPr/>
      <dgm:t>
        <a:bodyPr/>
        <a:lstStyle/>
        <a:p>
          <a:endParaRPr lang="en-US" b="1"/>
        </a:p>
      </dgm:t>
    </dgm:pt>
    <dgm:pt modelId="{CEE36BFD-DA80-47C5-875E-9B2459113DEC}" type="sibTrans" cxnId="{29E03AAE-5A0F-4FD5-841D-121B4B7DD22B}">
      <dgm:prSet/>
      <dgm:spPr/>
      <dgm:t>
        <a:bodyPr/>
        <a:lstStyle/>
        <a:p>
          <a:endParaRPr lang="en-US" b="1"/>
        </a:p>
      </dgm:t>
    </dgm:pt>
    <dgm:pt modelId="{033B185B-415F-4776-9879-5A9BC7ED111D}" type="pres">
      <dgm:prSet presAssocID="{54A789C6-A315-44BF-8C55-D91FD7492EF9}" presName="Name0" presStyleCnt="0">
        <dgm:presLayoutVars>
          <dgm:dir/>
          <dgm:animLvl val="lvl"/>
          <dgm:resizeHandles/>
        </dgm:presLayoutVars>
      </dgm:prSet>
      <dgm:spPr/>
    </dgm:pt>
    <dgm:pt modelId="{DB2A53B2-EB3C-43B0-BED8-474C1EDCA710}" type="pres">
      <dgm:prSet presAssocID="{F9FD5377-476A-470A-9AC8-27356543F5E8}" presName="linNode" presStyleCnt="0"/>
      <dgm:spPr/>
    </dgm:pt>
    <dgm:pt modelId="{493AEB93-3617-4749-9137-4A8CB0B12BF9}" type="pres">
      <dgm:prSet presAssocID="{F9FD5377-476A-470A-9AC8-27356543F5E8}" presName="parentShp" presStyleLbl="node1" presStyleIdx="0" presStyleCnt="2" custScaleX="108333">
        <dgm:presLayoutVars>
          <dgm:bulletEnabled val="1"/>
        </dgm:presLayoutVars>
      </dgm:prSet>
      <dgm:spPr/>
    </dgm:pt>
    <dgm:pt modelId="{9887F063-49BD-4557-B5C7-2CF05CBA2E54}" type="pres">
      <dgm:prSet presAssocID="{F9FD5377-476A-470A-9AC8-27356543F5E8}" presName="childShp" presStyleLbl="bgAccFollowNode1" presStyleIdx="0" presStyleCnt="2" custFlipVert="1" custScaleY="50627">
        <dgm:presLayoutVars>
          <dgm:bulletEnabled val="1"/>
        </dgm:presLayoutVars>
      </dgm:prSet>
      <dgm:spPr/>
    </dgm:pt>
    <dgm:pt modelId="{8A7CE1FA-B1C6-428A-B16B-AD55E03BD449}" type="pres">
      <dgm:prSet presAssocID="{A345DB10-5746-4BFF-A7F2-FE366BED6276}" presName="spacing" presStyleCnt="0"/>
      <dgm:spPr/>
    </dgm:pt>
    <dgm:pt modelId="{5B8B0E85-7B8F-4082-939C-3BE19BBB689A}" type="pres">
      <dgm:prSet presAssocID="{B896A024-5D84-4EE2-8CD2-CD36F2D02D89}" presName="linNode" presStyleCnt="0"/>
      <dgm:spPr/>
    </dgm:pt>
    <dgm:pt modelId="{62A94F67-5E9A-4044-8112-B57B9004F637}" type="pres">
      <dgm:prSet presAssocID="{B896A024-5D84-4EE2-8CD2-CD36F2D02D89}" presName="parentShp" presStyleLbl="node1" presStyleIdx="1" presStyleCnt="2" custScaleX="122559">
        <dgm:presLayoutVars>
          <dgm:bulletEnabled val="1"/>
        </dgm:presLayoutVars>
      </dgm:prSet>
      <dgm:spPr/>
    </dgm:pt>
    <dgm:pt modelId="{8FE61243-3F9A-4BBA-9158-B78FFCD6F16F}" type="pres">
      <dgm:prSet presAssocID="{B896A024-5D84-4EE2-8CD2-CD36F2D02D89}" presName="childShp" presStyleLbl="bgAccFollowNode1" presStyleIdx="1" presStyleCnt="2" custFlipVert="1" custScaleY="85288">
        <dgm:presLayoutVars>
          <dgm:bulletEnabled val="1"/>
        </dgm:presLayoutVars>
      </dgm:prSet>
      <dgm:spPr/>
    </dgm:pt>
  </dgm:ptLst>
  <dgm:cxnLst>
    <dgm:cxn modelId="{D432A153-806B-4E13-B30E-5AF24D3D4492}" srcId="{54A789C6-A315-44BF-8C55-D91FD7492EF9}" destId="{F9FD5377-476A-470A-9AC8-27356543F5E8}" srcOrd="0" destOrd="0" parTransId="{B037EEEA-785D-4B7D-9070-B0CC5A7A255B}" sibTransId="{A345DB10-5746-4BFF-A7F2-FE366BED6276}"/>
    <dgm:cxn modelId="{29E03AAE-5A0F-4FD5-841D-121B4B7DD22B}" srcId="{54A789C6-A315-44BF-8C55-D91FD7492EF9}" destId="{B896A024-5D84-4EE2-8CD2-CD36F2D02D89}" srcOrd="1" destOrd="0" parTransId="{5124E7D5-7FDC-468B-895F-3E14BCD828E6}" sibTransId="{CEE36BFD-DA80-47C5-875E-9B2459113DEC}"/>
    <dgm:cxn modelId="{A2799FB4-58FC-4D2C-9146-8C221EF29E69}" type="presOf" srcId="{F9FD5377-476A-470A-9AC8-27356543F5E8}" destId="{493AEB93-3617-4749-9137-4A8CB0B12BF9}" srcOrd="0" destOrd="0" presId="urn:microsoft.com/office/officeart/2005/8/layout/vList6"/>
    <dgm:cxn modelId="{CEE233C6-2BCF-4BD0-A679-FF784A5CEDDA}" type="presOf" srcId="{54A789C6-A315-44BF-8C55-D91FD7492EF9}" destId="{033B185B-415F-4776-9879-5A9BC7ED111D}" srcOrd="0" destOrd="0" presId="urn:microsoft.com/office/officeart/2005/8/layout/vList6"/>
    <dgm:cxn modelId="{F606BEDC-6D78-4B2F-9C23-CF2879B8F4C4}" type="presOf" srcId="{B896A024-5D84-4EE2-8CD2-CD36F2D02D89}" destId="{62A94F67-5E9A-4044-8112-B57B9004F637}" srcOrd="0" destOrd="0" presId="urn:microsoft.com/office/officeart/2005/8/layout/vList6"/>
    <dgm:cxn modelId="{FB5FE5BF-CD4A-4563-9DB5-8A79260110F6}" type="presParOf" srcId="{033B185B-415F-4776-9879-5A9BC7ED111D}" destId="{DB2A53B2-EB3C-43B0-BED8-474C1EDCA710}" srcOrd="0" destOrd="0" presId="urn:microsoft.com/office/officeart/2005/8/layout/vList6"/>
    <dgm:cxn modelId="{360656EC-DABE-413D-A238-7935E7890F8E}" type="presParOf" srcId="{DB2A53B2-EB3C-43B0-BED8-474C1EDCA710}" destId="{493AEB93-3617-4749-9137-4A8CB0B12BF9}" srcOrd="0" destOrd="0" presId="urn:microsoft.com/office/officeart/2005/8/layout/vList6"/>
    <dgm:cxn modelId="{2835F3E6-72A7-44ED-AC65-42F05CD6EA56}" type="presParOf" srcId="{DB2A53B2-EB3C-43B0-BED8-474C1EDCA710}" destId="{9887F063-49BD-4557-B5C7-2CF05CBA2E54}" srcOrd="1" destOrd="0" presId="urn:microsoft.com/office/officeart/2005/8/layout/vList6"/>
    <dgm:cxn modelId="{B084DFE8-08AB-4619-BD17-046A6B8D1F9B}" type="presParOf" srcId="{033B185B-415F-4776-9879-5A9BC7ED111D}" destId="{8A7CE1FA-B1C6-428A-B16B-AD55E03BD449}" srcOrd="1" destOrd="0" presId="urn:microsoft.com/office/officeart/2005/8/layout/vList6"/>
    <dgm:cxn modelId="{3C487159-59EF-4384-BEAF-C3A4EB88CB71}" type="presParOf" srcId="{033B185B-415F-4776-9879-5A9BC7ED111D}" destId="{5B8B0E85-7B8F-4082-939C-3BE19BBB689A}" srcOrd="2" destOrd="0" presId="urn:microsoft.com/office/officeart/2005/8/layout/vList6"/>
    <dgm:cxn modelId="{915ADB0D-3EEC-4B53-9B5F-D674442370EF}" type="presParOf" srcId="{5B8B0E85-7B8F-4082-939C-3BE19BBB689A}" destId="{62A94F67-5E9A-4044-8112-B57B9004F637}" srcOrd="0" destOrd="0" presId="urn:microsoft.com/office/officeart/2005/8/layout/vList6"/>
    <dgm:cxn modelId="{5E85972F-0BE9-47C9-A093-15CBA9C07538}" type="presParOf" srcId="{5B8B0E85-7B8F-4082-939C-3BE19BBB689A}" destId="{8FE61243-3F9A-4BBA-9158-B78FFCD6F16F}"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7F063-49BD-4557-B5C7-2CF05CBA2E54}">
      <dsp:nvSpPr>
        <dsp:cNvPr id="0" name=""/>
        <dsp:cNvSpPr/>
      </dsp:nvSpPr>
      <dsp:spPr>
        <a:xfrm flipV="1">
          <a:off x="3835294" y="609605"/>
          <a:ext cx="5304234" cy="1248879"/>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3AEB93-3617-4749-9137-4A8CB0B12BF9}">
      <dsp:nvSpPr>
        <dsp:cNvPr id="0" name=""/>
        <dsp:cNvSpPr/>
      </dsp:nvSpPr>
      <dsp:spPr>
        <a:xfrm>
          <a:off x="4470" y="632"/>
          <a:ext cx="3830824" cy="246682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t>I- Sympathetic NS</a:t>
          </a:r>
        </a:p>
        <a:p>
          <a:pPr marL="0" lvl="0" indent="0" algn="ctr" defTabSz="1600200">
            <a:lnSpc>
              <a:spcPct val="90000"/>
            </a:lnSpc>
            <a:spcBef>
              <a:spcPct val="0"/>
            </a:spcBef>
            <a:spcAft>
              <a:spcPct val="35000"/>
            </a:spcAft>
            <a:buNone/>
          </a:pPr>
          <a:r>
            <a:rPr lang="en-US" sz="3600" b="1" kern="1200" dirty="0"/>
            <a:t>(</a:t>
          </a:r>
          <a:r>
            <a:rPr lang="en-US" sz="3600" b="1" kern="1200" dirty="0" err="1"/>
            <a:t>Thoracolumbar</a:t>
          </a:r>
          <a:r>
            <a:rPr lang="en-US" sz="3600" b="1" kern="1200" dirty="0"/>
            <a:t>)</a:t>
          </a:r>
        </a:p>
      </dsp:txBody>
      <dsp:txXfrm>
        <a:off x="124890" y="121052"/>
        <a:ext cx="3589984" cy="2225985"/>
      </dsp:txXfrm>
    </dsp:sp>
    <dsp:sp modelId="{8FE61243-3F9A-4BBA-9158-B78FFCD6F16F}">
      <dsp:nvSpPr>
        <dsp:cNvPr id="0" name=""/>
        <dsp:cNvSpPr/>
      </dsp:nvSpPr>
      <dsp:spPr>
        <a:xfrm flipV="1">
          <a:off x="4111815" y="2895600"/>
          <a:ext cx="5030985" cy="2103906"/>
        </a:xfrm>
        <a:prstGeom prst="rightArrow">
          <a:avLst>
            <a:gd name="adj1" fmla="val 75000"/>
            <a:gd name="adj2" fmla="val 50000"/>
          </a:avLst>
        </a:prstGeom>
        <a:solidFill>
          <a:schemeClr val="accent3">
            <a:tint val="40000"/>
            <a:alpha val="90000"/>
            <a:hueOff val="10716850"/>
            <a:satOff val="-13793"/>
            <a:lumOff val="-1075"/>
            <a:alphaOff val="0"/>
          </a:schemeClr>
        </a:solidFill>
        <a:ln w="25400" cap="flat" cmpd="sng" algn="ctr">
          <a:solidFill>
            <a:schemeClr val="accent3">
              <a:tint val="40000"/>
              <a:alpha val="90000"/>
              <a:hueOff val="10716850"/>
              <a:satOff val="-13793"/>
              <a:lumOff val="-1075"/>
              <a:alphaOff val="0"/>
            </a:schemeClr>
          </a:solidFill>
          <a:prstDash val="solid"/>
        </a:ln>
        <a:effectLst/>
      </dsp:spPr>
      <dsp:style>
        <a:lnRef idx="2">
          <a:scrgbClr r="0" g="0" b="0"/>
        </a:lnRef>
        <a:fillRef idx="1">
          <a:scrgbClr r="0" g="0" b="0"/>
        </a:fillRef>
        <a:effectRef idx="0">
          <a:scrgbClr r="0" g="0" b="0"/>
        </a:effectRef>
        <a:fontRef idx="minor"/>
      </dsp:style>
    </dsp:sp>
    <dsp:sp modelId="{62A94F67-5E9A-4044-8112-B57B9004F637}">
      <dsp:nvSpPr>
        <dsp:cNvPr id="0" name=""/>
        <dsp:cNvSpPr/>
      </dsp:nvSpPr>
      <dsp:spPr>
        <a:xfrm>
          <a:off x="1198" y="2714140"/>
          <a:ext cx="4110617" cy="246682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t>II- Parasympathetic NS (</a:t>
          </a:r>
          <a:r>
            <a:rPr lang="en-US" sz="3600" b="1" kern="1200" dirty="0" err="1"/>
            <a:t>Craniosacral</a:t>
          </a:r>
          <a:r>
            <a:rPr lang="en-US" sz="3600" b="1" kern="1200" dirty="0"/>
            <a:t>)</a:t>
          </a:r>
        </a:p>
      </dsp:txBody>
      <dsp:txXfrm>
        <a:off x="121618" y="2834560"/>
        <a:ext cx="3869777" cy="222598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0T10:55:54.874"/>
    </inkml:context>
    <inkml:brush xml:id="br0">
      <inkml:brushProperty name="width" value="0.035" units="cm"/>
      <inkml:brushProperty name="height" value="0.035" units="cm"/>
    </inkml:brush>
  </inkml:definitions>
  <inkml:trace contextRef="#ctx0" brushRef="#br0">6 1 24575,'-5'92'0,"20"-9"0,1 3 0,6 4 0,2-21 0,4-5 0,-2-8 0,-1-5 0,2 18-2126,-22-44 0,-5-19 0,-4-7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0T10:55:55.625"/>
    </inkml:context>
    <inkml:brush xml:id="br0">
      <inkml:brushProperty name="width" value="0.035" units="cm"/>
      <inkml:brushProperty name="height" value="0.035" units="cm"/>
    </inkml:brush>
  </inkml:definitions>
  <inkml:trace contextRef="#ctx0" brushRef="#br0">627 0 23269,'0'22'0,"-10"34"321,-7-5 0,-5 6-321,-9 12 0,-8 3 0,1-10 0,-5 2 0,-1-2 0,2-4 0,-2-3 0,1-1 0,-15 17 0,3-5 109,11-13 1,7-7-110,5-6-1641,12-26 0,14-12 1,5-11-1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0T10:55:56.723"/>
    </inkml:context>
    <inkml:brush xml:id="br0">
      <inkml:brushProperty name="width" value="0.035" units="cm"/>
      <inkml:brushProperty name="height" value="0.035" units="cm"/>
    </inkml:brush>
  </inkml:definitions>
  <inkml:trace contextRef="#ctx0" brushRef="#br0">1 0 24575,'45'54'0,"1"0"0,7 5 0,2 2 0,-10-13 0,2 0 0,0 1 0,1-1 0,0-1 0,0-1 0,16 14 0,-1-3 0,-5-9 0,0-3 0,-2-7 0,-1-4 0,-6-8 0,0-3 0,37 18 0,-11-5 0,-15-3 0,-9-4 0,-10-3 0,-5-1 0,-5-2 0,-3 4 0,4 6 0,-1 5 0,3 5 0,3-1 0,1-5 0,-3-6 0,0-4 0,-4-5 0,-4-4 0,-4-4 0,-12-8 0,-4-2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0T10:55:57.656"/>
    </inkml:context>
    <inkml:brush xml:id="br0">
      <inkml:brushProperty name="width" value="0.035" units="cm"/>
      <inkml:brushProperty name="height" value="0.035" units="cm"/>
    </inkml:brush>
  </inkml:definitions>
  <inkml:trace contextRef="#ctx0" brushRef="#br0">1055 0 24575,'-14'9'0,"-48"57"0,17-17 0,-8 8 0,-2 5-881,6-2 1,-2 4 0,-2 3 0,1 0 880,-5 5 0,-2 2 0,2 0 0,1-1 0,7-7 0,1 0 0,3-3 0,3-3 367,3 1 0,4-3 0,3-5-367,-2 0 0,4-8 0,1 7 0,20-35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0T10:55:58.223"/>
    </inkml:context>
    <inkml:brush xml:id="br0">
      <inkml:brushProperty name="width" value="0.035" units="cm"/>
      <inkml:brushProperty name="height" value="0.035" units="cm"/>
    </inkml:brush>
  </inkml:definitions>
  <inkml:trace contextRef="#ctx0" brushRef="#br0">6 5 21944,'-5'-5'0,"42"60"0,0-9 0,15 13 0,9 9 0,6 6 0,2 2-1034,-13-13 1,4 4 0,2 3 0,4 3 0,2 3 0,1 1 0,2 1 0,0 1 0,1-1 1033,-10-9 0,3 1 0,0 1 0,2 1 0,0 1 0,2 1 0,-1 0 0,1 0 0,1 0 0,-1 0 0,0 0 0,-1-1 0,-3-4 0,0 0 0,1 1 0,1 0 0,-1 1 0,1-1 0,0 0 0,-1-1 0,-1 0 0,-1-2 0,-1 0 0,-1-2 0,-2-1 33,12 12 0,0-1 1,-2 0-1,-1-2 1,-2-2-1,-1-1 0,-3-3 1,-2-2-1,-2-4-33,15 17 0,-2-3 0,-5-5 0,-6-6 0,-5-5 0,-3-2 0,-7-6 0,-9-9 0,7 13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0T10:56:02.972"/>
    </inkml:context>
    <inkml:brush xml:id="br0">
      <inkml:brushProperty name="width" value="0.035" units="cm"/>
      <inkml:brushProperty name="height" value="0.035" units="cm"/>
    </inkml:brush>
  </inkml:definitions>
  <inkml:trace contextRef="#ctx0" brushRef="#br0">0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0T10:56:03.306"/>
    </inkml:context>
    <inkml:brush xml:id="br0">
      <inkml:brushProperty name="width" value="0.035" units="cm"/>
      <inkml:brushProperty name="height" value="0.03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FB4DC78-01B8-468A-8F2A-097C02ABAA00}" type="datetimeFigureOut">
              <a:rPr lang="ar-EG" smtClean="0"/>
              <a:pPr/>
              <a:t>2‏/9‏/1445</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0676E50-F40C-40DC-805A-23B9508FF50D}" type="slidenum">
              <a:rPr lang="ar-EG" smtClean="0"/>
              <a:pPr/>
              <a:t>‹#›</a:t>
            </a:fld>
            <a:endParaRPr lang="ar-EG"/>
          </a:p>
        </p:txBody>
      </p:sp>
    </p:spTree>
    <p:extLst>
      <p:ext uri="{BB962C8B-B14F-4D97-AF65-F5344CB8AC3E}">
        <p14:creationId xmlns:p14="http://schemas.microsoft.com/office/powerpoint/2010/main" val="157324521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31BA98F8-B4F9-4914-A66E-DB000CF7BEFA}" type="slidenum">
              <a:rPr lang="en-US" smtClean="0">
                <a:latin typeface="Arial" charset="0"/>
                <a:cs typeface="Arial" charset="0"/>
              </a:rPr>
              <a:pPr/>
              <a:t>2</a:t>
            </a:fld>
            <a:endParaRPr lang="en-US">
              <a:latin typeface="Arial" charset="0"/>
              <a:cs typeface="Arial"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EA444C5-F964-4CCF-82FA-A3DA9222520F}" type="slidenum">
              <a:rPr lang="en-US" altLang="en-US" smtClean="0"/>
              <a:pPr eaLnBrk="1" hangingPunct="1"/>
              <a:t>130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Framingham Heart Study established</a:t>
            </a:r>
            <a:r>
              <a:rPr lang="en-US" baseline="0" dirty="0"/>
              <a:t> </a:t>
            </a:r>
            <a:r>
              <a:rPr lang="en-US" dirty="0"/>
              <a:t>unequivocally that even mild hypertension (above140/90 mm Hg), if sufficiently prolonged, induces left</a:t>
            </a:r>
          </a:p>
          <a:p>
            <a:r>
              <a:rPr lang="en-US" dirty="0"/>
              <a:t>ventricular hypertrophy. Roughly 25% of the U.S. population</a:t>
            </a:r>
            <a:r>
              <a:rPr lang="en-US" baseline="0" dirty="0"/>
              <a:t> </a:t>
            </a:r>
            <a:r>
              <a:rPr lang="en-US" dirty="0"/>
              <a:t>suffers from at least this degree of hypertension.</a:t>
            </a:r>
          </a:p>
          <a:p>
            <a:endParaRPr lang="en-US" dirty="0"/>
          </a:p>
        </p:txBody>
      </p:sp>
      <p:sp>
        <p:nvSpPr>
          <p:cNvPr id="4" name="Slide Number Placeholder 3"/>
          <p:cNvSpPr>
            <a:spLocks noGrp="1"/>
          </p:cNvSpPr>
          <p:nvPr>
            <p:ph type="sldNum" sz="quarter" idx="10"/>
          </p:nvPr>
        </p:nvSpPr>
        <p:spPr/>
        <p:txBody>
          <a:bodyPr/>
          <a:lstStyle/>
          <a:p>
            <a:fld id="{9106CF8E-B217-4C03-811D-BFCA5F950112}" type="slidenum">
              <a:rPr lang="en-US" smtClean="0"/>
              <a:t>132</a:t>
            </a:fld>
            <a:endParaRPr lang="en-US"/>
          </a:p>
        </p:txBody>
      </p:sp>
    </p:spTree>
    <p:extLst>
      <p:ext uri="{BB962C8B-B14F-4D97-AF65-F5344CB8AC3E}">
        <p14:creationId xmlns:p14="http://schemas.microsoft.com/office/powerpoint/2010/main" val="177187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Basal ganglia hemorrhage</a:t>
            </a:r>
          </a:p>
          <a:p>
            <a:r>
              <a:rPr lang="en-US" dirty="0"/>
              <a:t>CT head (without contrast; axial plane) of a patient with a history of chronic hypertension</a:t>
            </a:r>
          </a:p>
          <a:p>
            <a:r>
              <a:rPr lang="en-US" dirty="0"/>
              <a:t>Hyperdense hemorrhage in the left basal ganglia is surrounded by hypodense perifocal edema (red overlay).</a:t>
            </a:r>
          </a:p>
          <a:p>
            <a:r>
              <a:rPr lang="en-US" dirty="0"/>
              <a:t>The location is typical for hemorrhage from the lenticulostriate arteries as a result of long-standing hypertension.</a:t>
            </a:r>
          </a:p>
          <a:p>
            <a:r>
              <a:rPr lang="en-US" dirty="0"/>
              <a:t>1: head of caudate nucleus; 2: putamen; 3 and green overlay: internal capsule; 4: thalamus</a:t>
            </a:r>
          </a:p>
          <a:p>
            <a:r>
              <a:rPr lang="en-US" dirty="0"/>
              <a:t>Arrowheads: calcified pineal gland; white circles: calcified choroid plexus</a:t>
            </a:r>
          </a:p>
          <a:p>
            <a:r>
              <a:rPr lang="en-US" dirty="0"/>
              <a:t>Source: © IMPP</a:t>
            </a:r>
          </a:p>
        </p:txBody>
      </p:sp>
      <p:sp>
        <p:nvSpPr>
          <p:cNvPr id="4" name="Slide Number Placeholder 3"/>
          <p:cNvSpPr>
            <a:spLocks noGrp="1"/>
          </p:cNvSpPr>
          <p:nvPr>
            <p:ph type="sldNum" sz="quarter" idx="10"/>
          </p:nvPr>
        </p:nvSpPr>
        <p:spPr/>
        <p:txBody>
          <a:bodyPr/>
          <a:lstStyle/>
          <a:p>
            <a:fld id="{9106CF8E-B217-4C03-811D-BFCA5F950112}" type="slidenum">
              <a:rPr lang="en-US" smtClean="0"/>
              <a:t>144</a:t>
            </a:fld>
            <a:endParaRPr lang="en-US"/>
          </a:p>
        </p:txBody>
      </p:sp>
    </p:spTree>
    <p:extLst>
      <p:ext uri="{BB962C8B-B14F-4D97-AF65-F5344CB8AC3E}">
        <p14:creationId xmlns:p14="http://schemas.microsoft.com/office/powerpoint/2010/main" val="2244891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9106CF8E-B217-4C03-811D-BFCA5F950112}" type="slidenum">
              <a:rPr lang="en-US" smtClean="0"/>
              <a:t>145</a:t>
            </a:fld>
            <a:endParaRPr lang="en-US"/>
          </a:p>
        </p:txBody>
      </p:sp>
    </p:spTree>
    <p:extLst>
      <p:ext uri="{BB962C8B-B14F-4D97-AF65-F5344CB8AC3E}">
        <p14:creationId xmlns:p14="http://schemas.microsoft.com/office/powerpoint/2010/main" val="3627715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*Gunn sign</a:t>
            </a:r>
            <a:r>
              <a:rPr lang="en-US" baseline="0" dirty="0"/>
              <a:t> (</a:t>
            </a:r>
            <a:r>
              <a:rPr lang="en-US" dirty="0"/>
              <a:t>Arteriovenous nicking)</a:t>
            </a:r>
          </a:p>
          <a:p>
            <a:r>
              <a:rPr lang="en-US" dirty="0"/>
              <a:t>A tapering of a retinal venule at the point where a retinal arteriole crosses the retinal venule; creates an hourglass shape. Associated with advanced hypertensive retinopathy.</a:t>
            </a:r>
          </a:p>
          <a:p>
            <a:r>
              <a:rPr lang="en-US" dirty="0"/>
              <a:t>*Hard exudate</a:t>
            </a:r>
          </a:p>
          <a:p>
            <a:r>
              <a:rPr lang="en-US" dirty="0"/>
              <a:t>Accumulation of exudate from capillary leakage within the outer plexiform layer (Henle layer) and the inner nuclear layers of the retina.</a:t>
            </a:r>
          </a:p>
          <a:p>
            <a:endParaRPr lang="en-US" dirty="0"/>
          </a:p>
          <a:p>
            <a:r>
              <a:rPr lang="en-US" dirty="0"/>
              <a:t>Local treatment of retinopathy is not possible, therefore, systemic reduction of blood pressure is critical</a:t>
            </a:r>
          </a:p>
        </p:txBody>
      </p:sp>
      <p:sp>
        <p:nvSpPr>
          <p:cNvPr id="4" name="Slide Number Placeholder 3"/>
          <p:cNvSpPr>
            <a:spLocks noGrp="1"/>
          </p:cNvSpPr>
          <p:nvPr>
            <p:ph type="sldNum" sz="quarter" idx="10"/>
          </p:nvPr>
        </p:nvSpPr>
        <p:spPr/>
        <p:txBody>
          <a:bodyPr/>
          <a:lstStyle/>
          <a:p>
            <a:fld id="{9106CF8E-B217-4C03-811D-BFCA5F950112}" type="slidenum">
              <a:rPr lang="en-US" smtClean="0"/>
              <a:t>147</a:t>
            </a:fld>
            <a:endParaRPr lang="en-US"/>
          </a:p>
        </p:txBody>
      </p:sp>
    </p:spTree>
    <p:extLst>
      <p:ext uri="{BB962C8B-B14F-4D97-AF65-F5344CB8AC3E}">
        <p14:creationId xmlns:p14="http://schemas.microsoft.com/office/powerpoint/2010/main" val="2094714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Bilateral papilledema</a:t>
            </a:r>
          </a:p>
          <a:p>
            <a:r>
              <a:rPr lang="en-US" dirty="0"/>
              <a:t>Fundus photography of right (R) and left (L) optic disc of the same patient:</a:t>
            </a:r>
          </a:p>
          <a:p>
            <a:r>
              <a:rPr lang="en-US" dirty="0"/>
              <a:t>The optic discs show severely blurred margins (dashed circle indicates supposed margin). The retinal veins are dilated and tortuous (examples marked by white lines). There are multiple peripapillary hemorrhages, which appear as flame-shaped hemorrhages (examples marked by blue overlay). Cotton wool spots are also present and appear as bright spots (examples marked by arrowheads).</a:t>
            </a:r>
          </a:p>
          <a:p>
            <a:r>
              <a:rPr lang="en-US" dirty="0"/>
              <a:t>These features are characteristic of papilledema. </a:t>
            </a:r>
            <a:r>
              <a:rPr lang="en-US" dirty="0">
                <a:solidFill>
                  <a:srgbClr val="7030A0"/>
                </a:solidFill>
              </a:rPr>
              <a:t>If present bilaterally, possible causes include cranial hypertension or hypertensive emergency</a:t>
            </a:r>
            <a:r>
              <a:rPr lang="en-US" dirty="0"/>
              <a:t>.</a:t>
            </a:r>
          </a:p>
          <a:p>
            <a:endParaRPr lang="en-US" dirty="0"/>
          </a:p>
          <a:p>
            <a:r>
              <a:rPr lang="en-US" dirty="0"/>
              <a:t>Source: “Figure 1. in: A 43-year-old woman on triptorelin presenting with pseudotumor cerebri: a case report” by Uday Kumar Bhatt, Imran </a:t>
            </a:r>
            <a:r>
              <a:rPr lang="en-US" dirty="0" err="1"/>
              <a:t>Haq</a:t>
            </a:r>
            <a:r>
              <a:rPr lang="en-US" dirty="0"/>
              <a:t>, Venkata S. </a:t>
            </a:r>
            <a:r>
              <a:rPr lang="en-US" dirty="0" err="1"/>
              <a:t>Avadhanam</a:t>
            </a:r>
            <a:r>
              <a:rPr lang="en-US" dirty="0"/>
              <a:t> und Kim Bibby, Journal of Medical Case Reports, licensed under CC BY 2.0. The supplementary image with overlays of relevant areas was adapted from the image mentioned above (© AMBOSS).</a:t>
            </a:r>
          </a:p>
          <a:p>
            <a:endParaRPr lang="en-US" dirty="0"/>
          </a:p>
        </p:txBody>
      </p:sp>
      <p:sp>
        <p:nvSpPr>
          <p:cNvPr id="4" name="Slide Number Placeholder 3"/>
          <p:cNvSpPr>
            <a:spLocks noGrp="1"/>
          </p:cNvSpPr>
          <p:nvPr>
            <p:ph type="sldNum" sz="quarter" idx="10"/>
          </p:nvPr>
        </p:nvSpPr>
        <p:spPr/>
        <p:txBody>
          <a:bodyPr/>
          <a:lstStyle/>
          <a:p>
            <a:fld id="{9106CF8E-B217-4C03-811D-BFCA5F950112}" type="slidenum">
              <a:rPr lang="en-US" smtClean="0"/>
              <a:t>148</a:t>
            </a:fld>
            <a:endParaRPr lang="en-US"/>
          </a:p>
        </p:txBody>
      </p:sp>
    </p:spTree>
    <p:extLst>
      <p:ext uri="{BB962C8B-B14F-4D97-AF65-F5344CB8AC3E}">
        <p14:creationId xmlns:p14="http://schemas.microsoft.com/office/powerpoint/2010/main" val="208624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227EE0DD-A6E8-4407-BFDA-166B5712AF35}" type="slidenum">
              <a:rPr lang="en-US" smtClean="0"/>
              <a:pPr/>
              <a:t>23</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6CF8E-B217-4C03-811D-BFCA5F950112}" type="slidenum">
              <a:rPr lang="en-US" smtClean="0"/>
              <a:t>118</a:t>
            </a:fld>
            <a:endParaRPr lang="en-US"/>
          </a:p>
        </p:txBody>
      </p:sp>
    </p:spTree>
    <p:extLst>
      <p:ext uri="{BB962C8B-B14F-4D97-AF65-F5344CB8AC3E}">
        <p14:creationId xmlns:p14="http://schemas.microsoft.com/office/powerpoint/2010/main" val="2098736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height and weight, blood pressure is a continuously</a:t>
            </a:r>
            <a:r>
              <a:rPr lang="en-US" baseline="0" dirty="0"/>
              <a:t> </a:t>
            </a:r>
            <a:r>
              <a:rPr lang="en-US" dirty="0"/>
              <a:t>distributed variable; moreover, detrimental consequences</a:t>
            </a:r>
            <a:r>
              <a:rPr lang="en-US" baseline="0" dirty="0"/>
              <a:t> </a:t>
            </a:r>
            <a:r>
              <a:rPr lang="en-US" dirty="0"/>
              <a:t>increase continuously as the pressure rises, with no rigidly</a:t>
            </a:r>
            <a:r>
              <a:rPr lang="en-US" baseline="0" dirty="0"/>
              <a:t> </a:t>
            </a:r>
            <a:r>
              <a:rPr lang="en-US" dirty="0"/>
              <a:t>defined threshold dependably predicting total safety.</a:t>
            </a:r>
            <a:r>
              <a:rPr lang="en-US" baseline="0" dirty="0"/>
              <a:t> </a:t>
            </a:r>
            <a:r>
              <a:rPr lang="en-US" dirty="0"/>
              <a:t>Nevertheless, sustained diastolic pressures greater than</a:t>
            </a:r>
            <a:r>
              <a:rPr lang="en-US" baseline="0" dirty="0"/>
              <a:t> </a:t>
            </a:r>
            <a:r>
              <a:rPr lang="en-US" dirty="0"/>
              <a:t>90 mm Hg or sustained systolic pressures in excess of</a:t>
            </a:r>
            <a:r>
              <a:rPr lang="en-US" baseline="0" dirty="0"/>
              <a:t> </a:t>
            </a:r>
            <a:r>
              <a:rPr lang="en-US" dirty="0"/>
              <a:t>140 mm Hg are reliably associated with an increased risk</a:t>
            </a:r>
            <a:r>
              <a:rPr lang="en-US" baseline="0" dirty="0"/>
              <a:t> </a:t>
            </a:r>
            <a:r>
              <a:rPr lang="en-US" dirty="0"/>
              <a:t>for atherosclerosis and are therefore used as cutoffs in</a:t>
            </a:r>
            <a:r>
              <a:rPr lang="en-US" baseline="0" dirty="0"/>
              <a:t> </a:t>
            </a:r>
            <a:r>
              <a:rPr lang="en-US" dirty="0"/>
              <a:t>diagnosing hypertension in clinical practice. By these</a:t>
            </a:r>
            <a:r>
              <a:rPr lang="en-US" baseline="0" dirty="0"/>
              <a:t> </a:t>
            </a:r>
            <a:r>
              <a:rPr lang="en-US" dirty="0"/>
              <a:t>criteria, over 25% of individuals in the general population</a:t>
            </a:r>
            <a:r>
              <a:rPr lang="en-US" baseline="0" dirty="0"/>
              <a:t> </a:t>
            </a:r>
            <a:r>
              <a:rPr lang="en-US" dirty="0"/>
              <a:t>are hypertensive. As noted however, these values are</a:t>
            </a:r>
          </a:p>
          <a:p>
            <a:r>
              <a:rPr lang="en-US" dirty="0"/>
              <a:t>somewhat arbitrary, and in patients with other cardiovascular</a:t>
            </a:r>
            <a:r>
              <a:rPr lang="en-US" baseline="0" dirty="0"/>
              <a:t> </a:t>
            </a:r>
            <a:r>
              <a:rPr lang="en-US" dirty="0"/>
              <a:t>risk factors (e.g., diabetes), lower thresholds may be</a:t>
            </a:r>
            <a:r>
              <a:rPr lang="en-US" baseline="0" dirty="0"/>
              <a:t> </a:t>
            </a:r>
            <a:r>
              <a:rPr lang="en-US" dirty="0"/>
              <a:t>applicable.</a:t>
            </a:r>
          </a:p>
        </p:txBody>
      </p:sp>
      <p:sp>
        <p:nvSpPr>
          <p:cNvPr id="4" name="Slide Number Placeholder 3"/>
          <p:cNvSpPr>
            <a:spLocks noGrp="1"/>
          </p:cNvSpPr>
          <p:nvPr>
            <p:ph type="sldNum" sz="quarter" idx="10"/>
          </p:nvPr>
        </p:nvSpPr>
        <p:spPr/>
        <p:txBody>
          <a:bodyPr/>
          <a:lstStyle/>
          <a:p>
            <a:fld id="{9106CF8E-B217-4C03-811D-BFCA5F950112}" type="slidenum">
              <a:rPr lang="en-US" smtClean="0"/>
              <a:t>119</a:t>
            </a:fld>
            <a:endParaRPr lang="en-US"/>
          </a:p>
        </p:txBody>
      </p:sp>
    </p:spTree>
    <p:extLst>
      <p:ext uri="{BB962C8B-B14F-4D97-AF65-F5344CB8AC3E}">
        <p14:creationId xmlns:p14="http://schemas.microsoft.com/office/powerpoint/2010/main" val="2975406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AMBOSS</a:t>
            </a:r>
          </a:p>
        </p:txBody>
      </p:sp>
      <p:sp>
        <p:nvSpPr>
          <p:cNvPr id="4" name="Slide Number Placeholder 3"/>
          <p:cNvSpPr>
            <a:spLocks noGrp="1"/>
          </p:cNvSpPr>
          <p:nvPr>
            <p:ph type="sldNum" sz="quarter" idx="10"/>
          </p:nvPr>
        </p:nvSpPr>
        <p:spPr/>
        <p:txBody>
          <a:bodyPr/>
          <a:lstStyle/>
          <a:p>
            <a:fld id="{9106CF8E-B217-4C03-811D-BFCA5F950112}" type="slidenum">
              <a:rPr lang="en-US" smtClean="0"/>
              <a:t>120</a:t>
            </a:fld>
            <a:endParaRPr lang="en-US"/>
          </a:p>
        </p:txBody>
      </p:sp>
    </p:spTree>
    <p:extLst>
      <p:ext uri="{BB962C8B-B14F-4D97-AF65-F5344CB8AC3E}">
        <p14:creationId xmlns:p14="http://schemas.microsoft.com/office/powerpoint/2010/main" val="81989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prevalence of hypertension among school-aged children and adolescents is increasing (particularly in those who are obese)</a:t>
            </a:r>
          </a:p>
          <a:p>
            <a:r>
              <a:rPr lang="en-US" dirty="0"/>
              <a:t>At ≥ 75 years of age, prevalence is higher in women than men.</a:t>
            </a:r>
          </a:p>
        </p:txBody>
      </p:sp>
      <p:sp>
        <p:nvSpPr>
          <p:cNvPr id="4" name="Slide Number Placeholder 3"/>
          <p:cNvSpPr>
            <a:spLocks noGrp="1"/>
          </p:cNvSpPr>
          <p:nvPr>
            <p:ph type="sldNum" sz="quarter" idx="10"/>
          </p:nvPr>
        </p:nvSpPr>
        <p:spPr/>
        <p:txBody>
          <a:bodyPr/>
          <a:lstStyle/>
          <a:p>
            <a:fld id="{9106CF8E-B217-4C03-811D-BFCA5F950112}" type="slidenum">
              <a:rPr lang="en-US" smtClean="0"/>
              <a:t>121</a:t>
            </a:fld>
            <a:endParaRPr lang="en-US"/>
          </a:p>
        </p:txBody>
      </p:sp>
    </p:spTree>
    <p:extLst>
      <p:ext uri="{BB962C8B-B14F-4D97-AF65-F5344CB8AC3E}">
        <p14:creationId xmlns:p14="http://schemas.microsoft.com/office/powerpoint/2010/main" val="880570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hypertension is often asymptomatic, regular screening is necessary to prevent end-organ damage.</a:t>
            </a:r>
          </a:p>
        </p:txBody>
      </p:sp>
      <p:sp>
        <p:nvSpPr>
          <p:cNvPr id="4" name="Slide Number Placeholder 3"/>
          <p:cNvSpPr>
            <a:spLocks noGrp="1"/>
          </p:cNvSpPr>
          <p:nvPr>
            <p:ph type="sldNum" sz="quarter" idx="10"/>
          </p:nvPr>
        </p:nvSpPr>
        <p:spPr/>
        <p:txBody>
          <a:bodyPr/>
          <a:lstStyle/>
          <a:p>
            <a:fld id="{9106CF8E-B217-4C03-811D-BFCA5F950112}" type="slidenum">
              <a:rPr lang="en-US" smtClean="0"/>
              <a:t>124</a:t>
            </a:fld>
            <a:endParaRPr lang="en-US"/>
          </a:p>
        </p:txBody>
      </p:sp>
    </p:spTree>
    <p:extLst>
      <p:ext uri="{BB962C8B-B14F-4D97-AF65-F5344CB8AC3E}">
        <p14:creationId xmlns:p14="http://schemas.microsoft.com/office/powerpoint/2010/main" val="13483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Hypertensive crises refer to acute increases in blood pressure (generally defined as ≥ 180/120 mm Hg) that cause or increase the risk of end-organ damage, i.e., damage to the brain (e.g., encephalopathy, stroke), eyes (e.g., retinopathy), cardiovascular system (e.g., ACS, pulmonary edema, aortic dissection), and/or kidneys (e.g., acute kidney injury). They can be due to primary hypertension or precipitated by underlying conditions (e.g., </a:t>
            </a:r>
            <a:r>
              <a:rPr lang="en-US" dirty="0" err="1"/>
              <a:t>pheochromocytoma</a:t>
            </a:r>
            <a:r>
              <a:rPr lang="en-US" dirty="0"/>
              <a:t>, pre-eclampsia, drug toxicity). </a:t>
            </a:r>
          </a:p>
        </p:txBody>
      </p:sp>
      <p:sp>
        <p:nvSpPr>
          <p:cNvPr id="4" name="Slide Number Placeholder 3"/>
          <p:cNvSpPr>
            <a:spLocks noGrp="1"/>
          </p:cNvSpPr>
          <p:nvPr>
            <p:ph type="sldNum" sz="quarter" idx="10"/>
          </p:nvPr>
        </p:nvSpPr>
        <p:spPr/>
        <p:txBody>
          <a:bodyPr/>
          <a:lstStyle/>
          <a:p>
            <a:fld id="{9106CF8E-B217-4C03-811D-BFCA5F950112}" type="slidenum">
              <a:rPr lang="en-US" smtClean="0"/>
              <a:t>126</a:t>
            </a:fld>
            <a:endParaRPr lang="en-US"/>
          </a:p>
        </p:txBody>
      </p:sp>
    </p:spTree>
    <p:extLst>
      <p:ext uri="{BB962C8B-B14F-4D97-AF65-F5344CB8AC3E}">
        <p14:creationId xmlns:p14="http://schemas.microsoft.com/office/powerpoint/2010/main" val="3985308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Prognosis</a:t>
            </a:r>
          </a:p>
          <a:p>
            <a:r>
              <a:rPr lang="en-US" dirty="0"/>
              <a:t>If left untreated, hypertensive emergencies are associated with a 1-year mortality rate of &gt; 80% and a median survival of 10–11 months.</a:t>
            </a:r>
          </a:p>
        </p:txBody>
      </p:sp>
      <p:sp>
        <p:nvSpPr>
          <p:cNvPr id="4" name="Slide Number Placeholder 3"/>
          <p:cNvSpPr>
            <a:spLocks noGrp="1"/>
          </p:cNvSpPr>
          <p:nvPr>
            <p:ph type="sldNum" sz="quarter" idx="10"/>
          </p:nvPr>
        </p:nvSpPr>
        <p:spPr/>
        <p:txBody>
          <a:bodyPr/>
          <a:lstStyle/>
          <a:p>
            <a:fld id="{9106CF8E-B217-4C03-811D-BFCA5F950112}" type="slidenum">
              <a:rPr lang="en-US" smtClean="0"/>
              <a:t>127</a:t>
            </a:fld>
            <a:endParaRPr lang="en-US"/>
          </a:p>
        </p:txBody>
      </p:sp>
    </p:spTree>
    <p:extLst>
      <p:ext uri="{BB962C8B-B14F-4D97-AF65-F5344CB8AC3E}">
        <p14:creationId xmlns:p14="http://schemas.microsoft.com/office/powerpoint/2010/main" val="3750836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next.amboss.com/us/article/Js0sDh#Z44a0fb80a8923b6e2fb8ff1f83d5803a" TargetMode="External"/><Relationship Id="rId7" Type="http://schemas.openxmlformats.org/officeDocument/2006/relationships/hyperlink" Target="https://next.amboss.com/us/article/BO0zuT#Z0177eddec63c245f506ef2bc0e09375d"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next.amboss.com/us/article/4g03v2#Z6f8e50436ee2db7b982c290b29f9ddbc" TargetMode="External"/><Relationship Id="rId5" Type="http://schemas.openxmlformats.org/officeDocument/2006/relationships/hyperlink" Target="https://next.amboss.com/us/article/Xh09cf#Z2af75754d89ba44bd34fcb120ad881aa" TargetMode="External"/><Relationship Id="rId4" Type="http://schemas.openxmlformats.org/officeDocument/2006/relationships/hyperlink" Target="https://next.amboss.com/us/article/Xh09cf#Z78eacc47b7552f5f8334b362a2a2aa85"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next.amboss.com/us/article/jJ0_FS#Z16ba01c2eaf182952e50cfba0ace18de" TargetMode="External"/><Relationship Id="rId7" Type="http://schemas.openxmlformats.org/officeDocument/2006/relationships/hyperlink" Target="https://next.amboss.com/us/article/3g0SE2#Z1235e572dd827cff7d31e954b3f94489" TargetMode="External"/><Relationship Id="rId2" Type="http://schemas.openxmlformats.org/officeDocument/2006/relationships/hyperlink" Target="https://next.amboss.com/us/article/y50d5g#Z2b442ac046da7d0176db14298445235f" TargetMode="External"/><Relationship Id="rId1" Type="http://schemas.openxmlformats.org/officeDocument/2006/relationships/slideLayout" Target="../slideLayouts/slideLayout2.xml"/><Relationship Id="rId6" Type="http://schemas.openxmlformats.org/officeDocument/2006/relationships/hyperlink" Target="https://next.amboss.com/us/article/4g03v2#Z6f8e50436ee2db7b982c290b29f9ddbc" TargetMode="External"/><Relationship Id="rId5" Type="http://schemas.openxmlformats.org/officeDocument/2006/relationships/hyperlink" Target="https://next.amboss.com/us/article/En08Eg#Z0ccd21fcf57fab20ffb12c037f4d9af3" TargetMode="External"/><Relationship Id="rId4" Type="http://schemas.openxmlformats.org/officeDocument/2006/relationships/hyperlink" Target="https://next.amboss.com/us/article/zo0reS#Z5c6beffd382447ddb647cd1cc4a2d66e"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hyperlink" Target="https://next.amboss.com/us/article/wn0hvg#Z2031dfc529753af06643e25abc560651" TargetMode="External"/><Relationship Id="rId13" Type="http://schemas.openxmlformats.org/officeDocument/2006/relationships/hyperlink" Target="https://next.amboss.com/us/article/Xh09cf#Z2af75754d89ba44bd34fcb120ad881aa" TargetMode="External"/><Relationship Id="rId3" Type="http://schemas.openxmlformats.org/officeDocument/2006/relationships/hyperlink" Target="https://next.amboss.com/us/article/kO0msT#Z94d640a5c20edc6f8dc976d9dfb183cd" TargetMode="External"/><Relationship Id="rId7" Type="http://schemas.openxmlformats.org/officeDocument/2006/relationships/hyperlink" Target="https://next.amboss.com/us/article/fH0kph#Z2902ea08bfe4d834c405462f8fae0720" TargetMode="External"/><Relationship Id="rId12" Type="http://schemas.openxmlformats.org/officeDocument/2006/relationships/hyperlink" Target="https://next.amboss.com/us/article/rM0fJg#Z02202c59062a16f2c07298b9105a78c8"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next.amboss.com/us/article/YL0nwg#Z67ba0252fff6842349617790ed19ae54" TargetMode="External"/><Relationship Id="rId11" Type="http://schemas.openxmlformats.org/officeDocument/2006/relationships/hyperlink" Target="https://next.amboss.com/us/article/rM0fJg#Zad92a94efb4a5133eeae2614537e55b0" TargetMode="External"/><Relationship Id="rId5" Type="http://schemas.openxmlformats.org/officeDocument/2006/relationships/hyperlink" Target="https://next.amboss.com/us/article/Xh09cf#Z1b59659b9fae0bbfcbab82fa4d6c7461" TargetMode="External"/><Relationship Id="rId10" Type="http://schemas.openxmlformats.org/officeDocument/2006/relationships/hyperlink" Target="https://next.amboss.com/us/article/Hj0KbT#Z5c2e48c03f4f7ffb7eba5810a71d5839" TargetMode="External"/><Relationship Id="rId4" Type="http://schemas.openxmlformats.org/officeDocument/2006/relationships/hyperlink" Target="https://next.amboss.com/us/article/Uq0bBS#Zb1dbc966d0630596c97822fc2eb96924" TargetMode="External"/><Relationship Id="rId9" Type="http://schemas.openxmlformats.org/officeDocument/2006/relationships/hyperlink" Target="https://next.amboss.com/us/article/cp0aoS#Z8473446b734702b73ac2972b7bbf7bf7"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8" Type="http://schemas.openxmlformats.org/officeDocument/2006/relationships/hyperlink" Target="https://next.amboss.com/us/article/YL0nwg#Z67ba0252fff6842349617790ed19ae54" TargetMode="External"/><Relationship Id="rId3" Type="http://schemas.openxmlformats.org/officeDocument/2006/relationships/hyperlink" Target="https://next.amboss.com/us/article/Xh09cf#Z248cb859e0fce778d31dbab22452cef7" TargetMode="External"/><Relationship Id="rId7" Type="http://schemas.openxmlformats.org/officeDocument/2006/relationships/hyperlink" Target="https://next.amboss.com/us/article/cp0aoS#Z8473446b734702b73ac2972b7bbf7bf7"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next.amboss.com/us/article/SM0yLg#Z4d691ca388c1f715da27ec368c5c7171" TargetMode="External"/><Relationship Id="rId5" Type="http://schemas.openxmlformats.org/officeDocument/2006/relationships/hyperlink" Target="https://next.amboss.com/us/article/sO0tFT#Z977fdcf226fc18594c74f85f97789302" TargetMode="External"/><Relationship Id="rId10" Type="http://schemas.openxmlformats.org/officeDocument/2006/relationships/hyperlink" Target="https://next.amboss.com/us/article/FO0g8T#Z3fa312a3c8644c2c347fa3d26a59adc1" TargetMode="External"/><Relationship Id="rId4" Type="http://schemas.openxmlformats.org/officeDocument/2006/relationships/hyperlink" Target="https://next.amboss.com/us/article/ZK0ZUS#Z231d06cc8e7e5905367bc711c97a4b72" TargetMode="External"/><Relationship Id="rId9" Type="http://schemas.openxmlformats.org/officeDocument/2006/relationships/hyperlink" Target="https://next.amboss.com/us/article/FO0g8T#Zb20bb1ae031f9df6c04402cdbb2e890d"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hyperlink" Target="https://next.amboss.com/us/article/Xh09cf?q=hypertension"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1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ustomXml" Target="../ink/ink6.xml"/><Relationship Id="rId1" Type="http://schemas.openxmlformats.org/officeDocument/2006/relationships/slideLayout" Target="../slideLayouts/slideLayout2.xml"/><Relationship Id="rId4" Type="http://schemas.openxmlformats.org/officeDocument/2006/relationships/customXml" Target="../ink/ink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Basic introduction</a:t>
            </a:r>
            <a:endParaRPr lang="ar-EG" dirty="0"/>
          </a:p>
        </p:txBody>
      </p:sp>
      <p:sp>
        <p:nvSpPr>
          <p:cNvPr id="3" name="Subtitle 2"/>
          <p:cNvSpPr>
            <a:spLocks noGrp="1"/>
          </p:cNvSpPr>
          <p:nvPr>
            <p:ph type="subTitle" idx="1"/>
          </p:nvPr>
        </p:nvSpPr>
        <p:spPr>
          <a:xfrm>
            <a:off x="1371600" y="3886200"/>
            <a:ext cx="6705600" cy="1752600"/>
          </a:xfrm>
        </p:spPr>
        <p:txBody>
          <a:bodyPr/>
          <a:lstStyle/>
          <a:p>
            <a:r>
              <a:rPr lang="en-US" dirty="0"/>
              <a:t>By</a:t>
            </a:r>
          </a:p>
          <a:p>
            <a:r>
              <a:rPr lang="en-US" dirty="0"/>
              <a:t>Dr. MOHAMED ABD ALMONEIM ATTIA</a:t>
            </a:r>
            <a:endParaRPr lang="ar-EG"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a:t>2 Divisions of ANS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51097076"/>
              </p:ext>
            </p:extLst>
          </p:nvPr>
        </p:nvGraphicFramePr>
        <p:xfrm>
          <a:off x="0" y="1447800"/>
          <a:ext cx="9144000" cy="5181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89246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915400" cy="6553200"/>
          </a:xfrm>
        </p:spPr>
        <p:txBody>
          <a:bodyPr>
            <a:normAutofit fontScale="92500"/>
          </a:bodyPr>
          <a:lstStyle/>
          <a:p>
            <a:pPr>
              <a:buNone/>
            </a:pPr>
            <a:r>
              <a:rPr lang="en-US" b="1" dirty="0" err="1"/>
              <a:t>Hydralazine</a:t>
            </a:r>
            <a:endParaRPr lang="en-US" sz="2400" b="1" dirty="0"/>
          </a:p>
          <a:p>
            <a:pPr>
              <a:buNone/>
            </a:pPr>
            <a:r>
              <a:rPr lang="en-US" dirty="0"/>
              <a:t> </a:t>
            </a:r>
            <a:endParaRPr lang="en-US" sz="5400" dirty="0"/>
          </a:p>
          <a:p>
            <a:pPr>
              <a:buNone/>
            </a:pPr>
            <a:r>
              <a:rPr lang="en-US" b="1" u="sng" dirty="0"/>
              <a:t>Therapeutic uses:</a:t>
            </a:r>
            <a:r>
              <a:rPr lang="en-US" dirty="0"/>
              <a:t> </a:t>
            </a:r>
            <a:endParaRPr lang="en-US" sz="2800" dirty="0"/>
          </a:p>
          <a:p>
            <a:pPr lvl="1">
              <a:buNone/>
            </a:pPr>
            <a:r>
              <a:rPr lang="en-US" dirty="0"/>
              <a:t>Severe systemic hypertension.</a:t>
            </a:r>
            <a:endParaRPr lang="en-US" sz="2400" dirty="0"/>
          </a:p>
          <a:p>
            <a:pPr lvl="1">
              <a:buNone/>
            </a:pPr>
            <a:r>
              <a:rPr lang="en-US" dirty="0"/>
              <a:t>Hypertension in </a:t>
            </a:r>
            <a:r>
              <a:rPr lang="en-US" b="1" dirty="0"/>
              <a:t>pregnancy</a:t>
            </a:r>
            <a:r>
              <a:rPr lang="en-US" dirty="0"/>
              <a:t> (2</a:t>
            </a:r>
            <a:r>
              <a:rPr lang="en-US" baseline="30000" dirty="0"/>
              <a:t>nd</a:t>
            </a:r>
            <a:r>
              <a:rPr lang="en-US" dirty="0"/>
              <a:t> choice after </a:t>
            </a:r>
            <a:r>
              <a:rPr lang="el-GR" dirty="0"/>
              <a:t>α</a:t>
            </a:r>
            <a:r>
              <a:rPr lang="en-US" dirty="0"/>
              <a:t>-methyldopa).</a:t>
            </a:r>
            <a:endParaRPr lang="en-US" sz="2400" dirty="0"/>
          </a:p>
          <a:p>
            <a:pPr>
              <a:buNone/>
            </a:pPr>
            <a:r>
              <a:rPr lang="en-US" dirty="0"/>
              <a:t> </a:t>
            </a:r>
            <a:endParaRPr lang="en-US" sz="5400" dirty="0"/>
          </a:p>
          <a:p>
            <a:pPr>
              <a:buNone/>
            </a:pPr>
            <a:r>
              <a:rPr lang="en-US" b="1" u="sng" dirty="0"/>
              <a:t>Side effects:</a:t>
            </a:r>
            <a:endParaRPr lang="en-US" sz="2800" dirty="0"/>
          </a:p>
          <a:p>
            <a:pPr>
              <a:buNone/>
            </a:pPr>
            <a:r>
              <a:rPr lang="en-US" sz="800" b="1" dirty="0"/>
              <a:t> </a:t>
            </a:r>
            <a:endParaRPr lang="en-US" sz="5400" dirty="0"/>
          </a:p>
          <a:p>
            <a:pPr lvl="0">
              <a:buNone/>
            </a:pPr>
            <a:r>
              <a:rPr lang="en-US" dirty="0"/>
              <a:t>Hypotension and reflex tachycardia. </a:t>
            </a:r>
            <a:endParaRPr lang="en-US" sz="2800" dirty="0"/>
          </a:p>
          <a:p>
            <a:pPr lvl="0">
              <a:buNone/>
            </a:pPr>
            <a:r>
              <a:rPr lang="en-US" dirty="0"/>
              <a:t>Salt and water retention.</a:t>
            </a:r>
            <a:endParaRPr lang="en-US" sz="2800" dirty="0"/>
          </a:p>
          <a:p>
            <a:pPr lvl="0">
              <a:buNone/>
            </a:pPr>
            <a:r>
              <a:rPr lang="en-US" b="1" dirty="0"/>
              <a:t>H</a:t>
            </a:r>
            <a:r>
              <a:rPr lang="en-US" dirty="0"/>
              <a:t>eadache, </a:t>
            </a:r>
            <a:r>
              <a:rPr lang="en-US" b="1" dirty="0" err="1"/>
              <a:t>A</a:t>
            </a:r>
            <a:r>
              <a:rPr lang="en-US" dirty="0" err="1"/>
              <a:t>nginal</a:t>
            </a:r>
            <a:r>
              <a:rPr lang="en-US" dirty="0"/>
              <a:t> pain, </a:t>
            </a:r>
            <a:r>
              <a:rPr lang="en-US" b="1" dirty="0"/>
              <a:t>N</a:t>
            </a:r>
            <a:r>
              <a:rPr lang="en-US" dirty="0"/>
              <a:t>ausea,</a:t>
            </a:r>
            <a:r>
              <a:rPr lang="en-US" b="1" dirty="0"/>
              <a:t> D</a:t>
            </a:r>
            <a:r>
              <a:rPr lang="en-US" dirty="0"/>
              <a:t>izziness (</a:t>
            </a:r>
            <a:r>
              <a:rPr lang="en-US" b="1" dirty="0"/>
              <a:t>HAND</a:t>
            </a:r>
            <a:r>
              <a:rPr lang="en-US" dirty="0"/>
              <a:t>).</a:t>
            </a:r>
            <a:endParaRPr lang="en-US" sz="2800" dirty="0"/>
          </a:p>
          <a:p>
            <a:pPr lvl="0">
              <a:buNone/>
            </a:pPr>
            <a:r>
              <a:rPr lang="en-US" u="dotted" dirty="0"/>
              <a:t>Systemic lupus </a:t>
            </a:r>
            <a:r>
              <a:rPr lang="en-US" u="dotted" dirty="0" err="1"/>
              <a:t>erythematosis</a:t>
            </a:r>
            <a:r>
              <a:rPr lang="en-US" dirty="0"/>
              <a:t> (SLE)-like syndrome </a:t>
            </a:r>
            <a:r>
              <a:rPr lang="en-US" u="sng" dirty="0"/>
              <a:t>in slow </a:t>
            </a:r>
            <a:r>
              <a:rPr lang="en-US" u="sng" dirty="0" err="1"/>
              <a:t>acetylators</a:t>
            </a:r>
            <a:r>
              <a:rPr lang="en-US" dirty="0"/>
              <a:t>.</a:t>
            </a:r>
            <a:endParaRPr lang="en-US" sz="2800" dirty="0"/>
          </a:p>
          <a:p>
            <a:pPr>
              <a:buNone/>
            </a:pPr>
            <a:endParaRPr lang="ar-EG" dirty="0"/>
          </a:p>
        </p:txBody>
      </p:sp>
    </p:spTree>
    <p:extLst>
      <p:ext uri="{BB962C8B-B14F-4D97-AF65-F5344CB8AC3E}">
        <p14:creationId xmlns:p14="http://schemas.microsoft.com/office/powerpoint/2010/main" val="24863578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067800" cy="6553200"/>
          </a:xfrm>
        </p:spPr>
        <p:txBody>
          <a:bodyPr>
            <a:normAutofit fontScale="92500" lnSpcReduction="10000"/>
          </a:bodyPr>
          <a:lstStyle/>
          <a:p>
            <a:pPr>
              <a:buNone/>
            </a:pPr>
            <a:r>
              <a:rPr lang="en-US" b="1" dirty="0" err="1"/>
              <a:t>Minoxidil</a:t>
            </a:r>
            <a:endParaRPr lang="en-US" b="1" dirty="0"/>
          </a:p>
          <a:p>
            <a:pPr>
              <a:buNone/>
            </a:pPr>
            <a:r>
              <a:rPr lang="en-US" dirty="0"/>
              <a:t> </a:t>
            </a:r>
          </a:p>
          <a:p>
            <a:pPr>
              <a:buNone/>
            </a:pPr>
            <a:r>
              <a:rPr lang="en-US" b="1" dirty="0"/>
              <a:t> </a:t>
            </a:r>
            <a:r>
              <a:rPr lang="en-US" b="1" u="sng" dirty="0"/>
              <a:t>Therapeutic uses:</a:t>
            </a:r>
            <a:endParaRPr lang="en-US" dirty="0"/>
          </a:p>
          <a:p>
            <a:pPr>
              <a:buNone/>
            </a:pPr>
            <a:r>
              <a:rPr lang="en-US" b="1" dirty="0"/>
              <a:t> </a:t>
            </a:r>
            <a:endParaRPr lang="en-US" dirty="0"/>
          </a:p>
          <a:p>
            <a:pPr lvl="0">
              <a:buNone/>
            </a:pPr>
            <a:r>
              <a:rPr lang="en-US" dirty="0"/>
              <a:t>Topical </a:t>
            </a:r>
            <a:r>
              <a:rPr lang="en-US" dirty="0" err="1"/>
              <a:t>minoxidil</a:t>
            </a:r>
            <a:r>
              <a:rPr lang="en-US" dirty="0"/>
              <a:t> is used to </a:t>
            </a:r>
            <a:r>
              <a:rPr lang="en-US" u="dash" dirty="0"/>
              <a:t>stimulate hair growth</a:t>
            </a:r>
            <a:r>
              <a:rPr lang="en-US" dirty="0"/>
              <a:t> in male baldness.</a:t>
            </a:r>
          </a:p>
          <a:p>
            <a:pPr>
              <a:buNone/>
            </a:pPr>
            <a:r>
              <a:rPr lang="en-US" b="1" dirty="0"/>
              <a:t> </a:t>
            </a:r>
            <a:endParaRPr lang="en-US" dirty="0"/>
          </a:p>
          <a:p>
            <a:pPr>
              <a:buNone/>
            </a:pPr>
            <a:r>
              <a:rPr lang="en-US" b="1" u="sng" dirty="0"/>
              <a:t>Side effects:</a:t>
            </a:r>
            <a:endParaRPr lang="en-US" dirty="0"/>
          </a:p>
          <a:p>
            <a:pPr>
              <a:buNone/>
            </a:pPr>
            <a:r>
              <a:rPr lang="en-US" b="1" dirty="0"/>
              <a:t> </a:t>
            </a:r>
            <a:r>
              <a:rPr lang="en-US" dirty="0"/>
              <a:t>Hypotension and reflex tachycardia.</a:t>
            </a:r>
          </a:p>
          <a:p>
            <a:pPr lvl="0">
              <a:buNone/>
            </a:pPr>
            <a:r>
              <a:rPr lang="en-US" dirty="0"/>
              <a:t>Salt and water retention.</a:t>
            </a:r>
          </a:p>
          <a:p>
            <a:pPr lvl="0">
              <a:buNone/>
            </a:pPr>
            <a:r>
              <a:rPr lang="en-US" b="1" dirty="0"/>
              <a:t>H</a:t>
            </a:r>
            <a:r>
              <a:rPr lang="en-US" dirty="0"/>
              <a:t>eadache, </a:t>
            </a:r>
            <a:r>
              <a:rPr lang="en-US" b="1" dirty="0" err="1"/>
              <a:t>A</a:t>
            </a:r>
            <a:r>
              <a:rPr lang="en-US" dirty="0" err="1"/>
              <a:t>nginal</a:t>
            </a:r>
            <a:r>
              <a:rPr lang="en-US" dirty="0"/>
              <a:t> pain, </a:t>
            </a:r>
            <a:r>
              <a:rPr lang="en-US" b="1" dirty="0"/>
              <a:t>N</a:t>
            </a:r>
            <a:r>
              <a:rPr lang="en-US" dirty="0"/>
              <a:t>ausea,</a:t>
            </a:r>
            <a:r>
              <a:rPr lang="en-US" b="1" dirty="0"/>
              <a:t> D</a:t>
            </a:r>
            <a:r>
              <a:rPr lang="en-US" dirty="0"/>
              <a:t>izziness (</a:t>
            </a:r>
            <a:r>
              <a:rPr lang="en-US" b="1" dirty="0"/>
              <a:t>HAND</a:t>
            </a:r>
            <a:r>
              <a:rPr lang="en-US" dirty="0"/>
              <a:t>).</a:t>
            </a:r>
          </a:p>
          <a:p>
            <a:pPr lvl="0">
              <a:buNone/>
            </a:pPr>
            <a:r>
              <a:rPr lang="en-US" u="dotted" dirty="0" err="1"/>
              <a:t>Hypertrichosis</a:t>
            </a:r>
            <a:r>
              <a:rPr lang="en-US" u="dotted" dirty="0"/>
              <a:t>= </a:t>
            </a:r>
            <a:r>
              <a:rPr lang="en-US" u="dotted" dirty="0" err="1"/>
              <a:t>hirsutism</a:t>
            </a:r>
            <a:r>
              <a:rPr lang="en-US" dirty="0"/>
              <a:t> (undesirable hair growth in the face and body).</a:t>
            </a:r>
          </a:p>
          <a:p>
            <a:endParaRPr lang="ar-EG" dirty="0"/>
          </a:p>
        </p:txBody>
      </p:sp>
    </p:spTree>
    <p:extLst>
      <p:ext uri="{BB962C8B-B14F-4D97-AF65-F5344CB8AC3E}">
        <p14:creationId xmlns:p14="http://schemas.microsoft.com/office/powerpoint/2010/main" val="768424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067800" cy="6553200"/>
          </a:xfrm>
        </p:spPr>
        <p:txBody>
          <a:bodyPr>
            <a:normAutofit fontScale="92500" lnSpcReduction="20000"/>
          </a:bodyPr>
          <a:lstStyle/>
          <a:p>
            <a:pPr>
              <a:buNone/>
            </a:pPr>
            <a:r>
              <a:rPr lang="en-US" b="1" dirty="0" err="1"/>
              <a:t>Diazoxide</a:t>
            </a:r>
            <a:endParaRPr lang="en-US" b="1" dirty="0"/>
          </a:p>
          <a:p>
            <a:pPr>
              <a:buNone/>
            </a:pPr>
            <a:r>
              <a:rPr lang="en-US" dirty="0"/>
              <a:t> </a:t>
            </a:r>
          </a:p>
          <a:p>
            <a:pPr>
              <a:buNone/>
            </a:pPr>
            <a:r>
              <a:rPr lang="en-US" b="1" dirty="0"/>
              <a:t> </a:t>
            </a:r>
            <a:endParaRPr lang="en-US" dirty="0"/>
          </a:p>
          <a:p>
            <a:pPr>
              <a:buNone/>
            </a:pPr>
            <a:r>
              <a:rPr lang="en-US" b="1" u="sng" dirty="0"/>
              <a:t>Mechanism:</a:t>
            </a:r>
            <a:r>
              <a:rPr lang="en-US" b="1" dirty="0"/>
              <a:t> </a:t>
            </a:r>
            <a:r>
              <a:rPr lang="en-US" dirty="0"/>
              <a:t>direct </a:t>
            </a:r>
            <a:r>
              <a:rPr lang="en-US" dirty="0" err="1"/>
              <a:t>arteriolodilator</a:t>
            </a:r>
            <a:r>
              <a:rPr lang="en-US" dirty="0"/>
              <a:t> by </a:t>
            </a:r>
            <a:r>
              <a:rPr lang="en-US" u="dotted" dirty="0"/>
              <a:t>opening K</a:t>
            </a:r>
            <a:r>
              <a:rPr lang="en-US" u="dotted" baseline="30000" dirty="0"/>
              <a:t>+ </a:t>
            </a:r>
            <a:r>
              <a:rPr lang="en-US" u="dotted" dirty="0"/>
              <a:t>channels</a:t>
            </a:r>
            <a:r>
              <a:rPr lang="en-US" dirty="0"/>
              <a:t> → hyperpolarization → relaxation of the vascular </a:t>
            </a:r>
            <a:r>
              <a:rPr lang="en-US" dirty="0" err="1"/>
              <a:t>sm</a:t>
            </a:r>
            <a:r>
              <a:rPr lang="en-US" dirty="0"/>
              <a:t> </a:t>
            </a:r>
            <a:r>
              <a:rPr lang="en-US" dirty="0" err="1"/>
              <a:t>ms.</a:t>
            </a:r>
            <a:endParaRPr lang="en-US" dirty="0"/>
          </a:p>
          <a:p>
            <a:pPr>
              <a:buNone/>
            </a:pPr>
            <a:r>
              <a:rPr lang="en-US" dirty="0"/>
              <a:t> </a:t>
            </a:r>
          </a:p>
          <a:p>
            <a:pPr>
              <a:buNone/>
            </a:pPr>
            <a:r>
              <a:rPr lang="en-US" b="1" u="sng" dirty="0"/>
              <a:t>Therapeutic uses:</a:t>
            </a:r>
            <a:endParaRPr lang="en-US" dirty="0"/>
          </a:p>
          <a:p>
            <a:pPr>
              <a:buNone/>
            </a:pPr>
            <a:r>
              <a:rPr lang="en-US" b="1" dirty="0"/>
              <a:t> </a:t>
            </a:r>
            <a:endParaRPr lang="en-US" dirty="0"/>
          </a:p>
          <a:p>
            <a:pPr lvl="0">
              <a:buNone/>
            </a:pPr>
            <a:r>
              <a:rPr lang="en-US" u="dash" dirty="0"/>
              <a:t>Hypertensive emergencies e.g. hypertensive encephalopathy</a:t>
            </a:r>
            <a:r>
              <a:rPr lang="en-US" dirty="0"/>
              <a:t>. (</a:t>
            </a:r>
            <a:r>
              <a:rPr lang="en-US" b="1" dirty="0"/>
              <a:t>rapid </a:t>
            </a:r>
            <a:r>
              <a:rPr lang="en-US" b="1" dirty="0" err="1"/>
              <a:t>i.v</a:t>
            </a:r>
            <a:r>
              <a:rPr lang="en-US" b="1" dirty="0"/>
              <a:t>. injection</a:t>
            </a:r>
            <a:r>
              <a:rPr lang="en-US" dirty="0"/>
              <a:t> to avoid rapid and extensive binding with plasma proteins).</a:t>
            </a:r>
          </a:p>
          <a:p>
            <a:pPr lvl="0">
              <a:buNone/>
            </a:pPr>
            <a:r>
              <a:rPr lang="en-US" u="dash" dirty="0"/>
              <a:t>Hypoglycemia due to </a:t>
            </a:r>
            <a:r>
              <a:rPr lang="en-US" u="dash" dirty="0" err="1"/>
              <a:t>hyperinsulinism</a:t>
            </a:r>
            <a:r>
              <a:rPr lang="en-US" dirty="0"/>
              <a:t> to decrease insulin secretion from the pancreatic β-cells through opening of its K</a:t>
            </a:r>
            <a:r>
              <a:rPr lang="en-US" baseline="30000" dirty="0"/>
              <a:t>+</a:t>
            </a:r>
            <a:r>
              <a:rPr lang="en-US" dirty="0"/>
              <a:t> channels.</a:t>
            </a:r>
          </a:p>
          <a:p>
            <a:endParaRPr lang="ar-EG" dirty="0"/>
          </a:p>
        </p:txBody>
      </p:sp>
    </p:spTree>
    <p:extLst>
      <p:ext uri="{BB962C8B-B14F-4D97-AF65-F5344CB8AC3E}">
        <p14:creationId xmlns:p14="http://schemas.microsoft.com/office/powerpoint/2010/main" val="37151611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6553200"/>
          </a:xfrm>
        </p:spPr>
        <p:txBody>
          <a:bodyPr/>
          <a:lstStyle/>
          <a:p>
            <a:pPr>
              <a:buNone/>
            </a:pPr>
            <a:r>
              <a:rPr lang="en-US" b="1" u="sng" dirty="0"/>
              <a:t>Side effects:</a:t>
            </a:r>
            <a:endParaRPr lang="en-US" dirty="0"/>
          </a:p>
          <a:p>
            <a:pPr>
              <a:buNone/>
            </a:pPr>
            <a:r>
              <a:rPr lang="en-US" b="1" dirty="0"/>
              <a:t> </a:t>
            </a:r>
            <a:endParaRPr lang="en-US" dirty="0"/>
          </a:p>
          <a:p>
            <a:pPr lvl="0">
              <a:buNone/>
            </a:pPr>
            <a:r>
              <a:rPr lang="en-US" dirty="0"/>
              <a:t>Hypotension and reflex tachycardia. </a:t>
            </a:r>
          </a:p>
          <a:p>
            <a:pPr lvl="0">
              <a:buNone/>
            </a:pPr>
            <a:r>
              <a:rPr lang="en-US" dirty="0"/>
              <a:t>Salt and water retention.</a:t>
            </a:r>
          </a:p>
          <a:p>
            <a:pPr lvl="0">
              <a:buNone/>
            </a:pPr>
            <a:r>
              <a:rPr lang="en-US" b="1" dirty="0"/>
              <a:t>H</a:t>
            </a:r>
            <a:r>
              <a:rPr lang="en-US" dirty="0"/>
              <a:t>eadache, </a:t>
            </a:r>
            <a:r>
              <a:rPr lang="en-US" b="1" dirty="0"/>
              <a:t>A</a:t>
            </a:r>
            <a:r>
              <a:rPr lang="en-US" dirty="0"/>
              <a:t>nginal pain, </a:t>
            </a:r>
            <a:r>
              <a:rPr lang="en-US" b="1" dirty="0"/>
              <a:t>N</a:t>
            </a:r>
            <a:r>
              <a:rPr lang="en-US" dirty="0"/>
              <a:t>ausea,</a:t>
            </a:r>
            <a:r>
              <a:rPr lang="en-US" b="1" dirty="0"/>
              <a:t> D</a:t>
            </a:r>
            <a:r>
              <a:rPr lang="en-US" dirty="0"/>
              <a:t>izziness (</a:t>
            </a:r>
            <a:r>
              <a:rPr lang="en-US" b="1" dirty="0"/>
              <a:t>HAND</a:t>
            </a:r>
            <a:r>
              <a:rPr lang="en-US" dirty="0"/>
              <a:t>).</a:t>
            </a:r>
          </a:p>
          <a:p>
            <a:pPr lvl="0">
              <a:buNone/>
            </a:pPr>
            <a:r>
              <a:rPr lang="en-US" u="dotted" dirty="0"/>
              <a:t>Hyperglycemia</a:t>
            </a:r>
            <a:r>
              <a:rPr lang="en-US" dirty="0"/>
              <a:t> due to inhibition of insulin release.</a:t>
            </a:r>
          </a:p>
          <a:p>
            <a:pPr lvl="0">
              <a:buNone/>
            </a:pPr>
            <a:r>
              <a:rPr lang="en-US" u="dotted" dirty="0"/>
              <a:t>Hyperuricemia</a:t>
            </a:r>
            <a:r>
              <a:rPr lang="en-US" dirty="0"/>
              <a:t>.</a:t>
            </a:r>
          </a:p>
          <a:p>
            <a:endParaRPr lang="ar-EG" dirty="0"/>
          </a:p>
        </p:txBody>
      </p:sp>
    </p:spTree>
    <p:extLst>
      <p:ext uri="{BB962C8B-B14F-4D97-AF65-F5344CB8AC3E}">
        <p14:creationId xmlns:p14="http://schemas.microsoft.com/office/powerpoint/2010/main" val="15129564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15400" cy="6553200"/>
          </a:xfrm>
        </p:spPr>
        <p:txBody>
          <a:bodyPr>
            <a:normAutofit fontScale="92500" lnSpcReduction="10000"/>
          </a:bodyPr>
          <a:lstStyle/>
          <a:p>
            <a:pPr>
              <a:buNone/>
            </a:pPr>
            <a:r>
              <a:rPr lang="en-US" b="1" dirty="0"/>
              <a:t>Sodium </a:t>
            </a:r>
            <a:r>
              <a:rPr lang="en-US" b="1" dirty="0" err="1"/>
              <a:t>nitroprusside</a:t>
            </a:r>
            <a:endParaRPr lang="en-US" b="1" dirty="0"/>
          </a:p>
          <a:p>
            <a:pPr>
              <a:buNone/>
            </a:pPr>
            <a:r>
              <a:rPr lang="en-US" dirty="0"/>
              <a:t> </a:t>
            </a:r>
          </a:p>
          <a:p>
            <a:pPr>
              <a:buNone/>
            </a:pPr>
            <a:r>
              <a:rPr lang="en-US" b="1" u="sng" dirty="0"/>
              <a:t>Mechanism:</a:t>
            </a:r>
            <a:r>
              <a:rPr lang="en-US" dirty="0"/>
              <a:t> It liberates </a:t>
            </a:r>
            <a:r>
              <a:rPr lang="en-US" u="sng" dirty="0"/>
              <a:t>nitric oxide (NO)</a:t>
            </a:r>
            <a:r>
              <a:rPr lang="en-US" dirty="0"/>
              <a:t> → ↑ </a:t>
            </a:r>
            <a:r>
              <a:rPr lang="en-US" dirty="0" err="1"/>
              <a:t>cGMP</a:t>
            </a:r>
            <a:r>
              <a:rPr lang="en-US" dirty="0"/>
              <a:t> → ↓ Ca</a:t>
            </a:r>
            <a:r>
              <a:rPr lang="en-US" baseline="30000" dirty="0"/>
              <a:t>2+</a:t>
            </a:r>
            <a:r>
              <a:rPr lang="en-US" dirty="0"/>
              <a:t> entry in the vascular </a:t>
            </a:r>
            <a:r>
              <a:rPr lang="en-US" dirty="0" err="1"/>
              <a:t>sm</a:t>
            </a:r>
            <a:r>
              <a:rPr lang="en-US" dirty="0"/>
              <a:t> ms → dilatation of both </a:t>
            </a:r>
            <a:r>
              <a:rPr lang="en-US" u="sng" dirty="0"/>
              <a:t>arteries and veins.</a:t>
            </a:r>
            <a:endParaRPr lang="en-US" dirty="0"/>
          </a:p>
          <a:p>
            <a:pPr>
              <a:buNone/>
            </a:pPr>
            <a:r>
              <a:rPr lang="en-US" dirty="0"/>
              <a:t> </a:t>
            </a:r>
          </a:p>
          <a:p>
            <a:pPr>
              <a:buNone/>
            </a:pPr>
            <a:endParaRPr lang="en-US" dirty="0"/>
          </a:p>
          <a:p>
            <a:pPr>
              <a:buNone/>
            </a:pPr>
            <a:r>
              <a:rPr lang="en-US" b="1" u="sng" dirty="0"/>
              <a:t>Therapeutic uses:</a:t>
            </a:r>
            <a:endParaRPr lang="en-US" dirty="0"/>
          </a:p>
          <a:p>
            <a:pPr>
              <a:buNone/>
            </a:pPr>
            <a:r>
              <a:rPr lang="en-US" b="1" dirty="0"/>
              <a:t> </a:t>
            </a:r>
            <a:endParaRPr lang="en-US" dirty="0"/>
          </a:p>
          <a:p>
            <a:pPr lvl="0">
              <a:buNone/>
            </a:pPr>
            <a:r>
              <a:rPr lang="en-US" u="dotted" dirty="0"/>
              <a:t>Hypertensive encephalopathy</a:t>
            </a:r>
            <a:r>
              <a:rPr lang="en-US" dirty="0"/>
              <a:t>: It must be given by </a:t>
            </a:r>
            <a:r>
              <a:rPr lang="en-US" b="1" dirty="0" err="1"/>
              <a:t>i.v</a:t>
            </a:r>
            <a:r>
              <a:rPr lang="en-US" b="1" dirty="0"/>
              <a:t>. infusion</a:t>
            </a:r>
            <a:r>
              <a:rPr lang="en-US" dirty="0"/>
              <a:t> .</a:t>
            </a:r>
          </a:p>
          <a:p>
            <a:pPr lvl="0">
              <a:buNone/>
            </a:pPr>
            <a:r>
              <a:rPr lang="en-US" u="dotted" dirty="0"/>
              <a:t>Congestive heart failure:</a:t>
            </a:r>
            <a:r>
              <a:rPr lang="en-US" dirty="0"/>
              <a:t> to ↓ both preload (</a:t>
            </a:r>
            <a:r>
              <a:rPr lang="en-US" dirty="0" err="1"/>
              <a:t>venodilatation</a:t>
            </a:r>
            <a:r>
              <a:rPr lang="en-US" dirty="0"/>
              <a:t>) and </a:t>
            </a:r>
            <a:r>
              <a:rPr lang="en-US" dirty="0" err="1"/>
              <a:t>afterload</a:t>
            </a:r>
            <a:r>
              <a:rPr lang="en-US" dirty="0"/>
              <a:t> (</a:t>
            </a:r>
            <a:r>
              <a:rPr lang="en-US" dirty="0" err="1"/>
              <a:t>arteriolodilatation</a:t>
            </a:r>
            <a:r>
              <a:rPr lang="en-US" dirty="0"/>
              <a:t>).</a:t>
            </a:r>
          </a:p>
          <a:p>
            <a:endParaRPr lang="ar-EG" dirty="0"/>
          </a:p>
        </p:txBody>
      </p:sp>
    </p:spTree>
    <p:extLst>
      <p:ext uri="{BB962C8B-B14F-4D97-AF65-F5344CB8AC3E}">
        <p14:creationId xmlns:p14="http://schemas.microsoft.com/office/powerpoint/2010/main" val="38147189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705600"/>
          </a:xfrm>
        </p:spPr>
        <p:txBody>
          <a:bodyPr>
            <a:normAutofit lnSpcReduction="10000"/>
          </a:bodyPr>
          <a:lstStyle/>
          <a:p>
            <a:pPr>
              <a:buNone/>
            </a:pPr>
            <a:r>
              <a:rPr lang="en-US" b="1" u="sng" dirty="0"/>
              <a:t>Side effects:</a:t>
            </a:r>
            <a:endParaRPr lang="en-US" dirty="0"/>
          </a:p>
          <a:p>
            <a:pPr>
              <a:buNone/>
            </a:pPr>
            <a:r>
              <a:rPr lang="en-US" dirty="0"/>
              <a:t> </a:t>
            </a:r>
          </a:p>
          <a:p>
            <a:pPr lvl="0">
              <a:buNone/>
            </a:pPr>
            <a:r>
              <a:rPr lang="en-US" dirty="0"/>
              <a:t>Hypotension and reflex tachycardia.</a:t>
            </a:r>
          </a:p>
          <a:p>
            <a:pPr lvl="0">
              <a:buNone/>
            </a:pPr>
            <a:r>
              <a:rPr lang="en-US" b="1" dirty="0"/>
              <a:t>H</a:t>
            </a:r>
            <a:r>
              <a:rPr lang="en-US" dirty="0"/>
              <a:t>eadache, </a:t>
            </a:r>
            <a:r>
              <a:rPr lang="en-US" b="1" dirty="0" err="1"/>
              <a:t>A</a:t>
            </a:r>
            <a:r>
              <a:rPr lang="en-US" dirty="0" err="1"/>
              <a:t>nginal</a:t>
            </a:r>
            <a:r>
              <a:rPr lang="en-US" dirty="0"/>
              <a:t> pain, </a:t>
            </a:r>
            <a:r>
              <a:rPr lang="en-US" b="1" dirty="0"/>
              <a:t>N</a:t>
            </a:r>
            <a:r>
              <a:rPr lang="en-US" dirty="0"/>
              <a:t>ausea,</a:t>
            </a:r>
            <a:r>
              <a:rPr lang="en-US" b="1" dirty="0"/>
              <a:t> D</a:t>
            </a:r>
            <a:r>
              <a:rPr lang="en-US" dirty="0"/>
              <a:t>izziness (</a:t>
            </a:r>
            <a:r>
              <a:rPr lang="en-US" b="1" dirty="0"/>
              <a:t>HAND</a:t>
            </a:r>
            <a:r>
              <a:rPr lang="en-US" dirty="0"/>
              <a:t>).</a:t>
            </a:r>
          </a:p>
          <a:p>
            <a:pPr lvl="0">
              <a:buNone/>
            </a:pPr>
            <a:r>
              <a:rPr lang="en-US" dirty="0"/>
              <a:t>Prolonged therapy can lead to </a:t>
            </a:r>
            <a:r>
              <a:rPr lang="en-US" b="1" dirty="0"/>
              <a:t>cyanide toxicity.</a:t>
            </a:r>
            <a:r>
              <a:rPr lang="en-US" dirty="0"/>
              <a:t> </a:t>
            </a:r>
          </a:p>
          <a:p>
            <a:pPr>
              <a:buNone/>
            </a:pPr>
            <a:r>
              <a:rPr lang="en-US" b="1" dirty="0"/>
              <a:t>►</a:t>
            </a:r>
            <a:r>
              <a:rPr lang="en-US" b="1" u="sng" dirty="0"/>
              <a:t>Precautions:</a:t>
            </a:r>
            <a:endParaRPr lang="en-US" dirty="0"/>
          </a:p>
          <a:p>
            <a:pPr>
              <a:buNone/>
            </a:pPr>
            <a:r>
              <a:rPr lang="en-US" b="1" dirty="0"/>
              <a:t> </a:t>
            </a:r>
            <a:endParaRPr lang="en-US" dirty="0"/>
          </a:p>
          <a:p>
            <a:pPr lvl="0">
              <a:buNone/>
            </a:pPr>
            <a:r>
              <a:rPr lang="en-US" dirty="0"/>
              <a:t>Avoid exposure to light because the drug is </a:t>
            </a:r>
            <a:r>
              <a:rPr lang="en-US" u="sng" dirty="0"/>
              <a:t>sensitive to light</a:t>
            </a:r>
            <a:r>
              <a:rPr lang="en-US" dirty="0"/>
              <a:t>.</a:t>
            </a:r>
          </a:p>
          <a:p>
            <a:pPr lvl="0">
              <a:buNone/>
            </a:pPr>
            <a:r>
              <a:rPr lang="en-US" dirty="0"/>
              <a:t>Stop infusion </a:t>
            </a:r>
            <a:r>
              <a:rPr lang="en-US" u="sng" dirty="0"/>
              <a:t>gradually</a:t>
            </a:r>
            <a:r>
              <a:rPr lang="en-US" dirty="0"/>
              <a:t> to avoid rebound hypertension.</a:t>
            </a:r>
          </a:p>
          <a:p>
            <a:pPr lvl="0">
              <a:buNone/>
            </a:pPr>
            <a:r>
              <a:rPr lang="en-US" dirty="0"/>
              <a:t>Too much infusion may lead to </a:t>
            </a:r>
            <a:r>
              <a:rPr lang="en-US" u="sng" dirty="0"/>
              <a:t>cyanide toxicity</a:t>
            </a:r>
            <a:r>
              <a:rPr lang="en-US" dirty="0"/>
              <a:t>.</a:t>
            </a:r>
          </a:p>
          <a:p>
            <a:endParaRPr lang="ar-EG" dirty="0"/>
          </a:p>
        </p:txBody>
      </p:sp>
    </p:spTree>
    <p:extLst>
      <p:ext uri="{BB962C8B-B14F-4D97-AF65-F5344CB8AC3E}">
        <p14:creationId xmlns:p14="http://schemas.microsoft.com/office/powerpoint/2010/main" val="20018994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067800" cy="5973763"/>
          </a:xfrm>
        </p:spPr>
        <p:txBody>
          <a:bodyPr>
            <a:normAutofit fontScale="85000" lnSpcReduction="20000"/>
          </a:bodyPr>
          <a:lstStyle/>
          <a:p>
            <a:pPr marL="0" indent="0">
              <a:buNone/>
            </a:pPr>
            <a:r>
              <a:rPr lang="en-US" b="1" u="sng" dirty="0"/>
              <a:t>Hypertensive emergency</a:t>
            </a:r>
          </a:p>
          <a:p>
            <a:pPr marL="0" indent="0">
              <a:buNone/>
            </a:pPr>
            <a:r>
              <a:rPr lang="en-US" dirty="0"/>
              <a:t>Severe hypertension (often defined as systolic blood pressure &gt; 180 mmHg and or diastolic blood pressure &gt; 120 mmHg) can produce a variety of acute, life-threatening complications, which are considered hypertensive emergencies.</a:t>
            </a:r>
          </a:p>
          <a:p>
            <a:pPr marL="0" indent="0">
              <a:buNone/>
            </a:pPr>
            <a:r>
              <a:rPr lang="en-US" b="1" u="sng" dirty="0"/>
              <a:t>Those include:</a:t>
            </a:r>
          </a:p>
          <a:p>
            <a:pPr marL="0" indent="0">
              <a:buNone/>
            </a:pPr>
            <a:r>
              <a:rPr lang="en-US" b="1" dirty="0"/>
              <a:t>l. Hypertensive encephalopathy, stroke.</a:t>
            </a:r>
          </a:p>
          <a:p>
            <a:pPr marL="0" indent="0">
              <a:buNone/>
            </a:pPr>
            <a:r>
              <a:rPr lang="en-US" b="1" dirty="0"/>
              <a:t>2. Acute left ventricular failure, myocardial infarction /unstable angina, aortic dissection</a:t>
            </a:r>
          </a:p>
          <a:p>
            <a:pPr marL="0" indent="0">
              <a:buNone/>
            </a:pPr>
            <a:r>
              <a:rPr lang="fr-FR" b="1" dirty="0"/>
              <a:t>3. Progressive renal damage &amp; malignant hypertension.</a:t>
            </a:r>
          </a:p>
          <a:p>
            <a:pPr marL="0" indent="0">
              <a:buNone/>
            </a:pPr>
            <a:endParaRPr lang="fr-FR" dirty="0"/>
          </a:p>
          <a:p>
            <a:pPr marL="0" indent="0">
              <a:buNone/>
            </a:pPr>
            <a:r>
              <a:rPr lang="en-US" b="1" dirty="0"/>
              <a:t>Hypertensive encephalopathy: </a:t>
            </a:r>
            <a:r>
              <a:rPr lang="en-US" dirty="0"/>
              <a:t>is characterized by the insidious onset of headache, nausea, and vomiting, followed by non-localizing neurologic symptoms such as restlessness, confusion, and, if the hypertension is not treated, seizures and coma.</a:t>
            </a:r>
          </a:p>
        </p:txBody>
      </p:sp>
    </p:spTree>
    <p:extLst>
      <p:ext uri="{BB962C8B-B14F-4D97-AF65-F5344CB8AC3E}">
        <p14:creationId xmlns:p14="http://schemas.microsoft.com/office/powerpoint/2010/main" val="16151109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067800" cy="6934200"/>
          </a:xfrm>
        </p:spPr>
        <p:txBody>
          <a:bodyPr>
            <a:noAutofit/>
          </a:bodyPr>
          <a:lstStyle/>
          <a:p>
            <a:pPr marL="0" indent="0">
              <a:buNone/>
            </a:pPr>
            <a:r>
              <a:rPr lang="en-US" sz="1800" b="1" dirty="0"/>
              <a:t>Malignant hypertension </a:t>
            </a:r>
            <a:r>
              <a:rPr lang="en-US" sz="1800" dirty="0"/>
              <a:t>is a syndrome associated with an abrupt increase in blood pressure in a patient with underlying hypertension or sudden onset of hypertension in a previously normotensive individual. The absolute level of blood pressure is not as important as its rate of rise.</a:t>
            </a:r>
          </a:p>
          <a:p>
            <a:pPr marL="0" indent="0">
              <a:buNone/>
            </a:pPr>
            <a:r>
              <a:rPr lang="en-US" sz="1800" b="1" dirty="0"/>
              <a:t> </a:t>
            </a:r>
            <a:r>
              <a:rPr lang="en-US" sz="1800" b="1" dirty="0" err="1"/>
              <a:t>Pathologicaly</a:t>
            </a:r>
            <a:r>
              <a:rPr lang="en-US" sz="1800" b="1" dirty="0"/>
              <a:t>: </a:t>
            </a:r>
            <a:r>
              <a:rPr lang="en-US" sz="1800" dirty="0"/>
              <a:t>…………………………………………………….</a:t>
            </a:r>
          </a:p>
          <a:p>
            <a:pPr marL="0" indent="0">
              <a:buNone/>
            </a:pPr>
            <a:r>
              <a:rPr lang="en-US" sz="1800" b="1" dirty="0"/>
              <a:t>Clinical picture: CCRR…………………………………………….</a:t>
            </a:r>
          </a:p>
          <a:p>
            <a:pPr marL="0" indent="0">
              <a:buNone/>
            </a:pPr>
            <a:r>
              <a:rPr lang="en-US" sz="1800" b="1" dirty="0"/>
              <a:t>Approach to the patient:</a:t>
            </a:r>
          </a:p>
          <a:p>
            <a:pPr marL="0" indent="0">
              <a:buNone/>
            </a:pPr>
            <a:r>
              <a:rPr lang="en-US" sz="1800" dirty="0"/>
              <a:t>In the ICU, therapy must often begin before a comprehensive patient evaluation is completed.</a:t>
            </a:r>
          </a:p>
          <a:p>
            <a:pPr marL="0" indent="0">
              <a:buNone/>
            </a:pPr>
            <a:r>
              <a:rPr lang="en-US" sz="1800" dirty="0"/>
              <a:t>A brief history and physical examination should be initiated to assess the degree of target organ damage (TOD) and to rule out obvious secondary causes of hypertension.</a:t>
            </a:r>
          </a:p>
          <a:p>
            <a:pPr marL="0" indent="0">
              <a:buNone/>
            </a:pPr>
            <a:r>
              <a:rPr lang="en-US" sz="1800" b="1" dirty="0"/>
              <a:t>History:</a:t>
            </a:r>
          </a:p>
          <a:p>
            <a:pPr marL="0" indent="0">
              <a:buNone/>
            </a:pPr>
            <a:r>
              <a:rPr lang="en-US" sz="1800" dirty="0"/>
              <a:t>History of hypertension or other significant medical disease. Medication use and compliance.</a:t>
            </a:r>
          </a:p>
          <a:p>
            <a:pPr marL="0" indent="0">
              <a:buNone/>
            </a:pPr>
            <a:r>
              <a:rPr lang="en-US" sz="1800" dirty="0"/>
              <a:t>Symptoms attributable to target organ damage TOD</a:t>
            </a:r>
          </a:p>
          <a:p>
            <a:pPr marL="0" indent="0">
              <a:buNone/>
            </a:pPr>
            <a:r>
              <a:rPr lang="en-US" sz="1800" dirty="0"/>
              <a:t>a) Neurological: (headache, nausea and vomiting; visual changes; seizures; focal deficits; mental status changes).</a:t>
            </a:r>
          </a:p>
          <a:p>
            <a:pPr marL="0" indent="0">
              <a:buNone/>
            </a:pPr>
            <a:r>
              <a:rPr lang="en-US" sz="1800" dirty="0"/>
              <a:t>b) Cardiac (chest pain, shortness of breath).</a:t>
            </a:r>
          </a:p>
          <a:p>
            <a:pPr marL="0" indent="0">
              <a:buNone/>
            </a:pPr>
            <a:r>
              <a:rPr lang="en-US" sz="1800" dirty="0"/>
              <a:t>c) Renal (hematuria, decreased urine output).</a:t>
            </a:r>
          </a:p>
        </p:txBody>
      </p:sp>
    </p:spTree>
    <p:extLst>
      <p:ext uri="{BB962C8B-B14F-4D97-AF65-F5344CB8AC3E}">
        <p14:creationId xmlns:p14="http://schemas.microsoft.com/office/powerpoint/2010/main" val="2507247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629400"/>
          </a:xfrm>
        </p:spPr>
        <p:txBody>
          <a:bodyPr>
            <a:normAutofit/>
          </a:bodyPr>
          <a:lstStyle/>
          <a:p>
            <a:pPr marL="0" indent="0">
              <a:buNone/>
            </a:pPr>
            <a:r>
              <a:rPr lang="en-US" b="1" u="sng" dirty="0"/>
              <a:t>Physical examination:</a:t>
            </a:r>
          </a:p>
          <a:p>
            <a:pPr marL="0" indent="0">
              <a:buNone/>
            </a:pPr>
            <a:r>
              <a:rPr lang="en-US" dirty="0"/>
              <a:t>1-Blood pressure readings in both arms.</a:t>
            </a:r>
          </a:p>
          <a:p>
            <a:pPr marL="0" indent="0">
              <a:buNone/>
            </a:pPr>
            <a:r>
              <a:rPr lang="en-US" dirty="0"/>
              <a:t>2-Signs of neurological ischemia, such as altered mental status or focal neurological deficits.</a:t>
            </a:r>
          </a:p>
          <a:p>
            <a:pPr marL="0" indent="0">
              <a:buNone/>
            </a:pPr>
            <a:r>
              <a:rPr lang="en-US" dirty="0"/>
              <a:t>3-Direct </a:t>
            </a:r>
            <a:r>
              <a:rPr lang="en-US" dirty="0" err="1"/>
              <a:t>ophthalmoscopic</a:t>
            </a:r>
            <a:r>
              <a:rPr lang="en-US" dirty="0"/>
              <a:t> examination.</a:t>
            </a:r>
          </a:p>
          <a:p>
            <a:pPr marL="0" indent="0">
              <a:buNone/>
            </a:pPr>
            <a:r>
              <a:rPr lang="en-US" dirty="0"/>
              <a:t>4-Auscultation of the lungs and heart.</a:t>
            </a:r>
          </a:p>
          <a:p>
            <a:pPr marL="0" indent="0">
              <a:buNone/>
            </a:pPr>
            <a:r>
              <a:rPr lang="en-US" dirty="0"/>
              <a:t>5-Evaluation of the abdomen and peripheral pulses for bruits or masses.</a:t>
            </a:r>
          </a:p>
          <a:p>
            <a:pPr marL="0" indent="0">
              <a:buNone/>
            </a:pPr>
            <a:r>
              <a:rPr lang="en-US" b="1" u="sng" dirty="0"/>
              <a:t>Laboratory evaluation of:</a:t>
            </a:r>
          </a:p>
          <a:p>
            <a:pPr marL="0" indent="0">
              <a:buNone/>
            </a:pPr>
            <a:r>
              <a:rPr lang="en-US" dirty="0"/>
              <a:t>Electrolytes, blood urea nitrogen and creatinine, complete blood count with assessment of cardiac function and chest radiography.</a:t>
            </a:r>
          </a:p>
        </p:txBody>
      </p:sp>
    </p:spTree>
    <p:extLst>
      <p:ext uri="{BB962C8B-B14F-4D97-AF65-F5344CB8AC3E}">
        <p14:creationId xmlns:p14="http://schemas.microsoft.com/office/powerpoint/2010/main" val="20057365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629400"/>
          </a:xfrm>
        </p:spPr>
        <p:txBody>
          <a:bodyPr>
            <a:normAutofit fontScale="70000" lnSpcReduction="20000"/>
          </a:bodyPr>
          <a:lstStyle/>
          <a:p>
            <a:pPr marL="0" indent="0">
              <a:buNone/>
            </a:pPr>
            <a:r>
              <a:rPr lang="en-US" b="1" u="sng" dirty="0"/>
              <a:t>Treatment: Initial goals of BP reductions: </a:t>
            </a:r>
            <a:r>
              <a:rPr lang="en-US" b="1" dirty="0"/>
              <a:t>In hypertensive emergencies</a:t>
            </a:r>
          </a:p>
          <a:p>
            <a:pPr marL="0" indent="0">
              <a:buNone/>
            </a:pPr>
            <a:r>
              <a:rPr lang="en-US" dirty="0"/>
              <a:t>- The initial aim of treatment in malignant hypertension and hypertensive</a:t>
            </a:r>
          </a:p>
          <a:p>
            <a:pPr marL="0" indent="0">
              <a:buNone/>
            </a:pPr>
            <a:r>
              <a:rPr lang="en-US" dirty="0"/>
              <a:t>encephalopathy is to lower the diastolic pressure about I0% in the first hour and additional  l5% within 3 to 12 hours, but not less than 160/110.</a:t>
            </a:r>
          </a:p>
          <a:p>
            <a:pPr marL="0" indent="0">
              <a:buNone/>
            </a:pPr>
            <a:r>
              <a:rPr lang="en-US" dirty="0"/>
              <a:t>- More aggressive antihypertensive therapy is both unnecessary and may reduce the BP below the auto -regulatory range, possibly leading to</a:t>
            </a:r>
          </a:p>
          <a:p>
            <a:pPr marL="0" indent="0">
              <a:buNone/>
            </a:pPr>
            <a:r>
              <a:rPr lang="en-US" dirty="0"/>
              <a:t>ischemic events (such as stroke or coronary disease).</a:t>
            </a:r>
          </a:p>
          <a:p>
            <a:pPr marL="0" indent="0">
              <a:buNone/>
            </a:pPr>
            <a:r>
              <a:rPr lang="en-US" dirty="0"/>
              <a:t>- The only 2 exceptions for rapidly lowering of the blood pressure are aortic</a:t>
            </a:r>
          </a:p>
          <a:p>
            <a:pPr marL="0" indent="0">
              <a:buNone/>
            </a:pPr>
            <a:r>
              <a:rPr lang="en-US" dirty="0"/>
              <a:t>dissection and post-operative bleeding from the suture lines.</a:t>
            </a:r>
          </a:p>
          <a:p>
            <a:pPr marL="0" indent="0">
              <a:buNone/>
            </a:pPr>
            <a:r>
              <a:rPr lang="en-US" dirty="0"/>
              <a:t>- Once the BP is controlled, the patient should be switched to oral therapy,</a:t>
            </a:r>
          </a:p>
          <a:p>
            <a:pPr marL="0" indent="0">
              <a:buNone/>
            </a:pPr>
            <a:r>
              <a:rPr lang="en-US" dirty="0"/>
              <a:t>with the diastolic pressure being gradually reduced to 85 to 90 mmHg over</a:t>
            </a:r>
          </a:p>
          <a:p>
            <a:pPr marL="0" indent="0">
              <a:buNone/>
            </a:pPr>
            <a:r>
              <a:rPr lang="en-US" dirty="0"/>
              <a:t>two to three months</a:t>
            </a:r>
          </a:p>
          <a:p>
            <a:pPr marL="0" indent="0">
              <a:buNone/>
            </a:pPr>
            <a:r>
              <a:rPr lang="en-US" b="1" u="sng" dirty="0"/>
              <a:t>Hypertensive encephalopathy</a:t>
            </a:r>
          </a:p>
          <a:p>
            <a:pPr marL="0" indent="0">
              <a:buNone/>
            </a:pPr>
            <a:r>
              <a:rPr lang="en-US" dirty="0"/>
              <a:t>- The initial goal of therapy is to reduce the mean arterial blood pressure by</a:t>
            </a:r>
          </a:p>
          <a:p>
            <a:pPr marL="0" indent="0">
              <a:buNone/>
            </a:pPr>
            <a:r>
              <a:rPr lang="en-US" dirty="0"/>
              <a:t>no more than 25% within minutes to 2 hours or to a blood pressure in the</a:t>
            </a:r>
          </a:p>
          <a:p>
            <a:pPr marL="0" indent="0">
              <a:buNone/>
            </a:pPr>
            <a:r>
              <a:rPr lang="en-US" dirty="0"/>
              <a:t>range of 160-100/11O mmHg.</a:t>
            </a:r>
          </a:p>
          <a:p>
            <a:pPr marL="0" indent="0">
              <a:buNone/>
            </a:pPr>
            <a:r>
              <a:rPr lang="en-US" dirty="0"/>
              <a:t>- This may be accomplished with IV nitroprusside, a short acting vasodilator</a:t>
            </a:r>
          </a:p>
          <a:p>
            <a:pPr marL="0" indent="0">
              <a:buNone/>
            </a:pPr>
            <a:r>
              <a:rPr lang="en-US" dirty="0"/>
              <a:t>with a rapid onset of action that allows minute to minute control of blood</a:t>
            </a:r>
          </a:p>
          <a:p>
            <a:pPr marL="0" indent="0">
              <a:buNone/>
            </a:pPr>
            <a:r>
              <a:rPr lang="en-US" dirty="0"/>
              <a:t>pressure. Parenteral labetalol &amp; </a:t>
            </a:r>
            <a:r>
              <a:rPr lang="en-US" dirty="0" err="1"/>
              <a:t>nicardipine</a:t>
            </a:r>
            <a:r>
              <a:rPr lang="en-US" dirty="0"/>
              <a:t> are also effective in hypertensive encephalopathy.</a:t>
            </a:r>
          </a:p>
        </p:txBody>
      </p:sp>
    </p:spTree>
    <p:extLst>
      <p:ext uri="{BB962C8B-B14F-4D97-AF65-F5344CB8AC3E}">
        <p14:creationId xmlns:p14="http://schemas.microsoft.com/office/powerpoint/2010/main" val="3436031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a:buNone/>
            </a:pPr>
            <a:r>
              <a:rPr lang="x-none" b="1">
                <a:sym typeface="Wingdings"/>
              </a:rPr>
              <a:t></a:t>
            </a:r>
            <a:r>
              <a:rPr lang="x-none"/>
              <a:t>Every autonomic nerve is composed of two neurones: preganglionic neurone and postganglionic neurone.  Both neurones are separated by ganglion. </a:t>
            </a:r>
            <a:endParaRPr lang="en-US" dirty="0"/>
          </a:p>
          <a:p>
            <a:pPr>
              <a:buNone/>
            </a:pPr>
            <a:endParaRPr lang="en-US" dirty="0"/>
          </a:p>
          <a:p>
            <a:pPr>
              <a:buNone/>
            </a:pPr>
            <a:endParaRPr lang="en-US" dirty="0"/>
          </a:p>
          <a:p>
            <a:pPr lvl="0"/>
            <a:r>
              <a:rPr lang="x-none" u="sng"/>
              <a:t>The suprarenal medulla is a modified sympathetic ganglion.</a:t>
            </a:r>
            <a:endParaRPr lang="en-US" u="sng" dirty="0"/>
          </a:p>
          <a:p>
            <a:endParaRPr lang="ar-EG" dirty="0"/>
          </a:p>
        </p:txBody>
      </p:sp>
    </p:spTree>
    <p:extLst>
      <p:ext uri="{BB962C8B-B14F-4D97-AF65-F5344CB8AC3E}">
        <p14:creationId xmlns:p14="http://schemas.microsoft.com/office/powerpoint/2010/main" val="28483751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991600" cy="5897563"/>
          </a:xfrm>
        </p:spPr>
        <p:txBody>
          <a:bodyPr>
            <a:normAutofit fontScale="70000" lnSpcReduction="20000"/>
          </a:bodyPr>
          <a:lstStyle/>
          <a:p>
            <a:pPr marL="0" indent="0">
              <a:buNone/>
            </a:pPr>
            <a:r>
              <a:rPr lang="en-US" b="1" u="sng" dirty="0" err="1"/>
              <a:t>Hypertesive</a:t>
            </a:r>
            <a:r>
              <a:rPr lang="en-US" b="1" u="sng" dirty="0"/>
              <a:t> urgency (severe asymptomatic hypertension):</a:t>
            </a:r>
          </a:p>
          <a:p>
            <a:pPr marL="0" indent="0">
              <a:buNone/>
            </a:pPr>
            <a:r>
              <a:rPr lang="en-US" dirty="0"/>
              <a:t>a) No proven benefit from rapid reduction of the blood pressure in patients</a:t>
            </a:r>
          </a:p>
          <a:p>
            <a:pPr marL="0" indent="0">
              <a:buNone/>
            </a:pPr>
            <a:r>
              <a:rPr lang="en-US" dirty="0"/>
              <a:t>with severe asymptomatic hypertension.</a:t>
            </a:r>
          </a:p>
          <a:p>
            <a:pPr marL="0" indent="0">
              <a:buNone/>
            </a:pPr>
            <a:endParaRPr lang="en-US" dirty="0"/>
          </a:p>
          <a:p>
            <a:pPr marL="0" indent="0">
              <a:buNone/>
            </a:pPr>
            <a:r>
              <a:rPr lang="en-US" dirty="0"/>
              <a:t>b) In fact cerebral or myocardial ischemia  or infarction can be induced with aggressive antihypertensive therapy if the blood pressure falls below the</a:t>
            </a:r>
          </a:p>
          <a:p>
            <a:pPr marL="0" indent="0">
              <a:buNone/>
            </a:pPr>
            <a:r>
              <a:rPr lang="en-US" dirty="0"/>
              <a:t>range at which tissue perfusion can be maintained by autoregulation.</a:t>
            </a:r>
          </a:p>
          <a:p>
            <a:pPr marL="0" indent="0">
              <a:buNone/>
            </a:pPr>
            <a:endParaRPr lang="en-US" dirty="0"/>
          </a:p>
          <a:p>
            <a:pPr marL="0" indent="0">
              <a:buNone/>
            </a:pPr>
            <a:r>
              <a:rPr lang="en-US" b="1" dirty="0"/>
              <a:t>N.B:- This has been most often described with sublingual nifedipine or</a:t>
            </a:r>
          </a:p>
          <a:p>
            <a:pPr marL="0" indent="0">
              <a:buNone/>
            </a:pPr>
            <a:r>
              <a:rPr lang="en-US" b="1" dirty="0"/>
              <a:t>captopril; the degree of blood pressure reduction cannot be controlled or</a:t>
            </a:r>
          </a:p>
          <a:p>
            <a:pPr marL="0" indent="0">
              <a:buNone/>
            </a:pPr>
            <a:r>
              <a:rPr lang="en-US" b="1" dirty="0"/>
              <a:t>predicted, and severe ischemic complications have ensued.</a:t>
            </a:r>
          </a:p>
          <a:p>
            <a:pPr marL="0" indent="0">
              <a:buNone/>
            </a:pPr>
            <a:endParaRPr lang="en-US" dirty="0"/>
          </a:p>
          <a:p>
            <a:pPr marL="0" indent="0">
              <a:buNone/>
            </a:pPr>
            <a:r>
              <a:rPr lang="en-US" dirty="0"/>
              <a:t>c) The goal of management is to reduce the blood pressure to &lt;160/100</a:t>
            </a:r>
          </a:p>
          <a:p>
            <a:pPr marL="0" indent="0">
              <a:buNone/>
            </a:pPr>
            <a:r>
              <a:rPr lang="en-US" dirty="0"/>
              <a:t>mmHg over several hours to days.</a:t>
            </a:r>
          </a:p>
        </p:txBody>
      </p:sp>
    </p:spTree>
    <p:extLst>
      <p:ext uri="{BB962C8B-B14F-4D97-AF65-F5344CB8AC3E}">
        <p14:creationId xmlns:p14="http://schemas.microsoft.com/office/powerpoint/2010/main" val="16045157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126163"/>
          </a:xfrm>
        </p:spPr>
        <p:txBody>
          <a:bodyPr>
            <a:normAutofit fontScale="92500" lnSpcReduction="20000"/>
          </a:bodyPr>
          <a:lstStyle/>
          <a:p>
            <a:pPr marL="0" indent="0">
              <a:buNone/>
            </a:pPr>
            <a:r>
              <a:rPr lang="en-US" b="1" u="sng" dirty="0"/>
              <a:t>Oral versus parenteral therapy:</a:t>
            </a:r>
          </a:p>
          <a:p>
            <a:pPr marL="0" indent="0">
              <a:buNone/>
            </a:pPr>
            <a:r>
              <a:rPr lang="en-US" dirty="0"/>
              <a:t>In the intensive care unit, parenteral therapy with closed hemodynamic monitoring is preferred.</a:t>
            </a:r>
          </a:p>
          <a:p>
            <a:pPr marL="0" indent="0">
              <a:buNone/>
            </a:pPr>
            <a:r>
              <a:rPr lang="en-US" b="1" u="sng" dirty="0"/>
              <a:t>Indications of parenteral </a:t>
            </a:r>
            <a:r>
              <a:rPr lang="en-US" b="1" u="sng" dirty="0" err="1"/>
              <a:t>antihypertensives</a:t>
            </a:r>
            <a:r>
              <a:rPr lang="en-US" b="1" u="sng" dirty="0"/>
              <a:t> are:</a:t>
            </a:r>
          </a:p>
          <a:p>
            <a:pPr marL="0" indent="0">
              <a:buNone/>
            </a:pPr>
            <a:r>
              <a:rPr lang="en-US" dirty="0"/>
              <a:t>1- Intracranial hemorrhage.</a:t>
            </a:r>
          </a:p>
          <a:p>
            <a:pPr marL="0" indent="0">
              <a:buNone/>
            </a:pPr>
            <a:r>
              <a:rPr lang="en-US" dirty="0"/>
              <a:t>2- Aortic dissection.</a:t>
            </a:r>
          </a:p>
          <a:p>
            <a:pPr marL="0" indent="0">
              <a:buNone/>
            </a:pPr>
            <a:r>
              <a:rPr lang="en-US" dirty="0"/>
              <a:t>3- Rapidly progressive renal failure.</a:t>
            </a:r>
          </a:p>
          <a:p>
            <a:pPr marL="0" indent="0">
              <a:buNone/>
            </a:pPr>
            <a:r>
              <a:rPr lang="en-US" dirty="0"/>
              <a:t>4- Eclampsia.</a:t>
            </a:r>
          </a:p>
          <a:p>
            <a:pPr marL="0" indent="0">
              <a:buNone/>
            </a:pPr>
            <a:r>
              <a:rPr lang="en-US" dirty="0"/>
              <a:t>5- Hypertensive encephalopathy.</a:t>
            </a:r>
          </a:p>
          <a:p>
            <a:pPr marL="0" indent="0">
              <a:buNone/>
            </a:pPr>
            <a:r>
              <a:rPr lang="en-US" dirty="0"/>
              <a:t>6- In heart failure or myocardial infarction complicating hypertension.</a:t>
            </a:r>
          </a:p>
          <a:p>
            <a:pPr marL="0" indent="0">
              <a:buNone/>
            </a:pPr>
            <a:r>
              <a:rPr lang="en-US" dirty="0"/>
              <a:t>7- Uncomplicated accelerated hypertension and malignant hypertension.</a:t>
            </a:r>
          </a:p>
        </p:txBody>
      </p:sp>
    </p:spTree>
    <p:extLst>
      <p:ext uri="{BB962C8B-B14F-4D97-AF65-F5344CB8AC3E}">
        <p14:creationId xmlns:p14="http://schemas.microsoft.com/office/powerpoint/2010/main" val="17484064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81800"/>
          </a:xfrm>
        </p:spPr>
        <p:txBody>
          <a:bodyPr>
            <a:normAutofit fontScale="70000" lnSpcReduction="20000"/>
          </a:bodyPr>
          <a:lstStyle/>
          <a:p>
            <a:pPr marL="0" indent="0">
              <a:buNone/>
            </a:pPr>
            <a:r>
              <a:rPr lang="en-US" b="1" u="sng" dirty="0"/>
              <a:t>Resistant hypertension:</a:t>
            </a:r>
          </a:p>
          <a:p>
            <a:pPr marL="0" indent="0">
              <a:buNone/>
            </a:pPr>
            <a:r>
              <a:rPr lang="en-US" dirty="0"/>
              <a:t>Resistant hypertension is defined as uncontrolled blood pressure despite the use of</a:t>
            </a:r>
          </a:p>
          <a:p>
            <a:pPr marL="0" indent="0">
              <a:buNone/>
            </a:pPr>
            <a:r>
              <a:rPr lang="en-US" dirty="0"/>
              <a:t>three or more antihypertensive drugs, including a diuretic, in optimal doses.</a:t>
            </a:r>
          </a:p>
          <a:p>
            <a:pPr marL="0" indent="0">
              <a:buNone/>
            </a:pPr>
            <a:r>
              <a:rPr lang="en-US" b="1" u="sng" dirty="0"/>
              <a:t>These patients may be experiencing of the following factors as the cause of resistant</a:t>
            </a:r>
          </a:p>
          <a:p>
            <a:pPr marL="0" indent="0">
              <a:buNone/>
            </a:pPr>
            <a:r>
              <a:rPr lang="en-US" b="1" u="sng" dirty="0"/>
              <a:t>hypertension:</a:t>
            </a:r>
          </a:p>
          <a:p>
            <a:pPr marL="0" indent="0">
              <a:buNone/>
            </a:pPr>
            <a:r>
              <a:rPr lang="en-US" dirty="0"/>
              <a:t>1-Inadeguate treatment. Patients may not be on an effective drug, or concomitant volume expansion may occur as a side effect of the drug.</a:t>
            </a:r>
          </a:p>
          <a:p>
            <a:pPr marL="0" indent="0">
              <a:buNone/>
            </a:pPr>
            <a:r>
              <a:rPr lang="en-US" dirty="0"/>
              <a:t>Extracellular volume expansion. May occur because of renal insufficiency, sodium retention due to treatment with vasodilators ,high-salt diet, or insufficient dosing of diuretic. </a:t>
            </a:r>
          </a:p>
          <a:p>
            <a:pPr marL="0" indent="0">
              <a:buNone/>
            </a:pPr>
            <a:r>
              <a:rPr lang="en-US" dirty="0"/>
              <a:t>3-Poor compliance with medical therapy or dietary modifications. This should be addressed with patient education, simplification of the drug regimen, and use of drugs with the fewest adverse effects.</a:t>
            </a:r>
          </a:p>
          <a:p>
            <a:pPr marL="0" indent="0">
              <a:buNone/>
            </a:pPr>
            <a:r>
              <a:rPr lang="en-US" dirty="0"/>
              <a:t>4-Secondary hypertension: Whenever confronted with </a:t>
            </a:r>
            <a:r>
              <a:rPr lang="en-US" dirty="0" err="1"/>
              <a:t>resistanthypertension</a:t>
            </a:r>
            <a:r>
              <a:rPr lang="en-US" dirty="0"/>
              <a:t>, Chronic kidney disease ,drug-induced hypertension, obstructive sleep apnea and primary </a:t>
            </a:r>
            <a:r>
              <a:rPr lang="en-US" dirty="0" err="1"/>
              <a:t>aldosteronism</a:t>
            </a:r>
            <a:r>
              <a:rPr lang="en-US" dirty="0"/>
              <a:t> represent the most common secondary causes of resistant hypertension.</a:t>
            </a:r>
          </a:p>
          <a:p>
            <a:pPr marL="0" indent="0">
              <a:buNone/>
            </a:pPr>
            <a:r>
              <a:rPr lang="en-US" dirty="0"/>
              <a:t>5-  Several drugs can induce or exacerbate pre-existing hypertension, with non-steroidal anti-inflammatory drugs being the most common due to their wide use. secondary causes of hypertension should be excluded.</a:t>
            </a:r>
          </a:p>
          <a:p>
            <a:pPr marL="0" indent="0">
              <a:buNone/>
            </a:pPr>
            <a:endParaRPr lang="en-US" dirty="0"/>
          </a:p>
        </p:txBody>
      </p:sp>
    </p:spTree>
    <p:extLst>
      <p:ext uri="{BB962C8B-B14F-4D97-AF65-F5344CB8AC3E}">
        <p14:creationId xmlns:p14="http://schemas.microsoft.com/office/powerpoint/2010/main" val="29574711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rtl="1">
              <a:buNone/>
            </a:pPr>
            <a:r>
              <a:rPr lang="en-US" b="1" dirty="0"/>
              <a:t>Choice of antihypertensive drugs in special situations:</a:t>
            </a:r>
            <a:endParaRPr lang="en-US" dirty="0"/>
          </a:p>
        </p:txBody>
      </p:sp>
      <p:graphicFrame>
        <p:nvGraphicFramePr>
          <p:cNvPr id="5" name="Table 4"/>
          <p:cNvGraphicFramePr>
            <a:graphicFrameLocks noGrp="1"/>
          </p:cNvGraphicFramePr>
          <p:nvPr/>
        </p:nvGraphicFramePr>
        <p:xfrm>
          <a:off x="228600" y="1447800"/>
          <a:ext cx="8686800" cy="5181601"/>
        </p:xfrm>
        <a:graphic>
          <a:graphicData uri="http://schemas.openxmlformats.org/drawingml/2006/table">
            <a:tbl>
              <a:tblPr rtl="1" firstRow="1" bandRow="1">
                <a:tableStyleId>{5C22544A-7EE6-4342-B048-85BDC9FD1C3A}</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664472">
                <a:tc>
                  <a:txBody>
                    <a:bodyPr/>
                    <a:lstStyle/>
                    <a:p>
                      <a:pPr rtl="1"/>
                      <a:r>
                        <a:rPr lang="en-US" sz="1800" b="1" kern="1200" dirty="0">
                          <a:solidFill>
                            <a:schemeClr val="lt1"/>
                          </a:solidFill>
                          <a:latin typeface="+mn-lt"/>
                          <a:ea typeface="+mn-ea"/>
                          <a:cs typeface="+mn-cs"/>
                        </a:rPr>
                        <a:t>Preferred drug </a:t>
                      </a:r>
                      <a:endParaRPr lang="ar-EG" dirty="0"/>
                    </a:p>
                  </a:txBody>
                  <a:tcPr/>
                </a:tc>
                <a:tc>
                  <a:txBody>
                    <a:bodyPr/>
                    <a:lstStyle/>
                    <a:p>
                      <a:pPr rtl="1"/>
                      <a:r>
                        <a:rPr lang="en-US" sz="1800" b="1" kern="1200" dirty="0">
                          <a:solidFill>
                            <a:schemeClr val="lt1"/>
                          </a:solidFill>
                          <a:latin typeface="+mn-lt"/>
                          <a:ea typeface="+mn-ea"/>
                          <a:cs typeface="+mn-cs"/>
                        </a:rPr>
                        <a:t>Clinical situation</a:t>
                      </a:r>
                      <a:endParaRPr lang="ar-EG" dirty="0"/>
                    </a:p>
                  </a:txBody>
                  <a:tcPr/>
                </a:tc>
                <a:extLst>
                  <a:ext uri="{0D108BD9-81ED-4DB2-BD59-A6C34878D82A}">
                    <a16:rowId xmlns:a16="http://schemas.microsoft.com/office/drawing/2014/main" val="10000"/>
                  </a:ext>
                </a:extLst>
              </a:tr>
              <a:tr h="770262">
                <a:tc>
                  <a:txBody>
                    <a:bodyPr/>
                    <a:lstStyle/>
                    <a:p>
                      <a:pPr rtl="1"/>
                      <a:r>
                        <a:rPr lang="ar-EG" sz="1800" kern="1200" dirty="0">
                          <a:solidFill>
                            <a:schemeClr val="dk1"/>
                          </a:solidFill>
                          <a:latin typeface="+mn-lt"/>
                          <a:ea typeface="+mn-ea"/>
                          <a:cs typeface="+mn-cs"/>
                        </a:rPr>
                        <a:t>  α</a:t>
                      </a:r>
                      <a:r>
                        <a:rPr lang="en-US" sz="1800" kern="1200" dirty="0">
                          <a:solidFill>
                            <a:schemeClr val="dk1"/>
                          </a:solidFill>
                          <a:latin typeface="+mn-lt"/>
                          <a:ea typeface="+mn-ea"/>
                          <a:cs typeface="+mn-cs"/>
                        </a:rPr>
                        <a:t> Methyl </a:t>
                      </a:r>
                      <a:r>
                        <a:rPr lang="en-US" sz="1800" kern="1200" dirty="0" err="1">
                          <a:solidFill>
                            <a:schemeClr val="dk1"/>
                          </a:solidFill>
                          <a:latin typeface="+mn-lt"/>
                          <a:ea typeface="+mn-ea"/>
                          <a:cs typeface="+mn-cs"/>
                        </a:rPr>
                        <a:t>dopa,hydralazine,labetalol</a:t>
                      </a:r>
                      <a:r>
                        <a:rPr lang="en-US" sz="1800" kern="1200" dirty="0">
                          <a:solidFill>
                            <a:schemeClr val="dk1"/>
                          </a:solidFill>
                          <a:latin typeface="+mn-lt"/>
                          <a:ea typeface="+mn-ea"/>
                          <a:cs typeface="+mn-cs"/>
                        </a:rPr>
                        <a:t> and nifedipine</a:t>
                      </a:r>
                      <a:endParaRPr lang="ar-EG" dirty="0"/>
                    </a:p>
                  </a:txBody>
                  <a:tcPr/>
                </a:tc>
                <a:tc>
                  <a:txBody>
                    <a:bodyPr/>
                    <a:lstStyle/>
                    <a:p>
                      <a:pPr rtl="1"/>
                      <a:r>
                        <a:rPr lang="en-US" sz="1800" kern="1200" dirty="0">
                          <a:solidFill>
                            <a:schemeClr val="dk1"/>
                          </a:solidFill>
                          <a:latin typeface="+mn-lt"/>
                          <a:ea typeface="+mn-ea"/>
                          <a:cs typeface="+mn-cs"/>
                        </a:rPr>
                        <a:t>Hypertension in pregnancy</a:t>
                      </a:r>
                      <a:endParaRPr lang="ar-EG" dirty="0"/>
                    </a:p>
                  </a:txBody>
                  <a:tcPr/>
                </a:tc>
                <a:extLst>
                  <a:ext uri="{0D108BD9-81ED-4DB2-BD59-A6C34878D82A}">
                    <a16:rowId xmlns:a16="http://schemas.microsoft.com/office/drawing/2014/main" val="10001"/>
                  </a:ext>
                </a:extLst>
              </a:tr>
              <a:tr h="664472">
                <a:tc>
                  <a:txBody>
                    <a:bodyPr/>
                    <a:lstStyle/>
                    <a:p>
                      <a:pPr rtl="1"/>
                      <a:r>
                        <a:rPr lang="en-US" sz="1800" kern="1200" dirty="0">
                          <a:solidFill>
                            <a:schemeClr val="dk1"/>
                          </a:solidFill>
                          <a:latin typeface="+mn-lt"/>
                          <a:ea typeface="+mn-ea"/>
                          <a:cs typeface="+mn-cs"/>
                        </a:rPr>
                        <a:t>ACEI ,</a:t>
                      </a:r>
                      <a:r>
                        <a:rPr lang="ar-EG" sz="1800" kern="1200" dirty="0">
                          <a:solidFill>
                            <a:schemeClr val="dk1"/>
                          </a:solidFill>
                          <a:latin typeface="+mn-lt"/>
                          <a:ea typeface="+mn-ea"/>
                          <a:cs typeface="+mn-cs"/>
                        </a:rPr>
                        <a:t>α</a:t>
                      </a:r>
                      <a:r>
                        <a:rPr lang="en-US" sz="1800" kern="1200" dirty="0">
                          <a:solidFill>
                            <a:schemeClr val="dk1"/>
                          </a:solidFill>
                          <a:latin typeface="+mn-lt"/>
                          <a:ea typeface="+mn-ea"/>
                          <a:cs typeface="+mn-cs"/>
                        </a:rPr>
                        <a:t> Methyl </a:t>
                      </a:r>
                      <a:r>
                        <a:rPr lang="en-US" sz="1800" kern="1200" dirty="0" err="1">
                          <a:solidFill>
                            <a:schemeClr val="dk1"/>
                          </a:solidFill>
                          <a:latin typeface="+mn-lt"/>
                          <a:ea typeface="+mn-ea"/>
                          <a:cs typeface="+mn-cs"/>
                        </a:rPr>
                        <a:t>dopa</a:t>
                      </a:r>
                      <a:endParaRPr lang="ar-EG" dirty="0"/>
                    </a:p>
                  </a:txBody>
                  <a:tcPr/>
                </a:tc>
                <a:tc>
                  <a:txBody>
                    <a:bodyPr/>
                    <a:lstStyle/>
                    <a:p>
                      <a:pPr rtl="1"/>
                      <a:r>
                        <a:rPr lang="en-US" sz="1800" kern="1200" dirty="0">
                          <a:solidFill>
                            <a:schemeClr val="dk1"/>
                          </a:solidFill>
                          <a:latin typeface="+mn-lt"/>
                          <a:ea typeface="+mn-ea"/>
                          <a:cs typeface="+mn-cs"/>
                        </a:rPr>
                        <a:t>Hypertension and  diabetes</a:t>
                      </a:r>
                      <a:endParaRPr lang="ar-EG" dirty="0"/>
                    </a:p>
                  </a:txBody>
                  <a:tcPr/>
                </a:tc>
                <a:extLst>
                  <a:ext uri="{0D108BD9-81ED-4DB2-BD59-A6C34878D82A}">
                    <a16:rowId xmlns:a16="http://schemas.microsoft.com/office/drawing/2014/main" val="10002"/>
                  </a:ext>
                </a:extLst>
              </a:tr>
              <a:tr h="835124">
                <a:tc>
                  <a:txBody>
                    <a:bodyPr/>
                    <a:lstStyle/>
                    <a:p>
                      <a:pPr rtl="1"/>
                      <a:r>
                        <a:rPr lang="en-US" sz="1800" kern="1200" dirty="0">
                          <a:solidFill>
                            <a:schemeClr val="dk1"/>
                          </a:solidFill>
                          <a:latin typeface="+mn-lt"/>
                          <a:ea typeface="+mn-ea"/>
                          <a:cs typeface="+mn-cs"/>
                        </a:rPr>
                        <a:t>CCB</a:t>
                      </a:r>
                      <a:endParaRPr lang="ar-EG" dirty="0"/>
                    </a:p>
                  </a:txBody>
                  <a:tcPr/>
                </a:tc>
                <a:tc>
                  <a:txBody>
                    <a:bodyPr/>
                    <a:lstStyle/>
                    <a:p>
                      <a:pPr rtl="1"/>
                      <a:r>
                        <a:rPr lang="en-US" sz="1800" kern="1200" dirty="0">
                          <a:solidFill>
                            <a:schemeClr val="dk1"/>
                          </a:solidFill>
                          <a:latin typeface="+mn-lt"/>
                          <a:ea typeface="+mn-ea"/>
                          <a:cs typeface="+mn-cs"/>
                        </a:rPr>
                        <a:t>Hypertension  and bronchial asthma </a:t>
                      </a:r>
                      <a:endParaRPr lang="ar-EG" dirty="0"/>
                    </a:p>
                  </a:txBody>
                  <a:tcPr/>
                </a:tc>
                <a:extLst>
                  <a:ext uri="{0D108BD9-81ED-4DB2-BD59-A6C34878D82A}">
                    <a16:rowId xmlns:a16="http://schemas.microsoft.com/office/drawing/2014/main" val="10003"/>
                  </a:ext>
                </a:extLst>
              </a:tr>
              <a:tr h="1100374">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,CCB</a:t>
                      </a:r>
                      <a:endParaRPr lang="ar-EG" dirty="0"/>
                    </a:p>
                    <a:p>
                      <a:pPr rtl="1"/>
                      <a:r>
                        <a:rPr lang="en-US" sz="1800" kern="1200" dirty="0">
                          <a:solidFill>
                            <a:schemeClr val="dk1"/>
                          </a:solidFill>
                          <a:latin typeface="+mn-lt"/>
                          <a:ea typeface="+mn-ea"/>
                          <a:cs typeface="+mn-cs"/>
                        </a:rPr>
                        <a:t>clonidine,</a:t>
                      </a:r>
                      <a:r>
                        <a:rPr lang="ar-EG" sz="1800" kern="1200" dirty="0">
                          <a:solidFill>
                            <a:schemeClr val="dk1"/>
                          </a:solidFill>
                          <a:latin typeface="+mn-lt"/>
                          <a:ea typeface="+mn-ea"/>
                          <a:cs typeface="+mn-cs"/>
                        </a:rPr>
                        <a:t>α</a:t>
                      </a:r>
                      <a:r>
                        <a:rPr lang="en-US" sz="1800" kern="1200" dirty="0">
                          <a:solidFill>
                            <a:schemeClr val="dk1"/>
                          </a:solidFill>
                          <a:latin typeface="+mn-lt"/>
                          <a:ea typeface="+mn-ea"/>
                          <a:cs typeface="+mn-cs"/>
                        </a:rPr>
                        <a:t> Methyl </a:t>
                      </a:r>
                      <a:r>
                        <a:rPr lang="en-US" sz="1800" kern="1200" dirty="0" err="1">
                          <a:solidFill>
                            <a:schemeClr val="dk1"/>
                          </a:solidFill>
                          <a:latin typeface="+mn-lt"/>
                          <a:ea typeface="+mn-ea"/>
                          <a:cs typeface="+mn-cs"/>
                        </a:rPr>
                        <a:t>dopa</a:t>
                      </a:r>
                      <a:r>
                        <a:rPr lang="en-US" sz="1800" kern="1200" dirty="0">
                          <a:solidFill>
                            <a:schemeClr val="dk1"/>
                          </a:solidFill>
                          <a:latin typeface="+mn-lt"/>
                          <a:ea typeface="+mn-ea"/>
                          <a:cs typeface="+mn-cs"/>
                        </a:rPr>
                        <a:t>, Loop diuretics (</a:t>
                      </a:r>
                      <a:r>
                        <a:rPr lang="en-US" sz="1800" kern="1200" dirty="0" err="1">
                          <a:solidFill>
                            <a:schemeClr val="dk1"/>
                          </a:solidFill>
                          <a:latin typeface="+mn-lt"/>
                          <a:ea typeface="+mn-ea"/>
                          <a:cs typeface="+mn-cs"/>
                        </a:rPr>
                        <a:t>frusemide</a:t>
                      </a:r>
                      <a:r>
                        <a:rPr lang="en-US" sz="1800" kern="1200" dirty="0">
                          <a:solidFill>
                            <a:schemeClr val="dk1"/>
                          </a:solidFill>
                          <a:latin typeface="+mn-lt"/>
                          <a:ea typeface="+mn-ea"/>
                          <a:cs typeface="+mn-cs"/>
                        </a:rPr>
                        <a:t>) </a:t>
                      </a:r>
                      <a:endParaRPr lang="ar-EG" dirty="0"/>
                    </a:p>
                  </a:txBody>
                  <a:tcPr/>
                </a:tc>
                <a:tc>
                  <a:txBody>
                    <a:bodyPr/>
                    <a:lstStyle/>
                    <a:p>
                      <a:pPr rtl="1"/>
                      <a:r>
                        <a:rPr lang="en-US" sz="1800" kern="1200" dirty="0">
                          <a:solidFill>
                            <a:schemeClr val="dk1"/>
                          </a:solidFill>
                          <a:latin typeface="+mn-lt"/>
                          <a:ea typeface="+mn-ea"/>
                          <a:cs typeface="+mn-cs"/>
                        </a:rPr>
                        <a:t>Hypertension and renal failure </a:t>
                      </a:r>
                      <a:endParaRPr lang="ar-EG" dirty="0"/>
                    </a:p>
                  </a:txBody>
                  <a:tcPr/>
                </a:tc>
                <a:extLst>
                  <a:ext uri="{0D108BD9-81ED-4DB2-BD59-A6C34878D82A}">
                    <a16:rowId xmlns:a16="http://schemas.microsoft.com/office/drawing/2014/main" val="10004"/>
                  </a:ext>
                </a:extLst>
              </a:tr>
              <a:tr h="1146897">
                <a:tc>
                  <a:txBody>
                    <a:bodyPr/>
                    <a:lstStyle/>
                    <a:p>
                      <a:pPr rtl="1"/>
                      <a:r>
                        <a:rPr lang="en-US" sz="1800" kern="1200" dirty="0">
                          <a:solidFill>
                            <a:schemeClr val="dk1"/>
                          </a:solidFill>
                          <a:latin typeface="+mn-lt"/>
                          <a:ea typeface="+mn-ea"/>
                          <a:cs typeface="+mn-cs"/>
                        </a:rPr>
                        <a:t>Diuretics and  ACEI</a:t>
                      </a:r>
                      <a:endParaRPr lang="ar-EG" dirty="0"/>
                    </a:p>
                  </a:txBody>
                  <a:tcPr/>
                </a:tc>
                <a:tc>
                  <a:txBody>
                    <a:bodyPr/>
                    <a:lstStyle/>
                    <a:p>
                      <a:pPr rtl="1"/>
                      <a:r>
                        <a:rPr lang="en-US" sz="1800" kern="1200" dirty="0">
                          <a:solidFill>
                            <a:schemeClr val="dk1"/>
                          </a:solidFill>
                          <a:latin typeface="+mn-lt"/>
                          <a:ea typeface="+mn-ea"/>
                          <a:cs typeface="+mn-cs"/>
                        </a:rPr>
                        <a:t>Hypertension  and heart failure</a:t>
                      </a:r>
                      <a:endParaRPr lang="ar-EG"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279861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a:stretch>
            <a:fillRect/>
          </a:stretch>
        </p:blipFill>
        <p:spPr bwMode="auto">
          <a:xfrm>
            <a:off x="1907704" y="0"/>
            <a:ext cx="7236296" cy="6858000"/>
          </a:xfrm>
          <a:prstGeom prst="rect">
            <a:avLst/>
          </a:prstGeom>
          <a:noFill/>
          <a:ln w="9525">
            <a:noFill/>
            <a:miter lim="800000"/>
            <a:headEnd/>
            <a:tailEnd/>
          </a:ln>
        </p:spPr>
      </p:pic>
    </p:spTree>
    <p:extLst>
      <p:ext uri="{BB962C8B-B14F-4D97-AF65-F5344CB8AC3E}">
        <p14:creationId xmlns:p14="http://schemas.microsoft.com/office/powerpoint/2010/main" val="42869609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1377-C9C2-1BE2-0A14-4983ADB31C72}"/>
              </a:ext>
            </a:extLst>
          </p:cNvPr>
          <p:cNvSpPr>
            <a:spLocks noGrp="1"/>
          </p:cNvSpPr>
          <p:nvPr>
            <p:ph type="title"/>
          </p:nvPr>
        </p:nvSpPr>
        <p:spPr/>
        <p:txBody>
          <a:bodyPr/>
          <a:lstStyle/>
          <a:p>
            <a:endParaRPr lang="en-SA"/>
          </a:p>
        </p:txBody>
      </p:sp>
      <p:sp>
        <p:nvSpPr>
          <p:cNvPr id="3" name="Content Placeholder 2">
            <a:extLst>
              <a:ext uri="{FF2B5EF4-FFF2-40B4-BE49-F238E27FC236}">
                <a16:creationId xmlns:a16="http://schemas.microsoft.com/office/drawing/2014/main" id="{3224F8F9-9F68-C734-C292-6FFD6AB09D63}"/>
              </a:ext>
            </a:extLst>
          </p:cNvPr>
          <p:cNvSpPr>
            <a:spLocks noGrp="1"/>
          </p:cNvSpPr>
          <p:nvPr>
            <p:ph idx="1"/>
          </p:nvPr>
        </p:nvSpPr>
        <p:spPr/>
        <p:txBody>
          <a:bodyPr/>
          <a:lstStyle/>
          <a:p>
            <a:endParaRPr lang="en-SA"/>
          </a:p>
        </p:txBody>
      </p:sp>
    </p:spTree>
    <p:extLst>
      <p:ext uri="{BB962C8B-B14F-4D97-AF65-F5344CB8AC3E}">
        <p14:creationId xmlns:p14="http://schemas.microsoft.com/office/powerpoint/2010/main" val="18841430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59D2B-30F2-7D5B-0708-7FD8FE49A50F}"/>
              </a:ext>
            </a:extLst>
          </p:cNvPr>
          <p:cNvSpPr>
            <a:spLocks noGrp="1"/>
          </p:cNvSpPr>
          <p:nvPr>
            <p:ph type="title"/>
          </p:nvPr>
        </p:nvSpPr>
        <p:spPr/>
        <p:txBody>
          <a:bodyPr/>
          <a:lstStyle/>
          <a:p>
            <a:endParaRPr lang="en-SA"/>
          </a:p>
        </p:txBody>
      </p:sp>
      <p:sp>
        <p:nvSpPr>
          <p:cNvPr id="3" name="Content Placeholder 2">
            <a:extLst>
              <a:ext uri="{FF2B5EF4-FFF2-40B4-BE49-F238E27FC236}">
                <a16:creationId xmlns:a16="http://schemas.microsoft.com/office/drawing/2014/main" id="{369A65B2-4A36-7722-4B8F-93AD3B58D06D}"/>
              </a:ext>
            </a:extLst>
          </p:cNvPr>
          <p:cNvSpPr>
            <a:spLocks noGrp="1"/>
          </p:cNvSpPr>
          <p:nvPr>
            <p:ph idx="1"/>
          </p:nvPr>
        </p:nvSpPr>
        <p:spPr/>
        <p:txBody>
          <a:bodyPr/>
          <a:lstStyle/>
          <a:p>
            <a:endParaRPr lang="en-SA"/>
          </a:p>
        </p:txBody>
      </p:sp>
    </p:spTree>
    <p:extLst>
      <p:ext uri="{BB962C8B-B14F-4D97-AF65-F5344CB8AC3E}">
        <p14:creationId xmlns:p14="http://schemas.microsoft.com/office/powerpoint/2010/main" val="3844751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47800"/>
            <a:ext cx="7772400" cy="1470025"/>
          </a:xfrm>
        </p:spPr>
        <p:txBody>
          <a:bodyPr>
            <a:normAutofit fontScale="90000"/>
          </a:bodyPr>
          <a:lstStyle/>
          <a:p>
            <a:r>
              <a:rPr lang="en-US" dirty="0"/>
              <a:t>Pathology of</a:t>
            </a:r>
            <a:br>
              <a:rPr lang="en-US" dirty="0"/>
            </a:br>
            <a:r>
              <a:rPr lang="en-US" sz="6000" b="1" dirty="0">
                <a:solidFill>
                  <a:srgbClr val="FF0000"/>
                </a:solidFill>
              </a:rPr>
              <a:t>Hypertension</a:t>
            </a:r>
          </a:p>
        </p:txBody>
      </p:sp>
      <p:sp>
        <p:nvSpPr>
          <p:cNvPr id="3" name="Subtitle 2"/>
          <p:cNvSpPr>
            <a:spLocks noGrp="1"/>
          </p:cNvSpPr>
          <p:nvPr>
            <p:ph type="subTitle" idx="1"/>
          </p:nvPr>
        </p:nvSpPr>
        <p:spPr>
          <a:xfrm>
            <a:off x="5943600" y="4791074"/>
            <a:ext cx="2819400" cy="1752600"/>
          </a:xfrm>
        </p:spPr>
        <p:txBody>
          <a:bodyPr>
            <a:normAutofit fontScale="85000" lnSpcReduction="20000"/>
          </a:bodyPr>
          <a:lstStyle/>
          <a:p>
            <a:r>
              <a:rPr lang="en-US" dirty="0"/>
              <a:t>Dr. </a:t>
            </a:r>
            <a:r>
              <a:rPr lang="en-US" dirty="0" err="1"/>
              <a:t>Eman</a:t>
            </a:r>
            <a:r>
              <a:rPr lang="en-US" dirty="0"/>
              <a:t> </a:t>
            </a:r>
            <a:r>
              <a:rPr lang="en-US" dirty="0" err="1"/>
              <a:t>Enan</a:t>
            </a:r>
            <a:endParaRPr lang="en-US" dirty="0"/>
          </a:p>
          <a:p>
            <a:r>
              <a:rPr lang="en-US" dirty="0" err="1"/>
              <a:t>Ass.Professor</a:t>
            </a:r>
            <a:r>
              <a:rPr lang="en-US" dirty="0"/>
              <a:t> </a:t>
            </a:r>
          </a:p>
          <a:p>
            <a:r>
              <a:rPr lang="en-US" dirty="0"/>
              <a:t>of </a:t>
            </a:r>
          </a:p>
          <a:p>
            <a:r>
              <a:rPr lang="en-US" dirty="0"/>
              <a:t>Pathology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352800"/>
            <a:ext cx="441960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79047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457200" y="1524000"/>
            <a:ext cx="8229600" cy="4602163"/>
          </a:xfrm>
        </p:spPr>
        <p:txBody>
          <a:bodyPr>
            <a:normAutofit fontScale="92500" lnSpcReduction="20000"/>
          </a:bodyPr>
          <a:lstStyle/>
          <a:p>
            <a:r>
              <a:rPr lang="en-US" dirty="0"/>
              <a:t>Silent Killer</a:t>
            </a:r>
          </a:p>
          <a:p>
            <a:r>
              <a:rPr lang="en-US" dirty="0"/>
              <a:t>Responsible for the majority of office visits</a:t>
            </a:r>
          </a:p>
          <a:p>
            <a:r>
              <a:rPr lang="en-US" dirty="0"/>
              <a:t>Number one reason for drug prescription</a:t>
            </a:r>
          </a:p>
          <a:p>
            <a:r>
              <a:rPr lang="en-US" dirty="0"/>
              <a:t>25% of population, 35% unaware</a:t>
            </a:r>
          </a:p>
          <a:p>
            <a:r>
              <a:rPr lang="en-US" dirty="0"/>
              <a:t>Complications bring to diagnosis but late</a:t>
            </a:r>
          </a:p>
          <a:p>
            <a:r>
              <a:rPr lang="en-US" dirty="0"/>
              <a:t>Chronic vascular and end-organ damage</a:t>
            </a:r>
          </a:p>
          <a:p>
            <a:r>
              <a:rPr lang="en-US" dirty="0"/>
              <a:t>Without appropriate treatment, some 50% of hypertensive patients die of ischemic heart disease (IHD) or congestive heart failure, and another third succumb to stroke.</a:t>
            </a:r>
          </a:p>
          <a:p>
            <a:endParaRPr lang="en-US" dirty="0"/>
          </a:p>
          <a:p>
            <a:endParaRPr lang="en-US" dirty="0"/>
          </a:p>
        </p:txBody>
      </p:sp>
    </p:spTree>
    <p:extLst>
      <p:ext uri="{BB962C8B-B14F-4D97-AF65-F5344CB8AC3E}">
        <p14:creationId xmlns:p14="http://schemas.microsoft.com/office/powerpoint/2010/main" val="2628764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Definitions </a:t>
            </a:r>
          </a:p>
        </p:txBody>
      </p:sp>
      <p:sp>
        <p:nvSpPr>
          <p:cNvPr id="3" name="Content Placeholder 2"/>
          <p:cNvSpPr>
            <a:spLocks noGrp="1"/>
          </p:cNvSpPr>
          <p:nvPr>
            <p:ph idx="1"/>
          </p:nvPr>
        </p:nvSpPr>
        <p:spPr>
          <a:xfrm>
            <a:off x="457200" y="1447800"/>
            <a:ext cx="8229600" cy="5181600"/>
          </a:xfrm>
        </p:spPr>
        <p:txBody>
          <a:bodyPr>
            <a:normAutofit/>
          </a:bodyPr>
          <a:lstStyle/>
          <a:p>
            <a:r>
              <a:rPr lang="en-US" sz="2400" dirty="0"/>
              <a:t>Sustained increase of Arterial blood pressure</a:t>
            </a:r>
          </a:p>
          <a:p>
            <a:r>
              <a:rPr lang="en-US" sz="2400" b="1" dirty="0">
                <a:solidFill>
                  <a:srgbClr val="FF0000"/>
                </a:solidFill>
              </a:rPr>
              <a:t>Hypertension in adults:</a:t>
            </a:r>
            <a:r>
              <a:rPr lang="en-US" sz="2400" b="1" dirty="0"/>
              <a:t> </a:t>
            </a:r>
          </a:p>
          <a:p>
            <a:pPr>
              <a:buFont typeface="Courier New" panose="02070309020205020404" pitchFamily="49" charset="0"/>
              <a:buChar char="o"/>
            </a:pPr>
            <a:r>
              <a:rPr lang="en-US" sz="2400" i="1" dirty="0">
                <a:solidFill>
                  <a:srgbClr val="7030A0"/>
                </a:solidFill>
              </a:rPr>
              <a:t>2020 International Society of Hypertension (ISH) and 2014 JNC 8</a:t>
            </a:r>
            <a:r>
              <a:rPr lang="en-US" sz="2400" dirty="0"/>
              <a:t>: </a:t>
            </a:r>
          </a:p>
          <a:p>
            <a:pPr marL="400050" lvl="1" indent="0">
              <a:buNone/>
            </a:pPr>
            <a:r>
              <a:rPr lang="en-US" sz="2400" dirty="0"/>
              <a:t>persistent SBP ≥ </a:t>
            </a:r>
            <a:r>
              <a:rPr lang="en-US" sz="2400" dirty="0">
                <a:solidFill>
                  <a:srgbClr val="0070C0"/>
                </a:solidFill>
              </a:rPr>
              <a:t>140</a:t>
            </a:r>
            <a:r>
              <a:rPr lang="en-US" sz="2400" dirty="0"/>
              <a:t> mm Hg and/or DBP ≥ </a:t>
            </a:r>
            <a:r>
              <a:rPr lang="en-US" sz="2400" dirty="0">
                <a:solidFill>
                  <a:srgbClr val="0070C0"/>
                </a:solidFill>
              </a:rPr>
              <a:t>90</a:t>
            </a:r>
            <a:r>
              <a:rPr lang="en-US" sz="2400" dirty="0"/>
              <a:t> mm Hg</a:t>
            </a:r>
          </a:p>
          <a:p>
            <a:r>
              <a:rPr lang="en-US" sz="2400" b="1" dirty="0">
                <a:solidFill>
                  <a:srgbClr val="FF0000"/>
                </a:solidFill>
              </a:rPr>
              <a:t>Primary hypertension</a:t>
            </a:r>
            <a:r>
              <a:rPr lang="en-US" sz="2400" dirty="0"/>
              <a:t>: hypertension with no identifiable cause</a:t>
            </a:r>
          </a:p>
          <a:p>
            <a:r>
              <a:rPr lang="en-US" sz="2400" b="1" dirty="0">
                <a:solidFill>
                  <a:srgbClr val="FF0000"/>
                </a:solidFill>
              </a:rPr>
              <a:t>Secondary</a:t>
            </a:r>
            <a:r>
              <a:rPr lang="en-US" sz="2400" dirty="0"/>
              <a:t> </a:t>
            </a:r>
            <a:r>
              <a:rPr lang="en-US" sz="2400" b="1" dirty="0">
                <a:solidFill>
                  <a:srgbClr val="FF0000"/>
                </a:solidFill>
              </a:rPr>
              <a:t>hypertension</a:t>
            </a:r>
            <a:r>
              <a:rPr lang="en-US" sz="2400" dirty="0"/>
              <a:t>: hypertension caused by an identifiable underlying condition</a:t>
            </a:r>
          </a:p>
          <a:p>
            <a:r>
              <a:rPr lang="en-US" sz="2400" b="1" dirty="0">
                <a:solidFill>
                  <a:srgbClr val="FF0000"/>
                </a:solidFill>
              </a:rPr>
              <a:t>Acute severe Hypertension (Malignant HPTN): </a:t>
            </a:r>
            <a:r>
              <a:rPr lang="en-US" sz="2400" dirty="0"/>
              <a:t>An increase in systolic blood pressure above 180 mmHg or diastolic blood pressure above 120 mmHg. </a:t>
            </a:r>
          </a:p>
        </p:txBody>
      </p:sp>
    </p:spTree>
    <p:extLst>
      <p:ext uri="{BB962C8B-B14F-4D97-AF65-F5344CB8AC3E}">
        <p14:creationId xmlns:p14="http://schemas.microsoft.com/office/powerpoint/2010/main" val="3283591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274638"/>
            <a:ext cx="8229600" cy="417512"/>
          </a:xfrm>
        </p:spPr>
        <p:txBody>
          <a:bodyPr>
            <a:normAutofit fontScale="90000"/>
          </a:bodyPr>
          <a:lstStyle/>
          <a:p>
            <a:pPr eaLnBrk="1" hangingPunct="1"/>
            <a:r>
              <a:rPr lang="en-US" sz="4000" b="1"/>
              <a:t>Chemical transmission</a:t>
            </a:r>
          </a:p>
        </p:txBody>
      </p:sp>
      <p:sp>
        <p:nvSpPr>
          <p:cNvPr id="94211" name="Rectangle 3"/>
          <p:cNvSpPr>
            <a:spLocks noGrp="1" noChangeArrowheads="1"/>
          </p:cNvSpPr>
          <p:nvPr>
            <p:ph type="body" idx="1"/>
          </p:nvPr>
        </p:nvSpPr>
        <p:spPr>
          <a:xfrm>
            <a:off x="107504" y="764704"/>
            <a:ext cx="9036496" cy="6093296"/>
          </a:xfrm>
        </p:spPr>
        <p:txBody>
          <a:bodyPr>
            <a:normAutofit/>
          </a:bodyPr>
          <a:lstStyle/>
          <a:p>
            <a:r>
              <a:rPr lang="en-US" sz="2800" b="1" dirty="0"/>
              <a:t>The traveling of signal in the nervous system between different neurons is mediated by the effect of a chemical substance released at the nerve terminal called </a:t>
            </a:r>
            <a:r>
              <a:rPr lang="en-US" sz="2800" b="1" dirty="0">
                <a:solidFill>
                  <a:srgbClr val="FF0000"/>
                </a:solidFill>
              </a:rPr>
              <a:t>chemical transmitter. </a:t>
            </a:r>
          </a:p>
          <a:p>
            <a:r>
              <a:rPr lang="en-US" sz="2800" b="1" dirty="0">
                <a:solidFill>
                  <a:srgbClr val="0000FF"/>
                </a:solidFill>
              </a:rPr>
              <a:t>In the sympathetic nervous system </a:t>
            </a:r>
            <a:r>
              <a:rPr lang="en-US" sz="2800" b="1" dirty="0"/>
              <a:t>the chemical transmitter is </a:t>
            </a:r>
            <a:r>
              <a:rPr lang="en-US" sz="2800" b="1" dirty="0">
                <a:solidFill>
                  <a:srgbClr val="0000FF"/>
                </a:solidFill>
              </a:rPr>
              <a:t>adrenaline, </a:t>
            </a:r>
            <a:r>
              <a:rPr lang="en-US" sz="2800" b="1" dirty="0" err="1">
                <a:solidFill>
                  <a:srgbClr val="0000FF"/>
                </a:solidFill>
              </a:rPr>
              <a:t>noradrenaline</a:t>
            </a:r>
            <a:r>
              <a:rPr lang="en-US" sz="2800" b="1" dirty="0">
                <a:solidFill>
                  <a:srgbClr val="0000FF"/>
                </a:solidFill>
              </a:rPr>
              <a:t> </a:t>
            </a:r>
            <a:r>
              <a:rPr lang="en-US" sz="2800" b="1" dirty="0"/>
              <a:t>or sometimes acetylcholine. </a:t>
            </a:r>
          </a:p>
          <a:p>
            <a:r>
              <a:rPr lang="en-US" sz="2800" b="1" dirty="0">
                <a:solidFill>
                  <a:srgbClr val="FF0000"/>
                </a:solidFill>
              </a:rPr>
              <a:t>When the chemical transmitter is adrenaline </a:t>
            </a:r>
            <a:r>
              <a:rPr lang="en-US" sz="2800" b="1" dirty="0"/>
              <a:t>the nerve fiber is called </a:t>
            </a:r>
            <a:r>
              <a:rPr lang="en-US" sz="2800" b="1" u="sng" dirty="0">
                <a:solidFill>
                  <a:srgbClr val="FF0000"/>
                </a:solidFill>
              </a:rPr>
              <a:t>adrenergic</a:t>
            </a:r>
            <a:r>
              <a:rPr lang="en-US" sz="2800" b="1" dirty="0"/>
              <a:t>, </a:t>
            </a:r>
          </a:p>
          <a:p>
            <a:r>
              <a:rPr lang="en-US" sz="2800" b="1" dirty="0">
                <a:solidFill>
                  <a:srgbClr val="0000FF"/>
                </a:solidFill>
              </a:rPr>
              <a:t>when the chemical transmitter is acetylcholine</a:t>
            </a:r>
            <a:r>
              <a:rPr lang="en-US" sz="2800" b="1" dirty="0"/>
              <a:t>, the nerve fiber is called </a:t>
            </a:r>
            <a:r>
              <a:rPr lang="en-US" sz="2800" b="1" u="sng" dirty="0">
                <a:solidFill>
                  <a:srgbClr val="0000FF"/>
                </a:solidFill>
              </a:rPr>
              <a:t>cholinergic</a:t>
            </a:r>
            <a:r>
              <a:rPr lang="en-US" sz="2800" b="1" dirty="0">
                <a:solidFill>
                  <a:srgbClr val="0000FF"/>
                </a:solidFill>
              </a:rPr>
              <a:t>. </a:t>
            </a:r>
          </a:p>
          <a:p>
            <a:endParaRPr lang="en-US" sz="2800" b="1" dirty="0">
              <a:solidFill>
                <a:srgbClr val="0000FF"/>
              </a:solidFill>
            </a:endParaRPr>
          </a:p>
        </p:txBody>
      </p:sp>
    </p:spTree>
    <p:extLst>
      <p:ext uri="{BB962C8B-B14F-4D97-AF65-F5344CB8AC3E}">
        <p14:creationId xmlns:p14="http://schemas.microsoft.com/office/powerpoint/2010/main" val="32823746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54747748"/>
              </p:ext>
            </p:extLst>
          </p:nvPr>
        </p:nvGraphicFramePr>
        <p:xfrm>
          <a:off x="533400" y="1066799"/>
          <a:ext cx="8077199" cy="4087167"/>
        </p:xfrm>
        <a:graphic>
          <a:graphicData uri="http://schemas.openxmlformats.org/drawingml/2006/table">
            <a:tbl>
              <a:tblPr/>
              <a:tblGrid>
                <a:gridCol w="2424538">
                  <a:extLst>
                    <a:ext uri="{9D8B030D-6E8A-4147-A177-3AD203B41FA5}">
                      <a16:colId xmlns:a16="http://schemas.microsoft.com/office/drawing/2014/main" val="20000"/>
                    </a:ext>
                  </a:extLst>
                </a:gridCol>
                <a:gridCol w="1835574">
                  <a:extLst>
                    <a:ext uri="{9D8B030D-6E8A-4147-A177-3AD203B41FA5}">
                      <a16:colId xmlns:a16="http://schemas.microsoft.com/office/drawing/2014/main" val="20001"/>
                    </a:ext>
                  </a:extLst>
                </a:gridCol>
                <a:gridCol w="1835574">
                  <a:extLst>
                    <a:ext uri="{9D8B030D-6E8A-4147-A177-3AD203B41FA5}">
                      <a16:colId xmlns:a16="http://schemas.microsoft.com/office/drawing/2014/main" val="20002"/>
                    </a:ext>
                  </a:extLst>
                </a:gridCol>
                <a:gridCol w="1981513">
                  <a:extLst>
                    <a:ext uri="{9D8B030D-6E8A-4147-A177-3AD203B41FA5}">
                      <a16:colId xmlns:a16="http://schemas.microsoft.com/office/drawing/2014/main" val="20003"/>
                    </a:ext>
                  </a:extLst>
                </a:gridCol>
              </a:tblGrid>
              <a:tr h="365017">
                <a:tc gridSpan="4">
                  <a:txBody>
                    <a:bodyPr/>
                    <a:lstStyle/>
                    <a:p>
                      <a:pPr algn="ctr"/>
                      <a:r>
                        <a:rPr lang="en-US" sz="1600" b="1" dirty="0">
                          <a:solidFill>
                            <a:srgbClr val="0070C0"/>
                          </a:solidFill>
                          <a:effectLst/>
                        </a:rPr>
                        <a:t>Classification of hypertension in adults</a:t>
                      </a: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2414">
                <a:tc>
                  <a:txBody>
                    <a:bodyPr/>
                    <a:lstStyle/>
                    <a:p>
                      <a:endParaRPr lang="en-US" sz="1300" dirty="0">
                        <a:effectLst/>
                      </a:endParaRP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300" b="1" dirty="0">
                          <a:solidFill>
                            <a:srgbClr val="FF0000"/>
                          </a:solidFill>
                          <a:effectLst/>
                        </a:rPr>
                        <a:t>2017 ACC/AHA guideline</a:t>
                      </a:r>
                      <a:r>
                        <a:rPr lang="en-US" sz="1300" dirty="0">
                          <a:effectLst/>
                        </a:rPr>
                        <a:t> </a:t>
                      </a:r>
                      <a:r>
                        <a:rPr lang="en-US" sz="1300" baseline="30000" dirty="0">
                          <a:effectLst/>
                        </a:rPr>
                        <a:t>[1]</a:t>
                      </a:r>
                      <a:endParaRPr lang="en-US" sz="1300" dirty="0">
                        <a:effectLst/>
                      </a:endParaRP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300" b="1" dirty="0">
                          <a:solidFill>
                            <a:srgbClr val="FF0000"/>
                          </a:solidFill>
                          <a:effectLst/>
                        </a:rPr>
                        <a:t>2014 JNC 8 guideline</a:t>
                      </a:r>
                      <a:r>
                        <a:rPr lang="en-US" sz="1300" dirty="0">
                          <a:effectLst/>
                        </a:rPr>
                        <a:t>  </a:t>
                      </a:r>
                      <a:r>
                        <a:rPr lang="en-US" sz="1300" baseline="30000" dirty="0">
                          <a:effectLst/>
                        </a:rPr>
                        <a:t>[2][7]</a:t>
                      </a:r>
                      <a:endParaRPr lang="en-US" sz="1300" dirty="0">
                        <a:effectLst/>
                      </a:endParaRP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300" b="1" dirty="0">
                          <a:solidFill>
                            <a:srgbClr val="FF0000"/>
                          </a:solidFill>
                          <a:effectLst/>
                        </a:rPr>
                        <a:t>2020 ISH guideline</a:t>
                      </a:r>
                      <a:r>
                        <a:rPr lang="en-US" sz="1300" dirty="0">
                          <a:effectLst/>
                        </a:rPr>
                        <a:t> </a:t>
                      </a:r>
                      <a:r>
                        <a:rPr lang="en-US" sz="1300" baseline="30000" dirty="0">
                          <a:effectLst/>
                        </a:rPr>
                        <a:t>[3]</a:t>
                      </a:r>
                      <a:endParaRPr lang="en-US" sz="1300" dirty="0">
                        <a:effectLst/>
                      </a:endParaRP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0">
                <a:tc>
                  <a:txBody>
                    <a:bodyPr/>
                    <a:lstStyle/>
                    <a:p>
                      <a:r>
                        <a:rPr lang="en-US" sz="1300" b="1" dirty="0">
                          <a:solidFill>
                            <a:srgbClr val="7030A0"/>
                          </a:solidFill>
                          <a:effectLst/>
                        </a:rPr>
                        <a:t>Normal blood pressure</a:t>
                      </a:r>
                      <a:endParaRPr lang="en-US" sz="1300" dirty="0">
                        <a:solidFill>
                          <a:srgbClr val="7030A0"/>
                        </a:solidFill>
                        <a:effectLst/>
                      </a:endParaRP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gridSpan="2">
                  <a:txBody>
                    <a:bodyPr/>
                    <a:lstStyle/>
                    <a:p>
                      <a:pPr>
                        <a:buFont typeface="Arial"/>
                        <a:buChar char="•"/>
                      </a:pPr>
                      <a:r>
                        <a:rPr lang="en-US" sz="1300" dirty="0">
                          <a:effectLst/>
                        </a:rPr>
                        <a:t>SBP &lt; 120 mm Hg</a:t>
                      </a:r>
                    </a:p>
                    <a:p>
                      <a:pPr>
                        <a:buFont typeface="Arial"/>
                        <a:buChar char="•"/>
                      </a:pPr>
                      <a:r>
                        <a:rPr lang="en-US" sz="1300" b="1" dirty="0">
                          <a:effectLst/>
                        </a:rPr>
                        <a:t>AND</a:t>
                      </a:r>
                      <a:r>
                        <a:rPr lang="en-US" sz="1300" dirty="0">
                          <a:effectLst/>
                        </a:rPr>
                        <a:t> DBP &lt; 80 mm Hg</a:t>
                      </a: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a:txBody>
                    <a:bodyPr/>
                    <a:lstStyle/>
                    <a:p>
                      <a:pPr>
                        <a:buFont typeface="Arial"/>
                        <a:buChar char="•"/>
                      </a:pPr>
                      <a:r>
                        <a:rPr lang="en-US" sz="1300" dirty="0">
                          <a:effectLst/>
                        </a:rPr>
                        <a:t>SBP &lt; 130 mm Hg</a:t>
                      </a:r>
                    </a:p>
                    <a:p>
                      <a:pPr>
                        <a:buFont typeface="Arial"/>
                        <a:buChar char="•"/>
                      </a:pPr>
                      <a:r>
                        <a:rPr lang="en-US" sz="1300" b="1" dirty="0">
                          <a:effectLst/>
                        </a:rPr>
                        <a:t>AND</a:t>
                      </a:r>
                      <a:r>
                        <a:rPr lang="en-US" sz="1300" dirty="0">
                          <a:effectLst/>
                        </a:rPr>
                        <a:t> DBP &lt; 85 mm Hg</a:t>
                      </a: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0">
                <a:tc>
                  <a:txBody>
                    <a:bodyPr/>
                    <a:lstStyle/>
                    <a:p>
                      <a:r>
                        <a:rPr lang="en-US" sz="1300" b="1" dirty="0">
                          <a:solidFill>
                            <a:srgbClr val="7030A0"/>
                          </a:solidFill>
                          <a:effectLst/>
                        </a:rPr>
                        <a:t>Elevated blood pressure</a:t>
                      </a:r>
                      <a:endParaRPr lang="en-US" sz="1300" dirty="0">
                        <a:solidFill>
                          <a:srgbClr val="7030A0"/>
                        </a:solidFill>
                        <a:effectLst/>
                      </a:endParaRP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Font typeface="Arial"/>
                        <a:buChar char="•"/>
                      </a:pPr>
                      <a:r>
                        <a:rPr lang="en-US" sz="1300" dirty="0">
                          <a:effectLst/>
                        </a:rPr>
                        <a:t>SBP 120–129 mm Hg</a:t>
                      </a:r>
                    </a:p>
                    <a:p>
                      <a:pPr>
                        <a:buFont typeface="Arial"/>
                        <a:buChar char="•"/>
                      </a:pPr>
                      <a:r>
                        <a:rPr lang="en-US" sz="1300" b="1" dirty="0">
                          <a:effectLst/>
                        </a:rPr>
                        <a:t>AND</a:t>
                      </a:r>
                      <a:r>
                        <a:rPr lang="en-US" sz="1300" dirty="0">
                          <a:effectLst/>
                        </a:rPr>
                        <a:t> DBP &lt; 80 mm Hg</a:t>
                      </a: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Font typeface="Arial"/>
                        <a:buChar char="•"/>
                      </a:pPr>
                      <a:r>
                        <a:rPr lang="en-US" sz="1300" dirty="0">
                          <a:effectLst/>
                        </a:rPr>
                        <a:t>SBP 120–139 mm Hg</a:t>
                      </a:r>
                    </a:p>
                    <a:p>
                      <a:pPr>
                        <a:buFont typeface="Arial"/>
                        <a:buChar char="•"/>
                      </a:pPr>
                      <a:r>
                        <a:rPr lang="en-US" sz="1300" b="1" dirty="0">
                          <a:effectLst/>
                        </a:rPr>
                        <a:t>OR</a:t>
                      </a:r>
                      <a:r>
                        <a:rPr lang="en-US" sz="1300" dirty="0">
                          <a:effectLst/>
                        </a:rPr>
                        <a:t> DBP 80–89 mm Hg</a:t>
                      </a: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Font typeface="Arial"/>
                        <a:buChar char="•"/>
                      </a:pPr>
                      <a:r>
                        <a:rPr lang="en-US" sz="1300">
                          <a:effectLst/>
                        </a:rPr>
                        <a:t>SBP 130–139 mm Hg</a:t>
                      </a:r>
                    </a:p>
                    <a:p>
                      <a:pPr>
                        <a:buFont typeface="Arial"/>
                        <a:buChar char="•"/>
                      </a:pPr>
                      <a:r>
                        <a:rPr lang="en-US" sz="1300" b="1">
                          <a:effectLst/>
                        </a:rPr>
                        <a:t>OR</a:t>
                      </a:r>
                      <a:r>
                        <a:rPr lang="en-US" sz="1300">
                          <a:effectLst/>
                        </a:rPr>
                        <a:t> DBP 85–89 mm Hg</a:t>
                      </a: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56042">
                <a:tc>
                  <a:txBody>
                    <a:bodyPr/>
                    <a:lstStyle/>
                    <a:p>
                      <a:r>
                        <a:rPr lang="en-US" sz="1300" b="1" dirty="0">
                          <a:solidFill>
                            <a:srgbClr val="7030A0"/>
                          </a:solidFill>
                          <a:effectLst/>
                        </a:rPr>
                        <a:t>Stage 1 hypertension</a:t>
                      </a:r>
                      <a:endParaRPr lang="en-US" sz="1300" dirty="0">
                        <a:solidFill>
                          <a:srgbClr val="7030A0"/>
                        </a:solidFill>
                        <a:effectLst/>
                      </a:endParaRP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Font typeface="Arial"/>
                        <a:buChar char="•"/>
                      </a:pPr>
                      <a:r>
                        <a:rPr lang="en-US" sz="1300">
                          <a:effectLst/>
                        </a:rPr>
                        <a:t>SBP 130–139 mm Hg</a:t>
                      </a:r>
                    </a:p>
                    <a:p>
                      <a:pPr>
                        <a:buFont typeface="Arial"/>
                        <a:buChar char="•"/>
                      </a:pPr>
                      <a:r>
                        <a:rPr lang="en-US" sz="1300" b="1">
                          <a:effectLst/>
                        </a:rPr>
                        <a:t>OR</a:t>
                      </a:r>
                      <a:r>
                        <a:rPr lang="en-US" sz="1300">
                          <a:effectLst/>
                        </a:rPr>
                        <a:t> DBP 80–89 mm Hg</a:t>
                      </a: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gridSpan="2">
                  <a:txBody>
                    <a:bodyPr/>
                    <a:lstStyle/>
                    <a:p>
                      <a:pPr>
                        <a:buFont typeface="Arial"/>
                        <a:buChar char="•"/>
                      </a:pPr>
                      <a:r>
                        <a:rPr lang="en-US" sz="1300" dirty="0">
                          <a:effectLst/>
                        </a:rPr>
                        <a:t>SBP 140–159 mm Hg</a:t>
                      </a:r>
                    </a:p>
                    <a:p>
                      <a:pPr>
                        <a:buFont typeface="Arial"/>
                        <a:buChar char="•"/>
                      </a:pPr>
                      <a:r>
                        <a:rPr lang="en-US" sz="1300" b="1" dirty="0">
                          <a:effectLst/>
                        </a:rPr>
                        <a:t>OR</a:t>
                      </a:r>
                      <a:r>
                        <a:rPr lang="en-US" sz="1300" dirty="0">
                          <a:effectLst/>
                        </a:rPr>
                        <a:t> DBP 90–99 mm Hg</a:t>
                      </a: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4"/>
                  </a:ext>
                </a:extLst>
              </a:tr>
              <a:tr h="1056042">
                <a:tc>
                  <a:txBody>
                    <a:bodyPr/>
                    <a:lstStyle/>
                    <a:p>
                      <a:r>
                        <a:rPr lang="en-US" sz="1300" b="1" dirty="0">
                          <a:solidFill>
                            <a:srgbClr val="7030A0"/>
                          </a:solidFill>
                          <a:effectLst/>
                        </a:rPr>
                        <a:t>Stage 2 hypertension</a:t>
                      </a:r>
                      <a:endParaRPr lang="en-US" sz="1300" dirty="0">
                        <a:solidFill>
                          <a:srgbClr val="7030A0"/>
                        </a:solidFill>
                        <a:effectLst/>
                      </a:endParaRP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Font typeface="Arial"/>
                        <a:buChar char="•"/>
                      </a:pPr>
                      <a:r>
                        <a:rPr lang="en-US" sz="1300" dirty="0">
                          <a:effectLst/>
                        </a:rPr>
                        <a:t>SBP ≥ 140 mm Hg</a:t>
                      </a:r>
                    </a:p>
                    <a:p>
                      <a:pPr>
                        <a:buFont typeface="Arial"/>
                        <a:buChar char="•"/>
                      </a:pPr>
                      <a:r>
                        <a:rPr lang="en-US" sz="1300" b="1" dirty="0">
                          <a:effectLst/>
                        </a:rPr>
                        <a:t>OR</a:t>
                      </a:r>
                      <a:r>
                        <a:rPr lang="en-US" sz="1300" dirty="0">
                          <a:effectLst/>
                        </a:rPr>
                        <a:t> DBP ≥ 90 mm Hg</a:t>
                      </a: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gridSpan="2">
                  <a:txBody>
                    <a:bodyPr/>
                    <a:lstStyle/>
                    <a:p>
                      <a:pPr>
                        <a:buFont typeface="Arial"/>
                        <a:buChar char="•"/>
                      </a:pPr>
                      <a:r>
                        <a:rPr lang="en-US" sz="1300" dirty="0">
                          <a:effectLst/>
                        </a:rPr>
                        <a:t>SBP ≥ 160 mm Hg</a:t>
                      </a:r>
                    </a:p>
                    <a:p>
                      <a:pPr>
                        <a:buFont typeface="Arial"/>
                        <a:buChar char="•"/>
                      </a:pPr>
                      <a:r>
                        <a:rPr lang="en-US" sz="1300" b="1" dirty="0">
                          <a:effectLst/>
                        </a:rPr>
                        <a:t>OR</a:t>
                      </a:r>
                      <a:r>
                        <a:rPr lang="en-US" sz="1300" dirty="0">
                          <a:effectLst/>
                        </a:rPr>
                        <a:t> DBP ≥ 100 mm Hg</a:t>
                      </a:r>
                    </a:p>
                  </a:txBody>
                  <a:tcPr marL="84440" marR="84440" marT="56293" marB="5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466463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a:t>
            </a:r>
          </a:p>
        </p:txBody>
      </p:sp>
      <p:sp>
        <p:nvSpPr>
          <p:cNvPr id="3" name="Content Placeholder 2"/>
          <p:cNvSpPr>
            <a:spLocks noGrp="1"/>
          </p:cNvSpPr>
          <p:nvPr>
            <p:ph idx="1"/>
          </p:nvPr>
        </p:nvSpPr>
        <p:spPr>
          <a:xfrm>
            <a:off x="457200" y="1295400"/>
            <a:ext cx="8229600" cy="4830763"/>
          </a:xfrm>
        </p:spPr>
        <p:txBody>
          <a:bodyPr>
            <a:normAutofit fontScale="77500" lnSpcReduction="20000"/>
          </a:bodyPr>
          <a:lstStyle/>
          <a:p>
            <a:r>
              <a:rPr lang="en-US" b="1" dirty="0">
                <a:hlinkClick r:id="rId3"/>
              </a:rPr>
              <a:t>Prevalence</a:t>
            </a:r>
            <a:r>
              <a:rPr lang="en-US" dirty="0"/>
              <a:t>  </a:t>
            </a:r>
          </a:p>
          <a:p>
            <a:pPr marL="0" indent="0">
              <a:buNone/>
            </a:pPr>
            <a:r>
              <a:rPr lang="en-US" dirty="0"/>
              <a:t>Hypertension affects between approximately </a:t>
            </a:r>
            <a:r>
              <a:rPr lang="en-US" dirty="0">
                <a:solidFill>
                  <a:srgbClr val="FF0000"/>
                </a:solidFill>
              </a:rPr>
              <a:t>one-third</a:t>
            </a:r>
            <a:r>
              <a:rPr lang="en-US" dirty="0"/>
              <a:t> and </a:t>
            </a:r>
            <a:r>
              <a:rPr lang="en-US" dirty="0">
                <a:solidFill>
                  <a:srgbClr val="FF0000"/>
                </a:solidFill>
              </a:rPr>
              <a:t>one-half</a:t>
            </a:r>
            <a:r>
              <a:rPr lang="en-US" dirty="0"/>
              <a:t> of adults in the US. </a:t>
            </a:r>
          </a:p>
          <a:p>
            <a:pPr lvl="1"/>
            <a:r>
              <a:rPr lang="en-US" dirty="0">
                <a:hlinkClick r:id="rId4"/>
              </a:rPr>
              <a:t>Primary hypertension</a:t>
            </a:r>
            <a:r>
              <a:rPr lang="en-US" dirty="0"/>
              <a:t>: accounts for </a:t>
            </a:r>
            <a:r>
              <a:rPr lang="en-US" b="1" dirty="0"/>
              <a:t> 90%-95%</a:t>
            </a:r>
            <a:r>
              <a:rPr lang="en-US" dirty="0"/>
              <a:t> of cases of hypertension in adults .</a:t>
            </a:r>
          </a:p>
          <a:p>
            <a:pPr lvl="1"/>
            <a:r>
              <a:rPr lang="en-US" dirty="0"/>
              <a:t> </a:t>
            </a:r>
            <a:r>
              <a:rPr lang="en-US" dirty="0">
                <a:hlinkClick r:id="rId5"/>
              </a:rPr>
              <a:t>Secondary hypertension</a:t>
            </a:r>
            <a:r>
              <a:rPr lang="en-US" dirty="0"/>
              <a:t>: accounts for </a:t>
            </a:r>
            <a:r>
              <a:rPr lang="en-US" b="1" dirty="0"/>
              <a:t>∼ 5-10%</a:t>
            </a:r>
            <a:r>
              <a:rPr lang="en-US" dirty="0"/>
              <a:t> of cases of hypertension in adults </a:t>
            </a:r>
            <a:r>
              <a:rPr lang="en-US" baseline="30000" dirty="0"/>
              <a:t>[1]</a:t>
            </a:r>
            <a:endParaRPr lang="en-US" dirty="0"/>
          </a:p>
          <a:p>
            <a:pPr lvl="1"/>
            <a:r>
              <a:rPr lang="en-US" dirty="0">
                <a:hlinkClick r:id="rId3"/>
              </a:rPr>
              <a:t>Prevalence</a:t>
            </a:r>
            <a:r>
              <a:rPr lang="en-US" dirty="0"/>
              <a:t> increases with age: Approximately 65–75% of adults develop hypertension by 65–74 years of age.  </a:t>
            </a:r>
          </a:p>
          <a:p>
            <a:pPr lvl="1"/>
            <a:r>
              <a:rPr lang="en-US" dirty="0"/>
              <a:t>∼ 60–87% of overweight and ∼ 73–95% of </a:t>
            </a:r>
            <a:r>
              <a:rPr lang="en-US" dirty="0">
                <a:hlinkClick r:id="rId6"/>
              </a:rPr>
              <a:t>obese</a:t>
            </a:r>
            <a:r>
              <a:rPr lang="en-US" dirty="0"/>
              <a:t> patients are affected.</a:t>
            </a:r>
          </a:p>
          <a:p>
            <a:r>
              <a:rPr lang="en-US" b="1" dirty="0"/>
              <a:t>Sex</a:t>
            </a:r>
            <a:r>
              <a:rPr lang="en-US" dirty="0"/>
              <a:t> </a:t>
            </a:r>
          </a:p>
          <a:p>
            <a:pPr lvl="1"/>
            <a:r>
              <a:rPr lang="en-US" dirty="0"/>
              <a:t>♂ &gt; ♀ below 65 years of age</a:t>
            </a:r>
          </a:p>
          <a:p>
            <a:pPr lvl="1"/>
            <a:r>
              <a:rPr lang="en-US" dirty="0"/>
              <a:t>After </a:t>
            </a:r>
            <a:r>
              <a:rPr lang="en-US" dirty="0">
                <a:hlinkClick r:id="rId7"/>
              </a:rPr>
              <a:t>menopause</a:t>
            </a:r>
            <a:r>
              <a:rPr lang="en-US" dirty="0"/>
              <a:t>, </a:t>
            </a:r>
            <a:r>
              <a:rPr lang="en-US" dirty="0">
                <a:hlinkClick r:id="rId3"/>
              </a:rPr>
              <a:t>prevalence</a:t>
            </a:r>
            <a:r>
              <a:rPr lang="en-US" dirty="0"/>
              <a:t> increases in women. </a:t>
            </a:r>
          </a:p>
        </p:txBody>
      </p:sp>
    </p:spTree>
    <p:extLst>
      <p:ext uri="{BB962C8B-B14F-4D97-AF65-F5344CB8AC3E}">
        <p14:creationId xmlns:p14="http://schemas.microsoft.com/office/powerpoint/2010/main" val="368512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a:t>Etiology</a:t>
            </a:r>
          </a:p>
        </p:txBody>
      </p:sp>
      <p:sp>
        <p:nvSpPr>
          <p:cNvPr id="3" name="Content Placeholder 2"/>
          <p:cNvSpPr>
            <a:spLocks noGrp="1"/>
          </p:cNvSpPr>
          <p:nvPr>
            <p:ph idx="1"/>
          </p:nvPr>
        </p:nvSpPr>
        <p:spPr>
          <a:xfrm>
            <a:off x="0" y="1143000"/>
            <a:ext cx="9144000" cy="5410200"/>
          </a:xfrm>
        </p:spPr>
        <p:txBody>
          <a:bodyPr>
            <a:normAutofit fontScale="55000" lnSpcReduction="20000"/>
          </a:bodyPr>
          <a:lstStyle/>
          <a:p>
            <a:pPr>
              <a:buFont typeface="Wingdings" panose="05000000000000000000" pitchFamily="2" charset="2"/>
              <a:buChar char="v"/>
            </a:pPr>
            <a:r>
              <a:rPr lang="en-US" sz="3800" b="1" dirty="0">
                <a:solidFill>
                  <a:srgbClr val="FF0000"/>
                </a:solidFill>
                <a:latin typeface="Times New Roman" panose="02020603050405020304" pitchFamily="18" charset="0"/>
                <a:cs typeface="Times New Roman" panose="02020603050405020304" pitchFamily="18" charset="0"/>
              </a:rPr>
              <a:t>Primary (essential) hypertension:</a:t>
            </a:r>
          </a:p>
          <a:p>
            <a:pPr marL="0" indent="0">
              <a:buNone/>
            </a:pPr>
            <a:r>
              <a:rPr lang="en-US" sz="3800" b="1" dirty="0">
                <a:solidFill>
                  <a:srgbClr val="7030A0"/>
                </a:solidFill>
                <a:latin typeface="Times New Roman" panose="02020603050405020304" pitchFamily="18" charset="0"/>
                <a:cs typeface="Times New Roman" panose="02020603050405020304" pitchFamily="18" charset="0"/>
              </a:rPr>
              <a:t> </a:t>
            </a:r>
          </a:p>
          <a:p>
            <a:r>
              <a:rPr lang="en-US" sz="3400" dirty="0">
                <a:latin typeface="Times New Roman" panose="02020603050405020304" pitchFamily="18" charset="0"/>
                <a:cs typeface="Times New Roman" panose="02020603050405020304" pitchFamily="18" charset="0"/>
              </a:rPr>
              <a:t>Multifactorial etiology including </a:t>
            </a:r>
            <a:r>
              <a:rPr lang="en-US" sz="3400" dirty="0">
                <a:latin typeface="Times New Roman" panose="02020603050405020304" pitchFamily="18" charset="0"/>
                <a:cs typeface="Times New Roman" panose="02020603050405020304" pitchFamily="18" charset="0"/>
                <a:hlinkClick r:id="rId2"/>
              </a:rPr>
              <a:t>epigenetic</a:t>
            </a:r>
            <a:r>
              <a:rPr lang="en-US" sz="3400" dirty="0">
                <a:latin typeface="Times New Roman" panose="02020603050405020304" pitchFamily="18" charset="0"/>
                <a:cs typeface="Times New Roman" panose="02020603050405020304" pitchFamily="18" charset="0"/>
              </a:rPr>
              <a:t>, genetic, and environmental factors</a:t>
            </a:r>
          </a:p>
          <a:p>
            <a:r>
              <a:rPr lang="en-US" sz="3400" dirty="0">
                <a:latin typeface="Times New Roman" panose="02020603050405020304" pitchFamily="18" charset="0"/>
                <a:cs typeface="Times New Roman" panose="02020603050405020304" pitchFamily="18" charset="0"/>
              </a:rPr>
              <a:t>Directly related to </a:t>
            </a:r>
            <a:r>
              <a:rPr lang="en-US" sz="3400" dirty="0">
                <a:latin typeface="Times New Roman" panose="02020603050405020304" pitchFamily="18" charset="0"/>
                <a:cs typeface="Times New Roman" panose="02020603050405020304" pitchFamily="18" charset="0"/>
                <a:hlinkClick r:id="rId3"/>
              </a:rPr>
              <a:t>total peripheral resistance</a:t>
            </a:r>
            <a:r>
              <a:rPr lang="en-US" sz="3400" dirty="0">
                <a:latin typeface="Times New Roman" panose="02020603050405020304" pitchFamily="18" charset="0"/>
                <a:cs typeface="Times New Roman" panose="02020603050405020304" pitchFamily="18" charset="0"/>
              </a:rPr>
              <a:t> and </a:t>
            </a:r>
            <a:r>
              <a:rPr lang="en-US" sz="3400" dirty="0">
                <a:latin typeface="Times New Roman" panose="02020603050405020304" pitchFamily="18" charset="0"/>
                <a:cs typeface="Times New Roman" panose="02020603050405020304" pitchFamily="18" charset="0"/>
                <a:hlinkClick r:id="rId4"/>
              </a:rPr>
              <a:t>cardiac output</a:t>
            </a:r>
            <a:endParaRPr lang="en-US" sz="3400" dirty="0">
              <a:latin typeface="Times New Roman" panose="02020603050405020304" pitchFamily="18" charset="0"/>
              <a:cs typeface="Times New Roman" panose="02020603050405020304" pitchFamily="18" charset="0"/>
            </a:endParaRPr>
          </a:p>
          <a:p>
            <a:r>
              <a:rPr lang="en-US" sz="3400" dirty="0">
                <a:latin typeface="Times New Roman" panose="02020603050405020304" pitchFamily="18" charset="0"/>
                <a:cs typeface="Times New Roman" panose="02020603050405020304" pitchFamily="18" charset="0"/>
              </a:rPr>
              <a:t>Risk factors for primary hypertension</a:t>
            </a:r>
          </a:p>
          <a:p>
            <a:pPr lvl="1"/>
            <a:r>
              <a:rPr lang="en-US" sz="3400" dirty="0">
                <a:latin typeface="Times New Roman" panose="02020603050405020304" pitchFamily="18" charset="0"/>
                <a:cs typeface="Times New Roman" panose="02020603050405020304" pitchFamily="18" charset="0"/>
              </a:rPr>
              <a:t>Non-modifiable risk factors</a:t>
            </a:r>
          </a:p>
          <a:p>
            <a:pPr lvl="2"/>
            <a:r>
              <a:rPr lang="en-US" sz="3400" dirty="0">
                <a:latin typeface="Times New Roman" panose="02020603050405020304" pitchFamily="18" charset="0"/>
                <a:cs typeface="Times New Roman" panose="02020603050405020304" pitchFamily="18" charset="0"/>
              </a:rPr>
              <a:t>Positive </a:t>
            </a:r>
            <a:r>
              <a:rPr lang="en-US" sz="3400" dirty="0">
                <a:latin typeface="Times New Roman" panose="02020603050405020304" pitchFamily="18" charset="0"/>
                <a:cs typeface="Times New Roman" panose="02020603050405020304" pitchFamily="18" charset="0"/>
                <a:hlinkClick r:id="rId5"/>
              </a:rPr>
              <a:t>family history</a:t>
            </a:r>
            <a:endParaRPr lang="en-US" sz="3400" dirty="0">
              <a:latin typeface="Times New Roman" panose="02020603050405020304" pitchFamily="18" charset="0"/>
              <a:cs typeface="Times New Roman" panose="02020603050405020304" pitchFamily="18" charset="0"/>
            </a:endParaRPr>
          </a:p>
          <a:p>
            <a:pPr lvl="2"/>
            <a:r>
              <a:rPr lang="en-US" sz="3400" dirty="0">
                <a:latin typeface="Times New Roman" panose="02020603050405020304" pitchFamily="18" charset="0"/>
                <a:cs typeface="Times New Roman" panose="02020603050405020304" pitchFamily="18" charset="0"/>
              </a:rPr>
              <a:t>Race and </a:t>
            </a:r>
            <a:r>
              <a:rPr lang="en-US" sz="3400" b="1" dirty="0">
                <a:latin typeface="Times New Roman" panose="02020603050405020304" pitchFamily="18" charset="0"/>
                <a:cs typeface="Times New Roman" panose="02020603050405020304" pitchFamily="18" charset="0"/>
              </a:rPr>
              <a:t>ethnicity</a:t>
            </a:r>
            <a:endParaRPr lang="en-US" sz="3400" dirty="0">
              <a:latin typeface="Times New Roman" panose="02020603050405020304" pitchFamily="18" charset="0"/>
              <a:cs typeface="Times New Roman" panose="02020603050405020304" pitchFamily="18" charset="0"/>
            </a:endParaRPr>
          </a:p>
          <a:p>
            <a:pPr lvl="2"/>
            <a:r>
              <a:rPr lang="en-US" sz="3400" dirty="0">
                <a:latin typeface="Times New Roman" panose="02020603050405020304" pitchFamily="18" charset="0"/>
                <a:cs typeface="Times New Roman" panose="02020603050405020304" pitchFamily="18" charset="0"/>
              </a:rPr>
              <a:t>Advanced age</a:t>
            </a:r>
          </a:p>
          <a:p>
            <a:pPr lvl="1"/>
            <a:r>
              <a:rPr lang="en-US" sz="3400" dirty="0">
                <a:latin typeface="Times New Roman" panose="02020603050405020304" pitchFamily="18" charset="0"/>
                <a:cs typeface="Times New Roman" panose="02020603050405020304" pitchFamily="18" charset="0"/>
              </a:rPr>
              <a:t>Modifiable risk factors</a:t>
            </a:r>
          </a:p>
          <a:p>
            <a:pPr lvl="2"/>
            <a:r>
              <a:rPr lang="en-US" sz="3400" dirty="0">
                <a:latin typeface="Times New Roman" panose="02020603050405020304" pitchFamily="18" charset="0"/>
                <a:cs typeface="Times New Roman" panose="02020603050405020304" pitchFamily="18" charset="0"/>
              </a:rPr>
              <a:t>Overweight and </a:t>
            </a:r>
            <a:r>
              <a:rPr lang="en-US" sz="3400" b="1" dirty="0">
                <a:latin typeface="Times New Roman" panose="02020603050405020304" pitchFamily="18" charset="0"/>
                <a:cs typeface="Times New Roman" panose="02020603050405020304" pitchFamily="18" charset="0"/>
                <a:hlinkClick r:id="rId6"/>
              </a:rPr>
              <a:t>obesity</a:t>
            </a:r>
            <a:r>
              <a:rPr lang="en-US" sz="3400" dirty="0">
                <a:latin typeface="Times New Roman" panose="02020603050405020304" pitchFamily="18" charset="0"/>
                <a:cs typeface="Times New Roman" panose="02020603050405020304" pitchFamily="18" charset="0"/>
              </a:rPr>
              <a:t> (</a:t>
            </a:r>
            <a:r>
              <a:rPr lang="en-US" sz="3400" dirty="0">
                <a:solidFill>
                  <a:srgbClr val="7030A0"/>
                </a:solidFill>
                <a:latin typeface="Times New Roman" panose="02020603050405020304" pitchFamily="18" charset="0"/>
                <a:cs typeface="Times New Roman" panose="02020603050405020304" pitchFamily="18" charset="0"/>
              </a:rPr>
              <a:t>greatest modifiable risk factor</a:t>
            </a:r>
            <a:r>
              <a:rPr lang="en-US" sz="3400" dirty="0">
                <a:latin typeface="Times New Roman" panose="02020603050405020304" pitchFamily="18" charset="0"/>
                <a:cs typeface="Times New Roman" panose="02020603050405020304" pitchFamily="18" charset="0"/>
              </a:rPr>
              <a:t>)</a:t>
            </a:r>
          </a:p>
          <a:p>
            <a:pPr lvl="2"/>
            <a:r>
              <a:rPr lang="en-US" sz="3400" dirty="0">
                <a:latin typeface="Times New Roman" panose="02020603050405020304" pitchFamily="18" charset="0"/>
                <a:cs typeface="Times New Roman" panose="02020603050405020304" pitchFamily="18" charset="0"/>
              </a:rPr>
              <a:t>Uncontrolled </a:t>
            </a:r>
            <a:r>
              <a:rPr lang="en-US" sz="3400" b="1" dirty="0">
                <a:latin typeface="Times New Roman" panose="02020603050405020304" pitchFamily="18" charset="0"/>
                <a:cs typeface="Times New Roman" panose="02020603050405020304" pitchFamily="18" charset="0"/>
                <a:hlinkClick r:id="rId7"/>
              </a:rPr>
              <a:t>diabetes</a:t>
            </a:r>
            <a:r>
              <a:rPr lang="en-US" sz="3400" dirty="0">
                <a:latin typeface="Times New Roman" panose="02020603050405020304" pitchFamily="18" charset="0"/>
                <a:cs typeface="Times New Roman" panose="02020603050405020304" pitchFamily="18" charset="0"/>
              </a:rPr>
              <a:t> </a:t>
            </a:r>
          </a:p>
          <a:p>
            <a:pPr lvl="2"/>
            <a:r>
              <a:rPr lang="en-US" sz="3400" b="1" dirty="0">
                <a:latin typeface="Times New Roman" panose="02020603050405020304" pitchFamily="18" charset="0"/>
                <a:cs typeface="Times New Roman" panose="02020603050405020304" pitchFamily="18" charset="0"/>
              </a:rPr>
              <a:t>Smoking</a:t>
            </a:r>
            <a:endParaRPr lang="en-US" sz="3400" dirty="0">
              <a:latin typeface="Times New Roman" panose="02020603050405020304" pitchFamily="18" charset="0"/>
              <a:cs typeface="Times New Roman" panose="02020603050405020304" pitchFamily="18" charset="0"/>
            </a:endParaRPr>
          </a:p>
          <a:p>
            <a:pPr lvl="2"/>
            <a:r>
              <a:rPr lang="en-US" sz="3400" dirty="0">
                <a:latin typeface="Times New Roman" panose="02020603050405020304" pitchFamily="18" charset="0"/>
                <a:cs typeface="Times New Roman" panose="02020603050405020304" pitchFamily="18" charset="0"/>
              </a:rPr>
              <a:t>Excessive alcohol intake</a:t>
            </a:r>
          </a:p>
          <a:p>
            <a:pPr lvl="2"/>
            <a:r>
              <a:rPr lang="en-US" sz="3400" dirty="0">
                <a:latin typeface="Times New Roman" panose="02020603050405020304" pitchFamily="18" charset="0"/>
                <a:cs typeface="Times New Roman" panose="02020603050405020304" pitchFamily="18" charset="0"/>
              </a:rPr>
              <a:t>Diet high in </a:t>
            </a:r>
            <a:r>
              <a:rPr lang="en-US" sz="3400" b="1" dirty="0">
                <a:latin typeface="Times New Roman" panose="02020603050405020304" pitchFamily="18" charset="0"/>
                <a:cs typeface="Times New Roman" panose="02020603050405020304" pitchFamily="18" charset="0"/>
              </a:rPr>
              <a:t>sodium</a:t>
            </a:r>
            <a:r>
              <a:rPr lang="en-US" sz="3400" dirty="0">
                <a:latin typeface="Times New Roman" panose="02020603050405020304" pitchFamily="18" charset="0"/>
                <a:cs typeface="Times New Roman" panose="02020603050405020304" pitchFamily="18" charset="0"/>
              </a:rPr>
              <a:t>  and low in potassium</a:t>
            </a:r>
          </a:p>
          <a:p>
            <a:pPr lvl="2"/>
            <a:r>
              <a:rPr lang="en-US" sz="3400" b="1" dirty="0">
                <a:latin typeface="Times New Roman" panose="02020603050405020304" pitchFamily="18" charset="0"/>
                <a:cs typeface="Times New Roman" panose="02020603050405020304" pitchFamily="18" charset="0"/>
              </a:rPr>
              <a:t>Physical inactivity</a:t>
            </a:r>
            <a:endParaRPr lang="en-US" sz="3400" dirty="0">
              <a:latin typeface="Times New Roman" panose="02020603050405020304" pitchFamily="18" charset="0"/>
              <a:cs typeface="Times New Roman" panose="02020603050405020304" pitchFamily="18" charset="0"/>
            </a:endParaRPr>
          </a:p>
          <a:p>
            <a:pPr lvl="2"/>
            <a:r>
              <a:rPr lang="en-US" sz="3400" dirty="0">
                <a:latin typeface="Times New Roman" panose="02020603050405020304" pitchFamily="18" charset="0"/>
                <a:cs typeface="Times New Roman" panose="02020603050405020304" pitchFamily="18" charset="0"/>
              </a:rPr>
              <a:t>Psychological stress</a:t>
            </a:r>
          </a:p>
          <a:p>
            <a:endParaRPr lang="en-US" dirty="0"/>
          </a:p>
        </p:txBody>
      </p:sp>
    </p:spTree>
    <p:extLst>
      <p:ext uri="{BB962C8B-B14F-4D97-AF65-F5344CB8AC3E}">
        <p14:creationId xmlns:p14="http://schemas.microsoft.com/office/powerpoint/2010/main" val="17251743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5897563"/>
          </a:xfrm>
        </p:spPr>
        <p:txBody>
          <a:bodyPr>
            <a:normAutofit lnSpcReduction="10000"/>
          </a:bodyPr>
          <a:lstStyle/>
          <a:p>
            <a:pPr>
              <a:buFont typeface="Wingdings" panose="05000000000000000000" pitchFamily="2" charset="2"/>
              <a:buChar char="v"/>
            </a:pPr>
            <a:r>
              <a:rPr lang="en-US" b="1" dirty="0">
                <a:solidFill>
                  <a:srgbClr val="FF0000"/>
                </a:solidFill>
                <a:latin typeface="Times New Roman" panose="02020603050405020304" pitchFamily="18" charset="0"/>
                <a:cs typeface="Times New Roman" panose="02020603050405020304" pitchFamily="18" charset="0"/>
              </a:rPr>
              <a:t>Secondary hypertension:</a:t>
            </a:r>
          </a:p>
          <a:p>
            <a:pPr marL="0" indent="0">
              <a:buNone/>
            </a:pPr>
            <a:r>
              <a:rPr lang="en-US" dirty="0">
                <a:latin typeface="Times New Roman" panose="02020603050405020304" pitchFamily="18" charset="0"/>
                <a:cs typeface="Times New Roman" panose="02020603050405020304" pitchFamily="18" charset="0"/>
              </a:rPr>
              <a:t>Important causes include:</a:t>
            </a:r>
          </a:p>
          <a:p>
            <a:r>
              <a:rPr lang="en-US" dirty="0">
                <a:latin typeface="Times New Roman" panose="02020603050405020304" pitchFamily="18" charset="0"/>
                <a:cs typeface="Times New Roman" panose="02020603050405020304" pitchFamily="18" charset="0"/>
              </a:rPr>
              <a:t> </a:t>
            </a:r>
            <a:r>
              <a:rPr lang="en-US" b="1" dirty="0">
                <a:solidFill>
                  <a:srgbClr val="7030A0"/>
                </a:solidFill>
                <a:latin typeface="Times New Roman" panose="02020603050405020304" pitchFamily="18" charset="0"/>
                <a:cs typeface="Times New Roman" panose="02020603050405020304" pitchFamily="18" charset="0"/>
              </a:rPr>
              <a:t>Renal</a:t>
            </a:r>
            <a:r>
              <a:rPr lang="en-US" dirty="0">
                <a:latin typeface="Times New Roman" panose="02020603050405020304" pitchFamily="18" charset="0"/>
                <a:cs typeface="Times New Roman" panose="02020603050405020304" pitchFamily="18" charset="0"/>
              </a:rPr>
              <a:t>: GN, renal artery stenosis, Renin tumors</a:t>
            </a:r>
          </a:p>
          <a:p>
            <a:r>
              <a:rPr lang="en-US" b="1" dirty="0">
                <a:solidFill>
                  <a:srgbClr val="7030A0"/>
                </a:solidFill>
                <a:latin typeface="Times New Roman" panose="02020603050405020304" pitchFamily="18" charset="0"/>
                <a:cs typeface="Times New Roman" panose="02020603050405020304" pitchFamily="18" charset="0"/>
              </a:rPr>
              <a:t>Endocrine</a:t>
            </a:r>
            <a:r>
              <a:rPr lang="en-US" dirty="0">
                <a:latin typeface="Times New Roman" panose="02020603050405020304" pitchFamily="18" charset="0"/>
                <a:cs typeface="Times New Roman" panose="02020603050405020304" pitchFamily="18" charset="0"/>
              </a:rPr>
              <a:t>: pheochromocytoma, hyperthyroidism, hyperaldosteronism, hypercortisolism, OCP</a:t>
            </a:r>
          </a:p>
          <a:p>
            <a:r>
              <a:rPr lang="en-US" b="1" dirty="0">
                <a:solidFill>
                  <a:srgbClr val="7030A0"/>
                </a:solidFill>
                <a:latin typeface="Times New Roman" panose="02020603050405020304" pitchFamily="18" charset="0"/>
                <a:cs typeface="Times New Roman" panose="02020603050405020304" pitchFamily="18" charset="0"/>
              </a:rPr>
              <a:t>Vascular</a:t>
            </a:r>
            <a:r>
              <a:rPr lang="en-US" dirty="0">
                <a:latin typeface="Times New Roman" panose="02020603050405020304" pitchFamily="18" charset="0"/>
                <a:cs typeface="Times New Roman" panose="02020603050405020304" pitchFamily="18" charset="0"/>
              </a:rPr>
              <a:t>: Coarctation of aorta, PAN, Aortic insufficiency.</a:t>
            </a:r>
          </a:p>
          <a:p>
            <a:r>
              <a:rPr lang="en-US" b="1" dirty="0">
                <a:solidFill>
                  <a:srgbClr val="7030A0"/>
                </a:solidFill>
                <a:latin typeface="Times New Roman" panose="02020603050405020304" pitchFamily="18" charset="0"/>
                <a:cs typeface="Times New Roman" panose="02020603050405020304" pitchFamily="18" charset="0"/>
              </a:rPr>
              <a:t>Neurogenic</a:t>
            </a:r>
            <a:r>
              <a:rPr lang="en-US" dirty="0">
                <a:latin typeface="Times New Roman" panose="02020603050405020304" pitchFamily="18" charset="0"/>
                <a:cs typeface="Times New Roman" panose="02020603050405020304" pitchFamily="18" charset="0"/>
              </a:rPr>
              <a:t>: Psychogenic, raised intracranial pressure, polyneuritis, Obstructive sleep apnea, </a:t>
            </a:r>
          </a:p>
          <a:p>
            <a:r>
              <a:rPr lang="en-US" dirty="0">
                <a:latin typeface="Times New Roman" panose="02020603050405020304" pitchFamily="18" charset="0"/>
                <a:cs typeface="Times New Roman" panose="02020603050405020304" pitchFamily="18" charset="0"/>
              </a:rPr>
              <a:t>certain </a:t>
            </a:r>
            <a:r>
              <a:rPr lang="en-US" b="1" dirty="0">
                <a:solidFill>
                  <a:srgbClr val="7030A0"/>
                </a:solidFill>
                <a:latin typeface="Times New Roman" panose="02020603050405020304" pitchFamily="18" charset="0"/>
                <a:cs typeface="Times New Roman" panose="02020603050405020304" pitchFamily="18" charset="0"/>
              </a:rPr>
              <a:t>drugs</a:t>
            </a:r>
            <a:r>
              <a:rPr lang="en-US" dirty="0">
                <a:latin typeface="Times New Roman" panose="02020603050405020304" pitchFamily="18" charset="0"/>
                <a:cs typeface="Times New Roman" panose="02020603050405020304" pitchFamily="18" charset="0"/>
              </a:rPr>
              <a:t> (e.g., sympathomimetics).</a:t>
            </a:r>
          </a:p>
          <a:p>
            <a:r>
              <a:rPr lang="en-US" b="1" dirty="0">
                <a:solidFill>
                  <a:srgbClr val="7030A0"/>
                </a:solidFill>
                <a:latin typeface="Times New Roman" panose="02020603050405020304" pitchFamily="18" charset="0"/>
                <a:cs typeface="Times New Roman" panose="02020603050405020304" pitchFamily="18" charset="0"/>
              </a:rPr>
              <a:t>Pregnancy-induced</a:t>
            </a:r>
            <a:r>
              <a:rPr lang="en-US" dirty="0">
                <a:latin typeface="Times New Roman" panose="02020603050405020304" pitchFamily="18" charset="0"/>
                <a:cs typeface="Times New Roman" panose="02020603050405020304" pitchFamily="18" charset="0"/>
              </a:rPr>
              <a:t> hypertension</a:t>
            </a:r>
          </a:p>
        </p:txBody>
      </p:sp>
    </p:spTree>
    <p:extLst>
      <p:ext uri="{BB962C8B-B14F-4D97-AF65-F5344CB8AC3E}">
        <p14:creationId xmlns:p14="http://schemas.microsoft.com/office/powerpoint/2010/main" val="33734399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a:t>Clinical features</a:t>
            </a:r>
          </a:p>
        </p:txBody>
      </p:sp>
      <p:sp>
        <p:nvSpPr>
          <p:cNvPr id="3" name="Content Placeholder 2"/>
          <p:cNvSpPr>
            <a:spLocks noGrp="1"/>
          </p:cNvSpPr>
          <p:nvPr>
            <p:ph idx="1"/>
          </p:nvPr>
        </p:nvSpPr>
        <p:spPr>
          <a:xfrm>
            <a:off x="0" y="1371600"/>
            <a:ext cx="9067800" cy="5181600"/>
          </a:xfrm>
        </p:spPr>
        <p:txBody>
          <a:bodyPr>
            <a:normAutofit fontScale="77500" lnSpcReduction="20000"/>
          </a:bodyPr>
          <a:lstStyle/>
          <a:p>
            <a:r>
              <a:rPr lang="en-US" dirty="0"/>
              <a:t>Hypertension is usually asymptomatic until:</a:t>
            </a:r>
          </a:p>
          <a:p>
            <a:pPr lvl="1"/>
            <a:r>
              <a:rPr lang="en-US" dirty="0"/>
              <a:t>Complications of </a:t>
            </a:r>
            <a:r>
              <a:rPr lang="en-US" b="1" dirty="0">
                <a:hlinkClick r:id="rId3"/>
              </a:rPr>
              <a:t>end-organ damage</a:t>
            </a:r>
            <a:r>
              <a:rPr lang="en-US" dirty="0"/>
              <a:t> arise</a:t>
            </a:r>
          </a:p>
          <a:p>
            <a:pPr lvl="1"/>
            <a:r>
              <a:rPr lang="en-US" dirty="0"/>
              <a:t>Or an acute increase in blood pressure occurs (“</a:t>
            </a:r>
            <a:r>
              <a:rPr lang="en-US" dirty="0">
                <a:hlinkClick r:id="rId4"/>
              </a:rPr>
              <a:t>Hypertensive crisis</a:t>
            </a:r>
            <a:r>
              <a:rPr lang="en-US" dirty="0"/>
              <a:t>”)</a:t>
            </a:r>
          </a:p>
          <a:p>
            <a:r>
              <a:rPr lang="en-US" dirty="0"/>
              <a:t>Nonspecific </a:t>
            </a:r>
            <a:r>
              <a:rPr lang="en-US" dirty="0">
                <a:hlinkClick r:id="rId5"/>
              </a:rPr>
              <a:t>symptoms of primary  hypertension</a:t>
            </a:r>
            <a:endParaRPr lang="en-US" dirty="0"/>
          </a:p>
          <a:p>
            <a:pPr lvl="1"/>
            <a:r>
              <a:rPr lang="en-US" dirty="0">
                <a:hlinkClick r:id="rId6"/>
              </a:rPr>
              <a:t>Headaches</a:t>
            </a:r>
            <a:r>
              <a:rPr lang="en-US" dirty="0"/>
              <a:t>, esp. early morning or waking </a:t>
            </a:r>
            <a:r>
              <a:rPr lang="en-US" dirty="0">
                <a:hlinkClick r:id="rId6"/>
              </a:rPr>
              <a:t>headache</a:t>
            </a:r>
            <a:r>
              <a:rPr lang="en-US" dirty="0"/>
              <a:t> </a:t>
            </a:r>
          </a:p>
          <a:p>
            <a:pPr lvl="1"/>
            <a:r>
              <a:rPr lang="en-US" dirty="0">
                <a:hlinkClick r:id="rId7"/>
              </a:rPr>
              <a:t>Dizziness</a:t>
            </a:r>
            <a:r>
              <a:rPr lang="en-US" dirty="0"/>
              <a:t>, </a:t>
            </a:r>
            <a:r>
              <a:rPr lang="en-US" dirty="0">
                <a:hlinkClick r:id="rId8"/>
              </a:rPr>
              <a:t>tinnitus</a:t>
            </a:r>
            <a:r>
              <a:rPr lang="en-US" dirty="0"/>
              <a:t>, blurred </a:t>
            </a:r>
            <a:r>
              <a:rPr lang="en-US" dirty="0">
                <a:hlinkClick r:id="rId9"/>
              </a:rPr>
              <a:t>vision</a:t>
            </a:r>
            <a:endParaRPr lang="en-US" dirty="0"/>
          </a:p>
          <a:p>
            <a:pPr lvl="1"/>
            <a:r>
              <a:rPr lang="en-US" dirty="0"/>
              <a:t>Flushed appearance</a:t>
            </a:r>
          </a:p>
          <a:p>
            <a:pPr lvl="1"/>
            <a:r>
              <a:rPr lang="en-US" dirty="0">
                <a:hlinkClick r:id="rId10"/>
              </a:rPr>
              <a:t>Epistaxis</a:t>
            </a:r>
            <a:endParaRPr lang="en-US" dirty="0"/>
          </a:p>
          <a:p>
            <a:pPr lvl="1"/>
            <a:r>
              <a:rPr lang="en-US" dirty="0"/>
              <a:t>Chest discomfort, </a:t>
            </a:r>
            <a:r>
              <a:rPr lang="en-US" dirty="0">
                <a:hlinkClick r:id="rId11"/>
              </a:rPr>
              <a:t>palpitations</a:t>
            </a:r>
            <a:endParaRPr lang="en-US" dirty="0"/>
          </a:p>
          <a:p>
            <a:pPr lvl="1"/>
            <a:r>
              <a:rPr lang="en-US" dirty="0"/>
              <a:t>Strong, </a:t>
            </a:r>
            <a:r>
              <a:rPr lang="en-US" dirty="0">
                <a:hlinkClick r:id="rId12"/>
              </a:rPr>
              <a:t>bounding pulse</a:t>
            </a:r>
            <a:r>
              <a:rPr lang="en-US" dirty="0"/>
              <a:t> on palpation</a:t>
            </a:r>
          </a:p>
          <a:p>
            <a:pPr lvl="1"/>
            <a:r>
              <a:rPr lang="en-US" dirty="0"/>
              <a:t>Nervousness</a:t>
            </a:r>
          </a:p>
          <a:p>
            <a:pPr lvl="1"/>
            <a:r>
              <a:rPr lang="en-US" dirty="0"/>
              <a:t>Fatigue, sleep disturbances </a:t>
            </a:r>
          </a:p>
          <a:p>
            <a:pPr lvl="1"/>
            <a:endParaRPr lang="en-US" dirty="0"/>
          </a:p>
          <a:p>
            <a:pPr lvl="1"/>
            <a:r>
              <a:rPr lang="en-US" dirty="0">
                <a:hlinkClick r:id="rId13"/>
              </a:rPr>
              <a:t>Secondary hypertension</a:t>
            </a:r>
            <a:r>
              <a:rPr lang="en-US" dirty="0"/>
              <a:t> usually manifests with symptoms of the underlying disease. </a:t>
            </a:r>
          </a:p>
          <a:p>
            <a:pPr lvl="1"/>
            <a:endParaRPr lang="en-US" dirty="0"/>
          </a:p>
          <a:p>
            <a:endParaRPr lang="en-US" dirty="0"/>
          </a:p>
        </p:txBody>
      </p:sp>
    </p:spTree>
    <p:extLst>
      <p:ext uri="{BB962C8B-B14F-4D97-AF65-F5344CB8AC3E}">
        <p14:creationId xmlns:p14="http://schemas.microsoft.com/office/powerpoint/2010/main" val="33214855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a:t>
            </a:r>
          </a:p>
        </p:txBody>
      </p:sp>
      <p:sp>
        <p:nvSpPr>
          <p:cNvPr id="3" name="Content Placeholder 2"/>
          <p:cNvSpPr>
            <a:spLocks noGrp="1"/>
          </p:cNvSpPr>
          <p:nvPr>
            <p:ph idx="1"/>
          </p:nvPr>
        </p:nvSpPr>
        <p:spPr>
          <a:xfrm>
            <a:off x="152400" y="1600200"/>
            <a:ext cx="8915400" cy="5105400"/>
          </a:xfrm>
        </p:spPr>
        <p:txBody>
          <a:bodyPr/>
          <a:lstStyle/>
          <a:p>
            <a:r>
              <a:rPr lang="en-US" dirty="0"/>
              <a:t>Arterial hypertension is the most common risk factor for cardiovascular disease</a:t>
            </a:r>
          </a:p>
          <a:p>
            <a:r>
              <a:rPr lang="en-US" dirty="0"/>
              <a:t>It leads to chronic changes in the vascular endothelium, particularly of the small vessels, and can therefore affect any organ system.</a:t>
            </a:r>
          </a:p>
          <a:p>
            <a:r>
              <a:rPr lang="en-US" dirty="0"/>
              <a:t>Acute severe hypertension causes “Hypertensive crisis”</a:t>
            </a:r>
          </a:p>
        </p:txBody>
      </p:sp>
    </p:spTree>
    <p:extLst>
      <p:ext uri="{BB962C8B-B14F-4D97-AF65-F5344CB8AC3E}">
        <p14:creationId xmlns:p14="http://schemas.microsoft.com/office/powerpoint/2010/main" val="9865129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76400"/>
          </a:xfrm>
        </p:spPr>
        <p:txBody>
          <a:bodyPr>
            <a:normAutofit fontScale="90000"/>
          </a:bodyPr>
          <a:lstStyle/>
          <a:p>
            <a:br>
              <a:rPr lang="en-US" dirty="0"/>
            </a:br>
            <a:r>
              <a:rPr lang="en-US" dirty="0"/>
              <a:t>Hypertensive crisis</a:t>
            </a:r>
            <a:br>
              <a:rPr lang="en-US" dirty="0"/>
            </a:br>
            <a:r>
              <a:rPr lang="en-US" dirty="0"/>
              <a:t>“Acute severe hypertension”</a:t>
            </a:r>
            <a:br>
              <a:rPr lang="en-US" dirty="0"/>
            </a:br>
            <a:r>
              <a:rPr lang="en-US" dirty="0"/>
              <a:t>“Malignant hypertension”</a:t>
            </a:r>
            <a:br>
              <a:rPr lang="en-US" dirty="0"/>
            </a:br>
            <a:endParaRPr lang="en-US" dirty="0"/>
          </a:p>
        </p:txBody>
      </p:sp>
      <p:sp>
        <p:nvSpPr>
          <p:cNvPr id="3" name="Content Placeholder 2"/>
          <p:cNvSpPr>
            <a:spLocks noGrp="1"/>
          </p:cNvSpPr>
          <p:nvPr>
            <p:ph idx="1"/>
          </p:nvPr>
        </p:nvSpPr>
        <p:spPr>
          <a:xfrm>
            <a:off x="152400" y="2133600"/>
            <a:ext cx="8686800" cy="3992563"/>
          </a:xfrm>
        </p:spPr>
        <p:txBody>
          <a:bodyPr>
            <a:normAutofit fontScale="85000" lnSpcReduction="20000"/>
          </a:bodyPr>
          <a:lstStyle/>
          <a:p>
            <a:pPr marL="0" indent="0">
              <a:buNone/>
            </a:pPr>
            <a:endParaRPr lang="en-US" dirty="0"/>
          </a:p>
          <a:p>
            <a:r>
              <a:rPr lang="en-US" dirty="0"/>
              <a:t>An increase in systolic blood pressure above 180 mmHg or diastolic blood pressure above 120 mmHg.</a:t>
            </a:r>
          </a:p>
          <a:p>
            <a:r>
              <a:rPr lang="en-US" dirty="0"/>
              <a:t>Rapidly progressive end organ damage</a:t>
            </a:r>
          </a:p>
          <a:p>
            <a:r>
              <a:rPr lang="en-US" dirty="0"/>
              <a:t>May complicate any type of HPTN</a:t>
            </a:r>
          </a:p>
          <a:p>
            <a:r>
              <a:rPr lang="en-US" dirty="0"/>
              <a:t>Artery necrosis with thrombosis</a:t>
            </a:r>
          </a:p>
          <a:p>
            <a:r>
              <a:rPr lang="en-US" dirty="0"/>
              <a:t>Rapidly developing renal failure</a:t>
            </a:r>
          </a:p>
          <a:p>
            <a:r>
              <a:rPr lang="en-US" dirty="0"/>
              <a:t>Hypertensive encephalopathy</a:t>
            </a:r>
          </a:p>
          <a:p>
            <a:r>
              <a:rPr lang="en-US" dirty="0"/>
              <a:t>Left ventricular failure</a:t>
            </a:r>
          </a:p>
          <a:p>
            <a:endParaRPr lang="en-US" dirty="0"/>
          </a:p>
        </p:txBody>
      </p:sp>
    </p:spTree>
    <p:extLst>
      <p:ext uri="{BB962C8B-B14F-4D97-AF65-F5344CB8AC3E}">
        <p14:creationId xmlns:p14="http://schemas.microsoft.com/office/powerpoint/2010/main" val="37964572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0871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839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18279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Pathology of hypertensive Complications</a:t>
            </a:r>
          </a:p>
        </p:txBody>
      </p:sp>
      <p:sp>
        <p:nvSpPr>
          <p:cNvPr id="3" name="Content Placeholder 2"/>
          <p:cNvSpPr>
            <a:spLocks noGrp="1"/>
          </p:cNvSpPr>
          <p:nvPr>
            <p:ph idx="1"/>
          </p:nvPr>
        </p:nvSpPr>
        <p:spPr>
          <a:xfrm>
            <a:off x="152400" y="1295400"/>
            <a:ext cx="8839200" cy="5410200"/>
          </a:xfrm>
        </p:spPr>
        <p:txBody>
          <a:bodyPr>
            <a:normAutofit/>
          </a:bodyPr>
          <a:lstStyle/>
          <a:p>
            <a:r>
              <a:rPr lang="en-US" dirty="0">
                <a:solidFill>
                  <a:srgbClr val="FF0000"/>
                </a:solidFill>
              </a:rPr>
              <a:t>Vascular</a:t>
            </a:r>
            <a:r>
              <a:rPr lang="en-US" dirty="0"/>
              <a:t>: </a:t>
            </a:r>
          </a:p>
          <a:p>
            <a:pPr marL="0" indent="0">
              <a:buNone/>
            </a:pPr>
            <a:r>
              <a:rPr lang="en-US" dirty="0"/>
              <a:t>Macro-</a:t>
            </a:r>
            <a:r>
              <a:rPr lang="en-US" dirty="0" err="1"/>
              <a:t>angiopathy</a:t>
            </a:r>
            <a:r>
              <a:rPr lang="en-US" dirty="0"/>
              <a:t>: </a:t>
            </a:r>
            <a:r>
              <a:rPr lang="en-US" dirty="0" err="1"/>
              <a:t>Atherosclrosis</a:t>
            </a:r>
            <a:endParaRPr lang="en-US" dirty="0"/>
          </a:p>
          <a:p>
            <a:pPr marL="0" indent="0">
              <a:buNone/>
            </a:pPr>
            <a:r>
              <a:rPr lang="en-US" dirty="0"/>
              <a:t>Micro-</a:t>
            </a:r>
            <a:r>
              <a:rPr lang="en-US" dirty="0" err="1"/>
              <a:t>angiopathy</a:t>
            </a:r>
            <a:r>
              <a:rPr lang="en-US" dirty="0"/>
              <a:t>: Arteriolosclerosis (</a:t>
            </a:r>
            <a:r>
              <a:rPr lang="en-US" dirty="0">
                <a:solidFill>
                  <a:srgbClr val="7030A0"/>
                </a:solidFill>
              </a:rPr>
              <a:t>hyaline or hyperplastic</a:t>
            </a:r>
            <a:r>
              <a:rPr lang="en-US" dirty="0"/>
              <a:t>)</a:t>
            </a:r>
          </a:p>
          <a:p>
            <a:r>
              <a:rPr lang="en-US" dirty="0">
                <a:solidFill>
                  <a:srgbClr val="FF0000"/>
                </a:solidFill>
              </a:rPr>
              <a:t>Heart</a:t>
            </a:r>
            <a:r>
              <a:rPr lang="en-US" dirty="0"/>
              <a:t>: LVH, Hypertensive cardiomyopathy-</a:t>
            </a:r>
            <a:r>
              <a:rPr lang="en-US" dirty="0">
                <a:sym typeface="Wingdings" panose="05000000000000000000" pitchFamily="2" charset="2"/>
              </a:rPr>
              <a:t>IHD, MI</a:t>
            </a:r>
          </a:p>
          <a:p>
            <a:r>
              <a:rPr lang="en-US" dirty="0">
                <a:solidFill>
                  <a:srgbClr val="FF0000"/>
                </a:solidFill>
                <a:sym typeface="Wingdings" panose="05000000000000000000" pitchFamily="2" charset="2"/>
              </a:rPr>
              <a:t>Kidney</a:t>
            </a:r>
            <a:r>
              <a:rPr lang="en-US" dirty="0">
                <a:sym typeface="Wingdings" panose="05000000000000000000" pitchFamily="2" charset="2"/>
              </a:rPr>
              <a:t>: Hypertensive </a:t>
            </a:r>
            <a:r>
              <a:rPr lang="en-US" dirty="0" err="1">
                <a:sym typeface="Wingdings" panose="05000000000000000000" pitchFamily="2" charset="2"/>
              </a:rPr>
              <a:t>nephrosclerosis</a:t>
            </a:r>
            <a:endParaRPr lang="en-US" dirty="0">
              <a:sym typeface="Wingdings" panose="05000000000000000000" pitchFamily="2" charset="2"/>
            </a:endParaRPr>
          </a:p>
          <a:p>
            <a:r>
              <a:rPr lang="en-US" dirty="0">
                <a:solidFill>
                  <a:srgbClr val="FF0000"/>
                </a:solidFill>
                <a:sym typeface="Wingdings" panose="05000000000000000000" pitchFamily="2" charset="2"/>
              </a:rPr>
              <a:t>Eyes</a:t>
            </a:r>
            <a:r>
              <a:rPr lang="en-US" dirty="0">
                <a:sym typeface="Wingdings" panose="05000000000000000000" pitchFamily="2" charset="2"/>
              </a:rPr>
              <a:t>: Hypertensive retinopathy</a:t>
            </a:r>
          </a:p>
          <a:p>
            <a:r>
              <a:rPr lang="en-US" dirty="0">
                <a:solidFill>
                  <a:srgbClr val="FF0000"/>
                </a:solidFill>
                <a:sym typeface="Wingdings" panose="05000000000000000000" pitchFamily="2" charset="2"/>
              </a:rPr>
              <a:t>Brain</a:t>
            </a:r>
            <a:r>
              <a:rPr lang="en-US" dirty="0">
                <a:sym typeface="Wingdings" panose="05000000000000000000" pitchFamily="2" charset="2"/>
              </a:rPr>
              <a:t>: Hemorrhage, infarction </a:t>
            </a:r>
            <a:endParaRPr lang="en-US" dirty="0"/>
          </a:p>
        </p:txBody>
      </p:sp>
    </p:spTree>
    <p:extLst>
      <p:ext uri="{BB962C8B-B14F-4D97-AF65-F5344CB8AC3E}">
        <p14:creationId xmlns:p14="http://schemas.microsoft.com/office/powerpoint/2010/main" val="2089407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9036496" cy="6588968"/>
          </a:xfrm>
        </p:spPr>
        <p:txBody>
          <a:bodyPr>
            <a:noAutofit/>
          </a:bodyPr>
          <a:lstStyle/>
          <a:p>
            <a:pPr lvl="0">
              <a:buNone/>
            </a:pPr>
            <a:r>
              <a:rPr lang="x-none" sz="2000" b="1"/>
              <a:t>Adrenaline and noradrenaline: </a:t>
            </a:r>
            <a:endParaRPr lang="en-US" sz="2000" dirty="0"/>
          </a:p>
          <a:p>
            <a:pPr lvl="0">
              <a:buNone/>
            </a:pPr>
            <a:r>
              <a:rPr lang="x-none" sz="2000"/>
              <a:t>Most of the synthesis occurs in the adrenergic nerve ending and stored in granular vesicles called chromaffin granules close to the site of release into synaptic cleft .</a:t>
            </a:r>
            <a:endParaRPr lang="en-US" sz="2000" dirty="0"/>
          </a:p>
          <a:p>
            <a:pPr lvl="0">
              <a:buNone/>
            </a:pPr>
            <a:r>
              <a:rPr lang="x-none" sz="2000"/>
              <a:t>Biosynthesis could also occur in suprarenal medulla and other tissues.</a:t>
            </a:r>
            <a:endParaRPr lang="en-US" sz="2000" dirty="0"/>
          </a:p>
          <a:p>
            <a:pPr>
              <a:buNone/>
            </a:pPr>
            <a:r>
              <a:rPr lang="x-none" sz="2000"/>
              <a:t> </a:t>
            </a:r>
            <a:endParaRPr lang="en-US" sz="2000" dirty="0"/>
          </a:p>
          <a:p>
            <a:pPr lvl="0">
              <a:buNone/>
            </a:pPr>
            <a:r>
              <a:rPr lang="x-none" sz="2000"/>
              <a:t>The enzyme (</a:t>
            </a:r>
            <a:r>
              <a:rPr lang="x-none" sz="2000" b="1"/>
              <a:t>N-methyl transferase</a:t>
            </a:r>
            <a:r>
              <a:rPr lang="x-none" sz="2000"/>
              <a:t>) which catalyses the conversion of noradrenaline to adrenaline occurs almost exclusively in suprarenal medulla and is therefore missing in the peripheral nerve terminals. Hence noradrenaline is the final step in the synthetic process in most adrenergic nerves.</a:t>
            </a:r>
          </a:p>
          <a:p>
            <a:pPr lvl="0">
              <a:buNone/>
            </a:pPr>
            <a:r>
              <a:rPr lang="x-none" sz="2000" b="1"/>
              <a:t>Catecholamines</a:t>
            </a:r>
            <a:r>
              <a:rPr lang="x-none" sz="2000"/>
              <a:t> are sympathomimetics that contain the catechol nucleus (e.g. noradrenaline and adrenaline). </a:t>
            </a:r>
          </a:p>
          <a:p>
            <a:pPr lvl="0">
              <a:buNone/>
            </a:pPr>
            <a:r>
              <a:rPr lang="x-none" sz="2000"/>
              <a:t>Catecholamines are stored in synaptic granules in two forms in equilibrium:</a:t>
            </a:r>
          </a:p>
          <a:p>
            <a:pPr lvl="0">
              <a:buNone/>
            </a:pPr>
            <a:r>
              <a:rPr lang="x-none" sz="2000"/>
              <a:t>Bound noradrenaline with ATP and protein is the (inactive part). </a:t>
            </a:r>
          </a:p>
          <a:p>
            <a:pPr lvl="0">
              <a:buNone/>
            </a:pPr>
            <a:r>
              <a:rPr lang="x-none" sz="2000"/>
              <a:t>Free noradrenaline is released by nerve stimulation. </a:t>
            </a:r>
          </a:p>
          <a:p>
            <a:pPr lvl="0">
              <a:buNone/>
            </a:pPr>
            <a:r>
              <a:rPr lang="x-none" sz="2000"/>
              <a:t>Another portion of it is stored in the cytoplasm in free form (cytoplasmic free noradrenaline). </a:t>
            </a:r>
            <a:endParaRPr lang="ar-EG" sz="2000" dirty="0"/>
          </a:p>
        </p:txBody>
      </p:sp>
    </p:spTree>
    <p:extLst>
      <p:ext uri="{BB962C8B-B14F-4D97-AF65-F5344CB8AC3E}">
        <p14:creationId xmlns:p14="http://schemas.microsoft.com/office/powerpoint/2010/main" val="21220823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altLang="en-US" b="1" dirty="0">
                <a:solidFill>
                  <a:srgbClr val="3333FF"/>
                </a:solidFill>
              </a:rPr>
              <a:t>Hypertensive vascular disease</a:t>
            </a:r>
          </a:p>
        </p:txBody>
      </p:sp>
      <p:pic>
        <p:nvPicPr>
          <p:cNvPr id="58371"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57200" y="1447800"/>
            <a:ext cx="8229600" cy="4525963"/>
          </a:xfrm>
          <a:ln>
            <a:solidFill>
              <a:schemeClr val="tx1"/>
            </a:solidFill>
            <a:miter lim="800000"/>
            <a:headEnd/>
            <a:tailEnd/>
          </a:ln>
        </p:spPr>
      </p:pic>
      <p:sp>
        <p:nvSpPr>
          <p:cNvPr id="58372" name="Text Box 5"/>
          <p:cNvSpPr txBox="1">
            <a:spLocks noChangeArrowheads="1"/>
          </p:cNvSpPr>
          <p:nvPr/>
        </p:nvSpPr>
        <p:spPr bwMode="auto">
          <a:xfrm>
            <a:off x="0" y="59436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b="1" dirty="0">
                <a:solidFill>
                  <a:srgbClr val="3333FF"/>
                </a:solidFill>
              </a:rPr>
              <a:t>     “HYALINE” = BENIGN HTN.               “HYPERPLASTIC” = MALIGNANT HTN. 		                                       1) ONION SKIN    2) “FIBRINOID” NECR.</a:t>
            </a:r>
          </a:p>
        </p:txBody>
      </p:sp>
    </p:spTree>
    <p:extLst>
      <p:ext uri="{BB962C8B-B14F-4D97-AF65-F5344CB8AC3E}">
        <p14:creationId xmlns:p14="http://schemas.microsoft.com/office/powerpoint/2010/main" val="24348252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7030A0"/>
                </a:solidFill>
              </a:rPr>
              <a:t>Cardiovascular system (hypertensive vascular disease)</a:t>
            </a:r>
          </a:p>
        </p:txBody>
      </p:sp>
      <p:sp>
        <p:nvSpPr>
          <p:cNvPr id="3" name="Content Placeholder 2"/>
          <p:cNvSpPr>
            <a:spLocks noGrp="1"/>
          </p:cNvSpPr>
          <p:nvPr>
            <p:ph idx="1"/>
          </p:nvPr>
        </p:nvSpPr>
        <p:spPr/>
        <p:txBody>
          <a:bodyPr>
            <a:normAutofit fontScale="92500" lnSpcReduction="20000"/>
          </a:bodyPr>
          <a:lstStyle/>
          <a:p>
            <a:r>
              <a:rPr lang="en-US" dirty="0"/>
              <a:t>Left ventricular hypertrophy, hypertrophic cardiomyopathy, dilated cardiomyopathy</a:t>
            </a:r>
          </a:p>
          <a:p>
            <a:r>
              <a:rPr lang="en-US" dirty="0"/>
              <a:t>Congestive heart failure</a:t>
            </a:r>
          </a:p>
          <a:p>
            <a:r>
              <a:rPr lang="en-US" dirty="0"/>
              <a:t>Coronary artery disease and myocardial infarction</a:t>
            </a:r>
          </a:p>
          <a:p>
            <a:r>
              <a:rPr lang="en-US" dirty="0"/>
              <a:t>Atrial fibrillation</a:t>
            </a:r>
          </a:p>
          <a:p>
            <a:r>
              <a:rPr lang="en-US" dirty="0"/>
              <a:t>Aortic aneurysm</a:t>
            </a:r>
          </a:p>
          <a:p>
            <a:r>
              <a:rPr lang="en-US" dirty="0"/>
              <a:t>Aortic dissection </a:t>
            </a:r>
          </a:p>
          <a:p>
            <a:r>
              <a:rPr lang="en-US" dirty="0"/>
              <a:t>Carotid artery stenosis</a:t>
            </a:r>
          </a:p>
          <a:p>
            <a:r>
              <a:rPr lang="en-US" dirty="0"/>
              <a:t>Peripheral artery disease</a:t>
            </a:r>
          </a:p>
          <a:p>
            <a:r>
              <a:rPr lang="en-US" dirty="0"/>
              <a:t>Atherosclerosis</a:t>
            </a:r>
          </a:p>
          <a:p>
            <a:endParaRPr lang="en-US" dirty="0"/>
          </a:p>
        </p:txBody>
      </p:sp>
    </p:spTree>
    <p:extLst>
      <p:ext uri="{BB962C8B-B14F-4D97-AF65-F5344CB8AC3E}">
        <p14:creationId xmlns:p14="http://schemas.microsoft.com/office/powerpoint/2010/main" val="18247640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Autofit/>
          </a:bodyPr>
          <a:lstStyle/>
          <a:p>
            <a:pPr algn="l"/>
            <a:r>
              <a:rPr lang="en-US" sz="3600" b="1" dirty="0"/>
              <a:t>Systemic (left sided) hypertensive heart disease</a:t>
            </a:r>
          </a:p>
        </p:txBody>
      </p:sp>
      <p:sp>
        <p:nvSpPr>
          <p:cNvPr id="3" name="Content Placeholder 2"/>
          <p:cNvSpPr>
            <a:spLocks noGrp="1"/>
          </p:cNvSpPr>
          <p:nvPr>
            <p:ph idx="1"/>
          </p:nvPr>
        </p:nvSpPr>
        <p:spPr>
          <a:xfrm>
            <a:off x="152400" y="1600200"/>
            <a:ext cx="8839200" cy="4876800"/>
          </a:xfrm>
        </p:spPr>
        <p:txBody>
          <a:bodyPr>
            <a:normAutofit fontScale="92500" lnSpcReduction="10000"/>
          </a:bodyPr>
          <a:lstStyle/>
          <a:p>
            <a:r>
              <a:rPr lang="en-US" dirty="0"/>
              <a:t>Hypertensive heart disease (HHD) is a consequence of the increased demands placed on the heart by hypertension, causing pressure overload and ventricular hypertrophy</a:t>
            </a:r>
          </a:p>
          <a:p>
            <a:r>
              <a:rPr lang="en-US" dirty="0"/>
              <a:t>The criteria for the diagnosis of systemic hypertensive</a:t>
            </a:r>
          </a:p>
          <a:p>
            <a:pPr marL="0" indent="0">
              <a:buNone/>
            </a:pPr>
            <a:r>
              <a:rPr lang="en-US" dirty="0"/>
              <a:t>heart disease are </a:t>
            </a:r>
          </a:p>
          <a:p>
            <a:pPr marL="514350" indent="-514350">
              <a:buAutoNum type="arabicParenBoth"/>
            </a:pPr>
            <a:r>
              <a:rPr lang="en-US" dirty="0"/>
              <a:t>left ventricular hypertrophy in the absence of other cardiovascular pathology (e.g., </a:t>
            </a:r>
            <a:r>
              <a:rPr lang="en-US" dirty="0" err="1"/>
              <a:t>valvular</a:t>
            </a:r>
            <a:r>
              <a:rPr lang="en-US" dirty="0"/>
              <a:t> stenosis), and </a:t>
            </a:r>
          </a:p>
          <a:p>
            <a:pPr marL="514350" indent="-514350">
              <a:buAutoNum type="arabicParenBoth"/>
            </a:pPr>
            <a:r>
              <a:rPr lang="en-US" dirty="0"/>
              <a:t>a history or pathologic evidence of hypertension. </a:t>
            </a:r>
          </a:p>
        </p:txBody>
      </p:sp>
    </p:spTree>
    <p:extLst>
      <p:ext uri="{BB962C8B-B14F-4D97-AF65-F5344CB8AC3E}">
        <p14:creationId xmlns:p14="http://schemas.microsoft.com/office/powerpoint/2010/main" val="23311658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Left ventricular Hypertrophy</a:t>
            </a:r>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00200"/>
            <a:ext cx="8534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4110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7030A0"/>
                </a:solidFill>
              </a:rPr>
              <a:t>Kidney: Hypertensive </a:t>
            </a:r>
            <a:r>
              <a:rPr lang="en-US" b="1" dirty="0" err="1">
                <a:solidFill>
                  <a:srgbClr val="7030A0"/>
                </a:solidFill>
              </a:rPr>
              <a:t>nephrosclerosis</a:t>
            </a:r>
            <a:endParaRPr lang="en-US" dirty="0">
              <a:solidFill>
                <a:srgbClr val="7030A0"/>
              </a:solidFill>
            </a:endParaRPr>
          </a:p>
        </p:txBody>
      </p:sp>
      <p:sp>
        <p:nvSpPr>
          <p:cNvPr id="3" name="Content Placeholder 2"/>
          <p:cNvSpPr>
            <a:spLocks noGrp="1"/>
          </p:cNvSpPr>
          <p:nvPr>
            <p:ph idx="1"/>
          </p:nvPr>
        </p:nvSpPr>
        <p:spPr>
          <a:xfrm>
            <a:off x="152400" y="1600200"/>
            <a:ext cx="8839200" cy="4953000"/>
          </a:xfrm>
        </p:spPr>
        <p:txBody>
          <a:bodyPr>
            <a:normAutofit/>
          </a:bodyPr>
          <a:lstStyle/>
          <a:p>
            <a:r>
              <a:rPr lang="en-US" dirty="0"/>
              <a:t>A renal vascular injury secondary to long-standing arterial hypertension</a:t>
            </a:r>
          </a:p>
          <a:p>
            <a:r>
              <a:rPr lang="en-US" dirty="0"/>
              <a:t>Pathophysiology: </a:t>
            </a:r>
          </a:p>
          <a:p>
            <a:pPr marL="400050" lvl="1" indent="0">
              <a:buNone/>
            </a:pPr>
            <a:r>
              <a:rPr lang="en-US" dirty="0"/>
              <a:t>chronic hypertension → hypertrophy of medial and intimal layers → narrowing of afferent arterioles → ↓ glomerular blood flow → glomerular and tubular ischemia → </a:t>
            </a:r>
            <a:r>
              <a:rPr lang="en-US" dirty="0" err="1"/>
              <a:t>arteriolonephrosclerosis</a:t>
            </a:r>
            <a:r>
              <a:rPr lang="en-US" dirty="0"/>
              <a:t> and fibrosis (focal segmental glomerulosclerosis) → end-stage renal disease</a:t>
            </a:r>
          </a:p>
          <a:p>
            <a:pPr marL="0" indent="0">
              <a:buNone/>
            </a:pPr>
            <a:endParaRPr lang="en-US" dirty="0"/>
          </a:p>
        </p:txBody>
      </p:sp>
    </p:spTree>
    <p:extLst>
      <p:ext uri="{BB962C8B-B14F-4D97-AF65-F5344CB8AC3E}">
        <p14:creationId xmlns:p14="http://schemas.microsoft.com/office/powerpoint/2010/main" val="65636406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
            <a:ext cx="88392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63944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915399" cy="6492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6493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Benign </a:t>
            </a:r>
            <a:r>
              <a:rPr lang="en-US" dirty="0" err="1"/>
              <a:t>Nephrosclerosis</a:t>
            </a:r>
            <a:endParaRPr lang="en-US" dirty="0"/>
          </a:p>
        </p:txBody>
      </p:sp>
      <p:pic>
        <p:nvPicPr>
          <p:cNvPr id="12293"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828801"/>
            <a:ext cx="4038600" cy="448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478" t="16751" r="2831" b="4353"/>
          <a:stretch/>
        </p:blipFill>
        <p:spPr bwMode="auto">
          <a:xfrm>
            <a:off x="4800600" y="1905000"/>
            <a:ext cx="4114800" cy="4407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3944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601637"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60515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Malignant </a:t>
            </a:r>
            <a:r>
              <a:rPr lang="en-US" dirty="0" err="1"/>
              <a:t>nephrosclerosis</a:t>
            </a:r>
            <a:endParaRPr lang="en-US"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79248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4510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8928992" cy="6624736"/>
          </a:xfrm>
        </p:spPr>
        <p:txBody>
          <a:bodyPr>
            <a:normAutofit fontScale="85000" lnSpcReduction="10000"/>
          </a:bodyPr>
          <a:lstStyle/>
          <a:p>
            <a:pPr>
              <a:buNone/>
            </a:pPr>
            <a:r>
              <a:rPr lang="x-none" b="1">
                <a:sym typeface="Wingdings"/>
              </a:rPr>
              <a:t></a:t>
            </a:r>
            <a:r>
              <a:rPr lang="x-none" b="1"/>
              <a:t>Release of the chemical transmitters</a:t>
            </a:r>
            <a:endParaRPr lang="en-US" dirty="0"/>
          </a:p>
          <a:p>
            <a:pPr lvl="0">
              <a:buNone/>
            </a:pPr>
            <a:r>
              <a:rPr lang="x-none"/>
              <a:t>On the arrival of an action potential to the nerve terminal, vesicles containing acetylcholine or granules containing norepinephrine accumulate at the nerve ending facing the membrane.</a:t>
            </a:r>
            <a:endParaRPr lang="en-US" dirty="0"/>
          </a:p>
          <a:p>
            <a:pPr lvl="0">
              <a:buNone/>
            </a:pPr>
            <a:r>
              <a:rPr lang="x-none"/>
              <a:t>Once they got closer to the membrane they open releasing their contents of the chemical transmitter through an exocytotic process. </a:t>
            </a:r>
            <a:endParaRPr lang="en-US" dirty="0"/>
          </a:p>
          <a:p>
            <a:pPr lvl="0">
              <a:buNone/>
            </a:pPr>
            <a:r>
              <a:rPr lang="x-none"/>
              <a:t>Calcium ion is essential for this step (through Ca++ channels). </a:t>
            </a:r>
            <a:endParaRPr lang="en-US" dirty="0"/>
          </a:p>
          <a:p>
            <a:pPr lvl="0">
              <a:buNone/>
            </a:pPr>
            <a:r>
              <a:rPr lang="x-none"/>
              <a:t>The vesicle membranes are retained to return back to the nerve cytoplasm to be used for storage again. </a:t>
            </a:r>
            <a:endParaRPr lang="en-US" dirty="0"/>
          </a:p>
          <a:p>
            <a:pPr lvl="0">
              <a:buNone/>
            </a:pPr>
            <a:r>
              <a:rPr lang="x-none"/>
              <a:t>The released chemical transmitter will stimulate the specific autonomic receptors. </a:t>
            </a:r>
            <a:endParaRPr lang="en-US" dirty="0"/>
          </a:p>
          <a:p>
            <a:pPr lvl="0">
              <a:buNone/>
            </a:pPr>
            <a:r>
              <a:rPr lang="x-none"/>
              <a:t>The interaction of chemical transmitter with the receptors will produce the post receptor events that will elicit the change in the function of the organ that contains that receptor.</a:t>
            </a:r>
            <a:endParaRPr lang="en-US" dirty="0"/>
          </a:p>
          <a:p>
            <a:endParaRPr lang="ar-EG" dirty="0"/>
          </a:p>
        </p:txBody>
      </p:sp>
    </p:spTree>
    <p:extLst>
      <p:ext uri="{BB962C8B-B14F-4D97-AF65-F5344CB8AC3E}">
        <p14:creationId xmlns:p14="http://schemas.microsoft.com/office/powerpoint/2010/main" val="25436307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Necrotizing arteriole: Malignant HPTN</a:t>
            </a:r>
          </a:p>
        </p:txBody>
      </p:sp>
      <p:sp>
        <p:nvSpPr>
          <p:cNvPr id="3" name="Content Placeholder 2"/>
          <p:cNvSpPr>
            <a:spLocks noGrp="1"/>
          </p:cNvSpPr>
          <p:nvPr>
            <p:ph idx="1"/>
          </p:nvPr>
        </p:nvSpPr>
        <p:spPr/>
        <p:txBody>
          <a:bodyPr/>
          <a:lstStyle/>
          <a:p>
            <a:endParaRPr lang="en-US" dirty="0"/>
          </a:p>
        </p:txBody>
      </p:sp>
      <p:pic>
        <p:nvPicPr>
          <p:cNvPr id="22530" name="Picture 2" descr="C:\Users\eenan\Desktop\htn\htn28.PNG"/>
          <p:cNvPicPr>
            <a:picLocks noChangeAspect="1" noChangeArrowheads="1"/>
          </p:cNvPicPr>
          <p:nvPr/>
        </p:nvPicPr>
        <p:blipFill rotWithShape="1">
          <a:blip r:embed="rId2">
            <a:extLst>
              <a:ext uri="{28A0092B-C50C-407E-A947-70E740481C1C}">
                <a14:useLocalDpi xmlns:a14="http://schemas.microsoft.com/office/drawing/2010/main" val="0"/>
              </a:ext>
            </a:extLst>
          </a:blip>
          <a:srcRect l="1359" t="32705" r="3354" b="3013"/>
          <a:stretch/>
        </p:blipFill>
        <p:spPr bwMode="auto">
          <a:xfrm>
            <a:off x="495300" y="1124744"/>
            <a:ext cx="8153400" cy="4413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575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Hypertensive cerebrovascular disease</a:t>
            </a:r>
          </a:p>
        </p:txBody>
      </p:sp>
      <p:sp>
        <p:nvSpPr>
          <p:cNvPr id="3" name="Content Placeholder 2"/>
          <p:cNvSpPr>
            <a:spLocks noGrp="1"/>
          </p:cNvSpPr>
          <p:nvPr>
            <p:ph idx="1"/>
          </p:nvPr>
        </p:nvSpPr>
        <p:spPr/>
        <p:txBody>
          <a:bodyPr/>
          <a:lstStyle/>
          <a:p>
            <a:r>
              <a:rPr lang="en-US" dirty="0"/>
              <a:t>Massive </a:t>
            </a:r>
            <a:r>
              <a:rPr lang="en-US" dirty="0" err="1"/>
              <a:t>intacerebral</a:t>
            </a:r>
            <a:r>
              <a:rPr lang="en-US" dirty="0"/>
              <a:t> hemorrhage</a:t>
            </a:r>
          </a:p>
          <a:p>
            <a:r>
              <a:rPr lang="en-US" dirty="0"/>
              <a:t>Lacunar infarct</a:t>
            </a:r>
          </a:p>
          <a:p>
            <a:r>
              <a:rPr lang="en-US" dirty="0"/>
              <a:t>Slit hemorrhage</a:t>
            </a:r>
          </a:p>
          <a:p>
            <a:r>
              <a:rPr lang="en-US" dirty="0"/>
              <a:t>Hypertensive encephalopathy</a:t>
            </a:r>
          </a:p>
          <a:p>
            <a:endParaRPr lang="en-US" dirty="0"/>
          </a:p>
        </p:txBody>
      </p:sp>
    </p:spTree>
    <p:extLst>
      <p:ext uri="{BB962C8B-B14F-4D97-AF65-F5344CB8AC3E}">
        <p14:creationId xmlns:p14="http://schemas.microsoft.com/office/powerpoint/2010/main" val="5289180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a:t>HPTN &amp;STROKE</a:t>
            </a:r>
          </a:p>
        </p:txBody>
      </p:sp>
      <p:sp>
        <p:nvSpPr>
          <p:cNvPr id="3" name="Content Placeholder 2"/>
          <p:cNvSpPr>
            <a:spLocks noGrp="1"/>
          </p:cNvSpPr>
          <p:nvPr>
            <p:ph sz="half" idx="1"/>
          </p:nvPr>
        </p:nvSpPr>
        <p:spPr>
          <a:xfrm>
            <a:off x="457200" y="1066800"/>
            <a:ext cx="4495800" cy="5257800"/>
          </a:xfrm>
        </p:spPr>
        <p:txBody>
          <a:bodyPr>
            <a:normAutofit fontScale="55000" lnSpcReduction="20000"/>
          </a:bodyPr>
          <a:lstStyle/>
          <a:p>
            <a:pPr marL="0" indent="0">
              <a:lnSpc>
                <a:spcPct val="170000"/>
              </a:lnSpc>
              <a:buNone/>
            </a:pPr>
            <a:r>
              <a:rPr lang="en-US" b="1" dirty="0"/>
              <a:t>Long-standing poorly-controlled hypertension leads to a variety of pathological changes in the vessels:</a:t>
            </a:r>
          </a:p>
          <a:p>
            <a:pPr marL="0" indent="0">
              <a:buNone/>
            </a:pPr>
            <a:endParaRPr lang="en-US" b="1" dirty="0"/>
          </a:p>
          <a:p>
            <a:pPr marL="0" indent="0">
              <a:buNone/>
            </a:pPr>
            <a:r>
              <a:rPr lang="en-US" b="1" dirty="0">
                <a:solidFill>
                  <a:srgbClr val="7030A0"/>
                </a:solidFill>
              </a:rPr>
              <a:t>1. </a:t>
            </a:r>
            <a:r>
              <a:rPr lang="en-US" b="1" dirty="0" err="1">
                <a:solidFill>
                  <a:srgbClr val="7030A0"/>
                </a:solidFill>
              </a:rPr>
              <a:t>Microaneurysms</a:t>
            </a:r>
            <a:r>
              <a:rPr lang="en-US" b="1" dirty="0">
                <a:solidFill>
                  <a:srgbClr val="7030A0"/>
                </a:solidFill>
              </a:rPr>
              <a:t> of perforating arteries (Charcot-Bouchard aneurysms) </a:t>
            </a:r>
          </a:p>
          <a:p>
            <a:r>
              <a:rPr lang="en-US" dirty="0"/>
              <a:t>     small (0.3-0.9 mm) diameter </a:t>
            </a:r>
          </a:p>
          <a:p>
            <a:r>
              <a:rPr lang="en-US" dirty="0"/>
              <a:t>     occur on small (0.1-0.3 mm) diameter arteries</a:t>
            </a:r>
          </a:p>
          <a:p>
            <a:r>
              <a:rPr lang="en-US" dirty="0"/>
              <a:t>    distribution matches the incidence of hypertensive hemorrhages</a:t>
            </a:r>
          </a:p>
          <a:p>
            <a:pPr marL="400050" lvl="1" indent="0">
              <a:buNone/>
            </a:pPr>
            <a:r>
              <a:rPr lang="en-US" dirty="0"/>
              <a:t>80% </a:t>
            </a:r>
            <a:r>
              <a:rPr lang="en-US" dirty="0" err="1"/>
              <a:t>lenticulostriate</a:t>
            </a:r>
            <a:endParaRPr lang="en-US" dirty="0"/>
          </a:p>
          <a:p>
            <a:pPr marL="400050" lvl="1" indent="0">
              <a:buNone/>
            </a:pPr>
            <a:r>
              <a:rPr lang="en-US" dirty="0"/>
              <a:t>10% pons</a:t>
            </a:r>
          </a:p>
          <a:p>
            <a:pPr marL="400050" lvl="1" indent="0">
              <a:buNone/>
            </a:pPr>
            <a:r>
              <a:rPr lang="en-US" dirty="0"/>
              <a:t>10% cerebellum</a:t>
            </a:r>
          </a:p>
          <a:p>
            <a:r>
              <a:rPr lang="en-US" dirty="0"/>
              <a:t>found in patients with hypertension</a:t>
            </a:r>
          </a:p>
          <a:p>
            <a:r>
              <a:rPr lang="en-US" dirty="0"/>
              <a:t>may thrombose, leak (see cerebral </a:t>
            </a:r>
            <a:r>
              <a:rPr lang="en-US" dirty="0" err="1"/>
              <a:t>microhemorrhages</a:t>
            </a:r>
            <a:r>
              <a:rPr lang="en-US" dirty="0"/>
              <a:t>) or rupture</a:t>
            </a:r>
          </a:p>
          <a:p>
            <a:r>
              <a:rPr lang="en-US" b="1" dirty="0">
                <a:solidFill>
                  <a:srgbClr val="7030A0"/>
                </a:solidFill>
              </a:rPr>
              <a:t> 2 .Accelerated atherosclerosis</a:t>
            </a:r>
            <a:r>
              <a:rPr lang="en-US" dirty="0"/>
              <a:t>: affects larger vessels</a:t>
            </a:r>
          </a:p>
          <a:p>
            <a:endParaRPr lang="en-US" dirty="0"/>
          </a:p>
          <a:p>
            <a:r>
              <a:rPr lang="en-US" b="1" dirty="0">
                <a:solidFill>
                  <a:srgbClr val="7030A0"/>
                </a:solidFill>
              </a:rPr>
              <a:t>3. Hyaline arteriolosclerosis</a:t>
            </a:r>
          </a:p>
          <a:p>
            <a:pPr marL="0" indent="0">
              <a:buNone/>
            </a:pPr>
            <a:endParaRPr lang="en-US" dirty="0"/>
          </a:p>
          <a:p>
            <a:r>
              <a:rPr lang="en-US" sz="2700" b="1" dirty="0">
                <a:solidFill>
                  <a:srgbClr val="7030A0"/>
                </a:solidFill>
              </a:rPr>
              <a:t>4. hyperplastic arteriolosclerosis</a:t>
            </a:r>
            <a:r>
              <a:rPr lang="en-US" dirty="0"/>
              <a:t>: seen in very elevated and protracted cases</a:t>
            </a:r>
          </a:p>
          <a:p>
            <a:endParaRPr lang="en-US" dirty="0"/>
          </a:p>
          <a:p>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05400" y="1295400"/>
            <a:ext cx="3581399"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89094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Intracerebral hemorrhage</a:t>
            </a: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0" y="1981200"/>
            <a:ext cx="4653177"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4247"/>
            <a:ext cx="3581400" cy="358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7742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Basal ganglia hemorrhage</a:t>
            </a:r>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39752" y="1340768"/>
            <a:ext cx="358003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34892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Lacunar infarct</a:t>
            </a:r>
          </a:p>
        </p:txBody>
      </p:sp>
      <p:sp>
        <p:nvSpPr>
          <p:cNvPr id="3" name="Content Placeholder 2"/>
          <p:cNvSpPr>
            <a:spLocks noGrp="1"/>
          </p:cNvSpPr>
          <p:nvPr>
            <p:ph idx="1"/>
          </p:nvPr>
        </p:nvSpPr>
        <p:spPr/>
        <p:txBody>
          <a:bodyPr/>
          <a:lstStyle/>
          <a:p>
            <a:endParaRPr lang="en-US" dirty="0"/>
          </a:p>
        </p:txBody>
      </p:sp>
      <p:pic>
        <p:nvPicPr>
          <p:cNvPr id="27650" name="Picture 2" descr="C:\Users\eenan\Desktop\htn\htn31.PNG"/>
          <p:cNvPicPr>
            <a:picLocks noChangeAspect="1" noChangeArrowheads="1"/>
          </p:cNvPicPr>
          <p:nvPr/>
        </p:nvPicPr>
        <p:blipFill rotWithShape="1">
          <a:blip r:embed="rId3">
            <a:extLst>
              <a:ext uri="{28A0092B-C50C-407E-A947-70E740481C1C}">
                <a14:useLocalDpi xmlns:a14="http://schemas.microsoft.com/office/drawing/2010/main" val="0"/>
              </a:ext>
            </a:extLst>
          </a:blip>
          <a:srcRect l="2353" t="10414" b="3395"/>
          <a:stretch/>
        </p:blipFill>
        <p:spPr bwMode="auto">
          <a:xfrm>
            <a:off x="533400" y="1524000"/>
            <a:ext cx="8153399" cy="3633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12946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Hypertensive retinopathy</a:t>
            </a:r>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8077200" cy="487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86323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a:t>Hypertensive retinopathy</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02973238"/>
              </p:ext>
            </p:extLst>
          </p:nvPr>
        </p:nvGraphicFramePr>
        <p:xfrm>
          <a:off x="457199" y="990599"/>
          <a:ext cx="8229600" cy="5257796"/>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82945">
                <a:tc gridSpan="3">
                  <a:txBody>
                    <a:bodyPr/>
                    <a:lstStyle/>
                    <a:p>
                      <a:r>
                        <a:rPr lang="en-US" sz="1400" b="1">
                          <a:effectLst/>
                        </a:rPr>
                        <a:t>Classification system according to Keith-Wagener-Barker</a:t>
                      </a:r>
                      <a:r>
                        <a:rPr lang="en-US" sz="1400">
                          <a:effectLst/>
                        </a:rPr>
                        <a:t> </a:t>
                      </a:r>
                      <a:r>
                        <a:rPr lang="en-US" sz="1400" baseline="30000">
                          <a:effectLst/>
                        </a:rPr>
                        <a:t>[51]</a:t>
                      </a:r>
                      <a:endParaRPr lang="en-US" sz="1400" dirty="0">
                        <a:effectLst/>
                      </a:endParaRPr>
                    </a:p>
                  </a:txBody>
                  <a:tcPr marL="88398" marR="88398" marT="58932" marB="5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2945">
                <a:tc>
                  <a:txBody>
                    <a:bodyPr/>
                    <a:lstStyle/>
                    <a:p>
                      <a:r>
                        <a:rPr lang="en-US" sz="1400" b="1">
                          <a:effectLst/>
                        </a:rPr>
                        <a:t>Grade</a:t>
                      </a:r>
                      <a:endParaRPr lang="en-US" sz="1400" dirty="0">
                        <a:effectLst/>
                      </a:endParaRPr>
                    </a:p>
                  </a:txBody>
                  <a:tcPr marL="88398" marR="88398" marT="58932" marB="5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a:effectLst/>
                        </a:rPr>
                        <a:t>Findings</a:t>
                      </a:r>
                      <a:endParaRPr lang="en-US" sz="1400" dirty="0">
                        <a:effectLst/>
                      </a:endParaRPr>
                    </a:p>
                  </a:txBody>
                  <a:tcPr marL="88398" marR="88398" marT="58932" marB="5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a:effectLst/>
                        </a:rPr>
                        <a:t>Symptoms</a:t>
                      </a:r>
                      <a:endParaRPr lang="en-US" sz="1400">
                        <a:effectLst/>
                      </a:endParaRPr>
                    </a:p>
                  </a:txBody>
                  <a:tcPr marL="88398" marR="88398" marT="58932" marB="5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22976">
                <a:tc>
                  <a:txBody>
                    <a:bodyPr/>
                    <a:lstStyle/>
                    <a:p>
                      <a:r>
                        <a:rPr lang="en-US" sz="1400" b="1">
                          <a:effectLst/>
                        </a:rPr>
                        <a:t>Grade I</a:t>
                      </a:r>
                      <a:endParaRPr lang="en-US" sz="1400" dirty="0">
                        <a:effectLst/>
                      </a:endParaRPr>
                    </a:p>
                  </a:txBody>
                  <a:tcPr marL="88398" marR="88398" marT="58932" marB="5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effectLst/>
                        </a:rPr>
                        <a:t>Vessel diameter variation: arteriolar constriction and tortuosity</a:t>
                      </a:r>
                      <a:endParaRPr lang="en-US" sz="1400" dirty="0">
                        <a:effectLst/>
                      </a:endParaRPr>
                    </a:p>
                  </a:txBody>
                  <a:tcPr marL="88398" marR="88398" marT="58932" marB="5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400">
                          <a:effectLst/>
                        </a:rPr>
                        <a:t>Usually asymptomatic</a:t>
                      </a:r>
                      <a:endParaRPr lang="en-US" sz="1400" dirty="0">
                        <a:effectLst/>
                      </a:endParaRPr>
                    </a:p>
                  </a:txBody>
                  <a:tcPr marL="88398" marR="88398" marT="58932" marB="5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22976">
                <a:tc>
                  <a:txBody>
                    <a:bodyPr/>
                    <a:lstStyle/>
                    <a:p>
                      <a:r>
                        <a:rPr lang="en-US" sz="1400" b="1">
                          <a:effectLst/>
                        </a:rPr>
                        <a:t>Grade II</a:t>
                      </a:r>
                      <a:endParaRPr lang="en-US" sz="1400" dirty="0">
                        <a:effectLst/>
                      </a:endParaRPr>
                    </a:p>
                  </a:txBody>
                  <a:tcPr marL="88398" marR="88398" marT="58932" marB="5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effectLst/>
                          <a:hlinkClick r:id="rId3"/>
                        </a:rPr>
                        <a:t>Gunn sign</a:t>
                      </a:r>
                      <a:r>
                        <a:rPr lang="en-US" sz="1400">
                          <a:effectLst/>
                        </a:rPr>
                        <a:t> and marked constriction of vessels and sclerosis of </a:t>
                      </a:r>
                      <a:r>
                        <a:rPr lang="en-US" sz="1400">
                          <a:effectLst/>
                          <a:hlinkClick r:id="rId4"/>
                        </a:rPr>
                        <a:t>arterioles</a:t>
                      </a:r>
                      <a:endParaRPr lang="en-US" sz="1400" dirty="0">
                        <a:effectLst/>
                      </a:endParaRPr>
                    </a:p>
                  </a:txBody>
                  <a:tcPr marL="88398" marR="88398" marT="58932" marB="5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1616330">
                <a:tc>
                  <a:txBody>
                    <a:bodyPr/>
                    <a:lstStyle/>
                    <a:p>
                      <a:r>
                        <a:rPr lang="en-US" sz="1400" b="1">
                          <a:effectLst/>
                        </a:rPr>
                        <a:t>Grade III</a:t>
                      </a:r>
                      <a:endParaRPr lang="en-US" sz="1400" dirty="0">
                        <a:effectLst/>
                      </a:endParaRPr>
                    </a:p>
                  </a:txBody>
                  <a:tcPr marL="88398" marR="88398" marT="58932" marB="5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effectLst/>
                        </a:rPr>
                        <a:t>Cotton wool exudates, hard exudates, </a:t>
                      </a:r>
                      <a:r>
                        <a:rPr lang="en-US" sz="1400">
                          <a:effectLst/>
                          <a:hlinkClick r:id="rId5"/>
                        </a:rPr>
                        <a:t>retinal hemorrhage</a:t>
                      </a:r>
                      <a:r>
                        <a:rPr lang="en-US" sz="1400">
                          <a:effectLst/>
                        </a:rPr>
                        <a:t>, retinal </a:t>
                      </a:r>
                      <a:r>
                        <a:rPr lang="en-US" sz="1400">
                          <a:effectLst/>
                          <a:hlinkClick r:id="rId6"/>
                        </a:rPr>
                        <a:t>edema</a:t>
                      </a:r>
                      <a:r>
                        <a:rPr lang="en-US" sz="1400">
                          <a:effectLst/>
                        </a:rPr>
                        <a:t>, macular star formation</a:t>
                      </a:r>
                      <a:endParaRPr lang="en-US" sz="1400" dirty="0">
                        <a:effectLst/>
                      </a:endParaRPr>
                    </a:p>
                  </a:txBody>
                  <a:tcPr marL="88398" marR="88398" marT="58932" marB="5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400">
                          <a:effectLst/>
                        </a:rPr>
                        <a:t>Decreased and/or blurred </a:t>
                      </a:r>
                      <a:r>
                        <a:rPr lang="en-US" sz="1400">
                          <a:effectLst/>
                          <a:hlinkClick r:id="rId7"/>
                        </a:rPr>
                        <a:t>vision</a:t>
                      </a:r>
                      <a:r>
                        <a:rPr lang="en-US" sz="1400">
                          <a:effectLst/>
                        </a:rPr>
                        <a:t>, </a:t>
                      </a:r>
                      <a:r>
                        <a:rPr lang="en-US" sz="1400">
                          <a:effectLst/>
                          <a:hlinkClick r:id="rId8"/>
                        </a:rPr>
                        <a:t>headaches</a:t>
                      </a:r>
                      <a:endParaRPr lang="en-US" sz="1400" dirty="0">
                        <a:effectLst/>
                      </a:endParaRPr>
                    </a:p>
                  </a:txBody>
                  <a:tcPr marL="88398" marR="88398" marT="58932" marB="5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29624">
                <a:tc>
                  <a:txBody>
                    <a:bodyPr/>
                    <a:lstStyle/>
                    <a:p>
                      <a:r>
                        <a:rPr lang="en-US" sz="1400" b="1">
                          <a:effectLst/>
                        </a:rPr>
                        <a:t>Grade IV</a:t>
                      </a:r>
                      <a:endParaRPr lang="en-US" sz="1400">
                        <a:effectLst/>
                      </a:endParaRPr>
                    </a:p>
                  </a:txBody>
                  <a:tcPr marL="88398" marR="88398" marT="58932" marB="5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effectLst/>
                          <a:hlinkClick r:id="rId9"/>
                        </a:rPr>
                        <a:t>Papilledema</a:t>
                      </a:r>
                      <a:r>
                        <a:rPr lang="en-US" sz="1400" dirty="0">
                          <a:effectLst/>
                        </a:rPr>
                        <a:t>, </a:t>
                      </a:r>
                      <a:r>
                        <a:rPr lang="en-US" sz="1400" dirty="0">
                          <a:effectLst/>
                          <a:hlinkClick r:id="rId10"/>
                        </a:rPr>
                        <a:t>optic atrophy</a:t>
                      </a:r>
                      <a:endParaRPr lang="en-US" sz="1400" dirty="0">
                        <a:effectLst/>
                      </a:endParaRPr>
                    </a:p>
                  </a:txBody>
                  <a:tcPr marL="88398" marR="88398" marT="58932" marB="5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
        <p:nvSpPr>
          <p:cNvPr id="10" name="AutoShape 5" descr="data:image/jpeg;base64,/9j/4AAQSkZJRgABAQEBLAEsAAD/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gAUXy4AEM8UAAPtzAAEEwsAA1yeAAAAAVhZWiAAAAAAAEwJVgBQAAAAVx/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AD7AP5BAYEEwQgBC0EOwRIBFUEYwRxBH4EjASaBKgEtgTEBNME4QTwBP4FDQUcBSsFOgVJBVgFZwV3BYYFlgWmBbUFxQXVBeUF9gYGBhYGJwY3BkgGWQZqBnsGjAadBq8GwAbRBuMG9QcHBxkHKwc9B08HYQd0B4YHmQesB78H0gflB/gICwgfCDIIRghaCG4IggiWCKoIvgjSCOcI+wkQCSUJOglPCWQJeQmPCaQJugnPCeUJ+woRCicKPQpUCmoKgQqYCq4KxQrcCvMLCwsiCzkLUQtpC4ALmAuwC8gL4Qv5DBIMKgxDDFwMdQyODKcMwAzZDPMNDQ0mDUANWg10DY4NqQ3DDd4N+A4TDi4OSQ5kDn8Omw62DtIO7g8JDyUPQQ9eD3oPlg+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UH78f6iAVIEEgbCCYIMQg8CEcIUghdSGhIc4h+yInIlUigiKvIt0jCiM4I2YjlCPCI/AkHyRNJHwkqyTaJQklOCVoJZclxyX3JicmVyaHJrcm6CcYJ0kneierJ9woDSg/KHEooijUKQYpOClrKZ0p0CoCKjUqaCqbKs8rAis2K2krnSvRLAUsOSxuLKIs1y0MLUEtdi2rLeEuFi5MLoIuty7uLyQvWi+RL8cv/jA1MGwwpDDbMRIxSjGCMbox8jIqMmMymzLUMw0zRjN/M7gz8TQrNGU0njTYNRM1TTWHNcI1/TY3NnI2rjbpNyQ3YDecN9c4FDhQOIw4yDkFOUI5fzm8Ofk6Njp0OrI67zstO2s7qjvoPCc8ZTykPOM9Ij1hPaE94D4gPmA+oD7gPyE/YT+iP+JAI0BkQKZA50EpQWpBrEHuQjBCckK1QvdDOkN9Q8BEA0RHRIpEzkUSRVVFmkXeRiJGZ0arRvBHNUd7R8BIBUhLSJFI10kdSWNJqUnwSjdKfUrESwxLU0uaS+JMKkxyTLpNAk1KTZNN3E4lTm5Ot08AT0lPk0/dUCdQcVC7UQZRUFGbUeZSMVJ8UsdTE1NfU6pT9lRCVI9U21UoVXVVwlYPVlxWqVb3V0RXklfgWC9YfVjLWRpZaVm4WgdaVlqmWvVbRVuVW+VcNVyGXNZdJ114XcleGl5sXr1fD19hX7NgBWBXYKpg/GFPYaJh9WJJYpxi8GNDY5dj62RAZJRk6WU9ZZJl52Y9ZpJm6Gc9Z5Nn6Wg/aJZo7GlDaZpp8WpIap9q92tPa6dr/2xXbK9tCG1gbbluEm5rbsRvHm94b9FwK3CGcOBxOnGVcfByS3KmcwFzXXO4dBR0cHTMdSh1hXXhdj52m3b4d1Z3s3gReG54zHkqeYl553pGeqV7BHtje8J8IXyBfOF9QX2hfgF+Yn7CfyN/hH/lgEeAqIEKgWuBzYIwgpKC9INXg7qEHYSAhOOFR4Wrhg6GcobXhzuHn4gEiGmIzokziZmJ/opkisqLMIuWi/yMY4zKjTGNmI3/jmaOzo82j56QBpBukNaRP5GokhGSepLjk02TtpQglIqU9JVflcmWNJaflwqXdZfgmEyYuJkkmZCZ/JpomtWbQpuvnByciZz3nWSd0p5Anq6fHZ+Ln/qgaaDYoUehtqImopajBqN2o+akVqTHpTilqaYapoum/adup+CoUqjEqTepqaocqo+rAqt1q+msXKzQrUStuK4trqGvFq+LsACwdbDqsWCx1rJLssKzOLOutCW0nLUTtYq2AbZ5tvC3aLfguFm40blKucK6O7q1uy67p7whvJu9Fb2Pvgq+hL7/v3q/9cBwwOzBZ8Hjwl/C28NYw9TEUcTOxUvFyMZGxsPHQce/yD3IvMk6ybnKOMq3yzbLtsw1zLXNNc21zjbOts83z7jQOdC60TzRvtI/0sHTRNPG1EnUy9VO1dHWVdbY11zX4Nhk2OjZbNnx2nba+9uA3AXcit0Q3ZbeHN6i3ynfr+A24L3hROHM4lPi2+Nj4+vkc+T85YTmDeaW5x/nqegy6LzpRunQ6lvq5etw6/vshu0R7ZzuKO6070DvzPBY8OXxcvH/8ozzGfOn9DT0wvVQ9d72bfb794r4Gfio+Tj5x/pX+uf7d/wH/Jj9Kf26/kv+3P9t////2wBDAAUDBAQEAwUEBAQFBQUGBwwIBwcHBw8LCwkMEQ8SEhEPERETFhwXExQaFRERGCEYGh0dHx8fExciJCIeJBweHx7/2wBDAQUFBQcGBw4ICA4eFBEUHh4eHh4eHh4eHh4eHh4eHh4eHh4eHh4eHh4eHh4eHh4eHh4eHh4eHh4eHh4eHh4eHh7/wAARCABUAFQDASIAAhEBAxEB/8QAHAAAAgIDAQEAAAAAAAAAAAAAAAYEBQEDBwII/8QANBAAAgEDAwIEBQIEBwAAAAAAAQIDAAQRBRIhMVEGIkFhE3GBkbEH8BQjMlIVQmJywdHx/8QAGgEAAgMBAQAAAAAAAAAAAAAABAUBAgYDAP/EACgRAAICAgICAQIHAQAAAAAAAAABAgMEEQUxEiFBE1EGFBUiI2Fxsf/aAAwDAQACEQMRAD8A+Ndzf3Gjc3c1g1vtbdp2wOB6mob0WjByekagXJwCxNSY7W4fk+X5mrO1sNuNg5q2t9PJAOKHnkJDSji5z7F0afLg5mP2obTbjGVlz8+KbxpmUC4HPasS6fjjA+VcPzYw/RFroR54LiLO9Wx3BzWjc3c043NiQCcc1TXemBt7oQpX09DXeF6l2LcjjJ19FPubuaMnua9zRNE2xwAw981rohMWOOnozk96KxRU7K6PcMZkcKPrV1Zw/wBKr09OKi6XAdofoW6GmfSrINguuAOuKDvtUR7x2I5+z1YWgYAPnHXPpVxb2wUYR8ex5r1HGqLgA9MHFSLSWBJg06rIgGSobGeKU2WN+0a6ilVoN4G0OAvIwRyp/wCq2XUce0lcHvWLy4iuRkRxrheirjP74rUrFF2tl4yP6sdPY1wW/TCd7W2aXt0KEY9OeKqprNViYFef+c01W8MZh855OMADg1CmgUWwYL5nY4+56VeF+no4zx42emhE1nTWeMvGvnQZ/wB3tS4a6Rc2+CSwyfTtSPr1qbTUZI8YVvMvyNOcW7z/AGsyXM4CoasiV9FFFGCAZ9EjztQjgAU66dagRgHr6EClzSI4RtYAnOOKb9O2iMM4OBx16/vmkWZN/BuuOgoQSZEuY2RygPQ4OKisJC3LcE9P386sLrAyBVFulMu7nHauVS8kGWWePRPjjZwNoxzVpYwSSApIRtPHA5BqPpybsFgABg8da6P+nn+Dm0uVv+ZG4VivITnP4FBZmQ6ot62FxlqKYo20DC1QlSZWTCoOuemT2qO1t8NfMcuvGe3yp6udMs7dDdx3czSSgbS2AdvuCOB9qVdRtBlpJmaRWPqSMfbihK8hSkdIrbehYvYmJDHAHp7Ul+OIQrW8oBzllJP3p+1C3RSdsIx6bR+/akrx/GsVvaqr7gzscZ6cCnuDPdiFPORTxJb+Nf8ARPNFZ496KeGBHbw3I9xaQlTuIGG46Ef+U2W0cnwwMEgdvz+aQ/AV+kN8bKVtqzHKH/UPT6iuo2TRxgfDUJn1JyR9aQ57dc9aNrxM1dSm30QEh3IQT5uw9PnWIrFgQwVcHoTjmrZoTI7OqAs3XIHNbI4SiH4gSPAyCT5ePel31muh59KLZv0q3i08XAuI5Y7xFxDtAwrEdWz7VjQrUtcyyS5McCghSOG4PXv0NSdPtrqbMkcT7WHMkg2rj68mrm3toLa1aNMuXBJJ6tkdTQNlut/dneuCXpkTxalxJFYmO5LzJEPiMo45HKnvgVUXjZhVCQSMCmOc79OjHXcgOT1yRS5NEyud/kyeCeKrTLa19i/ilHRSzqQxA4Vug965v+oM4bVktlJ/kp5h2Y8/jFdL1+6t7CwmvLhsRxrnAPJPoB8zXFb24kuruW5mbMkjFmPua0nFQcm5/CMr+IspRrVKft9/4aT7UUDHqcUU8McekZkcMrFWByCDyK6T4M8S/wAeq2t24a7UYG4gfEHce/tXNK9IxUhgSCDkEUPkY8b46Ydg508SflHr5R3m3vUIAKbAPV+M/WpT3gktxBHGXL452nA5yfSuW+HfG89qEg1SNrqEMCZVOJAPwa6Rovi3w7etEYtRhR1TOyY/COSenm68dqzmTh2VPfjs2uJymNelqWn9n6GNUu5om3syof8AKo71Y6YySRqGXzngHqGwagnUo54WAmhkjyM7HHPtnNebnX9LsJkM95ZW6LjO6ZRgA/OlEqpzXikHu6Kjts2RSjLRFsKpZUJ7AkCq7Xb6C20xri6eNIVyWduAvvmlbxP+omg2Rlh0n4l8+4lGQFIxnnBJ5OD2Fcw8SeJNU12bdezYiUkpCnCJ9PU+5pricTZbJSmvFf32KM3nKaV/G/KRv8ZeIpNauhHHuSziP8tDwWP9x9/xS8aCaxWprrjXFRj0YrIvnfY7JvbYUUUV0OB7wABRjiiivEGcYr0PQUUVBdGxRxxxWCoooqC+zww5zXjFFFSUYYGKxtFFFSVZgiiiipIP/9k="/>
          <p:cNvSpPr>
            <a:spLocks noChangeAspect="1" noChangeArrowheads="1"/>
          </p:cNvSpPr>
          <p:nvPr/>
        </p:nvSpPr>
        <p:spPr bwMode="auto">
          <a:xfrm>
            <a:off x="1668463" y="1536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data:image/jpeg;base64,/9j/4AAQSkZJRgABAQAAAQABAAD/2wBDAAUDBAQEAwUEBAQFBQUGBwwIBwcHBw8LCwkMEQ8SEhEPERETFhwXExQaFRERGCEYGh0dHx8fExciJCIeJBweHx7/2wBDAQUFBQcGBw4ICA4eFBEUHh4eHh4eHh4eHh4eHh4eHh4eHh4eHh4eHh4eHh4eHh4eHh4eHh4eHh4eHh4eHh4eHh7/wAARCABUAFQDASIAAhEBAxEB/8QAGwAAAgMBAQEAAAAAAAAAAAAAAAUDBAYCBwH/xAAtEAACAQMDAgUEAQUAAAAAAAABAgMABBESITEFQRMiUWFxBhQygaFCUrHB0f/EABsBAAMAAwEBAAAAAAAAAAAAAAQFBgABAwIH/8QAJxEAAQQBAwMDBQAAAAAAAAAAAQACAxEEBRIhEzFRMkFhIiNxobH/2gAMAwEAAhEDEQA/APB508h8uc1TljXOCNuKeTRoVyTS+6SJQW7AVIRS2vpU8YJHKynVelQTs8kIETD04J+Kzc0MkTlJFKmt41pI/mcEKxzpqj1bp0dxAVbyuB5D6U5x8vbTXG1O5+l77fGKP9WNoqSeJ4ZWjcYZTg1wBTUGwpotINIUU66J0OW9AlmzFD2ON2+K56D0v7kNcTA+EnA/uNb+whVolKgEYG1Lc3N6Q2t7p7peldf7knbx5VLp1jb2kQiihVB2IG7fJpiYFWHOSuBV2O3VmEbJt2qw1krxGME57Gp2TJ3GyVWxQsYKA4SaC2kWPccnNFM/tHHMwz8CitGf5RHTavl0ixOIlYkgeYEcVSmhWXQnq4LfFNOrwYd2H5kbD1NU4bZ0yH1E/wCKxnAtDlwADiqV0mkkKKVXKnJGM0/vFVU4BNKblQcrjJoiB6HmpwWU+orQPH9wg8yflj0pPYW7XN0kK/1Hf2Fa67j1o8bDYjBpb9KWmieeVlyVOhaeRZG2E/CmMjDD8poHY91pemQxpbiJEGhRgUysn+28jKQhPlbt8GobFBjUNv1zTaygYqSwVlPY1Pzycm1XwNAAAVpNLICFJJ71dhjbSAAMnY1UsQUkEJOx2Uc4pvDZuEDqeTg5PGaXkWiXkBUJIRG5BUEnc7UU7s+iSCI/eW7TSatmQ7aewor1wh+qEim0NPrQGVs9+1Q3ocRrvpbG+mnx6fJBFmRSqsNscD90r6omEPbH810tcnva7skVznwztnG+aWXDcseOBTOXOgg/xSe6AAIDHFFQcrlIaHCX3SjUcb1x0xZYVdkjyrSE7H3oucqfy/VTdLY6Mg5Go80xumIBpaZQfdNYDMxUBFQH1Oac2dwUjIkGkjYj/lLrVkZNyAwplDoIVhgnjNKJjfBCdRuFWnXQenyXNwrsxXPAxWmt+nlmWNJASdmztS36eK6IzsSp4p11BGZ9Skj4oHeSVxe8ufVq9Lc29uRE8iKyqMjNFZO70NOTI+GPOaKyl1bp7SOSVKJg9riSXOOBSPqbKTjY5HOas3rRFPKWVyOQeKRS3BbVrbJU4NEBtrkyOzworhl04Iz70nvCMkAVZubmXUQsDafc4JpZPcKc6lZWPGRR0ERC1KKBtU7nBBFcfT86PHMMjySkcdq46hIUgkkUEkKTik30tc+HfmJztL6nvTVkRfC4pFLOI8ljfK3sBVcMm/rTa2IPcD2pJaSaRjA59aY25IzkgD2pJM1UkTG19S1vRZUVgWbFaq0uYHi0jc+przi2dnkVYJDtu2+a0/RjoKldWSOc96XllLUsDe6bzW1vNIzvGzHjI2oqXx9GVBzjkmitUtCVwFLz+EPPBNP4gGjHlPPNU5yqqToBPY1Hcu0YEieu/vVZp/FR9LYOdxRzWk8rrt2kqG5kIiydyaUXUiyJp5HcVaupG8NvMCRtWV6z1UJrgtzljszA8fFNMTHLzQSnNy2wNty5vepRRyPEru4Gx2BHxSRZCs3iJ5cNlfaoyaBT+OJrBQUfPlPmdblvehX0V3ZCRnCsNmyeDTq0IuGChwY1G/bUa806XeyWNyJk3HDL6it70e+hu4PHhkBCjcdwaSZuKYyXN7Kr0jUWzNDXeofv5Wu6ayKPDUBQB6U2gmkiZSreUEE1nLSX8JNie9MRewgaQ2XxuAM1OyMcHcKla3qGk1kvbqORggMik5B/1RSwXigbxzH4FFYCfC9iAeFn7qRymCeRS6R2SdQpwGGDRRTSECkFkepZX6m6jdLO1sjhIyN9I3P7rPGiiqTEAEQpQGpuLsh1lc0UUUV7Jcvq1Zsru4tJfFgkZG/g/NFFeSAQQV0jcWmweV6R0S7lnsIpX0higzgUw6bM4mdcgjWaKKkZwAXL6dik7G/hN8DA+KKKKWJiv//Z"/>
          <p:cNvSpPr>
            <a:spLocks noChangeAspect="1" noChangeArrowheads="1"/>
          </p:cNvSpPr>
          <p:nvPr/>
        </p:nvSpPr>
        <p:spPr bwMode="auto">
          <a:xfrm>
            <a:off x="1778000" y="1536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418825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Bilateral papilledema- hypertensive emergency</a:t>
            </a:r>
            <a:br>
              <a:rPr lang="en-US" dirty="0"/>
            </a:br>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229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33672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81000"/>
            <a:ext cx="89916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872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52400"/>
            <a:ext cx="8928992" cy="6477000"/>
          </a:xfrm>
        </p:spPr>
        <p:txBody>
          <a:bodyPr>
            <a:normAutofit fontScale="55000" lnSpcReduction="20000"/>
          </a:bodyPr>
          <a:lstStyle/>
          <a:p>
            <a:pPr>
              <a:buNone/>
            </a:pPr>
            <a:r>
              <a:rPr lang="x-none" sz="4200" b="1">
                <a:sym typeface="Wingdings"/>
              </a:rPr>
              <a:t></a:t>
            </a:r>
            <a:r>
              <a:rPr lang="x-none" sz="4200" b="1"/>
              <a:t>Fate of the chemical transmitters</a:t>
            </a:r>
            <a:endParaRPr lang="en-US" sz="4200" dirty="0"/>
          </a:p>
          <a:p>
            <a:pPr>
              <a:buNone/>
            </a:pPr>
            <a:r>
              <a:rPr lang="x-none" sz="4200"/>
              <a:t> </a:t>
            </a:r>
            <a:endParaRPr lang="en-US" sz="4200" dirty="0"/>
          </a:p>
          <a:p>
            <a:pPr>
              <a:buNone/>
            </a:pPr>
            <a:r>
              <a:rPr lang="x-none" sz="4200" b="1"/>
              <a:t>►Fate of noradrenaline: </a:t>
            </a:r>
            <a:endParaRPr lang="en-US" sz="4200" dirty="0"/>
          </a:p>
          <a:p>
            <a:pPr>
              <a:buNone/>
            </a:pPr>
            <a:r>
              <a:rPr lang="x-none" sz="4200"/>
              <a:t> </a:t>
            </a:r>
            <a:endParaRPr lang="en-US" sz="4200" dirty="0"/>
          </a:p>
          <a:p>
            <a:pPr>
              <a:buNone/>
            </a:pPr>
            <a:r>
              <a:rPr lang="x-none" sz="4200" b="1"/>
              <a:t>1. Re-uptake: </a:t>
            </a:r>
            <a:endParaRPr lang="en-US" sz="4200" dirty="0"/>
          </a:p>
          <a:p>
            <a:pPr lvl="0">
              <a:buNone/>
            </a:pPr>
            <a:r>
              <a:rPr lang="x-none" sz="4200"/>
              <a:t>(80% of the released amount): It is the major mechanism by which the released NE is removed from the vicinity of the sympathetic ends.</a:t>
            </a:r>
            <a:endParaRPr lang="en-US" sz="4200" dirty="0"/>
          </a:p>
          <a:p>
            <a:pPr lvl="0">
              <a:buNone/>
            </a:pPr>
            <a:r>
              <a:rPr lang="x-none" sz="4200"/>
              <a:t> Three uptake processes participate in removing NE:</a:t>
            </a:r>
            <a:endParaRPr lang="en-US" sz="4200" dirty="0"/>
          </a:p>
          <a:p>
            <a:pPr lvl="0">
              <a:buNone/>
            </a:pPr>
            <a:r>
              <a:rPr lang="x-none" sz="4200" b="1"/>
              <a:t>Neuronal uptake (uptake 1):</a:t>
            </a:r>
            <a:r>
              <a:rPr lang="x-none" sz="4200"/>
              <a:t> active transport of NE into the neuronal cytoplasm</a:t>
            </a:r>
            <a:endParaRPr lang="en-US" sz="4200" dirty="0"/>
          </a:p>
          <a:p>
            <a:pPr lvl="0">
              <a:buNone/>
            </a:pPr>
            <a:r>
              <a:rPr lang="x-none" sz="4200" b="1"/>
              <a:t>Granular uptake (uptake III):</a:t>
            </a:r>
            <a:r>
              <a:rPr lang="x-none" sz="4200"/>
              <a:t> active transport of NE from the cytoplasm of the nerve ends into the storage granules.</a:t>
            </a:r>
            <a:endParaRPr lang="en-US" sz="4200" dirty="0"/>
          </a:p>
          <a:p>
            <a:pPr lvl="0">
              <a:buNone/>
            </a:pPr>
            <a:r>
              <a:rPr lang="x-none" sz="4200" b="1"/>
              <a:t>Non-neuronal uptake (uptake II):</a:t>
            </a:r>
            <a:r>
              <a:rPr lang="x-none" sz="4200"/>
              <a:t> uptake to the tissue</a:t>
            </a:r>
            <a:endParaRPr lang="en-US" sz="4200" dirty="0"/>
          </a:p>
          <a:p>
            <a:pPr>
              <a:buNone/>
            </a:pPr>
            <a:r>
              <a:rPr lang="x-none" sz="4200" b="1"/>
              <a:t>N.B.</a:t>
            </a:r>
            <a:endParaRPr lang="x-none" sz="4200"/>
          </a:p>
          <a:p>
            <a:pPr>
              <a:buNone/>
            </a:pPr>
            <a:r>
              <a:rPr lang="x-none" sz="4200"/>
              <a:t> </a:t>
            </a:r>
            <a:endParaRPr lang="en-US" sz="4200" dirty="0"/>
          </a:p>
          <a:p>
            <a:pPr>
              <a:buNone/>
            </a:pPr>
            <a:r>
              <a:rPr lang="x-none" sz="4200" b="1"/>
              <a:t>2. Metabolism by specific enzymes: </a:t>
            </a:r>
            <a:endParaRPr lang="en-US" sz="4200" dirty="0"/>
          </a:p>
          <a:p>
            <a:pPr lvl="0">
              <a:buNone/>
            </a:pPr>
            <a:r>
              <a:rPr lang="x-none" sz="4200"/>
              <a:t>NE and other catecholamines are metabolized into biologically inactive products by oxidation (</a:t>
            </a:r>
            <a:r>
              <a:rPr lang="x-none" sz="4200" b="1"/>
              <a:t>monoamine oxidase; MAO enzyme</a:t>
            </a:r>
            <a:r>
              <a:rPr lang="x-none" sz="4200"/>
              <a:t>) and methylation (</a:t>
            </a:r>
            <a:r>
              <a:rPr lang="x-none" sz="4200" b="1"/>
              <a:t>cathecol-Omethyl transferase; COMT enzym</a:t>
            </a:r>
            <a:r>
              <a:rPr lang="x-none" sz="4200"/>
              <a:t>e)</a:t>
            </a:r>
            <a:endParaRPr lang="en-US" sz="4200" dirty="0"/>
          </a:p>
          <a:p>
            <a:endParaRPr lang="ar-EG" dirty="0"/>
          </a:p>
        </p:txBody>
      </p:sp>
    </p:spTree>
    <p:extLst>
      <p:ext uri="{BB962C8B-B14F-4D97-AF65-F5344CB8AC3E}">
        <p14:creationId xmlns:p14="http://schemas.microsoft.com/office/powerpoint/2010/main" val="42106153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endParaRPr lang="en-US" dirty="0"/>
          </a:p>
          <a:p>
            <a:pPr>
              <a:defRPr/>
            </a:pPr>
            <a:r>
              <a:rPr lang="en-US" dirty="0"/>
              <a:t>Robbins Basic Pathology 10th edition, 2017 </a:t>
            </a:r>
          </a:p>
          <a:p>
            <a:pPr marL="82296" indent="0">
              <a:buNone/>
              <a:defRPr/>
            </a:pPr>
            <a:r>
              <a:rPr lang="en-US" dirty="0"/>
              <a:t>    ( Kumar, Abbas, Aster)</a:t>
            </a:r>
          </a:p>
          <a:p>
            <a:pPr marL="0" indent="0">
              <a:buNone/>
            </a:pPr>
            <a:endParaRPr lang="en-US" dirty="0"/>
          </a:p>
          <a:p>
            <a:r>
              <a:rPr lang="en-US" dirty="0"/>
              <a:t>AMBOSS:</a:t>
            </a:r>
          </a:p>
          <a:p>
            <a:pPr marL="0" indent="0">
              <a:buNone/>
            </a:pPr>
            <a:r>
              <a:rPr lang="en-US" dirty="0">
                <a:hlinkClick r:id="rId2"/>
              </a:rPr>
              <a:t>https://next.amboss.com/us/article/Xh09cf?q=hypertension</a:t>
            </a:r>
            <a:endParaRPr lang="en-US" dirty="0"/>
          </a:p>
        </p:txBody>
      </p:sp>
    </p:spTree>
    <p:extLst>
      <p:ext uri="{BB962C8B-B14F-4D97-AF65-F5344CB8AC3E}">
        <p14:creationId xmlns:p14="http://schemas.microsoft.com/office/powerpoint/2010/main" val="3746007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8928992" cy="6552728"/>
          </a:xfrm>
        </p:spPr>
        <p:txBody>
          <a:bodyPr>
            <a:normAutofit/>
          </a:bodyPr>
          <a:lstStyle/>
          <a:p>
            <a:pPr>
              <a:buNone/>
            </a:pPr>
            <a:r>
              <a:rPr lang="x-none" b="1"/>
              <a:t>N.B.</a:t>
            </a:r>
            <a:endParaRPr lang="x-none"/>
          </a:p>
          <a:p>
            <a:pPr lvl="0">
              <a:buNone/>
            </a:pPr>
            <a:r>
              <a:rPr lang="x-none" b="1"/>
              <a:t>Vanillyl Mandelic Acid (VMA)</a:t>
            </a:r>
            <a:r>
              <a:rPr lang="x-none"/>
              <a:t> is the main catecholamine metabolite in the urine. Normal Values is 4-8 mg/day. High Levels suggest the presence of a tumour in the suprarenal medulla</a:t>
            </a:r>
            <a:r>
              <a:rPr lang="en-US" dirty="0"/>
              <a:t> (pheochromocytoma)</a:t>
            </a:r>
            <a:r>
              <a:rPr lang="x-none"/>
              <a:t> that secretes excess catecholamines leading to hypertension. 2% of NE is excreted unmetabolized in the urine.</a:t>
            </a:r>
          </a:p>
          <a:p>
            <a:pPr lvl="0">
              <a:buNone/>
            </a:pPr>
            <a:r>
              <a:rPr lang="x-none"/>
              <a:t> </a:t>
            </a:r>
          </a:p>
          <a:p>
            <a:pPr>
              <a:buNone/>
            </a:pPr>
            <a:r>
              <a:rPr lang="x-none"/>
              <a:t>   </a:t>
            </a:r>
            <a:endParaRPr lang="en-US" dirty="0"/>
          </a:p>
          <a:p>
            <a:endParaRPr lang="ar-EG" dirty="0"/>
          </a:p>
        </p:txBody>
      </p:sp>
    </p:spTree>
    <p:extLst>
      <p:ext uri="{BB962C8B-B14F-4D97-AF65-F5344CB8AC3E}">
        <p14:creationId xmlns:p14="http://schemas.microsoft.com/office/powerpoint/2010/main" val="265569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85000" lnSpcReduction="10000"/>
          </a:bodyPr>
          <a:lstStyle/>
          <a:p>
            <a:pPr>
              <a:buNone/>
            </a:pPr>
            <a:r>
              <a:rPr lang="x-none" b="1">
                <a:sym typeface="Wingdings"/>
              </a:rPr>
              <a:t></a:t>
            </a:r>
            <a:r>
              <a:rPr lang="x-none" b="1"/>
              <a:t>Synthesis and storage of the chemical transmitters</a:t>
            </a:r>
            <a:endParaRPr lang="en-US" dirty="0"/>
          </a:p>
          <a:p>
            <a:pPr lvl="0">
              <a:buNone/>
            </a:pPr>
            <a:r>
              <a:rPr lang="x-none" b="1"/>
              <a:t>Acetylcholine:</a:t>
            </a:r>
            <a:endParaRPr lang="en-US" dirty="0"/>
          </a:p>
          <a:p>
            <a:pPr lvl="0">
              <a:buNone/>
            </a:pPr>
            <a:r>
              <a:rPr lang="x-none"/>
              <a:t> acetylcholine (A.Ch.) is formed in the cholinergic nerve ending by acetylation of choline by the enzyme choline acetylase in presence of Co-A.</a:t>
            </a:r>
            <a:endParaRPr lang="en-US" dirty="0"/>
          </a:p>
          <a:p>
            <a:pPr>
              <a:buNone/>
            </a:pPr>
            <a:r>
              <a:rPr lang="x-none"/>
              <a:t>                   C0-A               </a:t>
            </a:r>
            <a:endParaRPr lang="en-US" dirty="0"/>
          </a:p>
          <a:p>
            <a:pPr>
              <a:buNone/>
            </a:pPr>
            <a:r>
              <a:rPr lang="x-none"/>
              <a:t>Acetat                      Acetyl COA</a:t>
            </a:r>
            <a:endParaRPr lang="en-US" dirty="0"/>
          </a:p>
          <a:p>
            <a:pPr>
              <a:buNone/>
            </a:pPr>
            <a:r>
              <a:rPr lang="x-none"/>
              <a:t>                Choline acetylase</a:t>
            </a:r>
            <a:endParaRPr lang="en-US" dirty="0"/>
          </a:p>
          <a:p>
            <a:pPr>
              <a:buNone/>
            </a:pPr>
            <a:r>
              <a:rPr lang="x-none"/>
              <a:t>Acetyl Co-A + Choline                            Acetylcholine + Co-A</a:t>
            </a:r>
            <a:endParaRPr lang="en-US" dirty="0"/>
          </a:p>
          <a:p>
            <a:pPr>
              <a:buNone/>
            </a:pPr>
            <a:r>
              <a:rPr lang="x-none"/>
              <a:t> </a:t>
            </a:r>
            <a:endParaRPr lang="en-US" dirty="0"/>
          </a:p>
          <a:p>
            <a:pPr lvl="0">
              <a:buNone/>
            </a:pPr>
            <a:r>
              <a:rPr lang="x-none"/>
              <a:t>The synthesized A.Ch. is stored in granular vesicles within the axon close to the site of release into the synaptic cleft .</a:t>
            </a:r>
            <a:endParaRPr lang="en-US" dirty="0"/>
          </a:p>
          <a:p>
            <a:endParaRPr lang="ar-EG" dirty="0"/>
          </a:p>
        </p:txBody>
      </p:sp>
      <p:sp>
        <p:nvSpPr>
          <p:cNvPr id="4" name="Right Arrow 3"/>
          <p:cNvSpPr/>
          <p:nvPr/>
        </p:nvSpPr>
        <p:spPr>
          <a:xfrm>
            <a:off x="1905000" y="29718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5" name="Right Arrow 4"/>
          <p:cNvSpPr/>
          <p:nvPr/>
        </p:nvSpPr>
        <p:spPr>
          <a:xfrm>
            <a:off x="3886200" y="40111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1935595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6632"/>
            <a:ext cx="8856984" cy="6552728"/>
          </a:xfrm>
        </p:spPr>
        <p:txBody>
          <a:bodyPr>
            <a:normAutofit fontScale="92500" lnSpcReduction="20000"/>
          </a:bodyPr>
          <a:lstStyle/>
          <a:p>
            <a:pPr>
              <a:buNone/>
            </a:pPr>
            <a:r>
              <a:rPr lang="x-none" b="1"/>
              <a:t>Autonomic receptors</a:t>
            </a:r>
            <a:endParaRPr lang="en-US" dirty="0"/>
          </a:p>
          <a:p>
            <a:pPr lvl="0">
              <a:buNone/>
            </a:pPr>
            <a:r>
              <a:rPr lang="x-none"/>
              <a:t>The released chemical transmitter will produce its physiological or pharmacological action via stimulating the corresponding receptor on the effector cell. </a:t>
            </a:r>
            <a:endParaRPr lang="en-US" dirty="0"/>
          </a:p>
          <a:p>
            <a:pPr lvl="0">
              <a:buNone/>
            </a:pPr>
            <a:r>
              <a:rPr lang="x-none"/>
              <a:t>Receptors that respond to acetylcholine are called </a:t>
            </a:r>
            <a:r>
              <a:rPr lang="x-none" b="1"/>
              <a:t>cholinoceptors</a:t>
            </a:r>
            <a:r>
              <a:rPr lang="x-none"/>
              <a:t> and those that respond to epinephrine and NE are called </a:t>
            </a:r>
            <a:r>
              <a:rPr lang="x-none" b="1"/>
              <a:t>adrenoceptors</a:t>
            </a:r>
            <a:endParaRPr lang="en-US" dirty="0"/>
          </a:p>
          <a:p>
            <a:pPr>
              <a:buNone/>
            </a:pPr>
            <a:r>
              <a:rPr lang="x-none"/>
              <a:t> </a:t>
            </a:r>
            <a:endParaRPr lang="en-US" dirty="0"/>
          </a:p>
          <a:p>
            <a:pPr>
              <a:buNone/>
            </a:pPr>
            <a:r>
              <a:rPr lang="x-none"/>
              <a:t>  </a:t>
            </a:r>
            <a:r>
              <a:rPr lang="x-none" b="1"/>
              <a:t>A. Adrenoceptors: </a:t>
            </a:r>
            <a:endParaRPr lang="en-US" dirty="0"/>
          </a:p>
          <a:p>
            <a:pPr lvl="0">
              <a:buNone/>
            </a:pPr>
            <a:r>
              <a:rPr lang="x-none"/>
              <a:t>Can be subdivided into alpha and beta adrenoceptor types.</a:t>
            </a:r>
            <a:endParaRPr lang="en-US" dirty="0"/>
          </a:p>
          <a:p>
            <a:pPr>
              <a:buNone/>
            </a:pPr>
            <a:r>
              <a:rPr lang="x-none"/>
              <a:t> </a:t>
            </a:r>
            <a:endParaRPr lang="en-US" dirty="0"/>
          </a:p>
          <a:p>
            <a:pPr>
              <a:buNone/>
            </a:pPr>
            <a:r>
              <a:rPr lang="x-none" b="1"/>
              <a:t>Alpha adrenoceptors </a:t>
            </a:r>
            <a:endParaRPr lang="en-US" dirty="0"/>
          </a:p>
          <a:p>
            <a:pPr>
              <a:buNone/>
            </a:pPr>
            <a:r>
              <a:rPr lang="x-none"/>
              <a:t> </a:t>
            </a:r>
            <a:endParaRPr lang="en-US" dirty="0"/>
          </a:p>
          <a:p>
            <a:endParaRPr lang="ar-EG" dirty="0"/>
          </a:p>
        </p:txBody>
      </p:sp>
    </p:spTree>
    <p:extLst>
      <p:ext uri="{BB962C8B-B14F-4D97-AF65-F5344CB8AC3E}">
        <p14:creationId xmlns:p14="http://schemas.microsoft.com/office/powerpoint/2010/main" val="752040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88640"/>
            <a:ext cx="8856984" cy="7755969"/>
          </a:xfrm>
          <a:prstGeom prst="rect">
            <a:avLst/>
          </a:prstGeom>
        </p:spPr>
        <p:txBody>
          <a:bodyPr wrap="square">
            <a:spAutoFit/>
          </a:bodyPr>
          <a:lstStyle/>
          <a:p>
            <a:pPr>
              <a:buFont typeface="Wingdings 2" pitchFamily="18" charset="2"/>
              <a:buNone/>
              <a:defRPr/>
            </a:pPr>
            <a:r>
              <a:rPr lang="en-US" sz="2400" b="1" u="sng" dirty="0"/>
              <a:t>Alpha adrenoceptors :</a:t>
            </a:r>
            <a:endParaRPr lang="en-US" sz="2400" dirty="0"/>
          </a:p>
          <a:p>
            <a:pPr>
              <a:buFont typeface="Wingdings 2" pitchFamily="18" charset="2"/>
              <a:buNone/>
              <a:defRPr/>
            </a:pPr>
            <a:r>
              <a:rPr lang="en-US" sz="2400" b="1" dirty="0"/>
              <a:t>        Alpha 1 adrenoceptors</a:t>
            </a:r>
            <a:r>
              <a:rPr lang="en-US" sz="2400" dirty="0"/>
              <a:t>  </a:t>
            </a:r>
          </a:p>
          <a:p>
            <a:pPr>
              <a:buFont typeface="Wingdings 2" pitchFamily="18" charset="2"/>
              <a:buNone/>
              <a:defRPr/>
            </a:pPr>
            <a:r>
              <a:rPr lang="en-US" sz="2400" dirty="0"/>
              <a:t>       Site: postsynaptic in the effector tissues</a:t>
            </a:r>
          </a:p>
          <a:p>
            <a:pPr>
              <a:buFont typeface="Wingdings 2" pitchFamily="18" charset="2"/>
              <a:buNone/>
              <a:defRPr/>
            </a:pPr>
            <a:r>
              <a:rPr lang="en-US" sz="2400" b="1" dirty="0"/>
              <a:t>      Alpha 2 adrenoceptors</a:t>
            </a:r>
            <a:endParaRPr lang="en-US" sz="2400" dirty="0"/>
          </a:p>
          <a:p>
            <a:pPr>
              <a:buFont typeface="Wingdings 2" pitchFamily="18" charset="2"/>
              <a:buNone/>
              <a:defRPr/>
            </a:pPr>
            <a:r>
              <a:rPr lang="en-US" sz="2400" dirty="0"/>
              <a:t>     Site: </a:t>
            </a:r>
            <a:r>
              <a:rPr lang="en-US" sz="2400" i="1" dirty="0"/>
              <a:t>Presynaptic</a:t>
            </a:r>
            <a:r>
              <a:rPr lang="en-US" sz="2400" dirty="0"/>
              <a:t> </a:t>
            </a:r>
            <a:r>
              <a:rPr lang="en-US" sz="2400" i="1" dirty="0"/>
              <a:t> and Postsynaptic.</a:t>
            </a:r>
            <a:endParaRPr lang="en-US" sz="2400" dirty="0"/>
          </a:p>
          <a:p>
            <a:pPr>
              <a:buFont typeface="Wingdings 2" pitchFamily="18" charset="2"/>
              <a:buNone/>
              <a:defRPr/>
            </a:pPr>
            <a:r>
              <a:rPr lang="en-US" sz="2400" b="1" u="sng" dirty="0"/>
              <a:t>Stimulation of alpha adrenoceptors will produce:</a:t>
            </a:r>
            <a:endParaRPr lang="en-US" sz="2400" dirty="0"/>
          </a:p>
          <a:p>
            <a:pPr>
              <a:buFont typeface="Wingdings 2" pitchFamily="18" charset="2"/>
              <a:buNone/>
              <a:defRPr/>
            </a:pPr>
            <a:r>
              <a:rPr lang="en-US" sz="2400" b="1" dirty="0"/>
              <a:t>Alpha 1 stimulation:</a:t>
            </a:r>
            <a:endParaRPr lang="en-US" sz="2400" dirty="0"/>
          </a:p>
          <a:p>
            <a:pPr>
              <a:buFont typeface="Wingdings 2" pitchFamily="18" charset="2"/>
              <a:buNone/>
              <a:defRPr/>
            </a:pPr>
            <a:r>
              <a:rPr lang="en-US" sz="2400" dirty="0"/>
              <a:t>           Generalized vasoconstriction of all blood vessels (arteries and   veins)   causing hypertension. </a:t>
            </a:r>
          </a:p>
          <a:p>
            <a:pPr>
              <a:buFont typeface="Wingdings 2" pitchFamily="18" charset="2"/>
              <a:buNone/>
              <a:defRPr/>
            </a:pPr>
            <a:r>
              <a:rPr lang="en-US" sz="2400" dirty="0"/>
              <a:t>           Contraction of pupillary dilator muscle causing mydriasis.</a:t>
            </a:r>
          </a:p>
          <a:p>
            <a:pPr>
              <a:buFont typeface="Wingdings 2" pitchFamily="18" charset="2"/>
              <a:buNone/>
              <a:defRPr/>
            </a:pPr>
            <a:r>
              <a:rPr lang="en-US" sz="2400" dirty="0"/>
              <a:t>            Contraction of gut sphincters</a:t>
            </a:r>
          </a:p>
          <a:p>
            <a:pPr>
              <a:buFont typeface="Wingdings 2" pitchFamily="18" charset="2"/>
              <a:buNone/>
              <a:defRPr/>
            </a:pPr>
            <a:r>
              <a:rPr lang="en-US" sz="2400" dirty="0"/>
              <a:t>           Contraction of trigone and sphincter of urinary bladder.</a:t>
            </a:r>
          </a:p>
          <a:p>
            <a:pPr>
              <a:buFont typeface="Wingdings 2" pitchFamily="18" charset="2"/>
              <a:buNone/>
              <a:defRPr/>
            </a:pPr>
            <a:r>
              <a:rPr lang="en-US" sz="2400" dirty="0"/>
              <a:t>           Contraction of the uterus.??????????????</a:t>
            </a:r>
          </a:p>
          <a:p>
            <a:pPr>
              <a:buFont typeface="Wingdings 2" pitchFamily="18" charset="2"/>
              <a:buNone/>
              <a:defRPr/>
            </a:pPr>
            <a:r>
              <a:rPr lang="en-US" sz="2400" dirty="0"/>
              <a:t>           Ejaculation.</a:t>
            </a:r>
          </a:p>
          <a:p>
            <a:pPr>
              <a:buFont typeface="Wingdings 2" pitchFamily="18" charset="2"/>
              <a:buNone/>
              <a:defRPr/>
            </a:pPr>
            <a:r>
              <a:rPr lang="en-US" sz="2400" dirty="0"/>
              <a:t>          Contraction of the pilomotor muscle causing hair erection.</a:t>
            </a:r>
          </a:p>
          <a:p>
            <a:pPr>
              <a:buFont typeface="Wingdings 2" pitchFamily="18" charset="2"/>
              <a:buNone/>
              <a:defRPr/>
            </a:pPr>
            <a:r>
              <a:rPr lang="en-US" sz="2400" dirty="0"/>
              <a:t>          Adrenergic sweating e.g. in palms of hands. </a:t>
            </a:r>
          </a:p>
          <a:p>
            <a:pPr>
              <a:buFont typeface="Wingdings 2" pitchFamily="18" charset="2"/>
              <a:buNone/>
              <a:defRPr/>
            </a:pPr>
            <a:r>
              <a:rPr lang="en-US" sz="2400" dirty="0"/>
              <a:t>          Increase neuromuscular junction (NMJ) impulse transmission. .</a:t>
            </a:r>
          </a:p>
          <a:p>
            <a:pPr>
              <a:buFont typeface="Wingdings 2" pitchFamily="18" charset="2"/>
              <a:buNone/>
              <a:defRPr/>
            </a:pPr>
            <a:endParaRPr lang="en-US" dirty="0"/>
          </a:p>
          <a:p>
            <a:pPr>
              <a:buFont typeface="Wingdings 2" pitchFamily="18" charset="2"/>
              <a:buNone/>
              <a:defRPr/>
            </a:pPr>
            <a:endParaRPr lang="en-US" dirty="0"/>
          </a:p>
          <a:p>
            <a:pPr>
              <a:buFont typeface="Wingdings 2" pitchFamily="18" charset="2"/>
              <a:buNone/>
              <a:defRPr/>
            </a:pPr>
            <a:endParaRPr lang="en-US" dirty="0"/>
          </a:p>
          <a:p>
            <a:pPr>
              <a:buFont typeface="Wingdings 2" pitchFamily="18" charset="2"/>
              <a:buNone/>
              <a:defRPr/>
            </a:pPr>
            <a:endParaRPr lang="en-US" dirty="0"/>
          </a:p>
          <a:p>
            <a:pPr lvl="1">
              <a:defRPr/>
            </a:pPr>
            <a:endParaRPr lang="el-GR" dirty="0">
              <a:cs typeface="Arial" charset="0"/>
            </a:endParaRPr>
          </a:p>
        </p:txBody>
      </p:sp>
    </p:spTree>
    <p:extLst>
      <p:ext uri="{BB962C8B-B14F-4D97-AF65-F5344CB8AC3E}">
        <p14:creationId xmlns:p14="http://schemas.microsoft.com/office/powerpoint/2010/main" val="2417349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system"/>
          <p:cNvPicPr>
            <a:picLocks noChangeAspect="1" noChangeArrowheads="1"/>
          </p:cNvPicPr>
          <p:nvPr/>
        </p:nvPicPr>
        <p:blipFill>
          <a:blip r:embed="rId3" cstate="print"/>
          <a:srcRect/>
          <a:stretch>
            <a:fillRect/>
          </a:stretch>
        </p:blipFill>
        <p:spPr bwMode="auto">
          <a:xfrm>
            <a:off x="533400" y="457200"/>
            <a:ext cx="7924800" cy="5821363"/>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384"/>
            <a:ext cx="9144000" cy="6278642"/>
          </a:xfrm>
          <a:prstGeom prst="rect">
            <a:avLst/>
          </a:prstGeom>
        </p:spPr>
        <p:txBody>
          <a:bodyPr wrap="square">
            <a:spAutoFit/>
          </a:bodyPr>
          <a:lstStyle/>
          <a:p>
            <a:pPr>
              <a:buFont typeface="Wingdings 2" pitchFamily="18" charset="2"/>
              <a:buNone/>
              <a:defRPr/>
            </a:pPr>
            <a:r>
              <a:rPr lang="en-US" b="1" u="sng" dirty="0"/>
              <a:t>Alpha 2 stimulation:</a:t>
            </a:r>
            <a:endParaRPr lang="en-US" dirty="0"/>
          </a:p>
          <a:p>
            <a:pPr>
              <a:buFont typeface="Wingdings 2" pitchFamily="18" charset="2"/>
              <a:buNone/>
              <a:defRPr/>
            </a:pPr>
            <a:r>
              <a:rPr lang="en-US" i="1" u="sng" dirty="0"/>
              <a:t>Presynaptic alpha 2:</a:t>
            </a:r>
            <a:endParaRPr lang="en-US" dirty="0"/>
          </a:p>
          <a:p>
            <a:pPr>
              <a:buFont typeface="Wingdings 2" pitchFamily="18" charset="2"/>
              <a:buNone/>
              <a:defRPr/>
            </a:pPr>
            <a:r>
              <a:rPr lang="en-US" dirty="0"/>
              <a:t> 	Decrease NE and AC.CH  release (feedback or autoregulation).</a:t>
            </a:r>
          </a:p>
          <a:p>
            <a:pPr>
              <a:buFont typeface="Wingdings 2" pitchFamily="18" charset="2"/>
              <a:buNone/>
              <a:defRPr/>
            </a:pPr>
            <a:endParaRPr lang="en-US" i="1" u="sng" dirty="0"/>
          </a:p>
          <a:p>
            <a:pPr>
              <a:buFont typeface="Wingdings 2" pitchFamily="18" charset="2"/>
              <a:buNone/>
              <a:defRPr/>
            </a:pPr>
            <a:r>
              <a:rPr lang="en-US" i="1" u="sng" dirty="0"/>
              <a:t>Postsynaptic alpha 2:</a:t>
            </a:r>
            <a:endParaRPr lang="en-US" dirty="0"/>
          </a:p>
          <a:p>
            <a:pPr>
              <a:buFont typeface="Wingdings 2" pitchFamily="18" charset="2"/>
              <a:buNone/>
              <a:defRPr/>
            </a:pPr>
            <a:r>
              <a:rPr lang="en-US" dirty="0"/>
              <a:t>            CNS (decrease central sympathetic outflow)</a:t>
            </a:r>
          </a:p>
          <a:p>
            <a:pPr>
              <a:buFont typeface="Wingdings 2" pitchFamily="18" charset="2"/>
              <a:buNone/>
              <a:defRPr/>
            </a:pPr>
            <a:r>
              <a:rPr lang="en-US" dirty="0"/>
              <a:t>             Decreased renin </a:t>
            </a:r>
          </a:p>
          <a:p>
            <a:pPr>
              <a:buFont typeface="Wingdings 2" pitchFamily="18" charset="2"/>
              <a:buNone/>
              <a:defRPr/>
            </a:pPr>
            <a:r>
              <a:rPr lang="en-US" dirty="0"/>
              <a:t> So, it decrease central &amp; peripheral sympathetic discharge</a:t>
            </a:r>
          </a:p>
          <a:p>
            <a:pPr>
              <a:buFont typeface="Wingdings 2" pitchFamily="18" charset="2"/>
              <a:buNone/>
              <a:defRPr/>
            </a:pPr>
            <a:r>
              <a:rPr lang="en-US" dirty="0"/>
              <a:t>Any drug having alpha 2 stimulant action will produce all the above mentioned effects.</a:t>
            </a:r>
          </a:p>
          <a:p>
            <a:pPr>
              <a:buFont typeface="Wingdings 2" pitchFamily="18" charset="2"/>
              <a:buNone/>
              <a:defRPr/>
            </a:pPr>
            <a:endParaRPr lang="en-US" dirty="0"/>
          </a:p>
          <a:p>
            <a:pPr>
              <a:buFont typeface="Wingdings 2" pitchFamily="18" charset="2"/>
              <a:buNone/>
              <a:defRPr/>
            </a:pPr>
            <a:r>
              <a:rPr lang="en-US" b="1" u="sng" dirty="0"/>
              <a:t>Beta adrenoceptors:</a:t>
            </a:r>
            <a:endParaRPr lang="en-US" dirty="0"/>
          </a:p>
          <a:p>
            <a:pPr>
              <a:buFont typeface="Wingdings 2" pitchFamily="18" charset="2"/>
              <a:buNone/>
              <a:defRPr/>
            </a:pPr>
            <a:r>
              <a:rPr lang="en-US" u="sng" dirty="0"/>
              <a:t>Site</a:t>
            </a:r>
            <a:r>
              <a:rPr lang="en-US" dirty="0"/>
              <a:t>:</a:t>
            </a:r>
            <a:r>
              <a:rPr lang="en-US" i="1" u="sng" dirty="0"/>
              <a:t> </a:t>
            </a:r>
            <a:endParaRPr lang="en-US" dirty="0"/>
          </a:p>
          <a:p>
            <a:pPr>
              <a:buFont typeface="Wingdings 2" pitchFamily="18" charset="2"/>
              <a:buNone/>
              <a:defRPr/>
            </a:pPr>
            <a:r>
              <a:rPr lang="en-US" i="1" u="sng" dirty="0"/>
              <a:t>       Postsynaptic (in the effector organ): </a:t>
            </a:r>
            <a:r>
              <a:rPr lang="en-US" dirty="0">
                <a:sym typeface="Symbol"/>
              </a:rPr>
              <a:t></a:t>
            </a:r>
            <a:r>
              <a:rPr lang="en-US" dirty="0"/>
              <a:t>1 adrenoceptors ,</a:t>
            </a:r>
            <a:r>
              <a:rPr lang="en-US" dirty="0">
                <a:sym typeface="Symbol"/>
              </a:rPr>
              <a:t></a:t>
            </a:r>
            <a:r>
              <a:rPr lang="en-US" dirty="0"/>
              <a:t>2 adrenoceptors  and </a:t>
            </a:r>
            <a:r>
              <a:rPr lang="en-US" dirty="0">
                <a:sym typeface="Symbol"/>
              </a:rPr>
              <a:t></a:t>
            </a:r>
            <a:r>
              <a:rPr lang="en-US" dirty="0"/>
              <a:t>3 adrenergic receptors</a:t>
            </a:r>
          </a:p>
          <a:p>
            <a:pPr>
              <a:buFont typeface="Wingdings 2" pitchFamily="18" charset="2"/>
              <a:buNone/>
              <a:defRPr/>
            </a:pPr>
            <a:r>
              <a:rPr lang="en-US" i="1" u="sng" dirty="0"/>
              <a:t>       Presynaptic:</a:t>
            </a:r>
            <a:r>
              <a:rPr lang="en-US" dirty="0"/>
              <a:t>   </a:t>
            </a:r>
            <a:r>
              <a:rPr lang="en-US" dirty="0">
                <a:sym typeface="Symbol"/>
              </a:rPr>
              <a:t></a:t>
            </a:r>
            <a:r>
              <a:rPr lang="en-US" dirty="0"/>
              <a:t>2 on adrenergic nerve terminals to facilitate the release of norepinephrine.</a:t>
            </a:r>
          </a:p>
          <a:p>
            <a:pPr>
              <a:buFont typeface="Wingdings 2" pitchFamily="18" charset="2"/>
              <a:buNone/>
              <a:defRPr/>
            </a:pPr>
            <a:endParaRPr lang="en-US" dirty="0"/>
          </a:p>
          <a:p>
            <a:pPr>
              <a:buFont typeface="Wingdings 2" pitchFamily="18" charset="2"/>
              <a:buNone/>
              <a:defRPr/>
            </a:pPr>
            <a:r>
              <a:rPr lang="en-US" b="1" u="sng" dirty="0"/>
              <a:t>Stimulation of beta adrenoceptors will produce:</a:t>
            </a:r>
            <a:endParaRPr lang="en-US" dirty="0"/>
          </a:p>
          <a:p>
            <a:pPr>
              <a:buFont typeface="Wingdings 2" pitchFamily="18" charset="2"/>
              <a:buNone/>
              <a:defRPr/>
            </a:pPr>
            <a:r>
              <a:rPr lang="en-US" b="1" dirty="0"/>
              <a:t>Beta 1 adrenoceptor stimulation:</a:t>
            </a:r>
            <a:endParaRPr lang="en-US" dirty="0"/>
          </a:p>
          <a:p>
            <a:pPr>
              <a:buFont typeface="Wingdings 2" pitchFamily="18" charset="2"/>
              <a:buNone/>
              <a:defRPr/>
            </a:pPr>
            <a:r>
              <a:rPr lang="en-US" dirty="0"/>
              <a:t>        Heart: increase all cardiac properties (contraction, Heart rate………….</a:t>
            </a:r>
          </a:p>
          <a:p>
            <a:pPr>
              <a:buFont typeface="Wingdings 2" pitchFamily="18" charset="2"/>
              <a:buNone/>
              <a:defRPr/>
            </a:pPr>
            <a:r>
              <a:rPr lang="en-US" dirty="0"/>
              <a:t>       Kidney: Increase renin release.</a:t>
            </a:r>
          </a:p>
          <a:p>
            <a:pPr>
              <a:buFont typeface="Wingdings 2" pitchFamily="18" charset="2"/>
              <a:buNone/>
              <a:defRPr/>
            </a:pPr>
            <a:r>
              <a:rPr lang="en-US" dirty="0"/>
              <a:t>       Fat cells: lipolysis</a:t>
            </a:r>
          </a:p>
          <a:p>
            <a:pPr>
              <a:buFont typeface="Wingdings 2" pitchFamily="18" charset="2"/>
              <a:buNone/>
              <a:defRPr/>
            </a:pPr>
            <a:endParaRPr lang="en-US" dirty="0"/>
          </a:p>
        </p:txBody>
      </p:sp>
    </p:spTree>
    <p:extLst>
      <p:ext uri="{BB962C8B-B14F-4D97-AF65-F5344CB8AC3E}">
        <p14:creationId xmlns:p14="http://schemas.microsoft.com/office/powerpoint/2010/main" val="2821676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04664"/>
            <a:ext cx="9036496" cy="6063198"/>
          </a:xfrm>
          <a:prstGeom prst="rect">
            <a:avLst/>
          </a:prstGeom>
        </p:spPr>
        <p:txBody>
          <a:bodyPr wrap="square">
            <a:spAutoFit/>
          </a:bodyPr>
          <a:lstStyle/>
          <a:p>
            <a:pPr>
              <a:buFont typeface="Wingdings 2" pitchFamily="18" charset="2"/>
              <a:buNone/>
              <a:defRPr/>
            </a:pPr>
            <a:r>
              <a:rPr lang="en-US" b="1" u="sng" dirty="0"/>
              <a:t>Beta 2 adrenoceptor stimulation:</a:t>
            </a:r>
            <a:endParaRPr lang="en-US" u="sng" dirty="0"/>
          </a:p>
          <a:p>
            <a:pPr marL="285750" indent="-285750">
              <a:buFont typeface="Arial" panose="020B0604020202020204" pitchFamily="34" charset="0"/>
              <a:buChar char="•"/>
              <a:defRPr/>
            </a:pPr>
            <a:r>
              <a:rPr lang="en-US" dirty="0"/>
              <a:t>Relaxation  of smooth muscle fiber of large blood vessels leading to VD of coronary, skeletal, pulmonary, and renal arterioles leading to hypotension</a:t>
            </a:r>
          </a:p>
          <a:p>
            <a:pPr marL="285750" indent="-285750">
              <a:buFont typeface="Arial" panose="020B0604020202020204" pitchFamily="34" charset="0"/>
              <a:buChar char="•"/>
              <a:defRPr/>
            </a:pPr>
            <a:r>
              <a:rPr lang="en-US" dirty="0"/>
              <a:t>Relaxation of bronchial muscle.</a:t>
            </a:r>
          </a:p>
          <a:p>
            <a:pPr marL="285750" indent="-285750">
              <a:buFont typeface="Arial" panose="020B0604020202020204" pitchFamily="34" charset="0"/>
              <a:buChar char="•"/>
              <a:defRPr/>
            </a:pPr>
            <a:r>
              <a:rPr lang="en-US" dirty="0"/>
              <a:t>Relaxation of uterus,</a:t>
            </a:r>
          </a:p>
          <a:p>
            <a:pPr marL="285750" indent="-285750">
              <a:buFont typeface="Arial" panose="020B0604020202020204" pitchFamily="34" charset="0"/>
              <a:buChar char="•"/>
              <a:defRPr/>
            </a:pPr>
            <a:r>
              <a:rPr lang="en-US" dirty="0"/>
              <a:t> Relaxation  of Wall of U.B.</a:t>
            </a:r>
          </a:p>
          <a:p>
            <a:pPr marL="285750" indent="-285750">
              <a:buFont typeface="Arial" panose="020B0604020202020204" pitchFamily="34" charset="0"/>
              <a:buChar char="•"/>
              <a:defRPr/>
            </a:pPr>
            <a:r>
              <a:rPr lang="en-US" dirty="0"/>
              <a:t> Relaxation  of Wall of GIT  leading to decrease gut motility.</a:t>
            </a:r>
          </a:p>
          <a:p>
            <a:pPr>
              <a:buFont typeface="Wingdings 2" pitchFamily="18" charset="2"/>
              <a:buNone/>
              <a:defRPr/>
            </a:pPr>
            <a:r>
              <a:rPr lang="en-US" dirty="0"/>
              <a:t>Decrease mast cell degranulation.</a:t>
            </a:r>
          </a:p>
          <a:p>
            <a:pPr>
              <a:buFont typeface="Wingdings 2" pitchFamily="18" charset="2"/>
              <a:buNone/>
              <a:defRPr/>
            </a:pPr>
            <a:r>
              <a:rPr lang="en-US" dirty="0"/>
              <a:t>Hepatic glycogenolysis. Leading to increase blood glucose </a:t>
            </a:r>
          </a:p>
          <a:p>
            <a:pPr>
              <a:defRPr/>
            </a:pPr>
            <a:r>
              <a:rPr lang="en-US" dirty="0"/>
              <a:t>Increase aqueous humor formation.</a:t>
            </a:r>
          </a:p>
          <a:p>
            <a:pPr>
              <a:buFont typeface="Wingdings 2" pitchFamily="18" charset="2"/>
              <a:buNone/>
              <a:defRPr/>
            </a:pPr>
            <a:r>
              <a:rPr lang="en-US" dirty="0"/>
              <a:t>Decrease plasma K. </a:t>
            </a:r>
          </a:p>
          <a:p>
            <a:pPr>
              <a:buFont typeface="Wingdings 2" pitchFamily="18" charset="2"/>
              <a:buNone/>
              <a:defRPr/>
            </a:pPr>
            <a:r>
              <a:rPr lang="en-US" dirty="0"/>
              <a:t>Skeletal muscle tremors.</a:t>
            </a:r>
          </a:p>
          <a:p>
            <a:pPr>
              <a:buFont typeface="Wingdings 2" pitchFamily="18" charset="2"/>
              <a:buNone/>
              <a:defRPr/>
            </a:pPr>
            <a:r>
              <a:rPr lang="en-US" dirty="0"/>
              <a:t>T4 to T3 conversion</a:t>
            </a:r>
          </a:p>
          <a:p>
            <a:pPr>
              <a:buFont typeface="Wingdings 2" pitchFamily="18" charset="2"/>
              <a:buNone/>
              <a:defRPr/>
            </a:pPr>
            <a:endParaRPr lang="en-US" dirty="0"/>
          </a:p>
          <a:p>
            <a:pPr>
              <a:defRPr/>
            </a:pPr>
            <a:r>
              <a:rPr lang="en-US" b="1" u="sng" dirty="0"/>
              <a:t>Presynaptic </a:t>
            </a:r>
            <a:r>
              <a:rPr lang="en-US" b="1" u="sng" dirty="0">
                <a:sym typeface="Symbol"/>
              </a:rPr>
              <a:t></a:t>
            </a:r>
            <a:r>
              <a:rPr lang="en-US" b="1" u="sng" dirty="0"/>
              <a:t>2 facilitates NE release.</a:t>
            </a:r>
          </a:p>
          <a:p>
            <a:pPr>
              <a:buFont typeface="Wingdings 2" pitchFamily="18" charset="2"/>
              <a:buNone/>
              <a:defRPr/>
            </a:pPr>
            <a:endParaRPr lang="en-US" dirty="0"/>
          </a:p>
          <a:p>
            <a:pPr>
              <a:buFont typeface="Wingdings 2" pitchFamily="18" charset="2"/>
              <a:buNone/>
              <a:defRPr/>
            </a:pPr>
            <a:r>
              <a:rPr lang="en-US" b="1" dirty="0"/>
              <a:t>Beta 3 adrenoceptors stimulation:</a:t>
            </a:r>
            <a:endParaRPr lang="en-US" dirty="0"/>
          </a:p>
          <a:p>
            <a:pPr>
              <a:buFont typeface="Wingdings 2" pitchFamily="18" charset="2"/>
              <a:buNone/>
              <a:defRPr/>
            </a:pPr>
            <a:r>
              <a:rPr lang="en-US" dirty="0"/>
              <a:t>        Increase lipolysis in fat cells.</a:t>
            </a:r>
          </a:p>
          <a:p>
            <a:pPr>
              <a:buFont typeface="Wingdings 2" pitchFamily="18" charset="2"/>
              <a:buNone/>
              <a:defRPr/>
            </a:pPr>
            <a:endParaRPr lang="en-US" dirty="0"/>
          </a:p>
          <a:p>
            <a:pPr>
              <a:buFont typeface="Wingdings 2" pitchFamily="18" charset="2"/>
              <a:buNone/>
              <a:defRPr/>
            </a:pPr>
            <a:r>
              <a:rPr lang="en-US" dirty="0"/>
              <a:t>All adrenergic receptors are present in the wall of GIT causing relaxation.</a:t>
            </a:r>
          </a:p>
          <a:p>
            <a:pPr>
              <a:buFont typeface="Wingdings 2" pitchFamily="18" charset="2"/>
              <a:buNone/>
              <a:defRPr/>
            </a:pPr>
            <a:endParaRPr lang="en-US" dirty="0"/>
          </a:p>
        </p:txBody>
      </p:sp>
    </p:spTree>
    <p:extLst>
      <p:ext uri="{BB962C8B-B14F-4D97-AF65-F5344CB8AC3E}">
        <p14:creationId xmlns:p14="http://schemas.microsoft.com/office/powerpoint/2010/main" val="3643133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632"/>
            <a:ext cx="8964488" cy="6552728"/>
          </a:xfrm>
        </p:spPr>
        <p:txBody>
          <a:bodyPr>
            <a:normAutofit fontScale="85000" lnSpcReduction="20000"/>
          </a:bodyPr>
          <a:lstStyle/>
          <a:p>
            <a:pPr rtl="1">
              <a:buNone/>
            </a:pPr>
            <a:r>
              <a:rPr lang="en-US" u="sng" dirty="0"/>
              <a:t>Definition of  systemic hypertension:</a:t>
            </a:r>
            <a:endParaRPr lang="en-US" dirty="0"/>
          </a:p>
          <a:p>
            <a:pPr rtl="1">
              <a:buNone/>
            </a:pPr>
            <a:r>
              <a:rPr lang="en-US" dirty="0"/>
              <a:t>Persistent or recurrent elevation of systemic blood pressure greater than or  equal to </a:t>
            </a:r>
            <a:r>
              <a:rPr lang="en-US" i="1" dirty="0"/>
              <a:t>140/190 </a:t>
            </a:r>
            <a:r>
              <a:rPr lang="en-US" dirty="0"/>
              <a:t>mmHg.</a:t>
            </a:r>
          </a:p>
          <a:p>
            <a:pPr rtl="1">
              <a:buNone/>
            </a:pPr>
            <a:r>
              <a:rPr lang="en-US" b="1" dirty="0"/>
              <a:t>even after period of rest</a:t>
            </a:r>
          </a:p>
          <a:p>
            <a:pPr rtl="1">
              <a:buNone/>
            </a:pPr>
            <a:endParaRPr lang="en-US" dirty="0"/>
          </a:p>
          <a:p>
            <a:pPr rtl="1">
              <a:buNone/>
            </a:pPr>
            <a:r>
              <a:rPr lang="en-US" dirty="0"/>
              <a:t>Blood pressure is a characteristic of each individual like weight and height, with marked inter-individual variation.</a:t>
            </a:r>
          </a:p>
          <a:p>
            <a:pPr rtl="1">
              <a:buNone/>
            </a:pPr>
            <a:endParaRPr lang="en-US" dirty="0"/>
          </a:p>
          <a:p>
            <a:pPr rtl="1">
              <a:buNone/>
            </a:pPr>
            <a:r>
              <a:rPr lang="en-US" dirty="0"/>
              <a:t>Diagnosis of hypertension should be made only after finding an elevated blood pressure on three readings on different occasions. However, patients with very high blood pressure reading should be started on therapy immediately. </a:t>
            </a:r>
          </a:p>
          <a:p>
            <a:pPr rtl="1">
              <a:buNone/>
            </a:pPr>
            <a:r>
              <a:rPr lang="en-US" dirty="0"/>
              <a:t>*</a:t>
            </a:r>
            <a:r>
              <a:rPr lang="en-US" b="1" dirty="0"/>
              <a:t>Ambulatory 24 hours –blood pressure </a:t>
            </a:r>
            <a:r>
              <a:rPr lang="en-US" dirty="0"/>
              <a:t>(monitoring) reading in may be helpful in evaluating in patients with (white coat hypertension)</a:t>
            </a:r>
          </a:p>
          <a:p>
            <a:pPr rtl="1">
              <a:buNone/>
            </a:pPr>
            <a:endParaRPr lang="en-US" dirty="0"/>
          </a:p>
          <a:p>
            <a:pPr rtl="1">
              <a:buNone/>
            </a:pPr>
            <a:r>
              <a:rPr lang="en-US" dirty="0"/>
              <a:t>  </a:t>
            </a:r>
          </a:p>
          <a:p>
            <a:endParaRPr lang="ar-EG" dirty="0"/>
          </a:p>
        </p:txBody>
      </p:sp>
    </p:spTree>
    <p:extLst>
      <p:ext uri="{BB962C8B-B14F-4D97-AF65-F5344CB8AC3E}">
        <p14:creationId xmlns:p14="http://schemas.microsoft.com/office/powerpoint/2010/main" val="2844669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0" y="152400"/>
            <a:ext cx="8915400" cy="5638800"/>
          </a:xfrm>
          <a:prstGeom prst="rect">
            <a:avLst/>
          </a:prstGeom>
          <a:solidFill>
            <a:schemeClr val="accent2"/>
          </a:solidFill>
          <a:ln w="9525">
            <a:noFill/>
            <a:miter lim="800000"/>
            <a:headEnd/>
            <a:tailEnd/>
          </a:ln>
        </p:spPr>
        <p:txBody>
          <a:bodyPr/>
          <a:lstStyle/>
          <a:p>
            <a:pPr marL="347663" indent="-347663" algn="l">
              <a:spcBef>
                <a:spcPct val="20000"/>
              </a:spcBef>
              <a:spcAft>
                <a:spcPct val="25000"/>
              </a:spcAft>
              <a:buFont typeface="Wingdings" pitchFamily="2" charset="2"/>
              <a:buChar char="v"/>
              <a:tabLst>
                <a:tab pos="231775" algn="l"/>
              </a:tabLst>
            </a:pPr>
            <a:r>
              <a:rPr lang="en-US" sz="1900" dirty="0">
                <a:solidFill>
                  <a:schemeClr val="bg1"/>
                </a:solidFill>
                <a:latin typeface="Arial" pitchFamily="34" charset="0"/>
                <a:cs typeface="Arial" pitchFamily="34" charset="0"/>
              </a:rPr>
              <a:t>Hypertension is a condition that affect almost 1 billion people worldwide and is a leading cause of morbidity and mortality.</a:t>
            </a:r>
          </a:p>
          <a:p>
            <a:pPr marL="347663" indent="-347663">
              <a:spcBef>
                <a:spcPct val="20000"/>
              </a:spcBef>
              <a:spcAft>
                <a:spcPct val="25000"/>
              </a:spcAft>
              <a:buFont typeface="Wingdings" pitchFamily="2" charset="2"/>
              <a:buChar char="v"/>
              <a:tabLst>
                <a:tab pos="231775" algn="l"/>
              </a:tabLst>
            </a:pPr>
            <a:r>
              <a:rPr lang="en-US" sz="1900" dirty="0">
                <a:solidFill>
                  <a:schemeClr val="bg1"/>
                </a:solidFill>
                <a:latin typeface="Arial" pitchFamily="34" charset="0"/>
                <a:cs typeface="Arial" pitchFamily="34" charset="0"/>
              </a:rPr>
              <a:t>More than 20% of Americans are hypertensive, and one-third of these Americans are not even aware they are hypertensive. Therefore, this disease is sometimes called the "silent killer“ or </a:t>
            </a:r>
            <a:r>
              <a:rPr lang="en-US" altLang="en-US" sz="2000" dirty="0">
                <a:solidFill>
                  <a:srgbClr val="FFFF00"/>
                </a:solidFill>
              </a:rPr>
              <a:t>The Silent Enemy!</a:t>
            </a:r>
          </a:p>
          <a:p>
            <a:pPr marL="347663" indent="-347663">
              <a:spcBef>
                <a:spcPct val="20000"/>
              </a:spcBef>
              <a:spcAft>
                <a:spcPct val="25000"/>
              </a:spcAft>
              <a:buFont typeface="Wingdings" pitchFamily="2" charset="2"/>
              <a:buChar char="v"/>
              <a:tabLst>
                <a:tab pos="231775" algn="l"/>
              </a:tabLst>
            </a:pPr>
            <a:r>
              <a:rPr lang="en-US" sz="2000" dirty="0"/>
              <a:t>Up to 26.3%  of adults in Egypt have hypertension.</a:t>
            </a:r>
          </a:p>
          <a:p>
            <a:pPr marL="347663" indent="-347663">
              <a:spcBef>
                <a:spcPct val="20000"/>
              </a:spcBef>
              <a:spcAft>
                <a:spcPct val="25000"/>
              </a:spcAft>
              <a:buFont typeface="Wingdings" pitchFamily="2" charset="2"/>
              <a:buChar char="v"/>
              <a:tabLst>
                <a:tab pos="231775" algn="l"/>
              </a:tabLst>
            </a:pPr>
            <a:endParaRPr lang="en-US" altLang="en-US" sz="2000" dirty="0">
              <a:solidFill>
                <a:srgbClr val="FFFF00"/>
              </a:solidFill>
            </a:endParaRPr>
          </a:p>
          <a:p>
            <a:pPr marL="347663" indent="-347663">
              <a:spcBef>
                <a:spcPct val="20000"/>
              </a:spcBef>
              <a:spcAft>
                <a:spcPct val="25000"/>
              </a:spcAft>
              <a:buFont typeface="Wingdings" pitchFamily="2" charset="2"/>
              <a:buChar char="v"/>
              <a:tabLst>
                <a:tab pos="231775" algn="l"/>
              </a:tabLst>
            </a:pPr>
            <a:r>
              <a:rPr lang="en-US" altLang="en-US" sz="2000" b="1" dirty="0">
                <a:solidFill>
                  <a:schemeClr val="bg1"/>
                </a:solidFill>
                <a:latin typeface="Tahoma" pitchFamily="34" charset="0"/>
              </a:rPr>
              <a:t>Measurement is the only way to know if you have hypertension -- you will not feel it until it is too late!</a:t>
            </a:r>
          </a:p>
          <a:p>
            <a:pPr marL="347663" indent="-347663">
              <a:spcBef>
                <a:spcPct val="20000"/>
              </a:spcBef>
              <a:spcAft>
                <a:spcPct val="25000"/>
              </a:spcAft>
              <a:buFont typeface="Wingdings" pitchFamily="2" charset="2"/>
              <a:buChar char="v"/>
              <a:tabLst>
                <a:tab pos="231775" algn="l"/>
              </a:tabLst>
            </a:pPr>
            <a:endParaRPr lang="en-US" altLang="en-US" sz="2000" dirty="0">
              <a:solidFill>
                <a:srgbClr val="FFFF00"/>
              </a:solidFill>
            </a:endParaRPr>
          </a:p>
          <a:p>
            <a:pPr marL="347663" indent="-347663" algn="l">
              <a:spcBef>
                <a:spcPct val="20000"/>
              </a:spcBef>
              <a:spcAft>
                <a:spcPct val="25000"/>
              </a:spcAft>
              <a:buFont typeface="Wingdings" pitchFamily="2" charset="2"/>
              <a:buChar char="v"/>
              <a:tabLst>
                <a:tab pos="231775" algn="l"/>
              </a:tabLst>
            </a:pPr>
            <a:endParaRPr lang="en-US" sz="19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35429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219200"/>
            <a:ext cx="9144000" cy="457200"/>
          </a:xfrm>
          <a:prstGeom prst="rect">
            <a:avLst/>
          </a:prstGeom>
          <a:solidFill>
            <a:srgbClr val="660033"/>
          </a:solidFill>
          <a:ln>
            <a:solidFill>
              <a:schemeClr val="tx1"/>
            </a:solidFill>
          </a:ln>
          <a:effectLst>
            <a:glow rad="228600">
              <a:schemeClr val="tx1">
                <a:alpha val="40000"/>
              </a:schemeClr>
            </a:glow>
            <a:outerShdw blurRad="40000" dist="23000" dir="5400000" rotWithShape="0">
              <a:srgbClr val="000000">
                <a:alpha val="35000"/>
              </a:srgb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schemeClr val="lt1"/>
              </a:solidFill>
            </a:endParaRPr>
          </a:p>
        </p:txBody>
      </p:sp>
      <p:sp>
        <p:nvSpPr>
          <p:cNvPr id="24" name="TextBox 23"/>
          <p:cNvSpPr txBox="1"/>
          <p:nvPr/>
        </p:nvSpPr>
        <p:spPr>
          <a:xfrm>
            <a:off x="228600" y="1219200"/>
            <a:ext cx="5386346"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1">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2400" b="1" spc="30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itchFamily="34" charset="0"/>
              </a:rPr>
              <a:t>Classification of BP level</a:t>
            </a:r>
          </a:p>
        </p:txBody>
      </p:sp>
      <p:sp>
        <p:nvSpPr>
          <p:cNvPr id="37" name="Rectangle 36"/>
          <p:cNvSpPr/>
          <p:nvPr/>
        </p:nvSpPr>
        <p:spPr>
          <a:xfrm>
            <a:off x="381000" y="1828800"/>
            <a:ext cx="8458199" cy="2616101"/>
          </a:xfrm>
          <a:prstGeom prst="rect">
            <a:avLst/>
          </a:prstGeom>
        </p:spPr>
        <p:txBody>
          <a:bodyPr wrap="square">
            <a:spAutoFit/>
          </a:bodyPr>
          <a:lstStyle/>
          <a:p>
            <a:pPr algn="l" rtl="0" fontAlgn="t"/>
            <a:r>
              <a:rPr lang="en-US" sz="2400" i="1" dirty="0">
                <a:solidFill>
                  <a:schemeClr val="bg1"/>
                </a:solidFill>
                <a:latin typeface="Times New Roman" pitchFamily="18" charset="0"/>
                <a:cs typeface="Times New Roman" pitchFamily="18" charset="0"/>
              </a:rPr>
              <a:t>The following WHO/ISH classification of the levels of BP  is recommended: </a:t>
            </a:r>
          </a:p>
          <a:p>
            <a:pPr algn="l" rtl="0" fontAlgn="t"/>
            <a:endParaRPr lang="en-US" sz="2400" i="1" dirty="0">
              <a:latin typeface="Times New Roman" pitchFamily="18" charset="0"/>
              <a:cs typeface="Times New Roman" pitchFamily="18" charset="0"/>
            </a:endParaRPr>
          </a:p>
          <a:p>
            <a:pPr algn="l" rtl="0" fontAlgn="t"/>
            <a:endParaRPr lang="en-US" sz="2400" i="1" dirty="0">
              <a:latin typeface="Times New Roman" pitchFamily="18" charset="0"/>
              <a:cs typeface="Times New Roman" pitchFamily="18" charset="0"/>
            </a:endParaRPr>
          </a:p>
          <a:p>
            <a:pPr algn="l" rtl="0" fontAlgn="t"/>
            <a:endParaRPr lang="en-US" sz="2400" i="1" dirty="0">
              <a:latin typeface="Times New Roman" pitchFamily="18" charset="0"/>
              <a:cs typeface="Times New Roman" pitchFamily="18" charset="0"/>
            </a:endParaRPr>
          </a:p>
          <a:p>
            <a:pPr algn="l" rtl="0" fontAlgn="t"/>
            <a:endParaRPr lang="en-US" sz="2400" i="1" dirty="0">
              <a:latin typeface="Times New Roman" pitchFamily="18" charset="0"/>
              <a:cs typeface="Times New Roman" pitchFamily="18" charset="0"/>
            </a:endParaRPr>
          </a:p>
          <a:p>
            <a:endParaRPr lang="ar-EG" sz="2000" i="1" dirty="0"/>
          </a:p>
        </p:txBody>
      </p:sp>
      <p:sp>
        <p:nvSpPr>
          <p:cNvPr id="17" name="Rectangle 16"/>
          <p:cNvSpPr/>
          <p:nvPr/>
        </p:nvSpPr>
        <p:spPr>
          <a:xfrm>
            <a:off x="800100" y="139338"/>
            <a:ext cx="7589520" cy="546462"/>
          </a:xfrm>
          <a:prstGeom prst="rect">
            <a:avLst/>
          </a:prstGeom>
          <a:solidFill>
            <a:schemeClr val="accent4">
              <a:lumMod val="50000"/>
            </a:schemeClr>
          </a:solidFill>
          <a:ln>
            <a:solidFill>
              <a:schemeClr val="bg1"/>
            </a:solidFill>
          </a:ln>
          <a:effectLst>
            <a:glow rad="228600">
              <a:schemeClr val="bg1">
                <a:lumMod val="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base">
              <a:spcBef>
                <a:spcPct val="0"/>
              </a:spcBef>
              <a:spcAft>
                <a:spcPct val="0"/>
              </a:spcAft>
            </a:pPr>
            <a:r>
              <a:rPr lang="en-US" sz="3200" dirty="0">
                <a:solidFill>
                  <a:schemeClr val="bg1"/>
                </a:solidFill>
              </a:rPr>
              <a:t>Categorization Of Hypertensive Patient</a:t>
            </a:r>
            <a:endParaRPr lang="en-US" sz="3200" b="1" spc="1000" dirty="0">
              <a:ln/>
              <a:solidFill>
                <a:schemeClr val="bg1"/>
              </a:solidFill>
              <a:latin typeface="Arial Black" pitchFamily="34" charset="0"/>
              <a:ea typeface="Times New Roman" pitchFamily="18" charset="0"/>
              <a:cs typeface="Times New Roman" pitchFamily="18"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2659384681"/>
              </p:ext>
            </p:extLst>
          </p:nvPr>
        </p:nvGraphicFramePr>
        <p:xfrm>
          <a:off x="533400" y="2895600"/>
          <a:ext cx="7924800" cy="3947160"/>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20000"/>
                    </a:ext>
                  </a:extLst>
                </a:gridCol>
                <a:gridCol w="2641600">
                  <a:extLst>
                    <a:ext uri="{9D8B030D-6E8A-4147-A177-3AD203B41FA5}">
                      <a16:colId xmlns:a16="http://schemas.microsoft.com/office/drawing/2014/main" val="20001"/>
                    </a:ext>
                  </a:extLst>
                </a:gridCol>
                <a:gridCol w="1508760">
                  <a:extLst>
                    <a:ext uri="{9D8B030D-6E8A-4147-A177-3AD203B41FA5}">
                      <a16:colId xmlns:a16="http://schemas.microsoft.com/office/drawing/2014/main" val="20002"/>
                    </a:ext>
                  </a:extLst>
                </a:gridCol>
                <a:gridCol w="1132840">
                  <a:extLst>
                    <a:ext uri="{9D8B030D-6E8A-4147-A177-3AD203B41FA5}">
                      <a16:colId xmlns:a16="http://schemas.microsoft.com/office/drawing/2014/main" val="3178614969"/>
                    </a:ext>
                  </a:extLst>
                </a:gridCol>
              </a:tblGrid>
              <a:tr h="370840">
                <a:tc>
                  <a:txBody>
                    <a:bodyPr/>
                    <a:lstStyle/>
                    <a:p>
                      <a:pPr algn="l"/>
                      <a:r>
                        <a:rPr lang="en-US" sz="1800" b="1" dirty="0"/>
                        <a:t>Category</a:t>
                      </a:r>
                      <a:endParaRPr lang="en-US" dirty="0"/>
                    </a:p>
                  </a:txBody>
                  <a:tcPr/>
                </a:tc>
                <a:tc>
                  <a:txBody>
                    <a:bodyPr/>
                    <a:lstStyle/>
                    <a:p>
                      <a:pPr algn="l"/>
                      <a:r>
                        <a:rPr lang="en-US" sz="1800" b="1" dirty="0"/>
                        <a:t>Systolic</a:t>
                      </a:r>
                      <a:r>
                        <a:rPr lang="en-US" sz="1800" b="1" baseline="0" dirty="0"/>
                        <a:t> </a:t>
                      </a:r>
                      <a:r>
                        <a:rPr lang="en-US" sz="1800" b="1" dirty="0"/>
                        <a:t>BP</a:t>
                      </a:r>
                      <a:endParaRPr lang="en-US" dirty="0"/>
                    </a:p>
                  </a:txBody>
                  <a:tcPr/>
                </a:tc>
                <a:tc>
                  <a:txBody>
                    <a:bodyPr/>
                    <a:lstStyle/>
                    <a:p>
                      <a:pPr algn="l"/>
                      <a:r>
                        <a:rPr lang="en-US" sz="1800" b="1" dirty="0"/>
                        <a:t>Diastolic BP</a:t>
                      </a:r>
                      <a:endParaRPr lang="en-US" dirty="0"/>
                    </a:p>
                  </a:txBody>
                  <a:tcPr>
                    <a:lnR w="12700" cap="flat" cmpd="sng" algn="ctr">
                      <a:solidFill>
                        <a:schemeClr val="tx1"/>
                      </a:solidFill>
                      <a:prstDash val="solid"/>
                      <a:round/>
                      <a:headEnd type="none" w="med" len="med"/>
                      <a:tailEnd type="none" w="med" len="med"/>
                    </a:lnR>
                  </a:tcPr>
                </a:tc>
                <a:tc>
                  <a:txBody>
                    <a:bodyPr/>
                    <a:lstStyle/>
                    <a:p>
                      <a:pPr algn="l"/>
                      <a:r>
                        <a:rPr lang="en-US" dirty="0"/>
                        <a:t>Diabetics?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91160">
                <a:tc>
                  <a:txBody>
                    <a:bodyPr/>
                    <a:lstStyle/>
                    <a:p>
                      <a:pPr algn="l"/>
                      <a:r>
                        <a:rPr lang="en-US" sz="1800" dirty="0"/>
                        <a:t>Optimal</a:t>
                      </a:r>
                      <a:endParaRPr lang="en-US" dirty="0"/>
                    </a:p>
                  </a:txBody>
                  <a:tcPr/>
                </a:tc>
                <a:tc>
                  <a:txBody>
                    <a:bodyPr/>
                    <a:lstStyle/>
                    <a:p>
                      <a:pPr algn="l"/>
                      <a:r>
                        <a:rPr lang="en-US" sz="1800" dirty="0"/>
                        <a:t>&lt; 120</a:t>
                      </a:r>
                      <a:endParaRPr lang="en-US" dirty="0"/>
                    </a:p>
                  </a:txBody>
                  <a:tcPr/>
                </a:tc>
                <a:tc>
                  <a:txBody>
                    <a:bodyPr/>
                    <a:lstStyle/>
                    <a:p>
                      <a:pPr algn="l"/>
                      <a:r>
                        <a:rPr lang="en-US" sz="1800" dirty="0"/>
                        <a:t>&lt; 80</a:t>
                      </a:r>
                      <a:endParaRPr lang="en-US" dirty="0"/>
                    </a:p>
                  </a:txBody>
                  <a:tcPr>
                    <a:lnR w="12700" cap="flat" cmpd="sng" algn="ctr">
                      <a:solidFill>
                        <a:schemeClr val="tx1"/>
                      </a:solidFill>
                      <a:prstDash val="solid"/>
                      <a:round/>
                      <a:headEnd type="none" w="med" len="med"/>
                      <a:tailEnd type="none" w="med" len="med"/>
                    </a:lnR>
                  </a:tcPr>
                </a:tc>
                <a:tc>
                  <a:txBody>
                    <a:bodyPr/>
                    <a:lstStyle/>
                    <a:p>
                      <a:pPr algn="l"/>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pPr algn="l"/>
                      <a:r>
                        <a:rPr lang="en-US" sz="1800" dirty="0"/>
                        <a:t>Normal</a:t>
                      </a:r>
                      <a:endParaRPr lang="en-US" dirty="0"/>
                    </a:p>
                  </a:txBody>
                  <a:tcPr/>
                </a:tc>
                <a:tc>
                  <a:txBody>
                    <a:bodyPr/>
                    <a:lstStyle/>
                    <a:p>
                      <a:pPr algn="l"/>
                      <a:r>
                        <a:rPr lang="en-US" sz="1800" dirty="0"/>
                        <a:t>&lt; 130</a:t>
                      </a:r>
                      <a:endParaRPr lang="en-US" dirty="0"/>
                    </a:p>
                  </a:txBody>
                  <a:tcPr/>
                </a:tc>
                <a:tc>
                  <a:txBody>
                    <a:bodyPr/>
                    <a:lstStyle/>
                    <a:p>
                      <a:pPr algn="l"/>
                      <a:r>
                        <a:rPr lang="en-US" sz="1800" dirty="0"/>
                        <a:t>&lt;85</a:t>
                      </a:r>
                      <a:endParaRPr lang="en-US" dirty="0"/>
                    </a:p>
                  </a:txBody>
                  <a:tcPr>
                    <a:lnR w="12700" cap="flat" cmpd="sng" algn="ctr">
                      <a:solidFill>
                        <a:schemeClr val="tx1"/>
                      </a:solidFill>
                      <a:prstDash val="solid"/>
                      <a:round/>
                      <a:headEnd type="none" w="med" len="med"/>
                      <a:tailEnd type="none" w="med" len="med"/>
                    </a:lnR>
                  </a:tcPr>
                </a:tc>
                <a:tc>
                  <a:txBody>
                    <a:bodyPr/>
                    <a:lstStyle/>
                    <a:p>
                      <a:pPr algn="l"/>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411480">
                <a:tc>
                  <a:txBody>
                    <a:bodyPr/>
                    <a:lstStyle/>
                    <a:p>
                      <a:pPr algn="l"/>
                      <a:r>
                        <a:rPr lang="en-US" sz="1800" dirty="0"/>
                        <a:t>High normal</a:t>
                      </a:r>
                      <a:endParaRPr lang="en-US" dirty="0"/>
                    </a:p>
                  </a:txBody>
                  <a:tcPr/>
                </a:tc>
                <a:tc>
                  <a:txBody>
                    <a:bodyPr/>
                    <a:lstStyle/>
                    <a:p>
                      <a:pPr algn="l"/>
                      <a:r>
                        <a:rPr lang="en-US" sz="1800" dirty="0"/>
                        <a:t>130-139 </a:t>
                      </a:r>
                      <a:endParaRPr lang="en-US" dirty="0"/>
                    </a:p>
                  </a:txBody>
                  <a:tcPr/>
                </a:tc>
                <a:tc>
                  <a:txBody>
                    <a:bodyPr/>
                    <a:lstStyle/>
                    <a:p>
                      <a:pPr algn="l"/>
                      <a:r>
                        <a:rPr lang="en-US" sz="1800" dirty="0"/>
                        <a:t>85-89</a:t>
                      </a:r>
                      <a:endParaRPr lang="en-US" dirty="0"/>
                    </a:p>
                  </a:txBody>
                  <a:tcPr>
                    <a:lnR w="12700" cap="flat" cmpd="sng" algn="ctr">
                      <a:solidFill>
                        <a:schemeClr val="tx1"/>
                      </a:solidFill>
                      <a:prstDash val="solid"/>
                      <a:round/>
                      <a:headEnd type="none" w="med" len="med"/>
                      <a:tailEnd type="none" w="med" len="med"/>
                    </a:lnR>
                  </a:tcPr>
                </a:tc>
                <a:tc>
                  <a:txBody>
                    <a:bodyPr/>
                    <a:lstStyle/>
                    <a:p>
                      <a:pPr algn="l"/>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497840">
                <a:tc>
                  <a:txBody>
                    <a:bodyPr/>
                    <a:lstStyle/>
                    <a:p>
                      <a:pPr algn="l"/>
                      <a:r>
                        <a:rPr lang="en-US" sz="1800" dirty="0"/>
                        <a:t>Grade I (mild HTN) </a:t>
                      </a:r>
                      <a:endParaRPr lang="en-US" dirty="0"/>
                    </a:p>
                  </a:txBody>
                  <a:tcPr/>
                </a:tc>
                <a:tc>
                  <a:txBody>
                    <a:bodyPr/>
                    <a:lstStyle/>
                    <a:p>
                      <a:pPr algn="l"/>
                      <a:r>
                        <a:rPr lang="en-US" sz="1800" dirty="0"/>
                        <a:t>140-159</a:t>
                      </a:r>
                      <a:endParaRPr lang="en-US" dirty="0"/>
                    </a:p>
                  </a:txBody>
                  <a:tcPr/>
                </a:tc>
                <a:tc>
                  <a:txBody>
                    <a:bodyPr/>
                    <a:lstStyle/>
                    <a:p>
                      <a:pPr algn="l"/>
                      <a:r>
                        <a:rPr lang="en-US" sz="1800" dirty="0"/>
                        <a:t>90-99</a:t>
                      </a:r>
                      <a:endParaRPr lang="en-US" dirty="0"/>
                    </a:p>
                  </a:txBody>
                  <a:tcPr>
                    <a:lnR w="12700" cap="flat" cmpd="sng" algn="ctr">
                      <a:solidFill>
                        <a:schemeClr val="tx1"/>
                      </a:solidFill>
                      <a:prstDash val="solid"/>
                      <a:round/>
                      <a:headEnd type="none" w="med" len="med"/>
                      <a:tailEnd type="none" w="med" len="med"/>
                    </a:lnR>
                  </a:tcPr>
                </a:tc>
                <a:tc>
                  <a:txBody>
                    <a:bodyPr/>
                    <a:lstStyle/>
                    <a:p>
                      <a:pPr algn="l"/>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584200">
                <a:tc>
                  <a:txBody>
                    <a:bodyPr/>
                    <a:lstStyle/>
                    <a:p>
                      <a:pPr algn="l"/>
                      <a:r>
                        <a:rPr lang="en-US" sz="1800" dirty="0"/>
                        <a:t>Grade II (mod HTN) </a:t>
                      </a:r>
                      <a:endParaRPr lang="en-US" dirty="0"/>
                    </a:p>
                  </a:txBody>
                  <a:tcPr/>
                </a:tc>
                <a:tc>
                  <a:txBody>
                    <a:bodyPr/>
                    <a:lstStyle/>
                    <a:p>
                      <a:pPr algn="l"/>
                      <a:r>
                        <a:rPr lang="en-US" sz="1800" dirty="0"/>
                        <a:t>160-179</a:t>
                      </a:r>
                      <a:endParaRPr lang="en-US" dirty="0"/>
                    </a:p>
                  </a:txBody>
                  <a:tcPr/>
                </a:tc>
                <a:tc>
                  <a:txBody>
                    <a:bodyPr/>
                    <a:lstStyle/>
                    <a:p>
                      <a:pPr algn="l"/>
                      <a:r>
                        <a:rPr lang="en-US" sz="1800" dirty="0"/>
                        <a:t>100-109</a:t>
                      </a:r>
                      <a:endParaRPr lang="en-US" dirty="0"/>
                    </a:p>
                  </a:txBody>
                  <a:tcPr>
                    <a:lnR w="12700" cap="flat" cmpd="sng" algn="ctr">
                      <a:solidFill>
                        <a:schemeClr val="tx1"/>
                      </a:solidFill>
                      <a:prstDash val="solid"/>
                      <a:round/>
                      <a:headEnd type="none" w="med" len="med"/>
                      <a:tailEnd type="none" w="med" len="med"/>
                    </a:lnR>
                  </a:tcPr>
                </a:tc>
                <a:tc>
                  <a:txBody>
                    <a:bodyPr/>
                    <a:lstStyle/>
                    <a:p>
                      <a:pPr algn="l"/>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518160">
                <a:tc>
                  <a:txBody>
                    <a:bodyPr/>
                    <a:lstStyle/>
                    <a:p>
                      <a:pPr algn="l"/>
                      <a:r>
                        <a:rPr lang="en-US" sz="1800" dirty="0"/>
                        <a:t>Grade III (severe</a:t>
                      </a:r>
                      <a:r>
                        <a:rPr lang="en-US" sz="1800" baseline="0" dirty="0"/>
                        <a:t> </a:t>
                      </a:r>
                      <a:r>
                        <a:rPr lang="en-US" sz="1800" dirty="0"/>
                        <a:t>HTN) </a:t>
                      </a:r>
                      <a:endParaRPr lang="en-US" dirty="0"/>
                    </a:p>
                  </a:txBody>
                  <a:tcPr/>
                </a:tc>
                <a:tc>
                  <a:txBody>
                    <a:bodyPr/>
                    <a:lstStyle/>
                    <a:p>
                      <a:pPr algn="l"/>
                      <a:r>
                        <a:rPr lang="en-US" sz="1800" dirty="0"/>
                        <a:t>≥ 180 </a:t>
                      </a:r>
                      <a:endParaRPr lang="en-US" dirty="0"/>
                    </a:p>
                  </a:txBody>
                  <a:tcPr/>
                </a:tc>
                <a:tc>
                  <a:txBody>
                    <a:bodyPr/>
                    <a:lstStyle/>
                    <a:p>
                      <a:pPr algn="l"/>
                      <a:r>
                        <a:rPr lang="en-US" sz="1800" dirty="0"/>
                        <a:t>≥ 110</a:t>
                      </a:r>
                      <a:endParaRPr lang="en-US" dirty="0"/>
                    </a:p>
                  </a:txBody>
                  <a:tcPr>
                    <a:lnR w="12700" cap="flat" cmpd="sng" algn="ctr">
                      <a:solidFill>
                        <a:schemeClr val="tx1"/>
                      </a:solidFill>
                      <a:prstDash val="solid"/>
                      <a:round/>
                      <a:headEnd type="none" w="med" len="med"/>
                      <a:tailEnd type="none" w="med" len="med"/>
                    </a:lnR>
                  </a:tcPr>
                </a:tc>
                <a:tc>
                  <a:txBody>
                    <a:bodyPr/>
                    <a:lstStyle/>
                    <a:p>
                      <a:pPr algn="l"/>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533400">
                <a:tc>
                  <a:txBody>
                    <a:bodyPr/>
                    <a:lstStyle/>
                    <a:p>
                      <a:pPr algn="l"/>
                      <a:r>
                        <a:rPr lang="en-US" sz="1800" dirty="0"/>
                        <a:t>Isolated systolic</a:t>
                      </a:r>
                      <a:r>
                        <a:rPr lang="en-US" sz="1800" baseline="0" dirty="0"/>
                        <a:t> </a:t>
                      </a:r>
                      <a:r>
                        <a:rPr lang="en-US" sz="1800" dirty="0"/>
                        <a:t>HTN </a:t>
                      </a:r>
                      <a:endParaRPr lang="en-US" dirty="0"/>
                    </a:p>
                  </a:txBody>
                  <a:tcPr/>
                </a:tc>
                <a:tc>
                  <a:txBody>
                    <a:bodyPr/>
                    <a:lstStyle/>
                    <a:p>
                      <a:pPr algn="l"/>
                      <a:r>
                        <a:rPr lang="en-US" sz="1800" dirty="0"/>
                        <a:t>≥  160</a:t>
                      </a:r>
                      <a:endParaRPr lang="en-US" dirty="0"/>
                    </a:p>
                  </a:txBody>
                  <a:tcPr/>
                </a:tc>
                <a:tc>
                  <a:txBody>
                    <a:bodyPr/>
                    <a:lstStyle/>
                    <a:p>
                      <a:pPr algn="l"/>
                      <a:r>
                        <a:rPr lang="en-US" sz="1800" dirty="0"/>
                        <a:t>&lt; 90</a:t>
                      </a:r>
                      <a:endParaRPr lang="en-US" dirty="0"/>
                    </a:p>
                  </a:txBody>
                  <a:tcPr>
                    <a:lnR w="12700" cap="flat" cmpd="sng" algn="ctr">
                      <a:solidFill>
                        <a:schemeClr val="tx1"/>
                      </a:solidFill>
                      <a:prstDash val="solid"/>
                      <a:round/>
                      <a:headEnd type="none" w="med" len="med"/>
                      <a:tailEnd type="none" w="med" len="med"/>
                    </a:lnR>
                  </a:tcPr>
                </a:tc>
                <a:tc>
                  <a:txBody>
                    <a:bodyPr/>
                    <a:lstStyle/>
                    <a:p>
                      <a:pPr algn="l"/>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97616933"/>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0" y="-170819"/>
            <a:ext cx="9144000" cy="6986528"/>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l" rtl="0"/>
            <a:endParaRPr lang="en-US" sz="2800" dirty="0">
              <a:solidFill>
                <a:schemeClr val="bg1"/>
              </a:solidFill>
            </a:endParaRPr>
          </a:p>
          <a:p>
            <a:pPr algn="l" rtl="0"/>
            <a:endParaRPr lang="en-US" sz="2800" dirty="0">
              <a:solidFill>
                <a:schemeClr val="bg1"/>
              </a:solidFill>
            </a:endParaRPr>
          </a:p>
          <a:p>
            <a:pPr algn="l" rtl="0"/>
            <a:endParaRPr lang="en-US" sz="2800" dirty="0">
              <a:solidFill>
                <a:schemeClr val="bg1"/>
              </a:solidFill>
            </a:endParaRPr>
          </a:p>
          <a:p>
            <a:r>
              <a:rPr lang="en-US" sz="2800" dirty="0">
                <a:solidFill>
                  <a:schemeClr val="bg1"/>
                </a:solidFill>
              </a:rPr>
              <a:t>1-Isolated systolic HTN</a:t>
            </a:r>
          </a:p>
          <a:p>
            <a:pPr algn="l" rtl="0"/>
            <a:r>
              <a:rPr lang="en-US" sz="2800" dirty="0">
                <a:solidFill>
                  <a:schemeClr val="bg1"/>
                </a:solidFill>
              </a:rPr>
              <a:t>2-Systolic &amp; Diastolic HTN</a:t>
            </a:r>
          </a:p>
          <a:p>
            <a:r>
              <a:rPr lang="en-US" sz="2800" b="1" u="sng" dirty="0"/>
              <a:t>Etiology</a:t>
            </a:r>
          </a:p>
          <a:p>
            <a:r>
              <a:rPr lang="en-US" sz="2800" b="1" u="sng" dirty="0"/>
              <a:t>I- Essential (primary):</a:t>
            </a:r>
          </a:p>
          <a:p>
            <a:r>
              <a:rPr lang="en-US" sz="2800" dirty="0"/>
              <a:t>In more than 95%of cases, an underlying cause cannot be found.</a:t>
            </a:r>
          </a:p>
          <a:p>
            <a:r>
              <a:rPr lang="en-US" sz="2800" b="1" u="sng" dirty="0"/>
              <a:t>II- Secondary hypertension:</a:t>
            </a:r>
          </a:p>
          <a:p>
            <a:r>
              <a:rPr lang="en-US" sz="2800" dirty="0"/>
              <a:t>In about 5% of cases an underlying cause can be found:</a:t>
            </a:r>
          </a:p>
          <a:p>
            <a:endParaRPr lang="en-US" sz="2800" dirty="0"/>
          </a:p>
          <a:p>
            <a:r>
              <a:rPr lang="en-US" sz="2800" dirty="0"/>
              <a:t>Renal:</a:t>
            </a:r>
          </a:p>
          <a:p>
            <a:r>
              <a:rPr lang="en-US" sz="2800" dirty="0"/>
              <a:t>It accounts for 80% of the cases of secondary hypertension.</a:t>
            </a:r>
          </a:p>
          <a:p>
            <a:pPr algn="l" rtl="0"/>
            <a:endParaRPr lang="en-US" sz="2800" dirty="0">
              <a:solidFill>
                <a:schemeClr val="bg1"/>
              </a:solidFill>
              <a:cs typeface="Times New Roman" pitchFamily="18" charset="0"/>
            </a:endParaRPr>
          </a:p>
          <a:p>
            <a:pPr algn="l" rtl="0"/>
            <a:endParaRPr lang="en-US" sz="2800" dirty="0">
              <a:solidFill>
                <a:schemeClr val="bg1"/>
              </a:solidFill>
              <a:cs typeface="Times New Roman" pitchFamily="18" charset="0"/>
            </a:endParaRPr>
          </a:p>
        </p:txBody>
      </p:sp>
      <p:sp>
        <p:nvSpPr>
          <p:cNvPr id="13" name="TextBox 12"/>
          <p:cNvSpPr txBox="1"/>
          <p:nvPr/>
        </p:nvSpPr>
        <p:spPr>
          <a:xfrm>
            <a:off x="0" y="375047"/>
            <a:ext cx="4797212"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1">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2400" b="1" i="1" spc="300" dirty="0">
                <a:ln/>
                <a:solidFill>
                  <a:schemeClr val="tx2">
                    <a:lumMod val="60000"/>
                    <a:lumOff val="4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itchFamily="34" charset="0"/>
              </a:rPr>
              <a:t>Types of Hypertension</a:t>
            </a:r>
            <a:endParaRPr lang="ar-EG" sz="2400" b="1" i="1" spc="300" dirty="0">
              <a:ln/>
              <a:solidFill>
                <a:schemeClr val="tx2">
                  <a:lumMod val="60000"/>
                  <a:lumOff val="4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itchFamily="34" charset="0"/>
            </a:endParaRPr>
          </a:p>
        </p:txBody>
      </p:sp>
    </p:spTree>
    <p:extLst>
      <p:ext uri="{BB962C8B-B14F-4D97-AF65-F5344CB8AC3E}">
        <p14:creationId xmlns:p14="http://schemas.microsoft.com/office/powerpoint/2010/main" val="3822289531"/>
      </p:ext>
    </p:extLst>
  </p:cSld>
  <p:clrMapOvr>
    <a:masterClrMapping/>
  </p:clrMapOvr>
  <p:transition spd="med" advClick="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bg/>
                                          </p:spTgt>
                                        </p:tgtEl>
                                        <p:attrNameLst>
                                          <p:attrName>style.visibility</p:attrName>
                                        </p:attrNameLst>
                                      </p:cBhvr>
                                      <p:to>
                                        <p:strVal val="visible"/>
                                      </p:to>
                                    </p:set>
                                    <p:animEffect transition="in" filter="wipe(left)">
                                      <p:cBhvr>
                                        <p:cTn id="11" dur="500"/>
                                        <p:tgtEl>
                                          <p:spTgt spid="15">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wipe(left)">
                                      <p:cBhvr>
                                        <p:cTn id="16" dur="500"/>
                                        <p:tgtEl>
                                          <p:spTgt spid="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wipe(left)">
                                      <p:cBhvr>
                                        <p:cTn id="21" dur="500"/>
                                        <p:tgtEl>
                                          <p:spTgt spid="1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xEl>
                                              <p:pRg st="5" end="5"/>
                                            </p:txEl>
                                          </p:spTgt>
                                        </p:tgtEl>
                                        <p:attrNameLst>
                                          <p:attrName>style.visibility</p:attrName>
                                        </p:attrNameLst>
                                      </p:cBhvr>
                                      <p:to>
                                        <p:strVal val="visible"/>
                                      </p:to>
                                    </p:set>
                                    <p:animEffect transition="in" filter="wipe(left)">
                                      <p:cBhvr>
                                        <p:cTn id="26" dur="500"/>
                                        <p:tgtEl>
                                          <p:spTgt spid="1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animEffect transition="in" filter="wipe(left)">
                                      <p:cBhvr>
                                        <p:cTn id="31" dur="500"/>
                                        <p:tgtEl>
                                          <p:spTgt spid="1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xEl>
                                              <p:pRg st="7" end="7"/>
                                            </p:txEl>
                                          </p:spTgt>
                                        </p:tgtEl>
                                        <p:attrNameLst>
                                          <p:attrName>style.visibility</p:attrName>
                                        </p:attrNameLst>
                                      </p:cBhvr>
                                      <p:to>
                                        <p:strVal val="visible"/>
                                      </p:to>
                                    </p:set>
                                    <p:animEffect transition="in" filter="wipe(left)">
                                      <p:cBhvr>
                                        <p:cTn id="36" dur="500"/>
                                        <p:tgtEl>
                                          <p:spTgt spid="15">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xEl>
                                              <p:pRg st="8" end="8"/>
                                            </p:txEl>
                                          </p:spTgt>
                                        </p:tgtEl>
                                        <p:attrNameLst>
                                          <p:attrName>style.visibility</p:attrName>
                                        </p:attrNameLst>
                                      </p:cBhvr>
                                      <p:to>
                                        <p:strVal val="visible"/>
                                      </p:to>
                                    </p:set>
                                    <p:animEffect transition="in" filter="wipe(left)">
                                      <p:cBhvr>
                                        <p:cTn id="41" dur="500"/>
                                        <p:tgtEl>
                                          <p:spTgt spid="15">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5">
                                            <p:txEl>
                                              <p:pRg st="9" end="9"/>
                                            </p:txEl>
                                          </p:spTgt>
                                        </p:tgtEl>
                                        <p:attrNameLst>
                                          <p:attrName>style.visibility</p:attrName>
                                        </p:attrNameLst>
                                      </p:cBhvr>
                                      <p:to>
                                        <p:strVal val="visible"/>
                                      </p:to>
                                    </p:set>
                                    <p:animEffect transition="in" filter="wipe(left)">
                                      <p:cBhvr>
                                        <p:cTn id="46" dur="500"/>
                                        <p:tgtEl>
                                          <p:spTgt spid="15">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5">
                                            <p:txEl>
                                              <p:pRg st="11" end="11"/>
                                            </p:txEl>
                                          </p:spTgt>
                                        </p:tgtEl>
                                        <p:attrNameLst>
                                          <p:attrName>style.visibility</p:attrName>
                                        </p:attrNameLst>
                                      </p:cBhvr>
                                      <p:to>
                                        <p:strVal val="visible"/>
                                      </p:to>
                                    </p:set>
                                    <p:animEffect transition="in" filter="wipe(left)">
                                      <p:cBhvr>
                                        <p:cTn id="51" dur="500"/>
                                        <p:tgtEl>
                                          <p:spTgt spid="15">
                                            <p:txEl>
                                              <p:pRg st="11" end="1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5">
                                            <p:txEl>
                                              <p:pRg st="12" end="12"/>
                                            </p:txEl>
                                          </p:spTgt>
                                        </p:tgtEl>
                                        <p:attrNameLst>
                                          <p:attrName>style.visibility</p:attrName>
                                        </p:attrNameLst>
                                      </p:cBhvr>
                                      <p:to>
                                        <p:strVal val="visible"/>
                                      </p:to>
                                    </p:set>
                                    <p:animEffect transition="in" filter="wipe(left)">
                                      <p:cBhvr>
                                        <p:cTn id="56" dur="5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bldLvl="5"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0" y="116632"/>
            <a:ext cx="9144000" cy="6694140"/>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609600" indent="-609600" algn="l">
              <a:lnSpc>
                <a:spcPct val="150000"/>
              </a:lnSpc>
              <a:buFontTx/>
              <a:buNone/>
            </a:pPr>
            <a:r>
              <a:rPr lang="en-US" sz="2400" dirty="0"/>
              <a:t>	</a:t>
            </a:r>
            <a:r>
              <a:rPr lang="en-US" sz="2400" u="sng" dirty="0">
                <a:solidFill>
                  <a:srgbClr val="FFFF00"/>
                </a:solidFill>
              </a:rPr>
              <a:t>A- Primary (Essential):</a:t>
            </a:r>
          </a:p>
          <a:p>
            <a:pPr marL="609600" indent="-609600">
              <a:lnSpc>
                <a:spcPct val="150000"/>
              </a:lnSpc>
            </a:pPr>
            <a:r>
              <a:rPr lang="en-US" sz="2400" dirty="0">
                <a:solidFill>
                  <a:schemeClr val="bg1"/>
                </a:solidFill>
              </a:rPr>
              <a:t>1- Genetic background with multifactorial inheritance. Family history of cardiovascular disease . hypertension is more common in some families and in  some ethnic groups like Africans, Americans. </a:t>
            </a:r>
          </a:p>
          <a:p>
            <a:pPr marL="609600" indent="-609600">
              <a:lnSpc>
                <a:spcPct val="150000"/>
              </a:lnSpc>
            </a:pPr>
            <a:r>
              <a:rPr lang="en-US" sz="2400" dirty="0">
                <a:solidFill>
                  <a:schemeClr val="bg1"/>
                </a:solidFill>
              </a:rPr>
              <a:t>2- Environmental factors: include obesity, alcohol, lack of exercise (Sedentary life style)and  , cigarette  smokers</a:t>
            </a:r>
            <a:r>
              <a:rPr lang="en-GB" sz="2400" dirty="0">
                <a:solidFill>
                  <a:schemeClr val="bg1"/>
                </a:solidFill>
              </a:rPr>
              <a:t> (Adds 20/10 mmHg)</a:t>
            </a:r>
            <a:r>
              <a:rPr lang="en-US" sz="2400" dirty="0">
                <a:solidFill>
                  <a:schemeClr val="bg1"/>
                </a:solidFill>
              </a:rPr>
              <a:t> .</a:t>
            </a:r>
          </a:p>
          <a:p>
            <a:pPr marL="609600" lvl="0" indent="-609600">
              <a:lnSpc>
                <a:spcPct val="150000"/>
              </a:lnSpc>
            </a:pPr>
            <a:r>
              <a:rPr lang="en-US" sz="2400" b="1" u="sng" dirty="0">
                <a:solidFill>
                  <a:schemeClr val="bg1"/>
                </a:solidFill>
              </a:rPr>
              <a:t>excess salt intake.</a:t>
            </a:r>
          </a:p>
          <a:p>
            <a:pPr marL="609600" indent="-609600" algn="l">
              <a:lnSpc>
                <a:spcPct val="150000"/>
              </a:lnSpc>
              <a:buFontTx/>
              <a:buNone/>
            </a:pPr>
            <a:r>
              <a:rPr lang="en-US" sz="2400" dirty="0">
                <a:solidFill>
                  <a:schemeClr val="bg1"/>
                </a:solidFill>
              </a:rPr>
              <a:t>3- Stress.</a:t>
            </a:r>
          </a:p>
          <a:p>
            <a:pPr marL="609600" indent="-609600" algn="l">
              <a:lnSpc>
                <a:spcPct val="150000"/>
              </a:lnSpc>
              <a:buFontTx/>
              <a:buNone/>
            </a:pPr>
            <a:r>
              <a:rPr lang="en-US" sz="2400" dirty="0">
                <a:solidFill>
                  <a:schemeClr val="bg1"/>
                </a:solidFill>
              </a:rPr>
              <a:t>4- Sex: more in males(2:1) and postmenopausal women .</a:t>
            </a:r>
          </a:p>
          <a:p>
            <a:pPr lvl="0">
              <a:buNone/>
            </a:pPr>
            <a:r>
              <a:rPr lang="en-US" sz="2400" dirty="0">
                <a:solidFill>
                  <a:schemeClr val="bg1"/>
                </a:solidFill>
              </a:rPr>
              <a:t>5- Others :High cholesterol diet, Co-existing disorders such as diabetes  and </a:t>
            </a:r>
            <a:r>
              <a:rPr lang="en-US" sz="2400" dirty="0" err="1">
                <a:solidFill>
                  <a:schemeClr val="bg1"/>
                </a:solidFill>
              </a:rPr>
              <a:t>hyperlipidaemia</a:t>
            </a:r>
            <a:endParaRPr lang="en-US" sz="2400" dirty="0">
              <a:solidFill>
                <a:schemeClr val="bg1"/>
              </a:solidFill>
            </a:endParaRPr>
          </a:p>
          <a:p>
            <a:pPr lvl="0">
              <a:buNone/>
            </a:pPr>
            <a:endParaRPr lang="en-US" sz="2400" dirty="0">
              <a:solidFill>
                <a:schemeClr val="bg1"/>
              </a:solidFill>
            </a:endParaRPr>
          </a:p>
          <a:p>
            <a:pPr marL="609600" indent="-609600" algn="l">
              <a:lnSpc>
                <a:spcPct val="150000"/>
              </a:lnSpc>
              <a:buFontTx/>
              <a:buNone/>
            </a:pPr>
            <a:endParaRPr lang="en-US" sz="2200" dirty="0">
              <a:solidFill>
                <a:schemeClr val="bg1"/>
              </a:solidFill>
              <a:cs typeface="Times New Roman" pitchFamily="18" charset="0"/>
            </a:endParaRPr>
          </a:p>
        </p:txBody>
      </p:sp>
    </p:spTree>
    <p:extLst>
      <p:ext uri="{BB962C8B-B14F-4D97-AF65-F5344CB8AC3E}">
        <p14:creationId xmlns:p14="http://schemas.microsoft.com/office/powerpoint/2010/main" val="32712334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bg/>
                                          </p:spTgt>
                                        </p:tgtEl>
                                        <p:attrNameLst>
                                          <p:attrName>style.visibility</p:attrName>
                                        </p:attrNameLst>
                                      </p:cBhvr>
                                      <p:to>
                                        <p:strVal val="visible"/>
                                      </p:to>
                                    </p:set>
                                    <p:animEffect transition="in" filter="wipe(left)">
                                      <p:cBhvr>
                                        <p:cTn id="7" dur="500"/>
                                        <p:tgtEl>
                                          <p:spTgt spid="15">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wipe(left)">
                                      <p:cBhvr>
                                        <p:cTn id="11" dur="500"/>
                                        <p:tgtEl>
                                          <p:spTgt spid="15">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wipe(left)">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wipe(left)">
                                      <p:cBhvr>
                                        <p:cTn id="20" dur="500"/>
                                        <p:tgtEl>
                                          <p:spTgt spid="15">
                                            <p:txEl>
                                              <p:pRg st="2" end="2"/>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xEl>
                                              <p:pRg st="3" end="3"/>
                                            </p:txEl>
                                          </p:spTgt>
                                        </p:tgtEl>
                                        <p:attrNameLst>
                                          <p:attrName>style.visibility</p:attrName>
                                        </p:attrNameLst>
                                      </p:cBhvr>
                                      <p:to>
                                        <p:strVal val="visible"/>
                                      </p:to>
                                    </p:set>
                                    <p:animEffect transition="in" filter="wipe(left)">
                                      <p:cBhvr>
                                        <p:cTn id="24" dur="500"/>
                                        <p:tgtEl>
                                          <p:spTgt spid="15">
                                            <p:txEl>
                                              <p:pRg st="3" end="3"/>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5">
                                            <p:txEl>
                                              <p:pRg st="4" end="4"/>
                                            </p:txEl>
                                          </p:spTgt>
                                        </p:tgtEl>
                                        <p:attrNameLst>
                                          <p:attrName>style.visibility</p:attrName>
                                        </p:attrNameLst>
                                      </p:cBhvr>
                                      <p:to>
                                        <p:strVal val="visible"/>
                                      </p:to>
                                    </p:set>
                                    <p:animEffect transition="in" filter="wipe(left)">
                                      <p:cBhvr>
                                        <p:cTn id="28" dur="500"/>
                                        <p:tgtEl>
                                          <p:spTgt spid="15">
                                            <p:txEl>
                                              <p:pRg st="4" end="4"/>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wipe(left)">
                                      <p:cBhvr>
                                        <p:cTn id="32" dur="500"/>
                                        <p:tgtEl>
                                          <p:spTgt spid="15">
                                            <p:txEl>
                                              <p:pRg st="5" end="5"/>
                                            </p:txEl>
                                          </p:spTgt>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5">
                                            <p:txEl>
                                              <p:pRg st="6" end="6"/>
                                            </p:txEl>
                                          </p:spTgt>
                                        </p:tgtEl>
                                        <p:attrNameLst>
                                          <p:attrName>style.visibility</p:attrName>
                                        </p:attrNameLst>
                                      </p:cBhvr>
                                      <p:to>
                                        <p:strVal val="visible"/>
                                      </p:to>
                                    </p:set>
                                    <p:animEffect transition="in" filter="wipe(left)">
                                      <p:cBhvr>
                                        <p:cTn id="36"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bldLvl="5"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219200"/>
            <a:ext cx="9144000" cy="457200"/>
          </a:xfrm>
          <a:prstGeom prst="rect">
            <a:avLst/>
          </a:prstGeom>
          <a:solidFill>
            <a:srgbClr val="660033"/>
          </a:solidFill>
          <a:ln>
            <a:solidFill>
              <a:schemeClr val="tx1"/>
            </a:solidFill>
          </a:ln>
          <a:effectLst>
            <a:glow rad="228600">
              <a:schemeClr val="tx1">
                <a:alpha val="40000"/>
              </a:schemeClr>
            </a:glow>
            <a:outerShdw blurRad="40000" dist="23000" dir="5400000" rotWithShape="0">
              <a:srgbClr val="000000">
                <a:alpha val="35000"/>
              </a:srgb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schemeClr val="lt1"/>
              </a:solidFill>
            </a:endParaRPr>
          </a:p>
        </p:txBody>
      </p:sp>
      <p:sp>
        <p:nvSpPr>
          <p:cNvPr id="15" name="Rectangle 4"/>
          <p:cNvSpPr>
            <a:spLocks noChangeArrowheads="1"/>
          </p:cNvSpPr>
          <p:nvPr/>
        </p:nvSpPr>
        <p:spPr bwMode="auto">
          <a:xfrm>
            <a:off x="228600" y="2458997"/>
            <a:ext cx="8686800" cy="3416320"/>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609600" indent="-609600" algn="l">
              <a:buFont typeface="Wingdings" pitchFamily="2" charset="2"/>
              <a:buNone/>
            </a:pPr>
            <a:r>
              <a:rPr lang="en-US" sz="2400" u="sng" dirty="0">
                <a:solidFill>
                  <a:srgbClr val="FFFF00"/>
                </a:solidFill>
              </a:rPr>
              <a:t>B- 2ndry HTN:</a:t>
            </a:r>
          </a:p>
          <a:p>
            <a:pPr marL="609600" indent="-609600" algn="l">
              <a:buFont typeface="Wingdings" pitchFamily="2" charset="2"/>
              <a:buNone/>
            </a:pPr>
            <a:r>
              <a:rPr lang="en-US" sz="2400" i="1" dirty="0">
                <a:solidFill>
                  <a:srgbClr val="FFCC99"/>
                </a:solidFill>
              </a:rPr>
              <a:t> 1- Renal causes:…………………….</a:t>
            </a:r>
          </a:p>
          <a:p>
            <a:pPr marL="609600" indent="-609600" algn="l">
              <a:buFont typeface="Wingdings" pitchFamily="2" charset="2"/>
              <a:buNone/>
            </a:pPr>
            <a:r>
              <a:rPr lang="en-US" sz="2400" dirty="0"/>
              <a:t>	</a:t>
            </a:r>
          </a:p>
          <a:p>
            <a:pPr marL="609600" indent="-609600" algn="l">
              <a:buFont typeface="Wingdings" pitchFamily="2" charset="2"/>
              <a:buNone/>
            </a:pPr>
            <a:r>
              <a:rPr lang="en-US" sz="2400" i="1" dirty="0">
                <a:solidFill>
                  <a:srgbClr val="FFCC99"/>
                </a:solidFill>
              </a:rPr>
              <a:t> 2- Endocrinal causes:…………………………..</a:t>
            </a:r>
          </a:p>
          <a:p>
            <a:pPr>
              <a:lnSpc>
                <a:spcPct val="150000"/>
              </a:lnSpc>
            </a:pPr>
            <a:r>
              <a:rPr lang="en-US" sz="2400" i="1" dirty="0">
                <a:solidFill>
                  <a:srgbClr val="FFCC99"/>
                </a:solidFill>
              </a:rPr>
              <a:t>3- Neurogenic causes:…………………………….</a:t>
            </a:r>
          </a:p>
          <a:p>
            <a:pPr>
              <a:lnSpc>
                <a:spcPct val="150000"/>
              </a:lnSpc>
            </a:pPr>
            <a:r>
              <a:rPr lang="en-US" sz="2400" i="1" dirty="0">
                <a:solidFill>
                  <a:srgbClr val="FFCC99"/>
                </a:solidFill>
              </a:rPr>
              <a:t> 4- C.V causes:…………………………………………</a:t>
            </a:r>
          </a:p>
          <a:p>
            <a:pPr marL="609600" indent="-609600" algn="l">
              <a:buFont typeface="Wingdings" pitchFamily="2" charset="2"/>
              <a:buNone/>
            </a:pPr>
            <a:endParaRPr lang="en-US" sz="2400" i="1" dirty="0">
              <a:solidFill>
                <a:srgbClr val="FFCC99"/>
              </a:solidFill>
            </a:endParaRPr>
          </a:p>
          <a:p>
            <a:pPr marL="609600" indent="-609600" algn="l">
              <a:buFont typeface="Wingdings" pitchFamily="2" charset="2"/>
              <a:buNone/>
            </a:pPr>
            <a:r>
              <a:rPr lang="en-US" sz="2400" dirty="0"/>
              <a:t>	</a:t>
            </a:r>
            <a:endParaRPr lang="en-US" sz="2400" dirty="0">
              <a:solidFill>
                <a:schemeClr val="bg1"/>
              </a:solidFill>
            </a:endParaRPr>
          </a:p>
        </p:txBody>
      </p:sp>
      <p:sp>
        <p:nvSpPr>
          <p:cNvPr id="12" name="Rectangle 11"/>
          <p:cNvSpPr/>
          <p:nvPr/>
        </p:nvSpPr>
        <p:spPr>
          <a:xfrm>
            <a:off x="952500" y="291738"/>
            <a:ext cx="7589520" cy="546462"/>
          </a:xfrm>
          <a:prstGeom prst="rect">
            <a:avLst/>
          </a:prstGeom>
          <a:solidFill>
            <a:schemeClr val="accent4">
              <a:lumMod val="50000"/>
            </a:schemeClr>
          </a:solidFill>
          <a:ln>
            <a:solidFill>
              <a:schemeClr val="bg1"/>
            </a:solidFill>
          </a:ln>
          <a:effectLst>
            <a:glow rad="228600">
              <a:schemeClr val="bg1">
                <a:lumMod val="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base">
              <a:spcBef>
                <a:spcPct val="0"/>
              </a:spcBef>
              <a:spcAft>
                <a:spcPct val="0"/>
              </a:spcAft>
            </a:pPr>
            <a:r>
              <a:rPr lang="en-US" sz="3200" dirty="0">
                <a:solidFill>
                  <a:schemeClr val="bg1"/>
                </a:solidFill>
              </a:rPr>
              <a:t>Clinical Evaluation Of Hypertensive Patient</a:t>
            </a:r>
            <a:endParaRPr lang="en-US" sz="3200" b="1" spc="1000" dirty="0">
              <a:ln/>
              <a:solidFill>
                <a:schemeClr val="bg1"/>
              </a:solidFill>
              <a:latin typeface="Arial Black" pitchFamily="34" charset="0"/>
              <a:ea typeface="Times New Roman" pitchFamily="18" charset="0"/>
              <a:cs typeface="Times New Roman" pitchFamily="18" charset="0"/>
            </a:endParaRPr>
          </a:p>
        </p:txBody>
      </p:sp>
      <p:sp>
        <p:nvSpPr>
          <p:cNvPr id="13" name="TextBox 12"/>
          <p:cNvSpPr txBox="1"/>
          <p:nvPr/>
        </p:nvSpPr>
        <p:spPr>
          <a:xfrm>
            <a:off x="-51296" y="1219200"/>
            <a:ext cx="5062156"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1">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2400" b="1" i="1" spc="300" dirty="0">
                <a:ln/>
                <a:solidFill>
                  <a:schemeClr val="tx2">
                    <a:lumMod val="60000"/>
                    <a:lumOff val="4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itchFamily="34" charset="0"/>
              </a:rPr>
              <a:t>Causes of Hypertension</a:t>
            </a:r>
            <a:endParaRPr lang="ar-EG" sz="2400" b="1" i="1" spc="300" dirty="0">
              <a:ln/>
              <a:solidFill>
                <a:schemeClr val="tx2">
                  <a:lumMod val="60000"/>
                  <a:lumOff val="4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itchFamily="34" charset="0"/>
            </a:endParaRPr>
          </a:p>
        </p:txBody>
      </p:sp>
      <p:grpSp>
        <p:nvGrpSpPr>
          <p:cNvPr id="6" name="Group 22"/>
          <p:cNvGrpSpPr>
            <a:grpSpLocks/>
          </p:cNvGrpSpPr>
          <p:nvPr/>
        </p:nvGrpSpPr>
        <p:grpSpPr bwMode="auto">
          <a:xfrm>
            <a:off x="6948488" y="1989138"/>
            <a:ext cx="1438275" cy="3570287"/>
            <a:chOff x="2653" y="944"/>
            <a:chExt cx="906" cy="2249"/>
          </a:xfrm>
        </p:grpSpPr>
        <p:sp>
          <p:nvSpPr>
            <p:cNvPr id="7" name="Freeform 23"/>
            <p:cNvSpPr>
              <a:spLocks/>
            </p:cNvSpPr>
            <p:nvPr/>
          </p:nvSpPr>
          <p:spPr bwMode="auto">
            <a:xfrm>
              <a:off x="2757" y="1560"/>
              <a:ext cx="93" cy="46"/>
            </a:xfrm>
            <a:custGeom>
              <a:avLst/>
              <a:gdLst>
                <a:gd name="T0" fmla="*/ 89 w 93"/>
                <a:gd name="T1" fmla="*/ 0 h 46"/>
                <a:gd name="T2" fmla="*/ 89 w 93"/>
                <a:gd name="T3" fmla="*/ 0 h 46"/>
                <a:gd name="T4" fmla="*/ 0 w 93"/>
                <a:gd name="T5" fmla="*/ 3 h 46"/>
                <a:gd name="T6" fmla="*/ 3 w 93"/>
                <a:gd name="T7" fmla="*/ 46 h 46"/>
                <a:gd name="T8" fmla="*/ 93 w 93"/>
                <a:gd name="T9" fmla="*/ 43 h 46"/>
                <a:gd name="T10" fmla="*/ 93 w 93"/>
                <a:gd name="T11" fmla="*/ 43 h 46"/>
                <a:gd name="T12" fmla="*/ 89 w 93"/>
                <a:gd name="T13" fmla="*/ 0 h 46"/>
                <a:gd name="T14" fmla="*/ 89 w 93"/>
                <a:gd name="T15" fmla="*/ 0 h 46"/>
                <a:gd name="T16" fmla="*/ 89 w 93"/>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
                <a:gd name="T28" fmla="*/ 0 h 46"/>
                <a:gd name="T29" fmla="*/ 93 w 93"/>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 h="46">
                  <a:moveTo>
                    <a:pt x="89" y="0"/>
                  </a:moveTo>
                  <a:lnTo>
                    <a:pt x="89" y="0"/>
                  </a:lnTo>
                  <a:lnTo>
                    <a:pt x="0" y="3"/>
                  </a:lnTo>
                  <a:lnTo>
                    <a:pt x="3" y="46"/>
                  </a:lnTo>
                  <a:lnTo>
                    <a:pt x="93" y="43"/>
                  </a:lnTo>
                  <a:lnTo>
                    <a:pt x="89" y="0"/>
                  </a:lnTo>
                  <a:close/>
                </a:path>
              </a:pathLst>
            </a:custGeom>
            <a:solidFill>
              <a:srgbClr val="000000"/>
            </a:solidFill>
            <a:ln w="9525">
              <a:noFill/>
              <a:round/>
              <a:headEnd/>
              <a:tailEnd/>
            </a:ln>
          </p:spPr>
          <p:txBody>
            <a:bodyPr/>
            <a:lstStyle/>
            <a:p>
              <a:endParaRPr lang="en-US"/>
            </a:p>
          </p:txBody>
        </p:sp>
        <p:sp>
          <p:nvSpPr>
            <p:cNvPr id="8" name="Freeform 24"/>
            <p:cNvSpPr>
              <a:spLocks/>
            </p:cNvSpPr>
            <p:nvPr/>
          </p:nvSpPr>
          <p:spPr bwMode="auto">
            <a:xfrm>
              <a:off x="2846" y="1556"/>
              <a:ext cx="93" cy="47"/>
            </a:xfrm>
            <a:custGeom>
              <a:avLst/>
              <a:gdLst>
                <a:gd name="T0" fmla="*/ 90 w 93"/>
                <a:gd name="T1" fmla="*/ 0 h 47"/>
                <a:gd name="T2" fmla="*/ 93 w 93"/>
                <a:gd name="T3" fmla="*/ 0 h 47"/>
                <a:gd name="T4" fmla="*/ 0 w 93"/>
                <a:gd name="T5" fmla="*/ 4 h 47"/>
                <a:gd name="T6" fmla="*/ 4 w 93"/>
                <a:gd name="T7" fmla="*/ 47 h 47"/>
                <a:gd name="T8" fmla="*/ 93 w 93"/>
                <a:gd name="T9" fmla="*/ 43 h 47"/>
                <a:gd name="T10" fmla="*/ 93 w 93"/>
                <a:gd name="T11" fmla="*/ 43 h 47"/>
                <a:gd name="T12" fmla="*/ 93 w 93"/>
                <a:gd name="T13" fmla="*/ 43 h 47"/>
                <a:gd name="T14" fmla="*/ 93 w 93"/>
                <a:gd name="T15" fmla="*/ 43 h 47"/>
                <a:gd name="T16" fmla="*/ 93 w 93"/>
                <a:gd name="T17" fmla="*/ 43 h 47"/>
                <a:gd name="T18" fmla="*/ 90 w 93"/>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47"/>
                <a:gd name="T32" fmla="*/ 93 w 93"/>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47">
                  <a:moveTo>
                    <a:pt x="90" y="0"/>
                  </a:moveTo>
                  <a:lnTo>
                    <a:pt x="93" y="0"/>
                  </a:lnTo>
                  <a:lnTo>
                    <a:pt x="0" y="4"/>
                  </a:lnTo>
                  <a:lnTo>
                    <a:pt x="4" y="47"/>
                  </a:lnTo>
                  <a:lnTo>
                    <a:pt x="93" y="43"/>
                  </a:lnTo>
                  <a:lnTo>
                    <a:pt x="90" y="0"/>
                  </a:lnTo>
                  <a:close/>
                </a:path>
              </a:pathLst>
            </a:custGeom>
            <a:solidFill>
              <a:srgbClr val="000000"/>
            </a:solidFill>
            <a:ln w="9525">
              <a:noFill/>
              <a:round/>
              <a:headEnd/>
              <a:tailEnd/>
            </a:ln>
          </p:spPr>
          <p:txBody>
            <a:bodyPr/>
            <a:lstStyle/>
            <a:p>
              <a:endParaRPr lang="en-US"/>
            </a:p>
          </p:txBody>
        </p:sp>
        <p:sp>
          <p:nvSpPr>
            <p:cNvPr id="9" name="Freeform 25"/>
            <p:cNvSpPr>
              <a:spLocks/>
            </p:cNvSpPr>
            <p:nvPr/>
          </p:nvSpPr>
          <p:spPr bwMode="auto">
            <a:xfrm>
              <a:off x="2936" y="1553"/>
              <a:ext cx="93" cy="46"/>
            </a:xfrm>
            <a:custGeom>
              <a:avLst/>
              <a:gdLst>
                <a:gd name="T0" fmla="*/ 93 w 93"/>
                <a:gd name="T1" fmla="*/ 0 h 46"/>
                <a:gd name="T2" fmla="*/ 93 w 93"/>
                <a:gd name="T3" fmla="*/ 0 h 46"/>
                <a:gd name="T4" fmla="*/ 0 w 93"/>
                <a:gd name="T5" fmla="*/ 3 h 46"/>
                <a:gd name="T6" fmla="*/ 3 w 93"/>
                <a:gd name="T7" fmla="*/ 46 h 46"/>
                <a:gd name="T8" fmla="*/ 93 w 93"/>
                <a:gd name="T9" fmla="*/ 43 h 46"/>
                <a:gd name="T10" fmla="*/ 93 w 93"/>
                <a:gd name="T11" fmla="*/ 43 h 46"/>
                <a:gd name="T12" fmla="*/ 93 w 93"/>
                <a:gd name="T13" fmla="*/ 0 h 46"/>
                <a:gd name="T14" fmla="*/ 93 w 93"/>
                <a:gd name="T15" fmla="*/ 0 h 46"/>
                <a:gd name="T16" fmla="*/ 93 w 93"/>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
                <a:gd name="T28" fmla="*/ 0 h 46"/>
                <a:gd name="T29" fmla="*/ 93 w 93"/>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 h="46">
                  <a:moveTo>
                    <a:pt x="93" y="0"/>
                  </a:moveTo>
                  <a:lnTo>
                    <a:pt x="93" y="0"/>
                  </a:lnTo>
                  <a:lnTo>
                    <a:pt x="0" y="3"/>
                  </a:lnTo>
                  <a:lnTo>
                    <a:pt x="3" y="46"/>
                  </a:lnTo>
                  <a:lnTo>
                    <a:pt x="93" y="43"/>
                  </a:lnTo>
                  <a:lnTo>
                    <a:pt x="93" y="0"/>
                  </a:lnTo>
                  <a:close/>
                </a:path>
              </a:pathLst>
            </a:custGeom>
            <a:solidFill>
              <a:srgbClr val="000000"/>
            </a:solidFill>
            <a:ln w="9525">
              <a:noFill/>
              <a:round/>
              <a:headEnd/>
              <a:tailEnd/>
            </a:ln>
          </p:spPr>
          <p:txBody>
            <a:bodyPr/>
            <a:lstStyle/>
            <a:p>
              <a:endParaRPr lang="en-US"/>
            </a:p>
          </p:txBody>
        </p:sp>
        <p:sp>
          <p:nvSpPr>
            <p:cNvPr id="10" name="Freeform 26"/>
            <p:cNvSpPr>
              <a:spLocks/>
            </p:cNvSpPr>
            <p:nvPr/>
          </p:nvSpPr>
          <p:spPr bwMode="auto">
            <a:xfrm>
              <a:off x="3029" y="1553"/>
              <a:ext cx="93" cy="43"/>
            </a:xfrm>
            <a:custGeom>
              <a:avLst/>
              <a:gdLst>
                <a:gd name="T0" fmla="*/ 93 w 93"/>
                <a:gd name="T1" fmla="*/ 0 h 43"/>
                <a:gd name="T2" fmla="*/ 93 w 93"/>
                <a:gd name="T3" fmla="*/ 0 h 43"/>
                <a:gd name="T4" fmla="*/ 0 w 93"/>
                <a:gd name="T5" fmla="*/ 0 h 43"/>
                <a:gd name="T6" fmla="*/ 0 w 93"/>
                <a:gd name="T7" fmla="*/ 43 h 43"/>
                <a:gd name="T8" fmla="*/ 93 w 93"/>
                <a:gd name="T9" fmla="*/ 43 h 43"/>
                <a:gd name="T10" fmla="*/ 93 w 93"/>
                <a:gd name="T11" fmla="*/ 43 h 43"/>
                <a:gd name="T12" fmla="*/ 93 w 93"/>
                <a:gd name="T13" fmla="*/ 0 h 43"/>
                <a:gd name="T14" fmla="*/ 0 60000 65536"/>
                <a:gd name="T15" fmla="*/ 0 60000 65536"/>
                <a:gd name="T16" fmla="*/ 0 60000 65536"/>
                <a:gd name="T17" fmla="*/ 0 60000 65536"/>
                <a:gd name="T18" fmla="*/ 0 60000 65536"/>
                <a:gd name="T19" fmla="*/ 0 60000 65536"/>
                <a:gd name="T20" fmla="*/ 0 60000 65536"/>
                <a:gd name="T21" fmla="*/ 0 w 93"/>
                <a:gd name="T22" fmla="*/ 0 h 43"/>
                <a:gd name="T23" fmla="*/ 93 w 9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3">
                  <a:moveTo>
                    <a:pt x="93" y="0"/>
                  </a:moveTo>
                  <a:lnTo>
                    <a:pt x="93" y="0"/>
                  </a:lnTo>
                  <a:lnTo>
                    <a:pt x="0" y="0"/>
                  </a:lnTo>
                  <a:lnTo>
                    <a:pt x="0" y="43"/>
                  </a:lnTo>
                  <a:lnTo>
                    <a:pt x="93" y="43"/>
                  </a:lnTo>
                  <a:lnTo>
                    <a:pt x="93" y="0"/>
                  </a:lnTo>
                  <a:close/>
                </a:path>
              </a:pathLst>
            </a:custGeom>
            <a:solidFill>
              <a:srgbClr val="000000"/>
            </a:solidFill>
            <a:ln w="9525">
              <a:noFill/>
              <a:round/>
              <a:headEnd/>
              <a:tailEnd/>
            </a:ln>
          </p:spPr>
          <p:txBody>
            <a:bodyPr/>
            <a:lstStyle/>
            <a:p>
              <a:endParaRPr lang="en-US"/>
            </a:p>
          </p:txBody>
        </p:sp>
        <p:sp>
          <p:nvSpPr>
            <p:cNvPr id="11" name="Freeform 27"/>
            <p:cNvSpPr>
              <a:spLocks/>
            </p:cNvSpPr>
            <p:nvPr/>
          </p:nvSpPr>
          <p:spPr bwMode="auto">
            <a:xfrm>
              <a:off x="2914" y="2788"/>
              <a:ext cx="523" cy="380"/>
            </a:xfrm>
            <a:custGeom>
              <a:avLst/>
              <a:gdLst>
                <a:gd name="T0" fmla="*/ 197 w 523"/>
                <a:gd name="T1" fmla="*/ 376 h 380"/>
                <a:gd name="T2" fmla="*/ 126 w 523"/>
                <a:gd name="T3" fmla="*/ 369 h 380"/>
                <a:gd name="T4" fmla="*/ 65 w 523"/>
                <a:gd name="T5" fmla="*/ 326 h 380"/>
                <a:gd name="T6" fmla="*/ 18 w 523"/>
                <a:gd name="T7" fmla="*/ 297 h 380"/>
                <a:gd name="T8" fmla="*/ 15 w 523"/>
                <a:gd name="T9" fmla="*/ 283 h 380"/>
                <a:gd name="T10" fmla="*/ 0 w 523"/>
                <a:gd name="T11" fmla="*/ 193 h 380"/>
                <a:gd name="T12" fmla="*/ 83 w 523"/>
                <a:gd name="T13" fmla="*/ 90 h 380"/>
                <a:gd name="T14" fmla="*/ 169 w 523"/>
                <a:gd name="T15" fmla="*/ 32 h 380"/>
                <a:gd name="T16" fmla="*/ 187 w 523"/>
                <a:gd name="T17" fmla="*/ 29 h 380"/>
                <a:gd name="T18" fmla="*/ 208 w 523"/>
                <a:gd name="T19" fmla="*/ 22 h 380"/>
                <a:gd name="T20" fmla="*/ 226 w 523"/>
                <a:gd name="T21" fmla="*/ 14 h 380"/>
                <a:gd name="T22" fmla="*/ 247 w 523"/>
                <a:gd name="T23" fmla="*/ 11 h 380"/>
                <a:gd name="T24" fmla="*/ 269 w 523"/>
                <a:gd name="T25" fmla="*/ 7 h 380"/>
                <a:gd name="T26" fmla="*/ 287 w 523"/>
                <a:gd name="T27" fmla="*/ 4 h 380"/>
                <a:gd name="T28" fmla="*/ 308 w 523"/>
                <a:gd name="T29" fmla="*/ 0 h 380"/>
                <a:gd name="T30" fmla="*/ 330 w 523"/>
                <a:gd name="T31" fmla="*/ 0 h 380"/>
                <a:gd name="T32" fmla="*/ 348 w 523"/>
                <a:gd name="T33" fmla="*/ 0 h 380"/>
                <a:gd name="T34" fmla="*/ 369 w 523"/>
                <a:gd name="T35" fmla="*/ 4 h 380"/>
                <a:gd name="T36" fmla="*/ 391 w 523"/>
                <a:gd name="T37" fmla="*/ 4 h 380"/>
                <a:gd name="T38" fmla="*/ 409 w 523"/>
                <a:gd name="T39" fmla="*/ 11 h 380"/>
                <a:gd name="T40" fmla="*/ 426 w 523"/>
                <a:gd name="T41" fmla="*/ 18 h 380"/>
                <a:gd name="T42" fmla="*/ 448 w 523"/>
                <a:gd name="T43" fmla="*/ 25 h 380"/>
                <a:gd name="T44" fmla="*/ 469 w 523"/>
                <a:gd name="T45" fmla="*/ 36 h 380"/>
                <a:gd name="T46" fmla="*/ 487 w 523"/>
                <a:gd name="T47" fmla="*/ 47 h 380"/>
                <a:gd name="T48" fmla="*/ 523 w 523"/>
                <a:gd name="T49" fmla="*/ 90 h 380"/>
                <a:gd name="T50" fmla="*/ 487 w 523"/>
                <a:gd name="T51" fmla="*/ 229 h 380"/>
                <a:gd name="T52" fmla="*/ 473 w 523"/>
                <a:gd name="T53" fmla="*/ 247 h 380"/>
                <a:gd name="T54" fmla="*/ 455 w 523"/>
                <a:gd name="T55" fmla="*/ 265 h 380"/>
                <a:gd name="T56" fmla="*/ 437 w 523"/>
                <a:gd name="T57" fmla="*/ 283 h 380"/>
                <a:gd name="T58" fmla="*/ 423 w 523"/>
                <a:gd name="T59" fmla="*/ 297 h 380"/>
                <a:gd name="T60" fmla="*/ 405 w 523"/>
                <a:gd name="T61" fmla="*/ 308 h 380"/>
                <a:gd name="T62" fmla="*/ 387 w 523"/>
                <a:gd name="T63" fmla="*/ 319 h 380"/>
                <a:gd name="T64" fmla="*/ 369 w 523"/>
                <a:gd name="T65" fmla="*/ 333 h 380"/>
                <a:gd name="T66" fmla="*/ 351 w 523"/>
                <a:gd name="T67" fmla="*/ 344 h 380"/>
                <a:gd name="T68" fmla="*/ 333 w 523"/>
                <a:gd name="T69" fmla="*/ 351 h 380"/>
                <a:gd name="T70" fmla="*/ 315 w 523"/>
                <a:gd name="T71" fmla="*/ 358 h 380"/>
                <a:gd name="T72" fmla="*/ 298 w 523"/>
                <a:gd name="T73" fmla="*/ 365 h 380"/>
                <a:gd name="T74" fmla="*/ 280 w 523"/>
                <a:gd name="T75" fmla="*/ 369 h 380"/>
                <a:gd name="T76" fmla="*/ 262 w 523"/>
                <a:gd name="T77" fmla="*/ 372 h 380"/>
                <a:gd name="T78" fmla="*/ 244 w 523"/>
                <a:gd name="T79" fmla="*/ 376 h 380"/>
                <a:gd name="T80" fmla="*/ 226 w 523"/>
                <a:gd name="T81" fmla="*/ 380 h 380"/>
                <a:gd name="T82" fmla="*/ 208 w 523"/>
                <a:gd name="T83" fmla="*/ 380 h 380"/>
                <a:gd name="T84" fmla="*/ 197 w 523"/>
                <a:gd name="T85" fmla="*/ 376 h 3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3"/>
                <a:gd name="T130" fmla="*/ 0 h 380"/>
                <a:gd name="T131" fmla="*/ 523 w 523"/>
                <a:gd name="T132" fmla="*/ 380 h 3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3" h="380">
                  <a:moveTo>
                    <a:pt x="197" y="376"/>
                  </a:moveTo>
                  <a:lnTo>
                    <a:pt x="126" y="369"/>
                  </a:lnTo>
                  <a:lnTo>
                    <a:pt x="65" y="326"/>
                  </a:lnTo>
                  <a:lnTo>
                    <a:pt x="18" y="297"/>
                  </a:lnTo>
                  <a:lnTo>
                    <a:pt x="15" y="283"/>
                  </a:lnTo>
                  <a:lnTo>
                    <a:pt x="0" y="193"/>
                  </a:lnTo>
                  <a:lnTo>
                    <a:pt x="83" y="90"/>
                  </a:lnTo>
                  <a:lnTo>
                    <a:pt x="169" y="32"/>
                  </a:lnTo>
                  <a:lnTo>
                    <a:pt x="187" y="29"/>
                  </a:lnTo>
                  <a:lnTo>
                    <a:pt x="208" y="22"/>
                  </a:lnTo>
                  <a:lnTo>
                    <a:pt x="226" y="14"/>
                  </a:lnTo>
                  <a:lnTo>
                    <a:pt x="247" y="11"/>
                  </a:lnTo>
                  <a:lnTo>
                    <a:pt x="269" y="7"/>
                  </a:lnTo>
                  <a:lnTo>
                    <a:pt x="287" y="4"/>
                  </a:lnTo>
                  <a:lnTo>
                    <a:pt x="308" y="0"/>
                  </a:lnTo>
                  <a:lnTo>
                    <a:pt x="330" y="0"/>
                  </a:lnTo>
                  <a:lnTo>
                    <a:pt x="348" y="0"/>
                  </a:lnTo>
                  <a:lnTo>
                    <a:pt x="369" y="4"/>
                  </a:lnTo>
                  <a:lnTo>
                    <a:pt x="391" y="4"/>
                  </a:lnTo>
                  <a:lnTo>
                    <a:pt x="409" y="11"/>
                  </a:lnTo>
                  <a:lnTo>
                    <a:pt x="426" y="18"/>
                  </a:lnTo>
                  <a:lnTo>
                    <a:pt x="448" y="25"/>
                  </a:lnTo>
                  <a:lnTo>
                    <a:pt x="469" y="36"/>
                  </a:lnTo>
                  <a:lnTo>
                    <a:pt x="487" y="47"/>
                  </a:lnTo>
                  <a:lnTo>
                    <a:pt x="523" y="90"/>
                  </a:lnTo>
                  <a:lnTo>
                    <a:pt x="487" y="229"/>
                  </a:lnTo>
                  <a:lnTo>
                    <a:pt x="473" y="247"/>
                  </a:lnTo>
                  <a:lnTo>
                    <a:pt x="455" y="265"/>
                  </a:lnTo>
                  <a:lnTo>
                    <a:pt x="437" y="283"/>
                  </a:lnTo>
                  <a:lnTo>
                    <a:pt x="423" y="297"/>
                  </a:lnTo>
                  <a:lnTo>
                    <a:pt x="405" y="308"/>
                  </a:lnTo>
                  <a:lnTo>
                    <a:pt x="387" y="319"/>
                  </a:lnTo>
                  <a:lnTo>
                    <a:pt x="369" y="333"/>
                  </a:lnTo>
                  <a:lnTo>
                    <a:pt x="351" y="344"/>
                  </a:lnTo>
                  <a:lnTo>
                    <a:pt x="333" y="351"/>
                  </a:lnTo>
                  <a:lnTo>
                    <a:pt x="315" y="358"/>
                  </a:lnTo>
                  <a:lnTo>
                    <a:pt x="298" y="365"/>
                  </a:lnTo>
                  <a:lnTo>
                    <a:pt x="280" y="369"/>
                  </a:lnTo>
                  <a:lnTo>
                    <a:pt x="262" y="372"/>
                  </a:lnTo>
                  <a:lnTo>
                    <a:pt x="244" y="376"/>
                  </a:lnTo>
                  <a:lnTo>
                    <a:pt x="226" y="380"/>
                  </a:lnTo>
                  <a:lnTo>
                    <a:pt x="208" y="380"/>
                  </a:lnTo>
                  <a:lnTo>
                    <a:pt x="197" y="376"/>
                  </a:lnTo>
                  <a:close/>
                </a:path>
              </a:pathLst>
            </a:custGeom>
            <a:solidFill>
              <a:srgbClr val="FFCC00"/>
            </a:solidFill>
            <a:ln w="9525">
              <a:noFill/>
              <a:round/>
              <a:headEnd/>
              <a:tailEnd/>
            </a:ln>
          </p:spPr>
          <p:txBody>
            <a:bodyPr/>
            <a:lstStyle/>
            <a:p>
              <a:endParaRPr lang="en-US"/>
            </a:p>
          </p:txBody>
        </p:sp>
        <p:sp>
          <p:nvSpPr>
            <p:cNvPr id="14" name="Freeform 28"/>
            <p:cNvSpPr>
              <a:spLocks/>
            </p:cNvSpPr>
            <p:nvPr/>
          </p:nvSpPr>
          <p:spPr bwMode="auto">
            <a:xfrm>
              <a:off x="3029" y="3135"/>
              <a:ext cx="82" cy="51"/>
            </a:xfrm>
            <a:custGeom>
              <a:avLst/>
              <a:gdLst>
                <a:gd name="T0" fmla="*/ 0 w 82"/>
                <a:gd name="T1" fmla="*/ 40 h 51"/>
                <a:gd name="T2" fmla="*/ 11 w 82"/>
                <a:gd name="T3" fmla="*/ 43 h 51"/>
                <a:gd name="T4" fmla="*/ 79 w 82"/>
                <a:gd name="T5" fmla="*/ 51 h 51"/>
                <a:gd name="T6" fmla="*/ 82 w 82"/>
                <a:gd name="T7" fmla="*/ 8 h 51"/>
                <a:gd name="T8" fmla="*/ 14 w 82"/>
                <a:gd name="T9" fmla="*/ 0 h 51"/>
                <a:gd name="T10" fmla="*/ 25 w 82"/>
                <a:gd name="T11" fmla="*/ 4 h 51"/>
                <a:gd name="T12" fmla="*/ 0 w 82"/>
                <a:gd name="T13" fmla="*/ 40 h 51"/>
                <a:gd name="T14" fmla="*/ 3 w 82"/>
                <a:gd name="T15" fmla="*/ 43 h 51"/>
                <a:gd name="T16" fmla="*/ 11 w 82"/>
                <a:gd name="T17" fmla="*/ 43 h 51"/>
                <a:gd name="T18" fmla="*/ 0 w 82"/>
                <a:gd name="T19" fmla="*/ 4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51"/>
                <a:gd name="T32" fmla="*/ 82 w 82"/>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51">
                  <a:moveTo>
                    <a:pt x="0" y="40"/>
                  </a:moveTo>
                  <a:lnTo>
                    <a:pt x="11" y="43"/>
                  </a:lnTo>
                  <a:lnTo>
                    <a:pt x="79" y="51"/>
                  </a:lnTo>
                  <a:lnTo>
                    <a:pt x="82" y="8"/>
                  </a:lnTo>
                  <a:lnTo>
                    <a:pt x="14" y="0"/>
                  </a:lnTo>
                  <a:lnTo>
                    <a:pt x="25" y="4"/>
                  </a:lnTo>
                  <a:lnTo>
                    <a:pt x="0" y="40"/>
                  </a:lnTo>
                  <a:lnTo>
                    <a:pt x="3" y="43"/>
                  </a:lnTo>
                  <a:lnTo>
                    <a:pt x="11" y="43"/>
                  </a:lnTo>
                  <a:lnTo>
                    <a:pt x="0" y="40"/>
                  </a:lnTo>
                  <a:close/>
                </a:path>
              </a:pathLst>
            </a:custGeom>
            <a:solidFill>
              <a:srgbClr val="000000"/>
            </a:solidFill>
            <a:ln w="9525">
              <a:noFill/>
              <a:round/>
              <a:headEnd/>
              <a:tailEnd/>
            </a:ln>
          </p:spPr>
          <p:txBody>
            <a:bodyPr/>
            <a:lstStyle/>
            <a:p>
              <a:endParaRPr lang="en-US"/>
            </a:p>
          </p:txBody>
        </p:sp>
        <p:sp>
          <p:nvSpPr>
            <p:cNvPr id="16" name="Freeform 29"/>
            <p:cNvSpPr>
              <a:spLocks/>
            </p:cNvSpPr>
            <p:nvPr/>
          </p:nvSpPr>
          <p:spPr bwMode="auto">
            <a:xfrm>
              <a:off x="2964" y="3096"/>
              <a:ext cx="90" cy="79"/>
            </a:xfrm>
            <a:custGeom>
              <a:avLst/>
              <a:gdLst>
                <a:gd name="T0" fmla="*/ 0 w 90"/>
                <a:gd name="T1" fmla="*/ 36 h 79"/>
                <a:gd name="T2" fmla="*/ 0 w 90"/>
                <a:gd name="T3" fmla="*/ 36 h 79"/>
                <a:gd name="T4" fmla="*/ 65 w 90"/>
                <a:gd name="T5" fmla="*/ 79 h 79"/>
                <a:gd name="T6" fmla="*/ 90 w 90"/>
                <a:gd name="T7" fmla="*/ 43 h 79"/>
                <a:gd name="T8" fmla="*/ 25 w 90"/>
                <a:gd name="T9" fmla="*/ 0 h 79"/>
                <a:gd name="T10" fmla="*/ 25 w 90"/>
                <a:gd name="T11" fmla="*/ 0 h 79"/>
                <a:gd name="T12" fmla="*/ 25 w 90"/>
                <a:gd name="T13" fmla="*/ 0 h 79"/>
                <a:gd name="T14" fmla="*/ 25 w 90"/>
                <a:gd name="T15" fmla="*/ 0 h 79"/>
                <a:gd name="T16" fmla="*/ 25 w 90"/>
                <a:gd name="T17" fmla="*/ 0 h 79"/>
                <a:gd name="T18" fmla="*/ 0 w 90"/>
                <a:gd name="T19" fmla="*/ 36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79"/>
                <a:gd name="T32" fmla="*/ 90 w 90"/>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79">
                  <a:moveTo>
                    <a:pt x="0" y="36"/>
                  </a:moveTo>
                  <a:lnTo>
                    <a:pt x="0" y="36"/>
                  </a:lnTo>
                  <a:lnTo>
                    <a:pt x="65" y="79"/>
                  </a:lnTo>
                  <a:lnTo>
                    <a:pt x="90" y="43"/>
                  </a:lnTo>
                  <a:lnTo>
                    <a:pt x="25" y="0"/>
                  </a:lnTo>
                  <a:lnTo>
                    <a:pt x="0" y="36"/>
                  </a:lnTo>
                  <a:close/>
                </a:path>
              </a:pathLst>
            </a:custGeom>
            <a:solidFill>
              <a:srgbClr val="000000"/>
            </a:solidFill>
            <a:ln w="9525">
              <a:noFill/>
              <a:round/>
              <a:headEnd/>
              <a:tailEnd/>
            </a:ln>
          </p:spPr>
          <p:txBody>
            <a:bodyPr/>
            <a:lstStyle/>
            <a:p>
              <a:endParaRPr lang="en-US"/>
            </a:p>
          </p:txBody>
        </p:sp>
        <p:sp>
          <p:nvSpPr>
            <p:cNvPr id="17" name="Freeform 30"/>
            <p:cNvSpPr>
              <a:spLocks/>
            </p:cNvSpPr>
            <p:nvPr/>
          </p:nvSpPr>
          <p:spPr bwMode="auto">
            <a:xfrm>
              <a:off x="2914" y="3067"/>
              <a:ext cx="75" cy="65"/>
            </a:xfrm>
            <a:custGeom>
              <a:avLst/>
              <a:gdLst>
                <a:gd name="T0" fmla="*/ 0 w 75"/>
                <a:gd name="T1" fmla="*/ 29 h 65"/>
                <a:gd name="T2" fmla="*/ 7 w 75"/>
                <a:gd name="T3" fmla="*/ 36 h 65"/>
                <a:gd name="T4" fmla="*/ 50 w 75"/>
                <a:gd name="T5" fmla="*/ 65 h 65"/>
                <a:gd name="T6" fmla="*/ 75 w 75"/>
                <a:gd name="T7" fmla="*/ 29 h 65"/>
                <a:gd name="T8" fmla="*/ 33 w 75"/>
                <a:gd name="T9" fmla="*/ 0 h 65"/>
                <a:gd name="T10" fmla="*/ 40 w 75"/>
                <a:gd name="T11" fmla="*/ 11 h 65"/>
                <a:gd name="T12" fmla="*/ 0 w 75"/>
                <a:gd name="T13" fmla="*/ 29 h 65"/>
                <a:gd name="T14" fmla="*/ 4 w 75"/>
                <a:gd name="T15" fmla="*/ 33 h 65"/>
                <a:gd name="T16" fmla="*/ 7 w 75"/>
                <a:gd name="T17" fmla="*/ 36 h 65"/>
                <a:gd name="T18" fmla="*/ 0 w 75"/>
                <a:gd name="T19" fmla="*/ 29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65"/>
                <a:gd name="T32" fmla="*/ 75 w 75"/>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65">
                  <a:moveTo>
                    <a:pt x="0" y="29"/>
                  </a:moveTo>
                  <a:lnTo>
                    <a:pt x="7" y="36"/>
                  </a:lnTo>
                  <a:lnTo>
                    <a:pt x="50" y="65"/>
                  </a:lnTo>
                  <a:lnTo>
                    <a:pt x="75" y="29"/>
                  </a:lnTo>
                  <a:lnTo>
                    <a:pt x="33" y="0"/>
                  </a:lnTo>
                  <a:lnTo>
                    <a:pt x="40" y="11"/>
                  </a:lnTo>
                  <a:lnTo>
                    <a:pt x="0" y="29"/>
                  </a:lnTo>
                  <a:lnTo>
                    <a:pt x="4" y="33"/>
                  </a:lnTo>
                  <a:lnTo>
                    <a:pt x="7" y="36"/>
                  </a:lnTo>
                  <a:lnTo>
                    <a:pt x="0" y="29"/>
                  </a:lnTo>
                  <a:close/>
                </a:path>
              </a:pathLst>
            </a:custGeom>
            <a:solidFill>
              <a:srgbClr val="000000"/>
            </a:solidFill>
            <a:ln w="9525">
              <a:noFill/>
              <a:round/>
              <a:headEnd/>
              <a:tailEnd/>
            </a:ln>
          </p:spPr>
          <p:txBody>
            <a:bodyPr/>
            <a:lstStyle/>
            <a:p>
              <a:endParaRPr lang="en-US"/>
            </a:p>
          </p:txBody>
        </p:sp>
        <p:sp>
          <p:nvSpPr>
            <p:cNvPr id="18" name="Freeform 31"/>
            <p:cNvSpPr>
              <a:spLocks/>
            </p:cNvSpPr>
            <p:nvPr/>
          </p:nvSpPr>
          <p:spPr bwMode="auto">
            <a:xfrm>
              <a:off x="2907" y="3064"/>
              <a:ext cx="47" cy="32"/>
            </a:xfrm>
            <a:custGeom>
              <a:avLst/>
              <a:gdLst>
                <a:gd name="T0" fmla="*/ 0 w 47"/>
                <a:gd name="T1" fmla="*/ 11 h 32"/>
                <a:gd name="T2" fmla="*/ 0 w 47"/>
                <a:gd name="T3" fmla="*/ 18 h 32"/>
                <a:gd name="T4" fmla="*/ 7 w 47"/>
                <a:gd name="T5" fmla="*/ 32 h 32"/>
                <a:gd name="T6" fmla="*/ 47 w 47"/>
                <a:gd name="T7" fmla="*/ 14 h 32"/>
                <a:gd name="T8" fmla="*/ 40 w 47"/>
                <a:gd name="T9" fmla="*/ 0 h 32"/>
                <a:gd name="T10" fmla="*/ 43 w 47"/>
                <a:gd name="T11" fmla="*/ 7 h 32"/>
                <a:gd name="T12" fmla="*/ 0 w 47"/>
                <a:gd name="T13" fmla="*/ 11 h 32"/>
                <a:gd name="T14" fmla="*/ 0 w 47"/>
                <a:gd name="T15" fmla="*/ 14 h 32"/>
                <a:gd name="T16" fmla="*/ 0 w 47"/>
                <a:gd name="T17" fmla="*/ 18 h 32"/>
                <a:gd name="T18" fmla="*/ 0 w 47"/>
                <a:gd name="T19" fmla="*/ 11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32"/>
                <a:gd name="T32" fmla="*/ 47 w 47"/>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32">
                  <a:moveTo>
                    <a:pt x="0" y="11"/>
                  </a:moveTo>
                  <a:lnTo>
                    <a:pt x="0" y="18"/>
                  </a:lnTo>
                  <a:lnTo>
                    <a:pt x="7" y="32"/>
                  </a:lnTo>
                  <a:lnTo>
                    <a:pt x="47" y="14"/>
                  </a:lnTo>
                  <a:lnTo>
                    <a:pt x="40" y="0"/>
                  </a:lnTo>
                  <a:lnTo>
                    <a:pt x="43" y="7"/>
                  </a:lnTo>
                  <a:lnTo>
                    <a:pt x="0" y="11"/>
                  </a:lnTo>
                  <a:lnTo>
                    <a:pt x="0" y="14"/>
                  </a:lnTo>
                  <a:lnTo>
                    <a:pt x="0" y="18"/>
                  </a:lnTo>
                  <a:lnTo>
                    <a:pt x="0" y="11"/>
                  </a:lnTo>
                  <a:close/>
                </a:path>
              </a:pathLst>
            </a:custGeom>
            <a:solidFill>
              <a:srgbClr val="000000"/>
            </a:solidFill>
            <a:ln w="9525">
              <a:noFill/>
              <a:round/>
              <a:headEnd/>
              <a:tailEnd/>
            </a:ln>
          </p:spPr>
          <p:txBody>
            <a:bodyPr/>
            <a:lstStyle/>
            <a:p>
              <a:endParaRPr lang="en-US"/>
            </a:p>
          </p:txBody>
        </p:sp>
        <p:sp>
          <p:nvSpPr>
            <p:cNvPr id="19" name="Freeform 32"/>
            <p:cNvSpPr>
              <a:spLocks/>
            </p:cNvSpPr>
            <p:nvPr/>
          </p:nvSpPr>
          <p:spPr bwMode="auto">
            <a:xfrm>
              <a:off x="2889" y="2967"/>
              <a:ext cx="61" cy="108"/>
            </a:xfrm>
            <a:custGeom>
              <a:avLst/>
              <a:gdLst>
                <a:gd name="T0" fmla="*/ 7 w 61"/>
                <a:gd name="T1" fmla="*/ 0 h 108"/>
                <a:gd name="T2" fmla="*/ 4 w 61"/>
                <a:gd name="T3" fmla="*/ 18 h 108"/>
                <a:gd name="T4" fmla="*/ 18 w 61"/>
                <a:gd name="T5" fmla="*/ 108 h 108"/>
                <a:gd name="T6" fmla="*/ 61 w 61"/>
                <a:gd name="T7" fmla="*/ 104 h 108"/>
                <a:gd name="T8" fmla="*/ 47 w 61"/>
                <a:gd name="T9" fmla="*/ 11 h 108"/>
                <a:gd name="T10" fmla="*/ 40 w 61"/>
                <a:gd name="T11" fmla="*/ 29 h 108"/>
                <a:gd name="T12" fmla="*/ 7 w 61"/>
                <a:gd name="T13" fmla="*/ 0 h 108"/>
                <a:gd name="T14" fmla="*/ 0 w 61"/>
                <a:gd name="T15" fmla="*/ 11 h 108"/>
                <a:gd name="T16" fmla="*/ 4 w 61"/>
                <a:gd name="T17" fmla="*/ 18 h 108"/>
                <a:gd name="T18" fmla="*/ 7 w 61"/>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08"/>
                <a:gd name="T32" fmla="*/ 61 w 61"/>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08">
                  <a:moveTo>
                    <a:pt x="7" y="0"/>
                  </a:moveTo>
                  <a:lnTo>
                    <a:pt x="4" y="18"/>
                  </a:lnTo>
                  <a:lnTo>
                    <a:pt x="18" y="108"/>
                  </a:lnTo>
                  <a:lnTo>
                    <a:pt x="61" y="104"/>
                  </a:lnTo>
                  <a:lnTo>
                    <a:pt x="47" y="11"/>
                  </a:lnTo>
                  <a:lnTo>
                    <a:pt x="40" y="29"/>
                  </a:lnTo>
                  <a:lnTo>
                    <a:pt x="7" y="0"/>
                  </a:lnTo>
                  <a:lnTo>
                    <a:pt x="0" y="11"/>
                  </a:lnTo>
                  <a:lnTo>
                    <a:pt x="4" y="18"/>
                  </a:lnTo>
                  <a:lnTo>
                    <a:pt x="7" y="0"/>
                  </a:lnTo>
                  <a:close/>
                </a:path>
              </a:pathLst>
            </a:custGeom>
            <a:solidFill>
              <a:srgbClr val="000000"/>
            </a:solidFill>
            <a:ln w="9525">
              <a:noFill/>
              <a:round/>
              <a:headEnd/>
              <a:tailEnd/>
            </a:ln>
          </p:spPr>
          <p:txBody>
            <a:bodyPr/>
            <a:lstStyle/>
            <a:p>
              <a:endParaRPr lang="en-US"/>
            </a:p>
          </p:txBody>
        </p:sp>
        <p:sp>
          <p:nvSpPr>
            <p:cNvPr id="21" name="Freeform 33"/>
            <p:cNvSpPr>
              <a:spLocks/>
            </p:cNvSpPr>
            <p:nvPr/>
          </p:nvSpPr>
          <p:spPr bwMode="auto">
            <a:xfrm>
              <a:off x="2896" y="2860"/>
              <a:ext cx="119" cy="136"/>
            </a:xfrm>
            <a:custGeom>
              <a:avLst/>
              <a:gdLst>
                <a:gd name="T0" fmla="*/ 90 w 119"/>
                <a:gd name="T1" fmla="*/ 0 h 136"/>
                <a:gd name="T2" fmla="*/ 86 w 119"/>
                <a:gd name="T3" fmla="*/ 3 h 136"/>
                <a:gd name="T4" fmla="*/ 0 w 119"/>
                <a:gd name="T5" fmla="*/ 107 h 136"/>
                <a:gd name="T6" fmla="*/ 33 w 119"/>
                <a:gd name="T7" fmla="*/ 136 h 136"/>
                <a:gd name="T8" fmla="*/ 119 w 119"/>
                <a:gd name="T9" fmla="*/ 32 h 136"/>
                <a:gd name="T10" fmla="*/ 115 w 119"/>
                <a:gd name="T11" fmla="*/ 35 h 136"/>
                <a:gd name="T12" fmla="*/ 90 w 119"/>
                <a:gd name="T13" fmla="*/ 0 h 136"/>
                <a:gd name="T14" fmla="*/ 86 w 119"/>
                <a:gd name="T15" fmla="*/ 3 h 136"/>
                <a:gd name="T16" fmla="*/ 86 w 119"/>
                <a:gd name="T17" fmla="*/ 3 h 136"/>
                <a:gd name="T18" fmla="*/ 90 w 119"/>
                <a:gd name="T19" fmla="*/ 0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9"/>
                <a:gd name="T31" fmla="*/ 0 h 136"/>
                <a:gd name="T32" fmla="*/ 119 w 119"/>
                <a:gd name="T33" fmla="*/ 136 h 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9" h="136">
                  <a:moveTo>
                    <a:pt x="90" y="0"/>
                  </a:moveTo>
                  <a:lnTo>
                    <a:pt x="86" y="3"/>
                  </a:lnTo>
                  <a:lnTo>
                    <a:pt x="0" y="107"/>
                  </a:lnTo>
                  <a:lnTo>
                    <a:pt x="33" y="136"/>
                  </a:lnTo>
                  <a:lnTo>
                    <a:pt x="119" y="32"/>
                  </a:lnTo>
                  <a:lnTo>
                    <a:pt x="115" y="35"/>
                  </a:lnTo>
                  <a:lnTo>
                    <a:pt x="90" y="0"/>
                  </a:lnTo>
                  <a:lnTo>
                    <a:pt x="86" y="3"/>
                  </a:lnTo>
                  <a:lnTo>
                    <a:pt x="90" y="0"/>
                  </a:lnTo>
                  <a:close/>
                </a:path>
              </a:pathLst>
            </a:custGeom>
            <a:solidFill>
              <a:srgbClr val="000000"/>
            </a:solidFill>
            <a:ln w="9525">
              <a:noFill/>
              <a:round/>
              <a:headEnd/>
              <a:tailEnd/>
            </a:ln>
          </p:spPr>
          <p:txBody>
            <a:bodyPr/>
            <a:lstStyle/>
            <a:p>
              <a:endParaRPr lang="en-US"/>
            </a:p>
          </p:txBody>
        </p:sp>
        <p:sp>
          <p:nvSpPr>
            <p:cNvPr id="22" name="Freeform 34"/>
            <p:cNvSpPr>
              <a:spLocks/>
            </p:cNvSpPr>
            <p:nvPr/>
          </p:nvSpPr>
          <p:spPr bwMode="auto">
            <a:xfrm>
              <a:off x="2986" y="2802"/>
              <a:ext cx="107" cy="93"/>
            </a:xfrm>
            <a:custGeom>
              <a:avLst/>
              <a:gdLst>
                <a:gd name="T0" fmla="*/ 89 w 107"/>
                <a:gd name="T1" fmla="*/ 0 h 93"/>
                <a:gd name="T2" fmla="*/ 82 w 107"/>
                <a:gd name="T3" fmla="*/ 0 h 93"/>
                <a:gd name="T4" fmla="*/ 0 w 107"/>
                <a:gd name="T5" fmla="*/ 58 h 93"/>
                <a:gd name="T6" fmla="*/ 25 w 107"/>
                <a:gd name="T7" fmla="*/ 93 h 93"/>
                <a:gd name="T8" fmla="*/ 107 w 107"/>
                <a:gd name="T9" fmla="*/ 36 h 93"/>
                <a:gd name="T10" fmla="*/ 100 w 107"/>
                <a:gd name="T11" fmla="*/ 40 h 93"/>
                <a:gd name="T12" fmla="*/ 89 w 107"/>
                <a:gd name="T13" fmla="*/ 0 h 93"/>
                <a:gd name="T14" fmla="*/ 86 w 107"/>
                <a:gd name="T15" fmla="*/ 0 h 93"/>
                <a:gd name="T16" fmla="*/ 82 w 107"/>
                <a:gd name="T17" fmla="*/ 0 h 93"/>
                <a:gd name="T18" fmla="*/ 89 w 107"/>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93"/>
                <a:gd name="T32" fmla="*/ 107 w 107"/>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93">
                  <a:moveTo>
                    <a:pt x="89" y="0"/>
                  </a:moveTo>
                  <a:lnTo>
                    <a:pt x="82" y="0"/>
                  </a:lnTo>
                  <a:lnTo>
                    <a:pt x="0" y="58"/>
                  </a:lnTo>
                  <a:lnTo>
                    <a:pt x="25" y="93"/>
                  </a:lnTo>
                  <a:lnTo>
                    <a:pt x="107" y="36"/>
                  </a:lnTo>
                  <a:lnTo>
                    <a:pt x="100" y="40"/>
                  </a:lnTo>
                  <a:lnTo>
                    <a:pt x="89" y="0"/>
                  </a:lnTo>
                  <a:lnTo>
                    <a:pt x="86" y="0"/>
                  </a:lnTo>
                  <a:lnTo>
                    <a:pt x="82" y="0"/>
                  </a:lnTo>
                  <a:lnTo>
                    <a:pt x="89" y="0"/>
                  </a:lnTo>
                  <a:close/>
                </a:path>
              </a:pathLst>
            </a:custGeom>
            <a:solidFill>
              <a:srgbClr val="000000"/>
            </a:solidFill>
            <a:ln w="9525">
              <a:noFill/>
              <a:round/>
              <a:headEnd/>
              <a:tailEnd/>
            </a:ln>
          </p:spPr>
          <p:txBody>
            <a:bodyPr/>
            <a:lstStyle/>
            <a:p>
              <a:endParaRPr lang="en-US"/>
            </a:p>
          </p:txBody>
        </p:sp>
        <p:sp>
          <p:nvSpPr>
            <p:cNvPr id="23" name="Freeform 35"/>
            <p:cNvSpPr>
              <a:spLocks/>
            </p:cNvSpPr>
            <p:nvPr/>
          </p:nvSpPr>
          <p:spPr bwMode="auto">
            <a:xfrm>
              <a:off x="3075" y="2795"/>
              <a:ext cx="33" cy="47"/>
            </a:xfrm>
            <a:custGeom>
              <a:avLst/>
              <a:gdLst>
                <a:gd name="T0" fmla="*/ 22 w 33"/>
                <a:gd name="T1" fmla="*/ 0 h 47"/>
                <a:gd name="T2" fmla="*/ 22 w 33"/>
                <a:gd name="T3" fmla="*/ 0 h 47"/>
                <a:gd name="T4" fmla="*/ 0 w 33"/>
                <a:gd name="T5" fmla="*/ 7 h 47"/>
                <a:gd name="T6" fmla="*/ 11 w 33"/>
                <a:gd name="T7" fmla="*/ 47 h 47"/>
                <a:gd name="T8" fmla="*/ 33 w 33"/>
                <a:gd name="T9" fmla="*/ 40 h 47"/>
                <a:gd name="T10" fmla="*/ 33 w 33"/>
                <a:gd name="T11" fmla="*/ 40 h 47"/>
                <a:gd name="T12" fmla="*/ 33 w 33"/>
                <a:gd name="T13" fmla="*/ 40 h 47"/>
                <a:gd name="T14" fmla="*/ 33 w 33"/>
                <a:gd name="T15" fmla="*/ 40 h 47"/>
                <a:gd name="T16" fmla="*/ 33 w 33"/>
                <a:gd name="T17" fmla="*/ 40 h 47"/>
                <a:gd name="T18" fmla="*/ 22 w 33"/>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47"/>
                <a:gd name="T32" fmla="*/ 33 w 33"/>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47">
                  <a:moveTo>
                    <a:pt x="22" y="0"/>
                  </a:moveTo>
                  <a:lnTo>
                    <a:pt x="22" y="0"/>
                  </a:lnTo>
                  <a:lnTo>
                    <a:pt x="0" y="7"/>
                  </a:lnTo>
                  <a:lnTo>
                    <a:pt x="11" y="47"/>
                  </a:lnTo>
                  <a:lnTo>
                    <a:pt x="33" y="40"/>
                  </a:lnTo>
                  <a:lnTo>
                    <a:pt x="22" y="0"/>
                  </a:lnTo>
                  <a:close/>
                </a:path>
              </a:pathLst>
            </a:custGeom>
            <a:solidFill>
              <a:srgbClr val="000000"/>
            </a:solidFill>
            <a:ln w="9525">
              <a:noFill/>
              <a:round/>
              <a:headEnd/>
              <a:tailEnd/>
            </a:ln>
          </p:spPr>
          <p:txBody>
            <a:bodyPr/>
            <a:lstStyle/>
            <a:p>
              <a:endParaRPr lang="en-US"/>
            </a:p>
          </p:txBody>
        </p:sp>
        <p:sp>
          <p:nvSpPr>
            <p:cNvPr id="24" name="Freeform 36"/>
            <p:cNvSpPr>
              <a:spLocks/>
            </p:cNvSpPr>
            <p:nvPr/>
          </p:nvSpPr>
          <p:spPr bwMode="auto">
            <a:xfrm>
              <a:off x="3097" y="2788"/>
              <a:ext cx="32" cy="47"/>
            </a:xfrm>
            <a:custGeom>
              <a:avLst/>
              <a:gdLst>
                <a:gd name="T0" fmla="*/ 18 w 32"/>
                <a:gd name="T1" fmla="*/ 0 h 47"/>
                <a:gd name="T2" fmla="*/ 18 w 32"/>
                <a:gd name="T3" fmla="*/ 0 h 47"/>
                <a:gd name="T4" fmla="*/ 0 w 32"/>
                <a:gd name="T5" fmla="*/ 7 h 47"/>
                <a:gd name="T6" fmla="*/ 11 w 32"/>
                <a:gd name="T7" fmla="*/ 47 h 47"/>
                <a:gd name="T8" fmla="*/ 32 w 32"/>
                <a:gd name="T9" fmla="*/ 43 h 47"/>
                <a:gd name="T10" fmla="*/ 32 w 32"/>
                <a:gd name="T11" fmla="*/ 43 h 47"/>
                <a:gd name="T12" fmla="*/ 18 w 32"/>
                <a:gd name="T13" fmla="*/ 0 h 47"/>
                <a:gd name="T14" fmla="*/ 18 w 32"/>
                <a:gd name="T15" fmla="*/ 0 h 47"/>
                <a:gd name="T16" fmla="*/ 18 w 32"/>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47"/>
                <a:gd name="T29" fmla="*/ 32 w 32"/>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47">
                  <a:moveTo>
                    <a:pt x="18" y="0"/>
                  </a:moveTo>
                  <a:lnTo>
                    <a:pt x="18" y="0"/>
                  </a:lnTo>
                  <a:lnTo>
                    <a:pt x="0" y="7"/>
                  </a:lnTo>
                  <a:lnTo>
                    <a:pt x="11" y="47"/>
                  </a:lnTo>
                  <a:lnTo>
                    <a:pt x="32" y="43"/>
                  </a:lnTo>
                  <a:lnTo>
                    <a:pt x="18" y="0"/>
                  </a:lnTo>
                  <a:close/>
                </a:path>
              </a:pathLst>
            </a:custGeom>
            <a:solidFill>
              <a:srgbClr val="000000"/>
            </a:solidFill>
            <a:ln w="9525">
              <a:noFill/>
              <a:round/>
              <a:headEnd/>
              <a:tailEnd/>
            </a:ln>
          </p:spPr>
          <p:txBody>
            <a:bodyPr/>
            <a:lstStyle/>
            <a:p>
              <a:endParaRPr lang="en-US"/>
            </a:p>
          </p:txBody>
        </p:sp>
        <p:sp>
          <p:nvSpPr>
            <p:cNvPr id="25" name="Freeform 37"/>
            <p:cNvSpPr>
              <a:spLocks/>
            </p:cNvSpPr>
            <p:nvPr/>
          </p:nvSpPr>
          <p:spPr bwMode="auto">
            <a:xfrm>
              <a:off x="3115" y="2781"/>
              <a:ext cx="32" cy="50"/>
            </a:xfrm>
            <a:custGeom>
              <a:avLst/>
              <a:gdLst>
                <a:gd name="T0" fmla="*/ 21 w 32"/>
                <a:gd name="T1" fmla="*/ 0 h 50"/>
                <a:gd name="T2" fmla="*/ 18 w 32"/>
                <a:gd name="T3" fmla="*/ 0 h 50"/>
                <a:gd name="T4" fmla="*/ 0 w 32"/>
                <a:gd name="T5" fmla="*/ 7 h 50"/>
                <a:gd name="T6" fmla="*/ 14 w 32"/>
                <a:gd name="T7" fmla="*/ 50 h 50"/>
                <a:gd name="T8" fmla="*/ 32 w 32"/>
                <a:gd name="T9" fmla="*/ 43 h 50"/>
                <a:gd name="T10" fmla="*/ 32 w 32"/>
                <a:gd name="T11" fmla="*/ 43 h 50"/>
                <a:gd name="T12" fmla="*/ 21 w 32"/>
                <a:gd name="T13" fmla="*/ 0 h 50"/>
                <a:gd name="T14" fmla="*/ 21 w 32"/>
                <a:gd name="T15" fmla="*/ 0 h 50"/>
                <a:gd name="T16" fmla="*/ 18 w 32"/>
                <a:gd name="T17" fmla="*/ 0 h 50"/>
                <a:gd name="T18" fmla="*/ 21 w 32"/>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50"/>
                <a:gd name="T32" fmla="*/ 32 w 32"/>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50">
                  <a:moveTo>
                    <a:pt x="21" y="0"/>
                  </a:moveTo>
                  <a:lnTo>
                    <a:pt x="18" y="0"/>
                  </a:lnTo>
                  <a:lnTo>
                    <a:pt x="0" y="7"/>
                  </a:lnTo>
                  <a:lnTo>
                    <a:pt x="14" y="50"/>
                  </a:lnTo>
                  <a:lnTo>
                    <a:pt x="32" y="43"/>
                  </a:lnTo>
                  <a:lnTo>
                    <a:pt x="21" y="0"/>
                  </a:lnTo>
                  <a:lnTo>
                    <a:pt x="18" y="0"/>
                  </a:lnTo>
                  <a:lnTo>
                    <a:pt x="21" y="0"/>
                  </a:lnTo>
                  <a:close/>
                </a:path>
              </a:pathLst>
            </a:custGeom>
            <a:solidFill>
              <a:srgbClr val="000000"/>
            </a:solidFill>
            <a:ln w="9525">
              <a:noFill/>
              <a:round/>
              <a:headEnd/>
              <a:tailEnd/>
            </a:ln>
          </p:spPr>
          <p:txBody>
            <a:bodyPr/>
            <a:lstStyle/>
            <a:p>
              <a:endParaRPr lang="en-US"/>
            </a:p>
          </p:txBody>
        </p:sp>
        <p:sp>
          <p:nvSpPr>
            <p:cNvPr id="26" name="Freeform 38"/>
            <p:cNvSpPr>
              <a:spLocks/>
            </p:cNvSpPr>
            <p:nvPr/>
          </p:nvSpPr>
          <p:spPr bwMode="auto">
            <a:xfrm>
              <a:off x="3136" y="2777"/>
              <a:ext cx="29" cy="47"/>
            </a:xfrm>
            <a:custGeom>
              <a:avLst/>
              <a:gdLst>
                <a:gd name="T0" fmla="*/ 22 w 29"/>
                <a:gd name="T1" fmla="*/ 0 h 47"/>
                <a:gd name="T2" fmla="*/ 22 w 29"/>
                <a:gd name="T3" fmla="*/ 0 h 47"/>
                <a:gd name="T4" fmla="*/ 0 w 29"/>
                <a:gd name="T5" fmla="*/ 4 h 47"/>
                <a:gd name="T6" fmla="*/ 11 w 29"/>
                <a:gd name="T7" fmla="*/ 47 h 47"/>
                <a:gd name="T8" fmla="*/ 29 w 29"/>
                <a:gd name="T9" fmla="*/ 43 h 47"/>
                <a:gd name="T10" fmla="*/ 29 w 29"/>
                <a:gd name="T11" fmla="*/ 43 h 47"/>
                <a:gd name="T12" fmla="*/ 22 w 29"/>
                <a:gd name="T13" fmla="*/ 0 h 47"/>
                <a:gd name="T14" fmla="*/ 22 w 29"/>
                <a:gd name="T15" fmla="*/ 0 h 47"/>
                <a:gd name="T16" fmla="*/ 22 w 29"/>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47"/>
                <a:gd name="T29" fmla="*/ 29 w 29"/>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47">
                  <a:moveTo>
                    <a:pt x="22" y="0"/>
                  </a:moveTo>
                  <a:lnTo>
                    <a:pt x="22" y="0"/>
                  </a:lnTo>
                  <a:lnTo>
                    <a:pt x="0" y="4"/>
                  </a:lnTo>
                  <a:lnTo>
                    <a:pt x="11" y="47"/>
                  </a:lnTo>
                  <a:lnTo>
                    <a:pt x="29" y="43"/>
                  </a:lnTo>
                  <a:lnTo>
                    <a:pt x="22" y="0"/>
                  </a:lnTo>
                  <a:close/>
                </a:path>
              </a:pathLst>
            </a:custGeom>
            <a:solidFill>
              <a:srgbClr val="000000"/>
            </a:solidFill>
            <a:ln w="9525">
              <a:noFill/>
              <a:round/>
              <a:headEnd/>
              <a:tailEnd/>
            </a:ln>
          </p:spPr>
          <p:txBody>
            <a:bodyPr/>
            <a:lstStyle/>
            <a:p>
              <a:endParaRPr lang="en-US"/>
            </a:p>
          </p:txBody>
        </p:sp>
        <p:sp>
          <p:nvSpPr>
            <p:cNvPr id="27" name="Freeform 39"/>
            <p:cNvSpPr>
              <a:spLocks/>
            </p:cNvSpPr>
            <p:nvPr/>
          </p:nvSpPr>
          <p:spPr bwMode="auto">
            <a:xfrm>
              <a:off x="3158" y="2774"/>
              <a:ext cx="28" cy="46"/>
            </a:xfrm>
            <a:custGeom>
              <a:avLst/>
              <a:gdLst>
                <a:gd name="T0" fmla="*/ 21 w 28"/>
                <a:gd name="T1" fmla="*/ 0 h 46"/>
                <a:gd name="T2" fmla="*/ 18 w 28"/>
                <a:gd name="T3" fmla="*/ 0 h 46"/>
                <a:gd name="T4" fmla="*/ 0 w 28"/>
                <a:gd name="T5" fmla="*/ 3 h 46"/>
                <a:gd name="T6" fmla="*/ 7 w 28"/>
                <a:gd name="T7" fmla="*/ 46 h 46"/>
                <a:gd name="T8" fmla="*/ 28 w 28"/>
                <a:gd name="T9" fmla="*/ 43 h 46"/>
                <a:gd name="T10" fmla="*/ 25 w 28"/>
                <a:gd name="T11" fmla="*/ 43 h 46"/>
                <a:gd name="T12" fmla="*/ 21 w 28"/>
                <a:gd name="T13" fmla="*/ 0 h 46"/>
                <a:gd name="T14" fmla="*/ 21 w 28"/>
                <a:gd name="T15" fmla="*/ 0 h 46"/>
                <a:gd name="T16" fmla="*/ 18 w 28"/>
                <a:gd name="T17" fmla="*/ 0 h 46"/>
                <a:gd name="T18" fmla="*/ 21 w 28"/>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46"/>
                <a:gd name="T32" fmla="*/ 28 w 28"/>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46">
                  <a:moveTo>
                    <a:pt x="21" y="0"/>
                  </a:moveTo>
                  <a:lnTo>
                    <a:pt x="18" y="0"/>
                  </a:lnTo>
                  <a:lnTo>
                    <a:pt x="0" y="3"/>
                  </a:lnTo>
                  <a:lnTo>
                    <a:pt x="7" y="46"/>
                  </a:lnTo>
                  <a:lnTo>
                    <a:pt x="28" y="43"/>
                  </a:lnTo>
                  <a:lnTo>
                    <a:pt x="25" y="43"/>
                  </a:lnTo>
                  <a:lnTo>
                    <a:pt x="21" y="0"/>
                  </a:lnTo>
                  <a:lnTo>
                    <a:pt x="18" y="0"/>
                  </a:lnTo>
                  <a:lnTo>
                    <a:pt x="21" y="0"/>
                  </a:lnTo>
                  <a:close/>
                </a:path>
              </a:pathLst>
            </a:custGeom>
            <a:solidFill>
              <a:srgbClr val="000000"/>
            </a:solidFill>
            <a:ln w="9525">
              <a:noFill/>
              <a:round/>
              <a:headEnd/>
              <a:tailEnd/>
            </a:ln>
          </p:spPr>
          <p:txBody>
            <a:bodyPr/>
            <a:lstStyle/>
            <a:p>
              <a:endParaRPr lang="en-US"/>
            </a:p>
          </p:txBody>
        </p:sp>
        <p:sp>
          <p:nvSpPr>
            <p:cNvPr id="28" name="Freeform 40"/>
            <p:cNvSpPr>
              <a:spLocks/>
            </p:cNvSpPr>
            <p:nvPr/>
          </p:nvSpPr>
          <p:spPr bwMode="auto">
            <a:xfrm>
              <a:off x="3179" y="2770"/>
              <a:ext cx="25" cy="47"/>
            </a:xfrm>
            <a:custGeom>
              <a:avLst/>
              <a:gdLst>
                <a:gd name="T0" fmla="*/ 18 w 25"/>
                <a:gd name="T1" fmla="*/ 0 h 47"/>
                <a:gd name="T2" fmla="*/ 18 w 25"/>
                <a:gd name="T3" fmla="*/ 0 h 47"/>
                <a:gd name="T4" fmla="*/ 0 w 25"/>
                <a:gd name="T5" fmla="*/ 4 h 47"/>
                <a:gd name="T6" fmla="*/ 4 w 25"/>
                <a:gd name="T7" fmla="*/ 47 h 47"/>
                <a:gd name="T8" fmla="*/ 25 w 25"/>
                <a:gd name="T9" fmla="*/ 43 h 47"/>
                <a:gd name="T10" fmla="*/ 25 w 25"/>
                <a:gd name="T11" fmla="*/ 43 h 47"/>
                <a:gd name="T12" fmla="*/ 18 w 25"/>
                <a:gd name="T13" fmla="*/ 0 h 47"/>
                <a:gd name="T14" fmla="*/ 0 60000 65536"/>
                <a:gd name="T15" fmla="*/ 0 60000 65536"/>
                <a:gd name="T16" fmla="*/ 0 60000 65536"/>
                <a:gd name="T17" fmla="*/ 0 60000 65536"/>
                <a:gd name="T18" fmla="*/ 0 60000 65536"/>
                <a:gd name="T19" fmla="*/ 0 60000 65536"/>
                <a:gd name="T20" fmla="*/ 0 60000 65536"/>
                <a:gd name="T21" fmla="*/ 0 w 25"/>
                <a:gd name="T22" fmla="*/ 0 h 47"/>
                <a:gd name="T23" fmla="*/ 25 w 25"/>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7">
                  <a:moveTo>
                    <a:pt x="18" y="0"/>
                  </a:moveTo>
                  <a:lnTo>
                    <a:pt x="18" y="0"/>
                  </a:lnTo>
                  <a:lnTo>
                    <a:pt x="0" y="4"/>
                  </a:lnTo>
                  <a:lnTo>
                    <a:pt x="4" y="47"/>
                  </a:lnTo>
                  <a:lnTo>
                    <a:pt x="25" y="43"/>
                  </a:lnTo>
                  <a:lnTo>
                    <a:pt x="18" y="0"/>
                  </a:lnTo>
                  <a:close/>
                </a:path>
              </a:pathLst>
            </a:custGeom>
            <a:solidFill>
              <a:srgbClr val="000000"/>
            </a:solidFill>
            <a:ln w="9525">
              <a:noFill/>
              <a:round/>
              <a:headEnd/>
              <a:tailEnd/>
            </a:ln>
          </p:spPr>
          <p:txBody>
            <a:bodyPr/>
            <a:lstStyle/>
            <a:p>
              <a:endParaRPr lang="en-US"/>
            </a:p>
          </p:txBody>
        </p:sp>
        <p:sp>
          <p:nvSpPr>
            <p:cNvPr id="29" name="Freeform 41"/>
            <p:cNvSpPr>
              <a:spLocks/>
            </p:cNvSpPr>
            <p:nvPr/>
          </p:nvSpPr>
          <p:spPr bwMode="auto">
            <a:xfrm>
              <a:off x="3197" y="2767"/>
              <a:ext cx="29" cy="46"/>
            </a:xfrm>
            <a:custGeom>
              <a:avLst/>
              <a:gdLst>
                <a:gd name="T0" fmla="*/ 25 w 29"/>
                <a:gd name="T1" fmla="*/ 0 h 46"/>
                <a:gd name="T2" fmla="*/ 22 w 29"/>
                <a:gd name="T3" fmla="*/ 0 h 46"/>
                <a:gd name="T4" fmla="*/ 0 w 29"/>
                <a:gd name="T5" fmla="*/ 3 h 46"/>
                <a:gd name="T6" fmla="*/ 7 w 29"/>
                <a:gd name="T7" fmla="*/ 46 h 46"/>
                <a:gd name="T8" fmla="*/ 29 w 29"/>
                <a:gd name="T9" fmla="*/ 43 h 46"/>
                <a:gd name="T10" fmla="*/ 25 w 29"/>
                <a:gd name="T11" fmla="*/ 43 h 46"/>
                <a:gd name="T12" fmla="*/ 25 w 29"/>
                <a:gd name="T13" fmla="*/ 0 h 46"/>
                <a:gd name="T14" fmla="*/ 22 w 29"/>
                <a:gd name="T15" fmla="*/ 0 h 46"/>
                <a:gd name="T16" fmla="*/ 22 w 29"/>
                <a:gd name="T17" fmla="*/ 0 h 46"/>
                <a:gd name="T18" fmla="*/ 25 w 29"/>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46"/>
                <a:gd name="T32" fmla="*/ 29 w 29"/>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46">
                  <a:moveTo>
                    <a:pt x="25" y="0"/>
                  </a:moveTo>
                  <a:lnTo>
                    <a:pt x="22" y="0"/>
                  </a:lnTo>
                  <a:lnTo>
                    <a:pt x="0" y="3"/>
                  </a:lnTo>
                  <a:lnTo>
                    <a:pt x="7" y="46"/>
                  </a:lnTo>
                  <a:lnTo>
                    <a:pt x="29" y="43"/>
                  </a:lnTo>
                  <a:lnTo>
                    <a:pt x="25" y="43"/>
                  </a:lnTo>
                  <a:lnTo>
                    <a:pt x="25" y="0"/>
                  </a:lnTo>
                  <a:lnTo>
                    <a:pt x="22" y="0"/>
                  </a:lnTo>
                  <a:lnTo>
                    <a:pt x="25" y="0"/>
                  </a:lnTo>
                  <a:close/>
                </a:path>
              </a:pathLst>
            </a:custGeom>
            <a:solidFill>
              <a:srgbClr val="000000"/>
            </a:solidFill>
            <a:ln w="9525">
              <a:noFill/>
              <a:round/>
              <a:headEnd/>
              <a:tailEnd/>
            </a:ln>
          </p:spPr>
          <p:txBody>
            <a:bodyPr/>
            <a:lstStyle/>
            <a:p>
              <a:endParaRPr lang="en-US"/>
            </a:p>
          </p:txBody>
        </p:sp>
        <p:sp>
          <p:nvSpPr>
            <p:cNvPr id="30" name="Freeform 42"/>
            <p:cNvSpPr>
              <a:spLocks/>
            </p:cNvSpPr>
            <p:nvPr/>
          </p:nvSpPr>
          <p:spPr bwMode="auto">
            <a:xfrm>
              <a:off x="3222" y="2767"/>
              <a:ext cx="22" cy="43"/>
            </a:xfrm>
            <a:custGeom>
              <a:avLst/>
              <a:gdLst>
                <a:gd name="T0" fmla="*/ 22 w 22"/>
                <a:gd name="T1" fmla="*/ 0 h 43"/>
                <a:gd name="T2" fmla="*/ 22 w 22"/>
                <a:gd name="T3" fmla="*/ 0 h 43"/>
                <a:gd name="T4" fmla="*/ 0 w 22"/>
                <a:gd name="T5" fmla="*/ 0 h 43"/>
                <a:gd name="T6" fmla="*/ 0 w 22"/>
                <a:gd name="T7" fmla="*/ 43 h 43"/>
                <a:gd name="T8" fmla="*/ 22 w 22"/>
                <a:gd name="T9" fmla="*/ 43 h 43"/>
                <a:gd name="T10" fmla="*/ 22 w 22"/>
                <a:gd name="T11" fmla="*/ 43 h 43"/>
                <a:gd name="T12" fmla="*/ 22 w 22"/>
                <a:gd name="T13" fmla="*/ 0 h 43"/>
                <a:gd name="T14" fmla="*/ 0 60000 65536"/>
                <a:gd name="T15" fmla="*/ 0 60000 65536"/>
                <a:gd name="T16" fmla="*/ 0 60000 65536"/>
                <a:gd name="T17" fmla="*/ 0 60000 65536"/>
                <a:gd name="T18" fmla="*/ 0 60000 65536"/>
                <a:gd name="T19" fmla="*/ 0 60000 65536"/>
                <a:gd name="T20" fmla="*/ 0 60000 65536"/>
                <a:gd name="T21" fmla="*/ 0 w 22"/>
                <a:gd name="T22" fmla="*/ 0 h 43"/>
                <a:gd name="T23" fmla="*/ 22 w 2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3">
                  <a:moveTo>
                    <a:pt x="22" y="0"/>
                  </a:moveTo>
                  <a:lnTo>
                    <a:pt x="22" y="0"/>
                  </a:lnTo>
                  <a:lnTo>
                    <a:pt x="0" y="0"/>
                  </a:lnTo>
                  <a:lnTo>
                    <a:pt x="0" y="43"/>
                  </a:lnTo>
                  <a:lnTo>
                    <a:pt x="22" y="43"/>
                  </a:lnTo>
                  <a:lnTo>
                    <a:pt x="22" y="0"/>
                  </a:lnTo>
                  <a:close/>
                </a:path>
              </a:pathLst>
            </a:custGeom>
            <a:solidFill>
              <a:srgbClr val="000000"/>
            </a:solidFill>
            <a:ln w="9525">
              <a:noFill/>
              <a:round/>
              <a:headEnd/>
              <a:tailEnd/>
            </a:ln>
          </p:spPr>
          <p:txBody>
            <a:bodyPr/>
            <a:lstStyle/>
            <a:p>
              <a:endParaRPr lang="en-US"/>
            </a:p>
          </p:txBody>
        </p:sp>
        <p:sp>
          <p:nvSpPr>
            <p:cNvPr id="31" name="Freeform 43"/>
            <p:cNvSpPr>
              <a:spLocks/>
            </p:cNvSpPr>
            <p:nvPr/>
          </p:nvSpPr>
          <p:spPr bwMode="auto">
            <a:xfrm>
              <a:off x="3244" y="2767"/>
              <a:ext cx="21" cy="43"/>
            </a:xfrm>
            <a:custGeom>
              <a:avLst/>
              <a:gdLst>
                <a:gd name="T0" fmla="*/ 21 w 21"/>
                <a:gd name="T1" fmla="*/ 0 h 43"/>
                <a:gd name="T2" fmla="*/ 18 w 21"/>
                <a:gd name="T3" fmla="*/ 0 h 43"/>
                <a:gd name="T4" fmla="*/ 0 w 21"/>
                <a:gd name="T5" fmla="*/ 0 h 43"/>
                <a:gd name="T6" fmla="*/ 0 w 21"/>
                <a:gd name="T7" fmla="*/ 43 h 43"/>
                <a:gd name="T8" fmla="*/ 18 w 21"/>
                <a:gd name="T9" fmla="*/ 43 h 43"/>
                <a:gd name="T10" fmla="*/ 18 w 21"/>
                <a:gd name="T11" fmla="*/ 43 h 43"/>
                <a:gd name="T12" fmla="*/ 21 w 21"/>
                <a:gd name="T13" fmla="*/ 0 h 43"/>
                <a:gd name="T14" fmla="*/ 18 w 21"/>
                <a:gd name="T15" fmla="*/ 0 h 43"/>
                <a:gd name="T16" fmla="*/ 18 w 21"/>
                <a:gd name="T17" fmla="*/ 0 h 43"/>
                <a:gd name="T18" fmla="*/ 21 w 21"/>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43"/>
                <a:gd name="T32" fmla="*/ 21 w 21"/>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43">
                  <a:moveTo>
                    <a:pt x="21" y="0"/>
                  </a:moveTo>
                  <a:lnTo>
                    <a:pt x="18" y="0"/>
                  </a:lnTo>
                  <a:lnTo>
                    <a:pt x="0" y="0"/>
                  </a:lnTo>
                  <a:lnTo>
                    <a:pt x="0" y="43"/>
                  </a:lnTo>
                  <a:lnTo>
                    <a:pt x="18" y="43"/>
                  </a:lnTo>
                  <a:lnTo>
                    <a:pt x="21" y="0"/>
                  </a:lnTo>
                  <a:lnTo>
                    <a:pt x="18" y="0"/>
                  </a:lnTo>
                  <a:lnTo>
                    <a:pt x="21" y="0"/>
                  </a:lnTo>
                  <a:close/>
                </a:path>
              </a:pathLst>
            </a:custGeom>
            <a:solidFill>
              <a:srgbClr val="000000"/>
            </a:solidFill>
            <a:ln w="9525">
              <a:noFill/>
              <a:round/>
              <a:headEnd/>
              <a:tailEnd/>
            </a:ln>
          </p:spPr>
          <p:txBody>
            <a:bodyPr/>
            <a:lstStyle/>
            <a:p>
              <a:endParaRPr lang="en-US"/>
            </a:p>
          </p:txBody>
        </p:sp>
        <p:sp>
          <p:nvSpPr>
            <p:cNvPr id="32" name="Freeform 44"/>
            <p:cNvSpPr>
              <a:spLocks/>
            </p:cNvSpPr>
            <p:nvPr/>
          </p:nvSpPr>
          <p:spPr bwMode="auto">
            <a:xfrm>
              <a:off x="3262" y="2767"/>
              <a:ext cx="25" cy="46"/>
            </a:xfrm>
            <a:custGeom>
              <a:avLst/>
              <a:gdLst>
                <a:gd name="T0" fmla="*/ 25 w 25"/>
                <a:gd name="T1" fmla="*/ 3 h 46"/>
                <a:gd name="T2" fmla="*/ 21 w 25"/>
                <a:gd name="T3" fmla="*/ 3 h 46"/>
                <a:gd name="T4" fmla="*/ 3 w 25"/>
                <a:gd name="T5" fmla="*/ 0 h 46"/>
                <a:gd name="T6" fmla="*/ 0 w 25"/>
                <a:gd name="T7" fmla="*/ 43 h 46"/>
                <a:gd name="T8" fmla="*/ 18 w 25"/>
                <a:gd name="T9" fmla="*/ 46 h 46"/>
                <a:gd name="T10" fmla="*/ 18 w 25"/>
                <a:gd name="T11" fmla="*/ 46 h 46"/>
                <a:gd name="T12" fmla="*/ 25 w 25"/>
                <a:gd name="T13" fmla="*/ 3 h 46"/>
                <a:gd name="T14" fmla="*/ 21 w 25"/>
                <a:gd name="T15" fmla="*/ 3 h 46"/>
                <a:gd name="T16" fmla="*/ 21 w 25"/>
                <a:gd name="T17" fmla="*/ 3 h 46"/>
                <a:gd name="T18" fmla="*/ 25 w 25"/>
                <a:gd name="T19" fmla="*/ 3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46"/>
                <a:gd name="T32" fmla="*/ 25 w 25"/>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46">
                  <a:moveTo>
                    <a:pt x="25" y="3"/>
                  </a:moveTo>
                  <a:lnTo>
                    <a:pt x="21" y="3"/>
                  </a:lnTo>
                  <a:lnTo>
                    <a:pt x="3" y="0"/>
                  </a:lnTo>
                  <a:lnTo>
                    <a:pt x="0" y="43"/>
                  </a:lnTo>
                  <a:lnTo>
                    <a:pt x="18" y="46"/>
                  </a:lnTo>
                  <a:lnTo>
                    <a:pt x="25" y="3"/>
                  </a:lnTo>
                  <a:lnTo>
                    <a:pt x="21" y="3"/>
                  </a:lnTo>
                  <a:lnTo>
                    <a:pt x="25" y="3"/>
                  </a:lnTo>
                  <a:close/>
                </a:path>
              </a:pathLst>
            </a:custGeom>
            <a:solidFill>
              <a:srgbClr val="000000"/>
            </a:solidFill>
            <a:ln w="9525">
              <a:noFill/>
              <a:round/>
              <a:headEnd/>
              <a:tailEnd/>
            </a:ln>
          </p:spPr>
          <p:txBody>
            <a:bodyPr/>
            <a:lstStyle/>
            <a:p>
              <a:endParaRPr lang="en-US"/>
            </a:p>
          </p:txBody>
        </p:sp>
        <p:sp>
          <p:nvSpPr>
            <p:cNvPr id="33" name="Freeform 45"/>
            <p:cNvSpPr>
              <a:spLocks/>
            </p:cNvSpPr>
            <p:nvPr/>
          </p:nvSpPr>
          <p:spPr bwMode="auto">
            <a:xfrm>
              <a:off x="3280" y="2770"/>
              <a:ext cx="28" cy="47"/>
            </a:xfrm>
            <a:custGeom>
              <a:avLst/>
              <a:gdLst>
                <a:gd name="T0" fmla="*/ 28 w 28"/>
                <a:gd name="T1" fmla="*/ 0 h 47"/>
                <a:gd name="T2" fmla="*/ 25 w 28"/>
                <a:gd name="T3" fmla="*/ 0 h 47"/>
                <a:gd name="T4" fmla="*/ 7 w 28"/>
                <a:gd name="T5" fmla="*/ 0 h 47"/>
                <a:gd name="T6" fmla="*/ 0 w 28"/>
                <a:gd name="T7" fmla="*/ 43 h 47"/>
                <a:gd name="T8" fmla="*/ 21 w 28"/>
                <a:gd name="T9" fmla="*/ 47 h 47"/>
                <a:gd name="T10" fmla="*/ 17 w 28"/>
                <a:gd name="T11" fmla="*/ 43 h 47"/>
                <a:gd name="T12" fmla="*/ 28 w 28"/>
                <a:gd name="T13" fmla="*/ 0 h 47"/>
                <a:gd name="T14" fmla="*/ 28 w 28"/>
                <a:gd name="T15" fmla="*/ 0 h 47"/>
                <a:gd name="T16" fmla="*/ 25 w 28"/>
                <a:gd name="T17" fmla="*/ 0 h 47"/>
                <a:gd name="T18" fmla="*/ 28 w 28"/>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47"/>
                <a:gd name="T32" fmla="*/ 28 w 28"/>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47">
                  <a:moveTo>
                    <a:pt x="28" y="0"/>
                  </a:moveTo>
                  <a:lnTo>
                    <a:pt x="25" y="0"/>
                  </a:lnTo>
                  <a:lnTo>
                    <a:pt x="7" y="0"/>
                  </a:lnTo>
                  <a:lnTo>
                    <a:pt x="0" y="43"/>
                  </a:lnTo>
                  <a:lnTo>
                    <a:pt x="21" y="47"/>
                  </a:lnTo>
                  <a:lnTo>
                    <a:pt x="17" y="43"/>
                  </a:lnTo>
                  <a:lnTo>
                    <a:pt x="28" y="0"/>
                  </a:lnTo>
                  <a:lnTo>
                    <a:pt x="25" y="0"/>
                  </a:lnTo>
                  <a:lnTo>
                    <a:pt x="28" y="0"/>
                  </a:lnTo>
                  <a:close/>
                </a:path>
              </a:pathLst>
            </a:custGeom>
            <a:solidFill>
              <a:srgbClr val="000000"/>
            </a:solidFill>
            <a:ln w="9525">
              <a:noFill/>
              <a:round/>
              <a:headEnd/>
              <a:tailEnd/>
            </a:ln>
          </p:spPr>
          <p:txBody>
            <a:bodyPr/>
            <a:lstStyle/>
            <a:p>
              <a:endParaRPr lang="en-US"/>
            </a:p>
          </p:txBody>
        </p:sp>
        <p:sp>
          <p:nvSpPr>
            <p:cNvPr id="34" name="Freeform 46"/>
            <p:cNvSpPr>
              <a:spLocks/>
            </p:cNvSpPr>
            <p:nvPr/>
          </p:nvSpPr>
          <p:spPr bwMode="auto">
            <a:xfrm>
              <a:off x="3297" y="2770"/>
              <a:ext cx="33" cy="50"/>
            </a:xfrm>
            <a:custGeom>
              <a:avLst/>
              <a:gdLst>
                <a:gd name="T0" fmla="*/ 33 w 33"/>
                <a:gd name="T1" fmla="*/ 7 h 50"/>
                <a:gd name="T2" fmla="*/ 33 w 33"/>
                <a:gd name="T3" fmla="*/ 7 h 50"/>
                <a:gd name="T4" fmla="*/ 11 w 33"/>
                <a:gd name="T5" fmla="*/ 0 h 50"/>
                <a:gd name="T6" fmla="*/ 0 w 33"/>
                <a:gd name="T7" fmla="*/ 43 h 50"/>
                <a:gd name="T8" fmla="*/ 22 w 33"/>
                <a:gd name="T9" fmla="*/ 50 h 50"/>
                <a:gd name="T10" fmla="*/ 18 w 33"/>
                <a:gd name="T11" fmla="*/ 50 h 50"/>
                <a:gd name="T12" fmla="*/ 33 w 33"/>
                <a:gd name="T13" fmla="*/ 7 h 50"/>
                <a:gd name="T14" fmla="*/ 33 w 33"/>
                <a:gd name="T15" fmla="*/ 7 h 50"/>
                <a:gd name="T16" fmla="*/ 33 w 33"/>
                <a:gd name="T17" fmla="*/ 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50"/>
                <a:gd name="T29" fmla="*/ 33 w 33"/>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50">
                  <a:moveTo>
                    <a:pt x="33" y="7"/>
                  </a:moveTo>
                  <a:lnTo>
                    <a:pt x="33" y="7"/>
                  </a:lnTo>
                  <a:lnTo>
                    <a:pt x="11" y="0"/>
                  </a:lnTo>
                  <a:lnTo>
                    <a:pt x="0" y="43"/>
                  </a:lnTo>
                  <a:lnTo>
                    <a:pt x="22" y="50"/>
                  </a:lnTo>
                  <a:lnTo>
                    <a:pt x="18" y="50"/>
                  </a:lnTo>
                  <a:lnTo>
                    <a:pt x="33" y="7"/>
                  </a:lnTo>
                  <a:close/>
                </a:path>
              </a:pathLst>
            </a:custGeom>
            <a:solidFill>
              <a:srgbClr val="000000"/>
            </a:solidFill>
            <a:ln w="9525">
              <a:noFill/>
              <a:round/>
              <a:headEnd/>
              <a:tailEnd/>
            </a:ln>
          </p:spPr>
          <p:txBody>
            <a:bodyPr/>
            <a:lstStyle/>
            <a:p>
              <a:endParaRPr lang="en-US"/>
            </a:p>
          </p:txBody>
        </p:sp>
        <p:sp>
          <p:nvSpPr>
            <p:cNvPr id="35" name="Freeform 47"/>
            <p:cNvSpPr>
              <a:spLocks/>
            </p:cNvSpPr>
            <p:nvPr/>
          </p:nvSpPr>
          <p:spPr bwMode="auto">
            <a:xfrm>
              <a:off x="3315" y="2777"/>
              <a:ext cx="33" cy="47"/>
            </a:xfrm>
            <a:custGeom>
              <a:avLst/>
              <a:gdLst>
                <a:gd name="T0" fmla="*/ 33 w 33"/>
                <a:gd name="T1" fmla="*/ 7 h 47"/>
                <a:gd name="T2" fmla="*/ 33 w 33"/>
                <a:gd name="T3" fmla="*/ 7 h 47"/>
                <a:gd name="T4" fmla="*/ 15 w 33"/>
                <a:gd name="T5" fmla="*/ 0 h 47"/>
                <a:gd name="T6" fmla="*/ 0 w 33"/>
                <a:gd name="T7" fmla="*/ 43 h 47"/>
                <a:gd name="T8" fmla="*/ 18 w 33"/>
                <a:gd name="T9" fmla="*/ 47 h 47"/>
                <a:gd name="T10" fmla="*/ 18 w 33"/>
                <a:gd name="T11" fmla="*/ 47 h 47"/>
                <a:gd name="T12" fmla="*/ 33 w 33"/>
                <a:gd name="T13" fmla="*/ 7 h 47"/>
                <a:gd name="T14" fmla="*/ 33 w 33"/>
                <a:gd name="T15" fmla="*/ 7 h 47"/>
                <a:gd name="T16" fmla="*/ 33 w 33"/>
                <a:gd name="T17" fmla="*/ 7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47"/>
                <a:gd name="T29" fmla="*/ 33 w 33"/>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47">
                  <a:moveTo>
                    <a:pt x="33" y="7"/>
                  </a:moveTo>
                  <a:lnTo>
                    <a:pt x="33" y="7"/>
                  </a:lnTo>
                  <a:lnTo>
                    <a:pt x="15" y="0"/>
                  </a:lnTo>
                  <a:lnTo>
                    <a:pt x="0" y="43"/>
                  </a:lnTo>
                  <a:lnTo>
                    <a:pt x="18" y="47"/>
                  </a:lnTo>
                  <a:lnTo>
                    <a:pt x="33" y="7"/>
                  </a:lnTo>
                  <a:close/>
                </a:path>
              </a:pathLst>
            </a:custGeom>
            <a:solidFill>
              <a:srgbClr val="000000"/>
            </a:solidFill>
            <a:ln w="9525">
              <a:noFill/>
              <a:round/>
              <a:headEnd/>
              <a:tailEnd/>
            </a:ln>
          </p:spPr>
          <p:txBody>
            <a:bodyPr/>
            <a:lstStyle/>
            <a:p>
              <a:endParaRPr lang="en-US"/>
            </a:p>
          </p:txBody>
        </p:sp>
        <p:sp>
          <p:nvSpPr>
            <p:cNvPr id="36" name="Freeform 48"/>
            <p:cNvSpPr>
              <a:spLocks/>
            </p:cNvSpPr>
            <p:nvPr/>
          </p:nvSpPr>
          <p:spPr bwMode="auto">
            <a:xfrm>
              <a:off x="3333" y="2784"/>
              <a:ext cx="40" cy="47"/>
            </a:xfrm>
            <a:custGeom>
              <a:avLst/>
              <a:gdLst>
                <a:gd name="T0" fmla="*/ 40 w 40"/>
                <a:gd name="T1" fmla="*/ 8 h 47"/>
                <a:gd name="T2" fmla="*/ 36 w 40"/>
                <a:gd name="T3" fmla="*/ 8 h 47"/>
                <a:gd name="T4" fmla="*/ 15 w 40"/>
                <a:gd name="T5" fmla="*/ 0 h 47"/>
                <a:gd name="T6" fmla="*/ 0 w 40"/>
                <a:gd name="T7" fmla="*/ 40 h 47"/>
                <a:gd name="T8" fmla="*/ 22 w 40"/>
                <a:gd name="T9" fmla="*/ 47 h 47"/>
                <a:gd name="T10" fmla="*/ 18 w 40"/>
                <a:gd name="T11" fmla="*/ 47 h 47"/>
                <a:gd name="T12" fmla="*/ 40 w 40"/>
                <a:gd name="T13" fmla="*/ 8 h 47"/>
                <a:gd name="T14" fmla="*/ 40 w 40"/>
                <a:gd name="T15" fmla="*/ 8 h 47"/>
                <a:gd name="T16" fmla="*/ 36 w 40"/>
                <a:gd name="T17" fmla="*/ 8 h 47"/>
                <a:gd name="T18" fmla="*/ 40 w 40"/>
                <a:gd name="T19" fmla="*/ 8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7"/>
                <a:gd name="T32" fmla="*/ 40 w 40"/>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7">
                  <a:moveTo>
                    <a:pt x="40" y="8"/>
                  </a:moveTo>
                  <a:lnTo>
                    <a:pt x="36" y="8"/>
                  </a:lnTo>
                  <a:lnTo>
                    <a:pt x="15" y="0"/>
                  </a:lnTo>
                  <a:lnTo>
                    <a:pt x="0" y="40"/>
                  </a:lnTo>
                  <a:lnTo>
                    <a:pt x="22" y="47"/>
                  </a:lnTo>
                  <a:lnTo>
                    <a:pt x="18" y="47"/>
                  </a:lnTo>
                  <a:lnTo>
                    <a:pt x="40" y="8"/>
                  </a:lnTo>
                  <a:lnTo>
                    <a:pt x="36" y="8"/>
                  </a:lnTo>
                  <a:lnTo>
                    <a:pt x="40" y="8"/>
                  </a:lnTo>
                  <a:close/>
                </a:path>
              </a:pathLst>
            </a:custGeom>
            <a:solidFill>
              <a:srgbClr val="000000"/>
            </a:solidFill>
            <a:ln w="9525">
              <a:noFill/>
              <a:round/>
              <a:headEnd/>
              <a:tailEnd/>
            </a:ln>
          </p:spPr>
          <p:txBody>
            <a:bodyPr/>
            <a:lstStyle/>
            <a:p>
              <a:endParaRPr lang="en-US"/>
            </a:p>
          </p:txBody>
        </p:sp>
        <p:sp>
          <p:nvSpPr>
            <p:cNvPr id="37" name="Freeform 49"/>
            <p:cNvSpPr>
              <a:spLocks/>
            </p:cNvSpPr>
            <p:nvPr/>
          </p:nvSpPr>
          <p:spPr bwMode="auto">
            <a:xfrm>
              <a:off x="3351" y="2792"/>
              <a:ext cx="43" cy="50"/>
            </a:xfrm>
            <a:custGeom>
              <a:avLst/>
              <a:gdLst>
                <a:gd name="T0" fmla="*/ 43 w 43"/>
                <a:gd name="T1" fmla="*/ 14 h 50"/>
                <a:gd name="T2" fmla="*/ 43 w 43"/>
                <a:gd name="T3" fmla="*/ 14 h 50"/>
                <a:gd name="T4" fmla="*/ 22 w 43"/>
                <a:gd name="T5" fmla="*/ 0 h 50"/>
                <a:gd name="T6" fmla="*/ 0 w 43"/>
                <a:gd name="T7" fmla="*/ 39 h 50"/>
                <a:gd name="T8" fmla="*/ 22 w 43"/>
                <a:gd name="T9" fmla="*/ 50 h 50"/>
                <a:gd name="T10" fmla="*/ 18 w 43"/>
                <a:gd name="T11" fmla="*/ 50 h 50"/>
                <a:gd name="T12" fmla="*/ 43 w 43"/>
                <a:gd name="T13" fmla="*/ 14 h 50"/>
                <a:gd name="T14" fmla="*/ 43 w 43"/>
                <a:gd name="T15" fmla="*/ 14 h 50"/>
                <a:gd name="T16" fmla="*/ 43 w 43"/>
                <a:gd name="T17" fmla="*/ 14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0"/>
                <a:gd name="T29" fmla="*/ 43 w 43"/>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0">
                  <a:moveTo>
                    <a:pt x="43" y="14"/>
                  </a:moveTo>
                  <a:lnTo>
                    <a:pt x="43" y="14"/>
                  </a:lnTo>
                  <a:lnTo>
                    <a:pt x="22" y="0"/>
                  </a:lnTo>
                  <a:lnTo>
                    <a:pt x="0" y="39"/>
                  </a:lnTo>
                  <a:lnTo>
                    <a:pt x="22" y="50"/>
                  </a:lnTo>
                  <a:lnTo>
                    <a:pt x="18" y="50"/>
                  </a:lnTo>
                  <a:lnTo>
                    <a:pt x="43" y="14"/>
                  </a:lnTo>
                  <a:close/>
                </a:path>
              </a:pathLst>
            </a:custGeom>
            <a:solidFill>
              <a:srgbClr val="000000"/>
            </a:solidFill>
            <a:ln w="9525">
              <a:noFill/>
              <a:round/>
              <a:headEnd/>
              <a:tailEnd/>
            </a:ln>
          </p:spPr>
          <p:txBody>
            <a:bodyPr/>
            <a:lstStyle/>
            <a:p>
              <a:endParaRPr lang="en-US"/>
            </a:p>
          </p:txBody>
        </p:sp>
        <p:sp>
          <p:nvSpPr>
            <p:cNvPr id="38" name="Freeform 50"/>
            <p:cNvSpPr>
              <a:spLocks/>
            </p:cNvSpPr>
            <p:nvPr/>
          </p:nvSpPr>
          <p:spPr bwMode="auto">
            <a:xfrm>
              <a:off x="3369" y="2806"/>
              <a:ext cx="50" cy="46"/>
            </a:xfrm>
            <a:custGeom>
              <a:avLst/>
              <a:gdLst>
                <a:gd name="T0" fmla="*/ 50 w 50"/>
                <a:gd name="T1" fmla="*/ 14 h 46"/>
                <a:gd name="T2" fmla="*/ 47 w 50"/>
                <a:gd name="T3" fmla="*/ 11 h 46"/>
                <a:gd name="T4" fmla="*/ 25 w 50"/>
                <a:gd name="T5" fmla="*/ 0 h 46"/>
                <a:gd name="T6" fmla="*/ 0 w 50"/>
                <a:gd name="T7" fmla="*/ 36 h 46"/>
                <a:gd name="T8" fmla="*/ 22 w 50"/>
                <a:gd name="T9" fmla="*/ 46 h 46"/>
                <a:gd name="T10" fmla="*/ 18 w 50"/>
                <a:gd name="T11" fmla="*/ 43 h 46"/>
                <a:gd name="T12" fmla="*/ 50 w 50"/>
                <a:gd name="T13" fmla="*/ 14 h 46"/>
                <a:gd name="T14" fmla="*/ 47 w 50"/>
                <a:gd name="T15" fmla="*/ 14 h 46"/>
                <a:gd name="T16" fmla="*/ 47 w 50"/>
                <a:gd name="T17" fmla="*/ 11 h 46"/>
                <a:gd name="T18" fmla="*/ 50 w 50"/>
                <a:gd name="T19" fmla="*/ 14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46"/>
                <a:gd name="T32" fmla="*/ 50 w 50"/>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46">
                  <a:moveTo>
                    <a:pt x="50" y="14"/>
                  </a:moveTo>
                  <a:lnTo>
                    <a:pt x="47" y="11"/>
                  </a:lnTo>
                  <a:lnTo>
                    <a:pt x="25" y="0"/>
                  </a:lnTo>
                  <a:lnTo>
                    <a:pt x="0" y="36"/>
                  </a:lnTo>
                  <a:lnTo>
                    <a:pt x="22" y="46"/>
                  </a:lnTo>
                  <a:lnTo>
                    <a:pt x="18" y="43"/>
                  </a:lnTo>
                  <a:lnTo>
                    <a:pt x="50" y="14"/>
                  </a:lnTo>
                  <a:lnTo>
                    <a:pt x="47" y="14"/>
                  </a:lnTo>
                  <a:lnTo>
                    <a:pt x="47" y="11"/>
                  </a:lnTo>
                  <a:lnTo>
                    <a:pt x="50" y="14"/>
                  </a:lnTo>
                  <a:close/>
                </a:path>
              </a:pathLst>
            </a:custGeom>
            <a:solidFill>
              <a:srgbClr val="000000"/>
            </a:solidFill>
            <a:ln w="9525">
              <a:noFill/>
              <a:round/>
              <a:headEnd/>
              <a:tailEnd/>
            </a:ln>
          </p:spPr>
          <p:txBody>
            <a:bodyPr/>
            <a:lstStyle/>
            <a:p>
              <a:endParaRPr lang="en-US"/>
            </a:p>
          </p:txBody>
        </p:sp>
        <p:sp>
          <p:nvSpPr>
            <p:cNvPr id="39" name="Freeform 51"/>
            <p:cNvSpPr>
              <a:spLocks/>
            </p:cNvSpPr>
            <p:nvPr/>
          </p:nvSpPr>
          <p:spPr bwMode="auto">
            <a:xfrm>
              <a:off x="3387" y="2820"/>
              <a:ext cx="75" cy="72"/>
            </a:xfrm>
            <a:custGeom>
              <a:avLst/>
              <a:gdLst>
                <a:gd name="T0" fmla="*/ 72 w 75"/>
                <a:gd name="T1" fmla="*/ 61 h 72"/>
                <a:gd name="T2" fmla="*/ 68 w 75"/>
                <a:gd name="T3" fmla="*/ 43 h 72"/>
                <a:gd name="T4" fmla="*/ 32 w 75"/>
                <a:gd name="T5" fmla="*/ 0 h 72"/>
                <a:gd name="T6" fmla="*/ 0 w 75"/>
                <a:gd name="T7" fmla="*/ 29 h 72"/>
                <a:gd name="T8" fmla="*/ 32 w 75"/>
                <a:gd name="T9" fmla="*/ 72 h 72"/>
                <a:gd name="T10" fmla="*/ 29 w 75"/>
                <a:gd name="T11" fmla="*/ 54 h 72"/>
                <a:gd name="T12" fmla="*/ 72 w 75"/>
                <a:gd name="T13" fmla="*/ 61 h 72"/>
                <a:gd name="T14" fmla="*/ 75 w 75"/>
                <a:gd name="T15" fmla="*/ 54 h 72"/>
                <a:gd name="T16" fmla="*/ 68 w 75"/>
                <a:gd name="T17" fmla="*/ 43 h 72"/>
                <a:gd name="T18" fmla="*/ 72 w 75"/>
                <a:gd name="T19" fmla="*/ 6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72"/>
                <a:gd name="T32" fmla="*/ 75 w 75"/>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72">
                  <a:moveTo>
                    <a:pt x="72" y="61"/>
                  </a:moveTo>
                  <a:lnTo>
                    <a:pt x="68" y="43"/>
                  </a:lnTo>
                  <a:lnTo>
                    <a:pt x="32" y="0"/>
                  </a:lnTo>
                  <a:lnTo>
                    <a:pt x="0" y="29"/>
                  </a:lnTo>
                  <a:lnTo>
                    <a:pt x="32" y="72"/>
                  </a:lnTo>
                  <a:lnTo>
                    <a:pt x="29" y="54"/>
                  </a:lnTo>
                  <a:lnTo>
                    <a:pt x="72" y="61"/>
                  </a:lnTo>
                  <a:lnTo>
                    <a:pt x="75" y="54"/>
                  </a:lnTo>
                  <a:lnTo>
                    <a:pt x="68" y="43"/>
                  </a:lnTo>
                  <a:lnTo>
                    <a:pt x="72" y="61"/>
                  </a:lnTo>
                  <a:close/>
                </a:path>
              </a:pathLst>
            </a:custGeom>
            <a:solidFill>
              <a:srgbClr val="000000"/>
            </a:solidFill>
            <a:ln w="9525">
              <a:noFill/>
              <a:round/>
              <a:headEnd/>
              <a:tailEnd/>
            </a:ln>
          </p:spPr>
          <p:txBody>
            <a:bodyPr/>
            <a:lstStyle/>
            <a:p>
              <a:endParaRPr lang="en-US"/>
            </a:p>
          </p:txBody>
        </p:sp>
        <p:sp>
          <p:nvSpPr>
            <p:cNvPr id="40" name="Freeform 52"/>
            <p:cNvSpPr>
              <a:spLocks/>
            </p:cNvSpPr>
            <p:nvPr/>
          </p:nvSpPr>
          <p:spPr bwMode="auto">
            <a:xfrm>
              <a:off x="3380" y="2874"/>
              <a:ext cx="79" cy="158"/>
            </a:xfrm>
            <a:custGeom>
              <a:avLst/>
              <a:gdLst>
                <a:gd name="T0" fmla="*/ 39 w 79"/>
                <a:gd name="T1" fmla="*/ 158 h 158"/>
                <a:gd name="T2" fmla="*/ 43 w 79"/>
                <a:gd name="T3" fmla="*/ 147 h 158"/>
                <a:gd name="T4" fmla="*/ 79 w 79"/>
                <a:gd name="T5" fmla="*/ 7 h 158"/>
                <a:gd name="T6" fmla="*/ 36 w 79"/>
                <a:gd name="T7" fmla="*/ 0 h 158"/>
                <a:gd name="T8" fmla="*/ 0 w 79"/>
                <a:gd name="T9" fmla="*/ 136 h 158"/>
                <a:gd name="T10" fmla="*/ 7 w 79"/>
                <a:gd name="T11" fmla="*/ 129 h 158"/>
                <a:gd name="T12" fmla="*/ 39 w 79"/>
                <a:gd name="T13" fmla="*/ 158 h 158"/>
                <a:gd name="T14" fmla="*/ 43 w 79"/>
                <a:gd name="T15" fmla="*/ 154 h 158"/>
                <a:gd name="T16" fmla="*/ 43 w 79"/>
                <a:gd name="T17" fmla="*/ 147 h 158"/>
                <a:gd name="T18" fmla="*/ 39 w 79"/>
                <a:gd name="T19" fmla="*/ 158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158"/>
                <a:gd name="T32" fmla="*/ 79 w 79"/>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158">
                  <a:moveTo>
                    <a:pt x="39" y="158"/>
                  </a:moveTo>
                  <a:lnTo>
                    <a:pt x="43" y="147"/>
                  </a:lnTo>
                  <a:lnTo>
                    <a:pt x="79" y="7"/>
                  </a:lnTo>
                  <a:lnTo>
                    <a:pt x="36" y="0"/>
                  </a:lnTo>
                  <a:lnTo>
                    <a:pt x="0" y="136"/>
                  </a:lnTo>
                  <a:lnTo>
                    <a:pt x="7" y="129"/>
                  </a:lnTo>
                  <a:lnTo>
                    <a:pt x="39" y="158"/>
                  </a:lnTo>
                  <a:lnTo>
                    <a:pt x="43" y="154"/>
                  </a:lnTo>
                  <a:lnTo>
                    <a:pt x="43" y="147"/>
                  </a:lnTo>
                  <a:lnTo>
                    <a:pt x="39" y="158"/>
                  </a:lnTo>
                  <a:close/>
                </a:path>
              </a:pathLst>
            </a:custGeom>
            <a:solidFill>
              <a:srgbClr val="000000"/>
            </a:solidFill>
            <a:ln w="9525">
              <a:noFill/>
              <a:round/>
              <a:headEnd/>
              <a:tailEnd/>
            </a:ln>
          </p:spPr>
          <p:txBody>
            <a:bodyPr/>
            <a:lstStyle/>
            <a:p>
              <a:endParaRPr lang="en-US"/>
            </a:p>
          </p:txBody>
        </p:sp>
        <p:sp>
          <p:nvSpPr>
            <p:cNvPr id="41" name="Freeform 53"/>
            <p:cNvSpPr>
              <a:spLocks/>
            </p:cNvSpPr>
            <p:nvPr/>
          </p:nvSpPr>
          <p:spPr bwMode="auto">
            <a:xfrm>
              <a:off x="3369" y="3003"/>
              <a:ext cx="50" cy="46"/>
            </a:xfrm>
            <a:custGeom>
              <a:avLst/>
              <a:gdLst>
                <a:gd name="T0" fmla="*/ 32 w 50"/>
                <a:gd name="T1" fmla="*/ 46 h 46"/>
                <a:gd name="T2" fmla="*/ 36 w 50"/>
                <a:gd name="T3" fmla="*/ 46 h 46"/>
                <a:gd name="T4" fmla="*/ 50 w 50"/>
                <a:gd name="T5" fmla="*/ 29 h 46"/>
                <a:gd name="T6" fmla="*/ 18 w 50"/>
                <a:gd name="T7" fmla="*/ 0 h 46"/>
                <a:gd name="T8" fmla="*/ 0 w 50"/>
                <a:gd name="T9" fmla="*/ 18 h 46"/>
                <a:gd name="T10" fmla="*/ 4 w 50"/>
                <a:gd name="T11" fmla="*/ 18 h 46"/>
                <a:gd name="T12" fmla="*/ 32 w 50"/>
                <a:gd name="T13" fmla="*/ 46 h 46"/>
                <a:gd name="T14" fmla="*/ 36 w 50"/>
                <a:gd name="T15" fmla="*/ 46 h 46"/>
                <a:gd name="T16" fmla="*/ 36 w 50"/>
                <a:gd name="T17" fmla="*/ 46 h 46"/>
                <a:gd name="T18" fmla="*/ 32 w 50"/>
                <a:gd name="T19" fmla="*/ 46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46"/>
                <a:gd name="T32" fmla="*/ 50 w 50"/>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46">
                  <a:moveTo>
                    <a:pt x="32" y="46"/>
                  </a:moveTo>
                  <a:lnTo>
                    <a:pt x="36" y="46"/>
                  </a:lnTo>
                  <a:lnTo>
                    <a:pt x="50" y="29"/>
                  </a:lnTo>
                  <a:lnTo>
                    <a:pt x="18" y="0"/>
                  </a:lnTo>
                  <a:lnTo>
                    <a:pt x="0" y="18"/>
                  </a:lnTo>
                  <a:lnTo>
                    <a:pt x="4" y="18"/>
                  </a:lnTo>
                  <a:lnTo>
                    <a:pt x="32" y="46"/>
                  </a:lnTo>
                  <a:lnTo>
                    <a:pt x="36" y="46"/>
                  </a:lnTo>
                  <a:lnTo>
                    <a:pt x="32" y="46"/>
                  </a:lnTo>
                  <a:close/>
                </a:path>
              </a:pathLst>
            </a:custGeom>
            <a:solidFill>
              <a:srgbClr val="000000"/>
            </a:solidFill>
            <a:ln w="9525">
              <a:noFill/>
              <a:round/>
              <a:headEnd/>
              <a:tailEnd/>
            </a:ln>
          </p:spPr>
          <p:txBody>
            <a:bodyPr/>
            <a:lstStyle/>
            <a:p>
              <a:endParaRPr lang="en-US"/>
            </a:p>
          </p:txBody>
        </p:sp>
        <p:sp>
          <p:nvSpPr>
            <p:cNvPr id="42" name="Freeform 54"/>
            <p:cNvSpPr>
              <a:spLocks/>
            </p:cNvSpPr>
            <p:nvPr/>
          </p:nvSpPr>
          <p:spPr bwMode="auto">
            <a:xfrm>
              <a:off x="3355" y="3021"/>
              <a:ext cx="46" cy="46"/>
            </a:xfrm>
            <a:custGeom>
              <a:avLst/>
              <a:gdLst>
                <a:gd name="T0" fmla="*/ 32 w 46"/>
                <a:gd name="T1" fmla="*/ 46 h 46"/>
                <a:gd name="T2" fmla="*/ 32 w 46"/>
                <a:gd name="T3" fmla="*/ 46 h 46"/>
                <a:gd name="T4" fmla="*/ 46 w 46"/>
                <a:gd name="T5" fmla="*/ 28 h 46"/>
                <a:gd name="T6" fmla="*/ 18 w 46"/>
                <a:gd name="T7" fmla="*/ 0 h 46"/>
                <a:gd name="T8" fmla="*/ 0 w 46"/>
                <a:gd name="T9" fmla="*/ 18 h 46"/>
                <a:gd name="T10" fmla="*/ 0 w 46"/>
                <a:gd name="T11" fmla="*/ 14 h 46"/>
                <a:gd name="T12" fmla="*/ 32 w 46"/>
                <a:gd name="T13" fmla="*/ 46 h 46"/>
                <a:gd name="T14" fmla="*/ 32 w 46"/>
                <a:gd name="T15" fmla="*/ 46 h 46"/>
                <a:gd name="T16" fmla="*/ 32 w 46"/>
                <a:gd name="T17" fmla="*/ 46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6"/>
                <a:gd name="T29" fmla="*/ 46 w 46"/>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6">
                  <a:moveTo>
                    <a:pt x="32" y="46"/>
                  </a:moveTo>
                  <a:lnTo>
                    <a:pt x="32" y="46"/>
                  </a:lnTo>
                  <a:lnTo>
                    <a:pt x="46" y="28"/>
                  </a:lnTo>
                  <a:lnTo>
                    <a:pt x="18" y="0"/>
                  </a:lnTo>
                  <a:lnTo>
                    <a:pt x="0" y="18"/>
                  </a:lnTo>
                  <a:lnTo>
                    <a:pt x="0" y="14"/>
                  </a:lnTo>
                  <a:lnTo>
                    <a:pt x="32" y="46"/>
                  </a:lnTo>
                  <a:close/>
                </a:path>
              </a:pathLst>
            </a:custGeom>
            <a:solidFill>
              <a:srgbClr val="000000"/>
            </a:solidFill>
            <a:ln w="9525">
              <a:noFill/>
              <a:round/>
              <a:headEnd/>
              <a:tailEnd/>
            </a:ln>
          </p:spPr>
          <p:txBody>
            <a:bodyPr/>
            <a:lstStyle/>
            <a:p>
              <a:endParaRPr lang="en-US"/>
            </a:p>
          </p:txBody>
        </p:sp>
        <p:sp>
          <p:nvSpPr>
            <p:cNvPr id="43" name="Freeform 55"/>
            <p:cNvSpPr>
              <a:spLocks/>
            </p:cNvSpPr>
            <p:nvPr/>
          </p:nvSpPr>
          <p:spPr bwMode="auto">
            <a:xfrm>
              <a:off x="3337" y="3035"/>
              <a:ext cx="50" cy="50"/>
            </a:xfrm>
            <a:custGeom>
              <a:avLst/>
              <a:gdLst>
                <a:gd name="T0" fmla="*/ 29 w 50"/>
                <a:gd name="T1" fmla="*/ 50 h 50"/>
                <a:gd name="T2" fmla="*/ 32 w 50"/>
                <a:gd name="T3" fmla="*/ 50 h 50"/>
                <a:gd name="T4" fmla="*/ 50 w 50"/>
                <a:gd name="T5" fmla="*/ 32 h 50"/>
                <a:gd name="T6" fmla="*/ 18 w 50"/>
                <a:gd name="T7" fmla="*/ 0 h 50"/>
                <a:gd name="T8" fmla="*/ 0 w 50"/>
                <a:gd name="T9" fmla="*/ 18 h 50"/>
                <a:gd name="T10" fmla="*/ 3 w 50"/>
                <a:gd name="T11" fmla="*/ 18 h 50"/>
                <a:gd name="T12" fmla="*/ 29 w 50"/>
                <a:gd name="T13" fmla="*/ 50 h 50"/>
                <a:gd name="T14" fmla="*/ 29 w 50"/>
                <a:gd name="T15" fmla="*/ 50 h 50"/>
                <a:gd name="T16" fmla="*/ 32 w 50"/>
                <a:gd name="T17" fmla="*/ 50 h 50"/>
                <a:gd name="T18" fmla="*/ 29 w 50"/>
                <a:gd name="T19" fmla="*/ 5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50"/>
                <a:gd name="T32" fmla="*/ 50 w 50"/>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50">
                  <a:moveTo>
                    <a:pt x="29" y="50"/>
                  </a:moveTo>
                  <a:lnTo>
                    <a:pt x="32" y="50"/>
                  </a:lnTo>
                  <a:lnTo>
                    <a:pt x="50" y="32"/>
                  </a:lnTo>
                  <a:lnTo>
                    <a:pt x="18" y="0"/>
                  </a:lnTo>
                  <a:lnTo>
                    <a:pt x="0" y="18"/>
                  </a:lnTo>
                  <a:lnTo>
                    <a:pt x="3" y="18"/>
                  </a:lnTo>
                  <a:lnTo>
                    <a:pt x="29" y="50"/>
                  </a:lnTo>
                  <a:lnTo>
                    <a:pt x="32" y="50"/>
                  </a:lnTo>
                  <a:lnTo>
                    <a:pt x="29" y="50"/>
                  </a:lnTo>
                  <a:close/>
                </a:path>
              </a:pathLst>
            </a:custGeom>
            <a:solidFill>
              <a:srgbClr val="000000"/>
            </a:solidFill>
            <a:ln w="9525">
              <a:noFill/>
              <a:round/>
              <a:headEnd/>
              <a:tailEnd/>
            </a:ln>
          </p:spPr>
          <p:txBody>
            <a:bodyPr/>
            <a:lstStyle/>
            <a:p>
              <a:endParaRPr lang="en-US"/>
            </a:p>
          </p:txBody>
        </p:sp>
        <p:sp>
          <p:nvSpPr>
            <p:cNvPr id="44" name="Freeform 56"/>
            <p:cNvSpPr>
              <a:spLocks/>
            </p:cNvSpPr>
            <p:nvPr/>
          </p:nvSpPr>
          <p:spPr bwMode="auto">
            <a:xfrm>
              <a:off x="3323" y="3053"/>
              <a:ext cx="43" cy="47"/>
            </a:xfrm>
            <a:custGeom>
              <a:avLst/>
              <a:gdLst>
                <a:gd name="T0" fmla="*/ 25 w 43"/>
                <a:gd name="T1" fmla="*/ 47 h 47"/>
                <a:gd name="T2" fmla="*/ 25 w 43"/>
                <a:gd name="T3" fmla="*/ 47 h 47"/>
                <a:gd name="T4" fmla="*/ 43 w 43"/>
                <a:gd name="T5" fmla="*/ 32 h 47"/>
                <a:gd name="T6" fmla="*/ 17 w 43"/>
                <a:gd name="T7" fmla="*/ 0 h 47"/>
                <a:gd name="T8" fmla="*/ 0 w 43"/>
                <a:gd name="T9" fmla="*/ 14 h 47"/>
                <a:gd name="T10" fmla="*/ 0 w 43"/>
                <a:gd name="T11" fmla="*/ 14 h 47"/>
                <a:gd name="T12" fmla="*/ 25 w 43"/>
                <a:gd name="T13" fmla="*/ 47 h 47"/>
                <a:gd name="T14" fmla="*/ 0 60000 65536"/>
                <a:gd name="T15" fmla="*/ 0 60000 65536"/>
                <a:gd name="T16" fmla="*/ 0 60000 65536"/>
                <a:gd name="T17" fmla="*/ 0 60000 65536"/>
                <a:gd name="T18" fmla="*/ 0 60000 65536"/>
                <a:gd name="T19" fmla="*/ 0 60000 65536"/>
                <a:gd name="T20" fmla="*/ 0 60000 65536"/>
                <a:gd name="T21" fmla="*/ 0 w 43"/>
                <a:gd name="T22" fmla="*/ 0 h 47"/>
                <a:gd name="T23" fmla="*/ 43 w 43"/>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7">
                  <a:moveTo>
                    <a:pt x="25" y="47"/>
                  </a:moveTo>
                  <a:lnTo>
                    <a:pt x="25" y="47"/>
                  </a:lnTo>
                  <a:lnTo>
                    <a:pt x="43" y="32"/>
                  </a:lnTo>
                  <a:lnTo>
                    <a:pt x="17" y="0"/>
                  </a:lnTo>
                  <a:lnTo>
                    <a:pt x="0" y="14"/>
                  </a:lnTo>
                  <a:lnTo>
                    <a:pt x="25" y="47"/>
                  </a:lnTo>
                  <a:close/>
                </a:path>
              </a:pathLst>
            </a:custGeom>
            <a:solidFill>
              <a:srgbClr val="000000"/>
            </a:solidFill>
            <a:ln w="9525">
              <a:noFill/>
              <a:round/>
              <a:headEnd/>
              <a:tailEnd/>
            </a:ln>
          </p:spPr>
          <p:txBody>
            <a:bodyPr/>
            <a:lstStyle/>
            <a:p>
              <a:endParaRPr lang="en-US"/>
            </a:p>
          </p:txBody>
        </p:sp>
        <p:sp>
          <p:nvSpPr>
            <p:cNvPr id="45" name="Freeform 57"/>
            <p:cNvSpPr>
              <a:spLocks/>
            </p:cNvSpPr>
            <p:nvPr/>
          </p:nvSpPr>
          <p:spPr bwMode="auto">
            <a:xfrm>
              <a:off x="3305" y="3067"/>
              <a:ext cx="43" cy="50"/>
            </a:xfrm>
            <a:custGeom>
              <a:avLst/>
              <a:gdLst>
                <a:gd name="T0" fmla="*/ 25 w 43"/>
                <a:gd name="T1" fmla="*/ 50 h 50"/>
                <a:gd name="T2" fmla="*/ 28 w 43"/>
                <a:gd name="T3" fmla="*/ 47 h 50"/>
                <a:gd name="T4" fmla="*/ 43 w 43"/>
                <a:gd name="T5" fmla="*/ 33 h 50"/>
                <a:gd name="T6" fmla="*/ 18 w 43"/>
                <a:gd name="T7" fmla="*/ 0 h 50"/>
                <a:gd name="T8" fmla="*/ 0 w 43"/>
                <a:gd name="T9" fmla="*/ 15 h 50"/>
                <a:gd name="T10" fmla="*/ 3 w 43"/>
                <a:gd name="T11" fmla="*/ 11 h 50"/>
                <a:gd name="T12" fmla="*/ 25 w 43"/>
                <a:gd name="T13" fmla="*/ 50 h 50"/>
                <a:gd name="T14" fmla="*/ 25 w 43"/>
                <a:gd name="T15" fmla="*/ 47 h 50"/>
                <a:gd name="T16" fmla="*/ 28 w 43"/>
                <a:gd name="T17" fmla="*/ 47 h 50"/>
                <a:gd name="T18" fmla="*/ 25 w 43"/>
                <a:gd name="T19" fmla="*/ 5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50"/>
                <a:gd name="T32" fmla="*/ 43 w 43"/>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50">
                  <a:moveTo>
                    <a:pt x="25" y="50"/>
                  </a:moveTo>
                  <a:lnTo>
                    <a:pt x="28" y="47"/>
                  </a:lnTo>
                  <a:lnTo>
                    <a:pt x="43" y="33"/>
                  </a:lnTo>
                  <a:lnTo>
                    <a:pt x="18" y="0"/>
                  </a:lnTo>
                  <a:lnTo>
                    <a:pt x="0" y="15"/>
                  </a:lnTo>
                  <a:lnTo>
                    <a:pt x="3" y="11"/>
                  </a:lnTo>
                  <a:lnTo>
                    <a:pt x="25" y="50"/>
                  </a:lnTo>
                  <a:lnTo>
                    <a:pt x="25" y="47"/>
                  </a:lnTo>
                  <a:lnTo>
                    <a:pt x="28" y="47"/>
                  </a:lnTo>
                  <a:lnTo>
                    <a:pt x="25" y="50"/>
                  </a:lnTo>
                  <a:close/>
                </a:path>
              </a:pathLst>
            </a:custGeom>
            <a:solidFill>
              <a:srgbClr val="000000"/>
            </a:solidFill>
            <a:ln w="9525">
              <a:noFill/>
              <a:round/>
              <a:headEnd/>
              <a:tailEnd/>
            </a:ln>
          </p:spPr>
          <p:txBody>
            <a:bodyPr/>
            <a:lstStyle/>
            <a:p>
              <a:endParaRPr lang="en-US"/>
            </a:p>
          </p:txBody>
        </p:sp>
        <p:sp>
          <p:nvSpPr>
            <p:cNvPr id="46" name="Freeform 58"/>
            <p:cNvSpPr>
              <a:spLocks/>
            </p:cNvSpPr>
            <p:nvPr/>
          </p:nvSpPr>
          <p:spPr bwMode="auto">
            <a:xfrm>
              <a:off x="3290" y="3078"/>
              <a:ext cx="40" cy="50"/>
            </a:xfrm>
            <a:custGeom>
              <a:avLst/>
              <a:gdLst>
                <a:gd name="T0" fmla="*/ 22 w 40"/>
                <a:gd name="T1" fmla="*/ 50 h 50"/>
                <a:gd name="T2" fmla="*/ 22 w 40"/>
                <a:gd name="T3" fmla="*/ 50 h 50"/>
                <a:gd name="T4" fmla="*/ 40 w 40"/>
                <a:gd name="T5" fmla="*/ 39 h 50"/>
                <a:gd name="T6" fmla="*/ 18 w 40"/>
                <a:gd name="T7" fmla="*/ 0 h 50"/>
                <a:gd name="T8" fmla="*/ 0 w 40"/>
                <a:gd name="T9" fmla="*/ 11 h 50"/>
                <a:gd name="T10" fmla="*/ 0 w 40"/>
                <a:gd name="T11" fmla="*/ 11 h 50"/>
                <a:gd name="T12" fmla="*/ 0 w 40"/>
                <a:gd name="T13" fmla="*/ 11 h 50"/>
                <a:gd name="T14" fmla="*/ 0 w 40"/>
                <a:gd name="T15" fmla="*/ 11 h 50"/>
                <a:gd name="T16" fmla="*/ 0 w 40"/>
                <a:gd name="T17" fmla="*/ 11 h 50"/>
                <a:gd name="T18" fmla="*/ 22 w 40"/>
                <a:gd name="T19" fmla="*/ 5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0"/>
                <a:gd name="T32" fmla="*/ 40 w 40"/>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0">
                  <a:moveTo>
                    <a:pt x="22" y="50"/>
                  </a:moveTo>
                  <a:lnTo>
                    <a:pt x="22" y="50"/>
                  </a:lnTo>
                  <a:lnTo>
                    <a:pt x="40" y="39"/>
                  </a:lnTo>
                  <a:lnTo>
                    <a:pt x="18" y="0"/>
                  </a:lnTo>
                  <a:lnTo>
                    <a:pt x="0" y="11"/>
                  </a:lnTo>
                  <a:lnTo>
                    <a:pt x="22" y="50"/>
                  </a:lnTo>
                  <a:close/>
                </a:path>
              </a:pathLst>
            </a:custGeom>
            <a:solidFill>
              <a:srgbClr val="000000"/>
            </a:solidFill>
            <a:ln w="9525">
              <a:noFill/>
              <a:round/>
              <a:headEnd/>
              <a:tailEnd/>
            </a:ln>
          </p:spPr>
          <p:txBody>
            <a:bodyPr/>
            <a:lstStyle/>
            <a:p>
              <a:endParaRPr lang="en-US"/>
            </a:p>
          </p:txBody>
        </p:sp>
        <p:sp>
          <p:nvSpPr>
            <p:cNvPr id="47" name="Freeform 59"/>
            <p:cNvSpPr>
              <a:spLocks/>
            </p:cNvSpPr>
            <p:nvPr/>
          </p:nvSpPr>
          <p:spPr bwMode="auto">
            <a:xfrm>
              <a:off x="3272" y="3089"/>
              <a:ext cx="40" cy="50"/>
            </a:xfrm>
            <a:custGeom>
              <a:avLst/>
              <a:gdLst>
                <a:gd name="T0" fmla="*/ 22 w 40"/>
                <a:gd name="T1" fmla="*/ 50 h 50"/>
                <a:gd name="T2" fmla="*/ 25 w 40"/>
                <a:gd name="T3" fmla="*/ 50 h 50"/>
                <a:gd name="T4" fmla="*/ 40 w 40"/>
                <a:gd name="T5" fmla="*/ 39 h 50"/>
                <a:gd name="T6" fmla="*/ 18 w 40"/>
                <a:gd name="T7" fmla="*/ 0 h 50"/>
                <a:gd name="T8" fmla="*/ 0 w 40"/>
                <a:gd name="T9" fmla="*/ 11 h 50"/>
                <a:gd name="T10" fmla="*/ 0 w 40"/>
                <a:gd name="T11" fmla="*/ 11 h 50"/>
                <a:gd name="T12" fmla="*/ 22 w 40"/>
                <a:gd name="T13" fmla="*/ 50 h 50"/>
                <a:gd name="T14" fmla="*/ 22 w 40"/>
                <a:gd name="T15" fmla="*/ 50 h 50"/>
                <a:gd name="T16" fmla="*/ 25 w 40"/>
                <a:gd name="T17" fmla="*/ 50 h 50"/>
                <a:gd name="T18" fmla="*/ 22 w 40"/>
                <a:gd name="T19" fmla="*/ 5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0"/>
                <a:gd name="T32" fmla="*/ 40 w 40"/>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0">
                  <a:moveTo>
                    <a:pt x="22" y="50"/>
                  </a:moveTo>
                  <a:lnTo>
                    <a:pt x="25" y="50"/>
                  </a:lnTo>
                  <a:lnTo>
                    <a:pt x="40" y="39"/>
                  </a:lnTo>
                  <a:lnTo>
                    <a:pt x="18" y="0"/>
                  </a:lnTo>
                  <a:lnTo>
                    <a:pt x="0" y="11"/>
                  </a:lnTo>
                  <a:lnTo>
                    <a:pt x="22" y="50"/>
                  </a:lnTo>
                  <a:lnTo>
                    <a:pt x="25" y="50"/>
                  </a:lnTo>
                  <a:lnTo>
                    <a:pt x="22" y="50"/>
                  </a:lnTo>
                  <a:close/>
                </a:path>
              </a:pathLst>
            </a:custGeom>
            <a:solidFill>
              <a:srgbClr val="000000"/>
            </a:solidFill>
            <a:ln w="9525">
              <a:noFill/>
              <a:round/>
              <a:headEnd/>
              <a:tailEnd/>
            </a:ln>
          </p:spPr>
          <p:txBody>
            <a:bodyPr/>
            <a:lstStyle/>
            <a:p>
              <a:endParaRPr lang="en-US"/>
            </a:p>
          </p:txBody>
        </p:sp>
        <p:sp>
          <p:nvSpPr>
            <p:cNvPr id="48" name="Freeform 60"/>
            <p:cNvSpPr>
              <a:spLocks/>
            </p:cNvSpPr>
            <p:nvPr/>
          </p:nvSpPr>
          <p:spPr bwMode="auto">
            <a:xfrm>
              <a:off x="3255" y="3100"/>
              <a:ext cx="39" cy="50"/>
            </a:xfrm>
            <a:custGeom>
              <a:avLst/>
              <a:gdLst>
                <a:gd name="T0" fmla="*/ 17 w 39"/>
                <a:gd name="T1" fmla="*/ 50 h 50"/>
                <a:gd name="T2" fmla="*/ 21 w 39"/>
                <a:gd name="T3" fmla="*/ 50 h 50"/>
                <a:gd name="T4" fmla="*/ 39 w 39"/>
                <a:gd name="T5" fmla="*/ 39 h 50"/>
                <a:gd name="T6" fmla="*/ 17 w 39"/>
                <a:gd name="T7" fmla="*/ 0 h 50"/>
                <a:gd name="T8" fmla="*/ 0 w 39"/>
                <a:gd name="T9" fmla="*/ 10 h 50"/>
                <a:gd name="T10" fmla="*/ 3 w 39"/>
                <a:gd name="T11" fmla="*/ 10 h 50"/>
                <a:gd name="T12" fmla="*/ 17 w 39"/>
                <a:gd name="T13" fmla="*/ 50 h 50"/>
                <a:gd name="T14" fmla="*/ 21 w 39"/>
                <a:gd name="T15" fmla="*/ 50 h 50"/>
                <a:gd name="T16" fmla="*/ 21 w 39"/>
                <a:gd name="T17" fmla="*/ 50 h 50"/>
                <a:gd name="T18" fmla="*/ 17 w 39"/>
                <a:gd name="T19" fmla="*/ 5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50"/>
                <a:gd name="T32" fmla="*/ 39 w 39"/>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50">
                  <a:moveTo>
                    <a:pt x="17" y="50"/>
                  </a:moveTo>
                  <a:lnTo>
                    <a:pt x="21" y="50"/>
                  </a:lnTo>
                  <a:lnTo>
                    <a:pt x="39" y="39"/>
                  </a:lnTo>
                  <a:lnTo>
                    <a:pt x="17" y="0"/>
                  </a:lnTo>
                  <a:lnTo>
                    <a:pt x="0" y="10"/>
                  </a:lnTo>
                  <a:lnTo>
                    <a:pt x="3" y="10"/>
                  </a:lnTo>
                  <a:lnTo>
                    <a:pt x="17" y="50"/>
                  </a:lnTo>
                  <a:lnTo>
                    <a:pt x="21" y="50"/>
                  </a:lnTo>
                  <a:lnTo>
                    <a:pt x="17" y="50"/>
                  </a:lnTo>
                  <a:close/>
                </a:path>
              </a:pathLst>
            </a:custGeom>
            <a:solidFill>
              <a:srgbClr val="000000"/>
            </a:solidFill>
            <a:ln w="9525">
              <a:noFill/>
              <a:round/>
              <a:headEnd/>
              <a:tailEnd/>
            </a:ln>
          </p:spPr>
          <p:txBody>
            <a:bodyPr/>
            <a:lstStyle/>
            <a:p>
              <a:endParaRPr lang="en-US"/>
            </a:p>
          </p:txBody>
        </p:sp>
        <p:sp>
          <p:nvSpPr>
            <p:cNvPr id="49" name="Freeform 61"/>
            <p:cNvSpPr>
              <a:spLocks/>
            </p:cNvSpPr>
            <p:nvPr/>
          </p:nvSpPr>
          <p:spPr bwMode="auto">
            <a:xfrm>
              <a:off x="3237" y="3110"/>
              <a:ext cx="35" cy="47"/>
            </a:xfrm>
            <a:custGeom>
              <a:avLst/>
              <a:gdLst>
                <a:gd name="T0" fmla="*/ 18 w 35"/>
                <a:gd name="T1" fmla="*/ 47 h 47"/>
                <a:gd name="T2" fmla="*/ 18 w 35"/>
                <a:gd name="T3" fmla="*/ 47 h 47"/>
                <a:gd name="T4" fmla="*/ 35 w 35"/>
                <a:gd name="T5" fmla="*/ 40 h 47"/>
                <a:gd name="T6" fmla="*/ 21 w 35"/>
                <a:gd name="T7" fmla="*/ 0 h 47"/>
                <a:gd name="T8" fmla="*/ 0 w 35"/>
                <a:gd name="T9" fmla="*/ 7 h 47"/>
                <a:gd name="T10" fmla="*/ 0 w 35"/>
                <a:gd name="T11" fmla="*/ 7 h 47"/>
                <a:gd name="T12" fmla="*/ 0 w 35"/>
                <a:gd name="T13" fmla="*/ 7 h 47"/>
                <a:gd name="T14" fmla="*/ 0 w 35"/>
                <a:gd name="T15" fmla="*/ 7 h 47"/>
                <a:gd name="T16" fmla="*/ 0 w 35"/>
                <a:gd name="T17" fmla="*/ 7 h 47"/>
                <a:gd name="T18" fmla="*/ 18 w 35"/>
                <a:gd name="T19" fmla="*/ 47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47"/>
                <a:gd name="T32" fmla="*/ 35 w 35"/>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47">
                  <a:moveTo>
                    <a:pt x="18" y="47"/>
                  </a:moveTo>
                  <a:lnTo>
                    <a:pt x="18" y="47"/>
                  </a:lnTo>
                  <a:lnTo>
                    <a:pt x="35" y="40"/>
                  </a:lnTo>
                  <a:lnTo>
                    <a:pt x="21" y="0"/>
                  </a:lnTo>
                  <a:lnTo>
                    <a:pt x="0" y="7"/>
                  </a:lnTo>
                  <a:lnTo>
                    <a:pt x="18" y="47"/>
                  </a:lnTo>
                  <a:close/>
                </a:path>
              </a:pathLst>
            </a:custGeom>
            <a:solidFill>
              <a:srgbClr val="000000"/>
            </a:solidFill>
            <a:ln w="9525">
              <a:noFill/>
              <a:round/>
              <a:headEnd/>
              <a:tailEnd/>
            </a:ln>
          </p:spPr>
          <p:txBody>
            <a:bodyPr/>
            <a:lstStyle/>
            <a:p>
              <a:endParaRPr lang="en-US"/>
            </a:p>
          </p:txBody>
        </p:sp>
        <p:sp>
          <p:nvSpPr>
            <p:cNvPr id="50" name="Freeform 62"/>
            <p:cNvSpPr>
              <a:spLocks/>
            </p:cNvSpPr>
            <p:nvPr/>
          </p:nvSpPr>
          <p:spPr bwMode="auto">
            <a:xfrm>
              <a:off x="3222" y="3117"/>
              <a:ext cx="33" cy="51"/>
            </a:xfrm>
            <a:custGeom>
              <a:avLst/>
              <a:gdLst>
                <a:gd name="T0" fmla="*/ 15 w 33"/>
                <a:gd name="T1" fmla="*/ 51 h 51"/>
                <a:gd name="T2" fmla="*/ 18 w 33"/>
                <a:gd name="T3" fmla="*/ 51 h 51"/>
                <a:gd name="T4" fmla="*/ 33 w 33"/>
                <a:gd name="T5" fmla="*/ 40 h 51"/>
                <a:gd name="T6" fmla="*/ 15 w 33"/>
                <a:gd name="T7" fmla="*/ 0 h 51"/>
                <a:gd name="T8" fmla="*/ 0 w 33"/>
                <a:gd name="T9" fmla="*/ 8 h 51"/>
                <a:gd name="T10" fmla="*/ 0 w 33"/>
                <a:gd name="T11" fmla="*/ 8 h 51"/>
                <a:gd name="T12" fmla="*/ 15 w 33"/>
                <a:gd name="T13" fmla="*/ 51 h 51"/>
                <a:gd name="T14" fmla="*/ 15 w 33"/>
                <a:gd name="T15" fmla="*/ 51 h 51"/>
                <a:gd name="T16" fmla="*/ 18 w 33"/>
                <a:gd name="T17" fmla="*/ 51 h 51"/>
                <a:gd name="T18" fmla="*/ 15 w 33"/>
                <a:gd name="T19" fmla="*/ 51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51"/>
                <a:gd name="T32" fmla="*/ 33 w 33"/>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51">
                  <a:moveTo>
                    <a:pt x="15" y="51"/>
                  </a:moveTo>
                  <a:lnTo>
                    <a:pt x="18" y="51"/>
                  </a:lnTo>
                  <a:lnTo>
                    <a:pt x="33" y="40"/>
                  </a:lnTo>
                  <a:lnTo>
                    <a:pt x="15" y="0"/>
                  </a:lnTo>
                  <a:lnTo>
                    <a:pt x="0" y="8"/>
                  </a:lnTo>
                  <a:lnTo>
                    <a:pt x="15" y="51"/>
                  </a:lnTo>
                  <a:lnTo>
                    <a:pt x="18" y="51"/>
                  </a:lnTo>
                  <a:lnTo>
                    <a:pt x="15" y="51"/>
                  </a:lnTo>
                  <a:close/>
                </a:path>
              </a:pathLst>
            </a:custGeom>
            <a:solidFill>
              <a:srgbClr val="000000"/>
            </a:solidFill>
            <a:ln w="9525">
              <a:noFill/>
              <a:round/>
              <a:headEnd/>
              <a:tailEnd/>
            </a:ln>
          </p:spPr>
          <p:txBody>
            <a:bodyPr/>
            <a:lstStyle/>
            <a:p>
              <a:endParaRPr lang="en-US"/>
            </a:p>
          </p:txBody>
        </p:sp>
        <p:sp>
          <p:nvSpPr>
            <p:cNvPr id="51" name="Freeform 63"/>
            <p:cNvSpPr>
              <a:spLocks/>
            </p:cNvSpPr>
            <p:nvPr/>
          </p:nvSpPr>
          <p:spPr bwMode="auto">
            <a:xfrm>
              <a:off x="3204" y="3125"/>
              <a:ext cx="33" cy="50"/>
            </a:xfrm>
            <a:custGeom>
              <a:avLst/>
              <a:gdLst>
                <a:gd name="T0" fmla="*/ 15 w 33"/>
                <a:gd name="T1" fmla="*/ 50 h 50"/>
                <a:gd name="T2" fmla="*/ 15 w 33"/>
                <a:gd name="T3" fmla="*/ 46 h 50"/>
                <a:gd name="T4" fmla="*/ 33 w 33"/>
                <a:gd name="T5" fmla="*/ 43 h 50"/>
                <a:gd name="T6" fmla="*/ 18 w 33"/>
                <a:gd name="T7" fmla="*/ 0 h 50"/>
                <a:gd name="T8" fmla="*/ 0 w 33"/>
                <a:gd name="T9" fmla="*/ 7 h 50"/>
                <a:gd name="T10" fmla="*/ 0 w 33"/>
                <a:gd name="T11" fmla="*/ 7 h 50"/>
                <a:gd name="T12" fmla="*/ 15 w 33"/>
                <a:gd name="T13" fmla="*/ 50 h 50"/>
                <a:gd name="T14" fmla="*/ 15 w 33"/>
                <a:gd name="T15" fmla="*/ 46 h 50"/>
                <a:gd name="T16" fmla="*/ 15 w 33"/>
                <a:gd name="T17" fmla="*/ 46 h 50"/>
                <a:gd name="T18" fmla="*/ 15 w 33"/>
                <a:gd name="T19" fmla="*/ 5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50"/>
                <a:gd name="T32" fmla="*/ 33 w 33"/>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50">
                  <a:moveTo>
                    <a:pt x="15" y="50"/>
                  </a:moveTo>
                  <a:lnTo>
                    <a:pt x="15" y="46"/>
                  </a:lnTo>
                  <a:lnTo>
                    <a:pt x="33" y="43"/>
                  </a:lnTo>
                  <a:lnTo>
                    <a:pt x="18" y="0"/>
                  </a:lnTo>
                  <a:lnTo>
                    <a:pt x="0" y="7"/>
                  </a:lnTo>
                  <a:lnTo>
                    <a:pt x="15" y="50"/>
                  </a:lnTo>
                  <a:lnTo>
                    <a:pt x="15" y="46"/>
                  </a:lnTo>
                  <a:lnTo>
                    <a:pt x="15" y="50"/>
                  </a:lnTo>
                  <a:close/>
                </a:path>
              </a:pathLst>
            </a:custGeom>
            <a:solidFill>
              <a:srgbClr val="000000"/>
            </a:solidFill>
            <a:ln w="9525">
              <a:noFill/>
              <a:round/>
              <a:headEnd/>
              <a:tailEnd/>
            </a:ln>
          </p:spPr>
          <p:txBody>
            <a:bodyPr/>
            <a:lstStyle/>
            <a:p>
              <a:endParaRPr lang="en-US"/>
            </a:p>
          </p:txBody>
        </p:sp>
        <p:sp>
          <p:nvSpPr>
            <p:cNvPr id="52" name="Freeform 64"/>
            <p:cNvSpPr>
              <a:spLocks/>
            </p:cNvSpPr>
            <p:nvPr/>
          </p:nvSpPr>
          <p:spPr bwMode="auto">
            <a:xfrm>
              <a:off x="3186" y="3132"/>
              <a:ext cx="33" cy="46"/>
            </a:xfrm>
            <a:custGeom>
              <a:avLst/>
              <a:gdLst>
                <a:gd name="T0" fmla="*/ 11 w 33"/>
                <a:gd name="T1" fmla="*/ 46 h 46"/>
                <a:gd name="T2" fmla="*/ 15 w 33"/>
                <a:gd name="T3" fmla="*/ 46 h 46"/>
                <a:gd name="T4" fmla="*/ 33 w 33"/>
                <a:gd name="T5" fmla="*/ 43 h 46"/>
                <a:gd name="T6" fmla="*/ 18 w 33"/>
                <a:gd name="T7" fmla="*/ 0 h 46"/>
                <a:gd name="T8" fmla="*/ 0 w 33"/>
                <a:gd name="T9" fmla="*/ 3 h 46"/>
                <a:gd name="T10" fmla="*/ 4 w 33"/>
                <a:gd name="T11" fmla="*/ 3 h 46"/>
                <a:gd name="T12" fmla="*/ 11 w 33"/>
                <a:gd name="T13" fmla="*/ 46 h 46"/>
                <a:gd name="T14" fmla="*/ 15 w 33"/>
                <a:gd name="T15" fmla="*/ 46 h 46"/>
                <a:gd name="T16" fmla="*/ 15 w 33"/>
                <a:gd name="T17" fmla="*/ 46 h 46"/>
                <a:gd name="T18" fmla="*/ 11 w 33"/>
                <a:gd name="T19" fmla="*/ 46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46"/>
                <a:gd name="T32" fmla="*/ 33 w 33"/>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46">
                  <a:moveTo>
                    <a:pt x="11" y="46"/>
                  </a:moveTo>
                  <a:lnTo>
                    <a:pt x="15" y="46"/>
                  </a:lnTo>
                  <a:lnTo>
                    <a:pt x="33" y="43"/>
                  </a:lnTo>
                  <a:lnTo>
                    <a:pt x="18" y="0"/>
                  </a:lnTo>
                  <a:lnTo>
                    <a:pt x="0" y="3"/>
                  </a:lnTo>
                  <a:lnTo>
                    <a:pt x="4" y="3"/>
                  </a:lnTo>
                  <a:lnTo>
                    <a:pt x="11" y="46"/>
                  </a:lnTo>
                  <a:lnTo>
                    <a:pt x="15" y="46"/>
                  </a:lnTo>
                  <a:lnTo>
                    <a:pt x="11" y="46"/>
                  </a:lnTo>
                  <a:close/>
                </a:path>
              </a:pathLst>
            </a:custGeom>
            <a:solidFill>
              <a:srgbClr val="000000"/>
            </a:solidFill>
            <a:ln w="9525">
              <a:noFill/>
              <a:round/>
              <a:headEnd/>
              <a:tailEnd/>
            </a:ln>
          </p:spPr>
          <p:txBody>
            <a:bodyPr/>
            <a:lstStyle/>
            <a:p>
              <a:endParaRPr lang="en-US"/>
            </a:p>
          </p:txBody>
        </p:sp>
        <p:sp>
          <p:nvSpPr>
            <p:cNvPr id="53" name="Freeform 65"/>
            <p:cNvSpPr>
              <a:spLocks/>
            </p:cNvSpPr>
            <p:nvPr/>
          </p:nvSpPr>
          <p:spPr bwMode="auto">
            <a:xfrm>
              <a:off x="3169" y="3135"/>
              <a:ext cx="28" cy="47"/>
            </a:xfrm>
            <a:custGeom>
              <a:avLst/>
              <a:gdLst>
                <a:gd name="T0" fmla="*/ 10 w 28"/>
                <a:gd name="T1" fmla="*/ 47 h 47"/>
                <a:gd name="T2" fmla="*/ 10 w 28"/>
                <a:gd name="T3" fmla="*/ 47 h 47"/>
                <a:gd name="T4" fmla="*/ 28 w 28"/>
                <a:gd name="T5" fmla="*/ 43 h 47"/>
                <a:gd name="T6" fmla="*/ 21 w 28"/>
                <a:gd name="T7" fmla="*/ 0 h 47"/>
                <a:gd name="T8" fmla="*/ 0 w 28"/>
                <a:gd name="T9" fmla="*/ 4 h 47"/>
                <a:gd name="T10" fmla="*/ 3 w 28"/>
                <a:gd name="T11" fmla="*/ 4 h 47"/>
                <a:gd name="T12" fmla="*/ 10 w 28"/>
                <a:gd name="T13" fmla="*/ 47 h 47"/>
                <a:gd name="T14" fmla="*/ 10 w 28"/>
                <a:gd name="T15" fmla="*/ 47 h 47"/>
                <a:gd name="T16" fmla="*/ 10 w 28"/>
                <a:gd name="T17" fmla="*/ 47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47"/>
                <a:gd name="T29" fmla="*/ 28 w 28"/>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47">
                  <a:moveTo>
                    <a:pt x="10" y="47"/>
                  </a:moveTo>
                  <a:lnTo>
                    <a:pt x="10" y="47"/>
                  </a:lnTo>
                  <a:lnTo>
                    <a:pt x="28" y="43"/>
                  </a:lnTo>
                  <a:lnTo>
                    <a:pt x="21" y="0"/>
                  </a:lnTo>
                  <a:lnTo>
                    <a:pt x="0" y="4"/>
                  </a:lnTo>
                  <a:lnTo>
                    <a:pt x="3" y="4"/>
                  </a:lnTo>
                  <a:lnTo>
                    <a:pt x="10" y="47"/>
                  </a:lnTo>
                  <a:close/>
                </a:path>
              </a:pathLst>
            </a:custGeom>
            <a:solidFill>
              <a:srgbClr val="000000"/>
            </a:solidFill>
            <a:ln w="9525">
              <a:noFill/>
              <a:round/>
              <a:headEnd/>
              <a:tailEnd/>
            </a:ln>
          </p:spPr>
          <p:txBody>
            <a:bodyPr/>
            <a:lstStyle/>
            <a:p>
              <a:endParaRPr lang="en-US"/>
            </a:p>
          </p:txBody>
        </p:sp>
        <p:sp>
          <p:nvSpPr>
            <p:cNvPr id="54" name="Freeform 66"/>
            <p:cNvSpPr>
              <a:spLocks/>
            </p:cNvSpPr>
            <p:nvPr/>
          </p:nvSpPr>
          <p:spPr bwMode="auto">
            <a:xfrm>
              <a:off x="3154" y="3139"/>
              <a:ext cx="25" cy="47"/>
            </a:xfrm>
            <a:custGeom>
              <a:avLst/>
              <a:gdLst>
                <a:gd name="T0" fmla="*/ 7 w 25"/>
                <a:gd name="T1" fmla="*/ 47 h 47"/>
                <a:gd name="T2" fmla="*/ 7 w 25"/>
                <a:gd name="T3" fmla="*/ 47 h 47"/>
                <a:gd name="T4" fmla="*/ 25 w 25"/>
                <a:gd name="T5" fmla="*/ 43 h 47"/>
                <a:gd name="T6" fmla="*/ 18 w 25"/>
                <a:gd name="T7" fmla="*/ 0 h 47"/>
                <a:gd name="T8" fmla="*/ 0 w 25"/>
                <a:gd name="T9" fmla="*/ 4 h 47"/>
                <a:gd name="T10" fmla="*/ 0 w 25"/>
                <a:gd name="T11" fmla="*/ 4 h 47"/>
                <a:gd name="T12" fmla="*/ 7 w 25"/>
                <a:gd name="T13" fmla="*/ 47 h 47"/>
                <a:gd name="T14" fmla="*/ 7 w 25"/>
                <a:gd name="T15" fmla="*/ 47 h 47"/>
                <a:gd name="T16" fmla="*/ 7 w 25"/>
                <a:gd name="T17" fmla="*/ 47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47"/>
                <a:gd name="T29" fmla="*/ 25 w 25"/>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47">
                  <a:moveTo>
                    <a:pt x="7" y="47"/>
                  </a:moveTo>
                  <a:lnTo>
                    <a:pt x="7" y="47"/>
                  </a:lnTo>
                  <a:lnTo>
                    <a:pt x="25" y="43"/>
                  </a:lnTo>
                  <a:lnTo>
                    <a:pt x="18" y="0"/>
                  </a:lnTo>
                  <a:lnTo>
                    <a:pt x="0" y="4"/>
                  </a:lnTo>
                  <a:lnTo>
                    <a:pt x="7" y="47"/>
                  </a:lnTo>
                  <a:close/>
                </a:path>
              </a:pathLst>
            </a:custGeom>
            <a:solidFill>
              <a:srgbClr val="000000"/>
            </a:solidFill>
            <a:ln w="9525">
              <a:noFill/>
              <a:round/>
              <a:headEnd/>
              <a:tailEnd/>
            </a:ln>
          </p:spPr>
          <p:txBody>
            <a:bodyPr/>
            <a:lstStyle/>
            <a:p>
              <a:endParaRPr lang="en-US"/>
            </a:p>
          </p:txBody>
        </p:sp>
        <p:sp>
          <p:nvSpPr>
            <p:cNvPr id="55" name="Freeform 67"/>
            <p:cNvSpPr>
              <a:spLocks/>
            </p:cNvSpPr>
            <p:nvPr/>
          </p:nvSpPr>
          <p:spPr bwMode="auto">
            <a:xfrm>
              <a:off x="3136" y="3143"/>
              <a:ext cx="25" cy="46"/>
            </a:xfrm>
            <a:custGeom>
              <a:avLst/>
              <a:gdLst>
                <a:gd name="T0" fmla="*/ 7 w 25"/>
                <a:gd name="T1" fmla="*/ 46 h 46"/>
                <a:gd name="T2" fmla="*/ 7 w 25"/>
                <a:gd name="T3" fmla="*/ 46 h 46"/>
                <a:gd name="T4" fmla="*/ 25 w 25"/>
                <a:gd name="T5" fmla="*/ 43 h 46"/>
                <a:gd name="T6" fmla="*/ 18 w 25"/>
                <a:gd name="T7" fmla="*/ 0 h 46"/>
                <a:gd name="T8" fmla="*/ 0 w 25"/>
                <a:gd name="T9" fmla="*/ 3 h 46"/>
                <a:gd name="T10" fmla="*/ 4 w 25"/>
                <a:gd name="T11" fmla="*/ 3 h 46"/>
                <a:gd name="T12" fmla="*/ 7 w 25"/>
                <a:gd name="T13" fmla="*/ 46 h 46"/>
                <a:gd name="T14" fmla="*/ 7 w 25"/>
                <a:gd name="T15" fmla="*/ 46 h 46"/>
                <a:gd name="T16" fmla="*/ 7 w 25"/>
                <a:gd name="T17" fmla="*/ 46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46"/>
                <a:gd name="T29" fmla="*/ 25 w 25"/>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46">
                  <a:moveTo>
                    <a:pt x="7" y="46"/>
                  </a:moveTo>
                  <a:lnTo>
                    <a:pt x="7" y="46"/>
                  </a:lnTo>
                  <a:lnTo>
                    <a:pt x="25" y="43"/>
                  </a:lnTo>
                  <a:lnTo>
                    <a:pt x="18" y="0"/>
                  </a:lnTo>
                  <a:lnTo>
                    <a:pt x="0" y="3"/>
                  </a:lnTo>
                  <a:lnTo>
                    <a:pt x="4" y="3"/>
                  </a:lnTo>
                  <a:lnTo>
                    <a:pt x="7" y="46"/>
                  </a:lnTo>
                  <a:close/>
                </a:path>
              </a:pathLst>
            </a:custGeom>
            <a:solidFill>
              <a:srgbClr val="000000"/>
            </a:solidFill>
            <a:ln w="9525">
              <a:noFill/>
              <a:round/>
              <a:headEnd/>
              <a:tailEnd/>
            </a:ln>
          </p:spPr>
          <p:txBody>
            <a:bodyPr/>
            <a:lstStyle/>
            <a:p>
              <a:endParaRPr lang="en-US"/>
            </a:p>
          </p:txBody>
        </p:sp>
        <p:sp>
          <p:nvSpPr>
            <p:cNvPr id="56" name="Freeform 68"/>
            <p:cNvSpPr>
              <a:spLocks/>
            </p:cNvSpPr>
            <p:nvPr/>
          </p:nvSpPr>
          <p:spPr bwMode="auto">
            <a:xfrm>
              <a:off x="3115" y="3146"/>
              <a:ext cx="28" cy="47"/>
            </a:xfrm>
            <a:custGeom>
              <a:avLst/>
              <a:gdLst>
                <a:gd name="T0" fmla="*/ 0 w 28"/>
                <a:gd name="T1" fmla="*/ 43 h 47"/>
                <a:gd name="T2" fmla="*/ 11 w 28"/>
                <a:gd name="T3" fmla="*/ 43 h 47"/>
                <a:gd name="T4" fmla="*/ 28 w 28"/>
                <a:gd name="T5" fmla="*/ 43 h 47"/>
                <a:gd name="T6" fmla="*/ 25 w 28"/>
                <a:gd name="T7" fmla="*/ 0 h 47"/>
                <a:gd name="T8" fmla="*/ 7 w 28"/>
                <a:gd name="T9" fmla="*/ 0 h 47"/>
                <a:gd name="T10" fmla="*/ 18 w 28"/>
                <a:gd name="T11" fmla="*/ 4 h 47"/>
                <a:gd name="T12" fmla="*/ 0 w 28"/>
                <a:gd name="T13" fmla="*/ 43 h 47"/>
                <a:gd name="T14" fmla="*/ 3 w 28"/>
                <a:gd name="T15" fmla="*/ 47 h 47"/>
                <a:gd name="T16" fmla="*/ 11 w 28"/>
                <a:gd name="T17" fmla="*/ 43 h 47"/>
                <a:gd name="T18" fmla="*/ 0 w 28"/>
                <a:gd name="T19" fmla="*/ 43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47"/>
                <a:gd name="T32" fmla="*/ 28 w 28"/>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47">
                  <a:moveTo>
                    <a:pt x="0" y="43"/>
                  </a:moveTo>
                  <a:lnTo>
                    <a:pt x="11" y="43"/>
                  </a:lnTo>
                  <a:lnTo>
                    <a:pt x="28" y="43"/>
                  </a:lnTo>
                  <a:lnTo>
                    <a:pt x="25" y="0"/>
                  </a:lnTo>
                  <a:lnTo>
                    <a:pt x="7" y="0"/>
                  </a:lnTo>
                  <a:lnTo>
                    <a:pt x="18" y="4"/>
                  </a:lnTo>
                  <a:lnTo>
                    <a:pt x="0" y="43"/>
                  </a:lnTo>
                  <a:lnTo>
                    <a:pt x="3" y="47"/>
                  </a:lnTo>
                  <a:lnTo>
                    <a:pt x="11" y="43"/>
                  </a:lnTo>
                  <a:lnTo>
                    <a:pt x="0" y="43"/>
                  </a:lnTo>
                  <a:close/>
                </a:path>
              </a:pathLst>
            </a:custGeom>
            <a:solidFill>
              <a:srgbClr val="000000"/>
            </a:solidFill>
            <a:ln w="9525">
              <a:noFill/>
              <a:round/>
              <a:headEnd/>
              <a:tailEnd/>
            </a:ln>
          </p:spPr>
          <p:txBody>
            <a:bodyPr/>
            <a:lstStyle/>
            <a:p>
              <a:endParaRPr lang="en-US"/>
            </a:p>
          </p:txBody>
        </p:sp>
        <p:sp>
          <p:nvSpPr>
            <p:cNvPr id="57" name="Freeform 69"/>
            <p:cNvSpPr>
              <a:spLocks/>
            </p:cNvSpPr>
            <p:nvPr/>
          </p:nvSpPr>
          <p:spPr bwMode="auto">
            <a:xfrm>
              <a:off x="3101" y="3143"/>
              <a:ext cx="32" cy="46"/>
            </a:xfrm>
            <a:custGeom>
              <a:avLst/>
              <a:gdLst>
                <a:gd name="T0" fmla="*/ 7 w 32"/>
                <a:gd name="T1" fmla="*/ 43 h 46"/>
                <a:gd name="T2" fmla="*/ 0 w 32"/>
                <a:gd name="T3" fmla="*/ 39 h 46"/>
                <a:gd name="T4" fmla="*/ 14 w 32"/>
                <a:gd name="T5" fmla="*/ 46 h 46"/>
                <a:gd name="T6" fmla="*/ 32 w 32"/>
                <a:gd name="T7" fmla="*/ 7 h 46"/>
                <a:gd name="T8" fmla="*/ 17 w 32"/>
                <a:gd name="T9" fmla="*/ 0 h 46"/>
                <a:gd name="T10" fmla="*/ 10 w 32"/>
                <a:gd name="T11" fmla="*/ 0 h 46"/>
                <a:gd name="T12" fmla="*/ 17 w 32"/>
                <a:gd name="T13" fmla="*/ 0 h 46"/>
                <a:gd name="T14" fmla="*/ 14 w 32"/>
                <a:gd name="T15" fmla="*/ 0 h 46"/>
                <a:gd name="T16" fmla="*/ 10 w 32"/>
                <a:gd name="T17" fmla="*/ 0 h 46"/>
                <a:gd name="T18" fmla="*/ 7 w 32"/>
                <a:gd name="T19" fmla="*/ 43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46"/>
                <a:gd name="T32" fmla="*/ 32 w 32"/>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46">
                  <a:moveTo>
                    <a:pt x="7" y="43"/>
                  </a:moveTo>
                  <a:lnTo>
                    <a:pt x="0" y="39"/>
                  </a:lnTo>
                  <a:lnTo>
                    <a:pt x="14" y="46"/>
                  </a:lnTo>
                  <a:lnTo>
                    <a:pt x="32" y="7"/>
                  </a:lnTo>
                  <a:lnTo>
                    <a:pt x="17" y="0"/>
                  </a:lnTo>
                  <a:lnTo>
                    <a:pt x="10" y="0"/>
                  </a:lnTo>
                  <a:lnTo>
                    <a:pt x="17" y="0"/>
                  </a:lnTo>
                  <a:lnTo>
                    <a:pt x="14" y="0"/>
                  </a:lnTo>
                  <a:lnTo>
                    <a:pt x="10" y="0"/>
                  </a:lnTo>
                  <a:lnTo>
                    <a:pt x="7" y="43"/>
                  </a:lnTo>
                  <a:close/>
                </a:path>
              </a:pathLst>
            </a:custGeom>
            <a:solidFill>
              <a:srgbClr val="000000"/>
            </a:solidFill>
            <a:ln w="9525">
              <a:noFill/>
              <a:round/>
              <a:headEnd/>
              <a:tailEnd/>
            </a:ln>
          </p:spPr>
          <p:txBody>
            <a:bodyPr/>
            <a:lstStyle/>
            <a:p>
              <a:endParaRPr lang="en-US"/>
            </a:p>
          </p:txBody>
        </p:sp>
        <p:sp>
          <p:nvSpPr>
            <p:cNvPr id="58" name="Freeform 70"/>
            <p:cNvSpPr>
              <a:spLocks/>
            </p:cNvSpPr>
            <p:nvPr/>
          </p:nvSpPr>
          <p:spPr bwMode="auto">
            <a:xfrm>
              <a:off x="3068" y="2856"/>
              <a:ext cx="269" cy="208"/>
            </a:xfrm>
            <a:custGeom>
              <a:avLst/>
              <a:gdLst>
                <a:gd name="T0" fmla="*/ 0 w 269"/>
                <a:gd name="T1" fmla="*/ 204 h 208"/>
                <a:gd name="T2" fmla="*/ 7 w 269"/>
                <a:gd name="T3" fmla="*/ 176 h 208"/>
                <a:gd name="T4" fmla="*/ 18 w 269"/>
                <a:gd name="T5" fmla="*/ 150 h 208"/>
                <a:gd name="T6" fmla="*/ 33 w 269"/>
                <a:gd name="T7" fmla="*/ 129 h 208"/>
                <a:gd name="T8" fmla="*/ 54 w 269"/>
                <a:gd name="T9" fmla="*/ 108 h 208"/>
                <a:gd name="T10" fmla="*/ 75 w 269"/>
                <a:gd name="T11" fmla="*/ 86 h 208"/>
                <a:gd name="T12" fmla="*/ 97 w 269"/>
                <a:gd name="T13" fmla="*/ 68 h 208"/>
                <a:gd name="T14" fmla="*/ 118 w 269"/>
                <a:gd name="T15" fmla="*/ 50 h 208"/>
                <a:gd name="T16" fmla="*/ 140 w 269"/>
                <a:gd name="T17" fmla="*/ 36 h 208"/>
                <a:gd name="T18" fmla="*/ 176 w 269"/>
                <a:gd name="T19" fmla="*/ 29 h 208"/>
                <a:gd name="T20" fmla="*/ 201 w 269"/>
                <a:gd name="T21" fmla="*/ 7 h 208"/>
                <a:gd name="T22" fmla="*/ 215 w 269"/>
                <a:gd name="T23" fmla="*/ 0 h 208"/>
                <a:gd name="T24" fmla="*/ 265 w 269"/>
                <a:gd name="T25" fmla="*/ 29 h 208"/>
                <a:gd name="T26" fmla="*/ 269 w 269"/>
                <a:gd name="T27" fmla="*/ 43 h 208"/>
                <a:gd name="T28" fmla="*/ 237 w 269"/>
                <a:gd name="T29" fmla="*/ 111 h 208"/>
                <a:gd name="T30" fmla="*/ 208 w 269"/>
                <a:gd name="T31" fmla="*/ 118 h 208"/>
                <a:gd name="T32" fmla="*/ 179 w 269"/>
                <a:gd name="T33" fmla="*/ 133 h 208"/>
                <a:gd name="T34" fmla="*/ 151 w 269"/>
                <a:gd name="T35" fmla="*/ 150 h 208"/>
                <a:gd name="T36" fmla="*/ 126 w 269"/>
                <a:gd name="T37" fmla="*/ 165 h 208"/>
                <a:gd name="T38" fmla="*/ 97 w 269"/>
                <a:gd name="T39" fmla="*/ 183 h 208"/>
                <a:gd name="T40" fmla="*/ 68 w 269"/>
                <a:gd name="T41" fmla="*/ 197 h 208"/>
                <a:gd name="T42" fmla="*/ 43 w 269"/>
                <a:gd name="T43" fmla="*/ 204 h 208"/>
                <a:gd name="T44" fmla="*/ 15 w 269"/>
                <a:gd name="T45" fmla="*/ 208 h 208"/>
                <a:gd name="T46" fmla="*/ 0 w 269"/>
                <a:gd name="T47" fmla="*/ 204 h 2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08"/>
                <a:gd name="T74" fmla="*/ 269 w 269"/>
                <a:gd name="T75" fmla="*/ 208 h 20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08">
                  <a:moveTo>
                    <a:pt x="0" y="204"/>
                  </a:moveTo>
                  <a:lnTo>
                    <a:pt x="7" y="176"/>
                  </a:lnTo>
                  <a:lnTo>
                    <a:pt x="18" y="150"/>
                  </a:lnTo>
                  <a:lnTo>
                    <a:pt x="33" y="129"/>
                  </a:lnTo>
                  <a:lnTo>
                    <a:pt x="54" y="108"/>
                  </a:lnTo>
                  <a:lnTo>
                    <a:pt x="75" y="86"/>
                  </a:lnTo>
                  <a:lnTo>
                    <a:pt x="97" y="68"/>
                  </a:lnTo>
                  <a:lnTo>
                    <a:pt x="118" y="50"/>
                  </a:lnTo>
                  <a:lnTo>
                    <a:pt x="140" y="36"/>
                  </a:lnTo>
                  <a:lnTo>
                    <a:pt x="176" y="29"/>
                  </a:lnTo>
                  <a:lnTo>
                    <a:pt x="201" y="7"/>
                  </a:lnTo>
                  <a:lnTo>
                    <a:pt x="215" y="0"/>
                  </a:lnTo>
                  <a:lnTo>
                    <a:pt x="265" y="29"/>
                  </a:lnTo>
                  <a:lnTo>
                    <a:pt x="269" y="43"/>
                  </a:lnTo>
                  <a:lnTo>
                    <a:pt x="237" y="111"/>
                  </a:lnTo>
                  <a:lnTo>
                    <a:pt x="208" y="118"/>
                  </a:lnTo>
                  <a:lnTo>
                    <a:pt x="179" y="133"/>
                  </a:lnTo>
                  <a:lnTo>
                    <a:pt x="151" y="150"/>
                  </a:lnTo>
                  <a:lnTo>
                    <a:pt x="126" y="165"/>
                  </a:lnTo>
                  <a:lnTo>
                    <a:pt x="97" y="183"/>
                  </a:lnTo>
                  <a:lnTo>
                    <a:pt x="68" y="197"/>
                  </a:lnTo>
                  <a:lnTo>
                    <a:pt x="43" y="204"/>
                  </a:lnTo>
                  <a:lnTo>
                    <a:pt x="15" y="208"/>
                  </a:lnTo>
                  <a:lnTo>
                    <a:pt x="0" y="204"/>
                  </a:lnTo>
                  <a:close/>
                </a:path>
              </a:pathLst>
            </a:custGeom>
            <a:solidFill>
              <a:srgbClr val="FF6633"/>
            </a:solidFill>
            <a:ln w="9525">
              <a:noFill/>
              <a:round/>
              <a:headEnd/>
              <a:tailEnd/>
            </a:ln>
          </p:spPr>
          <p:txBody>
            <a:bodyPr/>
            <a:lstStyle/>
            <a:p>
              <a:endParaRPr lang="en-US"/>
            </a:p>
          </p:txBody>
        </p:sp>
        <p:sp>
          <p:nvSpPr>
            <p:cNvPr id="59" name="Freeform 71"/>
            <p:cNvSpPr>
              <a:spLocks/>
            </p:cNvSpPr>
            <p:nvPr/>
          </p:nvSpPr>
          <p:spPr bwMode="auto">
            <a:xfrm>
              <a:off x="3047" y="3021"/>
              <a:ext cx="50" cy="43"/>
            </a:xfrm>
            <a:custGeom>
              <a:avLst/>
              <a:gdLst>
                <a:gd name="T0" fmla="*/ 7 w 50"/>
                <a:gd name="T1" fmla="*/ 0 h 43"/>
                <a:gd name="T2" fmla="*/ 7 w 50"/>
                <a:gd name="T3" fmla="*/ 7 h 43"/>
                <a:gd name="T4" fmla="*/ 0 w 50"/>
                <a:gd name="T5" fmla="*/ 32 h 43"/>
                <a:gd name="T6" fmla="*/ 43 w 50"/>
                <a:gd name="T7" fmla="*/ 43 h 43"/>
                <a:gd name="T8" fmla="*/ 50 w 50"/>
                <a:gd name="T9" fmla="*/ 18 h 43"/>
                <a:gd name="T10" fmla="*/ 46 w 50"/>
                <a:gd name="T11" fmla="*/ 21 h 43"/>
                <a:gd name="T12" fmla="*/ 7 w 50"/>
                <a:gd name="T13" fmla="*/ 0 h 43"/>
                <a:gd name="T14" fmla="*/ 7 w 50"/>
                <a:gd name="T15" fmla="*/ 3 h 43"/>
                <a:gd name="T16" fmla="*/ 7 w 50"/>
                <a:gd name="T17" fmla="*/ 7 h 43"/>
                <a:gd name="T18" fmla="*/ 7 w 50"/>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43"/>
                <a:gd name="T32" fmla="*/ 50 w 50"/>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43">
                  <a:moveTo>
                    <a:pt x="7" y="0"/>
                  </a:moveTo>
                  <a:lnTo>
                    <a:pt x="7" y="7"/>
                  </a:lnTo>
                  <a:lnTo>
                    <a:pt x="0" y="32"/>
                  </a:lnTo>
                  <a:lnTo>
                    <a:pt x="43" y="43"/>
                  </a:lnTo>
                  <a:lnTo>
                    <a:pt x="50" y="18"/>
                  </a:lnTo>
                  <a:lnTo>
                    <a:pt x="46" y="21"/>
                  </a:lnTo>
                  <a:lnTo>
                    <a:pt x="7" y="0"/>
                  </a:lnTo>
                  <a:lnTo>
                    <a:pt x="7" y="3"/>
                  </a:lnTo>
                  <a:lnTo>
                    <a:pt x="7" y="7"/>
                  </a:lnTo>
                  <a:lnTo>
                    <a:pt x="7" y="0"/>
                  </a:lnTo>
                  <a:close/>
                </a:path>
              </a:pathLst>
            </a:custGeom>
            <a:solidFill>
              <a:srgbClr val="000000"/>
            </a:solidFill>
            <a:ln w="9525">
              <a:noFill/>
              <a:round/>
              <a:headEnd/>
              <a:tailEnd/>
            </a:ln>
          </p:spPr>
          <p:txBody>
            <a:bodyPr/>
            <a:lstStyle/>
            <a:p>
              <a:endParaRPr lang="en-US"/>
            </a:p>
          </p:txBody>
        </p:sp>
        <p:sp>
          <p:nvSpPr>
            <p:cNvPr id="60" name="Freeform 72"/>
            <p:cNvSpPr>
              <a:spLocks/>
            </p:cNvSpPr>
            <p:nvPr/>
          </p:nvSpPr>
          <p:spPr bwMode="auto">
            <a:xfrm>
              <a:off x="3054" y="2996"/>
              <a:ext cx="54" cy="46"/>
            </a:xfrm>
            <a:custGeom>
              <a:avLst/>
              <a:gdLst>
                <a:gd name="T0" fmla="*/ 14 w 54"/>
                <a:gd name="T1" fmla="*/ 0 h 46"/>
                <a:gd name="T2" fmla="*/ 14 w 54"/>
                <a:gd name="T3" fmla="*/ 3 h 46"/>
                <a:gd name="T4" fmla="*/ 0 w 54"/>
                <a:gd name="T5" fmla="*/ 25 h 46"/>
                <a:gd name="T6" fmla="*/ 39 w 54"/>
                <a:gd name="T7" fmla="*/ 46 h 46"/>
                <a:gd name="T8" fmla="*/ 54 w 54"/>
                <a:gd name="T9" fmla="*/ 21 h 46"/>
                <a:gd name="T10" fmla="*/ 50 w 54"/>
                <a:gd name="T11" fmla="*/ 25 h 46"/>
                <a:gd name="T12" fmla="*/ 14 w 54"/>
                <a:gd name="T13" fmla="*/ 0 h 46"/>
                <a:gd name="T14" fmla="*/ 14 w 54"/>
                <a:gd name="T15" fmla="*/ 0 h 46"/>
                <a:gd name="T16" fmla="*/ 14 w 54"/>
                <a:gd name="T17" fmla="*/ 3 h 46"/>
                <a:gd name="T18" fmla="*/ 14 w 54"/>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46"/>
                <a:gd name="T32" fmla="*/ 54 w 54"/>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46">
                  <a:moveTo>
                    <a:pt x="14" y="0"/>
                  </a:moveTo>
                  <a:lnTo>
                    <a:pt x="14" y="3"/>
                  </a:lnTo>
                  <a:lnTo>
                    <a:pt x="0" y="25"/>
                  </a:lnTo>
                  <a:lnTo>
                    <a:pt x="39" y="46"/>
                  </a:lnTo>
                  <a:lnTo>
                    <a:pt x="54" y="21"/>
                  </a:lnTo>
                  <a:lnTo>
                    <a:pt x="50" y="25"/>
                  </a:lnTo>
                  <a:lnTo>
                    <a:pt x="14" y="0"/>
                  </a:lnTo>
                  <a:lnTo>
                    <a:pt x="14" y="3"/>
                  </a:lnTo>
                  <a:lnTo>
                    <a:pt x="14" y="0"/>
                  </a:lnTo>
                  <a:close/>
                </a:path>
              </a:pathLst>
            </a:custGeom>
            <a:solidFill>
              <a:srgbClr val="000000"/>
            </a:solidFill>
            <a:ln w="9525">
              <a:noFill/>
              <a:round/>
              <a:headEnd/>
              <a:tailEnd/>
            </a:ln>
          </p:spPr>
          <p:txBody>
            <a:bodyPr/>
            <a:lstStyle/>
            <a:p>
              <a:endParaRPr lang="en-US"/>
            </a:p>
          </p:txBody>
        </p:sp>
        <p:sp>
          <p:nvSpPr>
            <p:cNvPr id="61" name="Freeform 73"/>
            <p:cNvSpPr>
              <a:spLocks/>
            </p:cNvSpPr>
            <p:nvPr/>
          </p:nvSpPr>
          <p:spPr bwMode="auto">
            <a:xfrm>
              <a:off x="3068" y="2971"/>
              <a:ext cx="50" cy="50"/>
            </a:xfrm>
            <a:custGeom>
              <a:avLst/>
              <a:gdLst>
                <a:gd name="T0" fmla="*/ 18 w 50"/>
                <a:gd name="T1" fmla="*/ 0 h 50"/>
                <a:gd name="T2" fmla="*/ 15 w 50"/>
                <a:gd name="T3" fmla="*/ 0 h 50"/>
                <a:gd name="T4" fmla="*/ 0 w 50"/>
                <a:gd name="T5" fmla="*/ 25 h 50"/>
                <a:gd name="T6" fmla="*/ 36 w 50"/>
                <a:gd name="T7" fmla="*/ 50 h 50"/>
                <a:gd name="T8" fmla="*/ 50 w 50"/>
                <a:gd name="T9" fmla="*/ 25 h 50"/>
                <a:gd name="T10" fmla="*/ 50 w 50"/>
                <a:gd name="T11" fmla="*/ 28 h 50"/>
                <a:gd name="T12" fmla="*/ 18 w 50"/>
                <a:gd name="T13" fmla="*/ 0 h 50"/>
                <a:gd name="T14" fmla="*/ 18 w 50"/>
                <a:gd name="T15" fmla="*/ 0 h 50"/>
                <a:gd name="T16" fmla="*/ 15 w 50"/>
                <a:gd name="T17" fmla="*/ 0 h 50"/>
                <a:gd name="T18" fmla="*/ 18 w 50"/>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50"/>
                <a:gd name="T32" fmla="*/ 50 w 50"/>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50">
                  <a:moveTo>
                    <a:pt x="18" y="0"/>
                  </a:moveTo>
                  <a:lnTo>
                    <a:pt x="15" y="0"/>
                  </a:lnTo>
                  <a:lnTo>
                    <a:pt x="0" y="25"/>
                  </a:lnTo>
                  <a:lnTo>
                    <a:pt x="36" y="50"/>
                  </a:lnTo>
                  <a:lnTo>
                    <a:pt x="50" y="25"/>
                  </a:lnTo>
                  <a:lnTo>
                    <a:pt x="50" y="28"/>
                  </a:lnTo>
                  <a:lnTo>
                    <a:pt x="18" y="0"/>
                  </a:lnTo>
                  <a:lnTo>
                    <a:pt x="15" y="0"/>
                  </a:lnTo>
                  <a:lnTo>
                    <a:pt x="18" y="0"/>
                  </a:lnTo>
                  <a:close/>
                </a:path>
              </a:pathLst>
            </a:custGeom>
            <a:solidFill>
              <a:srgbClr val="000000"/>
            </a:solidFill>
            <a:ln w="9525">
              <a:noFill/>
              <a:round/>
              <a:headEnd/>
              <a:tailEnd/>
            </a:ln>
          </p:spPr>
          <p:txBody>
            <a:bodyPr/>
            <a:lstStyle/>
            <a:p>
              <a:endParaRPr lang="en-US"/>
            </a:p>
          </p:txBody>
        </p:sp>
        <p:sp>
          <p:nvSpPr>
            <p:cNvPr id="62" name="Freeform 74"/>
            <p:cNvSpPr>
              <a:spLocks/>
            </p:cNvSpPr>
            <p:nvPr/>
          </p:nvSpPr>
          <p:spPr bwMode="auto">
            <a:xfrm>
              <a:off x="3086" y="2946"/>
              <a:ext cx="50" cy="53"/>
            </a:xfrm>
            <a:custGeom>
              <a:avLst/>
              <a:gdLst>
                <a:gd name="T0" fmla="*/ 18 w 50"/>
                <a:gd name="T1" fmla="*/ 0 h 53"/>
                <a:gd name="T2" fmla="*/ 18 w 50"/>
                <a:gd name="T3" fmla="*/ 3 h 53"/>
                <a:gd name="T4" fmla="*/ 0 w 50"/>
                <a:gd name="T5" fmla="*/ 25 h 53"/>
                <a:gd name="T6" fmla="*/ 32 w 50"/>
                <a:gd name="T7" fmla="*/ 53 h 53"/>
                <a:gd name="T8" fmla="*/ 50 w 50"/>
                <a:gd name="T9" fmla="*/ 32 h 53"/>
                <a:gd name="T10" fmla="*/ 50 w 50"/>
                <a:gd name="T11" fmla="*/ 32 h 53"/>
                <a:gd name="T12" fmla="*/ 18 w 50"/>
                <a:gd name="T13" fmla="*/ 0 h 53"/>
                <a:gd name="T14" fmla="*/ 18 w 50"/>
                <a:gd name="T15" fmla="*/ 0 h 53"/>
                <a:gd name="T16" fmla="*/ 18 w 50"/>
                <a:gd name="T17" fmla="*/ 3 h 53"/>
                <a:gd name="T18" fmla="*/ 18 w 50"/>
                <a:gd name="T19" fmla="*/ 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53"/>
                <a:gd name="T32" fmla="*/ 50 w 5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53">
                  <a:moveTo>
                    <a:pt x="18" y="0"/>
                  </a:moveTo>
                  <a:lnTo>
                    <a:pt x="18" y="3"/>
                  </a:lnTo>
                  <a:lnTo>
                    <a:pt x="0" y="25"/>
                  </a:lnTo>
                  <a:lnTo>
                    <a:pt x="32" y="53"/>
                  </a:lnTo>
                  <a:lnTo>
                    <a:pt x="50" y="32"/>
                  </a:lnTo>
                  <a:lnTo>
                    <a:pt x="18" y="0"/>
                  </a:lnTo>
                  <a:lnTo>
                    <a:pt x="18" y="3"/>
                  </a:lnTo>
                  <a:lnTo>
                    <a:pt x="18" y="0"/>
                  </a:lnTo>
                  <a:close/>
                </a:path>
              </a:pathLst>
            </a:custGeom>
            <a:solidFill>
              <a:srgbClr val="000000"/>
            </a:solidFill>
            <a:ln w="9525">
              <a:noFill/>
              <a:round/>
              <a:headEnd/>
              <a:tailEnd/>
            </a:ln>
          </p:spPr>
          <p:txBody>
            <a:bodyPr/>
            <a:lstStyle/>
            <a:p>
              <a:endParaRPr lang="en-US"/>
            </a:p>
          </p:txBody>
        </p:sp>
        <p:sp>
          <p:nvSpPr>
            <p:cNvPr id="63" name="Freeform 75"/>
            <p:cNvSpPr>
              <a:spLocks/>
            </p:cNvSpPr>
            <p:nvPr/>
          </p:nvSpPr>
          <p:spPr bwMode="auto">
            <a:xfrm>
              <a:off x="3104" y="2924"/>
              <a:ext cx="54" cy="54"/>
            </a:xfrm>
            <a:custGeom>
              <a:avLst/>
              <a:gdLst>
                <a:gd name="T0" fmla="*/ 25 w 54"/>
                <a:gd name="T1" fmla="*/ 0 h 54"/>
                <a:gd name="T2" fmla="*/ 22 w 54"/>
                <a:gd name="T3" fmla="*/ 0 h 54"/>
                <a:gd name="T4" fmla="*/ 0 w 54"/>
                <a:gd name="T5" fmla="*/ 22 h 54"/>
                <a:gd name="T6" fmla="*/ 32 w 54"/>
                <a:gd name="T7" fmla="*/ 54 h 54"/>
                <a:gd name="T8" fmla="*/ 54 w 54"/>
                <a:gd name="T9" fmla="*/ 32 h 54"/>
                <a:gd name="T10" fmla="*/ 54 w 54"/>
                <a:gd name="T11" fmla="*/ 32 h 54"/>
                <a:gd name="T12" fmla="*/ 25 w 54"/>
                <a:gd name="T13" fmla="*/ 0 h 54"/>
                <a:gd name="T14" fmla="*/ 25 w 54"/>
                <a:gd name="T15" fmla="*/ 0 h 54"/>
                <a:gd name="T16" fmla="*/ 22 w 54"/>
                <a:gd name="T17" fmla="*/ 0 h 54"/>
                <a:gd name="T18" fmla="*/ 25 w 54"/>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54"/>
                <a:gd name="T32" fmla="*/ 54 w 54"/>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54">
                  <a:moveTo>
                    <a:pt x="25" y="0"/>
                  </a:moveTo>
                  <a:lnTo>
                    <a:pt x="22" y="0"/>
                  </a:lnTo>
                  <a:lnTo>
                    <a:pt x="0" y="22"/>
                  </a:lnTo>
                  <a:lnTo>
                    <a:pt x="32" y="54"/>
                  </a:lnTo>
                  <a:lnTo>
                    <a:pt x="54" y="32"/>
                  </a:lnTo>
                  <a:lnTo>
                    <a:pt x="25" y="0"/>
                  </a:lnTo>
                  <a:lnTo>
                    <a:pt x="22" y="0"/>
                  </a:lnTo>
                  <a:lnTo>
                    <a:pt x="25" y="0"/>
                  </a:lnTo>
                  <a:close/>
                </a:path>
              </a:pathLst>
            </a:custGeom>
            <a:solidFill>
              <a:srgbClr val="000000"/>
            </a:solidFill>
            <a:ln w="9525">
              <a:noFill/>
              <a:round/>
              <a:headEnd/>
              <a:tailEnd/>
            </a:ln>
          </p:spPr>
          <p:txBody>
            <a:bodyPr/>
            <a:lstStyle/>
            <a:p>
              <a:endParaRPr lang="en-US"/>
            </a:p>
          </p:txBody>
        </p:sp>
        <p:sp>
          <p:nvSpPr>
            <p:cNvPr id="64" name="Freeform 76"/>
            <p:cNvSpPr>
              <a:spLocks/>
            </p:cNvSpPr>
            <p:nvPr/>
          </p:nvSpPr>
          <p:spPr bwMode="auto">
            <a:xfrm>
              <a:off x="3129" y="2906"/>
              <a:ext cx="50" cy="50"/>
            </a:xfrm>
            <a:custGeom>
              <a:avLst/>
              <a:gdLst>
                <a:gd name="T0" fmla="*/ 22 w 50"/>
                <a:gd name="T1" fmla="*/ 0 h 50"/>
                <a:gd name="T2" fmla="*/ 22 w 50"/>
                <a:gd name="T3" fmla="*/ 0 h 50"/>
                <a:gd name="T4" fmla="*/ 0 w 50"/>
                <a:gd name="T5" fmla="*/ 18 h 50"/>
                <a:gd name="T6" fmla="*/ 29 w 50"/>
                <a:gd name="T7" fmla="*/ 50 h 50"/>
                <a:gd name="T8" fmla="*/ 50 w 50"/>
                <a:gd name="T9" fmla="*/ 32 h 50"/>
                <a:gd name="T10" fmla="*/ 47 w 50"/>
                <a:gd name="T11" fmla="*/ 32 h 50"/>
                <a:gd name="T12" fmla="*/ 22 w 50"/>
                <a:gd name="T13" fmla="*/ 0 h 50"/>
                <a:gd name="T14" fmla="*/ 22 w 50"/>
                <a:gd name="T15" fmla="*/ 0 h 50"/>
                <a:gd name="T16" fmla="*/ 22 w 50"/>
                <a:gd name="T17" fmla="*/ 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50"/>
                <a:gd name="T29" fmla="*/ 50 w 5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50">
                  <a:moveTo>
                    <a:pt x="22" y="0"/>
                  </a:moveTo>
                  <a:lnTo>
                    <a:pt x="22" y="0"/>
                  </a:lnTo>
                  <a:lnTo>
                    <a:pt x="0" y="18"/>
                  </a:lnTo>
                  <a:lnTo>
                    <a:pt x="29" y="50"/>
                  </a:lnTo>
                  <a:lnTo>
                    <a:pt x="50" y="32"/>
                  </a:lnTo>
                  <a:lnTo>
                    <a:pt x="47" y="32"/>
                  </a:lnTo>
                  <a:lnTo>
                    <a:pt x="22" y="0"/>
                  </a:lnTo>
                  <a:close/>
                </a:path>
              </a:pathLst>
            </a:custGeom>
            <a:solidFill>
              <a:srgbClr val="000000"/>
            </a:solidFill>
            <a:ln w="9525">
              <a:noFill/>
              <a:round/>
              <a:headEnd/>
              <a:tailEnd/>
            </a:ln>
          </p:spPr>
          <p:txBody>
            <a:bodyPr/>
            <a:lstStyle/>
            <a:p>
              <a:endParaRPr lang="en-US"/>
            </a:p>
          </p:txBody>
        </p:sp>
        <p:sp>
          <p:nvSpPr>
            <p:cNvPr id="65" name="Freeform 77"/>
            <p:cNvSpPr>
              <a:spLocks/>
            </p:cNvSpPr>
            <p:nvPr/>
          </p:nvSpPr>
          <p:spPr bwMode="auto">
            <a:xfrm>
              <a:off x="3151" y="2888"/>
              <a:ext cx="50" cy="50"/>
            </a:xfrm>
            <a:custGeom>
              <a:avLst/>
              <a:gdLst>
                <a:gd name="T0" fmla="*/ 21 w 50"/>
                <a:gd name="T1" fmla="*/ 0 h 50"/>
                <a:gd name="T2" fmla="*/ 21 w 50"/>
                <a:gd name="T3" fmla="*/ 0 h 50"/>
                <a:gd name="T4" fmla="*/ 0 w 50"/>
                <a:gd name="T5" fmla="*/ 18 h 50"/>
                <a:gd name="T6" fmla="*/ 25 w 50"/>
                <a:gd name="T7" fmla="*/ 50 h 50"/>
                <a:gd name="T8" fmla="*/ 50 w 50"/>
                <a:gd name="T9" fmla="*/ 36 h 50"/>
                <a:gd name="T10" fmla="*/ 46 w 50"/>
                <a:gd name="T11" fmla="*/ 36 h 50"/>
                <a:gd name="T12" fmla="*/ 21 w 50"/>
                <a:gd name="T13" fmla="*/ 0 h 50"/>
                <a:gd name="T14" fmla="*/ 21 w 50"/>
                <a:gd name="T15" fmla="*/ 0 h 50"/>
                <a:gd name="T16" fmla="*/ 21 w 50"/>
                <a:gd name="T17" fmla="*/ 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50"/>
                <a:gd name="T29" fmla="*/ 50 w 5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50">
                  <a:moveTo>
                    <a:pt x="21" y="0"/>
                  </a:moveTo>
                  <a:lnTo>
                    <a:pt x="21" y="0"/>
                  </a:lnTo>
                  <a:lnTo>
                    <a:pt x="0" y="18"/>
                  </a:lnTo>
                  <a:lnTo>
                    <a:pt x="25" y="50"/>
                  </a:lnTo>
                  <a:lnTo>
                    <a:pt x="50" y="36"/>
                  </a:lnTo>
                  <a:lnTo>
                    <a:pt x="46" y="36"/>
                  </a:lnTo>
                  <a:lnTo>
                    <a:pt x="21" y="0"/>
                  </a:lnTo>
                  <a:close/>
                </a:path>
              </a:pathLst>
            </a:custGeom>
            <a:solidFill>
              <a:srgbClr val="000000"/>
            </a:solidFill>
            <a:ln w="9525">
              <a:noFill/>
              <a:round/>
              <a:headEnd/>
              <a:tailEnd/>
            </a:ln>
          </p:spPr>
          <p:txBody>
            <a:bodyPr/>
            <a:lstStyle/>
            <a:p>
              <a:endParaRPr lang="en-US"/>
            </a:p>
          </p:txBody>
        </p:sp>
        <p:sp>
          <p:nvSpPr>
            <p:cNvPr id="66" name="Freeform 78"/>
            <p:cNvSpPr>
              <a:spLocks/>
            </p:cNvSpPr>
            <p:nvPr/>
          </p:nvSpPr>
          <p:spPr bwMode="auto">
            <a:xfrm>
              <a:off x="3172" y="2870"/>
              <a:ext cx="47" cy="54"/>
            </a:xfrm>
            <a:custGeom>
              <a:avLst/>
              <a:gdLst>
                <a:gd name="T0" fmla="*/ 32 w 47"/>
                <a:gd name="T1" fmla="*/ 0 h 54"/>
                <a:gd name="T2" fmla="*/ 22 w 47"/>
                <a:gd name="T3" fmla="*/ 4 h 54"/>
                <a:gd name="T4" fmla="*/ 0 w 47"/>
                <a:gd name="T5" fmla="*/ 18 h 54"/>
                <a:gd name="T6" fmla="*/ 25 w 47"/>
                <a:gd name="T7" fmla="*/ 54 h 54"/>
                <a:gd name="T8" fmla="*/ 47 w 47"/>
                <a:gd name="T9" fmla="*/ 36 h 54"/>
                <a:gd name="T10" fmla="*/ 40 w 47"/>
                <a:gd name="T11" fmla="*/ 40 h 54"/>
                <a:gd name="T12" fmla="*/ 32 w 47"/>
                <a:gd name="T13" fmla="*/ 0 h 54"/>
                <a:gd name="T14" fmla="*/ 25 w 47"/>
                <a:gd name="T15" fmla="*/ 0 h 54"/>
                <a:gd name="T16" fmla="*/ 22 w 47"/>
                <a:gd name="T17" fmla="*/ 4 h 54"/>
                <a:gd name="T18" fmla="*/ 32 w 47"/>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54"/>
                <a:gd name="T32" fmla="*/ 47 w 47"/>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54">
                  <a:moveTo>
                    <a:pt x="32" y="0"/>
                  </a:moveTo>
                  <a:lnTo>
                    <a:pt x="22" y="4"/>
                  </a:lnTo>
                  <a:lnTo>
                    <a:pt x="0" y="18"/>
                  </a:lnTo>
                  <a:lnTo>
                    <a:pt x="25" y="54"/>
                  </a:lnTo>
                  <a:lnTo>
                    <a:pt x="47" y="36"/>
                  </a:lnTo>
                  <a:lnTo>
                    <a:pt x="40" y="40"/>
                  </a:lnTo>
                  <a:lnTo>
                    <a:pt x="32" y="0"/>
                  </a:lnTo>
                  <a:lnTo>
                    <a:pt x="25" y="0"/>
                  </a:lnTo>
                  <a:lnTo>
                    <a:pt x="22" y="4"/>
                  </a:lnTo>
                  <a:lnTo>
                    <a:pt x="32" y="0"/>
                  </a:lnTo>
                  <a:close/>
                </a:path>
              </a:pathLst>
            </a:custGeom>
            <a:solidFill>
              <a:srgbClr val="000000"/>
            </a:solidFill>
            <a:ln w="9525">
              <a:noFill/>
              <a:round/>
              <a:headEnd/>
              <a:tailEnd/>
            </a:ln>
          </p:spPr>
          <p:txBody>
            <a:bodyPr/>
            <a:lstStyle/>
            <a:p>
              <a:endParaRPr lang="en-US"/>
            </a:p>
          </p:txBody>
        </p:sp>
        <p:sp>
          <p:nvSpPr>
            <p:cNvPr id="67" name="Freeform 79"/>
            <p:cNvSpPr>
              <a:spLocks/>
            </p:cNvSpPr>
            <p:nvPr/>
          </p:nvSpPr>
          <p:spPr bwMode="auto">
            <a:xfrm>
              <a:off x="3204" y="2863"/>
              <a:ext cx="51" cy="47"/>
            </a:xfrm>
            <a:custGeom>
              <a:avLst/>
              <a:gdLst>
                <a:gd name="T0" fmla="*/ 25 w 51"/>
                <a:gd name="T1" fmla="*/ 4 h 47"/>
                <a:gd name="T2" fmla="*/ 33 w 51"/>
                <a:gd name="T3" fmla="*/ 0 h 47"/>
                <a:gd name="T4" fmla="*/ 0 w 51"/>
                <a:gd name="T5" fmla="*/ 7 h 47"/>
                <a:gd name="T6" fmla="*/ 8 w 51"/>
                <a:gd name="T7" fmla="*/ 47 h 47"/>
                <a:gd name="T8" fmla="*/ 43 w 51"/>
                <a:gd name="T9" fmla="*/ 43 h 47"/>
                <a:gd name="T10" fmla="*/ 51 w 51"/>
                <a:gd name="T11" fmla="*/ 40 h 47"/>
                <a:gd name="T12" fmla="*/ 43 w 51"/>
                <a:gd name="T13" fmla="*/ 43 h 47"/>
                <a:gd name="T14" fmla="*/ 47 w 51"/>
                <a:gd name="T15" fmla="*/ 40 h 47"/>
                <a:gd name="T16" fmla="*/ 51 w 51"/>
                <a:gd name="T17" fmla="*/ 40 h 47"/>
                <a:gd name="T18" fmla="*/ 25 w 51"/>
                <a:gd name="T19" fmla="*/ 4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47"/>
                <a:gd name="T32" fmla="*/ 51 w 5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47">
                  <a:moveTo>
                    <a:pt x="25" y="4"/>
                  </a:moveTo>
                  <a:lnTo>
                    <a:pt x="33" y="0"/>
                  </a:lnTo>
                  <a:lnTo>
                    <a:pt x="0" y="7"/>
                  </a:lnTo>
                  <a:lnTo>
                    <a:pt x="8" y="47"/>
                  </a:lnTo>
                  <a:lnTo>
                    <a:pt x="43" y="43"/>
                  </a:lnTo>
                  <a:lnTo>
                    <a:pt x="51" y="40"/>
                  </a:lnTo>
                  <a:lnTo>
                    <a:pt x="43" y="43"/>
                  </a:lnTo>
                  <a:lnTo>
                    <a:pt x="47" y="40"/>
                  </a:lnTo>
                  <a:lnTo>
                    <a:pt x="51" y="40"/>
                  </a:lnTo>
                  <a:lnTo>
                    <a:pt x="25" y="4"/>
                  </a:lnTo>
                  <a:close/>
                </a:path>
              </a:pathLst>
            </a:custGeom>
            <a:solidFill>
              <a:srgbClr val="000000"/>
            </a:solidFill>
            <a:ln w="9525">
              <a:noFill/>
              <a:round/>
              <a:headEnd/>
              <a:tailEnd/>
            </a:ln>
          </p:spPr>
          <p:txBody>
            <a:bodyPr/>
            <a:lstStyle/>
            <a:p>
              <a:endParaRPr lang="en-US"/>
            </a:p>
          </p:txBody>
        </p:sp>
        <p:sp>
          <p:nvSpPr>
            <p:cNvPr id="68" name="Freeform 80"/>
            <p:cNvSpPr>
              <a:spLocks/>
            </p:cNvSpPr>
            <p:nvPr/>
          </p:nvSpPr>
          <p:spPr bwMode="auto">
            <a:xfrm>
              <a:off x="3229" y="2845"/>
              <a:ext cx="54" cy="58"/>
            </a:xfrm>
            <a:custGeom>
              <a:avLst/>
              <a:gdLst>
                <a:gd name="T0" fmla="*/ 29 w 54"/>
                <a:gd name="T1" fmla="*/ 0 h 58"/>
                <a:gd name="T2" fmla="*/ 29 w 54"/>
                <a:gd name="T3" fmla="*/ 0 h 58"/>
                <a:gd name="T4" fmla="*/ 0 w 54"/>
                <a:gd name="T5" fmla="*/ 22 h 58"/>
                <a:gd name="T6" fmla="*/ 26 w 54"/>
                <a:gd name="T7" fmla="*/ 58 h 58"/>
                <a:gd name="T8" fmla="*/ 54 w 54"/>
                <a:gd name="T9" fmla="*/ 36 h 58"/>
                <a:gd name="T10" fmla="*/ 51 w 54"/>
                <a:gd name="T11" fmla="*/ 36 h 58"/>
                <a:gd name="T12" fmla="*/ 29 w 54"/>
                <a:gd name="T13" fmla="*/ 0 h 58"/>
                <a:gd name="T14" fmla="*/ 29 w 54"/>
                <a:gd name="T15" fmla="*/ 0 h 58"/>
                <a:gd name="T16" fmla="*/ 29 w 54"/>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
                <a:gd name="T28" fmla="*/ 0 h 58"/>
                <a:gd name="T29" fmla="*/ 54 w 5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 h="58">
                  <a:moveTo>
                    <a:pt x="29" y="0"/>
                  </a:moveTo>
                  <a:lnTo>
                    <a:pt x="29" y="0"/>
                  </a:lnTo>
                  <a:lnTo>
                    <a:pt x="0" y="22"/>
                  </a:lnTo>
                  <a:lnTo>
                    <a:pt x="26" y="58"/>
                  </a:lnTo>
                  <a:lnTo>
                    <a:pt x="54" y="36"/>
                  </a:lnTo>
                  <a:lnTo>
                    <a:pt x="51" y="36"/>
                  </a:lnTo>
                  <a:lnTo>
                    <a:pt x="29" y="0"/>
                  </a:lnTo>
                  <a:close/>
                </a:path>
              </a:pathLst>
            </a:custGeom>
            <a:solidFill>
              <a:srgbClr val="000000"/>
            </a:solidFill>
            <a:ln w="9525">
              <a:noFill/>
              <a:round/>
              <a:headEnd/>
              <a:tailEnd/>
            </a:ln>
          </p:spPr>
          <p:txBody>
            <a:bodyPr/>
            <a:lstStyle/>
            <a:p>
              <a:endParaRPr lang="en-US"/>
            </a:p>
          </p:txBody>
        </p:sp>
        <p:sp>
          <p:nvSpPr>
            <p:cNvPr id="69" name="Freeform 81"/>
            <p:cNvSpPr>
              <a:spLocks/>
            </p:cNvSpPr>
            <p:nvPr/>
          </p:nvSpPr>
          <p:spPr bwMode="auto">
            <a:xfrm>
              <a:off x="3258" y="2831"/>
              <a:ext cx="36" cy="50"/>
            </a:xfrm>
            <a:custGeom>
              <a:avLst/>
              <a:gdLst>
                <a:gd name="T0" fmla="*/ 36 w 36"/>
                <a:gd name="T1" fmla="*/ 7 h 50"/>
                <a:gd name="T2" fmla="*/ 14 w 36"/>
                <a:gd name="T3" fmla="*/ 7 h 50"/>
                <a:gd name="T4" fmla="*/ 0 w 36"/>
                <a:gd name="T5" fmla="*/ 14 h 50"/>
                <a:gd name="T6" fmla="*/ 22 w 36"/>
                <a:gd name="T7" fmla="*/ 50 h 50"/>
                <a:gd name="T8" fmla="*/ 36 w 36"/>
                <a:gd name="T9" fmla="*/ 43 h 50"/>
                <a:gd name="T10" fmla="*/ 14 w 36"/>
                <a:gd name="T11" fmla="*/ 43 h 50"/>
                <a:gd name="T12" fmla="*/ 36 w 36"/>
                <a:gd name="T13" fmla="*/ 7 h 50"/>
                <a:gd name="T14" fmla="*/ 25 w 36"/>
                <a:gd name="T15" fmla="*/ 0 h 50"/>
                <a:gd name="T16" fmla="*/ 14 w 36"/>
                <a:gd name="T17" fmla="*/ 7 h 50"/>
                <a:gd name="T18" fmla="*/ 36 w 36"/>
                <a:gd name="T19" fmla="*/ 7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50"/>
                <a:gd name="T32" fmla="*/ 36 w 3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50">
                  <a:moveTo>
                    <a:pt x="36" y="7"/>
                  </a:moveTo>
                  <a:lnTo>
                    <a:pt x="14" y="7"/>
                  </a:lnTo>
                  <a:lnTo>
                    <a:pt x="0" y="14"/>
                  </a:lnTo>
                  <a:lnTo>
                    <a:pt x="22" y="50"/>
                  </a:lnTo>
                  <a:lnTo>
                    <a:pt x="36" y="43"/>
                  </a:lnTo>
                  <a:lnTo>
                    <a:pt x="14" y="43"/>
                  </a:lnTo>
                  <a:lnTo>
                    <a:pt x="36" y="7"/>
                  </a:lnTo>
                  <a:lnTo>
                    <a:pt x="25" y="0"/>
                  </a:lnTo>
                  <a:lnTo>
                    <a:pt x="14" y="7"/>
                  </a:lnTo>
                  <a:lnTo>
                    <a:pt x="36" y="7"/>
                  </a:lnTo>
                  <a:close/>
                </a:path>
              </a:pathLst>
            </a:custGeom>
            <a:solidFill>
              <a:srgbClr val="000000"/>
            </a:solidFill>
            <a:ln w="9525">
              <a:noFill/>
              <a:round/>
              <a:headEnd/>
              <a:tailEnd/>
            </a:ln>
          </p:spPr>
          <p:txBody>
            <a:bodyPr/>
            <a:lstStyle/>
            <a:p>
              <a:endParaRPr lang="en-US"/>
            </a:p>
          </p:txBody>
        </p:sp>
        <p:sp>
          <p:nvSpPr>
            <p:cNvPr id="70" name="Freeform 82"/>
            <p:cNvSpPr>
              <a:spLocks/>
            </p:cNvSpPr>
            <p:nvPr/>
          </p:nvSpPr>
          <p:spPr bwMode="auto">
            <a:xfrm>
              <a:off x="3272" y="2838"/>
              <a:ext cx="79" cy="65"/>
            </a:xfrm>
            <a:custGeom>
              <a:avLst/>
              <a:gdLst>
                <a:gd name="T0" fmla="*/ 79 w 79"/>
                <a:gd name="T1" fmla="*/ 36 h 65"/>
                <a:gd name="T2" fmla="*/ 72 w 79"/>
                <a:gd name="T3" fmla="*/ 25 h 65"/>
                <a:gd name="T4" fmla="*/ 22 w 79"/>
                <a:gd name="T5" fmla="*/ 0 h 65"/>
                <a:gd name="T6" fmla="*/ 0 w 79"/>
                <a:gd name="T7" fmla="*/ 36 h 65"/>
                <a:gd name="T8" fmla="*/ 51 w 79"/>
                <a:gd name="T9" fmla="*/ 65 h 65"/>
                <a:gd name="T10" fmla="*/ 40 w 79"/>
                <a:gd name="T11" fmla="*/ 54 h 65"/>
                <a:gd name="T12" fmla="*/ 79 w 79"/>
                <a:gd name="T13" fmla="*/ 36 h 65"/>
                <a:gd name="T14" fmla="*/ 79 w 79"/>
                <a:gd name="T15" fmla="*/ 32 h 65"/>
                <a:gd name="T16" fmla="*/ 72 w 79"/>
                <a:gd name="T17" fmla="*/ 25 h 65"/>
                <a:gd name="T18" fmla="*/ 79 w 79"/>
                <a:gd name="T19" fmla="*/ 36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65"/>
                <a:gd name="T32" fmla="*/ 79 w 79"/>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65">
                  <a:moveTo>
                    <a:pt x="79" y="36"/>
                  </a:moveTo>
                  <a:lnTo>
                    <a:pt x="72" y="25"/>
                  </a:lnTo>
                  <a:lnTo>
                    <a:pt x="22" y="0"/>
                  </a:lnTo>
                  <a:lnTo>
                    <a:pt x="0" y="36"/>
                  </a:lnTo>
                  <a:lnTo>
                    <a:pt x="51" y="65"/>
                  </a:lnTo>
                  <a:lnTo>
                    <a:pt x="40" y="54"/>
                  </a:lnTo>
                  <a:lnTo>
                    <a:pt x="79" y="36"/>
                  </a:lnTo>
                  <a:lnTo>
                    <a:pt x="79" y="32"/>
                  </a:lnTo>
                  <a:lnTo>
                    <a:pt x="72" y="25"/>
                  </a:lnTo>
                  <a:lnTo>
                    <a:pt x="79" y="36"/>
                  </a:lnTo>
                  <a:close/>
                </a:path>
              </a:pathLst>
            </a:custGeom>
            <a:solidFill>
              <a:srgbClr val="000000"/>
            </a:solidFill>
            <a:ln w="9525">
              <a:noFill/>
              <a:round/>
              <a:headEnd/>
              <a:tailEnd/>
            </a:ln>
          </p:spPr>
          <p:txBody>
            <a:bodyPr/>
            <a:lstStyle/>
            <a:p>
              <a:endParaRPr lang="en-US"/>
            </a:p>
          </p:txBody>
        </p:sp>
        <p:sp>
          <p:nvSpPr>
            <p:cNvPr id="71" name="Freeform 83"/>
            <p:cNvSpPr>
              <a:spLocks/>
            </p:cNvSpPr>
            <p:nvPr/>
          </p:nvSpPr>
          <p:spPr bwMode="auto">
            <a:xfrm>
              <a:off x="3312" y="2874"/>
              <a:ext cx="50" cy="32"/>
            </a:xfrm>
            <a:custGeom>
              <a:avLst/>
              <a:gdLst>
                <a:gd name="T0" fmla="*/ 46 w 50"/>
                <a:gd name="T1" fmla="*/ 32 h 32"/>
                <a:gd name="T2" fmla="*/ 46 w 50"/>
                <a:gd name="T3" fmla="*/ 14 h 32"/>
                <a:gd name="T4" fmla="*/ 39 w 50"/>
                <a:gd name="T5" fmla="*/ 0 h 32"/>
                <a:gd name="T6" fmla="*/ 0 w 50"/>
                <a:gd name="T7" fmla="*/ 18 h 32"/>
                <a:gd name="T8" fmla="*/ 7 w 50"/>
                <a:gd name="T9" fmla="*/ 32 h 32"/>
                <a:gd name="T10" fmla="*/ 7 w 50"/>
                <a:gd name="T11" fmla="*/ 14 h 32"/>
                <a:gd name="T12" fmla="*/ 46 w 50"/>
                <a:gd name="T13" fmla="*/ 32 h 32"/>
                <a:gd name="T14" fmla="*/ 50 w 50"/>
                <a:gd name="T15" fmla="*/ 25 h 32"/>
                <a:gd name="T16" fmla="*/ 46 w 50"/>
                <a:gd name="T17" fmla="*/ 14 h 32"/>
                <a:gd name="T18" fmla="*/ 46 w 50"/>
                <a:gd name="T19" fmla="*/ 3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32"/>
                <a:gd name="T32" fmla="*/ 50 w 50"/>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32">
                  <a:moveTo>
                    <a:pt x="46" y="32"/>
                  </a:moveTo>
                  <a:lnTo>
                    <a:pt x="46" y="14"/>
                  </a:lnTo>
                  <a:lnTo>
                    <a:pt x="39" y="0"/>
                  </a:lnTo>
                  <a:lnTo>
                    <a:pt x="0" y="18"/>
                  </a:lnTo>
                  <a:lnTo>
                    <a:pt x="7" y="32"/>
                  </a:lnTo>
                  <a:lnTo>
                    <a:pt x="7" y="14"/>
                  </a:lnTo>
                  <a:lnTo>
                    <a:pt x="46" y="32"/>
                  </a:lnTo>
                  <a:lnTo>
                    <a:pt x="50" y="25"/>
                  </a:lnTo>
                  <a:lnTo>
                    <a:pt x="46" y="14"/>
                  </a:lnTo>
                  <a:lnTo>
                    <a:pt x="46" y="32"/>
                  </a:lnTo>
                  <a:close/>
                </a:path>
              </a:pathLst>
            </a:custGeom>
            <a:solidFill>
              <a:srgbClr val="000000"/>
            </a:solidFill>
            <a:ln w="9525">
              <a:noFill/>
              <a:round/>
              <a:headEnd/>
              <a:tailEnd/>
            </a:ln>
          </p:spPr>
          <p:txBody>
            <a:bodyPr/>
            <a:lstStyle/>
            <a:p>
              <a:endParaRPr lang="en-US"/>
            </a:p>
          </p:txBody>
        </p:sp>
        <p:sp>
          <p:nvSpPr>
            <p:cNvPr id="72" name="Freeform 84"/>
            <p:cNvSpPr>
              <a:spLocks/>
            </p:cNvSpPr>
            <p:nvPr/>
          </p:nvSpPr>
          <p:spPr bwMode="auto">
            <a:xfrm>
              <a:off x="3283" y="2888"/>
              <a:ext cx="75" cy="101"/>
            </a:xfrm>
            <a:custGeom>
              <a:avLst/>
              <a:gdLst>
                <a:gd name="T0" fmla="*/ 29 w 75"/>
                <a:gd name="T1" fmla="*/ 101 h 101"/>
                <a:gd name="T2" fmla="*/ 40 w 75"/>
                <a:gd name="T3" fmla="*/ 90 h 101"/>
                <a:gd name="T4" fmla="*/ 75 w 75"/>
                <a:gd name="T5" fmla="*/ 18 h 101"/>
                <a:gd name="T6" fmla="*/ 36 w 75"/>
                <a:gd name="T7" fmla="*/ 0 h 101"/>
                <a:gd name="T8" fmla="*/ 0 w 75"/>
                <a:gd name="T9" fmla="*/ 72 h 101"/>
                <a:gd name="T10" fmla="*/ 14 w 75"/>
                <a:gd name="T11" fmla="*/ 58 h 101"/>
                <a:gd name="T12" fmla="*/ 29 w 75"/>
                <a:gd name="T13" fmla="*/ 101 h 101"/>
                <a:gd name="T14" fmla="*/ 36 w 75"/>
                <a:gd name="T15" fmla="*/ 97 h 101"/>
                <a:gd name="T16" fmla="*/ 40 w 75"/>
                <a:gd name="T17" fmla="*/ 90 h 101"/>
                <a:gd name="T18" fmla="*/ 29 w 75"/>
                <a:gd name="T19" fmla="*/ 101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101"/>
                <a:gd name="T32" fmla="*/ 75 w 75"/>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101">
                  <a:moveTo>
                    <a:pt x="29" y="101"/>
                  </a:moveTo>
                  <a:lnTo>
                    <a:pt x="40" y="90"/>
                  </a:lnTo>
                  <a:lnTo>
                    <a:pt x="75" y="18"/>
                  </a:lnTo>
                  <a:lnTo>
                    <a:pt x="36" y="0"/>
                  </a:lnTo>
                  <a:lnTo>
                    <a:pt x="0" y="72"/>
                  </a:lnTo>
                  <a:lnTo>
                    <a:pt x="14" y="58"/>
                  </a:lnTo>
                  <a:lnTo>
                    <a:pt x="29" y="101"/>
                  </a:lnTo>
                  <a:lnTo>
                    <a:pt x="36" y="97"/>
                  </a:lnTo>
                  <a:lnTo>
                    <a:pt x="40" y="90"/>
                  </a:lnTo>
                  <a:lnTo>
                    <a:pt x="29" y="101"/>
                  </a:lnTo>
                  <a:close/>
                </a:path>
              </a:pathLst>
            </a:custGeom>
            <a:solidFill>
              <a:srgbClr val="000000"/>
            </a:solidFill>
            <a:ln w="9525">
              <a:noFill/>
              <a:round/>
              <a:headEnd/>
              <a:tailEnd/>
            </a:ln>
          </p:spPr>
          <p:txBody>
            <a:bodyPr/>
            <a:lstStyle/>
            <a:p>
              <a:endParaRPr lang="en-US"/>
            </a:p>
          </p:txBody>
        </p:sp>
        <p:sp>
          <p:nvSpPr>
            <p:cNvPr id="73" name="Freeform 85"/>
            <p:cNvSpPr>
              <a:spLocks/>
            </p:cNvSpPr>
            <p:nvPr/>
          </p:nvSpPr>
          <p:spPr bwMode="auto">
            <a:xfrm>
              <a:off x="3269" y="2946"/>
              <a:ext cx="43" cy="50"/>
            </a:xfrm>
            <a:custGeom>
              <a:avLst/>
              <a:gdLst>
                <a:gd name="T0" fmla="*/ 18 w 43"/>
                <a:gd name="T1" fmla="*/ 50 h 50"/>
                <a:gd name="T2" fmla="*/ 14 w 43"/>
                <a:gd name="T3" fmla="*/ 50 h 50"/>
                <a:gd name="T4" fmla="*/ 43 w 43"/>
                <a:gd name="T5" fmla="*/ 43 h 50"/>
                <a:gd name="T6" fmla="*/ 28 w 43"/>
                <a:gd name="T7" fmla="*/ 0 h 50"/>
                <a:gd name="T8" fmla="*/ 3 w 43"/>
                <a:gd name="T9" fmla="*/ 10 h 50"/>
                <a:gd name="T10" fmla="*/ 0 w 43"/>
                <a:gd name="T11" fmla="*/ 10 h 50"/>
                <a:gd name="T12" fmla="*/ 3 w 43"/>
                <a:gd name="T13" fmla="*/ 10 h 50"/>
                <a:gd name="T14" fmla="*/ 0 w 43"/>
                <a:gd name="T15" fmla="*/ 10 h 50"/>
                <a:gd name="T16" fmla="*/ 0 w 43"/>
                <a:gd name="T17" fmla="*/ 10 h 50"/>
                <a:gd name="T18" fmla="*/ 18 w 43"/>
                <a:gd name="T19" fmla="*/ 5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50"/>
                <a:gd name="T32" fmla="*/ 43 w 43"/>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50">
                  <a:moveTo>
                    <a:pt x="18" y="50"/>
                  </a:moveTo>
                  <a:lnTo>
                    <a:pt x="14" y="50"/>
                  </a:lnTo>
                  <a:lnTo>
                    <a:pt x="43" y="43"/>
                  </a:lnTo>
                  <a:lnTo>
                    <a:pt x="28" y="0"/>
                  </a:lnTo>
                  <a:lnTo>
                    <a:pt x="3" y="10"/>
                  </a:lnTo>
                  <a:lnTo>
                    <a:pt x="0" y="10"/>
                  </a:lnTo>
                  <a:lnTo>
                    <a:pt x="3" y="10"/>
                  </a:lnTo>
                  <a:lnTo>
                    <a:pt x="0" y="10"/>
                  </a:lnTo>
                  <a:lnTo>
                    <a:pt x="18" y="50"/>
                  </a:lnTo>
                  <a:close/>
                </a:path>
              </a:pathLst>
            </a:custGeom>
            <a:solidFill>
              <a:srgbClr val="000000"/>
            </a:solidFill>
            <a:ln w="9525">
              <a:noFill/>
              <a:round/>
              <a:headEnd/>
              <a:tailEnd/>
            </a:ln>
          </p:spPr>
          <p:txBody>
            <a:bodyPr/>
            <a:lstStyle/>
            <a:p>
              <a:endParaRPr lang="en-US"/>
            </a:p>
          </p:txBody>
        </p:sp>
        <p:sp>
          <p:nvSpPr>
            <p:cNvPr id="74" name="Freeform 86"/>
            <p:cNvSpPr>
              <a:spLocks/>
            </p:cNvSpPr>
            <p:nvPr/>
          </p:nvSpPr>
          <p:spPr bwMode="auto">
            <a:xfrm>
              <a:off x="3237" y="2956"/>
              <a:ext cx="50" cy="54"/>
            </a:xfrm>
            <a:custGeom>
              <a:avLst/>
              <a:gdLst>
                <a:gd name="T0" fmla="*/ 21 w 50"/>
                <a:gd name="T1" fmla="*/ 50 h 54"/>
                <a:gd name="T2" fmla="*/ 21 w 50"/>
                <a:gd name="T3" fmla="*/ 54 h 54"/>
                <a:gd name="T4" fmla="*/ 50 w 50"/>
                <a:gd name="T5" fmla="*/ 40 h 54"/>
                <a:gd name="T6" fmla="*/ 32 w 50"/>
                <a:gd name="T7" fmla="*/ 0 h 54"/>
                <a:gd name="T8" fmla="*/ 3 w 50"/>
                <a:gd name="T9" fmla="*/ 11 h 54"/>
                <a:gd name="T10" fmla="*/ 0 w 50"/>
                <a:gd name="T11" fmla="*/ 15 h 54"/>
                <a:gd name="T12" fmla="*/ 3 w 50"/>
                <a:gd name="T13" fmla="*/ 11 h 54"/>
                <a:gd name="T14" fmla="*/ 0 w 50"/>
                <a:gd name="T15" fmla="*/ 15 h 54"/>
                <a:gd name="T16" fmla="*/ 0 w 50"/>
                <a:gd name="T17" fmla="*/ 15 h 54"/>
                <a:gd name="T18" fmla="*/ 21 w 50"/>
                <a:gd name="T19" fmla="*/ 5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54"/>
                <a:gd name="T32" fmla="*/ 50 w 50"/>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54">
                  <a:moveTo>
                    <a:pt x="21" y="50"/>
                  </a:moveTo>
                  <a:lnTo>
                    <a:pt x="21" y="54"/>
                  </a:lnTo>
                  <a:lnTo>
                    <a:pt x="50" y="40"/>
                  </a:lnTo>
                  <a:lnTo>
                    <a:pt x="32" y="0"/>
                  </a:lnTo>
                  <a:lnTo>
                    <a:pt x="3" y="11"/>
                  </a:lnTo>
                  <a:lnTo>
                    <a:pt x="0" y="15"/>
                  </a:lnTo>
                  <a:lnTo>
                    <a:pt x="3" y="11"/>
                  </a:lnTo>
                  <a:lnTo>
                    <a:pt x="0" y="15"/>
                  </a:lnTo>
                  <a:lnTo>
                    <a:pt x="21" y="50"/>
                  </a:lnTo>
                  <a:close/>
                </a:path>
              </a:pathLst>
            </a:custGeom>
            <a:solidFill>
              <a:srgbClr val="000000"/>
            </a:solidFill>
            <a:ln w="9525">
              <a:noFill/>
              <a:round/>
              <a:headEnd/>
              <a:tailEnd/>
            </a:ln>
          </p:spPr>
          <p:txBody>
            <a:bodyPr/>
            <a:lstStyle/>
            <a:p>
              <a:endParaRPr lang="en-US"/>
            </a:p>
          </p:txBody>
        </p:sp>
        <p:sp>
          <p:nvSpPr>
            <p:cNvPr id="75" name="Freeform 87"/>
            <p:cNvSpPr>
              <a:spLocks/>
            </p:cNvSpPr>
            <p:nvPr/>
          </p:nvSpPr>
          <p:spPr bwMode="auto">
            <a:xfrm>
              <a:off x="3208" y="2971"/>
              <a:ext cx="50" cy="53"/>
            </a:xfrm>
            <a:custGeom>
              <a:avLst/>
              <a:gdLst>
                <a:gd name="T0" fmla="*/ 25 w 50"/>
                <a:gd name="T1" fmla="*/ 53 h 53"/>
                <a:gd name="T2" fmla="*/ 25 w 50"/>
                <a:gd name="T3" fmla="*/ 53 h 53"/>
                <a:gd name="T4" fmla="*/ 50 w 50"/>
                <a:gd name="T5" fmla="*/ 35 h 53"/>
                <a:gd name="T6" fmla="*/ 29 w 50"/>
                <a:gd name="T7" fmla="*/ 0 h 53"/>
                <a:gd name="T8" fmla="*/ 0 w 50"/>
                <a:gd name="T9" fmla="*/ 14 h 53"/>
                <a:gd name="T10" fmla="*/ 0 w 50"/>
                <a:gd name="T11" fmla="*/ 14 h 53"/>
                <a:gd name="T12" fmla="*/ 25 w 50"/>
                <a:gd name="T13" fmla="*/ 53 h 53"/>
                <a:gd name="T14" fmla="*/ 25 w 50"/>
                <a:gd name="T15" fmla="*/ 53 h 53"/>
                <a:gd name="T16" fmla="*/ 25 w 50"/>
                <a:gd name="T17" fmla="*/ 5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53"/>
                <a:gd name="T29" fmla="*/ 50 w 50"/>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53">
                  <a:moveTo>
                    <a:pt x="25" y="53"/>
                  </a:moveTo>
                  <a:lnTo>
                    <a:pt x="25" y="53"/>
                  </a:lnTo>
                  <a:lnTo>
                    <a:pt x="50" y="35"/>
                  </a:lnTo>
                  <a:lnTo>
                    <a:pt x="29" y="0"/>
                  </a:lnTo>
                  <a:lnTo>
                    <a:pt x="0" y="14"/>
                  </a:lnTo>
                  <a:lnTo>
                    <a:pt x="25" y="53"/>
                  </a:lnTo>
                  <a:close/>
                </a:path>
              </a:pathLst>
            </a:custGeom>
            <a:solidFill>
              <a:srgbClr val="000000"/>
            </a:solidFill>
            <a:ln w="9525">
              <a:noFill/>
              <a:round/>
              <a:headEnd/>
              <a:tailEnd/>
            </a:ln>
          </p:spPr>
          <p:txBody>
            <a:bodyPr/>
            <a:lstStyle/>
            <a:p>
              <a:endParaRPr lang="en-US"/>
            </a:p>
          </p:txBody>
        </p:sp>
        <p:sp>
          <p:nvSpPr>
            <p:cNvPr id="76" name="Freeform 88"/>
            <p:cNvSpPr>
              <a:spLocks/>
            </p:cNvSpPr>
            <p:nvPr/>
          </p:nvSpPr>
          <p:spPr bwMode="auto">
            <a:xfrm>
              <a:off x="3183" y="2985"/>
              <a:ext cx="50" cy="54"/>
            </a:xfrm>
            <a:custGeom>
              <a:avLst/>
              <a:gdLst>
                <a:gd name="T0" fmla="*/ 21 w 50"/>
                <a:gd name="T1" fmla="*/ 54 h 54"/>
                <a:gd name="T2" fmla="*/ 21 w 50"/>
                <a:gd name="T3" fmla="*/ 54 h 54"/>
                <a:gd name="T4" fmla="*/ 50 w 50"/>
                <a:gd name="T5" fmla="*/ 39 h 54"/>
                <a:gd name="T6" fmla="*/ 25 w 50"/>
                <a:gd name="T7" fmla="*/ 0 h 54"/>
                <a:gd name="T8" fmla="*/ 0 w 50"/>
                <a:gd name="T9" fmla="*/ 18 h 54"/>
                <a:gd name="T10" fmla="*/ 0 w 50"/>
                <a:gd name="T11" fmla="*/ 18 h 54"/>
                <a:gd name="T12" fmla="*/ 0 w 50"/>
                <a:gd name="T13" fmla="*/ 18 h 54"/>
                <a:gd name="T14" fmla="*/ 0 w 50"/>
                <a:gd name="T15" fmla="*/ 18 h 54"/>
                <a:gd name="T16" fmla="*/ 0 w 50"/>
                <a:gd name="T17" fmla="*/ 18 h 54"/>
                <a:gd name="T18" fmla="*/ 21 w 50"/>
                <a:gd name="T19" fmla="*/ 54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54"/>
                <a:gd name="T32" fmla="*/ 50 w 50"/>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54">
                  <a:moveTo>
                    <a:pt x="21" y="54"/>
                  </a:moveTo>
                  <a:lnTo>
                    <a:pt x="21" y="54"/>
                  </a:lnTo>
                  <a:lnTo>
                    <a:pt x="50" y="39"/>
                  </a:lnTo>
                  <a:lnTo>
                    <a:pt x="25" y="0"/>
                  </a:lnTo>
                  <a:lnTo>
                    <a:pt x="0" y="18"/>
                  </a:lnTo>
                  <a:lnTo>
                    <a:pt x="21" y="54"/>
                  </a:lnTo>
                  <a:close/>
                </a:path>
              </a:pathLst>
            </a:custGeom>
            <a:solidFill>
              <a:srgbClr val="000000"/>
            </a:solidFill>
            <a:ln w="9525">
              <a:noFill/>
              <a:round/>
              <a:headEnd/>
              <a:tailEnd/>
            </a:ln>
          </p:spPr>
          <p:txBody>
            <a:bodyPr/>
            <a:lstStyle/>
            <a:p>
              <a:endParaRPr lang="en-US"/>
            </a:p>
          </p:txBody>
        </p:sp>
        <p:sp>
          <p:nvSpPr>
            <p:cNvPr id="77" name="Freeform 89"/>
            <p:cNvSpPr>
              <a:spLocks/>
            </p:cNvSpPr>
            <p:nvPr/>
          </p:nvSpPr>
          <p:spPr bwMode="auto">
            <a:xfrm>
              <a:off x="3154" y="3003"/>
              <a:ext cx="50" cy="54"/>
            </a:xfrm>
            <a:custGeom>
              <a:avLst/>
              <a:gdLst>
                <a:gd name="T0" fmla="*/ 22 w 50"/>
                <a:gd name="T1" fmla="*/ 54 h 54"/>
                <a:gd name="T2" fmla="*/ 22 w 50"/>
                <a:gd name="T3" fmla="*/ 54 h 54"/>
                <a:gd name="T4" fmla="*/ 50 w 50"/>
                <a:gd name="T5" fmla="*/ 36 h 54"/>
                <a:gd name="T6" fmla="*/ 29 w 50"/>
                <a:gd name="T7" fmla="*/ 0 h 54"/>
                <a:gd name="T8" fmla="*/ 0 w 50"/>
                <a:gd name="T9" fmla="*/ 18 h 54"/>
                <a:gd name="T10" fmla="*/ 0 w 50"/>
                <a:gd name="T11" fmla="*/ 14 h 54"/>
                <a:gd name="T12" fmla="*/ 22 w 50"/>
                <a:gd name="T13" fmla="*/ 54 h 54"/>
                <a:gd name="T14" fmla="*/ 22 w 50"/>
                <a:gd name="T15" fmla="*/ 54 h 54"/>
                <a:gd name="T16" fmla="*/ 22 w 50"/>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54"/>
                <a:gd name="T29" fmla="*/ 50 w 50"/>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54">
                  <a:moveTo>
                    <a:pt x="22" y="54"/>
                  </a:moveTo>
                  <a:lnTo>
                    <a:pt x="22" y="54"/>
                  </a:lnTo>
                  <a:lnTo>
                    <a:pt x="50" y="36"/>
                  </a:lnTo>
                  <a:lnTo>
                    <a:pt x="29" y="0"/>
                  </a:lnTo>
                  <a:lnTo>
                    <a:pt x="0" y="18"/>
                  </a:lnTo>
                  <a:lnTo>
                    <a:pt x="0" y="14"/>
                  </a:lnTo>
                  <a:lnTo>
                    <a:pt x="22" y="54"/>
                  </a:lnTo>
                  <a:close/>
                </a:path>
              </a:pathLst>
            </a:custGeom>
            <a:solidFill>
              <a:srgbClr val="000000"/>
            </a:solidFill>
            <a:ln w="9525">
              <a:noFill/>
              <a:round/>
              <a:headEnd/>
              <a:tailEnd/>
            </a:ln>
          </p:spPr>
          <p:txBody>
            <a:bodyPr/>
            <a:lstStyle/>
            <a:p>
              <a:endParaRPr lang="en-US"/>
            </a:p>
          </p:txBody>
        </p:sp>
        <p:sp>
          <p:nvSpPr>
            <p:cNvPr id="78" name="Freeform 90"/>
            <p:cNvSpPr>
              <a:spLocks/>
            </p:cNvSpPr>
            <p:nvPr/>
          </p:nvSpPr>
          <p:spPr bwMode="auto">
            <a:xfrm>
              <a:off x="3129" y="3017"/>
              <a:ext cx="47" cy="58"/>
            </a:xfrm>
            <a:custGeom>
              <a:avLst/>
              <a:gdLst>
                <a:gd name="T0" fmla="*/ 14 w 47"/>
                <a:gd name="T1" fmla="*/ 58 h 58"/>
                <a:gd name="T2" fmla="*/ 18 w 47"/>
                <a:gd name="T3" fmla="*/ 54 h 58"/>
                <a:gd name="T4" fmla="*/ 47 w 47"/>
                <a:gd name="T5" fmla="*/ 40 h 58"/>
                <a:gd name="T6" fmla="*/ 25 w 47"/>
                <a:gd name="T7" fmla="*/ 0 h 58"/>
                <a:gd name="T8" fmla="*/ 0 w 47"/>
                <a:gd name="T9" fmla="*/ 15 h 58"/>
                <a:gd name="T10" fmla="*/ 0 w 47"/>
                <a:gd name="T11" fmla="*/ 15 h 58"/>
                <a:gd name="T12" fmla="*/ 14 w 47"/>
                <a:gd name="T13" fmla="*/ 58 h 58"/>
                <a:gd name="T14" fmla="*/ 18 w 47"/>
                <a:gd name="T15" fmla="*/ 54 h 58"/>
                <a:gd name="T16" fmla="*/ 18 w 47"/>
                <a:gd name="T17" fmla="*/ 54 h 58"/>
                <a:gd name="T18" fmla="*/ 14 w 47"/>
                <a:gd name="T19" fmla="*/ 58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58"/>
                <a:gd name="T32" fmla="*/ 47 w 47"/>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58">
                  <a:moveTo>
                    <a:pt x="14" y="58"/>
                  </a:moveTo>
                  <a:lnTo>
                    <a:pt x="18" y="54"/>
                  </a:lnTo>
                  <a:lnTo>
                    <a:pt x="47" y="40"/>
                  </a:lnTo>
                  <a:lnTo>
                    <a:pt x="25" y="0"/>
                  </a:lnTo>
                  <a:lnTo>
                    <a:pt x="0" y="15"/>
                  </a:lnTo>
                  <a:lnTo>
                    <a:pt x="14" y="58"/>
                  </a:lnTo>
                  <a:lnTo>
                    <a:pt x="18" y="54"/>
                  </a:lnTo>
                  <a:lnTo>
                    <a:pt x="14" y="58"/>
                  </a:lnTo>
                  <a:close/>
                </a:path>
              </a:pathLst>
            </a:custGeom>
            <a:solidFill>
              <a:srgbClr val="000000"/>
            </a:solidFill>
            <a:ln w="9525">
              <a:noFill/>
              <a:round/>
              <a:headEnd/>
              <a:tailEnd/>
            </a:ln>
          </p:spPr>
          <p:txBody>
            <a:bodyPr/>
            <a:lstStyle/>
            <a:p>
              <a:endParaRPr lang="en-US"/>
            </a:p>
          </p:txBody>
        </p:sp>
        <p:sp>
          <p:nvSpPr>
            <p:cNvPr id="79" name="Freeform 91"/>
            <p:cNvSpPr>
              <a:spLocks/>
            </p:cNvSpPr>
            <p:nvPr/>
          </p:nvSpPr>
          <p:spPr bwMode="auto">
            <a:xfrm>
              <a:off x="3104" y="3032"/>
              <a:ext cx="39" cy="53"/>
            </a:xfrm>
            <a:custGeom>
              <a:avLst/>
              <a:gdLst>
                <a:gd name="T0" fmla="*/ 7 w 39"/>
                <a:gd name="T1" fmla="*/ 53 h 53"/>
                <a:gd name="T2" fmla="*/ 11 w 39"/>
                <a:gd name="T3" fmla="*/ 50 h 53"/>
                <a:gd name="T4" fmla="*/ 39 w 39"/>
                <a:gd name="T5" fmla="*/ 43 h 53"/>
                <a:gd name="T6" fmla="*/ 25 w 39"/>
                <a:gd name="T7" fmla="*/ 0 h 53"/>
                <a:gd name="T8" fmla="*/ 0 w 39"/>
                <a:gd name="T9" fmla="*/ 10 h 53"/>
                <a:gd name="T10" fmla="*/ 4 w 39"/>
                <a:gd name="T11" fmla="*/ 7 h 53"/>
                <a:gd name="T12" fmla="*/ 7 w 39"/>
                <a:gd name="T13" fmla="*/ 53 h 53"/>
                <a:gd name="T14" fmla="*/ 11 w 39"/>
                <a:gd name="T15" fmla="*/ 50 h 53"/>
                <a:gd name="T16" fmla="*/ 11 w 39"/>
                <a:gd name="T17" fmla="*/ 50 h 53"/>
                <a:gd name="T18" fmla="*/ 7 w 39"/>
                <a:gd name="T19" fmla="*/ 53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53"/>
                <a:gd name="T32" fmla="*/ 39 w 39"/>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53">
                  <a:moveTo>
                    <a:pt x="7" y="53"/>
                  </a:moveTo>
                  <a:lnTo>
                    <a:pt x="11" y="50"/>
                  </a:lnTo>
                  <a:lnTo>
                    <a:pt x="39" y="43"/>
                  </a:lnTo>
                  <a:lnTo>
                    <a:pt x="25" y="0"/>
                  </a:lnTo>
                  <a:lnTo>
                    <a:pt x="0" y="10"/>
                  </a:lnTo>
                  <a:lnTo>
                    <a:pt x="4" y="7"/>
                  </a:lnTo>
                  <a:lnTo>
                    <a:pt x="7" y="53"/>
                  </a:lnTo>
                  <a:lnTo>
                    <a:pt x="11" y="50"/>
                  </a:lnTo>
                  <a:lnTo>
                    <a:pt x="7" y="53"/>
                  </a:lnTo>
                  <a:close/>
                </a:path>
              </a:pathLst>
            </a:custGeom>
            <a:solidFill>
              <a:srgbClr val="000000"/>
            </a:solidFill>
            <a:ln w="9525">
              <a:noFill/>
              <a:round/>
              <a:headEnd/>
              <a:tailEnd/>
            </a:ln>
          </p:spPr>
          <p:txBody>
            <a:bodyPr/>
            <a:lstStyle/>
            <a:p>
              <a:endParaRPr lang="en-US"/>
            </a:p>
          </p:txBody>
        </p:sp>
        <p:sp>
          <p:nvSpPr>
            <p:cNvPr id="80" name="Freeform 92"/>
            <p:cNvSpPr>
              <a:spLocks/>
            </p:cNvSpPr>
            <p:nvPr/>
          </p:nvSpPr>
          <p:spPr bwMode="auto">
            <a:xfrm>
              <a:off x="3072" y="3039"/>
              <a:ext cx="39" cy="50"/>
            </a:xfrm>
            <a:custGeom>
              <a:avLst/>
              <a:gdLst>
                <a:gd name="T0" fmla="*/ 0 w 39"/>
                <a:gd name="T1" fmla="*/ 46 h 50"/>
                <a:gd name="T2" fmla="*/ 11 w 39"/>
                <a:gd name="T3" fmla="*/ 46 h 50"/>
                <a:gd name="T4" fmla="*/ 39 w 39"/>
                <a:gd name="T5" fmla="*/ 46 h 50"/>
                <a:gd name="T6" fmla="*/ 36 w 39"/>
                <a:gd name="T7" fmla="*/ 0 h 50"/>
                <a:gd name="T8" fmla="*/ 7 w 39"/>
                <a:gd name="T9" fmla="*/ 3 h 50"/>
                <a:gd name="T10" fmla="*/ 18 w 39"/>
                <a:gd name="T11" fmla="*/ 7 h 50"/>
                <a:gd name="T12" fmla="*/ 0 w 39"/>
                <a:gd name="T13" fmla="*/ 46 h 50"/>
                <a:gd name="T14" fmla="*/ 7 w 39"/>
                <a:gd name="T15" fmla="*/ 50 h 50"/>
                <a:gd name="T16" fmla="*/ 11 w 39"/>
                <a:gd name="T17" fmla="*/ 46 h 50"/>
                <a:gd name="T18" fmla="*/ 0 w 39"/>
                <a:gd name="T19" fmla="*/ 46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50"/>
                <a:gd name="T32" fmla="*/ 39 w 39"/>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50">
                  <a:moveTo>
                    <a:pt x="0" y="46"/>
                  </a:moveTo>
                  <a:lnTo>
                    <a:pt x="11" y="46"/>
                  </a:lnTo>
                  <a:lnTo>
                    <a:pt x="39" y="46"/>
                  </a:lnTo>
                  <a:lnTo>
                    <a:pt x="36" y="0"/>
                  </a:lnTo>
                  <a:lnTo>
                    <a:pt x="7" y="3"/>
                  </a:lnTo>
                  <a:lnTo>
                    <a:pt x="18" y="7"/>
                  </a:lnTo>
                  <a:lnTo>
                    <a:pt x="0" y="46"/>
                  </a:lnTo>
                  <a:lnTo>
                    <a:pt x="7" y="50"/>
                  </a:lnTo>
                  <a:lnTo>
                    <a:pt x="11" y="46"/>
                  </a:lnTo>
                  <a:lnTo>
                    <a:pt x="0" y="46"/>
                  </a:lnTo>
                  <a:close/>
                </a:path>
              </a:pathLst>
            </a:custGeom>
            <a:solidFill>
              <a:srgbClr val="000000"/>
            </a:solidFill>
            <a:ln w="9525">
              <a:noFill/>
              <a:round/>
              <a:headEnd/>
              <a:tailEnd/>
            </a:ln>
          </p:spPr>
          <p:txBody>
            <a:bodyPr/>
            <a:lstStyle/>
            <a:p>
              <a:endParaRPr lang="en-US"/>
            </a:p>
          </p:txBody>
        </p:sp>
        <p:sp>
          <p:nvSpPr>
            <p:cNvPr id="81" name="Freeform 93"/>
            <p:cNvSpPr>
              <a:spLocks/>
            </p:cNvSpPr>
            <p:nvPr/>
          </p:nvSpPr>
          <p:spPr bwMode="auto">
            <a:xfrm>
              <a:off x="3043" y="3039"/>
              <a:ext cx="47" cy="46"/>
            </a:xfrm>
            <a:custGeom>
              <a:avLst/>
              <a:gdLst>
                <a:gd name="T0" fmla="*/ 4 w 47"/>
                <a:gd name="T1" fmla="*/ 14 h 46"/>
                <a:gd name="T2" fmla="*/ 15 w 47"/>
                <a:gd name="T3" fmla="*/ 39 h 46"/>
                <a:gd name="T4" fmla="*/ 29 w 47"/>
                <a:gd name="T5" fmla="*/ 46 h 46"/>
                <a:gd name="T6" fmla="*/ 47 w 47"/>
                <a:gd name="T7" fmla="*/ 7 h 46"/>
                <a:gd name="T8" fmla="*/ 32 w 47"/>
                <a:gd name="T9" fmla="*/ 0 h 46"/>
                <a:gd name="T10" fmla="*/ 47 w 47"/>
                <a:gd name="T11" fmla="*/ 25 h 46"/>
                <a:gd name="T12" fmla="*/ 4 w 47"/>
                <a:gd name="T13" fmla="*/ 14 h 46"/>
                <a:gd name="T14" fmla="*/ 0 w 47"/>
                <a:gd name="T15" fmla="*/ 32 h 46"/>
                <a:gd name="T16" fmla="*/ 15 w 47"/>
                <a:gd name="T17" fmla="*/ 39 h 46"/>
                <a:gd name="T18" fmla="*/ 4 w 47"/>
                <a:gd name="T19" fmla="*/ 14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46"/>
                <a:gd name="T32" fmla="*/ 47 w 47"/>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46">
                  <a:moveTo>
                    <a:pt x="4" y="14"/>
                  </a:moveTo>
                  <a:lnTo>
                    <a:pt x="15" y="39"/>
                  </a:lnTo>
                  <a:lnTo>
                    <a:pt x="29" y="46"/>
                  </a:lnTo>
                  <a:lnTo>
                    <a:pt x="47" y="7"/>
                  </a:lnTo>
                  <a:lnTo>
                    <a:pt x="32" y="0"/>
                  </a:lnTo>
                  <a:lnTo>
                    <a:pt x="47" y="25"/>
                  </a:lnTo>
                  <a:lnTo>
                    <a:pt x="4" y="14"/>
                  </a:lnTo>
                  <a:lnTo>
                    <a:pt x="0" y="32"/>
                  </a:lnTo>
                  <a:lnTo>
                    <a:pt x="15" y="39"/>
                  </a:lnTo>
                  <a:lnTo>
                    <a:pt x="4" y="14"/>
                  </a:lnTo>
                  <a:close/>
                </a:path>
              </a:pathLst>
            </a:custGeom>
            <a:solidFill>
              <a:srgbClr val="000000"/>
            </a:solidFill>
            <a:ln w="9525">
              <a:noFill/>
              <a:round/>
              <a:headEnd/>
              <a:tailEnd/>
            </a:ln>
          </p:spPr>
          <p:txBody>
            <a:bodyPr/>
            <a:lstStyle/>
            <a:p>
              <a:endParaRPr lang="en-US"/>
            </a:p>
          </p:txBody>
        </p:sp>
        <p:sp>
          <p:nvSpPr>
            <p:cNvPr id="82" name="Freeform 94"/>
            <p:cNvSpPr>
              <a:spLocks/>
            </p:cNvSpPr>
            <p:nvPr/>
          </p:nvSpPr>
          <p:spPr bwMode="auto">
            <a:xfrm>
              <a:off x="2678" y="965"/>
              <a:ext cx="856" cy="1655"/>
            </a:xfrm>
            <a:custGeom>
              <a:avLst/>
              <a:gdLst>
                <a:gd name="T0" fmla="*/ 354 w 856"/>
                <a:gd name="T1" fmla="*/ 1655 h 1655"/>
                <a:gd name="T2" fmla="*/ 315 w 856"/>
                <a:gd name="T3" fmla="*/ 1619 h 1655"/>
                <a:gd name="T4" fmla="*/ 265 w 856"/>
                <a:gd name="T5" fmla="*/ 1368 h 1655"/>
                <a:gd name="T6" fmla="*/ 14 w 856"/>
                <a:gd name="T7" fmla="*/ 362 h 1655"/>
                <a:gd name="T8" fmla="*/ 4 w 856"/>
                <a:gd name="T9" fmla="*/ 348 h 1655"/>
                <a:gd name="T10" fmla="*/ 0 w 856"/>
                <a:gd name="T11" fmla="*/ 272 h 1655"/>
                <a:gd name="T12" fmla="*/ 25 w 856"/>
                <a:gd name="T13" fmla="*/ 237 h 1655"/>
                <a:gd name="T14" fmla="*/ 54 w 856"/>
                <a:gd name="T15" fmla="*/ 222 h 1655"/>
                <a:gd name="T16" fmla="*/ 333 w 856"/>
                <a:gd name="T17" fmla="*/ 118 h 1655"/>
                <a:gd name="T18" fmla="*/ 405 w 856"/>
                <a:gd name="T19" fmla="*/ 104 h 1655"/>
                <a:gd name="T20" fmla="*/ 487 w 856"/>
                <a:gd name="T21" fmla="*/ 75 h 1655"/>
                <a:gd name="T22" fmla="*/ 555 w 856"/>
                <a:gd name="T23" fmla="*/ 47 h 1655"/>
                <a:gd name="T24" fmla="*/ 730 w 856"/>
                <a:gd name="T25" fmla="*/ 4 h 1655"/>
                <a:gd name="T26" fmla="*/ 842 w 856"/>
                <a:gd name="T27" fmla="*/ 0 h 1655"/>
                <a:gd name="T28" fmla="*/ 856 w 856"/>
                <a:gd name="T29" fmla="*/ 25 h 1655"/>
                <a:gd name="T30" fmla="*/ 659 w 856"/>
                <a:gd name="T31" fmla="*/ 1522 h 1655"/>
                <a:gd name="T32" fmla="*/ 627 w 856"/>
                <a:gd name="T33" fmla="*/ 1583 h 1655"/>
                <a:gd name="T34" fmla="*/ 551 w 856"/>
                <a:gd name="T35" fmla="*/ 1590 h 1655"/>
                <a:gd name="T36" fmla="*/ 501 w 856"/>
                <a:gd name="T37" fmla="*/ 1605 h 1655"/>
                <a:gd name="T38" fmla="*/ 408 w 856"/>
                <a:gd name="T39" fmla="*/ 1655 h 1655"/>
                <a:gd name="T40" fmla="*/ 354 w 856"/>
                <a:gd name="T41" fmla="*/ 1655 h 16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6"/>
                <a:gd name="T64" fmla="*/ 0 h 1655"/>
                <a:gd name="T65" fmla="*/ 856 w 856"/>
                <a:gd name="T66" fmla="*/ 1655 h 16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6" h="1655">
                  <a:moveTo>
                    <a:pt x="354" y="1655"/>
                  </a:moveTo>
                  <a:lnTo>
                    <a:pt x="315" y="1619"/>
                  </a:lnTo>
                  <a:lnTo>
                    <a:pt x="265" y="1368"/>
                  </a:lnTo>
                  <a:lnTo>
                    <a:pt x="14" y="362"/>
                  </a:lnTo>
                  <a:lnTo>
                    <a:pt x="4" y="348"/>
                  </a:lnTo>
                  <a:lnTo>
                    <a:pt x="0" y="272"/>
                  </a:lnTo>
                  <a:lnTo>
                    <a:pt x="25" y="237"/>
                  </a:lnTo>
                  <a:lnTo>
                    <a:pt x="54" y="222"/>
                  </a:lnTo>
                  <a:lnTo>
                    <a:pt x="333" y="118"/>
                  </a:lnTo>
                  <a:lnTo>
                    <a:pt x="405" y="104"/>
                  </a:lnTo>
                  <a:lnTo>
                    <a:pt x="487" y="75"/>
                  </a:lnTo>
                  <a:lnTo>
                    <a:pt x="555" y="47"/>
                  </a:lnTo>
                  <a:lnTo>
                    <a:pt x="730" y="4"/>
                  </a:lnTo>
                  <a:lnTo>
                    <a:pt x="842" y="0"/>
                  </a:lnTo>
                  <a:lnTo>
                    <a:pt x="856" y="25"/>
                  </a:lnTo>
                  <a:lnTo>
                    <a:pt x="659" y="1522"/>
                  </a:lnTo>
                  <a:lnTo>
                    <a:pt x="627" y="1583"/>
                  </a:lnTo>
                  <a:lnTo>
                    <a:pt x="551" y="1590"/>
                  </a:lnTo>
                  <a:lnTo>
                    <a:pt x="501" y="1605"/>
                  </a:lnTo>
                  <a:lnTo>
                    <a:pt x="408" y="1655"/>
                  </a:lnTo>
                  <a:lnTo>
                    <a:pt x="354" y="1655"/>
                  </a:lnTo>
                  <a:close/>
                </a:path>
              </a:pathLst>
            </a:custGeom>
            <a:solidFill>
              <a:srgbClr val="FFCC00"/>
            </a:solidFill>
            <a:ln w="9525">
              <a:noFill/>
              <a:round/>
              <a:headEnd/>
              <a:tailEnd/>
            </a:ln>
          </p:spPr>
          <p:txBody>
            <a:bodyPr/>
            <a:lstStyle/>
            <a:p>
              <a:endParaRPr lang="en-US"/>
            </a:p>
          </p:txBody>
        </p:sp>
        <p:sp>
          <p:nvSpPr>
            <p:cNvPr id="83" name="Freeform 95"/>
            <p:cNvSpPr>
              <a:spLocks/>
            </p:cNvSpPr>
            <p:nvPr/>
          </p:nvSpPr>
          <p:spPr bwMode="auto">
            <a:xfrm>
              <a:off x="2972" y="2566"/>
              <a:ext cx="75" cy="68"/>
            </a:xfrm>
            <a:custGeom>
              <a:avLst/>
              <a:gdLst>
                <a:gd name="T0" fmla="*/ 0 w 75"/>
                <a:gd name="T1" fmla="*/ 21 h 68"/>
                <a:gd name="T2" fmla="*/ 7 w 75"/>
                <a:gd name="T3" fmla="*/ 32 h 68"/>
                <a:gd name="T4" fmla="*/ 46 w 75"/>
                <a:gd name="T5" fmla="*/ 68 h 68"/>
                <a:gd name="T6" fmla="*/ 75 w 75"/>
                <a:gd name="T7" fmla="*/ 36 h 68"/>
                <a:gd name="T8" fmla="*/ 35 w 75"/>
                <a:gd name="T9" fmla="*/ 0 h 68"/>
                <a:gd name="T10" fmla="*/ 43 w 75"/>
                <a:gd name="T11" fmla="*/ 14 h 68"/>
                <a:gd name="T12" fmla="*/ 0 w 75"/>
                <a:gd name="T13" fmla="*/ 21 h 68"/>
                <a:gd name="T14" fmla="*/ 0 w 75"/>
                <a:gd name="T15" fmla="*/ 29 h 68"/>
                <a:gd name="T16" fmla="*/ 7 w 75"/>
                <a:gd name="T17" fmla="*/ 32 h 68"/>
                <a:gd name="T18" fmla="*/ 0 w 75"/>
                <a:gd name="T19" fmla="*/ 21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68"/>
                <a:gd name="T32" fmla="*/ 75 w 75"/>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68">
                  <a:moveTo>
                    <a:pt x="0" y="21"/>
                  </a:moveTo>
                  <a:lnTo>
                    <a:pt x="7" y="32"/>
                  </a:lnTo>
                  <a:lnTo>
                    <a:pt x="46" y="68"/>
                  </a:lnTo>
                  <a:lnTo>
                    <a:pt x="75" y="36"/>
                  </a:lnTo>
                  <a:lnTo>
                    <a:pt x="35" y="0"/>
                  </a:lnTo>
                  <a:lnTo>
                    <a:pt x="43" y="14"/>
                  </a:lnTo>
                  <a:lnTo>
                    <a:pt x="0" y="21"/>
                  </a:lnTo>
                  <a:lnTo>
                    <a:pt x="0" y="29"/>
                  </a:lnTo>
                  <a:lnTo>
                    <a:pt x="7" y="32"/>
                  </a:lnTo>
                  <a:lnTo>
                    <a:pt x="0" y="21"/>
                  </a:lnTo>
                  <a:close/>
                </a:path>
              </a:pathLst>
            </a:custGeom>
            <a:solidFill>
              <a:srgbClr val="000000"/>
            </a:solidFill>
            <a:ln w="9525">
              <a:noFill/>
              <a:round/>
              <a:headEnd/>
              <a:tailEnd/>
            </a:ln>
          </p:spPr>
          <p:txBody>
            <a:bodyPr/>
            <a:lstStyle/>
            <a:p>
              <a:endParaRPr lang="en-US"/>
            </a:p>
          </p:txBody>
        </p:sp>
        <p:sp>
          <p:nvSpPr>
            <p:cNvPr id="84" name="Freeform 96"/>
            <p:cNvSpPr>
              <a:spLocks/>
            </p:cNvSpPr>
            <p:nvPr/>
          </p:nvSpPr>
          <p:spPr bwMode="auto">
            <a:xfrm>
              <a:off x="2921" y="2330"/>
              <a:ext cx="94" cy="257"/>
            </a:xfrm>
            <a:custGeom>
              <a:avLst/>
              <a:gdLst>
                <a:gd name="T0" fmla="*/ 0 w 94"/>
                <a:gd name="T1" fmla="*/ 7 h 257"/>
                <a:gd name="T2" fmla="*/ 0 w 94"/>
                <a:gd name="T3" fmla="*/ 7 h 257"/>
                <a:gd name="T4" fmla="*/ 51 w 94"/>
                <a:gd name="T5" fmla="*/ 257 h 257"/>
                <a:gd name="T6" fmla="*/ 94 w 94"/>
                <a:gd name="T7" fmla="*/ 250 h 257"/>
                <a:gd name="T8" fmla="*/ 43 w 94"/>
                <a:gd name="T9" fmla="*/ 0 h 257"/>
                <a:gd name="T10" fmla="*/ 40 w 94"/>
                <a:gd name="T11" fmla="*/ 0 h 257"/>
                <a:gd name="T12" fmla="*/ 43 w 94"/>
                <a:gd name="T13" fmla="*/ 0 h 257"/>
                <a:gd name="T14" fmla="*/ 43 w 94"/>
                <a:gd name="T15" fmla="*/ 0 h 257"/>
                <a:gd name="T16" fmla="*/ 40 w 94"/>
                <a:gd name="T17" fmla="*/ 0 h 257"/>
                <a:gd name="T18" fmla="*/ 0 w 94"/>
                <a:gd name="T19" fmla="*/ 7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257"/>
                <a:gd name="T32" fmla="*/ 94 w 94"/>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257">
                  <a:moveTo>
                    <a:pt x="0" y="7"/>
                  </a:moveTo>
                  <a:lnTo>
                    <a:pt x="0" y="7"/>
                  </a:lnTo>
                  <a:lnTo>
                    <a:pt x="51" y="257"/>
                  </a:lnTo>
                  <a:lnTo>
                    <a:pt x="94" y="250"/>
                  </a:lnTo>
                  <a:lnTo>
                    <a:pt x="43" y="0"/>
                  </a:lnTo>
                  <a:lnTo>
                    <a:pt x="40" y="0"/>
                  </a:lnTo>
                  <a:lnTo>
                    <a:pt x="43" y="0"/>
                  </a:lnTo>
                  <a:lnTo>
                    <a:pt x="40" y="0"/>
                  </a:lnTo>
                  <a:lnTo>
                    <a:pt x="0" y="7"/>
                  </a:lnTo>
                  <a:close/>
                </a:path>
              </a:pathLst>
            </a:custGeom>
            <a:solidFill>
              <a:srgbClr val="000000"/>
            </a:solidFill>
            <a:ln w="9525">
              <a:noFill/>
              <a:round/>
              <a:headEnd/>
              <a:tailEnd/>
            </a:ln>
          </p:spPr>
          <p:txBody>
            <a:bodyPr/>
            <a:lstStyle/>
            <a:p>
              <a:endParaRPr lang="en-US"/>
            </a:p>
          </p:txBody>
        </p:sp>
        <p:sp>
          <p:nvSpPr>
            <p:cNvPr id="85" name="Freeform 97"/>
            <p:cNvSpPr>
              <a:spLocks/>
            </p:cNvSpPr>
            <p:nvPr/>
          </p:nvSpPr>
          <p:spPr bwMode="auto">
            <a:xfrm>
              <a:off x="2671" y="1313"/>
              <a:ext cx="290" cy="1024"/>
            </a:xfrm>
            <a:custGeom>
              <a:avLst/>
              <a:gdLst>
                <a:gd name="T0" fmla="*/ 0 w 290"/>
                <a:gd name="T1" fmla="*/ 25 h 1024"/>
                <a:gd name="T2" fmla="*/ 0 w 290"/>
                <a:gd name="T3" fmla="*/ 18 h 1024"/>
                <a:gd name="T4" fmla="*/ 250 w 290"/>
                <a:gd name="T5" fmla="*/ 1024 h 1024"/>
                <a:gd name="T6" fmla="*/ 290 w 290"/>
                <a:gd name="T7" fmla="*/ 1017 h 1024"/>
                <a:gd name="T8" fmla="*/ 39 w 290"/>
                <a:gd name="T9" fmla="*/ 7 h 1024"/>
                <a:gd name="T10" fmla="*/ 39 w 290"/>
                <a:gd name="T11" fmla="*/ 0 h 1024"/>
                <a:gd name="T12" fmla="*/ 39 w 290"/>
                <a:gd name="T13" fmla="*/ 7 h 1024"/>
                <a:gd name="T14" fmla="*/ 39 w 290"/>
                <a:gd name="T15" fmla="*/ 3 h 1024"/>
                <a:gd name="T16" fmla="*/ 39 w 290"/>
                <a:gd name="T17" fmla="*/ 0 h 1024"/>
                <a:gd name="T18" fmla="*/ 0 w 290"/>
                <a:gd name="T19" fmla="*/ 25 h 10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
                <a:gd name="T31" fmla="*/ 0 h 1024"/>
                <a:gd name="T32" fmla="*/ 290 w 290"/>
                <a:gd name="T33" fmla="*/ 1024 h 10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 h="1024">
                  <a:moveTo>
                    <a:pt x="0" y="25"/>
                  </a:moveTo>
                  <a:lnTo>
                    <a:pt x="0" y="18"/>
                  </a:lnTo>
                  <a:lnTo>
                    <a:pt x="250" y="1024"/>
                  </a:lnTo>
                  <a:lnTo>
                    <a:pt x="290" y="1017"/>
                  </a:lnTo>
                  <a:lnTo>
                    <a:pt x="39" y="7"/>
                  </a:lnTo>
                  <a:lnTo>
                    <a:pt x="39" y="0"/>
                  </a:lnTo>
                  <a:lnTo>
                    <a:pt x="39" y="7"/>
                  </a:lnTo>
                  <a:lnTo>
                    <a:pt x="39" y="3"/>
                  </a:lnTo>
                  <a:lnTo>
                    <a:pt x="39" y="0"/>
                  </a:lnTo>
                  <a:lnTo>
                    <a:pt x="0" y="25"/>
                  </a:lnTo>
                  <a:close/>
                </a:path>
              </a:pathLst>
            </a:custGeom>
            <a:solidFill>
              <a:srgbClr val="000000"/>
            </a:solidFill>
            <a:ln w="9525">
              <a:noFill/>
              <a:round/>
              <a:headEnd/>
              <a:tailEnd/>
            </a:ln>
          </p:spPr>
          <p:txBody>
            <a:bodyPr/>
            <a:lstStyle/>
            <a:p>
              <a:endParaRPr lang="en-US"/>
            </a:p>
          </p:txBody>
        </p:sp>
        <p:sp>
          <p:nvSpPr>
            <p:cNvPr id="86" name="Freeform 98"/>
            <p:cNvSpPr>
              <a:spLocks/>
            </p:cNvSpPr>
            <p:nvPr/>
          </p:nvSpPr>
          <p:spPr bwMode="auto">
            <a:xfrm>
              <a:off x="2660" y="1302"/>
              <a:ext cx="50" cy="36"/>
            </a:xfrm>
            <a:custGeom>
              <a:avLst/>
              <a:gdLst>
                <a:gd name="T0" fmla="*/ 0 w 50"/>
                <a:gd name="T1" fmla="*/ 14 h 36"/>
                <a:gd name="T2" fmla="*/ 4 w 50"/>
                <a:gd name="T3" fmla="*/ 25 h 36"/>
                <a:gd name="T4" fmla="*/ 11 w 50"/>
                <a:gd name="T5" fmla="*/ 36 h 36"/>
                <a:gd name="T6" fmla="*/ 50 w 50"/>
                <a:gd name="T7" fmla="*/ 11 h 36"/>
                <a:gd name="T8" fmla="*/ 39 w 50"/>
                <a:gd name="T9" fmla="*/ 0 h 36"/>
                <a:gd name="T10" fmla="*/ 43 w 50"/>
                <a:gd name="T11" fmla="*/ 11 h 36"/>
                <a:gd name="T12" fmla="*/ 0 w 50"/>
                <a:gd name="T13" fmla="*/ 14 h 36"/>
                <a:gd name="T14" fmla="*/ 0 w 50"/>
                <a:gd name="T15" fmla="*/ 18 h 36"/>
                <a:gd name="T16" fmla="*/ 4 w 50"/>
                <a:gd name="T17" fmla="*/ 25 h 36"/>
                <a:gd name="T18" fmla="*/ 0 w 50"/>
                <a:gd name="T19" fmla="*/ 14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36"/>
                <a:gd name="T32" fmla="*/ 50 w 50"/>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36">
                  <a:moveTo>
                    <a:pt x="0" y="14"/>
                  </a:moveTo>
                  <a:lnTo>
                    <a:pt x="4" y="25"/>
                  </a:lnTo>
                  <a:lnTo>
                    <a:pt x="11" y="36"/>
                  </a:lnTo>
                  <a:lnTo>
                    <a:pt x="50" y="11"/>
                  </a:lnTo>
                  <a:lnTo>
                    <a:pt x="39" y="0"/>
                  </a:lnTo>
                  <a:lnTo>
                    <a:pt x="43" y="11"/>
                  </a:lnTo>
                  <a:lnTo>
                    <a:pt x="0" y="14"/>
                  </a:lnTo>
                  <a:lnTo>
                    <a:pt x="0" y="18"/>
                  </a:lnTo>
                  <a:lnTo>
                    <a:pt x="4" y="25"/>
                  </a:lnTo>
                  <a:lnTo>
                    <a:pt x="0" y="14"/>
                  </a:lnTo>
                  <a:close/>
                </a:path>
              </a:pathLst>
            </a:custGeom>
            <a:solidFill>
              <a:srgbClr val="000000"/>
            </a:solidFill>
            <a:ln w="9525">
              <a:noFill/>
              <a:round/>
              <a:headEnd/>
              <a:tailEnd/>
            </a:ln>
          </p:spPr>
          <p:txBody>
            <a:bodyPr/>
            <a:lstStyle/>
            <a:p>
              <a:endParaRPr lang="en-US"/>
            </a:p>
          </p:txBody>
        </p:sp>
        <p:sp>
          <p:nvSpPr>
            <p:cNvPr id="87" name="Freeform 99"/>
            <p:cNvSpPr>
              <a:spLocks/>
            </p:cNvSpPr>
            <p:nvPr/>
          </p:nvSpPr>
          <p:spPr bwMode="auto">
            <a:xfrm>
              <a:off x="2653" y="1223"/>
              <a:ext cx="50" cy="93"/>
            </a:xfrm>
            <a:custGeom>
              <a:avLst/>
              <a:gdLst>
                <a:gd name="T0" fmla="*/ 7 w 50"/>
                <a:gd name="T1" fmla="*/ 0 h 93"/>
                <a:gd name="T2" fmla="*/ 0 w 50"/>
                <a:gd name="T3" fmla="*/ 14 h 93"/>
                <a:gd name="T4" fmla="*/ 7 w 50"/>
                <a:gd name="T5" fmla="*/ 93 h 93"/>
                <a:gd name="T6" fmla="*/ 50 w 50"/>
                <a:gd name="T7" fmla="*/ 90 h 93"/>
                <a:gd name="T8" fmla="*/ 46 w 50"/>
                <a:gd name="T9" fmla="*/ 11 h 93"/>
                <a:gd name="T10" fmla="*/ 39 w 50"/>
                <a:gd name="T11" fmla="*/ 29 h 93"/>
                <a:gd name="T12" fmla="*/ 7 w 50"/>
                <a:gd name="T13" fmla="*/ 0 h 93"/>
                <a:gd name="T14" fmla="*/ 0 w 50"/>
                <a:gd name="T15" fmla="*/ 7 h 93"/>
                <a:gd name="T16" fmla="*/ 0 w 50"/>
                <a:gd name="T17" fmla="*/ 14 h 93"/>
                <a:gd name="T18" fmla="*/ 7 w 50"/>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93"/>
                <a:gd name="T32" fmla="*/ 50 w 50"/>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93">
                  <a:moveTo>
                    <a:pt x="7" y="0"/>
                  </a:moveTo>
                  <a:lnTo>
                    <a:pt x="0" y="14"/>
                  </a:lnTo>
                  <a:lnTo>
                    <a:pt x="7" y="93"/>
                  </a:lnTo>
                  <a:lnTo>
                    <a:pt x="50" y="90"/>
                  </a:lnTo>
                  <a:lnTo>
                    <a:pt x="46" y="11"/>
                  </a:lnTo>
                  <a:lnTo>
                    <a:pt x="39" y="29"/>
                  </a:lnTo>
                  <a:lnTo>
                    <a:pt x="7" y="0"/>
                  </a:lnTo>
                  <a:lnTo>
                    <a:pt x="0" y="7"/>
                  </a:lnTo>
                  <a:lnTo>
                    <a:pt x="0" y="14"/>
                  </a:lnTo>
                  <a:lnTo>
                    <a:pt x="7" y="0"/>
                  </a:lnTo>
                  <a:close/>
                </a:path>
              </a:pathLst>
            </a:custGeom>
            <a:solidFill>
              <a:srgbClr val="000000"/>
            </a:solidFill>
            <a:ln w="9525">
              <a:noFill/>
              <a:round/>
              <a:headEnd/>
              <a:tailEnd/>
            </a:ln>
          </p:spPr>
          <p:txBody>
            <a:bodyPr/>
            <a:lstStyle/>
            <a:p>
              <a:endParaRPr lang="en-US"/>
            </a:p>
          </p:txBody>
        </p:sp>
        <p:sp>
          <p:nvSpPr>
            <p:cNvPr id="88" name="Freeform 100"/>
            <p:cNvSpPr>
              <a:spLocks/>
            </p:cNvSpPr>
            <p:nvPr/>
          </p:nvSpPr>
          <p:spPr bwMode="auto">
            <a:xfrm>
              <a:off x="2660" y="1184"/>
              <a:ext cx="61" cy="68"/>
            </a:xfrm>
            <a:custGeom>
              <a:avLst/>
              <a:gdLst>
                <a:gd name="T0" fmla="*/ 36 w 61"/>
                <a:gd name="T1" fmla="*/ 0 h 68"/>
                <a:gd name="T2" fmla="*/ 29 w 61"/>
                <a:gd name="T3" fmla="*/ 3 h 68"/>
                <a:gd name="T4" fmla="*/ 0 w 61"/>
                <a:gd name="T5" fmla="*/ 39 h 68"/>
                <a:gd name="T6" fmla="*/ 32 w 61"/>
                <a:gd name="T7" fmla="*/ 68 h 68"/>
                <a:gd name="T8" fmla="*/ 61 w 61"/>
                <a:gd name="T9" fmla="*/ 32 h 68"/>
                <a:gd name="T10" fmla="*/ 54 w 61"/>
                <a:gd name="T11" fmla="*/ 36 h 68"/>
                <a:gd name="T12" fmla="*/ 36 w 61"/>
                <a:gd name="T13" fmla="*/ 0 h 68"/>
                <a:gd name="T14" fmla="*/ 29 w 61"/>
                <a:gd name="T15" fmla="*/ 0 h 68"/>
                <a:gd name="T16" fmla="*/ 29 w 61"/>
                <a:gd name="T17" fmla="*/ 3 h 68"/>
                <a:gd name="T18" fmla="*/ 36 w 61"/>
                <a:gd name="T19" fmla="*/ 0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68"/>
                <a:gd name="T32" fmla="*/ 61 w 61"/>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68">
                  <a:moveTo>
                    <a:pt x="36" y="0"/>
                  </a:moveTo>
                  <a:lnTo>
                    <a:pt x="29" y="3"/>
                  </a:lnTo>
                  <a:lnTo>
                    <a:pt x="0" y="39"/>
                  </a:lnTo>
                  <a:lnTo>
                    <a:pt x="32" y="68"/>
                  </a:lnTo>
                  <a:lnTo>
                    <a:pt x="61" y="32"/>
                  </a:lnTo>
                  <a:lnTo>
                    <a:pt x="54" y="36"/>
                  </a:lnTo>
                  <a:lnTo>
                    <a:pt x="36" y="0"/>
                  </a:lnTo>
                  <a:lnTo>
                    <a:pt x="29" y="0"/>
                  </a:lnTo>
                  <a:lnTo>
                    <a:pt x="29" y="3"/>
                  </a:lnTo>
                  <a:lnTo>
                    <a:pt x="36" y="0"/>
                  </a:lnTo>
                  <a:close/>
                </a:path>
              </a:pathLst>
            </a:custGeom>
            <a:solidFill>
              <a:srgbClr val="000000"/>
            </a:solidFill>
            <a:ln w="9525">
              <a:noFill/>
              <a:round/>
              <a:headEnd/>
              <a:tailEnd/>
            </a:ln>
          </p:spPr>
          <p:txBody>
            <a:bodyPr/>
            <a:lstStyle/>
            <a:p>
              <a:endParaRPr lang="en-US"/>
            </a:p>
          </p:txBody>
        </p:sp>
        <p:sp>
          <p:nvSpPr>
            <p:cNvPr id="89" name="Freeform 101"/>
            <p:cNvSpPr>
              <a:spLocks/>
            </p:cNvSpPr>
            <p:nvPr/>
          </p:nvSpPr>
          <p:spPr bwMode="auto">
            <a:xfrm>
              <a:off x="2696" y="1166"/>
              <a:ext cx="46" cy="54"/>
            </a:xfrm>
            <a:custGeom>
              <a:avLst/>
              <a:gdLst>
                <a:gd name="T0" fmla="*/ 28 w 46"/>
                <a:gd name="T1" fmla="*/ 0 h 54"/>
                <a:gd name="T2" fmla="*/ 25 w 46"/>
                <a:gd name="T3" fmla="*/ 3 h 54"/>
                <a:gd name="T4" fmla="*/ 0 w 46"/>
                <a:gd name="T5" fmla="*/ 18 h 54"/>
                <a:gd name="T6" fmla="*/ 18 w 46"/>
                <a:gd name="T7" fmla="*/ 54 h 54"/>
                <a:gd name="T8" fmla="*/ 46 w 46"/>
                <a:gd name="T9" fmla="*/ 43 h 54"/>
                <a:gd name="T10" fmla="*/ 43 w 46"/>
                <a:gd name="T11" fmla="*/ 43 h 54"/>
                <a:gd name="T12" fmla="*/ 28 w 46"/>
                <a:gd name="T13" fmla="*/ 0 h 54"/>
                <a:gd name="T14" fmla="*/ 28 w 46"/>
                <a:gd name="T15" fmla="*/ 0 h 54"/>
                <a:gd name="T16" fmla="*/ 25 w 46"/>
                <a:gd name="T17" fmla="*/ 3 h 54"/>
                <a:gd name="T18" fmla="*/ 28 w 46"/>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54"/>
                <a:gd name="T32" fmla="*/ 46 w 46"/>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54">
                  <a:moveTo>
                    <a:pt x="28" y="0"/>
                  </a:moveTo>
                  <a:lnTo>
                    <a:pt x="25" y="3"/>
                  </a:lnTo>
                  <a:lnTo>
                    <a:pt x="0" y="18"/>
                  </a:lnTo>
                  <a:lnTo>
                    <a:pt x="18" y="54"/>
                  </a:lnTo>
                  <a:lnTo>
                    <a:pt x="46" y="43"/>
                  </a:lnTo>
                  <a:lnTo>
                    <a:pt x="43" y="43"/>
                  </a:lnTo>
                  <a:lnTo>
                    <a:pt x="28" y="0"/>
                  </a:lnTo>
                  <a:lnTo>
                    <a:pt x="25" y="3"/>
                  </a:lnTo>
                  <a:lnTo>
                    <a:pt x="28" y="0"/>
                  </a:lnTo>
                  <a:close/>
                </a:path>
              </a:pathLst>
            </a:custGeom>
            <a:solidFill>
              <a:srgbClr val="000000"/>
            </a:solidFill>
            <a:ln w="9525">
              <a:noFill/>
              <a:round/>
              <a:headEnd/>
              <a:tailEnd/>
            </a:ln>
          </p:spPr>
          <p:txBody>
            <a:bodyPr/>
            <a:lstStyle/>
            <a:p>
              <a:endParaRPr lang="en-US"/>
            </a:p>
          </p:txBody>
        </p:sp>
        <p:sp>
          <p:nvSpPr>
            <p:cNvPr id="90" name="Freeform 102"/>
            <p:cNvSpPr>
              <a:spLocks/>
            </p:cNvSpPr>
            <p:nvPr/>
          </p:nvSpPr>
          <p:spPr bwMode="auto">
            <a:xfrm>
              <a:off x="2724" y="1062"/>
              <a:ext cx="294" cy="147"/>
            </a:xfrm>
            <a:custGeom>
              <a:avLst/>
              <a:gdLst>
                <a:gd name="T0" fmla="*/ 283 w 294"/>
                <a:gd name="T1" fmla="*/ 0 h 147"/>
                <a:gd name="T2" fmla="*/ 280 w 294"/>
                <a:gd name="T3" fmla="*/ 0 h 147"/>
                <a:gd name="T4" fmla="*/ 0 w 294"/>
                <a:gd name="T5" fmla="*/ 104 h 147"/>
                <a:gd name="T6" fmla="*/ 15 w 294"/>
                <a:gd name="T7" fmla="*/ 147 h 147"/>
                <a:gd name="T8" fmla="*/ 294 w 294"/>
                <a:gd name="T9" fmla="*/ 43 h 147"/>
                <a:gd name="T10" fmla="*/ 291 w 294"/>
                <a:gd name="T11" fmla="*/ 43 h 147"/>
                <a:gd name="T12" fmla="*/ 283 w 294"/>
                <a:gd name="T13" fmla="*/ 0 h 147"/>
                <a:gd name="T14" fmla="*/ 280 w 294"/>
                <a:gd name="T15" fmla="*/ 0 h 147"/>
                <a:gd name="T16" fmla="*/ 280 w 294"/>
                <a:gd name="T17" fmla="*/ 0 h 147"/>
                <a:gd name="T18" fmla="*/ 283 w 294"/>
                <a:gd name="T19" fmla="*/ 0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4"/>
                <a:gd name="T31" fmla="*/ 0 h 147"/>
                <a:gd name="T32" fmla="*/ 294 w 294"/>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4" h="147">
                  <a:moveTo>
                    <a:pt x="283" y="0"/>
                  </a:moveTo>
                  <a:lnTo>
                    <a:pt x="280" y="0"/>
                  </a:lnTo>
                  <a:lnTo>
                    <a:pt x="0" y="104"/>
                  </a:lnTo>
                  <a:lnTo>
                    <a:pt x="15" y="147"/>
                  </a:lnTo>
                  <a:lnTo>
                    <a:pt x="294" y="43"/>
                  </a:lnTo>
                  <a:lnTo>
                    <a:pt x="291" y="43"/>
                  </a:lnTo>
                  <a:lnTo>
                    <a:pt x="283" y="0"/>
                  </a:lnTo>
                  <a:lnTo>
                    <a:pt x="280" y="0"/>
                  </a:lnTo>
                  <a:lnTo>
                    <a:pt x="283" y="0"/>
                  </a:lnTo>
                  <a:close/>
                </a:path>
              </a:pathLst>
            </a:custGeom>
            <a:solidFill>
              <a:srgbClr val="000000"/>
            </a:solidFill>
            <a:ln w="9525">
              <a:noFill/>
              <a:round/>
              <a:headEnd/>
              <a:tailEnd/>
            </a:ln>
          </p:spPr>
          <p:txBody>
            <a:bodyPr/>
            <a:lstStyle/>
            <a:p>
              <a:endParaRPr lang="en-US"/>
            </a:p>
          </p:txBody>
        </p:sp>
        <p:sp>
          <p:nvSpPr>
            <p:cNvPr id="91" name="Freeform 103"/>
            <p:cNvSpPr>
              <a:spLocks/>
            </p:cNvSpPr>
            <p:nvPr/>
          </p:nvSpPr>
          <p:spPr bwMode="auto">
            <a:xfrm>
              <a:off x="3007" y="1048"/>
              <a:ext cx="83" cy="57"/>
            </a:xfrm>
            <a:custGeom>
              <a:avLst/>
              <a:gdLst>
                <a:gd name="T0" fmla="*/ 68 w 83"/>
                <a:gd name="T1" fmla="*/ 0 h 57"/>
                <a:gd name="T2" fmla="*/ 72 w 83"/>
                <a:gd name="T3" fmla="*/ 0 h 57"/>
                <a:gd name="T4" fmla="*/ 0 w 83"/>
                <a:gd name="T5" fmla="*/ 14 h 57"/>
                <a:gd name="T6" fmla="*/ 8 w 83"/>
                <a:gd name="T7" fmla="*/ 57 h 57"/>
                <a:gd name="T8" fmla="*/ 79 w 83"/>
                <a:gd name="T9" fmla="*/ 43 h 57"/>
                <a:gd name="T10" fmla="*/ 83 w 83"/>
                <a:gd name="T11" fmla="*/ 43 h 57"/>
                <a:gd name="T12" fmla="*/ 79 w 83"/>
                <a:gd name="T13" fmla="*/ 43 h 57"/>
                <a:gd name="T14" fmla="*/ 79 w 83"/>
                <a:gd name="T15" fmla="*/ 43 h 57"/>
                <a:gd name="T16" fmla="*/ 83 w 83"/>
                <a:gd name="T17" fmla="*/ 43 h 57"/>
                <a:gd name="T18" fmla="*/ 68 w 83"/>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57"/>
                <a:gd name="T32" fmla="*/ 83 w 83"/>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57">
                  <a:moveTo>
                    <a:pt x="68" y="0"/>
                  </a:moveTo>
                  <a:lnTo>
                    <a:pt x="72" y="0"/>
                  </a:lnTo>
                  <a:lnTo>
                    <a:pt x="0" y="14"/>
                  </a:lnTo>
                  <a:lnTo>
                    <a:pt x="8" y="57"/>
                  </a:lnTo>
                  <a:lnTo>
                    <a:pt x="79" y="43"/>
                  </a:lnTo>
                  <a:lnTo>
                    <a:pt x="83" y="43"/>
                  </a:lnTo>
                  <a:lnTo>
                    <a:pt x="79" y="43"/>
                  </a:lnTo>
                  <a:lnTo>
                    <a:pt x="83" y="43"/>
                  </a:lnTo>
                  <a:lnTo>
                    <a:pt x="68" y="0"/>
                  </a:lnTo>
                  <a:close/>
                </a:path>
              </a:pathLst>
            </a:custGeom>
            <a:solidFill>
              <a:srgbClr val="000000"/>
            </a:solidFill>
            <a:ln w="9525">
              <a:noFill/>
              <a:round/>
              <a:headEnd/>
              <a:tailEnd/>
            </a:ln>
          </p:spPr>
          <p:txBody>
            <a:bodyPr/>
            <a:lstStyle/>
            <a:p>
              <a:endParaRPr lang="en-US"/>
            </a:p>
          </p:txBody>
        </p:sp>
        <p:sp>
          <p:nvSpPr>
            <p:cNvPr id="92" name="Freeform 104"/>
            <p:cNvSpPr>
              <a:spLocks/>
            </p:cNvSpPr>
            <p:nvPr/>
          </p:nvSpPr>
          <p:spPr bwMode="auto">
            <a:xfrm>
              <a:off x="3075" y="1019"/>
              <a:ext cx="97" cy="72"/>
            </a:xfrm>
            <a:custGeom>
              <a:avLst/>
              <a:gdLst>
                <a:gd name="T0" fmla="*/ 83 w 97"/>
                <a:gd name="T1" fmla="*/ 0 h 72"/>
                <a:gd name="T2" fmla="*/ 83 w 97"/>
                <a:gd name="T3" fmla="*/ 0 h 72"/>
                <a:gd name="T4" fmla="*/ 0 w 97"/>
                <a:gd name="T5" fmla="*/ 29 h 72"/>
                <a:gd name="T6" fmla="*/ 15 w 97"/>
                <a:gd name="T7" fmla="*/ 72 h 72"/>
                <a:gd name="T8" fmla="*/ 97 w 97"/>
                <a:gd name="T9" fmla="*/ 43 h 72"/>
                <a:gd name="T10" fmla="*/ 97 w 97"/>
                <a:gd name="T11" fmla="*/ 43 h 72"/>
                <a:gd name="T12" fmla="*/ 97 w 97"/>
                <a:gd name="T13" fmla="*/ 43 h 72"/>
                <a:gd name="T14" fmla="*/ 97 w 97"/>
                <a:gd name="T15" fmla="*/ 43 h 72"/>
                <a:gd name="T16" fmla="*/ 97 w 97"/>
                <a:gd name="T17" fmla="*/ 43 h 72"/>
                <a:gd name="T18" fmla="*/ 83 w 97"/>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72"/>
                <a:gd name="T32" fmla="*/ 97 w 97"/>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72">
                  <a:moveTo>
                    <a:pt x="83" y="0"/>
                  </a:moveTo>
                  <a:lnTo>
                    <a:pt x="83" y="0"/>
                  </a:lnTo>
                  <a:lnTo>
                    <a:pt x="0" y="29"/>
                  </a:lnTo>
                  <a:lnTo>
                    <a:pt x="15" y="72"/>
                  </a:lnTo>
                  <a:lnTo>
                    <a:pt x="97" y="43"/>
                  </a:lnTo>
                  <a:lnTo>
                    <a:pt x="83" y="0"/>
                  </a:lnTo>
                  <a:close/>
                </a:path>
              </a:pathLst>
            </a:custGeom>
            <a:solidFill>
              <a:srgbClr val="000000"/>
            </a:solidFill>
            <a:ln w="9525">
              <a:noFill/>
              <a:round/>
              <a:headEnd/>
              <a:tailEnd/>
            </a:ln>
          </p:spPr>
          <p:txBody>
            <a:bodyPr/>
            <a:lstStyle/>
            <a:p>
              <a:endParaRPr lang="en-US"/>
            </a:p>
          </p:txBody>
        </p:sp>
        <p:sp>
          <p:nvSpPr>
            <p:cNvPr id="93" name="Freeform 105"/>
            <p:cNvSpPr>
              <a:spLocks/>
            </p:cNvSpPr>
            <p:nvPr/>
          </p:nvSpPr>
          <p:spPr bwMode="auto">
            <a:xfrm>
              <a:off x="3158" y="990"/>
              <a:ext cx="86" cy="72"/>
            </a:xfrm>
            <a:custGeom>
              <a:avLst/>
              <a:gdLst>
                <a:gd name="T0" fmla="*/ 71 w 86"/>
                <a:gd name="T1" fmla="*/ 0 h 72"/>
                <a:gd name="T2" fmla="*/ 68 w 86"/>
                <a:gd name="T3" fmla="*/ 4 h 72"/>
                <a:gd name="T4" fmla="*/ 0 w 86"/>
                <a:gd name="T5" fmla="*/ 29 h 72"/>
                <a:gd name="T6" fmla="*/ 14 w 86"/>
                <a:gd name="T7" fmla="*/ 72 h 72"/>
                <a:gd name="T8" fmla="*/ 86 w 86"/>
                <a:gd name="T9" fmla="*/ 43 h 72"/>
                <a:gd name="T10" fmla="*/ 82 w 86"/>
                <a:gd name="T11" fmla="*/ 43 h 72"/>
                <a:gd name="T12" fmla="*/ 71 w 86"/>
                <a:gd name="T13" fmla="*/ 0 h 72"/>
                <a:gd name="T14" fmla="*/ 68 w 86"/>
                <a:gd name="T15" fmla="*/ 0 h 72"/>
                <a:gd name="T16" fmla="*/ 68 w 86"/>
                <a:gd name="T17" fmla="*/ 4 h 72"/>
                <a:gd name="T18" fmla="*/ 71 w 86"/>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72"/>
                <a:gd name="T32" fmla="*/ 86 w 86"/>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72">
                  <a:moveTo>
                    <a:pt x="71" y="0"/>
                  </a:moveTo>
                  <a:lnTo>
                    <a:pt x="68" y="4"/>
                  </a:lnTo>
                  <a:lnTo>
                    <a:pt x="0" y="29"/>
                  </a:lnTo>
                  <a:lnTo>
                    <a:pt x="14" y="72"/>
                  </a:lnTo>
                  <a:lnTo>
                    <a:pt x="86" y="43"/>
                  </a:lnTo>
                  <a:lnTo>
                    <a:pt x="82" y="43"/>
                  </a:lnTo>
                  <a:lnTo>
                    <a:pt x="71" y="0"/>
                  </a:lnTo>
                  <a:lnTo>
                    <a:pt x="68" y="0"/>
                  </a:lnTo>
                  <a:lnTo>
                    <a:pt x="68" y="4"/>
                  </a:lnTo>
                  <a:lnTo>
                    <a:pt x="71" y="0"/>
                  </a:lnTo>
                  <a:close/>
                </a:path>
              </a:pathLst>
            </a:custGeom>
            <a:solidFill>
              <a:srgbClr val="000000"/>
            </a:solidFill>
            <a:ln w="9525">
              <a:noFill/>
              <a:round/>
              <a:headEnd/>
              <a:tailEnd/>
            </a:ln>
          </p:spPr>
          <p:txBody>
            <a:bodyPr/>
            <a:lstStyle/>
            <a:p>
              <a:endParaRPr lang="en-US"/>
            </a:p>
          </p:txBody>
        </p:sp>
        <p:sp>
          <p:nvSpPr>
            <p:cNvPr id="94" name="Freeform 106"/>
            <p:cNvSpPr>
              <a:spLocks/>
            </p:cNvSpPr>
            <p:nvPr/>
          </p:nvSpPr>
          <p:spPr bwMode="auto">
            <a:xfrm>
              <a:off x="3229" y="947"/>
              <a:ext cx="187" cy="86"/>
            </a:xfrm>
            <a:custGeom>
              <a:avLst/>
              <a:gdLst>
                <a:gd name="T0" fmla="*/ 179 w 187"/>
                <a:gd name="T1" fmla="*/ 0 h 86"/>
                <a:gd name="T2" fmla="*/ 176 w 187"/>
                <a:gd name="T3" fmla="*/ 4 h 86"/>
                <a:gd name="T4" fmla="*/ 0 w 187"/>
                <a:gd name="T5" fmla="*/ 43 h 86"/>
                <a:gd name="T6" fmla="*/ 11 w 187"/>
                <a:gd name="T7" fmla="*/ 86 h 86"/>
                <a:gd name="T8" fmla="*/ 187 w 187"/>
                <a:gd name="T9" fmla="*/ 43 h 86"/>
                <a:gd name="T10" fmla="*/ 179 w 187"/>
                <a:gd name="T11" fmla="*/ 47 h 86"/>
                <a:gd name="T12" fmla="*/ 179 w 187"/>
                <a:gd name="T13" fmla="*/ 0 h 86"/>
                <a:gd name="T14" fmla="*/ 176 w 187"/>
                <a:gd name="T15" fmla="*/ 0 h 86"/>
                <a:gd name="T16" fmla="*/ 176 w 187"/>
                <a:gd name="T17" fmla="*/ 4 h 86"/>
                <a:gd name="T18" fmla="*/ 179 w 187"/>
                <a:gd name="T19" fmla="*/ 0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7"/>
                <a:gd name="T31" fmla="*/ 0 h 86"/>
                <a:gd name="T32" fmla="*/ 187 w 187"/>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7" h="86">
                  <a:moveTo>
                    <a:pt x="179" y="0"/>
                  </a:moveTo>
                  <a:lnTo>
                    <a:pt x="176" y="4"/>
                  </a:lnTo>
                  <a:lnTo>
                    <a:pt x="0" y="43"/>
                  </a:lnTo>
                  <a:lnTo>
                    <a:pt x="11" y="86"/>
                  </a:lnTo>
                  <a:lnTo>
                    <a:pt x="187" y="43"/>
                  </a:lnTo>
                  <a:lnTo>
                    <a:pt x="179" y="47"/>
                  </a:lnTo>
                  <a:lnTo>
                    <a:pt x="179" y="0"/>
                  </a:lnTo>
                  <a:lnTo>
                    <a:pt x="176" y="0"/>
                  </a:lnTo>
                  <a:lnTo>
                    <a:pt x="176" y="4"/>
                  </a:lnTo>
                  <a:lnTo>
                    <a:pt x="179" y="0"/>
                  </a:lnTo>
                  <a:close/>
                </a:path>
              </a:pathLst>
            </a:custGeom>
            <a:solidFill>
              <a:srgbClr val="000000"/>
            </a:solidFill>
            <a:ln w="9525">
              <a:noFill/>
              <a:round/>
              <a:headEnd/>
              <a:tailEnd/>
            </a:ln>
          </p:spPr>
          <p:txBody>
            <a:bodyPr/>
            <a:lstStyle/>
            <a:p>
              <a:endParaRPr lang="en-US"/>
            </a:p>
          </p:txBody>
        </p:sp>
        <p:sp>
          <p:nvSpPr>
            <p:cNvPr id="95" name="Freeform 107"/>
            <p:cNvSpPr>
              <a:spLocks/>
            </p:cNvSpPr>
            <p:nvPr/>
          </p:nvSpPr>
          <p:spPr bwMode="auto">
            <a:xfrm>
              <a:off x="3408" y="944"/>
              <a:ext cx="133" cy="50"/>
            </a:xfrm>
            <a:custGeom>
              <a:avLst/>
              <a:gdLst>
                <a:gd name="T0" fmla="*/ 133 w 133"/>
                <a:gd name="T1" fmla="*/ 11 h 50"/>
                <a:gd name="T2" fmla="*/ 112 w 133"/>
                <a:gd name="T3" fmla="*/ 0 h 50"/>
                <a:gd name="T4" fmla="*/ 0 w 133"/>
                <a:gd name="T5" fmla="*/ 3 h 50"/>
                <a:gd name="T6" fmla="*/ 0 w 133"/>
                <a:gd name="T7" fmla="*/ 50 h 50"/>
                <a:gd name="T8" fmla="*/ 115 w 133"/>
                <a:gd name="T9" fmla="*/ 43 h 50"/>
                <a:gd name="T10" fmla="*/ 94 w 133"/>
                <a:gd name="T11" fmla="*/ 32 h 50"/>
                <a:gd name="T12" fmla="*/ 133 w 133"/>
                <a:gd name="T13" fmla="*/ 11 h 50"/>
                <a:gd name="T14" fmla="*/ 126 w 133"/>
                <a:gd name="T15" fmla="*/ 0 h 50"/>
                <a:gd name="T16" fmla="*/ 112 w 133"/>
                <a:gd name="T17" fmla="*/ 0 h 50"/>
                <a:gd name="T18" fmla="*/ 133 w 133"/>
                <a:gd name="T19" fmla="*/ 11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3"/>
                <a:gd name="T31" fmla="*/ 0 h 50"/>
                <a:gd name="T32" fmla="*/ 133 w 133"/>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3" h="50">
                  <a:moveTo>
                    <a:pt x="133" y="11"/>
                  </a:moveTo>
                  <a:lnTo>
                    <a:pt x="112" y="0"/>
                  </a:lnTo>
                  <a:lnTo>
                    <a:pt x="0" y="3"/>
                  </a:lnTo>
                  <a:lnTo>
                    <a:pt x="0" y="50"/>
                  </a:lnTo>
                  <a:lnTo>
                    <a:pt x="115" y="43"/>
                  </a:lnTo>
                  <a:lnTo>
                    <a:pt x="94" y="32"/>
                  </a:lnTo>
                  <a:lnTo>
                    <a:pt x="133" y="11"/>
                  </a:lnTo>
                  <a:lnTo>
                    <a:pt x="126" y="0"/>
                  </a:lnTo>
                  <a:lnTo>
                    <a:pt x="112" y="0"/>
                  </a:lnTo>
                  <a:lnTo>
                    <a:pt x="133" y="11"/>
                  </a:lnTo>
                  <a:close/>
                </a:path>
              </a:pathLst>
            </a:custGeom>
            <a:solidFill>
              <a:srgbClr val="000000"/>
            </a:solidFill>
            <a:ln w="9525">
              <a:noFill/>
              <a:round/>
              <a:headEnd/>
              <a:tailEnd/>
            </a:ln>
          </p:spPr>
          <p:txBody>
            <a:bodyPr/>
            <a:lstStyle/>
            <a:p>
              <a:endParaRPr lang="en-US"/>
            </a:p>
          </p:txBody>
        </p:sp>
        <p:sp>
          <p:nvSpPr>
            <p:cNvPr id="96" name="Freeform 108"/>
            <p:cNvSpPr>
              <a:spLocks/>
            </p:cNvSpPr>
            <p:nvPr/>
          </p:nvSpPr>
          <p:spPr bwMode="auto">
            <a:xfrm>
              <a:off x="3502" y="955"/>
              <a:ext cx="57" cy="46"/>
            </a:xfrm>
            <a:custGeom>
              <a:avLst/>
              <a:gdLst>
                <a:gd name="T0" fmla="*/ 53 w 57"/>
                <a:gd name="T1" fmla="*/ 39 h 46"/>
                <a:gd name="T2" fmla="*/ 53 w 57"/>
                <a:gd name="T3" fmla="*/ 25 h 46"/>
                <a:gd name="T4" fmla="*/ 39 w 57"/>
                <a:gd name="T5" fmla="*/ 0 h 46"/>
                <a:gd name="T6" fmla="*/ 0 w 57"/>
                <a:gd name="T7" fmla="*/ 21 h 46"/>
                <a:gd name="T8" fmla="*/ 14 w 57"/>
                <a:gd name="T9" fmla="*/ 46 h 46"/>
                <a:gd name="T10" fmla="*/ 10 w 57"/>
                <a:gd name="T11" fmla="*/ 32 h 46"/>
                <a:gd name="T12" fmla="*/ 53 w 57"/>
                <a:gd name="T13" fmla="*/ 39 h 46"/>
                <a:gd name="T14" fmla="*/ 57 w 57"/>
                <a:gd name="T15" fmla="*/ 32 h 46"/>
                <a:gd name="T16" fmla="*/ 53 w 57"/>
                <a:gd name="T17" fmla="*/ 25 h 46"/>
                <a:gd name="T18" fmla="*/ 53 w 57"/>
                <a:gd name="T19" fmla="*/ 39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6"/>
                <a:gd name="T32" fmla="*/ 57 w 57"/>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6">
                  <a:moveTo>
                    <a:pt x="53" y="39"/>
                  </a:moveTo>
                  <a:lnTo>
                    <a:pt x="53" y="25"/>
                  </a:lnTo>
                  <a:lnTo>
                    <a:pt x="39" y="0"/>
                  </a:lnTo>
                  <a:lnTo>
                    <a:pt x="0" y="21"/>
                  </a:lnTo>
                  <a:lnTo>
                    <a:pt x="14" y="46"/>
                  </a:lnTo>
                  <a:lnTo>
                    <a:pt x="10" y="32"/>
                  </a:lnTo>
                  <a:lnTo>
                    <a:pt x="53" y="39"/>
                  </a:lnTo>
                  <a:lnTo>
                    <a:pt x="57" y="32"/>
                  </a:lnTo>
                  <a:lnTo>
                    <a:pt x="53" y="25"/>
                  </a:lnTo>
                  <a:lnTo>
                    <a:pt x="53" y="39"/>
                  </a:lnTo>
                  <a:close/>
                </a:path>
              </a:pathLst>
            </a:custGeom>
            <a:solidFill>
              <a:srgbClr val="000000"/>
            </a:solidFill>
            <a:ln w="9525">
              <a:noFill/>
              <a:round/>
              <a:headEnd/>
              <a:tailEnd/>
            </a:ln>
          </p:spPr>
          <p:txBody>
            <a:bodyPr/>
            <a:lstStyle/>
            <a:p>
              <a:endParaRPr lang="en-US"/>
            </a:p>
          </p:txBody>
        </p:sp>
        <p:sp>
          <p:nvSpPr>
            <p:cNvPr id="97" name="Freeform 109"/>
            <p:cNvSpPr>
              <a:spLocks/>
            </p:cNvSpPr>
            <p:nvPr/>
          </p:nvSpPr>
          <p:spPr bwMode="auto">
            <a:xfrm>
              <a:off x="3315" y="987"/>
              <a:ext cx="240" cy="1511"/>
            </a:xfrm>
            <a:custGeom>
              <a:avLst/>
              <a:gdLst>
                <a:gd name="T0" fmla="*/ 43 w 240"/>
                <a:gd name="T1" fmla="*/ 1511 h 1511"/>
                <a:gd name="T2" fmla="*/ 47 w 240"/>
                <a:gd name="T3" fmla="*/ 1500 h 1511"/>
                <a:gd name="T4" fmla="*/ 240 w 240"/>
                <a:gd name="T5" fmla="*/ 7 h 1511"/>
                <a:gd name="T6" fmla="*/ 197 w 240"/>
                <a:gd name="T7" fmla="*/ 0 h 1511"/>
                <a:gd name="T8" fmla="*/ 0 w 240"/>
                <a:gd name="T9" fmla="*/ 1497 h 1511"/>
                <a:gd name="T10" fmla="*/ 4 w 240"/>
                <a:gd name="T11" fmla="*/ 1489 h 1511"/>
                <a:gd name="T12" fmla="*/ 43 w 240"/>
                <a:gd name="T13" fmla="*/ 1511 h 1511"/>
                <a:gd name="T14" fmla="*/ 43 w 240"/>
                <a:gd name="T15" fmla="*/ 1507 h 1511"/>
                <a:gd name="T16" fmla="*/ 47 w 240"/>
                <a:gd name="T17" fmla="*/ 1500 h 1511"/>
                <a:gd name="T18" fmla="*/ 43 w 240"/>
                <a:gd name="T19" fmla="*/ 1511 h 15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0"/>
                <a:gd name="T31" fmla="*/ 0 h 1511"/>
                <a:gd name="T32" fmla="*/ 240 w 240"/>
                <a:gd name="T33" fmla="*/ 1511 h 15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0" h="1511">
                  <a:moveTo>
                    <a:pt x="43" y="1511"/>
                  </a:moveTo>
                  <a:lnTo>
                    <a:pt x="47" y="1500"/>
                  </a:lnTo>
                  <a:lnTo>
                    <a:pt x="240" y="7"/>
                  </a:lnTo>
                  <a:lnTo>
                    <a:pt x="197" y="0"/>
                  </a:lnTo>
                  <a:lnTo>
                    <a:pt x="0" y="1497"/>
                  </a:lnTo>
                  <a:lnTo>
                    <a:pt x="4" y="1489"/>
                  </a:lnTo>
                  <a:lnTo>
                    <a:pt x="43" y="1511"/>
                  </a:lnTo>
                  <a:lnTo>
                    <a:pt x="43" y="1507"/>
                  </a:lnTo>
                  <a:lnTo>
                    <a:pt x="47" y="1500"/>
                  </a:lnTo>
                  <a:lnTo>
                    <a:pt x="43" y="1511"/>
                  </a:lnTo>
                  <a:close/>
                </a:path>
              </a:pathLst>
            </a:custGeom>
            <a:solidFill>
              <a:srgbClr val="000000"/>
            </a:solidFill>
            <a:ln w="9525">
              <a:noFill/>
              <a:round/>
              <a:headEnd/>
              <a:tailEnd/>
            </a:ln>
          </p:spPr>
          <p:txBody>
            <a:bodyPr/>
            <a:lstStyle/>
            <a:p>
              <a:endParaRPr lang="en-US"/>
            </a:p>
          </p:txBody>
        </p:sp>
        <p:sp>
          <p:nvSpPr>
            <p:cNvPr id="98" name="Freeform 110"/>
            <p:cNvSpPr>
              <a:spLocks/>
            </p:cNvSpPr>
            <p:nvPr/>
          </p:nvSpPr>
          <p:spPr bwMode="auto">
            <a:xfrm>
              <a:off x="3287" y="2476"/>
              <a:ext cx="71" cy="94"/>
            </a:xfrm>
            <a:custGeom>
              <a:avLst/>
              <a:gdLst>
                <a:gd name="T0" fmla="*/ 18 w 71"/>
                <a:gd name="T1" fmla="*/ 94 h 94"/>
                <a:gd name="T2" fmla="*/ 36 w 71"/>
                <a:gd name="T3" fmla="*/ 83 h 94"/>
                <a:gd name="T4" fmla="*/ 71 w 71"/>
                <a:gd name="T5" fmla="*/ 22 h 94"/>
                <a:gd name="T6" fmla="*/ 32 w 71"/>
                <a:gd name="T7" fmla="*/ 0 h 94"/>
                <a:gd name="T8" fmla="*/ 0 w 71"/>
                <a:gd name="T9" fmla="*/ 61 h 94"/>
                <a:gd name="T10" fmla="*/ 14 w 71"/>
                <a:gd name="T11" fmla="*/ 51 h 94"/>
                <a:gd name="T12" fmla="*/ 18 w 71"/>
                <a:gd name="T13" fmla="*/ 94 h 94"/>
                <a:gd name="T14" fmla="*/ 32 w 71"/>
                <a:gd name="T15" fmla="*/ 94 h 94"/>
                <a:gd name="T16" fmla="*/ 36 w 71"/>
                <a:gd name="T17" fmla="*/ 83 h 94"/>
                <a:gd name="T18" fmla="*/ 18 w 71"/>
                <a:gd name="T19" fmla="*/ 94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94"/>
                <a:gd name="T32" fmla="*/ 71 w 71"/>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94">
                  <a:moveTo>
                    <a:pt x="18" y="94"/>
                  </a:moveTo>
                  <a:lnTo>
                    <a:pt x="36" y="83"/>
                  </a:lnTo>
                  <a:lnTo>
                    <a:pt x="71" y="22"/>
                  </a:lnTo>
                  <a:lnTo>
                    <a:pt x="32" y="0"/>
                  </a:lnTo>
                  <a:lnTo>
                    <a:pt x="0" y="61"/>
                  </a:lnTo>
                  <a:lnTo>
                    <a:pt x="14" y="51"/>
                  </a:lnTo>
                  <a:lnTo>
                    <a:pt x="18" y="94"/>
                  </a:lnTo>
                  <a:lnTo>
                    <a:pt x="32" y="94"/>
                  </a:lnTo>
                  <a:lnTo>
                    <a:pt x="36" y="83"/>
                  </a:lnTo>
                  <a:lnTo>
                    <a:pt x="18" y="94"/>
                  </a:lnTo>
                  <a:close/>
                </a:path>
              </a:pathLst>
            </a:custGeom>
            <a:solidFill>
              <a:srgbClr val="000000"/>
            </a:solidFill>
            <a:ln w="9525">
              <a:noFill/>
              <a:round/>
              <a:headEnd/>
              <a:tailEnd/>
            </a:ln>
          </p:spPr>
          <p:txBody>
            <a:bodyPr/>
            <a:lstStyle/>
            <a:p>
              <a:endParaRPr lang="en-US"/>
            </a:p>
          </p:txBody>
        </p:sp>
        <p:sp>
          <p:nvSpPr>
            <p:cNvPr id="99" name="Freeform 111"/>
            <p:cNvSpPr>
              <a:spLocks/>
            </p:cNvSpPr>
            <p:nvPr/>
          </p:nvSpPr>
          <p:spPr bwMode="auto">
            <a:xfrm>
              <a:off x="3222" y="2527"/>
              <a:ext cx="83" cy="50"/>
            </a:xfrm>
            <a:custGeom>
              <a:avLst/>
              <a:gdLst>
                <a:gd name="T0" fmla="*/ 11 w 83"/>
                <a:gd name="T1" fmla="*/ 50 h 50"/>
                <a:gd name="T2" fmla="*/ 7 w 83"/>
                <a:gd name="T3" fmla="*/ 50 h 50"/>
                <a:gd name="T4" fmla="*/ 83 w 83"/>
                <a:gd name="T5" fmla="*/ 43 h 50"/>
                <a:gd name="T6" fmla="*/ 79 w 83"/>
                <a:gd name="T7" fmla="*/ 0 h 50"/>
                <a:gd name="T8" fmla="*/ 4 w 83"/>
                <a:gd name="T9" fmla="*/ 7 h 50"/>
                <a:gd name="T10" fmla="*/ 0 w 83"/>
                <a:gd name="T11" fmla="*/ 7 h 50"/>
                <a:gd name="T12" fmla="*/ 4 w 83"/>
                <a:gd name="T13" fmla="*/ 7 h 50"/>
                <a:gd name="T14" fmla="*/ 0 w 83"/>
                <a:gd name="T15" fmla="*/ 7 h 50"/>
                <a:gd name="T16" fmla="*/ 0 w 83"/>
                <a:gd name="T17" fmla="*/ 7 h 50"/>
                <a:gd name="T18" fmla="*/ 11 w 83"/>
                <a:gd name="T19" fmla="*/ 5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50"/>
                <a:gd name="T32" fmla="*/ 83 w 83"/>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50">
                  <a:moveTo>
                    <a:pt x="11" y="50"/>
                  </a:moveTo>
                  <a:lnTo>
                    <a:pt x="7" y="50"/>
                  </a:lnTo>
                  <a:lnTo>
                    <a:pt x="83" y="43"/>
                  </a:lnTo>
                  <a:lnTo>
                    <a:pt x="79" y="0"/>
                  </a:lnTo>
                  <a:lnTo>
                    <a:pt x="4" y="7"/>
                  </a:lnTo>
                  <a:lnTo>
                    <a:pt x="0" y="7"/>
                  </a:lnTo>
                  <a:lnTo>
                    <a:pt x="4" y="7"/>
                  </a:lnTo>
                  <a:lnTo>
                    <a:pt x="0" y="7"/>
                  </a:lnTo>
                  <a:lnTo>
                    <a:pt x="11" y="50"/>
                  </a:lnTo>
                  <a:close/>
                </a:path>
              </a:pathLst>
            </a:custGeom>
            <a:solidFill>
              <a:srgbClr val="000000"/>
            </a:solidFill>
            <a:ln w="9525">
              <a:noFill/>
              <a:round/>
              <a:headEnd/>
              <a:tailEnd/>
            </a:ln>
          </p:spPr>
          <p:txBody>
            <a:bodyPr/>
            <a:lstStyle/>
            <a:p>
              <a:endParaRPr lang="en-US"/>
            </a:p>
          </p:txBody>
        </p:sp>
        <p:sp>
          <p:nvSpPr>
            <p:cNvPr id="100" name="Freeform 112"/>
            <p:cNvSpPr>
              <a:spLocks/>
            </p:cNvSpPr>
            <p:nvPr/>
          </p:nvSpPr>
          <p:spPr bwMode="auto">
            <a:xfrm>
              <a:off x="3169" y="2534"/>
              <a:ext cx="64" cy="57"/>
            </a:xfrm>
            <a:custGeom>
              <a:avLst/>
              <a:gdLst>
                <a:gd name="T0" fmla="*/ 21 w 64"/>
                <a:gd name="T1" fmla="*/ 57 h 57"/>
                <a:gd name="T2" fmla="*/ 17 w 64"/>
                <a:gd name="T3" fmla="*/ 57 h 57"/>
                <a:gd name="T4" fmla="*/ 64 w 64"/>
                <a:gd name="T5" fmla="*/ 43 h 57"/>
                <a:gd name="T6" fmla="*/ 53 w 64"/>
                <a:gd name="T7" fmla="*/ 0 h 57"/>
                <a:gd name="T8" fmla="*/ 3 w 64"/>
                <a:gd name="T9" fmla="*/ 14 h 57"/>
                <a:gd name="T10" fmla="*/ 0 w 64"/>
                <a:gd name="T11" fmla="*/ 18 h 57"/>
                <a:gd name="T12" fmla="*/ 3 w 64"/>
                <a:gd name="T13" fmla="*/ 14 h 57"/>
                <a:gd name="T14" fmla="*/ 3 w 64"/>
                <a:gd name="T15" fmla="*/ 18 h 57"/>
                <a:gd name="T16" fmla="*/ 0 w 64"/>
                <a:gd name="T17" fmla="*/ 18 h 57"/>
                <a:gd name="T18" fmla="*/ 21 w 64"/>
                <a:gd name="T19" fmla="*/ 57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57"/>
                <a:gd name="T32" fmla="*/ 64 w 6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57">
                  <a:moveTo>
                    <a:pt x="21" y="57"/>
                  </a:moveTo>
                  <a:lnTo>
                    <a:pt x="17" y="57"/>
                  </a:lnTo>
                  <a:lnTo>
                    <a:pt x="64" y="43"/>
                  </a:lnTo>
                  <a:lnTo>
                    <a:pt x="53" y="0"/>
                  </a:lnTo>
                  <a:lnTo>
                    <a:pt x="3" y="14"/>
                  </a:lnTo>
                  <a:lnTo>
                    <a:pt x="0" y="18"/>
                  </a:lnTo>
                  <a:lnTo>
                    <a:pt x="3" y="14"/>
                  </a:lnTo>
                  <a:lnTo>
                    <a:pt x="3" y="18"/>
                  </a:lnTo>
                  <a:lnTo>
                    <a:pt x="0" y="18"/>
                  </a:lnTo>
                  <a:lnTo>
                    <a:pt x="21" y="57"/>
                  </a:lnTo>
                  <a:close/>
                </a:path>
              </a:pathLst>
            </a:custGeom>
            <a:solidFill>
              <a:srgbClr val="000000"/>
            </a:solidFill>
            <a:ln w="9525">
              <a:noFill/>
              <a:round/>
              <a:headEnd/>
              <a:tailEnd/>
            </a:ln>
          </p:spPr>
          <p:txBody>
            <a:bodyPr/>
            <a:lstStyle/>
            <a:p>
              <a:endParaRPr lang="en-US"/>
            </a:p>
          </p:txBody>
        </p:sp>
        <p:sp>
          <p:nvSpPr>
            <p:cNvPr id="101" name="Freeform 113"/>
            <p:cNvSpPr>
              <a:spLocks/>
            </p:cNvSpPr>
            <p:nvPr/>
          </p:nvSpPr>
          <p:spPr bwMode="auto">
            <a:xfrm>
              <a:off x="3079" y="2552"/>
              <a:ext cx="111" cy="89"/>
            </a:xfrm>
            <a:custGeom>
              <a:avLst/>
              <a:gdLst>
                <a:gd name="T0" fmla="*/ 7 w 111"/>
                <a:gd name="T1" fmla="*/ 89 h 89"/>
                <a:gd name="T2" fmla="*/ 18 w 111"/>
                <a:gd name="T3" fmla="*/ 86 h 89"/>
                <a:gd name="T4" fmla="*/ 111 w 111"/>
                <a:gd name="T5" fmla="*/ 39 h 89"/>
                <a:gd name="T6" fmla="*/ 90 w 111"/>
                <a:gd name="T7" fmla="*/ 0 h 89"/>
                <a:gd name="T8" fmla="*/ 0 w 111"/>
                <a:gd name="T9" fmla="*/ 46 h 89"/>
                <a:gd name="T10" fmla="*/ 7 w 111"/>
                <a:gd name="T11" fmla="*/ 46 h 89"/>
                <a:gd name="T12" fmla="*/ 7 w 111"/>
                <a:gd name="T13" fmla="*/ 89 h 89"/>
                <a:gd name="T14" fmla="*/ 14 w 111"/>
                <a:gd name="T15" fmla="*/ 89 h 89"/>
                <a:gd name="T16" fmla="*/ 18 w 111"/>
                <a:gd name="T17" fmla="*/ 86 h 89"/>
                <a:gd name="T18" fmla="*/ 7 w 111"/>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89"/>
                <a:gd name="T32" fmla="*/ 111 w 111"/>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89">
                  <a:moveTo>
                    <a:pt x="7" y="89"/>
                  </a:moveTo>
                  <a:lnTo>
                    <a:pt x="18" y="86"/>
                  </a:lnTo>
                  <a:lnTo>
                    <a:pt x="111" y="39"/>
                  </a:lnTo>
                  <a:lnTo>
                    <a:pt x="90" y="0"/>
                  </a:lnTo>
                  <a:lnTo>
                    <a:pt x="0" y="46"/>
                  </a:lnTo>
                  <a:lnTo>
                    <a:pt x="7" y="46"/>
                  </a:lnTo>
                  <a:lnTo>
                    <a:pt x="7" y="89"/>
                  </a:lnTo>
                  <a:lnTo>
                    <a:pt x="14" y="89"/>
                  </a:lnTo>
                  <a:lnTo>
                    <a:pt x="18" y="86"/>
                  </a:lnTo>
                  <a:lnTo>
                    <a:pt x="7" y="89"/>
                  </a:lnTo>
                  <a:close/>
                </a:path>
              </a:pathLst>
            </a:custGeom>
            <a:solidFill>
              <a:srgbClr val="000000"/>
            </a:solidFill>
            <a:ln w="9525">
              <a:noFill/>
              <a:round/>
              <a:headEnd/>
              <a:tailEnd/>
            </a:ln>
          </p:spPr>
          <p:txBody>
            <a:bodyPr/>
            <a:lstStyle/>
            <a:p>
              <a:endParaRPr lang="en-US"/>
            </a:p>
          </p:txBody>
        </p:sp>
        <p:sp>
          <p:nvSpPr>
            <p:cNvPr id="102" name="Freeform 114"/>
            <p:cNvSpPr>
              <a:spLocks/>
            </p:cNvSpPr>
            <p:nvPr/>
          </p:nvSpPr>
          <p:spPr bwMode="auto">
            <a:xfrm>
              <a:off x="3018" y="2598"/>
              <a:ext cx="68" cy="43"/>
            </a:xfrm>
            <a:custGeom>
              <a:avLst/>
              <a:gdLst>
                <a:gd name="T0" fmla="*/ 0 w 68"/>
                <a:gd name="T1" fmla="*/ 36 h 43"/>
                <a:gd name="T2" fmla="*/ 14 w 68"/>
                <a:gd name="T3" fmla="*/ 43 h 43"/>
                <a:gd name="T4" fmla="*/ 68 w 68"/>
                <a:gd name="T5" fmla="*/ 43 h 43"/>
                <a:gd name="T6" fmla="*/ 68 w 68"/>
                <a:gd name="T7" fmla="*/ 0 h 43"/>
                <a:gd name="T8" fmla="*/ 14 w 68"/>
                <a:gd name="T9" fmla="*/ 0 h 43"/>
                <a:gd name="T10" fmla="*/ 29 w 68"/>
                <a:gd name="T11" fmla="*/ 4 h 43"/>
                <a:gd name="T12" fmla="*/ 0 w 68"/>
                <a:gd name="T13" fmla="*/ 36 h 43"/>
                <a:gd name="T14" fmla="*/ 7 w 68"/>
                <a:gd name="T15" fmla="*/ 43 h 43"/>
                <a:gd name="T16" fmla="*/ 14 w 68"/>
                <a:gd name="T17" fmla="*/ 43 h 43"/>
                <a:gd name="T18" fmla="*/ 0 w 68"/>
                <a:gd name="T19" fmla="*/ 36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43"/>
                <a:gd name="T32" fmla="*/ 68 w 68"/>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43">
                  <a:moveTo>
                    <a:pt x="0" y="36"/>
                  </a:moveTo>
                  <a:lnTo>
                    <a:pt x="14" y="43"/>
                  </a:lnTo>
                  <a:lnTo>
                    <a:pt x="68" y="43"/>
                  </a:lnTo>
                  <a:lnTo>
                    <a:pt x="68" y="0"/>
                  </a:lnTo>
                  <a:lnTo>
                    <a:pt x="14" y="0"/>
                  </a:lnTo>
                  <a:lnTo>
                    <a:pt x="29" y="4"/>
                  </a:lnTo>
                  <a:lnTo>
                    <a:pt x="0" y="36"/>
                  </a:lnTo>
                  <a:lnTo>
                    <a:pt x="7" y="43"/>
                  </a:lnTo>
                  <a:lnTo>
                    <a:pt x="14" y="43"/>
                  </a:lnTo>
                  <a:lnTo>
                    <a:pt x="0" y="36"/>
                  </a:lnTo>
                  <a:close/>
                </a:path>
              </a:pathLst>
            </a:custGeom>
            <a:solidFill>
              <a:srgbClr val="000000"/>
            </a:solidFill>
            <a:ln w="9525">
              <a:noFill/>
              <a:round/>
              <a:headEnd/>
              <a:tailEnd/>
            </a:ln>
          </p:spPr>
          <p:txBody>
            <a:bodyPr/>
            <a:lstStyle/>
            <a:p>
              <a:endParaRPr lang="en-US"/>
            </a:p>
          </p:txBody>
        </p:sp>
        <p:sp>
          <p:nvSpPr>
            <p:cNvPr id="103" name="Freeform 115"/>
            <p:cNvSpPr>
              <a:spLocks/>
            </p:cNvSpPr>
            <p:nvPr/>
          </p:nvSpPr>
          <p:spPr bwMode="auto">
            <a:xfrm>
              <a:off x="2796" y="1062"/>
              <a:ext cx="612" cy="1440"/>
            </a:xfrm>
            <a:custGeom>
              <a:avLst/>
              <a:gdLst>
                <a:gd name="T0" fmla="*/ 290 w 612"/>
                <a:gd name="T1" fmla="*/ 1440 h 1440"/>
                <a:gd name="T2" fmla="*/ 229 w 612"/>
                <a:gd name="T3" fmla="*/ 1139 h 1440"/>
                <a:gd name="T4" fmla="*/ 147 w 612"/>
                <a:gd name="T5" fmla="*/ 795 h 1440"/>
                <a:gd name="T6" fmla="*/ 32 w 612"/>
                <a:gd name="T7" fmla="*/ 412 h 1440"/>
                <a:gd name="T8" fmla="*/ 0 w 612"/>
                <a:gd name="T9" fmla="*/ 215 h 1440"/>
                <a:gd name="T10" fmla="*/ 50 w 612"/>
                <a:gd name="T11" fmla="*/ 197 h 1440"/>
                <a:gd name="T12" fmla="*/ 82 w 612"/>
                <a:gd name="T13" fmla="*/ 183 h 1440"/>
                <a:gd name="T14" fmla="*/ 136 w 612"/>
                <a:gd name="T15" fmla="*/ 154 h 1440"/>
                <a:gd name="T16" fmla="*/ 455 w 612"/>
                <a:gd name="T17" fmla="*/ 50 h 1440"/>
                <a:gd name="T18" fmla="*/ 612 w 612"/>
                <a:gd name="T19" fmla="*/ 0 h 1440"/>
                <a:gd name="T20" fmla="*/ 455 w 612"/>
                <a:gd name="T21" fmla="*/ 1354 h 1440"/>
                <a:gd name="T22" fmla="*/ 426 w 612"/>
                <a:gd name="T23" fmla="*/ 1404 h 1440"/>
                <a:gd name="T24" fmla="*/ 405 w 612"/>
                <a:gd name="T25" fmla="*/ 1404 h 1440"/>
                <a:gd name="T26" fmla="*/ 290 w 612"/>
                <a:gd name="T27" fmla="*/ 1440 h 1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2"/>
                <a:gd name="T43" fmla="*/ 0 h 1440"/>
                <a:gd name="T44" fmla="*/ 612 w 612"/>
                <a:gd name="T45" fmla="*/ 1440 h 1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2" h="1440">
                  <a:moveTo>
                    <a:pt x="290" y="1440"/>
                  </a:moveTo>
                  <a:lnTo>
                    <a:pt x="229" y="1139"/>
                  </a:lnTo>
                  <a:lnTo>
                    <a:pt x="147" y="795"/>
                  </a:lnTo>
                  <a:lnTo>
                    <a:pt x="32" y="412"/>
                  </a:lnTo>
                  <a:lnTo>
                    <a:pt x="0" y="215"/>
                  </a:lnTo>
                  <a:lnTo>
                    <a:pt x="50" y="197"/>
                  </a:lnTo>
                  <a:lnTo>
                    <a:pt x="82" y="183"/>
                  </a:lnTo>
                  <a:lnTo>
                    <a:pt x="136" y="154"/>
                  </a:lnTo>
                  <a:lnTo>
                    <a:pt x="455" y="50"/>
                  </a:lnTo>
                  <a:lnTo>
                    <a:pt x="612" y="0"/>
                  </a:lnTo>
                  <a:lnTo>
                    <a:pt x="455" y="1354"/>
                  </a:lnTo>
                  <a:lnTo>
                    <a:pt x="426" y="1404"/>
                  </a:lnTo>
                  <a:lnTo>
                    <a:pt x="405" y="1404"/>
                  </a:lnTo>
                  <a:lnTo>
                    <a:pt x="290" y="1440"/>
                  </a:lnTo>
                  <a:close/>
                </a:path>
              </a:pathLst>
            </a:custGeom>
            <a:solidFill>
              <a:srgbClr val="FF6633"/>
            </a:solidFill>
            <a:ln w="9525">
              <a:noFill/>
              <a:round/>
              <a:headEnd/>
              <a:tailEnd/>
            </a:ln>
          </p:spPr>
          <p:txBody>
            <a:bodyPr/>
            <a:lstStyle/>
            <a:p>
              <a:endParaRPr lang="en-US"/>
            </a:p>
          </p:txBody>
        </p:sp>
        <p:sp>
          <p:nvSpPr>
            <p:cNvPr id="104" name="Freeform 116"/>
            <p:cNvSpPr>
              <a:spLocks/>
            </p:cNvSpPr>
            <p:nvPr/>
          </p:nvSpPr>
          <p:spPr bwMode="auto">
            <a:xfrm>
              <a:off x="3004" y="2194"/>
              <a:ext cx="104" cy="311"/>
            </a:xfrm>
            <a:custGeom>
              <a:avLst/>
              <a:gdLst>
                <a:gd name="T0" fmla="*/ 0 w 104"/>
                <a:gd name="T1" fmla="*/ 10 h 311"/>
                <a:gd name="T2" fmla="*/ 0 w 104"/>
                <a:gd name="T3" fmla="*/ 10 h 311"/>
                <a:gd name="T4" fmla="*/ 64 w 104"/>
                <a:gd name="T5" fmla="*/ 311 h 311"/>
                <a:gd name="T6" fmla="*/ 104 w 104"/>
                <a:gd name="T7" fmla="*/ 300 h 311"/>
                <a:gd name="T8" fmla="*/ 43 w 104"/>
                <a:gd name="T9" fmla="*/ 0 h 311"/>
                <a:gd name="T10" fmla="*/ 43 w 104"/>
                <a:gd name="T11" fmla="*/ 0 h 311"/>
                <a:gd name="T12" fmla="*/ 43 w 104"/>
                <a:gd name="T13" fmla="*/ 0 h 311"/>
                <a:gd name="T14" fmla="*/ 43 w 104"/>
                <a:gd name="T15" fmla="*/ 0 h 311"/>
                <a:gd name="T16" fmla="*/ 43 w 104"/>
                <a:gd name="T17" fmla="*/ 0 h 311"/>
                <a:gd name="T18" fmla="*/ 0 w 104"/>
                <a:gd name="T19" fmla="*/ 10 h 3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311"/>
                <a:gd name="T32" fmla="*/ 104 w 104"/>
                <a:gd name="T33" fmla="*/ 311 h 3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311">
                  <a:moveTo>
                    <a:pt x="0" y="10"/>
                  </a:moveTo>
                  <a:lnTo>
                    <a:pt x="0" y="10"/>
                  </a:lnTo>
                  <a:lnTo>
                    <a:pt x="64" y="311"/>
                  </a:lnTo>
                  <a:lnTo>
                    <a:pt x="104" y="300"/>
                  </a:lnTo>
                  <a:lnTo>
                    <a:pt x="43" y="0"/>
                  </a:lnTo>
                  <a:lnTo>
                    <a:pt x="0" y="10"/>
                  </a:lnTo>
                  <a:close/>
                </a:path>
              </a:pathLst>
            </a:custGeom>
            <a:solidFill>
              <a:srgbClr val="000000"/>
            </a:solidFill>
            <a:ln w="9525">
              <a:noFill/>
              <a:round/>
              <a:headEnd/>
              <a:tailEnd/>
            </a:ln>
          </p:spPr>
          <p:txBody>
            <a:bodyPr/>
            <a:lstStyle/>
            <a:p>
              <a:endParaRPr lang="en-US"/>
            </a:p>
          </p:txBody>
        </p:sp>
        <p:sp>
          <p:nvSpPr>
            <p:cNvPr id="105" name="Freeform 117"/>
            <p:cNvSpPr>
              <a:spLocks/>
            </p:cNvSpPr>
            <p:nvPr/>
          </p:nvSpPr>
          <p:spPr bwMode="auto">
            <a:xfrm>
              <a:off x="2921" y="1853"/>
              <a:ext cx="126" cy="351"/>
            </a:xfrm>
            <a:custGeom>
              <a:avLst/>
              <a:gdLst>
                <a:gd name="T0" fmla="*/ 0 w 126"/>
                <a:gd name="T1" fmla="*/ 11 h 351"/>
                <a:gd name="T2" fmla="*/ 0 w 126"/>
                <a:gd name="T3" fmla="*/ 11 h 351"/>
                <a:gd name="T4" fmla="*/ 83 w 126"/>
                <a:gd name="T5" fmla="*/ 351 h 351"/>
                <a:gd name="T6" fmla="*/ 126 w 126"/>
                <a:gd name="T7" fmla="*/ 341 h 351"/>
                <a:gd name="T8" fmla="*/ 40 w 126"/>
                <a:gd name="T9" fmla="*/ 0 h 351"/>
                <a:gd name="T10" fmla="*/ 40 w 126"/>
                <a:gd name="T11" fmla="*/ 0 h 351"/>
                <a:gd name="T12" fmla="*/ 40 w 126"/>
                <a:gd name="T13" fmla="*/ 0 h 351"/>
                <a:gd name="T14" fmla="*/ 40 w 126"/>
                <a:gd name="T15" fmla="*/ 0 h 351"/>
                <a:gd name="T16" fmla="*/ 40 w 126"/>
                <a:gd name="T17" fmla="*/ 0 h 351"/>
                <a:gd name="T18" fmla="*/ 0 w 126"/>
                <a:gd name="T19" fmla="*/ 11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6"/>
                <a:gd name="T31" fmla="*/ 0 h 351"/>
                <a:gd name="T32" fmla="*/ 126 w 126"/>
                <a:gd name="T33" fmla="*/ 351 h 3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6" h="351">
                  <a:moveTo>
                    <a:pt x="0" y="11"/>
                  </a:moveTo>
                  <a:lnTo>
                    <a:pt x="0" y="11"/>
                  </a:lnTo>
                  <a:lnTo>
                    <a:pt x="83" y="351"/>
                  </a:lnTo>
                  <a:lnTo>
                    <a:pt x="126" y="341"/>
                  </a:lnTo>
                  <a:lnTo>
                    <a:pt x="40" y="0"/>
                  </a:lnTo>
                  <a:lnTo>
                    <a:pt x="0" y="11"/>
                  </a:lnTo>
                  <a:close/>
                </a:path>
              </a:pathLst>
            </a:custGeom>
            <a:solidFill>
              <a:srgbClr val="000000"/>
            </a:solidFill>
            <a:ln w="9525">
              <a:noFill/>
              <a:round/>
              <a:headEnd/>
              <a:tailEnd/>
            </a:ln>
          </p:spPr>
          <p:txBody>
            <a:bodyPr/>
            <a:lstStyle/>
            <a:p>
              <a:endParaRPr lang="en-US"/>
            </a:p>
          </p:txBody>
        </p:sp>
        <p:sp>
          <p:nvSpPr>
            <p:cNvPr id="106" name="Freeform 118"/>
            <p:cNvSpPr>
              <a:spLocks/>
            </p:cNvSpPr>
            <p:nvPr/>
          </p:nvSpPr>
          <p:spPr bwMode="auto">
            <a:xfrm>
              <a:off x="2807" y="1467"/>
              <a:ext cx="154" cy="397"/>
            </a:xfrm>
            <a:custGeom>
              <a:avLst/>
              <a:gdLst>
                <a:gd name="T0" fmla="*/ 0 w 154"/>
                <a:gd name="T1" fmla="*/ 10 h 397"/>
                <a:gd name="T2" fmla="*/ 0 w 154"/>
                <a:gd name="T3" fmla="*/ 14 h 397"/>
                <a:gd name="T4" fmla="*/ 114 w 154"/>
                <a:gd name="T5" fmla="*/ 397 h 397"/>
                <a:gd name="T6" fmla="*/ 154 w 154"/>
                <a:gd name="T7" fmla="*/ 386 h 397"/>
                <a:gd name="T8" fmla="*/ 43 w 154"/>
                <a:gd name="T9" fmla="*/ 0 h 397"/>
                <a:gd name="T10" fmla="*/ 43 w 154"/>
                <a:gd name="T11" fmla="*/ 3 h 397"/>
                <a:gd name="T12" fmla="*/ 0 w 154"/>
                <a:gd name="T13" fmla="*/ 10 h 397"/>
                <a:gd name="T14" fmla="*/ 0 w 154"/>
                <a:gd name="T15" fmla="*/ 10 h 397"/>
                <a:gd name="T16" fmla="*/ 0 w 154"/>
                <a:gd name="T17" fmla="*/ 14 h 397"/>
                <a:gd name="T18" fmla="*/ 0 w 154"/>
                <a:gd name="T19" fmla="*/ 1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397"/>
                <a:gd name="T32" fmla="*/ 154 w 154"/>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397">
                  <a:moveTo>
                    <a:pt x="0" y="10"/>
                  </a:moveTo>
                  <a:lnTo>
                    <a:pt x="0" y="14"/>
                  </a:lnTo>
                  <a:lnTo>
                    <a:pt x="114" y="397"/>
                  </a:lnTo>
                  <a:lnTo>
                    <a:pt x="154" y="386"/>
                  </a:lnTo>
                  <a:lnTo>
                    <a:pt x="43" y="0"/>
                  </a:lnTo>
                  <a:lnTo>
                    <a:pt x="43" y="3"/>
                  </a:lnTo>
                  <a:lnTo>
                    <a:pt x="0" y="10"/>
                  </a:lnTo>
                  <a:lnTo>
                    <a:pt x="0" y="14"/>
                  </a:lnTo>
                  <a:lnTo>
                    <a:pt x="0" y="10"/>
                  </a:lnTo>
                  <a:close/>
                </a:path>
              </a:pathLst>
            </a:custGeom>
            <a:solidFill>
              <a:srgbClr val="000000"/>
            </a:solidFill>
            <a:ln w="9525">
              <a:noFill/>
              <a:round/>
              <a:headEnd/>
              <a:tailEnd/>
            </a:ln>
          </p:spPr>
          <p:txBody>
            <a:bodyPr/>
            <a:lstStyle/>
            <a:p>
              <a:endParaRPr lang="en-US"/>
            </a:p>
          </p:txBody>
        </p:sp>
        <p:sp>
          <p:nvSpPr>
            <p:cNvPr id="107" name="Freeform 119"/>
            <p:cNvSpPr>
              <a:spLocks/>
            </p:cNvSpPr>
            <p:nvPr/>
          </p:nvSpPr>
          <p:spPr bwMode="auto">
            <a:xfrm>
              <a:off x="2771" y="1259"/>
              <a:ext cx="79" cy="218"/>
            </a:xfrm>
            <a:custGeom>
              <a:avLst/>
              <a:gdLst>
                <a:gd name="T0" fmla="*/ 14 w 79"/>
                <a:gd name="T1" fmla="*/ 0 h 218"/>
                <a:gd name="T2" fmla="*/ 4 w 79"/>
                <a:gd name="T3" fmla="*/ 21 h 218"/>
                <a:gd name="T4" fmla="*/ 36 w 79"/>
                <a:gd name="T5" fmla="*/ 218 h 218"/>
                <a:gd name="T6" fmla="*/ 79 w 79"/>
                <a:gd name="T7" fmla="*/ 211 h 218"/>
                <a:gd name="T8" fmla="*/ 47 w 79"/>
                <a:gd name="T9" fmla="*/ 14 h 218"/>
                <a:gd name="T10" fmla="*/ 32 w 79"/>
                <a:gd name="T11" fmla="*/ 39 h 218"/>
                <a:gd name="T12" fmla="*/ 14 w 79"/>
                <a:gd name="T13" fmla="*/ 0 h 218"/>
                <a:gd name="T14" fmla="*/ 0 w 79"/>
                <a:gd name="T15" fmla="*/ 7 h 218"/>
                <a:gd name="T16" fmla="*/ 4 w 79"/>
                <a:gd name="T17" fmla="*/ 21 h 218"/>
                <a:gd name="T18" fmla="*/ 14 w 79"/>
                <a:gd name="T19" fmla="*/ 0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218"/>
                <a:gd name="T32" fmla="*/ 79 w 79"/>
                <a:gd name="T33" fmla="*/ 218 h 2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218">
                  <a:moveTo>
                    <a:pt x="14" y="0"/>
                  </a:moveTo>
                  <a:lnTo>
                    <a:pt x="4" y="21"/>
                  </a:lnTo>
                  <a:lnTo>
                    <a:pt x="36" y="218"/>
                  </a:lnTo>
                  <a:lnTo>
                    <a:pt x="79" y="211"/>
                  </a:lnTo>
                  <a:lnTo>
                    <a:pt x="47" y="14"/>
                  </a:lnTo>
                  <a:lnTo>
                    <a:pt x="32" y="39"/>
                  </a:lnTo>
                  <a:lnTo>
                    <a:pt x="14" y="0"/>
                  </a:lnTo>
                  <a:lnTo>
                    <a:pt x="0" y="7"/>
                  </a:lnTo>
                  <a:lnTo>
                    <a:pt x="4" y="21"/>
                  </a:lnTo>
                  <a:lnTo>
                    <a:pt x="14" y="0"/>
                  </a:lnTo>
                  <a:close/>
                </a:path>
              </a:pathLst>
            </a:custGeom>
            <a:solidFill>
              <a:srgbClr val="000000"/>
            </a:solidFill>
            <a:ln w="9525">
              <a:noFill/>
              <a:round/>
              <a:headEnd/>
              <a:tailEnd/>
            </a:ln>
          </p:spPr>
          <p:txBody>
            <a:bodyPr/>
            <a:lstStyle/>
            <a:p>
              <a:endParaRPr lang="en-US"/>
            </a:p>
          </p:txBody>
        </p:sp>
        <p:sp>
          <p:nvSpPr>
            <p:cNvPr id="108" name="Freeform 120"/>
            <p:cNvSpPr>
              <a:spLocks/>
            </p:cNvSpPr>
            <p:nvPr/>
          </p:nvSpPr>
          <p:spPr bwMode="auto">
            <a:xfrm>
              <a:off x="2785" y="1237"/>
              <a:ext cx="68" cy="61"/>
            </a:xfrm>
            <a:custGeom>
              <a:avLst/>
              <a:gdLst>
                <a:gd name="T0" fmla="*/ 51 w 68"/>
                <a:gd name="T1" fmla="*/ 0 h 61"/>
                <a:gd name="T2" fmla="*/ 51 w 68"/>
                <a:gd name="T3" fmla="*/ 0 h 61"/>
                <a:gd name="T4" fmla="*/ 0 w 68"/>
                <a:gd name="T5" fmla="*/ 22 h 61"/>
                <a:gd name="T6" fmla="*/ 18 w 68"/>
                <a:gd name="T7" fmla="*/ 61 h 61"/>
                <a:gd name="T8" fmla="*/ 68 w 68"/>
                <a:gd name="T9" fmla="*/ 40 h 61"/>
                <a:gd name="T10" fmla="*/ 68 w 68"/>
                <a:gd name="T11" fmla="*/ 40 h 61"/>
                <a:gd name="T12" fmla="*/ 68 w 68"/>
                <a:gd name="T13" fmla="*/ 40 h 61"/>
                <a:gd name="T14" fmla="*/ 68 w 68"/>
                <a:gd name="T15" fmla="*/ 40 h 61"/>
                <a:gd name="T16" fmla="*/ 68 w 68"/>
                <a:gd name="T17" fmla="*/ 40 h 61"/>
                <a:gd name="T18" fmla="*/ 51 w 68"/>
                <a:gd name="T19" fmla="*/ 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61"/>
                <a:gd name="T32" fmla="*/ 68 w 68"/>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61">
                  <a:moveTo>
                    <a:pt x="51" y="0"/>
                  </a:moveTo>
                  <a:lnTo>
                    <a:pt x="51" y="0"/>
                  </a:lnTo>
                  <a:lnTo>
                    <a:pt x="0" y="22"/>
                  </a:lnTo>
                  <a:lnTo>
                    <a:pt x="18" y="61"/>
                  </a:lnTo>
                  <a:lnTo>
                    <a:pt x="68" y="40"/>
                  </a:lnTo>
                  <a:lnTo>
                    <a:pt x="51" y="0"/>
                  </a:lnTo>
                  <a:close/>
                </a:path>
              </a:pathLst>
            </a:custGeom>
            <a:solidFill>
              <a:srgbClr val="000000"/>
            </a:solidFill>
            <a:ln w="9525">
              <a:noFill/>
              <a:round/>
              <a:headEnd/>
              <a:tailEnd/>
            </a:ln>
          </p:spPr>
          <p:txBody>
            <a:bodyPr/>
            <a:lstStyle/>
            <a:p>
              <a:endParaRPr lang="en-US"/>
            </a:p>
          </p:txBody>
        </p:sp>
        <p:sp>
          <p:nvSpPr>
            <p:cNvPr id="109" name="Freeform 121"/>
            <p:cNvSpPr>
              <a:spLocks/>
            </p:cNvSpPr>
            <p:nvPr/>
          </p:nvSpPr>
          <p:spPr bwMode="auto">
            <a:xfrm>
              <a:off x="2836" y="1223"/>
              <a:ext cx="53" cy="54"/>
            </a:xfrm>
            <a:custGeom>
              <a:avLst/>
              <a:gdLst>
                <a:gd name="T0" fmla="*/ 32 w 53"/>
                <a:gd name="T1" fmla="*/ 0 h 54"/>
                <a:gd name="T2" fmla="*/ 35 w 53"/>
                <a:gd name="T3" fmla="*/ 0 h 54"/>
                <a:gd name="T4" fmla="*/ 0 w 53"/>
                <a:gd name="T5" fmla="*/ 14 h 54"/>
                <a:gd name="T6" fmla="*/ 17 w 53"/>
                <a:gd name="T7" fmla="*/ 54 h 54"/>
                <a:gd name="T8" fmla="*/ 50 w 53"/>
                <a:gd name="T9" fmla="*/ 40 h 54"/>
                <a:gd name="T10" fmla="*/ 53 w 53"/>
                <a:gd name="T11" fmla="*/ 40 h 54"/>
                <a:gd name="T12" fmla="*/ 50 w 53"/>
                <a:gd name="T13" fmla="*/ 40 h 54"/>
                <a:gd name="T14" fmla="*/ 53 w 53"/>
                <a:gd name="T15" fmla="*/ 40 h 54"/>
                <a:gd name="T16" fmla="*/ 53 w 53"/>
                <a:gd name="T17" fmla="*/ 40 h 54"/>
                <a:gd name="T18" fmla="*/ 32 w 53"/>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54"/>
                <a:gd name="T32" fmla="*/ 53 w 53"/>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54">
                  <a:moveTo>
                    <a:pt x="32" y="0"/>
                  </a:moveTo>
                  <a:lnTo>
                    <a:pt x="35" y="0"/>
                  </a:lnTo>
                  <a:lnTo>
                    <a:pt x="0" y="14"/>
                  </a:lnTo>
                  <a:lnTo>
                    <a:pt x="17" y="54"/>
                  </a:lnTo>
                  <a:lnTo>
                    <a:pt x="50" y="40"/>
                  </a:lnTo>
                  <a:lnTo>
                    <a:pt x="53" y="40"/>
                  </a:lnTo>
                  <a:lnTo>
                    <a:pt x="50" y="40"/>
                  </a:lnTo>
                  <a:lnTo>
                    <a:pt x="53" y="40"/>
                  </a:lnTo>
                  <a:lnTo>
                    <a:pt x="32" y="0"/>
                  </a:lnTo>
                  <a:close/>
                </a:path>
              </a:pathLst>
            </a:custGeom>
            <a:solidFill>
              <a:srgbClr val="000000"/>
            </a:solidFill>
            <a:ln w="9525">
              <a:noFill/>
              <a:round/>
              <a:headEnd/>
              <a:tailEnd/>
            </a:ln>
          </p:spPr>
          <p:txBody>
            <a:bodyPr/>
            <a:lstStyle/>
            <a:p>
              <a:endParaRPr lang="en-US"/>
            </a:p>
          </p:txBody>
        </p:sp>
        <p:sp>
          <p:nvSpPr>
            <p:cNvPr id="110" name="Freeform 122"/>
            <p:cNvSpPr>
              <a:spLocks/>
            </p:cNvSpPr>
            <p:nvPr/>
          </p:nvSpPr>
          <p:spPr bwMode="auto">
            <a:xfrm>
              <a:off x="2868" y="1194"/>
              <a:ext cx="75" cy="69"/>
            </a:xfrm>
            <a:custGeom>
              <a:avLst/>
              <a:gdLst>
                <a:gd name="T0" fmla="*/ 57 w 75"/>
                <a:gd name="T1" fmla="*/ 0 h 69"/>
                <a:gd name="T2" fmla="*/ 57 w 75"/>
                <a:gd name="T3" fmla="*/ 0 h 69"/>
                <a:gd name="T4" fmla="*/ 0 w 75"/>
                <a:gd name="T5" fmla="*/ 29 h 69"/>
                <a:gd name="T6" fmla="*/ 21 w 75"/>
                <a:gd name="T7" fmla="*/ 69 h 69"/>
                <a:gd name="T8" fmla="*/ 75 w 75"/>
                <a:gd name="T9" fmla="*/ 40 h 69"/>
                <a:gd name="T10" fmla="*/ 71 w 75"/>
                <a:gd name="T11" fmla="*/ 43 h 69"/>
                <a:gd name="T12" fmla="*/ 57 w 75"/>
                <a:gd name="T13" fmla="*/ 0 h 69"/>
                <a:gd name="T14" fmla="*/ 57 w 75"/>
                <a:gd name="T15" fmla="*/ 0 h 69"/>
                <a:gd name="T16" fmla="*/ 57 w 75"/>
                <a:gd name="T17" fmla="*/ 0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69"/>
                <a:gd name="T29" fmla="*/ 75 w 75"/>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69">
                  <a:moveTo>
                    <a:pt x="57" y="0"/>
                  </a:moveTo>
                  <a:lnTo>
                    <a:pt x="57" y="0"/>
                  </a:lnTo>
                  <a:lnTo>
                    <a:pt x="0" y="29"/>
                  </a:lnTo>
                  <a:lnTo>
                    <a:pt x="21" y="69"/>
                  </a:lnTo>
                  <a:lnTo>
                    <a:pt x="75" y="40"/>
                  </a:lnTo>
                  <a:lnTo>
                    <a:pt x="71" y="43"/>
                  </a:lnTo>
                  <a:lnTo>
                    <a:pt x="57" y="0"/>
                  </a:lnTo>
                  <a:close/>
                </a:path>
              </a:pathLst>
            </a:custGeom>
            <a:solidFill>
              <a:srgbClr val="000000"/>
            </a:solidFill>
            <a:ln w="9525">
              <a:noFill/>
              <a:round/>
              <a:headEnd/>
              <a:tailEnd/>
            </a:ln>
          </p:spPr>
          <p:txBody>
            <a:bodyPr/>
            <a:lstStyle/>
            <a:p>
              <a:endParaRPr lang="en-US"/>
            </a:p>
          </p:txBody>
        </p:sp>
        <p:sp>
          <p:nvSpPr>
            <p:cNvPr id="111" name="Freeform 123"/>
            <p:cNvSpPr>
              <a:spLocks/>
            </p:cNvSpPr>
            <p:nvPr/>
          </p:nvSpPr>
          <p:spPr bwMode="auto">
            <a:xfrm>
              <a:off x="2925" y="1091"/>
              <a:ext cx="333" cy="146"/>
            </a:xfrm>
            <a:custGeom>
              <a:avLst/>
              <a:gdLst>
                <a:gd name="T0" fmla="*/ 319 w 333"/>
                <a:gd name="T1" fmla="*/ 0 h 146"/>
                <a:gd name="T2" fmla="*/ 319 w 333"/>
                <a:gd name="T3" fmla="*/ 0 h 146"/>
                <a:gd name="T4" fmla="*/ 0 w 333"/>
                <a:gd name="T5" fmla="*/ 103 h 146"/>
                <a:gd name="T6" fmla="*/ 14 w 333"/>
                <a:gd name="T7" fmla="*/ 146 h 146"/>
                <a:gd name="T8" fmla="*/ 333 w 333"/>
                <a:gd name="T9" fmla="*/ 43 h 146"/>
                <a:gd name="T10" fmla="*/ 330 w 333"/>
                <a:gd name="T11" fmla="*/ 43 h 146"/>
                <a:gd name="T12" fmla="*/ 319 w 333"/>
                <a:gd name="T13" fmla="*/ 0 h 146"/>
                <a:gd name="T14" fmla="*/ 319 w 333"/>
                <a:gd name="T15" fmla="*/ 0 h 146"/>
                <a:gd name="T16" fmla="*/ 319 w 333"/>
                <a:gd name="T17" fmla="*/ 0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3"/>
                <a:gd name="T28" fmla="*/ 0 h 146"/>
                <a:gd name="T29" fmla="*/ 333 w 333"/>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3" h="146">
                  <a:moveTo>
                    <a:pt x="319" y="0"/>
                  </a:moveTo>
                  <a:lnTo>
                    <a:pt x="319" y="0"/>
                  </a:lnTo>
                  <a:lnTo>
                    <a:pt x="0" y="103"/>
                  </a:lnTo>
                  <a:lnTo>
                    <a:pt x="14" y="146"/>
                  </a:lnTo>
                  <a:lnTo>
                    <a:pt x="333" y="43"/>
                  </a:lnTo>
                  <a:lnTo>
                    <a:pt x="330" y="43"/>
                  </a:lnTo>
                  <a:lnTo>
                    <a:pt x="319" y="0"/>
                  </a:lnTo>
                  <a:close/>
                </a:path>
              </a:pathLst>
            </a:custGeom>
            <a:solidFill>
              <a:srgbClr val="000000"/>
            </a:solidFill>
            <a:ln w="9525">
              <a:noFill/>
              <a:round/>
              <a:headEnd/>
              <a:tailEnd/>
            </a:ln>
          </p:spPr>
          <p:txBody>
            <a:bodyPr/>
            <a:lstStyle/>
            <a:p>
              <a:endParaRPr lang="en-US"/>
            </a:p>
          </p:txBody>
        </p:sp>
        <p:sp>
          <p:nvSpPr>
            <p:cNvPr id="112" name="Freeform 124"/>
            <p:cNvSpPr>
              <a:spLocks/>
            </p:cNvSpPr>
            <p:nvPr/>
          </p:nvSpPr>
          <p:spPr bwMode="auto">
            <a:xfrm>
              <a:off x="3244" y="1033"/>
              <a:ext cx="190" cy="101"/>
            </a:xfrm>
            <a:custGeom>
              <a:avLst/>
              <a:gdLst>
                <a:gd name="T0" fmla="*/ 186 w 190"/>
                <a:gd name="T1" fmla="*/ 33 h 101"/>
                <a:gd name="T2" fmla="*/ 157 w 190"/>
                <a:gd name="T3" fmla="*/ 7 h 101"/>
                <a:gd name="T4" fmla="*/ 0 w 190"/>
                <a:gd name="T5" fmla="*/ 58 h 101"/>
                <a:gd name="T6" fmla="*/ 11 w 190"/>
                <a:gd name="T7" fmla="*/ 101 h 101"/>
                <a:gd name="T8" fmla="*/ 172 w 190"/>
                <a:gd name="T9" fmla="*/ 50 h 101"/>
                <a:gd name="T10" fmla="*/ 143 w 190"/>
                <a:gd name="T11" fmla="*/ 25 h 101"/>
                <a:gd name="T12" fmla="*/ 186 w 190"/>
                <a:gd name="T13" fmla="*/ 33 h 101"/>
                <a:gd name="T14" fmla="*/ 190 w 190"/>
                <a:gd name="T15" fmla="*/ 0 h 101"/>
                <a:gd name="T16" fmla="*/ 157 w 190"/>
                <a:gd name="T17" fmla="*/ 7 h 101"/>
                <a:gd name="T18" fmla="*/ 186 w 190"/>
                <a:gd name="T19" fmla="*/ 33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
                <a:gd name="T31" fmla="*/ 0 h 101"/>
                <a:gd name="T32" fmla="*/ 190 w 190"/>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 h="101">
                  <a:moveTo>
                    <a:pt x="186" y="33"/>
                  </a:moveTo>
                  <a:lnTo>
                    <a:pt x="157" y="7"/>
                  </a:lnTo>
                  <a:lnTo>
                    <a:pt x="0" y="58"/>
                  </a:lnTo>
                  <a:lnTo>
                    <a:pt x="11" y="101"/>
                  </a:lnTo>
                  <a:lnTo>
                    <a:pt x="172" y="50"/>
                  </a:lnTo>
                  <a:lnTo>
                    <a:pt x="143" y="25"/>
                  </a:lnTo>
                  <a:lnTo>
                    <a:pt x="186" y="33"/>
                  </a:lnTo>
                  <a:lnTo>
                    <a:pt x="190" y="0"/>
                  </a:lnTo>
                  <a:lnTo>
                    <a:pt x="157" y="7"/>
                  </a:lnTo>
                  <a:lnTo>
                    <a:pt x="186" y="33"/>
                  </a:lnTo>
                  <a:close/>
                </a:path>
              </a:pathLst>
            </a:custGeom>
            <a:solidFill>
              <a:srgbClr val="000000"/>
            </a:solidFill>
            <a:ln w="9525">
              <a:noFill/>
              <a:round/>
              <a:headEnd/>
              <a:tailEnd/>
            </a:ln>
          </p:spPr>
          <p:txBody>
            <a:bodyPr/>
            <a:lstStyle/>
            <a:p>
              <a:endParaRPr lang="en-US"/>
            </a:p>
          </p:txBody>
        </p:sp>
        <p:sp>
          <p:nvSpPr>
            <p:cNvPr id="113" name="Freeform 125"/>
            <p:cNvSpPr>
              <a:spLocks/>
            </p:cNvSpPr>
            <p:nvPr/>
          </p:nvSpPr>
          <p:spPr bwMode="auto">
            <a:xfrm>
              <a:off x="3229" y="1058"/>
              <a:ext cx="201" cy="1368"/>
            </a:xfrm>
            <a:custGeom>
              <a:avLst/>
              <a:gdLst>
                <a:gd name="T0" fmla="*/ 40 w 201"/>
                <a:gd name="T1" fmla="*/ 1368 h 1368"/>
                <a:gd name="T2" fmla="*/ 43 w 201"/>
                <a:gd name="T3" fmla="*/ 1361 h 1368"/>
                <a:gd name="T4" fmla="*/ 201 w 201"/>
                <a:gd name="T5" fmla="*/ 8 h 1368"/>
                <a:gd name="T6" fmla="*/ 158 w 201"/>
                <a:gd name="T7" fmla="*/ 0 h 1368"/>
                <a:gd name="T8" fmla="*/ 0 w 201"/>
                <a:gd name="T9" fmla="*/ 1354 h 1368"/>
                <a:gd name="T10" fmla="*/ 0 w 201"/>
                <a:gd name="T11" fmla="*/ 1347 h 1368"/>
                <a:gd name="T12" fmla="*/ 40 w 201"/>
                <a:gd name="T13" fmla="*/ 1368 h 1368"/>
                <a:gd name="T14" fmla="*/ 43 w 201"/>
                <a:gd name="T15" fmla="*/ 1365 h 1368"/>
                <a:gd name="T16" fmla="*/ 43 w 201"/>
                <a:gd name="T17" fmla="*/ 1361 h 1368"/>
                <a:gd name="T18" fmla="*/ 40 w 201"/>
                <a:gd name="T19" fmla="*/ 1368 h 1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1"/>
                <a:gd name="T31" fmla="*/ 0 h 1368"/>
                <a:gd name="T32" fmla="*/ 201 w 201"/>
                <a:gd name="T33" fmla="*/ 1368 h 1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1" h="1368">
                  <a:moveTo>
                    <a:pt x="40" y="1368"/>
                  </a:moveTo>
                  <a:lnTo>
                    <a:pt x="43" y="1361"/>
                  </a:lnTo>
                  <a:lnTo>
                    <a:pt x="201" y="8"/>
                  </a:lnTo>
                  <a:lnTo>
                    <a:pt x="158" y="0"/>
                  </a:lnTo>
                  <a:lnTo>
                    <a:pt x="0" y="1354"/>
                  </a:lnTo>
                  <a:lnTo>
                    <a:pt x="0" y="1347"/>
                  </a:lnTo>
                  <a:lnTo>
                    <a:pt x="40" y="1368"/>
                  </a:lnTo>
                  <a:lnTo>
                    <a:pt x="43" y="1365"/>
                  </a:lnTo>
                  <a:lnTo>
                    <a:pt x="43" y="1361"/>
                  </a:lnTo>
                  <a:lnTo>
                    <a:pt x="40" y="1368"/>
                  </a:lnTo>
                  <a:close/>
                </a:path>
              </a:pathLst>
            </a:custGeom>
            <a:solidFill>
              <a:srgbClr val="000000"/>
            </a:solidFill>
            <a:ln w="9525">
              <a:noFill/>
              <a:round/>
              <a:headEnd/>
              <a:tailEnd/>
            </a:ln>
          </p:spPr>
          <p:txBody>
            <a:bodyPr/>
            <a:lstStyle/>
            <a:p>
              <a:endParaRPr lang="en-US"/>
            </a:p>
          </p:txBody>
        </p:sp>
        <p:sp>
          <p:nvSpPr>
            <p:cNvPr id="114" name="Freeform 126"/>
            <p:cNvSpPr>
              <a:spLocks/>
            </p:cNvSpPr>
            <p:nvPr/>
          </p:nvSpPr>
          <p:spPr bwMode="auto">
            <a:xfrm>
              <a:off x="3204" y="2405"/>
              <a:ext cx="65" cy="82"/>
            </a:xfrm>
            <a:custGeom>
              <a:avLst/>
              <a:gdLst>
                <a:gd name="T0" fmla="*/ 18 w 65"/>
                <a:gd name="T1" fmla="*/ 82 h 82"/>
                <a:gd name="T2" fmla="*/ 36 w 65"/>
                <a:gd name="T3" fmla="*/ 71 h 82"/>
                <a:gd name="T4" fmla="*/ 65 w 65"/>
                <a:gd name="T5" fmla="*/ 21 h 82"/>
                <a:gd name="T6" fmla="*/ 25 w 65"/>
                <a:gd name="T7" fmla="*/ 0 h 82"/>
                <a:gd name="T8" fmla="*/ 0 w 65"/>
                <a:gd name="T9" fmla="*/ 50 h 82"/>
                <a:gd name="T10" fmla="*/ 18 w 65"/>
                <a:gd name="T11" fmla="*/ 39 h 82"/>
                <a:gd name="T12" fmla="*/ 18 w 65"/>
                <a:gd name="T13" fmla="*/ 82 h 82"/>
                <a:gd name="T14" fmla="*/ 29 w 65"/>
                <a:gd name="T15" fmla="*/ 82 h 82"/>
                <a:gd name="T16" fmla="*/ 36 w 65"/>
                <a:gd name="T17" fmla="*/ 71 h 82"/>
                <a:gd name="T18" fmla="*/ 18 w 65"/>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82"/>
                <a:gd name="T32" fmla="*/ 65 w 65"/>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82">
                  <a:moveTo>
                    <a:pt x="18" y="82"/>
                  </a:moveTo>
                  <a:lnTo>
                    <a:pt x="36" y="71"/>
                  </a:lnTo>
                  <a:lnTo>
                    <a:pt x="65" y="21"/>
                  </a:lnTo>
                  <a:lnTo>
                    <a:pt x="25" y="0"/>
                  </a:lnTo>
                  <a:lnTo>
                    <a:pt x="0" y="50"/>
                  </a:lnTo>
                  <a:lnTo>
                    <a:pt x="18" y="39"/>
                  </a:lnTo>
                  <a:lnTo>
                    <a:pt x="18" y="82"/>
                  </a:lnTo>
                  <a:lnTo>
                    <a:pt x="29" y="82"/>
                  </a:lnTo>
                  <a:lnTo>
                    <a:pt x="36" y="71"/>
                  </a:lnTo>
                  <a:lnTo>
                    <a:pt x="18" y="82"/>
                  </a:lnTo>
                  <a:close/>
                </a:path>
              </a:pathLst>
            </a:custGeom>
            <a:solidFill>
              <a:srgbClr val="000000"/>
            </a:solidFill>
            <a:ln w="9525">
              <a:noFill/>
              <a:round/>
              <a:headEnd/>
              <a:tailEnd/>
            </a:ln>
          </p:spPr>
          <p:txBody>
            <a:bodyPr/>
            <a:lstStyle/>
            <a:p>
              <a:endParaRPr lang="en-US"/>
            </a:p>
          </p:txBody>
        </p:sp>
        <p:sp>
          <p:nvSpPr>
            <p:cNvPr id="115" name="Freeform 127"/>
            <p:cNvSpPr>
              <a:spLocks/>
            </p:cNvSpPr>
            <p:nvPr/>
          </p:nvSpPr>
          <p:spPr bwMode="auto">
            <a:xfrm>
              <a:off x="3194" y="2444"/>
              <a:ext cx="28" cy="43"/>
            </a:xfrm>
            <a:custGeom>
              <a:avLst/>
              <a:gdLst>
                <a:gd name="T0" fmla="*/ 10 w 28"/>
                <a:gd name="T1" fmla="*/ 43 h 43"/>
                <a:gd name="T2" fmla="*/ 7 w 28"/>
                <a:gd name="T3" fmla="*/ 43 h 43"/>
                <a:gd name="T4" fmla="*/ 28 w 28"/>
                <a:gd name="T5" fmla="*/ 43 h 43"/>
                <a:gd name="T6" fmla="*/ 28 w 28"/>
                <a:gd name="T7" fmla="*/ 0 h 43"/>
                <a:gd name="T8" fmla="*/ 7 w 28"/>
                <a:gd name="T9" fmla="*/ 0 h 43"/>
                <a:gd name="T10" fmla="*/ 0 w 28"/>
                <a:gd name="T11" fmla="*/ 0 h 43"/>
                <a:gd name="T12" fmla="*/ 7 w 28"/>
                <a:gd name="T13" fmla="*/ 0 h 43"/>
                <a:gd name="T14" fmla="*/ 3 w 28"/>
                <a:gd name="T15" fmla="*/ 0 h 43"/>
                <a:gd name="T16" fmla="*/ 0 w 28"/>
                <a:gd name="T17" fmla="*/ 0 h 43"/>
                <a:gd name="T18" fmla="*/ 10 w 28"/>
                <a:gd name="T19" fmla="*/ 43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43"/>
                <a:gd name="T32" fmla="*/ 28 w 28"/>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43">
                  <a:moveTo>
                    <a:pt x="10" y="43"/>
                  </a:moveTo>
                  <a:lnTo>
                    <a:pt x="7" y="43"/>
                  </a:lnTo>
                  <a:lnTo>
                    <a:pt x="28" y="43"/>
                  </a:lnTo>
                  <a:lnTo>
                    <a:pt x="28" y="0"/>
                  </a:lnTo>
                  <a:lnTo>
                    <a:pt x="7" y="0"/>
                  </a:lnTo>
                  <a:lnTo>
                    <a:pt x="0" y="0"/>
                  </a:lnTo>
                  <a:lnTo>
                    <a:pt x="7" y="0"/>
                  </a:lnTo>
                  <a:lnTo>
                    <a:pt x="3" y="0"/>
                  </a:lnTo>
                  <a:lnTo>
                    <a:pt x="0" y="0"/>
                  </a:lnTo>
                  <a:lnTo>
                    <a:pt x="10" y="43"/>
                  </a:lnTo>
                  <a:close/>
                </a:path>
              </a:pathLst>
            </a:custGeom>
            <a:solidFill>
              <a:srgbClr val="000000"/>
            </a:solidFill>
            <a:ln w="9525">
              <a:noFill/>
              <a:round/>
              <a:headEnd/>
              <a:tailEnd/>
            </a:ln>
          </p:spPr>
          <p:txBody>
            <a:bodyPr/>
            <a:lstStyle/>
            <a:p>
              <a:endParaRPr lang="en-US"/>
            </a:p>
          </p:txBody>
        </p:sp>
        <p:sp>
          <p:nvSpPr>
            <p:cNvPr id="116" name="Freeform 128"/>
            <p:cNvSpPr>
              <a:spLocks/>
            </p:cNvSpPr>
            <p:nvPr/>
          </p:nvSpPr>
          <p:spPr bwMode="auto">
            <a:xfrm>
              <a:off x="3068" y="2444"/>
              <a:ext cx="136" cy="83"/>
            </a:xfrm>
            <a:custGeom>
              <a:avLst/>
              <a:gdLst>
                <a:gd name="T0" fmla="*/ 0 w 136"/>
                <a:gd name="T1" fmla="*/ 61 h 83"/>
                <a:gd name="T2" fmla="*/ 25 w 136"/>
                <a:gd name="T3" fmla="*/ 75 h 83"/>
                <a:gd name="T4" fmla="*/ 136 w 136"/>
                <a:gd name="T5" fmla="*/ 43 h 83"/>
                <a:gd name="T6" fmla="*/ 126 w 136"/>
                <a:gd name="T7" fmla="*/ 0 h 83"/>
                <a:gd name="T8" fmla="*/ 15 w 136"/>
                <a:gd name="T9" fmla="*/ 36 h 83"/>
                <a:gd name="T10" fmla="*/ 40 w 136"/>
                <a:gd name="T11" fmla="*/ 50 h 83"/>
                <a:gd name="T12" fmla="*/ 0 w 136"/>
                <a:gd name="T13" fmla="*/ 61 h 83"/>
                <a:gd name="T14" fmla="*/ 4 w 136"/>
                <a:gd name="T15" fmla="*/ 83 h 83"/>
                <a:gd name="T16" fmla="*/ 25 w 136"/>
                <a:gd name="T17" fmla="*/ 75 h 83"/>
                <a:gd name="T18" fmla="*/ 0 w 136"/>
                <a:gd name="T19" fmla="*/ 61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6"/>
                <a:gd name="T31" fmla="*/ 0 h 83"/>
                <a:gd name="T32" fmla="*/ 136 w 136"/>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6" h="83">
                  <a:moveTo>
                    <a:pt x="0" y="61"/>
                  </a:moveTo>
                  <a:lnTo>
                    <a:pt x="25" y="75"/>
                  </a:lnTo>
                  <a:lnTo>
                    <a:pt x="136" y="43"/>
                  </a:lnTo>
                  <a:lnTo>
                    <a:pt x="126" y="0"/>
                  </a:lnTo>
                  <a:lnTo>
                    <a:pt x="15" y="36"/>
                  </a:lnTo>
                  <a:lnTo>
                    <a:pt x="40" y="50"/>
                  </a:lnTo>
                  <a:lnTo>
                    <a:pt x="0" y="61"/>
                  </a:lnTo>
                  <a:lnTo>
                    <a:pt x="4" y="83"/>
                  </a:lnTo>
                  <a:lnTo>
                    <a:pt x="25" y="75"/>
                  </a:lnTo>
                  <a:lnTo>
                    <a:pt x="0" y="61"/>
                  </a:lnTo>
                  <a:close/>
                </a:path>
              </a:pathLst>
            </a:custGeom>
            <a:solidFill>
              <a:srgbClr val="000000"/>
            </a:solidFill>
            <a:ln w="9525">
              <a:noFill/>
              <a:round/>
              <a:headEnd/>
              <a:tailEnd/>
            </a:ln>
          </p:spPr>
          <p:txBody>
            <a:bodyPr/>
            <a:lstStyle/>
            <a:p>
              <a:endParaRPr lang="en-US"/>
            </a:p>
          </p:txBody>
        </p:sp>
      </p:grpSp>
    </p:spTree>
    <p:extLst>
      <p:ext uri="{BB962C8B-B14F-4D97-AF65-F5344CB8AC3E}">
        <p14:creationId xmlns:p14="http://schemas.microsoft.com/office/powerpoint/2010/main" val="4283590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53"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bg/>
                                          </p:spTgt>
                                        </p:tgtEl>
                                        <p:attrNameLst>
                                          <p:attrName>style.visibility</p:attrName>
                                        </p:attrNameLst>
                                      </p:cBhvr>
                                      <p:to>
                                        <p:strVal val="visible"/>
                                      </p:to>
                                    </p:set>
                                    <p:animEffect transition="in" filter="wipe(left)">
                                      <p:cBhvr>
                                        <p:cTn id="16" dur="500"/>
                                        <p:tgtEl>
                                          <p:spTgt spid="15">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Effect transition="in" filter="wipe(left)">
                                      <p:cBhvr>
                                        <p:cTn id="25" dur="500"/>
                                        <p:tgtEl>
                                          <p:spTgt spid="15">
                                            <p:txEl>
                                              <p:pRg st="1" end="1"/>
                                            </p:txEl>
                                          </p:spTgt>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Effect transition="in" filter="wipe(left)">
                                      <p:cBhvr>
                                        <p:cTn id="29" dur="500"/>
                                        <p:tgtEl>
                                          <p:spTgt spid="15">
                                            <p:txEl>
                                              <p:pRg st="2" end="2"/>
                                            </p:txEl>
                                          </p:spTgt>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left)">
                                      <p:cBhvr>
                                        <p:cTn id="33" dur="500"/>
                                        <p:tgtEl>
                                          <p:spTgt spid="1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5">
                                            <p:txEl>
                                              <p:pRg st="4" end="4"/>
                                            </p:txEl>
                                          </p:spTgt>
                                        </p:tgtEl>
                                        <p:attrNameLst>
                                          <p:attrName>style.visibility</p:attrName>
                                        </p:attrNameLst>
                                      </p:cBhvr>
                                      <p:to>
                                        <p:strVal val="visible"/>
                                      </p:to>
                                    </p:set>
                                    <p:animEffect transition="in" filter="wipe(left)">
                                      <p:cBhvr>
                                        <p:cTn id="38" dur="500"/>
                                        <p:tgtEl>
                                          <p:spTgt spid="1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5">
                                            <p:txEl>
                                              <p:pRg st="5" end="5"/>
                                            </p:txEl>
                                          </p:spTgt>
                                        </p:tgtEl>
                                        <p:attrNameLst>
                                          <p:attrName>style.visibility</p:attrName>
                                        </p:attrNameLst>
                                      </p:cBhvr>
                                      <p:to>
                                        <p:strVal val="visible"/>
                                      </p:to>
                                    </p:set>
                                    <p:animEffect transition="in" filter="wipe(left)">
                                      <p:cBhvr>
                                        <p:cTn id="43" dur="500"/>
                                        <p:tgtEl>
                                          <p:spTgt spid="15">
                                            <p:txEl>
                                              <p:pRg st="5" end="5"/>
                                            </p:txEl>
                                          </p:spTgt>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5">
                                            <p:txEl>
                                              <p:pRg st="7" end="7"/>
                                            </p:txEl>
                                          </p:spTgt>
                                        </p:tgtEl>
                                        <p:attrNameLst>
                                          <p:attrName>style.visibility</p:attrName>
                                        </p:attrNameLst>
                                      </p:cBhvr>
                                      <p:to>
                                        <p:strVal val="visible"/>
                                      </p:to>
                                    </p:set>
                                    <p:animEffect transition="in" filter="wipe(left)">
                                      <p:cBhvr>
                                        <p:cTn id="47" dur="500"/>
                                        <p:tgtEl>
                                          <p:spTgt spid="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bldLvl="5"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219200"/>
            <a:ext cx="9144000" cy="457200"/>
          </a:xfrm>
          <a:prstGeom prst="rect">
            <a:avLst/>
          </a:prstGeom>
          <a:solidFill>
            <a:srgbClr val="660033"/>
          </a:solidFill>
          <a:ln>
            <a:solidFill>
              <a:schemeClr val="tx1"/>
            </a:solidFill>
          </a:ln>
          <a:effectLst>
            <a:glow rad="228600">
              <a:schemeClr val="tx1">
                <a:alpha val="40000"/>
              </a:schemeClr>
            </a:glow>
            <a:outerShdw blurRad="40000" dist="23000" dir="5400000" rotWithShape="0">
              <a:srgbClr val="000000">
                <a:alpha val="35000"/>
              </a:srgb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schemeClr val="lt1"/>
              </a:solidFill>
            </a:endParaRPr>
          </a:p>
        </p:txBody>
      </p:sp>
      <p:sp>
        <p:nvSpPr>
          <p:cNvPr id="15" name="Rectangle 4"/>
          <p:cNvSpPr>
            <a:spLocks noChangeArrowheads="1"/>
          </p:cNvSpPr>
          <p:nvPr/>
        </p:nvSpPr>
        <p:spPr bwMode="auto">
          <a:xfrm>
            <a:off x="0" y="2431196"/>
            <a:ext cx="9036496" cy="3416320"/>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l">
              <a:lnSpc>
                <a:spcPct val="150000"/>
              </a:lnSpc>
              <a:buFont typeface="Wingdings" pitchFamily="2" charset="2"/>
              <a:buNone/>
            </a:pPr>
            <a:r>
              <a:rPr lang="en-US" sz="2400" i="1" dirty="0"/>
              <a:t> </a:t>
            </a:r>
            <a:r>
              <a:rPr lang="en-US" sz="2400" i="1" dirty="0">
                <a:solidFill>
                  <a:srgbClr val="FFCC99"/>
                </a:solidFill>
              </a:rPr>
              <a:t>5- miscellaneous causes:</a:t>
            </a:r>
          </a:p>
          <a:p>
            <a:pPr algn="l">
              <a:lnSpc>
                <a:spcPct val="150000"/>
              </a:lnSpc>
              <a:buFont typeface="Wingdings" pitchFamily="2" charset="2"/>
              <a:buNone/>
            </a:pPr>
            <a:r>
              <a:rPr lang="en-US" sz="2400" dirty="0"/>
              <a:t>	</a:t>
            </a:r>
            <a:r>
              <a:rPr lang="en-US" sz="2400" dirty="0">
                <a:solidFill>
                  <a:schemeClr val="bg1"/>
                </a:solidFill>
              </a:rPr>
              <a:t>  * Drug- induced</a:t>
            </a:r>
            <a:r>
              <a:rPr lang="en-US" sz="2400" dirty="0">
                <a:solidFill>
                  <a:schemeClr val="bg1"/>
                </a:solidFill>
                <a:sym typeface="Wingdings" pitchFamily="2" charset="2"/>
              </a:rPr>
              <a:t></a:t>
            </a:r>
          </a:p>
          <a:p>
            <a:pPr>
              <a:lnSpc>
                <a:spcPct val="150000"/>
              </a:lnSpc>
            </a:pPr>
            <a:r>
              <a:rPr lang="en-US" sz="2400" dirty="0">
                <a:solidFill>
                  <a:schemeClr val="bg1"/>
                </a:solidFill>
                <a:sym typeface="Wingdings" pitchFamily="2" charset="2"/>
              </a:rPr>
              <a:t>	</a:t>
            </a:r>
            <a:r>
              <a:rPr lang="en-US" sz="2400" dirty="0"/>
              <a:t>Oral contraceptives, corticosteroids,, cyclosporine, clonidine withdrawal , carbenoxolone, cocaine , sympathomimetic agents, NSAIDs, </a:t>
            </a:r>
            <a:r>
              <a:rPr lang="en-US" sz="2400" dirty="0" err="1"/>
              <a:t>liquorice</a:t>
            </a:r>
            <a:r>
              <a:rPr lang="en-US" sz="2400" dirty="0"/>
              <a:t>,,  erythropoietin</a:t>
            </a:r>
          </a:p>
          <a:p>
            <a:pPr>
              <a:lnSpc>
                <a:spcPct val="150000"/>
              </a:lnSpc>
            </a:pPr>
            <a:endParaRPr lang="en-US" sz="2400" dirty="0">
              <a:solidFill>
                <a:schemeClr val="bg1"/>
              </a:solidFill>
            </a:endParaRPr>
          </a:p>
        </p:txBody>
      </p:sp>
      <p:sp>
        <p:nvSpPr>
          <p:cNvPr id="12" name="Rectangle 11"/>
          <p:cNvSpPr/>
          <p:nvPr/>
        </p:nvSpPr>
        <p:spPr>
          <a:xfrm>
            <a:off x="952500" y="291738"/>
            <a:ext cx="7589520" cy="546462"/>
          </a:xfrm>
          <a:prstGeom prst="rect">
            <a:avLst/>
          </a:prstGeom>
          <a:solidFill>
            <a:schemeClr val="accent4">
              <a:lumMod val="50000"/>
            </a:schemeClr>
          </a:solidFill>
          <a:ln>
            <a:solidFill>
              <a:schemeClr val="bg1"/>
            </a:solidFill>
          </a:ln>
          <a:effectLst>
            <a:glow rad="228600">
              <a:schemeClr val="bg1">
                <a:lumMod val="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base">
              <a:spcBef>
                <a:spcPct val="0"/>
              </a:spcBef>
              <a:spcAft>
                <a:spcPct val="0"/>
              </a:spcAft>
            </a:pPr>
            <a:r>
              <a:rPr lang="en-US" sz="3200" dirty="0">
                <a:solidFill>
                  <a:schemeClr val="bg1"/>
                </a:solidFill>
              </a:rPr>
              <a:t>Clinical Evaluation Of Hypertensive Patient</a:t>
            </a:r>
            <a:endParaRPr lang="en-US" sz="3200" b="1" spc="1000" dirty="0">
              <a:ln/>
              <a:solidFill>
                <a:schemeClr val="bg1"/>
              </a:solidFill>
              <a:latin typeface="Arial Black" pitchFamily="34" charset="0"/>
              <a:ea typeface="Times New Roman" pitchFamily="18" charset="0"/>
              <a:cs typeface="Times New Roman" pitchFamily="18" charset="0"/>
            </a:endParaRPr>
          </a:p>
        </p:txBody>
      </p:sp>
      <p:sp>
        <p:nvSpPr>
          <p:cNvPr id="13" name="TextBox 12"/>
          <p:cNvSpPr txBox="1"/>
          <p:nvPr/>
        </p:nvSpPr>
        <p:spPr>
          <a:xfrm>
            <a:off x="-51296" y="1219200"/>
            <a:ext cx="5062156"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1">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2400" b="1" i="1" spc="300" dirty="0">
                <a:ln/>
                <a:solidFill>
                  <a:schemeClr val="tx2">
                    <a:lumMod val="60000"/>
                    <a:lumOff val="4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itchFamily="34" charset="0"/>
              </a:rPr>
              <a:t>Causes of Hypertension</a:t>
            </a:r>
            <a:endParaRPr lang="ar-EG" sz="2400" b="1" i="1" spc="300" dirty="0">
              <a:ln/>
              <a:solidFill>
                <a:schemeClr val="tx2">
                  <a:lumMod val="60000"/>
                  <a:lumOff val="4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itchFamily="34" charset="0"/>
            </a:endParaRPr>
          </a:p>
        </p:txBody>
      </p:sp>
    </p:spTree>
    <p:extLst>
      <p:ext uri="{BB962C8B-B14F-4D97-AF65-F5344CB8AC3E}">
        <p14:creationId xmlns:p14="http://schemas.microsoft.com/office/powerpoint/2010/main" val="24287797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bg/>
                                          </p:spTgt>
                                        </p:tgtEl>
                                        <p:attrNameLst>
                                          <p:attrName>style.visibility</p:attrName>
                                        </p:attrNameLst>
                                      </p:cBhvr>
                                      <p:to>
                                        <p:strVal val="visible"/>
                                      </p:to>
                                    </p:set>
                                    <p:animEffect transition="in" filter="wipe(left)">
                                      <p:cBhvr>
                                        <p:cTn id="11" dur="500"/>
                                        <p:tgtEl>
                                          <p:spTgt spid="15">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wipe(left)">
                                      <p:cBhvr>
                                        <p:cTn id="16" dur="500"/>
                                        <p:tgtEl>
                                          <p:spTgt spid="15">
                                            <p:txEl>
                                              <p:pRg st="0" end="0"/>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wipe(left)">
                                      <p:cBhvr>
                                        <p:cTn id="20" dur="500"/>
                                        <p:tgtEl>
                                          <p:spTgt spid="15">
                                            <p:txEl>
                                              <p:pRg st="1" end="1"/>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5">
                                            <p:txEl>
                                              <p:pRg st="2" end="2"/>
                                            </p:txEl>
                                          </p:spTgt>
                                        </p:tgtEl>
                                        <p:attrNameLst>
                                          <p:attrName>style.visibility</p:attrName>
                                        </p:attrNameLst>
                                      </p:cBhvr>
                                      <p:to>
                                        <p:strVal val="visible"/>
                                      </p:to>
                                    </p:set>
                                    <p:animEffect transition="in" filter="wipe(left)">
                                      <p:cBhvr>
                                        <p:cTn id="24"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bldLvl="5"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84976" cy="6408712"/>
          </a:xfrm>
        </p:spPr>
        <p:txBody>
          <a:bodyPr>
            <a:normAutofit/>
          </a:bodyPr>
          <a:lstStyle/>
          <a:p>
            <a:pPr rtl="1">
              <a:buNone/>
            </a:pPr>
            <a:r>
              <a:rPr lang="en-US" dirty="0"/>
              <a:t>B)  According to persistence:</a:t>
            </a:r>
          </a:p>
          <a:p>
            <a:pPr rtl="1">
              <a:buNone/>
            </a:pPr>
            <a:r>
              <a:rPr lang="en-US" u="sng" dirty="0"/>
              <a:t>*Labile hypertension</a:t>
            </a:r>
            <a:r>
              <a:rPr lang="en-US" dirty="0"/>
              <a:t>: occasionally elevated.</a:t>
            </a:r>
          </a:p>
          <a:p>
            <a:pPr rtl="1">
              <a:buNone/>
            </a:pPr>
            <a:endParaRPr lang="en-US" dirty="0"/>
          </a:p>
          <a:p>
            <a:pPr rtl="1">
              <a:buNone/>
            </a:pPr>
            <a:r>
              <a:rPr lang="en-US" u="sng" dirty="0"/>
              <a:t>*Persistent hypertension</a:t>
            </a:r>
            <a:r>
              <a:rPr lang="en-US" dirty="0"/>
              <a:t>: continuously elevated.</a:t>
            </a:r>
          </a:p>
          <a:p>
            <a:pPr rtl="1">
              <a:buNone/>
            </a:pPr>
            <a:endParaRPr lang="en-US" dirty="0"/>
          </a:p>
          <a:p>
            <a:pPr rtl="1">
              <a:buNone/>
            </a:pPr>
            <a:r>
              <a:rPr lang="en-US" dirty="0"/>
              <a:t>C) Benign or malignant hypertension:</a:t>
            </a:r>
          </a:p>
          <a:p>
            <a:pPr rtl="1">
              <a:buNone/>
            </a:pPr>
            <a:r>
              <a:rPr lang="en-US" dirty="0"/>
              <a:t>*</a:t>
            </a:r>
            <a:r>
              <a:rPr lang="en-US" u="sng" dirty="0"/>
              <a:t>Benign </a:t>
            </a:r>
            <a:r>
              <a:rPr lang="en-US" dirty="0"/>
              <a:t>means affection of medium and large sized arteries.</a:t>
            </a:r>
          </a:p>
          <a:p>
            <a:pPr rtl="1">
              <a:buNone/>
            </a:pPr>
            <a:r>
              <a:rPr lang="en-US" dirty="0"/>
              <a:t>*</a:t>
            </a:r>
            <a:r>
              <a:rPr lang="en-US" u="sng" dirty="0"/>
              <a:t>Malignant:</a:t>
            </a:r>
            <a:r>
              <a:rPr lang="en-US" dirty="0"/>
              <a:t> it affects arterioles and small arteries with endarteritis </a:t>
            </a:r>
            <a:r>
              <a:rPr lang="en-US" dirty="0" err="1"/>
              <a:t>obliterans</a:t>
            </a:r>
            <a:r>
              <a:rPr lang="en-US" dirty="0"/>
              <a:t> and necrosis which lead to organ damage.</a:t>
            </a:r>
          </a:p>
          <a:p>
            <a:endParaRPr lang="ar-EG" dirty="0"/>
          </a:p>
        </p:txBody>
      </p:sp>
    </p:spTree>
    <p:extLst>
      <p:ext uri="{BB962C8B-B14F-4D97-AF65-F5344CB8AC3E}">
        <p14:creationId xmlns:p14="http://schemas.microsoft.com/office/powerpoint/2010/main" val="1557288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490537"/>
          </a:xfrm>
        </p:spPr>
        <p:txBody>
          <a:bodyPr>
            <a:noAutofit/>
          </a:bodyPr>
          <a:lstStyle/>
          <a:p>
            <a:pPr eaLnBrk="1" hangingPunct="1"/>
            <a:r>
              <a:rPr lang="en-US" sz="4800" b="1" dirty="0">
                <a:solidFill>
                  <a:schemeClr val="bg1"/>
                </a:solidFill>
              </a:rPr>
              <a:t>Peripheral Nervous System</a:t>
            </a:r>
          </a:p>
        </p:txBody>
      </p:sp>
      <p:sp>
        <p:nvSpPr>
          <p:cNvPr id="12291" name="Rectangle 3"/>
          <p:cNvSpPr>
            <a:spLocks noGrp="1" noChangeArrowheads="1"/>
          </p:cNvSpPr>
          <p:nvPr>
            <p:ph type="body" sz="half" idx="1"/>
          </p:nvPr>
        </p:nvSpPr>
        <p:spPr>
          <a:xfrm>
            <a:off x="152400" y="1524000"/>
            <a:ext cx="4033838" cy="5145088"/>
          </a:xfrm>
          <a:ln>
            <a:solidFill>
              <a:srgbClr val="00B0F0"/>
            </a:solidFill>
          </a:ln>
        </p:spPr>
        <p:txBody>
          <a:bodyPr>
            <a:normAutofit lnSpcReduction="10000"/>
          </a:bodyPr>
          <a:lstStyle/>
          <a:p>
            <a:pPr algn="ctr" eaLnBrk="1" hangingPunct="1">
              <a:lnSpc>
                <a:spcPct val="90000"/>
              </a:lnSpc>
              <a:buNone/>
            </a:pPr>
            <a:r>
              <a:rPr lang="en-US" sz="3600" b="1" dirty="0">
                <a:solidFill>
                  <a:srgbClr val="FF0000"/>
                </a:solidFill>
              </a:rPr>
              <a:t>Somatic NS</a:t>
            </a:r>
          </a:p>
          <a:p>
            <a:pPr>
              <a:lnSpc>
                <a:spcPct val="90000"/>
              </a:lnSpc>
            </a:pPr>
            <a:r>
              <a:rPr lang="en-US" sz="3600" b="1" dirty="0"/>
              <a:t>Controls </a:t>
            </a:r>
            <a:r>
              <a:rPr lang="en-US" sz="3600" b="1" dirty="0">
                <a:solidFill>
                  <a:srgbClr val="CC0000"/>
                </a:solidFill>
              </a:rPr>
              <a:t>voluntary actions</a:t>
            </a:r>
            <a:r>
              <a:rPr lang="en-US" sz="3600" b="1" dirty="0"/>
              <a:t> (e.g. writing your name)</a:t>
            </a:r>
          </a:p>
          <a:p>
            <a:pPr>
              <a:lnSpc>
                <a:spcPct val="90000"/>
              </a:lnSpc>
            </a:pPr>
            <a:r>
              <a:rPr lang="en-US" sz="3600" b="1" dirty="0"/>
              <a:t>Consists of nerves connected to sensory receptors and skeletal muscles</a:t>
            </a:r>
          </a:p>
        </p:txBody>
      </p:sp>
      <p:sp>
        <p:nvSpPr>
          <p:cNvPr id="12292" name="Rectangle 4"/>
          <p:cNvSpPr>
            <a:spLocks noGrp="1" noChangeArrowheads="1"/>
          </p:cNvSpPr>
          <p:nvPr>
            <p:ph type="body" sz="half" idx="2"/>
          </p:nvPr>
        </p:nvSpPr>
        <p:spPr>
          <a:xfrm>
            <a:off x="4343400" y="1568450"/>
            <a:ext cx="4537075" cy="5137150"/>
          </a:xfrm>
          <a:ln>
            <a:solidFill>
              <a:srgbClr val="00B0F0"/>
            </a:solidFill>
          </a:ln>
        </p:spPr>
        <p:txBody>
          <a:bodyPr>
            <a:normAutofit/>
          </a:bodyPr>
          <a:lstStyle/>
          <a:p>
            <a:pPr algn="ctr" eaLnBrk="1" hangingPunct="1">
              <a:lnSpc>
                <a:spcPct val="90000"/>
              </a:lnSpc>
              <a:buNone/>
            </a:pPr>
            <a:r>
              <a:rPr lang="en-US" b="1" dirty="0">
                <a:solidFill>
                  <a:srgbClr val="CC0000"/>
                </a:solidFill>
              </a:rPr>
              <a:t> </a:t>
            </a:r>
            <a:r>
              <a:rPr lang="en-US" sz="3600" b="1" dirty="0">
                <a:solidFill>
                  <a:srgbClr val="FF0000"/>
                </a:solidFill>
              </a:rPr>
              <a:t>Autonomic NS</a:t>
            </a:r>
          </a:p>
          <a:p>
            <a:pPr>
              <a:lnSpc>
                <a:spcPct val="90000"/>
              </a:lnSpc>
            </a:pPr>
            <a:r>
              <a:rPr lang="en-US" sz="3600" b="1" dirty="0"/>
              <a:t>controls the</a:t>
            </a:r>
          </a:p>
          <a:p>
            <a:pPr>
              <a:lnSpc>
                <a:spcPct val="90000"/>
              </a:lnSpc>
              <a:buNone/>
            </a:pPr>
            <a:r>
              <a:rPr lang="en-US" sz="3600" b="1" dirty="0">
                <a:solidFill>
                  <a:srgbClr val="CC0000"/>
                </a:solidFill>
              </a:rPr>
              <a:t>Involuntary functions</a:t>
            </a:r>
            <a:endParaRPr lang="en-US" sz="3600" b="1" dirty="0"/>
          </a:p>
          <a:p>
            <a:pPr>
              <a:lnSpc>
                <a:spcPct val="90000"/>
              </a:lnSpc>
              <a:buNone/>
            </a:pPr>
            <a:r>
              <a:rPr lang="en-US" sz="3600" b="1" dirty="0"/>
              <a:t>of blood vessels,</a:t>
            </a:r>
          </a:p>
          <a:p>
            <a:pPr>
              <a:lnSpc>
                <a:spcPct val="90000"/>
              </a:lnSpc>
              <a:buNone/>
            </a:pPr>
            <a:r>
              <a:rPr lang="en-US" sz="3600" b="1" dirty="0"/>
              <a:t>Glands and internal organs (e.g.: the bladder, stomach, heart)</a:t>
            </a:r>
          </a:p>
          <a:p>
            <a:pPr>
              <a:lnSpc>
                <a:spcPct val="90000"/>
              </a:lnSpc>
            </a:pPr>
            <a:endParaRPr lang="en-US" sz="3600" b="1" dirty="0"/>
          </a:p>
        </p:txBody>
      </p:sp>
    </p:spTree>
    <p:extLst>
      <p:ext uri="{BB962C8B-B14F-4D97-AF65-F5344CB8AC3E}">
        <p14:creationId xmlns:p14="http://schemas.microsoft.com/office/powerpoint/2010/main" val="969877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781800"/>
          </a:xfrm>
        </p:spPr>
        <p:txBody>
          <a:bodyPr>
            <a:noAutofit/>
          </a:bodyPr>
          <a:lstStyle/>
          <a:p>
            <a:pPr marL="0" indent="0">
              <a:buNone/>
            </a:pPr>
            <a:r>
              <a:rPr lang="en-US" sz="1600" b="1" u="sng" dirty="0"/>
              <a:t>Complications  of untreated hypertension(Target organ damage)</a:t>
            </a:r>
          </a:p>
          <a:p>
            <a:pPr marL="0" indent="0">
              <a:buNone/>
            </a:pPr>
            <a:r>
              <a:rPr lang="en-US" sz="1800" b="1" dirty="0"/>
              <a:t>1-Blood vessels:</a:t>
            </a:r>
          </a:p>
          <a:p>
            <a:pPr marL="0" indent="0">
              <a:buNone/>
            </a:pPr>
            <a:r>
              <a:rPr lang="en-US" sz="1800" dirty="0"/>
              <a:t>Wide spread atheroma formation leading to coronary and or cerebrovascular disease, particularly if other risk factors (e.g. smoking, dyslipidemia, diabetes) are present.</a:t>
            </a:r>
          </a:p>
          <a:p>
            <a:pPr marL="0" indent="0">
              <a:buNone/>
            </a:pPr>
            <a:r>
              <a:rPr lang="en-US" sz="1800" b="1" dirty="0"/>
              <a:t>2-Central nervous system:</a:t>
            </a:r>
          </a:p>
          <a:p>
            <a:pPr marL="0" indent="0">
              <a:buNone/>
            </a:pPr>
            <a:r>
              <a:rPr lang="en-US" sz="1800" dirty="0"/>
              <a:t>Stroke (due to hemorrhage or thrombosis and transient ischemic attacks (TIAs) are more common in hypertensive patients.</a:t>
            </a:r>
          </a:p>
          <a:p>
            <a:pPr marL="0" indent="0">
              <a:buNone/>
            </a:pPr>
            <a:r>
              <a:rPr lang="en-US" sz="1800" dirty="0"/>
              <a:t>Subarachnoid hemorrhage</a:t>
            </a:r>
          </a:p>
          <a:p>
            <a:pPr marL="0" indent="0">
              <a:buNone/>
            </a:pPr>
            <a:r>
              <a:rPr lang="en-US" sz="1800" dirty="0"/>
              <a:t>Hypertensive encephalopathy: a condition of high blood pressure and neurologic symptoms, usually reversible if hypertension is controlled.</a:t>
            </a:r>
          </a:p>
          <a:p>
            <a:pPr marL="0" indent="0">
              <a:buNone/>
            </a:pPr>
            <a:r>
              <a:rPr lang="en-US" sz="1800" dirty="0"/>
              <a:t>Symptoms include disturbances of speech and vision, disorientation, fits and loss of consciousness. </a:t>
            </a:r>
          </a:p>
          <a:p>
            <a:pPr marL="0" indent="0">
              <a:buNone/>
            </a:pPr>
            <a:r>
              <a:rPr lang="en-US" sz="1800" b="1" dirty="0"/>
              <a:t>3-Retina:</a:t>
            </a:r>
          </a:p>
          <a:p>
            <a:pPr marL="0" indent="0">
              <a:buNone/>
            </a:pPr>
            <a:r>
              <a:rPr lang="en-US" sz="1800" dirty="0"/>
              <a:t>Papilledema is common.</a:t>
            </a:r>
          </a:p>
          <a:p>
            <a:pPr marL="0" indent="0">
              <a:buNone/>
            </a:pPr>
            <a:r>
              <a:rPr lang="en-US" sz="1800" dirty="0"/>
              <a:t>Changes are associated with hypertension include retinal ischemia or infarction and also central retinal vein thrombosis.</a:t>
            </a:r>
          </a:p>
          <a:p>
            <a:pPr marL="0" indent="0">
              <a:buNone/>
            </a:pPr>
            <a:r>
              <a:rPr lang="en-US" sz="1800" b="1" dirty="0"/>
              <a:t>4-Heart:</a:t>
            </a:r>
          </a:p>
          <a:p>
            <a:pPr marL="0" indent="0">
              <a:buNone/>
            </a:pPr>
            <a:r>
              <a:rPr lang="en-US" sz="1800" dirty="0"/>
              <a:t>Higher incidence of coronary artery disease</a:t>
            </a:r>
          </a:p>
          <a:p>
            <a:pPr marL="0" indent="0">
              <a:buNone/>
            </a:pPr>
            <a:r>
              <a:rPr lang="en-US" sz="1800" dirty="0"/>
              <a:t>Left ventricular hypertrophy (forcible apex and S4, ECG and echocardiographic evidence)</a:t>
            </a:r>
          </a:p>
          <a:p>
            <a:pPr marL="0" indent="0">
              <a:buNone/>
            </a:pPr>
            <a:r>
              <a:rPr lang="en-US" sz="1800" dirty="0"/>
              <a:t>Left ventricular failure in severe hypertension even in the absence of coronary artery disease.</a:t>
            </a:r>
          </a:p>
          <a:p>
            <a:pPr marL="0" indent="0">
              <a:buNone/>
            </a:pPr>
            <a:r>
              <a:rPr lang="en-US" sz="1800" b="1" dirty="0"/>
              <a:t>5-Kidneys:</a:t>
            </a:r>
            <a:r>
              <a:rPr lang="en-US" sz="1800" dirty="0"/>
              <a:t>Long standing hypertension may lead to proteinuria and renal failure due to damage of renal vasculature.</a:t>
            </a:r>
          </a:p>
        </p:txBody>
      </p:sp>
    </p:spTree>
    <p:extLst>
      <p:ext uri="{BB962C8B-B14F-4D97-AF65-F5344CB8AC3E}">
        <p14:creationId xmlns:p14="http://schemas.microsoft.com/office/powerpoint/2010/main" val="3367261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9699.jpg"/>
          <p:cNvPicPr>
            <a:picLocks noGrp="1" noChangeAspect="1"/>
          </p:cNvPicPr>
          <p:nvPr isPhoto="1"/>
        </p:nvPicPr>
        <p:blipFill>
          <a:blip r:embed="rId2"/>
          <a:srcRect/>
          <a:stretch>
            <a:fillRect/>
          </a:stretch>
        </p:blipFill>
        <p:spPr bwMode="auto">
          <a:xfrm>
            <a:off x="285750" y="0"/>
            <a:ext cx="8572500" cy="6858000"/>
          </a:xfrm>
          <a:prstGeom prst="rect">
            <a:avLst/>
          </a:prstGeom>
          <a:noFill/>
          <a:ln w="9525">
            <a:noFill/>
            <a:miter lim="800000"/>
            <a:headEnd/>
            <a:tailEnd/>
          </a:ln>
        </p:spPr>
      </p:pic>
    </p:spTree>
    <p:extLst>
      <p:ext uri="{BB962C8B-B14F-4D97-AF65-F5344CB8AC3E}">
        <p14:creationId xmlns:p14="http://schemas.microsoft.com/office/powerpoint/2010/main" val="125103418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219200"/>
            <a:ext cx="9144000" cy="457200"/>
          </a:xfrm>
          <a:prstGeom prst="rect">
            <a:avLst/>
          </a:prstGeom>
          <a:solidFill>
            <a:srgbClr val="660033"/>
          </a:solidFill>
          <a:ln>
            <a:solidFill>
              <a:schemeClr val="tx1"/>
            </a:solidFill>
          </a:ln>
          <a:effectLst>
            <a:glow rad="228600">
              <a:schemeClr val="tx1">
                <a:alpha val="40000"/>
              </a:schemeClr>
            </a:glow>
            <a:outerShdw blurRad="40000" dist="23000" dir="5400000" rotWithShape="0">
              <a:srgbClr val="000000">
                <a:alpha val="35000"/>
              </a:srgb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schemeClr val="lt1"/>
              </a:solidFill>
            </a:endParaRPr>
          </a:p>
        </p:txBody>
      </p:sp>
      <p:sp>
        <p:nvSpPr>
          <p:cNvPr id="15" name="Rectangle 4"/>
          <p:cNvSpPr>
            <a:spLocks noChangeArrowheads="1"/>
          </p:cNvSpPr>
          <p:nvPr/>
        </p:nvSpPr>
        <p:spPr bwMode="auto">
          <a:xfrm>
            <a:off x="228600" y="2237398"/>
            <a:ext cx="8686800" cy="4081117"/>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609600" indent="-609600" algn="l">
              <a:lnSpc>
                <a:spcPct val="90000"/>
              </a:lnSpc>
              <a:buFont typeface="Wingdings" pitchFamily="2" charset="2"/>
              <a:buNone/>
            </a:pPr>
            <a:r>
              <a:rPr lang="en-US" sz="2400" i="1" dirty="0"/>
              <a:t> </a:t>
            </a:r>
            <a:r>
              <a:rPr lang="en-US" sz="2400" dirty="0"/>
              <a:t> </a:t>
            </a:r>
            <a:r>
              <a:rPr lang="en-US" sz="2400" u="sng" dirty="0">
                <a:solidFill>
                  <a:srgbClr val="FFFF00"/>
                </a:solidFill>
              </a:rPr>
              <a:t>A- Uncomplicated</a:t>
            </a:r>
            <a:r>
              <a:rPr lang="en-US" sz="2400" dirty="0">
                <a:solidFill>
                  <a:srgbClr val="FFFF00"/>
                </a:solidFill>
              </a:rPr>
              <a:t>:</a:t>
            </a:r>
          </a:p>
          <a:p>
            <a:pPr marL="609600" indent="-609600" algn="l">
              <a:lnSpc>
                <a:spcPct val="90000"/>
              </a:lnSpc>
              <a:buFontTx/>
              <a:buNone/>
            </a:pPr>
            <a:r>
              <a:rPr lang="en-US" sz="2400" dirty="0"/>
              <a:t>	</a:t>
            </a:r>
          </a:p>
          <a:p>
            <a:pPr marL="609600" indent="-609600" algn="l">
              <a:lnSpc>
                <a:spcPct val="90000"/>
              </a:lnSpc>
              <a:buFontTx/>
              <a:buNone/>
            </a:pPr>
            <a:r>
              <a:rPr lang="en-US" sz="2400" dirty="0">
                <a:solidFill>
                  <a:srgbClr val="FFCC99"/>
                </a:solidFill>
              </a:rPr>
              <a:t>                                                                                     </a:t>
            </a:r>
          </a:p>
          <a:p>
            <a:pPr marL="609600" indent="-609600" algn="l">
              <a:lnSpc>
                <a:spcPct val="90000"/>
              </a:lnSpc>
              <a:buFontTx/>
              <a:buNone/>
            </a:pPr>
            <a:endParaRPr lang="en-US" sz="2400" dirty="0">
              <a:solidFill>
                <a:schemeClr val="bg1"/>
              </a:solidFill>
            </a:endParaRPr>
          </a:p>
          <a:p>
            <a:pPr marL="609600" indent="-609600" algn="l">
              <a:lnSpc>
                <a:spcPct val="90000"/>
              </a:lnSpc>
              <a:buFontTx/>
              <a:buNone/>
            </a:pPr>
            <a:r>
              <a:rPr lang="en-US" sz="2400" dirty="0">
                <a:solidFill>
                  <a:schemeClr val="bg1"/>
                </a:solidFill>
              </a:rPr>
              <a:t>* No symptoms                                                 	</a:t>
            </a:r>
          </a:p>
          <a:p>
            <a:pPr marL="609600" indent="-609600" algn="l">
              <a:lnSpc>
                <a:spcPct val="90000"/>
              </a:lnSpc>
              <a:buFontTx/>
              <a:buNone/>
            </a:pPr>
            <a:endParaRPr lang="en-US" sz="2400" dirty="0">
              <a:solidFill>
                <a:schemeClr val="bg1"/>
              </a:solidFill>
              <a:sym typeface="Wingdings" pitchFamily="2" charset="2"/>
            </a:endParaRPr>
          </a:p>
          <a:p>
            <a:pPr marL="609600" indent="-609600" algn="l">
              <a:lnSpc>
                <a:spcPct val="90000"/>
              </a:lnSpc>
              <a:buFontTx/>
              <a:buNone/>
            </a:pPr>
            <a:r>
              <a:rPr lang="en-US" sz="2400" dirty="0">
                <a:solidFill>
                  <a:schemeClr val="bg1"/>
                </a:solidFill>
                <a:sym typeface="Wingdings" pitchFamily="2" charset="2"/>
              </a:rPr>
              <a:t>headache (occipital)</a:t>
            </a:r>
          </a:p>
          <a:p>
            <a:pPr marL="609600" indent="-609600" algn="l">
              <a:lnSpc>
                <a:spcPct val="90000"/>
              </a:lnSpc>
              <a:buFontTx/>
              <a:buNone/>
            </a:pPr>
            <a:r>
              <a:rPr lang="en-US" sz="2400" dirty="0">
                <a:solidFill>
                  <a:schemeClr val="bg1"/>
                </a:solidFill>
                <a:sym typeface="Wingdings" pitchFamily="2" charset="2"/>
              </a:rPr>
              <a:t> 				 Dizziness</a:t>
            </a:r>
          </a:p>
          <a:p>
            <a:pPr marL="609600" indent="-609600" algn="l">
              <a:lnSpc>
                <a:spcPct val="90000"/>
              </a:lnSpc>
              <a:buFontTx/>
              <a:buNone/>
            </a:pPr>
            <a:r>
              <a:rPr lang="en-US" sz="2400" dirty="0">
                <a:solidFill>
                  <a:schemeClr val="bg1"/>
                </a:solidFill>
                <a:sym typeface="Wingdings" pitchFamily="2" charset="2"/>
              </a:rPr>
              <a:t>					 Vertigo</a:t>
            </a:r>
          </a:p>
          <a:p>
            <a:pPr marL="609600" indent="-609600" algn="l">
              <a:lnSpc>
                <a:spcPct val="90000"/>
              </a:lnSpc>
              <a:buFontTx/>
              <a:buNone/>
            </a:pPr>
            <a:r>
              <a:rPr lang="en-US" sz="2400" dirty="0">
                <a:solidFill>
                  <a:schemeClr val="bg1"/>
                </a:solidFill>
                <a:sym typeface="Wingdings" pitchFamily="2" charset="2"/>
              </a:rPr>
              <a:t>					 Tinnitus</a:t>
            </a:r>
          </a:p>
          <a:p>
            <a:pPr marL="609600" indent="-609600" algn="l">
              <a:lnSpc>
                <a:spcPct val="90000"/>
              </a:lnSpc>
              <a:buFontTx/>
              <a:buNone/>
            </a:pPr>
            <a:r>
              <a:rPr lang="en-US" sz="2400" dirty="0">
                <a:solidFill>
                  <a:schemeClr val="bg1"/>
                </a:solidFill>
                <a:sym typeface="Wingdings" pitchFamily="2" charset="2"/>
              </a:rPr>
              <a:t>					 Palpitation.</a:t>
            </a:r>
          </a:p>
          <a:p>
            <a:pPr marL="609600" indent="-609600" algn="l">
              <a:lnSpc>
                <a:spcPct val="90000"/>
              </a:lnSpc>
              <a:buFontTx/>
              <a:buNone/>
            </a:pPr>
            <a:r>
              <a:rPr lang="en-US" sz="2400" dirty="0">
                <a:sym typeface="Wingdings" pitchFamily="2" charset="2"/>
              </a:rPr>
              <a:t>	</a:t>
            </a:r>
            <a:endParaRPr lang="en-US" sz="2400" dirty="0">
              <a:solidFill>
                <a:schemeClr val="bg1"/>
              </a:solidFill>
            </a:endParaRPr>
          </a:p>
        </p:txBody>
      </p:sp>
      <p:sp>
        <p:nvSpPr>
          <p:cNvPr id="12" name="Rectangle 11"/>
          <p:cNvSpPr/>
          <p:nvPr/>
        </p:nvSpPr>
        <p:spPr>
          <a:xfrm>
            <a:off x="952500" y="291738"/>
            <a:ext cx="7589520" cy="546462"/>
          </a:xfrm>
          <a:prstGeom prst="rect">
            <a:avLst/>
          </a:prstGeom>
          <a:solidFill>
            <a:schemeClr val="accent4">
              <a:lumMod val="50000"/>
            </a:schemeClr>
          </a:solidFill>
          <a:ln>
            <a:solidFill>
              <a:schemeClr val="bg1"/>
            </a:solidFill>
          </a:ln>
          <a:effectLst>
            <a:glow rad="228600">
              <a:schemeClr val="bg1">
                <a:lumMod val="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base">
              <a:spcBef>
                <a:spcPct val="0"/>
              </a:spcBef>
              <a:spcAft>
                <a:spcPct val="0"/>
              </a:spcAft>
            </a:pPr>
            <a:r>
              <a:rPr lang="en-US" sz="3200" dirty="0">
                <a:solidFill>
                  <a:schemeClr val="bg1"/>
                </a:solidFill>
              </a:rPr>
              <a:t>Clinical Evaluation Of Hypertensive Patient</a:t>
            </a:r>
            <a:endParaRPr lang="en-US" sz="3200" b="1" spc="1000" dirty="0">
              <a:ln/>
              <a:solidFill>
                <a:schemeClr val="bg1"/>
              </a:solidFill>
              <a:latin typeface="Arial Black" pitchFamily="34" charset="0"/>
              <a:ea typeface="Times New Roman" pitchFamily="18" charset="0"/>
              <a:cs typeface="Times New Roman" pitchFamily="18" charset="0"/>
            </a:endParaRPr>
          </a:p>
        </p:txBody>
      </p:sp>
      <p:sp>
        <p:nvSpPr>
          <p:cNvPr id="13" name="TextBox 12"/>
          <p:cNvSpPr txBox="1"/>
          <p:nvPr/>
        </p:nvSpPr>
        <p:spPr>
          <a:xfrm>
            <a:off x="0" y="1219200"/>
            <a:ext cx="7011536"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1">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2400" b="1" i="1" spc="300" dirty="0">
                <a:ln/>
                <a:solidFill>
                  <a:schemeClr val="tx2">
                    <a:lumMod val="60000"/>
                    <a:lumOff val="4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itchFamily="34" charset="0"/>
              </a:rPr>
              <a:t>Clinical pictures of Hypertension</a:t>
            </a:r>
            <a:endParaRPr lang="ar-EG" sz="2400" b="1" i="1" spc="300" dirty="0">
              <a:ln/>
              <a:solidFill>
                <a:schemeClr val="tx2">
                  <a:lumMod val="60000"/>
                  <a:lumOff val="4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itchFamily="34" charset="0"/>
            </a:endParaRPr>
          </a:p>
        </p:txBody>
      </p:sp>
      <p:sp>
        <p:nvSpPr>
          <p:cNvPr id="25" name="Rectangle 24"/>
          <p:cNvSpPr/>
          <p:nvPr/>
        </p:nvSpPr>
        <p:spPr>
          <a:xfrm>
            <a:off x="457200" y="2667000"/>
            <a:ext cx="1960705" cy="609600"/>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algn="ctr"/>
            <a:r>
              <a:rPr lang="en-US" sz="2400" dirty="0"/>
              <a:t>symptoms</a:t>
            </a:r>
            <a:endParaRPr lang="ar-EG" sz="2400" dirty="0"/>
          </a:p>
        </p:txBody>
      </p:sp>
    </p:spTree>
    <p:extLst>
      <p:ext uri="{BB962C8B-B14F-4D97-AF65-F5344CB8AC3E}">
        <p14:creationId xmlns:p14="http://schemas.microsoft.com/office/powerpoint/2010/main" val="34349026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bg/>
                                          </p:spTgt>
                                        </p:tgtEl>
                                        <p:attrNameLst>
                                          <p:attrName>style.visibility</p:attrName>
                                        </p:attrNameLst>
                                      </p:cBhvr>
                                      <p:to>
                                        <p:strVal val="visible"/>
                                      </p:to>
                                    </p:set>
                                    <p:animEffect transition="in" filter="wipe(left)">
                                      <p:cBhvr>
                                        <p:cTn id="11" dur="500"/>
                                        <p:tgtEl>
                                          <p:spTgt spid="15">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wipe(left)">
                                      <p:cBhvr>
                                        <p:cTn id="16" dur="500"/>
                                        <p:tgtEl>
                                          <p:spTgt spid="15">
                                            <p:txEl>
                                              <p:pRg st="0" end="0"/>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wipe(left)">
                                      <p:cBhvr>
                                        <p:cTn id="20" dur="500"/>
                                        <p:tgtEl>
                                          <p:spTgt spid="15">
                                            <p:txEl>
                                              <p:pRg st="1" end="1"/>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5">
                                            <p:txEl>
                                              <p:pRg st="2" end="2"/>
                                            </p:txEl>
                                          </p:spTgt>
                                        </p:tgtEl>
                                        <p:attrNameLst>
                                          <p:attrName>style.visibility</p:attrName>
                                        </p:attrNameLst>
                                      </p:cBhvr>
                                      <p:to>
                                        <p:strVal val="visible"/>
                                      </p:to>
                                    </p:set>
                                    <p:animEffect transition="in" filter="wipe(left)">
                                      <p:cBhvr>
                                        <p:cTn id="24" dur="500"/>
                                        <p:tgtEl>
                                          <p:spTgt spid="15">
                                            <p:txEl>
                                              <p:pRg st="2" end="2"/>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5">
                                            <p:txEl>
                                              <p:pRg st="4" end="4"/>
                                            </p:txEl>
                                          </p:spTgt>
                                        </p:tgtEl>
                                        <p:attrNameLst>
                                          <p:attrName>style.visibility</p:attrName>
                                        </p:attrNameLst>
                                      </p:cBhvr>
                                      <p:to>
                                        <p:strVal val="visible"/>
                                      </p:to>
                                    </p:set>
                                    <p:animEffect transition="in" filter="wipe(left)">
                                      <p:cBhvr>
                                        <p:cTn id="28" dur="500"/>
                                        <p:tgtEl>
                                          <p:spTgt spid="15">
                                            <p:txEl>
                                              <p:pRg st="4" end="4"/>
                                            </p:txEl>
                                          </p:spTgt>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5">
                                            <p:txEl>
                                              <p:pRg st="6" end="6"/>
                                            </p:txEl>
                                          </p:spTgt>
                                        </p:tgtEl>
                                        <p:attrNameLst>
                                          <p:attrName>style.visibility</p:attrName>
                                        </p:attrNameLst>
                                      </p:cBhvr>
                                      <p:to>
                                        <p:strVal val="visible"/>
                                      </p:to>
                                    </p:set>
                                    <p:animEffect transition="in" filter="wipe(left)">
                                      <p:cBhvr>
                                        <p:cTn id="32" dur="500"/>
                                        <p:tgtEl>
                                          <p:spTgt spid="15">
                                            <p:txEl>
                                              <p:pRg st="6" end="6"/>
                                            </p:txEl>
                                          </p:spTgt>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5">
                                            <p:txEl>
                                              <p:pRg st="7" end="7"/>
                                            </p:txEl>
                                          </p:spTgt>
                                        </p:tgtEl>
                                        <p:attrNameLst>
                                          <p:attrName>style.visibility</p:attrName>
                                        </p:attrNameLst>
                                      </p:cBhvr>
                                      <p:to>
                                        <p:strVal val="visible"/>
                                      </p:to>
                                    </p:set>
                                    <p:animEffect transition="in" filter="wipe(left)">
                                      <p:cBhvr>
                                        <p:cTn id="36" dur="500"/>
                                        <p:tgtEl>
                                          <p:spTgt spid="15">
                                            <p:txEl>
                                              <p:pRg st="7" end="7"/>
                                            </p:txEl>
                                          </p:spTgt>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15">
                                            <p:txEl>
                                              <p:pRg st="8" end="8"/>
                                            </p:txEl>
                                          </p:spTgt>
                                        </p:tgtEl>
                                        <p:attrNameLst>
                                          <p:attrName>style.visibility</p:attrName>
                                        </p:attrNameLst>
                                      </p:cBhvr>
                                      <p:to>
                                        <p:strVal val="visible"/>
                                      </p:to>
                                    </p:set>
                                    <p:animEffect transition="in" filter="wipe(left)">
                                      <p:cBhvr>
                                        <p:cTn id="40" dur="500"/>
                                        <p:tgtEl>
                                          <p:spTgt spid="15">
                                            <p:txEl>
                                              <p:pRg st="8" end="8"/>
                                            </p:txEl>
                                          </p:spTgt>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15">
                                            <p:txEl>
                                              <p:pRg st="9" end="9"/>
                                            </p:txEl>
                                          </p:spTgt>
                                        </p:tgtEl>
                                        <p:attrNameLst>
                                          <p:attrName>style.visibility</p:attrName>
                                        </p:attrNameLst>
                                      </p:cBhvr>
                                      <p:to>
                                        <p:strVal val="visible"/>
                                      </p:to>
                                    </p:set>
                                    <p:animEffect transition="in" filter="wipe(left)">
                                      <p:cBhvr>
                                        <p:cTn id="44" dur="500"/>
                                        <p:tgtEl>
                                          <p:spTgt spid="15">
                                            <p:txEl>
                                              <p:pRg st="9" end="9"/>
                                            </p:txEl>
                                          </p:spTgt>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5">
                                            <p:txEl>
                                              <p:pRg st="10" end="10"/>
                                            </p:txEl>
                                          </p:spTgt>
                                        </p:tgtEl>
                                        <p:attrNameLst>
                                          <p:attrName>style.visibility</p:attrName>
                                        </p:attrNameLst>
                                      </p:cBhvr>
                                      <p:to>
                                        <p:strVal val="visible"/>
                                      </p:to>
                                    </p:set>
                                    <p:animEffect transition="in" filter="wipe(left)">
                                      <p:cBhvr>
                                        <p:cTn id="48" dur="500"/>
                                        <p:tgtEl>
                                          <p:spTgt spid="15">
                                            <p:txEl>
                                              <p:pRg st="10" end="10"/>
                                            </p:txEl>
                                          </p:spTgt>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15">
                                            <p:txEl>
                                              <p:pRg st="11" end="11"/>
                                            </p:txEl>
                                          </p:spTgt>
                                        </p:tgtEl>
                                        <p:attrNameLst>
                                          <p:attrName>style.visibility</p:attrName>
                                        </p:attrNameLst>
                                      </p:cBhvr>
                                      <p:to>
                                        <p:strVal val="visible"/>
                                      </p:to>
                                    </p:set>
                                    <p:animEffect transition="in" filter="wipe(left)">
                                      <p:cBhvr>
                                        <p:cTn id="52" dur="500"/>
                                        <p:tgtEl>
                                          <p:spTgt spid="1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bldLvl="5"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219200"/>
            <a:ext cx="9144000" cy="457200"/>
          </a:xfrm>
          <a:prstGeom prst="rect">
            <a:avLst/>
          </a:prstGeom>
          <a:solidFill>
            <a:srgbClr val="660033"/>
          </a:solidFill>
          <a:ln>
            <a:solidFill>
              <a:schemeClr val="tx1"/>
            </a:solidFill>
          </a:ln>
          <a:effectLst>
            <a:glow rad="228600">
              <a:schemeClr val="tx1">
                <a:alpha val="40000"/>
              </a:schemeClr>
            </a:glow>
            <a:outerShdw blurRad="40000" dist="23000" dir="5400000" rotWithShape="0">
              <a:srgbClr val="000000">
                <a:alpha val="35000"/>
              </a:srgb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schemeClr val="lt1"/>
              </a:solidFill>
            </a:endParaRPr>
          </a:p>
        </p:txBody>
      </p:sp>
      <p:sp>
        <p:nvSpPr>
          <p:cNvPr id="15" name="Rectangle 4"/>
          <p:cNvSpPr>
            <a:spLocks noChangeArrowheads="1"/>
          </p:cNvSpPr>
          <p:nvPr/>
        </p:nvSpPr>
        <p:spPr bwMode="auto">
          <a:xfrm>
            <a:off x="228600" y="1905000"/>
            <a:ext cx="8686800" cy="4154984"/>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l">
              <a:buFont typeface="Wingdings" pitchFamily="2" charset="2"/>
              <a:buNone/>
            </a:pPr>
            <a:r>
              <a:rPr lang="en-US" sz="2400" u="sng" dirty="0">
                <a:solidFill>
                  <a:srgbClr val="FFFF00"/>
                </a:solidFill>
              </a:rPr>
              <a:t>B- Complicated HTN:</a:t>
            </a:r>
          </a:p>
          <a:p>
            <a:pPr algn="l">
              <a:buFont typeface="Wingdings" pitchFamily="2" charset="2"/>
              <a:buNone/>
            </a:pPr>
            <a:r>
              <a:rPr lang="en-US" sz="2400" dirty="0"/>
              <a:t> </a:t>
            </a:r>
            <a:r>
              <a:rPr lang="en-US" sz="2400" dirty="0">
                <a:solidFill>
                  <a:srgbClr val="FFCC99"/>
                </a:solidFill>
              </a:rPr>
              <a:t>1- CV complications:</a:t>
            </a:r>
          </a:p>
          <a:p>
            <a:pPr algn="l">
              <a:buFont typeface="Wingdings" pitchFamily="2" charset="2"/>
              <a:buNone/>
            </a:pPr>
            <a:r>
              <a:rPr lang="en-US" sz="2400" dirty="0"/>
              <a:t>	</a:t>
            </a:r>
            <a:r>
              <a:rPr lang="en-US" sz="2400" dirty="0">
                <a:solidFill>
                  <a:schemeClr val="bg1"/>
                </a:solidFill>
              </a:rPr>
              <a:t>* LVH &amp; Failure</a:t>
            </a:r>
          </a:p>
          <a:p>
            <a:pPr algn="l">
              <a:buFont typeface="Wingdings" pitchFamily="2" charset="2"/>
              <a:buNone/>
            </a:pPr>
            <a:r>
              <a:rPr lang="en-US" sz="2400" dirty="0">
                <a:solidFill>
                  <a:schemeClr val="bg1"/>
                </a:solidFill>
              </a:rPr>
              <a:t>	* CAD</a:t>
            </a:r>
          </a:p>
          <a:p>
            <a:pPr algn="l">
              <a:buFont typeface="Wingdings" pitchFamily="2" charset="2"/>
              <a:buNone/>
            </a:pPr>
            <a:r>
              <a:rPr lang="en-US" sz="2400" dirty="0">
                <a:solidFill>
                  <a:schemeClr val="bg1"/>
                </a:solidFill>
              </a:rPr>
              <a:t>	* Aortic dissection</a:t>
            </a:r>
          </a:p>
          <a:p>
            <a:pPr algn="l">
              <a:buFont typeface="Wingdings" pitchFamily="2" charset="2"/>
              <a:buNone/>
            </a:pPr>
            <a:r>
              <a:rPr lang="en-US" sz="2400" dirty="0">
                <a:solidFill>
                  <a:schemeClr val="bg1"/>
                </a:solidFill>
              </a:rPr>
              <a:t>	* Hemorrhage </a:t>
            </a:r>
            <a:r>
              <a:rPr lang="en-US" sz="2400" dirty="0" err="1">
                <a:solidFill>
                  <a:schemeClr val="bg1"/>
                </a:solidFill>
              </a:rPr>
              <a:t>e.g</a:t>
            </a:r>
            <a:r>
              <a:rPr lang="en-US" sz="2400" dirty="0">
                <a:solidFill>
                  <a:schemeClr val="bg1"/>
                </a:solidFill>
              </a:rPr>
              <a:t> </a:t>
            </a:r>
            <a:r>
              <a:rPr lang="en-US" sz="2400" dirty="0" err="1">
                <a:solidFill>
                  <a:schemeClr val="bg1"/>
                </a:solidFill>
              </a:rPr>
              <a:t>epistaxis</a:t>
            </a:r>
            <a:r>
              <a:rPr lang="en-US" sz="2400" dirty="0">
                <a:solidFill>
                  <a:schemeClr val="bg1"/>
                </a:solidFill>
              </a:rPr>
              <a:t>.</a:t>
            </a:r>
          </a:p>
          <a:p>
            <a:pPr algn="l">
              <a:buFont typeface="Wingdings" pitchFamily="2" charset="2"/>
              <a:buNone/>
            </a:pPr>
            <a:r>
              <a:rPr lang="en-US" sz="2400" dirty="0">
                <a:solidFill>
                  <a:srgbClr val="FFCC99"/>
                </a:solidFill>
              </a:rPr>
              <a:t> 2- Cerebral:</a:t>
            </a:r>
          </a:p>
          <a:p>
            <a:pPr algn="l">
              <a:buFont typeface="Wingdings" pitchFamily="2" charset="2"/>
              <a:buNone/>
            </a:pPr>
            <a:r>
              <a:rPr lang="en-US" sz="2400" dirty="0"/>
              <a:t>	</a:t>
            </a:r>
            <a:r>
              <a:rPr lang="en-US" sz="2400" dirty="0">
                <a:solidFill>
                  <a:schemeClr val="bg1"/>
                </a:solidFill>
              </a:rPr>
              <a:t>* TIA</a:t>
            </a:r>
          </a:p>
          <a:p>
            <a:pPr algn="l">
              <a:buFont typeface="Wingdings" pitchFamily="2" charset="2"/>
              <a:buNone/>
            </a:pPr>
            <a:r>
              <a:rPr lang="en-US" sz="2400" dirty="0">
                <a:solidFill>
                  <a:schemeClr val="bg1"/>
                </a:solidFill>
              </a:rPr>
              <a:t>	* Hypertensive encephalopathy</a:t>
            </a:r>
          </a:p>
          <a:p>
            <a:pPr algn="l">
              <a:buFont typeface="Wingdings" pitchFamily="2" charset="2"/>
              <a:buNone/>
            </a:pPr>
            <a:r>
              <a:rPr lang="en-US" sz="2400" dirty="0">
                <a:solidFill>
                  <a:schemeClr val="bg1"/>
                </a:solidFill>
              </a:rPr>
              <a:t>	* Cerebral thrombosis &amp; </a:t>
            </a:r>
            <a:r>
              <a:rPr lang="en-US" sz="2400" dirty="0" err="1">
                <a:solidFill>
                  <a:schemeClr val="bg1"/>
                </a:solidFill>
              </a:rPr>
              <a:t>Hge</a:t>
            </a:r>
            <a:endParaRPr lang="en-US" sz="2400" dirty="0">
              <a:solidFill>
                <a:schemeClr val="bg1"/>
              </a:solidFill>
            </a:endParaRPr>
          </a:p>
          <a:p>
            <a:pPr algn="l">
              <a:buFont typeface="Wingdings" pitchFamily="2" charset="2"/>
              <a:buNone/>
            </a:pPr>
            <a:r>
              <a:rPr lang="en-US" sz="2400" dirty="0">
                <a:solidFill>
                  <a:schemeClr val="bg1"/>
                </a:solidFill>
              </a:rPr>
              <a:t>	* Subarachnoid </a:t>
            </a:r>
            <a:r>
              <a:rPr lang="en-US" sz="2400" dirty="0" err="1">
                <a:solidFill>
                  <a:schemeClr val="bg1"/>
                </a:solidFill>
              </a:rPr>
              <a:t>Hge</a:t>
            </a:r>
            <a:r>
              <a:rPr lang="en-US" sz="2400" dirty="0">
                <a:solidFill>
                  <a:schemeClr val="bg1"/>
                </a:solidFill>
              </a:rPr>
              <a:t>.</a:t>
            </a:r>
          </a:p>
        </p:txBody>
      </p:sp>
      <p:sp>
        <p:nvSpPr>
          <p:cNvPr id="12" name="Rectangle 11"/>
          <p:cNvSpPr/>
          <p:nvPr/>
        </p:nvSpPr>
        <p:spPr>
          <a:xfrm>
            <a:off x="952500" y="291738"/>
            <a:ext cx="7589520" cy="546462"/>
          </a:xfrm>
          <a:prstGeom prst="rect">
            <a:avLst/>
          </a:prstGeom>
          <a:solidFill>
            <a:schemeClr val="accent4">
              <a:lumMod val="50000"/>
            </a:schemeClr>
          </a:solidFill>
          <a:ln>
            <a:solidFill>
              <a:schemeClr val="bg1"/>
            </a:solidFill>
          </a:ln>
          <a:effectLst>
            <a:glow rad="228600">
              <a:schemeClr val="bg1">
                <a:lumMod val="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base">
              <a:spcBef>
                <a:spcPct val="0"/>
              </a:spcBef>
              <a:spcAft>
                <a:spcPct val="0"/>
              </a:spcAft>
            </a:pPr>
            <a:r>
              <a:rPr lang="en-US" sz="3200" dirty="0">
                <a:solidFill>
                  <a:schemeClr val="bg1"/>
                </a:solidFill>
              </a:rPr>
              <a:t>Clinical Evaluation Of Hypertensive Patient</a:t>
            </a:r>
            <a:endParaRPr lang="en-US" sz="3200" b="1" spc="1000" dirty="0">
              <a:ln/>
              <a:solidFill>
                <a:schemeClr val="bg1"/>
              </a:solidFill>
              <a:latin typeface="Arial Black" pitchFamily="34" charset="0"/>
              <a:ea typeface="Times New Roman" pitchFamily="18" charset="0"/>
              <a:cs typeface="Times New Roman" pitchFamily="18" charset="0"/>
            </a:endParaRPr>
          </a:p>
        </p:txBody>
      </p:sp>
      <p:sp>
        <p:nvSpPr>
          <p:cNvPr id="13" name="TextBox 12"/>
          <p:cNvSpPr txBox="1"/>
          <p:nvPr/>
        </p:nvSpPr>
        <p:spPr>
          <a:xfrm>
            <a:off x="0" y="1219200"/>
            <a:ext cx="7011536"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1">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2400" b="1" i="1" spc="300" dirty="0">
                <a:ln/>
                <a:solidFill>
                  <a:schemeClr val="tx2">
                    <a:lumMod val="60000"/>
                    <a:lumOff val="4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itchFamily="34" charset="0"/>
              </a:rPr>
              <a:t>Clinical pictures of Hypertension</a:t>
            </a:r>
            <a:endParaRPr lang="ar-EG" sz="2400" b="1" i="1" spc="300" dirty="0">
              <a:ln/>
              <a:solidFill>
                <a:schemeClr val="tx2">
                  <a:lumMod val="60000"/>
                  <a:lumOff val="4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itchFamily="34" charset="0"/>
            </a:endParaRPr>
          </a:p>
        </p:txBody>
      </p:sp>
    </p:spTree>
    <p:extLst>
      <p:ext uri="{BB962C8B-B14F-4D97-AF65-F5344CB8AC3E}">
        <p14:creationId xmlns:p14="http://schemas.microsoft.com/office/powerpoint/2010/main" val="16254339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bg/>
                                          </p:spTgt>
                                        </p:tgtEl>
                                        <p:attrNameLst>
                                          <p:attrName>style.visibility</p:attrName>
                                        </p:attrNameLst>
                                      </p:cBhvr>
                                      <p:to>
                                        <p:strVal val="visible"/>
                                      </p:to>
                                    </p:set>
                                    <p:animEffect transition="in" filter="wipe(left)">
                                      <p:cBhvr>
                                        <p:cTn id="11" dur="500"/>
                                        <p:tgtEl>
                                          <p:spTgt spid="15">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wipe(left)">
                                      <p:cBhvr>
                                        <p:cTn id="16" dur="500"/>
                                        <p:tgtEl>
                                          <p:spTgt spid="15">
                                            <p:txEl>
                                              <p:pRg st="0" end="0"/>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wipe(left)">
                                      <p:cBhvr>
                                        <p:cTn id="20" dur="500"/>
                                        <p:tgtEl>
                                          <p:spTgt spid="15">
                                            <p:txEl>
                                              <p:pRg st="1" end="1"/>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5">
                                            <p:txEl>
                                              <p:pRg st="2" end="2"/>
                                            </p:txEl>
                                          </p:spTgt>
                                        </p:tgtEl>
                                        <p:attrNameLst>
                                          <p:attrName>style.visibility</p:attrName>
                                        </p:attrNameLst>
                                      </p:cBhvr>
                                      <p:to>
                                        <p:strVal val="visible"/>
                                      </p:to>
                                    </p:set>
                                    <p:animEffect transition="in" filter="wipe(left)">
                                      <p:cBhvr>
                                        <p:cTn id="24" dur="500"/>
                                        <p:tgtEl>
                                          <p:spTgt spid="15">
                                            <p:txEl>
                                              <p:pRg st="2" end="2"/>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wipe(left)">
                                      <p:cBhvr>
                                        <p:cTn id="28" dur="500"/>
                                        <p:tgtEl>
                                          <p:spTgt spid="15">
                                            <p:txEl>
                                              <p:pRg st="3" end="3"/>
                                            </p:txEl>
                                          </p:spTgt>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left)">
                                      <p:cBhvr>
                                        <p:cTn id="32" dur="500"/>
                                        <p:tgtEl>
                                          <p:spTgt spid="15">
                                            <p:txEl>
                                              <p:pRg st="4" end="4"/>
                                            </p:txEl>
                                          </p:spTgt>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5">
                                            <p:txEl>
                                              <p:pRg st="5" end="5"/>
                                            </p:txEl>
                                          </p:spTgt>
                                        </p:tgtEl>
                                        <p:attrNameLst>
                                          <p:attrName>style.visibility</p:attrName>
                                        </p:attrNameLst>
                                      </p:cBhvr>
                                      <p:to>
                                        <p:strVal val="visible"/>
                                      </p:to>
                                    </p:set>
                                    <p:animEffect transition="in" filter="wipe(left)">
                                      <p:cBhvr>
                                        <p:cTn id="36" dur="500"/>
                                        <p:tgtEl>
                                          <p:spTgt spid="15">
                                            <p:txEl>
                                              <p:pRg st="5" end="5"/>
                                            </p:txEl>
                                          </p:spTgt>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15">
                                            <p:txEl>
                                              <p:pRg st="6" end="6"/>
                                            </p:txEl>
                                          </p:spTgt>
                                        </p:tgtEl>
                                        <p:attrNameLst>
                                          <p:attrName>style.visibility</p:attrName>
                                        </p:attrNameLst>
                                      </p:cBhvr>
                                      <p:to>
                                        <p:strVal val="visible"/>
                                      </p:to>
                                    </p:set>
                                    <p:animEffect transition="in" filter="wipe(left)">
                                      <p:cBhvr>
                                        <p:cTn id="40" dur="500"/>
                                        <p:tgtEl>
                                          <p:spTgt spid="15">
                                            <p:txEl>
                                              <p:pRg st="6" end="6"/>
                                            </p:txEl>
                                          </p:spTgt>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15">
                                            <p:txEl>
                                              <p:pRg st="7" end="7"/>
                                            </p:txEl>
                                          </p:spTgt>
                                        </p:tgtEl>
                                        <p:attrNameLst>
                                          <p:attrName>style.visibility</p:attrName>
                                        </p:attrNameLst>
                                      </p:cBhvr>
                                      <p:to>
                                        <p:strVal val="visible"/>
                                      </p:to>
                                    </p:set>
                                    <p:animEffect transition="in" filter="wipe(left)">
                                      <p:cBhvr>
                                        <p:cTn id="44" dur="500"/>
                                        <p:tgtEl>
                                          <p:spTgt spid="15">
                                            <p:txEl>
                                              <p:pRg st="7" end="7"/>
                                            </p:txEl>
                                          </p:spTgt>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5">
                                            <p:txEl>
                                              <p:pRg st="8" end="8"/>
                                            </p:txEl>
                                          </p:spTgt>
                                        </p:tgtEl>
                                        <p:attrNameLst>
                                          <p:attrName>style.visibility</p:attrName>
                                        </p:attrNameLst>
                                      </p:cBhvr>
                                      <p:to>
                                        <p:strVal val="visible"/>
                                      </p:to>
                                    </p:set>
                                    <p:animEffect transition="in" filter="wipe(left)">
                                      <p:cBhvr>
                                        <p:cTn id="48" dur="500"/>
                                        <p:tgtEl>
                                          <p:spTgt spid="15">
                                            <p:txEl>
                                              <p:pRg st="8" end="8"/>
                                            </p:txEl>
                                          </p:spTgt>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15">
                                            <p:txEl>
                                              <p:pRg st="9" end="9"/>
                                            </p:txEl>
                                          </p:spTgt>
                                        </p:tgtEl>
                                        <p:attrNameLst>
                                          <p:attrName>style.visibility</p:attrName>
                                        </p:attrNameLst>
                                      </p:cBhvr>
                                      <p:to>
                                        <p:strVal val="visible"/>
                                      </p:to>
                                    </p:set>
                                    <p:animEffect transition="in" filter="wipe(left)">
                                      <p:cBhvr>
                                        <p:cTn id="52" dur="500"/>
                                        <p:tgtEl>
                                          <p:spTgt spid="15">
                                            <p:txEl>
                                              <p:pRg st="9" end="9"/>
                                            </p:txEl>
                                          </p:spTgt>
                                        </p:tgtEl>
                                      </p:cBhvr>
                                    </p:animEffect>
                                  </p:childTnLst>
                                </p:cTn>
                              </p:par>
                            </p:childTnLst>
                          </p:cTn>
                        </p:par>
                        <p:par>
                          <p:cTn id="53" fill="hold">
                            <p:stCondLst>
                              <p:cond delay="5000"/>
                            </p:stCondLst>
                            <p:childTnLst>
                              <p:par>
                                <p:cTn id="54" presetID="22" presetClass="entr" presetSubtype="8" fill="hold" grpId="0" nodeType="afterEffect">
                                  <p:stCondLst>
                                    <p:cond delay="0"/>
                                  </p:stCondLst>
                                  <p:childTnLst>
                                    <p:set>
                                      <p:cBhvr>
                                        <p:cTn id="55" dur="1" fill="hold">
                                          <p:stCondLst>
                                            <p:cond delay="0"/>
                                          </p:stCondLst>
                                        </p:cTn>
                                        <p:tgtEl>
                                          <p:spTgt spid="15">
                                            <p:txEl>
                                              <p:pRg st="10" end="10"/>
                                            </p:txEl>
                                          </p:spTgt>
                                        </p:tgtEl>
                                        <p:attrNameLst>
                                          <p:attrName>style.visibility</p:attrName>
                                        </p:attrNameLst>
                                      </p:cBhvr>
                                      <p:to>
                                        <p:strVal val="visible"/>
                                      </p:to>
                                    </p:set>
                                    <p:animEffect transition="in" filter="wipe(left)">
                                      <p:cBhvr>
                                        <p:cTn id="56" dur="500"/>
                                        <p:tgtEl>
                                          <p:spTgt spid="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bldLvl="5"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219200"/>
            <a:ext cx="9144000" cy="457200"/>
          </a:xfrm>
          <a:prstGeom prst="rect">
            <a:avLst/>
          </a:prstGeom>
          <a:solidFill>
            <a:srgbClr val="660033"/>
          </a:solidFill>
          <a:ln>
            <a:solidFill>
              <a:schemeClr val="tx1"/>
            </a:solidFill>
          </a:ln>
          <a:effectLst>
            <a:glow rad="228600">
              <a:schemeClr val="tx1">
                <a:alpha val="40000"/>
              </a:schemeClr>
            </a:glow>
            <a:outerShdw blurRad="40000" dist="23000" dir="5400000" rotWithShape="0">
              <a:srgbClr val="000000">
                <a:alpha val="35000"/>
              </a:srgb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schemeClr val="lt1"/>
              </a:solidFill>
            </a:endParaRPr>
          </a:p>
        </p:txBody>
      </p:sp>
      <p:sp>
        <p:nvSpPr>
          <p:cNvPr id="15" name="Rectangle 4"/>
          <p:cNvSpPr>
            <a:spLocks noChangeArrowheads="1"/>
          </p:cNvSpPr>
          <p:nvPr/>
        </p:nvSpPr>
        <p:spPr bwMode="auto">
          <a:xfrm>
            <a:off x="228600" y="1905000"/>
            <a:ext cx="8663880" cy="4154984"/>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l">
              <a:buFont typeface="Wingdings" pitchFamily="2" charset="2"/>
              <a:buNone/>
            </a:pPr>
            <a:r>
              <a:rPr lang="en-US" sz="2400" dirty="0">
                <a:solidFill>
                  <a:srgbClr val="FFCC99"/>
                </a:solidFill>
              </a:rPr>
              <a:t> 3- Renal:</a:t>
            </a:r>
          </a:p>
          <a:p>
            <a:pPr algn="l">
              <a:buFont typeface="Wingdings" pitchFamily="2" charset="2"/>
              <a:buNone/>
            </a:pPr>
            <a:r>
              <a:rPr lang="en-US" sz="2400" dirty="0"/>
              <a:t>	</a:t>
            </a:r>
            <a:r>
              <a:rPr lang="en-US" sz="2400" dirty="0">
                <a:solidFill>
                  <a:schemeClr val="bg1"/>
                </a:solidFill>
              </a:rPr>
              <a:t>* </a:t>
            </a:r>
            <a:r>
              <a:rPr lang="en-US" sz="2400" dirty="0" err="1">
                <a:solidFill>
                  <a:schemeClr val="bg1"/>
                </a:solidFill>
              </a:rPr>
              <a:t>Proteinuria</a:t>
            </a:r>
            <a:r>
              <a:rPr lang="en-US" sz="2400" dirty="0">
                <a:solidFill>
                  <a:schemeClr val="bg1"/>
                </a:solidFill>
              </a:rPr>
              <a:t> &amp; microscopic </a:t>
            </a:r>
            <a:r>
              <a:rPr lang="en-US" sz="2400" dirty="0" err="1">
                <a:solidFill>
                  <a:schemeClr val="bg1"/>
                </a:solidFill>
              </a:rPr>
              <a:t>hematuria</a:t>
            </a:r>
            <a:endParaRPr lang="en-US" sz="2400" dirty="0">
              <a:solidFill>
                <a:schemeClr val="bg1"/>
              </a:solidFill>
            </a:endParaRPr>
          </a:p>
          <a:p>
            <a:pPr algn="l">
              <a:buFont typeface="Wingdings" pitchFamily="2" charset="2"/>
              <a:buNone/>
            </a:pPr>
            <a:r>
              <a:rPr lang="en-US" sz="2400" dirty="0">
                <a:solidFill>
                  <a:schemeClr val="bg1"/>
                </a:solidFill>
              </a:rPr>
              <a:t>	* </a:t>
            </a:r>
            <a:r>
              <a:rPr lang="en-US" sz="2400" dirty="0" err="1">
                <a:solidFill>
                  <a:schemeClr val="bg1"/>
                </a:solidFill>
              </a:rPr>
              <a:t>Nephro</a:t>
            </a:r>
            <a:r>
              <a:rPr lang="en-US" sz="2400" dirty="0">
                <a:solidFill>
                  <a:schemeClr val="bg1"/>
                </a:solidFill>
              </a:rPr>
              <a:t>-sclerosis with RF in 10-20% esp. in malignant HTN.</a:t>
            </a:r>
          </a:p>
          <a:p>
            <a:pPr algn="l">
              <a:buFont typeface="Wingdings" pitchFamily="2" charset="2"/>
              <a:buNone/>
            </a:pPr>
            <a:r>
              <a:rPr lang="en-US" sz="2400" dirty="0">
                <a:solidFill>
                  <a:srgbClr val="FFCC99"/>
                </a:solidFill>
              </a:rPr>
              <a:t> </a:t>
            </a:r>
          </a:p>
          <a:p>
            <a:pPr algn="l">
              <a:buFont typeface="Wingdings" pitchFamily="2" charset="2"/>
              <a:buNone/>
            </a:pPr>
            <a:r>
              <a:rPr lang="en-US" sz="2400" dirty="0">
                <a:solidFill>
                  <a:srgbClr val="FFCC99"/>
                </a:solidFill>
              </a:rPr>
              <a:t>  4- Retinal complications: </a:t>
            </a:r>
            <a:r>
              <a:rPr lang="en-US" sz="2400" dirty="0">
                <a:solidFill>
                  <a:schemeClr val="bg1"/>
                </a:solidFill>
              </a:rPr>
              <a:t>Hypertensive retinopathy</a:t>
            </a:r>
          </a:p>
          <a:p>
            <a:pPr algn="l">
              <a:buFont typeface="Wingdings" pitchFamily="2" charset="2"/>
              <a:buNone/>
            </a:pPr>
            <a:r>
              <a:rPr lang="en-US" sz="2400" dirty="0"/>
              <a:t>	</a:t>
            </a:r>
            <a:r>
              <a:rPr lang="en-US" sz="2400" dirty="0">
                <a:solidFill>
                  <a:srgbClr val="FFFF00"/>
                </a:solidFill>
              </a:rPr>
              <a:t>*</a:t>
            </a:r>
            <a:r>
              <a:rPr lang="en-US" sz="2400" dirty="0"/>
              <a:t> </a:t>
            </a:r>
            <a:r>
              <a:rPr lang="en-US" sz="2400" dirty="0">
                <a:solidFill>
                  <a:srgbClr val="FFFF00"/>
                </a:solidFill>
              </a:rPr>
              <a:t>G 1</a:t>
            </a:r>
            <a:r>
              <a:rPr lang="en-US" sz="2400" dirty="0">
                <a:solidFill>
                  <a:srgbClr val="FFFF00"/>
                </a:solidFill>
                <a:sym typeface="Wingdings" pitchFamily="2" charset="2"/>
              </a:rPr>
              <a:t></a:t>
            </a:r>
            <a:r>
              <a:rPr lang="en-US" sz="2400" dirty="0">
                <a:sym typeface="Wingdings" pitchFamily="2" charset="2"/>
              </a:rPr>
              <a:t> </a:t>
            </a:r>
            <a:r>
              <a:rPr lang="en-US" sz="2400" dirty="0">
                <a:solidFill>
                  <a:schemeClr val="bg1"/>
                </a:solidFill>
                <a:sym typeface="Wingdings" pitchFamily="2" charset="2"/>
              </a:rPr>
              <a:t>Narrowing of retinal arteries &amp; mild sclerosis.</a:t>
            </a:r>
          </a:p>
          <a:p>
            <a:pPr algn="l">
              <a:buFont typeface="Wingdings" pitchFamily="2" charset="2"/>
              <a:buNone/>
            </a:pPr>
            <a:r>
              <a:rPr lang="en-US" sz="2400" dirty="0">
                <a:sym typeface="Wingdings" pitchFamily="2" charset="2"/>
              </a:rPr>
              <a:t>	</a:t>
            </a:r>
            <a:r>
              <a:rPr lang="en-US" sz="2400" dirty="0">
                <a:solidFill>
                  <a:srgbClr val="FFFF00"/>
                </a:solidFill>
                <a:sym typeface="Wingdings" pitchFamily="2" charset="2"/>
              </a:rPr>
              <a:t>* G 2</a:t>
            </a:r>
            <a:r>
              <a:rPr lang="en-US" sz="2400" dirty="0">
                <a:sym typeface="Wingdings" pitchFamily="2" charset="2"/>
              </a:rPr>
              <a:t> </a:t>
            </a:r>
            <a:r>
              <a:rPr lang="en-US" sz="2400" dirty="0">
                <a:solidFill>
                  <a:schemeClr val="bg1"/>
                </a:solidFill>
                <a:sym typeface="Wingdings" pitchFamily="2" charset="2"/>
              </a:rPr>
              <a:t>Marked sclerosis of retinal art. with compression of the veins at points of crossing (A-V nicking).</a:t>
            </a:r>
          </a:p>
          <a:p>
            <a:pPr algn="l">
              <a:buFont typeface="Wingdings" pitchFamily="2" charset="2"/>
              <a:buNone/>
            </a:pPr>
            <a:r>
              <a:rPr lang="en-US" sz="2400" dirty="0">
                <a:sym typeface="Wingdings" pitchFamily="2" charset="2"/>
              </a:rPr>
              <a:t>	</a:t>
            </a:r>
            <a:r>
              <a:rPr lang="en-US" sz="2400" dirty="0">
                <a:solidFill>
                  <a:srgbClr val="FFFF00"/>
                </a:solidFill>
                <a:sym typeface="Wingdings" pitchFamily="2" charset="2"/>
              </a:rPr>
              <a:t>*</a:t>
            </a:r>
            <a:r>
              <a:rPr lang="en-US" sz="2400" dirty="0">
                <a:sym typeface="Wingdings" pitchFamily="2" charset="2"/>
              </a:rPr>
              <a:t> </a:t>
            </a:r>
            <a:r>
              <a:rPr lang="en-US" sz="2400" dirty="0">
                <a:solidFill>
                  <a:srgbClr val="FFFF00"/>
                </a:solidFill>
                <a:sym typeface="Wingdings" pitchFamily="2" charset="2"/>
              </a:rPr>
              <a:t>G 3</a:t>
            </a:r>
            <a:r>
              <a:rPr lang="en-US" sz="2400" dirty="0">
                <a:sym typeface="Wingdings" pitchFamily="2" charset="2"/>
              </a:rPr>
              <a:t> </a:t>
            </a:r>
            <a:r>
              <a:rPr lang="en-US" sz="2400" dirty="0" err="1">
                <a:solidFill>
                  <a:schemeClr val="bg1"/>
                </a:solidFill>
                <a:sym typeface="Wingdings" pitchFamily="2" charset="2"/>
              </a:rPr>
              <a:t>Oedema</a:t>
            </a:r>
            <a:r>
              <a:rPr lang="en-US" sz="2400" dirty="0">
                <a:solidFill>
                  <a:schemeClr val="bg1"/>
                </a:solidFill>
                <a:sym typeface="Wingdings" pitchFamily="2" charset="2"/>
              </a:rPr>
              <a:t>, </a:t>
            </a:r>
            <a:r>
              <a:rPr lang="en-US" sz="2400" dirty="0" err="1">
                <a:solidFill>
                  <a:schemeClr val="bg1"/>
                </a:solidFill>
                <a:sym typeface="Wingdings" pitchFamily="2" charset="2"/>
              </a:rPr>
              <a:t>Hge</a:t>
            </a:r>
            <a:r>
              <a:rPr lang="en-US" sz="2400" dirty="0">
                <a:solidFill>
                  <a:schemeClr val="bg1"/>
                </a:solidFill>
                <a:sym typeface="Wingdings" pitchFamily="2" charset="2"/>
              </a:rPr>
              <a:t> &amp; cotton-wool spots &amp; markedly spastic arteries.</a:t>
            </a:r>
          </a:p>
          <a:p>
            <a:pPr algn="l">
              <a:buFont typeface="Wingdings" pitchFamily="2" charset="2"/>
              <a:buNone/>
            </a:pPr>
            <a:r>
              <a:rPr lang="en-US" sz="2400" dirty="0"/>
              <a:t>	</a:t>
            </a:r>
            <a:r>
              <a:rPr lang="en-US" sz="2400" dirty="0">
                <a:solidFill>
                  <a:srgbClr val="FFFF00"/>
                </a:solidFill>
              </a:rPr>
              <a:t>*</a:t>
            </a:r>
            <a:r>
              <a:rPr lang="en-US" sz="2400" dirty="0"/>
              <a:t> </a:t>
            </a:r>
            <a:r>
              <a:rPr lang="en-US" sz="2400" dirty="0">
                <a:solidFill>
                  <a:srgbClr val="FFFF00"/>
                </a:solidFill>
              </a:rPr>
              <a:t>G 4</a:t>
            </a:r>
            <a:r>
              <a:rPr lang="en-US" sz="2400" dirty="0">
                <a:solidFill>
                  <a:srgbClr val="FFFF00"/>
                </a:solidFill>
                <a:sym typeface="Wingdings" pitchFamily="2" charset="2"/>
              </a:rPr>
              <a:t></a:t>
            </a:r>
            <a:r>
              <a:rPr lang="en-US" sz="2400" dirty="0">
                <a:sym typeface="Wingdings" pitchFamily="2" charset="2"/>
              </a:rPr>
              <a:t> </a:t>
            </a:r>
            <a:r>
              <a:rPr lang="en-US" sz="2400" dirty="0" err="1">
                <a:solidFill>
                  <a:schemeClr val="bg1"/>
                </a:solidFill>
                <a:sym typeface="Wingdings" pitchFamily="2" charset="2"/>
              </a:rPr>
              <a:t>Papilloedema</a:t>
            </a:r>
            <a:r>
              <a:rPr lang="en-US" sz="2400" dirty="0">
                <a:solidFill>
                  <a:schemeClr val="bg1"/>
                </a:solidFill>
                <a:sym typeface="Wingdings" pitchFamily="2" charset="2"/>
              </a:rPr>
              <a:t> ( malignant HTN).</a:t>
            </a:r>
          </a:p>
        </p:txBody>
      </p:sp>
      <p:sp>
        <p:nvSpPr>
          <p:cNvPr id="12" name="Rectangle 11"/>
          <p:cNvSpPr/>
          <p:nvPr/>
        </p:nvSpPr>
        <p:spPr>
          <a:xfrm>
            <a:off x="952500" y="291738"/>
            <a:ext cx="7589520" cy="546462"/>
          </a:xfrm>
          <a:prstGeom prst="rect">
            <a:avLst/>
          </a:prstGeom>
          <a:solidFill>
            <a:schemeClr val="accent4">
              <a:lumMod val="50000"/>
            </a:schemeClr>
          </a:solidFill>
          <a:ln>
            <a:solidFill>
              <a:schemeClr val="bg1"/>
            </a:solidFill>
          </a:ln>
          <a:effectLst>
            <a:glow rad="228600">
              <a:schemeClr val="bg1">
                <a:lumMod val="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base">
              <a:spcBef>
                <a:spcPct val="0"/>
              </a:spcBef>
              <a:spcAft>
                <a:spcPct val="0"/>
              </a:spcAft>
            </a:pPr>
            <a:r>
              <a:rPr lang="en-US" sz="3200" dirty="0">
                <a:solidFill>
                  <a:schemeClr val="bg1"/>
                </a:solidFill>
              </a:rPr>
              <a:t>Clinical Evaluation Of Hypertensive Patient</a:t>
            </a:r>
            <a:endParaRPr lang="en-US" sz="3200" b="1" spc="1000" dirty="0">
              <a:ln/>
              <a:solidFill>
                <a:schemeClr val="bg1"/>
              </a:solidFill>
              <a:latin typeface="Arial Black" pitchFamily="34" charset="0"/>
              <a:ea typeface="Times New Roman" pitchFamily="18" charset="0"/>
              <a:cs typeface="Times New Roman" pitchFamily="18" charset="0"/>
            </a:endParaRPr>
          </a:p>
        </p:txBody>
      </p:sp>
      <p:sp>
        <p:nvSpPr>
          <p:cNvPr id="13" name="TextBox 12"/>
          <p:cNvSpPr txBox="1"/>
          <p:nvPr/>
        </p:nvSpPr>
        <p:spPr>
          <a:xfrm>
            <a:off x="0" y="1219200"/>
            <a:ext cx="7011536"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1">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2400" b="1" i="1" spc="300" dirty="0">
                <a:ln/>
                <a:solidFill>
                  <a:schemeClr val="tx2">
                    <a:lumMod val="60000"/>
                    <a:lumOff val="4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itchFamily="34" charset="0"/>
              </a:rPr>
              <a:t>Clinical pictures of Hypertension</a:t>
            </a:r>
            <a:endParaRPr lang="ar-EG" sz="2400" b="1" i="1" spc="300" dirty="0">
              <a:ln/>
              <a:solidFill>
                <a:schemeClr val="tx2">
                  <a:lumMod val="60000"/>
                  <a:lumOff val="4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itchFamily="34" charset="0"/>
            </a:endParaRPr>
          </a:p>
        </p:txBody>
      </p:sp>
    </p:spTree>
    <p:extLst>
      <p:ext uri="{BB962C8B-B14F-4D97-AF65-F5344CB8AC3E}">
        <p14:creationId xmlns:p14="http://schemas.microsoft.com/office/powerpoint/2010/main" val="33709179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bg/>
                                          </p:spTgt>
                                        </p:tgtEl>
                                        <p:attrNameLst>
                                          <p:attrName>style.visibility</p:attrName>
                                        </p:attrNameLst>
                                      </p:cBhvr>
                                      <p:to>
                                        <p:strVal val="visible"/>
                                      </p:to>
                                    </p:set>
                                    <p:animEffect transition="in" filter="wipe(left)">
                                      <p:cBhvr>
                                        <p:cTn id="11" dur="500"/>
                                        <p:tgtEl>
                                          <p:spTgt spid="15">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wipe(left)">
                                      <p:cBhvr>
                                        <p:cTn id="16" dur="500"/>
                                        <p:tgtEl>
                                          <p:spTgt spid="15">
                                            <p:txEl>
                                              <p:pRg st="0" end="0"/>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wipe(left)">
                                      <p:cBhvr>
                                        <p:cTn id="20" dur="500"/>
                                        <p:tgtEl>
                                          <p:spTgt spid="15">
                                            <p:txEl>
                                              <p:pRg st="1" end="1"/>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5">
                                            <p:txEl>
                                              <p:pRg st="2" end="2"/>
                                            </p:txEl>
                                          </p:spTgt>
                                        </p:tgtEl>
                                        <p:attrNameLst>
                                          <p:attrName>style.visibility</p:attrName>
                                        </p:attrNameLst>
                                      </p:cBhvr>
                                      <p:to>
                                        <p:strVal val="visible"/>
                                      </p:to>
                                    </p:set>
                                    <p:animEffect transition="in" filter="wipe(left)">
                                      <p:cBhvr>
                                        <p:cTn id="24" dur="500"/>
                                        <p:tgtEl>
                                          <p:spTgt spid="15">
                                            <p:txEl>
                                              <p:pRg st="2" end="2"/>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wipe(left)">
                                      <p:cBhvr>
                                        <p:cTn id="28" dur="500"/>
                                        <p:tgtEl>
                                          <p:spTgt spid="15">
                                            <p:txEl>
                                              <p:pRg st="3" end="3"/>
                                            </p:txEl>
                                          </p:spTgt>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left)">
                                      <p:cBhvr>
                                        <p:cTn id="32" dur="500"/>
                                        <p:tgtEl>
                                          <p:spTgt spid="15">
                                            <p:txEl>
                                              <p:pRg st="4" end="4"/>
                                            </p:txEl>
                                          </p:spTgt>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5">
                                            <p:txEl>
                                              <p:pRg st="5" end="5"/>
                                            </p:txEl>
                                          </p:spTgt>
                                        </p:tgtEl>
                                        <p:attrNameLst>
                                          <p:attrName>style.visibility</p:attrName>
                                        </p:attrNameLst>
                                      </p:cBhvr>
                                      <p:to>
                                        <p:strVal val="visible"/>
                                      </p:to>
                                    </p:set>
                                    <p:animEffect transition="in" filter="wipe(left)">
                                      <p:cBhvr>
                                        <p:cTn id="36" dur="500"/>
                                        <p:tgtEl>
                                          <p:spTgt spid="15">
                                            <p:txEl>
                                              <p:pRg st="5" end="5"/>
                                            </p:txEl>
                                          </p:spTgt>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15">
                                            <p:txEl>
                                              <p:pRg st="6" end="6"/>
                                            </p:txEl>
                                          </p:spTgt>
                                        </p:tgtEl>
                                        <p:attrNameLst>
                                          <p:attrName>style.visibility</p:attrName>
                                        </p:attrNameLst>
                                      </p:cBhvr>
                                      <p:to>
                                        <p:strVal val="visible"/>
                                      </p:to>
                                    </p:set>
                                    <p:animEffect transition="in" filter="wipe(left)">
                                      <p:cBhvr>
                                        <p:cTn id="40" dur="500"/>
                                        <p:tgtEl>
                                          <p:spTgt spid="15">
                                            <p:txEl>
                                              <p:pRg st="6" end="6"/>
                                            </p:txEl>
                                          </p:spTgt>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15">
                                            <p:txEl>
                                              <p:pRg st="7" end="7"/>
                                            </p:txEl>
                                          </p:spTgt>
                                        </p:tgtEl>
                                        <p:attrNameLst>
                                          <p:attrName>style.visibility</p:attrName>
                                        </p:attrNameLst>
                                      </p:cBhvr>
                                      <p:to>
                                        <p:strVal val="visible"/>
                                      </p:to>
                                    </p:set>
                                    <p:animEffect transition="in" filter="wipe(left)">
                                      <p:cBhvr>
                                        <p:cTn id="44" dur="500"/>
                                        <p:tgtEl>
                                          <p:spTgt spid="15">
                                            <p:txEl>
                                              <p:pRg st="7" end="7"/>
                                            </p:txEl>
                                          </p:spTgt>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5">
                                            <p:txEl>
                                              <p:pRg st="8" end="8"/>
                                            </p:txEl>
                                          </p:spTgt>
                                        </p:tgtEl>
                                        <p:attrNameLst>
                                          <p:attrName>style.visibility</p:attrName>
                                        </p:attrNameLst>
                                      </p:cBhvr>
                                      <p:to>
                                        <p:strVal val="visible"/>
                                      </p:to>
                                    </p:set>
                                    <p:animEffect transition="in" filter="wipe(left)">
                                      <p:cBhvr>
                                        <p:cTn id="48" dur="500"/>
                                        <p:tgtEl>
                                          <p:spTgt spid="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bldLvl="5"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05600"/>
          </a:xfrm>
        </p:spPr>
        <p:txBody>
          <a:bodyPr>
            <a:normAutofit fontScale="92500" lnSpcReduction="20000"/>
          </a:bodyPr>
          <a:lstStyle/>
          <a:p>
            <a:pPr marL="0" indent="0">
              <a:buNone/>
            </a:pPr>
            <a:r>
              <a:rPr lang="en-US" b="1" u="sng" dirty="0"/>
              <a:t>Signs:</a:t>
            </a:r>
          </a:p>
          <a:p>
            <a:pPr marL="0" indent="0">
              <a:buNone/>
            </a:pPr>
            <a:r>
              <a:rPr lang="en-US" b="1" u="sng" dirty="0"/>
              <a:t>1 - High blood pressure:</a:t>
            </a:r>
          </a:p>
          <a:p>
            <a:pPr marL="0" indent="0">
              <a:buNone/>
            </a:pPr>
            <a:r>
              <a:rPr lang="en-US" dirty="0"/>
              <a:t>• BP should be measured in the sitting or the supine position with the arm supported after 5 minutes resting.</a:t>
            </a:r>
          </a:p>
          <a:p>
            <a:pPr marL="0" indent="0">
              <a:buNone/>
            </a:pPr>
            <a:r>
              <a:rPr lang="en-US" dirty="0"/>
              <a:t>• Standing BP should be measured in the elderly and those suffering from positional hypotension (diabetics and patients on antihypertensive medications) to exclude orthostatic hypotension.</a:t>
            </a:r>
          </a:p>
          <a:p>
            <a:pPr marL="0" indent="0">
              <a:buNone/>
            </a:pPr>
            <a:endParaRPr lang="en-US" dirty="0"/>
          </a:p>
          <a:p>
            <a:pPr marL="0" indent="0">
              <a:buNone/>
            </a:pPr>
            <a:endParaRPr lang="en-US" dirty="0"/>
          </a:p>
          <a:p>
            <a:pPr marL="0" indent="0">
              <a:buNone/>
            </a:pPr>
            <a:r>
              <a:rPr lang="en-US" b="1" u="sng" dirty="0"/>
              <a:t>2- Signs of secondary hypertension:……………..</a:t>
            </a:r>
          </a:p>
          <a:p>
            <a:pPr marL="0" indent="0">
              <a:buNone/>
            </a:pPr>
            <a:r>
              <a:rPr lang="en-US" dirty="0"/>
              <a:t>Radio-femoral delay (</a:t>
            </a:r>
            <a:r>
              <a:rPr lang="en-US" dirty="0" err="1"/>
              <a:t>coarctation</a:t>
            </a:r>
            <a:r>
              <a:rPr lang="en-US" dirty="0"/>
              <a:t> of the aorta)</a:t>
            </a:r>
          </a:p>
          <a:p>
            <a:pPr marL="0" indent="0">
              <a:buNone/>
            </a:pPr>
            <a:r>
              <a:rPr lang="en-US" dirty="0"/>
              <a:t>Enlarged kidneys (polycystic kidney disease)</a:t>
            </a:r>
          </a:p>
          <a:p>
            <a:pPr marL="0" indent="0">
              <a:buNone/>
            </a:pPr>
            <a:r>
              <a:rPr lang="en-US" dirty="0"/>
              <a:t>Abdominal bruits (renal artery stenosis)</a:t>
            </a:r>
          </a:p>
          <a:p>
            <a:pPr marL="0" indent="0">
              <a:buNone/>
            </a:pPr>
            <a:r>
              <a:rPr lang="en-US" dirty="0"/>
              <a:t>Moon face and </a:t>
            </a:r>
            <a:r>
              <a:rPr lang="en-US" dirty="0" err="1"/>
              <a:t>trunkal</a:t>
            </a:r>
            <a:r>
              <a:rPr lang="en-US" dirty="0"/>
              <a:t> obesity ( </a:t>
            </a:r>
            <a:r>
              <a:rPr lang="en-US" dirty="0" err="1"/>
              <a:t>cushing</a:t>
            </a:r>
            <a:r>
              <a:rPr lang="en-US" dirty="0"/>
              <a:t> syndrome)</a:t>
            </a:r>
          </a:p>
        </p:txBody>
      </p:sp>
    </p:spTree>
    <p:extLst>
      <p:ext uri="{BB962C8B-B14F-4D97-AF65-F5344CB8AC3E}">
        <p14:creationId xmlns:p14="http://schemas.microsoft.com/office/powerpoint/2010/main" val="1269474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91600" cy="6781800"/>
          </a:xfrm>
        </p:spPr>
        <p:txBody>
          <a:bodyPr>
            <a:normAutofit fontScale="92500" lnSpcReduction="20000"/>
          </a:bodyPr>
          <a:lstStyle/>
          <a:p>
            <a:pPr marL="0" indent="0">
              <a:buNone/>
            </a:pPr>
            <a:r>
              <a:rPr lang="en-US" b="1" u="sng" dirty="0"/>
              <a:t>3- Signs of other cardiovascular risk factors:</a:t>
            </a:r>
          </a:p>
          <a:p>
            <a:pPr marL="0" indent="0">
              <a:buNone/>
            </a:pPr>
            <a:r>
              <a:rPr lang="en-US" dirty="0"/>
              <a:t>Abdominal obesity (metabolic syndrome)</a:t>
            </a:r>
          </a:p>
          <a:p>
            <a:pPr marL="0" indent="0">
              <a:buNone/>
            </a:pPr>
            <a:r>
              <a:rPr lang="en-US" dirty="0"/>
              <a:t>Tendon xanthomas (hyperlipidemia)</a:t>
            </a:r>
          </a:p>
          <a:p>
            <a:pPr marL="0" indent="0">
              <a:buNone/>
            </a:pPr>
            <a:r>
              <a:rPr lang="en-US" b="1" u="sng" dirty="0"/>
              <a:t>4- Signs of end organ damage and complications:</a:t>
            </a:r>
          </a:p>
          <a:p>
            <a:pPr marL="0" indent="0">
              <a:buNone/>
            </a:pPr>
            <a:r>
              <a:rPr lang="en-US" dirty="0"/>
              <a:t>- </a:t>
            </a:r>
            <a:r>
              <a:rPr lang="en-US" u="sng" dirty="0"/>
              <a:t>Retinopathy:</a:t>
            </a:r>
          </a:p>
          <a:p>
            <a:pPr marL="0" indent="0">
              <a:buNone/>
            </a:pPr>
            <a:r>
              <a:rPr lang="en-US" dirty="0"/>
              <a:t>Stage I arteriolar narrowing</a:t>
            </a:r>
          </a:p>
          <a:p>
            <a:pPr marL="0" indent="0">
              <a:buNone/>
            </a:pPr>
            <a:r>
              <a:rPr lang="en-US" dirty="0"/>
              <a:t>Stage II arteriolar irregularity</a:t>
            </a:r>
          </a:p>
          <a:p>
            <a:pPr marL="0" indent="0">
              <a:buNone/>
            </a:pPr>
            <a:r>
              <a:rPr lang="en-US" dirty="0"/>
              <a:t>Stage III hemorrhages and exudates</a:t>
            </a:r>
          </a:p>
          <a:p>
            <a:pPr marL="0" indent="0">
              <a:buNone/>
            </a:pPr>
            <a:r>
              <a:rPr lang="en-US" dirty="0"/>
              <a:t>Stage IV papilledema associated with severe life threatening disease. (Malignant hypertension)</a:t>
            </a:r>
          </a:p>
          <a:p>
            <a:pPr marL="0" indent="0">
              <a:buNone/>
            </a:pPr>
            <a:r>
              <a:rPr lang="en-US" u="sng" dirty="0"/>
              <a:t>Cardiac</a:t>
            </a:r>
            <a:r>
              <a:rPr lang="en-US" dirty="0"/>
              <a:t>: Left ventricular enlargement or failure.</a:t>
            </a:r>
          </a:p>
          <a:p>
            <a:pPr marL="0" indent="0">
              <a:buNone/>
            </a:pPr>
            <a:r>
              <a:rPr lang="en-US" u="sng" dirty="0"/>
              <a:t>Peripheral vascular disease</a:t>
            </a:r>
            <a:r>
              <a:rPr lang="en-US" dirty="0"/>
              <a:t>: weak or absent peripheral pulsation</a:t>
            </a:r>
          </a:p>
          <a:p>
            <a:pPr marL="0" indent="0">
              <a:buNone/>
            </a:pPr>
            <a:r>
              <a:rPr lang="en-US" u="sng" dirty="0"/>
              <a:t>Carotid vascular disease</a:t>
            </a:r>
            <a:r>
              <a:rPr lang="en-US" dirty="0"/>
              <a:t> (carotid bruit).</a:t>
            </a:r>
          </a:p>
          <a:p>
            <a:pPr marL="0" indent="0">
              <a:buNone/>
            </a:pPr>
            <a:r>
              <a:rPr lang="en-US" u="sng" dirty="0"/>
              <a:t>CNS:</a:t>
            </a:r>
            <a:r>
              <a:rPr lang="en-US" dirty="0"/>
              <a:t> Cerebrovascular disease (stroke).</a:t>
            </a:r>
          </a:p>
        </p:txBody>
      </p:sp>
    </p:spTree>
    <p:extLst>
      <p:ext uri="{BB962C8B-B14F-4D97-AF65-F5344CB8AC3E}">
        <p14:creationId xmlns:p14="http://schemas.microsoft.com/office/powerpoint/2010/main" val="3743229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81800"/>
          </a:xfrm>
        </p:spPr>
        <p:txBody>
          <a:bodyPr>
            <a:normAutofit lnSpcReduction="10000"/>
          </a:bodyPr>
          <a:lstStyle/>
          <a:p>
            <a:pPr marL="0" indent="0">
              <a:buNone/>
            </a:pPr>
            <a:r>
              <a:rPr lang="en-US" b="1" u="sng" dirty="0"/>
              <a:t>Investigations</a:t>
            </a:r>
          </a:p>
          <a:p>
            <a:pPr marL="0" indent="0">
              <a:buNone/>
            </a:pPr>
            <a:r>
              <a:rPr lang="en-US" b="1" u="sng" dirty="0"/>
              <a:t>1- All hypertensives:</a:t>
            </a:r>
          </a:p>
          <a:p>
            <a:pPr marL="0" indent="0">
              <a:buNone/>
            </a:pPr>
            <a:r>
              <a:rPr lang="en-US" dirty="0"/>
              <a:t>Urine: for blood, protein and glucose</a:t>
            </a:r>
          </a:p>
          <a:p>
            <a:pPr marL="0" indent="0">
              <a:buNone/>
            </a:pPr>
            <a:r>
              <a:rPr lang="en-US" dirty="0"/>
              <a:t>Blood urea and serum creatinine. If elevated, more specific renal investigations are as creatinine clearance.</a:t>
            </a:r>
          </a:p>
          <a:p>
            <a:pPr marL="0" indent="0">
              <a:buNone/>
            </a:pPr>
            <a:r>
              <a:rPr lang="en-US" dirty="0"/>
              <a:t>Electrolytes (hypokalemia may occur in primary hyperaldosteronism or more commonly due to diuretic therapy)</a:t>
            </a:r>
          </a:p>
          <a:p>
            <a:pPr marL="0" indent="0">
              <a:buNone/>
            </a:pPr>
            <a:r>
              <a:rPr lang="en-US" dirty="0"/>
              <a:t>Blood glucose, lipid profile (total and high density lipoprotein cholesterol).</a:t>
            </a:r>
          </a:p>
          <a:p>
            <a:pPr marL="0" indent="0">
              <a:buNone/>
            </a:pPr>
            <a:r>
              <a:rPr lang="en-US" dirty="0"/>
              <a:t>ECG: Left ventricular hypertrophy (LVH) &amp; Coronary artery disease (CAD).</a:t>
            </a:r>
          </a:p>
        </p:txBody>
      </p:sp>
    </p:spTree>
    <p:extLst>
      <p:ext uri="{BB962C8B-B14F-4D97-AF65-F5344CB8AC3E}">
        <p14:creationId xmlns:p14="http://schemas.microsoft.com/office/powerpoint/2010/main" val="715632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05600"/>
          </a:xfrm>
        </p:spPr>
        <p:txBody>
          <a:bodyPr>
            <a:normAutofit fontScale="85000" lnSpcReduction="20000"/>
          </a:bodyPr>
          <a:lstStyle/>
          <a:p>
            <a:pPr marL="0" indent="0">
              <a:buNone/>
            </a:pPr>
            <a:r>
              <a:rPr lang="en-US" b="1" u="sng" dirty="0"/>
              <a:t>2- Investigations In selected cases:</a:t>
            </a:r>
          </a:p>
          <a:p>
            <a:pPr marL="0" indent="0">
              <a:buNone/>
            </a:pPr>
            <a:r>
              <a:rPr lang="en-US" b="1" u="sng" dirty="0"/>
              <a:t>Imaging:</a:t>
            </a:r>
          </a:p>
          <a:p>
            <a:pPr marL="0" indent="0">
              <a:buNone/>
            </a:pPr>
            <a:r>
              <a:rPr lang="en-US" dirty="0"/>
              <a:t>Chest x ray: (cardiomegaly, heart failure, co-</a:t>
            </a:r>
            <a:r>
              <a:rPr lang="en-US" dirty="0" err="1"/>
              <a:t>arctation</a:t>
            </a:r>
            <a:r>
              <a:rPr lang="en-US" dirty="0"/>
              <a:t>).</a:t>
            </a:r>
          </a:p>
          <a:p>
            <a:pPr marL="0" indent="0">
              <a:buNone/>
            </a:pPr>
            <a:r>
              <a:rPr lang="en-US" dirty="0"/>
              <a:t>Ambulatory BP monitoring: (borderline or white coat hypertension).</a:t>
            </a:r>
          </a:p>
          <a:p>
            <a:pPr marL="0" indent="0">
              <a:buNone/>
            </a:pPr>
            <a:r>
              <a:rPr lang="en-US" dirty="0"/>
              <a:t>Echocardiography: left ventricular hypertrophy (L VH).</a:t>
            </a:r>
          </a:p>
          <a:p>
            <a:pPr marL="0" indent="0">
              <a:buNone/>
            </a:pPr>
            <a:r>
              <a:rPr lang="en-US" dirty="0"/>
              <a:t>Abdominal ultrasound (possible renal disease).</a:t>
            </a:r>
          </a:p>
          <a:p>
            <a:pPr marL="0" indent="0">
              <a:buNone/>
            </a:pPr>
            <a:r>
              <a:rPr lang="en-US" dirty="0"/>
              <a:t>Renal angiography, MR &amp; CT angiography, renal arterial duplex (renal artery stenosis).</a:t>
            </a:r>
          </a:p>
          <a:p>
            <a:pPr marL="0" indent="0">
              <a:buNone/>
            </a:pPr>
            <a:r>
              <a:rPr lang="en-US" b="1" u="sng" dirty="0"/>
              <a:t>Laboratory:</a:t>
            </a:r>
          </a:p>
          <a:p>
            <a:pPr marL="0" indent="0">
              <a:buNone/>
            </a:pPr>
            <a:r>
              <a:rPr lang="en-US" dirty="0"/>
              <a:t>Urinary </a:t>
            </a:r>
            <a:r>
              <a:rPr lang="en-US" dirty="0" err="1"/>
              <a:t>catecholamines</a:t>
            </a:r>
            <a:r>
              <a:rPr lang="en-US" dirty="0"/>
              <a:t> </a:t>
            </a:r>
            <a:r>
              <a:rPr lang="en-US" dirty="0" err="1"/>
              <a:t>e.g</a:t>
            </a:r>
            <a:r>
              <a:rPr lang="en-US" dirty="0"/>
              <a:t> VMA,  free </a:t>
            </a:r>
            <a:r>
              <a:rPr lang="en-US" dirty="0" err="1"/>
              <a:t>metanephrins</a:t>
            </a:r>
            <a:r>
              <a:rPr lang="en-US" dirty="0"/>
              <a:t> (</a:t>
            </a:r>
            <a:r>
              <a:rPr lang="en-US" dirty="0" err="1"/>
              <a:t>pheochromocytoma</a:t>
            </a:r>
            <a:r>
              <a:rPr lang="en-US" dirty="0"/>
              <a:t>).</a:t>
            </a:r>
          </a:p>
          <a:p>
            <a:pPr marL="0" indent="0">
              <a:buNone/>
            </a:pPr>
            <a:r>
              <a:rPr lang="en-US" dirty="0"/>
              <a:t>Urinary cortisol and Dexamethasone suppression test (Cushing's syndrome).</a:t>
            </a:r>
          </a:p>
          <a:p>
            <a:pPr marL="0" indent="0">
              <a:buNone/>
            </a:pPr>
            <a:r>
              <a:rPr lang="en-US" dirty="0"/>
              <a:t>Plasma renin and aldosterone (primary </a:t>
            </a:r>
            <a:r>
              <a:rPr lang="en-US" dirty="0" err="1"/>
              <a:t>aldosteronism</a:t>
            </a:r>
            <a:r>
              <a:rPr lang="en-US" dirty="0"/>
              <a:t>).</a:t>
            </a:r>
          </a:p>
          <a:p>
            <a:pPr marL="0" indent="0">
              <a:buNone/>
            </a:pPr>
            <a:r>
              <a:rPr lang="en-US" dirty="0"/>
              <a:t>Sensitive thyroid-stimulating hormone level.</a:t>
            </a:r>
          </a:p>
        </p:txBody>
      </p:sp>
    </p:spTree>
    <p:extLst>
      <p:ext uri="{BB962C8B-B14F-4D97-AF65-F5344CB8AC3E}">
        <p14:creationId xmlns:p14="http://schemas.microsoft.com/office/powerpoint/2010/main" val="884396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70000" lnSpcReduction="20000"/>
          </a:bodyPr>
          <a:lstStyle/>
          <a:p>
            <a:pPr rtl="1">
              <a:buNone/>
            </a:pPr>
            <a:r>
              <a:rPr lang="en-US" b="1" u="sng" dirty="0"/>
              <a:t>The pathogenesis of primary type is unknown but multiple  theories and the most important is multifactorial theory: #Z</a:t>
            </a:r>
            <a:r>
              <a:rPr lang="en-US" dirty="0"/>
              <a:t> </a:t>
            </a:r>
          </a:p>
          <a:p>
            <a:pPr rtl="1">
              <a:buNone/>
            </a:pPr>
            <a:r>
              <a:rPr lang="en-US" dirty="0"/>
              <a:t>*Anxiety: increases catecholamine release.</a:t>
            </a:r>
          </a:p>
          <a:p>
            <a:pPr rtl="1">
              <a:buNone/>
            </a:pPr>
            <a:r>
              <a:rPr lang="en-US" dirty="0"/>
              <a:t>*If vasoconstriction is prolonged: renal ischemia occurs which  stimulates rennin </a:t>
            </a:r>
            <a:r>
              <a:rPr lang="en-US" dirty="0" err="1"/>
              <a:t>angiotensin</a:t>
            </a:r>
            <a:r>
              <a:rPr lang="en-US" dirty="0"/>
              <a:t> system which leads to Na and H2O retention which leads to </a:t>
            </a:r>
            <a:r>
              <a:rPr lang="en-US" dirty="0" err="1"/>
              <a:t>hypervolaemia</a:t>
            </a:r>
            <a:r>
              <a:rPr lang="en-US" dirty="0"/>
              <a:t> with Na retention   in SMF which sensitizes blood vessel wall to sympathetic stimulation and to circulating </a:t>
            </a:r>
            <a:r>
              <a:rPr lang="en-US" dirty="0" err="1"/>
              <a:t>vasopressors</a:t>
            </a:r>
            <a:r>
              <a:rPr lang="en-US" dirty="0"/>
              <a:t> (</a:t>
            </a:r>
            <a:r>
              <a:rPr lang="en-US" dirty="0" err="1"/>
              <a:t>catecholamines</a:t>
            </a:r>
            <a:r>
              <a:rPr lang="en-US" dirty="0"/>
              <a:t> and </a:t>
            </a:r>
            <a:r>
              <a:rPr lang="en-US" dirty="0" err="1"/>
              <a:t>angiotensin</a:t>
            </a:r>
            <a:r>
              <a:rPr lang="en-US" dirty="0"/>
              <a:t>) so, increases calcium in blood vessel  which leads  to vasoconstriction.</a:t>
            </a:r>
          </a:p>
          <a:p>
            <a:pPr>
              <a:buNone/>
            </a:pPr>
            <a:r>
              <a:rPr lang="en-US" dirty="0"/>
              <a:t>*Resetting of baroreceptors  to a higher level.</a:t>
            </a:r>
          </a:p>
          <a:p>
            <a:pPr>
              <a:buNone/>
            </a:pPr>
            <a:endParaRPr lang="en-US" dirty="0"/>
          </a:p>
          <a:p>
            <a:pPr marL="0" indent="0">
              <a:buNone/>
            </a:pPr>
            <a:r>
              <a:rPr lang="en-US" b="1" u="sng" dirty="0"/>
              <a:t>Others:</a:t>
            </a:r>
          </a:p>
          <a:p>
            <a:pPr marL="0" indent="0">
              <a:buNone/>
            </a:pPr>
            <a:r>
              <a:rPr lang="en-US" dirty="0"/>
              <a:t>* Hyperinsulinemia as part of metabolic syndrome: hyperinsulinemia ,</a:t>
            </a:r>
          </a:p>
          <a:p>
            <a:pPr marL="0" indent="0">
              <a:buNone/>
            </a:pPr>
            <a:r>
              <a:rPr lang="en-US" dirty="0"/>
              <a:t>glucose intolerance, reduced levels of HDL cholesterol, hypertriglyceridemia and central obesity (all of which are related to insulin resistance).</a:t>
            </a:r>
          </a:p>
          <a:p>
            <a:pPr marL="0" indent="0">
              <a:buNone/>
            </a:pPr>
            <a:r>
              <a:rPr lang="en-US" dirty="0"/>
              <a:t>* Alterations in vascular endothelium resulting in reduction of vasodilators</a:t>
            </a:r>
          </a:p>
          <a:p>
            <a:pPr marL="0" indent="0">
              <a:buNone/>
            </a:pPr>
            <a:r>
              <a:rPr lang="en-US" dirty="0"/>
              <a:t>or increase in vasoconstrictors</a:t>
            </a:r>
          </a:p>
          <a:p>
            <a:pPr>
              <a:buNone/>
            </a:pPr>
            <a:endParaRPr lang="ar-EG" dirty="0"/>
          </a:p>
        </p:txBody>
      </p:sp>
    </p:spTree>
    <p:extLst>
      <p:ext uri="{BB962C8B-B14F-4D97-AF65-F5344CB8AC3E}">
        <p14:creationId xmlns:p14="http://schemas.microsoft.com/office/powerpoint/2010/main" val="3174350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923925"/>
            <a:ext cx="8394048" cy="3416320"/>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Definition:-</a:t>
            </a:r>
            <a:r>
              <a:rPr lang="en-US" sz="2800" dirty="0">
                <a:latin typeface="Arial" panose="020B0604020202020204" pitchFamily="34" charset="0"/>
                <a:cs typeface="Arial" panose="020B0604020202020204" pitchFamily="34" charset="0"/>
              </a:rPr>
              <a:t>   The autonomic nervous system (ANS) is  the system that controls involuntary activity of the body.</a:t>
            </a:r>
          </a:p>
          <a:p>
            <a:r>
              <a:rPr lang="en-US" sz="2800" b="1" dirty="0">
                <a:solidFill>
                  <a:srgbClr val="7030A0"/>
                </a:solidFill>
                <a:latin typeface="Arial" panose="020B0604020202020204" pitchFamily="34" charset="0"/>
                <a:cs typeface="Arial" panose="020B0604020202020204" pitchFamily="34" charset="0"/>
              </a:rPr>
              <a:t>A)Sympathetic nervous systems </a:t>
            </a:r>
            <a:r>
              <a:rPr lang="en-US" sz="2800" b="1" dirty="0">
                <a:latin typeface="Arial" panose="020B0604020202020204" pitchFamily="34" charset="0"/>
                <a:cs typeface="Arial" panose="020B0604020202020204" pitchFamily="34" charset="0"/>
              </a:rPr>
              <a:t>(SNS).</a:t>
            </a:r>
          </a:p>
          <a:p>
            <a:r>
              <a:rPr lang="en-US" sz="3200" b="1" dirty="0">
                <a:solidFill>
                  <a:srgbClr val="7030A0"/>
                </a:solidFill>
                <a:latin typeface="Arial" panose="020B0604020202020204" pitchFamily="34" charset="0"/>
                <a:cs typeface="Arial" panose="020B0604020202020204" pitchFamily="34" charset="0"/>
              </a:rPr>
              <a:t>B)Parasympathetic nervous systems </a:t>
            </a:r>
            <a:r>
              <a:rPr lang="en-US" sz="3200" b="1" dirty="0">
                <a:latin typeface="Arial" panose="020B0604020202020204" pitchFamily="34" charset="0"/>
                <a:cs typeface="Arial" panose="020B0604020202020204" pitchFamily="34" charset="0"/>
              </a:rPr>
              <a:t>(PNS</a:t>
            </a:r>
            <a:r>
              <a:rPr lang="en-US" sz="2400" b="1" dirty="0">
                <a:latin typeface="Arial" panose="020B0604020202020204" pitchFamily="34" charset="0"/>
                <a:cs typeface="Arial" panose="020B0604020202020204" pitchFamily="34" charset="0"/>
              </a:rPr>
              <a:t>)</a:t>
            </a:r>
          </a:p>
          <a:p>
            <a:endParaRPr lang="en-US" sz="20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990599" y="0"/>
            <a:ext cx="6524625" cy="646331"/>
          </a:xfrm>
          <a:prstGeom prst="rect">
            <a:avLst/>
          </a:prstGeom>
        </p:spPr>
        <p:txBody>
          <a:bodyPr wrap="square">
            <a:spAutoFit/>
          </a:bodyPr>
          <a:lstStyle/>
          <a:p>
            <a:r>
              <a:rPr lang="en-US" sz="3600" b="1" i="1" dirty="0">
                <a:solidFill>
                  <a:srgbClr val="FF0000"/>
                </a:solidFill>
              </a:rPr>
              <a:t>Autonomic  nervous system</a:t>
            </a:r>
            <a:endParaRPr lang="ar-EG" sz="3600" i="1" dirty="0">
              <a:solidFill>
                <a:srgbClr val="FF0000"/>
              </a:solidFill>
            </a:endParaRPr>
          </a:p>
        </p:txBody>
      </p:sp>
    </p:spTree>
    <p:extLst>
      <p:ext uri="{BB962C8B-B14F-4D97-AF65-F5344CB8AC3E}">
        <p14:creationId xmlns:p14="http://schemas.microsoft.com/office/powerpoint/2010/main" val="4154789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F7A4-0F9D-060C-7F8D-649F77D4C246}"/>
              </a:ext>
            </a:extLst>
          </p:cNvPr>
          <p:cNvSpPr>
            <a:spLocks noGrp="1"/>
          </p:cNvSpPr>
          <p:nvPr>
            <p:ph type="title"/>
          </p:nvPr>
        </p:nvSpPr>
        <p:spPr/>
        <p:txBody>
          <a:bodyPr/>
          <a:lstStyle/>
          <a:p>
            <a:endParaRPr lang="en-SA"/>
          </a:p>
        </p:txBody>
      </p:sp>
      <p:sp>
        <p:nvSpPr>
          <p:cNvPr id="3" name="Content Placeholder 2">
            <a:extLst>
              <a:ext uri="{FF2B5EF4-FFF2-40B4-BE49-F238E27FC236}">
                <a16:creationId xmlns:a16="http://schemas.microsoft.com/office/drawing/2014/main" id="{5BB5E60A-64C9-03BA-C7D6-BFB5CDC599F1}"/>
              </a:ext>
            </a:extLst>
          </p:cNvPr>
          <p:cNvSpPr>
            <a:spLocks noGrp="1"/>
          </p:cNvSpPr>
          <p:nvPr>
            <p:ph idx="1"/>
          </p:nvPr>
        </p:nvSpPr>
        <p:spPr/>
        <p:txBody>
          <a:bodyPr/>
          <a:lstStyle/>
          <a:p>
            <a:endParaRPr lang="en-SA"/>
          </a:p>
        </p:txBody>
      </p:sp>
    </p:spTree>
    <p:extLst>
      <p:ext uri="{BB962C8B-B14F-4D97-AF65-F5344CB8AC3E}">
        <p14:creationId xmlns:p14="http://schemas.microsoft.com/office/powerpoint/2010/main" val="1699515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58FC6-7B66-3DD0-B2E7-023200594CB1}"/>
              </a:ext>
            </a:extLst>
          </p:cNvPr>
          <p:cNvSpPr>
            <a:spLocks noGrp="1"/>
          </p:cNvSpPr>
          <p:nvPr>
            <p:ph type="title"/>
          </p:nvPr>
        </p:nvSpPr>
        <p:spPr/>
        <p:txBody>
          <a:bodyPr/>
          <a:lstStyle/>
          <a:p>
            <a:endParaRPr lang="en-SA"/>
          </a:p>
        </p:txBody>
      </p:sp>
      <p:sp>
        <p:nvSpPr>
          <p:cNvPr id="3" name="Content Placeholder 2">
            <a:extLst>
              <a:ext uri="{FF2B5EF4-FFF2-40B4-BE49-F238E27FC236}">
                <a16:creationId xmlns:a16="http://schemas.microsoft.com/office/drawing/2014/main" id="{FE2E54BF-B23D-BE53-3415-8CA0BC4770ED}"/>
              </a:ext>
            </a:extLst>
          </p:cNvPr>
          <p:cNvSpPr>
            <a:spLocks noGrp="1"/>
          </p:cNvSpPr>
          <p:nvPr>
            <p:ph idx="1"/>
          </p:nvPr>
        </p:nvSpPr>
        <p:spPr/>
        <p:txBody>
          <a:bodyPr/>
          <a:lstStyle/>
          <a:p>
            <a:endParaRPr lang="en-SA"/>
          </a:p>
        </p:txBody>
      </p:sp>
    </p:spTree>
    <p:extLst>
      <p:ext uri="{BB962C8B-B14F-4D97-AF65-F5344CB8AC3E}">
        <p14:creationId xmlns:p14="http://schemas.microsoft.com/office/powerpoint/2010/main" val="1710591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Therapy of systemic hypertension</a:t>
            </a:r>
            <a:endParaRPr lang="ar-EG" dirty="0"/>
          </a:p>
        </p:txBody>
      </p:sp>
      <p:sp>
        <p:nvSpPr>
          <p:cNvPr id="3" name="Subtitle 2"/>
          <p:cNvSpPr>
            <a:spLocks noGrp="1"/>
          </p:cNvSpPr>
          <p:nvPr>
            <p:ph type="subTitle" idx="1"/>
          </p:nvPr>
        </p:nvSpPr>
        <p:spPr/>
        <p:txBody>
          <a:bodyPr/>
          <a:lstStyle/>
          <a:p>
            <a:r>
              <a:rPr lang="en-US" dirty="0"/>
              <a:t>By </a:t>
            </a:r>
          </a:p>
          <a:p>
            <a:r>
              <a:rPr lang="en-US" dirty="0" err="1"/>
              <a:t>Dr.Mohamed</a:t>
            </a:r>
            <a:r>
              <a:rPr lang="en-US" dirty="0"/>
              <a:t> </a:t>
            </a:r>
            <a:r>
              <a:rPr lang="en-US" dirty="0" err="1"/>
              <a:t>Abd</a:t>
            </a:r>
            <a:r>
              <a:rPr lang="en-US" dirty="0"/>
              <a:t> </a:t>
            </a:r>
            <a:r>
              <a:rPr lang="en-US" dirty="0" err="1"/>
              <a:t>Almoneim</a:t>
            </a:r>
            <a:endParaRPr lang="en-US" dirty="0"/>
          </a:p>
          <a:p>
            <a:endParaRPr lang="ar-EG"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067800" cy="5973763"/>
          </a:xfrm>
        </p:spPr>
        <p:txBody>
          <a:bodyPr>
            <a:normAutofit fontScale="70000" lnSpcReduction="20000"/>
          </a:bodyPr>
          <a:lstStyle/>
          <a:p>
            <a:pPr marL="0" indent="0">
              <a:buNone/>
            </a:pPr>
            <a:r>
              <a:rPr lang="en-US" b="1" u="sng" dirty="0"/>
              <a:t>Treatment of hypertension</a:t>
            </a:r>
            <a:endParaRPr lang="en-US" dirty="0"/>
          </a:p>
          <a:p>
            <a:pPr marL="0" indent="0">
              <a:buNone/>
            </a:pPr>
            <a:r>
              <a:rPr lang="en-US" dirty="0"/>
              <a:t>Studies have demonstrated clear benefits of treatment of hypertension even</a:t>
            </a:r>
          </a:p>
          <a:p>
            <a:pPr marL="0" indent="0">
              <a:buNone/>
            </a:pPr>
            <a:r>
              <a:rPr lang="en-US" dirty="0"/>
              <a:t>grade 1.</a:t>
            </a:r>
          </a:p>
          <a:p>
            <a:pPr marL="0" indent="0">
              <a:buNone/>
            </a:pPr>
            <a:r>
              <a:rPr lang="en-US" dirty="0"/>
              <a:t> Treatment goal &lt;140/90 for most patients.</a:t>
            </a:r>
          </a:p>
          <a:p>
            <a:pPr marL="0" lvl="0" indent="0">
              <a:buNone/>
            </a:pPr>
            <a:r>
              <a:rPr lang="en-US" b="1" u="sng" dirty="0"/>
              <a:t> </a:t>
            </a:r>
          </a:p>
          <a:p>
            <a:pPr marL="0" indent="0">
              <a:buNone/>
            </a:pPr>
            <a:r>
              <a:rPr lang="en-US" b="1" u="sng" dirty="0"/>
              <a:t>Treatment includes:</a:t>
            </a:r>
          </a:p>
          <a:p>
            <a:pPr marL="0" indent="0">
              <a:buNone/>
            </a:pPr>
            <a:r>
              <a:rPr lang="en-US" b="1" dirty="0"/>
              <a:t>A-Non-pharmacologic therapy (Life style interventions):</a:t>
            </a:r>
          </a:p>
          <a:p>
            <a:pPr marL="0" indent="0">
              <a:buNone/>
            </a:pPr>
            <a:endParaRPr lang="en-US" b="1" dirty="0"/>
          </a:p>
          <a:p>
            <a:pPr marL="0" lvl="0" indent="0">
              <a:buNone/>
            </a:pPr>
            <a:r>
              <a:rPr lang="en-US" b="1" u="sng" dirty="0"/>
              <a:t>Avoid stress</a:t>
            </a:r>
            <a:r>
              <a:rPr lang="en-US" u="sng" dirty="0"/>
              <a:t>.</a:t>
            </a:r>
          </a:p>
          <a:p>
            <a:pPr marL="0" indent="0">
              <a:buNone/>
            </a:pPr>
            <a:r>
              <a:rPr lang="en-US" dirty="0"/>
              <a:t>Smoking cessation: smoking accounts for 30% of all cardiovascular deaths. </a:t>
            </a:r>
          </a:p>
          <a:p>
            <a:pPr marL="0" indent="0">
              <a:buNone/>
            </a:pPr>
            <a:r>
              <a:rPr lang="en-US" dirty="0"/>
              <a:t>Weight reduction: BMI should be &lt; 25 </a:t>
            </a:r>
            <a:r>
              <a:rPr lang="en-US" dirty="0" err="1"/>
              <a:t>Kgm</a:t>
            </a:r>
            <a:r>
              <a:rPr lang="en-US" dirty="0"/>
              <a:t>/m2</a:t>
            </a:r>
          </a:p>
          <a:p>
            <a:pPr marL="0" indent="0">
              <a:buNone/>
            </a:pPr>
            <a:r>
              <a:rPr lang="en-US" dirty="0"/>
              <a:t>Diet: low salt :&lt; 6gm/day , adequate potassium: increase fruit and vegetable</a:t>
            </a:r>
          </a:p>
          <a:p>
            <a:pPr marL="0" indent="0">
              <a:buNone/>
            </a:pPr>
            <a:r>
              <a:rPr lang="en-US" dirty="0"/>
              <a:t>consumption, adequate calcium, low saturated fat diet.</a:t>
            </a:r>
          </a:p>
          <a:p>
            <a:pPr marL="0" indent="0">
              <a:buNone/>
            </a:pPr>
            <a:r>
              <a:rPr lang="en-US" dirty="0"/>
              <a:t>Exercise: moderate exercise 30-40 minutes most days of the week is</a:t>
            </a:r>
          </a:p>
          <a:p>
            <a:pPr marL="0" indent="0">
              <a:buNone/>
            </a:pPr>
            <a:r>
              <a:rPr lang="en-US" dirty="0"/>
              <a:t>beneficial in lowering BP in hypertensive patients.</a:t>
            </a:r>
          </a:p>
          <a:p>
            <a:pPr marL="0" indent="0">
              <a:buNone/>
            </a:pPr>
            <a:r>
              <a:rPr lang="en-US" dirty="0"/>
              <a:t>Limited alcohol consumption.</a:t>
            </a:r>
          </a:p>
          <a:p>
            <a:endParaRPr lang="en-US" dirty="0"/>
          </a:p>
        </p:txBody>
      </p:sp>
    </p:spTree>
    <p:extLst>
      <p:ext uri="{BB962C8B-B14F-4D97-AF65-F5344CB8AC3E}">
        <p14:creationId xmlns:p14="http://schemas.microsoft.com/office/powerpoint/2010/main" val="3892977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74638"/>
            <a:ext cx="8229600" cy="944562"/>
          </a:xfrm>
        </p:spPr>
        <p:txBody>
          <a:bodyPr/>
          <a:lstStyle/>
          <a:p>
            <a:pPr eaLnBrk="1" hangingPunct="1">
              <a:defRPr/>
            </a:pPr>
            <a:r>
              <a:rPr lang="en-US" dirty="0" err="1"/>
              <a:t>Antihypertensives</a:t>
            </a:r>
            <a:endParaRPr lang="en-US" dirty="0"/>
          </a:p>
        </p:txBody>
      </p:sp>
      <p:sp>
        <p:nvSpPr>
          <p:cNvPr id="47107" name="Rectangle 3"/>
          <p:cNvSpPr>
            <a:spLocks noGrp="1" noChangeArrowheads="1"/>
          </p:cNvSpPr>
          <p:nvPr>
            <p:ph type="body" idx="1"/>
          </p:nvPr>
        </p:nvSpPr>
        <p:spPr>
          <a:xfrm>
            <a:off x="152400" y="1600200"/>
            <a:ext cx="8763000" cy="4525963"/>
          </a:xfrm>
        </p:spPr>
        <p:txBody>
          <a:bodyPr/>
          <a:lstStyle/>
          <a:p>
            <a:r>
              <a:rPr lang="en-US" b="1" dirty="0"/>
              <a:t>Aim: </a:t>
            </a:r>
            <a:r>
              <a:rPr lang="en-US" dirty="0"/>
              <a:t>to reduce the risk of complications.</a:t>
            </a:r>
          </a:p>
          <a:p>
            <a:pPr eaLnBrk="1" hangingPunct="1"/>
            <a:endParaRPr lang="en-US" dirty="0"/>
          </a:p>
          <a:p>
            <a:pPr eaLnBrk="1" hangingPunct="1"/>
            <a:r>
              <a:rPr lang="en-US" dirty="0"/>
              <a:t>The Ideal Antihypertensive:</a:t>
            </a:r>
          </a:p>
          <a:p>
            <a:pPr lvl="1" eaLnBrk="1" hangingPunct="1"/>
            <a:r>
              <a:rPr lang="en-US" dirty="0"/>
              <a:t>Maintain adequate BP</a:t>
            </a:r>
          </a:p>
          <a:p>
            <a:pPr lvl="1" eaLnBrk="1" hangingPunct="1"/>
            <a:r>
              <a:rPr lang="en-US" dirty="0"/>
              <a:t>Maintain perfusion</a:t>
            </a:r>
          </a:p>
          <a:p>
            <a:pPr lvl="1" eaLnBrk="1" hangingPunct="1"/>
            <a:r>
              <a:rPr lang="en-US" dirty="0"/>
              <a:t>Reduce workload of heart</a:t>
            </a:r>
          </a:p>
          <a:p>
            <a:pPr lvl="1" eaLnBrk="1" hangingPunct="1"/>
            <a:r>
              <a:rPr lang="en-US" dirty="0"/>
              <a:t>No undesirable effects</a:t>
            </a:r>
          </a:p>
          <a:p>
            <a:pPr lvl="1" eaLnBrk="1" hangingPunct="1"/>
            <a:r>
              <a:rPr lang="en-US" dirty="0"/>
              <a:t>Allow for long term administration </a:t>
            </a:r>
          </a:p>
        </p:txBody>
      </p:sp>
    </p:spTree>
    <p:extLst>
      <p:ext uri="{BB962C8B-B14F-4D97-AF65-F5344CB8AC3E}">
        <p14:creationId xmlns:p14="http://schemas.microsoft.com/office/powerpoint/2010/main" val="3817925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77500" lnSpcReduction="20000"/>
          </a:bodyPr>
          <a:lstStyle/>
          <a:p>
            <a:pPr lvl="1">
              <a:buNone/>
            </a:pPr>
            <a:r>
              <a:rPr lang="en-US" b="1" u="sng" dirty="0"/>
              <a:t>Drug therapy (antihypertensive drugs):</a:t>
            </a:r>
            <a:endParaRPr lang="en-US" sz="2400" dirty="0"/>
          </a:p>
          <a:p>
            <a:r>
              <a:rPr lang="en-US" sz="800" dirty="0"/>
              <a:t> </a:t>
            </a:r>
            <a:endParaRPr lang="en-US" sz="5400" dirty="0"/>
          </a:p>
          <a:p>
            <a:pPr>
              <a:buNone/>
            </a:pPr>
            <a:r>
              <a:rPr lang="en-US" b="1" dirty="0"/>
              <a:t>►</a:t>
            </a:r>
            <a:r>
              <a:rPr lang="en-US" b="1" u="dash" dirty="0"/>
              <a:t>First choice groups (commonly used drugs): ABCD</a:t>
            </a:r>
            <a:endParaRPr lang="en-US" sz="2800" dirty="0"/>
          </a:p>
          <a:p>
            <a:pPr lvl="0">
              <a:buNone/>
            </a:pPr>
            <a:r>
              <a:rPr lang="en-US" b="1" u="sng" dirty="0"/>
              <a:t>A</a:t>
            </a:r>
            <a:r>
              <a:rPr lang="en-US" dirty="0"/>
              <a:t>ngiotensin-converting enzyme inhibitors (ACEIs) and ARBs.</a:t>
            </a:r>
            <a:endParaRPr lang="en-US" sz="2800" dirty="0"/>
          </a:p>
          <a:p>
            <a:pPr lvl="0">
              <a:buNone/>
            </a:pPr>
            <a:r>
              <a:rPr lang="en-US" b="1" u="sng" dirty="0"/>
              <a:t>B</a:t>
            </a:r>
            <a:r>
              <a:rPr lang="en-US" dirty="0"/>
              <a:t>eta-blockers.</a:t>
            </a:r>
            <a:endParaRPr lang="en-US" sz="2800" dirty="0"/>
          </a:p>
          <a:p>
            <a:pPr lvl="0">
              <a:buNone/>
            </a:pPr>
            <a:r>
              <a:rPr lang="en-US" b="1" u="sng" dirty="0"/>
              <a:t>C</a:t>
            </a:r>
            <a:r>
              <a:rPr lang="en-US" dirty="0"/>
              <a:t>alcium channel blockers.</a:t>
            </a:r>
            <a:endParaRPr lang="en-US" sz="2800" dirty="0"/>
          </a:p>
          <a:p>
            <a:pPr lvl="0">
              <a:buNone/>
            </a:pPr>
            <a:r>
              <a:rPr lang="en-US" b="1" u="sng" dirty="0"/>
              <a:t>D</a:t>
            </a:r>
            <a:r>
              <a:rPr lang="en-US" dirty="0"/>
              <a:t>iuretics  specially (thiazides).</a:t>
            </a:r>
          </a:p>
          <a:p>
            <a:pPr lvl="0">
              <a:buNone/>
            </a:pPr>
            <a:endParaRPr lang="en-US" dirty="0"/>
          </a:p>
          <a:p>
            <a:pPr>
              <a:buNone/>
            </a:pPr>
            <a:r>
              <a:rPr lang="en-US" b="1" dirty="0"/>
              <a:t>►</a:t>
            </a:r>
            <a:r>
              <a:rPr lang="en-US" b="1" u="dash" dirty="0"/>
              <a:t>Second choice groups:</a:t>
            </a:r>
            <a:endParaRPr lang="en-US" sz="2800" dirty="0"/>
          </a:p>
          <a:p>
            <a:pPr lvl="0">
              <a:buNone/>
            </a:pPr>
            <a:r>
              <a:rPr lang="el-GR" u="sng" dirty="0"/>
              <a:t>α</a:t>
            </a:r>
            <a:r>
              <a:rPr lang="en-US" u="sng" baseline="-25000" dirty="0"/>
              <a:t>1</a:t>
            </a:r>
            <a:r>
              <a:rPr lang="en-US" u="sng" dirty="0"/>
              <a:t>-adrenergic blockers:</a:t>
            </a:r>
            <a:r>
              <a:rPr lang="en-US" dirty="0"/>
              <a:t> e.g. </a:t>
            </a:r>
            <a:r>
              <a:rPr lang="en-US" dirty="0" err="1"/>
              <a:t>prazosin</a:t>
            </a:r>
            <a:r>
              <a:rPr lang="en-US" dirty="0"/>
              <a:t> and </a:t>
            </a:r>
            <a:r>
              <a:rPr lang="en-US" dirty="0" err="1"/>
              <a:t>doxasosin</a:t>
            </a:r>
            <a:r>
              <a:rPr lang="en-US" dirty="0"/>
              <a:t>.</a:t>
            </a:r>
            <a:endParaRPr lang="en-US" sz="2800" dirty="0"/>
          </a:p>
          <a:p>
            <a:pPr lvl="0">
              <a:buNone/>
            </a:pPr>
            <a:r>
              <a:rPr lang="en-US" u="sng" dirty="0"/>
              <a:t>Combined </a:t>
            </a:r>
            <a:r>
              <a:rPr lang="el-GR" u="sng" dirty="0"/>
              <a:t>α</a:t>
            </a:r>
            <a:r>
              <a:rPr lang="en-US" u="sng" dirty="0"/>
              <a:t> and </a:t>
            </a:r>
            <a:r>
              <a:rPr lang="el-GR" u="sng" dirty="0"/>
              <a:t>β</a:t>
            </a:r>
            <a:r>
              <a:rPr lang="en-US" u="sng" dirty="0"/>
              <a:t>-blockers:</a:t>
            </a:r>
            <a:r>
              <a:rPr lang="en-US" dirty="0"/>
              <a:t> e.g. </a:t>
            </a:r>
            <a:r>
              <a:rPr lang="en-US" dirty="0" err="1"/>
              <a:t>labetalol</a:t>
            </a:r>
            <a:r>
              <a:rPr lang="en-US" dirty="0"/>
              <a:t>. </a:t>
            </a:r>
            <a:endParaRPr lang="en-US" sz="2800" dirty="0"/>
          </a:p>
          <a:p>
            <a:pPr lvl="0">
              <a:buNone/>
            </a:pPr>
            <a:r>
              <a:rPr lang="en-US" u="sng" dirty="0"/>
              <a:t>Adrenergic neuron blockers:</a:t>
            </a:r>
            <a:r>
              <a:rPr lang="en-US" dirty="0"/>
              <a:t> e.g. </a:t>
            </a:r>
            <a:r>
              <a:rPr lang="el-GR" dirty="0"/>
              <a:t>α</a:t>
            </a:r>
            <a:r>
              <a:rPr lang="en-US" dirty="0"/>
              <a:t>-methyldopa and </a:t>
            </a:r>
            <a:r>
              <a:rPr lang="en-US" dirty="0" err="1"/>
              <a:t>reserpine</a:t>
            </a:r>
            <a:r>
              <a:rPr lang="en-US" dirty="0"/>
              <a:t>.</a:t>
            </a:r>
            <a:endParaRPr lang="en-US" sz="2800" dirty="0"/>
          </a:p>
          <a:p>
            <a:pPr lvl="0">
              <a:buNone/>
            </a:pPr>
            <a:r>
              <a:rPr lang="en-US" u="sng" dirty="0"/>
              <a:t>Direct vasodilators:</a:t>
            </a:r>
            <a:r>
              <a:rPr lang="en-US" dirty="0"/>
              <a:t> e.g. </a:t>
            </a:r>
            <a:r>
              <a:rPr lang="en-US" dirty="0" err="1"/>
              <a:t>hydralazine</a:t>
            </a:r>
            <a:r>
              <a:rPr lang="en-US" dirty="0"/>
              <a:t> and </a:t>
            </a:r>
            <a:r>
              <a:rPr lang="en-US" dirty="0" err="1"/>
              <a:t>diazoxide</a:t>
            </a:r>
            <a:r>
              <a:rPr lang="en-US" dirty="0"/>
              <a:t>.</a:t>
            </a:r>
            <a:endParaRPr lang="en-US" sz="2800" dirty="0"/>
          </a:p>
          <a:p>
            <a:pPr lvl="0">
              <a:buNone/>
            </a:pPr>
            <a:r>
              <a:rPr lang="en-US" u="sng" dirty="0"/>
              <a:t>Central </a:t>
            </a:r>
            <a:r>
              <a:rPr lang="el-GR" u="sng" dirty="0"/>
              <a:t>α</a:t>
            </a:r>
            <a:r>
              <a:rPr lang="en-US" u="sng" baseline="-25000" dirty="0"/>
              <a:t>2</a:t>
            </a:r>
            <a:r>
              <a:rPr lang="en-US" u="sng" dirty="0"/>
              <a:t> stimulants:</a:t>
            </a:r>
            <a:r>
              <a:rPr lang="en-US" dirty="0"/>
              <a:t> e.g. </a:t>
            </a:r>
            <a:r>
              <a:rPr lang="en-US" dirty="0" err="1"/>
              <a:t>clonidine</a:t>
            </a:r>
            <a:r>
              <a:rPr lang="en-US" dirty="0"/>
              <a:t> and </a:t>
            </a:r>
            <a:r>
              <a:rPr lang="en-US" dirty="0" err="1"/>
              <a:t>guanfacine</a:t>
            </a:r>
            <a:r>
              <a:rPr lang="en-US" dirty="0"/>
              <a:t>.</a:t>
            </a:r>
            <a:endParaRPr lang="en-US" sz="2800" dirty="0"/>
          </a:p>
          <a:p>
            <a:pPr lvl="0">
              <a:buNone/>
            </a:pPr>
            <a:r>
              <a:rPr lang="en-US" u="sng" dirty="0"/>
              <a:t>Dopamine (D1) receptor agonists:</a:t>
            </a:r>
            <a:r>
              <a:rPr lang="en-US" dirty="0"/>
              <a:t> e.g. </a:t>
            </a:r>
            <a:r>
              <a:rPr lang="en-US" dirty="0" err="1"/>
              <a:t>fenoldopam</a:t>
            </a:r>
            <a:r>
              <a:rPr lang="en-US" dirty="0"/>
              <a:t>.</a:t>
            </a:r>
          </a:p>
          <a:p>
            <a:endParaRPr lang="ar-EG"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Diuretics in hypertension</a:t>
            </a:r>
          </a:p>
        </p:txBody>
      </p:sp>
    </p:spTree>
    <p:extLst>
      <p:ext uri="{BB962C8B-B14F-4D97-AF65-F5344CB8AC3E}">
        <p14:creationId xmlns:p14="http://schemas.microsoft.com/office/powerpoint/2010/main" val="30480902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553200"/>
          </a:xfrm>
        </p:spPr>
        <p:txBody>
          <a:bodyPr>
            <a:normAutofit fontScale="92500" lnSpcReduction="20000"/>
          </a:bodyPr>
          <a:lstStyle/>
          <a:p>
            <a:pPr>
              <a:buNone/>
            </a:pPr>
            <a:r>
              <a:rPr lang="en-US" b="1" u="sng" dirty="0"/>
              <a:t>Beta blockers (</a:t>
            </a:r>
            <a:r>
              <a:rPr lang="en-US" b="1" u="sng" dirty="0" err="1"/>
              <a:t>LoL</a:t>
            </a:r>
            <a:r>
              <a:rPr lang="en-US" b="1" u="sng" dirty="0"/>
              <a:t>)</a:t>
            </a:r>
          </a:p>
          <a:p>
            <a:pPr>
              <a:buNone/>
            </a:pPr>
            <a:r>
              <a:rPr lang="en-US" b="1" dirty="0"/>
              <a:t>* </a:t>
            </a:r>
            <a:r>
              <a:rPr lang="x-none" b="1"/>
              <a:t>Pharmacokinetics</a:t>
            </a:r>
            <a:r>
              <a:rPr lang="en-US" b="1" dirty="0"/>
              <a:t> classification:</a:t>
            </a:r>
            <a:endParaRPr lang="en-US" dirty="0"/>
          </a:p>
          <a:p>
            <a:pPr marL="0" indent="0">
              <a:buNone/>
            </a:pPr>
            <a:r>
              <a:rPr lang="en-US" dirty="0"/>
              <a:t>a)Lipophilic :Propranolol (good absorption –high first pass metabolism in liver –less bioavailability-pass BBB-liver elimination -short duration)</a:t>
            </a:r>
          </a:p>
          <a:p>
            <a:pPr marL="0" indent="0">
              <a:buNone/>
            </a:pPr>
            <a:endParaRPr lang="en-US" dirty="0"/>
          </a:p>
          <a:p>
            <a:pPr marL="0" indent="0">
              <a:buNone/>
            </a:pPr>
            <a:r>
              <a:rPr lang="en-US" dirty="0"/>
              <a:t>b)Hydrophilic : Atenolol (less absorption-less first pass metabolism-high bioavailability-not pass BBB-renal elimination -long duration 24 hours)</a:t>
            </a:r>
          </a:p>
          <a:p>
            <a:pPr marL="0" indent="0">
              <a:buNone/>
            </a:pPr>
            <a:endParaRPr lang="en-US" dirty="0"/>
          </a:p>
          <a:p>
            <a:pPr marL="0" indent="0">
              <a:buNone/>
            </a:pPr>
            <a:r>
              <a:rPr lang="en-US" dirty="0"/>
              <a:t>c)Balanced: </a:t>
            </a:r>
            <a:r>
              <a:rPr lang="en-US" dirty="0" err="1"/>
              <a:t>Bisoprolol</a:t>
            </a:r>
            <a:endParaRPr lang="en-US" dirty="0"/>
          </a:p>
          <a:p>
            <a:pPr marL="0" indent="0">
              <a:buNone/>
            </a:pPr>
            <a:endParaRPr lang="en-US" dirty="0"/>
          </a:p>
          <a:p>
            <a:pPr marL="0" indent="0">
              <a:buNone/>
            </a:pPr>
            <a:r>
              <a:rPr lang="en-US" dirty="0"/>
              <a:t>d)Short acting: </a:t>
            </a:r>
            <a:r>
              <a:rPr lang="en-US" dirty="0" err="1"/>
              <a:t>Esmolol</a:t>
            </a:r>
            <a:r>
              <a:rPr lang="en-US" dirty="0"/>
              <a:t> act for 8 min (hydrolyzed by plasma esterase)</a:t>
            </a:r>
            <a:endParaRPr lang="ar-EG"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781800"/>
          </a:xfrm>
        </p:spPr>
        <p:txBody>
          <a:bodyPr>
            <a:normAutofit fontScale="70000" lnSpcReduction="20000"/>
          </a:bodyPr>
          <a:lstStyle/>
          <a:p>
            <a:pPr marL="0" indent="0">
              <a:buNone/>
            </a:pPr>
            <a:r>
              <a:rPr lang="x-none" b="1" u="sng"/>
              <a:t>Mechanism of Action</a:t>
            </a:r>
            <a:r>
              <a:rPr lang="en-US" b="1" u="sng" dirty="0"/>
              <a:t> classification</a:t>
            </a:r>
            <a:r>
              <a:rPr lang="en-US" b="1" dirty="0"/>
              <a:t>:</a:t>
            </a:r>
          </a:p>
          <a:p>
            <a:pPr marL="0" lvl="0" indent="0">
              <a:buNone/>
            </a:pPr>
            <a:r>
              <a:rPr lang="en-US" b="1" dirty="0"/>
              <a:t>A-</a:t>
            </a:r>
            <a:r>
              <a:rPr lang="x-none" b="1"/>
              <a:t>Beta blocking action: </a:t>
            </a:r>
            <a:r>
              <a:rPr lang="en-US" b="1" dirty="0"/>
              <a:t>block beta receptors</a:t>
            </a:r>
          </a:p>
          <a:p>
            <a:pPr marL="0" lvl="0" indent="0">
              <a:buNone/>
            </a:pPr>
            <a:r>
              <a:rPr lang="en-US" b="1" dirty="0"/>
              <a:t> </a:t>
            </a:r>
          </a:p>
          <a:p>
            <a:pPr marL="0" indent="0">
              <a:buNone/>
            </a:pPr>
            <a:r>
              <a:rPr lang="en-US" b="1" dirty="0"/>
              <a:t>B) B blocker with intrinsic sympathomimetic activity (ISA):</a:t>
            </a:r>
            <a:endParaRPr lang="en-US" dirty="0"/>
          </a:p>
          <a:p>
            <a:pPr marL="0" indent="0">
              <a:buNone/>
            </a:pPr>
            <a:r>
              <a:rPr lang="en-US" dirty="0" err="1"/>
              <a:t>e.g</a:t>
            </a:r>
            <a:r>
              <a:rPr lang="en-US" dirty="0"/>
              <a:t> </a:t>
            </a:r>
            <a:r>
              <a:rPr lang="en-US" dirty="0" err="1"/>
              <a:t>Pindolol-acebutalol</a:t>
            </a:r>
            <a:r>
              <a:rPr lang="en-US" dirty="0"/>
              <a:t>  ( has less cardio-depression and bronchospasm) Used in patient with low resting heart rate</a:t>
            </a:r>
          </a:p>
          <a:p>
            <a:pPr marL="0" indent="0">
              <a:buNone/>
            </a:pPr>
            <a:endParaRPr lang="en-US" dirty="0"/>
          </a:p>
          <a:p>
            <a:pPr marL="0" indent="0">
              <a:buNone/>
            </a:pPr>
            <a:r>
              <a:rPr lang="en-US" b="1" dirty="0"/>
              <a:t>C) B blocker with membrane stabilizing activity </a:t>
            </a:r>
            <a:endParaRPr lang="en-US" dirty="0"/>
          </a:p>
          <a:p>
            <a:pPr marL="0" lvl="0" indent="0">
              <a:buNone/>
            </a:pPr>
            <a:r>
              <a:rPr lang="en-US" b="1" dirty="0"/>
              <a:t>( Na channel blockers):</a:t>
            </a:r>
            <a:r>
              <a:rPr lang="en-US" dirty="0"/>
              <a:t>e.g. propranolol (preferred in arrhythmia) may be called Anti-</a:t>
            </a:r>
            <a:r>
              <a:rPr lang="en-US" dirty="0" err="1"/>
              <a:t>arrthymic</a:t>
            </a:r>
            <a:r>
              <a:rPr lang="en-US" dirty="0"/>
              <a:t> effect or </a:t>
            </a:r>
            <a:r>
              <a:rPr lang="x-none"/>
              <a:t>Local anaesthetic</a:t>
            </a:r>
            <a:r>
              <a:rPr lang="en-US" dirty="0"/>
              <a:t> </a:t>
            </a:r>
            <a:r>
              <a:rPr lang="x-none"/>
              <a:t> or quinidine-like action. </a:t>
            </a:r>
            <a:endParaRPr lang="en-US" dirty="0"/>
          </a:p>
          <a:p>
            <a:pPr marL="0" indent="0">
              <a:buNone/>
            </a:pPr>
            <a:endParaRPr lang="en-US" dirty="0"/>
          </a:p>
          <a:p>
            <a:pPr marL="0" indent="0">
              <a:buNone/>
            </a:pPr>
            <a:r>
              <a:rPr lang="en-US" b="1" dirty="0"/>
              <a:t>D) Vasodilator B blockers: (due to blocking of α receptor ):</a:t>
            </a:r>
            <a:endParaRPr lang="en-US" dirty="0"/>
          </a:p>
          <a:p>
            <a:pPr marL="0" indent="0">
              <a:buNone/>
            </a:pPr>
            <a:r>
              <a:rPr lang="en-US" dirty="0"/>
              <a:t>e.g. </a:t>
            </a:r>
            <a:r>
              <a:rPr lang="x-none" b="1"/>
              <a:t>carvidelol</a:t>
            </a:r>
            <a:r>
              <a:rPr lang="en-US" b="1" dirty="0"/>
              <a:t>, labetalol, </a:t>
            </a:r>
            <a:r>
              <a:rPr lang="en-US" b="1" dirty="0" err="1"/>
              <a:t>bucindolol</a:t>
            </a:r>
            <a:r>
              <a:rPr lang="en-US" b="1" dirty="0"/>
              <a:t>, </a:t>
            </a:r>
            <a:r>
              <a:rPr lang="en-US" b="1" dirty="0" err="1"/>
              <a:t>celiprolol</a:t>
            </a:r>
            <a:r>
              <a:rPr lang="en-US" b="1" dirty="0"/>
              <a:t>, </a:t>
            </a:r>
            <a:r>
              <a:rPr lang="en-US" b="1" dirty="0" err="1"/>
              <a:t>dilevalol</a:t>
            </a:r>
            <a:endParaRPr lang="en-US" dirty="0"/>
          </a:p>
          <a:p>
            <a:pPr marL="0" indent="0">
              <a:buNone/>
            </a:pPr>
            <a:endParaRPr lang="en-US" dirty="0"/>
          </a:p>
          <a:p>
            <a:pPr marL="0" lvl="0" indent="0">
              <a:buNone/>
            </a:pPr>
            <a:r>
              <a:rPr lang="en-US" b="1" dirty="0"/>
              <a:t>E)</a:t>
            </a:r>
            <a:r>
              <a:rPr lang="x-none" b="1"/>
              <a:t>CNS depressant action</a:t>
            </a:r>
            <a:r>
              <a:rPr lang="en-US" b="1" dirty="0"/>
              <a:t>. (for those passing CNS)</a:t>
            </a:r>
          </a:p>
          <a:p>
            <a:pPr marL="0" indent="0">
              <a:buNone/>
            </a:pPr>
            <a:endParaRPr lang="en-US" dirty="0"/>
          </a:p>
          <a:p>
            <a:pPr marL="0" indent="0">
              <a:buNone/>
            </a:pPr>
            <a:endParaRPr lang="en-US" dirty="0"/>
          </a:p>
          <a:p>
            <a:pPr marL="0" lvl="0" indent="0">
              <a:buNone/>
            </a:pPr>
            <a:r>
              <a:rPr lang="x-none" b="1"/>
              <a:t>Not all beta-blockers have the above-mentioned actions but they differ in their mechanism of action.</a:t>
            </a:r>
            <a:endParaRPr lang="en-US" b="1" dirty="0"/>
          </a:p>
          <a:p>
            <a:pPr marL="0" indent="0">
              <a:buNone/>
            </a:pPr>
            <a:endParaRPr lang="en-US" dirty="0"/>
          </a:p>
        </p:txBody>
      </p:sp>
    </p:spTree>
    <p:extLst>
      <p:ext uri="{BB962C8B-B14F-4D97-AF65-F5344CB8AC3E}">
        <p14:creationId xmlns:p14="http://schemas.microsoft.com/office/powerpoint/2010/main" val="1187161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067800" cy="6629400"/>
          </a:xfrm>
        </p:spPr>
        <p:txBody>
          <a:bodyPr>
            <a:normAutofit/>
          </a:bodyPr>
          <a:lstStyle/>
          <a:p>
            <a:pPr>
              <a:buNone/>
            </a:pPr>
            <a:r>
              <a:rPr lang="en-US" b="1" u="sng" dirty="0"/>
              <a:t> Receptor selectivity c</a:t>
            </a:r>
            <a:r>
              <a:rPr lang="x-none" b="1" u="sng"/>
              <a:t>lassification</a:t>
            </a:r>
            <a:endParaRPr lang="en-US" u="sng" dirty="0"/>
          </a:p>
          <a:p>
            <a:pPr>
              <a:buNone/>
            </a:pPr>
            <a:r>
              <a:rPr lang="x-none" b="1"/>
              <a:t>1- NON SELECTIVE BETA-BLOCKERS (1st GENERATION)=block </a:t>
            </a:r>
            <a:r>
              <a:rPr lang="x-none">
                <a:sym typeface="Symbol"/>
              </a:rPr>
              <a:t></a:t>
            </a:r>
            <a:r>
              <a:rPr lang="x-none"/>
              <a:t>1, </a:t>
            </a:r>
            <a:r>
              <a:rPr lang="x-none">
                <a:sym typeface="Symbol"/>
              </a:rPr>
              <a:t></a:t>
            </a:r>
            <a:r>
              <a:rPr lang="x-none"/>
              <a:t>2, </a:t>
            </a:r>
            <a:r>
              <a:rPr lang="x-none">
                <a:sym typeface="Symbol"/>
              </a:rPr>
              <a:t></a:t>
            </a:r>
            <a:r>
              <a:rPr lang="x-none"/>
              <a:t>3</a:t>
            </a:r>
            <a:endParaRPr lang="en-US" dirty="0"/>
          </a:p>
          <a:p>
            <a:pPr lvl="0">
              <a:buNone/>
            </a:pPr>
            <a:r>
              <a:rPr lang="x-none"/>
              <a:t>Liable to cause </a:t>
            </a:r>
            <a:r>
              <a:rPr lang="en-US" dirty="0"/>
              <a:t>side effects</a:t>
            </a:r>
            <a:r>
              <a:rPr lang="x-none"/>
              <a:t>.</a:t>
            </a:r>
            <a:r>
              <a:rPr lang="en-US" dirty="0"/>
              <a:t> Propranolol , </a:t>
            </a:r>
            <a:r>
              <a:rPr lang="en-US" dirty="0" err="1"/>
              <a:t>Nadolol</a:t>
            </a:r>
            <a:endParaRPr lang="en-US" dirty="0"/>
          </a:p>
          <a:p>
            <a:pPr>
              <a:buNone/>
            </a:pPr>
            <a:r>
              <a:rPr lang="x-none"/>
              <a:t> </a:t>
            </a:r>
            <a:endParaRPr lang="en-US" dirty="0"/>
          </a:p>
          <a:p>
            <a:pPr>
              <a:buNone/>
            </a:pPr>
            <a:r>
              <a:rPr lang="x-none" b="1"/>
              <a:t>2- BETA-1 SELECTIVE BLOCKERS "CARDIOSELECTIVE" (2nd GENERATION)= block </a:t>
            </a:r>
            <a:r>
              <a:rPr lang="x-none">
                <a:sym typeface="Symbol"/>
              </a:rPr>
              <a:t></a:t>
            </a:r>
            <a:r>
              <a:rPr lang="x-none"/>
              <a:t>1 only</a:t>
            </a:r>
            <a:r>
              <a:rPr lang="en-US" dirty="0"/>
              <a:t>  Atenolol  ,Metoprolol ,</a:t>
            </a:r>
            <a:r>
              <a:rPr lang="en-US" dirty="0" err="1"/>
              <a:t>Bisoprolol</a:t>
            </a:r>
            <a:r>
              <a:rPr lang="en-US" dirty="0"/>
              <a:t> </a:t>
            </a:r>
          </a:p>
          <a:p>
            <a:pPr>
              <a:buNone/>
            </a:pPr>
            <a:r>
              <a:rPr lang="x-none"/>
              <a:t> </a:t>
            </a:r>
            <a:r>
              <a:rPr lang="en-US" dirty="0"/>
              <a:t>Beta-1 selective blockers "</a:t>
            </a:r>
            <a:r>
              <a:rPr lang="en-US" dirty="0" err="1"/>
              <a:t>cardioselective</a:t>
            </a:r>
            <a:r>
              <a:rPr lang="en-US" dirty="0"/>
              <a:t>" </a:t>
            </a:r>
          </a:p>
          <a:p>
            <a:pPr>
              <a:buNone/>
            </a:pPr>
            <a:r>
              <a:rPr lang="x-none" b="1"/>
              <a:t>3- BETA-BLOCKERS WITH V.D. ACTION (3rd GENERATION)e.g carvidelol</a:t>
            </a:r>
            <a:r>
              <a:rPr lang="en-US" b="1" dirty="0"/>
              <a:t>, labetalol, </a:t>
            </a:r>
            <a:r>
              <a:rPr lang="en-US" b="1" dirty="0" err="1"/>
              <a:t>bucindolol</a:t>
            </a:r>
            <a:r>
              <a:rPr lang="en-US" b="1" dirty="0"/>
              <a:t>, </a:t>
            </a:r>
            <a:r>
              <a:rPr lang="en-US" b="1" dirty="0" err="1"/>
              <a:t>celiprolol</a:t>
            </a:r>
            <a:r>
              <a:rPr lang="en-US" b="1" dirty="0"/>
              <a:t>, </a:t>
            </a:r>
            <a:r>
              <a:rPr lang="en-US" b="1" dirty="0" err="1"/>
              <a:t>dilevalol</a:t>
            </a:r>
            <a:endParaRPr lang="en-US" dirty="0"/>
          </a:p>
          <a:p>
            <a:endParaRPr lang="ar-EG"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24"/>
            <a:ext cx="9036496" cy="4616648"/>
          </a:xfrm>
          <a:prstGeom prst="rect">
            <a:avLst/>
          </a:prstGeom>
        </p:spPr>
        <p:txBody>
          <a:bodyPr wrap="square">
            <a:spAutoFit/>
          </a:bodyPr>
          <a:lstStyle/>
          <a:p>
            <a:pPr lvl="1">
              <a:defRPr/>
            </a:pPr>
            <a:endParaRPr lang="en-US" sz="2300" dirty="0"/>
          </a:p>
          <a:p>
            <a:pPr lvl="1">
              <a:defRPr/>
            </a:pPr>
            <a:r>
              <a:rPr lang="en-US" sz="2300" dirty="0"/>
              <a:t>Parasympathetic Nervous System</a:t>
            </a:r>
          </a:p>
          <a:p>
            <a:pPr lvl="1">
              <a:defRPr/>
            </a:pPr>
            <a:r>
              <a:rPr lang="en-US" sz="2300" dirty="0"/>
              <a:t>This system is concerned with the conservation of the body processes.</a:t>
            </a:r>
          </a:p>
          <a:p>
            <a:pPr lvl="1">
              <a:defRPr/>
            </a:pPr>
            <a:r>
              <a:rPr lang="en-US" sz="2300" dirty="0"/>
              <a:t>Its main neurotransmitter is acetylcholine.</a:t>
            </a:r>
          </a:p>
          <a:p>
            <a:pPr lvl="1">
              <a:defRPr/>
            </a:pPr>
            <a:r>
              <a:rPr lang="en-US" sz="2300" dirty="0"/>
              <a:t>Its receptors are muscarinic and  nicotinic</a:t>
            </a:r>
          </a:p>
          <a:p>
            <a:pPr lvl="1">
              <a:defRPr/>
            </a:pPr>
            <a:endParaRPr lang="en-US" sz="2300" dirty="0"/>
          </a:p>
          <a:p>
            <a:pPr lvl="1">
              <a:defRPr/>
            </a:pPr>
            <a:r>
              <a:rPr lang="en-US" sz="2300" dirty="0"/>
              <a:t>Sympathetic Nervous System</a:t>
            </a:r>
          </a:p>
          <a:p>
            <a:pPr lvl="1">
              <a:defRPr/>
            </a:pPr>
            <a:r>
              <a:rPr lang="en-US" sz="2300" dirty="0"/>
              <a:t>This nervous system is designed to cope with emergency situations. </a:t>
            </a:r>
          </a:p>
          <a:p>
            <a:pPr lvl="1">
              <a:defRPr/>
            </a:pPr>
            <a:r>
              <a:rPr lang="en-US" sz="2300" dirty="0"/>
              <a:t>This is commonly known as the “fright or flight” response.</a:t>
            </a:r>
          </a:p>
          <a:p>
            <a:pPr lvl="1">
              <a:defRPr/>
            </a:pPr>
            <a:r>
              <a:rPr lang="en-US" sz="2300" dirty="0"/>
              <a:t>Its neurotransmitters are epinephrine and norepinephrine.</a:t>
            </a:r>
          </a:p>
          <a:p>
            <a:pPr lvl="1">
              <a:defRPr/>
            </a:pPr>
            <a:r>
              <a:rPr lang="en-US" sz="2300" dirty="0"/>
              <a:t>Its receptors are the </a:t>
            </a:r>
            <a:r>
              <a:rPr lang="el-GR" sz="2300" dirty="0"/>
              <a:t>α</a:t>
            </a:r>
            <a:r>
              <a:rPr lang="en-US" sz="2300" dirty="0"/>
              <a:t> and </a:t>
            </a:r>
            <a:r>
              <a:rPr lang="el-GR" sz="2300" dirty="0"/>
              <a:t>β</a:t>
            </a:r>
            <a:r>
              <a:rPr lang="en-US" sz="2300" dirty="0"/>
              <a:t> receptors.</a:t>
            </a:r>
          </a:p>
          <a:p>
            <a:pPr lvl="1">
              <a:defRPr/>
            </a:pPr>
            <a:endParaRPr lang="en-US" dirty="0"/>
          </a:p>
          <a:p>
            <a:pPr lvl="1">
              <a:defRPr/>
            </a:pPr>
            <a:endParaRPr lang="en-US" sz="2300" dirty="0"/>
          </a:p>
        </p:txBody>
      </p:sp>
    </p:spTree>
    <p:extLst>
      <p:ext uri="{BB962C8B-B14F-4D97-AF65-F5344CB8AC3E}">
        <p14:creationId xmlns:p14="http://schemas.microsoft.com/office/powerpoint/2010/main" val="880635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buNone/>
            </a:pPr>
            <a:r>
              <a:rPr lang="x-none" sz="2000" b="1" u="sng"/>
              <a:t>Pharmacological Effects</a:t>
            </a:r>
            <a:endParaRPr lang="en-US" sz="2000" u="sng" dirty="0"/>
          </a:p>
          <a:p>
            <a:pPr lvl="0">
              <a:buNone/>
            </a:pPr>
            <a:r>
              <a:rPr lang="x-none" sz="2000" b="1"/>
              <a:t>Cardiovascular system</a:t>
            </a:r>
            <a:endParaRPr lang="en-US" sz="2000" dirty="0"/>
          </a:p>
          <a:p>
            <a:pPr lvl="0">
              <a:buNone/>
            </a:pPr>
            <a:r>
              <a:rPr lang="en-US" sz="2000" dirty="0"/>
              <a:t>*</a:t>
            </a:r>
            <a:r>
              <a:rPr lang="x-none" sz="2000"/>
              <a:t>Decreases heart rate and myocardial contractility.</a:t>
            </a:r>
            <a:r>
              <a:rPr lang="en-US" sz="2000" dirty="0"/>
              <a:t>(B1)</a:t>
            </a:r>
          </a:p>
          <a:p>
            <a:pPr lvl="0">
              <a:buNone/>
            </a:pPr>
            <a:r>
              <a:rPr lang="en-US" sz="2000" dirty="0"/>
              <a:t>*</a:t>
            </a:r>
            <a:r>
              <a:rPr lang="x-none" sz="2000"/>
              <a:t>Slow A-V conduction </a:t>
            </a:r>
            <a:r>
              <a:rPr lang="en-US" sz="2000" dirty="0"/>
              <a:t>(B1)</a:t>
            </a:r>
            <a:r>
              <a:rPr lang="x-none" sz="2000"/>
              <a:t>.</a:t>
            </a:r>
            <a:endParaRPr lang="en-US" sz="2000" dirty="0"/>
          </a:p>
          <a:p>
            <a:pPr lvl="0">
              <a:buNone/>
            </a:pPr>
            <a:r>
              <a:rPr lang="en-US" sz="2000" dirty="0"/>
              <a:t>* </a:t>
            </a:r>
            <a:r>
              <a:rPr lang="x-none" sz="2000"/>
              <a:t>Quindine like action suppresses ectopic foci in the heart</a:t>
            </a:r>
            <a:r>
              <a:rPr lang="en-US" sz="2000" dirty="0"/>
              <a:t> (antiarrhythmic effect)</a:t>
            </a:r>
            <a:r>
              <a:rPr lang="x-none" sz="2000"/>
              <a:t>.</a:t>
            </a:r>
            <a:endParaRPr lang="en-US" sz="2000" dirty="0"/>
          </a:p>
          <a:p>
            <a:pPr lvl="0">
              <a:buNone/>
            </a:pPr>
            <a:r>
              <a:rPr lang="en-US" sz="2000" dirty="0"/>
              <a:t>*</a:t>
            </a:r>
            <a:r>
              <a:rPr lang="x-none" sz="2000"/>
              <a:t>Decrease blood flow to most tissues by the unopposed alpha effect in response to reduced COP.</a:t>
            </a:r>
            <a:r>
              <a:rPr lang="en-US" sz="2000" dirty="0"/>
              <a:t> (B2)</a:t>
            </a:r>
          </a:p>
          <a:p>
            <a:pPr lvl="0">
              <a:buNone/>
            </a:pPr>
            <a:endParaRPr lang="en-US" sz="2000" dirty="0"/>
          </a:p>
          <a:p>
            <a:pPr lvl="0">
              <a:buNone/>
            </a:pPr>
            <a:r>
              <a:rPr lang="x-none" sz="2000" b="1" u="sng"/>
              <a:t>Lowers blood pressure by:</a:t>
            </a:r>
            <a:r>
              <a:rPr lang="en-US" sz="2000" b="1" u="sng" dirty="0"/>
              <a:t>********</a:t>
            </a:r>
          </a:p>
          <a:p>
            <a:pPr lvl="0">
              <a:buNone/>
            </a:pPr>
            <a:r>
              <a:rPr lang="en-US" sz="2000" dirty="0"/>
              <a:t>1-</a:t>
            </a:r>
            <a:r>
              <a:rPr lang="x-none" sz="2000"/>
              <a:t>Negative inotropic and chronotropic effects lead to decreased COP</a:t>
            </a:r>
            <a:r>
              <a:rPr lang="en-US" sz="2000" dirty="0"/>
              <a:t> (B1)</a:t>
            </a:r>
          </a:p>
          <a:p>
            <a:pPr lvl="0">
              <a:buNone/>
            </a:pPr>
            <a:r>
              <a:rPr lang="en-US" sz="2000" dirty="0"/>
              <a:t>2-</a:t>
            </a:r>
            <a:r>
              <a:rPr lang="x-none" sz="2000"/>
              <a:t>Decrease renin release</a:t>
            </a:r>
            <a:r>
              <a:rPr lang="en-US" sz="2000" dirty="0"/>
              <a:t>(B1)</a:t>
            </a:r>
          </a:p>
          <a:p>
            <a:pPr lvl="0">
              <a:buNone/>
            </a:pPr>
            <a:r>
              <a:rPr lang="en-US" sz="2000" dirty="0"/>
              <a:t>3-</a:t>
            </a:r>
            <a:r>
              <a:rPr lang="x-none" sz="2000"/>
              <a:t>Blocks presynaptic </a:t>
            </a:r>
            <a:r>
              <a:rPr lang="x-none" sz="2000">
                <a:sym typeface="Symbol"/>
              </a:rPr>
              <a:t></a:t>
            </a:r>
            <a:r>
              <a:rPr lang="x-none" sz="2000"/>
              <a:t>2 receptors lead to decreased NE release.</a:t>
            </a:r>
            <a:endParaRPr lang="en-US" sz="2000" dirty="0"/>
          </a:p>
          <a:p>
            <a:pPr lvl="0">
              <a:buNone/>
            </a:pPr>
            <a:r>
              <a:rPr lang="en-US" sz="2000" dirty="0"/>
              <a:t>4-</a:t>
            </a:r>
            <a:r>
              <a:rPr lang="x-none" sz="2000"/>
              <a:t>Decrease central sympathetic outflow.</a:t>
            </a:r>
            <a:endParaRPr lang="en-US" sz="2000" dirty="0"/>
          </a:p>
          <a:p>
            <a:pPr lvl="0">
              <a:buNone/>
            </a:pPr>
            <a:r>
              <a:rPr lang="en-US" sz="2000" dirty="0"/>
              <a:t>5-</a:t>
            </a:r>
            <a:r>
              <a:rPr lang="x-none" sz="2000"/>
              <a:t>May act through vascular prostaglandins.</a:t>
            </a:r>
            <a:endParaRPr lang="en-US" sz="2000" dirty="0"/>
          </a:p>
          <a:p>
            <a:pPr lvl="0">
              <a:buNone/>
            </a:pPr>
            <a:r>
              <a:rPr lang="en-US" sz="2000" dirty="0"/>
              <a:t>6-</a:t>
            </a:r>
            <a:r>
              <a:rPr lang="x-none" sz="2000"/>
              <a:t>Some </a:t>
            </a:r>
            <a:r>
              <a:rPr lang="x-none" sz="2000">
                <a:sym typeface="Symbol"/>
              </a:rPr>
              <a:t></a:t>
            </a:r>
            <a:r>
              <a:rPr lang="x-none" sz="2000"/>
              <a:t>blockers have vasodilator properties.</a:t>
            </a:r>
            <a:endParaRPr lang="en-US" sz="2000" dirty="0"/>
          </a:p>
          <a:p>
            <a:pPr lvl="0">
              <a:buNone/>
            </a:pPr>
            <a:r>
              <a:rPr lang="en-US" sz="2000" dirty="0"/>
              <a:t>7- resetting of baroreceptors downwards</a:t>
            </a:r>
          </a:p>
          <a:p>
            <a:pPr lvl="0">
              <a:buNone/>
            </a:pPr>
            <a:endParaRPr lang="en-US" sz="2000" dirty="0"/>
          </a:p>
          <a:p>
            <a:endParaRPr lang="ar-EG" sz="2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781800"/>
          </a:xfrm>
        </p:spPr>
        <p:txBody>
          <a:bodyPr>
            <a:normAutofit fontScale="70000" lnSpcReduction="20000"/>
          </a:bodyPr>
          <a:lstStyle/>
          <a:p>
            <a:pPr lvl="0">
              <a:buNone/>
            </a:pPr>
            <a:r>
              <a:rPr lang="x-none" b="1"/>
              <a:t>Respiratory system</a:t>
            </a:r>
            <a:endParaRPr lang="en-US" dirty="0"/>
          </a:p>
          <a:p>
            <a:pPr lvl="0">
              <a:buNone/>
            </a:pPr>
            <a:r>
              <a:rPr lang="x-none"/>
              <a:t>Bronchospasm and increased airway resistance in susceptible patients</a:t>
            </a:r>
            <a:endParaRPr lang="en-US" dirty="0"/>
          </a:p>
          <a:p>
            <a:pPr lvl="0">
              <a:buNone/>
            </a:pPr>
            <a:endParaRPr lang="en-US" b="1" dirty="0"/>
          </a:p>
          <a:p>
            <a:pPr lvl="0">
              <a:buNone/>
            </a:pPr>
            <a:r>
              <a:rPr lang="x-none" b="1"/>
              <a:t>Eye</a:t>
            </a:r>
            <a:endParaRPr lang="en-US" dirty="0"/>
          </a:p>
          <a:p>
            <a:pPr lvl="0">
              <a:buNone/>
            </a:pPr>
            <a:r>
              <a:rPr lang="x-none"/>
              <a:t>Decreases aqueous humor formation and reduce intra-ocular pressure.</a:t>
            </a:r>
            <a:endParaRPr lang="en-US" dirty="0"/>
          </a:p>
          <a:p>
            <a:pPr>
              <a:buNone/>
            </a:pPr>
            <a:r>
              <a:rPr lang="x-none"/>
              <a:t> </a:t>
            </a:r>
            <a:endParaRPr lang="en-US" dirty="0"/>
          </a:p>
          <a:p>
            <a:pPr lvl="0">
              <a:buNone/>
            </a:pPr>
            <a:r>
              <a:rPr lang="x-none" b="1" u="sng"/>
              <a:t>Metabolic effects</a:t>
            </a:r>
            <a:r>
              <a:rPr lang="en-US" b="1" u="sng" dirty="0"/>
              <a:t>:</a:t>
            </a:r>
          </a:p>
          <a:p>
            <a:pPr lvl="0">
              <a:buNone/>
            </a:pPr>
            <a:r>
              <a:rPr lang="en-US" b="1" dirty="0"/>
              <a:t>1-In normal individual : no effect on blood glucose. But:</a:t>
            </a:r>
            <a:endParaRPr lang="en-US" dirty="0"/>
          </a:p>
          <a:p>
            <a:pPr lvl="0">
              <a:buNone/>
            </a:pPr>
            <a:r>
              <a:rPr lang="x-none"/>
              <a:t>Augment hypoglycemic effects of insulin by blocking glycogenolsis and gluconeogenesis.</a:t>
            </a:r>
            <a:endParaRPr lang="en-US" dirty="0"/>
          </a:p>
          <a:p>
            <a:pPr lvl="0">
              <a:buNone/>
            </a:pPr>
            <a:r>
              <a:rPr lang="x-none"/>
              <a:t>Mask the hypoglycemic symptoms except sweating.</a:t>
            </a:r>
            <a:endParaRPr lang="en-US" dirty="0"/>
          </a:p>
          <a:p>
            <a:pPr lvl="0">
              <a:buNone/>
            </a:pPr>
            <a:r>
              <a:rPr lang="en-US" b="1" dirty="0"/>
              <a:t>2-</a:t>
            </a:r>
            <a:r>
              <a:rPr lang="x-none" b="1"/>
              <a:t>Increase triglycerides and decrease H.D.L.</a:t>
            </a:r>
            <a:endParaRPr lang="en-US" b="1" dirty="0"/>
          </a:p>
          <a:p>
            <a:pPr>
              <a:buNone/>
            </a:pPr>
            <a:r>
              <a:rPr lang="x-none"/>
              <a:t> </a:t>
            </a:r>
            <a:endParaRPr lang="en-US" dirty="0"/>
          </a:p>
          <a:p>
            <a:pPr lvl="0">
              <a:buNone/>
            </a:pPr>
            <a:r>
              <a:rPr lang="x-none" b="1"/>
              <a:t>CNS</a:t>
            </a:r>
            <a:endParaRPr lang="en-US" dirty="0"/>
          </a:p>
          <a:p>
            <a:pPr lvl="0">
              <a:buNone/>
            </a:pPr>
            <a:r>
              <a:rPr lang="x-none"/>
              <a:t>Antianxiety effect</a:t>
            </a:r>
            <a:endParaRPr lang="en-US" dirty="0"/>
          </a:p>
          <a:p>
            <a:pPr lvl="0">
              <a:buNone/>
            </a:pPr>
            <a:r>
              <a:rPr lang="x-none"/>
              <a:t>Insomnia, lethargy, night mares, vivid dreams and depression</a:t>
            </a:r>
            <a:endParaRPr lang="en-US" dirty="0"/>
          </a:p>
          <a:p>
            <a:pPr>
              <a:buNone/>
            </a:pPr>
            <a:r>
              <a:rPr lang="x-none"/>
              <a:t> </a:t>
            </a:r>
            <a:endParaRPr lang="en-US" dirty="0"/>
          </a:p>
          <a:p>
            <a:pPr lvl="0">
              <a:buNone/>
            </a:pPr>
            <a:r>
              <a:rPr lang="x-none" b="1"/>
              <a:t>Others</a:t>
            </a:r>
            <a:endParaRPr lang="en-US" dirty="0"/>
          </a:p>
          <a:p>
            <a:pPr lvl="0">
              <a:buNone/>
            </a:pPr>
            <a:r>
              <a:rPr lang="x-none" b="1"/>
              <a:t> </a:t>
            </a:r>
            <a:r>
              <a:rPr lang="x-none"/>
              <a:t>Salt and water retention</a:t>
            </a:r>
            <a:r>
              <a:rPr lang="en-US" dirty="0"/>
              <a:t> </a:t>
            </a:r>
            <a:r>
              <a:rPr lang="x-none"/>
              <a:t> secondary to the decrease in COP.</a:t>
            </a:r>
            <a:endParaRPr lang="en-US" dirty="0"/>
          </a:p>
          <a:p>
            <a:endParaRPr lang="ar-EG"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781800"/>
          </a:xfrm>
        </p:spPr>
        <p:txBody>
          <a:bodyPr>
            <a:normAutofit fontScale="70000" lnSpcReduction="20000"/>
          </a:bodyPr>
          <a:lstStyle/>
          <a:p>
            <a:pPr marL="0" indent="0">
              <a:buNone/>
            </a:pPr>
            <a:r>
              <a:rPr lang="x-none" b="1" u="sng"/>
              <a:t>Therapeutic Uses</a:t>
            </a:r>
            <a:r>
              <a:rPr lang="en-US" b="1" u="sng" dirty="0"/>
              <a:t>:</a:t>
            </a:r>
            <a:endParaRPr lang="en-US" u="sng" dirty="0"/>
          </a:p>
          <a:p>
            <a:pPr>
              <a:buNone/>
            </a:pPr>
            <a:r>
              <a:rPr lang="x-none" b="1"/>
              <a:t>A- Cardiovascular</a:t>
            </a:r>
            <a:endParaRPr lang="en-US" dirty="0"/>
          </a:p>
          <a:p>
            <a:pPr>
              <a:buNone/>
            </a:pPr>
            <a:r>
              <a:rPr lang="en-US" dirty="0"/>
              <a:t>1-</a:t>
            </a:r>
            <a:r>
              <a:rPr lang="x-none"/>
              <a:t>Treatment of hypertension with a diuretic.</a:t>
            </a:r>
            <a:r>
              <a:rPr lang="en-US" i="1" dirty="0"/>
              <a:t> Indications: </a:t>
            </a:r>
            <a:r>
              <a:rPr lang="en-US" dirty="0"/>
              <a:t>It is of choice in younger patients &lt; 55 y and not black.</a:t>
            </a:r>
          </a:p>
          <a:p>
            <a:pPr lvl="0">
              <a:buNone/>
            </a:pPr>
            <a:endParaRPr lang="en-US" dirty="0"/>
          </a:p>
          <a:p>
            <a:pPr lvl="0">
              <a:buNone/>
            </a:pPr>
            <a:r>
              <a:rPr lang="en-US" dirty="0"/>
              <a:t>2-</a:t>
            </a:r>
            <a:r>
              <a:rPr lang="x-none"/>
              <a:t>Ischaemic heart diseases</a:t>
            </a:r>
            <a:r>
              <a:rPr lang="en-US" dirty="0"/>
              <a:t> :(</a:t>
            </a:r>
            <a:r>
              <a:rPr lang="en-US" dirty="0">
                <a:sym typeface="Wingdings" pitchFamily="2" charset="2"/>
              </a:rPr>
              <a:t>angina and infarction)</a:t>
            </a:r>
            <a:r>
              <a:rPr lang="x-none"/>
              <a:t> </a:t>
            </a:r>
            <a:endParaRPr lang="en-US" dirty="0"/>
          </a:p>
          <a:p>
            <a:pPr lvl="0">
              <a:buNone/>
            </a:pPr>
            <a:r>
              <a:rPr lang="en-US" dirty="0"/>
              <a:t>3-</a:t>
            </a:r>
            <a:r>
              <a:rPr lang="x-none"/>
              <a:t>Cardiac arrhythmias:</a:t>
            </a:r>
            <a:endParaRPr lang="en-US" dirty="0"/>
          </a:p>
          <a:p>
            <a:pPr lvl="0">
              <a:buNone/>
            </a:pPr>
            <a:r>
              <a:rPr lang="en-US" dirty="0"/>
              <a:t>*</a:t>
            </a:r>
            <a:r>
              <a:rPr lang="x-none"/>
              <a:t>Supraventricular arrhythmias especially those produced by exercise, thyrotoxicosis and pheochromocytoma.</a:t>
            </a:r>
            <a:endParaRPr lang="en-US" dirty="0"/>
          </a:p>
          <a:p>
            <a:pPr lvl="0">
              <a:buNone/>
            </a:pPr>
            <a:r>
              <a:rPr lang="en-US" dirty="0"/>
              <a:t>*</a:t>
            </a:r>
            <a:r>
              <a:rPr lang="x-none"/>
              <a:t>Digitalis induced arrhythmias.</a:t>
            </a:r>
            <a:endParaRPr lang="en-US" dirty="0"/>
          </a:p>
          <a:p>
            <a:pPr lvl="0">
              <a:buNone/>
            </a:pPr>
            <a:r>
              <a:rPr lang="en-US" dirty="0"/>
              <a:t>*</a:t>
            </a:r>
            <a:r>
              <a:rPr lang="x-none"/>
              <a:t>Arrhythmias induced during surgery (</a:t>
            </a:r>
            <a:r>
              <a:rPr lang="x-none" b="1" u="sng"/>
              <a:t>I.V. esmolol</a:t>
            </a:r>
            <a:r>
              <a:rPr lang="x-none"/>
              <a:t>).</a:t>
            </a:r>
            <a:endParaRPr lang="en-US" dirty="0"/>
          </a:p>
          <a:p>
            <a:pPr lvl="0">
              <a:buNone/>
            </a:pPr>
            <a:r>
              <a:rPr lang="en-US" dirty="0"/>
              <a:t>4-</a:t>
            </a:r>
            <a:r>
              <a:rPr lang="x-none"/>
              <a:t>Hypertrophic obstructive cardiomyopathy: by their negative inotropic action.</a:t>
            </a:r>
            <a:r>
              <a:rPr lang="en-US" dirty="0"/>
              <a:t>????????</a:t>
            </a:r>
          </a:p>
          <a:p>
            <a:pPr lvl="0">
              <a:buNone/>
            </a:pPr>
            <a:endParaRPr lang="en-US" dirty="0"/>
          </a:p>
          <a:p>
            <a:pPr marL="0" indent="0">
              <a:buNone/>
            </a:pPr>
            <a:r>
              <a:rPr lang="en-US" dirty="0"/>
              <a:t>5-Stable systolic heart failure (to avoid reflex sympathetic tachycardia and decrease long term exposure of heart to adrenaline . regulate B1 receptor to improve cardiac output) </a:t>
            </a:r>
            <a:r>
              <a:rPr lang="en-US" dirty="0" err="1"/>
              <a:t>bisoprolol</a:t>
            </a:r>
            <a:r>
              <a:rPr lang="en-US" dirty="0"/>
              <a:t> ,metoprolol or carvedilol in small dose)</a:t>
            </a:r>
          </a:p>
          <a:p>
            <a:pPr marL="0" indent="0">
              <a:buNone/>
            </a:pPr>
            <a:endParaRPr lang="en-US" dirty="0"/>
          </a:p>
          <a:p>
            <a:pPr marL="0" indent="0">
              <a:buNone/>
            </a:pPr>
            <a:r>
              <a:rPr lang="en-US" dirty="0"/>
              <a:t>6-Acute dissecting aortic aneurysm (labetalol)</a:t>
            </a:r>
          </a:p>
          <a:p>
            <a:pPr lvl="0">
              <a:buNone/>
            </a:pPr>
            <a:endParaRPr lang="en-US" dirty="0"/>
          </a:p>
          <a:p>
            <a:pPr lvl="0">
              <a:buNone/>
            </a:pPr>
            <a:endParaRPr lang="en-US" dirty="0"/>
          </a:p>
          <a:p>
            <a:endParaRPr lang="ar-EG"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Acute dissecting aortic aneurysm</a:t>
            </a:r>
            <a:br>
              <a:rPr lang="en-US" dirty="0"/>
            </a:br>
            <a:r>
              <a:rPr lang="en-US" dirty="0"/>
              <a:t>(labetalol)</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7630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3018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8915400" cy="6858000"/>
          </a:xfrm>
        </p:spPr>
        <p:txBody>
          <a:bodyPr>
            <a:normAutofit fontScale="92500" lnSpcReduction="20000"/>
          </a:bodyPr>
          <a:lstStyle/>
          <a:p>
            <a:pPr lvl="0"/>
            <a:endParaRPr lang="en-US" dirty="0"/>
          </a:p>
          <a:p>
            <a:pPr lvl="0">
              <a:buNone/>
            </a:pPr>
            <a:r>
              <a:rPr lang="en-US" b="1" dirty="0"/>
              <a:t>B-GIT</a:t>
            </a:r>
          </a:p>
          <a:p>
            <a:pPr lvl="0">
              <a:buNone/>
            </a:pPr>
            <a:r>
              <a:rPr lang="x-none"/>
              <a:t>Cases of gastrointestinal bleeding by decreasing COP and enhancing splanchenic vasoconstriction.</a:t>
            </a:r>
            <a:endParaRPr lang="en-US" dirty="0"/>
          </a:p>
          <a:p>
            <a:pPr lvl="0">
              <a:buNone/>
            </a:pPr>
            <a:endParaRPr lang="en-US" dirty="0"/>
          </a:p>
          <a:p>
            <a:pPr>
              <a:buNone/>
            </a:pPr>
            <a:r>
              <a:rPr lang="en-US" b="1" dirty="0"/>
              <a:t>C-</a:t>
            </a:r>
            <a:r>
              <a:rPr lang="x-none" b="1"/>
              <a:t>Endocrine</a:t>
            </a:r>
            <a:endParaRPr lang="en-US" dirty="0"/>
          </a:p>
          <a:p>
            <a:pPr lvl="0">
              <a:buNone/>
            </a:pPr>
            <a:r>
              <a:rPr lang="x-none"/>
              <a:t>Hyperthyroidism. </a:t>
            </a:r>
            <a:endParaRPr lang="en-US" dirty="0"/>
          </a:p>
          <a:p>
            <a:pPr lvl="0">
              <a:buNone/>
            </a:pPr>
            <a:r>
              <a:rPr lang="x-none"/>
              <a:t>Pheochromocytoma. (Must be combined with alpha-blockers).</a:t>
            </a:r>
            <a:endParaRPr lang="en-US" dirty="0"/>
          </a:p>
          <a:p>
            <a:pPr>
              <a:buNone/>
            </a:pPr>
            <a:r>
              <a:rPr lang="en-US" b="1" dirty="0"/>
              <a:t>D</a:t>
            </a:r>
            <a:r>
              <a:rPr lang="x-none" b="1"/>
              <a:t>- Eye</a:t>
            </a:r>
            <a:endParaRPr lang="en-US" dirty="0"/>
          </a:p>
          <a:p>
            <a:pPr lvl="0">
              <a:buNone/>
            </a:pPr>
            <a:r>
              <a:rPr lang="x-none"/>
              <a:t>Open angle glaucoma. (Timolol)</a:t>
            </a:r>
            <a:endParaRPr lang="en-US" dirty="0"/>
          </a:p>
          <a:p>
            <a:pPr lvl="0">
              <a:buNone/>
            </a:pPr>
            <a:endParaRPr lang="en-US" dirty="0"/>
          </a:p>
          <a:p>
            <a:pPr>
              <a:buNone/>
            </a:pPr>
            <a:r>
              <a:rPr lang="en-US" b="1" dirty="0"/>
              <a:t>E</a:t>
            </a:r>
            <a:r>
              <a:rPr lang="x-none" b="1"/>
              <a:t>- CNS</a:t>
            </a:r>
            <a:endParaRPr lang="en-US" dirty="0"/>
          </a:p>
          <a:p>
            <a:pPr lvl="0">
              <a:buNone/>
            </a:pPr>
            <a:r>
              <a:rPr lang="x-none"/>
              <a:t>Prophylaxis of migraine </a:t>
            </a:r>
            <a:endParaRPr lang="en-US" dirty="0"/>
          </a:p>
          <a:p>
            <a:pPr lvl="0">
              <a:buNone/>
            </a:pPr>
            <a:r>
              <a:rPr lang="x-none"/>
              <a:t>Anxiety and essential tremors.</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lstStyle/>
          <a:p>
            <a:pPr>
              <a:buNone/>
            </a:pPr>
            <a:r>
              <a:rPr lang="en-US" b="1" dirty="0"/>
              <a:t>Combined alpha and beta-blockers: </a:t>
            </a:r>
            <a:r>
              <a:rPr lang="en-US" b="1" dirty="0" err="1"/>
              <a:t>labetalol</a:t>
            </a:r>
            <a:endParaRPr lang="en-US" b="1" dirty="0"/>
          </a:p>
          <a:p>
            <a:pPr>
              <a:buNone/>
            </a:pPr>
            <a:r>
              <a:rPr lang="en-US" dirty="0"/>
              <a:t> It is selective(</a:t>
            </a:r>
            <a:r>
              <a:rPr lang="en-US" dirty="0">
                <a:sym typeface="Symbol"/>
              </a:rPr>
              <a:t></a:t>
            </a:r>
            <a:r>
              <a:rPr lang="en-US" dirty="0"/>
              <a:t>1 blocker and non-selective beta-blocker).</a:t>
            </a:r>
          </a:p>
          <a:p>
            <a:pPr lvl="0">
              <a:buNone/>
            </a:pPr>
            <a:r>
              <a:rPr lang="en-US" u="sng" dirty="0"/>
              <a:t>It has rapid onset of action.</a:t>
            </a:r>
          </a:p>
          <a:p>
            <a:pPr lvl="0">
              <a:buNone/>
            </a:pPr>
            <a:r>
              <a:rPr lang="en-US" dirty="0"/>
              <a:t>It is used to control severe hypertension associated with </a:t>
            </a:r>
            <a:r>
              <a:rPr lang="en-US" b="1" dirty="0" err="1"/>
              <a:t>pheochromocytoma</a:t>
            </a:r>
            <a:r>
              <a:rPr lang="en-US" b="1" dirty="0"/>
              <a:t> and hypertension in pregnant patient</a:t>
            </a:r>
            <a:r>
              <a:rPr lang="en-US" dirty="0"/>
              <a:t>.</a:t>
            </a:r>
          </a:p>
          <a:p>
            <a:endParaRPr lang="ar-EG"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77500" lnSpcReduction="20000"/>
          </a:bodyPr>
          <a:lstStyle/>
          <a:p>
            <a:pPr>
              <a:buNone/>
            </a:pPr>
            <a:r>
              <a:rPr lang="x-none" b="1" u="sng"/>
              <a:t>Adverse Effects</a:t>
            </a:r>
            <a:endParaRPr lang="en-US" u="sng" dirty="0"/>
          </a:p>
          <a:p>
            <a:pPr lvl="0">
              <a:buNone/>
            </a:pPr>
            <a:r>
              <a:rPr lang="en-US" dirty="0"/>
              <a:t>1- </a:t>
            </a:r>
            <a:r>
              <a:rPr lang="x-none"/>
              <a:t>Heart failure, bradycardia, hypotension.</a:t>
            </a:r>
            <a:endParaRPr lang="en-US" dirty="0"/>
          </a:p>
          <a:p>
            <a:pPr lvl="0">
              <a:buNone/>
            </a:pPr>
            <a:r>
              <a:rPr lang="en-US" dirty="0"/>
              <a:t>2- </a:t>
            </a:r>
            <a:r>
              <a:rPr lang="x-none"/>
              <a:t>Bronchospasm in susceptible patients.</a:t>
            </a:r>
            <a:endParaRPr lang="en-US" dirty="0"/>
          </a:p>
          <a:p>
            <a:pPr lvl="0">
              <a:buNone/>
            </a:pPr>
            <a:r>
              <a:rPr lang="en-US" dirty="0"/>
              <a:t>3- </a:t>
            </a:r>
            <a:r>
              <a:rPr lang="x-none"/>
              <a:t>Potentiation of the hypoglycaemic effect of insulin and oral hypoglycemic drugs and masking of the hypoglycaemic symptoms.</a:t>
            </a:r>
            <a:endParaRPr lang="en-US" dirty="0"/>
          </a:p>
          <a:p>
            <a:pPr lvl="0">
              <a:buNone/>
            </a:pPr>
            <a:r>
              <a:rPr lang="en-US" b="1" dirty="0"/>
              <a:t>4-</a:t>
            </a:r>
            <a:r>
              <a:rPr lang="en-US" dirty="0"/>
              <a:t> </a:t>
            </a:r>
            <a:r>
              <a:rPr lang="x-none"/>
              <a:t>Peripheral ischaemia, intermittent claudication and cold extremities.</a:t>
            </a:r>
            <a:endParaRPr lang="en-US" dirty="0"/>
          </a:p>
          <a:p>
            <a:pPr lvl="0">
              <a:buNone/>
            </a:pPr>
            <a:r>
              <a:rPr lang="en-US" b="1" dirty="0"/>
              <a:t>5- </a:t>
            </a:r>
            <a:r>
              <a:rPr lang="x-none"/>
              <a:t>Reduced blood flow to the liver and kidney reducing metabolism of drugs.</a:t>
            </a:r>
            <a:endParaRPr lang="en-US" dirty="0"/>
          </a:p>
          <a:p>
            <a:pPr lvl="0">
              <a:buNone/>
            </a:pPr>
            <a:r>
              <a:rPr lang="en-US" dirty="0"/>
              <a:t>6- </a:t>
            </a:r>
            <a:r>
              <a:rPr lang="x-none"/>
              <a:t>Hyperkalaemia</a:t>
            </a:r>
            <a:r>
              <a:rPr lang="en-US" dirty="0"/>
              <a:t>.</a:t>
            </a:r>
            <a:r>
              <a:rPr lang="x-none"/>
              <a:t>.</a:t>
            </a:r>
            <a:endParaRPr lang="en-US" dirty="0"/>
          </a:p>
          <a:p>
            <a:pPr lvl="0">
              <a:buNone/>
            </a:pPr>
            <a:r>
              <a:rPr lang="en-US" dirty="0"/>
              <a:t>7- </a:t>
            </a:r>
            <a:r>
              <a:rPr lang="x-none"/>
              <a:t>Nightmares, vivid dreams and depression.</a:t>
            </a:r>
            <a:endParaRPr lang="en-US" dirty="0"/>
          </a:p>
          <a:p>
            <a:pPr lvl="0">
              <a:buNone/>
            </a:pPr>
            <a:r>
              <a:rPr lang="en-US" dirty="0"/>
              <a:t>8- </a:t>
            </a:r>
            <a:r>
              <a:rPr lang="x-none"/>
              <a:t>Nausea, vomiting, diarrhea or constipation.</a:t>
            </a:r>
            <a:endParaRPr lang="en-US" dirty="0"/>
          </a:p>
          <a:p>
            <a:pPr lvl="0">
              <a:buNone/>
            </a:pPr>
            <a:r>
              <a:rPr lang="en-US" dirty="0"/>
              <a:t>9- </a:t>
            </a:r>
            <a:r>
              <a:rPr lang="x-none"/>
              <a:t>Increased plasma triglycerides and decrease HDL.</a:t>
            </a:r>
            <a:endParaRPr lang="en-US" dirty="0"/>
          </a:p>
          <a:p>
            <a:pPr lvl="0">
              <a:buNone/>
            </a:pPr>
            <a:r>
              <a:rPr lang="en-US" dirty="0"/>
              <a:t>10 -</a:t>
            </a:r>
            <a:r>
              <a:rPr lang="x-none"/>
              <a:t>Allergic reactions (rash fever)</a:t>
            </a:r>
            <a:endParaRPr lang="en-US" dirty="0"/>
          </a:p>
          <a:p>
            <a:pPr lvl="0">
              <a:buNone/>
            </a:pPr>
            <a:r>
              <a:rPr lang="en-US" dirty="0"/>
              <a:t>11- </a:t>
            </a:r>
            <a:r>
              <a:rPr lang="x-none"/>
              <a:t>Sudden withdrawal leads to aggravation of the disease under treatment due to up regulation of beta-receptors.</a:t>
            </a:r>
            <a:endParaRPr lang="en-US" dirty="0"/>
          </a:p>
          <a:p>
            <a:pPr lvl="0">
              <a:buNone/>
            </a:pPr>
            <a:r>
              <a:rPr lang="en-US" b="1" dirty="0"/>
              <a:t>12-</a:t>
            </a:r>
            <a:r>
              <a:rPr lang="en-US" dirty="0"/>
              <a:t> </a:t>
            </a:r>
            <a:r>
              <a:rPr lang="x-none"/>
              <a:t>Decrease sexual function.</a:t>
            </a:r>
            <a:endParaRPr lang="en-US" dirty="0"/>
          </a:p>
          <a:p>
            <a:endParaRPr lang="ar-EG"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990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534400" cy="6096000"/>
          </a:xfrm>
        </p:spPr>
        <p:txBody>
          <a:bodyPr>
            <a:normAutofit fontScale="92500"/>
          </a:bodyPr>
          <a:lstStyle/>
          <a:p>
            <a:pPr>
              <a:buNone/>
            </a:pPr>
            <a:r>
              <a:rPr lang="x-none" b="1" u="sng"/>
              <a:t>Contraindications</a:t>
            </a:r>
            <a:endParaRPr lang="en-US" u="sng" dirty="0"/>
          </a:p>
          <a:p>
            <a:pPr lvl="0">
              <a:buNone/>
            </a:pPr>
            <a:r>
              <a:rPr lang="x-none"/>
              <a:t>Congestive heart failure.			</a:t>
            </a:r>
            <a:endParaRPr lang="en-US" dirty="0"/>
          </a:p>
          <a:p>
            <a:pPr lvl="0">
              <a:buNone/>
            </a:pPr>
            <a:r>
              <a:rPr lang="x-none"/>
              <a:t>Heart block.</a:t>
            </a:r>
            <a:endParaRPr lang="en-US" dirty="0"/>
          </a:p>
          <a:p>
            <a:pPr lvl="0">
              <a:buNone/>
            </a:pPr>
            <a:r>
              <a:rPr lang="x-none"/>
              <a:t>Variant angina.</a:t>
            </a:r>
            <a:r>
              <a:rPr lang="en-US" dirty="0"/>
              <a:t> (why?????????)</a:t>
            </a:r>
            <a:r>
              <a:rPr lang="x-none"/>
              <a:t>			</a:t>
            </a:r>
            <a:endParaRPr lang="en-US" dirty="0"/>
          </a:p>
          <a:p>
            <a:pPr lvl="0">
              <a:buNone/>
            </a:pPr>
            <a:r>
              <a:rPr lang="x-none"/>
              <a:t>Hypotension.</a:t>
            </a:r>
            <a:endParaRPr lang="en-US" dirty="0"/>
          </a:p>
          <a:p>
            <a:pPr lvl="0">
              <a:buNone/>
            </a:pPr>
            <a:r>
              <a:rPr lang="x-none"/>
              <a:t>Peripheral vascular diseases.		</a:t>
            </a:r>
            <a:endParaRPr lang="en-US" dirty="0"/>
          </a:p>
          <a:p>
            <a:pPr lvl="0">
              <a:buNone/>
            </a:pPr>
            <a:r>
              <a:rPr lang="x-none"/>
              <a:t>Bronchial asthma.</a:t>
            </a:r>
            <a:endParaRPr lang="en-US" dirty="0"/>
          </a:p>
          <a:p>
            <a:pPr lvl="0">
              <a:buNone/>
            </a:pPr>
            <a:r>
              <a:rPr lang="x-none"/>
              <a:t>Alone in pheochromocytoma (Severe hypertension).</a:t>
            </a:r>
            <a:endParaRPr lang="en-US" dirty="0"/>
          </a:p>
          <a:p>
            <a:pPr lvl="0">
              <a:buNone/>
            </a:pPr>
            <a:r>
              <a:rPr lang="x-none"/>
              <a:t>Never stopped suddenly (Especially in case of angina)</a:t>
            </a:r>
            <a:endParaRPr lang="en-US" dirty="0"/>
          </a:p>
          <a:p>
            <a:pPr lvl="0">
              <a:buNone/>
            </a:pPr>
            <a:r>
              <a:rPr lang="x-none"/>
              <a:t>Diabetes mellitus.</a:t>
            </a:r>
            <a:endParaRPr lang="en-US" dirty="0"/>
          </a:p>
          <a:p>
            <a:endParaRPr lang="ar-EG"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781800"/>
          </a:xfrm>
        </p:spPr>
        <p:txBody>
          <a:bodyPr>
            <a:normAutofit fontScale="77500" lnSpcReduction="20000"/>
          </a:bodyPr>
          <a:lstStyle/>
          <a:p>
            <a:pPr marL="0" indent="0">
              <a:buNone/>
            </a:pPr>
            <a:endParaRPr lang="en-US" b="1" dirty="0"/>
          </a:p>
          <a:p>
            <a:pPr marL="0" indent="0">
              <a:buNone/>
            </a:pPr>
            <a:r>
              <a:rPr lang="en-US" b="1" u="sng" dirty="0"/>
              <a:t>Drug interactions:</a:t>
            </a:r>
          </a:p>
          <a:p>
            <a:pPr marL="0" indent="0">
              <a:buNone/>
            </a:pPr>
            <a:r>
              <a:rPr lang="en-US" b="1" dirty="0"/>
              <a:t>1-Pharmacodynamic interactions:</a:t>
            </a:r>
            <a:endParaRPr lang="en-US" dirty="0"/>
          </a:p>
          <a:p>
            <a:pPr marL="0" indent="0">
              <a:buNone/>
            </a:pPr>
            <a:r>
              <a:rPr lang="en-US" dirty="0"/>
              <a:t>1-With calcium channel blockers (verapamil) cause bradycardia, heart block And heart failure</a:t>
            </a:r>
          </a:p>
          <a:p>
            <a:pPr marL="0" indent="0">
              <a:buNone/>
            </a:pPr>
            <a:r>
              <a:rPr lang="en-US" dirty="0"/>
              <a:t>2-Aspirin (NSAID) decrease antihypertensive effect as it decrease PGs and  Causing salt water retention</a:t>
            </a:r>
          </a:p>
          <a:p>
            <a:pPr marL="0" indent="0">
              <a:buNone/>
            </a:pPr>
            <a:r>
              <a:rPr lang="en-US" dirty="0"/>
              <a:t>3-Non selective beta blockers ,Mask hypoglycemic symptoms and </a:t>
            </a:r>
          </a:p>
          <a:p>
            <a:pPr marL="0" indent="0">
              <a:buNone/>
            </a:pPr>
            <a:r>
              <a:rPr lang="en-US" dirty="0"/>
              <a:t>Prolong hypoglycemia induced with insulin and oral hypoglycemic drugs</a:t>
            </a:r>
          </a:p>
          <a:p>
            <a:pPr marL="0" indent="0">
              <a:buNone/>
            </a:pPr>
            <a:r>
              <a:rPr lang="en-US" dirty="0"/>
              <a:t>4-With epinephrine cause severe hypertension due to unopposed alpha vasoconstriction </a:t>
            </a:r>
          </a:p>
          <a:p>
            <a:pPr marL="0" indent="0">
              <a:buNone/>
            </a:pPr>
            <a:endParaRPr lang="en-US" dirty="0"/>
          </a:p>
          <a:p>
            <a:pPr marL="0" indent="0">
              <a:buNone/>
            </a:pPr>
            <a:r>
              <a:rPr lang="en-US" b="1" dirty="0"/>
              <a:t>2-Pharmacokinetic interactions:</a:t>
            </a:r>
            <a:endParaRPr lang="en-US" dirty="0"/>
          </a:p>
          <a:p>
            <a:pPr marL="0" indent="0">
              <a:buNone/>
            </a:pPr>
            <a:r>
              <a:rPr lang="en-US" dirty="0"/>
              <a:t>1-Enzyme inducers increase metabolism of lipophilic beta blockers</a:t>
            </a:r>
          </a:p>
          <a:p>
            <a:pPr marL="0" indent="0">
              <a:buNone/>
            </a:pPr>
            <a:r>
              <a:rPr lang="en-US" dirty="0"/>
              <a:t>2-Enzyme inhibitors decrease metabolism of lipophilic beta blockers</a:t>
            </a:r>
          </a:p>
          <a:p>
            <a:pPr marL="0" indent="0">
              <a:buNone/>
            </a:pPr>
            <a:r>
              <a:rPr lang="en-US" dirty="0"/>
              <a:t>3-propranolol decrease hepatic blood flow and decrease metabolism Of flow dependent drugs (lignocaine)</a:t>
            </a:r>
          </a:p>
        </p:txBody>
      </p:sp>
    </p:spTree>
    <p:extLst>
      <p:ext uri="{BB962C8B-B14F-4D97-AF65-F5344CB8AC3E}">
        <p14:creationId xmlns:p14="http://schemas.microsoft.com/office/powerpoint/2010/main" val="1392772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cstate="print"/>
          <a:srcRect/>
          <a:stretch>
            <a:fillRect/>
          </a:stretch>
        </p:blipFill>
        <p:spPr bwMode="auto">
          <a:xfrm>
            <a:off x="685800" y="620713"/>
            <a:ext cx="8262938" cy="5329237"/>
          </a:xfrm>
          <a:prstGeom prst="rect">
            <a:avLst/>
          </a:prstGeom>
          <a:noFill/>
          <a:ln w="9525">
            <a:solidFill>
              <a:schemeClr val="tx1"/>
            </a:solidFill>
            <a:miter lim="800000"/>
            <a:headEnd/>
            <a:tailEnd/>
          </a:ln>
        </p:spPr>
      </p:pic>
      <p:sp>
        <p:nvSpPr>
          <p:cNvPr id="16387" name="Text Box 4"/>
          <p:cNvSpPr txBox="1">
            <a:spLocks noChangeArrowheads="1"/>
          </p:cNvSpPr>
          <p:nvPr/>
        </p:nvSpPr>
        <p:spPr bwMode="auto">
          <a:xfrm>
            <a:off x="4419600" y="152400"/>
            <a:ext cx="3810000" cy="830997"/>
          </a:xfrm>
          <a:prstGeom prst="rect">
            <a:avLst/>
          </a:prstGeom>
          <a:solidFill>
            <a:schemeClr val="accent2">
              <a:lumMod val="20000"/>
              <a:lumOff val="80000"/>
            </a:schemeClr>
          </a:solidFill>
          <a:ln w="9525">
            <a:solidFill>
              <a:schemeClr val="tx1"/>
            </a:solidFill>
            <a:miter lim="800000"/>
            <a:headEnd/>
            <a:tailEnd/>
          </a:ln>
        </p:spPr>
        <p:txBody>
          <a:bodyPr>
            <a:spAutoFit/>
          </a:bodyPr>
          <a:lstStyle/>
          <a:p>
            <a:pPr algn="ctr">
              <a:spcBef>
                <a:spcPct val="50000"/>
              </a:spcBef>
            </a:pPr>
            <a:r>
              <a:rPr lang="en-US" sz="2400" b="1" dirty="0">
                <a:solidFill>
                  <a:srgbClr val="FF0000"/>
                </a:solidFill>
                <a:latin typeface="Times New Roman" pitchFamily="18" charset="0"/>
              </a:rPr>
              <a:t>2 divisions of Autonomic Nervous System</a:t>
            </a:r>
          </a:p>
        </p:txBody>
      </p:sp>
      <p:sp>
        <p:nvSpPr>
          <p:cNvPr id="16389" name="Text Box 6"/>
          <p:cNvSpPr txBox="1">
            <a:spLocks noChangeArrowheads="1"/>
          </p:cNvSpPr>
          <p:nvPr/>
        </p:nvSpPr>
        <p:spPr bwMode="auto">
          <a:xfrm>
            <a:off x="0" y="6216650"/>
            <a:ext cx="9144000" cy="641350"/>
          </a:xfrm>
          <a:prstGeom prst="rect">
            <a:avLst/>
          </a:prstGeom>
          <a:solidFill>
            <a:srgbClr val="FDAEA1"/>
          </a:solidFill>
          <a:ln w="9525">
            <a:noFill/>
            <a:miter lim="800000"/>
            <a:headEnd/>
            <a:tailEnd/>
          </a:ln>
        </p:spPr>
        <p:txBody>
          <a:bodyPr>
            <a:spAutoFit/>
          </a:bodyPr>
          <a:lstStyle/>
          <a:p>
            <a:pPr algn="l">
              <a:spcBef>
                <a:spcPct val="50000"/>
              </a:spcBef>
            </a:pPr>
            <a:r>
              <a:rPr lang="en-US" dirty="0">
                <a:latin typeface="Times New Roman" pitchFamily="18" charset="0"/>
              </a:rPr>
              <a:t>Preganglionic neuron            autonomic ganglion             postganglionic neuron              target             from CNS		outside CNS</a:t>
            </a:r>
          </a:p>
        </p:txBody>
      </p:sp>
      <p:sp>
        <p:nvSpPr>
          <p:cNvPr id="16390" name="Line 7"/>
          <p:cNvSpPr>
            <a:spLocks noChangeShapeType="1"/>
          </p:cNvSpPr>
          <p:nvPr/>
        </p:nvSpPr>
        <p:spPr bwMode="auto">
          <a:xfrm>
            <a:off x="2124075" y="6453188"/>
            <a:ext cx="609600" cy="0"/>
          </a:xfrm>
          <a:prstGeom prst="line">
            <a:avLst/>
          </a:prstGeom>
          <a:noFill/>
          <a:ln w="9525">
            <a:solidFill>
              <a:schemeClr val="tx1"/>
            </a:solidFill>
            <a:round/>
            <a:headEnd/>
            <a:tailEnd type="triangle" w="med" len="med"/>
          </a:ln>
        </p:spPr>
        <p:txBody>
          <a:bodyPr/>
          <a:lstStyle/>
          <a:p>
            <a:endParaRPr lang="en-US"/>
          </a:p>
        </p:txBody>
      </p:sp>
      <p:sp>
        <p:nvSpPr>
          <p:cNvPr id="16391" name="Line 8"/>
          <p:cNvSpPr>
            <a:spLocks noChangeShapeType="1"/>
          </p:cNvSpPr>
          <p:nvPr/>
        </p:nvSpPr>
        <p:spPr bwMode="auto">
          <a:xfrm>
            <a:off x="4643438" y="6453188"/>
            <a:ext cx="533400" cy="0"/>
          </a:xfrm>
          <a:prstGeom prst="line">
            <a:avLst/>
          </a:prstGeom>
          <a:noFill/>
          <a:ln w="9525">
            <a:solidFill>
              <a:schemeClr val="tx1"/>
            </a:solidFill>
            <a:round/>
            <a:headEnd/>
            <a:tailEnd type="triangle" w="med" len="med"/>
          </a:ln>
        </p:spPr>
        <p:txBody>
          <a:bodyPr/>
          <a:lstStyle/>
          <a:p>
            <a:endParaRPr lang="en-US"/>
          </a:p>
        </p:txBody>
      </p:sp>
      <p:sp>
        <p:nvSpPr>
          <p:cNvPr id="16392" name="Line 9"/>
          <p:cNvSpPr>
            <a:spLocks noChangeShapeType="1"/>
          </p:cNvSpPr>
          <p:nvPr/>
        </p:nvSpPr>
        <p:spPr bwMode="auto">
          <a:xfrm>
            <a:off x="7451725" y="6453188"/>
            <a:ext cx="685800" cy="0"/>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8023201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25000" lnSpcReduction="20000"/>
          </a:bodyPr>
          <a:lstStyle/>
          <a:p>
            <a:pPr>
              <a:buNone/>
            </a:pPr>
            <a:r>
              <a:rPr lang="en-US" sz="5600" b="1" u="sng" dirty="0"/>
              <a:t> </a:t>
            </a:r>
            <a:r>
              <a:rPr lang="en-US" sz="8000" b="1" u="sng" dirty="0"/>
              <a:t>Alpha blockers :</a:t>
            </a:r>
            <a:r>
              <a:rPr lang="x-none" sz="8000" b="1" u="sng"/>
              <a:t>PRAZOSIN</a:t>
            </a:r>
            <a:endParaRPr lang="en-US" sz="8000" b="1" u="sng" dirty="0"/>
          </a:p>
          <a:p>
            <a:pPr>
              <a:buNone/>
            </a:pPr>
            <a:r>
              <a:rPr lang="x-none" sz="8000"/>
              <a:t> </a:t>
            </a:r>
            <a:r>
              <a:rPr lang="x-none" sz="8000" b="1">
                <a:sym typeface="Wingdings 3"/>
              </a:rPr>
              <a:t></a:t>
            </a:r>
            <a:r>
              <a:rPr lang="x-none" sz="8000" b="1"/>
              <a:t>Mechanism of Action</a:t>
            </a:r>
            <a:r>
              <a:rPr lang="en-US" sz="8000" b="1" dirty="0"/>
              <a:t> (</a:t>
            </a:r>
            <a:r>
              <a:rPr lang="x-none" sz="8000"/>
              <a:t>Selective </a:t>
            </a:r>
            <a:r>
              <a:rPr lang="x-none" sz="8000">
                <a:sym typeface="Symbol"/>
              </a:rPr>
              <a:t></a:t>
            </a:r>
            <a:r>
              <a:rPr lang="x-none" sz="8000"/>
              <a:t>1 blocker</a:t>
            </a:r>
            <a:r>
              <a:rPr lang="en-US" sz="8000" dirty="0"/>
              <a:t>)</a:t>
            </a:r>
            <a:r>
              <a:rPr lang="x-none" sz="8000"/>
              <a:t>.</a:t>
            </a:r>
            <a:endParaRPr lang="en-US" sz="8000" dirty="0"/>
          </a:p>
          <a:p>
            <a:pPr>
              <a:buNone/>
            </a:pPr>
            <a:r>
              <a:rPr lang="x-none" sz="8000" b="1">
                <a:sym typeface="Wingdings 3"/>
              </a:rPr>
              <a:t></a:t>
            </a:r>
            <a:r>
              <a:rPr lang="x-none" sz="8000" b="1"/>
              <a:t>Pharmacological Effects</a:t>
            </a:r>
            <a:endParaRPr lang="en-US" sz="8000" dirty="0"/>
          </a:p>
          <a:p>
            <a:pPr lvl="0">
              <a:buNone/>
            </a:pPr>
            <a:r>
              <a:rPr lang="x-none" sz="8000"/>
              <a:t>V.D. of arteries and veins lowering the blood pressure.</a:t>
            </a:r>
            <a:endParaRPr lang="en-US" sz="8000" dirty="0"/>
          </a:p>
          <a:p>
            <a:pPr>
              <a:buNone/>
            </a:pPr>
            <a:r>
              <a:rPr lang="x-none" sz="8000"/>
              <a:t> </a:t>
            </a:r>
            <a:endParaRPr lang="en-US" sz="8000" dirty="0"/>
          </a:p>
          <a:p>
            <a:pPr>
              <a:buNone/>
            </a:pPr>
            <a:r>
              <a:rPr lang="x-none" sz="8000" b="1">
                <a:sym typeface="Wingdings 3"/>
              </a:rPr>
              <a:t></a:t>
            </a:r>
            <a:r>
              <a:rPr lang="x-none" sz="8000" b="1"/>
              <a:t>Therapeutic Uses</a:t>
            </a:r>
            <a:endParaRPr lang="en-US" sz="8000" dirty="0"/>
          </a:p>
          <a:p>
            <a:pPr lvl="0">
              <a:buNone/>
            </a:pPr>
            <a:r>
              <a:rPr lang="en-US" sz="8000" dirty="0"/>
              <a:t>1-</a:t>
            </a:r>
            <a:r>
              <a:rPr lang="x-none" sz="8000"/>
              <a:t>Treatment of mild to moderate hypertension.</a:t>
            </a:r>
            <a:endParaRPr lang="en-US" sz="8000" dirty="0"/>
          </a:p>
          <a:p>
            <a:pPr lvl="0">
              <a:buNone/>
            </a:pPr>
            <a:r>
              <a:rPr lang="en-US" sz="8000" dirty="0"/>
              <a:t>2-</a:t>
            </a:r>
            <a:r>
              <a:rPr lang="x-none" sz="8000"/>
              <a:t>Treatment of acute congestive heart failure (decreases pre- and after-load).</a:t>
            </a:r>
            <a:endParaRPr lang="en-US" sz="8000" dirty="0"/>
          </a:p>
          <a:p>
            <a:pPr lvl="0">
              <a:buNone/>
            </a:pPr>
            <a:r>
              <a:rPr lang="en-US" sz="8000" dirty="0"/>
              <a:t>3-</a:t>
            </a:r>
            <a:r>
              <a:rPr lang="x-none" sz="8000"/>
              <a:t>Impaired bladder emptying due to prostate obstruction (decreased the tone of trigone) leads to decreased resistance to flow of urine.</a:t>
            </a:r>
            <a:r>
              <a:rPr lang="en-US" sz="8000" dirty="0"/>
              <a:t> (tamsulosin)</a:t>
            </a:r>
          </a:p>
          <a:p>
            <a:pPr>
              <a:buNone/>
            </a:pPr>
            <a:r>
              <a:rPr lang="en-US" sz="8000" dirty="0"/>
              <a:t>4-Peripheral vascular disease (Raynaud’s disease )</a:t>
            </a:r>
          </a:p>
          <a:p>
            <a:pPr>
              <a:buNone/>
            </a:pPr>
            <a:r>
              <a:rPr lang="x-none" sz="8000"/>
              <a:t> </a:t>
            </a:r>
            <a:r>
              <a:rPr lang="x-none" sz="8000" b="1">
                <a:sym typeface="Wingdings 3"/>
              </a:rPr>
              <a:t></a:t>
            </a:r>
            <a:r>
              <a:rPr lang="x-none" sz="8000" b="1"/>
              <a:t>Adverse Effects</a:t>
            </a:r>
            <a:endParaRPr lang="en-US" sz="8000" dirty="0"/>
          </a:p>
          <a:p>
            <a:pPr lvl="0">
              <a:buNone/>
            </a:pPr>
            <a:r>
              <a:rPr lang="x-none" sz="8000" b="1" u="sng"/>
              <a:t>First dose effect:</a:t>
            </a:r>
            <a:r>
              <a:rPr lang="x-none" sz="8000"/>
              <a:t> </a:t>
            </a:r>
            <a:endParaRPr lang="en-US" sz="8000" dirty="0"/>
          </a:p>
          <a:p>
            <a:pPr lvl="0">
              <a:buNone/>
            </a:pPr>
            <a:r>
              <a:rPr lang="en-US" sz="8000" dirty="0"/>
              <a:t>1-</a:t>
            </a:r>
            <a:r>
              <a:rPr lang="x-none" sz="8000"/>
              <a:t>The initial dose especially if large</a:t>
            </a:r>
            <a:r>
              <a:rPr lang="en-US" sz="8000" dirty="0"/>
              <a:t> </a:t>
            </a:r>
            <a:r>
              <a:rPr lang="x-none" sz="8000"/>
              <a:t>can produce </a:t>
            </a:r>
            <a:r>
              <a:rPr lang="x-none" sz="8000" b="1"/>
              <a:t>postural hypotension </a:t>
            </a:r>
            <a:r>
              <a:rPr lang="x-none" sz="8000"/>
              <a:t>and syncope.</a:t>
            </a:r>
            <a:endParaRPr lang="en-US" sz="8000" dirty="0"/>
          </a:p>
          <a:p>
            <a:pPr lvl="0">
              <a:buNone/>
            </a:pPr>
            <a:r>
              <a:rPr lang="x-none" sz="8000"/>
              <a:t>It occurs most commonly in salt and water depleted patients (start with a small dose and at bedtime).</a:t>
            </a:r>
            <a:endParaRPr lang="en-US" sz="8000" dirty="0"/>
          </a:p>
          <a:p>
            <a:pPr lvl="0">
              <a:buNone/>
            </a:pPr>
            <a:r>
              <a:rPr lang="en-US" sz="8000" dirty="0"/>
              <a:t>2-</a:t>
            </a:r>
            <a:r>
              <a:rPr lang="x-none" sz="8000"/>
              <a:t>Dizziness, headache, drowsiness, and palpitation (disappears with continued treatment).</a:t>
            </a:r>
            <a:endParaRPr lang="en-US" sz="8000" dirty="0"/>
          </a:p>
          <a:p>
            <a:pPr lvl="0">
              <a:buNone/>
            </a:pPr>
            <a:r>
              <a:rPr lang="en-US" sz="8000" dirty="0"/>
              <a:t>3-</a:t>
            </a:r>
            <a:r>
              <a:rPr lang="x-none" sz="8000"/>
              <a:t>False positive tests for antinuclear factor.</a:t>
            </a:r>
            <a:endParaRPr lang="en-US" sz="8000" dirty="0"/>
          </a:p>
          <a:p>
            <a:pPr lvl="0">
              <a:buNone/>
            </a:pPr>
            <a:r>
              <a:rPr lang="en-US" sz="8000" dirty="0"/>
              <a:t>4-</a:t>
            </a:r>
            <a:r>
              <a:rPr lang="x-none" sz="8000"/>
              <a:t>Salt and water retention.</a:t>
            </a:r>
            <a:endParaRPr lang="en-US" sz="8000" dirty="0"/>
          </a:p>
          <a:p>
            <a:pPr marL="0" indent="0">
              <a:buNone/>
            </a:pPr>
            <a:r>
              <a:rPr lang="en-US" sz="8000" dirty="0"/>
              <a:t>5- Flushing , ,Nasal congestion, Failure of ejaculation in males .</a:t>
            </a:r>
          </a:p>
          <a:p>
            <a:pPr>
              <a:buNone/>
            </a:pPr>
            <a:r>
              <a:rPr lang="x-none" sz="8000"/>
              <a:t> </a:t>
            </a:r>
            <a:r>
              <a:rPr lang="x-none" sz="8000" b="1"/>
              <a:t>TERAZOSIN</a:t>
            </a:r>
            <a:r>
              <a:rPr lang="en-US" sz="8000" b="1" dirty="0"/>
              <a:t> , </a:t>
            </a:r>
            <a:r>
              <a:rPr lang="en-US" sz="8000" b="1" dirty="0" err="1"/>
              <a:t>alfuzosin</a:t>
            </a:r>
            <a:r>
              <a:rPr lang="en-US" sz="8000" b="1" dirty="0"/>
              <a:t> and </a:t>
            </a:r>
            <a:r>
              <a:rPr lang="x-none" sz="8000" b="1"/>
              <a:t>TRIMAZOCIN</a:t>
            </a:r>
            <a:r>
              <a:rPr lang="en-US" sz="8000" b="1" dirty="0"/>
              <a:t> </a:t>
            </a:r>
            <a:r>
              <a:rPr lang="x-none" sz="8000"/>
              <a:t>Similar to prazosin but it does not produce first-dose syncope.</a:t>
            </a:r>
            <a:endParaRPr lang="en-US" sz="8000" dirty="0"/>
          </a:p>
          <a:p>
            <a:pPr>
              <a:buNone/>
            </a:pPr>
            <a:r>
              <a:rPr lang="x-none" sz="8000" b="1"/>
              <a:t> </a:t>
            </a:r>
            <a:endParaRPr lang="ar-EG" sz="80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3" y="260648"/>
            <a:ext cx="9144000"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24954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06780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7917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u="sng" dirty="0"/>
              <a:t>Centrally acting antihypertensive drugs</a:t>
            </a:r>
          </a:p>
          <a:p>
            <a:pPr>
              <a:buNone/>
            </a:pPr>
            <a:r>
              <a:rPr lang="en-US" b="1" dirty="0"/>
              <a:t> </a:t>
            </a:r>
          </a:p>
          <a:p>
            <a:pPr lvl="0">
              <a:buNone/>
            </a:pPr>
            <a:r>
              <a:rPr lang="en-US" b="1" dirty="0"/>
              <a:t>1-Adrenergic neuron blockers:</a:t>
            </a:r>
            <a:r>
              <a:rPr lang="en-US" dirty="0"/>
              <a:t>  </a:t>
            </a:r>
            <a:r>
              <a:rPr lang="en-US" u="sng" dirty="0" err="1"/>
              <a:t>reserpine</a:t>
            </a:r>
            <a:r>
              <a:rPr lang="en-US" dirty="0"/>
              <a:t> .</a:t>
            </a:r>
          </a:p>
          <a:p>
            <a:pPr lvl="0">
              <a:buNone/>
            </a:pPr>
            <a:endParaRPr lang="en-US" dirty="0"/>
          </a:p>
          <a:p>
            <a:pPr>
              <a:buNone/>
            </a:pPr>
            <a:r>
              <a:rPr lang="en-US" b="1" dirty="0"/>
              <a:t> </a:t>
            </a:r>
            <a:r>
              <a:rPr lang="en-US" b="1" u="sng" dirty="0" err="1"/>
              <a:t>Reserpine</a:t>
            </a:r>
            <a:r>
              <a:rPr lang="en-US" b="1" u="sng" dirty="0"/>
              <a:t> :</a:t>
            </a:r>
            <a:endParaRPr lang="en-US" dirty="0"/>
          </a:p>
          <a:p>
            <a:pPr>
              <a:buNone/>
            </a:pPr>
            <a:r>
              <a:rPr lang="en-US" dirty="0"/>
              <a:t>*Adrenergic </a:t>
            </a:r>
            <a:r>
              <a:rPr lang="en-US" dirty="0" err="1"/>
              <a:t>neurone</a:t>
            </a:r>
            <a:r>
              <a:rPr lang="en-US" dirty="0"/>
              <a:t> blocking action by preventing the granular uptake of </a:t>
            </a:r>
            <a:r>
              <a:rPr lang="en-US" dirty="0" err="1"/>
              <a:t>catecholamines</a:t>
            </a:r>
            <a:r>
              <a:rPr lang="en-US" dirty="0"/>
              <a:t> where it stays outside the granules (in the cytoplasm) to be inactivated by MAO enzyme. </a:t>
            </a:r>
          </a:p>
          <a:p>
            <a:pPr>
              <a:buNone/>
            </a:pPr>
            <a:r>
              <a:rPr lang="en-US" dirty="0"/>
              <a:t>*</a:t>
            </a:r>
            <a:r>
              <a:rPr lang="en-US" dirty="0" err="1"/>
              <a:t>Parasympathomimetic</a:t>
            </a:r>
            <a:r>
              <a:rPr lang="en-US" dirty="0"/>
              <a:t> action.</a:t>
            </a:r>
          </a:p>
          <a:p>
            <a:pPr>
              <a:buNone/>
            </a:pPr>
            <a:endParaRPr lang="en-US" dirty="0"/>
          </a:p>
          <a:p>
            <a:pPr lvl="0">
              <a:buNone/>
            </a:pPr>
            <a:r>
              <a:rPr lang="en-US" dirty="0"/>
              <a:t> </a:t>
            </a:r>
            <a:r>
              <a:rPr lang="en-US" b="1" u="sng" dirty="0"/>
              <a:t>The hypotension  effect is due to:</a:t>
            </a:r>
          </a:p>
          <a:p>
            <a:pPr lvl="0">
              <a:buNone/>
            </a:pPr>
            <a:r>
              <a:rPr lang="en-US" dirty="0"/>
              <a:t>Adrenergic </a:t>
            </a:r>
            <a:r>
              <a:rPr lang="en-US" dirty="0" err="1"/>
              <a:t>neurone</a:t>
            </a:r>
            <a:r>
              <a:rPr lang="en-US" dirty="0"/>
              <a:t> blocking action.</a:t>
            </a:r>
          </a:p>
          <a:p>
            <a:pPr lvl="0">
              <a:buNone/>
            </a:pPr>
            <a:r>
              <a:rPr lang="en-US" dirty="0"/>
              <a:t>Central action (inhibition of VMC and tranquilization)</a:t>
            </a:r>
          </a:p>
          <a:p>
            <a:pPr lvl="0">
              <a:buNone/>
            </a:pPr>
            <a:r>
              <a:rPr lang="en-US" dirty="0"/>
              <a:t>Depletion of suprarenal medulla.</a:t>
            </a:r>
          </a:p>
          <a:p>
            <a:endParaRPr lang="ar-EG"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81800"/>
          </a:xfrm>
        </p:spPr>
        <p:txBody>
          <a:bodyPr>
            <a:noAutofit/>
          </a:bodyPr>
          <a:lstStyle/>
          <a:p>
            <a:pPr>
              <a:buNone/>
            </a:pPr>
            <a:r>
              <a:rPr lang="en-US" sz="2400" b="1" dirty="0"/>
              <a:t>Adverse Effects:</a:t>
            </a:r>
            <a:endParaRPr lang="en-US" sz="2400" dirty="0"/>
          </a:p>
          <a:p>
            <a:pPr lvl="0">
              <a:buNone/>
            </a:pPr>
            <a:r>
              <a:rPr lang="en-US" sz="2400" dirty="0"/>
              <a:t>1-Bradycardia, flushing and nasal stuffiness.</a:t>
            </a:r>
          </a:p>
          <a:p>
            <a:pPr lvl="0">
              <a:buNone/>
            </a:pPr>
            <a:r>
              <a:rPr lang="en-US" sz="2400" dirty="0"/>
              <a:t>2-Hyperacidity, peptic ulceration, salivation and diarrhea.</a:t>
            </a:r>
          </a:p>
          <a:p>
            <a:pPr lvl="0">
              <a:buNone/>
            </a:pPr>
            <a:r>
              <a:rPr lang="en-US" sz="2400" dirty="0"/>
              <a:t>3-Loss of libido and impotence in males.</a:t>
            </a:r>
          </a:p>
          <a:p>
            <a:pPr lvl="0">
              <a:buNone/>
            </a:pPr>
            <a:r>
              <a:rPr lang="en-US" sz="2400" dirty="0"/>
              <a:t>4-Salt and water retention.</a:t>
            </a:r>
          </a:p>
          <a:p>
            <a:pPr lvl="0">
              <a:buNone/>
            </a:pPr>
            <a:r>
              <a:rPr lang="en-US" sz="2400" dirty="0"/>
              <a:t>5-Psychic depression, suicidal attempts, </a:t>
            </a:r>
            <a:r>
              <a:rPr lang="en-US" sz="2400" dirty="0" err="1"/>
              <a:t>parkinsonian</a:t>
            </a:r>
            <a:r>
              <a:rPr lang="en-US" sz="2400" dirty="0"/>
              <a:t>-like rigidity and nightmares, cancer breast.</a:t>
            </a:r>
          </a:p>
          <a:p>
            <a:pPr>
              <a:buNone/>
            </a:pPr>
            <a:r>
              <a:rPr lang="en-US" sz="2400" dirty="0"/>
              <a:t> </a:t>
            </a:r>
          </a:p>
          <a:p>
            <a:pPr>
              <a:buNone/>
            </a:pPr>
            <a:r>
              <a:rPr lang="en-US" sz="2400" b="1" dirty="0"/>
              <a:t>Uses : Less common nowadays due its side effects.</a:t>
            </a:r>
          </a:p>
          <a:p>
            <a:pPr>
              <a:buNone/>
            </a:pPr>
            <a:r>
              <a:rPr lang="en-US" sz="2400" dirty="0"/>
              <a:t>Not alone but as part of combination therapy for treatment of hypertension.</a:t>
            </a:r>
            <a:endParaRPr lang="ar-EG" sz="24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81800"/>
          </a:xfrm>
        </p:spPr>
        <p:txBody>
          <a:bodyPr>
            <a:normAutofit/>
          </a:bodyPr>
          <a:lstStyle/>
          <a:p>
            <a:pPr>
              <a:buNone/>
            </a:pPr>
            <a:r>
              <a:rPr lang="en-US" b="1" u="sng" dirty="0"/>
              <a:t>2-Alpha methyl </a:t>
            </a:r>
            <a:r>
              <a:rPr lang="en-US" b="1" u="sng" dirty="0" err="1"/>
              <a:t>dopa</a:t>
            </a:r>
            <a:r>
              <a:rPr lang="en-US" b="1" u="sng" dirty="0"/>
              <a:t>:</a:t>
            </a:r>
            <a:endParaRPr lang="en-US" u="sng" dirty="0"/>
          </a:p>
          <a:p>
            <a:pPr>
              <a:buNone/>
            </a:pPr>
            <a:r>
              <a:rPr lang="en-US" b="1" dirty="0"/>
              <a:t>Pharmacological actions</a:t>
            </a:r>
            <a:endParaRPr lang="en-US" dirty="0"/>
          </a:p>
          <a:p>
            <a:pPr lvl="0">
              <a:buNone/>
            </a:pPr>
            <a:r>
              <a:rPr lang="en-US" dirty="0"/>
              <a:t>*Competes with </a:t>
            </a:r>
            <a:r>
              <a:rPr lang="en-US" dirty="0" err="1"/>
              <a:t>dopa</a:t>
            </a:r>
            <a:r>
              <a:rPr lang="en-US" dirty="0"/>
              <a:t> for </a:t>
            </a:r>
            <a:r>
              <a:rPr lang="en-US" dirty="0" err="1"/>
              <a:t>dopa</a:t>
            </a:r>
            <a:r>
              <a:rPr lang="en-US" dirty="0"/>
              <a:t> decarboxylase enzyme leading to formation of </a:t>
            </a:r>
            <a:r>
              <a:rPr lang="en-US" b="1" u="sng" dirty="0"/>
              <a:t>alpha methyl norepinephrine (false chemical transmitter) Which</a:t>
            </a:r>
            <a:r>
              <a:rPr lang="en-US" dirty="0"/>
              <a:t>: </a:t>
            </a:r>
          </a:p>
          <a:p>
            <a:pPr lvl="0">
              <a:buNone/>
            </a:pPr>
            <a:r>
              <a:rPr lang="en-US" dirty="0"/>
              <a:t>1-activates inhibitory </a:t>
            </a:r>
            <a:r>
              <a:rPr lang="en-US" dirty="0">
                <a:sym typeface="Symbol"/>
              </a:rPr>
              <a:t></a:t>
            </a:r>
            <a:r>
              <a:rPr lang="en-US" dirty="0"/>
              <a:t>2 receptor in the medullary region leading to inhibition of the sympathetic outflow.</a:t>
            </a:r>
          </a:p>
          <a:p>
            <a:pPr lvl="0">
              <a:buNone/>
            </a:pPr>
            <a:r>
              <a:rPr lang="en-US" dirty="0"/>
              <a:t> 2-Inhibits plasma renin activity.</a:t>
            </a:r>
          </a:p>
          <a:p>
            <a:pPr marL="0" indent="0">
              <a:buNone/>
            </a:pPr>
            <a:r>
              <a:rPr lang="en-US" dirty="0"/>
              <a:t>	</a:t>
            </a:r>
          </a:p>
          <a:p>
            <a:pPr lvl="0">
              <a:buNone/>
            </a:pPr>
            <a:endParaRPr lang="en-US" dirty="0"/>
          </a:p>
          <a:p>
            <a:endParaRPr lang="ar-EG"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60648"/>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0811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30291"/>
          </a:xfrm>
        </p:spPr>
        <p:txBody>
          <a:bodyPr>
            <a:normAutofit/>
          </a:bodyPr>
          <a:lstStyle/>
          <a:p>
            <a:pPr>
              <a:buNone/>
            </a:pPr>
            <a:r>
              <a:rPr lang="en-US" b="1" dirty="0"/>
              <a:t>Pharmacological effects </a:t>
            </a:r>
            <a:endParaRPr lang="en-US" dirty="0"/>
          </a:p>
          <a:p>
            <a:pPr lvl="0">
              <a:buNone/>
            </a:pPr>
            <a:r>
              <a:rPr lang="en-US" dirty="0"/>
              <a:t>Antihypertensive.</a:t>
            </a:r>
          </a:p>
          <a:p>
            <a:pPr>
              <a:buNone/>
            </a:pPr>
            <a:r>
              <a:rPr lang="en-US" dirty="0"/>
              <a:t> </a:t>
            </a:r>
          </a:p>
          <a:p>
            <a:pPr lvl="0">
              <a:buNone/>
            </a:pPr>
            <a:r>
              <a:rPr lang="en-US" b="1" dirty="0"/>
              <a:t>3-Beta-Blockers:</a:t>
            </a:r>
            <a:r>
              <a:rPr lang="en-US" dirty="0"/>
              <a:t> </a:t>
            </a:r>
            <a:r>
              <a:rPr lang="en-US" u="sng" dirty="0" err="1"/>
              <a:t>propranolol</a:t>
            </a:r>
            <a:r>
              <a:rPr lang="en-US" dirty="0"/>
              <a:t> .</a:t>
            </a:r>
          </a:p>
          <a:p>
            <a:pPr lvl="0">
              <a:buNone/>
            </a:pPr>
            <a:endParaRPr lang="en-US" dirty="0"/>
          </a:p>
          <a:p>
            <a:endParaRPr lang="ar-EG"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81800"/>
          </a:xfrm>
        </p:spPr>
        <p:txBody>
          <a:bodyPr>
            <a:normAutofit fontScale="62500" lnSpcReduction="20000"/>
          </a:bodyPr>
          <a:lstStyle/>
          <a:p>
            <a:pPr lvl="0">
              <a:buNone/>
            </a:pPr>
            <a:r>
              <a:rPr lang="en-US" b="1" u="sng" dirty="0"/>
              <a:t>4-Central α</a:t>
            </a:r>
            <a:r>
              <a:rPr lang="en-US" b="1" u="sng" baseline="-25000" dirty="0"/>
              <a:t>2</a:t>
            </a:r>
            <a:r>
              <a:rPr lang="en-US" b="1" u="sng" dirty="0"/>
              <a:t> stimulants:</a:t>
            </a:r>
            <a:r>
              <a:rPr lang="en-US" b="1" dirty="0"/>
              <a:t> Clonidine, </a:t>
            </a:r>
            <a:r>
              <a:rPr lang="en-US" b="1" dirty="0" err="1"/>
              <a:t>dexmedetomidine</a:t>
            </a:r>
            <a:r>
              <a:rPr lang="en-US" b="1" dirty="0"/>
              <a:t> </a:t>
            </a:r>
            <a:r>
              <a:rPr lang="en-US" dirty="0"/>
              <a:t> </a:t>
            </a:r>
            <a:r>
              <a:rPr lang="en-US" b="1" dirty="0"/>
              <a:t>and </a:t>
            </a:r>
            <a:r>
              <a:rPr lang="en-US" b="1" u="sng" dirty="0" err="1"/>
              <a:t>guanfacine</a:t>
            </a:r>
            <a:r>
              <a:rPr lang="en-US" dirty="0"/>
              <a:t>.</a:t>
            </a:r>
          </a:p>
          <a:p>
            <a:pPr>
              <a:buNone/>
            </a:pPr>
            <a:endParaRPr lang="en-US" b="1" dirty="0"/>
          </a:p>
          <a:p>
            <a:pPr>
              <a:buNone/>
            </a:pPr>
            <a:r>
              <a:rPr lang="en-US" b="1" dirty="0"/>
              <a:t> </a:t>
            </a:r>
            <a:r>
              <a:rPr lang="en-US" b="1" u="sng" dirty="0"/>
              <a:t>Mechanism:  </a:t>
            </a:r>
            <a:r>
              <a:rPr lang="en-US" b="1" dirty="0"/>
              <a:t>in therapeutic dose</a:t>
            </a:r>
            <a:endParaRPr lang="en-US" dirty="0"/>
          </a:p>
          <a:p>
            <a:pPr>
              <a:buNone/>
            </a:pPr>
            <a:r>
              <a:rPr lang="en-US" b="1" dirty="0"/>
              <a:t> </a:t>
            </a:r>
            <a:endParaRPr lang="en-US" dirty="0"/>
          </a:p>
          <a:p>
            <a:pPr lvl="0">
              <a:buNone/>
            </a:pPr>
            <a:r>
              <a:rPr lang="en-US" dirty="0"/>
              <a:t>It s</a:t>
            </a:r>
            <a:r>
              <a:rPr lang="en-US" b="1" u="sng" dirty="0"/>
              <a:t>timulates</a:t>
            </a:r>
            <a:r>
              <a:rPr lang="en-US" dirty="0"/>
              <a:t> </a:t>
            </a:r>
            <a:r>
              <a:rPr lang="en-US" b="1" dirty="0"/>
              <a:t>presynaptic α</a:t>
            </a:r>
            <a:r>
              <a:rPr lang="en-US" b="1" baseline="-25000" dirty="0"/>
              <a:t>2</a:t>
            </a:r>
            <a:r>
              <a:rPr lang="en-US" b="1" dirty="0"/>
              <a:t> receptors</a:t>
            </a:r>
            <a:r>
              <a:rPr lang="en-US" dirty="0"/>
              <a:t> on the nerve endings → inhibition of NA release.</a:t>
            </a:r>
          </a:p>
          <a:p>
            <a:pPr>
              <a:buNone/>
            </a:pPr>
            <a:r>
              <a:rPr lang="en-US" dirty="0"/>
              <a:t>Inhibition of central sympathetic outflow (stimulates </a:t>
            </a:r>
            <a:r>
              <a:rPr lang="en-US" b="1" dirty="0"/>
              <a:t>presynaptic </a:t>
            </a:r>
            <a:r>
              <a:rPr lang="en-US" dirty="0"/>
              <a:t>α</a:t>
            </a:r>
            <a:r>
              <a:rPr lang="en-US" b="1" dirty="0"/>
              <a:t>2 receptors </a:t>
            </a:r>
            <a:r>
              <a:rPr lang="en-US" dirty="0"/>
              <a:t>in NTS).</a:t>
            </a:r>
          </a:p>
          <a:p>
            <a:pPr lvl="0">
              <a:buNone/>
            </a:pPr>
            <a:r>
              <a:rPr lang="en-US" b="1" dirty="0"/>
              <a:t> So, it inhibits central &amp;peripheral NE release</a:t>
            </a:r>
            <a:endParaRPr lang="en-US" dirty="0"/>
          </a:p>
          <a:p>
            <a:pPr lvl="0">
              <a:buNone/>
            </a:pPr>
            <a:r>
              <a:rPr lang="en-US" dirty="0"/>
              <a:t>It inhibits </a:t>
            </a:r>
            <a:r>
              <a:rPr lang="en-US" i="1" dirty="0"/>
              <a:t>dopamine hydroxylase</a:t>
            </a:r>
            <a:r>
              <a:rPr lang="en-US" dirty="0"/>
              <a:t> enzyme → inhibition of NA synthesis. </a:t>
            </a:r>
          </a:p>
          <a:p>
            <a:pPr lvl="0">
              <a:buNone/>
            </a:pPr>
            <a:r>
              <a:rPr lang="en-US" dirty="0"/>
              <a:t>It inhibits </a:t>
            </a:r>
            <a:r>
              <a:rPr lang="en-US" b="1" dirty="0"/>
              <a:t>renin release</a:t>
            </a:r>
            <a:r>
              <a:rPr lang="en-US" dirty="0"/>
              <a:t> and plasma renin activity.</a:t>
            </a:r>
          </a:p>
          <a:p>
            <a:endParaRPr lang="en-US" dirty="0"/>
          </a:p>
          <a:p>
            <a:pPr marL="0" indent="0">
              <a:buNone/>
            </a:pPr>
            <a:r>
              <a:rPr lang="en-US" dirty="0"/>
              <a:t>	</a:t>
            </a:r>
          </a:p>
          <a:p>
            <a:pPr>
              <a:buNone/>
            </a:pPr>
            <a:r>
              <a:rPr lang="en-US" b="1" u="sng" dirty="0"/>
              <a:t>Therapeutic uses:</a:t>
            </a:r>
            <a:endParaRPr lang="en-US" dirty="0"/>
          </a:p>
          <a:p>
            <a:pPr>
              <a:buNone/>
            </a:pPr>
            <a:r>
              <a:rPr lang="en-US" b="1" dirty="0"/>
              <a:t> </a:t>
            </a:r>
            <a:endParaRPr lang="en-US" dirty="0"/>
          </a:p>
          <a:p>
            <a:pPr lvl="0">
              <a:buNone/>
            </a:pPr>
            <a:r>
              <a:rPr lang="en-US" dirty="0"/>
              <a:t>1-Moderate to severe hypertension.</a:t>
            </a:r>
          </a:p>
          <a:p>
            <a:pPr lvl="0">
              <a:buNone/>
            </a:pPr>
            <a:r>
              <a:rPr lang="en-US" dirty="0"/>
              <a:t>2-Prophylaxis of migraine.</a:t>
            </a:r>
          </a:p>
          <a:p>
            <a:pPr lvl="0">
              <a:buNone/>
            </a:pPr>
            <a:r>
              <a:rPr lang="en-US" dirty="0"/>
              <a:t>3-In opiate withdrawal to decrease symptoms of sympathetic over activity.</a:t>
            </a:r>
          </a:p>
          <a:p>
            <a:pPr lvl="0">
              <a:buNone/>
            </a:pPr>
            <a:r>
              <a:rPr lang="en-US" dirty="0"/>
              <a:t>4-As a sedative to reduce anxiety in </a:t>
            </a:r>
            <a:r>
              <a:rPr lang="en-US" dirty="0" err="1"/>
              <a:t>preanesthetic</a:t>
            </a:r>
            <a:r>
              <a:rPr lang="en-US" dirty="0"/>
              <a:t> medication.</a:t>
            </a:r>
          </a:p>
          <a:p>
            <a:pPr lvl="0">
              <a:buNone/>
            </a:pPr>
            <a:r>
              <a:rPr lang="en-US" dirty="0"/>
              <a:t>5- Diarrhea of autonomic neuropathy</a:t>
            </a:r>
          </a:p>
          <a:p>
            <a:pPr>
              <a:buNone/>
            </a:pPr>
            <a:r>
              <a:rPr lang="en-US" dirty="0"/>
              <a:t> </a:t>
            </a:r>
          </a:p>
          <a:p>
            <a:endParaRPr lang="ar-EG"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60648"/>
            <a:ext cx="493204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382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a:solidFill>
            <a:schemeClr val="accent2">
              <a:lumMod val="20000"/>
              <a:lumOff val="80000"/>
            </a:schemeClr>
          </a:solidFill>
          <a:ln>
            <a:solidFill>
              <a:schemeClr val="tx1"/>
            </a:solidFill>
          </a:ln>
        </p:spPr>
        <p:txBody>
          <a:bodyPr>
            <a:normAutofit fontScale="90000"/>
          </a:bodyPr>
          <a:lstStyle/>
          <a:p>
            <a:r>
              <a:rPr lang="en-US" sz="4000" b="1" dirty="0">
                <a:solidFill>
                  <a:srgbClr val="FF0000"/>
                </a:solidFill>
              </a:rPr>
              <a:t>2 divisions of ANS </a:t>
            </a:r>
            <a:endParaRPr lang="en-US" sz="4000" dirty="0">
              <a:solidFill>
                <a:srgbClr val="FF0000"/>
              </a:solidFill>
            </a:endParaRPr>
          </a:p>
        </p:txBody>
      </p:sp>
      <p:sp>
        <p:nvSpPr>
          <p:cNvPr id="3" name="Content Placeholder 2"/>
          <p:cNvSpPr>
            <a:spLocks noGrp="1"/>
          </p:cNvSpPr>
          <p:nvPr>
            <p:ph idx="1"/>
          </p:nvPr>
        </p:nvSpPr>
        <p:spPr>
          <a:xfrm>
            <a:off x="0" y="1600200"/>
            <a:ext cx="5638800" cy="4953000"/>
          </a:xfrm>
        </p:spPr>
        <p:txBody>
          <a:bodyPr>
            <a:normAutofit fontScale="92500" lnSpcReduction="20000"/>
          </a:bodyPr>
          <a:lstStyle/>
          <a:p>
            <a:r>
              <a:rPr lang="en-US" b="1" dirty="0"/>
              <a:t> </a:t>
            </a:r>
            <a:r>
              <a:rPr lang="en-US" sz="2800" b="1" dirty="0">
                <a:latin typeface="Comic Sans MS" pitchFamily="66" charset="0"/>
              </a:rPr>
              <a:t>Sympathetic </a:t>
            </a:r>
          </a:p>
          <a:p>
            <a:pPr lvl="1"/>
            <a:r>
              <a:rPr lang="en-US" dirty="0">
                <a:latin typeface="Comic Sans MS" pitchFamily="66" charset="0"/>
              </a:rPr>
              <a:t>“Fight or flight”</a:t>
            </a:r>
          </a:p>
          <a:p>
            <a:pPr lvl="1"/>
            <a:r>
              <a:rPr lang="en-US" dirty="0">
                <a:latin typeface="Comic Sans MS" pitchFamily="66" charset="0"/>
              </a:rPr>
              <a:t>“</a:t>
            </a:r>
            <a:r>
              <a:rPr lang="en-US" b="1" dirty="0">
                <a:solidFill>
                  <a:srgbClr val="FF0000"/>
                </a:solidFill>
                <a:latin typeface="Comic Sans MS" pitchFamily="66" charset="0"/>
              </a:rPr>
              <a:t>E” division</a:t>
            </a:r>
          </a:p>
          <a:p>
            <a:pPr lvl="2"/>
            <a:r>
              <a:rPr lang="en-US" sz="2800" dirty="0">
                <a:latin typeface="Comic Sans MS" pitchFamily="66" charset="0"/>
              </a:rPr>
              <a:t>Exercise, excitement, emergency, and embarrassment</a:t>
            </a:r>
          </a:p>
          <a:p>
            <a:pPr lvl="2">
              <a:buNone/>
            </a:pPr>
            <a:endParaRPr lang="en-US" sz="2800" dirty="0">
              <a:latin typeface="Comic Sans MS" pitchFamily="66" charset="0"/>
            </a:endParaRPr>
          </a:p>
          <a:p>
            <a:r>
              <a:rPr lang="en-US" sz="2800" b="1" dirty="0">
                <a:latin typeface="Comic Sans MS" pitchFamily="66" charset="0"/>
              </a:rPr>
              <a:t>Parasympathetic</a:t>
            </a:r>
            <a:r>
              <a:rPr lang="en-US" sz="2800" dirty="0">
                <a:latin typeface="Comic Sans MS" pitchFamily="66" charset="0"/>
              </a:rPr>
              <a:t> </a:t>
            </a:r>
          </a:p>
          <a:p>
            <a:pPr lvl="1"/>
            <a:r>
              <a:rPr lang="en-US" dirty="0">
                <a:latin typeface="Comic Sans MS" pitchFamily="66" charset="0"/>
              </a:rPr>
              <a:t>“Rest and digest”</a:t>
            </a:r>
          </a:p>
          <a:p>
            <a:pPr lvl="1"/>
            <a:r>
              <a:rPr lang="en-US" dirty="0">
                <a:latin typeface="Comic Sans MS" pitchFamily="66" charset="0"/>
              </a:rPr>
              <a:t>“</a:t>
            </a:r>
            <a:r>
              <a:rPr lang="en-US" b="1" dirty="0">
                <a:solidFill>
                  <a:srgbClr val="FF0000"/>
                </a:solidFill>
                <a:latin typeface="Comic Sans MS" pitchFamily="66" charset="0"/>
              </a:rPr>
              <a:t>D” division</a:t>
            </a:r>
          </a:p>
          <a:p>
            <a:pPr lvl="2"/>
            <a:r>
              <a:rPr lang="en-US" sz="2800" dirty="0">
                <a:latin typeface="Comic Sans MS" pitchFamily="66" charset="0"/>
              </a:rPr>
              <a:t>Digestion, defecation, and </a:t>
            </a:r>
            <a:r>
              <a:rPr lang="en-US" sz="2800" dirty="0" err="1">
                <a:latin typeface="Comic Sans MS" pitchFamily="66" charset="0"/>
              </a:rPr>
              <a:t>diuresis</a:t>
            </a:r>
            <a:endParaRPr lang="en-US" sz="2800" dirty="0">
              <a:latin typeface="Comic Sans MS" pitchFamily="66" charset="0"/>
            </a:endParaRPr>
          </a:p>
          <a:p>
            <a:pPr>
              <a:buNone/>
            </a:pPr>
            <a:endParaRPr lang="en-US" dirty="0">
              <a:latin typeface="Comic Sans MS" pitchFamily="66" charset="0"/>
            </a:endParaRPr>
          </a:p>
          <a:p>
            <a:endParaRPr lang="en-US" dirty="0"/>
          </a:p>
        </p:txBody>
      </p:sp>
      <p:pic>
        <p:nvPicPr>
          <p:cNvPr id="4" name="Picture 2" descr="j0139659[1]"/>
          <p:cNvPicPr>
            <a:picLocks noChangeAspect="1" noChangeArrowheads="1"/>
          </p:cNvPicPr>
          <p:nvPr/>
        </p:nvPicPr>
        <p:blipFill>
          <a:blip r:embed="rId2" cstate="print"/>
          <a:srcRect/>
          <a:stretch>
            <a:fillRect/>
          </a:stretch>
        </p:blipFill>
        <p:spPr>
          <a:xfrm>
            <a:off x="4953000" y="838200"/>
            <a:ext cx="3594100" cy="3217863"/>
          </a:xfrm>
          <a:prstGeom prst="rect">
            <a:avLst/>
          </a:prstGeom>
          <a:noFill/>
          <a:ln/>
        </p:spPr>
      </p:pic>
      <p:pic>
        <p:nvPicPr>
          <p:cNvPr id="5" name="Picture 7" descr="j0271176[1]"/>
          <p:cNvPicPr>
            <a:picLocks noChangeAspect="1" noChangeArrowheads="1"/>
          </p:cNvPicPr>
          <p:nvPr/>
        </p:nvPicPr>
        <p:blipFill>
          <a:blip r:embed="rId3" cstate="print"/>
          <a:srcRect t="17769" b="10855"/>
          <a:stretch>
            <a:fillRect/>
          </a:stretch>
        </p:blipFill>
        <p:spPr>
          <a:xfrm>
            <a:off x="5257800" y="3886200"/>
            <a:ext cx="3886200" cy="2625725"/>
          </a:xfrm>
          <a:prstGeom prst="rect">
            <a:avLst/>
          </a:prstGeom>
          <a:noFill/>
          <a:ln/>
        </p:spPr>
      </p:pic>
    </p:spTree>
    <p:extLst>
      <p:ext uri="{BB962C8B-B14F-4D97-AF65-F5344CB8AC3E}">
        <p14:creationId xmlns:p14="http://schemas.microsoft.com/office/powerpoint/2010/main" val="7254106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991600" cy="6553200"/>
          </a:xfrm>
        </p:spPr>
        <p:txBody>
          <a:bodyPr/>
          <a:lstStyle/>
          <a:p>
            <a:pPr>
              <a:buNone/>
            </a:pPr>
            <a:r>
              <a:rPr lang="en-US" b="1" u="sng" dirty="0"/>
              <a:t>Side effects:</a:t>
            </a:r>
            <a:endParaRPr lang="en-US" dirty="0"/>
          </a:p>
          <a:p>
            <a:pPr>
              <a:buNone/>
            </a:pPr>
            <a:r>
              <a:rPr lang="en-US" dirty="0"/>
              <a:t> </a:t>
            </a:r>
            <a:r>
              <a:rPr lang="en-US" b="1" u="sng" dirty="0"/>
              <a:t>S</a:t>
            </a:r>
            <a:r>
              <a:rPr lang="en-US" dirty="0"/>
              <a:t>edation and dry mouth (</a:t>
            </a:r>
            <a:r>
              <a:rPr lang="en-US" dirty="0" err="1"/>
              <a:t>xerostomia</a:t>
            </a:r>
            <a:r>
              <a:rPr lang="en-US" dirty="0"/>
              <a:t>).</a:t>
            </a:r>
          </a:p>
          <a:p>
            <a:pPr>
              <a:buNone/>
            </a:pPr>
            <a:r>
              <a:rPr lang="en-US" b="1" u="sng" dirty="0"/>
              <a:t>S</a:t>
            </a:r>
            <a:r>
              <a:rPr lang="en-US" u="sng" dirty="0"/>
              <a:t>evere hypertension</a:t>
            </a:r>
            <a:r>
              <a:rPr lang="en-US" dirty="0"/>
              <a:t> can occur with overdoses due to stimulation of </a:t>
            </a:r>
            <a:r>
              <a:rPr lang="en-US" b="1" dirty="0"/>
              <a:t>α</a:t>
            </a:r>
            <a:r>
              <a:rPr lang="en-US" b="1" baseline="-25000" dirty="0"/>
              <a:t>1</a:t>
            </a:r>
            <a:r>
              <a:rPr lang="en-US" dirty="0"/>
              <a:t> receptors as a result of loss of selectivity.</a:t>
            </a:r>
          </a:p>
          <a:p>
            <a:pPr>
              <a:buNone/>
            </a:pPr>
            <a:r>
              <a:rPr lang="en-US" b="1" u="sng" dirty="0"/>
              <a:t>S</a:t>
            </a:r>
            <a:r>
              <a:rPr lang="en-US" u="sng" dirty="0"/>
              <a:t>udden withdrawal </a:t>
            </a:r>
            <a:r>
              <a:rPr lang="en-US" dirty="0"/>
              <a:t>can lead to </a:t>
            </a:r>
            <a:r>
              <a:rPr lang="en-US" b="1" dirty="0"/>
              <a:t>hypertensive crisis</a:t>
            </a:r>
            <a:r>
              <a:rPr lang="en-US" dirty="0"/>
              <a:t> (</a:t>
            </a:r>
            <a:r>
              <a:rPr lang="en-US" u="dotted" dirty="0"/>
              <a:t>treated by combined α &amp; β blockers</a:t>
            </a:r>
            <a:r>
              <a:rPr lang="en-US" dirty="0"/>
              <a:t>), so it must be stopped gradually.</a:t>
            </a:r>
          </a:p>
          <a:p>
            <a:pPr>
              <a:buNone/>
            </a:pPr>
            <a:r>
              <a:rPr lang="en-US" b="1" u="sng" dirty="0"/>
              <a:t>S</a:t>
            </a:r>
            <a:r>
              <a:rPr lang="en-US" dirty="0"/>
              <a:t>alt and water retention.</a:t>
            </a:r>
          </a:p>
          <a:p>
            <a:endParaRPr lang="ar-EG"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553200"/>
          </a:xfrm>
        </p:spPr>
        <p:txBody>
          <a:bodyPr>
            <a:normAutofit fontScale="92500" lnSpcReduction="20000"/>
          </a:bodyPr>
          <a:lstStyle/>
          <a:p>
            <a:pPr>
              <a:buNone/>
            </a:pPr>
            <a:r>
              <a:rPr lang="en-US" b="1" dirty="0"/>
              <a:t>Dopamine (D1) receptors agonists: </a:t>
            </a:r>
            <a:r>
              <a:rPr lang="en-US" b="1" dirty="0" err="1"/>
              <a:t>Fenoldopam</a:t>
            </a:r>
            <a:endParaRPr lang="en-US" b="1" dirty="0"/>
          </a:p>
          <a:p>
            <a:pPr>
              <a:buNone/>
            </a:pPr>
            <a:r>
              <a:rPr lang="en-US" dirty="0"/>
              <a:t> </a:t>
            </a:r>
          </a:p>
          <a:p>
            <a:pPr>
              <a:buNone/>
            </a:pPr>
            <a:r>
              <a:rPr lang="en-US" b="1" u="sng" dirty="0"/>
              <a:t>Mechanism:</a:t>
            </a:r>
            <a:r>
              <a:rPr lang="en-US" dirty="0"/>
              <a:t> </a:t>
            </a:r>
          </a:p>
          <a:p>
            <a:pPr>
              <a:buNone/>
            </a:pPr>
            <a:r>
              <a:rPr lang="en-US" dirty="0"/>
              <a:t> It stimulates </a:t>
            </a:r>
            <a:r>
              <a:rPr lang="en-US" b="1" dirty="0"/>
              <a:t>D</a:t>
            </a:r>
            <a:r>
              <a:rPr lang="en-US" b="1" baseline="-25000" dirty="0"/>
              <a:t>1</a:t>
            </a:r>
            <a:r>
              <a:rPr lang="en-US" dirty="0"/>
              <a:t> receptors in peripheral arteries leading to VD and </a:t>
            </a:r>
            <a:r>
              <a:rPr lang="en-US" dirty="0" err="1"/>
              <a:t>diuresis</a:t>
            </a:r>
            <a:r>
              <a:rPr lang="en-US" dirty="0"/>
              <a:t>.</a:t>
            </a:r>
          </a:p>
          <a:p>
            <a:pPr>
              <a:buNone/>
            </a:pPr>
            <a:r>
              <a:rPr lang="en-US" dirty="0"/>
              <a:t> </a:t>
            </a:r>
          </a:p>
          <a:p>
            <a:pPr>
              <a:buNone/>
            </a:pPr>
            <a:r>
              <a:rPr lang="en-US" b="1" u="sng" dirty="0"/>
              <a:t>Uses: </a:t>
            </a:r>
            <a:r>
              <a:rPr lang="en-US" dirty="0"/>
              <a:t>it is given by continuous </a:t>
            </a:r>
            <a:r>
              <a:rPr lang="en-US" dirty="0" err="1"/>
              <a:t>i.v</a:t>
            </a:r>
            <a:r>
              <a:rPr lang="en-US" dirty="0"/>
              <a:t>. infusion </a:t>
            </a:r>
          </a:p>
          <a:p>
            <a:pPr>
              <a:buNone/>
            </a:pPr>
            <a:r>
              <a:rPr lang="en-US" dirty="0"/>
              <a:t> Treatment of hypertensive emergencies. </a:t>
            </a:r>
          </a:p>
          <a:p>
            <a:pPr lvl="0">
              <a:buNone/>
            </a:pPr>
            <a:r>
              <a:rPr lang="en-US" dirty="0"/>
              <a:t>Treatment of post-operative hypertension.</a:t>
            </a:r>
          </a:p>
          <a:p>
            <a:pPr>
              <a:buNone/>
            </a:pPr>
            <a:r>
              <a:rPr lang="en-US" dirty="0"/>
              <a:t> </a:t>
            </a:r>
          </a:p>
          <a:p>
            <a:pPr>
              <a:buNone/>
            </a:pPr>
            <a:r>
              <a:rPr lang="en-US" b="1" u="sng" dirty="0"/>
              <a:t>Side effects:</a:t>
            </a:r>
            <a:endParaRPr lang="en-US" dirty="0"/>
          </a:p>
          <a:p>
            <a:pPr>
              <a:buNone/>
            </a:pPr>
            <a:r>
              <a:rPr lang="en-US" b="1" dirty="0"/>
              <a:t> </a:t>
            </a:r>
            <a:r>
              <a:rPr lang="en-US" dirty="0"/>
              <a:t>Hypotension and reflex tachycardia</a:t>
            </a:r>
          </a:p>
          <a:p>
            <a:pPr lvl="0">
              <a:buNone/>
            </a:pPr>
            <a:r>
              <a:rPr lang="en-US" dirty="0"/>
              <a:t>Increase IOP so it should be avoided in patients with </a:t>
            </a:r>
            <a:r>
              <a:rPr lang="en-US" b="1" dirty="0"/>
              <a:t>glaucoma</a:t>
            </a:r>
            <a:r>
              <a:rPr lang="en-US" dirty="0"/>
              <a:t>.</a:t>
            </a:r>
          </a:p>
          <a:p>
            <a:endParaRPr lang="ar-EG"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normAutofit/>
          </a:bodyPr>
          <a:lstStyle/>
          <a:p>
            <a:pPr>
              <a:buNone/>
            </a:pPr>
            <a:r>
              <a:rPr lang="en-US" b="1" dirty="0"/>
              <a:t>Calcium channel blockers (CCBs) </a:t>
            </a:r>
            <a:r>
              <a:rPr lang="en-US" dirty="0"/>
              <a:t> </a:t>
            </a:r>
          </a:p>
          <a:p>
            <a:pPr>
              <a:buNone/>
            </a:pPr>
            <a:r>
              <a:rPr lang="en-US" dirty="0"/>
              <a:t>These are drugs that block </a:t>
            </a:r>
            <a:r>
              <a:rPr lang="en-US" u="sng" dirty="0"/>
              <a:t>voltage-gated Ca</a:t>
            </a:r>
            <a:r>
              <a:rPr lang="en-US" u="sng" baseline="30000" dirty="0"/>
              <a:t>2+</a:t>
            </a:r>
            <a:r>
              <a:rPr lang="en-US" u="sng" dirty="0"/>
              <a:t> channels</a:t>
            </a:r>
            <a:r>
              <a:rPr lang="en-US" dirty="0"/>
              <a:t>.</a:t>
            </a:r>
          </a:p>
          <a:p>
            <a:pPr>
              <a:buNone/>
            </a:pPr>
            <a:r>
              <a:rPr lang="en-US" b="1" dirty="0"/>
              <a:t> </a:t>
            </a:r>
            <a:endParaRPr lang="en-US" dirty="0"/>
          </a:p>
          <a:p>
            <a:pPr>
              <a:buNone/>
            </a:pPr>
            <a:r>
              <a:rPr lang="en-US" b="1" u="sng" dirty="0"/>
              <a:t>Classification of CCBs according to therapeutic effect:</a:t>
            </a:r>
            <a:endParaRPr lang="en-US" dirty="0"/>
          </a:p>
          <a:p>
            <a:pPr>
              <a:buNone/>
            </a:pPr>
            <a:r>
              <a:rPr lang="en-US" dirty="0"/>
              <a:t> </a:t>
            </a:r>
          </a:p>
          <a:p>
            <a:pPr lvl="0">
              <a:buNone/>
            </a:pPr>
            <a:r>
              <a:rPr lang="en-US" dirty="0"/>
              <a:t>CCB with mainly </a:t>
            </a:r>
            <a:r>
              <a:rPr lang="en-US" b="1" dirty="0"/>
              <a:t>cardiac</a:t>
            </a:r>
            <a:r>
              <a:rPr lang="en-US" dirty="0"/>
              <a:t> effects: </a:t>
            </a:r>
            <a:r>
              <a:rPr lang="en-US" i="1" dirty="0"/>
              <a:t>verapamil, diltiazem</a:t>
            </a:r>
            <a:r>
              <a:rPr lang="en-US" dirty="0"/>
              <a:t> (???????)</a:t>
            </a:r>
            <a:r>
              <a:rPr lang="en-US" i="1" dirty="0"/>
              <a:t>.</a:t>
            </a:r>
            <a:endParaRPr lang="en-US" dirty="0"/>
          </a:p>
          <a:p>
            <a:pPr lvl="0">
              <a:buNone/>
            </a:pPr>
            <a:r>
              <a:rPr lang="en-US" dirty="0"/>
              <a:t>CCB with mainly </a:t>
            </a:r>
            <a:r>
              <a:rPr lang="en-US" b="1" dirty="0"/>
              <a:t>vascular</a:t>
            </a:r>
            <a:r>
              <a:rPr lang="en-US" dirty="0"/>
              <a:t> effects: </a:t>
            </a:r>
            <a:r>
              <a:rPr lang="en-US" i="1" dirty="0"/>
              <a:t>nifedipine, amlodipine, </a:t>
            </a:r>
            <a:r>
              <a:rPr lang="en-US" i="1" dirty="0" err="1"/>
              <a:t>isradipine</a:t>
            </a:r>
            <a:r>
              <a:rPr lang="en-US" i="1" dirty="0"/>
              <a:t>, </a:t>
            </a:r>
            <a:r>
              <a:rPr lang="en-US" dirty="0" err="1"/>
              <a:t>felodipine</a:t>
            </a:r>
            <a:r>
              <a:rPr lang="en-US" dirty="0"/>
              <a:t>, </a:t>
            </a:r>
            <a:r>
              <a:rPr lang="en-US" dirty="0" err="1"/>
              <a:t>nimodipine</a:t>
            </a:r>
            <a:r>
              <a:rPr lang="en-US" dirty="0"/>
              <a:t> </a:t>
            </a:r>
            <a:r>
              <a:rPr lang="en-US" i="1" dirty="0"/>
              <a:t> </a:t>
            </a:r>
            <a:endParaRPr lang="en-US" dirty="0"/>
          </a:p>
          <a:p>
            <a:endParaRPr lang="ar-EG" dirty="0"/>
          </a:p>
        </p:txBody>
      </p:sp>
    </p:spTree>
    <p:extLst>
      <p:ext uri="{BB962C8B-B14F-4D97-AF65-F5344CB8AC3E}">
        <p14:creationId xmlns:p14="http://schemas.microsoft.com/office/powerpoint/2010/main" val="20595538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5821363"/>
          </a:xfrm>
        </p:spPr>
        <p:txBody>
          <a:bodyPr>
            <a:normAutofit/>
          </a:bodyPr>
          <a:lstStyle/>
          <a:p>
            <a:pPr>
              <a:buNone/>
            </a:pPr>
            <a:r>
              <a:rPr lang="en-US" b="1" u="sng" dirty="0"/>
              <a:t>Pharmacokinetics:</a:t>
            </a:r>
            <a:endParaRPr lang="en-US" dirty="0"/>
          </a:p>
          <a:p>
            <a:pPr>
              <a:buNone/>
            </a:pPr>
            <a:r>
              <a:rPr lang="en-US" dirty="0"/>
              <a:t> </a:t>
            </a:r>
            <a:r>
              <a:rPr lang="en-US" b="1" dirty="0"/>
              <a:t>Oral absorption</a:t>
            </a:r>
            <a:r>
              <a:rPr lang="en-US" dirty="0"/>
              <a:t> is nearly complete. </a:t>
            </a:r>
          </a:p>
          <a:p>
            <a:pPr lvl="0">
              <a:buNone/>
            </a:pPr>
            <a:r>
              <a:rPr lang="en-US" b="1" dirty="0"/>
              <a:t>Plasma protein binding</a:t>
            </a:r>
            <a:r>
              <a:rPr lang="en-US" dirty="0"/>
              <a:t> is 70-98% .......</a:t>
            </a:r>
          </a:p>
          <a:p>
            <a:pPr>
              <a:buNone/>
            </a:pPr>
            <a:r>
              <a:rPr lang="en-US" b="1" dirty="0"/>
              <a:t> Metabolism:</a:t>
            </a:r>
            <a:r>
              <a:rPr lang="en-US" dirty="0"/>
              <a:t> verapamil and diltiazem are metabolized into active metabolites.</a:t>
            </a:r>
          </a:p>
          <a:p>
            <a:pPr>
              <a:buNone/>
            </a:pPr>
            <a:r>
              <a:rPr lang="en-US" b="1" dirty="0"/>
              <a:t> In older patients and in patients with liver cirrhosis</a:t>
            </a:r>
            <a:r>
              <a:rPr lang="en-US" dirty="0"/>
              <a:t> the dose should be decreased.</a:t>
            </a:r>
          </a:p>
          <a:p>
            <a:pPr>
              <a:buNone/>
            </a:pPr>
            <a:endParaRPr lang="en-US" b="1" dirty="0"/>
          </a:p>
          <a:p>
            <a:pPr>
              <a:buNone/>
            </a:pPr>
            <a:r>
              <a:rPr lang="en-US" b="1" u="sng" dirty="0"/>
              <a:t>Pharmacological effects:</a:t>
            </a:r>
            <a:endParaRPr lang="ar-EG" b="1" u="sng" dirty="0"/>
          </a:p>
        </p:txBody>
      </p:sp>
      <p:grpSp>
        <p:nvGrpSpPr>
          <p:cNvPr id="6" name="Group 5">
            <a:extLst>
              <a:ext uri="{FF2B5EF4-FFF2-40B4-BE49-F238E27FC236}">
                <a16:creationId xmlns:a16="http://schemas.microsoft.com/office/drawing/2014/main" id="{415A5CEF-F2D9-F810-0B64-361FB4696F02}"/>
              </a:ext>
            </a:extLst>
          </p:cNvPr>
          <p:cNvGrpSpPr/>
          <p:nvPr/>
        </p:nvGrpSpPr>
        <p:grpSpPr>
          <a:xfrm>
            <a:off x="3661587" y="262738"/>
            <a:ext cx="606240" cy="504360"/>
            <a:chOff x="3661587" y="262738"/>
            <a:chExt cx="606240" cy="50436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45430E11-D6EE-FD9C-46AA-E6A87035DF2C}"/>
                    </a:ext>
                  </a:extLst>
                </p14:cNvPr>
                <p14:cNvContentPartPr/>
                <p14:nvPr/>
              </p14:nvContentPartPr>
              <p14:xfrm>
                <a:off x="3763107" y="296938"/>
                <a:ext cx="68040" cy="249120"/>
              </p14:xfrm>
            </p:contentPart>
          </mc:Choice>
          <mc:Fallback xmlns="">
            <p:pic>
              <p:nvPicPr>
                <p:cNvPr id="2" name="Ink 1">
                  <a:extLst>
                    <a:ext uri="{FF2B5EF4-FFF2-40B4-BE49-F238E27FC236}">
                      <a16:creationId xmlns:a16="http://schemas.microsoft.com/office/drawing/2014/main" id="{45430E11-D6EE-FD9C-46AA-E6A87035DF2C}"/>
                    </a:ext>
                  </a:extLst>
                </p:cNvPr>
                <p:cNvPicPr/>
                <p:nvPr/>
              </p:nvPicPr>
              <p:blipFill>
                <a:blip r:embed="rId3"/>
                <a:stretch>
                  <a:fillRect/>
                </a:stretch>
              </p:blipFill>
              <p:spPr>
                <a:xfrm>
                  <a:off x="3756987" y="290818"/>
                  <a:ext cx="8028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74C6C06B-7CCD-B03D-37C3-064ED985DB5F}"/>
                    </a:ext>
                  </a:extLst>
                </p14:cNvPr>
                <p14:cNvContentPartPr/>
                <p14:nvPr/>
              </p14:nvContentPartPr>
              <p14:xfrm>
                <a:off x="3750867" y="294778"/>
                <a:ext cx="225720" cy="351000"/>
              </p14:xfrm>
            </p:contentPart>
          </mc:Choice>
          <mc:Fallback xmlns="">
            <p:pic>
              <p:nvPicPr>
                <p:cNvPr id="4" name="Ink 3">
                  <a:extLst>
                    <a:ext uri="{FF2B5EF4-FFF2-40B4-BE49-F238E27FC236}">
                      <a16:creationId xmlns:a16="http://schemas.microsoft.com/office/drawing/2014/main" id="{74C6C06B-7CCD-B03D-37C3-064ED985DB5F}"/>
                    </a:ext>
                  </a:extLst>
                </p:cNvPr>
                <p:cNvPicPr/>
                <p:nvPr/>
              </p:nvPicPr>
              <p:blipFill>
                <a:blip r:embed="rId5"/>
                <a:stretch>
                  <a:fillRect/>
                </a:stretch>
              </p:blipFill>
              <p:spPr>
                <a:xfrm>
                  <a:off x="3744747" y="288658"/>
                  <a:ext cx="237960" cy="363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43DB1F6-DFBC-D58C-75B6-E29B88A45A9D}"/>
                    </a:ext>
                  </a:extLst>
                </p14:cNvPr>
                <p14:cNvContentPartPr/>
                <p14:nvPr/>
              </p14:nvContentPartPr>
              <p14:xfrm>
                <a:off x="3661587" y="262738"/>
                <a:ext cx="606240" cy="504360"/>
              </p14:xfrm>
            </p:contentPart>
          </mc:Choice>
          <mc:Fallback xmlns="">
            <p:pic>
              <p:nvPicPr>
                <p:cNvPr id="5" name="Ink 4">
                  <a:extLst>
                    <a:ext uri="{FF2B5EF4-FFF2-40B4-BE49-F238E27FC236}">
                      <a16:creationId xmlns:a16="http://schemas.microsoft.com/office/drawing/2014/main" id="{343DB1F6-DFBC-D58C-75B6-E29B88A45A9D}"/>
                    </a:ext>
                  </a:extLst>
                </p:cNvPr>
                <p:cNvPicPr/>
                <p:nvPr/>
              </p:nvPicPr>
              <p:blipFill>
                <a:blip r:embed="rId7"/>
                <a:stretch>
                  <a:fillRect/>
                </a:stretch>
              </p:blipFill>
              <p:spPr>
                <a:xfrm>
                  <a:off x="3655467" y="256618"/>
                  <a:ext cx="618480" cy="516600"/>
                </a:xfrm>
                <a:prstGeom prst="rect">
                  <a:avLst/>
                </a:prstGeom>
              </p:spPr>
            </p:pic>
          </mc:Fallback>
        </mc:AlternateContent>
      </p:grpSp>
      <p:grpSp>
        <p:nvGrpSpPr>
          <p:cNvPr id="9" name="Group 8">
            <a:extLst>
              <a:ext uri="{FF2B5EF4-FFF2-40B4-BE49-F238E27FC236}">
                <a16:creationId xmlns:a16="http://schemas.microsoft.com/office/drawing/2014/main" id="{9FDF911E-A19E-F1E8-BB87-97AB3C9A35F9}"/>
              </a:ext>
            </a:extLst>
          </p:cNvPr>
          <p:cNvGrpSpPr/>
          <p:nvPr/>
        </p:nvGrpSpPr>
        <p:grpSpPr>
          <a:xfrm>
            <a:off x="7532307" y="391978"/>
            <a:ext cx="1324440" cy="1464840"/>
            <a:chOff x="7532307" y="391978"/>
            <a:chExt cx="1324440" cy="1464840"/>
          </a:xfrm>
        </p:grpSpPr>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0CE90005-1BEA-952A-4EA2-7735952CFE24}"/>
                    </a:ext>
                  </a:extLst>
                </p14:cNvPr>
                <p14:cNvContentPartPr/>
                <p14:nvPr/>
              </p14:nvContentPartPr>
              <p14:xfrm>
                <a:off x="7544187" y="391978"/>
                <a:ext cx="380160" cy="500040"/>
              </p14:xfrm>
            </p:contentPart>
          </mc:Choice>
          <mc:Fallback xmlns="">
            <p:pic>
              <p:nvPicPr>
                <p:cNvPr id="7" name="Ink 6">
                  <a:extLst>
                    <a:ext uri="{FF2B5EF4-FFF2-40B4-BE49-F238E27FC236}">
                      <a16:creationId xmlns:a16="http://schemas.microsoft.com/office/drawing/2014/main" id="{0CE90005-1BEA-952A-4EA2-7735952CFE24}"/>
                    </a:ext>
                  </a:extLst>
                </p:cNvPr>
                <p:cNvPicPr/>
                <p:nvPr/>
              </p:nvPicPr>
              <p:blipFill>
                <a:blip r:embed="rId9"/>
                <a:stretch>
                  <a:fillRect/>
                </a:stretch>
              </p:blipFill>
              <p:spPr>
                <a:xfrm>
                  <a:off x="7538067" y="385858"/>
                  <a:ext cx="392400" cy="512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8B4087AD-42DE-EC2B-D3D2-DE79451CF43B}"/>
                    </a:ext>
                  </a:extLst>
                </p14:cNvPr>
                <p14:cNvContentPartPr/>
                <p14:nvPr/>
              </p14:nvContentPartPr>
              <p14:xfrm>
                <a:off x="7532307" y="421858"/>
                <a:ext cx="1324440" cy="1434960"/>
              </p14:xfrm>
            </p:contentPart>
          </mc:Choice>
          <mc:Fallback xmlns="">
            <p:pic>
              <p:nvPicPr>
                <p:cNvPr id="8" name="Ink 7">
                  <a:extLst>
                    <a:ext uri="{FF2B5EF4-FFF2-40B4-BE49-F238E27FC236}">
                      <a16:creationId xmlns:a16="http://schemas.microsoft.com/office/drawing/2014/main" id="{8B4087AD-42DE-EC2B-D3D2-DE79451CF43B}"/>
                    </a:ext>
                  </a:extLst>
                </p:cNvPr>
                <p:cNvPicPr/>
                <p:nvPr/>
              </p:nvPicPr>
              <p:blipFill>
                <a:blip r:embed="rId11"/>
                <a:stretch>
                  <a:fillRect/>
                </a:stretch>
              </p:blipFill>
              <p:spPr>
                <a:xfrm>
                  <a:off x="7526187" y="415738"/>
                  <a:ext cx="1336680" cy="1447200"/>
                </a:xfrm>
                <a:prstGeom prst="rect">
                  <a:avLst/>
                </a:prstGeom>
              </p:spPr>
            </p:pic>
          </mc:Fallback>
        </mc:AlternateContent>
      </p:grpSp>
    </p:spTree>
    <p:extLst>
      <p:ext uri="{BB962C8B-B14F-4D97-AF65-F5344CB8AC3E}">
        <p14:creationId xmlns:p14="http://schemas.microsoft.com/office/powerpoint/2010/main" val="33848026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87622232"/>
              </p:ext>
            </p:extLst>
          </p:nvPr>
        </p:nvGraphicFramePr>
        <p:xfrm>
          <a:off x="152400" y="1844824"/>
          <a:ext cx="8839200" cy="2743200"/>
        </p:xfrm>
        <a:graphic>
          <a:graphicData uri="http://schemas.openxmlformats.org/drawingml/2006/table">
            <a:tbl>
              <a:tblPr rtl="1" firstRow="1" bandRow="1">
                <a:tableStyleId>{5C22544A-7EE6-4342-B048-85BDC9FD1C3A}</a:tableStyleId>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0">
                <a:tc>
                  <a:txBody>
                    <a:bodyPr/>
                    <a:lstStyle/>
                    <a:p>
                      <a:pPr rtl="1"/>
                      <a:r>
                        <a:rPr lang="en-US" sz="1800" b="1" kern="1200" dirty="0" err="1">
                          <a:solidFill>
                            <a:schemeClr val="lt1"/>
                          </a:solidFill>
                          <a:latin typeface="+mn-lt"/>
                          <a:ea typeface="+mn-ea"/>
                          <a:cs typeface="+mn-cs"/>
                        </a:rPr>
                        <a:t>Verapamil</a:t>
                      </a:r>
                      <a:endParaRPr lang="ar-EG" dirty="0"/>
                    </a:p>
                  </a:txBody>
                  <a:tcPr/>
                </a:tc>
                <a:tc>
                  <a:txBody>
                    <a:bodyPr/>
                    <a:lstStyle/>
                    <a:p>
                      <a:pPr rtl="1"/>
                      <a:r>
                        <a:rPr lang="en-US" sz="1800" b="1" kern="1200" dirty="0" err="1">
                          <a:solidFill>
                            <a:schemeClr val="lt1"/>
                          </a:solidFill>
                          <a:latin typeface="+mn-lt"/>
                          <a:ea typeface="+mn-ea"/>
                          <a:cs typeface="+mn-cs"/>
                        </a:rPr>
                        <a:t>Diltiazem</a:t>
                      </a:r>
                      <a:endParaRPr lang="ar-EG" dirty="0"/>
                    </a:p>
                  </a:txBody>
                  <a:tcPr/>
                </a:tc>
                <a:tc>
                  <a:txBody>
                    <a:bodyPr/>
                    <a:lstStyle/>
                    <a:p>
                      <a:pPr rtl="1"/>
                      <a:r>
                        <a:rPr lang="en-US" sz="1800" b="1" kern="1200" dirty="0">
                          <a:solidFill>
                            <a:schemeClr val="lt1"/>
                          </a:solidFill>
                          <a:latin typeface="+mn-lt"/>
                          <a:ea typeface="+mn-ea"/>
                          <a:cs typeface="+mn-cs"/>
                        </a:rPr>
                        <a:t>Nifedipine</a:t>
                      </a:r>
                      <a:endParaRPr lang="ar-EG" dirty="0"/>
                    </a:p>
                  </a:txBody>
                  <a:tcPr/>
                </a:tc>
                <a:tc>
                  <a:txBody>
                    <a:bodyPr/>
                    <a:lstStyle/>
                    <a:p>
                      <a:pPr rtl="1"/>
                      <a:endParaRPr lang="ar-EG" dirty="0"/>
                    </a:p>
                  </a:txBody>
                  <a:tcPr/>
                </a:tc>
                <a:extLst>
                  <a:ext uri="{0D108BD9-81ED-4DB2-BD59-A6C34878D82A}">
                    <a16:rowId xmlns:a16="http://schemas.microsoft.com/office/drawing/2014/main" val="10000"/>
                  </a:ext>
                </a:extLst>
              </a:tr>
              <a:tr h="0">
                <a:tc>
                  <a:txBody>
                    <a:bodyPr/>
                    <a:lstStyle/>
                    <a:p>
                      <a:endParaRPr lang="en-US" sz="1800" b="1" kern="1200" dirty="0">
                        <a:solidFill>
                          <a:schemeClr val="dk1"/>
                        </a:solidFill>
                        <a:latin typeface="+mn-lt"/>
                        <a:ea typeface="+mn-ea"/>
                        <a:cs typeface="+mn-cs"/>
                      </a:endParaRPr>
                    </a:p>
                    <a:p>
                      <a:r>
                        <a:rPr lang="en-US" sz="1800" b="1" kern="1200" dirty="0">
                          <a:solidFill>
                            <a:schemeClr val="dk1"/>
                          </a:solidFill>
                          <a:latin typeface="+mn-lt"/>
                          <a:ea typeface="+mn-ea"/>
                          <a:cs typeface="+mn-cs"/>
                        </a:rPr>
                        <a:t>+++</a:t>
                      </a:r>
                      <a:endParaRPr lang="en-US" sz="1800" kern="1200" dirty="0">
                        <a:solidFill>
                          <a:schemeClr val="dk1"/>
                        </a:solidFill>
                        <a:latin typeface="+mn-lt"/>
                        <a:ea typeface="+mn-ea"/>
                        <a:cs typeface="+mn-cs"/>
                      </a:endParaRPr>
                    </a:p>
                    <a:p>
                      <a:r>
                        <a:rPr lang="en-US" sz="1800" kern="1200" dirty="0">
                          <a:solidFill>
                            <a:schemeClr val="dk1"/>
                          </a:solidFill>
                          <a:latin typeface="+mn-lt"/>
                          <a:ea typeface="+mn-ea"/>
                          <a:cs typeface="+mn-cs"/>
                        </a:rPr>
                        <a:t>↓↓↓</a:t>
                      </a:r>
                    </a:p>
                    <a:p>
                      <a:r>
                        <a:rPr lang="en-US" sz="1800" b="1" kern="1200" dirty="0">
                          <a:solidFill>
                            <a:schemeClr val="dk1"/>
                          </a:solidFill>
                          <a:latin typeface="+mn-lt"/>
                          <a:ea typeface="+mn-ea"/>
                          <a:cs typeface="+mn-cs"/>
                        </a:rPr>
                        <a:t>↓↓</a:t>
                      </a:r>
                      <a:endParaRPr lang="ar-EG" dirty="0"/>
                    </a:p>
                  </a:txBody>
                  <a:tcPr/>
                </a:tc>
                <a:tc>
                  <a:txBody>
                    <a:bodyPr/>
                    <a:lstStyle/>
                    <a:p>
                      <a:endParaRPr lang="en-US" sz="1800" kern="1200" dirty="0">
                        <a:solidFill>
                          <a:schemeClr val="dk1"/>
                        </a:solidFill>
                        <a:latin typeface="+mn-lt"/>
                        <a:ea typeface="+mn-ea"/>
                        <a:cs typeface="+mn-cs"/>
                      </a:endParaRPr>
                    </a:p>
                    <a:p>
                      <a:r>
                        <a:rPr lang="en-US" sz="1800" kern="1200" dirty="0">
                          <a:solidFill>
                            <a:schemeClr val="dk1"/>
                          </a:solidFill>
                          <a:latin typeface="+mn-lt"/>
                          <a:ea typeface="+mn-ea"/>
                          <a:cs typeface="+mn-cs"/>
                        </a:rPr>
                        <a:t>++</a:t>
                      </a:r>
                    </a:p>
                    <a:p>
                      <a:r>
                        <a:rPr lang="en-US" sz="1800" kern="1200" dirty="0">
                          <a:solidFill>
                            <a:schemeClr val="dk1"/>
                          </a:solidFill>
                          <a:latin typeface="+mn-lt"/>
                          <a:ea typeface="+mn-ea"/>
                          <a:cs typeface="+mn-cs"/>
                        </a:rPr>
                        <a:t>↓↓</a:t>
                      </a:r>
                    </a:p>
                    <a:p>
                      <a:r>
                        <a:rPr lang="en-US" sz="1800" kern="1200" dirty="0">
                          <a:solidFill>
                            <a:schemeClr val="dk1"/>
                          </a:solidFill>
                          <a:latin typeface="+mn-lt"/>
                          <a:ea typeface="+mn-ea"/>
                          <a:cs typeface="+mn-cs"/>
                        </a:rPr>
                        <a:t>↓</a:t>
                      </a:r>
                      <a:endParaRPr lang="ar-EG" dirty="0"/>
                    </a:p>
                  </a:txBody>
                  <a:tcPr/>
                </a:tc>
                <a:tc>
                  <a:txBody>
                    <a:bodyPr/>
                    <a:lstStyle/>
                    <a:p>
                      <a:r>
                        <a:rPr lang="en-US" sz="1800" kern="1200" dirty="0">
                          <a:solidFill>
                            <a:schemeClr val="dk1"/>
                          </a:solidFill>
                          <a:latin typeface="+mn-lt"/>
                          <a:ea typeface="+mn-ea"/>
                          <a:cs typeface="+mn-cs"/>
                        </a:rPr>
                        <a:t> </a:t>
                      </a:r>
                    </a:p>
                    <a:p>
                      <a:r>
                        <a:rPr lang="en-US" sz="1800" kern="1200" dirty="0">
                          <a:solidFill>
                            <a:schemeClr val="dk1"/>
                          </a:solidFill>
                          <a:latin typeface="+mn-lt"/>
                          <a:ea typeface="+mn-ea"/>
                          <a:cs typeface="+mn-cs"/>
                        </a:rPr>
                        <a:t>-</a:t>
                      </a:r>
                    </a:p>
                    <a:p>
                      <a:r>
                        <a:rPr lang="en-US" sz="1800" kern="1200" dirty="0">
                          <a:solidFill>
                            <a:schemeClr val="dk1"/>
                          </a:solidFill>
                          <a:latin typeface="+mn-lt"/>
                          <a:ea typeface="+mn-ea"/>
                          <a:cs typeface="+mn-cs"/>
                        </a:rPr>
                        <a:t>-</a:t>
                      </a:r>
                    </a:p>
                    <a:p>
                      <a:r>
                        <a:rPr lang="en-US" sz="1800" kern="1200" dirty="0">
                          <a:solidFill>
                            <a:schemeClr val="dk1"/>
                          </a:solidFill>
                          <a:latin typeface="+mn-lt"/>
                          <a:ea typeface="+mn-ea"/>
                          <a:cs typeface="+mn-cs"/>
                        </a:rPr>
                        <a:t>↑ (reflex)</a:t>
                      </a:r>
                      <a:endParaRPr lang="ar-EG" dirty="0"/>
                    </a:p>
                  </a:txBody>
                  <a:tcPr/>
                </a:tc>
                <a:tc>
                  <a:txBody>
                    <a:bodyPr/>
                    <a:lstStyle/>
                    <a:p>
                      <a:r>
                        <a:rPr lang="en-US" sz="1800" b="1" u="sng" kern="1200" dirty="0">
                          <a:solidFill>
                            <a:schemeClr val="dk1"/>
                          </a:solidFill>
                          <a:latin typeface="+mn-lt"/>
                          <a:ea typeface="+mn-ea"/>
                          <a:cs typeface="+mn-cs"/>
                        </a:rPr>
                        <a:t>Heart:</a:t>
                      </a:r>
                    </a:p>
                    <a:p>
                      <a:r>
                        <a:rPr lang="en-US" sz="1800" kern="1200" dirty="0">
                          <a:solidFill>
                            <a:schemeClr val="dk1"/>
                          </a:solidFill>
                          <a:latin typeface="+mn-lt"/>
                          <a:ea typeface="+mn-ea"/>
                          <a:cs typeface="+mn-cs"/>
                        </a:rPr>
                        <a:t>–</a:t>
                      </a:r>
                      <a:r>
                        <a:rPr lang="en-US" sz="1800" kern="1200" dirty="0" err="1">
                          <a:solidFill>
                            <a:schemeClr val="dk1"/>
                          </a:solidFill>
                          <a:latin typeface="+mn-lt"/>
                          <a:ea typeface="+mn-ea"/>
                          <a:cs typeface="+mn-cs"/>
                        </a:rPr>
                        <a:t>ve</a:t>
                      </a:r>
                      <a:r>
                        <a:rPr lang="en-US" sz="1800" kern="1200" dirty="0">
                          <a:solidFill>
                            <a:schemeClr val="dk1"/>
                          </a:solidFill>
                          <a:latin typeface="+mn-lt"/>
                          <a:ea typeface="+mn-ea"/>
                          <a:cs typeface="+mn-cs"/>
                        </a:rPr>
                        <a:t> </a:t>
                      </a:r>
                      <a:r>
                        <a:rPr lang="en-US" sz="1800" kern="1200" dirty="0" err="1">
                          <a:solidFill>
                            <a:schemeClr val="dk1"/>
                          </a:solidFill>
                          <a:latin typeface="+mn-lt"/>
                          <a:ea typeface="+mn-ea"/>
                          <a:cs typeface="+mn-cs"/>
                        </a:rPr>
                        <a:t>inotropic</a:t>
                      </a:r>
                      <a:r>
                        <a:rPr lang="en-US" sz="1800" kern="1200" dirty="0">
                          <a:solidFill>
                            <a:schemeClr val="dk1"/>
                          </a:solidFill>
                          <a:latin typeface="+mn-lt"/>
                          <a:ea typeface="+mn-ea"/>
                          <a:cs typeface="+mn-cs"/>
                        </a:rPr>
                        <a:t> effect</a:t>
                      </a:r>
                    </a:p>
                    <a:p>
                      <a:r>
                        <a:rPr lang="en-US" sz="1800" kern="1200" dirty="0">
                          <a:solidFill>
                            <a:schemeClr val="dk1"/>
                          </a:solidFill>
                          <a:latin typeface="+mn-lt"/>
                          <a:ea typeface="+mn-ea"/>
                          <a:cs typeface="+mn-cs"/>
                        </a:rPr>
                        <a:t>A-V conduction</a:t>
                      </a:r>
                    </a:p>
                    <a:p>
                      <a:r>
                        <a:rPr lang="en-US" sz="1800" kern="1200" dirty="0">
                          <a:solidFill>
                            <a:schemeClr val="dk1"/>
                          </a:solidFill>
                          <a:latin typeface="+mn-lt"/>
                          <a:ea typeface="+mn-ea"/>
                          <a:cs typeface="+mn-cs"/>
                        </a:rPr>
                        <a:t>HR</a:t>
                      </a:r>
                      <a:endParaRPr lang="ar-EG" dirty="0"/>
                    </a:p>
                  </a:txBody>
                  <a:tcPr/>
                </a:tc>
                <a:extLst>
                  <a:ext uri="{0D108BD9-81ED-4DB2-BD59-A6C34878D82A}">
                    <a16:rowId xmlns:a16="http://schemas.microsoft.com/office/drawing/2014/main" val="10001"/>
                  </a:ext>
                </a:extLst>
              </a:tr>
              <a:tr h="0">
                <a:tc>
                  <a:txBody>
                    <a:bodyPr/>
                    <a:lstStyle/>
                    <a:p>
                      <a:endParaRPr lang="en-US" sz="1800" kern="1200" dirty="0">
                        <a:solidFill>
                          <a:schemeClr val="dk1"/>
                        </a:solidFill>
                        <a:latin typeface="+mn-lt"/>
                        <a:ea typeface="+mn-ea"/>
                        <a:cs typeface="+mn-cs"/>
                      </a:endParaRPr>
                    </a:p>
                    <a:p>
                      <a:r>
                        <a:rPr lang="en-US" sz="1800" kern="1200" dirty="0">
                          <a:solidFill>
                            <a:schemeClr val="dk1"/>
                          </a:solidFill>
                          <a:latin typeface="+mn-lt"/>
                          <a:ea typeface="+mn-ea"/>
                          <a:cs typeface="+mn-cs"/>
                        </a:rPr>
                        <a:t>+</a:t>
                      </a:r>
                    </a:p>
                    <a:p>
                      <a:r>
                        <a:rPr lang="en-US" sz="1800" kern="1200" dirty="0">
                          <a:solidFill>
                            <a:schemeClr val="dk1"/>
                          </a:solidFill>
                          <a:latin typeface="+mn-lt"/>
                          <a:ea typeface="+mn-ea"/>
                          <a:cs typeface="+mn-cs"/>
                        </a:rPr>
                        <a:t>↓</a:t>
                      </a:r>
                      <a:endParaRPr lang="ar-EG" dirty="0"/>
                    </a:p>
                  </a:txBody>
                  <a:tcPr/>
                </a:tc>
                <a:tc>
                  <a:txBody>
                    <a:bodyPr/>
                    <a:lstStyle/>
                    <a:p>
                      <a:endParaRPr lang="en-US" sz="1800" kern="1200" dirty="0">
                        <a:solidFill>
                          <a:schemeClr val="dk1"/>
                        </a:solidFill>
                        <a:latin typeface="+mn-lt"/>
                        <a:ea typeface="+mn-ea"/>
                        <a:cs typeface="+mn-cs"/>
                      </a:endParaRPr>
                    </a:p>
                    <a:p>
                      <a:r>
                        <a:rPr lang="en-US" sz="1800" kern="1200" dirty="0">
                          <a:solidFill>
                            <a:schemeClr val="dk1"/>
                          </a:solidFill>
                          <a:latin typeface="+mn-lt"/>
                          <a:ea typeface="+mn-ea"/>
                          <a:cs typeface="+mn-cs"/>
                        </a:rPr>
                        <a:t>++</a:t>
                      </a:r>
                    </a:p>
                    <a:p>
                      <a:r>
                        <a:rPr lang="en-US" sz="1800" kern="1200" dirty="0">
                          <a:solidFill>
                            <a:schemeClr val="dk1"/>
                          </a:solidFill>
                          <a:latin typeface="+mn-lt"/>
                          <a:ea typeface="+mn-ea"/>
                          <a:cs typeface="+mn-cs"/>
                        </a:rPr>
                        <a:t>↓</a:t>
                      </a:r>
                      <a:endParaRPr lang="ar-EG" dirty="0"/>
                    </a:p>
                  </a:txBody>
                  <a:tcPr/>
                </a:tc>
                <a:tc>
                  <a:txBody>
                    <a:bodyPr/>
                    <a:lstStyle/>
                    <a:p>
                      <a:endParaRPr lang="en-US" sz="1800" b="1" kern="1200" dirty="0">
                        <a:solidFill>
                          <a:schemeClr val="dk1"/>
                        </a:solidFill>
                        <a:latin typeface="+mn-lt"/>
                        <a:ea typeface="+mn-ea"/>
                        <a:cs typeface="+mn-cs"/>
                      </a:endParaRPr>
                    </a:p>
                    <a:p>
                      <a:r>
                        <a:rPr lang="en-US" sz="1800" b="1" kern="1200" dirty="0">
                          <a:solidFill>
                            <a:schemeClr val="dk1"/>
                          </a:solidFill>
                          <a:latin typeface="+mn-lt"/>
                          <a:ea typeface="+mn-ea"/>
                          <a:cs typeface="+mn-cs"/>
                        </a:rPr>
                        <a:t>+++</a:t>
                      </a:r>
                      <a:endParaRPr lang="en-US" sz="1800" kern="1200" dirty="0">
                        <a:solidFill>
                          <a:schemeClr val="dk1"/>
                        </a:solidFill>
                        <a:latin typeface="+mn-lt"/>
                        <a:ea typeface="+mn-ea"/>
                        <a:cs typeface="+mn-cs"/>
                      </a:endParaRPr>
                    </a:p>
                    <a:p>
                      <a:r>
                        <a:rPr lang="en-US" sz="1800" b="1" kern="1200" dirty="0">
                          <a:solidFill>
                            <a:schemeClr val="dk1"/>
                          </a:solidFill>
                          <a:latin typeface="+mn-lt"/>
                          <a:ea typeface="+mn-ea"/>
                          <a:cs typeface="+mn-cs"/>
                        </a:rPr>
                        <a:t>↓↓↓</a:t>
                      </a:r>
                      <a:endParaRPr lang="ar-EG" dirty="0"/>
                    </a:p>
                  </a:txBody>
                  <a:tcPr/>
                </a:tc>
                <a:tc>
                  <a:txBody>
                    <a:bodyPr/>
                    <a:lstStyle/>
                    <a:p>
                      <a:r>
                        <a:rPr lang="en-US" sz="1800" b="1" u="sng" kern="1200" dirty="0">
                          <a:solidFill>
                            <a:schemeClr val="dk1"/>
                          </a:solidFill>
                          <a:latin typeface="+mn-lt"/>
                          <a:ea typeface="+mn-ea"/>
                          <a:cs typeface="+mn-cs"/>
                        </a:rPr>
                        <a:t>Blood vessels:</a:t>
                      </a:r>
                    </a:p>
                    <a:p>
                      <a:r>
                        <a:rPr lang="en-US" sz="1800" kern="1200" dirty="0">
                          <a:solidFill>
                            <a:schemeClr val="dk1"/>
                          </a:solidFill>
                          <a:latin typeface="+mn-lt"/>
                          <a:ea typeface="+mn-ea"/>
                          <a:cs typeface="+mn-cs"/>
                        </a:rPr>
                        <a:t>Coronary and arterial dilatation</a:t>
                      </a:r>
                    </a:p>
                    <a:p>
                      <a:r>
                        <a:rPr lang="en-US" sz="1800" kern="1200" dirty="0">
                          <a:solidFill>
                            <a:schemeClr val="dk1"/>
                          </a:solidFill>
                          <a:latin typeface="+mn-lt"/>
                          <a:ea typeface="+mn-ea"/>
                          <a:cs typeface="+mn-cs"/>
                        </a:rPr>
                        <a:t>BP</a:t>
                      </a:r>
                      <a:endParaRPr lang="ar-EG"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183108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5897563"/>
          </a:xfrm>
        </p:spPr>
        <p:txBody>
          <a:bodyPr>
            <a:normAutofit/>
          </a:bodyPr>
          <a:lstStyle/>
          <a:p>
            <a:pPr lvl="0">
              <a:buNone/>
            </a:pPr>
            <a:r>
              <a:rPr lang="en-US" b="1" u="sng" dirty="0"/>
              <a:t>Other effects:</a:t>
            </a:r>
          </a:p>
          <a:p>
            <a:pPr>
              <a:buNone/>
            </a:pPr>
            <a:r>
              <a:rPr lang="en-US" dirty="0"/>
              <a:t> </a:t>
            </a:r>
          </a:p>
          <a:p>
            <a:pPr lvl="0">
              <a:buNone/>
            </a:pPr>
            <a:r>
              <a:rPr lang="en-US" u="sng" dirty="0"/>
              <a:t>1-Smooth muscles</a:t>
            </a:r>
            <a:r>
              <a:rPr lang="en-US" dirty="0"/>
              <a:t>: they relax bronchial, GIT, and uterine smooth </a:t>
            </a:r>
            <a:r>
              <a:rPr lang="en-US" dirty="0" err="1"/>
              <a:t>ms.</a:t>
            </a:r>
            <a:endParaRPr lang="en-US" dirty="0"/>
          </a:p>
          <a:p>
            <a:pPr lvl="0">
              <a:buNone/>
            </a:pPr>
            <a:r>
              <a:rPr lang="en-US" u="sng" dirty="0"/>
              <a:t>3-Insulin release:</a:t>
            </a:r>
            <a:r>
              <a:rPr lang="en-US" dirty="0"/>
              <a:t> verapamil ↓ insulin release (in high dose).</a:t>
            </a:r>
          </a:p>
          <a:p>
            <a:endParaRPr lang="ar-EG" dirty="0"/>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91FC8F5F-7A6E-8BA6-4F1B-1C1B2B68EE9D}"/>
                  </a:ext>
                </a:extLst>
              </p14:cNvPr>
              <p14:cNvContentPartPr/>
              <p14:nvPr/>
            </p14:nvContentPartPr>
            <p14:xfrm>
              <a:off x="3387987" y="874378"/>
              <a:ext cx="360" cy="360"/>
            </p14:xfrm>
          </p:contentPart>
        </mc:Choice>
        <mc:Fallback xmlns="">
          <p:pic>
            <p:nvPicPr>
              <p:cNvPr id="2" name="Ink 1">
                <a:extLst>
                  <a:ext uri="{FF2B5EF4-FFF2-40B4-BE49-F238E27FC236}">
                    <a16:creationId xmlns:a16="http://schemas.microsoft.com/office/drawing/2014/main" id="{91FC8F5F-7A6E-8BA6-4F1B-1C1B2B68EE9D}"/>
                  </a:ext>
                </a:extLst>
              </p:cNvPr>
              <p:cNvPicPr/>
              <p:nvPr/>
            </p:nvPicPr>
            <p:blipFill>
              <a:blip r:embed="rId3"/>
              <a:stretch>
                <a:fillRect/>
              </a:stretch>
            </p:blipFill>
            <p:spPr>
              <a:xfrm>
                <a:off x="3381867" y="86825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081E0373-62C1-DA40-000B-2ABEAA393647}"/>
                  </a:ext>
                </a:extLst>
              </p14:cNvPr>
              <p14:cNvContentPartPr/>
              <p14:nvPr/>
            </p14:nvContentPartPr>
            <p14:xfrm>
              <a:off x="2519307" y="1946458"/>
              <a:ext cx="360" cy="360"/>
            </p14:xfrm>
          </p:contentPart>
        </mc:Choice>
        <mc:Fallback xmlns="">
          <p:pic>
            <p:nvPicPr>
              <p:cNvPr id="4" name="Ink 3">
                <a:extLst>
                  <a:ext uri="{FF2B5EF4-FFF2-40B4-BE49-F238E27FC236}">
                    <a16:creationId xmlns:a16="http://schemas.microsoft.com/office/drawing/2014/main" id="{081E0373-62C1-DA40-000B-2ABEAA393647}"/>
                  </a:ext>
                </a:extLst>
              </p:cNvPr>
              <p:cNvPicPr/>
              <p:nvPr/>
            </p:nvPicPr>
            <p:blipFill>
              <a:blip r:embed="rId3"/>
              <a:stretch>
                <a:fillRect/>
              </a:stretch>
            </p:blipFill>
            <p:spPr>
              <a:xfrm>
                <a:off x="2513187" y="1940338"/>
                <a:ext cx="12600" cy="12600"/>
              </a:xfrm>
              <a:prstGeom prst="rect">
                <a:avLst/>
              </a:prstGeom>
            </p:spPr>
          </p:pic>
        </mc:Fallback>
      </mc:AlternateContent>
    </p:spTree>
    <p:extLst>
      <p:ext uri="{BB962C8B-B14F-4D97-AF65-F5344CB8AC3E}">
        <p14:creationId xmlns:p14="http://schemas.microsoft.com/office/powerpoint/2010/main" val="23434344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9067800" cy="6400800"/>
          </a:xfrm>
        </p:spPr>
        <p:txBody>
          <a:bodyPr>
            <a:normAutofit/>
          </a:bodyPr>
          <a:lstStyle/>
          <a:p>
            <a:pPr>
              <a:buNone/>
            </a:pPr>
            <a:r>
              <a:rPr lang="en-US" b="1" u="sng" dirty="0"/>
              <a:t>Therapeutic uses:</a:t>
            </a:r>
            <a:endParaRPr lang="en-US" sz="2800" dirty="0"/>
          </a:p>
          <a:p>
            <a:pPr>
              <a:buNone/>
            </a:pPr>
            <a:r>
              <a:rPr lang="en-US" b="1" u="dash" dirty="0"/>
              <a:t>A. Cardio-selective CCBs (</a:t>
            </a:r>
            <a:r>
              <a:rPr lang="en-US" b="1" u="dash" dirty="0" err="1"/>
              <a:t>verapamil</a:t>
            </a:r>
            <a:r>
              <a:rPr lang="en-US" b="1" u="dash" dirty="0"/>
              <a:t> and </a:t>
            </a:r>
            <a:r>
              <a:rPr lang="en-US" b="1" u="dash" dirty="0" err="1"/>
              <a:t>diltiazem</a:t>
            </a:r>
            <a:r>
              <a:rPr lang="en-US" b="1" u="dash" dirty="0"/>
              <a:t>):</a:t>
            </a:r>
            <a:endParaRPr lang="en-US" sz="2800" dirty="0"/>
          </a:p>
          <a:p>
            <a:pPr>
              <a:buNone/>
            </a:pPr>
            <a:r>
              <a:rPr lang="en-US" sz="800" b="1" dirty="0"/>
              <a:t> </a:t>
            </a:r>
            <a:endParaRPr lang="en-US" sz="5400" dirty="0"/>
          </a:p>
          <a:p>
            <a:pPr lvl="0">
              <a:buNone/>
            </a:pPr>
            <a:r>
              <a:rPr lang="en-US" b="1" dirty="0"/>
              <a:t>1-Ischemic heart disease: see IHD</a:t>
            </a:r>
            <a:endParaRPr lang="en-US" sz="2800" dirty="0"/>
          </a:p>
          <a:p>
            <a:pPr>
              <a:buNone/>
            </a:pPr>
            <a:r>
              <a:rPr lang="en-US" b="1" dirty="0"/>
              <a:t>  2-Cardiac arrhythmias:</a:t>
            </a:r>
            <a:r>
              <a:rPr lang="en-US" dirty="0"/>
              <a:t> </a:t>
            </a:r>
            <a:r>
              <a:rPr lang="en-US" b="1" u="dotted" dirty="0"/>
              <a:t>supraventricular tachycardia</a:t>
            </a:r>
            <a:r>
              <a:rPr lang="en-US" b="1" dirty="0"/>
              <a:t> (SVT):</a:t>
            </a:r>
            <a:endParaRPr lang="en-US" dirty="0"/>
          </a:p>
          <a:p>
            <a:pPr>
              <a:buNone/>
            </a:pPr>
            <a:r>
              <a:rPr lang="en-US" dirty="0"/>
              <a:t>Because they ↓ SAN activity and slow A-V conduction.</a:t>
            </a:r>
          </a:p>
          <a:p>
            <a:pPr>
              <a:buNone/>
            </a:pPr>
            <a:r>
              <a:rPr lang="en-US" b="1" dirty="0"/>
              <a:t>N.B.</a:t>
            </a:r>
            <a:endParaRPr lang="en-US" dirty="0"/>
          </a:p>
          <a:p>
            <a:pPr lvl="0">
              <a:buNone/>
            </a:pPr>
            <a:r>
              <a:rPr lang="en-US" dirty="0"/>
              <a:t>Nifedipine is contraindicated because it cause hypotension and reflex tachycardia.</a:t>
            </a:r>
          </a:p>
          <a:p>
            <a:endParaRPr lang="ar-EG" dirty="0"/>
          </a:p>
        </p:txBody>
      </p:sp>
    </p:spTree>
    <p:extLst>
      <p:ext uri="{BB962C8B-B14F-4D97-AF65-F5344CB8AC3E}">
        <p14:creationId xmlns:p14="http://schemas.microsoft.com/office/powerpoint/2010/main" val="27075725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915400" cy="6553200"/>
          </a:xfrm>
        </p:spPr>
        <p:txBody>
          <a:bodyPr>
            <a:normAutofit/>
          </a:bodyPr>
          <a:lstStyle/>
          <a:p>
            <a:pPr lvl="0">
              <a:buNone/>
            </a:pPr>
            <a:r>
              <a:rPr lang="en-US" b="1" dirty="0"/>
              <a:t>3-Hypertrophic obstructive </a:t>
            </a:r>
            <a:r>
              <a:rPr lang="en-US" b="1" dirty="0" err="1"/>
              <a:t>cardiomyopathy</a:t>
            </a:r>
            <a:r>
              <a:rPr lang="en-US" b="1" dirty="0"/>
              <a:t> (IHSS):</a:t>
            </a:r>
            <a:endParaRPr lang="en-US" sz="2800" dirty="0"/>
          </a:p>
          <a:p>
            <a:pPr lvl="1">
              <a:buNone/>
            </a:pPr>
            <a:r>
              <a:rPr lang="en-US" dirty="0"/>
              <a:t>In hypertrophic obstructive </a:t>
            </a:r>
            <a:r>
              <a:rPr lang="en-US" dirty="0" err="1"/>
              <a:t>cardiomyopathy</a:t>
            </a:r>
            <a:r>
              <a:rPr lang="en-US" dirty="0"/>
              <a:t>, the wall of the left ventricle and </a:t>
            </a:r>
            <a:r>
              <a:rPr lang="en-US" dirty="0" err="1"/>
              <a:t>interventricular</a:t>
            </a:r>
            <a:r>
              <a:rPr lang="en-US" dirty="0"/>
              <a:t> septum is much thickened leading to narrowing of the aortic outlet and obstruction of blood flow. This obstruction is increased by increasing contractility while decreasing contractility leads to decrease resistance to blood flow through the aortic outlet. </a:t>
            </a:r>
            <a:endParaRPr lang="en-US" sz="2400" dirty="0"/>
          </a:p>
          <a:p>
            <a:pPr lvl="1">
              <a:buNone/>
            </a:pPr>
            <a:endParaRPr lang="en-US" sz="2400" dirty="0"/>
          </a:p>
          <a:p>
            <a:pPr>
              <a:buNone/>
            </a:pPr>
            <a:r>
              <a:rPr lang="en-US" b="1" dirty="0"/>
              <a:t>N.B.</a:t>
            </a:r>
            <a:endParaRPr lang="en-US" dirty="0"/>
          </a:p>
          <a:p>
            <a:pPr lvl="0">
              <a:buNone/>
            </a:pPr>
            <a:r>
              <a:rPr lang="en-US" dirty="0"/>
              <a:t>Nifedipine is contraindicated because it produces reflex tachycardia → worsening of the outflow obstruction.</a:t>
            </a:r>
          </a:p>
          <a:p>
            <a:endParaRPr lang="ar-EG" dirty="0"/>
          </a:p>
        </p:txBody>
      </p:sp>
    </p:spTree>
    <p:extLst>
      <p:ext uri="{BB962C8B-B14F-4D97-AF65-F5344CB8AC3E}">
        <p14:creationId xmlns:p14="http://schemas.microsoft.com/office/powerpoint/2010/main" val="32895194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 y="297731"/>
            <a:ext cx="87630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1372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8839200" cy="6629400"/>
          </a:xfrm>
        </p:spPr>
        <p:txBody>
          <a:bodyPr>
            <a:normAutofit/>
          </a:bodyPr>
          <a:lstStyle/>
          <a:p>
            <a:pPr lvl="0">
              <a:buNone/>
            </a:pPr>
            <a:r>
              <a:rPr lang="en-US" b="1" dirty="0"/>
              <a:t>4-Arterial hypertension:</a:t>
            </a:r>
            <a:endParaRPr lang="en-US" sz="2800" dirty="0"/>
          </a:p>
          <a:p>
            <a:pPr lvl="1">
              <a:buNone/>
            </a:pPr>
            <a:r>
              <a:rPr lang="en-US" dirty="0"/>
              <a:t>They cause VD due to ↓ Ca</a:t>
            </a:r>
            <a:r>
              <a:rPr lang="en-US" baseline="30000" dirty="0"/>
              <a:t>2+</a:t>
            </a:r>
            <a:r>
              <a:rPr lang="en-US" dirty="0"/>
              <a:t> influx in the vascular smooth muscles.</a:t>
            </a:r>
            <a:endParaRPr lang="en-US" sz="2400" dirty="0"/>
          </a:p>
          <a:p>
            <a:pPr lvl="1">
              <a:buNone/>
            </a:pPr>
            <a:r>
              <a:rPr lang="en-US" dirty="0"/>
              <a:t>They ↓ myocardial contractility and COP.</a:t>
            </a:r>
            <a:endParaRPr lang="en-US" sz="2400" dirty="0"/>
          </a:p>
          <a:p>
            <a:pPr lvl="1">
              <a:buNone/>
            </a:pPr>
            <a:endParaRPr lang="en-US" sz="2400" dirty="0"/>
          </a:p>
          <a:p>
            <a:pPr>
              <a:buNone/>
            </a:pPr>
            <a:r>
              <a:rPr lang="en-US" b="1" u="dash" dirty="0"/>
              <a:t>B. </a:t>
            </a:r>
            <a:r>
              <a:rPr lang="en-US" b="1" u="dash" dirty="0" err="1"/>
              <a:t>Vasculo</a:t>
            </a:r>
            <a:r>
              <a:rPr lang="en-US" b="1" u="dash" dirty="0"/>
              <a:t>-selective CCBs (Nifedipine and amlodipine):</a:t>
            </a:r>
            <a:endParaRPr lang="en-US" dirty="0"/>
          </a:p>
          <a:p>
            <a:pPr>
              <a:buNone/>
            </a:pPr>
            <a:r>
              <a:rPr lang="en-US" dirty="0"/>
              <a:t> </a:t>
            </a:r>
          </a:p>
          <a:p>
            <a:pPr lvl="0">
              <a:buNone/>
            </a:pPr>
            <a:r>
              <a:rPr lang="en-US" dirty="0"/>
              <a:t>1-Arterial hypertension.</a:t>
            </a:r>
          </a:p>
          <a:p>
            <a:pPr lvl="0">
              <a:buNone/>
            </a:pPr>
            <a:r>
              <a:rPr lang="en-US" dirty="0"/>
              <a:t>2-Senile cerebral ischemia </a:t>
            </a:r>
            <a:r>
              <a:rPr lang="en-US" i="1" dirty="0"/>
              <a:t>(</a:t>
            </a:r>
            <a:r>
              <a:rPr lang="en-US" i="1" dirty="0" err="1"/>
              <a:t>nimodipine</a:t>
            </a:r>
            <a:r>
              <a:rPr lang="en-US" i="1" dirty="0"/>
              <a:t>).</a:t>
            </a:r>
            <a:endParaRPr lang="en-US" dirty="0"/>
          </a:p>
          <a:p>
            <a:pPr lvl="0">
              <a:buNone/>
            </a:pPr>
            <a:r>
              <a:rPr lang="en-US" dirty="0"/>
              <a:t>3-Peripheral vascular disease: to improve peripheral microcirculation.</a:t>
            </a:r>
          </a:p>
          <a:p>
            <a:endParaRPr lang="ar-EG" dirty="0"/>
          </a:p>
        </p:txBody>
      </p:sp>
    </p:spTree>
    <p:extLst>
      <p:ext uri="{BB962C8B-B14F-4D97-AF65-F5344CB8AC3E}">
        <p14:creationId xmlns:p14="http://schemas.microsoft.com/office/powerpoint/2010/main" val="3413941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lstStyle/>
          <a:p>
            <a:pPr eaLnBrk="1" hangingPunct="1"/>
            <a:r>
              <a:rPr lang="en-US"/>
              <a:t>Fig. 45.34(TE Art)</a:t>
            </a:r>
          </a:p>
        </p:txBody>
      </p:sp>
      <p:pic>
        <p:nvPicPr>
          <p:cNvPr id="17411" name="Picture 3"/>
          <p:cNvPicPr>
            <a:picLocks noChangeAspect="1" noChangeArrowheads="1"/>
          </p:cNvPicPr>
          <p:nvPr/>
        </p:nvPicPr>
        <p:blipFill>
          <a:blip r:embed="rId2" cstate="print"/>
          <a:srcRect/>
          <a:stretch>
            <a:fillRect/>
          </a:stretch>
        </p:blipFill>
        <p:spPr bwMode="auto">
          <a:xfrm>
            <a:off x="338138" y="258763"/>
            <a:ext cx="8410575" cy="6307137"/>
          </a:xfrm>
          <a:prstGeom prst="rect">
            <a:avLst/>
          </a:prstGeom>
          <a:noFill/>
          <a:ln w="9525">
            <a:noFill/>
            <a:miter lim="800000"/>
            <a:headEnd/>
            <a:tailEnd/>
          </a:ln>
        </p:spPr>
      </p:pic>
      <p:sp>
        <p:nvSpPr>
          <p:cNvPr id="17412" name="Rectangle 4"/>
          <p:cNvSpPr>
            <a:spLocks noChangeArrowheads="1"/>
          </p:cNvSpPr>
          <p:nvPr/>
        </p:nvSpPr>
        <p:spPr bwMode="auto">
          <a:xfrm>
            <a:off x="3757613" y="787400"/>
            <a:ext cx="3635375" cy="971550"/>
          </a:xfrm>
          <a:prstGeom prst="rect">
            <a:avLst/>
          </a:prstGeom>
          <a:solidFill>
            <a:schemeClr val="accent1">
              <a:lumMod val="20000"/>
              <a:lumOff val="80000"/>
            </a:schemeClr>
          </a:solidFill>
          <a:ln w="9525">
            <a:solidFill>
              <a:srgbClr val="FF0000"/>
            </a:solidFill>
            <a:miter lim="800000"/>
            <a:headEnd/>
            <a:tailEnd/>
          </a:ln>
        </p:spPr>
        <p:txBody>
          <a:bodyPr wrap="none" lIns="0" tIns="0" rIns="0" bIns="0">
            <a:spAutoFit/>
          </a:bodyPr>
          <a:lstStyle/>
          <a:p>
            <a:pPr algn="l" eaLnBrk="0" hangingPunct="0">
              <a:lnSpc>
                <a:spcPct val="85000"/>
              </a:lnSpc>
            </a:pPr>
            <a:r>
              <a:rPr lang="en-US" sz="2500" b="1" dirty="0">
                <a:solidFill>
                  <a:srgbClr val="000000"/>
                </a:solidFill>
              </a:rPr>
              <a:t>Hypothalamus activates</a:t>
            </a:r>
          </a:p>
          <a:p>
            <a:pPr algn="l" eaLnBrk="0" hangingPunct="0">
              <a:lnSpc>
                <a:spcPct val="85000"/>
              </a:lnSpc>
            </a:pPr>
            <a:r>
              <a:rPr lang="en-US" sz="2500" b="1" dirty="0">
                <a:solidFill>
                  <a:srgbClr val="000000"/>
                </a:solidFill>
              </a:rPr>
              <a:t>sympathetic division of</a:t>
            </a:r>
          </a:p>
          <a:p>
            <a:pPr algn="l" eaLnBrk="0" hangingPunct="0">
              <a:lnSpc>
                <a:spcPct val="85000"/>
              </a:lnSpc>
            </a:pPr>
            <a:r>
              <a:rPr lang="en-US" sz="2500" b="1" dirty="0">
                <a:solidFill>
                  <a:srgbClr val="000000"/>
                </a:solidFill>
              </a:rPr>
              <a:t>nervous system</a:t>
            </a:r>
            <a:endParaRPr lang="en-US" sz="2400" dirty="0"/>
          </a:p>
        </p:txBody>
      </p:sp>
      <p:sp>
        <p:nvSpPr>
          <p:cNvPr id="17413" name="Rectangle 5"/>
          <p:cNvSpPr>
            <a:spLocks noChangeArrowheads="1"/>
          </p:cNvSpPr>
          <p:nvPr/>
        </p:nvSpPr>
        <p:spPr bwMode="auto">
          <a:xfrm>
            <a:off x="2343150" y="1862138"/>
            <a:ext cx="3723776" cy="654025"/>
          </a:xfrm>
          <a:prstGeom prst="rect">
            <a:avLst/>
          </a:prstGeom>
          <a:solidFill>
            <a:schemeClr val="accent2">
              <a:lumMod val="20000"/>
              <a:lumOff val="80000"/>
            </a:schemeClr>
          </a:solidFill>
          <a:ln w="9525">
            <a:solidFill>
              <a:srgbClr val="0070C0"/>
            </a:solidFill>
            <a:miter lim="800000"/>
            <a:headEnd/>
            <a:tailEnd/>
          </a:ln>
        </p:spPr>
        <p:txBody>
          <a:bodyPr wrap="none" lIns="0" tIns="0" rIns="0" bIns="0">
            <a:spAutoFit/>
          </a:bodyPr>
          <a:lstStyle/>
          <a:p>
            <a:pPr algn="l" eaLnBrk="0" hangingPunct="0">
              <a:lnSpc>
                <a:spcPct val="85000"/>
              </a:lnSpc>
            </a:pPr>
            <a:r>
              <a:rPr lang="en-US" sz="2500" b="1" dirty="0">
                <a:solidFill>
                  <a:srgbClr val="000000"/>
                </a:solidFill>
              </a:rPr>
              <a:t>Heart rate, blood pressure,</a:t>
            </a:r>
          </a:p>
          <a:p>
            <a:pPr algn="l" eaLnBrk="0" hangingPunct="0">
              <a:lnSpc>
                <a:spcPct val="85000"/>
              </a:lnSpc>
            </a:pPr>
            <a:r>
              <a:rPr lang="en-US" sz="2500" b="1" dirty="0">
                <a:solidFill>
                  <a:srgbClr val="000000"/>
                </a:solidFill>
              </a:rPr>
              <a:t>&amp; respiration increase</a:t>
            </a:r>
            <a:endParaRPr lang="en-US" sz="2400" dirty="0"/>
          </a:p>
        </p:txBody>
      </p:sp>
      <p:sp>
        <p:nvSpPr>
          <p:cNvPr id="17414" name="Rectangle 6"/>
          <p:cNvSpPr>
            <a:spLocks noChangeArrowheads="1"/>
          </p:cNvSpPr>
          <p:nvPr/>
        </p:nvSpPr>
        <p:spPr bwMode="auto">
          <a:xfrm>
            <a:off x="4114800" y="2819400"/>
            <a:ext cx="2295525" cy="971550"/>
          </a:xfrm>
          <a:prstGeom prst="rect">
            <a:avLst/>
          </a:prstGeom>
          <a:solidFill>
            <a:schemeClr val="accent2">
              <a:lumMod val="20000"/>
              <a:lumOff val="80000"/>
            </a:schemeClr>
          </a:solidFill>
          <a:ln w="9525">
            <a:solidFill>
              <a:srgbClr val="0070C0"/>
            </a:solidFill>
            <a:miter lim="800000"/>
            <a:headEnd/>
            <a:tailEnd/>
          </a:ln>
        </p:spPr>
        <p:txBody>
          <a:bodyPr wrap="square" lIns="0" tIns="0" rIns="0" bIns="0">
            <a:spAutoFit/>
          </a:bodyPr>
          <a:lstStyle/>
          <a:p>
            <a:pPr algn="l" eaLnBrk="0" hangingPunct="0">
              <a:lnSpc>
                <a:spcPct val="85000"/>
              </a:lnSpc>
            </a:pPr>
            <a:r>
              <a:rPr lang="en-US" sz="2500" b="1" dirty="0">
                <a:solidFill>
                  <a:srgbClr val="000000"/>
                </a:solidFill>
              </a:rPr>
              <a:t>Blood flow to</a:t>
            </a:r>
          </a:p>
          <a:p>
            <a:pPr algn="l" eaLnBrk="0" hangingPunct="0">
              <a:lnSpc>
                <a:spcPct val="85000"/>
              </a:lnSpc>
            </a:pPr>
            <a:r>
              <a:rPr lang="en-US" sz="2500" b="1" dirty="0">
                <a:solidFill>
                  <a:srgbClr val="000000"/>
                </a:solidFill>
              </a:rPr>
              <a:t>skeletal muscles</a:t>
            </a:r>
          </a:p>
          <a:p>
            <a:pPr algn="l" eaLnBrk="0" hangingPunct="0">
              <a:lnSpc>
                <a:spcPct val="85000"/>
              </a:lnSpc>
            </a:pPr>
            <a:r>
              <a:rPr lang="en-US" sz="2500" b="1" dirty="0">
                <a:solidFill>
                  <a:srgbClr val="000000"/>
                </a:solidFill>
              </a:rPr>
              <a:t>increases</a:t>
            </a:r>
            <a:endParaRPr lang="en-US" sz="2400" dirty="0"/>
          </a:p>
        </p:txBody>
      </p:sp>
      <p:sp>
        <p:nvSpPr>
          <p:cNvPr id="17415" name="Rectangle 7"/>
          <p:cNvSpPr>
            <a:spLocks noChangeArrowheads="1"/>
          </p:cNvSpPr>
          <p:nvPr/>
        </p:nvSpPr>
        <p:spPr bwMode="auto">
          <a:xfrm>
            <a:off x="6821488" y="5100638"/>
            <a:ext cx="1993900" cy="971550"/>
          </a:xfrm>
          <a:prstGeom prst="rect">
            <a:avLst/>
          </a:prstGeom>
          <a:solidFill>
            <a:schemeClr val="accent2">
              <a:lumMod val="20000"/>
              <a:lumOff val="80000"/>
            </a:schemeClr>
          </a:solidFill>
          <a:ln w="9525">
            <a:solidFill>
              <a:srgbClr val="0070C0"/>
            </a:solidFill>
            <a:miter lim="800000"/>
            <a:headEnd/>
            <a:tailEnd/>
          </a:ln>
        </p:spPr>
        <p:txBody>
          <a:bodyPr wrap="none" lIns="0" tIns="0" rIns="0" bIns="0">
            <a:spAutoFit/>
          </a:bodyPr>
          <a:lstStyle/>
          <a:p>
            <a:pPr algn="l" eaLnBrk="0" hangingPunct="0">
              <a:lnSpc>
                <a:spcPct val="85000"/>
              </a:lnSpc>
            </a:pPr>
            <a:r>
              <a:rPr lang="en-US" sz="2500" b="1" dirty="0">
                <a:solidFill>
                  <a:srgbClr val="000000"/>
                </a:solidFill>
              </a:rPr>
              <a:t>Stomach</a:t>
            </a:r>
          </a:p>
          <a:p>
            <a:pPr algn="l" eaLnBrk="0" hangingPunct="0">
              <a:lnSpc>
                <a:spcPct val="85000"/>
              </a:lnSpc>
            </a:pPr>
            <a:r>
              <a:rPr lang="en-US" sz="2500" b="1" dirty="0">
                <a:solidFill>
                  <a:srgbClr val="000000"/>
                </a:solidFill>
              </a:rPr>
              <a:t>contractions </a:t>
            </a:r>
          </a:p>
          <a:p>
            <a:pPr algn="l" eaLnBrk="0" hangingPunct="0">
              <a:lnSpc>
                <a:spcPct val="85000"/>
              </a:lnSpc>
            </a:pPr>
            <a:r>
              <a:rPr lang="en-US" sz="2500" b="1" dirty="0">
                <a:solidFill>
                  <a:srgbClr val="000000"/>
                </a:solidFill>
              </a:rPr>
              <a:t>are inhibited</a:t>
            </a:r>
            <a:endParaRPr lang="en-US" sz="2400" dirty="0"/>
          </a:p>
        </p:txBody>
      </p:sp>
      <p:sp>
        <p:nvSpPr>
          <p:cNvPr id="17416" name="Line 8"/>
          <p:cNvSpPr>
            <a:spLocks noChangeShapeType="1"/>
          </p:cNvSpPr>
          <p:nvPr/>
        </p:nvSpPr>
        <p:spPr bwMode="auto">
          <a:xfrm>
            <a:off x="6221413" y="1619250"/>
            <a:ext cx="739775" cy="752475"/>
          </a:xfrm>
          <a:prstGeom prst="line">
            <a:avLst/>
          </a:prstGeom>
          <a:noFill/>
          <a:ln w="12700">
            <a:solidFill>
              <a:srgbClr val="000000"/>
            </a:solidFill>
            <a:round/>
            <a:headEnd/>
            <a:tailEnd/>
          </a:ln>
        </p:spPr>
        <p:txBody>
          <a:bodyPr/>
          <a:lstStyle/>
          <a:p>
            <a:endParaRPr lang="en-US"/>
          </a:p>
        </p:txBody>
      </p:sp>
      <p:sp>
        <p:nvSpPr>
          <p:cNvPr id="17417" name="Line 9"/>
          <p:cNvSpPr>
            <a:spLocks noChangeShapeType="1"/>
          </p:cNvSpPr>
          <p:nvPr/>
        </p:nvSpPr>
        <p:spPr bwMode="auto">
          <a:xfrm>
            <a:off x="6062663" y="2319338"/>
            <a:ext cx="911225" cy="647700"/>
          </a:xfrm>
          <a:prstGeom prst="line">
            <a:avLst/>
          </a:prstGeom>
          <a:noFill/>
          <a:ln w="12700">
            <a:solidFill>
              <a:srgbClr val="000000"/>
            </a:solidFill>
            <a:round/>
            <a:headEnd/>
            <a:tailEnd/>
          </a:ln>
        </p:spPr>
        <p:txBody>
          <a:bodyPr/>
          <a:lstStyle/>
          <a:p>
            <a:endParaRPr lang="en-US"/>
          </a:p>
        </p:txBody>
      </p:sp>
      <p:sp>
        <p:nvSpPr>
          <p:cNvPr id="17418" name="Line 10"/>
          <p:cNvSpPr>
            <a:spLocks noChangeShapeType="1"/>
          </p:cNvSpPr>
          <p:nvPr/>
        </p:nvSpPr>
        <p:spPr bwMode="auto">
          <a:xfrm flipV="1">
            <a:off x="6172200" y="3257550"/>
            <a:ext cx="644525" cy="1466850"/>
          </a:xfrm>
          <a:prstGeom prst="line">
            <a:avLst/>
          </a:prstGeom>
          <a:noFill/>
          <a:ln w="12700">
            <a:solidFill>
              <a:srgbClr val="000000"/>
            </a:solidFill>
            <a:round/>
            <a:headEnd/>
            <a:tailEnd/>
          </a:ln>
        </p:spPr>
        <p:txBody>
          <a:bodyPr/>
          <a:lstStyle/>
          <a:p>
            <a:endParaRPr lang="en-US"/>
          </a:p>
        </p:txBody>
      </p:sp>
      <p:sp>
        <p:nvSpPr>
          <p:cNvPr id="17419" name="Line 11"/>
          <p:cNvSpPr>
            <a:spLocks noChangeShapeType="1"/>
          </p:cNvSpPr>
          <p:nvPr/>
        </p:nvSpPr>
        <p:spPr bwMode="auto">
          <a:xfrm>
            <a:off x="6172201" y="3733799"/>
            <a:ext cx="920750" cy="608013"/>
          </a:xfrm>
          <a:prstGeom prst="line">
            <a:avLst/>
          </a:prstGeom>
          <a:noFill/>
          <a:ln w="12700">
            <a:solidFill>
              <a:srgbClr val="000000"/>
            </a:solidFill>
            <a:round/>
            <a:headEnd/>
            <a:tailEnd/>
          </a:ln>
        </p:spPr>
        <p:txBody>
          <a:bodyPr/>
          <a:lstStyle/>
          <a:p>
            <a:endParaRPr lang="en-US"/>
          </a:p>
        </p:txBody>
      </p:sp>
      <p:sp>
        <p:nvSpPr>
          <p:cNvPr id="17420" name="Line 12"/>
          <p:cNvSpPr>
            <a:spLocks noChangeShapeType="1"/>
          </p:cNvSpPr>
          <p:nvPr/>
        </p:nvSpPr>
        <p:spPr bwMode="auto">
          <a:xfrm>
            <a:off x="7000875" y="3270250"/>
            <a:ext cx="779463" cy="1824038"/>
          </a:xfrm>
          <a:prstGeom prst="line">
            <a:avLst/>
          </a:prstGeom>
          <a:noFill/>
          <a:ln w="12700">
            <a:solidFill>
              <a:srgbClr val="000000"/>
            </a:solidFill>
            <a:round/>
            <a:headEnd/>
            <a:tailEnd/>
          </a:ln>
        </p:spPr>
        <p:txBody>
          <a:bodyPr/>
          <a:lstStyle/>
          <a:p>
            <a:endParaRPr lang="en-US"/>
          </a:p>
        </p:txBody>
      </p:sp>
      <p:sp>
        <p:nvSpPr>
          <p:cNvPr id="17421" name="Rectangle 13"/>
          <p:cNvSpPr>
            <a:spLocks noChangeArrowheads="1"/>
          </p:cNvSpPr>
          <p:nvPr/>
        </p:nvSpPr>
        <p:spPr bwMode="auto">
          <a:xfrm>
            <a:off x="3657600" y="4495800"/>
            <a:ext cx="2559050" cy="1295400"/>
          </a:xfrm>
          <a:prstGeom prst="rect">
            <a:avLst/>
          </a:prstGeom>
          <a:solidFill>
            <a:schemeClr val="accent2">
              <a:lumMod val="20000"/>
              <a:lumOff val="80000"/>
            </a:schemeClr>
          </a:solidFill>
          <a:ln w="9525">
            <a:solidFill>
              <a:srgbClr val="0070C0"/>
            </a:solidFill>
            <a:miter lim="800000"/>
            <a:headEnd/>
            <a:tailEnd/>
          </a:ln>
        </p:spPr>
        <p:txBody>
          <a:bodyPr wrap="none" lIns="0" tIns="0" rIns="0" bIns="0">
            <a:spAutoFit/>
          </a:bodyPr>
          <a:lstStyle/>
          <a:p>
            <a:pPr algn="l" eaLnBrk="0" hangingPunct="0">
              <a:lnSpc>
                <a:spcPct val="85000"/>
              </a:lnSpc>
            </a:pPr>
            <a:r>
              <a:rPr lang="en-US" sz="2500" b="1" dirty="0">
                <a:solidFill>
                  <a:srgbClr val="000000"/>
                </a:solidFill>
              </a:rPr>
              <a:t>Adrenal medulla </a:t>
            </a:r>
          </a:p>
          <a:p>
            <a:pPr algn="l" eaLnBrk="0" hangingPunct="0">
              <a:lnSpc>
                <a:spcPct val="85000"/>
              </a:lnSpc>
            </a:pPr>
            <a:r>
              <a:rPr lang="en-US" sz="2500" b="1" dirty="0">
                <a:solidFill>
                  <a:srgbClr val="000000"/>
                </a:solidFill>
              </a:rPr>
              <a:t>secretes </a:t>
            </a:r>
          </a:p>
          <a:p>
            <a:pPr algn="l" eaLnBrk="0" hangingPunct="0">
              <a:lnSpc>
                <a:spcPct val="85000"/>
              </a:lnSpc>
            </a:pPr>
            <a:r>
              <a:rPr lang="en-US" sz="2500" b="1" dirty="0">
                <a:solidFill>
                  <a:srgbClr val="000000"/>
                </a:solidFill>
              </a:rPr>
              <a:t>epinephrine and </a:t>
            </a:r>
          </a:p>
          <a:p>
            <a:pPr algn="l" eaLnBrk="0" hangingPunct="0">
              <a:lnSpc>
                <a:spcPct val="85000"/>
              </a:lnSpc>
            </a:pPr>
            <a:r>
              <a:rPr lang="en-US" sz="2500" b="1" dirty="0" err="1">
                <a:solidFill>
                  <a:srgbClr val="000000"/>
                </a:solidFill>
              </a:rPr>
              <a:t>norepinephrine</a:t>
            </a:r>
            <a:endParaRPr lang="en-US" sz="2400" dirty="0"/>
          </a:p>
        </p:txBody>
      </p:sp>
    </p:spTree>
    <p:extLst>
      <p:ext uri="{BB962C8B-B14F-4D97-AF65-F5344CB8AC3E}">
        <p14:creationId xmlns:p14="http://schemas.microsoft.com/office/powerpoint/2010/main" val="3993350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additive="base">
                                        <p:cTn id="7" dur="500" fill="hold"/>
                                        <p:tgtEl>
                                          <p:spTgt spid="17412"/>
                                        </p:tgtEl>
                                        <p:attrNameLst>
                                          <p:attrName>ppt_x</p:attrName>
                                        </p:attrNameLst>
                                      </p:cBhvr>
                                      <p:tavLst>
                                        <p:tav tm="0">
                                          <p:val>
                                            <p:strVal val="#ppt_x"/>
                                          </p:val>
                                        </p:tav>
                                        <p:tav tm="100000">
                                          <p:val>
                                            <p:strVal val="#ppt_x"/>
                                          </p:val>
                                        </p:tav>
                                      </p:tavLst>
                                    </p:anim>
                                    <p:anim calcmode="lin" valueType="num">
                                      <p:cBhvr additive="base">
                                        <p:cTn id="8" dur="500" fill="hold"/>
                                        <p:tgtEl>
                                          <p:spTgt spid="174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16"/>
                                        </p:tgtEl>
                                        <p:attrNameLst>
                                          <p:attrName>style.visibility</p:attrName>
                                        </p:attrNameLst>
                                      </p:cBhvr>
                                      <p:to>
                                        <p:strVal val="visible"/>
                                      </p:to>
                                    </p:set>
                                    <p:anim calcmode="lin" valueType="num">
                                      <p:cBhvr additive="base">
                                        <p:cTn id="11" dur="500" fill="hold"/>
                                        <p:tgtEl>
                                          <p:spTgt spid="17416"/>
                                        </p:tgtEl>
                                        <p:attrNameLst>
                                          <p:attrName>ppt_x</p:attrName>
                                        </p:attrNameLst>
                                      </p:cBhvr>
                                      <p:tavLst>
                                        <p:tav tm="0">
                                          <p:val>
                                            <p:strVal val="#ppt_x"/>
                                          </p:val>
                                        </p:tav>
                                        <p:tav tm="100000">
                                          <p:val>
                                            <p:strVal val="#ppt_x"/>
                                          </p:val>
                                        </p:tav>
                                      </p:tavLst>
                                    </p:anim>
                                    <p:anim calcmode="lin" valueType="num">
                                      <p:cBhvr additive="base">
                                        <p:cTn id="12"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413"/>
                                        </p:tgtEl>
                                        <p:attrNameLst>
                                          <p:attrName>style.visibility</p:attrName>
                                        </p:attrNameLst>
                                      </p:cBhvr>
                                      <p:to>
                                        <p:strVal val="visible"/>
                                      </p:to>
                                    </p:set>
                                    <p:animEffect transition="in" filter="diamond(in)">
                                      <p:cBhvr>
                                        <p:cTn id="17" dur="2000"/>
                                        <p:tgtEl>
                                          <p:spTgt spid="17413"/>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17417"/>
                                        </p:tgtEl>
                                        <p:attrNameLst>
                                          <p:attrName>style.visibility</p:attrName>
                                        </p:attrNameLst>
                                      </p:cBhvr>
                                      <p:to>
                                        <p:strVal val="visible"/>
                                      </p:to>
                                    </p:set>
                                    <p:animEffect transition="in" filter="diamond(in)">
                                      <p:cBhvr>
                                        <p:cTn id="20" dur="2000"/>
                                        <p:tgtEl>
                                          <p:spTgt spid="17417"/>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7414"/>
                                        </p:tgtEl>
                                        <p:attrNameLst>
                                          <p:attrName>style.visibility</p:attrName>
                                        </p:attrNameLst>
                                      </p:cBhvr>
                                      <p:to>
                                        <p:strVal val="visible"/>
                                      </p:to>
                                    </p:set>
                                    <p:animEffect transition="in" filter="diamond(in)">
                                      <p:cBhvr>
                                        <p:cTn id="25" dur="2000"/>
                                        <p:tgtEl>
                                          <p:spTgt spid="17414"/>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7419"/>
                                        </p:tgtEl>
                                        <p:attrNameLst>
                                          <p:attrName>style.visibility</p:attrName>
                                        </p:attrNameLst>
                                      </p:cBhvr>
                                      <p:to>
                                        <p:strVal val="visible"/>
                                      </p:to>
                                    </p:set>
                                    <p:animEffect transition="in" filter="diamond(in)">
                                      <p:cBhvr>
                                        <p:cTn id="28" dur="2000"/>
                                        <p:tgtEl>
                                          <p:spTgt spid="17419"/>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7421"/>
                                        </p:tgtEl>
                                        <p:attrNameLst>
                                          <p:attrName>style.visibility</p:attrName>
                                        </p:attrNameLst>
                                      </p:cBhvr>
                                      <p:to>
                                        <p:strVal val="visible"/>
                                      </p:to>
                                    </p:set>
                                    <p:animEffect transition="in" filter="diamond(in)">
                                      <p:cBhvr>
                                        <p:cTn id="33" dur="2000"/>
                                        <p:tgtEl>
                                          <p:spTgt spid="17421"/>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7418"/>
                                        </p:tgtEl>
                                        <p:attrNameLst>
                                          <p:attrName>style.visibility</p:attrName>
                                        </p:attrNameLst>
                                      </p:cBhvr>
                                      <p:to>
                                        <p:strVal val="visible"/>
                                      </p:to>
                                    </p:set>
                                    <p:animEffect transition="in" filter="diamond(in)">
                                      <p:cBhvr>
                                        <p:cTn id="36" dur="2000"/>
                                        <p:tgtEl>
                                          <p:spTgt spid="17418"/>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17415"/>
                                        </p:tgtEl>
                                        <p:attrNameLst>
                                          <p:attrName>style.visibility</p:attrName>
                                        </p:attrNameLst>
                                      </p:cBhvr>
                                      <p:to>
                                        <p:strVal val="visible"/>
                                      </p:to>
                                    </p:set>
                                    <p:animEffect transition="in" filter="diamond(in)">
                                      <p:cBhvr>
                                        <p:cTn id="41" dur="2000"/>
                                        <p:tgtEl>
                                          <p:spTgt spid="17415"/>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17420"/>
                                        </p:tgtEl>
                                        <p:attrNameLst>
                                          <p:attrName>style.visibility</p:attrName>
                                        </p:attrNameLst>
                                      </p:cBhvr>
                                      <p:to>
                                        <p:strVal val="visible"/>
                                      </p:to>
                                    </p:set>
                                    <p:animEffect transition="in" filter="diamond(in)">
                                      <p:cBhvr>
                                        <p:cTn id="44" dur="2000"/>
                                        <p:tgtEl>
                                          <p:spTgt spid="17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P spid="17413" grpId="0" animBg="1"/>
      <p:bldP spid="17414" grpId="0" animBg="1"/>
      <p:bldP spid="17415" grpId="0" animBg="1"/>
      <p:bldP spid="17416" grpId="0" animBg="1"/>
      <p:bldP spid="17417" grpId="0" animBg="1"/>
      <p:bldP spid="17418" grpId="0" animBg="1"/>
      <p:bldP spid="17419" grpId="0" animBg="1"/>
      <p:bldP spid="17420" grpId="0" animBg="1"/>
      <p:bldP spid="1742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705600"/>
          </a:xfrm>
        </p:spPr>
        <p:txBody>
          <a:bodyPr/>
          <a:lstStyle/>
          <a:p>
            <a:pPr>
              <a:buNone/>
            </a:pPr>
            <a:r>
              <a:rPr lang="en-US" b="1" u="sng" dirty="0"/>
              <a:t>Adverse effects:</a:t>
            </a:r>
            <a:endParaRPr lang="en-US" dirty="0"/>
          </a:p>
          <a:p>
            <a:pPr>
              <a:buNone/>
            </a:pPr>
            <a:r>
              <a:rPr lang="en-US" b="1" dirty="0"/>
              <a:t>1-Verapamil and </a:t>
            </a:r>
            <a:r>
              <a:rPr lang="en-US" b="1" dirty="0" err="1"/>
              <a:t>diltiazem</a:t>
            </a:r>
            <a:r>
              <a:rPr lang="en-US" b="1" dirty="0"/>
              <a:t>:</a:t>
            </a:r>
            <a:endParaRPr lang="en-US" dirty="0"/>
          </a:p>
          <a:p>
            <a:pPr lvl="0">
              <a:buNone/>
            </a:pPr>
            <a:r>
              <a:rPr lang="en-US" dirty="0"/>
              <a:t>*</a:t>
            </a:r>
            <a:r>
              <a:rPr lang="en-US" dirty="0" err="1"/>
              <a:t>Bradycardia</a:t>
            </a:r>
            <a:r>
              <a:rPr lang="en-US" dirty="0"/>
              <a:t> and heart block.</a:t>
            </a:r>
          </a:p>
          <a:p>
            <a:pPr lvl="0">
              <a:buNone/>
            </a:pPr>
            <a:r>
              <a:rPr lang="en-US" dirty="0"/>
              <a:t>*Worsening of CHF (due to their –</a:t>
            </a:r>
            <a:r>
              <a:rPr lang="en-US" dirty="0" err="1"/>
              <a:t>ve</a:t>
            </a:r>
            <a:r>
              <a:rPr lang="en-US" dirty="0"/>
              <a:t> </a:t>
            </a:r>
            <a:r>
              <a:rPr lang="en-US" dirty="0" err="1"/>
              <a:t>inotropic</a:t>
            </a:r>
            <a:r>
              <a:rPr lang="en-US" dirty="0"/>
              <a:t> effect).</a:t>
            </a:r>
          </a:p>
          <a:p>
            <a:pPr lvl="0">
              <a:buNone/>
            </a:pPr>
            <a:r>
              <a:rPr lang="en-US" dirty="0"/>
              <a:t>*↓ insulin release and worsening of DM.</a:t>
            </a:r>
          </a:p>
          <a:p>
            <a:pPr lvl="0">
              <a:buNone/>
            </a:pPr>
            <a:r>
              <a:rPr lang="en-US" dirty="0"/>
              <a:t>*Constipation and reversible </a:t>
            </a:r>
            <a:r>
              <a:rPr lang="en-US" dirty="0" err="1"/>
              <a:t>hepatotoxicity</a:t>
            </a:r>
            <a:r>
              <a:rPr lang="en-US" dirty="0"/>
              <a:t>.</a:t>
            </a:r>
          </a:p>
          <a:p>
            <a:pPr lvl="0">
              <a:buNone/>
            </a:pPr>
            <a:r>
              <a:rPr lang="en-US" dirty="0"/>
              <a:t>*Ankle edema (less common than with nifedipine).</a:t>
            </a:r>
          </a:p>
          <a:p>
            <a:endParaRPr lang="ar-EG" dirty="0"/>
          </a:p>
        </p:txBody>
      </p:sp>
    </p:spTree>
    <p:extLst>
      <p:ext uri="{BB962C8B-B14F-4D97-AF65-F5344CB8AC3E}">
        <p14:creationId xmlns:p14="http://schemas.microsoft.com/office/powerpoint/2010/main" val="3742010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067800" cy="6781800"/>
          </a:xfrm>
        </p:spPr>
        <p:txBody>
          <a:bodyPr>
            <a:normAutofit/>
          </a:bodyPr>
          <a:lstStyle/>
          <a:p>
            <a:pPr>
              <a:buNone/>
            </a:pPr>
            <a:r>
              <a:rPr lang="en-US" b="1" dirty="0"/>
              <a:t>2-Nifedipine:</a:t>
            </a:r>
            <a:endParaRPr lang="en-US" dirty="0"/>
          </a:p>
          <a:p>
            <a:pPr lvl="0">
              <a:buNone/>
            </a:pPr>
            <a:r>
              <a:rPr lang="en-US" dirty="0"/>
              <a:t>*Hypotension and reflex tachycardia. Can be prevented by…………………………..</a:t>
            </a:r>
          </a:p>
          <a:p>
            <a:pPr lvl="0">
              <a:buNone/>
            </a:pPr>
            <a:r>
              <a:rPr lang="en-US" dirty="0"/>
              <a:t>*Gingival hyperplasia. </a:t>
            </a:r>
          </a:p>
          <a:p>
            <a:pPr lvl="0">
              <a:buNone/>
            </a:pPr>
            <a:r>
              <a:rPr lang="en-US" dirty="0"/>
              <a:t>*Ankle edema (due to VD).</a:t>
            </a:r>
          </a:p>
          <a:p>
            <a:pPr>
              <a:buNone/>
            </a:pPr>
            <a:endParaRPr lang="en-US" b="1" u="sng" dirty="0"/>
          </a:p>
          <a:p>
            <a:pPr>
              <a:buNone/>
            </a:pPr>
            <a:r>
              <a:rPr lang="en-US" b="1" u="sng" dirty="0"/>
              <a:t>How to treat ankle edema if occurred from CCBs?</a:t>
            </a:r>
            <a:endParaRPr lang="en-US" u="sng" dirty="0"/>
          </a:p>
          <a:p>
            <a:pPr lvl="0">
              <a:buNone/>
            </a:pPr>
            <a:r>
              <a:rPr lang="en-US" b="1" dirty="0"/>
              <a:t>Minimize sodium intake.</a:t>
            </a:r>
            <a:endParaRPr lang="en-US" dirty="0"/>
          </a:p>
          <a:p>
            <a:pPr lvl="0">
              <a:buNone/>
            </a:pPr>
            <a:r>
              <a:rPr lang="en-US" b="1" dirty="0"/>
              <a:t>Avoid prolonged standing.</a:t>
            </a:r>
            <a:endParaRPr lang="en-US" dirty="0"/>
          </a:p>
          <a:p>
            <a:pPr lvl="0">
              <a:buNone/>
            </a:pPr>
            <a:r>
              <a:rPr lang="en-US" b="1" dirty="0"/>
              <a:t>Mild diuretics.</a:t>
            </a:r>
            <a:endParaRPr lang="en-US" dirty="0"/>
          </a:p>
          <a:p>
            <a:pPr lvl="0">
              <a:buNone/>
            </a:pPr>
            <a:r>
              <a:rPr lang="en-US" b="1" dirty="0"/>
              <a:t>Stop CCBs if the above measures failed.</a:t>
            </a:r>
            <a:endParaRPr lang="en-US" dirty="0"/>
          </a:p>
          <a:p>
            <a:endParaRPr lang="ar-EG" dirty="0"/>
          </a:p>
        </p:txBody>
      </p:sp>
    </p:spTree>
    <p:extLst>
      <p:ext uri="{BB962C8B-B14F-4D97-AF65-F5344CB8AC3E}">
        <p14:creationId xmlns:p14="http://schemas.microsoft.com/office/powerpoint/2010/main" val="10969434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991600" cy="6629400"/>
          </a:xfrm>
        </p:spPr>
        <p:txBody>
          <a:bodyPr>
            <a:normAutofit fontScale="92500" lnSpcReduction="10000"/>
          </a:bodyPr>
          <a:lstStyle/>
          <a:p>
            <a:pPr>
              <a:buNone/>
            </a:pPr>
            <a:r>
              <a:rPr lang="en-US" b="1" u="sng" dirty="0"/>
              <a:t>Contraindications and precautions:</a:t>
            </a:r>
            <a:endParaRPr lang="en-US" dirty="0"/>
          </a:p>
          <a:p>
            <a:pPr>
              <a:buNone/>
            </a:pPr>
            <a:r>
              <a:rPr lang="en-US" b="1" dirty="0"/>
              <a:t> </a:t>
            </a:r>
            <a:endParaRPr lang="en-US" dirty="0"/>
          </a:p>
          <a:p>
            <a:pPr>
              <a:buNone/>
            </a:pPr>
            <a:r>
              <a:rPr lang="en-US" b="1" dirty="0"/>
              <a:t>1-Verapamil:</a:t>
            </a:r>
            <a:endParaRPr lang="en-US" dirty="0"/>
          </a:p>
          <a:p>
            <a:pPr lvl="0">
              <a:buNone/>
            </a:pPr>
            <a:r>
              <a:rPr lang="en-US" u="sng" dirty="0"/>
              <a:t>Heart failure.</a:t>
            </a:r>
          </a:p>
          <a:p>
            <a:pPr lvl="0">
              <a:buNone/>
            </a:pPr>
            <a:r>
              <a:rPr lang="en-US" u="sng" dirty="0" err="1"/>
              <a:t>Bradycardia</a:t>
            </a:r>
            <a:r>
              <a:rPr lang="en-US" u="sng" dirty="0"/>
              <a:t>, heart block, or sick sinus syndrome (SSS</a:t>
            </a:r>
            <a:r>
              <a:rPr lang="en-US" dirty="0"/>
              <a:t>).</a:t>
            </a:r>
          </a:p>
          <a:p>
            <a:pPr lvl="0">
              <a:buNone/>
            </a:pPr>
            <a:r>
              <a:rPr lang="en-US" u="sng" dirty="0"/>
              <a:t>With β-blockers</a:t>
            </a:r>
            <a:r>
              <a:rPr lang="en-US" dirty="0"/>
              <a:t>: because both β-blockers</a:t>
            </a:r>
            <a:r>
              <a:rPr lang="en-US" i="1" dirty="0"/>
              <a:t> </a:t>
            </a:r>
            <a:r>
              <a:rPr lang="en-US" dirty="0"/>
              <a:t>and verapamil have –</a:t>
            </a:r>
            <a:r>
              <a:rPr lang="en-US" dirty="0" err="1"/>
              <a:t>ve</a:t>
            </a:r>
            <a:r>
              <a:rPr lang="en-US" dirty="0"/>
              <a:t> inotropic and chronotropic effects, this will cause severe cardiac depression </a:t>
            </a:r>
            <a:r>
              <a:rPr lang="en-US" i="1" u="dotted" dirty="0"/>
              <a:t>(nifedipine is the drug of choice if β-blockers are used with CCBs because it doesn't cause bradycardia)</a:t>
            </a:r>
            <a:r>
              <a:rPr lang="en-US" i="1" dirty="0"/>
              <a:t>.</a:t>
            </a:r>
            <a:endParaRPr lang="en-US" dirty="0"/>
          </a:p>
          <a:p>
            <a:pPr>
              <a:buNone/>
            </a:pPr>
            <a:r>
              <a:rPr lang="en-US" dirty="0"/>
              <a:t> </a:t>
            </a:r>
          </a:p>
          <a:p>
            <a:pPr lvl="0">
              <a:buNone/>
            </a:pPr>
            <a:r>
              <a:rPr lang="en-US" u="sng" dirty="0"/>
              <a:t>With digitalis:</a:t>
            </a:r>
            <a:r>
              <a:rPr lang="en-US" dirty="0"/>
              <a:t> because digitalis also ↓ A-V conduction and HR.</a:t>
            </a:r>
          </a:p>
          <a:p>
            <a:endParaRPr lang="ar-EG" dirty="0"/>
          </a:p>
        </p:txBody>
      </p:sp>
    </p:spTree>
    <p:extLst>
      <p:ext uri="{BB962C8B-B14F-4D97-AF65-F5344CB8AC3E}">
        <p14:creationId xmlns:p14="http://schemas.microsoft.com/office/powerpoint/2010/main" val="36187638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05600"/>
          </a:xfrm>
        </p:spPr>
        <p:txBody>
          <a:bodyPr/>
          <a:lstStyle/>
          <a:p>
            <a:pPr>
              <a:buNone/>
            </a:pPr>
            <a:r>
              <a:rPr lang="en-US" b="1" dirty="0"/>
              <a:t>2-Nifedipine:</a:t>
            </a:r>
            <a:endParaRPr lang="en-US" dirty="0"/>
          </a:p>
          <a:p>
            <a:pPr lvl="0">
              <a:buNone/>
            </a:pPr>
            <a:r>
              <a:rPr lang="en-US" dirty="0"/>
              <a:t>Severe heart failure. </a:t>
            </a:r>
          </a:p>
          <a:p>
            <a:pPr lvl="0">
              <a:buNone/>
            </a:pPr>
            <a:r>
              <a:rPr lang="en-US" dirty="0"/>
              <a:t>Hypotension.</a:t>
            </a:r>
          </a:p>
          <a:p>
            <a:pPr lvl="0">
              <a:buNone/>
            </a:pPr>
            <a:r>
              <a:rPr lang="en-US" dirty="0"/>
              <a:t>Hypertrophic obstructive </a:t>
            </a:r>
            <a:r>
              <a:rPr lang="en-US" dirty="0" err="1"/>
              <a:t>cardiomyopathy</a:t>
            </a:r>
            <a:r>
              <a:rPr lang="en-US" dirty="0"/>
              <a:t> (IHSS)</a:t>
            </a:r>
          </a:p>
          <a:p>
            <a:pPr lvl="0">
              <a:buNone/>
            </a:pPr>
            <a:r>
              <a:rPr lang="en-US" dirty="0"/>
              <a:t>Unstable angina (for fear of reflex tachycardia).</a:t>
            </a:r>
          </a:p>
          <a:p>
            <a:endParaRPr lang="ar-EG" dirty="0"/>
          </a:p>
        </p:txBody>
      </p:sp>
    </p:spTree>
    <p:extLst>
      <p:ext uri="{BB962C8B-B14F-4D97-AF65-F5344CB8AC3E}">
        <p14:creationId xmlns:p14="http://schemas.microsoft.com/office/powerpoint/2010/main" val="35190636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575FA-273B-6C4F-E73F-1D326D56C558}"/>
              </a:ext>
            </a:extLst>
          </p:cNvPr>
          <p:cNvSpPr>
            <a:spLocks noGrp="1"/>
          </p:cNvSpPr>
          <p:nvPr>
            <p:ph type="title"/>
          </p:nvPr>
        </p:nvSpPr>
        <p:spPr/>
        <p:txBody>
          <a:bodyPr/>
          <a:lstStyle/>
          <a:p>
            <a:r>
              <a:rPr lang="en-SA" dirty="0"/>
              <a:t>(cc)?? </a:t>
            </a:r>
          </a:p>
        </p:txBody>
      </p:sp>
      <p:sp>
        <p:nvSpPr>
          <p:cNvPr id="3" name="Content Placeholder 2">
            <a:extLst>
              <a:ext uri="{FF2B5EF4-FFF2-40B4-BE49-F238E27FC236}">
                <a16:creationId xmlns:a16="http://schemas.microsoft.com/office/drawing/2014/main" id="{C44D1962-4161-32AE-9E69-54EB2A562913}"/>
              </a:ext>
            </a:extLst>
          </p:cNvPr>
          <p:cNvSpPr>
            <a:spLocks noGrp="1"/>
          </p:cNvSpPr>
          <p:nvPr>
            <p:ph idx="1"/>
          </p:nvPr>
        </p:nvSpPr>
        <p:spPr/>
        <p:txBody>
          <a:bodyPr/>
          <a:lstStyle/>
          <a:p>
            <a:endParaRPr lang="en-SA"/>
          </a:p>
        </p:txBody>
      </p:sp>
    </p:spTree>
    <p:extLst>
      <p:ext uri="{BB962C8B-B14F-4D97-AF65-F5344CB8AC3E}">
        <p14:creationId xmlns:p14="http://schemas.microsoft.com/office/powerpoint/2010/main" val="38198151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15400" cy="6553200"/>
          </a:xfrm>
        </p:spPr>
        <p:txBody>
          <a:bodyPr/>
          <a:lstStyle/>
          <a:p>
            <a:pPr>
              <a:buNone/>
            </a:pPr>
            <a:r>
              <a:rPr lang="en-US" b="1" u="sng" dirty="0"/>
              <a:t>RENNIN ANGIOTENSIN ALDESTERON SYSTEM</a:t>
            </a:r>
            <a:endParaRPr lang="en-US" u="sng" dirty="0"/>
          </a:p>
          <a:p>
            <a:r>
              <a:rPr lang="en-US" b="1" dirty="0"/>
              <a:t>RENIN:  </a:t>
            </a:r>
            <a:r>
              <a:rPr lang="en-US" dirty="0"/>
              <a:t>It is a </a:t>
            </a:r>
            <a:r>
              <a:rPr lang="en-US" dirty="0" err="1"/>
              <a:t>proteolytic</a:t>
            </a:r>
            <a:r>
              <a:rPr lang="en-US" dirty="0"/>
              <a:t> enzyme secreted by the kidney into the blood </a:t>
            </a:r>
            <a:r>
              <a:rPr lang="en-US" dirty="0" err="1"/>
              <a:t>stream.</a:t>
            </a:r>
            <a:r>
              <a:rPr lang="en-US" b="1" dirty="0" err="1"/>
              <a:t>Stimuli</a:t>
            </a:r>
            <a:r>
              <a:rPr lang="en-US" b="1" dirty="0"/>
              <a:t> that increase </a:t>
            </a:r>
            <a:r>
              <a:rPr lang="en-US" b="1" dirty="0" err="1"/>
              <a:t>renin</a:t>
            </a:r>
            <a:r>
              <a:rPr lang="en-US" b="1" dirty="0"/>
              <a:t> secretion: </a:t>
            </a:r>
            <a:r>
              <a:rPr lang="en-US" dirty="0"/>
              <a:t>Sodium depletion, diuretics, hypotension, hemorrhage, upright posture, dehydration, constriction of renal artery, heart failure and Cirrhosis</a:t>
            </a:r>
          </a:p>
          <a:p>
            <a:endParaRPr lang="ar-EG" dirty="0"/>
          </a:p>
        </p:txBody>
      </p:sp>
    </p:spTree>
    <p:extLst>
      <p:ext uri="{BB962C8B-B14F-4D97-AF65-F5344CB8AC3E}">
        <p14:creationId xmlns:p14="http://schemas.microsoft.com/office/powerpoint/2010/main" val="27389399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6705600"/>
          </a:xfrm>
        </p:spPr>
        <p:txBody>
          <a:bodyPr>
            <a:normAutofit fontScale="77500" lnSpcReduction="20000"/>
          </a:bodyPr>
          <a:lstStyle/>
          <a:p>
            <a:pPr>
              <a:buNone/>
            </a:pPr>
            <a:r>
              <a:rPr lang="en-US" b="1" u="sng" dirty="0"/>
              <a:t>Actions of </a:t>
            </a:r>
            <a:r>
              <a:rPr lang="en-US" b="1" u="sng" dirty="0" err="1"/>
              <a:t>Angiotensins</a:t>
            </a:r>
            <a:endParaRPr lang="en-US" dirty="0"/>
          </a:p>
          <a:p>
            <a:r>
              <a:rPr lang="en-US" b="1" dirty="0" err="1"/>
              <a:t>Angiotensin</a:t>
            </a:r>
            <a:r>
              <a:rPr lang="en-US" b="1" dirty="0"/>
              <a:t> I </a:t>
            </a:r>
            <a:r>
              <a:rPr lang="en-US" dirty="0"/>
              <a:t>(precursor of </a:t>
            </a:r>
            <a:r>
              <a:rPr lang="en-US" dirty="0" err="1"/>
              <a:t>angiotensin</a:t>
            </a:r>
            <a:r>
              <a:rPr lang="en-US" dirty="0"/>
              <a:t> II):</a:t>
            </a:r>
            <a:r>
              <a:rPr lang="en-US" b="1" dirty="0"/>
              <a:t> </a:t>
            </a:r>
            <a:r>
              <a:rPr lang="en-US" dirty="0"/>
              <a:t>It has no pharmacological action.</a:t>
            </a:r>
          </a:p>
          <a:p>
            <a:r>
              <a:rPr lang="en-US" b="1" dirty="0" err="1"/>
              <a:t>Angiotensin</a:t>
            </a:r>
            <a:r>
              <a:rPr lang="en-US" b="1" dirty="0"/>
              <a:t> II: </a:t>
            </a:r>
            <a:r>
              <a:rPr lang="en-US" dirty="0"/>
              <a:t>It acts on two receptors; AT</a:t>
            </a:r>
            <a:r>
              <a:rPr lang="en-US" baseline="-25000" dirty="0"/>
              <a:t>1</a:t>
            </a:r>
            <a:r>
              <a:rPr lang="en-US" dirty="0"/>
              <a:t> and AT</a:t>
            </a:r>
            <a:r>
              <a:rPr lang="en-US" baseline="-25000" dirty="0"/>
              <a:t>2  receptors</a:t>
            </a:r>
            <a:endParaRPr lang="en-US" dirty="0"/>
          </a:p>
          <a:p>
            <a:pPr>
              <a:buNone/>
            </a:pPr>
            <a:r>
              <a:rPr lang="en-US" b="1" dirty="0"/>
              <a:t>(1) Its action on AT</a:t>
            </a:r>
            <a:r>
              <a:rPr lang="en-US" b="1" baseline="-25000" dirty="0"/>
              <a:t>1 </a:t>
            </a:r>
            <a:r>
              <a:rPr lang="en-US" b="1" dirty="0"/>
              <a:t>receptor produces the following:</a:t>
            </a:r>
          </a:p>
          <a:p>
            <a:pPr>
              <a:buNone/>
            </a:pPr>
            <a:r>
              <a:rPr lang="en-US" b="1" dirty="0"/>
              <a:t>CVS: </a:t>
            </a:r>
            <a:endParaRPr lang="en-US" dirty="0"/>
          </a:p>
          <a:p>
            <a:pPr lvl="0"/>
            <a:r>
              <a:rPr lang="en-US" dirty="0"/>
              <a:t>Arteriolar constriction leading to increased systolic and diastolic blood pressure (40  times as active as norepinephrine).</a:t>
            </a:r>
          </a:p>
          <a:p>
            <a:pPr lvl="0"/>
            <a:r>
              <a:rPr lang="en-US" dirty="0"/>
              <a:t>Angiotensin II produces positive inotropic and chronotropic effects which are primarily due to central and peripheral sympathetic stimulation. </a:t>
            </a:r>
          </a:p>
          <a:p>
            <a:pPr>
              <a:buNone/>
            </a:pPr>
            <a:r>
              <a:rPr lang="en-US" b="1" dirty="0"/>
              <a:t> </a:t>
            </a:r>
            <a:endParaRPr lang="en-US" dirty="0"/>
          </a:p>
          <a:p>
            <a:pPr>
              <a:buNone/>
            </a:pPr>
            <a:r>
              <a:rPr lang="en-US" b="1" dirty="0"/>
              <a:t>Endocrine: </a:t>
            </a:r>
            <a:endParaRPr lang="en-US" dirty="0"/>
          </a:p>
          <a:p>
            <a:pPr lvl="0"/>
            <a:r>
              <a:rPr lang="en-US" dirty="0"/>
              <a:t>Increase secretion and synthesis of aldosterone which causes Na and water retention.</a:t>
            </a:r>
          </a:p>
          <a:p>
            <a:pPr lvl="0"/>
            <a:r>
              <a:rPr lang="en-US" dirty="0"/>
              <a:t>Facilitate catecholamine synthesis and release.</a:t>
            </a:r>
          </a:p>
          <a:p>
            <a:pPr lvl="0"/>
            <a:r>
              <a:rPr lang="en-US" dirty="0"/>
              <a:t>Increase pituitary vasopressin and ACTH.</a:t>
            </a:r>
          </a:p>
          <a:p>
            <a:pPr>
              <a:buNone/>
            </a:pPr>
            <a:endParaRPr lang="ar-EG" dirty="0"/>
          </a:p>
        </p:txBody>
      </p:sp>
    </p:spTree>
    <p:extLst>
      <p:ext uri="{BB962C8B-B14F-4D97-AF65-F5344CB8AC3E}">
        <p14:creationId xmlns:p14="http://schemas.microsoft.com/office/powerpoint/2010/main" val="26203888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991600" cy="6629400"/>
          </a:xfrm>
        </p:spPr>
        <p:txBody>
          <a:bodyPr>
            <a:normAutofit lnSpcReduction="10000"/>
          </a:bodyPr>
          <a:lstStyle/>
          <a:p>
            <a:pPr>
              <a:buNone/>
            </a:pPr>
            <a:r>
              <a:rPr lang="en-US" b="1" dirty="0"/>
              <a:t>Renal:</a:t>
            </a:r>
            <a:endParaRPr lang="en-US" dirty="0"/>
          </a:p>
          <a:p>
            <a:pPr lvl="0"/>
            <a:r>
              <a:rPr lang="en-US" dirty="0"/>
              <a:t>Suppress </a:t>
            </a:r>
            <a:r>
              <a:rPr lang="en-US" dirty="0" err="1"/>
              <a:t>renin</a:t>
            </a:r>
            <a:r>
              <a:rPr lang="en-US" dirty="0"/>
              <a:t> release</a:t>
            </a:r>
          </a:p>
          <a:p>
            <a:pPr lvl="0"/>
            <a:r>
              <a:rPr lang="en-US" dirty="0"/>
              <a:t>V.C of renal efferent arterioles, increases proximal tubular Na</a:t>
            </a:r>
            <a:r>
              <a:rPr lang="en-US" baseline="30000" dirty="0"/>
              <a:t>+</a:t>
            </a:r>
            <a:r>
              <a:rPr lang="en-US" dirty="0"/>
              <a:t> </a:t>
            </a:r>
            <a:r>
              <a:rPr lang="en-US" dirty="0" err="1"/>
              <a:t>reabsorption</a:t>
            </a:r>
            <a:r>
              <a:rPr lang="en-US" dirty="0"/>
              <a:t> </a:t>
            </a:r>
          </a:p>
          <a:p>
            <a:pPr>
              <a:buNone/>
            </a:pPr>
            <a:r>
              <a:rPr lang="en-US" b="1" dirty="0"/>
              <a:t>C.N.S</a:t>
            </a:r>
            <a:endParaRPr lang="en-US" dirty="0"/>
          </a:p>
          <a:p>
            <a:r>
              <a:rPr lang="en-US" dirty="0"/>
              <a:t> Increase H2O intake and vasopressin secretion.</a:t>
            </a:r>
          </a:p>
          <a:p>
            <a:pPr lvl="0"/>
            <a:r>
              <a:rPr lang="en-US" dirty="0"/>
              <a:t>Stimulate central sympathetic discharge.</a:t>
            </a:r>
          </a:p>
          <a:p>
            <a:pPr>
              <a:buNone/>
            </a:pPr>
            <a:r>
              <a:rPr lang="en-US" dirty="0"/>
              <a:t> </a:t>
            </a:r>
          </a:p>
          <a:p>
            <a:pPr>
              <a:buNone/>
            </a:pPr>
            <a:r>
              <a:rPr lang="en-US" b="1" dirty="0"/>
              <a:t>(2)Its action on AT</a:t>
            </a:r>
            <a:r>
              <a:rPr lang="en-US" b="1" baseline="-25000" dirty="0"/>
              <a:t>2</a:t>
            </a:r>
            <a:r>
              <a:rPr lang="en-US" b="1" baseline="30000" dirty="0"/>
              <a:t> </a:t>
            </a:r>
            <a:r>
              <a:rPr lang="en-US" b="1" dirty="0"/>
              <a:t>receptor produces the following:</a:t>
            </a:r>
            <a:endParaRPr lang="en-US" dirty="0"/>
          </a:p>
          <a:p>
            <a:pPr lvl="0"/>
            <a:r>
              <a:rPr lang="en-US" dirty="0" err="1"/>
              <a:t>Antiproliferation</a:t>
            </a:r>
            <a:r>
              <a:rPr lang="en-US" dirty="0"/>
              <a:t>.</a:t>
            </a:r>
          </a:p>
          <a:p>
            <a:pPr lvl="0"/>
            <a:r>
              <a:rPr lang="en-US" dirty="0"/>
              <a:t>Apoptosis (normal cell death).</a:t>
            </a:r>
          </a:p>
          <a:p>
            <a:pPr lvl="0"/>
            <a:r>
              <a:rPr lang="en-US" dirty="0"/>
              <a:t>Vasodilatation and increase local </a:t>
            </a:r>
            <a:r>
              <a:rPr lang="en-US" dirty="0" err="1"/>
              <a:t>bradykinin</a:t>
            </a:r>
            <a:r>
              <a:rPr lang="en-US" dirty="0"/>
              <a:t>.</a:t>
            </a:r>
          </a:p>
          <a:p>
            <a:endParaRPr lang="ar-EG" dirty="0"/>
          </a:p>
        </p:txBody>
      </p:sp>
    </p:spTree>
    <p:extLst>
      <p:ext uri="{BB962C8B-B14F-4D97-AF65-F5344CB8AC3E}">
        <p14:creationId xmlns:p14="http://schemas.microsoft.com/office/powerpoint/2010/main" val="29680040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15400" cy="6553200"/>
          </a:xfrm>
        </p:spPr>
        <p:txBody>
          <a:bodyPr>
            <a:normAutofit/>
          </a:bodyPr>
          <a:lstStyle/>
          <a:p>
            <a:pPr lvl="0">
              <a:buNone/>
            </a:pPr>
            <a:endParaRPr lang="en-US" dirty="0"/>
          </a:p>
          <a:p>
            <a:pPr>
              <a:buNone/>
            </a:pPr>
            <a:r>
              <a:rPr lang="en-US" b="1" u="sng" dirty="0"/>
              <a:t>Inhibitors of the </a:t>
            </a:r>
            <a:r>
              <a:rPr lang="en-US" b="1" u="sng" dirty="0" err="1"/>
              <a:t>renin-Ang</a:t>
            </a:r>
            <a:r>
              <a:rPr lang="en-US" b="1" u="sng" dirty="0"/>
              <a:t> system:</a:t>
            </a:r>
            <a:endParaRPr lang="en-US" dirty="0"/>
          </a:p>
          <a:p>
            <a:pPr>
              <a:buNone/>
            </a:pPr>
            <a:r>
              <a:rPr lang="en-US" dirty="0"/>
              <a:t> </a:t>
            </a:r>
            <a:r>
              <a:rPr lang="en-US" b="1" dirty="0"/>
              <a:t>Inhibitors of </a:t>
            </a:r>
            <a:r>
              <a:rPr lang="en-US" dirty="0" err="1"/>
              <a:t>renin</a:t>
            </a:r>
            <a:r>
              <a:rPr lang="en-US" dirty="0"/>
              <a:t> release:</a:t>
            </a:r>
            <a:r>
              <a:rPr lang="en-US" b="1" dirty="0"/>
              <a:t> β-blockers, α-methyldopa, </a:t>
            </a:r>
            <a:r>
              <a:rPr lang="en-US" b="1" dirty="0" err="1"/>
              <a:t>clonidine</a:t>
            </a:r>
            <a:r>
              <a:rPr lang="en-US" b="1" dirty="0"/>
              <a:t>.</a:t>
            </a:r>
            <a:endParaRPr lang="en-US" dirty="0"/>
          </a:p>
          <a:p>
            <a:pPr lvl="0">
              <a:buNone/>
            </a:pPr>
            <a:r>
              <a:rPr lang="en-US" b="1" dirty="0"/>
              <a:t>Inhibitors of </a:t>
            </a:r>
            <a:r>
              <a:rPr lang="en-US" dirty="0"/>
              <a:t>plasma </a:t>
            </a:r>
            <a:r>
              <a:rPr lang="en-US" dirty="0" err="1"/>
              <a:t>renin</a:t>
            </a:r>
            <a:r>
              <a:rPr lang="en-US" dirty="0"/>
              <a:t> activity:</a:t>
            </a:r>
            <a:r>
              <a:rPr lang="en-US" b="1" dirty="0"/>
              <a:t>  </a:t>
            </a:r>
            <a:r>
              <a:rPr lang="en-US" b="1" dirty="0" err="1"/>
              <a:t>aliskrine</a:t>
            </a:r>
            <a:r>
              <a:rPr lang="en-US" b="1" dirty="0"/>
              <a:t>.</a:t>
            </a:r>
            <a:endParaRPr lang="en-US" dirty="0"/>
          </a:p>
          <a:p>
            <a:pPr lvl="0">
              <a:buNone/>
            </a:pPr>
            <a:r>
              <a:rPr lang="en-US" dirty="0"/>
              <a:t>Inhibitors of </a:t>
            </a:r>
            <a:r>
              <a:rPr lang="en-US" b="1" dirty="0"/>
              <a:t>Ang-2 formation:</a:t>
            </a:r>
            <a:r>
              <a:rPr lang="en-US" dirty="0"/>
              <a:t> angiotensin-converting enzyme inhibitors (ACEIs)(</a:t>
            </a:r>
            <a:r>
              <a:rPr lang="en-US" dirty="0" err="1"/>
              <a:t>pril</a:t>
            </a:r>
            <a:r>
              <a:rPr lang="en-US" dirty="0"/>
              <a:t>)</a:t>
            </a:r>
          </a:p>
          <a:p>
            <a:pPr lvl="0">
              <a:buNone/>
            </a:pPr>
            <a:r>
              <a:rPr lang="en-US" dirty="0"/>
              <a:t>Blockers of </a:t>
            </a:r>
            <a:r>
              <a:rPr lang="en-US" b="1" dirty="0"/>
              <a:t>AT receptors:</a:t>
            </a:r>
            <a:r>
              <a:rPr lang="en-US" dirty="0"/>
              <a:t> </a:t>
            </a:r>
            <a:r>
              <a:rPr lang="en-US" dirty="0" err="1"/>
              <a:t>saralasin</a:t>
            </a:r>
            <a:r>
              <a:rPr lang="en-US" dirty="0"/>
              <a:t>, </a:t>
            </a:r>
            <a:r>
              <a:rPr lang="en-US" dirty="0" err="1"/>
              <a:t>losartan</a:t>
            </a:r>
            <a:r>
              <a:rPr lang="en-US" dirty="0"/>
              <a:t>, </a:t>
            </a:r>
            <a:r>
              <a:rPr lang="en-US" dirty="0" err="1"/>
              <a:t>valsartan</a:t>
            </a:r>
            <a:endParaRPr lang="en-US" dirty="0"/>
          </a:p>
          <a:p>
            <a:endParaRPr lang="ar-EG" dirty="0"/>
          </a:p>
        </p:txBody>
      </p:sp>
    </p:spTree>
    <p:extLst>
      <p:ext uri="{BB962C8B-B14F-4D97-AF65-F5344CB8AC3E}">
        <p14:creationId xmlns:p14="http://schemas.microsoft.com/office/powerpoint/2010/main" val="3823251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normAutofit fontScale="92500" lnSpcReduction="20000"/>
          </a:bodyPr>
          <a:lstStyle/>
          <a:p>
            <a:pPr>
              <a:buNone/>
            </a:pPr>
            <a:r>
              <a:rPr lang="en-US" b="1" u="sng" dirty="0"/>
              <a:t>Angiotensin-converting enzyme inhibitors (ACEIs):</a:t>
            </a:r>
            <a:endParaRPr lang="en-US" b="1" dirty="0"/>
          </a:p>
          <a:p>
            <a:pPr>
              <a:buNone/>
            </a:pPr>
            <a:r>
              <a:rPr lang="en-US" dirty="0"/>
              <a:t> </a:t>
            </a:r>
            <a:r>
              <a:rPr lang="en-US" b="1" u="sng" dirty="0"/>
              <a:t>Classification:</a:t>
            </a:r>
            <a:endParaRPr lang="en-US" b="1" dirty="0"/>
          </a:p>
          <a:p>
            <a:pPr>
              <a:buNone/>
            </a:pPr>
            <a:r>
              <a:rPr lang="en-US" b="1" u="sng" dirty="0"/>
              <a:t>A-SH-Containing:</a:t>
            </a:r>
          </a:p>
          <a:p>
            <a:pPr>
              <a:buNone/>
            </a:pPr>
            <a:r>
              <a:rPr lang="en-US" b="1" dirty="0"/>
              <a:t>      </a:t>
            </a:r>
            <a:r>
              <a:rPr lang="en-US" b="1" dirty="0" err="1"/>
              <a:t>Captopril</a:t>
            </a:r>
            <a:endParaRPr lang="en-US" dirty="0"/>
          </a:p>
          <a:p>
            <a:pPr>
              <a:buNone/>
            </a:pPr>
            <a:r>
              <a:rPr lang="en-US" b="1" dirty="0"/>
              <a:t>      </a:t>
            </a:r>
            <a:r>
              <a:rPr lang="en-US" b="1" dirty="0" err="1"/>
              <a:t>Zofinopril</a:t>
            </a:r>
            <a:endParaRPr lang="en-US" dirty="0"/>
          </a:p>
          <a:p>
            <a:pPr lvl="0">
              <a:buNone/>
            </a:pPr>
            <a:r>
              <a:rPr lang="en-US" dirty="0"/>
              <a:t>The </a:t>
            </a:r>
            <a:r>
              <a:rPr lang="en-US" dirty="0" err="1"/>
              <a:t>sulfhydryl</a:t>
            </a:r>
            <a:r>
              <a:rPr lang="en-US" dirty="0"/>
              <a:t> group (-SH) present in </a:t>
            </a:r>
            <a:r>
              <a:rPr lang="en-US" dirty="0" err="1"/>
              <a:t>captopril</a:t>
            </a:r>
            <a:r>
              <a:rPr lang="en-US" dirty="0"/>
              <a:t> may be responsible for the </a:t>
            </a:r>
            <a:r>
              <a:rPr lang="en-US" b="1" dirty="0"/>
              <a:t>immunological side effects</a:t>
            </a:r>
            <a:r>
              <a:rPr lang="en-US" dirty="0"/>
              <a:t> e.g. </a:t>
            </a:r>
            <a:r>
              <a:rPr lang="en-US" b="1" dirty="0" err="1"/>
              <a:t>angioedema</a:t>
            </a:r>
            <a:r>
              <a:rPr lang="en-US" b="1" dirty="0"/>
              <a:t>, taste changes, skin rash, </a:t>
            </a:r>
            <a:r>
              <a:rPr lang="en-US" b="1" dirty="0" err="1"/>
              <a:t>leukopenia</a:t>
            </a:r>
            <a:endParaRPr lang="en-US" dirty="0"/>
          </a:p>
          <a:p>
            <a:pPr lvl="0">
              <a:buNone/>
            </a:pPr>
            <a:endParaRPr lang="en-US" b="1" u="sng" dirty="0"/>
          </a:p>
          <a:p>
            <a:pPr lvl="0">
              <a:buNone/>
            </a:pPr>
            <a:r>
              <a:rPr lang="en-US" b="1" u="sng" dirty="0"/>
              <a:t>B-Non SH-Containing:</a:t>
            </a:r>
            <a:endParaRPr lang="en-US" dirty="0"/>
          </a:p>
          <a:p>
            <a:pPr>
              <a:buNone/>
            </a:pPr>
            <a:r>
              <a:rPr lang="en-US" dirty="0"/>
              <a:t>       </a:t>
            </a:r>
            <a:r>
              <a:rPr lang="en-US" b="1" dirty="0" err="1"/>
              <a:t>Enalapril</a:t>
            </a:r>
            <a:endParaRPr lang="en-US" dirty="0"/>
          </a:p>
          <a:p>
            <a:pPr>
              <a:buNone/>
            </a:pPr>
            <a:r>
              <a:rPr lang="en-US" b="1" dirty="0"/>
              <a:t>       </a:t>
            </a:r>
            <a:r>
              <a:rPr lang="en-US" b="1" dirty="0" err="1"/>
              <a:t>Fosinopril</a:t>
            </a:r>
            <a:endParaRPr lang="en-US" dirty="0"/>
          </a:p>
          <a:p>
            <a:pPr>
              <a:buNone/>
            </a:pPr>
            <a:r>
              <a:rPr lang="en-US" b="1" dirty="0"/>
              <a:t>       </a:t>
            </a:r>
            <a:r>
              <a:rPr lang="en-US" b="1" dirty="0" err="1"/>
              <a:t>Lisinopril</a:t>
            </a:r>
            <a:endParaRPr lang="en-US" dirty="0"/>
          </a:p>
          <a:p>
            <a:pPr>
              <a:buNone/>
            </a:pPr>
            <a:r>
              <a:rPr lang="en-US" b="1" dirty="0"/>
              <a:t>       </a:t>
            </a:r>
            <a:r>
              <a:rPr lang="en-US" b="1" dirty="0" err="1"/>
              <a:t>Benazepril</a:t>
            </a:r>
            <a:endParaRPr lang="en-US" dirty="0"/>
          </a:p>
          <a:p>
            <a:endParaRPr lang="ar-EG" dirty="0"/>
          </a:p>
        </p:txBody>
      </p:sp>
    </p:spTree>
    <p:extLst>
      <p:ext uri="{BB962C8B-B14F-4D97-AF65-F5344CB8AC3E}">
        <p14:creationId xmlns:p14="http://schemas.microsoft.com/office/powerpoint/2010/main" val="2149487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778098"/>
          </a:xfrm>
        </p:spPr>
        <p:txBody>
          <a:bodyPr/>
          <a:lstStyle/>
          <a:p>
            <a:pPr rtl="0" eaLnBrk="1" hangingPunct="1"/>
            <a:r>
              <a:rPr lang="en-US" altLang="en-US" b="1" dirty="0"/>
              <a:t>Autonomic tone</a:t>
            </a:r>
          </a:p>
        </p:txBody>
      </p:sp>
      <p:sp>
        <p:nvSpPr>
          <p:cNvPr id="3075" name="Rectangle 3"/>
          <p:cNvSpPr>
            <a:spLocks noGrp="1" noChangeArrowheads="1"/>
          </p:cNvSpPr>
          <p:nvPr>
            <p:ph type="body" idx="1"/>
          </p:nvPr>
        </p:nvSpPr>
        <p:spPr>
          <a:xfrm>
            <a:off x="107504" y="1196752"/>
            <a:ext cx="8928992" cy="5327873"/>
          </a:xfrm>
        </p:spPr>
        <p:txBody>
          <a:bodyPr/>
          <a:lstStyle/>
          <a:p>
            <a:pPr algn="l" rtl="0" eaLnBrk="1" hangingPunct="1"/>
            <a:r>
              <a:rPr lang="en-US" altLang="en-US" sz="2800" b="1" dirty="0">
                <a:solidFill>
                  <a:srgbClr val="FF0000"/>
                </a:solidFill>
              </a:rPr>
              <a:t>Definition</a:t>
            </a:r>
            <a:r>
              <a:rPr lang="en-US" altLang="en-US" sz="2800" b="1" dirty="0"/>
              <a:t>:</a:t>
            </a:r>
            <a:r>
              <a:rPr lang="en-US" altLang="en-US" sz="2800" dirty="0"/>
              <a:t> continuous flow of impulses along one division of autonomic nervous system more than the other. </a:t>
            </a:r>
            <a:endParaRPr lang="en-US" altLang="en-US" sz="2800" b="1" dirty="0"/>
          </a:p>
          <a:p>
            <a:pPr algn="l" rtl="0" eaLnBrk="1" hangingPunct="1"/>
            <a:r>
              <a:rPr lang="en-US" altLang="en-US" sz="2800" b="1" i="1" u="sng" dirty="0">
                <a:solidFill>
                  <a:srgbClr val="FF0000"/>
                </a:solidFill>
              </a:rPr>
              <a:t>Organs under parasympathetic tone: </a:t>
            </a:r>
          </a:p>
          <a:p>
            <a:pPr algn="l" rtl="0" eaLnBrk="1" hangingPunct="1"/>
            <a:r>
              <a:rPr lang="en-US" altLang="en-US" sz="2800" dirty="0"/>
              <a:t>Heart, GIT, UT,  Eye ,  </a:t>
            </a:r>
            <a:r>
              <a:rPr lang="en-US" altLang="en-US" sz="2800" dirty="0" err="1"/>
              <a:t>etc</a:t>
            </a:r>
            <a:r>
              <a:rPr lang="en-US" altLang="en-US" sz="2800" dirty="0"/>
              <a:t>……………………………</a:t>
            </a:r>
          </a:p>
          <a:p>
            <a:pPr algn="l" rtl="0" eaLnBrk="1" hangingPunct="1"/>
            <a:r>
              <a:rPr lang="en-US" altLang="en-US" sz="2800" b="1" i="1" u="sng" dirty="0">
                <a:solidFill>
                  <a:srgbClr val="FF0000"/>
                </a:solidFill>
              </a:rPr>
              <a:t>Organs under sympathetic tone</a:t>
            </a:r>
            <a:r>
              <a:rPr lang="en-US" altLang="en-US" sz="2800" dirty="0"/>
              <a:t> e.g. blood vessels.</a:t>
            </a:r>
            <a:endParaRPr lang="en-US" altLang="en-US" sz="2800" b="1" dirty="0"/>
          </a:p>
          <a:p>
            <a:pPr algn="l" rtl="0" eaLnBrk="1" hangingPunct="1"/>
            <a:r>
              <a:rPr lang="en-US" altLang="en-US" sz="2800" b="1" i="1" u="sng" dirty="0">
                <a:solidFill>
                  <a:srgbClr val="FF0000"/>
                </a:solidFill>
              </a:rPr>
              <a:t>Organs under both sympathetic and parasympathetic tone: </a:t>
            </a:r>
            <a:r>
              <a:rPr lang="en-US" altLang="en-US" sz="2800" dirty="0"/>
              <a:t>Iris.</a:t>
            </a:r>
          </a:p>
        </p:txBody>
      </p:sp>
    </p:spTree>
    <p:extLst>
      <p:ext uri="{BB962C8B-B14F-4D97-AF65-F5344CB8AC3E}">
        <p14:creationId xmlns:p14="http://schemas.microsoft.com/office/powerpoint/2010/main" val="31792926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991600" cy="6553200"/>
          </a:xfrm>
        </p:spPr>
        <p:txBody>
          <a:bodyPr>
            <a:normAutofit/>
          </a:bodyPr>
          <a:lstStyle/>
          <a:p>
            <a:pPr>
              <a:buNone/>
            </a:pPr>
            <a:r>
              <a:rPr lang="en-US" b="1" u="sng" dirty="0"/>
              <a:t>Mechanism of action:</a:t>
            </a:r>
            <a:r>
              <a:rPr lang="en-US" b="1" dirty="0"/>
              <a:t> </a:t>
            </a:r>
            <a:r>
              <a:rPr lang="en-US" dirty="0"/>
              <a:t>They inhibit </a:t>
            </a:r>
            <a:r>
              <a:rPr lang="en-US" dirty="0" err="1"/>
              <a:t>Ang</a:t>
            </a:r>
            <a:r>
              <a:rPr lang="en-US" dirty="0"/>
              <a:t>-converting enzyme (ACE) leading to: </a:t>
            </a:r>
          </a:p>
          <a:p>
            <a:pPr>
              <a:buNone/>
            </a:pPr>
            <a:r>
              <a:rPr lang="en-US" dirty="0"/>
              <a:t>		</a:t>
            </a:r>
          </a:p>
          <a:p>
            <a:pPr lvl="0">
              <a:buNone/>
            </a:pPr>
            <a:r>
              <a:rPr lang="en-US" dirty="0"/>
              <a:t>Inhibition of Ang-2 formation in the heart, blood vessels, and tissues.</a:t>
            </a:r>
          </a:p>
          <a:p>
            <a:pPr lvl="0">
              <a:buNone/>
            </a:pPr>
            <a:r>
              <a:rPr lang="en-US" dirty="0"/>
              <a:t>Prevent degradation of </a:t>
            </a:r>
            <a:r>
              <a:rPr lang="en-US" dirty="0" err="1"/>
              <a:t>bradykinin</a:t>
            </a:r>
            <a:r>
              <a:rPr lang="en-US" dirty="0"/>
              <a:t> which is a potent VD.</a:t>
            </a:r>
          </a:p>
          <a:p>
            <a:pPr lvl="0">
              <a:buNone/>
            </a:pPr>
            <a:r>
              <a:rPr lang="en-US" dirty="0"/>
              <a:t> So, ACEIs have direct VD action to both </a:t>
            </a:r>
            <a:r>
              <a:rPr lang="en-US" u="sng" dirty="0"/>
              <a:t>arteries</a:t>
            </a:r>
            <a:r>
              <a:rPr lang="en-US" dirty="0"/>
              <a:t> and </a:t>
            </a:r>
            <a:r>
              <a:rPr lang="en-US" u="sng" dirty="0"/>
              <a:t>veins</a:t>
            </a:r>
            <a:r>
              <a:rPr lang="en-US" dirty="0"/>
              <a:t>.</a:t>
            </a:r>
          </a:p>
          <a:p>
            <a:pPr>
              <a:buNone/>
            </a:pPr>
            <a:r>
              <a:rPr lang="en-US" dirty="0"/>
              <a:t> </a:t>
            </a:r>
          </a:p>
          <a:p>
            <a:endParaRPr lang="ar-EG" dirty="0"/>
          </a:p>
        </p:txBody>
      </p:sp>
    </p:spTree>
    <p:extLst>
      <p:ext uri="{BB962C8B-B14F-4D97-AF65-F5344CB8AC3E}">
        <p14:creationId xmlns:p14="http://schemas.microsoft.com/office/powerpoint/2010/main" val="38015379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781800"/>
          </a:xfrm>
        </p:spPr>
        <p:txBody>
          <a:bodyPr>
            <a:normAutofit/>
          </a:bodyPr>
          <a:lstStyle/>
          <a:p>
            <a:pPr>
              <a:buNone/>
            </a:pPr>
            <a:r>
              <a:rPr lang="en-US" b="1" u="sng" dirty="0"/>
              <a:t>Pharmacological effects:</a:t>
            </a:r>
            <a:endParaRPr lang="en-US" sz="2800" dirty="0"/>
          </a:p>
          <a:p>
            <a:pPr>
              <a:buNone/>
            </a:pPr>
            <a:r>
              <a:rPr lang="en-US" sz="800" b="1" dirty="0"/>
              <a:t> </a:t>
            </a:r>
            <a:endParaRPr lang="en-US" sz="5400" dirty="0"/>
          </a:p>
          <a:p>
            <a:pPr lvl="0">
              <a:buNone/>
            </a:pPr>
            <a:r>
              <a:rPr lang="en-US" sz="2900" b="1" u="sng" dirty="0"/>
              <a:t>CVS:</a:t>
            </a:r>
            <a:endParaRPr lang="en-US" sz="2900" dirty="0"/>
          </a:p>
          <a:p>
            <a:pPr>
              <a:buNone/>
            </a:pPr>
            <a:r>
              <a:rPr lang="en-US" sz="2900" b="1" dirty="0"/>
              <a:t> </a:t>
            </a:r>
            <a:endParaRPr lang="en-US" sz="2900" dirty="0"/>
          </a:p>
          <a:p>
            <a:pPr lvl="0">
              <a:buNone/>
            </a:pPr>
            <a:r>
              <a:rPr lang="en-US" sz="2900" dirty="0"/>
              <a:t>1-They ↓ BP mainly by </a:t>
            </a:r>
            <a:r>
              <a:rPr lang="en-US" sz="2900" u="sng" dirty="0"/>
              <a:t>decreasing peripheral resistance.</a:t>
            </a:r>
            <a:endParaRPr lang="en-US" sz="2900" dirty="0"/>
          </a:p>
          <a:p>
            <a:pPr>
              <a:buNone/>
            </a:pPr>
            <a:r>
              <a:rPr lang="en-US" sz="2900" dirty="0"/>
              <a:t> </a:t>
            </a:r>
          </a:p>
          <a:p>
            <a:pPr lvl="0">
              <a:buNone/>
            </a:pPr>
            <a:r>
              <a:rPr lang="en-US" sz="2900" dirty="0"/>
              <a:t>3-They ↓ the left ventricular mass and wall thickening after </a:t>
            </a:r>
            <a:r>
              <a:rPr lang="en-US" sz="2900" b="1" dirty="0"/>
              <a:t>myocardial infarction</a:t>
            </a:r>
            <a:r>
              <a:rPr lang="en-US" sz="2900" dirty="0"/>
              <a:t> because they prevent myocyte cell proliferation and collagen synthesis </a:t>
            </a:r>
            <a:r>
              <a:rPr lang="en-US" sz="2900" b="1" u="dotted" dirty="0"/>
              <a:t>(i.e. prevent cardiac remodeling).</a:t>
            </a:r>
            <a:endParaRPr lang="en-US" sz="2900" dirty="0"/>
          </a:p>
          <a:p>
            <a:pPr lvl="0">
              <a:buNone/>
            </a:pPr>
            <a:r>
              <a:rPr lang="en-US" sz="2900" dirty="0"/>
              <a:t>4-They maintain cerebral and coronary blood flow.</a:t>
            </a:r>
          </a:p>
          <a:p>
            <a:endParaRPr lang="ar-EG" dirty="0"/>
          </a:p>
        </p:txBody>
      </p:sp>
    </p:spTree>
    <p:extLst>
      <p:ext uri="{BB962C8B-B14F-4D97-AF65-F5344CB8AC3E}">
        <p14:creationId xmlns:p14="http://schemas.microsoft.com/office/powerpoint/2010/main" val="33107376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915400" cy="6629400"/>
          </a:xfrm>
        </p:spPr>
        <p:txBody>
          <a:bodyPr/>
          <a:lstStyle/>
          <a:p>
            <a:pPr lvl="0">
              <a:buNone/>
            </a:pPr>
            <a:r>
              <a:rPr lang="en-US" b="1" u="sng" dirty="0"/>
              <a:t>Kidney:</a:t>
            </a:r>
            <a:endParaRPr lang="en-US" u="sng" dirty="0"/>
          </a:p>
          <a:p>
            <a:pPr lvl="0">
              <a:buNone/>
            </a:pPr>
            <a:r>
              <a:rPr lang="en-US" dirty="0"/>
              <a:t>They ↓ </a:t>
            </a:r>
            <a:r>
              <a:rPr lang="en-US" dirty="0" err="1"/>
              <a:t>proteinuria</a:t>
            </a:r>
            <a:r>
              <a:rPr lang="en-US" dirty="0"/>
              <a:t> in </a:t>
            </a:r>
            <a:r>
              <a:rPr lang="en-US" b="1" dirty="0"/>
              <a:t>mild</a:t>
            </a:r>
            <a:r>
              <a:rPr lang="en-US" dirty="0"/>
              <a:t> renal impairment and diabetic patients.</a:t>
            </a:r>
          </a:p>
          <a:p>
            <a:pPr lvl="0">
              <a:buNone/>
            </a:pPr>
            <a:r>
              <a:rPr lang="en-US" dirty="0"/>
              <a:t>They ↑ RBF.</a:t>
            </a:r>
          </a:p>
          <a:p>
            <a:pPr lvl="0">
              <a:buNone/>
            </a:pPr>
            <a:endParaRPr lang="en-US" dirty="0"/>
          </a:p>
          <a:p>
            <a:pPr>
              <a:buNone/>
            </a:pPr>
            <a:endParaRPr lang="ar-EG" dirty="0"/>
          </a:p>
        </p:txBody>
      </p:sp>
    </p:spTree>
    <p:extLst>
      <p:ext uri="{BB962C8B-B14F-4D97-AF65-F5344CB8AC3E}">
        <p14:creationId xmlns:p14="http://schemas.microsoft.com/office/powerpoint/2010/main" val="24352730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15400" cy="6477000"/>
          </a:xfrm>
        </p:spPr>
        <p:txBody>
          <a:bodyPr>
            <a:normAutofit fontScale="92500" lnSpcReduction="10000"/>
          </a:bodyPr>
          <a:lstStyle/>
          <a:p>
            <a:pPr>
              <a:buNone/>
            </a:pPr>
            <a:r>
              <a:rPr lang="en-US" b="1" u="sng" dirty="0"/>
              <a:t>Therapeutic uses:</a:t>
            </a:r>
            <a:endParaRPr lang="en-US" sz="2800" dirty="0"/>
          </a:p>
          <a:p>
            <a:pPr>
              <a:buNone/>
            </a:pPr>
            <a:r>
              <a:rPr lang="en-US" sz="800" b="1" dirty="0"/>
              <a:t> </a:t>
            </a:r>
            <a:endParaRPr lang="en-US" sz="5400" dirty="0"/>
          </a:p>
          <a:p>
            <a:pPr lvl="0">
              <a:buNone/>
            </a:pPr>
            <a:r>
              <a:rPr lang="en-US" b="1" dirty="0"/>
              <a:t>1-Hypertension:</a:t>
            </a:r>
            <a:endParaRPr lang="en-US" sz="2800" dirty="0"/>
          </a:p>
          <a:p>
            <a:pPr>
              <a:buNone/>
            </a:pPr>
            <a:r>
              <a:rPr lang="en-US" dirty="0"/>
              <a:t> </a:t>
            </a:r>
            <a:endParaRPr lang="en-US" sz="5400" dirty="0"/>
          </a:p>
          <a:p>
            <a:pPr lvl="0">
              <a:buNone/>
            </a:pPr>
            <a:r>
              <a:rPr lang="en-US" b="1" dirty="0"/>
              <a:t>2-Congestive heart failure (CHF):</a:t>
            </a:r>
            <a:endParaRPr lang="en-US" sz="2800" dirty="0"/>
          </a:p>
          <a:p>
            <a:pPr>
              <a:buNone/>
            </a:pPr>
            <a:r>
              <a:rPr lang="en-US" dirty="0"/>
              <a:t> </a:t>
            </a:r>
            <a:endParaRPr lang="en-US" sz="5400" dirty="0"/>
          </a:p>
          <a:p>
            <a:pPr lvl="0">
              <a:buNone/>
            </a:pPr>
            <a:r>
              <a:rPr lang="en-US" b="1" dirty="0"/>
              <a:t>3-Post-infarction ventricular remodeling:</a:t>
            </a:r>
            <a:endParaRPr lang="en-US" sz="2800" dirty="0"/>
          </a:p>
          <a:p>
            <a:pPr>
              <a:buNone/>
            </a:pPr>
            <a:r>
              <a:rPr lang="en-US" dirty="0"/>
              <a:t>To ↓ mass and wall thickness of the left ventricle through:</a:t>
            </a:r>
            <a:endParaRPr lang="en-US" sz="2800" dirty="0"/>
          </a:p>
          <a:p>
            <a:pPr>
              <a:buNone/>
            </a:pPr>
            <a:r>
              <a:rPr lang="en-US" dirty="0"/>
              <a:t> </a:t>
            </a:r>
            <a:endParaRPr lang="en-US" sz="5400" dirty="0"/>
          </a:p>
          <a:p>
            <a:pPr lvl="0">
              <a:buNone/>
            </a:pPr>
            <a:r>
              <a:rPr lang="en-US" b="1" dirty="0"/>
              <a:t>4-Diabetic nephropathy and </a:t>
            </a:r>
            <a:r>
              <a:rPr lang="en-US" b="1" dirty="0" err="1"/>
              <a:t>microalbuminuria</a:t>
            </a:r>
            <a:r>
              <a:rPr lang="en-US" b="1" dirty="0"/>
              <a:t>:</a:t>
            </a:r>
            <a:endParaRPr lang="en-US" sz="2800" dirty="0"/>
          </a:p>
          <a:p>
            <a:pPr>
              <a:buNone/>
            </a:pPr>
            <a:endParaRPr lang="en-US" dirty="0"/>
          </a:p>
          <a:p>
            <a:pPr>
              <a:buNone/>
            </a:pPr>
            <a:r>
              <a:rPr lang="en-US" dirty="0"/>
              <a:t> </a:t>
            </a:r>
          </a:p>
          <a:p>
            <a:pPr>
              <a:buNone/>
            </a:pPr>
            <a:endParaRPr lang="ar-EG" dirty="0"/>
          </a:p>
        </p:txBody>
      </p:sp>
    </p:spTree>
    <p:extLst>
      <p:ext uri="{BB962C8B-B14F-4D97-AF65-F5344CB8AC3E}">
        <p14:creationId xmlns:p14="http://schemas.microsoft.com/office/powerpoint/2010/main" val="27549944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629400"/>
          </a:xfrm>
        </p:spPr>
        <p:txBody>
          <a:bodyPr>
            <a:normAutofit fontScale="25000" lnSpcReduction="20000"/>
          </a:bodyPr>
          <a:lstStyle/>
          <a:p>
            <a:pPr>
              <a:buNone/>
            </a:pPr>
            <a:r>
              <a:rPr lang="en-US" sz="7400" b="1" u="sng" dirty="0"/>
              <a:t>Side effects:</a:t>
            </a:r>
            <a:r>
              <a:rPr lang="en-US" sz="7400" b="1" dirty="0"/>
              <a:t> CAPTOPRIL</a:t>
            </a:r>
            <a:endParaRPr lang="en-US" sz="7400" dirty="0"/>
          </a:p>
          <a:p>
            <a:pPr>
              <a:buNone/>
            </a:pPr>
            <a:r>
              <a:rPr lang="en-US" sz="7200" b="1" dirty="0"/>
              <a:t>C</a:t>
            </a:r>
            <a:r>
              <a:rPr lang="en-US" b="1" dirty="0"/>
              <a:t>   </a:t>
            </a:r>
            <a:r>
              <a:rPr lang="en-US" sz="7200" b="1" dirty="0"/>
              <a:t>Cough and </a:t>
            </a:r>
            <a:r>
              <a:rPr lang="en-US" sz="7200" b="1" dirty="0" err="1"/>
              <a:t>bronchospasm</a:t>
            </a:r>
            <a:r>
              <a:rPr lang="en-US" sz="7200" b="1" dirty="0"/>
              <a:t>:</a:t>
            </a:r>
            <a:r>
              <a:rPr lang="en-US" sz="7200" dirty="0"/>
              <a:t> inhibition of ACE leads to accumulation of </a:t>
            </a:r>
            <a:r>
              <a:rPr lang="en-US" sz="7200" dirty="0" err="1"/>
              <a:t>bradykinin</a:t>
            </a:r>
            <a:r>
              <a:rPr lang="en-US" sz="7200" dirty="0"/>
              <a:t>, which cause bronchial irritation and constriction.</a:t>
            </a:r>
          </a:p>
          <a:p>
            <a:pPr>
              <a:buNone/>
            </a:pPr>
            <a:r>
              <a:rPr lang="en-US" sz="7200" b="1" dirty="0"/>
              <a:t> </a:t>
            </a:r>
            <a:endParaRPr lang="en-US" sz="7200" dirty="0"/>
          </a:p>
          <a:p>
            <a:pPr>
              <a:buNone/>
            </a:pPr>
            <a:r>
              <a:rPr lang="en-US" sz="7200" b="1" dirty="0"/>
              <a:t> </a:t>
            </a:r>
            <a:r>
              <a:rPr lang="en-US" sz="7200" u="sng" dirty="0"/>
              <a:t>Prevention:</a:t>
            </a:r>
            <a:r>
              <a:rPr lang="en-US" sz="7200" dirty="0"/>
              <a:t> by administration of NSAIDs (e.g. aspirin) to ↓ </a:t>
            </a:r>
            <a:r>
              <a:rPr lang="en-US" sz="7200" dirty="0" err="1"/>
              <a:t>bradykinin</a:t>
            </a:r>
            <a:r>
              <a:rPr lang="en-US" sz="7200" dirty="0"/>
              <a:t> synthesis</a:t>
            </a:r>
          </a:p>
          <a:p>
            <a:pPr>
              <a:buNone/>
            </a:pPr>
            <a:endParaRPr lang="en-US" sz="7200" dirty="0"/>
          </a:p>
          <a:p>
            <a:pPr>
              <a:buNone/>
            </a:pPr>
            <a:r>
              <a:rPr lang="en-US" sz="7200" b="1" dirty="0"/>
              <a:t>A      </a:t>
            </a:r>
            <a:r>
              <a:rPr lang="en-US" sz="7200" b="1" dirty="0" err="1"/>
              <a:t>Angioedema</a:t>
            </a:r>
            <a:r>
              <a:rPr lang="en-US" sz="7200" dirty="0"/>
              <a:t> </a:t>
            </a:r>
            <a:r>
              <a:rPr lang="en-US" sz="7200" u="dotted" dirty="0"/>
              <a:t>(edema of the face and throat)</a:t>
            </a:r>
            <a:r>
              <a:rPr lang="en-US" sz="7200" dirty="0"/>
              <a:t>: due to accumulation of </a:t>
            </a:r>
            <a:r>
              <a:rPr lang="en-US" sz="7200" dirty="0" err="1"/>
              <a:t>bradykinin</a:t>
            </a:r>
            <a:r>
              <a:rPr lang="en-US" sz="7200" dirty="0"/>
              <a:t> or due to autoimmune reaction. It may be fatal.</a:t>
            </a:r>
          </a:p>
          <a:p>
            <a:pPr>
              <a:buNone/>
            </a:pPr>
            <a:r>
              <a:rPr lang="en-US" sz="7200" b="1" dirty="0"/>
              <a:t> </a:t>
            </a:r>
            <a:endParaRPr lang="en-US" sz="7200" dirty="0"/>
          </a:p>
          <a:p>
            <a:pPr>
              <a:buNone/>
            </a:pPr>
            <a:r>
              <a:rPr lang="en-US" sz="7200" b="1" dirty="0"/>
              <a:t>P     :Proteinuria </a:t>
            </a:r>
            <a:r>
              <a:rPr lang="en-US" sz="7200" dirty="0"/>
              <a:t>in patients with bilateral renal artery stenosis.</a:t>
            </a:r>
          </a:p>
          <a:p>
            <a:pPr>
              <a:buNone/>
            </a:pPr>
            <a:endParaRPr lang="en-US" sz="7200" dirty="0"/>
          </a:p>
          <a:p>
            <a:pPr>
              <a:buNone/>
            </a:pPr>
            <a:r>
              <a:rPr lang="en-US" sz="7200" b="1" dirty="0"/>
              <a:t>T   Taste changes:</a:t>
            </a:r>
            <a:r>
              <a:rPr lang="en-US" sz="7200" dirty="0"/>
              <a:t> temporary loss of taste (</a:t>
            </a:r>
            <a:r>
              <a:rPr lang="en-US" sz="7200" dirty="0" err="1"/>
              <a:t>ageusia</a:t>
            </a:r>
            <a:r>
              <a:rPr lang="en-US" sz="7200" dirty="0"/>
              <a:t> and </a:t>
            </a:r>
            <a:r>
              <a:rPr lang="en-US" sz="7200" dirty="0" err="1"/>
              <a:t>dysgeusia</a:t>
            </a:r>
            <a:r>
              <a:rPr lang="en-US" sz="7200" dirty="0"/>
              <a:t>).</a:t>
            </a:r>
          </a:p>
          <a:p>
            <a:pPr>
              <a:buNone/>
            </a:pPr>
            <a:endParaRPr lang="en-US" sz="7200" dirty="0"/>
          </a:p>
          <a:p>
            <a:pPr>
              <a:buNone/>
            </a:pPr>
            <a:r>
              <a:rPr lang="en-US" sz="7200" b="1" dirty="0"/>
              <a:t>O     Orthostatic </a:t>
            </a:r>
            <a:r>
              <a:rPr lang="en-US" sz="7200" b="1" u="dotted" dirty="0"/>
              <a:t>(First dose)</a:t>
            </a:r>
            <a:r>
              <a:rPr lang="en-US" sz="7200" b="1" dirty="0"/>
              <a:t> hypotension:</a:t>
            </a:r>
            <a:r>
              <a:rPr lang="en-US" sz="7200" dirty="0"/>
              <a:t> especially in sodium depleted patients.</a:t>
            </a:r>
          </a:p>
          <a:p>
            <a:pPr>
              <a:buNone/>
            </a:pPr>
            <a:r>
              <a:rPr lang="en-US" sz="7200" b="1" dirty="0"/>
              <a:t> </a:t>
            </a:r>
            <a:r>
              <a:rPr lang="en-US" sz="7200" u="sng" dirty="0"/>
              <a:t>Prevention:</a:t>
            </a:r>
            <a:r>
              <a:rPr lang="en-US" sz="7200" dirty="0"/>
              <a:t> the first dose must be small and at bedtime then increase gradually.</a:t>
            </a:r>
          </a:p>
          <a:p>
            <a:pPr>
              <a:buNone/>
            </a:pPr>
            <a:r>
              <a:rPr lang="en-US" sz="7200" b="1" dirty="0"/>
              <a:t> </a:t>
            </a:r>
            <a:endParaRPr lang="en-US" sz="7200" dirty="0"/>
          </a:p>
          <a:p>
            <a:pPr>
              <a:buNone/>
            </a:pPr>
            <a:r>
              <a:rPr lang="en-US" sz="7200" b="1" dirty="0"/>
              <a:t> P     Pregnancy:</a:t>
            </a:r>
            <a:r>
              <a:rPr lang="en-US" sz="7200" dirty="0"/>
              <a:t> </a:t>
            </a:r>
            <a:r>
              <a:rPr lang="en-US" sz="7200" dirty="0" err="1"/>
              <a:t>teratogenesis</a:t>
            </a:r>
            <a:r>
              <a:rPr lang="en-US" sz="7200" dirty="0"/>
              <a:t> </a:t>
            </a:r>
            <a:r>
              <a:rPr lang="en-US" sz="7200" u="dotted" dirty="0"/>
              <a:t>(fetal pulmonary </a:t>
            </a:r>
            <a:r>
              <a:rPr lang="en-US" sz="7200" u="dotted" dirty="0" err="1"/>
              <a:t>hypoplasia</a:t>
            </a:r>
            <a:r>
              <a:rPr lang="en-US" sz="7200" u="dotted" dirty="0"/>
              <a:t> and growth retardation)</a:t>
            </a:r>
            <a:endParaRPr lang="en-US" sz="7200" dirty="0"/>
          </a:p>
          <a:p>
            <a:pPr>
              <a:buNone/>
            </a:pPr>
            <a:endParaRPr lang="en-US" sz="7200" dirty="0"/>
          </a:p>
          <a:p>
            <a:pPr>
              <a:buNone/>
            </a:pPr>
            <a:r>
              <a:rPr lang="en-US" sz="7200" b="1" dirty="0"/>
              <a:t>R     skin Rash</a:t>
            </a:r>
          </a:p>
          <a:p>
            <a:pPr>
              <a:buNone/>
            </a:pPr>
            <a:endParaRPr lang="en-US" sz="7200" dirty="0"/>
          </a:p>
          <a:p>
            <a:pPr>
              <a:buNone/>
            </a:pPr>
            <a:r>
              <a:rPr lang="en-US" sz="7200" b="1" dirty="0"/>
              <a:t>I      Increased K</a:t>
            </a:r>
            <a:r>
              <a:rPr lang="en-US" sz="7200" b="1" baseline="30000" dirty="0"/>
              <a:t>+</a:t>
            </a:r>
            <a:r>
              <a:rPr lang="en-US" sz="7200" dirty="0"/>
              <a:t> (</a:t>
            </a:r>
            <a:r>
              <a:rPr lang="en-US" sz="7200" dirty="0" err="1"/>
              <a:t>hyperkalemia</a:t>
            </a:r>
            <a:r>
              <a:rPr lang="en-US" sz="7200" dirty="0"/>
              <a:t>).</a:t>
            </a:r>
          </a:p>
          <a:p>
            <a:pPr>
              <a:buNone/>
            </a:pPr>
            <a:endParaRPr lang="en-US" sz="7200" dirty="0"/>
          </a:p>
          <a:p>
            <a:pPr>
              <a:buNone/>
            </a:pPr>
            <a:r>
              <a:rPr lang="en-US" sz="7200" b="1" dirty="0"/>
              <a:t>L       Leukopenia </a:t>
            </a:r>
            <a:r>
              <a:rPr lang="en-US" sz="7200" dirty="0"/>
              <a:t>(neutropenia)</a:t>
            </a:r>
            <a:endParaRPr lang="en-US" sz="5000" dirty="0"/>
          </a:p>
          <a:p>
            <a:pPr>
              <a:buNone/>
            </a:pPr>
            <a:r>
              <a:rPr lang="en-US" sz="5000" b="1" dirty="0"/>
              <a:t> </a:t>
            </a:r>
            <a:endParaRPr lang="en-US" sz="5000" dirty="0"/>
          </a:p>
          <a:p>
            <a:pPr>
              <a:buNone/>
            </a:pPr>
            <a:r>
              <a:rPr lang="en-US" sz="5000" b="1" dirty="0"/>
              <a:t> </a:t>
            </a:r>
            <a:endParaRPr lang="en-US" sz="5000" dirty="0"/>
          </a:p>
          <a:p>
            <a:endParaRPr lang="en-US" dirty="0"/>
          </a:p>
          <a:p>
            <a:endParaRPr lang="en-US" dirty="0"/>
          </a:p>
          <a:p>
            <a:endParaRPr lang="ar-EG" dirty="0"/>
          </a:p>
        </p:txBody>
      </p:sp>
    </p:spTree>
    <p:extLst>
      <p:ext uri="{BB962C8B-B14F-4D97-AF65-F5344CB8AC3E}">
        <p14:creationId xmlns:p14="http://schemas.microsoft.com/office/powerpoint/2010/main" val="40924414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8915400" cy="6705600"/>
          </a:xfrm>
        </p:spPr>
        <p:txBody>
          <a:bodyPr>
            <a:normAutofit fontScale="85000" lnSpcReduction="20000"/>
          </a:bodyPr>
          <a:lstStyle/>
          <a:p>
            <a:pPr>
              <a:buNone/>
            </a:pPr>
            <a:r>
              <a:rPr lang="en-US" b="1" u="sng" dirty="0"/>
              <a:t>Contraindications:</a:t>
            </a:r>
            <a:endParaRPr lang="en-US" dirty="0"/>
          </a:p>
          <a:p>
            <a:pPr>
              <a:buNone/>
            </a:pPr>
            <a:r>
              <a:rPr lang="en-US" b="1" dirty="0"/>
              <a:t> </a:t>
            </a:r>
            <a:endParaRPr lang="en-US" dirty="0"/>
          </a:p>
          <a:p>
            <a:pPr lvl="0">
              <a:buNone/>
            </a:pPr>
            <a:r>
              <a:rPr lang="en-US" b="1" dirty="0"/>
              <a:t>1-Hypotension</a:t>
            </a:r>
            <a:r>
              <a:rPr lang="en-US" dirty="0"/>
              <a:t>.</a:t>
            </a:r>
          </a:p>
          <a:p>
            <a:pPr>
              <a:buNone/>
            </a:pPr>
            <a:r>
              <a:rPr lang="en-US" dirty="0"/>
              <a:t> </a:t>
            </a:r>
          </a:p>
          <a:p>
            <a:pPr lvl="0">
              <a:buNone/>
            </a:pPr>
            <a:r>
              <a:rPr lang="en-US" b="1" dirty="0"/>
              <a:t>2-Severe renal failure (serum </a:t>
            </a:r>
            <a:r>
              <a:rPr lang="en-US" b="1" dirty="0" err="1"/>
              <a:t>creatinine</a:t>
            </a:r>
            <a:r>
              <a:rPr lang="en-US" b="1" dirty="0"/>
              <a:t> &gt; 3 mg/dl).</a:t>
            </a:r>
            <a:r>
              <a:rPr lang="en-US" dirty="0"/>
              <a:t> </a:t>
            </a:r>
          </a:p>
          <a:p>
            <a:pPr>
              <a:buNone/>
            </a:pPr>
            <a:r>
              <a:rPr lang="en-US" dirty="0"/>
              <a:t> </a:t>
            </a:r>
          </a:p>
          <a:p>
            <a:pPr lvl="0">
              <a:buNone/>
            </a:pPr>
            <a:r>
              <a:rPr lang="en-US" b="1" dirty="0"/>
              <a:t>3-Bilateral renal artery </a:t>
            </a:r>
            <a:r>
              <a:rPr lang="en-US" b="1" dirty="0" err="1"/>
              <a:t>stenosis</a:t>
            </a:r>
            <a:r>
              <a:rPr lang="en-US" dirty="0"/>
              <a:t> or </a:t>
            </a:r>
            <a:r>
              <a:rPr lang="en-US" b="1" dirty="0" err="1"/>
              <a:t>stenosis</a:t>
            </a:r>
            <a:r>
              <a:rPr lang="en-US" b="1" dirty="0"/>
              <a:t> in a solitary kidney.</a:t>
            </a:r>
            <a:endParaRPr lang="en-US" dirty="0"/>
          </a:p>
          <a:p>
            <a:pPr>
              <a:buNone/>
            </a:pPr>
            <a:r>
              <a:rPr lang="en-US" dirty="0"/>
              <a:t>aggravation of renal failure in both kidneys. As </a:t>
            </a:r>
            <a:r>
              <a:rPr lang="en-US" dirty="0" err="1"/>
              <a:t>angiotensm</a:t>
            </a:r>
            <a:r>
              <a:rPr lang="en-US" dirty="0"/>
              <a:t> II play a role in maintaining renal perfusion.</a:t>
            </a:r>
          </a:p>
          <a:p>
            <a:pPr lvl="0">
              <a:buNone/>
            </a:pPr>
            <a:r>
              <a:rPr lang="en-US" b="1" dirty="0"/>
              <a:t>4-Pregnancy and lactation:</a:t>
            </a:r>
            <a:r>
              <a:rPr lang="en-US" dirty="0"/>
              <a:t> they may cause fetal pulmonary </a:t>
            </a:r>
            <a:r>
              <a:rPr lang="en-US" dirty="0" err="1"/>
              <a:t>hypoplasia</a:t>
            </a:r>
            <a:r>
              <a:rPr lang="en-US" dirty="0"/>
              <a:t> and growth retardation.</a:t>
            </a:r>
          </a:p>
          <a:p>
            <a:pPr lvl="0">
              <a:buNone/>
            </a:pPr>
            <a:r>
              <a:rPr lang="en-US" b="1" dirty="0"/>
              <a:t>5-Hyperkalemia.</a:t>
            </a:r>
            <a:endParaRPr lang="en-US" dirty="0"/>
          </a:p>
          <a:p>
            <a:pPr lvl="0">
              <a:buNone/>
            </a:pPr>
            <a:r>
              <a:rPr lang="en-US" b="1" dirty="0"/>
              <a:t>6-Neutropenia </a:t>
            </a:r>
            <a:r>
              <a:rPr lang="en-US" dirty="0"/>
              <a:t>or thrombocytopenia.</a:t>
            </a:r>
          </a:p>
          <a:p>
            <a:pPr lvl="0">
              <a:buNone/>
            </a:pPr>
            <a:r>
              <a:rPr lang="en-US" b="1" dirty="0"/>
              <a:t>7-Severe anemia:</a:t>
            </a:r>
            <a:r>
              <a:rPr lang="en-US" dirty="0"/>
              <a:t> as they may cause bone marrow depression.</a:t>
            </a:r>
          </a:p>
          <a:p>
            <a:pPr lvl="0">
              <a:buNone/>
            </a:pPr>
            <a:r>
              <a:rPr lang="en-US" b="1" dirty="0"/>
              <a:t>8-Immune problems:</a:t>
            </a:r>
            <a:r>
              <a:rPr lang="en-US" dirty="0"/>
              <a:t> e.g. autoimmune diseases and with immunosuppressive drugs.</a:t>
            </a:r>
          </a:p>
          <a:p>
            <a:endParaRPr lang="ar-EG" dirty="0"/>
          </a:p>
        </p:txBody>
      </p:sp>
    </p:spTree>
    <p:extLst>
      <p:ext uri="{BB962C8B-B14F-4D97-AF65-F5344CB8AC3E}">
        <p14:creationId xmlns:p14="http://schemas.microsoft.com/office/powerpoint/2010/main" val="2915006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6553200"/>
          </a:xfrm>
        </p:spPr>
        <p:txBody>
          <a:bodyPr>
            <a:normAutofit/>
          </a:bodyPr>
          <a:lstStyle/>
          <a:p>
            <a:pPr>
              <a:buNone/>
            </a:pPr>
            <a:r>
              <a:rPr lang="en-US" b="1" u="sng" dirty="0"/>
              <a:t>Precautions:</a:t>
            </a:r>
            <a:endParaRPr lang="en-US" dirty="0"/>
          </a:p>
          <a:p>
            <a:pPr>
              <a:buNone/>
            </a:pPr>
            <a:r>
              <a:rPr lang="en-US" b="1" dirty="0"/>
              <a:t> </a:t>
            </a:r>
            <a:endParaRPr lang="en-US" dirty="0"/>
          </a:p>
          <a:p>
            <a:pPr lvl="0">
              <a:buNone/>
            </a:pPr>
            <a:r>
              <a:rPr lang="en-US" dirty="0"/>
              <a:t>1-Initial dose should be </a:t>
            </a:r>
            <a:r>
              <a:rPr lang="en-US" b="1" dirty="0"/>
              <a:t>small and at bedtime</a:t>
            </a:r>
            <a:r>
              <a:rPr lang="en-US" dirty="0"/>
              <a:t> to avoid 1</a:t>
            </a:r>
            <a:r>
              <a:rPr lang="en-US" baseline="30000" dirty="0"/>
              <a:t>st</a:t>
            </a:r>
            <a:r>
              <a:rPr lang="en-US" dirty="0"/>
              <a:t> dose hypotension.</a:t>
            </a:r>
          </a:p>
          <a:p>
            <a:pPr lvl="0">
              <a:buNone/>
            </a:pPr>
            <a:r>
              <a:rPr lang="en-US" dirty="0"/>
              <a:t>2-Frequent monitoring of </a:t>
            </a:r>
            <a:r>
              <a:rPr lang="en-US" b="1" dirty="0"/>
              <a:t>kidney functions</a:t>
            </a:r>
            <a:r>
              <a:rPr lang="en-US" dirty="0"/>
              <a:t> (serum </a:t>
            </a:r>
            <a:r>
              <a:rPr lang="en-US" dirty="0" err="1"/>
              <a:t>creatinine</a:t>
            </a:r>
            <a:r>
              <a:rPr lang="en-US" dirty="0"/>
              <a:t>) one week after treatment and then every 3 months.</a:t>
            </a:r>
          </a:p>
          <a:p>
            <a:pPr lvl="0">
              <a:buNone/>
            </a:pPr>
            <a:r>
              <a:rPr lang="en-US" dirty="0"/>
              <a:t>3-Frequent monitoring of </a:t>
            </a:r>
            <a:r>
              <a:rPr lang="en-US" b="1" dirty="0"/>
              <a:t>serum K</a:t>
            </a:r>
            <a:r>
              <a:rPr lang="en-US" b="1" baseline="30000" dirty="0"/>
              <a:t>+</a:t>
            </a:r>
            <a:r>
              <a:rPr lang="en-US" b="1" dirty="0"/>
              <a:t>.</a:t>
            </a:r>
            <a:endParaRPr lang="en-US" dirty="0"/>
          </a:p>
          <a:p>
            <a:pPr lvl="0">
              <a:buNone/>
            </a:pPr>
            <a:r>
              <a:rPr lang="en-US" dirty="0"/>
              <a:t>4-Avoid use with </a:t>
            </a:r>
            <a:r>
              <a:rPr lang="en-US" b="1" dirty="0"/>
              <a:t>K</a:t>
            </a:r>
            <a:r>
              <a:rPr lang="en-US" b="1" baseline="30000" dirty="0"/>
              <a:t>+</a:t>
            </a:r>
            <a:r>
              <a:rPr lang="en-US" b="1" dirty="0"/>
              <a:t> sparing diuretics</a:t>
            </a:r>
            <a:r>
              <a:rPr lang="en-US" dirty="0"/>
              <a:t> to avoid severe </a:t>
            </a:r>
            <a:r>
              <a:rPr lang="en-US" dirty="0" err="1"/>
              <a:t>hyperkalemia</a:t>
            </a:r>
            <a:r>
              <a:rPr lang="en-US" dirty="0"/>
              <a:t>.</a:t>
            </a:r>
          </a:p>
          <a:p>
            <a:pPr lvl="0">
              <a:buNone/>
            </a:pPr>
            <a:r>
              <a:rPr lang="en-US" dirty="0"/>
              <a:t>5-Mention other contraindications…….</a:t>
            </a:r>
          </a:p>
          <a:p>
            <a:pPr>
              <a:buNone/>
            </a:pPr>
            <a:endParaRPr lang="ar-EG" dirty="0"/>
          </a:p>
        </p:txBody>
      </p:sp>
    </p:spTree>
    <p:extLst>
      <p:ext uri="{BB962C8B-B14F-4D97-AF65-F5344CB8AC3E}">
        <p14:creationId xmlns:p14="http://schemas.microsoft.com/office/powerpoint/2010/main" val="16197925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915400" cy="6553200"/>
          </a:xfrm>
        </p:spPr>
        <p:txBody>
          <a:bodyPr>
            <a:normAutofit fontScale="92500" lnSpcReduction="20000"/>
          </a:bodyPr>
          <a:lstStyle/>
          <a:p>
            <a:pPr>
              <a:buNone/>
            </a:pPr>
            <a:r>
              <a:rPr lang="en-US" b="1" dirty="0" err="1"/>
              <a:t>Angiotensin</a:t>
            </a:r>
            <a:r>
              <a:rPr lang="en-US" b="1" dirty="0"/>
              <a:t> II receptor blockers (ARBs)</a:t>
            </a:r>
            <a:endParaRPr lang="en-US" dirty="0"/>
          </a:p>
          <a:p>
            <a:pPr>
              <a:buNone/>
            </a:pPr>
            <a:r>
              <a:rPr lang="en-US" dirty="0"/>
              <a:t>(</a:t>
            </a:r>
            <a:r>
              <a:rPr lang="en-US" dirty="0" err="1"/>
              <a:t>Losartan</a:t>
            </a:r>
            <a:r>
              <a:rPr lang="en-US" dirty="0"/>
              <a:t>, </a:t>
            </a:r>
            <a:r>
              <a:rPr lang="en-US" dirty="0" err="1"/>
              <a:t>valsartan</a:t>
            </a:r>
            <a:r>
              <a:rPr lang="en-US" dirty="0"/>
              <a:t>, </a:t>
            </a:r>
            <a:r>
              <a:rPr lang="en-US" dirty="0" err="1"/>
              <a:t>candesartan</a:t>
            </a:r>
            <a:r>
              <a:rPr lang="en-US" dirty="0"/>
              <a:t>, </a:t>
            </a:r>
            <a:r>
              <a:rPr lang="en-US" dirty="0" err="1"/>
              <a:t>eprosartan</a:t>
            </a:r>
            <a:r>
              <a:rPr lang="en-US" dirty="0"/>
              <a:t>, </a:t>
            </a:r>
            <a:r>
              <a:rPr lang="en-US" dirty="0" err="1"/>
              <a:t>telmisartan</a:t>
            </a:r>
            <a:r>
              <a:rPr lang="en-US" dirty="0"/>
              <a:t>)</a:t>
            </a:r>
          </a:p>
          <a:p>
            <a:pPr>
              <a:buNone/>
            </a:pPr>
            <a:r>
              <a:rPr lang="en-US" dirty="0"/>
              <a:t> </a:t>
            </a:r>
          </a:p>
          <a:p>
            <a:pPr lvl="0">
              <a:buNone/>
            </a:pPr>
            <a:r>
              <a:rPr lang="en-US" dirty="0"/>
              <a:t>They selectively block </a:t>
            </a:r>
            <a:r>
              <a:rPr lang="en-US" b="1" dirty="0"/>
              <a:t>AT</a:t>
            </a:r>
            <a:r>
              <a:rPr lang="en-US" b="1" baseline="-25000" dirty="0"/>
              <a:t>1</a:t>
            </a:r>
            <a:r>
              <a:rPr lang="en-US" dirty="0"/>
              <a:t> receptors. </a:t>
            </a:r>
          </a:p>
          <a:p>
            <a:pPr lvl="0">
              <a:buNone/>
            </a:pPr>
            <a:r>
              <a:rPr lang="en-US" dirty="0"/>
              <a:t>They have no effect on </a:t>
            </a:r>
            <a:r>
              <a:rPr lang="en-US" dirty="0" err="1"/>
              <a:t>bradykinin</a:t>
            </a:r>
            <a:r>
              <a:rPr lang="en-US" dirty="0"/>
              <a:t> metabolism.</a:t>
            </a:r>
          </a:p>
          <a:p>
            <a:pPr lvl="0">
              <a:buNone/>
            </a:pPr>
            <a:r>
              <a:rPr lang="en-US" dirty="0"/>
              <a:t>They have the potential for more complete inhibition of Ang-2 action compared with ACE inhibitors because there are </a:t>
            </a:r>
            <a:r>
              <a:rPr lang="en-US" b="1" dirty="0"/>
              <a:t>non-ACE enzymes </a:t>
            </a:r>
            <a:r>
              <a:rPr lang="en-US" dirty="0"/>
              <a:t>(</a:t>
            </a:r>
            <a:r>
              <a:rPr lang="en-US" i="1" dirty="0" err="1"/>
              <a:t>cathepsin</a:t>
            </a:r>
            <a:r>
              <a:rPr lang="en-US" i="1" dirty="0"/>
              <a:t> and </a:t>
            </a:r>
            <a:r>
              <a:rPr lang="en-US" i="1" dirty="0" err="1"/>
              <a:t>chymase</a:t>
            </a:r>
            <a:r>
              <a:rPr lang="en-US" dirty="0"/>
              <a:t>) that can convert Ang-1 into Ang-2.</a:t>
            </a:r>
          </a:p>
          <a:p>
            <a:pPr lvl="0">
              <a:buNone/>
            </a:pPr>
            <a:endParaRPr lang="en-US" dirty="0"/>
          </a:p>
          <a:p>
            <a:pPr lvl="0">
              <a:buNone/>
            </a:pPr>
            <a:r>
              <a:rPr lang="en-US" dirty="0"/>
              <a:t>The </a:t>
            </a:r>
            <a:r>
              <a:rPr lang="en-US" b="1" dirty="0"/>
              <a:t>adverse effects</a:t>
            </a:r>
            <a:r>
              <a:rPr lang="en-US" dirty="0"/>
              <a:t> and contraindications are similar to those described for ACE inhibitors but </a:t>
            </a:r>
            <a:r>
              <a:rPr lang="en-US" u="sng" dirty="0"/>
              <a:t>cough and </a:t>
            </a:r>
            <a:r>
              <a:rPr lang="en-US" u="sng" dirty="0" err="1"/>
              <a:t>angioedema</a:t>
            </a:r>
            <a:r>
              <a:rPr lang="en-US" dirty="0"/>
              <a:t> are </a:t>
            </a:r>
            <a:r>
              <a:rPr lang="en-US" b="1" dirty="0"/>
              <a:t>less common</a:t>
            </a:r>
            <a:r>
              <a:rPr lang="en-US" u="sng" dirty="0"/>
              <a:t> </a:t>
            </a:r>
            <a:r>
              <a:rPr lang="en-US" dirty="0"/>
              <a:t>than with ACE inhibitors.</a:t>
            </a:r>
          </a:p>
          <a:p>
            <a:endParaRPr lang="ar-EG" dirty="0"/>
          </a:p>
        </p:txBody>
      </p:sp>
    </p:spTree>
    <p:extLst>
      <p:ext uri="{BB962C8B-B14F-4D97-AF65-F5344CB8AC3E}">
        <p14:creationId xmlns:p14="http://schemas.microsoft.com/office/powerpoint/2010/main" val="32249829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067800" cy="6629400"/>
          </a:xfrm>
        </p:spPr>
        <p:txBody>
          <a:bodyPr>
            <a:normAutofit/>
          </a:bodyPr>
          <a:lstStyle/>
          <a:p>
            <a:pPr>
              <a:buNone/>
            </a:pPr>
            <a:r>
              <a:rPr lang="en-US" b="1" u="sng" dirty="0"/>
              <a:t>Vasodilators</a:t>
            </a:r>
            <a:endParaRPr lang="en-US" u="sng" dirty="0"/>
          </a:p>
          <a:p>
            <a:pPr>
              <a:buNone/>
            </a:pPr>
            <a:r>
              <a:rPr lang="en-US" b="1" dirty="0"/>
              <a:t> </a:t>
            </a:r>
            <a:endParaRPr lang="en-US" dirty="0"/>
          </a:p>
          <a:p>
            <a:pPr>
              <a:buNone/>
            </a:pPr>
            <a:r>
              <a:rPr lang="en-US" b="1" u="sng" dirty="0"/>
              <a:t>Classification</a:t>
            </a:r>
            <a:endParaRPr lang="en-US" b="1" dirty="0"/>
          </a:p>
          <a:p>
            <a:pPr>
              <a:buNone/>
            </a:pPr>
            <a:r>
              <a:rPr lang="en-US" dirty="0"/>
              <a:t> </a:t>
            </a:r>
          </a:p>
          <a:p>
            <a:pPr lvl="0">
              <a:buNone/>
            </a:pPr>
            <a:r>
              <a:rPr lang="en-US" b="1" dirty="0"/>
              <a:t>1-Arterio-dilators:</a:t>
            </a:r>
            <a:r>
              <a:rPr lang="en-US" dirty="0"/>
              <a:t> e.g. </a:t>
            </a:r>
            <a:r>
              <a:rPr lang="en-US" u="sng" dirty="0"/>
              <a:t>nifedipine</a:t>
            </a:r>
            <a:r>
              <a:rPr lang="en-US" dirty="0"/>
              <a:t>, </a:t>
            </a:r>
            <a:r>
              <a:rPr lang="en-US" u="sng" dirty="0"/>
              <a:t>hydralazine</a:t>
            </a:r>
            <a:r>
              <a:rPr lang="en-US" dirty="0"/>
              <a:t>, </a:t>
            </a:r>
            <a:r>
              <a:rPr lang="en-US" u="sng" dirty="0" err="1"/>
              <a:t>minoxidil</a:t>
            </a:r>
            <a:r>
              <a:rPr lang="en-US" dirty="0"/>
              <a:t>, </a:t>
            </a:r>
            <a:r>
              <a:rPr lang="en-US" u="sng" dirty="0" err="1"/>
              <a:t>diazoxide</a:t>
            </a:r>
            <a:r>
              <a:rPr lang="en-US" dirty="0" err="1"/>
              <a:t>.They</a:t>
            </a:r>
            <a:r>
              <a:rPr lang="en-US" dirty="0"/>
              <a:t> directly dilate arteries.</a:t>
            </a:r>
          </a:p>
          <a:p>
            <a:pPr lvl="0">
              <a:buNone/>
            </a:pPr>
            <a:r>
              <a:rPr lang="en-US" dirty="0"/>
              <a:t> </a:t>
            </a:r>
          </a:p>
          <a:p>
            <a:pPr>
              <a:buNone/>
            </a:pPr>
            <a:r>
              <a:rPr lang="en-US" b="1" dirty="0"/>
              <a:t>2-Venodilators:</a:t>
            </a:r>
            <a:r>
              <a:rPr lang="en-US" dirty="0"/>
              <a:t> e.g. </a:t>
            </a:r>
            <a:r>
              <a:rPr lang="en-US" u="sng" dirty="0" err="1"/>
              <a:t>nitrates.</a:t>
            </a:r>
            <a:r>
              <a:rPr lang="en-US" dirty="0" err="1"/>
              <a:t>They</a:t>
            </a:r>
            <a:r>
              <a:rPr lang="en-US" dirty="0"/>
              <a:t> dilate veins.</a:t>
            </a:r>
          </a:p>
          <a:p>
            <a:pPr>
              <a:buNone/>
            </a:pPr>
            <a:r>
              <a:rPr lang="en-US" dirty="0"/>
              <a:t> </a:t>
            </a:r>
          </a:p>
          <a:p>
            <a:pPr lvl="0">
              <a:buNone/>
            </a:pPr>
            <a:r>
              <a:rPr lang="en-US" b="1" dirty="0"/>
              <a:t>3-Mixed dilators:</a:t>
            </a:r>
            <a:r>
              <a:rPr lang="en-US" dirty="0"/>
              <a:t> </a:t>
            </a:r>
            <a:r>
              <a:rPr lang="en-US" u="sng" dirty="0"/>
              <a:t>sodium nitroprusside</a:t>
            </a:r>
            <a:r>
              <a:rPr lang="en-US" dirty="0"/>
              <a:t>, </a:t>
            </a:r>
            <a:r>
              <a:rPr lang="en-US" u="sng" dirty="0"/>
              <a:t>prazosin</a:t>
            </a:r>
            <a:r>
              <a:rPr lang="en-US" dirty="0"/>
              <a:t>, </a:t>
            </a:r>
            <a:r>
              <a:rPr lang="en-US" u="sng" dirty="0"/>
              <a:t>ACEIs</a:t>
            </a:r>
            <a:r>
              <a:rPr lang="en-US" dirty="0"/>
              <a:t>, </a:t>
            </a:r>
            <a:r>
              <a:rPr lang="en-US" u="sng" dirty="0" err="1"/>
              <a:t>trimetaphan</a:t>
            </a:r>
            <a:r>
              <a:rPr lang="en-US" u="sng" dirty="0"/>
              <a:t>.</a:t>
            </a:r>
            <a:r>
              <a:rPr lang="en-US" dirty="0"/>
              <a:t> </a:t>
            </a:r>
          </a:p>
          <a:p>
            <a:endParaRPr lang="ar-EG" dirty="0"/>
          </a:p>
        </p:txBody>
      </p:sp>
    </p:spTree>
    <p:extLst>
      <p:ext uri="{BB962C8B-B14F-4D97-AF65-F5344CB8AC3E}">
        <p14:creationId xmlns:p14="http://schemas.microsoft.com/office/powerpoint/2010/main" val="10080331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9067800" cy="6629400"/>
          </a:xfrm>
        </p:spPr>
        <p:txBody>
          <a:bodyPr>
            <a:normAutofit/>
          </a:bodyPr>
          <a:lstStyle/>
          <a:p>
            <a:pPr>
              <a:buNone/>
            </a:pPr>
            <a:r>
              <a:rPr lang="en-US" b="1" u="sng" dirty="0"/>
              <a:t>General considerations:</a:t>
            </a:r>
            <a:endParaRPr lang="en-US" dirty="0"/>
          </a:p>
          <a:p>
            <a:pPr>
              <a:buNone/>
            </a:pPr>
            <a:r>
              <a:rPr lang="en-US" dirty="0"/>
              <a:t> </a:t>
            </a:r>
          </a:p>
          <a:p>
            <a:pPr lvl="0">
              <a:buNone/>
            </a:pPr>
            <a:r>
              <a:rPr lang="en-US" dirty="0"/>
              <a:t>They usually cause </a:t>
            </a:r>
            <a:r>
              <a:rPr lang="en-US" u="dash" dirty="0"/>
              <a:t>reflex sympathetic stimulation</a:t>
            </a:r>
            <a:r>
              <a:rPr lang="en-US" dirty="0"/>
              <a:t> (e.g. reflex tachycardia and ↑ plasma </a:t>
            </a:r>
            <a:r>
              <a:rPr lang="en-US" dirty="0" err="1"/>
              <a:t>renin</a:t>
            </a:r>
            <a:r>
              <a:rPr lang="en-US" dirty="0"/>
              <a:t>) </a:t>
            </a:r>
            <a:r>
              <a:rPr lang="en-US" b="1" dirty="0"/>
              <a:t>so they can be combined with beta-blockers.</a:t>
            </a:r>
            <a:endParaRPr lang="en-US" dirty="0"/>
          </a:p>
          <a:p>
            <a:pPr lvl="0">
              <a:buNone/>
            </a:pPr>
            <a:r>
              <a:rPr lang="en-US" dirty="0"/>
              <a:t>They usually cause </a:t>
            </a:r>
            <a:r>
              <a:rPr lang="en-US" u="dash" dirty="0"/>
              <a:t>salt and water retention</a:t>
            </a:r>
            <a:r>
              <a:rPr lang="en-US" dirty="0"/>
              <a:t> </a:t>
            </a:r>
            <a:r>
              <a:rPr lang="en-US" b="1" dirty="0"/>
              <a:t>so they should be combined with diuretics.</a:t>
            </a:r>
            <a:endParaRPr lang="en-US" dirty="0"/>
          </a:p>
          <a:p>
            <a:pPr lvl="0">
              <a:buNone/>
            </a:pPr>
            <a:r>
              <a:rPr lang="en-US" dirty="0"/>
              <a:t>They preserve renal and cerebral blood flow.</a:t>
            </a:r>
          </a:p>
          <a:p>
            <a:pPr>
              <a:buNone/>
            </a:pPr>
            <a:r>
              <a:rPr lang="en-US" dirty="0"/>
              <a:t> </a:t>
            </a:r>
          </a:p>
          <a:p>
            <a:endParaRPr lang="ar-EG" dirty="0"/>
          </a:p>
        </p:txBody>
      </p:sp>
    </p:spTree>
    <p:extLst>
      <p:ext uri="{BB962C8B-B14F-4D97-AF65-F5344CB8AC3E}">
        <p14:creationId xmlns:p14="http://schemas.microsoft.com/office/powerpoint/2010/main" val="210042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577</TotalTime>
  <Words>9659</Words>
  <Application>Microsoft Macintosh PowerPoint</Application>
  <PresentationFormat>On-screen Show (4:3)</PresentationFormat>
  <Paragraphs>1280</Paragraphs>
  <Slides>150</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150</vt:i4>
      </vt:variant>
    </vt:vector>
  </HeadingPairs>
  <TitlesOfParts>
    <vt:vector size="162" baseType="lpstr">
      <vt:lpstr>Arial</vt:lpstr>
      <vt:lpstr>Arial Black</vt:lpstr>
      <vt:lpstr>Calibri</vt:lpstr>
      <vt:lpstr>Comic Sans MS</vt:lpstr>
      <vt:lpstr>Courier New</vt:lpstr>
      <vt:lpstr>Symbol</vt:lpstr>
      <vt:lpstr>Tahoma</vt:lpstr>
      <vt:lpstr>Times New Roman</vt:lpstr>
      <vt:lpstr>Wingdings</vt:lpstr>
      <vt:lpstr>Wingdings 2</vt:lpstr>
      <vt:lpstr>Wingdings 3</vt:lpstr>
      <vt:lpstr>Office Theme</vt:lpstr>
      <vt:lpstr>Basic introduction</vt:lpstr>
      <vt:lpstr>PowerPoint Presentation</vt:lpstr>
      <vt:lpstr>Peripheral Nervous System</vt:lpstr>
      <vt:lpstr>PowerPoint Presentation</vt:lpstr>
      <vt:lpstr>PowerPoint Presentation</vt:lpstr>
      <vt:lpstr>PowerPoint Presentation</vt:lpstr>
      <vt:lpstr>2 divisions of ANS </vt:lpstr>
      <vt:lpstr>Fig. 45.34(TE Art)</vt:lpstr>
      <vt:lpstr>Autonomic tone</vt:lpstr>
      <vt:lpstr>2 Divisions of ANS</vt:lpstr>
      <vt:lpstr>PowerPoint Presentation</vt:lpstr>
      <vt:lpstr>Chemical transmission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Therapy of systemic hypertension</vt:lpstr>
      <vt:lpstr>PowerPoint Presentation</vt:lpstr>
      <vt:lpstr>Antihypertensives</vt:lpstr>
      <vt:lpstr>PowerPoint Presentation</vt:lpstr>
      <vt:lpstr>Diuretics in hypertension</vt:lpstr>
      <vt:lpstr>PowerPoint Presentation</vt:lpstr>
      <vt:lpstr>PowerPoint Presentation</vt:lpstr>
      <vt:lpstr>PowerPoint Presentation</vt:lpstr>
      <vt:lpstr>PowerPoint Presentation</vt:lpstr>
      <vt:lpstr>PowerPoint Presentation</vt:lpstr>
      <vt:lpstr>PowerPoint Presentation</vt:lpstr>
      <vt:lpstr>Acute dissecting aortic aneurysm (labetalol)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Pathology of Hypertension</vt:lpstr>
      <vt:lpstr>Introduction</vt:lpstr>
      <vt:lpstr>Definitions </vt:lpstr>
      <vt:lpstr>PowerPoint Presentation</vt:lpstr>
      <vt:lpstr>Epidemiology</vt:lpstr>
      <vt:lpstr>Etiology</vt:lpstr>
      <vt:lpstr>PowerPoint Presentation</vt:lpstr>
      <vt:lpstr>Clinical features</vt:lpstr>
      <vt:lpstr>Complications</vt:lpstr>
      <vt:lpstr> Hypertensive crisis “Acute severe hypertension” “Malignant hypertension” </vt:lpstr>
      <vt:lpstr>PowerPoint Presentation</vt:lpstr>
      <vt:lpstr>PowerPoint Presentation</vt:lpstr>
      <vt:lpstr>Pathology of hypertensive Complications</vt:lpstr>
      <vt:lpstr>Hypertensive vascular disease</vt:lpstr>
      <vt:lpstr>Cardiovascular system (hypertensive vascular disease)</vt:lpstr>
      <vt:lpstr>Systemic (left sided) hypertensive heart disease</vt:lpstr>
      <vt:lpstr>Left ventricular Hypertrophy</vt:lpstr>
      <vt:lpstr>Kidney: Hypertensive nephrosclerosis</vt:lpstr>
      <vt:lpstr>PowerPoint Presentation</vt:lpstr>
      <vt:lpstr>PowerPoint Presentation</vt:lpstr>
      <vt:lpstr>Benign Nephrosclerosis</vt:lpstr>
      <vt:lpstr>PowerPoint Presentation</vt:lpstr>
      <vt:lpstr>Malignant nephrosclerosis</vt:lpstr>
      <vt:lpstr>Necrotizing arteriole: Malignant HPTN</vt:lpstr>
      <vt:lpstr>Hypertensive cerebrovascular disease</vt:lpstr>
      <vt:lpstr>HPTN &amp;STROKE</vt:lpstr>
      <vt:lpstr>Intracerebral hemorrhage</vt:lpstr>
      <vt:lpstr>Basal ganglia hemorrhage</vt:lpstr>
      <vt:lpstr>Lacunar infarct</vt:lpstr>
      <vt:lpstr>Hypertensive retinopathy</vt:lpstr>
      <vt:lpstr>Hypertensive retinopathy</vt:lpstr>
      <vt:lpstr>Bilateral papilledema- hypertensive emergency </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Eman</dc:creator>
  <cp:lastModifiedBy>Dralk F</cp:lastModifiedBy>
  <cp:revision>79</cp:revision>
  <dcterms:created xsi:type="dcterms:W3CDTF">2006-08-16T00:00:00Z</dcterms:created>
  <dcterms:modified xsi:type="dcterms:W3CDTF">2024-03-11T11:00:59Z</dcterms:modified>
</cp:coreProperties>
</file>