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sldIdLst>
    <p:sldId id="616" r:id="rId2"/>
    <p:sldId id="696" r:id="rId3"/>
    <p:sldId id="735" r:id="rId4"/>
    <p:sldId id="697" r:id="rId5"/>
    <p:sldId id="698" r:id="rId6"/>
    <p:sldId id="699" r:id="rId7"/>
    <p:sldId id="700" r:id="rId8"/>
    <p:sldId id="701" r:id="rId9"/>
    <p:sldId id="702" r:id="rId10"/>
    <p:sldId id="736" r:id="rId11"/>
    <p:sldId id="703" r:id="rId12"/>
    <p:sldId id="704" r:id="rId13"/>
    <p:sldId id="705" r:id="rId14"/>
    <p:sldId id="706" r:id="rId15"/>
    <p:sldId id="707" r:id="rId16"/>
    <p:sldId id="708" r:id="rId17"/>
    <p:sldId id="709" r:id="rId18"/>
    <p:sldId id="710" r:id="rId19"/>
    <p:sldId id="711" r:id="rId20"/>
    <p:sldId id="712" r:id="rId21"/>
    <p:sldId id="728" r:id="rId22"/>
    <p:sldId id="731" r:id="rId23"/>
    <p:sldId id="734" r:id="rId24"/>
    <p:sldId id="737" r:id="rId25"/>
    <p:sldId id="714" r:id="rId26"/>
    <p:sldId id="715" r:id="rId27"/>
    <p:sldId id="733" r:id="rId28"/>
    <p:sldId id="717" r:id="rId29"/>
    <p:sldId id="718" r:id="rId30"/>
    <p:sldId id="719" r:id="rId31"/>
    <p:sldId id="720" r:id="rId32"/>
    <p:sldId id="722" r:id="rId33"/>
    <p:sldId id="723" r:id="rId34"/>
    <p:sldId id="724" r:id="rId35"/>
    <p:sldId id="72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B265B"/>
    <a:srgbClr val="000099"/>
    <a:srgbClr val="99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73062950-56D6-45DA-91EB-C4BB4058B7EB}" type="datetimeFigureOut">
              <a:rPr lang="ar-EG"/>
              <a:pPr>
                <a:defRPr/>
              </a:pPr>
              <a:t>12/09/1445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24033389-B622-42EF-A2CD-87443F7DA7FA}" type="slidenum">
              <a:rPr lang="ar-EG"/>
              <a:pPr>
                <a:defRPr/>
              </a:pPr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866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1EB5C-B50E-4B38-8ED5-6B472A10AF63}" type="slidenum">
              <a:rPr lang="ar-SA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A5141-E7E7-414A-AD7D-5A3E12C6AC64}" type="slidenum">
              <a:rPr lang="ar-SA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DA293-E845-402C-9B70-645C4CFF7F67}" type="slidenum">
              <a:rPr lang="ar-SA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60539B-4D37-40B5-9BE1-AB109E0524FB}" type="slidenum">
              <a:rPr lang="ar-SA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32A21-BEAF-4923-9429-B4E57FFD197F}" type="slidenum">
              <a:rPr lang="ar-SA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2C74E6-5FDB-4E11-BBB5-A9EAEA3E26EB}" type="slidenum">
              <a:rPr lang="ar-SA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9966D-078F-46C4-B1A5-FCC27B448556}" type="slidenum">
              <a:rPr lang="ar-SA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5B535-DA91-4543-BC55-1AAB7F514BF9}" type="slidenum">
              <a:rPr lang="ar-SA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8FA5D-0DCD-4BEE-AC26-FADCBB146B83}" type="slidenum">
              <a:rPr lang="ar-SA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6C199-BADA-4EA1-921A-EEBF51D39B09}" type="slidenum">
              <a:rPr lang="ar-SA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322E0-0658-4670-B00A-A65F5324B2FD}" type="slidenum">
              <a:rPr lang="ar-SA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EA28F-3F2F-4118-99D1-BA7ED31000E9}" type="slidenum">
              <a:rPr lang="ar-SA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2A225-219C-4C1D-8934-722C88CF9E73}" type="slidenum">
              <a:rPr lang="ar-SA" altLang="en-US" smtClean="0"/>
              <a:pPr/>
              <a:t>25</a:t>
            </a:fld>
            <a:endParaRPr lang="en-US" alt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998648-F4C6-485A-8CB4-3366621A558E}" type="slidenum">
              <a:rPr lang="ar-SA" altLang="en-US" smtClean="0"/>
              <a:pPr/>
              <a:t>26</a:t>
            </a:fld>
            <a:endParaRPr lang="en-US" alt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9AAA9-2535-4A30-BC3D-29D42BDBD3AC}" type="slidenum">
              <a:rPr lang="ar-SA" altLang="en-US" smtClean="0"/>
              <a:pPr/>
              <a:t>28</a:t>
            </a:fld>
            <a:endParaRPr lang="en-US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6D98C-D167-4528-971B-2F394453D845}" type="slidenum">
              <a:rPr lang="ar-SA" altLang="en-US" smtClean="0"/>
              <a:pPr/>
              <a:t>29</a:t>
            </a:fld>
            <a:endParaRPr lang="en-US" alt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55AFF-9072-4F5B-A7CC-28980A0808A9}" type="slidenum">
              <a:rPr lang="ar-SA" altLang="en-US" smtClean="0"/>
              <a:pPr/>
              <a:t>30</a:t>
            </a:fld>
            <a:endParaRPr lang="en-US" alt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 w="12700"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2070" tIns="46036" rIns="92070" bIns="46036"/>
          <a:lstStyle/>
          <a:p>
            <a:endParaRPr lang="ar-SA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7F0B2-7071-4622-A7F0-CE382047EB94}" type="slidenum">
              <a:rPr lang="ar-SA" altLang="en-US" smtClean="0"/>
              <a:pPr/>
              <a:t>32</a:t>
            </a:fld>
            <a:endParaRPr lang="en-US" alt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61A789-23EA-4DFA-996F-1EE4B0778931}" type="slidenum">
              <a:rPr lang="ar-SA" altLang="en-US" smtClean="0"/>
              <a:pPr/>
              <a:t>33</a:t>
            </a:fld>
            <a:endParaRPr lang="en-US" alt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527DD-4BD3-404F-8928-8B5D429CD063}" type="slidenum">
              <a:rPr lang="ar-SA" altLang="en-US" smtClean="0"/>
              <a:pPr/>
              <a:t>34</a:t>
            </a:fld>
            <a:endParaRPr lang="en-US" alt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914219-39F3-4ACA-BA23-654A9F1639DB}" type="slidenum">
              <a:rPr lang="ar-SA" altLang="en-US" smtClean="0"/>
              <a:pPr/>
              <a:t>35</a:t>
            </a:fld>
            <a:endParaRPr lang="en-US" alt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1C4206-A1F9-44F0-B44C-340B7C4CE02F}" type="slidenum">
              <a:rPr lang="ar-SA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35A3D-53DF-4FFF-B683-E36D3B65A396}" type="slidenum">
              <a:rPr lang="ar-SA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6882A-7787-4421-A622-A5327213B7CB}" type="slidenum">
              <a:rPr lang="ar-SA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7C4B3-D08D-48A4-B081-D5AADB7E3E78}" type="slidenum">
              <a:rPr lang="ar-SA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D5E22-25F2-4FF9-B4B3-8EC4832DBCE9}" type="slidenum">
              <a:rPr lang="ar-SA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D874B-5C97-4949-A6EF-FA9405935857}" type="slidenum">
              <a:rPr lang="ar-SA" altLang="en-US" smtClean="0">
                <a:latin typeface="Arial" charset="0"/>
              </a:rPr>
              <a:pPr eaLnBrk="1" hangingPunct="1"/>
              <a:t>10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EG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C6C2D3-05F4-4E74-935F-47BF4D9CCC17}" type="slidenum">
              <a:rPr lang="ar-SA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ar-E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EG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E0C1-A959-42E4-82A1-55B336A6A13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BFD9-3EB5-4F21-90C5-90D5537EBC6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21BBD-0AB3-492E-973D-C4C05A1DE95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6591-4092-4C62-A10D-95B7846A183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FE428-FB2E-44F7-8B53-4AC491D9C05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0467F-4CC4-4A1A-8B9E-CC2484718EE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E5316-7A07-4DF2-8A98-A98ED37C44C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BAB55-17AE-4D14-AAD0-3B405C1CB98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661D-CA84-4DB1-AC33-108CD81ACF6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FB53-8989-4FF7-BB49-D3BE97FDDCF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09907-76B9-44DA-AAE0-A8820FE38AD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5FAD1-AAC8-4949-B933-1AED3F1587C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BB9D9-3081-4CCE-AEFD-7ABF9CA0F2D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97C9D908-EA6E-4ED6-A805-D097C540947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ar-EG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ympathetic_nervous_syste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Tachycardia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371600" y="1219200"/>
            <a:ext cx="5986463" cy="11430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Thyroid disorders</a:t>
            </a:r>
            <a:endParaRPr lang="ar-EG" altLang="en-US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772275" cy="17526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By </a:t>
            </a:r>
          </a:p>
          <a:p>
            <a:pPr eaLnBrk="1" hangingPunct="1"/>
            <a:r>
              <a:rPr lang="en-US" altLang="en-US" smtClean="0"/>
              <a:t>Dr. Mohamed  Abd AlMoneim Attia</a:t>
            </a:r>
            <a:endParaRPr lang="ar-EG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Anti-thyroid Drugs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If anti-thyroid drugs are continued for 1-2 years after euthyroid state is reached, ~one-half of patient attain remission.</a:t>
            </a:r>
          </a:p>
        </p:txBody>
      </p:sp>
    </p:spTree>
    <p:extLst>
      <p:ext uri="{BB962C8B-B14F-4D97-AF65-F5344CB8AC3E}">
        <p14:creationId xmlns:p14="http://schemas.microsoft.com/office/powerpoint/2010/main" val="144439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9900"/>
                </a:solidFill>
                <a:cs typeface="Times New Roman" pitchFamily="18" charset="0"/>
              </a:rPr>
              <a:t>Preparations</a:t>
            </a:r>
            <a:r>
              <a:rPr lang="en-US" altLang="en-US" dirty="0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algn="l" eaLnBrk="1" hangingPunct="1">
              <a:buClr>
                <a:schemeClr val="accent1"/>
              </a:buClr>
              <a:buSzPct val="12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b="1" smtClean="0">
                <a:solidFill>
                  <a:srgbClr val="FF0066"/>
                </a:solidFill>
                <a:cs typeface="Times New Roman" pitchFamily="18" charset="0"/>
              </a:rPr>
              <a:t>KI</a:t>
            </a:r>
            <a:r>
              <a:rPr lang="en-US" altLang="en-US" smtClean="0">
                <a:cs typeface="Times New Roman" pitchFamily="18" charset="0"/>
              </a:rPr>
              <a:t>: </a:t>
            </a:r>
          </a:p>
          <a:p>
            <a:pPr marL="812800" indent="-812800" algn="l" eaLnBrk="1" hangingPunct="1">
              <a:buClr>
                <a:schemeClr val="accent1"/>
              </a:buClr>
              <a:buSzPct val="12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b="1" smtClean="0">
                <a:solidFill>
                  <a:srgbClr val="FF0066"/>
                </a:solidFill>
                <a:cs typeface="Times New Roman" pitchFamily="18" charset="0"/>
              </a:rPr>
              <a:t>Lugols iodine</a:t>
            </a:r>
            <a:r>
              <a:rPr lang="en-US" altLang="en-US" smtClean="0">
                <a:cs typeface="Times New Roman" pitchFamily="18" charset="0"/>
              </a:rPr>
              <a:t> (5% iodine + 10% K iodide):</a:t>
            </a:r>
          </a:p>
          <a:p>
            <a:pPr marL="812800" indent="-812800" algn="l" eaLnBrk="1" hangingPunct="1">
              <a:buClr>
                <a:schemeClr val="accent1"/>
              </a:buClr>
              <a:buSzPct val="12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Ipodate</a:t>
            </a:r>
            <a:r>
              <a:rPr lang="en-US" altLang="en-US" smtClean="0">
                <a:cs typeface="Times New Roman" pitchFamily="18" charset="0"/>
              </a:rPr>
              <a:t> (which inhibits the conversion ofT4 to T3.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772400" cy="790575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1"/>
                </a:solidFill>
                <a:cs typeface="Times New Roman" pitchFamily="18" charset="0"/>
              </a:rPr>
              <a:t>IODIDES</a:t>
            </a:r>
            <a:r>
              <a:rPr lang="en-US" altLang="en-US" smtClean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l" eaLnBrk="1" hangingPunct="1">
              <a:buClr>
                <a:srgbClr val="FF66CC"/>
              </a:buClr>
              <a:buSzPct val="120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z="3600" smtClean="0">
                <a:solidFill>
                  <a:srgbClr val="CC99FF"/>
                </a:solidFill>
                <a:cs typeface="Times New Roman" pitchFamily="18" charset="0"/>
              </a:rPr>
              <a:t>Mechanism of Action</a:t>
            </a:r>
          </a:p>
          <a:p>
            <a:pPr algn="l" eaLnBrk="1" hangingPunct="1"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Prevention of the stimulant effect of TSH on the adenyl cyclase enzyme. </a:t>
            </a:r>
          </a:p>
          <a:p>
            <a:pPr algn="l" eaLnBrk="1" hangingPunct="1"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inhibits release of TSH lead to decrease size and vascularity of gland </a:t>
            </a:r>
          </a:p>
          <a:p>
            <a:pPr algn="l" eaLnBrk="1" hangingPunct="1"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inhibits the release of thyroid hormone by inhibiting proteolytic enzyme, which release T4 and T3 from thyroglobulin (major action).</a:t>
            </a:r>
          </a:p>
          <a:p>
            <a:pPr algn="l" eaLnBrk="1" hangingPunct="1">
              <a:buClr>
                <a:schemeClr val="folHlink"/>
              </a:buClr>
              <a:buSzPct val="110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inhibits organic iodine formation </a:t>
            </a:r>
          </a:p>
          <a:p>
            <a:pPr algn="l" eaLnBrk="1" hangingPunct="1">
              <a:buClr>
                <a:schemeClr val="folHlink"/>
              </a:buClr>
              <a:buSzPct val="110000"/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27D9D5"/>
                </a:solidFill>
                <a:cs typeface="Times New Roman" pitchFamily="18" charset="0"/>
              </a:rPr>
              <a:t>Pharmacological Effects</a:t>
            </a:r>
            <a:r>
              <a:rPr lang="en-US" altLang="en-US" smtClean="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smtClean="0">
                <a:cs typeface="Times New Roman" pitchFamily="18" charset="0"/>
              </a:rPr>
              <a:t> It improves the manifestation of hyperthyroidism by decreasing the release of T4,T3 from the gland and decreasing </a:t>
            </a:r>
            <a:r>
              <a:rPr lang="en-US" altLang="en-US" sz="2800" b="1" smtClean="0">
                <a:solidFill>
                  <a:srgbClr val="FF0066"/>
                </a:solidFill>
                <a:cs typeface="Times New Roman" pitchFamily="18" charset="0"/>
              </a:rPr>
              <a:t>the size and vascularity of the gland</a:t>
            </a:r>
            <a:r>
              <a:rPr lang="en-US" altLang="en-US" sz="2800" smtClean="0">
                <a:cs typeface="Times New Roman" pitchFamily="18" charset="0"/>
              </a:rPr>
              <a:t>.</a:t>
            </a:r>
          </a:p>
          <a:p>
            <a:pPr algn="l"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itchFamily="2" charset="2"/>
              <a:buNone/>
            </a:pPr>
            <a:endParaRPr lang="en-US" altLang="en-US" sz="2800" smtClean="0"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smtClean="0">
                <a:cs typeface="Times New Roman" pitchFamily="18" charset="0"/>
              </a:rPr>
              <a:t> Their effect starts </a:t>
            </a:r>
            <a:r>
              <a:rPr lang="en-US" altLang="en-US" sz="2800" b="1" smtClean="0">
                <a:solidFill>
                  <a:srgbClr val="FF0066"/>
                </a:solidFill>
                <a:cs typeface="Times New Roman" pitchFamily="18" charset="0"/>
              </a:rPr>
              <a:t>rapidly within 2-7 days</a:t>
            </a:r>
            <a:r>
              <a:rPr lang="en-US" altLang="en-US" sz="2800" smtClean="0">
                <a:cs typeface="Times New Roman" pitchFamily="18" charset="0"/>
              </a:rPr>
              <a:t>, so used in thyroid storm and  its effects ended within 10-15 days.</a:t>
            </a:r>
          </a:p>
          <a:p>
            <a:pPr algn="l"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itchFamily="2" charset="2"/>
              <a:buNone/>
            </a:pPr>
            <a:endParaRPr lang="en-US" altLang="en-US" sz="2800" smtClean="0"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smtClean="0">
                <a:cs typeface="Times New Roman" pitchFamily="18" charset="0"/>
              </a:rPr>
              <a:t> With continued treatment the beneficial effects wear off and manifestations of hyperthyroidism reappear. (</a:t>
            </a:r>
            <a:r>
              <a:rPr lang="en-US" altLang="en-US" sz="2800" b="1" smtClean="0">
                <a:solidFill>
                  <a:srgbClr val="FF0066"/>
                </a:solidFill>
                <a:cs typeface="Times New Roman" pitchFamily="18" charset="0"/>
              </a:rPr>
              <a:t>iodine escape</a:t>
            </a:r>
            <a:r>
              <a:rPr lang="en-US" altLang="en-US" sz="2800" smtClean="0">
                <a:cs typeface="Times New Roman" pitchFamily="18" charset="0"/>
              </a:rPr>
              <a:t>),i.e. the gland will escape from the iodide block in 2-4 weeks and starts to uptake iodine and form T3, T4 and may produce severe  exacerbation of thyrotoxicosis.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Times New Roman" pitchFamily="18" charset="0"/>
              </a:rPr>
              <a:t/>
            </a:r>
            <a:br>
              <a:rPr lang="en-US" altLang="en-US" smtClean="0">
                <a:cs typeface="Times New Roman" pitchFamily="18" charset="0"/>
              </a:rPr>
            </a:br>
            <a:r>
              <a:rPr lang="en-US" altLang="en-US" smtClean="0">
                <a:solidFill>
                  <a:schemeClr val="folHlink"/>
                </a:solidFill>
                <a:cs typeface="Times New Roman" pitchFamily="18" charset="0"/>
              </a:rPr>
              <a:t>Indications</a:t>
            </a:r>
            <a:br>
              <a:rPr lang="en-US" altLang="en-US" smtClean="0">
                <a:solidFill>
                  <a:schemeClr val="folHlink"/>
                </a:solidFill>
                <a:cs typeface="Times New Roman" pitchFamily="18" charset="0"/>
              </a:rPr>
            </a:br>
            <a:r>
              <a:rPr lang="en-US" altLang="en-US" smtClean="0">
                <a:latin typeface="Arial" pitchFamily="34" charset="0"/>
                <a:cs typeface="Times New Roman" pitchFamily="18" charset="0"/>
              </a:rPr>
              <a:t> </a:t>
            </a:r>
            <a:r>
              <a:rPr lang="en-US" altLang="en-US" smtClean="0">
                <a:cs typeface="Times New Roman" pitchFamily="18" charset="0"/>
              </a:rPr>
              <a:t/>
            </a:r>
            <a:br>
              <a:rPr lang="en-US" altLang="en-US" smtClean="0">
                <a:cs typeface="Times New Roman" pitchFamily="18" charset="0"/>
              </a:rPr>
            </a:br>
            <a:endParaRPr lang="en-US" altLang="en-US" smtClean="0"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5926"/>
            <a:ext cx="8229600" cy="4767274"/>
          </a:xfrm>
        </p:spPr>
        <p:txBody>
          <a:bodyPr/>
          <a:lstStyle/>
          <a:p>
            <a:pPr marL="533400" indent="-533400" algn="l" eaLnBrk="1" hangingPunct="1">
              <a:buClr>
                <a:srgbClr val="990099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Treatment of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hyperthyroidism</a:t>
            </a:r>
            <a:r>
              <a:rPr lang="en-US" altLang="en-US" dirty="0" smtClean="0">
                <a:cs typeface="Times New Roman" pitchFamily="18" charset="0"/>
              </a:rPr>
              <a:t>: it is given with </a:t>
            </a:r>
            <a:r>
              <a:rPr lang="en-US" altLang="en-US" dirty="0" err="1" smtClean="0">
                <a:cs typeface="Times New Roman" pitchFamily="18" charset="0"/>
              </a:rPr>
              <a:t>thiouracils</a:t>
            </a:r>
            <a:r>
              <a:rPr lang="en-US" altLang="en-US" dirty="0" smtClean="0">
                <a:cs typeface="Times New Roman" pitchFamily="18" charset="0"/>
              </a:rPr>
              <a:t> to decrease size and </a:t>
            </a:r>
            <a:r>
              <a:rPr lang="en-US" altLang="en-US" dirty="0" err="1" smtClean="0">
                <a:cs typeface="Times New Roman" pitchFamily="18" charset="0"/>
              </a:rPr>
              <a:t>vascularity</a:t>
            </a:r>
            <a:r>
              <a:rPr lang="en-US" altLang="en-US" dirty="0" smtClean="0">
                <a:cs typeface="Times New Roman" pitchFamily="18" charset="0"/>
              </a:rPr>
              <a:t> the gland.</a:t>
            </a:r>
          </a:p>
          <a:p>
            <a:pPr marL="533400" indent="-533400" algn="l" eaLnBrk="1" hangingPunct="1">
              <a:buClr>
                <a:srgbClr val="990099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Treatment of </a:t>
            </a:r>
            <a:r>
              <a:rPr lang="en-US" altLang="en-US" b="1" dirty="0" smtClean="0">
                <a:solidFill>
                  <a:srgbClr val="FF0066"/>
                </a:solidFill>
                <a:cs typeface="Times New Roman" pitchFamily="18" charset="0"/>
              </a:rPr>
              <a:t>hyperthyroid storm</a:t>
            </a:r>
            <a:r>
              <a:rPr lang="en-US" altLang="en-US" dirty="0" smtClean="0">
                <a:cs typeface="Times New Roman" pitchFamily="18" charset="0"/>
              </a:rPr>
              <a:t>.</a:t>
            </a:r>
          </a:p>
          <a:p>
            <a:pPr marL="533400" indent="-533400" algn="l" eaLnBrk="1" hangingPunct="1">
              <a:buClr>
                <a:srgbClr val="990099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dirty="0" smtClean="0">
                <a:solidFill>
                  <a:srgbClr val="FF0066"/>
                </a:solidFill>
                <a:cs typeface="Times New Roman" pitchFamily="18" charset="0"/>
              </a:rPr>
              <a:t>Preoperative</a:t>
            </a:r>
            <a:r>
              <a:rPr lang="en-US" altLang="en-US" dirty="0" smtClean="0">
                <a:cs typeface="Times New Roman" pitchFamily="18" charset="0"/>
              </a:rPr>
              <a:t> preparation of the patient before </a:t>
            </a:r>
            <a:r>
              <a:rPr lang="en-US" altLang="en-US" dirty="0" err="1" smtClean="0">
                <a:cs typeface="Times New Roman" pitchFamily="18" charset="0"/>
              </a:rPr>
              <a:t>thyroidectomy</a:t>
            </a:r>
            <a:r>
              <a:rPr lang="en-US" altLang="en-US" dirty="0" smtClean="0">
                <a:cs typeface="Times New Roman" pitchFamily="18" charset="0"/>
              </a:rPr>
              <a:t> to improve the condition and to decrease size and </a:t>
            </a:r>
            <a:r>
              <a:rPr lang="en-US" altLang="en-US" dirty="0" err="1" smtClean="0">
                <a:cs typeface="Times New Roman" pitchFamily="18" charset="0"/>
              </a:rPr>
              <a:t>vascularity</a:t>
            </a:r>
            <a:r>
              <a:rPr lang="en-US" altLang="en-US" dirty="0" smtClean="0">
                <a:cs typeface="Times New Roman" pitchFamily="18" charset="0"/>
              </a:rPr>
              <a:t> of the gland.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>
              <a:lumMod val="75000"/>
              <a:lumOff val="25000"/>
            </a:schemeClr>
          </a:solidFill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99FF66"/>
                </a:solidFill>
                <a:cs typeface="Times New Roman" pitchFamily="18" charset="0"/>
              </a:rPr>
              <a:t>Disadvantages</a:t>
            </a:r>
            <a:r>
              <a:rPr lang="en-US" altLang="en-US" dirty="0" smtClean="0">
                <a:solidFill>
                  <a:srgbClr val="A50021"/>
                </a:solidFill>
                <a:cs typeface="Times New Roman" pitchFamily="18" charset="0"/>
              </a:rPr>
              <a:t/>
            </a:r>
            <a:br>
              <a:rPr lang="en-US" altLang="en-US" dirty="0" smtClean="0">
                <a:solidFill>
                  <a:srgbClr val="A50021"/>
                </a:solidFill>
                <a:cs typeface="Times New Roman" pitchFamily="18" charset="0"/>
              </a:rPr>
            </a:br>
            <a:r>
              <a:rPr lang="en-US" altLang="en-US" dirty="0" smtClean="0">
                <a:solidFill>
                  <a:srgbClr val="A50021"/>
                </a:solidFill>
                <a:latin typeface="Arial" pitchFamily="34" charset="0"/>
                <a:cs typeface="Times New Roman" pitchFamily="18" charset="0"/>
              </a:rPr>
              <a:t> </a:t>
            </a:r>
            <a:r>
              <a:rPr lang="en-US" altLang="en-US" dirty="0" smtClean="0">
                <a:solidFill>
                  <a:srgbClr val="A50021"/>
                </a:solidFill>
                <a:cs typeface="Times New Roman" pitchFamily="18" charset="0"/>
              </a:rPr>
              <a:t/>
            </a:r>
            <a:br>
              <a:rPr lang="en-US" altLang="en-US" dirty="0" smtClean="0">
                <a:solidFill>
                  <a:srgbClr val="A50021"/>
                </a:solidFill>
                <a:cs typeface="Times New Roman" pitchFamily="18" charset="0"/>
              </a:rPr>
            </a:br>
            <a:endParaRPr lang="en-US" altLang="en-US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5926"/>
            <a:ext cx="8229600" cy="4344999"/>
          </a:xfrm>
        </p:spPr>
        <p:txBody>
          <a:bodyPr/>
          <a:lstStyle/>
          <a:p>
            <a:pPr algn="l" eaLnBrk="1" hangingPunct="1">
              <a:buClr>
                <a:srgbClr val="FF00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It increases </a:t>
            </a:r>
            <a:r>
              <a:rPr lang="en-US" altLang="en-US" b="1" dirty="0" err="1" smtClean="0">
                <a:solidFill>
                  <a:srgbClr val="FF0066"/>
                </a:solidFill>
                <a:cs typeface="Times New Roman" pitchFamily="18" charset="0"/>
              </a:rPr>
              <a:t>intraglandular</a:t>
            </a:r>
            <a:r>
              <a:rPr lang="en-US" altLang="en-US" b="1" dirty="0" smtClean="0">
                <a:solidFill>
                  <a:srgbClr val="FF0066"/>
                </a:solidFill>
                <a:cs typeface="Times New Roman" pitchFamily="18" charset="0"/>
              </a:rPr>
              <a:t> stores</a:t>
            </a:r>
            <a:r>
              <a:rPr lang="en-US" altLang="en-US" dirty="0" smtClean="0">
                <a:cs typeface="Times New Roman" pitchFamily="18" charset="0"/>
              </a:rPr>
              <a:t> of iodine, which may delay onset of </a:t>
            </a:r>
            <a:r>
              <a:rPr lang="en-US" altLang="en-US" dirty="0" err="1" smtClean="0">
                <a:cs typeface="Times New Roman" pitchFamily="18" charset="0"/>
              </a:rPr>
              <a:t>thiouracil</a:t>
            </a:r>
            <a:r>
              <a:rPr lang="en-US" altLang="en-US" dirty="0" smtClean="0">
                <a:cs typeface="Times New Roman" pitchFamily="18" charset="0"/>
              </a:rPr>
              <a:t> therapy or prevent use of radioactive iodine therapy for several weeks.</a:t>
            </a:r>
          </a:p>
          <a:p>
            <a:pPr algn="l" eaLnBrk="1" hangingPunct="1">
              <a:buClr>
                <a:srgbClr val="FF00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dirty="0" smtClean="0">
                <a:solidFill>
                  <a:srgbClr val="FF0066"/>
                </a:solidFill>
                <a:cs typeface="Times New Roman" pitchFamily="18" charset="0"/>
              </a:rPr>
              <a:t>Iodine escape</a:t>
            </a:r>
            <a:r>
              <a:rPr lang="en-US" altLang="en-US" dirty="0" smtClean="0">
                <a:cs typeface="Times New Roman" pitchFamily="18" charset="0"/>
              </a:rPr>
              <a:t> (in 2 - 4 weeks).</a:t>
            </a:r>
          </a:p>
          <a:p>
            <a:pPr algn="l" eaLnBrk="1" hangingPunct="1">
              <a:buClr>
                <a:srgbClr val="FF00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It produces </a:t>
            </a:r>
            <a:r>
              <a:rPr lang="en-US" altLang="en-US" b="1" dirty="0" smtClean="0">
                <a:solidFill>
                  <a:srgbClr val="FF0066"/>
                </a:solidFill>
                <a:cs typeface="Times New Roman" pitchFamily="18" charset="0"/>
              </a:rPr>
              <a:t>fetal goiter</a:t>
            </a:r>
            <a:r>
              <a:rPr lang="en-US" altLang="en-US" dirty="0" smtClean="0">
                <a:cs typeface="Times New Roman" pitchFamily="18" charset="0"/>
              </a:rPr>
              <a:t> if it is used during pregnancy.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1"/>
                </a:solidFill>
                <a:cs typeface="Times New Roman" pitchFamily="18" charset="0"/>
              </a:rPr>
              <a:t>Side Effects</a:t>
            </a:r>
            <a:r>
              <a:rPr lang="en-US" altLang="en-US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l" eaLnBrk="1" hangingPunct="1">
              <a:buClr>
                <a:srgbClr val="CC99FF"/>
              </a:buClr>
              <a:buSzPct val="12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Hypersensitivity reaction</a:t>
            </a:r>
            <a:r>
              <a:rPr lang="en-US" altLang="en-US" smtClean="0">
                <a:cs typeface="Times New Roman" pitchFamily="18" charset="0"/>
              </a:rPr>
              <a:t> (drug fever, rash or rarely anaphylaxis).</a:t>
            </a:r>
          </a:p>
          <a:p>
            <a:pPr marL="533400" indent="-533400" algn="l" eaLnBrk="1" hangingPunct="1">
              <a:buClr>
                <a:srgbClr val="CC99FF"/>
              </a:buClr>
              <a:buSzPct val="12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Nausea, vomiting</a:t>
            </a:r>
            <a:r>
              <a:rPr lang="en-US" altLang="en-US" smtClean="0">
                <a:cs typeface="Times New Roman" pitchFamily="18" charset="0"/>
              </a:rPr>
              <a:t>, diarrhoea and metallic taste.</a:t>
            </a:r>
          </a:p>
          <a:p>
            <a:pPr marL="533400" indent="-533400" algn="l" eaLnBrk="1" hangingPunct="1">
              <a:buClr>
                <a:srgbClr val="CC99FF"/>
              </a:buClr>
              <a:buSzPct val="12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Swollen salivary glands</a:t>
            </a:r>
            <a:r>
              <a:rPr lang="en-US" altLang="en-US" smtClean="0">
                <a:cs typeface="Times New Roman" pitchFamily="18" charset="0"/>
              </a:rPr>
              <a:t>, mucus membrane ulcerations.</a:t>
            </a:r>
          </a:p>
          <a:p>
            <a:pPr marL="533400" indent="-533400" algn="l" eaLnBrk="1" hangingPunct="1">
              <a:buClr>
                <a:srgbClr val="CC99FF"/>
              </a:buClr>
              <a:buSzPct val="12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Conjunctivitis, rhinorrhoea</a:t>
            </a:r>
            <a:r>
              <a:rPr lang="en-US" altLang="en-US" smtClean="0">
                <a:cs typeface="Times New Roman" pitchFamily="18" charset="0"/>
              </a:rPr>
              <a:t>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>
              <a:lumMod val="75000"/>
              <a:lumOff val="25000"/>
            </a:schemeClr>
          </a:solidFill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CC99FF"/>
                </a:solidFill>
                <a:cs typeface="Times New Roman" pitchFamily="18" charset="0"/>
              </a:rPr>
              <a:t>Contraindication and Precautions</a:t>
            </a:r>
            <a:r>
              <a:rPr lang="en-US" altLang="en-US" dirty="0" smtClean="0">
                <a:cs typeface="Times New Roman" pitchFamily="18" charset="0"/>
              </a:rPr>
              <a:t/>
            </a:r>
            <a:br>
              <a:rPr lang="en-US" altLang="en-US" dirty="0" smtClean="0">
                <a:cs typeface="Times New Roman" pitchFamily="18" charset="0"/>
              </a:rPr>
            </a:br>
            <a:r>
              <a:rPr lang="en-US" altLang="en-US" dirty="0" smtClean="0">
                <a:latin typeface="Arial" pitchFamily="34" charset="0"/>
                <a:cs typeface="Times New Roman" pitchFamily="18" charset="0"/>
              </a:rPr>
              <a:t> </a:t>
            </a:r>
            <a:r>
              <a:rPr lang="en-US" altLang="en-US" dirty="0" smtClean="0">
                <a:cs typeface="Times New Roman" pitchFamily="18" charset="0"/>
              </a:rPr>
              <a:t/>
            </a:r>
            <a:br>
              <a:rPr lang="en-US" altLang="en-US" dirty="0" smtClean="0">
                <a:cs typeface="Times New Roman" pitchFamily="18" charset="0"/>
              </a:rPr>
            </a:br>
            <a:endParaRPr lang="en-US" altLang="en-US" dirty="0" smtClean="0"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229600" cy="4416437"/>
          </a:xfrm>
        </p:spPr>
        <p:txBody>
          <a:bodyPr/>
          <a:lstStyle/>
          <a:p>
            <a:pPr marL="533400" indent="-533400" algn="l" eaLnBrk="1" hangingPunct="1"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It can not be used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alone and/or for prolonged</a:t>
            </a:r>
            <a:r>
              <a:rPr lang="en-US" altLang="en-US" sz="2800" dirty="0" smtClean="0">
                <a:cs typeface="Times New Roman" pitchFamily="18" charset="0"/>
              </a:rPr>
              <a:t> treatment of hyperthyroidism due to iodine escape phenomena.</a:t>
            </a:r>
          </a:p>
          <a:p>
            <a:pPr marL="533400" indent="-533400" algn="l" eaLnBrk="1" hangingPunct="1"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It is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not given with </a:t>
            </a:r>
            <a:r>
              <a:rPr lang="en-US" altLang="en-US" sz="2800" dirty="0" err="1" smtClean="0">
                <a:solidFill>
                  <a:srgbClr val="FF0066"/>
                </a:solidFill>
                <a:cs typeface="Times New Roman" pitchFamily="18" charset="0"/>
              </a:rPr>
              <a:t>perchlorates</a:t>
            </a:r>
            <a:r>
              <a:rPr lang="en-US" altLang="en-US" sz="2800" dirty="0" smtClean="0">
                <a:cs typeface="Times New Roman" pitchFamily="18" charset="0"/>
              </a:rPr>
              <a:t> because iodides </a:t>
            </a:r>
          </a:p>
          <a:p>
            <a:pPr marL="533400" indent="-533400" algn="l" eaLnBrk="1" hangingPunct="1"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prevent its action. </a:t>
            </a:r>
          </a:p>
          <a:p>
            <a:pPr marL="533400" indent="-533400" algn="l" eaLnBrk="1" hangingPunct="1"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If it is used in association with </a:t>
            </a:r>
            <a:r>
              <a:rPr lang="en-US" altLang="en-US" sz="2800" dirty="0" err="1" smtClean="0">
                <a:cs typeface="Times New Roman" pitchFamily="18" charset="0"/>
              </a:rPr>
              <a:t>thiouracil</a:t>
            </a:r>
            <a:r>
              <a:rPr lang="en-US" altLang="en-US" sz="2800" dirty="0" smtClean="0">
                <a:cs typeface="Times New Roman" pitchFamily="18" charset="0"/>
              </a:rPr>
              <a:t>, it should be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initiated after onset of </a:t>
            </a:r>
            <a:r>
              <a:rPr lang="en-US" altLang="en-US" sz="2800" dirty="0" err="1" smtClean="0">
                <a:solidFill>
                  <a:srgbClr val="FF0066"/>
                </a:solidFill>
                <a:cs typeface="Times New Roman" pitchFamily="18" charset="0"/>
              </a:rPr>
              <a:t>thiouracil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 therapy.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</a:p>
          <a:p>
            <a:pPr marL="533400" indent="-533400" algn="l" eaLnBrk="1" hangingPunct="1"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It should be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avoided with or immediately before radioactive iodine</a:t>
            </a:r>
            <a:r>
              <a:rPr lang="en-US" altLang="en-US" sz="2800" dirty="0" smtClean="0">
                <a:cs typeface="Times New Roman" pitchFamily="18" charset="0"/>
              </a:rPr>
              <a:t> because the gland in this case is fully saturated with iodine. </a:t>
            </a:r>
          </a:p>
          <a:p>
            <a:pPr marL="533400" indent="-533400" algn="l" eaLnBrk="1" hangingPunct="1"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 </a:t>
            </a:r>
            <a:endParaRPr lang="en-US" altLang="en-US" sz="2800" dirty="0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cs typeface="Times New Roman" pitchFamily="18" charset="0"/>
              </a:rPr>
              <a:t>Adjuncts to Antithyroid Drugs</a:t>
            </a:r>
            <a:r>
              <a:rPr lang="en-US" altLang="en-US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08"/>
            <a:ext cx="9144000" cy="5629292"/>
          </a:xfrm>
          <a:solidFill>
            <a:schemeClr val="tx2"/>
          </a:solidFill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n-US" sz="3600" dirty="0" smtClean="0">
                <a:solidFill>
                  <a:srgbClr val="FFFF00"/>
                </a:solidFill>
                <a:cs typeface="Times New Roman" pitchFamily="18" charset="0"/>
              </a:rPr>
              <a:t>β</a:t>
            </a:r>
            <a:r>
              <a:rPr lang="en-US" altLang="en-US" sz="3600" dirty="0" smtClean="0">
                <a:solidFill>
                  <a:srgbClr val="FFFF00"/>
                </a:solidFill>
                <a:cs typeface="Times New Roman" pitchFamily="18" charset="0"/>
              </a:rPr>
              <a:t>-blockers</a:t>
            </a:r>
            <a:r>
              <a:rPr lang="en-US" altLang="en-US" sz="2800" dirty="0" smtClean="0">
                <a:cs typeface="Times New Roman" pitchFamily="18" charset="0"/>
              </a:rPr>
              <a:t> </a:t>
            </a:r>
          </a:p>
          <a:p>
            <a:pPr algn="l" eaLnBrk="1" hangingPunct="1">
              <a:lnSpc>
                <a:spcPct val="90000"/>
              </a:lnSpc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Since many of the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signs and symptoms of hyperthyroidism reflect increased cellular sensitivity to adrenergic stimulation</a:t>
            </a:r>
            <a:r>
              <a:rPr lang="en-US" altLang="en-US" sz="2800" dirty="0" smtClean="0">
                <a:cs typeface="Times New Roman" pitchFamily="18" charset="0"/>
              </a:rPr>
              <a:t>, </a:t>
            </a:r>
            <a:r>
              <a:rPr lang="el-GR" altLang="en-US" sz="2800" dirty="0" smtClean="0">
                <a:cs typeface="Times New Roman" pitchFamily="18" charset="0"/>
              </a:rPr>
              <a:t>β</a:t>
            </a:r>
            <a:r>
              <a:rPr lang="en-US" altLang="en-US" sz="2800" dirty="0" smtClean="0">
                <a:cs typeface="Times New Roman" pitchFamily="18" charset="0"/>
              </a:rPr>
              <a:t> -adrenergic antagonist, such as </a:t>
            </a:r>
            <a:r>
              <a:rPr lang="en-US" altLang="en-US" sz="2800" dirty="0" err="1" smtClean="0">
                <a:cs typeface="Times New Roman" pitchFamily="18" charset="0"/>
              </a:rPr>
              <a:t>propranolol</a:t>
            </a:r>
            <a:r>
              <a:rPr lang="en-US" altLang="en-US" sz="2800" dirty="0" smtClean="0">
                <a:cs typeface="Times New Roman" pitchFamily="18" charset="0"/>
              </a:rPr>
              <a:t>, can be used adjunctively. During the acute stage, B--blockers are extremely helpful.  </a:t>
            </a:r>
          </a:p>
          <a:p>
            <a:pPr algn="l" eaLnBrk="1" hangingPunct="1">
              <a:lnSpc>
                <a:spcPct val="90000"/>
              </a:lnSpc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 </a:t>
            </a:r>
            <a:r>
              <a:rPr lang="en-US" altLang="en-US" sz="2800" dirty="0" err="1" smtClean="0">
                <a:cs typeface="Times New Roman" pitchFamily="18" charset="0"/>
              </a:rPr>
              <a:t>Propranolol</a:t>
            </a:r>
            <a:r>
              <a:rPr lang="en-US" altLang="en-US" sz="2800" dirty="0" smtClean="0">
                <a:cs typeface="Times New Roman" pitchFamily="18" charset="0"/>
              </a:rPr>
              <a:t> (given alone) often </a:t>
            </a:r>
            <a:r>
              <a:rPr lang="en-US" altLang="en-US" sz="2800" dirty="0" err="1" smtClean="0">
                <a:solidFill>
                  <a:srgbClr val="FF0066"/>
                </a:solidFill>
                <a:cs typeface="Times New Roman" pitchFamily="18" charset="0"/>
              </a:rPr>
              <a:t>aboishes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 or controls tachycardia</a:t>
            </a:r>
            <a:r>
              <a:rPr lang="en-US" altLang="en-US" sz="2800" dirty="0" smtClean="0"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cs typeface="Times New Roman" pitchFamily="18" charset="0"/>
              </a:rPr>
              <a:t>tremors,hypertension</a:t>
            </a:r>
            <a:r>
              <a:rPr lang="en-US" altLang="en-US" sz="2800" dirty="0" smtClean="0">
                <a:cs typeface="Times New Roman" pitchFamily="18" charset="0"/>
              </a:rPr>
              <a:t>, A.F. and excess sweating. </a:t>
            </a:r>
          </a:p>
          <a:p>
            <a:pPr eaLnBrk="1" hangingPunct="1">
              <a:lnSpc>
                <a:spcPct val="90000"/>
              </a:lnSpc>
              <a:buSzPct val="115000"/>
              <a:buNone/>
            </a:pPr>
            <a:r>
              <a:rPr lang="en-US" altLang="en-US" sz="2800" dirty="0" smtClean="0"/>
              <a:t>may be used to inhibit the </a:t>
            </a:r>
            <a:r>
              <a:rPr lang="en-US" altLang="en-US" sz="2800" dirty="0" smtClean="0">
                <a:hlinkClick r:id="rId3" tooltip="Sympathetic nervous system"/>
              </a:rPr>
              <a:t>sympathetic nervous system</a:t>
            </a:r>
            <a:r>
              <a:rPr lang="en-US" altLang="en-US" sz="2800" dirty="0" smtClean="0"/>
              <a:t> symptoms such as  </a:t>
            </a:r>
            <a:r>
              <a:rPr lang="en-US" altLang="en-US" sz="2800" dirty="0" smtClean="0">
                <a:hlinkClick r:id="rId4" tooltip="Tachycardia"/>
              </a:rPr>
              <a:t>tachycardia</a:t>
            </a:r>
            <a:r>
              <a:rPr lang="en-US" altLang="en-US" sz="2800" dirty="0" smtClean="0"/>
              <a:t> until </a:t>
            </a:r>
            <a:r>
              <a:rPr lang="en-US" altLang="en-US" sz="2800" dirty="0" err="1" smtClean="0"/>
              <a:t>antithyroid</a:t>
            </a:r>
            <a:r>
              <a:rPr lang="en-US" altLang="en-US" sz="2800" dirty="0" smtClean="0"/>
              <a:t> treatments start to take effect.</a:t>
            </a:r>
          </a:p>
          <a:p>
            <a:pPr algn="l" eaLnBrk="1" hangingPunct="1">
              <a:lnSpc>
                <a:spcPct val="90000"/>
              </a:lnSpc>
              <a:buClr>
                <a:schemeClr val="accent1"/>
              </a:buClr>
              <a:buSzPct val="115000"/>
              <a:buFont typeface="Wingdings" pitchFamily="2" charset="2"/>
              <a:buNone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algn="l" eaLnBrk="1" hangingPunct="1"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 </a:t>
            </a:r>
            <a:r>
              <a:rPr lang="en-US" altLang="en-US" b="1" u="sng" smtClean="0">
                <a:cs typeface="Times New Roman" pitchFamily="18" charset="0"/>
              </a:rPr>
              <a:t>It decreases the </a:t>
            </a:r>
            <a:r>
              <a:rPr lang="en-US" altLang="en-US" b="1" u="sng" smtClean="0">
                <a:solidFill>
                  <a:srgbClr val="FF0066"/>
                </a:solidFill>
                <a:cs typeface="Times New Roman" pitchFamily="18" charset="0"/>
              </a:rPr>
              <a:t>peripheral conversion of T4 to T3</a:t>
            </a:r>
            <a:r>
              <a:rPr lang="en-US" altLang="en-US" b="1" u="sng" smtClean="0">
                <a:cs typeface="Times New Roman" pitchFamily="18" charset="0"/>
              </a:rPr>
              <a:t> (active form</a:t>
            </a:r>
            <a:r>
              <a:rPr lang="en-US" altLang="en-US" smtClean="0">
                <a:cs typeface="Times New Roman" pitchFamily="18" charset="0"/>
              </a:rPr>
              <a:t>)</a:t>
            </a:r>
          </a:p>
          <a:p>
            <a:pPr algn="l" eaLnBrk="1" hangingPunct="1"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 It is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gradually withdrawn</a:t>
            </a:r>
            <a:r>
              <a:rPr lang="en-US" altLang="en-US" smtClean="0">
                <a:cs typeface="Times New Roman" pitchFamily="18" charset="0"/>
              </a:rPr>
              <a:t> if serum thyroxin returns to normal level.</a:t>
            </a:r>
          </a:p>
          <a:p>
            <a:pPr algn="l" eaLnBrk="1" hangingPunct="1"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 </a:t>
            </a:r>
          </a:p>
          <a:p>
            <a:pPr algn="l" eaLnBrk="1" hangingPunct="1"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 If propranolol is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contraindicated</a:t>
            </a:r>
            <a:r>
              <a:rPr lang="en-US" altLang="en-US" smtClean="0">
                <a:cs typeface="Times New Roman" pitchFamily="18" charset="0"/>
              </a:rPr>
              <a:t> you can give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diltiazem</a:t>
            </a:r>
            <a:r>
              <a:rPr lang="en-US" altLang="en-US" smtClean="0">
                <a:cs typeface="Times New Roman" pitchFamily="18" charset="0"/>
              </a:rPr>
              <a:t> to control tachycardia (other CCBs may not be effective).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FF00"/>
                </a:solidFill>
                <a:cs typeface="Times New Roman" pitchFamily="18" charset="0"/>
              </a:rPr>
              <a:t>MANAGEMENT</a:t>
            </a:r>
            <a:r>
              <a:rPr lang="en-US" altLang="en-US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2984"/>
            <a:ext cx="8839200" cy="4987941"/>
          </a:xfrm>
        </p:spPr>
        <p:txBody>
          <a:bodyPr/>
          <a:lstStyle/>
          <a:p>
            <a:pPr algn="l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algn="l" eaLnBrk="1" hangingPunct="1">
              <a:buClr>
                <a:srgbClr val="FF6600"/>
              </a:buClr>
              <a:buSzPct val="10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These are the 3 primary lines for controlling hyperthyroidism: </a:t>
            </a:r>
          </a:p>
          <a:p>
            <a:pPr eaLnBrk="1" hangingPunct="1">
              <a:buNone/>
            </a:pPr>
            <a:r>
              <a:rPr lang="en-US" altLang="en-US" dirty="0" smtClean="0">
                <a:cs typeface="Times New Roman" pitchFamily="18" charset="0"/>
              </a:rPr>
              <a:t>	</a:t>
            </a:r>
            <a:r>
              <a:rPr lang="en-US" altLang="en-US" dirty="0" smtClean="0">
                <a:solidFill>
                  <a:schemeClr val="accent1"/>
                </a:solidFill>
                <a:cs typeface="Times New Roman" pitchFamily="18" charset="0"/>
              </a:rPr>
              <a:t>(1)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Antithyroid</a:t>
            </a:r>
            <a:r>
              <a:rPr lang="en-US" altLang="en-US" dirty="0" smtClean="0">
                <a:cs typeface="Times New Roman" pitchFamily="18" charset="0"/>
              </a:rPr>
              <a:t> drug therapy.</a:t>
            </a:r>
            <a:r>
              <a:rPr lang="en-US" altLang="en-US" dirty="0" smtClean="0"/>
              <a:t> remission of hyperthyroidism after a 12- to 18-month course of treatment with these drugs. </a:t>
            </a:r>
            <a:endParaRPr lang="en-US" altLang="en-US" dirty="0" smtClean="0">
              <a:cs typeface="Times New Roman" pitchFamily="18" charset="0"/>
            </a:endParaRPr>
          </a:p>
          <a:p>
            <a:pPr algn="l" eaLnBrk="1" hangingPunct="1"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	</a:t>
            </a:r>
            <a:r>
              <a:rPr lang="en-US" altLang="en-US" dirty="0" smtClean="0">
                <a:solidFill>
                  <a:schemeClr val="accent1"/>
                </a:solidFill>
                <a:cs typeface="Times New Roman" pitchFamily="18" charset="0"/>
              </a:rPr>
              <a:t>(2)</a:t>
            </a:r>
            <a:r>
              <a:rPr lang="en-US" altLang="en-US" dirty="0" smtClean="0">
                <a:cs typeface="Times New Roman" pitchFamily="18" charset="0"/>
              </a:rPr>
              <a:t> Destruction of the gland with radioactive iodine.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	</a:t>
            </a:r>
            <a:r>
              <a:rPr lang="en-US" altLang="en-US" dirty="0" smtClean="0">
                <a:solidFill>
                  <a:schemeClr val="accent1"/>
                </a:solidFill>
                <a:cs typeface="Times New Roman" pitchFamily="18" charset="0"/>
              </a:rPr>
              <a:t>(3)</a:t>
            </a:r>
            <a:r>
              <a:rPr lang="en-US" altLang="en-US" dirty="0" smtClean="0">
                <a:cs typeface="Times New Roman" pitchFamily="18" charset="0"/>
              </a:rPr>
              <a:t> Surgical </a:t>
            </a:r>
            <a:r>
              <a:rPr lang="en-US" altLang="en-US" dirty="0" err="1" smtClean="0">
                <a:cs typeface="Times New Roman" pitchFamily="18" charset="0"/>
              </a:rPr>
              <a:t>thyroidectomy</a:t>
            </a:r>
            <a:r>
              <a:rPr lang="en-US" altLang="en-US" dirty="0" smtClean="0">
                <a:cs typeface="Times New Roman" pitchFamily="18" charset="0"/>
              </a:rPr>
              <a:t>.</a:t>
            </a:r>
          </a:p>
          <a:p>
            <a:pPr algn="l"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99FF66"/>
                </a:solidFill>
                <a:cs typeface="Times New Roman" pitchFamily="18" charset="0"/>
              </a:rPr>
              <a:t>Barbiturates</a:t>
            </a:r>
            <a:br>
              <a:rPr lang="en-US" altLang="en-US" dirty="0" smtClean="0">
                <a:solidFill>
                  <a:srgbClr val="99FF66"/>
                </a:solidFill>
                <a:cs typeface="Times New Roman" pitchFamily="18" charset="0"/>
              </a:rPr>
            </a:br>
            <a:r>
              <a:rPr lang="en-US" altLang="en-US" dirty="0" smtClean="0">
                <a:solidFill>
                  <a:srgbClr val="99FF66"/>
                </a:solidFill>
                <a:latin typeface="Arial" pitchFamily="34" charset="0"/>
                <a:cs typeface="Times New Roman" pitchFamily="18" charset="0"/>
              </a:rPr>
              <a:t> </a:t>
            </a:r>
            <a:r>
              <a:rPr lang="en-US" altLang="en-US" dirty="0" smtClean="0">
                <a:solidFill>
                  <a:srgbClr val="99FF66"/>
                </a:solidFill>
                <a:cs typeface="Times New Roman" pitchFamily="18" charset="0"/>
              </a:rPr>
              <a:t/>
            </a:r>
            <a:br>
              <a:rPr lang="en-US" altLang="en-US" dirty="0" smtClean="0">
                <a:solidFill>
                  <a:srgbClr val="99FF66"/>
                </a:solidFill>
                <a:cs typeface="Times New Roman" pitchFamily="18" charset="0"/>
              </a:rPr>
            </a:br>
            <a:endParaRPr lang="en-US" altLang="en-US" dirty="0" smtClean="0">
              <a:solidFill>
                <a:srgbClr val="99FF66"/>
              </a:solidFill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50"/>
            <a:ext cx="8229600" cy="4910150"/>
          </a:xfrm>
        </p:spPr>
        <p:txBody>
          <a:bodyPr/>
          <a:lstStyle/>
          <a:p>
            <a:pPr algn="l" eaLnBrk="1" hangingPunct="1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It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accelerates T4 breakdown</a:t>
            </a:r>
            <a:r>
              <a:rPr lang="en-US" altLang="en-US" dirty="0" smtClean="0">
                <a:cs typeface="Times New Roman" pitchFamily="18" charset="0"/>
              </a:rPr>
              <a:t> (by hepatic enzyme induction).</a:t>
            </a:r>
          </a:p>
          <a:p>
            <a:pPr algn="l" eaLnBrk="1" hangingPunct="1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It may be helpful both as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sedative</a:t>
            </a:r>
            <a:r>
              <a:rPr lang="en-US" altLang="en-US" dirty="0" smtClean="0">
                <a:cs typeface="Times New Roman" pitchFamily="18" charset="0"/>
              </a:rPr>
              <a:t> and to decrease T4 level.</a:t>
            </a:r>
          </a:p>
          <a:p>
            <a:pPr algn="l" eaLnBrk="1" hangingPunct="1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Treatment of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convulsion</a:t>
            </a:r>
            <a:r>
              <a:rPr lang="en-US" altLang="en-US" dirty="0" smtClean="0">
                <a:cs typeface="Times New Roman" pitchFamily="18" charset="0"/>
              </a:rPr>
              <a:t> if patient present in crisis.</a:t>
            </a:r>
          </a:p>
          <a:p>
            <a:pPr algn="l" eaLnBrk="1" hangingPunct="1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      </a:t>
            </a:r>
            <a:r>
              <a:rPr lang="en-US" altLang="en-US" dirty="0" smtClean="0">
                <a:solidFill>
                  <a:srgbClr val="FF6600"/>
                </a:solidFill>
                <a:cs typeface="Times New Roman" pitchFamily="18" charset="0"/>
              </a:rPr>
              <a:t>Adequate vitamins and nutrition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 algn="l" eaLnBrk="1" hangingPunct="1"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 are essential due to the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catabolic effect of thyroxin.</a:t>
            </a:r>
            <a:endParaRPr lang="en-US" altLang="en-US" dirty="0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altLang="en-US" sz="3400" i="1" smtClean="0"/>
              <a:t>Surgical Removal of the Thyroid</a:t>
            </a:r>
            <a:r>
              <a:rPr lang="en-US" altLang="en-US" sz="3400" smtClean="0"/>
              <a:t/>
            </a:r>
            <a:br>
              <a:rPr lang="en-US" altLang="en-US" sz="3400" smtClean="0"/>
            </a:br>
            <a:r>
              <a:rPr lang="en-US" altLang="en-US" sz="3400" smtClean="0"/>
              <a:t>(subtotal thyroidectomy)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 b="1" smtClean="0"/>
              <a:t>Surgery is reserved for special situations in Graves .</a:t>
            </a:r>
            <a:br>
              <a:rPr lang="en-US" altLang="en-US" sz="3200" b="1" smtClean="0"/>
            </a:br>
            <a:endParaRPr lang="en-US" altLang="en-US" sz="3200" b="1" smtClean="0"/>
          </a:p>
        </p:txBody>
      </p:sp>
      <p:pic>
        <p:nvPicPr>
          <p:cNvPr id="76804" name="Picture 5" descr="hist_medtt_ill_romsur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8713" y="2428875"/>
            <a:ext cx="3333750" cy="2914650"/>
          </a:xfrm>
        </p:spPr>
      </p:pic>
    </p:spTree>
    <p:extLst>
      <p:ext uri="{BB962C8B-B14F-4D97-AF65-F5344CB8AC3E}">
        <p14:creationId xmlns:p14="http://schemas.microsoft.com/office/powerpoint/2010/main" val="42780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  <a:cs typeface="Times New Roman" pitchFamily="18" charset="0"/>
              </a:rPr>
              <a:t>SURGICAL THYROIDECTOMY</a:t>
            </a:r>
            <a:r>
              <a:rPr lang="en-US" altLang="en-US" dirty="0" smtClean="0">
                <a:cs typeface="Times New Roman" pitchFamily="18" charset="0"/>
              </a:rPr>
              <a:t/>
            </a:r>
            <a:br>
              <a:rPr lang="en-US" altLang="en-US" dirty="0" smtClean="0">
                <a:cs typeface="Times New Roman" pitchFamily="18" charset="0"/>
              </a:rPr>
            </a:br>
            <a:r>
              <a:rPr lang="en-US" altLang="en-US" dirty="0" smtClean="0">
                <a:latin typeface="Arial" pitchFamily="34" charset="0"/>
                <a:cs typeface="Times New Roman" pitchFamily="18" charset="0"/>
              </a:rPr>
              <a:t> </a:t>
            </a:r>
            <a:r>
              <a:rPr lang="en-US" altLang="en-US" dirty="0" smtClean="0">
                <a:cs typeface="Times New Roman" pitchFamily="18" charset="0"/>
              </a:rPr>
              <a:t/>
            </a:r>
            <a:br>
              <a:rPr lang="en-US" altLang="en-US" dirty="0" smtClean="0">
                <a:cs typeface="Times New Roman" pitchFamily="18" charset="0"/>
              </a:rPr>
            </a:br>
            <a:endParaRPr lang="en-US" altLang="en-US" dirty="0" smtClean="0"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229600" cy="4702189"/>
          </a:xfrm>
        </p:spPr>
        <p:txBody>
          <a:bodyPr/>
          <a:lstStyle/>
          <a:p>
            <a:pPr marL="577850" indent="-577850" algn="l" eaLnBrk="1" hangingPunct="1">
              <a:buClr>
                <a:srgbClr val="99FF66"/>
              </a:buClr>
              <a:buSzPct val="115000"/>
              <a:buFont typeface="Wingdings" pitchFamily="2" charset="2"/>
              <a:buNone/>
            </a:pPr>
            <a:r>
              <a:rPr lang="en-US" altLang="en-US" b="1" u="sng" dirty="0" smtClean="0">
                <a:solidFill>
                  <a:srgbClr val="FF0066"/>
                </a:solidFill>
                <a:cs typeface="Times New Roman" pitchFamily="18" charset="0"/>
              </a:rPr>
              <a:t>Subtotal </a:t>
            </a:r>
            <a:r>
              <a:rPr lang="en-US" altLang="en-US" b="1" u="sng" dirty="0" err="1" smtClean="0">
                <a:solidFill>
                  <a:srgbClr val="FF0066"/>
                </a:solidFill>
                <a:cs typeface="Times New Roman" pitchFamily="18" charset="0"/>
              </a:rPr>
              <a:t>thyroidectomy</a:t>
            </a:r>
            <a:r>
              <a:rPr lang="en-US" altLang="en-US" b="1" u="sng" dirty="0" smtClean="0">
                <a:cs typeface="Times New Roman" pitchFamily="18" charset="0"/>
              </a:rPr>
              <a:t> is the treatment of choice in: </a:t>
            </a:r>
          </a:p>
          <a:p>
            <a:pPr marL="577850" indent="-577850" algn="l" eaLnBrk="1" hangingPunct="1">
              <a:buClr>
                <a:srgbClr val="FF66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1-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Failure</a:t>
            </a:r>
            <a:r>
              <a:rPr lang="en-US" altLang="en-US" dirty="0" smtClean="0">
                <a:cs typeface="Times New Roman" pitchFamily="18" charset="0"/>
              </a:rPr>
              <a:t> of medical treatment. </a:t>
            </a:r>
          </a:p>
          <a:p>
            <a:pPr marL="577850" indent="-577850" algn="l" eaLnBrk="1" hangingPunct="1">
              <a:buClr>
                <a:srgbClr val="FF66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2-Presence of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malignancy</a:t>
            </a:r>
            <a:r>
              <a:rPr lang="en-US" altLang="en-US" dirty="0" smtClean="0">
                <a:cs typeface="Times New Roman" pitchFamily="18" charset="0"/>
              </a:rPr>
              <a:t>, here we must do total thyroidectomy except if it is singles nodule.</a:t>
            </a:r>
          </a:p>
          <a:p>
            <a:pPr marL="577850" indent="-577850" algn="l" eaLnBrk="1" hangingPunct="1">
              <a:buClr>
                <a:srgbClr val="FF66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3-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Huge </a:t>
            </a:r>
            <a:r>
              <a:rPr lang="en-US" altLang="en-US" dirty="0" smtClean="0">
                <a:cs typeface="Times New Roman" pitchFamily="18" charset="0"/>
              </a:rPr>
              <a:t>thyroid gland. </a:t>
            </a:r>
          </a:p>
          <a:p>
            <a:pPr marL="577850" indent="-577850" algn="l" eaLnBrk="1" hangingPunct="1">
              <a:buClr>
                <a:srgbClr val="FF66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4-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Multinodular</a:t>
            </a:r>
            <a:r>
              <a:rPr lang="en-US" altLang="en-US" dirty="0" smtClean="0">
                <a:cs typeface="Times New Roman" pitchFamily="18" charset="0"/>
              </a:rPr>
              <a:t> goiters.</a:t>
            </a:r>
          </a:p>
          <a:p>
            <a:pPr marL="577850" indent="-577850" algn="l" eaLnBrk="1" hangingPunct="1">
              <a:buClr>
                <a:srgbClr val="FF66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5-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Infection or hemorrhage</a:t>
            </a:r>
            <a:r>
              <a:rPr lang="en-US" altLang="en-US" dirty="0" smtClean="0">
                <a:cs typeface="Times New Roman" pitchFamily="18" charset="0"/>
              </a:rPr>
              <a:t> in the gland.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FF00"/>
                </a:solidFill>
              </a:rPr>
              <a:t>Potential Complications from Surgery: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Bleeding (may rapidly induce death)</a:t>
            </a:r>
          </a:p>
          <a:p>
            <a:pPr eaLnBrk="1" hangingPunct="1">
              <a:defRPr/>
            </a:pPr>
            <a:r>
              <a:rPr lang="en-US" sz="2800" dirty="0" smtClean="0"/>
              <a:t>Laryngeal nerve damage (airway obstruction)</a:t>
            </a:r>
          </a:p>
          <a:p>
            <a:pPr marL="342900" lvl="2" indent="-342900" eaLnBrk="1" hangingPunct="1">
              <a:defRPr/>
            </a:pPr>
            <a:r>
              <a:rPr lang="en-US" altLang="en-US" sz="2800" dirty="0" smtClean="0">
                <a:solidFill>
                  <a:srgbClr val="002060"/>
                </a:solidFill>
              </a:rPr>
              <a:t>Permanent </a:t>
            </a:r>
            <a:r>
              <a:rPr lang="en-US" altLang="en-US" sz="2800" dirty="0" err="1" smtClean="0">
                <a:solidFill>
                  <a:srgbClr val="002060"/>
                </a:solidFill>
              </a:rPr>
              <a:t>hypoparathyroidism</a:t>
            </a:r>
            <a:r>
              <a:rPr lang="en-US" altLang="en-US" sz="2800" dirty="0" smtClean="0">
                <a:solidFill>
                  <a:srgbClr val="002060"/>
                </a:solidFill>
              </a:rPr>
              <a:t>.</a:t>
            </a:r>
            <a:r>
              <a:rPr lang="en-US" altLang="en-US" sz="2000" dirty="0" smtClean="0">
                <a:solidFill>
                  <a:srgbClr val="002060"/>
                </a:solidFill>
              </a:rPr>
              <a:t> </a:t>
            </a:r>
          </a:p>
          <a:p>
            <a:pPr marL="342900" lvl="2" indent="-342900" eaLnBrk="1" hangingPunct="1">
              <a:defRPr/>
            </a:pPr>
            <a:r>
              <a:rPr lang="en-US" altLang="en-US" sz="2800" dirty="0" smtClean="0">
                <a:solidFill>
                  <a:srgbClr val="002060"/>
                </a:solidFill>
              </a:rPr>
              <a:t>Permanent hypothyroidism</a:t>
            </a:r>
          </a:p>
          <a:p>
            <a:pPr eaLnBrk="1" hangingPunct="1">
              <a:defRPr/>
            </a:pPr>
            <a:r>
              <a:rPr lang="en-US" sz="2800" dirty="0" err="1" smtClean="0"/>
              <a:t>Hypocalcemia</a:t>
            </a:r>
            <a:r>
              <a:rPr lang="en-US" sz="2800" dirty="0" smtClean="0"/>
              <a:t> 1-7 days post-op</a:t>
            </a:r>
          </a:p>
          <a:p>
            <a:pPr eaLnBrk="1" hangingPunct="1">
              <a:defRPr/>
            </a:pPr>
            <a:r>
              <a:rPr lang="en-US" sz="2800" dirty="0" smtClean="0"/>
              <a:t>Induction of labor (especially 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and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trimester)</a:t>
            </a:r>
          </a:p>
          <a:p>
            <a:pPr marL="1295400" lvl="2" indent="-381000" eaLnBrk="1" hangingPunct="1"/>
            <a:endParaRPr lang="en-US" altLang="en-US" sz="200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800" u="sng" dirty="0" smtClean="0"/>
              <a:t>Do not refer to an inexperienced surgeon!!!!!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251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631113" cy="584200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solidFill>
                  <a:srgbClr val="002060"/>
                </a:solidFill>
              </a:rPr>
              <a:t>Hyperthyroidism (Treatment)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altLang="en-US" sz="2400" u="sng" dirty="0" smtClean="0">
                <a:solidFill>
                  <a:srgbClr val="002060"/>
                </a:solidFill>
              </a:rPr>
              <a:t>Surgery </a:t>
            </a:r>
            <a:r>
              <a:rPr lang="en-US" altLang="en-US" sz="2000" u="sng" dirty="0" smtClean="0">
                <a:solidFill>
                  <a:srgbClr val="002060"/>
                </a:solidFill>
              </a:rPr>
              <a:t>(sub-total thyroidectomy)</a:t>
            </a:r>
          </a:p>
          <a:p>
            <a:pPr marL="533400" indent="-533400" eaLnBrk="1" hangingPunct="1">
              <a:buFontTx/>
              <a:buNone/>
            </a:pPr>
            <a:endParaRPr lang="en-US" altLang="en-US" sz="2000" dirty="0" smtClean="0">
              <a:solidFill>
                <a:srgbClr val="002060"/>
              </a:solidFill>
            </a:endParaRPr>
          </a:p>
          <a:p>
            <a:pPr marL="914400" lvl="1" indent="-457200" eaLnBrk="1" hangingPunct="1"/>
            <a:endParaRPr lang="en-US" altLang="en-US" sz="2000" dirty="0" smtClean="0">
              <a:solidFill>
                <a:srgbClr val="002060"/>
              </a:solidFill>
            </a:endParaRPr>
          </a:p>
          <a:p>
            <a:pPr marL="914400" lvl="1" indent="-457200" eaLnBrk="1" hangingPunct="1"/>
            <a:r>
              <a:rPr lang="en-US" altLang="en-US" sz="2000" dirty="0" smtClean="0">
                <a:solidFill>
                  <a:srgbClr val="002060"/>
                </a:solidFill>
              </a:rPr>
              <a:t>Need to be euthyroid prior to surgery </a:t>
            </a:r>
          </a:p>
          <a:p>
            <a:pPr marL="1295400" lvl="2" indent="-381000" eaLnBrk="1" hangingPunct="1"/>
            <a:r>
              <a:rPr lang="en-US" altLang="en-US" sz="2000" dirty="0" smtClean="0">
                <a:solidFill>
                  <a:srgbClr val="002060"/>
                </a:solidFill>
              </a:rPr>
              <a:t>To </a:t>
            </a:r>
            <a:r>
              <a:rPr lang="el-GR" altLang="en-US" sz="2000" dirty="0" smtClean="0">
                <a:solidFill>
                  <a:srgbClr val="002060"/>
                </a:solidFill>
              </a:rPr>
              <a:t>↓</a:t>
            </a:r>
            <a:r>
              <a:rPr lang="en-US" altLang="en-US" sz="2000" dirty="0" smtClean="0">
                <a:solidFill>
                  <a:srgbClr val="002060"/>
                </a:solidFill>
              </a:rPr>
              <a:t> the risk of arrhythmias during induction of anesthesia</a:t>
            </a:r>
          </a:p>
          <a:p>
            <a:pPr marL="1295400" lvl="2" indent="-381000" eaLnBrk="1" hangingPunct="1"/>
            <a:r>
              <a:rPr lang="en-US" altLang="en-US" sz="2000" dirty="0" smtClean="0">
                <a:solidFill>
                  <a:srgbClr val="002060"/>
                </a:solidFill>
              </a:rPr>
              <a:t>To </a:t>
            </a:r>
            <a:r>
              <a:rPr lang="el-GR" altLang="en-US" sz="2000" dirty="0" smtClean="0">
                <a:solidFill>
                  <a:srgbClr val="002060"/>
                </a:solidFill>
              </a:rPr>
              <a:t>↓</a:t>
            </a:r>
            <a:r>
              <a:rPr lang="en-US" altLang="en-US" sz="2000" dirty="0" smtClean="0">
                <a:solidFill>
                  <a:srgbClr val="002060"/>
                </a:solidFill>
              </a:rPr>
              <a:t> the risk of thyroid storm post operatively</a:t>
            </a:r>
          </a:p>
          <a:p>
            <a:pPr marL="1295400" lvl="2" indent="-381000" eaLnBrk="1" hangingPunct="1"/>
            <a:r>
              <a:rPr lang="en-US" altLang="en-US" sz="2000" dirty="0" smtClean="0">
                <a:solidFill>
                  <a:srgbClr val="002060"/>
                </a:solidFill>
              </a:rPr>
              <a:t>ATD’s + </a:t>
            </a:r>
            <a:r>
              <a:rPr lang="el-GR" altLang="en-US" sz="2000" dirty="0" smtClean="0">
                <a:solidFill>
                  <a:srgbClr val="002060"/>
                </a:solidFill>
              </a:rPr>
              <a:t>β</a:t>
            </a:r>
            <a:r>
              <a:rPr lang="en-US" altLang="en-US" sz="2000" dirty="0" smtClean="0">
                <a:solidFill>
                  <a:srgbClr val="002060"/>
                </a:solidFill>
              </a:rPr>
              <a:t>-blockers</a:t>
            </a:r>
          </a:p>
        </p:txBody>
      </p:sp>
    </p:spTree>
    <p:extLst>
      <p:ext uri="{BB962C8B-B14F-4D97-AF65-F5344CB8AC3E}">
        <p14:creationId xmlns:p14="http://schemas.microsoft.com/office/powerpoint/2010/main" val="120405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rgbClr val="27D9D5"/>
                </a:solidFill>
                <a:cs typeface="Times New Roman" pitchFamily="18" charset="0"/>
              </a:rPr>
              <a:t>Preparation of Patient for Thyroidectomy</a:t>
            </a:r>
            <a:r>
              <a:rPr lang="en-US" altLang="en-US" smtClean="0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711200" indent="-711200" algn="l" eaLnBrk="1" hangingPunct="1">
              <a:buClr>
                <a:schemeClr val="accent1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66"/>
                </a:solidFill>
                <a:cs typeface="Times New Roman" pitchFamily="18" charset="0"/>
              </a:rPr>
              <a:t>Neomercazole</a:t>
            </a:r>
            <a:r>
              <a:rPr lang="en-US" altLang="en-US" dirty="0" smtClean="0">
                <a:cs typeface="Times New Roman" pitchFamily="18" charset="0"/>
              </a:rPr>
              <a:t>: </a:t>
            </a:r>
            <a:r>
              <a:rPr lang="en-US" altLang="en-US" u="sng" dirty="0" smtClean="0">
                <a:cs typeface="Times New Roman" pitchFamily="18" charset="0"/>
              </a:rPr>
              <a:t>7-10 weeks</a:t>
            </a:r>
            <a:r>
              <a:rPr lang="en-US" altLang="en-US" dirty="0" smtClean="0">
                <a:cs typeface="Times New Roman" pitchFamily="18" charset="0"/>
              </a:rPr>
              <a:t>, before operation to decrease hormone levels of until euthyroid state.</a:t>
            </a:r>
          </a:p>
          <a:p>
            <a:pPr marL="711200" indent="-711200" algn="l" eaLnBrk="1" hangingPunct="1">
              <a:buClr>
                <a:schemeClr val="accent1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K iodide</a:t>
            </a:r>
            <a:r>
              <a:rPr lang="en-US" altLang="en-US" dirty="0" smtClean="0">
                <a:cs typeface="Times New Roman" pitchFamily="18" charset="0"/>
              </a:rPr>
              <a:t>: saturated solution 5 drops twice daily is given </a:t>
            </a:r>
            <a:r>
              <a:rPr lang="en-US" altLang="en-US" u="sng" dirty="0" smtClean="0">
                <a:cs typeface="Times New Roman" pitchFamily="18" charset="0"/>
              </a:rPr>
              <a:t>7 - 10 days </a:t>
            </a:r>
            <a:r>
              <a:rPr lang="en-US" altLang="en-US" dirty="0" smtClean="0">
                <a:cs typeface="Times New Roman" pitchFamily="18" charset="0"/>
              </a:rPr>
              <a:t>before operation to decrease the size and vascularity of gland and simplify surgery.</a:t>
            </a:r>
          </a:p>
          <a:p>
            <a:pPr marL="711200" indent="-711200" algn="l" eaLnBrk="1" hangingPunct="1">
              <a:buClr>
                <a:schemeClr val="accent1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B-blocker</a:t>
            </a:r>
            <a:r>
              <a:rPr lang="en-US" altLang="en-US" dirty="0" smtClean="0">
                <a:cs typeface="Times New Roman" pitchFamily="18" charset="0"/>
              </a:rPr>
              <a:t>: is given to decrease H.R. </a:t>
            </a:r>
          </a:p>
          <a:p>
            <a:pPr marL="711200" indent="-711200" algn="l" eaLnBrk="1" hangingPunct="1">
              <a:buClr>
                <a:schemeClr val="accent1"/>
              </a:buClr>
              <a:buSzPct val="120000"/>
              <a:buFont typeface="Wingdings" pitchFamily="2" charset="2"/>
              <a:buNone/>
            </a:pPr>
            <a:r>
              <a:rPr lang="en-US" altLang="en-US" dirty="0" err="1" smtClean="0">
                <a:solidFill>
                  <a:srgbClr val="FF0066"/>
                </a:solidFill>
                <a:cs typeface="Times New Roman" pitchFamily="18" charset="0"/>
              </a:rPr>
              <a:t>Phenobarbitone</a:t>
            </a:r>
            <a:r>
              <a:rPr lang="en-US" altLang="en-US" dirty="0" smtClean="0">
                <a:cs typeface="Times New Roman" pitchFamily="18" charset="0"/>
              </a:rPr>
              <a:t>: is given to decrease anxiety.</a:t>
            </a:r>
          </a:p>
          <a:p>
            <a:pPr marL="711200" indent="-711200" algn="l" eaLnBrk="1" hangingPunct="1">
              <a:buClr>
                <a:schemeClr val="folHlink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50 - 60% of patients will require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thyroid supplementation</a:t>
            </a:r>
            <a:r>
              <a:rPr lang="en-US" altLang="en-US" dirty="0" smtClean="0">
                <a:cs typeface="Times New Roman" pitchFamily="18" charset="0"/>
              </a:rPr>
              <a:t> following surgery.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99CC"/>
                </a:solidFill>
                <a:cs typeface="Times New Roman" pitchFamily="18" charset="0"/>
              </a:rPr>
              <a:t>RADIOACTIVE IODINE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sz="4000" dirty="0">
                <a:solidFill>
                  <a:srgbClr val="002060"/>
                </a:solidFill>
              </a:rPr>
              <a:t>(70% </a:t>
            </a:r>
            <a:r>
              <a:rPr lang="en-US" altLang="en-US" sz="4000" dirty="0" err="1">
                <a:solidFill>
                  <a:srgbClr val="002060"/>
                </a:solidFill>
              </a:rPr>
              <a:t>thyroidologists</a:t>
            </a:r>
            <a:r>
              <a:rPr lang="en-US" altLang="en-US" sz="4000" dirty="0">
                <a:solidFill>
                  <a:srgbClr val="002060"/>
                </a:solidFill>
              </a:rPr>
              <a:t> prefer)</a:t>
            </a:r>
            <a:endParaRPr lang="en-US" altLang="en-US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3025" y="1219200"/>
            <a:ext cx="9144000" cy="5638800"/>
          </a:xfrm>
        </p:spPr>
        <p:txBody>
          <a:bodyPr/>
          <a:lstStyle/>
          <a:p>
            <a:pPr marL="812800" indent="-812800" algn="l" eaLnBrk="1" hangingPunct="1">
              <a:buClr>
                <a:srgbClr val="CC99FF"/>
              </a:buClr>
              <a:buSzPct val="115000"/>
              <a:buFont typeface="Wingdings" pitchFamily="2" charset="2"/>
              <a:buNone/>
            </a:pPr>
            <a:r>
              <a:rPr lang="en-US" altLang="en-US" sz="4000" smtClean="0">
                <a:solidFill>
                  <a:srgbClr val="009900"/>
                </a:solidFill>
                <a:cs typeface="Times New Roman" pitchFamily="18" charset="0"/>
              </a:rPr>
              <a:t>Indicated in</a:t>
            </a:r>
            <a:r>
              <a:rPr lang="en-US" altLang="en-US" smtClean="0">
                <a:cs typeface="Times New Roman" pitchFamily="18" charset="0"/>
              </a:rPr>
              <a:t>:</a:t>
            </a:r>
          </a:p>
          <a:p>
            <a:pPr marL="812800" indent="-812800" algn="l" eaLnBrk="1" hangingPunct="1">
              <a:buClr>
                <a:srgbClr val="CC99FF"/>
              </a:buClr>
              <a:buSzPct val="115000"/>
              <a:buFont typeface="Wingdings" pitchFamily="2" charset="2"/>
              <a:buNone/>
            </a:pPr>
            <a:endParaRPr lang="en-US" altLang="en-US" smtClean="0">
              <a:cs typeface="Times New Roman" pitchFamily="18" charset="0"/>
            </a:endParaRPr>
          </a:p>
          <a:p>
            <a:pPr marL="812800" indent="-812800" algn="l" eaLnBrk="1" hangingPunct="1">
              <a:buClr>
                <a:srgbClr val="27D9D5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Failure</a:t>
            </a:r>
            <a:r>
              <a:rPr lang="en-US" altLang="en-US" smtClean="0">
                <a:cs typeface="Times New Roman" pitchFamily="18" charset="0"/>
              </a:rPr>
              <a:t> of medical treatment and patient can not stand operation.</a:t>
            </a:r>
          </a:p>
          <a:p>
            <a:pPr marL="812800" indent="-812800" algn="l" eaLnBrk="1" hangingPunct="1">
              <a:buClr>
                <a:srgbClr val="27D9D5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Presence of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malignancy</a:t>
            </a:r>
            <a:r>
              <a:rPr lang="en-US" altLang="en-US" smtClean="0">
                <a:cs typeface="Times New Roman" pitchFamily="18" charset="0"/>
              </a:rPr>
              <a:t>.</a:t>
            </a:r>
          </a:p>
          <a:p>
            <a:pPr marL="812800" indent="-812800" algn="l" eaLnBrk="1" hangingPunct="1">
              <a:buClr>
                <a:srgbClr val="27D9D5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Patient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above 45 years</a:t>
            </a:r>
            <a:r>
              <a:rPr lang="en-US" altLang="en-US" smtClean="0">
                <a:cs typeface="Times New Roman" pitchFamily="18" charset="0"/>
              </a:rPr>
              <a:t> due to fear of delayed side effect in young age.</a:t>
            </a:r>
          </a:p>
          <a:p>
            <a:pPr marL="812800" indent="-812800" algn="l" eaLnBrk="1" hangingPunct="1">
              <a:buClr>
                <a:srgbClr val="27D9D5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Diagnosis</a:t>
            </a:r>
            <a:r>
              <a:rPr lang="en-US" altLang="en-US" smtClean="0">
                <a:cs typeface="Times New Roman" pitchFamily="18" charset="0"/>
              </a:rPr>
              <a:t> of thyroid function by measuring daily thyroid uptake of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I</a:t>
            </a:r>
            <a:r>
              <a:rPr lang="en-US" altLang="en-US" baseline="30000" smtClean="0">
                <a:solidFill>
                  <a:srgbClr val="FF0066"/>
                </a:solidFill>
                <a:cs typeface="Times New Roman" pitchFamily="18" charset="0"/>
              </a:rPr>
              <a:t>132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or  I</a:t>
            </a:r>
            <a:r>
              <a:rPr lang="en-US" altLang="en-US" baseline="30000" smtClean="0">
                <a:solidFill>
                  <a:srgbClr val="FF0066"/>
                </a:solidFill>
                <a:cs typeface="Times New Roman" pitchFamily="18" charset="0"/>
              </a:rPr>
              <a:t>123</a:t>
            </a:r>
            <a:r>
              <a:rPr lang="en-US" altLang="en-US" baseline="30000" smtClean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7" name="Rectangle 5"/>
          <p:cNvSpPr>
            <a:spLocks noChangeArrowheads="1"/>
          </p:cNvSpPr>
          <p:nvPr/>
        </p:nvSpPr>
        <p:spPr bwMode="auto">
          <a:xfrm>
            <a:off x="0" y="1050032"/>
            <a:ext cx="9144000" cy="5475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I, emits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b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some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g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radiation which ablates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gland. </a:t>
            </a:r>
            <a:r>
              <a:rPr lang="en-US" altLang="en-US" sz="2400" dirty="0" smtClean="0">
                <a:cs typeface="Times New Roman" pitchFamily="18" charset="0"/>
              </a:rPr>
              <a:t>The </a:t>
            </a:r>
            <a:r>
              <a:rPr lang="en-US" altLang="en-US" sz="2400" dirty="0" err="1">
                <a:cs typeface="Times New Roman" pitchFamily="18" charset="0"/>
              </a:rPr>
              <a:t>hyperfunctioning</a:t>
            </a:r>
            <a:r>
              <a:rPr lang="en-US" altLang="en-US" sz="2400" dirty="0">
                <a:cs typeface="Times New Roman" pitchFamily="18" charset="0"/>
              </a:rPr>
              <a:t> nodules traps and </a:t>
            </a:r>
            <a:r>
              <a:rPr lang="en-US" altLang="en-US" sz="2400" dirty="0">
                <a:solidFill>
                  <a:srgbClr val="FF0066"/>
                </a:solidFill>
                <a:cs typeface="Times New Roman" pitchFamily="18" charset="0"/>
              </a:rPr>
              <a:t>concentrate   I</a:t>
            </a:r>
            <a:r>
              <a:rPr lang="en-US" altLang="en-US" sz="2400" baseline="30000" dirty="0">
                <a:solidFill>
                  <a:srgbClr val="FF0066"/>
                </a:solidFill>
                <a:cs typeface="Times New Roman" pitchFamily="18" charset="0"/>
              </a:rPr>
              <a:t>131</a:t>
            </a:r>
            <a:r>
              <a:rPr lang="en-US" altLang="en-US" sz="2400" dirty="0">
                <a:cs typeface="Times New Roman" pitchFamily="18" charset="0"/>
              </a:rPr>
              <a:t>  more than the others nodules. I</a:t>
            </a:r>
            <a:r>
              <a:rPr lang="en-US" altLang="en-US" sz="2400" baseline="30000" dirty="0">
                <a:cs typeface="Times New Roman" pitchFamily="18" charset="0"/>
              </a:rPr>
              <a:t>131</a:t>
            </a:r>
            <a:r>
              <a:rPr lang="en-US" altLang="en-US" sz="2400" dirty="0">
                <a:cs typeface="Times New Roman" pitchFamily="18" charset="0"/>
              </a:rPr>
              <a:t> , because of its low penetration </a:t>
            </a:r>
            <a:r>
              <a:rPr lang="en-US" altLang="en-US" sz="2400" dirty="0">
                <a:solidFill>
                  <a:srgbClr val="FF0066"/>
                </a:solidFill>
                <a:cs typeface="Times New Roman" pitchFamily="18" charset="0"/>
              </a:rPr>
              <a:t>remain localized</a:t>
            </a:r>
            <a:r>
              <a:rPr lang="en-US" altLang="en-US" sz="2400" dirty="0">
                <a:cs typeface="Times New Roman" pitchFamily="18" charset="0"/>
              </a:rPr>
              <a:t> in the diseased nodule. It </a:t>
            </a:r>
            <a:r>
              <a:rPr lang="en-US" altLang="en-US" sz="2400" dirty="0">
                <a:solidFill>
                  <a:srgbClr val="FF0066"/>
                </a:solidFill>
                <a:cs typeface="Times New Roman" pitchFamily="18" charset="0"/>
              </a:rPr>
              <a:t>destroys</a:t>
            </a:r>
            <a:r>
              <a:rPr lang="en-US" altLang="en-US" sz="2400" dirty="0">
                <a:cs typeface="Times New Roman" pitchFamily="18" charset="0"/>
              </a:rPr>
              <a:t> the thyroid gland by radiation of Beta-rays from I</a:t>
            </a:r>
            <a:r>
              <a:rPr lang="en-US" altLang="en-US" sz="2400" baseline="30000" dirty="0">
                <a:cs typeface="Times New Roman" pitchFamily="18" charset="0"/>
              </a:rPr>
              <a:t>131</a:t>
            </a:r>
            <a:r>
              <a:rPr lang="en-US" altLang="en-US" sz="2400" dirty="0">
                <a:cs typeface="Times New Roman" pitchFamily="18" charset="0"/>
              </a:rPr>
              <a:t>  with t</a:t>
            </a:r>
            <a:r>
              <a:rPr lang="en-US" altLang="en-US" sz="2400" dirty="0">
                <a:cs typeface="Tahoma" pitchFamily="34" charset="0"/>
              </a:rPr>
              <a:t>½</a:t>
            </a:r>
            <a:r>
              <a:rPr lang="en-US" altLang="en-US" sz="2400" dirty="0">
                <a:cs typeface="Times New Roman" pitchFamily="18" charset="0"/>
              </a:rPr>
              <a:t> of </a:t>
            </a:r>
            <a:r>
              <a:rPr lang="en-US" altLang="en-US" sz="2400" dirty="0" smtClean="0">
                <a:solidFill>
                  <a:srgbClr val="FF0066"/>
                </a:solidFill>
                <a:cs typeface="Times New Roman" pitchFamily="18" charset="0"/>
              </a:rPr>
              <a:t>5-8 </a:t>
            </a:r>
            <a:r>
              <a:rPr lang="en-US" altLang="en-US" sz="2400" dirty="0">
                <a:solidFill>
                  <a:srgbClr val="FF0066"/>
                </a:solidFill>
                <a:cs typeface="Times New Roman" pitchFamily="18" charset="0"/>
              </a:rPr>
              <a:t>days</a:t>
            </a:r>
            <a:r>
              <a:rPr lang="en-US" altLang="en-US" sz="2400" dirty="0">
                <a:cs typeface="Times New Roman" pitchFamily="18" charset="0"/>
              </a:rPr>
              <a:t> and </a:t>
            </a:r>
            <a:r>
              <a:rPr lang="en-US" altLang="en-US" sz="2400" dirty="0">
                <a:solidFill>
                  <a:srgbClr val="FF0066"/>
                </a:solidFill>
                <a:cs typeface="Times New Roman" pitchFamily="18" charset="0"/>
              </a:rPr>
              <a:t>without affecting</a:t>
            </a:r>
            <a:r>
              <a:rPr lang="en-US" altLang="en-US" sz="2400" dirty="0">
                <a:cs typeface="Times New Roman" pitchFamily="18" charset="0"/>
              </a:rPr>
              <a:t> the surrounding nodule</a:t>
            </a:r>
            <a:r>
              <a:rPr lang="en-US" altLang="en-US" sz="2400" dirty="0"/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Concentrated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thyroid gland - hence no ill effects on rest of body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Taken orally, physical t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8 days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Beneficial effect in 1 month, action maximal after 3 months</a:t>
            </a:r>
          </a:p>
        </p:txBody>
      </p:sp>
      <p:sp>
        <p:nvSpPr>
          <p:cNvPr id="233479" name="Rectangle 7"/>
          <p:cNvSpPr>
            <a:spLocks noChangeArrowheads="1"/>
          </p:cNvSpPr>
          <p:nvPr/>
        </p:nvSpPr>
        <p:spPr bwMode="auto">
          <a:xfrm>
            <a:off x="762000" y="-315416"/>
            <a:ext cx="77724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Radioactive iodine</a:t>
            </a:r>
          </a:p>
        </p:txBody>
      </p:sp>
    </p:spTree>
    <p:extLst>
      <p:ext uri="{BB962C8B-B14F-4D97-AF65-F5344CB8AC3E}">
        <p14:creationId xmlns:p14="http://schemas.microsoft.com/office/powerpoint/2010/main" val="85155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60388"/>
            <a:ext cx="7772400" cy="687387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Times New Roman" pitchFamily="18" charset="0"/>
              </a:rPr>
              <a:t/>
            </a:r>
            <a:br>
              <a:rPr lang="en-US" altLang="en-US" smtClean="0">
                <a:cs typeface="Times New Roman" pitchFamily="18" charset="0"/>
              </a:rPr>
            </a:br>
            <a:r>
              <a:rPr lang="en-US" altLang="en-US" smtClean="0">
                <a:solidFill>
                  <a:schemeClr val="hlink"/>
                </a:solidFill>
                <a:cs typeface="Times New Roman" pitchFamily="18" charset="0"/>
              </a:rPr>
              <a:t>Side Effects</a:t>
            </a:r>
            <a:br>
              <a:rPr lang="en-US" altLang="en-US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US" altLang="en-US" smtClean="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 </a:t>
            </a:r>
            <a:r>
              <a:rPr lang="en-US" altLang="en-US" smtClean="0">
                <a:solidFill>
                  <a:schemeClr val="hlink"/>
                </a:solidFill>
                <a:cs typeface="Times New Roman" pitchFamily="18" charset="0"/>
              </a:rPr>
              <a:t/>
            </a:r>
            <a:br>
              <a:rPr lang="en-US" altLang="en-US" smtClean="0">
                <a:solidFill>
                  <a:schemeClr val="hlink"/>
                </a:solidFill>
                <a:cs typeface="Times New Roman" pitchFamily="18" charset="0"/>
              </a:rPr>
            </a:br>
            <a:endParaRPr lang="en-US" altLang="en-US" smtClean="0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marL="533400" indent="-533400" algn="l" eaLnBrk="1" hangingPunct="1"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dirty="0" smtClean="0">
                <a:solidFill>
                  <a:schemeClr val="accent1"/>
                </a:solidFill>
                <a:cs typeface="Times New Roman" pitchFamily="18" charset="0"/>
              </a:rPr>
              <a:t>A)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US" altLang="en-US" dirty="0" smtClean="0">
                <a:cs typeface="Times New Roman" pitchFamily="18" charset="0"/>
              </a:rPr>
              <a:t>: nausea, vomiting, and pain in the thyroid.</a:t>
            </a:r>
          </a:p>
          <a:p>
            <a:pPr marL="533400" indent="-533400" algn="l" eaLnBrk="1" hangingPunct="1"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 marL="533400" indent="-533400" algn="l" eaLnBrk="1" hangingPunct="1"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b="1" dirty="0" smtClean="0">
                <a:solidFill>
                  <a:schemeClr val="accent1"/>
                </a:solidFill>
                <a:cs typeface="Times New Roman" pitchFamily="18" charset="0"/>
              </a:rPr>
              <a:t>B) </a:t>
            </a:r>
            <a:r>
              <a:rPr lang="en-US" altLang="en-US" dirty="0" smtClean="0">
                <a:solidFill>
                  <a:srgbClr val="FF0000"/>
                </a:solidFill>
                <a:cs typeface="Times New Roman" pitchFamily="18" charset="0"/>
              </a:rPr>
              <a:t>Delayed</a:t>
            </a:r>
            <a:r>
              <a:rPr lang="en-US" altLang="en-US" dirty="0" smtClean="0">
                <a:cs typeface="Times New Roman" pitchFamily="18" charset="0"/>
              </a:rPr>
              <a:t>: </a:t>
            </a:r>
          </a:p>
          <a:p>
            <a:pPr marL="533400" indent="-533400" eaLnBrk="1" hangingPunct="1">
              <a:buClr>
                <a:srgbClr val="27D9D5"/>
              </a:buClr>
              <a:buSzPct val="120000"/>
              <a:buNone/>
            </a:pP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Hypothyroidism: </a:t>
            </a:r>
            <a:r>
              <a:rPr lang="en-US" altLang="en-US" dirty="0" smtClean="0"/>
              <a:t>Hypothyroidism </a:t>
            </a:r>
            <a:r>
              <a:rPr lang="en-US" altLang="en-US" dirty="0"/>
              <a:t>may be a complication of this therapy, (10 to 20% after one year) requiring eventual thyroid hormone </a:t>
            </a:r>
            <a:r>
              <a:rPr lang="en-US" altLang="en-US" dirty="0" smtClean="0"/>
              <a:t>. Up to </a:t>
            </a:r>
            <a:endParaRPr lang="en-US" altLang="en-US" dirty="0"/>
          </a:p>
          <a:p>
            <a:pPr marL="533400" indent="-533400" algn="l" eaLnBrk="1" hangingPunct="1">
              <a:buClr>
                <a:srgbClr val="27D9D5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(80% of patients). So, serum FT4 I and TSH levels should be monitored. When this occur, promote replacement with L-thyroxin. </a:t>
            </a:r>
          </a:p>
          <a:p>
            <a:pPr marL="533400" indent="-533400" algn="l" eaLnBrk="1" hangingPunct="1">
              <a:buClr>
                <a:srgbClr val="27D9D5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Metaplasia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 marL="533400" indent="-533400" algn="l" eaLnBrk="1" hangingPunct="1">
              <a:buClr>
                <a:srgbClr val="27D9D5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Genetic damage</a:t>
            </a:r>
            <a:r>
              <a:rPr lang="en-US" altLang="en-US" dirty="0" smtClean="0">
                <a:cs typeface="Times New Roman" pitchFamily="18" charset="0"/>
              </a:rPr>
              <a:t> allover the body. </a:t>
            </a:r>
          </a:p>
          <a:p>
            <a:pPr marL="533400" indent="-533400" algn="l" eaLnBrk="1" hangingPunct="1">
              <a:buClr>
                <a:srgbClr val="27D9D5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Leukemia.</a:t>
            </a:r>
            <a:endParaRPr lang="en-US" altLang="en-US" dirty="0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99FF66"/>
                </a:solidFill>
                <a:cs typeface="Times New Roman" pitchFamily="18" charset="0"/>
              </a:rPr>
              <a:t>Contraindication and Precautions</a:t>
            </a:r>
            <a:r>
              <a:rPr lang="en-US" altLang="en-US" smtClean="0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507288" cy="5078189"/>
          </a:xfrm>
        </p:spPr>
        <p:txBody>
          <a:bodyPr/>
          <a:lstStyle/>
          <a:p>
            <a:pPr marL="660400" lvl="1" indent="-660400" eaLnBrk="1" hangingPunct="1">
              <a:buClr>
                <a:schemeClr val="accent1"/>
              </a:buClr>
              <a:buSzPct val="120000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Pregnancy and lactation</a:t>
            </a:r>
            <a:r>
              <a:rPr lang="en-US" altLang="en-US" dirty="0" smtClean="0">
                <a:cs typeface="Times New Roman" pitchFamily="18" charset="0"/>
              </a:rPr>
              <a:t>: because I</a:t>
            </a:r>
            <a:r>
              <a:rPr lang="en-US" altLang="en-US" baseline="30000" dirty="0" smtClean="0">
                <a:cs typeface="Times New Roman" pitchFamily="18" charset="0"/>
              </a:rPr>
              <a:t>131</a:t>
            </a:r>
            <a:r>
              <a:rPr lang="en-US" altLang="en-US" dirty="0" smtClean="0">
                <a:cs typeface="Times New Roman" pitchFamily="18" charset="0"/>
              </a:rPr>
              <a:t>  passes the placental barrier and it excreted in milk. It can thus affect the thyroid gland in the </a:t>
            </a:r>
            <a:r>
              <a:rPr lang="en-US" altLang="en-US" dirty="0" err="1" smtClean="0">
                <a:cs typeface="Times New Roman" pitchFamily="18" charset="0"/>
              </a:rPr>
              <a:t>foetus</a:t>
            </a:r>
            <a:r>
              <a:rPr lang="en-US" altLang="en-US" dirty="0" smtClean="0">
                <a:cs typeface="Times New Roman" pitchFamily="18" charset="0"/>
              </a:rPr>
              <a:t>. </a:t>
            </a:r>
            <a:r>
              <a:rPr lang="en-US" altLang="en-US" dirty="0">
                <a:cs typeface="Times New Roman" pitchFamily="18" charset="0"/>
              </a:rPr>
              <a:t>Pregnancy should be deferred for at least 6 months following therapy with radio-active 131</a:t>
            </a:r>
          </a:p>
          <a:p>
            <a:pPr marL="660400" indent="-660400" algn="l" eaLnBrk="1" hangingPunct="1">
              <a:buClr>
                <a:schemeClr val="accent1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Patients 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under 40 years</a:t>
            </a:r>
            <a:r>
              <a:rPr lang="en-US" altLang="en-US" dirty="0" smtClean="0">
                <a:cs typeface="Times New Roman" pitchFamily="18" charset="0"/>
              </a:rPr>
              <a:t> of age and children, because of the hazard of inducing delayed malignant changes. </a:t>
            </a:r>
          </a:p>
          <a:p>
            <a:pPr marL="660400" indent="-660400" algn="l" eaLnBrk="1" hangingPunct="1">
              <a:buClr>
                <a:schemeClr val="accent1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During </a:t>
            </a:r>
            <a:r>
              <a:rPr lang="en-US" altLang="en-US" dirty="0" err="1" smtClean="0">
                <a:solidFill>
                  <a:srgbClr val="FF0066"/>
                </a:solidFill>
                <a:cs typeface="Times New Roman" pitchFamily="18" charset="0"/>
              </a:rPr>
              <a:t>thyrotoxic</a:t>
            </a:r>
            <a:r>
              <a:rPr lang="en-US" altLang="en-US" dirty="0" smtClean="0">
                <a:solidFill>
                  <a:srgbClr val="FF0066"/>
                </a:solidFill>
                <a:cs typeface="Times New Roman" pitchFamily="18" charset="0"/>
              </a:rPr>
              <a:t> crisis.</a:t>
            </a:r>
          </a:p>
          <a:p>
            <a:pPr marL="660400" lvl="1" indent="-660400" eaLnBrk="1" hangingPunct="1">
              <a:buClr>
                <a:schemeClr val="accent1"/>
              </a:buClr>
              <a:buSzPct val="120000"/>
              <a:buNone/>
            </a:pPr>
            <a:r>
              <a:rPr lang="en-US" altLang="en-US" sz="3000" dirty="0">
                <a:ea typeface="+mn-ea"/>
                <a:cs typeface="Times New Roman" pitchFamily="18" charset="0"/>
              </a:rPr>
              <a:t>It is advisable to avoid 131-Rdio-active iodine therapy in patients with active moderate</a:t>
            </a:r>
            <a:r>
              <a:rPr lang="en-US" altLang="en-US" sz="3000" dirty="0">
                <a:ea typeface="+mn-ea"/>
                <a:cs typeface="Times New Roman" pitchFamily="18" charset="0"/>
                <a:sym typeface="Wingdings" pitchFamily="2" charset="2"/>
              </a:rPr>
              <a:t> severe Graves’ </a:t>
            </a:r>
            <a:r>
              <a:rPr lang="en-US" altLang="en-US" sz="3000" dirty="0" err="1">
                <a:ea typeface="+mn-ea"/>
                <a:cs typeface="Times New Roman" pitchFamily="18" charset="0"/>
                <a:sym typeface="Wingdings" pitchFamily="2" charset="2"/>
              </a:rPr>
              <a:t>ophthalmopathy</a:t>
            </a:r>
            <a:r>
              <a:rPr lang="en-US" altLang="en-US" sz="3000" dirty="0">
                <a:ea typeface="+mn-ea"/>
                <a:cs typeface="Times New Roman" pitchFamily="18" charset="0"/>
                <a:sym typeface="Wingdings" pitchFamily="2" charset="2"/>
              </a:rPr>
              <a:t>. </a:t>
            </a:r>
            <a:endParaRPr lang="en-US" altLang="en-US" sz="3000" dirty="0">
              <a:ea typeface="+mn-ea"/>
              <a:cs typeface="Times New Roman" pitchFamily="18" charset="0"/>
            </a:endParaRPr>
          </a:p>
          <a:p>
            <a:pPr marL="660400" indent="-660400" algn="l" eaLnBrk="1" hangingPunct="1">
              <a:buClr>
                <a:schemeClr val="accent1"/>
              </a:buClr>
              <a:buSzPct val="120000"/>
              <a:buFont typeface="Wingdings" pitchFamily="2" charset="2"/>
              <a:buNone/>
            </a:pPr>
            <a:endParaRPr lang="en-US" altLang="en-US" dirty="0" smtClean="0">
              <a:solidFill>
                <a:srgbClr val="FF00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mtClean="0"/>
              <a:t>Treatment of Graves is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endParaRPr lang="en-US" altLang="en-US" sz="9600" smtClean="0">
              <a:solidFill>
                <a:srgbClr val="FF0000"/>
              </a:solidFill>
            </a:endParaRPr>
          </a:p>
          <a:p>
            <a:pPr algn="ctr" rtl="0" eaLnBrk="1" hangingPunct="1">
              <a:buFont typeface="Wingdings" pitchFamily="2" charset="2"/>
              <a:buNone/>
            </a:pPr>
            <a:r>
              <a:rPr lang="en-US" altLang="en-US" sz="9600" smtClean="0">
                <a:solidFill>
                  <a:srgbClr val="FF0000"/>
                </a:solidFill>
              </a:rPr>
              <a:t>Medical</a:t>
            </a:r>
          </a:p>
        </p:txBody>
      </p:sp>
    </p:spTree>
    <p:extLst>
      <p:ext uri="{BB962C8B-B14F-4D97-AF65-F5344CB8AC3E}">
        <p14:creationId xmlns:p14="http://schemas.microsoft.com/office/powerpoint/2010/main" val="269044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772400" cy="8683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990099"/>
                </a:solidFill>
                <a:cs typeface="Times New Roman" pitchFamily="18" charset="0"/>
              </a:rPr>
              <a:t>Preparations and Doses</a:t>
            </a:r>
            <a:r>
              <a:rPr lang="en-US" altLang="en-US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800600"/>
          </a:xfrm>
        </p:spPr>
        <p:txBody>
          <a:bodyPr/>
          <a:lstStyle/>
          <a:p>
            <a:pPr marL="533400" indent="-533400" algn="l" eaLnBrk="1" hangingPunct="1">
              <a:buClr>
                <a:srgbClr val="FF0000"/>
              </a:buClr>
              <a:buSzPct val="125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I131</a:t>
            </a:r>
            <a:r>
              <a:rPr lang="en-US" altLang="en-US" sz="2800" dirty="0" smtClean="0">
                <a:cs typeface="Times New Roman" pitchFamily="18" charset="0"/>
              </a:rPr>
              <a:t>: mainly used for therapy (half-life = 8 days)</a:t>
            </a:r>
          </a:p>
          <a:p>
            <a:pPr marL="533400" indent="-533400" algn="l" eaLnBrk="1" hangingPunct="1">
              <a:buClr>
                <a:srgbClr val="FF0000"/>
              </a:buClr>
              <a:buSzPct val="125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I132</a:t>
            </a:r>
            <a:r>
              <a:rPr lang="en-US" altLang="en-US" sz="2800" dirty="0" smtClean="0">
                <a:cs typeface="Times New Roman" pitchFamily="18" charset="0"/>
              </a:rPr>
              <a:t>: mainly used for diagnosis (half-life =2-3 hours).</a:t>
            </a:r>
          </a:p>
          <a:p>
            <a:pPr marL="533400" indent="-533400" algn="l" eaLnBrk="1" hangingPunct="1">
              <a:buClr>
                <a:srgbClr val="FF0000"/>
              </a:buClr>
              <a:buSzPct val="125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In therapy use Na I</a:t>
            </a:r>
            <a:r>
              <a:rPr lang="en-US" altLang="en-US" sz="2800" baseline="30000" dirty="0" smtClean="0">
                <a:cs typeface="Times New Roman" pitchFamily="18" charset="0"/>
              </a:rPr>
              <a:t>131</a:t>
            </a:r>
            <a:r>
              <a:rPr lang="en-US" altLang="en-US" sz="2800" dirty="0" smtClean="0">
                <a:cs typeface="Times New Roman" pitchFamily="18" charset="0"/>
              </a:rPr>
              <a:t>.</a:t>
            </a:r>
          </a:p>
          <a:p>
            <a:pPr marL="533400" indent="-533400" algn="l" eaLnBrk="1" hangingPunct="1">
              <a:buClr>
                <a:srgbClr val="FF0000"/>
              </a:buClr>
              <a:buSzPct val="125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It produces its beneficial effect after 1 - 2 months. In presence of </a:t>
            </a:r>
            <a:r>
              <a:rPr lang="en-US" altLang="en-US" sz="2800" dirty="0" smtClean="0">
                <a:solidFill>
                  <a:srgbClr val="FF0066"/>
                </a:solidFill>
                <a:cs typeface="Times New Roman" pitchFamily="18" charset="0"/>
              </a:rPr>
              <a:t>heart disease or large gland</a:t>
            </a:r>
            <a:r>
              <a:rPr lang="en-US" altLang="en-US" sz="2800" dirty="0" smtClean="0">
                <a:cs typeface="Times New Roman" pitchFamily="18" charset="0"/>
              </a:rPr>
              <a:t> treat patient until euthyroid state before giving I</a:t>
            </a:r>
            <a:r>
              <a:rPr lang="en-US" altLang="en-US" sz="2800" baseline="30000" dirty="0" smtClean="0">
                <a:cs typeface="Times New Roman" pitchFamily="18" charset="0"/>
              </a:rPr>
              <a:t>131</a:t>
            </a:r>
            <a:r>
              <a:rPr lang="en-US" altLang="en-US" sz="2800" dirty="0" smtClean="0">
                <a:cs typeface="Times New Roman" pitchFamily="18" charset="0"/>
              </a:rPr>
              <a:t>.  6-12 weeks following the radioactive administration, the gland will shrink in size and patient will usually become euthyroid.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1050" y="1963738"/>
            <a:ext cx="767715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ar-SA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71663"/>
            <a:ext cx="9144000" cy="4338637"/>
          </a:xfrm>
          <a:noFill/>
        </p:spPr>
        <p:txBody>
          <a:bodyPr/>
          <a:lstStyle/>
          <a:p>
            <a:pPr lvl="1" algn="l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Dose is determined by preliminary uptake test</a:t>
            </a:r>
          </a:p>
          <a:p>
            <a:pPr lvl="1" algn="l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Adjusted for complete or partial destruction of 	thyroid with no injury to adjacent tissue</a:t>
            </a:r>
          </a:p>
          <a:p>
            <a:pPr lvl="1" algn="l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495300"/>
            <a:ext cx="8591550" cy="533400"/>
          </a:xfrm>
          <a:noFill/>
        </p:spPr>
        <p:txBody>
          <a:bodyPr/>
          <a:lstStyle/>
          <a:p>
            <a:r>
              <a:rPr lang="en-US" altLang="en-US" sz="3200" b="1" smtClean="0"/>
              <a:t>Radioactive iodine (</a:t>
            </a:r>
            <a:r>
              <a:rPr lang="en-US" altLang="en-US" sz="3200" b="1" baseline="30000" smtClean="0"/>
              <a:t>131</a:t>
            </a:r>
            <a:r>
              <a:rPr lang="en-US" altLang="en-US" sz="3200" b="1" smtClean="0"/>
              <a:t>I)</a:t>
            </a:r>
          </a:p>
        </p:txBody>
      </p:sp>
      <p:sp>
        <p:nvSpPr>
          <p:cNvPr id="48133" name="Picture 5" descr="20090813160118292"/>
          <p:cNvSpPr>
            <a:spLocks noChangeAspect="1" noChangeArrowheads="1"/>
          </p:cNvSpPr>
          <p:nvPr/>
        </p:nvSpPr>
        <p:spPr bwMode="auto">
          <a:xfrm>
            <a:off x="1476375" y="4221163"/>
            <a:ext cx="17287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8134" name="Picture 6" descr="Iodine-123 thyroid scan in a patient with Graves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221163"/>
            <a:ext cx="2047875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6600"/>
                </a:solidFill>
              </a:rPr>
              <a:t>Thyrotoxic crisis</a:t>
            </a:r>
            <a:r>
              <a:rPr lang="en-US" altLang="en-US" sz="4000" smtClean="0">
                <a:solidFill>
                  <a:srgbClr val="FF6600"/>
                </a:solidFill>
                <a:cs typeface="Times New Roman" pitchFamily="18" charset="0"/>
              </a:rPr>
              <a:t>(</a:t>
            </a:r>
            <a:r>
              <a:rPr lang="en-US" altLang="en-US" sz="3600" smtClean="0">
                <a:solidFill>
                  <a:srgbClr val="FF6600"/>
                </a:solidFill>
                <a:cs typeface="Times New Roman" pitchFamily="18" charset="0"/>
              </a:rPr>
              <a:t>STORM</a:t>
            </a:r>
            <a:r>
              <a:rPr lang="en-US" altLang="en-US" sz="4000" smtClean="0">
                <a:solidFill>
                  <a:srgbClr val="FF6600"/>
                </a:solidFill>
                <a:cs typeface="Times New Roman" pitchFamily="18" charset="0"/>
              </a:rPr>
              <a:t>)</a:t>
            </a:r>
            <a:r>
              <a:rPr lang="en-US" altLang="en-US" smtClean="0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577850" indent="-577850" algn="l" eaLnBrk="1" hangingPunct="1">
              <a:buClr>
                <a:srgbClr val="FF99CC"/>
              </a:buClr>
              <a:buSzPct val="105000"/>
              <a:buFont typeface="Wingdings" pitchFamily="2" charset="2"/>
              <a:buNone/>
            </a:pPr>
            <a:r>
              <a:rPr lang="en-US" altLang="en-US" sz="1800" dirty="0" smtClean="0">
                <a:solidFill>
                  <a:schemeClr val="folHlink"/>
                </a:solidFill>
              </a:rPr>
              <a:t>Def :</a:t>
            </a:r>
            <a:r>
              <a:rPr lang="en-US" altLang="en-US" sz="1800" dirty="0" smtClean="0"/>
              <a:t> </a:t>
            </a:r>
            <a:r>
              <a:rPr lang="en-US" altLang="en-US" sz="1800" dirty="0" smtClean="0">
                <a:cs typeface="Times New Roman" pitchFamily="18" charset="0"/>
              </a:rPr>
              <a:t>It is a </a:t>
            </a:r>
            <a:r>
              <a:rPr lang="en-US" altLang="en-US" sz="1800" dirty="0" smtClean="0">
                <a:solidFill>
                  <a:srgbClr val="FF0066"/>
                </a:solidFill>
                <a:cs typeface="Times New Roman" pitchFamily="18" charset="0"/>
              </a:rPr>
              <a:t>sudden acute exacerbation</a:t>
            </a:r>
            <a:r>
              <a:rPr lang="en-US" altLang="en-US" sz="1800" dirty="0" smtClean="0">
                <a:cs typeface="Times New Roman" pitchFamily="18" charset="0"/>
              </a:rPr>
              <a:t> of all of the manifestations of thyrotoxicosis due to sudden release of large amount of thyroid hormones (</a:t>
            </a:r>
            <a:r>
              <a:rPr lang="en-US" altLang="en-US" sz="1800" dirty="0" smtClean="0">
                <a:solidFill>
                  <a:srgbClr val="FF0066"/>
                </a:solidFill>
                <a:cs typeface="Times New Roman" pitchFamily="18" charset="0"/>
              </a:rPr>
              <a:t>Emergency</a:t>
            </a:r>
            <a:r>
              <a:rPr lang="en-US" altLang="en-US" sz="1800" dirty="0" smtClean="0">
                <a:cs typeface="Times New Roman" pitchFamily="18" charset="0"/>
              </a:rPr>
              <a:t> syndrome).  </a:t>
            </a:r>
          </a:p>
          <a:p>
            <a:pPr marL="577850" indent="-577850" algn="l" eaLnBrk="1" hangingPunct="1">
              <a:buClr>
                <a:srgbClr val="FF99CC"/>
              </a:buClr>
              <a:buSzPct val="105000"/>
              <a:buFont typeface="Wingdings" pitchFamily="2" charset="2"/>
              <a:buNone/>
            </a:pPr>
            <a:r>
              <a:rPr lang="en-US" altLang="en-US" sz="1800" b="1" u="sng" dirty="0" smtClean="0">
                <a:cs typeface="Times New Roman" pitchFamily="18" charset="0"/>
              </a:rPr>
              <a:t>Causes:</a:t>
            </a:r>
          </a:p>
          <a:p>
            <a:r>
              <a:rPr lang="en-US" sz="1800" dirty="0"/>
              <a:t>Surgery (especially thyroid surgery) in patients with uncontrolled hyperthyroidism</a:t>
            </a:r>
          </a:p>
          <a:p>
            <a:r>
              <a:rPr lang="en-US" sz="1800" dirty="0"/>
              <a:t>RAI (radioactive iodine)</a:t>
            </a:r>
          </a:p>
          <a:p>
            <a:r>
              <a:rPr lang="en-US" sz="1800" dirty="0"/>
              <a:t>Discontinuation of anti thyroid drugs</a:t>
            </a:r>
          </a:p>
          <a:p>
            <a:r>
              <a:rPr lang="en-US" sz="1800" dirty="0"/>
              <a:t>Acute illness (</a:t>
            </a:r>
            <a:r>
              <a:rPr lang="en-US" sz="1800" dirty="0" err="1"/>
              <a:t>eg</a:t>
            </a:r>
            <a:r>
              <a:rPr lang="en-US" sz="1800" dirty="0"/>
              <a:t> stroke or </a:t>
            </a:r>
            <a:r>
              <a:rPr lang="en-US" sz="1800" dirty="0" err="1"/>
              <a:t>mycocardial</a:t>
            </a:r>
            <a:r>
              <a:rPr lang="en-US" sz="1800" dirty="0"/>
              <a:t> infarction, infection, or exposure to </a:t>
            </a:r>
            <a:r>
              <a:rPr lang="en-US" sz="1800" dirty="0" smtClean="0"/>
              <a:t>an iodine </a:t>
            </a:r>
            <a:r>
              <a:rPr lang="en-US" sz="1800" dirty="0"/>
              <a:t>load in patients with uncontrolled or partially treated hyperthyroidism.</a:t>
            </a:r>
            <a:endParaRPr lang="en-US" altLang="en-US" sz="1800" dirty="0" smtClean="0">
              <a:cs typeface="Times New Roman" pitchFamily="18" charset="0"/>
            </a:endParaRPr>
          </a:p>
          <a:p>
            <a:pPr marL="577850" indent="-577850" algn="l" eaLnBrk="1" hangingPunct="1">
              <a:buClr>
                <a:srgbClr val="FF99CC"/>
              </a:buClr>
              <a:buSzPct val="105000"/>
              <a:buFont typeface="Wingdings" pitchFamily="2" charset="2"/>
              <a:buNone/>
            </a:pPr>
            <a:r>
              <a:rPr lang="en-US" altLang="en-US" sz="1800" b="1" dirty="0" smtClean="0">
                <a:solidFill>
                  <a:schemeClr val="folHlink"/>
                </a:solidFill>
              </a:rPr>
              <a:t> </a:t>
            </a:r>
          </a:p>
          <a:p>
            <a:pPr marL="577850" indent="-577850" algn="l" eaLnBrk="1" hangingPunct="1">
              <a:buClr>
                <a:srgbClr val="FF99CC"/>
              </a:buClr>
              <a:buSzPct val="105000"/>
              <a:buFont typeface="Wingdings" pitchFamily="2" charset="2"/>
              <a:buNone/>
            </a:pPr>
            <a:r>
              <a:rPr lang="en-US" altLang="en-US" sz="1800" b="1" dirty="0" smtClean="0">
                <a:solidFill>
                  <a:schemeClr val="folHlink"/>
                </a:solidFill>
              </a:rPr>
              <a:t>MANIFESTATIONS :</a:t>
            </a:r>
          </a:p>
          <a:p>
            <a:pPr marL="577850" indent="-57785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1800" dirty="0" smtClean="0">
                <a:solidFill>
                  <a:srgbClr val="FF0066"/>
                </a:solidFill>
                <a:cs typeface="Times New Roman" pitchFamily="18" charset="0"/>
              </a:rPr>
              <a:t>Fever</a:t>
            </a:r>
            <a:r>
              <a:rPr lang="en-US" altLang="en-US" sz="1800" dirty="0" smtClean="0">
                <a:cs typeface="Times New Roman" pitchFamily="18" charset="0"/>
              </a:rPr>
              <a:t> with flushing and sweating</a:t>
            </a:r>
          </a:p>
          <a:p>
            <a:pPr marL="577850" indent="-57785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1800" dirty="0" smtClean="0">
                <a:solidFill>
                  <a:srgbClr val="FF0066"/>
                </a:solidFill>
                <a:cs typeface="Times New Roman" pitchFamily="18" charset="0"/>
              </a:rPr>
              <a:t>Vomiting, </a:t>
            </a:r>
            <a:r>
              <a:rPr lang="en-US" altLang="en-US" sz="1800" dirty="0" err="1" smtClean="0">
                <a:solidFill>
                  <a:srgbClr val="FF0066"/>
                </a:solidFill>
                <a:cs typeface="Times New Roman" pitchFamily="18" charset="0"/>
              </a:rPr>
              <a:t>diarrhoea</a:t>
            </a:r>
            <a:r>
              <a:rPr lang="en-US" altLang="en-US" sz="1800" dirty="0" smtClean="0">
                <a:cs typeface="Times New Roman" pitchFamily="18" charset="0"/>
              </a:rPr>
              <a:t>.</a:t>
            </a:r>
          </a:p>
          <a:p>
            <a:pPr marL="577850" indent="-57785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1800" dirty="0" smtClean="0">
                <a:solidFill>
                  <a:srgbClr val="FF0066"/>
                </a:solidFill>
                <a:cs typeface="Times New Roman" pitchFamily="18" charset="0"/>
              </a:rPr>
              <a:t>Tachycardia, arrhythmia</a:t>
            </a:r>
            <a:r>
              <a:rPr lang="en-US" altLang="en-US" sz="1800" dirty="0" smtClean="0">
                <a:cs typeface="Times New Roman" pitchFamily="18" charset="0"/>
              </a:rPr>
              <a:t> (A.F.), occasionally HF and shock.</a:t>
            </a:r>
          </a:p>
          <a:p>
            <a:pPr marL="577850" indent="-57785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dirty="0" smtClean="0">
                <a:solidFill>
                  <a:srgbClr val="FF0066"/>
                </a:solidFill>
                <a:cs typeface="Times New Roman" pitchFamily="18" charset="0"/>
              </a:rPr>
              <a:t>Agitation, restlessness</a:t>
            </a:r>
            <a:r>
              <a:rPr lang="en-US" altLang="en-US" sz="1800" dirty="0" smtClean="0">
                <a:cs typeface="Times New Roman" pitchFamily="18" charset="0"/>
              </a:rPr>
              <a:t>, delirium, coma (CNS manifestations).</a:t>
            </a:r>
          </a:p>
          <a:p>
            <a:pPr marL="577850" indent="-57785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1800" dirty="0" smtClean="0">
                <a:cs typeface="Times New Roman" pitchFamily="18" charset="0"/>
              </a:rPr>
              <a:t> 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dirty="0" smtClean="0">
                <a:cs typeface="Times New Roman" pitchFamily="18" charset="0"/>
              </a:rPr>
              <a:t>Even </a:t>
            </a:r>
            <a:r>
              <a:rPr lang="en-US" altLang="en-US" sz="1800" dirty="0" smtClean="0">
                <a:solidFill>
                  <a:srgbClr val="FF0066"/>
                </a:solidFill>
                <a:cs typeface="Times New Roman" pitchFamily="18" charset="0"/>
              </a:rPr>
              <a:t>death</a:t>
            </a:r>
            <a:r>
              <a:rPr lang="en-US" altLang="en-US" sz="1800" dirty="0" smtClean="0">
                <a:cs typeface="Times New Roman" pitchFamily="18" charset="0"/>
              </a:rPr>
              <a:t> from heart failure and shock.</a:t>
            </a:r>
          </a:p>
          <a:p>
            <a:pPr marL="577850" indent="-577850" algn="l" eaLnBrk="1" hangingPunct="1">
              <a:buFont typeface="Wingdings" pitchFamily="2" charset="2"/>
              <a:buNone/>
            </a:pPr>
            <a:endParaRPr lang="en-US" altLang="en-US" sz="14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36588"/>
            <a:ext cx="7772400" cy="611187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TREATMENT</a:t>
            </a:r>
            <a:r>
              <a:rPr lang="en-US" altLang="en-US" smtClean="0">
                <a:cs typeface="Times New Roman" pitchFamily="18" charset="0"/>
              </a:rPr>
              <a:t/>
            </a:r>
            <a:br>
              <a:rPr lang="en-US" altLang="en-US" smtClean="0">
                <a:cs typeface="Times New Roman" pitchFamily="18" charset="0"/>
              </a:rPr>
            </a:br>
            <a:endParaRPr lang="en-US" altLang="en-US" smtClean="0">
              <a:cs typeface="Times New Roman" pitchFamily="18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609600" indent="-609600" algn="l" eaLnBrk="1" hangingPunct="1">
              <a:buClr>
                <a:schemeClr val="folHlink"/>
              </a:buClr>
              <a:buFont typeface="Wingdings" pitchFamily="2" charset="2"/>
              <a:buNone/>
            </a:pPr>
            <a:r>
              <a:rPr lang="en-US" altLang="en-US" sz="4000" b="1" smtClean="0">
                <a:solidFill>
                  <a:srgbClr val="FF6600"/>
                </a:solidFill>
                <a:cs typeface="Times New Roman" pitchFamily="18" charset="0"/>
                <a:sym typeface="Symbol" pitchFamily="18" charset="2"/>
              </a:rPr>
              <a:t></a:t>
            </a:r>
            <a:r>
              <a:rPr lang="en-US" altLang="en-US" sz="4000" b="1" smtClean="0">
                <a:solidFill>
                  <a:srgbClr val="FF6600"/>
                </a:solidFill>
                <a:cs typeface="Times New Roman" pitchFamily="18" charset="0"/>
              </a:rPr>
              <a:t>-blockers :</a:t>
            </a:r>
          </a:p>
          <a:p>
            <a:pPr marL="609600" indent="-609600" algn="l" eaLnBrk="1" hangingPunct="1">
              <a:buClr>
                <a:schemeClr val="accent1"/>
              </a:buClr>
              <a:buSzPct val="110000"/>
              <a:buFont typeface="Wingdings" pitchFamily="2" charset="2"/>
              <a:buNone/>
            </a:pPr>
            <a:r>
              <a:rPr lang="en-US" altLang="en-US" smtClean="0">
                <a:solidFill>
                  <a:srgbClr val="FF6600"/>
                </a:solidFill>
              </a:rPr>
              <a:t> </a:t>
            </a:r>
            <a:r>
              <a:rPr lang="en-US" altLang="en-US" smtClean="0">
                <a:cs typeface="Times New Roman" pitchFamily="18" charset="0"/>
              </a:rPr>
              <a:t> 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Propranolol </a:t>
            </a:r>
            <a:r>
              <a:rPr lang="en-US" altLang="en-US" smtClean="0">
                <a:cs typeface="Times New Roman" pitchFamily="18" charset="0"/>
              </a:rPr>
              <a:t>1 - 2 mg I.V. slowly or 40 - 80 mg oral / 6 hours.</a:t>
            </a:r>
          </a:p>
          <a:p>
            <a:pPr marL="609600" indent="-609600" algn="l" eaLnBrk="1" hangingPunct="1">
              <a:buClr>
                <a:schemeClr val="accent1"/>
              </a:buClr>
              <a:buSzPct val="110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cs typeface="Times New Roman" pitchFamily="18" charset="0"/>
              </a:rPr>
              <a:t>It can abolish or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control excessive adrenergic</a:t>
            </a:r>
            <a:r>
              <a:rPr lang="en-US" altLang="en-US" smtClean="0">
                <a:cs typeface="Times New Roman" pitchFamily="18" charset="0"/>
              </a:rPr>
              <a:t> response in C.V. system.</a:t>
            </a:r>
          </a:p>
          <a:p>
            <a:pPr marL="609600" indent="-609600" algn="l" eaLnBrk="1" hangingPunct="1">
              <a:buClr>
                <a:schemeClr val="accent1"/>
              </a:buClr>
              <a:buSzPct val="110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1 mg oral, I.M. or I.V or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diltiazem</a:t>
            </a:r>
            <a:r>
              <a:rPr lang="en-US" altLang="en-US" smtClean="0">
                <a:cs typeface="Times New Roman" pitchFamily="18" charset="0"/>
              </a:rPr>
              <a:t> 90 - 120 mg/kg t.d.s orally.</a:t>
            </a:r>
            <a:r>
              <a:rPr lang="en-US" altLang="en-US" smtClean="0"/>
              <a:t> </a:t>
            </a:r>
            <a:endParaRPr lang="en-US" altLang="en-US" smtClean="0">
              <a:solidFill>
                <a:srgbClr val="FF6600"/>
              </a:solidFill>
            </a:endParaRPr>
          </a:p>
          <a:p>
            <a:pPr marL="609600" indent="-609600" algn="l"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33400" indent="-533400" algn="l"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en-US" altLang="en-US" sz="2800" b="1" smtClean="0"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chemeClr val="folHlink"/>
                </a:solidFill>
                <a:cs typeface="Times New Roman" pitchFamily="18" charset="0"/>
              </a:rPr>
              <a:t>Iodides: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smtClean="0"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66"/>
                </a:solidFill>
                <a:cs typeface="Times New Roman" pitchFamily="18" charset="0"/>
              </a:rPr>
              <a:t>1-2 gm/day IV drips</a:t>
            </a:r>
            <a:r>
              <a:rPr lang="en-US" altLang="en-US" sz="2800" smtClean="0">
                <a:cs typeface="Times New Roman" pitchFamily="18" charset="0"/>
              </a:rPr>
              <a:t> "NaI"  or 10 drops orally of saturated "KI" / day to produce rapidly </a:t>
            </a:r>
            <a:r>
              <a:rPr lang="en-US" altLang="en-US" sz="2800" smtClean="0">
                <a:solidFill>
                  <a:srgbClr val="FF0066"/>
                </a:solidFill>
                <a:cs typeface="Times New Roman" pitchFamily="18" charset="0"/>
              </a:rPr>
              <a:t>decreased in the release</a:t>
            </a:r>
            <a:r>
              <a:rPr lang="en-US" altLang="en-US" sz="2800" smtClean="0">
                <a:cs typeface="Times New Roman" pitchFamily="18" charset="0"/>
              </a:rPr>
              <a:t> of hormones from the gland 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smtClean="0">
                <a:cs typeface="Times New Roman" pitchFamily="18" charset="0"/>
              </a:rPr>
              <a:t> Following recovery iodide is discontinued gradually.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en-US" altLang="en-US" sz="2800" b="1" smtClean="0"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chemeClr val="folHlink"/>
                </a:solidFill>
                <a:cs typeface="Times New Roman" pitchFamily="18" charset="0"/>
              </a:rPr>
              <a:t>Propylthioueracil: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smtClean="0">
                <a:solidFill>
                  <a:srgbClr val="FF0066"/>
                </a:solidFill>
                <a:cs typeface="Times New Roman" pitchFamily="18" charset="0"/>
              </a:rPr>
              <a:t>250 mg /6 hours</a:t>
            </a:r>
            <a:r>
              <a:rPr lang="en-US" altLang="en-US" sz="2800" smtClean="0">
                <a:cs typeface="Times New Roman" pitchFamily="18" charset="0"/>
              </a:rPr>
              <a:t> orally or methimazole 25 mg / 6 hours IV  to block hormone synthesis more rapidly than other thiouracil drugs.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en-US" altLang="en-US" sz="2800" b="1" smtClean="0"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chemeClr val="folHlink"/>
                </a:solidFill>
                <a:cs typeface="Times New Roman" pitchFamily="18" charset="0"/>
              </a:rPr>
              <a:t>Hydrocortisone: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b="1" smtClean="0"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66"/>
                </a:solidFill>
                <a:cs typeface="Times New Roman" pitchFamily="18" charset="0"/>
              </a:rPr>
              <a:t>200 mg</a:t>
            </a:r>
            <a:r>
              <a:rPr lang="en-US" altLang="en-US" sz="2800" smtClean="0">
                <a:cs typeface="Times New Roman" pitchFamily="18" charset="0"/>
              </a:rPr>
              <a:t> I.V. / 6 hours.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smtClean="0">
                <a:cs typeface="Times New Roman" pitchFamily="18" charset="0"/>
              </a:rPr>
              <a:t>Protect patient against shock.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b="1" u="sng" smtClean="0">
                <a:cs typeface="Times New Roman" pitchFamily="18" charset="0"/>
              </a:rPr>
              <a:t>Block the </a:t>
            </a:r>
            <a:r>
              <a:rPr lang="en-US" altLang="en-US" sz="2800" b="1" u="sng" smtClean="0">
                <a:solidFill>
                  <a:srgbClr val="FF0066"/>
                </a:solidFill>
                <a:cs typeface="Times New Roman" pitchFamily="18" charset="0"/>
              </a:rPr>
              <a:t>conversion</a:t>
            </a:r>
            <a:r>
              <a:rPr lang="en-US" altLang="en-US" sz="2800" b="1" u="sng" smtClean="0">
                <a:cs typeface="Times New Roman" pitchFamily="18" charset="0"/>
              </a:rPr>
              <a:t> of T4 to T3.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smtClean="0">
                <a:cs typeface="Times New Roman" pitchFamily="18" charset="0"/>
              </a:rPr>
              <a:t>Decrease the hormone </a:t>
            </a:r>
            <a:r>
              <a:rPr lang="en-US" altLang="en-US" sz="2800" smtClean="0">
                <a:solidFill>
                  <a:srgbClr val="FF0066"/>
                </a:solidFill>
                <a:cs typeface="Times New Roman" pitchFamily="18" charset="0"/>
              </a:rPr>
              <a:t>release</a:t>
            </a:r>
            <a:r>
              <a:rPr lang="en-US" altLang="en-US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8915400" cy="6629400"/>
          </a:xfrm>
          <a:noFill/>
        </p:spPr>
        <p:txBody>
          <a:bodyPr/>
          <a:lstStyle/>
          <a:p>
            <a:pPr marL="533400" indent="-533400" algn="just" eaLnBrk="1" hangingPunct="1">
              <a:buClr>
                <a:srgbClr val="FF6600"/>
              </a:buClr>
              <a:buFont typeface="Wingdings" pitchFamily="2" charset="2"/>
              <a:buNone/>
            </a:pPr>
            <a:r>
              <a:rPr lang="en-US" altLang="en-US" sz="3600" b="1" smtClean="0">
                <a:solidFill>
                  <a:schemeClr val="folHlink"/>
                </a:solidFill>
                <a:cs typeface="Times New Roman" pitchFamily="18" charset="0"/>
              </a:rPr>
              <a:t> Supportive or symptomatic therapy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b="1" smtClean="0">
                <a:solidFill>
                  <a:schemeClr val="folHlink"/>
                </a:solidFill>
                <a:cs typeface="Times New Roman" pitchFamily="18" charset="0"/>
              </a:rPr>
              <a:t> </a:t>
            </a:r>
            <a:r>
              <a:rPr lang="en-US" altLang="en-US" smtClean="0">
                <a:cs typeface="Times New Roman" pitchFamily="18" charset="0"/>
              </a:rPr>
              <a:t>Treatment of fever by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cold fomentation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Fluids, electrolytes</a:t>
            </a:r>
            <a:r>
              <a:rPr lang="en-US" altLang="en-US" smtClean="0">
                <a:cs typeface="Times New Roman" pitchFamily="18" charset="0"/>
              </a:rPr>
              <a:t> and vasopressors for ttt of dehydration and hypotension.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Phenobarbitone for treatment of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convulsions</a:t>
            </a:r>
            <a:r>
              <a:rPr lang="en-US" altLang="en-US" smtClean="0">
                <a:cs typeface="Times New Roman" pitchFamily="18" charset="0"/>
              </a:rPr>
              <a:t> 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Treatment of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underlying disease</a:t>
            </a:r>
            <a:r>
              <a:rPr lang="en-US" altLang="en-US" smtClean="0">
                <a:cs typeface="Times New Roman" pitchFamily="18" charset="0"/>
              </a:rPr>
              <a:t> which may have precipitated the acute storm.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endParaRPr lang="en-US" altLang="en-US" smtClean="0">
              <a:cs typeface="Times New Roman" pitchFamily="18" charset="0"/>
            </a:endParaRPr>
          </a:p>
          <a:p>
            <a:pPr marL="533400" indent="-533400" algn="l" eaLnBrk="1" hangingPunct="1">
              <a:buClr>
                <a:srgbClr val="FF6600"/>
              </a:buClr>
              <a:buFont typeface="Wingdings" pitchFamily="2" charset="2"/>
              <a:buNone/>
            </a:pPr>
            <a:r>
              <a:rPr lang="en-US" altLang="en-US" sz="3600" b="1" smtClean="0">
                <a:solidFill>
                  <a:schemeClr val="folHlink"/>
                </a:solidFill>
                <a:cs typeface="Times New Roman" pitchFamily="18" charset="0"/>
              </a:rPr>
              <a:t>Plasmaphorisis or peritoneal dialysis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 in rare </a:t>
            </a:r>
            <a:r>
              <a:rPr lang="en-US" altLang="en-US" b="1" smtClean="0">
                <a:solidFill>
                  <a:srgbClr val="FF0066"/>
                </a:solidFill>
                <a:cs typeface="Times New Roman" pitchFamily="18" charset="0"/>
              </a:rPr>
              <a:t>severe cases</a:t>
            </a:r>
            <a:r>
              <a:rPr lang="en-US" altLang="en-US" b="1" smtClean="0">
                <a:cs typeface="Times New Roman" pitchFamily="18" charset="0"/>
              </a:rPr>
              <a:t> </a:t>
            </a:r>
            <a:r>
              <a:rPr lang="en-US" altLang="en-US" smtClean="0">
                <a:cs typeface="Times New Roman" pitchFamily="18" charset="0"/>
              </a:rPr>
              <a:t>to lower the level of circulating thyroxin.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66CC"/>
                </a:solidFill>
                <a:cs typeface="Times New Roman" pitchFamily="18" charset="0"/>
              </a:rPr>
              <a:t>ANTITHYROID DRUG THERAPY</a:t>
            </a:r>
            <a:r>
              <a:rPr lang="en-US" altLang="en-US" dirty="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530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533400" indent="-533400" algn="l" eaLnBrk="1" hangingPunct="1">
              <a:buClr>
                <a:srgbClr val="0099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FF66"/>
                </a:solidFill>
                <a:cs typeface="Times New Roman" pitchFamily="18" charset="0"/>
              </a:rPr>
              <a:t>Classification according to</a:t>
            </a:r>
          </a:p>
          <a:p>
            <a:pPr marL="533400" indent="-533400" algn="l" eaLnBrk="1" hangingPunct="1">
              <a:buClr>
                <a:srgbClr val="009900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FFFF66"/>
                </a:solidFill>
                <a:cs typeface="Times New Roman" pitchFamily="18" charset="0"/>
              </a:rPr>
              <a:t>     the mechanism of action:</a:t>
            </a:r>
            <a:endParaRPr lang="en-US" altLang="en-US" b="1" i="1" dirty="0" smtClean="0">
              <a:solidFill>
                <a:srgbClr val="FFFF66"/>
              </a:solidFill>
              <a:cs typeface="Times New Roman" pitchFamily="18" charset="0"/>
            </a:endParaRP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Drugs inhibiting the uptake of iodide by the thyroid gland e.g. </a:t>
            </a:r>
            <a:r>
              <a:rPr lang="en-US" altLang="en-US" sz="2800" dirty="0" err="1" smtClean="0">
                <a:cs typeface="Times New Roman" pitchFamily="18" charset="0"/>
              </a:rPr>
              <a:t>perchlorates</a:t>
            </a:r>
            <a:r>
              <a:rPr lang="en-US" altLang="en-US" sz="2800" dirty="0" smtClean="0">
                <a:cs typeface="Times New Roman" pitchFamily="18" charset="0"/>
              </a:rPr>
              <a:t> 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Drugs inhibiting the oxidation of iodide e.g. </a:t>
            </a:r>
            <a:r>
              <a:rPr lang="en-US" altLang="en-US" sz="2800" dirty="0" err="1" smtClean="0">
                <a:cs typeface="Times New Roman" pitchFamily="18" charset="0"/>
              </a:rPr>
              <a:t>Thiouracil</a:t>
            </a:r>
            <a:r>
              <a:rPr lang="en-US" altLang="en-US" sz="2800" dirty="0" smtClean="0">
                <a:cs typeface="Times New Roman" pitchFamily="18" charset="0"/>
              </a:rPr>
              <a:t> (</a:t>
            </a:r>
            <a:r>
              <a:rPr lang="en-US" altLang="en-US" sz="2800" dirty="0" err="1" smtClean="0">
                <a:cs typeface="Times New Roman" pitchFamily="18" charset="0"/>
              </a:rPr>
              <a:t>thioamides</a:t>
            </a:r>
            <a:r>
              <a:rPr lang="en-US" altLang="en-US" sz="2800" dirty="0" smtClean="0">
                <a:cs typeface="Times New Roman" pitchFamily="18" charset="0"/>
              </a:rPr>
              <a:t>).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Drugs inhibiting the release of thyroid hormones e.g. iodides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Drugs destroying the gland by radiation e.g. radioactive iodine. </a:t>
            </a:r>
          </a:p>
          <a:p>
            <a:pPr marL="533400" indent="-533400" algn="l" eaLnBrk="1" hangingPunct="1"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.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9900"/>
                </a:solidFill>
                <a:cs typeface="Times New Roman" pitchFamily="18" charset="0"/>
              </a:rPr>
              <a:t>PERCHLORATE (Anion Inhibitors)</a:t>
            </a:r>
            <a:br>
              <a:rPr lang="en-US" altLang="en-US" sz="4000" smtClean="0">
                <a:solidFill>
                  <a:srgbClr val="009900"/>
                </a:solidFill>
                <a:cs typeface="Times New Roman" pitchFamily="18" charset="0"/>
              </a:rPr>
            </a:br>
            <a:endParaRPr lang="en-US" altLang="en-US" sz="4000" smtClean="0">
              <a:solidFill>
                <a:srgbClr val="009900"/>
              </a:solidFill>
              <a:cs typeface="Times New Roman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257800"/>
          </a:xfrm>
        </p:spPr>
        <p:txBody>
          <a:bodyPr/>
          <a:lstStyle/>
          <a:p>
            <a:pPr algn="l" eaLnBrk="1" hangingPunct="1"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Inhibit uptake of iodide</a:t>
            </a:r>
            <a:r>
              <a:rPr lang="en-US" altLang="en-US" smtClean="0">
                <a:cs typeface="Times New Roman" pitchFamily="18" charset="0"/>
              </a:rPr>
              <a:t> by thyroid gland (competitive antagonism of iodide transport mechanism). </a:t>
            </a:r>
          </a:p>
          <a:p>
            <a:pPr algn="l" eaLnBrk="1" hangingPunct="1">
              <a:buClr>
                <a:schemeClr val="accent1"/>
              </a:buClr>
              <a:buSzPct val="115000"/>
              <a:buFont typeface="Wingdings" pitchFamily="2" charset="2"/>
              <a:buNone/>
            </a:pPr>
            <a:r>
              <a:rPr lang="en-US" altLang="en-US" smtClean="0">
                <a:cs typeface="Times New Roman" pitchFamily="18" charset="0"/>
              </a:rPr>
              <a:t> Because this drug can cause </a:t>
            </a:r>
            <a:r>
              <a:rPr lang="en-US" altLang="en-US" smtClean="0">
                <a:solidFill>
                  <a:srgbClr val="FF0066"/>
                </a:solidFill>
                <a:cs typeface="Times New Roman" pitchFamily="18" charset="0"/>
              </a:rPr>
              <a:t>fatal aplastic anemia</a:t>
            </a:r>
            <a:r>
              <a:rPr lang="en-US" altLang="en-US" smtClean="0">
                <a:cs typeface="Times New Roman" pitchFamily="18" charset="0"/>
              </a:rPr>
              <a:t>, its no longer used but it can be used only if there is hypersensitivity to thiouracil drugs. 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630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27D9D5"/>
                </a:solidFill>
                <a:cs typeface="Times New Roman" pitchFamily="18" charset="0"/>
              </a:rPr>
              <a:t>THIOURACIL DRUGS</a:t>
            </a:r>
            <a:r>
              <a:rPr lang="en-US" altLang="en-US" dirty="0" smtClean="0"/>
              <a:t> (30% </a:t>
            </a:r>
            <a:r>
              <a:rPr lang="en-US" altLang="en-US" dirty="0" err="1" smtClean="0"/>
              <a:t>prefered</a:t>
            </a:r>
            <a:r>
              <a:rPr lang="en-US" altLang="en-US" dirty="0" smtClean="0"/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Clr>
                <a:srgbClr val="CC99FF"/>
              </a:buClr>
              <a:buSzPct val="115000"/>
              <a:buFont typeface="Wingdings 2" pitchFamily="18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chemeClr val="accent1"/>
                </a:solidFill>
                <a:cs typeface="Times New Roman" pitchFamily="18" charset="0"/>
              </a:rPr>
              <a:t>Mechanism of Action</a:t>
            </a:r>
            <a:endParaRPr lang="en-US" altLang="en-US" dirty="0" smtClean="0"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inhibits the oxidation of iodide to iodine by inhibiting </a:t>
            </a:r>
            <a:r>
              <a:rPr lang="en-US" altLang="en-US" dirty="0" err="1" smtClean="0">
                <a:cs typeface="Times New Roman" pitchFamily="18" charset="0"/>
              </a:rPr>
              <a:t>peroxidase</a:t>
            </a:r>
            <a:r>
              <a:rPr lang="en-US" altLang="en-US" dirty="0" smtClean="0">
                <a:cs typeface="Times New Roman" pitchFamily="18" charset="0"/>
              </a:rPr>
              <a:t> enzyme and consequently the  iodination of tyrosine (iodine </a:t>
            </a:r>
            <a:r>
              <a:rPr lang="en-US" altLang="en-US" dirty="0" err="1" smtClean="0">
                <a:cs typeface="Times New Roman" pitchFamily="18" charset="0"/>
              </a:rPr>
              <a:t>organiflcation</a:t>
            </a:r>
            <a:r>
              <a:rPr lang="en-US" altLang="en-US" dirty="0" smtClean="0">
                <a:cs typeface="Times New Roman" pitchFamily="18" charset="0"/>
              </a:rPr>
              <a:t>) is inhibited. </a:t>
            </a:r>
          </a:p>
          <a:p>
            <a:pPr algn="l" eaLnBrk="1" hangingPunct="1">
              <a:lnSpc>
                <a:spcPct val="90000"/>
              </a:lnSpc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blocks the coupling of </a:t>
            </a:r>
            <a:r>
              <a:rPr lang="en-US" altLang="en-US" dirty="0" err="1" smtClean="0">
                <a:cs typeface="Times New Roman" pitchFamily="18" charset="0"/>
              </a:rPr>
              <a:t>iodotyrosines</a:t>
            </a:r>
            <a:r>
              <a:rPr lang="en-US" altLang="en-US" dirty="0" smtClean="0">
                <a:cs typeface="Times New Roman" pitchFamily="18" charset="0"/>
              </a:rPr>
              <a:t> to form </a:t>
            </a:r>
            <a:r>
              <a:rPr lang="en-US" altLang="en-US" dirty="0" err="1" smtClean="0">
                <a:cs typeface="Times New Roman" pitchFamily="18" charset="0"/>
              </a:rPr>
              <a:t>iodothyronines</a:t>
            </a:r>
            <a:r>
              <a:rPr lang="en-US" altLang="en-US" dirty="0" smtClean="0">
                <a:cs typeface="Times New Roman" pitchFamily="18" charset="0"/>
              </a:rPr>
              <a:t>. </a:t>
            </a:r>
          </a:p>
          <a:p>
            <a:pPr algn="l" eaLnBrk="1" hangingPunct="1">
              <a:lnSpc>
                <a:spcPct val="90000"/>
              </a:lnSpc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*****</a:t>
            </a:r>
            <a:r>
              <a:rPr lang="en-US" altLang="en-US" dirty="0" err="1" smtClean="0">
                <a:cs typeface="Times New Roman" pitchFamily="18" charset="0"/>
              </a:rPr>
              <a:t>Propylthiouracil</a:t>
            </a:r>
            <a:r>
              <a:rPr lang="en-US" altLang="en-US" dirty="0" smtClean="0">
                <a:cs typeface="Times New Roman" pitchFamily="18" charset="0"/>
              </a:rPr>
              <a:t> inhibit the peripheral conversion of T4 to T3. </a:t>
            </a:r>
          </a:p>
          <a:p>
            <a:pPr algn="l" eaLnBrk="1" hangingPunct="1">
              <a:lnSpc>
                <a:spcPct val="90000"/>
              </a:lnSpc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they have "slow onset of action" (often after 3-4 weeks).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115000"/>
              <a:buNone/>
            </a:pPr>
            <a:r>
              <a:rPr lang="en-US" altLang="en-US" dirty="0" smtClean="0"/>
              <a:t>Immunosuppressive effect leading to decrease </a:t>
            </a:r>
            <a:r>
              <a:rPr lang="en-US" altLang="en-US" dirty="0" err="1" smtClean="0"/>
              <a:t>TRAb</a:t>
            </a:r>
            <a:r>
              <a:rPr lang="en-US" altLang="en-US" dirty="0" smtClean="0"/>
              <a:t> levels.</a:t>
            </a:r>
          </a:p>
          <a:p>
            <a:pPr algn="l" eaLnBrk="1" hangingPunct="1">
              <a:lnSpc>
                <a:spcPct val="90000"/>
              </a:lnSpc>
              <a:buClr>
                <a:srgbClr val="FFFF00"/>
              </a:buClr>
              <a:buSzPct val="115000"/>
              <a:buFont typeface="Wingdings" pitchFamily="2" charset="2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12788"/>
            <a:ext cx="7556500" cy="153987"/>
          </a:xfrm>
        </p:spPr>
        <p:txBody>
          <a:bodyPr/>
          <a:lstStyle/>
          <a:p>
            <a:pPr eaLnBrk="1" hangingPunct="1"/>
            <a:r>
              <a:rPr lang="en-US" altLang="en-US" b="1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Pharmacokinetics</a:t>
            </a:r>
            <a:r>
              <a:rPr lang="en-US" altLang="en-US" b="1" i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i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b="1" i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28736"/>
            <a:ext cx="9144000" cy="5124464"/>
          </a:xfrm>
        </p:spPr>
        <p:txBody>
          <a:bodyPr/>
          <a:lstStyle/>
          <a:p>
            <a:pPr algn="l" eaLnBrk="1" hangingPunct="1">
              <a:buClr>
                <a:schemeClr val="accent1"/>
              </a:buClr>
              <a:buSzPct val="105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cs typeface="Times New Roman" pitchFamily="18" charset="0"/>
              </a:rPr>
              <a:t>Carbimazole</a:t>
            </a:r>
            <a:r>
              <a:rPr lang="en-US" altLang="en-US" sz="2800" dirty="0" smtClean="0">
                <a:cs typeface="Times New Roman" pitchFamily="18" charset="0"/>
              </a:rPr>
              <a:t> and </a:t>
            </a:r>
            <a:r>
              <a:rPr lang="en-US" altLang="en-US" sz="2800" dirty="0" err="1" smtClean="0">
                <a:cs typeface="Times New Roman" pitchFamily="18" charset="0"/>
              </a:rPr>
              <a:t>methimazole</a:t>
            </a:r>
            <a:r>
              <a:rPr lang="en-US" altLang="en-US" sz="2800" dirty="0" smtClean="0">
                <a:cs typeface="Times New Roman" pitchFamily="18" charset="0"/>
              </a:rPr>
              <a:t> cross the placental barrier and are concentrated by the fetal thyroid gland. </a:t>
            </a:r>
            <a:r>
              <a:rPr lang="en-US" altLang="en-US" sz="2800" dirty="0" err="1" smtClean="0">
                <a:cs typeface="Times New Roman" pitchFamily="18" charset="0"/>
              </a:rPr>
              <a:t>Propylthiouracil</a:t>
            </a:r>
            <a:r>
              <a:rPr lang="en-US" altLang="en-US" sz="2800" dirty="0" smtClean="0">
                <a:cs typeface="Times New Roman" pitchFamily="18" charset="0"/>
              </a:rPr>
              <a:t> is preferable in pregnancy because it is more strongly protein-bound and therefore less  crossing  the placenta . In addition it is not secreted  milk. </a:t>
            </a:r>
          </a:p>
          <a:p>
            <a:pPr>
              <a:buClr>
                <a:schemeClr val="hlink"/>
              </a:buClr>
              <a:buSzPct val="80000"/>
              <a:defRPr/>
            </a:pPr>
            <a:r>
              <a:rPr lang="en-US" altLang="en-US" sz="2800" dirty="0" smtClean="0">
                <a:cs typeface="Times New Roman" pitchFamily="18" charset="0"/>
              </a:rPr>
              <a:t>Clinical improvement: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altLang="en-US" sz="2800" dirty="0" smtClean="0">
                <a:ea typeface="+mn-ea"/>
                <a:cs typeface="Times New Roman" pitchFamily="18" charset="0"/>
              </a:rPr>
              <a:t>starts in 1 week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altLang="en-US" sz="2800" dirty="0" smtClean="0">
                <a:ea typeface="+mn-ea"/>
                <a:cs typeface="Times New Roman" pitchFamily="18" charset="0"/>
              </a:rPr>
              <a:t>euthyroid in 6 weeks, stop drug when euthyroid 4-6 months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altLang="en-US" sz="2800" dirty="0" smtClean="0">
                <a:ea typeface="+mn-ea"/>
                <a:cs typeface="Times New Roman" pitchFamily="18" charset="0"/>
              </a:rPr>
              <a:t>50-70% relapse on stopping drug</a:t>
            </a:r>
          </a:p>
          <a:p>
            <a:pPr algn="l" eaLnBrk="1" hangingPunct="1">
              <a:buClr>
                <a:schemeClr val="accent1"/>
              </a:buClr>
              <a:buSzPct val="105000"/>
              <a:buFont typeface="Wingdings" pitchFamily="2" charset="2"/>
              <a:buNone/>
            </a:pPr>
            <a:endParaRPr lang="en-US" altLang="en-US" sz="28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14290"/>
            <a:ext cx="8229600" cy="62391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9900"/>
                </a:solidFill>
                <a:cs typeface="Times New Roman" pitchFamily="18" charset="0"/>
              </a:rPr>
              <a:t>Indications</a:t>
            </a:r>
            <a:br>
              <a:rPr lang="en-US" altLang="en-US" dirty="0" smtClean="0">
                <a:solidFill>
                  <a:srgbClr val="009900"/>
                </a:solidFill>
                <a:cs typeface="Times New Roman" pitchFamily="18" charset="0"/>
              </a:rPr>
            </a:br>
            <a:endParaRPr lang="en-US" altLang="en-US" dirty="0" smtClean="0">
              <a:solidFill>
                <a:srgbClr val="009900"/>
              </a:solidFill>
              <a:cs typeface="Times New Roman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 marL="577850" indent="-577850" algn="l" eaLnBrk="1" hangingPunct="1">
              <a:buClr>
                <a:srgbClr val="FF66CC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Treatment of hyperthyroidism.</a:t>
            </a:r>
          </a:p>
          <a:p>
            <a:pPr marL="577850" indent="-577850" algn="l" eaLnBrk="1" hangingPunct="1">
              <a:buClr>
                <a:srgbClr val="FF66CC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To prepare the patient for operation (</a:t>
            </a:r>
            <a:r>
              <a:rPr lang="en-US" altLang="en-US" sz="2800" dirty="0" err="1" smtClean="0">
                <a:cs typeface="Times New Roman" pitchFamily="18" charset="0"/>
              </a:rPr>
              <a:t>thyroidectomy</a:t>
            </a:r>
            <a:r>
              <a:rPr lang="en-US" altLang="en-US" sz="2800" dirty="0" smtClean="0">
                <a:cs typeface="Times New Roman" pitchFamily="18" charset="0"/>
              </a:rPr>
              <a:t>).</a:t>
            </a:r>
          </a:p>
          <a:p>
            <a:pPr marL="577850" indent="-577850" algn="l" eaLnBrk="1" hangingPunct="1">
              <a:buClr>
                <a:srgbClr val="FF66CC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                          </a:t>
            </a:r>
            <a:r>
              <a:rPr lang="en-US" altLang="en-US" sz="4400" dirty="0" smtClean="0">
                <a:cs typeface="Times New Roman" pitchFamily="18" charset="0"/>
              </a:rPr>
              <a:t> </a:t>
            </a:r>
            <a:r>
              <a:rPr lang="en-US" altLang="en-US" sz="4400" dirty="0" smtClean="0">
                <a:solidFill>
                  <a:srgbClr val="CC99FF"/>
                </a:solidFill>
                <a:cs typeface="Times New Roman" pitchFamily="18" charset="0"/>
              </a:rPr>
              <a:t>Side Effects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cs typeface="Times New Roman" pitchFamily="18" charset="0"/>
              </a:rPr>
              <a:t>Agranulocytosis</a:t>
            </a:r>
            <a:r>
              <a:rPr lang="en-US" altLang="en-US" sz="2800" dirty="0" smtClean="0">
                <a:cs typeface="Times New Roman" pitchFamily="18" charset="0"/>
              </a:rPr>
              <a:t> and inhibition of bone marrow.</a:t>
            </a:r>
            <a:r>
              <a:rPr lang="en-US" altLang="en-US" sz="2000" dirty="0" smtClean="0">
                <a:solidFill>
                  <a:srgbClr val="002060"/>
                </a:solidFill>
              </a:rPr>
              <a:t> (1/200-500-1000) reversible</a:t>
            </a:r>
          </a:p>
          <a:p>
            <a:pPr marL="1714500" lvl="3" indent="-342900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rgbClr val="002060"/>
                </a:solidFill>
              </a:rPr>
              <a:t>usually presents w/ acute </a:t>
            </a:r>
            <a:r>
              <a:rPr lang="en-US" altLang="en-US" sz="1800" dirty="0" err="1" smtClean="0">
                <a:solidFill>
                  <a:srgbClr val="002060"/>
                </a:solidFill>
              </a:rPr>
              <a:t>pharyngitis</a:t>
            </a:r>
            <a:r>
              <a:rPr lang="en-US" altLang="en-US" sz="1800" dirty="0" smtClean="0">
                <a:solidFill>
                  <a:srgbClr val="002060"/>
                </a:solidFill>
              </a:rPr>
              <a:t>/ </a:t>
            </a:r>
            <a:r>
              <a:rPr lang="en-US" altLang="en-US" sz="1800" dirty="0" err="1" smtClean="0">
                <a:solidFill>
                  <a:srgbClr val="002060"/>
                </a:solidFill>
              </a:rPr>
              <a:t>tonsilitis</a:t>
            </a:r>
            <a:r>
              <a:rPr lang="en-US" altLang="en-US" sz="1800" dirty="0" smtClean="0">
                <a:solidFill>
                  <a:srgbClr val="002060"/>
                </a:solidFill>
              </a:rPr>
              <a:t>  or pneumonia.  </a:t>
            </a:r>
          </a:p>
          <a:p>
            <a:pPr marL="577850" indent="-577850" algn="l" eaLnBrk="1" hangingPunct="1">
              <a:buClr>
                <a:srgbClr val="990000"/>
              </a:buClr>
              <a:buSzPct val="120000"/>
              <a:buFont typeface="Wingding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 </a:t>
            </a:r>
            <a:r>
              <a:rPr lang="en-US" altLang="en-US" sz="2400" dirty="0" smtClean="0">
                <a:cs typeface="Times New Roman" pitchFamily="18" charset="0"/>
              </a:rPr>
              <a:t>Increased size and </a:t>
            </a:r>
            <a:r>
              <a:rPr lang="en-US" altLang="en-US" sz="2400" dirty="0" err="1" smtClean="0">
                <a:cs typeface="Times New Roman" pitchFamily="18" charset="0"/>
              </a:rPr>
              <a:t>vascularity</a:t>
            </a:r>
            <a:r>
              <a:rPr lang="en-US" altLang="en-US" sz="2400" dirty="0" smtClean="0">
                <a:cs typeface="Times New Roman" pitchFamily="18" charset="0"/>
              </a:rPr>
              <a:t> of the thyroid. </a:t>
            </a:r>
          </a:p>
          <a:p>
            <a:pPr marL="577850" indent="-577850" algn="l" eaLnBrk="1" hangingPunct="1">
              <a:buClr>
                <a:srgbClr val="990000"/>
              </a:buClr>
              <a:buSzPct val="120000"/>
              <a:buFont typeface="Wingdings" pitchFamily="2" charset="2"/>
              <a:buNone/>
            </a:pPr>
            <a:r>
              <a:rPr lang="en-US" altLang="en-US" sz="2400" dirty="0" smtClean="0">
                <a:cs typeface="Times New Roman" pitchFamily="18" charset="0"/>
              </a:rPr>
              <a:t> Hypersensitivity: Drug fever, rashes,...etc.  </a:t>
            </a:r>
          </a:p>
          <a:p>
            <a:pPr marL="577850" indent="-577850" algn="l" eaLnBrk="1" hangingPunct="1">
              <a:buClr>
                <a:srgbClr val="990000"/>
              </a:buClr>
              <a:buSzPct val="120000"/>
              <a:buFont typeface="Wingdings" pitchFamily="2" charset="2"/>
              <a:buNone/>
            </a:pPr>
            <a:r>
              <a:rPr lang="en-US" altLang="en-US" sz="2400" dirty="0" smtClean="0">
                <a:cs typeface="Times New Roman" pitchFamily="18" charset="0"/>
              </a:rPr>
              <a:t> If they are given to pregnant or lactating female resulting in hypothyroidism of infant (</a:t>
            </a:r>
            <a:r>
              <a:rPr lang="en-US" altLang="en-US" sz="2400" u="sng" dirty="0" smtClean="0">
                <a:cs typeface="Times New Roman" pitchFamily="18" charset="0"/>
              </a:rPr>
              <a:t>Except</a:t>
            </a:r>
            <a:r>
              <a:rPr lang="en-US" altLang="en-US" sz="2400" dirty="0" smtClean="0"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cs typeface="Times New Roman" pitchFamily="18" charset="0"/>
              </a:rPr>
              <a:t>propylthiouracil</a:t>
            </a:r>
            <a:r>
              <a:rPr lang="en-US" altLang="en-US" sz="2400" dirty="0" smtClean="0">
                <a:cs typeface="Times New Roman" pitchFamily="18" charset="0"/>
              </a:rPr>
              <a:t>).</a:t>
            </a:r>
          </a:p>
          <a:p>
            <a:pPr marL="577850" indent="-577850" algn="l" eaLnBrk="1" hangingPunct="1">
              <a:buClr>
                <a:srgbClr val="990000"/>
              </a:buClr>
              <a:buSzPct val="120000"/>
              <a:buFont typeface="Wingdings" pitchFamily="2" charset="2"/>
              <a:buNone/>
            </a:pPr>
            <a:r>
              <a:rPr lang="en-US" altLang="en-US" sz="2400" dirty="0" smtClean="0"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cs typeface="Times New Roman" pitchFamily="18" charset="0"/>
              </a:rPr>
              <a:t>Cholestatic</a:t>
            </a:r>
            <a:r>
              <a:rPr lang="en-US" altLang="en-US" sz="2400" dirty="0" smtClean="0">
                <a:cs typeface="Times New Roman" pitchFamily="18" charset="0"/>
              </a:rPr>
              <a:t> jaundice, hepatitis, </a:t>
            </a:r>
            <a:r>
              <a:rPr lang="en-US" altLang="en-US" sz="2400" dirty="0" err="1" smtClean="0">
                <a:cs typeface="Times New Roman" pitchFamily="18" charset="0"/>
              </a:rPr>
              <a:t>lymphadenopathy</a:t>
            </a:r>
            <a:r>
              <a:rPr lang="en-US" altLang="en-US" sz="2400" dirty="0" smtClean="0">
                <a:cs typeface="Times New Roman" pitchFamily="18" charset="0"/>
              </a:rPr>
              <a:t>, headache, </a:t>
            </a:r>
            <a:r>
              <a:rPr lang="en-US" altLang="en-US" sz="2400" dirty="0" err="1" smtClean="0">
                <a:cs typeface="Times New Roman" pitchFamily="18" charset="0"/>
              </a:rPr>
              <a:t>diarrhoea</a:t>
            </a:r>
            <a:r>
              <a:rPr lang="en-US" altLang="en-US" sz="2400" dirty="0" smtClean="0">
                <a:cs typeface="Times New Roman" pitchFamily="18" charset="0"/>
              </a:rPr>
              <a:t>, </a:t>
            </a:r>
            <a:r>
              <a:rPr lang="en-US" altLang="en-US" sz="2400" dirty="0" err="1" smtClean="0">
                <a:cs typeface="Times New Roman" pitchFamily="18" charset="0"/>
              </a:rPr>
              <a:t>oedema</a:t>
            </a:r>
            <a:r>
              <a:rPr lang="en-US" altLang="en-US" sz="2400" dirty="0" smtClean="0">
                <a:cs typeface="Times New Roman" pitchFamily="18" charset="0"/>
              </a:rPr>
              <a:t> of the feet, </a:t>
            </a:r>
            <a:r>
              <a:rPr lang="en-US" altLang="en-US" sz="2400" dirty="0" err="1" smtClean="0">
                <a:cs typeface="Times New Roman" pitchFamily="18" charset="0"/>
              </a:rPr>
              <a:t>arthralgia</a:t>
            </a:r>
            <a:r>
              <a:rPr lang="en-US" altLang="en-US" sz="2400" dirty="0" smtClean="0">
                <a:cs typeface="Times New Roman" pitchFamily="18" charset="0"/>
              </a:rPr>
              <a:t> </a:t>
            </a:r>
            <a:r>
              <a:rPr lang="en-US" altLang="en-US" sz="2800" dirty="0" smtClean="0">
                <a:cs typeface="Times New Roman" pitchFamily="18" charset="0"/>
              </a:rPr>
              <a:t>(rare ).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00042"/>
            <a:ext cx="9144000" cy="6129358"/>
          </a:xfrm>
        </p:spPr>
        <p:txBody>
          <a:bodyPr/>
          <a:lstStyle/>
          <a:p>
            <a:pPr marL="533400" indent="-533400" algn="l" eaLnBrk="1" hangingPunct="1">
              <a:lnSpc>
                <a:spcPct val="90000"/>
              </a:lnSpc>
              <a:buClr>
                <a:srgbClr val="009900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err="1" smtClean="0">
                <a:cs typeface="Times New Roman" pitchFamily="18" charset="0"/>
              </a:rPr>
              <a:t>Agranulocytosis</a:t>
            </a:r>
            <a:r>
              <a:rPr lang="en-US" altLang="en-US" dirty="0" smtClean="0">
                <a:cs typeface="Times New Roman" pitchFamily="18" charset="0"/>
              </a:rPr>
              <a:t> is prevented by observing its early manifestations e.g. sore throat and doing repeated </a:t>
            </a:r>
            <a:r>
              <a:rPr lang="en-US" altLang="en-US" dirty="0" err="1" smtClean="0">
                <a:cs typeface="Times New Roman" pitchFamily="18" charset="0"/>
              </a:rPr>
              <a:t>leucocytic</a:t>
            </a:r>
            <a:r>
              <a:rPr lang="en-US" altLang="en-US" dirty="0" smtClean="0">
                <a:cs typeface="Times New Roman" pitchFamily="18" charset="0"/>
              </a:rPr>
              <a:t> count. 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rgbClr val="009900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The increased size and </a:t>
            </a:r>
            <a:r>
              <a:rPr lang="en-US" altLang="en-US" dirty="0" err="1" smtClean="0">
                <a:cs typeface="Times New Roman" pitchFamily="18" charset="0"/>
              </a:rPr>
              <a:t>vascularity</a:t>
            </a:r>
            <a:r>
              <a:rPr lang="en-US" altLang="en-US" dirty="0" smtClean="0">
                <a:cs typeface="Times New Roman" pitchFamily="18" charset="0"/>
              </a:rPr>
              <a:t> of the gland due to  (TSH) is prevented by giving small doses of </a:t>
            </a:r>
            <a:r>
              <a:rPr lang="en-US" altLang="en-US" dirty="0" err="1" smtClean="0">
                <a:cs typeface="Times New Roman" pitchFamily="18" charset="0"/>
              </a:rPr>
              <a:t>D.thyroxin</a:t>
            </a:r>
            <a:r>
              <a:rPr lang="en-US" altLang="en-US" dirty="0" smtClean="0">
                <a:cs typeface="Times New Roman" pitchFamily="18" charset="0"/>
              </a:rPr>
              <a:t> or KI with </a:t>
            </a:r>
            <a:r>
              <a:rPr lang="en-US" altLang="en-US" dirty="0" err="1" smtClean="0">
                <a:cs typeface="Times New Roman" pitchFamily="18" charset="0"/>
              </a:rPr>
              <a:t>thiouracil</a:t>
            </a:r>
            <a:r>
              <a:rPr lang="en-US" altLang="en-US" dirty="0" smtClean="0">
                <a:cs typeface="Times New Roman" pitchFamily="18" charset="0"/>
              </a:rPr>
              <a:t>. 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rgbClr val="009900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It is avoided in pregnancy because it causes </a:t>
            </a:r>
            <a:r>
              <a:rPr lang="en-US" altLang="en-US" dirty="0" err="1" smtClean="0">
                <a:cs typeface="Times New Roman" pitchFamily="18" charset="0"/>
              </a:rPr>
              <a:t>teratogenicity</a:t>
            </a:r>
            <a:r>
              <a:rPr lang="en-US" altLang="en-US" dirty="0" smtClean="0">
                <a:cs typeface="Times New Roman" pitchFamily="18" charset="0"/>
              </a:rPr>
              <a:t> in the form of cretinism. </a:t>
            </a:r>
          </a:p>
          <a:p>
            <a:pPr marL="533400" indent="-533400" algn="l" eaLnBrk="1" hangingPunct="1">
              <a:lnSpc>
                <a:spcPct val="90000"/>
              </a:lnSpc>
              <a:buClr>
                <a:srgbClr val="009900"/>
              </a:buClr>
              <a:buSzPct val="120000"/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 It is avoided in lactation because it may cause </a:t>
            </a:r>
            <a:r>
              <a:rPr lang="en-US" altLang="en-US" dirty="0" err="1" smtClean="0">
                <a:cs typeface="Times New Roman" pitchFamily="18" charset="0"/>
              </a:rPr>
              <a:t>myxedema</a:t>
            </a:r>
            <a:r>
              <a:rPr lang="en-US" altLang="en-US" dirty="0" smtClean="0">
                <a:cs typeface="Times New Roman" pitchFamily="18" charset="0"/>
              </a:rPr>
              <a:t> of infant.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2068</TotalTime>
  <Words>1777</Words>
  <Application>Microsoft Office PowerPoint</Application>
  <PresentationFormat>On-screen Show (4:3)</PresentationFormat>
  <Paragraphs>234</Paragraphs>
  <Slides>35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Edge</vt:lpstr>
      <vt:lpstr>Thyroid disorders</vt:lpstr>
      <vt:lpstr>MANAGEMENT </vt:lpstr>
      <vt:lpstr>Treatment of Graves is </vt:lpstr>
      <vt:lpstr>ANTITHYROID DRUG THERAPY </vt:lpstr>
      <vt:lpstr>PERCHLORATE (Anion Inhibitors) </vt:lpstr>
      <vt:lpstr>THIOURACIL DRUGS (30% prefered)</vt:lpstr>
      <vt:lpstr>Pharmacokinetics </vt:lpstr>
      <vt:lpstr>Indications </vt:lpstr>
      <vt:lpstr>PowerPoint Presentation</vt:lpstr>
      <vt:lpstr>Anti-thyroid Drugs</vt:lpstr>
      <vt:lpstr>Preparations </vt:lpstr>
      <vt:lpstr>IODIDES </vt:lpstr>
      <vt:lpstr>Pharmacological Effects </vt:lpstr>
      <vt:lpstr> Indications   </vt:lpstr>
      <vt:lpstr>Disadvantages   </vt:lpstr>
      <vt:lpstr>Side Effects </vt:lpstr>
      <vt:lpstr>Contraindication and Precautions   </vt:lpstr>
      <vt:lpstr>Adjuncts to Antithyroid Drugs </vt:lpstr>
      <vt:lpstr>PowerPoint Presentation</vt:lpstr>
      <vt:lpstr>Barbiturates   </vt:lpstr>
      <vt:lpstr>Surgical Removal of the Thyroid (subtotal thyroidectomy) </vt:lpstr>
      <vt:lpstr>SURGICAL THYROIDECTOMY   </vt:lpstr>
      <vt:lpstr>Potential Complications from Surgery:</vt:lpstr>
      <vt:lpstr>Hyperthyroidism (Treatment)</vt:lpstr>
      <vt:lpstr>Preparation of Patient for Thyroidectomy </vt:lpstr>
      <vt:lpstr>RADIOACTIVE IODINE  (70% thyroidologists prefer)</vt:lpstr>
      <vt:lpstr>PowerPoint Presentation</vt:lpstr>
      <vt:lpstr> Side Effects   </vt:lpstr>
      <vt:lpstr>Contraindication and Precautions </vt:lpstr>
      <vt:lpstr>Preparations and Doses </vt:lpstr>
      <vt:lpstr>Radioactive iodine (131I)</vt:lpstr>
      <vt:lpstr>Thyrotoxic crisis(STORM) </vt:lpstr>
      <vt:lpstr>TREATMENT </vt:lpstr>
      <vt:lpstr>PowerPoint Presentation</vt:lpstr>
      <vt:lpstr>PowerPoint Presentation</vt:lpstr>
    </vt:vector>
  </TitlesOfParts>
  <Company>Mansoura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Aspects of  Thyroid Disorders</dc:title>
  <dc:creator>Nagy</dc:creator>
  <cp:lastModifiedBy>Mohammed Atia</cp:lastModifiedBy>
  <cp:revision>174</cp:revision>
  <dcterms:created xsi:type="dcterms:W3CDTF">2008-11-18T03:47:06Z</dcterms:created>
  <dcterms:modified xsi:type="dcterms:W3CDTF">2024-03-21T15:18:07Z</dcterms:modified>
</cp:coreProperties>
</file>