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7"/>
  </p:notesMasterIdLst>
  <p:sldIdLst>
    <p:sldId id="325" r:id="rId2"/>
    <p:sldId id="308" r:id="rId3"/>
    <p:sldId id="309" r:id="rId4"/>
    <p:sldId id="310" r:id="rId5"/>
    <p:sldId id="311" r:id="rId6"/>
    <p:sldId id="312" r:id="rId7"/>
    <p:sldId id="313" r:id="rId8"/>
    <p:sldId id="314" r:id="rId9"/>
    <p:sldId id="315" r:id="rId10"/>
    <p:sldId id="316" r:id="rId11"/>
    <p:sldId id="317" r:id="rId12"/>
    <p:sldId id="342" r:id="rId13"/>
    <p:sldId id="257" r:id="rId14"/>
    <p:sldId id="328" r:id="rId15"/>
    <p:sldId id="329" r:id="rId16"/>
    <p:sldId id="330" r:id="rId17"/>
    <p:sldId id="296" r:id="rId18"/>
    <p:sldId id="297" r:id="rId19"/>
    <p:sldId id="298" r:id="rId20"/>
    <p:sldId id="363" r:id="rId21"/>
    <p:sldId id="318" r:id="rId22"/>
    <p:sldId id="326" r:id="rId23"/>
    <p:sldId id="327" r:id="rId24"/>
    <p:sldId id="299" r:id="rId25"/>
    <p:sldId id="300" r:id="rId26"/>
    <p:sldId id="301" r:id="rId27"/>
    <p:sldId id="307" r:id="rId28"/>
    <p:sldId id="320" r:id="rId29"/>
    <p:sldId id="302" r:id="rId30"/>
    <p:sldId id="346" r:id="rId31"/>
    <p:sldId id="304" r:id="rId32"/>
    <p:sldId id="305" r:id="rId33"/>
    <p:sldId id="258" r:id="rId34"/>
    <p:sldId id="259" r:id="rId35"/>
    <p:sldId id="285" r:id="rId36"/>
    <p:sldId id="261" r:id="rId37"/>
    <p:sldId id="286" r:id="rId38"/>
    <p:sldId id="262" r:id="rId39"/>
    <p:sldId id="287" r:id="rId40"/>
    <p:sldId id="263" r:id="rId41"/>
    <p:sldId id="288" r:id="rId42"/>
    <p:sldId id="264" r:id="rId43"/>
    <p:sldId id="265" r:id="rId44"/>
    <p:sldId id="289" r:id="rId45"/>
    <p:sldId id="356" r:id="rId46"/>
    <p:sldId id="266" r:id="rId47"/>
    <p:sldId id="267" r:id="rId48"/>
    <p:sldId id="268" r:id="rId49"/>
    <p:sldId id="269" r:id="rId50"/>
    <p:sldId id="270" r:id="rId51"/>
    <p:sldId id="271" r:id="rId52"/>
    <p:sldId id="290" r:id="rId53"/>
    <p:sldId id="282" r:id="rId54"/>
    <p:sldId id="272" r:id="rId55"/>
    <p:sldId id="291" r:id="rId56"/>
    <p:sldId id="273" r:id="rId57"/>
    <p:sldId id="274" r:id="rId58"/>
    <p:sldId id="275" r:id="rId59"/>
    <p:sldId id="276" r:id="rId60"/>
    <p:sldId id="277" r:id="rId61"/>
    <p:sldId id="292" r:id="rId62"/>
    <p:sldId id="278" r:id="rId63"/>
    <p:sldId id="279" r:id="rId64"/>
    <p:sldId id="280" r:id="rId65"/>
    <p:sldId id="283" r:id="rId6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1194"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A7B86F0-7516-49F8-9115-2D3BF94D8741}" type="datetimeFigureOut">
              <a:rPr lang="en-US" smtClean="0"/>
              <a:t>4/24/2024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DCEC9F-FD83-4A32-80F6-BA731E440F97}" type="slidenum">
              <a:rPr lang="en-US" smtClean="0"/>
              <a:t>‹#›</a:t>
            </a:fld>
            <a:endParaRPr lang="en-US"/>
          </a:p>
        </p:txBody>
      </p:sp>
    </p:spTree>
    <p:extLst>
      <p:ext uri="{BB962C8B-B14F-4D97-AF65-F5344CB8AC3E}">
        <p14:creationId xmlns:p14="http://schemas.microsoft.com/office/powerpoint/2010/main" val="11473681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4/24/2024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4/24/2024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4/24/2024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4/24/2024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4/24/2024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4/24/2024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4/24/2024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4/24/2024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4/24/2024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4/24/2024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4/24/2024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4/24/2024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b="1" u="sng" dirty="0"/>
              <a:t>DRUG THERAPY OF ACID - PEPTIC DISEASE </a:t>
            </a:r>
            <a:r>
              <a:rPr lang="en-US" u="sng" dirty="0"/>
              <a:t/>
            </a:r>
            <a:br>
              <a:rPr lang="en-US" u="sng" dirty="0"/>
            </a:br>
            <a:endParaRPr lang="en-US" dirty="0"/>
          </a:p>
        </p:txBody>
      </p:sp>
      <p:sp>
        <p:nvSpPr>
          <p:cNvPr id="3" name="Subtitle 2"/>
          <p:cNvSpPr>
            <a:spLocks noGrp="1"/>
          </p:cNvSpPr>
          <p:nvPr>
            <p:ph type="subTitle" idx="1"/>
          </p:nvPr>
        </p:nvSpPr>
        <p:spPr/>
        <p:txBody>
          <a:bodyPr/>
          <a:lstStyle/>
          <a:p>
            <a:r>
              <a:rPr lang="en-US" dirty="0" smtClean="0"/>
              <a:t>By</a:t>
            </a:r>
          </a:p>
          <a:p>
            <a:r>
              <a:rPr lang="en-US" dirty="0" err="1" smtClean="0"/>
              <a:t>Dr.Mohamed</a:t>
            </a:r>
            <a:r>
              <a:rPr lang="en-US" dirty="0" smtClean="0"/>
              <a:t> </a:t>
            </a:r>
            <a:r>
              <a:rPr lang="en-US" dirty="0" err="1" smtClean="0"/>
              <a:t>Abdelmoneim</a:t>
            </a:r>
            <a:r>
              <a:rPr lang="en-US" dirty="0" smtClean="0"/>
              <a:t> </a:t>
            </a:r>
            <a:r>
              <a:rPr lang="en-US" dirty="0" err="1" smtClean="0"/>
              <a:t>Attia</a:t>
            </a:r>
            <a:endParaRPr lang="en-US" dirty="0"/>
          </a:p>
        </p:txBody>
      </p:sp>
    </p:spTree>
    <p:extLst>
      <p:ext uri="{BB962C8B-B14F-4D97-AF65-F5344CB8AC3E}">
        <p14:creationId xmlns:p14="http://schemas.microsoft.com/office/powerpoint/2010/main" val="4487043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781800"/>
          </a:xfrm>
        </p:spPr>
        <p:txBody>
          <a:bodyPr>
            <a:normAutofit fontScale="92500" lnSpcReduction="10000"/>
          </a:bodyPr>
          <a:lstStyle/>
          <a:p>
            <a:pPr marL="0" indent="0">
              <a:buNone/>
            </a:pPr>
            <a:r>
              <a:rPr lang="en-US" b="1" u="sng" dirty="0"/>
              <a:t>Diagnosis:</a:t>
            </a:r>
          </a:p>
          <a:p>
            <a:pPr marL="0" indent="0">
              <a:buNone/>
            </a:pPr>
            <a:r>
              <a:rPr lang="en-US" b="1" dirty="0"/>
              <a:t>A. Noninvasive testing for H. pylori:</a:t>
            </a:r>
          </a:p>
          <a:p>
            <a:pPr marL="0" indent="0">
              <a:buNone/>
            </a:pPr>
            <a:r>
              <a:rPr lang="en-US" dirty="0" smtClean="0"/>
              <a:t>1-Serologic </a:t>
            </a:r>
            <a:r>
              <a:rPr lang="en-US" dirty="0"/>
              <a:t>ELISA tests have sensitivity and specificity of over 90%. Positive </a:t>
            </a:r>
            <a:r>
              <a:rPr lang="en-US" dirty="0" smtClean="0"/>
              <a:t>serologic tests </a:t>
            </a:r>
            <a:r>
              <a:rPr lang="en-US" dirty="0"/>
              <a:t>do not necessarily imply ongoing active infection. After </a:t>
            </a:r>
            <a:r>
              <a:rPr lang="en-US" dirty="0" smtClean="0"/>
              <a:t>H. </a:t>
            </a:r>
            <a:r>
              <a:rPr lang="en-US" dirty="0"/>
              <a:t>pylori eradication </a:t>
            </a:r>
            <a:r>
              <a:rPr lang="en-US" dirty="0" smtClean="0"/>
              <a:t>with antibiotics</a:t>
            </a:r>
            <a:r>
              <a:rPr lang="en-US" dirty="0"/>
              <a:t>, antibody levels decline to undetectable levels in 50% of patients by </a:t>
            </a:r>
            <a:r>
              <a:rPr lang="en-US" dirty="0" smtClean="0"/>
              <a:t>12-18 months</a:t>
            </a:r>
            <a:r>
              <a:rPr lang="en-US" dirty="0"/>
              <a:t>.</a:t>
            </a:r>
          </a:p>
          <a:p>
            <a:pPr marL="0" indent="0">
              <a:buNone/>
            </a:pPr>
            <a:r>
              <a:rPr lang="en-US" dirty="0" smtClean="0"/>
              <a:t>2-A </a:t>
            </a:r>
            <a:r>
              <a:rPr lang="en-US" dirty="0"/>
              <a:t>fecal antigen immunoassay has excellent sensitivity and specificity (90%). </a:t>
            </a:r>
            <a:r>
              <a:rPr lang="en-US" dirty="0" smtClean="0"/>
              <a:t>A positive </a:t>
            </a:r>
            <a:r>
              <a:rPr lang="en-US" dirty="0"/>
              <a:t>test is indicative of active infection</a:t>
            </a:r>
          </a:p>
          <a:p>
            <a:pPr marL="0" indent="0">
              <a:buNone/>
            </a:pPr>
            <a:r>
              <a:rPr lang="en-US" dirty="0" smtClean="0"/>
              <a:t>3-The </a:t>
            </a:r>
            <a:r>
              <a:rPr lang="en-US" dirty="0"/>
              <a:t>13C-urea and 14C-urea breath tests also have excellent sensitivity </a:t>
            </a:r>
            <a:r>
              <a:rPr lang="en-US" dirty="0" smtClean="0"/>
              <a:t>and specificity </a:t>
            </a:r>
            <a:r>
              <a:rPr lang="en-US" dirty="0"/>
              <a:t>(90%), and a positive test is indicative of active infection. However, their</a:t>
            </a:r>
          </a:p>
          <a:p>
            <a:pPr marL="0" indent="0">
              <a:buNone/>
            </a:pPr>
            <a:r>
              <a:rPr lang="en-US" dirty="0"/>
              <a:t>greater cost makes them less attractive than other noninvasive tests in most </a:t>
            </a:r>
            <a:r>
              <a:rPr lang="en-US" dirty="0" smtClean="0"/>
              <a:t>clinical settings</a:t>
            </a:r>
            <a:r>
              <a:rPr lang="en-US" dirty="0"/>
              <a:t>.</a:t>
            </a:r>
          </a:p>
        </p:txBody>
      </p:sp>
    </p:spTree>
    <p:extLst>
      <p:ext uri="{BB962C8B-B14F-4D97-AF65-F5344CB8AC3E}">
        <p14:creationId xmlns:p14="http://schemas.microsoft.com/office/powerpoint/2010/main" val="14752608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76200"/>
            <a:ext cx="9067800" cy="6781800"/>
          </a:xfrm>
        </p:spPr>
        <p:txBody>
          <a:bodyPr>
            <a:normAutofit fontScale="92500" lnSpcReduction="20000"/>
          </a:bodyPr>
          <a:lstStyle/>
          <a:p>
            <a:pPr marL="0" indent="0">
              <a:buNone/>
            </a:pPr>
            <a:r>
              <a:rPr lang="en-US" b="1" u="sng" dirty="0"/>
              <a:t>B. Endoscopic testing for H. pylori:</a:t>
            </a:r>
          </a:p>
          <a:p>
            <a:pPr marL="0" indent="0">
              <a:buNone/>
            </a:pPr>
            <a:r>
              <a:rPr lang="en-US" dirty="0"/>
              <a:t>Endoscopically obtained gastric biopsy specimens can be obtained for detection of </a:t>
            </a:r>
            <a:r>
              <a:rPr lang="en-US" dirty="0" smtClean="0"/>
              <a:t>H pylori </a:t>
            </a:r>
            <a:r>
              <a:rPr lang="en-US" dirty="0"/>
              <a:t>by testing for urease production.</a:t>
            </a:r>
          </a:p>
          <a:p>
            <a:pPr marL="0" indent="0">
              <a:buNone/>
            </a:pPr>
            <a:r>
              <a:rPr lang="en-US" dirty="0"/>
              <a:t>Histologic assessment of biopsies from the gastric antrum and body is more definitive.</a:t>
            </a:r>
          </a:p>
          <a:p>
            <a:pPr marL="0" indent="0">
              <a:buNone/>
            </a:pPr>
            <a:r>
              <a:rPr lang="en-US" b="1" u="sng" dirty="0"/>
              <a:t>Eradication therapy:</a:t>
            </a:r>
          </a:p>
          <a:p>
            <a:pPr marL="0" indent="0">
              <a:buNone/>
            </a:pPr>
            <a:r>
              <a:rPr lang="en-US" dirty="0"/>
              <a:t>o All patients with duodenal and gastric ulcers should have H. pylori </a:t>
            </a:r>
            <a:r>
              <a:rPr lang="en-US" dirty="0" smtClean="0"/>
              <a:t>eradication therapy</a:t>
            </a:r>
            <a:r>
              <a:rPr lang="en-US" dirty="0"/>
              <a:t>.</a:t>
            </a:r>
          </a:p>
          <a:p>
            <a:pPr marL="0" indent="0">
              <a:buNone/>
            </a:pPr>
            <a:r>
              <a:rPr lang="en-US" dirty="0"/>
              <a:t>o There are several protocols for eradication but the most </a:t>
            </a:r>
            <a:r>
              <a:rPr lang="en-US" dirty="0" smtClean="0"/>
              <a:t>widely </a:t>
            </a:r>
            <a:r>
              <a:rPr lang="en-US" dirty="0"/>
              <a:t>accepted is </a:t>
            </a:r>
            <a:r>
              <a:rPr lang="en-US" dirty="0" smtClean="0"/>
              <a:t>done by </a:t>
            </a:r>
            <a:r>
              <a:rPr lang="en-US" dirty="0"/>
              <a:t>one week triple therapy including:</a:t>
            </a:r>
          </a:p>
          <a:p>
            <a:pPr marL="0" indent="0">
              <a:buNone/>
            </a:pPr>
            <a:r>
              <a:rPr lang="en-US" dirty="0"/>
              <a:t>o Omeprazole (20 mg bid)+ Clarithromycin (500 mg bid) + Metronidazole (500 mg </a:t>
            </a:r>
            <a:r>
              <a:rPr lang="en-US" dirty="0" smtClean="0"/>
              <a:t>bid or </a:t>
            </a:r>
            <a:r>
              <a:rPr lang="en-US" dirty="0"/>
              <a:t>amoxicillin (1 gm bid)</a:t>
            </a:r>
          </a:p>
          <a:p>
            <a:pPr marL="0" indent="0">
              <a:buNone/>
            </a:pPr>
            <a:r>
              <a:rPr lang="en-US" b="1" u="sng" dirty="0"/>
              <a:t>NB: However recurrence is common.</a:t>
            </a:r>
          </a:p>
        </p:txBody>
      </p:sp>
    </p:spTree>
    <p:extLst>
      <p:ext uri="{BB962C8B-B14F-4D97-AF65-F5344CB8AC3E}">
        <p14:creationId xmlns:p14="http://schemas.microsoft.com/office/powerpoint/2010/main" val="17504633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idx="4294967295"/>
          </p:nvPr>
        </p:nvSpPr>
        <p:spPr/>
        <p:txBody>
          <a:bodyPr/>
          <a:lstStyle/>
          <a:p>
            <a:pPr eaLnBrk="1" hangingPunct="1"/>
            <a:r>
              <a:rPr lang="en-US" altLang="en-US" sz="5400" smtClean="0"/>
              <a:t>Diagnosis of </a:t>
            </a:r>
            <a:r>
              <a:rPr lang="en-US" altLang="en-US" sz="5400" i="1" smtClean="0"/>
              <a:t>H. pylori</a:t>
            </a:r>
          </a:p>
        </p:txBody>
      </p:sp>
      <p:pic>
        <p:nvPicPr>
          <p:cNvPr id="38916" name="Picture 4" descr="Duodenal ApexNotBleedingClearUlcerBas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71600" y="1340768"/>
            <a:ext cx="7658050" cy="4392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0677475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04800"/>
            <a:ext cx="9144000" cy="6324600"/>
          </a:xfrm>
        </p:spPr>
        <p:txBody>
          <a:bodyPr>
            <a:normAutofit fontScale="77500" lnSpcReduction="20000"/>
          </a:bodyPr>
          <a:lstStyle/>
          <a:p>
            <a:pPr rtl="1">
              <a:buNone/>
            </a:pPr>
            <a:r>
              <a:rPr lang="en-US" b="1" u="sng" dirty="0"/>
              <a:t>Therapy of peptic ulcer</a:t>
            </a:r>
            <a:r>
              <a:rPr lang="en-US" dirty="0"/>
              <a:t> </a:t>
            </a:r>
            <a:endParaRPr lang="en-US" dirty="0" smtClean="0"/>
          </a:p>
          <a:p>
            <a:pPr rtl="1">
              <a:buNone/>
            </a:pPr>
            <a:r>
              <a:rPr lang="en-US" b="1" dirty="0" smtClean="0"/>
              <a:t>Definition: </a:t>
            </a:r>
            <a:r>
              <a:rPr lang="en-US" dirty="0" smtClean="0"/>
              <a:t>ulcer which occur in presence of acid and pepsin </a:t>
            </a:r>
            <a:r>
              <a:rPr lang="en-US" dirty="0"/>
              <a:t>(penetrate </a:t>
            </a:r>
            <a:r>
              <a:rPr lang="en-US" dirty="0" err="1"/>
              <a:t>muscularis</a:t>
            </a:r>
            <a:r>
              <a:rPr lang="en-US" dirty="0"/>
              <a:t> mucosa).</a:t>
            </a:r>
          </a:p>
          <a:p>
            <a:pPr rtl="1">
              <a:buNone/>
            </a:pPr>
            <a:r>
              <a:rPr lang="en-US" dirty="0" smtClean="0"/>
              <a:t>It  is defined as  </a:t>
            </a:r>
            <a:r>
              <a:rPr lang="en-US" dirty="0"/>
              <a:t>a chronic inflammatory condition </a:t>
            </a:r>
            <a:r>
              <a:rPr lang="en-US" dirty="0" smtClean="0"/>
              <a:t>characterized </a:t>
            </a:r>
            <a:r>
              <a:rPr lang="en-US" dirty="0"/>
              <a:t>by ulceration in regions of the upper gastrointestinal tract where parietal cells secrete pepsin and hydrochloric acid. The most common sites are the duodenum and stomach.</a:t>
            </a:r>
          </a:p>
          <a:p>
            <a:pPr>
              <a:buNone/>
            </a:pPr>
            <a:endParaRPr lang="ar-EG" dirty="0"/>
          </a:p>
          <a:p>
            <a:pPr rtl="1">
              <a:buNone/>
            </a:pPr>
            <a:r>
              <a:rPr lang="en-US" b="1" dirty="0" smtClean="0"/>
              <a:t>Types:</a:t>
            </a:r>
          </a:p>
          <a:p>
            <a:pPr rtl="1">
              <a:buNone/>
            </a:pPr>
            <a:r>
              <a:rPr lang="en-US" dirty="0" smtClean="0"/>
              <a:t>1-Acute : ( superficial gastric erosions): due to</a:t>
            </a:r>
          </a:p>
          <a:p>
            <a:pPr rtl="1">
              <a:buNone/>
            </a:pPr>
            <a:endParaRPr lang="en-US" dirty="0" smtClean="0"/>
          </a:p>
          <a:p>
            <a:pPr rtl="1">
              <a:buNone/>
            </a:pPr>
            <a:r>
              <a:rPr lang="en-US" dirty="0" smtClean="0"/>
              <a:t>*</a:t>
            </a:r>
            <a:r>
              <a:rPr lang="en-US" dirty="0" err="1" smtClean="0"/>
              <a:t>ulcerogenic</a:t>
            </a:r>
            <a:r>
              <a:rPr lang="en-US" dirty="0" smtClean="0"/>
              <a:t> drugs </a:t>
            </a:r>
            <a:r>
              <a:rPr lang="en-US" dirty="0" err="1" smtClean="0"/>
              <a:t>e.g</a:t>
            </a:r>
            <a:r>
              <a:rPr lang="en-US" dirty="0" smtClean="0"/>
              <a:t> NSAID and aspirin</a:t>
            </a:r>
          </a:p>
          <a:p>
            <a:pPr rtl="1">
              <a:buNone/>
            </a:pPr>
            <a:r>
              <a:rPr lang="en-US" dirty="0" smtClean="0"/>
              <a:t>*Stress ulcer </a:t>
            </a:r>
            <a:r>
              <a:rPr lang="en-US" dirty="0" err="1" smtClean="0"/>
              <a:t>e.g</a:t>
            </a:r>
            <a:r>
              <a:rPr lang="en-US" dirty="0" smtClean="0"/>
              <a:t> MI, hypotension due to hemorrhage….etc.</a:t>
            </a:r>
          </a:p>
          <a:p>
            <a:pPr rtl="1">
              <a:buNone/>
            </a:pPr>
            <a:endParaRPr lang="en-US" dirty="0" smtClean="0"/>
          </a:p>
          <a:p>
            <a:pPr rtl="1">
              <a:buNone/>
            </a:pPr>
            <a:r>
              <a:rPr lang="en-US" dirty="0" smtClean="0"/>
              <a:t>2-chronic ulcer </a:t>
            </a:r>
          </a:p>
          <a:p>
            <a:pPr marL="0" indent="0">
              <a:buNone/>
            </a:pPr>
            <a:endParaRPr lang="en-US" dirty="0"/>
          </a:p>
          <a:p>
            <a:pPr marL="0" indent="0">
              <a:buNone/>
            </a:pPr>
            <a:r>
              <a:rPr lang="en-US" dirty="0"/>
              <a:t> </a:t>
            </a:r>
          </a:p>
        </p:txBody>
      </p:sp>
    </p:spTree>
    <p:extLst>
      <p:ext uri="{BB962C8B-B14F-4D97-AF65-F5344CB8AC3E}">
        <p14:creationId xmlns:p14="http://schemas.microsoft.com/office/powerpoint/2010/main" val="33579106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idx="4294967295"/>
          </p:nvPr>
        </p:nvSpPr>
        <p:spPr/>
        <p:txBody>
          <a:bodyPr/>
          <a:lstStyle/>
          <a:p>
            <a:pPr eaLnBrk="1" hangingPunct="1"/>
            <a:r>
              <a:rPr lang="en-US" altLang="en-US" smtClean="0"/>
              <a:t>Definitions</a:t>
            </a:r>
          </a:p>
        </p:txBody>
      </p:sp>
      <p:sp>
        <p:nvSpPr>
          <p:cNvPr id="9219" name="Rectangle 3"/>
          <p:cNvSpPr>
            <a:spLocks noGrp="1" noChangeArrowheads="1"/>
          </p:cNvSpPr>
          <p:nvPr>
            <p:ph type="body" idx="4294967295"/>
          </p:nvPr>
        </p:nvSpPr>
        <p:spPr/>
        <p:txBody>
          <a:bodyPr/>
          <a:lstStyle/>
          <a:p>
            <a:pPr eaLnBrk="1" hangingPunct="1">
              <a:buClr>
                <a:srgbClr val="FFFF00"/>
              </a:buClr>
            </a:pPr>
            <a:r>
              <a:rPr lang="en-US" altLang="en-US" b="1" smtClean="0">
                <a:solidFill>
                  <a:srgbClr val="FF0000"/>
                </a:solidFill>
              </a:rPr>
              <a:t>Ulcer:</a:t>
            </a:r>
          </a:p>
          <a:p>
            <a:pPr eaLnBrk="1" hangingPunct="1">
              <a:buFontTx/>
              <a:buNone/>
            </a:pPr>
            <a:r>
              <a:rPr lang="en-US" altLang="en-US" smtClean="0"/>
              <a:t>	A lesion on an epithelial surface (skin or mucous membrane) caused by superficial loss of tissue.</a:t>
            </a:r>
          </a:p>
          <a:p>
            <a:pPr eaLnBrk="1" hangingPunct="1">
              <a:buClr>
                <a:srgbClr val="FFFF00"/>
              </a:buClr>
            </a:pPr>
            <a:r>
              <a:rPr lang="en-US" altLang="en-US" b="1" smtClean="0">
                <a:solidFill>
                  <a:srgbClr val="FF0000"/>
                </a:solidFill>
              </a:rPr>
              <a:t>Erosion:</a:t>
            </a:r>
          </a:p>
          <a:p>
            <a:pPr eaLnBrk="1" hangingPunct="1">
              <a:buFontTx/>
              <a:buNone/>
            </a:pPr>
            <a:r>
              <a:rPr lang="en-US" altLang="en-US" smtClean="0"/>
              <a:t>	A lesion on an epithelial surface (skin or mucous membrane) caused by superficial loss of tissue, </a:t>
            </a:r>
            <a:r>
              <a:rPr lang="en-US" altLang="en-US" b="1" i="1" smtClean="0"/>
              <a:t>limited to the mucosa.</a:t>
            </a:r>
          </a:p>
        </p:txBody>
      </p:sp>
    </p:spTree>
    <p:extLst>
      <p:ext uri="{BB962C8B-B14F-4D97-AF65-F5344CB8AC3E}">
        <p14:creationId xmlns:p14="http://schemas.microsoft.com/office/powerpoint/2010/main" val="265524774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idx="4294967295"/>
          </p:nvPr>
        </p:nvSpPr>
        <p:spPr/>
        <p:txBody>
          <a:bodyPr/>
          <a:lstStyle/>
          <a:p>
            <a:pPr eaLnBrk="1" hangingPunct="1"/>
            <a:r>
              <a:rPr lang="en-US" altLang="en-US" smtClean="0"/>
              <a:t>Definitions</a:t>
            </a:r>
          </a:p>
        </p:txBody>
      </p:sp>
      <p:sp>
        <p:nvSpPr>
          <p:cNvPr id="10243" name="Rectangle 3"/>
          <p:cNvSpPr>
            <a:spLocks noGrp="1" noChangeArrowheads="1"/>
          </p:cNvSpPr>
          <p:nvPr>
            <p:ph type="body" idx="4294967295"/>
          </p:nvPr>
        </p:nvSpPr>
        <p:spPr>
          <a:xfrm>
            <a:off x="457200" y="1295400"/>
            <a:ext cx="7620000" cy="4830763"/>
          </a:xfrm>
        </p:spPr>
        <p:txBody>
          <a:bodyPr/>
          <a:lstStyle/>
          <a:p>
            <a:pPr eaLnBrk="1" hangingPunct="1">
              <a:buClr>
                <a:srgbClr val="FF0000"/>
              </a:buClr>
            </a:pPr>
            <a:r>
              <a:rPr lang="en-US" altLang="en-US" b="1" dirty="0" smtClean="0">
                <a:solidFill>
                  <a:srgbClr val="FF0000"/>
                </a:solidFill>
              </a:rPr>
              <a:t>Peptic Ulcer</a:t>
            </a:r>
          </a:p>
          <a:p>
            <a:pPr eaLnBrk="1" hangingPunct="1">
              <a:buFontTx/>
              <a:buNone/>
            </a:pPr>
            <a:r>
              <a:rPr lang="en-US" altLang="en-US" dirty="0" smtClean="0"/>
              <a:t>	An ulcer of the alimentary tract mucosa, usually in the stomach or duodenum, &amp; rarely in the lower esophagus, where the mucosa is exposed to the acid gastric secretion</a:t>
            </a:r>
          </a:p>
          <a:p>
            <a:pPr eaLnBrk="1" hangingPunct="1">
              <a:buClr>
                <a:srgbClr val="FF0000"/>
              </a:buClr>
            </a:pPr>
            <a:r>
              <a:rPr lang="en-US" altLang="en-US" dirty="0"/>
              <a:t>It has to be deep enough to penetrate the </a:t>
            </a:r>
            <a:r>
              <a:rPr lang="en-US" altLang="en-US" dirty="0" err="1"/>
              <a:t>muscularis</a:t>
            </a:r>
            <a:r>
              <a:rPr lang="en-US" altLang="en-US" dirty="0"/>
              <a:t> mucosa</a:t>
            </a:r>
          </a:p>
        </p:txBody>
      </p:sp>
    </p:spTree>
    <p:extLst>
      <p:ext uri="{BB962C8B-B14F-4D97-AF65-F5344CB8AC3E}">
        <p14:creationId xmlns:p14="http://schemas.microsoft.com/office/powerpoint/2010/main" val="336488152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idx="4294967295"/>
          </p:nvPr>
        </p:nvSpPr>
        <p:spPr/>
        <p:txBody>
          <a:bodyPr/>
          <a:lstStyle/>
          <a:p>
            <a:pPr eaLnBrk="1" hangingPunct="1"/>
            <a:r>
              <a:rPr lang="en-US" altLang="en-US" sz="2800" smtClean="0"/>
              <a:t>Peptic Ulcer Disease</a:t>
            </a:r>
          </a:p>
        </p:txBody>
      </p:sp>
      <p:pic>
        <p:nvPicPr>
          <p:cNvPr id="11267" name="Picture 4" descr="ulc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9600" y="1371600"/>
            <a:ext cx="8229600" cy="502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42681557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14290"/>
            <a:ext cx="9144000" cy="6429420"/>
          </a:xfrm>
        </p:spPr>
        <p:txBody>
          <a:bodyPr>
            <a:normAutofit fontScale="92500" lnSpcReduction="20000"/>
          </a:bodyPr>
          <a:lstStyle/>
          <a:p>
            <a:pPr rtl="1">
              <a:buNone/>
            </a:pPr>
            <a:r>
              <a:rPr lang="en-US" b="1" u="sng" dirty="0" smtClean="0"/>
              <a:t>Sites  of peptic ulcer :</a:t>
            </a:r>
          </a:p>
          <a:p>
            <a:pPr rtl="1">
              <a:buNone/>
            </a:pPr>
            <a:r>
              <a:rPr lang="en-US" dirty="0" smtClean="0"/>
              <a:t>DU-GU-……….</a:t>
            </a:r>
          </a:p>
          <a:p>
            <a:pPr rtl="1">
              <a:buNone/>
            </a:pPr>
            <a:r>
              <a:rPr lang="en-US" b="1" u="sng" dirty="0" smtClean="0"/>
              <a:t>Path physiology of peptic ulcer :</a:t>
            </a:r>
          </a:p>
          <a:p>
            <a:pPr rtl="1">
              <a:buNone/>
            </a:pPr>
            <a:r>
              <a:rPr lang="en-US" dirty="0" smtClean="0"/>
              <a:t>Normally there is balance between :</a:t>
            </a:r>
          </a:p>
          <a:p>
            <a:pPr rtl="1">
              <a:buNone/>
            </a:pPr>
            <a:r>
              <a:rPr lang="en-US" b="1" u="sng" dirty="0" smtClean="0"/>
              <a:t>1)  Defensive mechanism in the stomach  due to </a:t>
            </a:r>
          </a:p>
          <a:p>
            <a:pPr rtl="1">
              <a:buNone/>
            </a:pPr>
            <a:r>
              <a:rPr lang="en-US" dirty="0" smtClean="0"/>
              <a:t>*mucosa secrete mucous and bicarbonate</a:t>
            </a:r>
          </a:p>
          <a:p>
            <a:pPr rtl="1">
              <a:buNone/>
            </a:pPr>
            <a:r>
              <a:rPr lang="en-US" dirty="0" smtClean="0"/>
              <a:t>*mucosa rapidly replaces damaged epithelial cells</a:t>
            </a:r>
          </a:p>
          <a:p>
            <a:pPr rtl="1">
              <a:buNone/>
            </a:pPr>
            <a:r>
              <a:rPr lang="en-US" dirty="0" smtClean="0"/>
              <a:t>*mucosa synthesizes PGE1 and PGE2 which (stimulate synthesis and  secretion of  mucous and bicarbonate  and increases gastric blood flow)</a:t>
            </a:r>
          </a:p>
          <a:p>
            <a:pPr rtl="1">
              <a:buNone/>
            </a:pPr>
            <a:r>
              <a:rPr lang="en-US" dirty="0" smtClean="0"/>
              <a:t>So, mucous and bicarbonate form protective  gel like over the mucosa which with the epithelial cells tight junction form mucosal barrier which prevent (back diffusion of acid (H) , also  Na and K diffusion to gastric mucosa)</a:t>
            </a:r>
          </a:p>
          <a:p>
            <a:endParaRPr lang="ar-EG"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8929718" cy="6741368"/>
          </a:xfrm>
        </p:spPr>
        <p:txBody>
          <a:bodyPr>
            <a:normAutofit fontScale="92500" lnSpcReduction="20000"/>
          </a:bodyPr>
          <a:lstStyle/>
          <a:p>
            <a:pPr rtl="1">
              <a:buNone/>
            </a:pPr>
            <a:r>
              <a:rPr lang="en-US" b="1" u="sng" dirty="0" smtClean="0"/>
              <a:t>2)Aggressive factors in the stomach:</a:t>
            </a:r>
          </a:p>
          <a:p>
            <a:pPr rtl="1">
              <a:buNone/>
            </a:pPr>
            <a:r>
              <a:rPr lang="en-US" dirty="0" smtClean="0"/>
              <a:t>*secretion of HCL and pepsin(</a:t>
            </a:r>
            <a:r>
              <a:rPr lang="en-US" dirty="0" err="1" smtClean="0"/>
              <a:t>proteolytic</a:t>
            </a:r>
            <a:r>
              <a:rPr lang="en-US" dirty="0" smtClean="0"/>
              <a:t> enzyme)  </a:t>
            </a:r>
          </a:p>
          <a:p>
            <a:pPr rtl="1">
              <a:buNone/>
            </a:pPr>
            <a:r>
              <a:rPr lang="en-US" dirty="0" smtClean="0"/>
              <a:t>*infection of the stomach specially in the  duodenum with </a:t>
            </a:r>
            <a:r>
              <a:rPr lang="en-US" dirty="0" err="1" smtClean="0"/>
              <a:t>helicopacter</a:t>
            </a:r>
            <a:r>
              <a:rPr lang="en-US" dirty="0" smtClean="0"/>
              <a:t> pylori (G-</a:t>
            </a:r>
            <a:r>
              <a:rPr lang="en-US" dirty="0" err="1" smtClean="0"/>
              <a:t>ve</a:t>
            </a:r>
            <a:r>
              <a:rPr lang="en-US" dirty="0" smtClean="0"/>
              <a:t> bacilli)</a:t>
            </a:r>
          </a:p>
          <a:p>
            <a:pPr rtl="1">
              <a:buNone/>
            </a:pPr>
            <a:r>
              <a:rPr lang="en-US" b="1" u="sng" dirty="0" smtClean="0"/>
              <a:t>So, etiology of peptic ulcer is due to :</a:t>
            </a:r>
          </a:p>
          <a:p>
            <a:pPr marL="0" indent="0">
              <a:buNone/>
            </a:pPr>
            <a:r>
              <a:rPr lang="en-US" b="1" u="sng" dirty="0"/>
              <a:t>Etiology: </a:t>
            </a:r>
          </a:p>
          <a:p>
            <a:pPr marL="0" indent="0">
              <a:buNone/>
            </a:pPr>
            <a:r>
              <a:rPr lang="en-US" dirty="0"/>
              <a:t>Major causes of peptic ulcer:</a:t>
            </a:r>
          </a:p>
          <a:p>
            <a:pPr marL="0" indent="0">
              <a:buNone/>
            </a:pPr>
            <a:r>
              <a:rPr lang="en-US" dirty="0"/>
              <a:t>• H. pylori infection (previously discussed)</a:t>
            </a:r>
          </a:p>
          <a:p>
            <a:pPr rtl="1">
              <a:buNone/>
            </a:pPr>
            <a:r>
              <a:rPr lang="en-US" dirty="0"/>
              <a:t>• Aspirin and other Non steroidal anti-inflammatory drugs (NSAIDs). Most of drug </a:t>
            </a:r>
            <a:r>
              <a:rPr lang="en-US" dirty="0" smtClean="0"/>
              <a:t>induced ulcers </a:t>
            </a:r>
            <a:r>
              <a:rPr lang="en-US" dirty="0"/>
              <a:t>are dose related</a:t>
            </a:r>
            <a:r>
              <a:rPr lang="en-US" dirty="0" smtClean="0"/>
              <a:t>.</a:t>
            </a:r>
            <a:r>
              <a:rPr lang="en-US" b="1" dirty="0"/>
              <a:t> </a:t>
            </a:r>
            <a:r>
              <a:rPr lang="en-US" b="1" dirty="0" smtClean="0"/>
              <a:t> </a:t>
            </a:r>
            <a:r>
              <a:rPr lang="en-US" dirty="0" smtClean="0"/>
              <a:t>They decrease mucosal </a:t>
            </a:r>
            <a:r>
              <a:rPr lang="en-US" dirty="0"/>
              <a:t>resistance (main factor in </a:t>
            </a:r>
            <a:r>
              <a:rPr lang="en-US" dirty="0" smtClean="0"/>
              <a:t>GU</a:t>
            </a:r>
            <a:endParaRPr lang="en-US" dirty="0"/>
          </a:p>
          <a:p>
            <a:pPr marL="0" indent="0">
              <a:buNone/>
            </a:pPr>
            <a:r>
              <a:rPr lang="en-US" dirty="0"/>
              <a:t>• Acid </a:t>
            </a:r>
            <a:r>
              <a:rPr lang="en-US" dirty="0" err="1"/>
              <a:t>hypersecretory</a:t>
            </a:r>
            <a:r>
              <a:rPr lang="en-US" dirty="0"/>
              <a:t> states such as </a:t>
            </a:r>
            <a:r>
              <a:rPr lang="en-US" dirty="0" err="1"/>
              <a:t>Zollinger</a:t>
            </a:r>
            <a:r>
              <a:rPr lang="en-US" dirty="0"/>
              <a:t>-Ellison syndrome</a:t>
            </a:r>
            <a:r>
              <a:rPr lang="en-US" dirty="0" smtClean="0"/>
              <a:t>. (gastrin hormone production)</a:t>
            </a:r>
            <a:endParaRPr lang="en-US" dirty="0"/>
          </a:p>
          <a:p>
            <a:pPr marL="0" indent="0">
              <a:buNone/>
            </a:pPr>
            <a:r>
              <a:rPr lang="en-US" dirty="0"/>
              <a:t>• Up to one-fourth of ulcers are idiopathic.</a:t>
            </a:r>
          </a:p>
          <a:p>
            <a:pPr rtl="1">
              <a:buNone/>
            </a:pPr>
            <a:endParaRPr lang="en-US" b="1" dirty="0" smtClean="0"/>
          </a:p>
          <a:p>
            <a:endParaRPr lang="ar-EG"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643710"/>
          </a:xfrm>
        </p:spPr>
        <p:txBody>
          <a:bodyPr>
            <a:normAutofit fontScale="85000" lnSpcReduction="10000"/>
          </a:bodyPr>
          <a:lstStyle/>
          <a:p>
            <a:pPr rtl="1">
              <a:buNone/>
            </a:pPr>
            <a:r>
              <a:rPr lang="en-US" dirty="0"/>
              <a:t>• excess </a:t>
            </a:r>
            <a:r>
              <a:rPr lang="en-US" dirty="0" smtClean="0"/>
              <a:t>vagal stimulation (stress and anxiety)</a:t>
            </a:r>
          </a:p>
          <a:p>
            <a:pPr rtl="1">
              <a:buNone/>
            </a:pPr>
            <a:r>
              <a:rPr lang="en-US" dirty="0"/>
              <a:t>• decreased </a:t>
            </a:r>
            <a:r>
              <a:rPr lang="en-US" dirty="0" smtClean="0"/>
              <a:t>gastrin and histamine  destruction as in liver cell failure and hepatic cirrhosis</a:t>
            </a:r>
          </a:p>
          <a:p>
            <a:pPr rtl="1">
              <a:buNone/>
            </a:pPr>
            <a:r>
              <a:rPr lang="en-US" dirty="0"/>
              <a:t>• allergic </a:t>
            </a:r>
            <a:r>
              <a:rPr lang="en-US" dirty="0" smtClean="0"/>
              <a:t>conditions (histamine)</a:t>
            </a:r>
          </a:p>
          <a:p>
            <a:pPr marL="0" indent="0">
              <a:buClr>
                <a:srgbClr val="FFFF00"/>
              </a:buClr>
              <a:buNone/>
            </a:pPr>
            <a:r>
              <a:rPr lang="en-US" altLang="en-US" b="1" u="sng" dirty="0"/>
              <a:t>The two most common causes of PUD are:</a:t>
            </a:r>
          </a:p>
          <a:p>
            <a:pPr marL="457200" lvl="1" indent="0">
              <a:buClr>
                <a:schemeClr val="tx1"/>
              </a:buClr>
              <a:buNone/>
            </a:pPr>
            <a:r>
              <a:rPr lang="en-US" altLang="en-US" sz="2400" i="1" dirty="0"/>
              <a:t>Helicobacter pylori</a:t>
            </a:r>
            <a:r>
              <a:rPr lang="en-US" altLang="en-US" sz="2400" dirty="0"/>
              <a:t> infection ( 70-80%)</a:t>
            </a:r>
          </a:p>
          <a:p>
            <a:pPr marL="457200" lvl="1" indent="0">
              <a:buClr>
                <a:schemeClr val="tx1"/>
              </a:buClr>
              <a:buNone/>
            </a:pPr>
            <a:r>
              <a:rPr lang="en-US" altLang="en-US" sz="2400" dirty="0"/>
              <a:t>Non-steroidal anti-inflammatory drugs (NSAIDS)</a:t>
            </a:r>
          </a:p>
          <a:p>
            <a:pPr rtl="1">
              <a:buNone/>
            </a:pPr>
            <a:r>
              <a:rPr lang="en-US"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rPr>
              <a:t>The majority of PUD patients are  </a:t>
            </a:r>
            <a:r>
              <a:rPr lang="en-US" b="1" i="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rPr>
              <a:t>H</a:t>
            </a:r>
            <a:r>
              <a:rPr lang="en-US" b="1" i="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rPr>
              <a:t>. pylori</a:t>
            </a:r>
            <a:r>
              <a:rPr lang="en-US"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rPr>
              <a:t> infected</a:t>
            </a:r>
          </a:p>
          <a:p>
            <a:pPr rtl="1">
              <a:buNone/>
            </a:pPr>
            <a:endParaRPr lang="en-US" b="1" u="sng" dirty="0" smtClean="0"/>
          </a:p>
          <a:p>
            <a:pPr marL="0" indent="0">
              <a:buNone/>
            </a:pPr>
            <a:r>
              <a:rPr lang="en-US" b="1" i="1" u="sng" dirty="0"/>
              <a:t>N.B.: </a:t>
            </a:r>
          </a:p>
          <a:p>
            <a:pPr marL="0" indent="0">
              <a:buNone/>
            </a:pPr>
            <a:r>
              <a:rPr lang="en-US" i="1" dirty="0"/>
              <a:t>Cyclooxygenase-2 (COX-2) inhibitors: </a:t>
            </a:r>
            <a:r>
              <a:rPr lang="en-US" dirty="0"/>
              <a:t>Celecoxib, </a:t>
            </a:r>
            <a:r>
              <a:rPr lang="en-US" dirty="0" err="1"/>
              <a:t>rofecoxib</a:t>
            </a:r>
            <a:r>
              <a:rPr lang="en-US" dirty="0"/>
              <a:t>, and </a:t>
            </a:r>
            <a:r>
              <a:rPr lang="en-US" dirty="0" err="1"/>
              <a:t>valdecoxibe</a:t>
            </a:r>
            <a:r>
              <a:rPr lang="en-US" dirty="0"/>
              <a:t> are </a:t>
            </a:r>
            <a:r>
              <a:rPr lang="en-US" dirty="0" smtClean="0"/>
              <a:t>NSAIDs </a:t>
            </a:r>
            <a:r>
              <a:rPr lang="en-US" dirty="0"/>
              <a:t>that selectively inhibit cyclooxygenase-2 (COX-2)-the principal enzyme involved </a:t>
            </a:r>
            <a:r>
              <a:rPr lang="en-US" dirty="0" smtClean="0"/>
              <a:t>in prostaglandin </a:t>
            </a:r>
            <a:r>
              <a:rPr lang="en-US" dirty="0"/>
              <a:t>production at sites of inflammation-while sparing cyclooxygenase-1 (COX-1</a:t>
            </a:r>
            <a:r>
              <a:rPr lang="en-US" dirty="0" smtClean="0"/>
              <a:t>), the </a:t>
            </a:r>
            <a:r>
              <a:rPr lang="en-US" dirty="0"/>
              <a:t>principal enzyme involved in the synthesis of </a:t>
            </a:r>
            <a:r>
              <a:rPr lang="en-US" dirty="0" smtClean="0"/>
              <a:t>prostaglandins important </a:t>
            </a:r>
            <a:r>
              <a:rPr lang="en-US" dirty="0"/>
              <a:t>in gastric </a:t>
            </a:r>
            <a:r>
              <a:rPr lang="en-US" dirty="0" err="1"/>
              <a:t>cytoprotection</a:t>
            </a:r>
            <a:r>
              <a:rPr lang="en-US" dirty="0"/>
              <a:t>.</a:t>
            </a:r>
          </a:p>
          <a:p>
            <a:endParaRPr lang="ar-EG"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pPr marL="0" indent="0"/>
            <a:r>
              <a:rPr lang="en-US" dirty="0"/>
              <a:t> Acid peptic disease includes peptic ulcer “gastric and duodenal", gastroesophageal reflux and pathological </a:t>
            </a:r>
            <a:r>
              <a:rPr lang="en-US" dirty="0" err="1"/>
              <a:t>hypersecretory</a:t>
            </a:r>
            <a:r>
              <a:rPr lang="en-US" dirty="0"/>
              <a:t> states such as </a:t>
            </a:r>
            <a:r>
              <a:rPr lang="en-US" dirty="0" err="1"/>
              <a:t>Zollinger</a:t>
            </a:r>
            <a:r>
              <a:rPr lang="en-US" dirty="0"/>
              <a:t> - Ellison syndrome.</a:t>
            </a:r>
            <a:br>
              <a:rPr lang="en-US" dirty="0"/>
            </a:br>
            <a:endParaRPr lang="en-US" dirty="0"/>
          </a:p>
        </p:txBody>
      </p:sp>
    </p:spTree>
    <p:extLst>
      <p:ext uri="{BB962C8B-B14F-4D97-AF65-F5344CB8AC3E}">
        <p14:creationId xmlns:p14="http://schemas.microsoft.com/office/powerpoint/2010/main" val="257416875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Regulation of </a:t>
            </a:r>
            <a:r>
              <a:rPr lang="en-US" b="1" dirty="0" err="1"/>
              <a:t>HCl</a:t>
            </a:r>
            <a:r>
              <a:rPr lang="en-US" b="1" dirty="0"/>
              <a:t> secretion</a:t>
            </a:r>
            <a:endParaRPr lang="en-US" dirty="0"/>
          </a:p>
        </p:txBody>
      </p:sp>
      <p:pic>
        <p:nvPicPr>
          <p:cNvPr id="3" name="Picture 2" descr="HCl"/>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85801" y="1295400"/>
            <a:ext cx="7543800" cy="5105400"/>
          </a:xfrm>
          <a:prstGeom prst="rect">
            <a:avLst/>
          </a:prstGeom>
          <a:noFill/>
          <a:ln>
            <a:noFill/>
          </a:ln>
        </p:spPr>
      </p:pic>
    </p:spTree>
    <p:extLst>
      <p:ext uri="{BB962C8B-B14F-4D97-AF65-F5344CB8AC3E}">
        <p14:creationId xmlns:p14="http://schemas.microsoft.com/office/powerpoint/2010/main" val="351164022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76200"/>
            <a:ext cx="9067800" cy="6781800"/>
          </a:xfrm>
        </p:spPr>
        <p:txBody>
          <a:bodyPr>
            <a:normAutofit lnSpcReduction="10000"/>
          </a:bodyPr>
          <a:lstStyle/>
          <a:p>
            <a:pPr marL="0" indent="0">
              <a:buNone/>
            </a:pPr>
            <a:r>
              <a:rPr lang="en-US" b="1" u="sng" dirty="0" smtClean="0"/>
              <a:t>Pathology</a:t>
            </a:r>
            <a:r>
              <a:rPr lang="en-US" b="1" u="sng" dirty="0"/>
              <a:t>:</a:t>
            </a:r>
          </a:p>
          <a:p>
            <a:pPr marL="0" indent="0">
              <a:buNone/>
            </a:pPr>
            <a:r>
              <a:rPr lang="en-US" dirty="0" smtClean="0"/>
              <a:t>Ulcers extend through the </a:t>
            </a:r>
            <a:r>
              <a:rPr lang="en-US" dirty="0" err="1" smtClean="0"/>
              <a:t>muscularis</a:t>
            </a:r>
            <a:r>
              <a:rPr lang="en-US" dirty="0" smtClean="0"/>
              <a:t> mucosae and are usually over 5 mm in diameter. Ulcers</a:t>
            </a:r>
          </a:p>
          <a:p>
            <a:pPr marL="0" indent="0">
              <a:buNone/>
            </a:pPr>
            <a:r>
              <a:rPr lang="en-US" dirty="0" smtClean="0"/>
              <a:t>occur five times more common in the duodenum than the stomach. Over 95% of the duodenal</a:t>
            </a:r>
          </a:p>
          <a:p>
            <a:pPr marL="0" indent="0">
              <a:buNone/>
            </a:pPr>
            <a:r>
              <a:rPr lang="en-US" dirty="0" smtClean="0"/>
              <a:t>ulcers are in the bulb or pyloric channel.</a:t>
            </a:r>
          </a:p>
          <a:p>
            <a:pPr marL="0" indent="0">
              <a:buNone/>
            </a:pPr>
            <a:r>
              <a:rPr lang="en-US" b="1" dirty="0" smtClean="0"/>
              <a:t>Incidence</a:t>
            </a:r>
            <a:r>
              <a:rPr lang="en-US" b="1" dirty="0"/>
              <a:t>:</a:t>
            </a:r>
          </a:p>
          <a:p>
            <a:pPr marL="0" indent="0">
              <a:buNone/>
            </a:pPr>
            <a:r>
              <a:rPr lang="en-US" altLang="en-US" dirty="0" smtClean="0"/>
              <a:t>Peptic </a:t>
            </a:r>
            <a:r>
              <a:rPr lang="en-US" altLang="en-US" dirty="0"/>
              <a:t>ulcer disease (PUD) is a common disorder that affects millions of individuals worldwide</a:t>
            </a:r>
            <a:r>
              <a:rPr lang="en-US" altLang="en-US" sz="2800" dirty="0"/>
              <a:t> </a:t>
            </a:r>
          </a:p>
          <a:p>
            <a:pPr marL="0" indent="0">
              <a:buNone/>
            </a:pPr>
            <a:r>
              <a:rPr lang="en-US"/>
              <a:t>Although ulcers can occur in any age group, duodenal ulcers most commonly occur between the ages of 30 and 55, whereas gastric ulcers are more common between the ages of 55 and 70.</a:t>
            </a:r>
          </a:p>
          <a:p>
            <a:pPr marL="0" indent="0">
              <a:buNone/>
            </a:pPr>
            <a:endParaRPr lang="en-US" dirty="0" smtClean="0"/>
          </a:p>
        </p:txBody>
      </p:sp>
    </p:spTree>
    <p:extLst>
      <p:ext uri="{BB962C8B-B14F-4D97-AF65-F5344CB8AC3E}">
        <p14:creationId xmlns:p14="http://schemas.microsoft.com/office/powerpoint/2010/main" val="343906193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76200"/>
            <a:ext cx="9067800" cy="6705600"/>
          </a:xfrm>
        </p:spPr>
        <p:txBody>
          <a:bodyPr>
            <a:normAutofit fontScale="55000" lnSpcReduction="20000"/>
          </a:bodyPr>
          <a:lstStyle/>
          <a:p>
            <a:pPr marL="0" indent="0">
              <a:buNone/>
            </a:pPr>
            <a:r>
              <a:rPr lang="en-US" b="1" u="sng" dirty="0"/>
              <a:t>Complications of peptic ulcer:</a:t>
            </a:r>
          </a:p>
          <a:p>
            <a:pPr marL="0" indent="0">
              <a:buNone/>
            </a:pPr>
            <a:r>
              <a:rPr lang="en-US" b="1" u="sng" dirty="0"/>
              <a:t>• Hemorrhage:</a:t>
            </a:r>
          </a:p>
          <a:p>
            <a:pPr marL="0" indent="0">
              <a:buNone/>
            </a:pPr>
            <a:r>
              <a:rPr lang="en-US" dirty="0"/>
              <a:t>- Is the most common complication, it is an emergency situation and is lethal in I 0% of</a:t>
            </a:r>
          </a:p>
          <a:p>
            <a:pPr marL="0" indent="0">
              <a:buNone/>
            </a:pPr>
            <a:r>
              <a:rPr lang="en-US" dirty="0"/>
              <a:t>patients, the mortality increases with age.</a:t>
            </a:r>
          </a:p>
          <a:p>
            <a:pPr marL="0" indent="0">
              <a:buNone/>
            </a:pPr>
            <a:r>
              <a:rPr lang="en-US" dirty="0"/>
              <a:t>It presents with anemia with occult blood in stools, hematemesis, vomiting of coffee</a:t>
            </a:r>
          </a:p>
          <a:p>
            <a:pPr marL="0" indent="0">
              <a:buNone/>
            </a:pPr>
            <a:r>
              <a:rPr lang="en-US" dirty="0"/>
              <a:t>ground material, melena or with shock.</a:t>
            </a:r>
          </a:p>
          <a:p>
            <a:pPr marL="0" indent="0">
              <a:buNone/>
            </a:pPr>
            <a:r>
              <a:rPr lang="en-US" b="1" i="1" dirty="0"/>
              <a:t>Treatment:</a:t>
            </a:r>
          </a:p>
          <a:p>
            <a:pPr marL="0" indent="0">
              <a:buNone/>
            </a:pPr>
            <a:r>
              <a:rPr lang="en-US" dirty="0"/>
              <a:t>The patient needs to be admitted to the ICU, resuscitated by fluids and blood.</a:t>
            </a:r>
          </a:p>
          <a:p>
            <a:pPr marL="0" indent="0">
              <a:buNone/>
            </a:pPr>
            <a:r>
              <a:rPr lang="en-US" dirty="0"/>
              <a:t>Endoscopy upper GI to know the cause of the bleeding, should b e </a:t>
            </a:r>
            <a:r>
              <a:rPr lang="en-US" dirty="0" smtClean="0"/>
              <a:t>done Intravenous </a:t>
            </a:r>
            <a:r>
              <a:rPr lang="en-US" dirty="0"/>
              <a:t>proton pump inhibitors.</a:t>
            </a:r>
          </a:p>
          <a:p>
            <a:pPr marL="0" indent="0">
              <a:buNone/>
            </a:pPr>
            <a:r>
              <a:rPr lang="en-US" b="1" u="sng" dirty="0"/>
              <a:t>• Perforation :</a:t>
            </a:r>
          </a:p>
          <a:p>
            <a:pPr marL="0" indent="0">
              <a:buNone/>
            </a:pPr>
            <a:r>
              <a:rPr lang="en-US" dirty="0"/>
              <a:t>- It usually presents with sudden onset of severe abdominal pain; ileus and board like</a:t>
            </a:r>
          </a:p>
          <a:p>
            <a:pPr marL="0" indent="0">
              <a:buNone/>
            </a:pPr>
            <a:r>
              <a:rPr lang="en-US" dirty="0"/>
              <a:t>rigidity of the abdominal wall.</a:t>
            </a:r>
          </a:p>
          <a:p>
            <a:pPr marL="0" indent="0">
              <a:buNone/>
            </a:pPr>
            <a:r>
              <a:rPr lang="en-US" dirty="0"/>
              <a:t>- The first presentation may be shock and septicemia.</a:t>
            </a:r>
          </a:p>
          <a:p>
            <a:pPr marL="0" indent="0">
              <a:buNone/>
            </a:pPr>
            <a:r>
              <a:rPr lang="en-US" dirty="0" smtClean="0"/>
              <a:t>Polymorph nuclear leukocytosis </a:t>
            </a:r>
            <a:r>
              <a:rPr lang="en-US" dirty="0"/>
              <a:t>and raised serum amylase may be found.</a:t>
            </a:r>
          </a:p>
          <a:p>
            <a:pPr marL="0" indent="0">
              <a:buNone/>
            </a:pPr>
            <a:r>
              <a:rPr lang="en-US" dirty="0"/>
              <a:t>- Plain X-ray abdomen in the erect position may show air under the diaphragm.</a:t>
            </a:r>
          </a:p>
          <a:p>
            <a:pPr marL="0" indent="0">
              <a:buNone/>
            </a:pPr>
            <a:r>
              <a:rPr lang="en-US" dirty="0"/>
              <a:t>- </a:t>
            </a:r>
            <a:r>
              <a:rPr lang="en-US" b="1" dirty="0"/>
              <a:t>Management:</a:t>
            </a:r>
          </a:p>
          <a:p>
            <a:pPr marL="0" indent="0">
              <a:buNone/>
            </a:pPr>
            <a:r>
              <a:rPr lang="en-US" dirty="0"/>
              <a:t>Nasogastric tube to empty the stomach and prevent further peritoneal soiling. IV fluids</a:t>
            </a:r>
          </a:p>
          <a:p>
            <a:pPr marL="0" indent="0">
              <a:buNone/>
            </a:pPr>
            <a:r>
              <a:rPr lang="en-US" dirty="0"/>
              <a:t>and broad spectrum antibiotic, followed by surgical closure and omental patch.</a:t>
            </a:r>
          </a:p>
          <a:p>
            <a:pPr marL="0" indent="0">
              <a:buNone/>
            </a:pPr>
            <a:r>
              <a:rPr lang="en-US" dirty="0"/>
              <a:t>• </a:t>
            </a:r>
            <a:r>
              <a:rPr lang="en-US" b="1" u="sng" dirty="0"/>
              <a:t>Penetration:</a:t>
            </a:r>
          </a:p>
          <a:p>
            <a:pPr marL="0" indent="0">
              <a:buNone/>
            </a:pPr>
            <a:r>
              <a:rPr lang="en-US" dirty="0"/>
              <a:t>Into the pancreas or the biliary system presents with increasing severity of the pain</a:t>
            </a:r>
          </a:p>
          <a:p>
            <a:pPr marL="0" indent="0">
              <a:buNone/>
            </a:pPr>
            <a:r>
              <a:rPr lang="en-US" dirty="0"/>
              <a:t>with radiation to the back and symptoms and signs of pancreatitis and cholangitis.</a:t>
            </a:r>
          </a:p>
        </p:txBody>
      </p:sp>
    </p:spTree>
    <p:extLst>
      <p:ext uri="{BB962C8B-B14F-4D97-AF65-F5344CB8AC3E}">
        <p14:creationId xmlns:p14="http://schemas.microsoft.com/office/powerpoint/2010/main" val="225574625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152400"/>
            <a:ext cx="9067800" cy="5973763"/>
          </a:xfrm>
        </p:spPr>
        <p:txBody>
          <a:bodyPr>
            <a:normAutofit fontScale="92500" lnSpcReduction="20000"/>
          </a:bodyPr>
          <a:lstStyle/>
          <a:p>
            <a:pPr marL="0" indent="0">
              <a:buNone/>
            </a:pPr>
            <a:r>
              <a:rPr lang="en-US" dirty="0"/>
              <a:t>• </a:t>
            </a:r>
            <a:r>
              <a:rPr lang="en-US" b="1" u="sng" dirty="0"/>
              <a:t>Gastric outlet obstruction:</a:t>
            </a:r>
          </a:p>
          <a:p>
            <a:pPr marL="0" indent="0">
              <a:buNone/>
            </a:pPr>
            <a:r>
              <a:rPr lang="en-US" dirty="0"/>
              <a:t>- It presents with epigastric fullness, vomiting of foul odor of previously ingested </a:t>
            </a:r>
            <a:r>
              <a:rPr lang="en-US" dirty="0" smtClean="0"/>
              <a:t>food with </a:t>
            </a:r>
            <a:r>
              <a:rPr lang="en-US" dirty="0"/>
              <a:t>alkalosis , loss of weight is seen in longstanding cases.</a:t>
            </a:r>
          </a:p>
          <a:p>
            <a:pPr marL="0" indent="0">
              <a:buNone/>
            </a:pPr>
            <a:r>
              <a:rPr lang="en-US" dirty="0"/>
              <a:t>- The obstruction may be due to edema and inflammatory reaction around the ulcer.</a:t>
            </a:r>
          </a:p>
          <a:p>
            <a:pPr marL="0" indent="0">
              <a:buNone/>
            </a:pPr>
            <a:r>
              <a:rPr lang="en-US" dirty="0"/>
              <a:t>- </a:t>
            </a:r>
            <a:r>
              <a:rPr lang="en-US" dirty="0" smtClean="0"/>
              <a:t> </a:t>
            </a:r>
            <a:r>
              <a:rPr lang="en-US" dirty="0"/>
              <a:t>Barium meal and endoscopy are diagnostic.</a:t>
            </a:r>
          </a:p>
          <a:p>
            <a:pPr marL="0" indent="0">
              <a:buNone/>
            </a:pPr>
            <a:r>
              <a:rPr lang="en-US" dirty="0"/>
              <a:t>- </a:t>
            </a:r>
            <a:r>
              <a:rPr lang="en-US" b="1" dirty="0"/>
              <a:t>Management:</a:t>
            </a:r>
          </a:p>
          <a:p>
            <a:pPr marL="0" indent="0">
              <a:buNone/>
            </a:pPr>
            <a:r>
              <a:rPr lang="en-US" dirty="0" err="1"/>
              <a:t>Naso</a:t>
            </a:r>
            <a:r>
              <a:rPr lang="en-US" dirty="0"/>
              <a:t>-gastric suction for one week combined with IV fluid replacement and </a:t>
            </a:r>
            <a:r>
              <a:rPr lang="en-US" dirty="0" smtClean="0"/>
              <a:t>proton pump </a:t>
            </a:r>
            <a:r>
              <a:rPr lang="en-US" dirty="0"/>
              <a:t>inhibitors. The most common cause is fibrosis and scarring and this needs</a:t>
            </a:r>
          </a:p>
          <a:p>
            <a:pPr marL="0" indent="0">
              <a:buNone/>
            </a:pPr>
            <a:r>
              <a:rPr lang="en-US" dirty="0"/>
              <a:t>endoscopic balloon dilatation or surgery.</a:t>
            </a:r>
          </a:p>
          <a:p>
            <a:pPr marL="0" indent="0">
              <a:buNone/>
            </a:pPr>
            <a:r>
              <a:rPr lang="fr-FR" dirty="0"/>
              <a:t>• </a:t>
            </a:r>
            <a:r>
              <a:rPr lang="fr-FR" b="1" u="sng" dirty="0" err="1"/>
              <a:t>Malignant</a:t>
            </a:r>
            <a:r>
              <a:rPr lang="fr-FR" b="1" u="sng" dirty="0"/>
              <a:t> change in </a:t>
            </a:r>
            <a:r>
              <a:rPr lang="fr-FR" b="1" u="sng" dirty="0" smtClean="0"/>
              <a:t>gastric </a:t>
            </a:r>
            <a:r>
              <a:rPr lang="fr-FR" b="1" u="sng" dirty="0" err="1"/>
              <a:t>ulcer</a:t>
            </a:r>
            <a:endParaRPr lang="en-US" b="1" u="sng" dirty="0"/>
          </a:p>
        </p:txBody>
      </p:sp>
    </p:spTree>
    <p:extLst>
      <p:ext uri="{BB962C8B-B14F-4D97-AF65-F5344CB8AC3E}">
        <p14:creationId xmlns:p14="http://schemas.microsoft.com/office/powerpoint/2010/main" val="146047614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643710"/>
          </a:xfrm>
        </p:spPr>
        <p:txBody>
          <a:bodyPr>
            <a:normAutofit fontScale="92500" lnSpcReduction="20000"/>
          </a:bodyPr>
          <a:lstStyle/>
          <a:p>
            <a:pPr rtl="1">
              <a:buNone/>
            </a:pPr>
            <a:r>
              <a:rPr lang="en-US" b="1" u="sng" dirty="0" smtClean="0"/>
              <a:t>Clinical picture of peptic ulcer:</a:t>
            </a:r>
          </a:p>
          <a:p>
            <a:pPr rtl="1">
              <a:buNone/>
            </a:pPr>
            <a:r>
              <a:rPr lang="en-US" b="1" u="sng" dirty="0" smtClean="0"/>
              <a:t>(A)  Typical presentations:</a:t>
            </a:r>
          </a:p>
          <a:p>
            <a:pPr rtl="1">
              <a:buNone/>
            </a:pPr>
            <a:r>
              <a:rPr lang="en-US" b="1" dirty="0" smtClean="0"/>
              <a:t>Symptoms: </a:t>
            </a:r>
            <a:r>
              <a:rPr lang="en-US" dirty="0" smtClean="0"/>
              <a:t>Patients can be asymptomatic or have anorexia, nausea, vomiting, heartburn or </a:t>
            </a:r>
            <a:r>
              <a:rPr lang="en-US" dirty="0" err="1" smtClean="0"/>
              <a:t>epigastric</a:t>
            </a:r>
            <a:r>
              <a:rPr lang="en-US" dirty="0" smtClean="0"/>
              <a:t> pain.</a:t>
            </a:r>
          </a:p>
          <a:p>
            <a:pPr rtl="1">
              <a:buNone/>
            </a:pPr>
            <a:r>
              <a:rPr lang="en-US" dirty="0" smtClean="0"/>
              <a:t>Ulcer pain or ulcer dyspepsia:</a:t>
            </a:r>
          </a:p>
          <a:p>
            <a:pPr rtl="1">
              <a:buNone/>
            </a:pPr>
            <a:r>
              <a:rPr lang="en-US" dirty="0" smtClean="0"/>
              <a:t>*etiology : due to contact of acid with exposed nerve ending in the base of the ulcer </a:t>
            </a:r>
          </a:p>
          <a:p>
            <a:pPr rtl="1">
              <a:buNone/>
            </a:pPr>
            <a:r>
              <a:rPr lang="en-US" dirty="0" smtClean="0"/>
              <a:t>*character:  deep  seated burning sensation(may be dull-colicky-stabbing), differ in DU and GU as follow :</a:t>
            </a:r>
          </a:p>
          <a:p>
            <a:pPr rtl="1">
              <a:buNone/>
            </a:pPr>
            <a:r>
              <a:rPr lang="en-US" b="1" u="sng" dirty="0" smtClean="0"/>
              <a:t>1-Time :</a:t>
            </a:r>
          </a:p>
          <a:p>
            <a:pPr rtl="1">
              <a:buNone/>
            </a:pPr>
            <a:r>
              <a:rPr lang="en-US" dirty="0" smtClean="0"/>
              <a:t>* DU pain occur 0 .5- 2 hours  after meal (hunger pain) to buffer hyperacidity. Also occur at night (nocturnal pain which awake patient at midnight)</a:t>
            </a:r>
          </a:p>
          <a:p>
            <a:pPr>
              <a:buNone/>
            </a:pPr>
            <a:r>
              <a:rPr lang="en-US" dirty="0" smtClean="0"/>
              <a:t>*GU pain occur  0.5-1 hour after meal.</a:t>
            </a:r>
            <a:endParaRPr lang="ar-EG"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85000" lnSpcReduction="20000"/>
          </a:bodyPr>
          <a:lstStyle/>
          <a:p>
            <a:pPr rtl="1">
              <a:buNone/>
            </a:pPr>
            <a:r>
              <a:rPr lang="en-US" b="1" u="sng" dirty="0" smtClean="0"/>
              <a:t>2-Site :</a:t>
            </a:r>
          </a:p>
          <a:p>
            <a:pPr rtl="1">
              <a:buNone/>
            </a:pPr>
            <a:r>
              <a:rPr lang="en-US" dirty="0" smtClean="0"/>
              <a:t>*DU: </a:t>
            </a:r>
            <a:r>
              <a:rPr lang="en-US" dirty="0" err="1" smtClean="0"/>
              <a:t>epigastric</a:t>
            </a:r>
            <a:r>
              <a:rPr lang="en-US" dirty="0" smtClean="0"/>
              <a:t>  pain to the right of middle line</a:t>
            </a:r>
          </a:p>
          <a:p>
            <a:pPr rtl="1">
              <a:buNone/>
            </a:pPr>
            <a:r>
              <a:rPr lang="en-US" dirty="0" smtClean="0"/>
              <a:t>*GU: </a:t>
            </a:r>
            <a:r>
              <a:rPr lang="en-US" dirty="0" err="1" smtClean="0"/>
              <a:t>epigatric</a:t>
            </a:r>
            <a:r>
              <a:rPr lang="en-US" dirty="0" smtClean="0"/>
              <a:t> pain to the left of middle line</a:t>
            </a:r>
          </a:p>
          <a:p>
            <a:pPr rtl="1">
              <a:buNone/>
            </a:pPr>
            <a:r>
              <a:rPr lang="en-US" b="1" u="sng" dirty="0" smtClean="0"/>
              <a:t>3- What increases?</a:t>
            </a:r>
          </a:p>
          <a:p>
            <a:pPr rtl="1">
              <a:buNone/>
            </a:pPr>
            <a:r>
              <a:rPr lang="en-US" dirty="0" smtClean="0"/>
              <a:t>DU:  hunger, irritant foods, smoking, stress, tea, coffee, drugs…..  </a:t>
            </a:r>
            <a:r>
              <a:rPr lang="ar-EG" dirty="0" smtClean="0"/>
              <a:t>*</a:t>
            </a:r>
            <a:endParaRPr lang="en-US" dirty="0" smtClean="0"/>
          </a:p>
          <a:p>
            <a:pPr rtl="1">
              <a:buNone/>
            </a:pPr>
            <a:r>
              <a:rPr lang="en-US" dirty="0" smtClean="0"/>
              <a:t>     * GU: food (why?) + …….</a:t>
            </a:r>
          </a:p>
          <a:p>
            <a:pPr rtl="1">
              <a:buNone/>
            </a:pPr>
            <a:r>
              <a:rPr lang="en-US" b="1" u="sng" dirty="0" smtClean="0"/>
              <a:t>4-What decreases?</a:t>
            </a:r>
          </a:p>
          <a:p>
            <a:pPr rtl="1">
              <a:buNone/>
            </a:pPr>
            <a:r>
              <a:rPr lang="en-US" dirty="0" smtClean="0"/>
              <a:t>DU: </a:t>
            </a:r>
            <a:r>
              <a:rPr lang="en-US" dirty="0" err="1" smtClean="0"/>
              <a:t>alkalies</a:t>
            </a:r>
            <a:r>
              <a:rPr lang="en-US" dirty="0" smtClean="0"/>
              <a:t> and  eating </a:t>
            </a:r>
          </a:p>
          <a:p>
            <a:pPr rtl="1">
              <a:buNone/>
            </a:pPr>
            <a:r>
              <a:rPr lang="en-US" dirty="0" err="1" smtClean="0"/>
              <a:t>Gu:alkalies</a:t>
            </a:r>
            <a:r>
              <a:rPr lang="en-US" dirty="0" smtClean="0"/>
              <a:t> and vomiting</a:t>
            </a:r>
          </a:p>
          <a:p>
            <a:pPr rtl="1">
              <a:buNone/>
            </a:pPr>
            <a:r>
              <a:rPr lang="en-US" b="1" u="sng" dirty="0" smtClean="0"/>
              <a:t>5-Signs:</a:t>
            </a:r>
          </a:p>
          <a:p>
            <a:pPr rtl="1">
              <a:buNone/>
            </a:pPr>
            <a:r>
              <a:rPr lang="en-US" dirty="0" smtClean="0"/>
              <a:t>Localized tenderness at the site of pain (left or right)</a:t>
            </a:r>
          </a:p>
          <a:p>
            <a:pPr rtl="1">
              <a:buNone/>
            </a:pPr>
            <a:endParaRPr lang="en-US" dirty="0" smtClean="0"/>
          </a:p>
          <a:p>
            <a:pPr rtl="1">
              <a:buNone/>
            </a:pPr>
            <a:r>
              <a:rPr lang="en-US" b="1" u="sng" dirty="0" smtClean="0"/>
              <a:t>6- Appetite:</a:t>
            </a:r>
          </a:p>
          <a:p>
            <a:pPr rtl="1">
              <a:buNone/>
            </a:pPr>
            <a:r>
              <a:rPr lang="en-US" dirty="0" smtClean="0"/>
              <a:t>Du: weight gain</a:t>
            </a:r>
          </a:p>
          <a:p>
            <a:pPr>
              <a:buNone/>
            </a:pPr>
            <a:r>
              <a:rPr lang="en-US" dirty="0" smtClean="0"/>
              <a:t>GU: weight loss </a:t>
            </a:r>
            <a:endParaRPr lang="ar-EG"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rtl="1">
              <a:buNone/>
            </a:pPr>
            <a:r>
              <a:rPr lang="en-US" b="1" u="sng" dirty="0" smtClean="0"/>
              <a:t>(B) Atypical presentation:</a:t>
            </a:r>
          </a:p>
          <a:p>
            <a:pPr rtl="1">
              <a:buNone/>
            </a:pPr>
            <a:r>
              <a:rPr lang="en-US" dirty="0" smtClean="0"/>
              <a:t>*Painless ulcer:  may be (bleeding, perforation, DM….etc</a:t>
            </a:r>
          </a:p>
          <a:p>
            <a:pPr rtl="1">
              <a:buNone/>
            </a:pPr>
            <a:r>
              <a:rPr lang="en-US" dirty="0" smtClean="0"/>
              <a:t>*Complicated ulcer:</a:t>
            </a:r>
          </a:p>
          <a:p>
            <a:pPr rtl="1">
              <a:buNone/>
            </a:pPr>
            <a:r>
              <a:rPr lang="en-US" dirty="0" smtClean="0"/>
              <a:t>1-GIT bleeding: may be </a:t>
            </a:r>
          </a:p>
          <a:p>
            <a:pPr rtl="1">
              <a:buNone/>
            </a:pPr>
            <a:r>
              <a:rPr lang="en-US" dirty="0" smtClean="0"/>
              <a:t>--</a:t>
            </a:r>
            <a:r>
              <a:rPr lang="en-US" dirty="0" smtClean="0"/>
              <a:t>Occult blood in the stool</a:t>
            </a:r>
          </a:p>
          <a:p>
            <a:pPr rtl="1">
              <a:buNone/>
            </a:pPr>
            <a:r>
              <a:rPr lang="en-US" dirty="0" smtClean="0"/>
              <a:t>-severe hemorrhage with </a:t>
            </a:r>
            <a:r>
              <a:rPr lang="en-US" dirty="0" err="1" smtClean="0"/>
              <a:t>haematemesis</a:t>
            </a:r>
            <a:r>
              <a:rPr lang="en-US" dirty="0" smtClean="0"/>
              <a:t> and </a:t>
            </a:r>
            <a:r>
              <a:rPr lang="en-US" dirty="0" err="1" smtClean="0"/>
              <a:t>melena</a:t>
            </a:r>
            <a:endParaRPr lang="en-US" dirty="0" smtClean="0"/>
          </a:p>
          <a:p>
            <a:pPr rtl="1">
              <a:buNone/>
            </a:pPr>
            <a:r>
              <a:rPr lang="en-US" dirty="0" smtClean="0"/>
              <a:t>2-Perforation</a:t>
            </a:r>
          </a:p>
          <a:p>
            <a:pPr>
              <a:buNone/>
            </a:pPr>
            <a:r>
              <a:rPr lang="en-US" dirty="0" smtClean="0"/>
              <a:t>3- Malignancy</a:t>
            </a:r>
            <a:endParaRPr lang="ar-EG"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marL="0" indent="0">
              <a:buNone/>
            </a:pPr>
            <a:r>
              <a:rPr lang="en-US" dirty="0" smtClean="0"/>
              <a:t>• </a:t>
            </a:r>
            <a:r>
              <a:rPr lang="en-US" b="1" u="sng" dirty="0"/>
              <a:t>Physical examination</a:t>
            </a:r>
          </a:p>
          <a:p>
            <a:pPr marL="0" indent="0">
              <a:buNone/>
            </a:pPr>
            <a:r>
              <a:rPr lang="en-US" dirty="0"/>
              <a:t>It is often normal in uncomplicated peptic ulcer disease. Localized </a:t>
            </a:r>
            <a:r>
              <a:rPr lang="en-US" dirty="0" smtClean="0"/>
              <a:t>epigastric tenderness </a:t>
            </a:r>
            <a:r>
              <a:rPr lang="en-US" dirty="0"/>
              <a:t>to deep palpation may be </a:t>
            </a:r>
            <a:r>
              <a:rPr lang="en-US" dirty="0" smtClean="0"/>
              <a:t>present</a:t>
            </a:r>
            <a:r>
              <a:rPr lang="en-US" dirty="0" smtClean="0"/>
              <a:t>. Pointing </a:t>
            </a:r>
            <a:r>
              <a:rPr lang="en-US" dirty="0" smtClean="0"/>
              <a:t>tenderness in the epigastrium in D.U.</a:t>
            </a:r>
          </a:p>
          <a:p>
            <a:pPr marL="0" lvl="0" indent="0">
              <a:buNone/>
            </a:pPr>
            <a:r>
              <a:rPr lang="en-US" b="1" u="sng" dirty="0" smtClean="0"/>
              <a:t>Signs of complication: </a:t>
            </a:r>
          </a:p>
          <a:p>
            <a:pPr lvl="0"/>
            <a:r>
              <a:rPr lang="en-US" dirty="0" smtClean="0"/>
              <a:t>Pallor due to anemia due to chronic blood loss.</a:t>
            </a:r>
          </a:p>
          <a:p>
            <a:pPr lvl="0"/>
            <a:r>
              <a:rPr lang="en-US" dirty="0" err="1" smtClean="0"/>
              <a:t>Haematemsis</a:t>
            </a:r>
            <a:r>
              <a:rPr lang="en-US" dirty="0" smtClean="0"/>
              <a:t> and </a:t>
            </a:r>
            <a:r>
              <a:rPr lang="en-US" dirty="0" err="1" smtClean="0"/>
              <a:t>melena</a:t>
            </a:r>
            <a:r>
              <a:rPr lang="en-US" dirty="0" smtClean="0"/>
              <a:t>.</a:t>
            </a:r>
          </a:p>
          <a:p>
            <a:pPr lvl="0"/>
            <a:r>
              <a:rPr lang="en-US" dirty="0" smtClean="0"/>
              <a:t>Gastric carcinoma in gastric ulcer. </a:t>
            </a:r>
          </a:p>
          <a:p>
            <a:endParaRPr lang="ar-EG"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781800"/>
          </a:xfrm>
        </p:spPr>
        <p:txBody>
          <a:bodyPr>
            <a:normAutofit fontScale="77500" lnSpcReduction="20000"/>
          </a:bodyPr>
          <a:lstStyle/>
          <a:p>
            <a:pPr marL="0" indent="0">
              <a:buNone/>
            </a:pPr>
            <a:r>
              <a:rPr lang="en-US" b="1" u="sng" dirty="0"/>
              <a:t>Investigations:</a:t>
            </a:r>
          </a:p>
          <a:p>
            <a:pPr marL="0" indent="0">
              <a:buNone/>
            </a:pPr>
            <a:r>
              <a:rPr lang="en-US" dirty="0" smtClean="0"/>
              <a:t>1- </a:t>
            </a:r>
            <a:r>
              <a:rPr lang="en-US" u="sng" dirty="0"/>
              <a:t>Laboratory findings:</a:t>
            </a:r>
          </a:p>
          <a:p>
            <a:pPr marL="0" indent="0">
              <a:buNone/>
            </a:pPr>
            <a:r>
              <a:rPr lang="en-US" dirty="0"/>
              <a:t>Microcytic hypochromic anemia may occur with blood loss from a bleeding ulcer .</a:t>
            </a:r>
          </a:p>
          <a:p>
            <a:pPr marL="0" indent="0">
              <a:buNone/>
            </a:pPr>
            <a:r>
              <a:rPr lang="en-US" dirty="0"/>
              <a:t>Leukocytosis suggests ulcer penetration or perforation.</a:t>
            </a:r>
          </a:p>
          <a:p>
            <a:pPr marL="0" indent="0">
              <a:buNone/>
            </a:pPr>
            <a:r>
              <a:rPr lang="en-US" dirty="0"/>
              <a:t>An elevated serum amylase in a patient with severe epigastric pain suggests </a:t>
            </a:r>
            <a:r>
              <a:rPr lang="en-US" dirty="0" smtClean="0"/>
              <a:t>ulcer penetration </a:t>
            </a:r>
            <a:r>
              <a:rPr lang="en-US" dirty="0"/>
              <a:t>into the pancreas.</a:t>
            </a:r>
          </a:p>
          <a:p>
            <a:pPr marL="0" indent="0">
              <a:buNone/>
            </a:pPr>
            <a:r>
              <a:rPr lang="en-US" dirty="0"/>
              <a:t>A fasting serum gastrin level to screen for </a:t>
            </a:r>
            <a:r>
              <a:rPr lang="en-US" dirty="0" err="1"/>
              <a:t>Zollinger</a:t>
            </a:r>
            <a:r>
              <a:rPr lang="en-US" dirty="0"/>
              <a:t>-Ellison syndrome is needed in </a:t>
            </a:r>
            <a:r>
              <a:rPr lang="en-US" dirty="0" smtClean="0"/>
              <a:t>some patients </a:t>
            </a:r>
            <a:r>
              <a:rPr lang="en-US" dirty="0"/>
              <a:t>with recurrent intractable ulcers .</a:t>
            </a:r>
          </a:p>
          <a:p>
            <a:pPr marL="0" indent="0">
              <a:buNone/>
            </a:pPr>
            <a:r>
              <a:rPr lang="en-US" u="sng" dirty="0" smtClean="0"/>
              <a:t>2-Endoscopy</a:t>
            </a:r>
            <a:r>
              <a:rPr lang="en-US" u="sng" dirty="0"/>
              <a:t>:</a:t>
            </a:r>
          </a:p>
          <a:p>
            <a:pPr marL="0" indent="0">
              <a:buNone/>
            </a:pPr>
            <a:r>
              <a:rPr lang="en-US" dirty="0"/>
              <a:t>Upper endoscopy is the procedure of choice for the diagnosis.</a:t>
            </a:r>
          </a:p>
          <a:p>
            <a:pPr marL="0" indent="0">
              <a:buNone/>
            </a:pPr>
            <a:r>
              <a:rPr lang="en-US" dirty="0"/>
              <a:t>Duodenal ulcers are virtually never malignant and do not require biopsy. However, </a:t>
            </a:r>
            <a:r>
              <a:rPr lang="en-US" dirty="0" smtClean="0"/>
              <a:t>biopsies of </a:t>
            </a:r>
            <a:r>
              <a:rPr lang="en-US" dirty="0"/>
              <a:t>gastric ulcers are performed to rule out malignancy</a:t>
            </a:r>
            <a:r>
              <a:rPr lang="en-US" dirty="0" smtClean="0"/>
              <a:t>.</a:t>
            </a:r>
          </a:p>
          <a:p>
            <a:pPr marL="0" indent="0">
              <a:buNone/>
            </a:pPr>
            <a:r>
              <a:rPr lang="en-US" dirty="0"/>
              <a:t>•Imaging</a:t>
            </a:r>
            <a:r>
              <a:rPr lang="en-US" dirty="0" smtClean="0"/>
              <a:t>: Barium </a:t>
            </a:r>
            <a:r>
              <a:rPr lang="en-US" dirty="0"/>
              <a:t>upper gastrointestinal series has limited accuracy .</a:t>
            </a:r>
          </a:p>
          <a:p>
            <a:pPr marL="0" indent="0">
              <a:buNone/>
            </a:pPr>
            <a:r>
              <a:rPr lang="en-US" dirty="0"/>
              <a:t>•Testing for H pylori: (Discussed previously)</a:t>
            </a:r>
            <a:endParaRPr lang="en-US" dirty="0" smtClean="0"/>
          </a:p>
          <a:p>
            <a:pPr marL="0" indent="0">
              <a:buNone/>
            </a:pPr>
            <a:endParaRPr lang="en-US" dirty="0"/>
          </a:p>
        </p:txBody>
      </p:sp>
    </p:spTree>
    <p:extLst>
      <p:ext uri="{BB962C8B-B14F-4D97-AF65-F5344CB8AC3E}">
        <p14:creationId xmlns:p14="http://schemas.microsoft.com/office/powerpoint/2010/main" val="422250700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rtl="1">
              <a:buNone/>
            </a:pPr>
            <a:r>
              <a:rPr lang="en-US" b="1" dirty="0" smtClean="0"/>
              <a:t>The </a:t>
            </a:r>
            <a:r>
              <a:rPr lang="en-US" b="1" dirty="0" smtClean="0"/>
              <a:t>differences between DU and GU can be slight, making differentiation difficult based on symptoms alone so, the accurate diagnosis depends on radiological (barium meal) or endoscopic visualization of the ulcer.</a:t>
            </a:r>
          </a:p>
          <a:p>
            <a:endParaRPr lang="ar-EG"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76200"/>
            <a:ext cx="8991600" cy="6705600"/>
          </a:xfrm>
        </p:spPr>
        <p:txBody>
          <a:bodyPr>
            <a:normAutofit fontScale="85000" lnSpcReduction="20000"/>
          </a:bodyPr>
          <a:lstStyle/>
          <a:p>
            <a:pPr marL="0" indent="0">
              <a:buNone/>
            </a:pPr>
            <a:r>
              <a:rPr lang="en-US" b="1" u="sng" dirty="0"/>
              <a:t>Gastro- Esophageal Reflux Disease (GERD)</a:t>
            </a:r>
          </a:p>
          <a:p>
            <a:pPr marL="0" indent="0">
              <a:buNone/>
            </a:pPr>
            <a:r>
              <a:rPr lang="en-US" b="1" dirty="0"/>
              <a:t>Definition</a:t>
            </a:r>
            <a:r>
              <a:rPr lang="en-US" dirty="0"/>
              <a:t>: GERD: occurs when the amount gastric juice that refluxes into the </a:t>
            </a:r>
            <a:r>
              <a:rPr lang="en-US" dirty="0" smtClean="0"/>
              <a:t>esophagus exceeds </a:t>
            </a:r>
            <a:r>
              <a:rPr lang="en-US" dirty="0"/>
              <a:t>the normal limit, causing symptoms with or without associated esophageal </a:t>
            </a:r>
            <a:r>
              <a:rPr lang="en-US" dirty="0" smtClean="0"/>
              <a:t>mucosal injury</a:t>
            </a:r>
            <a:r>
              <a:rPr lang="en-US" dirty="0"/>
              <a:t>.</a:t>
            </a:r>
          </a:p>
          <a:p>
            <a:pPr marL="0" indent="0">
              <a:buNone/>
            </a:pPr>
            <a:r>
              <a:rPr lang="en-US" b="1" dirty="0" smtClean="0"/>
              <a:t>Prevalence:</a:t>
            </a:r>
            <a:endParaRPr lang="en-US" b="1" dirty="0"/>
          </a:p>
          <a:p>
            <a:pPr marL="0" indent="0">
              <a:buNone/>
            </a:pPr>
            <a:r>
              <a:rPr lang="en-US" dirty="0"/>
              <a:t>• Affect all ages and both sexes.</a:t>
            </a:r>
          </a:p>
          <a:p>
            <a:pPr marL="0" indent="0">
              <a:buNone/>
            </a:pPr>
            <a:r>
              <a:rPr lang="en-US" dirty="0"/>
              <a:t>• Very </a:t>
            </a:r>
            <a:r>
              <a:rPr lang="en-US" dirty="0" smtClean="0"/>
              <a:t>common, </a:t>
            </a:r>
            <a:r>
              <a:rPr lang="en-US" dirty="0"/>
              <a:t>10% of population have daily symptoms and 33% of population </a:t>
            </a:r>
            <a:r>
              <a:rPr lang="en-US" dirty="0" smtClean="0"/>
              <a:t>have intermittent </a:t>
            </a:r>
            <a:r>
              <a:rPr lang="en-US" dirty="0"/>
              <a:t>symptoms</a:t>
            </a:r>
          </a:p>
          <a:p>
            <a:pPr marL="0" indent="0">
              <a:buNone/>
            </a:pPr>
            <a:r>
              <a:rPr lang="en-US" b="1" dirty="0"/>
              <a:t>Pathophysiology:</a:t>
            </a:r>
          </a:p>
          <a:p>
            <a:pPr marL="0" indent="0">
              <a:buNone/>
            </a:pPr>
            <a:r>
              <a:rPr lang="en-US" dirty="0"/>
              <a:t>The following factors protect against occurrence of GERD. </a:t>
            </a:r>
            <a:r>
              <a:rPr lang="en-US" dirty="0" smtClean="0"/>
              <a:t>impairment </a:t>
            </a:r>
            <a:r>
              <a:rPr lang="en-US" dirty="0"/>
              <a:t>of one or </a:t>
            </a:r>
            <a:r>
              <a:rPr lang="en-US" dirty="0" smtClean="0"/>
              <a:t>more of </a:t>
            </a:r>
            <a:r>
              <a:rPr lang="en-US" dirty="0"/>
              <a:t>these factors may lead to GERD:</a:t>
            </a:r>
          </a:p>
          <a:p>
            <a:pPr marL="0" indent="0">
              <a:buNone/>
            </a:pPr>
            <a:r>
              <a:rPr lang="en-US" dirty="0"/>
              <a:t>I. Competent gastroesophageal junction</a:t>
            </a:r>
            <a:r>
              <a:rPr lang="en-US" dirty="0" smtClean="0"/>
              <a:t>. </a:t>
            </a:r>
            <a:r>
              <a:rPr lang="en-US" dirty="0" err="1" smtClean="0"/>
              <a:t>e.g</a:t>
            </a:r>
            <a:r>
              <a:rPr lang="en-US" dirty="0" smtClean="0"/>
              <a:t> Impairment </a:t>
            </a:r>
            <a:r>
              <a:rPr lang="en-US" dirty="0"/>
              <a:t>can occur in the form of decrease lower esophageal sphincter (LES) </a:t>
            </a:r>
            <a:r>
              <a:rPr lang="en-US" dirty="0" smtClean="0"/>
              <a:t>tone</a:t>
            </a:r>
            <a:r>
              <a:rPr lang="en-US" dirty="0"/>
              <a:t>.</a:t>
            </a:r>
          </a:p>
          <a:p>
            <a:pPr marL="0" indent="0">
              <a:buNone/>
            </a:pPr>
            <a:r>
              <a:rPr lang="en-US" dirty="0" smtClean="0"/>
              <a:t>II</a:t>
            </a:r>
            <a:r>
              <a:rPr lang="en-US" dirty="0"/>
              <a:t>. Effective esophageal clearing through esophageal peristalsis.</a:t>
            </a:r>
          </a:p>
          <a:p>
            <a:pPr marL="0" indent="0">
              <a:buNone/>
            </a:pPr>
            <a:r>
              <a:rPr lang="en-US" dirty="0"/>
              <a:t>III. Neutralization of refluxed fluid by saliva</a:t>
            </a:r>
            <a:r>
              <a:rPr lang="en-US" dirty="0" smtClean="0"/>
              <a:t>.</a:t>
            </a:r>
            <a:endParaRPr lang="en-US" dirty="0"/>
          </a:p>
        </p:txBody>
      </p:sp>
    </p:spTree>
    <p:extLst>
      <p:ext uri="{BB962C8B-B14F-4D97-AF65-F5344CB8AC3E}">
        <p14:creationId xmlns:p14="http://schemas.microsoft.com/office/powerpoint/2010/main" val="39226186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idx="4294967295"/>
          </p:nvPr>
        </p:nvSpPr>
        <p:spPr/>
        <p:txBody>
          <a:bodyPr/>
          <a:lstStyle/>
          <a:p>
            <a:pPr eaLnBrk="1" hangingPunct="1"/>
            <a:r>
              <a:rPr lang="en-US" altLang="en-US" dirty="0" smtClean="0"/>
              <a:t>Treatment Goals</a:t>
            </a:r>
            <a:r>
              <a:rPr lang="en-US" altLang="en-US" sz="3200" dirty="0" smtClean="0"/>
              <a:t> </a:t>
            </a:r>
          </a:p>
        </p:txBody>
      </p:sp>
      <p:sp>
        <p:nvSpPr>
          <p:cNvPr id="44035" name="Rectangle 3"/>
          <p:cNvSpPr>
            <a:spLocks noGrp="1" noChangeArrowheads="1"/>
          </p:cNvSpPr>
          <p:nvPr>
            <p:ph type="body" idx="4294967295"/>
          </p:nvPr>
        </p:nvSpPr>
        <p:spPr/>
        <p:txBody>
          <a:bodyPr/>
          <a:lstStyle/>
          <a:p>
            <a:pPr defTabSz="2806700" eaLnBrk="1" hangingPunct="1">
              <a:spcBef>
                <a:spcPct val="20000"/>
              </a:spcBef>
              <a:spcAft>
                <a:spcPct val="20000"/>
              </a:spcAft>
              <a:tabLst>
                <a:tab pos="1790700" algn="l"/>
                <a:tab pos="2159000" algn="l"/>
                <a:tab pos="6731000" algn="l"/>
              </a:tabLst>
            </a:pPr>
            <a:r>
              <a:rPr lang="en-US" altLang="en-US" smtClean="0"/>
              <a:t>Rapid relief of symptoms</a:t>
            </a:r>
          </a:p>
          <a:p>
            <a:pPr defTabSz="2806700" eaLnBrk="1" hangingPunct="1">
              <a:spcBef>
                <a:spcPct val="20000"/>
              </a:spcBef>
              <a:spcAft>
                <a:spcPct val="20000"/>
              </a:spcAft>
              <a:tabLst>
                <a:tab pos="1790700" algn="l"/>
                <a:tab pos="2159000" algn="l"/>
                <a:tab pos="6731000" algn="l"/>
              </a:tabLst>
            </a:pPr>
            <a:r>
              <a:rPr lang="en-US" altLang="en-US" smtClean="0"/>
              <a:t>Healing of ulcer</a:t>
            </a:r>
          </a:p>
          <a:p>
            <a:pPr defTabSz="2806700" eaLnBrk="1" hangingPunct="1">
              <a:spcBef>
                <a:spcPct val="20000"/>
              </a:spcBef>
              <a:spcAft>
                <a:spcPct val="20000"/>
              </a:spcAft>
              <a:tabLst>
                <a:tab pos="1790700" algn="l"/>
                <a:tab pos="2159000" algn="l"/>
                <a:tab pos="6731000" algn="l"/>
              </a:tabLst>
            </a:pPr>
            <a:r>
              <a:rPr lang="en-US" altLang="en-US" smtClean="0"/>
              <a:t>Preventing ulcer recurrences</a:t>
            </a:r>
          </a:p>
          <a:p>
            <a:pPr defTabSz="2806700" eaLnBrk="1" hangingPunct="1">
              <a:spcBef>
                <a:spcPct val="20000"/>
              </a:spcBef>
              <a:spcAft>
                <a:spcPct val="20000"/>
              </a:spcAft>
              <a:tabLst>
                <a:tab pos="1790700" algn="l"/>
                <a:tab pos="2159000" algn="l"/>
                <a:tab pos="6731000" algn="l"/>
              </a:tabLst>
            </a:pPr>
            <a:r>
              <a:rPr lang="en-US" altLang="en-US" smtClean="0"/>
              <a:t>Reducing ulcer-related complications</a:t>
            </a:r>
          </a:p>
          <a:p>
            <a:pPr defTabSz="2806700" eaLnBrk="1" hangingPunct="1">
              <a:spcBef>
                <a:spcPct val="20000"/>
              </a:spcBef>
              <a:spcAft>
                <a:spcPct val="20000"/>
              </a:spcAft>
              <a:tabLst>
                <a:tab pos="1790700" algn="l"/>
                <a:tab pos="2159000" algn="l"/>
                <a:tab pos="6731000" algn="l"/>
              </a:tabLst>
            </a:pPr>
            <a:r>
              <a:rPr lang="en-US" altLang="en-US" smtClean="0"/>
              <a:t>Reduce the morbidity (including the need for endoscopic therapy or surgery)</a:t>
            </a:r>
          </a:p>
          <a:p>
            <a:pPr defTabSz="2806700" eaLnBrk="1" hangingPunct="1">
              <a:spcBef>
                <a:spcPct val="20000"/>
              </a:spcBef>
              <a:spcAft>
                <a:spcPct val="20000"/>
              </a:spcAft>
              <a:tabLst>
                <a:tab pos="1790700" algn="l"/>
                <a:tab pos="2159000" algn="l"/>
                <a:tab pos="6731000" algn="l"/>
              </a:tabLst>
            </a:pPr>
            <a:r>
              <a:rPr lang="en-US" altLang="en-US" smtClean="0"/>
              <a:t>Reduce the mortality </a:t>
            </a:r>
          </a:p>
        </p:txBody>
      </p:sp>
    </p:spTree>
    <p:extLst>
      <p:ext uri="{BB962C8B-B14F-4D97-AF65-F5344CB8AC3E}">
        <p14:creationId xmlns:p14="http://schemas.microsoft.com/office/powerpoint/2010/main" val="250993672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572272"/>
          </a:xfrm>
        </p:spPr>
        <p:txBody>
          <a:bodyPr>
            <a:normAutofit/>
          </a:bodyPr>
          <a:lstStyle/>
          <a:p>
            <a:pPr rtl="1">
              <a:buNone/>
            </a:pPr>
            <a:r>
              <a:rPr lang="en-US" b="1" u="sng" dirty="0" smtClean="0"/>
              <a:t>General measures :</a:t>
            </a:r>
          </a:p>
          <a:p>
            <a:pPr rtl="1">
              <a:buNone/>
            </a:pPr>
            <a:r>
              <a:rPr lang="en-US" dirty="0" smtClean="0"/>
              <a:t>1-rest "</a:t>
            </a:r>
          </a:p>
          <a:p>
            <a:pPr rtl="1">
              <a:buNone/>
            </a:pPr>
            <a:r>
              <a:rPr lang="en-US" dirty="0" smtClean="0"/>
              <a:t>*mental (in some cases we can use minor tranquilizers as diazepam to relieve pain and improve healing)</a:t>
            </a:r>
          </a:p>
          <a:p>
            <a:pPr rtl="1">
              <a:buNone/>
            </a:pPr>
            <a:r>
              <a:rPr lang="en-US" dirty="0" smtClean="0"/>
              <a:t>*physical  (rest in bed in case of acute hemorrhage)</a:t>
            </a:r>
          </a:p>
          <a:p>
            <a:pPr rtl="1">
              <a:buNone/>
            </a:pPr>
            <a:r>
              <a:rPr lang="en-US" dirty="0" smtClean="0"/>
              <a:t>2-diet</a:t>
            </a:r>
          </a:p>
          <a:p>
            <a:pPr rtl="1">
              <a:buNone/>
            </a:pPr>
            <a:r>
              <a:rPr lang="en-US" dirty="0" smtClean="0"/>
              <a:t>*give small frequent  light meals  for DU patient  (why?)</a:t>
            </a:r>
          </a:p>
          <a:p>
            <a:pPr rtl="1">
              <a:buNone/>
            </a:pPr>
            <a:r>
              <a:rPr lang="en-US" dirty="0" smtClean="0"/>
              <a:t>in order to buffer high acidity. </a:t>
            </a:r>
          </a:p>
          <a:p>
            <a:pPr rtl="1">
              <a:buNone/>
            </a:pPr>
            <a:r>
              <a:rPr lang="en-US" dirty="0" smtClean="0"/>
              <a:t>*avoid heavy meal , irritant, spices</a:t>
            </a:r>
          </a:p>
          <a:p>
            <a:endParaRPr lang="ar-EG"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16632"/>
            <a:ext cx="9144000" cy="6624736"/>
          </a:xfrm>
        </p:spPr>
        <p:txBody>
          <a:bodyPr/>
          <a:lstStyle/>
          <a:p>
            <a:pPr rtl="1">
              <a:buNone/>
            </a:pPr>
            <a:r>
              <a:rPr lang="en-US" dirty="0" smtClean="0"/>
              <a:t>3-habits:</a:t>
            </a:r>
          </a:p>
          <a:p>
            <a:pPr rtl="1">
              <a:buNone/>
            </a:pPr>
            <a:r>
              <a:rPr lang="en-US" dirty="0" smtClean="0"/>
              <a:t>Avoid smoking, alcohol, carbonated water , </a:t>
            </a:r>
            <a:r>
              <a:rPr lang="en-US" dirty="0" err="1" smtClean="0"/>
              <a:t>xanthine</a:t>
            </a:r>
            <a:r>
              <a:rPr lang="en-US" dirty="0" smtClean="0"/>
              <a:t> beverages as coffee, tea, cola)</a:t>
            </a:r>
          </a:p>
          <a:p>
            <a:pPr rtl="1">
              <a:buNone/>
            </a:pPr>
            <a:r>
              <a:rPr lang="en-US" dirty="0" smtClean="0"/>
              <a:t>4-drug avoidance:</a:t>
            </a:r>
          </a:p>
          <a:p>
            <a:pPr rtl="1">
              <a:buNone/>
            </a:pPr>
            <a:r>
              <a:rPr lang="en-US" dirty="0" smtClean="0"/>
              <a:t>(</a:t>
            </a:r>
            <a:r>
              <a:rPr lang="en-US" dirty="0" err="1" smtClean="0"/>
              <a:t>parasympathomimetics</a:t>
            </a:r>
            <a:r>
              <a:rPr lang="en-US" dirty="0" smtClean="0"/>
              <a:t> , </a:t>
            </a:r>
            <a:r>
              <a:rPr lang="en-US" dirty="0" err="1" smtClean="0"/>
              <a:t>reserpine</a:t>
            </a:r>
            <a:r>
              <a:rPr lang="en-US" dirty="0" smtClean="0"/>
              <a:t>, xanthenes, all anti-inflammatory drugs (steroids and NSAID) caffeine. morphine, and nicotine (nicotine increases </a:t>
            </a:r>
            <a:r>
              <a:rPr lang="en-US" dirty="0" err="1" smtClean="0"/>
              <a:t>HCl</a:t>
            </a:r>
            <a:r>
              <a:rPr lang="en-US" dirty="0" smtClean="0"/>
              <a:t> secretion). .KCL, </a:t>
            </a:r>
            <a:r>
              <a:rPr lang="en-US" dirty="0" err="1" smtClean="0"/>
              <a:t>digestants</a:t>
            </a:r>
            <a:r>
              <a:rPr lang="en-US" dirty="0" smtClean="0"/>
              <a:t>, </a:t>
            </a:r>
          </a:p>
          <a:p>
            <a:endParaRPr lang="ar-EG"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lnSpcReduction="10000"/>
          </a:bodyPr>
          <a:lstStyle/>
          <a:p>
            <a:pPr marL="0" indent="0">
              <a:buNone/>
            </a:pPr>
            <a:r>
              <a:rPr lang="en-US" b="1" i="1" u="sng" dirty="0" smtClean="0"/>
              <a:t>Drugs </a:t>
            </a:r>
            <a:r>
              <a:rPr lang="en-US" b="1" i="1" u="sng" dirty="0"/>
              <a:t>Used For Treatment of Peptic Ulcer</a:t>
            </a:r>
            <a:endParaRPr lang="en-US" sz="2800" i="1" u="sng" dirty="0"/>
          </a:p>
          <a:p>
            <a:pPr marL="0" indent="0">
              <a:buNone/>
            </a:pPr>
            <a:r>
              <a:rPr lang="en-US" dirty="0"/>
              <a:t> </a:t>
            </a:r>
            <a:r>
              <a:rPr lang="en-US" b="1" dirty="0" smtClean="0"/>
              <a:t>Medications </a:t>
            </a:r>
            <a:r>
              <a:rPr lang="en-US" b="1" dirty="0"/>
              <a:t>that decrease acid secretion</a:t>
            </a:r>
            <a:r>
              <a:rPr lang="en-US" dirty="0"/>
              <a:t>:</a:t>
            </a:r>
            <a:endParaRPr lang="en-US" sz="2800" dirty="0"/>
          </a:p>
          <a:p>
            <a:pPr marL="457200" lvl="1" indent="0">
              <a:buNone/>
            </a:pPr>
            <a:r>
              <a:rPr lang="en-US" dirty="0"/>
              <a:t>proton pump (H+/K+ ATPase inhibitors)</a:t>
            </a:r>
            <a:endParaRPr lang="en-US" sz="2400" dirty="0"/>
          </a:p>
          <a:p>
            <a:pPr marL="457200" lvl="1" indent="0">
              <a:buNone/>
            </a:pPr>
            <a:r>
              <a:rPr lang="en-US" dirty="0"/>
              <a:t> H</a:t>
            </a:r>
            <a:r>
              <a:rPr lang="en-US" sz="1600" b="1" dirty="0"/>
              <a:t>2</a:t>
            </a:r>
            <a:r>
              <a:rPr lang="en-US" dirty="0"/>
              <a:t> receptor antagonists </a:t>
            </a:r>
            <a:endParaRPr lang="en-US" sz="2400" dirty="0"/>
          </a:p>
          <a:p>
            <a:pPr marL="457200" lvl="1" indent="0">
              <a:buNone/>
            </a:pPr>
            <a:r>
              <a:rPr lang="en-US" dirty="0"/>
              <a:t> anticholinergic drugs. </a:t>
            </a:r>
            <a:endParaRPr lang="en-US" sz="2400" dirty="0"/>
          </a:p>
          <a:p>
            <a:pPr marL="0" indent="0">
              <a:buNone/>
            </a:pPr>
            <a:r>
              <a:rPr lang="en-US" dirty="0"/>
              <a:t> </a:t>
            </a:r>
            <a:r>
              <a:rPr lang="en-US" b="1" dirty="0" smtClean="0"/>
              <a:t>Drugs </a:t>
            </a:r>
            <a:r>
              <a:rPr lang="en-US" b="1" dirty="0"/>
              <a:t>enhancing mucosal defense mechanisms</a:t>
            </a:r>
            <a:r>
              <a:rPr lang="en-US" dirty="0"/>
              <a:t>:</a:t>
            </a:r>
            <a:endParaRPr lang="en-US" sz="2800" dirty="0"/>
          </a:p>
          <a:p>
            <a:pPr marL="457200" lvl="1" indent="0">
              <a:buNone/>
            </a:pPr>
            <a:r>
              <a:rPr lang="en-US" dirty="0"/>
              <a:t>Antacids (drug raising </a:t>
            </a:r>
            <a:r>
              <a:rPr lang="en-US" dirty="0" err="1"/>
              <a:t>intragastric</a:t>
            </a:r>
            <a:r>
              <a:rPr lang="en-US" dirty="0"/>
              <a:t> pH).</a:t>
            </a:r>
            <a:endParaRPr lang="en-US" sz="2400" dirty="0"/>
          </a:p>
          <a:p>
            <a:pPr marL="457200" lvl="1" indent="0">
              <a:buNone/>
            </a:pPr>
            <a:r>
              <a:rPr lang="en-US" dirty="0" err="1"/>
              <a:t>Sucralfate</a:t>
            </a:r>
            <a:r>
              <a:rPr lang="en-US" dirty="0"/>
              <a:t> </a:t>
            </a:r>
            <a:endParaRPr lang="en-US" sz="2400" dirty="0"/>
          </a:p>
          <a:p>
            <a:pPr marL="457200" lvl="1" indent="0">
              <a:buNone/>
            </a:pPr>
            <a:r>
              <a:rPr lang="en-US" dirty="0"/>
              <a:t>Colloidal bismuth compounds.</a:t>
            </a:r>
            <a:endParaRPr lang="en-US" sz="2400" dirty="0"/>
          </a:p>
          <a:p>
            <a:pPr marL="457200" lvl="1" indent="0">
              <a:buNone/>
            </a:pPr>
            <a:r>
              <a:rPr lang="en-US" dirty="0"/>
              <a:t>Prostaglandins analogues.</a:t>
            </a:r>
            <a:endParaRPr lang="en-US" sz="2400" dirty="0"/>
          </a:p>
          <a:p>
            <a:pPr marL="0" indent="0">
              <a:buNone/>
            </a:pPr>
            <a:r>
              <a:rPr lang="en-US" b="1" dirty="0"/>
              <a:t> </a:t>
            </a:r>
            <a:r>
              <a:rPr lang="en-US" b="1" dirty="0" smtClean="0"/>
              <a:t>Antimicrobials </a:t>
            </a:r>
            <a:r>
              <a:rPr lang="en-US" b="1" dirty="0"/>
              <a:t>that are effective in eradication of H. pylori</a:t>
            </a:r>
            <a:r>
              <a:rPr lang="en-US" dirty="0"/>
              <a:t>: </a:t>
            </a:r>
            <a:endParaRPr lang="en-US" sz="2800" dirty="0"/>
          </a:p>
          <a:p>
            <a:pPr marL="457200" lvl="1" indent="0">
              <a:buNone/>
            </a:pPr>
            <a:r>
              <a:rPr lang="en-US" dirty="0"/>
              <a:t>Amoxicillin, tetracycline (doxycycline), bismuth subsalicylate, metronidazole&amp; clarithromycin.</a:t>
            </a:r>
            <a:endParaRPr lang="en-US" sz="2400" dirty="0"/>
          </a:p>
          <a:p>
            <a:endParaRPr lang="en-US" dirty="0"/>
          </a:p>
        </p:txBody>
      </p:sp>
    </p:spTree>
    <p:extLst>
      <p:ext uri="{BB962C8B-B14F-4D97-AF65-F5344CB8AC3E}">
        <p14:creationId xmlns:p14="http://schemas.microsoft.com/office/powerpoint/2010/main" val="312532038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16632"/>
            <a:ext cx="9144000" cy="6741368"/>
          </a:xfrm>
        </p:spPr>
        <p:txBody>
          <a:bodyPr>
            <a:normAutofit fontScale="85000" lnSpcReduction="10000"/>
          </a:bodyPr>
          <a:lstStyle/>
          <a:p>
            <a:pPr marL="0" indent="0">
              <a:buNone/>
            </a:pPr>
            <a:r>
              <a:rPr lang="en-US" b="1" dirty="0" smtClean="0"/>
              <a:t> </a:t>
            </a:r>
            <a:r>
              <a:rPr lang="en-US" b="1" u="sng" dirty="0"/>
              <a:t>MEDICATIONS THAT DECREASE ACID SECRETION</a:t>
            </a:r>
            <a:endParaRPr lang="en-US" dirty="0"/>
          </a:p>
          <a:p>
            <a:pPr marL="0" indent="0">
              <a:buNone/>
            </a:pPr>
            <a:r>
              <a:rPr lang="en-US" dirty="0"/>
              <a:t> </a:t>
            </a:r>
          </a:p>
          <a:p>
            <a:pPr marL="0" lvl="0" indent="0">
              <a:buNone/>
            </a:pPr>
            <a:r>
              <a:rPr lang="en-US" b="1" dirty="0"/>
              <a:t>PROTON PUMP (H+/K+ ATPASE) INHIBITORS (PPIs) e.g.</a:t>
            </a:r>
            <a:endParaRPr lang="en-US" dirty="0"/>
          </a:p>
          <a:p>
            <a:pPr marL="0" indent="0">
              <a:buNone/>
            </a:pPr>
            <a:r>
              <a:rPr lang="en-US" b="1" dirty="0"/>
              <a:t>    </a:t>
            </a:r>
            <a:r>
              <a:rPr lang="en-US" b="1" dirty="0" smtClean="0"/>
              <a:t>(Omeprazole</a:t>
            </a:r>
            <a:r>
              <a:rPr lang="en-US" b="1" dirty="0"/>
              <a:t>, lansoprazole, pantoprazole, </a:t>
            </a:r>
            <a:r>
              <a:rPr lang="en-US" b="1" dirty="0" err="1"/>
              <a:t>rabeprazole</a:t>
            </a:r>
            <a:r>
              <a:rPr lang="en-US" b="1" dirty="0"/>
              <a:t> and </a:t>
            </a:r>
            <a:r>
              <a:rPr lang="en-US" b="1" dirty="0" smtClean="0"/>
              <a:t>esomeprazole).</a:t>
            </a:r>
            <a:endParaRPr lang="en-US" dirty="0"/>
          </a:p>
          <a:p>
            <a:pPr marL="0" indent="0">
              <a:buNone/>
            </a:pPr>
            <a:endParaRPr lang="en-US" dirty="0"/>
          </a:p>
          <a:p>
            <a:pPr marL="0" indent="0">
              <a:buNone/>
            </a:pPr>
            <a:r>
              <a:rPr lang="en-US" b="1" dirty="0" smtClean="0"/>
              <a:t>Mechanism </a:t>
            </a:r>
            <a:r>
              <a:rPr lang="en-US" b="1" dirty="0"/>
              <a:t>of Action</a:t>
            </a:r>
            <a:endParaRPr lang="en-US" dirty="0"/>
          </a:p>
          <a:p>
            <a:pPr marL="0" indent="0">
              <a:buNone/>
            </a:pPr>
            <a:r>
              <a:rPr lang="en-US" dirty="0"/>
              <a:t> </a:t>
            </a:r>
            <a:r>
              <a:rPr lang="en-US" dirty="0" smtClean="0"/>
              <a:t>They </a:t>
            </a:r>
            <a:r>
              <a:rPr lang="en-US" dirty="0"/>
              <a:t>are </a:t>
            </a:r>
            <a:r>
              <a:rPr lang="en-US" dirty="0" err="1"/>
              <a:t>prodrugs</a:t>
            </a:r>
            <a:r>
              <a:rPr lang="en-US" dirty="0"/>
              <a:t> absorbed from the intestine, then diffuse across gastric parietal cell, they convert into active metabolites in gastric mucosa and bind to parietal cell H+/K+ ATPase </a:t>
            </a:r>
            <a:r>
              <a:rPr lang="en-US" dirty="0" smtClean="0"/>
              <a:t>( </a:t>
            </a:r>
            <a:r>
              <a:rPr lang="en-US" dirty="0"/>
              <a:t>binds irreversibly to </a:t>
            </a:r>
            <a:r>
              <a:rPr lang="en-US" dirty="0" smtClean="0"/>
              <a:t> </a:t>
            </a:r>
            <a:r>
              <a:rPr lang="en-US" dirty="0"/>
              <a:t>H+/K+ ATPase enzyme) leading to dose-dependent inhibition of both basal and stimulated gastric acid secretion and can reduce acid secretion almost to zero for 1 –2 days. </a:t>
            </a:r>
          </a:p>
          <a:p>
            <a:pPr marL="0" lvl="0" indent="0">
              <a:buNone/>
            </a:pPr>
            <a:r>
              <a:rPr lang="en-US" dirty="0"/>
              <a:t>Full restoration of acid secretion after discontinuing the PPI takes about 3-5 days (time of </a:t>
            </a:r>
            <a:r>
              <a:rPr lang="en-US" dirty="0" smtClean="0"/>
              <a:t>re-synthesis </a:t>
            </a:r>
            <a:r>
              <a:rPr lang="en-US" dirty="0"/>
              <a:t>of H+/K+ ATPase).</a:t>
            </a:r>
          </a:p>
          <a:p>
            <a:endParaRPr lang="en-US" dirty="0"/>
          </a:p>
        </p:txBody>
      </p:sp>
    </p:spTree>
    <p:extLst>
      <p:ext uri="{BB962C8B-B14F-4D97-AF65-F5344CB8AC3E}">
        <p14:creationId xmlns:p14="http://schemas.microsoft.com/office/powerpoint/2010/main" val="132040095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marL="0" indent="0">
              <a:buNone/>
            </a:pPr>
            <a:r>
              <a:rPr lang="en-US" b="1" dirty="0" smtClean="0"/>
              <a:t>Uses</a:t>
            </a:r>
            <a:endParaRPr lang="en-US" dirty="0" smtClean="0"/>
          </a:p>
          <a:p>
            <a:pPr marL="0" lvl="0" indent="0">
              <a:buNone/>
            </a:pPr>
            <a:r>
              <a:rPr lang="en-US" dirty="0" smtClean="0"/>
              <a:t>1-Gastric and duodenal ulcer.</a:t>
            </a:r>
          </a:p>
          <a:p>
            <a:pPr marL="0" lvl="0" indent="0">
              <a:buNone/>
            </a:pPr>
            <a:r>
              <a:rPr lang="en-US" dirty="0" smtClean="0"/>
              <a:t>2-Stress ulcer. (drug of choice)</a:t>
            </a:r>
          </a:p>
          <a:p>
            <a:pPr marL="0" lvl="0" indent="0">
              <a:buNone/>
            </a:pPr>
            <a:r>
              <a:rPr lang="en-US" dirty="0" smtClean="0"/>
              <a:t>3-Gastro- esophageal reflux disease (GERD).</a:t>
            </a:r>
          </a:p>
          <a:p>
            <a:pPr marL="0" lvl="0" indent="0">
              <a:buNone/>
            </a:pPr>
            <a:r>
              <a:rPr lang="en-US" dirty="0" smtClean="0"/>
              <a:t>4-With </a:t>
            </a:r>
            <a:r>
              <a:rPr lang="en-US" dirty="0" err="1" smtClean="0"/>
              <a:t>ulcerogenic</a:t>
            </a:r>
            <a:r>
              <a:rPr lang="en-US" dirty="0" smtClean="0"/>
              <a:t> drugs e.g. </a:t>
            </a:r>
            <a:r>
              <a:rPr lang="en-US" dirty="0" err="1" smtClean="0"/>
              <a:t>antirheumatics</a:t>
            </a:r>
            <a:r>
              <a:rPr lang="en-US" dirty="0" smtClean="0"/>
              <a:t> as a prophylaxis against injury of gastric mucosa.</a:t>
            </a:r>
          </a:p>
          <a:p>
            <a:pPr marL="0" lvl="0" indent="0">
              <a:buNone/>
            </a:pPr>
            <a:r>
              <a:rPr lang="en-US" dirty="0" smtClean="0"/>
              <a:t>5-Pathological </a:t>
            </a:r>
            <a:r>
              <a:rPr lang="en-US" dirty="0" err="1" smtClean="0"/>
              <a:t>hypersecretory</a:t>
            </a:r>
            <a:r>
              <a:rPr lang="en-US" dirty="0" smtClean="0"/>
              <a:t> syndrome “</a:t>
            </a:r>
            <a:r>
              <a:rPr lang="en-US" dirty="0" err="1" smtClean="0"/>
              <a:t>Zollinger</a:t>
            </a:r>
            <a:r>
              <a:rPr lang="en-US" dirty="0" smtClean="0"/>
              <a:t> Ellison Syndrome".</a:t>
            </a:r>
          </a:p>
          <a:p>
            <a:pPr marL="0" lvl="0" indent="0">
              <a:buNone/>
            </a:pPr>
            <a:r>
              <a:rPr lang="en-US" dirty="0" smtClean="0"/>
              <a:t>6-With antimicrobial regimens to eradicate H. pylori.</a:t>
            </a:r>
          </a:p>
          <a:p>
            <a:pPr marL="0" indent="0">
              <a:buNone/>
            </a:pPr>
            <a:r>
              <a:rPr lang="en-US" altLang="en-US" b="1" dirty="0" smtClean="0">
                <a:latin typeface="Times New Roman" panose="02020603050405020304" pitchFamily="18" charset="0"/>
                <a:cs typeface="Times New Roman" panose="02020603050405020304" pitchFamily="18" charset="0"/>
              </a:rPr>
              <a:t>7-Eradication </a:t>
            </a:r>
            <a:r>
              <a:rPr lang="en-US" altLang="en-US" b="1" dirty="0">
                <a:latin typeface="Times New Roman" panose="02020603050405020304" pitchFamily="18" charset="0"/>
                <a:cs typeface="Times New Roman" panose="02020603050405020304" pitchFamily="18" charset="0"/>
              </a:rPr>
              <a:t>of H. pylori.</a:t>
            </a:r>
          </a:p>
          <a:p>
            <a:endParaRPr lang="ar-EG"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741368"/>
          </a:xfrm>
        </p:spPr>
        <p:txBody>
          <a:bodyPr>
            <a:normAutofit/>
          </a:bodyPr>
          <a:lstStyle/>
          <a:p>
            <a:pPr marL="0" indent="0">
              <a:buNone/>
            </a:pPr>
            <a:r>
              <a:rPr lang="en-US" b="1" dirty="0"/>
              <a:t>Adverse effects</a:t>
            </a:r>
            <a:endParaRPr lang="en-US" dirty="0"/>
          </a:p>
          <a:p>
            <a:pPr marL="0" indent="0">
              <a:buNone/>
            </a:pPr>
            <a:r>
              <a:rPr lang="en-US" dirty="0"/>
              <a:t> </a:t>
            </a:r>
            <a:r>
              <a:rPr lang="en-US" dirty="0" smtClean="0"/>
              <a:t>1-Low </a:t>
            </a:r>
            <a:r>
              <a:rPr lang="en-US" dirty="0"/>
              <a:t>incidence of diarrhea, abdominal colic, headache, dizziness, skin rash, leucopenia, transient increase of liver enzymes (Short term use &lt;12 weeks)</a:t>
            </a:r>
          </a:p>
          <a:p>
            <a:pPr marL="0" lvl="0" indent="0">
              <a:buNone/>
            </a:pPr>
            <a:r>
              <a:rPr lang="en-US" dirty="0" smtClean="0"/>
              <a:t>2-A </a:t>
            </a:r>
            <a:r>
              <a:rPr lang="en-US" dirty="0"/>
              <a:t>dose- dependent decrease in </a:t>
            </a:r>
            <a:r>
              <a:rPr lang="en-US" dirty="0" err="1"/>
              <a:t>vit</a:t>
            </a:r>
            <a:r>
              <a:rPr lang="en-US" dirty="0"/>
              <a:t> B12 absorption has been observed after more than 12 weeks because acid is important for its absorption in a complex with intrinsic factor.</a:t>
            </a:r>
          </a:p>
          <a:p>
            <a:endParaRPr lang="en-US" dirty="0"/>
          </a:p>
        </p:txBody>
      </p:sp>
    </p:spTree>
    <p:extLst>
      <p:ext uri="{BB962C8B-B14F-4D97-AF65-F5344CB8AC3E}">
        <p14:creationId xmlns:p14="http://schemas.microsoft.com/office/powerpoint/2010/main" val="376500002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741368"/>
          </a:xfrm>
        </p:spPr>
        <p:txBody>
          <a:bodyPr/>
          <a:lstStyle/>
          <a:p>
            <a:pPr marL="0" lvl="0" indent="0">
              <a:buNone/>
            </a:pPr>
            <a:r>
              <a:rPr lang="en-US" dirty="0" smtClean="0"/>
              <a:t>3-The PPIs profoundly inhibit gastric secretion and may alter the </a:t>
            </a:r>
            <a:r>
              <a:rPr lang="en-US" dirty="0" err="1" smtClean="0"/>
              <a:t>bioavialability</a:t>
            </a:r>
            <a:r>
              <a:rPr lang="en-US" dirty="0" smtClean="0"/>
              <a:t> of orally administered drugs, such as </a:t>
            </a:r>
            <a:r>
              <a:rPr lang="en-US" dirty="0" err="1" smtClean="0"/>
              <a:t>ketoconazole</a:t>
            </a:r>
            <a:r>
              <a:rPr lang="en-US" dirty="0" smtClean="0"/>
              <a:t>, </a:t>
            </a:r>
            <a:r>
              <a:rPr lang="en-US" dirty="0" err="1" smtClean="0"/>
              <a:t>digoxin</a:t>
            </a:r>
            <a:r>
              <a:rPr lang="en-US" dirty="0" smtClean="0"/>
              <a:t>, iron. </a:t>
            </a:r>
          </a:p>
          <a:p>
            <a:pPr marL="0" lvl="0" indent="0">
              <a:buNone/>
            </a:pPr>
            <a:r>
              <a:rPr lang="en-US" dirty="0" smtClean="0"/>
              <a:t>4-Omeprazole selectively inhibits hepatic P450 </a:t>
            </a:r>
            <a:r>
              <a:rPr lang="en-US" dirty="0" err="1" smtClean="0"/>
              <a:t>isoenzymes</a:t>
            </a:r>
            <a:r>
              <a:rPr lang="en-US" dirty="0" smtClean="0"/>
              <a:t> and decreases the elimination of </a:t>
            </a:r>
            <a:r>
              <a:rPr lang="en-US" dirty="0" err="1" smtClean="0"/>
              <a:t>phenytoin</a:t>
            </a:r>
            <a:r>
              <a:rPr lang="en-US" dirty="0" smtClean="0"/>
              <a:t>, diazepam, </a:t>
            </a:r>
            <a:r>
              <a:rPr lang="en-US" dirty="0" err="1" smtClean="0"/>
              <a:t>warfarin</a:t>
            </a:r>
            <a:r>
              <a:rPr lang="en-US" dirty="0" smtClean="0"/>
              <a:t>, and cyclosporine. </a:t>
            </a:r>
          </a:p>
          <a:p>
            <a:pPr marL="0" lvl="0" indent="0">
              <a:buNone/>
            </a:pPr>
            <a:r>
              <a:rPr lang="en-US" dirty="0" smtClean="0"/>
              <a:t>5-In rats’ in high doses induce gastric </a:t>
            </a:r>
            <a:r>
              <a:rPr lang="en-US" dirty="0" err="1" smtClean="0"/>
              <a:t>carcinoid</a:t>
            </a:r>
            <a:r>
              <a:rPr lang="en-US" dirty="0" smtClean="0"/>
              <a:t> tumor. </a:t>
            </a:r>
          </a:p>
          <a:p>
            <a:endParaRPr lang="ar-EG"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marL="0" lvl="0" indent="0">
              <a:buNone/>
            </a:pPr>
            <a:r>
              <a:rPr lang="en-US" b="1" dirty="0"/>
              <a:t>H2-RECEPTOR ANTAGONISTS e.g.</a:t>
            </a:r>
            <a:endParaRPr lang="en-US" dirty="0"/>
          </a:p>
          <a:p>
            <a:pPr marL="0" indent="0">
              <a:buNone/>
            </a:pPr>
            <a:r>
              <a:rPr lang="en-US" b="1" dirty="0"/>
              <a:t>Cimetidine, Ranitidine, </a:t>
            </a:r>
            <a:r>
              <a:rPr lang="en-US" b="1" dirty="0" smtClean="0"/>
              <a:t>Famotidine </a:t>
            </a:r>
            <a:r>
              <a:rPr lang="en-US" b="1" dirty="0"/>
              <a:t>and </a:t>
            </a:r>
            <a:r>
              <a:rPr lang="en-US" b="1" dirty="0" err="1"/>
              <a:t>nizatidine</a:t>
            </a:r>
            <a:endParaRPr lang="en-US" dirty="0"/>
          </a:p>
          <a:p>
            <a:pPr marL="0" indent="0">
              <a:buNone/>
            </a:pPr>
            <a:r>
              <a:rPr lang="en-US" dirty="0"/>
              <a:t> </a:t>
            </a:r>
            <a:r>
              <a:rPr lang="en-US" b="1" dirty="0" smtClean="0">
                <a:sym typeface="Wingdings 3"/>
              </a:rPr>
              <a:t></a:t>
            </a:r>
            <a:r>
              <a:rPr lang="en-US" b="1" dirty="0"/>
              <a:t>Pharmacological Actions</a:t>
            </a:r>
            <a:endParaRPr lang="en-US" dirty="0"/>
          </a:p>
          <a:p>
            <a:pPr marL="0" lvl="0" indent="0">
              <a:buNone/>
            </a:pPr>
            <a:r>
              <a:rPr lang="en-US" dirty="0" smtClean="0"/>
              <a:t>1-Competitive </a:t>
            </a:r>
            <a:r>
              <a:rPr lang="en-US" dirty="0"/>
              <a:t>block of H</a:t>
            </a:r>
            <a:r>
              <a:rPr lang="en-US" baseline="-25000" dirty="0"/>
              <a:t>2 </a:t>
            </a:r>
            <a:r>
              <a:rPr lang="en-US" dirty="0"/>
              <a:t>receptors  </a:t>
            </a:r>
          </a:p>
          <a:p>
            <a:pPr marL="0" lvl="0" indent="0">
              <a:buNone/>
            </a:pPr>
            <a:r>
              <a:rPr lang="en-US" dirty="0" smtClean="0"/>
              <a:t>2-Endocrine </a:t>
            </a:r>
            <a:r>
              <a:rPr lang="en-US" dirty="0"/>
              <a:t>action and Enzyme inhibition ( for cimetidine only).</a:t>
            </a:r>
          </a:p>
          <a:p>
            <a:pPr marL="0" indent="0">
              <a:buNone/>
            </a:pPr>
            <a:r>
              <a:rPr lang="en-US" b="1" dirty="0"/>
              <a:t> </a:t>
            </a:r>
          </a:p>
          <a:p>
            <a:pPr marL="0" indent="0">
              <a:buNone/>
            </a:pPr>
            <a:endParaRPr lang="en-US" dirty="0"/>
          </a:p>
        </p:txBody>
      </p:sp>
    </p:spTree>
    <p:extLst>
      <p:ext uri="{BB962C8B-B14F-4D97-AF65-F5344CB8AC3E}">
        <p14:creationId xmlns:p14="http://schemas.microsoft.com/office/powerpoint/2010/main" val="360258990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741368"/>
          </a:xfrm>
        </p:spPr>
        <p:txBody>
          <a:bodyPr>
            <a:normAutofit/>
          </a:bodyPr>
          <a:lstStyle/>
          <a:p>
            <a:pPr marL="0" indent="0">
              <a:buNone/>
            </a:pPr>
            <a:r>
              <a:rPr lang="en-US" b="1" dirty="0" smtClean="0"/>
              <a:t>Pharmacological Effects</a:t>
            </a:r>
            <a:endParaRPr lang="en-US" dirty="0" smtClean="0"/>
          </a:p>
          <a:p>
            <a:pPr marL="0" indent="0">
              <a:buNone/>
            </a:pPr>
            <a:r>
              <a:rPr lang="en-US" b="1" i="1" dirty="0" smtClean="0"/>
              <a:t> </a:t>
            </a:r>
            <a:r>
              <a:rPr lang="en-US" b="1" dirty="0" smtClean="0"/>
              <a:t>A   </a:t>
            </a:r>
            <a:r>
              <a:rPr lang="en-US" b="1" u="sng" dirty="0" smtClean="0"/>
              <a:t>Effects due to H</a:t>
            </a:r>
            <a:r>
              <a:rPr lang="en-US" b="1" u="sng" baseline="-25000" dirty="0" smtClean="0"/>
              <a:t>2</a:t>
            </a:r>
            <a:r>
              <a:rPr lang="en-US" b="1" u="sng" dirty="0" smtClean="0"/>
              <a:t>-blockade:</a:t>
            </a:r>
            <a:endParaRPr lang="en-US" b="1" dirty="0" smtClean="0"/>
          </a:p>
          <a:p>
            <a:pPr marL="0" lvl="0" indent="0">
              <a:buNone/>
            </a:pPr>
            <a:r>
              <a:rPr lang="en-US" dirty="0" smtClean="0"/>
              <a:t>Block of H2 receptors of parietal  cells  of  gastric  mucosa,  reduces  gastric  </a:t>
            </a:r>
            <a:r>
              <a:rPr lang="en-US" dirty="0" err="1" smtClean="0"/>
              <a:t>HCl</a:t>
            </a:r>
            <a:r>
              <a:rPr lang="en-US" dirty="0" smtClean="0"/>
              <a:t>    secretion induced by different stimuli. </a:t>
            </a:r>
          </a:p>
          <a:p>
            <a:pPr marL="0" lvl="0" indent="0">
              <a:buNone/>
            </a:pPr>
            <a:r>
              <a:rPr lang="en-US" dirty="0" smtClean="0"/>
              <a:t>Block H2 receptors on mast cells, thus may exaggerate histamine release during hypersensitivity reactions.</a:t>
            </a:r>
          </a:p>
          <a:p>
            <a:endParaRPr lang="ar-EG"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8991600" cy="6705600"/>
          </a:xfrm>
        </p:spPr>
        <p:txBody>
          <a:bodyPr>
            <a:normAutofit fontScale="70000" lnSpcReduction="20000"/>
          </a:bodyPr>
          <a:lstStyle/>
          <a:p>
            <a:pPr marL="0" indent="0">
              <a:buNone/>
            </a:pPr>
            <a:r>
              <a:rPr lang="en-US" b="1" u="sng" dirty="0"/>
              <a:t>Presentation of GERD:</a:t>
            </a:r>
          </a:p>
          <a:p>
            <a:pPr marL="0" indent="0">
              <a:buNone/>
            </a:pPr>
            <a:r>
              <a:rPr lang="en-US" b="1" dirty="0"/>
              <a:t>I. Typical Symptoms: </a:t>
            </a:r>
            <a:r>
              <a:rPr lang="en-US" dirty="0"/>
              <a:t>Heart burn and/or regurgitation and halitosis.</a:t>
            </a:r>
          </a:p>
          <a:p>
            <a:pPr marL="0" indent="0">
              <a:buNone/>
            </a:pPr>
            <a:r>
              <a:rPr lang="en-US" b="1" dirty="0"/>
              <a:t>II. Extra- esophageal manifestations:</a:t>
            </a:r>
          </a:p>
          <a:p>
            <a:pPr marL="0" indent="0">
              <a:buNone/>
            </a:pPr>
            <a:r>
              <a:rPr lang="en-US" dirty="0" smtClean="0"/>
              <a:t>-Non </a:t>
            </a:r>
            <a:r>
              <a:rPr lang="en-US" dirty="0"/>
              <a:t>cardiac chest pain which may be typical to angina however never </a:t>
            </a:r>
            <a:r>
              <a:rPr lang="en-US" dirty="0" smtClean="0"/>
              <a:t>diagnosed except </a:t>
            </a:r>
            <a:r>
              <a:rPr lang="en-US" dirty="0"/>
              <a:t>after exclusion of coronary heart disease.</a:t>
            </a:r>
          </a:p>
          <a:p>
            <a:pPr marL="0" indent="0">
              <a:buNone/>
            </a:pPr>
            <a:r>
              <a:rPr lang="en-US" dirty="0" smtClean="0"/>
              <a:t>-Asthma</a:t>
            </a:r>
            <a:r>
              <a:rPr lang="en-US" dirty="0"/>
              <a:t>.</a:t>
            </a:r>
          </a:p>
          <a:p>
            <a:pPr marL="0" indent="0">
              <a:buNone/>
            </a:pPr>
            <a:r>
              <a:rPr lang="en-US" dirty="0" smtClean="0"/>
              <a:t>-Chronic </a:t>
            </a:r>
            <a:r>
              <a:rPr lang="en-US" dirty="0"/>
              <a:t>cough</a:t>
            </a:r>
          </a:p>
          <a:p>
            <a:pPr marL="0" indent="0">
              <a:buNone/>
            </a:pPr>
            <a:r>
              <a:rPr lang="en-US" dirty="0" smtClean="0"/>
              <a:t>-Pneumonia </a:t>
            </a:r>
            <a:r>
              <a:rPr lang="en-US" dirty="0"/>
              <a:t>and pneumonitis</a:t>
            </a:r>
          </a:p>
          <a:p>
            <a:pPr marL="0" indent="0">
              <a:buNone/>
            </a:pPr>
            <a:r>
              <a:rPr lang="en-US" dirty="0" smtClean="0"/>
              <a:t>-Laryngitis</a:t>
            </a:r>
            <a:endParaRPr lang="en-US" dirty="0"/>
          </a:p>
          <a:p>
            <a:pPr marL="0" indent="0">
              <a:buNone/>
            </a:pPr>
            <a:r>
              <a:rPr lang="en-US" dirty="0" smtClean="0"/>
              <a:t>-Hoarseness </a:t>
            </a:r>
            <a:r>
              <a:rPr lang="en-US" dirty="0"/>
              <a:t>of voice</a:t>
            </a:r>
          </a:p>
          <a:p>
            <a:pPr marL="0" indent="0">
              <a:buNone/>
            </a:pPr>
            <a:r>
              <a:rPr lang="en-US" b="1" dirty="0"/>
              <a:t>Ill. Manifestations of complications:</a:t>
            </a:r>
          </a:p>
          <a:p>
            <a:pPr marL="0" indent="0">
              <a:buNone/>
            </a:pPr>
            <a:r>
              <a:rPr lang="en-US" dirty="0"/>
              <a:t>1. Erosive esophagitis causing hematemesis.</a:t>
            </a:r>
          </a:p>
          <a:p>
            <a:pPr marL="0" indent="0">
              <a:buNone/>
            </a:pPr>
            <a:r>
              <a:rPr lang="en-US" dirty="0"/>
              <a:t>2. Peptic stricture causing dysphagia</a:t>
            </a:r>
            <a:r>
              <a:rPr lang="en-US" dirty="0" smtClean="0"/>
              <a:t>.</a:t>
            </a:r>
          </a:p>
          <a:p>
            <a:pPr marL="0" indent="0">
              <a:buNone/>
            </a:pPr>
            <a:r>
              <a:rPr lang="en-US" dirty="0"/>
              <a:t>3. Barrett's esophagitis (columnar metaplasia): a condition in which specialized </a:t>
            </a:r>
            <a:r>
              <a:rPr lang="en-US" dirty="0" smtClean="0"/>
              <a:t>intestinal type columnar </a:t>
            </a:r>
            <a:r>
              <a:rPr lang="en-US" dirty="0"/>
              <a:t>mucosa replaces the normal squamous mucosa in response to chronic </a:t>
            </a:r>
            <a:r>
              <a:rPr lang="en-US" dirty="0" smtClean="0"/>
              <a:t>gastro esophageal </a:t>
            </a:r>
            <a:r>
              <a:rPr lang="en-US" dirty="0"/>
              <a:t>reflux disease with increased risk of adenocarcinoma. </a:t>
            </a:r>
            <a:r>
              <a:rPr lang="en-US" dirty="0" smtClean="0"/>
              <a:t>Endoscopy  with </a:t>
            </a:r>
            <a:r>
              <a:rPr lang="en-US" dirty="0"/>
              <a:t>biopsy is recommended for Barrett's esophagus but not chronic gastroesophageal </a:t>
            </a:r>
            <a:r>
              <a:rPr lang="en-US" dirty="0" smtClean="0"/>
              <a:t>reflux disease</a:t>
            </a:r>
            <a:r>
              <a:rPr lang="en-US" dirty="0"/>
              <a:t>.</a:t>
            </a:r>
          </a:p>
        </p:txBody>
      </p:sp>
    </p:spTree>
    <p:extLst>
      <p:ext uri="{BB962C8B-B14F-4D97-AF65-F5344CB8AC3E}">
        <p14:creationId xmlns:p14="http://schemas.microsoft.com/office/powerpoint/2010/main" val="113614953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629400"/>
          </a:xfrm>
        </p:spPr>
        <p:txBody>
          <a:bodyPr>
            <a:normAutofit/>
          </a:bodyPr>
          <a:lstStyle/>
          <a:p>
            <a:pPr marL="0" indent="0">
              <a:buNone/>
            </a:pPr>
            <a:r>
              <a:rPr lang="en-US" b="1" dirty="0"/>
              <a:t>B   </a:t>
            </a:r>
            <a:r>
              <a:rPr lang="en-US" b="1" u="sng" dirty="0"/>
              <a:t>Endocrine effects:</a:t>
            </a:r>
            <a:r>
              <a:rPr lang="en-US" b="1" dirty="0"/>
              <a:t>(</a:t>
            </a:r>
            <a:r>
              <a:rPr lang="en-US" dirty="0"/>
              <a:t>occur following</a:t>
            </a:r>
            <a:r>
              <a:rPr lang="en-US" b="1" dirty="0"/>
              <a:t> </a:t>
            </a:r>
            <a:r>
              <a:rPr lang="en-US" dirty="0"/>
              <a:t>use of very high doses of cimetidine</a:t>
            </a:r>
            <a:r>
              <a:rPr lang="en-US" b="1" dirty="0"/>
              <a:t>) </a:t>
            </a:r>
          </a:p>
          <a:p>
            <a:pPr marL="0" lvl="0" indent="0">
              <a:buNone/>
            </a:pPr>
            <a:r>
              <a:rPr lang="en-US" b="1" dirty="0" smtClean="0"/>
              <a:t>     *Block </a:t>
            </a:r>
            <a:r>
              <a:rPr lang="en-US" b="1" dirty="0"/>
              <a:t>of androgenic receptors</a:t>
            </a:r>
            <a:r>
              <a:rPr lang="en-US" dirty="0"/>
              <a:t>: </a:t>
            </a:r>
          </a:p>
          <a:p>
            <a:pPr marL="0" indent="0">
              <a:buNone/>
            </a:pPr>
            <a:r>
              <a:rPr lang="en-US" b="1" dirty="0">
                <a:sym typeface="Wingdings 3"/>
              </a:rPr>
              <a:t></a:t>
            </a:r>
            <a:r>
              <a:rPr lang="en-US" dirty="0"/>
              <a:t> decreases libido, sperm count and produces  impotence</a:t>
            </a:r>
          </a:p>
          <a:p>
            <a:pPr marL="0" lvl="0" indent="0">
              <a:buNone/>
            </a:pPr>
            <a:r>
              <a:rPr lang="en-US" b="1" dirty="0" smtClean="0"/>
              <a:t>      *</a:t>
            </a:r>
            <a:r>
              <a:rPr lang="en-US" b="1" dirty="0" err="1" smtClean="0"/>
              <a:t>Hyperprolactinaemia</a:t>
            </a:r>
            <a:r>
              <a:rPr lang="en-US" dirty="0"/>
              <a:t>: </a:t>
            </a:r>
          </a:p>
          <a:p>
            <a:pPr marL="0" indent="0">
              <a:buNone/>
            </a:pPr>
            <a:r>
              <a:rPr lang="en-US" b="1" dirty="0">
                <a:sym typeface="Wingdings 3"/>
              </a:rPr>
              <a:t></a:t>
            </a:r>
            <a:r>
              <a:rPr lang="en-US" dirty="0"/>
              <a:t> produces </a:t>
            </a:r>
            <a:r>
              <a:rPr lang="en-US" dirty="0" err="1"/>
              <a:t>galactorrhea</a:t>
            </a:r>
            <a:r>
              <a:rPr lang="en-US" dirty="0"/>
              <a:t> in female and </a:t>
            </a:r>
            <a:r>
              <a:rPr lang="en-US" dirty="0" err="1"/>
              <a:t>gynaecomastia</a:t>
            </a:r>
            <a:r>
              <a:rPr lang="en-US" dirty="0"/>
              <a:t> in male.</a:t>
            </a:r>
          </a:p>
          <a:p>
            <a:pPr marL="0" indent="0">
              <a:buNone/>
            </a:pPr>
            <a:r>
              <a:rPr lang="en-US" b="1" dirty="0"/>
              <a:t> </a:t>
            </a:r>
            <a:endParaRPr lang="en-US" dirty="0"/>
          </a:p>
          <a:p>
            <a:endParaRPr lang="en-US" dirty="0"/>
          </a:p>
        </p:txBody>
      </p:sp>
    </p:spTree>
    <p:extLst>
      <p:ext uri="{BB962C8B-B14F-4D97-AF65-F5344CB8AC3E}">
        <p14:creationId xmlns:p14="http://schemas.microsoft.com/office/powerpoint/2010/main" val="137697330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741368"/>
          </a:xfrm>
        </p:spPr>
        <p:txBody>
          <a:bodyPr/>
          <a:lstStyle/>
          <a:p>
            <a:pPr marL="0" indent="0">
              <a:buNone/>
            </a:pPr>
            <a:r>
              <a:rPr lang="en-US" b="1" dirty="0" smtClean="0"/>
              <a:t>C  </a:t>
            </a:r>
            <a:r>
              <a:rPr lang="en-US" dirty="0" smtClean="0"/>
              <a:t> </a:t>
            </a:r>
            <a:r>
              <a:rPr lang="en-US" b="1" u="sng" dirty="0" smtClean="0"/>
              <a:t>Enzyme inhibition: </a:t>
            </a:r>
            <a:r>
              <a:rPr lang="en-US" dirty="0" smtClean="0"/>
              <a:t>( These effects occur following use of </a:t>
            </a:r>
            <a:r>
              <a:rPr lang="en-US" dirty="0" err="1" smtClean="0"/>
              <a:t>cimetidine</a:t>
            </a:r>
            <a:r>
              <a:rPr lang="en-US" dirty="0" smtClean="0"/>
              <a:t>)</a:t>
            </a:r>
          </a:p>
          <a:p>
            <a:pPr marL="0" lvl="0" indent="0">
              <a:buNone/>
            </a:pPr>
            <a:r>
              <a:rPr lang="ar-SA" dirty="0" smtClean="0"/>
              <a:t>*</a:t>
            </a:r>
            <a:r>
              <a:rPr lang="en-US" dirty="0" smtClean="0"/>
              <a:t>Inhibits </a:t>
            </a:r>
            <a:r>
              <a:rPr lang="en-US" dirty="0" err="1" smtClean="0"/>
              <a:t>cytochrome</a:t>
            </a:r>
            <a:r>
              <a:rPr lang="en-US" dirty="0" smtClean="0"/>
              <a:t> </a:t>
            </a:r>
            <a:r>
              <a:rPr lang="en-US" dirty="0" err="1" smtClean="0"/>
              <a:t>oxidase</a:t>
            </a:r>
            <a:r>
              <a:rPr lang="en-US" dirty="0" smtClean="0"/>
              <a:t> P-450 hepatic </a:t>
            </a:r>
            <a:r>
              <a:rPr lang="en-US" dirty="0" err="1" smtClean="0"/>
              <a:t>microsomal</a:t>
            </a:r>
            <a:r>
              <a:rPr lang="en-US" dirty="0" smtClean="0"/>
              <a:t> enzyme system, this will lead to inhibition of  the metabolism of some drugs metabolized by this enzyme system e.g. </a:t>
            </a:r>
            <a:r>
              <a:rPr lang="en-US" dirty="0" smtClean="0">
                <a:sym typeface="Symbol"/>
              </a:rPr>
              <a:t></a:t>
            </a:r>
            <a:r>
              <a:rPr lang="en-US" dirty="0" smtClean="0"/>
              <a:t>-blockers, Ca</a:t>
            </a:r>
            <a:r>
              <a:rPr lang="en-US" baseline="30000" dirty="0" smtClean="0"/>
              <a:t>2+</a:t>
            </a:r>
            <a:r>
              <a:rPr lang="en-US" dirty="0" smtClean="0"/>
              <a:t> channel blockers, </a:t>
            </a:r>
            <a:r>
              <a:rPr lang="en-US" dirty="0" err="1" smtClean="0"/>
              <a:t>sulphonylureas</a:t>
            </a:r>
            <a:r>
              <a:rPr lang="en-US" dirty="0" smtClean="0"/>
              <a:t>, </a:t>
            </a:r>
            <a:r>
              <a:rPr lang="en-US" dirty="0" err="1" smtClean="0"/>
              <a:t>warfarine</a:t>
            </a:r>
            <a:r>
              <a:rPr lang="en-US" dirty="0" smtClean="0"/>
              <a:t>, ... etc. </a:t>
            </a:r>
          </a:p>
          <a:p>
            <a:pPr marL="0" lvl="0" indent="0">
              <a:buNone/>
            </a:pPr>
            <a:r>
              <a:rPr lang="ar-SA" dirty="0" smtClean="0"/>
              <a:t>*</a:t>
            </a:r>
            <a:r>
              <a:rPr lang="en-US" dirty="0" smtClean="0"/>
              <a:t>Decreases </a:t>
            </a:r>
            <a:r>
              <a:rPr lang="en-US" dirty="0" err="1" smtClean="0"/>
              <a:t>glucouronation</a:t>
            </a:r>
            <a:r>
              <a:rPr lang="en-US" dirty="0" smtClean="0"/>
              <a:t> of acetaminophen. Thus may increase its effect.</a:t>
            </a:r>
          </a:p>
          <a:p>
            <a:endParaRPr lang="ar-EG"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8991600" cy="6629400"/>
          </a:xfrm>
        </p:spPr>
        <p:txBody>
          <a:bodyPr>
            <a:normAutofit fontScale="92500" lnSpcReduction="10000"/>
          </a:bodyPr>
          <a:lstStyle/>
          <a:p>
            <a:pPr marL="0" indent="0">
              <a:buNone/>
            </a:pPr>
            <a:r>
              <a:rPr lang="en-US" sz="4000" b="1" u="sng" dirty="0"/>
              <a:t>Therapeutic Uses</a:t>
            </a:r>
            <a:endParaRPr lang="en-US" sz="4000" u="sng" dirty="0"/>
          </a:p>
          <a:p>
            <a:pPr marL="0" indent="0">
              <a:buNone/>
            </a:pPr>
            <a:r>
              <a:rPr lang="en-US" dirty="0"/>
              <a:t> </a:t>
            </a:r>
            <a:r>
              <a:rPr lang="en-US" dirty="0" smtClean="0"/>
              <a:t>1-</a:t>
            </a:r>
            <a:r>
              <a:rPr lang="en-US" b="1" dirty="0" smtClean="0"/>
              <a:t>Duodenal </a:t>
            </a:r>
            <a:r>
              <a:rPr lang="en-US" b="1" dirty="0"/>
              <a:t>and gastric ulcers.</a:t>
            </a:r>
            <a:endParaRPr lang="en-US" dirty="0"/>
          </a:p>
          <a:p>
            <a:pPr marL="0" lvl="0" indent="0">
              <a:buNone/>
            </a:pPr>
            <a:r>
              <a:rPr lang="en-US" b="1" dirty="0" smtClean="0"/>
              <a:t>2-Zollinger-Ellison </a:t>
            </a:r>
            <a:r>
              <a:rPr lang="en-US" b="1" dirty="0"/>
              <a:t>syndrome</a:t>
            </a:r>
            <a:r>
              <a:rPr lang="en-US" dirty="0"/>
              <a:t> (gastrin-secreting </a:t>
            </a:r>
            <a:r>
              <a:rPr lang="en-US" dirty="0" err="1"/>
              <a:t>tumour</a:t>
            </a:r>
            <a:r>
              <a:rPr lang="en-US" dirty="0"/>
              <a:t> which increases </a:t>
            </a:r>
            <a:r>
              <a:rPr lang="en-US" dirty="0" err="1"/>
              <a:t>HCl</a:t>
            </a:r>
            <a:r>
              <a:rPr lang="en-US" dirty="0"/>
              <a:t>  secretion</a:t>
            </a:r>
            <a:r>
              <a:rPr lang="en-US" dirty="0" smtClean="0"/>
              <a:t>) usually </a:t>
            </a:r>
            <a:r>
              <a:rPr lang="en-US" dirty="0"/>
              <a:t>larger doses are required according to the severity of the  condition.</a:t>
            </a:r>
          </a:p>
          <a:p>
            <a:pPr marL="0" lvl="0" indent="0">
              <a:buNone/>
            </a:pPr>
            <a:r>
              <a:rPr lang="en-US" b="1" dirty="0" smtClean="0"/>
              <a:t>3-Reflux </a:t>
            </a:r>
            <a:r>
              <a:rPr lang="en-US" b="1" dirty="0" err="1"/>
              <a:t>oesophagitis</a:t>
            </a:r>
            <a:r>
              <a:rPr lang="en-US" b="1" dirty="0"/>
              <a:t>.  </a:t>
            </a:r>
          </a:p>
          <a:p>
            <a:pPr marL="0" lvl="0" indent="0">
              <a:buNone/>
            </a:pPr>
            <a:r>
              <a:rPr lang="en-US" b="1" dirty="0" smtClean="0"/>
              <a:t>4-Gastritis</a:t>
            </a:r>
            <a:r>
              <a:rPr lang="en-US" b="1" dirty="0"/>
              <a:t>.   </a:t>
            </a:r>
          </a:p>
          <a:p>
            <a:pPr marL="0" lvl="0" indent="0">
              <a:buNone/>
            </a:pPr>
            <a:r>
              <a:rPr lang="en-US" b="1" dirty="0" smtClean="0"/>
              <a:t>5-With </a:t>
            </a:r>
            <a:r>
              <a:rPr lang="en-US" b="1" dirty="0" err="1"/>
              <a:t>ulcerogenic</a:t>
            </a:r>
            <a:r>
              <a:rPr lang="en-US" b="1" dirty="0"/>
              <a:t> drugs </a:t>
            </a:r>
            <a:r>
              <a:rPr lang="en-US" dirty="0"/>
              <a:t>e.g. </a:t>
            </a:r>
            <a:r>
              <a:rPr lang="en-US" dirty="0" err="1"/>
              <a:t>antirheumatics</a:t>
            </a:r>
            <a:r>
              <a:rPr lang="en-US" dirty="0"/>
              <a:t> as a prophylaxis against injury of gastric mucosa </a:t>
            </a:r>
          </a:p>
          <a:p>
            <a:pPr marL="0" lvl="0" indent="0">
              <a:buNone/>
            </a:pPr>
            <a:r>
              <a:rPr lang="en-US" b="1" dirty="0" smtClean="0"/>
              <a:t>6-Prophylaxis </a:t>
            </a:r>
            <a:r>
              <a:rPr lang="en-US" b="1" dirty="0"/>
              <a:t>against gastric ulceration and bleeding </a:t>
            </a:r>
            <a:r>
              <a:rPr lang="en-US" dirty="0"/>
              <a:t>in stress (e.g. after burns , trauma or major surgery) and bleeding </a:t>
            </a:r>
            <a:r>
              <a:rPr lang="en-US" dirty="0" err="1"/>
              <a:t>oesophageal</a:t>
            </a:r>
            <a:r>
              <a:rPr lang="en-US" dirty="0"/>
              <a:t> varices.</a:t>
            </a:r>
          </a:p>
          <a:p>
            <a:pPr marL="0" indent="0">
              <a:buNone/>
            </a:pPr>
            <a:r>
              <a:rPr lang="en-US" altLang="en-US" dirty="0" smtClean="0">
                <a:latin typeface="Times New Roman" panose="02020603050405020304" pitchFamily="18" charset="0"/>
                <a:cs typeface="Times New Roman" panose="02020603050405020304" pitchFamily="18" charset="0"/>
              </a:rPr>
              <a:t>7- </a:t>
            </a:r>
            <a:r>
              <a:rPr lang="en-US" altLang="en-US" dirty="0">
                <a:latin typeface="Times New Roman" panose="02020603050405020304" pitchFamily="18" charset="0"/>
                <a:cs typeface="Times New Roman" panose="02020603050405020304" pitchFamily="18" charset="0"/>
              </a:rPr>
              <a:t>Eradication of  H. pylori infections.</a:t>
            </a:r>
          </a:p>
          <a:p>
            <a:endParaRPr lang="en-US" dirty="0"/>
          </a:p>
        </p:txBody>
      </p:sp>
    </p:spTree>
    <p:extLst>
      <p:ext uri="{BB962C8B-B14F-4D97-AF65-F5344CB8AC3E}">
        <p14:creationId xmlns:p14="http://schemas.microsoft.com/office/powerpoint/2010/main" val="16839168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991600" cy="6553200"/>
          </a:xfrm>
        </p:spPr>
        <p:txBody>
          <a:bodyPr>
            <a:normAutofit/>
          </a:bodyPr>
          <a:lstStyle/>
          <a:p>
            <a:pPr marL="0" indent="0">
              <a:buNone/>
            </a:pPr>
            <a:r>
              <a:rPr lang="en-US" b="1" dirty="0"/>
              <a:t>Side Effects</a:t>
            </a:r>
            <a:endParaRPr lang="en-US" dirty="0"/>
          </a:p>
          <a:p>
            <a:pPr marL="0" indent="0">
              <a:buNone/>
            </a:pPr>
            <a:r>
              <a:rPr lang="en-US" b="1" dirty="0" smtClean="0"/>
              <a:t>1-</a:t>
            </a:r>
            <a:r>
              <a:rPr lang="en-US" dirty="0" smtClean="0"/>
              <a:t>Nausea</a:t>
            </a:r>
            <a:r>
              <a:rPr lang="en-US" dirty="0"/>
              <a:t>, vomiting and diarrhea, but constipation is less common.</a:t>
            </a:r>
          </a:p>
          <a:p>
            <a:pPr marL="0" indent="0">
              <a:buNone/>
            </a:pPr>
            <a:r>
              <a:rPr lang="en-US" b="1" dirty="0" smtClean="0"/>
              <a:t>2-</a:t>
            </a:r>
            <a:r>
              <a:rPr lang="en-US" dirty="0" smtClean="0"/>
              <a:t>Antiandrogenic </a:t>
            </a:r>
            <a:r>
              <a:rPr lang="en-US" dirty="0"/>
              <a:t>side effects observed with very high doses (cimetidine).</a:t>
            </a:r>
          </a:p>
          <a:p>
            <a:pPr marL="0" indent="0">
              <a:buNone/>
            </a:pPr>
            <a:r>
              <a:rPr lang="en-US" b="1" dirty="0" smtClean="0"/>
              <a:t>3-</a:t>
            </a:r>
            <a:r>
              <a:rPr lang="en-US" dirty="0" smtClean="0"/>
              <a:t>Hyperprolactinaemia </a:t>
            </a:r>
            <a:r>
              <a:rPr lang="en-US" dirty="0"/>
              <a:t>leading to gynecomastia </a:t>
            </a:r>
            <a:r>
              <a:rPr lang="en-US" i="1" dirty="0"/>
              <a:t>(male)</a:t>
            </a:r>
            <a:r>
              <a:rPr lang="en-US" dirty="0"/>
              <a:t> &amp; </a:t>
            </a:r>
            <a:r>
              <a:rPr lang="en-US" dirty="0" err="1"/>
              <a:t>galactorrhea</a:t>
            </a:r>
            <a:r>
              <a:rPr lang="en-US" i="1" dirty="0"/>
              <a:t> (female) </a:t>
            </a:r>
            <a:r>
              <a:rPr lang="en-US" dirty="0"/>
              <a:t>(cimetidine).</a:t>
            </a:r>
          </a:p>
          <a:p>
            <a:pPr marL="0" indent="0">
              <a:buNone/>
            </a:pPr>
            <a:r>
              <a:rPr lang="en-US" b="1" dirty="0" smtClean="0"/>
              <a:t>4-</a:t>
            </a:r>
            <a:r>
              <a:rPr lang="en-US" dirty="0" smtClean="0"/>
              <a:t>Metabolic </a:t>
            </a:r>
            <a:r>
              <a:rPr lang="en-US" dirty="0"/>
              <a:t>enzyme inhibition with subsequent drug interactions (cimetidine).</a:t>
            </a:r>
          </a:p>
          <a:p>
            <a:pPr marL="0" indent="0">
              <a:buNone/>
            </a:pPr>
            <a:endParaRPr lang="en-US" dirty="0"/>
          </a:p>
        </p:txBody>
      </p:sp>
    </p:spTree>
    <p:extLst>
      <p:ext uri="{BB962C8B-B14F-4D97-AF65-F5344CB8AC3E}">
        <p14:creationId xmlns:p14="http://schemas.microsoft.com/office/powerpoint/2010/main" val="196203803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16632"/>
            <a:ext cx="9036496" cy="6624736"/>
          </a:xfrm>
        </p:spPr>
        <p:txBody>
          <a:bodyPr/>
          <a:lstStyle/>
          <a:p>
            <a:pPr marL="0" indent="0">
              <a:buNone/>
            </a:pPr>
            <a:r>
              <a:rPr lang="en-US" b="1" dirty="0" smtClean="0"/>
              <a:t>5-</a:t>
            </a:r>
            <a:r>
              <a:rPr lang="en-US" dirty="0" smtClean="0"/>
              <a:t>Myalgia, </a:t>
            </a:r>
            <a:r>
              <a:rPr lang="en-US" dirty="0" err="1" smtClean="0"/>
              <a:t>arthralgia</a:t>
            </a:r>
            <a:r>
              <a:rPr lang="en-US" dirty="0" smtClean="0"/>
              <a:t> and fatigue.</a:t>
            </a:r>
          </a:p>
          <a:p>
            <a:pPr marL="0" indent="0">
              <a:buNone/>
            </a:pPr>
            <a:r>
              <a:rPr lang="en-US" b="1" dirty="0" smtClean="0"/>
              <a:t>6-CNS:</a:t>
            </a:r>
            <a:r>
              <a:rPr lang="en-US" dirty="0" smtClean="0"/>
              <a:t> </a:t>
            </a:r>
          </a:p>
          <a:p>
            <a:pPr marL="0" lvl="0" indent="0">
              <a:buNone/>
            </a:pPr>
            <a:r>
              <a:rPr lang="en-US" dirty="0" smtClean="0"/>
              <a:t>headache, slurred speech, delirium, confusion and occasionally coma (</a:t>
            </a:r>
            <a:r>
              <a:rPr lang="en-US" dirty="0" err="1" smtClean="0"/>
              <a:t>particulary</a:t>
            </a:r>
            <a:r>
              <a:rPr lang="en-US" dirty="0" smtClean="0"/>
              <a:t> </a:t>
            </a:r>
            <a:r>
              <a:rPr lang="en-US" dirty="0" err="1" smtClean="0"/>
              <a:t>cimetidine</a:t>
            </a:r>
            <a:r>
              <a:rPr lang="en-US" dirty="0" smtClean="0"/>
              <a:t>). </a:t>
            </a:r>
          </a:p>
          <a:p>
            <a:pPr marL="0" lvl="0" indent="0">
              <a:buNone/>
            </a:pPr>
            <a:r>
              <a:rPr lang="en-US" dirty="0" smtClean="0"/>
              <a:t>Occur primarily in elderly patients and after I.V. administration.</a:t>
            </a:r>
          </a:p>
          <a:p>
            <a:pPr marL="0" indent="0">
              <a:buNone/>
            </a:pPr>
            <a:r>
              <a:rPr lang="en-US" b="1" dirty="0" smtClean="0"/>
              <a:t>7-</a:t>
            </a:r>
            <a:r>
              <a:rPr lang="en-US" dirty="0" smtClean="0"/>
              <a:t>Granulocytopenia and </a:t>
            </a:r>
            <a:r>
              <a:rPr lang="en-US" dirty="0" err="1" smtClean="0"/>
              <a:t>aplastic</a:t>
            </a:r>
            <a:r>
              <a:rPr lang="en-US" dirty="0" smtClean="0"/>
              <a:t> </a:t>
            </a:r>
            <a:r>
              <a:rPr lang="en-US" dirty="0" err="1" smtClean="0"/>
              <a:t>anaemia</a:t>
            </a:r>
            <a:r>
              <a:rPr lang="en-US" dirty="0" smtClean="0"/>
              <a:t>.</a:t>
            </a:r>
          </a:p>
          <a:p>
            <a:pPr marL="0" indent="0">
              <a:buNone/>
            </a:pPr>
            <a:r>
              <a:rPr lang="en-US" b="1" dirty="0" smtClean="0"/>
              <a:t>8-Liver:</a:t>
            </a:r>
            <a:r>
              <a:rPr lang="en-US" dirty="0" smtClean="0"/>
              <a:t> reversible hepatitis, </a:t>
            </a:r>
            <a:r>
              <a:rPr lang="en-US" dirty="0" err="1" smtClean="0"/>
              <a:t>cholestasis</a:t>
            </a:r>
            <a:r>
              <a:rPr lang="en-US" dirty="0" smtClean="0"/>
              <a:t>.</a:t>
            </a:r>
          </a:p>
          <a:p>
            <a:endParaRPr lang="ar-EG"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C:\Users\Me\Pictures\images (3).jpg"/>
          <p:cNvPicPr>
            <a:picLocks noGrp="1" noChangeAspect="1" noChangeArrowheads="1"/>
          </p:cNvPicPr>
          <p:nvPr>
            <p:ph sz="half" idx="1"/>
          </p:nvPr>
        </p:nvPicPr>
        <p:blipFill>
          <a:blip r:embed="rId2"/>
          <a:srcRect l="25830" r="34439"/>
          <a:stretch>
            <a:fillRect/>
          </a:stretch>
        </p:blipFill>
        <p:spPr bwMode="auto">
          <a:xfrm>
            <a:off x="762000" y="838200"/>
            <a:ext cx="3352800" cy="5334000"/>
          </a:xfrm>
          <a:prstGeom prst="rect">
            <a:avLst/>
          </a:prstGeom>
          <a:noFill/>
        </p:spPr>
      </p:pic>
      <p:pic>
        <p:nvPicPr>
          <p:cNvPr id="8" name="Picture 3" descr="C:\Users\Me\Pictures\gynecomastia.jpg"/>
          <p:cNvPicPr>
            <a:picLocks noGrp="1" noChangeAspect="1" noChangeArrowheads="1"/>
          </p:cNvPicPr>
          <p:nvPr>
            <p:ph sz="half" idx="2"/>
          </p:nvPr>
        </p:nvPicPr>
        <p:blipFill>
          <a:blip r:embed="rId3"/>
          <a:srcRect/>
          <a:stretch>
            <a:fillRect/>
          </a:stretch>
        </p:blipFill>
        <p:spPr bwMode="auto">
          <a:xfrm>
            <a:off x="4648200" y="838200"/>
            <a:ext cx="4038600" cy="5257800"/>
          </a:xfrm>
          <a:prstGeom prst="rect">
            <a:avLst/>
          </a:prstGeom>
          <a:noFill/>
        </p:spPr>
      </p:pic>
    </p:spTree>
    <p:extLst>
      <p:ext uri="{BB962C8B-B14F-4D97-AF65-F5344CB8AC3E}">
        <p14:creationId xmlns:p14="http://schemas.microsoft.com/office/powerpoint/2010/main" val="1196950859"/>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741368"/>
          </a:xfrm>
        </p:spPr>
        <p:txBody>
          <a:bodyPr>
            <a:normAutofit fontScale="85000" lnSpcReduction="10000"/>
          </a:bodyPr>
          <a:lstStyle/>
          <a:p>
            <a:pPr marL="0" indent="0">
              <a:buNone/>
            </a:pPr>
            <a:r>
              <a:rPr lang="en-US" b="1" dirty="0" smtClean="0"/>
              <a:t>Precautions</a:t>
            </a:r>
            <a:endParaRPr lang="en-US" dirty="0"/>
          </a:p>
          <a:p>
            <a:pPr marL="0" lvl="0" indent="0">
              <a:buNone/>
            </a:pPr>
            <a:r>
              <a:rPr lang="en-US" dirty="0"/>
              <a:t>It crosses the placenta and passes with milk, so, better avoided during pregnancy and lactation.</a:t>
            </a:r>
          </a:p>
          <a:p>
            <a:pPr marL="0" lvl="0" indent="0">
              <a:buNone/>
            </a:pPr>
            <a:r>
              <a:rPr lang="en-US" dirty="0"/>
              <a:t>Rebound ulcers due to sudden withdrawal of the drug are possible.</a:t>
            </a:r>
          </a:p>
          <a:p>
            <a:pPr marL="0" indent="0">
              <a:buNone/>
            </a:pPr>
            <a:r>
              <a:rPr lang="en-US" b="1" dirty="0"/>
              <a:t> </a:t>
            </a:r>
            <a:endParaRPr lang="en-US" dirty="0"/>
          </a:p>
          <a:p>
            <a:pPr marL="0" indent="0">
              <a:buNone/>
            </a:pPr>
            <a:r>
              <a:rPr lang="en-US" b="1" u="sng" dirty="0"/>
              <a:t>RANITIDINE</a:t>
            </a:r>
          </a:p>
          <a:p>
            <a:pPr marL="0" lvl="0" indent="0">
              <a:buNone/>
            </a:pPr>
            <a:r>
              <a:rPr lang="en-US" dirty="0"/>
              <a:t>It is more potent than cimetidine.</a:t>
            </a:r>
          </a:p>
          <a:p>
            <a:pPr marL="0" lvl="0" indent="0">
              <a:buNone/>
            </a:pPr>
            <a:r>
              <a:rPr lang="en-US" dirty="0"/>
              <a:t>The oral dose in peptic ulcer is 300 mg </a:t>
            </a:r>
            <a:r>
              <a:rPr lang="en-US" dirty="0" smtClean="0"/>
              <a:t>for </a:t>
            </a:r>
            <a:r>
              <a:rPr lang="en-US" dirty="0"/>
              <a:t>4-8 weeks, then, 150 mg daily </a:t>
            </a:r>
            <a:r>
              <a:rPr lang="en-US" dirty="0" smtClean="0"/>
              <a:t> </a:t>
            </a:r>
            <a:r>
              <a:rPr lang="en-US" dirty="0"/>
              <a:t>for 6 months or more as maintenance dose.</a:t>
            </a:r>
          </a:p>
          <a:p>
            <a:pPr marL="0" lvl="0" indent="0">
              <a:buNone/>
            </a:pPr>
            <a:r>
              <a:rPr lang="ar-SA" dirty="0" smtClean="0"/>
              <a:t>)</a:t>
            </a:r>
            <a:r>
              <a:rPr lang="en-US" dirty="0" smtClean="0"/>
              <a:t>Ranitidine </a:t>
            </a:r>
            <a:r>
              <a:rPr lang="en-US" dirty="0"/>
              <a:t>doesn’t significantly affect the cytochrome oxidase P-450, thus the subsequent drug interactions are not reported. </a:t>
            </a:r>
            <a:r>
              <a:rPr lang="en-US" dirty="0" smtClean="0"/>
              <a:t>The </a:t>
            </a:r>
            <a:r>
              <a:rPr lang="en-US" dirty="0"/>
              <a:t>risk of untoward </a:t>
            </a:r>
            <a:r>
              <a:rPr lang="en-US" dirty="0" err="1"/>
              <a:t>antiandrogenic</a:t>
            </a:r>
            <a:r>
              <a:rPr lang="en-US" dirty="0"/>
              <a:t> effects and </a:t>
            </a:r>
            <a:r>
              <a:rPr lang="en-US" dirty="0" err="1"/>
              <a:t>hyperprolactinaemia</a:t>
            </a:r>
            <a:r>
              <a:rPr lang="en-US" dirty="0"/>
              <a:t> from ranitidine use appears to be </a:t>
            </a:r>
            <a:r>
              <a:rPr lang="en-US" dirty="0" smtClean="0"/>
              <a:t>minimal</a:t>
            </a:r>
            <a:r>
              <a:rPr lang="ar-SA" dirty="0" smtClean="0"/>
              <a:t>(</a:t>
            </a:r>
            <a:r>
              <a:rPr lang="en-US" dirty="0" smtClean="0"/>
              <a:t>.</a:t>
            </a:r>
            <a:endParaRPr lang="en-US" dirty="0"/>
          </a:p>
          <a:p>
            <a:pPr marL="0" lvl="0" indent="0">
              <a:buNone/>
            </a:pPr>
            <a:r>
              <a:rPr lang="en-US" dirty="0"/>
              <a:t>Adverse CNS effects of cimetidine have been less reported.</a:t>
            </a:r>
          </a:p>
          <a:p>
            <a:endParaRPr lang="en-US" dirty="0"/>
          </a:p>
        </p:txBody>
      </p:sp>
    </p:spTree>
    <p:extLst>
      <p:ext uri="{BB962C8B-B14F-4D97-AF65-F5344CB8AC3E}">
        <p14:creationId xmlns:p14="http://schemas.microsoft.com/office/powerpoint/2010/main" val="311908748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0"/>
            <a:ext cx="8915400" cy="6324600"/>
          </a:xfrm>
        </p:spPr>
        <p:txBody>
          <a:bodyPr>
            <a:normAutofit fontScale="92500" lnSpcReduction="10000"/>
          </a:bodyPr>
          <a:lstStyle/>
          <a:p>
            <a:pPr marL="0" indent="0">
              <a:buNone/>
            </a:pPr>
            <a:r>
              <a:rPr lang="en-US" b="1" u="sng" dirty="0"/>
              <a:t>FAMOTIDINE</a:t>
            </a:r>
          </a:p>
          <a:p>
            <a:pPr marL="0" lvl="0" indent="0">
              <a:buNone/>
            </a:pPr>
            <a:r>
              <a:rPr lang="en-US" dirty="0" smtClean="0"/>
              <a:t>It </a:t>
            </a:r>
            <a:r>
              <a:rPr lang="en-US" dirty="0"/>
              <a:t>is the most </a:t>
            </a:r>
            <a:r>
              <a:rPr lang="en-US" dirty="0" smtClean="0"/>
              <a:t>potent.</a:t>
            </a:r>
            <a:endParaRPr lang="en-US" dirty="0"/>
          </a:p>
          <a:p>
            <a:pPr marL="0" lvl="0" indent="0">
              <a:buNone/>
            </a:pPr>
            <a:r>
              <a:rPr lang="en-US" dirty="0"/>
              <a:t>It has a longer half-life than cimetidine or ranitidine.</a:t>
            </a:r>
          </a:p>
          <a:p>
            <a:pPr marL="0" lvl="0" indent="0">
              <a:buNone/>
            </a:pPr>
            <a:r>
              <a:rPr lang="en-US" dirty="0"/>
              <a:t>Pharmacodynamics and adverse effects are similar to those of ranitidine, without any </a:t>
            </a:r>
            <a:r>
              <a:rPr lang="en-US" dirty="0" err="1"/>
              <a:t>antiandrogenic</a:t>
            </a:r>
            <a:r>
              <a:rPr lang="en-US" dirty="0"/>
              <a:t> or enzyme inhibitory effects.</a:t>
            </a:r>
          </a:p>
          <a:p>
            <a:pPr marL="0" indent="0">
              <a:buNone/>
            </a:pPr>
            <a:r>
              <a:rPr lang="en-US" b="1" dirty="0"/>
              <a:t> </a:t>
            </a:r>
            <a:endParaRPr lang="en-US" dirty="0"/>
          </a:p>
          <a:p>
            <a:pPr marL="0" indent="0">
              <a:buNone/>
            </a:pPr>
            <a:r>
              <a:rPr lang="en-US" b="1" u="sng" dirty="0"/>
              <a:t>NIZATIDINE </a:t>
            </a:r>
          </a:p>
          <a:p>
            <a:pPr marL="0" lvl="0" indent="0">
              <a:buNone/>
            </a:pPr>
            <a:r>
              <a:rPr lang="en-US" dirty="0"/>
              <a:t>Similar to ranitidine in pharmacological action and potency.</a:t>
            </a:r>
          </a:p>
          <a:p>
            <a:pPr marL="0" lvl="0" indent="0">
              <a:buNone/>
            </a:pPr>
            <a:r>
              <a:rPr lang="en-US" u="sng" dirty="0"/>
              <a:t>In contrast to cimetidine, ranitidine and famotidine, which are metabolized by the liver, it is eliminated principally by the kidney.</a:t>
            </a:r>
          </a:p>
          <a:p>
            <a:endParaRPr lang="en-US" dirty="0"/>
          </a:p>
        </p:txBody>
      </p:sp>
    </p:spTree>
    <p:extLst>
      <p:ext uri="{BB962C8B-B14F-4D97-AF65-F5344CB8AC3E}">
        <p14:creationId xmlns:p14="http://schemas.microsoft.com/office/powerpoint/2010/main" val="241485643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741368"/>
          </a:xfrm>
        </p:spPr>
        <p:txBody>
          <a:bodyPr>
            <a:normAutofit fontScale="77500" lnSpcReduction="20000"/>
          </a:bodyPr>
          <a:lstStyle/>
          <a:p>
            <a:pPr marL="0" lvl="0" indent="0">
              <a:buNone/>
            </a:pPr>
            <a:r>
              <a:rPr lang="en-US" b="1" dirty="0"/>
              <a:t>ANTICHOLINERGIC DRUGS</a:t>
            </a:r>
            <a:endParaRPr lang="en-US" dirty="0"/>
          </a:p>
          <a:p>
            <a:pPr marL="0" indent="0">
              <a:buNone/>
            </a:pPr>
            <a:r>
              <a:rPr lang="en-US" b="1" dirty="0" smtClean="0"/>
              <a:t>(</a:t>
            </a:r>
            <a:r>
              <a:rPr lang="en-US" b="1" dirty="0" err="1" smtClean="0"/>
              <a:t>Pirenzepine</a:t>
            </a:r>
            <a:r>
              <a:rPr lang="en-US" b="1" dirty="0" smtClean="0"/>
              <a:t>  </a:t>
            </a:r>
            <a:r>
              <a:rPr lang="en-US" b="1" dirty="0"/>
              <a:t>and </a:t>
            </a:r>
            <a:r>
              <a:rPr lang="en-US" b="1" dirty="0" err="1" smtClean="0"/>
              <a:t>telenzepine</a:t>
            </a:r>
            <a:r>
              <a:rPr lang="en-US" b="1" dirty="0" smtClean="0"/>
              <a:t>)</a:t>
            </a:r>
            <a:endParaRPr lang="en-US" dirty="0"/>
          </a:p>
          <a:p>
            <a:pPr marL="0" indent="0">
              <a:buNone/>
            </a:pPr>
            <a:r>
              <a:rPr lang="en-US" b="1" dirty="0"/>
              <a:t> </a:t>
            </a:r>
            <a:endParaRPr lang="en-US" dirty="0"/>
          </a:p>
          <a:p>
            <a:pPr marL="0" indent="0">
              <a:buNone/>
            </a:pPr>
            <a:r>
              <a:rPr lang="en-US" b="1" dirty="0" smtClean="0"/>
              <a:t>Mechanism </a:t>
            </a:r>
            <a:r>
              <a:rPr lang="en-US" b="1" dirty="0"/>
              <a:t>of Action </a:t>
            </a:r>
            <a:endParaRPr lang="en-US" dirty="0"/>
          </a:p>
          <a:p>
            <a:pPr marL="0" lvl="0" indent="0">
              <a:buNone/>
            </a:pPr>
            <a:r>
              <a:rPr lang="en-US" dirty="0"/>
              <a:t>Selective blocker of peripheral M1 muscarinic receptors of gastric parietal cells,   so it suppresses basal gastric acid secretion with less effect on secretion stimulated by food in the stomach.</a:t>
            </a:r>
          </a:p>
          <a:p>
            <a:pPr marL="0" indent="0">
              <a:buNone/>
            </a:pPr>
            <a:r>
              <a:rPr lang="en-US" dirty="0"/>
              <a:t> </a:t>
            </a:r>
          </a:p>
          <a:p>
            <a:pPr marL="0" indent="0">
              <a:buNone/>
            </a:pPr>
            <a:r>
              <a:rPr lang="en-US" b="1" dirty="0" smtClean="0"/>
              <a:t>Uses </a:t>
            </a:r>
            <a:endParaRPr lang="en-US" dirty="0"/>
          </a:p>
          <a:p>
            <a:pPr marL="0" lvl="0" indent="0">
              <a:buNone/>
            </a:pPr>
            <a:r>
              <a:rPr lang="en-US" dirty="0"/>
              <a:t>Useful </a:t>
            </a:r>
            <a:r>
              <a:rPr lang="en-US" dirty="0" smtClean="0"/>
              <a:t>in  </a:t>
            </a:r>
            <a:r>
              <a:rPr lang="en-US" dirty="0"/>
              <a:t>patients refractory to treatment with H2-receptor antagonists </a:t>
            </a:r>
            <a:r>
              <a:rPr lang="en-US" dirty="0" smtClean="0"/>
              <a:t> alone or </a:t>
            </a:r>
            <a:r>
              <a:rPr lang="en-US" dirty="0"/>
              <a:t>those with nocturnal pain.</a:t>
            </a:r>
          </a:p>
          <a:p>
            <a:pPr marL="0" indent="0">
              <a:buNone/>
            </a:pPr>
            <a:r>
              <a:rPr lang="en-US" dirty="0"/>
              <a:t>(Because of their relatively poor efficacy and undesirable side effects they rarely are used).</a:t>
            </a:r>
          </a:p>
          <a:p>
            <a:pPr marL="0" indent="0">
              <a:buNone/>
            </a:pPr>
            <a:r>
              <a:rPr lang="en-US" dirty="0"/>
              <a:t> </a:t>
            </a:r>
          </a:p>
          <a:p>
            <a:pPr marL="0" indent="0">
              <a:buNone/>
            </a:pPr>
            <a:r>
              <a:rPr lang="en-US" b="1" dirty="0" smtClean="0"/>
              <a:t>Side </a:t>
            </a:r>
            <a:r>
              <a:rPr lang="en-US" b="1" dirty="0"/>
              <a:t>Effects </a:t>
            </a:r>
            <a:endParaRPr lang="en-US" dirty="0"/>
          </a:p>
          <a:p>
            <a:pPr marL="0" lvl="0" indent="0">
              <a:buNone/>
            </a:pPr>
            <a:r>
              <a:rPr lang="en-US" dirty="0"/>
              <a:t>Untoward effects of cholinergic blockade (dry mouth, </a:t>
            </a:r>
            <a:r>
              <a:rPr lang="en-US" dirty="0" err="1"/>
              <a:t>mydriasis</a:t>
            </a:r>
            <a:r>
              <a:rPr lang="en-US" dirty="0"/>
              <a:t>, glaucoma, constipation, tachycardia and urine retention).</a:t>
            </a:r>
          </a:p>
          <a:p>
            <a:pPr marL="0" indent="0">
              <a:buNone/>
            </a:pPr>
            <a:endParaRPr lang="en-US" dirty="0"/>
          </a:p>
        </p:txBody>
      </p:sp>
    </p:spTree>
    <p:extLst>
      <p:ext uri="{BB962C8B-B14F-4D97-AF65-F5344CB8AC3E}">
        <p14:creationId xmlns:p14="http://schemas.microsoft.com/office/powerpoint/2010/main" val="149507046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705600"/>
          </a:xfrm>
        </p:spPr>
        <p:txBody>
          <a:bodyPr>
            <a:normAutofit fontScale="92500" lnSpcReduction="20000"/>
          </a:bodyPr>
          <a:lstStyle/>
          <a:p>
            <a:pPr marL="0" indent="0">
              <a:buNone/>
            </a:pPr>
            <a:r>
              <a:rPr lang="en-US" b="1" u="sng" dirty="0"/>
              <a:t>DRUGS ENHANCING MUCOSAL DEFENSE MECHANISMS </a:t>
            </a:r>
            <a:endParaRPr lang="en-US" dirty="0"/>
          </a:p>
          <a:p>
            <a:pPr marL="0" indent="0">
              <a:buNone/>
            </a:pPr>
            <a:r>
              <a:rPr lang="en-US" b="1" dirty="0"/>
              <a:t> </a:t>
            </a:r>
            <a:endParaRPr lang="en-US" dirty="0"/>
          </a:p>
          <a:p>
            <a:pPr marL="0" indent="0">
              <a:buNone/>
            </a:pPr>
            <a:r>
              <a:rPr lang="en-US" b="1" dirty="0" smtClean="0"/>
              <a:t>1- ANTACIDS</a:t>
            </a:r>
            <a:endParaRPr lang="en-US" dirty="0"/>
          </a:p>
          <a:p>
            <a:pPr marL="0" indent="0">
              <a:buNone/>
            </a:pPr>
            <a:r>
              <a:rPr lang="en-US" dirty="0"/>
              <a:t> </a:t>
            </a:r>
          </a:p>
          <a:p>
            <a:pPr marL="0" lvl="0" indent="0">
              <a:buNone/>
            </a:pPr>
            <a:r>
              <a:rPr lang="en-US" dirty="0"/>
              <a:t>They are weak bases that neutralize gastric acidity increasing pH of the stomach to 5 or above leading to decrease total acid delivery to the duodenum and inhibit pepsin activity, so decreasing pain associated with ulcer and may promote healing</a:t>
            </a:r>
          </a:p>
          <a:p>
            <a:pPr marL="0" indent="0">
              <a:buNone/>
            </a:pPr>
            <a:r>
              <a:rPr lang="en-US" dirty="0"/>
              <a:t> </a:t>
            </a:r>
          </a:p>
          <a:p>
            <a:pPr marL="0" indent="0">
              <a:buNone/>
            </a:pPr>
            <a:r>
              <a:rPr lang="en-US" b="1" dirty="0" smtClean="0"/>
              <a:t>Classification </a:t>
            </a:r>
            <a:endParaRPr lang="en-US" dirty="0"/>
          </a:p>
          <a:p>
            <a:pPr marL="0" indent="0">
              <a:buNone/>
            </a:pPr>
            <a:r>
              <a:rPr lang="en-US" b="1" dirty="0"/>
              <a:t> </a:t>
            </a:r>
            <a:endParaRPr lang="en-US" dirty="0"/>
          </a:p>
          <a:p>
            <a:pPr marL="0" lvl="0" indent="0">
              <a:buNone/>
            </a:pPr>
            <a:r>
              <a:rPr lang="en-US" dirty="0"/>
              <a:t>Antacids are classified into systemic (absorbable) e.g. NaHCO3 and </a:t>
            </a:r>
            <a:r>
              <a:rPr lang="en-US" b="1" dirty="0"/>
              <a:t>Calcium carbonate </a:t>
            </a:r>
            <a:r>
              <a:rPr lang="en-US" dirty="0"/>
              <a:t>and non-systemic (Non-absorbable), e.g. salts of aluminum and magnesium</a:t>
            </a:r>
            <a:r>
              <a:rPr lang="en-US" dirty="0" smtClean="0"/>
              <a:t>.</a:t>
            </a:r>
            <a:r>
              <a:rPr lang="en-US" b="1" dirty="0"/>
              <a:t> </a:t>
            </a:r>
            <a:endParaRPr lang="en-US" dirty="0"/>
          </a:p>
          <a:p>
            <a:endParaRPr lang="en-US" dirty="0"/>
          </a:p>
        </p:txBody>
      </p:sp>
    </p:spTree>
    <p:extLst>
      <p:ext uri="{BB962C8B-B14F-4D97-AF65-F5344CB8AC3E}">
        <p14:creationId xmlns:p14="http://schemas.microsoft.com/office/powerpoint/2010/main" val="19403135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76200"/>
            <a:ext cx="9144000" cy="6781800"/>
          </a:xfrm>
        </p:spPr>
        <p:txBody>
          <a:bodyPr>
            <a:normAutofit fontScale="77500" lnSpcReduction="20000"/>
          </a:bodyPr>
          <a:lstStyle/>
          <a:p>
            <a:pPr marL="0" indent="0">
              <a:buNone/>
            </a:pPr>
            <a:r>
              <a:rPr lang="en-US" b="1" u="sng" dirty="0"/>
              <a:t>Diagnosis of GERD:</a:t>
            </a:r>
          </a:p>
          <a:p>
            <a:pPr marL="0" indent="0">
              <a:buNone/>
            </a:pPr>
            <a:r>
              <a:rPr lang="en-US" dirty="0" smtClean="0"/>
              <a:t>1-Presence </a:t>
            </a:r>
            <a:r>
              <a:rPr lang="en-US" dirty="0"/>
              <a:t>of typical symptoms.</a:t>
            </a:r>
          </a:p>
          <a:p>
            <a:pPr marL="0" indent="0">
              <a:buNone/>
            </a:pPr>
            <a:r>
              <a:rPr lang="en-US" dirty="0" smtClean="0"/>
              <a:t>2-Endoscopy</a:t>
            </a:r>
            <a:r>
              <a:rPr lang="en-US" dirty="0"/>
              <a:t>: showing inflammation and/or complications in lower esophagus.</a:t>
            </a:r>
          </a:p>
          <a:p>
            <a:pPr marL="0" indent="0">
              <a:buNone/>
            </a:pPr>
            <a:r>
              <a:rPr lang="en-US" dirty="0" smtClean="0"/>
              <a:t>3-24-hour </a:t>
            </a:r>
            <a:r>
              <a:rPr lang="en-US" dirty="0"/>
              <a:t>Ambulatory pH monitoring: detecting abnormal acid reflux.</a:t>
            </a:r>
          </a:p>
          <a:p>
            <a:pPr marL="0" indent="0">
              <a:buNone/>
            </a:pPr>
            <a:r>
              <a:rPr lang="en-US" b="1" u="sng" dirty="0"/>
              <a:t>Treatment:</a:t>
            </a:r>
          </a:p>
          <a:p>
            <a:pPr marL="0" indent="0">
              <a:buNone/>
            </a:pPr>
            <a:r>
              <a:rPr lang="en-US" dirty="0"/>
              <a:t>1. Active Disease: by acid </a:t>
            </a:r>
            <a:r>
              <a:rPr lang="en-US" dirty="0" smtClean="0"/>
              <a:t>suppression:</a:t>
            </a:r>
            <a:endParaRPr lang="en-US" dirty="0"/>
          </a:p>
          <a:p>
            <a:pPr marL="0" indent="0">
              <a:buNone/>
            </a:pPr>
            <a:r>
              <a:rPr lang="en-US" dirty="0"/>
              <a:t>• H-2 receptor </a:t>
            </a:r>
            <a:r>
              <a:rPr lang="en-US" dirty="0" err="1" smtClean="0"/>
              <a:t>blockcers</a:t>
            </a:r>
            <a:r>
              <a:rPr lang="en-US" dirty="0" smtClean="0"/>
              <a:t> </a:t>
            </a:r>
            <a:r>
              <a:rPr lang="en-US" dirty="0"/>
              <a:t>for mild disease. Options include ranitidine, cimetidine</a:t>
            </a:r>
            <a:r>
              <a:rPr lang="en-US" dirty="0" smtClean="0"/>
              <a:t>, famotidine </a:t>
            </a:r>
            <a:r>
              <a:rPr lang="en-US" dirty="0"/>
              <a:t>and </a:t>
            </a:r>
            <a:r>
              <a:rPr lang="en-US" dirty="0" err="1" smtClean="0"/>
              <a:t>nizatidine</a:t>
            </a:r>
            <a:r>
              <a:rPr lang="en-US" dirty="0" smtClean="0"/>
              <a:t> </a:t>
            </a:r>
            <a:r>
              <a:rPr lang="en-US" dirty="0"/>
              <a:t>.</a:t>
            </a:r>
          </a:p>
          <a:p>
            <a:pPr marL="0" indent="0">
              <a:buNone/>
            </a:pPr>
            <a:r>
              <a:rPr lang="en-US" dirty="0"/>
              <a:t>• Proton pump inhibitors for moderate or severe disease e.g. omeprazole, lansoprazole </a:t>
            </a:r>
            <a:r>
              <a:rPr lang="en-US" dirty="0" smtClean="0"/>
              <a:t>and </a:t>
            </a:r>
            <a:r>
              <a:rPr lang="en-US" dirty="0" err="1" smtClean="0"/>
              <a:t>esmoprazole</a:t>
            </a:r>
            <a:r>
              <a:rPr lang="en-US" dirty="0"/>
              <a:t>.</a:t>
            </a:r>
          </a:p>
          <a:p>
            <a:pPr marL="0" indent="0">
              <a:buNone/>
            </a:pPr>
            <a:r>
              <a:rPr lang="en-US" dirty="0"/>
              <a:t>2. </a:t>
            </a:r>
            <a:r>
              <a:rPr lang="en-US" dirty="0" smtClean="0"/>
              <a:t>Long </a:t>
            </a:r>
            <a:r>
              <a:rPr lang="en-US" dirty="0"/>
              <a:t>term therapy: to avoid recurrence:</a:t>
            </a:r>
          </a:p>
          <a:p>
            <a:pPr marL="0" indent="0">
              <a:buNone/>
            </a:pPr>
            <a:r>
              <a:rPr lang="en-US" dirty="0" smtClean="0"/>
              <a:t>*Life </a:t>
            </a:r>
            <a:r>
              <a:rPr lang="en-US" dirty="0"/>
              <a:t>style modification: reduce weight, stop smoking, small frequent diet, raise </a:t>
            </a:r>
            <a:r>
              <a:rPr lang="en-US" dirty="0" smtClean="0"/>
              <a:t>bed head </a:t>
            </a:r>
            <a:r>
              <a:rPr lang="en-US" dirty="0"/>
              <a:t>and avoid late meals.</a:t>
            </a:r>
          </a:p>
          <a:p>
            <a:pPr marL="0" indent="0">
              <a:buNone/>
            </a:pPr>
            <a:r>
              <a:rPr lang="en-US" dirty="0" smtClean="0"/>
              <a:t>*Infrequent </a:t>
            </a:r>
            <a:r>
              <a:rPr lang="en-US" dirty="0"/>
              <a:t>symptoms: intermittent acid suppression therapy.</a:t>
            </a:r>
          </a:p>
          <a:p>
            <a:pPr marL="0" indent="0">
              <a:buNone/>
            </a:pPr>
            <a:r>
              <a:rPr lang="en-US" dirty="0" smtClean="0"/>
              <a:t>*Frequent </a:t>
            </a:r>
            <a:r>
              <a:rPr lang="en-US" dirty="0"/>
              <a:t>symptoms: long term therapy or surgery (fundoplication).</a:t>
            </a:r>
          </a:p>
        </p:txBody>
      </p:sp>
    </p:spTree>
    <p:extLst>
      <p:ext uri="{BB962C8B-B14F-4D97-AF65-F5344CB8AC3E}">
        <p14:creationId xmlns:p14="http://schemas.microsoft.com/office/powerpoint/2010/main" val="109430788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152400"/>
            <a:ext cx="9067800" cy="6553200"/>
          </a:xfrm>
        </p:spPr>
        <p:txBody>
          <a:bodyPr>
            <a:normAutofit fontScale="85000" lnSpcReduction="10000"/>
          </a:bodyPr>
          <a:lstStyle/>
          <a:p>
            <a:pPr marL="0" indent="0">
              <a:buNone/>
            </a:pPr>
            <a:r>
              <a:rPr lang="en-US" b="1" dirty="0" smtClean="0"/>
              <a:t>Sodium </a:t>
            </a:r>
            <a:r>
              <a:rPr lang="en-US" b="1" dirty="0"/>
              <a:t>bicarbonate (NaHCO3)</a:t>
            </a:r>
            <a:endParaRPr lang="en-US" dirty="0"/>
          </a:p>
          <a:p>
            <a:pPr marL="0" lvl="0" indent="0">
              <a:buNone/>
            </a:pPr>
            <a:r>
              <a:rPr lang="en-US" dirty="0"/>
              <a:t>It is an absorbable antacid, with </a:t>
            </a:r>
            <a:r>
              <a:rPr lang="en-US" u="sng" dirty="0"/>
              <a:t>rapid onset of action </a:t>
            </a:r>
            <a:r>
              <a:rPr lang="en-US" dirty="0"/>
              <a:t>increasing gastric pH into 5-7 </a:t>
            </a:r>
            <a:r>
              <a:rPr lang="en-US" u="sng" dirty="0"/>
              <a:t>with short duration of action</a:t>
            </a:r>
            <a:r>
              <a:rPr lang="en-US" dirty="0"/>
              <a:t>. </a:t>
            </a:r>
          </a:p>
          <a:p>
            <a:pPr marL="0" lvl="0" indent="0">
              <a:buNone/>
            </a:pPr>
            <a:r>
              <a:rPr lang="en-US" dirty="0"/>
              <a:t>It may induce </a:t>
            </a:r>
            <a:r>
              <a:rPr lang="en-US" dirty="0" smtClean="0"/>
              <a:t>(systemic </a:t>
            </a:r>
            <a:r>
              <a:rPr lang="en-US" dirty="0"/>
              <a:t>alkalosis, sodium retention, release of Co2 leading to rebound hyperacidity and </a:t>
            </a:r>
            <a:r>
              <a:rPr lang="en-US" dirty="0" smtClean="0"/>
              <a:t>perforation). </a:t>
            </a:r>
            <a:endParaRPr lang="en-US" dirty="0"/>
          </a:p>
          <a:p>
            <a:pPr marL="0" lvl="0" indent="0">
              <a:buNone/>
            </a:pPr>
            <a:endParaRPr lang="en-US" dirty="0" smtClean="0"/>
          </a:p>
          <a:p>
            <a:pPr marL="0" lvl="0" indent="0">
              <a:buNone/>
            </a:pPr>
            <a:r>
              <a:rPr lang="en-US" dirty="0" smtClean="0"/>
              <a:t>It </a:t>
            </a:r>
            <a:r>
              <a:rPr lang="en-US" dirty="0"/>
              <a:t>is contraindicated in hypertension, heart failure and renal </a:t>
            </a:r>
            <a:r>
              <a:rPr lang="en-US" dirty="0" smtClean="0"/>
              <a:t>failure………..(why?)</a:t>
            </a:r>
            <a:endParaRPr lang="en-US" dirty="0"/>
          </a:p>
          <a:p>
            <a:pPr marL="0" lvl="0" indent="0">
              <a:buNone/>
            </a:pPr>
            <a:endParaRPr lang="en-US" b="1" dirty="0" smtClean="0"/>
          </a:p>
          <a:p>
            <a:pPr marL="0" lvl="0" indent="0">
              <a:buNone/>
            </a:pPr>
            <a:r>
              <a:rPr lang="en-US" b="1" dirty="0" smtClean="0"/>
              <a:t>Calcium </a:t>
            </a:r>
            <a:r>
              <a:rPr lang="en-US" b="1" dirty="0"/>
              <a:t>carbonate </a:t>
            </a:r>
            <a:endParaRPr lang="en-US" dirty="0"/>
          </a:p>
          <a:p>
            <a:pPr marL="0" lvl="0" indent="0">
              <a:buNone/>
            </a:pPr>
            <a:r>
              <a:rPr lang="en-US" dirty="0" smtClean="0"/>
              <a:t>Partially </a:t>
            </a:r>
            <a:r>
              <a:rPr lang="en-US" dirty="0"/>
              <a:t>absorbable antacid, with relative rapid onset of action. </a:t>
            </a:r>
          </a:p>
          <a:p>
            <a:pPr marL="0" lvl="0" indent="0">
              <a:buNone/>
            </a:pPr>
            <a:r>
              <a:rPr lang="en-US" dirty="0"/>
              <a:t>Ca++ may act directly to stimulate secretion and to release gastrin leading to </a:t>
            </a:r>
            <a:r>
              <a:rPr lang="en-US" dirty="0" smtClean="0"/>
              <a:t>rebound hyperacidity. </a:t>
            </a:r>
            <a:endParaRPr lang="en-US" dirty="0"/>
          </a:p>
          <a:p>
            <a:pPr marL="0" lvl="0" indent="0">
              <a:buNone/>
            </a:pPr>
            <a:r>
              <a:rPr lang="en-US" dirty="0"/>
              <a:t>Contraindicated in patients with renal disease.</a:t>
            </a:r>
          </a:p>
          <a:p>
            <a:endParaRPr lang="en-US" dirty="0"/>
          </a:p>
        </p:txBody>
      </p:sp>
    </p:spTree>
    <p:extLst>
      <p:ext uri="{BB962C8B-B14F-4D97-AF65-F5344CB8AC3E}">
        <p14:creationId xmlns:p14="http://schemas.microsoft.com/office/powerpoint/2010/main" val="205151530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04800"/>
            <a:ext cx="8915400" cy="6400800"/>
          </a:xfrm>
        </p:spPr>
        <p:txBody>
          <a:bodyPr>
            <a:normAutofit/>
          </a:bodyPr>
          <a:lstStyle/>
          <a:p>
            <a:pPr marL="0" indent="0">
              <a:buNone/>
            </a:pPr>
            <a:r>
              <a:rPr lang="en-US" b="1" dirty="0" smtClean="0"/>
              <a:t>Magnesium </a:t>
            </a:r>
            <a:r>
              <a:rPr lang="en-US" b="1" dirty="0"/>
              <a:t>salts</a:t>
            </a:r>
            <a:endParaRPr lang="en-US" dirty="0"/>
          </a:p>
          <a:p>
            <a:pPr marL="0" lvl="0" indent="0">
              <a:buNone/>
            </a:pPr>
            <a:r>
              <a:rPr lang="en-US" dirty="0"/>
              <a:t>Magnesium hydroxide:(Milk of magnesia)</a:t>
            </a:r>
          </a:p>
          <a:p>
            <a:pPr marL="0" lvl="0" indent="0">
              <a:buNone/>
            </a:pPr>
            <a:r>
              <a:rPr lang="en-US" dirty="0"/>
              <a:t> Non-absorbable antacid has rapid onset of neutralization increasing pH up to 8-9.</a:t>
            </a:r>
          </a:p>
          <a:p>
            <a:pPr marL="0" lvl="0" indent="0">
              <a:buNone/>
            </a:pPr>
            <a:r>
              <a:rPr lang="en-US" dirty="0"/>
              <a:t>Magnesium oxide and magnesium </a:t>
            </a:r>
            <a:r>
              <a:rPr lang="en-US" dirty="0" err="1"/>
              <a:t>trisilicate</a:t>
            </a:r>
            <a:r>
              <a:rPr lang="en-US" dirty="0"/>
              <a:t>: </a:t>
            </a:r>
          </a:p>
          <a:p>
            <a:pPr marL="0" lvl="0" indent="0">
              <a:buNone/>
            </a:pPr>
            <a:r>
              <a:rPr lang="en-US" dirty="0"/>
              <a:t>neutralize acid slowly and have slow onset of action, and long duration. Magnesium </a:t>
            </a:r>
            <a:r>
              <a:rPr lang="en-US" dirty="0" err="1"/>
              <a:t>trisilicate</a:t>
            </a:r>
            <a:r>
              <a:rPr lang="en-US" dirty="0"/>
              <a:t> also coats base of ulcer by Sico</a:t>
            </a:r>
            <a:r>
              <a:rPr lang="en-US" baseline="-25000" dirty="0"/>
              <a:t>2</a:t>
            </a:r>
            <a:r>
              <a:rPr lang="en-US" dirty="0"/>
              <a:t> </a:t>
            </a:r>
            <a:r>
              <a:rPr lang="en-US" u="sng" dirty="0"/>
              <a:t>(Physical action)</a:t>
            </a:r>
            <a:r>
              <a:rPr lang="en-US" dirty="0"/>
              <a:t>. </a:t>
            </a:r>
            <a:endParaRPr lang="en-US" dirty="0" smtClean="0"/>
          </a:p>
          <a:p>
            <a:pPr marL="0" lvl="0" indent="0">
              <a:buNone/>
            </a:pPr>
            <a:r>
              <a:rPr lang="en-US" dirty="0" smtClean="0"/>
              <a:t>*They </a:t>
            </a:r>
            <a:r>
              <a:rPr lang="en-US" dirty="0"/>
              <a:t>increase gut motility and produce diarrhea.</a:t>
            </a:r>
          </a:p>
          <a:p>
            <a:pPr marL="0" indent="0">
              <a:buNone/>
            </a:pPr>
            <a:r>
              <a:rPr lang="en-US" dirty="0"/>
              <a:t> </a:t>
            </a:r>
          </a:p>
        </p:txBody>
      </p:sp>
    </p:spTree>
    <p:extLst>
      <p:ext uri="{BB962C8B-B14F-4D97-AF65-F5344CB8AC3E}">
        <p14:creationId xmlns:p14="http://schemas.microsoft.com/office/powerpoint/2010/main" val="122181579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14290"/>
            <a:ext cx="8229600" cy="5911873"/>
          </a:xfrm>
        </p:spPr>
        <p:txBody>
          <a:bodyPr/>
          <a:lstStyle/>
          <a:p>
            <a:pPr marL="0" lvl="0" indent="0">
              <a:buNone/>
            </a:pPr>
            <a:r>
              <a:rPr lang="en-US" b="1" dirty="0" smtClean="0"/>
              <a:t>Aluminum hydroxide</a:t>
            </a:r>
            <a:endParaRPr lang="en-US" dirty="0" smtClean="0"/>
          </a:p>
          <a:p>
            <a:pPr marL="0" lvl="0" indent="0">
              <a:buNone/>
            </a:pPr>
            <a:r>
              <a:rPr lang="en-US" dirty="0" smtClean="0"/>
              <a:t>It is a non-systemic antacid neutralizing HCI, binds bile, pepsin and so, It has direct </a:t>
            </a:r>
            <a:r>
              <a:rPr lang="en-US" u="sng" dirty="0" err="1" smtClean="0"/>
              <a:t>cytoprotective</a:t>
            </a:r>
            <a:r>
              <a:rPr lang="en-US" u="sng" dirty="0" smtClean="0"/>
              <a:t> action </a:t>
            </a:r>
          </a:p>
          <a:p>
            <a:pPr marL="0" lvl="0" indent="0">
              <a:buNone/>
            </a:pPr>
            <a:r>
              <a:rPr lang="en-US" dirty="0" smtClean="0"/>
              <a:t>It binds phosphate, so it is used as antacid and to decrease </a:t>
            </a:r>
            <a:r>
              <a:rPr lang="en-US" dirty="0" err="1" smtClean="0"/>
              <a:t>hyperphosphatemia</a:t>
            </a:r>
            <a:r>
              <a:rPr lang="en-US" dirty="0" smtClean="0"/>
              <a:t> in chronic renal failure.</a:t>
            </a:r>
          </a:p>
          <a:p>
            <a:pPr marL="0" lvl="0" indent="0">
              <a:buNone/>
            </a:pPr>
            <a:r>
              <a:rPr lang="en-US" dirty="0" smtClean="0"/>
              <a:t>*It induces constipation</a:t>
            </a:r>
          </a:p>
          <a:p>
            <a:pPr marL="0" indent="0">
              <a:buNone/>
            </a:pPr>
            <a:r>
              <a:rPr lang="en-US" dirty="0" smtClean="0"/>
              <a:t>  </a:t>
            </a:r>
          </a:p>
          <a:p>
            <a:pPr marL="0" indent="0">
              <a:buNone/>
            </a:pPr>
            <a:r>
              <a:rPr lang="en-US" b="1" dirty="0" smtClean="0"/>
              <a:t>Antacid combinations e.g. </a:t>
            </a:r>
            <a:r>
              <a:rPr lang="en-US" b="1" dirty="0" err="1" smtClean="0"/>
              <a:t>gaviscon</a:t>
            </a:r>
            <a:r>
              <a:rPr lang="en-US" b="1" dirty="0" smtClean="0"/>
              <a:t> </a:t>
            </a:r>
            <a:endParaRPr lang="en-US" dirty="0" smtClean="0"/>
          </a:p>
          <a:p>
            <a:endParaRPr lang="ar-EG"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5897563"/>
          </a:xfrm>
        </p:spPr>
        <p:txBody>
          <a:bodyPr/>
          <a:lstStyle/>
          <a:p>
            <a:pPr marL="0" indent="0">
              <a:buNone/>
            </a:pPr>
            <a:r>
              <a:rPr lang="en-US" b="1" dirty="0" err="1"/>
              <a:t>Gaviscon</a:t>
            </a:r>
            <a:r>
              <a:rPr lang="en-US" b="1" dirty="0"/>
              <a:t> </a:t>
            </a:r>
            <a:r>
              <a:rPr lang="en-US" dirty="0"/>
              <a:t>(</a:t>
            </a:r>
            <a:r>
              <a:rPr lang="en-US" dirty="0" err="1"/>
              <a:t>Alginic</a:t>
            </a:r>
            <a:r>
              <a:rPr lang="en-US" dirty="0"/>
              <a:t> acid + Mg </a:t>
            </a:r>
            <a:r>
              <a:rPr lang="en-US" dirty="0" err="1"/>
              <a:t>trisilicate</a:t>
            </a:r>
            <a:r>
              <a:rPr lang="en-US" dirty="0"/>
              <a:t> + Al-hydroxide gel + NaHCO3)</a:t>
            </a:r>
          </a:p>
          <a:p>
            <a:pPr marL="0" lvl="0" indent="0">
              <a:buNone/>
            </a:pPr>
            <a:r>
              <a:rPr lang="en-US" dirty="0" err="1"/>
              <a:t>Alginic</a:t>
            </a:r>
            <a:r>
              <a:rPr lang="en-US" dirty="0"/>
              <a:t> acid in presence of saliva and NaHCO3 forms a highly viscous foamy solution of Na-alginate into which liberated CO2 is trapped and the material swells and floats on the gastric content as a raft, which prevents gastric reflux.</a:t>
            </a:r>
          </a:p>
          <a:p>
            <a:pPr marL="0" indent="0">
              <a:buNone/>
            </a:pPr>
            <a:endParaRPr lang="en-US" dirty="0"/>
          </a:p>
        </p:txBody>
      </p:sp>
    </p:spTree>
    <p:extLst>
      <p:ext uri="{BB962C8B-B14F-4D97-AF65-F5344CB8AC3E}">
        <p14:creationId xmlns:p14="http://schemas.microsoft.com/office/powerpoint/2010/main" val="317502965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04800"/>
            <a:ext cx="8763000" cy="6248400"/>
          </a:xfrm>
        </p:spPr>
        <p:txBody>
          <a:bodyPr>
            <a:normAutofit fontScale="70000" lnSpcReduction="20000"/>
          </a:bodyPr>
          <a:lstStyle/>
          <a:p>
            <a:pPr marL="0" indent="0">
              <a:buNone/>
            </a:pPr>
            <a:r>
              <a:rPr lang="en-US" sz="9800" b="1" u="sng" dirty="0" smtClean="0"/>
              <a:t>Uses </a:t>
            </a:r>
            <a:r>
              <a:rPr lang="en-US" sz="9800" b="1" u="sng" dirty="0"/>
              <a:t>of Antacids </a:t>
            </a:r>
            <a:endParaRPr lang="en-US" sz="9800" u="sng" dirty="0"/>
          </a:p>
          <a:p>
            <a:pPr marL="0" indent="0">
              <a:buNone/>
            </a:pPr>
            <a:r>
              <a:rPr lang="en-US" sz="9800" dirty="0"/>
              <a:t> </a:t>
            </a:r>
            <a:r>
              <a:rPr lang="en-US" sz="9800" dirty="0" smtClean="0"/>
              <a:t>Symptomatic </a:t>
            </a:r>
            <a:r>
              <a:rPr lang="en-US" sz="9800" dirty="0"/>
              <a:t>treatment of gastric, duodenal ulcer and </a:t>
            </a:r>
            <a:r>
              <a:rPr lang="en-US" sz="9800" dirty="0" err="1"/>
              <a:t>oesophagitis</a:t>
            </a:r>
            <a:endParaRPr lang="en-US" sz="9800" dirty="0"/>
          </a:p>
          <a:p>
            <a:pPr marL="0" indent="0">
              <a:buNone/>
            </a:pPr>
            <a:r>
              <a:rPr lang="en-US" sz="9800" b="1" dirty="0"/>
              <a:t> </a:t>
            </a:r>
            <a:r>
              <a:rPr lang="en-US" sz="9600" dirty="0"/>
              <a:t> </a:t>
            </a:r>
          </a:p>
          <a:p>
            <a:pPr marL="0" indent="0">
              <a:buNone/>
            </a:pPr>
            <a:r>
              <a:rPr lang="en-US" sz="3800" dirty="0" smtClean="0"/>
              <a:t> </a:t>
            </a:r>
          </a:p>
          <a:p>
            <a:endParaRPr lang="en-US" sz="3800" dirty="0"/>
          </a:p>
        </p:txBody>
      </p:sp>
    </p:spTree>
    <p:extLst>
      <p:ext uri="{BB962C8B-B14F-4D97-AF65-F5344CB8AC3E}">
        <p14:creationId xmlns:p14="http://schemas.microsoft.com/office/powerpoint/2010/main" val="328178612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2844" y="142852"/>
            <a:ext cx="9001156" cy="6500858"/>
          </a:xfrm>
        </p:spPr>
        <p:txBody>
          <a:bodyPr>
            <a:normAutofit fontScale="85000" lnSpcReduction="20000"/>
          </a:bodyPr>
          <a:lstStyle/>
          <a:p>
            <a:pPr marL="0" indent="0">
              <a:buNone/>
            </a:pPr>
            <a:r>
              <a:rPr lang="en-US" b="1" dirty="0" smtClean="0"/>
              <a:t>Adverse Effects of Antacids</a:t>
            </a:r>
            <a:endParaRPr lang="en-US" dirty="0" smtClean="0"/>
          </a:p>
          <a:p>
            <a:pPr marL="0" indent="0">
              <a:buNone/>
            </a:pPr>
            <a:r>
              <a:rPr lang="en-US" b="1" dirty="0" smtClean="0"/>
              <a:t> 1-</a:t>
            </a:r>
            <a:r>
              <a:rPr lang="en-US" dirty="0" smtClean="0"/>
              <a:t>Change in bowel habits </a:t>
            </a:r>
          </a:p>
          <a:p>
            <a:pPr marL="0" lvl="0" indent="0">
              <a:buNone/>
            </a:pPr>
            <a:r>
              <a:rPr lang="en-US" dirty="0" smtClean="0"/>
              <a:t>e.g., AL &amp; Ca based antacids cause constipation, while Mg-based causes diarrhea. Either combining or alternating compounds with these effects can treat this problem.</a:t>
            </a:r>
          </a:p>
          <a:p>
            <a:pPr marL="0" lvl="0" indent="0">
              <a:buNone/>
            </a:pPr>
            <a:r>
              <a:rPr lang="en-US" dirty="0" smtClean="0"/>
              <a:t>2-Cation absorption (Na, Ca, Mg, Al)</a:t>
            </a:r>
          </a:p>
          <a:p>
            <a:pPr marL="0" lvl="0" indent="0">
              <a:buNone/>
            </a:pPr>
            <a:r>
              <a:rPr lang="en-US" dirty="0" smtClean="0"/>
              <a:t>   *Increase Ca++ leads to systemic </a:t>
            </a:r>
            <a:r>
              <a:rPr lang="en-US" dirty="0" err="1" smtClean="0"/>
              <a:t>hypercalcaemia</a:t>
            </a:r>
            <a:r>
              <a:rPr lang="en-US" dirty="0" smtClean="0"/>
              <a:t> with formation of calculi and milk alkali syndrome especially in renal impairment.</a:t>
            </a:r>
          </a:p>
          <a:p>
            <a:pPr marL="0" lvl="0" indent="0">
              <a:buNone/>
            </a:pPr>
            <a:r>
              <a:rPr lang="en-US" dirty="0" smtClean="0"/>
              <a:t>    *Increased Mg++ causes muscle weakness and fatigue </a:t>
            </a:r>
          </a:p>
          <a:p>
            <a:pPr marL="0" lvl="0" indent="0">
              <a:buNone/>
            </a:pPr>
            <a:r>
              <a:rPr lang="en-US" dirty="0" smtClean="0"/>
              <a:t>     *Increased Na+ absorption leading to systemic alkalosis.</a:t>
            </a:r>
          </a:p>
          <a:p>
            <a:pPr marL="0" lvl="0" indent="0">
              <a:buNone/>
            </a:pPr>
            <a:r>
              <a:rPr lang="en-US" dirty="0" smtClean="0"/>
              <a:t>3-AL binds phosphate and prevents its absorption leading to </a:t>
            </a:r>
            <a:r>
              <a:rPr lang="en-US" dirty="0" err="1" smtClean="0"/>
              <a:t>hypophosphatemia</a:t>
            </a:r>
            <a:r>
              <a:rPr lang="en-US" dirty="0" smtClean="0"/>
              <a:t> with muscle weakness and </a:t>
            </a:r>
            <a:r>
              <a:rPr lang="en-US" dirty="0" err="1" smtClean="0"/>
              <a:t>resorption</a:t>
            </a:r>
            <a:r>
              <a:rPr lang="en-US" dirty="0" smtClean="0"/>
              <a:t> of bone. </a:t>
            </a:r>
          </a:p>
          <a:p>
            <a:pPr marL="0" lvl="0" indent="0">
              <a:buNone/>
            </a:pPr>
            <a:r>
              <a:rPr lang="en-US" dirty="0" smtClean="0"/>
              <a:t>4-Rebound </a:t>
            </a:r>
            <a:r>
              <a:rPr lang="en-US" dirty="0" err="1" smtClean="0"/>
              <a:t>hypersecretion</a:t>
            </a:r>
            <a:r>
              <a:rPr lang="en-US" dirty="0" smtClean="0"/>
              <a:t> of </a:t>
            </a:r>
            <a:r>
              <a:rPr lang="en-US" dirty="0" err="1" smtClean="0"/>
              <a:t>HCl</a:t>
            </a:r>
            <a:r>
              <a:rPr lang="en-US" dirty="0" smtClean="0"/>
              <a:t> with Ca++ and NaHCO3 containing antacids.</a:t>
            </a:r>
          </a:p>
          <a:p>
            <a:endParaRPr lang="ar-EG"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763000" cy="6324600"/>
          </a:xfrm>
        </p:spPr>
        <p:txBody>
          <a:bodyPr/>
          <a:lstStyle/>
          <a:p>
            <a:pPr marL="0" indent="0">
              <a:buNone/>
            </a:pPr>
            <a:r>
              <a:rPr lang="en-US" b="1" dirty="0"/>
              <a:t>Drug Interactions</a:t>
            </a:r>
            <a:endParaRPr lang="en-US" dirty="0"/>
          </a:p>
          <a:p>
            <a:pPr marL="0" indent="0">
              <a:buNone/>
            </a:pPr>
            <a:r>
              <a:rPr lang="en-US" dirty="0"/>
              <a:t> </a:t>
            </a:r>
          </a:p>
          <a:p>
            <a:pPr marL="0" lvl="0" indent="0">
              <a:buNone/>
            </a:pPr>
            <a:r>
              <a:rPr lang="en-US" dirty="0"/>
              <a:t>Ca, AL and Mg, decrease absorption of tetracycline, Al (OH)3 decrease absorption of digoxin, isoniazid (INH), warfarin, anticholinergic drugs and iron. </a:t>
            </a:r>
          </a:p>
          <a:p>
            <a:pPr marL="0" lvl="0" indent="0">
              <a:buNone/>
            </a:pPr>
            <a:r>
              <a:rPr lang="en-US" dirty="0"/>
              <a:t>The increase in gastric pH decrease the absorption of acidic drugs.</a:t>
            </a:r>
          </a:p>
          <a:p>
            <a:pPr marL="0" lvl="0" indent="0">
              <a:buNone/>
            </a:pPr>
            <a:r>
              <a:rPr lang="en-US" dirty="0"/>
              <a:t>Systemic antacids increase excretion of drugs </a:t>
            </a:r>
            <a:r>
              <a:rPr lang="en-US" dirty="0" err="1"/>
              <a:t>e.g</a:t>
            </a:r>
            <a:r>
              <a:rPr lang="en-US" dirty="0"/>
              <a:t> quinidine</a:t>
            </a:r>
            <a:r>
              <a:rPr lang="en-US" dirty="0" smtClean="0"/>
              <a:t>.</a:t>
            </a:r>
            <a:r>
              <a:rPr lang="en-US" dirty="0"/>
              <a:t> </a:t>
            </a:r>
          </a:p>
          <a:p>
            <a:endParaRPr lang="en-US" dirty="0"/>
          </a:p>
        </p:txBody>
      </p:sp>
    </p:spTree>
    <p:extLst>
      <p:ext uri="{BB962C8B-B14F-4D97-AF65-F5344CB8AC3E}">
        <p14:creationId xmlns:p14="http://schemas.microsoft.com/office/powerpoint/2010/main" val="3042317334"/>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839200" cy="6553200"/>
          </a:xfrm>
        </p:spPr>
        <p:txBody>
          <a:bodyPr>
            <a:normAutofit/>
          </a:bodyPr>
          <a:lstStyle/>
          <a:p>
            <a:pPr marL="0" indent="0">
              <a:buNone/>
            </a:pPr>
            <a:r>
              <a:rPr lang="en-US" b="1" dirty="0"/>
              <a:t>SUCRALFATE</a:t>
            </a:r>
            <a:endParaRPr lang="en-US" dirty="0"/>
          </a:p>
          <a:p>
            <a:pPr marL="0" indent="0">
              <a:buNone/>
            </a:pPr>
            <a:r>
              <a:rPr lang="en-US" dirty="0"/>
              <a:t> </a:t>
            </a:r>
            <a:r>
              <a:rPr lang="en-US" b="1" dirty="0" smtClean="0">
                <a:sym typeface="Wingdings 3"/>
              </a:rPr>
              <a:t></a:t>
            </a:r>
            <a:r>
              <a:rPr lang="en-US" b="1" dirty="0"/>
              <a:t>Mechanism of Action </a:t>
            </a:r>
            <a:endParaRPr lang="en-US" dirty="0"/>
          </a:p>
          <a:p>
            <a:pPr marL="0" lvl="0" indent="0">
              <a:buNone/>
            </a:pPr>
            <a:r>
              <a:rPr lang="en-US" dirty="0" smtClean="0"/>
              <a:t>1-In </a:t>
            </a:r>
            <a:r>
              <a:rPr lang="en-US" dirty="0"/>
              <a:t>the presence of acid it acts to protect the gastric and duodenal mucosa from acid pepsin attack </a:t>
            </a:r>
            <a:r>
              <a:rPr lang="en-US" u="sng" dirty="0"/>
              <a:t>through formation of complex with proteins at the ulcer site (ulcer crater) to form a protective layer against acid, pepsin, bile. </a:t>
            </a:r>
          </a:p>
          <a:p>
            <a:pPr marL="0" lvl="0" indent="0">
              <a:buNone/>
            </a:pPr>
            <a:r>
              <a:rPr lang="en-US" dirty="0" smtClean="0"/>
              <a:t>2-It </a:t>
            </a:r>
            <a:r>
              <a:rPr lang="en-US" dirty="0"/>
              <a:t>decreases back diffusion of H</a:t>
            </a:r>
            <a:r>
              <a:rPr lang="en-US" baseline="30000" dirty="0"/>
              <a:t>+</a:t>
            </a:r>
            <a:r>
              <a:rPr lang="en-US" dirty="0"/>
              <a:t> and binds to pepsin, bile salts </a:t>
            </a:r>
          </a:p>
          <a:p>
            <a:pPr marL="0" lvl="0" indent="0">
              <a:buNone/>
            </a:pPr>
            <a:r>
              <a:rPr lang="en-US" dirty="0" smtClean="0"/>
              <a:t>3-It </a:t>
            </a:r>
            <a:r>
              <a:rPr lang="en-US" dirty="0"/>
              <a:t>increases secretion of endogenous prostaglandins</a:t>
            </a:r>
            <a:r>
              <a:rPr lang="en-US" dirty="0" smtClean="0"/>
              <a:t>.</a:t>
            </a:r>
            <a:r>
              <a:rPr lang="en-US" dirty="0"/>
              <a:t> </a:t>
            </a:r>
          </a:p>
          <a:p>
            <a:endParaRPr lang="en-US" dirty="0"/>
          </a:p>
        </p:txBody>
      </p:sp>
    </p:spTree>
    <p:extLst>
      <p:ext uri="{BB962C8B-B14F-4D97-AF65-F5344CB8AC3E}">
        <p14:creationId xmlns:p14="http://schemas.microsoft.com/office/powerpoint/2010/main" val="4181837489"/>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763000" cy="6553200"/>
          </a:xfrm>
        </p:spPr>
        <p:txBody>
          <a:bodyPr>
            <a:normAutofit fontScale="85000" lnSpcReduction="20000"/>
          </a:bodyPr>
          <a:lstStyle/>
          <a:p>
            <a:pPr marL="0" indent="0">
              <a:buNone/>
            </a:pPr>
            <a:r>
              <a:rPr lang="en-US" b="1" dirty="0"/>
              <a:t>Pharmacokinetics</a:t>
            </a:r>
            <a:r>
              <a:rPr lang="en-US" dirty="0"/>
              <a:t> </a:t>
            </a:r>
          </a:p>
          <a:p>
            <a:pPr marL="0" lvl="0" indent="0">
              <a:buNone/>
            </a:pPr>
            <a:r>
              <a:rPr lang="en-US" dirty="0"/>
              <a:t>Slightly absorbed from G.I.T, excreted in stools and urine. </a:t>
            </a:r>
          </a:p>
          <a:p>
            <a:pPr marL="0" indent="0">
              <a:buNone/>
            </a:pPr>
            <a:r>
              <a:rPr lang="en-US" dirty="0"/>
              <a:t> </a:t>
            </a:r>
          </a:p>
          <a:p>
            <a:pPr marL="0" indent="0">
              <a:buNone/>
            </a:pPr>
            <a:r>
              <a:rPr lang="en-US" b="1" dirty="0">
                <a:sym typeface="Wingdings 3"/>
              </a:rPr>
              <a:t></a:t>
            </a:r>
            <a:r>
              <a:rPr lang="en-US" b="1" dirty="0"/>
              <a:t>Uses</a:t>
            </a:r>
            <a:r>
              <a:rPr lang="en-US" dirty="0"/>
              <a:t> </a:t>
            </a:r>
          </a:p>
          <a:p>
            <a:pPr marL="0" lvl="0" indent="0">
              <a:buNone/>
            </a:pPr>
            <a:r>
              <a:rPr lang="en-US" dirty="0"/>
              <a:t>In duodenal and gastric ulcer to promote healing and decrease recurrence.</a:t>
            </a:r>
          </a:p>
          <a:p>
            <a:pPr marL="0" indent="0">
              <a:buNone/>
            </a:pPr>
            <a:r>
              <a:rPr lang="en-US" dirty="0"/>
              <a:t> </a:t>
            </a:r>
          </a:p>
          <a:p>
            <a:pPr marL="0" indent="0">
              <a:buNone/>
            </a:pPr>
            <a:r>
              <a:rPr lang="en-US" b="1" dirty="0">
                <a:sym typeface="Wingdings 3"/>
              </a:rPr>
              <a:t></a:t>
            </a:r>
            <a:r>
              <a:rPr lang="en-US" b="1" dirty="0"/>
              <a:t>Adverse Effects </a:t>
            </a:r>
            <a:endParaRPr lang="en-US" dirty="0"/>
          </a:p>
          <a:p>
            <a:pPr marL="0" lvl="0" indent="0">
              <a:buNone/>
            </a:pPr>
            <a:r>
              <a:rPr lang="en-US" dirty="0"/>
              <a:t>It has few side effects as it is not absorbed systemically and acts </a:t>
            </a:r>
            <a:r>
              <a:rPr lang="en-US" dirty="0" smtClean="0"/>
              <a:t>locally: </a:t>
            </a:r>
            <a:endParaRPr lang="en-US" dirty="0"/>
          </a:p>
          <a:p>
            <a:pPr marL="0" lvl="0" indent="0">
              <a:buNone/>
            </a:pPr>
            <a:r>
              <a:rPr lang="en-US" dirty="0" smtClean="0"/>
              <a:t>1-Constipation </a:t>
            </a:r>
            <a:endParaRPr lang="en-US" dirty="0"/>
          </a:p>
          <a:p>
            <a:pPr marL="0" lvl="0" indent="0">
              <a:buNone/>
            </a:pPr>
            <a:r>
              <a:rPr lang="en-US" dirty="0" smtClean="0"/>
              <a:t>2-decreased </a:t>
            </a:r>
            <a:r>
              <a:rPr lang="en-US" dirty="0"/>
              <a:t>bioavailability of tetracycline, digoxin and phenytoin can occur. This is due to decreased rate of absorption of these drugs if they are administered concurrently with </a:t>
            </a:r>
            <a:r>
              <a:rPr lang="en-US" dirty="0" err="1"/>
              <a:t>sucralfate</a:t>
            </a:r>
            <a:r>
              <a:rPr lang="en-US" dirty="0"/>
              <a:t>.</a:t>
            </a:r>
          </a:p>
          <a:p>
            <a:pPr marL="0" indent="0">
              <a:buNone/>
            </a:pPr>
            <a:r>
              <a:rPr lang="en-US" dirty="0"/>
              <a:t> </a:t>
            </a:r>
          </a:p>
          <a:p>
            <a:endParaRPr lang="en-US" dirty="0"/>
          </a:p>
        </p:txBody>
      </p:sp>
    </p:spTree>
    <p:extLst>
      <p:ext uri="{BB962C8B-B14F-4D97-AF65-F5344CB8AC3E}">
        <p14:creationId xmlns:p14="http://schemas.microsoft.com/office/powerpoint/2010/main" val="2855759768"/>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52400"/>
            <a:ext cx="8686800" cy="6477000"/>
          </a:xfrm>
        </p:spPr>
        <p:txBody>
          <a:bodyPr>
            <a:normAutofit fontScale="85000" lnSpcReduction="20000"/>
          </a:bodyPr>
          <a:lstStyle/>
          <a:p>
            <a:pPr marL="0" indent="0">
              <a:buNone/>
            </a:pPr>
            <a:r>
              <a:rPr lang="en-US" b="1" dirty="0"/>
              <a:t>BISMUTH SUBSALICYLATE </a:t>
            </a:r>
            <a:endParaRPr lang="en-US" dirty="0"/>
          </a:p>
          <a:p>
            <a:pPr marL="0" indent="0">
              <a:buNone/>
            </a:pPr>
            <a:r>
              <a:rPr lang="en-US" b="1" dirty="0">
                <a:sym typeface="Wingdings 3"/>
              </a:rPr>
              <a:t></a:t>
            </a:r>
            <a:r>
              <a:rPr lang="en-US" b="1" dirty="0"/>
              <a:t>Mechanism of Action </a:t>
            </a:r>
            <a:endParaRPr lang="en-US" dirty="0"/>
          </a:p>
          <a:p>
            <a:pPr marL="0" lvl="0" indent="0">
              <a:buNone/>
            </a:pPr>
            <a:r>
              <a:rPr lang="en-US" u="sng" dirty="0" smtClean="0"/>
              <a:t>1-In </a:t>
            </a:r>
            <a:r>
              <a:rPr lang="en-US" u="sng" dirty="0"/>
              <a:t>the presence of acid, they act locally by selective binding with exudates, mucus and protein in the base of the ulcer crater, coating and protecting it from acid and pepsin</a:t>
            </a:r>
            <a:r>
              <a:rPr lang="en-US" u="sng" dirty="0" smtClean="0"/>
              <a:t>. (as ?) </a:t>
            </a:r>
            <a:endParaRPr lang="en-US" u="sng" dirty="0"/>
          </a:p>
          <a:p>
            <a:pPr marL="0" lvl="0" indent="0">
              <a:buNone/>
            </a:pPr>
            <a:r>
              <a:rPr lang="en-US" dirty="0" smtClean="0"/>
              <a:t>2-It </a:t>
            </a:r>
            <a:r>
              <a:rPr lang="en-US" dirty="0"/>
              <a:t>inhibits pepsin activity and increase mucus and PG synthesis. </a:t>
            </a:r>
          </a:p>
          <a:p>
            <a:pPr marL="0" lvl="0" indent="0">
              <a:buNone/>
            </a:pPr>
            <a:r>
              <a:rPr lang="en-US" dirty="0" smtClean="0"/>
              <a:t>3-It </a:t>
            </a:r>
            <a:r>
              <a:rPr lang="en-US" dirty="0"/>
              <a:t>has some antimicrobial activity against gastric Helicobacter pylori.</a:t>
            </a:r>
          </a:p>
          <a:p>
            <a:pPr marL="0" indent="0">
              <a:buNone/>
            </a:pPr>
            <a:r>
              <a:rPr lang="en-US" b="1" dirty="0">
                <a:sym typeface="Wingdings 3"/>
              </a:rPr>
              <a:t></a:t>
            </a:r>
            <a:r>
              <a:rPr lang="en-US" b="1" dirty="0"/>
              <a:t>Uses </a:t>
            </a:r>
            <a:endParaRPr lang="en-US" dirty="0"/>
          </a:p>
          <a:p>
            <a:pPr marL="0" lvl="0" indent="0">
              <a:buNone/>
            </a:pPr>
            <a:r>
              <a:rPr lang="en-US" dirty="0"/>
              <a:t>Promoting healing of duodenal ulcer and gastric ulcer.</a:t>
            </a:r>
          </a:p>
          <a:p>
            <a:pPr marL="0" indent="0">
              <a:buNone/>
            </a:pPr>
            <a:r>
              <a:rPr lang="en-US" b="1" dirty="0"/>
              <a:t> </a:t>
            </a:r>
            <a:endParaRPr lang="en-US" dirty="0"/>
          </a:p>
          <a:p>
            <a:pPr marL="0" indent="0">
              <a:buNone/>
            </a:pPr>
            <a:r>
              <a:rPr lang="en-US" b="1" dirty="0">
                <a:sym typeface="Wingdings 3"/>
              </a:rPr>
              <a:t></a:t>
            </a:r>
            <a:r>
              <a:rPr lang="en-US" b="1" dirty="0"/>
              <a:t>Adverse Effects</a:t>
            </a:r>
            <a:endParaRPr lang="en-US" dirty="0"/>
          </a:p>
          <a:p>
            <a:pPr marL="0" lvl="0" indent="0">
              <a:buNone/>
            </a:pPr>
            <a:r>
              <a:rPr lang="en-US" dirty="0"/>
              <a:t>Minimal effects e.g. stool and teeth discoloration (black).</a:t>
            </a:r>
          </a:p>
          <a:p>
            <a:pPr marL="0" lvl="0" indent="0">
              <a:buNone/>
            </a:pPr>
            <a:r>
              <a:rPr lang="en-US" dirty="0"/>
              <a:t>Chronic use causes </a:t>
            </a:r>
            <a:r>
              <a:rPr lang="en-US" dirty="0" err="1"/>
              <a:t>encephalophathy</a:t>
            </a:r>
            <a:r>
              <a:rPr lang="en-US" dirty="0"/>
              <a:t> especially in renal failure due to accumulation of bismuth.</a:t>
            </a:r>
          </a:p>
          <a:p>
            <a:endParaRPr lang="en-US" dirty="0"/>
          </a:p>
        </p:txBody>
      </p:sp>
    </p:spTree>
    <p:extLst>
      <p:ext uri="{BB962C8B-B14F-4D97-AF65-F5344CB8AC3E}">
        <p14:creationId xmlns:p14="http://schemas.microsoft.com/office/powerpoint/2010/main" val="20714865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62500" lnSpcReduction="20000"/>
          </a:bodyPr>
          <a:lstStyle/>
          <a:p>
            <a:pPr marL="0" indent="0">
              <a:buNone/>
            </a:pPr>
            <a:r>
              <a:rPr lang="en-US" b="1" u="sng" dirty="0"/>
              <a:t>GASTRITIS</a:t>
            </a:r>
          </a:p>
          <a:p>
            <a:pPr marL="0" indent="0">
              <a:buNone/>
            </a:pPr>
            <a:r>
              <a:rPr lang="en-US" dirty="0" smtClean="0"/>
              <a:t>Definition: It </a:t>
            </a:r>
            <a:r>
              <a:rPr lang="en-US" dirty="0"/>
              <a:t>is inflammation of the gastric mucosa. It might be acute or chronic.</a:t>
            </a:r>
          </a:p>
          <a:p>
            <a:pPr marL="0" indent="0">
              <a:buNone/>
            </a:pPr>
            <a:r>
              <a:rPr lang="en-US" dirty="0"/>
              <a:t>Causes:</a:t>
            </a:r>
          </a:p>
          <a:p>
            <a:pPr marL="0" indent="0">
              <a:buNone/>
            </a:pPr>
            <a:r>
              <a:rPr lang="fr-FR" dirty="0"/>
              <a:t>a. </a:t>
            </a:r>
            <a:r>
              <a:rPr lang="fr-FR" dirty="0" err="1"/>
              <a:t>H.pylori</a:t>
            </a:r>
            <a:r>
              <a:rPr lang="fr-FR" dirty="0"/>
              <a:t> </a:t>
            </a:r>
            <a:r>
              <a:rPr lang="fr-FR" dirty="0" err="1"/>
              <a:t>gastritis</a:t>
            </a:r>
            <a:r>
              <a:rPr lang="fr-FR" dirty="0"/>
              <a:t> (commonest cause)</a:t>
            </a:r>
          </a:p>
          <a:p>
            <a:pPr marL="0" indent="0">
              <a:buNone/>
            </a:pPr>
            <a:r>
              <a:rPr lang="en-US" dirty="0"/>
              <a:t>b. Erosive and hemorrhagic gastritis (NSAIDs)</a:t>
            </a:r>
          </a:p>
          <a:p>
            <a:pPr marL="0" indent="0">
              <a:buNone/>
            </a:pPr>
            <a:r>
              <a:rPr lang="en-US" dirty="0"/>
              <a:t>c. Autoimmune gastritis</a:t>
            </a:r>
          </a:p>
          <a:p>
            <a:pPr marL="0" indent="0">
              <a:buNone/>
            </a:pPr>
            <a:r>
              <a:rPr lang="en-US" dirty="0"/>
              <a:t>d. Viral infection (CMV &amp; herpes simplex)</a:t>
            </a:r>
          </a:p>
          <a:p>
            <a:pPr marL="0" indent="0">
              <a:buNone/>
            </a:pPr>
            <a:r>
              <a:rPr lang="en-US" dirty="0"/>
              <a:t>e. Crohn' s </a:t>
            </a:r>
            <a:r>
              <a:rPr lang="en-US" dirty="0" smtClean="0"/>
              <a:t>disease</a:t>
            </a:r>
          </a:p>
          <a:p>
            <a:pPr marL="0" indent="0">
              <a:buNone/>
            </a:pPr>
            <a:endParaRPr lang="en-US" dirty="0"/>
          </a:p>
          <a:p>
            <a:pPr marL="0" indent="0">
              <a:buNone/>
            </a:pPr>
            <a:r>
              <a:rPr lang="en-US" b="1" u="sng" dirty="0"/>
              <a:t>Erosive and hemorrhagic gastritis:</a:t>
            </a:r>
          </a:p>
          <a:p>
            <a:pPr marL="0" indent="0">
              <a:buNone/>
            </a:pPr>
            <a:r>
              <a:rPr lang="en-US" dirty="0"/>
              <a:t>• This form of gastritis is usually due to drugs as aspirin and NSAIDs.</a:t>
            </a:r>
          </a:p>
          <a:p>
            <a:pPr marL="0" indent="0">
              <a:buNone/>
            </a:pPr>
            <a:r>
              <a:rPr lang="en-US" dirty="0"/>
              <a:t>• Aspirin inhibits the synthesis of the protective prostaglandin E2 and F2a leading to</a:t>
            </a:r>
          </a:p>
          <a:p>
            <a:pPr marL="0" indent="0">
              <a:buNone/>
            </a:pPr>
            <a:r>
              <a:rPr lang="en-US" dirty="0"/>
              <a:t>increased acid secretion and decreased formation of the protective mucosal layer and</a:t>
            </a:r>
          </a:p>
          <a:p>
            <a:pPr marL="0" indent="0">
              <a:buNone/>
            </a:pPr>
            <a:r>
              <a:rPr lang="en-US" dirty="0"/>
              <a:t>hence gastritis and acute mucosal erosions. The condition may be chronic due to</a:t>
            </a:r>
          </a:p>
          <a:p>
            <a:pPr marL="0" indent="0">
              <a:buNone/>
            </a:pPr>
            <a:r>
              <a:rPr lang="en-US" dirty="0"/>
              <a:t>chronic or recurrent use of these drugs e.g. in patients with osteoarthritis.</a:t>
            </a:r>
          </a:p>
          <a:p>
            <a:pPr marL="0" indent="0">
              <a:buNone/>
            </a:pPr>
            <a:r>
              <a:rPr lang="en-US" dirty="0"/>
              <a:t>• Alcohol may also lead to damage of the mucosal protective layer and gastric erosions.</a:t>
            </a:r>
          </a:p>
          <a:p>
            <a:pPr marL="0" indent="0">
              <a:buNone/>
            </a:pPr>
            <a:r>
              <a:rPr lang="en-US" dirty="0"/>
              <a:t>• Stress gastritis may occur in stressful situations where there is major physical trauma</a:t>
            </a:r>
          </a:p>
          <a:p>
            <a:pPr marL="0" indent="0">
              <a:buNone/>
            </a:pPr>
            <a:r>
              <a:rPr lang="en-US" dirty="0"/>
              <a:t>as in acute myocardial infarction and cerebrovascular strokes.</a:t>
            </a:r>
          </a:p>
        </p:txBody>
      </p:sp>
    </p:spTree>
    <p:extLst>
      <p:ext uri="{BB962C8B-B14F-4D97-AF65-F5344CB8AC3E}">
        <p14:creationId xmlns:p14="http://schemas.microsoft.com/office/powerpoint/2010/main" val="3189887793"/>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28600"/>
            <a:ext cx="8915400" cy="6629400"/>
          </a:xfrm>
        </p:spPr>
        <p:txBody>
          <a:bodyPr>
            <a:noAutofit/>
          </a:bodyPr>
          <a:lstStyle/>
          <a:p>
            <a:pPr marL="0" lvl="0" indent="0">
              <a:buNone/>
            </a:pPr>
            <a:r>
              <a:rPr lang="en-US" sz="4000" dirty="0" err="1"/>
              <a:t>Sucralfate</a:t>
            </a:r>
            <a:r>
              <a:rPr lang="en-US" sz="4000" dirty="0"/>
              <a:t> and colloidal bismuth compound are not given simultaneously with antacids or H2-receptor antagonists (at least 30 minutes must be elapsed in-between</a:t>
            </a:r>
            <a:r>
              <a:rPr lang="en-US" sz="4000" dirty="0" smtClean="0"/>
              <a:t>).</a:t>
            </a:r>
            <a:endParaRPr lang="en-US" sz="4000" dirty="0"/>
          </a:p>
        </p:txBody>
      </p:sp>
    </p:spTree>
    <p:extLst>
      <p:ext uri="{BB962C8B-B14F-4D97-AF65-F5344CB8AC3E}">
        <p14:creationId xmlns:p14="http://schemas.microsoft.com/office/powerpoint/2010/main" val="390712322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57166"/>
            <a:ext cx="8229600" cy="5768997"/>
          </a:xfrm>
        </p:spPr>
        <p:txBody>
          <a:bodyPr>
            <a:normAutofit fontScale="85000" lnSpcReduction="20000"/>
          </a:bodyPr>
          <a:lstStyle/>
          <a:p>
            <a:pPr marL="0" indent="0">
              <a:buNone/>
            </a:pPr>
            <a:r>
              <a:rPr lang="en-US" b="1" dirty="0" smtClean="0"/>
              <a:t>CARBENOXOLONE  (</a:t>
            </a:r>
            <a:r>
              <a:rPr lang="en-US" dirty="0" smtClean="0"/>
              <a:t>It is </a:t>
            </a:r>
            <a:r>
              <a:rPr lang="en-US" dirty="0" err="1" smtClean="0"/>
              <a:t>liquorice</a:t>
            </a:r>
            <a:r>
              <a:rPr lang="en-US" dirty="0" smtClean="0"/>
              <a:t> derivative )</a:t>
            </a:r>
          </a:p>
          <a:p>
            <a:pPr marL="0" indent="0">
              <a:buNone/>
            </a:pPr>
            <a:r>
              <a:rPr lang="en-US" b="1" dirty="0" smtClean="0"/>
              <a:t> </a:t>
            </a:r>
            <a:r>
              <a:rPr lang="en-US" b="1" dirty="0" smtClean="0">
                <a:sym typeface="Wingdings 3"/>
              </a:rPr>
              <a:t></a:t>
            </a:r>
            <a:r>
              <a:rPr lang="en-US" b="1" dirty="0" smtClean="0"/>
              <a:t>Mechanism of Action </a:t>
            </a:r>
            <a:endParaRPr lang="en-US" dirty="0" smtClean="0"/>
          </a:p>
          <a:p>
            <a:pPr marL="0" lvl="0" indent="0">
              <a:buNone/>
            </a:pPr>
            <a:r>
              <a:rPr lang="en-US" dirty="0" smtClean="0"/>
              <a:t>It increases production, secretion and viscosity of  mucus, so increases mucosal resistance. In addition, it affects the metabolism of PG E, F and decreases pepsin activity.</a:t>
            </a:r>
          </a:p>
          <a:p>
            <a:pPr marL="0" indent="0">
              <a:buNone/>
            </a:pPr>
            <a:r>
              <a:rPr lang="en-US" b="1" dirty="0" smtClean="0"/>
              <a:t> </a:t>
            </a:r>
            <a:r>
              <a:rPr lang="en-US" b="1" dirty="0" smtClean="0">
                <a:sym typeface="Wingdings 3"/>
              </a:rPr>
              <a:t></a:t>
            </a:r>
            <a:r>
              <a:rPr lang="en-US" b="1" dirty="0" smtClean="0"/>
              <a:t>Uses </a:t>
            </a:r>
            <a:endParaRPr lang="en-US" dirty="0" smtClean="0"/>
          </a:p>
          <a:p>
            <a:pPr marL="0" lvl="0" indent="0">
              <a:buNone/>
            </a:pPr>
            <a:r>
              <a:rPr lang="en-US" dirty="0" smtClean="0"/>
              <a:t>Treatment of gastric ulcer </a:t>
            </a:r>
          </a:p>
          <a:p>
            <a:pPr marL="0" lvl="0" indent="0">
              <a:buNone/>
            </a:pPr>
            <a:r>
              <a:rPr lang="en-US" dirty="0" smtClean="0"/>
              <a:t>Treatment of </a:t>
            </a:r>
            <a:r>
              <a:rPr lang="en-US" dirty="0" err="1" smtClean="0"/>
              <a:t>oesophagitis</a:t>
            </a:r>
            <a:r>
              <a:rPr lang="en-US" dirty="0" smtClean="0"/>
              <a:t> </a:t>
            </a:r>
          </a:p>
          <a:p>
            <a:pPr marL="0" lvl="0" indent="0">
              <a:buNone/>
            </a:pPr>
            <a:r>
              <a:rPr lang="en-US" dirty="0" smtClean="0"/>
              <a:t>Treatment of duodenal ulcer.</a:t>
            </a:r>
          </a:p>
          <a:p>
            <a:pPr marL="0" indent="0">
              <a:buNone/>
            </a:pPr>
            <a:r>
              <a:rPr lang="en-US" dirty="0" smtClean="0"/>
              <a:t> </a:t>
            </a:r>
            <a:r>
              <a:rPr lang="en-US" b="1" dirty="0" smtClean="0">
                <a:sym typeface="Wingdings 3"/>
              </a:rPr>
              <a:t></a:t>
            </a:r>
            <a:r>
              <a:rPr lang="en-US" b="1" dirty="0" smtClean="0"/>
              <a:t>Adverse Effects </a:t>
            </a:r>
            <a:endParaRPr lang="en-US" dirty="0" smtClean="0"/>
          </a:p>
          <a:p>
            <a:pPr marL="0" lvl="0" indent="0">
              <a:buNone/>
            </a:pPr>
            <a:r>
              <a:rPr lang="en-US" dirty="0" smtClean="0"/>
              <a:t>Na+-retention and </a:t>
            </a:r>
            <a:r>
              <a:rPr lang="en-US" dirty="0" err="1" smtClean="0"/>
              <a:t>hypokalemia</a:t>
            </a:r>
            <a:r>
              <a:rPr lang="en-US" dirty="0" smtClean="0"/>
              <a:t> (</a:t>
            </a:r>
            <a:r>
              <a:rPr lang="en-US" dirty="0" err="1" smtClean="0"/>
              <a:t>aldosterone</a:t>
            </a:r>
            <a:r>
              <a:rPr lang="en-US" dirty="0" smtClean="0"/>
              <a:t>-like effect):</a:t>
            </a:r>
          </a:p>
          <a:p>
            <a:pPr marL="0" indent="0">
              <a:buNone/>
            </a:pPr>
            <a:r>
              <a:rPr lang="en-US" dirty="0" smtClean="0">
                <a:sym typeface="Wingdings 3"/>
              </a:rPr>
              <a:t></a:t>
            </a:r>
            <a:r>
              <a:rPr lang="en-US" dirty="0" smtClean="0"/>
              <a:t> This leads to edema, hypertension and heart failure especially in elderly and in cardiac, renal and hepatic patients. </a:t>
            </a:r>
          </a:p>
          <a:p>
            <a:endParaRPr lang="ar-EG" dirty="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52400"/>
            <a:ext cx="9144000" cy="6705600"/>
          </a:xfrm>
        </p:spPr>
        <p:txBody>
          <a:bodyPr>
            <a:normAutofit/>
          </a:bodyPr>
          <a:lstStyle/>
          <a:p>
            <a:pPr marL="0" indent="0">
              <a:buNone/>
            </a:pPr>
            <a:r>
              <a:rPr lang="en-US" b="1" dirty="0"/>
              <a:t>PROSTAGLANDINS ANALOGUES</a:t>
            </a:r>
            <a:endParaRPr lang="en-US" dirty="0"/>
          </a:p>
          <a:p>
            <a:pPr marL="0" indent="0">
              <a:buNone/>
            </a:pPr>
            <a:r>
              <a:rPr lang="en-US" b="1" dirty="0"/>
              <a:t>Synthetic PGE1 analogue (Misoprostol)</a:t>
            </a:r>
            <a:endParaRPr lang="en-US" dirty="0"/>
          </a:p>
          <a:p>
            <a:pPr marL="0" indent="0">
              <a:buNone/>
            </a:pPr>
            <a:r>
              <a:rPr lang="en-US" dirty="0"/>
              <a:t>	</a:t>
            </a:r>
            <a:r>
              <a:rPr lang="en-US" b="1" dirty="0" smtClean="0">
                <a:sym typeface="Wingdings 3"/>
              </a:rPr>
              <a:t></a:t>
            </a:r>
            <a:r>
              <a:rPr lang="en-US" b="1" dirty="0"/>
              <a:t>Mechanism of Action </a:t>
            </a:r>
            <a:endParaRPr lang="en-US" dirty="0"/>
          </a:p>
          <a:p>
            <a:pPr marL="0" lvl="0" indent="0">
              <a:buNone/>
            </a:pPr>
            <a:r>
              <a:rPr lang="en-US" dirty="0" smtClean="0"/>
              <a:t>1-Inhibition </a:t>
            </a:r>
            <a:r>
              <a:rPr lang="en-US" dirty="0"/>
              <a:t>of gastric acid secretion by the parietal cells due </a:t>
            </a:r>
            <a:r>
              <a:rPr lang="en-US" dirty="0" smtClean="0"/>
              <a:t>to inhibition </a:t>
            </a:r>
            <a:r>
              <a:rPr lang="en-US" dirty="0"/>
              <a:t>of histamine stimulated </a:t>
            </a:r>
            <a:r>
              <a:rPr lang="en-US" dirty="0" err="1"/>
              <a:t>cAMP</a:t>
            </a:r>
            <a:r>
              <a:rPr lang="en-US" dirty="0"/>
              <a:t> </a:t>
            </a:r>
            <a:r>
              <a:rPr lang="en-US" dirty="0" smtClean="0"/>
              <a:t>production.</a:t>
            </a:r>
            <a:endParaRPr lang="en-US" dirty="0"/>
          </a:p>
          <a:p>
            <a:pPr marL="0" lvl="0" indent="0">
              <a:buNone/>
            </a:pPr>
            <a:r>
              <a:rPr lang="en-US" dirty="0" smtClean="0"/>
              <a:t>2-Cytoprotective </a:t>
            </a:r>
            <a:r>
              <a:rPr lang="en-US" dirty="0"/>
              <a:t>effect on gastric and duodenal mucosa with increased mucus and bicarbonate secretion </a:t>
            </a:r>
          </a:p>
          <a:p>
            <a:pPr marL="0" lvl="0" indent="0">
              <a:buNone/>
            </a:pPr>
            <a:r>
              <a:rPr lang="en-US" dirty="0" smtClean="0"/>
              <a:t>3-Maintains </a:t>
            </a:r>
            <a:r>
              <a:rPr lang="en-US" dirty="0"/>
              <a:t>gastric mucosal blood flow and </a:t>
            </a:r>
            <a:r>
              <a:rPr lang="en-US" dirty="0" smtClean="0"/>
              <a:t>stimulates </a:t>
            </a:r>
            <a:r>
              <a:rPr lang="en-US" dirty="0"/>
              <a:t>mucosal cellular regeneration.</a:t>
            </a:r>
          </a:p>
          <a:p>
            <a:endParaRPr lang="en-US" dirty="0"/>
          </a:p>
        </p:txBody>
      </p:sp>
    </p:spTree>
    <p:extLst>
      <p:ext uri="{BB962C8B-B14F-4D97-AF65-F5344CB8AC3E}">
        <p14:creationId xmlns:p14="http://schemas.microsoft.com/office/powerpoint/2010/main" val="2201025935"/>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304800"/>
            <a:ext cx="8229600" cy="6278563"/>
          </a:xfrm>
        </p:spPr>
        <p:txBody>
          <a:bodyPr>
            <a:normAutofit fontScale="92500" lnSpcReduction="20000"/>
          </a:bodyPr>
          <a:lstStyle/>
          <a:p>
            <a:pPr marL="0" indent="0">
              <a:buNone/>
            </a:pPr>
            <a:r>
              <a:rPr lang="en-US" b="1" dirty="0"/>
              <a:t> </a:t>
            </a:r>
            <a:endParaRPr lang="en-US" dirty="0"/>
          </a:p>
          <a:p>
            <a:pPr marL="0" indent="0">
              <a:buNone/>
            </a:pPr>
            <a:r>
              <a:rPr lang="en-US" b="1" dirty="0">
                <a:sym typeface="Wingdings 3"/>
              </a:rPr>
              <a:t></a:t>
            </a:r>
            <a:r>
              <a:rPr lang="en-US" b="1" dirty="0"/>
              <a:t>Uses</a:t>
            </a:r>
            <a:endParaRPr lang="en-US" dirty="0"/>
          </a:p>
          <a:p>
            <a:pPr marL="0" lvl="0" indent="0">
              <a:buNone/>
            </a:pPr>
            <a:r>
              <a:rPr lang="en-US" dirty="0"/>
              <a:t>Treatment of peptic ulcer</a:t>
            </a:r>
          </a:p>
          <a:p>
            <a:pPr marL="0" lvl="0" indent="0">
              <a:buNone/>
            </a:pPr>
            <a:r>
              <a:rPr lang="en-US" dirty="0"/>
              <a:t>Prevention and treatment of mucosal damage induced by NSAID.</a:t>
            </a:r>
          </a:p>
          <a:p>
            <a:pPr marL="0" indent="0">
              <a:buNone/>
            </a:pPr>
            <a:r>
              <a:rPr lang="en-US" dirty="0"/>
              <a:t> </a:t>
            </a:r>
          </a:p>
          <a:p>
            <a:pPr marL="0" indent="0">
              <a:buNone/>
            </a:pPr>
            <a:r>
              <a:rPr lang="en-US" b="1" dirty="0">
                <a:sym typeface="Wingdings 3"/>
              </a:rPr>
              <a:t></a:t>
            </a:r>
            <a:r>
              <a:rPr lang="en-US" b="1" dirty="0"/>
              <a:t>Adverse Effects</a:t>
            </a:r>
            <a:endParaRPr lang="en-US" dirty="0"/>
          </a:p>
          <a:p>
            <a:pPr marL="0" indent="0">
              <a:buNone/>
            </a:pPr>
            <a:r>
              <a:rPr lang="en-US" b="1" dirty="0"/>
              <a:t> </a:t>
            </a:r>
            <a:endParaRPr lang="en-US" dirty="0"/>
          </a:p>
          <a:p>
            <a:pPr marL="0" lvl="0" indent="0">
              <a:buNone/>
            </a:pPr>
            <a:r>
              <a:rPr lang="en-US" dirty="0" smtClean="0"/>
              <a:t>1-Diarrhea </a:t>
            </a:r>
            <a:r>
              <a:rPr lang="en-US" dirty="0"/>
              <a:t>due to promoting secretion of fluid and electrolyte into the lumen of bowel and decreasing intestinal </a:t>
            </a:r>
            <a:r>
              <a:rPr lang="en-US" dirty="0" err="1"/>
              <a:t>segmentary</a:t>
            </a:r>
            <a:r>
              <a:rPr lang="en-US" dirty="0"/>
              <a:t> contractions that retard flow of luminal contents. </a:t>
            </a:r>
          </a:p>
          <a:p>
            <a:pPr marL="0" lvl="0" indent="0">
              <a:buNone/>
            </a:pPr>
            <a:r>
              <a:rPr lang="en-US" dirty="0" smtClean="0"/>
              <a:t>2-Uterine </a:t>
            </a:r>
            <a:r>
              <a:rPr lang="en-US" dirty="0"/>
              <a:t>contractions</a:t>
            </a:r>
            <a:r>
              <a:rPr lang="en-US" b="1" dirty="0"/>
              <a:t> </a:t>
            </a:r>
            <a:r>
              <a:rPr lang="en-US" dirty="0"/>
              <a:t>and </a:t>
            </a:r>
            <a:r>
              <a:rPr lang="en-US" dirty="0" smtClean="0"/>
              <a:t>abortion So, </a:t>
            </a:r>
            <a:r>
              <a:rPr lang="en-US" dirty="0"/>
              <a:t>It is contraindicated during pregnancy</a:t>
            </a:r>
            <a:r>
              <a:rPr lang="en-US" b="1" dirty="0"/>
              <a:t> </a:t>
            </a:r>
            <a:endParaRPr lang="en-US" dirty="0"/>
          </a:p>
          <a:p>
            <a:endParaRPr lang="en-US" dirty="0"/>
          </a:p>
        </p:txBody>
      </p:sp>
    </p:spTree>
    <p:extLst>
      <p:ext uri="{BB962C8B-B14F-4D97-AF65-F5344CB8AC3E}">
        <p14:creationId xmlns:p14="http://schemas.microsoft.com/office/powerpoint/2010/main" val="630073181"/>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304800"/>
            <a:ext cx="8458200" cy="6278563"/>
          </a:xfrm>
        </p:spPr>
        <p:txBody>
          <a:bodyPr>
            <a:normAutofit fontScale="92500" lnSpcReduction="10000"/>
          </a:bodyPr>
          <a:lstStyle/>
          <a:p>
            <a:pPr marL="0" indent="0">
              <a:buNone/>
            </a:pPr>
            <a:r>
              <a:rPr lang="en-US" b="1" u="sng" dirty="0"/>
              <a:t>ANTIMICROBIALS USED TO ERADICATE ULCER</a:t>
            </a:r>
            <a:endParaRPr lang="en-US" dirty="0"/>
          </a:p>
          <a:p>
            <a:pPr marL="0" lvl="0" indent="0">
              <a:buNone/>
            </a:pPr>
            <a:r>
              <a:rPr lang="en-US" dirty="0"/>
              <a:t>Suppression of acid secretion will heal the ulcers, </a:t>
            </a:r>
            <a:r>
              <a:rPr lang="en-US" dirty="0" smtClean="0"/>
              <a:t>but………</a:t>
            </a:r>
          </a:p>
          <a:p>
            <a:pPr marL="0" lvl="0" indent="0">
              <a:buNone/>
            </a:pPr>
            <a:r>
              <a:rPr lang="en-US" dirty="0" smtClean="0"/>
              <a:t> </a:t>
            </a:r>
            <a:r>
              <a:rPr lang="en-US" dirty="0"/>
              <a:t>long-term cure requires eradication of H. pylori, if that is the cause of ulcer.</a:t>
            </a:r>
          </a:p>
          <a:p>
            <a:pPr marL="0" lvl="0" indent="0">
              <a:buNone/>
            </a:pPr>
            <a:r>
              <a:rPr lang="en-US" dirty="0" smtClean="0"/>
              <a:t>Amoxicillin</a:t>
            </a:r>
            <a:r>
              <a:rPr lang="en-US" dirty="0"/>
              <a:t>, tetracycline (doxycycline), bismuth </a:t>
            </a:r>
            <a:r>
              <a:rPr lang="en-US" dirty="0" err="1"/>
              <a:t>subscitrate</a:t>
            </a:r>
            <a:r>
              <a:rPr lang="en-US" dirty="0"/>
              <a:t>, metronidazole &amp; clarithromycin.</a:t>
            </a:r>
          </a:p>
          <a:p>
            <a:pPr marL="0" lvl="0" indent="0">
              <a:buNone/>
            </a:pPr>
            <a:r>
              <a:rPr lang="en-US" dirty="0" smtClean="0"/>
              <a:t>1-Currently</a:t>
            </a:r>
            <a:r>
              <a:rPr lang="en-US" dirty="0"/>
              <a:t>, either triple therapy consisting of a PPI with metronidazole or amoxicillin or clarithromycin, or </a:t>
            </a:r>
            <a:endParaRPr lang="en-US" dirty="0" smtClean="0"/>
          </a:p>
          <a:p>
            <a:pPr marL="0" lvl="0" indent="0">
              <a:buNone/>
            </a:pPr>
            <a:r>
              <a:rPr lang="en-US" dirty="0" smtClean="0"/>
              <a:t>2-quadruple </a:t>
            </a:r>
            <a:r>
              <a:rPr lang="en-US" dirty="0"/>
              <a:t>therapy of bismuth </a:t>
            </a:r>
            <a:r>
              <a:rPr lang="en-US" dirty="0" err="1"/>
              <a:t>subscitrate</a:t>
            </a:r>
            <a:r>
              <a:rPr lang="en-US" dirty="0"/>
              <a:t> and metronidazole plus tetracycline plus an H2 antagonist or a PPI, are administered for a two-week course.</a:t>
            </a:r>
          </a:p>
          <a:p>
            <a:endParaRPr lang="en-US" dirty="0"/>
          </a:p>
        </p:txBody>
      </p:sp>
    </p:spTree>
    <p:extLst>
      <p:ext uri="{BB962C8B-B14F-4D97-AF65-F5344CB8AC3E}">
        <p14:creationId xmlns:p14="http://schemas.microsoft.com/office/powerpoint/2010/main" val="3562840543"/>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9" descr="1461"/>
          <p:cNvPicPr>
            <a:picLocks noGrp="1" noChangeAspect="1" noChangeArrowheads="1"/>
          </p:cNvPicPr>
          <p:nvPr>
            <p:ph idx="1"/>
          </p:nvPr>
        </p:nvPicPr>
        <p:blipFill>
          <a:blip r:embed="rId2">
            <a:lum contrast="18000"/>
          </a:blip>
          <a:srcRect/>
          <a:stretch>
            <a:fillRect/>
          </a:stretch>
        </p:blipFill>
        <p:spPr bwMode="auto">
          <a:xfrm>
            <a:off x="0" y="0"/>
            <a:ext cx="9144000" cy="6857999"/>
          </a:xfrm>
          <a:prstGeom prst="rect">
            <a:avLst/>
          </a:prstGeom>
          <a:noFill/>
          <a:ln w="9525">
            <a:noFill/>
            <a:miter lim="800000"/>
            <a:headEnd/>
            <a:tailEnd/>
          </a:ln>
        </p:spPr>
      </p:pic>
      <p:sp>
        <p:nvSpPr>
          <p:cNvPr id="2" name="Rectangle 1"/>
          <p:cNvSpPr/>
          <p:nvPr/>
        </p:nvSpPr>
        <p:spPr>
          <a:xfrm>
            <a:off x="6079518" y="2209800"/>
            <a:ext cx="3246273" cy="923330"/>
          </a:xfrm>
          <a:prstGeom prst="rect">
            <a:avLst/>
          </a:prstGeom>
        </p:spPr>
        <p:txBody>
          <a:bodyPr wrap="none">
            <a:spAutoFit/>
          </a:bodyPr>
          <a:lstStyle/>
          <a:p>
            <a:pPr algn="ctr">
              <a:buNone/>
              <a:defRPr/>
            </a:pPr>
            <a:r>
              <a:rPr lang="en-US" sz="5400" dirty="0"/>
              <a:t>Thank you </a:t>
            </a:r>
            <a:endParaRPr lang="ar-EG" sz="5400" dirty="0"/>
          </a:p>
        </p:txBody>
      </p:sp>
    </p:spTree>
    <p:extLst>
      <p:ext uri="{BB962C8B-B14F-4D97-AF65-F5344CB8AC3E}">
        <p14:creationId xmlns:p14="http://schemas.microsoft.com/office/powerpoint/2010/main" val="32454573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0"/>
            <a:ext cx="9067800" cy="6858000"/>
          </a:xfrm>
        </p:spPr>
        <p:txBody>
          <a:bodyPr>
            <a:normAutofit fontScale="92500" lnSpcReduction="10000"/>
          </a:bodyPr>
          <a:lstStyle/>
          <a:p>
            <a:pPr marL="0" indent="0">
              <a:buNone/>
            </a:pPr>
            <a:r>
              <a:rPr lang="en-US" b="1" u="sng" dirty="0"/>
              <a:t>Clinical picture:</a:t>
            </a:r>
          </a:p>
          <a:p>
            <a:pPr marL="0" indent="0">
              <a:buNone/>
            </a:pPr>
            <a:r>
              <a:rPr lang="en-US" dirty="0" smtClean="0"/>
              <a:t>1-Epigastric </a:t>
            </a:r>
            <a:r>
              <a:rPr lang="en-US" dirty="0"/>
              <a:t>pain</a:t>
            </a:r>
          </a:p>
          <a:p>
            <a:pPr marL="0" indent="0">
              <a:buNone/>
            </a:pPr>
            <a:r>
              <a:rPr lang="en-US" dirty="0" smtClean="0"/>
              <a:t>2-Dyspepsia</a:t>
            </a:r>
            <a:endParaRPr lang="en-US" dirty="0"/>
          </a:p>
          <a:p>
            <a:pPr marL="0" indent="0">
              <a:buNone/>
            </a:pPr>
            <a:r>
              <a:rPr lang="en-US" dirty="0" smtClean="0"/>
              <a:t>3-Gastrointestinal </a:t>
            </a:r>
            <a:r>
              <a:rPr lang="en-US" dirty="0"/>
              <a:t>bleeding</a:t>
            </a:r>
          </a:p>
          <a:p>
            <a:pPr marL="0" indent="0">
              <a:buNone/>
            </a:pPr>
            <a:r>
              <a:rPr lang="en-US" b="1" u="sng" dirty="0"/>
              <a:t>Investigations:</a:t>
            </a:r>
          </a:p>
          <a:p>
            <a:pPr marL="0" indent="0">
              <a:buNone/>
            </a:pPr>
            <a:r>
              <a:rPr lang="en-US" dirty="0"/>
              <a:t>Upper endoscopy confirms the diagnosis and </a:t>
            </a:r>
            <a:r>
              <a:rPr lang="en-US" dirty="0" smtClean="0"/>
              <a:t>is mandatory </a:t>
            </a:r>
            <a:r>
              <a:rPr lang="en-US" dirty="0"/>
              <a:t>in any patient </a:t>
            </a:r>
            <a:r>
              <a:rPr lang="en-US" dirty="0" smtClean="0"/>
              <a:t>having hematemesis</a:t>
            </a:r>
            <a:r>
              <a:rPr lang="en-US" dirty="0"/>
              <a:t>.</a:t>
            </a:r>
          </a:p>
          <a:p>
            <a:pPr marL="0" indent="0">
              <a:buNone/>
            </a:pPr>
            <a:r>
              <a:rPr lang="en-US" b="1" dirty="0"/>
              <a:t>Treatment: </a:t>
            </a:r>
            <a:r>
              <a:rPr lang="en-US" b="1" i="1" dirty="0"/>
              <a:t>(see also treatment of peptic ulcer)</a:t>
            </a:r>
          </a:p>
          <a:p>
            <a:pPr marL="0" indent="0">
              <a:buNone/>
            </a:pPr>
            <a:r>
              <a:rPr lang="en-US" dirty="0"/>
              <a:t>- H2 receptor blockers</a:t>
            </a:r>
          </a:p>
          <a:p>
            <a:pPr marL="0" indent="0">
              <a:buNone/>
            </a:pPr>
            <a:r>
              <a:rPr lang="en-US" dirty="0"/>
              <a:t>- Proton pump inhibitors</a:t>
            </a:r>
          </a:p>
          <a:p>
            <a:pPr marL="0" indent="0">
              <a:buNone/>
            </a:pPr>
            <a:r>
              <a:rPr lang="en-US" dirty="0"/>
              <a:t>- Sucralfate</a:t>
            </a:r>
          </a:p>
          <a:p>
            <a:pPr marL="0" indent="0">
              <a:buNone/>
            </a:pPr>
            <a:r>
              <a:rPr lang="en-US" dirty="0"/>
              <a:t>Prophylaxis with </a:t>
            </a:r>
            <a:r>
              <a:rPr lang="en-US" dirty="0" err="1"/>
              <a:t>gastroprotective</a:t>
            </a:r>
            <a:r>
              <a:rPr lang="en-US" dirty="0"/>
              <a:t> treatment in critically - ill patients ( e.g. ICU patients ) </a:t>
            </a:r>
            <a:r>
              <a:rPr lang="en-US" dirty="0" smtClean="0"/>
              <a:t>should be </a:t>
            </a:r>
            <a:r>
              <a:rPr lang="en-US" dirty="0"/>
              <a:t>initiated if aspirin and NSAID had to be given .</a:t>
            </a:r>
          </a:p>
        </p:txBody>
      </p:sp>
    </p:spTree>
    <p:extLst>
      <p:ext uri="{BB962C8B-B14F-4D97-AF65-F5344CB8AC3E}">
        <p14:creationId xmlns:p14="http://schemas.microsoft.com/office/powerpoint/2010/main" val="8375555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76200"/>
            <a:ext cx="9144000" cy="6781800"/>
          </a:xfrm>
        </p:spPr>
        <p:txBody>
          <a:bodyPr>
            <a:normAutofit fontScale="77500" lnSpcReduction="20000"/>
          </a:bodyPr>
          <a:lstStyle/>
          <a:p>
            <a:pPr marL="0" indent="0">
              <a:buNone/>
            </a:pPr>
            <a:r>
              <a:rPr lang="en-US" b="1" u="sng" dirty="0"/>
              <a:t>Autoimmune gastritis:</a:t>
            </a:r>
          </a:p>
          <a:p>
            <a:pPr marL="0" indent="0">
              <a:buNone/>
            </a:pPr>
            <a:r>
              <a:rPr lang="en-US" dirty="0"/>
              <a:t>- This is </a:t>
            </a:r>
            <a:r>
              <a:rPr lang="en-US" dirty="0" err="1"/>
              <a:t>pangastritis</a:t>
            </a:r>
            <a:r>
              <a:rPr lang="en-US" dirty="0"/>
              <a:t> that occur due to the presence of antibodies to gastric parietal cells.</a:t>
            </a:r>
          </a:p>
          <a:p>
            <a:pPr marL="0" indent="0">
              <a:buNone/>
            </a:pPr>
            <a:r>
              <a:rPr lang="en-US" dirty="0"/>
              <a:t>- It is associated with megaloblastic anemia (Pernicious anemia), diabetes mellitus and</a:t>
            </a:r>
          </a:p>
          <a:p>
            <a:pPr marL="0" indent="0">
              <a:buNone/>
            </a:pPr>
            <a:r>
              <a:rPr lang="en-US" dirty="0"/>
              <a:t>thyroid disease.</a:t>
            </a:r>
          </a:p>
          <a:p>
            <a:pPr marL="0" indent="0">
              <a:buNone/>
            </a:pPr>
            <a:r>
              <a:rPr lang="en-US" b="1" u="sng" dirty="0"/>
              <a:t>Helicobacter Pylori Gastritis</a:t>
            </a:r>
          </a:p>
          <a:p>
            <a:pPr marL="0" indent="0">
              <a:buNone/>
            </a:pPr>
            <a:r>
              <a:rPr lang="en-US" dirty="0" smtClean="0"/>
              <a:t>H</a:t>
            </a:r>
            <a:r>
              <a:rPr lang="en-US" dirty="0"/>
              <a:t>. pylori is a spiral gram-negative rod that resides beneath the gastric mucous layer </a:t>
            </a:r>
            <a:r>
              <a:rPr lang="en-US" dirty="0" smtClean="0"/>
              <a:t>adjacent to </a:t>
            </a:r>
            <a:r>
              <a:rPr lang="en-US" dirty="0"/>
              <a:t>gastric epithelial cells. Although not invasive, it causes gastric mucosal inflammation </a:t>
            </a:r>
            <a:r>
              <a:rPr lang="en-US" dirty="0" smtClean="0"/>
              <a:t>with </a:t>
            </a:r>
            <a:r>
              <a:rPr lang="en-US" dirty="0" err="1" smtClean="0"/>
              <a:t>polymorphonuclear</a:t>
            </a:r>
            <a:r>
              <a:rPr lang="en-US" dirty="0" smtClean="0"/>
              <a:t> </a:t>
            </a:r>
            <a:r>
              <a:rPr lang="en-US" dirty="0"/>
              <a:t>neutrophils and lymphocytes</a:t>
            </a:r>
            <a:r>
              <a:rPr lang="en-US" dirty="0" smtClean="0"/>
              <a:t>.</a:t>
            </a:r>
          </a:p>
          <a:p>
            <a:pPr marL="0" indent="0">
              <a:buNone/>
            </a:pPr>
            <a:r>
              <a:rPr lang="en-US" b="1" u="sng" dirty="0"/>
              <a:t>Mode of transmission:</a:t>
            </a:r>
          </a:p>
          <a:p>
            <a:r>
              <a:rPr lang="en-US" dirty="0"/>
              <a:t>Transmission is from person to person, and an important mode of spread may </a:t>
            </a:r>
            <a:r>
              <a:rPr lang="en-US" dirty="0" smtClean="0"/>
              <a:t>be gastro-oral </a:t>
            </a:r>
            <a:r>
              <a:rPr lang="en-US" dirty="0"/>
              <a:t>(</a:t>
            </a:r>
            <a:r>
              <a:rPr lang="en-US" dirty="0" err="1"/>
              <a:t>ie</a:t>
            </a:r>
            <a:r>
              <a:rPr lang="en-US" dirty="0"/>
              <a:t>, through exposure to vomitus or saliva).</a:t>
            </a:r>
          </a:p>
          <a:p>
            <a:pPr marL="0" indent="0">
              <a:buNone/>
            </a:pPr>
            <a:r>
              <a:rPr lang="en-US" b="1" u="sng" dirty="0"/>
              <a:t>Epidemiology:</a:t>
            </a:r>
          </a:p>
          <a:p>
            <a:r>
              <a:rPr lang="en-US" dirty="0" err="1"/>
              <a:t>H.pylori</a:t>
            </a:r>
            <a:r>
              <a:rPr lang="en-US" dirty="0"/>
              <a:t> infection is commoner in developing countries and is associated with </a:t>
            </a:r>
            <a:r>
              <a:rPr lang="en-US" dirty="0" smtClean="0"/>
              <a:t>low socioeconomic </a:t>
            </a:r>
            <a:r>
              <a:rPr lang="en-US" dirty="0"/>
              <a:t>standards worldwide. The majority of infections are probably </a:t>
            </a:r>
            <a:r>
              <a:rPr lang="en-US" dirty="0" smtClean="0"/>
              <a:t>acquired in </a:t>
            </a:r>
            <a:r>
              <a:rPr lang="en-US" dirty="0"/>
              <a:t>childhood.</a:t>
            </a:r>
          </a:p>
        </p:txBody>
      </p:sp>
    </p:spTree>
    <p:extLst>
      <p:ext uri="{BB962C8B-B14F-4D97-AF65-F5344CB8AC3E}">
        <p14:creationId xmlns:p14="http://schemas.microsoft.com/office/powerpoint/2010/main" val="878962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76200"/>
            <a:ext cx="9144000" cy="6781800"/>
          </a:xfrm>
        </p:spPr>
        <p:txBody>
          <a:bodyPr>
            <a:normAutofit/>
          </a:bodyPr>
          <a:lstStyle/>
          <a:p>
            <a:pPr marL="0" indent="0">
              <a:buNone/>
            </a:pPr>
            <a:r>
              <a:rPr lang="en-US" b="1" u="sng" dirty="0" smtClean="0"/>
              <a:t>Clinical </a:t>
            </a:r>
            <a:r>
              <a:rPr lang="en-US" b="1" u="sng" dirty="0"/>
              <a:t>sequelae:</a:t>
            </a:r>
          </a:p>
          <a:p>
            <a:pPr marL="0" indent="0">
              <a:buNone/>
            </a:pPr>
            <a:r>
              <a:rPr lang="en-US" dirty="0"/>
              <a:t>l. Although chronic H pylori infection with </a:t>
            </a:r>
            <a:r>
              <a:rPr lang="en-US" dirty="0" smtClean="0"/>
              <a:t>gastritis </a:t>
            </a:r>
            <a:r>
              <a:rPr lang="en-US" dirty="0"/>
              <a:t>is present in 30-50% of </a:t>
            </a:r>
            <a:r>
              <a:rPr lang="en-US" dirty="0" smtClean="0"/>
              <a:t>the population</a:t>
            </a:r>
            <a:r>
              <a:rPr lang="en-US" dirty="0"/>
              <a:t>, the majority are asymptomatic and suffer no sequel.</a:t>
            </a:r>
          </a:p>
          <a:p>
            <a:pPr marL="0" indent="0">
              <a:buNone/>
            </a:pPr>
            <a:r>
              <a:rPr lang="en-US" dirty="0"/>
              <a:t>2. Peptic ulcer disease (especially duodenal ulcer); however, only J 5% of people </a:t>
            </a:r>
            <a:r>
              <a:rPr lang="en-US" dirty="0" smtClean="0"/>
              <a:t>with chronic </a:t>
            </a:r>
            <a:r>
              <a:rPr lang="en-US" dirty="0"/>
              <a:t>infection develop a peptic ulcer.</a:t>
            </a:r>
          </a:p>
          <a:p>
            <a:pPr marL="0" indent="0">
              <a:buNone/>
            </a:pPr>
            <a:r>
              <a:rPr lang="en-US" dirty="0"/>
              <a:t>3. Chronic H pylori gastritis</a:t>
            </a:r>
          </a:p>
          <a:p>
            <a:pPr marL="0" indent="0">
              <a:buNone/>
            </a:pPr>
            <a:r>
              <a:rPr lang="en-US" dirty="0"/>
              <a:t>4. Increased risk of gastric adenocarcinoma and low-grade B cell gastric </a:t>
            </a:r>
            <a:r>
              <a:rPr lang="en-US" dirty="0" smtClean="0"/>
              <a:t>lymphoma (</a:t>
            </a:r>
            <a:r>
              <a:rPr lang="en-US" dirty="0"/>
              <a:t>mucosa-associated lymphoid tissue lymphoma; </a:t>
            </a:r>
            <a:r>
              <a:rPr lang="en-US" dirty="0" err="1"/>
              <a:t>MALToma</a:t>
            </a:r>
            <a:r>
              <a:rPr lang="en-US" dirty="0"/>
              <a:t>).</a:t>
            </a:r>
          </a:p>
        </p:txBody>
      </p:sp>
    </p:spTree>
    <p:extLst>
      <p:ext uri="{BB962C8B-B14F-4D97-AF65-F5344CB8AC3E}">
        <p14:creationId xmlns:p14="http://schemas.microsoft.com/office/powerpoint/2010/main" val="192451193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214</TotalTime>
  <Words>3487</Words>
  <Application>Microsoft Office PowerPoint</Application>
  <PresentationFormat>On-screen Show (4:3)</PresentationFormat>
  <Paragraphs>469</Paragraphs>
  <Slides>65</Slides>
  <Notes>0</Notes>
  <HiddenSlides>0</HiddenSlides>
  <MMClips>0</MMClips>
  <ScaleCrop>false</ScaleCrop>
  <HeadingPairs>
    <vt:vector size="4" baseType="variant">
      <vt:variant>
        <vt:lpstr>Theme</vt:lpstr>
      </vt:variant>
      <vt:variant>
        <vt:i4>1</vt:i4>
      </vt:variant>
      <vt:variant>
        <vt:lpstr>Slide Titles</vt:lpstr>
      </vt:variant>
      <vt:variant>
        <vt:i4>65</vt:i4>
      </vt:variant>
    </vt:vector>
  </HeadingPairs>
  <TitlesOfParts>
    <vt:vector size="66" baseType="lpstr">
      <vt:lpstr>Office Theme</vt:lpstr>
      <vt:lpstr>DRUG THERAPY OF ACID - PEPTIC DISEASE  </vt:lpstr>
      <vt:lpstr> Acid peptic disease includes peptic ulcer “gastric and duodenal", gastroesophageal reflux and pathological hypersecretory states such as Zollinger - Ellison syndrome.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Diagnosis of H. pylori</vt:lpstr>
      <vt:lpstr>PowerPoint Presentation</vt:lpstr>
      <vt:lpstr>Definitions</vt:lpstr>
      <vt:lpstr>Definitions</vt:lpstr>
      <vt:lpstr>Peptic Ulcer Disease</vt:lpstr>
      <vt:lpstr>PowerPoint Presentation</vt:lpstr>
      <vt:lpstr>PowerPoint Presentation</vt:lpstr>
      <vt:lpstr>PowerPoint Presentation</vt:lpstr>
      <vt:lpstr>Regulation of HCl secretion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Treatment Goals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Mohammed Atia</dc:creator>
  <cp:lastModifiedBy>Mohammed Atia</cp:lastModifiedBy>
  <cp:revision>71</cp:revision>
  <dcterms:created xsi:type="dcterms:W3CDTF">2006-08-16T00:00:00Z</dcterms:created>
  <dcterms:modified xsi:type="dcterms:W3CDTF">2024-04-24T04:03:27Z</dcterms:modified>
</cp:coreProperties>
</file>