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41" r:id="rId3"/>
    <p:sldId id="315" r:id="rId4"/>
    <p:sldId id="363" r:id="rId5"/>
    <p:sldId id="347" r:id="rId6"/>
    <p:sldId id="346" r:id="rId7"/>
    <p:sldId id="365" r:id="rId8"/>
    <p:sldId id="366" r:id="rId9"/>
    <p:sldId id="317" r:id="rId10"/>
    <p:sldId id="338" r:id="rId11"/>
    <p:sldId id="342" r:id="rId12"/>
    <p:sldId id="343" r:id="rId13"/>
    <p:sldId id="344" r:id="rId14"/>
    <p:sldId id="339" r:id="rId15"/>
    <p:sldId id="320" r:id="rId16"/>
    <p:sldId id="348" r:id="rId17"/>
    <p:sldId id="349" r:id="rId18"/>
    <p:sldId id="350" r:id="rId19"/>
    <p:sldId id="351" r:id="rId20"/>
    <p:sldId id="321" r:id="rId21"/>
    <p:sldId id="322" r:id="rId22"/>
    <p:sldId id="323" r:id="rId23"/>
    <p:sldId id="330" r:id="rId24"/>
    <p:sldId id="331" r:id="rId25"/>
    <p:sldId id="364" r:id="rId26"/>
    <p:sldId id="259" r:id="rId27"/>
    <p:sldId id="260" r:id="rId28"/>
    <p:sldId id="262" r:id="rId29"/>
    <p:sldId id="263" r:id="rId30"/>
    <p:sldId id="264" r:id="rId31"/>
    <p:sldId id="265" r:id="rId32"/>
    <p:sldId id="266" r:id="rId33"/>
    <p:sldId id="267" r:id="rId34"/>
    <p:sldId id="270" r:id="rId35"/>
    <p:sldId id="271" r:id="rId36"/>
    <p:sldId id="368"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2" r:id="rId57"/>
    <p:sldId id="293" r:id="rId58"/>
    <p:sldId id="369" r:id="rId59"/>
    <p:sldId id="356" r:id="rId60"/>
    <p:sldId id="34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3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2280CE1D-EC47-4543-80EE-557EC34DAAA7}"/>
    <pc:docChg chg="modSld">
      <pc:chgData name="Dralk F" userId="0ce5ef93c6cc7083" providerId="LiveId" clId="{2280CE1D-EC47-4543-80EE-557EC34DAAA7}" dt="2024-05-07T20:11:17.990" v="0" actId="1076"/>
      <pc:docMkLst>
        <pc:docMk/>
      </pc:docMkLst>
      <pc:sldChg chg="modSp mod">
        <pc:chgData name="Dralk F" userId="0ce5ef93c6cc7083" providerId="LiveId" clId="{2280CE1D-EC47-4543-80EE-557EC34DAAA7}" dt="2024-05-07T20:11:17.990" v="0" actId="1076"/>
        <pc:sldMkLst>
          <pc:docMk/>
          <pc:sldMk cId="0" sldId="346"/>
        </pc:sldMkLst>
        <pc:spChg chg="mod">
          <ac:chgData name="Dralk F" userId="0ce5ef93c6cc7083" providerId="LiveId" clId="{2280CE1D-EC47-4543-80EE-557EC34DAAA7}" dt="2024-05-07T20:11:17.990" v="0" actId="1076"/>
          <ac:spMkLst>
            <pc:docMk/>
            <pc:sldMk cId="0" sldId="346"/>
            <ac:spMk id="1126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images.google.com.eg/imgres?imgurl=http://www.indianetzone.com/photos_gallery/4/Asthma_11283.jpg&amp;imgrefurl=http://www.indianetzone.com/23/bronchial_asthma_or_tomaka_shvasa.htm&amp;usg=__OH76fdozh55VzxXhAq4l2eYBMXw=&amp;h=300&amp;w=299&amp;sz=36&amp;hl=ar&amp;start=3&amp;um=1&amp;tbnid=jYWghBKvk5atOM:&amp;tbnh=116&amp;tbnw=116&amp;prev=/images?q=bronchial+asthma&amp;hl=ar&amp;sa=N&amp;um=1" TargetMode="External"/><Relationship Id="rId1" Type="http://schemas.openxmlformats.org/officeDocument/2006/relationships/slideLayout" Target="../slideLayouts/slideLayout2.xml"/><Relationship Id="rId6" Type="http://schemas.openxmlformats.org/officeDocument/2006/relationships/hyperlink" Target="http://images.google.com.eg/imgres?imgurl=http://acupuncture.com/images/asthma.jpg&amp;imgrefurl=http://acupuncture.com/newsletters/m_feb08/TCM%20and%20Asthma.htm&amp;usg=__YQXMRZWm6swd-JBTHsx4LOSmTdo=&amp;h=1024&amp;w=1024&amp;sz=141&amp;hl=ar&amp;start=5&amp;um=1&amp;tbnid=45pqilR49ekpgM:&amp;tbnh=150&amp;tbnw=150&amp;prev=/images?q=bronchial+asthma&amp;hl=ar&amp;sa=N&amp;um=1" TargetMode="External"/><Relationship Id="rId5" Type="http://schemas.openxmlformats.org/officeDocument/2006/relationships/image" Target="../media/image13.jpeg"/><Relationship Id="rId4" Type="http://schemas.openxmlformats.org/officeDocument/2006/relationships/hyperlink" Target="http://images.google.com.eg/imgres?imgurl=http://www.9point87.com/lumina/Images/42-16116489.jpg%20asthma%20medication.jpg&amp;imgrefurl=http://www.luminaottawa.com/HC-Asthma.aspx&amp;usg=__H5y2Fi_6nO3ep3QABBQUuuOUi5E=&amp;h=427&amp;w=640&amp;sz=52&amp;hl=ar&amp;start=18&amp;um=1&amp;tbnid=r8xBTVQ1Hn2lyM:&amp;tbnh=91&amp;tbnw=137&amp;prev=/images?q=bronchial+asthma&amp;hl=ar&amp;sa=N&amp;um=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Therapy of bronchial asthma  </a:t>
            </a:r>
            <a:endParaRPr lang="ar-EG" dirty="0"/>
          </a:p>
        </p:txBody>
      </p:sp>
      <p:sp>
        <p:nvSpPr>
          <p:cNvPr id="3" name="Subtitle 2"/>
          <p:cNvSpPr>
            <a:spLocks noGrp="1"/>
          </p:cNvSpPr>
          <p:nvPr>
            <p:ph type="subTitle" idx="1"/>
          </p:nvPr>
        </p:nvSpPr>
        <p:spPr/>
        <p:txBody>
          <a:bodyPr/>
          <a:lstStyle/>
          <a:p>
            <a:r>
              <a:rPr lang="en-US" dirty="0"/>
              <a:t>By</a:t>
            </a:r>
          </a:p>
          <a:p>
            <a:r>
              <a:rPr lang="en-US" dirty="0"/>
              <a:t> Dr. Mohamed </a:t>
            </a:r>
            <a:r>
              <a:rPr lang="en-US" dirty="0" err="1"/>
              <a:t>Abd</a:t>
            </a:r>
            <a:r>
              <a:rPr lang="en-US" dirty="0"/>
              <a:t> </a:t>
            </a:r>
            <a:r>
              <a:rPr lang="en-US" dirty="0" err="1"/>
              <a:t>AlMoneim</a:t>
            </a:r>
            <a:r>
              <a:rPr lang="en-US" dirty="0"/>
              <a:t> </a:t>
            </a:r>
            <a:r>
              <a:rPr lang="en-US" dirty="0" err="1"/>
              <a:t>Attia</a:t>
            </a:r>
            <a:r>
              <a:rPr lang="en-US" dirty="0"/>
              <a:t> </a:t>
            </a: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10600" cy="6400800"/>
          </a:xfrm>
        </p:spPr>
        <p:txBody>
          <a:bodyPr>
            <a:normAutofit/>
          </a:bodyPr>
          <a:lstStyle/>
          <a:p>
            <a:pPr algn="l"/>
            <a:r>
              <a:rPr lang="en-US" b="1" u="sng" dirty="0"/>
              <a:t>Definition</a:t>
            </a:r>
            <a:r>
              <a:rPr lang="en-US" b="1" dirty="0"/>
              <a:t>: paroxysmal reversible generalized obstructive airway disease.</a:t>
            </a:r>
          </a:p>
          <a:p>
            <a:pPr algn="l"/>
            <a:r>
              <a:rPr lang="en-US" b="1" u="sng" dirty="0"/>
              <a:t>Causes:</a:t>
            </a:r>
          </a:p>
          <a:p>
            <a:pPr lvl="0" algn="l"/>
            <a:r>
              <a:rPr lang="en-US" b="1" dirty="0"/>
              <a:t>1-Extrinsic= atopic=secondary to hypersensitivity to one or more antigens e.g. pollen grain.</a:t>
            </a:r>
          </a:p>
          <a:p>
            <a:pPr lvl="0" algn="l"/>
            <a:r>
              <a:rPr lang="en-US" b="1" dirty="0"/>
              <a:t>2-Intrinsic=cryptogenic=secondary to non antigenic etiology e.g. neuronal imbalance.</a:t>
            </a:r>
          </a:p>
          <a:p>
            <a:pPr algn="l"/>
            <a:r>
              <a:rPr lang="en-US" b="1" u="sng" dirty="0"/>
              <a:t>Pathology</a:t>
            </a:r>
            <a:r>
              <a:rPr lang="en-US" b="1" dirty="0"/>
              <a:t>: </a:t>
            </a:r>
            <a:r>
              <a:rPr lang="en-US" b="1" dirty="0" err="1"/>
              <a:t>bronchospasm</a:t>
            </a:r>
            <a:r>
              <a:rPr lang="en-US" b="1" dirty="0"/>
              <a:t>, mucosal </a:t>
            </a:r>
            <a:r>
              <a:rPr lang="en-US" b="1" dirty="0" err="1"/>
              <a:t>oedema</a:t>
            </a:r>
            <a:r>
              <a:rPr lang="en-US" b="1" dirty="0"/>
              <a:t> and viscid sputum.</a:t>
            </a:r>
          </a:p>
          <a:p>
            <a:endParaRPr lang="ar-EG"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620713"/>
            <a:ext cx="8229600" cy="936625"/>
          </a:xfrm>
          <a:solidFill>
            <a:srgbClr val="FFFFCC"/>
          </a:solidFill>
        </p:spPr>
        <p:txBody>
          <a:bodyPr/>
          <a:lstStyle/>
          <a:p>
            <a:pPr algn="ctr" eaLnBrk="1" hangingPunct="1"/>
            <a:r>
              <a:rPr lang="en-US" sz="4000">
                <a:latin typeface="Arial Black" pitchFamily="34" charset="0"/>
              </a:rPr>
              <a:t>Pathophysiology</a:t>
            </a:r>
          </a:p>
        </p:txBody>
      </p:sp>
      <p:sp>
        <p:nvSpPr>
          <p:cNvPr id="5123" name="Rectangle 3"/>
          <p:cNvSpPr>
            <a:spLocks noGrp="1" noChangeArrowheads="1"/>
          </p:cNvSpPr>
          <p:nvPr>
            <p:ph type="body" idx="1"/>
          </p:nvPr>
        </p:nvSpPr>
        <p:spPr>
          <a:xfrm>
            <a:off x="457200" y="1700213"/>
            <a:ext cx="8229600" cy="4681537"/>
          </a:xfrm>
          <a:solidFill>
            <a:srgbClr val="CCFFFF"/>
          </a:solidFill>
        </p:spPr>
        <p:txBody>
          <a:bodyPr/>
          <a:lstStyle/>
          <a:p>
            <a:pPr algn="just" rtl="0" eaLnBrk="1" hangingPunct="1"/>
            <a:r>
              <a:rPr lang="en-US"/>
              <a:t>Best described as chronic eosinophilic bronchitis/bronchiolitis.</a:t>
            </a:r>
          </a:p>
          <a:p>
            <a:pPr algn="just" rtl="0" eaLnBrk="1" hangingPunct="1"/>
            <a:r>
              <a:rPr lang="en-US"/>
              <a:t>Airway obstruction due to:</a:t>
            </a:r>
          </a:p>
          <a:p>
            <a:pPr algn="just" rtl="0" eaLnBrk="1" hangingPunct="1">
              <a:buFont typeface="Wingdings" pitchFamily="2" charset="2"/>
              <a:buNone/>
            </a:pPr>
            <a:r>
              <a:rPr lang="en-US"/>
              <a:t>    1- Smooth muscle contraction.</a:t>
            </a:r>
          </a:p>
          <a:p>
            <a:pPr algn="just" rtl="0" eaLnBrk="1" hangingPunct="1">
              <a:buFont typeface="Wingdings" pitchFamily="2" charset="2"/>
              <a:buNone/>
            </a:pPr>
            <a:r>
              <a:rPr lang="en-US"/>
              <a:t>    2- Mucosal edema.</a:t>
            </a:r>
          </a:p>
          <a:p>
            <a:pPr algn="just" rtl="0" eaLnBrk="1" hangingPunct="1">
              <a:buFont typeface="Wingdings" pitchFamily="2" charset="2"/>
              <a:buNone/>
            </a:pPr>
            <a:r>
              <a:rPr lang="en-US"/>
              <a:t>    3- Lumen secretion.</a:t>
            </a:r>
            <a:r>
              <a:rPr lang="ar-EG"/>
              <a:t>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0000FF"/>
          </a:solidFill>
        </p:spPr>
        <p:txBody>
          <a:bodyPr/>
          <a:lstStyle/>
          <a:p>
            <a:pPr eaLnBrk="1" hangingPunct="1"/>
            <a:r>
              <a:rPr lang="en-GB" b="1">
                <a:solidFill>
                  <a:srgbClr val="FFFFCC"/>
                </a:solidFill>
              </a:rPr>
              <a:t>Bronchoconstriction</a:t>
            </a:r>
            <a:endParaRPr lang="en-US" b="1">
              <a:solidFill>
                <a:srgbClr val="FFFFCC"/>
              </a:solidFill>
            </a:endParaRPr>
          </a:p>
        </p:txBody>
      </p:sp>
      <p:pic>
        <p:nvPicPr>
          <p:cNvPr id="6147" name="Picture 4"/>
          <p:cNvPicPr>
            <a:picLocks noGrp="1" noChangeAspect="1" noChangeArrowheads="1"/>
          </p:cNvPicPr>
          <p:nvPr>
            <p:ph type="body" idx="1"/>
          </p:nvPr>
        </p:nvPicPr>
        <p:blipFill>
          <a:blip r:embed="rId2"/>
          <a:srcRect l="5063" r="5696"/>
          <a:stretch>
            <a:fillRect/>
          </a:stretch>
        </p:blipFill>
        <p:spPr>
          <a:xfrm>
            <a:off x="4932363" y="2205038"/>
            <a:ext cx="3744912" cy="3527425"/>
          </a:xfrm>
          <a:noFill/>
        </p:spPr>
      </p:pic>
      <p:pic>
        <p:nvPicPr>
          <p:cNvPr id="6148" name="Picture 5"/>
          <p:cNvPicPr>
            <a:picLocks noChangeAspect="1" noChangeArrowheads="1"/>
          </p:cNvPicPr>
          <p:nvPr/>
        </p:nvPicPr>
        <p:blipFill>
          <a:blip r:embed="rId3"/>
          <a:srcRect l="4745" r="6328"/>
          <a:stretch>
            <a:fillRect/>
          </a:stretch>
        </p:blipFill>
        <p:spPr bwMode="auto">
          <a:xfrm>
            <a:off x="468313" y="2163763"/>
            <a:ext cx="3887787" cy="3592512"/>
          </a:xfrm>
          <a:prstGeom prst="rect">
            <a:avLst/>
          </a:prstGeom>
          <a:noFill/>
          <a:ln w="25400">
            <a:noFill/>
            <a:miter lim="800000"/>
            <a:headEnd/>
            <a:tailEnd/>
          </a:ln>
        </p:spPr>
      </p:pic>
      <p:sp>
        <p:nvSpPr>
          <p:cNvPr id="6149" name="Rectangle 6"/>
          <p:cNvSpPr>
            <a:spLocks noChangeArrowheads="1"/>
          </p:cNvSpPr>
          <p:nvPr/>
        </p:nvSpPr>
        <p:spPr bwMode="auto">
          <a:xfrm>
            <a:off x="4716463" y="6021388"/>
            <a:ext cx="4186237" cy="701675"/>
          </a:xfrm>
          <a:prstGeom prst="rect">
            <a:avLst/>
          </a:prstGeom>
          <a:noFill/>
          <a:ln w="9525">
            <a:noFill/>
            <a:miter lim="800000"/>
            <a:headEnd/>
            <a:tailEnd/>
          </a:ln>
        </p:spPr>
        <p:txBody>
          <a:bodyPr>
            <a:spAutoFit/>
          </a:bodyPr>
          <a:lstStyle/>
          <a:p>
            <a:pPr algn="ctr"/>
            <a:r>
              <a:rPr lang="en-US" sz="2000" b="1">
                <a:solidFill>
                  <a:srgbClr val="0000CC"/>
                </a:solidFill>
                <a:latin typeface="Tahoma" pitchFamily="34" charset="0"/>
              </a:rPr>
              <a:t>10 </a:t>
            </a:r>
            <a:r>
              <a:rPr lang="en-GB" sz="2000" b="1">
                <a:solidFill>
                  <a:srgbClr val="0000CC"/>
                </a:solidFill>
                <a:latin typeface="Tahoma" pitchFamily="34" charset="0"/>
              </a:rPr>
              <a:t>minutes after allergen challenge</a:t>
            </a:r>
            <a:endParaRPr lang="en-US" sz="2000" b="1">
              <a:solidFill>
                <a:srgbClr val="0000CC"/>
              </a:solidFill>
              <a:latin typeface="Tahoma" pitchFamily="34" charset="0"/>
            </a:endParaRPr>
          </a:p>
        </p:txBody>
      </p:sp>
      <p:sp>
        <p:nvSpPr>
          <p:cNvPr id="6150" name="Rectangle 7"/>
          <p:cNvSpPr>
            <a:spLocks noChangeArrowheads="1"/>
          </p:cNvSpPr>
          <p:nvPr/>
        </p:nvSpPr>
        <p:spPr bwMode="auto">
          <a:xfrm>
            <a:off x="1676400" y="6067425"/>
            <a:ext cx="1192213" cy="457200"/>
          </a:xfrm>
          <a:prstGeom prst="rect">
            <a:avLst/>
          </a:prstGeom>
          <a:noFill/>
          <a:ln w="9525">
            <a:noFill/>
            <a:miter lim="800000"/>
            <a:headEnd/>
            <a:tailEnd/>
          </a:ln>
        </p:spPr>
        <p:txBody>
          <a:bodyPr wrap="none">
            <a:spAutoFit/>
          </a:bodyPr>
          <a:lstStyle/>
          <a:p>
            <a:pPr algn="l"/>
            <a:r>
              <a:rPr lang="en-GB" sz="2400" b="1">
                <a:solidFill>
                  <a:srgbClr val="0000CC"/>
                </a:solidFill>
                <a:latin typeface="Tahoma" pitchFamily="34" charset="0"/>
              </a:rPr>
              <a:t>Before</a:t>
            </a:r>
            <a:endParaRPr lang="en-US" sz="2400" b="1">
              <a:solidFill>
                <a:srgbClr val="0000CC"/>
              </a:solidFill>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692150"/>
            <a:ext cx="8064500" cy="649288"/>
          </a:xfrm>
          <a:noFill/>
        </p:spPr>
        <p:txBody>
          <a:bodyPr>
            <a:normAutofit fontScale="90000"/>
          </a:bodyPr>
          <a:lstStyle/>
          <a:p>
            <a:pPr eaLnBrk="1" hangingPunct="1"/>
            <a:r>
              <a:rPr lang="en-GB" sz="4000" b="1">
                <a:solidFill>
                  <a:srgbClr val="0000CC"/>
                </a:solidFill>
              </a:rPr>
              <a:t>Airway mucosal oedema</a:t>
            </a:r>
            <a:br>
              <a:rPr lang="en-GB" sz="4000"/>
            </a:br>
            <a:endParaRPr lang="en-US" sz="4000"/>
          </a:p>
        </p:txBody>
      </p:sp>
      <p:pic>
        <p:nvPicPr>
          <p:cNvPr id="7171" name="Picture 4"/>
          <p:cNvPicPr>
            <a:picLocks noGrp="1" noChangeAspect="1" noChangeArrowheads="1"/>
          </p:cNvPicPr>
          <p:nvPr>
            <p:ph type="body" idx="1"/>
          </p:nvPr>
        </p:nvPicPr>
        <p:blipFill>
          <a:blip r:embed="rId2"/>
          <a:srcRect/>
          <a:stretch>
            <a:fillRect/>
          </a:stretch>
        </p:blipFill>
        <p:spPr>
          <a:xfrm>
            <a:off x="1331913" y="1279525"/>
            <a:ext cx="6119812" cy="5083175"/>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Pathogensis</a:t>
            </a:r>
            <a:r>
              <a:rPr lang="en-US" dirty="0"/>
              <a:t> of atopic asthma:</a:t>
            </a:r>
            <a:br>
              <a:rPr lang="en-US" dirty="0"/>
            </a:br>
            <a:endParaRPr lang="ar-EG" dirty="0"/>
          </a:p>
        </p:txBody>
      </p:sp>
      <p:sp>
        <p:nvSpPr>
          <p:cNvPr id="3" name="Content Placeholder 2"/>
          <p:cNvSpPr>
            <a:spLocks noGrp="1"/>
          </p:cNvSpPr>
          <p:nvPr>
            <p:ph idx="1"/>
          </p:nvPr>
        </p:nvSpPr>
        <p:spPr/>
        <p:txBody>
          <a:bodyPr/>
          <a:lstStyle/>
          <a:p>
            <a:pPr lvl="0"/>
            <a:r>
              <a:rPr lang="en-US" dirty="0"/>
              <a:t>Early or immediate phase (</a:t>
            </a:r>
            <a:r>
              <a:rPr lang="en-US" dirty="0" err="1"/>
              <a:t>bronchospasm</a:t>
            </a:r>
            <a:r>
              <a:rPr lang="en-US" dirty="0"/>
              <a:t>): due to mediators release from mast cells as histamines and </a:t>
            </a:r>
            <a:r>
              <a:rPr lang="en-US" dirty="0" err="1"/>
              <a:t>leucotriens</a:t>
            </a:r>
            <a:r>
              <a:rPr lang="en-US" dirty="0"/>
              <a:t>.</a:t>
            </a:r>
          </a:p>
          <a:p>
            <a:pPr lvl="0"/>
            <a:r>
              <a:rPr lang="en-US" dirty="0"/>
              <a:t>Late phase (inflammation): due to release of secondary mediators e.g. cytokines and interleukins.</a:t>
            </a:r>
          </a:p>
          <a:p>
            <a:pPr>
              <a:buNone/>
            </a:pPr>
            <a:r>
              <a:rPr lang="en-US" dirty="0"/>
              <a:t>  </a:t>
            </a:r>
          </a:p>
          <a:p>
            <a:endParaRPr lang="ar-E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a:solidFill>
                  <a:schemeClr val="folHlink"/>
                </a:solidFill>
              </a:rPr>
              <a:t>Cells and Mediators</a:t>
            </a:r>
            <a:br>
              <a:rPr lang="en-US" b="1">
                <a:solidFill>
                  <a:srgbClr val="FFFF00"/>
                </a:solidFill>
                <a:effectLst>
                  <a:outerShdw blurRad="38100" dist="38100" dir="2700000" algn="tl">
                    <a:srgbClr val="C0C0C0"/>
                  </a:outerShdw>
                </a:effectLst>
              </a:rPr>
            </a:br>
            <a:endParaRPr lang="en-US" b="1">
              <a:solidFill>
                <a:srgbClr val="FFFF00"/>
              </a:solidFill>
              <a:effectLst>
                <a:outerShdw blurRad="38100" dist="38100" dir="2700000" algn="tl">
                  <a:srgbClr val="C0C0C0"/>
                </a:outerShdw>
              </a:effectLst>
            </a:endParaRPr>
          </a:p>
        </p:txBody>
      </p:sp>
      <p:pic>
        <p:nvPicPr>
          <p:cNvPr id="13315" name="Picture 4" descr="barnes 3"/>
          <p:cNvPicPr>
            <a:picLocks noGrp="1" noChangeAspect="1" noChangeArrowheads="1"/>
          </p:cNvPicPr>
          <p:nvPr>
            <p:ph idx="1"/>
          </p:nvPr>
        </p:nvPicPr>
        <p:blipFill>
          <a:blip r:embed="rId2"/>
          <a:srcRect/>
          <a:stretch>
            <a:fillRect/>
          </a:stretch>
        </p:blipFill>
        <p:spPr>
          <a:xfrm>
            <a:off x="684213" y="1125538"/>
            <a:ext cx="7775575" cy="5399087"/>
          </a:xfrm>
          <a:noFill/>
          <a:ln w="19050">
            <a:solidFill>
              <a:srgbClr val="FF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92150"/>
            <a:ext cx="8229600" cy="936625"/>
          </a:xfrm>
          <a:solidFill>
            <a:srgbClr val="FFFFCC"/>
          </a:solidFill>
        </p:spPr>
        <p:txBody>
          <a:bodyPr/>
          <a:lstStyle/>
          <a:p>
            <a:pPr algn="ctr" eaLnBrk="1" hangingPunct="1"/>
            <a:r>
              <a:rPr lang="en-US" sz="4000">
                <a:latin typeface="Arial Black" pitchFamily="34" charset="0"/>
              </a:rPr>
              <a:t>Symptoms</a:t>
            </a:r>
          </a:p>
        </p:txBody>
      </p:sp>
      <p:sp>
        <p:nvSpPr>
          <p:cNvPr id="12291" name="Rectangle 3"/>
          <p:cNvSpPr>
            <a:spLocks noGrp="1" noChangeArrowheads="1"/>
          </p:cNvSpPr>
          <p:nvPr>
            <p:ph type="body" idx="1"/>
          </p:nvPr>
        </p:nvSpPr>
        <p:spPr>
          <a:xfrm>
            <a:off x="457200" y="1981200"/>
            <a:ext cx="8229600" cy="4184650"/>
          </a:xfrm>
          <a:solidFill>
            <a:srgbClr val="CCFFFF"/>
          </a:solidFill>
        </p:spPr>
        <p:txBody>
          <a:bodyPr/>
          <a:lstStyle/>
          <a:p>
            <a:pPr algn="just" rtl="0" eaLnBrk="1" hangingPunct="1"/>
            <a:r>
              <a:rPr lang="en-US"/>
              <a:t>Cough</a:t>
            </a:r>
          </a:p>
          <a:p>
            <a:pPr algn="just" rtl="0" eaLnBrk="1" hangingPunct="1"/>
            <a:r>
              <a:rPr lang="en-US"/>
              <a:t>Dyspnea</a:t>
            </a:r>
          </a:p>
          <a:p>
            <a:pPr algn="just" rtl="0" eaLnBrk="1" hangingPunct="1"/>
            <a:r>
              <a:rPr lang="en-US"/>
              <a:t>Wheeze</a:t>
            </a:r>
          </a:p>
          <a:p>
            <a:pPr algn="just" rtl="0" eaLnBrk="1" hangingPunct="1">
              <a:buFont typeface="Wingdings" pitchFamily="2" charset="2"/>
              <a:buNone/>
            </a:pPr>
            <a:endParaRPr lang="en-US" sz="2400" i="1"/>
          </a:p>
          <a:p>
            <a:pPr algn="just" rtl="0" eaLnBrk="1" hangingPunct="1">
              <a:buFont typeface="Wingdings" pitchFamily="2" charset="2"/>
              <a:buNone/>
            </a:pPr>
            <a:r>
              <a:rPr lang="en-US" sz="2400" i="1"/>
              <a:t>“…he found himself getting out of breath and feeling wheezy…”</a:t>
            </a:r>
          </a:p>
          <a:p>
            <a:pPr algn="just" rtl="0" eaLnBrk="1" hangingPunct="1">
              <a:buFont typeface="Wingdings" pitchFamily="2" charset="2"/>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9" name="Rectangle 5"/>
          <p:cNvSpPr>
            <a:spLocks noChangeArrowheads="1"/>
          </p:cNvSpPr>
          <p:nvPr/>
        </p:nvSpPr>
        <p:spPr bwMode="auto">
          <a:xfrm>
            <a:off x="4267200" y="2819400"/>
            <a:ext cx="2066925" cy="519113"/>
          </a:xfrm>
          <a:prstGeom prst="rect">
            <a:avLst/>
          </a:prstGeom>
          <a:noFill/>
          <a:ln w="9525">
            <a:noFill/>
            <a:miter lim="800000"/>
            <a:headEnd/>
            <a:tailEnd/>
          </a:ln>
          <a:effectLst/>
        </p:spPr>
        <p:txBody>
          <a:bodyPr wrap="none">
            <a:spAutoFit/>
          </a:bodyPr>
          <a:lstStyle/>
          <a:p>
            <a:pPr algn="l">
              <a:defRPr/>
            </a:pPr>
            <a:r>
              <a:rPr lang="en-US" sz="2800" b="1">
                <a:solidFill>
                  <a:srgbClr val="FFFF00"/>
                </a:solidFill>
                <a:effectLst>
                  <a:outerShdw blurRad="38100" dist="38100" dir="2700000" algn="tl">
                    <a:srgbClr val="C0C0C0"/>
                  </a:outerShdw>
                </a:effectLst>
                <a:latin typeface="Tahoma" pitchFamily="34" charset="0"/>
              </a:rPr>
              <a:t>Symptoms</a:t>
            </a:r>
          </a:p>
        </p:txBody>
      </p:sp>
      <p:sp>
        <p:nvSpPr>
          <p:cNvPr id="13316" name="Rectangle 6"/>
          <p:cNvSpPr>
            <a:spLocks noChangeArrowheads="1"/>
          </p:cNvSpPr>
          <p:nvPr/>
        </p:nvSpPr>
        <p:spPr bwMode="auto">
          <a:xfrm>
            <a:off x="2346325" y="2838450"/>
            <a:ext cx="1941513" cy="519113"/>
          </a:xfrm>
          <a:prstGeom prst="rect">
            <a:avLst/>
          </a:prstGeom>
          <a:noFill/>
          <a:ln w="9525">
            <a:noFill/>
            <a:miter lim="800000"/>
            <a:headEnd/>
            <a:tailEnd/>
          </a:ln>
        </p:spPr>
        <p:txBody>
          <a:bodyPr wrap="none">
            <a:spAutoFit/>
          </a:bodyPr>
          <a:lstStyle/>
          <a:p>
            <a:pPr algn="l" rtl="0">
              <a:spcBef>
                <a:spcPct val="50000"/>
              </a:spcBef>
            </a:pPr>
            <a:r>
              <a:rPr lang="en-US" sz="2800" b="1">
                <a:solidFill>
                  <a:srgbClr val="FFFF00"/>
                </a:solidFill>
                <a:latin typeface="Tahoma" pitchFamily="34" charset="0"/>
              </a:rPr>
              <a:t>Nocturnal</a:t>
            </a:r>
          </a:p>
        </p:txBody>
      </p:sp>
      <p:sp>
        <p:nvSpPr>
          <p:cNvPr id="31751" name="Rectangle 7"/>
          <p:cNvSpPr>
            <a:spLocks noChangeArrowheads="1"/>
          </p:cNvSpPr>
          <p:nvPr/>
        </p:nvSpPr>
        <p:spPr bwMode="auto">
          <a:xfrm>
            <a:off x="6659563" y="5334000"/>
            <a:ext cx="2362200" cy="519113"/>
          </a:xfrm>
          <a:prstGeom prst="rect">
            <a:avLst/>
          </a:prstGeom>
          <a:noFill/>
          <a:ln w="9525">
            <a:noFill/>
            <a:miter lim="800000"/>
            <a:headEnd/>
            <a:tailEnd/>
          </a:ln>
          <a:effectLst/>
        </p:spPr>
        <p:txBody>
          <a:bodyPr>
            <a:spAutoFit/>
          </a:bodyPr>
          <a:lstStyle/>
          <a:p>
            <a:pPr algn="ctr" rtl="0">
              <a:spcBef>
                <a:spcPct val="50000"/>
              </a:spcBef>
              <a:defRPr/>
            </a:pPr>
            <a:r>
              <a:rPr lang="en-US" sz="2800" b="1">
                <a:solidFill>
                  <a:srgbClr val="FFFF00"/>
                </a:solidFill>
                <a:effectLst>
                  <a:outerShdw blurRad="38100" dist="38100" dir="2700000" algn="tl">
                    <a:srgbClr val="C0C0C0"/>
                  </a:outerShdw>
                </a:effectLst>
                <a:latin typeface="Tahoma" pitchFamily="34" charset="0"/>
              </a:rPr>
              <a:t>Wheezes</a:t>
            </a:r>
          </a:p>
        </p:txBody>
      </p:sp>
      <p:sp>
        <p:nvSpPr>
          <p:cNvPr id="31752" name="Rectangle 8"/>
          <p:cNvSpPr>
            <a:spLocks noChangeArrowheads="1"/>
          </p:cNvSpPr>
          <p:nvPr/>
        </p:nvSpPr>
        <p:spPr bwMode="auto">
          <a:xfrm>
            <a:off x="3581400" y="5257800"/>
            <a:ext cx="1828800" cy="519113"/>
          </a:xfrm>
          <a:prstGeom prst="rect">
            <a:avLst/>
          </a:prstGeom>
          <a:noFill/>
          <a:ln w="9525">
            <a:noFill/>
            <a:miter lim="800000"/>
            <a:headEnd/>
            <a:tailEnd/>
          </a:ln>
          <a:effectLst/>
        </p:spPr>
        <p:txBody>
          <a:bodyPr>
            <a:spAutoFit/>
          </a:bodyPr>
          <a:lstStyle/>
          <a:p>
            <a:pPr algn="l" rtl="0">
              <a:spcBef>
                <a:spcPct val="50000"/>
              </a:spcBef>
              <a:defRPr/>
            </a:pPr>
            <a:r>
              <a:rPr lang="en-US" sz="2800" b="1">
                <a:solidFill>
                  <a:srgbClr val="FFFF00"/>
                </a:solidFill>
                <a:effectLst>
                  <a:outerShdw blurRad="38100" dist="38100" dir="2700000" algn="tl">
                    <a:srgbClr val="C0C0C0"/>
                  </a:outerShdw>
                </a:effectLst>
                <a:latin typeface="Tahoma" pitchFamily="34" charset="0"/>
              </a:rPr>
              <a:t>Dyspnea</a:t>
            </a:r>
          </a:p>
        </p:txBody>
      </p:sp>
      <p:sp>
        <p:nvSpPr>
          <p:cNvPr id="31753" name="Rectangle 9"/>
          <p:cNvSpPr>
            <a:spLocks noChangeArrowheads="1"/>
          </p:cNvSpPr>
          <p:nvPr/>
        </p:nvSpPr>
        <p:spPr bwMode="auto">
          <a:xfrm>
            <a:off x="290513" y="5257800"/>
            <a:ext cx="1905000" cy="519113"/>
          </a:xfrm>
          <a:prstGeom prst="rect">
            <a:avLst/>
          </a:prstGeom>
          <a:noFill/>
          <a:ln w="9525">
            <a:noFill/>
            <a:miter lim="800000"/>
            <a:headEnd/>
            <a:tailEnd/>
          </a:ln>
          <a:effectLst/>
        </p:spPr>
        <p:txBody>
          <a:bodyPr>
            <a:spAutoFit/>
          </a:bodyPr>
          <a:lstStyle/>
          <a:p>
            <a:pPr algn="ctr" rtl="0">
              <a:spcBef>
                <a:spcPct val="50000"/>
              </a:spcBef>
              <a:defRPr/>
            </a:pPr>
            <a:r>
              <a:rPr lang="en-US" sz="2800" b="1">
                <a:solidFill>
                  <a:srgbClr val="FFFF00"/>
                </a:solidFill>
                <a:effectLst>
                  <a:outerShdw blurRad="38100" dist="38100" dir="2700000" algn="tl">
                    <a:srgbClr val="C0C0C0"/>
                  </a:outerShdw>
                </a:effectLst>
                <a:latin typeface="Tahoma" pitchFamily="34" charset="0"/>
              </a:rPr>
              <a:t>Cough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sz="4000">
                <a:latin typeface="Arial Black" pitchFamily="34" charset="0"/>
              </a:rPr>
              <a:t>Signs “</a:t>
            </a:r>
            <a:r>
              <a:rPr lang="en-US" sz="3600">
                <a:latin typeface="Arial Black" pitchFamily="34" charset="0"/>
              </a:rPr>
              <a:t>In-between the attacks</a:t>
            </a:r>
            <a:r>
              <a:rPr lang="en-US">
                <a:latin typeface="Arial Black" pitchFamily="34" charset="0"/>
              </a:rPr>
              <a:t>”</a:t>
            </a:r>
          </a:p>
        </p:txBody>
      </p:sp>
      <p:sp>
        <p:nvSpPr>
          <p:cNvPr id="14339" name="Rectangle 3"/>
          <p:cNvSpPr>
            <a:spLocks noGrp="1" noChangeArrowheads="1"/>
          </p:cNvSpPr>
          <p:nvPr>
            <p:ph type="body" idx="1"/>
          </p:nvPr>
        </p:nvSpPr>
        <p:spPr/>
        <p:txBody>
          <a:bodyPr/>
          <a:lstStyle/>
          <a:p>
            <a:pPr algn="ctr" rtl="0" eaLnBrk="1" hangingPunct="1">
              <a:buFont typeface="Wingdings" pitchFamily="2" charset="2"/>
              <a:buNone/>
            </a:pPr>
            <a:r>
              <a:rPr lang="en-US" sz="2400"/>
              <a:t>Patient may be entirely normal on examination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692150"/>
            <a:ext cx="8229600" cy="936625"/>
          </a:xfrm>
          <a:solidFill>
            <a:srgbClr val="FFFFCC"/>
          </a:solidFill>
        </p:spPr>
        <p:txBody>
          <a:bodyPr/>
          <a:lstStyle/>
          <a:p>
            <a:pPr algn="ctr" eaLnBrk="1" hangingPunct="1"/>
            <a:r>
              <a:rPr lang="en-US" sz="4000">
                <a:latin typeface="Arial Black" pitchFamily="34" charset="0"/>
              </a:rPr>
              <a:t>Signs “</a:t>
            </a:r>
            <a:r>
              <a:rPr lang="en-US" sz="3200">
                <a:latin typeface="Arial Black" pitchFamily="34" charset="0"/>
              </a:rPr>
              <a:t>during acute asthma</a:t>
            </a:r>
            <a:r>
              <a:rPr lang="en-US" sz="4000">
                <a:latin typeface="Arial Black" pitchFamily="34" charset="0"/>
              </a:rPr>
              <a:t>”</a:t>
            </a:r>
          </a:p>
        </p:txBody>
      </p:sp>
      <p:sp>
        <p:nvSpPr>
          <p:cNvPr id="15363" name="Rectangle 3"/>
          <p:cNvSpPr>
            <a:spLocks noGrp="1" noChangeArrowheads="1"/>
          </p:cNvSpPr>
          <p:nvPr>
            <p:ph type="body" idx="1"/>
          </p:nvPr>
        </p:nvSpPr>
        <p:spPr>
          <a:xfrm>
            <a:off x="457200" y="1916113"/>
            <a:ext cx="8229600" cy="4392612"/>
          </a:xfrm>
          <a:solidFill>
            <a:srgbClr val="CCFFFF"/>
          </a:solidFill>
        </p:spPr>
        <p:txBody>
          <a:bodyPr/>
          <a:lstStyle/>
          <a:p>
            <a:pPr algn="l" rtl="0" eaLnBrk="1" hangingPunct="1">
              <a:lnSpc>
                <a:spcPct val="90000"/>
              </a:lnSpc>
              <a:buFont typeface="Wingdings" pitchFamily="2" charset="2"/>
              <a:buNone/>
            </a:pPr>
            <a:r>
              <a:rPr lang="en-US">
                <a:latin typeface="Arial Black" pitchFamily="34" charset="0"/>
              </a:rPr>
              <a:t>General examination</a:t>
            </a:r>
            <a:r>
              <a:rPr lang="en-US"/>
              <a:t>: </a:t>
            </a:r>
            <a:r>
              <a:rPr lang="en-US" sz="2400"/>
              <a:t>Tachypnea, tachycardia, use of accessory muscle of respiration.</a:t>
            </a:r>
          </a:p>
          <a:p>
            <a:pPr algn="l" rtl="0" eaLnBrk="1" hangingPunct="1">
              <a:lnSpc>
                <a:spcPct val="90000"/>
              </a:lnSpc>
              <a:buFont typeface="Wingdings" pitchFamily="2" charset="2"/>
              <a:buNone/>
            </a:pPr>
            <a:r>
              <a:rPr lang="en-US" sz="1400"/>
              <a:t>“His pulse was 100/minute, respiratory rate 22/min….”</a:t>
            </a:r>
          </a:p>
          <a:p>
            <a:pPr algn="l" rtl="0" eaLnBrk="1" hangingPunct="1">
              <a:lnSpc>
                <a:spcPct val="90000"/>
              </a:lnSpc>
              <a:buFont typeface="Wingdings" pitchFamily="2" charset="2"/>
              <a:buNone/>
            </a:pPr>
            <a:r>
              <a:rPr lang="en-US">
                <a:latin typeface="Arial Black" pitchFamily="34" charset="0"/>
              </a:rPr>
              <a:t>Local (Chest) examination</a:t>
            </a:r>
            <a:r>
              <a:rPr lang="en-US"/>
              <a:t>:</a:t>
            </a:r>
          </a:p>
          <a:p>
            <a:pPr lvl="1" algn="l" rtl="0" eaLnBrk="1" hangingPunct="1">
              <a:lnSpc>
                <a:spcPct val="90000"/>
              </a:lnSpc>
              <a:buFont typeface="Wingdings" pitchFamily="2" charset="2"/>
              <a:buNone/>
            </a:pPr>
            <a:r>
              <a:rPr lang="en-US"/>
              <a:t>1- </a:t>
            </a:r>
            <a:r>
              <a:rPr lang="en-US" b="1"/>
              <a:t>Inspection</a:t>
            </a:r>
            <a:r>
              <a:rPr lang="en-US"/>
              <a:t>: Hyper expanded chest</a:t>
            </a:r>
          </a:p>
          <a:p>
            <a:pPr lvl="1" algn="l" rtl="0" eaLnBrk="1" hangingPunct="1">
              <a:lnSpc>
                <a:spcPct val="90000"/>
              </a:lnSpc>
              <a:buFont typeface="Wingdings" pitchFamily="2" charset="2"/>
              <a:buNone/>
            </a:pPr>
            <a:r>
              <a:rPr lang="en-US"/>
              <a:t>2- </a:t>
            </a:r>
            <a:r>
              <a:rPr lang="en-US" b="1"/>
              <a:t>Palpation:</a:t>
            </a:r>
            <a:r>
              <a:rPr lang="en-US"/>
              <a:t> Limited chest expansion</a:t>
            </a:r>
          </a:p>
          <a:p>
            <a:pPr lvl="1" algn="l" rtl="0" eaLnBrk="1" hangingPunct="1">
              <a:lnSpc>
                <a:spcPct val="90000"/>
              </a:lnSpc>
              <a:buFont typeface="Wingdings" pitchFamily="2" charset="2"/>
              <a:buNone/>
            </a:pPr>
            <a:r>
              <a:rPr lang="en-US"/>
              <a:t>3- </a:t>
            </a:r>
            <a:r>
              <a:rPr lang="en-US" b="1"/>
              <a:t>Percussion:</a:t>
            </a:r>
            <a:r>
              <a:rPr lang="en-US"/>
              <a:t> Low diaphragm</a:t>
            </a:r>
          </a:p>
          <a:p>
            <a:pPr lvl="1" algn="l" rtl="0" eaLnBrk="1" hangingPunct="1">
              <a:lnSpc>
                <a:spcPct val="90000"/>
              </a:lnSpc>
              <a:buFont typeface="Wingdings" pitchFamily="2" charset="2"/>
              <a:buNone/>
            </a:pPr>
            <a:r>
              <a:rPr lang="en-US"/>
              <a:t>4- </a:t>
            </a:r>
            <a:r>
              <a:rPr lang="en-US" b="1"/>
              <a:t>Auscultation:</a:t>
            </a:r>
            <a:r>
              <a:rPr lang="en-US"/>
              <a:t> Expiratory wheeze, may be silent chest (life threatening asthma)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620713"/>
            <a:ext cx="8229600" cy="647700"/>
          </a:xfrm>
          <a:solidFill>
            <a:srgbClr val="FFFFCC"/>
          </a:solidFill>
        </p:spPr>
        <p:txBody>
          <a:bodyPr>
            <a:normAutofit fontScale="90000"/>
          </a:bodyPr>
          <a:lstStyle/>
          <a:p>
            <a:pPr algn="ctr" eaLnBrk="1" hangingPunct="1"/>
            <a:r>
              <a:rPr lang="en-US" sz="4000">
                <a:latin typeface="Arial Black" pitchFamily="34" charset="0"/>
              </a:rPr>
              <a:t>Definition</a:t>
            </a:r>
          </a:p>
        </p:txBody>
      </p:sp>
      <p:sp>
        <p:nvSpPr>
          <p:cNvPr id="3075" name="Rectangle 5"/>
          <p:cNvSpPr>
            <a:spLocks noGrp="1" noChangeArrowheads="1"/>
          </p:cNvSpPr>
          <p:nvPr>
            <p:ph type="body" idx="1"/>
          </p:nvPr>
        </p:nvSpPr>
        <p:spPr>
          <a:xfrm>
            <a:off x="457200" y="1628775"/>
            <a:ext cx="8229600" cy="4608513"/>
          </a:xfrm>
          <a:solidFill>
            <a:srgbClr val="CCFFFF"/>
          </a:solidFill>
        </p:spPr>
        <p:txBody>
          <a:bodyPr/>
          <a:lstStyle/>
          <a:p>
            <a:pPr algn="l" rtl="0" eaLnBrk="1" hangingPunct="1"/>
            <a:r>
              <a:rPr lang="en-US" b="1" dirty="0"/>
              <a:t>Asthma is a chronic inflammatory airway disease in which many cells play a role in particular mast cells, </a:t>
            </a:r>
            <a:r>
              <a:rPr lang="en-US" b="1" dirty="0" err="1"/>
              <a:t>eosinophils</a:t>
            </a:r>
            <a:r>
              <a:rPr lang="en-US" b="1" dirty="0"/>
              <a:t>, and T lymphocytes  with </a:t>
            </a:r>
            <a:r>
              <a:rPr lang="en-US" b="1" dirty="0">
                <a:solidFill>
                  <a:srgbClr val="0000CC"/>
                </a:solidFill>
              </a:rPr>
              <a:t>the following characteristics :</a:t>
            </a:r>
          </a:p>
          <a:p>
            <a:pPr lvl="1" algn="l" rtl="0" eaLnBrk="1" hangingPunct="1"/>
            <a:r>
              <a:rPr lang="en-US" b="1" dirty="0">
                <a:solidFill>
                  <a:srgbClr val="0000CC"/>
                </a:solidFill>
              </a:rPr>
              <a:t>Periodicity of symptoms. </a:t>
            </a:r>
          </a:p>
          <a:p>
            <a:pPr lvl="1" algn="l" rtl="0" eaLnBrk="1" hangingPunct="1"/>
            <a:r>
              <a:rPr lang="en-US" b="1" dirty="0">
                <a:solidFill>
                  <a:srgbClr val="0000CC"/>
                </a:solidFill>
              </a:rPr>
              <a:t>Airflow obstruction. </a:t>
            </a:r>
          </a:p>
          <a:p>
            <a:pPr lvl="1" algn="l" rtl="0" eaLnBrk="1" hangingPunct="1"/>
            <a:r>
              <a:rPr lang="en-US" b="1" dirty="0">
                <a:solidFill>
                  <a:srgbClr val="0000CC"/>
                </a:solidFill>
              </a:rPr>
              <a:t>Diurnal variability of symptoms. </a:t>
            </a:r>
          </a:p>
          <a:p>
            <a:pPr lvl="1" algn="l" rtl="0" eaLnBrk="1" hangingPunct="1"/>
            <a:r>
              <a:rPr lang="en-US" b="1" dirty="0">
                <a:solidFill>
                  <a:srgbClr val="0000CC"/>
                </a:solidFill>
              </a:rPr>
              <a:t>Airway </a:t>
            </a:r>
            <a:r>
              <a:rPr lang="en-US" b="1" dirty="0" err="1">
                <a:solidFill>
                  <a:srgbClr val="0000CC"/>
                </a:solidFill>
              </a:rPr>
              <a:t>hyperresponsiveness</a:t>
            </a:r>
            <a:r>
              <a:rPr lang="en-US" b="1" dirty="0">
                <a:solidFill>
                  <a:srgbClr val="FFFF00"/>
                </a:solidFill>
              </a:rPr>
              <a:t>. </a:t>
            </a:r>
          </a:p>
          <a:p>
            <a:pPr algn="l" rtl="0" eaLnBrk="1" hangingPunct="1"/>
            <a:endParaRPr lang="en-US" b="1" dirty="0">
              <a:solidFill>
                <a:srgbClr val="FFFF00"/>
              </a:solidFill>
            </a:endParaRPr>
          </a:p>
          <a:p>
            <a:pPr algn="just" rtl="0"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solidFill>
                  <a:schemeClr val="folHlink"/>
                </a:solidFill>
                <a:cs typeface="Arial" pitchFamily="34" charset="0"/>
              </a:rPr>
              <a:t>Is it Asthma?</a:t>
            </a:r>
          </a:p>
        </p:txBody>
      </p:sp>
      <p:sp>
        <p:nvSpPr>
          <p:cNvPr id="14339" name="Rectangle 3"/>
          <p:cNvSpPr>
            <a:spLocks noGrp="1" noChangeArrowheads="1"/>
          </p:cNvSpPr>
          <p:nvPr>
            <p:ph type="body" idx="1"/>
          </p:nvPr>
        </p:nvSpPr>
        <p:spPr/>
        <p:txBody>
          <a:bodyPr/>
          <a:lstStyle/>
          <a:p>
            <a:pPr algn="l" rtl="0">
              <a:lnSpc>
                <a:spcPct val="90000"/>
              </a:lnSpc>
              <a:spcBef>
                <a:spcPct val="0"/>
              </a:spcBef>
              <a:spcAft>
                <a:spcPct val="40000"/>
              </a:spcAft>
              <a:buClr>
                <a:srgbClr val="FFFF00"/>
              </a:buClr>
              <a:buSzPct val="65000"/>
              <a:buFont typeface="Wingdings" pitchFamily="2" charset="2"/>
              <a:buChar char=""/>
            </a:pPr>
            <a:r>
              <a:rPr lang="en-US" sz="2600" dirty="0">
                <a:cs typeface="Times New Roman" pitchFamily="18" charset="0"/>
              </a:rPr>
              <a:t>Recurrent episodes of</a:t>
            </a:r>
            <a:r>
              <a:rPr lang="en-US" sz="2600" dirty="0">
                <a:solidFill>
                  <a:srgbClr val="FFFFFF"/>
                </a:solidFill>
                <a:cs typeface="Times New Roman" pitchFamily="18" charset="0"/>
              </a:rPr>
              <a:t> </a:t>
            </a:r>
            <a:r>
              <a:rPr lang="en-US" sz="2600" dirty="0">
                <a:cs typeface="Times New Roman" pitchFamily="18" charset="0"/>
              </a:rPr>
              <a:t>wheezing</a:t>
            </a:r>
          </a:p>
          <a:p>
            <a:pPr algn="l" rtl="0">
              <a:lnSpc>
                <a:spcPct val="90000"/>
              </a:lnSpc>
              <a:spcBef>
                <a:spcPct val="0"/>
              </a:spcBef>
              <a:spcAft>
                <a:spcPct val="40000"/>
              </a:spcAft>
              <a:buClr>
                <a:srgbClr val="FFFF00"/>
              </a:buClr>
              <a:buSzPct val="65000"/>
              <a:buFont typeface="Wingdings" pitchFamily="2" charset="2"/>
              <a:buChar char=""/>
            </a:pPr>
            <a:r>
              <a:rPr lang="en-US" sz="2600" dirty="0">
                <a:cs typeface="Times New Roman" pitchFamily="18" charset="0"/>
              </a:rPr>
              <a:t>Troublesome cough at night</a:t>
            </a:r>
          </a:p>
          <a:p>
            <a:pPr algn="l" rtl="0">
              <a:lnSpc>
                <a:spcPct val="90000"/>
              </a:lnSpc>
              <a:spcBef>
                <a:spcPct val="0"/>
              </a:spcBef>
              <a:spcAft>
                <a:spcPct val="40000"/>
              </a:spcAft>
              <a:buClr>
                <a:srgbClr val="FFFF00"/>
              </a:buClr>
              <a:buSzPct val="65000"/>
              <a:buFont typeface="Wingdings" pitchFamily="2" charset="2"/>
              <a:buChar char=""/>
            </a:pPr>
            <a:r>
              <a:rPr lang="en-US" sz="2600" dirty="0">
                <a:cs typeface="Times New Roman" pitchFamily="18" charset="0"/>
              </a:rPr>
              <a:t>Cough or wheeze after exercise or chest tightness after exposure to airborne allergens or pollutants</a:t>
            </a:r>
          </a:p>
          <a:p>
            <a:pPr eaLnBrk="1" hangingPunct="1">
              <a:lnSpc>
                <a:spcPct val="90000"/>
              </a:lnSpc>
            </a:pPr>
            <a:endParaRPr lang="en-US" sz="2400" dirty="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a:solidFill>
                  <a:schemeClr val="folHlink"/>
                </a:solidFill>
                <a:cs typeface="Arial" pitchFamily="34" charset="0"/>
              </a:rPr>
              <a:t>Asthma Diagnosis</a:t>
            </a:r>
          </a:p>
        </p:txBody>
      </p:sp>
      <p:sp>
        <p:nvSpPr>
          <p:cNvPr id="15363" name="Rectangle 3"/>
          <p:cNvSpPr>
            <a:spLocks noGrp="1" noChangeArrowheads="1"/>
          </p:cNvSpPr>
          <p:nvPr>
            <p:ph type="body" idx="1"/>
          </p:nvPr>
        </p:nvSpPr>
        <p:spPr/>
        <p:txBody>
          <a:bodyPr/>
          <a:lstStyle/>
          <a:p>
            <a:pPr algn="l" rtl="0">
              <a:lnSpc>
                <a:spcPct val="80000"/>
              </a:lnSpc>
              <a:spcAft>
                <a:spcPct val="40000"/>
              </a:spcAft>
              <a:buClr>
                <a:srgbClr val="FFFF00"/>
              </a:buClr>
              <a:buSzPct val="65000"/>
              <a:buFont typeface="Wingdings" pitchFamily="2" charset="2"/>
              <a:buChar char=""/>
            </a:pPr>
            <a:r>
              <a:rPr lang="en-US" sz="2400">
                <a:cs typeface="Times New Roman" pitchFamily="18" charset="0"/>
              </a:rPr>
              <a:t>History and patterns of symptoms</a:t>
            </a:r>
          </a:p>
          <a:p>
            <a:pPr algn="l" rtl="0">
              <a:lnSpc>
                <a:spcPct val="80000"/>
              </a:lnSpc>
              <a:spcAft>
                <a:spcPct val="40000"/>
              </a:spcAft>
              <a:buClr>
                <a:srgbClr val="FFFF00"/>
              </a:buClr>
              <a:buSzPct val="65000"/>
              <a:buFont typeface="Wingdings" pitchFamily="2" charset="2"/>
              <a:buChar char=""/>
            </a:pPr>
            <a:r>
              <a:rPr lang="en-US" sz="2400">
                <a:cs typeface="Times New Roman" pitchFamily="18" charset="0"/>
              </a:rPr>
              <a:t>Measurements of lung function</a:t>
            </a:r>
          </a:p>
          <a:p>
            <a:pPr algn="l" rtl="0">
              <a:lnSpc>
                <a:spcPct val="80000"/>
              </a:lnSpc>
              <a:spcBef>
                <a:spcPct val="0"/>
              </a:spcBef>
              <a:buClr>
                <a:srgbClr val="FFFF00"/>
              </a:buClr>
              <a:buSzPct val="65000"/>
              <a:buFont typeface="Wingdings" pitchFamily="2" charset="2"/>
              <a:buNone/>
            </a:pPr>
            <a:r>
              <a:rPr lang="en-US" sz="2400">
                <a:cs typeface="Times New Roman" pitchFamily="18" charset="0"/>
              </a:rPr>
              <a:t>    -  Spirometry</a:t>
            </a:r>
          </a:p>
          <a:p>
            <a:pPr algn="l" rtl="0">
              <a:lnSpc>
                <a:spcPct val="80000"/>
              </a:lnSpc>
              <a:spcAft>
                <a:spcPct val="40000"/>
              </a:spcAft>
              <a:buClr>
                <a:srgbClr val="FFFF00"/>
              </a:buClr>
              <a:buSzPct val="65000"/>
              <a:buFont typeface="Wingdings" pitchFamily="2" charset="2"/>
              <a:buNone/>
            </a:pPr>
            <a:r>
              <a:rPr lang="en-US" sz="2400">
                <a:cs typeface="Times New Roman" pitchFamily="18" charset="0"/>
              </a:rPr>
              <a:t>    -  Peak expiratory flow</a:t>
            </a:r>
          </a:p>
          <a:p>
            <a:pPr algn="l" rtl="0">
              <a:lnSpc>
                <a:spcPct val="80000"/>
              </a:lnSpc>
              <a:spcAft>
                <a:spcPct val="40000"/>
              </a:spcAft>
              <a:buClr>
                <a:srgbClr val="FFFF00"/>
              </a:buClr>
              <a:buSzPct val="65000"/>
              <a:buFont typeface="Wingdings" pitchFamily="2" charset="2"/>
              <a:buChar char=""/>
            </a:pPr>
            <a:r>
              <a:rPr lang="en-US" sz="2400">
                <a:cs typeface="Times New Roman" pitchFamily="18" charset="0"/>
              </a:rPr>
              <a:t>Measurement of airway responsiveness    </a:t>
            </a:r>
          </a:p>
          <a:p>
            <a:pPr algn="l" rtl="0">
              <a:lnSpc>
                <a:spcPct val="80000"/>
              </a:lnSpc>
              <a:spcAft>
                <a:spcPct val="40000"/>
              </a:spcAft>
              <a:buClr>
                <a:srgbClr val="FFFF00"/>
              </a:buClr>
              <a:buSzPct val="65000"/>
              <a:buFont typeface="Wingdings" pitchFamily="2" charset="2"/>
              <a:buChar char=""/>
            </a:pPr>
            <a:r>
              <a:rPr lang="en-US" sz="2400">
                <a:cs typeface="Times New Roman" pitchFamily="18" charset="0"/>
              </a:rPr>
              <a:t>Measurements of allergic status to identify risk factors</a:t>
            </a:r>
          </a:p>
          <a:p>
            <a:pPr algn="l" rtl="0">
              <a:lnSpc>
                <a:spcPct val="80000"/>
              </a:lnSpc>
              <a:spcAft>
                <a:spcPct val="40000"/>
              </a:spcAft>
              <a:buClr>
                <a:srgbClr val="FFFF00"/>
              </a:buClr>
              <a:buSzPct val="65000"/>
              <a:buFont typeface="Wingdings" pitchFamily="2" charset="2"/>
              <a:buChar char=""/>
            </a:pPr>
            <a:r>
              <a:rPr lang="en-US" sz="2400">
                <a:cs typeface="Times New Roman" pitchFamily="18" charset="0"/>
              </a:rPr>
              <a:t>Extra measures may be required to diagnose asthma in children 5 years and younger and the elderly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4000" b="1">
                <a:cs typeface="Arial" pitchFamily="34" charset="0"/>
              </a:rPr>
              <a:t>A- Clinical manifestations</a:t>
            </a:r>
            <a:endParaRPr lang="en-US" sz="4000" b="1">
              <a:cs typeface="Arial" pitchFamily="34" charset="0"/>
            </a:endParaRPr>
          </a:p>
        </p:txBody>
      </p:sp>
      <p:sp>
        <p:nvSpPr>
          <p:cNvPr id="16387" name="Rectangle 3"/>
          <p:cNvSpPr>
            <a:spLocks noGrp="1" noChangeArrowheads="1"/>
          </p:cNvSpPr>
          <p:nvPr>
            <p:ph type="body" idx="1"/>
          </p:nvPr>
        </p:nvSpPr>
        <p:spPr/>
        <p:txBody>
          <a:bodyPr/>
          <a:lstStyle/>
          <a:p>
            <a:pPr lvl="1" algn="just" rtl="0" eaLnBrk="1" hangingPunct="1">
              <a:lnSpc>
                <a:spcPct val="90000"/>
              </a:lnSpc>
            </a:pPr>
            <a:r>
              <a:rPr lang="ru-RU">
                <a:cs typeface="Times New Roman" pitchFamily="18" charset="0"/>
              </a:rPr>
              <a:t>Attacks of </a:t>
            </a:r>
            <a:r>
              <a:rPr lang="ru-RU" b="1">
                <a:cs typeface="Times New Roman" pitchFamily="18" charset="0"/>
              </a:rPr>
              <a:t>expiratory dyspnea</a:t>
            </a:r>
            <a:endParaRPr lang="ru-RU">
              <a:cs typeface="Times New Roman" pitchFamily="18" charset="0"/>
            </a:endParaRPr>
          </a:p>
          <a:p>
            <a:pPr lvl="1" algn="just" rtl="0" eaLnBrk="1" hangingPunct="1">
              <a:lnSpc>
                <a:spcPct val="90000"/>
              </a:lnSpc>
            </a:pPr>
            <a:r>
              <a:rPr lang="ru-RU">
                <a:cs typeface="Times New Roman" pitchFamily="18" charset="0"/>
              </a:rPr>
              <a:t> </a:t>
            </a:r>
            <a:r>
              <a:rPr lang="ru-RU" b="1">
                <a:cs typeface="Times New Roman" pitchFamily="18" charset="0"/>
              </a:rPr>
              <a:t>Shortness of breath</a:t>
            </a:r>
            <a:endParaRPr lang="ru-RU">
              <a:cs typeface="Times New Roman" pitchFamily="18" charset="0"/>
            </a:endParaRPr>
          </a:p>
          <a:p>
            <a:pPr lvl="1" algn="just" rtl="0" eaLnBrk="1" hangingPunct="1">
              <a:lnSpc>
                <a:spcPct val="90000"/>
              </a:lnSpc>
            </a:pPr>
            <a:r>
              <a:rPr lang="ru-RU">
                <a:cs typeface="Times New Roman" pitchFamily="18" charset="0"/>
              </a:rPr>
              <a:t> </a:t>
            </a:r>
            <a:r>
              <a:rPr lang="ru-RU" b="1">
                <a:cs typeface="Times New Roman" pitchFamily="18" charset="0"/>
              </a:rPr>
              <a:t>Cough</a:t>
            </a:r>
            <a:endParaRPr lang="ru-RU">
              <a:cs typeface="Times New Roman" pitchFamily="18" charset="0"/>
            </a:endParaRPr>
          </a:p>
          <a:p>
            <a:pPr lvl="1" algn="just" rtl="0" eaLnBrk="1" hangingPunct="1">
              <a:lnSpc>
                <a:spcPct val="90000"/>
              </a:lnSpc>
            </a:pPr>
            <a:r>
              <a:rPr lang="ru-RU">
                <a:cs typeface="Times New Roman" pitchFamily="18" charset="0"/>
              </a:rPr>
              <a:t> </a:t>
            </a:r>
            <a:r>
              <a:rPr lang="ru-RU" b="1">
                <a:cs typeface="Times New Roman" pitchFamily="18" charset="0"/>
              </a:rPr>
              <a:t>Chest tightness</a:t>
            </a:r>
            <a:r>
              <a:rPr lang="ru-RU">
                <a:cs typeface="Times New Roman" pitchFamily="18" charset="0"/>
              </a:rPr>
              <a:t> </a:t>
            </a:r>
          </a:p>
          <a:p>
            <a:pPr lvl="1" algn="l" rtl="0" eaLnBrk="1" hangingPunct="1">
              <a:lnSpc>
                <a:spcPct val="90000"/>
              </a:lnSpc>
            </a:pPr>
            <a:r>
              <a:rPr lang="ru-RU">
                <a:cs typeface="Times New Roman" pitchFamily="18" charset="0"/>
              </a:rPr>
              <a:t> </a:t>
            </a:r>
            <a:r>
              <a:rPr lang="ru-RU" b="1">
                <a:cs typeface="Times New Roman" pitchFamily="18" charset="0"/>
              </a:rPr>
              <a:t>Wheezing</a:t>
            </a:r>
            <a:r>
              <a:rPr lang="ru-RU">
                <a:cs typeface="Times New Roman" pitchFamily="18" charset="0"/>
              </a:rPr>
              <a:t> (high-pitched whistling sounds when breathing out)</a:t>
            </a:r>
            <a:endParaRPr lang="en-US">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50938" y="1000125"/>
            <a:ext cx="6064250" cy="676275"/>
          </a:xfrm>
        </p:spPr>
        <p:txBody>
          <a:bodyPr/>
          <a:lstStyle/>
          <a:p>
            <a:pPr eaLnBrk="1" hangingPunct="1"/>
            <a:r>
              <a:rPr lang="en-GB" sz="3600" b="1">
                <a:cs typeface="Arial" pitchFamily="34" charset="0"/>
              </a:rPr>
              <a:t>C-Lab. Investigations</a:t>
            </a:r>
            <a:endParaRPr lang="en-US" sz="3600" b="1">
              <a:cs typeface="Arial" pitchFamily="34" charset="0"/>
            </a:endParaRPr>
          </a:p>
        </p:txBody>
      </p:sp>
      <p:sp>
        <p:nvSpPr>
          <p:cNvPr id="20483" name="Rectangle 3"/>
          <p:cNvSpPr>
            <a:spLocks noGrp="1" noChangeArrowheads="1"/>
          </p:cNvSpPr>
          <p:nvPr>
            <p:ph type="body" idx="1"/>
          </p:nvPr>
        </p:nvSpPr>
        <p:spPr/>
        <p:txBody>
          <a:bodyPr/>
          <a:lstStyle/>
          <a:p>
            <a:pPr lvl="1" algn="just" rtl="0" eaLnBrk="1" hangingPunct="1">
              <a:lnSpc>
                <a:spcPct val="90000"/>
              </a:lnSpc>
              <a:buFont typeface="Wingdings" pitchFamily="2" charset="2"/>
              <a:buNone/>
            </a:pPr>
            <a:r>
              <a:rPr lang="en-GB" sz="2400" b="1">
                <a:cs typeface="Times New Roman" pitchFamily="18" charset="0"/>
              </a:rPr>
              <a:t>1-Blood:</a:t>
            </a:r>
          </a:p>
          <a:p>
            <a:pPr lvl="1" algn="just" rtl="0" eaLnBrk="1" hangingPunct="1">
              <a:lnSpc>
                <a:spcPct val="90000"/>
              </a:lnSpc>
              <a:buFont typeface="Wingdings" pitchFamily="2" charset="2"/>
              <a:buNone/>
            </a:pPr>
            <a:r>
              <a:rPr lang="en-GB" sz="2400">
                <a:cs typeface="Times New Roman" pitchFamily="18" charset="0"/>
              </a:rPr>
              <a:t>Eosinophilia, </a:t>
            </a:r>
          </a:p>
          <a:p>
            <a:pPr lvl="1" algn="just" rtl="0" eaLnBrk="1" hangingPunct="1">
              <a:lnSpc>
                <a:spcPct val="90000"/>
              </a:lnSpc>
              <a:buFont typeface="Wingdings" pitchFamily="2" charset="2"/>
              <a:buNone/>
            </a:pPr>
            <a:r>
              <a:rPr lang="en-GB" sz="2400">
                <a:cs typeface="Times New Roman" pitchFamily="18" charset="0"/>
              </a:rPr>
              <a:t>Moderate leukocytosis  </a:t>
            </a:r>
          </a:p>
          <a:p>
            <a:pPr lvl="1" algn="just" rtl="0" eaLnBrk="1" hangingPunct="1">
              <a:lnSpc>
                <a:spcPct val="90000"/>
              </a:lnSpc>
              <a:buFont typeface="Wingdings" pitchFamily="2" charset="2"/>
              <a:buNone/>
            </a:pPr>
            <a:r>
              <a:rPr lang="en-GB" sz="2400">
                <a:cs typeface="Times New Roman" pitchFamily="18" charset="0"/>
              </a:rPr>
              <a:t>Increased serum level of Ig E. </a:t>
            </a:r>
          </a:p>
          <a:p>
            <a:pPr lvl="1" algn="just" rtl="0" eaLnBrk="1" hangingPunct="1">
              <a:lnSpc>
                <a:spcPct val="90000"/>
              </a:lnSpc>
              <a:buFont typeface="Wingdings" pitchFamily="2" charset="2"/>
              <a:buNone/>
            </a:pPr>
            <a:r>
              <a:rPr lang="en-GB" sz="2400" b="1">
                <a:cs typeface="Times New Roman" pitchFamily="18" charset="0"/>
              </a:rPr>
              <a:t>2-Sputum:</a:t>
            </a:r>
            <a:r>
              <a:rPr lang="en-GB" sz="2400">
                <a:cs typeface="Times New Roman" pitchFamily="18" charset="0"/>
              </a:rPr>
              <a:t> 			</a:t>
            </a:r>
          </a:p>
          <a:p>
            <a:pPr lvl="1" algn="just" rtl="0" eaLnBrk="1" hangingPunct="1">
              <a:lnSpc>
                <a:spcPct val="90000"/>
              </a:lnSpc>
              <a:buFont typeface="Wingdings" pitchFamily="2" charset="2"/>
              <a:buNone/>
            </a:pPr>
            <a:r>
              <a:rPr lang="en-GB" sz="2400">
                <a:cs typeface="Times New Roman" pitchFamily="18" charset="0"/>
              </a:rPr>
              <a:t>Inflammatory cells, </a:t>
            </a:r>
          </a:p>
          <a:p>
            <a:pPr lvl="1" algn="just" rtl="0" eaLnBrk="1" hangingPunct="1">
              <a:lnSpc>
                <a:spcPct val="90000"/>
              </a:lnSpc>
              <a:buFont typeface="Wingdings" pitchFamily="2" charset="2"/>
              <a:buNone/>
            </a:pPr>
            <a:r>
              <a:rPr lang="en-GB" sz="2400">
                <a:cs typeface="Times New Roman" pitchFamily="18" charset="0"/>
              </a:rPr>
              <a:t>Curschmann's spirals (viscous mucus which copies small bronchi)  </a:t>
            </a:r>
          </a:p>
          <a:p>
            <a:pPr lvl="1" algn="just" rtl="0" eaLnBrk="1" hangingPunct="1">
              <a:lnSpc>
                <a:spcPct val="90000"/>
              </a:lnSpc>
              <a:buFont typeface="Wingdings" pitchFamily="2" charset="2"/>
              <a:buNone/>
            </a:pPr>
            <a:r>
              <a:rPr lang="en-GB" sz="2400">
                <a:cs typeface="Times New Roman" pitchFamily="18" charset="0"/>
              </a:rPr>
              <a:t>Charcot-Leyden crystals (crystallized enzymes of eosinophils and mast cells).</a:t>
            </a:r>
          </a:p>
          <a:p>
            <a:pPr eaLnBrk="1" hangingPunct="1">
              <a:lnSpc>
                <a:spcPct val="90000"/>
              </a:lnSpc>
            </a:pPr>
            <a:endParaRPr lang="en-US" sz="280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0" y="152400"/>
            <a:ext cx="5867400" cy="692150"/>
          </a:xfrm>
        </p:spPr>
        <p:txBody>
          <a:bodyPr/>
          <a:lstStyle/>
          <a:p>
            <a:pPr eaLnBrk="1" hangingPunct="1"/>
            <a:r>
              <a:rPr lang="en-GB" sz="3600" b="1">
                <a:cs typeface="Arial" pitchFamily="34" charset="0"/>
              </a:rPr>
              <a:t>D- Chest X-ray </a:t>
            </a:r>
            <a:r>
              <a:rPr lang="ru-RU" sz="3200" b="1">
                <a:cs typeface="Arial" pitchFamily="34" charset="0"/>
              </a:rPr>
              <a:t>reveals:</a:t>
            </a:r>
            <a:endParaRPr lang="en-GB" sz="3200" b="1">
              <a:cs typeface="Arial" pitchFamily="34" charset="0"/>
            </a:endParaRPr>
          </a:p>
        </p:txBody>
      </p:sp>
      <p:sp>
        <p:nvSpPr>
          <p:cNvPr id="4101" name="Rectangle 3"/>
          <p:cNvSpPr>
            <a:spLocks noGrp="1" noChangeArrowheads="1"/>
          </p:cNvSpPr>
          <p:nvPr>
            <p:ph type="body" idx="1"/>
          </p:nvPr>
        </p:nvSpPr>
        <p:spPr>
          <a:xfrm>
            <a:off x="4714875" y="3000375"/>
            <a:ext cx="4429125" cy="3200400"/>
          </a:xfrm>
        </p:spPr>
        <p:txBody>
          <a:bodyPr/>
          <a:lstStyle/>
          <a:p>
            <a:pPr algn="l" rtl="0" eaLnBrk="1" hangingPunct="1">
              <a:lnSpc>
                <a:spcPct val="90000"/>
              </a:lnSpc>
            </a:pPr>
            <a:r>
              <a:rPr lang="ru-RU" sz="2800">
                <a:cs typeface="Times New Roman" pitchFamily="18" charset="0"/>
              </a:rPr>
              <a:t>Hyperlucency of lung fields</a:t>
            </a:r>
          </a:p>
          <a:p>
            <a:pPr algn="l" rtl="0" eaLnBrk="1" hangingPunct="1">
              <a:lnSpc>
                <a:spcPct val="90000"/>
              </a:lnSpc>
            </a:pPr>
            <a:r>
              <a:rPr lang="ru-RU" sz="2800">
                <a:cs typeface="Times New Roman" pitchFamily="18" charset="0"/>
              </a:rPr>
              <a:t>Low standing and limited mobility of diaphragm</a:t>
            </a:r>
          </a:p>
          <a:p>
            <a:pPr algn="l" rtl="0" eaLnBrk="1" hangingPunct="1">
              <a:lnSpc>
                <a:spcPct val="90000"/>
              </a:lnSpc>
            </a:pPr>
            <a:r>
              <a:rPr lang="ru-RU" sz="2800">
                <a:cs typeface="Times New Roman" pitchFamily="18" charset="0"/>
              </a:rPr>
              <a:t>Expanded intercostal spaces </a:t>
            </a:r>
          </a:p>
          <a:p>
            <a:pPr algn="l" rtl="0" eaLnBrk="1" hangingPunct="1">
              <a:lnSpc>
                <a:spcPct val="90000"/>
              </a:lnSpc>
            </a:pPr>
            <a:r>
              <a:rPr lang="ru-RU" sz="2800">
                <a:cs typeface="Times New Roman" pitchFamily="18" charset="0"/>
              </a:rPr>
              <a:t> Horizontal rib position.</a:t>
            </a:r>
            <a:endParaRPr lang="en-GB" sz="2800">
              <a:cs typeface="Times New Roman" pitchFamily="18" charset="0"/>
            </a:endParaRPr>
          </a:p>
        </p:txBody>
      </p:sp>
      <p:graphicFrame>
        <p:nvGraphicFramePr>
          <p:cNvPr id="4098" name="Object 4"/>
          <p:cNvGraphicFramePr>
            <a:graphicFrameLocks noChangeAspect="1"/>
          </p:cNvGraphicFramePr>
          <p:nvPr/>
        </p:nvGraphicFramePr>
        <p:xfrm>
          <a:off x="152400" y="1066800"/>
          <a:ext cx="4205288" cy="4491038"/>
        </p:xfrm>
        <a:graphic>
          <a:graphicData uri="http://schemas.openxmlformats.org/presentationml/2006/ole">
            <mc:AlternateContent xmlns:mc="http://schemas.openxmlformats.org/markup-compatibility/2006">
              <mc:Choice xmlns:v="urn:schemas-microsoft-com:vml" Requires="v">
                <p:oleObj name="Image" r:id="rId2" imgW="4572000" imgH="4572000" progId="">
                  <p:embed/>
                </p:oleObj>
              </mc:Choice>
              <mc:Fallback>
                <p:oleObj name="Image" r:id="rId2" imgW="4572000" imgH="4572000" progId="">
                  <p:embed/>
                  <p:pic>
                    <p:nvPicPr>
                      <p:cNvPr id="409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205288" cy="4491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6019800" y="76200"/>
          <a:ext cx="2609850" cy="2605088"/>
        </p:xfrm>
        <a:graphic>
          <a:graphicData uri="http://schemas.openxmlformats.org/presentationml/2006/ole">
            <mc:AlternateContent xmlns:mc="http://schemas.openxmlformats.org/markup-compatibility/2006">
              <mc:Choice xmlns:v="urn:schemas-microsoft-com:vml" Requires="v">
                <p:oleObj name="Image" r:id="rId4" imgW="3657600" imgH="3657600" progId="">
                  <p:embed/>
                </p:oleObj>
              </mc:Choice>
              <mc:Fallback>
                <p:oleObj name="Image" r:id="rId4" imgW="3657600" imgH="3657600" progId="">
                  <p:embed/>
                  <p:pic>
                    <p:nvPicPr>
                      <p:cNvPr id="409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76200"/>
                        <a:ext cx="2609850"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AutoShape 6"/>
          <p:cNvSpPr>
            <a:spLocks noChangeArrowheads="1"/>
          </p:cNvSpPr>
          <p:nvPr/>
        </p:nvSpPr>
        <p:spPr bwMode="auto">
          <a:xfrm>
            <a:off x="5029200" y="1524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fontScale="70000" lnSpcReduction="20000"/>
          </a:bodyPr>
          <a:lstStyle/>
          <a:p>
            <a:pPr>
              <a:buNone/>
            </a:pPr>
            <a:r>
              <a:rPr lang="en-US" b="1" u="sng" dirty="0"/>
              <a:t>Classification of bronchial asthma:</a:t>
            </a:r>
            <a:endParaRPr lang="en-US" b="1" dirty="0"/>
          </a:p>
          <a:p>
            <a:pPr>
              <a:buNone/>
            </a:pPr>
            <a:r>
              <a:rPr lang="en-US" b="1" dirty="0"/>
              <a:t> </a:t>
            </a:r>
            <a:endParaRPr lang="en-US" dirty="0"/>
          </a:p>
          <a:p>
            <a:pPr>
              <a:buNone/>
            </a:pPr>
            <a:r>
              <a:rPr lang="en-US" b="1" u="dash" dirty="0"/>
              <a:t>A. </a:t>
            </a:r>
            <a:r>
              <a:rPr lang="en-US" b="1" u="sng" dirty="0"/>
              <a:t>According to </a:t>
            </a:r>
            <a:r>
              <a:rPr lang="en-US" b="1" u="sng" dirty="0" err="1"/>
              <a:t>aetiology</a:t>
            </a:r>
            <a:r>
              <a:rPr lang="en-US" b="1" u="sng" dirty="0"/>
              <a:t>:</a:t>
            </a:r>
            <a:endParaRPr lang="en-US" u="sng" dirty="0"/>
          </a:p>
          <a:p>
            <a:pPr>
              <a:buNone/>
            </a:pPr>
            <a:r>
              <a:rPr lang="en-US" dirty="0"/>
              <a:t> </a:t>
            </a:r>
            <a:r>
              <a:rPr lang="en-US" b="1" dirty="0"/>
              <a:t>Extrinsic asthma (allergic): </a:t>
            </a:r>
            <a:r>
              <a:rPr lang="en-US" dirty="0"/>
              <a:t>It is due to allergy to antigenic substances in the inspired air e.g. pollens, animal feather, drugs, or home dust mite.</a:t>
            </a:r>
          </a:p>
          <a:p>
            <a:pPr>
              <a:buNone/>
            </a:pPr>
            <a:r>
              <a:rPr lang="en-US" dirty="0"/>
              <a:t> </a:t>
            </a:r>
            <a:r>
              <a:rPr lang="en-US" b="1" dirty="0"/>
              <a:t>Intrinsic asthma (non-allergic): </a:t>
            </a:r>
            <a:r>
              <a:rPr lang="en-US" dirty="0" err="1"/>
              <a:t>bronchospasm</a:t>
            </a:r>
            <a:r>
              <a:rPr lang="en-US" dirty="0"/>
              <a:t> can be evoked by internal causes. It is common above 40 years and have bad prognosis.</a:t>
            </a:r>
          </a:p>
          <a:p>
            <a:pPr>
              <a:buNone/>
            </a:pPr>
            <a:r>
              <a:rPr lang="en-US" b="1" dirty="0"/>
              <a:t> </a:t>
            </a:r>
            <a:endParaRPr lang="en-US" dirty="0"/>
          </a:p>
          <a:p>
            <a:pPr>
              <a:buNone/>
            </a:pPr>
            <a:r>
              <a:rPr lang="en-US" b="1" u="sng" dirty="0"/>
              <a:t>B. According to clinical severity:</a:t>
            </a:r>
            <a:endParaRPr lang="en-US" u="sng" dirty="0"/>
          </a:p>
          <a:p>
            <a:pPr>
              <a:buNone/>
            </a:pPr>
            <a:r>
              <a:rPr lang="en-US" b="1" dirty="0"/>
              <a:t> Mild asthma:</a:t>
            </a:r>
            <a:r>
              <a:rPr lang="en-US" dirty="0"/>
              <a:t> patient has </a:t>
            </a:r>
            <a:r>
              <a:rPr lang="en-US" dirty="0" err="1"/>
              <a:t>bronchoconstrictive</a:t>
            </a:r>
            <a:r>
              <a:rPr lang="en-US" dirty="0"/>
              <a:t> episodes &lt;2 times/week and is asymptomatic between attacks.</a:t>
            </a:r>
          </a:p>
          <a:p>
            <a:pPr lvl="0">
              <a:buNone/>
            </a:pPr>
            <a:r>
              <a:rPr lang="en-US" b="1" dirty="0"/>
              <a:t>Moderate asthma: </a:t>
            </a:r>
            <a:r>
              <a:rPr lang="en-US" dirty="0"/>
              <a:t>patient has </a:t>
            </a:r>
            <a:r>
              <a:rPr lang="en-US" dirty="0" err="1"/>
              <a:t>bronchoconstrictive</a:t>
            </a:r>
            <a:r>
              <a:rPr lang="en-US" dirty="0"/>
              <a:t> episodes &gt;2 times/week and symptoms requiring inhaled beta agonists daily.</a:t>
            </a:r>
          </a:p>
          <a:p>
            <a:pPr lvl="0">
              <a:buNone/>
            </a:pPr>
            <a:r>
              <a:rPr lang="en-US" b="1" dirty="0"/>
              <a:t>Severe asthma:</a:t>
            </a:r>
            <a:r>
              <a:rPr lang="en-US" dirty="0"/>
              <a:t> patient has continuous symptoms, Hospitalization may be required.</a:t>
            </a:r>
          </a:p>
          <a:p>
            <a:pPr>
              <a:buNone/>
            </a:pPr>
            <a:r>
              <a:rPr lang="en-US" u="sng" dirty="0"/>
              <a:t> </a:t>
            </a:r>
          </a:p>
          <a:p>
            <a:pPr>
              <a:buNone/>
            </a:pPr>
            <a:r>
              <a:rPr lang="en-US" b="1" u="sng" dirty="0"/>
              <a:t>C. According to clinical presentation:</a:t>
            </a:r>
            <a:endParaRPr lang="en-US" u="sng" dirty="0"/>
          </a:p>
          <a:p>
            <a:pPr>
              <a:buNone/>
            </a:pPr>
            <a:r>
              <a:rPr lang="en-US" b="1" dirty="0"/>
              <a:t> Acute asthma.</a:t>
            </a:r>
            <a:endParaRPr lang="en-US" dirty="0"/>
          </a:p>
          <a:p>
            <a:pPr lvl="0">
              <a:buNone/>
            </a:pPr>
            <a:r>
              <a:rPr lang="en-US" b="1" dirty="0"/>
              <a:t>Chronic asthma.</a:t>
            </a:r>
            <a:endParaRPr lang="en-US" dirty="0"/>
          </a:p>
          <a:p>
            <a:pPr lvl="0">
              <a:buNone/>
            </a:pPr>
            <a:r>
              <a:rPr lang="en-US" b="1" dirty="0"/>
              <a:t>Acute severe asthma (status </a:t>
            </a:r>
            <a:r>
              <a:rPr lang="en-US" b="1" dirty="0" err="1"/>
              <a:t>asthmaticus</a:t>
            </a:r>
            <a:r>
              <a:rPr lang="en-US" b="1" dirty="0"/>
              <a:t>): </a:t>
            </a:r>
            <a:r>
              <a:rPr lang="en-US" dirty="0"/>
              <a:t>is a condition in which bronchodilators are ineffective in relieving the attack after 24 hrs.</a:t>
            </a:r>
          </a:p>
          <a:p>
            <a:endParaRPr lang="ar-E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endParaRPr lang="ar-EG" dirty="0"/>
          </a:p>
        </p:txBody>
      </p:sp>
      <p:sp>
        <p:nvSpPr>
          <p:cNvPr id="3" name="Content Placeholder 2"/>
          <p:cNvSpPr>
            <a:spLocks noGrp="1"/>
          </p:cNvSpPr>
          <p:nvPr>
            <p:ph idx="1"/>
          </p:nvPr>
        </p:nvSpPr>
        <p:spPr/>
        <p:txBody>
          <a:bodyPr>
            <a:normAutofit fontScale="92500" lnSpcReduction="20000"/>
          </a:bodyPr>
          <a:lstStyle/>
          <a:p>
            <a:pPr lvl="0">
              <a:buNone/>
            </a:pPr>
            <a:r>
              <a:rPr lang="en-US" b="1" dirty="0"/>
              <a:t>Non drug treatment :( EDUCATION)</a:t>
            </a:r>
          </a:p>
          <a:p>
            <a:pPr lvl="0"/>
            <a:r>
              <a:rPr lang="en-US" dirty="0"/>
              <a:t>avoid  exposure to antigen .</a:t>
            </a:r>
          </a:p>
          <a:p>
            <a:pPr lvl="0"/>
            <a:r>
              <a:rPr lang="en-US" dirty="0"/>
              <a:t>avoid humidity.</a:t>
            </a:r>
          </a:p>
          <a:p>
            <a:pPr lvl="0"/>
            <a:r>
              <a:rPr lang="en-US" dirty="0"/>
              <a:t>Avoid drugs which precipitate asthma as (parasymathomimetics-ββ-PGF2α- -</a:t>
            </a:r>
            <a:r>
              <a:rPr lang="en-US" dirty="0" err="1"/>
              <a:t>histamie</a:t>
            </a:r>
            <a:r>
              <a:rPr lang="en-US" dirty="0"/>
              <a:t> releasers as morphine ,curare, Drugs that cause allergic reactions e.g. </a:t>
            </a:r>
            <a:r>
              <a:rPr lang="en-US" dirty="0" err="1"/>
              <a:t>penicillins</a:t>
            </a:r>
            <a:r>
              <a:rPr lang="en-US" dirty="0"/>
              <a:t>, </a:t>
            </a:r>
            <a:r>
              <a:rPr lang="en-US" dirty="0" err="1"/>
              <a:t>cephalosporins</a:t>
            </a:r>
            <a:r>
              <a:rPr lang="en-US" dirty="0"/>
              <a:t>..etc </a:t>
            </a:r>
            <a:r>
              <a:rPr lang="en-US" dirty="0" err="1"/>
              <a:t>Salicylate</a:t>
            </a:r>
            <a:r>
              <a:rPr lang="en-US" dirty="0"/>
              <a:t> and other NSAIDs [they can induce asthma through increased synthesis of </a:t>
            </a:r>
            <a:r>
              <a:rPr lang="en-US" dirty="0" err="1"/>
              <a:t>leukotrienes</a:t>
            </a:r>
            <a:r>
              <a:rPr lang="en-US" dirty="0"/>
              <a:t>].</a:t>
            </a:r>
          </a:p>
          <a:p>
            <a:pPr lvl="0"/>
            <a:r>
              <a:rPr lang="en-US" dirty="0"/>
              <a:t>Psychotherapy.(40%)</a:t>
            </a:r>
          </a:p>
          <a:p>
            <a:endParaRPr lang="ar-E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a:t>( 2) drug treatment:</a:t>
            </a:r>
          </a:p>
          <a:p>
            <a:pPr lvl="0"/>
            <a:r>
              <a:rPr lang="en-US" dirty="0"/>
              <a:t>Bronchodilators:</a:t>
            </a:r>
          </a:p>
          <a:p>
            <a:pPr lvl="0"/>
            <a:r>
              <a:rPr lang="en-US" dirty="0"/>
              <a:t>Anti-inflammatory as (corticosteroids –mast cell stabilizers-</a:t>
            </a:r>
            <a:r>
              <a:rPr lang="en-US" dirty="0" err="1"/>
              <a:t>leukotrien</a:t>
            </a:r>
            <a:r>
              <a:rPr lang="en-US" dirty="0"/>
              <a:t> antagonists).</a:t>
            </a:r>
          </a:p>
          <a:p>
            <a:pPr lvl="0">
              <a:buNone/>
            </a:pPr>
            <a:r>
              <a:rPr lang="en-US" dirty="0"/>
              <a:t>Others:</a:t>
            </a:r>
          </a:p>
          <a:p>
            <a:r>
              <a:rPr lang="en-US" dirty="0"/>
              <a:t>Expectorants and </a:t>
            </a:r>
            <a:r>
              <a:rPr lang="en-US" dirty="0" err="1"/>
              <a:t>mucolytics</a:t>
            </a:r>
            <a:endParaRPr lang="en-US" dirty="0"/>
          </a:p>
          <a:p>
            <a:r>
              <a:rPr lang="en-US" dirty="0"/>
              <a:t>Antibiotics</a:t>
            </a:r>
          </a:p>
          <a:p>
            <a:r>
              <a:rPr lang="en-US" dirty="0"/>
              <a:t> O2 and Helium</a:t>
            </a:r>
          </a:p>
          <a:p>
            <a:r>
              <a:rPr lang="en-US" dirty="0"/>
              <a:t> tranquilizers</a:t>
            </a:r>
          </a:p>
          <a:p>
            <a:endParaRPr lang="ar-E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b="1" u="sng" dirty="0"/>
              <a:t>I. BRONCHODILATATION</a:t>
            </a:r>
            <a:br>
              <a:rPr lang="en-US" dirty="0"/>
            </a:br>
            <a:endParaRPr lang="ar-EG" dirty="0"/>
          </a:p>
        </p:txBody>
      </p:sp>
      <p:sp>
        <p:nvSpPr>
          <p:cNvPr id="3" name="Content Placeholder 2"/>
          <p:cNvSpPr>
            <a:spLocks noGrp="1"/>
          </p:cNvSpPr>
          <p:nvPr>
            <p:ph idx="1"/>
          </p:nvPr>
        </p:nvSpPr>
        <p:spPr/>
        <p:txBody>
          <a:bodyPr/>
          <a:lstStyle/>
          <a:p>
            <a:pPr rtl="1">
              <a:buNone/>
            </a:pPr>
            <a:r>
              <a:rPr lang="en-US" b="1" dirty="0"/>
              <a:t>There are three groups of bronchodilator drugs;</a:t>
            </a:r>
            <a:endParaRPr lang="en-US" dirty="0"/>
          </a:p>
          <a:p>
            <a:pPr rtl="1">
              <a:buNone/>
            </a:pPr>
            <a:r>
              <a:rPr lang="en-US" dirty="0"/>
              <a:t>(1) B-adrenergic agonists.</a:t>
            </a:r>
          </a:p>
          <a:p>
            <a:pPr rtl="1">
              <a:buNone/>
            </a:pPr>
            <a:r>
              <a:rPr lang="en-US" dirty="0"/>
              <a:t>(2) </a:t>
            </a:r>
            <a:r>
              <a:rPr lang="en-US" dirty="0" err="1"/>
              <a:t>Muscarinic</a:t>
            </a:r>
            <a:r>
              <a:rPr lang="en-US" dirty="0"/>
              <a:t> receptor </a:t>
            </a:r>
            <a:r>
              <a:rPr lang="en-US" dirty="0" err="1"/>
              <a:t>anatgonists</a:t>
            </a:r>
            <a:r>
              <a:rPr lang="en-US" dirty="0"/>
              <a:t>.</a:t>
            </a:r>
          </a:p>
          <a:p>
            <a:pPr rtl="1">
              <a:buNone/>
            </a:pPr>
            <a:r>
              <a:rPr lang="en-US" dirty="0"/>
              <a:t>(3) Methyl </a:t>
            </a:r>
            <a:r>
              <a:rPr lang="en-US" dirty="0" err="1"/>
              <a:t>xanthines</a:t>
            </a:r>
            <a:r>
              <a:rPr lang="en-US" dirty="0"/>
              <a:t>: </a:t>
            </a:r>
            <a:r>
              <a:rPr lang="en-US" dirty="0" err="1"/>
              <a:t>theophylline</a:t>
            </a:r>
            <a:r>
              <a:rPr lang="en-US" dirty="0"/>
              <a:t> derivatives.</a:t>
            </a:r>
          </a:p>
          <a:p>
            <a:endParaRPr lang="ar-E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a:sym typeface="Symbol"/>
              </a:rPr>
              <a:t></a:t>
            </a:r>
            <a:r>
              <a:rPr lang="en-US" b="1" dirty="0"/>
              <a:t>-ADRENERGIC AGONISTS: are classified into:</a:t>
            </a:r>
            <a:endParaRPr lang="en-US" dirty="0"/>
          </a:p>
          <a:p>
            <a:pPr>
              <a:buNone/>
            </a:pPr>
            <a:r>
              <a:rPr lang="en-US" dirty="0"/>
              <a:t> </a:t>
            </a:r>
          </a:p>
          <a:p>
            <a:pPr>
              <a:buNone/>
            </a:pPr>
            <a:r>
              <a:rPr lang="en-US" b="1" dirty="0"/>
              <a:t>1- NON-SELECTIVE </a:t>
            </a:r>
            <a:r>
              <a:rPr lang="en-US" dirty="0">
                <a:sym typeface="Symbol"/>
              </a:rPr>
              <a:t></a:t>
            </a:r>
            <a:r>
              <a:rPr lang="en-US" b="1" dirty="0"/>
              <a:t>-STIMULANTS </a:t>
            </a:r>
            <a:r>
              <a:rPr lang="en-US" b="1" dirty="0" err="1"/>
              <a:t>i.e</a:t>
            </a:r>
            <a:r>
              <a:rPr lang="en-US" b="1" dirty="0"/>
              <a:t>  stimulate β receptors and other receptors: (Epinephrine –Ephedrine )</a:t>
            </a:r>
            <a:endParaRPr lang="en-US" dirty="0"/>
          </a:p>
          <a:p>
            <a:pPr>
              <a:buNone/>
            </a:pPr>
            <a:r>
              <a:rPr lang="en-US" b="1" dirty="0"/>
              <a:t>      2- BETA STIMULANTS SELECTIVE FOR RESPIRATORY TRACT : ( </a:t>
            </a:r>
            <a:r>
              <a:rPr lang="en-US" b="1" dirty="0" err="1"/>
              <a:t>Salbutamol</a:t>
            </a:r>
            <a:r>
              <a:rPr lang="en-US" b="1" dirty="0"/>
              <a:t> -</a:t>
            </a:r>
            <a:r>
              <a:rPr lang="en-US" b="1" dirty="0" err="1"/>
              <a:t>Terbutaline</a:t>
            </a:r>
            <a:r>
              <a:rPr lang="en-US" b="1" dirty="0"/>
              <a:t> and </a:t>
            </a:r>
            <a:r>
              <a:rPr lang="en-US" b="1" dirty="0" err="1"/>
              <a:t>Bambuterol</a:t>
            </a:r>
            <a:r>
              <a:rPr lang="en-US" b="1" dirty="0"/>
              <a:t>  (similar to </a:t>
            </a:r>
            <a:r>
              <a:rPr lang="en-US" b="1" dirty="0" err="1"/>
              <a:t>turbutaline</a:t>
            </a:r>
            <a:r>
              <a:rPr lang="en-US" b="1" dirty="0"/>
              <a:t> but it is a </a:t>
            </a:r>
            <a:r>
              <a:rPr lang="en-US" b="1" dirty="0" err="1"/>
              <a:t>prodrug</a:t>
            </a:r>
            <a:r>
              <a:rPr lang="en-US" b="1" dirty="0"/>
              <a:t>)	</a:t>
            </a:r>
            <a:endParaRPr lang="en-US" dirty="0"/>
          </a:p>
          <a:p>
            <a:endParaRPr lang="ar-E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chemeClr val="folHlink"/>
                </a:solidFill>
                <a:cs typeface="Arial" pitchFamily="34" charset="0"/>
              </a:rPr>
              <a:t>Burden (epidemiology) of Asthma</a:t>
            </a:r>
          </a:p>
        </p:txBody>
      </p:sp>
      <p:sp>
        <p:nvSpPr>
          <p:cNvPr id="8195" name="Rectangle 3"/>
          <p:cNvSpPr>
            <a:spLocks noGrp="1" noChangeArrowheads="1"/>
          </p:cNvSpPr>
          <p:nvPr>
            <p:ph type="body" idx="1"/>
          </p:nvPr>
        </p:nvSpPr>
        <p:spPr>
          <a:xfrm>
            <a:off x="228600" y="1600200"/>
            <a:ext cx="8610600" cy="5105400"/>
          </a:xfrm>
        </p:spPr>
        <p:txBody>
          <a:bodyPr>
            <a:normAutofit/>
          </a:bodyPr>
          <a:lstStyle/>
          <a:p>
            <a:pPr algn="just" rtl="0">
              <a:spcBef>
                <a:spcPct val="50000"/>
              </a:spcBef>
              <a:buClr>
                <a:srgbClr val="FFFF00"/>
              </a:buClr>
              <a:buSzPct val="65000"/>
              <a:buFont typeface="Wingdings" pitchFamily="2" charset="2"/>
              <a:buChar char=""/>
            </a:pPr>
            <a:r>
              <a:rPr lang="en-US" sz="2800" dirty="0">
                <a:cs typeface="Times New Roman" pitchFamily="18" charset="0"/>
              </a:rPr>
              <a:t>Asthma is one of the most common chronic diseases worldwide with an estimated 300 million affected individuals</a:t>
            </a:r>
          </a:p>
          <a:p>
            <a:pPr algn="just" rtl="0">
              <a:spcBef>
                <a:spcPct val="50000"/>
              </a:spcBef>
              <a:buClr>
                <a:srgbClr val="FFFF00"/>
              </a:buClr>
              <a:buSzPct val="65000"/>
              <a:buFont typeface="Wingdings" pitchFamily="2" charset="2"/>
              <a:buChar char=""/>
            </a:pPr>
            <a:r>
              <a:rPr lang="en-US" sz="2800" dirty="0">
                <a:cs typeface="Times New Roman" pitchFamily="18" charset="0"/>
              </a:rPr>
              <a:t>Prevalence increasing in many countries, especially in children</a:t>
            </a:r>
          </a:p>
          <a:p>
            <a:pPr algn="just" rtl="0">
              <a:spcBef>
                <a:spcPct val="50000"/>
              </a:spcBef>
              <a:buClr>
                <a:srgbClr val="FFFF00"/>
              </a:buClr>
              <a:buSzPct val="65000"/>
              <a:buFont typeface="Wingdings" pitchFamily="2" charset="2"/>
              <a:buChar char=""/>
            </a:pPr>
            <a:r>
              <a:rPr lang="en-US" sz="2800" dirty="0">
                <a:cs typeface="Times New Roman" pitchFamily="18" charset="0"/>
              </a:rPr>
              <a:t>A major cause of school/work absence</a:t>
            </a:r>
          </a:p>
          <a:p>
            <a:pPr algn="just"/>
            <a:r>
              <a:rPr lang="en-US" sz="2800" dirty="0"/>
              <a:t>Wide variation in disease incidence and prevalence allover the world.</a:t>
            </a:r>
            <a:endParaRPr lang="ar-EG" sz="2800" dirty="0"/>
          </a:p>
          <a:p>
            <a:pPr algn="just"/>
            <a:r>
              <a:rPr lang="en-US" sz="2800" dirty="0"/>
              <a:t>The prevalence of the disease is increasing worldwide over the last few decades.</a:t>
            </a:r>
          </a:p>
          <a:p>
            <a:pPr algn="just" rtl="0">
              <a:spcBef>
                <a:spcPct val="50000"/>
              </a:spcBef>
              <a:buClr>
                <a:srgbClr val="FFFF00"/>
              </a:buClr>
              <a:buSzPct val="65000"/>
              <a:buFont typeface="Wingdings" pitchFamily="2" charset="2"/>
              <a:buChar char=""/>
            </a:pPr>
            <a:endParaRPr lang="en-US" sz="2800" dirty="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b="1" dirty="0"/>
              <a:t>Mechanism of action role of β receptors in the bronchi:</a:t>
            </a:r>
            <a:br>
              <a:rPr lang="en-US" dirty="0"/>
            </a:br>
            <a:endParaRPr lang="ar-EG" dirty="0"/>
          </a:p>
        </p:txBody>
      </p:sp>
      <p:sp>
        <p:nvSpPr>
          <p:cNvPr id="3" name="Content Placeholder 2"/>
          <p:cNvSpPr>
            <a:spLocks noGrp="1"/>
          </p:cNvSpPr>
          <p:nvPr>
            <p:ph idx="1"/>
          </p:nvPr>
        </p:nvSpPr>
        <p:spPr/>
        <p:txBody>
          <a:bodyPr>
            <a:normAutofit/>
          </a:bodyPr>
          <a:lstStyle/>
          <a:p>
            <a:pPr rtl="1">
              <a:buNone/>
            </a:pPr>
            <a:r>
              <a:rPr lang="en-US" dirty="0"/>
              <a:t>Binding of adrenergic </a:t>
            </a:r>
            <a:r>
              <a:rPr lang="en-US" dirty="0">
                <a:sym typeface="Symbol"/>
              </a:rPr>
              <a:t></a:t>
            </a:r>
            <a:r>
              <a:rPr lang="en-US" dirty="0"/>
              <a:t>-agonist with </a:t>
            </a:r>
            <a:r>
              <a:rPr lang="en-US" dirty="0">
                <a:sym typeface="Symbol"/>
              </a:rPr>
              <a:t></a:t>
            </a:r>
            <a:r>
              <a:rPr lang="en-US" dirty="0"/>
              <a:t> receptors </a:t>
            </a:r>
            <a:r>
              <a:rPr lang="en-US" dirty="0" err="1"/>
              <a:t>ctivate</a:t>
            </a:r>
            <a:r>
              <a:rPr lang="en-US" dirty="0"/>
              <a:t> </a:t>
            </a:r>
            <a:r>
              <a:rPr lang="en-US" dirty="0" err="1"/>
              <a:t>adenyl</a:t>
            </a:r>
            <a:r>
              <a:rPr lang="en-US" dirty="0"/>
              <a:t> </a:t>
            </a:r>
            <a:r>
              <a:rPr lang="en-US" dirty="0" err="1"/>
              <a:t>cyclase</a:t>
            </a:r>
            <a:r>
              <a:rPr lang="en-US" dirty="0"/>
              <a:t> which</a:t>
            </a:r>
          </a:p>
          <a:p>
            <a:pPr>
              <a:buNone/>
            </a:pPr>
            <a:r>
              <a:rPr lang="en-US" dirty="0"/>
              <a:t>converts adenosine </a:t>
            </a:r>
            <a:r>
              <a:rPr lang="en-US" dirty="0" err="1"/>
              <a:t>triphosphate</a:t>
            </a:r>
            <a:r>
              <a:rPr lang="en-US" dirty="0"/>
              <a:t> to </a:t>
            </a:r>
            <a:r>
              <a:rPr lang="en-US" dirty="0" err="1"/>
              <a:t>cAMP</a:t>
            </a:r>
            <a:r>
              <a:rPr lang="en-US" dirty="0"/>
              <a:t> which will lead to:</a:t>
            </a:r>
          </a:p>
          <a:p>
            <a:pPr rtl="1">
              <a:buNone/>
            </a:pPr>
            <a:r>
              <a:rPr lang="en-US" dirty="0"/>
              <a:t> </a:t>
            </a:r>
          </a:p>
          <a:p>
            <a:pPr lvl="0"/>
            <a:r>
              <a:rPr lang="en-US" dirty="0"/>
              <a:t>Relaxation of airway muscles.</a:t>
            </a:r>
          </a:p>
          <a:p>
            <a:pPr lvl="0"/>
            <a:r>
              <a:rPr lang="en-US" dirty="0"/>
              <a:t>Inhibition of release of the mediators from mast cells</a:t>
            </a:r>
          </a:p>
          <a:p>
            <a:endParaRPr lang="ar-E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b="1" dirty="0"/>
              <a:t>Non selective β agonists:</a:t>
            </a:r>
            <a:br>
              <a:rPr lang="en-US" dirty="0"/>
            </a:br>
            <a:endParaRPr lang="ar-EG"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b="1" u="sng" dirty="0"/>
              <a:t>EPINEPHRINE (ADRENALINE)</a:t>
            </a:r>
            <a:endParaRPr lang="en-US" dirty="0"/>
          </a:p>
          <a:p>
            <a:pPr>
              <a:buNone/>
            </a:pPr>
            <a:r>
              <a:rPr lang="en-US" dirty="0"/>
              <a:t> It directly stimulate alpha and beta </a:t>
            </a:r>
            <a:r>
              <a:rPr lang="en-US" dirty="0" err="1"/>
              <a:t>adrenoceptors</a:t>
            </a:r>
            <a:r>
              <a:rPr lang="en-US" dirty="0"/>
              <a:t>.</a:t>
            </a:r>
          </a:p>
          <a:p>
            <a:pPr>
              <a:buNone/>
            </a:pPr>
            <a:r>
              <a:rPr lang="en-US" b="1" dirty="0"/>
              <a:t>Pharmacological Effects:</a:t>
            </a:r>
            <a:endParaRPr lang="en-US" dirty="0"/>
          </a:p>
          <a:p>
            <a:pPr>
              <a:buNone/>
            </a:pPr>
            <a:r>
              <a:rPr lang="en-US" b="1" dirty="0"/>
              <a:t>2- Respiratory system</a:t>
            </a:r>
            <a:endParaRPr lang="en-US" dirty="0"/>
          </a:p>
          <a:p>
            <a:pPr lvl="0"/>
            <a:r>
              <a:rPr lang="en-US" dirty="0" err="1"/>
              <a:t>Tracheobronchial</a:t>
            </a:r>
            <a:r>
              <a:rPr lang="en-US" dirty="0"/>
              <a:t> tree: </a:t>
            </a:r>
            <a:r>
              <a:rPr lang="en-US" dirty="0" err="1"/>
              <a:t>bronchodilatation</a:t>
            </a:r>
            <a:r>
              <a:rPr lang="en-US" dirty="0"/>
              <a:t> (</a:t>
            </a:r>
            <a:r>
              <a:rPr lang="en-US" dirty="0">
                <a:sym typeface="Symbol"/>
              </a:rPr>
              <a:t></a:t>
            </a:r>
            <a:r>
              <a:rPr lang="en-US" dirty="0"/>
              <a:t>2) and decongestion( </a:t>
            </a:r>
            <a:r>
              <a:rPr lang="en-US" dirty="0" err="1"/>
              <a:t>v.c</a:t>
            </a:r>
            <a:r>
              <a:rPr lang="en-US" dirty="0"/>
              <a:t> of blood vessels)(</a:t>
            </a:r>
            <a:r>
              <a:rPr lang="en-US" dirty="0">
                <a:sym typeface="Symbol"/>
              </a:rPr>
              <a:t></a:t>
            </a:r>
            <a:r>
              <a:rPr lang="en-US" baseline="-25000" dirty="0"/>
              <a:t>1</a:t>
            </a:r>
            <a:r>
              <a:rPr lang="en-US" dirty="0"/>
              <a:t>).</a:t>
            </a:r>
          </a:p>
          <a:p>
            <a:pPr>
              <a:buNone/>
            </a:pPr>
            <a:r>
              <a:rPr lang="en-US" dirty="0"/>
              <a:t> </a:t>
            </a:r>
          </a:p>
          <a:p>
            <a:pPr>
              <a:buNone/>
            </a:pPr>
            <a:r>
              <a:rPr lang="en-US" b="1" dirty="0"/>
              <a:t>2- Anti-allergic effect: </a:t>
            </a:r>
            <a:endParaRPr lang="en-US" dirty="0"/>
          </a:p>
          <a:p>
            <a:pPr lvl="0"/>
            <a:r>
              <a:rPr lang="en-US" dirty="0"/>
              <a:t>It is the physiological antidote to histamine i.e. it antagonizes the effects of histamine by acting on adrenergic receptors and not on histamine receptors.</a:t>
            </a:r>
          </a:p>
          <a:p>
            <a:endParaRPr lang="ar-E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b="1" dirty="0"/>
              <a:t>Therapeutic Uses</a:t>
            </a:r>
            <a:endParaRPr lang="en-US" sz="2400" dirty="0"/>
          </a:p>
          <a:p>
            <a:pPr lvl="1">
              <a:buNone/>
            </a:pPr>
            <a:r>
              <a:rPr lang="en-US" dirty="0"/>
              <a:t>1-Acute attack of bronchial asthma (S.C, I.M, inhalation)</a:t>
            </a:r>
            <a:endParaRPr lang="en-US" sz="2000" dirty="0"/>
          </a:p>
          <a:p>
            <a:pPr lvl="1">
              <a:buNone/>
            </a:pPr>
            <a:r>
              <a:rPr lang="en-US" dirty="0"/>
              <a:t>2-Treatment of allergic reaction e.g. </a:t>
            </a:r>
            <a:r>
              <a:rPr lang="en-US" dirty="0" err="1"/>
              <a:t>urticaria</a:t>
            </a:r>
            <a:r>
              <a:rPr lang="en-US" dirty="0"/>
              <a:t>, </a:t>
            </a:r>
            <a:r>
              <a:rPr lang="en-US" dirty="0" err="1"/>
              <a:t>angioedema</a:t>
            </a:r>
            <a:r>
              <a:rPr lang="en-US" dirty="0"/>
              <a:t>, anaphylactic shock.</a:t>
            </a:r>
            <a:endParaRPr lang="en-US" sz="2000" dirty="0"/>
          </a:p>
          <a:p>
            <a:pPr>
              <a:buNone/>
            </a:pPr>
            <a:r>
              <a:rPr lang="en-US" dirty="0"/>
              <a:t>1 ml from 1/1000 solution S.C. every 15-30 min. </a:t>
            </a:r>
            <a:endParaRPr lang="en-US" sz="2400" dirty="0"/>
          </a:p>
          <a:p>
            <a:pPr>
              <a:buNone/>
            </a:pPr>
            <a:r>
              <a:rPr lang="en-US" b="1" dirty="0"/>
              <a:t> </a:t>
            </a:r>
            <a:endParaRPr lang="en-US" sz="2400" dirty="0"/>
          </a:p>
          <a:p>
            <a:endParaRPr lang="ar-E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b="1" dirty="0"/>
              <a:t>Side Effects( due to non selectivity)</a:t>
            </a:r>
            <a:endParaRPr lang="en-US" dirty="0"/>
          </a:p>
          <a:p>
            <a:r>
              <a:rPr lang="en-US" dirty="0"/>
              <a:t>Tachycardia, palpitation, anxiety, headache, tremors, hypertension.</a:t>
            </a:r>
          </a:p>
          <a:p>
            <a:pPr>
              <a:buNone/>
            </a:pPr>
            <a:r>
              <a:rPr lang="en-US" b="1" dirty="0"/>
              <a:t>Contraindications</a:t>
            </a:r>
            <a:endParaRPr lang="en-US" dirty="0"/>
          </a:p>
          <a:p>
            <a:pPr lvl="0"/>
            <a:r>
              <a:rPr lang="en-US" dirty="0"/>
              <a:t>Heart diseases.</a:t>
            </a:r>
          </a:p>
          <a:p>
            <a:pPr lvl="0"/>
            <a:r>
              <a:rPr lang="en-US" dirty="0"/>
              <a:t>Hypertension.</a:t>
            </a:r>
          </a:p>
          <a:p>
            <a:pPr lvl="0"/>
            <a:r>
              <a:rPr lang="en-US" dirty="0"/>
              <a:t>Pulmonary embolism. Etc……….</a:t>
            </a:r>
          </a:p>
          <a:p>
            <a:endParaRPr lang="ar-E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477000"/>
          </a:xfrm>
        </p:spPr>
        <p:txBody>
          <a:bodyPr>
            <a:normAutofit fontScale="77500" lnSpcReduction="20000"/>
          </a:bodyPr>
          <a:lstStyle/>
          <a:p>
            <a:pPr>
              <a:buNone/>
            </a:pPr>
            <a:r>
              <a:rPr lang="en-US" b="1" u="sng" dirty="0"/>
              <a:t>SELECTIVE </a:t>
            </a:r>
            <a:r>
              <a:rPr lang="en-US" b="1" u="sng" dirty="0">
                <a:sym typeface="Symbol"/>
              </a:rPr>
              <a:t></a:t>
            </a:r>
            <a:r>
              <a:rPr lang="en-US" b="1" u="sng" baseline="-25000" dirty="0"/>
              <a:t>2</a:t>
            </a:r>
            <a:r>
              <a:rPr lang="en-US" b="1" u="sng" dirty="0"/>
              <a:t> AGONISTS</a:t>
            </a:r>
          </a:p>
          <a:p>
            <a:pPr rtl="1">
              <a:buNone/>
            </a:pPr>
            <a:r>
              <a:rPr lang="en-US" dirty="0"/>
              <a:t> </a:t>
            </a:r>
          </a:p>
          <a:p>
            <a:pPr rtl="1">
              <a:buNone/>
            </a:pPr>
            <a:r>
              <a:rPr lang="en-US" sz="3400" dirty="0"/>
              <a:t>The selective </a:t>
            </a:r>
            <a:r>
              <a:rPr lang="en-US" sz="3400" dirty="0">
                <a:sym typeface="Symbol"/>
              </a:rPr>
              <a:t></a:t>
            </a:r>
            <a:r>
              <a:rPr lang="en-US" sz="3400" baseline="-25000" dirty="0"/>
              <a:t>2</a:t>
            </a:r>
            <a:r>
              <a:rPr lang="en-US" sz="3400" dirty="0"/>
              <a:t> agonists have replaced non-selective </a:t>
            </a:r>
            <a:r>
              <a:rPr lang="en-US" sz="3400" dirty="0">
                <a:sym typeface="Symbol"/>
              </a:rPr>
              <a:t></a:t>
            </a:r>
            <a:r>
              <a:rPr lang="en-US" sz="3400" dirty="0"/>
              <a:t> -agonists because they</a:t>
            </a:r>
            <a:r>
              <a:rPr lang="en-US" sz="3400" b="1" dirty="0"/>
              <a:t> </a:t>
            </a:r>
            <a:r>
              <a:rPr lang="en-US" sz="3400" dirty="0"/>
              <a:t>have</a:t>
            </a:r>
            <a:r>
              <a:rPr lang="en-US" sz="3400" b="1" dirty="0"/>
              <a:t> </a:t>
            </a:r>
            <a:r>
              <a:rPr lang="en-US" sz="3400" dirty="0"/>
              <a:t>the following advantages:</a:t>
            </a:r>
          </a:p>
          <a:p>
            <a:pPr lvl="0"/>
            <a:r>
              <a:rPr lang="en-US" sz="3400" dirty="0"/>
              <a:t>They induce selective effect on airway with least systemic effect, so they can be given to hypertensive patients.</a:t>
            </a:r>
          </a:p>
          <a:p>
            <a:pPr lvl="0"/>
            <a:endParaRPr lang="en-US" sz="3400" dirty="0"/>
          </a:p>
          <a:p>
            <a:pPr lvl="0"/>
            <a:r>
              <a:rPr lang="en-US" sz="3400" dirty="0"/>
              <a:t>These agents are used to treat acute episodes of bronchial asthma and </a:t>
            </a:r>
            <a:r>
              <a:rPr lang="en-US" sz="3400" dirty="0" err="1"/>
              <a:t>prophylactically</a:t>
            </a:r>
            <a:r>
              <a:rPr lang="en-US" sz="3400" dirty="0"/>
              <a:t> to prevent airway obstruction.</a:t>
            </a:r>
          </a:p>
          <a:p>
            <a:pPr lvl="0">
              <a:buNone/>
            </a:pPr>
            <a:r>
              <a:rPr lang="en-US" sz="3400" b="1" dirty="0"/>
              <a:t>	</a:t>
            </a:r>
            <a:endParaRPr lang="en-US" sz="3400" dirty="0"/>
          </a:p>
          <a:p>
            <a:pPr lvl="0"/>
            <a:r>
              <a:rPr lang="en-US" sz="3400" dirty="0"/>
              <a:t>The short acting selective β2 (</a:t>
            </a:r>
            <a:r>
              <a:rPr lang="en-US" sz="3400" dirty="0" err="1"/>
              <a:t>salbutamol</a:t>
            </a:r>
            <a:r>
              <a:rPr lang="en-US" sz="3400" dirty="0"/>
              <a:t>, </a:t>
            </a:r>
            <a:r>
              <a:rPr lang="en-US" sz="3400" dirty="0" err="1"/>
              <a:t>terbutaline</a:t>
            </a:r>
            <a:r>
              <a:rPr lang="en-US" sz="3400" dirty="0"/>
              <a:t>, </a:t>
            </a:r>
            <a:r>
              <a:rPr lang="en-US" sz="3400" dirty="0" err="1"/>
              <a:t>fenoterol</a:t>
            </a:r>
            <a:r>
              <a:rPr lang="en-US" sz="3400" dirty="0"/>
              <a:t>) can given by inhalation , orally, SC and by I.V infusion.</a:t>
            </a:r>
          </a:p>
          <a:p>
            <a:pPr lvl="0"/>
            <a:endParaRPr lang="en-US" sz="3400" dirty="0"/>
          </a:p>
          <a:p>
            <a:pPr lvl="0"/>
            <a:r>
              <a:rPr lang="en-US" sz="3400" dirty="0"/>
              <a:t>The long acting (</a:t>
            </a:r>
            <a:r>
              <a:rPr lang="en-US" sz="3400" dirty="0" err="1"/>
              <a:t>salmeterol</a:t>
            </a:r>
            <a:r>
              <a:rPr lang="en-US" sz="3400" dirty="0"/>
              <a:t> &amp; </a:t>
            </a:r>
            <a:r>
              <a:rPr lang="en-US" sz="3400" dirty="0" err="1"/>
              <a:t>formoterol</a:t>
            </a:r>
            <a:r>
              <a:rPr lang="en-US" sz="3400" dirty="0"/>
              <a:t>) have long duration of action (12 hrs) and administrated by inhalation only.</a:t>
            </a:r>
          </a:p>
          <a:p>
            <a:pPr rtl="1">
              <a:buNone/>
            </a:pPr>
            <a:r>
              <a:rPr lang="ar-EG" dirty="0"/>
              <a:t> </a:t>
            </a:r>
            <a:endParaRPr lang="en-US" dirty="0"/>
          </a:p>
          <a:p>
            <a:endParaRPr lang="ar-E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a:buNone/>
            </a:pPr>
            <a:r>
              <a:rPr lang="en-US" b="1" dirty="0"/>
              <a:t>Adverse effects:</a:t>
            </a:r>
          </a:p>
          <a:p>
            <a:pPr rtl="1">
              <a:buNone/>
            </a:pPr>
            <a:r>
              <a:rPr lang="en-US" dirty="0"/>
              <a:t> </a:t>
            </a:r>
          </a:p>
          <a:p>
            <a:pPr lvl="0"/>
            <a:r>
              <a:rPr lang="en-US" dirty="0"/>
              <a:t>Tremors of skeletal muscle, nervousness and weakness.</a:t>
            </a:r>
          </a:p>
          <a:p>
            <a:pPr lvl="0"/>
            <a:r>
              <a:rPr lang="en-US" dirty="0"/>
              <a:t>Tachycardia secondary to hypotension produced by skeletal vasodilatation.</a:t>
            </a:r>
          </a:p>
          <a:p>
            <a:pPr lvl="0"/>
            <a:r>
              <a:rPr lang="en-US" dirty="0" err="1"/>
              <a:t>Hypokalemia</a:t>
            </a:r>
            <a:r>
              <a:rPr lang="en-US" dirty="0"/>
              <a:t> </a:t>
            </a:r>
          </a:p>
          <a:p>
            <a:pPr lvl="0"/>
            <a:r>
              <a:rPr lang="en-US" dirty="0"/>
              <a:t>Tolerance may occur with prolonged use but temporary cessation of drug restores its original effectiveness. </a:t>
            </a:r>
          </a:p>
          <a:p>
            <a:pPr lvl="0"/>
            <a:r>
              <a:rPr lang="en-US" dirty="0"/>
              <a:t>All selective </a:t>
            </a:r>
            <a:r>
              <a:rPr lang="en-US" dirty="0">
                <a:sym typeface="Symbol"/>
              </a:rPr>
              <a:t></a:t>
            </a:r>
            <a:r>
              <a:rPr lang="en-US" baseline="-25000" dirty="0"/>
              <a:t>2</a:t>
            </a:r>
            <a:r>
              <a:rPr lang="en-US" dirty="0"/>
              <a:t>-agonists lose its selectivity when it is given in large frequent doses especially in aerosols.</a:t>
            </a:r>
          </a:p>
          <a:p>
            <a:pPr>
              <a:buNone/>
            </a:pPr>
            <a:r>
              <a:rPr lang="en-US" dirty="0"/>
              <a:t> </a:t>
            </a:r>
          </a:p>
          <a:p>
            <a:endParaRPr lang="ar-E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5" descr="Asthma_11283">
            <a:hlinkClick r:id="rId2"/>
          </p:cNvPr>
          <p:cNvPicPr>
            <a:picLocks noChangeAspect="1" noChangeArrowheads="1"/>
          </p:cNvPicPr>
          <p:nvPr/>
        </p:nvPicPr>
        <p:blipFill>
          <a:blip r:embed="rId3"/>
          <a:srcRect/>
          <a:stretch>
            <a:fillRect/>
          </a:stretch>
        </p:blipFill>
        <p:spPr bwMode="auto">
          <a:xfrm>
            <a:off x="4643438" y="457201"/>
            <a:ext cx="3960812" cy="5627688"/>
          </a:xfrm>
          <a:prstGeom prst="rect">
            <a:avLst/>
          </a:prstGeom>
          <a:noFill/>
          <a:ln w="9525">
            <a:noFill/>
            <a:miter lim="800000"/>
            <a:headEnd/>
            <a:tailEnd/>
          </a:ln>
        </p:spPr>
      </p:pic>
      <p:pic>
        <p:nvPicPr>
          <p:cNvPr id="19460" name="Picture 7" descr="42-16116489">
            <a:hlinkClick r:id="rId4"/>
          </p:cNvPr>
          <p:cNvPicPr>
            <a:picLocks noChangeAspect="1" noChangeArrowheads="1"/>
          </p:cNvPicPr>
          <p:nvPr/>
        </p:nvPicPr>
        <p:blipFill>
          <a:blip r:embed="rId5"/>
          <a:srcRect/>
          <a:stretch>
            <a:fillRect/>
          </a:stretch>
        </p:blipFill>
        <p:spPr bwMode="auto">
          <a:xfrm>
            <a:off x="900113" y="4076700"/>
            <a:ext cx="3448050" cy="2297113"/>
          </a:xfrm>
          <a:prstGeom prst="rect">
            <a:avLst/>
          </a:prstGeom>
          <a:noFill/>
          <a:ln w="9525">
            <a:noFill/>
            <a:miter lim="800000"/>
            <a:headEnd/>
            <a:tailEnd/>
          </a:ln>
        </p:spPr>
      </p:pic>
      <p:pic>
        <p:nvPicPr>
          <p:cNvPr id="19461" name="Picture 9" descr="asthma">
            <a:hlinkClick r:id="rId6"/>
          </p:cNvPr>
          <p:cNvPicPr>
            <a:picLocks noChangeAspect="1" noChangeArrowheads="1"/>
          </p:cNvPicPr>
          <p:nvPr/>
        </p:nvPicPr>
        <p:blipFill>
          <a:blip r:embed="rId7"/>
          <a:srcRect/>
          <a:stretch>
            <a:fillRect/>
          </a:stretch>
        </p:blipFill>
        <p:spPr bwMode="auto">
          <a:xfrm>
            <a:off x="971550" y="685800"/>
            <a:ext cx="3024188" cy="31035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85000" lnSpcReduction="20000"/>
          </a:bodyPr>
          <a:lstStyle/>
          <a:p>
            <a:pPr>
              <a:buNone/>
            </a:pPr>
            <a:r>
              <a:rPr lang="en-US" b="1" dirty="0" err="1"/>
              <a:t>Muscarinic</a:t>
            </a:r>
            <a:r>
              <a:rPr lang="en-US" b="1" dirty="0"/>
              <a:t> receptor antagonists(</a:t>
            </a:r>
            <a:r>
              <a:rPr lang="en-US" dirty="0"/>
              <a:t>Block of M</a:t>
            </a:r>
            <a:r>
              <a:rPr lang="en-US" baseline="-25000" dirty="0"/>
              <a:t>3</a:t>
            </a:r>
            <a:r>
              <a:rPr lang="en-US" dirty="0"/>
              <a:t> receptors</a:t>
            </a:r>
            <a:r>
              <a:rPr lang="en-US" b="1" dirty="0"/>
              <a:t>):</a:t>
            </a:r>
            <a:endParaRPr lang="en-US" dirty="0"/>
          </a:p>
          <a:p>
            <a:pPr>
              <a:buNone/>
            </a:pPr>
            <a:r>
              <a:rPr lang="en-US" b="1" dirty="0"/>
              <a:t> </a:t>
            </a:r>
            <a:endParaRPr lang="en-US" dirty="0"/>
          </a:p>
          <a:p>
            <a:pPr>
              <a:buNone/>
            </a:pPr>
            <a:r>
              <a:rPr lang="en-US" dirty="0"/>
              <a:t> </a:t>
            </a:r>
            <a:r>
              <a:rPr lang="en-US" b="1" dirty="0"/>
              <a:t>May be (A) non selective as atropine.</a:t>
            </a:r>
            <a:r>
              <a:rPr lang="en-US" dirty="0"/>
              <a:t> Atropine blocks the </a:t>
            </a:r>
            <a:r>
              <a:rPr lang="en-US" dirty="0" err="1"/>
              <a:t>muscarinic</a:t>
            </a:r>
            <a:r>
              <a:rPr lang="en-US" dirty="0"/>
              <a:t> receptors in airways leading to </a:t>
            </a:r>
            <a:r>
              <a:rPr lang="en-US" dirty="0" err="1"/>
              <a:t>bronchodilatation</a:t>
            </a:r>
            <a:r>
              <a:rPr lang="en-US" dirty="0"/>
              <a:t> through unopposed </a:t>
            </a:r>
            <a:r>
              <a:rPr lang="en-US" dirty="0">
                <a:sym typeface="Symbol"/>
              </a:rPr>
              <a:t></a:t>
            </a:r>
            <a:r>
              <a:rPr lang="en-US" baseline="-25000" dirty="0"/>
              <a:t>2</a:t>
            </a:r>
            <a:r>
              <a:rPr lang="en-US" dirty="0"/>
              <a:t> actions</a:t>
            </a:r>
            <a:r>
              <a:rPr lang="en-US" b="1" dirty="0"/>
              <a:t>  but has a lot of side </a:t>
            </a:r>
            <a:r>
              <a:rPr lang="en-US" b="1" dirty="0" err="1"/>
              <a:t>effectse.g</a:t>
            </a:r>
            <a:r>
              <a:rPr lang="en-US" b="1" dirty="0"/>
              <a:t>.:</a:t>
            </a:r>
            <a:endParaRPr lang="en-US" dirty="0"/>
          </a:p>
          <a:p>
            <a:pPr lvl="0"/>
            <a:r>
              <a:rPr lang="en-US" dirty="0"/>
              <a:t>Dryness of the mouth.</a:t>
            </a:r>
          </a:p>
          <a:p>
            <a:pPr lvl="0"/>
            <a:r>
              <a:rPr lang="en-US" dirty="0"/>
              <a:t>Skin flushing: children are more susceptible to develop coetaneous V.D which makes the child flushed.</a:t>
            </a:r>
          </a:p>
          <a:p>
            <a:pPr lvl="0"/>
            <a:r>
              <a:rPr lang="en-US" dirty="0"/>
              <a:t>Retention of urine especially in patients with enlarged prostate.</a:t>
            </a:r>
          </a:p>
          <a:p>
            <a:pPr lvl="0"/>
            <a:r>
              <a:rPr lang="en-US" dirty="0"/>
              <a:t>Acute attack of glaucoma in patients who have or susceptible to glaucoma.</a:t>
            </a:r>
          </a:p>
          <a:p>
            <a:pPr lvl="0"/>
            <a:r>
              <a:rPr lang="en-US" dirty="0"/>
              <a:t>Constipation. </a:t>
            </a:r>
          </a:p>
          <a:p>
            <a:pPr lvl="0"/>
            <a:r>
              <a:rPr lang="en-US" dirty="0"/>
              <a:t>Blurred vision is common adverse effects in all age groups.</a:t>
            </a:r>
          </a:p>
          <a:p>
            <a:pPr lvl="0"/>
            <a:r>
              <a:rPr lang="en-US" dirty="0"/>
              <a:t> makes the sputum viscid and difficult to expel in asthmatic patients.</a:t>
            </a:r>
          </a:p>
          <a:p>
            <a:endParaRPr lang="ar-E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400800"/>
          </a:xfrm>
        </p:spPr>
        <p:txBody>
          <a:bodyPr>
            <a:normAutofit fontScale="92500" lnSpcReduction="20000"/>
          </a:bodyPr>
          <a:lstStyle/>
          <a:p>
            <a:pPr>
              <a:buNone/>
            </a:pPr>
            <a:r>
              <a:rPr lang="en-US" b="1" dirty="0"/>
              <a:t>B) selective as (</a:t>
            </a:r>
            <a:r>
              <a:rPr lang="en-US" b="1" dirty="0" err="1"/>
              <a:t>Ipratropium</a:t>
            </a:r>
            <a:r>
              <a:rPr lang="en-US" b="1" dirty="0"/>
              <a:t>- </a:t>
            </a:r>
            <a:r>
              <a:rPr lang="en-US" b="1" dirty="0" err="1"/>
              <a:t>Tiotropium</a:t>
            </a:r>
            <a:r>
              <a:rPr lang="en-US" b="1" dirty="0"/>
              <a:t>)</a:t>
            </a:r>
            <a:endParaRPr lang="en-US" dirty="0"/>
          </a:p>
          <a:p>
            <a:pPr>
              <a:buNone/>
            </a:pPr>
            <a:r>
              <a:rPr lang="en-US" dirty="0" err="1"/>
              <a:t>Ipratropium</a:t>
            </a:r>
            <a:r>
              <a:rPr lang="en-US" dirty="0"/>
              <a:t> is a quaternary </a:t>
            </a:r>
            <a:r>
              <a:rPr lang="en-US" dirty="0" err="1"/>
              <a:t>antimuscarinic</a:t>
            </a:r>
            <a:r>
              <a:rPr lang="en-US" dirty="0"/>
              <a:t> agent used by inhalation to reduce </a:t>
            </a:r>
            <a:r>
              <a:rPr lang="en-US" dirty="0" err="1"/>
              <a:t>bronchoconstriction</a:t>
            </a:r>
            <a:r>
              <a:rPr lang="en-US" dirty="0"/>
              <a:t> in asthma and chronic obstructive pulmonary disease (COPD). Although not as efficacious as beta </a:t>
            </a:r>
            <a:r>
              <a:rPr lang="en-US" dirty="0" err="1"/>
              <a:t>gonists</a:t>
            </a:r>
            <a:r>
              <a:rPr lang="en-US" dirty="0"/>
              <a:t>, </a:t>
            </a:r>
            <a:r>
              <a:rPr lang="en-US" dirty="0" err="1"/>
              <a:t>ipratropium</a:t>
            </a:r>
            <a:r>
              <a:rPr lang="en-US" dirty="0"/>
              <a:t> is less likely to cause cardiac arrhythmias. It has very few </a:t>
            </a:r>
            <a:r>
              <a:rPr lang="en-US" dirty="0" err="1"/>
              <a:t>antimuscarinic</a:t>
            </a:r>
            <a:r>
              <a:rPr lang="en-US" dirty="0"/>
              <a:t> effects outside the lungs because it is( quaternary) </a:t>
            </a:r>
            <a:r>
              <a:rPr lang="en-US" dirty="0" err="1"/>
              <a:t>i.e</a:t>
            </a:r>
            <a:r>
              <a:rPr lang="en-US" dirty="0"/>
              <a:t> poorly absorbed and rapidly metabolized. </a:t>
            </a:r>
            <a:r>
              <a:rPr lang="en-US" dirty="0" err="1"/>
              <a:t>Ipratropium</a:t>
            </a:r>
            <a:r>
              <a:rPr lang="en-US" dirty="0"/>
              <a:t> is less effective than </a:t>
            </a:r>
            <a:r>
              <a:rPr lang="en-US" dirty="0">
                <a:sym typeface="Symbol"/>
              </a:rPr>
              <a:t></a:t>
            </a:r>
            <a:r>
              <a:rPr lang="en-US" baseline="-25000" dirty="0"/>
              <a:t>2</a:t>
            </a:r>
            <a:r>
              <a:rPr lang="en-US" dirty="0"/>
              <a:t> </a:t>
            </a:r>
            <a:r>
              <a:rPr lang="en-US" dirty="0" err="1"/>
              <a:t>adrenoceptor</a:t>
            </a:r>
            <a:r>
              <a:rPr lang="en-US" dirty="0"/>
              <a:t> agonists so it is not administered alone.  </a:t>
            </a:r>
          </a:p>
          <a:p>
            <a:pPr>
              <a:buNone/>
            </a:pPr>
            <a:r>
              <a:rPr lang="en-US" dirty="0"/>
              <a:t>In contrast to </a:t>
            </a:r>
            <a:r>
              <a:rPr lang="en-US" dirty="0" err="1"/>
              <a:t>ipratropium</a:t>
            </a:r>
            <a:r>
              <a:rPr lang="en-US" dirty="0"/>
              <a:t>, </a:t>
            </a:r>
            <a:r>
              <a:rPr lang="en-US" dirty="0" err="1"/>
              <a:t>tiotropium</a:t>
            </a:r>
            <a:r>
              <a:rPr lang="en-US" dirty="0"/>
              <a:t> has a longer bronchodilator action and can be given once daily (longer duration). </a:t>
            </a:r>
            <a:r>
              <a:rPr lang="en-US" dirty="0" err="1"/>
              <a:t>Tiotropium</a:t>
            </a:r>
            <a:r>
              <a:rPr lang="en-US" dirty="0"/>
              <a:t> reduces the incidence of COPD exacerbations.</a:t>
            </a:r>
            <a:endParaRPr lang="ar-E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buNone/>
            </a:pPr>
            <a:r>
              <a:rPr lang="en-US" b="1" dirty="0"/>
              <a:t>XANTHINES</a:t>
            </a:r>
          </a:p>
          <a:p>
            <a:pPr rtl="1">
              <a:buNone/>
            </a:pPr>
            <a:r>
              <a:rPr lang="en-US" dirty="0"/>
              <a:t> </a:t>
            </a:r>
          </a:p>
          <a:p>
            <a:pPr rtl="1">
              <a:buNone/>
            </a:pPr>
            <a:r>
              <a:rPr lang="en-US" b="1" dirty="0"/>
              <a:t>Classification:</a:t>
            </a:r>
            <a:endParaRPr lang="en-US" dirty="0"/>
          </a:p>
          <a:p>
            <a:pPr lvl="0">
              <a:buNone/>
            </a:pPr>
            <a:r>
              <a:rPr lang="en-US" b="1" dirty="0"/>
              <a:t>Natural</a:t>
            </a:r>
            <a:r>
              <a:rPr lang="en-US" dirty="0"/>
              <a:t>: there are three pharmacologically important </a:t>
            </a:r>
            <a:r>
              <a:rPr lang="en-US" dirty="0" err="1"/>
              <a:t>xanthines</a:t>
            </a:r>
            <a:r>
              <a:rPr lang="en-US" dirty="0"/>
              <a:t>:</a:t>
            </a:r>
          </a:p>
          <a:p>
            <a:pPr lvl="0"/>
            <a:r>
              <a:rPr lang="en-US" dirty="0"/>
              <a:t>Caffeine; present in tea, coffee, cacao and cola drink.</a:t>
            </a:r>
          </a:p>
          <a:p>
            <a:pPr lvl="0"/>
            <a:r>
              <a:rPr lang="en-US" dirty="0" err="1"/>
              <a:t>Theophylline</a:t>
            </a:r>
            <a:r>
              <a:rPr lang="en-US" dirty="0"/>
              <a:t>.</a:t>
            </a:r>
          </a:p>
          <a:p>
            <a:pPr lvl="0"/>
            <a:r>
              <a:rPr lang="en-US" dirty="0" err="1"/>
              <a:t>Theobromine</a:t>
            </a:r>
            <a:r>
              <a:rPr lang="en-US" dirty="0"/>
              <a:t>.</a:t>
            </a:r>
          </a:p>
          <a:p>
            <a:pPr rtl="1">
              <a:buNone/>
            </a:pPr>
            <a:r>
              <a:rPr lang="en-US" b="1" dirty="0"/>
              <a:t> </a:t>
            </a:r>
            <a:endParaRPr lang="en-US" dirty="0"/>
          </a:p>
          <a:p>
            <a:pPr lvl="0">
              <a:buNone/>
            </a:pPr>
            <a:r>
              <a:rPr lang="en-US" b="1" dirty="0"/>
              <a:t>Synthetic</a:t>
            </a:r>
            <a:r>
              <a:rPr lang="en-US" dirty="0"/>
              <a:t>: </a:t>
            </a:r>
            <a:r>
              <a:rPr lang="en-US" dirty="0" err="1"/>
              <a:t>aminophylline</a:t>
            </a:r>
            <a:r>
              <a:rPr lang="en-US" dirty="0"/>
              <a:t> </a:t>
            </a:r>
          </a:p>
          <a:p>
            <a:pPr rtl="1">
              <a:buNone/>
            </a:pPr>
            <a:r>
              <a:rPr lang="ar-EG" b="1" dirty="0"/>
              <a:t> </a:t>
            </a:r>
            <a:endParaRPr lang="en-US" dirty="0"/>
          </a:p>
          <a:p>
            <a:endParaRPr lang="ar-E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(N.B)Lung innervations:</a:t>
            </a:r>
            <a:br>
              <a:rPr lang="en-US" dirty="0"/>
            </a:br>
            <a:endParaRPr lang="ar-EG"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lvl="0"/>
            <a:r>
              <a:rPr lang="en-US" dirty="0"/>
              <a:t>Air ways are rich supplied with afferent and efferent </a:t>
            </a:r>
            <a:r>
              <a:rPr lang="en-US" dirty="0" err="1"/>
              <a:t>vagal</a:t>
            </a:r>
            <a:r>
              <a:rPr lang="en-US" dirty="0"/>
              <a:t> nerves  responsible for  </a:t>
            </a:r>
            <a:r>
              <a:rPr lang="en-US" dirty="0" err="1"/>
              <a:t>bronchoconstriction</a:t>
            </a:r>
            <a:r>
              <a:rPr lang="en-US" dirty="0"/>
              <a:t> (parasympathetic tone) ,so M</a:t>
            </a:r>
            <a:r>
              <a:rPr lang="en-US" baseline="-25000" dirty="0"/>
              <a:t>3 </a:t>
            </a:r>
            <a:r>
              <a:rPr lang="en-US" dirty="0"/>
              <a:t> blockers can dilate the constricted air ways.</a:t>
            </a:r>
          </a:p>
          <a:p>
            <a:pPr lvl="0"/>
            <a:r>
              <a:rPr lang="en-US" dirty="0"/>
              <a:t>In contrast, noradrenergic sympathetic innervations of air way is sparse, whoever β</a:t>
            </a:r>
            <a:r>
              <a:rPr lang="en-US" baseline="-25000" dirty="0"/>
              <a:t>2</a:t>
            </a:r>
            <a:r>
              <a:rPr lang="en-US" dirty="0"/>
              <a:t> adrenergic receptors are present in airways.</a:t>
            </a:r>
          </a:p>
          <a:p>
            <a:pPr lvl="0"/>
            <a:r>
              <a:rPr lang="en-US" dirty="0"/>
              <a:t>Airway cell surface have receptor for adenosine which causing contraction of airway smooth muscle and  histamine release from airway most cell.</a:t>
            </a:r>
          </a:p>
          <a:p>
            <a:pPr>
              <a:buNone/>
            </a:pPr>
            <a:r>
              <a:rPr lang="en-US" dirty="0"/>
              <a:t> </a:t>
            </a:r>
          </a:p>
          <a:p>
            <a:endParaRPr lang="ar-E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77000"/>
          </a:xfrm>
        </p:spPr>
        <p:txBody>
          <a:bodyPr>
            <a:normAutofit fontScale="92500" lnSpcReduction="20000"/>
          </a:bodyPr>
          <a:lstStyle/>
          <a:p>
            <a:pPr rtl="1">
              <a:buNone/>
            </a:pPr>
            <a:r>
              <a:rPr lang="en-US" b="1" dirty="0"/>
              <a:t>Mechanism of action:</a:t>
            </a:r>
            <a:endParaRPr lang="en-US" dirty="0"/>
          </a:p>
          <a:p>
            <a:pPr lvl="0"/>
            <a:r>
              <a:rPr lang="en-US" dirty="0"/>
              <a:t>They block cell surface receptor for adenosine (Adenosine causes contraction of airway smooth muscle, enhances histamine release from cells present in the lung). </a:t>
            </a:r>
          </a:p>
          <a:p>
            <a:pPr lvl="0"/>
            <a:r>
              <a:rPr lang="en-US" dirty="0"/>
              <a:t>They inhibit the enzyme </a:t>
            </a:r>
            <a:r>
              <a:rPr lang="en-US" dirty="0" err="1"/>
              <a:t>phosphodiestrase</a:t>
            </a:r>
            <a:r>
              <a:rPr lang="en-US" dirty="0"/>
              <a:t> (PDE) leading to an increase in the intracellular </a:t>
            </a:r>
            <a:r>
              <a:rPr lang="en-US" dirty="0" err="1"/>
              <a:t>cAMP</a:t>
            </a:r>
            <a:r>
              <a:rPr lang="en-US" dirty="0"/>
              <a:t> level which lead to relaxation of airway muscles and inhibition of release of the </a:t>
            </a:r>
            <a:r>
              <a:rPr lang="en-US" dirty="0" err="1"/>
              <a:t>bronchoconstrictor</a:t>
            </a:r>
            <a:r>
              <a:rPr lang="en-US" dirty="0"/>
              <a:t> substances from the mast cells.</a:t>
            </a:r>
          </a:p>
          <a:p>
            <a:pPr lvl="0"/>
            <a:r>
              <a:rPr lang="en-US" dirty="0"/>
              <a:t>They stimulate the release of </a:t>
            </a:r>
            <a:r>
              <a:rPr lang="en-US" dirty="0" err="1"/>
              <a:t>catecholamines</a:t>
            </a:r>
            <a:r>
              <a:rPr lang="en-US" dirty="0"/>
              <a:t> from adrenal medulla and inhibit COMT enzyme leading to </a:t>
            </a:r>
            <a:r>
              <a:rPr lang="en-US" dirty="0" err="1"/>
              <a:t>bronchodilatation</a:t>
            </a:r>
            <a:r>
              <a:rPr lang="en-US" dirty="0"/>
              <a:t>.</a:t>
            </a:r>
          </a:p>
          <a:p>
            <a:pPr lvl="0"/>
            <a:r>
              <a:rPr lang="en-US" dirty="0" err="1"/>
              <a:t>Theophylline</a:t>
            </a:r>
            <a:r>
              <a:rPr lang="en-US" dirty="0"/>
              <a:t> improves diaphragmatic contraction and reduces respiratory muscle fatigue.	</a:t>
            </a:r>
          </a:p>
          <a:p>
            <a:endParaRPr lang="ar-EG"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6324600"/>
          </a:xfrm>
        </p:spPr>
        <p:txBody>
          <a:bodyPr>
            <a:normAutofit lnSpcReduction="10000"/>
          </a:bodyPr>
          <a:lstStyle/>
          <a:p>
            <a:pPr rtl="1">
              <a:buNone/>
            </a:pPr>
            <a:r>
              <a:rPr lang="en-US" b="1" u="sng" dirty="0"/>
              <a:t>Pharmacological effects:</a:t>
            </a:r>
            <a:endParaRPr lang="en-US" dirty="0"/>
          </a:p>
          <a:p>
            <a:pPr rtl="1">
              <a:buNone/>
            </a:pPr>
            <a:r>
              <a:rPr lang="en-US" b="1" dirty="0"/>
              <a:t>Respiratory effects: </a:t>
            </a:r>
            <a:r>
              <a:rPr lang="en-US" dirty="0" err="1"/>
              <a:t>thophphylline</a:t>
            </a:r>
            <a:r>
              <a:rPr lang="en-US" dirty="0"/>
              <a:t> and </a:t>
            </a:r>
            <a:r>
              <a:rPr lang="en-US" dirty="0" err="1"/>
              <a:t>aminophylline</a:t>
            </a:r>
            <a:r>
              <a:rPr lang="en-US" dirty="0"/>
              <a:t> are potent direct bronchodilators and has some anti-inflammatory action in the air way </a:t>
            </a:r>
          </a:p>
          <a:p>
            <a:pPr rtl="1">
              <a:buNone/>
            </a:pPr>
            <a:r>
              <a:rPr lang="en-US" b="1" dirty="0"/>
              <a:t>CNS effects: </a:t>
            </a:r>
            <a:endParaRPr lang="en-US" dirty="0"/>
          </a:p>
          <a:p>
            <a:pPr lvl="0"/>
            <a:r>
              <a:rPr lang="en-US" dirty="0"/>
              <a:t>Caffeine and </a:t>
            </a:r>
            <a:r>
              <a:rPr lang="en-US" dirty="0" err="1"/>
              <a:t>theophylline</a:t>
            </a:r>
            <a:r>
              <a:rPr lang="en-US" dirty="0"/>
              <a:t> produce psychomotor stimulant effects.</a:t>
            </a:r>
          </a:p>
          <a:p>
            <a:pPr lvl="0"/>
            <a:r>
              <a:rPr lang="en-US" dirty="0"/>
              <a:t>Reduced fatigue, improved mental performance, increased alertness and power of concentration without euphoria.  large doses may produce restlessness, insomnia, headache and convulsions.</a:t>
            </a:r>
          </a:p>
          <a:p>
            <a:endParaRPr lang="ar-E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lstStyle/>
          <a:p>
            <a:pPr rtl="1">
              <a:buNone/>
            </a:pPr>
            <a:r>
              <a:rPr lang="en-US" b="1" dirty="0"/>
              <a:t>CVS effects:</a:t>
            </a:r>
            <a:endParaRPr lang="en-US" dirty="0"/>
          </a:p>
          <a:p>
            <a:pPr lvl="0"/>
            <a:r>
              <a:rPr lang="en-US" dirty="0"/>
              <a:t>All </a:t>
            </a:r>
            <a:r>
              <a:rPr lang="en-US" dirty="0" err="1"/>
              <a:t>xanthines</a:t>
            </a:r>
            <a:r>
              <a:rPr lang="en-US" dirty="0"/>
              <a:t>, possess an </a:t>
            </a:r>
            <a:r>
              <a:rPr lang="en-US" dirty="0" err="1"/>
              <a:t>inotropic</a:t>
            </a:r>
            <a:r>
              <a:rPr lang="en-US" dirty="0"/>
              <a:t> action. Large and toxic dose may cause </a:t>
            </a:r>
            <a:r>
              <a:rPr lang="en-US" dirty="0" err="1"/>
              <a:t>extrasystoles</a:t>
            </a:r>
            <a:r>
              <a:rPr lang="en-US" dirty="0"/>
              <a:t>. The heart rate is usually increased .</a:t>
            </a:r>
          </a:p>
          <a:p>
            <a:pPr lvl="0"/>
            <a:r>
              <a:rPr lang="en-US" dirty="0" err="1"/>
              <a:t>Xanthines</a:t>
            </a:r>
            <a:r>
              <a:rPr lang="en-US" dirty="0"/>
              <a:t> cause constriction of the cerebral vessels (mainly caffeine). </a:t>
            </a:r>
          </a:p>
          <a:p>
            <a:pPr lvl="0"/>
            <a:r>
              <a:rPr lang="en-US" dirty="0"/>
              <a:t>And causes peripheral dilatation of the blood vessels. Peripheral dilatation of blood vessels dominates the cerebral vasoconstrictor effect resulting in hypotension.</a:t>
            </a:r>
          </a:p>
          <a:p>
            <a:endParaRPr lang="ar-E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lnSpcReduction="10000"/>
          </a:bodyPr>
          <a:lstStyle/>
          <a:p>
            <a:pPr rtl="1">
              <a:buNone/>
            </a:pPr>
            <a:r>
              <a:rPr lang="en-US" b="1" dirty="0"/>
              <a:t>Smooth muscles: </a:t>
            </a:r>
            <a:r>
              <a:rPr lang="en-US" dirty="0" err="1"/>
              <a:t>xanthines</a:t>
            </a:r>
            <a:r>
              <a:rPr lang="en-US" dirty="0"/>
              <a:t>, particularly </a:t>
            </a:r>
            <a:r>
              <a:rPr lang="en-US" dirty="0" err="1"/>
              <a:t>theophylline</a:t>
            </a:r>
            <a:r>
              <a:rPr lang="en-US" dirty="0"/>
              <a:t> and </a:t>
            </a:r>
            <a:r>
              <a:rPr lang="en-US" dirty="0" err="1"/>
              <a:t>aminophylline</a:t>
            </a:r>
            <a:r>
              <a:rPr lang="en-US" dirty="0"/>
              <a:t>, are direct smooth muscle relaxants, the most prominent effect is on the bronchi.</a:t>
            </a:r>
          </a:p>
          <a:p>
            <a:pPr rtl="1">
              <a:buNone/>
            </a:pPr>
            <a:r>
              <a:rPr lang="en-US" b="1" dirty="0"/>
              <a:t>Skeletal muscles: </a:t>
            </a:r>
            <a:r>
              <a:rPr lang="en-US" dirty="0" err="1"/>
              <a:t>xanthines</a:t>
            </a:r>
            <a:r>
              <a:rPr lang="en-US" dirty="0"/>
              <a:t>, particularly caffeine, cause direct stimulation of the skeletal muscles, this together with the central stimulant action delays fatigue and improves muscle work.</a:t>
            </a:r>
          </a:p>
          <a:p>
            <a:pPr rtl="1">
              <a:buNone/>
            </a:pPr>
            <a:r>
              <a:rPr lang="en-US" b="1" dirty="0"/>
              <a:t>Diuretic action:</a:t>
            </a:r>
            <a:r>
              <a:rPr lang="en-US" dirty="0"/>
              <a:t> </a:t>
            </a:r>
            <a:r>
              <a:rPr lang="en-US" dirty="0" err="1"/>
              <a:t>xanthines</a:t>
            </a:r>
            <a:r>
              <a:rPr lang="en-US" dirty="0"/>
              <a:t> cause weak </a:t>
            </a:r>
            <a:r>
              <a:rPr lang="en-US" dirty="0" err="1"/>
              <a:t>diuresis</a:t>
            </a:r>
            <a:r>
              <a:rPr lang="en-US" dirty="0"/>
              <a:t>, this is partly due to increased renal blood flow and partly due to inhibition of sodium </a:t>
            </a:r>
            <a:r>
              <a:rPr lang="en-US" dirty="0" err="1"/>
              <a:t>reabsorption</a:t>
            </a:r>
            <a:r>
              <a:rPr lang="en-US" dirty="0"/>
              <a:t>.</a:t>
            </a:r>
          </a:p>
          <a:p>
            <a:pPr rtl="1">
              <a:buNone/>
            </a:pPr>
            <a:r>
              <a:rPr lang="en-US" b="1" dirty="0"/>
              <a:t>Miscellaneous:</a:t>
            </a:r>
            <a:endParaRPr lang="en-US" dirty="0"/>
          </a:p>
          <a:p>
            <a:pPr lvl="0">
              <a:buNone/>
            </a:pPr>
            <a:r>
              <a:rPr lang="en-US" dirty="0"/>
              <a:t>Stimulation of gastric secretion (mainly caffeine).</a:t>
            </a:r>
          </a:p>
          <a:p>
            <a:endParaRPr lang="ar-E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lstStyle/>
          <a:p>
            <a:pPr rtl="1">
              <a:buNone/>
            </a:pPr>
            <a:r>
              <a:rPr lang="en-US" b="1" dirty="0"/>
              <a:t>Therapeutic Uses:</a:t>
            </a:r>
            <a:endParaRPr lang="en-US" dirty="0"/>
          </a:p>
          <a:p>
            <a:pPr rtl="1">
              <a:buNone/>
            </a:pPr>
            <a:r>
              <a:rPr lang="en-US" b="1" dirty="0"/>
              <a:t>(A) Respiratory uses: </a:t>
            </a:r>
            <a:endParaRPr lang="en-US" dirty="0"/>
          </a:p>
          <a:p>
            <a:pPr lvl="0"/>
            <a:r>
              <a:rPr lang="en-US" b="1" dirty="0"/>
              <a:t>Management of asthma:</a:t>
            </a:r>
            <a:endParaRPr lang="en-US" dirty="0"/>
          </a:p>
          <a:p>
            <a:pPr lvl="0">
              <a:buNone/>
            </a:pPr>
            <a:r>
              <a:rPr lang="en-US" dirty="0"/>
              <a:t>Symptomatic relief of acute attack: </a:t>
            </a:r>
            <a:r>
              <a:rPr lang="en-US" dirty="0" err="1"/>
              <a:t>aminophylline</a:t>
            </a:r>
            <a:r>
              <a:rPr lang="en-US" dirty="0"/>
              <a:t> (250 mg) is given by slow I.V infusion (at least over 15 minutes) followed by maintenance I.V infusion of 0.7 mg/Kg/h. also used in all types of asthma.</a:t>
            </a:r>
          </a:p>
          <a:p>
            <a:pPr lvl="0"/>
            <a:r>
              <a:rPr lang="en-US" b="1" dirty="0"/>
              <a:t>Treatment of </a:t>
            </a:r>
            <a:r>
              <a:rPr lang="en-US" b="1" dirty="0" err="1"/>
              <a:t>bronchospasm</a:t>
            </a:r>
            <a:r>
              <a:rPr lang="en-US" dirty="0"/>
              <a:t> due to chronic bronchitis</a:t>
            </a:r>
            <a:r>
              <a:rPr lang="en-US" b="1" dirty="0"/>
              <a:t> </a:t>
            </a:r>
            <a:r>
              <a:rPr lang="en-US" dirty="0"/>
              <a:t>or emphysema.</a:t>
            </a:r>
          </a:p>
          <a:p>
            <a:endParaRPr lang="ar-E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rtl="1">
              <a:buNone/>
            </a:pPr>
            <a:r>
              <a:rPr lang="en-US" b="1" dirty="0"/>
              <a:t>(B) CNS uses:</a:t>
            </a:r>
            <a:endParaRPr lang="en-US" dirty="0"/>
          </a:p>
          <a:p>
            <a:pPr lvl="0"/>
            <a:r>
              <a:rPr lang="en-US" dirty="0"/>
              <a:t>Headache (caffeine + aspirin)	</a:t>
            </a:r>
          </a:p>
          <a:p>
            <a:pPr lvl="0"/>
            <a:r>
              <a:rPr lang="en-US" dirty="0"/>
              <a:t>Migraine (Caffeine + ergot</a:t>
            </a:r>
          </a:p>
          <a:p>
            <a:pPr rtl="1">
              <a:buNone/>
            </a:pPr>
            <a:r>
              <a:rPr lang="en-US" b="1" dirty="0"/>
              <a:t>(C)  Cardiac uses:</a:t>
            </a:r>
            <a:endParaRPr lang="en-US" dirty="0"/>
          </a:p>
          <a:p>
            <a:pPr lvl="0">
              <a:buNone/>
            </a:pPr>
            <a:r>
              <a:rPr lang="en-US" dirty="0"/>
              <a:t>Refractory cases of congestive heart failure (positive </a:t>
            </a:r>
            <a:r>
              <a:rPr lang="en-US" dirty="0" err="1"/>
              <a:t>inotropic</a:t>
            </a:r>
            <a:r>
              <a:rPr lang="en-US" dirty="0"/>
              <a:t>)</a:t>
            </a:r>
          </a:p>
          <a:p>
            <a:pPr>
              <a:buNone/>
            </a:pPr>
            <a:r>
              <a:rPr lang="en-US" b="1" dirty="0"/>
              <a:t> (D) Gastrointestinal uses:</a:t>
            </a:r>
            <a:r>
              <a:rPr lang="en-US" dirty="0"/>
              <a:t> acute </a:t>
            </a:r>
            <a:r>
              <a:rPr lang="en-US" dirty="0" err="1"/>
              <a:t>biliary</a:t>
            </a:r>
            <a:r>
              <a:rPr lang="en-US" dirty="0"/>
              <a:t> colic </a:t>
            </a:r>
            <a:endParaRPr lang="ar-E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410200"/>
          </a:xfrm>
        </p:spPr>
        <p:txBody>
          <a:bodyPr>
            <a:normAutofit lnSpcReduction="10000"/>
          </a:bodyPr>
          <a:lstStyle/>
          <a:p>
            <a:pPr>
              <a:buNone/>
            </a:pPr>
            <a:r>
              <a:rPr lang="en-US" b="1" dirty="0"/>
              <a:t>Adverse effects:</a:t>
            </a:r>
            <a:endParaRPr lang="en-US" dirty="0"/>
          </a:p>
          <a:p>
            <a:pPr>
              <a:buNone/>
            </a:pPr>
            <a:r>
              <a:rPr lang="en-US" b="1" dirty="0"/>
              <a:t> </a:t>
            </a:r>
            <a:endParaRPr lang="en-US" dirty="0"/>
          </a:p>
          <a:p>
            <a:pPr lvl="0"/>
            <a:r>
              <a:rPr lang="en-US" u="sng" dirty="0"/>
              <a:t>GIT:</a:t>
            </a:r>
            <a:r>
              <a:rPr lang="en-US" dirty="0"/>
              <a:t> nausea, vomiting, anorexia, reactivation of peptic ulcer.</a:t>
            </a:r>
          </a:p>
          <a:p>
            <a:pPr lvl="0"/>
            <a:r>
              <a:rPr lang="en-US" u="sng" dirty="0"/>
              <a:t>CVS:</a:t>
            </a:r>
            <a:r>
              <a:rPr lang="en-US" dirty="0"/>
              <a:t> palpitations, tachycardia, </a:t>
            </a:r>
            <a:r>
              <a:rPr lang="en-US" dirty="0" err="1"/>
              <a:t>precordial</a:t>
            </a:r>
            <a:r>
              <a:rPr lang="en-US" dirty="0"/>
              <a:t> pain, and arrhythmias. Rapid </a:t>
            </a:r>
            <a:r>
              <a:rPr lang="en-US" dirty="0" err="1"/>
              <a:t>I.V.injection</a:t>
            </a:r>
            <a:r>
              <a:rPr lang="en-US" dirty="0"/>
              <a:t> can cause hypotension, syncope and cardiac arrest.</a:t>
            </a:r>
          </a:p>
          <a:p>
            <a:pPr lvl="0"/>
            <a:r>
              <a:rPr lang="en-US" u="sng" dirty="0"/>
              <a:t>CNS:</a:t>
            </a:r>
            <a:r>
              <a:rPr lang="en-US" dirty="0"/>
              <a:t> irritability, insomnia, nervousness &amp; convulsions.</a:t>
            </a:r>
          </a:p>
          <a:p>
            <a:pPr lvl="0"/>
            <a:r>
              <a:rPr lang="en-US" u="sng" dirty="0"/>
              <a:t>Respiratory:</a:t>
            </a:r>
            <a:r>
              <a:rPr lang="en-US" dirty="0"/>
              <a:t> </a:t>
            </a:r>
            <a:r>
              <a:rPr lang="en-US" dirty="0" err="1"/>
              <a:t>tachypnea</a:t>
            </a:r>
            <a:r>
              <a:rPr lang="en-US" dirty="0"/>
              <a:t> and respiratory arrest at large dose.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b="1" u="sng" dirty="0"/>
              <a:t>II. REDUCTION OF BRONCHIAL INFLAMMATION AND HYPERREACTIVITY</a:t>
            </a:r>
            <a:endParaRPr lang="en-US" dirty="0"/>
          </a:p>
          <a:p>
            <a:pPr rtl="1">
              <a:buNone/>
            </a:pPr>
            <a:r>
              <a:rPr lang="en-US" dirty="0"/>
              <a:t> </a:t>
            </a:r>
          </a:p>
          <a:p>
            <a:pPr>
              <a:buNone/>
            </a:pPr>
            <a:r>
              <a:rPr lang="en-US" dirty="0"/>
              <a:t>The bronchial hyperactivity and inflammation is controlled or reduced by regular treatment with </a:t>
            </a:r>
            <a:r>
              <a:rPr lang="en-US" dirty="0" err="1"/>
              <a:t>adrenocortical</a:t>
            </a:r>
            <a:r>
              <a:rPr lang="en-US" dirty="0"/>
              <a:t> </a:t>
            </a:r>
            <a:r>
              <a:rPr lang="en-US" dirty="0" err="1"/>
              <a:t>steroides</a:t>
            </a:r>
            <a:r>
              <a:rPr lang="en-US" dirty="0"/>
              <a:t>.</a:t>
            </a:r>
            <a:endParaRPr lang="ar-E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a:bodyPr>
          <a:lstStyle/>
          <a:p>
            <a:pPr>
              <a:buNone/>
            </a:pPr>
            <a:r>
              <a:rPr lang="en-US" b="1" dirty="0"/>
              <a:t>ADRENOCORTICAL STEROIDES</a:t>
            </a:r>
            <a:endParaRPr lang="en-US" dirty="0"/>
          </a:p>
          <a:p>
            <a:pPr>
              <a:buNone/>
            </a:pPr>
            <a:r>
              <a:rPr lang="en-US" i="1" dirty="0"/>
              <a:t> </a:t>
            </a:r>
            <a:endParaRPr lang="en-US" dirty="0"/>
          </a:p>
          <a:p>
            <a:pPr rtl="1">
              <a:buNone/>
            </a:pPr>
            <a:r>
              <a:rPr lang="en-US" b="1" dirty="0" err="1"/>
              <a:t>Glucocorticoids</a:t>
            </a:r>
            <a:r>
              <a:rPr lang="en-US" b="1" dirty="0"/>
              <a:t> have become the cornerstone of therapy </a:t>
            </a:r>
            <a:r>
              <a:rPr lang="en-US" dirty="0"/>
              <a:t> of both asthma and allergic rhinitis. </a:t>
            </a:r>
            <a:endParaRPr lang="ar-E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915400" cy="6096000"/>
          </a:xfrm>
        </p:spPr>
        <p:txBody>
          <a:bodyPr>
            <a:normAutofit fontScale="92500"/>
          </a:bodyPr>
          <a:lstStyle/>
          <a:p>
            <a:pPr rtl="1">
              <a:buNone/>
            </a:pPr>
            <a:r>
              <a:rPr lang="en-US" b="1" u="sng" dirty="0"/>
              <a:t>The exact mechanism is not known and may include:</a:t>
            </a:r>
            <a:endParaRPr lang="en-US" dirty="0"/>
          </a:p>
          <a:p>
            <a:pPr lvl="0"/>
            <a:r>
              <a:rPr lang="en-US" dirty="0"/>
              <a:t>They suppress the immune mechanism and reduce antibody synthesis.</a:t>
            </a:r>
          </a:p>
          <a:p>
            <a:pPr lvl="0"/>
            <a:r>
              <a:rPr lang="en-US" dirty="0"/>
              <a:t>Potentiate the effect endogenous </a:t>
            </a:r>
            <a:r>
              <a:rPr lang="en-US" dirty="0" err="1"/>
              <a:t>catecholamines</a:t>
            </a:r>
            <a:r>
              <a:rPr lang="en-US" dirty="0"/>
              <a:t> by preventing their non neuronal uptake and increase number of </a:t>
            </a:r>
            <a:r>
              <a:rPr lang="en-US" dirty="0">
                <a:sym typeface="Symbol"/>
              </a:rPr>
              <a:t></a:t>
            </a:r>
            <a:r>
              <a:rPr lang="en-US" dirty="0"/>
              <a:t> receptors.</a:t>
            </a:r>
          </a:p>
          <a:p>
            <a:pPr lvl="0"/>
            <a:r>
              <a:rPr lang="en-US" dirty="0"/>
              <a:t>Inhibition of the influx of inflammatory cells into the lung and inhibition of the release of mediators from macrophages and </a:t>
            </a:r>
            <a:r>
              <a:rPr lang="en-US" dirty="0" err="1"/>
              <a:t>eosinophils</a:t>
            </a:r>
            <a:r>
              <a:rPr lang="en-US" dirty="0"/>
              <a:t>. </a:t>
            </a:r>
          </a:p>
          <a:p>
            <a:pPr lvl="0"/>
            <a:r>
              <a:rPr lang="en-US" dirty="0"/>
              <a:t>Also, corticosteroids prevent the formation of </a:t>
            </a:r>
            <a:r>
              <a:rPr lang="en-US" dirty="0" err="1"/>
              <a:t>bronchoconstircting</a:t>
            </a:r>
            <a:r>
              <a:rPr lang="en-US" dirty="0"/>
              <a:t> PGs, LTs and platelets activating factor by inhibiting </a:t>
            </a:r>
            <a:r>
              <a:rPr lang="en-US" dirty="0" err="1"/>
              <a:t>phospholipase</a:t>
            </a:r>
            <a:r>
              <a:rPr lang="en-US" dirty="0"/>
              <a:t> A</a:t>
            </a:r>
            <a:r>
              <a:rPr lang="en-US" baseline="-25000" dirty="0"/>
              <a:t>2</a:t>
            </a:r>
            <a:r>
              <a:rPr lang="en-US" dirty="0"/>
              <a:t> enzyme.</a:t>
            </a:r>
          </a:p>
          <a:p>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0713"/>
            <a:ext cx="8229600" cy="1008062"/>
          </a:xfrm>
          <a:solidFill>
            <a:srgbClr val="FFFFCC"/>
          </a:solidFill>
        </p:spPr>
        <p:txBody>
          <a:bodyPr/>
          <a:lstStyle/>
          <a:p>
            <a:pPr algn="ctr" eaLnBrk="1" hangingPunct="1"/>
            <a:r>
              <a:rPr lang="en-US" sz="4000">
                <a:latin typeface="Arial Black" pitchFamily="34" charset="0"/>
              </a:rPr>
              <a:t>Etiology</a:t>
            </a:r>
          </a:p>
        </p:txBody>
      </p:sp>
      <p:sp>
        <p:nvSpPr>
          <p:cNvPr id="9219" name="Rectangle 3"/>
          <p:cNvSpPr>
            <a:spLocks noGrp="1" noChangeArrowheads="1"/>
          </p:cNvSpPr>
          <p:nvPr>
            <p:ph type="body" idx="1"/>
          </p:nvPr>
        </p:nvSpPr>
        <p:spPr>
          <a:xfrm>
            <a:off x="457200" y="1916113"/>
            <a:ext cx="8229600" cy="4392612"/>
          </a:xfrm>
          <a:solidFill>
            <a:srgbClr val="CCFFFF"/>
          </a:solidFill>
        </p:spPr>
        <p:txBody>
          <a:bodyPr/>
          <a:lstStyle/>
          <a:p>
            <a:pPr algn="just" rtl="0" eaLnBrk="1" hangingPunct="1"/>
            <a:r>
              <a:rPr lang="en-US" dirty="0"/>
              <a:t>Due to a combination of genetic and environmental factors.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US" b="1" u="sng" dirty="0"/>
              <a:t>Indications  </a:t>
            </a:r>
            <a:endParaRPr lang="en-US" dirty="0"/>
          </a:p>
          <a:p>
            <a:pPr>
              <a:buNone/>
            </a:pPr>
            <a:r>
              <a:rPr lang="en-US" dirty="0"/>
              <a:t>all types of asthma: may be used </a:t>
            </a:r>
            <a:r>
              <a:rPr lang="en-US" b="1" u="sng" dirty="0"/>
              <a:t>systemically</a:t>
            </a:r>
            <a:r>
              <a:rPr lang="en-US" b="1" dirty="0"/>
              <a:t> as </a:t>
            </a:r>
            <a:r>
              <a:rPr lang="en-US" dirty="0"/>
              <a:t>hydrocortisone</a:t>
            </a:r>
            <a:r>
              <a:rPr lang="en-US" b="1" dirty="0"/>
              <a:t>,</a:t>
            </a:r>
            <a:r>
              <a:rPr lang="en-US" dirty="0"/>
              <a:t> </a:t>
            </a:r>
            <a:r>
              <a:rPr lang="en-US" dirty="0" err="1"/>
              <a:t>prednisolone</a:t>
            </a:r>
            <a:r>
              <a:rPr lang="en-US" dirty="0"/>
              <a:t>, </a:t>
            </a:r>
            <a:r>
              <a:rPr lang="en-US" dirty="0" err="1"/>
              <a:t>dexamethazone</a:t>
            </a:r>
            <a:endParaRPr lang="en-US" dirty="0"/>
          </a:p>
          <a:p>
            <a:pPr>
              <a:buNone/>
            </a:pPr>
            <a:r>
              <a:rPr lang="en-US" b="1" dirty="0"/>
              <a:t> </a:t>
            </a:r>
            <a:r>
              <a:rPr lang="en-US" b="1" u="sng" dirty="0"/>
              <a:t>or by inhalation as </a:t>
            </a:r>
            <a:r>
              <a:rPr lang="en-US" dirty="0" err="1"/>
              <a:t>beclomethazone</a:t>
            </a:r>
            <a:r>
              <a:rPr lang="en-US" dirty="0"/>
              <a:t>, </a:t>
            </a:r>
            <a:r>
              <a:rPr lang="en-US" dirty="0" err="1"/>
              <a:t>fluticasone</a:t>
            </a:r>
            <a:r>
              <a:rPr lang="en-US" dirty="0"/>
              <a:t> and </a:t>
            </a:r>
            <a:r>
              <a:rPr lang="en-US" dirty="0" err="1"/>
              <a:t>triamcinolone</a:t>
            </a:r>
            <a:r>
              <a:rPr lang="en-US" dirty="0"/>
              <a:t> (By this method, the drugs exert local action with minimal systemic absorption and reduced adverse effects).</a:t>
            </a:r>
          </a:p>
          <a:p>
            <a:endParaRPr lang="ar-EG"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lnSpcReduction="10000"/>
          </a:bodyPr>
          <a:lstStyle/>
          <a:p>
            <a:pPr rtl="1">
              <a:buNone/>
            </a:pPr>
            <a:r>
              <a:rPr lang="en-US" b="1" dirty="0"/>
              <a:t>Adverse effects</a:t>
            </a:r>
            <a:r>
              <a:rPr lang="en-US" b="1" i="1" u="sng" dirty="0"/>
              <a:t>:</a:t>
            </a:r>
            <a:endParaRPr lang="en-US" b="1" i="1" dirty="0"/>
          </a:p>
          <a:p>
            <a:pPr rtl="1">
              <a:buNone/>
            </a:pPr>
            <a:r>
              <a:rPr lang="en-US" dirty="0"/>
              <a:t>These occur if high doses of systemic corticosteroids are used for long duration. They include:</a:t>
            </a:r>
          </a:p>
          <a:p>
            <a:pPr lvl="0"/>
            <a:r>
              <a:rPr lang="en-US" dirty="0"/>
              <a:t>Adrenal suppression, Cushing syndrome, weight gain, salt and water retention, </a:t>
            </a:r>
            <a:r>
              <a:rPr lang="en-US" dirty="0" err="1"/>
              <a:t>immunosuppression</a:t>
            </a:r>
            <a:r>
              <a:rPr lang="en-US" dirty="0"/>
              <a:t> with flare of infection, depression, </a:t>
            </a:r>
            <a:r>
              <a:rPr lang="en-US" dirty="0" err="1"/>
              <a:t>psycosis</a:t>
            </a:r>
            <a:r>
              <a:rPr lang="en-US" dirty="0"/>
              <a:t>, growth retardation in children, peptic ulcer and cataract.</a:t>
            </a:r>
          </a:p>
          <a:p>
            <a:pPr lvl="0"/>
            <a:r>
              <a:rPr lang="en-US" dirty="0" err="1"/>
              <a:t>Oropharyngeal</a:t>
            </a:r>
            <a:r>
              <a:rPr lang="en-US" dirty="0"/>
              <a:t> </a:t>
            </a:r>
            <a:r>
              <a:rPr lang="en-US" dirty="0" err="1"/>
              <a:t>candidiasis</a:t>
            </a:r>
            <a:r>
              <a:rPr lang="en-US" dirty="0"/>
              <a:t> can occur after inhaled corticosteroid. To be avoided; use mouth wash and gargle after each inhalation. If Candida infection occurs.</a:t>
            </a:r>
          </a:p>
          <a:p>
            <a:endParaRPr lang="ar-E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lstStyle/>
          <a:p>
            <a:pPr>
              <a:buNone/>
            </a:pPr>
            <a:r>
              <a:rPr lang="en-US" b="1" dirty="0"/>
              <a:t>LEUKOTRIENE INHIBITORS</a:t>
            </a:r>
          </a:p>
          <a:p>
            <a:pPr>
              <a:buNone/>
            </a:pPr>
            <a:r>
              <a:rPr lang="en-US" dirty="0"/>
              <a:t> </a:t>
            </a:r>
          </a:p>
          <a:p>
            <a:pPr lvl="0"/>
            <a:r>
              <a:rPr lang="en-US" dirty="0" err="1"/>
              <a:t>Leukotrienes</a:t>
            </a:r>
            <a:r>
              <a:rPr lang="en-US" dirty="0"/>
              <a:t> substances serve as mediators in the inflammatory events that contribute to </a:t>
            </a:r>
            <a:r>
              <a:rPr lang="en-US" dirty="0" err="1"/>
              <a:t>bronchospasm</a:t>
            </a:r>
            <a:r>
              <a:rPr lang="en-US" dirty="0"/>
              <a:t> in patients with asthma.</a:t>
            </a:r>
          </a:p>
          <a:p>
            <a:pPr lvl="0"/>
            <a:r>
              <a:rPr lang="en-US" dirty="0" err="1"/>
              <a:t>Zafirlukast</a:t>
            </a:r>
            <a:r>
              <a:rPr lang="en-US" dirty="0"/>
              <a:t> and </a:t>
            </a:r>
            <a:r>
              <a:rPr lang="en-US" dirty="0" err="1"/>
              <a:t>montelukast</a:t>
            </a:r>
            <a:r>
              <a:rPr lang="en-US" dirty="0"/>
              <a:t>, are  </a:t>
            </a:r>
            <a:r>
              <a:rPr lang="en-US" dirty="0" err="1"/>
              <a:t>leukotriene</a:t>
            </a:r>
            <a:r>
              <a:rPr lang="en-US" dirty="0"/>
              <a:t> receptor antagonists. </a:t>
            </a:r>
          </a:p>
          <a:p>
            <a:pPr lvl="0"/>
            <a:r>
              <a:rPr lang="en-US" dirty="0" err="1"/>
              <a:t>Zileuton</a:t>
            </a:r>
            <a:r>
              <a:rPr lang="en-US" dirty="0"/>
              <a:t>, a </a:t>
            </a:r>
            <a:r>
              <a:rPr lang="en-US" dirty="0" err="1"/>
              <a:t>leukotriene</a:t>
            </a:r>
            <a:r>
              <a:rPr lang="en-US" dirty="0"/>
              <a:t> synthesis inhibitor. </a:t>
            </a:r>
          </a:p>
          <a:p>
            <a:endParaRPr lang="ar-E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b="1" u="sng" dirty="0"/>
              <a:t>III. PROPHYLACTIC TREATMENT</a:t>
            </a:r>
            <a:endParaRPr lang="en-US" dirty="0"/>
          </a:p>
          <a:p>
            <a:pPr>
              <a:buNone/>
            </a:pPr>
            <a:r>
              <a:rPr lang="en-US" dirty="0"/>
              <a:t> </a:t>
            </a:r>
          </a:p>
          <a:p>
            <a:pPr>
              <a:buNone/>
            </a:pPr>
            <a:r>
              <a:rPr lang="en-US" b="1" dirty="0"/>
              <a:t>MAST CELL STABILIZERS:</a:t>
            </a:r>
            <a:endParaRPr lang="en-US" dirty="0"/>
          </a:p>
          <a:p>
            <a:pPr>
              <a:buNone/>
            </a:pPr>
            <a:r>
              <a:rPr lang="en-US" dirty="0"/>
              <a:t> </a:t>
            </a:r>
          </a:p>
          <a:p>
            <a:r>
              <a:rPr lang="en-US" b="1" dirty="0"/>
              <a:t>DISODIUM CROMOGLYCATE </a:t>
            </a:r>
            <a:endParaRPr lang="en-US" dirty="0"/>
          </a:p>
          <a:p>
            <a:pPr rtl="1">
              <a:buNone/>
            </a:pPr>
            <a:r>
              <a:rPr lang="en-US" dirty="0"/>
              <a:t> </a:t>
            </a:r>
          </a:p>
          <a:p>
            <a:pPr rtl="1">
              <a:buNone/>
            </a:pPr>
            <a:r>
              <a:rPr lang="en-US" dirty="0"/>
              <a:t>They  inhibits or prevents </a:t>
            </a:r>
            <a:r>
              <a:rPr lang="en-US" dirty="0" err="1"/>
              <a:t>bronchospasm</a:t>
            </a:r>
            <a:r>
              <a:rPr lang="en-US" dirty="0"/>
              <a:t> induced by various stimuli including antigens, exercise, cold or dry air. Also, its chronic use may reduce the overall level of bronchial </a:t>
            </a:r>
            <a:r>
              <a:rPr lang="en-US" dirty="0" err="1"/>
              <a:t>hyperreactivity</a:t>
            </a:r>
            <a:r>
              <a:rPr lang="en-US" dirty="0"/>
              <a:t>. </a:t>
            </a:r>
          </a:p>
          <a:p>
            <a:endParaRPr lang="ar-EG"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dirty="0"/>
              <a:t>Mechanism of action: </a:t>
            </a:r>
            <a:r>
              <a:rPr lang="en-US" dirty="0"/>
              <a:t>stabilizes mast cells so preventing release of mediators induced by antigens &amp; nonspecific stimuli. </a:t>
            </a:r>
          </a:p>
          <a:p>
            <a:pPr>
              <a:buNone/>
            </a:pPr>
            <a:r>
              <a:rPr lang="en-US" dirty="0"/>
              <a:t>This occurs by inhibiting Ca</a:t>
            </a:r>
            <a:r>
              <a:rPr lang="en-US" baseline="30000" dirty="0"/>
              <a:t>++ </a:t>
            </a:r>
            <a:r>
              <a:rPr lang="en-US" dirty="0"/>
              <a:t>influx across mast cell membrane. It also suppresses inflammatory cell influx and </a:t>
            </a:r>
            <a:r>
              <a:rPr lang="en-US" dirty="0" err="1"/>
              <a:t>chemotactic</a:t>
            </a:r>
            <a:r>
              <a:rPr lang="en-US" dirty="0"/>
              <a:t> activity as well as antigen induced reactivity.</a:t>
            </a:r>
          </a:p>
          <a:p>
            <a:pPr>
              <a:buNone/>
            </a:pPr>
            <a:r>
              <a:rPr lang="en-US" dirty="0"/>
              <a:t> </a:t>
            </a:r>
          </a:p>
          <a:p>
            <a:endParaRPr lang="ar-E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US" b="1" dirty="0"/>
              <a:t>Therapeutic Uses:</a:t>
            </a:r>
            <a:endParaRPr lang="en-US" dirty="0"/>
          </a:p>
          <a:p>
            <a:pPr>
              <a:buNone/>
            </a:pPr>
            <a:r>
              <a:rPr lang="en-US" b="1" dirty="0"/>
              <a:t> </a:t>
            </a:r>
            <a:endParaRPr lang="en-US" dirty="0"/>
          </a:p>
          <a:p>
            <a:pPr lvl="0"/>
            <a:r>
              <a:rPr lang="en-US" dirty="0"/>
              <a:t>It is used as a prophylactic treatment in case of mild to moderate asthma by inhalation in between the attacks. </a:t>
            </a:r>
          </a:p>
          <a:p>
            <a:pPr lvl="0"/>
            <a:r>
              <a:rPr lang="en-US" dirty="0"/>
              <a:t>Allergic rhinitis or hay fever.</a:t>
            </a:r>
          </a:p>
          <a:p>
            <a:pPr>
              <a:buNone/>
            </a:pPr>
            <a:r>
              <a:rPr lang="en-US" dirty="0"/>
              <a:t> </a:t>
            </a:r>
          </a:p>
          <a:p>
            <a:pPr>
              <a:buNone/>
            </a:pPr>
            <a:r>
              <a:rPr lang="en-US" b="1" dirty="0"/>
              <a:t>Adverse Effects:</a:t>
            </a:r>
            <a:endParaRPr lang="en-US" dirty="0"/>
          </a:p>
          <a:p>
            <a:pPr>
              <a:buNone/>
            </a:pPr>
            <a:r>
              <a:rPr lang="en-US" b="1" dirty="0"/>
              <a:t> </a:t>
            </a:r>
            <a:r>
              <a:rPr lang="en-US" dirty="0"/>
              <a:t>The adverse effects are minor &amp; localized at the site of deposition, in the form of throat irritation, cough, mouth dryness, chest tightness and wheezing.</a:t>
            </a:r>
          </a:p>
          <a:p>
            <a:pPr lvl="0"/>
            <a:r>
              <a:rPr lang="en-US" dirty="0"/>
              <a:t>may lead to </a:t>
            </a:r>
            <a:r>
              <a:rPr lang="en-US" dirty="0" err="1"/>
              <a:t>bronchospasm</a:t>
            </a:r>
            <a:r>
              <a:rPr lang="en-US" dirty="0"/>
              <a:t>. These symptoms can be prevented by inhaling </a:t>
            </a:r>
            <a:r>
              <a:rPr lang="en-US" dirty="0">
                <a:sym typeface="Symbol"/>
              </a:rPr>
              <a:t></a:t>
            </a:r>
            <a:r>
              <a:rPr lang="en-US" baseline="-25000" dirty="0"/>
              <a:t>2</a:t>
            </a:r>
            <a:r>
              <a:rPr lang="en-US" dirty="0"/>
              <a:t> agonist before </a:t>
            </a:r>
            <a:r>
              <a:rPr lang="en-US" dirty="0" err="1"/>
              <a:t>cromolyen</a:t>
            </a:r>
            <a:r>
              <a:rPr lang="en-US" dirty="0"/>
              <a:t> inhalation.</a:t>
            </a:r>
          </a:p>
          <a:p>
            <a:pPr lvl="0"/>
            <a:endParaRPr lang="en-US" dirty="0"/>
          </a:p>
          <a:p>
            <a:pPr rtl="1">
              <a:buNone/>
            </a:pPr>
            <a:r>
              <a:rPr lang="en-US" b="1" dirty="0"/>
              <a:t>KETOTIFEN </a:t>
            </a:r>
            <a:endParaRPr lang="en-US" dirty="0"/>
          </a:p>
          <a:p>
            <a:pPr rtl="1">
              <a:buNone/>
            </a:pPr>
            <a:r>
              <a:rPr lang="en-US" dirty="0"/>
              <a:t>In addition it has antihistaminic effect due to blockade of </a:t>
            </a:r>
            <a:r>
              <a:rPr lang="en-US" cap="small" dirty="0"/>
              <a:t>hi </a:t>
            </a:r>
            <a:r>
              <a:rPr lang="en-US" dirty="0"/>
              <a:t>receptors. It is given orally.</a:t>
            </a:r>
          </a:p>
          <a:p>
            <a:pPr>
              <a:buNone/>
            </a:pPr>
            <a:r>
              <a:rPr lang="en-US" b="1" dirty="0"/>
              <a:t>Side effects:</a:t>
            </a:r>
            <a:r>
              <a:rPr lang="en-US" dirty="0"/>
              <a:t> sedation, dry mouth &amp; dizziness.</a:t>
            </a:r>
          </a:p>
          <a:p>
            <a:pPr lvl="0"/>
            <a:endParaRPr lang="en-US" dirty="0"/>
          </a:p>
          <a:p>
            <a:pPr>
              <a:buNone/>
            </a:pPr>
            <a:r>
              <a:rPr lang="en-US" i="1" dirty="0"/>
              <a:t> </a:t>
            </a:r>
            <a:endParaRPr lang="en-US" dirty="0"/>
          </a:p>
          <a:p>
            <a:endParaRPr lang="ar-E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buNone/>
            </a:pPr>
            <a:r>
              <a:rPr lang="en-US" b="1" u="sng" dirty="0"/>
              <a:t>V. OTHER DRUGS USED IN TREATMENT OF BRONCHIAL ASTHMA</a:t>
            </a:r>
            <a:endParaRPr lang="en-US" dirty="0"/>
          </a:p>
          <a:p>
            <a:pPr rtl="1">
              <a:buNone/>
            </a:pPr>
            <a:r>
              <a:rPr lang="en-US" b="1" dirty="0"/>
              <a:t> </a:t>
            </a:r>
            <a:endParaRPr lang="en-US" dirty="0"/>
          </a:p>
          <a:p>
            <a:pPr rtl="1">
              <a:buNone/>
            </a:pPr>
            <a:r>
              <a:rPr lang="en-US" b="1" dirty="0"/>
              <a:t>Expectorants and </a:t>
            </a:r>
            <a:r>
              <a:rPr lang="en-US" b="1" dirty="0" err="1"/>
              <a:t>Mucolytics</a:t>
            </a:r>
            <a:r>
              <a:rPr lang="en-US" b="1" dirty="0"/>
              <a:t>:</a:t>
            </a:r>
            <a:r>
              <a:rPr lang="en-US" dirty="0"/>
              <a:t> are useful in chronic bronchial asthma to render mucus less viscid and help its expectoration.</a:t>
            </a:r>
          </a:p>
          <a:p>
            <a:pPr rtl="1">
              <a:buNone/>
            </a:pPr>
            <a:r>
              <a:rPr lang="en-US" b="1" dirty="0"/>
              <a:t>Mixture of Oxygen &amp; Helium:</a:t>
            </a:r>
            <a:r>
              <a:rPr lang="en-US" dirty="0"/>
              <a:t> Helium is an inert gas. It has low density, this allows O</a:t>
            </a:r>
            <a:r>
              <a:rPr lang="en-US" baseline="-25000" dirty="0"/>
              <a:t>2</a:t>
            </a:r>
            <a:r>
              <a:rPr lang="en-US" dirty="0"/>
              <a:t> diffusion through an obstructed airways reducing the work of breathing. Inhalation of Mixture of helium (80%) and O</a:t>
            </a:r>
            <a:r>
              <a:rPr lang="en-US" baseline="-25000" dirty="0"/>
              <a:t>2</a:t>
            </a:r>
            <a:r>
              <a:rPr lang="en-US" dirty="0"/>
              <a:t> (20%) is indicated in severe cases of acute bronchial asthma and status </a:t>
            </a:r>
            <a:r>
              <a:rPr lang="en-US" dirty="0" err="1"/>
              <a:t>asthmaticus</a:t>
            </a:r>
            <a:r>
              <a:rPr lang="en-US" dirty="0"/>
              <a:t>.</a:t>
            </a:r>
          </a:p>
          <a:p>
            <a:endParaRPr lang="ar-EG"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553200"/>
          </a:xfrm>
        </p:spPr>
        <p:txBody>
          <a:bodyPr>
            <a:normAutofit/>
          </a:bodyPr>
          <a:lstStyle/>
          <a:p>
            <a:pPr rtl="1">
              <a:buNone/>
            </a:pPr>
            <a:r>
              <a:rPr lang="en-US" b="1" dirty="0"/>
              <a:t>Anti-</a:t>
            </a:r>
            <a:r>
              <a:rPr lang="en-US" b="1" dirty="0" err="1"/>
              <a:t>IgE</a:t>
            </a:r>
            <a:r>
              <a:rPr lang="en-US" b="1" dirty="0"/>
              <a:t> Monoclonal Antibodies as </a:t>
            </a:r>
            <a:r>
              <a:rPr lang="en-US" dirty="0"/>
              <a:t>. </a:t>
            </a:r>
            <a:r>
              <a:rPr lang="en-US" b="1" dirty="0" err="1"/>
              <a:t>Omalizumab</a:t>
            </a:r>
            <a:endParaRPr lang="en-US" dirty="0"/>
          </a:p>
          <a:p>
            <a:pPr rtl="1">
              <a:buNone/>
            </a:pPr>
            <a:r>
              <a:rPr lang="ar-EG" dirty="0"/>
              <a:t> </a:t>
            </a:r>
            <a:endParaRPr lang="en-US" dirty="0"/>
          </a:p>
          <a:p>
            <a:endParaRPr lang="ar-EG"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N.B: </a:t>
            </a:r>
            <a:endParaRPr lang="en-US" dirty="0"/>
          </a:p>
          <a:p>
            <a:pPr>
              <a:buNone/>
            </a:pPr>
            <a:r>
              <a:rPr lang="en-US" dirty="0"/>
              <a:t> Antihistamines are not used in bronchial asthma because bronchospasm is not only due to histamine but also due to other mediators. Moreover, antihistamines through their atropine like action decrease bronchial secretion to become more viscid and difficult to be expectorated and </a:t>
            </a:r>
            <a:r>
              <a:rPr lang="en-US" dirty="0" err="1"/>
              <a:t>blug</a:t>
            </a:r>
            <a:r>
              <a:rPr lang="en-US" dirty="0"/>
              <a:t> small </a:t>
            </a:r>
            <a:r>
              <a:rPr lang="en-US" dirty="0" err="1"/>
              <a:t>bronchiols</a:t>
            </a:r>
            <a:r>
              <a:rPr lang="en-US" dirty="0"/>
              <a:t>.</a:t>
            </a:r>
          </a:p>
          <a:p>
            <a:endParaRPr lang="en-US" dirty="0"/>
          </a:p>
        </p:txBody>
      </p:sp>
    </p:spTree>
    <p:extLst>
      <p:ext uri="{BB962C8B-B14F-4D97-AF65-F5344CB8AC3E}">
        <p14:creationId xmlns:p14="http://schemas.microsoft.com/office/powerpoint/2010/main" val="3787238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248400"/>
          </a:xfrm>
        </p:spPr>
        <p:txBody>
          <a:bodyPr>
            <a:normAutofit fontScale="62500" lnSpcReduction="20000"/>
          </a:bodyPr>
          <a:lstStyle/>
          <a:p>
            <a:pPr>
              <a:buNone/>
            </a:pPr>
            <a:r>
              <a:rPr lang="en-US" b="1" dirty="0"/>
              <a:t>Treatment of acute severe asthma (status asthmatics)</a:t>
            </a:r>
            <a:endParaRPr lang="en-US" dirty="0"/>
          </a:p>
          <a:p>
            <a:pPr>
              <a:buNone/>
            </a:pPr>
            <a:r>
              <a:rPr lang="en-US" b="1" dirty="0"/>
              <a:t> </a:t>
            </a:r>
            <a:endParaRPr lang="en-US" dirty="0"/>
          </a:p>
          <a:p>
            <a:pPr>
              <a:buNone/>
            </a:pPr>
            <a:r>
              <a:rPr lang="en-US" b="1" u="sng" dirty="0"/>
              <a:t>Definition:</a:t>
            </a:r>
            <a:r>
              <a:rPr lang="en-US" dirty="0"/>
              <a:t> acute severe asthma (</a:t>
            </a:r>
            <a:r>
              <a:rPr lang="en-US" u="sng" dirty="0"/>
              <a:t>status asthmatics</a:t>
            </a:r>
            <a:r>
              <a:rPr lang="en-US" dirty="0"/>
              <a:t>) is a condition in which bronchodilators are ineffective in relieving the attack after 24 hours.</a:t>
            </a:r>
          </a:p>
          <a:p>
            <a:pPr>
              <a:buNone/>
            </a:pPr>
            <a:r>
              <a:rPr lang="en-US" b="1" dirty="0"/>
              <a:t> </a:t>
            </a:r>
            <a:endParaRPr lang="en-US" dirty="0"/>
          </a:p>
          <a:p>
            <a:pPr>
              <a:buNone/>
            </a:pPr>
            <a:r>
              <a:rPr lang="en-US" b="1" u="sng" dirty="0"/>
              <a:t>Management:</a:t>
            </a:r>
            <a:endParaRPr lang="en-US" dirty="0"/>
          </a:p>
          <a:p>
            <a:pPr>
              <a:buNone/>
            </a:pPr>
            <a:r>
              <a:rPr lang="en-US" b="1" dirty="0"/>
              <a:t> </a:t>
            </a:r>
            <a:r>
              <a:rPr lang="en-US" dirty="0"/>
              <a:t>Hospitalization.</a:t>
            </a:r>
          </a:p>
          <a:p>
            <a:pPr lvl="0">
              <a:buNone/>
            </a:pPr>
            <a:r>
              <a:rPr lang="en-US" dirty="0"/>
              <a:t>Perform chest X-ray, ECG and blood samples for electrolytes.</a:t>
            </a:r>
          </a:p>
          <a:p>
            <a:pPr lvl="0"/>
            <a:r>
              <a:rPr lang="en-US" dirty="0"/>
              <a:t>Epinephrine SC, if there is no contraindications</a:t>
            </a:r>
          </a:p>
          <a:p>
            <a:pPr lvl="0"/>
            <a:r>
              <a:rPr lang="en-US" dirty="0" err="1"/>
              <a:t>Aminophylline</a:t>
            </a:r>
            <a:r>
              <a:rPr lang="en-US" dirty="0"/>
              <a:t>: 500mg slowly IV (monitoring of serum levels).</a:t>
            </a:r>
          </a:p>
          <a:p>
            <a:pPr lvl="0"/>
            <a:r>
              <a:rPr lang="en-US" dirty="0"/>
              <a:t>Hydrocortisone: 200mg IV / 6hs.</a:t>
            </a:r>
          </a:p>
          <a:p>
            <a:pPr lvl="0"/>
            <a:r>
              <a:rPr lang="en-US" dirty="0" err="1"/>
              <a:t>Salbutamol</a:t>
            </a:r>
            <a:r>
              <a:rPr lang="en-US" dirty="0"/>
              <a:t> nebulizer (to allow continuous administration of </a:t>
            </a:r>
            <a:r>
              <a:rPr lang="en-US" dirty="0" err="1"/>
              <a:t>salbutamol</a:t>
            </a:r>
            <a:r>
              <a:rPr lang="en-US" dirty="0"/>
              <a:t> and to allow simultaneous oxygen therapy).</a:t>
            </a:r>
          </a:p>
          <a:p>
            <a:pPr lvl="0"/>
            <a:r>
              <a:rPr lang="en-US" dirty="0"/>
              <a:t>Humidified O</a:t>
            </a:r>
            <a:r>
              <a:rPr lang="en-US" baseline="-25000" dirty="0"/>
              <a:t>2</a:t>
            </a:r>
            <a:r>
              <a:rPr lang="en-US" dirty="0"/>
              <a:t> or O</a:t>
            </a:r>
            <a:r>
              <a:rPr lang="en-US" baseline="-25000" dirty="0"/>
              <a:t>2</a:t>
            </a:r>
            <a:r>
              <a:rPr lang="en-US" dirty="0"/>
              <a:t> helium mixture and bronchial </a:t>
            </a:r>
            <a:r>
              <a:rPr lang="en-US" dirty="0" err="1"/>
              <a:t>lavage</a:t>
            </a:r>
            <a:r>
              <a:rPr lang="en-US" dirty="0"/>
              <a:t>.</a:t>
            </a:r>
          </a:p>
          <a:p>
            <a:pPr lvl="0"/>
            <a:r>
              <a:rPr lang="en-US" dirty="0"/>
              <a:t>Sedative as diazepam (5-10mg orally).</a:t>
            </a:r>
          </a:p>
          <a:p>
            <a:pPr lvl="0"/>
            <a:r>
              <a:rPr lang="en-US" dirty="0"/>
              <a:t>Correction of acidosis and dehydration (Na HCO3 &amp; 5% glucose respectively).</a:t>
            </a:r>
          </a:p>
          <a:p>
            <a:pPr lvl="0"/>
            <a:r>
              <a:rPr lang="en-US" dirty="0"/>
              <a:t>Antimicrobials.</a:t>
            </a:r>
          </a:p>
          <a:p>
            <a:pPr lvl="0"/>
            <a:r>
              <a:rPr lang="en-US" dirty="0" err="1"/>
              <a:t>Mucolytics</a:t>
            </a:r>
            <a:r>
              <a:rPr lang="en-US" dirty="0"/>
              <a:t> and expectorants e.g. </a:t>
            </a:r>
            <a:r>
              <a:rPr lang="en-US" dirty="0" err="1"/>
              <a:t>bromohexine</a:t>
            </a:r>
            <a:r>
              <a:rPr lang="en-US" dirty="0"/>
              <a:t> &amp; </a:t>
            </a:r>
            <a:r>
              <a:rPr lang="en-US" dirty="0" err="1"/>
              <a:t>guaifenesin</a:t>
            </a:r>
            <a:r>
              <a:rPr lang="en-US" dirty="0"/>
              <a:t>  respectively.</a:t>
            </a:r>
          </a:p>
          <a:p>
            <a:pPr lvl="0">
              <a:buNone/>
            </a:pPr>
            <a:endParaRPr lang="en-US" dirty="0"/>
          </a:p>
          <a:p>
            <a:endParaRPr lang="ar-E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412875"/>
            <a:ext cx="8229600" cy="4968875"/>
          </a:xfrm>
          <a:solidFill>
            <a:srgbClr val="CCFFFF"/>
          </a:solidFill>
        </p:spPr>
        <p:txBody>
          <a:bodyPr/>
          <a:lstStyle/>
          <a:p>
            <a:pPr algn="l" eaLnBrk="1" hangingPunct="1">
              <a:lnSpc>
                <a:spcPct val="90000"/>
              </a:lnSpc>
              <a:buFont typeface="Wingdings" pitchFamily="2" charset="2"/>
              <a:buNone/>
            </a:pPr>
            <a:endParaRPr lang="en-US" sz="2400" b="1">
              <a:solidFill>
                <a:srgbClr val="660066"/>
              </a:solidFill>
            </a:endParaRPr>
          </a:p>
          <a:p>
            <a:pPr algn="l" eaLnBrk="1" hangingPunct="1">
              <a:lnSpc>
                <a:spcPct val="90000"/>
              </a:lnSpc>
              <a:buFont typeface="Wingdings" pitchFamily="2" charset="2"/>
              <a:buNone/>
            </a:pPr>
            <a:r>
              <a:rPr lang="en-US" sz="2400"/>
              <a:t> </a:t>
            </a:r>
            <a:r>
              <a:rPr lang="en-US" sz="2400" b="1">
                <a:solidFill>
                  <a:srgbClr val="0000CC"/>
                </a:solidFill>
              </a:rPr>
              <a:t>Indoor allergens</a:t>
            </a:r>
          </a:p>
          <a:p>
            <a:pPr algn="l" eaLnBrk="1" hangingPunct="1">
              <a:lnSpc>
                <a:spcPct val="90000"/>
              </a:lnSpc>
              <a:buFont typeface="Wingdings" pitchFamily="2" charset="2"/>
              <a:buNone/>
            </a:pPr>
            <a:r>
              <a:rPr lang="en-US" sz="2400" b="1">
                <a:solidFill>
                  <a:srgbClr val="0000CC"/>
                </a:solidFill>
              </a:rPr>
              <a:t> Outdoor allergens</a:t>
            </a:r>
          </a:p>
          <a:p>
            <a:pPr algn="l" eaLnBrk="1" hangingPunct="1">
              <a:lnSpc>
                <a:spcPct val="90000"/>
              </a:lnSpc>
              <a:buFont typeface="Wingdings" pitchFamily="2" charset="2"/>
              <a:buNone/>
            </a:pPr>
            <a:r>
              <a:rPr lang="en-US" sz="2400" b="1">
                <a:solidFill>
                  <a:srgbClr val="0000CC"/>
                </a:solidFill>
              </a:rPr>
              <a:t> Occupational sensitizers</a:t>
            </a:r>
          </a:p>
          <a:p>
            <a:pPr algn="l" eaLnBrk="1" hangingPunct="1">
              <a:lnSpc>
                <a:spcPct val="90000"/>
              </a:lnSpc>
              <a:buFont typeface="Wingdings" pitchFamily="2" charset="2"/>
              <a:buNone/>
            </a:pPr>
            <a:r>
              <a:rPr lang="en-US" sz="2400" b="1">
                <a:solidFill>
                  <a:srgbClr val="0000CC"/>
                </a:solidFill>
              </a:rPr>
              <a:t> Tobacco smoke</a:t>
            </a:r>
          </a:p>
          <a:p>
            <a:pPr algn="l" eaLnBrk="1" hangingPunct="1">
              <a:lnSpc>
                <a:spcPct val="90000"/>
              </a:lnSpc>
              <a:buFont typeface="Wingdings" pitchFamily="2" charset="2"/>
              <a:buNone/>
            </a:pPr>
            <a:r>
              <a:rPr lang="en-US" sz="2400" b="1">
                <a:solidFill>
                  <a:srgbClr val="0000CC"/>
                </a:solidFill>
              </a:rPr>
              <a:t> Air Pollution</a:t>
            </a:r>
          </a:p>
          <a:p>
            <a:pPr algn="l" eaLnBrk="1" hangingPunct="1">
              <a:lnSpc>
                <a:spcPct val="90000"/>
              </a:lnSpc>
              <a:buFont typeface="Wingdings" pitchFamily="2" charset="2"/>
              <a:buNone/>
            </a:pPr>
            <a:r>
              <a:rPr lang="en-US" sz="2400" b="1">
                <a:solidFill>
                  <a:srgbClr val="0000CC"/>
                </a:solidFill>
              </a:rPr>
              <a:t> Respiratory Infections</a:t>
            </a:r>
          </a:p>
          <a:p>
            <a:pPr algn="l" eaLnBrk="1" hangingPunct="1">
              <a:lnSpc>
                <a:spcPct val="90000"/>
              </a:lnSpc>
              <a:buFont typeface="Wingdings" pitchFamily="2" charset="2"/>
              <a:buNone/>
            </a:pPr>
            <a:r>
              <a:rPr lang="en-US" sz="2400" b="1">
                <a:solidFill>
                  <a:srgbClr val="0000CC"/>
                </a:solidFill>
              </a:rPr>
              <a:t> Parasitic infections</a:t>
            </a:r>
          </a:p>
          <a:p>
            <a:pPr algn="l" eaLnBrk="1" hangingPunct="1">
              <a:lnSpc>
                <a:spcPct val="90000"/>
              </a:lnSpc>
              <a:buFont typeface="Wingdings" pitchFamily="2" charset="2"/>
              <a:buNone/>
            </a:pPr>
            <a:r>
              <a:rPr lang="en-US" sz="2400" b="1">
                <a:solidFill>
                  <a:srgbClr val="0000CC"/>
                </a:solidFill>
              </a:rPr>
              <a:t> Socioeconomic factors</a:t>
            </a:r>
          </a:p>
          <a:p>
            <a:pPr algn="l" eaLnBrk="1" hangingPunct="1">
              <a:lnSpc>
                <a:spcPct val="90000"/>
              </a:lnSpc>
              <a:buFont typeface="Wingdings" pitchFamily="2" charset="2"/>
              <a:buNone/>
            </a:pPr>
            <a:r>
              <a:rPr lang="en-US" sz="2400" b="1">
                <a:solidFill>
                  <a:srgbClr val="0000CC"/>
                </a:solidFill>
              </a:rPr>
              <a:t> Family size</a:t>
            </a:r>
          </a:p>
          <a:p>
            <a:pPr algn="l" eaLnBrk="1" hangingPunct="1">
              <a:lnSpc>
                <a:spcPct val="90000"/>
              </a:lnSpc>
              <a:buFont typeface="Wingdings" pitchFamily="2" charset="2"/>
              <a:buNone/>
            </a:pPr>
            <a:r>
              <a:rPr lang="en-US" sz="2400" b="1">
                <a:solidFill>
                  <a:srgbClr val="0000CC"/>
                </a:solidFill>
              </a:rPr>
              <a:t> Diet and drugs</a:t>
            </a:r>
          </a:p>
          <a:p>
            <a:pPr algn="l" eaLnBrk="1" hangingPunct="1">
              <a:lnSpc>
                <a:spcPct val="90000"/>
              </a:lnSpc>
              <a:buFont typeface="Wingdings" pitchFamily="2" charset="2"/>
              <a:buNone/>
            </a:pPr>
            <a:r>
              <a:rPr lang="en-US" sz="2400" b="1">
                <a:solidFill>
                  <a:srgbClr val="0000CC"/>
                </a:solidFill>
              </a:rPr>
              <a:t> Obesity</a:t>
            </a:r>
          </a:p>
          <a:p>
            <a:pPr algn="l" rtl="0" eaLnBrk="1" hangingPunct="1">
              <a:lnSpc>
                <a:spcPct val="90000"/>
              </a:lnSpc>
              <a:buFont typeface="Wingdings" pitchFamily="2" charset="2"/>
              <a:buNone/>
            </a:pPr>
            <a:endParaRPr lang="en-US" sz="2400"/>
          </a:p>
        </p:txBody>
      </p:sp>
      <p:sp>
        <p:nvSpPr>
          <p:cNvPr id="11267" name="Rectangle 4"/>
          <p:cNvSpPr>
            <a:spLocks noGrp="1" noChangeArrowheads="1"/>
          </p:cNvSpPr>
          <p:nvPr>
            <p:ph type="title"/>
          </p:nvPr>
        </p:nvSpPr>
        <p:spPr>
          <a:xfrm>
            <a:off x="457200" y="451866"/>
            <a:ext cx="8229600" cy="884238"/>
          </a:xfrm>
          <a:solidFill>
            <a:srgbClr val="FFFFCC"/>
          </a:solidFill>
        </p:spPr>
        <p:txBody>
          <a:bodyPr/>
          <a:lstStyle/>
          <a:p>
            <a:pPr eaLnBrk="1" hangingPunct="1"/>
            <a:r>
              <a:rPr lang="en-US" b="1" dirty="0">
                <a:solidFill>
                  <a:srgbClr val="660066"/>
                </a:solidFill>
              </a:rPr>
              <a:t>2-Environmental Factors</a:t>
            </a:r>
          </a:p>
        </p:txBody>
      </p:sp>
      <p:sp>
        <p:nvSpPr>
          <p:cNvPr id="11268" name="Rectangle 5"/>
          <p:cNvSpPr>
            <a:spLocks noChangeArrowheads="1"/>
          </p:cNvSpPr>
          <p:nvPr/>
        </p:nvSpPr>
        <p:spPr bwMode="auto">
          <a:xfrm>
            <a:off x="0" y="1484313"/>
            <a:ext cx="9143999" cy="4968875"/>
          </a:xfrm>
          <a:prstGeom prst="rect">
            <a:avLst/>
          </a:prstGeom>
          <a:solidFill>
            <a:srgbClr val="CCFFFF"/>
          </a:solidFill>
          <a:ln w="9525">
            <a:noFill/>
            <a:miter lim="800000"/>
            <a:headEnd/>
            <a:tailEnd/>
          </a:ln>
        </p:spPr>
        <p:txBody>
          <a:bodyPr/>
          <a:lstStyle/>
          <a:p>
            <a:pPr marL="342900" indent="-342900" algn="l">
              <a:lnSpc>
                <a:spcPct val="90000"/>
              </a:lnSpc>
              <a:spcBef>
                <a:spcPct val="20000"/>
              </a:spcBef>
              <a:buClr>
                <a:schemeClr val="bg2"/>
              </a:buClr>
              <a:buSzPct val="75000"/>
              <a:buFont typeface="Wingdings" pitchFamily="2" charset="2"/>
              <a:buNone/>
            </a:pPr>
            <a:endParaRPr lang="en-US" sz="2400" b="1" dirty="0">
              <a:solidFill>
                <a:srgbClr val="660066"/>
              </a:solidFill>
            </a:endParaRPr>
          </a:p>
          <a:p>
            <a:pPr marL="342900" indent="-342900" algn="l">
              <a:lnSpc>
                <a:spcPct val="90000"/>
              </a:lnSpc>
              <a:spcBef>
                <a:spcPct val="20000"/>
              </a:spcBef>
              <a:buClr>
                <a:schemeClr val="bg2"/>
              </a:buClr>
              <a:buSzPct val="75000"/>
              <a:buFont typeface="Wingdings" pitchFamily="2" charset="2"/>
              <a:buNone/>
            </a:pPr>
            <a:r>
              <a:rPr lang="en-US" sz="2400" dirty="0"/>
              <a:t> </a:t>
            </a:r>
            <a:r>
              <a:rPr lang="en-US" sz="2400" b="1" dirty="0">
                <a:solidFill>
                  <a:srgbClr val="0000CC"/>
                </a:solidFill>
              </a:rPr>
              <a:t>Indoor allergens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Outdoor allergens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Occupational sensitizers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Tobacco smoke</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Air Pollution</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Respiratory Infections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Parasitic infections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Socioeconomic factors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Family size</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Diet and drugs</a:t>
            </a:r>
          </a:p>
          <a:p>
            <a:pPr marL="342900" indent="-342900" algn="l">
              <a:lnSpc>
                <a:spcPct val="90000"/>
              </a:lnSpc>
              <a:spcBef>
                <a:spcPct val="20000"/>
              </a:spcBef>
              <a:buClr>
                <a:schemeClr val="bg2"/>
              </a:buClr>
              <a:buSzPct val="75000"/>
              <a:buFont typeface="Wingdings" pitchFamily="2" charset="2"/>
              <a:buNone/>
            </a:pPr>
            <a:r>
              <a:rPr lang="en-US" sz="2400" b="1" dirty="0">
                <a:solidFill>
                  <a:srgbClr val="0000CC"/>
                </a:solidFill>
              </a:rPr>
              <a:t> Obesity</a:t>
            </a:r>
          </a:p>
          <a:p>
            <a:pPr marL="342900" indent="-342900" algn="l" rtl="0">
              <a:lnSpc>
                <a:spcPct val="90000"/>
              </a:lnSpc>
              <a:spcBef>
                <a:spcPct val="20000"/>
              </a:spcBef>
              <a:buClr>
                <a:schemeClr val="bg2"/>
              </a:buClr>
              <a:buSzPct val="75000"/>
              <a:buFont typeface="Wingdings" pitchFamily="2" charset="2"/>
              <a:buNone/>
            </a:pPr>
            <a:endParaRPr lang="en-US" sz="2400" dirty="0"/>
          </a:p>
        </p:txBody>
      </p:sp>
      <p:pic>
        <p:nvPicPr>
          <p:cNvPr id="51206" name="Picture 6"/>
          <p:cNvPicPr>
            <a:picLocks noChangeAspect="1" noChangeArrowheads="1"/>
          </p:cNvPicPr>
          <p:nvPr/>
        </p:nvPicPr>
        <p:blipFill>
          <a:blip r:embed="rId2"/>
          <a:srcRect b="45819"/>
          <a:stretch>
            <a:fillRect/>
          </a:stretch>
        </p:blipFill>
        <p:spPr bwMode="auto">
          <a:xfrm>
            <a:off x="3429000" y="1412875"/>
            <a:ext cx="5714999" cy="5040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1000" fill="hold"/>
                                        <p:tgtEl>
                                          <p:spTgt spid="512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120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1206"/>
                                        </p:tgtEl>
                                        <p:attrNameLst>
                                          <p:attrName>ppt_y</p:attrName>
                                        </p:attrNameLst>
                                      </p:cBhvr>
                                      <p:tavLst>
                                        <p:tav tm="0">
                                          <p:val>
                                            <p:strVal val="#ppt_y"/>
                                          </p:val>
                                        </p:tav>
                                        <p:tav tm="100000">
                                          <p:val>
                                            <p:strVal val="#ppt_y"/>
                                          </p:val>
                                        </p:tav>
                                      </p:tavLst>
                                    </p:anim>
                                    <p:animEffect transition="in" filter="fade">
                                      <p:cBhvr>
                                        <p:cTn id="10" dur="1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5"/>
          <p:cNvSpPr>
            <a:spLocks noChangeArrowheads="1" noChangeShapeType="1" noTextEdit="1"/>
          </p:cNvSpPr>
          <p:nvPr/>
        </p:nvSpPr>
        <p:spPr bwMode="auto">
          <a:xfrm>
            <a:off x="1643063" y="2286000"/>
            <a:ext cx="5257800" cy="3086100"/>
          </a:xfrm>
          <a:prstGeom prst="rect">
            <a:avLst/>
          </a:prstGeom>
        </p:spPr>
        <p:txBody>
          <a:bodyPr wrap="none" fromWordArt="1">
            <a:prstTxWarp prst="textPlain">
              <a:avLst>
                <a:gd name="adj" fmla="val 50000"/>
              </a:avLst>
            </a:prstTxWarp>
          </a:bodyPr>
          <a:lstStyle/>
          <a:p>
            <a:pPr algn="ctr" rtl="0"/>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mn-lt"/>
                <a:ea typeface="+mn-lt"/>
                <a:cs typeface="+mn-lt"/>
              </a:rPr>
              <a:t>Thank you</a:t>
            </a:r>
            <a:endParaRPr lang="ar-EG"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mn-lt"/>
              <a:ea typeface="+mn-lt"/>
              <a:cs typeface="+mn-lt"/>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cs typeface="Arial" pitchFamily="34" charset="0"/>
            </a:endParaRPr>
          </a:p>
        </p:txBody>
      </p:sp>
      <p:sp>
        <p:nvSpPr>
          <p:cNvPr id="23555" name="Rectangle 3"/>
          <p:cNvSpPr>
            <a:spLocks noGrp="1" noChangeArrowheads="1"/>
          </p:cNvSpPr>
          <p:nvPr>
            <p:ph type="body" idx="1"/>
          </p:nvPr>
        </p:nvSpPr>
        <p:spPr/>
        <p:txBody>
          <a:bodyPr/>
          <a:lstStyle/>
          <a:p>
            <a:pPr eaLnBrk="1" hangingPunct="1"/>
            <a:endParaRPr lang="en-US">
              <a:cs typeface="Times New Roman" pitchFamily="18" charset="0"/>
            </a:endParaRPr>
          </a:p>
        </p:txBody>
      </p:sp>
      <p:pic>
        <p:nvPicPr>
          <p:cNvPr id="23556" name="Picture 4" descr="726968_f520"/>
          <p:cNvPicPr>
            <a:picLocks noChangeAspect="1" noChangeArrowheads="1"/>
          </p:cNvPicPr>
          <p:nvPr/>
        </p:nvPicPr>
        <p:blipFill>
          <a:blip r:embed="rId2"/>
          <a:srcRect/>
          <a:stretch>
            <a:fillRect/>
          </a:stretch>
        </p:blipFill>
        <p:spPr bwMode="auto">
          <a:xfrm>
            <a:off x="142875" y="296863"/>
            <a:ext cx="4213225" cy="5795962"/>
          </a:xfrm>
          <a:prstGeom prst="rect">
            <a:avLst/>
          </a:prstGeom>
          <a:noFill/>
          <a:ln w="9525">
            <a:noFill/>
            <a:miter lim="800000"/>
            <a:headEnd/>
            <a:tailEnd/>
          </a:ln>
        </p:spPr>
      </p:pic>
      <p:pic>
        <p:nvPicPr>
          <p:cNvPr id="23557" name="Picture 5" descr="StopSmoking2"/>
          <p:cNvPicPr>
            <a:picLocks noChangeAspect="1" noChangeArrowheads="1"/>
          </p:cNvPicPr>
          <p:nvPr/>
        </p:nvPicPr>
        <p:blipFill>
          <a:blip r:embed="rId3"/>
          <a:srcRect/>
          <a:stretch>
            <a:fillRect/>
          </a:stretch>
        </p:blipFill>
        <p:spPr bwMode="auto">
          <a:xfrm>
            <a:off x="4495800" y="333375"/>
            <a:ext cx="4468813" cy="579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z (5)"/>
          <p:cNvPicPr>
            <a:picLocks noChangeAspect="1" noChangeArrowheads="1" noCrop="1"/>
          </p:cNvPicPr>
          <p:nvPr/>
        </p:nvPicPr>
        <p:blipFill>
          <a:blip r:embed="rId2"/>
          <a:srcRect/>
          <a:stretch>
            <a:fillRect/>
          </a:stretch>
        </p:blipFill>
        <p:spPr bwMode="auto">
          <a:xfrm>
            <a:off x="533400" y="188913"/>
            <a:ext cx="8153400" cy="63357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a:solidFill>
                  <a:schemeClr val="folHlink"/>
                </a:solidFill>
                <a:cs typeface="Arial" pitchFamily="34" charset="0"/>
              </a:rPr>
              <a:t>Factors that Exacerbate Asthma</a:t>
            </a:r>
          </a:p>
        </p:txBody>
      </p:sp>
      <p:sp>
        <p:nvSpPr>
          <p:cNvPr id="10243" name="Rectangle 3"/>
          <p:cNvSpPr>
            <a:spLocks noGrp="1" noChangeArrowheads="1"/>
          </p:cNvSpPr>
          <p:nvPr>
            <p:ph type="body" idx="1"/>
          </p:nvPr>
        </p:nvSpPr>
        <p:spPr/>
        <p:txBody>
          <a:bodyPr/>
          <a:lstStyle/>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Allergens</a:t>
            </a:r>
          </a:p>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Respiratory infections</a:t>
            </a:r>
          </a:p>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Exercise</a:t>
            </a:r>
          </a:p>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Weather changes</a:t>
            </a:r>
          </a:p>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Food, additives Sulfur dioxide and drugs</a:t>
            </a:r>
          </a:p>
          <a:p>
            <a:pPr algn="l" rtl="0">
              <a:lnSpc>
                <a:spcPct val="90000"/>
              </a:lnSpc>
              <a:spcBef>
                <a:spcPct val="0"/>
              </a:spcBef>
              <a:spcAft>
                <a:spcPct val="35000"/>
              </a:spcAft>
              <a:buClr>
                <a:srgbClr val="FFFF00"/>
              </a:buClr>
              <a:buSzPct val="65000"/>
              <a:buFont typeface="Wingdings" pitchFamily="2" charset="2"/>
              <a:buChar char=""/>
            </a:pPr>
            <a:r>
              <a:rPr lang="en-US" sz="2800" dirty="0">
                <a:cs typeface="Times New Roman" pitchFamily="18" charset="0"/>
              </a:rPr>
              <a:t>Psychological ? (40%)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3000</Words>
  <Application>Microsoft Office PowerPoint</Application>
  <PresentationFormat>On-screen Show (4:3)</PresentationFormat>
  <Paragraphs>341</Paragraphs>
  <Slides>60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Arial</vt:lpstr>
      <vt:lpstr>Arial Black</vt:lpstr>
      <vt:lpstr>Calibri</vt:lpstr>
      <vt:lpstr>Symbol</vt:lpstr>
      <vt:lpstr>Tahoma</vt:lpstr>
      <vt:lpstr>Times New Roman</vt:lpstr>
      <vt:lpstr>Wingdings</vt:lpstr>
      <vt:lpstr>Office Theme</vt:lpstr>
      <vt:lpstr>Image</vt:lpstr>
      <vt:lpstr>Therapy of bronchial asthma  </vt:lpstr>
      <vt:lpstr>Definition</vt:lpstr>
      <vt:lpstr>Burden (epidemiology) of Asthma</vt:lpstr>
      <vt:lpstr>(N.B)Lung innervations: </vt:lpstr>
      <vt:lpstr>Etiology</vt:lpstr>
      <vt:lpstr>2-Environmental Factors</vt:lpstr>
      <vt:lpstr>PowerPoint Presentation</vt:lpstr>
      <vt:lpstr>PowerPoint Presentation</vt:lpstr>
      <vt:lpstr>Factors that Exacerbate Asthma</vt:lpstr>
      <vt:lpstr>PowerPoint Presentation</vt:lpstr>
      <vt:lpstr>Pathophysiology</vt:lpstr>
      <vt:lpstr>Bronchoconstriction</vt:lpstr>
      <vt:lpstr>Airway mucosal oedema </vt:lpstr>
      <vt:lpstr>Pathogensis of atopic asthma: </vt:lpstr>
      <vt:lpstr>Cells and Mediators </vt:lpstr>
      <vt:lpstr>Symptoms</vt:lpstr>
      <vt:lpstr>PowerPoint Presentation</vt:lpstr>
      <vt:lpstr>Signs “In-between the attacks”</vt:lpstr>
      <vt:lpstr>Signs “during acute asthma”</vt:lpstr>
      <vt:lpstr>Is it Asthma?</vt:lpstr>
      <vt:lpstr>Asthma Diagnosis</vt:lpstr>
      <vt:lpstr>A- Clinical manifestations</vt:lpstr>
      <vt:lpstr>C-Lab. Investigations</vt:lpstr>
      <vt:lpstr>D- Chest X-ray reveals:</vt:lpstr>
      <vt:lpstr>PowerPoint Presentation</vt:lpstr>
      <vt:lpstr>Treatment</vt:lpstr>
      <vt:lpstr>PowerPoint Presentation</vt:lpstr>
      <vt:lpstr>I. BRONCHODILATATION </vt:lpstr>
      <vt:lpstr>PowerPoint Presentation</vt:lpstr>
      <vt:lpstr>Mechanism of action role of β receptors in the bronchi: </vt:lpstr>
      <vt:lpstr>Non selective β agonists: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Therapy of bronchial asthma</dc:title>
  <dc:creator/>
  <cp:lastModifiedBy>Dralk F</cp:lastModifiedBy>
  <cp:revision>63</cp:revision>
  <dcterms:created xsi:type="dcterms:W3CDTF">2006-08-16T00:00:00Z</dcterms:created>
  <dcterms:modified xsi:type="dcterms:W3CDTF">2024-05-07T20:11:19Z</dcterms:modified>
</cp:coreProperties>
</file>