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80"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4" r:id="rId33"/>
    <p:sldId id="315" r:id="rId34"/>
    <p:sldId id="316" r:id="rId35"/>
    <p:sldId id="317" r:id="rId36"/>
    <p:sldId id="319" r:id="rId37"/>
    <p:sldId id="320" r:id="rId38"/>
    <p:sldId id="321" r:id="rId39"/>
    <p:sldId id="322" r:id="rId40"/>
    <p:sldId id="323" r:id="rId41"/>
    <p:sldId id="324" r:id="rId42"/>
    <p:sldId id="325" r:id="rId43"/>
    <p:sldId id="328" r:id="rId44"/>
    <p:sldId id="330" r:id="rId45"/>
    <p:sldId id="331" r:id="rId46"/>
    <p:sldId id="332" r:id="rId47"/>
    <p:sldId id="347" r:id="rId48"/>
    <p:sldId id="348" r:id="rId49"/>
    <p:sldId id="351" r:id="rId50"/>
    <p:sldId id="355" r:id="rId51"/>
    <p:sldId id="356" r:id="rId52"/>
    <p:sldId id="357" r:id="rId53"/>
    <p:sldId id="358" r:id="rId54"/>
    <p:sldId id="359" r:id="rId55"/>
    <p:sldId id="362" r:id="rId56"/>
    <p:sldId id="363" r:id="rId57"/>
    <p:sldId id="365" r:id="rId58"/>
    <p:sldId id="36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4972C-A550-405B-823E-E61CBDB5E608}" type="datetimeFigureOut">
              <a:rPr lang="en-US" smtClean="0"/>
              <a:t>10/9/2021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F2BC39-C5A3-4053-B346-8C78AE376C42}" type="slidenum">
              <a:rPr lang="en-US" smtClean="0"/>
              <a:t>‹#›</a:t>
            </a:fld>
            <a:endParaRPr lang="en-US"/>
          </a:p>
        </p:txBody>
      </p:sp>
    </p:spTree>
    <p:extLst>
      <p:ext uri="{BB962C8B-B14F-4D97-AF65-F5344CB8AC3E}">
        <p14:creationId xmlns:p14="http://schemas.microsoft.com/office/powerpoint/2010/main" val="211474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
          <p:cNvSpPr>
            <a:spLocks noGrp="1" noRot="1" noChangeAspect="1" noChangeArrowheads="1" noTextEdit="1"/>
          </p:cNvSpPr>
          <p:nvPr>
            <p:ph type="sldImg"/>
          </p:nvPr>
        </p:nvSpPr>
        <p:spPr>
          <a:ln/>
        </p:spPr>
      </p:sp>
      <p:sp>
        <p:nvSpPr>
          <p:cNvPr id="27651" name="Text Box 2"/>
          <p:cNvSpPr txBox="1">
            <a:spLocks noGrp="1" noChangeArrowheads="1"/>
          </p:cNvSpPr>
          <p:nvPr>
            <p:ph type="body" idx="1"/>
          </p:nvPr>
        </p:nvSpPr>
        <p:spPr>
          <a:xfrm>
            <a:off x="829623" y="3714061"/>
            <a:ext cx="4562925" cy="1390266"/>
          </a:xfrm>
          <a:noFill/>
        </p:spPr>
        <p:txBody>
          <a:bodyPr lIns="82197" tIns="42742" rIns="82197" bIns="42742">
            <a:spAutoFit/>
          </a:bodyPr>
          <a:lstStyle/>
          <a:p>
            <a:pPr>
              <a:lnSpc>
                <a:spcPct val="95000"/>
              </a:lnSpc>
              <a:spcBef>
                <a:spcPts val="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zh-TW"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medical emergencies</a:t>
            </a:r>
            <a:br>
              <a:rPr lang="en-US" dirty="0" smtClean="0"/>
            </a:br>
            <a:r>
              <a:rPr lang="en-US" dirty="0" smtClean="0"/>
              <a:t>and drug toxicity  </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Dr. Mohamed Abdel </a:t>
            </a:r>
            <a:r>
              <a:rPr lang="en-US" dirty="0" err="1" smtClean="0"/>
              <a:t>Moneim</a:t>
            </a:r>
            <a:r>
              <a:rPr lang="en-US" dirty="0" smtClean="0"/>
              <a:t> </a:t>
            </a:r>
            <a:r>
              <a:rPr lang="en-US" dirty="0" err="1" smtClean="0"/>
              <a:t>Attia</a:t>
            </a:r>
            <a:endParaRPr lang="en-US" dirty="0"/>
          </a:p>
        </p:txBody>
      </p:sp>
    </p:spTree>
    <p:extLst>
      <p:ext uri="{BB962C8B-B14F-4D97-AF65-F5344CB8AC3E}">
        <p14:creationId xmlns:p14="http://schemas.microsoft.com/office/powerpoint/2010/main" val="2509412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en-US" b="1" dirty="0"/>
              <a:t>Pharmacological Effects</a:t>
            </a:r>
            <a:endParaRPr lang="en-US" dirty="0"/>
          </a:p>
          <a:p>
            <a:pPr marL="0" lvl="0" indent="0">
              <a:buNone/>
            </a:pPr>
            <a:r>
              <a:rPr lang="en-US" dirty="0"/>
              <a:t>Muscarinic effects.  (See above) </a:t>
            </a:r>
            <a:r>
              <a:rPr lang="en-US" dirty="0" smtClean="0"/>
              <a:t>,  Nicotinic </a:t>
            </a:r>
            <a:r>
              <a:rPr lang="en-US" dirty="0"/>
              <a:t>effects. (See above)</a:t>
            </a:r>
          </a:p>
          <a:p>
            <a:pPr marL="0" lvl="0" indent="0">
              <a:buNone/>
            </a:pPr>
            <a:r>
              <a:rPr lang="en-US" dirty="0"/>
              <a:t>CNS effects: headache, restlessness, insomnia, nightmares, tremors and convulsions.</a:t>
            </a:r>
          </a:p>
          <a:p>
            <a:pPr marL="0" indent="0">
              <a:buNone/>
            </a:pPr>
            <a:r>
              <a:rPr lang="en-US" dirty="0"/>
              <a:t> </a:t>
            </a:r>
          </a:p>
          <a:p>
            <a:pPr marL="0" indent="0">
              <a:buNone/>
            </a:pPr>
            <a:r>
              <a:rPr lang="en-US" b="1" dirty="0"/>
              <a:t>►Therapeutic Uses</a:t>
            </a:r>
            <a:endParaRPr lang="en-US" dirty="0"/>
          </a:p>
          <a:p>
            <a:pPr marL="0" lvl="0" indent="0">
              <a:buNone/>
            </a:pPr>
            <a:r>
              <a:rPr lang="en-US" dirty="0" smtClean="0"/>
              <a:t>1-Treatment </a:t>
            </a:r>
            <a:r>
              <a:rPr lang="en-US" dirty="0"/>
              <a:t>of glaucoma (locally in the eye) </a:t>
            </a:r>
          </a:p>
          <a:p>
            <a:pPr marL="0" lvl="0" indent="0">
              <a:buNone/>
            </a:pPr>
            <a:r>
              <a:rPr lang="en-US" dirty="0" smtClean="0"/>
              <a:t>2-To </a:t>
            </a:r>
            <a:r>
              <a:rPr lang="en-US" dirty="0"/>
              <a:t>counteract the </a:t>
            </a:r>
            <a:r>
              <a:rPr lang="en-US" dirty="0" err="1"/>
              <a:t>mydriatic</a:t>
            </a:r>
            <a:r>
              <a:rPr lang="en-US" dirty="0"/>
              <a:t> effect and </a:t>
            </a:r>
            <a:r>
              <a:rPr lang="en-US" dirty="0" err="1"/>
              <a:t>cycloplegia</a:t>
            </a:r>
            <a:r>
              <a:rPr lang="en-US" dirty="0"/>
              <a:t> produced by atropine.</a:t>
            </a:r>
          </a:p>
          <a:p>
            <a:pPr marL="0" lvl="0" indent="0">
              <a:buNone/>
            </a:pPr>
            <a:r>
              <a:rPr lang="en-US" dirty="0" smtClean="0"/>
              <a:t>4-Treatment </a:t>
            </a:r>
            <a:r>
              <a:rPr lang="en-US" dirty="0"/>
              <a:t>of atropine poisoning and tricyclic antidepressant toxicity.</a:t>
            </a:r>
          </a:p>
          <a:p>
            <a:pPr marL="0" indent="0">
              <a:buNone/>
            </a:pPr>
            <a:r>
              <a:rPr lang="en-US" dirty="0" smtClean="0"/>
              <a:t>5-Alzheimer disease.</a:t>
            </a:r>
          </a:p>
          <a:p>
            <a:pPr marL="0" indent="0">
              <a:buNone/>
            </a:pPr>
            <a:r>
              <a:rPr lang="en-US" dirty="0" smtClean="0"/>
              <a:t>  </a:t>
            </a:r>
          </a:p>
          <a:p>
            <a:pPr marL="0" indent="0">
              <a:buNone/>
            </a:pPr>
            <a:r>
              <a:rPr lang="en-US" b="1" dirty="0" smtClean="0"/>
              <a:t>Donepezil </a:t>
            </a:r>
            <a:r>
              <a:rPr lang="en-US" b="1" dirty="0"/>
              <a:t>, </a:t>
            </a:r>
            <a:r>
              <a:rPr lang="en-US" b="1" dirty="0" err="1"/>
              <a:t>Tacrine</a:t>
            </a:r>
            <a:r>
              <a:rPr lang="en-US" b="1" dirty="0"/>
              <a:t> and </a:t>
            </a:r>
            <a:r>
              <a:rPr lang="en-US" b="1" dirty="0" err="1"/>
              <a:t>Rivastigmine</a:t>
            </a:r>
            <a:r>
              <a:rPr lang="en-US" b="1" dirty="0"/>
              <a:t> </a:t>
            </a:r>
            <a:endParaRPr lang="en-US" dirty="0"/>
          </a:p>
          <a:p>
            <a:pPr marL="0" lvl="0" indent="0">
              <a:buNone/>
            </a:pPr>
            <a:r>
              <a:rPr lang="en-US" dirty="0"/>
              <a:t>Are new, centrally acting, reversible cholinesterase inhibitors that readily cross the blood–brain barrier and act to increase the concentration of acetylcholine at central cholinergic synapses. These drugs are used in the treatment of Alzheimer’s disease </a:t>
            </a:r>
            <a:r>
              <a:rPr lang="en-US" dirty="0" smtClean="0"/>
              <a:t>.</a:t>
            </a:r>
          </a:p>
          <a:p>
            <a:pPr marL="0" lvl="0" indent="0">
              <a:buNone/>
            </a:pPr>
            <a:endParaRPr lang="en-US" dirty="0"/>
          </a:p>
          <a:p>
            <a:pPr marL="0" indent="0">
              <a:buNone/>
            </a:pPr>
            <a:r>
              <a:rPr lang="en-US" b="1" dirty="0" smtClean="0"/>
              <a:t>►</a:t>
            </a:r>
            <a:r>
              <a:rPr lang="en-US" b="1" dirty="0"/>
              <a:t>Untoward Effects</a:t>
            </a:r>
            <a:endParaRPr lang="en-US" dirty="0"/>
          </a:p>
          <a:p>
            <a:pPr marL="0" lvl="0" indent="0">
              <a:buNone/>
            </a:pPr>
            <a:r>
              <a:rPr lang="en-US" dirty="0"/>
              <a:t>All the muscarinic effects. (See above)		</a:t>
            </a:r>
          </a:p>
          <a:p>
            <a:pPr marL="0" lvl="0" indent="0">
              <a:buNone/>
            </a:pPr>
            <a:r>
              <a:rPr lang="en-US" dirty="0"/>
              <a:t>All the nicotinic effects. (See above)</a:t>
            </a:r>
          </a:p>
          <a:p>
            <a:pPr marL="0" lvl="0" indent="0">
              <a:buNone/>
            </a:pPr>
            <a:r>
              <a:rPr lang="en-US" dirty="0"/>
              <a:t>All the CNS effects. (See above)</a:t>
            </a:r>
          </a:p>
          <a:p>
            <a:endParaRPr lang="en-US" dirty="0"/>
          </a:p>
        </p:txBody>
      </p:sp>
    </p:spTree>
    <p:extLst>
      <p:ext uri="{BB962C8B-B14F-4D97-AF65-F5344CB8AC3E}">
        <p14:creationId xmlns:p14="http://schemas.microsoft.com/office/powerpoint/2010/main" val="234670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92500" lnSpcReduction="10000"/>
          </a:bodyPr>
          <a:lstStyle/>
          <a:p>
            <a:pPr marL="0" indent="0">
              <a:buNone/>
            </a:pPr>
            <a:r>
              <a:rPr lang="en-US" b="1" dirty="0"/>
              <a:t>2- NEOSTIGMINE (</a:t>
            </a:r>
            <a:r>
              <a:rPr lang="en-US" b="1" dirty="0" err="1"/>
              <a:t>Prostigmine</a:t>
            </a:r>
            <a:r>
              <a:rPr lang="en-US" b="1" dirty="0"/>
              <a:t>)</a:t>
            </a:r>
            <a:endParaRPr lang="en-US" dirty="0"/>
          </a:p>
          <a:p>
            <a:pPr marL="0" indent="0">
              <a:buNone/>
            </a:pPr>
            <a:r>
              <a:rPr lang="en-US" dirty="0"/>
              <a:t> </a:t>
            </a:r>
            <a:r>
              <a:rPr lang="en-US" b="1" dirty="0" smtClean="0"/>
              <a:t>►</a:t>
            </a:r>
            <a:r>
              <a:rPr lang="en-US" b="1" dirty="0"/>
              <a:t>Chemistry:</a:t>
            </a:r>
            <a:r>
              <a:rPr lang="en-US" dirty="0"/>
              <a:t> 	</a:t>
            </a:r>
          </a:p>
          <a:p>
            <a:pPr marL="0" lvl="0" indent="0">
              <a:buNone/>
            </a:pPr>
            <a:r>
              <a:rPr lang="en-US" dirty="0"/>
              <a:t>It is a synthetic quaternary ammonium compound.</a:t>
            </a:r>
          </a:p>
          <a:p>
            <a:pPr marL="0" indent="0">
              <a:buNone/>
            </a:pPr>
            <a:r>
              <a:rPr lang="en-US" b="1" dirty="0"/>
              <a:t>►Pharmacokinetics</a:t>
            </a:r>
            <a:endParaRPr lang="en-US" dirty="0"/>
          </a:p>
          <a:p>
            <a:pPr marL="0" lvl="0" indent="0">
              <a:buNone/>
            </a:pPr>
            <a:r>
              <a:rPr lang="en-US" dirty="0"/>
              <a:t>Being a quaternary ammonium compound, it is irregularly absorbed from GIT and it cannot cross the B.B.B.</a:t>
            </a:r>
          </a:p>
          <a:p>
            <a:pPr marL="0" indent="0">
              <a:buNone/>
            </a:pPr>
            <a:r>
              <a:rPr lang="en-US" b="1" dirty="0"/>
              <a:t>►Pharmacodynamics</a:t>
            </a:r>
            <a:endParaRPr lang="en-US" dirty="0"/>
          </a:p>
          <a:p>
            <a:pPr marL="0" indent="0">
              <a:buNone/>
            </a:pPr>
            <a:r>
              <a:rPr lang="en-US" dirty="0"/>
              <a:t> </a:t>
            </a:r>
            <a:r>
              <a:rPr lang="en-US" b="1" dirty="0" smtClean="0">
                <a:sym typeface="Wingdings"/>
              </a:rPr>
              <a:t></a:t>
            </a:r>
            <a:r>
              <a:rPr lang="en-US" b="1" dirty="0" smtClean="0"/>
              <a:t> </a:t>
            </a:r>
            <a:r>
              <a:rPr lang="en-US" b="1" dirty="0"/>
              <a:t>Mechanism of Action</a:t>
            </a:r>
            <a:endParaRPr lang="en-US" dirty="0"/>
          </a:p>
          <a:p>
            <a:pPr marL="0" lvl="0" indent="0">
              <a:buNone/>
            </a:pPr>
            <a:r>
              <a:rPr lang="en-US" dirty="0" smtClean="0"/>
              <a:t>*Reversible </a:t>
            </a:r>
            <a:r>
              <a:rPr lang="en-US" dirty="0"/>
              <a:t>inhibition of cholinesterase </a:t>
            </a:r>
            <a:r>
              <a:rPr lang="en-US" dirty="0" smtClean="0"/>
              <a:t>enzymes (</a:t>
            </a:r>
            <a:r>
              <a:rPr lang="en-US" dirty="0" err="1" smtClean="0"/>
              <a:t>Muscarinic</a:t>
            </a:r>
            <a:r>
              <a:rPr lang="en-US" dirty="0" smtClean="0"/>
              <a:t> effects  and Nicotinic effects ).</a:t>
            </a:r>
            <a:endParaRPr lang="en-US" dirty="0"/>
          </a:p>
          <a:p>
            <a:pPr marL="0" lvl="0" indent="0">
              <a:buNone/>
            </a:pPr>
            <a:r>
              <a:rPr lang="en-US" dirty="0" smtClean="0"/>
              <a:t>*Direct </a:t>
            </a:r>
            <a:r>
              <a:rPr lang="en-US" dirty="0"/>
              <a:t>stimulant action on neuromuscular junctions.</a:t>
            </a:r>
          </a:p>
          <a:p>
            <a:pPr marL="0" indent="0">
              <a:buNone/>
            </a:pPr>
            <a:r>
              <a:rPr lang="en-US" dirty="0"/>
              <a:t> </a:t>
            </a:r>
            <a:r>
              <a:rPr lang="en-US" dirty="0" smtClean="0"/>
              <a:t>*It </a:t>
            </a:r>
            <a:r>
              <a:rPr lang="en-US" dirty="0"/>
              <a:t>has no CNS effects.</a:t>
            </a:r>
          </a:p>
        </p:txBody>
      </p:sp>
    </p:spTree>
    <p:extLst>
      <p:ext uri="{BB962C8B-B14F-4D97-AF65-F5344CB8AC3E}">
        <p14:creationId xmlns:p14="http://schemas.microsoft.com/office/powerpoint/2010/main" val="1777098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00800"/>
          </a:xfrm>
        </p:spPr>
        <p:txBody>
          <a:bodyPr>
            <a:normAutofit/>
          </a:bodyPr>
          <a:lstStyle/>
          <a:p>
            <a:pPr marL="0" indent="0">
              <a:buNone/>
            </a:pPr>
            <a:r>
              <a:rPr lang="en-US" b="1" dirty="0"/>
              <a:t>►Therapeutic Uses</a:t>
            </a:r>
            <a:endParaRPr lang="en-US" dirty="0"/>
          </a:p>
          <a:p>
            <a:pPr marL="0" lvl="0" indent="0">
              <a:buNone/>
            </a:pPr>
            <a:r>
              <a:rPr lang="en-US" dirty="0" smtClean="0"/>
              <a:t>1-Treatment </a:t>
            </a:r>
            <a:r>
              <a:rPr lang="en-US" dirty="0"/>
              <a:t>and diagnosis of myasthenia gravis:</a:t>
            </a:r>
          </a:p>
          <a:p>
            <a:pPr marL="0" lvl="0" indent="0">
              <a:buNone/>
            </a:pPr>
            <a:r>
              <a:rPr lang="en-US" dirty="0" smtClean="0"/>
              <a:t>*S.C </a:t>
            </a:r>
            <a:r>
              <a:rPr lang="en-US" dirty="0"/>
              <a:t>for diagnosis</a:t>
            </a:r>
          </a:p>
          <a:p>
            <a:pPr marL="0" lvl="0" indent="0">
              <a:buNone/>
            </a:pPr>
            <a:r>
              <a:rPr lang="en-US" dirty="0" smtClean="0"/>
              <a:t>*Oral </a:t>
            </a:r>
            <a:r>
              <a:rPr lang="en-US" dirty="0"/>
              <a:t>for treatment.</a:t>
            </a:r>
          </a:p>
          <a:p>
            <a:pPr marL="0" lvl="0" indent="0">
              <a:buNone/>
            </a:pPr>
            <a:r>
              <a:rPr lang="en-US" dirty="0" smtClean="0"/>
              <a:t>2-Antidote </a:t>
            </a:r>
            <a:r>
              <a:rPr lang="en-US" dirty="0"/>
              <a:t>to D-</a:t>
            </a:r>
            <a:r>
              <a:rPr lang="en-US" dirty="0" err="1"/>
              <a:t>tubocurarine</a:t>
            </a:r>
            <a:r>
              <a:rPr lang="en-US" dirty="0"/>
              <a:t>.</a:t>
            </a:r>
          </a:p>
          <a:p>
            <a:pPr marL="0" lvl="0" indent="0">
              <a:buNone/>
            </a:pPr>
            <a:r>
              <a:rPr lang="en-US" dirty="0" smtClean="0"/>
              <a:t>3-Treatment </a:t>
            </a:r>
            <a:r>
              <a:rPr lang="en-US" dirty="0"/>
              <a:t>of postoperative retention of urine.</a:t>
            </a:r>
          </a:p>
          <a:p>
            <a:pPr marL="0" lvl="0" indent="0">
              <a:buNone/>
            </a:pPr>
            <a:r>
              <a:rPr lang="en-US" dirty="0" smtClean="0"/>
              <a:t>4-Treatment </a:t>
            </a:r>
            <a:r>
              <a:rPr lang="en-US" dirty="0"/>
              <a:t>of paralytic ileus.</a:t>
            </a:r>
          </a:p>
          <a:p>
            <a:pPr marL="0" indent="0">
              <a:buNone/>
            </a:pPr>
            <a:r>
              <a:rPr lang="en-US" dirty="0"/>
              <a:t> </a:t>
            </a:r>
          </a:p>
          <a:p>
            <a:pPr marL="0" indent="0">
              <a:buNone/>
            </a:pPr>
            <a:r>
              <a:rPr lang="en-US" b="1" dirty="0"/>
              <a:t>►Untoward Effects </a:t>
            </a:r>
            <a:endParaRPr lang="en-US" dirty="0"/>
          </a:p>
          <a:p>
            <a:pPr marL="0" lvl="0" indent="0">
              <a:buNone/>
            </a:pPr>
            <a:r>
              <a:rPr lang="en-US" dirty="0"/>
              <a:t>All the muscarinic and nicotinic effects except that intended for therapeutic purposes. </a:t>
            </a:r>
          </a:p>
          <a:p>
            <a:endParaRPr lang="en-US" dirty="0"/>
          </a:p>
        </p:txBody>
      </p:sp>
    </p:spTree>
    <p:extLst>
      <p:ext uri="{BB962C8B-B14F-4D97-AF65-F5344CB8AC3E}">
        <p14:creationId xmlns:p14="http://schemas.microsoft.com/office/powerpoint/2010/main" val="3026947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248400"/>
          </a:xfrm>
        </p:spPr>
        <p:txBody>
          <a:bodyPr>
            <a:normAutofit/>
          </a:bodyPr>
          <a:lstStyle/>
          <a:p>
            <a:pPr marL="0" indent="0">
              <a:buNone/>
            </a:pPr>
            <a:r>
              <a:rPr lang="en-US" b="1" dirty="0"/>
              <a:t>3- NEOSTIGMINE SUBSTITUTES</a:t>
            </a:r>
            <a:endParaRPr lang="en-US" dirty="0"/>
          </a:p>
          <a:p>
            <a:pPr marL="0" lvl="0" indent="0">
              <a:buNone/>
            </a:pPr>
            <a:r>
              <a:rPr lang="en-US" dirty="0"/>
              <a:t>Neostigmine substitutes have been introduced with the advantage of being more selective on the neuromuscular junction or having a longer duration of action to be more convenient for the treatment of myasthenia gravis and other clinical purpose.</a:t>
            </a:r>
          </a:p>
          <a:p>
            <a:pPr marL="0" indent="0">
              <a:buNone/>
            </a:pPr>
            <a:r>
              <a:rPr lang="en-US" b="1" dirty="0"/>
              <a:t>a- </a:t>
            </a:r>
            <a:r>
              <a:rPr lang="en-US" b="1" dirty="0" err="1"/>
              <a:t>Pyridostigmine</a:t>
            </a:r>
            <a:r>
              <a:rPr lang="en-US" b="1" dirty="0"/>
              <a:t> </a:t>
            </a:r>
            <a:endParaRPr lang="en-US" dirty="0"/>
          </a:p>
          <a:p>
            <a:pPr marL="0" lvl="0" indent="0">
              <a:buNone/>
            </a:pPr>
            <a:r>
              <a:rPr lang="en-US" dirty="0"/>
              <a:t> </a:t>
            </a:r>
            <a:r>
              <a:rPr lang="en-US" b="1" dirty="0" smtClean="0"/>
              <a:t>b- </a:t>
            </a:r>
            <a:r>
              <a:rPr lang="en-US" b="1" dirty="0" err="1"/>
              <a:t>Ambenonium</a:t>
            </a:r>
            <a:r>
              <a:rPr lang="en-US" b="1" dirty="0"/>
              <a:t> :</a:t>
            </a:r>
            <a:r>
              <a:rPr lang="en-US" dirty="0"/>
              <a:t> Similar to </a:t>
            </a:r>
            <a:r>
              <a:rPr lang="en-US" dirty="0" err="1"/>
              <a:t>pyridostigmine</a:t>
            </a:r>
            <a:r>
              <a:rPr lang="en-US" dirty="0"/>
              <a:t>.</a:t>
            </a:r>
          </a:p>
          <a:p>
            <a:endParaRPr lang="en-US" dirty="0"/>
          </a:p>
        </p:txBody>
      </p:sp>
    </p:spTree>
    <p:extLst>
      <p:ext uri="{BB962C8B-B14F-4D97-AF65-F5344CB8AC3E}">
        <p14:creationId xmlns:p14="http://schemas.microsoft.com/office/powerpoint/2010/main" val="2649394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rmAutofit/>
          </a:bodyPr>
          <a:lstStyle/>
          <a:p>
            <a:pPr marL="0" indent="0">
              <a:buNone/>
            </a:pPr>
            <a:r>
              <a:rPr lang="en-US" b="1" dirty="0"/>
              <a:t>c- </a:t>
            </a:r>
            <a:r>
              <a:rPr lang="en-US" b="1" dirty="0" err="1"/>
              <a:t>Edrophonium</a:t>
            </a:r>
            <a:r>
              <a:rPr lang="en-US" b="1" dirty="0"/>
              <a:t> </a:t>
            </a:r>
            <a:endParaRPr lang="en-US" dirty="0"/>
          </a:p>
          <a:p>
            <a:pPr marL="0" lvl="0" indent="0">
              <a:buNone/>
            </a:pPr>
            <a:r>
              <a:rPr lang="en-US" dirty="0"/>
              <a:t>More selective on NMJ than neostigmine.</a:t>
            </a:r>
          </a:p>
          <a:p>
            <a:pPr marL="0" lvl="0" indent="0">
              <a:buNone/>
            </a:pPr>
            <a:r>
              <a:rPr lang="en-US" dirty="0"/>
              <a:t>Very short acting (5 min.) </a:t>
            </a:r>
          </a:p>
          <a:p>
            <a:pPr marL="0" indent="0">
              <a:buNone/>
            </a:pPr>
            <a:r>
              <a:rPr lang="en-US" dirty="0"/>
              <a:t> </a:t>
            </a:r>
          </a:p>
          <a:p>
            <a:pPr marL="0" indent="0">
              <a:buNone/>
            </a:pPr>
            <a:r>
              <a:rPr lang="en-US" b="1" dirty="0"/>
              <a:t>►Uses</a:t>
            </a:r>
            <a:endParaRPr lang="en-US" dirty="0"/>
          </a:p>
          <a:p>
            <a:pPr lvl="0"/>
            <a:r>
              <a:rPr lang="en-US" dirty="0"/>
              <a:t>Diagnosis of myasthenia gravis.</a:t>
            </a:r>
          </a:p>
          <a:p>
            <a:pPr lvl="0"/>
            <a:r>
              <a:rPr lang="en-US" dirty="0"/>
              <a:t>Treatment of </a:t>
            </a:r>
            <a:r>
              <a:rPr lang="en-US" dirty="0" err="1"/>
              <a:t>myasthenic</a:t>
            </a:r>
            <a:r>
              <a:rPr lang="en-US" dirty="0"/>
              <a:t> crisis.</a:t>
            </a:r>
          </a:p>
          <a:p>
            <a:pPr lvl="0"/>
            <a:r>
              <a:rPr lang="en-US" dirty="0"/>
              <a:t>Differentiation between </a:t>
            </a:r>
            <a:r>
              <a:rPr lang="en-US" dirty="0" err="1"/>
              <a:t>myasthenic</a:t>
            </a:r>
            <a:r>
              <a:rPr lang="en-US" dirty="0"/>
              <a:t> crisis and cholinergic crisis </a:t>
            </a:r>
            <a:r>
              <a:rPr lang="en-US" dirty="0" smtClean="0"/>
              <a:t>Antidote </a:t>
            </a:r>
            <a:r>
              <a:rPr lang="en-US" dirty="0"/>
              <a:t>for D-</a:t>
            </a:r>
            <a:r>
              <a:rPr lang="en-US" dirty="0" err="1"/>
              <a:t>tubocurarine</a:t>
            </a:r>
            <a:r>
              <a:rPr lang="en-US" dirty="0"/>
              <a:t>.</a:t>
            </a:r>
          </a:p>
          <a:p>
            <a:endParaRPr lang="en-US" dirty="0"/>
          </a:p>
        </p:txBody>
      </p:sp>
    </p:spTree>
    <p:extLst>
      <p:ext uri="{BB962C8B-B14F-4D97-AF65-F5344CB8AC3E}">
        <p14:creationId xmlns:p14="http://schemas.microsoft.com/office/powerpoint/2010/main" val="744966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629400"/>
          </a:xfrm>
        </p:spPr>
        <p:txBody>
          <a:bodyPr>
            <a:normAutofit fontScale="92500" lnSpcReduction="20000"/>
          </a:bodyPr>
          <a:lstStyle/>
          <a:p>
            <a:pPr marL="0" indent="0">
              <a:buNone/>
            </a:pPr>
            <a:r>
              <a:rPr lang="en-US" b="1" dirty="0"/>
              <a:t>Myasthenia Gravis</a:t>
            </a:r>
            <a:endParaRPr lang="en-US" dirty="0"/>
          </a:p>
          <a:p>
            <a:pPr marL="0" indent="0">
              <a:buNone/>
            </a:pPr>
            <a:r>
              <a:rPr lang="en-US" b="1" dirty="0"/>
              <a:t>►Definition </a:t>
            </a:r>
            <a:endParaRPr lang="en-US" dirty="0"/>
          </a:p>
          <a:p>
            <a:pPr marL="0" lvl="0" indent="0">
              <a:buNone/>
            </a:pPr>
            <a:r>
              <a:rPr lang="en-US" dirty="0"/>
              <a:t>Myasthenia gravis is a disease characterized by impaired transmission at N.M.J.</a:t>
            </a:r>
          </a:p>
          <a:p>
            <a:pPr marL="0" indent="0">
              <a:buNone/>
            </a:pPr>
            <a:r>
              <a:rPr lang="en-US" b="1" u="sng" dirty="0" err="1"/>
              <a:t>Aetiology</a:t>
            </a:r>
            <a:r>
              <a:rPr lang="en-US" b="1" u="sng" dirty="0"/>
              <a:t>: </a:t>
            </a:r>
          </a:p>
          <a:p>
            <a:pPr marL="0" lvl="0" indent="0">
              <a:buNone/>
            </a:pPr>
            <a:r>
              <a:rPr lang="en-US" dirty="0"/>
              <a:t>Autoimmune disease due to formation of antibodies that attack the nicotinic receptors in N.M.J.</a:t>
            </a:r>
          </a:p>
          <a:p>
            <a:pPr marL="0" indent="0">
              <a:buNone/>
            </a:pPr>
            <a:r>
              <a:rPr lang="en-US" dirty="0"/>
              <a:t> </a:t>
            </a:r>
          </a:p>
          <a:p>
            <a:pPr marL="0" indent="0">
              <a:buNone/>
            </a:pPr>
            <a:r>
              <a:rPr lang="en-US" b="1" dirty="0"/>
              <a:t>►Clinical picture  </a:t>
            </a:r>
            <a:endParaRPr lang="en-US" dirty="0"/>
          </a:p>
          <a:p>
            <a:r>
              <a:rPr lang="en-US" dirty="0"/>
              <a:t>Marked weakness of skeletal muscles.</a:t>
            </a:r>
          </a:p>
          <a:p>
            <a:pPr marL="0" indent="0">
              <a:buNone/>
            </a:pPr>
            <a:r>
              <a:rPr lang="en-US" dirty="0"/>
              <a:t> </a:t>
            </a:r>
            <a:r>
              <a:rPr lang="en-US" b="1" dirty="0" smtClean="0"/>
              <a:t>►</a:t>
            </a:r>
            <a:r>
              <a:rPr lang="en-US" b="1" dirty="0"/>
              <a:t>Diagnosis </a:t>
            </a:r>
            <a:endParaRPr lang="en-US" dirty="0"/>
          </a:p>
          <a:p>
            <a:pPr lvl="0"/>
            <a:r>
              <a:rPr lang="en-US" b="1" dirty="0" err="1"/>
              <a:t>Edrophonium</a:t>
            </a:r>
            <a:r>
              <a:rPr lang="en-US" b="1" dirty="0"/>
              <a:t>:</a:t>
            </a:r>
            <a:r>
              <a:rPr lang="en-US" dirty="0"/>
              <a:t> it improves the contraction of skeletal muscles in patient with myasthenia gravis.</a:t>
            </a:r>
          </a:p>
          <a:p>
            <a:pPr lvl="0"/>
            <a:r>
              <a:rPr lang="en-US" b="1" dirty="0" err="1"/>
              <a:t>neostgmine</a:t>
            </a:r>
            <a:r>
              <a:rPr lang="en-US" dirty="0"/>
              <a:t> but atropine is given before </a:t>
            </a:r>
            <a:r>
              <a:rPr lang="en-US" dirty="0" smtClean="0"/>
              <a:t>neostigmine</a:t>
            </a:r>
            <a:endParaRPr lang="en-US" dirty="0"/>
          </a:p>
        </p:txBody>
      </p:sp>
    </p:spTree>
    <p:extLst>
      <p:ext uri="{BB962C8B-B14F-4D97-AF65-F5344CB8AC3E}">
        <p14:creationId xmlns:p14="http://schemas.microsoft.com/office/powerpoint/2010/main" val="3933924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lstStyle/>
          <a:p>
            <a:pPr marL="0" indent="0">
              <a:buNone/>
            </a:pPr>
            <a:r>
              <a:rPr lang="en-US" b="1" dirty="0"/>
              <a:t>►</a:t>
            </a:r>
            <a:r>
              <a:rPr lang="en-US" b="1" u="sng" dirty="0"/>
              <a:t>Treatment</a:t>
            </a:r>
            <a:endParaRPr lang="en-US" sz="2400" u="sng" dirty="0"/>
          </a:p>
          <a:p>
            <a:pPr lvl="0"/>
            <a:r>
              <a:rPr lang="en-US" b="1" dirty="0"/>
              <a:t>Choline </a:t>
            </a:r>
            <a:r>
              <a:rPr lang="en-US" b="1" dirty="0" err="1"/>
              <a:t>estrase</a:t>
            </a:r>
            <a:r>
              <a:rPr lang="en-US" b="1" dirty="0"/>
              <a:t> inhibitors: </a:t>
            </a:r>
            <a:endParaRPr lang="en-US" sz="2400" dirty="0"/>
          </a:p>
          <a:p>
            <a:pPr lvl="2"/>
            <a:r>
              <a:rPr lang="en-US" dirty="0" err="1"/>
              <a:t>Ambenonium</a:t>
            </a:r>
            <a:r>
              <a:rPr lang="en-US" dirty="0"/>
              <a:t> or </a:t>
            </a:r>
            <a:r>
              <a:rPr lang="en-US" dirty="0" err="1"/>
              <a:t>pyridostigmine</a:t>
            </a:r>
            <a:r>
              <a:rPr lang="en-US" dirty="0"/>
              <a:t>.</a:t>
            </a:r>
            <a:endParaRPr lang="en-US" sz="1800" dirty="0"/>
          </a:p>
          <a:p>
            <a:pPr lvl="2"/>
            <a:r>
              <a:rPr lang="en-US" dirty="0"/>
              <a:t>Neostigmine + atropine ( If </a:t>
            </a:r>
            <a:r>
              <a:rPr lang="en-US" dirty="0" err="1"/>
              <a:t>ambenonium</a:t>
            </a:r>
            <a:r>
              <a:rPr lang="en-US" dirty="0"/>
              <a:t> or </a:t>
            </a:r>
            <a:r>
              <a:rPr lang="en-US" dirty="0" err="1"/>
              <a:t>pyridostigmine</a:t>
            </a:r>
            <a:r>
              <a:rPr lang="en-US" dirty="0"/>
              <a:t> are unavailable).</a:t>
            </a:r>
            <a:endParaRPr lang="en-US" sz="1800" dirty="0"/>
          </a:p>
          <a:p>
            <a:pPr lvl="0"/>
            <a:r>
              <a:rPr lang="en-US" dirty="0"/>
              <a:t>Ephedrine: Facilitates transmission at N.M.J.</a:t>
            </a:r>
            <a:endParaRPr lang="en-US" sz="2400" dirty="0"/>
          </a:p>
          <a:p>
            <a:pPr lvl="0"/>
            <a:r>
              <a:rPr lang="en-US" dirty="0" err="1"/>
              <a:t>Immunosuppressives</a:t>
            </a:r>
            <a:r>
              <a:rPr lang="en-US" dirty="0"/>
              <a:t>,  corticosteroids, ACTH or cyclosporine.</a:t>
            </a:r>
            <a:endParaRPr lang="en-US" sz="2400" dirty="0"/>
          </a:p>
          <a:p>
            <a:pPr lvl="0"/>
            <a:r>
              <a:rPr lang="en-US" dirty="0" err="1"/>
              <a:t>Thymectomy</a:t>
            </a:r>
            <a:r>
              <a:rPr lang="en-US" dirty="0"/>
              <a:t>.</a:t>
            </a:r>
            <a:endParaRPr lang="en-US" sz="2400" dirty="0"/>
          </a:p>
          <a:p>
            <a:pPr lvl="0"/>
            <a:r>
              <a:rPr lang="en-US" dirty="0" err="1"/>
              <a:t>Kcl</a:t>
            </a:r>
            <a:r>
              <a:rPr lang="en-US" dirty="0"/>
              <a:t> &amp; Spironolactone</a:t>
            </a:r>
            <a:endParaRPr lang="en-US" sz="2400" dirty="0"/>
          </a:p>
          <a:p>
            <a:endParaRPr lang="en-US" dirty="0"/>
          </a:p>
        </p:txBody>
      </p:sp>
    </p:spTree>
    <p:extLst>
      <p:ext uri="{BB962C8B-B14F-4D97-AF65-F5344CB8AC3E}">
        <p14:creationId xmlns:p14="http://schemas.microsoft.com/office/powerpoint/2010/main" val="233054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00806954"/>
              </p:ext>
            </p:extLst>
          </p:nvPr>
        </p:nvGraphicFramePr>
        <p:xfrm>
          <a:off x="0" y="-1"/>
          <a:ext cx="9144000" cy="6553596"/>
        </p:xfrm>
        <a:graphic>
          <a:graphicData uri="http://schemas.openxmlformats.org/drawingml/2006/table">
            <a:tbl>
              <a:tblPr firstRow="1" bandRow="1">
                <a:tableStyleId>{5C22544A-7EE6-4342-B048-85BDC9FD1C3A}</a:tableStyleId>
              </a:tblPr>
              <a:tblGrid>
                <a:gridCol w="3048000"/>
                <a:gridCol w="3048000"/>
                <a:gridCol w="3048000"/>
              </a:tblGrid>
              <a:tr h="1249286">
                <a:tc>
                  <a:txBody>
                    <a:bodyPr/>
                    <a:lstStyle/>
                    <a:p>
                      <a:endParaRPr lang="en-US" dirty="0"/>
                    </a:p>
                  </a:txBody>
                  <a:tcPr/>
                </a:tc>
                <a:tc>
                  <a:txBody>
                    <a:bodyPr/>
                    <a:lstStyle/>
                    <a:p>
                      <a:r>
                        <a:rPr lang="en-US" sz="1800" b="1" kern="1200" dirty="0" err="1" smtClean="0">
                          <a:solidFill>
                            <a:schemeClr val="lt1"/>
                          </a:solidFill>
                          <a:effectLst/>
                          <a:latin typeface="+mn-lt"/>
                          <a:ea typeface="+mn-ea"/>
                          <a:cs typeface="+mn-cs"/>
                        </a:rPr>
                        <a:t>Myasthenic</a:t>
                      </a:r>
                      <a:r>
                        <a:rPr lang="en-US" sz="1800" b="1" kern="1200" dirty="0" smtClean="0">
                          <a:solidFill>
                            <a:schemeClr val="lt1"/>
                          </a:solidFill>
                          <a:effectLst/>
                          <a:latin typeface="+mn-lt"/>
                          <a:ea typeface="+mn-ea"/>
                          <a:cs typeface="+mn-cs"/>
                        </a:rPr>
                        <a:t> crisis</a:t>
                      </a:r>
                      <a:endParaRPr lang="en-US" dirty="0"/>
                    </a:p>
                  </a:txBody>
                  <a:tcPr/>
                </a:tc>
                <a:tc>
                  <a:txBody>
                    <a:bodyPr/>
                    <a:lstStyle/>
                    <a:p>
                      <a:r>
                        <a:rPr lang="en-US" sz="1800" b="1" kern="1200" dirty="0" smtClean="0">
                          <a:solidFill>
                            <a:schemeClr val="lt1"/>
                          </a:solidFill>
                          <a:effectLst/>
                          <a:latin typeface="+mn-lt"/>
                          <a:ea typeface="+mn-ea"/>
                          <a:cs typeface="+mn-cs"/>
                        </a:rPr>
                        <a:t>Cholinergic crisis </a:t>
                      </a:r>
                      <a:endParaRPr lang="en-US" dirty="0"/>
                    </a:p>
                  </a:txBody>
                  <a:tcPr/>
                </a:tc>
              </a:tr>
              <a:tr h="960515">
                <a:tc>
                  <a:txBody>
                    <a:bodyPr/>
                    <a:lstStyle/>
                    <a:p>
                      <a:r>
                        <a:rPr lang="en-US" sz="1800" b="1" kern="1200" dirty="0" smtClean="0">
                          <a:solidFill>
                            <a:schemeClr val="dk1"/>
                          </a:solidFill>
                          <a:effectLst/>
                          <a:latin typeface="+mn-lt"/>
                          <a:ea typeface="+mn-ea"/>
                          <a:cs typeface="+mn-cs"/>
                        </a:rPr>
                        <a:t>Cause </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Deficient cholinergic transmission</a:t>
                      </a:r>
                      <a:endParaRPr lang="en-US" sz="1400" kern="1200" dirty="0" smtClean="0">
                        <a:solidFill>
                          <a:schemeClr val="dk1"/>
                        </a:solidFill>
                        <a:effectLst/>
                        <a:latin typeface="+mn-lt"/>
                        <a:ea typeface="+mn-ea"/>
                        <a:cs typeface="+mn-cs"/>
                      </a:endParaRPr>
                    </a:p>
                    <a:p>
                      <a:endParaRPr lang="en-US" dirty="0"/>
                    </a:p>
                  </a:txBody>
                  <a:tcPr/>
                </a:tc>
                <a:tc>
                  <a:txBody>
                    <a:bodyPr/>
                    <a:lstStyle/>
                    <a:p>
                      <a:r>
                        <a:rPr lang="en-US" sz="1800" kern="1200" dirty="0" smtClean="0">
                          <a:solidFill>
                            <a:schemeClr val="dk1"/>
                          </a:solidFill>
                          <a:effectLst/>
                          <a:latin typeface="+mn-lt"/>
                          <a:ea typeface="+mn-ea"/>
                          <a:cs typeface="+mn-cs"/>
                        </a:rPr>
                        <a:t>Excessive cholinergic transmission e.g. </a:t>
                      </a:r>
                      <a:r>
                        <a:rPr lang="en-US" sz="1800" kern="1200" dirty="0" err="1" smtClean="0">
                          <a:solidFill>
                            <a:schemeClr val="dk1"/>
                          </a:solidFill>
                          <a:effectLst/>
                          <a:latin typeface="+mn-lt"/>
                          <a:ea typeface="+mn-ea"/>
                          <a:cs typeface="+mn-cs"/>
                        </a:rPr>
                        <a:t>ch.</a:t>
                      </a:r>
                      <a:r>
                        <a:rPr lang="en-US" sz="1800" kern="1200" dirty="0" smtClean="0">
                          <a:solidFill>
                            <a:schemeClr val="dk1"/>
                          </a:solidFill>
                          <a:effectLst/>
                          <a:latin typeface="+mn-lt"/>
                          <a:ea typeface="+mn-ea"/>
                          <a:cs typeface="+mn-cs"/>
                        </a:rPr>
                        <a:t> E inhibitor </a:t>
                      </a:r>
                      <a:r>
                        <a:rPr lang="en-US" sz="1800" kern="1200" dirty="0" err="1" smtClean="0">
                          <a:solidFill>
                            <a:schemeClr val="dk1"/>
                          </a:solidFill>
                          <a:effectLst/>
                          <a:latin typeface="+mn-lt"/>
                          <a:ea typeface="+mn-ea"/>
                          <a:cs typeface="+mn-cs"/>
                        </a:rPr>
                        <a:t>overdosage</a:t>
                      </a:r>
                      <a:r>
                        <a:rPr lang="en-US" sz="1800" kern="1200" dirty="0" smtClean="0">
                          <a:solidFill>
                            <a:schemeClr val="dk1"/>
                          </a:solidFill>
                          <a:effectLst/>
                          <a:latin typeface="+mn-lt"/>
                          <a:ea typeface="+mn-ea"/>
                          <a:cs typeface="+mn-cs"/>
                        </a:rPr>
                        <a:t>.</a:t>
                      </a:r>
                      <a:endParaRPr lang="en-US" dirty="0"/>
                    </a:p>
                  </a:txBody>
                  <a:tcPr/>
                </a:tc>
              </a:tr>
              <a:tr h="2454429">
                <a:tc>
                  <a:txBody>
                    <a:bodyPr/>
                    <a:lstStyle/>
                    <a:p>
                      <a:pPr lvl="0"/>
                      <a:r>
                        <a:rPr lang="en-US" sz="1800" b="1" kern="1200" dirty="0" smtClean="0">
                          <a:solidFill>
                            <a:schemeClr val="dk1"/>
                          </a:solidFill>
                          <a:effectLst/>
                          <a:latin typeface="+mn-lt"/>
                          <a:ea typeface="+mn-ea"/>
                          <a:cs typeface="+mn-cs"/>
                        </a:rPr>
                        <a:t>Nicotinic manifestations</a:t>
                      </a:r>
                      <a:endParaRPr lang="en-US" sz="1800" kern="1200" dirty="0" smtClean="0">
                        <a:solidFill>
                          <a:schemeClr val="dk1"/>
                        </a:solidFill>
                        <a:effectLst/>
                        <a:latin typeface="+mn-lt"/>
                        <a:ea typeface="+mn-ea"/>
                        <a:cs typeface="+mn-cs"/>
                      </a:endParaRPr>
                    </a:p>
                    <a:p>
                      <a:pPr lvl="0"/>
                      <a:endParaRPr lang="en-US" sz="1800" b="1" kern="1200" dirty="0" smtClean="0">
                        <a:solidFill>
                          <a:schemeClr val="dk1"/>
                        </a:solidFill>
                        <a:effectLst/>
                        <a:latin typeface="+mn-lt"/>
                        <a:ea typeface="+mn-ea"/>
                        <a:cs typeface="+mn-cs"/>
                      </a:endParaRPr>
                    </a:p>
                    <a:p>
                      <a:pPr lvl="0"/>
                      <a:endParaRPr lang="en-US" sz="1800" b="1" kern="1200" dirty="0" smtClean="0">
                        <a:solidFill>
                          <a:schemeClr val="dk1"/>
                        </a:solidFill>
                        <a:effectLst/>
                        <a:latin typeface="+mn-lt"/>
                        <a:ea typeface="+mn-ea"/>
                        <a:cs typeface="+mn-cs"/>
                      </a:endParaRPr>
                    </a:p>
                    <a:p>
                      <a:pPr lvl="0"/>
                      <a:endParaRPr lang="en-US" sz="1800" b="1" kern="1200" dirty="0" smtClean="0">
                        <a:solidFill>
                          <a:schemeClr val="dk1"/>
                        </a:solidFill>
                        <a:effectLst/>
                        <a:latin typeface="+mn-lt"/>
                        <a:ea typeface="+mn-ea"/>
                        <a:cs typeface="+mn-cs"/>
                      </a:endParaRPr>
                    </a:p>
                    <a:p>
                      <a:pPr lvl="0"/>
                      <a:endParaRPr lang="en-US" sz="1800" b="1" kern="1200" dirty="0" smtClean="0">
                        <a:solidFill>
                          <a:schemeClr val="dk1"/>
                        </a:solidFill>
                        <a:effectLst/>
                        <a:latin typeface="+mn-lt"/>
                        <a:ea typeface="+mn-ea"/>
                        <a:cs typeface="+mn-cs"/>
                      </a:endParaRPr>
                    </a:p>
                    <a:p>
                      <a:pPr lvl="0"/>
                      <a:endParaRPr lang="en-US" sz="1800" b="1" kern="1200" dirty="0" smtClean="0">
                        <a:solidFill>
                          <a:schemeClr val="dk1"/>
                        </a:solidFill>
                        <a:effectLst/>
                        <a:latin typeface="+mn-lt"/>
                        <a:ea typeface="+mn-ea"/>
                        <a:cs typeface="+mn-cs"/>
                      </a:endParaRPr>
                    </a:p>
                    <a:p>
                      <a:pPr lvl="0"/>
                      <a:r>
                        <a:rPr lang="en-US" sz="1800" b="1" kern="1200" dirty="0" err="1" smtClean="0">
                          <a:solidFill>
                            <a:schemeClr val="dk1"/>
                          </a:solidFill>
                          <a:effectLst/>
                          <a:latin typeface="+mn-lt"/>
                          <a:ea typeface="+mn-ea"/>
                          <a:cs typeface="+mn-cs"/>
                        </a:rPr>
                        <a:t>Muscarinic</a:t>
                      </a:r>
                      <a:r>
                        <a:rPr lang="en-US" sz="1800" b="1" kern="1200" dirty="0" smtClean="0">
                          <a:solidFill>
                            <a:schemeClr val="dk1"/>
                          </a:solidFill>
                          <a:effectLst/>
                          <a:latin typeface="+mn-lt"/>
                          <a:ea typeface="+mn-ea"/>
                          <a:cs typeface="+mn-cs"/>
                        </a:rPr>
                        <a:t> manifestations</a:t>
                      </a:r>
                      <a:endParaRPr lang="en-US" sz="1800" kern="1200" dirty="0" smtClean="0">
                        <a:solidFill>
                          <a:schemeClr val="dk1"/>
                        </a:solidFill>
                        <a:effectLst/>
                        <a:latin typeface="+mn-lt"/>
                        <a:ea typeface="+mn-ea"/>
                        <a:cs typeface="+mn-cs"/>
                      </a:endParaRPr>
                    </a:p>
                    <a:p>
                      <a:endParaRPr lang="en-US" dirty="0"/>
                    </a:p>
                  </a:txBody>
                  <a:tcPr/>
                </a:tc>
                <a:tc>
                  <a:txBody>
                    <a:bodyPr/>
                    <a:lstStyle/>
                    <a:p>
                      <a:pPr lvl="0"/>
                      <a:r>
                        <a:rPr lang="en-US" sz="1800" kern="1200" dirty="0" smtClean="0">
                          <a:solidFill>
                            <a:schemeClr val="dk1"/>
                          </a:solidFill>
                          <a:effectLst/>
                          <a:latin typeface="+mn-lt"/>
                          <a:ea typeface="+mn-ea"/>
                          <a:cs typeface="+mn-cs"/>
                        </a:rPr>
                        <a:t>Flaccid paralysis.</a:t>
                      </a:r>
                    </a:p>
                    <a:p>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No</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Spastic paralysis. Weakness in cholinergic crisis is due to permanent depolarization of nicotinic receptors at motor end plate.</a:t>
                      </a: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H.R. – ↓ B.P. – </a:t>
                      </a:r>
                      <a:r>
                        <a:rPr lang="en-US" sz="1800" kern="1200" dirty="0" err="1" smtClean="0">
                          <a:solidFill>
                            <a:schemeClr val="dk1"/>
                          </a:solidFill>
                          <a:effectLst/>
                          <a:latin typeface="+mn-lt"/>
                          <a:ea typeface="+mn-ea"/>
                          <a:cs typeface="+mn-cs"/>
                        </a:rPr>
                        <a:t>Miosis</a:t>
                      </a:r>
                      <a:r>
                        <a:rPr lang="en-US" sz="1800" kern="1200" dirty="0" smtClean="0">
                          <a:solidFill>
                            <a:schemeClr val="dk1"/>
                          </a:solidFill>
                          <a:effectLst/>
                          <a:latin typeface="+mn-lt"/>
                          <a:ea typeface="+mn-ea"/>
                          <a:cs typeface="+mn-cs"/>
                        </a:rPr>
                        <a:t> – Colic – sweating.</a:t>
                      </a:r>
                      <a:endParaRPr lang="en-US" dirty="0"/>
                    </a:p>
                  </a:txBody>
                  <a:tcPr/>
                </a:tc>
              </a:tr>
              <a:tr h="640080">
                <a:tc>
                  <a:txBody>
                    <a:bodyPr/>
                    <a:lstStyle/>
                    <a:p>
                      <a:r>
                        <a:rPr lang="en-US" sz="1800" b="1" kern="1200" dirty="0" err="1" smtClean="0">
                          <a:solidFill>
                            <a:schemeClr val="dk1"/>
                          </a:solidFill>
                          <a:effectLst/>
                          <a:latin typeface="+mn-lt"/>
                          <a:ea typeface="+mn-ea"/>
                          <a:cs typeface="+mn-cs"/>
                        </a:rPr>
                        <a:t>Edrophonium</a:t>
                      </a:r>
                      <a:r>
                        <a:rPr lang="en-US" sz="1800" b="1" kern="1200" dirty="0" smtClean="0">
                          <a:solidFill>
                            <a:schemeClr val="dk1"/>
                          </a:solidFill>
                          <a:effectLst/>
                          <a:latin typeface="+mn-lt"/>
                          <a:ea typeface="+mn-ea"/>
                          <a:cs typeface="+mn-cs"/>
                        </a:rPr>
                        <a:t> test</a:t>
                      </a:r>
                      <a:endParaRPr lang="en-US" dirty="0"/>
                    </a:p>
                  </a:txBody>
                  <a:tcPr/>
                </a:tc>
                <a:tc>
                  <a:txBody>
                    <a:bodyPr/>
                    <a:lstStyle/>
                    <a:p>
                      <a:r>
                        <a:rPr lang="en-US" sz="1800" kern="1200" dirty="0" smtClean="0">
                          <a:solidFill>
                            <a:schemeClr val="dk1"/>
                          </a:solidFill>
                          <a:effectLst/>
                          <a:latin typeface="+mn-lt"/>
                          <a:ea typeface="+mn-ea"/>
                          <a:cs typeface="+mn-cs"/>
                        </a:rPr>
                        <a:t>Improves</a:t>
                      </a:r>
                      <a:endParaRPr lang="en-US" dirty="0"/>
                    </a:p>
                  </a:txBody>
                  <a:tcPr/>
                </a:tc>
                <a:tc>
                  <a:txBody>
                    <a:bodyPr/>
                    <a:lstStyle/>
                    <a:p>
                      <a:r>
                        <a:rPr lang="en-US" sz="1800" kern="1200" dirty="0" err="1" smtClean="0">
                          <a:solidFill>
                            <a:schemeClr val="dk1"/>
                          </a:solidFill>
                          <a:effectLst/>
                          <a:latin typeface="+mn-lt"/>
                          <a:ea typeface="+mn-ea"/>
                          <a:cs typeface="+mn-cs"/>
                        </a:rPr>
                        <a:t>Aggrevates</a:t>
                      </a:r>
                      <a:r>
                        <a:rPr lang="en-US" sz="1800" kern="1200" dirty="0" smtClean="0">
                          <a:solidFill>
                            <a:schemeClr val="dk1"/>
                          </a:solidFill>
                          <a:effectLst/>
                          <a:latin typeface="+mn-lt"/>
                          <a:ea typeface="+mn-ea"/>
                          <a:cs typeface="+mn-cs"/>
                        </a:rPr>
                        <a:t>.</a:t>
                      </a:r>
                      <a:endParaRPr lang="en-US" dirty="0"/>
                    </a:p>
                  </a:txBody>
                  <a:tcPr/>
                </a:tc>
              </a:tr>
              <a:tr h="1249286">
                <a:tc>
                  <a:txBody>
                    <a:bodyPr/>
                    <a:lstStyle/>
                    <a:p>
                      <a:pPr marL="0" algn="l" defTabSz="914400" rtl="0" eaLnBrk="1" latinLnBrk="0" hangingPunct="1"/>
                      <a:r>
                        <a:rPr lang="en-US" sz="1800" b="1" kern="1200" dirty="0" smtClean="0">
                          <a:solidFill>
                            <a:schemeClr val="dk1"/>
                          </a:solidFill>
                          <a:effectLst/>
                          <a:latin typeface="+mn-lt"/>
                          <a:ea typeface="+mn-ea"/>
                          <a:cs typeface="+mn-cs"/>
                        </a:rPr>
                        <a:t>Treatment </a:t>
                      </a:r>
                      <a:endParaRPr lang="en-US" sz="1800" b="1" kern="1200" dirty="0">
                        <a:solidFill>
                          <a:schemeClr val="dk1"/>
                        </a:solidFill>
                        <a:effectLst/>
                        <a:latin typeface="+mn-lt"/>
                        <a:ea typeface="+mn-ea"/>
                        <a:cs typeface="+mn-cs"/>
                      </a:endParaRPr>
                    </a:p>
                  </a:txBody>
                  <a:tcPr/>
                </a:tc>
                <a:tc>
                  <a:txBody>
                    <a:bodyPr/>
                    <a:lstStyle/>
                    <a:p>
                      <a:pPr lvl="0"/>
                      <a:r>
                        <a:rPr lang="en-US" sz="1800" kern="1200" dirty="0" smtClean="0">
                          <a:solidFill>
                            <a:schemeClr val="dk1"/>
                          </a:solidFill>
                          <a:effectLst/>
                          <a:latin typeface="+mn-lt"/>
                          <a:ea typeface="+mn-ea"/>
                          <a:cs typeface="+mn-cs"/>
                        </a:rPr>
                        <a:t>*</a:t>
                      </a:r>
                      <a:r>
                        <a:rPr lang="en-US" sz="1800" kern="1200" dirty="0" err="1" smtClean="0">
                          <a:solidFill>
                            <a:schemeClr val="dk1"/>
                          </a:solidFill>
                          <a:effectLst/>
                          <a:latin typeface="+mn-lt"/>
                          <a:ea typeface="+mn-ea"/>
                          <a:cs typeface="+mn-cs"/>
                        </a:rPr>
                        <a:t>Edrophonium</a:t>
                      </a:r>
                      <a:r>
                        <a:rPr lang="en-US" sz="1800" kern="1200" dirty="0" smtClean="0">
                          <a:solidFill>
                            <a:schemeClr val="dk1"/>
                          </a:solidFill>
                          <a:effectLst/>
                          <a:latin typeface="+mn-lt"/>
                          <a:ea typeface="+mn-ea"/>
                          <a:cs typeface="+mn-cs"/>
                        </a:rPr>
                        <a:t> or neostigmine</a:t>
                      </a:r>
                      <a:r>
                        <a:rPr lang="en-US" sz="1800" b="1" kern="120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 atropine.</a:t>
                      </a:r>
                    </a:p>
                    <a:p>
                      <a:r>
                        <a:rPr lang="en-US" sz="1800" kern="1200" dirty="0" smtClean="0">
                          <a:solidFill>
                            <a:schemeClr val="dk1"/>
                          </a:solidFill>
                          <a:effectLst/>
                          <a:latin typeface="+mn-lt"/>
                          <a:ea typeface="+mn-ea"/>
                          <a:cs typeface="+mn-cs"/>
                        </a:rPr>
                        <a:t>*Artificial respiration </a:t>
                      </a:r>
                      <a:endParaRPr lang="en-US" dirty="0"/>
                    </a:p>
                  </a:txBody>
                  <a:tcPr/>
                </a:tc>
                <a:tc>
                  <a:txBody>
                    <a:bodyPr/>
                    <a:lstStyle/>
                    <a:p>
                      <a:pPr lvl="0"/>
                      <a:r>
                        <a:rPr lang="en-US" sz="1800" kern="1200" dirty="0" smtClean="0">
                          <a:solidFill>
                            <a:schemeClr val="dk1"/>
                          </a:solidFill>
                          <a:effectLst/>
                          <a:latin typeface="+mn-lt"/>
                          <a:ea typeface="+mn-ea"/>
                          <a:cs typeface="+mn-cs"/>
                        </a:rPr>
                        <a:t>1-PAM (</a:t>
                      </a:r>
                      <a:r>
                        <a:rPr lang="en-US" sz="1800" kern="1200" dirty="0" err="1" smtClean="0">
                          <a:solidFill>
                            <a:schemeClr val="dk1"/>
                          </a:solidFill>
                          <a:effectLst/>
                          <a:latin typeface="+mn-lt"/>
                          <a:ea typeface="+mn-ea"/>
                          <a:cs typeface="+mn-cs"/>
                        </a:rPr>
                        <a:t>pralidoxime</a:t>
                      </a:r>
                      <a:r>
                        <a:rPr lang="en-US" sz="1800" kern="1200" dirty="0" smtClean="0">
                          <a:solidFill>
                            <a:schemeClr val="dk1"/>
                          </a:solidFill>
                          <a:effectLst/>
                          <a:latin typeface="+mn-lt"/>
                          <a:ea typeface="+mn-ea"/>
                          <a:cs typeface="+mn-cs"/>
                        </a:rPr>
                        <a:t>)+ Atropine</a:t>
                      </a:r>
                    </a:p>
                    <a:p>
                      <a:r>
                        <a:rPr lang="en-US" sz="1800" b="1" kern="1200" dirty="0" smtClean="0">
                          <a:solidFill>
                            <a:schemeClr val="dk1"/>
                          </a:solidFill>
                          <a:effectLst/>
                          <a:latin typeface="+mn-lt"/>
                          <a:ea typeface="+mn-ea"/>
                          <a:cs typeface="+mn-cs"/>
                        </a:rPr>
                        <a:t>2.</a:t>
                      </a:r>
                      <a:r>
                        <a:rPr lang="en-US" sz="1800" kern="1200" dirty="0" smtClean="0">
                          <a:solidFill>
                            <a:schemeClr val="dk1"/>
                          </a:solidFill>
                          <a:effectLst/>
                          <a:latin typeface="+mn-lt"/>
                          <a:ea typeface="+mn-ea"/>
                          <a:cs typeface="+mn-cs"/>
                        </a:rPr>
                        <a:t> Artificial respiration</a:t>
                      </a:r>
                    </a:p>
                    <a:p>
                      <a:r>
                        <a:rPr lang="en-US" sz="1800" b="1" kern="1200" dirty="0" smtClean="0">
                          <a:solidFill>
                            <a:schemeClr val="dk1"/>
                          </a:solidFill>
                          <a:effectLst/>
                          <a:latin typeface="+mn-lt"/>
                          <a:ea typeface="+mn-ea"/>
                          <a:cs typeface="+mn-cs"/>
                        </a:rPr>
                        <a:t>3.</a:t>
                      </a:r>
                      <a:r>
                        <a:rPr lang="en-US" sz="1800" kern="1200" dirty="0" smtClean="0">
                          <a:solidFill>
                            <a:schemeClr val="dk1"/>
                          </a:solidFill>
                          <a:effectLst/>
                          <a:latin typeface="+mn-lt"/>
                          <a:ea typeface="+mn-ea"/>
                          <a:cs typeface="+mn-cs"/>
                        </a:rPr>
                        <a:t> Stop causative drug</a:t>
                      </a:r>
                      <a:endParaRPr lang="en-US" dirty="0"/>
                    </a:p>
                  </a:txBody>
                  <a:tcPr/>
                </a:tc>
              </a:tr>
            </a:tbl>
          </a:graphicData>
        </a:graphic>
      </p:graphicFrame>
    </p:spTree>
    <p:extLst>
      <p:ext uri="{BB962C8B-B14F-4D97-AF65-F5344CB8AC3E}">
        <p14:creationId xmlns:p14="http://schemas.microsoft.com/office/powerpoint/2010/main" val="4194035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20200" cy="6858000"/>
          </a:xfrm>
        </p:spPr>
        <p:txBody>
          <a:bodyPr>
            <a:normAutofit/>
          </a:bodyPr>
          <a:lstStyle/>
          <a:p>
            <a:pPr marL="0" indent="0">
              <a:buNone/>
            </a:pPr>
            <a:r>
              <a:rPr lang="en-US" b="1" dirty="0"/>
              <a:t>B- IRREVERSIBLE CHOLINESTERASE </a:t>
            </a:r>
            <a:r>
              <a:rPr lang="en-US" b="1" dirty="0" smtClean="0"/>
              <a:t>INHIBITORS (</a:t>
            </a:r>
            <a:r>
              <a:rPr lang="en-US" dirty="0"/>
              <a:t> </a:t>
            </a:r>
            <a:r>
              <a:rPr lang="en-US" b="1" dirty="0" smtClean="0"/>
              <a:t>ORGANOPHOSPHOROUS COMPOUNDS)</a:t>
            </a:r>
            <a:endParaRPr lang="en-US" dirty="0"/>
          </a:p>
          <a:p>
            <a:r>
              <a:rPr lang="en-US" dirty="0"/>
              <a:t> </a:t>
            </a:r>
            <a:r>
              <a:rPr lang="en-US" dirty="0" smtClean="0"/>
              <a:t>Nerve gases:   </a:t>
            </a:r>
            <a:r>
              <a:rPr lang="en-US" dirty="0" err="1" smtClean="0"/>
              <a:t>Sarin</a:t>
            </a:r>
            <a:r>
              <a:rPr lang="en-US" dirty="0" smtClean="0"/>
              <a:t>, </a:t>
            </a:r>
            <a:r>
              <a:rPr lang="en-US" dirty="0" err="1" smtClean="0"/>
              <a:t>Soman</a:t>
            </a:r>
            <a:r>
              <a:rPr lang="en-US" dirty="0" smtClean="0"/>
              <a:t>. </a:t>
            </a:r>
          </a:p>
          <a:p>
            <a:pPr lvl="0"/>
            <a:r>
              <a:rPr lang="en-US" dirty="0" smtClean="0"/>
              <a:t>Insect </a:t>
            </a:r>
            <a:r>
              <a:rPr lang="en-US" dirty="0"/>
              <a:t>killers: Malathion, Parathion, TEPP (</a:t>
            </a:r>
            <a:r>
              <a:rPr lang="en-US" dirty="0" err="1"/>
              <a:t>tetraethylpyrophosphate</a:t>
            </a:r>
            <a:r>
              <a:rPr lang="en-US" dirty="0"/>
              <a:t>)</a:t>
            </a:r>
          </a:p>
          <a:p>
            <a:pPr lvl="0"/>
            <a:r>
              <a:rPr lang="en-US" dirty="0"/>
              <a:t>Drugs used clinically: DFP (</a:t>
            </a:r>
            <a:r>
              <a:rPr lang="en-US" dirty="0" err="1"/>
              <a:t>Diisopropyl</a:t>
            </a:r>
            <a:r>
              <a:rPr lang="en-US" dirty="0"/>
              <a:t> </a:t>
            </a:r>
            <a:r>
              <a:rPr lang="en-US" dirty="0" err="1"/>
              <a:t>flurophosphate</a:t>
            </a:r>
            <a:r>
              <a:rPr lang="en-US" dirty="0"/>
              <a:t>)</a:t>
            </a:r>
          </a:p>
          <a:p>
            <a:pPr marL="0" lvl="0" indent="0">
              <a:buNone/>
            </a:pPr>
            <a:r>
              <a:rPr lang="en-US" b="1" dirty="0" smtClean="0"/>
              <a:t>►</a:t>
            </a:r>
            <a:r>
              <a:rPr lang="en-US" b="1" dirty="0"/>
              <a:t>Mechanism of </a:t>
            </a:r>
            <a:r>
              <a:rPr lang="en-US" b="1" dirty="0" smtClean="0"/>
              <a:t>Action</a:t>
            </a:r>
            <a:endParaRPr lang="en-US" dirty="0"/>
          </a:p>
        </p:txBody>
      </p:sp>
    </p:spTree>
    <p:extLst>
      <p:ext uri="{BB962C8B-B14F-4D97-AF65-F5344CB8AC3E}">
        <p14:creationId xmlns:p14="http://schemas.microsoft.com/office/powerpoint/2010/main" val="3444738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r>
              <a:rPr lang="en-US" b="1" dirty="0"/>
              <a:t>►Pharmacological Effects</a:t>
            </a:r>
            <a:r>
              <a:rPr lang="en-US" dirty="0"/>
              <a:t> (All are toxic </a:t>
            </a:r>
            <a:r>
              <a:rPr lang="en-US" dirty="0" smtClean="0"/>
              <a:t>effects)</a:t>
            </a:r>
            <a:r>
              <a:rPr lang="en-US" b="1" dirty="0" smtClean="0"/>
              <a:t> </a:t>
            </a:r>
            <a:endParaRPr lang="en-US" dirty="0"/>
          </a:p>
          <a:p>
            <a:pPr marL="0" indent="0">
              <a:buNone/>
            </a:pPr>
            <a:r>
              <a:rPr lang="en-US" dirty="0"/>
              <a:t> </a:t>
            </a:r>
            <a:r>
              <a:rPr lang="en-US" b="1" dirty="0" smtClean="0"/>
              <a:t>►</a:t>
            </a:r>
            <a:r>
              <a:rPr lang="en-US" b="1" dirty="0"/>
              <a:t>Toxicity </a:t>
            </a:r>
            <a:endParaRPr lang="en-US" dirty="0"/>
          </a:p>
          <a:p>
            <a:pPr marL="0" indent="0">
              <a:buNone/>
            </a:pPr>
            <a:r>
              <a:rPr lang="en-US" dirty="0"/>
              <a:t> </a:t>
            </a:r>
            <a:r>
              <a:rPr lang="en-US" dirty="0" smtClean="0"/>
              <a:t>The </a:t>
            </a:r>
            <a:r>
              <a:rPr lang="en-US" dirty="0"/>
              <a:t>signs and symptoms of </a:t>
            </a:r>
            <a:r>
              <a:rPr lang="en-US" dirty="0" smtClean="0"/>
              <a:t>over dosage </a:t>
            </a:r>
            <a:r>
              <a:rPr lang="en-US" dirty="0"/>
              <a:t>are readily predicted from the general pharmacology of acetylcholine.</a:t>
            </a:r>
          </a:p>
          <a:p>
            <a:pPr marL="0" indent="0">
              <a:buNone/>
            </a:pPr>
            <a:r>
              <a:rPr lang="en-US" b="1" dirty="0">
                <a:sym typeface="Wingdings"/>
              </a:rPr>
              <a:t></a:t>
            </a:r>
            <a:r>
              <a:rPr lang="en-US" b="1" dirty="0"/>
              <a:t>Muscarinic Toxicity</a:t>
            </a:r>
            <a:endParaRPr lang="en-US" dirty="0"/>
          </a:p>
          <a:p>
            <a:pPr lvl="0"/>
            <a:r>
              <a:rPr lang="en-US" dirty="0"/>
              <a:t>These include CNS stimulation </a:t>
            </a:r>
            <a:r>
              <a:rPr lang="en-US" dirty="0" smtClean="0"/>
              <a:t>, </a:t>
            </a:r>
            <a:r>
              <a:rPr lang="en-US" dirty="0"/>
              <a:t>meiosis, spasm of accommodation, bronchoconstriction, increased gastrointestinal and genitourinary smooth muscle activity, increased secretory activity (sweat glands, airway, gastrointestinal tract), vasodilatation, and </a:t>
            </a:r>
            <a:r>
              <a:rPr lang="en-US" dirty="0" smtClean="0"/>
              <a:t>bradycardia.</a:t>
            </a:r>
            <a:endParaRPr lang="en-US" dirty="0"/>
          </a:p>
          <a:p>
            <a:pPr marL="0" indent="0">
              <a:buNone/>
            </a:pPr>
            <a:r>
              <a:rPr lang="en-US" b="1" dirty="0">
                <a:sym typeface="Wingdings"/>
              </a:rPr>
              <a:t></a:t>
            </a:r>
            <a:r>
              <a:rPr lang="en-US" b="1" dirty="0"/>
              <a:t>Nicotinic Toxicity </a:t>
            </a:r>
            <a:endParaRPr lang="en-US" dirty="0"/>
          </a:p>
          <a:p>
            <a:pPr marL="0" lvl="0" indent="0">
              <a:buNone/>
            </a:pPr>
            <a:r>
              <a:rPr lang="en-US" dirty="0"/>
              <a:t>These include CNS stimulation, ganglionic stimulation, and neuromuscular endplate depolarization leading to fasciculation and paralysis. </a:t>
            </a:r>
          </a:p>
          <a:p>
            <a:pPr lvl="0"/>
            <a:r>
              <a:rPr lang="en-US" b="1" dirty="0"/>
              <a:t>Muscarinic effects. (See above)</a:t>
            </a:r>
          </a:p>
          <a:p>
            <a:pPr lvl="0"/>
            <a:r>
              <a:rPr lang="en-US" b="1" dirty="0"/>
              <a:t>Nicotinic effects. (See above)</a:t>
            </a:r>
          </a:p>
          <a:p>
            <a:r>
              <a:rPr lang="en-US" b="1" dirty="0"/>
              <a:t>CNS effects. (See above)</a:t>
            </a:r>
          </a:p>
        </p:txBody>
      </p:sp>
    </p:spTree>
    <p:extLst>
      <p:ext uri="{BB962C8B-B14F-4D97-AF65-F5344CB8AC3E}">
        <p14:creationId xmlns:p14="http://schemas.microsoft.com/office/powerpoint/2010/main" val="788584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a:bodyPr>
          <a:lstStyle/>
          <a:p>
            <a:pPr marL="0" indent="0">
              <a:buNone/>
            </a:pPr>
            <a:r>
              <a:rPr lang="en-US" b="1" dirty="0"/>
              <a:t>PARASYMPATHOMIMETICS (</a:t>
            </a:r>
            <a:r>
              <a:rPr lang="en-US" b="1" dirty="0" err="1"/>
              <a:t>Cholinomimetics</a:t>
            </a:r>
            <a:r>
              <a:rPr lang="en-US" b="1" dirty="0"/>
              <a:t>)</a:t>
            </a:r>
            <a:endParaRPr lang="en-US" dirty="0"/>
          </a:p>
          <a:p>
            <a:pPr marL="0" lvl="0" indent="0">
              <a:buNone/>
            </a:pPr>
            <a:r>
              <a:rPr lang="en-US" dirty="0"/>
              <a:t>This group of drugs produces pharmacological effects similar to that produced by parasympathetic stimulation</a:t>
            </a:r>
          </a:p>
          <a:p>
            <a:pPr marL="0" indent="0">
              <a:buNone/>
            </a:pPr>
            <a:r>
              <a:rPr lang="en-US" dirty="0"/>
              <a:t> </a:t>
            </a:r>
          </a:p>
          <a:p>
            <a:pPr marL="0" indent="0">
              <a:buNone/>
            </a:pPr>
            <a:r>
              <a:rPr lang="en-US" b="1" dirty="0"/>
              <a:t>Classification</a:t>
            </a:r>
            <a:endParaRPr lang="en-US" dirty="0"/>
          </a:p>
          <a:p>
            <a:pPr marL="0" indent="0">
              <a:buNone/>
            </a:pPr>
            <a:r>
              <a:rPr lang="en-US" b="1" dirty="0"/>
              <a:t>1- DIRECTLY ACTING PARASYMPATHOMIMETICS</a:t>
            </a:r>
            <a:endParaRPr lang="en-US" dirty="0"/>
          </a:p>
          <a:p>
            <a:pPr marL="0" lvl="0" indent="0">
              <a:buNone/>
            </a:pPr>
            <a:r>
              <a:rPr lang="en-US" dirty="0"/>
              <a:t>They directly stimulate the cholinergic receptors.</a:t>
            </a:r>
          </a:p>
          <a:p>
            <a:pPr lvl="0"/>
            <a:r>
              <a:rPr lang="en-US" b="1" dirty="0" smtClean="0"/>
              <a:t>Acetylcholine.</a:t>
            </a:r>
          </a:p>
          <a:p>
            <a:r>
              <a:rPr lang="en-US" b="1" dirty="0" err="1" smtClean="0"/>
              <a:t>Carbachol</a:t>
            </a:r>
            <a:r>
              <a:rPr lang="en-US" b="1" dirty="0"/>
              <a:t>.</a:t>
            </a:r>
            <a:endParaRPr lang="en-US" dirty="0"/>
          </a:p>
          <a:p>
            <a:pPr lvl="0"/>
            <a:r>
              <a:rPr lang="en-US" b="1" dirty="0" err="1" smtClean="0"/>
              <a:t>Bethanechol</a:t>
            </a:r>
            <a:r>
              <a:rPr lang="en-US" b="1" dirty="0" smtClean="0"/>
              <a:t> </a:t>
            </a:r>
            <a:endParaRPr lang="en-US" dirty="0"/>
          </a:p>
          <a:p>
            <a:pPr lvl="0"/>
            <a:r>
              <a:rPr lang="en-US" b="1" dirty="0"/>
              <a:t>Methacholine	</a:t>
            </a:r>
            <a:endParaRPr lang="en-US" dirty="0"/>
          </a:p>
          <a:p>
            <a:pPr marL="0" indent="0">
              <a:buNone/>
            </a:pPr>
            <a:r>
              <a:rPr lang="en-US" b="1" dirty="0" smtClean="0"/>
              <a:t>Pilocarpine</a:t>
            </a:r>
            <a:r>
              <a:rPr lang="en-US" b="1" dirty="0"/>
              <a:t>.</a:t>
            </a:r>
            <a:endParaRPr lang="en-US" dirty="0"/>
          </a:p>
          <a:p>
            <a:endParaRPr lang="en-US" dirty="0"/>
          </a:p>
        </p:txBody>
      </p:sp>
    </p:spTree>
    <p:extLst>
      <p:ext uri="{BB962C8B-B14F-4D97-AF65-F5344CB8AC3E}">
        <p14:creationId xmlns:p14="http://schemas.microsoft.com/office/powerpoint/2010/main" val="255465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normAutofit fontScale="77500" lnSpcReduction="20000"/>
          </a:bodyPr>
          <a:lstStyle/>
          <a:p>
            <a:pPr marL="0" indent="0">
              <a:buNone/>
            </a:pPr>
            <a:r>
              <a:rPr lang="en-US" b="1" dirty="0"/>
              <a:t>►Treatment of the Untoward Effects</a:t>
            </a:r>
            <a:endParaRPr lang="en-US" dirty="0"/>
          </a:p>
          <a:p>
            <a:pPr marL="0" indent="0">
              <a:buNone/>
            </a:pPr>
            <a:r>
              <a:rPr lang="en-US" b="1" dirty="0"/>
              <a:t> </a:t>
            </a:r>
            <a:r>
              <a:rPr lang="en-US" b="1" u="sng" dirty="0" smtClean="0"/>
              <a:t>Protection</a:t>
            </a:r>
            <a:endParaRPr lang="en-US" dirty="0"/>
          </a:p>
          <a:p>
            <a:pPr lvl="0"/>
            <a:r>
              <a:rPr lang="en-US" dirty="0"/>
              <a:t>Farmers who spray the insecticides should wear gloves and masks.</a:t>
            </a:r>
          </a:p>
          <a:p>
            <a:pPr lvl="0"/>
            <a:r>
              <a:rPr lang="en-US" dirty="0"/>
              <a:t>Thorough washing of vegetables.</a:t>
            </a:r>
          </a:p>
          <a:p>
            <a:pPr lvl="0"/>
            <a:r>
              <a:rPr lang="en-US" dirty="0"/>
              <a:t>Glasses containing domestic insecticides should be kept away from children.</a:t>
            </a:r>
          </a:p>
          <a:p>
            <a:pPr marL="0" lvl="0" indent="0">
              <a:buNone/>
            </a:pPr>
            <a:r>
              <a:rPr lang="en-US" b="1" u="sng" dirty="0"/>
              <a:t>Treatment</a:t>
            </a:r>
            <a:endParaRPr lang="en-US" dirty="0"/>
          </a:p>
          <a:p>
            <a:pPr lvl="0"/>
            <a:r>
              <a:rPr lang="en-US" dirty="0"/>
              <a:t>Stomach wash.</a:t>
            </a:r>
          </a:p>
          <a:p>
            <a:pPr lvl="0"/>
            <a:r>
              <a:rPr lang="en-US" dirty="0"/>
              <a:t>Wash the skin, if contaminated by sodium bicarbonate or ethyl alcohol.</a:t>
            </a:r>
          </a:p>
          <a:p>
            <a:pPr lvl="0"/>
            <a:r>
              <a:rPr lang="en-US" dirty="0"/>
              <a:t>Maintain the air passage open by sucking secretion and start artificial respiration if needed.</a:t>
            </a:r>
          </a:p>
          <a:p>
            <a:pPr lvl="0"/>
            <a:r>
              <a:rPr lang="en-US" b="1" dirty="0"/>
              <a:t>Atropine</a:t>
            </a:r>
            <a:r>
              <a:rPr lang="en-US" dirty="0"/>
              <a:t> in high doses: </a:t>
            </a:r>
          </a:p>
          <a:p>
            <a:pPr marL="0" lvl="0" indent="0">
              <a:buNone/>
            </a:pPr>
            <a:r>
              <a:rPr lang="en-US" dirty="0"/>
              <a:t>2 mg I.V. or I.M. every 5 -10 minutes until the patient is put on the merge of atropine toxicity (dilated pupil, dry mouth, and tachycardia). </a:t>
            </a:r>
          </a:p>
          <a:p>
            <a:pPr marL="0" lvl="0" indent="0">
              <a:buNone/>
            </a:pPr>
            <a:r>
              <a:rPr lang="en-US" dirty="0"/>
              <a:t>The patient should be kept </a:t>
            </a:r>
            <a:r>
              <a:rPr lang="en-US" dirty="0" err="1"/>
              <a:t>atropinized</a:t>
            </a:r>
            <a:r>
              <a:rPr lang="en-US" dirty="0"/>
              <a:t> for 24 hours.</a:t>
            </a:r>
          </a:p>
          <a:p>
            <a:endParaRPr lang="en-US" dirty="0"/>
          </a:p>
        </p:txBody>
      </p:sp>
    </p:spTree>
    <p:extLst>
      <p:ext uri="{BB962C8B-B14F-4D97-AF65-F5344CB8AC3E}">
        <p14:creationId xmlns:p14="http://schemas.microsoft.com/office/powerpoint/2010/main" val="3405769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pPr lvl="0"/>
            <a:r>
              <a:rPr lang="en-US" dirty="0"/>
              <a:t>The intoxicated patient may need up to 100 mg for full </a:t>
            </a:r>
            <a:r>
              <a:rPr lang="en-US" dirty="0" err="1"/>
              <a:t>atropinization</a:t>
            </a:r>
            <a:r>
              <a:rPr lang="en-US" dirty="0"/>
              <a:t>.</a:t>
            </a:r>
          </a:p>
          <a:p>
            <a:pPr lvl="0"/>
            <a:r>
              <a:rPr lang="en-US" dirty="0"/>
              <a:t>Atropine eye drops may relieve the headache caused by </a:t>
            </a:r>
            <a:r>
              <a:rPr lang="en-US" dirty="0" err="1"/>
              <a:t>miosis</a:t>
            </a:r>
            <a:r>
              <a:rPr lang="en-US" dirty="0"/>
              <a:t>.</a:t>
            </a:r>
          </a:p>
          <a:p>
            <a:pPr lvl="0"/>
            <a:r>
              <a:rPr lang="en-US" dirty="0" smtClean="0"/>
              <a:t>The </a:t>
            </a:r>
            <a:r>
              <a:rPr lang="en-US" dirty="0"/>
              <a:t>patient should be maintained on atropine until the enzymes are recovered.</a:t>
            </a:r>
          </a:p>
          <a:p>
            <a:pPr marL="0" lvl="0" indent="0">
              <a:buNone/>
            </a:pPr>
            <a:r>
              <a:rPr lang="en-US" i="1" u="sng" dirty="0" smtClean="0"/>
              <a:t>*</a:t>
            </a:r>
            <a:r>
              <a:rPr lang="en-US" b="1" i="1" u="sng" dirty="0" smtClean="0"/>
              <a:t>Convulsions </a:t>
            </a:r>
            <a:r>
              <a:rPr lang="en-US" b="1" i="1" u="sng" dirty="0"/>
              <a:t>may be controlled by anticonvulsants (diazepam).</a:t>
            </a:r>
          </a:p>
          <a:p>
            <a:endParaRPr lang="en-US" dirty="0"/>
          </a:p>
        </p:txBody>
      </p:sp>
    </p:spTree>
    <p:extLst>
      <p:ext uri="{BB962C8B-B14F-4D97-AF65-F5344CB8AC3E}">
        <p14:creationId xmlns:p14="http://schemas.microsoft.com/office/powerpoint/2010/main" val="2157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buNone/>
            </a:pPr>
            <a:r>
              <a:rPr lang="en-US" b="1" dirty="0"/>
              <a:t>Cholinesterase re-activators (</a:t>
            </a:r>
            <a:r>
              <a:rPr lang="en-US" b="1" dirty="0" err="1"/>
              <a:t>oximes</a:t>
            </a:r>
            <a:r>
              <a:rPr lang="en-US" b="1" dirty="0"/>
              <a:t>):</a:t>
            </a:r>
            <a:r>
              <a:rPr lang="en-US" dirty="0"/>
              <a:t> </a:t>
            </a:r>
          </a:p>
          <a:p>
            <a:pPr lvl="0"/>
            <a:r>
              <a:rPr lang="en-US" b="1" dirty="0" err="1" smtClean="0"/>
              <a:t>Pralidoxime</a:t>
            </a:r>
            <a:r>
              <a:rPr lang="en-US" dirty="0" smtClean="0"/>
              <a:t> </a:t>
            </a:r>
            <a:r>
              <a:rPr lang="en-US" dirty="0"/>
              <a:t>(PAM, </a:t>
            </a:r>
            <a:r>
              <a:rPr lang="en-US" dirty="0" err="1"/>
              <a:t>Protopam</a:t>
            </a:r>
            <a:r>
              <a:rPr lang="en-US" dirty="0"/>
              <a:t>): 2.5 gm in 100 ml I.V. infusion (within 30 min.), 1 gm I.M. every 1 </a:t>
            </a:r>
            <a:r>
              <a:rPr lang="en-US" dirty="0" err="1"/>
              <a:t>hr</a:t>
            </a:r>
            <a:r>
              <a:rPr lang="en-US" dirty="0"/>
              <a:t> until recovery. 20 mg /kg for infants and children.</a:t>
            </a:r>
          </a:p>
          <a:p>
            <a:pPr lvl="0"/>
            <a:r>
              <a:rPr lang="en-US" b="1" dirty="0" err="1"/>
              <a:t>Diacetylmonoximes</a:t>
            </a:r>
            <a:r>
              <a:rPr lang="en-US" dirty="0"/>
              <a:t> (DAM)</a:t>
            </a:r>
          </a:p>
          <a:p>
            <a:pPr lvl="0"/>
            <a:r>
              <a:rPr lang="en-US" b="1" dirty="0" err="1"/>
              <a:t>Bisquaternary</a:t>
            </a:r>
            <a:r>
              <a:rPr lang="en-US" b="1" dirty="0"/>
              <a:t> </a:t>
            </a:r>
            <a:r>
              <a:rPr lang="en-US" b="1" dirty="0" err="1"/>
              <a:t>oxime</a:t>
            </a:r>
            <a:r>
              <a:rPr lang="en-US" dirty="0"/>
              <a:t>.</a:t>
            </a:r>
          </a:p>
          <a:p>
            <a:endParaRPr lang="en-US" dirty="0"/>
          </a:p>
        </p:txBody>
      </p:sp>
    </p:spTree>
    <p:extLst>
      <p:ext uri="{BB962C8B-B14F-4D97-AF65-F5344CB8AC3E}">
        <p14:creationId xmlns:p14="http://schemas.microsoft.com/office/powerpoint/2010/main" val="1016004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91600" cy="6629400"/>
          </a:xfrm>
        </p:spPr>
        <p:txBody>
          <a:bodyPr>
            <a:normAutofit fontScale="92500" lnSpcReduction="20000"/>
          </a:bodyPr>
          <a:lstStyle/>
          <a:p>
            <a:pPr marL="0" indent="0">
              <a:buNone/>
            </a:pPr>
            <a:r>
              <a:rPr lang="en-US" b="1" dirty="0"/>
              <a:t>PARASYMPATHOLYTICS (Muscarinic antagonists)</a:t>
            </a:r>
            <a:endParaRPr lang="en-US" dirty="0"/>
          </a:p>
          <a:p>
            <a:pPr marL="0" indent="0">
              <a:buNone/>
            </a:pPr>
            <a:r>
              <a:rPr lang="en-US" dirty="0"/>
              <a:t> </a:t>
            </a:r>
            <a:r>
              <a:rPr lang="en-US" b="1" dirty="0" smtClean="0"/>
              <a:t>Definition</a:t>
            </a:r>
            <a:r>
              <a:rPr lang="en-US" dirty="0" smtClean="0"/>
              <a:t> </a:t>
            </a:r>
            <a:endParaRPr lang="en-US" dirty="0"/>
          </a:p>
          <a:p>
            <a:pPr marL="0" lvl="0" indent="0">
              <a:buNone/>
            </a:pPr>
            <a:r>
              <a:rPr lang="en-US" dirty="0"/>
              <a:t>These are drugs, which block the muscarinic receptors. </a:t>
            </a:r>
          </a:p>
          <a:p>
            <a:pPr marL="0" indent="0">
              <a:buNone/>
            </a:pPr>
            <a:r>
              <a:rPr lang="en-US" dirty="0"/>
              <a:t> </a:t>
            </a:r>
            <a:r>
              <a:rPr lang="en-US" b="1" dirty="0" smtClean="0"/>
              <a:t>Classification</a:t>
            </a:r>
            <a:endParaRPr lang="en-US" dirty="0"/>
          </a:p>
          <a:p>
            <a:pPr marL="0" indent="0">
              <a:buNone/>
            </a:pPr>
            <a:r>
              <a:rPr lang="en-US" b="1" dirty="0"/>
              <a:t>A- Natural Alkaloids</a:t>
            </a:r>
            <a:endParaRPr lang="en-US" dirty="0"/>
          </a:p>
          <a:p>
            <a:pPr marL="0" lvl="0" indent="0">
              <a:buNone/>
            </a:pPr>
            <a:r>
              <a:rPr lang="en-US" dirty="0"/>
              <a:t>Examples:</a:t>
            </a:r>
          </a:p>
          <a:p>
            <a:pPr lvl="0"/>
            <a:r>
              <a:rPr lang="en-US" b="1" dirty="0"/>
              <a:t>Atropine</a:t>
            </a:r>
            <a:r>
              <a:rPr lang="en-US" dirty="0"/>
              <a:t> : extracted from </a:t>
            </a:r>
            <a:r>
              <a:rPr lang="en-US" dirty="0" err="1"/>
              <a:t>Atropa</a:t>
            </a:r>
            <a:r>
              <a:rPr lang="en-US" dirty="0"/>
              <a:t> belladonna plant or </a:t>
            </a:r>
            <a:r>
              <a:rPr lang="en-US" dirty="0" err="1"/>
              <a:t>Datura</a:t>
            </a:r>
            <a:r>
              <a:rPr lang="en-US" dirty="0"/>
              <a:t> </a:t>
            </a:r>
            <a:r>
              <a:rPr lang="en-US" dirty="0" err="1"/>
              <a:t>stramonium</a:t>
            </a:r>
            <a:r>
              <a:rPr lang="en-US" dirty="0"/>
              <a:t> plant.</a:t>
            </a:r>
          </a:p>
          <a:p>
            <a:pPr lvl="0"/>
            <a:r>
              <a:rPr lang="en-US" b="1" dirty="0"/>
              <a:t>Scopolamine </a:t>
            </a:r>
            <a:r>
              <a:rPr lang="en-US" dirty="0"/>
              <a:t>(L –Hyoscine).</a:t>
            </a:r>
          </a:p>
          <a:p>
            <a:pPr marL="0" indent="0">
              <a:buNone/>
            </a:pPr>
            <a:r>
              <a:rPr lang="en-US" b="1" dirty="0"/>
              <a:t>B- SYNTHETIC ESTERS</a:t>
            </a:r>
            <a:endParaRPr lang="en-US" dirty="0"/>
          </a:p>
          <a:p>
            <a:pPr marL="0" lvl="0" indent="0">
              <a:buNone/>
            </a:pPr>
            <a:r>
              <a:rPr lang="en-US" dirty="0"/>
              <a:t>These are either tertiary amines (lipid soluble and cross the blood brain barrier or quaternary amines (lipid insoluble) and cannot cross the blood brain barrier). </a:t>
            </a:r>
          </a:p>
          <a:p>
            <a:pPr lvl="0"/>
            <a:r>
              <a:rPr lang="en-US" dirty="0"/>
              <a:t>They are classified according to their clinical uses into:</a:t>
            </a:r>
          </a:p>
          <a:p>
            <a:endParaRPr lang="en-US" dirty="0"/>
          </a:p>
        </p:txBody>
      </p:sp>
    </p:spTree>
    <p:extLst>
      <p:ext uri="{BB962C8B-B14F-4D97-AF65-F5344CB8AC3E}">
        <p14:creationId xmlns:p14="http://schemas.microsoft.com/office/powerpoint/2010/main" val="1384676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477000"/>
          </a:xfrm>
        </p:spPr>
        <p:txBody>
          <a:bodyPr>
            <a:normAutofit fontScale="85000" lnSpcReduction="10000"/>
          </a:bodyPr>
          <a:lstStyle/>
          <a:p>
            <a:pPr marL="0" indent="0">
              <a:buNone/>
            </a:pPr>
            <a:r>
              <a:rPr lang="en-US" b="1" dirty="0"/>
              <a:t>- </a:t>
            </a:r>
            <a:r>
              <a:rPr lang="en-US" b="1" u="sng" dirty="0"/>
              <a:t>Drugs mainly used to treat the manifestations of </a:t>
            </a:r>
            <a:r>
              <a:rPr lang="en-US" b="1" u="sng" dirty="0" err="1"/>
              <a:t>parkinson’s</a:t>
            </a:r>
            <a:r>
              <a:rPr lang="en-US" b="1" u="sng" dirty="0"/>
              <a:t> disease:</a:t>
            </a:r>
            <a:endParaRPr lang="en-US" dirty="0"/>
          </a:p>
          <a:p>
            <a:pPr marL="0" lvl="0" indent="0">
              <a:buNone/>
            </a:pPr>
            <a:r>
              <a:rPr lang="en-US" b="1" u="sng" dirty="0" err="1"/>
              <a:t>Benzatropine</a:t>
            </a:r>
            <a:r>
              <a:rPr lang="en-US" b="1" dirty="0"/>
              <a:t> ,</a:t>
            </a:r>
            <a:r>
              <a:rPr lang="en-US" dirty="0" err="1"/>
              <a:t>Trihexyphenidyl</a:t>
            </a:r>
            <a:r>
              <a:rPr lang="en-US" dirty="0"/>
              <a:t> ,</a:t>
            </a:r>
            <a:r>
              <a:rPr lang="en-US" dirty="0" err="1"/>
              <a:t>Biperiden</a:t>
            </a:r>
            <a:r>
              <a:rPr lang="en-US" dirty="0"/>
              <a:t>.</a:t>
            </a:r>
          </a:p>
          <a:p>
            <a:pPr marL="0" indent="0">
              <a:buNone/>
            </a:pPr>
            <a:r>
              <a:rPr lang="en-US" b="1" dirty="0"/>
              <a:t>2- </a:t>
            </a:r>
            <a:r>
              <a:rPr lang="en-US" b="1" u="sng" dirty="0"/>
              <a:t>Drugs mainly used to produce </a:t>
            </a:r>
            <a:r>
              <a:rPr lang="en-US" b="1" u="sng" dirty="0" err="1"/>
              <a:t>mydriasis</a:t>
            </a:r>
            <a:r>
              <a:rPr lang="en-US" b="1" u="sng" dirty="0"/>
              <a:t> and </a:t>
            </a:r>
            <a:r>
              <a:rPr lang="en-US" b="1" u="sng" dirty="0" err="1"/>
              <a:t>cycloplegia</a:t>
            </a:r>
            <a:r>
              <a:rPr lang="en-US" b="1" dirty="0"/>
              <a:t>:</a:t>
            </a:r>
            <a:endParaRPr lang="en-US" dirty="0"/>
          </a:p>
          <a:p>
            <a:pPr marL="0" lvl="0" indent="0">
              <a:buNone/>
            </a:pPr>
            <a:r>
              <a:rPr lang="en-US" dirty="0"/>
              <a:t>Atropine, </a:t>
            </a:r>
            <a:r>
              <a:rPr lang="en-US" dirty="0" err="1"/>
              <a:t>Homatropine</a:t>
            </a:r>
            <a:r>
              <a:rPr lang="en-US" dirty="0"/>
              <a:t>, </a:t>
            </a:r>
            <a:r>
              <a:rPr lang="en-US" dirty="0" err="1"/>
              <a:t>Eucatropine</a:t>
            </a:r>
            <a:r>
              <a:rPr lang="en-US" dirty="0"/>
              <a:t>, </a:t>
            </a:r>
            <a:r>
              <a:rPr lang="en-US" dirty="0" err="1"/>
              <a:t>Cyclopentolate</a:t>
            </a:r>
            <a:r>
              <a:rPr lang="en-US" dirty="0"/>
              <a:t> </a:t>
            </a:r>
            <a:r>
              <a:rPr lang="en-US" b="1" dirty="0"/>
              <a:t>,</a:t>
            </a:r>
            <a:r>
              <a:rPr lang="en-US" b="1" u="sng" dirty="0" err="1"/>
              <a:t>Tropicamide</a:t>
            </a:r>
            <a:r>
              <a:rPr lang="en-US" b="1" dirty="0"/>
              <a:t> . </a:t>
            </a:r>
            <a:endParaRPr lang="en-US" dirty="0"/>
          </a:p>
          <a:p>
            <a:pPr marL="0" indent="0">
              <a:buNone/>
            </a:pPr>
            <a:r>
              <a:rPr lang="en-US" b="1" dirty="0"/>
              <a:t>3- </a:t>
            </a:r>
            <a:r>
              <a:rPr lang="en-US" b="1" u="sng" dirty="0"/>
              <a:t>Drugs mainly used to produce bronchodilation</a:t>
            </a:r>
            <a:r>
              <a:rPr lang="en-US" b="1" dirty="0"/>
              <a:t>:</a:t>
            </a:r>
            <a:endParaRPr lang="en-US" dirty="0"/>
          </a:p>
          <a:p>
            <a:pPr marL="0" lvl="0" indent="0">
              <a:buNone/>
            </a:pPr>
            <a:r>
              <a:rPr lang="en-US" b="1" u="sng" dirty="0" smtClean="0"/>
              <a:t>Ipratropium, </a:t>
            </a:r>
            <a:r>
              <a:rPr lang="en-US" b="1" u="sng" dirty="0" err="1" smtClean="0"/>
              <a:t>tiotropium</a:t>
            </a:r>
            <a:endParaRPr lang="en-US" u="sng" dirty="0"/>
          </a:p>
          <a:p>
            <a:pPr marL="0" indent="0">
              <a:buNone/>
            </a:pPr>
            <a:r>
              <a:rPr lang="en-US" b="1" dirty="0"/>
              <a:t>4- </a:t>
            </a:r>
            <a:r>
              <a:rPr lang="en-US" b="1" u="sng" dirty="0"/>
              <a:t>Drugs mainly used as </a:t>
            </a:r>
            <a:r>
              <a:rPr lang="en-US" b="1" u="sng" dirty="0" err="1"/>
              <a:t>antisecretory</a:t>
            </a:r>
            <a:r>
              <a:rPr lang="en-US" b="1" u="sng" dirty="0"/>
              <a:t> and antispasmodic on the GIT</a:t>
            </a:r>
            <a:r>
              <a:rPr lang="en-US" b="1" dirty="0"/>
              <a:t>:</a:t>
            </a:r>
            <a:endParaRPr lang="en-US" dirty="0"/>
          </a:p>
          <a:p>
            <a:pPr marL="0" lvl="0" indent="0">
              <a:buNone/>
            </a:pPr>
            <a:r>
              <a:rPr lang="en-US" dirty="0"/>
              <a:t>Hyoscine </a:t>
            </a:r>
            <a:r>
              <a:rPr lang="en-US" dirty="0" err="1"/>
              <a:t>butylbromid</a:t>
            </a:r>
            <a:r>
              <a:rPr lang="en-US" b="1" dirty="0" err="1"/>
              <a:t>e</a:t>
            </a:r>
            <a:r>
              <a:rPr lang="en-US" b="1" dirty="0"/>
              <a:t> ,</a:t>
            </a:r>
            <a:r>
              <a:rPr lang="en-US" b="1" u="sng" dirty="0" err="1"/>
              <a:t>Homatropine</a:t>
            </a:r>
            <a:r>
              <a:rPr lang="en-US" b="1" u="sng" dirty="0"/>
              <a:t> methyl bromide </a:t>
            </a:r>
            <a:r>
              <a:rPr lang="en-US" b="1" dirty="0"/>
              <a:t>,</a:t>
            </a:r>
            <a:r>
              <a:rPr lang="en-US" dirty="0" err="1"/>
              <a:t>Propantheline</a:t>
            </a:r>
            <a:r>
              <a:rPr lang="en-US" dirty="0"/>
              <a:t> </a:t>
            </a:r>
          </a:p>
          <a:p>
            <a:pPr marL="0" indent="0">
              <a:buNone/>
            </a:pPr>
            <a:r>
              <a:rPr lang="en-US" b="1" dirty="0"/>
              <a:t>5- </a:t>
            </a:r>
            <a:r>
              <a:rPr lang="en-US" b="1" u="sng" dirty="0"/>
              <a:t>Drugs mainly used for its effect on the genitourinary system</a:t>
            </a:r>
            <a:r>
              <a:rPr lang="en-US" b="1" dirty="0"/>
              <a:t>:</a:t>
            </a:r>
            <a:endParaRPr lang="en-US" dirty="0"/>
          </a:p>
          <a:p>
            <a:pPr marL="0" lvl="0" indent="0">
              <a:buNone/>
            </a:pPr>
            <a:r>
              <a:rPr lang="en-US" dirty="0"/>
              <a:t>Oxybutynin, </a:t>
            </a:r>
            <a:r>
              <a:rPr lang="en-US" dirty="0" err="1"/>
              <a:t>Glycopyrrolate</a:t>
            </a:r>
            <a:r>
              <a:rPr lang="en-US" b="1" dirty="0"/>
              <a:t> ,</a:t>
            </a:r>
            <a:r>
              <a:rPr lang="en-US" b="1" u="sng" dirty="0" err="1"/>
              <a:t>Emepronium</a:t>
            </a:r>
            <a:r>
              <a:rPr lang="en-US" b="1" u="sng" dirty="0"/>
              <a:t>.</a:t>
            </a:r>
          </a:p>
          <a:p>
            <a:endParaRPr lang="en-US" dirty="0"/>
          </a:p>
        </p:txBody>
      </p:sp>
    </p:spTree>
    <p:extLst>
      <p:ext uri="{BB962C8B-B14F-4D97-AF65-F5344CB8AC3E}">
        <p14:creationId xmlns:p14="http://schemas.microsoft.com/office/powerpoint/2010/main" val="1196562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b="1" dirty="0"/>
              <a:t>►Pharmacokinetics of Atropine </a:t>
            </a:r>
            <a:endParaRPr lang="en-US" dirty="0"/>
          </a:p>
          <a:p>
            <a:pPr marL="0" lvl="0" indent="0">
              <a:buNone/>
            </a:pPr>
            <a:r>
              <a:rPr lang="en-US" dirty="0"/>
              <a:t>Because it is a tertiary amine, atropine is relatively lipid soluble and readily crosses membrane barriers. The drug is well distributed into the CNS and other organs </a:t>
            </a:r>
          </a:p>
          <a:p>
            <a:pPr marL="0" lvl="0" indent="0">
              <a:buNone/>
            </a:pPr>
            <a:r>
              <a:rPr lang="en-US" dirty="0"/>
              <a:t>The duration of action of normal doses is 4-8 hours except in the eye, where effects last for 72 hours longer </a:t>
            </a:r>
          </a:p>
          <a:p>
            <a:pPr marL="0" indent="0">
              <a:buNone/>
            </a:pPr>
            <a:r>
              <a:rPr lang="en-US" dirty="0"/>
              <a:t> </a:t>
            </a:r>
          </a:p>
          <a:p>
            <a:pPr marL="0" indent="0">
              <a:buNone/>
            </a:pPr>
            <a:r>
              <a:rPr lang="en-US" b="1" dirty="0">
                <a:sym typeface="Wingdings"/>
              </a:rPr>
              <a:t></a:t>
            </a:r>
            <a:r>
              <a:rPr lang="en-US" b="1" dirty="0"/>
              <a:t>Pharmacological Effects</a:t>
            </a:r>
            <a:endParaRPr lang="en-US" dirty="0"/>
          </a:p>
          <a:p>
            <a:pPr marL="0" lvl="0" indent="0">
              <a:buNone/>
            </a:pPr>
            <a:r>
              <a:rPr lang="en-US" dirty="0" smtClean="0"/>
              <a:t>The peripheral actions of muscarinic blockers are mostly predictable effects derived from </a:t>
            </a:r>
            <a:r>
              <a:rPr lang="en-US" dirty="0" err="1" smtClean="0"/>
              <a:t>cholinoceptor</a:t>
            </a:r>
            <a:r>
              <a:rPr lang="en-US" dirty="0" smtClean="0"/>
              <a:t> blockade . </a:t>
            </a:r>
            <a:endParaRPr lang="en-US" dirty="0"/>
          </a:p>
        </p:txBody>
      </p:sp>
    </p:spTree>
    <p:extLst>
      <p:ext uri="{BB962C8B-B14F-4D97-AF65-F5344CB8AC3E}">
        <p14:creationId xmlns:p14="http://schemas.microsoft.com/office/powerpoint/2010/main" val="3615916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629400"/>
          </a:xfrm>
        </p:spPr>
        <p:txBody>
          <a:bodyPr>
            <a:normAutofit fontScale="70000" lnSpcReduction="20000"/>
          </a:bodyPr>
          <a:lstStyle/>
          <a:p>
            <a:pPr marL="0" indent="0">
              <a:buNone/>
            </a:pPr>
            <a:r>
              <a:rPr lang="en-US" b="1" dirty="0"/>
              <a:t>►Clinical Uses </a:t>
            </a:r>
            <a:endParaRPr lang="en-US" dirty="0"/>
          </a:p>
          <a:p>
            <a:pPr marL="0" lvl="0" indent="0">
              <a:buNone/>
            </a:pPr>
            <a:r>
              <a:rPr lang="en-US" dirty="0"/>
              <a:t>The muscarinic blockers have several useful therapeutic applications in the central nervous system, eye, bronchi, gut, and the urinary bladder. </a:t>
            </a:r>
          </a:p>
          <a:p>
            <a:pPr marL="0" indent="0">
              <a:buNone/>
            </a:pPr>
            <a:r>
              <a:rPr lang="en-US" dirty="0"/>
              <a:t> </a:t>
            </a:r>
          </a:p>
          <a:p>
            <a:pPr marL="0" lvl="0" indent="0">
              <a:buNone/>
            </a:pPr>
            <a:r>
              <a:rPr lang="en-US" b="1" u="sng" dirty="0"/>
              <a:t>Cardiovascular</a:t>
            </a:r>
            <a:r>
              <a:rPr lang="en-US" b="1" dirty="0"/>
              <a:t>:</a:t>
            </a:r>
            <a:endParaRPr lang="en-US" dirty="0"/>
          </a:p>
          <a:p>
            <a:pPr lvl="0"/>
            <a:r>
              <a:rPr lang="en-US" dirty="0"/>
              <a:t>Bradycardias and heart </a:t>
            </a:r>
            <a:r>
              <a:rPr lang="en-US" dirty="0" smtClean="0"/>
              <a:t>block</a:t>
            </a:r>
            <a:endParaRPr lang="en-US" dirty="0"/>
          </a:p>
          <a:p>
            <a:pPr lvl="0"/>
            <a:r>
              <a:rPr lang="en-US" dirty="0"/>
              <a:t>Treatment of bradycardia caused by excessive beta-blockers</a:t>
            </a:r>
          </a:p>
          <a:p>
            <a:pPr lvl="0"/>
            <a:r>
              <a:rPr lang="en-US" dirty="0"/>
              <a:t>Treatment of reflex bradycardia caused by alpha stimulants e.g. noradrenaline</a:t>
            </a:r>
          </a:p>
          <a:p>
            <a:pPr marL="0" indent="0">
              <a:buNone/>
            </a:pPr>
            <a:r>
              <a:rPr lang="en-US" dirty="0"/>
              <a:t> </a:t>
            </a:r>
          </a:p>
          <a:p>
            <a:pPr marL="0" lvl="0" indent="0">
              <a:buNone/>
            </a:pPr>
            <a:r>
              <a:rPr lang="en-US" b="1" u="sng" dirty="0"/>
              <a:t>Neurological:</a:t>
            </a:r>
            <a:endParaRPr lang="en-US" dirty="0"/>
          </a:p>
          <a:p>
            <a:pPr lvl="0"/>
            <a:r>
              <a:rPr lang="en-US" b="1" dirty="0"/>
              <a:t>Motion Sickness:</a:t>
            </a:r>
            <a:r>
              <a:rPr lang="en-US" dirty="0"/>
              <a:t> </a:t>
            </a:r>
          </a:p>
          <a:p>
            <a:pPr lvl="0"/>
            <a:r>
              <a:rPr lang="en-US" dirty="0"/>
              <a:t>scopolamine is a standard therapy for motion sickness; this drug is one of the most effective agents available for this condition.</a:t>
            </a:r>
          </a:p>
          <a:p>
            <a:pPr lvl="0"/>
            <a:r>
              <a:rPr lang="en-US" dirty="0"/>
              <a:t>A transdermal patch formulation is available. </a:t>
            </a:r>
          </a:p>
          <a:p>
            <a:pPr lvl="0"/>
            <a:r>
              <a:rPr lang="en-US" b="1" dirty="0"/>
              <a:t>Treatment of parkinsonism:</a:t>
            </a:r>
            <a:endParaRPr lang="en-US" dirty="0"/>
          </a:p>
          <a:p>
            <a:pPr lvl="0"/>
            <a:r>
              <a:rPr lang="en-US" dirty="0"/>
              <a:t> </a:t>
            </a:r>
            <a:r>
              <a:rPr lang="en-US" dirty="0" err="1"/>
              <a:t>benztropine</a:t>
            </a:r>
            <a:r>
              <a:rPr lang="en-US" dirty="0"/>
              <a:t>, </a:t>
            </a:r>
            <a:r>
              <a:rPr lang="en-US" dirty="0" err="1"/>
              <a:t>biperiden</a:t>
            </a:r>
            <a:r>
              <a:rPr lang="en-US" dirty="0"/>
              <a:t>, and </a:t>
            </a:r>
            <a:r>
              <a:rPr lang="en-US" dirty="0" err="1"/>
              <a:t>trihexyphenidyle</a:t>
            </a:r>
            <a:r>
              <a:rPr lang="en-US" dirty="0"/>
              <a:t> are representative of several </a:t>
            </a:r>
            <a:r>
              <a:rPr lang="en-US" dirty="0" err="1"/>
              <a:t>antimuscarinic</a:t>
            </a:r>
            <a:r>
              <a:rPr lang="en-US" dirty="0"/>
              <a:t> agents used in parkinsonism. </a:t>
            </a:r>
          </a:p>
          <a:p>
            <a:endParaRPr lang="en-US" dirty="0"/>
          </a:p>
        </p:txBody>
      </p:sp>
    </p:spTree>
    <p:extLst>
      <p:ext uri="{BB962C8B-B14F-4D97-AF65-F5344CB8AC3E}">
        <p14:creationId xmlns:p14="http://schemas.microsoft.com/office/powerpoint/2010/main" val="23336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324600"/>
          </a:xfrm>
        </p:spPr>
        <p:txBody>
          <a:bodyPr>
            <a:normAutofit fontScale="85000" lnSpcReduction="20000"/>
          </a:bodyPr>
          <a:lstStyle/>
          <a:p>
            <a:pPr marL="0" lvl="0" indent="0">
              <a:buNone/>
            </a:pPr>
            <a:r>
              <a:rPr lang="en-US" b="1" u="sng" dirty="0"/>
              <a:t>Eye (Local drops)</a:t>
            </a:r>
            <a:endParaRPr lang="en-US" dirty="0"/>
          </a:p>
          <a:p>
            <a:pPr lvl="0"/>
            <a:r>
              <a:rPr lang="en-US" b="1" dirty="0"/>
              <a:t>Fundus examination:</a:t>
            </a:r>
            <a:r>
              <a:rPr lang="en-US" dirty="0"/>
              <a:t> </a:t>
            </a:r>
            <a:r>
              <a:rPr lang="en-US" dirty="0" err="1" smtClean="0"/>
              <a:t>Antimuscarinic</a:t>
            </a:r>
            <a:r>
              <a:rPr lang="en-US" dirty="0" smtClean="0"/>
              <a:t> </a:t>
            </a:r>
            <a:r>
              <a:rPr lang="en-US" dirty="0"/>
              <a:t>drugs (Substitutes are better) are used to dilate the pupil and to paralyze accommodation. </a:t>
            </a:r>
          </a:p>
          <a:p>
            <a:pPr lvl="0"/>
            <a:r>
              <a:rPr lang="en-US" dirty="0" smtClean="0"/>
              <a:t>To </a:t>
            </a:r>
            <a:r>
              <a:rPr lang="en-US" dirty="0"/>
              <a:t>counteract the effect of </a:t>
            </a:r>
            <a:r>
              <a:rPr lang="en-US" dirty="0" err="1"/>
              <a:t>miotics</a:t>
            </a:r>
            <a:r>
              <a:rPr lang="en-US" dirty="0" smtClean="0"/>
              <a:t>.</a:t>
            </a:r>
          </a:p>
          <a:p>
            <a:pPr lvl="0"/>
            <a:r>
              <a:rPr lang="en-US" b="1" dirty="0" err="1" smtClean="0"/>
              <a:t>Iritis</a:t>
            </a:r>
            <a:r>
              <a:rPr lang="en-US" b="1" dirty="0" smtClean="0"/>
              <a:t> and </a:t>
            </a:r>
            <a:r>
              <a:rPr lang="en-US" b="1" dirty="0" err="1" smtClean="0"/>
              <a:t>iridocyclitis</a:t>
            </a:r>
            <a:r>
              <a:rPr lang="en-US" b="1" dirty="0" smtClean="0"/>
              <a:t>:</a:t>
            </a:r>
            <a:endParaRPr lang="en-US" dirty="0"/>
          </a:p>
          <a:p>
            <a:pPr lvl="0"/>
            <a:r>
              <a:rPr lang="en-US" dirty="0"/>
              <a:t>Alternatively with </a:t>
            </a:r>
            <a:r>
              <a:rPr lang="en-US" dirty="0" err="1"/>
              <a:t>miotics</a:t>
            </a:r>
            <a:r>
              <a:rPr lang="en-US" dirty="0"/>
              <a:t> to cut recent mild adhesions between the iris and anterior surface of the lens.</a:t>
            </a:r>
          </a:p>
          <a:p>
            <a:pPr marL="0" indent="0">
              <a:buNone/>
            </a:pPr>
            <a:r>
              <a:rPr lang="en-US" dirty="0"/>
              <a:t> </a:t>
            </a:r>
          </a:p>
          <a:p>
            <a:pPr marL="0" lvl="0" indent="0">
              <a:buNone/>
            </a:pPr>
            <a:r>
              <a:rPr lang="en-US" b="1" u="sng" dirty="0"/>
              <a:t>Bronchi:</a:t>
            </a:r>
            <a:endParaRPr lang="en-US" dirty="0"/>
          </a:p>
          <a:p>
            <a:pPr lvl="0"/>
            <a:r>
              <a:rPr lang="en-US" dirty="0"/>
              <a:t>Ipratropium is a quaternary </a:t>
            </a:r>
            <a:r>
              <a:rPr lang="en-US" dirty="0" err="1"/>
              <a:t>antimuscarinic</a:t>
            </a:r>
            <a:r>
              <a:rPr lang="en-US" dirty="0"/>
              <a:t> agent used by inhalation to reduce bronchoconstriction in asthma and chronic obstructive pulmonary disease (COPD). Although not as effective as beta </a:t>
            </a:r>
            <a:r>
              <a:rPr lang="en-US" dirty="0" err="1"/>
              <a:t>gonists</a:t>
            </a:r>
            <a:r>
              <a:rPr lang="en-US" dirty="0"/>
              <a:t>, ipratropium is less likely to cause cardiac arrhythmias. It has very few </a:t>
            </a:r>
            <a:r>
              <a:rPr lang="en-US" dirty="0" err="1"/>
              <a:t>antimuscarinic</a:t>
            </a:r>
            <a:r>
              <a:rPr lang="en-US" dirty="0"/>
              <a:t> effects outside the lungs because it is poorly absorbed and rapidly metabolized. </a:t>
            </a:r>
          </a:p>
          <a:p>
            <a:endParaRPr lang="en-US" dirty="0"/>
          </a:p>
        </p:txBody>
      </p:sp>
    </p:spTree>
    <p:extLst>
      <p:ext uri="{BB962C8B-B14F-4D97-AF65-F5344CB8AC3E}">
        <p14:creationId xmlns:p14="http://schemas.microsoft.com/office/powerpoint/2010/main" val="1925777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fontScale="92500" lnSpcReduction="10000"/>
          </a:bodyPr>
          <a:lstStyle/>
          <a:p>
            <a:pPr marL="0" lvl="0" indent="0">
              <a:buNone/>
            </a:pPr>
            <a:r>
              <a:rPr lang="en-US" b="1" u="sng" dirty="0"/>
              <a:t>Gastrointestinal:</a:t>
            </a:r>
            <a:endParaRPr lang="en-US" dirty="0"/>
          </a:p>
          <a:p>
            <a:pPr lvl="0"/>
            <a:r>
              <a:rPr lang="en-US" dirty="0"/>
              <a:t>To relieve spasm in the G.I.T (intestinal colic, spastic colon and biliary colic)</a:t>
            </a:r>
          </a:p>
          <a:p>
            <a:pPr lvl="0"/>
            <a:r>
              <a:rPr lang="en-US" dirty="0"/>
              <a:t>Muscarinic blockers can also be used to reduce cramping and </a:t>
            </a:r>
            <a:r>
              <a:rPr lang="en-US" dirty="0" err="1"/>
              <a:t>hypermotility</a:t>
            </a:r>
            <a:r>
              <a:rPr lang="en-US" dirty="0"/>
              <a:t> in transient diarrheas. </a:t>
            </a:r>
          </a:p>
          <a:p>
            <a:pPr marL="0" lvl="0" indent="0">
              <a:buNone/>
            </a:pPr>
            <a:r>
              <a:rPr lang="en-US" b="1" u="sng" dirty="0"/>
              <a:t>Bladder:</a:t>
            </a:r>
            <a:endParaRPr lang="en-US" dirty="0"/>
          </a:p>
          <a:p>
            <a:pPr lvl="0"/>
            <a:r>
              <a:rPr lang="en-US" b="1" dirty="0"/>
              <a:t>Cystitis:</a:t>
            </a:r>
            <a:r>
              <a:rPr lang="en-US" dirty="0"/>
              <a:t> </a:t>
            </a:r>
            <a:r>
              <a:rPr lang="en-US" dirty="0" err="1"/>
              <a:t>Glycopyrrolate</a:t>
            </a:r>
            <a:r>
              <a:rPr lang="en-US" dirty="0"/>
              <a:t>,  and similar agents may be used to reduce urgency in mild cystitis and to reduce bladder spasms following urologic surgery. </a:t>
            </a:r>
          </a:p>
          <a:p>
            <a:pPr lvl="0"/>
            <a:r>
              <a:rPr lang="en-US" b="1" dirty="0"/>
              <a:t>Nocturnal enuresis:</a:t>
            </a:r>
            <a:r>
              <a:rPr lang="en-US" dirty="0"/>
              <a:t> </a:t>
            </a:r>
            <a:r>
              <a:rPr lang="en-US" dirty="0" err="1"/>
              <a:t>emepronium</a:t>
            </a:r>
            <a:r>
              <a:rPr lang="en-US" dirty="0"/>
              <a:t> could be used for treatment of nocturnal enuresis and urinary incontinence</a:t>
            </a:r>
          </a:p>
          <a:p>
            <a:pPr lvl="0"/>
            <a:r>
              <a:rPr lang="en-US" dirty="0"/>
              <a:t>To </a:t>
            </a:r>
            <a:r>
              <a:rPr lang="en-US" dirty="0" err="1"/>
              <a:t>releive</a:t>
            </a:r>
            <a:r>
              <a:rPr lang="en-US" dirty="0"/>
              <a:t> ureteric spasm in renal </a:t>
            </a:r>
            <a:r>
              <a:rPr lang="en-US" dirty="0" err="1"/>
              <a:t>colics</a:t>
            </a:r>
            <a:endParaRPr lang="en-US" dirty="0"/>
          </a:p>
          <a:p>
            <a:endParaRPr lang="en-US" dirty="0"/>
          </a:p>
        </p:txBody>
      </p:sp>
    </p:spTree>
    <p:extLst>
      <p:ext uri="{BB962C8B-B14F-4D97-AF65-F5344CB8AC3E}">
        <p14:creationId xmlns:p14="http://schemas.microsoft.com/office/powerpoint/2010/main" val="2365126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629400"/>
          </a:xfrm>
        </p:spPr>
        <p:txBody>
          <a:bodyPr>
            <a:normAutofit fontScale="92500" lnSpcReduction="20000"/>
          </a:bodyPr>
          <a:lstStyle/>
          <a:p>
            <a:pPr marL="0" lvl="0" indent="0">
              <a:buNone/>
            </a:pPr>
            <a:r>
              <a:rPr lang="en-US" b="1" u="sng" dirty="0"/>
              <a:t>In Pre-</a:t>
            </a:r>
            <a:r>
              <a:rPr lang="en-US" b="1" u="sng" dirty="0" err="1"/>
              <a:t>Anaesthetic</a:t>
            </a:r>
            <a:r>
              <a:rPr lang="en-US" b="1" u="sng" dirty="0"/>
              <a:t> Medication</a:t>
            </a:r>
            <a:endParaRPr lang="en-US" dirty="0"/>
          </a:p>
          <a:p>
            <a:pPr marL="0" lvl="0" indent="0">
              <a:buNone/>
            </a:pPr>
            <a:r>
              <a:rPr lang="en-US" dirty="0"/>
              <a:t>Atropine is given half an hour before the administration of the general </a:t>
            </a:r>
            <a:r>
              <a:rPr lang="en-US" dirty="0" err="1"/>
              <a:t>anaesthetic</a:t>
            </a:r>
            <a:r>
              <a:rPr lang="en-US" dirty="0"/>
              <a:t> to produce the following:</a:t>
            </a:r>
          </a:p>
          <a:p>
            <a:pPr lvl="0"/>
            <a:r>
              <a:rPr lang="en-US" dirty="0"/>
              <a:t>Decrease salivary and bronchial secretion:</a:t>
            </a:r>
          </a:p>
          <a:p>
            <a:pPr lvl="0"/>
            <a:r>
              <a:rPr lang="en-US" dirty="0"/>
              <a:t>This prevents or minimizes the possibility of inhalation of the salivary secretions preventing the postoperative lung infection. </a:t>
            </a:r>
          </a:p>
          <a:p>
            <a:pPr lvl="0"/>
            <a:r>
              <a:rPr lang="en-US" dirty="0"/>
              <a:t>The inhibition of the mucus secretion in the bronchial tree prevents the possibility of blockage of a main bronchus, which could lead to lung collapse.</a:t>
            </a:r>
          </a:p>
          <a:p>
            <a:pPr lvl="0"/>
            <a:r>
              <a:rPr lang="en-US" dirty="0"/>
              <a:t>Atropine protects the heart from excessive vagal tone, which sometimes occur at the beginning of the first plane of the surgical stage of anesthesia (Stage III).</a:t>
            </a:r>
          </a:p>
          <a:p>
            <a:pPr lvl="0"/>
            <a:r>
              <a:rPr lang="en-US" dirty="0"/>
              <a:t>Counteracts the inhibitory effect of morphine and the </a:t>
            </a:r>
            <a:r>
              <a:rPr lang="en-US" dirty="0" err="1"/>
              <a:t>anaesthetic</a:t>
            </a:r>
            <a:r>
              <a:rPr lang="en-US" dirty="0"/>
              <a:t> on the respiratory center.</a:t>
            </a:r>
          </a:p>
          <a:p>
            <a:endParaRPr lang="en-US" dirty="0"/>
          </a:p>
        </p:txBody>
      </p:sp>
    </p:spTree>
    <p:extLst>
      <p:ext uri="{BB962C8B-B14F-4D97-AF65-F5344CB8AC3E}">
        <p14:creationId xmlns:p14="http://schemas.microsoft.com/office/powerpoint/2010/main" val="2005997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a:normAutofit fontScale="92500" lnSpcReduction="20000"/>
          </a:bodyPr>
          <a:lstStyle/>
          <a:p>
            <a:pPr marL="0" indent="0">
              <a:buNone/>
            </a:pPr>
            <a:r>
              <a:rPr lang="en-US" b="1" dirty="0"/>
              <a:t>2- INDIRECTLY ACTING PARASYMPATHOMIMETICS (CHOLINE ESTERASE INHIBITORS)</a:t>
            </a:r>
            <a:endParaRPr lang="en-US" dirty="0"/>
          </a:p>
          <a:p>
            <a:pPr marL="0" lvl="0" indent="0">
              <a:buNone/>
            </a:pPr>
            <a:r>
              <a:rPr lang="en-US" dirty="0"/>
              <a:t>They inhibit </a:t>
            </a:r>
            <a:r>
              <a:rPr lang="en-US" dirty="0" err="1"/>
              <a:t>cholineesterase</a:t>
            </a:r>
            <a:r>
              <a:rPr lang="en-US" dirty="0"/>
              <a:t> enzymes leading to accumulation of A.ch at the receptor sites which in turn produces the cholinergic effects on (CNS, NMJ, Ganglia, wall of blood vessels... etc</a:t>
            </a:r>
            <a:r>
              <a:rPr lang="en-US" dirty="0" smtClean="0"/>
              <a:t>.).</a:t>
            </a:r>
          </a:p>
          <a:p>
            <a:pPr marL="0" lvl="0" indent="0">
              <a:buNone/>
            </a:pPr>
            <a:endParaRPr lang="en-US" dirty="0"/>
          </a:p>
          <a:p>
            <a:pPr marL="0" indent="0">
              <a:buNone/>
            </a:pPr>
            <a:r>
              <a:rPr lang="en-US" b="1" dirty="0"/>
              <a:t>A. Reversible </a:t>
            </a:r>
            <a:r>
              <a:rPr lang="en-US" b="1" dirty="0" err="1"/>
              <a:t>cholineesterase</a:t>
            </a:r>
            <a:r>
              <a:rPr lang="en-US" b="1" dirty="0"/>
              <a:t> inhibitors</a:t>
            </a:r>
            <a:r>
              <a:rPr lang="en-US" dirty="0"/>
              <a:t>.</a:t>
            </a:r>
          </a:p>
          <a:p>
            <a:pPr lvl="0"/>
            <a:r>
              <a:rPr lang="en-US" b="1" dirty="0" err="1"/>
              <a:t>Physostigmine</a:t>
            </a:r>
            <a:r>
              <a:rPr lang="en-US" b="1" dirty="0"/>
              <a:t> </a:t>
            </a:r>
            <a:endParaRPr lang="en-US" dirty="0"/>
          </a:p>
          <a:p>
            <a:pPr lvl="0"/>
            <a:r>
              <a:rPr lang="en-US" b="1" dirty="0"/>
              <a:t>Neostigmine and its substitutes.</a:t>
            </a:r>
            <a:endParaRPr lang="en-US" dirty="0"/>
          </a:p>
          <a:p>
            <a:pPr lvl="0"/>
            <a:r>
              <a:rPr lang="en-US" b="1" dirty="0" err="1"/>
              <a:t>Tacrine</a:t>
            </a:r>
            <a:r>
              <a:rPr lang="en-US" b="1" dirty="0"/>
              <a:t> </a:t>
            </a:r>
            <a:endParaRPr lang="en-US" dirty="0"/>
          </a:p>
          <a:p>
            <a:pPr lvl="0"/>
            <a:r>
              <a:rPr lang="en-US" b="1" dirty="0"/>
              <a:t>Donepezil</a:t>
            </a:r>
            <a:endParaRPr lang="en-US" dirty="0"/>
          </a:p>
          <a:p>
            <a:pPr marL="0" indent="0">
              <a:buNone/>
            </a:pPr>
            <a:r>
              <a:rPr lang="en-US" dirty="0"/>
              <a:t> </a:t>
            </a:r>
          </a:p>
          <a:p>
            <a:pPr marL="0" indent="0">
              <a:buNone/>
            </a:pPr>
            <a:r>
              <a:rPr lang="en-US" b="1" dirty="0"/>
              <a:t>B. Irreversible </a:t>
            </a:r>
            <a:r>
              <a:rPr lang="en-US" b="1" dirty="0" err="1"/>
              <a:t>cholineesterase</a:t>
            </a:r>
            <a:r>
              <a:rPr lang="en-US" b="1" dirty="0"/>
              <a:t> inhibitors.</a:t>
            </a:r>
            <a:endParaRPr lang="en-US" dirty="0"/>
          </a:p>
          <a:p>
            <a:pPr lvl="0"/>
            <a:r>
              <a:rPr lang="en-US" b="1" dirty="0" err="1"/>
              <a:t>Organophosphorous</a:t>
            </a:r>
            <a:r>
              <a:rPr lang="en-US" b="1" dirty="0"/>
              <a:t> compounds.</a:t>
            </a:r>
            <a:endParaRPr lang="en-US" dirty="0"/>
          </a:p>
          <a:p>
            <a:endParaRPr lang="en-US" dirty="0"/>
          </a:p>
        </p:txBody>
      </p:sp>
    </p:spTree>
    <p:extLst>
      <p:ext uri="{BB962C8B-B14F-4D97-AF65-F5344CB8AC3E}">
        <p14:creationId xmlns:p14="http://schemas.microsoft.com/office/powerpoint/2010/main" val="3218588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36" y="0"/>
            <a:ext cx="9109364" cy="6858000"/>
          </a:xfrm>
        </p:spPr>
        <p:txBody>
          <a:bodyPr>
            <a:normAutofit fontScale="77500" lnSpcReduction="20000"/>
          </a:bodyPr>
          <a:lstStyle/>
          <a:p>
            <a:pPr marL="0" indent="0">
              <a:buNone/>
            </a:pPr>
            <a:r>
              <a:rPr lang="en-US" b="1" dirty="0"/>
              <a:t>►Side Effects</a:t>
            </a:r>
            <a:endParaRPr lang="en-US" dirty="0"/>
          </a:p>
          <a:p>
            <a:pPr marL="0" lvl="0" indent="0">
              <a:buNone/>
            </a:pPr>
            <a:r>
              <a:rPr lang="en-US" dirty="0"/>
              <a:t>Mild side effects may develop after the use of therapeutic doses for example:</a:t>
            </a:r>
          </a:p>
          <a:p>
            <a:pPr lvl="0"/>
            <a:r>
              <a:rPr lang="en-US" dirty="0"/>
              <a:t>Dryness of the mouth.</a:t>
            </a:r>
          </a:p>
          <a:p>
            <a:pPr lvl="0"/>
            <a:r>
              <a:rPr lang="en-US" dirty="0"/>
              <a:t>Skin flushing: </a:t>
            </a:r>
          </a:p>
          <a:p>
            <a:pPr lvl="0"/>
            <a:r>
              <a:rPr lang="en-US" dirty="0"/>
              <a:t>Children are more susceptible to develop coetaneous V.D which makes the child flushed and this is usually accompanied by slight elevation of body temperature (Due to reduction of sweating) especially in hot environments.</a:t>
            </a:r>
          </a:p>
          <a:p>
            <a:pPr lvl="0"/>
            <a:r>
              <a:rPr lang="en-US" dirty="0"/>
              <a:t>Retention of urine especially in patients with enlarged prostate.</a:t>
            </a:r>
          </a:p>
          <a:p>
            <a:pPr lvl="0"/>
            <a:r>
              <a:rPr lang="en-US" dirty="0"/>
              <a:t>Acute attack of glaucoma in patients who have or susceptible to glaucoma.</a:t>
            </a:r>
          </a:p>
          <a:p>
            <a:pPr marL="0" indent="0">
              <a:buNone/>
            </a:pPr>
            <a:r>
              <a:rPr lang="en-US" dirty="0"/>
              <a:t> </a:t>
            </a:r>
          </a:p>
          <a:p>
            <a:pPr marL="0" indent="0">
              <a:buNone/>
            </a:pPr>
            <a:r>
              <a:rPr lang="en-US" b="1" dirty="0"/>
              <a:t>►Toxicity</a:t>
            </a:r>
            <a:endParaRPr lang="en-US" dirty="0"/>
          </a:p>
          <a:p>
            <a:pPr marL="0" lvl="0" indent="0">
              <a:buNone/>
            </a:pPr>
            <a:r>
              <a:rPr lang="en-US" dirty="0"/>
              <a:t> A traditional mnemonic for atropine toxicity is “</a:t>
            </a:r>
            <a:r>
              <a:rPr lang="en-US" b="1" dirty="0"/>
              <a:t>Dry as a bone, red as a beet, mad as a hatter</a:t>
            </a:r>
            <a:r>
              <a:rPr lang="en-US" dirty="0"/>
              <a:t> “. This description reflects both predictable </a:t>
            </a:r>
            <a:r>
              <a:rPr lang="en-US" dirty="0" err="1"/>
              <a:t>antimuscarinic</a:t>
            </a:r>
            <a:r>
              <a:rPr lang="en-US" dirty="0"/>
              <a:t> effects and some unpredictable actions.</a:t>
            </a:r>
          </a:p>
          <a:p>
            <a:pPr marL="0" indent="0">
              <a:buNone/>
            </a:pPr>
            <a:endParaRPr lang="en-US" dirty="0"/>
          </a:p>
        </p:txBody>
      </p:sp>
    </p:spTree>
    <p:extLst>
      <p:ext uri="{BB962C8B-B14F-4D97-AF65-F5344CB8AC3E}">
        <p14:creationId xmlns:p14="http://schemas.microsoft.com/office/powerpoint/2010/main" val="4285716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lvl="0" indent="0">
              <a:buNone/>
            </a:pPr>
            <a:r>
              <a:rPr lang="en-US" b="1" u="sng" dirty="0"/>
              <a:t>In young children </a:t>
            </a:r>
            <a:endParaRPr lang="en-US" dirty="0"/>
          </a:p>
          <a:p>
            <a:pPr lvl="0"/>
            <a:r>
              <a:rPr lang="en-US" dirty="0"/>
              <a:t>Blockade of thermoregulatory sweating may result in hyperthermia or “ atropine fever”. This is the most dangerous effect of the </a:t>
            </a:r>
            <a:r>
              <a:rPr lang="en-US" dirty="0" err="1"/>
              <a:t>antimuscarinic</a:t>
            </a:r>
            <a:r>
              <a:rPr lang="en-US" dirty="0"/>
              <a:t> drugs and is potentially lethal in infants. </a:t>
            </a:r>
          </a:p>
          <a:p>
            <a:pPr marL="0" indent="0">
              <a:buNone/>
            </a:pPr>
            <a:r>
              <a:rPr lang="en-US" dirty="0"/>
              <a:t> </a:t>
            </a:r>
          </a:p>
          <a:p>
            <a:pPr marL="0" lvl="0" indent="0">
              <a:buNone/>
            </a:pPr>
            <a:r>
              <a:rPr lang="en-US" b="1" u="sng" dirty="0"/>
              <a:t>In adults </a:t>
            </a:r>
            <a:endParaRPr lang="en-US" dirty="0"/>
          </a:p>
          <a:p>
            <a:pPr lvl="0"/>
            <a:r>
              <a:rPr lang="en-US" dirty="0"/>
              <a:t>Dryness of secretions: </a:t>
            </a:r>
          </a:p>
          <a:p>
            <a:pPr lvl="0"/>
            <a:r>
              <a:rPr lang="en-US" dirty="0"/>
              <a:t>The condition is described by “dry as a bone “ because sweating, salivation, and lacrimation are all significantly reduced or stopped in the elderly.</a:t>
            </a:r>
          </a:p>
          <a:p>
            <a:pPr lvl="0"/>
            <a:r>
              <a:rPr lang="en-US" dirty="0"/>
              <a:t>Acute angle – closure glaucoma may occur </a:t>
            </a:r>
          </a:p>
          <a:p>
            <a:pPr lvl="0"/>
            <a:r>
              <a:rPr lang="en-US" dirty="0"/>
              <a:t>Urinary retention is possible. </a:t>
            </a:r>
          </a:p>
          <a:p>
            <a:pPr lvl="0"/>
            <a:r>
              <a:rPr lang="en-US" dirty="0"/>
              <a:t>Constipation. </a:t>
            </a:r>
          </a:p>
          <a:p>
            <a:pPr lvl="0"/>
            <a:r>
              <a:rPr lang="en-US" dirty="0"/>
              <a:t>Blurred vision is common adverse effects in all age groups. </a:t>
            </a:r>
          </a:p>
          <a:p>
            <a:pPr lvl="0"/>
            <a:r>
              <a:rPr lang="en-US" dirty="0"/>
              <a:t>Full dilatation of the pupil and lost light reflex.</a:t>
            </a:r>
          </a:p>
          <a:p>
            <a:pPr marL="0" indent="0">
              <a:buNone/>
            </a:pPr>
            <a:r>
              <a:rPr lang="en-US" dirty="0"/>
              <a:t> </a:t>
            </a:r>
          </a:p>
          <a:p>
            <a:endParaRPr lang="en-US" dirty="0"/>
          </a:p>
        </p:txBody>
      </p:sp>
    </p:spTree>
    <p:extLst>
      <p:ext uri="{BB962C8B-B14F-4D97-AF65-F5344CB8AC3E}">
        <p14:creationId xmlns:p14="http://schemas.microsoft.com/office/powerpoint/2010/main" val="1735839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067800" cy="6705600"/>
          </a:xfrm>
        </p:spPr>
        <p:txBody>
          <a:bodyPr>
            <a:normAutofit/>
          </a:bodyPr>
          <a:lstStyle/>
          <a:p>
            <a:pPr marL="0" indent="0">
              <a:buNone/>
            </a:pPr>
            <a:r>
              <a:rPr lang="en-US" b="1" u="sng" dirty="0"/>
              <a:t>Treatment of </a:t>
            </a:r>
            <a:r>
              <a:rPr lang="en-US" b="1" u="sng" dirty="0" smtClean="0"/>
              <a:t>Toxicity (symptomatic)</a:t>
            </a:r>
            <a:endParaRPr lang="en-US" dirty="0"/>
          </a:p>
          <a:p>
            <a:pPr lvl="0"/>
            <a:r>
              <a:rPr lang="en-US" dirty="0"/>
              <a:t>Control of environmental temperature and application of cold baths and sponges.</a:t>
            </a:r>
          </a:p>
          <a:p>
            <a:pPr lvl="0"/>
            <a:r>
              <a:rPr lang="en-US" dirty="0" err="1"/>
              <a:t>Cathetrization</a:t>
            </a:r>
            <a:r>
              <a:rPr lang="en-US" dirty="0"/>
              <a:t> if necessary.		</a:t>
            </a:r>
          </a:p>
          <a:p>
            <a:pPr lvl="0"/>
            <a:r>
              <a:rPr lang="en-US" dirty="0"/>
              <a:t>Protection of the respiratory system.</a:t>
            </a:r>
          </a:p>
          <a:p>
            <a:pPr lvl="0"/>
            <a:r>
              <a:rPr lang="en-US" dirty="0"/>
              <a:t>Avoidance of over treatment of convulsions by barbiturates.</a:t>
            </a:r>
          </a:p>
          <a:p>
            <a:pPr lvl="0"/>
            <a:r>
              <a:rPr lang="en-US" dirty="0" err="1"/>
              <a:t>Physostigmine</a:t>
            </a:r>
            <a:r>
              <a:rPr lang="en-US" dirty="0"/>
              <a:t> may be used to counteract the CNS effects</a:t>
            </a:r>
            <a:r>
              <a:rPr lang="en-US" dirty="0" smtClean="0"/>
              <a:t>. Can we use </a:t>
            </a:r>
            <a:r>
              <a:rPr lang="en-US" dirty="0" err="1" smtClean="0"/>
              <a:t>nesostigmine</a:t>
            </a:r>
            <a:r>
              <a:rPr lang="en-US" dirty="0" smtClean="0"/>
              <a:t>?</a:t>
            </a:r>
          </a:p>
          <a:p>
            <a:pPr marL="0" lvl="0" indent="0">
              <a:buNone/>
            </a:pPr>
            <a:r>
              <a:rPr lang="en-US" b="1" u="sng" dirty="0" smtClean="0"/>
              <a:t>The </a:t>
            </a:r>
            <a:r>
              <a:rPr lang="en-US" b="1" u="sng" dirty="0"/>
              <a:t>lethal dose in adults is more than 0.5 gm of atropine and more than 0.2 -0.3 gm of scopolamine.</a:t>
            </a:r>
          </a:p>
          <a:p>
            <a:endParaRPr lang="en-US" dirty="0"/>
          </a:p>
        </p:txBody>
      </p:sp>
    </p:spTree>
    <p:extLst>
      <p:ext uri="{BB962C8B-B14F-4D97-AF65-F5344CB8AC3E}">
        <p14:creationId xmlns:p14="http://schemas.microsoft.com/office/powerpoint/2010/main" val="199271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77000"/>
          </a:xfrm>
        </p:spPr>
        <p:txBody>
          <a:bodyPr>
            <a:normAutofit fontScale="85000" lnSpcReduction="10000"/>
          </a:bodyPr>
          <a:lstStyle/>
          <a:p>
            <a:pPr marL="0" indent="0">
              <a:buNone/>
            </a:pPr>
            <a:r>
              <a:rPr lang="en-US" b="1" dirty="0"/>
              <a:t>NEUROMUSCULAR BLOCKING AGENTS</a:t>
            </a:r>
            <a:endParaRPr lang="en-US" dirty="0"/>
          </a:p>
          <a:p>
            <a:pPr marL="0" indent="0">
              <a:buNone/>
            </a:pPr>
            <a:r>
              <a:rPr lang="en-US" dirty="0"/>
              <a:t> </a:t>
            </a:r>
          </a:p>
          <a:p>
            <a:pPr marL="0" lvl="0" indent="0">
              <a:buNone/>
            </a:pPr>
            <a:r>
              <a:rPr lang="en-US" dirty="0"/>
              <a:t>The prototype non-depolarizing agent is d-</a:t>
            </a:r>
            <a:r>
              <a:rPr lang="en-US" dirty="0" err="1"/>
              <a:t>tubocurarine</a:t>
            </a:r>
            <a:r>
              <a:rPr lang="en-US" dirty="0"/>
              <a:t>; the prototype-depolarizing drug is succinylcholine.</a:t>
            </a:r>
          </a:p>
          <a:p>
            <a:pPr marL="0" indent="0">
              <a:buNone/>
            </a:pPr>
            <a:r>
              <a:rPr lang="en-US" b="1" dirty="0"/>
              <a:t>►Pharmacokinetics </a:t>
            </a:r>
            <a:endParaRPr lang="en-US" dirty="0"/>
          </a:p>
          <a:p>
            <a:pPr lvl="0"/>
            <a:r>
              <a:rPr lang="en-US" dirty="0"/>
              <a:t>Succinylcholine is composed of two acetylcholine molecules linked end to end. </a:t>
            </a:r>
          </a:p>
          <a:p>
            <a:pPr lvl="0"/>
            <a:r>
              <a:rPr lang="en-US" dirty="0"/>
              <a:t>Succinylcholine is metabolized by plasma cholinesterase (</a:t>
            </a:r>
            <a:r>
              <a:rPr lang="en-US" dirty="0" err="1"/>
              <a:t>butyrylcholinesterase</a:t>
            </a:r>
            <a:r>
              <a:rPr lang="en-US" dirty="0"/>
              <a:t> or </a:t>
            </a:r>
            <a:r>
              <a:rPr lang="en-US" dirty="0" err="1"/>
              <a:t>pseudocholinesterase</a:t>
            </a:r>
            <a:r>
              <a:rPr lang="en-US" dirty="0"/>
              <a:t>) </a:t>
            </a:r>
          </a:p>
          <a:p>
            <a:pPr lvl="0"/>
            <a:r>
              <a:rPr lang="en-US" dirty="0"/>
              <a:t>It has a duration of action of only a few minutes if given as a single dose. It is given by continuous infusion if prolonged paralysis is required. </a:t>
            </a:r>
          </a:p>
          <a:p>
            <a:pPr marL="0" indent="0">
              <a:buNone/>
            </a:pPr>
            <a:r>
              <a:rPr lang="en-US" dirty="0"/>
              <a:t> </a:t>
            </a:r>
          </a:p>
          <a:p>
            <a:pPr marL="0" indent="0">
              <a:buNone/>
            </a:pPr>
            <a:r>
              <a:rPr lang="en-US" b="1" dirty="0"/>
              <a:t>►Toxicity</a:t>
            </a:r>
            <a:endParaRPr lang="en-US" dirty="0"/>
          </a:p>
          <a:p>
            <a:pPr lvl="0">
              <a:buNone/>
            </a:pPr>
            <a:r>
              <a:rPr lang="en-US" b="1" dirty="0" smtClean="0"/>
              <a:t>1-Respiratory paralysis: </a:t>
            </a:r>
            <a:r>
              <a:rPr lang="en-US" b="1" dirty="0" err="1" smtClean="0"/>
              <a:t>succinyl</a:t>
            </a:r>
            <a:r>
              <a:rPr lang="en-US" b="1" dirty="0" smtClean="0"/>
              <a:t> choline apnea.</a:t>
            </a:r>
            <a:endParaRPr lang="en-US" dirty="0"/>
          </a:p>
          <a:p>
            <a:endParaRPr lang="en-US" dirty="0"/>
          </a:p>
        </p:txBody>
      </p:sp>
    </p:spTree>
    <p:extLst>
      <p:ext uri="{BB962C8B-B14F-4D97-AF65-F5344CB8AC3E}">
        <p14:creationId xmlns:p14="http://schemas.microsoft.com/office/powerpoint/2010/main" val="2453094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dirty="0" smtClean="0"/>
              <a:t>Is due to abnormal deficiency of  pseudo-</a:t>
            </a:r>
            <a:r>
              <a:rPr lang="en-US" dirty="0" err="1" smtClean="0"/>
              <a:t>cholinestrase</a:t>
            </a:r>
            <a:r>
              <a:rPr lang="en-US" dirty="0" smtClean="0"/>
              <a:t> enzyme activity.</a:t>
            </a:r>
          </a:p>
          <a:p>
            <a:pPr lvl="0"/>
            <a:r>
              <a:rPr lang="en-US" dirty="0" smtClean="0"/>
              <a:t>Treatment:</a:t>
            </a:r>
          </a:p>
          <a:p>
            <a:pPr lvl="0">
              <a:buNone/>
            </a:pPr>
            <a:r>
              <a:rPr lang="en-US" dirty="0" smtClean="0"/>
              <a:t>1-Artifecial respiration.</a:t>
            </a:r>
          </a:p>
          <a:p>
            <a:pPr lvl="0">
              <a:buNone/>
            </a:pPr>
            <a:r>
              <a:rPr lang="en-US" dirty="0" smtClean="0"/>
              <a:t>2-fresh </a:t>
            </a:r>
            <a:r>
              <a:rPr lang="en-US" dirty="0" smtClean="0"/>
              <a:t>plasma or blood </a:t>
            </a:r>
            <a:r>
              <a:rPr lang="en-US" dirty="0" err="1" smtClean="0"/>
              <a:t>tranfusion</a:t>
            </a:r>
            <a:r>
              <a:rPr lang="en-US" dirty="0" smtClean="0"/>
              <a:t>. </a:t>
            </a:r>
          </a:p>
          <a:p>
            <a:pPr lvl="0"/>
            <a:endParaRPr lang="en-US" dirty="0" smtClean="0"/>
          </a:p>
          <a:p>
            <a:endParaRPr lang="en-US" dirty="0"/>
          </a:p>
        </p:txBody>
      </p:sp>
    </p:spTree>
    <p:extLst>
      <p:ext uri="{BB962C8B-B14F-4D97-AF65-F5344CB8AC3E}">
        <p14:creationId xmlns:p14="http://schemas.microsoft.com/office/powerpoint/2010/main" val="238794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lvl="0" eaLnBrk="0" fontAlgn="base" hangingPunct="0"/>
            <a:r>
              <a:rPr lang="en-US" b="1" dirty="0"/>
              <a:t>Malignant Hyperthermia  (Hereditary Condition)</a:t>
            </a:r>
            <a:endParaRPr lang="en-US" sz="3600" dirty="0"/>
          </a:p>
          <a:p>
            <a:pPr lvl="1" eaLnBrk="0" fontAlgn="base" hangingPunct="0"/>
            <a:r>
              <a:rPr lang="en-US" b="1" dirty="0"/>
              <a:t>Multiple Triggering Mechanisms</a:t>
            </a:r>
            <a:endParaRPr lang="en-US" sz="3200" dirty="0"/>
          </a:p>
          <a:p>
            <a:pPr lvl="2" eaLnBrk="0" fontAlgn="base" hangingPunct="0"/>
            <a:r>
              <a:rPr lang="en-US" b="1" dirty="0" smtClean="0"/>
              <a:t>Drugs </a:t>
            </a:r>
            <a:r>
              <a:rPr lang="en-US" b="1" dirty="0" smtClean="0"/>
              <a:t>(general anesthesia, succinylcholine)</a:t>
            </a:r>
            <a:endParaRPr lang="en-US" sz="2800" dirty="0"/>
          </a:p>
          <a:p>
            <a:pPr lvl="1" eaLnBrk="0" fontAlgn="base" hangingPunct="0"/>
            <a:r>
              <a:rPr lang="en-US" b="1" dirty="0" smtClean="0"/>
              <a:t>Triggering </a:t>
            </a:r>
            <a:r>
              <a:rPr lang="en-US" b="1" dirty="0"/>
              <a:t>Mechanism </a:t>
            </a:r>
            <a:r>
              <a:rPr lang="en-US" b="1" dirty="0" smtClean="0"/>
              <a:t> </a:t>
            </a:r>
            <a:r>
              <a:rPr lang="en-US" sz="3200" b="1" dirty="0" smtClean="0"/>
              <a:t>Affects </a:t>
            </a:r>
            <a:r>
              <a:rPr lang="en-US" sz="3200" b="1" dirty="0"/>
              <a:t>reuptake of calcium by sarcoplasmic reticulum necessary for termination of muscle </a:t>
            </a:r>
            <a:r>
              <a:rPr lang="en-US" sz="3200" b="1" dirty="0" smtClean="0"/>
              <a:t>contraction. It results in:</a:t>
            </a:r>
            <a:endParaRPr lang="en-US" sz="3200" dirty="0"/>
          </a:p>
          <a:p>
            <a:pPr marL="457200" lvl="1" indent="0" eaLnBrk="0" fontAlgn="base" hangingPunct="0">
              <a:buNone/>
            </a:pPr>
            <a:r>
              <a:rPr lang="en-US" b="1" dirty="0" smtClean="0"/>
              <a:t>   *Massive </a:t>
            </a:r>
            <a:r>
              <a:rPr lang="en-US" b="1" dirty="0"/>
              <a:t>Muscle Contraction</a:t>
            </a:r>
            <a:endParaRPr lang="en-US" sz="3200" dirty="0"/>
          </a:p>
          <a:p>
            <a:pPr marL="457200" lvl="1" indent="0" eaLnBrk="0" fontAlgn="base" hangingPunct="0">
              <a:buNone/>
            </a:pPr>
            <a:r>
              <a:rPr lang="en-US" b="1" dirty="0" smtClean="0"/>
              <a:t>   *Excessive </a:t>
            </a:r>
            <a:r>
              <a:rPr lang="en-US" b="1" dirty="0"/>
              <a:t>Lactate </a:t>
            </a:r>
            <a:r>
              <a:rPr lang="en-US" b="1" dirty="0" smtClean="0"/>
              <a:t>Production (</a:t>
            </a:r>
            <a:r>
              <a:rPr lang="en-US" b="1" dirty="0"/>
              <a:t>acidosis, tachycardia, </a:t>
            </a:r>
            <a:r>
              <a:rPr lang="en-US" b="1" dirty="0" err="1"/>
              <a:t>hypercarbia</a:t>
            </a:r>
            <a:r>
              <a:rPr lang="en-US" b="1" dirty="0"/>
              <a:t>, </a:t>
            </a:r>
            <a:r>
              <a:rPr lang="en-US" b="1" dirty="0" smtClean="0"/>
              <a:t>hypoxemia).</a:t>
            </a:r>
            <a:endParaRPr lang="en-US" sz="3200" dirty="0"/>
          </a:p>
          <a:p>
            <a:pPr marL="457200" lvl="1" indent="0" eaLnBrk="0" fontAlgn="base" hangingPunct="0">
              <a:buNone/>
            </a:pPr>
            <a:r>
              <a:rPr lang="en-US" b="1" dirty="0" smtClean="0"/>
              <a:t>   *Pronounced </a:t>
            </a:r>
            <a:r>
              <a:rPr lang="en-US" b="1" dirty="0"/>
              <a:t>Increase In </a:t>
            </a:r>
            <a:r>
              <a:rPr lang="en-US" b="1" dirty="0" smtClean="0"/>
              <a:t>body Temperature due to </a:t>
            </a:r>
            <a:r>
              <a:rPr lang="en-US" b="1" dirty="0" err="1" smtClean="0"/>
              <a:t>unccoupling</a:t>
            </a:r>
            <a:r>
              <a:rPr lang="en-US" b="1" dirty="0" smtClean="0"/>
              <a:t> oxidative </a:t>
            </a:r>
            <a:r>
              <a:rPr lang="en-US" b="1" dirty="0" err="1" smtClean="0"/>
              <a:t>phosphorylation</a:t>
            </a:r>
            <a:r>
              <a:rPr lang="en-US" b="1" dirty="0" smtClean="0"/>
              <a:t>.</a:t>
            </a:r>
            <a:endParaRPr lang="en-US" sz="3200" dirty="0"/>
          </a:p>
          <a:p>
            <a:pPr lvl="0">
              <a:buNone/>
            </a:pPr>
            <a:r>
              <a:rPr lang="en-US" b="1" i="1" dirty="0" err="1" smtClean="0"/>
              <a:t>Teatment</a:t>
            </a:r>
            <a:r>
              <a:rPr lang="en-US" b="1" i="1" dirty="0" smtClean="0"/>
              <a:t>:</a:t>
            </a:r>
          </a:p>
          <a:p>
            <a:pPr lvl="0">
              <a:buNone/>
            </a:pPr>
            <a:r>
              <a:rPr lang="en-US" b="1" i="1" dirty="0" smtClean="0"/>
              <a:t>1-I.V </a:t>
            </a:r>
            <a:r>
              <a:rPr lang="en-US" b="1" i="1" dirty="0" err="1" smtClean="0"/>
              <a:t>dantrolene</a:t>
            </a:r>
            <a:r>
              <a:rPr lang="en-US" b="1" i="1" dirty="0" smtClean="0"/>
              <a:t>.</a:t>
            </a:r>
            <a:endParaRPr lang="en-US" dirty="0" smtClean="0"/>
          </a:p>
          <a:p>
            <a:pPr lvl="0"/>
            <a:r>
              <a:rPr lang="en-US" dirty="0" smtClean="0"/>
              <a:t>Interferes </a:t>
            </a:r>
            <a:r>
              <a:rPr lang="en-US" dirty="0"/>
              <a:t>with excitation-contraction coupling</a:t>
            </a:r>
          </a:p>
          <a:p>
            <a:pPr lvl="0"/>
            <a:r>
              <a:rPr lang="en-US" dirty="0"/>
              <a:t>Reduces release of Ca</a:t>
            </a:r>
            <a:r>
              <a:rPr lang="en-US" baseline="30000" dirty="0"/>
              <a:t>++</a:t>
            </a:r>
            <a:r>
              <a:rPr lang="en-US" dirty="0"/>
              <a:t> from the sarcoplasmic reticulum</a:t>
            </a:r>
          </a:p>
          <a:p>
            <a:pPr lvl="0"/>
            <a:r>
              <a:rPr lang="en-US" dirty="0"/>
              <a:t>Blocks contraction</a:t>
            </a:r>
          </a:p>
          <a:p>
            <a:pPr>
              <a:buNone/>
            </a:pPr>
            <a:r>
              <a:rPr lang="en-US" dirty="0" smtClean="0"/>
              <a:t>2-cooling.</a:t>
            </a:r>
          </a:p>
          <a:p>
            <a:pPr>
              <a:buNone/>
            </a:pPr>
            <a:r>
              <a:rPr lang="en-US" dirty="0" smtClean="0"/>
              <a:t>3-corecxt acidosis.</a:t>
            </a:r>
            <a:endParaRPr lang="en-US" dirty="0"/>
          </a:p>
        </p:txBody>
      </p:sp>
    </p:spTree>
    <p:extLst>
      <p:ext uri="{BB962C8B-B14F-4D97-AF65-F5344CB8AC3E}">
        <p14:creationId xmlns:p14="http://schemas.microsoft.com/office/powerpoint/2010/main" val="6369753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92500" lnSpcReduction="10000"/>
          </a:bodyPr>
          <a:lstStyle/>
          <a:p>
            <a:pPr rtl="1">
              <a:buNone/>
            </a:pPr>
            <a:r>
              <a:rPr lang="en-US" b="1" dirty="0" smtClean="0"/>
              <a:t>MORPHINE </a:t>
            </a:r>
            <a:endParaRPr lang="en-US" dirty="0" smtClean="0"/>
          </a:p>
          <a:p>
            <a:pPr rtl="1">
              <a:buNone/>
            </a:pPr>
            <a:r>
              <a:rPr lang="en-US" b="1" dirty="0" smtClean="0">
                <a:sym typeface="Wingdings 3"/>
              </a:rPr>
              <a:t></a:t>
            </a:r>
            <a:r>
              <a:rPr lang="en-US" b="1" dirty="0" smtClean="0"/>
              <a:t>Pharmacokinetics</a:t>
            </a:r>
            <a:endParaRPr lang="en-US" dirty="0" smtClean="0"/>
          </a:p>
          <a:p>
            <a:pPr lvl="0">
              <a:buNone/>
            </a:pPr>
            <a:r>
              <a:rPr lang="en-US" dirty="0" smtClean="0"/>
              <a:t>90% a given dose is excreted in the urine; the remaining 10% is excreted in the feces. </a:t>
            </a:r>
          </a:p>
          <a:p>
            <a:pPr rtl="1">
              <a:buNone/>
            </a:pPr>
            <a:r>
              <a:rPr lang="en-US" b="1" dirty="0" smtClean="0">
                <a:sym typeface="Wingdings 3"/>
              </a:rPr>
              <a:t></a:t>
            </a:r>
            <a:r>
              <a:rPr lang="en-US" b="1" dirty="0" smtClean="0"/>
              <a:t>Pharmacologic effects</a:t>
            </a:r>
            <a:endParaRPr lang="en-US" dirty="0" smtClean="0"/>
          </a:p>
          <a:p>
            <a:pPr rtl="1">
              <a:buNone/>
            </a:pPr>
            <a:r>
              <a:rPr lang="en-US" b="1" dirty="0" smtClean="0">
                <a:sym typeface="Wingdings"/>
              </a:rPr>
              <a:t></a:t>
            </a:r>
            <a:r>
              <a:rPr lang="en-US" b="1" dirty="0" smtClean="0"/>
              <a:t> </a:t>
            </a:r>
            <a:r>
              <a:rPr lang="en-US" b="1" u="sng" dirty="0" smtClean="0"/>
              <a:t>CNS effects</a:t>
            </a:r>
            <a:r>
              <a:rPr lang="en-US" b="1" dirty="0" smtClean="0"/>
              <a:t>:</a:t>
            </a:r>
            <a:endParaRPr lang="en-US" dirty="0" smtClean="0"/>
          </a:p>
          <a:p>
            <a:pPr lvl="0">
              <a:buNone/>
            </a:pPr>
            <a:r>
              <a:rPr lang="en-US" dirty="0" smtClean="0"/>
              <a:t>Dose-related analgesia. </a:t>
            </a:r>
          </a:p>
          <a:p>
            <a:pPr lvl="0">
              <a:buNone/>
            </a:pPr>
            <a:r>
              <a:rPr lang="en-US" dirty="0" smtClean="0"/>
              <a:t> patients taking morphine become euphoric (feel freedom for anxiety). </a:t>
            </a:r>
          </a:p>
          <a:p>
            <a:pPr lvl="0">
              <a:buNone/>
            </a:pPr>
            <a:r>
              <a:rPr lang="en-US" i="1" dirty="0" smtClean="0"/>
              <a:t>Morphine </a:t>
            </a:r>
            <a:r>
              <a:rPr lang="en-US" i="1" dirty="0" smtClean="0"/>
              <a:t>can treat all types of pain except itching.</a:t>
            </a:r>
            <a:endParaRPr lang="en-US" dirty="0" smtClean="0"/>
          </a:p>
          <a:p>
            <a:pPr>
              <a:buNone/>
            </a:pPr>
            <a:r>
              <a:rPr lang="en-US" i="1" dirty="0" smtClean="0"/>
              <a:t> </a:t>
            </a:r>
            <a:r>
              <a:rPr lang="en-US" dirty="0" smtClean="0"/>
              <a:t>Morphine </a:t>
            </a:r>
            <a:r>
              <a:rPr lang="en-US" dirty="0" smtClean="0"/>
              <a:t>produces </a:t>
            </a:r>
            <a:r>
              <a:rPr lang="en-US" dirty="0" smtClean="0"/>
              <a:t>meiosis </a:t>
            </a:r>
            <a:r>
              <a:rPr lang="en-US" dirty="0" smtClean="0"/>
              <a:t>by stimulating the Edinger-Westphal nucleus and pinpoint pupils are indicative of toxic dosage prior to asphyxia. </a:t>
            </a:r>
          </a:p>
          <a:p>
            <a:pPr lvl="0">
              <a:buNone/>
            </a:pPr>
            <a:r>
              <a:rPr lang="en-US" dirty="0" smtClean="0"/>
              <a:t>Morphine is a powerful respiratory </a:t>
            </a:r>
            <a:r>
              <a:rPr lang="en-US" dirty="0" smtClean="0"/>
              <a:t>depressant. </a:t>
            </a:r>
            <a:endParaRPr lang="en-US" dirty="0" smtClean="0"/>
          </a:p>
          <a:p>
            <a:endParaRPr lang="ar-EG" dirty="0"/>
          </a:p>
        </p:txBody>
      </p:sp>
    </p:spTree>
    <p:extLst>
      <p:ext uri="{BB962C8B-B14F-4D97-AF65-F5344CB8AC3E}">
        <p14:creationId xmlns:p14="http://schemas.microsoft.com/office/powerpoint/2010/main" val="3993777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rtl="1">
              <a:buNone/>
            </a:pPr>
            <a:r>
              <a:rPr lang="en-US" b="1" u="sng" dirty="0" smtClean="0"/>
              <a:t>Autonomic effects</a:t>
            </a:r>
            <a:r>
              <a:rPr lang="en-US" b="1" dirty="0" smtClean="0"/>
              <a:t>:</a:t>
            </a:r>
            <a:endParaRPr lang="en-US" dirty="0" smtClean="0"/>
          </a:p>
          <a:p>
            <a:pPr rtl="1">
              <a:buNone/>
            </a:pPr>
            <a:r>
              <a:rPr lang="en-US" b="1" u="sng" dirty="0" smtClean="0"/>
              <a:t>Cardiovascular effects:</a:t>
            </a:r>
            <a:endParaRPr lang="en-US" dirty="0" smtClean="0"/>
          </a:p>
          <a:p>
            <a:pPr rtl="1">
              <a:buNone/>
            </a:pPr>
            <a:r>
              <a:rPr lang="en-US" b="1" u="sng" dirty="0" smtClean="0"/>
              <a:t>Histamine release</a:t>
            </a:r>
            <a:r>
              <a:rPr lang="en-US" b="1" dirty="0" smtClean="0"/>
              <a:t>:</a:t>
            </a:r>
            <a:endParaRPr lang="en-US" dirty="0" smtClean="0"/>
          </a:p>
          <a:p>
            <a:pPr rtl="1">
              <a:buNone/>
            </a:pPr>
            <a:r>
              <a:rPr lang="en-US" b="1" u="sng" dirty="0" err="1" smtClean="0"/>
              <a:t>Spasmogenic</a:t>
            </a:r>
            <a:r>
              <a:rPr lang="en-US" b="1" u="sng" dirty="0" smtClean="0"/>
              <a:t> effects</a:t>
            </a:r>
            <a:r>
              <a:rPr lang="en-US" b="1" dirty="0" smtClean="0"/>
              <a:t>:</a:t>
            </a:r>
            <a:endParaRPr lang="en-US" dirty="0" smtClean="0"/>
          </a:p>
          <a:p>
            <a:pPr rtl="1">
              <a:buNone/>
            </a:pPr>
            <a:r>
              <a:rPr lang="en-US" b="1" dirty="0" smtClean="0"/>
              <a:t> </a:t>
            </a:r>
            <a:endParaRPr lang="en-US" dirty="0" smtClean="0"/>
          </a:p>
          <a:p>
            <a:pPr lvl="0"/>
            <a:r>
              <a:rPr lang="en-US" b="1" dirty="0" smtClean="0"/>
              <a:t>Uses: 3As</a:t>
            </a:r>
          </a:p>
          <a:p>
            <a:endParaRPr lang="ar-EG" dirty="0"/>
          </a:p>
        </p:txBody>
      </p:sp>
    </p:spTree>
    <p:extLst>
      <p:ext uri="{BB962C8B-B14F-4D97-AF65-F5344CB8AC3E}">
        <p14:creationId xmlns:p14="http://schemas.microsoft.com/office/powerpoint/2010/main" val="2327522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rtl="1">
              <a:buNone/>
            </a:pPr>
            <a:r>
              <a:rPr lang="en-US" b="1" dirty="0" smtClean="0">
                <a:sym typeface="Wingdings 3"/>
              </a:rPr>
              <a:t></a:t>
            </a:r>
            <a:r>
              <a:rPr lang="en-US" b="1" dirty="0" smtClean="0"/>
              <a:t>Adverse effects</a:t>
            </a:r>
            <a:endParaRPr lang="en-US" dirty="0" smtClean="0"/>
          </a:p>
          <a:p>
            <a:pPr rtl="1">
              <a:buNone/>
            </a:pPr>
            <a:r>
              <a:rPr lang="en-US" b="1" dirty="0" smtClean="0">
                <a:sym typeface="Wingdings 3"/>
              </a:rPr>
              <a:t></a:t>
            </a:r>
            <a:r>
              <a:rPr lang="en-US" b="1" dirty="0" smtClean="0"/>
              <a:t> </a:t>
            </a:r>
            <a:r>
              <a:rPr lang="en-US" b="1" u="sng" dirty="0" smtClean="0"/>
              <a:t>CNS</a:t>
            </a:r>
            <a:r>
              <a:rPr lang="en-US" b="1" dirty="0" smtClean="0"/>
              <a:t>:</a:t>
            </a:r>
            <a:endParaRPr lang="en-US" dirty="0" smtClean="0"/>
          </a:p>
          <a:p>
            <a:pPr lvl="0">
              <a:buNone/>
            </a:pPr>
            <a:r>
              <a:rPr lang="en-US" dirty="0" err="1" smtClean="0"/>
              <a:t>Dysphoria</a:t>
            </a:r>
            <a:r>
              <a:rPr lang="en-US" dirty="0" smtClean="0"/>
              <a:t>, restlessness, hyperactivity and mental cloudiness can occur </a:t>
            </a:r>
          </a:p>
          <a:p>
            <a:pPr lvl="0">
              <a:buNone/>
            </a:pPr>
            <a:r>
              <a:rPr lang="en-US" dirty="0" smtClean="0"/>
              <a:t>Long-term chronic administration can result in physical dependence.</a:t>
            </a:r>
          </a:p>
          <a:p>
            <a:pPr lvl="0">
              <a:buNone/>
            </a:pPr>
            <a:r>
              <a:rPr lang="en-US" dirty="0" smtClean="0"/>
              <a:t>Increased intracranial tension.</a:t>
            </a:r>
          </a:p>
          <a:p>
            <a:pPr lvl="0">
              <a:buNone/>
            </a:pPr>
            <a:r>
              <a:rPr lang="en-US" b="1" dirty="0" smtClean="0"/>
              <a:t>Tolerance and dependence:</a:t>
            </a:r>
            <a:r>
              <a:rPr lang="en-US" dirty="0" smtClean="0"/>
              <a:t> </a:t>
            </a:r>
          </a:p>
          <a:p>
            <a:pPr lvl="0">
              <a:buNone/>
            </a:pPr>
            <a:r>
              <a:rPr lang="en-US" dirty="0" smtClean="0"/>
              <a:t>Physical dependence occurs within 24 hours if given /4 hours. </a:t>
            </a:r>
            <a:endParaRPr lang="ar-EG" dirty="0"/>
          </a:p>
        </p:txBody>
      </p:sp>
    </p:spTree>
    <p:extLst>
      <p:ext uri="{BB962C8B-B14F-4D97-AF65-F5344CB8AC3E}">
        <p14:creationId xmlns:p14="http://schemas.microsoft.com/office/powerpoint/2010/main" val="1098009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rmAutofit fontScale="77500" lnSpcReduction="20000"/>
          </a:bodyPr>
          <a:lstStyle/>
          <a:p>
            <a:pPr rtl="1">
              <a:buNone/>
            </a:pPr>
            <a:r>
              <a:rPr lang="en-US" b="1" u="sng" dirty="0" smtClean="0"/>
              <a:t>Respiratory:</a:t>
            </a:r>
            <a:r>
              <a:rPr lang="en-US" b="1" dirty="0" smtClean="0"/>
              <a:t> </a:t>
            </a:r>
            <a:endParaRPr lang="en-US" dirty="0" smtClean="0"/>
          </a:p>
          <a:p>
            <a:pPr lvl="0">
              <a:buNone/>
            </a:pPr>
            <a:r>
              <a:rPr lang="en-US" dirty="0" smtClean="0"/>
              <a:t>Depression is the most important effect and is dose dependent.</a:t>
            </a:r>
          </a:p>
          <a:p>
            <a:pPr lvl="0">
              <a:buNone/>
            </a:pPr>
            <a:r>
              <a:rPr lang="en-US" dirty="0" err="1" smtClean="0"/>
              <a:t>Bronchoconstrictive</a:t>
            </a:r>
            <a:r>
              <a:rPr lang="en-US" dirty="0" smtClean="0"/>
              <a:t> action </a:t>
            </a:r>
          </a:p>
          <a:p>
            <a:pPr rtl="1">
              <a:buNone/>
            </a:pPr>
            <a:r>
              <a:rPr lang="en-US" b="1" dirty="0" smtClean="0"/>
              <a:t> </a:t>
            </a:r>
            <a:endParaRPr lang="en-US" dirty="0" smtClean="0"/>
          </a:p>
          <a:p>
            <a:pPr rtl="1">
              <a:buNone/>
            </a:pPr>
            <a:r>
              <a:rPr lang="en-US" b="1" dirty="0" smtClean="0">
                <a:sym typeface="Wingdings 3"/>
              </a:rPr>
              <a:t></a:t>
            </a:r>
            <a:r>
              <a:rPr lang="en-US" b="1" dirty="0" smtClean="0"/>
              <a:t> </a:t>
            </a:r>
            <a:r>
              <a:rPr lang="en-US" b="1" u="sng" dirty="0" smtClean="0"/>
              <a:t>Gastrointestinal:</a:t>
            </a:r>
            <a:endParaRPr lang="en-US" dirty="0" smtClean="0"/>
          </a:p>
          <a:p>
            <a:pPr lvl="0">
              <a:buNone/>
            </a:pPr>
            <a:r>
              <a:rPr lang="en-US" dirty="0" smtClean="0"/>
              <a:t>Nausea and constipation.</a:t>
            </a:r>
          </a:p>
          <a:p>
            <a:pPr rtl="1">
              <a:buNone/>
            </a:pPr>
            <a:r>
              <a:rPr lang="en-US" b="1" dirty="0" smtClean="0"/>
              <a:t> </a:t>
            </a:r>
            <a:endParaRPr lang="en-US" dirty="0" smtClean="0"/>
          </a:p>
          <a:p>
            <a:pPr rtl="1">
              <a:buNone/>
            </a:pPr>
            <a:r>
              <a:rPr lang="en-US" b="1" dirty="0" smtClean="0">
                <a:sym typeface="Wingdings 3"/>
              </a:rPr>
              <a:t></a:t>
            </a:r>
            <a:r>
              <a:rPr lang="en-US" b="1" dirty="0" smtClean="0"/>
              <a:t> </a:t>
            </a:r>
            <a:r>
              <a:rPr lang="en-US" b="1" u="sng" dirty="0" smtClean="0"/>
              <a:t>Genitourinary:</a:t>
            </a:r>
            <a:r>
              <a:rPr lang="en-US" b="1" dirty="0" smtClean="0"/>
              <a:t> </a:t>
            </a:r>
            <a:r>
              <a:rPr lang="en-US" dirty="0" smtClean="0"/>
              <a:t>Urine retention.</a:t>
            </a:r>
          </a:p>
          <a:p>
            <a:pPr rtl="1">
              <a:buNone/>
            </a:pPr>
            <a:r>
              <a:rPr lang="en-US" b="1" dirty="0" smtClean="0"/>
              <a:t> </a:t>
            </a:r>
            <a:endParaRPr lang="en-US" dirty="0" smtClean="0"/>
          </a:p>
          <a:p>
            <a:pPr rtl="1">
              <a:buNone/>
            </a:pPr>
            <a:r>
              <a:rPr lang="en-US" b="1" dirty="0" smtClean="0">
                <a:sym typeface="Wingdings 3"/>
              </a:rPr>
              <a:t></a:t>
            </a:r>
            <a:r>
              <a:rPr lang="en-US" b="1" dirty="0" smtClean="0"/>
              <a:t> </a:t>
            </a:r>
            <a:r>
              <a:rPr lang="en-US" b="1" u="sng" dirty="0" smtClean="0"/>
              <a:t>Allergic reactions</a:t>
            </a:r>
            <a:r>
              <a:rPr lang="en-US" b="1" dirty="0" smtClean="0"/>
              <a:t>: </a:t>
            </a:r>
            <a:endParaRPr lang="en-US" dirty="0" smtClean="0"/>
          </a:p>
          <a:p>
            <a:pPr lvl="0">
              <a:buNone/>
            </a:pPr>
            <a:r>
              <a:rPr lang="en-US" dirty="0" smtClean="0"/>
              <a:t>can occur and skin rashes are a common manifestation (due to histamine release).</a:t>
            </a:r>
          </a:p>
          <a:p>
            <a:pPr rtl="1">
              <a:buNone/>
            </a:pPr>
            <a:r>
              <a:rPr lang="en-US" b="1" dirty="0" smtClean="0">
                <a:sym typeface="Wingdings 3"/>
              </a:rPr>
              <a:t></a:t>
            </a:r>
            <a:r>
              <a:rPr lang="en-US" b="1" dirty="0" smtClean="0"/>
              <a:t> </a:t>
            </a:r>
            <a:r>
              <a:rPr lang="en-US" b="1" u="sng" dirty="0" smtClean="0"/>
              <a:t>Eye:</a:t>
            </a:r>
            <a:r>
              <a:rPr lang="en-US" dirty="0" smtClean="0"/>
              <a:t> </a:t>
            </a:r>
          </a:p>
          <a:p>
            <a:pPr lvl="0">
              <a:buNone/>
            </a:pPr>
            <a:r>
              <a:rPr lang="en-US" dirty="0" smtClean="0"/>
              <a:t>Pinpoint pupils are a consistent finding in addiction.</a:t>
            </a:r>
          </a:p>
          <a:p>
            <a:pPr rtl="1">
              <a:buNone/>
            </a:pPr>
            <a:r>
              <a:rPr lang="en-US" b="1" u="sng" dirty="0" smtClean="0"/>
              <a:t>CVS:</a:t>
            </a:r>
            <a:r>
              <a:rPr lang="en-US" b="1" dirty="0" smtClean="0"/>
              <a:t> </a:t>
            </a:r>
            <a:endParaRPr lang="en-US" dirty="0" smtClean="0"/>
          </a:p>
          <a:p>
            <a:pPr lvl="0">
              <a:buNone/>
            </a:pPr>
            <a:r>
              <a:rPr lang="en-US" dirty="0" smtClean="0"/>
              <a:t>Postural hypotension</a:t>
            </a:r>
          </a:p>
          <a:p>
            <a:pPr rtl="1">
              <a:buNone/>
            </a:pPr>
            <a:r>
              <a:rPr lang="en-US" b="1" dirty="0" smtClean="0"/>
              <a:t> </a:t>
            </a:r>
            <a:endParaRPr lang="en-US" dirty="0" smtClean="0"/>
          </a:p>
          <a:p>
            <a:endParaRPr lang="ar-EG" dirty="0"/>
          </a:p>
        </p:txBody>
      </p:sp>
    </p:spTree>
    <p:extLst>
      <p:ext uri="{BB962C8B-B14F-4D97-AF65-F5344CB8AC3E}">
        <p14:creationId xmlns:p14="http://schemas.microsoft.com/office/powerpoint/2010/main" val="2991560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126163"/>
          </a:xfrm>
        </p:spPr>
        <p:txBody>
          <a:bodyPr/>
          <a:lstStyle/>
          <a:p>
            <a:pPr marL="0" indent="0">
              <a:buNone/>
            </a:pPr>
            <a:r>
              <a:rPr lang="en-US" b="1" dirty="0"/>
              <a:t>ACETYLCHOLINE (</a:t>
            </a:r>
            <a:r>
              <a:rPr lang="en-US" b="1" dirty="0" err="1"/>
              <a:t>A.Ch</a:t>
            </a:r>
            <a:r>
              <a:rPr lang="en-US" b="1" dirty="0"/>
              <a:t>)</a:t>
            </a:r>
            <a:endParaRPr lang="en-US" dirty="0"/>
          </a:p>
          <a:p>
            <a:pPr marL="0" indent="0">
              <a:buNone/>
            </a:pPr>
            <a:r>
              <a:rPr lang="en-US" dirty="0"/>
              <a:t> </a:t>
            </a:r>
            <a:r>
              <a:rPr lang="en-US" b="1" dirty="0" smtClean="0"/>
              <a:t>Pharmacokinetics  </a:t>
            </a:r>
            <a:endParaRPr lang="en-US" dirty="0"/>
          </a:p>
          <a:p>
            <a:pPr marL="0" lvl="0" indent="0">
              <a:buNone/>
            </a:pPr>
            <a:r>
              <a:rPr lang="en-US" dirty="0"/>
              <a:t>A.ch is inactive orally because it is poorly absorbed being a quaternary ammonium compound. I.V. it has very short duration of action because it is rapidly metabolized by choline esterase enzymes.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2281752"/>
              </p:ext>
            </p:extLst>
          </p:nvPr>
        </p:nvGraphicFramePr>
        <p:xfrm>
          <a:off x="214281" y="3276600"/>
          <a:ext cx="8715438" cy="2796394"/>
        </p:xfrm>
        <a:graphic>
          <a:graphicData uri="http://schemas.openxmlformats.org/drawingml/2006/table">
            <a:tbl>
              <a:tblPr firstRow="1" bandRow="1">
                <a:tableStyleId>{5C22544A-7EE6-4342-B048-85BDC9FD1C3A}</a:tableStyleId>
              </a:tblPr>
              <a:tblGrid>
                <a:gridCol w="2905146"/>
                <a:gridCol w="2905146"/>
                <a:gridCol w="2905146"/>
              </a:tblGrid>
              <a:tr h="647815">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True cholinesterase enzyme </a:t>
                      </a:r>
                      <a:endParaRPr lang="en-US" dirty="0" smtClean="0"/>
                    </a:p>
                    <a:p>
                      <a:endParaRPr lang="en-US" dirty="0"/>
                    </a:p>
                  </a:txBody>
                  <a:tcPr/>
                </a:tc>
                <a:tc>
                  <a:txBody>
                    <a:bodyPr/>
                    <a:lstStyle/>
                    <a:p>
                      <a:r>
                        <a:rPr lang="en-US" sz="1800" b="1" kern="1200" dirty="0" err="1" smtClean="0">
                          <a:solidFill>
                            <a:schemeClr val="lt1"/>
                          </a:solidFill>
                          <a:effectLst/>
                          <a:latin typeface="+mn-lt"/>
                          <a:ea typeface="+mn-ea"/>
                          <a:cs typeface="+mn-cs"/>
                        </a:rPr>
                        <a:t>Pseudocholinesterase</a:t>
                      </a:r>
                      <a:r>
                        <a:rPr lang="en-US" sz="1800" b="1" kern="1200" dirty="0" smtClean="0">
                          <a:solidFill>
                            <a:schemeClr val="lt1"/>
                          </a:solidFill>
                          <a:effectLst/>
                          <a:latin typeface="+mn-lt"/>
                          <a:ea typeface="+mn-ea"/>
                          <a:cs typeface="+mn-cs"/>
                        </a:rPr>
                        <a:t> enzyme</a:t>
                      </a:r>
                      <a:endParaRPr lang="en-US" dirty="0"/>
                    </a:p>
                  </a:txBody>
                  <a:tcPr/>
                </a:tc>
              </a:tr>
              <a:tr h="639292">
                <a:tc>
                  <a:txBody>
                    <a:bodyPr/>
                    <a:lstStyle/>
                    <a:p>
                      <a:r>
                        <a:rPr lang="en-US" sz="1800" b="1" kern="1200" dirty="0" smtClean="0">
                          <a:solidFill>
                            <a:schemeClr val="dk1"/>
                          </a:solidFill>
                          <a:effectLst/>
                          <a:latin typeface="+mn-lt"/>
                          <a:ea typeface="+mn-ea"/>
                          <a:cs typeface="+mn-cs"/>
                        </a:rPr>
                        <a:t>Site</a:t>
                      </a:r>
                      <a:endParaRPr lang="en-US" dirty="0"/>
                    </a:p>
                  </a:txBody>
                  <a:tcPr/>
                </a:tc>
                <a:tc>
                  <a:txBody>
                    <a:bodyPr/>
                    <a:lstStyle/>
                    <a:p>
                      <a:r>
                        <a:rPr lang="en-US" sz="1800" kern="1200" dirty="0" smtClean="0">
                          <a:solidFill>
                            <a:schemeClr val="dk1"/>
                          </a:solidFill>
                          <a:effectLst/>
                          <a:latin typeface="+mn-lt"/>
                          <a:ea typeface="+mn-ea"/>
                          <a:cs typeface="+mn-cs"/>
                        </a:rPr>
                        <a:t>Cholinergic nerve - CNS – RBCs </a:t>
                      </a:r>
                      <a:endParaRPr lang="en-US" dirty="0"/>
                    </a:p>
                  </a:txBody>
                  <a:tcPr/>
                </a:tc>
                <a:tc>
                  <a:txBody>
                    <a:bodyPr/>
                    <a:lstStyle/>
                    <a:p>
                      <a:r>
                        <a:rPr lang="en-US" sz="1800" kern="1200" dirty="0" smtClean="0">
                          <a:solidFill>
                            <a:schemeClr val="dk1"/>
                          </a:solidFill>
                          <a:effectLst/>
                          <a:latin typeface="+mn-lt"/>
                          <a:ea typeface="+mn-ea"/>
                          <a:cs typeface="+mn-cs"/>
                        </a:rPr>
                        <a:t>Plasma – liver – intestine </a:t>
                      </a:r>
                      <a:endParaRPr lang="en-US" dirty="0"/>
                    </a:p>
                  </a:txBody>
                  <a:tcPr/>
                </a:tc>
              </a:tr>
              <a:tr h="494271">
                <a:tc>
                  <a:txBody>
                    <a:bodyPr/>
                    <a:lstStyle/>
                    <a:p>
                      <a:r>
                        <a:rPr lang="en-US" sz="1800" b="1" kern="1200" dirty="0" smtClean="0">
                          <a:solidFill>
                            <a:schemeClr val="dk1"/>
                          </a:solidFill>
                          <a:effectLst/>
                          <a:latin typeface="+mn-lt"/>
                          <a:ea typeface="+mn-ea"/>
                          <a:cs typeface="+mn-cs"/>
                        </a:rPr>
                        <a:t>Synthesis</a:t>
                      </a:r>
                      <a:endParaRPr lang="en-US" dirty="0"/>
                    </a:p>
                  </a:txBody>
                  <a:tcPr/>
                </a:tc>
                <a:tc>
                  <a:txBody>
                    <a:bodyPr/>
                    <a:lstStyle/>
                    <a:p>
                      <a:r>
                        <a:rPr lang="en-US" sz="1800" kern="1200" dirty="0" smtClean="0">
                          <a:solidFill>
                            <a:schemeClr val="dk1"/>
                          </a:solidFill>
                          <a:effectLst/>
                          <a:latin typeface="+mn-lt"/>
                          <a:ea typeface="+mn-ea"/>
                          <a:cs typeface="+mn-cs"/>
                        </a:rPr>
                        <a:t>3 months </a:t>
                      </a:r>
                      <a:endParaRPr lang="en-US" dirty="0"/>
                    </a:p>
                  </a:txBody>
                  <a:tcPr/>
                </a:tc>
                <a:tc>
                  <a:txBody>
                    <a:bodyPr/>
                    <a:lstStyle/>
                    <a:p>
                      <a:r>
                        <a:rPr lang="en-US" sz="1800" kern="1200" dirty="0" smtClean="0">
                          <a:solidFill>
                            <a:schemeClr val="dk1"/>
                          </a:solidFill>
                          <a:effectLst/>
                          <a:latin typeface="+mn-lt"/>
                          <a:ea typeface="+mn-ea"/>
                          <a:cs typeface="+mn-cs"/>
                        </a:rPr>
                        <a:t>2-3 weeks</a:t>
                      </a:r>
                      <a:endParaRPr lang="en-US" dirty="0"/>
                    </a:p>
                  </a:txBody>
                  <a:tcPr/>
                </a:tc>
              </a:tr>
              <a:tr h="1014228">
                <a:tc>
                  <a:txBody>
                    <a:bodyPr/>
                    <a:lstStyle/>
                    <a:p>
                      <a:r>
                        <a:rPr lang="en-US" sz="1800" kern="1200" dirty="0" smtClean="0">
                          <a:solidFill>
                            <a:schemeClr val="dk1"/>
                          </a:solidFill>
                          <a:effectLst/>
                          <a:latin typeface="+mn-lt"/>
                          <a:ea typeface="+mn-ea"/>
                          <a:cs typeface="+mn-cs"/>
                        </a:rPr>
                        <a:t>Specificity</a:t>
                      </a:r>
                      <a:endParaRPr lang="en-US" sz="1800" kern="1200" dirty="0">
                        <a:solidFill>
                          <a:schemeClr val="dk1"/>
                        </a:solidFill>
                        <a:effectLst/>
                        <a:latin typeface="+mn-lt"/>
                        <a:ea typeface="+mn-ea"/>
                        <a:cs typeface="+mn-cs"/>
                      </a:endParaRPr>
                    </a:p>
                  </a:txBody>
                  <a:tcPr/>
                </a:tc>
                <a:tc>
                  <a:txBody>
                    <a:bodyPr/>
                    <a:lstStyle/>
                    <a:p>
                      <a:pPr marL="0" marR="0" algn="just">
                        <a:lnSpc>
                          <a:spcPct val="120000"/>
                        </a:lnSpc>
                        <a:spcBef>
                          <a:spcPts val="0"/>
                        </a:spcBef>
                        <a:spcAft>
                          <a:spcPts val="0"/>
                        </a:spcAft>
                      </a:pPr>
                      <a:r>
                        <a:rPr lang="en-US" sz="1800" kern="1200" dirty="0">
                          <a:solidFill>
                            <a:schemeClr val="dk1"/>
                          </a:solidFill>
                          <a:effectLst/>
                          <a:latin typeface="+mn-lt"/>
                          <a:ea typeface="+mn-ea"/>
                          <a:cs typeface="+mn-cs"/>
                        </a:rPr>
                        <a:t>specific</a:t>
                      </a:r>
                    </a:p>
                  </a:txBody>
                  <a:tcPr marL="68580" marR="68580" marT="0" marB="0"/>
                </a:tc>
                <a:tc>
                  <a:txBody>
                    <a:bodyPr/>
                    <a:lstStyle/>
                    <a:p>
                      <a:r>
                        <a:rPr lang="en-US" sz="1800" kern="1200" dirty="0" smtClean="0">
                          <a:solidFill>
                            <a:schemeClr val="dk1"/>
                          </a:solidFill>
                          <a:effectLst/>
                          <a:latin typeface="+mn-lt"/>
                          <a:ea typeface="+mn-ea"/>
                          <a:cs typeface="+mn-cs"/>
                        </a:rPr>
                        <a:t>Not specific</a:t>
                      </a:r>
                      <a:endParaRPr lang="en-US" dirty="0"/>
                    </a:p>
                  </a:txBody>
                  <a:tcPr/>
                </a:tc>
              </a:tr>
            </a:tbl>
          </a:graphicData>
        </a:graphic>
      </p:graphicFrame>
    </p:spTree>
    <p:extLst>
      <p:ext uri="{BB962C8B-B14F-4D97-AF65-F5344CB8AC3E}">
        <p14:creationId xmlns:p14="http://schemas.microsoft.com/office/powerpoint/2010/main" val="4921329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rtl="1">
              <a:buNone/>
            </a:pPr>
            <a:r>
              <a:rPr lang="en-US" b="1" dirty="0" smtClean="0"/>
              <a:t> </a:t>
            </a:r>
            <a:endParaRPr lang="en-US" dirty="0" smtClean="0"/>
          </a:p>
          <a:p>
            <a:pPr rtl="1">
              <a:buNone/>
            </a:pPr>
            <a:r>
              <a:rPr lang="en-US" b="1" dirty="0" smtClean="0"/>
              <a:t>A.  Acute </a:t>
            </a:r>
            <a:r>
              <a:rPr lang="en-US" b="1" dirty="0" err="1" smtClean="0"/>
              <a:t>opioid</a:t>
            </a:r>
            <a:r>
              <a:rPr lang="en-US" b="1" dirty="0" smtClean="0"/>
              <a:t> (or morphine) toxicity:</a:t>
            </a:r>
            <a:endParaRPr lang="en-US" dirty="0" smtClean="0"/>
          </a:p>
          <a:p>
            <a:pPr rtl="1">
              <a:buNone/>
            </a:pPr>
            <a:r>
              <a:rPr lang="en-US" b="1" dirty="0" smtClean="0">
                <a:sym typeface="Wingdings"/>
              </a:rPr>
              <a:t></a:t>
            </a:r>
            <a:r>
              <a:rPr lang="en-US" b="1" u="sng" dirty="0" smtClean="0"/>
              <a:t>Symptoms and signs</a:t>
            </a:r>
            <a:r>
              <a:rPr lang="en-US" b="1" dirty="0" smtClean="0"/>
              <a:t>:</a:t>
            </a:r>
            <a:endParaRPr lang="en-US" dirty="0" smtClean="0"/>
          </a:p>
          <a:p>
            <a:pPr lvl="0">
              <a:buNone/>
            </a:pPr>
            <a:r>
              <a:rPr lang="en-US" dirty="0" smtClean="0"/>
              <a:t>The patient is </a:t>
            </a:r>
            <a:r>
              <a:rPr lang="en-US" dirty="0" err="1" smtClean="0"/>
              <a:t>comatosed</a:t>
            </a:r>
            <a:r>
              <a:rPr lang="en-US" dirty="0" smtClean="0"/>
              <a:t> with depressed respiration, pin point pupils, hypotension</a:t>
            </a:r>
            <a:r>
              <a:rPr lang="en-US" i="1" dirty="0" smtClean="0"/>
              <a:t>,</a:t>
            </a:r>
            <a:r>
              <a:rPr lang="en-US" dirty="0" smtClean="0"/>
              <a:t> pulmonary </a:t>
            </a:r>
            <a:r>
              <a:rPr lang="en-US" dirty="0" err="1" smtClean="0"/>
              <a:t>oedema</a:t>
            </a:r>
            <a:r>
              <a:rPr lang="en-US" dirty="0" smtClean="0"/>
              <a:t> and shock may occur.</a:t>
            </a:r>
          </a:p>
          <a:p>
            <a:pPr lvl="0">
              <a:buNone/>
            </a:pPr>
            <a:r>
              <a:rPr lang="en-US" dirty="0" smtClean="0"/>
              <a:t>When death occurs</a:t>
            </a:r>
            <a:r>
              <a:rPr lang="en-US" i="1" dirty="0" smtClean="0"/>
              <a:t>,</a:t>
            </a:r>
            <a:r>
              <a:rPr lang="en-US" dirty="0" smtClean="0"/>
              <a:t> it is always due to respiratory failure.</a:t>
            </a:r>
          </a:p>
          <a:p>
            <a:pPr rtl="1">
              <a:buNone/>
            </a:pPr>
            <a:r>
              <a:rPr lang="en-US" b="1" dirty="0" smtClean="0"/>
              <a:t> </a:t>
            </a:r>
            <a:endParaRPr lang="en-US" dirty="0" smtClean="0"/>
          </a:p>
          <a:p>
            <a:pPr rtl="1">
              <a:buNone/>
            </a:pPr>
            <a:r>
              <a:rPr lang="en-US" b="1" dirty="0" smtClean="0">
                <a:sym typeface="Wingdings"/>
              </a:rPr>
              <a:t></a:t>
            </a:r>
            <a:r>
              <a:rPr lang="en-US" b="1" u="sng" dirty="0" smtClean="0"/>
              <a:t>Treatment</a:t>
            </a:r>
            <a:r>
              <a:rPr lang="en-US" b="1" dirty="0" smtClean="0"/>
              <a:t>:</a:t>
            </a:r>
            <a:endParaRPr lang="en-US" dirty="0" smtClean="0"/>
          </a:p>
          <a:p>
            <a:pPr lvl="0">
              <a:buNone/>
            </a:pPr>
            <a:r>
              <a:rPr lang="en-US" dirty="0" smtClean="0"/>
              <a:t>If large amounts are taken orally</a:t>
            </a:r>
            <a:r>
              <a:rPr lang="en-US" i="1" dirty="0" smtClean="0"/>
              <a:t>,</a:t>
            </a:r>
            <a:r>
              <a:rPr lang="en-US" dirty="0" smtClean="0"/>
              <a:t> gastric </a:t>
            </a:r>
            <a:r>
              <a:rPr lang="en-US" dirty="0" err="1" smtClean="0"/>
              <a:t>lavage</a:t>
            </a:r>
            <a:r>
              <a:rPr lang="en-US" dirty="0" smtClean="0"/>
              <a:t> is done with potassium </a:t>
            </a:r>
            <a:r>
              <a:rPr lang="en-US" dirty="0" err="1" smtClean="0"/>
              <a:t>permnganate</a:t>
            </a:r>
            <a:r>
              <a:rPr lang="en-US" dirty="0" smtClean="0"/>
              <a:t> solution.</a:t>
            </a:r>
          </a:p>
          <a:p>
            <a:pPr lvl="0">
              <a:buNone/>
            </a:pPr>
            <a:r>
              <a:rPr lang="en-US" dirty="0" smtClean="0"/>
              <a:t>Establish a patent airway and ventilate the patient by positive pressure ventilation if pulmonary </a:t>
            </a:r>
            <a:r>
              <a:rPr lang="en-US" dirty="0" err="1" smtClean="0"/>
              <a:t>oedema</a:t>
            </a:r>
            <a:r>
              <a:rPr lang="en-US" dirty="0" smtClean="0"/>
              <a:t> is present.</a:t>
            </a:r>
          </a:p>
          <a:p>
            <a:pPr lvl="0">
              <a:buNone/>
            </a:pPr>
            <a:r>
              <a:rPr lang="en-US" dirty="0" err="1" smtClean="0"/>
              <a:t>Opioid</a:t>
            </a:r>
            <a:r>
              <a:rPr lang="en-US" dirty="0" smtClean="0"/>
              <a:t> antagonists as:</a:t>
            </a:r>
          </a:p>
          <a:p>
            <a:pPr rtl="1">
              <a:buNone/>
            </a:pPr>
            <a:r>
              <a:rPr lang="en-US" b="1" dirty="0" smtClean="0">
                <a:sym typeface="Wingdings"/>
              </a:rPr>
              <a:t></a:t>
            </a:r>
            <a:r>
              <a:rPr lang="en-US" b="1" dirty="0" smtClean="0"/>
              <a:t> </a:t>
            </a:r>
            <a:r>
              <a:rPr lang="en-US" b="1" dirty="0" err="1" smtClean="0"/>
              <a:t>Naloxone</a:t>
            </a:r>
            <a:r>
              <a:rPr lang="en-US" b="1" dirty="0" smtClean="0"/>
              <a:t>:</a:t>
            </a:r>
            <a:endParaRPr lang="en-US" dirty="0" smtClean="0"/>
          </a:p>
          <a:p>
            <a:pPr lvl="0">
              <a:buNone/>
            </a:pPr>
            <a:r>
              <a:rPr lang="en-US" dirty="0" err="1" smtClean="0"/>
              <a:t>Naloxone</a:t>
            </a:r>
            <a:r>
              <a:rPr lang="en-US" dirty="0" smtClean="0"/>
              <a:t> is a pure antagonist to opiates.</a:t>
            </a:r>
          </a:p>
          <a:p>
            <a:pPr lvl="0">
              <a:buNone/>
            </a:pPr>
            <a:r>
              <a:rPr lang="en-US" dirty="0" smtClean="0"/>
              <a:t>Can produce dramatic reversal of the respiratory depression.</a:t>
            </a:r>
          </a:p>
          <a:p>
            <a:pPr lvl="0">
              <a:buNone/>
            </a:pPr>
            <a:r>
              <a:rPr lang="en-US" dirty="0" smtClean="0"/>
              <a:t>It is given in a dose of 0.4 - 0.8 mg and repeated every 2 - 3 minutes for 2 - 3 doses.</a:t>
            </a:r>
          </a:p>
          <a:p>
            <a:pPr lvl="0">
              <a:buNone/>
            </a:pPr>
            <a:r>
              <a:rPr lang="en-US" dirty="0" smtClean="0"/>
              <a:t>Care should be taken as the antagonist may precipitate a severe withdrawal syndrome.</a:t>
            </a:r>
          </a:p>
          <a:p>
            <a:pPr rtl="1">
              <a:buNone/>
            </a:pPr>
            <a:r>
              <a:rPr lang="en-US" b="1" dirty="0" smtClean="0">
                <a:sym typeface="Wingdings"/>
              </a:rPr>
              <a:t></a:t>
            </a:r>
            <a:r>
              <a:rPr lang="en-US" b="1" dirty="0" smtClean="0"/>
              <a:t> </a:t>
            </a:r>
            <a:r>
              <a:rPr lang="en-US" b="1" dirty="0" err="1" smtClean="0"/>
              <a:t>Nalorphine</a:t>
            </a:r>
            <a:r>
              <a:rPr lang="en-US" b="1" dirty="0" smtClean="0"/>
              <a:t>:</a:t>
            </a:r>
            <a:endParaRPr lang="en-US" dirty="0" smtClean="0"/>
          </a:p>
          <a:p>
            <a:pPr lvl="0">
              <a:buNone/>
            </a:pPr>
            <a:r>
              <a:rPr lang="en-US" dirty="0" smtClean="0"/>
              <a:t>Agonist-antagonist like </a:t>
            </a:r>
            <a:r>
              <a:rPr lang="en-US" dirty="0" err="1" smtClean="0"/>
              <a:t>nalorphine</a:t>
            </a:r>
            <a:r>
              <a:rPr lang="en-US" dirty="0" smtClean="0"/>
              <a:t> can be used only when the diagnosis of morphine poisoning is certain (its agonist effect aggravates respiratory depression).</a:t>
            </a:r>
          </a:p>
          <a:p>
            <a:pPr rtl="1">
              <a:buNone/>
            </a:pPr>
            <a:r>
              <a:rPr lang="en-US" dirty="0" smtClean="0"/>
              <a:t> </a:t>
            </a:r>
          </a:p>
          <a:p>
            <a:endParaRPr lang="ar-EG" dirty="0"/>
          </a:p>
        </p:txBody>
      </p:sp>
    </p:spTree>
    <p:extLst>
      <p:ext uri="{BB962C8B-B14F-4D97-AF65-F5344CB8AC3E}">
        <p14:creationId xmlns:p14="http://schemas.microsoft.com/office/powerpoint/2010/main" val="1879846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rtl="1">
              <a:buNone/>
            </a:pPr>
            <a:r>
              <a:rPr lang="en-US" b="1" dirty="0" smtClean="0"/>
              <a:t>Chronic </a:t>
            </a:r>
            <a:r>
              <a:rPr lang="en-US" b="1" dirty="0" err="1" smtClean="0"/>
              <a:t>opioid</a:t>
            </a:r>
            <a:r>
              <a:rPr lang="en-US" b="1" dirty="0" smtClean="0"/>
              <a:t> (or morphine) toxicity (addiction)</a:t>
            </a:r>
            <a:endParaRPr lang="en-US" dirty="0" smtClean="0"/>
          </a:p>
          <a:p>
            <a:pPr lvl="0">
              <a:buNone/>
            </a:pPr>
            <a:r>
              <a:rPr lang="en-US" dirty="0" smtClean="0"/>
              <a:t>It results from addiction. The patient is emaciated</a:t>
            </a:r>
            <a:r>
              <a:rPr lang="en-US" i="1" dirty="0" smtClean="0"/>
              <a:t>,</a:t>
            </a:r>
            <a:r>
              <a:rPr lang="en-US" dirty="0" smtClean="0"/>
              <a:t> constipated with frequent flushes and itching. The intellectual functions are also depressed.</a:t>
            </a:r>
          </a:p>
          <a:p>
            <a:pPr lvl="0"/>
            <a:r>
              <a:rPr lang="en-US" dirty="0" smtClean="0"/>
              <a:t>Withdrawal:</a:t>
            </a:r>
          </a:p>
          <a:p>
            <a:pPr lvl="0">
              <a:buNone/>
            </a:pPr>
            <a:r>
              <a:rPr lang="en-US" dirty="0" smtClean="0"/>
              <a:t>It results in what is called the abstinence syndrome where the patient becomes irritable, nervous, having tremors, hypertension, sweating, vomiting and with abdominal cramps. </a:t>
            </a:r>
          </a:p>
          <a:p>
            <a:pPr lvl="0">
              <a:buNone/>
            </a:pPr>
            <a:r>
              <a:rPr lang="en-US" dirty="0" smtClean="0"/>
              <a:t>These manifestations usually start 6-10 hours from last dose and peak effect are seen at 36-48  hours, after which manifestations gradually subside over 5-10 days. </a:t>
            </a:r>
          </a:p>
          <a:p>
            <a:pPr lvl="0"/>
            <a:r>
              <a:rPr lang="en-US" dirty="0" smtClean="0"/>
              <a:t>In severe cases cardiovascular collapse and death may occur.</a:t>
            </a:r>
          </a:p>
          <a:p>
            <a:endParaRPr lang="ar-EG" dirty="0"/>
          </a:p>
        </p:txBody>
      </p:sp>
    </p:spTree>
    <p:extLst>
      <p:ext uri="{BB962C8B-B14F-4D97-AF65-F5344CB8AC3E}">
        <p14:creationId xmlns:p14="http://schemas.microsoft.com/office/powerpoint/2010/main" val="4027661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a:bodyPr>
          <a:lstStyle/>
          <a:p>
            <a:pPr rtl="1">
              <a:buNone/>
            </a:pPr>
            <a:r>
              <a:rPr lang="en-US" b="1" dirty="0" smtClean="0"/>
              <a:t>Treatment of morphine addiction:</a:t>
            </a:r>
            <a:endParaRPr lang="en-US" dirty="0" smtClean="0"/>
          </a:p>
          <a:p>
            <a:r>
              <a:rPr lang="en-US" dirty="0" smtClean="0"/>
              <a:t>Hospitalization.</a:t>
            </a:r>
          </a:p>
          <a:p>
            <a:pPr lvl="0"/>
            <a:r>
              <a:rPr lang="en-US" dirty="0" smtClean="0"/>
              <a:t>Gradual withdrawal is essential otherwise acute abstinence syndrome may occur. This is with replacement by the synthetic morphine substitute methadone.</a:t>
            </a:r>
          </a:p>
          <a:p>
            <a:pPr lvl="0"/>
            <a:r>
              <a:rPr lang="en-US" dirty="0" smtClean="0"/>
              <a:t>Once the patient is stabilized on methadone</a:t>
            </a:r>
            <a:r>
              <a:rPr lang="en-US" i="1" dirty="0" smtClean="0"/>
              <a:t>,</a:t>
            </a:r>
            <a:r>
              <a:rPr lang="en-US" dirty="0" smtClean="0"/>
              <a:t> its dose should be gradually decreased to an end.</a:t>
            </a:r>
          </a:p>
          <a:p>
            <a:pPr lvl="0"/>
            <a:r>
              <a:rPr lang="en-US" dirty="0" err="1" smtClean="0"/>
              <a:t>Clonidine</a:t>
            </a:r>
            <a:endParaRPr lang="en-US" dirty="0" smtClean="0"/>
          </a:p>
          <a:p>
            <a:pPr lvl="0"/>
            <a:r>
              <a:rPr lang="en-US" dirty="0" smtClean="0"/>
              <a:t>Sedative can be used</a:t>
            </a:r>
          </a:p>
          <a:p>
            <a:pPr lvl="0"/>
            <a:r>
              <a:rPr lang="en-US" dirty="0" err="1" smtClean="0"/>
              <a:t>Naltrexone</a:t>
            </a:r>
            <a:r>
              <a:rPr lang="en-US" dirty="0" smtClean="0"/>
              <a:t> (pure antagonist).</a:t>
            </a:r>
          </a:p>
          <a:p>
            <a:endParaRPr lang="ar-EG" dirty="0"/>
          </a:p>
        </p:txBody>
      </p:sp>
    </p:spTree>
    <p:extLst>
      <p:ext uri="{BB962C8B-B14F-4D97-AF65-F5344CB8AC3E}">
        <p14:creationId xmlns:p14="http://schemas.microsoft.com/office/powerpoint/2010/main" val="3498895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lstStyle/>
          <a:p>
            <a:pPr>
              <a:buNone/>
            </a:pPr>
            <a:r>
              <a:rPr lang="en-US" b="1" dirty="0" smtClean="0"/>
              <a:t>ACETAMINOPHEN (PARACETAMOL)</a:t>
            </a:r>
            <a:endParaRPr lang="en-US" dirty="0" smtClean="0"/>
          </a:p>
          <a:p>
            <a:pPr>
              <a:buNone/>
            </a:pPr>
            <a:r>
              <a:rPr lang="en-US" dirty="0" smtClean="0"/>
              <a:t> </a:t>
            </a:r>
          </a:p>
          <a:p>
            <a:pPr>
              <a:buNone/>
            </a:pPr>
            <a:r>
              <a:rPr lang="en-US" b="1" dirty="0" smtClean="0">
                <a:sym typeface="Wingdings 3"/>
              </a:rPr>
              <a:t></a:t>
            </a:r>
            <a:r>
              <a:rPr lang="en-US" b="1" dirty="0" smtClean="0"/>
              <a:t>Pharmacokinetics</a:t>
            </a:r>
            <a:endParaRPr lang="en-US" dirty="0" smtClean="0"/>
          </a:p>
          <a:p>
            <a:pPr lvl="0">
              <a:buNone/>
            </a:pPr>
            <a:r>
              <a:rPr lang="en-US" dirty="0" smtClean="0"/>
              <a:t>Acetaminophen is completely and rapidly absorbed from the gastrointestinal tract. </a:t>
            </a:r>
          </a:p>
          <a:p>
            <a:pPr lvl="0">
              <a:buNone/>
            </a:pPr>
            <a:r>
              <a:rPr lang="en-US" dirty="0" smtClean="0"/>
              <a:t>80%-90% is conjugated with </a:t>
            </a:r>
            <a:r>
              <a:rPr lang="en-US" dirty="0" err="1" smtClean="0"/>
              <a:t>glucuronic</a:t>
            </a:r>
            <a:r>
              <a:rPr lang="en-US" dirty="0" smtClean="0"/>
              <a:t> or sulfuric acid in the liver and then excreted in the urine.</a:t>
            </a:r>
          </a:p>
          <a:p>
            <a:pPr lvl="0">
              <a:buNone/>
            </a:pPr>
            <a:r>
              <a:rPr lang="en-US" dirty="0" smtClean="0"/>
              <a:t>At high doses, one of these metabolites undergoes spontaneous dehydration to form </a:t>
            </a:r>
            <a:r>
              <a:rPr lang="en-US" i="1" dirty="0" smtClean="0"/>
              <a:t>N</a:t>
            </a:r>
            <a:r>
              <a:rPr lang="en-US" dirty="0" smtClean="0"/>
              <a:t>-acetyl-</a:t>
            </a:r>
            <a:r>
              <a:rPr lang="en-US" i="1" dirty="0" smtClean="0"/>
              <a:t>P</a:t>
            </a:r>
            <a:r>
              <a:rPr lang="en-US" dirty="0" smtClean="0"/>
              <a:t>-</a:t>
            </a:r>
            <a:r>
              <a:rPr lang="en-US" dirty="0" err="1" smtClean="0"/>
              <a:t>benzoquinone</a:t>
            </a:r>
            <a:r>
              <a:rPr lang="en-US" dirty="0" smtClean="0"/>
              <a:t>, the metabolite thought to be responsible for </a:t>
            </a:r>
            <a:r>
              <a:rPr lang="en-US" dirty="0" err="1" smtClean="0"/>
              <a:t>hepatotoxicity</a:t>
            </a:r>
            <a:r>
              <a:rPr lang="en-US" dirty="0" smtClean="0"/>
              <a:t>.</a:t>
            </a:r>
          </a:p>
          <a:p>
            <a:endParaRPr lang="ar-EG" dirty="0"/>
          </a:p>
        </p:txBody>
      </p:sp>
    </p:spTree>
    <p:extLst>
      <p:ext uri="{BB962C8B-B14F-4D97-AF65-F5344CB8AC3E}">
        <p14:creationId xmlns:p14="http://schemas.microsoft.com/office/powerpoint/2010/main" val="13396436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pPr>
              <a:buNone/>
            </a:pPr>
            <a:r>
              <a:rPr lang="en-US" b="1" dirty="0" smtClean="0">
                <a:sym typeface="Wingdings 3"/>
              </a:rPr>
              <a:t></a:t>
            </a:r>
            <a:r>
              <a:rPr lang="en-US" b="1" dirty="0" smtClean="0"/>
              <a:t>Adverse effects:</a:t>
            </a:r>
            <a:endParaRPr lang="en-US" dirty="0" smtClean="0"/>
          </a:p>
          <a:p>
            <a:pPr>
              <a:buNone/>
            </a:pPr>
            <a:r>
              <a:rPr lang="en-US" b="1" dirty="0" smtClean="0"/>
              <a:t> </a:t>
            </a:r>
            <a:endParaRPr lang="en-US" dirty="0" smtClean="0"/>
          </a:p>
          <a:p>
            <a:pPr>
              <a:buNone/>
            </a:pPr>
            <a:r>
              <a:rPr lang="en-US" b="1" dirty="0" smtClean="0"/>
              <a:t>A. At therapeutic doses</a:t>
            </a:r>
            <a:r>
              <a:rPr lang="en-US" dirty="0" smtClean="0"/>
              <a:t>, acetaminophen is well tolerated; however, untoward effects include:</a:t>
            </a:r>
          </a:p>
          <a:p>
            <a:pPr lvl="0">
              <a:buNone/>
            </a:pPr>
            <a:r>
              <a:rPr lang="en-US" dirty="0" smtClean="0"/>
              <a:t>*Skin rash and drug fever (an allergic reaction to the drug).</a:t>
            </a:r>
          </a:p>
          <a:p>
            <a:pPr lvl="0">
              <a:buNone/>
            </a:pPr>
            <a:r>
              <a:rPr lang="en-US" dirty="0" smtClean="0"/>
              <a:t>*Rare instances of blood </a:t>
            </a:r>
            <a:r>
              <a:rPr lang="en-US" dirty="0" err="1" smtClean="0"/>
              <a:t>dyscrasias</a:t>
            </a:r>
            <a:r>
              <a:rPr lang="en-US" dirty="0" smtClean="0"/>
              <a:t> (</a:t>
            </a:r>
            <a:r>
              <a:rPr lang="en-US" dirty="0" err="1" smtClean="0"/>
              <a:t>haemolyticanaemia</a:t>
            </a:r>
            <a:r>
              <a:rPr lang="en-US" dirty="0" smtClean="0"/>
              <a:t> in with G6PD deficiency, less than with </a:t>
            </a:r>
            <a:r>
              <a:rPr lang="en-US" dirty="0" err="1" smtClean="0"/>
              <a:t>phenacetin</a:t>
            </a:r>
            <a:r>
              <a:rPr lang="en-US" dirty="0" smtClean="0"/>
              <a:t>).</a:t>
            </a:r>
          </a:p>
          <a:p>
            <a:pPr lvl="0">
              <a:buNone/>
            </a:pPr>
            <a:r>
              <a:rPr lang="en-US" dirty="0" smtClean="0"/>
              <a:t>*Renal tubular necrosis and renal failure (more with </a:t>
            </a:r>
            <a:r>
              <a:rPr lang="en-US" dirty="0" err="1" smtClean="0"/>
              <a:t>phenacetin</a:t>
            </a:r>
            <a:r>
              <a:rPr lang="en-US" dirty="0" smtClean="0"/>
              <a:t>).</a:t>
            </a:r>
          </a:p>
          <a:p>
            <a:endParaRPr lang="ar-EG" dirty="0"/>
          </a:p>
        </p:txBody>
      </p:sp>
    </p:spTree>
    <p:extLst>
      <p:ext uri="{BB962C8B-B14F-4D97-AF65-F5344CB8AC3E}">
        <p14:creationId xmlns:p14="http://schemas.microsoft.com/office/powerpoint/2010/main" val="3648753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fontScale="92500" lnSpcReduction="10000"/>
          </a:bodyPr>
          <a:lstStyle/>
          <a:p>
            <a:pPr>
              <a:buNone/>
            </a:pPr>
            <a:r>
              <a:rPr lang="en-US" b="1" dirty="0" err="1" smtClean="0"/>
              <a:t>B.An</a:t>
            </a:r>
            <a:r>
              <a:rPr lang="en-US" b="1" dirty="0" smtClean="0"/>
              <a:t> overdose of acetaminophen</a:t>
            </a:r>
            <a:r>
              <a:rPr lang="en-US" dirty="0" smtClean="0"/>
              <a:t>(about 15 gm in an adult; about 4 gm in a child) </a:t>
            </a:r>
          </a:p>
          <a:p>
            <a:pPr lvl="0">
              <a:buNone/>
            </a:pPr>
            <a:r>
              <a:rPr lang="en-US" dirty="0" smtClean="0"/>
              <a:t>can result in severe </a:t>
            </a:r>
            <a:r>
              <a:rPr lang="en-US" dirty="0" err="1" smtClean="0"/>
              <a:t>hepatotoxicity</a:t>
            </a:r>
            <a:r>
              <a:rPr lang="en-US" dirty="0" smtClean="0"/>
              <a:t>, resulting in </a:t>
            </a:r>
            <a:r>
              <a:rPr lang="en-US" i="1" dirty="0" err="1" smtClean="0"/>
              <a:t>centrilobular</a:t>
            </a:r>
            <a:r>
              <a:rPr lang="en-US" dirty="0" smtClean="0"/>
              <a:t> hepatic necrosis. Doses greater than 20 gm are potentially fatal.</a:t>
            </a:r>
          </a:p>
          <a:p>
            <a:pPr lvl="0">
              <a:buNone/>
            </a:pPr>
            <a:r>
              <a:rPr lang="en-US" dirty="0" smtClean="0"/>
              <a:t>The toxic metabolite of acetaminophen appears to be inactivated in the liver via glutathione.</a:t>
            </a:r>
          </a:p>
          <a:p>
            <a:pPr lvl="0">
              <a:buNone/>
            </a:pPr>
            <a:r>
              <a:rPr lang="en-US" dirty="0" smtClean="0"/>
              <a:t>It is thought that when glutathione stores are consumed, the N-acetyl-p-</a:t>
            </a:r>
            <a:r>
              <a:rPr lang="en-US" dirty="0" err="1" smtClean="0"/>
              <a:t>benzoquinone</a:t>
            </a:r>
            <a:r>
              <a:rPr lang="en-US" dirty="0" smtClean="0"/>
              <a:t> metabolite binds covalently to cellular constituents, producing </a:t>
            </a:r>
            <a:r>
              <a:rPr lang="en-US" dirty="0" err="1" smtClean="0"/>
              <a:t>hepatocellular</a:t>
            </a:r>
            <a:r>
              <a:rPr lang="en-US" dirty="0" smtClean="0"/>
              <a:t> damage.</a:t>
            </a:r>
          </a:p>
          <a:p>
            <a:pPr lvl="0">
              <a:buNone/>
            </a:pPr>
            <a:r>
              <a:rPr lang="en-US" dirty="0" smtClean="0"/>
              <a:t>Although clinical symptoms, such as nausea and vomiting, occur during the first 24 hours after toxic ingestion, signs of hepatic damage (e.g. enzyme abnormalities) may not occur for 2 - 6 days).</a:t>
            </a:r>
          </a:p>
          <a:p>
            <a:endParaRPr lang="ar-EG" dirty="0"/>
          </a:p>
        </p:txBody>
      </p:sp>
    </p:spTree>
    <p:extLst>
      <p:ext uri="{BB962C8B-B14F-4D97-AF65-F5344CB8AC3E}">
        <p14:creationId xmlns:p14="http://schemas.microsoft.com/office/powerpoint/2010/main" val="38853114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pPr>
              <a:buNone/>
            </a:pPr>
            <a:r>
              <a:rPr lang="en-US" b="1" u="sng" dirty="0" smtClean="0"/>
              <a:t>Treatment consists of</a:t>
            </a:r>
            <a:r>
              <a:rPr lang="en-US" dirty="0" smtClean="0"/>
              <a:t>:</a:t>
            </a:r>
          </a:p>
          <a:p>
            <a:pPr lvl="0">
              <a:buNone/>
            </a:pPr>
            <a:r>
              <a:rPr lang="en-US" dirty="0" smtClean="0"/>
              <a:t>Emptying the stomach &amp; administering activated charcoal</a:t>
            </a:r>
          </a:p>
          <a:p>
            <a:pPr lvl="0">
              <a:buNone/>
            </a:pPr>
            <a:r>
              <a:rPr lang="en-US" dirty="0" err="1" smtClean="0"/>
              <a:t>Hemodialysis</a:t>
            </a:r>
            <a:r>
              <a:rPr lang="en-US" dirty="0" smtClean="0"/>
              <a:t>, if begun within the first 12 hours after  ingestion.</a:t>
            </a:r>
          </a:p>
          <a:p>
            <a:pPr lvl="0">
              <a:buNone/>
            </a:pPr>
            <a:r>
              <a:rPr lang="en-US" dirty="0" smtClean="0"/>
              <a:t>Administration of </a:t>
            </a:r>
            <a:r>
              <a:rPr lang="en-US" dirty="0" err="1" smtClean="0"/>
              <a:t>sulfhydryl</a:t>
            </a:r>
            <a:r>
              <a:rPr lang="en-US" dirty="0" smtClean="0"/>
              <a:t> compounds (e.g. </a:t>
            </a:r>
            <a:r>
              <a:rPr lang="en-US" dirty="0" err="1" smtClean="0"/>
              <a:t>acetylcysteine</a:t>
            </a:r>
            <a:r>
              <a:rPr lang="en-US" dirty="0" smtClean="0"/>
              <a:t>) which probably replenish hepatic stores of glutathione.</a:t>
            </a:r>
          </a:p>
          <a:p>
            <a:endParaRPr lang="ar-EG" dirty="0"/>
          </a:p>
        </p:txBody>
      </p:sp>
    </p:spTree>
    <p:extLst>
      <p:ext uri="{BB962C8B-B14F-4D97-AF65-F5344CB8AC3E}">
        <p14:creationId xmlns:p14="http://schemas.microsoft.com/office/powerpoint/2010/main" val="41176460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477000"/>
          </a:xfrm>
        </p:spPr>
        <p:txBody>
          <a:bodyPr>
            <a:normAutofit fontScale="70000" lnSpcReduction="20000"/>
          </a:bodyPr>
          <a:lstStyle/>
          <a:p>
            <a:pPr>
              <a:buNone/>
            </a:pPr>
            <a:r>
              <a:rPr lang="en-US" b="1" dirty="0" smtClean="0">
                <a:sym typeface="Wingdings 3"/>
              </a:rPr>
              <a:t></a:t>
            </a:r>
            <a:r>
              <a:rPr lang="en-US" b="1" dirty="0" err="1" smtClean="0"/>
              <a:t>Salicylate</a:t>
            </a:r>
            <a:r>
              <a:rPr lang="en-US" b="1" dirty="0" smtClean="0"/>
              <a:t> toxicity</a:t>
            </a:r>
            <a:endParaRPr lang="en-US" dirty="0" smtClean="0"/>
          </a:p>
          <a:p>
            <a:pPr>
              <a:buNone/>
            </a:pPr>
            <a:r>
              <a:rPr lang="en-US" b="1" dirty="0" smtClean="0"/>
              <a:t>1.</a:t>
            </a:r>
            <a:r>
              <a:rPr lang="en-US" b="1" u="dash" dirty="0" smtClean="0"/>
              <a:t>Acute toxicity:</a:t>
            </a:r>
            <a:endParaRPr lang="en-US" dirty="0" smtClean="0"/>
          </a:p>
          <a:p>
            <a:pPr>
              <a:buNone/>
            </a:pPr>
            <a:r>
              <a:rPr lang="en-US" b="1" dirty="0" smtClean="0"/>
              <a:t> </a:t>
            </a:r>
            <a:endParaRPr lang="en-US" dirty="0" smtClean="0"/>
          </a:p>
          <a:p>
            <a:pPr>
              <a:buNone/>
            </a:pPr>
            <a:r>
              <a:rPr lang="en-US" b="1" dirty="0" smtClean="0"/>
              <a:t> </a:t>
            </a:r>
            <a:r>
              <a:rPr lang="en-US" b="1" u="sng" dirty="0" smtClean="0"/>
              <a:t>Cause:</a:t>
            </a:r>
            <a:r>
              <a:rPr lang="en-US" dirty="0" smtClean="0"/>
              <a:t> ingestion of large doses of </a:t>
            </a:r>
            <a:r>
              <a:rPr lang="en-US" dirty="0" err="1" smtClean="0"/>
              <a:t>salicylates</a:t>
            </a:r>
            <a:r>
              <a:rPr lang="en-US" dirty="0" smtClean="0"/>
              <a:t>.</a:t>
            </a:r>
          </a:p>
          <a:p>
            <a:pPr>
              <a:buNone/>
            </a:pPr>
            <a:r>
              <a:rPr lang="en-US" b="1" dirty="0" smtClean="0"/>
              <a:t> </a:t>
            </a:r>
            <a:endParaRPr lang="en-US" dirty="0" smtClean="0"/>
          </a:p>
          <a:p>
            <a:pPr>
              <a:buNone/>
            </a:pPr>
            <a:r>
              <a:rPr lang="en-US" b="1" u="sng" dirty="0" smtClean="0"/>
              <a:t>Manifestations:</a:t>
            </a:r>
            <a:endParaRPr lang="en-US" dirty="0" smtClean="0"/>
          </a:p>
          <a:p>
            <a:pPr lvl="0"/>
            <a:r>
              <a:rPr lang="en-US" dirty="0" smtClean="0"/>
              <a:t>Nausea, vomiting, </a:t>
            </a:r>
            <a:r>
              <a:rPr lang="en-US" dirty="0" err="1" smtClean="0"/>
              <a:t>hematemesis</a:t>
            </a:r>
            <a:r>
              <a:rPr lang="en-US" dirty="0" smtClean="0"/>
              <a:t>.</a:t>
            </a:r>
          </a:p>
          <a:p>
            <a:pPr lvl="0"/>
            <a:r>
              <a:rPr lang="en-US" dirty="0" smtClean="0"/>
              <a:t>Acidosis and dehydration.</a:t>
            </a:r>
          </a:p>
          <a:p>
            <a:pPr lvl="0"/>
            <a:r>
              <a:rPr lang="en-US" dirty="0" smtClean="0"/>
              <a:t>Pulmonary edema and cardiovascular collapse.</a:t>
            </a:r>
          </a:p>
          <a:p>
            <a:pPr lvl="0"/>
            <a:r>
              <a:rPr lang="en-US" dirty="0" smtClean="0"/>
              <a:t>Hyperpyrexia, hyperventilation, irritability, convulsions, coma.</a:t>
            </a:r>
          </a:p>
          <a:p>
            <a:r>
              <a:rPr lang="en-US" b="1" u="sng" dirty="0" smtClean="0"/>
              <a:t>Treatment:</a:t>
            </a:r>
            <a:endParaRPr lang="en-US" dirty="0" smtClean="0"/>
          </a:p>
          <a:p>
            <a:pPr lvl="0"/>
            <a:r>
              <a:rPr lang="en-US" dirty="0" smtClean="0"/>
              <a:t>Repeated gastric </a:t>
            </a:r>
            <a:r>
              <a:rPr lang="en-US" dirty="0" err="1" smtClean="0"/>
              <a:t>lavage</a:t>
            </a:r>
            <a:r>
              <a:rPr lang="en-US" dirty="0" smtClean="0"/>
              <a:t> with activated charcoal.</a:t>
            </a:r>
          </a:p>
          <a:p>
            <a:pPr lvl="0"/>
            <a:r>
              <a:rPr lang="en-US" u="sng" dirty="0" smtClean="0"/>
              <a:t>Cold fomentations</a:t>
            </a:r>
            <a:r>
              <a:rPr lang="en-US" dirty="0" smtClean="0"/>
              <a:t> for </a:t>
            </a:r>
            <a:r>
              <a:rPr lang="en-US" u="dash" dirty="0" smtClean="0"/>
              <a:t>hyperpyrexia.</a:t>
            </a:r>
            <a:endParaRPr lang="en-US" dirty="0" smtClean="0"/>
          </a:p>
          <a:p>
            <a:pPr lvl="0"/>
            <a:r>
              <a:rPr lang="en-US" u="sng" dirty="0" err="1" smtClean="0"/>
              <a:t>Vit</a:t>
            </a:r>
            <a:r>
              <a:rPr lang="en-US" u="sng" dirty="0" smtClean="0"/>
              <a:t> K</a:t>
            </a:r>
            <a:r>
              <a:rPr lang="en-US" dirty="0" smtClean="0"/>
              <a:t> 10-30 mg </a:t>
            </a:r>
            <a:r>
              <a:rPr lang="en-US" dirty="0" err="1" smtClean="0"/>
              <a:t>i.m</a:t>
            </a:r>
            <a:r>
              <a:rPr lang="en-US" dirty="0" smtClean="0"/>
              <a:t>. to control </a:t>
            </a:r>
            <a:r>
              <a:rPr lang="en-US" u="dash" dirty="0" smtClean="0"/>
              <a:t>hemorrhage.</a:t>
            </a:r>
            <a:endParaRPr lang="en-US" dirty="0" smtClean="0"/>
          </a:p>
          <a:p>
            <a:pPr lvl="0"/>
            <a:r>
              <a:rPr lang="en-US" u="sng" dirty="0" err="1" smtClean="0"/>
              <a:t>i.v</a:t>
            </a:r>
            <a:r>
              <a:rPr lang="en-US" u="sng" dirty="0" smtClean="0"/>
              <a:t>. fluids</a:t>
            </a:r>
            <a:r>
              <a:rPr lang="en-US" dirty="0" smtClean="0"/>
              <a:t> to correct </a:t>
            </a:r>
            <a:r>
              <a:rPr lang="en-US" u="dash" dirty="0" smtClean="0"/>
              <a:t>dehydration.</a:t>
            </a:r>
            <a:endParaRPr lang="en-US" dirty="0" smtClean="0"/>
          </a:p>
          <a:p>
            <a:pPr lvl="0"/>
            <a:r>
              <a:rPr lang="en-US" u="sng" dirty="0" err="1" smtClean="0"/>
              <a:t>i.v</a:t>
            </a:r>
            <a:r>
              <a:rPr lang="en-US" u="sng" dirty="0" smtClean="0"/>
              <a:t>. sodium bicarbonate</a:t>
            </a:r>
            <a:r>
              <a:rPr lang="en-US" dirty="0" smtClean="0"/>
              <a:t> to correct </a:t>
            </a:r>
            <a:r>
              <a:rPr lang="en-US" u="dash" dirty="0" smtClean="0"/>
              <a:t>acidosis.</a:t>
            </a:r>
            <a:endParaRPr lang="en-US" dirty="0" smtClean="0"/>
          </a:p>
          <a:p>
            <a:pPr lvl="0"/>
            <a:r>
              <a:rPr lang="en-US" u="sng" dirty="0" err="1" smtClean="0"/>
              <a:t>Alkalinization</a:t>
            </a:r>
            <a:r>
              <a:rPr lang="en-US" u="sng" dirty="0" smtClean="0"/>
              <a:t> of urine:</a:t>
            </a:r>
            <a:r>
              <a:rPr lang="en-US" dirty="0" smtClean="0"/>
              <a:t> to enhance </a:t>
            </a:r>
            <a:r>
              <a:rPr lang="en-US" dirty="0" err="1" smtClean="0"/>
              <a:t>salicylate</a:t>
            </a:r>
            <a:r>
              <a:rPr lang="en-US" dirty="0" smtClean="0"/>
              <a:t> </a:t>
            </a:r>
            <a:r>
              <a:rPr lang="en-US" u="dash" dirty="0" smtClean="0"/>
              <a:t>excretion.</a:t>
            </a:r>
            <a:endParaRPr lang="en-US" dirty="0" smtClean="0"/>
          </a:p>
          <a:p>
            <a:pPr lvl="0"/>
            <a:r>
              <a:rPr lang="en-US" u="sng" dirty="0" err="1" smtClean="0"/>
              <a:t>Hemodialysis</a:t>
            </a:r>
            <a:r>
              <a:rPr lang="en-US" dirty="0" smtClean="0"/>
              <a:t> in severe cases.</a:t>
            </a:r>
          </a:p>
          <a:p>
            <a:endParaRPr lang="ar-EG" dirty="0"/>
          </a:p>
        </p:txBody>
      </p:sp>
    </p:spTree>
    <p:extLst>
      <p:ext uri="{BB962C8B-B14F-4D97-AF65-F5344CB8AC3E}">
        <p14:creationId xmlns:p14="http://schemas.microsoft.com/office/powerpoint/2010/main" val="17011492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pPr>
              <a:buNone/>
            </a:pPr>
            <a:r>
              <a:rPr lang="en-US" b="1" dirty="0" smtClean="0"/>
              <a:t>2.</a:t>
            </a:r>
            <a:r>
              <a:rPr lang="en-US" b="1" u="dash" dirty="0" smtClean="0"/>
              <a:t>Chronic toxicity: (</a:t>
            </a:r>
            <a:r>
              <a:rPr lang="en-US" b="1" u="dash" dirty="0" err="1" smtClean="0"/>
              <a:t>Salicylism</a:t>
            </a:r>
            <a:r>
              <a:rPr lang="en-US" b="1" u="dash" dirty="0" smtClean="0"/>
              <a:t>):</a:t>
            </a:r>
            <a:endParaRPr lang="en-US" dirty="0" smtClean="0"/>
          </a:p>
          <a:p>
            <a:pPr>
              <a:buNone/>
            </a:pPr>
            <a:r>
              <a:rPr lang="en-US" dirty="0" smtClean="0"/>
              <a:t> </a:t>
            </a:r>
            <a:r>
              <a:rPr lang="en-US" b="1" u="sng" dirty="0" smtClean="0"/>
              <a:t>Cause:</a:t>
            </a:r>
            <a:endParaRPr lang="en-US" dirty="0" smtClean="0"/>
          </a:p>
          <a:p>
            <a:pPr lvl="0">
              <a:buNone/>
            </a:pPr>
            <a:r>
              <a:rPr lang="en-US" dirty="0" smtClean="0"/>
              <a:t>prolonged administration of </a:t>
            </a:r>
            <a:r>
              <a:rPr lang="en-US" dirty="0" err="1" smtClean="0"/>
              <a:t>salicylates</a:t>
            </a:r>
            <a:r>
              <a:rPr lang="en-US" dirty="0" smtClean="0"/>
              <a:t>.</a:t>
            </a:r>
          </a:p>
          <a:p>
            <a:pPr>
              <a:buNone/>
            </a:pPr>
            <a:r>
              <a:rPr lang="en-US" b="1" u="sng" dirty="0" smtClean="0"/>
              <a:t>Manifestations:</a:t>
            </a:r>
            <a:endParaRPr lang="en-US" dirty="0" smtClean="0"/>
          </a:p>
          <a:p>
            <a:pPr lvl="0">
              <a:buNone/>
            </a:pPr>
            <a:r>
              <a:rPr lang="en-US" dirty="0" smtClean="0"/>
              <a:t>headache, tinnitus, </a:t>
            </a:r>
            <a:r>
              <a:rPr lang="en-US" dirty="0" err="1" smtClean="0"/>
              <a:t>tachypnea</a:t>
            </a:r>
            <a:r>
              <a:rPr lang="en-US" dirty="0" smtClean="0"/>
              <a:t>, respiratory alkalosis.</a:t>
            </a:r>
          </a:p>
          <a:p>
            <a:pPr>
              <a:buNone/>
            </a:pPr>
            <a:r>
              <a:rPr lang="en-US" b="1" u="sng" dirty="0" smtClean="0"/>
              <a:t>Treatment: </a:t>
            </a:r>
            <a:endParaRPr lang="en-US" dirty="0" smtClean="0"/>
          </a:p>
          <a:p>
            <a:pPr lvl="0">
              <a:buNone/>
            </a:pPr>
            <a:r>
              <a:rPr lang="en-US" dirty="0" smtClean="0"/>
              <a:t>just stop </a:t>
            </a:r>
            <a:r>
              <a:rPr lang="en-US" dirty="0" err="1" smtClean="0"/>
              <a:t>salicylates</a:t>
            </a:r>
            <a:r>
              <a:rPr lang="en-US" dirty="0" smtClean="0"/>
              <a:t>. The condition is reversible.</a:t>
            </a:r>
          </a:p>
          <a:p>
            <a:endParaRPr lang="ar-EG" dirty="0"/>
          </a:p>
        </p:txBody>
      </p:sp>
    </p:spTree>
    <p:extLst>
      <p:ext uri="{BB962C8B-B14F-4D97-AF65-F5344CB8AC3E}">
        <p14:creationId xmlns:p14="http://schemas.microsoft.com/office/powerpoint/2010/main" val="21695160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ADRENOCORTICAL STEROIDS</a:t>
            </a:r>
            <a:endParaRPr lang="en-US" dirty="0" smtClean="0"/>
          </a:p>
          <a:p>
            <a:pPr>
              <a:buNone/>
            </a:pPr>
            <a:r>
              <a:rPr lang="en-US" dirty="0" smtClean="0"/>
              <a:t> The natural </a:t>
            </a:r>
            <a:r>
              <a:rPr lang="en-US" dirty="0" err="1" smtClean="0"/>
              <a:t>adrenocortical</a:t>
            </a:r>
            <a:r>
              <a:rPr lang="en-US" dirty="0" smtClean="0"/>
              <a:t> hormones are steroid molecules produced and released by the adrenal cortex. Secretion of </a:t>
            </a:r>
            <a:r>
              <a:rPr lang="en-US" dirty="0" err="1" smtClean="0"/>
              <a:t>adrenocortical</a:t>
            </a:r>
            <a:r>
              <a:rPr lang="en-US" dirty="0" smtClean="0"/>
              <a:t> steroids is controlled by the pituitary release of ACTH.</a:t>
            </a:r>
          </a:p>
          <a:p>
            <a:pPr>
              <a:buNone/>
            </a:pPr>
            <a:endParaRPr lang="ar-EG" dirty="0"/>
          </a:p>
        </p:txBody>
      </p:sp>
    </p:spTree>
    <p:extLst>
      <p:ext uri="{BB962C8B-B14F-4D97-AF65-F5344CB8AC3E}">
        <p14:creationId xmlns:p14="http://schemas.microsoft.com/office/powerpoint/2010/main" val="3651175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pPr marL="0" indent="0">
              <a:buNone/>
            </a:pPr>
            <a:r>
              <a:rPr lang="en-US" b="1" dirty="0"/>
              <a:t>►Pharmacodynamics</a:t>
            </a:r>
            <a:endParaRPr lang="en-US" dirty="0"/>
          </a:p>
          <a:p>
            <a:pPr marL="0" indent="0">
              <a:buNone/>
            </a:pPr>
            <a:r>
              <a:rPr lang="en-US" dirty="0"/>
              <a:t> </a:t>
            </a:r>
            <a:r>
              <a:rPr lang="en-US" b="1" dirty="0" smtClean="0">
                <a:sym typeface="Wingdings"/>
              </a:rPr>
              <a:t></a:t>
            </a:r>
            <a:r>
              <a:rPr lang="en-US" b="1" dirty="0" smtClean="0"/>
              <a:t> </a:t>
            </a:r>
            <a:r>
              <a:rPr lang="en-US" b="1" dirty="0"/>
              <a:t>Mechanism of Action: act via: </a:t>
            </a:r>
            <a:endParaRPr lang="en-US" dirty="0"/>
          </a:p>
          <a:p>
            <a:pPr lvl="0"/>
            <a:r>
              <a:rPr lang="en-US" dirty="0"/>
              <a:t>Stimulation of the muscarinic receptors.</a:t>
            </a:r>
          </a:p>
          <a:p>
            <a:pPr lvl="0"/>
            <a:r>
              <a:rPr lang="en-US" dirty="0"/>
              <a:t>Stimulation of the nicotinic receptors.</a:t>
            </a:r>
          </a:p>
          <a:p>
            <a:pPr marL="0" indent="0">
              <a:buNone/>
            </a:pPr>
            <a:r>
              <a:rPr lang="en-US" b="1" dirty="0" err="1"/>
              <a:t>Cholinoceptors</a:t>
            </a:r>
            <a:endParaRPr lang="en-US" dirty="0"/>
          </a:p>
          <a:p>
            <a:pPr lvl="0"/>
            <a:r>
              <a:rPr lang="en-US" dirty="0"/>
              <a:t>They are broadly subdivided into muscarinic and nicotinic receptors.</a:t>
            </a:r>
          </a:p>
          <a:p>
            <a:endParaRPr lang="en-US" dirty="0"/>
          </a:p>
        </p:txBody>
      </p:sp>
    </p:spTree>
    <p:extLst>
      <p:ext uri="{BB962C8B-B14F-4D97-AF65-F5344CB8AC3E}">
        <p14:creationId xmlns:p14="http://schemas.microsoft.com/office/powerpoint/2010/main" val="34856372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Doses</a:t>
            </a:r>
            <a:endParaRPr lang="en-US" dirty="0" smtClean="0"/>
          </a:p>
          <a:p>
            <a:pPr lvl="0">
              <a:buNone/>
            </a:pPr>
            <a:r>
              <a:rPr lang="en-US" dirty="0" smtClean="0"/>
              <a:t>Dosage requirements are variable and must be individualized.: 	  </a:t>
            </a:r>
          </a:p>
          <a:p>
            <a:pPr lvl="0">
              <a:buNone/>
            </a:pPr>
            <a:r>
              <a:rPr lang="en-US" b="1" dirty="0" smtClean="0"/>
              <a:t>Short-term therapy:</a:t>
            </a:r>
            <a:endParaRPr lang="en-US" dirty="0" smtClean="0"/>
          </a:p>
          <a:p>
            <a:pPr lvl="0">
              <a:buNone/>
            </a:pPr>
            <a:r>
              <a:rPr lang="en-US" b="1" dirty="0" smtClean="0"/>
              <a:t> </a:t>
            </a:r>
            <a:r>
              <a:rPr lang="en-US" dirty="0" smtClean="0"/>
              <a:t>The patient needs duration less than 2 weeks.</a:t>
            </a:r>
          </a:p>
          <a:p>
            <a:pPr lvl="0">
              <a:buNone/>
            </a:pPr>
            <a:r>
              <a:rPr lang="en-US" b="1" dirty="0" smtClean="0"/>
              <a:t>Alternate day therapy: </a:t>
            </a:r>
            <a:endParaRPr lang="en-US" dirty="0" smtClean="0"/>
          </a:p>
          <a:p>
            <a:pPr lvl="0">
              <a:buNone/>
            </a:pPr>
            <a:r>
              <a:rPr lang="en-US" dirty="0" smtClean="0"/>
              <a:t>The recommended dose is multiplied by 2 given every other day (to give chance for the pituitary to release ACTH and prevent sudden withdrawal symptoms).</a:t>
            </a:r>
          </a:p>
          <a:p>
            <a:pPr lvl="0">
              <a:buNone/>
            </a:pPr>
            <a:r>
              <a:rPr lang="en-US" b="1" dirty="0" smtClean="0"/>
              <a:t>Long term therapy: </a:t>
            </a:r>
            <a:endParaRPr lang="en-US" dirty="0" smtClean="0"/>
          </a:p>
          <a:p>
            <a:pPr lvl="0">
              <a:buNone/>
            </a:pPr>
            <a:r>
              <a:rPr lang="en-US" dirty="0" smtClean="0"/>
              <a:t>The patient needs duration more than 3 weeks. </a:t>
            </a:r>
          </a:p>
          <a:p>
            <a:pPr lvl="0">
              <a:buNone/>
            </a:pPr>
            <a:r>
              <a:rPr lang="en-US" b="1" dirty="0" smtClean="0"/>
              <a:t>Small and large dose therapy:</a:t>
            </a:r>
            <a:endParaRPr lang="ar-EG" dirty="0"/>
          </a:p>
        </p:txBody>
      </p:sp>
    </p:spTree>
    <p:extLst>
      <p:ext uri="{BB962C8B-B14F-4D97-AF65-F5344CB8AC3E}">
        <p14:creationId xmlns:p14="http://schemas.microsoft.com/office/powerpoint/2010/main" val="5875688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77500" lnSpcReduction="20000"/>
          </a:bodyPr>
          <a:lstStyle/>
          <a:p>
            <a:pPr lvl="1">
              <a:buNone/>
            </a:pPr>
            <a:r>
              <a:rPr lang="en-US" b="1" u="sng" dirty="0" smtClean="0"/>
              <a:t>Uses:</a:t>
            </a:r>
          </a:p>
          <a:p>
            <a:pPr lvl="1">
              <a:buNone/>
            </a:pPr>
            <a:r>
              <a:rPr lang="en-US" b="1" u="sng" dirty="0" smtClean="0"/>
              <a:t>Replacement therapy:</a:t>
            </a:r>
            <a:endParaRPr lang="en-US" sz="2400" dirty="0" smtClean="0"/>
          </a:p>
          <a:p>
            <a:pPr>
              <a:buNone/>
            </a:pPr>
            <a:r>
              <a:rPr lang="en-US" sz="800" b="1" dirty="0" smtClean="0"/>
              <a:t> </a:t>
            </a:r>
            <a:endParaRPr lang="en-US" sz="5400" dirty="0" smtClean="0"/>
          </a:p>
          <a:p>
            <a:pPr>
              <a:buNone/>
            </a:pPr>
            <a:r>
              <a:rPr lang="en-US" b="1" dirty="0" smtClean="0"/>
              <a:t>A. Treatment of </a:t>
            </a:r>
            <a:r>
              <a:rPr lang="en-US" b="1" dirty="0" err="1" smtClean="0"/>
              <a:t>adrenocortical</a:t>
            </a:r>
            <a:r>
              <a:rPr lang="en-US" b="1" dirty="0" smtClean="0"/>
              <a:t> insufficiency:</a:t>
            </a:r>
            <a:endParaRPr lang="en-US" sz="2800" dirty="0" smtClean="0"/>
          </a:p>
          <a:p>
            <a:pPr lvl="2">
              <a:buNone/>
            </a:pPr>
            <a:r>
              <a:rPr lang="en-US" b="1" dirty="0" smtClean="0"/>
              <a:t>In chronic </a:t>
            </a:r>
            <a:r>
              <a:rPr lang="en-US" b="1" dirty="0" err="1" smtClean="0"/>
              <a:t>adrenocortical</a:t>
            </a:r>
            <a:r>
              <a:rPr lang="en-US" b="1" dirty="0" smtClean="0"/>
              <a:t> insufficiency (Addison’s disease)</a:t>
            </a:r>
            <a:r>
              <a:rPr lang="en-US" dirty="0" smtClean="0"/>
              <a:t> e.g. TB of suprarenal cortex.</a:t>
            </a:r>
          </a:p>
          <a:p>
            <a:pPr>
              <a:buNone/>
            </a:pPr>
            <a:r>
              <a:rPr lang="en-US" sz="3200" b="1" u="sng" dirty="0" smtClean="0"/>
              <a:t>B.</a:t>
            </a:r>
            <a:r>
              <a:rPr lang="en-US" b="1" dirty="0" smtClean="0"/>
              <a:t> In acute </a:t>
            </a:r>
            <a:r>
              <a:rPr lang="en-US" b="1" dirty="0" err="1" smtClean="0"/>
              <a:t>adrencortical</a:t>
            </a:r>
            <a:r>
              <a:rPr lang="en-US" b="1" dirty="0" smtClean="0"/>
              <a:t> insufficiency (</a:t>
            </a:r>
            <a:r>
              <a:rPr lang="en-US" b="1" dirty="0" err="1" smtClean="0"/>
              <a:t>Addisonian</a:t>
            </a:r>
            <a:r>
              <a:rPr lang="en-US" b="1" dirty="0" smtClean="0"/>
              <a:t> crisis),</a:t>
            </a:r>
            <a:r>
              <a:rPr lang="en-US" dirty="0" smtClean="0"/>
              <a:t> i.e. Prolonged corticosteroid therapy produce feed back inhibition of anterior pituitary which decrease ACTH secretion results in decrease corticosteroid release from adrenal cortex. When the exogenous </a:t>
            </a:r>
            <a:r>
              <a:rPr lang="en-US" dirty="0" err="1" smtClean="0"/>
              <a:t>corticosreoid</a:t>
            </a:r>
            <a:r>
              <a:rPr lang="en-US" dirty="0" smtClean="0"/>
              <a:t> therapy is stopped, its blood level markedly decrease leading to severe </a:t>
            </a:r>
            <a:r>
              <a:rPr lang="en-US" dirty="0" err="1" smtClean="0"/>
              <a:t>hypoadrenal</a:t>
            </a:r>
            <a:r>
              <a:rPr lang="en-US" dirty="0" smtClean="0"/>
              <a:t> function, severe hypotension and shock (adrenal crisis)</a:t>
            </a:r>
            <a:endParaRPr lang="en-US" sz="2800" dirty="0" smtClean="0"/>
          </a:p>
          <a:p>
            <a:pPr>
              <a:buNone/>
            </a:pPr>
            <a:r>
              <a:rPr lang="en-US" b="1" dirty="0" smtClean="0">
                <a:sym typeface="Wingdings"/>
              </a:rPr>
              <a:t></a:t>
            </a:r>
            <a:r>
              <a:rPr lang="en-US" b="1" u="sng" dirty="0" smtClean="0"/>
              <a:t>Treatment:</a:t>
            </a:r>
            <a:r>
              <a:rPr lang="en-US" b="1" dirty="0" smtClean="0"/>
              <a:t> </a:t>
            </a:r>
            <a:endParaRPr lang="en-US" sz="2800" dirty="0" smtClean="0"/>
          </a:p>
          <a:p>
            <a:pPr lvl="0">
              <a:buNone/>
            </a:pPr>
            <a:r>
              <a:rPr lang="en-US" dirty="0" smtClean="0"/>
              <a:t>Therapy consists of correction of fluid and electrolyte abnormalities </a:t>
            </a:r>
            <a:endParaRPr lang="en-US" sz="2800" dirty="0" smtClean="0"/>
          </a:p>
          <a:p>
            <a:pPr lvl="0">
              <a:buNone/>
            </a:pPr>
            <a:r>
              <a:rPr lang="en-US" dirty="0" smtClean="0"/>
              <a:t>Treatment of precipitating factors </a:t>
            </a:r>
            <a:endParaRPr lang="en-US" sz="2800" dirty="0" smtClean="0"/>
          </a:p>
          <a:p>
            <a:pPr lvl="0">
              <a:buNone/>
            </a:pPr>
            <a:r>
              <a:rPr lang="en-US" dirty="0" smtClean="0"/>
              <a:t>Large amounts of </a:t>
            </a:r>
            <a:r>
              <a:rPr lang="en-US" dirty="0" err="1" smtClean="0"/>
              <a:t>parenteral</a:t>
            </a:r>
            <a:r>
              <a:rPr lang="en-US" dirty="0" smtClean="0"/>
              <a:t> hydrocortisone. Hydrocortisone sodium </a:t>
            </a:r>
            <a:r>
              <a:rPr lang="en-US" dirty="0" err="1" smtClean="0"/>
              <a:t>succinate</a:t>
            </a:r>
            <a:r>
              <a:rPr lang="en-US" dirty="0" smtClean="0"/>
              <a:t> or phosphate in doses of 100 mg intravenously is given every 8 hours until the patient is stable. The dose is then gradually reduced, achieving maintenance dosage within 5 days.</a:t>
            </a:r>
            <a:endParaRPr lang="en-US" sz="2800" dirty="0" smtClean="0"/>
          </a:p>
          <a:p>
            <a:pPr lvl="2">
              <a:buNone/>
            </a:pPr>
            <a:endParaRPr lang="en-US" sz="3200" b="1" u="sng" dirty="0" smtClean="0"/>
          </a:p>
          <a:p>
            <a:pPr>
              <a:buNone/>
            </a:pPr>
            <a:endParaRPr lang="ar-EG" dirty="0"/>
          </a:p>
        </p:txBody>
      </p:sp>
    </p:spTree>
    <p:extLst>
      <p:ext uri="{BB962C8B-B14F-4D97-AF65-F5344CB8AC3E}">
        <p14:creationId xmlns:p14="http://schemas.microsoft.com/office/powerpoint/2010/main" val="41820420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lvl="0">
              <a:buNone/>
            </a:pPr>
            <a:r>
              <a:rPr lang="en-US" b="1" dirty="0" err="1" smtClean="0"/>
              <a:t>Hypothalamo</a:t>
            </a:r>
            <a:r>
              <a:rPr lang="en-US" b="1" dirty="0" smtClean="0"/>
              <a:t>-pituitary-adrenal axis suppression (</a:t>
            </a:r>
            <a:r>
              <a:rPr lang="en-US" b="1" u="sng" dirty="0" err="1" smtClean="0"/>
              <a:t>addissonian</a:t>
            </a:r>
            <a:r>
              <a:rPr lang="en-US" b="1" u="sng" dirty="0" smtClean="0"/>
              <a:t> crisis)</a:t>
            </a:r>
            <a:r>
              <a:rPr lang="en-US" b="1" dirty="0" smtClean="0"/>
              <a:t>: </a:t>
            </a:r>
            <a:endParaRPr lang="en-US" sz="2800" dirty="0" smtClean="0"/>
          </a:p>
          <a:p>
            <a:pPr>
              <a:buNone/>
            </a:pPr>
            <a:r>
              <a:rPr lang="en-US" dirty="0" smtClean="0"/>
              <a:t>This can be avoided by:</a:t>
            </a:r>
            <a:endParaRPr lang="en-US" sz="2800" dirty="0" smtClean="0"/>
          </a:p>
          <a:p>
            <a:pPr lvl="1">
              <a:buNone/>
            </a:pPr>
            <a:r>
              <a:rPr lang="en-US" dirty="0" smtClean="0"/>
              <a:t>*Gradual withdrawal of the corticosteroids to give chance for the pituitary to release ACTH and stimulate adrenal cortex to secrete endogenous corticosteroids. </a:t>
            </a:r>
            <a:endParaRPr lang="en-US" sz="2400" dirty="0" smtClean="0"/>
          </a:p>
          <a:p>
            <a:pPr lvl="1">
              <a:buNone/>
            </a:pPr>
            <a:r>
              <a:rPr lang="en-US" dirty="0" smtClean="0"/>
              <a:t>*Alternate day therapy.</a:t>
            </a:r>
          </a:p>
          <a:p>
            <a:pPr lvl="1">
              <a:buNone/>
            </a:pPr>
            <a:r>
              <a:rPr lang="en-US" dirty="0" smtClean="0"/>
              <a:t>*Avoid prolonged use.</a:t>
            </a:r>
          </a:p>
          <a:p>
            <a:pPr lvl="1">
              <a:buNone/>
            </a:pPr>
            <a:r>
              <a:rPr lang="en-US" dirty="0" smtClean="0"/>
              <a:t>*Give long acting ACTH before </a:t>
            </a:r>
            <a:r>
              <a:rPr lang="en-US" dirty="0" err="1" smtClean="0"/>
              <a:t>stoping</a:t>
            </a:r>
            <a:r>
              <a:rPr lang="en-US" dirty="0" smtClean="0"/>
              <a:t> corticosteroids.</a:t>
            </a:r>
          </a:p>
          <a:p>
            <a:pPr lvl="1">
              <a:buNone/>
            </a:pPr>
            <a:endParaRPr lang="en-US" dirty="0" smtClean="0"/>
          </a:p>
          <a:p>
            <a:pPr lvl="0">
              <a:buNone/>
            </a:pPr>
            <a:endParaRPr lang="en-US" dirty="0" smtClean="0"/>
          </a:p>
          <a:p>
            <a:pPr lvl="0">
              <a:buNone/>
            </a:pPr>
            <a:r>
              <a:rPr lang="en-US" b="1" dirty="0" smtClean="0"/>
              <a:t>Side effects of </a:t>
            </a:r>
            <a:r>
              <a:rPr lang="en-US" b="1" dirty="0" err="1" smtClean="0"/>
              <a:t>glucocorticoids</a:t>
            </a:r>
            <a:r>
              <a:rPr lang="en-US" b="1" dirty="0" smtClean="0"/>
              <a:t> are related to large doses and/or prolonged administrations. When the </a:t>
            </a:r>
            <a:r>
              <a:rPr lang="en-US" b="1" dirty="0" err="1" smtClean="0"/>
              <a:t>glucocorticoids</a:t>
            </a:r>
            <a:r>
              <a:rPr lang="en-US" b="1" dirty="0" smtClean="0"/>
              <a:t> are used for short periods (less than 2 weeks), it is unusual to see serious adverse effects even with moderately large doses.</a:t>
            </a:r>
          </a:p>
          <a:p>
            <a:endParaRPr lang="ar-EG" dirty="0"/>
          </a:p>
        </p:txBody>
      </p:sp>
    </p:spTree>
    <p:extLst>
      <p:ext uri="{BB962C8B-B14F-4D97-AF65-F5344CB8AC3E}">
        <p14:creationId xmlns:p14="http://schemas.microsoft.com/office/powerpoint/2010/main" val="3557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rmAutofit fontScale="77500" lnSpcReduction="20000"/>
          </a:bodyPr>
          <a:lstStyle/>
          <a:p>
            <a:pPr marL="0" indent="0">
              <a:buNone/>
            </a:pPr>
            <a:r>
              <a:rPr lang="en-US" b="1" u="sng" dirty="0" smtClean="0"/>
              <a:t>Status </a:t>
            </a:r>
            <a:r>
              <a:rPr lang="en-US" b="1" u="sng" dirty="0" err="1" smtClean="0"/>
              <a:t>epileticus</a:t>
            </a:r>
            <a:r>
              <a:rPr lang="en-US" b="1" u="sng" dirty="0" smtClean="0"/>
              <a:t>:</a:t>
            </a:r>
          </a:p>
          <a:p>
            <a:pPr marL="0" lvl="1" indent="0">
              <a:buNone/>
            </a:pPr>
            <a:r>
              <a:rPr lang="en-US" dirty="0" smtClean="0"/>
              <a:t>Defined as recurrent or continuous seizure activity lasting longer than 30 minutes in which the patient</a:t>
            </a:r>
            <a:r>
              <a:rPr lang="en-US" altLang="en-US" i="1" dirty="0" smtClean="0">
                <a:solidFill>
                  <a:srgbClr val="FFCC00"/>
                </a:solidFill>
              </a:rPr>
              <a:t> </a:t>
            </a:r>
            <a:r>
              <a:rPr lang="en-US" altLang="en-US" dirty="0"/>
              <a:t>baseline consciousness is not regained between the seizures</a:t>
            </a:r>
            <a:r>
              <a:rPr lang="en-US" altLang="en-US" dirty="0" smtClean="0"/>
              <a:t>.</a:t>
            </a:r>
            <a:r>
              <a:rPr lang="en-GB" altLang="zh-TW" sz="2400" dirty="0">
                <a:latin typeface="Arial Unicode MS" pitchFamily="34" charset="-128"/>
                <a:ea typeface="Arial Unicode MS" pitchFamily="34" charset="-128"/>
                <a:cs typeface="Arial Unicode MS" pitchFamily="34" charset="-128"/>
              </a:rPr>
              <a:t> OR occurrence of serial convulsions between which </a:t>
            </a:r>
            <a:r>
              <a:rPr lang="en-GB" altLang="zh-TW" dirty="0"/>
              <a:t>there is no return of consciousness</a:t>
            </a:r>
          </a:p>
          <a:p>
            <a:pPr marL="0" lvl="1" indent="0">
              <a:buNone/>
            </a:pPr>
            <a:r>
              <a:rPr lang="en-US" altLang="en-US" dirty="0"/>
              <a:t>  Can lead to systemic hypoxia, acidosis, hyperpyrexia, cardiovascular </a:t>
            </a:r>
            <a:r>
              <a:rPr lang="en-US" altLang="en-US" dirty="0" smtClean="0"/>
              <a:t>collapse and coma .</a:t>
            </a:r>
            <a:r>
              <a:rPr lang="en-GB" altLang="zh-TW" dirty="0" smtClean="0"/>
              <a:t> </a:t>
            </a:r>
            <a:r>
              <a:rPr lang="cs-CZ" altLang="en-US" dirty="0"/>
              <a:t>Death occurs in 5-10%.</a:t>
            </a:r>
          </a:p>
          <a:p>
            <a:pPr marL="0" lvl="1" indent="0">
              <a:buNone/>
            </a:pPr>
            <a:endParaRPr lang="en-GB" altLang="zh-TW" sz="2400" dirty="0" smtClean="0">
              <a:latin typeface="Arial Unicode MS" pitchFamily="34" charset="-128"/>
              <a:ea typeface="Arial Unicode MS" pitchFamily="34" charset="-128"/>
              <a:cs typeface="Arial Unicode MS" pitchFamily="34" charset="-128"/>
            </a:endParaRPr>
          </a:p>
          <a:p>
            <a:pPr marL="0" indent="0">
              <a:buNone/>
            </a:pPr>
            <a:endParaRPr lang="en-US" dirty="0"/>
          </a:p>
          <a:p>
            <a:pPr marL="0" indent="0">
              <a:buNone/>
            </a:pPr>
            <a:r>
              <a:rPr lang="en-US" b="1" u="sng" dirty="0"/>
              <a:t>Treatment</a:t>
            </a:r>
            <a:r>
              <a:rPr lang="en-US" b="1" u="sng" dirty="0" smtClean="0"/>
              <a:t>:</a:t>
            </a:r>
          </a:p>
          <a:p>
            <a:pPr marL="0" indent="0">
              <a:buNone/>
            </a:pPr>
            <a:r>
              <a:rPr lang="en-US" altLang="en-US" dirty="0" smtClean="0"/>
              <a:t>status </a:t>
            </a:r>
            <a:r>
              <a:rPr lang="en-US" altLang="en-US" dirty="0"/>
              <a:t>epilepticus is life-threatening and must be treated immediately with concomitant cardiovascular, respiratory and metabolic management. </a:t>
            </a:r>
          </a:p>
          <a:p>
            <a:pPr marL="0" indent="0">
              <a:buNone/>
            </a:pPr>
            <a:r>
              <a:rPr lang="en-US" dirty="0" smtClean="0"/>
              <a:t>1-diazepem 10 mg I.V.</a:t>
            </a:r>
            <a:r>
              <a:rPr lang="en-US" altLang="en-US" dirty="0">
                <a:solidFill>
                  <a:srgbClr val="FFCC00"/>
                </a:solidFill>
              </a:rPr>
              <a:t> </a:t>
            </a:r>
            <a:r>
              <a:rPr lang="en-US" altLang="en-US" dirty="0">
                <a:solidFill>
                  <a:srgbClr val="FF0000"/>
                </a:solidFill>
              </a:rPr>
              <a:t>repeat dose (5-10 mg) every 20-30 min.</a:t>
            </a:r>
          </a:p>
          <a:p>
            <a:pPr marL="0" indent="0">
              <a:buNone/>
            </a:pPr>
            <a:r>
              <a:rPr lang="en-US" dirty="0" smtClean="0"/>
              <a:t>2-clonazepam 1mg I.V.</a:t>
            </a:r>
            <a:r>
              <a:rPr lang="en-US" altLang="en-US" dirty="0">
                <a:solidFill>
                  <a:srgbClr val="FF0000"/>
                </a:solidFill>
              </a:rPr>
              <a:t> repeat dose </a:t>
            </a:r>
            <a:r>
              <a:rPr lang="en-US" altLang="en-US" dirty="0" smtClean="0">
                <a:solidFill>
                  <a:srgbClr val="FF0000"/>
                </a:solidFill>
              </a:rPr>
              <a:t>(2-6 </a:t>
            </a:r>
            <a:r>
              <a:rPr lang="en-US" altLang="en-US" dirty="0">
                <a:solidFill>
                  <a:srgbClr val="FF0000"/>
                </a:solidFill>
              </a:rPr>
              <a:t>mg) every 20-30 min</a:t>
            </a:r>
            <a:endParaRPr lang="en-US" dirty="0" smtClean="0"/>
          </a:p>
          <a:p>
            <a:pPr marL="0" indent="0">
              <a:buNone/>
            </a:pPr>
            <a:r>
              <a:rPr lang="en-US" dirty="0" smtClean="0"/>
              <a:t>3-phenytoin 10-20 mg I.V.</a:t>
            </a:r>
          </a:p>
          <a:p>
            <a:pPr marL="0" indent="0">
              <a:buNone/>
            </a:pPr>
            <a:r>
              <a:rPr lang="en-US" dirty="0" smtClean="0"/>
              <a:t>4-phenobarbitone 10-20 mg/kg slow I.V.</a:t>
            </a:r>
          </a:p>
          <a:p>
            <a:pPr marL="0" indent="0">
              <a:buNone/>
            </a:pPr>
            <a:r>
              <a:rPr lang="en-US" dirty="0" smtClean="0"/>
              <a:t>5-</a:t>
            </a:r>
            <a:r>
              <a:rPr lang="cs-CZ" altLang="en-US" dirty="0"/>
              <a:t>general anesthesia with propofol or thipentone should be commenced immediately.     </a:t>
            </a:r>
          </a:p>
          <a:p>
            <a:pPr marL="0" indent="0">
              <a:buNone/>
            </a:pPr>
            <a:endParaRPr lang="en-US" dirty="0"/>
          </a:p>
        </p:txBody>
      </p:sp>
    </p:spTree>
    <p:extLst>
      <p:ext uri="{BB962C8B-B14F-4D97-AF65-F5344CB8AC3E}">
        <p14:creationId xmlns:p14="http://schemas.microsoft.com/office/powerpoint/2010/main" val="19222067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990600" y="244475"/>
            <a:ext cx="7772400" cy="728663"/>
          </a:xfrm>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normAutofit fontScale="90000"/>
          </a:bodyPr>
          <a:lstStyle/>
          <a:p>
            <a:pPr eaLnBrk="1" hangingPunct="1">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TW" dirty="0" smtClean="0">
                <a:solidFill>
                  <a:schemeClr val="tx1"/>
                </a:solidFill>
                <a:latin typeface="Arial Unicode MS" pitchFamily="34" charset="-128"/>
                <a:ea typeface="Arial Unicode MS" pitchFamily="34" charset="-128"/>
                <a:cs typeface="Arial Unicode MS" pitchFamily="34" charset="-128"/>
              </a:rPr>
              <a:t>Causes of Status Epilepticus </a:t>
            </a:r>
          </a:p>
        </p:txBody>
      </p:sp>
      <p:sp>
        <p:nvSpPr>
          <p:cNvPr id="6147" name="Rectangle 2"/>
          <p:cNvSpPr>
            <a:spLocks noGrp="1" noChangeArrowheads="1"/>
          </p:cNvSpPr>
          <p:nvPr>
            <p:ph type="body" idx="1"/>
          </p:nvPr>
        </p:nvSpPr>
        <p:spPr>
          <a:xfrm>
            <a:off x="228600" y="990600"/>
            <a:ext cx="8534400" cy="5410200"/>
          </a:xfrm>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eaLnBrk="1" hangingPunct="1">
              <a:lnSpc>
                <a:spcPct val="90000"/>
              </a:lnSpc>
              <a:spcBef>
                <a:spcPts val="6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TW" sz="2800" dirty="0" smtClean="0">
                <a:latin typeface="Arial Unicode MS" pitchFamily="34" charset="-128"/>
                <a:ea typeface="Arial Unicode MS" pitchFamily="34" charset="-128"/>
                <a:cs typeface="Arial Unicode MS" pitchFamily="34" charset="-128"/>
              </a:rPr>
              <a:t>Prolonged febrile seizure  (</a:t>
            </a:r>
            <a:r>
              <a:rPr lang="en-GB" altLang="zh-TW" sz="2400" dirty="0" smtClean="0">
                <a:latin typeface="Arial Unicode MS" pitchFamily="34" charset="-128"/>
                <a:ea typeface="Arial Unicode MS" pitchFamily="34" charset="-128"/>
                <a:cs typeface="Arial Unicode MS" pitchFamily="34" charset="-128"/>
              </a:rPr>
              <a:t>commonest) cause.</a:t>
            </a:r>
          </a:p>
          <a:p>
            <a:pPr eaLnBrk="1" hangingPunct="1">
              <a:lnSpc>
                <a:spcPct val="90000"/>
              </a:lnSpc>
              <a:spcBef>
                <a:spcPts val="6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TW" sz="2800" dirty="0" smtClean="0">
                <a:latin typeface="Arial Unicode MS" pitchFamily="34" charset="-128"/>
                <a:ea typeface="Arial Unicode MS" pitchFamily="34" charset="-128"/>
                <a:cs typeface="Arial Unicode MS" pitchFamily="34" charset="-128"/>
              </a:rPr>
              <a:t>Idiopathic status epilepticus</a:t>
            </a:r>
          </a:p>
          <a:p>
            <a:pPr lvl="1" eaLnBrk="1" hangingPunct="1">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TW" sz="2400" dirty="0" smtClean="0">
                <a:latin typeface="Arial Unicode MS" pitchFamily="34" charset="-128"/>
                <a:ea typeface="Arial Unicode MS" pitchFamily="34" charset="-128"/>
                <a:cs typeface="Arial Unicode MS" pitchFamily="34" charset="-128"/>
              </a:rPr>
              <a:t>Non-compliance to anti-epileptics</a:t>
            </a:r>
          </a:p>
          <a:p>
            <a:pPr lvl="1">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TW" sz="2400" dirty="0" smtClean="0">
                <a:latin typeface="Arial Unicode MS" pitchFamily="34" charset="-128"/>
                <a:ea typeface="Arial Unicode MS" pitchFamily="34" charset="-128"/>
                <a:cs typeface="Arial Unicode MS" pitchFamily="34" charset="-128"/>
              </a:rPr>
              <a:t>Sudden withdrawal of anti-epileptics</a:t>
            </a:r>
            <a:endParaRPr lang="en-GB" altLang="zh-TW" sz="2400" dirty="0">
              <a:latin typeface="Arial Unicode MS" pitchFamily="34" charset="-128"/>
              <a:ea typeface="Arial Unicode MS" pitchFamily="34" charset="-128"/>
              <a:cs typeface="Arial Unicode MS" pitchFamily="34" charset="-128"/>
            </a:endParaRPr>
          </a:p>
          <a:p>
            <a:pPr lvl="1" eaLnBrk="1" hangingPunct="1">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TW" sz="2400" dirty="0" smtClean="0">
                <a:latin typeface="Arial Unicode MS" pitchFamily="34" charset="-128"/>
                <a:ea typeface="Arial Unicode MS" pitchFamily="34" charset="-128"/>
                <a:cs typeface="Arial Unicode MS" pitchFamily="34" charset="-128"/>
              </a:rPr>
              <a:t>infection</a:t>
            </a:r>
          </a:p>
          <a:p>
            <a:pPr eaLnBrk="1" hangingPunct="1">
              <a:lnSpc>
                <a:spcPct val="90000"/>
              </a:lnSpc>
              <a:spcBef>
                <a:spcPts val="6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zh-TW" sz="2800" dirty="0" smtClean="0">
                <a:latin typeface="Arial Unicode MS" pitchFamily="34" charset="-128"/>
                <a:ea typeface="Arial Unicode MS" pitchFamily="34" charset="-128"/>
                <a:cs typeface="Arial Unicode MS" pitchFamily="34" charset="-128"/>
              </a:rPr>
              <a:t>Others…..</a:t>
            </a:r>
            <a:endParaRPr lang="en-GB" altLang="zh-TW" sz="2400" dirty="0" smtClean="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780631564"/>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705600"/>
          </a:xfrm>
        </p:spPr>
        <p:txBody>
          <a:bodyPr>
            <a:normAutofit lnSpcReduction="10000"/>
          </a:bodyPr>
          <a:lstStyle/>
          <a:p>
            <a:pPr marL="0" indent="0">
              <a:buNone/>
            </a:pPr>
            <a:r>
              <a:rPr lang="en-US" b="1" u="sng" dirty="0" smtClean="0"/>
              <a:t>Cardiac arrest:</a:t>
            </a:r>
          </a:p>
          <a:p>
            <a:pPr marL="0" indent="0">
              <a:buNone/>
            </a:pPr>
            <a:r>
              <a:rPr lang="en-US" b="1" dirty="0" smtClean="0"/>
              <a:t>Causes:</a:t>
            </a:r>
          </a:p>
          <a:p>
            <a:pPr marL="0" indent="0">
              <a:buNone/>
            </a:pPr>
            <a:r>
              <a:rPr lang="en-US" dirty="0" smtClean="0"/>
              <a:t>1-myocardial infarction.</a:t>
            </a:r>
          </a:p>
          <a:p>
            <a:pPr marL="0" indent="0">
              <a:buNone/>
            </a:pPr>
            <a:r>
              <a:rPr lang="en-US" dirty="0" smtClean="0"/>
              <a:t>2-anaphylactic shock.</a:t>
            </a:r>
          </a:p>
          <a:p>
            <a:pPr marL="0" indent="0">
              <a:buNone/>
            </a:pPr>
            <a:r>
              <a:rPr lang="en-US" dirty="0" smtClean="0"/>
              <a:t>3-…..</a:t>
            </a:r>
            <a:r>
              <a:rPr lang="en-US" dirty="0" err="1" smtClean="0"/>
              <a:t>anaesthetic</a:t>
            </a:r>
            <a:r>
              <a:rPr lang="en-US" dirty="0" smtClean="0"/>
              <a:t> agents….etc.</a:t>
            </a:r>
          </a:p>
          <a:p>
            <a:pPr marL="0" indent="0">
              <a:buNone/>
            </a:pPr>
            <a:r>
              <a:rPr lang="en-US" b="1" u="sng" dirty="0" smtClean="0"/>
              <a:t>Clinical picture:</a:t>
            </a:r>
          </a:p>
          <a:p>
            <a:pPr marL="0" indent="0">
              <a:buNone/>
            </a:pPr>
            <a:r>
              <a:rPr lang="en-US" dirty="0" smtClean="0"/>
              <a:t>1-unconciousness.</a:t>
            </a:r>
          </a:p>
          <a:p>
            <a:pPr marL="0" indent="0">
              <a:buNone/>
            </a:pPr>
            <a:r>
              <a:rPr lang="en-US" dirty="0" smtClean="0"/>
              <a:t>2-pallor of the skin.</a:t>
            </a:r>
          </a:p>
          <a:p>
            <a:pPr marL="0" indent="0">
              <a:buNone/>
            </a:pPr>
            <a:r>
              <a:rPr lang="en-US" dirty="0" smtClean="0"/>
              <a:t>Absence of arterial pulse (radial and carotid). Try to listen to heart sounds.</a:t>
            </a:r>
          </a:p>
          <a:p>
            <a:pPr marL="0" indent="0">
              <a:buNone/>
            </a:pPr>
            <a:r>
              <a:rPr lang="en-US" dirty="0" smtClean="0"/>
              <a:t>4-lack of bleeding from a surgical wound.</a:t>
            </a:r>
          </a:p>
          <a:p>
            <a:pPr marL="0" indent="0">
              <a:buNone/>
            </a:pPr>
            <a:r>
              <a:rPr lang="en-US" dirty="0" smtClean="0"/>
              <a:t>5-pupill will be dilated (late).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5067296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00800"/>
          </a:xfrm>
        </p:spPr>
        <p:txBody>
          <a:bodyPr/>
          <a:lstStyle/>
          <a:p>
            <a:pPr marL="0" indent="0">
              <a:buNone/>
            </a:pPr>
            <a:r>
              <a:rPr lang="en-US" b="1" u="sng" dirty="0" smtClean="0"/>
              <a:t>Treatment:</a:t>
            </a:r>
          </a:p>
          <a:p>
            <a:pPr marL="0" indent="0">
              <a:buNone/>
            </a:pPr>
            <a:r>
              <a:rPr lang="en-US" dirty="0" smtClean="0"/>
              <a:t>cardiopulmonary resuscitation should be performed immediately as brain death will occur if oxygen is cut off for 3 minutes:</a:t>
            </a:r>
          </a:p>
          <a:p>
            <a:r>
              <a:rPr lang="en-US" dirty="0" smtClean="0"/>
              <a:t>Positioning  of the patient to help venous return.</a:t>
            </a:r>
          </a:p>
          <a:p>
            <a:r>
              <a:rPr lang="en-US" dirty="0" smtClean="0"/>
              <a:t> start external cardiac massage.</a:t>
            </a:r>
          </a:p>
          <a:p>
            <a:r>
              <a:rPr lang="en-US" dirty="0" smtClean="0"/>
              <a:t>Artificial respiration…..</a:t>
            </a:r>
          </a:p>
          <a:p>
            <a:r>
              <a:rPr lang="en-US" dirty="0" smtClean="0"/>
              <a:t>Adrenaline </a:t>
            </a:r>
            <a:r>
              <a:rPr lang="en-US" dirty="0" err="1" smtClean="0"/>
              <a:t>intracardiac</a:t>
            </a:r>
            <a:r>
              <a:rPr lang="en-US" dirty="0" smtClean="0"/>
              <a:t>     (why?) </a:t>
            </a:r>
            <a:endParaRPr lang="en-US" dirty="0"/>
          </a:p>
        </p:txBody>
      </p:sp>
    </p:spTree>
    <p:extLst>
      <p:ext uri="{BB962C8B-B14F-4D97-AF65-F5344CB8AC3E}">
        <p14:creationId xmlns:p14="http://schemas.microsoft.com/office/powerpoint/2010/main" val="21672914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rmAutofit fontScale="47500" lnSpcReduction="20000"/>
          </a:bodyPr>
          <a:lstStyle/>
          <a:p>
            <a:pPr marL="0" indent="0">
              <a:buNone/>
            </a:pPr>
            <a:r>
              <a:rPr lang="en-US" b="1" u="sng" dirty="0"/>
              <a:t>Toxicity of Iron</a:t>
            </a:r>
          </a:p>
          <a:p>
            <a:pPr marL="0" indent="0">
              <a:buNone/>
            </a:pPr>
            <a:r>
              <a:rPr lang="en-US" b="1" dirty="0"/>
              <a:t> </a:t>
            </a:r>
            <a:r>
              <a:rPr lang="en-US" b="1" dirty="0" smtClean="0">
                <a:sym typeface="Wingdings"/>
              </a:rPr>
              <a:t></a:t>
            </a:r>
            <a:r>
              <a:rPr lang="en-US" b="1" dirty="0" smtClean="0"/>
              <a:t> </a:t>
            </a:r>
            <a:r>
              <a:rPr lang="en-US" b="1" u="sng" dirty="0"/>
              <a:t>Acute Iron Toxicity:</a:t>
            </a:r>
            <a:endParaRPr lang="en-US" dirty="0"/>
          </a:p>
          <a:p>
            <a:pPr marL="0" lvl="0" indent="0">
              <a:buNone/>
            </a:pPr>
            <a:r>
              <a:rPr lang="en-US" dirty="0"/>
              <a:t>It is seen almost exclusively in young children who have accidentally ingested iron tablets. </a:t>
            </a:r>
          </a:p>
          <a:p>
            <a:pPr marL="0" lvl="0" indent="0">
              <a:buNone/>
            </a:pPr>
            <a:r>
              <a:rPr lang="en-US" dirty="0"/>
              <a:t>Oral iron preparations should therefore always be stored in "childproof" containers and kept out of reach of children.</a:t>
            </a:r>
          </a:p>
          <a:p>
            <a:pPr marL="0" lvl="0" indent="0">
              <a:buNone/>
            </a:pPr>
            <a:r>
              <a:rPr lang="en-US" dirty="0"/>
              <a:t>Large amounts of oral iron cause:</a:t>
            </a:r>
          </a:p>
          <a:p>
            <a:pPr marL="0" lvl="0" indent="0">
              <a:buNone/>
            </a:pPr>
            <a:r>
              <a:rPr lang="en-US" dirty="0"/>
              <a:t>Necrotizing gastroenteritis, with vomiting, abdominal pain and bloody diarrhea followed by shock, lethargy, and dyspnea. </a:t>
            </a:r>
          </a:p>
          <a:p>
            <a:pPr marL="0" lvl="0" indent="0">
              <a:buNone/>
            </a:pPr>
            <a:r>
              <a:rPr lang="en-US" dirty="0"/>
              <a:t>Subsequently, improvement is often noted, but this may be followed by severe metabolic acidosis, coma, and death.</a:t>
            </a:r>
          </a:p>
          <a:p>
            <a:pPr marL="0" indent="0">
              <a:buNone/>
            </a:pPr>
            <a:r>
              <a:rPr lang="en-US" b="1" dirty="0"/>
              <a:t> </a:t>
            </a:r>
            <a:endParaRPr lang="en-US" dirty="0"/>
          </a:p>
          <a:p>
            <a:pPr marL="0" indent="0">
              <a:buNone/>
            </a:pPr>
            <a:r>
              <a:rPr lang="en-US" b="1" dirty="0" smtClean="0"/>
              <a:t>Treatment</a:t>
            </a:r>
            <a:endParaRPr lang="en-US" dirty="0"/>
          </a:p>
          <a:p>
            <a:pPr marL="0" lvl="0" indent="0">
              <a:buNone/>
            </a:pPr>
            <a:r>
              <a:rPr lang="en-US" dirty="0"/>
              <a:t>Gastric aspiration should be performed, followed by lavage within 1 hour with phosphate or carbonate solutions to form insoluble iron salts.</a:t>
            </a:r>
          </a:p>
          <a:p>
            <a:pPr marL="0" lvl="0" indent="0">
              <a:buNone/>
            </a:pPr>
            <a:r>
              <a:rPr lang="en-US" dirty="0" err="1"/>
              <a:t>Desferoxamine</a:t>
            </a:r>
            <a:r>
              <a:rPr lang="en-US" dirty="0"/>
              <a:t> (</a:t>
            </a:r>
            <a:r>
              <a:rPr lang="en-US" dirty="0" err="1"/>
              <a:t>Desferal</a:t>
            </a:r>
            <a:r>
              <a:rPr lang="en-US" dirty="0"/>
              <a:t>), a potent iron chelating compound:</a:t>
            </a:r>
          </a:p>
          <a:p>
            <a:pPr marL="0" lvl="0" indent="0">
              <a:buNone/>
            </a:pPr>
            <a:r>
              <a:rPr lang="en-US" dirty="0"/>
              <a:t>5 gm in 100 ml water should then be instilled into the stomach to bind any remaining free iron in the gut. It is not absorbed from GIT. </a:t>
            </a:r>
          </a:p>
          <a:p>
            <a:pPr marL="0" lvl="0" indent="0">
              <a:buNone/>
            </a:pPr>
            <a:r>
              <a:rPr lang="en-US" dirty="0" err="1"/>
              <a:t>Deferoxamine</a:t>
            </a:r>
            <a:r>
              <a:rPr lang="en-US" dirty="0"/>
              <a:t> 1-2 gm should also be given systemically by intermittent IMI or by continuous IV infusion of 15 mg/Kg/hour to bind iron that has already been absorbed and to promote its excretion in urine and feces.</a:t>
            </a:r>
          </a:p>
          <a:p>
            <a:pPr marL="0" lvl="0" indent="0">
              <a:buNone/>
            </a:pPr>
            <a:r>
              <a:rPr lang="en-US" dirty="0"/>
              <a:t>Appropriate supportive or symptomatic therapy for gastrointestinal bleeding, metabolic acidosis, and shock must also be provided.</a:t>
            </a:r>
          </a:p>
          <a:p>
            <a:pPr marL="0" indent="0">
              <a:buNone/>
            </a:pPr>
            <a:r>
              <a:rPr lang="en-US" dirty="0"/>
              <a:t> </a:t>
            </a:r>
          </a:p>
          <a:p>
            <a:pPr marL="0" indent="0">
              <a:buNone/>
            </a:pPr>
            <a:r>
              <a:rPr lang="en-US" b="1" dirty="0">
                <a:sym typeface="Wingdings"/>
              </a:rPr>
              <a:t></a:t>
            </a:r>
            <a:r>
              <a:rPr lang="en-US" b="1" u="sng" dirty="0"/>
              <a:t>Chronic Iron Toxicity</a:t>
            </a:r>
            <a:r>
              <a:rPr lang="en-US" b="1" dirty="0"/>
              <a:t>:</a:t>
            </a:r>
            <a:endParaRPr lang="en-US" dirty="0"/>
          </a:p>
          <a:p>
            <a:pPr marL="0" lvl="0" indent="0">
              <a:buNone/>
            </a:pPr>
            <a:r>
              <a:rPr lang="en-US" dirty="0"/>
              <a:t>Most commonly occurs in patients with </a:t>
            </a:r>
            <a:r>
              <a:rPr lang="en-US" dirty="0" err="1"/>
              <a:t>haemochromatosis</a:t>
            </a:r>
            <a:r>
              <a:rPr lang="en-US" dirty="0"/>
              <a:t> which is an inherited disorder characterized by:</a:t>
            </a:r>
          </a:p>
          <a:p>
            <a:pPr marL="0" lvl="0" indent="0">
              <a:buNone/>
            </a:pPr>
            <a:r>
              <a:rPr lang="en-US" dirty="0"/>
              <a:t>excessive iron absorption</a:t>
            </a:r>
          </a:p>
          <a:p>
            <a:pPr marL="0" lvl="0" indent="0">
              <a:buNone/>
            </a:pPr>
            <a:r>
              <a:rPr lang="en-US" dirty="0"/>
              <a:t>in patient who receive many red cell transfusions over a long period of time. It results in iron deposition in the heart, liver, pancreas and other organs.</a:t>
            </a:r>
          </a:p>
          <a:p>
            <a:endParaRPr lang="en-US" dirty="0"/>
          </a:p>
        </p:txBody>
      </p:sp>
    </p:spTree>
    <p:extLst>
      <p:ext uri="{BB962C8B-B14F-4D97-AF65-F5344CB8AC3E}">
        <p14:creationId xmlns:p14="http://schemas.microsoft.com/office/powerpoint/2010/main" val="2352279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buNone/>
            </a:pPr>
            <a:endParaRPr lang="en-US" sz="8000" b="1" dirty="0" smtClean="0"/>
          </a:p>
          <a:p>
            <a:pPr marL="0" indent="0">
              <a:buNone/>
            </a:pPr>
            <a:r>
              <a:rPr lang="en-US" sz="8000" b="1" dirty="0" smtClean="0"/>
              <a:t>    Keep calm and study hard</a:t>
            </a:r>
            <a:endParaRPr lang="en-US" sz="8000" b="1" dirty="0"/>
          </a:p>
        </p:txBody>
      </p:sp>
    </p:spTree>
    <p:extLst>
      <p:ext uri="{BB962C8B-B14F-4D97-AF65-F5344CB8AC3E}">
        <p14:creationId xmlns:p14="http://schemas.microsoft.com/office/powerpoint/2010/main" val="317636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70000" lnSpcReduction="20000"/>
          </a:bodyPr>
          <a:lstStyle/>
          <a:p>
            <a:pPr marL="0" indent="0">
              <a:buNone/>
            </a:pPr>
            <a:r>
              <a:rPr lang="en-US" b="1" dirty="0"/>
              <a:t>A. Muscarinic receptors (peripheral, M receptors)</a:t>
            </a:r>
            <a:endParaRPr lang="en-US" dirty="0"/>
          </a:p>
          <a:p>
            <a:pPr marL="0" lvl="0" indent="0">
              <a:buNone/>
            </a:pPr>
            <a:r>
              <a:rPr lang="en-US" b="1" dirty="0" smtClean="0"/>
              <a:t>Types:</a:t>
            </a:r>
            <a:endParaRPr lang="en-US" dirty="0"/>
          </a:p>
          <a:p>
            <a:pPr marL="0" lvl="0" indent="0">
              <a:buNone/>
            </a:pPr>
            <a:r>
              <a:rPr lang="en-US" b="1" u="sng" dirty="0"/>
              <a:t>M1 receptors: </a:t>
            </a:r>
            <a:endParaRPr lang="en-US" dirty="0"/>
          </a:p>
          <a:p>
            <a:pPr marL="0" lvl="0" indent="0">
              <a:buNone/>
            </a:pPr>
            <a:r>
              <a:rPr lang="en-US" dirty="0"/>
              <a:t>Are present in autonomic ganglia, CNS and parietal cells of the stomach </a:t>
            </a:r>
          </a:p>
          <a:p>
            <a:pPr marL="0" lvl="0" indent="0">
              <a:buNone/>
            </a:pPr>
            <a:r>
              <a:rPr lang="en-US" b="1" u="sng" dirty="0"/>
              <a:t>M2 receptors: </a:t>
            </a:r>
            <a:endParaRPr lang="en-US" dirty="0"/>
          </a:p>
          <a:p>
            <a:pPr lvl="0"/>
            <a:r>
              <a:rPr lang="en-US" dirty="0"/>
              <a:t>Are present </a:t>
            </a:r>
            <a:r>
              <a:rPr lang="en-US" b="1" dirty="0"/>
              <a:t>in </a:t>
            </a:r>
            <a:r>
              <a:rPr lang="en-US" b="1" u="sng" dirty="0"/>
              <a:t>heart. </a:t>
            </a:r>
          </a:p>
          <a:p>
            <a:pPr lvl="0"/>
            <a:r>
              <a:rPr lang="en-US" dirty="0"/>
              <a:t>also present </a:t>
            </a:r>
            <a:r>
              <a:rPr lang="en-US" dirty="0" err="1"/>
              <a:t>presynaptically</a:t>
            </a:r>
            <a:r>
              <a:rPr lang="en-US" dirty="0"/>
              <a:t> on the cholinergic fibers to inhibit acetylcholine release (feedback)</a:t>
            </a:r>
          </a:p>
          <a:p>
            <a:pPr marL="0" lvl="0" indent="0">
              <a:buNone/>
            </a:pPr>
            <a:r>
              <a:rPr lang="en-US" b="1" u="sng" dirty="0"/>
              <a:t>M3 receptors:</a:t>
            </a:r>
            <a:r>
              <a:rPr lang="en-US" dirty="0"/>
              <a:t> are present in </a:t>
            </a:r>
            <a:r>
              <a:rPr lang="en-US" b="1" u="sng" dirty="0"/>
              <a:t>smooth muscle fibers </a:t>
            </a:r>
            <a:r>
              <a:rPr lang="en-US" b="1" dirty="0"/>
              <a:t>and </a:t>
            </a:r>
            <a:r>
              <a:rPr lang="en-US" b="1" u="sng" dirty="0"/>
              <a:t>secretory glands.</a:t>
            </a:r>
          </a:p>
          <a:p>
            <a:pPr marL="0" lvl="0" indent="0">
              <a:buNone/>
            </a:pPr>
            <a:r>
              <a:rPr lang="en-US" b="1" u="sng" dirty="0"/>
              <a:t>M4 and M5 receptors:</a:t>
            </a:r>
            <a:r>
              <a:rPr lang="en-US" dirty="0"/>
              <a:t> in the C.N.S.</a:t>
            </a:r>
          </a:p>
          <a:p>
            <a:pPr marL="0" indent="0">
              <a:buNone/>
            </a:pPr>
            <a:r>
              <a:rPr lang="en-US" b="1" dirty="0"/>
              <a:t>B. Nicotinic receptors (central, N receptors)</a:t>
            </a:r>
            <a:endParaRPr lang="en-US" dirty="0"/>
          </a:p>
          <a:p>
            <a:pPr marL="0" indent="0">
              <a:buNone/>
            </a:pPr>
            <a:endParaRPr lang="en-US" b="1" dirty="0" smtClean="0"/>
          </a:p>
          <a:p>
            <a:pPr marL="0" indent="0">
              <a:buNone/>
            </a:pPr>
            <a:r>
              <a:rPr lang="en-US" b="1" dirty="0" smtClean="0"/>
              <a:t>►Types:</a:t>
            </a:r>
            <a:endParaRPr lang="en-US" dirty="0"/>
          </a:p>
          <a:p>
            <a:pPr marL="0" lvl="0" indent="0">
              <a:buNone/>
            </a:pPr>
            <a:r>
              <a:rPr lang="en-US" b="1" dirty="0" err="1"/>
              <a:t>Nn</a:t>
            </a:r>
            <a:r>
              <a:rPr lang="en-US" b="1" dirty="0"/>
              <a:t> (Neuronal nicotinic receptors):</a:t>
            </a:r>
            <a:r>
              <a:rPr lang="en-US" dirty="0"/>
              <a:t> present in autonomic ganglia and suprarenal medulla.</a:t>
            </a:r>
          </a:p>
          <a:p>
            <a:pPr marL="0" lvl="0" indent="0">
              <a:buNone/>
            </a:pPr>
            <a:r>
              <a:rPr lang="en-US" b="1" dirty="0"/>
              <a:t>Nm (Muscle nicotinic receptors):</a:t>
            </a:r>
            <a:r>
              <a:rPr lang="en-US" dirty="0"/>
              <a:t> present in the </a:t>
            </a:r>
            <a:r>
              <a:rPr lang="en-US" b="1" u="sng" dirty="0"/>
              <a:t>neuromuscular junction.</a:t>
            </a:r>
          </a:p>
          <a:p>
            <a:endParaRPr lang="en-US" dirty="0"/>
          </a:p>
        </p:txBody>
      </p:sp>
    </p:spTree>
    <p:extLst>
      <p:ext uri="{BB962C8B-B14F-4D97-AF65-F5344CB8AC3E}">
        <p14:creationId xmlns:p14="http://schemas.microsoft.com/office/powerpoint/2010/main" val="240140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buNone/>
            </a:pPr>
            <a:r>
              <a:rPr lang="en-US" b="1" dirty="0">
                <a:sym typeface="Wingdings"/>
              </a:rPr>
              <a:t></a:t>
            </a:r>
            <a:r>
              <a:rPr lang="en-US" b="1" dirty="0"/>
              <a:t>Pharmacological Effects</a:t>
            </a:r>
            <a:endParaRPr lang="en-US" dirty="0"/>
          </a:p>
          <a:p>
            <a:pPr marL="0" lvl="0" indent="0">
              <a:buNone/>
            </a:pPr>
            <a:r>
              <a:rPr lang="en-US" b="1" dirty="0" smtClean="0"/>
              <a:t>*C.V.S</a:t>
            </a:r>
            <a:endParaRPr lang="en-US" dirty="0"/>
          </a:p>
          <a:p>
            <a:r>
              <a:rPr lang="en-US" b="1" u="sng" dirty="0"/>
              <a:t>Heart:</a:t>
            </a:r>
            <a:r>
              <a:rPr lang="en-US" u="sng" dirty="0"/>
              <a:t> </a:t>
            </a:r>
            <a:endParaRPr lang="en-US" dirty="0"/>
          </a:p>
          <a:p>
            <a:pPr marL="0" lvl="0" indent="0">
              <a:buNone/>
            </a:pPr>
            <a:r>
              <a:rPr lang="en-US" dirty="0"/>
              <a:t>Decreases all cardiac properties, except the conduction in the atria, which is increased.</a:t>
            </a:r>
          </a:p>
          <a:p>
            <a:r>
              <a:rPr lang="en-US" b="1" u="sng" dirty="0"/>
              <a:t>Blood vessels:</a:t>
            </a:r>
            <a:r>
              <a:rPr lang="en-US" dirty="0"/>
              <a:t> generalized vasodilatation.</a:t>
            </a:r>
          </a:p>
          <a:p>
            <a:r>
              <a:rPr lang="en-US" b="1" u="sng" dirty="0"/>
              <a:t>Blood </a:t>
            </a:r>
            <a:r>
              <a:rPr lang="en-US" b="1" u="sng" dirty="0" smtClean="0"/>
              <a:t>pressure: </a:t>
            </a:r>
            <a:r>
              <a:rPr lang="en-US" dirty="0" smtClean="0"/>
              <a:t>blood </a:t>
            </a:r>
            <a:r>
              <a:rPr lang="en-US" dirty="0"/>
              <a:t>pressure is </a:t>
            </a:r>
            <a:r>
              <a:rPr lang="en-US" dirty="0" smtClean="0"/>
              <a:t> </a:t>
            </a:r>
            <a:r>
              <a:rPr lang="en-US" dirty="0"/>
              <a:t>decreased.</a:t>
            </a:r>
          </a:p>
          <a:p>
            <a:pPr marL="0" lvl="0" indent="0">
              <a:buNone/>
            </a:pPr>
            <a:r>
              <a:rPr lang="en-US" b="1" dirty="0" smtClean="0"/>
              <a:t>*G.I.T</a:t>
            </a:r>
            <a:r>
              <a:rPr lang="en-US" b="1" dirty="0"/>
              <a:t>: </a:t>
            </a:r>
            <a:endParaRPr lang="en-US" dirty="0"/>
          </a:p>
          <a:p>
            <a:pPr marL="0" lvl="0" indent="0">
              <a:buNone/>
            </a:pPr>
            <a:r>
              <a:rPr lang="en-US" dirty="0"/>
              <a:t>A.ch increases gastric and intestinal peristalsis and relax the sphincters. It also stimulates salivary and gastric secretions.</a:t>
            </a:r>
          </a:p>
          <a:p>
            <a:pPr marL="0" lvl="0" indent="0">
              <a:buNone/>
            </a:pPr>
            <a:r>
              <a:rPr lang="en-US" b="1" dirty="0" smtClean="0"/>
              <a:t>*Lung</a:t>
            </a:r>
            <a:r>
              <a:rPr lang="en-US" b="1" dirty="0"/>
              <a:t>: </a:t>
            </a:r>
            <a:endParaRPr lang="en-US" dirty="0"/>
          </a:p>
          <a:p>
            <a:pPr marL="0" lvl="0" indent="0">
              <a:buNone/>
            </a:pPr>
            <a:r>
              <a:rPr lang="en-US" dirty="0"/>
              <a:t>bronchoconstriction and increased bronchial secretion.</a:t>
            </a:r>
          </a:p>
          <a:p>
            <a:pPr marL="0" indent="0">
              <a:buNone/>
            </a:pPr>
            <a:r>
              <a:rPr lang="en-US" dirty="0"/>
              <a:t> </a:t>
            </a:r>
            <a:r>
              <a:rPr lang="en-US" dirty="0" smtClean="0"/>
              <a:t>*</a:t>
            </a:r>
            <a:r>
              <a:rPr lang="en-US" b="1" dirty="0" smtClean="0"/>
              <a:t>Urinary </a:t>
            </a:r>
            <a:r>
              <a:rPr lang="en-US" b="1" dirty="0"/>
              <a:t>tract: </a:t>
            </a:r>
            <a:endParaRPr lang="en-US" dirty="0"/>
          </a:p>
          <a:p>
            <a:pPr marL="0" lvl="0" indent="0">
              <a:buNone/>
            </a:pPr>
            <a:r>
              <a:rPr lang="en-US" dirty="0"/>
              <a:t>A.ch contracts the detrusor muscle and relaxes the sphincter of the urinary bladder. </a:t>
            </a:r>
          </a:p>
          <a:p>
            <a:pPr marL="0" indent="0">
              <a:buNone/>
            </a:pPr>
            <a:r>
              <a:rPr lang="en-US" dirty="0"/>
              <a:t> </a:t>
            </a:r>
            <a:r>
              <a:rPr lang="en-US" dirty="0" smtClean="0"/>
              <a:t>*</a:t>
            </a:r>
            <a:r>
              <a:rPr lang="en-US" b="1" dirty="0" smtClean="0"/>
              <a:t>Eye</a:t>
            </a:r>
            <a:r>
              <a:rPr lang="en-US" b="1" dirty="0"/>
              <a:t>: </a:t>
            </a:r>
            <a:endParaRPr lang="en-US" dirty="0"/>
          </a:p>
          <a:p>
            <a:pPr marL="0" lvl="0" indent="0">
              <a:buNone/>
            </a:pPr>
            <a:r>
              <a:rPr lang="en-US" dirty="0"/>
              <a:t>A.ch produces </a:t>
            </a:r>
            <a:r>
              <a:rPr lang="en-US" dirty="0" smtClean="0"/>
              <a:t>meiosis. </a:t>
            </a:r>
            <a:endParaRPr lang="en-US" dirty="0"/>
          </a:p>
          <a:p>
            <a:pPr marL="0" indent="0">
              <a:buNone/>
            </a:pPr>
            <a:r>
              <a:rPr lang="en-US" b="1" dirty="0"/>
              <a:t>►Skeletal muscles:</a:t>
            </a:r>
            <a:r>
              <a:rPr lang="en-US" dirty="0"/>
              <a:t> stimulate motor end plate.</a:t>
            </a:r>
          </a:p>
          <a:p>
            <a:endParaRPr lang="en-US" dirty="0"/>
          </a:p>
        </p:txBody>
      </p:sp>
    </p:spTree>
    <p:extLst>
      <p:ext uri="{BB962C8B-B14F-4D97-AF65-F5344CB8AC3E}">
        <p14:creationId xmlns:p14="http://schemas.microsoft.com/office/powerpoint/2010/main" val="582094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915400" cy="6629400"/>
          </a:xfrm>
        </p:spPr>
        <p:txBody>
          <a:bodyPr>
            <a:normAutofit/>
          </a:bodyPr>
          <a:lstStyle/>
          <a:p>
            <a:pPr marL="0" indent="0">
              <a:buNone/>
            </a:pPr>
            <a:r>
              <a:rPr lang="en-US" b="1" dirty="0"/>
              <a:t>►Therapeutic Uses </a:t>
            </a:r>
            <a:endParaRPr lang="en-US" dirty="0"/>
          </a:p>
          <a:p>
            <a:pPr marL="0" lvl="0" indent="0">
              <a:buNone/>
            </a:pPr>
            <a:r>
              <a:rPr lang="en-US" dirty="0"/>
              <a:t>It has limited use because of its short duration and non-selectivity.</a:t>
            </a:r>
          </a:p>
          <a:p>
            <a:pPr marL="0" indent="0">
              <a:buNone/>
            </a:pPr>
            <a:r>
              <a:rPr lang="en-US" dirty="0"/>
              <a:t> </a:t>
            </a:r>
            <a:r>
              <a:rPr lang="en-US" b="1" dirty="0" smtClean="0"/>
              <a:t>►</a:t>
            </a:r>
            <a:r>
              <a:rPr lang="en-US" b="1" dirty="0"/>
              <a:t>Untoward Effects </a:t>
            </a:r>
            <a:endParaRPr lang="en-US" dirty="0"/>
          </a:p>
          <a:p>
            <a:pPr marL="0" lvl="0" indent="0">
              <a:buNone/>
            </a:pPr>
            <a:r>
              <a:rPr lang="en-US" dirty="0"/>
              <a:t>All effects produced by A.ch are untoward </a:t>
            </a:r>
            <a:r>
              <a:rPr lang="en-US" dirty="0" smtClean="0"/>
              <a:t>effect.</a:t>
            </a:r>
          </a:p>
          <a:p>
            <a:pPr marL="0" indent="0">
              <a:buNone/>
            </a:pPr>
            <a:r>
              <a:rPr lang="en-US" dirty="0" smtClean="0"/>
              <a:t> </a:t>
            </a:r>
            <a:r>
              <a:rPr lang="en-US" b="1" dirty="0" smtClean="0"/>
              <a:t>►INDIRECTLY ACTING PARASYMPATHOMIMETICS </a:t>
            </a:r>
            <a:endParaRPr lang="en-US" dirty="0" smtClean="0"/>
          </a:p>
          <a:p>
            <a:pPr marL="0" indent="0">
              <a:buNone/>
            </a:pPr>
            <a:r>
              <a:rPr lang="en-US" b="1" dirty="0" smtClean="0"/>
              <a:t>(</a:t>
            </a:r>
            <a:r>
              <a:rPr lang="en-US" b="1" dirty="0"/>
              <a:t>Cholinesterase Inhibitors)</a:t>
            </a:r>
            <a:endParaRPr lang="en-US" dirty="0"/>
          </a:p>
          <a:p>
            <a:pPr marL="0" indent="0">
              <a:buNone/>
            </a:pPr>
            <a:r>
              <a:rPr lang="en-US" dirty="0"/>
              <a:t> </a:t>
            </a:r>
            <a:r>
              <a:rPr lang="en-US" b="1" dirty="0" smtClean="0"/>
              <a:t>►</a:t>
            </a:r>
            <a:r>
              <a:rPr lang="en-US" b="1" dirty="0"/>
              <a:t>Mechanism of action </a:t>
            </a:r>
            <a:endParaRPr lang="en-US" dirty="0"/>
          </a:p>
          <a:p>
            <a:pPr marL="0" indent="0">
              <a:buNone/>
            </a:pPr>
            <a:r>
              <a:rPr lang="en-US" dirty="0"/>
              <a:t>By inhibiting cholinesterase, the indirect – acting agonists “amplify” the action of endogenous acetylcholine. Therefore, the indirect agents have muscarinic or nicotinic.</a:t>
            </a:r>
          </a:p>
          <a:p>
            <a:endParaRPr lang="en-US" dirty="0"/>
          </a:p>
        </p:txBody>
      </p:sp>
    </p:spTree>
    <p:extLst>
      <p:ext uri="{BB962C8B-B14F-4D97-AF65-F5344CB8AC3E}">
        <p14:creationId xmlns:p14="http://schemas.microsoft.com/office/powerpoint/2010/main" val="927771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b="1" dirty="0"/>
              <a:t>A- REVERSIBLE CHOLINESTERASE INHIBITORS</a:t>
            </a:r>
            <a:endParaRPr lang="en-US" dirty="0"/>
          </a:p>
          <a:p>
            <a:pPr marL="0" indent="0">
              <a:buNone/>
            </a:pPr>
            <a:r>
              <a:rPr lang="en-US" dirty="0"/>
              <a:t> </a:t>
            </a:r>
          </a:p>
          <a:p>
            <a:pPr marL="0" indent="0">
              <a:buNone/>
            </a:pPr>
            <a:r>
              <a:rPr lang="en-US" b="1" dirty="0"/>
              <a:t>1- PHYSOSTIGMINE </a:t>
            </a:r>
            <a:endParaRPr lang="en-US" dirty="0"/>
          </a:p>
          <a:p>
            <a:pPr marL="0" indent="0">
              <a:buNone/>
            </a:pPr>
            <a:r>
              <a:rPr lang="en-US" dirty="0"/>
              <a:t> </a:t>
            </a:r>
            <a:r>
              <a:rPr lang="en-US" b="1" dirty="0" smtClean="0"/>
              <a:t>►</a:t>
            </a:r>
            <a:r>
              <a:rPr lang="en-US" b="1" dirty="0"/>
              <a:t>Chemistry </a:t>
            </a:r>
            <a:endParaRPr lang="en-US" dirty="0"/>
          </a:p>
          <a:p>
            <a:pPr marL="0" lvl="0" indent="0">
              <a:buNone/>
            </a:pPr>
            <a:r>
              <a:rPr lang="en-US" dirty="0"/>
              <a:t>It is a tertiary amine </a:t>
            </a:r>
          </a:p>
          <a:p>
            <a:pPr marL="0" indent="0">
              <a:buNone/>
            </a:pPr>
            <a:r>
              <a:rPr lang="en-US" dirty="0"/>
              <a:t> </a:t>
            </a:r>
            <a:r>
              <a:rPr lang="en-US" b="1" dirty="0" smtClean="0"/>
              <a:t>►</a:t>
            </a:r>
            <a:r>
              <a:rPr lang="en-US" b="1" dirty="0"/>
              <a:t>Pharmacokinetics</a:t>
            </a:r>
            <a:endParaRPr lang="en-US" dirty="0"/>
          </a:p>
          <a:p>
            <a:pPr marL="0" lvl="0" indent="0">
              <a:buNone/>
            </a:pPr>
            <a:r>
              <a:rPr lang="en-US" dirty="0"/>
              <a:t>Being a tertiary amine, it can diffuse readily through the mucous membranes.</a:t>
            </a:r>
          </a:p>
          <a:p>
            <a:pPr marL="0" lvl="0" indent="0">
              <a:buNone/>
            </a:pPr>
            <a:r>
              <a:rPr lang="en-US" dirty="0"/>
              <a:t>It can cross blood brain barrier.</a:t>
            </a:r>
          </a:p>
          <a:p>
            <a:pPr marL="0" indent="0">
              <a:buNone/>
            </a:pPr>
            <a:r>
              <a:rPr lang="en-US" dirty="0"/>
              <a:t> </a:t>
            </a:r>
          </a:p>
          <a:p>
            <a:pPr marL="0" indent="0">
              <a:buNone/>
            </a:pPr>
            <a:r>
              <a:rPr lang="en-US" b="1" dirty="0"/>
              <a:t>►Pharmacodynamics</a:t>
            </a:r>
            <a:endParaRPr lang="en-US" dirty="0"/>
          </a:p>
          <a:p>
            <a:pPr marL="0" indent="0">
              <a:buNone/>
            </a:pPr>
            <a:r>
              <a:rPr lang="en-US" dirty="0"/>
              <a:t> </a:t>
            </a:r>
            <a:r>
              <a:rPr lang="en-US" b="1" dirty="0" smtClean="0">
                <a:sym typeface="Wingdings"/>
              </a:rPr>
              <a:t></a:t>
            </a:r>
            <a:r>
              <a:rPr lang="en-US" b="1" dirty="0" smtClean="0"/>
              <a:t> </a:t>
            </a:r>
            <a:r>
              <a:rPr lang="en-US" b="1" dirty="0"/>
              <a:t>Mechanism of Action</a:t>
            </a:r>
            <a:endParaRPr lang="en-US" dirty="0"/>
          </a:p>
          <a:p>
            <a:endParaRPr lang="en-US" dirty="0"/>
          </a:p>
        </p:txBody>
      </p:sp>
    </p:spTree>
    <p:extLst>
      <p:ext uri="{BB962C8B-B14F-4D97-AF65-F5344CB8AC3E}">
        <p14:creationId xmlns:p14="http://schemas.microsoft.com/office/powerpoint/2010/main" val="3341947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2260</Words>
  <Application>Microsoft Office PowerPoint</Application>
  <PresentationFormat>On-screen Show (4:3)</PresentationFormat>
  <Paragraphs>550</Paragraphs>
  <Slides>58</Slides>
  <Notes>1</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Common medical emergencies and drug toxicity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Causes of Status Epilepticus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Atia</dc:creator>
  <cp:lastModifiedBy>Mohammed Atia</cp:lastModifiedBy>
  <cp:revision>20</cp:revision>
  <dcterms:created xsi:type="dcterms:W3CDTF">2006-08-16T00:00:00Z</dcterms:created>
  <dcterms:modified xsi:type="dcterms:W3CDTF">2021-10-09T06:42:56Z</dcterms:modified>
</cp:coreProperties>
</file>