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405" r:id="rId3"/>
    <p:sldId id="615" r:id="rId4"/>
    <p:sldId id="665" r:id="rId5"/>
    <p:sldId id="619" r:id="rId6"/>
    <p:sldId id="258" r:id="rId7"/>
    <p:sldId id="561" r:id="rId8"/>
    <p:sldId id="562" r:id="rId9"/>
    <p:sldId id="580" r:id="rId10"/>
    <p:sldId id="581" r:id="rId11"/>
    <p:sldId id="565" r:id="rId12"/>
    <p:sldId id="559" r:id="rId13"/>
    <p:sldId id="259" r:id="rId14"/>
    <p:sldId id="260" r:id="rId15"/>
    <p:sldId id="261" r:id="rId16"/>
    <p:sldId id="556" r:id="rId17"/>
    <p:sldId id="663" r:id="rId18"/>
    <p:sldId id="586" r:id="rId19"/>
    <p:sldId id="662" r:id="rId20"/>
    <p:sldId id="557" r:id="rId21"/>
    <p:sldId id="558" r:id="rId22"/>
    <p:sldId id="461" r:id="rId23"/>
    <p:sldId id="462" r:id="rId24"/>
    <p:sldId id="463" r:id="rId25"/>
    <p:sldId id="464" r:id="rId26"/>
    <p:sldId id="465" r:id="rId27"/>
    <p:sldId id="466" r:id="rId28"/>
    <p:sldId id="467" r:id="rId29"/>
    <p:sldId id="472" r:id="rId30"/>
    <p:sldId id="473" r:id="rId31"/>
    <p:sldId id="474" r:id="rId32"/>
    <p:sldId id="475" r:id="rId33"/>
    <p:sldId id="263" r:id="rId34"/>
    <p:sldId id="264" r:id="rId35"/>
    <p:sldId id="265" r:id="rId36"/>
    <p:sldId id="588" r:id="rId37"/>
    <p:sldId id="597" r:id="rId38"/>
    <p:sldId id="587" r:id="rId39"/>
    <p:sldId id="444" r:id="rId40"/>
    <p:sldId id="445" r:id="rId41"/>
    <p:sldId id="476" r:id="rId42"/>
    <p:sldId id="590" r:id="rId43"/>
    <p:sldId id="449" r:id="rId44"/>
    <p:sldId id="266" r:id="rId45"/>
    <p:sldId id="267" r:id="rId46"/>
    <p:sldId id="268" r:id="rId47"/>
    <p:sldId id="269" r:id="rId48"/>
    <p:sldId id="270" r:id="rId49"/>
    <p:sldId id="592" r:id="rId50"/>
    <p:sldId id="271" r:id="rId51"/>
    <p:sldId id="279" r:id="rId52"/>
    <p:sldId id="280" r:id="rId53"/>
    <p:sldId id="609" r:id="rId54"/>
    <p:sldId id="281" r:id="rId55"/>
    <p:sldId id="282" r:id="rId56"/>
    <p:sldId id="283" r:id="rId57"/>
    <p:sldId id="285" r:id="rId58"/>
    <p:sldId id="610" r:id="rId59"/>
    <p:sldId id="611" r:id="rId60"/>
    <p:sldId id="664" r:id="rId61"/>
    <p:sldId id="319" r:id="rId62"/>
    <p:sldId id="46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5DFF67-4B3F-4BB5-9DC6-D64AF1AB05F7}" type="datetimeFigureOut">
              <a:rPr lang="ar-EG" smtClean="0"/>
              <a:pPr/>
              <a:t>22/10/1445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BB6BCD-5DBC-44F0-A218-779927E88402}" type="slidenum">
              <a:rPr lang="ar-EG" smtClean="0"/>
              <a:pPr/>
              <a:t>‹#›</a:t>
            </a:fld>
            <a:endParaRPr lang="ar-EG"/>
          </a:p>
        </p:txBody>
      </p:sp>
    </p:spTree>
    <p:extLst>
      <p:ext uri="{BB962C8B-B14F-4D97-AF65-F5344CB8AC3E}">
        <p14:creationId xmlns:p14="http://schemas.microsoft.com/office/powerpoint/2010/main" val="18213507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ltLang="en-US" smtClean="0"/>
          </a:p>
        </p:txBody>
      </p:sp>
      <p:sp>
        <p:nvSpPr>
          <p:cNvPr id="52228" name="Slide Number Placeholder 3"/>
          <p:cNvSpPr>
            <a:spLocks noGrp="1"/>
          </p:cNvSpPr>
          <p:nvPr>
            <p:ph type="sldNum" sz="quarter" idx="5"/>
          </p:nvPr>
        </p:nvSpPr>
        <p:spPr>
          <a:noFill/>
        </p:spPr>
        <p:txBody>
          <a:bodyPr/>
          <a:lstStyle/>
          <a:p>
            <a:fld id="{9609C383-2453-4B6F-93F3-DA4446613475}" type="slidenum">
              <a:rPr lang="en-US" altLang="en-US" smtClean="0"/>
              <a:pPr/>
              <a:t>9</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ltLang="en-US" smtClean="0"/>
          </a:p>
        </p:txBody>
      </p:sp>
      <p:sp>
        <p:nvSpPr>
          <p:cNvPr id="66564" name="Slide Number Placeholder 3"/>
          <p:cNvSpPr>
            <a:spLocks noGrp="1"/>
          </p:cNvSpPr>
          <p:nvPr>
            <p:ph type="sldNum" sz="quarter" idx="5"/>
          </p:nvPr>
        </p:nvSpPr>
        <p:spPr>
          <a:noFill/>
        </p:spPr>
        <p:txBody>
          <a:bodyPr/>
          <a:lstStyle/>
          <a:p>
            <a:fld id="{062B4D8A-776A-48E9-8D7D-892F4E1AFF50}" type="slidenum">
              <a:rPr lang="en-US" altLang="en-US" smtClean="0"/>
              <a:pPr/>
              <a:t>40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46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ar-EG"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16A14A8C-721B-47A6-9BE6-695AFE6C2724}" type="slidenum">
              <a:rPr lang="en-US" smtClean="0"/>
              <a:pPr/>
              <a:t>16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tLang="en-US" smtClean="0"/>
          </a:p>
        </p:txBody>
      </p:sp>
      <p:sp>
        <p:nvSpPr>
          <p:cNvPr id="60420" name="Slide Number Placeholder 3"/>
          <p:cNvSpPr>
            <a:spLocks noGrp="1"/>
          </p:cNvSpPr>
          <p:nvPr>
            <p:ph type="sldNum" sz="quarter" idx="5"/>
          </p:nvPr>
        </p:nvSpPr>
        <p:spPr>
          <a:noFill/>
        </p:spPr>
        <p:txBody>
          <a:bodyPr/>
          <a:lstStyle/>
          <a:p>
            <a:fld id="{B17A4A6D-285F-4AD0-B5D5-F6097009DAC6}" type="slidenum">
              <a:rPr lang="en-US" altLang="en-US" smtClean="0"/>
              <a:pPr/>
              <a:t>20</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ar-EG" smtClean="0">
              <a:latin typeface="Arial" pitchFamily="34" charset="0"/>
            </a:endParaRPr>
          </a:p>
        </p:txBody>
      </p:sp>
      <p:sp>
        <p:nvSpPr>
          <p:cNvPr id="60420" name="Slide Number Placeholder 3"/>
          <p:cNvSpPr>
            <a:spLocks noGrp="1"/>
          </p:cNvSpPr>
          <p:nvPr>
            <p:ph type="sldNum" sz="quarter" idx="5"/>
          </p:nvPr>
        </p:nvSpPr>
        <p:spPr>
          <a:noFill/>
        </p:spPr>
        <p:txBody>
          <a:bodyPr/>
          <a:lstStyle/>
          <a:p>
            <a:fld id="{346A7A3F-C111-43AF-858D-A2BFF3125167}" type="slidenum">
              <a:rPr lang="en-US" smtClean="0"/>
              <a:pPr/>
              <a:t>21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ltLang="en-US" smtClean="0"/>
          </a:p>
        </p:txBody>
      </p:sp>
      <p:sp>
        <p:nvSpPr>
          <p:cNvPr id="64516" name="Slide Number Placeholder 3"/>
          <p:cNvSpPr>
            <a:spLocks noGrp="1"/>
          </p:cNvSpPr>
          <p:nvPr>
            <p:ph type="sldNum" sz="quarter" idx="5"/>
          </p:nvPr>
        </p:nvSpPr>
        <p:spPr>
          <a:noFill/>
        </p:spPr>
        <p:txBody>
          <a:bodyPr/>
          <a:lstStyle/>
          <a:p>
            <a:fld id="{D5B9F046-B802-40A7-92FA-5AC9AC2B08C5}" type="slidenum">
              <a:rPr lang="en-US" altLang="en-US" smtClean="0"/>
              <a:pPr/>
              <a:t>29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ar-EG" smtClean="0">
              <a:latin typeface="Arial" pitchFamily="34" charset="0"/>
            </a:endParaRPr>
          </a:p>
        </p:txBody>
      </p:sp>
      <p:sp>
        <p:nvSpPr>
          <p:cNvPr id="65540" name="Slide Number Placeholder 3"/>
          <p:cNvSpPr>
            <a:spLocks noGrp="1"/>
          </p:cNvSpPr>
          <p:nvPr>
            <p:ph type="sldNum" sz="quarter" idx="5"/>
          </p:nvPr>
        </p:nvSpPr>
        <p:spPr>
          <a:noFill/>
        </p:spPr>
        <p:txBody>
          <a:bodyPr/>
          <a:lstStyle/>
          <a:p>
            <a:fld id="{6934320F-9C14-4D4F-A57D-8BA74C64410B}" type="slidenum">
              <a:rPr lang="en-US" smtClean="0"/>
              <a:pPr/>
              <a:t>30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tLang="en-US" smtClean="0"/>
          </a:p>
        </p:txBody>
      </p:sp>
      <p:sp>
        <p:nvSpPr>
          <p:cNvPr id="62468" name="Slide Number Placeholder 3"/>
          <p:cNvSpPr>
            <a:spLocks noGrp="1"/>
          </p:cNvSpPr>
          <p:nvPr>
            <p:ph type="sldNum" sz="quarter" idx="5"/>
          </p:nvPr>
        </p:nvSpPr>
        <p:spPr>
          <a:noFill/>
        </p:spPr>
        <p:txBody>
          <a:bodyPr/>
          <a:lstStyle/>
          <a:p>
            <a:fld id="{30D99B45-0178-4EA6-8501-EDB6072FB2AE}" type="slidenum">
              <a:rPr lang="en-US" altLang="en-US" smtClean="0"/>
              <a:pPr/>
              <a:t>31</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ar-EG"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CBF8D02A-C01F-4D4A-AF74-F65851570424}" type="slidenum">
              <a:rPr lang="en-US" smtClean="0"/>
              <a:pPr/>
              <a:t>32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C37B970-E1EF-4F7E-8FCA-DD33CA5F2D33}" type="slidenum">
              <a:rPr lang="en-US" altLang="en-US" smtClean="0"/>
              <a:pPr eaLnBrk="1" hangingPunct="1">
                <a:spcBef>
                  <a:spcPct val="0"/>
                </a:spcBef>
              </a:pPr>
              <a:t>37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b="1" dirty="0" smtClean="0">
                <a:latin typeface="Verdana" pitchFamily="34" charset="0"/>
              </a:rPr>
              <a:t> </a:t>
            </a:r>
            <a:endParaRPr lang="en-US" altLang="en-US" dirty="0"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1AB5433-9F2C-4367-90B8-F6D65E4FD6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819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3C6B5F0-D323-4293-BC78-7C619856A9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Liver cirrhosis </a:t>
            </a:r>
            <a:endParaRPr lang="ar-EG" dirty="0"/>
          </a:p>
        </p:txBody>
      </p:sp>
      <p:sp>
        <p:nvSpPr>
          <p:cNvPr id="3" name="Subtitle 2"/>
          <p:cNvSpPr>
            <a:spLocks noGrp="1"/>
          </p:cNvSpPr>
          <p:nvPr>
            <p:ph type="subTitle" idx="1"/>
          </p:nvPr>
        </p:nvSpPr>
        <p:spPr/>
        <p:txBody>
          <a:bodyPr/>
          <a:lstStyle/>
          <a:p>
            <a:r>
              <a:rPr lang="en-US" dirty="0" smtClean="0"/>
              <a:t>By </a:t>
            </a:r>
          </a:p>
          <a:p>
            <a:r>
              <a:rPr lang="en-US" dirty="0" smtClean="0"/>
              <a:t>Dr. Mohamed </a:t>
            </a:r>
            <a:r>
              <a:rPr lang="en-US" dirty="0" err="1" smtClean="0"/>
              <a:t>Abd</a:t>
            </a:r>
            <a:r>
              <a:rPr lang="en-US" dirty="0" smtClean="0"/>
              <a:t> </a:t>
            </a:r>
            <a:r>
              <a:rPr lang="en-US" dirty="0" err="1" smtClean="0"/>
              <a:t>Almoneim</a:t>
            </a:r>
            <a:r>
              <a:rPr lang="en-US" dirty="0" smtClean="0"/>
              <a:t> </a:t>
            </a:r>
            <a:r>
              <a:rPr lang="en-US" dirty="0" err="1" smtClean="0"/>
              <a:t>attia</a:t>
            </a:r>
            <a:r>
              <a:rPr lang="en-US" dirty="0" smtClean="0"/>
              <a:t> </a:t>
            </a:r>
            <a:endParaRPr lang="ar-E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a:xfrm>
            <a:off x="838200" y="304800"/>
            <a:ext cx="7543800" cy="1431925"/>
          </a:xfrm>
        </p:spPr>
        <p:txBody>
          <a:bodyPr/>
          <a:lstStyle/>
          <a:p>
            <a:pPr eaLnBrk="1" hangingPunct="1">
              <a:defRPr/>
            </a:pPr>
            <a:r>
              <a:rPr lang="en-US" sz="3600" i="1" dirty="0" smtClean="0">
                <a:latin typeface="+mn-lt"/>
                <a:ea typeface="ＭＳ Ｐゴシック" charset="0"/>
              </a:rPr>
              <a:t>Cirrhosis Facts:</a:t>
            </a:r>
            <a:endParaRPr lang="en-US" sz="3600" i="1" dirty="0">
              <a:latin typeface="+mn-lt"/>
              <a:ea typeface="ＭＳ Ｐゴシック" charset="0"/>
            </a:endParaRPr>
          </a:p>
        </p:txBody>
      </p:sp>
      <p:sp>
        <p:nvSpPr>
          <p:cNvPr id="19459" name="Rectangle 3"/>
          <p:cNvSpPr>
            <a:spLocks noGrp="1" noChangeArrowheads="1"/>
          </p:cNvSpPr>
          <p:nvPr>
            <p:ph type="body" idx="4294967295"/>
          </p:nvPr>
        </p:nvSpPr>
        <p:spPr>
          <a:xfrm>
            <a:off x="1600200" y="1981200"/>
            <a:ext cx="7543800" cy="4114800"/>
          </a:xfrm>
        </p:spPr>
        <p:txBody>
          <a:bodyPr/>
          <a:lstStyle/>
          <a:p>
            <a:pPr algn="just" eaLnBrk="1" hangingPunct="1">
              <a:buFont typeface="Wingdings 2" charset="0"/>
              <a:buChar char=""/>
              <a:defRPr/>
            </a:pPr>
            <a:r>
              <a:rPr lang="en-US" sz="3200" dirty="0" smtClean="0">
                <a:ea typeface="ＭＳ Ｐゴシック" charset="0"/>
              </a:rPr>
              <a:t>Progressive</a:t>
            </a:r>
            <a:r>
              <a:rPr lang="en-US" sz="3200" dirty="0">
                <a:ea typeface="ＭＳ Ｐゴシック" charset="0"/>
              </a:rPr>
              <a:t>, leads to liver failure</a:t>
            </a:r>
          </a:p>
          <a:p>
            <a:pPr algn="just" eaLnBrk="1" hangingPunct="1">
              <a:buFont typeface="Wingdings 2" charset="0"/>
              <a:buChar char=""/>
              <a:defRPr/>
            </a:pPr>
            <a:r>
              <a:rPr lang="en-US" sz="3200" dirty="0">
                <a:ea typeface="ＭＳ Ｐゴシック" charset="0"/>
              </a:rPr>
              <a:t>Insidious, prolonged </a:t>
            </a:r>
            <a:r>
              <a:rPr lang="en-US" sz="3200" dirty="0" smtClean="0">
                <a:ea typeface="ＭＳ Ｐゴシック" charset="0"/>
              </a:rPr>
              <a:t>course</a:t>
            </a:r>
          </a:p>
          <a:p>
            <a:pPr algn="just" eaLnBrk="1" hangingPunct="1">
              <a:buFont typeface="Wingdings 2" charset="0"/>
              <a:buChar char=""/>
              <a:defRPr/>
            </a:pPr>
            <a:r>
              <a:rPr lang="en-US" sz="3200" dirty="0" smtClean="0">
                <a:ea typeface="ＭＳ Ｐゴシック" charset="0"/>
              </a:rPr>
              <a:t>9th </a:t>
            </a:r>
            <a:r>
              <a:rPr lang="en-US" sz="3200" dirty="0">
                <a:ea typeface="ＭＳ Ｐゴシック" charset="0"/>
              </a:rPr>
              <a:t>leading cause of death in </a:t>
            </a:r>
            <a:r>
              <a:rPr lang="en-US" sz="3200" dirty="0" smtClean="0">
                <a:ea typeface="ＭＳ Ｐゴシック" charset="0"/>
              </a:rPr>
              <a:t>U.S.</a:t>
            </a:r>
            <a:endParaRPr lang="en-US" sz="3200" dirty="0">
              <a:ea typeface="ＭＳ Ｐゴシック" charset="0"/>
            </a:endParaRPr>
          </a:p>
          <a:p>
            <a:pPr algn="just" eaLnBrk="1" hangingPunct="1">
              <a:buFont typeface="Wingdings 2" charset="0"/>
              <a:buChar char=""/>
              <a:defRPr/>
            </a:pPr>
            <a:r>
              <a:rPr lang="en-US" sz="3200" dirty="0">
                <a:ea typeface="ＭＳ Ｐゴシック" charset="0"/>
              </a:rPr>
              <a:t>Twice as common in </a:t>
            </a:r>
            <a:r>
              <a:rPr lang="en-US" sz="3200" dirty="0" smtClean="0">
                <a:ea typeface="ＭＳ Ｐゴシック" charset="0"/>
              </a:rPr>
              <a:t>men</a:t>
            </a:r>
          </a:p>
          <a:p>
            <a:pPr algn="just" eaLnBrk="1" hangingPunct="1">
              <a:buFont typeface="Wingdings 2" charset="0"/>
              <a:buChar char=""/>
              <a:defRPr/>
            </a:pPr>
            <a:r>
              <a:rPr lang="en-US" sz="3200" dirty="0" smtClean="0">
                <a:ea typeface="ＭＳ Ｐゴシック" charset="0"/>
              </a:rPr>
              <a:t>Highest incidence between ages </a:t>
            </a:r>
          </a:p>
          <a:p>
            <a:pPr marL="0" indent="0" algn="just" eaLnBrk="1" hangingPunct="1">
              <a:buFont typeface="Wingdings 2" charset="0"/>
              <a:buNone/>
              <a:defRPr/>
            </a:pPr>
            <a:r>
              <a:rPr lang="en-US" sz="3200" dirty="0">
                <a:ea typeface="ＭＳ Ｐゴシック" charset="0"/>
              </a:rPr>
              <a:t> </a:t>
            </a:r>
            <a:r>
              <a:rPr lang="en-US" sz="3200" dirty="0" smtClean="0">
                <a:ea typeface="ＭＳ Ｐゴシック" charset="0"/>
              </a:rPr>
              <a:t>  40 and 60.</a:t>
            </a:r>
            <a:endParaRPr lang="en-US" sz="3200" dirty="0">
              <a:ea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b="1" smtClean="0">
                <a:latin typeface="Arial" pitchFamily="34" charset="0"/>
              </a:rPr>
              <a:t>Causes of Cirrhosis</a:t>
            </a:r>
          </a:p>
        </p:txBody>
      </p:sp>
      <p:sp>
        <p:nvSpPr>
          <p:cNvPr id="11267" name="Rectangle 3"/>
          <p:cNvSpPr>
            <a:spLocks noGrp="1" noChangeArrowheads="1"/>
          </p:cNvSpPr>
          <p:nvPr>
            <p:ph type="body" idx="1"/>
          </p:nvPr>
        </p:nvSpPr>
        <p:spPr>
          <a:xfrm>
            <a:off x="566738" y="1600200"/>
            <a:ext cx="8001000" cy="4419600"/>
          </a:xfrm>
        </p:spPr>
        <p:txBody>
          <a:bodyPr>
            <a:normAutofit fontScale="92500"/>
          </a:bodyPr>
          <a:lstStyle/>
          <a:p>
            <a:pPr marL="609600" indent="-609600" algn="just" rtl="0" eaLnBrk="1" hangingPunct="1">
              <a:lnSpc>
                <a:spcPct val="90000"/>
              </a:lnSpc>
              <a:buFontTx/>
              <a:buAutoNum type="arabicPeriod"/>
            </a:pPr>
            <a:r>
              <a:rPr lang="en-US" altLang="en-US" sz="3200" b="1" u="sng" dirty="0" smtClean="0">
                <a:latin typeface="Arial" pitchFamily="34" charset="0"/>
              </a:rPr>
              <a:t>Chronic viral hepatitis(HCV, HBV±HDV)</a:t>
            </a:r>
          </a:p>
          <a:p>
            <a:pPr marL="609600" indent="-609600" algn="just" rtl="0" eaLnBrk="1" hangingPunct="1">
              <a:lnSpc>
                <a:spcPct val="90000"/>
              </a:lnSpc>
              <a:buFontTx/>
              <a:buAutoNum type="arabicPeriod"/>
            </a:pPr>
            <a:r>
              <a:rPr lang="en-US" altLang="en-US" sz="3200" dirty="0" smtClean="0">
                <a:latin typeface="Arial" pitchFamily="34" charset="0"/>
              </a:rPr>
              <a:t>Metabolic: hemochromatosis, Wilson dis, alfa-1-antitrypsin, NASH</a:t>
            </a:r>
          </a:p>
          <a:p>
            <a:pPr marL="609600" indent="-609600" algn="just" rtl="0" eaLnBrk="1" hangingPunct="1">
              <a:lnSpc>
                <a:spcPct val="90000"/>
              </a:lnSpc>
              <a:buFontTx/>
              <a:buAutoNum type="arabicPeriod"/>
            </a:pPr>
            <a:r>
              <a:rPr lang="en-US" altLang="en-US" sz="3200" dirty="0" smtClean="0">
                <a:latin typeface="Arial" pitchFamily="34" charset="0"/>
              </a:rPr>
              <a:t>Prolonged cholestasis (PBC, PSC)</a:t>
            </a:r>
          </a:p>
          <a:p>
            <a:pPr marL="609600" indent="-609600" algn="just" rtl="0" eaLnBrk="1" hangingPunct="1">
              <a:lnSpc>
                <a:spcPct val="90000"/>
              </a:lnSpc>
              <a:buFontTx/>
              <a:buAutoNum type="arabicPeriod"/>
            </a:pPr>
            <a:r>
              <a:rPr lang="en-US" altLang="en-US" sz="3200" dirty="0" smtClean="0">
                <a:latin typeface="Arial" pitchFamily="34" charset="0"/>
              </a:rPr>
              <a:t>Autoimmune hepatitis</a:t>
            </a:r>
          </a:p>
          <a:p>
            <a:pPr marL="609600" indent="-609600" algn="just" rtl="0" eaLnBrk="1" hangingPunct="1">
              <a:lnSpc>
                <a:spcPct val="90000"/>
              </a:lnSpc>
              <a:buFontTx/>
              <a:buAutoNum type="arabicPeriod"/>
            </a:pPr>
            <a:r>
              <a:rPr lang="en-US" altLang="en-US" sz="3200" dirty="0" smtClean="0">
                <a:latin typeface="Arial" pitchFamily="34" charset="0"/>
              </a:rPr>
              <a:t>Hepatic venous outflow obstruction (VOD, BCS, Constrictive pericarditis)</a:t>
            </a:r>
          </a:p>
          <a:p>
            <a:pPr marL="609600" indent="-609600" algn="just" rtl="0" eaLnBrk="1" hangingPunct="1">
              <a:lnSpc>
                <a:spcPct val="90000"/>
              </a:lnSpc>
              <a:buFontTx/>
              <a:buAutoNum type="arabicPeriod"/>
            </a:pPr>
            <a:r>
              <a:rPr lang="en-US" altLang="en-US" sz="3200" dirty="0" smtClean="0">
                <a:latin typeface="Arial" pitchFamily="34" charset="0"/>
              </a:rPr>
              <a:t>Drugs and toxins</a:t>
            </a:r>
          </a:p>
          <a:p>
            <a:pPr marL="609600" indent="-609600" algn="just" rtl="0" eaLnBrk="1" hangingPunct="1">
              <a:lnSpc>
                <a:spcPct val="90000"/>
              </a:lnSpc>
              <a:buFontTx/>
              <a:buAutoNum type="arabicPeriod"/>
            </a:pPr>
            <a:r>
              <a:rPr lang="en-US" altLang="en-US" sz="3200" dirty="0" smtClean="0">
                <a:latin typeface="Arial" pitchFamily="34" charset="0"/>
              </a:rPr>
              <a:t>Alcohol</a:t>
            </a:r>
          </a:p>
        </p:txBody>
      </p:sp>
    </p:spTree>
    <p:extLst>
      <p:ext uri="{BB962C8B-B14F-4D97-AF65-F5344CB8AC3E}">
        <p14:creationId xmlns:p14="http://schemas.microsoft.com/office/powerpoint/2010/main" val="44986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10023.jpg                                                      0018E5CEMacintosh HD                   BBA75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9238"/>
            <a:ext cx="8077200" cy="62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78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rtl="1">
              <a:buNone/>
            </a:pPr>
            <a:r>
              <a:rPr lang="en-US" b="1" dirty="0" smtClean="0"/>
              <a:t>Portal hypertension:</a:t>
            </a:r>
            <a:endParaRPr lang="en-US" dirty="0" smtClean="0"/>
          </a:p>
          <a:p>
            <a:pPr rtl="1">
              <a:buNone/>
            </a:pPr>
            <a:r>
              <a:rPr lang="en-US" b="1" dirty="0" smtClean="0"/>
              <a:t>Definitio</a:t>
            </a:r>
            <a:r>
              <a:rPr lang="en-US" dirty="0" smtClean="0"/>
              <a:t>n: elevation of hydrostatic pressure within portal vein or its tributaries (normally =5 mmHg so, if portal hypertension = 7 mmHg or 30 CM water) </a:t>
            </a:r>
          </a:p>
          <a:p>
            <a:pPr rtl="1">
              <a:buNone/>
            </a:pPr>
            <a:r>
              <a:rPr lang="en-US" b="1" dirty="0" smtClean="0"/>
              <a:t>Anatomy:</a:t>
            </a:r>
            <a:endParaRPr lang="en-US" dirty="0" smtClean="0"/>
          </a:p>
          <a:p>
            <a:pPr rtl="1">
              <a:buNone/>
            </a:pPr>
            <a:r>
              <a:rPr lang="en-US" dirty="0" smtClean="0"/>
              <a:t>Union of superior mesenteric vein and </a:t>
            </a:r>
            <a:r>
              <a:rPr lang="en-US" dirty="0" err="1" smtClean="0"/>
              <a:t>splenic</a:t>
            </a:r>
            <a:r>
              <a:rPr lang="en-US" dirty="0" smtClean="0"/>
              <a:t> vein behind head of pancreas.</a:t>
            </a:r>
          </a:p>
          <a:p>
            <a:pPr rtl="1">
              <a:buNone/>
            </a:pPr>
            <a:endParaRPr lang="en-US" b="1" dirty="0" smtClean="0"/>
          </a:p>
          <a:p>
            <a:pPr rtl="1">
              <a:buNone/>
            </a:pPr>
            <a:r>
              <a:rPr lang="en-US" b="1" dirty="0" smtClean="0"/>
              <a:t>Causes:</a:t>
            </a:r>
            <a:endParaRPr lang="en-US" dirty="0" smtClean="0"/>
          </a:p>
          <a:p>
            <a:pPr rtl="1">
              <a:buNone/>
            </a:pPr>
            <a:r>
              <a:rPr lang="en-US" b="1" u="sng" dirty="0" smtClean="0"/>
              <a:t>*hepatic (cirrhosis</a:t>
            </a:r>
            <a:r>
              <a:rPr lang="en-US" dirty="0" smtClean="0"/>
              <a:t>)</a:t>
            </a:r>
          </a:p>
          <a:p>
            <a:pPr rtl="1">
              <a:buNone/>
            </a:pPr>
            <a:endParaRPr lang="ar-E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a:bodyPr>
          <a:lstStyle/>
          <a:p>
            <a:pPr rtl="1">
              <a:buNone/>
            </a:pPr>
            <a:r>
              <a:rPr lang="en-US" b="1" dirty="0" smtClean="0"/>
              <a:t>Clinical picture:</a:t>
            </a:r>
            <a:endParaRPr lang="en-US" dirty="0" smtClean="0"/>
          </a:p>
          <a:p>
            <a:pPr rtl="1">
              <a:buNone/>
            </a:pPr>
            <a:r>
              <a:rPr lang="en-US" b="1" dirty="0" smtClean="0"/>
              <a:t>1-  congestion:</a:t>
            </a:r>
            <a:endParaRPr lang="en-US" dirty="0" smtClean="0"/>
          </a:p>
          <a:p>
            <a:pPr rtl="1">
              <a:buNone/>
            </a:pPr>
            <a:r>
              <a:rPr lang="en-US" b="1" dirty="0" smtClean="0"/>
              <a:t>*</a:t>
            </a:r>
            <a:r>
              <a:rPr lang="en-US" dirty="0" smtClean="0"/>
              <a:t>gastric: leading to dyspepsia</a:t>
            </a:r>
          </a:p>
          <a:p>
            <a:pPr rtl="1">
              <a:buNone/>
            </a:pPr>
            <a:r>
              <a:rPr lang="en-US" dirty="0" smtClean="0"/>
              <a:t>* intestinal : leading to constipation and diarrhea </a:t>
            </a:r>
          </a:p>
          <a:p>
            <a:pPr rtl="1">
              <a:buNone/>
            </a:pPr>
            <a:r>
              <a:rPr lang="en-US" dirty="0" smtClean="0"/>
              <a:t>*spleen: enlarged spleen (left </a:t>
            </a:r>
            <a:r>
              <a:rPr lang="en-US" dirty="0" err="1" smtClean="0"/>
              <a:t>hypochondreal</a:t>
            </a:r>
            <a:r>
              <a:rPr lang="en-US" dirty="0" smtClean="0"/>
              <a:t> pain)</a:t>
            </a:r>
          </a:p>
          <a:p>
            <a:pPr rtl="1">
              <a:buNone/>
            </a:pPr>
            <a:r>
              <a:rPr lang="en-US" dirty="0" err="1" smtClean="0"/>
              <a:t>hepatosplenomegally</a:t>
            </a:r>
            <a:endParaRPr lang="en-US" dirty="0" smtClean="0"/>
          </a:p>
          <a:p>
            <a:pPr rtl="1">
              <a:buNone/>
            </a:pPr>
            <a:endParaRPr lang="en-US" b="1" dirty="0" smtClean="0"/>
          </a:p>
          <a:p>
            <a:pPr rtl="1">
              <a:buNone/>
            </a:pPr>
            <a:r>
              <a:rPr lang="en-US" b="1" dirty="0" smtClean="0"/>
              <a:t>2-rupture esophageal varices:</a:t>
            </a:r>
            <a:endParaRPr lang="en-US" dirty="0" smtClean="0"/>
          </a:p>
          <a:p>
            <a:pPr rtl="1">
              <a:buNone/>
            </a:pPr>
            <a:r>
              <a:rPr lang="en-US" dirty="0" smtClean="0"/>
              <a:t>*dilated elongated tortuous veins in the upper stomach , lower </a:t>
            </a:r>
            <a:r>
              <a:rPr lang="en-US" dirty="0" err="1" smtClean="0"/>
              <a:t>esophageus</a:t>
            </a:r>
            <a:r>
              <a:rPr lang="en-US" dirty="0" smtClean="0"/>
              <a:t> manifested by </a:t>
            </a:r>
            <a:r>
              <a:rPr lang="en-US" dirty="0" err="1" smtClean="0"/>
              <a:t>haematemesis</a:t>
            </a:r>
            <a:r>
              <a:rPr lang="en-US" dirty="0" smtClean="0"/>
              <a:t> and melena.</a:t>
            </a:r>
          </a:p>
          <a:p>
            <a:endParaRPr lang="ar-E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400800"/>
          </a:xfrm>
        </p:spPr>
        <p:txBody>
          <a:bodyPr>
            <a:normAutofit fontScale="92500" lnSpcReduction="10000"/>
          </a:bodyPr>
          <a:lstStyle/>
          <a:p>
            <a:pPr rtl="1">
              <a:buNone/>
            </a:pPr>
            <a:r>
              <a:rPr lang="en-US" b="1" u="sng" dirty="0" smtClean="0"/>
              <a:t>* Esophageal varices may be:</a:t>
            </a:r>
          </a:p>
          <a:p>
            <a:pPr rtl="1">
              <a:buNone/>
            </a:pPr>
            <a:r>
              <a:rPr lang="en-US" dirty="0" smtClean="0"/>
              <a:t>- silent</a:t>
            </a:r>
          </a:p>
          <a:p>
            <a:pPr rtl="1">
              <a:buNone/>
            </a:pPr>
            <a:r>
              <a:rPr lang="en-US" dirty="0" smtClean="0"/>
              <a:t>-repeated insidious hemorrhage leading to iron deficiency </a:t>
            </a:r>
            <a:r>
              <a:rPr lang="en-US" dirty="0" err="1" smtClean="0"/>
              <a:t>anaemia</a:t>
            </a:r>
            <a:r>
              <a:rPr lang="en-US" dirty="0" smtClean="0"/>
              <a:t>.</a:t>
            </a:r>
          </a:p>
          <a:p>
            <a:pPr rtl="1">
              <a:buNone/>
            </a:pPr>
            <a:r>
              <a:rPr lang="en-US" dirty="0" smtClean="0"/>
              <a:t>-sudden rupture either :</a:t>
            </a:r>
          </a:p>
          <a:p>
            <a:pPr rtl="1">
              <a:buNone/>
            </a:pPr>
            <a:r>
              <a:rPr lang="en-US" dirty="0" smtClean="0"/>
              <a:t>(</a:t>
            </a:r>
            <a:r>
              <a:rPr lang="en-US" u="sng" dirty="0" smtClean="0"/>
              <a:t>From within </a:t>
            </a:r>
            <a:r>
              <a:rPr lang="en-US" dirty="0" smtClean="0"/>
              <a:t>due to sudden increase in portal venous pressure by cough, exercise, or straining)  </a:t>
            </a:r>
            <a:r>
              <a:rPr lang="en-US" u="sng" dirty="0" smtClean="0"/>
              <a:t>OR erosion </a:t>
            </a:r>
            <a:r>
              <a:rPr lang="en-US" dirty="0" smtClean="0"/>
              <a:t>from </a:t>
            </a:r>
            <a:r>
              <a:rPr lang="en-US" dirty="0" err="1" smtClean="0"/>
              <a:t>esophegitis</a:t>
            </a:r>
            <a:r>
              <a:rPr lang="en-US" dirty="0" smtClean="0"/>
              <a:t> due to ( NSAID-hard   food or peptic ulcer).</a:t>
            </a:r>
          </a:p>
          <a:p>
            <a:pPr rtl="1">
              <a:buNone/>
            </a:pPr>
            <a:r>
              <a:rPr lang="en-US" dirty="0" smtClean="0"/>
              <a:t>Here patient manifested by bright red blood not stopped spontaneously because  of  negative </a:t>
            </a:r>
            <a:r>
              <a:rPr lang="en-US" dirty="0" err="1" smtClean="0"/>
              <a:t>intrathoracic</a:t>
            </a:r>
            <a:r>
              <a:rPr lang="en-US" dirty="0" smtClean="0"/>
              <a:t> pressure which keep veins patent</a:t>
            </a:r>
          </a:p>
          <a:p>
            <a:pPr rtl="1">
              <a:buNone/>
            </a:pPr>
            <a:r>
              <a:rPr lang="en-US" dirty="0" smtClean="0"/>
              <a:t>It can be diagnosed by endoscopy and barium swallow.</a:t>
            </a:r>
          </a:p>
          <a:p>
            <a:pPr>
              <a:buNone/>
            </a:pPr>
            <a:endParaRPr lang="ar-E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Varices</a:t>
            </a:r>
          </a:p>
        </p:txBody>
      </p:sp>
      <p:graphicFrame>
        <p:nvGraphicFramePr>
          <p:cNvPr id="1026" name="Object 3"/>
          <p:cNvGraphicFramePr>
            <a:graphicFrameLocks noGrp="1" noChangeAspect="1"/>
          </p:cNvGraphicFramePr>
          <p:nvPr>
            <p:ph type="dgm" idx="1"/>
          </p:nvPr>
        </p:nvGraphicFramePr>
        <p:xfrm>
          <a:off x="768350" y="3048000"/>
          <a:ext cx="7759700" cy="2184400"/>
        </p:xfrm>
        <a:graphic>
          <a:graphicData uri="http://schemas.openxmlformats.org/presentationml/2006/ole">
            <mc:AlternateContent xmlns:mc="http://schemas.openxmlformats.org/markup-compatibility/2006">
              <mc:Choice xmlns:v="urn:schemas-microsoft-com:vml" Requires="v">
                <p:oleObj spid="_x0000_s121900" name="MS Org Chart" r:id="rId4" imgW="7736305" imgH="2177716" progId="">
                  <p:embed followColorScheme="full"/>
                </p:oleObj>
              </mc:Choice>
              <mc:Fallback>
                <p:oleObj name="MS Org Chart" r:id="rId4" imgW="7736305" imgH="2177716" progId="">
                  <p:embed followColorScheme="full"/>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350" y="3048000"/>
                        <a:ext cx="7759700" cy="218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smtClean="0">
                <a:latin typeface="Arial" pitchFamily="34" charset="0"/>
              </a:rPr>
              <a:t>Prominent abdominal veins.</a:t>
            </a:r>
          </a:p>
        </p:txBody>
      </p:sp>
      <p:pic>
        <p:nvPicPr>
          <p:cNvPr id="18435" name="Picture 3" descr="caput medusae from portal ht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752600"/>
            <a:ext cx="7848600" cy="4267200"/>
          </a:xfrm>
          <a:noFill/>
        </p:spPr>
      </p:pic>
    </p:spTree>
    <p:extLst>
      <p:ext uri="{BB962C8B-B14F-4D97-AF65-F5344CB8AC3E}">
        <p14:creationId xmlns:p14="http://schemas.microsoft.com/office/powerpoint/2010/main" val="1145600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4000" b="1" smtClean="0">
                <a:latin typeface="Arial" pitchFamily="34" charset="0"/>
              </a:rPr>
              <a:t>Esophageal Varices</a:t>
            </a:r>
          </a:p>
        </p:txBody>
      </p:sp>
      <p:pic>
        <p:nvPicPr>
          <p:cNvPr id="30723" name="Picture 3" descr="esophageal vari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752600"/>
            <a:ext cx="7848600" cy="4114800"/>
          </a:xfrm>
          <a:noFill/>
        </p:spPr>
      </p:pic>
    </p:spTree>
    <p:extLst>
      <p:ext uri="{BB962C8B-B14F-4D97-AF65-F5344CB8AC3E}">
        <p14:creationId xmlns:p14="http://schemas.microsoft.com/office/powerpoint/2010/main" val="2188874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211763"/>
          </a:xfrm>
          <a:prstGeom prst="rect">
            <a:avLst/>
          </a:prstGeom>
          <a:noFill/>
          <a:ln>
            <a:noFill/>
          </a:ln>
        </p:spPr>
      </p:pic>
    </p:spTree>
    <p:extLst>
      <p:ext uri="{BB962C8B-B14F-4D97-AF65-F5344CB8AC3E}">
        <p14:creationId xmlns:p14="http://schemas.microsoft.com/office/powerpoint/2010/main" val="377397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248400"/>
          </a:xfrm>
        </p:spPr>
        <p:txBody>
          <a:bodyPr>
            <a:normAutofit fontScale="85000" lnSpcReduction="20000"/>
          </a:bodyPr>
          <a:lstStyle/>
          <a:p>
            <a:pPr rtl="1">
              <a:buNone/>
            </a:pPr>
            <a:r>
              <a:rPr lang="en-US" b="1" u="sng" dirty="0" smtClean="0"/>
              <a:t>Functions of the liver:</a:t>
            </a:r>
            <a:endParaRPr lang="en-US" dirty="0" smtClean="0"/>
          </a:p>
          <a:p>
            <a:pPr rtl="1">
              <a:buNone/>
            </a:pPr>
            <a:r>
              <a:rPr lang="en-US" dirty="0" smtClean="0"/>
              <a:t>1- Bile metabolism.</a:t>
            </a:r>
          </a:p>
          <a:p>
            <a:pPr rtl="1">
              <a:buNone/>
            </a:pPr>
            <a:endParaRPr lang="ar-EG" dirty="0" smtClean="0"/>
          </a:p>
          <a:p>
            <a:pPr rtl="1">
              <a:buNone/>
            </a:pPr>
            <a:r>
              <a:rPr lang="en-US" dirty="0" smtClean="0"/>
              <a:t>2- Protein metabolism:</a:t>
            </a:r>
          </a:p>
          <a:p>
            <a:pPr rtl="1">
              <a:buNone/>
            </a:pPr>
            <a:r>
              <a:rPr lang="en-US" dirty="0" smtClean="0"/>
              <a:t>*formation of albumin (3.5-5.5 g/dl).</a:t>
            </a:r>
          </a:p>
          <a:p>
            <a:pPr rtl="1">
              <a:buNone/>
            </a:pPr>
            <a:r>
              <a:rPr lang="en-US" dirty="0" smtClean="0"/>
              <a:t>*formation of clotting factors (2, 7, 9, 10).</a:t>
            </a:r>
          </a:p>
          <a:p>
            <a:pPr rtl="1">
              <a:buNone/>
            </a:pPr>
            <a:r>
              <a:rPr lang="en-US" dirty="0" smtClean="0"/>
              <a:t>*incorporation of ammonia with CO2 to form urea.</a:t>
            </a:r>
          </a:p>
          <a:p>
            <a:pPr rtl="1">
              <a:buNone/>
            </a:pPr>
            <a:endParaRPr lang="ar-EG" dirty="0" smtClean="0"/>
          </a:p>
          <a:p>
            <a:pPr rtl="1">
              <a:buNone/>
            </a:pPr>
            <a:r>
              <a:rPr lang="en-US" dirty="0" smtClean="0"/>
              <a:t>3-fat metabolism.</a:t>
            </a:r>
          </a:p>
          <a:p>
            <a:pPr rtl="1">
              <a:buNone/>
            </a:pPr>
            <a:endParaRPr lang="en-US" dirty="0" smtClean="0"/>
          </a:p>
          <a:p>
            <a:pPr rtl="1">
              <a:buNone/>
            </a:pPr>
            <a:r>
              <a:rPr lang="en-US" dirty="0" smtClean="0"/>
              <a:t>4- carbohydrate metabolism: </a:t>
            </a:r>
            <a:r>
              <a:rPr lang="en-US" dirty="0" err="1" smtClean="0"/>
              <a:t>gluconeogenesis</a:t>
            </a:r>
            <a:r>
              <a:rPr lang="en-US" dirty="0" smtClean="0"/>
              <a:t>, glycogen </a:t>
            </a:r>
            <a:endParaRPr lang="ar-EG" dirty="0" smtClean="0"/>
          </a:p>
          <a:p>
            <a:pPr rtl="1">
              <a:buNone/>
            </a:pPr>
            <a:r>
              <a:rPr lang="en-US" dirty="0" smtClean="0"/>
              <a:t>storage and glucose release.</a:t>
            </a:r>
          </a:p>
          <a:p>
            <a:pPr>
              <a:buNone/>
            </a:pPr>
            <a:endParaRPr lang="en-US" dirty="0" smtClean="0"/>
          </a:p>
          <a:p>
            <a:pPr>
              <a:buNone/>
            </a:pPr>
            <a:r>
              <a:rPr lang="en-US" dirty="0" smtClean="0"/>
              <a:t>5-detoxification of (hormones, drugs, and toxic substances).</a:t>
            </a:r>
            <a:endParaRPr lang="ar-E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858000" cy="1200150"/>
          </a:xfrm>
          <a:prstGeom prst="rect">
            <a:avLst/>
          </a:prstGeom>
          <a:noFill/>
        </p:spPr>
        <p:txBody>
          <a:bodyPr>
            <a:spAutoFit/>
          </a:bodyPr>
          <a:lstStyle/>
          <a:p>
            <a:pPr algn="ctr">
              <a:defRPr/>
            </a:pPr>
            <a:r>
              <a:rPr lang="en-US" sz="3600" i="1" dirty="0">
                <a:solidFill>
                  <a:schemeClr val="accent3">
                    <a:lumMod val="75000"/>
                  </a:schemeClr>
                </a:solidFill>
                <a:ea typeface="ＭＳ Ｐゴシック" charset="0"/>
              </a:rPr>
              <a:t>Complications:</a:t>
            </a:r>
          </a:p>
          <a:p>
            <a:pPr algn="ctr">
              <a:defRPr/>
            </a:pPr>
            <a:r>
              <a:rPr lang="en-US" sz="3600" i="1" dirty="0">
                <a:solidFill>
                  <a:schemeClr val="accent3">
                    <a:lumMod val="75000"/>
                  </a:schemeClr>
                </a:solidFill>
                <a:latin typeface="+mn-lt"/>
                <a:ea typeface="ＭＳ Ｐゴシック" charset="0"/>
              </a:rPr>
              <a:t>Esophageal &amp; Gastric Varices:</a:t>
            </a:r>
          </a:p>
        </p:txBody>
      </p:sp>
      <p:sp>
        <p:nvSpPr>
          <p:cNvPr id="3" name="TextBox 2"/>
          <p:cNvSpPr txBox="1"/>
          <p:nvPr/>
        </p:nvSpPr>
        <p:spPr>
          <a:xfrm>
            <a:off x="1066800" y="1447800"/>
            <a:ext cx="7772400" cy="3323987"/>
          </a:xfrm>
          <a:prstGeom prst="rect">
            <a:avLst/>
          </a:prstGeom>
          <a:noFill/>
        </p:spPr>
        <p:txBody>
          <a:bodyPr wrap="square">
            <a:spAutoFit/>
          </a:bodyPr>
          <a:lstStyle/>
          <a:p>
            <a:pPr lvl="1" indent="-457200">
              <a:buClr>
                <a:schemeClr val="accent3">
                  <a:lumMod val="75000"/>
                </a:schemeClr>
              </a:buClr>
              <a:buFont typeface="Arial"/>
              <a:buChar char="•"/>
              <a:defRPr/>
            </a:pPr>
            <a:r>
              <a:rPr lang="en-US" i="1" dirty="0" smtClean="0">
                <a:solidFill>
                  <a:schemeClr val="accent3">
                    <a:lumMod val="75000"/>
                  </a:schemeClr>
                </a:solidFill>
                <a:latin typeface="Garamond" charset="0"/>
                <a:ea typeface="ＭＳ Ｐゴシック" charset="0"/>
              </a:rPr>
              <a:t>Esophageal: Complex</a:t>
            </a:r>
            <a:r>
              <a:rPr lang="en-US" sz="2400" dirty="0" smtClean="0">
                <a:latin typeface="Garamond" charset="0"/>
                <a:ea typeface="ＭＳ Ｐゴシック" charset="0"/>
              </a:rPr>
              <a:t> </a:t>
            </a:r>
            <a:r>
              <a:rPr lang="en-US" sz="2400" dirty="0">
                <a:latin typeface="Garamond" charset="0"/>
                <a:ea typeface="ＭＳ Ｐゴシック" charset="0"/>
              </a:rPr>
              <a:t>of twisting veins at lower end of </a:t>
            </a:r>
            <a:r>
              <a:rPr lang="en-US" sz="2400" dirty="0" smtClean="0">
                <a:latin typeface="Garamond" charset="0"/>
                <a:ea typeface="ＭＳ Ｐゴシック" charset="0"/>
              </a:rPr>
              <a:t>esophagus and upper </a:t>
            </a:r>
            <a:r>
              <a:rPr lang="en-US" sz="2400" dirty="0">
                <a:latin typeface="Garamond" charset="0"/>
                <a:ea typeface="ＭＳ Ｐゴシック" charset="0"/>
              </a:rPr>
              <a:t>portion of stomach</a:t>
            </a:r>
          </a:p>
          <a:p>
            <a:pPr marL="457200" indent="-457200">
              <a:buClr>
                <a:schemeClr val="accent3">
                  <a:lumMod val="75000"/>
                </a:schemeClr>
              </a:buClr>
              <a:buFont typeface="Arial"/>
              <a:buChar char="•"/>
              <a:defRPr/>
            </a:pPr>
            <a:endParaRPr lang="en-US" b="1" dirty="0">
              <a:solidFill>
                <a:schemeClr val="accent1"/>
              </a:solidFill>
              <a:latin typeface="Garamond" charset="0"/>
              <a:ea typeface="ＭＳ Ｐゴシック" charset="0"/>
            </a:endParaRPr>
          </a:p>
          <a:p>
            <a:pPr marL="457200" indent="-457200">
              <a:buClr>
                <a:schemeClr val="accent3">
                  <a:lumMod val="75000"/>
                </a:schemeClr>
              </a:buClr>
              <a:buFont typeface="Arial"/>
              <a:buChar char="•"/>
              <a:defRPr/>
            </a:pPr>
            <a:r>
              <a:rPr lang="en-US" b="1" dirty="0">
                <a:solidFill>
                  <a:schemeClr val="accent1"/>
                </a:solidFill>
                <a:latin typeface="Garamond" charset="0"/>
                <a:ea typeface="ＭＳ Ｐゴシック" charset="0"/>
              </a:rPr>
              <a:t>Most life threatening complication</a:t>
            </a:r>
            <a:r>
              <a:rPr lang="en-US" b="1" dirty="0" smtClean="0">
                <a:solidFill>
                  <a:schemeClr val="accent1"/>
                </a:solidFill>
                <a:latin typeface="Garamond" charset="0"/>
                <a:ea typeface="ＭＳ Ｐゴシック" charset="0"/>
              </a:rPr>
              <a:t>!!</a:t>
            </a:r>
          </a:p>
          <a:p>
            <a:pPr marL="457200" indent="-457200">
              <a:buClr>
                <a:schemeClr val="accent3">
                  <a:lumMod val="75000"/>
                </a:schemeClr>
              </a:buClr>
              <a:buFont typeface="Arial"/>
              <a:buChar char="•"/>
              <a:defRPr/>
            </a:pPr>
            <a:r>
              <a:rPr lang="en-US" altLang="en-US" b="1" dirty="0" smtClean="0"/>
              <a:t>The varices can rupture in 1/3 cases and can lead to death in 50% cases.</a:t>
            </a:r>
          </a:p>
          <a:p>
            <a:pPr marL="457200" indent="-457200">
              <a:buClr>
                <a:schemeClr val="accent3">
                  <a:lumMod val="75000"/>
                </a:schemeClr>
              </a:buClr>
              <a:buFont typeface="Arial"/>
              <a:buChar char="•"/>
              <a:defRPr/>
            </a:pPr>
            <a:r>
              <a:rPr lang="en-US" altLang="en-US" b="1" dirty="0" smtClean="0"/>
              <a:t> Clinical Feature :</a:t>
            </a:r>
          </a:p>
          <a:p>
            <a:r>
              <a:rPr lang="en-US" altLang="en-US" b="1" dirty="0" smtClean="0"/>
              <a:t>*Melena (black color stools)</a:t>
            </a:r>
          </a:p>
          <a:p>
            <a:r>
              <a:rPr lang="en-US" altLang="en-US" b="1" dirty="0" smtClean="0"/>
              <a:t>*Hematemesis</a:t>
            </a:r>
          </a:p>
          <a:p>
            <a:r>
              <a:rPr lang="en-US" altLang="en-US" b="1" dirty="0" smtClean="0"/>
              <a:t>*Hypovolemic shock</a:t>
            </a:r>
          </a:p>
          <a:p>
            <a:pPr marL="457200" indent="-457200">
              <a:buClr>
                <a:schemeClr val="accent3">
                  <a:lumMod val="75000"/>
                </a:schemeClr>
              </a:buClr>
              <a:buFont typeface="Arial"/>
              <a:buChar char="•"/>
              <a:defRPr/>
            </a:pPr>
            <a:endParaRPr lang="en-US" altLang="en-US" b="1" dirty="0" smtClean="0"/>
          </a:p>
          <a:p>
            <a:pPr marL="457200" indent="-457200">
              <a:buClr>
                <a:schemeClr val="accent3">
                  <a:lumMod val="75000"/>
                </a:schemeClr>
              </a:buClr>
              <a:buFont typeface="Arial"/>
              <a:buChar char="•"/>
              <a:defRPr/>
            </a:pPr>
            <a:endParaRPr lang="en-US" b="1" dirty="0">
              <a:solidFill>
                <a:schemeClr val="accent1"/>
              </a:solidFill>
              <a:latin typeface="Garamond" charset="0"/>
              <a:ea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sz="quarter"/>
          </p:nvPr>
        </p:nvSpPr>
        <p:spPr/>
        <p:txBody>
          <a:bodyPr>
            <a:normAutofit fontScale="90000"/>
          </a:bodyPr>
          <a:lstStyle/>
          <a:p>
            <a:pPr eaLnBrk="1" hangingPunct="1"/>
            <a:r>
              <a:rPr lang="en-US" smtClean="0"/>
              <a:t>Esophageal Varices</a:t>
            </a:r>
            <a:br>
              <a:rPr lang="en-US" smtClean="0"/>
            </a:br>
            <a:r>
              <a:rPr lang="en-US" smtClean="0"/>
              <a:t>		Medical Management</a:t>
            </a:r>
          </a:p>
        </p:txBody>
      </p:sp>
      <p:sp>
        <p:nvSpPr>
          <p:cNvPr id="24579" name="Rectangle 3"/>
          <p:cNvSpPr>
            <a:spLocks noGrp="1" noChangeArrowheads="1"/>
          </p:cNvSpPr>
          <p:nvPr>
            <p:ph sz="quarter" idx="1"/>
          </p:nvPr>
        </p:nvSpPr>
        <p:spPr>
          <a:xfrm>
            <a:off x="1981200" y="2209800"/>
            <a:ext cx="1981200" cy="1981200"/>
          </a:xfrm>
        </p:spPr>
        <p:txBody>
          <a:bodyPr/>
          <a:lstStyle/>
          <a:p>
            <a:pPr algn="ctr" eaLnBrk="1" hangingPunct="1">
              <a:buFont typeface="Wingdings" pitchFamily="2" charset="2"/>
              <a:buNone/>
            </a:pPr>
            <a:r>
              <a:rPr lang="en-US" sz="2400" smtClean="0"/>
              <a:t>Prevent </a:t>
            </a:r>
          </a:p>
          <a:p>
            <a:pPr algn="ctr" eaLnBrk="1" hangingPunct="1">
              <a:buFont typeface="Wingdings" pitchFamily="2" charset="2"/>
              <a:buNone/>
            </a:pPr>
            <a:r>
              <a:rPr lang="en-US" sz="2400" smtClean="0"/>
              <a:t>initial </a:t>
            </a:r>
          </a:p>
          <a:p>
            <a:pPr algn="ctr" eaLnBrk="1" hangingPunct="1">
              <a:buFont typeface="Wingdings" pitchFamily="2" charset="2"/>
              <a:buNone/>
            </a:pPr>
            <a:r>
              <a:rPr lang="en-US" sz="2400" smtClean="0"/>
              <a:t>hemorrhage</a:t>
            </a:r>
          </a:p>
        </p:txBody>
      </p:sp>
      <p:sp>
        <p:nvSpPr>
          <p:cNvPr id="24580" name="Rectangle 4"/>
          <p:cNvSpPr>
            <a:spLocks noGrp="1" noChangeArrowheads="1"/>
          </p:cNvSpPr>
          <p:nvPr>
            <p:ph sz="quarter" idx="2"/>
          </p:nvPr>
        </p:nvSpPr>
        <p:spPr>
          <a:xfrm>
            <a:off x="5791200" y="2514600"/>
            <a:ext cx="1828800" cy="1981200"/>
          </a:xfrm>
        </p:spPr>
        <p:txBody>
          <a:bodyPr/>
          <a:lstStyle/>
          <a:p>
            <a:pPr algn="ctr" eaLnBrk="1" hangingPunct="1">
              <a:buFont typeface="Wingdings" pitchFamily="2" charset="2"/>
              <a:buNone/>
            </a:pPr>
            <a:r>
              <a:rPr lang="en-US" sz="2400" smtClean="0"/>
              <a:t>Manage </a:t>
            </a:r>
          </a:p>
          <a:p>
            <a:pPr algn="ctr" eaLnBrk="1" hangingPunct="1">
              <a:buFont typeface="Wingdings" pitchFamily="2" charset="2"/>
              <a:buNone/>
            </a:pPr>
            <a:r>
              <a:rPr lang="en-US" sz="2400" smtClean="0"/>
              <a:t>acute </a:t>
            </a:r>
          </a:p>
          <a:p>
            <a:pPr algn="ctr" eaLnBrk="1" hangingPunct="1">
              <a:buFont typeface="Wingdings" pitchFamily="2" charset="2"/>
              <a:buNone/>
            </a:pPr>
            <a:r>
              <a:rPr lang="en-US" sz="2400" smtClean="0"/>
              <a:t>hemorrhage</a:t>
            </a:r>
          </a:p>
        </p:txBody>
      </p:sp>
      <p:sp>
        <p:nvSpPr>
          <p:cNvPr id="24581" name="Rectangle 5"/>
          <p:cNvSpPr>
            <a:spLocks noGrp="1" noChangeArrowheads="1"/>
          </p:cNvSpPr>
          <p:nvPr>
            <p:ph sz="quarter" idx="4"/>
          </p:nvPr>
        </p:nvSpPr>
        <p:spPr>
          <a:xfrm>
            <a:off x="3733800" y="4495800"/>
            <a:ext cx="1905000" cy="1981200"/>
          </a:xfrm>
        </p:spPr>
        <p:txBody>
          <a:bodyPr/>
          <a:lstStyle/>
          <a:p>
            <a:pPr algn="ctr" eaLnBrk="1" hangingPunct="1">
              <a:buFont typeface="Wingdings" pitchFamily="2" charset="2"/>
              <a:buNone/>
            </a:pPr>
            <a:r>
              <a:rPr lang="en-US" sz="2400" smtClean="0"/>
              <a:t>Prevent </a:t>
            </a:r>
          </a:p>
          <a:p>
            <a:pPr algn="ctr" eaLnBrk="1" hangingPunct="1">
              <a:buFont typeface="Wingdings" pitchFamily="2" charset="2"/>
              <a:buNone/>
            </a:pPr>
            <a:r>
              <a:rPr lang="en-US" sz="2400" smtClean="0"/>
              <a:t>recurrent </a:t>
            </a:r>
          </a:p>
          <a:p>
            <a:pPr algn="ctr" eaLnBrk="1" hangingPunct="1">
              <a:buFont typeface="Wingdings" pitchFamily="2" charset="2"/>
              <a:buNone/>
            </a:pPr>
            <a:r>
              <a:rPr lang="en-US" sz="2400" smtClean="0"/>
              <a:t>hemorrhage</a:t>
            </a:r>
          </a:p>
        </p:txBody>
      </p:sp>
      <p:sp>
        <p:nvSpPr>
          <p:cNvPr id="24582" name="AutoShape 6"/>
          <p:cNvSpPr>
            <a:spLocks noChangeArrowheads="1"/>
          </p:cNvSpPr>
          <p:nvPr/>
        </p:nvSpPr>
        <p:spPr bwMode="auto">
          <a:xfrm rot="-820450">
            <a:off x="4335463" y="2762250"/>
            <a:ext cx="1143000" cy="228600"/>
          </a:xfrm>
          <a:prstGeom prst="curvedDownArrow">
            <a:avLst>
              <a:gd name="adj1" fmla="val 100000"/>
              <a:gd name="adj2" fmla="val 200000"/>
              <a:gd name="adj3" fmla="val 33333"/>
            </a:avLst>
          </a:prstGeom>
          <a:solidFill>
            <a:schemeClr val="folHlink"/>
          </a:solidFill>
          <a:ln w="9525">
            <a:solidFill>
              <a:srgbClr val="CC3300"/>
            </a:solidFill>
            <a:miter lim="800000"/>
            <a:headEnd/>
            <a:tailEnd/>
          </a:ln>
        </p:spPr>
        <p:txBody>
          <a:bodyPr wrap="none" anchor="ctr"/>
          <a:lstStyle/>
          <a:p>
            <a:endParaRPr lang="ar-EG"/>
          </a:p>
        </p:txBody>
      </p:sp>
      <p:sp>
        <p:nvSpPr>
          <p:cNvPr id="24583" name="AutoShape 7"/>
          <p:cNvSpPr>
            <a:spLocks noChangeArrowheads="1"/>
          </p:cNvSpPr>
          <p:nvPr/>
        </p:nvSpPr>
        <p:spPr bwMode="auto">
          <a:xfrm rot="6294500">
            <a:off x="5905500" y="4457700"/>
            <a:ext cx="990600" cy="304800"/>
          </a:xfrm>
          <a:prstGeom prst="curvedDownArrow">
            <a:avLst>
              <a:gd name="adj1" fmla="val 65000"/>
              <a:gd name="adj2" fmla="val 130000"/>
              <a:gd name="adj3" fmla="val 33333"/>
            </a:avLst>
          </a:prstGeom>
          <a:solidFill>
            <a:schemeClr val="folHlink"/>
          </a:solidFill>
          <a:ln w="9525">
            <a:solidFill>
              <a:srgbClr val="CC3300"/>
            </a:solidFill>
            <a:miter lim="800000"/>
            <a:headEnd/>
            <a:tailEnd/>
          </a:ln>
        </p:spPr>
        <p:txBody>
          <a:bodyPr wrap="none" anchor="ctr"/>
          <a:lstStyle/>
          <a:p>
            <a:endParaRPr lang="ar-EG"/>
          </a:p>
        </p:txBody>
      </p:sp>
      <p:sp>
        <p:nvSpPr>
          <p:cNvPr id="24584" name="Rectangle 8"/>
          <p:cNvSpPr>
            <a:spLocks noChangeArrowheads="1"/>
          </p:cNvSpPr>
          <p:nvPr/>
        </p:nvSpPr>
        <p:spPr bwMode="auto">
          <a:xfrm>
            <a:off x="1828800" y="2057400"/>
            <a:ext cx="2286000" cy="1676400"/>
          </a:xfrm>
          <a:prstGeom prst="rect">
            <a:avLst/>
          </a:prstGeom>
          <a:noFill/>
          <a:ln w="28575">
            <a:solidFill>
              <a:schemeClr val="folHlink"/>
            </a:solidFill>
            <a:miter lim="800000"/>
            <a:headEnd/>
            <a:tailEnd/>
          </a:ln>
        </p:spPr>
        <p:txBody>
          <a:bodyPr wrap="none" anchor="ctr"/>
          <a:lstStyle/>
          <a:p>
            <a:endParaRPr lang="ar-EG"/>
          </a:p>
        </p:txBody>
      </p:sp>
      <p:sp>
        <p:nvSpPr>
          <p:cNvPr id="24585" name="Rectangle 9"/>
          <p:cNvSpPr>
            <a:spLocks noChangeArrowheads="1"/>
          </p:cNvSpPr>
          <p:nvPr/>
        </p:nvSpPr>
        <p:spPr bwMode="auto">
          <a:xfrm>
            <a:off x="5486400" y="2286000"/>
            <a:ext cx="2286000" cy="1676400"/>
          </a:xfrm>
          <a:prstGeom prst="rect">
            <a:avLst/>
          </a:prstGeom>
          <a:noFill/>
          <a:ln w="28575">
            <a:solidFill>
              <a:schemeClr val="folHlink"/>
            </a:solidFill>
            <a:miter lim="800000"/>
            <a:headEnd/>
            <a:tailEnd/>
          </a:ln>
        </p:spPr>
        <p:txBody>
          <a:bodyPr wrap="none" anchor="ctr"/>
          <a:lstStyle/>
          <a:p>
            <a:endParaRPr lang="ar-EG"/>
          </a:p>
        </p:txBody>
      </p:sp>
      <p:sp>
        <p:nvSpPr>
          <p:cNvPr id="24586" name="Rectangle 10"/>
          <p:cNvSpPr>
            <a:spLocks noChangeArrowheads="1"/>
          </p:cNvSpPr>
          <p:nvPr/>
        </p:nvSpPr>
        <p:spPr bwMode="auto">
          <a:xfrm>
            <a:off x="3581400" y="4343400"/>
            <a:ext cx="2286000" cy="1676400"/>
          </a:xfrm>
          <a:prstGeom prst="rect">
            <a:avLst/>
          </a:prstGeom>
          <a:noFill/>
          <a:ln w="28575">
            <a:solidFill>
              <a:schemeClr val="folHlink"/>
            </a:solidFill>
            <a:miter lim="800000"/>
            <a:headEnd/>
            <a:tailEnd/>
          </a:ln>
        </p:spPr>
        <p:txBody>
          <a:bodyPr wrap="none" anchor="ctr"/>
          <a:lstStyle/>
          <a:p>
            <a:endParaRPr lang="ar-EG"/>
          </a:p>
        </p:txBody>
      </p:sp>
      <p:sp>
        <p:nvSpPr>
          <p:cNvPr id="132107" name="AutoShape 11"/>
          <p:cNvSpPr>
            <a:spLocks noChangeArrowheads="1"/>
          </p:cNvSpPr>
          <p:nvPr/>
        </p:nvSpPr>
        <p:spPr bwMode="auto">
          <a:xfrm>
            <a:off x="7391400" y="609600"/>
            <a:ext cx="914400" cy="838200"/>
          </a:xfrm>
          <a:prstGeom prst="star5">
            <a:avLst/>
          </a:prstGeom>
          <a:solidFill>
            <a:schemeClr val="hlink"/>
          </a:solidFill>
          <a:ln w="9525">
            <a:solidFill>
              <a:schemeClr val="bg1"/>
            </a:solidFill>
            <a:miter lim="800000"/>
            <a:headEnd/>
            <a:tailEnd/>
          </a:ln>
          <a:effectLst/>
        </p:spPr>
        <p:txBody>
          <a:bodyPr wrap="none" anchor="ctr"/>
          <a:lstStyle/>
          <a:p>
            <a:pP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a:bodyPr>
          <a:lstStyle/>
          <a:p>
            <a:pPr rtl="1">
              <a:buNone/>
            </a:pPr>
            <a:r>
              <a:rPr lang="en-US" b="1" u="sng" dirty="0" smtClean="0"/>
              <a:t>Treatment </a:t>
            </a:r>
            <a:endParaRPr lang="en-US" dirty="0" smtClean="0"/>
          </a:p>
          <a:p>
            <a:pPr rtl="1">
              <a:buNone/>
            </a:pPr>
            <a:r>
              <a:rPr lang="en-US" b="1" dirty="0" smtClean="0"/>
              <a:t> A-  Stop drugs.</a:t>
            </a:r>
          </a:p>
          <a:p>
            <a:pPr rtl="1">
              <a:buNone/>
            </a:pPr>
            <a:r>
              <a:rPr lang="en-US" b="1" dirty="0" smtClean="0"/>
              <a:t>B- treatment of upper GIT bleeding:</a:t>
            </a:r>
          </a:p>
          <a:p>
            <a:pPr rtl="1">
              <a:buNone/>
            </a:pPr>
            <a:r>
              <a:rPr lang="en-US" b="1" dirty="0" smtClean="0"/>
              <a:t>Definition: </a:t>
            </a:r>
            <a:r>
              <a:rPr lang="en-US" dirty="0" smtClean="0"/>
              <a:t>bleeding occur from upper portion  of GIT usually (esophagus, stomach, duodenum ) due to: </a:t>
            </a:r>
          </a:p>
          <a:p>
            <a:pPr rtl="1">
              <a:buNone/>
            </a:pPr>
            <a:r>
              <a:rPr lang="en-US" dirty="0" smtClean="0"/>
              <a:t>( rupture esophageal </a:t>
            </a:r>
            <a:r>
              <a:rPr lang="en-US" dirty="0" err="1" smtClean="0"/>
              <a:t>varices</a:t>
            </a:r>
            <a:r>
              <a:rPr lang="en-US" dirty="0" smtClean="0"/>
              <a:t>, peptic ulcer (</a:t>
            </a:r>
            <a:r>
              <a:rPr lang="en-US" dirty="0" err="1" smtClean="0"/>
              <a:t>gastroduodenal</a:t>
            </a:r>
            <a:r>
              <a:rPr lang="en-US" dirty="0" smtClean="0"/>
              <a:t> ), systemic cause as NSAID).</a:t>
            </a:r>
          </a:p>
          <a:p>
            <a:pPr rtl="1">
              <a:buNone/>
            </a:pPr>
            <a:r>
              <a:rPr lang="en-US" b="1" dirty="0" smtClean="0"/>
              <a:t>Clinical picture:</a:t>
            </a:r>
          </a:p>
          <a:p>
            <a:pPr rtl="1">
              <a:buNone/>
            </a:pPr>
            <a:r>
              <a:rPr lang="en-US" dirty="0" smtClean="0"/>
              <a:t>*Overt bleeding in the form of </a:t>
            </a:r>
            <a:r>
              <a:rPr lang="en-US" dirty="0" err="1" smtClean="0"/>
              <a:t>hematemesis</a:t>
            </a:r>
            <a:r>
              <a:rPr lang="en-US" dirty="0" smtClean="0"/>
              <a:t> and </a:t>
            </a:r>
            <a:r>
              <a:rPr lang="en-US" dirty="0" err="1" smtClean="0"/>
              <a:t>melena</a:t>
            </a:r>
            <a:r>
              <a:rPr lang="en-US" dirty="0" smtClean="0"/>
              <a:t>.</a:t>
            </a:r>
          </a:p>
          <a:p>
            <a:pPr>
              <a:buNone/>
            </a:pPr>
            <a:endParaRPr lang="ar-E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rtl="1">
              <a:buNone/>
            </a:pPr>
            <a:r>
              <a:rPr lang="en-US" dirty="0" smtClean="0"/>
              <a:t>Treatment:</a:t>
            </a:r>
          </a:p>
          <a:p>
            <a:pPr rtl="1">
              <a:buNone/>
            </a:pPr>
            <a:r>
              <a:rPr lang="en-US" dirty="0" smtClean="0"/>
              <a:t>A)-  Stop acute bleeding:</a:t>
            </a:r>
          </a:p>
          <a:p>
            <a:pPr>
              <a:buFontTx/>
              <a:buNone/>
            </a:pPr>
            <a:r>
              <a:rPr lang="en-US" dirty="0" smtClean="0"/>
              <a:t>*Urgent hospitalization, complete bed rest with head lower down with warmth.</a:t>
            </a:r>
          </a:p>
          <a:p>
            <a:pPr>
              <a:buFontTx/>
              <a:buNone/>
            </a:pPr>
            <a:r>
              <a:rPr lang="en-US" dirty="0" smtClean="0"/>
              <a:t> *</a:t>
            </a:r>
            <a:r>
              <a:rPr lang="en-US" altLang="en-US" b="1" dirty="0" smtClean="0"/>
              <a:t>Monitor the vitals signs and Pass I/V line.</a:t>
            </a:r>
            <a:endParaRPr lang="en-US" dirty="0" smtClean="0"/>
          </a:p>
          <a:p>
            <a:pPr rtl="1">
              <a:buNone/>
            </a:pPr>
            <a:r>
              <a:rPr lang="en-US" dirty="0" smtClean="0"/>
              <a:t>* Fresh blood transfusion to supply deficient clotting factors and avoid stored blood which contain ammonia</a:t>
            </a:r>
          </a:p>
          <a:p>
            <a:pPr rtl="1">
              <a:buNone/>
            </a:pPr>
            <a:r>
              <a:rPr lang="en-US" dirty="0" smtClean="0"/>
              <a:t>(may be packed RBCs to maximize O2 delivery)</a:t>
            </a:r>
          </a:p>
          <a:p>
            <a:pPr rtl="1">
              <a:buNone/>
            </a:pPr>
            <a:r>
              <a:rPr lang="en-US" dirty="0" smtClean="0"/>
              <a:t>(don’t give plasma expander which produce dilution of blood coagulation constituents so, increasing bleeding tendency).</a:t>
            </a:r>
          </a:p>
          <a:p>
            <a:pPr rtl="1">
              <a:buNone/>
            </a:pPr>
            <a:r>
              <a:rPr lang="en-US" altLang="en-US" b="1" dirty="0" smtClean="0"/>
              <a:t> *FFP( Fresh Frozen Plasma) can be given  in case of thrombocytopenia.</a:t>
            </a:r>
            <a:endParaRPr lang="en-US" dirty="0" smtClean="0"/>
          </a:p>
          <a:p>
            <a:pPr rtl="1">
              <a:buNone/>
            </a:pPr>
            <a:r>
              <a:rPr lang="ar-EG" dirty="0" smtClean="0"/>
              <a:t> </a:t>
            </a:r>
            <a:r>
              <a:rPr lang="en-US" dirty="0" smtClean="0"/>
              <a:t> *After restoring blood volume , take blood sample for (clotting and bleeding time and for level of creatinine for acute renal failure).</a:t>
            </a:r>
          </a:p>
          <a:p>
            <a:pPr>
              <a:buNone/>
            </a:pPr>
            <a:r>
              <a:rPr lang="en-US" dirty="0" smtClean="0"/>
              <a:t>*Vitamin K  (IM) to correct hypoprothrombinemia) , recombinant activated factor 8 to augment initiation of coagulation.</a:t>
            </a:r>
            <a:endParaRPr lang="ar-E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686800" cy="6705600"/>
          </a:xfrm>
        </p:spPr>
        <p:txBody>
          <a:bodyPr>
            <a:normAutofit fontScale="92500"/>
          </a:bodyPr>
          <a:lstStyle/>
          <a:p>
            <a:pPr rtl="1">
              <a:buNone/>
            </a:pPr>
            <a:r>
              <a:rPr lang="en-US" dirty="0" smtClean="0"/>
              <a:t>*Suction of blood from the stomach  then gastric lavage with cold saline.</a:t>
            </a:r>
          </a:p>
          <a:p>
            <a:pPr rtl="1">
              <a:buNone/>
            </a:pPr>
            <a:r>
              <a:rPr lang="en-US" dirty="0" smtClean="0"/>
              <a:t>*Sedative (if needed give </a:t>
            </a:r>
            <a:r>
              <a:rPr lang="en-US" dirty="0" err="1" smtClean="0"/>
              <a:t>oxazepam</a:t>
            </a:r>
            <a:r>
              <a:rPr lang="en-US" dirty="0" smtClean="0"/>
              <a:t> not diazepam), never morphine.</a:t>
            </a:r>
          </a:p>
          <a:p>
            <a:pPr rtl="1">
              <a:buNone/>
            </a:pPr>
            <a:r>
              <a:rPr lang="en-US" dirty="0" smtClean="0"/>
              <a:t>*Ranitidine I.V</a:t>
            </a:r>
            <a:r>
              <a:rPr lang="en-US" dirty="0" smtClean="0"/>
              <a:t>. or PPI : </a:t>
            </a:r>
            <a:r>
              <a:rPr lang="en-US" dirty="0" smtClean="0"/>
              <a:t>aim is decrease  stomach PH </a:t>
            </a:r>
            <a:r>
              <a:rPr lang="en-US" altLang="en-US" b="1" dirty="0" smtClean="0"/>
              <a:t>to reduce gastric irritation</a:t>
            </a:r>
            <a:r>
              <a:rPr lang="en-US" dirty="0" smtClean="0"/>
              <a:t> and so, decrease frequency of stress induced mucosal lesions ( surgery , trauma, burn , hemorrhage…_)</a:t>
            </a:r>
          </a:p>
          <a:p>
            <a:pPr rtl="1">
              <a:buNone/>
            </a:pPr>
            <a:r>
              <a:rPr lang="en-US" dirty="0" smtClean="0"/>
              <a:t>*Emergency endoscopy: its aim to detect blood origin , exclude bleeding  peptic ulcer from other causes.   </a:t>
            </a:r>
          </a:p>
          <a:p>
            <a:pPr rtl="1">
              <a:buNone/>
            </a:pPr>
            <a:r>
              <a:rPr lang="en-US" b="1" u="sng" dirty="0" smtClean="0"/>
              <a:t>* Drug treatment:</a:t>
            </a:r>
            <a:endParaRPr lang="en-US" dirty="0" smtClean="0"/>
          </a:p>
          <a:p>
            <a:pPr rtl="1">
              <a:buNone/>
            </a:pPr>
            <a:r>
              <a:rPr lang="en-US" dirty="0" smtClean="0"/>
              <a:t>Only used to control acute bleeding from rupture esophageal varices due to portal hypertension  </a:t>
            </a:r>
            <a:r>
              <a:rPr lang="en-US" dirty="0" err="1" smtClean="0"/>
              <a:t>e.g</a:t>
            </a:r>
            <a:r>
              <a:rPr lang="en-US" dirty="0" smtClean="0"/>
              <a:t> :</a:t>
            </a:r>
          </a:p>
          <a:p>
            <a:endParaRPr lang="ar-E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705600"/>
          </a:xfrm>
        </p:spPr>
        <p:txBody>
          <a:bodyPr>
            <a:normAutofit fontScale="85000" lnSpcReduction="20000"/>
          </a:bodyPr>
          <a:lstStyle/>
          <a:p>
            <a:pPr rtl="1">
              <a:buNone/>
            </a:pPr>
            <a:r>
              <a:rPr lang="en-US" b="1" dirty="0" smtClean="0"/>
              <a:t>1-  Vasopressin: (via V1 receptors):</a:t>
            </a:r>
            <a:endParaRPr lang="en-US" dirty="0" smtClean="0"/>
          </a:p>
          <a:p>
            <a:pPr rtl="1">
              <a:buNone/>
            </a:pPr>
            <a:r>
              <a:rPr lang="en-US" dirty="0" smtClean="0"/>
              <a:t> Mechanism of action:</a:t>
            </a:r>
          </a:p>
          <a:p>
            <a:pPr rtl="1">
              <a:buNone/>
            </a:pPr>
            <a:r>
              <a:rPr lang="en-US" dirty="0" smtClean="0"/>
              <a:t>*V.C of </a:t>
            </a:r>
            <a:r>
              <a:rPr lang="en-US" dirty="0" err="1" smtClean="0"/>
              <a:t>splanchnic</a:t>
            </a:r>
            <a:r>
              <a:rPr lang="en-US" dirty="0" smtClean="0"/>
              <a:t> blood vessels so, decreasing  blood inflow  and decrease </a:t>
            </a:r>
            <a:r>
              <a:rPr lang="en-US" dirty="0" err="1" smtClean="0"/>
              <a:t>intravariceal</a:t>
            </a:r>
            <a:r>
              <a:rPr lang="en-US" dirty="0" smtClean="0"/>
              <a:t> blood flow.</a:t>
            </a:r>
          </a:p>
          <a:p>
            <a:pPr rtl="1">
              <a:buNone/>
            </a:pPr>
            <a:r>
              <a:rPr lang="en-US" dirty="0" smtClean="0"/>
              <a:t>*contraction of esophageal musculature so, collapsing of varices.</a:t>
            </a:r>
          </a:p>
          <a:p>
            <a:pPr rtl="1">
              <a:buNone/>
            </a:pPr>
            <a:r>
              <a:rPr lang="en-US" dirty="0" smtClean="0"/>
              <a:t>*contraction of intestine so, get rid of blood in the bowel.</a:t>
            </a:r>
          </a:p>
          <a:p>
            <a:pPr rtl="1">
              <a:buNone/>
            </a:pPr>
            <a:r>
              <a:rPr lang="en-US" dirty="0" smtClean="0"/>
              <a:t>*V.C of other blood vessels (systemic so, increasing blood pressure ,  coronary so, producing angina pain, etc….)</a:t>
            </a:r>
          </a:p>
          <a:p>
            <a:pPr rtl="1">
              <a:buNone/>
            </a:pPr>
            <a:r>
              <a:rPr lang="en-US" dirty="0" smtClean="0"/>
              <a:t>* </a:t>
            </a:r>
            <a:r>
              <a:rPr lang="en-US" dirty="0" err="1" smtClean="0"/>
              <a:t>Spasmogenic</a:t>
            </a:r>
            <a:r>
              <a:rPr lang="en-US" dirty="0" smtClean="0"/>
              <a:t> to other SMF, as uterus leading to its contraction (abortion in pregnant female).</a:t>
            </a:r>
          </a:p>
          <a:p>
            <a:pPr rtl="1">
              <a:buNone/>
            </a:pPr>
            <a:r>
              <a:rPr lang="en-US" dirty="0" smtClean="0"/>
              <a:t>Side effects:</a:t>
            </a:r>
          </a:p>
          <a:p>
            <a:pPr rtl="1">
              <a:buNone/>
            </a:pPr>
            <a:r>
              <a:rPr lang="en-US" dirty="0" smtClean="0"/>
              <a:t>-Abdominal colic, facial pallor, and bowel evacuation (active drug).</a:t>
            </a:r>
          </a:p>
          <a:p>
            <a:pPr rtl="1">
              <a:buNone/>
            </a:pPr>
            <a:r>
              <a:rPr lang="en-US" dirty="0" smtClean="0"/>
              <a:t>-PPT myocardial ischemia.</a:t>
            </a:r>
          </a:p>
          <a:p>
            <a:pPr rtl="1">
              <a:buNone/>
            </a:pPr>
            <a:r>
              <a:rPr lang="en-US" dirty="0" smtClean="0"/>
              <a:t>- abortion in pregnant female.</a:t>
            </a:r>
          </a:p>
          <a:p>
            <a:pPr>
              <a:buNone/>
            </a:pPr>
            <a:r>
              <a:rPr lang="en-US" dirty="0" smtClean="0"/>
              <a:t>-antidiuretic action.</a:t>
            </a:r>
            <a:endParaRPr lang="ar-E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rmAutofit fontScale="92500" lnSpcReduction="20000"/>
          </a:bodyPr>
          <a:lstStyle/>
          <a:p>
            <a:pPr rtl="1">
              <a:buNone/>
            </a:pPr>
            <a:r>
              <a:rPr lang="en-US" b="1" dirty="0" smtClean="0"/>
              <a:t>2-Glypressin (given bolus):</a:t>
            </a:r>
            <a:endParaRPr lang="en-US" dirty="0" smtClean="0"/>
          </a:p>
          <a:p>
            <a:pPr rtl="1">
              <a:buNone/>
            </a:pPr>
            <a:r>
              <a:rPr lang="en-US" dirty="0" smtClean="0"/>
              <a:t>Vasopressin is released from it over several hours in amounts beneficial to decrease portal venous pressure without systemic side effects.</a:t>
            </a:r>
          </a:p>
          <a:p>
            <a:pPr rtl="1">
              <a:buNone/>
            </a:pPr>
            <a:r>
              <a:rPr lang="en-US" b="1" dirty="0" smtClean="0"/>
              <a:t>3-Terlipressin</a:t>
            </a:r>
            <a:r>
              <a:rPr lang="en-US" dirty="0" smtClean="0"/>
              <a:t>:</a:t>
            </a:r>
          </a:p>
          <a:p>
            <a:pPr rtl="1">
              <a:buNone/>
            </a:pPr>
            <a:r>
              <a:rPr lang="en-US" dirty="0" smtClean="0"/>
              <a:t>Same as vasopressin with slow release  with long t1/2 but higher tissue penetration than vasopressin.</a:t>
            </a:r>
          </a:p>
          <a:p>
            <a:pPr rtl="1">
              <a:buNone/>
            </a:pPr>
            <a:r>
              <a:rPr lang="en-US" b="1" dirty="0" smtClean="0"/>
              <a:t>4- </a:t>
            </a:r>
            <a:r>
              <a:rPr lang="en-US" b="1" dirty="0" err="1" smtClean="0"/>
              <a:t>Somatostatin</a:t>
            </a:r>
            <a:r>
              <a:rPr lang="en-US" b="1" dirty="0" smtClean="0"/>
              <a:t>:</a:t>
            </a:r>
            <a:endParaRPr lang="en-US" dirty="0" smtClean="0"/>
          </a:p>
          <a:p>
            <a:pPr rtl="1">
              <a:buNone/>
            </a:pPr>
            <a:r>
              <a:rPr lang="en-US" dirty="0" smtClean="0"/>
              <a:t>Has short  t1/2  so its analogues (</a:t>
            </a:r>
            <a:r>
              <a:rPr lang="en-US" dirty="0" err="1" smtClean="0"/>
              <a:t>octereotide</a:t>
            </a:r>
            <a:r>
              <a:rPr lang="en-US" dirty="0" smtClean="0"/>
              <a:t>,,….) are used .</a:t>
            </a:r>
          </a:p>
          <a:p>
            <a:pPr rtl="1">
              <a:buNone/>
            </a:pPr>
            <a:r>
              <a:rPr lang="en-US" dirty="0" smtClean="0"/>
              <a:t>It decreases hepatic blood flow, portal pressure in patient with cirrhosis with no alteration of systemic blood pressure.</a:t>
            </a:r>
          </a:p>
          <a:p>
            <a:pPr rtl="1">
              <a:buNone/>
            </a:pPr>
            <a:r>
              <a:rPr lang="en-US" dirty="0" smtClean="0"/>
              <a:t>It  causes of </a:t>
            </a:r>
            <a:r>
              <a:rPr lang="en-US" dirty="0" err="1" smtClean="0"/>
              <a:t>v.c</a:t>
            </a:r>
            <a:r>
              <a:rPr lang="en-US" dirty="0" smtClean="0"/>
              <a:t> of collateral vessels feeding </a:t>
            </a:r>
            <a:r>
              <a:rPr lang="en-US" dirty="0" err="1" smtClean="0"/>
              <a:t>varices</a:t>
            </a:r>
            <a:r>
              <a:rPr lang="en-US" dirty="0" smtClean="0"/>
              <a:t>. </a:t>
            </a:r>
          </a:p>
          <a:p>
            <a:endParaRPr lang="ar-E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70000" lnSpcReduction="20000"/>
          </a:bodyPr>
          <a:lstStyle/>
          <a:p>
            <a:pPr rtl="1">
              <a:buNone/>
            </a:pPr>
            <a:r>
              <a:rPr lang="en-US" b="1" u="sng" dirty="0" smtClean="0"/>
              <a:t>*Non drug therapy for ROV</a:t>
            </a:r>
            <a:r>
              <a:rPr lang="en-US" dirty="0" smtClean="0"/>
              <a:t>: </a:t>
            </a:r>
          </a:p>
          <a:p>
            <a:pPr rtl="1">
              <a:buNone/>
            </a:pPr>
            <a:r>
              <a:rPr lang="en-US" dirty="0" smtClean="0"/>
              <a:t>*Sclerotherapy by injecting  varices with </a:t>
            </a:r>
            <a:r>
              <a:rPr lang="en-US" dirty="0" err="1" smtClean="0"/>
              <a:t>sclerosant</a:t>
            </a:r>
            <a:endParaRPr lang="en-US" altLang="en-US" b="1" dirty="0" smtClean="0"/>
          </a:p>
          <a:p>
            <a:pPr rtl="1">
              <a:buNone/>
            </a:pPr>
            <a:r>
              <a:rPr lang="en-US" altLang="en-US" b="1" dirty="0" smtClean="0"/>
              <a:t>*Banding - can be performed by putting rings at basis of </a:t>
            </a:r>
            <a:r>
              <a:rPr lang="en-US" altLang="en-US" b="1" dirty="0" err="1" smtClean="0"/>
              <a:t>varices</a:t>
            </a:r>
            <a:r>
              <a:rPr lang="en-US" altLang="en-US" dirty="0" smtClean="0">
                <a:latin typeface="Arial" pitchFamily="34" charset="0"/>
              </a:rPr>
              <a:t> Endoscopic Band Ligation (EBL)</a:t>
            </a:r>
            <a:r>
              <a:rPr lang="en-US" altLang="en-US" b="1" dirty="0" smtClean="0"/>
              <a:t> .</a:t>
            </a:r>
          </a:p>
          <a:p>
            <a:pPr rtl="1">
              <a:buNone/>
            </a:pPr>
            <a:r>
              <a:rPr lang="en-US" dirty="0" smtClean="0"/>
              <a:t>*</a:t>
            </a:r>
            <a:r>
              <a:rPr lang="en-US" dirty="0" err="1" smtClean="0"/>
              <a:t>Ballon</a:t>
            </a:r>
            <a:r>
              <a:rPr lang="en-US" dirty="0" smtClean="0"/>
              <a:t> </a:t>
            </a:r>
            <a:r>
              <a:rPr lang="en-US" dirty="0" err="1" smtClean="0"/>
              <a:t>tamponade</a:t>
            </a:r>
            <a:r>
              <a:rPr lang="en-US" dirty="0" smtClean="0"/>
              <a:t>.</a:t>
            </a:r>
          </a:p>
          <a:p>
            <a:pPr rtl="1">
              <a:buNone/>
            </a:pPr>
            <a:r>
              <a:rPr lang="en-US" b="1" u="sng" dirty="0" smtClean="0"/>
              <a:t>Prophylaxis </a:t>
            </a:r>
            <a:r>
              <a:rPr lang="en-US" dirty="0" smtClean="0"/>
              <a:t>:</a:t>
            </a:r>
          </a:p>
          <a:p>
            <a:pPr>
              <a:buFontTx/>
              <a:buNone/>
            </a:pPr>
            <a:r>
              <a:rPr lang="en-US" altLang="en-US" b="1" dirty="0" smtClean="0"/>
              <a:t>Once the initial episode of bleeding is controlled, the risk of rebleeding is 50-80% without further therapy.</a:t>
            </a:r>
          </a:p>
          <a:p>
            <a:pPr>
              <a:buFontTx/>
              <a:buNone/>
            </a:pPr>
            <a:r>
              <a:rPr lang="en-US" altLang="en-US" b="1" dirty="0" smtClean="0"/>
              <a:t>(1)	Long term injection </a:t>
            </a:r>
            <a:r>
              <a:rPr lang="en-US" altLang="en-US" b="1" dirty="0" err="1" smtClean="0"/>
              <a:t>sclerotherapy</a:t>
            </a:r>
            <a:r>
              <a:rPr lang="en-US" altLang="en-US" b="1" dirty="0" smtClean="0"/>
              <a:t> </a:t>
            </a:r>
          </a:p>
          <a:p>
            <a:pPr>
              <a:buFontTx/>
              <a:buNone/>
            </a:pPr>
            <a:r>
              <a:rPr lang="en-US" altLang="en-US" b="1" dirty="0" smtClean="0"/>
              <a:t>usually 4-6 treatment one required to prevent rebleeding, but every year endoscopy should be done to see the condition of varices.</a:t>
            </a:r>
            <a:r>
              <a:rPr lang="en-US" altLang="en-US" dirty="0" smtClean="0">
                <a:latin typeface="Arial" pitchFamily="34" charset="0"/>
              </a:rPr>
              <a:t> </a:t>
            </a:r>
          </a:p>
          <a:p>
            <a:pPr>
              <a:buFontTx/>
              <a:buNone/>
            </a:pPr>
            <a:r>
              <a:rPr lang="en-US" altLang="en-US" dirty="0" smtClean="0">
                <a:latin typeface="Arial" pitchFamily="34" charset="0"/>
              </a:rPr>
              <a:t>*Endoscopy for every cirrhotic patient at </a:t>
            </a:r>
            <a:r>
              <a:rPr lang="en-US" altLang="en-US" b="1" u="sng" dirty="0" smtClean="0">
                <a:latin typeface="Arial" pitchFamily="34" charset="0"/>
              </a:rPr>
              <a:t>diagnosis and periodically</a:t>
            </a:r>
            <a:r>
              <a:rPr lang="en-US" altLang="en-US" b="1" u="sng" dirty="0" smtClean="0"/>
              <a:t> </a:t>
            </a:r>
          </a:p>
          <a:p>
            <a:pPr rtl="1">
              <a:buNone/>
            </a:pPr>
            <a:endParaRPr lang="en-US" dirty="0" smtClean="0"/>
          </a:p>
          <a:p>
            <a:pPr rtl="1">
              <a:buNone/>
            </a:pPr>
            <a:r>
              <a:rPr lang="en-US" dirty="0" smtClean="0"/>
              <a:t>(2)-BB (propranolol, </a:t>
            </a:r>
            <a:r>
              <a:rPr lang="en-US" dirty="0" err="1" smtClean="0"/>
              <a:t>timolol</a:t>
            </a:r>
            <a:r>
              <a:rPr lang="en-US" dirty="0" smtClean="0"/>
              <a:t>…):</a:t>
            </a:r>
          </a:p>
          <a:p>
            <a:pPr rtl="1">
              <a:buNone/>
            </a:pPr>
            <a:r>
              <a:rPr lang="en-US" dirty="0" smtClean="0"/>
              <a:t>It decrease portal pressure by </a:t>
            </a:r>
          </a:p>
          <a:p>
            <a:pPr rtl="1">
              <a:buNone/>
            </a:pPr>
            <a:r>
              <a:rPr lang="en-US" dirty="0" smtClean="0"/>
              <a:t>*B1 blockade in the heart will decrease COP with decrease hepatic flow.</a:t>
            </a:r>
          </a:p>
          <a:p>
            <a:pPr rtl="1">
              <a:buNone/>
            </a:pPr>
            <a:r>
              <a:rPr lang="en-US" dirty="0" smtClean="0"/>
              <a:t>*Block V.D effect of </a:t>
            </a:r>
            <a:r>
              <a:rPr lang="en-US" dirty="0" err="1" smtClean="0"/>
              <a:t>splanchnic</a:t>
            </a:r>
            <a:r>
              <a:rPr lang="en-US" dirty="0" smtClean="0"/>
              <a:t>  blood vessels B2 leading to unopposed alpha1 action leading  to </a:t>
            </a:r>
            <a:r>
              <a:rPr lang="en-US" dirty="0" err="1" smtClean="0"/>
              <a:t>splanchnic</a:t>
            </a:r>
            <a:r>
              <a:rPr lang="en-US" dirty="0" smtClean="0"/>
              <a:t>  V.C.</a:t>
            </a:r>
          </a:p>
          <a:p>
            <a:pPr rtl="1">
              <a:buNone/>
            </a:pPr>
            <a:endParaRPr lang="en-US" altLang="en-US" b="1" dirty="0" smtClean="0"/>
          </a:p>
          <a:p>
            <a:endParaRPr lang="ar-E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lnSpcReduction="10000"/>
          </a:bodyPr>
          <a:lstStyle/>
          <a:p>
            <a:pPr rtl="1">
              <a:buNone/>
            </a:pPr>
            <a:r>
              <a:rPr lang="en-US" dirty="0" smtClean="0"/>
              <a:t>3- H2 blockers (ranitidine to prevent gastroduodenal erosion)or PPIs.</a:t>
            </a:r>
          </a:p>
          <a:p>
            <a:pPr rtl="1">
              <a:buNone/>
            </a:pPr>
            <a:r>
              <a:rPr lang="en-US" dirty="0" smtClean="0"/>
              <a:t>4-Diuretics (</a:t>
            </a:r>
            <a:r>
              <a:rPr lang="en-US" dirty="0" err="1" smtClean="0"/>
              <a:t>spironolcatne</a:t>
            </a:r>
            <a:r>
              <a:rPr lang="en-US" dirty="0" smtClean="0"/>
              <a:t> with low Na in diet to decrease blood volume).</a:t>
            </a:r>
          </a:p>
          <a:p>
            <a:pPr rtl="1">
              <a:buNone/>
            </a:pPr>
            <a:r>
              <a:rPr lang="en-US" dirty="0" smtClean="0"/>
              <a:t>5-New treatment to decrease portal pressure by manipulating </a:t>
            </a:r>
            <a:r>
              <a:rPr lang="en-US" dirty="0" err="1" smtClean="0"/>
              <a:t>intrahepatic</a:t>
            </a:r>
            <a:r>
              <a:rPr lang="en-US" dirty="0" smtClean="0"/>
              <a:t> circulation:</a:t>
            </a:r>
          </a:p>
          <a:p>
            <a:pPr marL="0" indent="0" rtl="1">
              <a:buNone/>
            </a:pPr>
            <a:r>
              <a:rPr lang="en-US" b="1" dirty="0" smtClean="0"/>
              <a:t>Nitrates……… </a:t>
            </a:r>
          </a:p>
          <a:p>
            <a:pPr rtl="1">
              <a:buNone/>
            </a:pPr>
            <a:r>
              <a:rPr lang="en-US" dirty="0" smtClean="0"/>
              <a:t> *Carvedilol………...</a:t>
            </a:r>
          </a:p>
          <a:p>
            <a:pPr rtl="1">
              <a:buNone/>
            </a:pPr>
            <a:r>
              <a:rPr lang="en-US" dirty="0" smtClean="0"/>
              <a:t>*Losartan…………….</a:t>
            </a:r>
          </a:p>
          <a:p>
            <a:pPr rtl="1">
              <a:buNone/>
            </a:pPr>
            <a:r>
              <a:rPr lang="en-US" dirty="0" smtClean="0"/>
              <a:t>*</a:t>
            </a:r>
            <a:r>
              <a:rPr lang="en-US" dirty="0" err="1" smtClean="0"/>
              <a:t>Ritanserin</a:t>
            </a:r>
            <a:r>
              <a:rPr lang="en-US" dirty="0" smtClean="0"/>
              <a:t>……………..</a:t>
            </a:r>
          </a:p>
          <a:p>
            <a:pPr rtl="1">
              <a:buNone/>
            </a:pPr>
            <a:r>
              <a:rPr lang="en-US" dirty="0" smtClean="0"/>
              <a:t>*Verapamil……………..</a:t>
            </a:r>
          </a:p>
          <a:p>
            <a:pPr rtl="1">
              <a:buNone/>
            </a:pPr>
            <a:r>
              <a:rPr lang="en-US" dirty="0" smtClean="0"/>
              <a:t>*Metoclopramide……………...</a:t>
            </a:r>
          </a:p>
          <a:p>
            <a:pPr rtl="1">
              <a:buNone/>
            </a:pPr>
            <a:r>
              <a:rPr lang="en-US" dirty="0" smtClean="0"/>
              <a:t>*</a:t>
            </a:r>
            <a:r>
              <a:rPr lang="en-US" dirty="0" err="1" smtClean="0"/>
              <a:t>Pentoxiphylline</a:t>
            </a:r>
            <a:r>
              <a:rPr lang="en-US" dirty="0" smtClean="0"/>
              <a:t>………………………………etc</a:t>
            </a:r>
          </a:p>
          <a:p>
            <a:endParaRPr lang="ar-E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6934200" cy="646113"/>
          </a:xfrm>
          <a:prstGeom prst="rect">
            <a:avLst/>
          </a:prstGeom>
          <a:noFill/>
        </p:spPr>
        <p:txBody>
          <a:bodyPr>
            <a:spAutoFit/>
          </a:bodyPr>
          <a:lstStyle/>
          <a:p>
            <a:pPr algn="ctr">
              <a:defRPr/>
            </a:pPr>
            <a:r>
              <a:rPr lang="en-US" sz="3600" i="1" dirty="0">
                <a:solidFill>
                  <a:schemeClr val="accent3">
                    <a:lumMod val="75000"/>
                  </a:schemeClr>
                </a:solidFill>
                <a:latin typeface="+mn-lt"/>
                <a:ea typeface="ＭＳ Ｐゴシック" charset="0"/>
              </a:rPr>
              <a:t>Shunting Procedures:</a:t>
            </a:r>
          </a:p>
        </p:txBody>
      </p:sp>
      <p:sp>
        <p:nvSpPr>
          <p:cNvPr id="30723" name="TextBox 2"/>
          <p:cNvSpPr txBox="1">
            <a:spLocks noChangeArrowheads="1"/>
          </p:cNvSpPr>
          <p:nvPr/>
        </p:nvSpPr>
        <p:spPr bwMode="auto">
          <a:xfrm>
            <a:off x="1295400" y="1447800"/>
            <a:ext cx="6019800" cy="3600986"/>
          </a:xfrm>
          <a:prstGeom prst="rect">
            <a:avLst/>
          </a:prstGeom>
          <a:noFill/>
          <a:ln w="9525">
            <a:noFill/>
            <a:miter lim="800000"/>
            <a:headEnd/>
            <a:tailEnd/>
          </a:ln>
        </p:spPr>
        <p:txBody>
          <a:bodyPr>
            <a:spAutoFit/>
          </a:bodyPr>
          <a:lstStyle/>
          <a:p>
            <a:pPr marL="457200" indent="-457200">
              <a:buClr>
                <a:schemeClr val="accent1"/>
              </a:buClr>
              <a:buFont typeface="Wingdings" pitchFamily="2" charset="2"/>
              <a:buChar char="u"/>
            </a:pPr>
            <a:r>
              <a:rPr lang="en-US" altLang="en-US" sz="3000" dirty="0"/>
              <a:t>Used more after 2</a:t>
            </a:r>
            <a:r>
              <a:rPr lang="en-US" altLang="en-US" sz="3000" baseline="30000" dirty="0"/>
              <a:t>nd</a:t>
            </a:r>
            <a:r>
              <a:rPr lang="en-US" altLang="en-US" sz="3000" dirty="0"/>
              <a:t> major bleeding episode</a:t>
            </a:r>
          </a:p>
          <a:p>
            <a:pPr marL="457200" indent="-457200">
              <a:buClr>
                <a:schemeClr val="accent1"/>
              </a:buClr>
              <a:buFont typeface="Wingdings" pitchFamily="2" charset="2"/>
              <a:buChar char="u"/>
            </a:pPr>
            <a:r>
              <a:rPr lang="en-US" altLang="en-US" sz="3000" dirty="0"/>
              <a:t>TIPS </a:t>
            </a:r>
          </a:p>
          <a:p>
            <a:pPr marL="914400" lvl="1" indent="-457200">
              <a:buClr>
                <a:schemeClr val="accent1"/>
              </a:buClr>
              <a:buFont typeface="Wingdings" pitchFamily="2" charset="2"/>
              <a:buChar char="u"/>
            </a:pPr>
            <a:r>
              <a:rPr lang="en-US" altLang="en-US" sz="2400" dirty="0"/>
              <a:t>shunt is placed between systemic and portal venous systems</a:t>
            </a:r>
          </a:p>
          <a:p>
            <a:pPr marL="1371600" lvl="2" indent="-457200">
              <a:buClr>
                <a:schemeClr val="accent1"/>
              </a:buClr>
              <a:buFont typeface="Wingdings" pitchFamily="2" charset="2"/>
              <a:buChar char="u"/>
            </a:pPr>
            <a:r>
              <a:rPr lang="en-US" altLang="en-US" sz="2400" dirty="0"/>
              <a:t>redirect’s portal blood flow</a:t>
            </a:r>
          </a:p>
          <a:p>
            <a:pPr marL="1371600" lvl="2" indent="-457200">
              <a:buClr>
                <a:schemeClr val="accent1"/>
              </a:buClr>
              <a:buFont typeface="Wingdings" pitchFamily="2" charset="2"/>
              <a:buChar char="u"/>
            </a:pPr>
            <a:r>
              <a:rPr lang="en-US" altLang="en-US" sz="2400" dirty="0"/>
              <a:t>reduces portal venous pressure</a:t>
            </a:r>
          </a:p>
          <a:p>
            <a:pPr marL="1371600" lvl="2" indent="-457200">
              <a:buClr>
                <a:schemeClr val="accent1"/>
              </a:buClr>
              <a:buFont typeface="Wingdings" pitchFamily="2" charset="2"/>
              <a:buChar char="u"/>
            </a:pPr>
            <a:r>
              <a:rPr lang="en-US" altLang="en-US" sz="2400" dirty="0"/>
              <a:t>decompresses varices</a:t>
            </a:r>
          </a:p>
          <a:p>
            <a:pPr marL="457200" indent="-457200">
              <a:buClr>
                <a:schemeClr val="accent1"/>
              </a:buClr>
              <a:buFont typeface="Wingdings" pitchFamily="2" charset="2"/>
              <a:buChar char="u"/>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u="sng" dirty="0" smtClean="0"/>
              <a:t>Clinical </a:t>
            </a:r>
            <a:r>
              <a:rPr lang="en-US" u="sng" dirty="0" smtClean="0"/>
              <a:t>Terms</a:t>
            </a:r>
            <a:endParaRPr lang="ar-EG" u="sng" dirty="0"/>
          </a:p>
        </p:txBody>
      </p:sp>
      <p:sp>
        <p:nvSpPr>
          <p:cNvPr id="9219" name="Content Placeholder 2"/>
          <p:cNvSpPr>
            <a:spLocks noGrp="1"/>
          </p:cNvSpPr>
          <p:nvPr>
            <p:ph idx="1"/>
          </p:nvPr>
        </p:nvSpPr>
        <p:spPr/>
        <p:txBody>
          <a:bodyPr>
            <a:normAutofit/>
          </a:bodyPr>
          <a:lstStyle/>
          <a:p>
            <a:pPr eaLnBrk="1" hangingPunct="1"/>
            <a:r>
              <a:rPr lang="en-US" altLang="en-US" sz="2400" dirty="0" smtClean="0">
                <a:solidFill>
                  <a:srgbClr val="FF0000"/>
                </a:solidFill>
              </a:rPr>
              <a:t>Hepatiti</a:t>
            </a:r>
            <a:r>
              <a:rPr lang="en-US" altLang="en-US" sz="2400" dirty="0" smtClean="0">
                <a:solidFill>
                  <a:srgbClr val="B33C00"/>
                </a:solidFill>
              </a:rPr>
              <a:t>s</a:t>
            </a:r>
            <a:r>
              <a:rPr lang="en-US" altLang="en-US" sz="2400" dirty="0" smtClean="0"/>
              <a:t>: inflammation of liver; presence of inflammatory cells in organ tissue</a:t>
            </a:r>
          </a:p>
          <a:p>
            <a:pPr eaLnBrk="1" hangingPunct="1"/>
            <a:r>
              <a:rPr lang="en-US" altLang="en-US" sz="2400" dirty="0" smtClean="0">
                <a:solidFill>
                  <a:srgbClr val="FF0000"/>
                </a:solidFill>
              </a:rPr>
              <a:t>Acute Viral Hepatitis</a:t>
            </a:r>
            <a:r>
              <a:rPr lang="en-US" altLang="en-US" sz="2400" dirty="0" smtClean="0"/>
              <a:t>: symptoms last less than 6 months</a:t>
            </a:r>
          </a:p>
          <a:p>
            <a:pPr eaLnBrk="1" hangingPunct="1"/>
            <a:r>
              <a:rPr lang="en-US" altLang="en-US" sz="2400" dirty="0" smtClean="0">
                <a:solidFill>
                  <a:srgbClr val="FF0000"/>
                </a:solidFill>
              </a:rPr>
              <a:t>Acute Hepatic Failure</a:t>
            </a:r>
            <a:r>
              <a:rPr lang="en-US" altLang="en-US" sz="2400" dirty="0" smtClean="0"/>
              <a:t>: Massive hepatic necrosis with impaired consciousness within 8 </a:t>
            </a:r>
            <a:r>
              <a:rPr lang="en-US" altLang="en-US" sz="2400" dirty="0" err="1" smtClean="0"/>
              <a:t>wks</a:t>
            </a:r>
            <a:r>
              <a:rPr lang="en-US" altLang="en-US" sz="2400" dirty="0" smtClean="0"/>
              <a:t> of onset of illness.</a:t>
            </a:r>
          </a:p>
          <a:p>
            <a:pPr eaLnBrk="1" hangingPunct="1"/>
            <a:r>
              <a:rPr lang="en-US" altLang="en-US" sz="2400" dirty="0" smtClean="0">
                <a:solidFill>
                  <a:srgbClr val="FF0000"/>
                </a:solidFill>
              </a:rPr>
              <a:t>Chronic Hepatitis</a:t>
            </a:r>
            <a:r>
              <a:rPr lang="en-US" altLang="en-US" sz="2400" dirty="0" smtClean="0"/>
              <a:t>: Inflammation of liver for at least 6 months</a:t>
            </a:r>
          </a:p>
          <a:p>
            <a:pPr eaLnBrk="1" hangingPunct="1"/>
            <a:r>
              <a:rPr lang="en-US" altLang="en-US" sz="2400" dirty="0" smtClean="0"/>
              <a:t> </a:t>
            </a:r>
            <a:r>
              <a:rPr lang="en-US" altLang="en-US" sz="2400" dirty="0" smtClean="0">
                <a:solidFill>
                  <a:srgbClr val="FF0000"/>
                </a:solidFill>
              </a:rPr>
              <a:t>Cirrhosis</a:t>
            </a:r>
            <a:r>
              <a:rPr lang="en-US" altLang="en-US" sz="2400" dirty="0" smtClean="0"/>
              <a:t>: Replacement of liver tissue</a:t>
            </a:r>
            <a:r>
              <a:rPr lang="en-US" altLang="en-US" sz="2400" dirty="0" smtClean="0">
                <a:sym typeface="Wingdings" pitchFamily="2" charset="2"/>
              </a:rPr>
              <a:t></a:t>
            </a:r>
            <a:r>
              <a:rPr lang="en-US" altLang="en-US" sz="2400" dirty="0" smtClean="0"/>
              <a:t> fibrosis, scar tissue </a:t>
            </a:r>
          </a:p>
          <a:p>
            <a:endParaRPr lang="ar-EG" altLang="en-US" dirty="0" smtClean="0">
              <a:ea typeface="Majalla U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mtClean="0"/>
              <a:t>Shunts</a:t>
            </a:r>
            <a:r>
              <a:rPr lang="en-US" smtClean="0">
                <a:latin typeface="Arial" pitchFamily="34" charset="0"/>
              </a:rPr>
              <a:t>Transjugular intrahepatic portosystemic shunt</a:t>
            </a:r>
            <a:br>
              <a:rPr lang="en-US" smtClean="0">
                <a:latin typeface="Arial" pitchFamily="34" charset="0"/>
              </a:rPr>
            </a:br>
            <a:r>
              <a:rPr lang="en-US" smtClean="0"/>
              <a:t> </a:t>
            </a:r>
          </a:p>
        </p:txBody>
      </p:sp>
      <p:sp>
        <p:nvSpPr>
          <p:cNvPr id="29699" name="Rectangle 3"/>
          <p:cNvSpPr>
            <a:spLocks noChangeArrowheads="1"/>
          </p:cNvSpPr>
          <p:nvPr/>
        </p:nvSpPr>
        <p:spPr bwMode="auto">
          <a:xfrm>
            <a:off x="762000" y="2057400"/>
            <a:ext cx="7772400" cy="228600"/>
          </a:xfrm>
          <a:prstGeom prst="rect">
            <a:avLst/>
          </a:prstGeom>
          <a:solidFill>
            <a:schemeClr val="bg1"/>
          </a:solidFill>
          <a:ln w="9525">
            <a:noFill/>
            <a:miter lim="800000"/>
            <a:headEnd/>
            <a:tailEnd/>
          </a:ln>
        </p:spPr>
        <p:txBody>
          <a:bodyPr wrap="none" anchor="ctr"/>
          <a:lstStyle/>
          <a:p>
            <a:endParaRPr lang="ar-EG"/>
          </a:p>
        </p:txBody>
      </p:sp>
      <p:pic>
        <p:nvPicPr>
          <p:cNvPr id="29700" name="Picture 4" descr="shunts2"/>
          <p:cNvPicPr>
            <a:picLocks noGrp="1" noChangeAspect="1" noChangeArrowheads="1"/>
          </p:cNvPicPr>
          <p:nvPr>
            <p:ph idx="1"/>
          </p:nvPr>
        </p:nvPicPr>
        <p:blipFill>
          <a:blip r:embed="rId3"/>
          <a:srcRect/>
          <a:stretch>
            <a:fillRect/>
          </a:stretch>
        </p:blipFill>
        <p:spPr>
          <a:xfrm>
            <a:off x="0" y="1722438"/>
            <a:ext cx="9144000" cy="5135562"/>
          </a:xfrm>
          <a:noFill/>
        </p:spPr>
      </p:pic>
      <p:sp>
        <p:nvSpPr>
          <p:cNvPr id="29701" name="WordArt 5"/>
          <p:cNvSpPr>
            <a:spLocks noChangeArrowheads="1" noChangeShapeType="1" noTextEdit="1"/>
          </p:cNvSpPr>
          <p:nvPr/>
        </p:nvSpPr>
        <p:spPr bwMode="auto">
          <a:xfrm>
            <a:off x="5257800" y="823912"/>
            <a:ext cx="1962150" cy="1157288"/>
          </a:xfrm>
          <a:prstGeom prst="rect">
            <a:avLst/>
          </a:prstGeom>
        </p:spPr>
        <p:txBody>
          <a:bodyPr wrap="none" fromWordArt="1">
            <a:prstTxWarp prst="textSlantUp">
              <a:avLst>
                <a:gd name="adj" fmla="val 55556"/>
              </a:avLst>
            </a:prstTxWarp>
          </a:bodyPr>
          <a:lstStyle/>
          <a:p>
            <a:pPr algn="ctr"/>
            <a:r>
              <a:rPr lang="en-US" sz="3200" kern="10" dirty="0">
                <a:ln w="9525">
                  <a:solidFill>
                    <a:srgbClr val="000000"/>
                  </a:solidFill>
                  <a:miter lim="800000"/>
                  <a:headEnd/>
                  <a:tailEnd/>
                </a:ln>
                <a:solidFill>
                  <a:schemeClr val="folHlink"/>
                </a:solidFill>
                <a:latin typeface="Tahoma"/>
                <a:ea typeface="Tahoma"/>
                <a:cs typeface="Tahoma"/>
              </a:rPr>
              <a:t>T.I.P.S.</a:t>
            </a:r>
            <a:endParaRPr lang="ar-EG" sz="3200" kern="10" dirty="0">
              <a:ln w="9525">
                <a:solidFill>
                  <a:srgbClr val="000000"/>
                </a:solidFill>
                <a:miter lim="800000"/>
                <a:headEnd/>
                <a:tailEnd/>
              </a:ln>
              <a:solidFill>
                <a:schemeClr val="folHlink"/>
              </a:solidFill>
              <a:latin typeface="Tahoma"/>
              <a:ea typeface="Tahoma"/>
              <a:cs typeface="Tahoma"/>
            </a:endParaRPr>
          </a:p>
        </p:txBody>
      </p:sp>
      <p:sp>
        <p:nvSpPr>
          <p:cNvPr id="29702" name="Line 6"/>
          <p:cNvSpPr>
            <a:spLocks noChangeShapeType="1"/>
          </p:cNvSpPr>
          <p:nvPr/>
        </p:nvSpPr>
        <p:spPr bwMode="auto">
          <a:xfrm flipH="1">
            <a:off x="4953000" y="1447800"/>
            <a:ext cx="381000" cy="762000"/>
          </a:xfrm>
          <a:prstGeom prst="line">
            <a:avLst/>
          </a:prstGeom>
          <a:noFill/>
          <a:ln w="38100">
            <a:solidFill>
              <a:srgbClr val="CC3300"/>
            </a:solidFill>
            <a:miter lim="800000"/>
            <a:headEnd/>
            <a:tailEnd type="triangle" w="med" len="med"/>
          </a:ln>
        </p:spPr>
        <p:txBody>
          <a:bodyPr wrap="none"/>
          <a:lstStyle/>
          <a:p>
            <a:endParaRPr lang="ar-EG"/>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3600" smtClean="0">
                <a:solidFill>
                  <a:schemeClr val="tx1"/>
                </a:solidFill>
              </a:rPr>
              <a:t>Sengstaken-Blakemore Tube</a:t>
            </a:r>
          </a:p>
        </p:txBody>
      </p:sp>
      <p:sp>
        <p:nvSpPr>
          <p:cNvPr id="27650" name="Rectangle 3"/>
          <p:cNvSpPr>
            <a:spLocks noGrp="1" noChangeArrowheads="1"/>
          </p:cNvSpPr>
          <p:nvPr>
            <p:ph sz="quarter" idx="1"/>
          </p:nvPr>
        </p:nvSpPr>
        <p:spPr>
          <a:xfrm>
            <a:off x="5105400" y="1752600"/>
            <a:ext cx="3581400" cy="4191000"/>
          </a:xfrm>
        </p:spPr>
        <p:txBody>
          <a:bodyPr/>
          <a:lstStyle/>
          <a:p>
            <a:pPr eaLnBrk="1" hangingPunct="1">
              <a:buFont typeface="Wingdings" pitchFamily="2" charset="2"/>
              <a:buNone/>
              <a:defRPr/>
            </a:pPr>
            <a:r>
              <a:rPr lang="en-US" dirty="0" smtClean="0"/>
              <a:t>Three Lumens:</a:t>
            </a:r>
          </a:p>
          <a:p>
            <a:pPr eaLnBrk="1" hangingPunct="1">
              <a:defRPr/>
            </a:pPr>
            <a:r>
              <a:rPr lang="en-US" sz="2400" dirty="0" smtClean="0"/>
              <a:t>Esophageal balloon inflation</a:t>
            </a:r>
          </a:p>
          <a:p>
            <a:pPr eaLnBrk="1" hangingPunct="1">
              <a:defRPr/>
            </a:pPr>
            <a:r>
              <a:rPr lang="en-US" sz="2400" dirty="0" smtClean="0"/>
              <a:t>Gastric balloon inflation</a:t>
            </a:r>
          </a:p>
          <a:p>
            <a:pPr eaLnBrk="1" hangingPunct="1">
              <a:defRPr/>
            </a:pPr>
            <a:r>
              <a:rPr lang="en-US" sz="2400" dirty="0" smtClean="0"/>
              <a:t>Gastric aspiration</a:t>
            </a:r>
          </a:p>
          <a:p>
            <a:pPr eaLnBrk="1" hangingPunct="1">
              <a:defRPr/>
            </a:pPr>
            <a:endParaRPr lang="en-US" sz="2400" i="1" dirty="0" smtClean="0">
              <a:solidFill>
                <a:schemeClr val="accent3">
                  <a:lumMod val="75000"/>
                </a:schemeClr>
              </a:solidFill>
            </a:endParaRPr>
          </a:p>
          <a:p>
            <a:pPr eaLnBrk="1" hangingPunct="1">
              <a:buFont typeface="Wingdings 2" pitchFamily="18" charset="2"/>
              <a:buNone/>
              <a:defRPr/>
            </a:pPr>
            <a:endParaRPr lang="en-US" sz="2400" i="1" dirty="0" smtClean="0">
              <a:solidFill>
                <a:schemeClr val="accent3">
                  <a:lumMod val="75000"/>
                </a:schemeClr>
              </a:solidFill>
            </a:endParaRPr>
          </a:p>
        </p:txBody>
      </p:sp>
      <p:pic>
        <p:nvPicPr>
          <p:cNvPr id="28676" name="Picture 6" descr="tube_Sengstaken-Blakemore%20t"/>
          <p:cNvPicPr>
            <a:picLocks noChangeAspect="1" noChangeArrowheads="1"/>
          </p:cNvPicPr>
          <p:nvPr/>
        </p:nvPicPr>
        <p:blipFill>
          <a:blip r:embed="rId4"/>
          <a:srcRect/>
          <a:stretch>
            <a:fillRect/>
          </a:stretch>
        </p:blipFill>
        <p:spPr bwMode="auto">
          <a:xfrm>
            <a:off x="990600" y="2209800"/>
            <a:ext cx="3716338" cy="4038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s-b tube"/>
          <p:cNvPicPr>
            <a:picLocks noGrp="1" noChangeAspect="1" noChangeArrowheads="1"/>
          </p:cNvPicPr>
          <p:nvPr>
            <p:ph sz="quarter" idx="4"/>
          </p:nvPr>
        </p:nvPicPr>
        <p:blipFill>
          <a:blip r:embed="rId3"/>
          <a:srcRect/>
          <a:stretch>
            <a:fillRect/>
          </a:stretch>
        </p:blipFill>
        <p:spPr>
          <a:xfrm>
            <a:off x="1447800" y="533400"/>
            <a:ext cx="7162800" cy="60960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rtl="1">
              <a:buNone/>
            </a:pPr>
            <a:endParaRPr lang="en-US" dirty="0" smtClean="0"/>
          </a:p>
          <a:p>
            <a:pPr rtl="1">
              <a:buNone/>
            </a:pPr>
            <a:r>
              <a:rPr lang="en-US" b="1" u="sng" dirty="0" err="1" smtClean="0"/>
              <a:t>Ascites</a:t>
            </a:r>
            <a:r>
              <a:rPr lang="en-US" b="1" u="sng" dirty="0" smtClean="0"/>
              <a:t>:</a:t>
            </a:r>
          </a:p>
          <a:p>
            <a:pPr rtl="1">
              <a:buNone/>
            </a:pPr>
            <a:r>
              <a:rPr lang="en-US" dirty="0" smtClean="0"/>
              <a:t> </a:t>
            </a:r>
            <a:r>
              <a:rPr lang="en-US" b="1" dirty="0" smtClean="0"/>
              <a:t>Definition</a:t>
            </a:r>
            <a:r>
              <a:rPr lang="en-US" dirty="0" smtClean="0"/>
              <a:t>: Fluid accumulation within peritoneal cavity </a:t>
            </a:r>
          </a:p>
          <a:p>
            <a:pPr rtl="1">
              <a:buNone/>
            </a:pPr>
            <a:r>
              <a:rPr lang="en-US" b="1" dirty="0" smtClean="0"/>
              <a:t>Causes</a:t>
            </a:r>
            <a:r>
              <a:rPr lang="en-US" dirty="0" smtClean="0"/>
              <a:t>: most important cause is liver cirrhosis </a:t>
            </a:r>
          </a:p>
          <a:p>
            <a:pPr rtl="1">
              <a:buNone/>
            </a:pPr>
            <a:r>
              <a:rPr lang="en-US" b="1" dirty="0" smtClean="0"/>
              <a:t>Mechanism of cirrhotic </a:t>
            </a:r>
            <a:r>
              <a:rPr lang="en-US" b="1" dirty="0" err="1" smtClean="0"/>
              <a:t>ascites</a:t>
            </a:r>
            <a:r>
              <a:rPr lang="en-US" b="1" dirty="0" smtClean="0"/>
              <a:t> </a:t>
            </a:r>
            <a:r>
              <a:rPr lang="en-US" dirty="0" smtClean="0"/>
              <a:t>:</a:t>
            </a:r>
          </a:p>
          <a:p>
            <a:pPr rtl="1">
              <a:buNone/>
            </a:pPr>
            <a:r>
              <a:rPr lang="en-US" dirty="0" smtClean="0"/>
              <a:t>A- Classic Starling theory:</a:t>
            </a:r>
          </a:p>
          <a:p>
            <a:pPr>
              <a:buNone/>
            </a:pPr>
            <a:r>
              <a:rPr lang="en-US" dirty="0" err="1" smtClean="0"/>
              <a:t>Hypoalbuminaemia</a:t>
            </a:r>
            <a:r>
              <a:rPr lang="en-US" dirty="0" smtClean="0"/>
              <a:t>  decrease plasma osmotic pressure (ascetic threshold= 3) and due to portal hypertension (act as localizing factor which localizes fluid in the peritoneal cavity rather than peripheral  tissues) </a:t>
            </a:r>
            <a:endParaRPr lang="ar-E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68560"/>
            <a:ext cx="8763000" cy="6400800"/>
          </a:xfrm>
        </p:spPr>
        <p:txBody>
          <a:bodyPr>
            <a:normAutofit/>
          </a:bodyPr>
          <a:lstStyle/>
          <a:p>
            <a:pPr rtl="1">
              <a:buNone/>
            </a:pPr>
            <a:r>
              <a:rPr lang="en-US" b="1" dirty="0" smtClean="0"/>
              <a:t>B-generalized fluid retention</a:t>
            </a:r>
            <a:r>
              <a:rPr lang="en-US" dirty="0" smtClean="0"/>
              <a:t>:</a:t>
            </a:r>
          </a:p>
          <a:p>
            <a:pPr rtl="1">
              <a:buNone/>
            </a:pPr>
            <a:r>
              <a:rPr lang="en-US" dirty="0" smtClean="0"/>
              <a:t>*</a:t>
            </a:r>
            <a:r>
              <a:rPr lang="en-US" dirty="0" err="1" smtClean="0"/>
              <a:t>hyperaldosteronism</a:t>
            </a:r>
            <a:r>
              <a:rPr lang="en-US" dirty="0" smtClean="0"/>
              <a:t> due to decreased renal blood flow which stimulate RAS also, due to decreased degradation of </a:t>
            </a:r>
            <a:r>
              <a:rPr lang="en-US" dirty="0" err="1" smtClean="0"/>
              <a:t>aldosterone</a:t>
            </a:r>
            <a:r>
              <a:rPr lang="en-US" dirty="0" smtClean="0"/>
              <a:t> by the liver.</a:t>
            </a:r>
          </a:p>
          <a:p>
            <a:pPr rtl="1">
              <a:buNone/>
            </a:pPr>
            <a:r>
              <a:rPr lang="en-US" dirty="0" smtClean="0"/>
              <a:t>*</a:t>
            </a:r>
            <a:r>
              <a:rPr lang="en-US" b="1" dirty="0" smtClean="0"/>
              <a:t>Others:</a:t>
            </a:r>
          </a:p>
          <a:p>
            <a:pPr rtl="1">
              <a:buNone/>
            </a:pPr>
            <a:r>
              <a:rPr lang="en-US" dirty="0" smtClean="0"/>
              <a:t>- </a:t>
            </a:r>
            <a:r>
              <a:rPr lang="en-US" b="1" u="sng" dirty="0" smtClean="0"/>
              <a:t>Complications:</a:t>
            </a:r>
            <a:endParaRPr lang="ar-EG" b="1" u="sn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rtl="1">
              <a:buNone/>
            </a:pPr>
            <a:r>
              <a:rPr lang="en-US" b="1" dirty="0" smtClean="0"/>
              <a:t> </a:t>
            </a:r>
            <a:endParaRPr lang="en-US" dirty="0" smtClean="0"/>
          </a:p>
          <a:p>
            <a:pPr rtl="1">
              <a:buNone/>
            </a:pPr>
            <a:r>
              <a:rPr lang="en-US" dirty="0" smtClean="0"/>
              <a:t>1-  Spontaneous bacterial peritonitis with: </a:t>
            </a:r>
          </a:p>
          <a:p>
            <a:r>
              <a:rPr lang="en-US" altLang="en-US" dirty="0" smtClean="0"/>
              <a:t>Clinical manifestations:</a:t>
            </a:r>
          </a:p>
          <a:p>
            <a:pPr lvl="1"/>
            <a:r>
              <a:rPr lang="en-US" altLang="en-US" dirty="0" smtClean="0">
                <a:cs typeface="Times New Roman" pitchFamily="18" charset="0"/>
              </a:rPr>
              <a:t> clinical onset of Fever, chill</a:t>
            </a:r>
          </a:p>
          <a:p>
            <a:pPr lvl="1"/>
            <a:r>
              <a:rPr lang="en-US" altLang="en-US" dirty="0" smtClean="0">
                <a:cs typeface="Times New Roman" pitchFamily="18" charset="0"/>
              </a:rPr>
              <a:t> </a:t>
            </a:r>
            <a:r>
              <a:rPr lang="en-US" altLang="en-US" dirty="0" err="1" smtClean="0">
                <a:cs typeface="Times New Roman" pitchFamily="18" charset="0"/>
              </a:rPr>
              <a:t>generlaized</a:t>
            </a:r>
            <a:r>
              <a:rPr lang="en-US" altLang="en-US" dirty="0" smtClean="0">
                <a:cs typeface="Times New Roman" pitchFamily="18" charset="0"/>
              </a:rPr>
              <a:t> Abdominal pain</a:t>
            </a:r>
          </a:p>
          <a:p>
            <a:pPr lvl="1"/>
            <a:r>
              <a:rPr lang="en-US" altLang="en-US" dirty="0" smtClean="0">
                <a:cs typeface="Times New Roman" pitchFamily="18" charset="0"/>
              </a:rPr>
              <a:t>Abdominal tenderness</a:t>
            </a:r>
          </a:p>
          <a:p>
            <a:pPr lvl="1"/>
            <a:r>
              <a:rPr lang="en-US" altLang="en-US" dirty="0" smtClean="0">
                <a:cs typeface="Times New Roman" pitchFamily="18" charset="0"/>
              </a:rPr>
              <a:t>Altered mental status</a:t>
            </a:r>
          </a:p>
          <a:p>
            <a:pPr rtl="1">
              <a:buNone/>
            </a:pPr>
            <a:endParaRPr lang="en-US" dirty="0" smtClean="0"/>
          </a:p>
          <a:p>
            <a:pPr>
              <a:buClr>
                <a:schemeClr val="tx2">
                  <a:lumMod val="65000"/>
                  <a:lumOff val="35000"/>
                </a:schemeClr>
              </a:buClr>
            </a:pPr>
            <a:r>
              <a:rPr lang="en-US" b="1" u="sng" dirty="0" smtClean="0"/>
              <a:t>Can be treated by </a:t>
            </a:r>
            <a:r>
              <a:rPr lang="en-US" b="1" u="sng" dirty="0" err="1" smtClean="0"/>
              <a:t>amioglycosides</a:t>
            </a:r>
            <a:r>
              <a:rPr lang="en-US" b="1" u="sng" dirty="0" smtClean="0"/>
              <a:t> and </a:t>
            </a:r>
            <a:r>
              <a:rPr lang="en-US" b="1" u="sng" dirty="0" err="1" smtClean="0"/>
              <a:t>ampicillin</a:t>
            </a:r>
            <a:r>
              <a:rPr lang="en-US" b="1" u="sng" dirty="0" smtClean="0"/>
              <a:t> or third</a:t>
            </a:r>
            <a:r>
              <a:rPr lang="en-US" b="1" u="sng" dirty="0" smtClean="0">
                <a:ln w="11430"/>
                <a:solidFill>
                  <a:schemeClr val="accent2">
                    <a:lumMod val="20000"/>
                    <a:lumOff val="80000"/>
                  </a:schemeClr>
                </a:solidFill>
                <a:effectLst>
                  <a:outerShdw blurRad="50800" dist="39000" dir="5460000" algn="tl">
                    <a:srgbClr val="000000">
                      <a:alpha val="38000"/>
                    </a:srgbClr>
                  </a:outerShdw>
                </a:effectLst>
              </a:rPr>
              <a:t>.</a:t>
            </a:r>
          </a:p>
          <a:p>
            <a:pPr rtl="1">
              <a:buNone/>
            </a:pPr>
            <a:r>
              <a:rPr lang="en-US" b="1" u="sng" dirty="0" smtClean="0"/>
              <a:t>generation cephalosporin or </a:t>
            </a:r>
            <a:r>
              <a:rPr lang="en-US" b="1" u="sng" dirty="0" err="1" smtClean="0"/>
              <a:t>quinolones</a:t>
            </a:r>
            <a:r>
              <a:rPr lang="en-US" u="sng" dirty="0" smtClean="0"/>
              <a:t>.</a:t>
            </a:r>
          </a:p>
          <a:p>
            <a:pPr rtl="1">
              <a:buNone/>
            </a:pPr>
            <a:r>
              <a:rPr lang="en-US" dirty="0" smtClean="0"/>
              <a:t>2-Complication due to treatment  </a:t>
            </a:r>
            <a:r>
              <a:rPr lang="en-US" dirty="0" err="1" smtClean="0"/>
              <a:t>e.g</a:t>
            </a:r>
            <a:r>
              <a:rPr lang="en-US" dirty="0" smtClean="0"/>
              <a:t> </a:t>
            </a:r>
            <a:r>
              <a:rPr lang="en-US" dirty="0" err="1" smtClean="0"/>
              <a:t>hepatorenal</a:t>
            </a:r>
            <a:r>
              <a:rPr lang="en-US" dirty="0" smtClean="0"/>
              <a:t> syndrome if vigorous dieresis.</a:t>
            </a:r>
          </a:p>
          <a:p>
            <a:pPr rtl="1">
              <a:buNone/>
            </a:pPr>
            <a:endParaRPr lang="en-US" b="1" dirty="0" smtClean="0"/>
          </a:p>
          <a:p>
            <a:pPr rtl="1">
              <a:buNone/>
            </a:pPr>
            <a:r>
              <a:rPr lang="en-US" b="1" dirty="0" smtClean="0"/>
              <a:t>Treatment :</a:t>
            </a:r>
            <a:endParaRPr lang="en-US" dirty="0" smtClean="0"/>
          </a:p>
          <a:p>
            <a:pPr rtl="1">
              <a:buNone/>
            </a:pPr>
            <a:r>
              <a:rPr lang="en-US" dirty="0" smtClean="0"/>
              <a:t>1- Bed rest to decrease metabolites handled by the liver and to increased renal perfusion.</a:t>
            </a:r>
          </a:p>
          <a:p>
            <a:pPr rtl="1">
              <a:buNone/>
            </a:pPr>
            <a:r>
              <a:rPr lang="en-US" dirty="0" smtClean="0"/>
              <a:t>2-diet : Na  and water restriction.</a:t>
            </a:r>
          </a:p>
          <a:p>
            <a:pPr rtl="1">
              <a:buNone/>
            </a:pPr>
            <a:r>
              <a:rPr lang="en-US" dirty="0" smtClean="0"/>
              <a:t>3-diuretics:</a:t>
            </a:r>
          </a:p>
          <a:p>
            <a:pPr rtl="1">
              <a:buNone/>
            </a:pPr>
            <a:r>
              <a:rPr lang="en-US" dirty="0" smtClean="0"/>
              <a:t>*best is I.V albumin.</a:t>
            </a:r>
          </a:p>
          <a:p>
            <a:pPr rtl="1">
              <a:buNone/>
            </a:pPr>
            <a:r>
              <a:rPr lang="en-US" dirty="0" smtClean="0"/>
              <a:t>*</a:t>
            </a:r>
            <a:r>
              <a:rPr lang="en-US" dirty="0" err="1" smtClean="0"/>
              <a:t>Spironolactone</a:t>
            </a:r>
            <a:r>
              <a:rPr lang="en-US" dirty="0" smtClean="0"/>
              <a:t>  (maximum rate of ascetic fluid mobilization is 1-2 L / day  and if very rapid  (dehydration, </a:t>
            </a:r>
            <a:r>
              <a:rPr lang="en-US" dirty="0" err="1" smtClean="0"/>
              <a:t>hepatorenal</a:t>
            </a:r>
            <a:r>
              <a:rPr lang="en-US" dirty="0" smtClean="0"/>
              <a:t> syndrome and electrolyte  imbalance and hepatic encephalopathy)</a:t>
            </a:r>
          </a:p>
          <a:p>
            <a:endParaRPr lang="ar-E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ar-EG" altLang="en-US" smtClean="0"/>
          </a:p>
        </p:txBody>
      </p:sp>
      <p:sp>
        <p:nvSpPr>
          <p:cNvPr id="35843" name="Content Placeholder 2"/>
          <p:cNvSpPr>
            <a:spLocks noGrp="1"/>
          </p:cNvSpPr>
          <p:nvPr>
            <p:ph idx="1"/>
          </p:nvPr>
        </p:nvSpPr>
        <p:spPr/>
        <p:txBody>
          <a:bodyPr/>
          <a:lstStyle/>
          <a:p>
            <a:endParaRPr lang="ar-EG" altLang="en-US" smtClean="0"/>
          </a:p>
        </p:txBody>
      </p:sp>
      <p:pic>
        <p:nvPicPr>
          <p:cNvPr id="35844" name="Picture 2" descr=" 10403.jpg                                                      0018E5CEMacintosh HD                   BBA75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088"/>
            <a:ext cx="8077200" cy="62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512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Ascites</a:t>
            </a:r>
          </a:p>
        </p:txBody>
      </p:sp>
      <p:sp>
        <p:nvSpPr>
          <p:cNvPr id="3075" name="Rectangle 3"/>
          <p:cNvSpPr>
            <a:spLocks noGrp="1" noChangeArrowheads="1"/>
          </p:cNvSpPr>
          <p:nvPr>
            <p:ph type="body" idx="1"/>
          </p:nvPr>
        </p:nvSpPr>
        <p:spPr/>
        <p:txBody>
          <a:bodyPr>
            <a:normAutofit/>
          </a:bodyPr>
          <a:lstStyle/>
          <a:p>
            <a:pPr eaLnBrk="1" hangingPunct="1">
              <a:lnSpc>
                <a:spcPct val="90000"/>
              </a:lnSpc>
            </a:pPr>
            <a:r>
              <a:rPr lang="en-US" altLang="en-US" sz="2800" dirty="0" smtClean="0"/>
              <a:t> Assessment of </a:t>
            </a:r>
            <a:r>
              <a:rPr lang="en-US" altLang="en-US" sz="2800" dirty="0" err="1" smtClean="0"/>
              <a:t>ascites</a:t>
            </a:r>
            <a:endParaRPr lang="en-US" altLang="en-US" sz="2800" dirty="0" smtClean="0"/>
          </a:p>
          <a:p>
            <a:pPr lvl="1" eaLnBrk="1" hangingPunct="1">
              <a:lnSpc>
                <a:spcPct val="90000"/>
              </a:lnSpc>
            </a:pPr>
            <a:r>
              <a:rPr lang="en-US" altLang="en-US" sz="2400" dirty="0" smtClean="0"/>
              <a:t>Grading  </a:t>
            </a:r>
          </a:p>
          <a:p>
            <a:pPr lvl="2" eaLnBrk="1" hangingPunct="1">
              <a:lnSpc>
                <a:spcPct val="90000"/>
              </a:lnSpc>
            </a:pPr>
            <a:r>
              <a:rPr lang="en-US" altLang="en-US" sz="2000" dirty="0" smtClean="0"/>
              <a:t>Grade 1 — mild; Detectable only by US</a:t>
            </a:r>
          </a:p>
          <a:p>
            <a:pPr lvl="2" eaLnBrk="1" hangingPunct="1">
              <a:lnSpc>
                <a:spcPct val="90000"/>
              </a:lnSpc>
            </a:pPr>
            <a:r>
              <a:rPr lang="en-US" altLang="en-US" sz="2000" dirty="0" smtClean="0"/>
              <a:t>Grade 2 — moderate; Moderate symmetrical distension of the abdomen</a:t>
            </a:r>
            <a:br>
              <a:rPr lang="en-US" altLang="en-US" sz="2000" dirty="0" smtClean="0"/>
            </a:br>
            <a:endParaRPr lang="en-US" altLang="en-US" sz="2000" dirty="0" smtClean="0"/>
          </a:p>
          <a:p>
            <a:pPr lvl="2" eaLnBrk="1" hangingPunct="1">
              <a:lnSpc>
                <a:spcPct val="90000"/>
              </a:lnSpc>
            </a:pPr>
            <a:r>
              <a:rPr lang="en-US" altLang="en-US" sz="2000" dirty="0" smtClean="0"/>
              <a:t>Grade 3 — large or gross </a:t>
            </a:r>
            <a:r>
              <a:rPr lang="en-US" altLang="en-US" sz="2000" dirty="0" err="1" smtClean="0"/>
              <a:t>asites</a:t>
            </a:r>
            <a:r>
              <a:rPr lang="en-US" altLang="en-US" sz="2000" dirty="0" smtClean="0"/>
              <a:t> with marked abdominal distension</a:t>
            </a:r>
          </a:p>
          <a:p>
            <a:r>
              <a:rPr lang="en-US" altLang="en-US" dirty="0" smtClean="0"/>
              <a:t>Imaging studies for confirmation of ascites</a:t>
            </a:r>
          </a:p>
          <a:p>
            <a:pPr lvl="1"/>
            <a:r>
              <a:rPr lang="en-US" altLang="en-US" dirty="0" smtClean="0"/>
              <a:t>Ultrasound is probably the most cost-effective modality </a:t>
            </a:r>
          </a:p>
          <a:p>
            <a:pPr lvl="2" eaLnBrk="1" hangingPunct="1">
              <a:lnSpc>
                <a:spcPct val="90000"/>
              </a:lnSpc>
            </a:pPr>
            <a:endParaRPr lang="en-US" altLang="en-US" sz="2000" dirty="0" smtClean="0"/>
          </a:p>
          <a:p>
            <a:pPr lvl="2" eaLnBrk="1" hangingPunct="1">
              <a:lnSpc>
                <a:spcPct val="90000"/>
              </a:lnSpc>
            </a:pPr>
            <a:endParaRPr lang="en-US" altLang="en-US" sz="2000" dirty="0" smtClean="0"/>
          </a:p>
          <a:p>
            <a:pPr lvl="1" eaLnBrk="1" hangingPunct="1">
              <a:lnSpc>
                <a:spcPct val="90000"/>
              </a:lnSpc>
            </a:pPr>
            <a:endParaRPr lang="en-US" altLang="en-US" sz="2400" dirty="0" smtClean="0"/>
          </a:p>
          <a:p>
            <a:pPr lvl="2" eaLnBrk="1" hangingPunct="1">
              <a:lnSpc>
                <a:spcPct val="90000"/>
              </a:lnSpc>
            </a:pPr>
            <a:endParaRPr lang="en-US" altLang="en-US" sz="2000" dirty="0" smtClean="0"/>
          </a:p>
          <a:p>
            <a:pPr lvl="1" eaLnBrk="1" hangingPunct="1">
              <a:lnSpc>
                <a:spcPct val="90000"/>
              </a:lnSpc>
            </a:pPr>
            <a:endParaRPr lang="en-US" altLang="en-US" sz="2400" dirty="0" smtClean="0"/>
          </a:p>
          <a:p>
            <a:pPr eaLnBrk="1" hangingPunct="1">
              <a:lnSpc>
                <a:spcPct val="90000"/>
              </a:lnSpc>
            </a:pPr>
            <a:endParaRPr lang="en-US" altLang="en-US" sz="2800" dirty="0" smtClean="0"/>
          </a:p>
        </p:txBody>
      </p:sp>
    </p:spTree>
    <p:extLst>
      <p:ext uri="{BB962C8B-B14F-4D97-AF65-F5344CB8AC3E}">
        <p14:creationId xmlns:p14="http://schemas.microsoft.com/office/powerpoint/2010/main" val="2344347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4000" b="1" smtClean="0">
                <a:latin typeface="Arial" pitchFamily="34" charset="0"/>
              </a:rPr>
              <a:t>Ascites</a:t>
            </a:r>
          </a:p>
        </p:txBody>
      </p:sp>
      <p:pic>
        <p:nvPicPr>
          <p:cNvPr id="34819" name="Picture 3" descr="ascit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831975"/>
            <a:ext cx="3962400" cy="3959225"/>
          </a:xfrm>
          <a:noFill/>
        </p:spPr>
      </p:pic>
      <p:pic>
        <p:nvPicPr>
          <p:cNvPr id="34820" name="Picture 4" descr="ascites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828800"/>
            <a:ext cx="3810000" cy="3959225"/>
          </a:xfrm>
          <a:noFill/>
        </p:spPr>
      </p:pic>
    </p:spTree>
    <p:extLst>
      <p:ext uri="{BB962C8B-B14F-4D97-AF65-F5344CB8AC3E}">
        <p14:creationId xmlns:p14="http://schemas.microsoft.com/office/powerpoint/2010/main" val="3683752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2"/>
          <a:srcRect/>
          <a:stretch>
            <a:fillRect/>
          </a:stretch>
        </p:blipFill>
        <p:spPr bwMode="auto">
          <a:xfrm>
            <a:off x="609600" y="533400"/>
            <a:ext cx="6858000" cy="5664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rtl="1">
              <a:buNone/>
            </a:pPr>
            <a:r>
              <a:rPr lang="en-US" b="1" dirty="0" smtClean="0"/>
              <a:t>Liver cell failure:</a:t>
            </a:r>
            <a:endParaRPr lang="en-US" dirty="0" smtClean="0"/>
          </a:p>
          <a:p>
            <a:pPr rtl="1">
              <a:buNone/>
            </a:pPr>
            <a:r>
              <a:rPr lang="en-US" b="1" dirty="0" smtClean="0"/>
              <a:t>1-  acute :</a:t>
            </a:r>
            <a:endParaRPr lang="en-US" dirty="0" smtClean="0"/>
          </a:p>
          <a:p>
            <a:pPr rtl="1">
              <a:buNone/>
            </a:pPr>
            <a:r>
              <a:rPr lang="en-US" dirty="0" smtClean="0"/>
              <a:t>Develop within less than 8 weeks in patients without preexisting liver disease and is fatal</a:t>
            </a:r>
          </a:p>
          <a:p>
            <a:pPr rtl="1">
              <a:buNone/>
            </a:pPr>
            <a:r>
              <a:rPr lang="en-US" b="1" dirty="0" smtClean="0"/>
              <a:t>2- chronic:</a:t>
            </a:r>
            <a:endParaRPr lang="en-US" dirty="0" smtClean="0"/>
          </a:p>
          <a:p>
            <a:pPr rtl="1">
              <a:buNone/>
            </a:pPr>
            <a:r>
              <a:rPr lang="en-US" dirty="0" smtClean="0"/>
              <a:t>Complicate all forms of liver diseases </a:t>
            </a:r>
            <a:r>
              <a:rPr lang="en-US" dirty="0" err="1" smtClean="0"/>
              <a:t>e.g</a:t>
            </a:r>
            <a:r>
              <a:rPr lang="en-US" dirty="0" smtClean="0"/>
              <a:t> cirrhosis. </a:t>
            </a:r>
          </a:p>
        </p:txBody>
      </p:sp>
    </p:spTree>
    <p:extLst>
      <p:ext uri="{BB962C8B-B14F-4D97-AF65-F5344CB8AC3E}">
        <p14:creationId xmlns:p14="http://schemas.microsoft.com/office/powerpoint/2010/main" val="54955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696200" cy="646113"/>
          </a:xfrm>
          <a:prstGeom prst="rect">
            <a:avLst/>
          </a:prstGeom>
          <a:noFill/>
        </p:spPr>
        <p:txBody>
          <a:bodyPr>
            <a:spAutoFit/>
          </a:bodyPr>
          <a:lstStyle/>
          <a:p>
            <a:pPr algn="ctr">
              <a:defRPr/>
            </a:pPr>
            <a:r>
              <a:rPr lang="en-US" sz="3600" i="1" dirty="0">
                <a:solidFill>
                  <a:schemeClr val="accent3">
                    <a:lumMod val="75000"/>
                  </a:schemeClr>
                </a:solidFill>
                <a:latin typeface="+mn-lt"/>
                <a:ea typeface="ＭＳ Ｐゴシック" charset="0"/>
              </a:rPr>
              <a:t>Medical Management of Ascites:</a:t>
            </a:r>
          </a:p>
        </p:txBody>
      </p:sp>
      <p:sp>
        <p:nvSpPr>
          <p:cNvPr id="3" name="TextBox 2"/>
          <p:cNvSpPr txBox="1"/>
          <p:nvPr/>
        </p:nvSpPr>
        <p:spPr>
          <a:xfrm>
            <a:off x="381000" y="1143000"/>
            <a:ext cx="8458200" cy="2585323"/>
          </a:xfrm>
          <a:prstGeom prst="rect">
            <a:avLst/>
          </a:prstGeom>
          <a:noFill/>
        </p:spPr>
        <p:txBody>
          <a:bodyPr wrap="square">
            <a:spAutoFit/>
          </a:bodyPr>
          <a:lstStyle/>
          <a:p>
            <a:pPr marL="457200" indent="-457200">
              <a:buClr>
                <a:schemeClr val="accent1"/>
              </a:buClr>
              <a:buFont typeface="Arial"/>
              <a:buChar char="•"/>
              <a:defRPr/>
            </a:pPr>
            <a:r>
              <a:rPr lang="en-US" sz="2400" dirty="0" smtClean="0">
                <a:latin typeface="Garamond" charset="0"/>
                <a:ea typeface="ＭＳ Ｐゴシック" charset="0"/>
              </a:rPr>
              <a:t>Diuretic </a:t>
            </a:r>
            <a:r>
              <a:rPr lang="en-US" sz="2400" dirty="0">
                <a:latin typeface="Garamond" charset="0"/>
                <a:ea typeface="ＭＳ Ｐゴシック" charset="0"/>
              </a:rPr>
              <a:t>therapy: </a:t>
            </a:r>
          </a:p>
          <a:p>
            <a:pPr marL="457200" indent="-457200">
              <a:buClr>
                <a:schemeClr val="accent1"/>
              </a:buClr>
              <a:buFont typeface="Arial"/>
              <a:buChar char="•"/>
              <a:defRPr/>
            </a:pPr>
            <a:r>
              <a:rPr lang="en-US" sz="2400" b="1" u="sng" dirty="0" smtClean="0">
                <a:solidFill>
                  <a:schemeClr val="accent1"/>
                </a:solidFill>
                <a:latin typeface="Garamond" charset="0"/>
                <a:ea typeface="ＭＳ Ｐゴシック" charset="0"/>
              </a:rPr>
              <a:t>Paracentesis</a:t>
            </a:r>
          </a:p>
          <a:p>
            <a:pPr marL="0" lvl="1">
              <a:buClr>
                <a:schemeClr val="accent1"/>
              </a:buClr>
              <a:defRPr/>
            </a:pPr>
            <a:r>
              <a:rPr lang="en-US" sz="2400" dirty="0" smtClean="0">
                <a:latin typeface="Garamond" charset="0"/>
                <a:ea typeface="ＭＳ Ｐゴシック" charset="0"/>
              </a:rPr>
              <a:t>       have </a:t>
            </a:r>
            <a:r>
              <a:rPr lang="en-US" sz="2400" dirty="0">
                <a:latin typeface="Garamond" charset="0"/>
                <a:ea typeface="ＭＳ Ｐゴシック" charset="0"/>
              </a:rPr>
              <a:t>patient void before </a:t>
            </a:r>
            <a:r>
              <a:rPr lang="en-US" sz="2400" dirty="0" smtClean="0">
                <a:latin typeface="Garamond" charset="0"/>
                <a:ea typeface="ＭＳ Ｐゴシック" charset="0"/>
              </a:rPr>
              <a:t>procedure then needle </a:t>
            </a:r>
            <a:r>
              <a:rPr lang="en-US" sz="2400" dirty="0">
                <a:latin typeface="Garamond" charset="0"/>
                <a:ea typeface="ＭＳ Ｐゴシック" charset="0"/>
              </a:rPr>
              <a:t>puncture of abdominal cavity to remove ascitic fluid- temporary </a:t>
            </a:r>
          </a:p>
          <a:p>
            <a:pPr marL="914400" lvl="1" indent="-457200">
              <a:buClr>
                <a:schemeClr val="accent1"/>
              </a:buClr>
              <a:buFont typeface="Arial"/>
              <a:buChar char="•"/>
              <a:defRPr/>
            </a:pPr>
            <a:endParaRPr lang="en-US" sz="2400" dirty="0">
              <a:latin typeface="Garamond" charset="0"/>
              <a:ea typeface="ＭＳ Ｐゴシック" charset="0"/>
            </a:endParaRPr>
          </a:p>
          <a:p>
            <a:pPr marL="457200" indent="-457200">
              <a:buClr>
                <a:schemeClr val="accent1"/>
              </a:buClr>
              <a:buFont typeface="Arial"/>
              <a:buChar char="•"/>
              <a:defRPr/>
            </a:pPr>
            <a:endParaRPr lang="en-US" sz="2400" i="1" dirty="0">
              <a:solidFill>
                <a:schemeClr val="accent1"/>
              </a:solidFill>
              <a:latin typeface="Garamond" charset="0"/>
              <a:ea typeface="ＭＳ Ｐゴシック" charset="0"/>
            </a:endParaRPr>
          </a:p>
          <a:p>
            <a:pPr marL="457200" indent="-457200">
              <a:buClr>
                <a:schemeClr val="accent1"/>
              </a:buClr>
              <a:buFont typeface="Arial"/>
              <a:buChar char="•"/>
              <a:defRPr/>
            </a:pPr>
            <a:endParaRPr lang="en-US" dirty="0">
              <a:latin typeface="Garamond" charset="0"/>
              <a:ea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solidFill>
            <a:schemeClr val="accent2"/>
          </a:solidFill>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sz="2800" b="1" u="sng" dirty="0" smtClean="0">
                <a:ln w="11430"/>
                <a:solidFill>
                  <a:schemeClr val="tx1"/>
                </a:solidFill>
                <a:effectLst>
                  <a:outerShdw blurRad="50800" dist="39000" dir="5460000" algn="tl">
                    <a:srgbClr val="000000">
                      <a:alpha val="38000"/>
                    </a:srgbClr>
                  </a:outerShdw>
                </a:effectLst>
              </a:rPr>
              <a:t> Paracentesis: </a:t>
            </a:r>
          </a:p>
          <a:p>
            <a:pPr>
              <a:buClr>
                <a:schemeClr val="tx2">
                  <a:lumMod val="65000"/>
                  <a:lumOff val="35000"/>
                </a:schemeClr>
              </a:buClr>
            </a:pPr>
            <a:r>
              <a:rPr lang="en-US" b="1" dirty="0" smtClean="0">
                <a:ln w="11430"/>
                <a:solidFill>
                  <a:schemeClr val="accent2">
                    <a:lumMod val="20000"/>
                    <a:lumOff val="80000"/>
                  </a:schemeClr>
                </a:solidFill>
                <a:effectLst>
                  <a:outerShdw blurRad="50800" dist="39000" dir="5460000" algn="tl">
                    <a:srgbClr val="000000">
                      <a:alpha val="38000"/>
                    </a:srgbClr>
                  </a:outerShdw>
                </a:effectLst>
              </a:rPr>
              <a:t>Which is removal of </a:t>
            </a:r>
            <a:r>
              <a:rPr lang="en-US" b="1" dirty="0" err="1" smtClean="0">
                <a:ln w="11430"/>
                <a:solidFill>
                  <a:schemeClr val="accent2">
                    <a:lumMod val="20000"/>
                    <a:lumOff val="80000"/>
                  </a:schemeClr>
                </a:solidFill>
                <a:effectLst>
                  <a:outerShdw blurRad="50800" dist="39000" dir="5460000" algn="tl">
                    <a:srgbClr val="000000">
                      <a:alpha val="38000"/>
                    </a:srgbClr>
                  </a:outerShdw>
                </a:effectLst>
              </a:rPr>
              <a:t>ascitis</a:t>
            </a:r>
            <a:r>
              <a:rPr lang="en-US" b="1" dirty="0" smtClean="0">
                <a:ln w="11430"/>
                <a:solidFill>
                  <a:schemeClr val="accent2">
                    <a:lumMod val="20000"/>
                    <a:lumOff val="80000"/>
                  </a:schemeClr>
                </a:solidFill>
                <a:effectLst>
                  <a:outerShdw blurRad="50800" dist="39000" dir="5460000" algn="tl">
                    <a:srgbClr val="000000">
                      <a:alpha val="38000"/>
                    </a:srgbClr>
                  </a:outerShdw>
                </a:effectLst>
              </a:rPr>
              <a:t> fluid (4- 6L) from the abdominal cavity with a needle or catheter.</a:t>
            </a:r>
          </a:p>
          <a:p>
            <a:pPr>
              <a:buClr>
                <a:schemeClr val="tx2">
                  <a:lumMod val="65000"/>
                  <a:lumOff val="35000"/>
                </a:schemeClr>
              </a:buClr>
            </a:pPr>
            <a:endParaRPr lang="en-US" b="1" dirty="0" smtClean="0">
              <a:ln w="11430"/>
              <a:solidFill>
                <a:schemeClr val="accent2">
                  <a:lumMod val="20000"/>
                  <a:lumOff val="80000"/>
                </a:schemeClr>
              </a:solidFill>
              <a:effectLst>
                <a:outerShdw blurRad="50800" dist="39000" dir="5460000" algn="tl">
                  <a:srgbClr val="000000">
                    <a:alpha val="38000"/>
                  </a:srgbClr>
                </a:outerShdw>
              </a:effectLst>
            </a:endParaRPr>
          </a:p>
          <a:p>
            <a:pPr>
              <a:buClr>
                <a:schemeClr val="tx2">
                  <a:lumMod val="65000"/>
                  <a:lumOff val="35000"/>
                </a:schemeClr>
              </a:buClr>
            </a:pPr>
            <a:r>
              <a:rPr lang="en-US" b="1" dirty="0" smtClean="0">
                <a:ln w="11430"/>
                <a:solidFill>
                  <a:schemeClr val="accent2">
                    <a:lumMod val="20000"/>
                    <a:lumOff val="80000"/>
                  </a:schemeClr>
                </a:solidFill>
                <a:effectLst>
                  <a:outerShdw blurRad="50800" dist="39000" dir="5460000" algn="tl">
                    <a:srgbClr val="000000">
                      <a:alpha val="38000"/>
                    </a:srgbClr>
                  </a:outerShdw>
                </a:effectLst>
              </a:rPr>
              <a:t>Indicated in tense ascites.</a:t>
            </a:r>
          </a:p>
          <a:p>
            <a:pPr>
              <a:buClr>
                <a:schemeClr val="tx2">
                  <a:lumMod val="65000"/>
                  <a:lumOff val="35000"/>
                </a:schemeClr>
              </a:buClr>
            </a:pPr>
            <a:endParaRPr lang="en-US" b="1" dirty="0" smtClean="0">
              <a:ln w="11430"/>
              <a:solidFill>
                <a:schemeClr val="accent2">
                  <a:lumMod val="20000"/>
                  <a:lumOff val="80000"/>
                </a:schemeClr>
              </a:solidFill>
              <a:effectLst>
                <a:outerShdw blurRad="50800" dist="39000" dir="5460000" algn="tl">
                  <a:srgbClr val="000000">
                    <a:alpha val="38000"/>
                  </a:srgbClr>
                </a:outerShdw>
              </a:effectLst>
            </a:endParaRPr>
          </a:p>
          <a:p>
            <a:pPr>
              <a:buClr>
                <a:schemeClr val="tx2">
                  <a:lumMod val="65000"/>
                  <a:lumOff val="35000"/>
                </a:schemeClr>
              </a:buClr>
            </a:pPr>
            <a:r>
              <a:rPr lang="en-US" b="1" dirty="0" smtClean="0">
                <a:ln w="11430"/>
                <a:solidFill>
                  <a:schemeClr val="accent2">
                    <a:lumMod val="20000"/>
                    <a:lumOff val="80000"/>
                  </a:schemeClr>
                </a:solidFill>
                <a:effectLst>
                  <a:outerShdw blurRad="50800" dist="39000" dir="5460000" algn="tl">
                    <a:srgbClr val="000000">
                      <a:alpha val="38000"/>
                    </a:srgbClr>
                  </a:outerShdw>
                </a:effectLst>
              </a:rPr>
              <a:t>Fluid is rich in albumin </a:t>
            </a:r>
            <a:r>
              <a:rPr lang="en-US" b="1" dirty="0" smtClean="0">
                <a:ln w="11430"/>
                <a:solidFill>
                  <a:schemeClr val="accent2">
                    <a:lumMod val="20000"/>
                    <a:lumOff val="80000"/>
                  </a:schemeClr>
                </a:solidFill>
                <a:effectLst>
                  <a:outerShdw blurRad="50800" dist="39000" dir="5460000" algn="tl">
                    <a:srgbClr val="000000">
                      <a:alpha val="38000"/>
                    </a:srgbClr>
                  </a:outerShdw>
                </a:effectLst>
                <a:sym typeface="Wingdings" pitchFamily="2" charset="2"/>
              </a:rPr>
              <a:t> for every 1 L removed give 6-8g albumin. </a:t>
            </a:r>
          </a:p>
          <a:p>
            <a:pPr>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000" b="1" smtClean="0">
                <a:latin typeface="Arial" pitchFamily="34" charset="0"/>
              </a:rPr>
              <a:t>Paracentesis</a:t>
            </a:r>
          </a:p>
        </p:txBody>
      </p:sp>
      <p:pic>
        <p:nvPicPr>
          <p:cNvPr id="37891" name="Picture 3" descr="ascite2"/>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a:stretch>
            <a:fillRect/>
          </a:stretch>
        </p:blipFill>
        <p:spPr>
          <a:xfrm>
            <a:off x="685800" y="1752600"/>
            <a:ext cx="7848600" cy="4267200"/>
          </a:xfrm>
          <a:noFill/>
        </p:spPr>
      </p:pic>
    </p:spTree>
    <p:extLst>
      <p:ext uri="{BB962C8B-B14F-4D97-AF65-F5344CB8AC3E}">
        <p14:creationId xmlns:p14="http://schemas.microsoft.com/office/powerpoint/2010/main" val="2980878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solidFill>
            <a:schemeClr val="accent2"/>
          </a:solid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90000"/>
              </a:lnSpc>
              <a:buNone/>
            </a:pPr>
            <a:r>
              <a:rPr lang="en-US" b="1" dirty="0" smtClean="0">
                <a:ln w="11430"/>
                <a:solidFill>
                  <a:schemeClr val="bg2">
                    <a:lumMod val="20000"/>
                    <a:lumOff val="80000"/>
                  </a:schemeClr>
                </a:solidFill>
                <a:effectLst>
                  <a:glow rad="101600">
                    <a:srgbClr val="700000">
                      <a:alpha val="60000"/>
                    </a:srgbClr>
                  </a:glow>
                  <a:outerShdw blurRad="50800" dist="39000" dir="5460000" algn="tl">
                    <a:srgbClr val="000000">
                      <a:alpha val="38000"/>
                    </a:srgbClr>
                  </a:outerShdw>
                </a:effectLst>
              </a:rPr>
              <a:t>Diuretics: </a:t>
            </a:r>
          </a:p>
          <a:p>
            <a:pPr>
              <a:lnSpc>
                <a:spcPct val="90000"/>
              </a:lnSpc>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solidFill>
                  <a:schemeClr val="bg2">
                    <a:lumMod val="20000"/>
                    <a:lumOff val="80000"/>
                  </a:schemeClr>
                </a:solidFill>
                <a:effectLst>
                  <a:outerShdw blurRad="50800" dist="39000" dir="5460000" algn="tl">
                    <a:srgbClr val="000000">
                      <a:alpha val="38000"/>
                    </a:srgbClr>
                  </a:outerShdw>
                </a:effectLst>
              </a:rPr>
              <a:t>Diuresis</a:t>
            </a:r>
            <a:r>
              <a:rPr lang="en-US" b="1" dirty="0" smtClean="0">
                <a:ln w="11430"/>
                <a:solidFill>
                  <a:schemeClr val="bg2">
                    <a:lumMod val="20000"/>
                    <a:lumOff val="80000"/>
                  </a:schemeClr>
                </a:solidFill>
                <a:effectLst>
                  <a:outerShdw blurRad="50800" dist="39000" dir="5460000" algn="tl">
                    <a:srgbClr val="000000">
                      <a:alpha val="38000"/>
                    </a:srgbClr>
                  </a:outerShdw>
                </a:effectLst>
              </a:rPr>
              <a:t> should be gradual because </a:t>
            </a:r>
            <a:r>
              <a:rPr lang="en-US" b="1" dirty="0" err="1" smtClean="0">
                <a:ln w="11430"/>
                <a:solidFill>
                  <a:schemeClr val="bg2">
                    <a:lumMod val="20000"/>
                    <a:lumOff val="80000"/>
                  </a:schemeClr>
                </a:solidFill>
                <a:effectLst>
                  <a:outerShdw blurRad="50800" dist="39000" dir="5460000" algn="tl">
                    <a:srgbClr val="000000">
                      <a:alpha val="38000"/>
                    </a:srgbClr>
                  </a:outerShdw>
                </a:effectLst>
              </a:rPr>
              <a:t>hypokalemia</a:t>
            </a:r>
            <a:r>
              <a:rPr lang="en-US" b="1" dirty="0" smtClean="0">
                <a:ln w="11430"/>
                <a:solidFill>
                  <a:schemeClr val="bg2">
                    <a:lumMod val="20000"/>
                    <a:lumOff val="80000"/>
                  </a:schemeClr>
                </a:solidFill>
                <a:effectLst>
                  <a:outerShdw blurRad="50800" dist="39000" dir="5460000" algn="tl">
                    <a:srgbClr val="000000">
                      <a:alpha val="38000"/>
                    </a:srgbClr>
                  </a:outerShdw>
                </a:effectLst>
              </a:rPr>
              <a:t> or intravascular volume depletion caused by aggressive therapy</a:t>
            </a:r>
            <a:r>
              <a:rPr lang="en-US" b="1" dirty="0" smtClean="0">
                <a:ln w="11430"/>
                <a:solidFill>
                  <a:schemeClr val="bg2">
                    <a:lumMod val="20000"/>
                    <a:lumOff val="80000"/>
                  </a:schemeClr>
                </a:solidFill>
                <a:effectLst>
                  <a:outerShdw blurRad="50800" dist="39000" dir="5460000" algn="tl">
                    <a:srgbClr val="000000">
                      <a:alpha val="38000"/>
                    </a:srgbClr>
                  </a:outerShdw>
                </a:effectLst>
                <a:sym typeface="Wingdings" pitchFamily="2" charset="2"/>
              </a:rPr>
              <a:t> compromised renal function, and hepatic encephalopathy.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rtl="1">
              <a:buNone/>
            </a:pPr>
            <a:r>
              <a:rPr lang="en-US" sz="1400" b="1" dirty="0" smtClean="0"/>
              <a:t>Complications:</a:t>
            </a:r>
            <a:endParaRPr lang="en-US" sz="1400" dirty="0" smtClean="0"/>
          </a:p>
          <a:p>
            <a:pPr rtl="1">
              <a:buNone/>
            </a:pPr>
            <a:r>
              <a:rPr lang="en-US" sz="1400" b="1" i="1" u="sng" dirty="0" smtClean="0"/>
              <a:t>1-Hepatorenal syndrome</a:t>
            </a:r>
            <a:r>
              <a:rPr lang="en-US" sz="1400" b="1" dirty="0" smtClean="0"/>
              <a:t>:</a:t>
            </a:r>
            <a:endParaRPr lang="en-US" sz="1400" dirty="0" smtClean="0"/>
          </a:p>
          <a:p>
            <a:pPr rtl="1">
              <a:buNone/>
            </a:pPr>
            <a:r>
              <a:rPr lang="en-US" sz="1400" b="1" u="sng" dirty="0" smtClean="0"/>
              <a:t>Definition: </a:t>
            </a:r>
            <a:r>
              <a:rPr lang="en-US" sz="1400" u="sng" dirty="0" smtClean="0"/>
              <a:t>Functional oliguric renal failure which occur as a serious complication in patient with cirrhotic ascites.</a:t>
            </a:r>
          </a:p>
          <a:p>
            <a:pPr rtl="1">
              <a:buNone/>
            </a:pPr>
            <a:r>
              <a:rPr lang="en-US" sz="1400" b="1" dirty="0" smtClean="0"/>
              <a:t>Causes</a:t>
            </a:r>
            <a:r>
              <a:rPr lang="en-US" sz="1400" dirty="0" smtClean="0"/>
              <a:t>: </a:t>
            </a:r>
          </a:p>
          <a:p>
            <a:pPr rtl="1">
              <a:buNone/>
            </a:pPr>
            <a:r>
              <a:rPr lang="en-US" sz="1400" b="1" dirty="0" smtClean="0"/>
              <a:t>Any factor which decrease blood volume as :</a:t>
            </a:r>
            <a:endParaRPr lang="en-US" sz="1400" dirty="0" smtClean="0"/>
          </a:p>
          <a:p>
            <a:pPr rtl="1">
              <a:buNone/>
            </a:pPr>
            <a:r>
              <a:rPr lang="ar-EG" sz="1400" b="1" dirty="0" smtClean="0"/>
              <a:t>  </a:t>
            </a:r>
            <a:r>
              <a:rPr lang="en-US" sz="1400" b="1" dirty="0" smtClean="0"/>
              <a:t>1-G.IT bleeding  due to rupture esophageal </a:t>
            </a:r>
            <a:r>
              <a:rPr lang="en-US" sz="1400" b="1" dirty="0" err="1" smtClean="0"/>
              <a:t>varices</a:t>
            </a:r>
            <a:r>
              <a:rPr lang="en-US" sz="1400" b="1" dirty="0" smtClean="0"/>
              <a:t>.</a:t>
            </a:r>
            <a:endParaRPr lang="en-US" sz="1400" dirty="0" smtClean="0"/>
          </a:p>
          <a:p>
            <a:pPr rtl="1">
              <a:buNone/>
            </a:pPr>
            <a:r>
              <a:rPr lang="ar-EG" sz="1400" b="1" dirty="0" smtClean="0"/>
              <a:t> </a:t>
            </a:r>
            <a:r>
              <a:rPr lang="en-US" sz="1400" b="1" dirty="0" smtClean="0"/>
              <a:t> 2- aggressive diuretics, paracentesis.</a:t>
            </a:r>
            <a:endParaRPr lang="en-US" sz="1400" dirty="0" smtClean="0"/>
          </a:p>
          <a:p>
            <a:pPr rtl="1">
              <a:buNone/>
            </a:pPr>
            <a:r>
              <a:rPr lang="en-US" sz="1400" b="1" dirty="0" smtClean="0"/>
              <a:t>3- severe diarrhea.</a:t>
            </a:r>
            <a:endParaRPr lang="en-US" sz="1400" dirty="0" smtClean="0"/>
          </a:p>
          <a:p>
            <a:pPr rtl="1">
              <a:buNone/>
            </a:pPr>
            <a:r>
              <a:rPr lang="en-US" sz="1400" b="1" dirty="0" smtClean="0"/>
              <a:t>4-others (urinary tract infection and nephrotoxic drugs as </a:t>
            </a:r>
            <a:r>
              <a:rPr lang="en-US" sz="1400" b="1" dirty="0" err="1" smtClean="0"/>
              <a:t>NSAId</a:t>
            </a:r>
            <a:r>
              <a:rPr lang="en-US" sz="1400" b="1" dirty="0" smtClean="0"/>
              <a:t>)</a:t>
            </a:r>
            <a:endParaRPr lang="en-US" sz="1400" dirty="0" smtClean="0"/>
          </a:p>
          <a:p>
            <a:pPr rtl="1">
              <a:buNone/>
            </a:pPr>
            <a:r>
              <a:rPr lang="en-US" altLang="en-US" sz="1400" b="1" u="sng" dirty="0" smtClean="0"/>
              <a:t>May be reversed by liver transplantation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a:bodyPr>
          <a:lstStyle/>
          <a:p>
            <a:pPr rtl="1">
              <a:buNone/>
            </a:pPr>
            <a:endParaRPr lang="en-US" b="1" u="sng" dirty="0" smtClean="0"/>
          </a:p>
          <a:p>
            <a:pPr rtl="1">
              <a:buNone/>
            </a:pPr>
            <a:r>
              <a:rPr lang="en-US" b="1" u="sng" dirty="0" smtClean="0"/>
              <a:t>Hepatic encephalopathy:</a:t>
            </a:r>
          </a:p>
          <a:p>
            <a:pPr rtl="1">
              <a:buNone/>
            </a:pPr>
            <a:r>
              <a:rPr lang="en-US" b="1" dirty="0" smtClean="0"/>
              <a:t>Definition</a:t>
            </a:r>
            <a:r>
              <a:rPr lang="en-US" dirty="0" smtClean="0"/>
              <a:t>: complex </a:t>
            </a:r>
            <a:r>
              <a:rPr lang="en-US" dirty="0" err="1" smtClean="0"/>
              <a:t>neuropsychatric</a:t>
            </a:r>
            <a:r>
              <a:rPr lang="en-US" dirty="0" smtClean="0"/>
              <a:t> syndrome complicating acute or chronic liver disease .</a:t>
            </a:r>
          </a:p>
          <a:p>
            <a:pPr rtl="1">
              <a:buNone/>
            </a:pPr>
            <a:r>
              <a:rPr lang="en-US" b="1" dirty="0" smtClean="0"/>
              <a:t>Pathogenesis</a:t>
            </a:r>
            <a:r>
              <a:rPr lang="en-US" dirty="0" smtClean="0"/>
              <a:t>: many factors with lack of detoxification of toxic </a:t>
            </a:r>
            <a:r>
              <a:rPr lang="en-US" dirty="0" err="1" smtClean="0"/>
              <a:t>substaces</a:t>
            </a:r>
            <a:r>
              <a:rPr lang="en-US" dirty="0" smtClean="0"/>
              <a:t> absorbed from intestine due to :</a:t>
            </a:r>
          </a:p>
          <a:p>
            <a:pPr rtl="1">
              <a:buNone/>
            </a:pPr>
            <a:r>
              <a:rPr lang="en-US" dirty="0" smtClean="0"/>
              <a:t>A-  severe </a:t>
            </a:r>
            <a:r>
              <a:rPr lang="en-US" dirty="0" err="1" smtClean="0"/>
              <a:t>hepatocellular</a:t>
            </a:r>
            <a:r>
              <a:rPr lang="en-US" dirty="0" smtClean="0"/>
              <a:t> damage </a:t>
            </a:r>
          </a:p>
          <a:p>
            <a:pPr rtl="1">
              <a:buNone/>
            </a:pPr>
            <a:r>
              <a:rPr lang="en-US" dirty="0" smtClean="0"/>
              <a:t>B- vascular shunt (in portal hypertension).</a:t>
            </a:r>
          </a:p>
          <a:p>
            <a:endParaRPr lang="ar-E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fontScale="85000" lnSpcReduction="20000"/>
          </a:bodyPr>
          <a:lstStyle/>
          <a:p>
            <a:pPr rtl="1">
              <a:buNone/>
            </a:pPr>
            <a:r>
              <a:rPr lang="en-US" b="1" dirty="0" smtClean="0"/>
              <a:t>P.P.F:</a:t>
            </a:r>
            <a:endParaRPr lang="en-US" dirty="0" smtClean="0"/>
          </a:p>
          <a:p>
            <a:pPr rtl="1">
              <a:buNone/>
            </a:pPr>
            <a:r>
              <a:rPr lang="en-US" b="1" u="sng" dirty="0" smtClean="0"/>
              <a:t>1-  Ammonia theory:</a:t>
            </a:r>
            <a:endParaRPr lang="en-US" dirty="0" smtClean="0"/>
          </a:p>
          <a:p>
            <a:pPr rtl="1">
              <a:buNone/>
            </a:pPr>
            <a:r>
              <a:rPr lang="en-US" dirty="0" smtClean="0"/>
              <a:t>Increase blood ammonia level (unionized) which when reach the brain  combine with alpha </a:t>
            </a:r>
            <a:r>
              <a:rPr lang="en-US" dirty="0" err="1" smtClean="0"/>
              <a:t>ketoglutaric</a:t>
            </a:r>
            <a:r>
              <a:rPr lang="en-US" dirty="0" smtClean="0"/>
              <a:t> acid to be converted to glutamine which decrease oxygen consumption in Krebs cycle to produce diffuse cerebral inhibition.</a:t>
            </a:r>
          </a:p>
          <a:p>
            <a:pPr rtl="1">
              <a:buNone/>
            </a:pPr>
            <a:r>
              <a:rPr lang="en-US" b="1" dirty="0" smtClean="0"/>
              <a:t>Source of ammonia: </a:t>
            </a:r>
            <a:endParaRPr lang="en-US" dirty="0" smtClean="0"/>
          </a:p>
          <a:p>
            <a:pPr rtl="1">
              <a:buNone/>
            </a:pPr>
            <a:r>
              <a:rPr lang="en-US" dirty="0" smtClean="0"/>
              <a:t>*GIT: (dietary protein- GI hemorrhage )  by bacterial </a:t>
            </a:r>
            <a:r>
              <a:rPr lang="en-US" dirty="0" err="1" smtClean="0"/>
              <a:t>deamination</a:t>
            </a:r>
            <a:r>
              <a:rPr lang="en-US" dirty="0" smtClean="0"/>
              <a:t> of amino acids in the intestine .</a:t>
            </a:r>
          </a:p>
          <a:p>
            <a:pPr rtl="1">
              <a:buNone/>
            </a:pPr>
            <a:r>
              <a:rPr lang="en-US" dirty="0" smtClean="0"/>
              <a:t>*hepatic (decrease urea synthesis).</a:t>
            </a:r>
          </a:p>
          <a:p>
            <a:pPr rtl="1">
              <a:buNone/>
            </a:pPr>
            <a:r>
              <a:rPr lang="en-US" dirty="0" smtClean="0"/>
              <a:t>*renal  (in </a:t>
            </a:r>
            <a:r>
              <a:rPr lang="en-US" dirty="0" err="1" smtClean="0"/>
              <a:t>hepatorenal</a:t>
            </a:r>
            <a:r>
              <a:rPr lang="en-US" dirty="0" smtClean="0"/>
              <a:t> syndrome )</a:t>
            </a:r>
          </a:p>
          <a:p>
            <a:pPr rtl="1">
              <a:buNone/>
            </a:pPr>
            <a:r>
              <a:rPr lang="en-US" b="1" u="sng" dirty="0" smtClean="0"/>
              <a:t>2-Synergism  theory :</a:t>
            </a:r>
            <a:endParaRPr lang="en-US" dirty="0" smtClean="0"/>
          </a:p>
          <a:p>
            <a:pPr rtl="1">
              <a:buNone/>
            </a:pPr>
            <a:r>
              <a:rPr lang="en-US" dirty="0" smtClean="0"/>
              <a:t>Include ammonia and long chain fatty acids (elevated in cirrhosis)</a:t>
            </a:r>
          </a:p>
          <a:p>
            <a:pPr rtl="1">
              <a:buNone/>
            </a:pPr>
            <a:r>
              <a:rPr lang="en-US" dirty="0" smtClean="0"/>
              <a:t>These long chain fatty acids displace </a:t>
            </a:r>
            <a:r>
              <a:rPr lang="en-US" dirty="0" err="1" smtClean="0"/>
              <a:t>neuroactive</a:t>
            </a:r>
            <a:r>
              <a:rPr lang="en-US" dirty="0" smtClean="0"/>
              <a:t> chemicals </a:t>
            </a:r>
            <a:r>
              <a:rPr lang="en-US" dirty="0" err="1" smtClean="0"/>
              <a:t>e.g</a:t>
            </a:r>
            <a:r>
              <a:rPr lang="en-US" dirty="0" smtClean="0"/>
              <a:t> tryptophan from serum albumin.</a:t>
            </a:r>
          </a:p>
          <a:p>
            <a:pPr>
              <a:buNone/>
            </a:pPr>
            <a:endParaRPr lang="ar-EG"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629400"/>
          </a:xfrm>
        </p:spPr>
        <p:txBody>
          <a:bodyPr>
            <a:normAutofit fontScale="92500" lnSpcReduction="20000"/>
          </a:bodyPr>
          <a:lstStyle/>
          <a:p>
            <a:pPr rtl="1">
              <a:buNone/>
            </a:pPr>
            <a:r>
              <a:rPr lang="en-US" b="1" u="sng" dirty="0" smtClean="0"/>
              <a:t>3-False neurotransmitters  theory :</a:t>
            </a:r>
            <a:endParaRPr lang="en-US" dirty="0" smtClean="0"/>
          </a:p>
          <a:p>
            <a:pPr rtl="1">
              <a:buNone/>
            </a:pPr>
            <a:r>
              <a:rPr lang="en-US" dirty="0" smtClean="0"/>
              <a:t>With increase aromatic amino acids level  </a:t>
            </a:r>
            <a:r>
              <a:rPr lang="en-US" dirty="0" err="1" smtClean="0"/>
              <a:t>e.g</a:t>
            </a:r>
            <a:r>
              <a:rPr lang="en-US" dirty="0" smtClean="0"/>
              <a:t> phenyl alanine which compete with tyrosine  so, there is less conversion to NE and dopamine but increase  level of </a:t>
            </a:r>
            <a:r>
              <a:rPr lang="en-US" dirty="0" err="1" smtClean="0"/>
              <a:t>octopamine</a:t>
            </a:r>
            <a:r>
              <a:rPr lang="en-US" dirty="0" smtClean="0"/>
              <a:t> (weak chemical transmitter) leading to manifestations of extrapyramidal syndrome which is improved with L, </a:t>
            </a:r>
            <a:r>
              <a:rPr lang="en-US" dirty="0" err="1" smtClean="0"/>
              <a:t>dopa</a:t>
            </a:r>
            <a:r>
              <a:rPr lang="en-US" dirty="0" smtClean="0"/>
              <a:t> and branched chain amino acids.</a:t>
            </a:r>
          </a:p>
          <a:p>
            <a:pPr rtl="1">
              <a:buNone/>
            </a:pPr>
            <a:r>
              <a:rPr lang="en-US" dirty="0" smtClean="0"/>
              <a:t>Also, increased level of tryptophan which is strong inhibitory chemical transmitter.</a:t>
            </a:r>
          </a:p>
          <a:p>
            <a:pPr rtl="1">
              <a:buNone/>
            </a:pPr>
            <a:r>
              <a:rPr lang="en-US" b="1" u="sng" dirty="0" smtClean="0"/>
              <a:t>4-GBAB  theory:</a:t>
            </a:r>
            <a:endParaRPr lang="en-US" dirty="0" smtClean="0"/>
          </a:p>
          <a:p>
            <a:pPr rtl="1">
              <a:buNone/>
            </a:pPr>
            <a:r>
              <a:rPr lang="en-US" dirty="0" smtClean="0"/>
              <a:t>GABA level is increased in the brain which produce diffuse cerebral inhibition (act as endogenous benzodiazepines)</a:t>
            </a:r>
          </a:p>
          <a:p>
            <a:pPr rtl="1">
              <a:buNone/>
            </a:pPr>
            <a:r>
              <a:rPr lang="en-US" b="1" u="sng" dirty="0" smtClean="0"/>
              <a:t>5-Inflammation and infection theory:</a:t>
            </a:r>
            <a:endParaRPr lang="en-US" dirty="0" smtClean="0"/>
          </a:p>
          <a:p>
            <a:pPr rtl="1">
              <a:buNone/>
            </a:pPr>
            <a:r>
              <a:rPr lang="en-US" dirty="0" smtClean="0"/>
              <a:t>Infection act to synergizes ammonia effect in the brain.</a:t>
            </a:r>
          </a:p>
          <a:p>
            <a:pPr>
              <a:buNone/>
            </a:pPr>
            <a:endParaRPr lang="ar-EG"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a:bodyPr>
          <a:lstStyle/>
          <a:p>
            <a:pPr rtl="1">
              <a:buNone/>
            </a:pPr>
            <a:r>
              <a:rPr lang="en-US" b="1" u="sng" dirty="0" smtClean="0"/>
              <a:t>P.P.F:</a:t>
            </a:r>
            <a:endParaRPr lang="en-US" dirty="0" smtClean="0"/>
          </a:p>
          <a:p>
            <a:pPr rtl="1">
              <a:buNone/>
            </a:pPr>
            <a:r>
              <a:rPr lang="en-US" b="1" u="sng" dirty="0" smtClean="0"/>
              <a:t>A</a:t>
            </a:r>
            <a:r>
              <a:rPr lang="en-US" dirty="0" smtClean="0"/>
              <a:t>: </a:t>
            </a:r>
            <a:r>
              <a:rPr lang="en-US" dirty="0" err="1" smtClean="0"/>
              <a:t>azotemia</a:t>
            </a:r>
            <a:endParaRPr lang="en-US" dirty="0" smtClean="0"/>
          </a:p>
          <a:p>
            <a:pPr rtl="1">
              <a:buNone/>
            </a:pPr>
            <a:r>
              <a:rPr lang="en-US" b="1" u="sng" dirty="0" smtClean="0"/>
              <a:t>B</a:t>
            </a:r>
            <a:r>
              <a:rPr lang="en-US" dirty="0" smtClean="0"/>
              <a:t>: bleeding.</a:t>
            </a:r>
          </a:p>
          <a:p>
            <a:pPr rtl="1">
              <a:buNone/>
            </a:pPr>
            <a:r>
              <a:rPr lang="en-US" b="1" u="sng" dirty="0" smtClean="0"/>
              <a:t>C</a:t>
            </a:r>
            <a:r>
              <a:rPr lang="en-US" dirty="0" smtClean="0"/>
              <a:t>: constipation (increased ammonia formation due to increased gut transit time).</a:t>
            </a:r>
          </a:p>
          <a:p>
            <a:pPr rtl="1">
              <a:buNone/>
            </a:pPr>
            <a:r>
              <a:rPr lang="en-US" b="1" u="sng" dirty="0" smtClean="0"/>
              <a:t>D</a:t>
            </a:r>
            <a:r>
              <a:rPr lang="en-US" dirty="0" smtClean="0"/>
              <a:t>:  diet(protein) and drugs (diuretics,, CNS inhibitors as benzodiazepines, alcohol;, narcotics…etc)</a:t>
            </a:r>
          </a:p>
          <a:p>
            <a:pPr rtl="1">
              <a:buNone/>
            </a:pPr>
            <a:r>
              <a:rPr lang="en-US" b="1" u="sng" dirty="0" smtClean="0"/>
              <a:t>E</a:t>
            </a:r>
            <a:r>
              <a:rPr lang="en-US" dirty="0" smtClean="0"/>
              <a:t>: electrolyte imbalance  ( hypo or </a:t>
            </a:r>
            <a:r>
              <a:rPr lang="en-US" dirty="0" err="1" smtClean="0"/>
              <a:t>hyperkalaemia</a:t>
            </a:r>
            <a:r>
              <a:rPr lang="en-US" dirty="0" smtClean="0"/>
              <a:t>)</a:t>
            </a:r>
          </a:p>
          <a:p>
            <a:pPr rtl="1">
              <a:buNone/>
            </a:pPr>
            <a:r>
              <a:rPr lang="en-US" b="1" u="sng" dirty="0" smtClean="0"/>
              <a:t>F</a:t>
            </a:r>
            <a:r>
              <a:rPr lang="en-US" dirty="0" smtClean="0"/>
              <a:t>: febrile illness (tissue catabolism = infection).</a:t>
            </a:r>
          </a:p>
          <a:p>
            <a:endParaRPr lang="ar-E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 10719.jpg                                                      0018E5CEMacintosh HD                   BBA75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610600" cy="63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5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Investigations</a:t>
            </a:r>
            <a:endParaRPr lang="ar-EG" dirty="0"/>
          </a:p>
        </p:txBody>
      </p:sp>
      <p:sp>
        <p:nvSpPr>
          <p:cNvPr id="3" name="Content Placeholder 2"/>
          <p:cNvSpPr>
            <a:spLocks noGrp="1"/>
          </p:cNvSpPr>
          <p:nvPr>
            <p:ph idx="1"/>
          </p:nvPr>
        </p:nvSpPr>
        <p:spPr/>
        <p:txBody>
          <a:bodyPr>
            <a:normAutofit fontScale="92500" lnSpcReduction="10000"/>
          </a:bodyPr>
          <a:lstStyle/>
          <a:p>
            <a:pPr>
              <a:defRPr/>
            </a:pPr>
            <a:r>
              <a:rPr lang="en-US" altLang="zh-CN" i="1" dirty="0">
                <a:solidFill>
                  <a:srgbClr val="FF0000"/>
                </a:solidFill>
              </a:rPr>
              <a:t>Liver function </a:t>
            </a:r>
          </a:p>
          <a:p>
            <a:pPr lvl="1">
              <a:defRPr/>
            </a:pPr>
            <a:r>
              <a:rPr lang="en-US" altLang="zh-CN" sz="2400" dirty="0" smtClean="0"/>
              <a:t>Serum transaminase : </a:t>
            </a:r>
            <a:r>
              <a:rPr lang="en-US" altLang="zh-CN" sz="2000" dirty="0" smtClean="0"/>
              <a:t>ALT(alanine </a:t>
            </a:r>
            <a:r>
              <a:rPr lang="en-US" altLang="zh-CN" sz="2000" dirty="0" err="1" smtClean="0"/>
              <a:t>transferase</a:t>
            </a:r>
            <a:r>
              <a:rPr lang="en-US" altLang="zh-CN" sz="2000" dirty="0" smtClean="0"/>
              <a:t>) </a:t>
            </a:r>
            <a:r>
              <a:rPr lang="en-US" altLang="zh-CN" sz="2000" b="1" dirty="0" smtClean="0">
                <a:ea typeface="华文中宋" pitchFamily="2" charset="-122"/>
              </a:rPr>
              <a:t>↑</a:t>
            </a:r>
          </a:p>
          <a:p>
            <a:pPr lvl="2">
              <a:defRPr/>
            </a:pPr>
            <a:r>
              <a:rPr lang="en-US" altLang="zh-CN" sz="2000" dirty="0" smtClean="0">
                <a:ea typeface="华文中宋" pitchFamily="2" charset="-122"/>
              </a:rPr>
              <a:t>AST(</a:t>
            </a:r>
            <a:r>
              <a:rPr lang="en-US" altLang="zh-CN" sz="2000" dirty="0" err="1" smtClean="0">
                <a:ea typeface="华文中宋" pitchFamily="2" charset="-122"/>
              </a:rPr>
              <a:t>aspartase</a:t>
            </a:r>
            <a:r>
              <a:rPr lang="en-US" altLang="zh-CN" sz="2000" dirty="0" smtClean="0">
                <a:ea typeface="华文中宋" pitchFamily="2" charset="-122"/>
              </a:rPr>
              <a:t> </a:t>
            </a:r>
            <a:r>
              <a:rPr lang="en-US" altLang="zh-CN" sz="2000" dirty="0" err="1" smtClean="0">
                <a:ea typeface="华文中宋" pitchFamily="2" charset="-122"/>
              </a:rPr>
              <a:t>transferase</a:t>
            </a:r>
            <a:r>
              <a:rPr lang="en-US" altLang="zh-CN" sz="2000" dirty="0" smtClean="0">
                <a:ea typeface="华文中宋" pitchFamily="2" charset="-122"/>
              </a:rPr>
              <a:t>) </a:t>
            </a:r>
            <a:r>
              <a:rPr lang="en-US" altLang="zh-CN" sz="2000" b="1" dirty="0" smtClean="0">
                <a:ea typeface="华文中宋" pitchFamily="2" charset="-122"/>
              </a:rPr>
              <a:t>↑</a:t>
            </a:r>
          </a:p>
          <a:p>
            <a:pPr marL="403225" lvl="1" indent="0">
              <a:buFont typeface="Verdana" pitchFamily="34" charset="0"/>
              <a:buNone/>
              <a:defRPr/>
            </a:pPr>
            <a:r>
              <a:rPr lang="en-US" altLang="zh-CN" sz="2000" b="1" dirty="0">
                <a:ea typeface="华文中宋" pitchFamily="2" charset="-122"/>
              </a:rPr>
              <a:t> </a:t>
            </a:r>
            <a:r>
              <a:rPr lang="en-US" altLang="zh-CN" sz="2400" dirty="0">
                <a:ea typeface="华文中宋" pitchFamily="2" charset="-122"/>
              </a:rPr>
              <a:t> </a:t>
            </a:r>
            <a:r>
              <a:rPr lang="en-US" altLang="zh-CN" sz="2000" dirty="0" smtClean="0">
                <a:ea typeface="华文中宋" pitchFamily="2" charset="-122"/>
              </a:rPr>
              <a:t>Albumin </a:t>
            </a:r>
            <a:r>
              <a:rPr lang="en-US" altLang="zh-CN" sz="2000" b="1" dirty="0" smtClean="0">
                <a:ea typeface="华文中宋" pitchFamily="2" charset="-122"/>
              </a:rPr>
              <a:t> </a:t>
            </a:r>
            <a:endParaRPr lang="en-US" altLang="zh-CN" sz="2000" dirty="0" smtClean="0">
              <a:ea typeface="华文中宋" pitchFamily="2" charset="-122"/>
            </a:endParaRPr>
          </a:p>
          <a:p>
            <a:pPr lvl="1">
              <a:defRPr/>
            </a:pPr>
            <a:r>
              <a:rPr lang="en-US" altLang="zh-CN" sz="2400" dirty="0" smtClean="0">
                <a:ea typeface="华文中宋" pitchFamily="2" charset="-122"/>
              </a:rPr>
              <a:t>Bilirubin </a:t>
            </a:r>
          </a:p>
          <a:p>
            <a:pPr lvl="1">
              <a:defRPr/>
            </a:pPr>
            <a:r>
              <a:rPr lang="en-US" altLang="zh-CN" sz="2400" dirty="0" err="1" smtClean="0">
                <a:ea typeface="华文中宋" pitchFamily="2" charset="-122"/>
              </a:rPr>
              <a:t>Prothrombin</a:t>
            </a:r>
            <a:r>
              <a:rPr lang="en-US" altLang="zh-CN" sz="2400" dirty="0" smtClean="0">
                <a:ea typeface="华文中宋" pitchFamily="2" charset="-122"/>
              </a:rPr>
              <a:t> time</a:t>
            </a:r>
          </a:p>
          <a:p>
            <a:pPr marL="365125" lvl="1" indent="-282575">
              <a:spcBef>
                <a:spcPts val="600"/>
              </a:spcBef>
              <a:buSzPct val="80000"/>
              <a:buFont typeface="Wingdings 2" pitchFamily="18" charset="2"/>
              <a:buChar char=""/>
              <a:defRPr/>
            </a:pPr>
            <a:r>
              <a:rPr lang="en-US" altLang="zh-CN" sz="3200" i="1" dirty="0">
                <a:solidFill>
                  <a:srgbClr val="FF0000"/>
                </a:solidFill>
              </a:rPr>
              <a:t>Detection of the markers of hepatitis virus </a:t>
            </a:r>
          </a:p>
          <a:p>
            <a:pPr>
              <a:defRPr/>
            </a:pPr>
            <a:r>
              <a:rPr lang="en-US" altLang="zh-CN" i="1" dirty="0">
                <a:solidFill>
                  <a:srgbClr val="FF0000"/>
                </a:solidFill>
              </a:rPr>
              <a:t>Ultra-sound examination </a:t>
            </a:r>
          </a:p>
          <a:p>
            <a:pPr>
              <a:defRPr/>
            </a:pPr>
            <a:r>
              <a:rPr lang="fr-FR" altLang="en-US" i="1" dirty="0" err="1">
                <a:solidFill>
                  <a:srgbClr val="FF0000"/>
                </a:solidFill>
              </a:rPr>
              <a:t>FibroScan</a:t>
            </a:r>
            <a:r>
              <a:rPr lang="fr-FR" altLang="en-US" i="1" dirty="0">
                <a:solidFill>
                  <a:srgbClr val="FF0000"/>
                </a:solidFill>
              </a:rPr>
              <a:t>-Non-invasive test of </a:t>
            </a:r>
            <a:r>
              <a:rPr lang="fr-FR" altLang="en-US" i="1" dirty="0" err="1">
                <a:solidFill>
                  <a:srgbClr val="FF0000"/>
                </a:solidFill>
              </a:rPr>
              <a:t>liver</a:t>
            </a:r>
            <a:r>
              <a:rPr lang="fr-FR" altLang="en-US" i="1" dirty="0">
                <a:solidFill>
                  <a:srgbClr val="FF0000"/>
                </a:solidFill>
              </a:rPr>
              <a:t> </a:t>
            </a:r>
            <a:r>
              <a:rPr lang="fr-FR" altLang="en-US" i="1" dirty="0" err="1">
                <a:solidFill>
                  <a:srgbClr val="FF0000"/>
                </a:solidFill>
              </a:rPr>
              <a:t>fibrosis</a:t>
            </a:r>
            <a:endParaRPr lang="en-US" altLang="zh-CN" i="1" dirty="0">
              <a:solidFill>
                <a:srgbClr val="FF0000"/>
              </a:solidFill>
            </a:endParaRPr>
          </a:p>
          <a:p>
            <a:pPr>
              <a:defRPr/>
            </a:pPr>
            <a:r>
              <a:rPr lang="en-US" altLang="zh-CN" i="1" dirty="0">
                <a:solidFill>
                  <a:srgbClr val="FF0000"/>
                </a:solidFill>
              </a:rPr>
              <a:t>Liver biopsy </a:t>
            </a:r>
          </a:p>
          <a:p>
            <a:pPr lvl="1">
              <a:defRPr/>
            </a:pPr>
            <a:endParaRPr lang="en-US" altLang="zh-CN" sz="2400" dirty="0" smtClean="0">
              <a:ea typeface="华文中宋" pitchFamily="2" charset="-122"/>
            </a:endParaRPr>
          </a:p>
          <a:p>
            <a:pPr marL="657225" lvl="2" indent="0">
              <a:buFont typeface="Wingdings 2" pitchFamily="18" charset="2"/>
              <a:buNone/>
              <a:defRPr/>
            </a:pPr>
            <a:endParaRPr lang="en-US" altLang="zh-CN" sz="2000" dirty="0" smtClean="0">
              <a:ea typeface="华文中宋" pitchFamily="2" charset="-122"/>
            </a:endParaRPr>
          </a:p>
          <a:p>
            <a:pPr>
              <a:defRPr/>
            </a:pPr>
            <a:endParaRPr lang="ar-EG"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rtl="1">
              <a:buNone/>
            </a:pPr>
            <a:r>
              <a:rPr lang="en-US" b="1" u="sng" dirty="0" smtClean="0"/>
              <a:t>Clinical picture:</a:t>
            </a:r>
            <a:endParaRPr lang="en-US" dirty="0" smtClean="0"/>
          </a:p>
          <a:p>
            <a:pPr rtl="1">
              <a:buNone/>
            </a:pPr>
            <a:r>
              <a:rPr lang="en-US" dirty="0" smtClean="0"/>
              <a:t>1-  Hepatic </a:t>
            </a:r>
            <a:r>
              <a:rPr lang="en-US" dirty="0" err="1" smtClean="0"/>
              <a:t>precoma</a:t>
            </a:r>
            <a:r>
              <a:rPr lang="en-US" dirty="0" smtClean="0"/>
              <a:t>:</a:t>
            </a:r>
          </a:p>
          <a:p>
            <a:pPr rtl="1">
              <a:buNone/>
            </a:pPr>
            <a:r>
              <a:rPr lang="en-US" dirty="0" smtClean="0"/>
              <a:t>*Psychiatric ( lack of concentration, disturbed mood, altered personality…)</a:t>
            </a:r>
          </a:p>
          <a:p>
            <a:pPr rtl="1">
              <a:buNone/>
            </a:pPr>
            <a:r>
              <a:rPr lang="en-US" dirty="0" smtClean="0"/>
              <a:t>*Neurological :( tremor, rigidity)</a:t>
            </a:r>
          </a:p>
          <a:p>
            <a:pPr rtl="1">
              <a:buNone/>
            </a:pPr>
            <a:r>
              <a:rPr lang="en-US" dirty="0" smtClean="0"/>
              <a:t>*imperfect performance.</a:t>
            </a:r>
          </a:p>
          <a:p>
            <a:pPr rtl="1">
              <a:buNone/>
            </a:pPr>
            <a:r>
              <a:rPr lang="en-US" dirty="0" smtClean="0"/>
              <a:t>*Disturbed conscious state (insomnia and hypersomnia).</a:t>
            </a:r>
          </a:p>
          <a:p>
            <a:pPr rtl="1">
              <a:buNone/>
            </a:pPr>
            <a:r>
              <a:rPr lang="en-US" dirty="0" smtClean="0"/>
              <a:t>*Flapping tremors.</a:t>
            </a:r>
          </a:p>
          <a:p>
            <a:pPr rtl="1">
              <a:buNone/>
            </a:pPr>
            <a:r>
              <a:rPr lang="en-US" dirty="0" smtClean="0"/>
              <a:t>*Dysarthria.</a:t>
            </a:r>
          </a:p>
          <a:p>
            <a:pPr rtl="1">
              <a:buNone/>
            </a:pPr>
            <a:r>
              <a:rPr lang="en-US" dirty="0" smtClean="0"/>
              <a:t>2- Hepatic coma.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629400"/>
          </a:xfrm>
        </p:spPr>
        <p:txBody>
          <a:bodyPr>
            <a:normAutofit fontScale="85000" lnSpcReduction="20000"/>
          </a:bodyPr>
          <a:lstStyle/>
          <a:p>
            <a:pPr rtl="1">
              <a:buNone/>
            </a:pPr>
            <a:r>
              <a:rPr lang="en-US" dirty="0" smtClean="0"/>
              <a:t>Treatment of ammonia theory= </a:t>
            </a:r>
            <a:r>
              <a:rPr lang="en-US" dirty="0" err="1" smtClean="0"/>
              <a:t>hyperammoniaemia</a:t>
            </a:r>
            <a:endParaRPr lang="en-US" dirty="0" smtClean="0"/>
          </a:p>
          <a:p>
            <a:pPr rtl="1">
              <a:buNone/>
            </a:pPr>
            <a:r>
              <a:rPr lang="en-US" u="sng" dirty="0" smtClean="0"/>
              <a:t>1-Decrease </a:t>
            </a:r>
            <a:r>
              <a:rPr lang="en-US" u="sng" dirty="0" err="1" smtClean="0"/>
              <a:t>ammoniogenic</a:t>
            </a:r>
            <a:r>
              <a:rPr lang="en-US" u="sng" dirty="0" smtClean="0"/>
              <a:t> substances</a:t>
            </a:r>
            <a:r>
              <a:rPr lang="en-US" dirty="0" smtClean="0"/>
              <a:t>:</a:t>
            </a:r>
          </a:p>
          <a:p>
            <a:pPr rtl="1">
              <a:buNone/>
            </a:pPr>
            <a:r>
              <a:rPr lang="en-US" dirty="0" smtClean="0"/>
              <a:t>*prevention of GIT bleeding.</a:t>
            </a:r>
          </a:p>
          <a:p>
            <a:pPr rtl="1">
              <a:buNone/>
            </a:pPr>
            <a:r>
              <a:rPr lang="en-US" dirty="0" smtClean="0"/>
              <a:t>*dietary protein restriction to decrease ammonia formation.</a:t>
            </a:r>
          </a:p>
          <a:p>
            <a:pPr rtl="1">
              <a:buNone/>
            </a:pPr>
            <a:r>
              <a:rPr lang="en-US" dirty="0" smtClean="0"/>
              <a:t>*  give vegetable proteins (high in branched chain and low in aromatic amino-acids )so, this help to restore balance between both.</a:t>
            </a:r>
          </a:p>
          <a:p>
            <a:pPr rtl="1">
              <a:buNone/>
            </a:pPr>
            <a:r>
              <a:rPr lang="en-US" dirty="0" smtClean="0"/>
              <a:t>*use lactulose cleansing  enema and orally.</a:t>
            </a:r>
          </a:p>
          <a:p>
            <a:pPr rtl="1">
              <a:buNone/>
            </a:pPr>
            <a:r>
              <a:rPr lang="en-US" dirty="0" smtClean="0"/>
              <a:t>2- </a:t>
            </a:r>
            <a:r>
              <a:rPr lang="en-US" u="sng" dirty="0" smtClean="0"/>
              <a:t>Inhibit production and absorption of ammonia:</a:t>
            </a:r>
          </a:p>
          <a:p>
            <a:pPr rtl="1">
              <a:buNone/>
            </a:pPr>
            <a:r>
              <a:rPr lang="en-US" dirty="0" smtClean="0"/>
              <a:t>*Antibiotics:</a:t>
            </a:r>
          </a:p>
          <a:p>
            <a:pPr rtl="1">
              <a:buNone/>
            </a:pPr>
            <a:r>
              <a:rPr lang="en-US" dirty="0" smtClean="0"/>
              <a:t>-neomycin but its side effects limits its use so, use </a:t>
            </a:r>
          </a:p>
          <a:p>
            <a:pPr rtl="1">
              <a:buNone/>
            </a:pPr>
            <a:r>
              <a:rPr lang="en-US" dirty="0" smtClean="0"/>
              <a:t>-</a:t>
            </a:r>
            <a:r>
              <a:rPr lang="en-US" dirty="0" err="1" smtClean="0"/>
              <a:t>rifamixin</a:t>
            </a:r>
            <a:r>
              <a:rPr lang="en-US" dirty="0" smtClean="0"/>
              <a:t> , </a:t>
            </a:r>
            <a:r>
              <a:rPr lang="en-US" dirty="0" err="1" smtClean="0"/>
              <a:t>metronidazole</a:t>
            </a:r>
            <a:r>
              <a:rPr lang="en-US" dirty="0" smtClean="0"/>
              <a:t> or </a:t>
            </a:r>
            <a:r>
              <a:rPr lang="en-US" dirty="0" err="1" smtClean="0"/>
              <a:t>vancomycin</a:t>
            </a:r>
            <a:r>
              <a:rPr lang="en-US" dirty="0" smtClean="0"/>
              <a:t>.</a:t>
            </a:r>
          </a:p>
          <a:p>
            <a:pPr rtl="1">
              <a:buNone/>
            </a:pPr>
            <a:r>
              <a:rPr lang="en-US" dirty="0" smtClean="0"/>
              <a:t>*pre and </a:t>
            </a:r>
            <a:r>
              <a:rPr lang="en-US" dirty="0" err="1" smtClean="0"/>
              <a:t>probitics</a:t>
            </a:r>
            <a:r>
              <a:rPr lang="en-US" dirty="0" smtClean="0"/>
              <a:t>.</a:t>
            </a:r>
          </a:p>
          <a:p>
            <a:pPr rtl="1">
              <a:buNone/>
            </a:pPr>
            <a:r>
              <a:rPr lang="en-US" dirty="0" smtClean="0"/>
              <a:t>*</a:t>
            </a:r>
            <a:r>
              <a:rPr lang="en-US" dirty="0" err="1" smtClean="0"/>
              <a:t>lactulose</a:t>
            </a:r>
            <a:r>
              <a:rPr lang="en-US" dirty="0" smtClean="0"/>
              <a:t>.</a:t>
            </a:r>
          </a:p>
          <a:p>
            <a:pPr>
              <a:buNone/>
            </a:pPr>
            <a:r>
              <a:rPr lang="en-US" dirty="0" smtClean="0"/>
              <a:t>*</a:t>
            </a:r>
            <a:r>
              <a:rPr lang="en-US" dirty="0" err="1" smtClean="0"/>
              <a:t>lactitol</a:t>
            </a:r>
            <a:r>
              <a:rPr lang="en-US" dirty="0" smtClean="0"/>
              <a:t>.</a:t>
            </a:r>
            <a:endParaRPr lang="ar-EG"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248400"/>
          </a:xfrm>
        </p:spPr>
        <p:txBody>
          <a:bodyPr>
            <a:normAutofit/>
          </a:bodyPr>
          <a:lstStyle/>
          <a:p>
            <a:pPr rtl="1">
              <a:buNone/>
            </a:pPr>
            <a:r>
              <a:rPr lang="en-US" u="sng" dirty="0" smtClean="0"/>
              <a:t>Neomycin</a:t>
            </a:r>
            <a:r>
              <a:rPr lang="en-US" dirty="0" smtClean="0"/>
              <a:t>:</a:t>
            </a:r>
          </a:p>
          <a:p>
            <a:pPr lvl="0" rtl="1">
              <a:buNone/>
            </a:pPr>
            <a:r>
              <a:rPr lang="en-US" dirty="0" smtClean="0"/>
              <a:t>Is a non absorbable </a:t>
            </a:r>
            <a:r>
              <a:rPr lang="en-US" dirty="0" err="1" smtClean="0"/>
              <a:t>aminoglycoside</a:t>
            </a:r>
            <a:r>
              <a:rPr lang="en-US" dirty="0" smtClean="0"/>
              <a:t>  which destroy some of intestinal bacteria which generate ammonia so, decrease ammonia blood level.</a:t>
            </a:r>
          </a:p>
          <a:p>
            <a:pPr rtl="1">
              <a:buNone/>
            </a:pPr>
            <a:r>
              <a:rPr lang="en-US" dirty="0" smtClean="0"/>
              <a:t>Its side effects : </a:t>
            </a:r>
            <a:r>
              <a:rPr lang="en-US" dirty="0" err="1" smtClean="0"/>
              <a:t>ototoxicity</a:t>
            </a:r>
            <a:r>
              <a:rPr lang="en-US" dirty="0" smtClean="0"/>
              <a:t>, and </a:t>
            </a:r>
            <a:r>
              <a:rPr lang="en-US" dirty="0" err="1" smtClean="0"/>
              <a:t>nephrotoxicity</a:t>
            </a:r>
            <a:r>
              <a:rPr lang="en-US" dirty="0" smtClean="0"/>
              <a:t>.</a:t>
            </a:r>
          </a:p>
          <a:p>
            <a:pPr rtl="1">
              <a:buNone/>
            </a:pPr>
            <a:r>
              <a:rPr lang="en-US" dirty="0" smtClean="0"/>
              <a:t>Used in acute exacerbation of hepatic encephalopathy as it has rapid onset of action.</a:t>
            </a:r>
          </a:p>
          <a:p>
            <a:pPr rtl="1">
              <a:buNone/>
            </a:pPr>
            <a:r>
              <a:rPr lang="en-US" dirty="0" smtClean="0"/>
              <a:t>Can be used in the form of retention enema or orally.</a:t>
            </a:r>
          </a:p>
          <a:p>
            <a:endParaRPr lang="ar-EG"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err="1"/>
              <a:t>Rifaximin</a:t>
            </a:r>
            <a:endParaRPr lang="en-US" sz="3200" dirty="0"/>
          </a:p>
        </p:txBody>
      </p:sp>
      <p:sp>
        <p:nvSpPr>
          <p:cNvPr id="5" name="Content Placeholder 4"/>
          <p:cNvSpPr>
            <a:spLocks noGrp="1"/>
          </p:cNvSpPr>
          <p:nvPr>
            <p:ph sz="half" idx="2"/>
          </p:nvPr>
        </p:nvSpPr>
        <p:spPr/>
        <p:txBody>
          <a:bodyPr>
            <a:normAutofit/>
          </a:bodyPr>
          <a:lstStyle/>
          <a:p>
            <a:pPr>
              <a:spcBef>
                <a:spcPts val="1800"/>
              </a:spcBef>
            </a:pPr>
            <a:r>
              <a:rPr lang="en-US" dirty="0" smtClean="0"/>
              <a:t>Poor </a:t>
            </a:r>
            <a:r>
              <a:rPr lang="en-US" dirty="0"/>
              <a:t>bioavailability - confined to the gut</a:t>
            </a:r>
          </a:p>
          <a:p>
            <a:pPr>
              <a:spcBef>
                <a:spcPts val="1800"/>
              </a:spcBef>
            </a:pPr>
            <a:r>
              <a:rPr lang="en-US" dirty="0"/>
              <a:t>Mechanism thought be through intestinal flora alteration</a:t>
            </a:r>
          </a:p>
          <a:p>
            <a:pPr>
              <a:spcBef>
                <a:spcPts val="1800"/>
              </a:spcBef>
            </a:pPr>
            <a:r>
              <a:rPr lang="en-US" dirty="0"/>
              <a:t>Similar efficacy to </a:t>
            </a:r>
            <a:r>
              <a:rPr lang="en-US" dirty="0" smtClean="0"/>
              <a:t>(lactulose)</a:t>
            </a:r>
            <a:endParaRPr lang="en-US" dirty="0"/>
          </a:p>
          <a:p>
            <a:pPr>
              <a:spcBef>
                <a:spcPts val="1800"/>
              </a:spcBef>
            </a:pPr>
            <a:r>
              <a:rPr lang="en-US" dirty="0"/>
              <a:t>Due to cost, reserved for patients who cannot tolerate or do not respond to </a:t>
            </a:r>
            <a:r>
              <a:rPr lang="en-US" dirty="0" smtClean="0"/>
              <a:t>lactulose</a:t>
            </a:r>
            <a:endParaRPr lang="en-US" dirty="0"/>
          </a:p>
          <a:p>
            <a:pPr>
              <a:spcBef>
                <a:spcPts val="1800"/>
              </a:spcBef>
            </a:pPr>
            <a:r>
              <a:rPr lang="en-US" dirty="0"/>
              <a:t>Neomycin is a less costly alternative, but association with ototoxicity and nephrotoxicity limit </a:t>
            </a:r>
            <a:r>
              <a:rPr lang="en-US" dirty="0" smtClean="0"/>
              <a:t>use</a:t>
            </a:r>
            <a:endParaRPr lang="en-US" dirty="0"/>
          </a:p>
        </p:txBody>
      </p:sp>
    </p:spTree>
    <p:extLst>
      <p:ext uri="{BB962C8B-B14F-4D97-AF65-F5344CB8AC3E}">
        <p14:creationId xmlns:p14="http://schemas.microsoft.com/office/powerpoint/2010/main" val="445385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400800"/>
          </a:xfrm>
        </p:spPr>
        <p:txBody>
          <a:bodyPr>
            <a:normAutofit fontScale="92500" lnSpcReduction="10000"/>
          </a:bodyPr>
          <a:lstStyle/>
          <a:p>
            <a:pPr rtl="1">
              <a:buNone/>
            </a:pPr>
            <a:r>
              <a:rPr lang="en-US" b="1" u="sng" dirty="0" smtClean="0"/>
              <a:t>*</a:t>
            </a:r>
            <a:r>
              <a:rPr lang="en-US" b="1" u="sng" dirty="0" err="1" smtClean="0"/>
              <a:t>Lactulose</a:t>
            </a:r>
            <a:r>
              <a:rPr lang="en-US" b="1" u="sng" dirty="0" smtClean="0"/>
              <a:t>:</a:t>
            </a:r>
            <a:endParaRPr lang="en-US" dirty="0" smtClean="0"/>
          </a:p>
          <a:p>
            <a:pPr rtl="1">
              <a:buNone/>
            </a:pPr>
            <a:r>
              <a:rPr lang="en-US" dirty="0" smtClean="0"/>
              <a:t>- is non absorbable disaccharide (</a:t>
            </a:r>
            <a:r>
              <a:rPr lang="en-US" dirty="0" err="1" smtClean="0"/>
              <a:t>galactose</a:t>
            </a:r>
            <a:r>
              <a:rPr lang="en-US" dirty="0" smtClean="0"/>
              <a:t>- fructose) non absorbed in the small intestine.</a:t>
            </a:r>
          </a:p>
          <a:p>
            <a:pPr rtl="1">
              <a:buNone/>
            </a:pPr>
            <a:r>
              <a:rPr lang="en-US" dirty="0" smtClean="0"/>
              <a:t>-metabolized by colonic  intestinal bacteria into low molecular weight acids (acetic acid, lactic acid and formic acid) which:</a:t>
            </a:r>
          </a:p>
          <a:p>
            <a:pPr rtl="1">
              <a:buNone/>
            </a:pPr>
            <a:r>
              <a:rPr lang="en-US" dirty="0" smtClean="0"/>
              <a:t>1-decreases PH of colonic environment to inhibit ammonia producing bacteria  and favor ammonia transport from blood to colonic lumen  where it is converted to ammonium ion which is poorly absorbed but excreted in  the stool due to its osmotic laxative effect.</a:t>
            </a:r>
          </a:p>
          <a:p>
            <a:pPr rtl="1">
              <a:buNone/>
            </a:pPr>
            <a:r>
              <a:rPr lang="en-US" dirty="0" smtClean="0"/>
              <a:t>2- osmotic laxative  by acceleration colonic transit time and increase excretion of ammonia ion.</a:t>
            </a:r>
          </a:p>
          <a:p>
            <a:endParaRPr lang="ar-E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400800"/>
          </a:xfrm>
        </p:spPr>
        <p:txBody>
          <a:bodyPr>
            <a:normAutofit fontScale="85000" lnSpcReduction="10000"/>
          </a:bodyPr>
          <a:lstStyle/>
          <a:p>
            <a:pPr rtl="1">
              <a:buNone/>
            </a:pPr>
            <a:r>
              <a:rPr lang="en-US" dirty="0" smtClean="0"/>
              <a:t>-uses:</a:t>
            </a:r>
          </a:p>
          <a:p>
            <a:pPr rtl="1">
              <a:buNone/>
            </a:pPr>
            <a:r>
              <a:rPr lang="en-US" dirty="0" smtClean="0"/>
              <a:t>Less used in acute attack due to slow onset of action (1-2 days) </a:t>
            </a:r>
            <a:r>
              <a:rPr lang="en-US" b="1" u="sng" dirty="0" smtClean="0"/>
              <a:t>but used </a:t>
            </a:r>
            <a:r>
              <a:rPr lang="en-US" dirty="0" smtClean="0"/>
              <a:t>in :</a:t>
            </a:r>
          </a:p>
          <a:p>
            <a:pPr rtl="1">
              <a:buNone/>
            </a:pPr>
            <a:r>
              <a:rPr lang="en-US" dirty="0" smtClean="0"/>
              <a:t>*prevention of </a:t>
            </a:r>
            <a:r>
              <a:rPr lang="en-US" dirty="0" err="1" smtClean="0"/>
              <a:t>portosystemic</a:t>
            </a:r>
            <a:r>
              <a:rPr lang="en-US" dirty="0" smtClean="0"/>
              <a:t> encephalopathy.</a:t>
            </a:r>
          </a:p>
          <a:p>
            <a:pPr rtl="1">
              <a:buNone/>
            </a:pPr>
            <a:r>
              <a:rPr lang="en-US" dirty="0" smtClean="0"/>
              <a:t>*patient with advanced hepatic cirrhosis to improve patient tolerance.</a:t>
            </a:r>
          </a:p>
          <a:p>
            <a:pPr rtl="1">
              <a:buNone/>
            </a:pPr>
            <a:r>
              <a:rPr lang="en-US" dirty="0" smtClean="0"/>
              <a:t>*laxative.</a:t>
            </a:r>
          </a:p>
          <a:p>
            <a:pPr rtl="1">
              <a:buNone/>
            </a:pPr>
            <a:r>
              <a:rPr lang="en-US" dirty="0" smtClean="0"/>
              <a:t>- may be used orally or in the form of retention enema (In patient with impending coma or in patient with coma stage of hepatic encephalopathy)</a:t>
            </a:r>
          </a:p>
          <a:p>
            <a:pPr rtl="1">
              <a:buNone/>
            </a:pPr>
            <a:r>
              <a:rPr lang="en-US" b="1" u="sng" dirty="0" smtClean="0"/>
              <a:t>- side effects : </a:t>
            </a:r>
          </a:p>
          <a:p>
            <a:pPr rtl="1">
              <a:buNone/>
            </a:pPr>
            <a:r>
              <a:rPr lang="en-US" dirty="0" smtClean="0"/>
              <a:t>At therapeutic doses : abdominal distension, flatulence, nausea, vomiting, diarrhea  all these side effects can be controlled with decreasing doses so, this drug can be used for a long time with less side effects.</a:t>
            </a:r>
          </a:p>
          <a:p>
            <a:endParaRPr lang="ar-EG"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477000"/>
          </a:xfrm>
        </p:spPr>
        <p:txBody>
          <a:bodyPr>
            <a:normAutofit/>
          </a:bodyPr>
          <a:lstStyle/>
          <a:p>
            <a:pPr rtl="1">
              <a:buNone/>
            </a:pPr>
            <a:r>
              <a:rPr lang="en-US" b="1" u="sng" dirty="0" smtClean="0"/>
              <a:t> *</a:t>
            </a:r>
            <a:r>
              <a:rPr lang="en-US" b="1" u="sng" dirty="0" err="1" smtClean="0"/>
              <a:t>lactitol</a:t>
            </a:r>
            <a:r>
              <a:rPr lang="en-US" b="1" u="sng" dirty="0" smtClean="0"/>
              <a:t>  </a:t>
            </a:r>
            <a:endParaRPr lang="en-US" dirty="0" smtClean="0"/>
          </a:p>
          <a:p>
            <a:pPr rtl="1">
              <a:buNone/>
            </a:pPr>
            <a:r>
              <a:rPr lang="en-US" dirty="0" smtClean="0"/>
              <a:t>As lactulose but quick onset with less diarrhea and less flatulence and more palatable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a:bodyPr>
          <a:lstStyle/>
          <a:p>
            <a:pPr rtl="1">
              <a:buNone/>
            </a:pPr>
            <a:r>
              <a:rPr lang="en-US" b="1" u="sng" dirty="0" smtClean="0"/>
              <a:t>*For GABA theory</a:t>
            </a:r>
            <a:r>
              <a:rPr lang="en-US" dirty="0" smtClean="0"/>
              <a:t>: give </a:t>
            </a:r>
            <a:r>
              <a:rPr lang="en-US" dirty="0" err="1" smtClean="0"/>
              <a:t>flumazenil</a:t>
            </a:r>
            <a:r>
              <a:rPr lang="en-US" dirty="0" smtClean="0"/>
              <a:t> I.V which give response within minute but 2/3 of patients deteriorates after 3-4 hours.</a:t>
            </a:r>
          </a:p>
          <a:p>
            <a:pPr rtl="1">
              <a:buNone/>
            </a:pPr>
            <a:r>
              <a:rPr lang="en-US" b="1" u="sng" dirty="0" smtClean="0"/>
              <a:t>*For false </a:t>
            </a:r>
            <a:r>
              <a:rPr lang="en-US" b="1" u="sng" dirty="0" err="1" smtClean="0"/>
              <a:t>neurotransimitter</a:t>
            </a:r>
            <a:r>
              <a:rPr lang="en-US" b="1" u="sng" dirty="0" smtClean="0"/>
              <a:t> theory</a:t>
            </a:r>
            <a:r>
              <a:rPr lang="en-US" dirty="0" smtClean="0"/>
              <a:t>:</a:t>
            </a:r>
          </a:p>
          <a:p>
            <a:pPr rtl="1">
              <a:buNone/>
            </a:pPr>
            <a:r>
              <a:rPr lang="en-US" dirty="0" smtClean="0"/>
              <a:t>-infusion of BCAA</a:t>
            </a:r>
          </a:p>
          <a:p>
            <a:pPr rtl="1">
              <a:buNone/>
            </a:pPr>
            <a:r>
              <a:rPr lang="en-US" dirty="0" smtClean="0"/>
              <a:t>-oral BCAA supplement.</a:t>
            </a:r>
          </a:p>
          <a:p>
            <a:pPr rtl="1">
              <a:buNone/>
            </a:pPr>
            <a:endParaRPr lang="ar-EG"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normAutofit fontScale="90000"/>
          </a:bodyPr>
          <a:lstStyle/>
          <a:p>
            <a:pPr eaLnBrk="1" hangingPunct="1"/>
            <a:r>
              <a:rPr lang="en-US" altLang="en-US" smtClean="0"/>
              <a:t>Four Stages of Hepatic Encephalopathy</a:t>
            </a:r>
          </a:p>
        </p:txBody>
      </p:sp>
      <p:sp>
        <p:nvSpPr>
          <p:cNvPr id="3075" name="Rectangle 5"/>
          <p:cNvSpPr>
            <a:spLocks noGrp="1" noChangeArrowheads="1"/>
          </p:cNvSpPr>
          <p:nvPr>
            <p:ph type="body" idx="1"/>
          </p:nvPr>
        </p:nvSpPr>
        <p:spPr>
          <a:xfrm>
            <a:off x="1563688" y="1411288"/>
            <a:ext cx="7243762" cy="4864100"/>
          </a:xfrm>
        </p:spPr>
        <p:txBody>
          <a:bodyPr/>
          <a:lstStyle/>
          <a:p>
            <a:pPr marL="0" indent="0" eaLnBrk="1" hangingPunct="1">
              <a:buFont typeface="Monotype Sorts" pitchFamily="2" charset="2"/>
              <a:buNone/>
              <a:tabLst>
                <a:tab pos="395288" algn="ctr"/>
                <a:tab pos="1657350" algn="l"/>
              </a:tabLst>
            </a:pPr>
            <a:r>
              <a:rPr lang="en-US" altLang="en-US" sz="2800" smtClean="0"/>
              <a:t>	</a:t>
            </a:r>
            <a:r>
              <a:rPr lang="en-US" altLang="en-US" sz="2800" b="1" smtClean="0"/>
              <a:t>Stage</a:t>
            </a:r>
            <a:r>
              <a:rPr lang="en-US" altLang="en-US" sz="2800" b="1" i="1" smtClean="0">
                <a:solidFill>
                  <a:srgbClr val="FFCC00"/>
                </a:solidFill>
              </a:rPr>
              <a:t>	</a:t>
            </a:r>
            <a:r>
              <a:rPr lang="en-US" altLang="en-US" sz="2800" b="1" smtClean="0"/>
              <a:t>Symptom</a:t>
            </a:r>
          </a:p>
          <a:p>
            <a:pPr marL="0" indent="0" eaLnBrk="1" hangingPunct="1">
              <a:buFont typeface="Monotype Sorts" pitchFamily="2" charset="2"/>
              <a:buNone/>
              <a:tabLst>
                <a:tab pos="395288" algn="ctr"/>
                <a:tab pos="1657350" algn="l"/>
              </a:tabLst>
            </a:pPr>
            <a:r>
              <a:rPr lang="en-US" altLang="en-US" sz="2800" smtClean="0"/>
              <a:t>	</a:t>
            </a:r>
            <a:r>
              <a:rPr lang="en-US" altLang="en-US" sz="2800" b="1" smtClean="0"/>
              <a:t>I</a:t>
            </a:r>
            <a:r>
              <a:rPr lang="en-US" altLang="en-US" sz="2800" smtClean="0"/>
              <a:t>	Mild confusion, agitation, 				irritability, sleep disturbance, 			decreased attention </a:t>
            </a:r>
          </a:p>
          <a:p>
            <a:pPr marL="0" indent="0" eaLnBrk="1" hangingPunct="1">
              <a:buFont typeface="Monotype Sorts" pitchFamily="2" charset="2"/>
              <a:buNone/>
              <a:tabLst>
                <a:tab pos="395288" algn="ctr"/>
                <a:tab pos="1657350" algn="l"/>
              </a:tabLst>
            </a:pPr>
            <a:r>
              <a:rPr lang="en-US" altLang="en-US" sz="2800" smtClean="0"/>
              <a:t>	</a:t>
            </a:r>
            <a:r>
              <a:rPr lang="en-US" altLang="en-US" sz="2800" b="1" smtClean="0"/>
              <a:t>II</a:t>
            </a:r>
            <a:r>
              <a:rPr lang="en-US" altLang="en-US" sz="2800" smtClean="0"/>
              <a:t>	Lethargy, disorientation, 				inappropriate behavior, drowsiness</a:t>
            </a:r>
          </a:p>
          <a:p>
            <a:pPr marL="0" indent="0" eaLnBrk="1" hangingPunct="1">
              <a:buFont typeface="Monotype Sorts" pitchFamily="2" charset="2"/>
              <a:buNone/>
              <a:tabLst>
                <a:tab pos="395288" algn="ctr"/>
                <a:tab pos="1657350" algn="l"/>
              </a:tabLst>
            </a:pPr>
            <a:r>
              <a:rPr lang="en-US" altLang="en-US" sz="2800" smtClean="0"/>
              <a:t>	</a:t>
            </a:r>
            <a:r>
              <a:rPr lang="en-US" altLang="en-US" sz="2800" b="1" smtClean="0"/>
              <a:t>III</a:t>
            </a:r>
            <a:r>
              <a:rPr lang="en-US" altLang="en-US" sz="2800" smtClean="0"/>
              <a:t>	Somnolence but arousable, 			incomprehensible speech, confusion, 			aggression when awake</a:t>
            </a:r>
          </a:p>
          <a:p>
            <a:pPr marL="0" indent="0" eaLnBrk="1" hangingPunct="1">
              <a:buFont typeface="Monotype Sorts" pitchFamily="2" charset="2"/>
              <a:buNone/>
              <a:tabLst>
                <a:tab pos="395288" algn="ctr"/>
                <a:tab pos="1657350" algn="l"/>
              </a:tabLst>
            </a:pPr>
            <a:r>
              <a:rPr lang="en-US" altLang="en-US" sz="2800" b="1" smtClean="0"/>
              <a:t>	IV</a:t>
            </a:r>
            <a:r>
              <a:rPr lang="en-US" altLang="en-US" sz="2800" smtClean="0"/>
              <a:t>	Coma</a:t>
            </a:r>
          </a:p>
        </p:txBody>
      </p:sp>
    </p:spTree>
    <p:extLst>
      <p:ext uri="{BB962C8B-B14F-4D97-AF65-F5344CB8AC3E}">
        <p14:creationId xmlns:p14="http://schemas.microsoft.com/office/powerpoint/2010/main" val="9383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 10701.jpg                                                      0018E5CEMacintosh HD                   BBA75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7500"/>
            <a:ext cx="8001000"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7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fontScale="85000" lnSpcReduction="20000"/>
          </a:bodyPr>
          <a:lstStyle/>
          <a:p>
            <a:pPr rtl="1">
              <a:buNone/>
            </a:pPr>
            <a:r>
              <a:rPr lang="en-US" b="1" u="sng" dirty="0" smtClean="0"/>
              <a:t>Liver cirrhosis:</a:t>
            </a:r>
            <a:endParaRPr lang="en-US" dirty="0" smtClean="0"/>
          </a:p>
          <a:p>
            <a:pPr rtl="1">
              <a:buNone/>
            </a:pPr>
            <a:r>
              <a:rPr lang="en-US" b="1" dirty="0" smtClean="0"/>
              <a:t>Definition:</a:t>
            </a:r>
            <a:endParaRPr lang="en-US" dirty="0" smtClean="0"/>
          </a:p>
          <a:p>
            <a:pPr rtl="1">
              <a:buNone/>
            </a:pPr>
            <a:r>
              <a:rPr lang="en-US" dirty="0" smtClean="0"/>
              <a:t>1- Pathological: diffuse liver diseases characterized by (degeneration, regenerating nodules, fibrosis and loss </a:t>
            </a:r>
          </a:p>
          <a:p>
            <a:pPr rtl="1">
              <a:buNone/>
            </a:pPr>
            <a:r>
              <a:rPr lang="en-US" dirty="0" smtClean="0"/>
              <a:t>of architecture)</a:t>
            </a:r>
          </a:p>
          <a:p>
            <a:pPr rtl="1">
              <a:buNone/>
            </a:pPr>
            <a:endParaRPr lang="ar-EG" dirty="0" smtClean="0"/>
          </a:p>
          <a:p>
            <a:pPr rtl="1">
              <a:buNone/>
            </a:pPr>
            <a:r>
              <a:rPr lang="en-US" dirty="0" smtClean="0"/>
              <a:t>2- Clinical: liver with sharp edge and firm in consistency (shrunken).</a:t>
            </a:r>
          </a:p>
          <a:p>
            <a:pPr rtl="1">
              <a:buNone/>
            </a:pPr>
            <a:r>
              <a:rPr lang="en-US" b="1" dirty="0" smtClean="0"/>
              <a:t>Types :</a:t>
            </a:r>
          </a:p>
          <a:p>
            <a:pPr rtl="1">
              <a:buNone/>
            </a:pPr>
            <a:r>
              <a:rPr lang="en-US" b="1" dirty="0" smtClean="0"/>
              <a:t>Clinical picture:</a:t>
            </a:r>
          </a:p>
          <a:p>
            <a:pPr rtl="1">
              <a:buNone/>
            </a:pPr>
            <a:r>
              <a:rPr lang="en-US" dirty="0" smtClean="0"/>
              <a:t>1-latent well compensated with no liver functions impairment.</a:t>
            </a:r>
          </a:p>
          <a:p>
            <a:pPr rtl="1">
              <a:buNone/>
            </a:pPr>
            <a:r>
              <a:rPr lang="en-US" dirty="0" smtClean="0"/>
              <a:t>2-active and </a:t>
            </a:r>
            <a:r>
              <a:rPr lang="en-US" dirty="0" err="1" smtClean="0"/>
              <a:t>decompensated</a:t>
            </a:r>
            <a:r>
              <a:rPr lang="en-US" dirty="0" smtClean="0"/>
              <a:t> : may be :</a:t>
            </a:r>
          </a:p>
          <a:p>
            <a:pPr rtl="1">
              <a:buNone/>
            </a:pPr>
            <a:r>
              <a:rPr lang="en-US" dirty="0" smtClean="0"/>
              <a:t>*loss of functions of liver cells = liver cell failure.</a:t>
            </a:r>
          </a:p>
          <a:p>
            <a:pPr rtl="1">
              <a:buNone/>
            </a:pPr>
            <a:r>
              <a:rPr lang="en-US" dirty="0" smtClean="0"/>
              <a:t>*vascular </a:t>
            </a:r>
            <a:r>
              <a:rPr lang="en-US" dirty="0" err="1" smtClean="0"/>
              <a:t>decompensation</a:t>
            </a:r>
            <a:r>
              <a:rPr lang="en-US" dirty="0" smtClean="0"/>
              <a:t>:= portal hypertension.</a:t>
            </a:r>
          </a:p>
          <a:p>
            <a:endParaRPr lang="ar-EG"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74" descr="abdomen-asci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391400" cy="539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27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idx="4294967295"/>
          </p:nvPr>
        </p:nvSpPr>
        <p:spPr/>
        <p:txBody>
          <a:bodyPr/>
          <a:lstStyle/>
          <a:p>
            <a:r>
              <a:rPr lang="en-US" altLang="en-US" smtClean="0"/>
              <a:t>Liver Dialysis</a:t>
            </a:r>
          </a:p>
        </p:txBody>
      </p:sp>
      <p:sp>
        <p:nvSpPr>
          <p:cNvPr id="47107" name="Rectangle 3"/>
          <p:cNvSpPr>
            <a:spLocks noGrp="1" noChangeArrowheads="1"/>
          </p:cNvSpPr>
          <p:nvPr>
            <p:ph type="body" idx="4294967295"/>
          </p:nvPr>
        </p:nvSpPr>
        <p:spPr/>
        <p:txBody>
          <a:bodyPr/>
          <a:lstStyle/>
          <a:p>
            <a:r>
              <a:rPr lang="en-US" altLang="en-US" smtClean="0"/>
              <a:t>Bridge to transplant</a:t>
            </a:r>
          </a:p>
          <a:p>
            <a:r>
              <a:rPr lang="en-US" altLang="en-US" smtClean="0"/>
              <a:t>Dialyze 6 hours at a time</a:t>
            </a:r>
          </a:p>
        </p:txBody>
      </p:sp>
      <p:pic>
        <p:nvPicPr>
          <p:cNvPr id="47108" name="Picture 4" descr="liverdialysisopen2"/>
          <p:cNvPicPr>
            <a:picLocks noChangeAspect="1" noChangeArrowheads="1"/>
          </p:cNvPicPr>
          <p:nvPr/>
        </p:nvPicPr>
        <p:blipFill>
          <a:blip r:embed="rId3"/>
          <a:srcRect/>
          <a:stretch>
            <a:fillRect/>
          </a:stretch>
        </p:blipFill>
        <p:spPr bwMode="auto">
          <a:xfrm>
            <a:off x="3505200" y="3276600"/>
            <a:ext cx="3581400" cy="3200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None/>
            </a:pPr>
            <a:endParaRPr lang="en-US" sz="7200" dirty="0" smtClean="0"/>
          </a:p>
          <a:p>
            <a:pPr algn="ctr">
              <a:buNone/>
            </a:pPr>
            <a:r>
              <a:rPr lang="en-US" sz="7200" dirty="0" smtClean="0"/>
              <a:t>Thank you </a:t>
            </a:r>
            <a:endParaRPr lang="ar-EG" sz="7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1143000"/>
          </a:xfrm>
        </p:spPr>
        <p:txBody>
          <a:bodyPr/>
          <a:lstStyle/>
          <a:p>
            <a:pPr eaLnBrk="1" hangingPunct="1"/>
            <a:r>
              <a:rPr lang="en-US" altLang="en-US" sz="4000" b="1" smtClean="0">
                <a:latin typeface="Arial" pitchFamily="34" charset="0"/>
              </a:rPr>
              <a:t>Normal Liver</a:t>
            </a:r>
          </a:p>
        </p:txBody>
      </p:sp>
      <p:pic>
        <p:nvPicPr>
          <p:cNvPr id="7171" name="Picture 3" descr="gross n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467600" cy="4343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0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b="1" smtClean="0">
                <a:latin typeface="Arial" pitchFamily="34" charset="0"/>
              </a:rPr>
              <a:t>Cirrhosis</a:t>
            </a:r>
          </a:p>
        </p:txBody>
      </p:sp>
      <p:pic>
        <p:nvPicPr>
          <p:cNvPr id="8195" name="Picture 3" descr="g cirrh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6215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049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838200" y="914400"/>
            <a:ext cx="7772400" cy="1143000"/>
          </a:xfrm>
        </p:spPr>
        <p:txBody>
          <a:bodyPr lIns="90488" tIns="44450" rIns="90488" bIns="44450">
            <a:normAutofit fontScale="90000"/>
          </a:bodyPr>
          <a:lstStyle/>
          <a:p>
            <a:pPr eaLnBrk="1" hangingPunct="1">
              <a:lnSpc>
                <a:spcPct val="80000"/>
              </a:lnSpc>
            </a:pPr>
            <a:r>
              <a:rPr lang="en-US" altLang="en-US" sz="8800" i="1" smtClean="0"/>
              <a:t>Cirrhosis</a:t>
            </a:r>
            <a:br>
              <a:rPr lang="en-US" altLang="en-US" sz="8800" i="1" smtClean="0"/>
            </a:br>
            <a:endParaRPr lang="en-US" altLang="en-US" sz="1600" i="1" smtClean="0"/>
          </a:p>
        </p:txBody>
      </p:sp>
      <p:pic>
        <p:nvPicPr>
          <p:cNvPr id="13315" name="Picture 4"/>
          <p:cNvPicPr>
            <a:picLocks noChangeAspect="1" noChangeArrowheads="1"/>
          </p:cNvPicPr>
          <p:nvPr/>
        </p:nvPicPr>
        <p:blipFill>
          <a:blip r:embed="rId4"/>
          <a:srcRect b="53334"/>
          <a:stretch>
            <a:fillRect/>
          </a:stretch>
        </p:blipFill>
        <p:spPr bwMode="auto">
          <a:xfrm>
            <a:off x="228600" y="2819400"/>
            <a:ext cx="4191000" cy="3810000"/>
          </a:xfrm>
          <a:prstGeom prst="rect">
            <a:avLst/>
          </a:prstGeom>
          <a:noFill/>
          <a:ln w="9525">
            <a:noFill/>
            <a:miter lim="800000"/>
            <a:headEnd/>
            <a:tailEnd/>
          </a:ln>
        </p:spPr>
      </p:pic>
      <p:pic>
        <p:nvPicPr>
          <p:cNvPr id="13316" name="Picture 5"/>
          <p:cNvPicPr>
            <a:picLocks noChangeAspect="1" noChangeArrowheads="1"/>
          </p:cNvPicPr>
          <p:nvPr/>
        </p:nvPicPr>
        <p:blipFill>
          <a:blip r:embed="rId4"/>
          <a:srcRect t="45555"/>
          <a:stretch>
            <a:fillRect/>
          </a:stretch>
        </p:blipFill>
        <p:spPr bwMode="auto">
          <a:xfrm>
            <a:off x="4881563" y="2667000"/>
            <a:ext cx="3844925" cy="4191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2498</Words>
  <Application>Microsoft Office PowerPoint</Application>
  <PresentationFormat>On-screen Show (4:3)</PresentationFormat>
  <Paragraphs>367</Paragraphs>
  <Slides>62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MS Org Chart</vt:lpstr>
      <vt:lpstr>Liver cirrhosis </vt:lpstr>
      <vt:lpstr>PowerPoint Presentation</vt:lpstr>
      <vt:lpstr>Clinical Terms</vt:lpstr>
      <vt:lpstr>PowerPoint Presentation</vt:lpstr>
      <vt:lpstr>  Investigations</vt:lpstr>
      <vt:lpstr>PowerPoint Presentation</vt:lpstr>
      <vt:lpstr>Normal Liver</vt:lpstr>
      <vt:lpstr>Cirrhosis</vt:lpstr>
      <vt:lpstr>Cirrhosis </vt:lpstr>
      <vt:lpstr>Cirrhosis Facts:</vt:lpstr>
      <vt:lpstr>Causes of Cirrhosis</vt:lpstr>
      <vt:lpstr>PowerPoint Presentation</vt:lpstr>
      <vt:lpstr>PowerPoint Presentation</vt:lpstr>
      <vt:lpstr>PowerPoint Presentation</vt:lpstr>
      <vt:lpstr>PowerPoint Presentation</vt:lpstr>
      <vt:lpstr>Varices</vt:lpstr>
      <vt:lpstr>Prominent abdominal veins.</vt:lpstr>
      <vt:lpstr>Esophageal Varices</vt:lpstr>
      <vt:lpstr>PowerPoint Presentation</vt:lpstr>
      <vt:lpstr>PowerPoint Presentation</vt:lpstr>
      <vt:lpstr>Esophageal Varices   Medical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ShuntsTransjugular intrahepatic portosystemic shunt  </vt:lpstr>
      <vt:lpstr>Sengstaken-Blakemore Tube</vt:lpstr>
      <vt:lpstr>PowerPoint Presentation</vt:lpstr>
      <vt:lpstr>PowerPoint Presentation</vt:lpstr>
      <vt:lpstr>PowerPoint Presentation</vt:lpstr>
      <vt:lpstr>PowerPoint Presentation</vt:lpstr>
      <vt:lpstr>PowerPoint Presentation</vt:lpstr>
      <vt:lpstr>Ascites</vt:lpstr>
      <vt:lpstr>Ascites</vt:lpstr>
      <vt:lpstr>PowerPoint Presentation</vt:lpstr>
      <vt:lpstr>PowerPoint Presentation</vt:lpstr>
      <vt:lpstr>PowerPoint Presentation</vt:lpstr>
      <vt:lpstr>Paracentesis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Rifaximin</vt:lpstr>
      <vt:lpstr>PowerPoint Presentation</vt:lpstr>
      <vt:lpstr>PowerPoint Presentation</vt:lpstr>
      <vt:lpstr>PowerPoint Presentation</vt:lpstr>
      <vt:lpstr>PowerPoint Presentation</vt:lpstr>
      <vt:lpstr>Four Stages of Hepatic Encephalopathy</vt:lpstr>
      <vt:lpstr>PowerPoint Presentation</vt:lpstr>
      <vt:lpstr>PowerPoint Presentation</vt:lpstr>
      <vt:lpstr>Liver Dialysis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cirrhosis</dc:title>
  <dc:creator>Dr. Eman</dc:creator>
  <cp:lastModifiedBy>Mohammed Atia</cp:lastModifiedBy>
  <cp:revision>114</cp:revision>
  <dcterms:created xsi:type="dcterms:W3CDTF">2006-08-16T00:00:00Z</dcterms:created>
  <dcterms:modified xsi:type="dcterms:W3CDTF">2024-04-30T02:03:36Z</dcterms:modified>
</cp:coreProperties>
</file>