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jpg" ContentType="image/jpg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Default Extension="png" ContentType="image/png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38200" y="365759"/>
            <a:ext cx="10515600" cy="1324610"/>
          </a:xfrm>
          <a:custGeom>
            <a:avLst/>
            <a:gdLst/>
            <a:ahLst/>
            <a:cxnLst/>
            <a:rect l="l" t="t" r="r" b="b"/>
            <a:pathLst>
              <a:path w="10515600" h="1324610">
                <a:moveTo>
                  <a:pt x="10515600" y="0"/>
                </a:moveTo>
                <a:lnTo>
                  <a:pt x="0" y="0"/>
                </a:lnTo>
                <a:lnTo>
                  <a:pt x="0" y="1324356"/>
                </a:lnTo>
                <a:lnTo>
                  <a:pt x="10515600" y="1324356"/>
                </a:lnTo>
                <a:lnTo>
                  <a:pt x="105156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201160" y="605155"/>
            <a:ext cx="3789679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975" y="1780997"/>
            <a:ext cx="11360048" cy="3968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g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g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/Relationships>
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/Relationships>
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/Relationships>
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1668" y="1077467"/>
            <a:ext cx="11572240" cy="2352040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5760"/>
              </a:lnSpc>
            </a:pPr>
            <a:r>
              <a:rPr dirty="0" sz="5400" spc="-180">
                <a:latin typeface="Trebuchet MS"/>
                <a:cs typeface="Trebuchet MS"/>
              </a:rPr>
              <a:t>Insulin</a:t>
            </a:r>
            <a:endParaRPr sz="5400">
              <a:latin typeface="Trebuchet MS"/>
              <a:cs typeface="Trebuchet MS"/>
            </a:endParaRPr>
          </a:p>
          <a:p>
            <a:pPr algn="ctr" marL="130810">
              <a:lnSpc>
                <a:spcPts val="6155"/>
              </a:lnSpc>
            </a:pPr>
            <a:r>
              <a:rPr dirty="0" sz="5400" spc="-114">
                <a:latin typeface="Trebuchet MS"/>
                <a:cs typeface="Trebuchet MS"/>
              </a:rPr>
              <a:t>F</a:t>
            </a:r>
            <a:r>
              <a:rPr dirty="0" sz="5400" spc="-175">
                <a:latin typeface="Trebuchet MS"/>
                <a:cs typeface="Trebuchet MS"/>
              </a:rPr>
              <a:t>unctions</a:t>
            </a:r>
            <a:r>
              <a:rPr dirty="0" sz="5400" spc="-585">
                <a:latin typeface="Trebuchet MS"/>
                <a:cs typeface="Trebuchet MS"/>
              </a:rPr>
              <a:t> </a:t>
            </a:r>
            <a:r>
              <a:rPr dirty="0" sz="5400" spc="-210">
                <a:latin typeface="Trebuchet MS"/>
                <a:cs typeface="Trebuchet MS"/>
              </a:rPr>
              <a:t>an</a:t>
            </a:r>
            <a:r>
              <a:rPr dirty="0" sz="5400" spc="-215">
                <a:latin typeface="Trebuchet MS"/>
                <a:cs typeface="Trebuchet MS"/>
              </a:rPr>
              <a:t>d</a:t>
            </a:r>
            <a:r>
              <a:rPr dirty="0" sz="5400" spc="-590">
                <a:latin typeface="Trebuchet MS"/>
                <a:cs typeface="Trebuchet MS"/>
              </a:rPr>
              <a:t> </a:t>
            </a:r>
            <a:r>
              <a:rPr dirty="0" sz="5400" spc="-60">
                <a:latin typeface="Trebuchet MS"/>
                <a:cs typeface="Trebuchet MS"/>
              </a:rPr>
              <a:t>D</a:t>
            </a:r>
            <a:r>
              <a:rPr dirty="0" sz="5400" spc="-85">
                <a:latin typeface="Trebuchet MS"/>
                <a:cs typeface="Trebuchet MS"/>
              </a:rPr>
              <a:t>y</a:t>
            </a:r>
            <a:r>
              <a:rPr dirty="0" sz="5400" spc="-155">
                <a:latin typeface="Trebuchet MS"/>
                <a:cs typeface="Trebuchet MS"/>
              </a:rPr>
              <a:t>sfunctions</a:t>
            </a:r>
            <a:endParaRPr sz="5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24000" y="3602735"/>
            <a:ext cx="9144000" cy="1655445"/>
          </a:xfrm>
          <a:prstGeom prst="rect">
            <a:avLst/>
          </a:prstGeom>
          <a:solidFill>
            <a:srgbClr val="C1E4F5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2600">
              <a:latin typeface="Times New Roman"/>
              <a:cs typeface="Times New Roman"/>
            </a:endParaRPr>
          </a:p>
          <a:p>
            <a:pPr algn="ctr" marL="61594">
              <a:lnSpc>
                <a:spcPct val="100000"/>
              </a:lnSpc>
            </a:pPr>
            <a:r>
              <a:rPr dirty="0" sz="2400" spc="20">
                <a:latin typeface="Trebuchet MS"/>
                <a:cs typeface="Trebuchet MS"/>
              </a:rPr>
              <a:t>D</a:t>
            </a:r>
            <a:r>
              <a:rPr dirty="0" sz="2400" spc="15">
                <a:latin typeface="Trebuchet MS"/>
                <a:cs typeface="Trebuchet MS"/>
              </a:rPr>
              <a:t>r</a:t>
            </a:r>
            <a:r>
              <a:rPr dirty="0" sz="2400" spc="-240">
                <a:latin typeface="Trebuchet MS"/>
                <a:cs typeface="Trebuchet MS"/>
              </a:rPr>
              <a:t> </a:t>
            </a:r>
            <a:r>
              <a:rPr dirty="0" sz="2400" spc="190">
                <a:latin typeface="Trebuchet MS"/>
                <a:cs typeface="Trebuchet MS"/>
              </a:rPr>
              <a:t>S</a:t>
            </a:r>
            <a:r>
              <a:rPr dirty="0" sz="2400" spc="-25">
                <a:latin typeface="Trebuchet MS"/>
                <a:cs typeface="Trebuchet MS"/>
              </a:rPr>
              <a:t>am</a:t>
            </a:r>
            <a:r>
              <a:rPr dirty="0" sz="2400" spc="-10">
                <a:latin typeface="Trebuchet MS"/>
                <a:cs typeface="Trebuchet MS"/>
              </a:rPr>
              <a:t>i</a:t>
            </a:r>
            <a:r>
              <a:rPr dirty="0" sz="2400" spc="-220">
                <a:latin typeface="Trebuchet MS"/>
                <a:cs typeface="Trebuchet MS"/>
              </a:rPr>
              <a:t> </a:t>
            </a:r>
            <a:r>
              <a:rPr dirty="0" sz="2400" spc="-45">
                <a:latin typeface="Trebuchet MS"/>
                <a:cs typeface="Trebuchet MS"/>
              </a:rPr>
              <a:t>Billal</a:t>
            </a:r>
            <a:endParaRPr sz="2400">
              <a:latin typeface="Trebuchet MS"/>
              <a:cs typeface="Trebuchet MS"/>
            </a:endParaRPr>
          </a:p>
          <a:p>
            <a:pPr algn="ctr" marL="2120900" marR="2115185">
              <a:lnSpc>
                <a:spcPct val="114599"/>
              </a:lnSpc>
              <a:spcBef>
                <a:spcPts val="15"/>
              </a:spcBef>
            </a:pPr>
            <a:r>
              <a:rPr dirty="0" sz="2400" spc="35">
                <a:latin typeface="Trebuchet MS"/>
                <a:cs typeface="Trebuchet MS"/>
              </a:rPr>
              <a:t>H</a:t>
            </a:r>
            <a:r>
              <a:rPr dirty="0" sz="2400" spc="25">
                <a:latin typeface="Trebuchet MS"/>
                <a:cs typeface="Trebuchet MS"/>
              </a:rPr>
              <a:t>e</a:t>
            </a:r>
            <a:r>
              <a:rPr dirty="0" sz="2400" spc="5">
                <a:latin typeface="Trebuchet MS"/>
                <a:cs typeface="Trebuchet MS"/>
              </a:rPr>
              <a:t>a</a:t>
            </a:r>
            <a:r>
              <a:rPr dirty="0" sz="2400" spc="10">
                <a:latin typeface="Trebuchet MS"/>
                <a:cs typeface="Trebuchet MS"/>
              </a:rPr>
              <a:t>d</a:t>
            </a:r>
            <a:r>
              <a:rPr dirty="0" sz="2400" spc="-229">
                <a:latin typeface="Trebuchet MS"/>
                <a:cs typeface="Trebuchet MS"/>
              </a:rPr>
              <a:t> </a:t>
            </a:r>
            <a:r>
              <a:rPr dirty="0" sz="2400" spc="-65">
                <a:latin typeface="Trebuchet MS"/>
                <a:cs typeface="Trebuchet MS"/>
              </a:rPr>
              <a:t>of</a:t>
            </a:r>
            <a:r>
              <a:rPr dirty="0" sz="2400" spc="-229">
                <a:latin typeface="Trebuchet MS"/>
                <a:cs typeface="Trebuchet MS"/>
              </a:rPr>
              <a:t> </a:t>
            </a:r>
            <a:r>
              <a:rPr dirty="0" sz="2400" spc="-25">
                <a:latin typeface="Trebuchet MS"/>
                <a:cs typeface="Trebuchet MS"/>
              </a:rPr>
              <a:t>clini</a:t>
            </a:r>
            <a:r>
              <a:rPr dirty="0" sz="2400" spc="-45">
                <a:latin typeface="Trebuchet MS"/>
                <a:cs typeface="Trebuchet MS"/>
              </a:rPr>
              <a:t>c</a:t>
            </a:r>
            <a:r>
              <a:rPr dirty="0" sz="2400" spc="-50">
                <a:latin typeface="Trebuchet MS"/>
                <a:cs typeface="Trebuchet MS"/>
              </a:rPr>
              <a:t>a</a:t>
            </a:r>
            <a:r>
              <a:rPr dirty="0" sz="2400" spc="-25">
                <a:latin typeface="Trebuchet MS"/>
                <a:cs typeface="Trebuchet MS"/>
              </a:rPr>
              <a:t>l</a:t>
            </a:r>
            <a:r>
              <a:rPr dirty="0" sz="2400" spc="-240">
                <a:latin typeface="Trebuchet MS"/>
                <a:cs typeface="Trebuchet MS"/>
              </a:rPr>
              <a:t> </a:t>
            </a:r>
            <a:r>
              <a:rPr dirty="0" sz="2400" spc="20">
                <a:latin typeface="Trebuchet MS"/>
                <a:cs typeface="Trebuchet MS"/>
              </a:rPr>
              <a:t>scienc</a:t>
            </a:r>
            <a:r>
              <a:rPr dirty="0" sz="2400" spc="10">
                <a:latin typeface="Trebuchet MS"/>
                <a:cs typeface="Trebuchet MS"/>
              </a:rPr>
              <a:t>e</a:t>
            </a:r>
            <a:r>
              <a:rPr dirty="0" sz="2400" spc="190">
                <a:latin typeface="Trebuchet MS"/>
                <a:cs typeface="Trebuchet MS"/>
              </a:rPr>
              <a:t>s</a:t>
            </a:r>
            <a:r>
              <a:rPr dirty="0" sz="2400" spc="-225">
                <a:latin typeface="Trebuchet MS"/>
                <a:cs typeface="Trebuchet MS"/>
              </a:rPr>
              <a:t> </a:t>
            </a:r>
            <a:r>
              <a:rPr dirty="0" sz="2400" spc="-20">
                <a:latin typeface="Trebuchet MS"/>
                <a:cs typeface="Trebuchet MS"/>
              </a:rPr>
              <a:t>d</a:t>
            </a:r>
            <a:r>
              <a:rPr dirty="0" sz="2400" spc="-30">
                <a:latin typeface="Trebuchet MS"/>
                <a:cs typeface="Trebuchet MS"/>
              </a:rPr>
              <a:t>e</a:t>
            </a:r>
            <a:r>
              <a:rPr dirty="0" sz="2400" spc="-45">
                <a:latin typeface="Trebuchet MS"/>
                <a:cs typeface="Trebuchet MS"/>
              </a:rPr>
              <a:t>part</a:t>
            </a:r>
            <a:r>
              <a:rPr dirty="0" sz="2400" spc="-70">
                <a:latin typeface="Trebuchet MS"/>
                <a:cs typeface="Trebuchet MS"/>
              </a:rPr>
              <a:t>m</a:t>
            </a:r>
            <a:r>
              <a:rPr dirty="0" sz="2400" spc="-20">
                <a:latin typeface="Trebuchet MS"/>
                <a:cs typeface="Trebuchet MS"/>
              </a:rPr>
              <a:t>e</a:t>
            </a:r>
            <a:r>
              <a:rPr dirty="0" sz="2400" spc="-30">
                <a:latin typeface="Trebuchet MS"/>
                <a:cs typeface="Trebuchet MS"/>
              </a:rPr>
              <a:t>n</a:t>
            </a:r>
            <a:r>
              <a:rPr dirty="0" sz="2400" spc="-150">
                <a:latin typeface="Trebuchet MS"/>
                <a:cs typeface="Trebuchet MS"/>
              </a:rPr>
              <a:t>t  </a:t>
            </a:r>
            <a:r>
              <a:rPr dirty="0" sz="2400" spc="20">
                <a:latin typeface="Trebuchet MS"/>
                <a:cs typeface="Trebuchet MS"/>
              </a:rPr>
              <a:t>P</a:t>
            </a:r>
            <a:r>
              <a:rPr dirty="0" sz="2400" spc="15">
                <a:latin typeface="Trebuchet MS"/>
                <a:cs typeface="Trebuchet MS"/>
              </a:rPr>
              <a:t>h</a:t>
            </a:r>
            <a:r>
              <a:rPr dirty="0" sz="2400" spc="80">
                <a:latin typeface="Trebuchet MS"/>
                <a:cs typeface="Trebuchet MS"/>
              </a:rPr>
              <a:t>D</a:t>
            </a:r>
            <a:r>
              <a:rPr dirty="0" sz="2400" spc="-200">
                <a:latin typeface="Trebuchet MS"/>
                <a:cs typeface="Trebuchet MS"/>
              </a:rPr>
              <a:t>,</a:t>
            </a:r>
            <a:r>
              <a:rPr dirty="0" sz="2400" spc="-225">
                <a:latin typeface="Trebuchet MS"/>
                <a:cs typeface="Trebuchet MS"/>
              </a:rPr>
              <a:t> </a:t>
            </a:r>
            <a:r>
              <a:rPr dirty="0" sz="2400" spc="175">
                <a:latin typeface="Trebuchet MS"/>
                <a:cs typeface="Trebuchet MS"/>
              </a:rPr>
              <a:t>MD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28338" y="605155"/>
            <a:ext cx="3735704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45"/>
              <a:t>Insulin</a:t>
            </a:r>
            <a:r>
              <a:rPr dirty="0" spc="-475"/>
              <a:t> </a:t>
            </a:r>
            <a:r>
              <a:rPr dirty="0" spc="-85"/>
              <a:t>sec</a:t>
            </a:r>
            <a:r>
              <a:rPr dirty="0" spc="-140"/>
              <a:t>r</a:t>
            </a:r>
            <a:r>
              <a:rPr dirty="0" spc="-254"/>
              <a:t>eti</a:t>
            </a:r>
            <a:r>
              <a:rPr dirty="0" spc="-340"/>
              <a:t>o</a:t>
            </a:r>
            <a:r>
              <a:rPr dirty="0" spc="-180"/>
              <a:t>n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7196" y="1825751"/>
            <a:ext cx="8776716" cy="435102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268" y="365759"/>
            <a:ext cx="11768455" cy="1324610"/>
          </a:xfrm>
          <a:prstGeom prst="rect"/>
          <a:solidFill>
            <a:srgbClr val="FFFF00"/>
          </a:solidFill>
        </p:spPr>
        <p:txBody>
          <a:bodyPr wrap="square" lIns="0" tIns="25273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990"/>
              </a:spcBef>
            </a:pPr>
            <a:r>
              <a:rPr dirty="0" spc="-145"/>
              <a:t>Insulin</a:t>
            </a:r>
            <a:r>
              <a:rPr dirty="0" spc="-475"/>
              <a:t> </a:t>
            </a:r>
            <a:r>
              <a:rPr dirty="0" spc="-415"/>
              <a:t>r</a:t>
            </a:r>
            <a:r>
              <a:rPr dirty="0" spc="-225"/>
              <a:t>ecep</a:t>
            </a:r>
            <a:r>
              <a:rPr dirty="0" spc="-210"/>
              <a:t>t</a:t>
            </a:r>
            <a:r>
              <a:rPr dirty="0" spc="-225"/>
              <a:t>or</a:t>
            </a:r>
            <a:r>
              <a:rPr dirty="0" spc="-475"/>
              <a:t> </a:t>
            </a:r>
            <a:r>
              <a:rPr dirty="0" spc="-240"/>
              <a:t>(IL</a:t>
            </a:r>
            <a:r>
              <a:rPr dirty="0" spc="-225"/>
              <a:t>)</a:t>
            </a:r>
            <a:r>
              <a:rPr dirty="0" spc="-470"/>
              <a:t> </a:t>
            </a:r>
            <a:r>
              <a:rPr dirty="0" spc="229"/>
              <a:t>s</a:t>
            </a:r>
            <a:r>
              <a:rPr dirty="0" spc="-235"/>
              <a:t>timul</a:t>
            </a:r>
            <a:r>
              <a:rPr dirty="0" spc="-295"/>
              <a:t>a</a:t>
            </a:r>
            <a:r>
              <a:rPr dirty="0" spc="-254"/>
              <a:t>tion</a:t>
            </a:r>
          </a:p>
        </p:txBody>
      </p:sp>
      <p:sp>
        <p:nvSpPr>
          <p:cNvPr id="3" name="object 3"/>
          <p:cNvSpPr/>
          <p:nvPr/>
        </p:nvSpPr>
        <p:spPr>
          <a:xfrm>
            <a:off x="239268" y="1825751"/>
            <a:ext cx="11768455" cy="4772025"/>
          </a:xfrm>
          <a:custGeom>
            <a:avLst/>
            <a:gdLst/>
            <a:ahLst/>
            <a:cxnLst/>
            <a:rect l="l" t="t" r="r" b="b"/>
            <a:pathLst>
              <a:path w="11768455" h="4772025">
                <a:moveTo>
                  <a:pt x="11768328" y="0"/>
                </a:moveTo>
                <a:lnTo>
                  <a:pt x="0" y="0"/>
                </a:lnTo>
                <a:lnTo>
                  <a:pt x="0" y="4771644"/>
                </a:lnTo>
                <a:lnTo>
                  <a:pt x="11768328" y="4771644"/>
                </a:lnTo>
                <a:lnTo>
                  <a:pt x="11768328" y="0"/>
                </a:lnTo>
                <a:close/>
              </a:path>
            </a:pathLst>
          </a:custGeom>
          <a:solidFill>
            <a:srgbClr val="C1E4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18312" y="1780997"/>
            <a:ext cx="11501755" cy="4846955"/>
          </a:xfrm>
          <a:prstGeom prst="rect">
            <a:avLst/>
          </a:prstGeom>
        </p:spPr>
        <p:txBody>
          <a:bodyPr wrap="square" lIns="0" tIns="62230" rIns="0" bIns="0" rtlCol="0" vert="horz">
            <a:spAutoFit/>
          </a:bodyPr>
          <a:lstStyle/>
          <a:p>
            <a:pPr algn="just" marL="241300" marR="1057275" indent="-228600">
              <a:lnSpc>
                <a:spcPct val="90000"/>
              </a:lnSpc>
              <a:spcBef>
                <a:spcPts val="49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200" spc="-5">
                <a:latin typeface="Trebuchet MS"/>
                <a:cs typeface="Trebuchet MS"/>
              </a:rPr>
              <a:t>Insulin</a:t>
            </a:r>
            <a:r>
              <a:rPr dirty="0" sz="3200" spc="-305">
                <a:latin typeface="Trebuchet MS"/>
                <a:cs typeface="Trebuchet MS"/>
              </a:rPr>
              <a:t> </a:t>
            </a:r>
            <a:r>
              <a:rPr dirty="0" sz="3200" spc="25">
                <a:latin typeface="Trebuchet MS"/>
                <a:cs typeface="Trebuchet MS"/>
              </a:rPr>
              <a:t>binds</a:t>
            </a:r>
            <a:r>
              <a:rPr dirty="0" sz="3200" spc="-330">
                <a:latin typeface="Trebuchet MS"/>
                <a:cs typeface="Trebuchet MS"/>
              </a:rPr>
              <a:t> </a:t>
            </a:r>
            <a:r>
              <a:rPr dirty="0" sz="3200" spc="-105">
                <a:latin typeface="Trebuchet MS"/>
                <a:cs typeface="Trebuchet MS"/>
              </a:rPr>
              <a:t>to</a:t>
            </a:r>
            <a:r>
              <a:rPr dirty="0" sz="3200" spc="-305">
                <a:latin typeface="Trebuchet MS"/>
                <a:cs typeface="Trebuchet MS"/>
              </a:rPr>
              <a:t> </a:t>
            </a:r>
            <a:r>
              <a:rPr dirty="0" sz="3200" spc="-100">
                <a:latin typeface="Trebuchet MS"/>
                <a:cs typeface="Trebuchet MS"/>
              </a:rPr>
              <a:t>the</a:t>
            </a:r>
            <a:r>
              <a:rPr dirty="0" sz="3200" spc="-305">
                <a:latin typeface="Trebuchet MS"/>
                <a:cs typeface="Trebuchet MS"/>
              </a:rPr>
              <a:t> </a:t>
            </a:r>
            <a:r>
              <a:rPr dirty="0" sz="3200" spc="-145">
                <a:latin typeface="Trebuchet MS"/>
                <a:cs typeface="Trebuchet MS"/>
              </a:rPr>
              <a:t>target</a:t>
            </a:r>
            <a:r>
              <a:rPr dirty="0" sz="3200" spc="-290">
                <a:latin typeface="Trebuchet MS"/>
                <a:cs typeface="Trebuchet MS"/>
              </a:rPr>
              <a:t> </a:t>
            </a:r>
            <a:r>
              <a:rPr dirty="0" sz="3200" spc="25">
                <a:latin typeface="Trebuchet MS"/>
                <a:cs typeface="Trebuchet MS"/>
              </a:rPr>
              <a:t>cell's</a:t>
            </a:r>
            <a:r>
              <a:rPr dirty="0" sz="3200" spc="-305">
                <a:latin typeface="Trebuchet MS"/>
                <a:cs typeface="Trebuchet MS"/>
              </a:rPr>
              <a:t> </a:t>
            </a:r>
            <a:r>
              <a:rPr dirty="0" sz="3200" spc="40">
                <a:latin typeface="Trebuchet MS"/>
                <a:cs typeface="Trebuchet MS"/>
              </a:rPr>
              <a:t>plasma</a:t>
            </a:r>
            <a:r>
              <a:rPr dirty="0" sz="3200" spc="-320">
                <a:latin typeface="Trebuchet MS"/>
                <a:cs typeface="Trebuchet MS"/>
              </a:rPr>
              <a:t> </a:t>
            </a:r>
            <a:r>
              <a:rPr dirty="0" sz="3200" spc="-15">
                <a:latin typeface="Trebuchet MS"/>
                <a:cs typeface="Trebuchet MS"/>
              </a:rPr>
              <a:t>membrane-bound </a:t>
            </a:r>
            <a:r>
              <a:rPr dirty="0" sz="3200" spc="-10">
                <a:latin typeface="Trebuchet MS"/>
                <a:cs typeface="Trebuchet MS"/>
              </a:rPr>
              <a:t> </a:t>
            </a:r>
            <a:r>
              <a:rPr dirty="0" sz="3200" spc="-229">
                <a:latin typeface="Trebuchet MS"/>
                <a:cs typeface="Trebuchet MS"/>
              </a:rPr>
              <a:t>r</a:t>
            </a:r>
            <a:r>
              <a:rPr dirty="0" sz="3200" spc="-35">
                <a:latin typeface="Trebuchet MS"/>
                <a:cs typeface="Trebuchet MS"/>
              </a:rPr>
              <a:t>ecept</a:t>
            </a:r>
            <a:r>
              <a:rPr dirty="0" sz="3200" spc="-50">
                <a:latin typeface="Trebuchet MS"/>
                <a:cs typeface="Trebuchet MS"/>
              </a:rPr>
              <a:t>o</a:t>
            </a:r>
            <a:r>
              <a:rPr dirty="0" sz="3200" spc="-175">
                <a:latin typeface="Trebuchet MS"/>
                <a:cs typeface="Trebuchet MS"/>
              </a:rPr>
              <a:t>r</a:t>
            </a:r>
            <a:r>
              <a:rPr dirty="0" sz="3200" spc="-320">
                <a:latin typeface="Trebuchet MS"/>
                <a:cs typeface="Trebuchet MS"/>
              </a:rPr>
              <a:t> </a:t>
            </a:r>
            <a:r>
              <a:rPr dirty="0" sz="3200" spc="25">
                <a:latin typeface="Trebuchet MS"/>
                <a:cs typeface="Trebuchet MS"/>
              </a:rPr>
              <a:t>a</a:t>
            </a:r>
            <a:r>
              <a:rPr dirty="0" sz="3200" spc="10">
                <a:latin typeface="Trebuchet MS"/>
                <a:cs typeface="Trebuchet MS"/>
              </a:rPr>
              <a:t>n</a:t>
            </a:r>
            <a:r>
              <a:rPr dirty="0" sz="3200" spc="15">
                <a:latin typeface="Trebuchet MS"/>
                <a:cs typeface="Trebuchet MS"/>
              </a:rPr>
              <a:t>d</a:t>
            </a:r>
            <a:r>
              <a:rPr dirty="0" sz="3200" spc="-330">
                <a:latin typeface="Trebuchet MS"/>
                <a:cs typeface="Trebuchet MS"/>
              </a:rPr>
              <a:t> </a:t>
            </a:r>
            <a:r>
              <a:rPr dirty="0" sz="3200" spc="65">
                <a:latin typeface="Trebuchet MS"/>
                <a:cs typeface="Trebuchet MS"/>
              </a:rPr>
              <a:t>co</a:t>
            </a:r>
            <a:r>
              <a:rPr dirty="0" sz="3200" spc="50">
                <a:latin typeface="Trebuchet MS"/>
                <a:cs typeface="Trebuchet MS"/>
              </a:rPr>
              <a:t>o</a:t>
            </a:r>
            <a:r>
              <a:rPr dirty="0" sz="3200" spc="-229">
                <a:latin typeface="Trebuchet MS"/>
                <a:cs typeface="Trebuchet MS"/>
              </a:rPr>
              <a:t>r</a:t>
            </a:r>
            <a:r>
              <a:rPr dirty="0" sz="3200" spc="-25">
                <a:latin typeface="Trebuchet MS"/>
                <a:cs typeface="Trebuchet MS"/>
              </a:rPr>
              <a:t>din</a:t>
            </a:r>
            <a:r>
              <a:rPr dirty="0" sz="3200" spc="-50">
                <a:latin typeface="Trebuchet MS"/>
                <a:cs typeface="Trebuchet MS"/>
              </a:rPr>
              <a:t>a</a:t>
            </a:r>
            <a:r>
              <a:rPr dirty="0" sz="3200" spc="-254">
                <a:latin typeface="Trebuchet MS"/>
                <a:cs typeface="Trebuchet MS"/>
              </a:rPr>
              <a:t>t</a:t>
            </a:r>
            <a:r>
              <a:rPr dirty="0" sz="3200" spc="100">
                <a:latin typeface="Trebuchet MS"/>
                <a:cs typeface="Trebuchet MS"/>
              </a:rPr>
              <a:t>es</a:t>
            </a:r>
            <a:r>
              <a:rPr dirty="0" sz="3200" spc="-335">
                <a:latin typeface="Trebuchet MS"/>
                <a:cs typeface="Trebuchet MS"/>
              </a:rPr>
              <a:t> </a:t>
            </a:r>
            <a:r>
              <a:rPr dirty="0" sz="3200" spc="-95">
                <a:latin typeface="Trebuchet MS"/>
                <a:cs typeface="Trebuchet MS"/>
              </a:rPr>
              <a:t>th</a:t>
            </a:r>
            <a:r>
              <a:rPr dirty="0" sz="3200" spc="-100">
                <a:latin typeface="Trebuchet MS"/>
                <a:cs typeface="Trebuchet MS"/>
              </a:rPr>
              <a:t>e</a:t>
            </a:r>
            <a:r>
              <a:rPr dirty="0" sz="3200" spc="-320">
                <a:latin typeface="Trebuchet MS"/>
                <a:cs typeface="Trebuchet MS"/>
              </a:rPr>
              <a:t> </a:t>
            </a:r>
            <a:r>
              <a:rPr dirty="0" sz="3200" spc="-145">
                <a:latin typeface="Trebuchet MS"/>
                <a:cs typeface="Trebuchet MS"/>
              </a:rPr>
              <a:t>i</a:t>
            </a:r>
            <a:r>
              <a:rPr dirty="0" sz="3200" spc="-130">
                <a:latin typeface="Trebuchet MS"/>
                <a:cs typeface="Trebuchet MS"/>
              </a:rPr>
              <a:t>n</a:t>
            </a:r>
            <a:r>
              <a:rPr dirty="0" sz="3200" spc="-114">
                <a:latin typeface="Trebuchet MS"/>
                <a:cs typeface="Trebuchet MS"/>
              </a:rPr>
              <a:t>t</a:t>
            </a:r>
            <a:r>
              <a:rPr dirty="0" sz="3200" spc="-105">
                <a:latin typeface="Trebuchet MS"/>
                <a:cs typeface="Trebuchet MS"/>
              </a:rPr>
              <a:t>eg</a:t>
            </a:r>
            <a:r>
              <a:rPr dirty="0" sz="3200" spc="-180">
                <a:latin typeface="Trebuchet MS"/>
                <a:cs typeface="Trebuchet MS"/>
              </a:rPr>
              <a:t>r</a:t>
            </a:r>
            <a:r>
              <a:rPr dirty="0" sz="3200" spc="-5">
                <a:latin typeface="Trebuchet MS"/>
                <a:cs typeface="Trebuchet MS"/>
              </a:rPr>
              <a:t>a</a:t>
            </a:r>
            <a:r>
              <a:rPr dirty="0" sz="3200" spc="-155">
                <a:latin typeface="Trebuchet MS"/>
                <a:cs typeface="Trebuchet MS"/>
              </a:rPr>
              <a:t>ti</a:t>
            </a:r>
            <a:r>
              <a:rPr dirty="0" sz="3200" spc="-245">
                <a:latin typeface="Trebuchet MS"/>
                <a:cs typeface="Trebuchet MS"/>
              </a:rPr>
              <a:t>v</a:t>
            </a:r>
            <a:r>
              <a:rPr dirty="0" sz="3200" spc="-60">
                <a:latin typeface="Trebuchet MS"/>
                <a:cs typeface="Trebuchet MS"/>
              </a:rPr>
              <a:t>e</a:t>
            </a:r>
            <a:r>
              <a:rPr dirty="0" sz="3200" spc="-325">
                <a:latin typeface="Trebuchet MS"/>
                <a:cs typeface="Trebuchet MS"/>
              </a:rPr>
              <a:t> </a:t>
            </a:r>
            <a:r>
              <a:rPr dirty="0" sz="3200" spc="-10">
                <a:latin typeface="Trebuchet MS"/>
                <a:cs typeface="Trebuchet MS"/>
              </a:rPr>
              <a:t>anaboli</a:t>
            </a:r>
            <a:r>
              <a:rPr dirty="0" sz="3200" spc="-5">
                <a:latin typeface="Trebuchet MS"/>
                <a:cs typeface="Trebuchet MS"/>
              </a:rPr>
              <a:t>c</a:t>
            </a:r>
            <a:r>
              <a:rPr dirty="0" sz="3200" spc="-335">
                <a:latin typeface="Trebuchet MS"/>
                <a:cs typeface="Trebuchet MS"/>
              </a:rPr>
              <a:t> </a:t>
            </a:r>
            <a:r>
              <a:rPr dirty="0" sz="3200" spc="-40">
                <a:latin typeface="Trebuchet MS"/>
                <a:cs typeface="Trebuchet MS"/>
              </a:rPr>
              <a:t>actio</a:t>
            </a:r>
            <a:r>
              <a:rPr dirty="0" sz="3200" spc="-40">
                <a:latin typeface="Trebuchet MS"/>
                <a:cs typeface="Trebuchet MS"/>
              </a:rPr>
              <a:t>n</a:t>
            </a:r>
            <a:r>
              <a:rPr dirty="0" sz="3200" spc="-335">
                <a:latin typeface="Trebuchet MS"/>
                <a:cs typeface="Trebuchet MS"/>
              </a:rPr>
              <a:t> </a:t>
            </a:r>
            <a:r>
              <a:rPr dirty="0" sz="3200" spc="-70">
                <a:latin typeface="Trebuchet MS"/>
                <a:cs typeface="Trebuchet MS"/>
              </a:rPr>
              <a:t>of  </a:t>
            </a:r>
            <a:r>
              <a:rPr dirty="0" sz="3200" spc="-105">
                <a:latin typeface="Trebuchet MS"/>
                <a:cs typeface="Trebuchet MS"/>
              </a:rPr>
              <a:t>nutrien</a:t>
            </a:r>
            <a:r>
              <a:rPr dirty="0" sz="3200" spc="-85">
                <a:latin typeface="Trebuchet MS"/>
                <a:cs typeface="Trebuchet MS"/>
              </a:rPr>
              <a:t>t</a:t>
            </a:r>
            <a:r>
              <a:rPr dirty="0" sz="3200" spc="-320">
                <a:latin typeface="Trebuchet MS"/>
                <a:cs typeface="Trebuchet MS"/>
              </a:rPr>
              <a:t> </a:t>
            </a:r>
            <a:r>
              <a:rPr dirty="0" sz="3200" spc="-95">
                <a:latin typeface="Trebuchet MS"/>
                <a:cs typeface="Trebuchet MS"/>
              </a:rPr>
              <a:t>availabilit</a:t>
            </a:r>
            <a:r>
              <a:rPr dirty="0" sz="3200" spc="-360">
                <a:latin typeface="Trebuchet MS"/>
                <a:cs typeface="Trebuchet MS"/>
              </a:rPr>
              <a:t>y</a:t>
            </a:r>
            <a:r>
              <a:rPr dirty="0" sz="3200" spc="-260">
                <a:latin typeface="Trebuchet MS"/>
                <a:cs typeface="Trebuchet MS"/>
              </a:rPr>
              <a:t>.</a:t>
            </a:r>
            <a:endParaRPr sz="3200">
              <a:latin typeface="Trebuchet MS"/>
              <a:cs typeface="Trebuchet MS"/>
            </a:endParaRPr>
          </a:p>
          <a:p>
            <a:pPr algn="just" marL="241300" indent="-228600">
              <a:lnSpc>
                <a:spcPts val="3650"/>
              </a:lnSpc>
              <a:spcBef>
                <a:spcPts val="61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200" spc="-85">
                <a:latin typeface="Trebuchet MS"/>
                <a:cs typeface="Trebuchet MS"/>
              </a:rPr>
              <a:t>IR,</a:t>
            </a:r>
            <a:r>
              <a:rPr dirty="0" sz="3200" spc="-320">
                <a:latin typeface="Trebuchet MS"/>
                <a:cs typeface="Trebuchet MS"/>
              </a:rPr>
              <a:t> </a:t>
            </a:r>
            <a:r>
              <a:rPr dirty="0" sz="3200" spc="20">
                <a:latin typeface="Trebuchet MS"/>
                <a:cs typeface="Trebuchet MS"/>
              </a:rPr>
              <a:t>a</a:t>
            </a:r>
            <a:r>
              <a:rPr dirty="0" sz="3200" spc="-320">
                <a:latin typeface="Trebuchet MS"/>
                <a:cs typeface="Trebuchet MS"/>
              </a:rPr>
              <a:t> </a:t>
            </a:r>
            <a:r>
              <a:rPr dirty="0" sz="3200" spc="-60">
                <a:latin typeface="Trebuchet MS"/>
                <a:cs typeface="Trebuchet MS"/>
              </a:rPr>
              <a:t>tyrosine</a:t>
            </a:r>
            <a:r>
              <a:rPr dirty="0" sz="3200" spc="-310">
                <a:latin typeface="Trebuchet MS"/>
                <a:cs typeface="Trebuchet MS"/>
              </a:rPr>
              <a:t> </a:t>
            </a:r>
            <a:r>
              <a:rPr dirty="0" sz="3200" spc="-45">
                <a:latin typeface="Trebuchet MS"/>
                <a:cs typeface="Trebuchet MS"/>
              </a:rPr>
              <a:t>kinase,</a:t>
            </a:r>
            <a:r>
              <a:rPr dirty="0" sz="3200" spc="-345">
                <a:latin typeface="Trebuchet MS"/>
                <a:cs typeface="Trebuchet MS"/>
              </a:rPr>
              <a:t> </a:t>
            </a:r>
            <a:r>
              <a:rPr dirty="0" sz="3200" spc="60">
                <a:latin typeface="Trebuchet MS"/>
                <a:cs typeface="Trebuchet MS"/>
              </a:rPr>
              <a:t>consists</a:t>
            </a:r>
            <a:r>
              <a:rPr dirty="0" sz="3200" spc="-345">
                <a:latin typeface="Trebuchet MS"/>
                <a:cs typeface="Trebuchet MS"/>
              </a:rPr>
              <a:t> </a:t>
            </a:r>
            <a:r>
              <a:rPr dirty="0" sz="3200" spc="-85">
                <a:latin typeface="Trebuchet MS"/>
                <a:cs typeface="Trebuchet MS"/>
              </a:rPr>
              <a:t>of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60">
                <a:latin typeface="Trebuchet MS"/>
                <a:cs typeface="Trebuchet MS"/>
              </a:rPr>
              <a:t>α</a:t>
            </a:r>
            <a:r>
              <a:rPr dirty="0" sz="3200" spc="-310">
                <a:latin typeface="Trebuchet MS"/>
                <a:cs typeface="Trebuchet MS"/>
              </a:rPr>
              <a:t> </a:t>
            </a:r>
            <a:r>
              <a:rPr dirty="0" sz="3200" spc="10">
                <a:latin typeface="Trebuchet MS"/>
                <a:cs typeface="Trebuchet MS"/>
              </a:rPr>
              <a:t>and</a:t>
            </a:r>
            <a:r>
              <a:rPr dirty="0" sz="3200" spc="-335">
                <a:latin typeface="Trebuchet MS"/>
                <a:cs typeface="Trebuchet MS"/>
              </a:rPr>
              <a:t> </a:t>
            </a:r>
            <a:r>
              <a:rPr dirty="0" sz="3200" spc="-60">
                <a:latin typeface="Trebuchet MS"/>
                <a:cs typeface="Trebuchet MS"/>
              </a:rPr>
              <a:t>β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40">
                <a:latin typeface="Trebuchet MS"/>
                <a:cs typeface="Trebuchet MS"/>
              </a:rPr>
              <a:t>chains</a:t>
            </a:r>
            <a:r>
              <a:rPr dirty="0" sz="3200" spc="-335">
                <a:latin typeface="Trebuchet MS"/>
                <a:cs typeface="Trebuchet MS"/>
              </a:rPr>
              <a:t> </a:t>
            </a:r>
            <a:r>
              <a:rPr dirty="0" sz="3200" spc="10">
                <a:latin typeface="Trebuchet MS"/>
                <a:cs typeface="Trebuchet MS"/>
              </a:rPr>
              <a:t>and</a:t>
            </a:r>
            <a:r>
              <a:rPr dirty="0" sz="3200" spc="-320">
                <a:latin typeface="Trebuchet MS"/>
                <a:cs typeface="Trebuchet MS"/>
              </a:rPr>
              <a:t> </a:t>
            </a:r>
            <a:r>
              <a:rPr dirty="0" sz="3200" spc="55">
                <a:latin typeface="Trebuchet MS"/>
                <a:cs typeface="Trebuchet MS"/>
              </a:rPr>
              <a:t>is</a:t>
            </a:r>
            <a:r>
              <a:rPr dirty="0" sz="3200" spc="-310">
                <a:latin typeface="Trebuchet MS"/>
                <a:cs typeface="Trebuchet MS"/>
              </a:rPr>
              <a:t> </a:t>
            </a:r>
            <a:r>
              <a:rPr dirty="0" sz="3200" spc="-80">
                <a:latin typeface="Trebuchet MS"/>
                <a:cs typeface="Trebuchet MS"/>
              </a:rPr>
              <a:t>activated</a:t>
            </a:r>
            <a:endParaRPr sz="3200">
              <a:latin typeface="Trebuchet MS"/>
              <a:cs typeface="Trebuchet MS"/>
            </a:endParaRPr>
          </a:p>
          <a:p>
            <a:pPr algn="just" marL="241300">
              <a:lnSpc>
                <a:spcPts val="3650"/>
              </a:lnSpc>
            </a:pPr>
            <a:r>
              <a:rPr dirty="0" sz="3200" spc="-75">
                <a:latin typeface="Trebuchet MS"/>
                <a:cs typeface="Trebuchet MS"/>
              </a:rPr>
              <a:t>by</a:t>
            </a:r>
            <a:r>
              <a:rPr dirty="0" sz="3200" spc="-310">
                <a:latin typeface="Trebuchet MS"/>
                <a:cs typeface="Trebuchet MS"/>
              </a:rPr>
              <a:t> </a:t>
            </a:r>
            <a:r>
              <a:rPr dirty="0" sz="3200" spc="-55">
                <a:latin typeface="Trebuchet MS"/>
                <a:cs typeface="Trebuchet MS"/>
              </a:rPr>
              <a:t>insulin-like</a:t>
            </a:r>
            <a:r>
              <a:rPr dirty="0" sz="3200" spc="-320">
                <a:latin typeface="Trebuchet MS"/>
                <a:cs typeface="Trebuchet MS"/>
              </a:rPr>
              <a:t> </a:t>
            </a:r>
            <a:r>
              <a:rPr dirty="0" sz="3200" spc="-100">
                <a:latin typeface="Trebuchet MS"/>
                <a:cs typeface="Trebuchet MS"/>
              </a:rPr>
              <a:t>growth</a:t>
            </a:r>
            <a:r>
              <a:rPr dirty="0" sz="3200" spc="-275">
                <a:latin typeface="Trebuchet MS"/>
                <a:cs typeface="Trebuchet MS"/>
              </a:rPr>
              <a:t> </a:t>
            </a:r>
            <a:r>
              <a:rPr dirty="0" sz="3200" spc="-50">
                <a:latin typeface="Trebuchet MS"/>
                <a:cs typeface="Trebuchet MS"/>
              </a:rPr>
              <a:t>factors</a:t>
            </a:r>
            <a:r>
              <a:rPr dirty="0" sz="3200" spc="-320">
                <a:latin typeface="Trebuchet MS"/>
                <a:cs typeface="Trebuchet MS"/>
              </a:rPr>
              <a:t> </a:t>
            </a:r>
            <a:r>
              <a:rPr dirty="0" sz="3200" spc="-60">
                <a:latin typeface="Trebuchet MS"/>
                <a:cs typeface="Trebuchet MS"/>
              </a:rPr>
              <a:t>I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10">
                <a:latin typeface="Trebuchet MS"/>
                <a:cs typeface="Trebuchet MS"/>
              </a:rPr>
              <a:t>and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60">
                <a:latin typeface="Trebuchet MS"/>
                <a:cs typeface="Trebuchet MS"/>
              </a:rPr>
              <a:t>II</a:t>
            </a:r>
            <a:r>
              <a:rPr dirty="0" sz="3200" spc="-300">
                <a:latin typeface="Trebuchet MS"/>
                <a:cs typeface="Trebuchet MS"/>
              </a:rPr>
              <a:t> </a:t>
            </a:r>
            <a:r>
              <a:rPr dirty="0" sz="3200" spc="10">
                <a:latin typeface="Trebuchet MS"/>
                <a:cs typeface="Trebuchet MS"/>
              </a:rPr>
              <a:t>and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45">
                <a:latin typeface="Trebuchet MS"/>
                <a:cs typeface="Trebuchet MS"/>
              </a:rPr>
              <a:t>insulin.</a:t>
            </a:r>
            <a:endParaRPr sz="3200">
              <a:latin typeface="Trebuchet MS"/>
              <a:cs typeface="Trebuchet MS"/>
            </a:endParaRPr>
          </a:p>
          <a:p>
            <a:pPr marL="241300" marR="1041400" indent="-228600">
              <a:lnSpc>
                <a:spcPts val="3460"/>
              </a:lnSpc>
              <a:spcBef>
                <a:spcPts val="1055"/>
              </a:spcBef>
              <a:buFont typeface="Arial MT"/>
              <a:buChar char="•"/>
              <a:tabLst>
                <a:tab pos="323850" algn="l"/>
              </a:tabLst>
            </a:pPr>
            <a:r>
              <a:rPr dirty="0"/>
              <a:t>	</a:t>
            </a:r>
            <a:r>
              <a:rPr dirty="0" sz="3200" spc="-130">
                <a:latin typeface="Trebuchet MS"/>
                <a:cs typeface="Trebuchet MS"/>
              </a:rPr>
              <a:t>There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90">
                <a:latin typeface="Trebuchet MS"/>
                <a:cs typeface="Trebuchet MS"/>
              </a:rPr>
              <a:t>are</a:t>
            </a:r>
            <a:r>
              <a:rPr dirty="0" sz="3200" spc="-305">
                <a:latin typeface="Trebuchet MS"/>
                <a:cs typeface="Trebuchet MS"/>
              </a:rPr>
              <a:t> </a:t>
            </a:r>
            <a:r>
              <a:rPr dirty="0" sz="3200" spc="-105">
                <a:latin typeface="Trebuchet MS"/>
                <a:cs typeface="Trebuchet MS"/>
              </a:rPr>
              <a:t>two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5">
                <a:latin typeface="Trebuchet MS"/>
                <a:cs typeface="Trebuchet MS"/>
              </a:rPr>
              <a:t>IR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25">
                <a:latin typeface="Trebuchet MS"/>
                <a:cs typeface="Trebuchet MS"/>
              </a:rPr>
              <a:t>isoforms,</a:t>
            </a:r>
            <a:r>
              <a:rPr dirty="0" sz="3200" spc="-345">
                <a:latin typeface="Trebuchet MS"/>
                <a:cs typeface="Trebuchet MS"/>
              </a:rPr>
              <a:t> </a:t>
            </a:r>
            <a:r>
              <a:rPr dirty="0" sz="3200">
                <a:latin typeface="Trebuchet MS"/>
                <a:cs typeface="Trebuchet MS"/>
              </a:rPr>
              <a:t>A</a:t>
            </a:r>
            <a:r>
              <a:rPr dirty="0" sz="3200" spc="-320">
                <a:latin typeface="Trebuchet MS"/>
                <a:cs typeface="Trebuchet MS"/>
              </a:rPr>
              <a:t> </a:t>
            </a:r>
            <a:r>
              <a:rPr dirty="0" sz="3200" spc="15">
                <a:latin typeface="Trebuchet MS"/>
                <a:cs typeface="Trebuchet MS"/>
              </a:rPr>
              <a:t>and</a:t>
            </a:r>
            <a:r>
              <a:rPr dirty="0" sz="3200" spc="-325">
                <a:latin typeface="Trebuchet MS"/>
                <a:cs typeface="Trebuchet MS"/>
              </a:rPr>
              <a:t> </a:t>
            </a:r>
            <a:r>
              <a:rPr dirty="0" sz="3200" spc="-110">
                <a:latin typeface="Trebuchet MS"/>
                <a:cs typeface="Trebuchet MS"/>
              </a:rPr>
              <a:t>B,</a:t>
            </a:r>
            <a:r>
              <a:rPr dirty="0" sz="3200" spc="-310">
                <a:latin typeface="Trebuchet MS"/>
                <a:cs typeface="Trebuchet MS"/>
              </a:rPr>
              <a:t> </a:t>
            </a:r>
            <a:r>
              <a:rPr dirty="0" sz="3200" spc="-65">
                <a:latin typeface="Trebuchet MS"/>
                <a:cs typeface="Trebuchet MS"/>
              </a:rPr>
              <a:t>but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95">
                <a:latin typeface="Trebuchet MS"/>
                <a:cs typeface="Trebuchet MS"/>
              </a:rPr>
              <a:t>the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125">
                <a:latin typeface="Trebuchet MS"/>
                <a:cs typeface="Trebuchet MS"/>
              </a:rPr>
              <a:t>B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20">
                <a:latin typeface="Trebuchet MS"/>
                <a:cs typeface="Trebuchet MS"/>
              </a:rPr>
              <a:t>isoform</a:t>
            </a:r>
            <a:r>
              <a:rPr dirty="0" sz="3200" spc="-350">
                <a:latin typeface="Trebuchet MS"/>
                <a:cs typeface="Trebuchet MS"/>
              </a:rPr>
              <a:t> </a:t>
            </a:r>
            <a:r>
              <a:rPr dirty="0" sz="3200" spc="55">
                <a:latin typeface="Trebuchet MS"/>
                <a:cs typeface="Trebuchet MS"/>
              </a:rPr>
              <a:t>is</a:t>
            </a:r>
            <a:r>
              <a:rPr dirty="0" sz="3200" spc="-325">
                <a:latin typeface="Trebuchet MS"/>
                <a:cs typeface="Trebuchet MS"/>
              </a:rPr>
              <a:t> </a:t>
            </a:r>
            <a:r>
              <a:rPr dirty="0" sz="3200" spc="-95">
                <a:latin typeface="Trebuchet MS"/>
                <a:cs typeface="Trebuchet MS"/>
              </a:rPr>
              <a:t>the </a:t>
            </a:r>
            <a:r>
              <a:rPr dirty="0" sz="3200" spc="-950">
                <a:latin typeface="Trebuchet MS"/>
                <a:cs typeface="Trebuchet MS"/>
              </a:rPr>
              <a:t> </a:t>
            </a:r>
            <a:r>
              <a:rPr dirty="0" sz="3200" spc="-75">
                <a:latin typeface="Trebuchet MS"/>
                <a:cs typeface="Trebuchet MS"/>
              </a:rPr>
              <a:t>prima</a:t>
            </a:r>
            <a:r>
              <a:rPr dirty="0" sz="3200">
                <a:latin typeface="Trebuchet MS"/>
                <a:cs typeface="Trebuchet MS"/>
              </a:rPr>
              <a:t>r</a:t>
            </a:r>
            <a:r>
              <a:rPr dirty="0" sz="3200" spc="-130">
                <a:latin typeface="Trebuchet MS"/>
                <a:cs typeface="Trebuchet MS"/>
              </a:rPr>
              <a:t>y</a:t>
            </a:r>
            <a:r>
              <a:rPr dirty="0" sz="3200" spc="-325">
                <a:latin typeface="Trebuchet MS"/>
                <a:cs typeface="Trebuchet MS"/>
              </a:rPr>
              <a:t> </a:t>
            </a:r>
            <a:r>
              <a:rPr dirty="0" sz="3200" spc="-15">
                <a:latin typeface="Trebuchet MS"/>
                <a:cs typeface="Trebuchet MS"/>
              </a:rPr>
              <a:t>iso</a:t>
            </a:r>
            <a:r>
              <a:rPr dirty="0" sz="3200" spc="-55">
                <a:latin typeface="Trebuchet MS"/>
                <a:cs typeface="Trebuchet MS"/>
              </a:rPr>
              <a:t>f</a:t>
            </a:r>
            <a:r>
              <a:rPr dirty="0" sz="3200" spc="-15">
                <a:latin typeface="Trebuchet MS"/>
                <a:cs typeface="Trebuchet MS"/>
              </a:rPr>
              <a:t>orm</a:t>
            </a:r>
            <a:r>
              <a:rPr dirty="0" sz="3200" spc="-335">
                <a:latin typeface="Trebuchet MS"/>
                <a:cs typeface="Trebuchet MS"/>
              </a:rPr>
              <a:t> </a:t>
            </a:r>
            <a:r>
              <a:rPr dirty="0" sz="3200" spc="10">
                <a:latin typeface="Trebuchet MS"/>
                <a:cs typeface="Trebuchet MS"/>
              </a:rPr>
              <a:t>an</a:t>
            </a:r>
            <a:r>
              <a:rPr dirty="0" sz="3200" spc="15">
                <a:latin typeface="Trebuchet MS"/>
                <a:cs typeface="Trebuchet MS"/>
              </a:rPr>
              <a:t>d</a:t>
            </a:r>
            <a:r>
              <a:rPr dirty="0" sz="3200" spc="-325">
                <a:latin typeface="Trebuchet MS"/>
                <a:cs typeface="Trebuchet MS"/>
              </a:rPr>
              <a:t> </a:t>
            </a:r>
            <a:r>
              <a:rPr dirty="0" sz="3200" spc="55">
                <a:latin typeface="Trebuchet MS"/>
                <a:cs typeface="Trebuchet MS"/>
              </a:rPr>
              <a:t>is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70">
                <a:latin typeface="Trebuchet MS"/>
                <a:cs typeface="Trebuchet MS"/>
              </a:rPr>
              <a:t>m</a:t>
            </a:r>
            <a:r>
              <a:rPr dirty="0" sz="3200" spc="40">
                <a:latin typeface="Trebuchet MS"/>
                <a:cs typeface="Trebuchet MS"/>
              </a:rPr>
              <a:t>o</a:t>
            </a:r>
            <a:r>
              <a:rPr dirty="0" sz="3200" spc="-229">
                <a:latin typeface="Trebuchet MS"/>
                <a:cs typeface="Trebuchet MS"/>
              </a:rPr>
              <a:t>r</a:t>
            </a:r>
            <a:r>
              <a:rPr dirty="0" sz="3200" spc="-60">
                <a:latin typeface="Trebuchet MS"/>
                <a:cs typeface="Trebuchet MS"/>
              </a:rPr>
              <a:t>e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65">
                <a:latin typeface="Trebuchet MS"/>
                <a:cs typeface="Trebuchet MS"/>
              </a:rPr>
              <a:t>sp</a:t>
            </a:r>
            <a:r>
              <a:rPr dirty="0" sz="3200" spc="80">
                <a:latin typeface="Trebuchet MS"/>
                <a:cs typeface="Trebuchet MS"/>
              </a:rPr>
              <a:t>e</a:t>
            </a:r>
            <a:r>
              <a:rPr dirty="0" sz="3200" spc="-65">
                <a:latin typeface="Trebuchet MS"/>
                <a:cs typeface="Trebuchet MS"/>
              </a:rPr>
              <a:t>cific</a:t>
            </a:r>
            <a:r>
              <a:rPr dirty="0" sz="3200" spc="-355">
                <a:latin typeface="Trebuchet MS"/>
                <a:cs typeface="Trebuchet MS"/>
              </a:rPr>
              <a:t> </a:t>
            </a:r>
            <a:r>
              <a:rPr dirty="0" sz="3200" spc="-265">
                <a:latin typeface="Trebuchet MS"/>
                <a:cs typeface="Trebuchet MS"/>
              </a:rPr>
              <a:t>f</a:t>
            </a:r>
            <a:r>
              <a:rPr dirty="0" sz="3200" spc="-65">
                <a:latin typeface="Trebuchet MS"/>
                <a:cs typeface="Trebuchet MS"/>
              </a:rPr>
              <a:t>or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45">
                <a:latin typeface="Trebuchet MS"/>
                <a:cs typeface="Trebuchet MS"/>
              </a:rPr>
              <a:t>insulin.</a:t>
            </a:r>
            <a:endParaRPr sz="3200">
              <a:latin typeface="Trebuchet MS"/>
              <a:cs typeface="Trebuchet MS"/>
            </a:endParaRPr>
          </a:p>
          <a:p>
            <a:pPr marL="241300" marR="5080" indent="-228600">
              <a:lnSpc>
                <a:spcPct val="90000"/>
              </a:lnSpc>
              <a:spcBef>
                <a:spcPts val="94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200" spc="-125">
                <a:latin typeface="Trebuchet MS"/>
                <a:cs typeface="Trebuchet MS"/>
              </a:rPr>
              <a:t>The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125">
                <a:latin typeface="Trebuchet MS"/>
                <a:cs typeface="Trebuchet MS"/>
              </a:rPr>
              <a:t>B</a:t>
            </a:r>
            <a:r>
              <a:rPr dirty="0" sz="3200" spc="-325">
                <a:latin typeface="Trebuchet MS"/>
                <a:cs typeface="Trebuchet MS"/>
              </a:rPr>
              <a:t> </a:t>
            </a:r>
            <a:r>
              <a:rPr dirty="0" sz="3200" spc="-15">
                <a:latin typeface="Trebuchet MS"/>
                <a:cs typeface="Trebuchet MS"/>
              </a:rPr>
              <a:t>iso</a:t>
            </a:r>
            <a:r>
              <a:rPr dirty="0" sz="3200" spc="-60">
                <a:latin typeface="Trebuchet MS"/>
                <a:cs typeface="Trebuchet MS"/>
              </a:rPr>
              <a:t>f</a:t>
            </a:r>
            <a:r>
              <a:rPr dirty="0" sz="3200" spc="-15">
                <a:latin typeface="Trebuchet MS"/>
                <a:cs typeface="Trebuchet MS"/>
              </a:rPr>
              <a:t>orm</a:t>
            </a:r>
            <a:r>
              <a:rPr dirty="0" sz="3200" spc="-335">
                <a:latin typeface="Trebuchet MS"/>
                <a:cs typeface="Trebuchet MS"/>
              </a:rPr>
              <a:t> </a:t>
            </a:r>
            <a:r>
              <a:rPr dirty="0" sz="3200" spc="55">
                <a:latin typeface="Trebuchet MS"/>
                <a:cs typeface="Trebuchet MS"/>
              </a:rPr>
              <a:t>is</a:t>
            </a:r>
            <a:r>
              <a:rPr dirty="0" sz="3200" spc="-335">
                <a:latin typeface="Trebuchet MS"/>
                <a:cs typeface="Trebuchet MS"/>
              </a:rPr>
              <a:t> </a:t>
            </a:r>
            <a:r>
              <a:rPr dirty="0" sz="3200" spc="-105">
                <a:latin typeface="Trebuchet MS"/>
                <a:cs typeface="Trebuchet MS"/>
              </a:rPr>
              <a:t>e</a:t>
            </a:r>
            <a:r>
              <a:rPr dirty="0" sz="3200" spc="-130">
                <a:latin typeface="Trebuchet MS"/>
                <a:cs typeface="Trebuchet MS"/>
              </a:rPr>
              <a:t>xp</a:t>
            </a:r>
            <a:r>
              <a:rPr dirty="0" sz="3200" spc="-150">
                <a:latin typeface="Trebuchet MS"/>
                <a:cs typeface="Trebuchet MS"/>
              </a:rPr>
              <a:t>r</a:t>
            </a:r>
            <a:r>
              <a:rPr dirty="0" sz="3200" spc="85">
                <a:latin typeface="Trebuchet MS"/>
                <a:cs typeface="Trebuchet MS"/>
              </a:rPr>
              <a:t>essed</a:t>
            </a:r>
            <a:r>
              <a:rPr dirty="0" sz="3200" spc="-335">
                <a:latin typeface="Trebuchet MS"/>
                <a:cs typeface="Trebuchet MS"/>
              </a:rPr>
              <a:t> </a:t>
            </a:r>
            <a:r>
              <a:rPr dirty="0" sz="3200" spc="-65">
                <a:latin typeface="Trebuchet MS"/>
                <a:cs typeface="Trebuchet MS"/>
              </a:rPr>
              <a:t>in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95">
                <a:latin typeface="Trebuchet MS"/>
                <a:cs typeface="Trebuchet MS"/>
              </a:rPr>
              <a:t>t</a:t>
            </a:r>
            <a:r>
              <a:rPr dirty="0" sz="3200" spc="-140">
                <a:latin typeface="Trebuchet MS"/>
                <a:cs typeface="Trebuchet MS"/>
              </a:rPr>
              <a:t>h</a:t>
            </a:r>
            <a:r>
              <a:rPr dirty="0" sz="3200" spc="-60">
                <a:latin typeface="Trebuchet MS"/>
                <a:cs typeface="Trebuchet MS"/>
              </a:rPr>
              <a:t>e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110">
                <a:latin typeface="Trebuchet MS"/>
                <a:cs typeface="Trebuchet MS"/>
              </a:rPr>
              <a:t>li</a:t>
            </a:r>
            <a:r>
              <a:rPr dirty="0" sz="3200" spc="-215">
                <a:latin typeface="Trebuchet MS"/>
                <a:cs typeface="Trebuchet MS"/>
              </a:rPr>
              <a:t>v</a:t>
            </a:r>
            <a:r>
              <a:rPr dirty="0" sz="3200" spc="-60">
                <a:latin typeface="Trebuchet MS"/>
                <a:cs typeface="Trebuchet MS"/>
              </a:rPr>
              <a:t>e</a:t>
            </a:r>
            <a:r>
              <a:rPr dirty="0" sz="3200" spc="-430">
                <a:latin typeface="Trebuchet MS"/>
                <a:cs typeface="Trebuchet MS"/>
              </a:rPr>
              <a:t>r</a:t>
            </a:r>
            <a:r>
              <a:rPr dirty="0" sz="3200" spc="-260">
                <a:latin typeface="Trebuchet MS"/>
                <a:cs typeface="Trebuchet MS"/>
              </a:rPr>
              <a:t>,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45">
                <a:latin typeface="Trebuchet MS"/>
                <a:cs typeface="Trebuchet MS"/>
              </a:rPr>
              <a:t>muscl</a:t>
            </a:r>
            <a:r>
              <a:rPr dirty="0" sz="3200" spc="-45">
                <a:latin typeface="Trebuchet MS"/>
                <a:cs typeface="Trebuchet MS"/>
              </a:rPr>
              <a:t>e</a:t>
            </a:r>
            <a:r>
              <a:rPr dirty="0" sz="3200" spc="-260">
                <a:latin typeface="Trebuchet MS"/>
                <a:cs typeface="Trebuchet MS"/>
              </a:rPr>
              <a:t>,</a:t>
            </a:r>
            <a:r>
              <a:rPr dirty="0" sz="3200" spc="-345">
                <a:latin typeface="Trebuchet MS"/>
                <a:cs typeface="Trebuchet MS"/>
              </a:rPr>
              <a:t> </a:t>
            </a:r>
            <a:r>
              <a:rPr dirty="0" sz="3200" spc="10">
                <a:latin typeface="Trebuchet MS"/>
                <a:cs typeface="Trebuchet MS"/>
              </a:rPr>
              <a:t>an</a:t>
            </a:r>
            <a:r>
              <a:rPr dirty="0" sz="3200" spc="15">
                <a:latin typeface="Trebuchet MS"/>
                <a:cs typeface="Trebuchet MS"/>
              </a:rPr>
              <a:t>d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15">
                <a:latin typeface="Trebuchet MS"/>
                <a:cs typeface="Trebuchet MS"/>
              </a:rPr>
              <a:t>adipose  </a:t>
            </a:r>
            <a:r>
              <a:rPr dirty="0" sz="3200" spc="15">
                <a:latin typeface="Trebuchet MS"/>
                <a:cs typeface="Trebuchet MS"/>
              </a:rPr>
              <a:t>tissue</a:t>
            </a:r>
            <a:r>
              <a:rPr dirty="0" sz="3200" spc="-340">
                <a:latin typeface="Trebuchet MS"/>
                <a:cs typeface="Trebuchet MS"/>
              </a:rPr>
              <a:t> </a:t>
            </a:r>
            <a:r>
              <a:rPr dirty="0" sz="3200" spc="10">
                <a:latin typeface="Trebuchet MS"/>
                <a:cs typeface="Trebuchet MS"/>
              </a:rPr>
              <a:t>and</a:t>
            </a:r>
            <a:r>
              <a:rPr dirty="0" sz="3200" spc="-320">
                <a:latin typeface="Trebuchet MS"/>
                <a:cs typeface="Trebuchet MS"/>
              </a:rPr>
              <a:t> </a:t>
            </a:r>
            <a:r>
              <a:rPr dirty="0" sz="3200" spc="55">
                <a:latin typeface="Trebuchet MS"/>
                <a:cs typeface="Trebuchet MS"/>
              </a:rPr>
              <a:t>is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15">
                <a:latin typeface="Trebuchet MS"/>
                <a:cs typeface="Trebuchet MS"/>
              </a:rPr>
              <a:t>thus</a:t>
            </a:r>
            <a:r>
              <a:rPr dirty="0" sz="3200" spc="-335">
                <a:latin typeface="Trebuchet MS"/>
                <a:cs typeface="Trebuchet MS"/>
              </a:rPr>
              <a:t> </a:t>
            </a:r>
            <a:r>
              <a:rPr dirty="0" sz="3200" spc="-65">
                <a:latin typeface="Trebuchet MS"/>
                <a:cs typeface="Trebuchet MS"/>
              </a:rPr>
              <a:t>thought</a:t>
            </a:r>
            <a:r>
              <a:rPr dirty="0" sz="3200" spc="-320">
                <a:latin typeface="Trebuchet MS"/>
                <a:cs typeface="Trebuchet MS"/>
              </a:rPr>
              <a:t> </a:t>
            </a:r>
            <a:r>
              <a:rPr dirty="0" sz="3200" spc="-100">
                <a:latin typeface="Trebuchet MS"/>
                <a:cs typeface="Trebuchet MS"/>
              </a:rPr>
              <a:t>to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65">
                <a:latin typeface="Trebuchet MS"/>
                <a:cs typeface="Trebuchet MS"/>
              </a:rPr>
              <a:t>mediate</a:t>
            </a:r>
            <a:r>
              <a:rPr dirty="0" sz="3200" spc="-340">
                <a:latin typeface="Trebuchet MS"/>
                <a:cs typeface="Trebuchet MS"/>
              </a:rPr>
              <a:t> </a:t>
            </a:r>
            <a:r>
              <a:rPr dirty="0" sz="3200" spc="30">
                <a:latin typeface="Trebuchet MS"/>
                <a:cs typeface="Trebuchet MS"/>
              </a:rPr>
              <a:t>most</a:t>
            </a:r>
            <a:r>
              <a:rPr dirty="0" sz="3200" spc="-335">
                <a:latin typeface="Trebuchet MS"/>
                <a:cs typeface="Trebuchet MS"/>
              </a:rPr>
              <a:t> </a:t>
            </a:r>
            <a:r>
              <a:rPr dirty="0" sz="3200" spc="-85">
                <a:latin typeface="Trebuchet MS"/>
                <a:cs typeface="Trebuchet MS"/>
              </a:rPr>
              <a:t>of</a:t>
            </a:r>
            <a:r>
              <a:rPr dirty="0" sz="3200" spc="-325">
                <a:latin typeface="Trebuchet MS"/>
                <a:cs typeface="Trebuchet MS"/>
              </a:rPr>
              <a:t> </a:t>
            </a:r>
            <a:r>
              <a:rPr dirty="0" sz="3200" spc="30">
                <a:latin typeface="Trebuchet MS"/>
                <a:cs typeface="Trebuchet MS"/>
              </a:rPr>
              <a:t>insulin's</a:t>
            </a:r>
            <a:r>
              <a:rPr dirty="0" sz="3200" spc="-330">
                <a:latin typeface="Trebuchet MS"/>
                <a:cs typeface="Trebuchet MS"/>
              </a:rPr>
              <a:t> </a:t>
            </a:r>
            <a:r>
              <a:rPr dirty="0" sz="3200" spc="-40">
                <a:latin typeface="Trebuchet MS"/>
                <a:cs typeface="Trebuchet MS"/>
              </a:rPr>
              <a:t>metabolic </a:t>
            </a:r>
            <a:r>
              <a:rPr dirty="0" sz="3200" spc="-944">
                <a:latin typeface="Trebuchet MS"/>
                <a:cs typeface="Trebuchet MS"/>
              </a:rPr>
              <a:t> </a:t>
            </a:r>
            <a:r>
              <a:rPr dirty="0" sz="3200" spc="-100">
                <a:latin typeface="Trebuchet MS"/>
                <a:cs typeface="Trebuchet MS"/>
              </a:rPr>
              <a:t>effects.</a:t>
            </a:r>
            <a:endParaRPr sz="3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3736" y="365759"/>
            <a:ext cx="11713845" cy="1324610"/>
          </a:xfrm>
          <a:prstGeom prst="rect"/>
          <a:solidFill>
            <a:srgbClr val="FFFF00"/>
          </a:solidFill>
        </p:spPr>
        <p:txBody>
          <a:bodyPr wrap="square" lIns="0" tIns="252730" rIns="0" bIns="0" rtlCol="0" vert="horz">
            <a:spAutoFit/>
          </a:bodyPr>
          <a:lstStyle/>
          <a:p>
            <a:pPr algn="ctr" marL="1905">
              <a:lnSpc>
                <a:spcPct val="100000"/>
              </a:lnSpc>
              <a:spcBef>
                <a:spcPts val="1990"/>
              </a:spcBef>
            </a:pPr>
            <a:r>
              <a:rPr dirty="0" spc="-145"/>
              <a:t>Insulin</a:t>
            </a:r>
            <a:r>
              <a:rPr dirty="0" spc="-475"/>
              <a:t> </a:t>
            </a:r>
            <a:r>
              <a:rPr dirty="0" spc="-415"/>
              <a:t>r</a:t>
            </a:r>
            <a:r>
              <a:rPr dirty="0" spc="-225"/>
              <a:t>ecep</a:t>
            </a:r>
            <a:r>
              <a:rPr dirty="0" spc="-210"/>
              <a:t>t</a:t>
            </a:r>
            <a:r>
              <a:rPr dirty="0" spc="-225"/>
              <a:t>or</a:t>
            </a:r>
            <a:r>
              <a:rPr dirty="0" spc="-475"/>
              <a:t> </a:t>
            </a:r>
            <a:r>
              <a:rPr dirty="0" spc="-240"/>
              <a:t>(IL</a:t>
            </a:r>
            <a:r>
              <a:rPr dirty="0" spc="-225"/>
              <a:t>)</a:t>
            </a:r>
            <a:r>
              <a:rPr dirty="0" spc="-470"/>
              <a:t> </a:t>
            </a:r>
            <a:r>
              <a:rPr dirty="0" spc="229"/>
              <a:t>s</a:t>
            </a:r>
            <a:r>
              <a:rPr dirty="0" spc="-235"/>
              <a:t>timul</a:t>
            </a:r>
            <a:r>
              <a:rPr dirty="0" spc="-295"/>
              <a:t>a</a:t>
            </a:r>
            <a:r>
              <a:rPr dirty="0" spc="-254"/>
              <a:t>tion</a:t>
            </a:r>
          </a:p>
        </p:txBody>
      </p:sp>
      <p:sp>
        <p:nvSpPr>
          <p:cNvPr id="3" name="object 3"/>
          <p:cNvSpPr/>
          <p:nvPr/>
        </p:nvSpPr>
        <p:spPr>
          <a:xfrm>
            <a:off x="173736" y="1825751"/>
            <a:ext cx="11713845" cy="4351020"/>
          </a:xfrm>
          <a:custGeom>
            <a:avLst/>
            <a:gdLst/>
            <a:ahLst/>
            <a:cxnLst/>
            <a:rect l="l" t="t" r="r" b="b"/>
            <a:pathLst>
              <a:path w="11713845" h="4351020">
                <a:moveTo>
                  <a:pt x="11713464" y="0"/>
                </a:moveTo>
                <a:lnTo>
                  <a:pt x="0" y="0"/>
                </a:lnTo>
                <a:lnTo>
                  <a:pt x="0" y="4351020"/>
                </a:lnTo>
                <a:lnTo>
                  <a:pt x="11713464" y="4351020"/>
                </a:lnTo>
                <a:lnTo>
                  <a:pt x="11713464" y="0"/>
                </a:lnTo>
                <a:close/>
              </a:path>
            </a:pathLst>
          </a:custGeom>
          <a:solidFill>
            <a:srgbClr val="C1E4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53085" y="1780997"/>
            <a:ext cx="11381105" cy="3403600"/>
          </a:xfrm>
          <a:prstGeom prst="rect">
            <a:avLst/>
          </a:prstGeom>
        </p:spPr>
        <p:txBody>
          <a:bodyPr wrap="square" lIns="0" tIns="62230" rIns="0" bIns="0" rtlCol="0" vert="horz">
            <a:spAutoFit/>
          </a:bodyPr>
          <a:lstStyle/>
          <a:p>
            <a:pPr algn="just" marL="240665" marR="864235" indent="-228600">
              <a:lnSpc>
                <a:spcPct val="90000"/>
              </a:lnSpc>
              <a:spcBef>
                <a:spcPts val="49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200" spc="-125">
                <a:latin typeface="Trebuchet MS"/>
                <a:cs typeface="Trebuchet MS"/>
              </a:rPr>
              <a:t>The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45">
                <a:latin typeface="Trebuchet MS"/>
                <a:cs typeface="Trebuchet MS"/>
              </a:rPr>
              <a:t>binding</a:t>
            </a:r>
            <a:r>
              <a:rPr dirty="0" sz="3200" spc="-335">
                <a:latin typeface="Trebuchet MS"/>
                <a:cs typeface="Trebuchet MS"/>
              </a:rPr>
              <a:t> </a:t>
            </a:r>
            <a:r>
              <a:rPr dirty="0" sz="3200" spc="-85">
                <a:latin typeface="Trebuchet MS"/>
                <a:cs typeface="Trebuchet MS"/>
              </a:rPr>
              <a:t>of</a:t>
            </a:r>
            <a:r>
              <a:rPr dirty="0" sz="3200" spc="-325">
                <a:latin typeface="Trebuchet MS"/>
                <a:cs typeface="Trebuchet MS"/>
              </a:rPr>
              <a:t> </a:t>
            </a:r>
            <a:r>
              <a:rPr dirty="0" sz="3200" spc="-15">
                <a:latin typeface="Trebuchet MS"/>
                <a:cs typeface="Trebuchet MS"/>
              </a:rPr>
              <a:t>insulin</a:t>
            </a:r>
            <a:r>
              <a:rPr dirty="0" sz="3200" spc="-325">
                <a:latin typeface="Trebuchet MS"/>
                <a:cs typeface="Trebuchet MS"/>
              </a:rPr>
              <a:t> </a:t>
            </a:r>
            <a:r>
              <a:rPr dirty="0" sz="3200" spc="-105">
                <a:latin typeface="Trebuchet MS"/>
                <a:cs typeface="Trebuchet MS"/>
              </a:rPr>
              <a:t>to</a:t>
            </a:r>
            <a:r>
              <a:rPr dirty="0" sz="3200" spc="-310">
                <a:latin typeface="Trebuchet MS"/>
                <a:cs typeface="Trebuchet MS"/>
              </a:rPr>
              <a:t> </a:t>
            </a:r>
            <a:r>
              <a:rPr dirty="0" sz="3200" spc="-100">
                <a:latin typeface="Trebuchet MS"/>
                <a:cs typeface="Trebuchet MS"/>
              </a:rPr>
              <a:t>the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55">
                <a:latin typeface="Trebuchet MS"/>
                <a:cs typeface="Trebuchet MS"/>
              </a:rPr>
              <a:t>α</a:t>
            </a:r>
            <a:r>
              <a:rPr dirty="0" sz="3200" spc="-310">
                <a:latin typeface="Trebuchet MS"/>
                <a:cs typeface="Trebuchet MS"/>
              </a:rPr>
              <a:t> </a:t>
            </a:r>
            <a:r>
              <a:rPr dirty="0" sz="3200">
                <a:latin typeface="Trebuchet MS"/>
                <a:cs typeface="Trebuchet MS"/>
              </a:rPr>
              <a:t>chain</a:t>
            </a:r>
            <a:r>
              <a:rPr dirty="0" sz="3200" spc="-350">
                <a:latin typeface="Trebuchet MS"/>
                <a:cs typeface="Trebuchet MS"/>
              </a:rPr>
              <a:t> </a:t>
            </a:r>
            <a:r>
              <a:rPr dirty="0" sz="3200" spc="-85">
                <a:latin typeface="Trebuchet MS"/>
                <a:cs typeface="Trebuchet MS"/>
              </a:rPr>
              <a:t>of</a:t>
            </a:r>
            <a:r>
              <a:rPr dirty="0" sz="3200" spc="-320">
                <a:latin typeface="Trebuchet MS"/>
                <a:cs typeface="Trebuchet MS"/>
              </a:rPr>
              <a:t> </a:t>
            </a:r>
            <a:r>
              <a:rPr dirty="0" sz="3200" spc="5">
                <a:latin typeface="Trebuchet MS"/>
                <a:cs typeface="Trebuchet MS"/>
              </a:rPr>
              <a:t>IR</a:t>
            </a:r>
            <a:r>
              <a:rPr dirty="0" sz="3200" spc="-310">
                <a:latin typeface="Trebuchet MS"/>
                <a:cs typeface="Trebuchet MS"/>
              </a:rPr>
              <a:t> </a:t>
            </a:r>
            <a:r>
              <a:rPr dirty="0" sz="3200" spc="95">
                <a:latin typeface="Trebuchet MS"/>
                <a:cs typeface="Trebuchet MS"/>
              </a:rPr>
              <a:t>causes</a:t>
            </a:r>
            <a:r>
              <a:rPr dirty="0" sz="3200" spc="-345">
                <a:latin typeface="Trebuchet MS"/>
                <a:cs typeface="Trebuchet MS"/>
              </a:rPr>
              <a:t> </a:t>
            </a:r>
            <a:r>
              <a:rPr dirty="0" sz="3200" spc="-65">
                <a:latin typeface="Trebuchet MS"/>
                <a:cs typeface="Trebuchet MS"/>
              </a:rPr>
              <a:t>structural </a:t>
            </a:r>
            <a:r>
              <a:rPr dirty="0" sz="3200" spc="-60">
                <a:latin typeface="Trebuchet MS"/>
                <a:cs typeface="Trebuchet MS"/>
              </a:rPr>
              <a:t> </a:t>
            </a:r>
            <a:r>
              <a:rPr dirty="0" sz="3200" spc="20">
                <a:latin typeface="Trebuchet MS"/>
                <a:cs typeface="Trebuchet MS"/>
              </a:rPr>
              <a:t>chan</a:t>
            </a:r>
            <a:r>
              <a:rPr dirty="0" sz="3200" spc="-15">
                <a:latin typeface="Trebuchet MS"/>
                <a:cs typeface="Trebuchet MS"/>
              </a:rPr>
              <a:t>g</a:t>
            </a:r>
            <a:r>
              <a:rPr dirty="0" sz="3200" spc="100">
                <a:latin typeface="Trebuchet MS"/>
                <a:cs typeface="Trebuchet MS"/>
              </a:rPr>
              <a:t>es</a:t>
            </a:r>
            <a:r>
              <a:rPr dirty="0" sz="3200" spc="-335">
                <a:latin typeface="Trebuchet MS"/>
                <a:cs typeface="Trebuchet MS"/>
              </a:rPr>
              <a:t> </a:t>
            </a:r>
            <a:r>
              <a:rPr dirty="0" sz="3200" spc="-65">
                <a:latin typeface="Trebuchet MS"/>
                <a:cs typeface="Trebuchet MS"/>
              </a:rPr>
              <a:t>in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95">
                <a:latin typeface="Trebuchet MS"/>
                <a:cs typeface="Trebuchet MS"/>
              </a:rPr>
              <a:t>th</a:t>
            </a:r>
            <a:r>
              <a:rPr dirty="0" sz="3200" spc="-100">
                <a:latin typeface="Trebuchet MS"/>
                <a:cs typeface="Trebuchet MS"/>
              </a:rPr>
              <a:t>e</a:t>
            </a:r>
            <a:r>
              <a:rPr dirty="0" sz="3200" spc="-320">
                <a:latin typeface="Trebuchet MS"/>
                <a:cs typeface="Trebuchet MS"/>
              </a:rPr>
              <a:t> </a:t>
            </a:r>
            <a:r>
              <a:rPr dirty="0" sz="3200" spc="-60">
                <a:latin typeface="Trebuchet MS"/>
                <a:cs typeface="Trebuchet MS"/>
              </a:rPr>
              <a:t>β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>
                <a:latin typeface="Trebuchet MS"/>
                <a:cs typeface="Trebuchet MS"/>
              </a:rPr>
              <a:t>chain</a:t>
            </a:r>
            <a:r>
              <a:rPr dirty="0" sz="3200" spc="-335">
                <a:latin typeface="Trebuchet MS"/>
                <a:cs typeface="Trebuchet MS"/>
              </a:rPr>
              <a:t> </a:t>
            </a:r>
            <a:r>
              <a:rPr dirty="0" sz="3200" spc="-25">
                <a:latin typeface="Trebuchet MS"/>
                <a:cs typeface="Trebuchet MS"/>
              </a:rPr>
              <a:t>b</a:t>
            </a:r>
            <a:r>
              <a:rPr dirty="0" sz="3200" spc="-130">
                <a:latin typeface="Trebuchet MS"/>
                <a:cs typeface="Trebuchet MS"/>
              </a:rPr>
              <a:t>y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25">
                <a:latin typeface="Trebuchet MS"/>
                <a:cs typeface="Trebuchet MS"/>
              </a:rPr>
              <a:t>inducing</a:t>
            </a:r>
            <a:r>
              <a:rPr dirty="0" sz="3200" spc="-330">
                <a:latin typeface="Trebuchet MS"/>
                <a:cs typeface="Trebuchet MS"/>
              </a:rPr>
              <a:t> </a:t>
            </a:r>
            <a:r>
              <a:rPr dirty="0" sz="3200" spc="-70">
                <a:latin typeface="Trebuchet MS"/>
                <a:cs typeface="Trebuchet MS"/>
              </a:rPr>
              <a:t>au</a:t>
            </a:r>
            <a:r>
              <a:rPr dirty="0" sz="3200" spc="-70">
                <a:latin typeface="Trebuchet MS"/>
                <a:cs typeface="Trebuchet MS"/>
              </a:rPr>
              <a:t>t</a:t>
            </a:r>
            <a:r>
              <a:rPr dirty="0" sz="3200" spc="30">
                <a:latin typeface="Trebuchet MS"/>
                <a:cs typeface="Trebuchet MS"/>
              </a:rPr>
              <a:t>o</a:t>
            </a:r>
            <a:r>
              <a:rPr dirty="0" sz="3200">
                <a:latin typeface="Cambria Math"/>
                <a:cs typeface="Cambria Math"/>
              </a:rPr>
              <a:t>‐</a:t>
            </a:r>
            <a:r>
              <a:rPr dirty="0" sz="3200" spc="25">
                <a:latin typeface="Trebuchet MS"/>
                <a:cs typeface="Trebuchet MS"/>
              </a:rPr>
              <a:t>phospho</a:t>
            </a:r>
            <a:r>
              <a:rPr dirty="0" sz="3200" spc="55">
                <a:latin typeface="Trebuchet MS"/>
                <a:cs typeface="Trebuchet MS"/>
              </a:rPr>
              <a:t>r</a:t>
            </a:r>
            <a:r>
              <a:rPr dirty="0" sz="3200" spc="-75">
                <a:latin typeface="Trebuchet MS"/>
                <a:cs typeface="Trebuchet MS"/>
              </a:rPr>
              <a:t>yl</a:t>
            </a:r>
            <a:r>
              <a:rPr dirty="0" sz="3200" spc="-114">
                <a:latin typeface="Trebuchet MS"/>
                <a:cs typeface="Trebuchet MS"/>
              </a:rPr>
              <a:t>a</a:t>
            </a:r>
            <a:r>
              <a:rPr dirty="0" sz="3200" spc="-80">
                <a:latin typeface="Trebuchet MS"/>
                <a:cs typeface="Trebuchet MS"/>
              </a:rPr>
              <a:t>tio</a:t>
            </a:r>
            <a:r>
              <a:rPr dirty="0" sz="3200" spc="-100">
                <a:latin typeface="Trebuchet MS"/>
                <a:cs typeface="Trebuchet MS"/>
              </a:rPr>
              <a:t>n</a:t>
            </a:r>
            <a:r>
              <a:rPr dirty="0" sz="3200" spc="-350">
                <a:latin typeface="Trebuchet MS"/>
                <a:cs typeface="Trebuchet MS"/>
              </a:rPr>
              <a:t> </a:t>
            </a:r>
            <a:r>
              <a:rPr dirty="0" sz="3200" spc="-60">
                <a:latin typeface="Trebuchet MS"/>
                <a:cs typeface="Trebuchet MS"/>
              </a:rPr>
              <a:t>in  </a:t>
            </a:r>
            <a:r>
              <a:rPr dirty="0" sz="3200" spc="-195">
                <a:latin typeface="Trebuchet MS"/>
                <a:cs typeface="Trebuchet MS"/>
              </a:rPr>
              <a:t>ty</a:t>
            </a:r>
            <a:r>
              <a:rPr dirty="0" sz="3200" spc="-215">
                <a:latin typeface="Trebuchet MS"/>
                <a:cs typeface="Trebuchet MS"/>
              </a:rPr>
              <a:t>r</a:t>
            </a:r>
            <a:r>
              <a:rPr dirty="0" sz="3200" spc="25">
                <a:latin typeface="Trebuchet MS"/>
                <a:cs typeface="Trebuchet MS"/>
              </a:rPr>
              <a:t>osine</a:t>
            </a:r>
            <a:r>
              <a:rPr dirty="0" sz="3200" spc="-325">
                <a:latin typeface="Trebuchet MS"/>
                <a:cs typeface="Trebuchet MS"/>
              </a:rPr>
              <a:t> </a:t>
            </a:r>
            <a:r>
              <a:rPr dirty="0" sz="3200" spc="-229">
                <a:latin typeface="Trebuchet MS"/>
                <a:cs typeface="Trebuchet MS"/>
              </a:rPr>
              <a:t>r</a:t>
            </a:r>
            <a:r>
              <a:rPr dirty="0" sz="3200" spc="15">
                <a:latin typeface="Trebuchet MS"/>
                <a:cs typeface="Trebuchet MS"/>
              </a:rPr>
              <a:t>esi</a:t>
            </a:r>
            <a:r>
              <a:rPr dirty="0" sz="3200" spc="25">
                <a:latin typeface="Trebuchet MS"/>
                <a:cs typeface="Trebuchet MS"/>
              </a:rPr>
              <a:t>d</a:t>
            </a:r>
            <a:r>
              <a:rPr dirty="0" sz="3200" spc="85">
                <a:latin typeface="Trebuchet MS"/>
                <a:cs typeface="Trebuchet MS"/>
              </a:rPr>
              <a:t>ue</a:t>
            </a:r>
            <a:r>
              <a:rPr dirty="0" sz="3200" spc="20">
                <a:latin typeface="Trebuchet MS"/>
                <a:cs typeface="Trebuchet MS"/>
              </a:rPr>
              <a:t>s</a:t>
            </a:r>
            <a:r>
              <a:rPr dirty="0" sz="3200" spc="-260">
                <a:latin typeface="Trebuchet MS"/>
                <a:cs typeface="Trebuchet MS"/>
              </a:rPr>
              <a:t>.</a:t>
            </a:r>
            <a:endParaRPr sz="3200">
              <a:latin typeface="Trebuchet MS"/>
              <a:cs typeface="Trebuchet MS"/>
            </a:endParaRPr>
          </a:p>
          <a:p>
            <a:pPr algn="just" marL="240665" marR="23495" indent="-228600">
              <a:lnSpc>
                <a:spcPts val="3460"/>
              </a:lnSpc>
              <a:spcBef>
                <a:spcPts val="104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200" spc="-35">
                <a:latin typeface="Trebuchet MS"/>
                <a:cs typeface="Trebuchet MS"/>
              </a:rPr>
              <a:t>These</a:t>
            </a:r>
            <a:r>
              <a:rPr dirty="0" sz="3200" spc="-320">
                <a:latin typeface="Trebuchet MS"/>
                <a:cs typeface="Trebuchet MS"/>
              </a:rPr>
              <a:t> </a:t>
            </a:r>
            <a:r>
              <a:rPr dirty="0" sz="3200" spc="35">
                <a:latin typeface="Trebuchet MS"/>
                <a:cs typeface="Trebuchet MS"/>
              </a:rPr>
              <a:t>changes</a:t>
            </a:r>
            <a:r>
              <a:rPr dirty="0" sz="3200" spc="-330">
                <a:latin typeface="Trebuchet MS"/>
                <a:cs typeface="Trebuchet MS"/>
              </a:rPr>
              <a:t> </a:t>
            </a:r>
            <a:r>
              <a:rPr dirty="0" sz="3200" spc="-90">
                <a:latin typeface="Trebuchet MS"/>
                <a:cs typeface="Trebuchet MS"/>
              </a:rPr>
              <a:t>are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5">
                <a:latin typeface="Trebuchet MS"/>
                <a:cs typeface="Trebuchet MS"/>
              </a:rPr>
              <a:t>essential</a:t>
            </a:r>
            <a:r>
              <a:rPr dirty="0" sz="3200" spc="-340">
                <a:latin typeface="Trebuchet MS"/>
                <a:cs typeface="Trebuchet MS"/>
              </a:rPr>
              <a:t> </a:t>
            </a:r>
            <a:r>
              <a:rPr dirty="0" sz="3200" spc="-130">
                <a:latin typeface="Trebuchet MS"/>
                <a:cs typeface="Trebuchet MS"/>
              </a:rPr>
              <a:t>for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25">
                <a:latin typeface="Trebuchet MS"/>
                <a:cs typeface="Trebuchet MS"/>
              </a:rPr>
              <a:t>downstream</a:t>
            </a:r>
            <a:r>
              <a:rPr dirty="0" sz="3200" spc="-310">
                <a:latin typeface="Trebuchet MS"/>
                <a:cs typeface="Trebuchet MS"/>
              </a:rPr>
              <a:t> </a:t>
            </a:r>
            <a:r>
              <a:rPr dirty="0" sz="3200" spc="-40">
                <a:latin typeface="Trebuchet MS"/>
                <a:cs typeface="Trebuchet MS"/>
              </a:rPr>
              <a:t>events</a:t>
            </a:r>
            <a:r>
              <a:rPr dirty="0" sz="3200" spc="-330">
                <a:latin typeface="Trebuchet MS"/>
                <a:cs typeface="Trebuchet MS"/>
              </a:rPr>
              <a:t> </a:t>
            </a:r>
            <a:r>
              <a:rPr dirty="0" sz="3200" spc="100">
                <a:latin typeface="Trebuchet MS"/>
                <a:cs typeface="Trebuchet MS"/>
              </a:rPr>
              <a:t>such</a:t>
            </a:r>
            <a:r>
              <a:rPr dirty="0" sz="3200" spc="-330">
                <a:latin typeface="Trebuchet MS"/>
                <a:cs typeface="Trebuchet MS"/>
              </a:rPr>
              <a:t> </a:t>
            </a:r>
            <a:r>
              <a:rPr dirty="0" sz="3200" spc="135">
                <a:latin typeface="Trebuchet MS"/>
                <a:cs typeface="Trebuchet MS"/>
              </a:rPr>
              <a:t>as</a:t>
            </a:r>
            <a:r>
              <a:rPr dirty="0" sz="3200" spc="-320">
                <a:latin typeface="Trebuchet MS"/>
                <a:cs typeface="Trebuchet MS"/>
              </a:rPr>
              <a:t> </a:t>
            </a:r>
            <a:r>
              <a:rPr dirty="0" sz="3200" spc="-100">
                <a:latin typeface="Trebuchet MS"/>
                <a:cs typeface="Trebuchet MS"/>
              </a:rPr>
              <a:t>the </a:t>
            </a:r>
            <a:r>
              <a:rPr dirty="0" sz="3200" spc="-950">
                <a:latin typeface="Trebuchet MS"/>
                <a:cs typeface="Trebuchet MS"/>
              </a:rPr>
              <a:t> </a:t>
            </a:r>
            <a:r>
              <a:rPr dirty="0" sz="3200" spc="-85">
                <a:latin typeface="Trebuchet MS"/>
                <a:cs typeface="Trebuchet MS"/>
              </a:rPr>
              <a:t>recruitment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85">
                <a:latin typeface="Trebuchet MS"/>
                <a:cs typeface="Trebuchet MS"/>
              </a:rPr>
              <a:t>of</a:t>
            </a:r>
            <a:r>
              <a:rPr dirty="0" sz="3200" spc="-330">
                <a:latin typeface="Trebuchet MS"/>
                <a:cs typeface="Trebuchet MS"/>
              </a:rPr>
              <a:t> </a:t>
            </a:r>
            <a:r>
              <a:rPr dirty="0" sz="3200" spc="-95">
                <a:latin typeface="Trebuchet MS"/>
                <a:cs typeface="Trebuchet MS"/>
              </a:rPr>
              <a:t>the</a:t>
            </a:r>
            <a:r>
              <a:rPr dirty="0" sz="3200" spc="-320">
                <a:latin typeface="Trebuchet MS"/>
                <a:cs typeface="Trebuchet MS"/>
              </a:rPr>
              <a:t> </a:t>
            </a:r>
            <a:r>
              <a:rPr dirty="0" sz="3200" spc="-50">
                <a:latin typeface="Trebuchet MS"/>
                <a:cs typeface="Trebuchet MS"/>
              </a:rPr>
              <a:t>adaptor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45">
                <a:latin typeface="Trebuchet MS"/>
                <a:cs typeface="Trebuchet MS"/>
              </a:rPr>
              <a:t>proteins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5">
                <a:latin typeface="Trebuchet MS"/>
                <a:cs typeface="Trebuchet MS"/>
              </a:rPr>
              <a:t>IR</a:t>
            </a:r>
            <a:r>
              <a:rPr dirty="0" sz="3200" spc="-320">
                <a:latin typeface="Trebuchet MS"/>
                <a:cs typeface="Trebuchet MS"/>
              </a:rPr>
              <a:t> </a:t>
            </a:r>
            <a:r>
              <a:rPr dirty="0" sz="3200" spc="-30">
                <a:latin typeface="Trebuchet MS"/>
                <a:cs typeface="Trebuchet MS"/>
              </a:rPr>
              <a:t>substrates.</a:t>
            </a:r>
            <a:endParaRPr sz="3200">
              <a:latin typeface="Trebuchet MS"/>
              <a:cs typeface="Trebuchet MS"/>
            </a:endParaRPr>
          </a:p>
          <a:p>
            <a:pPr algn="just" marL="240665" marR="5080" indent="-228600">
              <a:lnSpc>
                <a:spcPts val="3460"/>
              </a:lnSpc>
              <a:spcBef>
                <a:spcPts val="100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200" spc="-125">
                <a:latin typeface="Trebuchet MS"/>
                <a:cs typeface="Trebuchet MS"/>
              </a:rPr>
              <a:t>The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25">
                <a:latin typeface="Trebuchet MS"/>
                <a:cs typeface="Trebuchet MS"/>
              </a:rPr>
              <a:t>downstream</a:t>
            </a:r>
            <a:r>
              <a:rPr dirty="0" sz="3200" spc="-310">
                <a:latin typeface="Trebuchet MS"/>
                <a:cs typeface="Trebuchet MS"/>
              </a:rPr>
              <a:t> </a:t>
            </a:r>
            <a:r>
              <a:rPr dirty="0" sz="3200" spc="-85">
                <a:latin typeface="Trebuchet MS"/>
                <a:cs typeface="Trebuchet MS"/>
              </a:rPr>
              <a:t>of</a:t>
            </a:r>
            <a:r>
              <a:rPr dirty="0" sz="3200" spc="-320">
                <a:latin typeface="Trebuchet MS"/>
                <a:cs typeface="Trebuchet MS"/>
              </a:rPr>
              <a:t> </a:t>
            </a:r>
            <a:r>
              <a:rPr dirty="0" sz="3200" spc="5">
                <a:latin typeface="Trebuchet MS"/>
                <a:cs typeface="Trebuchet MS"/>
              </a:rPr>
              <a:t>IR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75">
                <a:latin typeface="Trebuchet MS"/>
                <a:cs typeface="Trebuchet MS"/>
              </a:rPr>
              <a:t>activation</a:t>
            </a:r>
            <a:r>
              <a:rPr dirty="0" sz="3200" spc="-345">
                <a:latin typeface="Trebuchet MS"/>
                <a:cs typeface="Trebuchet MS"/>
              </a:rPr>
              <a:t> </a:t>
            </a:r>
            <a:r>
              <a:rPr dirty="0" sz="3200" spc="35">
                <a:latin typeface="Trebuchet MS"/>
                <a:cs typeface="Trebuchet MS"/>
              </a:rPr>
              <a:t>can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25">
                <a:latin typeface="Trebuchet MS"/>
                <a:cs typeface="Trebuchet MS"/>
              </a:rPr>
              <a:t>be</a:t>
            </a:r>
            <a:r>
              <a:rPr dirty="0" sz="3200" spc="-310">
                <a:latin typeface="Trebuchet MS"/>
                <a:cs typeface="Trebuchet MS"/>
              </a:rPr>
              <a:t> </a:t>
            </a:r>
            <a:r>
              <a:rPr dirty="0" sz="3200" spc="-65">
                <a:latin typeface="Trebuchet MS"/>
                <a:cs typeface="Trebuchet MS"/>
              </a:rPr>
              <a:t>functionally</a:t>
            </a:r>
            <a:r>
              <a:rPr dirty="0" sz="3200" spc="-310">
                <a:latin typeface="Trebuchet MS"/>
                <a:cs typeface="Trebuchet MS"/>
              </a:rPr>
              <a:t> </a:t>
            </a:r>
            <a:r>
              <a:rPr dirty="0" sz="3200" spc="-65">
                <a:latin typeface="Trebuchet MS"/>
                <a:cs typeface="Trebuchet MS"/>
              </a:rPr>
              <a:t>divided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85">
                <a:latin typeface="Trebuchet MS"/>
                <a:cs typeface="Trebuchet MS"/>
              </a:rPr>
              <a:t>into </a:t>
            </a:r>
            <a:r>
              <a:rPr dirty="0" sz="3200" spc="-950">
                <a:latin typeface="Trebuchet MS"/>
                <a:cs typeface="Trebuchet MS"/>
              </a:rPr>
              <a:t> </a:t>
            </a:r>
            <a:r>
              <a:rPr dirty="0" sz="3200" spc="-55">
                <a:latin typeface="Trebuchet MS"/>
                <a:cs typeface="Trebuchet MS"/>
              </a:rPr>
              <a:t>mitogenic</a:t>
            </a:r>
            <a:r>
              <a:rPr dirty="0" sz="3200" spc="-340">
                <a:latin typeface="Trebuchet MS"/>
                <a:cs typeface="Trebuchet MS"/>
              </a:rPr>
              <a:t> </a:t>
            </a:r>
            <a:r>
              <a:rPr dirty="0" sz="3200" spc="10">
                <a:latin typeface="Trebuchet MS"/>
                <a:cs typeface="Trebuchet MS"/>
              </a:rPr>
              <a:t>and</a:t>
            </a:r>
            <a:r>
              <a:rPr dirty="0" sz="3200" spc="-325">
                <a:latin typeface="Trebuchet MS"/>
                <a:cs typeface="Trebuchet MS"/>
              </a:rPr>
              <a:t> </a:t>
            </a:r>
            <a:r>
              <a:rPr dirty="0" sz="3200" spc="-40">
                <a:latin typeface="Trebuchet MS"/>
                <a:cs typeface="Trebuchet MS"/>
              </a:rPr>
              <a:t>metabolic</a:t>
            </a:r>
            <a:r>
              <a:rPr dirty="0" sz="3200" spc="-325">
                <a:latin typeface="Trebuchet MS"/>
                <a:cs typeface="Trebuchet MS"/>
              </a:rPr>
              <a:t> </a:t>
            </a:r>
            <a:r>
              <a:rPr dirty="0" sz="3200" spc="-10">
                <a:latin typeface="Trebuchet MS"/>
                <a:cs typeface="Trebuchet MS"/>
              </a:rPr>
              <a:t>signals.</a:t>
            </a:r>
            <a:endParaRPr sz="3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3335">
              <a:lnSpc>
                <a:spcPct val="100000"/>
              </a:lnSpc>
              <a:spcBef>
                <a:spcPts val="105"/>
              </a:spcBef>
            </a:pPr>
            <a:r>
              <a:rPr dirty="0" spc="-145"/>
              <a:t>Insulin</a:t>
            </a:r>
            <a:r>
              <a:rPr dirty="0" spc="-475"/>
              <a:t> </a:t>
            </a:r>
            <a:r>
              <a:rPr dirty="0" spc="-415"/>
              <a:t>r</a:t>
            </a:r>
            <a:r>
              <a:rPr dirty="0" spc="-225"/>
              <a:t>ecep</a:t>
            </a:r>
            <a:r>
              <a:rPr dirty="0" spc="-210"/>
              <a:t>t</a:t>
            </a:r>
            <a:r>
              <a:rPr dirty="0" spc="-260"/>
              <a:t>o</a:t>
            </a:r>
            <a:r>
              <a:rPr dirty="0" spc="-240"/>
              <a:t>r</a:t>
            </a:r>
            <a:r>
              <a:rPr dirty="0" spc="254"/>
              <a:t>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38272" y="1919483"/>
            <a:ext cx="6305930" cy="4182612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95880" y="605155"/>
            <a:ext cx="7998459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45"/>
              <a:t>Insulin</a:t>
            </a:r>
            <a:r>
              <a:rPr dirty="0" spc="-475"/>
              <a:t> </a:t>
            </a:r>
            <a:r>
              <a:rPr dirty="0" spc="-180"/>
              <a:t>hormone</a:t>
            </a:r>
            <a:r>
              <a:rPr dirty="0" spc="-520"/>
              <a:t> </a:t>
            </a:r>
            <a:r>
              <a:rPr dirty="0" spc="409"/>
              <a:t>–</a:t>
            </a:r>
            <a:r>
              <a:rPr dirty="0" spc="-475"/>
              <a:t> </a:t>
            </a:r>
            <a:r>
              <a:rPr dirty="0" spc="-405"/>
              <a:t>r</a:t>
            </a:r>
            <a:r>
              <a:rPr dirty="0" spc="-225"/>
              <a:t>ecep</a:t>
            </a:r>
            <a:r>
              <a:rPr dirty="0" spc="-210"/>
              <a:t>t</a:t>
            </a:r>
            <a:r>
              <a:rPr dirty="0" spc="-225"/>
              <a:t>or</a:t>
            </a:r>
            <a:r>
              <a:rPr dirty="0" spc="-475"/>
              <a:t> </a:t>
            </a:r>
            <a:r>
              <a:rPr dirty="0" spc="-405"/>
              <a:t>r</a:t>
            </a:r>
            <a:r>
              <a:rPr dirty="0" spc="-210"/>
              <a:t>eaction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04623" y="1825751"/>
            <a:ext cx="8890392" cy="4412564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65759"/>
            <a:ext cx="10515600" cy="1324610"/>
          </a:xfrm>
          <a:prstGeom prst="rect"/>
          <a:solidFill>
            <a:srgbClr val="FFFF00"/>
          </a:solidFill>
        </p:spPr>
        <p:txBody>
          <a:bodyPr wrap="square" lIns="0" tIns="252730" rIns="0" bIns="0" rtlCol="0" vert="horz">
            <a:spAutoFit/>
          </a:bodyPr>
          <a:lstStyle/>
          <a:p>
            <a:pPr algn="ctr" marL="3175">
              <a:lnSpc>
                <a:spcPct val="100000"/>
              </a:lnSpc>
              <a:spcBef>
                <a:spcPts val="1990"/>
              </a:spcBef>
            </a:pPr>
            <a:r>
              <a:rPr dirty="0" spc="-20"/>
              <a:t>Discussion</a:t>
            </a:r>
            <a:r>
              <a:rPr dirty="0" spc="-505"/>
              <a:t> </a:t>
            </a:r>
            <a:r>
              <a:rPr dirty="0" spc="-5"/>
              <a:t>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38200" y="1825751"/>
            <a:ext cx="10515600" cy="4351020"/>
          </a:xfrm>
          <a:prstGeom prst="rect">
            <a:avLst/>
          </a:prstGeom>
          <a:solidFill>
            <a:srgbClr val="C1E4F5"/>
          </a:solidFill>
        </p:spPr>
        <p:txBody>
          <a:bodyPr wrap="square" lIns="0" tIns="0" rIns="0" bIns="0" rtlCol="0" vert="horz">
            <a:spAutoFit/>
          </a:bodyPr>
          <a:lstStyle/>
          <a:p>
            <a:pPr marL="320040" indent="-229235">
              <a:lnSpc>
                <a:spcPts val="3190"/>
              </a:lnSpc>
              <a:buFont typeface="Arial MT"/>
              <a:buChar char="•"/>
              <a:tabLst>
                <a:tab pos="320675" algn="l"/>
              </a:tabLst>
            </a:pPr>
            <a:r>
              <a:rPr dirty="0" sz="2800" spc="-5">
                <a:latin typeface="Trebuchet MS"/>
                <a:cs typeface="Trebuchet MS"/>
              </a:rPr>
              <a:t>Why</a:t>
            </a:r>
            <a:r>
              <a:rPr dirty="0" sz="2800" spc="-275">
                <a:latin typeface="Trebuchet MS"/>
                <a:cs typeface="Trebuchet MS"/>
              </a:rPr>
              <a:t> </a:t>
            </a:r>
            <a:r>
              <a:rPr dirty="0" sz="2800" spc="45">
                <a:latin typeface="Trebuchet MS"/>
                <a:cs typeface="Trebuchet MS"/>
              </a:rPr>
              <a:t>is</a:t>
            </a:r>
            <a:r>
              <a:rPr dirty="0" sz="2800" spc="-270">
                <a:latin typeface="Trebuchet MS"/>
                <a:cs typeface="Trebuchet MS"/>
              </a:rPr>
              <a:t> </a:t>
            </a:r>
            <a:r>
              <a:rPr dirty="0" sz="2800" spc="-15">
                <a:latin typeface="Trebuchet MS"/>
                <a:cs typeface="Trebuchet MS"/>
              </a:rPr>
              <a:t>insulin</a:t>
            </a:r>
            <a:r>
              <a:rPr dirty="0" sz="2800" spc="-270">
                <a:latin typeface="Trebuchet MS"/>
                <a:cs typeface="Trebuchet MS"/>
              </a:rPr>
              <a:t> </a:t>
            </a:r>
            <a:r>
              <a:rPr dirty="0" sz="2800" spc="20">
                <a:latin typeface="Trebuchet MS"/>
                <a:cs typeface="Trebuchet MS"/>
              </a:rPr>
              <a:t>necessary</a:t>
            </a:r>
            <a:r>
              <a:rPr dirty="0" sz="2800" spc="-250">
                <a:latin typeface="Trebuchet MS"/>
                <a:cs typeface="Trebuchet MS"/>
              </a:rPr>
              <a:t> </a:t>
            </a:r>
            <a:r>
              <a:rPr dirty="0" sz="2800" spc="-10">
                <a:latin typeface="Trebuchet MS"/>
                <a:cs typeface="Trebuchet MS"/>
              </a:rPr>
              <a:t>physiologically?</a:t>
            </a:r>
            <a:endParaRPr sz="2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buFont typeface="Arial MT"/>
              <a:buChar char="•"/>
            </a:pPr>
            <a:endParaRPr sz="3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buFont typeface="Arial MT"/>
              <a:buChar char="•"/>
            </a:pPr>
            <a:endParaRPr sz="3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 MT"/>
              <a:buChar char="•"/>
            </a:pPr>
            <a:endParaRPr sz="4150">
              <a:latin typeface="Trebuchet MS"/>
              <a:cs typeface="Trebuchet MS"/>
            </a:endParaRPr>
          </a:p>
          <a:p>
            <a:pPr marL="320040" indent="-229235">
              <a:lnSpc>
                <a:spcPct val="100000"/>
              </a:lnSpc>
              <a:buFont typeface="Arial MT"/>
              <a:buChar char="•"/>
              <a:tabLst>
                <a:tab pos="320675" algn="l"/>
              </a:tabLst>
            </a:pPr>
            <a:r>
              <a:rPr dirty="0" sz="2800" spc="-5">
                <a:latin typeface="Trebuchet MS"/>
                <a:cs typeface="Trebuchet MS"/>
              </a:rPr>
              <a:t>Why</a:t>
            </a:r>
            <a:r>
              <a:rPr dirty="0" sz="2800" spc="-270">
                <a:latin typeface="Trebuchet MS"/>
                <a:cs typeface="Trebuchet MS"/>
              </a:rPr>
              <a:t> </a:t>
            </a:r>
            <a:r>
              <a:rPr dirty="0" sz="2800" spc="45">
                <a:latin typeface="Trebuchet MS"/>
                <a:cs typeface="Trebuchet MS"/>
              </a:rPr>
              <a:t>is</a:t>
            </a:r>
            <a:r>
              <a:rPr dirty="0" sz="2800" spc="-270">
                <a:latin typeface="Trebuchet MS"/>
                <a:cs typeface="Trebuchet MS"/>
              </a:rPr>
              <a:t> </a:t>
            </a:r>
            <a:r>
              <a:rPr dirty="0" sz="2800" spc="-15">
                <a:latin typeface="Trebuchet MS"/>
                <a:cs typeface="Trebuchet MS"/>
              </a:rPr>
              <a:t>insulin</a:t>
            </a:r>
            <a:r>
              <a:rPr dirty="0" sz="2800" spc="-275">
                <a:latin typeface="Trebuchet MS"/>
                <a:cs typeface="Trebuchet MS"/>
              </a:rPr>
              <a:t> </a:t>
            </a:r>
            <a:r>
              <a:rPr dirty="0" sz="2800" spc="-15">
                <a:latin typeface="Trebuchet MS"/>
                <a:cs typeface="Trebuchet MS"/>
              </a:rPr>
              <a:t>imbalance</a:t>
            </a:r>
            <a:r>
              <a:rPr dirty="0" sz="2800" spc="-275">
                <a:latin typeface="Trebuchet MS"/>
                <a:cs typeface="Trebuchet MS"/>
              </a:rPr>
              <a:t> </a:t>
            </a:r>
            <a:r>
              <a:rPr dirty="0" sz="2800" spc="-20">
                <a:latin typeface="Trebuchet MS"/>
                <a:cs typeface="Trebuchet MS"/>
              </a:rPr>
              <a:t>substantial</a:t>
            </a:r>
            <a:r>
              <a:rPr dirty="0" sz="2800" spc="-275">
                <a:latin typeface="Trebuchet MS"/>
                <a:cs typeface="Trebuchet MS"/>
              </a:rPr>
              <a:t> </a:t>
            </a:r>
            <a:r>
              <a:rPr dirty="0" sz="2800" spc="-15">
                <a:latin typeface="Trebuchet MS"/>
                <a:cs typeface="Trebuchet MS"/>
              </a:rPr>
              <a:t>clinically?</a:t>
            </a:r>
            <a:endParaRPr sz="2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468" y="365759"/>
            <a:ext cx="11658600" cy="1324610"/>
          </a:xfrm>
          <a:prstGeom prst="rect"/>
          <a:solidFill>
            <a:srgbClr val="FFFF00"/>
          </a:solidFill>
        </p:spPr>
        <p:txBody>
          <a:bodyPr wrap="square" lIns="0" tIns="252730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1990"/>
              </a:spcBef>
            </a:pPr>
            <a:r>
              <a:rPr dirty="0" spc="-145"/>
              <a:t>Insulin</a:t>
            </a:r>
            <a:r>
              <a:rPr dirty="0" spc="-475"/>
              <a:t> </a:t>
            </a:r>
            <a:r>
              <a:rPr dirty="0" spc="-225"/>
              <a:t>Act</a:t>
            </a:r>
            <a:r>
              <a:rPr dirty="0" spc="-145"/>
              <a:t>i</a:t>
            </a:r>
            <a:r>
              <a:rPr dirty="0" spc="-10"/>
              <a:t>ons</a:t>
            </a:r>
          </a:p>
        </p:txBody>
      </p:sp>
      <p:sp>
        <p:nvSpPr>
          <p:cNvPr id="3" name="object 3"/>
          <p:cNvSpPr/>
          <p:nvPr/>
        </p:nvSpPr>
        <p:spPr>
          <a:xfrm>
            <a:off x="315468" y="1825751"/>
            <a:ext cx="11658600" cy="4351020"/>
          </a:xfrm>
          <a:custGeom>
            <a:avLst/>
            <a:gdLst/>
            <a:ahLst/>
            <a:cxnLst/>
            <a:rect l="l" t="t" r="r" b="b"/>
            <a:pathLst>
              <a:path w="11658600" h="4351020">
                <a:moveTo>
                  <a:pt x="11658600" y="0"/>
                </a:moveTo>
                <a:lnTo>
                  <a:pt x="0" y="0"/>
                </a:lnTo>
                <a:lnTo>
                  <a:pt x="0" y="4351020"/>
                </a:lnTo>
                <a:lnTo>
                  <a:pt x="11658600" y="4351020"/>
                </a:lnTo>
                <a:lnTo>
                  <a:pt x="11658600" y="0"/>
                </a:lnTo>
                <a:close/>
              </a:path>
            </a:pathLst>
          </a:custGeom>
          <a:solidFill>
            <a:srgbClr val="C1E4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94512" y="1703504"/>
            <a:ext cx="11266170" cy="3481070"/>
          </a:xfrm>
          <a:prstGeom prst="rect">
            <a:avLst/>
          </a:prstGeom>
        </p:spPr>
        <p:txBody>
          <a:bodyPr wrap="square" lIns="0" tIns="9080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1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200" spc="55">
                <a:latin typeface="Trebuchet MS"/>
                <a:cs typeface="Trebuchet MS"/>
              </a:rPr>
              <a:t>Ins</a:t>
            </a:r>
            <a:r>
              <a:rPr dirty="0" sz="3200" spc="65">
                <a:latin typeface="Trebuchet MS"/>
                <a:cs typeface="Trebuchet MS"/>
              </a:rPr>
              <a:t>u</a:t>
            </a:r>
            <a:r>
              <a:rPr dirty="0" sz="3200" spc="-70">
                <a:latin typeface="Trebuchet MS"/>
                <a:cs typeface="Trebuchet MS"/>
              </a:rPr>
              <a:t>li</a:t>
            </a:r>
            <a:r>
              <a:rPr dirty="0" sz="3200" spc="-114">
                <a:latin typeface="Trebuchet MS"/>
                <a:cs typeface="Trebuchet MS"/>
              </a:rPr>
              <a:t>n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55">
                <a:latin typeface="Trebuchet MS"/>
                <a:cs typeface="Trebuchet MS"/>
              </a:rPr>
              <a:t>is</a:t>
            </a:r>
            <a:r>
              <a:rPr dirty="0" sz="3200" spc="-335">
                <a:latin typeface="Trebuchet MS"/>
                <a:cs typeface="Trebuchet MS"/>
              </a:rPr>
              <a:t> </a:t>
            </a:r>
            <a:r>
              <a:rPr dirty="0" sz="3200" spc="-5">
                <a:latin typeface="Trebuchet MS"/>
                <a:cs typeface="Trebuchet MS"/>
              </a:rPr>
              <a:t>anabo</a:t>
            </a:r>
            <a:r>
              <a:rPr dirty="0" sz="3200" spc="-15">
                <a:latin typeface="Trebuchet MS"/>
                <a:cs typeface="Trebuchet MS"/>
              </a:rPr>
              <a:t>l</a:t>
            </a:r>
            <a:r>
              <a:rPr dirty="0" sz="3200" spc="-25">
                <a:latin typeface="Trebuchet MS"/>
                <a:cs typeface="Trebuchet MS"/>
              </a:rPr>
              <a:t>ic</a:t>
            </a:r>
            <a:r>
              <a:rPr dirty="0" sz="3200" spc="-330">
                <a:latin typeface="Trebuchet MS"/>
                <a:cs typeface="Trebuchet MS"/>
              </a:rPr>
              <a:t> </a:t>
            </a:r>
            <a:r>
              <a:rPr dirty="0" sz="3200" spc="-55">
                <a:latin typeface="Trebuchet MS"/>
                <a:cs typeface="Trebuchet MS"/>
              </a:rPr>
              <a:t>anti</a:t>
            </a:r>
            <a:r>
              <a:rPr dirty="0" sz="3200" spc="-90">
                <a:latin typeface="Trebuchet MS"/>
                <a:cs typeface="Trebuchet MS"/>
              </a:rPr>
              <a:t>c</a:t>
            </a:r>
            <a:r>
              <a:rPr dirty="0" sz="3200" spc="-5">
                <a:latin typeface="Trebuchet MS"/>
                <a:cs typeface="Trebuchet MS"/>
              </a:rPr>
              <a:t>a</a:t>
            </a:r>
            <a:r>
              <a:rPr dirty="0" sz="3200" spc="-254">
                <a:latin typeface="Trebuchet MS"/>
                <a:cs typeface="Trebuchet MS"/>
              </a:rPr>
              <a:t>t</a:t>
            </a:r>
            <a:r>
              <a:rPr dirty="0" sz="3200" spc="-20">
                <a:latin typeface="Trebuchet MS"/>
                <a:cs typeface="Trebuchet MS"/>
              </a:rPr>
              <a:t>aboli</a:t>
            </a:r>
            <a:r>
              <a:rPr dirty="0" sz="3200" spc="-15">
                <a:latin typeface="Trebuchet MS"/>
                <a:cs typeface="Trebuchet MS"/>
              </a:rPr>
              <a:t>c</a:t>
            </a:r>
            <a:r>
              <a:rPr dirty="0" sz="3200" spc="-340">
                <a:latin typeface="Trebuchet MS"/>
                <a:cs typeface="Trebuchet MS"/>
              </a:rPr>
              <a:t> </a:t>
            </a:r>
            <a:r>
              <a:rPr dirty="0" sz="3200" spc="-45">
                <a:latin typeface="Trebuchet MS"/>
                <a:cs typeface="Trebuchet MS"/>
              </a:rPr>
              <a:t>ho</a:t>
            </a:r>
            <a:r>
              <a:rPr dirty="0" sz="3200" spc="-45">
                <a:latin typeface="Trebuchet MS"/>
                <a:cs typeface="Trebuchet MS"/>
              </a:rPr>
              <a:t>r</a:t>
            </a:r>
            <a:r>
              <a:rPr dirty="0" sz="3200" spc="15">
                <a:latin typeface="Trebuchet MS"/>
                <a:cs typeface="Trebuchet MS"/>
              </a:rPr>
              <a:t>mone</a:t>
            </a:r>
            <a:endParaRPr sz="3200">
              <a:latin typeface="Trebuchet MS"/>
              <a:cs typeface="Trebuchet MS"/>
            </a:endParaRPr>
          </a:p>
          <a:p>
            <a:pPr marL="241300" marR="5080" indent="-228600">
              <a:lnSpc>
                <a:spcPct val="90000"/>
              </a:lnSpc>
              <a:spcBef>
                <a:spcPts val="100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200" spc="-125">
                <a:latin typeface="Trebuchet MS"/>
                <a:cs typeface="Trebuchet MS"/>
              </a:rPr>
              <a:t>The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90">
                <a:latin typeface="Trebuchet MS"/>
                <a:cs typeface="Trebuchet MS"/>
              </a:rPr>
              <a:t>role</a:t>
            </a:r>
            <a:r>
              <a:rPr dirty="0" sz="3200" spc="-300">
                <a:latin typeface="Trebuchet MS"/>
                <a:cs typeface="Trebuchet MS"/>
              </a:rPr>
              <a:t> </a:t>
            </a:r>
            <a:r>
              <a:rPr dirty="0" sz="3200" spc="-85">
                <a:latin typeface="Trebuchet MS"/>
                <a:cs typeface="Trebuchet MS"/>
              </a:rPr>
              <a:t>of</a:t>
            </a:r>
            <a:r>
              <a:rPr dirty="0" sz="3200" spc="-320">
                <a:latin typeface="Trebuchet MS"/>
                <a:cs typeface="Trebuchet MS"/>
              </a:rPr>
              <a:t> </a:t>
            </a:r>
            <a:r>
              <a:rPr dirty="0" sz="3200" spc="-10">
                <a:latin typeface="Trebuchet MS"/>
                <a:cs typeface="Trebuchet MS"/>
              </a:rPr>
              <a:t>insulin</a:t>
            </a:r>
            <a:r>
              <a:rPr dirty="0" sz="3200" spc="-330">
                <a:latin typeface="Trebuchet MS"/>
                <a:cs typeface="Trebuchet MS"/>
              </a:rPr>
              <a:t> </a:t>
            </a:r>
            <a:r>
              <a:rPr dirty="0" sz="3200" spc="-65">
                <a:latin typeface="Trebuchet MS"/>
                <a:cs typeface="Trebuchet MS"/>
              </a:rPr>
              <a:t>in</a:t>
            </a:r>
            <a:r>
              <a:rPr dirty="0" sz="3200" spc="-310">
                <a:latin typeface="Trebuchet MS"/>
                <a:cs typeface="Trebuchet MS"/>
              </a:rPr>
              <a:t> </a:t>
            </a:r>
            <a:r>
              <a:rPr dirty="0" sz="3200" spc="25">
                <a:latin typeface="Trebuchet MS"/>
                <a:cs typeface="Trebuchet MS"/>
              </a:rPr>
              <a:t>glucose</a:t>
            </a:r>
            <a:r>
              <a:rPr dirty="0" sz="3200" spc="-325">
                <a:latin typeface="Trebuchet MS"/>
                <a:cs typeface="Trebuchet MS"/>
              </a:rPr>
              <a:t> </a:t>
            </a:r>
            <a:r>
              <a:rPr dirty="0" sz="3200" spc="40">
                <a:latin typeface="Trebuchet MS"/>
                <a:cs typeface="Trebuchet MS"/>
              </a:rPr>
              <a:t>homeostasis</a:t>
            </a:r>
            <a:r>
              <a:rPr dirty="0" sz="3200" spc="-355">
                <a:latin typeface="Trebuchet MS"/>
                <a:cs typeface="Trebuchet MS"/>
              </a:rPr>
              <a:t> </a:t>
            </a:r>
            <a:r>
              <a:rPr dirty="0" sz="3200" spc="55">
                <a:latin typeface="Trebuchet MS"/>
                <a:cs typeface="Trebuchet MS"/>
              </a:rPr>
              <a:t>is</a:t>
            </a:r>
            <a:r>
              <a:rPr dirty="0" sz="3200" spc="-310">
                <a:latin typeface="Trebuchet MS"/>
                <a:cs typeface="Trebuchet MS"/>
              </a:rPr>
              <a:t> </a:t>
            </a:r>
            <a:r>
              <a:rPr dirty="0" sz="3200" spc="-60">
                <a:latin typeface="Trebuchet MS"/>
                <a:cs typeface="Trebuchet MS"/>
              </a:rPr>
              <a:t>represented</a:t>
            </a:r>
            <a:r>
              <a:rPr dirty="0" sz="3200" spc="-310">
                <a:latin typeface="Trebuchet MS"/>
                <a:cs typeface="Trebuchet MS"/>
              </a:rPr>
              <a:t> </a:t>
            </a:r>
            <a:r>
              <a:rPr dirty="0" sz="3200" spc="-75">
                <a:latin typeface="Trebuchet MS"/>
                <a:cs typeface="Trebuchet MS"/>
              </a:rPr>
              <a:t>by</a:t>
            </a:r>
            <a:r>
              <a:rPr dirty="0" sz="3200" spc="-310">
                <a:latin typeface="Trebuchet MS"/>
                <a:cs typeface="Trebuchet MS"/>
              </a:rPr>
              <a:t> </a:t>
            </a:r>
            <a:r>
              <a:rPr dirty="0" sz="3200" spc="-100">
                <a:latin typeface="Trebuchet MS"/>
                <a:cs typeface="Trebuchet MS"/>
              </a:rPr>
              <a:t>the </a:t>
            </a:r>
            <a:r>
              <a:rPr dirty="0" sz="3200" spc="-950">
                <a:latin typeface="Trebuchet MS"/>
                <a:cs typeface="Trebuchet MS"/>
              </a:rPr>
              <a:t> </a:t>
            </a:r>
            <a:r>
              <a:rPr dirty="0" sz="3200" spc="-95">
                <a:latin typeface="Trebuchet MS"/>
                <a:cs typeface="Trebuchet MS"/>
              </a:rPr>
              <a:t>direct </a:t>
            </a:r>
            <a:r>
              <a:rPr dirty="0" sz="3200" spc="-125">
                <a:latin typeface="Trebuchet MS"/>
                <a:cs typeface="Trebuchet MS"/>
              </a:rPr>
              <a:t>effect </a:t>
            </a:r>
            <a:r>
              <a:rPr dirty="0" sz="3200" spc="-90">
                <a:latin typeface="Trebuchet MS"/>
                <a:cs typeface="Trebuchet MS"/>
              </a:rPr>
              <a:t>of </a:t>
            </a:r>
            <a:r>
              <a:rPr dirty="0" sz="3200" spc="-15">
                <a:latin typeface="Trebuchet MS"/>
                <a:cs typeface="Trebuchet MS"/>
              </a:rPr>
              <a:t>insulin </a:t>
            </a:r>
            <a:r>
              <a:rPr dirty="0" sz="3200" spc="35">
                <a:latin typeface="Trebuchet MS"/>
                <a:cs typeface="Trebuchet MS"/>
              </a:rPr>
              <a:t>on </a:t>
            </a:r>
            <a:r>
              <a:rPr dirty="0" sz="3200" spc="-55">
                <a:latin typeface="Trebuchet MS"/>
                <a:cs typeface="Trebuchet MS"/>
              </a:rPr>
              <a:t>skeletal </a:t>
            </a:r>
            <a:r>
              <a:rPr dirty="0" sz="3200" spc="-10">
                <a:latin typeface="Trebuchet MS"/>
                <a:cs typeface="Trebuchet MS"/>
              </a:rPr>
              <a:t>muscle, </a:t>
            </a:r>
            <a:r>
              <a:rPr dirty="0" sz="3200" spc="-195">
                <a:latin typeface="Trebuchet MS"/>
                <a:cs typeface="Trebuchet MS"/>
              </a:rPr>
              <a:t>liver, </a:t>
            </a:r>
            <a:r>
              <a:rPr dirty="0" sz="3200" spc="15">
                <a:latin typeface="Trebuchet MS"/>
                <a:cs typeface="Trebuchet MS"/>
              </a:rPr>
              <a:t>and </a:t>
            </a:r>
            <a:r>
              <a:rPr dirty="0" sz="3200" spc="-105">
                <a:latin typeface="Trebuchet MS"/>
                <a:cs typeface="Trebuchet MS"/>
              </a:rPr>
              <a:t>white </a:t>
            </a:r>
            <a:r>
              <a:rPr dirty="0" sz="3200" spc="-100">
                <a:latin typeface="Trebuchet MS"/>
                <a:cs typeface="Trebuchet MS"/>
              </a:rPr>
              <a:t> </a:t>
            </a:r>
            <a:r>
              <a:rPr dirty="0" sz="3200" spc="-45">
                <a:latin typeface="Trebuchet MS"/>
                <a:cs typeface="Trebuchet MS"/>
              </a:rPr>
              <a:t>adipocytes.</a:t>
            </a:r>
            <a:endParaRPr sz="3200">
              <a:latin typeface="Trebuchet MS"/>
              <a:cs typeface="Trebuchet MS"/>
            </a:endParaRPr>
          </a:p>
          <a:p>
            <a:pPr algn="just" marL="241300" marR="1247775" indent="-228600">
              <a:lnSpc>
                <a:spcPct val="90000"/>
              </a:lnSpc>
              <a:spcBef>
                <a:spcPts val="100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200" spc="-5">
                <a:latin typeface="Trebuchet MS"/>
                <a:cs typeface="Trebuchet MS"/>
              </a:rPr>
              <a:t>Insulin</a:t>
            </a:r>
            <a:r>
              <a:rPr dirty="0" sz="3200" spc="-310">
                <a:latin typeface="Trebuchet MS"/>
                <a:cs typeface="Trebuchet MS"/>
              </a:rPr>
              <a:t> </a:t>
            </a:r>
            <a:r>
              <a:rPr dirty="0" sz="3200" spc="30">
                <a:latin typeface="Trebuchet MS"/>
                <a:cs typeface="Trebuchet MS"/>
              </a:rPr>
              <a:t>induces</a:t>
            </a:r>
            <a:r>
              <a:rPr dirty="0" sz="3200" spc="-330">
                <a:latin typeface="Trebuchet MS"/>
                <a:cs typeface="Trebuchet MS"/>
              </a:rPr>
              <a:t> </a:t>
            </a:r>
            <a:r>
              <a:rPr dirty="0" sz="3200" spc="-35">
                <a:latin typeface="Trebuchet MS"/>
                <a:cs typeface="Trebuchet MS"/>
              </a:rPr>
              <a:t>synthesizing</a:t>
            </a:r>
            <a:r>
              <a:rPr dirty="0" sz="3200" spc="-345">
                <a:latin typeface="Trebuchet MS"/>
                <a:cs typeface="Trebuchet MS"/>
              </a:rPr>
              <a:t> </a:t>
            </a:r>
            <a:r>
              <a:rPr dirty="0" sz="3200" spc="-45">
                <a:latin typeface="Trebuchet MS"/>
                <a:cs typeface="Trebuchet MS"/>
              </a:rPr>
              <a:t>glycogen</a:t>
            </a:r>
            <a:r>
              <a:rPr dirty="0" sz="3200" spc="-310">
                <a:latin typeface="Trebuchet MS"/>
                <a:cs typeface="Trebuchet MS"/>
              </a:rPr>
              <a:t> </a:t>
            </a:r>
            <a:r>
              <a:rPr dirty="0" sz="3200" spc="-85">
                <a:latin typeface="Trebuchet MS"/>
                <a:cs typeface="Trebuchet MS"/>
              </a:rPr>
              <a:t>from</a:t>
            </a:r>
            <a:r>
              <a:rPr dirty="0" sz="3200" spc="-305">
                <a:latin typeface="Trebuchet MS"/>
                <a:cs typeface="Trebuchet MS"/>
              </a:rPr>
              <a:t> </a:t>
            </a:r>
            <a:r>
              <a:rPr dirty="0" sz="3200" spc="25">
                <a:latin typeface="Trebuchet MS"/>
                <a:cs typeface="Trebuchet MS"/>
              </a:rPr>
              <a:t>glucose</a:t>
            </a:r>
            <a:r>
              <a:rPr dirty="0" sz="3200" spc="-330">
                <a:latin typeface="Trebuchet MS"/>
                <a:cs typeface="Trebuchet MS"/>
              </a:rPr>
              <a:t> </a:t>
            </a:r>
            <a:r>
              <a:rPr dirty="0" sz="3200" spc="10">
                <a:latin typeface="Trebuchet MS"/>
                <a:cs typeface="Trebuchet MS"/>
              </a:rPr>
              <a:t>and </a:t>
            </a:r>
            <a:r>
              <a:rPr dirty="0" sz="3200" spc="15">
                <a:latin typeface="Trebuchet MS"/>
                <a:cs typeface="Trebuchet MS"/>
              </a:rPr>
              <a:t> </a:t>
            </a:r>
            <a:r>
              <a:rPr dirty="0" sz="3200" spc="55">
                <a:latin typeface="Trebuchet MS"/>
                <a:cs typeface="Trebuchet MS"/>
              </a:rPr>
              <a:t>co</a:t>
            </a:r>
            <a:r>
              <a:rPr dirty="0" sz="3200" spc="30">
                <a:latin typeface="Trebuchet MS"/>
                <a:cs typeface="Trebuchet MS"/>
              </a:rPr>
              <a:t>n</a:t>
            </a:r>
            <a:r>
              <a:rPr dirty="0" sz="3200" spc="-155">
                <a:latin typeface="Trebuchet MS"/>
                <a:cs typeface="Trebuchet MS"/>
              </a:rPr>
              <a:t>v</a:t>
            </a:r>
            <a:r>
              <a:rPr dirty="0" sz="3200" spc="-110">
                <a:latin typeface="Trebuchet MS"/>
                <a:cs typeface="Trebuchet MS"/>
              </a:rPr>
              <a:t>erting</a:t>
            </a:r>
            <a:r>
              <a:rPr dirty="0" sz="3200" spc="-330">
                <a:latin typeface="Trebuchet MS"/>
                <a:cs typeface="Trebuchet MS"/>
              </a:rPr>
              <a:t> </a:t>
            </a:r>
            <a:r>
              <a:rPr dirty="0" sz="3200" spc="-105">
                <a:latin typeface="Trebuchet MS"/>
                <a:cs typeface="Trebuchet MS"/>
              </a:rPr>
              <a:t>e</a:t>
            </a:r>
            <a:r>
              <a:rPr dirty="0" sz="3200" spc="-235">
                <a:latin typeface="Trebuchet MS"/>
                <a:cs typeface="Trebuchet MS"/>
              </a:rPr>
              <a:t>x</a:t>
            </a:r>
            <a:r>
              <a:rPr dirty="0" sz="3200" spc="140">
                <a:latin typeface="Trebuchet MS"/>
                <a:cs typeface="Trebuchet MS"/>
              </a:rPr>
              <a:t>cess</a:t>
            </a:r>
            <a:r>
              <a:rPr dirty="0" sz="3200" spc="-365">
                <a:latin typeface="Trebuchet MS"/>
                <a:cs typeface="Trebuchet MS"/>
              </a:rPr>
              <a:t> </a:t>
            </a:r>
            <a:r>
              <a:rPr dirty="0" sz="3200" spc="-45">
                <a:latin typeface="Trebuchet MS"/>
                <a:cs typeface="Trebuchet MS"/>
              </a:rPr>
              <a:t>gl</a:t>
            </a:r>
            <a:r>
              <a:rPr dirty="0" sz="3200" spc="-65">
                <a:latin typeface="Trebuchet MS"/>
                <a:cs typeface="Trebuchet MS"/>
              </a:rPr>
              <a:t>u</a:t>
            </a:r>
            <a:r>
              <a:rPr dirty="0" sz="3200" spc="85">
                <a:latin typeface="Trebuchet MS"/>
                <a:cs typeface="Trebuchet MS"/>
              </a:rPr>
              <a:t>cose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125">
                <a:latin typeface="Trebuchet MS"/>
                <a:cs typeface="Trebuchet MS"/>
              </a:rPr>
              <a:t>in</a:t>
            </a:r>
            <a:r>
              <a:rPr dirty="0" sz="3200" spc="-145">
                <a:latin typeface="Trebuchet MS"/>
                <a:cs typeface="Trebuchet MS"/>
              </a:rPr>
              <a:t>t</a:t>
            </a:r>
            <a:r>
              <a:rPr dirty="0" sz="3200" spc="50">
                <a:latin typeface="Trebuchet MS"/>
                <a:cs typeface="Trebuchet MS"/>
              </a:rPr>
              <a:t>o</a:t>
            </a:r>
            <a:r>
              <a:rPr dirty="0" sz="3200" spc="-335">
                <a:latin typeface="Trebuchet MS"/>
                <a:cs typeface="Trebuchet MS"/>
              </a:rPr>
              <a:t> </a:t>
            </a:r>
            <a:r>
              <a:rPr dirty="0" sz="3200" spc="-285">
                <a:latin typeface="Trebuchet MS"/>
                <a:cs typeface="Trebuchet MS"/>
              </a:rPr>
              <a:t>f</a:t>
            </a:r>
            <a:r>
              <a:rPr dirty="0" sz="3200" spc="-5">
                <a:latin typeface="Trebuchet MS"/>
                <a:cs typeface="Trebuchet MS"/>
              </a:rPr>
              <a:t>a</a:t>
            </a:r>
            <a:r>
              <a:rPr dirty="0" sz="3200" spc="-190">
                <a:latin typeface="Trebuchet MS"/>
                <a:cs typeface="Trebuchet MS"/>
              </a:rPr>
              <a:t>tt</a:t>
            </a:r>
            <a:r>
              <a:rPr dirty="0" sz="3200" spc="-229">
                <a:latin typeface="Trebuchet MS"/>
                <a:cs typeface="Trebuchet MS"/>
              </a:rPr>
              <a:t>y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45">
                <a:latin typeface="Trebuchet MS"/>
                <a:cs typeface="Trebuchet MS"/>
              </a:rPr>
              <a:t>acid</a:t>
            </a:r>
            <a:r>
              <a:rPr dirty="0" sz="3200" spc="40">
                <a:latin typeface="Trebuchet MS"/>
                <a:cs typeface="Trebuchet MS"/>
              </a:rPr>
              <a:t>s</a:t>
            </a:r>
            <a:r>
              <a:rPr dirty="0" sz="3200" spc="-335">
                <a:latin typeface="Trebuchet MS"/>
                <a:cs typeface="Trebuchet MS"/>
              </a:rPr>
              <a:t> </a:t>
            </a:r>
            <a:r>
              <a:rPr dirty="0" sz="3200" spc="10">
                <a:latin typeface="Trebuchet MS"/>
                <a:cs typeface="Trebuchet MS"/>
              </a:rPr>
              <a:t>an</a:t>
            </a:r>
            <a:r>
              <a:rPr dirty="0" sz="3200" spc="15">
                <a:latin typeface="Trebuchet MS"/>
                <a:cs typeface="Trebuchet MS"/>
              </a:rPr>
              <a:t>d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100">
                <a:latin typeface="Trebuchet MS"/>
                <a:cs typeface="Trebuchet MS"/>
              </a:rPr>
              <a:t>p</a:t>
            </a:r>
            <a:r>
              <a:rPr dirty="0" sz="3200" spc="-120">
                <a:latin typeface="Trebuchet MS"/>
                <a:cs typeface="Trebuchet MS"/>
              </a:rPr>
              <a:t>r</a:t>
            </a:r>
            <a:r>
              <a:rPr dirty="0" sz="3200" spc="-25">
                <a:latin typeface="Trebuchet MS"/>
                <a:cs typeface="Trebuchet MS"/>
              </a:rPr>
              <a:t>ecu</a:t>
            </a:r>
            <a:r>
              <a:rPr dirty="0" sz="3200" spc="-65">
                <a:latin typeface="Trebuchet MS"/>
                <a:cs typeface="Trebuchet MS"/>
              </a:rPr>
              <a:t>r</a:t>
            </a:r>
            <a:r>
              <a:rPr dirty="0" sz="3200" spc="40">
                <a:latin typeface="Trebuchet MS"/>
                <a:cs typeface="Trebuchet MS"/>
              </a:rPr>
              <a:t>sor  </a:t>
            </a:r>
            <a:r>
              <a:rPr dirty="0" sz="3200" spc="-160">
                <a:latin typeface="Trebuchet MS"/>
                <a:cs typeface="Trebuchet MS"/>
              </a:rPr>
              <a:t>trig</a:t>
            </a:r>
            <a:r>
              <a:rPr dirty="0" sz="3200" spc="-130">
                <a:latin typeface="Trebuchet MS"/>
                <a:cs typeface="Trebuchet MS"/>
              </a:rPr>
              <a:t>l</a:t>
            </a:r>
            <a:r>
              <a:rPr dirty="0" sz="3200" spc="-165">
                <a:latin typeface="Trebuchet MS"/>
                <a:cs typeface="Trebuchet MS"/>
              </a:rPr>
              <a:t>y</a:t>
            </a:r>
            <a:r>
              <a:rPr dirty="0" sz="3200" spc="-10">
                <a:latin typeface="Trebuchet MS"/>
                <a:cs typeface="Trebuchet MS"/>
              </a:rPr>
              <a:t>cerides</a:t>
            </a:r>
            <a:r>
              <a:rPr dirty="0" sz="3200" spc="-310">
                <a:latin typeface="Trebuchet MS"/>
                <a:cs typeface="Trebuchet MS"/>
              </a:rPr>
              <a:t> </a:t>
            </a:r>
            <a:r>
              <a:rPr dirty="0" sz="3200" spc="-240">
                <a:latin typeface="Trebuchet MS"/>
                <a:cs typeface="Trebuchet MS"/>
              </a:rPr>
              <a:t>(</a:t>
            </a:r>
            <a:r>
              <a:rPr dirty="0" sz="3200" spc="-475">
                <a:latin typeface="Trebuchet MS"/>
                <a:cs typeface="Trebuchet MS"/>
              </a:rPr>
              <a:t>T</a:t>
            </a:r>
            <a:r>
              <a:rPr dirty="0" sz="3200" spc="-70">
                <a:latin typeface="Trebuchet MS"/>
                <a:cs typeface="Trebuchet MS"/>
              </a:rPr>
              <a:t>A</a:t>
            </a:r>
            <a:r>
              <a:rPr dirty="0" sz="3200" spc="-40">
                <a:latin typeface="Trebuchet MS"/>
                <a:cs typeface="Trebuchet MS"/>
              </a:rPr>
              <a:t>Gs).</a:t>
            </a:r>
            <a:endParaRPr sz="3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" y="365759"/>
            <a:ext cx="11049000" cy="1148080"/>
          </a:xfrm>
          <a:prstGeom prst="rect"/>
          <a:solidFill>
            <a:srgbClr val="FFFF00"/>
          </a:solidFill>
        </p:spPr>
        <p:txBody>
          <a:bodyPr wrap="square" lIns="0" tIns="200660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1580"/>
              </a:spcBef>
            </a:pPr>
            <a:r>
              <a:rPr dirty="0" sz="4000" spc="-250"/>
              <a:t>1.</a:t>
            </a:r>
            <a:r>
              <a:rPr dirty="0" sz="4000" spc="-434"/>
              <a:t> </a:t>
            </a:r>
            <a:r>
              <a:rPr dirty="0" sz="4000" spc="-125"/>
              <a:t>Role</a:t>
            </a:r>
            <a:r>
              <a:rPr dirty="0" sz="4000" spc="-425"/>
              <a:t> </a:t>
            </a:r>
            <a:r>
              <a:rPr dirty="0" sz="4000" spc="-225"/>
              <a:t>of</a:t>
            </a:r>
            <a:r>
              <a:rPr dirty="0" sz="4000" spc="-430"/>
              <a:t> </a:t>
            </a:r>
            <a:r>
              <a:rPr dirty="0" sz="4000" spc="-140"/>
              <a:t>Insulin</a:t>
            </a:r>
            <a:r>
              <a:rPr dirty="0" sz="4000" spc="-420"/>
              <a:t> </a:t>
            </a:r>
            <a:r>
              <a:rPr dirty="0" sz="4000" spc="-235"/>
              <a:t>in</a:t>
            </a:r>
            <a:r>
              <a:rPr dirty="0" sz="4000" spc="-440"/>
              <a:t> </a:t>
            </a:r>
            <a:r>
              <a:rPr dirty="0" sz="4000" spc="-250"/>
              <a:t>the</a:t>
            </a:r>
            <a:r>
              <a:rPr dirty="0" sz="4000" spc="-430"/>
              <a:t> </a:t>
            </a:r>
            <a:r>
              <a:rPr dirty="0" sz="4000" spc="-195"/>
              <a:t>Regulation</a:t>
            </a:r>
            <a:r>
              <a:rPr dirty="0" sz="4000" spc="-409"/>
              <a:t> </a:t>
            </a:r>
            <a:r>
              <a:rPr dirty="0" sz="4000" spc="-225"/>
              <a:t>of</a:t>
            </a:r>
            <a:r>
              <a:rPr dirty="0" sz="4000" spc="-415"/>
              <a:t> </a:t>
            </a:r>
            <a:r>
              <a:rPr dirty="0" sz="4000" spc="-245"/>
              <a:t>Liver</a:t>
            </a:r>
            <a:r>
              <a:rPr dirty="0" sz="4000" spc="-434"/>
              <a:t> </a:t>
            </a:r>
            <a:r>
              <a:rPr dirty="0" sz="4000" spc="-175"/>
              <a:t>Function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304800" y="1690116"/>
            <a:ext cx="11049000" cy="4994275"/>
          </a:xfrm>
          <a:custGeom>
            <a:avLst/>
            <a:gdLst/>
            <a:ahLst/>
            <a:cxnLst/>
            <a:rect l="l" t="t" r="r" b="b"/>
            <a:pathLst>
              <a:path w="11049000" h="4994275">
                <a:moveTo>
                  <a:pt x="11049000" y="0"/>
                </a:moveTo>
                <a:lnTo>
                  <a:pt x="0" y="0"/>
                </a:lnTo>
                <a:lnTo>
                  <a:pt x="0" y="4994148"/>
                </a:lnTo>
                <a:lnTo>
                  <a:pt x="11049000" y="4994148"/>
                </a:lnTo>
                <a:lnTo>
                  <a:pt x="11049000" y="0"/>
                </a:lnTo>
                <a:close/>
              </a:path>
            </a:pathLst>
          </a:custGeom>
          <a:solidFill>
            <a:srgbClr val="C1E4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83540" y="1572920"/>
            <a:ext cx="7276465" cy="46259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9055">
              <a:lnSpc>
                <a:spcPct val="11960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2800" spc="-145">
                <a:latin typeface="Trebuchet MS"/>
                <a:cs typeface="Trebuchet MS"/>
              </a:rPr>
              <a:t>T</a:t>
            </a:r>
            <a:r>
              <a:rPr dirty="0" sz="2800" spc="-145">
                <a:latin typeface="Trebuchet MS"/>
                <a:cs typeface="Trebuchet MS"/>
              </a:rPr>
              <a:t>h</a:t>
            </a:r>
            <a:r>
              <a:rPr dirty="0" sz="2800" spc="-55">
                <a:latin typeface="Trebuchet MS"/>
                <a:cs typeface="Trebuchet MS"/>
              </a:rPr>
              <a:t>e</a:t>
            </a:r>
            <a:r>
              <a:rPr dirty="0" sz="2800" spc="-270">
                <a:latin typeface="Trebuchet MS"/>
                <a:cs typeface="Trebuchet MS"/>
              </a:rPr>
              <a:t> </a:t>
            </a:r>
            <a:r>
              <a:rPr dirty="0" sz="2800" spc="-125">
                <a:latin typeface="Trebuchet MS"/>
                <a:cs typeface="Trebuchet MS"/>
              </a:rPr>
              <a:t>l</a:t>
            </a:r>
            <a:r>
              <a:rPr dirty="0" sz="2800" spc="-114">
                <a:latin typeface="Trebuchet MS"/>
                <a:cs typeface="Trebuchet MS"/>
              </a:rPr>
              <a:t>i</a:t>
            </a:r>
            <a:r>
              <a:rPr dirty="0" sz="2800" spc="-140">
                <a:latin typeface="Trebuchet MS"/>
                <a:cs typeface="Trebuchet MS"/>
              </a:rPr>
              <a:t>v</a:t>
            </a:r>
            <a:r>
              <a:rPr dirty="0" sz="2800" spc="-105">
                <a:latin typeface="Trebuchet MS"/>
                <a:cs typeface="Trebuchet MS"/>
              </a:rPr>
              <a:t>er</a:t>
            </a:r>
            <a:r>
              <a:rPr dirty="0" sz="2800" spc="-280">
                <a:latin typeface="Trebuchet MS"/>
                <a:cs typeface="Trebuchet MS"/>
              </a:rPr>
              <a:t> </a:t>
            </a:r>
            <a:r>
              <a:rPr dirty="0" sz="2800" spc="45">
                <a:latin typeface="Trebuchet MS"/>
                <a:cs typeface="Trebuchet MS"/>
              </a:rPr>
              <a:t>is</a:t>
            </a:r>
            <a:r>
              <a:rPr dirty="0" sz="2800" spc="-270">
                <a:latin typeface="Trebuchet MS"/>
                <a:cs typeface="Trebuchet MS"/>
              </a:rPr>
              <a:t> </a:t>
            </a:r>
            <a:r>
              <a:rPr dirty="0" sz="2800" spc="-85">
                <a:latin typeface="Trebuchet MS"/>
                <a:cs typeface="Trebuchet MS"/>
              </a:rPr>
              <a:t>th</a:t>
            </a:r>
            <a:r>
              <a:rPr dirty="0" sz="2800" spc="-95">
                <a:latin typeface="Trebuchet MS"/>
                <a:cs typeface="Trebuchet MS"/>
              </a:rPr>
              <a:t>e</a:t>
            </a:r>
            <a:r>
              <a:rPr dirty="0" sz="2800" spc="-280">
                <a:latin typeface="Trebuchet MS"/>
                <a:cs typeface="Trebuchet MS"/>
              </a:rPr>
              <a:t> </a:t>
            </a:r>
            <a:r>
              <a:rPr dirty="0" sz="2800" spc="-95">
                <a:latin typeface="Trebuchet MS"/>
                <a:cs typeface="Trebuchet MS"/>
              </a:rPr>
              <a:t>p</a:t>
            </a:r>
            <a:r>
              <a:rPr dirty="0" sz="2800" spc="-55">
                <a:latin typeface="Trebuchet MS"/>
                <a:cs typeface="Trebuchet MS"/>
              </a:rPr>
              <a:t>r</a:t>
            </a:r>
            <a:r>
              <a:rPr dirty="0" sz="2800" spc="-20">
                <a:latin typeface="Trebuchet MS"/>
                <a:cs typeface="Trebuchet MS"/>
              </a:rPr>
              <a:t>im</a:t>
            </a:r>
            <a:r>
              <a:rPr dirty="0" sz="2800" spc="-15">
                <a:latin typeface="Trebuchet MS"/>
                <a:cs typeface="Trebuchet MS"/>
              </a:rPr>
              <a:t>a</a:t>
            </a:r>
            <a:r>
              <a:rPr dirty="0" sz="2800" spc="-110">
                <a:latin typeface="Trebuchet MS"/>
                <a:cs typeface="Trebuchet MS"/>
              </a:rPr>
              <a:t>r</a:t>
            </a:r>
            <a:r>
              <a:rPr dirty="0" sz="2800" spc="-120">
                <a:latin typeface="Trebuchet MS"/>
                <a:cs typeface="Trebuchet MS"/>
              </a:rPr>
              <a:t>y</a:t>
            </a:r>
            <a:r>
              <a:rPr dirty="0" sz="2800" spc="-280">
                <a:latin typeface="Trebuchet MS"/>
                <a:cs typeface="Trebuchet MS"/>
              </a:rPr>
              <a:t> </a:t>
            </a:r>
            <a:r>
              <a:rPr dirty="0" sz="2800" spc="-70">
                <a:latin typeface="Trebuchet MS"/>
                <a:cs typeface="Trebuchet MS"/>
              </a:rPr>
              <a:t>o</a:t>
            </a:r>
            <a:r>
              <a:rPr dirty="0" sz="2800" spc="-100">
                <a:latin typeface="Trebuchet MS"/>
                <a:cs typeface="Trebuchet MS"/>
              </a:rPr>
              <a:t>r</a:t>
            </a:r>
            <a:r>
              <a:rPr dirty="0" sz="2800" spc="-80">
                <a:latin typeface="Trebuchet MS"/>
                <a:cs typeface="Trebuchet MS"/>
              </a:rPr>
              <a:t>g</a:t>
            </a:r>
            <a:r>
              <a:rPr dirty="0" sz="2800" spc="5">
                <a:latin typeface="Trebuchet MS"/>
                <a:cs typeface="Trebuchet MS"/>
              </a:rPr>
              <a:t>a</a:t>
            </a:r>
            <a:r>
              <a:rPr dirty="0" sz="2800" spc="10">
                <a:latin typeface="Trebuchet MS"/>
                <a:cs typeface="Trebuchet MS"/>
              </a:rPr>
              <a:t>n</a:t>
            </a:r>
            <a:r>
              <a:rPr dirty="0" sz="2800" spc="-265">
                <a:latin typeface="Trebuchet MS"/>
                <a:cs typeface="Trebuchet MS"/>
              </a:rPr>
              <a:t> </a:t>
            </a:r>
            <a:r>
              <a:rPr dirty="0" sz="2800" spc="-80">
                <a:latin typeface="Trebuchet MS"/>
                <a:cs typeface="Trebuchet MS"/>
              </a:rPr>
              <a:t>of</a:t>
            </a:r>
            <a:r>
              <a:rPr dirty="0" sz="2800" spc="-270">
                <a:latin typeface="Trebuchet MS"/>
                <a:cs typeface="Trebuchet MS"/>
              </a:rPr>
              <a:t> </a:t>
            </a:r>
            <a:r>
              <a:rPr dirty="0" sz="2800" spc="-15">
                <a:latin typeface="Trebuchet MS"/>
                <a:cs typeface="Trebuchet MS"/>
              </a:rPr>
              <a:t>insulin</a:t>
            </a:r>
            <a:r>
              <a:rPr dirty="0" sz="2800" spc="-275">
                <a:latin typeface="Trebuchet MS"/>
                <a:cs typeface="Trebuchet MS"/>
              </a:rPr>
              <a:t> </a:t>
            </a:r>
            <a:r>
              <a:rPr dirty="0" sz="2800" spc="-45">
                <a:latin typeface="Trebuchet MS"/>
                <a:cs typeface="Trebuchet MS"/>
              </a:rPr>
              <a:t>ac</a:t>
            </a:r>
            <a:r>
              <a:rPr dirty="0" sz="2800" spc="-45">
                <a:latin typeface="Trebuchet MS"/>
                <a:cs typeface="Trebuchet MS"/>
              </a:rPr>
              <a:t>t</a:t>
            </a:r>
            <a:r>
              <a:rPr dirty="0" sz="2800" spc="-70">
                <a:latin typeface="Trebuchet MS"/>
                <a:cs typeface="Trebuchet MS"/>
              </a:rPr>
              <a:t>ion.  </a:t>
            </a:r>
            <a:r>
              <a:rPr dirty="0" sz="2800" spc="-45">
                <a:latin typeface="Trebuchet MS"/>
                <a:cs typeface="Trebuchet MS"/>
              </a:rPr>
              <a:t>A-</a:t>
            </a:r>
            <a:r>
              <a:rPr dirty="0" sz="2800" spc="-260">
                <a:latin typeface="Trebuchet MS"/>
                <a:cs typeface="Trebuchet MS"/>
              </a:rPr>
              <a:t> </a:t>
            </a:r>
            <a:r>
              <a:rPr dirty="0" sz="2800" spc="-5">
                <a:latin typeface="Trebuchet MS"/>
                <a:cs typeface="Trebuchet MS"/>
              </a:rPr>
              <a:t>Insulin</a:t>
            </a:r>
            <a:r>
              <a:rPr dirty="0" sz="2800" spc="-280">
                <a:latin typeface="Trebuchet MS"/>
                <a:cs typeface="Trebuchet MS"/>
              </a:rPr>
              <a:t> </a:t>
            </a:r>
            <a:r>
              <a:rPr dirty="0" sz="2800" spc="-35">
                <a:latin typeface="Trebuchet MS"/>
                <a:cs typeface="Trebuchet MS"/>
              </a:rPr>
              <a:t>upregulates</a:t>
            </a:r>
            <a:r>
              <a:rPr dirty="0" sz="2800" spc="-280">
                <a:latin typeface="Trebuchet MS"/>
                <a:cs typeface="Trebuchet MS"/>
              </a:rPr>
              <a:t> </a:t>
            </a:r>
            <a:r>
              <a:rPr dirty="0" sz="2800" spc="-45">
                <a:latin typeface="Trebuchet MS"/>
                <a:cs typeface="Trebuchet MS"/>
              </a:rPr>
              <a:t>glucose-utilizing</a:t>
            </a:r>
            <a:r>
              <a:rPr dirty="0" sz="2800" spc="-280">
                <a:latin typeface="Trebuchet MS"/>
                <a:cs typeface="Trebuchet MS"/>
              </a:rPr>
              <a:t> </a:t>
            </a:r>
            <a:r>
              <a:rPr dirty="0" sz="2800" spc="-120">
                <a:latin typeface="Trebuchet MS"/>
                <a:cs typeface="Trebuchet MS"/>
              </a:rPr>
              <a:t>activity:</a:t>
            </a:r>
            <a:endParaRPr sz="2800">
              <a:latin typeface="Trebuchet MS"/>
              <a:cs typeface="Trebuchet MS"/>
            </a:endParaRPr>
          </a:p>
          <a:p>
            <a:pPr marL="600710" indent="-588645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600710" algn="l"/>
                <a:tab pos="601345" algn="l"/>
              </a:tabLst>
            </a:pPr>
            <a:r>
              <a:rPr dirty="0" sz="2800" spc="-35">
                <a:latin typeface="Trebuchet MS"/>
                <a:cs typeface="Trebuchet MS"/>
              </a:rPr>
              <a:t>Accele</a:t>
            </a:r>
            <a:r>
              <a:rPr dirty="0" sz="2800" spc="-100">
                <a:latin typeface="Trebuchet MS"/>
                <a:cs typeface="Trebuchet MS"/>
              </a:rPr>
              <a:t>r</a:t>
            </a:r>
            <a:r>
              <a:rPr dirty="0" sz="2800" spc="-10">
                <a:latin typeface="Trebuchet MS"/>
                <a:cs typeface="Trebuchet MS"/>
              </a:rPr>
              <a:t>a</a:t>
            </a:r>
            <a:r>
              <a:rPr dirty="0" sz="2800" spc="-225">
                <a:latin typeface="Trebuchet MS"/>
                <a:cs typeface="Trebuchet MS"/>
              </a:rPr>
              <a:t>t</a:t>
            </a:r>
            <a:r>
              <a:rPr dirty="0" sz="2800" spc="-25">
                <a:latin typeface="Trebuchet MS"/>
                <a:cs typeface="Trebuchet MS"/>
              </a:rPr>
              <a:t>ed</a:t>
            </a:r>
            <a:r>
              <a:rPr dirty="0" sz="2800" spc="-240">
                <a:latin typeface="Trebuchet MS"/>
                <a:cs typeface="Trebuchet MS"/>
              </a:rPr>
              <a:t> </a:t>
            </a:r>
            <a:r>
              <a:rPr dirty="0" sz="2800" spc="-10">
                <a:latin typeface="Trebuchet MS"/>
                <a:cs typeface="Trebuchet MS"/>
              </a:rPr>
              <a:t>hep</a:t>
            </a:r>
            <a:r>
              <a:rPr dirty="0" sz="2800" spc="-20">
                <a:latin typeface="Trebuchet MS"/>
                <a:cs typeface="Trebuchet MS"/>
              </a:rPr>
              <a:t>a</a:t>
            </a:r>
            <a:r>
              <a:rPr dirty="0" sz="2800" spc="-80">
                <a:latin typeface="Trebuchet MS"/>
                <a:cs typeface="Trebuchet MS"/>
              </a:rPr>
              <a:t>ti</a:t>
            </a:r>
            <a:r>
              <a:rPr dirty="0" sz="2800" spc="-110">
                <a:latin typeface="Trebuchet MS"/>
                <a:cs typeface="Trebuchet MS"/>
              </a:rPr>
              <a:t>c</a:t>
            </a:r>
            <a:r>
              <a:rPr dirty="0" sz="2800" spc="-270">
                <a:latin typeface="Trebuchet MS"/>
                <a:cs typeface="Trebuchet MS"/>
              </a:rPr>
              <a:t> </a:t>
            </a:r>
            <a:r>
              <a:rPr dirty="0" sz="2800" spc="-100">
                <a:latin typeface="Trebuchet MS"/>
                <a:cs typeface="Trebuchet MS"/>
              </a:rPr>
              <a:t>g</a:t>
            </a:r>
            <a:r>
              <a:rPr dirty="0" sz="2800" spc="-50">
                <a:latin typeface="Trebuchet MS"/>
                <a:cs typeface="Trebuchet MS"/>
              </a:rPr>
              <a:t>l</a:t>
            </a:r>
            <a:r>
              <a:rPr dirty="0" sz="2800" spc="65">
                <a:latin typeface="Trebuchet MS"/>
                <a:cs typeface="Trebuchet MS"/>
              </a:rPr>
              <a:t>ucose</a:t>
            </a:r>
            <a:r>
              <a:rPr dirty="0" sz="2800" spc="-254">
                <a:latin typeface="Trebuchet MS"/>
                <a:cs typeface="Trebuchet MS"/>
              </a:rPr>
              <a:t> </a:t>
            </a:r>
            <a:r>
              <a:rPr dirty="0" sz="2800" spc="-110">
                <a:latin typeface="Trebuchet MS"/>
                <a:cs typeface="Trebuchet MS"/>
              </a:rPr>
              <a:t>uti</a:t>
            </a:r>
            <a:r>
              <a:rPr dirty="0" sz="2800" spc="-75">
                <a:latin typeface="Trebuchet MS"/>
                <a:cs typeface="Trebuchet MS"/>
              </a:rPr>
              <a:t>l</a:t>
            </a:r>
            <a:r>
              <a:rPr dirty="0" sz="2800" spc="-65">
                <a:latin typeface="Trebuchet MS"/>
                <a:cs typeface="Trebuchet MS"/>
              </a:rPr>
              <a:t>iz</a:t>
            </a:r>
            <a:r>
              <a:rPr dirty="0" sz="2800" spc="-114">
                <a:latin typeface="Trebuchet MS"/>
                <a:cs typeface="Trebuchet MS"/>
              </a:rPr>
              <a:t>a</a:t>
            </a:r>
            <a:r>
              <a:rPr dirty="0" sz="2800" spc="-90">
                <a:latin typeface="Trebuchet MS"/>
                <a:cs typeface="Trebuchet MS"/>
              </a:rPr>
              <a:t>ti</a:t>
            </a:r>
            <a:r>
              <a:rPr dirty="0" sz="2800" spc="-130">
                <a:latin typeface="Trebuchet MS"/>
                <a:cs typeface="Trebuchet MS"/>
              </a:rPr>
              <a:t>o</a:t>
            </a:r>
            <a:r>
              <a:rPr dirty="0" sz="2800" spc="10">
                <a:latin typeface="Trebuchet MS"/>
                <a:cs typeface="Trebuchet MS"/>
              </a:rPr>
              <a:t>n</a:t>
            </a:r>
            <a:endParaRPr sz="2800">
              <a:latin typeface="Trebuchet MS"/>
              <a:cs typeface="Trebuchet MS"/>
            </a:endParaRPr>
          </a:p>
          <a:p>
            <a:pPr marL="600710" indent="-588645">
              <a:lnSpc>
                <a:spcPct val="100000"/>
              </a:lnSpc>
              <a:spcBef>
                <a:spcPts val="660"/>
              </a:spcBef>
              <a:buAutoNum type="arabicPeriod"/>
              <a:tabLst>
                <a:tab pos="600710" algn="l"/>
                <a:tab pos="601345" algn="l"/>
              </a:tabLst>
            </a:pPr>
            <a:r>
              <a:rPr dirty="0" sz="2800" spc="5">
                <a:latin typeface="Trebuchet MS"/>
                <a:cs typeface="Trebuchet MS"/>
              </a:rPr>
              <a:t>Glycolysis</a:t>
            </a:r>
            <a:endParaRPr sz="2800">
              <a:latin typeface="Trebuchet MS"/>
              <a:cs typeface="Trebuchet MS"/>
            </a:endParaRPr>
          </a:p>
          <a:p>
            <a:pPr marL="527685" indent="-515620">
              <a:lnSpc>
                <a:spcPct val="100000"/>
              </a:lnSpc>
              <a:spcBef>
                <a:spcPts val="66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dirty="0" sz="2800" spc="5">
                <a:latin typeface="Trebuchet MS"/>
                <a:cs typeface="Trebuchet MS"/>
              </a:rPr>
              <a:t>Glycogenesis</a:t>
            </a:r>
            <a:endParaRPr sz="2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dirty="0" sz="2800" spc="100">
                <a:latin typeface="Trebuchet MS"/>
                <a:cs typeface="Trebuchet MS"/>
              </a:rPr>
              <a:t>B</a:t>
            </a:r>
            <a:r>
              <a:rPr dirty="0" sz="2800" spc="-80">
                <a:latin typeface="Trebuchet MS"/>
                <a:cs typeface="Trebuchet MS"/>
              </a:rPr>
              <a:t>-</a:t>
            </a:r>
            <a:r>
              <a:rPr dirty="0" sz="2800" spc="-275">
                <a:latin typeface="Trebuchet MS"/>
                <a:cs typeface="Trebuchet MS"/>
              </a:rPr>
              <a:t> </a:t>
            </a:r>
            <a:r>
              <a:rPr dirty="0" sz="2800" spc="-5">
                <a:latin typeface="Trebuchet MS"/>
                <a:cs typeface="Trebuchet MS"/>
              </a:rPr>
              <a:t>Insuli</a:t>
            </a:r>
            <a:r>
              <a:rPr dirty="0" sz="2800">
                <a:latin typeface="Trebuchet MS"/>
                <a:cs typeface="Trebuchet MS"/>
              </a:rPr>
              <a:t>n</a:t>
            </a:r>
            <a:r>
              <a:rPr dirty="0" sz="2800" spc="-280">
                <a:latin typeface="Trebuchet MS"/>
                <a:cs typeface="Trebuchet MS"/>
              </a:rPr>
              <a:t> </a:t>
            </a:r>
            <a:r>
              <a:rPr dirty="0" sz="2800" spc="20">
                <a:latin typeface="Trebuchet MS"/>
                <a:cs typeface="Trebuchet MS"/>
              </a:rPr>
              <a:t>d</a:t>
            </a:r>
            <a:r>
              <a:rPr dirty="0" sz="2800">
                <a:latin typeface="Trebuchet MS"/>
                <a:cs typeface="Trebuchet MS"/>
              </a:rPr>
              <a:t>o</a:t>
            </a:r>
            <a:r>
              <a:rPr dirty="0" sz="2800" spc="-85">
                <a:latin typeface="Trebuchet MS"/>
                <a:cs typeface="Trebuchet MS"/>
              </a:rPr>
              <a:t>wn</a:t>
            </a:r>
            <a:r>
              <a:rPr dirty="0" sz="2800" spc="-90">
                <a:latin typeface="Trebuchet MS"/>
                <a:cs typeface="Trebuchet MS"/>
              </a:rPr>
              <a:t>r</a:t>
            </a:r>
            <a:r>
              <a:rPr dirty="0" sz="2800" spc="-35">
                <a:latin typeface="Trebuchet MS"/>
                <a:cs typeface="Trebuchet MS"/>
              </a:rPr>
              <a:t>egul</a:t>
            </a:r>
            <a:r>
              <a:rPr dirty="0" sz="2800" spc="-50">
                <a:latin typeface="Trebuchet MS"/>
                <a:cs typeface="Trebuchet MS"/>
              </a:rPr>
              <a:t>a</a:t>
            </a:r>
            <a:r>
              <a:rPr dirty="0" sz="2800" spc="-225">
                <a:latin typeface="Trebuchet MS"/>
                <a:cs typeface="Trebuchet MS"/>
              </a:rPr>
              <a:t>t</a:t>
            </a:r>
            <a:r>
              <a:rPr dirty="0" sz="2800" spc="85">
                <a:latin typeface="Trebuchet MS"/>
                <a:cs typeface="Trebuchet MS"/>
              </a:rPr>
              <a:t>es</a:t>
            </a:r>
            <a:r>
              <a:rPr dirty="0" sz="2800" spc="-280">
                <a:latin typeface="Trebuchet MS"/>
                <a:cs typeface="Trebuchet MS"/>
              </a:rPr>
              <a:t> </a:t>
            </a:r>
            <a:r>
              <a:rPr dirty="0" sz="2800" spc="-50">
                <a:latin typeface="Trebuchet MS"/>
                <a:cs typeface="Trebuchet MS"/>
              </a:rPr>
              <a:t>g</a:t>
            </a:r>
            <a:r>
              <a:rPr dirty="0" sz="2800" spc="30">
                <a:latin typeface="Trebuchet MS"/>
                <a:cs typeface="Trebuchet MS"/>
              </a:rPr>
              <a:t>lucos</a:t>
            </a:r>
            <a:r>
              <a:rPr dirty="0" sz="2800" spc="40">
                <a:latin typeface="Trebuchet MS"/>
                <a:cs typeface="Trebuchet MS"/>
              </a:rPr>
              <a:t>e</a:t>
            </a:r>
            <a:r>
              <a:rPr dirty="0" sz="2800" spc="-260">
                <a:latin typeface="Trebuchet MS"/>
                <a:cs typeface="Trebuchet MS"/>
              </a:rPr>
              <a:t> </a:t>
            </a:r>
            <a:r>
              <a:rPr dirty="0" sz="2800" spc="-95">
                <a:latin typeface="Trebuchet MS"/>
                <a:cs typeface="Trebuchet MS"/>
              </a:rPr>
              <a:t>p</a:t>
            </a:r>
            <a:r>
              <a:rPr dirty="0" sz="2800" spc="-95">
                <a:latin typeface="Trebuchet MS"/>
                <a:cs typeface="Trebuchet MS"/>
              </a:rPr>
              <a:t>r</a:t>
            </a:r>
            <a:r>
              <a:rPr dirty="0" sz="2800" spc="-20">
                <a:latin typeface="Trebuchet MS"/>
                <a:cs typeface="Trebuchet MS"/>
              </a:rPr>
              <a:t>oduction</a:t>
            </a:r>
            <a:r>
              <a:rPr dirty="0" sz="2800" spc="-245">
                <a:latin typeface="Trebuchet MS"/>
                <a:cs typeface="Trebuchet MS"/>
              </a:rPr>
              <a:t> </a:t>
            </a:r>
            <a:r>
              <a:rPr dirty="0" sz="2800" spc="-15">
                <a:latin typeface="Trebuchet MS"/>
                <a:cs typeface="Trebuchet MS"/>
              </a:rPr>
              <a:t>b</a:t>
            </a:r>
            <a:r>
              <a:rPr dirty="0" sz="2800" spc="-120">
                <a:latin typeface="Trebuchet MS"/>
                <a:cs typeface="Trebuchet MS"/>
              </a:rPr>
              <a:t>y</a:t>
            </a:r>
            <a:endParaRPr sz="2800">
              <a:latin typeface="Trebuchet MS"/>
              <a:cs typeface="Trebuchet MS"/>
            </a:endParaRPr>
          </a:p>
          <a:p>
            <a:pPr marL="600710" indent="-588645">
              <a:lnSpc>
                <a:spcPct val="100000"/>
              </a:lnSpc>
              <a:spcBef>
                <a:spcPts val="660"/>
              </a:spcBef>
              <a:buAutoNum type="arabicPeriod"/>
              <a:tabLst>
                <a:tab pos="600710" algn="l"/>
                <a:tab pos="601345" algn="l"/>
              </a:tabLst>
            </a:pPr>
            <a:r>
              <a:rPr dirty="0" sz="2800" spc="85">
                <a:latin typeface="Trebuchet MS"/>
                <a:cs typeface="Trebuchet MS"/>
              </a:rPr>
              <a:t>Su</a:t>
            </a:r>
            <a:r>
              <a:rPr dirty="0" sz="2800" spc="100">
                <a:latin typeface="Trebuchet MS"/>
                <a:cs typeface="Trebuchet MS"/>
              </a:rPr>
              <a:t>p</a:t>
            </a:r>
            <a:r>
              <a:rPr dirty="0" sz="2800" spc="-95">
                <a:latin typeface="Trebuchet MS"/>
                <a:cs typeface="Trebuchet MS"/>
              </a:rPr>
              <a:t>p</a:t>
            </a:r>
            <a:r>
              <a:rPr dirty="0" sz="2800" spc="-90">
                <a:latin typeface="Trebuchet MS"/>
                <a:cs typeface="Trebuchet MS"/>
              </a:rPr>
              <a:t>r</a:t>
            </a:r>
            <a:r>
              <a:rPr dirty="0" sz="2800" spc="70">
                <a:latin typeface="Trebuchet MS"/>
                <a:cs typeface="Trebuchet MS"/>
              </a:rPr>
              <a:t>ess</a:t>
            </a:r>
            <a:r>
              <a:rPr dirty="0" sz="2800" spc="50">
                <a:latin typeface="Trebuchet MS"/>
                <a:cs typeface="Trebuchet MS"/>
              </a:rPr>
              <a:t>i</a:t>
            </a:r>
            <a:r>
              <a:rPr dirty="0" sz="2800" spc="-30">
                <a:latin typeface="Trebuchet MS"/>
                <a:cs typeface="Trebuchet MS"/>
              </a:rPr>
              <a:t>n</a:t>
            </a:r>
            <a:r>
              <a:rPr dirty="0" sz="2800" spc="-20">
                <a:latin typeface="Trebuchet MS"/>
                <a:cs typeface="Trebuchet MS"/>
              </a:rPr>
              <a:t>g</a:t>
            </a:r>
            <a:r>
              <a:rPr dirty="0" sz="2800" spc="-245">
                <a:latin typeface="Trebuchet MS"/>
                <a:cs typeface="Trebuchet MS"/>
              </a:rPr>
              <a:t> </a:t>
            </a:r>
            <a:r>
              <a:rPr dirty="0" sz="2800" spc="-100">
                <a:latin typeface="Trebuchet MS"/>
                <a:cs typeface="Trebuchet MS"/>
              </a:rPr>
              <a:t>ne</a:t>
            </a:r>
            <a:r>
              <a:rPr dirty="0" sz="2800" spc="-70">
                <a:latin typeface="Trebuchet MS"/>
                <a:cs typeface="Trebuchet MS"/>
              </a:rPr>
              <a:t>t</a:t>
            </a:r>
            <a:r>
              <a:rPr dirty="0" sz="2800" spc="-270">
                <a:latin typeface="Trebuchet MS"/>
                <a:cs typeface="Trebuchet MS"/>
              </a:rPr>
              <a:t> </a:t>
            </a:r>
            <a:r>
              <a:rPr dirty="0" sz="2800" spc="-100">
                <a:latin typeface="Trebuchet MS"/>
                <a:cs typeface="Trebuchet MS"/>
              </a:rPr>
              <a:t>g</a:t>
            </a:r>
            <a:r>
              <a:rPr dirty="0" sz="2800" spc="-55">
                <a:latin typeface="Trebuchet MS"/>
                <a:cs typeface="Trebuchet MS"/>
              </a:rPr>
              <a:t>l</a:t>
            </a:r>
            <a:r>
              <a:rPr dirty="0" sz="2800" spc="60">
                <a:latin typeface="Trebuchet MS"/>
                <a:cs typeface="Trebuchet MS"/>
              </a:rPr>
              <a:t>ucose</a:t>
            </a:r>
            <a:r>
              <a:rPr dirty="0" sz="2800" spc="-250">
                <a:latin typeface="Trebuchet MS"/>
                <a:cs typeface="Trebuchet MS"/>
              </a:rPr>
              <a:t> </a:t>
            </a:r>
            <a:r>
              <a:rPr dirty="0" sz="2800" spc="-95">
                <a:latin typeface="Trebuchet MS"/>
                <a:cs typeface="Trebuchet MS"/>
              </a:rPr>
              <a:t>p</a:t>
            </a:r>
            <a:r>
              <a:rPr dirty="0" sz="2800" spc="-90">
                <a:latin typeface="Trebuchet MS"/>
                <a:cs typeface="Trebuchet MS"/>
              </a:rPr>
              <a:t>r</a:t>
            </a:r>
            <a:r>
              <a:rPr dirty="0" sz="2800" spc="20">
                <a:latin typeface="Trebuchet MS"/>
                <a:cs typeface="Trebuchet MS"/>
              </a:rPr>
              <a:t>o</a:t>
            </a:r>
            <a:r>
              <a:rPr dirty="0" sz="2800" spc="30">
                <a:latin typeface="Trebuchet MS"/>
                <a:cs typeface="Trebuchet MS"/>
              </a:rPr>
              <a:t>d</a:t>
            </a:r>
            <a:r>
              <a:rPr dirty="0" sz="2800" spc="-35">
                <a:latin typeface="Trebuchet MS"/>
                <a:cs typeface="Trebuchet MS"/>
              </a:rPr>
              <a:t>ucti</a:t>
            </a:r>
            <a:r>
              <a:rPr dirty="0" sz="2800" spc="-40">
                <a:latin typeface="Trebuchet MS"/>
                <a:cs typeface="Trebuchet MS"/>
              </a:rPr>
              <a:t>o</a:t>
            </a:r>
            <a:r>
              <a:rPr dirty="0" sz="2800" spc="10">
                <a:latin typeface="Trebuchet MS"/>
                <a:cs typeface="Trebuchet MS"/>
              </a:rPr>
              <a:t>n</a:t>
            </a:r>
            <a:endParaRPr sz="2800">
              <a:latin typeface="Trebuchet MS"/>
              <a:cs typeface="Trebuchet MS"/>
            </a:endParaRPr>
          </a:p>
          <a:p>
            <a:pPr marL="600710" indent="-588645">
              <a:lnSpc>
                <a:spcPct val="100000"/>
              </a:lnSpc>
              <a:spcBef>
                <a:spcPts val="660"/>
              </a:spcBef>
              <a:buAutoNum type="arabicPeriod"/>
              <a:tabLst>
                <a:tab pos="600710" algn="l"/>
                <a:tab pos="601345" algn="l"/>
              </a:tabLst>
            </a:pPr>
            <a:r>
              <a:rPr dirty="0" sz="2800" spc="15">
                <a:latin typeface="Trebuchet MS"/>
                <a:cs typeface="Trebuchet MS"/>
              </a:rPr>
              <a:t>Gluconeogenesis</a:t>
            </a:r>
            <a:endParaRPr sz="2800">
              <a:latin typeface="Trebuchet MS"/>
              <a:cs typeface="Trebuchet MS"/>
            </a:endParaRPr>
          </a:p>
          <a:p>
            <a:pPr marL="600710" indent="-588645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600710" algn="l"/>
                <a:tab pos="601345" algn="l"/>
              </a:tabLst>
            </a:pPr>
            <a:r>
              <a:rPr dirty="0" sz="2800" spc="-20">
                <a:latin typeface="Trebuchet MS"/>
                <a:cs typeface="Trebuchet MS"/>
              </a:rPr>
              <a:t>Glycogenolysis.</a:t>
            </a:r>
            <a:endParaRPr sz="2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65759"/>
            <a:ext cx="10515600" cy="1324610"/>
          </a:xfrm>
          <a:prstGeom prst="rect"/>
          <a:solidFill>
            <a:srgbClr val="FFFF00"/>
          </a:solidFill>
        </p:spPr>
        <p:txBody>
          <a:bodyPr wrap="square" lIns="0" tIns="26670" rIns="0" bIns="0" rtlCol="0" vert="horz">
            <a:spAutoFit/>
          </a:bodyPr>
          <a:lstStyle/>
          <a:p>
            <a:pPr marL="91440" marR="514984">
              <a:lnSpc>
                <a:spcPts val="4750"/>
              </a:lnSpc>
              <a:spcBef>
                <a:spcPts val="210"/>
              </a:spcBef>
            </a:pPr>
            <a:r>
              <a:rPr dirty="0" spc="-270"/>
              <a:t>2.</a:t>
            </a:r>
            <a:r>
              <a:rPr dirty="0" spc="-480"/>
              <a:t> </a:t>
            </a:r>
            <a:r>
              <a:rPr dirty="0" spc="40"/>
              <a:t>R</a:t>
            </a:r>
            <a:r>
              <a:rPr dirty="0" spc="-185"/>
              <a:t>ole</a:t>
            </a:r>
            <a:r>
              <a:rPr dirty="0" spc="-475"/>
              <a:t> </a:t>
            </a:r>
            <a:r>
              <a:rPr dirty="0" spc="-245"/>
              <a:t>of</a:t>
            </a:r>
            <a:r>
              <a:rPr dirty="0" spc="-475"/>
              <a:t> </a:t>
            </a:r>
            <a:r>
              <a:rPr dirty="0" spc="-145"/>
              <a:t>Insulin</a:t>
            </a:r>
            <a:r>
              <a:rPr dirty="0" spc="-475"/>
              <a:t> </a:t>
            </a:r>
            <a:r>
              <a:rPr dirty="0" spc="-180"/>
              <a:t>i</a:t>
            </a:r>
            <a:r>
              <a:rPr dirty="0" spc="-335"/>
              <a:t>n</a:t>
            </a:r>
            <a:r>
              <a:rPr dirty="0" spc="-470"/>
              <a:t> </a:t>
            </a:r>
            <a:r>
              <a:rPr dirty="0" spc="-270"/>
              <a:t>the</a:t>
            </a:r>
            <a:r>
              <a:rPr dirty="0" spc="-475"/>
              <a:t> </a:t>
            </a:r>
            <a:r>
              <a:rPr dirty="0" spc="-165"/>
              <a:t>Reg</a:t>
            </a:r>
            <a:r>
              <a:rPr dirty="0" spc="-150"/>
              <a:t>u</a:t>
            </a:r>
            <a:r>
              <a:rPr dirty="0" spc="-140"/>
              <a:t>l</a:t>
            </a:r>
            <a:r>
              <a:rPr dirty="0" spc="-275"/>
              <a:t>a</a:t>
            </a:r>
            <a:r>
              <a:rPr dirty="0" spc="-254"/>
              <a:t>tion</a:t>
            </a:r>
            <a:r>
              <a:rPr dirty="0" spc="-495"/>
              <a:t> </a:t>
            </a:r>
            <a:r>
              <a:rPr dirty="0" spc="-245"/>
              <a:t>of</a:t>
            </a:r>
            <a:r>
              <a:rPr dirty="0" spc="-475"/>
              <a:t> </a:t>
            </a:r>
            <a:r>
              <a:rPr dirty="0" spc="35"/>
              <a:t>M</a:t>
            </a:r>
            <a:r>
              <a:rPr dirty="0" spc="40"/>
              <a:t>u</a:t>
            </a:r>
            <a:r>
              <a:rPr dirty="0" spc="-45"/>
              <a:t>scle  </a:t>
            </a:r>
            <a:r>
              <a:rPr dirty="0" spc="-185"/>
              <a:t>Function</a:t>
            </a:r>
          </a:p>
        </p:txBody>
      </p:sp>
      <p:sp>
        <p:nvSpPr>
          <p:cNvPr id="3" name="object 3"/>
          <p:cNvSpPr/>
          <p:nvPr/>
        </p:nvSpPr>
        <p:spPr>
          <a:xfrm>
            <a:off x="838200" y="1825751"/>
            <a:ext cx="10515600" cy="4351020"/>
          </a:xfrm>
          <a:custGeom>
            <a:avLst/>
            <a:gdLst/>
            <a:ahLst/>
            <a:cxnLst/>
            <a:rect l="l" t="t" r="r" b="b"/>
            <a:pathLst>
              <a:path w="10515600" h="4351020">
                <a:moveTo>
                  <a:pt x="10515600" y="0"/>
                </a:moveTo>
                <a:lnTo>
                  <a:pt x="0" y="0"/>
                </a:lnTo>
                <a:lnTo>
                  <a:pt x="0" y="4351020"/>
                </a:lnTo>
                <a:lnTo>
                  <a:pt x="10515600" y="4351020"/>
                </a:lnTo>
                <a:lnTo>
                  <a:pt x="10515600" y="0"/>
                </a:lnTo>
                <a:close/>
              </a:path>
            </a:pathLst>
          </a:custGeom>
          <a:solidFill>
            <a:srgbClr val="C1E4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16939" y="1791665"/>
            <a:ext cx="10355580" cy="3011805"/>
          </a:xfrm>
          <a:prstGeom prst="rect">
            <a:avLst/>
          </a:prstGeom>
        </p:spPr>
        <p:txBody>
          <a:bodyPr wrap="square" lIns="0" tIns="60325" rIns="0" bIns="0" rtlCol="0" vert="horz">
            <a:spAutoFit/>
          </a:bodyPr>
          <a:lstStyle/>
          <a:p>
            <a:pPr marL="241300" marR="5715" indent="-229235">
              <a:lnSpc>
                <a:spcPts val="3030"/>
              </a:lnSpc>
              <a:spcBef>
                <a:spcPts val="475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2800" spc="-75">
                <a:latin typeface="Trebuchet MS"/>
                <a:cs typeface="Trebuchet MS"/>
              </a:rPr>
              <a:t>Approximately</a:t>
            </a:r>
            <a:r>
              <a:rPr dirty="0" sz="2800" spc="35">
                <a:latin typeface="Trebuchet MS"/>
                <a:cs typeface="Trebuchet MS"/>
              </a:rPr>
              <a:t> </a:t>
            </a:r>
            <a:r>
              <a:rPr dirty="0" sz="2800" spc="225">
                <a:latin typeface="Trebuchet MS"/>
                <a:cs typeface="Trebuchet MS"/>
              </a:rPr>
              <a:t>70%</a:t>
            </a:r>
            <a:r>
              <a:rPr dirty="0" sz="2800" spc="15">
                <a:latin typeface="Trebuchet MS"/>
                <a:cs typeface="Trebuchet MS"/>
              </a:rPr>
              <a:t> </a:t>
            </a:r>
            <a:r>
              <a:rPr dirty="0" sz="2800" spc="-80">
                <a:latin typeface="Trebuchet MS"/>
                <a:cs typeface="Trebuchet MS"/>
              </a:rPr>
              <a:t>of</a:t>
            </a:r>
            <a:r>
              <a:rPr dirty="0" sz="2800" spc="35">
                <a:latin typeface="Trebuchet MS"/>
                <a:cs typeface="Trebuchet MS"/>
              </a:rPr>
              <a:t> </a:t>
            </a:r>
            <a:r>
              <a:rPr dirty="0" sz="2800" spc="-90">
                <a:latin typeface="Trebuchet MS"/>
                <a:cs typeface="Trebuchet MS"/>
              </a:rPr>
              <a:t>the</a:t>
            </a:r>
            <a:r>
              <a:rPr dirty="0" sz="2800" spc="25">
                <a:latin typeface="Trebuchet MS"/>
                <a:cs typeface="Trebuchet MS"/>
              </a:rPr>
              <a:t> </a:t>
            </a:r>
            <a:r>
              <a:rPr dirty="0" sz="2800" spc="-35">
                <a:latin typeface="Trebuchet MS"/>
                <a:cs typeface="Trebuchet MS"/>
              </a:rPr>
              <a:t>whole-body</a:t>
            </a:r>
            <a:r>
              <a:rPr dirty="0" sz="2800" spc="40">
                <a:latin typeface="Trebuchet MS"/>
                <a:cs typeface="Trebuchet MS"/>
              </a:rPr>
              <a:t> </a:t>
            </a:r>
            <a:r>
              <a:rPr dirty="0" sz="2800" spc="20">
                <a:latin typeface="Trebuchet MS"/>
                <a:cs typeface="Trebuchet MS"/>
              </a:rPr>
              <a:t>glucose</a:t>
            </a:r>
            <a:r>
              <a:rPr dirty="0" sz="2800" spc="50">
                <a:latin typeface="Trebuchet MS"/>
                <a:cs typeface="Trebuchet MS"/>
              </a:rPr>
              <a:t> </a:t>
            </a:r>
            <a:r>
              <a:rPr dirty="0" sz="2800" spc="-60">
                <a:latin typeface="Trebuchet MS"/>
                <a:cs typeface="Trebuchet MS"/>
              </a:rPr>
              <a:t>uptake</a:t>
            </a:r>
            <a:r>
              <a:rPr dirty="0" sz="2800" spc="20">
                <a:latin typeface="Trebuchet MS"/>
                <a:cs typeface="Trebuchet MS"/>
              </a:rPr>
              <a:t> </a:t>
            </a:r>
            <a:r>
              <a:rPr dirty="0" sz="2800" spc="45">
                <a:latin typeface="Trebuchet MS"/>
                <a:cs typeface="Trebuchet MS"/>
              </a:rPr>
              <a:t>is</a:t>
            </a:r>
            <a:r>
              <a:rPr dirty="0" sz="2800" spc="50">
                <a:latin typeface="Trebuchet MS"/>
                <a:cs typeface="Trebuchet MS"/>
              </a:rPr>
              <a:t> used</a:t>
            </a:r>
            <a:r>
              <a:rPr dirty="0" sz="2800" spc="20">
                <a:latin typeface="Trebuchet MS"/>
                <a:cs typeface="Trebuchet MS"/>
              </a:rPr>
              <a:t> </a:t>
            </a:r>
            <a:r>
              <a:rPr dirty="0" sz="2800" spc="-80">
                <a:latin typeface="Trebuchet MS"/>
                <a:cs typeface="Trebuchet MS"/>
              </a:rPr>
              <a:t>by </a:t>
            </a:r>
            <a:r>
              <a:rPr dirty="0" sz="2800" spc="-830">
                <a:latin typeface="Trebuchet MS"/>
                <a:cs typeface="Trebuchet MS"/>
              </a:rPr>
              <a:t> </a:t>
            </a:r>
            <a:r>
              <a:rPr dirty="0" sz="2800" spc="-55">
                <a:latin typeface="Trebuchet MS"/>
                <a:cs typeface="Trebuchet MS"/>
              </a:rPr>
              <a:t>skeletal</a:t>
            </a:r>
            <a:r>
              <a:rPr dirty="0" sz="2800" spc="-270">
                <a:latin typeface="Trebuchet MS"/>
                <a:cs typeface="Trebuchet MS"/>
              </a:rPr>
              <a:t> </a:t>
            </a:r>
            <a:r>
              <a:rPr dirty="0" sz="2800" spc="-15">
                <a:latin typeface="Trebuchet MS"/>
                <a:cs typeface="Trebuchet MS"/>
              </a:rPr>
              <a:t>muscle.</a:t>
            </a:r>
            <a:endParaRPr sz="2800">
              <a:latin typeface="Trebuchet MS"/>
              <a:cs typeface="Trebuchet MS"/>
            </a:endParaRPr>
          </a:p>
          <a:p>
            <a:pPr marL="241300" marR="5080" indent="-229235">
              <a:lnSpc>
                <a:spcPts val="3020"/>
              </a:lnSpc>
              <a:spcBef>
                <a:spcPts val="995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2800" spc="-60">
                <a:latin typeface="Trebuchet MS"/>
                <a:cs typeface="Trebuchet MS"/>
              </a:rPr>
              <a:t>Patients</a:t>
            </a:r>
            <a:r>
              <a:rPr dirty="0" sz="2800" spc="330">
                <a:latin typeface="Trebuchet MS"/>
                <a:cs typeface="Trebuchet MS"/>
              </a:rPr>
              <a:t> </a:t>
            </a:r>
            <a:r>
              <a:rPr dirty="0" sz="2800" spc="-100">
                <a:latin typeface="Trebuchet MS"/>
                <a:cs typeface="Trebuchet MS"/>
              </a:rPr>
              <a:t>with</a:t>
            </a:r>
            <a:r>
              <a:rPr dirty="0" sz="2800" spc="315">
                <a:latin typeface="Trebuchet MS"/>
                <a:cs typeface="Trebuchet MS"/>
              </a:rPr>
              <a:t> </a:t>
            </a:r>
            <a:r>
              <a:rPr dirty="0" sz="2800" spc="-100">
                <a:latin typeface="Trebuchet MS"/>
                <a:cs typeface="Trebuchet MS"/>
              </a:rPr>
              <a:t>type</a:t>
            </a:r>
            <a:r>
              <a:rPr dirty="0" sz="2800" spc="330">
                <a:latin typeface="Trebuchet MS"/>
                <a:cs typeface="Trebuchet MS"/>
              </a:rPr>
              <a:t> </a:t>
            </a:r>
            <a:r>
              <a:rPr dirty="0" sz="2800" spc="25">
                <a:latin typeface="Trebuchet MS"/>
                <a:cs typeface="Trebuchet MS"/>
              </a:rPr>
              <a:t>2</a:t>
            </a:r>
            <a:r>
              <a:rPr dirty="0" sz="2800" spc="310">
                <a:latin typeface="Trebuchet MS"/>
                <a:cs typeface="Trebuchet MS"/>
              </a:rPr>
              <a:t> </a:t>
            </a:r>
            <a:r>
              <a:rPr dirty="0" sz="2800" spc="-30">
                <a:latin typeface="Trebuchet MS"/>
                <a:cs typeface="Trebuchet MS"/>
              </a:rPr>
              <a:t>diabetes</a:t>
            </a:r>
            <a:r>
              <a:rPr dirty="0" sz="2800" spc="330">
                <a:latin typeface="Trebuchet MS"/>
                <a:cs typeface="Trebuchet MS"/>
              </a:rPr>
              <a:t> </a:t>
            </a:r>
            <a:r>
              <a:rPr dirty="0" sz="2800" spc="-80">
                <a:latin typeface="Trebuchet MS"/>
                <a:cs typeface="Trebuchet MS"/>
              </a:rPr>
              <a:t>are</a:t>
            </a:r>
            <a:r>
              <a:rPr dirty="0" sz="2800" spc="320">
                <a:latin typeface="Trebuchet MS"/>
                <a:cs typeface="Trebuchet MS"/>
              </a:rPr>
              <a:t> </a:t>
            </a:r>
            <a:r>
              <a:rPr dirty="0" sz="2800" spc="20">
                <a:latin typeface="Trebuchet MS"/>
                <a:cs typeface="Trebuchet MS"/>
              </a:rPr>
              <a:t>associated</a:t>
            </a:r>
            <a:r>
              <a:rPr dirty="0" sz="2800" spc="335">
                <a:latin typeface="Trebuchet MS"/>
                <a:cs typeface="Trebuchet MS"/>
              </a:rPr>
              <a:t> </a:t>
            </a:r>
            <a:r>
              <a:rPr dirty="0" sz="2800" spc="-100">
                <a:latin typeface="Trebuchet MS"/>
                <a:cs typeface="Trebuchet MS"/>
              </a:rPr>
              <a:t>with</a:t>
            </a:r>
            <a:r>
              <a:rPr dirty="0" sz="2800" spc="310">
                <a:latin typeface="Trebuchet MS"/>
                <a:cs typeface="Trebuchet MS"/>
              </a:rPr>
              <a:t> </a:t>
            </a:r>
            <a:r>
              <a:rPr dirty="0" sz="2800" spc="-20">
                <a:latin typeface="Trebuchet MS"/>
                <a:cs typeface="Trebuchet MS"/>
              </a:rPr>
              <a:t>poor</a:t>
            </a:r>
            <a:r>
              <a:rPr dirty="0" sz="2800" spc="325">
                <a:latin typeface="Trebuchet MS"/>
                <a:cs typeface="Trebuchet MS"/>
              </a:rPr>
              <a:t> </a:t>
            </a:r>
            <a:r>
              <a:rPr dirty="0" sz="2800" spc="40">
                <a:latin typeface="Trebuchet MS"/>
                <a:cs typeface="Trebuchet MS"/>
              </a:rPr>
              <a:t>muscle </a:t>
            </a:r>
            <a:r>
              <a:rPr dirty="0" sz="2800" spc="-825">
                <a:latin typeface="Trebuchet MS"/>
                <a:cs typeface="Trebuchet MS"/>
              </a:rPr>
              <a:t> </a:t>
            </a:r>
            <a:r>
              <a:rPr dirty="0" sz="2800" spc="204">
                <a:latin typeface="Trebuchet MS"/>
                <a:cs typeface="Trebuchet MS"/>
              </a:rPr>
              <a:t>s</a:t>
            </a:r>
            <a:r>
              <a:rPr dirty="0" sz="2800" spc="-190">
                <a:latin typeface="Trebuchet MS"/>
                <a:cs typeface="Trebuchet MS"/>
              </a:rPr>
              <a:t>t</a:t>
            </a:r>
            <a:r>
              <a:rPr dirty="0" sz="2800" spc="-220">
                <a:latin typeface="Trebuchet MS"/>
                <a:cs typeface="Trebuchet MS"/>
              </a:rPr>
              <a:t>r</a:t>
            </a:r>
            <a:r>
              <a:rPr dirty="0" sz="2800" spc="-60">
                <a:latin typeface="Trebuchet MS"/>
                <a:cs typeface="Trebuchet MS"/>
              </a:rPr>
              <a:t>ength</a:t>
            </a:r>
            <a:r>
              <a:rPr dirty="0" sz="2800" spc="-275">
                <a:latin typeface="Trebuchet MS"/>
                <a:cs typeface="Trebuchet MS"/>
              </a:rPr>
              <a:t> </a:t>
            </a:r>
            <a:r>
              <a:rPr dirty="0" sz="2800" spc="5">
                <a:latin typeface="Trebuchet MS"/>
                <a:cs typeface="Trebuchet MS"/>
              </a:rPr>
              <a:t>an</a:t>
            </a:r>
            <a:r>
              <a:rPr dirty="0" sz="2800" spc="10">
                <a:latin typeface="Trebuchet MS"/>
                <a:cs typeface="Trebuchet MS"/>
              </a:rPr>
              <a:t>d</a:t>
            </a:r>
            <a:r>
              <a:rPr dirty="0" sz="2800" spc="-270">
                <a:latin typeface="Trebuchet MS"/>
                <a:cs typeface="Trebuchet MS"/>
              </a:rPr>
              <a:t> </a:t>
            </a:r>
            <a:r>
              <a:rPr dirty="0" sz="2800" spc="-55">
                <a:latin typeface="Trebuchet MS"/>
                <a:cs typeface="Trebuchet MS"/>
              </a:rPr>
              <a:t>fu</a:t>
            </a:r>
            <a:r>
              <a:rPr dirty="0" sz="2800" spc="-70">
                <a:latin typeface="Trebuchet MS"/>
                <a:cs typeface="Trebuchet MS"/>
              </a:rPr>
              <a:t>n</a:t>
            </a:r>
            <a:r>
              <a:rPr dirty="0" sz="2800" spc="-70">
                <a:latin typeface="Trebuchet MS"/>
                <a:cs typeface="Trebuchet MS"/>
              </a:rPr>
              <a:t>c</a:t>
            </a:r>
            <a:r>
              <a:rPr dirty="0" sz="2800" spc="-65">
                <a:latin typeface="Trebuchet MS"/>
                <a:cs typeface="Trebuchet MS"/>
              </a:rPr>
              <a:t>t</a:t>
            </a:r>
            <a:r>
              <a:rPr dirty="0" sz="2800" spc="-30">
                <a:latin typeface="Trebuchet MS"/>
                <a:cs typeface="Trebuchet MS"/>
              </a:rPr>
              <a:t>ion</a:t>
            </a:r>
            <a:r>
              <a:rPr dirty="0" sz="2800" spc="-229">
                <a:latin typeface="Trebuchet MS"/>
                <a:cs typeface="Trebuchet MS"/>
              </a:rPr>
              <a:t>.</a:t>
            </a:r>
            <a:endParaRPr sz="2800">
              <a:latin typeface="Trebuchet MS"/>
              <a:cs typeface="Trebuchet MS"/>
            </a:endParaRPr>
          </a:p>
          <a:p>
            <a:pPr marL="241300" marR="352425" indent="-229235">
              <a:lnSpc>
                <a:spcPts val="3020"/>
              </a:lnSpc>
              <a:spcBef>
                <a:spcPts val="1015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2800" spc="-25">
                <a:latin typeface="Trebuchet MS"/>
                <a:cs typeface="Trebuchet MS"/>
              </a:rPr>
              <a:t>In</a:t>
            </a:r>
            <a:r>
              <a:rPr dirty="0" sz="2800" spc="-275">
                <a:latin typeface="Trebuchet MS"/>
                <a:cs typeface="Trebuchet MS"/>
              </a:rPr>
              <a:t> </a:t>
            </a:r>
            <a:r>
              <a:rPr dirty="0" sz="2800" spc="-55">
                <a:latin typeface="Trebuchet MS"/>
                <a:cs typeface="Trebuchet MS"/>
              </a:rPr>
              <a:t>skeletal</a:t>
            </a:r>
            <a:r>
              <a:rPr dirty="0" sz="2800" spc="-245">
                <a:latin typeface="Trebuchet MS"/>
                <a:cs typeface="Trebuchet MS"/>
              </a:rPr>
              <a:t> </a:t>
            </a:r>
            <a:r>
              <a:rPr dirty="0" sz="2800" spc="-15">
                <a:latin typeface="Trebuchet MS"/>
                <a:cs typeface="Trebuchet MS"/>
              </a:rPr>
              <a:t>muscle,</a:t>
            </a:r>
            <a:r>
              <a:rPr dirty="0" sz="2800" spc="-260">
                <a:latin typeface="Trebuchet MS"/>
                <a:cs typeface="Trebuchet MS"/>
              </a:rPr>
              <a:t> </a:t>
            </a:r>
            <a:r>
              <a:rPr dirty="0" sz="2800" spc="10">
                <a:latin typeface="Trebuchet MS"/>
                <a:cs typeface="Trebuchet MS"/>
              </a:rPr>
              <a:t>a</a:t>
            </a:r>
            <a:r>
              <a:rPr dirty="0" sz="2800" spc="-260">
                <a:latin typeface="Trebuchet MS"/>
                <a:cs typeface="Trebuchet MS"/>
              </a:rPr>
              <a:t> </a:t>
            </a:r>
            <a:r>
              <a:rPr dirty="0" sz="2800" spc="-80">
                <a:latin typeface="Trebuchet MS"/>
                <a:cs typeface="Trebuchet MS"/>
              </a:rPr>
              <a:t>representative</a:t>
            </a:r>
            <a:r>
              <a:rPr dirty="0" sz="2800" spc="-270">
                <a:latin typeface="Trebuchet MS"/>
                <a:cs typeface="Trebuchet MS"/>
              </a:rPr>
              <a:t> </a:t>
            </a:r>
            <a:r>
              <a:rPr dirty="0" sz="2800" spc="-35">
                <a:latin typeface="Trebuchet MS"/>
                <a:cs typeface="Trebuchet MS"/>
              </a:rPr>
              <a:t>insulin-acting</a:t>
            </a:r>
            <a:r>
              <a:rPr dirty="0" sz="2800" spc="-265">
                <a:latin typeface="Trebuchet MS"/>
                <a:cs typeface="Trebuchet MS"/>
              </a:rPr>
              <a:t> </a:t>
            </a:r>
            <a:r>
              <a:rPr dirty="0" sz="2800" spc="-35">
                <a:latin typeface="Trebuchet MS"/>
                <a:cs typeface="Trebuchet MS"/>
              </a:rPr>
              <a:t>tissue,</a:t>
            </a:r>
            <a:r>
              <a:rPr dirty="0" sz="2800" spc="-250">
                <a:latin typeface="Trebuchet MS"/>
                <a:cs typeface="Trebuchet MS"/>
              </a:rPr>
              <a:t> </a:t>
            </a:r>
            <a:r>
              <a:rPr dirty="0" sz="2800" spc="-15">
                <a:latin typeface="Trebuchet MS"/>
                <a:cs typeface="Trebuchet MS"/>
              </a:rPr>
              <a:t>insulin </a:t>
            </a:r>
            <a:r>
              <a:rPr dirty="0" sz="2800" spc="-830">
                <a:latin typeface="Trebuchet MS"/>
                <a:cs typeface="Trebuchet MS"/>
              </a:rPr>
              <a:t> </a:t>
            </a:r>
            <a:r>
              <a:rPr dirty="0" sz="2800" spc="-15">
                <a:latin typeface="Trebuchet MS"/>
                <a:cs typeface="Trebuchet MS"/>
              </a:rPr>
              <a:t>promotes</a:t>
            </a:r>
            <a:r>
              <a:rPr dirty="0" sz="2800" spc="-254">
                <a:latin typeface="Trebuchet MS"/>
                <a:cs typeface="Trebuchet MS"/>
              </a:rPr>
              <a:t> </a:t>
            </a:r>
            <a:r>
              <a:rPr dirty="0" sz="2800" spc="20">
                <a:latin typeface="Trebuchet MS"/>
                <a:cs typeface="Trebuchet MS"/>
              </a:rPr>
              <a:t>glucose</a:t>
            </a:r>
            <a:r>
              <a:rPr dirty="0" sz="2800" spc="-254">
                <a:latin typeface="Trebuchet MS"/>
                <a:cs typeface="Trebuchet MS"/>
              </a:rPr>
              <a:t> </a:t>
            </a:r>
            <a:r>
              <a:rPr dirty="0" sz="2800" spc="-90">
                <a:latin typeface="Trebuchet MS"/>
                <a:cs typeface="Trebuchet MS"/>
              </a:rPr>
              <a:t>utilization</a:t>
            </a:r>
            <a:r>
              <a:rPr dirty="0" sz="2800" spc="-290">
                <a:latin typeface="Trebuchet MS"/>
                <a:cs typeface="Trebuchet MS"/>
              </a:rPr>
              <a:t> </a:t>
            </a:r>
            <a:r>
              <a:rPr dirty="0" sz="2800" spc="5">
                <a:latin typeface="Trebuchet MS"/>
                <a:cs typeface="Trebuchet MS"/>
              </a:rPr>
              <a:t>and</a:t>
            </a:r>
            <a:r>
              <a:rPr dirty="0" sz="2800" spc="-265">
                <a:latin typeface="Trebuchet MS"/>
                <a:cs typeface="Trebuchet MS"/>
              </a:rPr>
              <a:t> </a:t>
            </a:r>
            <a:r>
              <a:rPr dirty="0" sz="2800" spc="-50">
                <a:latin typeface="Trebuchet MS"/>
                <a:cs typeface="Trebuchet MS"/>
              </a:rPr>
              <a:t>storage</a:t>
            </a:r>
            <a:r>
              <a:rPr dirty="0" sz="2800" spc="-254">
                <a:latin typeface="Trebuchet MS"/>
                <a:cs typeface="Trebuchet MS"/>
              </a:rPr>
              <a:t> </a:t>
            </a:r>
            <a:r>
              <a:rPr dirty="0" sz="2800" spc="-65">
                <a:latin typeface="Trebuchet MS"/>
                <a:cs typeface="Trebuchet MS"/>
              </a:rPr>
              <a:t>by</a:t>
            </a:r>
            <a:r>
              <a:rPr dirty="0" sz="2800" spc="-275">
                <a:latin typeface="Trebuchet MS"/>
                <a:cs typeface="Trebuchet MS"/>
              </a:rPr>
              <a:t> </a:t>
            </a:r>
            <a:r>
              <a:rPr dirty="0" sz="2800" spc="-25">
                <a:latin typeface="Trebuchet MS"/>
                <a:cs typeface="Trebuchet MS"/>
              </a:rPr>
              <a:t>increasing</a:t>
            </a:r>
            <a:r>
              <a:rPr dirty="0" sz="2800" spc="-260">
                <a:latin typeface="Trebuchet MS"/>
                <a:cs typeface="Trebuchet MS"/>
              </a:rPr>
              <a:t> </a:t>
            </a:r>
            <a:r>
              <a:rPr dirty="0" sz="2800" spc="20">
                <a:latin typeface="Trebuchet MS"/>
                <a:cs typeface="Trebuchet MS"/>
              </a:rPr>
              <a:t>glucose </a:t>
            </a:r>
            <a:r>
              <a:rPr dirty="0" sz="2800" spc="25">
                <a:latin typeface="Trebuchet MS"/>
                <a:cs typeface="Trebuchet MS"/>
              </a:rPr>
              <a:t> </a:t>
            </a:r>
            <a:r>
              <a:rPr dirty="0" sz="2800" spc="-190">
                <a:latin typeface="Trebuchet MS"/>
                <a:cs typeface="Trebuchet MS"/>
              </a:rPr>
              <a:t>t</a:t>
            </a:r>
            <a:r>
              <a:rPr dirty="0" sz="2800" spc="-270">
                <a:latin typeface="Trebuchet MS"/>
                <a:cs typeface="Trebuchet MS"/>
              </a:rPr>
              <a:t>r</a:t>
            </a:r>
            <a:r>
              <a:rPr dirty="0" sz="2800" spc="-15">
                <a:latin typeface="Trebuchet MS"/>
                <a:cs typeface="Trebuchet MS"/>
              </a:rPr>
              <a:t>anspor</a:t>
            </a:r>
            <a:r>
              <a:rPr dirty="0" sz="2800" spc="-10">
                <a:latin typeface="Trebuchet MS"/>
                <a:cs typeface="Trebuchet MS"/>
              </a:rPr>
              <a:t>t</a:t>
            </a:r>
            <a:r>
              <a:rPr dirty="0" sz="2800" spc="-270">
                <a:latin typeface="Trebuchet MS"/>
                <a:cs typeface="Trebuchet MS"/>
              </a:rPr>
              <a:t> </a:t>
            </a:r>
            <a:r>
              <a:rPr dirty="0" sz="2800" spc="5">
                <a:latin typeface="Trebuchet MS"/>
                <a:cs typeface="Trebuchet MS"/>
              </a:rPr>
              <a:t>an</a:t>
            </a:r>
            <a:r>
              <a:rPr dirty="0" sz="2800" spc="10">
                <a:latin typeface="Trebuchet MS"/>
                <a:cs typeface="Trebuchet MS"/>
              </a:rPr>
              <a:t>d</a:t>
            </a:r>
            <a:r>
              <a:rPr dirty="0" sz="2800" spc="-265">
                <a:latin typeface="Trebuchet MS"/>
                <a:cs typeface="Trebuchet MS"/>
              </a:rPr>
              <a:t> </a:t>
            </a:r>
            <a:r>
              <a:rPr dirty="0" sz="2800" spc="-100">
                <a:latin typeface="Trebuchet MS"/>
                <a:cs typeface="Trebuchet MS"/>
              </a:rPr>
              <a:t>ne</a:t>
            </a:r>
            <a:r>
              <a:rPr dirty="0" sz="2800" spc="-70">
                <a:latin typeface="Trebuchet MS"/>
                <a:cs typeface="Trebuchet MS"/>
              </a:rPr>
              <a:t>t</a:t>
            </a:r>
            <a:r>
              <a:rPr dirty="0" sz="2800" spc="-285">
                <a:latin typeface="Trebuchet MS"/>
                <a:cs typeface="Trebuchet MS"/>
              </a:rPr>
              <a:t> </a:t>
            </a:r>
            <a:r>
              <a:rPr dirty="0" sz="2800" spc="-90">
                <a:latin typeface="Trebuchet MS"/>
                <a:cs typeface="Trebuchet MS"/>
              </a:rPr>
              <a:t>gl</a:t>
            </a:r>
            <a:r>
              <a:rPr dirty="0" sz="2800" spc="-135">
                <a:latin typeface="Trebuchet MS"/>
                <a:cs typeface="Trebuchet MS"/>
              </a:rPr>
              <a:t>y</a:t>
            </a:r>
            <a:r>
              <a:rPr dirty="0" sz="2800" spc="20">
                <a:latin typeface="Trebuchet MS"/>
                <a:cs typeface="Trebuchet MS"/>
              </a:rPr>
              <a:t>co</a:t>
            </a:r>
            <a:r>
              <a:rPr dirty="0" sz="2800" spc="-5">
                <a:latin typeface="Trebuchet MS"/>
                <a:cs typeface="Trebuchet MS"/>
              </a:rPr>
              <a:t>g</a:t>
            </a:r>
            <a:r>
              <a:rPr dirty="0" sz="2800" spc="-20">
                <a:latin typeface="Trebuchet MS"/>
                <a:cs typeface="Trebuchet MS"/>
              </a:rPr>
              <a:t>en</a:t>
            </a:r>
            <a:r>
              <a:rPr dirty="0" sz="2800" spc="-250">
                <a:latin typeface="Trebuchet MS"/>
                <a:cs typeface="Trebuchet MS"/>
              </a:rPr>
              <a:t> </a:t>
            </a:r>
            <a:r>
              <a:rPr dirty="0" sz="2800" spc="185">
                <a:latin typeface="Trebuchet MS"/>
                <a:cs typeface="Trebuchet MS"/>
              </a:rPr>
              <a:t>s</a:t>
            </a:r>
            <a:r>
              <a:rPr dirty="0" sz="2800" spc="-55">
                <a:latin typeface="Trebuchet MS"/>
                <a:cs typeface="Trebuchet MS"/>
              </a:rPr>
              <a:t>y</a:t>
            </a:r>
            <a:r>
              <a:rPr dirty="0" sz="2800" spc="-70">
                <a:latin typeface="Trebuchet MS"/>
                <a:cs typeface="Trebuchet MS"/>
              </a:rPr>
              <a:t>n</a:t>
            </a:r>
            <a:r>
              <a:rPr dirty="0" sz="2800" spc="-90">
                <a:latin typeface="Trebuchet MS"/>
                <a:cs typeface="Trebuchet MS"/>
              </a:rPr>
              <a:t>t</a:t>
            </a:r>
            <a:r>
              <a:rPr dirty="0" sz="2800" spc="-130">
                <a:latin typeface="Trebuchet MS"/>
                <a:cs typeface="Trebuchet MS"/>
              </a:rPr>
              <a:t>h</a:t>
            </a:r>
            <a:r>
              <a:rPr dirty="0" sz="2800" spc="65">
                <a:latin typeface="Trebuchet MS"/>
                <a:cs typeface="Trebuchet MS"/>
              </a:rPr>
              <a:t>esi</a:t>
            </a:r>
            <a:r>
              <a:rPr dirty="0" sz="2800" spc="25">
                <a:latin typeface="Trebuchet MS"/>
                <a:cs typeface="Trebuchet MS"/>
              </a:rPr>
              <a:t>s</a:t>
            </a:r>
            <a:r>
              <a:rPr dirty="0" sz="2800" spc="-229">
                <a:latin typeface="Trebuchet MS"/>
                <a:cs typeface="Trebuchet MS"/>
              </a:rPr>
              <a:t>.</a:t>
            </a:r>
            <a:endParaRPr sz="2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65759"/>
            <a:ext cx="10515600" cy="1324610"/>
          </a:xfrm>
          <a:prstGeom prst="rect"/>
          <a:solidFill>
            <a:srgbClr val="FFFF00"/>
          </a:solidFill>
        </p:spPr>
        <p:txBody>
          <a:bodyPr wrap="square" lIns="0" tIns="252730" rIns="0" bIns="0" rtlCol="0" vert="horz">
            <a:spAutoFit/>
          </a:bodyPr>
          <a:lstStyle/>
          <a:p>
            <a:pPr marL="784225">
              <a:lnSpc>
                <a:spcPct val="100000"/>
              </a:lnSpc>
              <a:spcBef>
                <a:spcPts val="1990"/>
              </a:spcBef>
            </a:pPr>
            <a:r>
              <a:rPr dirty="0" spc="-270"/>
              <a:t>3.</a:t>
            </a:r>
            <a:r>
              <a:rPr dirty="0" spc="-480"/>
              <a:t> </a:t>
            </a:r>
            <a:r>
              <a:rPr dirty="0" spc="-130"/>
              <a:t>Rol</a:t>
            </a:r>
            <a:r>
              <a:rPr dirty="0" spc="-145"/>
              <a:t>e</a:t>
            </a:r>
            <a:r>
              <a:rPr dirty="0" spc="-480"/>
              <a:t> </a:t>
            </a:r>
            <a:r>
              <a:rPr dirty="0" spc="-245"/>
              <a:t>of</a:t>
            </a:r>
            <a:r>
              <a:rPr dirty="0" spc="-495"/>
              <a:t> </a:t>
            </a:r>
            <a:r>
              <a:rPr dirty="0" spc="-145"/>
              <a:t>Insulin</a:t>
            </a:r>
            <a:r>
              <a:rPr dirty="0" spc="-475"/>
              <a:t> </a:t>
            </a:r>
            <a:r>
              <a:rPr dirty="0" spc="-180"/>
              <a:t>i</a:t>
            </a:r>
            <a:r>
              <a:rPr dirty="0" spc="-335"/>
              <a:t>n</a:t>
            </a:r>
            <a:r>
              <a:rPr dirty="0" spc="-480"/>
              <a:t> </a:t>
            </a:r>
            <a:r>
              <a:rPr dirty="0" spc="-270"/>
              <a:t>the</a:t>
            </a:r>
            <a:r>
              <a:rPr dirty="0" spc="-475"/>
              <a:t> </a:t>
            </a:r>
            <a:r>
              <a:rPr dirty="0" spc="-175"/>
              <a:t>Regul</a:t>
            </a:r>
            <a:r>
              <a:rPr dirty="0" spc="-225"/>
              <a:t>a</a:t>
            </a:r>
            <a:r>
              <a:rPr dirty="0" spc="-254"/>
              <a:t>tion</a:t>
            </a:r>
            <a:r>
              <a:rPr dirty="0" spc="-505"/>
              <a:t> </a:t>
            </a:r>
            <a:r>
              <a:rPr dirty="0" spc="-245"/>
              <a:t>of</a:t>
            </a:r>
            <a:r>
              <a:rPr dirty="0" spc="-475"/>
              <a:t> </a:t>
            </a:r>
            <a:r>
              <a:rPr dirty="0" spc="-120"/>
              <a:t>F</a:t>
            </a:r>
            <a:r>
              <a:rPr dirty="0" spc="-195"/>
              <a:t>a</a:t>
            </a:r>
            <a:r>
              <a:rPr dirty="0" spc="-409"/>
              <a:t>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38200" y="1825751"/>
            <a:ext cx="10515600" cy="4351020"/>
          </a:xfrm>
          <a:prstGeom prst="rect">
            <a:avLst/>
          </a:prstGeom>
          <a:solidFill>
            <a:srgbClr val="C1E4F5"/>
          </a:solidFill>
        </p:spPr>
        <p:txBody>
          <a:bodyPr wrap="square" lIns="0" tIns="635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4350">
              <a:latin typeface="Times New Roman"/>
              <a:cs typeface="Times New Roman"/>
            </a:endParaRPr>
          </a:p>
          <a:p>
            <a:pPr marL="320040" marR="189230" indent="-229235">
              <a:lnSpc>
                <a:spcPts val="3890"/>
              </a:lnSpc>
              <a:buFont typeface="Arial MT"/>
              <a:buChar char="•"/>
              <a:tabLst>
                <a:tab pos="320675" algn="l"/>
              </a:tabLst>
            </a:pPr>
            <a:r>
              <a:rPr dirty="0" sz="3600" spc="-30">
                <a:latin typeface="Trebuchet MS"/>
                <a:cs typeface="Trebuchet MS"/>
              </a:rPr>
              <a:t>In </a:t>
            </a:r>
            <a:r>
              <a:rPr dirty="0" sz="3600" spc="-114">
                <a:latin typeface="Trebuchet MS"/>
                <a:cs typeface="Trebuchet MS"/>
              </a:rPr>
              <a:t>white </a:t>
            </a:r>
            <a:r>
              <a:rPr dirty="0" sz="3600" spc="-60">
                <a:latin typeface="Trebuchet MS"/>
                <a:cs typeface="Trebuchet MS"/>
              </a:rPr>
              <a:t>adipocyte </a:t>
            </a:r>
            <a:r>
              <a:rPr dirty="0" sz="3600" spc="-45">
                <a:latin typeface="Trebuchet MS"/>
                <a:cs typeface="Trebuchet MS"/>
              </a:rPr>
              <a:t>tissue, </a:t>
            </a:r>
            <a:r>
              <a:rPr dirty="0" sz="3600" spc="-15">
                <a:latin typeface="Trebuchet MS"/>
                <a:cs typeface="Trebuchet MS"/>
              </a:rPr>
              <a:t>insulin </a:t>
            </a:r>
            <a:r>
              <a:rPr dirty="0" sz="3600" spc="-60">
                <a:latin typeface="Trebuchet MS"/>
                <a:cs typeface="Trebuchet MS"/>
              </a:rPr>
              <a:t>inhibits </a:t>
            </a:r>
            <a:r>
              <a:rPr dirty="0" sz="3600" spc="-15">
                <a:latin typeface="Trebuchet MS"/>
                <a:cs typeface="Trebuchet MS"/>
              </a:rPr>
              <a:t>lipolysis </a:t>
            </a:r>
            <a:r>
              <a:rPr dirty="0" sz="3600" spc="-1070">
                <a:latin typeface="Trebuchet MS"/>
                <a:cs typeface="Trebuchet MS"/>
              </a:rPr>
              <a:t> </a:t>
            </a:r>
            <a:r>
              <a:rPr dirty="0" sz="3600" spc="15">
                <a:latin typeface="Trebuchet MS"/>
                <a:cs typeface="Trebuchet MS"/>
              </a:rPr>
              <a:t>and</a:t>
            </a:r>
            <a:r>
              <a:rPr dirty="0" sz="3600" spc="-360">
                <a:latin typeface="Trebuchet MS"/>
                <a:cs typeface="Trebuchet MS"/>
              </a:rPr>
              <a:t> </a:t>
            </a:r>
            <a:r>
              <a:rPr dirty="0" sz="3600" spc="15">
                <a:latin typeface="Trebuchet MS"/>
                <a:cs typeface="Trebuchet MS"/>
              </a:rPr>
              <a:t>increases</a:t>
            </a:r>
            <a:r>
              <a:rPr dirty="0" sz="3600" spc="-335">
                <a:latin typeface="Trebuchet MS"/>
                <a:cs typeface="Trebuchet MS"/>
              </a:rPr>
              <a:t> </a:t>
            </a:r>
            <a:r>
              <a:rPr dirty="0" sz="3600" spc="30">
                <a:latin typeface="Trebuchet MS"/>
                <a:cs typeface="Trebuchet MS"/>
              </a:rPr>
              <a:t>glucose</a:t>
            </a:r>
            <a:r>
              <a:rPr dirty="0" sz="3600" spc="-360">
                <a:latin typeface="Trebuchet MS"/>
                <a:cs typeface="Trebuchet MS"/>
              </a:rPr>
              <a:t> </a:t>
            </a:r>
            <a:r>
              <a:rPr dirty="0" sz="3600" spc="-75">
                <a:latin typeface="Trebuchet MS"/>
                <a:cs typeface="Trebuchet MS"/>
              </a:rPr>
              <a:t>transport</a:t>
            </a:r>
            <a:r>
              <a:rPr dirty="0" sz="3600" spc="-325">
                <a:latin typeface="Trebuchet MS"/>
                <a:cs typeface="Trebuchet MS"/>
              </a:rPr>
              <a:t> </a:t>
            </a:r>
            <a:r>
              <a:rPr dirty="0" sz="3600" spc="15">
                <a:latin typeface="Trebuchet MS"/>
                <a:cs typeface="Trebuchet MS"/>
              </a:rPr>
              <a:t>and</a:t>
            </a:r>
            <a:r>
              <a:rPr dirty="0" sz="3600" spc="-360">
                <a:latin typeface="Trebuchet MS"/>
                <a:cs typeface="Trebuchet MS"/>
              </a:rPr>
              <a:t> </a:t>
            </a:r>
            <a:r>
              <a:rPr dirty="0" sz="3600" spc="-20">
                <a:latin typeface="Trebuchet MS"/>
                <a:cs typeface="Trebuchet MS"/>
              </a:rPr>
              <a:t>adipogenesis.</a:t>
            </a:r>
            <a:endParaRPr sz="3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65759"/>
            <a:ext cx="10515600" cy="1324610"/>
          </a:xfrm>
          <a:prstGeom prst="rect"/>
          <a:solidFill>
            <a:srgbClr val="FFFF00"/>
          </a:solidFill>
        </p:spPr>
        <p:txBody>
          <a:bodyPr wrap="square" lIns="0" tIns="25273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990"/>
              </a:spcBef>
            </a:pPr>
            <a:r>
              <a:rPr dirty="0" spc="-204"/>
              <a:t>Objectives</a:t>
            </a:r>
          </a:p>
        </p:txBody>
      </p:sp>
      <p:sp>
        <p:nvSpPr>
          <p:cNvPr id="3" name="object 3"/>
          <p:cNvSpPr/>
          <p:nvPr/>
        </p:nvSpPr>
        <p:spPr>
          <a:xfrm>
            <a:off x="838200" y="1825751"/>
            <a:ext cx="10515600" cy="4351020"/>
          </a:xfrm>
          <a:custGeom>
            <a:avLst/>
            <a:gdLst/>
            <a:ahLst/>
            <a:cxnLst/>
            <a:rect l="l" t="t" r="r" b="b"/>
            <a:pathLst>
              <a:path w="10515600" h="4351020">
                <a:moveTo>
                  <a:pt x="10515600" y="0"/>
                </a:moveTo>
                <a:lnTo>
                  <a:pt x="0" y="0"/>
                </a:lnTo>
                <a:lnTo>
                  <a:pt x="0" y="4351020"/>
                </a:lnTo>
                <a:lnTo>
                  <a:pt x="10515600" y="4351020"/>
                </a:lnTo>
                <a:lnTo>
                  <a:pt x="10515600" y="0"/>
                </a:lnTo>
                <a:close/>
              </a:path>
            </a:pathLst>
          </a:custGeom>
          <a:solidFill>
            <a:srgbClr val="C1E4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16939" y="1736801"/>
            <a:ext cx="6607175" cy="8693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41300" indent="-229235">
              <a:lnSpc>
                <a:spcPts val="3080"/>
              </a:lnSpc>
              <a:spcBef>
                <a:spcPts val="105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2600" spc="-20">
                <a:latin typeface="Trebuchet MS"/>
                <a:cs typeface="Trebuchet MS"/>
              </a:rPr>
              <a:t>By</a:t>
            </a:r>
            <a:r>
              <a:rPr dirty="0" sz="2600" spc="-254">
                <a:latin typeface="Trebuchet MS"/>
                <a:cs typeface="Trebuchet MS"/>
              </a:rPr>
              <a:t> </a:t>
            </a:r>
            <a:r>
              <a:rPr dirty="0" sz="2600" spc="-80">
                <a:latin typeface="Trebuchet MS"/>
                <a:cs typeface="Trebuchet MS"/>
              </a:rPr>
              <a:t>the</a:t>
            </a:r>
            <a:r>
              <a:rPr dirty="0" sz="2600" spc="-265">
                <a:latin typeface="Trebuchet MS"/>
                <a:cs typeface="Trebuchet MS"/>
              </a:rPr>
              <a:t> </a:t>
            </a:r>
            <a:r>
              <a:rPr dirty="0" sz="2600" spc="-10">
                <a:latin typeface="Trebuchet MS"/>
                <a:cs typeface="Trebuchet MS"/>
              </a:rPr>
              <a:t>end</a:t>
            </a:r>
            <a:r>
              <a:rPr dirty="0" sz="2600" spc="-254">
                <a:latin typeface="Trebuchet MS"/>
                <a:cs typeface="Trebuchet MS"/>
              </a:rPr>
              <a:t> </a:t>
            </a:r>
            <a:r>
              <a:rPr dirty="0" sz="2600" spc="-70">
                <a:latin typeface="Trebuchet MS"/>
                <a:cs typeface="Trebuchet MS"/>
              </a:rPr>
              <a:t>of</a:t>
            </a:r>
            <a:r>
              <a:rPr dirty="0" sz="2600" spc="-254">
                <a:latin typeface="Trebuchet MS"/>
                <a:cs typeface="Trebuchet MS"/>
              </a:rPr>
              <a:t> </a:t>
            </a:r>
            <a:r>
              <a:rPr dirty="0" sz="2600" spc="-25">
                <a:latin typeface="Trebuchet MS"/>
                <a:cs typeface="Trebuchet MS"/>
              </a:rPr>
              <a:t>this</a:t>
            </a:r>
            <a:r>
              <a:rPr dirty="0" sz="2600" spc="-265">
                <a:latin typeface="Trebuchet MS"/>
                <a:cs typeface="Trebuchet MS"/>
              </a:rPr>
              <a:t> </a:t>
            </a:r>
            <a:r>
              <a:rPr dirty="0" sz="2600" spc="-95">
                <a:latin typeface="Trebuchet MS"/>
                <a:cs typeface="Trebuchet MS"/>
              </a:rPr>
              <a:t>lecture,</a:t>
            </a:r>
            <a:r>
              <a:rPr dirty="0" sz="2600" spc="-250">
                <a:latin typeface="Trebuchet MS"/>
                <a:cs typeface="Trebuchet MS"/>
              </a:rPr>
              <a:t> </a:t>
            </a:r>
            <a:r>
              <a:rPr dirty="0" sz="2600" spc="-20">
                <a:latin typeface="Trebuchet MS"/>
                <a:cs typeface="Trebuchet MS"/>
              </a:rPr>
              <a:t>you</a:t>
            </a:r>
            <a:r>
              <a:rPr dirty="0" sz="2600" spc="-270">
                <a:latin typeface="Trebuchet MS"/>
                <a:cs typeface="Trebuchet MS"/>
              </a:rPr>
              <a:t> </a:t>
            </a:r>
            <a:r>
              <a:rPr dirty="0" sz="2600" spc="-95">
                <a:latin typeface="Trebuchet MS"/>
                <a:cs typeface="Trebuchet MS"/>
              </a:rPr>
              <a:t>will</a:t>
            </a:r>
            <a:r>
              <a:rPr dirty="0" sz="2600" spc="-260">
                <a:latin typeface="Trebuchet MS"/>
                <a:cs typeface="Trebuchet MS"/>
              </a:rPr>
              <a:t> </a:t>
            </a:r>
            <a:r>
              <a:rPr dirty="0" sz="2600" spc="-20">
                <a:latin typeface="Trebuchet MS"/>
                <a:cs typeface="Trebuchet MS"/>
              </a:rPr>
              <a:t>be</a:t>
            </a:r>
            <a:r>
              <a:rPr dirty="0" sz="2600" spc="-260">
                <a:latin typeface="Trebuchet MS"/>
                <a:cs typeface="Trebuchet MS"/>
              </a:rPr>
              <a:t> </a:t>
            </a:r>
            <a:r>
              <a:rPr dirty="0" sz="2600" spc="-35">
                <a:latin typeface="Trebuchet MS"/>
                <a:cs typeface="Trebuchet MS"/>
              </a:rPr>
              <a:t>able</a:t>
            </a:r>
            <a:r>
              <a:rPr dirty="0" sz="2600" spc="-254">
                <a:latin typeface="Trebuchet MS"/>
                <a:cs typeface="Trebuchet MS"/>
              </a:rPr>
              <a:t> </a:t>
            </a:r>
            <a:r>
              <a:rPr dirty="0" sz="2600" spc="-80">
                <a:latin typeface="Trebuchet MS"/>
                <a:cs typeface="Trebuchet MS"/>
              </a:rPr>
              <a:t>to</a:t>
            </a:r>
            <a:r>
              <a:rPr dirty="0" sz="2600" spc="-265">
                <a:latin typeface="Trebuchet MS"/>
                <a:cs typeface="Trebuchet MS"/>
              </a:rPr>
              <a:t> </a:t>
            </a:r>
            <a:r>
              <a:rPr dirty="0" sz="2600" spc="-215">
                <a:latin typeface="Trebuchet MS"/>
                <a:cs typeface="Trebuchet MS"/>
              </a:rPr>
              <a:t>:</a:t>
            </a:r>
            <a:endParaRPr sz="2600">
              <a:latin typeface="Trebuchet MS"/>
              <a:cs typeface="Trebuchet MS"/>
            </a:endParaRPr>
          </a:p>
          <a:p>
            <a:pPr marL="12700">
              <a:lnSpc>
                <a:spcPts val="3560"/>
              </a:lnSpc>
              <a:tabLst>
                <a:tab pos="527685" algn="l"/>
              </a:tabLst>
            </a:pPr>
            <a:r>
              <a:rPr dirty="0" sz="3000" spc="-110">
                <a:latin typeface="Trebuchet MS"/>
                <a:cs typeface="Trebuchet MS"/>
              </a:rPr>
              <a:t>1.	</a:t>
            </a:r>
            <a:r>
              <a:rPr dirty="0" sz="3000" spc="10">
                <a:latin typeface="Trebuchet MS"/>
                <a:cs typeface="Trebuchet MS"/>
              </a:rPr>
              <a:t>Describe</a:t>
            </a:r>
            <a:r>
              <a:rPr dirty="0" sz="3000" spc="-295">
                <a:latin typeface="Trebuchet MS"/>
                <a:cs typeface="Trebuchet MS"/>
              </a:rPr>
              <a:t> </a:t>
            </a:r>
            <a:r>
              <a:rPr dirty="0" sz="3000" spc="-95">
                <a:latin typeface="Trebuchet MS"/>
                <a:cs typeface="Trebuchet MS"/>
              </a:rPr>
              <a:t>the</a:t>
            </a:r>
            <a:r>
              <a:rPr dirty="0" sz="3000" spc="-300">
                <a:latin typeface="Trebuchet MS"/>
                <a:cs typeface="Trebuchet MS"/>
              </a:rPr>
              <a:t> </a:t>
            </a:r>
            <a:r>
              <a:rPr dirty="0" sz="3000" spc="-55">
                <a:latin typeface="Trebuchet MS"/>
                <a:cs typeface="Trebuchet MS"/>
              </a:rPr>
              <a:t>structure</a:t>
            </a:r>
            <a:r>
              <a:rPr dirty="0" sz="3000" spc="-315">
                <a:latin typeface="Trebuchet MS"/>
                <a:cs typeface="Trebuchet MS"/>
              </a:rPr>
              <a:t> </a:t>
            </a:r>
            <a:r>
              <a:rPr dirty="0" sz="3000" spc="-80">
                <a:latin typeface="Trebuchet MS"/>
                <a:cs typeface="Trebuchet MS"/>
              </a:rPr>
              <a:t>of</a:t>
            </a:r>
            <a:r>
              <a:rPr dirty="0" sz="3000" spc="-310">
                <a:latin typeface="Trebuchet MS"/>
                <a:cs typeface="Trebuchet MS"/>
              </a:rPr>
              <a:t> </a:t>
            </a:r>
            <a:r>
              <a:rPr dirty="0" sz="3000" spc="-15">
                <a:latin typeface="Trebuchet MS"/>
                <a:cs typeface="Trebuchet MS"/>
              </a:rPr>
              <a:t>insulin</a:t>
            </a:r>
            <a:endParaRPr sz="30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6939" y="2569590"/>
            <a:ext cx="880745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27685" algn="l"/>
              </a:tabLst>
            </a:pPr>
            <a:r>
              <a:rPr dirty="0" sz="3000" spc="-110">
                <a:latin typeface="Trebuchet MS"/>
                <a:cs typeface="Trebuchet MS"/>
              </a:rPr>
              <a:t>2.	</a:t>
            </a:r>
            <a:r>
              <a:rPr dirty="0" sz="3000" spc="-50">
                <a:latin typeface="Trebuchet MS"/>
                <a:cs typeface="Trebuchet MS"/>
              </a:rPr>
              <a:t>Enumerate</a:t>
            </a:r>
            <a:r>
              <a:rPr dirty="0" sz="3000" spc="-335">
                <a:latin typeface="Trebuchet MS"/>
                <a:cs typeface="Trebuchet MS"/>
              </a:rPr>
              <a:t> </a:t>
            </a:r>
            <a:r>
              <a:rPr dirty="0" sz="3000" spc="-95">
                <a:latin typeface="Trebuchet MS"/>
                <a:cs typeface="Trebuchet MS"/>
              </a:rPr>
              <a:t>the</a:t>
            </a:r>
            <a:r>
              <a:rPr dirty="0" sz="3000" spc="-280">
                <a:latin typeface="Trebuchet MS"/>
                <a:cs typeface="Trebuchet MS"/>
              </a:rPr>
              <a:t> </a:t>
            </a:r>
            <a:r>
              <a:rPr dirty="0" sz="3000" spc="-30">
                <a:latin typeface="Trebuchet MS"/>
                <a:cs typeface="Trebuchet MS"/>
              </a:rPr>
              <a:t>stimulators</a:t>
            </a:r>
            <a:r>
              <a:rPr dirty="0" sz="3000" spc="-305">
                <a:latin typeface="Trebuchet MS"/>
                <a:cs typeface="Trebuchet MS"/>
              </a:rPr>
              <a:t> </a:t>
            </a:r>
            <a:r>
              <a:rPr dirty="0" sz="3000" spc="10">
                <a:latin typeface="Trebuchet MS"/>
                <a:cs typeface="Trebuchet MS"/>
              </a:rPr>
              <a:t>and</a:t>
            </a:r>
            <a:r>
              <a:rPr dirty="0" sz="3000" spc="-275">
                <a:latin typeface="Trebuchet MS"/>
                <a:cs typeface="Trebuchet MS"/>
              </a:rPr>
              <a:t> </a:t>
            </a:r>
            <a:r>
              <a:rPr dirty="0" sz="3000" spc="-55">
                <a:latin typeface="Trebuchet MS"/>
                <a:cs typeface="Trebuchet MS"/>
              </a:rPr>
              <a:t>inhibitors</a:t>
            </a:r>
            <a:r>
              <a:rPr dirty="0" sz="3000" spc="-320">
                <a:latin typeface="Trebuchet MS"/>
                <a:cs typeface="Trebuchet MS"/>
              </a:rPr>
              <a:t> </a:t>
            </a:r>
            <a:r>
              <a:rPr dirty="0" sz="3000" spc="-80">
                <a:latin typeface="Trebuchet MS"/>
                <a:cs typeface="Trebuchet MS"/>
              </a:rPr>
              <a:t>of</a:t>
            </a:r>
            <a:r>
              <a:rPr dirty="0" sz="3000" spc="-300">
                <a:latin typeface="Trebuchet MS"/>
                <a:cs typeface="Trebuchet MS"/>
              </a:rPr>
              <a:t> </a:t>
            </a:r>
            <a:r>
              <a:rPr dirty="0" sz="3000" spc="-15">
                <a:latin typeface="Trebuchet MS"/>
                <a:cs typeface="Trebuchet MS"/>
              </a:rPr>
              <a:t>insulin</a:t>
            </a:r>
            <a:endParaRPr sz="30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6939" y="2889326"/>
            <a:ext cx="10013950" cy="93154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27685">
              <a:lnSpc>
                <a:spcPts val="3565"/>
              </a:lnSpc>
              <a:spcBef>
                <a:spcPts val="100"/>
              </a:spcBef>
            </a:pPr>
            <a:r>
              <a:rPr dirty="0" sz="3000" spc="-55">
                <a:latin typeface="Trebuchet MS"/>
                <a:cs typeface="Trebuchet MS"/>
              </a:rPr>
              <a:t>secretion.</a:t>
            </a:r>
            <a:endParaRPr sz="3000">
              <a:latin typeface="Trebuchet MS"/>
              <a:cs typeface="Trebuchet MS"/>
            </a:endParaRPr>
          </a:p>
          <a:p>
            <a:pPr marL="12700">
              <a:lnSpc>
                <a:spcPts val="3565"/>
              </a:lnSpc>
              <a:tabLst>
                <a:tab pos="527685" algn="l"/>
              </a:tabLst>
            </a:pPr>
            <a:r>
              <a:rPr dirty="0" sz="3000" spc="-110">
                <a:latin typeface="Trebuchet MS"/>
                <a:cs typeface="Trebuchet MS"/>
              </a:rPr>
              <a:t>3.	</a:t>
            </a:r>
            <a:r>
              <a:rPr dirty="0" sz="3000" spc="-50">
                <a:latin typeface="Trebuchet MS"/>
                <a:cs typeface="Trebuchet MS"/>
              </a:rPr>
              <a:t>Explain</a:t>
            </a:r>
            <a:r>
              <a:rPr dirty="0" sz="3000" spc="-310">
                <a:latin typeface="Trebuchet MS"/>
                <a:cs typeface="Trebuchet MS"/>
              </a:rPr>
              <a:t> </a:t>
            </a:r>
            <a:r>
              <a:rPr dirty="0" sz="3000" spc="-95">
                <a:latin typeface="Trebuchet MS"/>
                <a:cs typeface="Trebuchet MS"/>
              </a:rPr>
              <a:t>the</a:t>
            </a:r>
            <a:r>
              <a:rPr dirty="0" sz="3000" spc="-280">
                <a:latin typeface="Trebuchet MS"/>
                <a:cs typeface="Trebuchet MS"/>
              </a:rPr>
              <a:t> </a:t>
            </a:r>
            <a:r>
              <a:rPr dirty="0" sz="3000" spc="-15">
                <a:latin typeface="Trebuchet MS"/>
                <a:cs typeface="Trebuchet MS"/>
              </a:rPr>
              <a:t>insulin</a:t>
            </a:r>
            <a:r>
              <a:rPr dirty="0" sz="3000" spc="-310">
                <a:latin typeface="Trebuchet MS"/>
                <a:cs typeface="Trebuchet MS"/>
              </a:rPr>
              <a:t> </a:t>
            </a:r>
            <a:r>
              <a:rPr dirty="0" sz="3000" spc="-35">
                <a:latin typeface="Trebuchet MS"/>
                <a:cs typeface="Trebuchet MS"/>
              </a:rPr>
              <a:t>secretion</a:t>
            </a:r>
            <a:r>
              <a:rPr dirty="0" sz="3000" spc="-305">
                <a:latin typeface="Trebuchet MS"/>
                <a:cs typeface="Trebuchet MS"/>
              </a:rPr>
              <a:t> </a:t>
            </a:r>
            <a:r>
              <a:rPr dirty="0" sz="3000" spc="-75">
                <a:latin typeface="Trebuchet MS"/>
                <a:cs typeface="Trebuchet MS"/>
              </a:rPr>
              <a:t>by</a:t>
            </a:r>
            <a:r>
              <a:rPr dirty="0" sz="3000" spc="-295">
                <a:latin typeface="Trebuchet MS"/>
                <a:cs typeface="Trebuchet MS"/>
              </a:rPr>
              <a:t> </a:t>
            </a:r>
            <a:r>
              <a:rPr dirty="0" sz="3000" spc="-70">
                <a:latin typeface="Trebuchet MS"/>
                <a:cs typeface="Trebuchet MS"/>
              </a:rPr>
              <a:t>beta</a:t>
            </a:r>
            <a:r>
              <a:rPr dirty="0" sz="3000" spc="-280">
                <a:latin typeface="Trebuchet MS"/>
                <a:cs typeface="Trebuchet MS"/>
              </a:rPr>
              <a:t> </a:t>
            </a:r>
            <a:r>
              <a:rPr dirty="0" sz="3000" spc="10">
                <a:latin typeface="Trebuchet MS"/>
                <a:cs typeface="Trebuchet MS"/>
              </a:rPr>
              <a:t>cells</a:t>
            </a:r>
            <a:r>
              <a:rPr dirty="0" sz="3000" spc="-300">
                <a:latin typeface="Trebuchet MS"/>
                <a:cs typeface="Trebuchet MS"/>
              </a:rPr>
              <a:t> </a:t>
            </a:r>
            <a:r>
              <a:rPr dirty="0" sz="3000" spc="-80">
                <a:latin typeface="Trebuchet MS"/>
                <a:cs typeface="Trebuchet MS"/>
              </a:rPr>
              <a:t>of</a:t>
            </a:r>
            <a:r>
              <a:rPr dirty="0" sz="3000" spc="-290">
                <a:latin typeface="Trebuchet MS"/>
                <a:cs typeface="Trebuchet MS"/>
              </a:rPr>
              <a:t> </a:t>
            </a:r>
            <a:r>
              <a:rPr dirty="0" sz="3000" spc="-95">
                <a:latin typeface="Trebuchet MS"/>
                <a:cs typeface="Trebuchet MS"/>
              </a:rPr>
              <a:t>the</a:t>
            </a:r>
            <a:r>
              <a:rPr dirty="0" sz="3000" spc="-280">
                <a:latin typeface="Trebuchet MS"/>
                <a:cs typeface="Trebuchet MS"/>
              </a:rPr>
              <a:t> </a:t>
            </a:r>
            <a:r>
              <a:rPr dirty="0" sz="3000" spc="-20">
                <a:latin typeface="Trebuchet MS"/>
                <a:cs typeface="Trebuchet MS"/>
              </a:rPr>
              <a:t>pancreas.</a:t>
            </a:r>
            <a:endParaRPr sz="30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6939" y="3784472"/>
            <a:ext cx="967105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27685" algn="l"/>
              </a:tabLst>
            </a:pPr>
            <a:r>
              <a:rPr dirty="0" sz="3000" spc="-110">
                <a:latin typeface="Trebuchet MS"/>
                <a:cs typeface="Trebuchet MS"/>
              </a:rPr>
              <a:t>4.	</a:t>
            </a:r>
            <a:r>
              <a:rPr dirty="0" sz="3000" spc="10">
                <a:latin typeface="Trebuchet MS"/>
                <a:cs typeface="Trebuchet MS"/>
              </a:rPr>
              <a:t>Describe</a:t>
            </a:r>
            <a:r>
              <a:rPr dirty="0" sz="3000" spc="-290">
                <a:latin typeface="Trebuchet MS"/>
                <a:cs typeface="Trebuchet MS"/>
              </a:rPr>
              <a:t> </a:t>
            </a:r>
            <a:r>
              <a:rPr dirty="0" sz="3000" spc="-95">
                <a:latin typeface="Trebuchet MS"/>
                <a:cs typeface="Trebuchet MS"/>
              </a:rPr>
              <a:t>the</a:t>
            </a:r>
            <a:r>
              <a:rPr dirty="0" sz="3000" spc="-295">
                <a:latin typeface="Trebuchet MS"/>
                <a:cs typeface="Trebuchet MS"/>
              </a:rPr>
              <a:t> </a:t>
            </a:r>
            <a:r>
              <a:rPr dirty="0" sz="3000" spc="50">
                <a:latin typeface="Trebuchet MS"/>
                <a:cs typeface="Trebuchet MS"/>
              </a:rPr>
              <a:t>mechanisms</a:t>
            </a:r>
            <a:r>
              <a:rPr dirty="0" sz="3000" spc="-290">
                <a:latin typeface="Trebuchet MS"/>
                <a:cs typeface="Trebuchet MS"/>
              </a:rPr>
              <a:t> </a:t>
            </a:r>
            <a:r>
              <a:rPr dirty="0" sz="3000" spc="-80">
                <a:latin typeface="Trebuchet MS"/>
                <a:cs typeface="Trebuchet MS"/>
              </a:rPr>
              <a:t>of</a:t>
            </a:r>
            <a:r>
              <a:rPr dirty="0" sz="3000" spc="-290">
                <a:latin typeface="Trebuchet MS"/>
                <a:cs typeface="Trebuchet MS"/>
              </a:rPr>
              <a:t> </a:t>
            </a:r>
            <a:r>
              <a:rPr dirty="0" sz="3000" spc="-15">
                <a:latin typeface="Trebuchet MS"/>
                <a:cs typeface="Trebuchet MS"/>
              </a:rPr>
              <a:t>insulin</a:t>
            </a:r>
            <a:r>
              <a:rPr dirty="0" sz="3000" spc="-320">
                <a:latin typeface="Trebuchet MS"/>
                <a:cs typeface="Trebuchet MS"/>
              </a:rPr>
              <a:t> </a:t>
            </a:r>
            <a:r>
              <a:rPr dirty="0" sz="3000" spc="-40">
                <a:latin typeface="Trebuchet MS"/>
                <a:cs typeface="Trebuchet MS"/>
              </a:rPr>
              <a:t>action</a:t>
            </a:r>
            <a:r>
              <a:rPr dirty="0" sz="3000" spc="-285">
                <a:latin typeface="Trebuchet MS"/>
                <a:cs typeface="Trebuchet MS"/>
              </a:rPr>
              <a:t> </a:t>
            </a:r>
            <a:r>
              <a:rPr dirty="0" sz="3000" spc="30">
                <a:latin typeface="Trebuchet MS"/>
                <a:cs typeface="Trebuchet MS"/>
              </a:rPr>
              <a:t>on</a:t>
            </a:r>
            <a:r>
              <a:rPr dirty="0" sz="3000" spc="-290">
                <a:latin typeface="Trebuchet MS"/>
                <a:cs typeface="Trebuchet MS"/>
              </a:rPr>
              <a:t> </a:t>
            </a:r>
            <a:r>
              <a:rPr dirty="0" sz="3000" spc="-95">
                <a:latin typeface="Trebuchet MS"/>
                <a:cs typeface="Trebuchet MS"/>
              </a:rPr>
              <a:t>the</a:t>
            </a:r>
            <a:r>
              <a:rPr dirty="0" sz="3000" spc="-295">
                <a:latin typeface="Trebuchet MS"/>
                <a:cs typeface="Trebuchet MS"/>
              </a:rPr>
              <a:t> </a:t>
            </a:r>
            <a:r>
              <a:rPr dirty="0" sz="3000" spc="-135">
                <a:latin typeface="Trebuchet MS"/>
                <a:cs typeface="Trebuchet MS"/>
              </a:rPr>
              <a:t>target</a:t>
            </a:r>
            <a:endParaRPr sz="30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16939" y="4104208"/>
            <a:ext cx="8317230" cy="182498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27685">
              <a:lnSpc>
                <a:spcPts val="3560"/>
              </a:lnSpc>
              <a:spcBef>
                <a:spcPts val="100"/>
              </a:spcBef>
            </a:pPr>
            <a:r>
              <a:rPr dirty="0" sz="3000" spc="-40">
                <a:latin typeface="Trebuchet MS"/>
                <a:cs typeface="Trebuchet MS"/>
              </a:rPr>
              <a:t>cells.</a:t>
            </a:r>
            <a:endParaRPr sz="3000">
              <a:latin typeface="Trebuchet MS"/>
              <a:cs typeface="Trebuchet MS"/>
            </a:endParaRPr>
          </a:p>
          <a:p>
            <a:pPr marL="527685" indent="-515620">
              <a:lnSpc>
                <a:spcPts val="3525"/>
              </a:lnSpc>
              <a:buAutoNum type="arabicPeriod" startAt="5"/>
              <a:tabLst>
                <a:tab pos="527685" algn="l"/>
                <a:tab pos="528320" algn="l"/>
              </a:tabLst>
            </a:pPr>
            <a:r>
              <a:rPr dirty="0" sz="3000" spc="25">
                <a:latin typeface="Trebuchet MS"/>
                <a:cs typeface="Trebuchet MS"/>
              </a:rPr>
              <a:t>Li</a:t>
            </a:r>
            <a:r>
              <a:rPr dirty="0" sz="3000" spc="10">
                <a:latin typeface="Trebuchet MS"/>
                <a:cs typeface="Trebuchet MS"/>
              </a:rPr>
              <a:t>s</a:t>
            </a:r>
            <a:r>
              <a:rPr dirty="0" sz="3000" spc="-220">
                <a:latin typeface="Trebuchet MS"/>
                <a:cs typeface="Trebuchet MS"/>
              </a:rPr>
              <a:t>t</a:t>
            </a:r>
            <a:r>
              <a:rPr dirty="0" sz="3000" spc="-300">
                <a:latin typeface="Trebuchet MS"/>
                <a:cs typeface="Trebuchet MS"/>
              </a:rPr>
              <a:t> </a:t>
            </a:r>
            <a:r>
              <a:rPr dirty="0" sz="3000" spc="-95">
                <a:latin typeface="Trebuchet MS"/>
                <a:cs typeface="Trebuchet MS"/>
              </a:rPr>
              <a:t>t</a:t>
            </a:r>
            <a:r>
              <a:rPr dirty="0" sz="3000" spc="-114">
                <a:latin typeface="Trebuchet MS"/>
                <a:cs typeface="Trebuchet MS"/>
              </a:rPr>
              <a:t>h</a:t>
            </a:r>
            <a:r>
              <a:rPr dirty="0" sz="3000" spc="-60">
                <a:latin typeface="Trebuchet MS"/>
                <a:cs typeface="Trebuchet MS"/>
              </a:rPr>
              <a:t>e</a:t>
            </a:r>
            <a:r>
              <a:rPr dirty="0" sz="3000" spc="-295">
                <a:latin typeface="Trebuchet MS"/>
                <a:cs typeface="Trebuchet MS"/>
              </a:rPr>
              <a:t> </a:t>
            </a:r>
            <a:r>
              <a:rPr dirty="0" sz="3000" spc="-15">
                <a:latin typeface="Trebuchet MS"/>
                <a:cs typeface="Trebuchet MS"/>
              </a:rPr>
              <a:t>insulin</a:t>
            </a:r>
            <a:r>
              <a:rPr dirty="0" sz="3000" spc="-315">
                <a:latin typeface="Trebuchet MS"/>
                <a:cs typeface="Trebuchet MS"/>
              </a:rPr>
              <a:t> </a:t>
            </a:r>
            <a:r>
              <a:rPr dirty="0" sz="3000" spc="-40">
                <a:latin typeface="Trebuchet MS"/>
                <a:cs typeface="Trebuchet MS"/>
              </a:rPr>
              <a:t>actio</a:t>
            </a:r>
            <a:r>
              <a:rPr dirty="0" sz="3000" spc="-35">
                <a:latin typeface="Trebuchet MS"/>
                <a:cs typeface="Trebuchet MS"/>
              </a:rPr>
              <a:t>n</a:t>
            </a:r>
            <a:r>
              <a:rPr dirty="0" sz="3000" spc="195">
                <a:latin typeface="Trebuchet MS"/>
                <a:cs typeface="Trebuchet MS"/>
              </a:rPr>
              <a:t>s</a:t>
            </a:r>
            <a:r>
              <a:rPr dirty="0" sz="3000" spc="-245">
                <a:latin typeface="Trebuchet MS"/>
                <a:cs typeface="Trebuchet MS"/>
              </a:rPr>
              <a:t>.</a:t>
            </a:r>
            <a:endParaRPr sz="3000">
              <a:latin typeface="Trebuchet MS"/>
              <a:cs typeface="Trebuchet MS"/>
            </a:endParaRPr>
          </a:p>
          <a:p>
            <a:pPr marL="527685" indent="-515620">
              <a:lnSpc>
                <a:spcPts val="3520"/>
              </a:lnSpc>
              <a:buAutoNum type="arabicPeriod" startAt="5"/>
              <a:tabLst>
                <a:tab pos="527685" algn="l"/>
                <a:tab pos="528320" algn="l"/>
              </a:tabLst>
            </a:pPr>
            <a:r>
              <a:rPr dirty="0" sz="3000" spc="-60">
                <a:latin typeface="Trebuchet MS"/>
                <a:cs typeface="Trebuchet MS"/>
              </a:rPr>
              <a:t>Def</a:t>
            </a:r>
            <a:r>
              <a:rPr dirty="0" sz="3000" spc="-25">
                <a:latin typeface="Trebuchet MS"/>
                <a:cs typeface="Trebuchet MS"/>
              </a:rPr>
              <a:t>i</a:t>
            </a:r>
            <a:r>
              <a:rPr dirty="0" sz="3000" spc="-30">
                <a:latin typeface="Trebuchet MS"/>
                <a:cs typeface="Trebuchet MS"/>
              </a:rPr>
              <a:t>n</a:t>
            </a:r>
            <a:r>
              <a:rPr dirty="0" sz="3000" spc="-25">
                <a:latin typeface="Trebuchet MS"/>
                <a:cs typeface="Trebuchet MS"/>
              </a:rPr>
              <a:t>e</a:t>
            </a:r>
            <a:r>
              <a:rPr dirty="0" sz="3000" spc="-325">
                <a:latin typeface="Trebuchet MS"/>
                <a:cs typeface="Trebuchet MS"/>
              </a:rPr>
              <a:t> </a:t>
            </a:r>
            <a:r>
              <a:rPr dirty="0" sz="3000" spc="-15">
                <a:latin typeface="Trebuchet MS"/>
                <a:cs typeface="Trebuchet MS"/>
              </a:rPr>
              <a:t>insulin</a:t>
            </a:r>
            <a:r>
              <a:rPr dirty="0" sz="3000" spc="-310">
                <a:latin typeface="Trebuchet MS"/>
                <a:cs typeface="Trebuchet MS"/>
              </a:rPr>
              <a:t> </a:t>
            </a:r>
            <a:r>
              <a:rPr dirty="0" sz="3000" spc="-200">
                <a:latin typeface="Trebuchet MS"/>
                <a:cs typeface="Trebuchet MS"/>
              </a:rPr>
              <a:t>r</a:t>
            </a:r>
            <a:r>
              <a:rPr dirty="0" sz="3000" spc="70">
                <a:latin typeface="Trebuchet MS"/>
                <a:cs typeface="Trebuchet MS"/>
              </a:rPr>
              <a:t>esi</a:t>
            </a:r>
            <a:r>
              <a:rPr dirty="0" sz="3000" spc="50">
                <a:latin typeface="Trebuchet MS"/>
                <a:cs typeface="Trebuchet MS"/>
              </a:rPr>
              <a:t>s</a:t>
            </a:r>
            <a:r>
              <a:rPr dirty="0" sz="3000" spc="-40">
                <a:latin typeface="Trebuchet MS"/>
                <a:cs typeface="Trebuchet MS"/>
              </a:rPr>
              <a:t>tanc</a:t>
            </a:r>
            <a:r>
              <a:rPr dirty="0" sz="3000" spc="-35">
                <a:latin typeface="Trebuchet MS"/>
                <a:cs typeface="Trebuchet MS"/>
              </a:rPr>
              <a:t>e</a:t>
            </a:r>
            <a:r>
              <a:rPr dirty="0" sz="3000" spc="-310">
                <a:latin typeface="Trebuchet MS"/>
                <a:cs typeface="Trebuchet MS"/>
              </a:rPr>
              <a:t> </a:t>
            </a:r>
            <a:r>
              <a:rPr dirty="0" sz="3000" spc="5">
                <a:latin typeface="Trebuchet MS"/>
                <a:cs typeface="Trebuchet MS"/>
              </a:rPr>
              <a:t>an</a:t>
            </a:r>
            <a:r>
              <a:rPr dirty="0" sz="3000" spc="10">
                <a:latin typeface="Trebuchet MS"/>
                <a:cs typeface="Trebuchet MS"/>
              </a:rPr>
              <a:t>d</a:t>
            </a:r>
            <a:r>
              <a:rPr dirty="0" sz="3000" spc="-300">
                <a:latin typeface="Trebuchet MS"/>
                <a:cs typeface="Trebuchet MS"/>
              </a:rPr>
              <a:t> </a:t>
            </a:r>
            <a:r>
              <a:rPr dirty="0" sz="3000" spc="15">
                <a:latin typeface="Trebuchet MS"/>
                <a:cs typeface="Trebuchet MS"/>
              </a:rPr>
              <a:t>h</a:t>
            </a:r>
            <a:r>
              <a:rPr dirty="0" sz="3000" spc="-110">
                <a:latin typeface="Trebuchet MS"/>
                <a:cs typeface="Trebuchet MS"/>
              </a:rPr>
              <a:t>yper</a:t>
            </a:r>
            <a:r>
              <a:rPr dirty="0" sz="3000" spc="-55">
                <a:latin typeface="Trebuchet MS"/>
                <a:cs typeface="Trebuchet MS"/>
              </a:rPr>
              <a:t>i</a:t>
            </a:r>
            <a:r>
              <a:rPr dirty="0" sz="3000" spc="-35">
                <a:latin typeface="Trebuchet MS"/>
                <a:cs typeface="Trebuchet MS"/>
              </a:rPr>
              <a:t>nsulinemia.</a:t>
            </a:r>
            <a:endParaRPr sz="3000">
              <a:latin typeface="Trebuchet MS"/>
              <a:cs typeface="Trebuchet MS"/>
            </a:endParaRPr>
          </a:p>
          <a:p>
            <a:pPr marL="527685" indent="-515620">
              <a:lnSpc>
                <a:spcPts val="3560"/>
              </a:lnSpc>
              <a:buAutoNum type="arabicPeriod" startAt="5"/>
              <a:tabLst>
                <a:tab pos="527685" algn="l"/>
                <a:tab pos="528320" algn="l"/>
              </a:tabLst>
            </a:pPr>
            <a:r>
              <a:rPr dirty="0" sz="3000" spc="-45">
                <a:latin typeface="Trebuchet MS"/>
                <a:cs typeface="Trebuchet MS"/>
              </a:rPr>
              <a:t>Defin</a:t>
            </a:r>
            <a:r>
              <a:rPr dirty="0" sz="3000" spc="-45">
                <a:latin typeface="Trebuchet MS"/>
                <a:cs typeface="Trebuchet MS"/>
              </a:rPr>
              <a:t>e</a:t>
            </a:r>
            <a:r>
              <a:rPr dirty="0" sz="3000" spc="-320">
                <a:latin typeface="Trebuchet MS"/>
                <a:cs typeface="Trebuchet MS"/>
              </a:rPr>
              <a:t> </a:t>
            </a:r>
            <a:r>
              <a:rPr dirty="0" sz="3000" spc="-85">
                <a:latin typeface="Trebuchet MS"/>
                <a:cs typeface="Trebuchet MS"/>
              </a:rPr>
              <a:t>me</a:t>
            </a:r>
            <a:r>
              <a:rPr dirty="0" sz="3000" spc="-65">
                <a:latin typeface="Trebuchet MS"/>
                <a:cs typeface="Trebuchet MS"/>
              </a:rPr>
              <a:t>t</a:t>
            </a:r>
            <a:r>
              <a:rPr dirty="0" sz="3000" spc="-20">
                <a:latin typeface="Trebuchet MS"/>
                <a:cs typeface="Trebuchet MS"/>
              </a:rPr>
              <a:t>aboli</a:t>
            </a:r>
            <a:r>
              <a:rPr dirty="0" sz="3000" spc="-15">
                <a:latin typeface="Trebuchet MS"/>
                <a:cs typeface="Trebuchet MS"/>
              </a:rPr>
              <a:t>c</a:t>
            </a:r>
            <a:r>
              <a:rPr dirty="0" sz="3000" spc="-300">
                <a:latin typeface="Trebuchet MS"/>
                <a:cs typeface="Trebuchet MS"/>
              </a:rPr>
              <a:t> </a:t>
            </a:r>
            <a:r>
              <a:rPr dirty="0" sz="3000" spc="190">
                <a:latin typeface="Trebuchet MS"/>
                <a:cs typeface="Trebuchet MS"/>
              </a:rPr>
              <a:t>s</a:t>
            </a:r>
            <a:r>
              <a:rPr dirty="0" sz="3000" spc="-75">
                <a:latin typeface="Trebuchet MS"/>
                <a:cs typeface="Trebuchet MS"/>
              </a:rPr>
              <a:t>ynd</a:t>
            </a:r>
            <a:r>
              <a:rPr dirty="0" sz="3000" spc="-95">
                <a:latin typeface="Trebuchet MS"/>
                <a:cs typeface="Trebuchet MS"/>
              </a:rPr>
              <a:t>r</a:t>
            </a:r>
            <a:r>
              <a:rPr dirty="0" sz="3000" spc="20">
                <a:latin typeface="Trebuchet MS"/>
                <a:cs typeface="Trebuchet MS"/>
              </a:rPr>
              <a:t>ome</a:t>
            </a:r>
            <a:endParaRPr sz="3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1000" y="365759"/>
            <a:ext cx="11516995" cy="1324610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 vert="horz">
            <a:spAutoFit/>
          </a:bodyPr>
          <a:lstStyle/>
          <a:p>
            <a:pPr marL="91440">
              <a:lnSpc>
                <a:spcPts val="4630"/>
              </a:lnSpc>
            </a:pPr>
            <a:r>
              <a:rPr dirty="0" sz="4400" spc="40">
                <a:latin typeface="Trebuchet MS"/>
                <a:cs typeface="Trebuchet MS"/>
              </a:rPr>
              <a:t>4</a:t>
            </a:r>
            <a:r>
              <a:rPr dirty="0" sz="4400" spc="-120">
                <a:latin typeface="Trebuchet MS"/>
                <a:cs typeface="Trebuchet MS"/>
              </a:rPr>
              <a:t>-</a:t>
            </a:r>
            <a:r>
              <a:rPr dirty="0" sz="4400" spc="430">
                <a:latin typeface="Trebuchet MS"/>
                <a:cs typeface="Trebuchet MS"/>
              </a:rPr>
              <a:t> </a:t>
            </a:r>
            <a:r>
              <a:rPr dirty="0" sz="4400" spc="-130">
                <a:latin typeface="Trebuchet MS"/>
                <a:cs typeface="Trebuchet MS"/>
              </a:rPr>
              <a:t>Rol</a:t>
            </a:r>
            <a:r>
              <a:rPr dirty="0" sz="4400" spc="-145">
                <a:latin typeface="Trebuchet MS"/>
                <a:cs typeface="Trebuchet MS"/>
              </a:rPr>
              <a:t>e</a:t>
            </a:r>
            <a:r>
              <a:rPr dirty="0" sz="4400" spc="-480">
                <a:latin typeface="Trebuchet MS"/>
                <a:cs typeface="Trebuchet MS"/>
              </a:rPr>
              <a:t> </a:t>
            </a:r>
            <a:r>
              <a:rPr dirty="0" sz="4400" spc="-245">
                <a:latin typeface="Trebuchet MS"/>
                <a:cs typeface="Trebuchet MS"/>
              </a:rPr>
              <a:t>of</a:t>
            </a:r>
            <a:r>
              <a:rPr dirty="0" sz="4400" spc="-495">
                <a:latin typeface="Trebuchet MS"/>
                <a:cs typeface="Trebuchet MS"/>
              </a:rPr>
              <a:t> </a:t>
            </a:r>
            <a:r>
              <a:rPr dirty="0" sz="4400" spc="-145">
                <a:latin typeface="Trebuchet MS"/>
                <a:cs typeface="Trebuchet MS"/>
              </a:rPr>
              <a:t>Insulin</a:t>
            </a:r>
            <a:r>
              <a:rPr dirty="0" sz="4400" spc="-475">
                <a:latin typeface="Trebuchet MS"/>
                <a:cs typeface="Trebuchet MS"/>
              </a:rPr>
              <a:t> </a:t>
            </a:r>
            <a:r>
              <a:rPr dirty="0" sz="4400" spc="-180">
                <a:latin typeface="Trebuchet MS"/>
                <a:cs typeface="Trebuchet MS"/>
              </a:rPr>
              <a:t>i</a:t>
            </a:r>
            <a:r>
              <a:rPr dirty="0" sz="4400" spc="-335">
                <a:latin typeface="Trebuchet MS"/>
                <a:cs typeface="Trebuchet MS"/>
              </a:rPr>
              <a:t>n</a:t>
            </a:r>
            <a:r>
              <a:rPr dirty="0" sz="4400" spc="-500">
                <a:latin typeface="Trebuchet MS"/>
                <a:cs typeface="Trebuchet MS"/>
              </a:rPr>
              <a:t> </a:t>
            </a:r>
            <a:r>
              <a:rPr dirty="0" sz="4400" spc="-270">
                <a:latin typeface="Trebuchet MS"/>
                <a:cs typeface="Trebuchet MS"/>
              </a:rPr>
              <a:t>the</a:t>
            </a:r>
            <a:r>
              <a:rPr dirty="0" sz="4400" spc="-475">
                <a:latin typeface="Trebuchet MS"/>
                <a:cs typeface="Trebuchet MS"/>
              </a:rPr>
              <a:t> </a:t>
            </a:r>
            <a:r>
              <a:rPr dirty="0" sz="4400" spc="-175">
                <a:latin typeface="Trebuchet MS"/>
                <a:cs typeface="Trebuchet MS"/>
              </a:rPr>
              <a:t>Regul</a:t>
            </a:r>
            <a:r>
              <a:rPr dirty="0" sz="4400" spc="-220">
                <a:latin typeface="Trebuchet MS"/>
                <a:cs typeface="Trebuchet MS"/>
              </a:rPr>
              <a:t>a</a:t>
            </a:r>
            <a:r>
              <a:rPr dirty="0" sz="4400" spc="-254">
                <a:latin typeface="Trebuchet MS"/>
                <a:cs typeface="Trebuchet MS"/>
              </a:rPr>
              <a:t>tion</a:t>
            </a:r>
            <a:r>
              <a:rPr dirty="0" sz="4400" spc="-495">
                <a:latin typeface="Trebuchet MS"/>
                <a:cs typeface="Trebuchet MS"/>
              </a:rPr>
              <a:t> </a:t>
            </a:r>
            <a:r>
              <a:rPr dirty="0" sz="4400" spc="-245">
                <a:latin typeface="Trebuchet MS"/>
                <a:cs typeface="Trebuchet MS"/>
              </a:rPr>
              <a:t>of</a:t>
            </a:r>
            <a:endParaRPr sz="4400">
              <a:latin typeface="Trebuchet MS"/>
              <a:cs typeface="Trebuchet MS"/>
            </a:endParaRPr>
          </a:p>
          <a:p>
            <a:pPr marL="91440">
              <a:lnSpc>
                <a:spcPts val="5015"/>
              </a:lnSpc>
            </a:pPr>
            <a:r>
              <a:rPr dirty="0" sz="4400" spc="45">
                <a:latin typeface="Trebuchet MS"/>
                <a:cs typeface="Trebuchet MS"/>
              </a:rPr>
              <a:t>End</a:t>
            </a:r>
            <a:r>
              <a:rPr dirty="0" sz="4400" spc="35">
                <a:latin typeface="Trebuchet MS"/>
                <a:cs typeface="Trebuchet MS"/>
              </a:rPr>
              <a:t>o</a:t>
            </a:r>
            <a:r>
              <a:rPr dirty="0" sz="4400" spc="-80">
                <a:latin typeface="Trebuchet MS"/>
                <a:cs typeface="Trebuchet MS"/>
              </a:rPr>
              <a:t>theliu</a:t>
            </a:r>
            <a:r>
              <a:rPr dirty="0" sz="4400" spc="-140">
                <a:latin typeface="Trebuchet MS"/>
                <a:cs typeface="Trebuchet MS"/>
              </a:rPr>
              <a:t>m</a:t>
            </a:r>
            <a:r>
              <a:rPr dirty="0" sz="4400" spc="-459">
                <a:latin typeface="Trebuchet MS"/>
                <a:cs typeface="Trebuchet MS"/>
              </a:rPr>
              <a:t> </a:t>
            </a:r>
            <a:r>
              <a:rPr dirty="0" sz="4400" spc="15">
                <a:latin typeface="Trebuchet MS"/>
                <a:cs typeface="Trebuchet MS"/>
              </a:rPr>
              <a:t>an</a:t>
            </a:r>
            <a:r>
              <a:rPr dirty="0" sz="4400" spc="20">
                <a:latin typeface="Trebuchet MS"/>
                <a:cs typeface="Trebuchet MS"/>
              </a:rPr>
              <a:t>d</a:t>
            </a:r>
            <a:r>
              <a:rPr dirty="0" sz="4400" spc="-434">
                <a:latin typeface="Trebuchet MS"/>
                <a:cs typeface="Trebuchet MS"/>
              </a:rPr>
              <a:t> </a:t>
            </a:r>
            <a:r>
              <a:rPr dirty="0" sz="4400" spc="-245">
                <a:latin typeface="Trebuchet MS"/>
                <a:cs typeface="Trebuchet MS"/>
              </a:rPr>
              <a:t>V</a:t>
            </a:r>
            <a:r>
              <a:rPr dirty="0" sz="4400" spc="65">
                <a:latin typeface="Trebuchet MS"/>
                <a:cs typeface="Trebuchet MS"/>
              </a:rPr>
              <a:t>ascul</a:t>
            </a:r>
            <a:r>
              <a:rPr dirty="0" sz="4400" spc="45">
                <a:latin typeface="Trebuchet MS"/>
                <a:cs typeface="Trebuchet MS"/>
              </a:rPr>
              <a:t>a</a:t>
            </a:r>
            <a:r>
              <a:rPr dirty="0" sz="4400" spc="-185">
                <a:latin typeface="Trebuchet MS"/>
                <a:cs typeface="Trebuchet MS"/>
              </a:rPr>
              <a:t>tu</a:t>
            </a:r>
            <a:r>
              <a:rPr dirty="0" sz="4400" spc="-204">
                <a:latin typeface="Trebuchet MS"/>
                <a:cs typeface="Trebuchet MS"/>
              </a:rPr>
              <a:t>r</a:t>
            </a:r>
            <a:r>
              <a:rPr dirty="0" sz="4400" spc="-80">
                <a:latin typeface="Trebuchet MS"/>
                <a:cs typeface="Trebuchet MS"/>
              </a:rPr>
              <a:t>e</a:t>
            </a:r>
            <a:endParaRPr sz="4400">
              <a:latin typeface="Trebuchet MS"/>
              <a:cs typeface="Trebuchet MS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81000" y="1825751"/>
            <a:ext cx="11516995" cy="4351020"/>
            <a:chOff x="381000" y="1825751"/>
            <a:chExt cx="11516995" cy="4351020"/>
          </a:xfrm>
        </p:grpSpPr>
        <p:sp>
          <p:nvSpPr>
            <p:cNvPr id="4" name="object 4"/>
            <p:cNvSpPr/>
            <p:nvPr/>
          </p:nvSpPr>
          <p:spPr>
            <a:xfrm>
              <a:off x="381000" y="1825751"/>
              <a:ext cx="11516995" cy="4351020"/>
            </a:xfrm>
            <a:custGeom>
              <a:avLst/>
              <a:gdLst/>
              <a:ahLst/>
              <a:cxnLst/>
              <a:rect l="l" t="t" r="r" b="b"/>
              <a:pathLst>
                <a:path w="11516995" h="4351020">
                  <a:moveTo>
                    <a:pt x="11516868" y="0"/>
                  </a:moveTo>
                  <a:lnTo>
                    <a:pt x="0" y="0"/>
                  </a:lnTo>
                  <a:lnTo>
                    <a:pt x="0" y="4351020"/>
                  </a:lnTo>
                  <a:lnTo>
                    <a:pt x="11516868" y="4351020"/>
                  </a:lnTo>
                  <a:lnTo>
                    <a:pt x="11516868" y="0"/>
                  </a:lnTo>
                  <a:close/>
                </a:path>
              </a:pathLst>
            </a:custGeom>
            <a:solidFill>
              <a:srgbClr val="C1E4F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472440" y="2519044"/>
              <a:ext cx="11410315" cy="3234055"/>
            </a:xfrm>
            <a:custGeom>
              <a:avLst/>
              <a:gdLst/>
              <a:ahLst/>
              <a:cxnLst/>
              <a:rect l="l" t="t" r="r" b="b"/>
              <a:pathLst>
                <a:path w="11410315" h="3234054">
                  <a:moveTo>
                    <a:pt x="1769364" y="1635252"/>
                  </a:moveTo>
                  <a:lnTo>
                    <a:pt x="1661160" y="1635252"/>
                  </a:lnTo>
                  <a:lnTo>
                    <a:pt x="515112" y="1635252"/>
                  </a:lnTo>
                  <a:lnTo>
                    <a:pt x="515112" y="2100072"/>
                  </a:lnTo>
                  <a:lnTo>
                    <a:pt x="1661160" y="2100072"/>
                  </a:lnTo>
                  <a:lnTo>
                    <a:pt x="1769364" y="2100072"/>
                  </a:lnTo>
                  <a:lnTo>
                    <a:pt x="1769364" y="1635252"/>
                  </a:lnTo>
                  <a:close/>
                </a:path>
                <a:path w="11410315" h="3234054">
                  <a:moveTo>
                    <a:pt x="4261091" y="2769108"/>
                  </a:moveTo>
                  <a:lnTo>
                    <a:pt x="4187952" y="2769108"/>
                  </a:lnTo>
                  <a:lnTo>
                    <a:pt x="2724912" y="2769108"/>
                  </a:lnTo>
                  <a:lnTo>
                    <a:pt x="2648712" y="2769108"/>
                  </a:lnTo>
                  <a:lnTo>
                    <a:pt x="0" y="2769108"/>
                  </a:lnTo>
                  <a:lnTo>
                    <a:pt x="0" y="3233928"/>
                  </a:lnTo>
                  <a:lnTo>
                    <a:pt x="2648712" y="3233928"/>
                  </a:lnTo>
                  <a:lnTo>
                    <a:pt x="2724912" y="3233928"/>
                  </a:lnTo>
                  <a:lnTo>
                    <a:pt x="4187952" y="3233928"/>
                  </a:lnTo>
                  <a:lnTo>
                    <a:pt x="4261091" y="3233928"/>
                  </a:lnTo>
                  <a:lnTo>
                    <a:pt x="4261091" y="2769108"/>
                  </a:lnTo>
                  <a:close/>
                </a:path>
                <a:path w="11410315" h="3234054">
                  <a:moveTo>
                    <a:pt x="4312907" y="2266188"/>
                  </a:moveTo>
                  <a:lnTo>
                    <a:pt x="4312907" y="2266188"/>
                  </a:lnTo>
                  <a:lnTo>
                    <a:pt x="0" y="2266188"/>
                  </a:lnTo>
                  <a:lnTo>
                    <a:pt x="0" y="2731008"/>
                  </a:lnTo>
                  <a:lnTo>
                    <a:pt x="4312907" y="2731008"/>
                  </a:lnTo>
                  <a:lnTo>
                    <a:pt x="4312907" y="2266188"/>
                  </a:lnTo>
                  <a:close/>
                </a:path>
                <a:path w="11410315" h="3234054">
                  <a:moveTo>
                    <a:pt x="4503407" y="1132344"/>
                  </a:moveTo>
                  <a:lnTo>
                    <a:pt x="4503407" y="1132344"/>
                  </a:lnTo>
                  <a:lnTo>
                    <a:pt x="515112" y="1132344"/>
                  </a:lnTo>
                  <a:lnTo>
                    <a:pt x="515112" y="1597152"/>
                  </a:lnTo>
                  <a:lnTo>
                    <a:pt x="4503407" y="1597152"/>
                  </a:lnTo>
                  <a:lnTo>
                    <a:pt x="4503407" y="1132344"/>
                  </a:lnTo>
                  <a:close/>
                </a:path>
                <a:path w="11410315" h="3234054">
                  <a:moveTo>
                    <a:pt x="4806696" y="502920"/>
                  </a:moveTo>
                  <a:lnTo>
                    <a:pt x="4806696" y="502920"/>
                  </a:lnTo>
                  <a:lnTo>
                    <a:pt x="515112" y="502920"/>
                  </a:lnTo>
                  <a:lnTo>
                    <a:pt x="515112" y="967740"/>
                  </a:lnTo>
                  <a:lnTo>
                    <a:pt x="4806696" y="967740"/>
                  </a:lnTo>
                  <a:lnTo>
                    <a:pt x="4806696" y="502920"/>
                  </a:lnTo>
                  <a:close/>
                </a:path>
                <a:path w="11410315" h="3234054">
                  <a:moveTo>
                    <a:pt x="9517367" y="2769108"/>
                  </a:moveTo>
                  <a:lnTo>
                    <a:pt x="9517367" y="2769108"/>
                  </a:lnTo>
                  <a:lnTo>
                    <a:pt x="4261104" y="2769108"/>
                  </a:lnTo>
                  <a:lnTo>
                    <a:pt x="4261104" y="3233928"/>
                  </a:lnTo>
                  <a:lnTo>
                    <a:pt x="9517367" y="3233928"/>
                  </a:lnTo>
                  <a:lnTo>
                    <a:pt x="9517367" y="2769108"/>
                  </a:lnTo>
                  <a:close/>
                </a:path>
                <a:path w="11410315" h="3234054">
                  <a:moveTo>
                    <a:pt x="9625584" y="2769108"/>
                  </a:moveTo>
                  <a:lnTo>
                    <a:pt x="9517380" y="2769108"/>
                  </a:lnTo>
                  <a:lnTo>
                    <a:pt x="9517380" y="3233928"/>
                  </a:lnTo>
                  <a:lnTo>
                    <a:pt x="9625584" y="3233928"/>
                  </a:lnTo>
                  <a:lnTo>
                    <a:pt x="9625584" y="2769108"/>
                  </a:lnTo>
                  <a:close/>
                </a:path>
                <a:path w="11410315" h="3234054">
                  <a:moveTo>
                    <a:pt x="11408664" y="2266188"/>
                  </a:moveTo>
                  <a:lnTo>
                    <a:pt x="11408664" y="2266188"/>
                  </a:lnTo>
                  <a:lnTo>
                    <a:pt x="4312920" y="2266188"/>
                  </a:lnTo>
                  <a:lnTo>
                    <a:pt x="4312920" y="2731008"/>
                  </a:lnTo>
                  <a:lnTo>
                    <a:pt x="11408664" y="2731008"/>
                  </a:lnTo>
                  <a:lnTo>
                    <a:pt x="11408664" y="2266188"/>
                  </a:lnTo>
                  <a:close/>
                </a:path>
                <a:path w="11410315" h="3234054">
                  <a:moveTo>
                    <a:pt x="11408664" y="0"/>
                  </a:moveTo>
                  <a:lnTo>
                    <a:pt x="11408664" y="0"/>
                  </a:lnTo>
                  <a:lnTo>
                    <a:pt x="515112" y="0"/>
                  </a:lnTo>
                  <a:lnTo>
                    <a:pt x="515112" y="464820"/>
                  </a:lnTo>
                  <a:lnTo>
                    <a:pt x="11408664" y="464820"/>
                  </a:lnTo>
                  <a:lnTo>
                    <a:pt x="11408664" y="0"/>
                  </a:lnTo>
                  <a:close/>
                </a:path>
                <a:path w="11410315" h="3234054">
                  <a:moveTo>
                    <a:pt x="11410188" y="1132344"/>
                  </a:moveTo>
                  <a:lnTo>
                    <a:pt x="11410188" y="1132344"/>
                  </a:lnTo>
                  <a:lnTo>
                    <a:pt x="4503420" y="1132344"/>
                  </a:lnTo>
                  <a:lnTo>
                    <a:pt x="4503420" y="1597152"/>
                  </a:lnTo>
                  <a:lnTo>
                    <a:pt x="11410188" y="1597152"/>
                  </a:lnTo>
                  <a:lnTo>
                    <a:pt x="11410188" y="113234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459740" y="1855673"/>
            <a:ext cx="339090" cy="48323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-110">
                <a:solidFill>
                  <a:srgbClr val="202020"/>
                </a:solidFill>
                <a:latin typeface="Trebuchet MS"/>
                <a:cs typeface="Trebuchet MS"/>
              </a:rPr>
              <a:t>1.</a:t>
            </a:r>
            <a:endParaRPr sz="30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87552" y="1889632"/>
            <a:ext cx="6835140" cy="46482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3435"/>
              </a:lnSpc>
              <a:tabLst>
                <a:tab pos="1837689" algn="l"/>
              </a:tabLst>
            </a:pPr>
            <a:r>
              <a:rPr dirty="0" sz="3000" spc="-35">
                <a:solidFill>
                  <a:srgbClr val="202020"/>
                </a:solidFill>
                <a:latin typeface="Trebuchet MS"/>
                <a:cs typeface="Trebuchet MS"/>
              </a:rPr>
              <a:t>Inc</a:t>
            </a:r>
            <a:r>
              <a:rPr dirty="0" sz="3000" spc="-50">
                <a:solidFill>
                  <a:srgbClr val="202020"/>
                </a:solidFill>
                <a:latin typeface="Trebuchet MS"/>
                <a:cs typeface="Trebuchet MS"/>
              </a:rPr>
              <a:t>r</a:t>
            </a:r>
            <a:r>
              <a:rPr dirty="0" sz="3000" spc="75">
                <a:solidFill>
                  <a:srgbClr val="202020"/>
                </a:solidFill>
                <a:latin typeface="Trebuchet MS"/>
                <a:cs typeface="Trebuchet MS"/>
              </a:rPr>
              <a:t>eases</a:t>
            </a:r>
            <a:r>
              <a:rPr dirty="0" sz="3000">
                <a:solidFill>
                  <a:srgbClr val="202020"/>
                </a:solidFill>
                <a:latin typeface="Trebuchet MS"/>
                <a:cs typeface="Trebuchet MS"/>
              </a:rPr>
              <a:t>	</a:t>
            </a:r>
            <a:r>
              <a:rPr dirty="0" sz="3000" spc="-135">
                <a:solidFill>
                  <a:srgbClr val="202020"/>
                </a:solidFill>
                <a:latin typeface="Trebuchet MS"/>
                <a:cs typeface="Trebuchet MS"/>
              </a:rPr>
              <a:t>nit</a:t>
            </a:r>
            <a:r>
              <a:rPr dirty="0" sz="3000" spc="-120">
                <a:solidFill>
                  <a:srgbClr val="202020"/>
                </a:solidFill>
                <a:latin typeface="Trebuchet MS"/>
                <a:cs typeface="Trebuchet MS"/>
              </a:rPr>
              <a:t>r</a:t>
            </a:r>
            <a:r>
              <a:rPr dirty="0" sz="3000" spc="-25">
                <a:solidFill>
                  <a:srgbClr val="202020"/>
                </a:solidFill>
                <a:latin typeface="Trebuchet MS"/>
                <a:cs typeface="Trebuchet MS"/>
              </a:rPr>
              <a:t>ic</a:t>
            </a:r>
            <a:r>
              <a:rPr dirty="0" sz="3000" spc="-315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3000" spc="-5">
                <a:solidFill>
                  <a:srgbClr val="202020"/>
                </a:solidFill>
                <a:latin typeface="Trebuchet MS"/>
                <a:cs typeface="Trebuchet MS"/>
              </a:rPr>
              <a:t>o</a:t>
            </a:r>
            <a:r>
              <a:rPr dirty="0" sz="3000" spc="-90">
                <a:solidFill>
                  <a:srgbClr val="202020"/>
                </a:solidFill>
                <a:latin typeface="Trebuchet MS"/>
                <a:cs typeface="Trebuchet MS"/>
              </a:rPr>
              <a:t>xid</a:t>
            </a:r>
            <a:r>
              <a:rPr dirty="0" sz="3000" spc="-105">
                <a:solidFill>
                  <a:srgbClr val="202020"/>
                </a:solidFill>
                <a:latin typeface="Trebuchet MS"/>
                <a:cs typeface="Trebuchet MS"/>
              </a:rPr>
              <a:t>e</a:t>
            </a:r>
            <a:r>
              <a:rPr dirty="0" sz="3000" spc="-31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3000" spc="-20">
                <a:solidFill>
                  <a:srgbClr val="202020"/>
                </a:solidFill>
                <a:latin typeface="Trebuchet MS"/>
                <a:cs typeface="Trebuchet MS"/>
              </a:rPr>
              <a:t>(NO)</a:t>
            </a:r>
            <a:r>
              <a:rPr dirty="0" sz="3000" spc="-30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3000" spc="-40">
                <a:solidFill>
                  <a:srgbClr val="202020"/>
                </a:solidFill>
                <a:latin typeface="Trebuchet MS"/>
                <a:cs typeface="Trebuchet MS"/>
              </a:rPr>
              <a:t>bioa</a:t>
            </a:r>
            <a:r>
              <a:rPr dirty="0" sz="3000" spc="-60">
                <a:solidFill>
                  <a:srgbClr val="202020"/>
                </a:solidFill>
                <a:latin typeface="Trebuchet MS"/>
                <a:cs typeface="Trebuchet MS"/>
              </a:rPr>
              <a:t>v</a:t>
            </a:r>
            <a:r>
              <a:rPr dirty="0" sz="3000" spc="-100">
                <a:solidFill>
                  <a:srgbClr val="202020"/>
                </a:solidFill>
                <a:latin typeface="Trebuchet MS"/>
                <a:cs typeface="Trebuchet MS"/>
              </a:rPr>
              <a:t>ailability</a:t>
            </a:r>
            <a:endParaRPr sz="30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9740" y="2440392"/>
            <a:ext cx="11363325" cy="32981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27685" marR="7620" indent="-515620">
              <a:lnSpc>
                <a:spcPct val="110000"/>
              </a:lnSpc>
              <a:spcBef>
                <a:spcPts val="95"/>
              </a:spcBef>
              <a:buAutoNum type="arabicPeriod" startAt="2"/>
              <a:tabLst>
                <a:tab pos="527685" algn="l"/>
                <a:tab pos="528320" algn="l"/>
              </a:tabLst>
            </a:pPr>
            <a:r>
              <a:rPr dirty="0" sz="3000" spc="45">
                <a:solidFill>
                  <a:srgbClr val="202020"/>
                </a:solidFill>
                <a:latin typeface="Trebuchet MS"/>
                <a:cs typeface="Trebuchet MS"/>
              </a:rPr>
              <a:t>Decreases</a:t>
            </a:r>
            <a:r>
              <a:rPr dirty="0" sz="3000" spc="-3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3000" spc="-100">
                <a:solidFill>
                  <a:srgbClr val="202020"/>
                </a:solidFill>
                <a:latin typeface="Trebuchet MS"/>
                <a:cs typeface="Trebuchet MS"/>
              </a:rPr>
              <a:t>oxidative</a:t>
            </a:r>
            <a:r>
              <a:rPr dirty="0" sz="3000" spc="5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3000" spc="35">
                <a:solidFill>
                  <a:srgbClr val="202020"/>
                </a:solidFill>
                <a:latin typeface="Trebuchet MS"/>
                <a:cs typeface="Trebuchet MS"/>
              </a:rPr>
              <a:t>stress</a:t>
            </a:r>
            <a:r>
              <a:rPr dirty="0" sz="3000" spc="-15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3000" spc="-55">
                <a:solidFill>
                  <a:srgbClr val="202020"/>
                </a:solidFill>
                <a:latin typeface="Trebuchet MS"/>
                <a:cs typeface="Trebuchet MS"/>
              </a:rPr>
              <a:t>mediated</a:t>
            </a:r>
            <a:r>
              <a:rPr dirty="0" sz="300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3000" spc="-75">
                <a:solidFill>
                  <a:srgbClr val="202020"/>
                </a:solidFill>
                <a:latin typeface="Trebuchet MS"/>
                <a:cs typeface="Trebuchet MS"/>
              </a:rPr>
              <a:t>by</a:t>
            </a:r>
            <a:r>
              <a:rPr dirty="0" sz="3000" spc="-5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3000" spc="-80">
                <a:solidFill>
                  <a:srgbClr val="202020"/>
                </a:solidFill>
                <a:latin typeface="Trebuchet MS"/>
                <a:cs typeface="Trebuchet MS"/>
              </a:rPr>
              <a:t>elevated</a:t>
            </a:r>
            <a:r>
              <a:rPr dirty="0" sz="3000" spc="-25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3000" spc="-90">
                <a:solidFill>
                  <a:srgbClr val="202020"/>
                </a:solidFill>
                <a:latin typeface="Trebuchet MS"/>
                <a:cs typeface="Trebuchet MS"/>
              </a:rPr>
              <a:t>reactive</a:t>
            </a:r>
            <a:r>
              <a:rPr dirty="0" sz="300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3000" spc="-75">
                <a:solidFill>
                  <a:srgbClr val="202020"/>
                </a:solidFill>
                <a:latin typeface="Trebuchet MS"/>
                <a:cs typeface="Trebuchet MS"/>
              </a:rPr>
              <a:t>oxygen </a:t>
            </a:r>
            <a:r>
              <a:rPr dirty="0" sz="3000" spc="-89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3000" spc="45">
                <a:solidFill>
                  <a:srgbClr val="202020"/>
                </a:solidFill>
                <a:latin typeface="Trebuchet MS"/>
                <a:cs typeface="Trebuchet MS"/>
              </a:rPr>
              <a:t>species</a:t>
            </a:r>
            <a:r>
              <a:rPr dirty="0" sz="3000" spc="-295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3000" spc="-60">
                <a:solidFill>
                  <a:srgbClr val="202020"/>
                </a:solidFill>
                <a:latin typeface="Trebuchet MS"/>
                <a:cs typeface="Trebuchet MS"/>
              </a:rPr>
              <a:t>(</a:t>
            </a:r>
            <a:r>
              <a:rPr dirty="0" sz="3000" spc="-145">
                <a:solidFill>
                  <a:srgbClr val="202020"/>
                </a:solidFill>
                <a:latin typeface="Trebuchet MS"/>
                <a:cs typeface="Trebuchet MS"/>
              </a:rPr>
              <a:t>R</a:t>
            </a:r>
            <a:r>
              <a:rPr dirty="0" sz="3000" spc="245">
                <a:solidFill>
                  <a:srgbClr val="202020"/>
                </a:solidFill>
                <a:latin typeface="Trebuchet MS"/>
                <a:cs typeface="Trebuchet MS"/>
              </a:rPr>
              <a:t>O</a:t>
            </a:r>
            <a:r>
              <a:rPr dirty="0" sz="3000" spc="165">
                <a:solidFill>
                  <a:srgbClr val="202020"/>
                </a:solidFill>
                <a:latin typeface="Trebuchet MS"/>
                <a:cs typeface="Trebuchet MS"/>
              </a:rPr>
              <a:t>S</a:t>
            </a:r>
            <a:r>
              <a:rPr dirty="0" sz="3000" spc="-225">
                <a:solidFill>
                  <a:srgbClr val="202020"/>
                </a:solidFill>
                <a:latin typeface="Trebuchet MS"/>
                <a:cs typeface="Trebuchet MS"/>
              </a:rPr>
              <a:t>)</a:t>
            </a:r>
            <a:r>
              <a:rPr dirty="0" sz="3000" spc="-295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3000" spc="-95">
                <a:solidFill>
                  <a:srgbClr val="202020"/>
                </a:solidFill>
                <a:latin typeface="Trebuchet MS"/>
                <a:cs typeface="Trebuchet MS"/>
              </a:rPr>
              <a:t>p</a:t>
            </a:r>
            <a:r>
              <a:rPr dirty="0" sz="3000" spc="-105">
                <a:solidFill>
                  <a:srgbClr val="202020"/>
                </a:solidFill>
                <a:latin typeface="Trebuchet MS"/>
                <a:cs typeface="Trebuchet MS"/>
              </a:rPr>
              <a:t>r</a:t>
            </a:r>
            <a:r>
              <a:rPr dirty="0" sz="3000" spc="-40">
                <a:solidFill>
                  <a:srgbClr val="202020"/>
                </a:solidFill>
                <a:latin typeface="Trebuchet MS"/>
                <a:cs typeface="Trebuchet MS"/>
              </a:rPr>
              <a:t>oduction,</a:t>
            </a:r>
            <a:endParaRPr sz="3000">
              <a:latin typeface="Trebuchet MS"/>
              <a:cs typeface="Trebuchet MS"/>
            </a:endParaRPr>
          </a:p>
          <a:p>
            <a:pPr marL="527685" marR="5080" indent="-515620">
              <a:lnSpc>
                <a:spcPct val="110000"/>
              </a:lnSpc>
              <a:spcBef>
                <a:spcPts val="1000"/>
              </a:spcBef>
              <a:buAutoNum type="arabicPeriod" startAt="2"/>
              <a:tabLst>
                <a:tab pos="527685" algn="l"/>
                <a:tab pos="528320" algn="l"/>
              </a:tabLst>
            </a:pPr>
            <a:r>
              <a:rPr dirty="0" sz="3000" spc="-50">
                <a:solidFill>
                  <a:srgbClr val="202020"/>
                </a:solidFill>
                <a:latin typeface="Trebuchet MS"/>
                <a:cs typeface="Trebuchet MS"/>
              </a:rPr>
              <a:t>Prevents</a:t>
            </a:r>
            <a:r>
              <a:rPr dirty="0" sz="3000" spc="5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3000" spc="-90">
                <a:solidFill>
                  <a:srgbClr val="202020"/>
                </a:solidFill>
                <a:latin typeface="Trebuchet MS"/>
                <a:cs typeface="Trebuchet MS"/>
              </a:rPr>
              <a:t>the</a:t>
            </a:r>
            <a:r>
              <a:rPr dirty="0" sz="3000" spc="8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3000" spc="-15">
                <a:solidFill>
                  <a:srgbClr val="202020"/>
                </a:solidFill>
                <a:latin typeface="Trebuchet MS"/>
                <a:cs typeface="Trebuchet MS"/>
              </a:rPr>
              <a:t>expression</a:t>
            </a:r>
            <a:r>
              <a:rPr dirty="0" sz="3000" spc="6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3000" spc="-80">
                <a:solidFill>
                  <a:srgbClr val="202020"/>
                </a:solidFill>
                <a:latin typeface="Trebuchet MS"/>
                <a:cs typeface="Trebuchet MS"/>
              </a:rPr>
              <a:t>of</a:t>
            </a:r>
            <a:r>
              <a:rPr dirty="0" sz="3000" spc="75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3000" spc="-65">
                <a:solidFill>
                  <a:srgbClr val="202020"/>
                </a:solidFill>
                <a:latin typeface="Trebuchet MS"/>
                <a:cs typeface="Trebuchet MS"/>
              </a:rPr>
              <a:t>pro-inflammatory</a:t>
            </a:r>
            <a:r>
              <a:rPr dirty="0" sz="3000" spc="7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3000" spc="10">
                <a:solidFill>
                  <a:srgbClr val="202020"/>
                </a:solidFill>
                <a:latin typeface="Trebuchet MS"/>
                <a:cs typeface="Trebuchet MS"/>
              </a:rPr>
              <a:t>and</a:t>
            </a:r>
            <a:r>
              <a:rPr dirty="0" sz="3000" spc="85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3000" spc="-55">
                <a:solidFill>
                  <a:srgbClr val="202020"/>
                </a:solidFill>
                <a:latin typeface="Trebuchet MS"/>
                <a:cs typeface="Trebuchet MS"/>
              </a:rPr>
              <a:t>pro-thrombotic </a:t>
            </a:r>
            <a:r>
              <a:rPr dirty="0" sz="3000" spc="-89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3000" spc="-75">
                <a:solidFill>
                  <a:srgbClr val="202020"/>
                </a:solidFill>
                <a:latin typeface="Trebuchet MS"/>
                <a:cs typeface="Trebuchet MS"/>
              </a:rPr>
              <a:t>factors.</a:t>
            </a:r>
            <a:endParaRPr sz="3000">
              <a:latin typeface="Trebuchet MS"/>
              <a:cs typeface="Trebuchet MS"/>
            </a:endParaRPr>
          </a:p>
          <a:p>
            <a:pPr marL="12700" marR="9525">
              <a:lnSpc>
                <a:spcPct val="110000"/>
              </a:lnSpc>
              <a:spcBef>
                <a:spcPts val="1010"/>
              </a:spcBef>
            </a:pPr>
            <a:r>
              <a:rPr dirty="0" sz="3000" spc="-60">
                <a:solidFill>
                  <a:srgbClr val="202020"/>
                </a:solidFill>
                <a:latin typeface="Trebuchet MS"/>
                <a:cs typeface="Trebuchet MS"/>
              </a:rPr>
              <a:t>Thus,</a:t>
            </a:r>
            <a:r>
              <a:rPr dirty="0" sz="3000" spc="9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3000" spc="-15">
                <a:solidFill>
                  <a:srgbClr val="202020"/>
                </a:solidFill>
                <a:latin typeface="Trebuchet MS"/>
                <a:cs typeface="Trebuchet MS"/>
              </a:rPr>
              <a:t>insulin</a:t>
            </a:r>
            <a:r>
              <a:rPr dirty="0" sz="3000" spc="9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3000" spc="-25">
                <a:solidFill>
                  <a:srgbClr val="202020"/>
                </a:solidFill>
                <a:latin typeface="Trebuchet MS"/>
                <a:cs typeface="Trebuchet MS"/>
              </a:rPr>
              <a:t>dysfunction</a:t>
            </a:r>
            <a:r>
              <a:rPr dirty="0" sz="3000" spc="85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3000" spc="30">
                <a:solidFill>
                  <a:srgbClr val="202020"/>
                </a:solidFill>
                <a:latin typeface="Trebuchet MS"/>
                <a:cs typeface="Trebuchet MS"/>
              </a:rPr>
              <a:t>predisposes</a:t>
            </a:r>
            <a:r>
              <a:rPr dirty="0" sz="3000" spc="10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3000" spc="-95">
                <a:solidFill>
                  <a:srgbClr val="202020"/>
                </a:solidFill>
                <a:latin typeface="Trebuchet MS"/>
                <a:cs typeface="Trebuchet MS"/>
              </a:rPr>
              <a:t>to</a:t>
            </a:r>
            <a:r>
              <a:rPr dirty="0" sz="3000" spc="95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3000" spc="-10">
                <a:solidFill>
                  <a:srgbClr val="202020"/>
                </a:solidFill>
                <a:latin typeface="Trebuchet MS"/>
                <a:cs typeface="Trebuchet MS"/>
              </a:rPr>
              <a:t>increased</a:t>
            </a:r>
            <a:r>
              <a:rPr dirty="0" sz="3000" spc="11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3000" spc="-40">
                <a:solidFill>
                  <a:srgbClr val="202020"/>
                </a:solidFill>
                <a:latin typeface="Trebuchet MS"/>
                <a:cs typeface="Trebuchet MS"/>
              </a:rPr>
              <a:t>susceptibility</a:t>
            </a:r>
            <a:r>
              <a:rPr dirty="0" sz="3000" spc="10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3000" spc="-114">
                <a:solidFill>
                  <a:srgbClr val="202020"/>
                </a:solidFill>
                <a:latin typeface="Trebuchet MS"/>
                <a:cs typeface="Trebuchet MS"/>
              </a:rPr>
              <a:t>to </a:t>
            </a:r>
            <a:r>
              <a:rPr dirty="0" sz="3000" spc="-89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3000" spc="-25">
                <a:solidFill>
                  <a:srgbClr val="202020"/>
                </a:solidFill>
                <a:latin typeface="Trebuchet MS"/>
                <a:cs typeface="Trebuchet MS"/>
              </a:rPr>
              <a:t>atherosclerosis,</a:t>
            </a:r>
            <a:r>
              <a:rPr dirty="0" sz="3000" spc="-305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3000" spc="-30">
                <a:solidFill>
                  <a:srgbClr val="202020"/>
                </a:solidFill>
                <a:latin typeface="Trebuchet MS"/>
                <a:cs typeface="Trebuchet MS"/>
              </a:rPr>
              <a:t>coronary</a:t>
            </a:r>
            <a:r>
              <a:rPr dirty="0" sz="3000" spc="-34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3000" spc="-85">
                <a:solidFill>
                  <a:srgbClr val="202020"/>
                </a:solidFill>
                <a:latin typeface="Trebuchet MS"/>
                <a:cs typeface="Trebuchet MS"/>
              </a:rPr>
              <a:t>heart</a:t>
            </a:r>
            <a:r>
              <a:rPr dirty="0" sz="3000" spc="-30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3000" spc="-15">
                <a:solidFill>
                  <a:srgbClr val="202020"/>
                </a:solidFill>
                <a:latin typeface="Trebuchet MS"/>
                <a:cs typeface="Trebuchet MS"/>
              </a:rPr>
              <a:t>disease,</a:t>
            </a:r>
            <a:r>
              <a:rPr dirty="0" sz="3000" spc="-275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3000" spc="10">
                <a:solidFill>
                  <a:srgbClr val="202020"/>
                </a:solidFill>
                <a:latin typeface="Trebuchet MS"/>
                <a:cs typeface="Trebuchet MS"/>
              </a:rPr>
              <a:t>and</a:t>
            </a:r>
            <a:r>
              <a:rPr dirty="0" sz="3000" spc="-295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3000" spc="-55">
                <a:solidFill>
                  <a:srgbClr val="202020"/>
                </a:solidFill>
                <a:latin typeface="Trebuchet MS"/>
                <a:cs typeface="Trebuchet MS"/>
              </a:rPr>
              <a:t>hypertension.</a:t>
            </a:r>
            <a:endParaRPr sz="3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65759"/>
            <a:ext cx="10515600" cy="1324610"/>
          </a:xfrm>
          <a:prstGeom prst="rect"/>
          <a:solidFill>
            <a:srgbClr val="FFFF00"/>
          </a:solidFill>
        </p:spPr>
        <p:txBody>
          <a:bodyPr wrap="square" lIns="0" tIns="252730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1990"/>
              </a:spcBef>
            </a:pPr>
            <a:r>
              <a:rPr dirty="0" spc="-270"/>
              <a:t>5.</a:t>
            </a:r>
            <a:r>
              <a:rPr dirty="0" spc="-480"/>
              <a:t> </a:t>
            </a:r>
            <a:r>
              <a:rPr dirty="0" spc="-40"/>
              <a:t>In</a:t>
            </a:r>
            <a:r>
              <a:rPr dirty="0" spc="-35"/>
              <a:t>s</a:t>
            </a:r>
            <a:r>
              <a:rPr dirty="0" spc="-229"/>
              <a:t>ulin</a:t>
            </a:r>
            <a:r>
              <a:rPr dirty="0" spc="-475"/>
              <a:t> </a:t>
            </a:r>
            <a:r>
              <a:rPr dirty="0" spc="-355"/>
              <a:t>ef</a:t>
            </a:r>
            <a:r>
              <a:rPr dirty="0" spc="-340"/>
              <a:t>f</a:t>
            </a:r>
            <a:r>
              <a:rPr dirty="0" spc="-240"/>
              <a:t>ec</a:t>
            </a:r>
            <a:r>
              <a:rPr dirty="0" spc="-195"/>
              <a:t>t</a:t>
            </a:r>
            <a:r>
              <a:rPr dirty="0" spc="254"/>
              <a:t>s</a:t>
            </a:r>
            <a:r>
              <a:rPr dirty="0" spc="-475"/>
              <a:t> </a:t>
            </a:r>
            <a:r>
              <a:rPr dirty="0" spc="-140"/>
              <a:t>on</a:t>
            </a:r>
            <a:r>
              <a:rPr dirty="0" spc="-475"/>
              <a:t> </a:t>
            </a:r>
            <a:r>
              <a:rPr dirty="0" spc="-270"/>
              <a:t>the</a:t>
            </a:r>
            <a:r>
              <a:rPr dirty="0" spc="-475"/>
              <a:t> </a:t>
            </a:r>
            <a:r>
              <a:rPr dirty="0" spc="-160"/>
              <a:t>B</a:t>
            </a:r>
            <a:r>
              <a:rPr dirty="0" spc="-200"/>
              <a:t>r</a:t>
            </a:r>
            <a:r>
              <a:rPr dirty="0" spc="-229"/>
              <a:t>ain</a:t>
            </a:r>
          </a:p>
        </p:txBody>
      </p:sp>
      <p:sp>
        <p:nvSpPr>
          <p:cNvPr id="3" name="object 3"/>
          <p:cNvSpPr/>
          <p:nvPr/>
        </p:nvSpPr>
        <p:spPr>
          <a:xfrm>
            <a:off x="838200" y="1825751"/>
            <a:ext cx="10515600" cy="4351020"/>
          </a:xfrm>
          <a:custGeom>
            <a:avLst/>
            <a:gdLst/>
            <a:ahLst/>
            <a:cxnLst/>
            <a:rect l="l" t="t" r="r" b="b"/>
            <a:pathLst>
              <a:path w="10515600" h="4351020">
                <a:moveTo>
                  <a:pt x="10515600" y="0"/>
                </a:moveTo>
                <a:lnTo>
                  <a:pt x="0" y="0"/>
                </a:lnTo>
                <a:lnTo>
                  <a:pt x="0" y="4351020"/>
                </a:lnTo>
                <a:lnTo>
                  <a:pt x="10515600" y="4351020"/>
                </a:lnTo>
                <a:lnTo>
                  <a:pt x="10515600" y="0"/>
                </a:lnTo>
                <a:close/>
              </a:path>
            </a:pathLst>
          </a:custGeom>
          <a:solidFill>
            <a:srgbClr val="C1E4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16939" y="1780997"/>
            <a:ext cx="10356850" cy="2397125"/>
          </a:xfrm>
          <a:prstGeom prst="rect">
            <a:avLst/>
          </a:prstGeom>
        </p:spPr>
        <p:txBody>
          <a:bodyPr wrap="square" lIns="0" tIns="62230" rIns="0" bIns="0" rtlCol="0" vert="horz">
            <a:spAutoFit/>
          </a:bodyPr>
          <a:lstStyle/>
          <a:p>
            <a:pPr marL="241300" marR="5080" indent="-229235">
              <a:lnSpc>
                <a:spcPct val="90000"/>
              </a:lnSpc>
              <a:spcBef>
                <a:spcPts val="490"/>
              </a:spcBef>
              <a:buFont typeface="Arial MT"/>
              <a:buChar char="•"/>
              <a:tabLst>
                <a:tab pos="405765" algn="l"/>
                <a:tab pos="406400" algn="l"/>
              </a:tabLst>
            </a:pPr>
            <a:r>
              <a:rPr dirty="0"/>
              <a:t>	</a:t>
            </a:r>
            <a:r>
              <a:rPr dirty="0" sz="3200" spc="25">
                <a:latin typeface="Trebuchet MS"/>
                <a:cs typeface="Trebuchet MS"/>
              </a:rPr>
              <a:t>Increases glucose </a:t>
            </a:r>
            <a:r>
              <a:rPr dirty="0" sz="3200" spc="-65">
                <a:latin typeface="Trebuchet MS"/>
                <a:cs typeface="Trebuchet MS"/>
              </a:rPr>
              <a:t>uptake in </a:t>
            </a:r>
            <a:r>
              <a:rPr dirty="0" sz="3200" spc="-100">
                <a:latin typeface="Trebuchet MS"/>
                <a:cs typeface="Trebuchet MS"/>
              </a:rPr>
              <a:t>the </a:t>
            </a:r>
            <a:r>
              <a:rPr dirty="0" sz="3200" spc="10">
                <a:latin typeface="Trebuchet MS"/>
                <a:cs typeface="Trebuchet MS"/>
              </a:rPr>
              <a:t>spinal </a:t>
            </a:r>
            <a:r>
              <a:rPr dirty="0" sz="3200" spc="-20">
                <a:latin typeface="Trebuchet MS"/>
                <a:cs typeface="Trebuchet MS"/>
              </a:rPr>
              <a:t>cord </a:t>
            </a:r>
            <a:r>
              <a:rPr dirty="0" sz="3200" spc="50">
                <a:latin typeface="Trebuchet MS"/>
                <a:cs typeface="Trebuchet MS"/>
              </a:rPr>
              <a:t>tissues </a:t>
            </a:r>
            <a:r>
              <a:rPr dirty="0" sz="3200" spc="10">
                <a:latin typeface="Trebuchet MS"/>
                <a:cs typeface="Trebuchet MS"/>
              </a:rPr>
              <a:t>and </a:t>
            </a:r>
            <a:r>
              <a:rPr dirty="0" sz="3200" spc="-950">
                <a:latin typeface="Trebuchet MS"/>
                <a:cs typeface="Trebuchet MS"/>
              </a:rPr>
              <a:t> </a:t>
            </a:r>
            <a:r>
              <a:rPr dirty="0" sz="3200" spc="80">
                <a:latin typeface="Trebuchet MS"/>
                <a:cs typeface="Trebuchet MS"/>
              </a:rPr>
              <a:t>some</a:t>
            </a:r>
            <a:r>
              <a:rPr dirty="0" sz="3200" spc="-340">
                <a:latin typeface="Trebuchet MS"/>
                <a:cs typeface="Trebuchet MS"/>
              </a:rPr>
              <a:t> </a:t>
            </a:r>
            <a:r>
              <a:rPr dirty="0" sz="3200" spc="-80">
                <a:latin typeface="Trebuchet MS"/>
                <a:cs typeface="Trebuchet MS"/>
              </a:rPr>
              <a:t>brain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60">
                <a:latin typeface="Trebuchet MS"/>
                <a:cs typeface="Trebuchet MS"/>
              </a:rPr>
              <a:t>regions,</a:t>
            </a:r>
            <a:r>
              <a:rPr dirty="0" sz="3200" spc="-310">
                <a:latin typeface="Trebuchet MS"/>
                <a:cs typeface="Trebuchet MS"/>
              </a:rPr>
              <a:t> </a:t>
            </a:r>
            <a:r>
              <a:rPr dirty="0" sz="3200" spc="100">
                <a:latin typeface="Trebuchet MS"/>
                <a:cs typeface="Trebuchet MS"/>
              </a:rPr>
              <a:t>such</a:t>
            </a:r>
            <a:r>
              <a:rPr dirty="0" sz="3200" spc="-345">
                <a:latin typeface="Trebuchet MS"/>
                <a:cs typeface="Trebuchet MS"/>
              </a:rPr>
              <a:t> </a:t>
            </a:r>
            <a:r>
              <a:rPr dirty="0" sz="3200" spc="135">
                <a:latin typeface="Trebuchet MS"/>
                <a:cs typeface="Trebuchet MS"/>
              </a:rPr>
              <a:t>as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100">
                <a:latin typeface="Trebuchet MS"/>
                <a:cs typeface="Trebuchet MS"/>
              </a:rPr>
              <a:t>the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25">
                <a:latin typeface="Trebuchet MS"/>
                <a:cs typeface="Trebuchet MS"/>
              </a:rPr>
              <a:t>choroid</a:t>
            </a:r>
            <a:r>
              <a:rPr dirty="0" sz="3200" spc="-310">
                <a:latin typeface="Trebuchet MS"/>
                <a:cs typeface="Trebuchet MS"/>
              </a:rPr>
              <a:t> </a:t>
            </a:r>
            <a:r>
              <a:rPr dirty="0" sz="3200" spc="-65">
                <a:latin typeface="Trebuchet MS"/>
                <a:cs typeface="Trebuchet MS"/>
              </a:rPr>
              <a:t>plexus,</a:t>
            </a:r>
            <a:r>
              <a:rPr dirty="0" sz="3200" spc="-310">
                <a:latin typeface="Trebuchet MS"/>
                <a:cs typeface="Trebuchet MS"/>
              </a:rPr>
              <a:t> </a:t>
            </a:r>
            <a:r>
              <a:rPr dirty="0" sz="3200" spc="-100">
                <a:latin typeface="Trebuchet MS"/>
                <a:cs typeface="Trebuchet MS"/>
              </a:rPr>
              <a:t>the</a:t>
            </a:r>
            <a:r>
              <a:rPr dirty="0" sz="3200" spc="-305">
                <a:latin typeface="Trebuchet MS"/>
                <a:cs typeface="Trebuchet MS"/>
              </a:rPr>
              <a:t> </a:t>
            </a:r>
            <a:r>
              <a:rPr dirty="0" sz="3200" spc="-50">
                <a:latin typeface="Trebuchet MS"/>
                <a:cs typeface="Trebuchet MS"/>
              </a:rPr>
              <a:t>pineal </a:t>
            </a:r>
            <a:r>
              <a:rPr dirty="0" sz="3200" spc="-950">
                <a:latin typeface="Trebuchet MS"/>
                <a:cs typeface="Trebuchet MS"/>
              </a:rPr>
              <a:t> </a:t>
            </a:r>
            <a:r>
              <a:rPr dirty="0" sz="3200" spc="-70">
                <a:latin typeface="Trebuchet MS"/>
                <a:cs typeface="Trebuchet MS"/>
              </a:rPr>
              <a:t>gland</a:t>
            </a:r>
            <a:r>
              <a:rPr dirty="0" sz="3200" spc="-50">
                <a:latin typeface="Trebuchet MS"/>
                <a:cs typeface="Trebuchet MS"/>
              </a:rPr>
              <a:t>,</a:t>
            </a:r>
            <a:r>
              <a:rPr dirty="0" sz="3200" spc="-320">
                <a:latin typeface="Trebuchet MS"/>
                <a:cs typeface="Trebuchet MS"/>
              </a:rPr>
              <a:t> </a:t>
            </a:r>
            <a:r>
              <a:rPr dirty="0" sz="3200" spc="10">
                <a:latin typeface="Trebuchet MS"/>
                <a:cs typeface="Trebuchet MS"/>
              </a:rPr>
              <a:t>an</a:t>
            </a:r>
            <a:r>
              <a:rPr dirty="0" sz="3200" spc="15">
                <a:latin typeface="Trebuchet MS"/>
                <a:cs typeface="Trebuchet MS"/>
              </a:rPr>
              <a:t>d</a:t>
            </a:r>
            <a:r>
              <a:rPr dirty="0" sz="3200" spc="-320">
                <a:latin typeface="Trebuchet MS"/>
                <a:cs typeface="Trebuchet MS"/>
              </a:rPr>
              <a:t> </a:t>
            </a:r>
            <a:r>
              <a:rPr dirty="0" sz="3200" spc="-250">
                <a:latin typeface="Trebuchet MS"/>
                <a:cs typeface="Trebuchet MS"/>
              </a:rPr>
              <a:t>t</a:t>
            </a:r>
            <a:r>
              <a:rPr dirty="0" sz="3200" spc="-25">
                <a:latin typeface="Trebuchet MS"/>
                <a:cs typeface="Trebuchet MS"/>
              </a:rPr>
              <a:t>h</a:t>
            </a:r>
            <a:r>
              <a:rPr dirty="0" sz="3200" spc="-20">
                <a:latin typeface="Trebuchet MS"/>
                <a:cs typeface="Trebuchet MS"/>
              </a:rPr>
              <a:t>e</a:t>
            </a:r>
            <a:r>
              <a:rPr dirty="0" sz="3200" spc="-310">
                <a:latin typeface="Trebuchet MS"/>
                <a:cs typeface="Trebuchet MS"/>
              </a:rPr>
              <a:t> </a:t>
            </a:r>
            <a:r>
              <a:rPr dirty="0" sz="3200" spc="-125">
                <a:latin typeface="Trebuchet MS"/>
                <a:cs typeface="Trebuchet MS"/>
              </a:rPr>
              <a:t>pitui</a:t>
            </a:r>
            <a:r>
              <a:rPr dirty="0" sz="3200" spc="-130">
                <a:latin typeface="Trebuchet MS"/>
                <a:cs typeface="Trebuchet MS"/>
              </a:rPr>
              <a:t>t</a:t>
            </a:r>
            <a:r>
              <a:rPr dirty="0" sz="3200" spc="-95">
                <a:latin typeface="Trebuchet MS"/>
                <a:cs typeface="Trebuchet MS"/>
              </a:rPr>
              <a:t>a</a:t>
            </a:r>
            <a:r>
              <a:rPr dirty="0" sz="3200" spc="-25">
                <a:latin typeface="Trebuchet MS"/>
                <a:cs typeface="Trebuchet MS"/>
              </a:rPr>
              <a:t>r</a:t>
            </a:r>
            <a:r>
              <a:rPr dirty="0" sz="3200" spc="-355">
                <a:latin typeface="Trebuchet MS"/>
                <a:cs typeface="Trebuchet MS"/>
              </a:rPr>
              <a:t>y</a:t>
            </a:r>
            <a:r>
              <a:rPr dirty="0" sz="3200" spc="-260">
                <a:latin typeface="Trebuchet MS"/>
                <a:cs typeface="Trebuchet MS"/>
              </a:rPr>
              <a:t>.</a:t>
            </a:r>
            <a:endParaRPr sz="3200">
              <a:latin typeface="Trebuchet MS"/>
              <a:cs typeface="Trebuchet MS"/>
            </a:endParaRPr>
          </a:p>
          <a:p>
            <a:pPr marL="241300" marR="677545" indent="-229235">
              <a:lnSpc>
                <a:spcPts val="3460"/>
              </a:lnSpc>
              <a:spcBef>
                <a:spcPts val="1045"/>
              </a:spcBef>
              <a:buFont typeface="Arial MT"/>
              <a:buChar char="•"/>
              <a:tabLst>
                <a:tab pos="324485" algn="l"/>
              </a:tabLst>
            </a:pPr>
            <a:r>
              <a:rPr dirty="0"/>
              <a:t>	</a:t>
            </a:r>
            <a:r>
              <a:rPr dirty="0" sz="3200" spc="10">
                <a:latin typeface="Trebuchet MS"/>
                <a:cs typeface="Trebuchet MS"/>
              </a:rPr>
              <a:t>Controls</a:t>
            </a:r>
            <a:r>
              <a:rPr dirty="0" sz="3200" spc="-305">
                <a:latin typeface="Trebuchet MS"/>
                <a:cs typeface="Trebuchet MS"/>
              </a:rPr>
              <a:t> </a:t>
            </a:r>
            <a:r>
              <a:rPr dirty="0" sz="3200" spc="-35">
                <a:latin typeface="Trebuchet MS"/>
                <a:cs typeface="Trebuchet MS"/>
              </a:rPr>
              <a:t>neuronal</a:t>
            </a:r>
            <a:r>
              <a:rPr dirty="0" sz="3200" spc="-325">
                <a:latin typeface="Trebuchet MS"/>
                <a:cs typeface="Trebuchet MS"/>
              </a:rPr>
              <a:t> </a:t>
            </a:r>
            <a:r>
              <a:rPr dirty="0" sz="3200" spc="-110">
                <a:latin typeface="Trebuchet MS"/>
                <a:cs typeface="Trebuchet MS"/>
              </a:rPr>
              <a:t>plasticity,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25">
                <a:latin typeface="Trebuchet MS"/>
                <a:cs typeface="Trebuchet MS"/>
              </a:rPr>
              <a:t>memory</a:t>
            </a:r>
            <a:r>
              <a:rPr dirty="0" sz="3200" spc="-340">
                <a:latin typeface="Trebuchet MS"/>
                <a:cs typeface="Trebuchet MS"/>
              </a:rPr>
              <a:t> </a:t>
            </a:r>
            <a:r>
              <a:rPr dirty="0" sz="3200" spc="-5">
                <a:latin typeface="Trebuchet MS"/>
                <a:cs typeface="Trebuchet MS"/>
              </a:rPr>
              <a:t>processing,</a:t>
            </a:r>
            <a:r>
              <a:rPr dirty="0" sz="3200" spc="-345">
                <a:latin typeface="Trebuchet MS"/>
                <a:cs typeface="Trebuchet MS"/>
              </a:rPr>
              <a:t> </a:t>
            </a:r>
            <a:r>
              <a:rPr dirty="0" sz="3200" spc="10">
                <a:latin typeface="Trebuchet MS"/>
                <a:cs typeface="Trebuchet MS"/>
              </a:rPr>
              <a:t>and </a:t>
            </a:r>
            <a:r>
              <a:rPr dirty="0" sz="3200" spc="-950">
                <a:latin typeface="Trebuchet MS"/>
                <a:cs typeface="Trebuchet MS"/>
              </a:rPr>
              <a:t> </a:t>
            </a:r>
            <a:r>
              <a:rPr dirty="0" sz="3200" spc="-40">
                <a:latin typeface="Trebuchet MS"/>
                <a:cs typeface="Trebuchet MS"/>
              </a:rPr>
              <a:t>cognition</a:t>
            </a:r>
            <a:endParaRPr sz="3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65759"/>
            <a:ext cx="10515600" cy="1324610"/>
          </a:xfrm>
          <a:prstGeom prst="rect"/>
          <a:solidFill>
            <a:srgbClr val="FFFF00"/>
          </a:solidFill>
        </p:spPr>
        <p:txBody>
          <a:bodyPr wrap="square" lIns="0" tIns="252730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1990"/>
              </a:spcBef>
            </a:pPr>
            <a:r>
              <a:rPr dirty="0" spc="-270"/>
              <a:t>6.</a:t>
            </a:r>
            <a:r>
              <a:rPr dirty="0" spc="-480"/>
              <a:t> </a:t>
            </a:r>
            <a:r>
              <a:rPr dirty="0" spc="-40"/>
              <a:t>In</a:t>
            </a:r>
            <a:r>
              <a:rPr dirty="0" spc="-35"/>
              <a:t>s</a:t>
            </a:r>
            <a:r>
              <a:rPr dirty="0" spc="-229"/>
              <a:t>ulin</a:t>
            </a:r>
            <a:r>
              <a:rPr dirty="0" spc="-475"/>
              <a:t> </a:t>
            </a:r>
            <a:r>
              <a:rPr dirty="0" spc="-355"/>
              <a:t>ef</a:t>
            </a:r>
            <a:r>
              <a:rPr dirty="0" spc="-340"/>
              <a:t>f</a:t>
            </a:r>
            <a:r>
              <a:rPr dirty="0" spc="-240"/>
              <a:t>ec</a:t>
            </a:r>
            <a:r>
              <a:rPr dirty="0" spc="-195"/>
              <a:t>t</a:t>
            </a:r>
            <a:r>
              <a:rPr dirty="0" spc="254"/>
              <a:t>s</a:t>
            </a:r>
            <a:r>
              <a:rPr dirty="0" spc="-475"/>
              <a:t> </a:t>
            </a:r>
            <a:r>
              <a:rPr dirty="0" spc="-140"/>
              <a:t>on</a:t>
            </a:r>
            <a:r>
              <a:rPr dirty="0" spc="-475"/>
              <a:t> </a:t>
            </a:r>
            <a:r>
              <a:rPr dirty="0" spc="-270"/>
              <a:t>the</a:t>
            </a:r>
            <a:r>
              <a:rPr dirty="0" spc="-475"/>
              <a:t> </a:t>
            </a:r>
            <a:r>
              <a:rPr dirty="0" spc="-70"/>
              <a:t>Bo</a:t>
            </a:r>
            <a:r>
              <a:rPr dirty="0" spc="-55"/>
              <a:t>n</a:t>
            </a:r>
            <a:r>
              <a:rPr dirty="0" spc="-225"/>
              <a:t>e</a:t>
            </a:r>
          </a:p>
        </p:txBody>
      </p:sp>
      <p:sp>
        <p:nvSpPr>
          <p:cNvPr id="3" name="object 3"/>
          <p:cNvSpPr/>
          <p:nvPr/>
        </p:nvSpPr>
        <p:spPr>
          <a:xfrm>
            <a:off x="838200" y="1825751"/>
            <a:ext cx="10515600" cy="3453765"/>
          </a:xfrm>
          <a:custGeom>
            <a:avLst/>
            <a:gdLst/>
            <a:ahLst/>
            <a:cxnLst/>
            <a:rect l="l" t="t" r="r" b="b"/>
            <a:pathLst>
              <a:path w="10515600" h="3453765">
                <a:moveTo>
                  <a:pt x="10515600" y="0"/>
                </a:moveTo>
                <a:lnTo>
                  <a:pt x="0" y="0"/>
                </a:lnTo>
                <a:lnTo>
                  <a:pt x="0" y="3453384"/>
                </a:lnTo>
                <a:lnTo>
                  <a:pt x="10515600" y="3453384"/>
                </a:lnTo>
                <a:lnTo>
                  <a:pt x="10515600" y="0"/>
                </a:lnTo>
                <a:close/>
              </a:path>
            </a:pathLst>
          </a:custGeom>
          <a:solidFill>
            <a:srgbClr val="C1E4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16939" y="1703504"/>
            <a:ext cx="10048875" cy="2729230"/>
          </a:xfrm>
          <a:prstGeom prst="rect">
            <a:avLst/>
          </a:prstGeom>
        </p:spPr>
        <p:txBody>
          <a:bodyPr wrap="square" lIns="0" tIns="90805" rIns="0" bIns="0" rtlCol="0" vert="horz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715"/>
              </a:spcBef>
              <a:buAutoNum type="arabicPeriod"/>
              <a:tabLst>
                <a:tab pos="528320" algn="l"/>
              </a:tabLst>
            </a:pPr>
            <a:r>
              <a:rPr dirty="0" sz="3200" spc="25">
                <a:latin typeface="Trebuchet MS"/>
                <a:cs typeface="Trebuchet MS"/>
              </a:rPr>
              <a:t>P</a:t>
            </a:r>
            <a:r>
              <a:rPr dirty="0" sz="3200" spc="-229">
                <a:latin typeface="Trebuchet MS"/>
                <a:cs typeface="Trebuchet MS"/>
              </a:rPr>
              <a:t>r</a:t>
            </a:r>
            <a:r>
              <a:rPr dirty="0" sz="3200" spc="65">
                <a:latin typeface="Trebuchet MS"/>
                <a:cs typeface="Trebuchet MS"/>
              </a:rPr>
              <a:t>om</a:t>
            </a:r>
            <a:r>
              <a:rPr dirty="0" sz="3200" spc="40">
                <a:latin typeface="Trebuchet MS"/>
                <a:cs typeface="Trebuchet MS"/>
              </a:rPr>
              <a:t>o</a:t>
            </a:r>
            <a:r>
              <a:rPr dirty="0" sz="3200" spc="-254">
                <a:latin typeface="Trebuchet MS"/>
                <a:cs typeface="Trebuchet MS"/>
              </a:rPr>
              <a:t>t</a:t>
            </a:r>
            <a:r>
              <a:rPr dirty="0" sz="3200" spc="100">
                <a:latin typeface="Trebuchet MS"/>
                <a:cs typeface="Trebuchet MS"/>
              </a:rPr>
              <a:t>es</a:t>
            </a:r>
            <a:r>
              <a:rPr dirty="0" sz="3200" spc="-325">
                <a:latin typeface="Trebuchet MS"/>
                <a:cs typeface="Trebuchet MS"/>
              </a:rPr>
              <a:t> </a:t>
            </a:r>
            <a:r>
              <a:rPr dirty="0" sz="3200">
                <a:latin typeface="Trebuchet MS"/>
                <a:cs typeface="Trebuchet MS"/>
              </a:rPr>
              <a:t>bon</a:t>
            </a:r>
            <a:r>
              <a:rPr dirty="0" sz="3200" spc="5">
                <a:latin typeface="Trebuchet MS"/>
                <a:cs typeface="Trebuchet MS"/>
              </a:rPr>
              <a:t>e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55">
                <a:latin typeface="Trebuchet MS"/>
                <a:cs typeface="Trebuchet MS"/>
              </a:rPr>
              <a:t>de</a:t>
            </a:r>
            <a:r>
              <a:rPr dirty="0" sz="3200" spc="-90">
                <a:latin typeface="Trebuchet MS"/>
                <a:cs typeface="Trebuchet MS"/>
              </a:rPr>
              <a:t>v</a:t>
            </a:r>
            <a:r>
              <a:rPr dirty="0" sz="3200" spc="-40">
                <a:latin typeface="Trebuchet MS"/>
                <a:cs typeface="Trebuchet MS"/>
              </a:rPr>
              <a:t>elopment</a:t>
            </a:r>
            <a:endParaRPr sz="3200">
              <a:latin typeface="Trebuchet MS"/>
              <a:cs typeface="Trebuchet MS"/>
            </a:endParaRPr>
          </a:p>
          <a:p>
            <a:pPr marL="527685" indent="-515620">
              <a:lnSpc>
                <a:spcPct val="100000"/>
              </a:lnSpc>
              <a:spcBef>
                <a:spcPts val="615"/>
              </a:spcBef>
              <a:buAutoNum type="arabicPeriod"/>
              <a:tabLst>
                <a:tab pos="528320" algn="l"/>
              </a:tabLst>
            </a:pPr>
            <a:r>
              <a:rPr dirty="0" sz="3200" spc="-35">
                <a:latin typeface="Trebuchet MS"/>
                <a:cs typeface="Trebuchet MS"/>
              </a:rPr>
              <a:t>Inc</a:t>
            </a:r>
            <a:r>
              <a:rPr dirty="0" sz="3200" spc="-90">
                <a:latin typeface="Trebuchet MS"/>
                <a:cs typeface="Trebuchet MS"/>
              </a:rPr>
              <a:t>r</a:t>
            </a:r>
            <a:r>
              <a:rPr dirty="0" sz="3200" spc="40">
                <a:latin typeface="Trebuchet MS"/>
                <a:cs typeface="Trebuchet MS"/>
              </a:rPr>
              <a:t>eas</a:t>
            </a:r>
            <a:r>
              <a:rPr dirty="0" sz="3200" spc="55">
                <a:latin typeface="Trebuchet MS"/>
                <a:cs typeface="Trebuchet MS"/>
              </a:rPr>
              <a:t>e</a:t>
            </a:r>
            <a:r>
              <a:rPr dirty="0" sz="3200" spc="260">
                <a:latin typeface="Trebuchet MS"/>
                <a:cs typeface="Trebuchet MS"/>
              </a:rPr>
              <a:t>s</a:t>
            </a:r>
            <a:r>
              <a:rPr dirty="0" sz="3200" spc="-330">
                <a:latin typeface="Trebuchet MS"/>
                <a:cs typeface="Trebuchet MS"/>
              </a:rPr>
              <a:t> </a:t>
            </a:r>
            <a:r>
              <a:rPr dirty="0" sz="3200">
                <a:latin typeface="Trebuchet MS"/>
                <a:cs typeface="Trebuchet MS"/>
              </a:rPr>
              <a:t>bon</a:t>
            </a:r>
            <a:r>
              <a:rPr dirty="0" sz="3200" spc="5">
                <a:latin typeface="Trebuchet MS"/>
                <a:cs typeface="Trebuchet MS"/>
              </a:rPr>
              <a:t>e</a:t>
            </a:r>
            <a:r>
              <a:rPr dirty="0" sz="3200" spc="-330">
                <a:latin typeface="Trebuchet MS"/>
                <a:cs typeface="Trebuchet MS"/>
              </a:rPr>
              <a:t> </a:t>
            </a:r>
            <a:r>
              <a:rPr dirty="0" sz="3200" spc="-65">
                <a:latin typeface="Trebuchet MS"/>
                <a:cs typeface="Trebuchet MS"/>
              </a:rPr>
              <a:t>mine</a:t>
            </a:r>
            <a:r>
              <a:rPr dirty="0" sz="3200" spc="-135">
                <a:latin typeface="Trebuchet MS"/>
                <a:cs typeface="Trebuchet MS"/>
              </a:rPr>
              <a:t>r</a:t>
            </a:r>
            <a:r>
              <a:rPr dirty="0" sz="3200" spc="-90">
                <a:latin typeface="Trebuchet MS"/>
                <a:cs typeface="Trebuchet MS"/>
              </a:rPr>
              <a:t>ali</a:t>
            </a:r>
            <a:r>
              <a:rPr dirty="0" sz="3200" spc="-125">
                <a:latin typeface="Trebuchet MS"/>
                <a:cs typeface="Trebuchet MS"/>
              </a:rPr>
              <a:t>z</a:t>
            </a:r>
            <a:r>
              <a:rPr dirty="0" sz="3200" spc="-5">
                <a:latin typeface="Trebuchet MS"/>
                <a:cs typeface="Trebuchet MS"/>
              </a:rPr>
              <a:t>a</a:t>
            </a:r>
            <a:r>
              <a:rPr dirty="0" sz="3200" spc="-85">
                <a:latin typeface="Trebuchet MS"/>
                <a:cs typeface="Trebuchet MS"/>
              </a:rPr>
              <a:t>tion</a:t>
            </a:r>
            <a:endParaRPr sz="3200">
              <a:latin typeface="Trebuchet MS"/>
              <a:cs typeface="Trebuchet MS"/>
            </a:endParaRPr>
          </a:p>
          <a:p>
            <a:pPr marL="527685" marR="5080" indent="-515620">
              <a:lnSpc>
                <a:spcPts val="3460"/>
              </a:lnSpc>
              <a:spcBef>
                <a:spcPts val="1055"/>
              </a:spcBef>
              <a:buFont typeface="Trebuchet MS"/>
              <a:buAutoNum type="arabicPeriod"/>
              <a:tabLst>
                <a:tab pos="610235" algn="l"/>
                <a:tab pos="610870" algn="l"/>
              </a:tabLst>
            </a:pPr>
            <a:r>
              <a:rPr dirty="0"/>
              <a:t>	</a:t>
            </a:r>
            <a:r>
              <a:rPr dirty="0" sz="3200" spc="25">
                <a:latin typeface="Trebuchet MS"/>
                <a:cs typeface="Trebuchet MS"/>
              </a:rPr>
              <a:t>Increases</a:t>
            </a:r>
            <a:r>
              <a:rPr dirty="0" sz="3200" spc="-300">
                <a:latin typeface="Trebuchet MS"/>
                <a:cs typeface="Trebuchet MS"/>
              </a:rPr>
              <a:t> </a:t>
            </a:r>
            <a:r>
              <a:rPr dirty="0" sz="3200" spc="-10">
                <a:latin typeface="Trebuchet MS"/>
                <a:cs typeface="Trebuchet MS"/>
              </a:rPr>
              <a:t>osteoblast</a:t>
            </a:r>
            <a:r>
              <a:rPr dirty="0" sz="3200" spc="-295">
                <a:latin typeface="Trebuchet MS"/>
                <a:cs typeface="Trebuchet MS"/>
              </a:rPr>
              <a:t> </a:t>
            </a:r>
            <a:r>
              <a:rPr dirty="0" sz="3200" spc="-120">
                <a:latin typeface="Trebuchet MS"/>
                <a:cs typeface="Trebuchet MS"/>
              </a:rPr>
              <a:t>proliferation,</a:t>
            </a:r>
            <a:r>
              <a:rPr dirty="0" sz="3200" spc="-295">
                <a:latin typeface="Trebuchet MS"/>
                <a:cs typeface="Trebuchet MS"/>
              </a:rPr>
              <a:t> </a:t>
            </a:r>
            <a:r>
              <a:rPr dirty="0" sz="3200" spc="-30">
                <a:latin typeface="Trebuchet MS"/>
                <a:cs typeface="Trebuchet MS"/>
              </a:rPr>
              <a:t>collagen</a:t>
            </a:r>
            <a:r>
              <a:rPr dirty="0" sz="3200" spc="-295">
                <a:latin typeface="Trebuchet MS"/>
                <a:cs typeface="Trebuchet MS"/>
              </a:rPr>
              <a:t> </a:t>
            </a:r>
            <a:r>
              <a:rPr dirty="0" sz="3200" spc="-15">
                <a:latin typeface="Trebuchet MS"/>
                <a:cs typeface="Trebuchet MS"/>
              </a:rPr>
              <a:t>synthesis, </a:t>
            </a:r>
            <a:r>
              <a:rPr dirty="0" sz="3200" spc="-950">
                <a:latin typeface="Trebuchet MS"/>
                <a:cs typeface="Trebuchet MS"/>
              </a:rPr>
              <a:t> </a:t>
            </a:r>
            <a:r>
              <a:rPr dirty="0" sz="3200" spc="10">
                <a:latin typeface="Trebuchet MS"/>
                <a:cs typeface="Trebuchet MS"/>
              </a:rPr>
              <a:t>and</a:t>
            </a:r>
            <a:r>
              <a:rPr dirty="0" sz="3200" spc="-320">
                <a:latin typeface="Trebuchet MS"/>
                <a:cs typeface="Trebuchet MS"/>
              </a:rPr>
              <a:t> </a:t>
            </a:r>
            <a:r>
              <a:rPr dirty="0" sz="3200" spc="-65">
                <a:latin typeface="Trebuchet MS"/>
                <a:cs typeface="Trebuchet MS"/>
              </a:rPr>
              <a:t>alkaline</a:t>
            </a:r>
            <a:r>
              <a:rPr dirty="0" sz="3200" spc="-320">
                <a:latin typeface="Trebuchet MS"/>
                <a:cs typeface="Trebuchet MS"/>
              </a:rPr>
              <a:t> </a:t>
            </a:r>
            <a:r>
              <a:rPr dirty="0" sz="3200" spc="25">
                <a:latin typeface="Trebuchet MS"/>
                <a:cs typeface="Trebuchet MS"/>
              </a:rPr>
              <a:t>phosphatase</a:t>
            </a:r>
            <a:r>
              <a:rPr dirty="0" sz="3200" spc="-345">
                <a:latin typeface="Trebuchet MS"/>
                <a:cs typeface="Trebuchet MS"/>
              </a:rPr>
              <a:t> </a:t>
            </a:r>
            <a:r>
              <a:rPr dirty="0" sz="3200" spc="-35">
                <a:latin typeface="Trebuchet MS"/>
                <a:cs typeface="Trebuchet MS"/>
              </a:rPr>
              <a:t>production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195">
                <a:latin typeface="Trebuchet MS"/>
                <a:cs typeface="Trebuchet MS"/>
              </a:rPr>
              <a:t>rate.</a:t>
            </a:r>
            <a:endParaRPr sz="3200">
              <a:latin typeface="Trebuchet MS"/>
              <a:cs typeface="Trebuchet MS"/>
            </a:endParaRPr>
          </a:p>
          <a:p>
            <a:pPr marL="610235" indent="-598170">
              <a:lnSpc>
                <a:spcPct val="100000"/>
              </a:lnSpc>
              <a:spcBef>
                <a:spcPts val="560"/>
              </a:spcBef>
              <a:buAutoNum type="arabicPeriod"/>
              <a:tabLst>
                <a:tab pos="610235" algn="l"/>
                <a:tab pos="610870" algn="l"/>
              </a:tabLst>
            </a:pPr>
            <a:r>
              <a:rPr dirty="0" sz="3200" spc="-85">
                <a:latin typeface="Trebuchet MS"/>
                <a:cs typeface="Trebuchet MS"/>
              </a:rPr>
              <a:t>Inhibi</a:t>
            </a:r>
            <a:r>
              <a:rPr dirty="0" sz="3200" spc="-95">
                <a:latin typeface="Trebuchet MS"/>
                <a:cs typeface="Trebuchet MS"/>
              </a:rPr>
              <a:t>t</a:t>
            </a:r>
            <a:r>
              <a:rPr dirty="0" sz="3200" spc="260">
                <a:latin typeface="Trebuchet MS"/>
                <a:cs typeface="Trebuchet MS"/>
              </a:rPr>
              <a:t>s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95">
                <a:latin typeface="Trebuchet MS"/>
                <a:cs typeface="Trebuchet MS"/>
              </a:rPr>
              <a:t>th</a:t>
            </a:r>
            <a:r>
              <a:rPr dirty="0" sz="3200" spc="-100">
                <a:latin typeface="Trebuchet MS"/>
                <a:cs typeface="Trebuchet MS"/>
              </a:rPr>
              <a:t>e</a:t>
            </a:r>
            <a:r>
              <a:rPr dirty="0" sz="3200" spc="-320">
                <a:latin typeface="Trebuchet MS"/>
                <a:cs typeface="Trebuchet MS"/>
              </a:rPr>
              <a:t> </a:t>
            </a:r>
            <a:r>
              <a:rPr dirty="0" sz="3200" spc="-80">
                <a:latin typeface="Trebuchet MS"/>
                <a:cs typeface="Trebuchet MS"/>
              </a:rPr>
              <a:t>activitie</a:t>
            </a:r>
            <a:r>
              <a:rPr dirty="0" sz="3200" spc="-70">
                <a:latin typeface="Trebuchet MS"/>
                <a:cs typeface="Trebuchet MS"/>
              </a:rPr>
              <a:t>s</a:t>
            </a:r>
            <a:r>
              <a:rPr dirty="0" sz="3200" spc="-345">
                <a:latin typeface="Trebuchet MS"/>
                <a:cs typeface="Trebuchet MS"/>
              </a:rPr>
              <a:t> </a:t>
            </a:r>
            <a:r>
              <a:rPr dirty="0" sz="3200" spc="-85">
                <a:latin typeface="Trebuchet MS"/>
                <a:cs typeface="Trebuchet MS"/>
              </a:rPr>
              <a:t>of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175">
                <a:latin typeface="Trebuchet MS"/>
                <a:cs typeface="Trebuchet MS"/>
              </a:rPr>
              <a:t>o</a:t>
            </a:r>
            <a:r>
              <a:rPr dirty="0" sz="3200" spc="105">
                <a:latin typeface="Trebuchet MS"/>
                <a:cs typeface="Trebuchet MS"/>
              </a:rPr>
              <a:t>s</a:t>
            </a:r>
            <a:r>
              <a:rPr dirty="0" sz="3200" spc="-254">
                <a:latin typeface="Trebuchet MS"/>
                <a:cs typeface="Trebuchet MS"/>
              </a:rPr>
              <a:t>t</a:t>
            </a:r>
            <a:r>
              <a:rPr dirty="0" sz="3200" spc="45">
                <a:latin typeface="Trebuchet MS"/>
                <a:cs typeface="Trebuchet MS"/>
              </a:rPr>
              <a:t>eocla</a:t>
            </a:r>
            <a:r>
              <a:rPr dirty="0" sz="3200" spc="5">
                <a:latin typeface="Trebuchet MS"/>
                <a:cs typeface="Trebuchet MS"/>
              </a:rPr>
              <a:t>s</a:t>
            </a:r>
            <a:r>
              <a:rPr dirty="0" sz="3200" spc="-254">
                <a:latin typeface="Trebuchet MS"/>
                <a:cs typeface="Trebuchet MS"/>
              </a:rPr>
              <a:t>t</a:t>
            </a:r>
            <a:r>
              <a:rPr dirty="0" sz="3200" spc="260">
                <a:latin typeface="Trebuchet MS"/>
                <a:cs typeface="Trebuchet MS"/>
              </a:rPr>
              <a:t>s</a:t>
            </a:r>
            <a:endParaRPr sz="3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3127" y="1534667"/>
            <a:ext cx="10905744" cy="3788663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65759"/>
            <a:ext cx="10515600" cy="1324610"/>
          </a:xfrm>
          <a:prstGeom prst="rect"/>
          <a:solidFill>
            <a:srgbClr val="FFFF00"/>
          </a:solidFill>
        </p:spPr>
        <p:txBody>
          <a:bodyPr wrap="square" lIns="0" tIns="141605" rIns="0" bIns="0" rtlCol="0" vert="horz">
            <a:spAutoFit/>
          </a:bodyPr>
          <a:lstStyle/>
          <a:p>
            <a:pPr marL="91440" marR="288290">
              <a:lnSpc>
                <a:spcPts val="3890"/>
              </a:lnSpc>
              <a:spcBef>
                <a:spcPts val="1115"/>
              </a:spcBef>
            </a:pPr>
            <a:r>
              <a:rPr dirty="0" sz="3600" spc="-85"/>
              <a:t>Hormones</a:t>
            </a:r>
            <a:r>
              <a:rPr dirty="0" sz="3600" spc="325"/>
              <a:t> </a:t>
            </a:r>
            <a:r>
              <a:rPr dirty="0" sz="3600" spc="-245"/>
              <a:t>that</a:t>
            </a:r>
            <a:r>
              <a:rPr dirty="0" sz="3600" spc="-390"/>
              <a:t> </a:t>
            </a:r>
            <a:r>
              <a:rPr dirty="0" sz="3600" spc="-135"/>
              <a:t>increase</a:t>
            </a:r>
            <a:r>
              <a:rPr dirty="0" sz="3600" spc="-375"/>
              <a:t> </a:t>
            </a:r>
            <a:r>
              <a:rPr dirty="0" sz="3600" spc="-65"/>
              <a:t>IR</a:t>
            </a:r>
            <a:r>
              <a:rPr dirty="0" sz="3600" spc="-375"/>
              <a:t> </a:t>
            </a:r>
            <a:r>
              <a:rPr dirty="0" sz="3600" spc="-80"/>
              <a:t>responsiveness</a:t>
            </a:r>
            <a:r>
              <a:rPr dirty="0" sz="3600" spc="-385"/>
              <a:t> </a:t>
            </a:r>
            <a:r>
              <a:rPr dirty="0" sz="3600" spc="-145"/>
              <a:t>and</a:t>
            </a:r>
            <a:r>
              <a:rPr dirty="0" sz="3600" spc="-390"/>
              <a:t> </a:t>
            </a:r>
            <a:r>
              <a:rPr dirty="0" sz="3600" spc="-225"/>
              <a:t>related </a:t>
            </a:r>
            <a:r>
              <a:rPr dirty="0" sz="3600" spc="-1070"/>
              <a:t> </a:t>
            </a:r>
            <a:r>
              <a:rPr dirty="0" sz="3600" spc="-35"/>
              <a:t>diseases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38200" y="1825751"/>
            <a:ext cx="10515600" cy="4351020"/>
          </a:xfrm>
          <a:prstGeom prst="rect">
            <a:avLst/>
          </a:prstGeom>
          <a:solidFill>
            <a:srgbClr val="C1E4F5"/>
          </a:solidFill>
        </p:spPr>
        <p:txBody>
          <a:bodyPr wrap="square" lIns="0" tIns="0" rIns="0" bIns="0" rtlCol="0" vert="horz">
            <a:spAutoFit/>
          </a:bodyPr>
          <a:lstStyle/>
          <a:p>
            <a:pPr marL="606425" indent="-515620">
              <a:lnSpc>
                <a:spcPts val="3604"/>
              </a:lnSpc>
              <a:buAutoNum type="arabicPeriod"/>
              <a:tabLst>
                <a:tab pos="607060" algn="l"/>
              </a:tabLst>
            </a:pPr>
            <a:r>
              <a:rPr dirty="0" sz="3200" spc="-50">
                <a:latin typeface="Trebuchet MS"/>
                <a:cs typeface="Trebuchet MS"/>
              </a:rPr>
              <a:t>G</a:t>
            </a:r>
            <a:r>
              <a:rPr dirty="0" sz="3200" spc="-85">
                <a:latin typeface="Trebuchet MS"/>
                <a:cs typeface="Trebuchet MS"/>
              </a:rPr>
              <a:t>r</a:t>
            </a:r>
            <a:r>
              <a:rPr dirty="0" sz="3200" spc="5">
                <a:latin typeface="Trebuchet MS"/>
                <a:cs typeface="Trebuchet MS"/>
              </a:rPr>
              <a:t>o</a:t>
            </a:r>
            <a:r>
              <a:rPr dirty="0" sz="3200" spc="-95">
                <a:latin typeface="Trebuchet MS"/>
                <a:cs typeface="Trebuchet MS"/>
              </a:rPr>
              <a:t>wth</a:t>
            </a:r>
            <a:r>
              <a:rPr dirty="0" sz="3200" spc="-300">
                <a:latin typeface="Trebuchet MS"/>
                <a:cs typeface="Trebuchet MS"/>
              </a:rPr>
              <a:t> </a:t>
            </a:r>
            <a:r>
              <a:rPr dirty="0" sz="3200" spc="-45">
                <a:latin typeface="Trebuchet MS"/>
                <a:cs typeface="Trebuchet MS"/>
              </a:rPr>
              <a:t>ho</a:t>
            </a:r>
            <a:r>
              <a:rPr dirty="0" sz="3200" spc="-45">
                <a:latin typeface="Trebuchet MS"/>
                <a:cs typeface="Trebuchet MS"/>
              </a:rPr>
              <a:t>r</a:t>
            </a:r>
            <a:r>
              <a:rPr dirty="0" sz="3200" spc="15">
                <a:latin typeface="Trebuchet MS"/>
                <a:cs typeface="Trebuchet MS"/>
              </a:rPr>
              <a:t>mone</a:t>
            </a:r>
            <a:r>
              <a:rPr dirty="0" sz="3200" spc="5">
                <a:latin typeface="Wingdings"/>
                <a:cs typeface="Wingdings"/>
              </a:rPr>
              <a:t></a:t>
            </a:r>
            <a:r>
              <a:rPr dirty="0" sz="3200" spc="-165">
                <a:latin typeface="Times New Roman"/>
                <a:cs typeface="Times New Roman"/>
              </a:rPr>
              <a:t> </a:t>
            </a:r>
            <a:r>
              <a:rPr dirty="0" sz="3200" spc="-35">
                <a:latin typeface="Trebuchet MS"/>
                <a:cs typeface="Trebuchet MS"/>
              </a:rPr>
              <a:t>Ac</a:t>
            </a:r>
            <a:r>
              <a:rPr dirty="0" sz="3200" spc="-80">
                <a:latin typeface="Trebuchet MS"/>
                <a:cs typeface="Trebuchet MS"/>
              </a:rPr>
              <a:t>r</a:t>
            </a:r>
            <a:r>
              <a:rPr dirty="0" sz="3200" spc="5">
                <a:latin typeface="Trebuchet MS"/>
                <a:cs typeface="Trebuchet MS"/>
              </a:rPr>
              <a:t>ome</a:t>
            </a:r>
            <a:r>
              <a:rPr dirty="0" sz="3200" spc="-35">
                <a:latin typeface="Trebuchet MS"/>
                <a:cs typeface="Trebuchet MS"/>
              </a:rPr>
              <a:t>g</a:t>
            </a:r>
            <a:r>
              <a:rPr dirty="0" sz="3200" spc="-80">
                <a:latin typeface="Trebuchet MS"/>
                <a:cs typeface="Trebuchet MS"/>
              </a:rPr>
              <a:t>aly</a:t>
            </a:r>
            <a:endParaRPr sz="3200">
              <a:latin typeface="Trebuchet MS"/>
              <a:cs typeface="Trebuchet MS"/>
            </a:endParaRPr>
          </a:p>
          <a:p>
            <a:pPr marL="688975" indent="-598170">
              <a:lnSpc>
                <a:spcPct val="100000"/>
              </a:lnSpc>
              <a:spcBef>
                <a:spcPts val="615"/>
              </a:spcBef>
              <a:buAutoNum type="arabicPeriod"/>
              <a:tabLst>
                <a:tab pos="688975" algn="l"/>
                <a:tab pos="689610" algn="l"/>
              </a:tabLst>
            </a:pPr>
            <a:r>
              <a:rPr dirty="0" sz="3200" spc="-5">
                <a:latin typeface="Trebuchet MS"/>
                <a:cs typeface="Trebuchet MS"/>
              </a:rPr>
              <a:t>Cortiso</a:t>
            </a:r>
            <a:r>
              <a:rPr dirty="0" sz="3200">
                <a:latin typeface="Trebuchet MS"/>
                <a:cs typeface="Trebuchet MS"/>
              </a:rPr>
              <a:t>l</a:t>
            </a:r>
            <a:r>
              <a:rPr dirty="0" sz="3200" spc="-325">
                <a:latin typeface="Trebuchet MS"/>
                <a:cs typeface="Trebuchet MS"/>
              </a:rPr>
              <a:t> </a:t>
            </a:r>
            <a:r>
              <a:rPr dirty="0" sz="3200">
                <a:latin typeface="Wingdings"/>
                <a:cs typeface="Wingdings"/>
              </a:rPr>
              <a:t></a:t>
            </a:r>
            <a:r>
              <a:rPr dirty="0" sz="3200" spc="-145">
                <a:latin typeface="Times New Roman"/>
                <a:cs typeface="Times New Roman"/>
              </a:rPr>
              <a:t> </a:t>
            </a:r>
            <a:r>
              <a:rPr dirty="0" sz="3200" spc="55">
                <a:latin typeface="Trebuchet MS"/>
                <a:cs typeface="Trebuchet MS"/>
              </a:rPr>
              <a:t>Cushin</a:t>
            </a:r>
            <a:r>
              <a:rPr dirty="0" sz="3200" spc="60">
                <a:latin typeface="Trebuchet MS"/>
                <a:cs typeface="Trebuchet MS"/>
              </a:rPr>
              <a:t>g</a:t>
            </a:r>
            <a:r>
              <a:rPr dirty="0" sz="3200" spc="-345">
                <a:latin typeface="Trebuchet MS"/>
                <a:cs typeface="Trebuchet MS"/>
              </a:rPr>
              <a:t> </a:t>
            </a:r>
            <a:r>
              <a:rPr dirty="0" sz="3200" spc="275">
                <a:latin typeface="Trebuchet MS"/>
                <a:cs typeface="Trebuchet MS"/>
              </a:rPr>
              <a:t>S</a:t>
            </a:r>
            <a:r>
              <a:rPr dirty="0" sz="3200" spc="-80">
                <a:latin typeface="Trebuchet MS"/>
                <a:cs typeface="Trebuchet MS"/>
              </a:rPr>
              <a:t>ynd</a:t>
            </a:r>
            <a:r>
              <a:rPr dirty="0" sz="3200" spc="-105">
                <a:latin typeface="Trebuchet MS"/>
                <a:cs typeface="Trebuchet MS"/>
              </a:rPr>
              <a:t>r</a:t>
            </a:r>
            <a:r>
              <a:rPr dirty="0" sz="3200" spc="20">
                <a:latin typeface="Trebuchet MS"/>
                <a:cs typeface="Trebuchet MS"/>
              </a:rPr>
              <a:t>ome</a:t>
            </a:r>
            <a:endParaRPr sz="3200">
              <a:latin typeface="Trebuchet MS"/>
              <a:cs typeface="Trebuchet MS"/>
            </a:endParaRPr>
          </a:p>
          <a:p>
            <a:pPr marL="688975" indent="-598170">
              <a:lnSpc>
                <a:spcPct val="100000"/>
              </a:lnSpc>
              <a:spcBef>
                <a:spcPts val="620"/>
              </a:spcBef>
              <a:buAutoNum type="arabicPeriod"/>
              <a:tabLst>
                <a:tab pos="688975" algn="l"/>
                <a:tab pos="689610" algn="l"/>
              </a:tabLst>
            </a:pPr>
            <a:r>
              <a:rPr dirty="0" sz="3200" spc="25">
                <a:latin typeface="Trebuchet MS"/>
                <a:cs typeface="Trebuchet MS"/>
              </a:rPr>
              <a:t>PRL</a:t>
            </a:r>
            <a:r>
              <a:rPr dirty="0" sz="3200" spc="25">
                <a:latin typeface="Wingdings"/>
                <a:cs typeface="Wingdings"/>
              </a:rPr>
              <a:t></a:t>
            </a:r>
            <a:r>
              <a:rPr dirty="0" sz="3200" spc="-180">
                <a:latin typeface="Times New Roman"/>
                <a:cs typeface="Times New Roman"/>
              </a:rPr>
              <a:t> </a:t>
            </a:r>
            <a:r>
              <a:rPr dirty="0" sz="3200" spc="25">
                <a:latin typeface="Trebuchet MS"/>
                <a:cs typeface="Trebuchet MS"/>
              </a:rPr>
              <a:t>Hypogonadism</a:t>
            </a:r>
            <a:endParaRPr sz="3200">
              <a:latin typeface="Trebuchet MS"/>
              <a:cs typeface="Trebuchet MS"/>
            </a:endParaRPr>
          </a:p>
          <a:p>
            <a:pPr marL="688975" indent="-598170">
              <a:lnSpc>
                <a:spcPct val="100000"/>
              </a:lnSpc>
              <a:spcBef>
                <a:spcPts val="615"/>
              </a:spcBef>
              <a:buAutoNum type="arabicPeriod"/>
              <a:tabLst>
                <a:tab pos="688975" algn="l"/>
                <a:tab pos="689610" algn="l"/>
                <a:tab pos="4251960" algn="l"/>
              </a:tabLst>
            </a:pPr>
            <a:r>
              <a:rPr dirty="0" sz="3200" spc="10">
                <a:latin typeface="Trebuchet MS"/>
                <a:cs typeface="Trebuchet MS"/>
              </a:rPr>
              <a:t>Gonadal</a:t>
            </a:r>
            <a:r>
              <a:rPr dirty="0" sz="3200" spc="-275">
                <a:latin typeface="Trebuchet MS"/>
                <a:cs typeface="Trebuchet MS"/>
              </a:rPr>
              <a:t> </a:t>
            </a:r>
            <a:r>
              <a:rPr dirty="0" sz="3200" spc="-15">
                <a:latin typeface="Trebuchet MS"/>
                <a:cs typeface="Trebuchet MS"/>
              </a:rPr>
              <a:t>steroids</a:t>
            </a:r>
            <a:r>
              <a:rPr dirty="0" sz="3200" spc="-15">
                <a:latin typeface="Wingdings"/>
                <a:cs typeface="Wingdings"/>
              </a:rPr>
              <a:t></a:t>
            </a:r>
            <a:r>
              <a:rPr dirty="0" sz="3200" spc="-15">
                <a:latin typeface="Times New Roman"/>
                <a:cs typeface="Times New Roman"/>
              </a:rPr>
              <a:t>	</a:t>
            </a:r>
            <a:r>
              <a:rPr dirty="0" sz="3200" spc="200">
                <a:latin typeface="Trebuchet MS"/>
                <a:cs typeface="Trebuchet MS"/>
              </a:rPr>
              <a:t>PCOS</a:t>
            </a:r>
            <a:endParaRPr sz="3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200" y="365759"/>
            <a:ext cx="10515600" cy="1324610"/>
          </a:xfrm>
          <a:prstGeom prst="rect">
            <a:avLst/>
          </a:prstGeom>
          <a:solidFill>
            <a:srgbClr val="FFFF00"/>
          </a:solidFill>
        </p:spPr>
        <p:txBody>
          <a:bodyPr wrap="square" lIns="0" tIns="252730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1990"/>
              </a:spcBef>
            </a:pPr>
            <a:r>
              <a:rPr dirty="0" sz="4400" spc="-150">
                <a:latin typeface="Trebuchet MS"/>
                <a:cs typeface="Trebuchet MS"/>
              </a:rPr>
              <a:t>Clinical</a:t>
            </a:r>
            <a:r>
              <a:rPr dirty="0" sz="4400" spc="-500">
                <a:latin typeface="Trebuchet MS"/>
                <a:cs typeface="Trebuchet MS"/>
              </a:rPr>
              <a:t> </a:t>
            </a:r>
            <a:r>
              <a:rPr dirty="0" sz="4400" spc="-85">
                <a:latin typeface="Trebuchet MS"/>
                <a:cs typeface="Trebuchet MS"/>
              </a:rPr>
              <a:t>di</a:t>
            </a:r>
            <a:r>
              <a:rPr dirty="0" sz="4400" spc="-105">
                <a:latin typeface="Trebuchet MS"/>
                <a:cs typeface="Trebuchet MS"/>
              </a:rPr>
              <a:t>s</a:t>
            </a:r>
            <a:r>
              <a:rPr dirty="0" sz="4400" spc="-235">
                <a:latin typeface="Trebuchet MS"/>
                <a:cs typeface="Trebuchet MS"/>
              </a:rPr>
              <a:t>turba</a:t>
            </a:r>
            <a:r>
              <a:rPr dirty="0" sz="4400" spc="-254">
                <a:latin typeface="Trebuchet MS"/>
                <a:cs typeface="Trebuchet MS"/>
              </a:rPr>
              <a:t>n</a:t>
            </a:r>
            <a:r>
              <a:rPr dirty="0" sz="4400" spc="-120">
                <a:latin typeface="Trebuchet MS"/>
                <a:cs typeface="Trebuchet MS"/>
              </a:rPr>
              <a:t>ce</a:t>
            </a:r>
            <a:r>
              <a:rPr dirty="0" sz="4400" spc="-475">
                <a:latin typeface="Trebuchet MS"/>
                <a:cs typeface="Trebuchet MS"/>
              </a:rPr>
              <a:t> </a:t>
            </a:r>
            <a:r>
              <a:rPr dirty="0" sz="4400" spc="-190">
                <a:latin typeface="Trebuchet MS"/>
                <a:cs typeface="Trebuchet MS"/>
              </a:rPr>
              <a:t>due</a:t>
            </a:r>
            <a:r>
              <a:rPr dirty="0" sz="4400" spc="-475">
                <a:latin typeface="Trebuchet MS"/>
                <a:cs typeface="Trebuchet MS"/>
              </a:rPr>
              <a:t> </a:t>
            </a:r>
            <a:r>
              <a:rPr dirty="0" sz="4400" spc="-440">
                <a:latin typeface="Trebuchet MS"/>
                <a:cs typeface="Trebuchet MS"/>
              </a:rPr>
              <a:t>t</a:t>
            </a:r>
            <a:r>
              <a:rPr dirty="0" sz="4400" spc="-105">
                <a:latin typeface="Trebuchet MS"/>
                <a:cs typeface="Trebuchet MS"/>
              </a:rPr>
              <a:t>o</a:t>
            </a:r>
            <a:r>
              <a:rPr dirty="0" sz="4400" spc="-475">
                <a:latin typeface="Trebuchet MS"/>
                <a:cs typeface="Trebuchet MS"/>
              </a:rPr>
              <a:t> </a:t>
            </a:r>
            <a:r>
              <a:rPr dirty="0" sz="4400" spc="-90">
                <a:latin typeface="Trebuchet MS"/>
                <a:cs typeface="Trebuchet MS"/>
              </a:rPr>
              <a:t>in</a:t>
            </a:r>
            <a:r>
              <a:rPr dirty="0" sz="4400" spc="-80">
                <a:latin typeface="Trebuchet MS"/>
                <a:cs typeface="Trebuchet MS"/>
              </a:rPr>
              <a:t>s</a:t>
            </a:r>
            <a:r>
              <a:rPr dirty="0" sz="4400" spc="-229">
                <a:latin typeface="Trebuchet MS"/>
                <a:cs typeface="Trebuchet MS"/>
              </a:rPr>
              <a:t>ulin</a:t>
            </a:r>
            <a:r>
              <a:rPr dirty="0" sz="4400" spc="-475">
                <a:latin typeface="Trebuchet MS"/>
                <a:cs typeface="Trebuchet MS"/>
              </a:rPr>
              <a:t> </a:t>
            </a:r>
            <a:r>
              <a:rPr dirty="0" sz="4400" spc="-210">
                <a:latin typeface="Trebuchet MS"/>
                <a:cs typeface="Trebuchet MS"/>
              </a:rPr>
              <a:t>impair</a:t>
            </a:r>
            <a:r>
              <a:rPr dirty="0" sz="4400" spc="-350">
                <a:latin typeface="Trebuchet MS"/>
                <a:cs typeface="Trebuchet MS"/>
              </a:rPr>
              <a:t>m</a:t>
            </a:r>
            <a:r>
              <a:rPr dirty="0" sz="4400" spc="-275">
                <a:latin typeface="Trebuchet MS"/>
                <a:cs typeface="Trebuchet MS"/>
              </a:rPr>
              <a:t>ent</a:t>
            </a:r>
            <a:endParaRPr sz="4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8200" y="1825751"/>
            <a:ext cx="10515600" cy="4351020"/>
          </a:xfrm>
          <a:prstGeom prst="rect">
            <a:avLst/>
          </a:prstGeom>
          <a:solidFill>
            <a:srgbClr val="C1E4F5"/>
          </a:solidFill>
        </p:spPr>
        <p:txBody>
          <a:bodyPr wrap="square" lIns="0" tIns="0" rIns="0" bIns="0" rtlCol="0" vert="horz">
            <a:spAutoFit/>
          </a:bodyPr>
          <a:lstStyle/>
          <a:p>
            <a:pPr marL="606425" indent="-515620">
              <a:lnSpc>
                <a:spcPts val="4805"/>
              </a:lnSpc>
              <a:buAutoNum type="arabicPeriod"/>
              <a:tabLst>
                <a:tab pos="607060" algn="l"/>
              </a:tabLst>
            </a:pPr>
            <a:r>
              <a:rPr dirty="0" sz="4400" spc="-45">
                <a:latin typeface="Trebuchet MS"/>
                <a:cs typeface="Trebuchet MS"/>
              </a:rPr>
              <a:t>Diabe</a:t>
            </a:r>
            <a:r>
              <a:rPr dirty="0" sz="4400" spc="-60">
                <a:latin typeface="Trebuchet MS"/>
                <a:cs typeface="Trebuchet MS"/>
              </a:rPr>
              <a:t>t</a:t>
            </a:r>
            <a:r>
              <a:rPr dirty="0" sz="4400" spc="140">
                <a:latin typeface="Trebuchet MS"/>
                <a:cs typeface="Trebuchet MS"/>
              </a:rPr>
              <a:t>es</a:t>
            </a:r>
            <a:r>
              <a:rPr dirty="0" sz="4400" spc="-475">
                <a:latin typeface="Trebuchet MS"/>
                <a:cs typeface="Trebuchet MS"/>
              </a:rPr>
              <a:t> </a:t>
            </a:r>
            <a:r>
              <a:rPr dirty="0" sz="4400" spc="-55">
                <a:latin typeface="Trebuchet MS"/>
                <a:cs typeface="Trebuchet MS"/>
              </a:rPr>
              <a:t>mellitus</a:t>
            </a:r>
            <a:endParaRPr sz="4400">
              <a:latin typeface="Trebuchet MS"/>
              <a:cs typeface="Trebuchet MS"/>
            </a:endParaRPr>
          </a:p>
          <a:p>
            <a:pPr marL="606425" indent="-515620">
              <a:lnSpc>
                <a:spcPct val="100000"/>
              </a:lnSpc>
              <a:spcBef>
                <a:spcPts val="470"/>
              </a:spcBef>
              <a:buAutoNum type="arabicPeriod"/>
              <a:tabLst>
                <a:tab pos="607060" algn="l"/>
              </a:tabLst>
            </a:pPr>
            <a:r>
              <a:rPr dirty="0" sz="4400" spc="-5">
                <a:latin typeface="Trebuchet MS"/>
                <a:cs typeface="Trebuchet MS"/>
              </a:rPr>
              <a:t>Insuli</a:t>
            </a:r>
            <a:r>
              <a:rPr dirty="0" sz="4400" spc="5">
                <a:latin typeface="Trebuchet MS"/>
                <a:cs typeface="Trebuchet MS"/>
              </a:rPr>
              <a:t>n</a:t>
            </a:r>
            <a:r>
              <a:rPr dirty="0" sz="4400" spc="-434">
                <a:latin typeface="Trebuchet MS"/>
                <a:cs typeface="Trebuchet MS"/>
              </a:rPr>
              <a:t> </a:t>
            </a:r>
            <a:r>
              <a:rPr dirty="0" sz="4400" spc="-295">
                <a:latin typeface="Trebuchet MS"/>
                <a:cs typeface="Trebuchet MS"/>
              </a:rPr>
              <a:t>r</a:t>
            </a:r>
            <a:r>
              <a:rPr dirty="0" sz="4400" spc="110">
                <a:latin typeface="Trebuchet MS"/>
                <a:cs typeface="Trebuchet MS"/>
              </a:rPr>
              <a:t>esi</a:t>
            </a:r>
            <a:r>
              <a:rPr dirty="0" sz="4400" spc="65">
                <a:latin typeface="Trebuchet MS"/>
                <a:cs typeface="Trebuchet MS"/>
              </a:rPr>
              <a:t>s</a:t>
            </a:r>
            <a:r>
              <a:rPr dirty="0" sz="4400" spc="-50">
                <a:latin typeface="Trebuchet MS"/>
                <a:cs typeface="Trebuchet MS"/>
              </a:rPr>
              <a:t>tance</a:t>
            </a:r>
            <a:endParaRPr sz="4400">
              <a:latin typeface="Trebuchet MS"/>
              <a:cs typeface="Trebuchet MS"/>
            </a:endParaRPr>
          </a:p>
          <a:p>
            <a:pPr marL="606425" indent="-515620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607060" algn="l"/>
              </a:tabLst>
            </a:pPr>
            <a:r>
              <a:rPr dirty="0" sz="4400" spc="-40">
                <a:latin typeface="Trebuchet MS"/>
                <a:cs typeface="Trebuchet MS"/>
              </a:rPr>
              <a:t>Hyperinsulinemia</a:t>
            </a:r>
            <a:endParaRPr sz="4400">
              <a:latin typeface="Trebuchet MS"/>
              <a:cs typeface="Trebuchet MS"/>
            </a:endParaRPr>
          </a:p>
          <a:p>
            <a:pPr marL="606425" indent="-515620">
              <a:lnSpc>
                <a:spcPct val="100000"/>
              </a:lnSpc>
              <a:spcBef>
                <a:spcPts val="470"/>
              </a:spcBef>
              <a:buAutoNum type="arabicPeriod"/>
              <a:tabLst>
                <a:tab pos="607060" algn="l"/>
              </a:tabLst>
            </a:pPr>
            <a:r>
              <a:rPr dirty="0" sz="4400" spc="-20">
                <a:latin typeface="Trebuchet MS"/>
                <a:cs typeface="Trebuchet MS"/>
              </a:rPr>
              <a:t>Me</a:t>
            </a:r>
            <a:r>
              <a:rPr dirty="0" sz="4400" spc="-25">
                <a:latin typeface="Trebuchet MS"/>
                <a:cs typeface="Trebuchet MS"/>
              </a:rPr>
              <a:t>t</a:t>
            </a:r>
            <a:r>
              <a:rPr dirty="0" sz="4400" spc="-25">
                <a:latin typeface="Trebuchet MS"/>
                <a:cs typeface="Trebuchet MS"/>
              </a:rPr>
              <a:t>aboli</a:t>
            </a:r>
            <a:r>
              <a:rPr dirty="0" sz="4400" spc="-20">
                <a:latin typeface="Trebuchet MS"/>
                <a:cs typeface="Trebuchet MS"/>
              </a:rPr>
              <a:t>c</a:t>
            </a:r>
            <a:r>
              <a:rPr dirty="0" sz="4400" spc="-459">
                <a:latin typeface="Trebuchet MS"/>
                <a:cs typeface="Trebuchet MS"/>
              </a:rPr>
              <a:t> </a:t>
            </a:r>
            <a:r>
              <a:rPr dirty="0" sz="4400" spc="300">
                <a:latin typeface="Trebuchet MS"/>
                <a:cs typeface="Trebuchet MS"/>
              </a:rPr>
              <a:t>s</a:t>
            </a:r>
            <a:r>
              <a:rPr dirty="0" sz="4400" spc="-105">
                <a:latin typeface="Trebuchet MS"/>
                <a:cs typeface="Trebuchet MS"/>
              </a:rPr>
              <a:t>ynd</a:t>
            </a:r>
            <a:r>
              <a:rPr dirty="0" sz="4400" spc="-135">
                <a:latin typeface="Trebuchet MS"/>
                <a:cs typeface="Trebuchet MS"/>
              </a:rPr>
              <a:t>r</a:t>
            </a:r>
            <a:r>
              <a:rPr dirty="0" sz="4400" spc="30">
                <a:latin typeface="Trebuchet MS"/>
                <a:cs typeface="Trebuchet MS"/>
              </a:rPr>
              <a:t>ome</a:t>
            </a:r>
            <a:endParaRPr sz="4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65759"/>
            <a:ext cx="10515600" cy="1324610"/>
          </a:xfrm>
          <a:prstGeom prst="rect"/>
          <a:solidFill>
            <a:srgbClr val="FFFF00"/>
          </a:solidFill>
        </p:spPr>
        <p:txBody>
          <a:bodyPr wrap="square" lIns="0" tIns="252730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1990"/>
              </a:spcBef>
            </a:pPr>
            <a:r>
              <a:rPr dirty="0" spc="-229"/>
              <a:t>Definition</a:t>
            </a:r>
            <a:r>
              <a:rPr dirty="0" spc="-475"/>
              <a:t> </a:t>
            </a:r>
            <a:r>
              <a:rPr dirty="0" spc="-155"/>
              <a:t>a</a:t>
            </a:r>
            <a:r>
              <a:rPr dirty="0" spc="-175"/>
              <a:t>nd</a:t>
            </a:r>
            <a:r>
              <a:rPr dirty="0" spc="-475"/>
              <a:t> </a:t>
            </a:r>
            <a:r>
              <a:rPr dirty="0" spc="-125"/>
              <a:t>Diagnos</a:t>
            </a:r>
            <a:r>
              <a:rPr dirty="0" spc="-70"/>
              <a:t>i</a:t>
            </a:r>
            <a:r>
              <a:rPr dirty="0" spc="254"/>
              <a:t>s</a:t>
            </a:r>
            <a:r>
              <a:rPr dirty="0" spc="-495"/>
              <a:t> </a:t>
            </a:r>
            <a:r>
              <a:rPr dirty="0" spc="-245"/>
              <a:t>of</a:t>
            </a:r>
            <a:r>
              <a:rPr dirty="0" spc="-475"/>
              <a:t> </a:t>
            </a:r>
            <a:r>
              <a:rPr dirty="0" spc="-145"/>
              <a:t>Insulin</a:t>
            </a:r>
            <a:r>
              <a:rPr dirty="0" spc="-470"/>
              <a:t> </a:t>
            </a:r>
            <a:r>
              <a:rPr dirty="0" spc="-409"/>
              <a:t>r</a:t>
            </a:r>
            <a:r>
              <a:rPr dirty="0" spc="-15"/>
              <a:t>esi</a:t>
            </a:r>
            <a:r>
              <a:rPr dirty="0" spc="-30"/>
              <a:t>s</a:t>
            </a:r>
            <a:r>
              <a:rPr dirty="0" spc="-430"/>
              <a:t>t</a:t>
            </a:r>
            <a:r>
              <a:rPr dirty="0" spc="-170"/>
              <a:t>a</a:t>
            </a:r>
            <a:r>
              <a:rPr dirty="0" spc="-165"/>
              <a:t>n</a:t>
            </a:r>
            <a:r>
              <a:rPr dirty="0" spc="-120"/>
              <a:t>ce</a:t>
            </a:r>
          </a:p>
        </p:txBody>
      </p:sp>
      <p:sp>
        <p:nvSpPr>
          <p:cNvPr id="3" name="object 3"/>
          <p:cNvSpPr/>
          <p:nvPr/>
        </p:nvSpPr>
        <p:spPr>
          <a:xfrm>
            <a:off x="838200" y="1825751"/>
            <a:ext cx="10515600" cy="4351020"/>
          </a:xfrm>
          <a:custGeom>
            <a:avLst/>
            <a:gdLst/>
            <a:ahLst/>
            <a:cxnLst/>
            <a:rect l="l" t="t" r="r" b="b"/>
            <a:pathLst>
              <a:path w="10515600" h="4351020">
                <a:moveTo>
                  <a:pt x="10515600" y="0"/>
                </a:moveTo>
                <a:lnTo>
                  <a:pt x="0" y="0"/>
                </a:lnTo>
                <a:lnTo>
                  <a:pt x="0" y="4351020"/>
                </a:lnTo>
                <a:lnTo>
                  <a:pt x="10515600" y="4351020"/>
                </a:lnTo>
                <a:lnTo>
                  <a:pt x="10515600" y="0"/>
                </a:lnTo>
                <a:close/>
              </a:path>
            </a:pathLst>
          </a:custGeom>
          <a:solidFill>
            <a:srgbClr val="C1E4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16939" y="1752041"/>
            <a:ext cx="10038080" cy="4172585"/>
          </a:xfrm>
          <a:prstGeom prst="rect">
            <a:avLst/>
          </a:prstGeom>
        </p:spPr>
        <p:txBody>
          <a:bodyPr wrap="square" lIns="0" tIns="100965" rIns="0" bIns="0" rtlCol="0" vert="horz">
            <a:spAutoFit/>
          </a:bodyPr>
          <a:lstStyle/>
          <a:p>
            <a:pPr marL="241300" marR="316230" indent="-229235">
              <a:lnSpc>
                <a:spcPts val="2880"/>
              </a:lnSpc>
              <a:spcBef>
                <a:spcPts val="795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3000" spc="-5">
                <a:latin typeface="Trebuchet MS"/>
                <a:cs typeface="Trebuchet MS"/>
              </a:rPr>
              <a:t>Insuli</a:t>
            </a:r>
            <a:r>
              <a:rPr dirty="0" sz="3000">
                <a:latin typeface="Trebuchet MS"/>
                <a:cs typeface="Trebuchet MS"/>
              </a:rPr>
              <a:t>n</a:t>
            </a:r>
            <a:r>
              <a:rPr dirty="0" sz="3000" spc="-320">
                <a:latin typeface="Trebuchet MS"/>
                <a:cs typeface="Trebuchet MS"/>
              </a:rPr>
              <a:t> </a:t>
            </a:r>
            <a:r>
              <a:rPr dirty="0" sz="3000" spc="-200">
                <a:latin typeface="Trebuchet MS"/>
                <a:cs typeface="Trebuchet MS"/>
              </a:rPr>
              <a:t>r</a:t>
            </a:r>
            <a:r>
              <a:rPr dirty="0" sz="3000" spc="70">
                <a:latin typeface="Trebuchet MS"/>
                <a:cs typeface="Trebuchet MS"/>
              </a:rPr>
              <a:t>esi</a:t>
            </a:r>
            <a:r>
              <a:rPr dirty="0" sz="3000" spc="45">
                <a:latin typeface="Trebuchet MS"/>
                <a:cs typeface="Trebuchet MS"/>
              </a:rPr>
              <a:t>s</a:t>
            </a:r>
            <a:r>
              <a:rPr dirty="0" sz="3000" spc="-229">
                <a:latin typeface="Trebuchet MS"/>
                <a:cs typeface="Trebuchet MS"/>
              </a:rPr>
              <a:t>t</a:t>
            </a:r>
            <a:r>
              <a:rPr dirty="0" sz="3000" spc="10">
                <a:latin typeface="Trebuchet MS"/>
                <a:cs typeface="Trebuchet MS"/>
              </a:rPr>
              <a:t>anc</a:t>
            </a:r>
            <a:r>
              <a:rPr dirty="0" sz="3000" spc="15">
                <a:latin typeface="Trebuchet MS"/>
                <a:cs typeface="Trebuchet MS"/>
              </a:rPr>
              <a:t>e</a:t>
            </a:r>
            <a:r>
              <a:rPr dirty="0" sz="3000" spc="-300">
                <a:latin typeface="Trebuchet MS"/>
                <a:cs typeface="Trebuchet MS"/>
              </a:rPr>
              <a:t> </a:t>
            </a:r>
            <a:r>
              <a:rPr dirty="0" sz="3000" spc="50">
                <a:latin typeface="Trebuchet MS"/>
                <a:cs typeface="Trebuchet MS"/>
              </a:rPr>
              <a:t>m</a:t>
            </a:r>
            <a:r>
              <a:rPr dirty="0" sz="3000" spc="-60">
                <a:latin typeface="Trebuchet MS"/>
                <a:cs typeface="Trebuchet MS"/>
              </a:rPr>
              <a:t>a</a:t>
            </a:r>
            <a:r>
              <a:rPr dirty="0" sz="3000" spc="-50">
                <a:latin typeface="Trebuchet MS"/>
                <a:cs typeface="Trebuchet MS"/>
              </a:rPr>
              <a:t>y</a:t>
            </a:r>
            <a:r>
              <a:rPr dirty="0" sz="3000" spc="-285">
                <a:latin typeface="Trebuchet MS"/>
                <a:cs typeface="Trebuchet MS"/>
              </a:rPr>
              <a:t> </a:t>
            </a:r>
            <a:r>
              <a:rPr dirty="0" sz="3000" spc="-30">
                <a:latin typeface="Trebuchet MS"/>
                <a:cs typeface="Trebuchet MS"/>
              </a:rPr>
              <a:t>b</a:t>
            </a:r>
            <a:r>
              <a:rPr dirty="0" sz="3000" spc="-25">
                <a:latin typeface="Trebuchet MS"/>
                <a:cs typeface="Trebuchet MS"/>
              </a:rPr>
              <a:t>e</a:t>
            </a:r>
            <a:r>
              <a:rPr dirty="0" sz="3000" spc="-295">
                <a:latin typeface="Trebuchet MS"/>
                <a:cs typeface="Trebuchet MS"/>
              </a:rPr>
              <a:t> </a:t>
            </a:r>
            <a:r>
              <a:rPr dirty="0" sz="3000" spc="-60">
                <a:latin typeface="Trebuchet MS"/>
                <a:cs typeface="Trebuchet MS"/>
              </a:rPr>
              <a:t>defined</a:t>
            </a:r>
            <a:r>
              <a:rPr dirty="0" sz="3000" spc="-320">
                <a:latin typeface="Trebuchet MS"/>
                <a:cs typeface="Trebuchet MS"/>
              </a:rPr>
              <a:t> </a:t>
            </a:r>
            <a:r>
              <a:rPr dirty="0" sz="3000" spc="140">
                <a:latin typeface="Trebuchet MS"/>
                <a:cs typeface="Trebuchet MS"/>
              </a:rPr>
              <a:t>a</a:t>
            </a:r>
            <a:r>
              <a:rPr dirty="0" sz="3000" spc="110">
                <a:latin typeface="Trebuchet MS"/>
                <a:cs typeface="Trebuchet MS"/>
              </a:rPr>
              <a:t>s</a:t>
            </a:r>
            <a:r>
              <a:rPr dirty="0" sz="3000" spc="-280">
                <a:latin typeface="Trebuchet MS"/>
                <a:cs typeface="Trebuchet MS"/>
              </a:rPr>
              <a:t> </a:t>
            </a:r>
            <a:r>
              <a:rPr dirty="0" sz="3000" spc="15">
                <a:latin typeface="Trebuchet MS"/>
                <a:cs typeface="Trebuchet MS"/>
              </a:rPr>
              <a:t>a</a:t>
            </a:r>
            <a:r>
              <a:rPr dirty="0" sz="3000" spc="-300">
                <a:latin typeface="Trebuchet MS"/>
                <a:cs typeface="Trebuchet MS"/>
              </a:rPr>
              <a:t> </a:t>
            </a:r>
            <a:r>
              <a:rPr dirty="0" sz="3000" spc="20">
                <a:latin typeface="Trebuchet MS"/>
                <a:cs typeface="Trebuchet MS"/>
              </a:rPr>
              <a:t>subnormal</a:t>
            </a:r>
            <a:r>
              <a:rPr dirty="0" sz="3000" spc="-295">
                <a:latin typeface="Trebuchet MS"/>
                <a:cs typeface="Trebuchet MS"/>
              </a:rPr>
              <a:t> </a:t>
            </a:r>
            <a:r>
              <a:rPr dirty="0" sz="3000" spc="40">
                <a:latin typeface="Trebuchet MS"/>
                <a:cs typeface="Trebuchet MS"/>
              </a:rPr>
              <a:t>gluco</a:t>
            </a:r>
            <a:r>
              <a:rPr dirty="0" sz="3000" spc="15">
                <a:latin typeface="Trebuchet MS"/>
                <a:cs typeface="Trebuchet MS"/>
              </a:rPr>
              <a:t>s</a:t>
            </a:r>
            <a:r>
              <a:rPr dirty="0" sz="3000" spc="-40">
                <a:latin typeface="Trebuchet MS"/>
                <a:cs typeface="Trebuchet MS"/>
              </a:rPr>
              <a:t>e  </a:t>
            </a:r>
            <a:r>
              <a:rPr dirty="0" sz="3000" spc="25">
                <a:latin typeface="Trebuchet MS"/>
                <a:cs typeface="Trebuchet MS"/>
              </a:rPr>
              <a:t>response</a:t>
            </a:r>
            <a:r>
              <a:rPr dirty="0" sz="3000" spc="-295">
                <a:latin typeface="Trebuchet MS"/>
                <a:cs typeface="Trebuchet MS"/>
              </a:rPr>
              <a:t> </a:t>
            </a:r>
            <a:r>
              <a:rPr dirty="0" sz="3000" spc="-100">
                <a:latin typeface="Trebuchet MS"/>
                <a:cs typeface="Trebuchet MS"/>
              </a:rPr>
              <a:t>to</a:t>
            </a:r>
            <a:r>
              <a:rPr dirty="0" sz="3000" spc="-305">
                <a:latin typeface="Trebuchet MS"/>
                <a:cs typeface="Trebuchet MS"/>
              </a:rPr>
              <a:t> </a:t>
            </a:r>
            <a:r>
              <a:rPr dirty="0" sz="3000" spc="20">
                <a:latin typeface="Trebuchet MS"/>
                <a:cs typeface="Trebuchet MS"/>
              </a:rPr>
              <a:t>endogenous</a:t>
            </a:r>
            <a:r>
              <a:rPr dirty="0" sz="3000" spc="-315">
                <a:latin typeface="Trebuchet MS"/>
                <a:cs typeface="Trebuchet MS"/>
              </a:rPr>
              <a:t> </a:t>
            </a:r>
            <a:r>
              <a:rPr dirty="0" sz="3000" spc="-140">
                <a:latin typeface="Trebuchet MS"/>
                <a:cs typeface="Trebuchet MS"/>
              </a:rPr>
              <a:t>and/or</a:t>
            </a:r>
            <a:r>
              <a:rPr dirty="0" sz="3000" spc="-295">
                <a:latin typeface="Trebuchet MS"/>
                <a:cs typeface="Trebuchet MS"/>
              </a:rPr>
              <a:t> </a:t>
            </a:r>
            <a:r>
              <a:rPr dirty="0" sz="3000" spc="-10">
                <a:latin typeface="Trebuchet MS"/>
                <a:cs typeface="Trebuchet MS"/>
              </a:rPr>
              <a:t>exogenous</a:t>
            </a:r>
            <a:r>
              <a:rPr dirty="0" sz="3000" spc="-325">
                <a:latin typeface="Trebuchet MS"/>
                <a:cs typeface="Trebuchet MS"/>
              </a:rPr>
              <a:t> </a:t>
            </a:r>
            <a:r>
              <a:rPr dirty="0" sz="3000" spc="-40">
                <a:latin typeface="Trebuchet MS"/>
                <a:cs typeface="Trebuchet MS"/>
              </a:rPr>
              <a:t>insulin.</a:t>
            </a:r>
            <a:endParaRPr sz="3000">
              <a:latin typeface="Trebuchet MS"/>
              <a:cs typeface="Trebuchet MS"/>
            </a:endParaRPr>
          </a:p>
          <a:p>
            <a:pPr marL="241300" marR="5080" indent="-229235">
              <a:lnSpc>
                <a:spcPct val="80000"/>
              </a:lnSpc>
              <a:spcBef>
                <a:spcPts val="1025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3000" spc="-120">
                <a:latin typeface="Trebuchet MS"/>
                <a:cs typeface="Trebuchet MS"/>
              </a:rPr>
              <a:t>The</a:t>
            </a:r>
            <a:r>
              <a:rPr dirty="0" sz="3000" spc="-290">
                <a:latin typeface="Trebuchet MS"/>
                <a:cs typeface="Trebuchet MS"/>
              </a:rPr>
              <a:t> </a:t>
            </a:r>
            <a:r>
              <a:rPr dirty="0" sz="3000" spc="-5">
                <a:latin typeface="Trebuchet MS"/>
                <a:cs typeface="Trebuchet MS"/>
              </a:rPr>
              <a:t>d</a:t>
            </a:r>
            <a:r>
              <a:rPr dirty="0" sz="3000" spc="-40">
                <a:latin typeface="Trebuchet MS"/>
                <a:cs typeface="Trebuchet MS"/>
              </a:rPr>
              <a:t>iag</a:t>
            </a:r>
            <a:r>
              <a:rPr dirty="0" sz="3000" spc="-45">
                <a:latin typeface="Trebuchet MS"/>
                <a:cs typeface="Trebuchet MS"/>
              </a:rPr>
              <a:t>n</a:t>
            </a:r>
            <a:r>
              <a:rPr dirty="0" sz="3000" spc="95">
                <a:latin typeface="Trebuchet MS"/>
                <a:cs typeface="Trebuchet MS"/>
              </a:rPr>
              <a:t>osis</a:t>
            </a:r>
            <a:r>
              <a:rPr dirty="0" sz="3000" spc="-305">
                <a:latin typeface="Trebuchet MS"/>
                <a:cs typeface="Trebuchet MS"/>
              </a:rPr>
              <a:t> </a:t>
            </a:r>
            <a:r>
              <a:rPr dirty="0" sz="3000" spc="-80">
                <a:latin typeface="Trebuchet MS"/>
                <a:cs typeface="Trebuchet MS"/>
              </a:rPr>
              <a:t>of</a:t>
            </a:r>
            <a:r>
              <a:rPr dirty="0" sz="3000" spc="-295">
                <a:latin typeface="Trebuchet MS"/>
                <a:cs typeface="Trebuchet MS"/>
              </a:rPr>
              <a:t> </a:t>
            </a:r>
            <a:r>
              <a:rPr dirty="0" sz="3000" spc="-15">
                <a:latin typeface="Trebuchet MS"/>
                <a:cs typeface="Trebuchet MS"/>
              </a:rPr>
              <a:t>insulin</a:t>
            </a:r>
            <a:r>
              <a:rPr dirty="0" sz="3000" spc="-315">
                <a:latin typeface="Trebuchet MS"/>
                <a:cs typeface="Trebuchet MS"/>
              </a:rPr>
              <a:t> </a:t>
            </a:r>
            <a:r>
              <a:rPr dirty="0" sz="3000" spc="-200">
                <a:latin typeface="Trebuchet MS"/>
                <a:cs typeface="Trebuchet MS"/>
              </a:rPr>
              <a:t>r</a:t>
            </a:r>
            <a:r>
              <a:rPr dirty="0" sz="3000" spc="70">
                <a:latin typeface="Trebuchet MS"/>
                <a:cs typeface="Trebuchet MS"/>
              </a:rPr>
              <a:t>esi</a:t>
            </a:r>
            <a:r>
              <a:rPr dirty="0" sz="3000" spc="50">
                <a:latin typeface="Trebuchet MS"/>
                <a:cs typeface="Trebuchet MS"/>
              </a:rPr>
              <a:t>s</a:t>
            </a:r>
            <a:r>
              <a:rPr dirty="0" sz="3000" spc="-40">
                <a:latin typeface="Trebuchet MS"/>
                <a:cs typeface="Trebuchet MS"/>
              </a:rPr>
              <a:t>tanc</a:t>
            </a:r>
            <a:r>
              <a:rPr dirty="0" sz="3000" spc="-35">
                <a:latin typeface="Trebuchet MS"/>
                <a:cs typeface="Trebuchet MS"/>
              </a:rPr>
              <a:t>e</a:t>
            </a:r>
            <a:r>
              <a:rPr dirty="0" sz="3000" spc="-310">
                <a:latin typeface="Trebuchet MS"/>
                <a:cs typeface="Trebuchet MS"/>
              </a:rPr>
              <a:t> </a:t>
            </a:r>
            <a:r>
              <a:rPr dirty="0" sz="3000" spc="-65">
                <a:latin typeface="Trebuchet MS"/>
                <a:cs typeface="Trebuchet MS"/>
              </a:rPr>
              <a:t>in</a:t>
            </a:r>
            <a:r>
              <a:rPr dirty="0" sz="3000" spc="-295">
                <a:latin typeface="Trebuchet MS"/>
                <a:cs typeface="Trebuchet MS"/>
              </a:rPr>
              <a:t> </a:t>
            </a:r>
            <a:r>
              <a:rPr dirty="0" sz="3000" spc="130">
                <a:latin typeface="Trebuchet MS"/>
                <a:cs typeface="Trebuchet MS"/>
              </a:rPr>
              <a:t>mo</a:t>
            </a:r>
            <a:r>
              <a:rPr dirty="0" sz="3000" spc="55">
                <a:latin typeface="Trebuchet MS"/>
                <a:cs typeface="Trebuchet MS"/>
              </a:rPr>
              <a:t>s</a:t>
            </a:r>
            <a:r>
              <a:rPr dirty="0" sz="3000" spc="-220">
                <a:latin typeface="Trebuchet MS"/>
                <a:cs typeface="Trebuchet MS"/>
              </a:rPr>
              <a:t>t</a:t>
            </a:r>
            <a:r>
              <a:rPr dirty="0" sz="3000" spc="-300">
                <a:latin typeface="Trebuchet MS"/>
                <a:cs typeface="Trebuchet MS"/>
              </a:rPr>
              <a:t> </a:t>
            </a:r>
            <a:r>
              <a:rPr dirty="0" sz="3000" spc="10">
                <a:latin typeface="Trebuchet MS"/>
                <a:cs typeface="Trebuchet MS"/>
              </a:rPr>
              <a:t>p</a:t>
            </a:r>
            <a:r>
              <a:rPr dirty="0" sz="3000" spc="-10">
                <a:latin typeface="Trebuchet MS"/>
                <a:cs typeface="Trebuchet MS"/>
              </a:rPr>
              <a:t>a</a:t>
            </a:r>
            <a:r>
              <a:rPr dirty="0" sz="3000" spc="-125">
                <a:latin typeface="Trebuchet MS"/>
                <a:cs typeface="Trebuchet MS"/>
              </a:rPr>
              <a:t>ti</a:t>
            </a:r>
            <a:r>
              <a:rPr dirty="0" sz="3000" spc="-180">
                <a:latin typeface="Trebuchet MS"/>
                <a:cs typeface="Trebuchet MS"/>
              </a:rPr>
              <a:t>e</a:t>
            </a:r>
            <a:r>
              <a:rPr dirty="0" sz="3000" spc="5">
                <a:latin typeface="Trebuchet MS"/>
                <a:cs typeface="Trebuchet MS"/>
              </a:rPr>
              <a:t>nt</a:t>
            </a:r>
            <a:r>
              <a:rPr dirty="0" sz="3000" spc="10">
                <a:latin typeface="Trebuchet MS"/>
                <a:cs typeface="Trebuchet MS"/>
              </a:rPr>
              <a:t>s</a:t>
            </a:r>
            <a:r>
              <a:rPr dirty="0" sz="3000" spc="-300">
                <a:latin typeface="Trebuchet MS"/>
                <a:cs typeface="Trebuchet MS"/>
              </a:rPr>
              <a:t> </a:t>
            </a:r>
            <a:r>
              <a:rPr dirty="0" sz="3000" spc="50">
                <a:latin typeface="Trebuchet MS"/>
                <a:cs typeface="Trebuchet MS"/>
              </a:rPr>
              <a:t>is</a:t>
            </a:r>
            <a:r>
              <a:rPr dirty="0" sz="3000" spc="-295">
                <a:latin typeface="Trebuchet MS"/>
                <a:cs typeface="Trebuchet MS"/>
              </a:rPr>
              <a:t> </a:t>
            </a:r>
            <a:r>
              <a:rPr dirty="0" sz="3000" spc="35">
                <a:latin typeface="Trebuchet MS"/>
                <a:cs typeface="Trebuchet MS"/>
              </a:rPr>
              <a:t>based  </a:t>
            </a:r>
            <a:r>
              <a:rPr dirty="0" sz="3000" spc="25">
                <a:latin typeface="Trebuchet MS"/>
                <a:cs typeface="Trebuchet MS"/>
              </a:rPr>
              <a:t>upon</a:t>
            </a:r>
            <a:r>
              <a:rPr dirty="0" sz="3000" spc="-305">
                <a:latin typeface="Trebuchet MS"/>
                <a:cs typeface="Trebuchet MS"/>
              </a:rPr>
              <a:t> </a:t>
            </a:r>
            <a:r>
              <a:rPr dirty="0" sz="3000" spc="-40">
                <a:latin typeface="Trebuchet MS"/>
                <a:cs typeface="Trebuchet MS"/>
              </a:rPr>
              <a:t>clinical</a:t>
            </a:r>
            <a:r>
              <a:rPr dirty="0" sz="3000" spc="-320">
                <a:latin typeface="Trebuchet MS"/>
                <a:cs typeface="Trebuchet MS"/>
              </a:rPr>
              <a:t> </a:t>
            </a:r>
            <a:r>
              <a:rPr dirty="0" sz="3000" spc="-35">
                <a:latin typeface="Trebuchet MS"/>
                <a:cs typeface="Trebuchet MS"/>
              </a:rPr>
              <a:t>findings</a:t>
            </a:r>
            <a:r>
              <a:rPr dirty="0" sz="3000" spc="-315">
                <a:latin typeface="Trebuchet MS"/>
                <a:cs typeface="Trebuchet MS"/>
              </a:rPr>
              <a:t> </a:t>
            </a:r>
            <a:r>
              <a:rPr dirty="0" sz="3000" spc="-145">
                <a:latin typeface="Trebuchet MS"/>
                <a:cs typeface="Trebuchet MS"/>
              </a:rPr>
              <a:t>(eg,</a:t>
            </a:r>
            <a:r>
              <a:rPr dirty="0" sz="3000" spc="-295">
                <a:latin typeface="Trebuchet MS"/>
                <a:cs typeface="Trebuchet MS"/>
              </a:rPr>
              <a:t> </a:t>
            </a:r>
            <a:r>
              <a:rPr dirty="0" sz="3000" spc="-35">
                <a:latin typeface="Trebuchet MS"/>
                <a:cs typeface="Trebuchet MS"/>
              </a:rPr>
              <a:t>metabolic</a:t>
            </a:r>
            <a:r>
              <a:rPr dirty="0" sz="3000" spc="-295">
                <a:latin typeface="Trebuchet MS"/>
                <a:cs typeface="Trebuchet MS"/>
              </a:rPr>
              <a:t> </a:t>
            </a:r>
            <a:r>
              <a:rPr dirty="0" sz="3000" spc="-10">
                <a:latin typeface="Trebuchet MS"/>
                <a:cs typeface="Trebuchet MS"/>
              </a:rPr>
              <a:t>syndrome</a:t>
            </a:r>
            <a:r>
              <a:rPr dirty="0" sz="3000" spc="-290">
                <a:latin typeface="Trebuchet MS"/>
                <a:cs typeface="Trebuchet MS"/>
              </a:rPr>
              <a:t> </a:t>
            </a:r>
            <a:r>
              <a:rPr dirty="0" sz="3000" spc="-135">
                <a:latin typeface="Trebuchet MS"/>
                <a:cs typeface="Trebuchet MS"/>
              </a:rPr>
              <a:t>traits):</a:t>
            </a:r>
            <a:endParaRPr sz="3000">
              <a:latin typeface="Trebuchet MS"/>
              <a:cs typeface="Trebuchet MS"/>
            </a:endParaRPr>
          </a:p>
          <a:p>
            <a:pPr marL="527685" indent="-515620">
              <a:lnSpc>
                <a:spcPct val="100000"/>
              </a:lnSpc>
              <a:spcBef>
                <a:spcPts val="29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dirty="0" sz="3000">
                <a:latin typeface="Trebuchet MS"/>
                <a:cs typeface="Trebuchet MS"/>
              </a:rPr>
              <a:t>Ab</a:t>
            </a:r>
            <a:r>
              <a:rPr dirty="0" sz="3000" spc="-10">
                <a:latin typeface="Trebuchet MS"/>
                <a:cs typeface="Trebuchet MS"/>
              </a:rPr>
              <a:t>d</a:t>
            </a:r>
            <a:r>
              <a:rPr dirty="0" sz="3000" spc="-20">
                <a:latin typeface="Trebuchet MS"/>
                <a:cs typeface="Trebuchet MS"/>
              </a:rPr>
              <a:t>ominal</a:t>
            </a:r>
            <a:r>
              <a:rPr dirty="0" sz="3000" spc="-290">
                <a:latin typeface="Trebuchet MS"/>
                <a:cs typeface="Trebuchet MS"/>
              </a:rPr>
              <a:t> </a:t>
            </a:r>
            <a:r>
              <a:rPr dirty="0" sz="3000" spc="-35">
                <a:latin typeface="Trebuchet MS"/>
                <a:cs typeface="Trebuchet MS"/>
              </a:rPr>
              <a:t>obesity</a:t>
            </a:r>
            <a:endParaRPr sz="3000">
              <a:latin typeface="Trebuchet MS"/>
              <a:cs typeface="Trebuchet MS"/>
            </a:endParaRPr>
          </a:p>
          <a:p>
            <a:pPr marL="605790" indent="-593090">
              <a:lnSpc>
                <a:spcPct val="100000"/>
              </a:lnSpc>
              <a:spcBef>
                <a:spcPts val="275"/>
              </a:spcBef>
              <a:buAutoNum type="arabicPeriod"/>
              <a:tabLst>
                <a:tab pos="605155" algn="l"/>
                <a:tab pos="605790" algn="l"/>
              </a:tabLst>
            </a:pPr>
            <a:r>
              <a:rPr dirty="0" sz="3000" spc="-45">
                <a:latin typeface="Trebuchet MS"/>
                <a:cs typeface="Trebuchet MS"/>
              </a:rPr>
              <a:t>Hyperglycaemia</a:t>
            </a:r>
            <a:endParaRPr sz="3000">
              <a:latin typeface="Trebuchet MS"/>
              <a:cs typeface="Trebuchet MS"/>
            </a:endParaRPr>
          </a:p>
          <a:p>
            <a:pPr marL="527685" indent="-515620">
              <a:lnSpc>
                <a:spcPct val="100000"/>
              </a:lnSpc>
              <a:spcBef>
                <a:spcPts val="28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dirty="0" sz="3000" spc="-15">
                <a:latin typeface="Trebuchet MS"/>
                <a:cs typeface="Trebuchet MS"/>
              </a:rPr>
              <a:t>Dyslipidaemia</a:t>
            </a:r>
            <a:endParaRPr sz="3000">
              <a:latin typeface="Trebuchet MS"/>
              <a:cs typeface="Trebuchet MS"/>
            </a:endParaRPr>
          </a:p>
          <a:p>
            <a:pPr marL="527685" indent="-515620">
              <a:lnSpc>
                <a:spcPct val="100000"/>
              </a:lnSpc>
              <a:spcBef>
                <a:spcPts val="29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dirty="0" sz="3000" spc="-30">
                <a:latin typeface="Trebuchet MS"/>
                <a:cs typeface="Trebuchet MS"/>
              </a:rPr>
              <a:t>Hypertension</a:t>
            </a:r>
            <a:endParaRPr sz="3000">
              <a:latin typeface="Trebuchet MS"/>
              <a:cs typeface="Trebuchet MS"/>
            </a:endParaRPr>
          </a:p>
          <a:p>
            <a:pPr marL="527685" indent="-515620">
              <a:lnSpc>
                <a:spcPct val="100000"/>
              </a:lnSpc>
              <a:spcBef>
                <a:spcPts val="2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dirty="0" sz="3000" spc="-30">
                <a:latin typeface="Trebuchet MS"/>
                <a:cs typeface="Trebuchet MS"/>
              </a:rPr>
              <a:t>Hyperinsulinemia</a:t>
            </a:r>
            <a:endParaRPr sz="3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65759"/>
            <a:ext cx="10515600" cy="1324610"/>
          </a:xfrm>
          <a:prstGeom prst="rect"/>
          <a:solidFill>
            <a:srgbClr val="FFFF00"/>
          </a:solidFill>
        </p:spPr>
        <p:txBody>
          <a:bodyPr wrap="square" lIns="0" tIns="252730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1990"/>
              </a:spcBef>
            </a:pPr>
            <a:r>
              <a:rPr dirty="0" spc="-145"/>
              <a:t>Insulin</a:t>
            </a:r>
            <a:r>
              <a:rPr dirty="0" spc="-475"/>
              <a:t> </a:t>
            </a:r>
            <a:r>
              <a:rPr dirty="0" spc="-415"/>
              <a:t>r</a:t>
            </a:r>
            <a:r>
              <a:rPr dirty="0" spc="-15"/>
              <a:t>esi</a:t>
            </a:r>
            <a:r>
              <a:rPr dirty="0" spc="-40"/>
              <a:t>s</a:t>
            </a:r>
            <a:r>
              <a:rPr dirty="0" spc="-430"/>
              <a:t>t</a:t>
            </a:r>
            <a:r>
              <a:rPr dirty="0" spc="-145"/>
              <a:t>anc</a:t>
            </a:r>
            <a:r>
              <a:rPr dirty="0" spc="-150"/>
              <a:t>e</a:t>
            </a:r>
            <a:r>
              <a:rPr dirty="0" spc="-495"/>
              <a:t> </a:t>
            </a:r>
            <a:r>
              <a:rPr dirty="0" spc="204"/>
              <a:t>s</a:t>
            </a:r>
            <a:r>
              <a:rPr dirty="0" spc="-260"/>
              <a:t>ynd</a:t>
            </a:r>
            <a:r>
              <a:rPr dirty="0" spc="-250"/>
              <a:t>r</a:t>
            </a:r>
            <a:r>
              <a:rPr dirty="0" spc="-50"/>
              <a:t>omes</a:t>
            </a:r>
          </a:p>
        </p:txBody>
      </p:sp>
      <p:sp>
        <p:nvSpPr>
          <p:cNvPr id="3" name="object 3"/>
          <p:cNvSpPr/>
          <p:nvPr/>
        </p:nvSpPr>
        <p:spPr>
          <a:xfrm>
            <a:off x="838200" y="1825751"/>
            <a:ext cx="10515600" cy="4351020"/>
          </a:xfrm>
          <a:custGeom>
            <a:avLst/>
            <a:gdLst/>
            <a:ahLst/>
            <a:cxnLst/>
            <a:rect l="l" t="t" r="r" b="b"/>
            <a:pathLst>
              <a:path w="10515600" h="4351020">
                <a:moveTo>
                  <a:pt x="10515600" y="0"/>
                </a:moveTo>
                <a:lnTo>
                  <a:pt x="0" y="0"/>
                </a:lnTo>
                <a:lnTo>
                  <a:pt x="0" y="4351020"/>
                </a:lnTo>
                <a:lnTo>
                  <a:pt x="10515600" y="4351020"/>
                </a:lnTo>
                <a:lnTo>
                  <a:pt x="10515600" y="0"/>
                </a:lnTo>
                <a:close/>
              </a:path>
            </a:pathLst>
          </a:custGeom>
          <a:solidFill>
            <a:srgbClr val="C1E4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16939" y="1759661"/>
            <a:ext cx="10337165" cy="4161154"/>
          </a:xfrm>
          <a:prstGeom prst="rect">
            <a:avLst/>
          </a:prstGeom>
        </p:spPr>
        <p:txBody>
          <a:bodyPr wrap="square" lIns="0" tIns="94615" rIns="0" bIns="0" rtlCol="0" vert="horz">
            <a:spAutoFit/>
          </a:bodyPr>
          <a:lstStyle/>
          <a:p>
            <a:pPr marL="241300" marR="902335" indent="-229235">
              <a:lnSpc>
                <a:spcPts val="2690"/>
              </a:lnSpc>
              <a:spcBef>
                <a:spcPts val="745"/>
              </a:spcBef>
              <a:buFont typeface="Arial MT"/>
              <a:buChar char="•"/>
              <a:tabLst>
                <a:tab pos="314325" algn="l"/>
                <a:tab pos="314960" algn="l"/>
              </a:tabLst>
            </a:pPr>
            <a:r>
              <a:rPr dirty="0"/>
              <a:t>	</a:t>
            </a:r>
            <a:r>
              <a:rPr dirty="0" sz="2800" spc="-120">
                <a:latin typeface="Trebuchet MS"/>
                <a:cs typeface="Trebuchet MS"/>
              </a:rPr>
              <a:t>There</a:t>
            </a:r>
            <a:r>
              <a:rPr dirty="0" sz="2800" spc="-270">
                <a:latin typeface="Trebuchet MS"/>
                <a:cs typeface="Trebuchet MS"/>
              </a:rPr>
              <a:t> </a:t>
            </a:r>
            <a:r>
              <a:rPr dirty="0" sz="2800" spc="-80">
                <a:latin typeface="Trebuchet MS"/>
                <a:cs typeface="Trebuchet MS"/>
              </a:rPr>
              <a:t>are</a:t>
            </a:r>
            <a:r>
              <a:rPr dirty="0" sz="2800" spc="-270">
                <a:latin typeface="Trebuchet MS"/>
                <a:cs typeface="Trebuchet MS"/>
              </a:rPr>
              <a:t> </a:t>
            </a:r>
            <a:r>
              <a:rPr dirty="0" sz="2800" spc="-95">
                <a:latin typeface="Trebuchet MS"/>
                <a:cs typeface="Trebuchet MS"/>
              </a:rPr>
              <a:t>two</a:t>
            </a:r>
            <a:r>
              <a:rPr dirty="0" sz="2800" spc="-270">
                <a:latin typeface="Trebuchet MS"/>
                <a:cs typeface="Trebuchet MS"/>
              </a:rPr>
              <a:t> </a:t>
            </a:r>
            <a:r>
              <a:rPr dirty="0" sz="2800" spc="-35">
                <a:latin typeface="Trebuchet MS"/>
                <a:cs typeface="Trebuchet MS"/>
              </a:rPr>
              <a:t>types</a:t>
            </a:r>
            <a:r>
              <a:rPr dirty="0" sz="2800" spc="-260">
                <a:latin typeface="Trebuchet MS"/>
                <a:cs typeface="Trebuchet MS"/>
              </a:rPr>
              <a:t> </a:t>
            </a:r>
            <a:r>
              <a:rPr dirty="0" sz="2800" spc="-80">
                <a:latin typeface="Trebuchet MS"/>
                <a:cs typeface="Trebuchet MS"/>
              </a:rPr>
              <a:t>of</a:t>
            </a:r>
            <a:r>
              <a:rPr dirty="0" sz="2800" spc="-270">
                <a:latin typeface="Trebuchet MS"/>
                <a:cs typeface="Trebuchet MS"/>
              </a:rPr>
              <a:t> </a:t>
            </a:r>
            <a:r>
              <a:rPr dirty="0" sz="2800" spc="-15">
                <a:latin typeface="Trebuchet MS"/>
                <a:cs typeface="Trebuchet MS"/>
              </a:rPr>
              <a:t>insulin</a:t>
            </a:r>
            <a:r>
              <a:rPr dirty="0" sz="2800" spc="-275">
                <a:latin typeface="Trebuchet MS"/>
                <a:cs typeface="Trebuchet MS"/>
              </a:rPr>
              <a:t> </a:t>
            </a:r>
            <a:r>
              <a:rPr dirty="0" sz="2800" spc="-15">
                <a:latin typeface="Trebuchet MS"/>
                <a:cs typeface="Trebuchet MS"/>
              </a:rPr>
              <a:t>resistance</a:t>
            </a:r>
            <a:r>
              <a:rPr dirty="0" sz="2800" spc="-235">
                <a:latin typeface="Trebuchet MS"/>
                <a:cs typeface="Trebuchet MS"/>
              </a:rPr>
              <a:t> </a:t>
            </a:r>
            <a:r>
              <a:rPr dirty="0" sz="2800" spc="254">
                <a:latin typeface="Trebuchet MS"/>
                <a:cs typeface="Trebuchet MS"/>
              </a:rPr>
              <a:t>–</a:t>
            </a:r>
            <a:r>
              <a:rPr dirty="0" sz="2800" spc="-275">
                <a:latin typeface="Trebuchet MS"/>
                <a:cs typeface="Trebuchet MS"/>
              </a:rPr>
              <a:t> </a:t>
            </a:r>
            <a:r>
              <a:rPr dirty="0" sz="2800" spc="-15">
                <a:latin typeface="Trebuchet MS"/>
                <a:cs typeface="Trebuchet MS"/>
              </a:rPr>
              <a:t>insulin</a:t>
            </a:r>
            <a:r>
              <a:rPr dirty="0" sz="2800" spc="-290">
                <a:latin typeface="Trebuchet MS"/>
                <a:cs typeface="Trebuchet MS"/>
              </a:rPr>
              <a:t> </a:t>
            </a:r>
            <a:r>
              <a:rPr dirty="0" sz="2800" spc="-15">
                <a:latin typeface="Trebuchet MS"/>
                <a:cs typeface="Trebuchet MS"/>
              </a:rPr>
              <a:t>resistance </a:t>
            </a:r>
            <a:r>
              <a:rPr dirty="0" sz="2800" spc="-830">
                <a:latin typeface="Trebuchet MS"/>
                <a:cs typeface="Trebuchet MS"/>
              </a:rPr>
              <a:t> </a:t>
            </a:r>
            <a:r>
              <a:rPr dirty="0" sz="2800" spc="185">
                <a:latin typeface="Trebuchet MS"/>
                <a:cs typeface="Trebuchet MS"/>
              </a:rPr>
              <a:t>s</a:t>
            </a:r>
            <a:r>
              <a:rPr dirty="0" sz="2800" spc="-55">
                <a:latin typeface="Trebuchet MS"/>
                <a:cs typeface="Trebuchet MS"/>
              </a:rPr>
              <a:t>y</a:t>
            </a:r>
            <a:r>
              <a:rPr dirty="0" sz="2800" spc="-70">
                <a:latin typeface="Trebuchet MS"/>
                <a:cs typeface="Trebuchet MS"/>
              </a:rPr>
              <a:t>n</a:t>
            </a:r>
            <a:r>
              <a:rPr dirty="0" sz="2800" spc="-90">
                <a:latin typeface="Trebuchet MS"/>
                <a:cs typeface="Trebuchet MS"/>
              </a:rPr>
              <a:t>d</a:t>
            </a:r>
            <a:r>
              <a:rPr dirty="0" sz="2800" spc="-90">
                <a:latin typeface="Trebuchet MS"/>
                <a:cs typeface="Trebuchet MS"/>
              </a:rPr>
              <a:t>r</a:t>
            </a:r>
            <a:r>
              <a:rPr dirty="0" sz="2800" spc="15">
                <a:latin typeface="Trebuchet MS"/>
                <a:cs typeface="Trebuchet MS"/>
              </a:rPr>
              <a:t>ome</a:t>
            </a:r>
            <a:r>
              <a:rPr dirty="0" sz="2800" spc="-254">
                <a:latin typeface="Trebuchet MS"/>
                <a:cs typeface="Trebuchet MS"/>
              </a:rPr>
              <a:t> </a:t>
            </a:r>
            <a:r>
              <a:rPr dirty="0" sz="2800" spc="-95">
                <a:latin typeface="Trebuchet MS"/>
                <a:cs typeface="Trebuchet MS"/>
              </a:rPr>
              <a:t>typ</a:t>
            </a:r>
            <a:r>
              <a:rPr dirty="0" sz="2800" spc="-105">
                <a:latin typeface="Trebuchet MS"/>
                <a:cs typeface="Trebuchet MS"/>
              </a:rPr>
              <a:t>e</a:t>
            </a:r>
            <a:r>
              <a:rPr dirty="0" sz="2800" spc="-280">
                <a:latin typeface="Trebuchet MS"/>
                <a:cs typeface="Trebuchet MS"/>
              </a:rPr>
              <a:t> </a:t>
            </a:r>
            <a:r>
              <a:rPr dirty="0" sz="2800" spc="-5">
                <a:latin typeface="Trebuchet MS"/>
                <a:cs typeface="Trebuchet MS"/>
              </a:rPr>
              <a:t>A</a:t>
            </a:r>
            <a:r>
              <a:rPr dirty="0" sz="2800" spc="-260">
                <a:latin typeface="Trebuchet MS"/>
                <a:cs typeface="Trebuchet MS"/>
              </a:rPr>
              <a:t> </a:t>
            </a:r>
            <a:r>
              <a:rPr dirty="0" sz="2800" spc="5">
                <a:latin typeface="Trebuchet MS"/>
                <a:cs typeface="Trebuchet MS"/>
              </a:rPr>
              <a:t>an</a:t>
            </a:r>
            <a:r>
              <a:rPr dirty="0" sz="2800" spc="10">
                <a:latin typeface="Trebuchet MS"/>
                <a:cs typeface="Trebuchet MS"/>
              </a:rPr>
              <a:t>d</a:t>
            </a:r>
            <a:r>
              <a:rPr dirty="0" sz="2800" spc="-270">
                <a:latin typeface="Trebuchet MS"/>
                <a:cs typeface="Trebuchet MS"/>
              </a:rPr>
              <a:t> </a:t>
            </a:r>
            <a:r>
              <a:rPr dirty="0" sz="2800" spc="-95">
                <a:latin typeface="Trebuchet MS"/>
                <a:cs typeface="Trebuchet MS"/>
              </a:rPr>
              <a:t>typ</a:t>
            </a:r>
            <a:r>
              <a:rPr dirty="0" sz="2800" spc="-105">
                <a:latin typeface="Trebuchet MS"/>
                <a:cs typeface="Trebuchet MS"/>
              </a:rPr>
              <a:t>e</a:t>
            </a:r>
            <a:r>
              <a:rPr dirty="0" sz="2800" spc="-280">
                <a:latin typeface="Trebuchet MS"/>
                <a:cs typeface="Trebuchet MS"/>
              </a:rPr>
              <a:t> </a:t>
            </a:r>
            <a:r>
              <a:rPr dirty="0" sz="2800" spc="45">
                <a:latin typeface="Trebuchet MS"/>
                <a:cs typeface="Trebuchet MS"/>
              </a:rPr>
              <a:t>B</a:t>
            </a:r>
            <a:r>
              <a:rPr dirty="0" sz="2800" spc="-229">
                <a:latin typeface="Trebuchet MS"/>
                <a:cs typeface="Trebuchet MS"/>
              </a:rPr>
              <a:t>.</a:t>
            </a:r>
            <a:endParaRPr sz="2800">
              <a:latin typeface="Trebuchet MS"/>
              <a:cs typeface="Trebuchet MS"/>
            </a:endParaRPr>
          </a:p>
          <a:p>
            <a:pPr marL="241300" indent="-229235">
              <a:lnSpc>
                <a:spcPct val="100000"/>
              </a:lnSpc>
              <a:spcBef>
                <a:spcPts val="345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2800" spc="-395">
                <a:latin typeface="Trebuchet MS"/>
                <a:cs typeface="Trebuchet MS"/>
              </a:rPr>
              <a:t>T</a:t>
            </a:r>
            <a:r>
              <a:rPr dirty="0" sz="2800" spc="-60">
                <a:latin typeface="Trebuchet MS"/>
                <a:cs typeface="Trebuchet MS"/>
              </a:rPr>
              <a:t>yp</a:t>
            </a:r>
            <a:r>
              <a:rPr dirty="0" sz="2800" spc="-60">
                <a:latin typeface="Trebuchet MS"/>
                <a:cs typeface="Trebuchet MS"/>
              </a:rPr>
              <a:t>e</a:t>
            </a:r>
            <a:r>
              <a:rPr dirty="0" sz="2800" spc="-260">
                <a:latin typeface="Trebuchet MS"/>
                <a:cs typeface="Trebuchet MS"/>
              </a:rPr>
              <a:t> </a:t>
            </a:r>
            <a:r>
              <a:rPr dirty="0" sz="2800" spc="-5">
                <a:latin typeface="Trebuchet MS"/>
                <a:cs typeface="Trebuchet MS"/>
              </a:rPr>
              <a:t>A</a:t>
            </a:r>
            <a:r>
              <a:rPr dirty="0" sz="2800" spc="-280">
                <a:latin typeface="Trebuchet MS"/>
                <a:cs typeface="Trebuchet MS"/>
              </a:rPr>
              <a:t> </a:t>
            </a:r>
            <a:r>
              <a:rPr dirty="0" sz="2800" spc="190">
                <a:latin typeface="Trebuchet MS"/>
                <a:cs typeface="Trebuchet MS"/>
              </a:rPr>
              <a:t>s</a:t>
            </a:r>
            <a:r>
              <a:rPr dirty="0" sz="2800" spc="-55">
                <a:latin typeface="Trebuchet MS"/>
                <a:cs typeface="Trebuchet MS"/>
              </a:rPr>
              <a:t>y</a:t>
            </a:r>
            <a:r>
              <a:rPr dirty="0" sz="2800" spc="-70">
                <a:latin typeface="Trebuchet MS"/>
                <a:cs typeface="Trebuchet MS"/>
              </a:rPr>
              <a:t>n</a:t>
            </a:r>
            <a:r>
              <a:rPr dirty="0" sz="2800" spc="-90">
                <a:latin typeface="Trebuchet MS"/>
                <a:cs typeface="Trebuchet MS"/>
              </a:rPr>
              <a:t>d</a:t>
            </a:r>
            <a:r>
              <a:rPr dirty="0" sz="2800" spc="-90">
                <a:latin typeface="Trebuchet MS"/>
                <a:cs typeface="Trebuchet MS"/>
              </a:rPr>
              <a:t>r</a:t>
            </a:r>
            <a:r>
              <a:rPr dirty="0" sz="2800" spc="15">
                <a:latin typeface="Trebuchet MS"/>
                <a:cs typeface="Trebuchet MS"/>
              </a:rPr>
              <a:t>om</a:t>
            </a:r>
            <a:r>
              <a:rPr dirty="0" sz="2800" spc="15">
                <a:latin typeface="Trebuchet MS"/>
                <a:cs typeface="Trebuchet MS"/>
              </a:rPr>
              <a:t>e</a:t>
            </a:r>
            <a:r>
              <a:rPr dirty="0" sz="2800" spc="-229">
                <a:latin typeface="Trebuchet MS"/>
                <a:cs typeface="Trebuchet MS"/>
              </a:rPr>
              <a:t>:</a:t>
            </a:r>
            <a:endParaRPr sz="2800">
              <a:latin typeface="Trebuchet MS"/>
              <a:cs typeface="Trebuchet MS"/>
            </a:endParaRPr>
          </a:p>
          <a:p>
            <a:pPr marL="314325" indent="-302260">
              <a:lnSpc>
                <a:spcPts val="3025"/>
              </a:lnSpc>
              <a:spcBef>
                <a:spcPts val="340"/>
              </a:spcBef>
              <a:buFont typeface="Arial MT"/>
              <a:buChar char="•"/>
              <a:tabLst>
                <a:tab pos="314325" algn="l"/>
                <a:tab pos="314960" algn="l"/>
              </a:tabLst>
            </a:pPr>
            <a:r>
              <a:rPr dirty="0" sz="2800" spc="-5">
                <a:latin typeface="Trebuchet MS"/>
                <a:cs typeface="Trebuchet MS"/>
              </a:rPr>
              <a:t>Insulin</a:t>
            </a:r>
            <a:r>
              <a:rPr dirty="0" sz="2800" spc="-280">
                <a:latin typeface="Trebuchet MS"/>
                <a:cs typeface="Trebuchet MS"/>
              </a:rPr>
              <a:t> </a:t>
            </a:r>
            <a:r>
              <a:rPr dirty="0" sz="2800" spc="-100">
                <a:latin typeface="Trebuchet MS"/>
                <a:cs typeface="Trebuchet MS"/>
              </a:rPr>
              <a:t>can’t</a:t>
            </a:r>
            <a:r>
              <a:rPr dirty="0" sz="2800" spc="-280">
                <a:latin typeface="Trebuchet MS"/>
                <a:cs typeface="Trebuchet MS"/>
              </a:rPr>
              <a:t> </a:t>
            </a:r>
            <a:r>
              <a:rPr dirty="0" sz="2800" spc="-30">
                <a:latin typeface="Trebuchet MS"/>
                <a:cs typeface="Trebuchet MS"/>
              </a:rPr>
              <a:t>bind</a:t>
            </a:r>
            <a:r>
              <a:rPr dirty="0" sz="2800" spc="-265">
                <a:latin typeface="Trebuchet MS"/>
                <a:cs typeface="Trebuchet MS"/>
              </a:rPr>
              <a:t> </a:t>
            </a:r>
            <a:r>
              <a:rPr dirty="0" sz="2800" spc="-85">
                <a:latin typeface="Trebuchet MS"/>
                <a:cs typeface="Trebuchet MS"/>
              </a:rPr>
              <a:t>well</a:t>
            </a:r>
            <a:r>
              <a:rPr dirty="0" sz="2800" spc="-285">
                <a:latin typeface="Trebuchet MS"/>
                <a:cs typeface="Trebuchet MS"/>
              </a:rPr>
              <a:t> </a:t>
            </a:r>
            <a:r>
              <a:rPr dirty="0" sz="2800" spc="30">
                <a:latin typeface="Trebuchet MS"/>
                <a:cs typeface="Trebuchet MS"/>
              </a:rPr>
              <a:t>because</a:t>
            </a:r>
            <a:r>
              <a:rPr dirty="0" sz="2800" spc="-270">
                <a:latin typeface="Trebuchet MS"/>
                <a:cs typeface="Trebuchet MS"/>
              </a:rPr>
              <a:t> </a:t>
            </a:r>
            <a:r>
              <a:rPr dirty="0" sz="2800" spc="-15">
                <a:latin typeface="Trebuchet MS"/>
                <a:cs typeface="Trebuchet MS"/>
              </a:rPr>
              <a:t>insulin</a:t>
            </a:r>
            <a:r>
              <a:rPr dirty="0" sz="2800" spc="-280">
                <a:latin typeface="Trebuchet MS"/>
                <a:cs typeface="Trebuchet MS"/>
              </a:rPr>
              <a:t> </a:t>
            </a:r>
            <a:r>
              <a:rPr dirty="0" sz="2800" spc="-40">
                <a:latin typeface="Trebuchet MS"/>
                <a:cs typeface="Trebuchet MS"/>
              </a:rPr>
              <a:t>receptors</a:t>
            </a:r>
            <a:r>
              <a:rPr dirty="0" sz="2800" spc="-265">
                <a:latin typeface="Trebuchet MS"/>
                <a:cs typeface="Trebuchet MS"/>
              </a:rPr>
              <a:t> </a:t>
            </a:r>
            <a:r>
              <a:rPr dirty="0" sz="2800" spc="-80">
                <a:latin typeface="Trebuchet MS"/>
                <a:cs typeface="Trebuchet MS"/>
              </a:rPr>
              <a:t>are</a:t>
            </a:r>
            <a:r>
              <a:rPr dirty="0" sz="2800" spc="-270">
                <a:latin typeface="Trebuchet MS"/>
                <a:cs typeface="Trebuchet MS"/>
              </a:rPr>
              <a:t> </a:t>
            </a:r>
            <a:r>
              <a:rPr dirty="0" sz="2800" spc="-100">
                <a:latin typeface="Trebuchet MS"/>
                <a:cs typeface="Trebuchet MS"/>
              </a:rPr>
              <a:t>either</a:t>
            </a:r>
            <a:r>
              <a:rPr dirty="0" sz="2800" spc="-275">
                <a:latin typeface="Trebuchet MS"/>
                <a:cs typeface="Trebuchet MS"/>
              </a:rPr>
              <a:t> </a:t>
            </a:r>
            <a:r>
              <a:rPr dirty="0" sz="2800" spc="-5">
                <a:latin typeface="Trebuchet MS"/>
                <a:cs typeface="Trebuchet MS"/>
              </a:rPr>
              <a:t>absent</a:t>
            </a:r>
            <a:endParaRPr sz="2800">
              <a:latin typeface="Trebuchet MS"/>
              <a:cs typeface="Trebuchet MS"/>
            </a:endParaRPr>
          </a:p>
          <a:p>
            <a:pPr marL="241300">
              <a:lnSpc>
                <a:spcPts val="3025"/>
              </a:lnSpc>
            </a:pPr>
            <a:r>
              <a:rPr dirty="0" sz="2800" spc="-60">
                <a:latin typeface="Trebuchet MS"/>
                <a:cs typeface="Trebuchet MS"/>
              </a:rPr>
              <a:t>or</a:t>
            </a:r>
            <a:r>
              <a:rPr dirty="0" sz="2800" spc="-260">
                <a:latin typeface="Trebuchet MS"/>
                <a:cs typeface="Trebuchet MS"/>
              </a:rPr>
              <a:t> </a:t>
            </a:r>
            <a:r>
              <a:rPr dirty="0" sz="2800" spc="-45">
                <a:latin typeface="Trebuchet MS"/>
                <a:cs typeface="Trebuchet MS"/>
              </a:rPr>
              <a:t>malfunctioning</a:t>
            </a:r>
            <a:r>
              <a:rPr dirty="0" sz="2800" spc="-275">
                <a:latin typeface="Trebuchet MS"/>
                <a:cs typeface="Trebuchet MS"/>
              </a:rPr>
              <a:t> </a:t>
            </a:r>
            <a:r>
              <a:rPr dirty="0" sz="2800" spc="-5">
                <a:latin typeface="Trebuchet MS"/>
                <a:cs typeface="Trebuchet MS"/>
              </a:rPr>
              <a:t>due</a:t>
            </a:r>
            <a:r>
              <a:rPr dirty="0" sz="2800" spc="-270">
                <a:latin typeface="Trebuchet MS"/>
                <a:cs typeface="Trebuchet MS"/>
              </a:rPr>
              <a:t> </a:t>
            </a:r>
            <a:r>
              <a:rPr dirty="0" sz="2800" spc="-90">
                <a:latin typeface="Trebuchet MS"/>
                <a:cs typeface="Trebuchet MS"/>
              </a:rPr>
              <a:t>to</a:t>
            </a:r>
            <a:r>
              <a:rPr dirty="0" sz="2800" spc="-275">
                <a:latin typeface="Trebuchet MS"/>
                <a:cs typeface="Trebuchet MS"/>
              </a:rPr>
              <a:t> </a:t>
            </a:r>
            <a:r>
              <a:rPr dirty="0" sz="2800" spc="-65">
                <a:latin typeface="Trebuchet MS"/>
                <a:cs typeface="Trebuchet MS"/>
              </a:rPr>
              <a:t>genetic</a:t>
            </a:r>
            <a:r>
              <a:rPr dirty="0" sz="2800" spc="-254">
                <a:latin typeface="Trebuchet MS"/>
                <a:cs typeface="Trebuchet MS"/>
              </a:rPr>
              <a:t> </a:t>
            </a:r>
            <a:r>
              <a:rPr dirty="0" sz="2800" spc="-80">
                <a:latin typeface="Trebuchet MS"/>
                <a:cs typeface="Trebuchet MS"/>
              </a:rPr>
              <a:t>mutation.</a:t>
            </a:r>
            <a:endParaRPr sz="2800">
              <a:latin typeface="Trebuchet MS"/>
              <a:cs typeface="Trebuchet MS"/>
            </a:endParaRPr>
          </a:p>
          <a:p>
            <a:pPr marL="241300" indent="-229235">
              <a:lnSpc>
                <a:spcPct val="100000"/>
              </a:lnSpc>
              <a:spcBef>
                <a:spcPts val="320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2800" spc="-395">
                <a:latin typeface="Trebuchet MS"/>
                <a:cs typeface="Trebuchet MS"/>
              </a:rPr>
              <a:t>T</a:t>
            </a:r>
            <a:r>
              <a:rPr dirty="0" sz="2800" spc="-60">
                <a:latin typeface="Trebuchet MS"/>
                <a:cs typeface="Trebuchet MS"/>
              </a:rPr>
              <a:t>yp</a:t>
            </a:r>
            <a:r>
              <a:rPr dirty="0" sz="2800" spc="-60">
                <a:latin typeface="Trebuchet MS"/>
                <a:cs typeface="Trebuchet MS"/>
              </a:rPr>
              <a:t>e</a:t>
            </a:r>
            <a:r>
              <a:rPr dirty="0" sz="2800" spc="-260">
                <a:latin typeface="Trebuchet MS"/>
                <a:cs typeface="Trebuchet MS"/>
              </a:rPr>
              <a:t> </a:t>
            </a:r>
            <a:r>
              <a:rPr dirty="0" sz="2800" spc="100">
                <a:latin typeface="Trebuchet MS"/>
                <a:cs typeface="Trebuchet MS"/>
              </a:rPr>
              <a:t>B</a:t>
            </a:r>
            <a:r>
              <a:rPr dirty="0" sz="2800" spc="-280">
                <a:latin typeface="Trebuchet MS"/>
                <a:cs typeface="Trebuchet MS"/>
              </a:rPr>
              <a:t> </a:t>
            </a:r>
            <a:r>
              <a:rPr dirty="0" sz="2800" spc="185">
                <a:latin typeface="Trebuchet MS"/>
                <a:cs typeface="Trebuchet MS"/>
              </a:rPr>
              <a:t>s</a:t>
            </a:r>
            <a:r>
              <a:rPr dirty="0" sz="2800" spc="-55">
                <a:latin typeface="Trebuchet MS"/>
                <a:cs typeface="Trebuchet MS"/>
              </a:rPr>
              <a:t>y</a:t>
            </a:r>
            <a:r>
              <a:rPr dirty="0" sz="2800" spc="-70">
                <a:latin typeface="Trebuchet MS"/>
                <a:cs typeface="Trebuchet MS"/>
              </a:rPr>
              <a:t>n</a:t>
            </a:r>
            <a:r>
              <a:rPr dirty="0" sz="2800" spc="-90">
                <a:latin typeface="Trebuchet MS"/>
                <a:cs typeface="Trebuchet MS"/>
              </a:rPr>
              <a:t>d</a:t>
            </a:r>
            <a:r>
              <a:rPr dirty="0" sz="2800" spc="-90">
                <a:latin typeface="Trebuchet MS"/>
                <a:cs typeface="Trebuchet MS"/>
              </a:rPr>
              <a:t>r</a:t>
            </a:r>
            <a:r>
              <a:rPr dirty="0" sz="2800" spc="15">
                <a:latin typeface="Trebuchet MS"/>
                <a:cs typeface="Trebuchet MS"/>
              </a:rPr>
              <a:t>om</a:t>
            </a:r>
            <a:r>
              <a:rPr dirty="0" sz="2800" spc="15">
                <a:latin typeface="Trebuchet MS"/>
                <a:cs typeface="Trebuchet MS"/>
              </a:rPr>
              <a:t>e</a:t>
            </a:r>
            <a:r>
              <a:rPr dirty="0" sz="2800" spc="-229">
                <a:latin typeface="Trebuchet MS"/>
                <a:cs typeface="Trebuchet MS"/>
              </a:rPr>
              <a:t>:</a:t>
            </a:r>
            <a:endParaRPr sz="2800">
              <a:latin typeface="Trebuchet MS"/>
              <a:cs typeface="Trebuchet MS"/>
            </a:endParaRPr>
          </a:p>
          <a:p>
            <a:pPr marL="12700" marR="1036319">
              <a:lnSpc>
                <a:spcPts val="2690"/>
              </a:lnSpc>
              <a:spcBef>
                <a:spcPts val="975"/>
              </a:spcBef>
            </a:pPr>
            <a:r>
              <a:rPr dirty="0" sz="2800" spc="-135">
                <a:latin typeface="Trebuchet MS"/>
                <a:cs typeface="Trebuchet MS"/>
              </a:rPr>
              <a:t>It</a:t>
            </a:r>
            <a:r>
              <a:rPr dirty="0" sz="2800" spc="-280">
                <a:latin typeface="Trebuchet MS"/>
                <a:cs typeface="Trebuchet MS"/>
              </a:rPr>
              <a:t> </a:t>
            </a:r>
            <a:r>
              <a:rPr dirty="0" sz="2800" spc="50">
                <a:latin typeface="Trebuchet MS"/>
                <a:cs typeface="Trebuchet MS"/>
              </a:rPr>
              <a:t>is</a:t>
            </a:r>
            <a:r>
              <a:rPr dirty="0" sz="2800" spc="-265">
                <a:latin typeface="Trebuchet MS"/>
                <a:cs typeface="Trebuchet MS"/>
              </a:rPr>
              <a:t> </a:t>
            </a:r>
            <a:r>
              <a:rPr dirty="0" sz="2800" spc="-105">
                <a:latin typeface="Trebuchet MS"/>
                <a:cs typeface="Trebuchet MS"/>
              </a:rPr>
              <a:t>very</a:t>
            </a:r>
            <a:r>
              <a:rPr dirty="0" sz="2800" spc="-275">
                <a:latin typeface="Trebuchet MS"/>
                <a:cs typeface="Trebuchet MS"/>
              </a:rPr>
              <a:t> </a:t>
            </a:r>
            <a:r>
              <a:rPr dirty="0" sz="2800" spc="-114">
                <a:latin typeface="Trebuchet MS"/>
                <a:cs typeface="Trebuchet MS"/>
              </a:rPr>
              <a:t>rare</a:t>
            </a:r>
            <a:r>
              <a:rPr dirty="0" sz="2800" spc="-265">
                <a:latin typeface="Trebuchet MS"/>
                <a:cs typeface="Trebuchet MS"/>
              </a:rPr>
              <a:t> </a:t>
            </a:r>
            <a:r>
              <a:rPr dirty="0" sz="2800" spc="-110">
                <a:latin typeface="Trebuchet MS"/>
                <a:cs typeface="Trebuchet MS"/>
              </a:rPr>
              <a:t>that</a:t>
            </a:r>
            <a:r>
              <a:rPr dirty="0" sz="2800" spc="-275">
                <a:latin typeface="Trebuchet MS"/>
                <a:cs typeface="Trebuchet MS"/>
              </a:rPr>
              <a:t> </a:t>
            </a:r>
            <a:r>
              <a:rPr dirty="0" sz="2800" spc="-25">
                <a:latin typeface="Trebuchet MS"/>
                <a:cs typeface="Trebuchet MS"/>
              </a:rPr>
              <a:t>antibodies</a:t>
            </a:r>
            <a:r>
              <a:rPr dirty="0" sz="2800" spc="-265">
                <a:latin typeface="Trebuchet MS"/>
                <a:cs typeface="Trebuchet MS"/>
              </a:rPr>
              <a:t> </a:t>
            </a:r>
            <a:r>
              <a:rPr dirty="0" sz="2800" spc="-75">
                <a:latin typeface="Trebuchet MS"/>
                <a:cs typeface="Trebuchet MS"/>
              </a:rPr>
              <a:t>are</a:t>
            </a:r>
            <a:r>
              <a:rPr dirty="0" sz="2800" spc="-265">
                <a:latin typeface="Trebuchet MS"/>
                <a:cs typeface="Trebuchet MS"/>
              </a:rPr>
              <a:t> </a:t>
            </a:r>
            <a:r>
              <a:rPr dirty="0" sz="2800" spc="-10">
                <a:latin typeface="Trebuchet MS"/>
                <a:cs typeface="Trebuchet MS"/>
              </a:rPr>
              <a:t>produced</a:t>
            </a:r>
            <a:r>
              <a:rPr dirty="0" sz="2800" spc="-235">
                <a:latin typeface="Trebuchet MS"/>
                <a:cs typeface="Trebuchet MS"/>
              </a:rPr>
              <a:t> </a:t>
            </a:r>
            <a:r>
              <a:rPr dirty="0" sz="2800" spc="-25">
                <a:latin typeface="Trebuchet MS"/>
                <a:cs typeface="Trebuchet MS"/>
              </a:rPr>
              <a:t>against</a:t>
            </a:r>
            <a:r>
              <a:rPr dirty="0" sz="2800" spc="-270">
                <a:latin typeface="Trebuchet MS"/>
                <a:cs typeface="Trebuchet MS"/>
              </a:rPr>
              <a:t> </a:t>
            </a:r>
            <a:r>
              <a:rPr dirty="0" sz="2800" spc="-90">
                <a:latin typeface="Trebuchet MS"/>
                <a:cs typeface="Trebuchet MS"/>
              </a:rPr>
              <a:t>the</a:t>
            </a:r>
            <a:r>
              <a:rPr dirty="0" sz="2800" spc="-275">
                <a:latin typeface="Trebuchet MS"/>
                <a:cs typeface="Trebuchet MS"/>
              </a:rPr>
              <a:t> </a:t>
            </a:r>
            <a:r>
              <a:rPr dirty="0" sz="2800" spc="-10">
                <a:latin typeface="Trebuchet MS"/>
                <a:cs typeface="Trebuchet MS"/>
              </a:rPr>
              <a:t>insulin </a:t>
            </a:r>
            <a:r>
              <a:rPr dirty="0" sz="2800" spc="-825">
                <a:latin typeface="Trebuchet MS"/>
                <a:cs typeface="Trebuchet MS"/>
              </a:rPr>
              <a:t> </a:t>
            </a:r>
            <a:r>
              <a:rPr dirty="0" sz="2800" spc="-60">
                <a:latin typeface="Trebuchet MS"/>
                <a:cs typeface="Trebuchet MS"/>
              </a:rPr>
              <a:t>receptors.</a:t>
            </a:r>
            <a:endParaRPr sz="2800">
              <a:latin typeface="Trebuchet MS"/>
              <a:cs typeface="Trebuchet MS"/>
            </a:endParaRPr>
          </a:p>
          <a:p>
            <a:pPr marL="12700">
              <a:lnSpc>
                <a:spcPts val="3025"/>
              </a:lnSpc>
              <a:spcBef>
                <a:spcPts val="359"/>
              </a:spcBef>
            </a:pPr>
            <a:r>
              <a:rPr dirty="0" sz="2800" spc="15">
                <a:latin typeface="Trebuchet MS"/>
                <a:cs typeface="Trebuchet MS"/>
              </a:rPr>
              <a:t>When</a:t>
            </a:r>
            <a:r>
              <a:rPr dirty="0" sz="2800" spc="-265">
                <a:latin typeface="Trebuchet MS"/>
                <a:cs typeface="Trebuchet MS"/>
              </a:rPr>
              <a:t> </a:t>
            </a:r>
            <a:r>
              <a:rPr dirty="0" sz="2800" spc="-25">
                <a:latin typeface="Trebuchet MS"/>
                <a:cs typeface="Trebuchet MS"/>
              </a:rPr>
              <a:t>antibodies</a:t>
            </a:r>
            <a:r>
              <a:rPr dirty="0" sz="2800" spc="-260">
                <a:latin typeface="Trebuchet MS"/>
                <a:cs typeface="Trebuchet MS"/>
              </a:rPr>
              <a:t> </a:t>
            </a:r>
            <a:r>
              <a:rPr dirty="0" sz="2800" spc="-80">
                <a:latin typeface="Trebuchet MS"/>
                <a:cs typeface="Trebuchet MS"/>
              </a:rPr>
              <a:t>are</a:t>
            </a:r>
            <a:r>
              <a:rPr dirty="0" sz="2800" spc="-265">
                <a:latin typeface="Trebuchet MS"/>
                <a:cs typeface="Trebuchet MS"/>
              </a:rPr>
              <a:t> </a:t>
            </a:r>
            <a:r>
              <a:rPr dirty="0" sz="2800" spc="-70">
                <a:latin typeface="Trebuchet MS"/>
                <a:cs typeface="Trebuchet MS"/>
              </a:rPr>
              <a:t>directed</a:t>
            </a:r>
            <a:r>
              <a:rPr dirty="0" sz="2800" spc="-254">
                <a:latin typeface="Trebuchet MS"/>
                <a:cs typeface="Trebuchet MS"/>
              </a:rPr>
              <a:t> </a:t>
            </a:r>
            <a:r>
              <a:rPr dirty="0" sz="2800" spc="-25">
                <a:latin typeface="Trebuchet MS"/>
                <a:cs typeface="Trebuchet MS"/>
              </a:rPr>
              <a:t>against</a:t>
            </a:r>
            <a:r>
              <a:rPr dirty="0" sz="2800" spc="-270">
                <a:latin typeface="Trebuchet MS"/>
                <a:cs typeface="Trebuchet MS"/>
              </a:rPr>
              <a:t> </a:t>
            </a:r>
            <a:r>
              <a:rPr dirty="0" sz="2800" spc="-90">
                <a:latin typeface="Trebuchet MS"/>
                <a:cs typeface="Trebuchet MS"/>
              </a:rPr>
              <a:t>the</a:t>
            </a:r>
            <a:r>
              <a:rPr dirty="0" sz="2800" spc="-265">
                <a:latin typeface="Trebuchet MS"/>
                <a:cs typeface="Trebuchet MS"/>
              </a:rPr>
              <a:t> </a:t>
            </a:r>
            <a:r>
              <a:rPr dirty="0" sz="2800" spc="-60">
                <a:latin typeface="Trebuchet MS"/>
                <a:cs typeface="Trebuchet MS"/>
              </a:rPr>
              <a:t>receptors,</a:t>
            </a:r>
            <a:r>
              <a:rPr dirty="0" sz="2800" spc="-250">
                <a:latin typeface="Trebuchet MS"/>
                <a:cs typeface="Trebuchet MS"/>
              </a:rPr>
              <a:t> </a:t>
            </a:r>
            <a:r>
              <a:rPr dirty="0" sz="2800" spc="-100">
                <a:latin typeface="Trebuchet MS"/>
                <a:cs typeface="Trebuchet MS"/>
              </a:rPr>
              <a:t>they</a:t>
            </a:r>
            <a:r>
              <a:rPr dirty="0" sz="2800" spc="-265">
                <a:latin typeface="Trebuchet MS"/>
                <a:cs typeface="Trebuchet MS"/>
              </a:rPr>
              <a:t> </a:t>
            </a:r>
            <a:r>
              <a:rPr dirty="0" sz="2800" spc="-5">
                <a:latin typeface="Trebuchet MS"/>
                <a:cs typeface="Trebuchet MS"/>
              </a:rPr>
              <a:t>block</a:t>
            </a:r>
            <a:endParaRPr sz="2800">
              <a:latin typeface="Trebuchet MS"/>
              <a:cs typeface="Trebuchet MS"/>
            </a:endParaRPr>
          </a:p>
          <a:p>
            <a:pPr marL="12700">
              <a:lnSpc>
                <a:spcPts val="3025"/>
              </a:lnSpc>
            </a:pPr>
            <a:r>
              <a:rPr dirty="0" sz="2800" spc="-95">
                <a:latin typeface="Trebuchet MS"/>
                <a:cs typeface="Trebuchet MS"/>
              </a:rPr>
              <a:t>them</a:t>
            </a:r>
            <a:r>
              <a:rPr dirty="0" sz="2800" spc="-60">
                <a:latin typeface="Trebuchet MS"/>
                <a:cs typeface="Trebuchet MS"/>
              </a:rPr>
              <a:t>,</a:t>
            </a:r>
            <a:r>
              <a:rPr dirty="0" sz="2800" spc="-260">
                <a:latin typeface="Trebuchet MS"/>
                <a:cs typeface="Trebuchet MS"/>
              </a:rPr>
              <a:t> </a:t>
            </a:r>
            <a:r>
              <a:rPr dirty="0" sz="2800" spc="5">
                <a:latin typeface="Trebuchet MS"/>
                <a:cs typeface="Trebuchet MS"/>
              </a:rPr>
              <a:t>an</a:t>
            </a:r>
            <a:r>
              <a:rPr dirty="0" sz="2800" spc="10">
                <a:latin typeface="Trebuchet MS"/>
                <a:cs typeface="Trebuchet MS"/>
              </a:rPr>
              <a:t>d</a:t>
            </a:r>
            <a:r>
              <a:rPr dirty="0" sz="2800" spc="-265">
                <a:latin typeface="Trebuchet MS"/>
                <a:cs typeface="Trebuchet MS"/>
              </a:rPr>
              <a:t> </a:t>
            </a:r>
            <a:r>
              <a:rPr dirty="0" sz="2800" spc="-20">
                <a:latin typeface="Trebuchet MS"/>
                <a:cs typeface="Trebuchet MS"/>
              </a:rPr>
              <a:t>insul</a:t>
            </a:r>
            <a:r>
              <a:rPr dirty="0" sz="2800" spc="-10">
                <a:latin typeface="Trebuchet MS"/>
                <a:cs typeface="Trebuchet MS"/>
              </a:rPr>
              <a:t>i</a:t>
            </a:r>
            <a:r>
              <a:rPr dirty="0" sz="2800" spc="10">
                <a:latin typeface="Trebuchet MS"/>
                <a:cs typeface="Trebuchet MS"/>
              </a:rPr>
              <a:t>n</a:t>
            </a:r>
            <a:r>
              <a:rPr dirty="0" sz="2800" spc="-280">
                <a:latin typeface="Trebuchet MS"/>
                <a:cs typeface="Trebuchet MS"/>
              </a:rPr>
              <a:t> </a:t>
            </a:r>
            <a:r>
              <a:rPr dirty="0" sz="2800" spc="60">
                <a:latin typeface="Trebuchet MS"/>
                <a:cs typeface="Trebuchet MS"/>
              </a:rPr>
              <a:t>c</a:t>
            </a:r>
            <a:r>
              <a:rPr dirty="0" sz="2800" spc="5">
                <a:latin typeface="Trebuchet MS"/>
                <a:cs typeface="Trebuchet MS"/>
              </a:rPr>
              <a:t>a</a:t>
            </a:r>
            <a:r>
              <a:rPr dirty="0" sz="2800" spc="-50">
                <a:latin typeface="Trebuchet MS"/>
                <a:cs typeface="Trebuchet MS"/>
              </a:rPr>
              <a:t>n</a:t>
            </a:r>
            <a:r>
              <a:rPr dirty="0" sz="2800" spc="-285">
                <a:latin typeface="Trebuchet MS"/>
                <a:cs typeface="Trebuchet MS"/>
              </a:rPr>
              <a:t>’</a:t>
            </a:r>
            <a:r>
              <a:rPr dirty="0" sz="2800" spc="-210">
                <a:latin typeface="Trebuchet MS"/>
                <a:cs typeface="Trebuchet MS"/>
              </a:rPr>
              <a:t>t</a:t>
            </a:r>
            <a:r>
              <a:rPr dirty="0" sz="2800" spc="-280">
                <a:latin typeface="Trebuchet MS"/>
                <a:cs typeface="Trebuchet MS"/>
              </a:rPr>
              <a:t> </a:t>
            </a:r>
            <a:r>
              <a:rPr dirty="0" sz="2800" spc="-30">
                <a:latin typeface="Trebuchet MS"/>
                <a:cs typeface="Trebuchet MS"/>
              </a:rPr>
              <a:t>bin</a:t>
            </a:r>
            <a:r>
              <a:rPr dirty="0" sz="2800" spc="-30">
                <a:latin typeface="Trebuchet MS"/>
                <a:cs typeface="Trebuchet MS"/>
              </a:rPr>
              <a:t>d</a:t>
            </a:r>
            <a:r>
              <a:rPr dirty="0" sz="2800" spc="-260">
                <a:latin typeface="Trebuchet MS"/>
                <a:cs typeface="Trebuchet MS"/>
              </a:rPr>
              <a:t> </a:t>
            </a:r>
            <a:r>
              <a:rPr dirty="0" sz="2800" spc="130">
                <a:latin typeface="Trebuchet MS"/>
                <a:cs typeface="Trebuchet MS"/>
              </a:rPr>
              <a:t>a</a:t>
            </a:r>
            <a:r>
              <a:rPr dirty="0" sz="2800" spc="105">
                <a:latin typeface="Trebuchet MS"/>
                <a:cs typeface="Trebuchet MS"/>
              </a:rPr>
              <a:t>s</a:t>
            </a:r>
            <a:r>
              <a:rPr dirty="0" sz="2800" spc="-270">
                <a:latin typeface="Trebuchet MS"/>
                <a:cs typeface="Trebuchet MS"/>
              </a:rPr>
              <a:t> </a:t>
            </a:r>
            <a:r>
              <a:rPr dirty="0" sz="2800" spc="-95">
                <a:latin typeface="Trebuchet MS"/>
                <a:cs typeface="Trebuchet MS"/>
              </a:rPr>
              <a:t>w</a:t>
            </a:r>
            <a:r>
              <a:rPr dirty="0" sz="2800" spc="-100">
                <a:latin typeface="Trebuchet MS"/>
                <a:cs typeface="Trebuchet MS"/>
              </a:rPr>
              <a:t>e</a:t>
            </a:r>
            <a:r>
              <a:rPr dirty="0" sz="2800" spc="-50">
                <a:latin typeface="Trebuchet MS"/>
                <a:cs typeface="Trebuchet MS"/>
              </a:rPr>
              <a:t>l</a:t>
            </a:r>
            <a:r>
              <a:rPr dirty="0" sz="2800" spc="-170">
                <a:latin typeface="Trebuchet MS"/>
                <a:cs typeface="Trebuchet MS"/>
              </a:rPr>
              <a:t>l.</a:t>
            </a:r>
            <a:endParaRPr sz="2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2041" y="6502095"/>
            <a:ext cx="9448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80">
                <a:latin typeface="Trebuchet MS"/>
                <a:cs typeface="Trebuchet MS"/>
              </a:rPr>
              <a:t>C</a:t>
            </a:r>
            <a:r>
              <a:rPr dirty="0" sz="1000" spc="5">
                <a:latin typeface="Trebuchet MS"/>
                <a:cs typeface="Trebuchet MS"/>
              </a:rPr>
              <a:t>op</a:t>
            </a:r>
            <a:r>
              <a:rPr dirty="0" sz="1000" spc="-45">
                <a:latin typeface="Trebuchet MS"/>
                <a:cs typeface="Trebuchet MS"/>
              </a:rPr>
              <a:t>y</a:t>
            </a:r>
            <a:r>
              <a:rPr dirty="0" sz="1000" spc="-65">
                <a:latin typeface="Trebuchet MS"/>
                <a:cs typeface="Trebuchet MS"/>
              </a:rPr>
              <a:t>r</a:t>
            </a:r>
            <a:r>
              <a:rPr dirty="0" sz="1000" spc="-45">
                <a:latin typeface="Trebuchet MS"/>
                <a:cs typeface="Trebuchet MS"/>
              </a:rPr>
              <a:t>i</a:t>
            </a:r>
            <a:r>
              <a:rPr dirty="0" sz="1000" spc="-25">
                <a:latin typeface="Trebuchet MS"/>
                <a:cs typeface="Trebuchet MS"/>
              </a:rPr>
              <a:t>g</a:t>
            </a:r>
            <a:r>
              <a:rPr dirty="0" sz="1000" spc="-50">
                <a:latin typeface="Trebuchet MS"/>
                <a:cs typeface="Trebuchet MS"/>
              </a:rPr>
              <a:t>h</a:t>
            </a:r>
            <a:r>
              <a:rPr dirty="0" sz="1000" spc="-30">
                <a:latin typeface="Trebuchet MS"/>
                <a:cs typeface="Trebuchet MS"/>
              </a:rPr>
              <a:t>t</a:t>
            </a:r>
            <a:r>
              <a:rPr dirty="0" sz="1000" spc="80">
                <a:latin typeface="Trebuchet MS"/>
                <a:cs typeface="Trebuchet MS"/>
              </a:rPr>
              <a:t>s</a:t>
            </a:r>
            <a:r>
              <a:rPr dirty="0" sz="1000" spc="-105">
                <a:latin typeface="Trebuchet MS"/>
                <a:cs typeface="Trebuchet MS"/>
              </a:rPr>
              <a:t> </a:t>
            </a:r>
            <a:r>
              <a:rPr dirty="0" sz="1000" spc="-5">
                <a:latin typeface="Trebuchet MS"/>
                <a:cs typeface="Trebuchet MS"/>
              </a:rPr>
              <a:t>a</a:t>
            </a:r>
            <a:r>
              <a:rPr dirty="0" sz="1000">
                <a:latin typeface="Trebuchet MS"/>
                <a:cs typeface="Trebuchet MS"/>
              </a:rPr>
              <a:t>p</a:t>
            </a:r>
            <a:r>
              <a:rPr dirty="0" sz="1000">
                <a:latin typeface="Trebuchet MS"/>
                <a:cs typeface="Trebuchet MS"/>
              </a:rPr>
              <a:t>p</a:t>
            </a:r>
            <a:r>
              <a:rPr dirty="0" sz="1000" spc="-40">
                <a:latin typeface="Trebuchet MS"/>
                <a:cs typeface="Trebuchet MS"/>
              </a:rPr>
              <a:t>l</a:t>
            </a:r>
            <a:r>
              <a:rPr dirty="0" sz="1000" spc="-45">
                <a:latin typeface="Trebuchet MS"/>
                <a:cs typeface="Trebuchet MS"/>
              </a:rPr>
              <a:t>y</a:t>
            </a:r>
            <a:endParaRPr sz="1000">
              <a:latin typeface="Trebuchet MS"/>
              <a:cs typeface="Trebuchet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76700" y="0"/>
            <a:ext cx="4038600" cy="6477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2041" y="6502095"/>
            <a:ext cx="9448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80">
                <a:latin typeface="Trebuchet MS"/>
                <a:cs typeface="Trebuchet MS"/>
              </a:rPr>
              <a:t>C</a:t>
            </a:r>
            <a:r>
              <a:rPr dirty="0" sz="1000" spc="5">
                <a:latin typeface="Trebuchet MS"/>
                <a:cs typeface="Trebuchet MS"/>
              </a:rPr>
              <a:t>op</a:t>
            </a:r>
            <a:r>
              <a:rPr dirty="0" sz="1000" spc="-45">
                <a:latin typeface="Trebuchet MS"/>
                <a:cs typeface="Trebuchet MS"/>
              </a:rPr>
              <a:t>y</a:t>
            </a:r>
            <a:r>
              <a:rPr dirty="0" sz="1000" spc="-65">
                <a:latin typeface="Trebuchet MS"/>
                <a:cs typeface="Trebuchet MS"/>
              </a:rPr>
              <a:t>r</a:t>
            </a:r>
            <a:r>
              <a:rPr dirty="0" sz="1000" spc="-45">
                <a:latin typeface="Trebuchet MS"/>
                <a:cs typeface="Trebuchet MS"/>
              </a:rPr>
              <a:t>i</a:t>
            </a:r>
            <a:r>
              <a:rPr dirty="0" sz="1000" spc="-25">
                <a:latin typeface="Trebuchet MS"/>
                <a:cs typeface="Trebuchet MS"/>
              </a:rPr>
              <a:t>g</a:t>
            </a:r>
            <a:r>
              <a:rPr dirty="0" sz="1000" spc="-50">
                <a:latin typeface="Trebuchet MS"/>
                <a:cs typeface="Trebuchet MS"/>
              </a:rPr>
              <a:t>h</a:t>
            </a:r>
            <a:r>
              <a:rPr dirty="0" sz="1000" spc="-30">
                <a:latin typeface="Trebuchet MS"/>
                <a:cs typeface="Trebuchet MS"/>
              </a:rPr>
              <a:t>t</a:t>
            </a:r>
            <a:r>
              <a:rPr dirty="0" sz="1000" spc="80">
                <a:latin typeface="Trebuchet MS"/>
                <a:cs typeface="Trebuchet MS"/>
              </a:rPr>
              <a:t>s</a:t>
            </a:r>
            <a:r>
              <a:rPr dirty="0" sz="1000" spc="-105">
                <a:latin typeface="Trebuchet MS"/>
                <a:cs typeface="Trebuchet MS"/>
              </a:rPr>
              <a:t> </a:t>
            </a:r>
            <a:r>
              <a:rPr dirty="0" sz="1000" spc="-5">
                <a:latin typeface="Trebuchet MS"/>
                <a:cs typeface="Trebuchet MS"/>
              </a:rPr>
              <a:t>a</a:t>
            </a:r>
            <a:r>
              <a:rPr dirty="0" sz="1000">
                <a:latin typeface="Trebuchet MS"/>
                <a:cs typeface="Trebuchet MS"/>
              </a:rPr>
              <a:t>p</a:t>
            </a:r>
            <a:r>
              <a:rPr dirty="0" sz="1000">
                <a:latin typeface="Trebuchet MS"/>
                <a:cs typeface="Trebuchet MS"/>
              </a:rPr>
              <a:t>p</a:t>
            </a:r>
            <a:r>
              <a:rPr dirty="0" sz="1000" spc="-40">
                <a:latin typeface="Trebuchet MS"/>
                <a:cs typeface="Trebuchet MS"/>
              </a:rPr>
              <a:t>l</a:t>
            </a:r>
            <a:r>
              <a:rPr dirty="0" sz="1000" spc="-45">
                <a:latin typeface="Trebuchet MS"/>
                <a:cs typeface="Trebuchet MS"/>
              </a:rPr>
              <a:t>y</a:t>
            </a:r>
            <a:endParaRPr sz="1000">
              <a:latin typeface="Trebuchet MS"/>
              <a:cs typeface="Trebuchet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88056" y="231606"/>
            <a:ext cx="4255735" cy="621344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65759"/>
            <a:ext cx="10515600" cy="1324610"/>
          </a:xfrm>
          <a:prstGeom prst="rect"/>
          <a:solidFill>
            <a:srgbClr val="FFFF00"/>
          </a:solidFill>
        </p:spPr>
        <p:txBody>
          <a:bodyPr wrap="square" lIns="0" tIns="252730" rIns="0" bIns="0" rtlCol="0" vert="horz">
            <a:spAutoFit/>
          </a:bodyPr>
          <a:lstStyle/>
          <a:p>
            <a:pPr algn="ctr" marL="5715">
              <a:lnSpc>
                <a:spcPct val="100000"/>
              </a:lnSpc>
              <a:spcBef>
                <a:spcPts val="1990"/>
              </a:spcBef>
            </a:pPr>
            <a:r>
              <a:rPr dirty="0" spc="-30" b="1">
                <a:latin typeface="Trebuchet MS"/>
                <a:cs typeface="Trebuchet MS"/>
              </a:rPr>
              <a:t>In</a:t>
            </a:r>
            <a:r>
              <a:rPr dirty="0" spc="-20" b="1">
                <a:latin typeface="Trebuchet MS"/>
                <a:cs typeface="Trebuchet MS"/>
              </a:rPr>
              <a:t>s</a:t>
            </a:r>
            <a:r>
              <a:rPr dirty="0" spc="-210" b="1">
                <a:latin typeface="Trebuchet MS"/>
                <a:cs typeface="Trebuchet MS"/>
              </a:rPr>
              <a:t>ulin</a:t>
            </a:r>
            <a:r>
              <a:rPr dirty="0" spc="-484" b="1">
                <a:latin typeface="Trebuchet MS"/>
                <a:cs typeface="Trebuchet MS"/>
              </a:rPr>
              <a:t> </a:t>
            </a:r>
            <a:r>
              <a:rPr dirty="0" spc="-185" b="1">
                <a:latin typeface="Trebuchet MS"/>
                <a:cs typeface="Trebuchet MS"/>
              </a:rPr>
              <a:t>Hormone</a:t>
            </a:r>
            <a:r>
              <a:rPr dirty="0" spc="-475" b="1">
                <a:latin typeface="Trebuchet MS"/>
                <a:cs typeface="Trebuchet MS"/>
              </a:rPr>
              <a:t> </a:t>
            </a:r>
            <a:r>
              <a:rPr dirty="0" spc="-195" b="1">
                <a:latin typeface="Trebuchet MS"/>
                <a:cs typeface="Trebuchet MS"/>
              </a:rPr>
              <a:t>Structu</a:t>
            </a:r>
            <a:r>
              <a:rPr dirty="0" spc="-215" b="1">
                <a:latin typeface="Trebuchet MS"/>
                <a:cs typeface="Trebuchet MS"/>
              </a:rPr>
              <a:t>r</a:t>
            </a:r>
            <a:r>
              <a:rPr dirty="0" spc="-265" b="1">
                <a:latin typeface="Trebuchet MS"/>
                <a:cs typeface="Trebuchet MS"/>
              </a:rPr>
              <a:t>e</a:t>
            </a:r>
          </a:p>
        </p:txBody>
      </p:sp>
      <p:sp>
        <p:nvSpPr>
          <p:cNvPr id="3" name="object 3"/>
          <p:cNvSpPr/>
          <p:nvPr/>
        </p:nvSpPr>
        <p:spPr>
          <a:xfrm>
            <a:off x="838200" y="1825751"/>
            <a:ext cx="10515600" cy="4351020"/>
          </a:xfrm>
          <a:custGeom>
            <a:avLst/>
            <a:gdLst/>
            <a:ahLst/>
            <a:cxnLst/>
            <a:rect l="l" t="t" r="r" b="b"/>
            <a:pathLst>
              <a:path w="10515600" h="4351020">
                <a:moveTo>
                  <a:pt x="10515600" y="0"/>
                </a:moveTo>
                <a:lnTo>
                  <a:pt x="0" y="0"/>
                </a:lnTo>
                <a:lnTo>
                  <a:pt x="0" y="4351020"/>
                </a:lnTo>
                <a:lnTo>
                  <a:pt x="10515600" y="4351020"/>
                </a:lnTo>
                <a:lnTo>
                  <a:pt x="10515600" y="0"/>
                </a:lnTo>
                <a:close/>
              </a:path>
            </a:pathLst>
          </a:custGeom>
          <a:solidFill>
            <a:srgbClr val="C1E4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16939" y="1780997"/>
            <a:ext cx="10321290" cy="3656329"/>
          </a:xfrm>
          <a:prstGeom prst="rect">
            <a:avLst/>
          </a:prstGeom>
        </p:spPr>
        <p:txBody>
          <a:bodyPr wrap="square" lIns="0" tIns="67945" rIns="0" bIns="0" rtlCol="0" vert="horz">
            <a:spAutoFit/>
          </a:bodyPr>
          <a:lstStyle/>
          <a:p>
            <a:pPr marL="241300" marR="5080" indent="-229235">
              <a:lnSpc>
                <a:spcPts val="3460"/>
              </a:lnSpc>
              <a:spcBef>
                <a:spcPts val="535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3200" spc="-5">
                <a:latin typeface="Trebuchet MS"/>
                <a:cs typeface="Trebuchet MS"/>
              </a:rPr>
              <a:t>Insulin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55">
                <a:latin typeface="Trebuchet MS"/>
                <a:cs typeface="Trebuchet MS"/>
              </a:rPr>
              <a:t>is</a:t>
            </a:r>
            <a:r>
              <a:rPr dirty="0" sz="3200" spc="-330">
                <a:latin typeface="Trebuchet MS"/>
                <a:cs typeface="Trebuchet MS"/>
              </a:rPr>
              <a:t> </a:t>
            </a:r>
            <a:r>
              <a:rPr dirty="0" sz="3200" spc="20">
                <a:latin typeface="Trebuchet MS"/>
                <a:cs typeface="Trebuchet MS"/>
              </a:rPr>
              <a:t>a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30">
                <a:latin typeface="Trebuchet MS"/>
                <a:cs typeface="Trebuchet MS"/>
              </a:rPr>
              <a:t>51</a:t>
            </a:r>
            <a:r>
              <a:rPr dirty="0" sz="3200" spc="-310">
                <a:latin typeface="Trebuchet MS"/>
                <a:cs typeface="Trebuchet MS"/>
              </a:rPr>
              <a:t> </a:t>
            </a:r>
            <a:r>
              <a:rPr dirty="0" sz="3200">
                <a:latin typeface="Trebuchet MS"/>
                <a:cs typeface="Trebuchet MS"/>
              </a:rPr>
              <a:t>amino</a:t>
            </a:r>
            <a:r>
              <a:rPr dirty="0" sz="3200" spc="-340">
                <a:latin typeface="Trebuchet MS"/>
                <a:cs typeface="Trebuchet MS"/>
              </a:rPr>
              <a:t> </a:t>
            </a:r>
            <a:r>
              <a:rPr dirty="0" sz="3200" spc="45">
                <a:latin typeface="Trebuchet MS"/>
                <a:cs typeface="Trebuchet MS"/>
              </a:rPr>
              <a:t>acids</a:t>
            </a:r>
            <a:r>
              <a:rPr dirty="0" sz="3200" spc="-345">
                <a:latin typeface="Trebuchet MS"/>
                <a:cs typeface="Trebuchet MS"/>
              </a:rPr>
              <a:t> </a:t>
            </a:r>
            <a:r>
              <a:rPr dirty="0" sz="3200" spc="-90">
                <a:latin typeface="Trebuchet MS"/>
                <a:cs typeface="Trebuchet MS"/>
              </a:rPr>
              <a:t>protein</a:t>
            </a:r>
            <a:r>
              <a:rPr dirty="0" sz="3200" spc="-310">
                <a:latin typeface="Trebuchet MS"/>
                <a:cs typeface="Trebuchet MS"/>
              </a:rPr>
              <a:t> </a:t>
            </a:r>
            <a:r>
              <a:rPr dirty="0" sz="3200" spc="-10">
                <a:latin typeface="Trebuchet MS"/>
                <a:cs typeface="Trebuchet MS"/>
              </a:rPr>
              <a:t>hormone</a:t>
            </a:r>
            <a:r>
              <a:rPr dirty="0" sz="3200" spc="330">
                <a:latin typeface="Trebuchet MS"/>
                <a:cs typeface="Trebuchet MS"/>
              </a:rPr>
              <a:t> </a:t>
            </a:r>
            <a:r>
              <a:rPr dirty="0" sz="3200" spc="55">
                <a:latin typeface="Trebuchet MS"/>
                <a:cs typeface="Trebuchet MS"/>
              </a:rPr>
              <a:t>composed</a:t>
            </a:r>
            <a:r>
              <a:rPr dirty="0" sz="3200" spc="-350">
                <a:latin typeface="Trebuchet MS"/>
                <a:cs typeface="Trebuchet MS"/>
              </a:rPr>
              <a:t> </a:t>
            </a:r>
            <a:r>
              <a:rPr dirty="0" sz="3200" spc="-85">
                <a:latin typeface="Trebuchet MS"/>
                <a:cs typeface="Trebuchet MS"/>
              </a:rPr>
              <a:t>of </a:t>
            </a:r>
            <a:r>
              <a:rPr dirty="0" sz="3200" spc="-950">
                <a:latin typeface="Trebuchet MS"/>
                <a:cs typeface="Trebuchet MS"/>
              </a:rPr>
              <a:t> </a:t>
            </a:r>
            <a:r>
              <a:rPr dirty="0" sz="3200" spc="-114">
                <a:latin typeface="Trebuchet MS"/>
                <a:cs typeface="Trebuchet MS"/>
              </a:rPr>
              <a:t>t</a:t>
            </a:r>
            <a:r>
              <a:rPr dirty="0" sz="3200" spc="-250">
                <a:latin typeface="Trebuchet MS"/>
                <a:cs typeface="Trebuchet MS"/>
              </a:rPr>
              <a:t>w</a:t>
            </a:r>
            <a:r>
              <a:rPr dirty="0" sz="3200" spc="50">
                <a:latin typeface="Trebuchet MS"/>
                <a:cs typeface="Trebuchet MS"/>
              </a:rPr>
              <a:t>o</a:t>
            </a:r>
            <a:r>
              <a:rPr dirty="0" sz="3200" spc="-300">
                <a:latin typeface="Trebuchet MS"/>
                <a:cs typeface="Trebuchet MS"/>
              </a:rPr>
              <a:t> </a:t>
            </a:r>
            <a:r>
              <a:rPr dirty="0" sz="3200" spc="45">
                <a:latin typeface="Trebuchet MS"/>
                <a:cs typeface="Trebuchet MS"/>
              </a:rPr>
              <a:t>chain</a:t>
            </a:r>
            <a:r>
              <a:rPr dirty="0" sz="3200" spc="-10">
                <a:latin typeface="Trebuchet MS"/>
                <a:cs typeface="Trebuchet MS"/>
              </a:rPr>
              <a:t>s</a:t>
            </a:r>
            <a:r>
              <a:rPr dirty="0" sz="3200" spc="-260">
                <a:latin typeface="Trebuchet MS"/>
                <a:cs typeface="Trebuchet MS"/>
              </a:rPr>
              <a:t>,</a:t>
            </a:r>
            <a:r>
              <a:rPr dirty="0" sz="3200" spc="-345">
                <a:latin typeface="Trebuchet MS"/>
                <a:cs typeface="Trebuchet MS"/>
              </a:rPr>
              <a:t> </a:t>
            </a:r>
            <a:r>
              <a:rPr dirty="0" sz="3200">
                <a:latin typeface="Trebuchet MS"/>
                <a:cs typeface="Trebuchet MS"/>
              </a:rPr>
              <a:t>A</a:t>
            </a:r>
            <a:r>
              <a:rPr dirty="0" sz="3200" spc="-320">
                <a:latin typeface="Trebuchet MS"/>
                <a:cs typeface="Trebuchet MS"/>
              </a:rPr>
              <a:t> </a:t>
            </a:r>
            <a:r>
              <a:rPr dirty="0" sz="3200" spc="10">
                <a:latin typeface="Trebuchet MS"/>
                <a:cs typeface="Trebuchet MS"/>
              </a:rPr>
              <a:t>an</a:t>
            </a:r>
            <a:r>
              <a:rPr dirty="0" sz="3200" spc="15">
                <a:latin typeface="Trebuchet MS"/>
                <a:cs typeface="Trebuchet MS"/>
              </a:rPr>
              <a:t>d</a:t>
            </a:r>
            <a:r>
              <a:rPr dirty="0" sz="3200" spc="-320">
                <a:latin typeface="Trebuchet MS"/>
                <a:cs typeface="Trebuchet MS"/>
              </a:rPr>
              <a:t> </a:t>
            </a:r>
            <a:r>
              <a:rPr dirty="0" sz="3200" spc="120">
                <a:latin typeface="Trebuchet MS"/>
                <a:cs typeface="Trebuchet MS"/>
              </a:rPr>
              <a:t>B</a:t>
            </a:r>
            <a:endParaRPr sz="3200">
              <a:latin typeface="Trebuchet MS"/>
              <a:cs typeface="Trebuchet MS"/>
            </a:endParaRPr>
          </a:p>
          <a:p>
            <a:pPr marL="323850" indent="-311785">
              <a:lnSpc>
                <a:spcPct val="100000"/>
              </a:lnSpc>
              <a:spcBef>
                <a:spcPts val="560"/>
              </a:spcBef>
              <a:buFont typeface="Arial MT"/>
              <a:buChar char="•"/>
              <a:tabLst>
                <a:tab pos="324485" algn="l"/>
              </a:tabLst>
            </a:pPr>
            <a:r>
              <a:rPr dirty="0" sz="3200" spc="-50">
                <a:latin typeface="Trebuchet MS"/>
                <a:cs typeface="Trebuchet MS"/>
              </a:rPr>
              <a:t>Lin</a:t>
            </a:r>
            <a:r>
              <a:rPr dirty="0" sz="3200" spc="-140">
                <a:latin typeface="Trebuchet MS"/>
                <a:cs typeface="Trebuchet MS"/>
              </a:rPr>
              <a:t>k</a:t>
            </a:r>
            <a:r>
              <a:rPr dirty="0" sz="3200" spc="-25">
                <a:latin typeface="Trebuchet MS"/>
                <a:cs typeface="Trebuchet MS"/>
              </a:rPr>
              <a:t>ed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254">
                <a:latin typeface="Trebuchet MS"/>
                <a:cs typeface="Trebuchet MS"/>
              </a:rPr>
              <a:t>t</a:t>
            </a:r>
            <a:r>
              <a:rPr dirty="0" sz="3200" spc="-5">
                <a:latin typeface="Trebuchet MS"/>
                <a:cs typeface="Trebuchet MS"/>
              </a:rPr>
              <a:t>o</a:t>
            </a:r>
            <a:r>
              <a:rPr dirty="0" sz="3200" spc="-40">
                <a:latin typeface="Trebuchet MS"/>
                <a:cs typeface="Trebuchet MS"/>
              </a:rPr>
              <a:t>g</a:t>
            </a:r>
            <a:r>
              <a:rPr dirty="0" sz="3200" spc="-100">
                <a:latin typeface="Trebuchet MS"/>
                <a:cs typeface="Trebuchet MS"/>
              </a:rPr>
              <a:t>ether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30">
                <a:latin typeface="Trebuchet MS"/>
                <a:cs typeface="Trebuchet MS"/>
              </a:rPr>
              <a:t>b</a:t>
            </a:r>
            <a:r>
              <a:rPr dirty="0" sz="3200" spc="-130">
                <a:latin typeface="Trebuchet MS"/>
                <a:cs typeface="Trebuchet MS"/>
              </a:rPr>
              <a:t>y</a:t>
            </a:r>
            <a:r>
              <a:rPr dirty="0" sz="3200" spc="-305">
                <a:latin typeface="Trebuchet MS"/>
                <a:cs typeface="Trebuchet MS"/>
              </a:rPr>
              <a:t> </a:t>
            </a:r>
            <a:r>
              <a:rPr dirty="0" sz="3200" spc="-114">
                <a:latin typeface="Trebuchet MS"/>
                <a:cs typeface="Trebuchet MS"/>
              </a:rPr>
              <a:t>t</a:t>
            </a:r>
            <a:r>
              <a:rPr dirty="0" sz="3200" spc="-250">
                <a:latin typeface="Trebuchet MS"/>
                <a:cs typeface="Trebuchet MS"/>
              </a:rPr>
              <a:t>w</a:t>
            </a:r>
            <a:r>
              <a:rPr dirty="0" sz="3200" spc="50">
                <a:latin typeface="Trebuchet MS"/>
                <a:cs typeface="Trebuchet MS"/>
              </a:rPr>
              <a:t>o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40">
                <a:latin typeface="Trebuchet MS"/>
                <a:cs typeface="Trebuchet MS"/>
              </a:rPr>
              <a:t>disulfide</a:t>
            </a:r>
            <a:r>
              <a:rPr dirty="0" sz="3200" spc="-330">
                <a:latin typeface="Trebuchet MS"/>
                <a:cs typeface="Trebuchet MS"/>
              </a:rPr>
              <a:t> </a:t>
            </a:r>
            <a:r>
              <a:rPr dirty="0" sz="3200" spc="70">
                <a:latin typeface="Trebuchet MS"/>
                <a:cs typeface="Trebuchet MS"/>
              </a:rPr>
              <a:t>bond</a:t>
            </a:r>
            <a:r>
              <a:rPr dirty="0" sz="3200">
                <a:latin typeface="Trebuchet MS"/>
                <a:cs typeface="Trebuchet MS"/>
              </a:rPr>
              <a:t>s</a:t>
            </a:r>
            <a:r>
              <a:rPr dirty="0" sz="3200" spc="-260">
                <a:latin typeface="Trebuchet MS"/>
                <a:cs typeface="Trebuchet MS"/>
              </a:rPr>
              <a:t>.</a:t>
            </a:r>
            <a:endParaRPr sz="3200">
              <a:latin typeface="Trebuchet MS"/>
              <a:cs typeface="Trebuchet MS"/>
            </a:endParaRPr>
          </a:p>
          <a:p>
            <a:pPr marL="241300" indent="-229235">
              <a:lnSpc>
                <a:spcPct val="100000"/>
              </a:lnSpc>
              <a:spcBef>
                <a:spcPts val="625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3200" spc="-125">
                <a:latin typeface="Trebuchet MS"/>
                <a:cs typeface="Trebuchet MS"/>
              </a:rPr>
              <a:t>The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>
                <a:latin typeface="Trebuchet MS"/>
                <a:cs typeface="Trebuchet MS"/>
              </a:rPr>
              <a:t>A</a:t>
            </a:r>
            <a:r>
              <a:rPr dirty="0" sz="3200" spc="-320">
                <a:latin typeface="Trebuchet MS"/>
                <a:cs typeface="Trebuchet MS"/>
              </a:rPr>
              <a:t> </a:t>
            </a:r>
            <a:r>
              <a:rPr dirty="0" sz="3200">
                <a:latin typeface="Trebuchet MS"/>
                <a:cs typeface="Trebuchet MS"/>
              </a:rPr>
              <a:t>chain</a:t>
            </a:r>
            <a:r>
              <a:rPr dirty="0" sz="3200" spc="-335">
                <a:latin typeface="Trebuchet MS"/>
                <a:cs typeface="Trebuchet MS"/>
              </a:rPr>
              <a:t> </a:t>
            </a:r>
            <a:r>
              <a:rPr dirty="0" sz="3200" spc="60">
                <a:latin typeface="Trebuchet MS"/>
                <a:cs typeface="Trebuchet MS"/>
              </a:rPr>
              <a:t>consists</a:t>
            </a:r>
            <a:r>
              <a:rPr dirty="0" sz="3200" spc="-350">
                <a:latin typeface="Trebuchet MS"/>
                <a:cs typeface="Trebuchet MS"/>
              </a:rPr>
              <a:t> </a:t>
            </a:r>
            <a:r>
              <a:rPr dirty="0" sz="3200" spc="-85">
                <a:latin typeface="Trebuchet MS"/>
                <a:cs typeface="Trebuchet MS"/>
              </a:rPr>
              <a:t>of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30">
                <a:latin typeface="Trebuchet MS"/>
                <a:cs typeface="Trebuchet MS"/>
              </a:rPr>
              <a:t>21</a:t>
            </a:r>
            <a:r>
              <a:rPr dirty="0" sz="3200" spc="-325">
                <a:latin typeface="Trebuchet MS"/>
                <a:cs typeface="Trebuchet MS"/>
              </a:rPr>
              <a:t> </a:t>
            </a:r>
            <a:r>
              <a:rPr dirty="0" sz="3200" spc="-5">
                <a:latin typeface="Trebuchet MS"/>
                <a:cs typeface="Trebuchet MS"/>
              </a:rPr>
              <a:t>amino</a:t>
            </a:r>
            <a:r>
              <a:rPr dirty="0" sz="3200" spc="-345">
                <a:latin typeface="Trebuchet MS"/>
                <a:cs typeface="Trebuchet MS"/>
              </a:rPr>
              <a:t> </a:t>
            </a:r>
            <a:r>
              <a:rPr dirty="0" sz="3200" spc="-15">
                <a:latin typeface="Trebuchet MS"/>
                <a:cs typeface="Trebuchet MS"/>
              </a:rPr>
              <a:t>acids.</a:t>
            </a:r>
            <a:endParaRPr sz="3200">
              <a:latin typeface="Trebuchet MS"/>
              <a:cs typeface="Trebuchet MS"/>
            </a:endParaRPr>
          </a:p>
          <a:p>
            <a:pPr marL="241300" indent="-229235">
              <a:lnSpc>
                <a:spcPct val="100000"/>
              </a:lnSpc>
              <a:spcBef>
                <a:spcPts val="615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3200" spc="-125">
                <a:latin typeface="Trebuchet MS"/>
                <a:cs typeface="Trebuchet MS"/>
              </a:rPr>
              <a:t>The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120">
                <a:latin typeface="Trebuchet MS"/>
                <a:cs typeface="Trebuchet MS"/>
              </a:rPr>
              <a:t>B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>
                <a:latin typeface="Trebuchet MS"/>
                <a:cs typeface="Trebuchet MS"/>
              </a:rPr>
              <a:t>chain</a:t>
            </a:r>
            <a:r>
              <a:rPr dirty="0" sz="3200" spc="-335">
                <a:latin typeface="Trebuchet MS"/>
                <a:cs typeface="Trebuchet MS"/>
              </a:rPr>
              <a:t> </a:t>
            </a:r>
            <a:r>
              <a:rPr dirty="0" sz="3200" spc="90">
                <a:latin typeface="Trebuchet MS"/>
                <a:cs typeface="Trebuchet MS"/>
              </a:rPr>
              <a:t>consi</a:t>
            </a:r>
            <a:r>
              <a:rPr dirty="0" sz="3200" spc="50">
                <a:latin typeface="Trebuchet MS"/>
                <a:cs typeface="Trebuchet MS"/>
              </a:rPr>
              <a:t>s</a:t>
            </a:r>
            <a:r>
              <a:rPr dirty="0" sz="3200" spc="-254">
                <a:latin typeface="Trebuchet MS"/>
                <a:cs typeface="Trebuchet MS"/>
              </a:rPr>
              <a:t>t</a:t>
            </a:r>
            <a:r>
              <a:rPr dirty="0" sz="3200" spc="260">
                <a:latin typeface="Trebuchet MS"/>
                <a:cs typeface="Trebuchet MS"/>
              </a:rPr>
              <a:t>s</a:t>
            </a:r>
            <a:r>
              <a:rPr dirty="0" sz="3200" spc="-340">
                <a:latin typeface="Trebuchet MS"/>
                <a:cs typeface="Trebuchet MS"/>
              </a:rPr>
              <a:t> </a:t>
            </a:r>
            <a:r>
              <a:rPr dirty="0" sz="3200" spc="-85">
                <a:latin typeface="Trebuchet MS"/>
                <a:cs typeface="Trebuchet MS"/>
              </a:rPr>
              <a:t>of</a:t>
            </a:r>
            <a:r>
              <a:rPr dirty="0" sz="3200" spc="-325">
                <a:latin typeface="Trebuchet MS"/>
                <a:cs typeface="Trebuchet MS"/>
              </a:rPr>
              <a:t> </a:t>
            </a:r>
            <a:r>
              <a:rPr dirty="0" sz="3200" spc="25">
                <a:latin typeface="Trebuchet MS"/>
                <a:cs typeface="Trebuchet MS"/>
              </a:rPr>
              <a:t>3</a:t>
            </a:r>
            <a:r>
              <a:rPr dirty="0" sz="3200" spc="30">
                <a:latin typeface="Trebuchet MS"/>
                <a:cs typeface="Trebuchet MS"/>
              </a:rPr>
              <a:t>0</a:t>
            </a:r>
            <a:r>
              <a:rPr dirty="0" sz="3200" spc="-325">
                <a:latin typeface="Trebuchet MS"/>
                <a:cs typeface="Trebuchet MS"/>
              </a:rPr>
              <a:t> </a:t>
            </a:r>
            <a:r>
              <a:rPr dirty="0" sz="3200" spc="-229">
                <a:latin typeface="Trebuchet MS"/>
                <a:cs typeface="Trebuchet MS"/>
              </a:rPr>
              <a:t>r</a:t>
            </a:r>
            <a:r>
              <a:rPr dirty="0" sz="3200" spc="15">
                <a:latin typeface="Trebuchet MS"/>
                <a:cs typeface="Trebuchet MS"/>
              </a:rPr>
              <a:t>esi</a:t>
            </a:r>
            <a:r>
              <a:rPr dirty="0" sz="3200" spc="25">
                <a:latin typeface="Trebuchet MS"/>
                <a:cs typeface="Trebuchet MS"/>
              </a:rPr>
              <a:t>d</a:t>
            </a:r>
            <a:r>
              <a:rPr dirty="0" sz="3200" spc="85">
                <a:latin typeface="Trebuchet MS"/>
                <a:cs typeface="Trebuchet MS"/>
              </a:rPr>
              <a:t>ue</a:t>
            </a:r>
            <a:r>
              <a:rPr dirty="0" sz="3200" spc="20">
                <a:latin typeface="Trebuchet MS"/>
                <a:cs typeface="Trebuchet MS"/>
              </a:rPr>
              <a:t>s</a:t>
            </a:r>
            <a:r>
              <a:rPr dirty="0" sz="3200" spc="-260">
                <a:latin typeface="Trebuchet MS"/>
                <a:cs typeface="Trebuchet MS"/>
              </a:rPr>
              <a:t>.</a:t>
            </a:r>
            <a:endParaRPr sz="3200">
              <a:latin typeface="Trebuchet MS"/>
              <a:cs typeface="Trebuchet MS"/>
            </a:endParaRPr>
          </a:p>
          <a:p>
            <a:pPr marL="241300" marR="1266825" indent="-229235">
              <a:lnSpc>
                <a:spcPts val="3460"/>
              </a:lnSpc>
              <a:spcBef>
                <a:spcPts val="1045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3200" spc="-20">
                <a:latin typeface="Trebuchet MS"/>
                <a:cs typeface="Trebuchet MS"/>
              </a:rPr>
              <a:t>I</a:t>
            </a:r>
            <a:r>
              <a:rPr dirty="0" sz="3200" spc="-30">
                <a:latin typeface="Trebuchet MS"/>
                <a:cs typeface="Trebuchet MS"/>
              </a:rPr>
              <a:t>n</a:t>
            </a:r>
            <a:r>
              <a:rPr dirty="0" sz="3200" spc="-320">
                <a:latin typeface="Trebuchet MS"/>
                <a:cs typeface="Trebuchet MS"/>
              </a:rPr>
              <a:t> </a:t>
            </a:r>
            <a:r>
              <a:rPr dirty="0" sz="3200" spc="-95">
                <a:latin typeface="Trebuchet MS"/>
                <a:cs typeface="Trebuchet MS"/>
              </a:rPr>
              <a:t>th</a:t>
            </a:r>
            <a:r>
              <a:rPr dirty="0" sz="3200" spc="-100">
                <a:latin typeface="Trebuchet MS"/>
                <a:cs typeface="Trebuchet MS"/>
              </a:rPr>
              <a:t>e</a:t>
            </a:r>
            <a:r>
              <a:rPr dirty="0" sz="3200" spc="-320">
                <a:latin typeface="Trebuchet MS"/>
                <a:cs typeface="Trebuchet MS"/>
              </a:rPr>
              <a:t> </a:t>
            </a:r>
            <a:r>
              <a:rPr dirty="0" sz="3200" spc="235">
                <a:latin typeface="Trebuchet MS"/>
                <a:cs typeface="Trebuchet MS"/>
              </a:rPr>
              <a:t>s</a:t>
            </a:r>
            <a:r>
              <a:rPr dirty="0" sz="3200" spc="-254">
                <a:latin typeface="Trebuchet MS"/>
                <a:cs typeface="Trebuchet MS"/>
              </a:rPr>
              <a:t>t</a:t>
            </a:r>
            <a:r>
              <a:rPr dirty="0" sz="3200" spc="-75">
                <a:latin typeface="Trebuchet MS"/>
                <a:cs typeface="Trebuchet MS"/>
              </a:rPr>
              <a:t>o</a:t>
            </a:r>
            <a:r>
              <a:rPr dirty="0" sz="3200" spc="-110">
                <a:latin typeface="Trebuchet MS"/>
                <a:cs typeface="Trebuchet MS"/>
              </a:rPr>
              <a:t>r</a:t>
            </a:r>
            <a:r>
              <a:rPr dirty="0" sz="3200" spc="-25">
                <a:latin typeface="Trebuchet MS"/>
                <a:cs typeface="Trebuchet MS"/>
              </a:rPr>
              <a:t>ed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260">
                <a:latin typeface="Trebuchet MS"/>
                <a:cs typeface="Trebuchet MS"/>
              </a:rPr>
              <a:t>f</a:t>
            </a:r>
            <a:r>
              <a:rPr dirty="0" sz="3200" spc="-80">
                <a:latin typeface="Trebuchet MS"/>
                <a:cs typeface="Trebuchet MS"/>
              </a:rPr>
              <a:t>orm,</a:t>
            </a:r>
            <a:r>
              <a:rPr dirty="0" sz="3200" spc="-325">
                <a:latin typeface="Trebuchet MS"/>
                <a:cs typeface="Trebuchet MS"/>
              </a:rPr>
              <a:t> </a:t>
            </a:r>
            <a:r>
              <a:rPr dirty="0" sz="3200" spc="-95">
                <a:latin typeface="Trebuchet MS"/>
                <a:cs typeface="Trebuchet MS"/>
              </a:rPr>
              <a:t>th</a:t>
            </a:r>
            <a:r>
              <a:rPr dirty="0" sz="3200" spc="-100">
                <a:latin typeface="Trebuchet MS"/>
                <a:cs typeface="Trebuchet MS"/>
              </a:rPr>
              <a:t>e</a:t>
            </a:r>
            <a:r>
              <a:rPr dirty="0" sz="3200" spc="-320">
                <a:latin typeface="Trebuchet MS"/>
                <a:cs typeface="Trebuchet MS"/>
              </a:rPr>
              <a:t> </a:t>
            </a:r>
            <a:r>
              <a:rPr dirty="0" sz="3200" spc="-114">
                <a:latin typeface="Trebuchet MS"/>
                <a:cs typeface="Trebuchet MS"/>
              </a:rPr>
              <a:t>t</a:t>
            </a:r>
            <a:r>
              <a:rPr dirty="0" sz="3200" spc="-250">
                <a:latin typeface="Trebuchet MS"/>
                <a:cs typeface="Trebuchet MS"/>
              </a:rPr>
              <a:t>w</a:t>
            </a:r>
            <a:r>
              <a:rPr dirty="0" sz="3200" spc="50">
                <a:latin typeface="Trebuchet MS"/>
                <a:cs typeface="Trebuchet MS"/>
              </a:rPr>
              <a:t>o</a:t>
            </a:r>
            <a:r>
              <a:rPr dirty="0" sz="3200" spc="-300">
                <a:latin typeface="Trebuchet MS"/>
                <a:cs typeface="Trebuchet MS"/>
              </a:rPr>
              <a:t> </a:t>
            </a:r>
            <a:r>
              <a:rPr dirty="0" sz="3200" spc="40">
                <a:latin typeface="Trebuchet MS"/>
                <a:cs typeface="Trebuchet MS"/>
              </a:rPr>
              <a:t>chains</a:t>
            </a:r>
            <a:r>
              <a:rPr dirty="0" sz="3200" spc="-350">
                <a:latin typeface="Trebuchet MS"/>
                <a:cs typeface="Trebuchet MS"/>
              </a:rPr>
              <a:t> </a:t>
            </a:r>
            <a:r>
              <a:rPr dirty="0" sz="3200" spc="-5">
                <a:latin typeface="Trebuchet MS"/>
                <a:cs typeface="Trebuchet MS"/>
              </a:rPr>
              <a:t>connec</a:t>
            </a:r>
            <a:r>
              <a:rPr dirty="0" sz="3200" spc="-30">
                <a:latin typeface="Trebuchet MS"/>
                <a:cs typeface="Trebuchet MS"/>
              </a:rPr>
              <a:t>t</a:t>
            </a:r>
            <a:r>
              <a:rPr dirty="0" sz="3200" spc="-25">
                <a:latin typeface="Trebuchet MS"/>
                <a:cs typeface="Trebuchet MS"/>
              </a:rPr>
              <a:t>ed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35">
                <a:latin typeface="Trebuchet MS"/>
                <a:cs typeface="Trebuchet MS"/>
              </a:rPr>
              <a:t>b</a:t>
            </a:r>
            <a:r>
              <a:rPr dirty="0" sz="3200" spc="-130">
                <a:latin typeface="Trebuchet MS"/>
                <a:cs typeface="Trebuchet MS"/>
              </a:rPr>
              <a:t>y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315">
                <a:latin typeface="Trebuchet MS"/>
                <a:cs typeface="Trebuchet MS"/>
              </a:rPr>
              <a:t>C</a:t>
            </a:r>
            <a:r>
              <a:rPr dirty="0" sz="3200" spc="-75">
                <a:latin typeface="Trebuchet MS"/>
                <a:cs typeface="Trebuchet MS"/>
              </a:rPr>
              <a:t>-  </a:t>
            </a:r>
            <a:r>
              <a:rPr dirty="0" sz="3200" spc="-70">
                <a:latin typeface="Trebuchet MS"/>
                <a:cs typeface="Trebuchet MS"/>
              </a:rPr>
              <a:t>peptide</a:t>
            </a:r>
            <a:endParaRPr sz="3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2041" y="6502095"/>
            <a:ext cx="9448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80">
                <a:latin typeface="Trebuchet MS"/>
                <a:cs typeface="Trebuchet MS"/>
              </a:rPr>
              <a:t>C</a:t>
            </a:r>
            <a:r>
              <a:rPr dirty="0" sz="1000" spc="5">
                <a:latin typeface="Trebuchet MS"/>
                <a:cs typeface="Trebuchet MS"/>
              </a:rPr>
              <a:t>op</a:t>
            </a:r>
            <a:r>
              <a:rPr dirty="0" sz="1000" spc="-45">
                <a:latin typeface="Trebuchet MS"/>
                <a:cs typeface="Trebuchet MS"/>
              </a:rPr>
              <a:t>y</a:t>
            </a:r>
            <a:r>
              <a:rPr dirty="0" sz="1000" spc="-65">
                <a:latin typeface="Trebuchet MS"/>
                <a:cs typeface="Trebuchet MS"/>
              </a:rPr>
              <a:t>r</a:t>
            </a:r>
            <a:r>
              <a:rPr dirty="0" sz="1000" spc="-45">
                <a:latin typeface="Trebuchet MS"/>
                <a:cs typeface="Trebuchet MS"/>
              </a:rPr>
              <a:t>i</a:t>
            </a:r>
            <a:r>
              <a:rPr dirty="0" sz="1000" spc="-25">
                <a:latin typeface="Trebuchet MS"/>
                <a:cs typeface="Trebuchet MS"/>
              </a:rPr>
              <a:t>g</a:t>
            </a:r>
            <a:r>
              <a:rPr dirty="0" sz="1000" spc="-50">
                <a:latin typeface="Trebuchet MS"/>
                <a:cs typeface="Trebuchet MS"/>
              </a:rPr>
              <a:t>h</a:t>
            </a:r>
            <a:r>
              <a:rPr dirty="0" sz="1000" spc="-30">
                <a:latin typeface="Trebuchet MS"/>
                <a:cs typeface="Trebuchet MS"/>
              </a:rPr>
              <a:t>t</a:t>
            </a:r>
            <a:r>
              <a:rPr dirty="0" sz="1000" spc="80">
                <a:latin typeface="Trebuchet MS"/>
                <a:cs typeface="Trebuchet MS"/>
              </a:rPr>
              <a:t>s</a:t>
            </a:r>
            <a:r>
              <a:rPr dirty="0" sz="1000" spc="-105">
                <a:latin typeface="Trebuchet MS"/>
                <a:cs typeface="Trebuchet MS"/>
              </a:rPr>
              <a:t> </a:t>
            </a:r>
            <a:r>
              <a:rPr dirty="0" sz="1000" spc="-5">
                <a:latin typeface="Trebuchet MS"/>
                <a:cs typeface="Trebuchet MS"/>
              </a:rPr>
              <a:t>a</a:t>
            </a:r>
            <a:r>
              <a:rPr dirty="0" sz="1000">
                <a:latin typeface="Trebuchet MS"/>
                <a:cs typeface="Trebuchet MS"/>
              </a:rPr>
              <a:t>p</a:t>
            </a:r>
            <a:r>
              <a:rPr dirty="0" sz="1000">
                <a:latin typeface="Trebuchet MS"/>
                <a:cs typeface="Trebuchet MS"/>
              </a:rPr>
              <a:t>p</a:t>
            </a:r>
            <a:r>
              <a:rPr dirty="0" sz="1000" spc="-40">
                <a:latin typeface="Trebuchet MS"/>
                <a:cs typeface="Trebuchet MS"/>
              </a:rPr>
              <a:t>l</a:t>
            </a:r>
            <a:r>
              <a:rPr dirty="0" sz="1000" spc="-45">
                <a:latin typeface="Trebuchet MS"/>
                <a:cs typeface="Trebuchet MS"/>
              </a:rPr>
              <a:t>y</a:t>
            </a:r>
            <a:endParaRPr sz="1000">
              <a:latin typeface="Trebuchet MS"/>
              <a:cs typeface="Trebuchet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73937" y="336715"/>
            <a:ext cx="4299517" cy="6291488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5863" y="365759"/>
            <a:ext cx="11386185" cy="1324610"/>
          </a:xfrm>
          <a:prstGeom prst="rect"/>
          <a:solidFill>
            <a:srgbClr val="FFFF00"/>
          </a:solidFill>
        </p:spPr>
        <p:txBody>
          <a:bodyPr wrap="square" lIns="0" tIns="252730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1990"/>
              </a:spcBef>
            </a:pPr>
            <a:r>
              <a:rPr dirty="0" spc="-155"/>
              <a:t>Me</a:t>
            </a:r>
            <a:r>
              <a:rPr dirty="0" spc="-110"/>
              <a:t>t</a:t>
            </a:r>
            <a:r>
              <a:rPr dirty="0" spc="-170"/>
              <a:t>aboli</a:t>
            </a:r>
            <a:r>
              <a:rPr dirty="0" spc="-185"/>
              <a:t>c</a:t>
            </a:r>
            <a:r>
              <a:rPr dirty="0" spc="-480"/>
              <a:t> </a:t>
            </a:r>
            <a:r>
              <a:rPr dirty="0" spc="200"/>
              <a:t>s</a:t>
            </a:r>
            <a:r>
              <a:rPr dirty="0" spc="-260"/>
              <a:t>ynd</a:t>
            </a:r>
            <a:r>
              <a:rPr dirty="0" spc="-245"/>
              <a:t>r</a:t>
            </a:r>
            <a:r>
              <a:rPr dirty="0" spc="-155"/>
              <a:t>ome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5863" y="1825751"/>
            <a:ext cx="11386185" cy="1984375"/>
          </a:xfrm>
          <a:prstGeom prst="rect">
            <a:avLst/>
          </a:prstGeom>
          <a:solidFill>
            <a:srgbClr val="C1E4F5"/>
          </a:solidFill>
        </p:spPr>
        <p:txBody>
          <a:bodyPr wrap="square" lIns="0" tIns="17145" rIns="0" bIns="0" rtlCol="0" vert="horz">
            <a:spAutoFit/>
          </a:bodyPr>
          <a:lstStyle/>
          <a:p>
            <a:pPr algn="just" marL="319405" marR="80010" indent="-228600">
              <a:lnSpc>
                <a:spcPct val="90000"/>
              </a:lnSpc>
              <a:spcBef>
                <a:spcPts val="135"/>
              </a:spcBef>
              <a:buFont typeface="Arial MT"/>
              <a:buChar char="•"/>
              <a:tabLst>
                <a:tab pos="320040" algn="l"/>
              </a:tabLst>
            </a:pPr>
            <a:r>
              <a:rPr dirty="0" sz="3200" spc="-20">
                <a:latin typeface="Trebuchet MS"/>
                <a:cs typeface="Trebuchet MS"/>
              </a:rPr>
              <a:t>Metabolic</a:t>
            </a:r>
            <a:r>
              <a:rPr dirty="0" sz="3200" spc="-15">
                <a:latin typeface="Trebuchet MS"/>
                <a:cs typeface="Trebuchet MS"/>
              </a:rPr>
              <a:t> </a:t>
            </a:r>
            <a:r>
              <a:rPr dirty="0" sz="3200" spc="-5">
                <a:latin typeface="Trebuchet MS"/>
                <a:cs typeface="Trebuchet MS"/>
              </a:rPr>
              <a:t>syndrome</a:t>
            </a:r>
            <a:r>
              <a:rPr dirty="0" sz="3200">
                <a:latin typeface="Trebuchet MS"/>
                <a:cs typeface="Trebuchet MS"/>
              </a:rPr>
              <a:t> </a:t>
            </a:r>
            <a:r>
              <a:rPr dirty="0" sz="3200" spc="50">
                <a:latin typeface="Trebuchet MS"/>
                <a:cs typeface="Trebuchet MS"/>
              </a:rPr>
              <a:t>is</a:t>
            </a:r>
            <a:r>
              <a:rPr dirty="0" sz="3200" spc="55">
                <a:latin typeface="Trebuchet MS"/>
                <a:cs typeface="Trebuchet MS"/>
              </a:rPr>
              <a:t> </a:t>
            </a:r>
            <a:r>
              <a:rPr dirty="0" sz="3200" spc="-65">
                <a:latin typeface="Trebuchet MS"/>
                <a:cs typeface="Trebuchet MS"/>
              </a:rPr>
              <a:t>defined</a:t>
            </a:r>
            <a:r>
              <a:rPr dirty="0" sz="3200" spc="-60">
                <a:latin typeface="Trebuchet MS"/>
                <a:cs typeface="Trebuchet MS"/>
              </a:rPr>
              <a:t> </a:t>
            </a:r>
            <a:r>
              <a:rPr dirty="0" sz="3200" spc="140">
                <a:latin typeface="Trebuchet MS"/>
                <a:cs typeface="Trebuchet MS"/>
              </a:rPr>
              <a:t>as</a:t>
            </a:r>
            <a:r>
              <a:rPr dirty="0" sz="3200" spc="145">
                <a:latin typeface="Trebuchet MS"/>
                <a:cs typeface="Trebuchet MS"/>
              </a:rPr>
              <a:t> </a:t>
            </a:r>
            <a:r>
              <a:rPr dirty="0" sz="3200" spc="-95">
                <a:latin typeface="Trebuchet MS"/>
                <a:cs typeface="Trebuchet MS"/>
              </a:rPr>
              <a:t>the</a:t>
            </a:r>
            <a:r>
              <a:rPr dirty="0" sz="3200" spc="-90">
                <a:latin typeface="Trebuchet MS"/>
                <a:cs typeface="Trebuchet MS"/>
              </a:rPr>
              <a:t> </a:t>
            </a:r>
            <a:r>
              <a:rPr dirty="0" sz="3200" spc="-10">
                <a:latin typeface="Trebuchet MS"/>
                <a:cs typeface="Trebuchet MS"/>
              </a:rPr>
              <a:t>co-occurrence</a:t>
            </a:r>
            <a:r>
              <a:rPr dirty="0" sz="3200" spc="-5">
                <a:latin typeface="Trebuchet MS"/>
                <a:cs typeface="Trebuchet MS"/>
              </a:rPr>
              <a:t> </a:t>
            </a:r>
            <a:r>
              <a:rPr dirty="0" sz="3200" spc="-95">
                <a:latin typeface="Trebuchet MS"/>
                <a:cs typeface="Trebuchet MS"/>
              </a:rPr>
              <a:t>of </a:t>
            </a:r>
            <a:r>
              <a:rPr dirty="0" sz="3200" spc="-90">
                <a:latin typeface="Trebuchet MS"/>
                <a:cs typeface="Trebuchet MS"/>
              </a:rPr>
              <a:t> </a:t>
            </a:r>
            <a:r>
              <a:rPr dirty="0" sz="3200" spc="-40">
                <a:latin typeface="Trebuchet MS"/>
                <a:cs typeface="Trebuchet MS"/>
              </a:rPr>
              <a:t>metabolic </a:t>
            </a:r>
            <a:r>
              <a:rPr dirty="0" sz="3200" spc="-35">
                <a:latin typeface="Trebuchet MS"/>
                <a:cs typeface="Trebuchet MS"/>
              </a:rPr>
              <a:t>risk </a:t>
            </a:r>
            <a:r>
              <a:rPr dirty="0" sz="3200" spc="-50">
                <a:latin typeface="Trebuchet MS"/>
                <a:cs typeface="Trebuchet MS"/>
              </a:rPr>
              <a:t>factors </a:t>
            </a:r>
            <a:r>
              <a:rPr dirty="0" sz="3200" spc="-130">
                <a:latin typeface="Trebuchet MS"/>
                <a:cs typeface="Trebuchet MS"/>
              </a:rPr>
              <a:t>for </a:t>
            </a:r>
            <a:r>
              <a:rPr dirty="0" sz="3200" spc="-105">
                <a:latin typeface="Trebuchet MS"/>
                <a:cs typeface="Trebuchet MS"/>
              </a:rPr>
              <a:t>type </a:t>
            </a:r>
            <a:r>
              <a:rPr dirty="0" sz="3200" spc="30">
                <a:latin typeface="Trebuchet MS"/>
                <a:cs typeface="Trebuchet MS"/>
              </a:rPr>
              <a:t>2 </a:t>
            </a:r>
            <a:r>
              <a:rPr dirty="0" sz="3200" spc="-25">
                <a:latin typeface="Trebuchet MS"/>
                <a:cs typeface="Trebuchet MS"/>
              </a:rPr>
              <a:t>diabetes </a:t>
            </a:r>
            <a:r>
              <a:rPr dirty="0" sz="3200" spc="10">
                <a:latin typeface="Trebuchet MS"/>
                <a:cs typeface="Trebuchet MS"/>
              </a:rPr>
              <a:t>and </a:t>
            </a:r>
            <a:r>
              <a:rPr dirty="0" sz="3200" spc="-20">
                <a:latin typeface="Trebuchet MS"/>
                <a:cs typeface="Trebuchet MS"/>
              </a:rPr>
              <a:t>cardiovascular </a:t>
            </a:r>
            <a:r>
              <a:rPr dirty="0" sz="3200" spc="-15">
                <a:latin typeface="Trebuchet MS"/>
                <a:cs typeface="Trebuchet MS"/>
              </a:rPr>
              <a:t> </a:t>
            </a:r>
            <a:r>
              <a:rPr dirty="0" sz="3200" spc="40">
                <a:latin typeface="Trebuchet MS"/>
                <a:cs typeface="Trebuchet MS"/>
              </a:rPr>
              <a:t>disease</a:t>
            </a:r>
            <a:r>
              <a:rPr dirty="0" sz="3200" spc="-105">
                <a:latin typeface="Trebuchet MS"/>
                <a:cs typeface="Trebuchet MS"/>
              </a:rPr>
              <a:t> </a:t>
            </a:r>
            <a:r>
              <a:rPr dirty="0" sz="3200" spc="-45">
                <a:latin typeface="Trebuchet MS"/>
                <a:cs typeface="Trebuchet MS"/>
              </a:rPr>
              <a:t>(CVD),</a:t>
            </a:r>
            <a:r>
              <a:rPr dirty="0" sz="3200" spc="-100">
                <a:latin typeface="Trebuchet MS"/>
                <a:cs typeface="Trebuchet MS"/>
              </a:rPr>
              <a:t> </a:t>
            </a:r>
            <a:r>
              <a:rPr dirty="0" sz="3200" spc="-40">
                <a:latin typeface="Trebuchet MS"/>
                <a:cs typeface="Trebuchet MS"/>
              </a:rPr>
              <a:t>specifically</a:t>
            </a:r>
            <a:r>
              <a:rPr dirty="0" sz="3200" spc="-100">
                <a:latin typeface="Trebuchet MS"/>
                <a:cs typeface="Trebuchet MS"/>
              </a:rPr>
              <a:t> </a:t>
            </a:r>
            <a:r>
              <a:rPr dirty="0" sz="3200" spc="-10">
                <a:latin typeface="Trebuchet MS"/>
                <a:cs typeface="Trebuchet MS"/>
              </a:rPr>
              <a:t>abdominal</a:t>
            </a:r>
            <a:r>
              <a:rPr dirty="0" sz="3200" spc="-90">
                <a:latin typeface="Trebuchet MS"/>
                <a:cs typeface="Trebuchet MS"/>
              </a:rPr>
              <a:t> </a:t>
            </a:r>
            <a:r>
              <a:rPr dirty="0" sz="3200" spc="-95">
                <a:latin typeface="Trebuchet MS"/>
                <a:cs typeface="Trebuchet MS"/>
              </a:rPr>
              <a:t>obesity,</a:t>
            </a:r>
            <a:r>
              <a:rPr dirty="0" sz="3200" spc="-100">
                <a:latin typeface="Trebuchet MS"/>
                <a:cs typeface="Trebuchet MS"/>
              </a:rPr>
              <a:t> </a:t>
            </a:r>
            <a:r>
              <a:rPr dirty="0" sz="3200" spc="-75">
                <a:latin typeface="Trebuchet MS"/>
                <a:cs typeface="Trebuchet MS"/>
              </a:rPr>
              <a:t>hyperglycemia, </a:t>
            </a:r>
            <a:r>
              <a:rPr dirty="0" sz="3200" spc="-950">
                <a:latin typeface="Trebuchet MS"/>
                <a:cs typeface="Trebuchet MS"/>
              </a:rPr>
              <a:t> </a:t>
            </a:r>
            <a:r>
              <a:rPr dirty="0" sz="3200" spc="-65">
                <a:latin typeface="Trebuchet MS"/>
                <a:cs typeface="Trebuchet MS"/>
              </a:rPr>
              <a:t>d</a:t>
            </a:r>
            <a:r>
              <a:rPr dirty="0" sz="3200" spc="-75">
                <a:latin typeface="Trebuchet MS"/>
                <a:cs typeface="Trebuchet MS"/>
              </a:rPr>
              <a:t>y</a:t>
            </a:r>
            <a:r>
              <a:rPr dirty="0" sz="3200" spc="-25">
                <a:latin typeface="Trebuchet MS"/>
                <a:cs typeface="Trebuchet MS"/>
              </a:rPr>
              <a:t>slipidemi</a:t>
            </a:r>
            <a:r>
              <a:rPr dirty="0" sz="3200" spc="-20">
                <a:latin typeface="Trebuchet MS"/>
                <a:cs typeface="Trebuchet MS"/>
              </a:rPr>
              <a:t>a</a:t>
            </a:r>
            <a:r>
              <a:rPr dirty="0" sz="3200" spc="-260">
                <a:latin typeface="Trebuchet MS"/>
                <a:cs typeface="Trebuchet MS"/>
              </a:rPr>
              <a:t>,</a:t>
            </a:r>
            <a:r>
              <a:rPr dirty="0" sz="3200" spc="-360">
                <a:latin typeface="Trebuchet MS"/>
                <a:cs typeface="Trebuchet MS"/>
              </a:rPr>
              <a:t> </a:t>
            </a:r>
            <a:r>
              <a:rPr dirty="0" sz="3200" spc="10">
                <a:latin typeface="Trebuchet MS"/>
                <a:cs typeface="Trebuchet MS"/>
              </a:rPr>
              <a:t>an</a:t>
            </a:r>
            <a:r>
              <a:rPr dirty="0" sz="3200" spc="15">
                <a:latin typeface="Trebuchet MS"/>
                <a:cs typeface="Trebuchet MS"/>
              </a:rPr>
              <a:t>d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105">
                <a:latin typeface="Trebuchet MS"/>
                <a:cs typeface="Trebuchet MS"/>
              </a:rPr>
              <a:t>hyper</a:t>
            </a:r>
            <a:r>
              <a:rPr dirty="0" sz="3200" spc="-95">
                <a:latin typeface="Trebuchet MS"/>
                <a:cs typeface="Trebuchet MS"/>
              </a:rPr>
              <a:t>t</a:t>
            </a:r>
            <a:r>
              <a:rPr dirty="0" sz="3200" spc="20">
                <a:latin typeface="Trebuchet MS"/>
                <a:cs typeface="Trebuchet MS"/>
              </a:rPr>
              <a:t>ensio</a:t>
            </a:r>
            <a:r>
              <a:rPr dirty="0" sz="3200" spc="20">
                <a:latin typeface="Trebuchet MS"/>
                <a:cs typeface="Trebuchet MS"/>
              </a:rPr>
              <a:t>n</a:t>
            </a:r>
            <a:r>
              <a:rPr dirty="0" sz="3200" spc="-260">
                <a:latin typeface="Trebuchet MS"/>
                <a:cs typeface="Trebuchet MS"/>
              </a:rPr>
              <a:t>.</a:t>
            </a:r>
            <a:endParaRPr sz="3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65404" y="0"/>
            <a:ext cx="10668000" cy="1458595"/>
          </a:xfrm>
          <a:custGeom>
            <a:avLst/>
            <a:gdLst/>
            <a:ahLst/>
            <a:cxnLst/>
            <a:rect l="l" t="t" r="r" b="b"/>
            <a:pathLst>
              <a:path w="10668000" h="1458595">
                <a:moveTo>
                  <a:pt x="0" y="1458467"/>
                </a:moveTo>
                <a:lnTo>
                  <a:pt x="10668000" y="1458467"/>
                </a:lnTo>
                <a:lnTo>
                  <a:pt x="10668000" y="0"/>
                </a:lnTo>
                <a:lnTo>
                  <a:pt x="0" y="0"/>
                </a:lnTo>
                <a:lnTo>
                  <a:pt x="0" y="1458467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80107" y="0"/>
            <a:ext cx="8115934" cy="953769"/>
          </a:xfrm>
          <a:prstGeom prst="rect"/>
        </p:spPr>
        <p:txBody>
          <a:bodyPr wrap="square" lIns="0" tIns="67945" rIns="0" bIns="0" rtlCol="0" vert="horz">
            <a:spAutoFit/>
          </a:bodyPr>
          <a:lstStyle/>
          <a:p>
            <a:pPr marL="2962275" marR="5080" indent="-2949575">
              <a:lnSpc>
                <a:spcPts val="3460"/>
              </a:lnSpc>
              <a:spcBef>
                <a:spcPts val="535"/>
              </a:spcBef>
            </a:pPr>
            <a:r>
              <a:rPr dirty="0" sz="3200" spc="-215"/>
              <a:t>Th</a:t>
            </a:r>
            <a:r>
              <a:rPr dirty="0" sz="3200" spc="-204"/>
              <a:t>e</a:t>
            </a:r>
            <a:r>
              <a:rPr dirty="0" sz="3200" spc="-350"/>
              <a:t> </a:t>
            </a:r>
            <a:r>
              <a:rPr dirty="0" sz="3200" spc="-220"/>
              <a:t>the</a:t>
            </a:r>
            <a:r>
              <a:rPr dirty="0" sz="3200" spc="-254"/>
              <a:t>r</a:t>
            </a:r>
            <a:r>
              <a:rPr dirty="0" sz="3200" spc="-195"/>
              <a:t>apeut</a:t>
            </a:r>
            <a:r>
              <a:rPr dirty="0" sz="3200" spc="-125"/>
              <a:t>i</a:t>
            </a:r>
            <a:r>
              <a:rPr dirty="0" sz="3200" spc="-5"/>
              <a:t>c</a:t>
            </a:r>
            <a:r>
              <a:rPr dirty="0" sz="3200" spc="-345"/>
              <a:t> </a:t>
            </a:r>
            <a:r>
              <a:rPr dirty="0" sz="3200" spc="-235"/>
              <a:t>g</a:t>
            </a:r>
            <a:r>
              <a:rPr dirty="0" sz="3200" spc="-40"/>
              <a:t>oals</a:t>
            </a:r>
            <a:r>
              <a:rPr dirty="0" sz="3200" spc="-360"/>
              <a:t> </a:t>
            </a:r>
            <a:r>
              <a:rPr dirty="0" sz="3200" spc="-130"/>
              <a:t>i</a:t>
            </a:r>
            <a:r>
              <a:rPr dirty="0" sz="3200" spc="-240"/>
              <a:t>n</a:t>
            </a:r>
            <a:r>
              <a:rPr dirty="0" sz="3200" spc="270"/>
              <a:t> </a:t>
            </a:r>
            <a:r>
              <a:rPr dirty="0" sz="3200" spc="-215"/>
              <a:t>me</a:t>
            </a:r>
            <a:r>
              <a:rPr dirty="0" sz="3200" spc="-145"/>
              <a:t>t</a:t>
            </a:r>
            <a:r>
              <a:rPr dirty="0" sz="3200" spc="-125"/>
              <a:t>aboli</a:t>
            </a:r>
            <a:r>
              <a:rPr dirty="0" sz="3200" spc="-135"/>
              <a:t>c</a:t>
            </a:r>
            <a:r>
              <a:rPr dirty="0" sz="3200" spc="-385"/>
              <a:t> </a:t>
            </a:r>
            <a:r>
              <a:rPr dirty="0" sz="3200" spc="150"/>
              <a:t>s</a:t>
            </a:r>
            <a:r>
              <a:rPr dirty="0" sz="3200" spc="-185"/>
              <a:t>ynd</a:t>
            </a:r>
            <a:r>
              <a:rPr dirty="0" sz="3200" spc="-180"/>
              <a:t>r</a:t>
            </a:r>
            <a:r>
              <a:rPr dirty="0" sz="3200" spc="-110"/>
              <a:t>ome</a:t>
            </a:r>
            <a:r>
              <a:rPr dirty="0" sz="3200" spc="-360"/>
              <a:t> </a:t>
            </a:r>
            <a:r>
              <a:rPr dirty="0" sz="3200" spc="-215"/>
              <a:t>a</a:t>
            </a:r>
            <a:r>
              <a:rPr dirty="0" sz="3200" spc="-185"/>
              <a:t>r</a:t>
            </a:r>
            <a:r>
              <a:rPr dirty="0" sz="3200" spc="-235"/>
              <a:t>e:  </a:t>
            </a:r>
            <a:r>
              <a:rPr dirty="0" sz="3200" spc="20"/>
              <a:t>Discu</a:t>
            </a:r>
            <a:r>
              <a:rPr dirty="0" sz="3200" spc="30"/>
              <a:t>s</a:t>
            </a:r>
            <a:r>
              <a:rPr dirty="0" sz="3200" spc="-65"/>
              <a:t>sion</a:t>
            </a:r>
            <a:r>
              <a:rPr dirty="0" sz="3200" spc="-345"/>
              <a:t> </a:t>
            </a:r>
            <a:r>
              <a:rPr dirty="0" sz="3200" spc="-5"/>
              <a:t>2</a:t>
            </a:r>
            <a:endParaRPr sz="3200"/>
          </a:p>
        </p:txBody>
      </p:sp>
      <p:sp>
        <p:nvSpPr>
          <p:cNvPr id="4" name="object 4"/>
          <p:cNvSpPr/>
          <p:nvPr/>
        </p:nvSpPr>
        <p:spPr>
          <a:xfrm>
            <a:off x="685800" y="1825751"/>
            <a:ext cx="10668000" cy="4351020"/>
          </a:xfrm>
          <a:custGeom>
            <a:avLst/>
            <a:gdLst/>
            <a:ahLst/>
            <a:cxnLst/>
            <a:rect l="l" t="t" r="r" b="b"/>
            <a:pathLst>
              <a:path w="10668000" h="4351020">
                <a:moveTo>
                  <a:pt x="10668000" y="0"/>
                </a:moveTo>
                <a:lnTo>
                  <a:pt x="0" y="0"/>
                </a:lnTo>
                <a:lnTo>
                  <a:pt x="0" y="4351020"/>
                </a:lnTo>
                <a:lnTo>
                  <a:pt x="10668000" y="4351020"/>
                </a:lnTo>
                <a:lnTo>
                  <a:pt x="10668000" y="0"/>
                </a:lnTo>
                <a:close/>
              </a:path>
            </a:pathLst>
          </a:custGeom>
          <a:solidFill>
            <a:srgbClr val="C1E4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764540" y="2347087"/>
            <a:ext cx="10383520" cy="2524760"/>
          </a:xfrm>
          <a:prstGeom prst="rect">
            <a:avLst/>
          </a:prstGeom>
        </p:spPr>
        <p:txBody>
          <a:bodyPr wrap="square" lIns="0" tIns="67945" rIns="0" bIns="0" rtlCol="0" vert="horz">
            <a:spAutoFit/>
          </a:bodyPr>
          <a:lstStyle/>
          <a:p>
            <a:pPr marL="241300" marR="5080" indent="-228600">
              <a:lnSpc>
                <a:spcPts val="3460"/>
              </a:lnSpc>
              <a:spcBef>
                <a:spcPts val="53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200" spc="-465">
                <a:latin typeface="Trebuchet MS"/>
                <a:cs typeface="Trebuchet MS"/>
              </a:rPr>
              <a:t>T</a:t>
            </a:r>
            <a:r>
              <a:rPr dirty="0" sz="3200" spc="-225">
                <a:latin typeface="Trebuchet MS"/>
                <a:cs typeface="Trebuchet MS"/>
              </a:rPr>
              <a:t>r</a:t>
            </a:r>
            <a:r>
              <a:rPr dirty="0" sz="3200" spc="-20">
                <a:latin typeface="Trebuchet MS"/>
                <a:cs typeface="Trebuchet MS"/>
              </a:rPr>
              <a:t>e</a:t>
            </a:r>
            <a:r>
              <a:rPr dirty="0" sz="3200" spc="-35">
                <a:latin typeface="Trebuchet MS"/>
                <a:cs typeface="Trebuchet MS"/>
              </a:rPr>
              <a:t>a</a:t>
            </a:r>
            <a:r>
              <a:rPr dirty="0" sz="3200" spc="-235">
                <a:latin typeface="Trebuchet MS"/>
                <a:cs typeface="Trebuchet MS"/>
              </a:rPr>
              <a:t>t</a:t>
            </a:r>
            <a:r>
              <a:rPr dirty="0" sz="3200" spc="-310">
                <a:latin typeface="Trebuchet MS"/>
                <a:cs typeface="Trebuchet MS"/>
              </a:rPr>
              <a:t> </a:t>
            </a:r>
            <a:r>
              <a:rPr dirty="0" sz="3200">
                <a:latin typeface="Trebuchet MS"/>
                <a:cs typeface="Trebuchet MS"/>
              </a:rPr>
              <a:t>und</a:t>
            </a:r>
            <a:r>
              <a:rPr dirty="0" sz="3200" spc="5">
                <a:latin typeface="Trebuchet MS"/>
                <a:cs typeface="Trebuchet MS"/>
              </a:rPr>
              <a:t>e</a:t>
            </a:r>
            <a:r>
              <a:rPr dirty="0" sz="3200" spc="-105">
                <a:latin typeface="Trebuchet MS"/>
                <a:cs typeface="Trebuchet MS"/>
              </a:rPr>
              <a:t>rlyin</a:t>
            </a:r>
            <a:r>
              <a:rPr dirty="0" sz="3200" spc="-120">
                <a:latin typeface="Trebuchet MS"/>
                <a:cs typeface="Trebuchet MS"/>
              </a:rPr>
              <a:t>g</a:t>
            </a:r>
            <a:r>
              <a:rPr dirty="0" sz="3200" spc="-320">
                <a:latin typeface="Trebuchet MS"/>
                <a:cs typeface="Trebuchet MS"/>
              </a:rPr>
              <a:t> </a:t>
            </a:r>
            <a:r>
              <a:rPr dirty="0" sz="3200" spc="75">
                <a:latin typeface="Trebuchet MS"/>
                <a:cs typeface="Trebuchet MS"/>
              </a:rPr>
              <a:t>c</a:t>
            </a:r>
            <a:r>
              <a:rPr dirty="0" sz="3200" spc="110">
                <a:latin typeface="Trebuchet MS"/>
                <a:cs typeface="Trebuchet MS"/>
              </a:rPr>
              <a:t>au</a:t>
            </a:r>
            <a:r>
              <a:rPr dirty="0" sz="3200" spc="90">
                <a:latin typeface="Trebuchet MS"/>
                <a:cs typeface="Trebuchet MS"/>
              </a:rPr>
              <a:t>s</a:t>
            </a:r>
            <a:r>
              <a:rPr dirty="0" sz="3200" spc="100">
                <a:latin typeface="Trebuchet MS"/>
                <a:cs typeface="Trebuchet MS"/>
              </a:rPr>
              <a:t>es</a:t>
            </a:r>
            <a:r>
              <a:rPr dirty="0" sz="3200" spc="-330">
                <a:latin typeface="Trebuchet MS"/>
                <a:cs typeface="Trebuchet MS"/>
              </a:rPr>
              <a:t> </a:t>
            </a:r>
            <a:r>
              <a:rPr dirty="0" sz="3200" spc="-25">
                <a:latin typeface="Trebuchet MS"/>
                <a:cs typeface="Trebuchet MS"/>
              </a:rPr>
              <a:t>b</a:t>
            </a:r>
            <a:r>
              <a:rPr dirty="0" sz="3200" spc="-130">
                <a:latin typeface="Trebuchet MS"/>
                <a:cs typeface="Trebuchet MS"/>
              </a:rPr>
              <a:t>y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220">
                <a:latin typeface="Trebuchet MS"/>
                <a:cs typeface="Trebuchet MS"/>
              </a:rPr>
              <a:t>r</a:t>
            </a:r>
            <a:r>
              <a:rPr dirty="0" sz="3200" spc="-25">
                <a:latin typeface="Trebuchet MS"/>
                <a:cs typeface="Trebuchet MS"/>
              </a:rPr>
              <a:t>e</a:t>
            </a:r>
            <a:r>
              <a:rPr dirty="0" sz="3200" spc="-20">
                <a:latin typeface="Trebuchet MS"/>
                <a:cs typeface="Trebuchet MS"/>
              </a:rPr>
              <a:t>d</a:t>
            </a:r>
            <a:r>
              <a:rPr dirty="0" sz="3200" spc="-10">
                <a:latin typeface="Trebuchet MS"/>
                <a:cs typeface="Trebuchet MS"/>
              </a:rPr>
              <a:t>ucing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110">
                <a:latin typeface="Trebuchet MS"/>
                <a:cs typeface="Trebuchet MS"/>
              </a:rPr>
              <a:t>w</a:t>
            </a:r>
            <a:r>
              <a:rPr dirty="0" sz="3200" spc="-135">
                <a:latin typeface="Trebuchet MS"/>
                <a:cs typeface="Trebuchet MS"/>
              </a:rPr>
              <a:t>e</a:t>
            </a:r>
            <a:r>
              <a:rPr dirty="0" sz="3200" spc="-70">
                <a:latin typeface="Trebuchet MS"/>
                <a:cs typeface="Trebuchet MS"/>
              </a:rPr>
              <a:t>i</a:t>
            </a:r>
            <a:r>
              <a:rPr dirty="0" sz="3200" spc="-105">
                <a:latin typeface="Trebuchet MS"/>
                <a:cs typeface="Trebuchet MS"/>
              </a:rPr>
              <a:t>gh</a:t>
            </a:r>
            <a:r>
              <a:rPr dirty="0" sz="3200" spc="-75">
                <a:latin typeface="Trebuchet MS"/>
                <a:cs typeface="Trebuchet MS"/>
              </a:rPr>
              <a:t>t</a:t>
            </a:r>
            <a:r>
              <a:rPr dirty="0" sz="3200" spc="-310">
                <a:latin typeface="Trebuchet MS"/>
                <a:cs typeface="Trebuchet MS"/>
              </a:rPr>
              <a:t> </a:t>
            </a:r>
            <a:r>
              <a:rPr dirty="0" sz="3200" spc="10">
                <a:latin typeface="Trebuchet MS"/>
                <a:cs typeface="Trebuchet MS"/>
              </a:rPr>
              <a:t>an</a:t>
            </a:r>
            <a:r>
              <a:rPr dirty="0" sz="3200" spc="15">
                <a:latin typeface="Trebuchet MS"/>
                <a:cs typeface="Trebuchet MS"/>
              </a:rPr>
              <a:t>d</a:t>
            </a:r>
            <a:r>
              <a:rPr dirty="0" sz="3200" spc="-310">
                <a:latin typeface="Trebuchet MS"/>
                <a:cs typeface="Trebuchet MS"/>
              </a:rPr>
              <a:t> </a:t>
            </a:r>
            <a:r>
              <a:rPr dirty="0" sz="3200" spc="-55">
                <a:latin typeface="Trebuchet MS"/>
                <a:cs typeface="Trebuchet MS"/>
              </a:rPr>
              <a:t>inc</a:t>
            </a:r>
            <a:r>
              <a:rPr dirty="0" sz="3200" spc="-95">
                <a:latin typeface="Trebuchet MS"/>
                <a:cs typeface="Trebuchet MS"/>
              </a:rPr>
              <a:t>r</a:t>
            </a:r>
            <a:r>
              <a:rPr dirty="0" sz="3200" spc="-20">
                <a:latin typeface="Trebuchet MS"/>
                <a:cs typeface="Trebuchet MS"/>
              </a:rPr>
              <a:t>e</a:t>
            </a:r>
            <a:r>
              <a:rPr dirty="0" sz="3200" spc="-15">
                <a:latin typeface="Trebuchet MS"/>
                <a:cs typeface="Trebuchet MS"/>
              </a:rPr>
              <a:t>a</a:t>
            </a:r>
            <a:r>
              <a:rPr dirty="0" sz="3200" spc="65">
                <a:latin typeface="Trebuchet MS"/>
                <a:cs typeface="Trebuchet MS"/>
              </a:rPr>
              <a:t>s</a:t>
            </a:r>
            <a:r>
              <a:rPr dirty="0" sz="3200" spc="50">
                <a:latin typeface="Trebuchet MS"/>
                <a:cs typeface="Trebuchet MS"/>
              </a:rPr>
              <a:t>i</a:t>
            </a:r>
            <a:r>
              <a:rPr dirty="0" sz="3200" spc="-20">
                <a:latin typeface="Trebuchet MS"/>
                <a:cs typeface="Trebuchet MS"/>
              </a:rPr>
              <a:t>ng  </a:t>
            </a:r>
            <a:r>
              <a:rPr dirty="0" sz="3200" spc="-40">
                <a:latin typeface="Trebuchet MS"/>
                <a:cs typeface="Trebuchet MS"/>
              </a:rPr>
              <a:t>ph</a:t>
            </a:r>
            <a:r>
              <a:rPr dirty="0" sz="3200" spc="-50">
                <a:latin typeface="Trebuchet MS"/>
                <a:cs typeface="Trebuchet MS"/>
              </a:rPr>
              <a:t>y</a:t>
            </a:r>
            <a:r>
              <a:rPr dirty="0" sz="3200" spc="60">
                <a:latin typeface="Trebuchet MS"/>
                <a:cs typeface="Trebuchet MS"/>
              </a:rPr>
              <a:t>si</a:t>
            </a:r>
            <a:r>
              <a:rPr dirty="0" sz="3200" spc="65">
                <a:latin typeface="Trebuchet MS"/>
                <a:cs typeface="Trebuchet MS"/>
              </a:rPr>
              <a:t>c</a:t>
            </a:r>
            <a:r>
              <a:rPr dirty="0" sz="3200" spc="-65">
                <a:latin typeface="Trebuchet MS"/>
                <a:cs typeface="Trebuchet MS"/>
              </a:rPr>
              <a:t>a</a:t>
            </a:r>
            <a:r>
              <a:rPr dirty="0" sz="3200" spc="-35">
                <a:latin typeface="Trebuchet MS"/>
                <a:cs typeface="Trebuchet MS"/>
              </a:rPr>
              <a:t>l</a:t>
            </a:r>
            <a:r>
              <a:rPr dirty="0" sz="3200" spc="-330">
                <a:latin typeface="Trebuchet MS"/>
                <a:cs typeface="Trebuchet MS"/>
              </a:rPr>
              <a:t> </a:t>
            </a:r>
            <a:r>
              <a:rPr dirty="0" sz="3200" spc="-80">
                <a:latin typeface="Trebuchet MS"/>
                <a:cs typeface="Trebuchet MS"/>
              </a:rPr>
              <a:t>acti</a:t>
            </a:r>
            <a:r>
              <a:rPr dirty="0" sz="3200" spc="-80">
                <a:latin typeface="Trebuchet MS"/>
                <a:cs typeface="Trebuchet MS"/>
              </a:rPr>
              <a:t>v</a:t>
            </a:r>
            <a:r>
              <a:rPr dirty="0" sz="3200" spc="-170">
                <a:latin typeface="Trebuchet MS"/>
                <a:cs typeface="Trebuchet MS"/>
              </a:rPr>
              <a:t>ity</a:t>
            </a:r>
            <a:endParaRPr sz="3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Arial MT"/>
              <a:buChar char="•"/>
            </a:pPr>
            <a:endParaRPr sz="4650">
              <a:latin typeface="Trebuchet MS"/>
              <a:cs typeface="Trebuchet MS"/>
            </a:endParaRPr>
          </a:p>
          <a:p>
            <a:pPr marL="241300" marR="744855" indent="-228600">
              <a:lnSpc>
                <a:spcPts val="3460"/>
              </a:lnSpc>
              <a:buFont typeface="Arial MT"/>
              <a:buChar char="•"/>
              <a:tabLst>
                <a:tab pos="241300" algn="l"/>
              </a:tabLst>
            </a:pPr>
            <a:r>
              <a:rPr dirty="0" sz="3200" spc="-195">
                <a:latin typeface="Trebuchet MS"/>
                <a:cs typeface="Trebuchet MS"/>
              </a:rPr>
              <a:t>Treat</a:t>
            </a:r>
            <a:r>
              <a:rPr dirty="0" sz="3200" spc="-310">
                <a:latin typeface="Trebuchet MS"/>
                <a:cs typeface="Trebuchet MS"/>
              </a:rPr>
              <a:t> </a:t>
            </a:r>
            <a:r>
              <a:rPr dirty="0" sz="3200" spc="-20">
                <a:latin typeface="Trebuchet MS"/>
                <a:cs typeface="Trebuchet MS"/>
              </a:rPr>
              <a:t>cardiovascular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30">
                <a:latin typeface="Trebuchet MS"/>
                <a:cs typeface="Trebuchet MS"/>
              </a:rPr>
              <a:t>risk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50">
                <a:latin typeface="Trebuchet MS"/>
                <a:cs typeface="Trebuchet MS"/>
              </a:rPr>
              <a:t>factors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180">
                <a:latin typeface="Trebuchet MS"/>
                <a:cs typeface="Trebuchet MS"/>
              </a:rPr>
              <a:t>if</a:t>
            </a:r>
            <a:r>
              <a:rPr dirty="0" sz="3200" spc="-320">
                <a:latin typeface="Trebuchet MS"/>
                <a:cs typeface="Trebuchet MS"/>
              </a:rPr>
              <a:t> </a:t>
            </a:r>
            <a:r>
              <a:rPr dirty="0" sz="3200" spc="-105">
                <a:latin typeface="Trebuchet MS"/>
                <a:cs typeface="Trebuchet MS"/>
              </a:rPr>
              <a:t>they</a:t>
            </a:r>
            <a:r>
              <a:rPr dirty="0" sz="3200" spc="-310">
                <a:latin typeface="Trebuchet MS"/>
                <a:cs typeface="Trebuchet MS"/>
              </a:rPr>
              <a:t> </a:t>
            </a:r>
            <a:r>
              <a:rPr dirty="0" sz="3200" spc="-20">
                <a:latin typeface="Trebuchet MS"/>
                <a:cs typeface="Trebuchet MS"/>
              </a:rPr>
              <a:t>persist</a:t>
            </a:r>
            <a:r>
              <a:rPr dirty="0" sz="3200" spc="-330">
                <a:latin typeface="Trebuchet MS"/>
                <a:cs typeface="Trebuchet MS"/>
              </a:rPr>
              <a:t> </a:t>
            </a:r>
            <a:r>
              <a:rPr dirty="0" sz="3200" spc="-30">
                <a:latin typeface="Trebuchet MS"/>
                <a:cs typeface="Trebuchet MS"/>
              </a:rPr>
              <a:t>despite </a:t>
            </a:r>
            <a:r>
              <a:rPr dirty="0" sz="3200" spc="-950">
                <a:latin typeface="Trebuchet MS"/>
                <a:cs typeface="Trebuchet MS"/>
              </a:rPr>
              <a:t> </a:t>
            </a:r>
            <a:r>
              <a:rPr dirty="0" sz="3200" spc="-150">
                <a:latin typeface="Trebuchet MS"/>
                <a:cs typeface="Trebuchet MS"/>
              </a:rPr>
              <a:t>li</a:t>
            </a:r>
            <a:r>
              <a:rPr dirty="0" sz="3200" spc="-225">
                <a:latin typeface="Trebuchet MS"/>
                <a:cs typeface="Trebuchet MS"/>
              </a:rPr>
              <a:t>f</a:t>
            </a:r>
            <a:r>
              <a:rPr dirty="0" sz="3200" spc="114">
                <a:latin typeface="Trebuchet MS"/>
                <a:cs typeface="Trebuchet MS"/>
              </a:rPr>
              <a:t>e</a:t>
            </a:r>
            <a:r>
              <a:rPr dirty="0" sz="3200" spc="65">
                <a:latin typeface="Trebuchet MS"/>
                <a:cs typeface="Trebuchet MS"/>
              </a:rPr>
              <a:t>s</a:t>
            </a:r>
            <a:r>
              <a:rPr dirty="0" sz="3200" spc="-125">
                <a:latin typeface="Trebuchet MS"/>
                <a:cs typeface="Trebuchet MS"/>
              </a:rPr>
              <a:t>tyl</a:t>
            </a:r>
            <a:r>
              <a:rPr dirty="0" sz="3200" spc="-170">
                <a:latin typeface="Trebuchet MS"/>
                <a:cs typeface="Trebuchet MS"/>
              </a:rPr>
              <a:t>e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10">
                <a:latin typeface="Trebuchet MS"/>
                <a:cs typeface="Trebuchet MS"/>
              </a:rPr>
              <a:t>mod</a:t>
            </a:r>
            <a:r>
              <a:rPr dirty="0" sz="3200">
                <a:latin typeface="Trebuchet MS"/>
                <a:cs typeface="Trebuchet MS"/>
              </a:rPr>
              <a:t>i</a:t>
            </a:r>
            <a:r>
              <a:rPr dirty="0" sz="3200" spc="-85">
                <a:latin typeface="Trebuchet MS"/>
                <a:cs typeface="Trebuchet MS"/>
              </a:rPr>
              <a:t>fi</a:t>
            </a:r>
            <a:r>
              <a:rPr dirty="0" sz="3200" spc="-140">
                <a:latin typeface="Trebuchet MS"/>
                <a:cs typeface="Trebuchet MS"/>
              </a:rPr>
              <a:t>c</a:t>
            </a:r>
            <a:r>
              <a:rPr dirty="0" sz="3200">
                <a:latin typeface="Trebuchet MS"/>
                <a:cs typeface="Trebuchet MS"/>
              </a:rPr>
              <a:t>a</a:t>
            </a:r>
            <a:r>
              <a:rPr dirty="0" sz="3200" spc="-85">
                <a:latin typeface="Trebuchet MS"/>
                <a:cs typeface="Trebuchet MS"/>
              </a:rPr>
              <a:t>tion</a:t>
            </a:r>
            <a:endParaRPr sz="3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200" y="365759"/>
            <a:ext cx="10515600" cy="1324610"/>
          </a:xfrm>
          <a:custGeom>
            <a:avLst/>
            <a:gdLst/>
            <a:ahLst/>
            <a:cxnLst/>
            <a:rect l="l" t="t" r="r" b="b"/>
            <a:pathLst>
              <a:path w="10515600" h="1324610">
                <a:moveTo>
                  <a:pt x="10515600" y="0"/>
                </a:moveTo>
                <a:lnTo>
                  <a:pt x="0" y="0"/>
                </a:lnTo>
                <a:lnTo>
                  <a:pt x="0" y="1324356"/>
                </a:lnTo>
                <a:lnTo>
                  <a:pt x="10515600" y="1324356"/>
                </a:lnTo>
                <a:lnTo>
                  <a:pt x="105156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43805" y="605155"/>
            <a:ext cx="309943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70"/>
              <a:t>S</a:t>
            </a:r>
            <a:r>
              <a:rPr dirty="0" spc="-90"/>
              <a:t>t</a:t>
            </a:r>
            <a:r>
              <a:rPr dirty="0" spc="-260"/>
              <a:t>o</a:t>
            </a:r>
            <a:r>
              <a:rPr dirty="0" spc="-254"/>
              <a:t>r</a:t>
            </a:r>
            <a:r>
              <a:rPr dirty="0" spc="-200"/>
              <a:t>e</a:t>
            </a:r>
            <a:r>
              <a:rPr dirty="0" spc="-200"/>
              <a:t>d</a:t>
            </a:r>
            <a:r>
              <a:rPr dirty="0" spc="-480"/>
              <a:t> </a:t>
            </a:r>
            <a:r>
              <a:rPr dirty="0" spc="-170"/>
              <a:t>insulin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78735" y="1510283"/>
            <a:ext cx="6096000" cy="3480816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088136" y="5146547"/>
            <a:ext cx="9123045" cy="1569720"/>
          </a:xfrm>
          <a:prstGeom prst="rect">
            <a:avLst/>
          </a:prstGeom>
          <a:solidFill>
            <a:srgbClr val="C1E4F5"/>
          </a:solidFill>
        </p:spPr>
        <p:txBody>
          <a:bodyPr wrap="square" lIns="0" tIns="25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2650">
              <a:latin typeface="Times New Roman"/>
              <a:cs typeface="Times New Roman"/>
            </a:endParaRPr>
          </a:p>
          <a:p>
            <a:pPr marL="91440">
              <a:lnSpc>
                <a:spcPct val="100000"/>
              </a:lnSpc>
            </a:pPr>
            <a:r>
              <a:rPr dirty="0" sz="2400" spc="-25">
                <a:latin typeface="Trebuchet MS"/>
                <a:cs typeface="Trebuchet MS"/>
              </a:rPr>
              <a:t>What</a:t>
            </a:r>
            <a:r>
              <a:rPr dirty="0" sz="2400" spc="-229">
                <a:latin typeface="Trebuchet MS"/>
                <a:cs typeface="Trebuchet MS"/>
              </a:rPr>
              <a:t> </a:t>
            </a:r>
            <a:r>
              <a:rPr dirty="0" sz="2400" spc="40">
                <a:latin typeface="Trebuchet MS"/>
                <a:cs typeface="Trebuchet MS"/>
              </a:rPr>
              <a:t>is</a:t>
            </a:r>
            <a:r>
              <a:rPr dirty="0" sz="2400" spc="-235">
                <a:latin typeface="Trebuchet MS"/>
                <a:cs typeface="Trebuchet MS"/>
              </a:rPr>
              <a:t> </a:t>
            </a:r>
            <a:r>
              <a:rPr dirty="0" sz="2400" spc="-70">
                <a:latin typeface="Trebuchet MS"/>
                <a:cs typeface="Trebuchet MS"/>
              </a:rPr>
              <a:t>the</a:t>
            </a:r>
            <a:r>
              <a:rPr dirty="0" sz="2400" spc="-240">
                <a:latin typeface="Trebuchet MS"/>
                <a:cs typeface="Trebuchet MS"/>
              </a:rPr>
              <a:t> </a:t>
            </a:r>
            <a:r>
              <a:rPr dirty="0" sz="2400" spc="-35">
                <a:latin typeface="Trebuchet MS"/>
                <a:cs typeface="Trebuchet MS"/>
              </a:rPr>
              <a:t>importance</a:t>
            </a:r>
            <a:r>
              <a:rPr dirty="0" sz="2400" spc="-229">
                <a:latin typeface="Trebuchet MS"/>
                <a:cs typeface="Trebuchet MS"/>
              </a:rPr>
              <a:t> </a:t>
            </a:r>
            <a:r>
              <a:rPr dirty="0" sz="2400" spc="-65">
                <a:latin typeface="Trebuchet MS"/>
                <a:cs typeface="Trebuchet MS"/>
              </a:rPr>
              <a:t>of</a:t>
            </a:r>
            <a:r>
              <a:rPr dirty="0" sz="2400" spc="-225">
                <a:latin typeface="Trebuchet MS"/>
                <a:cs typeface="Trebuchet MS"/>
              </a:rPr>
              <a:t> </a:t>
            </a:r>
            <a:r>
              <a:rPr dirty="0" sz="2400" spc="-25">
                <a:latin typeface="Trebuchet MS"/>
                <a:cs typeface="Trebuchet MS"/>
              </a:rPr>
              <a:t>C-peptide</a:t>
            </a:r>
            <a:r>
              <a:rPr dirty="0" sz="2400" spc="-225">
                <a:latin typeface="Trebuchet MS"/>
                <a:cs typeface="Trebuchet MS"/>
              </a:rPr>
              <a:t> </a:t>
            </a:r>
            <a:r>
              <a:rPr dirty="0" sz="2400" spc="-80">
                <a:latin typeface="Trebuchet MS"/>
                <a:cs typeface="Trebuchet MS"/>
              </a:rPr>
              <a:t>level</a:t>
            </a:r>
            <a:r>
              <a:rPr dirty="0" sz="2400" spc="-225">
                <a:latin typeface="Trebuchet MS"/>
                <a:cs typeface="Trebuchet MS"/>
              </a:rPr>
              <a:t> </a:t>
            </a:r>
            <a:r>
              <a:rPr dirty="0" sz="2400" spc="10">
                <a:latin typeface="Trebuchet MS"/>
                <a:cs typeface="Trebuchet MS"/>
              </a:rPr>
              <a:t>measurement?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65759"/>
            <a:ext cx="10515600" cy="1324610"/>
          </a:xfrm>
          <a:prstGeom prst="rect"/>
          <a:solidFill>
            <a:srgbClr val="FFFF00"/>
          </a:solidFill>
        </p:spPr>
        <p:txBody>
          <a:bodyPr wrap="square" lIns="0" tIns="252730" rIns="0" bIns="0" rtlCol="0" vert="horz">
            <a:spAutoFit/>
          </a:bodyPr>
          <a:lstStyle/>
          <a:p>
            <a:pPr algn="ctr" marL="1905">
              <a:lnSpc>
                <a:spcPct val="100000"/>
              </a:lnSpc>
              <a:spcBef>
                <a:spcPts val="1990"/>
              </a:spcBef>
            </a:pPr>
            <a:r>
              <a:rPr dirty="0" spc="-145"/>
              <a:t>Insulin</a:t>
            </a:r>
            <a:r>
              <a:rPr dirty="0" spc="-475"/>
              <a:t> </a:t>
            </a:r>
            <a:r>
              <a:rPr dirty="0" spc="-180"/>
              <a:t>hormone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8500" y="1905000"/>
            <a:ext cx="5071872" cy="3212592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525267" y="5379720"/>
            <a:ext cx="5183505" cy="822960"/>
          </a:xfrm>
          <a:prstGeom prst="rect">
            <a:avLst/>
          </a:prstGeom>
          <a:solidFill>
            <a:srgbClr val="C1E4F5"/>
          </a:solidFill>
        </p:spPr>
        <p:txBody>
          <a:bodyPr wrap="square" lIns="0" tIns="30480" rIns="0" bIns="0" rtlCol="0" vert="horz">
            <a:spAutoFit/>
          </a:bodyPr>
          <a:lstStyle/>
          <a:p>
            <a:pPr marL="320675" marR="537210" indent="-228600">
              <a:lnSpc>
                <a:spcPts val="2590"/>
              </a:lnSpc>
              <a:spcBef>
                <a:spcPts val="240"/>
              </a:spcBef>
              <a:buFont typeface="Arial MT"/>
              <a:buChar char="•"/>
              <a:tabLst>
                <a:tab pos="320675" algn="l"/>
              </a:tabLst>
            </a:pPr>
            <a:r>
              <a:rPr dirty="0" sz="2400" spc="60">
                <a:latin typeface="Trebuchet MS"/>
                <a:cs typeface="Trebuchet MS"/>
              </a:rPr>
              <a:t>W</a:t>
            </a:r>
            <a:r>
              <a:rPr dirty="0" sz="2400" spc="30">
                <a:latin typeface="Trebuchet MS"/>
                <a:cs typeface="Trebuchet MS"/>
              </a:rPr>
              <a:t>h</a:t>
            </a:r>
            <a:r>
              <a:rPr dirty="0" sz="2400" spc="-20">
                <a:latin typeface="Trebuchet MS"/>
                <a:cs typeface="Trebuchet MS"/>
              </a:rPr>
              <a:t>a</a:t>
            </a:r>
            <a:r>
              <a:rPr dirty="0" sz="2400" spc="-180">
                <a:latin typeface="Trebuchet MS"/>
                <a:cs typeface="Trebuchet MS"/>
              </a:rPr>
              <a:t>t</a:t>
            </a:r>
            <a:r>
              <a:rPr dirty="0" sz="2400" spc="-229">
                <a:latin typeface="Trebuchet MS"/>
                <a:cs typeface="Trebuchet MS"/>
              </a:rPr>
              <a:t> </a:t>
            </a:r>
            <a:r>
              <a:rPr dirty="0" sz="2400" spc="40">
                <a:latin typeface="Trebuchet MS"/>
                <a:cs typeface="Trebuchet MS"/>
              </a:rPr>
              <a:t>is</a:t>
            </a:r>
            <a:r>
              <a:rPr dirty="0" sz="2400" spc="-235">
                <a:latin typeface="Trebuchet MS"/>
                <a:cs typeface="Trebuchet MS"/>
              </a:rPr>
              <a:t> </a:t>
            </a:r>
            <a:r>
              <a:rPr dirty="0" sz="2400" spc="-175">
                <a:latin typeface="Trebuchet MS"/>
                <a:cs typeface="Trebuchet MS"/>
              </a:rPr>
              <a:t>t</a:t>
            </a:r>
            <a:r>
              <a:rPr dirty="0" sz="2400" spc="-25">
                <a:latin typeface="Trebuchet MS"/>
                <a:cs typeface="Trebuchet MS"/>
              </a:rPr>
              <a:t>h</a:t>
            </a:r>
            <a:r>
              <a:rPr dirty="0" sz="2400" spc="-20">
                <a:latin typeface="Trebuchet MS"/>
                <a:cs typeface="Trebuchet MS"/>
              </a:rPr>
              <a:t>e</a:t>
            </a:r>
            <a:r>
              <a:rPr dirty="0" sz="2400" spc="-245">
                <a:latin typeface="Trebuchet MS"/>
                <a:cs typeface="Trebuchet MS"/>
              </a:rPr>
              <a:t> </a:t>
            </a:r>
            <a:r>
              <a:rPr dirty="0" sz="2400" spc="-5">
                <a:latin typeface="Trebuchet MS"/>
                <a:cs typeface="Trebuchet MS"/>
              </a:rPr>
              <a:t>imp</a:t>
            </a:r>
            <a:r>
              <a:rPr dirty="0" sz="2400" spc="-15">
                <a:latin typeface="Trebuchet MS"/>
                <a:cs typeface="Trebuchet MS"/>
              </a:rPr>
              <a:t>o</a:t>
            </a:r>
            <a:r>
              <a:rPr dirty="0" sz="2400" spc="-95">
                <a:latin typeface="Trebuchet MS"/>
                <a:cs typeface="Trebuchet MS"/>
              </a:rPr>
              <a:t>rt</a:t>
            </a:r>
            <a:r>
              <a:rPr dirty="0" sz="2400" spc="-130">
                <a:latin typeface="Trebuchet MS"/>
                <a:cs typeface="Trebuchet MS"/>
              </a:rPr>
              <a:t>a</a:t>
            </a:r>
            <a:r>
              <a:rPr dirty="0" sz="2400" spc="5">
                <a:latin typeface="Trebuchet MS"/>
                <a:cs typeface="Trebuchet MS"/>
              </a:rPr>
              <a:t>nc</a:t>
            </a:r>
            <a:r>
              <a:rPr dirty="0" sz="2400" spc="10">
                <a:latin typeface="Trebuchet MS"/>
                <a:cs typeface="Trebuchet MS"/>
              </a:rPr>
              <a:t>e</a:t>
            </a:r>
            <a:r>
              <a:rPr dirty="0" sz="2400" spc="-229">
                <a:latin typeface="Trebuchet MS"/>
                <a:cs typeface="Trebuchet MS"/>
              </a:rPr>
              <a:t> </a:t>
            </a:r>
            <a:r>
              <a:rPr dirty="0" sz="2400" spc="-65">
                <a:latin typeface="Trebuchet MS"/>
                <a:cs typeface="Trebuchet MS"/>
              </a:rPr>
              <a:t>of</a:t>
            </a:r>
            <a:r>
              <a:rPr dirty="0" sz="2400" spc="-229">
                <a:latin typeface="Trebuchet MS"/>
                <a:cs typeface="Trebuchet MS"/>
              </a:rPr>
              <a:t> </a:t>
            </a:r>
            <a:r>
              <a:rPr dirty="0" sz="2400" spc="-10">
                <a:latin typeface="Trebuchet MS"/>
                <a:cs typeface="Trebuchet MS"/>
              </a:rPr>
              <a:t>insulin  </a:t>
            </a:r>
            <a:r>
              <a:rPr dirty="0" sz="2400" spc="-75">
                <a:latin typeface="Trebuchet MS"/>
                <a:cs typeface="Trebuchet MS"/>
              </a:rPr>
              <a:t>le</a:t>
            </a:r>
            <a:r>
              <a:rPr dirty="0" sz="2400" spc="-120">
                <a:latin typeface="Trebuchet MS"/>
                <a:cs typeface="Trebuchet MS"/>
              </a:rPr>
              <a:t>v</a:t>
            </a:r>
            <a:r>
              <a:rPr dirty="0" sz="2400" spc="-65">
                <a:latin typeface="Trebuchet MS"/>
                <a:cs typeface="Trebuchet MS"/>
              </a:rPr>
              <a:t>el</a:t>
            </a:r>
            <a:r>
              <a:rPr dirty="0" sz="2400" spc="-229">
                <a:latin typeface="Trebuchet MS"/>
                <a:cs typeface="Trebuchet MS"/>
              </a:rPr>
              <a:t> </a:t>
            </a:r>
            <a:r>
              <a:rPr dirty="0" sz="2400" spc="15">
                <a:latin typeface="Trebuchet MS"/>
                <a:cs typeface="Trebuchet MS"/>
              </a:rPr>
              <a:t>measu</a:t>
            </a:r>
            <a:r>
              <a:rPr dirty="0" sz="2400" spc="-30">
                <a:latin typeface="Trebuchet MS"/>
                <a:cs typeface="Trebuchet MS"/>
              </a:rPr>
              <a:t>r</a:t>
            </a:r>
            <a:r>
              <a:rPr dirty="0" sz="2400" spc="-10">
                <a:latin typeface="Trebuchet MS"/>
                <a:cs typeface="Trebuchet MS"/>
              </a:rPr>
              <a:t>eme</a:t>
            </a:r>
            <a:r>
              <a:rPr dirty="0" sz="2400" spc="-15">
                <a:latin typeface="Trebuchet MS"/>
                <a:cs typeface="Trebuchet MS"/>
              </a:rPr>
              <a:t>n</a:t>
            </a:r>
            <a:r>
              <a:rPr dirty="0" sz="2400" spc="65">
                <a:latin typeface="Trebuchet MS"/>
                <a:cs typeface="Trebuchet MS"/>
              </a:rPr>
              <a:t>t?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4068" y="365759"/>
            <a:ext cx="11135995" cy="1324610"/>
          </a:xfrm>
          <a:prstGeom prst="rect"/>
          <a:solidFill>
            <a:srgbClr val="FFFF00"/>
          </a:solidFill>
        </p:spPr>
        <p:txBody>
          <a:bodyPr wrap="square" lIns="0" tIns="28956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280"/>
              </a:spcBef>
            </a:pPr>
            <a:r>
              <a:rPr dirty="0" sz="4000" spc="-160"/>
              <a:t>Half-lives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544068" y="1825751"/>
            <a:ext cx="11135995" cy="3411220"/>
          </a:xfrm>
          <a:custGeom>
            <a:avLst/>
            <a:gdLst/>
            <a:ahLst/>
            <a:cxnLst/>
            <a:rect l="l" t="t" r="r" b="b"/>
            <a:pathLst>
              <a:path w="11135995" h="3411220">
                <a:moveTo>
                  <a:pt x="11135868" y="0"/>
                </a:moveTo>
                <a:lnTo>
                  <a:pt x="0" y="0"/>
                </a:lnTo>
                <a:lnTo>
                  <a:pt x="0" y="3410712"/>
                </a:lnTo>
                <a:lnTo>
                  <a:pt x="11135868" y="3410712"/>
                </a:lnTo>
                <a:lnTo>
                  <a:pt x="11135868" y="0"/>
                </a:lnTo>
                <a:close/>
              </a:path>
            </a:pathLst>
          </a:custGeom>
          <a:solidFill>
            <a:srgbClr val="C1E4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623112" y="1752041"/>
            <a:ext cx="10923905" cy="3186430"/>
          </a:xfrm>
          <a:prstGeom prst="rect">
            <a:avLst/>
          </a:prstGeom>
        </p:spPr>
        <p:txBody>
          <a:bodyPr wrap="square" lIns="0" tIns="100965" rIns="0" bIns="0" rtlCol="0" vert="horz">
            <a:spAutoFit/>
          </a:bodyPr>
          <a:lstStyle/>
          <a:p>
            <a:pPr marL="240665" marR="2206625" indent="-228600">
              <a:lnSpc>
                <a:spcPts val="2880"/>
              </a:lnSpc>
              <a:spcBef>
                <a:spcPts val="79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114">
                <a:latin typeface="Trebuchet MS"/>
                <a:cs typeface="Trebuchet MS"/>
              </a:rPr>
              <a:t>The</a:t>
            </a:r>
            <a:r>
              <a:rPr dirty="0" sz="3000" spc="-295">
                <a:latin typeface="Trebuchet MS"/>
                <a:cs typeface="Trebuchet MS"/>
              </a:rPr>
              <a:t> </a:t>
            </a:r>
            <a:r>
              <a:rPr dirty="0" sz="3000" spc="-10">
                <a:latin typeface="Trebuchet MS"/>
                <a:cs typeface="Trebuchet MS"/>
              </a:rPr>
              <a:t>insulin</a:t>
            </a:r>
            <a:r>
              <a:rPr dirty="0" sz="3000" spc="-330">
                <a:latin typeface="Trebuchet MS"/>
                <a:cs typeface="Trebuchet MS"/>
              </a:rPr>
              <a:t> </a:t>
            </a:r>
            <a:r>
              <a:rPr dirty="0" sz="3000" spc="10">
                <a:latin typeface="Trebuchet MS"/>
                <a:cs typeface="Trebuchet MS"/>
              </a:rPr>
              <a:t>and</a:t>
            </a:r>
            <a:r>
              <a:rPr dirty="0" sz="3000" spc="-280">
                <a:latin typeface="Trebuchet MS"/>
                <a:cs typeface="Trebuchet MS"/>
              </a:rPr>
              <a:t> </a:t>
            </a:r>
            <a:r>
              <a:rPr dirty="0" sz="3000" spc="-30">
                <a:latin typeface="Trebuchet MS"/>
                <a:cs typeface="Trebuchet MS"/>
              </a:rPr>
              <a:t>C-peptide</a:t>
            </a:r>
            <a:r>
              <a:rPr dirty="0" sz="3000" spc="-280">
                <a:latin typeface="Trebuchet MS"/>
                <a:cs typeface="Trebuchet MS"/>
              </a:rPr>
              <a:t> </a:t>
            </a:r>
            <a:r>
              <a:rPr dirty="0" sz="3000" spc="-80">
                <a:latin typeface="Trebuchet MS"/>
                <a:cs typeface="Trebuchet MS"/>
              </a:rPr>
              <a:t>are</a:t>
            </a:r>
            <a:r>
              <a:rPr dirty="0" sz="3000" spc="-315">
                <a:latin typeface="Trebuchet MS"/>
                <a:cs typeface="Trebuchet MS"/>
              </a:rPr>
              <a:t> </a:t>
            </a:r>
            <a:r>
              <a:rPr dirty="0" sz="3000" spc="-35">
                <a:latin typeface="Trebuchet MS"/>
                <a:cs typeface="Trebuchet MS"/>
              </a:rPr>
              <a:t>secreted</a:t>
            </a:r>
            <a:r>
              <a:rPr dirty="0" sz="3000" spc="-310">
                <a:latin typeface="Trebuchet MS"/>
                <a:cs typeface="Trebuchet MS"/>
              </a:rPr>
              <a:t> </a:t>
            </a:r>
            <a:r>
              <a:rPr dirty="0" sz="3000" spc="-65">
                <a:latin typeface="Trebuchet MS"/>
                <a:cs typeface="Trebuchet MS"/>
              </a:rPr>
              <a:t>in</a:t>
            </a:r>
            <a:r>
              <a:rPr dirty="0" sz="3000" spc="-315">
                <a:latin typeface="Trebuchet MS"/>
                <a:cs typeface="Trebuchet MS"/>
              </a:rPr>
              <a:t> </a:t>
            </a:r>
            <a:r>
              <a:rPr dirty="0" sz="3000" spc="-35">
                <a:latin typeface="Trebuchet MS"/>
                <a:cs typeface="Trebuchet MS"/>
              </a:rPr>
              <a:t>equimolar </a:t>
            </a:r>
            <a:r>
              <a:rPr dirty="0" sz="3000" spc="-890">
                <a:latin typeface="Trebuchet MS"/>
                <a:cs typeface="Trebuchet MS"/>
              </a:rPr>
              <a:t> </a:t>
            </a:r>
            <a:r>
              <a:rPr dirty="0" sz="3000" spc="-60">
                <a:latin typeface="Trebuchet MS"/>
                <a:cs typeface="Trebuchet MS"/>
              </a:rPr>
              <a:t>concentration.</a:t>
            </a:r>
            <a:endParaRPr sz="3000">
              <a:latin typeface="Trebuchet MS"/>
              <a:cs typeface="Trebuchet MS"/>
            </a:endParaRPr>
          </a:p>
          <a:p>
            <a:pPr marL="241300" indent="-228600">
              <a:lnSpc>
                <a:spcPct val="100000"/>
              </a:lnSpc>
              <a:spcBef>
                <a:spcPts val="30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5">
                <a:latin typeface="Trebuchet MS"/>
                <a:cs typeface="Trebuchet MS"/>
              </a:rPr>
              <a:t>Insuli</a:t>
            </a:r>
            <a:r>
              <a:rPr dirty="0" sz="3000">
                <a:latin typeface="Trebuchet MS"/>
                <a:cs typeface="Trebuchet MS"/>
              </a:rPr>
              <a:t>n</a:t>
            </a:r>
            <a:r>
              <a:rPr dirty="0" sz="3000" spc="-315">
                <a:latin typeface="Trebuchet MS"/>
                <a:cs typeface="Trebuchet MS"/>
              </a:rPr>
              <a:t> </a:t>
            </a:r>
            <a:r>
              <a:rPr dirty="0" sz="3000" spc="90">
                <a:latin typeface="Trebuchet MS"/>
                <a:cs typeface="Trebuchet MS"/>
              </a:rPr>
              <a:t>ha</a:t>
            </a:r>
            <a:r>
              <a:rPr dirty="0" sz="3000" spc="75">
                <a:latin typeface="Trebuchet MS"/>
                <a:cs typeface="Trebuchet MS"/>
              </a:rPr>
              <a:t>s</a:t>
            </a:r>
            <a:r>
              <a:rPr dirty="0" sz="3000" spc="-285">
                <a:latin typeface="Trebuchet MS"/>
                <a:cs typeface="Trebuchet MS"/>
              </a:rPr>
              <a:t> </a:t>
            </a:r>
            <a:r>
              <a:rPr dirty="0" sz="3000" spc="15">
                <a:latin typeface="Trebuchet MS"/>
                <a:cs typeface="Trebuchet MS"/>
              </a:rPr>
              <a:t>a</a:t>
            </a:r>
            <a:r>
              <a:rPr dirty="0" sz="3000" spc="-300">
                <a:latin typeface="Trebuchet MS"/>
                <a:cs typeface="Trebuchet MS"/>
              </a:rPr>
              <a:t> </a:t>
            </a:r>
            <a:r>
              <a:rPr dirty="0" sz="3000" spc="35">
                <a:latin typeface="Trebuchet MS"/>
                <a:cs typeface="Trebuchet MS"/>
              </a:rPr>
              <a:t>sho</a:t>
            </a:r>
            <a:r>
              <a:rPr dirty="0" sz="3000" spc="30">
                <a:latin typeface="Trebuchet MS"/>
                <a:cs typeface="Trebuchet MS"/>
              </a:rPr>
              <a:t>r</a:t>
            </a:r>
            <a:r>
              <a:rPr dirty="0" sz="3000" spc="-220">
                <a:latin typeface="Trebuchet MS"/>
                <a:cs typeface="Trebuchet MS"/>
              </a:rPr>
              <a:t>t</a:t>
            </a:r>
            <a:r>
              <a:rPr dirty="0" sz="3000" spc="-300">
                <a:latin typeface="Trebuchet MS"/>
                <a:cs typeface="Trebuchet MS"/>
              </a:rPr>
              <a:t> </a:t>
            </a:r>
            <a:r>
              <a:rPr dirty="0" sz="3000" spc="35">
                <a:latin typeface="Trebuchet MS"/>
                <a:cs typeface="Trebuchet MS"/>
              </a:rPr>
              <a:t>plasm</a:t>
            </a:r>
            <a:r>
              <a:rPr dirty="0" sz="3000" spc="40">
                <a:latin typeface="Trebuchet MS"/>
                <a:cs typeface="Trebuchet MS"/>
              </a:rPr>
              <a:t>a</a:t>
            </a:r>
            <a:r>
              <a:rPr dirty="0" sz="3000" spc="-275">
                <a:latin typeface="Trebuchet MS"/>
                <a:cs typeface="Trebuchet MS"/>
              </a:rPr>
              <a:t> </a:t>
            </a:r>
            <a:r>
              <a:rPr dirty="0" sz="3000" spc="-80">
                <a:latin typeface="Trebuchet MS"/>
                <a:cs typeface="Trebuchet MS"/>
              </a:rPr>
              <a:t>hal</a:t>
            </a:r>
            <a:r>
              <a:rPr dirty="0" sz="3000" spc="-60">
                <a:latin typeface="Trebuchet MS"/>
                <a:cs typeface="Trebuchet MS"/>
              </a:rPr>
              <a:t>f</a:t>
            </a:r>
            <a:r>
              <a:rPr dirty="0" sz="3000" spc="-90">
                <a:latin typeface="Trebuchet MS"/>
                <a:cs typeface="Trebuchet MS"/>
              </a:rPr>
              <a:t>-</a:t>
            </a:r>
            <a:r>
              <a:rPr dirty="0" sz="3000" spc="-145">
                <a:latin typeface="Trebuchet MS"/>
                <a:cs typeface="Trebuchet MS"/>
              </a:rPr>
              <a:t>li</a:t>
            </a:r>
            <a:r>
              <a:rPr dirty="0" sz="3000" spc="-215">
                <a:latin typeface="Trebuchet MS"/>
                <a:cs typeface="Trebuchet MS"/>
              </a:rPr>
              <a:t>f</a:t>
            </a:r>
            <a:r>
              <a:rPr dirty="0" sz="3000" spc="-60">
                <a:latin typeface="Trebuchet MS"/>
                <a:cs typeface="Trebuchet MS"/>
              </a:rPr>
              <a:t>e</a:t>
            </a:r>
            <a:r>
              <a:rPr dirty="0" sz="3000" spc="-315">
                <a:latin typeface="Trebuchet MS"/>
                <a:cs typeface="Trebuchet MS"/>
              </a:rPr>
              <a:t> </a:t>
            </a:r>
            <a:r>
              <a:rPr dirty="0" sz="3000" spc="-80">
                <a:latin typeface="Trebuchet MS"/>
                <a:cs typeface="Trebuchet MS"/>
              </a:rPr>
              <a:t>of</a:t>
            </a:r>
            <a:r>
              <a:rPr dirty="0" sz="3000" spc="-295">
                <a:latin typeface="Trebuchet MS"/>
                <a:cs typeface="Trebuchet MS"/>
              </a:rPr>
              <a:t> </a:t>
            </a:r>
            <a:r>
              <a:rPr dirty="0" sz="3000" spc="30">
                <a:latin typeface="Trebuchet MS"/>
                <a:cs typeface="Trebuchet MS"/>
              </a:rPr>
              <a:t>4</a:t>
            </a:r>
            <a:r>
              <a:rPr dirty="0" sz="3000" spc="-90">
                <a:latin typeface="Trebuchet MS"/>
                <a:cs typeface="Trebuchet MS"/>
              </a:rPr>
              <a:t>-</a:t>
            </a:r>
            <a:r>
              <a:rPr dirty="0" sz="3000" spc="25">
                <a:latin typeface="Trebuchet MS"/>
                <a:cs typeface="Trebuchet MS"/>
              </a:rPr>
              <a:t>6</a:t>
            </a:r>
            <a:r>
              <a:rPr dirty="0" sz="3000" spc="-300">
                <a:latin typeface="Trebuchet MS"/>
                <a:cs typeface="Trebuchet MS"/>
              </a:rPr>
              <a:t> </a:t>
            </a:r>
            <a:r>
              <a:rPr dirty="0" sz="3000" spc="-15">
                <a:latin typeface="Trebuchet MS"/>
                <a:cs typeface="Trebuchet MS"/>
              </a:rPr>
              <a:t>minute</a:t>
            </a:r>
            <a:r>
              <a:rPr dirty="0" sz="3000" spc="-60">
                <a:latin typeface="Trebuchet MS"/>
                <a:cs typeface="Trebuchet MS"/>
              </a:rPr>
              <a:t>s</a:t>
            </a:r>
            <a:r>
              <a:rPr dirty="0" sz="3000" spc="-245">
                <a:latin typeface="Trebuchet MS"/>
                <a:cs typeface="Trebuchet MS"/>
              </a:rPr>
              <a:t>.</a:t>
            </a:r>
            <a:endParaRPr sz="3000">
              <a:latin typeface="Trebuchet MS"/>
              <a:cs typeface="Trebuchet MS"/>
            </a:endParaRPr>
          </a:p>
          <a:p>
            <a:pPr marL="240665" marR="612775" indent="-228600">
              <a:lnSpc>
                <a:spcPts val="2880"/>
              </a:lnSpc>
              <a:spcBef>
                <a:spcPts val="98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50">
                <a:latin typeface="Trebuchet MS"/>
                <a:cs typeface="Trebuchet MS"/>
              </a:rPr>
              <a:t>This</a:t>
            </a:r>
            <a:r>
              <a:rPr dirty="0" sz="3000" spc="-295">
                <a:latin typeface="Trebuchet MS"/>
                <a:cs typeface="Trebuchet MS"/>
              </a:rPr>
              <a:t> </a:t>
            </a:r>
            <a:r>
              <a:rPr dirty="0" sz="3000" spc="50">
                <a:latin typeface="Trebuchet MS"/>
                <a:cs typeface="Trebuchet MS"/>
              </a:rPr>
              <a:t>is</a:t>
            </a:r>
            <a:r>
              <a:rPr dirty="0" sz="3000" spc="-295">
                <a:latin typeface="Trebuchet MS"/>
                <a:cs typeface="Trebuchet MS"/>
              </a:rPr>
              <a:t> </a:t>
            </a:r>
            <a:r>
              <a:rPr dirty="0" sz="3000" spc="10">
                <a:latin typeface="Trebuchet MS"/>
                <a:cs typeface="Trebuchet MS"/>
              </a:rPr>
              <a:t>be</a:t>
            </a:r>
            <a:r>
              <a:rPr dirty="0" sz="3000" spc="-10">
                <a:latin typeface="Trebuchet MS"/>
                <a:cs typeface="Trebuchet MS"/>
              </a:rPr>
              <a:t>c</a:t>
            </a:r>
            <a:r>
              <a:rPr dirty="0" sz="3000" spc="55">
                <a:latin typeface="Trebuchet MS"/>
                <a:cs typeface="Trebuchet MS"/>
              </a:rPr>
              <a:t>aus</a:t>
            </a:r>
            <a:r>
              <a:rPr dirty="0" sz="3000" spc="65">
                <a:latin typeface="Trebuchet MS"/>
                <a:cs typeface="Trebuchet MS"/>
              </a:rPr>
              <a:t>e</a:t>
            </a:r>
            <a:r>
              <a:rPr dirty="0" sz="3000" spc="-300">
                <a:latin typeface="Trebuchet MS"/>
                <a:cs typeface="Trebuchet MS"/>
              </a:rPr>
              <a:t> </a:t>
            </a:r>
            <a:r>
              <a:rPr dirty="0" sz="3000" spc="-10">
                <a:latin typeface="Trebuchet MS"/>
                <a:cs typeface="Trebuchet MS"/>
              </a:rPr>
              <a:t>insulin</a:t>
            </a:r>
            <a:r>
              <a:rPr dirty="0" sz="3000" spc="-325">
                <a:latin typeface="Trebuchet MS"/>
                <a:cs typeface="Trebuchet MS"/>
              </a:rPr>
              <a:t> </a:t>
            </a:r>
            <a:r>
              <a:rPr dirty="0" sz="3000" spc="25">
                <a:latin typeface="Trebuchet MS"/>
                <a:cs typeface="Trebuchet MS"/>
              </a:rPr>
              <a:t>need</a:t>
            </a:r>
            <a:r>
              <a:rPr dirty="0" sz="3000" spc="25">
                <a:latin typeface="Trebuchet MS"/>
                <a:cs typeface="Trebuchet MS"/>
              </a:rPr>
              <a:t>s</a:t>
            </a:r>
            <a:r>
              <a:rPr dirty="0" sz="3000" spc="-300">
                <a:latin typeface="Trebuchet MS"/>
                <a:cs typeface="Trebuchet MS"/>
              </a:rPr>
              <a:t> </a:t>
            </a:r>
            <a:r>
              <a:rPr dirty="0" sz="3000" spc="-240">
                <a:latin typeface="Trebuchet MS"/>
                <a:cs typeface="Trebuchet MS"/>
              </a:rPr>
              <a:t>t</a:t>
            </a:r>
            <a:r>
              <a:rPr dirty="0" sz="3000" spc="45">
                <a:latin typeface="Trebuchet MS"/>
                <a:cs typeface="Trebuchet MS"/>
              </a:rPr>
              <a:t>o</a:t>
            </a:r>
            <a:r>
              <a:rPr dirty="0" sz="3000" spc="-295">
                <a:latin typeface="Trebuchet MS"/>
                <a:cs typeface="Trebuchet MS"/>
              </a:rPr>
              <a:t> </a:t>
            </a:r>
            <a:r>
              <a:rPr dirty="0" sz="3000" spc="-200">
                <a:latin typeface="Trebuchet MS"/>
                <a:cs typeface="Trebuchet MS"/>
              </a:rPr>
              <a:t>r</a:t>
            </a:r>
            <a:r>
              <a:rPr dirty="0" sz="3000" spc="60">
                <a:latin typeface="Trebuchet MS"/>
                <a:cs typeface="Trebuchet MS"/>
              </a:rPr>
              <a:t>es</a:t>
            </a:r>
            <a:r>
              <a:rPr dirty="0" sz="3000" spc="65">
                <a:latin typeface="Trebuchet MS"/>
                <a:cs typeface="Trebuchet MS"/>
              </a:rPr>
              <a:t>p</a:t>
            </a:r>
            <a:r>
              <a:rPr dirty="0" sz="3000" spc="20">
                <a:latin typeface="Trebuchet MS"/>
                <a:cs typeface="Trebuchet MS"/>
              </a:rPr>
              <a:t>ond</a:t>
            </a:r>
            <a:r>
              <a:rPr dirty="0" sz="3000" spc="-305">
                <a:latin typeface="Trebuchet MS"/>
                <a:cs typeface="Trebuchet MS"/>
              </a:rPr>
              <a:t> </a:t>
            </a:r>
            <a:r>
              <a:rPr dirty="0" sz="3000" spc="-245">
                <a:latin typeface="Trebuchet MS"/>
                <a:cs typeface="Trebuchet MS"/>
              </a:rPr>
              <a:t>r</a:t>
            </a:r>
            <a:r>
              <a:rPr dirty="0" sz="3000" spc="-60">
                <a:latin typeface="Trebuchet MS"/>
                <a:cs typeface="Trebuchet MS"/>
              </a:rPr>
              <a:t>apidl</a:t>
            </a:r>
            <a:r>
              <a:rPr dirty="0" sz="3000" spc="-60">
                <a:latin typeface="Trebuchet MS"/>
                <a:cs typeface="Trebuchet MS"/>
              </a:rPr>
              <a:t>y</a:t>
            </a:r>
            <a:r>
              <a:rPr dirty="0" sz="3000" spc="-300">
                <a:latin typeface="Trebuchet MS"/>
                <a:cs typeface="Trebuchet MS"/>
              </a:rPr>
              <a:t> </a:t>
            </a:r>
            <a:r>
              <a:rPr dirty="0" sz="3000" spc="-240">
                <a:latin typeface="Trebuchet MS"/>
                <a:cs typeface="Trebuchet MS"/>
              </a:rPr>
              <a:t>t</a:t>
            </a:r>
            <a:r>
              <a:rPr dirty="0" sz="3000" spc="45">
                <a:latin typeface="Trebuchet MS"/>
                <a:cs typeface="Trebuchet MS"/>
              </a:rPr>
              <a:t>o</a:t>
            </a:r>
            <a:r>
              <a:rPr dirty="0" sz="3000" spc="-295">
                <a:latin typeface="Trebuchet MS"/>
                <a:cs typeface="Trebuchet MS"/>
              </a:rPr>
              <a:t> </a:t>
            </a:r>
            <a:r>
              <a:rPr dirty="0" sz="3000" spc="15">
                <a:latin typeface="Trebuchet MS"/>
                <a:cs typeface="Trebuchet MS"/>
              </a:rPr>
              <a:t>chan</a:t>
            </a:r>
            <a:r>
              <a:rPr dirty="0" sz="3000" spc="-10">
                <a:latin typeface="Trebuchet MS"/>
                <a:cs typeface="Trebuchet MS"/>
              </a:rPr>
              <a:t>g</a:t>
            </a:r>
            <a:r>
              <a:rPr dirty="0" sz="3000" spc="95">
                <a:latin typeface="Trebuchet MS"/>
                <a:cs typeface="Trebuchet MS"/>
              </a:rPr>
              <a:t>es</a:t>
            </a:r>
            <a:r>
              <a:rPr dirty="0" sz="3000" spc="-310">
                <a:latin typeface="Trebuchet MS"/>
                <a:cs typeface="Trebuchet MS"/>
              </a:rPr>
              <a:t> </a:t>
            </a:r>
            <a:r>
              <a:rPr dirty="0" sz="3000" spc="-55">
                <a:latin typeface="Trebuchet MS"/>
                <a:cs typeface="Trebuchet MS"/>
              </a:rPr>
              <a:t>in  </a:t>
            </a:r>
            <a:r>
              <a:rPr dirty="0" sz="3000" spc="-5">
                <a:latin typeface="Trebuchet MS"/>
                <a:cs typeface="Trebuchet MS"/>
              </a:rPr>
              <a:t>blood</a:t>
            </a:r>
            <a:r>
              <a:rPr dirty="0" sz="3000" spc="-300">
                <a:latin typeface="Trebuchet MS"/>
                <a:cs typeface="Trebuchet MS"/>
              </a:rPr>
              <a:t> </a:t>
            </a:r>
            <a:r>
              <a:rPr dirty="0" sz="3000" spc="-25">
                <a:latin typeface="Trebuchet MS"/>
                <a:cs typeface="Trebuchet MS"/>
              </a:rPr>
              <a:t>glucose.</a:t>
            </a:r>
            <a:endParaRPr sz="3000">
              <a:latin typeface="Trebuchet MS"/>
              <a:cs typeface="Trebuchet MS"/>
            </a:endParaRPr>
          </a:p>
          <a:p>
            <a:pPr marL="241300" indent="-228600">
              <a:lnSpc>
                <a:spcPct val="100000"/>
              </a:lnSpc>
              <a:spcBef>
                <a:spcPts val="30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120">
                <a:latin typeface="Trebuchet MS"/>
                <a:cs typeface="Trebuchet MS"/>
              </a:rPr>
              <a:t>The</a:t>
            </a:r>
            <a:r>
              <a:rPr dirty="0" sz="3000" spc="-290">
                <a:latin typeface="Trebuchet MS"/>
                <a:cs typeface="Trebuchet MS"/>
              </a:rPr>
              <a:t> </a:t>
            </a:r>
            <a:r>
              <a:rPr dirty="0" sz="3000" spc="-110">
                <a:latin typeface="Trebuchet MS"/>
                <a:cs typeface="Trebuchet MS"/>
              </a:rPr>
              <a:t>half-life</a:t>
            </a:r>
            <a:r>
              <a:rPr dirty="0" sz="3000" spc="-315">
                <a:latin typeface="Trebuchet MS"/>
                <a:cs typeface="Trebuchet MS"/>
              </a:rPr>
              <a:t> </a:t>
            </a:r>
            <a:r>
              <a:rPr dirty="0" sz="3000" spc="-80">
                <a:latin typeface="Trebuchet MS"/>
                <a:cs typeface="Trebuchet MS"/>
              </a:rPr>
              <a:t>of</a:t>
            </a:r>
            <a:r>
              <a:rPr dirty="0" sz="3000" spc="-310">
                <a:latin typeface="Trebuchet MS"/>
                <a:cs typeface="Trebuchet MS"/>
              </a:rPr>
              <a:t> </a:t>
            </a:r>
            <a:r>
              <a:rPr dirty="0" sz="3000" spc="-30">
                <a:latin typeface="Trebuchet MS"/>
                <a:cs typeface="Trebuchet MS"/>
              </a:rPr>
              <a:t>C-peptide</a:t>
            </a:r>
            <a:r>
              <a:rPr dirty="0" sz="3000" spc="-280">
                <a:latin typeface="Trebuchet MS"/>
                <a:cs typeface="Trebuchet MS"/>
              </a:rPr>
              <a:t> </a:t>
            </a:r>
            <a:r>
              <a:rPr dirty="0" sz="3000" spc="50">
                <a:latin typeface="Trebuchet MS"/>
                <a:cs typeface="Trebuchet MS"/>
              </a:rPr>
              <a:t>is</a:t>
            </a:r>
            <a:r>
              <a:rPr dirty="0" sz="3000" spc="-295">
                <a:latin typeface="Trebuchet MS"/>
                <a:cs typeface="Trebuchet MS"/>
              </a:rPr>
              <a:t> </a:t>
            </a:r>
            <a:r>
              <a:rPr dirty="0" sz="3000" spc="-15">
                <a:latin typeface="Trebuchet MS"/>
                <a:cs typeface="Trebuchet MS"/>
              </a:rPr>
              <a:t>around</a:t>
            </a:r>
            <a:r>
              <a:rPr dirty="0" sz="3000" spc="-295">
                <a:latin typeface="Trebuchet MS"/>
                <a:cs typeface="Trebuchet MS"/>
              </a:rPr>
              <a:t> </a:t>
            </a:r>
            <a:r>
              <a:rPr dirty="0" sz="3000" spc="25">
                <a:latin typeface="Trebuchet MS"/>
                <a:cs typeface="Trebuchet MS"/>
              </a:rPr>
              <a:t>30</a:t>
            </a:r>
            <a:r>
              <a:rPr dirty="0" sz="3000" spc="-315">
                <a:latin typeface="Trebuchet MS"/>
                <a:cs typeface="Trebuchet MS"/>
              </a:rPr>
              <a:t> </a:t>
            </a:r>
            <a:r>
              <a:rPr dirty="0" sz="3000" spc="-90">
                <a:latin typeface="Trebuchet MS"/>
                <a:cs typeface="Trebuchet MS"/>
              </a:rPr>
              <a:t>to</a:t>
            </a:r>
            <a:r>
              <a:rPr dirty="0" sz="3000" spc="-305">
                <a:latin typeface="Trebuchet MS"/>
                <a:cs typeface="Trebuchet MS"/>
              </a:rPr>
              <a:t> </a:t>
            </a:r>
            <a:r>
              <a:rPr dirty="0" sz="3000" spc="30">
                <a:latin typeface="Trebuchet MS"/>
                <a:cs typeface="Trebuchet MS"/>
              </a:rPr>
              <a:t>35</a:t>
            </a:r>
            <a:r>
              <a:rPr dirty="0" sz="3000" spc="-300">
                <a:latin typeface="Trebuchet MS"/>
                <a:cs typeface="Trebuchet MS"/>
              </a:rPr>
              <a:t> </a:t>
            </a:r>
            <a:r>
              <a:rPr dirty="0" sz="3000" spc="-50">
                <a:latin typeface="Trebuchet MS"/>
                <a:cs typeface="Trebuchet MS"/>
              </a:rPr>
              <a:t>minutes.</a:t>
            </a:r>
            <a:endParaRPr sz="3000">
              <a:latin typeface="Trebuchet MS"/>
              <a:cs typeface="Trebuchet MS"/>
            </a:endParaRPr>
          </a:p>
          <a:p>
            <a:pPr marL="241300" indent="-228600">
              <a:lnSpc>
                <a:spcPct val="100000"/>
              </a:lnSpc>
              <a:spcBef>
                <a:spcPts val="28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120">
                <a:latin typeface="Trebuchet MS"/>
                <a:cs typeface="Trebuchet MS"/>
              </a:rPr>
              <a:t>The</a:t>
            </a:r>
            <a:r>
              <a:rPr dirty="0" sz="3000" spc="-285">
                <a:latin typeface="Trebuchet MS"/>
                <a:cs typeface="Trebuchet MS"/>
              </a:rPr>
              <a:t> </a:t>
            </a:r>
            <a:r>
              <a:rPr dirty="0" sz="3000" spc="-30">
                <a:latin typeface="Trebuchet MS"/>
                <a:cs typeface="Trebuchet MS"/>
              </a:rPr>
              <a:t>C-peptide</a:t>
            </a:r>
            <a:r>
              <a:rPr dirty="0" sz="3000" spc="-290">
                <a:latin typeface="Trebuchet MS"/>
                <a:cs typeface="Trebuchet MS"/>
              </a:rPr>
              <a:t> </a:t>
            </a:r>
            <a:r>
              <a:rPr dirty="0" sz="3000" spc="55">
                <a:latin typeface="Trebuchet MS"/>
                <a:cs typeface="Trebuchet MS"/>
              </a:rPr>
              <a:t>used</a:t>
            </a:r>
            <a:r>
              <a:rPr dirty="0" sz="3000" spc="-275">
                <a:latin typeface="Trebuchet MS"/>
                <a:cs typeface="Trebuchet MS"/>
              </a:rPr>
              <a:t> </a:t>
            </a:r>
            <a:r>
              <a:rPr dirty="0" sz="3000" spc="-90">
                <a:latin typeface="Trebuchet MS"/>
                <a:cs typeface="Trebuchet MS"/>
              </a:rPr>
              <a:t>to</a:t>
            </a:r>
            <a:r>
              <a:rPr dirty="0" sz="3000" spc="-300">
                <a:latin typeface="Trebuchet MS"/>
                <a:cs typeface="Trebuchet MS"/>
              </a:rPr>
              <a:t> </a:t>
            </a:r>
            <a:r>
              <a:rPr dirty="0" sz="3000" spc="5">
                <a:latin typeface="Trebuchet MS"/>
                <a:cs typeface="Trebuchet MS"/>
              </a:rPr>
              <a:t>measure</a:t>
            </a:r>
            <a:r>
              <a:rPr dirty="0" sz="3000" spc="-290">
                <a:latin typeface="Trebuchet MS"/>
                <a:cs typeface="Trebuchet MS"/>
              </a:rPr>
              <a:t> </a:t>
            </a:r>
            <a:r>
              <a:rPr dirty="0" sz="3000" spc="-95">
                <a:latin typeface="Trebuchet MS"/>
                <a:cs typeface="Trebuchet MS"/>
              </a:rPr>
              <a:t>the</a:t>
            </a:r>
            <a:r>
              <a:rPr dirty="0" sz="3000" spc="-295">
                <a:latin typeface="Trebuchet MS"/>
                <a:cs typeface="Trebuchet MS"/>
              </a:rPr>
              <a:t> </a:t>
            </a:r>
            <a:r>
              <a:rPr dirty="0" sz="3000" spc="20">
                <a:latin typeface="Trebuchet MS"/>
                <a:cs typeface="Trebuchet MS"/>
              </a:rPr>
              <a:t>endogenous</a:t>
            </a:r>
            <a:r>
              <a:rPr dirty="0" sz="3000" spc="-310">
                <a:latin typeface="Trebuchet MS"/>
                <a:cs typeface="Trebuchet MS"/>
              </a:rPr>
              <a:t> </a:t>
            </a:r>
            <a:r>
              <a:rPr dirty="0" sz="3000" spc="-15">
                <a:latin typeface="Trebuchet MS"/>
                <a:cs typeface="Trebuchet MS"/>
              </a:rPr>
              <a:t>insulin</a:t>
            </a:r>
            <a:r>
              <a:rPr dirty="0" sz="3000" spc="-315">
                <a:latin typeface="Trebuchet MS"/>
                <a:cs typeface="Trebuchet MS"/>
              </a:rPr>
              <a:t> </a:t>
            </a:r>
            <a:r>
              <a:rPr dirty="0" sz="3000" spc="-35">
                <a:latin typeface="Trebuchet MS"/>
                <a:cs typeface="Trebuchet MS"/>
              </a:rPr>
              <a:t>secretion</a:t>
            </a:r>
            <a:endParaRPr sz="3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8536" y="365759"/>
            <a:ext cx="11425555" cy="1071880"/>
          </a:xfrm>
          <a:prstGeom prst="rect"/>
          <a:solidFill>
            <a:srgbClr val="FFFF00"/>
          </a:solidFill>
        </p:spPr>
        <p:txBody>
          <a:bodyPr wrap="square" lIns="0" tIns="12573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90"/>
              </a:spcBef>
            </a:pPr>
            <a:r>
              <a:rPr dirty="0" spc="-145"/>
              <a:t>Insulin</a:t>
            </a:r>
            <a:r>
              <a:rPr dirty="0" spc="-475"/>
              <a:t> </a:t>
            </a:r>
            <a:r>
              <a:rPr dirty="0" spc="270"/>
              <a:t>S</a:t>
            </a:r>
            <a:r>
              <a:rPr dirty="0" spc="-220"/>
              <a:t>ec</a:t>
            </a:r>
            <a:r>
              <a:rPr dirty="0" spc="-225"/>
              <a:t>r</a:t>
            </a:r>
            <a:r>
              <a:rPr dirty="0" spc="-254"/>
              <a:t>eti</a:t>
            </a:r>
            <a:r>
              <a:rPr dirty="0" spc="-340"/>
              <a:t>o</a:t>
            </a:r>
            <a:r>
              <a:rPr dirty="0" spc="-180"/>
              <a:t>n</a:t>
            </a:r>
          </a:p>
        </p:txBody>
      </p:sp>
      <p:sp>
        <p:nvSpPr>
          <p:cNvPr id="3" name="object 3"/>
          <p:cNvSpPr/>
          <p:nvPr/>
        </p:nvSpPr>
        <p:spPr>
          <a:xfrm>
            <a:off x="288036" y="1591054"/>
            <a:ext cx="11616055" cy="5191125"/>
          </a:xfrm>
          <a:custGeom>
            <a:avLst/>
            <a:gdLst/>
            <a:ahLst/>
            <a:cxnLst/>
            <a:rect l="l" t="t" r="r" b="b"/>
            <a:pathLst>
              <a:path w="11616055" h="5191125">
                <a:moveTo>
                  <a:pt x="11615928" y="0"/>
                </a:moveTo>
                <a:lnTo>
                  <a:pt x="0" y="0"/>
                </a:lnTo>
                <a:lnTo>
                  <a:pt x="0" y="5190744"/>
                </a:lnTo>
                <a:lnTo>
                  <a:pt x="11615928" y="5190744"/>
                </a:lnTo>
                <a:lnTo>
                  <a:pt x="11615928" y="0"/>
                </a:lnTo>
                <a:close/>
              </a:path>
            </a:pathLst>
          </a:custGeom>
          <a:solidFill>
            <a:srgbClr val="C1E4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67385" y="1553083"/>
            <a:ext cx="10810240" cy="4820920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240665" marR="137795" indent="-228600">
              <a:lnSpc>
                <a:spcPts val="3240"/>
              </a:lnSpc>
              <a:spcBef>
                <a:spcPts val="50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120">
                <a:latin typeface="Trebuchet MS"/>
                <a:cs typeface="Trebuchet MS"/>
              </a:rPr>
              <a:t>The</a:t>
            </a:r>
            <a:r>
              <a:rPr dirty="0" sz="3000" spc="-285">
                <a:latin typeface="Trebuchet MS"/>
                <a:cs typeface="Trebuchet MS"/>
              </a:rPr>
              <a:t> </a:t>
            </a:r>
            <a:r>
              <a:rPr dirty="0" sz="3000" spc="-45">
                <a:latin typeface="Trebuchet MS"/>
                <a:cs typeface="Trebuchet MS"/>
              </a:rPr>
              <a:t>pancreatic</a:t>
            </a:r>
            <a:r>
              <a:rPr dirty="0" sz="3000" spc="-295">
                <a:latin typeface="Trebuchet MS"/>
                <a:cs typeface="Trebuchet MS"/>
              </a:rPr>
              <a:t> </a:t>
            </a:r>
            <a:r>
              <a:rPr dirty="0" sz="3000" spc="-55">
                <a:latin typeface="Trebuchet MS"/>
                <a:cs typeface="Trebuchet MS"/>
              </a:rPr>
              <a:t>β-cell</a:t>
            </a:r>
            <a:r>
              <a:rPr dirty="0" sz="3000" spc="-290">
                <a:latin typeface="Trebuchet MS"/>
                <a:cs typeface="Trebuchet MS"/>
              </a:rPr>
              <a:t> </a:t>
            </a:r>
            <a:r>
              <a:rPr dirty="0" sz="3000" spc="-5">
                <a:latin typeface="Trebuchet MS"/>
                <a:cs typeface="Trebuchet MS"/>
              </a:rPr>
              <a:t>secretes</a:t>
            </a:r>
            <a:r>
              <a:rPr dirty="0" sz="3000" spc="-295">
                <a:latin typeface="Trebuchet MS"/>
                <a:cs typeface="Trebuchet MS"/>
              </a:rPr>
              <a:t> </a:t>
            </a:r>
            <a:r>
              <a:rPr dirty="0" sz="3000" spc="-15">
                <a:latin typeface="Trebuchet MS"/>
                <a:cs typeface="Trebuchet MS"/>
              </a:rPr>
              <a:t>insulin</a:t>
            </a:r>
            <a:r>
              <a:rPr dirty="0" sz="3000" spc="-310">
                <a:latin typeface="Trebuchet MS"/>
                <a:cs typeface="Trebuchet MS"/>
              </a:rPr>
              <a:t> </a:t>
            </a:r>
            <a:r>
              <a:rPr dirty="0" sz="3000" spc="-65">
                <a:latin typeface="Trebuchet MS"/>
                <a:cs typeface="Trebuchet MS"/>
              </a:rPr>
              <a:t>in</a:t>
            </a:r>
            <a:r>
              <a:rPr dirty="0" sz="3000" spc="-290">
                <a:latin typeface="Trebuchet MS"/>
                <a:cs typeface="Trebuchet MS"/>
              </a:rPr>
              <a:t> </a:t>
            </a:r>
            <a:r>
              <a:rPr dirty="0" sz="3000" spc="25">
                <a:latin typeface="Trebuchet MS"/>
                <a:cs typeface="Trebuchet MS"/>
              </a:rPr>
              <a:t>response</a:t>
            </a:r>
            <a:r>
              <a:rPr dirty="0" sz="3000" spc="-305">
                <a:latin typeface="Trebuchet MS"/>
                <a:cs typeface="Trebuchet MS"/>
              </a:rPr>
              <a:t> </a:t>
            </a:r>
            <a:r>
              <a:rPr dirty="0" sz="3000" spc="-90">
                <a:latin typeface="Trebuchet MS"/>
                <a:cs typeface="Trebuchet MS"/>
              </a:rPr>
              <a:t>to</a:t>
            </a:r>
            <a:r>
              <a:rPr dirty="0" sz="3000" spc="-300">
                <a:latin typeface="Trebuchet MS"/>
                <a:cs typeface="Trebuchet MS"/>
              </a:rPr>
              <a:t> </a:t>
            </a:r>
            <a:r>
              <a:rPr dirty="0" sz="3000" spc="-95">
                <a:latin typeface="Trebuchet MS"/>
                <a:cs typeface="Trebuchet MS"/>
              </a:rPr>
              <a:t>the</a:t>
            </a:r>
            <a:r>
              <a:rPr dirty="0" sz="3000" spc="-285">
                <a:latin typeface="Trebuchet MS"/>
                <a:cs typeface="Trebuchet MS"/>
              </a:rPr>
              <a:t> </a:t>
            </a:r>
            <a:r>
              <a:rPr dirty="0" sz="3000" spc="35">
                <a:latin typeface="Trebuchet MS"/>
                <a:cs typeface="Trebuchet MS"/>
              </a:rPr>
              <a:t>plasma </a:t>
            </a:r>
            <a:r>
              <a:rPr dirty="0" sz="3000" spc="-890">
                <a:latin typeface="Trebuchet MS"/>
                <a:cs typeface="Trebuchet MS"/>
              </a:rPr>
              <a:t> </a:t>
            </a:r>
            <a:r>
              <a:rPr dirty="0" sz="3000" spc="-95">
                <a:latin typeface="Trebuchet MS"/>
                <a:cs typeface="Trebuchet MS"/>
              </a:rPr>
              <a:t>level</a:t>
            </a:r>
            <a:r>
              <a:rPr dirty="0" sz="3000" spc="-315">
                <a:latin typeface="Trebuchet MS"/>
                <a:cs typeface="Trebuchet MS"/>
              </a:rPr>
              <a:t> </a:t>
            </a:r>
            <a:r>
              <a:rPr dirty="0" sz="3000" spc="-80">
                <a:latin typeface="Trebuchet MS"/>
                <a:cs typeface="Trebuchet MS"/>
              </a:rPr>
              <a:t>of</a:t>
            </a:r>
            <a:r>
              <a:rPr dirty="0" sz="3000" spc="-310">
                <a:latin typeface="Trebuchet MS"/>
                <a:cs typeface="Trebuchet MS"/>
              </a:rPr>
              <a:t> </a:t>
            </a:r>
            <a:r>
              <a:rPr dirty="0" sz="3000" spc="20">
                <a:latin typeface="Trebuchet MS"/>
                <a:cs typeface="Trebuchet MS"/>
              </a:rPr>
              <a:t>glucose</a:t>
            </a:r>
            <a:r>
              <a:rPr dirty="0" sz="3000" spc="-295">
                <a:latin typeface="Trebuchet MS"/>
                <a:cs typeface="Trebuchet MS"/>
              </a:rPr>
              <a:t> </a:t>
            </a:r>
            <a:r>
              <a:rPr dirty="0" sz="3000" spc="10">
                <a:latin typeface="Trebuchet MS"/>
                <a:cs typeface="Trebuchet MS"/>
              </a:rPr>
              <a:t>and</a:t>
            </a:r>
            <a:r>
              <a:rPr dirty="0" sz="3000" spc="-295">
                <a:latin typeface="Trebuchet MS"/>
                <a:cs typeface="Trebuchet MS"/>
              </a:rPr>
              <a:t> </a:t>
            </a:r>
            <a:r>
              <a:rPr dirty="0" sz="3000" spc="-60">
                <a:latin typeface="Trebuchet MS"/>
                <a:cs typeface="Trebuchet MS"/>
              </a:rPr>
              <a:t>nutrients</a:t>
            </a:r>
            <a:r>
              <a:rPr dirty="0" sz="3000" spc="-315">
                <a:latin typeface="Trebuchet MS"/>
                <a:cs typeface="Trebuchet MS"/>
              </a:rPr>
              <a:t> </a:t>
            </a:r>
            <a:r>
              <a:rPr dirty="0" sz="3000" spc="-45">
                <a:latin typeface="Trebuchet MS"/>
                <a:cs typeface="Trebuchet MS"/>
              </a:rPr>
              <a:t>(amino</a:t>
            </a:r>
            <a:r>
              <a:rPr dirty="0" sz="3000" spc="-305">
                <a:latin typeface="Trebuchet MS"/>
                <a:cs typeface="Trebuchet MS"/>
              </a:rPr>
              <a:t> </a:t>
            </a:r>
            <a:r>
              <a:rPr dirty="0" sz="3000" spc="-15">
                <a:latin typeface="Trebuchet MS"/>
                <a:cs typeface="Trebuchet MS"/>
              </a:rPr>
              <a:t>acids,</a:t>
            </a:r>
            <a:r>
              <a:rPr dirty="0" sz="3000" spc="-270">
                <a:latin typeface="Trebuchet MS"/>
                <a:cs typeface="Trebuchet MS"/>
              </a:rPr>
              <a:t> </a:t>
            </a:r>
            <a:r>
              <a:rPr dirty="0" sz="3000" spc="-130">
                <a:latin typeface="Trebuchet MS"/>
                <a:cs typeface="Trebuchet MS"/>
              </a:rPr>
              <a:t>free</a:t>
            </a:r>
            <a:r>
              <a:rPr dirty="0" sz="3000" spc="-315">
                <a:latin typeface="Trebuchet MS"/>
                <a:cs typeface="Trebuchet MS"/>
              </a:rPr>
              <a:t> </a:t>
            </a:r>
            <a:r>
              <a:rPr dirty="0" sz="3000" spc="-170">
                <a:latin typeface="Trebuchet MS"/>
                <a:cs typeface="Trebuchet MS"/>
              </a:rPr>
              <a:t>fatty</a:t>
            </a:r>
            <a:r>
              <a:rPr dirty="0" sz="3000" spc="-285">
                <a:latin typeface="Trebuchet MS"/>
                <a:cs typeface="Trebuchet MS"/>
              </a:rPr>
              <a:t> </a:t>
            </a:r>
            <a:r>
              <a:rPr dirty="0" sz="3000" spc="-5">
                <a:latin typeface="Trebuchet MS"/>
                <a:cs typeface="Trebuchet MS"/>
              </a:rPr>
              <a:t>acids)</a:t>
            </a:r>
            <a:endParaRPr sz="3000">
              <a:latin typeface="Trebuchet MS"/>
              <a:cs typeface="Trebuchet MS"/>
            </a:endParaRPr>
          </a:p>
          <a:p>
            <a:pPr marL="240665" marR="752475" indent="-228600">
              <a:lnSpc>
                <a:spcPts val="3240"/>
              </a:lnSpc>
              <a:spcBef>
                <a:spcPts val="1000"/>
              </a:spcBef>
              <a:buFont typeface="Arial MT"/>
              <a:buChar char="•"/>
              <a:tabLst>
                <a:tab pos="318770" algn="l"/>
                <a:tab pos="319405" algn="l"/>
              </a:tabLst>
            </a:pPr>
            <a:r>
              <a:rPr dirty="0"/>
              <a:t>	</a:t>
            </a:r>
            <a:r>
              <a:rPr dirty="0" sz="3000" spc="40">
                <a:latin typeface="Trebuchet MS"/>
                <a:cs typeface="Trebuchet MS"/>
              </a:rPr>
              <a:t>Glucos</a:t>
            </a:r>
            <a:r>
              <a:rPr dirty="0" sz="3000" spc="50">
                <a:latin typeface="Trebuchet MS"/>
                <a:cs typeface="Trebuchet MS"/>
              </a:rPr>
              <a:t>e</a:t>
            </a:r>
            <a:r>
              <a:rPr dirty="0" sz="3000" spc="-310">
                <a:latin typeface="Trebuchet MS"/>
                <a:cs typeface="Trebuchet MS"/>
              </a:rPr>
              <a:t> </a:t>
            </a:r>
            <a:r>
              <a:rPr dirty="0" sz="3000" spc="50">
                <a:latin typeface="Trebuchet MS"/>
                <a:cs typeface="Trebuchet MS"/>
              </a:rPr>
              <a:t>is</a:t>
            </a:r>
            <a:r>
              <a:rPr dirty="0" sz="3000" spc="-285">
                <a:latin typeface="Trebuchet MS"/>
                <a:cs typeface="Trebuchet MS"/>
              </a:rPr>
              <a:t> </a:t>
            </a:r>
            <a:r>
              <a:rPr dirty="0" sz="3000" spc="-90">
                <a:latin typeface="Trebuchet MS"/>
                <a:cs typeface="Trebuchet MS"/>
              </a:rPr>
              <a:t>th</a:t>
            </a:r>
            <a:r>
              <a:rPr dirty="0" sz="3000" spc="-100">
                <a:latin typeface="Trebuchet MS"/>
                <a:cs typeface="Trebuchet MS"/>
              </a:rPr>
              <a:t>e</a:t>
            </a:r>
            <a:r>
              <a:rPr dirty="0" sz="3000" spc="-290">
                <a:latin typeface="Trebuchet MS"/>
                <a:cs typeface="Trebuchet MS"/>
              </a:rPr>
              <a:t> </a:t>
            </a:r>
            <a:r>
              <a:rPr dirty="0" sz="3000" spc="-5">
                <a:latin typeface="Trebuchet MS"/>
                <a:cs typeface="Trebuchet MS"/>
              </a:rPr>
              <a:t>p</a:t>
            </a:r>
            <a:r>
              <a:rPr dirty="0" sz="3000" spc="-180">
                <a:latin typeface="Trebuchet MS"/>
                <a:cs typeface="Trebuchet MS"/>
              </a:rPr>
              <a:t>r</a:t>
            </a:r>
            <a:r>
              <a:rPr dirty="0" sz="3000" spc="-130">
                <a:latin typeface="Trebuchet MS"/>
                <a:cs typeface="Trebuchet MS"/>
              </a:rPr>
              <a:t>i</a:t>
            </a:r>
            <a:r>
              <a:rPr dirty="0" sz="3000" spc="-35">
                <a:latin typeface="Trebuchet MS"/>
                <a:cs typeface="Trebuchet MS"/>
              </a:rPr>
              <a:t>ma</a:t>
            </a:r>
            <a:r>
              <a:rPr dirty="0" sz="3000" spc="30">
                <a:latin typeface="Trebuchet MS"/>
                <a:cs typeface="Trebuchet MS"/>
              </a:rPr>
              <a:t>r</a:t>
            </a:r>
            <a:r>
              <a:rPr dirty="0" sz="3000" spc="-125">
                <a:latin typeface="Trebuchet MS"/>
                <a:cs typeface="Trebuchet MS"/>
              </a:rPr>
              <a:t>y</a:t>
            </a:r>
            <a:r>
              <a:rPr dirty="0" sz="3000" spc="-300">
                <a:latin typeface="Trebuchet MS"/>
                <a:cs typeface="Trebuchet MS"/>
              </a:rPr>
              <a:t> </a:t>
            </a:r>
            <a:r>
              <a:rPr dirty="0" sz="3000" spc="-285">
                <a:latin typeface="Trebuchet MS"/>
                <a:cs typeface="Trebuchet MS"/>
              </a:rPr>
              <a:t>f</a:t>
            </a:r>
            <a:r>
              <a:rPr dirty="0" sz="3000" spc="-25">
                <a:latin typeface="Trebuchet MS"/>
                <a:cs typeface="Trebuchet MS"/>
              </a:rPr>
              <a:t>act</a:t>
            </a:r>
            <a:r>
              <a:rPr dirty="0" sz="3000" spc="-30">
                <a:latin typeface="Trebuchet MS"/>
                <a:cs typeface="Trebuchet MS"/>
              </a:rPr>
              <a:t>o</a:t>
            </a:r>
            <a:r>
              <a:rPr dirty="0" sz="3000" spc="-165">
                <a:latin typeface="Trebuchet MS"/>
                <a:cs typeface="Trebuchet MS"/>
              </a:rPr>
              <a:t>r</a:t>
            </a:r>
            <a:r>
              <a:rPr dirty="0" sz="3000" spc="-300">
                <a:latin typeface="Trebuchet MS"/>
                <a:cs typeface="Trebuchet MS"/>
              </a:rPr>
              <a:t> </a:t>
            </a:r>
            <a:r>
              <a:rPr dirty="0" sz="3000" spc="45">
                <a:latin typeface="Trebuchet MS"/>
                <a:cs typeface="Trebuchet MS"/>
              </a:rPr>
              <a:t>co</a:t>
            </a:r>
            <a:r>
              <a:rPr dirty="0" sz="3000" spc="55">
                <a:latin typeface="Trebuchet MS"/>
                <a:cs typeface="Trebuchet MS"/>
              </a:rPr>
              <a:t>n</a:t>
            </a:r>
            <a:r>
              <a:rPr dirty="0" sz="3000" spc="-200">
                <a:latin typeface="Trebuchet MS"/>
                <a:cs typeface="Trebuchet MS"/>
              </a:rPr>
              <a:t>t</a:t>
            </a:r>
            <a:r>
              <a:rPr dirty="0" sz="3000" spc="-220">
                <a:latin typeface="Trebuchet MS"/>
                <a:cs typeface="Trebuchet MS"/>
              </a:rPr>
              <a:t>r</a:t>
            </a:r>
            <a:r>
              <a:rPr dirty="0" sz="3000" spc="-60">
                <a:latin typeface="Trebuchet MS"/>
                <a:cs typeface="Trebuchet MS"/>
              </a:rPr>
              <a:t>olling</a:t>
            </a:r>
            <a:r>
              <a:rPr dirty="0" sz="3000" spc="-300">
                <a:latin typeface="Trebuchet MS"/>
                <a:cs typeface="Trebuchet MS"/>
              </a:rPr>
              <a:t> </a:t>
            </a:r>
            <a:r>
              <a:rPr dirty="0" sz="3000" spc="-65">
                <a:latin typeface="Trebuchet MS"/>
                <a:cs typeface="Trebuchet MS"/>
              </a:rPr>
              <a:t>β</a:t>
            </a:r>
            <a:r>
              <a:rPr dirty="0" sz="3000" spc="-90">
                <a:latin typeface="Trebuchet MS"/>
                <a:cs typeface="Trebuchet MS"/>
              </a:rPr>
              <a:t>-</a:t>
            </a:r>
            <a:r>
              <a:rPr dirty="0" sz="3000" spc="-45">
                <a:latin typeface="Trebuchet MS"/>
                <a:cs typeface="Trebuchet MS"/>
              </a:rPr>
              <a:t>cell</a:t>
            </a:r>
            <a:r>
              <a:rPr dirty="0" sz="3000" spc="-295">
                <a:latin typeface="Trebuchet MS"/>
                <a:cs typeface="Trebuchet MS"/>
              </a:rPr>
              <a:t> </a:t>
            </a:r>
            <a:r>
              <a:rPr dirty="0" sz="3000" spc="-85">
                <a:latin typeface="Trebuchet MS"/>
                <a:cs typeface="Trebuchet MS"/>
              </a:rPr>
              <a:t>funct</a:t>
            </a:r>
            <a:r>
              <a:rPr dirty="0" sz="3000" spc="-45">
                <a:latin typeface="Trebuchet MS"/>
                <a:cs typeface="Trebuchet MS"/>
              </a:rPr>
              <a:t>i</a:t>
            </a:r>
            <a:r>
              <a:rPr dirty="0" sz="3000" spc="30">
                <a:latin typeface="Trebuchet MS"/>
                <a:cs typeface="Trebuchet MS"/>
              </a:rPr>
              <a:t>on</a:t>
            </a:r>
            <a:r>
              <a:rPr dirty="0" sz="3000" spc="-315">
                <a:latin typeface="Trebuchet MS"/>
                <a:cs typeface="Trebuchet MS"/>
              </a:rPr>
              <a:t> </a:t>
            </a:r>
            <a:r>
              <a:rPr dirty="0" sz="3000" spc="5">
                <a:latin typeface="Trebuchet MS"/>
                <a:cs typeface="Trebuchet MS"/>
              </a:rPr>
              <a:t>and  </a:t>
            </a:r>
            <a:r>
              <a:rPr dirty="0" sz="3000" spc="-65">
                <a:latin typeface="Trebuchet MS"/>
                <a:cs typeface="Trebuchet MS"/>
              </a:rPr>
              <a:t>survival.</a:t>
            </a:r>
            <a:endParaRPr sz="3000">
              <a:latin typeface="Trebuchet MS"/>
              <a:cs typeface="Trebuchet MS"/>
            </a:endParaRPr>
          </a:p>
          <a:p>
            <a:pPr marL="240665" marR="5080" indent="-228600">
              <a:lnSpc>
                <a:spcPts val="3240"/>
              </a:lnSpc>
              <a:spcBef>
                <a:spcPts val="994"/>
              </a:spcBef>
              <a:buFont typeface="Arial MT"/>
              <a:buChar char="•"/>
              <a:tabLst>
                <a:tab pos="318770" algn="l"/>
                <a:tab pos="319405" algn="l"/>
              </a:tabLst>
            </a:pPr>
            <a:r>
              <a:rPr dirty="0"/>
              <a:t>	</a:t>
            </a:r>
            <a:r>
              <a:rPr dirty="0" sz="3000" spc="-55">
                <a:latin typeface="Trebuchet MS"/>
                <a:cs typeface="Trebuchet MS"/>
              </a:rPr>
              <a:t>Additional</a:t>
            </a:r>
            <a:r>
              <a:rPr dirty="0" sz="3000" spc="-290">
                <a:latin typeface="Trebuchet MS"/>
                <a:cs typeface="Trebuchet MS"/>
              </a:rPr>
              <a:t> </a:t>
            </a:r>
            <a:r>
              <a:rPr dirty="0" sz="3000" spc="30">
                <a:latin typeface="Trebuchet MS"/>
                <a:cs typeface="Trebuchet MS"/>
              </a:rPr>
              <a:t>signals</a:t>
            </a:r>
            <a:r>
              <a:rPr dirty="0" sz="3000" spc="-280">
                <a:latin typeface="Trebuchet MS"/>
                <a:cs typeface="Trebuchet MS"/>
              </a:rPr>
              <a:t> </a:t>
            </a:r>
            <a:r>
              <a:rPr dirty="0" sz="3000" spc="-110">
                <a:latin typeface="Trebuchet MS"/>
                <a:cs typeface="Trebuchet MS"/>
              </a:rPr>
              <a:t>like</a:t>
            </a:r>
            <a:r>
              <a:rPr dirty="0" sz="3000" spc="-300">
                <a:latin typeface="Trebuchet MS"/>
                <a:cs typeface="Trebuchet MS"/>
              </a:rPr>
              <a:t> </a:t>
            </a:r>
            <a:r>
              <a:rPr dirty="0" sz="3000" spc="-40">
                <a:latin typeface="Trebuchet MS"/>
                <a:cs typeface="Trebuchet MS"/>
              </a:rPr>
              <a:t>metabolic</a:t>
            </a:r>
            <a:r>
              <a:rPr dirty="0" sz="3000" spc="-300">
                <a:latin typeface="Trebuchet MS"/>
                <a:cs typeface="Trebuchet MS"/>
              </a:rPr>
              <a:t> </a:t>
            </a:r>
            <a:r>
              <a:rPr dirty="0" sz="3000" spc="-75">
                <a:latin typeface="Trebuchet MS"/>
                <a:cs typeface="Trebuchet MS"/>
              </a:rPr>
              <a:t>factors,</a:t>
            </a:r>
            <a:r>
              <a:rPr dirty="0" sz="3000" spc="-280">
                <a:latin typeface="Trebuchet MS"/>
                <a:cs typeface="Trebuchet MS"/>
              </a:rPr>
              <a:t> </a:t>
            </a:r>
            <a:r>
              <a:rPr dirty="0" sz="3000" spc="-70">
                <a:latin typeface="Trebuchet MS"/>
                <a:cs typeface="Trebuchet MS"/>
              </a:rPr>
              <a:t>neurotransmitters,</a:t>
            </a:r>
            <a:r>
              <a:rPr dirty="0" sz="3000" spc="-305">
                <a:latin typeface="Trebuchet MS"/>
                <a:cs typeface="Trebuchet MS"/>
              </a:rPr>
              <a:t> </a:t>
            </a:r>
            <a:r>
              <a:rPr dirty="0" sz="3000" spc="10">
                <a:latin typeface="Trebuchet MS"/>
                <a:cs typeface="Trebuchet MS"/>
              </a:rPr>
              <a:t>and </a:t>
            </a:r>
            <a:r>
              <a:rPr dirty="0" sz="3000" spc="-890">
                <a:latin typeface="Trebuchet MS"/>
                <a:cs typeface="Trebuchet MS"/>
              </a:rPr>
              <a:t> </a:t>
            </a:r>
            <a:r>
              <a:rPr dirty="0" sz="3000" spc="20">
                <a:latin typeface="Trebuchet MS"/>
                <a:cs typeface="Trebuchet MS"/>
              </a:rPr>
              <a:t>hormones</a:t>
            </a:r>
            <a:r>
              <a:rPr dirty="0" sz="3000" spc="-320">
                <a:latin typeface="Trebuchet MS"/>
                <a:cs typeface="Trebuchet MS"/>
              </a:rPr>
              <a:t> </a:t>
            </a:r>
            <a:r>
              <a:rPr dirty="0" sz="3000" spc="-35">
                <a:latin typeface="Trebuchet MS"/>
                <a:cs typeface="Trebuchet MS"/>
              </a:rPr>
              <a:t>modulate</a:t>
            </a:r>
            <a:r>
              <a:rPr dirty="0" sz="3000" spc="-315">
                <a:latin typeface="Trebuchet MS"/>
                <a:cs typeface="Trebuchet MS"/>
              </a:rPr>
              <a:t> </a:t>
            </a:r>
            <a:r>
              <a:rPr dirty="0" sz="3000" spc="-15">
                <a:latin typeface="Trebuchet MS"/>
                <a:cs typeface="Trebuchet MS"/>
              </a:rPr>
              <a:t>insulin</a:t>
            </a:r>
            <a:r>
              <a:rPr dirty="0" sz="3000" spc="-310">
                <a:latin typeface="Trebuchet MS"/>
                <a:cs typeface="Trebuchet MS"/>
              </a:rPr>
              <a:t> </a:t>
            </a:r>
            <a:r>
              <a:rPr dirty="0" sz="3000" spc="-55">
                <a:latin typeface="Trebuchet MS"/>
                <a:cs typeface="Trebuchet MS"/>
              </a:rPr>
              <a:t>secretion.</a:t>
            </a:r>
            <a:endParaRPr sz="3000">
              <a:latin typeface="Trebuchet MS"/>
              <a:cs typeface="Trebuchet MS"/>
            </a:endParaRPr>
          </a:p>
          <a:p>
            <a:pPr marL="241300" indent="-228600">
              <a:lnSpc>
                <a:spcPct val="100000"/>
              </a:lnSpc>
              <a:spcBef>
                <a:spcPts val="60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45">
                <a:latin typeface="Trebuchet MS"/>
                <a:cs typeface="Trebuchet MS"/>
              </a:rPr>
              <a:t>Glucose</a:t>
            </a:r>
            <a:r>
              <a:rPr dirty="0" sz="3000" spc="-310">
                <a:latin typeface="Trebuchet MS"/>
                <a:cs typeface="Trebuchet MS"/>
              </a:rPr>
              <a:t> </a:t>
            </a:r>
            <a:r>
              <a:rPr dirty="0" sz="3000" spc="-85">
                <a:latin typeface="Trebuchet MS"/>
                <a:cs typeface="Trebuchet MS"/>
              </a:rPr>
              <a:t>entering</a:t>
            </a:r>
            <a:r>
              <a:rPr dirty="0" sz="3000" spc="-310">
                <a:latin typeface="Trebuchet MS"/>
                <a:cs typeface="Trebuchet MS"/>
              </a:rPr>
              <a:t> </a:t>
            </a:r>
            <a:r>
              <a:rPr dirty="0" sz="3000" spc="-55">
                <a:latin typeface="Trebuchet MS"/>
                <a:cs typeface="Trebuchet MS"/>
              </a:rPr>
              <a:t>β-cell</a:t>
            </a:r>
            <a:r>
              <a:rPr dirty="0" sz="3000" spc="-295">
                <a:latin typeface="Trebuchet MS"/>
                <a:cs typeface="Trebuchet MS"/>
              </a:rPr>
              <a:t> </a:t>
            </a:r>
            <a:r>
              <a:rPr dirty="0" sz="3000" spc="-85">
                <a:latin typeface="Trebuchet MS"/>
                <a:cs typeface="Trebuchet MS"/>
              </a:rPr>
              <a:t>via</a:t>
            </a:r>
            <a:r>
              <a:rPr dirty="0" sz="3000" spc="-285">
                <a:latin typeface="Trebuchet MS"/>
                <a:cs typeface="Trebuchet MS"/>
              </a:rPr>
              <a:t> </a:t>
            </a:r>
            <a:r>
              <a:rPr dirty="0" sz="3000" spc="20">
                <a:latin typeface="Trebuchet MS"/>
                <a:cs typeface="Trebuchet MS"/>
              </a:rPr>
              <a:t>glucose</a:t>
            </a:r>
            <a:r>
              <a:rPr dirty="0" sz="3000" spc="-305">
                <a:latin typeface="Trebuchet MS"/>
                <a:cs typeface="Trebuchet MS"/>
              </a:rPr>
              <a:t> </a:t>
            </a:r>
            <a:r>
              <a:rPr dirty="0" sz="3000" spc="-50">
                <a:latin typeface="Trebuchet MS"/>
                <a:cs typeface="Trebuchet MS"/>
              </a:rPr>
              <a:t>transporters</a:t>
            </a:r>
            <a:endParaRPr sz="3000">
              <a:latin typeface="Trebuchet MS"/>
              <a:cs typeface="Trebuchet MS"/>
            </a:endParaRPr>
          </a:p>
          <a:p>
            <a:pPr marL="240665" marR="781685" indent="-228600">
              <a:lnSpc>
                <a:spcPts val="3240"/>
              </a:lnSpc>
              <a:spcBef>
                <a:spcPts val="1045"/>
              </a:spcBef>
              <a:buFont typeface="Arial MT"/>
              <a:buChar char="•"/>
              <a:tabLst>
                <a:tab pos="318770" algn="l"/>
                <a:tab pos="319405" algn="l"/>
              </a:tabLst>
            </a:pPr>
            <a:r>
              <a:rPr dirty="0"/>
              <a:t>	</a:t>
            </a:r>
            <a:r>
              <a:rPr dirty="0" sz="3000" spc="40">
                <a:latin typeface="Trebuchet MS"/>
                <a:cs typeface="Trebuchet MS"/>
              </a:rPr>
              <a:t>Glucos</a:t>
            </a:r>
            <a:r>
              <a:rPr dirty="0" sz="3000" spc="50">
                <a:latin typeface="Trebuchet MS"/>
                <a:cs typeface="Trebuchet MS"/>
              </a:rPr>
              <a:t>e</a:t>
            </a:r>
            <a:r>
              <a:rPr dirty="0" sz="3000" spc="-310">
                <a:latin typeface="Trebuchet MS"/>
                <a:cs typeface="Trebuchet MS"/>
              </a:rPr>
              <a:t> </a:t>
            </a:r>
            <a:r>
              <a:rPr dirty="0" sz="3000" spc="-245">
                <a:latin typeface="Trebuchet MS"/>
                <a:cs typeface="Trebuchet MS"/>
              </a:rPr>
              <a:t>r</a:t>
            </a:r>
            <a:r>
              <a:rPr dirty="0" sz="3000" spc="-60">
                <a:latin typeface="Trebuchet MS"/>
                <a:cs typeface="Trebuchet MS"/>
              </a:rPr>
              <a:t>apidl</a:t>
            </a:r>
            <a:r>
              <a:rPr dirty="0" sz="3000" spc="-60">
                <a:latin typeface="Trebuchet MS"/>
                <a:cs typeface="Trebuchet MS"/>
              </a:rPr>
              <a:t>y</a:t>
            </a:r>
            <a:r>
              <a:rPr dirty="0" sz="3000" spc="-300">
                <a:latin typeface="Trebuchet MS"/>
                <a:cs typeface="Trebuchet MS"/>
              </a:rPr>
              <a:t> </a:t>
            </a:r>
            <a:r>
              <a:rPr dirty="0" sz="3000" spc="20">
                <a:latin typeface="Trebuchet MS"/>
                <a:cs typeface="Trebuchet MS"/>
              </a:rPr>
              <a:t>phospho</a:t>
            </a:r>
            <a:r>
              <a:rPr dirty="0" sz="3000" spc="65">
                <a:latin typeface="Trebuchet MS"/>
                <a:cs typeface="Trebuchet MS"/>
              </a:rPr>
              <a:t>r</a:t>
            </a:r>
            <a:r>
              <a:rPr dirty="0" sz="3000" spc="-70">
                <a:latin typeface="Trebuchet MS"/>
                <a:cs typeface="Trebuchet MS"/>
              </a:rPr>
              <a:t>yl</a:t>
            </a:r>
            <a:r>
              <a:rPr dirty="0" sz="3000" spc="-110">
                <a:latin typeface="Trebuchet MS"/>
                <a:cs typeface="Trebuchet MS"/>
              </a:rPr>
              <a:t>a</a:t>
            </a:r>
            <a:r>
              <a:rPr dirty="0" sz="3000" spc="-90">
                <a:latin typeface="Trebuchet MS"/>
                <a:cs typeface="Trebuchet MS"/>
              </a:rPr>
              <a:t>te</a:t>
            </a:r>
            <a:r>
              <a:rPr dirty="0" sz="3000" spc="-100">
                <a:latin typeface="Trebuchet MS"/>
                <a:cs typeface="Trebuchet MS"/>
              </a:rPr>
              <a:t>d</a:t>
            </a:r>
            <a:r>
              <a:rPr dirty="0" sz="3000" spc="-305">
                <a:latin typeface="Trebuchet MS"/>
                <a:cs typeface="Trebuchet MS"/>
              </a:rPr>
              <a:t> </a:t>
            </a:r>
            <a:r>
              <a:rPr dirty="0" sz="3000" spc="-80">
                <a:latin typeface="Trebuchet MS"/>
                <a:cs typeface="Trebuchet MS"/>
              </a:rPr>
              <a:t>t</a:t>
            </a:r>
            <a:r>
              <a:rPr dirty="0" sz="3000" spc="-105">
                <a:latin typeface="Trebuchet MS"/>
                <a:cs typeface="Trebuchet MS"/>
              </a:rPr>
              <a:t>o</a:t>
            </a:r>
            <a:r>
              <a:rPr dirty="0" sz="3000" spc="-315">
                <a:latin typeface="Trebuchet MS"/>
                <a:cs typeface="Trebuchet MS"/>
              </a:rPr>
              <a:t> </a:t>
            </a:r>
            <a:r>
              <a:rPr dirty="0" sz="3000" spc="20">
                <a:latin typeface="Trebuchet MS"/>
                <a:cs typeface="Trebuchet MS"/>
              </a:rPr>
              <a:t>glucos</a:t>
            </a:r>
            <a:r>
              <a:rPr dirty="0" sz="3000" spc="80">
                <a:latin typeface="Trebuchet MS"/>
                <a:cs typeface="Trebuchet MS"/>
              </a:rPr>
              <a:t>e</a:t>
            </a:r>
            <a:r>
              <a:rPr dirty="0" sz="3000" spc="-90">
                <a:latin typeface="Trebuchet MS"/>
                <a:cs typeface="Trebuchet MS"/>
              </a:rPr>
              <a:t>-</a:t>
            </a:r>
            <a:r>
              <a:rPr dirty="0" sz="3000" spc="30">
                <a:latin typeface="Trebuchet MS"/>
                <a:cs typeface="Trebuchet MS"/>
              </a:rPr>
              <a:t>6</a:t>
            </a:r>
            <a:r>
              <a:rPr dirty="0" sz="3000" spc="-90">
                <a:latin typeface="Trebuchet MS"/>
                <a:cs typeface="Trebuchet MS"/>
              </a:rPr>
              <a:t>-</a:t>
            </a:r>
            <a:r>
              <a:rPr dirty="0" sz="3000" spc="55">
                <a:latin typeface="Trebuchet MS"/>
                <a:cs typeface="Trebuchet MS"/>
              </a:rPr>
              <a:t>phos</a:t>
            </a:r>
            <a:r>
              <a:rPr dirty="0" sz="3000" spc="55">
                <a:latin typeface="Trebuchet MS"/>
                <a:cs typeface="Trebuchet MS"/>
              </a:rPr>
              <a:t>p</a:t>
            </a:r>
            <a:r>
              <a:rPr dirty="0" sz="3000" spc="10">
                <a:latin typeface="Trebuchet MS"/>
                <a:cs typeface="Trebuchet MS"/>
              </a:rPr>
              <a:t>h</a:t>
            </a:r>
            <a:r>
              <a:rPr dirty="0" sz="3000" spc="-5">
                <a:latin typeface="Trebuchet MS"/>
                <a:cs typeface="Trebuchet MS"/>
              </a:rPr>
              <a:t>a</a:t>
            </a:r>
            <a:r>
              <a:rPr dirty="0" sz="3000" spc="-125">
                <a:latin typeface="Trebuchet MS"/>
                <a:cs typeface="Trebuchet MS"/>
              </a:rPr>
              <a:t>t</a:t>
            </a:r>
            <a:r>
              <a:rPr dirty="0" sz="3000" spc="-160">
                <a:latin typeface="Trebuchet MS"/>
                <a:cs typeface="Trebuchet MS"/>
              </a:rPr>
              <a:t>e</a:t>
            </a:r>
            <a:r>
              <a:rPr dirty="0" sz="3000" spc="-315">
                <a:latin typeface="Trebuchet MS"/>
                <a:cs typeface="Trebuchet MS"/>
              </a:rPr>
              <a:t> </a:t>
            </a:r>
            <a:r>
              <a:rPr dirty="0" sz="3000" spc="-20">
                <a:latin typeface="Trebuchet MS"/>
                <a:cs typeface="Trebuchet MS"/>
              </a:rPr>
              <a:t>b</a:t>
            </a:r>
            <a:r>
              <a:rPr dirty="0" sz="3000" spc="-95">
                <a:latin typeface="Trebuchet MS"/>
                <a:cs typeface="Trebuchet MS"/>
              </a:rPr>
              <a:t>y  </a:t>
            </a:r>
            <a:r>
              <a:rPr dirty="0" sz="3000" spc="-5">
                <a:latin typeface="Trebuchet MS"/>
                <a:cs typeface="Trebuchet MS"/>
              </a:rPr>
              <a:t>glucokinase</a:t>
            </a:r>
            <a:endParaRPr sz="3000">
              <a:latin typeface="Trebuchet MS"/>
              <a:cs typeface="Trebuchet MS"/>
            </a:endParaRPr>
          </a:p>
          <a:p>
            <a:pPr marL="241300" indent="-228600">
              <a:lnSpc>
                <a:spcPct val="100000"/>
              </a:lnSpc>
              <a:spcBef>
                <a:spcPts val="58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>
                <a:latin typeface="Trebuchet MS"/>
                <a:cs typeface="Trebuchet MS"/>
              </a:rPr>
              <a:t>G-6-P</a:t>
            </a:r>
            <a:r>
              <a:rPr dirty="0" sz="3000" spc="-290">
                <a:latin typeface="Trebuchet MS"/>
                <a:cs typeface="Trebuchet MS"/>
              </a:rPr>
              <a:t> </a:t>
            </a:r>
            <a:r>
              <a:rPr dirty="0" sz="3000" spc="-75">
                <a:latin typeface="Trebuchet MS"/>
                <a:cs typeface="Trebuchet MS"/>
              </a:rPr>
              <a:t>oxidated</a:t>
            </a:r>
            <a:r>
              <a:rPr dirty="0" sz="3000" spc="-310">
                <a:latin typeface="Trebuchet MS"/>
                <a:cs typeface="Trebuchet MS"/>
              </a:rPr>
              <a:t> </a:t>
            </a:r>
            <a:r>
              <a:rPr dirty="0" sz="3000" spc="-65">
                <a:latin typeface="Trebuchet MS"/>
                <a:cs typeface="Trebuchet MS"/>
              </a:rPr>
              <a:t>in</a:t>
            </a:r>
            <a:r>
              <a:rPr dirty="0" sz="3000" spc="-290">
                <a:latin typeface="Trebuchet MS"/>
                <a:cs typeface="Trebuchet MS"/>
              </a:rPr>
              <a:t> </a:t>
            </a:r>
            <a:r>
              <a:rPr dirty="0" sz="3000" spc="-35">
                <a:latin typeface="Trebuchet MS"/>
                <a:cs typeface="Trebuchet MS"/>
              </a:rPr>
              <a:t>mitochondria</a:t>
            </a:r>
            <a:r>
              <a:rPr dirty="0" sz="3000" spc="-315">
                <a:latin typeface="Trebuchet MS"/>
                <a:cs typeface="Trebuchet MS"/>
              </a:rPr>
              <a:t> </a:t>
            </a:r>
            <a:r>
              <a:rPr dirty="0" sz="3000" spc="-130">
                <a:latin typeface="Trebuchet MS"/>
                <a:cs typeface="Trebuchet MS"/>
              </a:rPr>
              <a:t>ATP</a:t>
            </a:r>
            <a:r>
              <a:rPr dirty="0" sz="3000" spc="-290">
                <a:latin typeface="Trebuchet MS"/>
                <a:cs typeface="Trebuchet MS"/>
              </a:rPr>
              <a:t> </a:t>
            </a:r>
            <a:r>
              <a:rPr dirty="0" sz="3000" spc="-75">
                <a:latin typeface="Trebuchet MS"/>
                <a:cs typeface="Trebuchet MS"/>
              </a:rPr>
              <a:t>from</a:t>
            </a:r>
            <a:r>
              <a:rPr dirty="0" sz="3000" spc="-300">
                <a:latin typeface="Trebuchet MS"/>
                <a:cs typeface="Trebuchet MS"/>
              </a:rPr>
              <a:t> </a:t>
            </a:r>
            <a:r>
              <a:rPr dirty="0" sz="3000" spc="-90">
                <a:latin typeface="Trebuchet MS"/>
                <a:cs typeface="Trebuchet MS"/>
              </a:rPr>
              <a:t>Kerb’scycle.</a:t>
            </a:r>
            <a:endParaRPr sz="3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5863" y="365759"/>
            <a:ext cx="11462385" cy="1324610"/>
          </a:xfrm>
          <a:prstGeom prst="rect"/>
          <a:solidFill>
            <a:srgbClr val="FFFF00"/>
          </a:solidFill>
        </p:spPr>
        <p:txBody>
          <a:bodyPr wrap="square" lIns="0" tIns="252730" rIns="0" bIns="0" rtlCol="0" vert="horz">
            <a:spAutoFit/>
          </a:bodyPr>
          <a:lstStyle/>
          <a:p>
            <a:pPr algn="ctr" marL="3810">
              <a:lnSpc>
                <a:spcPct val="100000"/>
              </a:lnSpc>
              <a:spcBef>
                <a:spcPts val="1990"/>
              </a:spcBef>
            </a:pPr>
            <a:r>
              <a:rPr dirty="0" spc="-70"/>
              <a:t>Ins</a:t>
            </a:r>
            <a:r>
              <a:rPr dirty="0" spc="-85"/>
              <a:t>u</a:t>
            </a:r>
            <a:r>
              <a:rPr dirty="0" spc="-245"/>
              <a:t>lin</a:t>
            </a:r>
            <a:r>
              <a:rPr dirty="0" spc="-475"/>
              <a:t> </a:t>
            </a:r>
            <a:r>
              <a:rPr dirty="0" spc="-80"/>
              <a:t>Sec</a:t>
            </a:r>
            <a:r>
              <a:rPr dirty="0" spc="-120"/>
              <a:t>r</a:t>
            </a:r>
            <a:r>
              <a:rPr dirty="0" spc="-254"/>
              <a:t>etion</a:t>
            </a:r>
          </a:p>
        </p:txBody>
      </p:sp>
      <p:sp>
        <p:nvSpPr>
          <p:cNvPr id="3" name="object 3"/>
          <p:cNvSpPr/>
          <p:nvPr/>
        </p:nvSpPr>
        <p:spPr>
          <a:xfrm>
            <a:off x="435863" y="1825751"/>
            <a:ext cx="11462385" cy="4351020"/>
          </a:xfrm>
          <a:custGeom>
            <a:avLst/>
            <a:gdLst/>
            <a:ahLst/>
            <a:cxnLst/>
            <a:rect l="l" t="t" r="r" b="b"/>
            <a:pathLst>
              <a:path w="11462385" h="4351020">
                <a:moveTo>
                  <a:pt x="11462004" y="0"/>
                </a:moveTo>
                <a:lnTo>
                  <a:pt x="0" y="0"/>
                </a:lnTo>
                <a:lnTo>
                  <a:pt x="0" y="4351020"/>
                </a:lnTo>
                <a:lnTo>
                  <a:pt x="11462004" y="4351020"/>
                </a:lnTo>
                <a:lnTo>
                  <a:pt x="11462004" y="0"/>
                </a:lnTo>
                <a:close/>
              </a:path>
            </a:pathLst>
          </a:custGeom>
          <a:solidFill>
            <a:srgbClr val="C1E4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67945" rIns="0" bIns="0" rtlCol="0" vert="horz">
            <a:spAutoFit/>
          </a:bodyPr>
          <a:lstStyle/>
          <a:p>
            <a:pPr marL="339090" marR="5080" indent="-228600">
              <a:lnSpc>
                <a:spcPts val="3460"/>
              </a:lnSpc>
              <a:spcBef>
                <a:spcPts val="535"/>
              </a:spcBef>
              <a:buFont typeface="Arial MT"/>
              <a:buChar char="•"/>
              <a:tabLst>
                <a:tab pos="339725" algn="l"/>
              </a:tabLst>
            </a:pPr>
            <a:r>
              <a:rPr dirty="0" spc="-125"/>
              <a:t>The</a:t>
            </a:r>
            <a:r>
              <a:rPr dirty="0" spc="-315"/>
              <a:t> </a:t>
            </a:r>
            <a:r>
              <a:rPr dirty="0" spc="-35"/>
              <a:t>rise</a:t>
            </a:r>
            <a:r>
              <a:rPr dirty="0" spc="-330"/>
              <a:t> </a:t>
            </a:r>
            <a:r>
              <a:rPr dirty="0" spc="-85"/>
              <a:t>of</a:t>
            </a:r>
            <a:r>
              <a:rPr dirty="0" spc="-325"/>
              <a:t> </a:t>
            </a:r>
            <a:r>
              <a:rPr dirty="0" spc="-140"/>
              <a:t>ATP</a:t>
            </a:r>
            <a:r>
              <a:rPr dirty="0" spc="-310"/>
              <a:t> </a:t>
            </a:r>
            <a:r>
              <a:rPr dirty="0" spc="-125"/>
              <a:t>ratio</a:t>
            </a:r>
            <a:r>
              <a:rPr dirty="0" spc="-325"/>
              <a:t> </a:t>
            </a:r>
            <a:r>
              <a:rPr dirty="0" spc="-65"/>
              <a:t>in</a:t>
            </a:r>
            <a:r>
              <a:rPr dirty="0" spc="-325"/>
              <a:t> </a:t>
            </a:r>
            <a:r>
              <a:rPr dirty="0" spc="-55"/>
              <a:t>β-cell</a:t>
            </a:r>
            <a:r>
              <a:rPr dirty="0" spc="-330"/>
              <a:t> </a:t>
            </a:r>
            <a:r>
              <a:rPr dirty="0" spc="20"/>
              <a:t>leads</a:t>
            </a:r>
            <a:r>
              <a:rPr dirty="0" spc="-320"/>
              <a:t> </a:t>
            </a:r>
            <a:r>
              <a:rPr dirty="0" spc="-105"/>
              <a:t>to</a:t>
            </a:r>
            <a:r>
              <a:rPr dirty="0" spc="-310"/>
              <a:t> </a:t>
            </a:r>
            <a:r>
              <a:rPr dirty="0" spc="25"/>
              <a:t>subsequent</a:t>
            </a:r>
            <a:r>
              <a:rPr dirty="0" spc="-345"/>
              <a:t> </a:t>
            </a:r>
            <a:r>
              <a:rPr dirty="0" spc="5"/>
              <a:t>closure</a:t>
            </a:r>
            <a:r>
              <a:rPr dirty="0" spc="-310"/>
              <a:t> </a:t>
            </a:r>
            <a:r>
              <a:rPr dirty="0" spc="-85"/>
              <a:t>of</a:t>
            </a:r>
            <a:r>
              <a:rPr dirty="0" spc="-330"/>
              <a:t> </a:t>
            </a:r>
            <a:r>
              <a:rPr dirty="0" spc="-95"/>
              <a:t>the </a:t>
            </a:r>
            <a:r>
              <a:rPr dirty="0" spc="-950"/>
              <a:t> </a:t>
            </a:r>
            <a:r>
              <a:rPr dirty="0" spc="-110"/>
              <a:t>KATP</a:t>
            </a:r>
            <a:r>
              <a:rPr dirty="0" spc="-310"/>
              <a:t> </a:t>
            </a:r>
            <a:r>
              <a:rPr dirty="0"/>
              <a:t>channel</a:t>
            </a:r>
          </a:p>
          <a:p>
            <a:pPr marL="339090" marR="487045" indent="-228600">
              <a:lnSpc>
                <a:spcPts val="3460"/>
              </a:lnSpc>
              <a:spcBef>
                <a:spcPts val="995"/>
              </a:spcBef>
              <a:buFont typeface="Arial MT"/>
              <a:buChar char="•"/>
              <a:tabLst>
                <a:tab pos="339725" algn="l"/>
              </a:tabLst>
            </a:pPr>
            <a:r>
              <a:rPr dirty="0" spc="-20"/>
              <a:t>K</a:t>
            </a:r>
            <a:r>
              <a:rPr dirty="0" spc="-320"/>
              <a:t> </a:t>
            </a:r>
            <a:r>
              <a:rPr dirty="0" spc="45"/>
              <a:t>ions</a:t>
            </a:r>
            <a:r>
              <a:rPr dirty="0" spc="-335"/>
              <a:t> </a:t>
            </a:r>
            <a:r>
              <a:rPr dirty="0" spc="-229"/>
              <a:t>r</a:t>
            </a:r>
            <a:r>
              <a:rPr dirty="0" spc="-170"/>
              <a:t>e</a:t>
            </a:r>
            <a:r>
              <a:rPr dirty="0" spc="-140"/>
              <a:t>t</a:t>
            </a:r>
            <a:r>
              <a:rPr dirty="0" spc="-60"/>
              <a:t>ention</a:t>
            </a:r>
            <a:r>
              <a:rPr dirty="0" spc="-325"/>
              <a:t> </a:t>
            </a:r>
            <a:r>
              <a:rPr dirty="0" spc="65"/>
              <a:t>c</a:t>
            </a:r>
            <a:r>
              <a:rPr dirty="0" spc="105"/>
              <a:t>ause</a:t>
            </a:r>
            <a:r>
              <a:rPr dirty="0" spc="85"/>
              <a:t>s</a:t>
            </a:r>
            <a:r>
              <a:rPr dirty="0" spc="-345"/>
              <a:t> </a:t>
            </a:r>
            <a:r>
              <a:rPr dirty="0" spc="-55"/>
              <a:t>depolari</a:t>
            </a:r>
            <a:r>
              <a:rPr dirty="0" spc="-80"/>
              <a:t>z</a:t>
            </a:r>
            <a:r>
              <a:rPr dirty="0" spc="-5"/>
              <a:t>a</a:t>
            </a:r>
            <a:r>
              <a:rPr dirty="0" spc="-80"/>
              <a:t>tio</a:t>
            </a:r>
            <a:r>
              <a:rPr dirty="0" spc="-100"/>
              <a:t>n</a:t>
            </a:r>
            <a:r>
              <a:rPr dirty="0" spc="-350"/>
              <a:t> </a:t>
            </a:r>
            <a:r>
              <a:rPr dirty="0" spc="10"/>
              <a:t>an</a:t>
            </a:r>
            <a:r>
              <a:rPr dirty="0" spc="15"/>
              <a:t>d</a:t>
            </a:r>
            <a:r>
              <a:rPr dirty="0" spc="-315"/>
              <a:t> </a:t>
            </a:r>
            <a:r>
              <a:rPr dirty="0" spc="-25"/>
              <a:t>opening</a:t>
            </a:r>
            <a:r>
              <a:rPr dirty="0" spc="-345"/>
              <a:t> </a:t>
            </a:r>
            <a:r>
              <a:rPr dirty="0" spc="-85"/>
              <a:t>of</a:t>
            </a:r>
            <a:r>
              <a:rPr dirty="0" spc="-325"/>
              <a:t> </a:t>
            </a:r>
            <a:r>
              <a:rPr dirty="0" spc="-15"/>
              <a:t>L</a:t>
            </a:r>
            <a:r>
              <a:rPr dirty="0" spc="-85"/>
              <a:t>-</a:t>
            </a:r>
            <a:r>
              <a:rPr dirty="0" spc="-95"/>
              <a:t>type  </a:t>
            </a:r>
            <a:r>
              <a:rPr dirty="0" spc="-65"/>
              <a:t>voltage-dependent</a:t>
            </a:r>
            <a:r>
              <a:rPr dirty="0" spc="-320"/>
              <a:t> </a:t>
            </a:r>
            <a:r>
              <a:rPr dirty="0" spc="90"/>
              <a:t>Ca2+</a:t>
            </a:r>
            <a:r>
              <a:rPr dirty="0" spc="-335"/>
              <a:t> </a:t>
            </a:r>
            <a:r>
              <a:rPr dirty="0" spc="-10"/>
              <a:t>channels.</a:t>
            </a:r>
          </a:p>
          <a:p>
            <a:pPr marL="339090" indent="-228600">
              <a:lnSpc>
                <a:spcPts val="3650"/>
              </a:lnSpc>
              <a:spcBef>
                <a:spcPts val="570"/>
              </a:spcBef>
              <a:buFont typeface="Arial MT"/>
              <a:buChar char="•"/>
              <a:tabLst>
                <a:tab pos="339725" algn="l"/>
              </a:tabLst>
            </a:pPr>
            <a:r>
              <a:rPr dirty="0" spc="-10"/>
              <a:t>High</a:t>
            </a:r>
            <a:r>
              <a:rPr dirty="0" spc="-330"/>
              <a:t> </a:t>
            </a:r>
            <a:r>
              <a:rPr dirty="0" spc="-85"/>
              <a:t>intracellular</a:t>
            </a:r>
            <a:r>
              <a:rPr dirty="0" spc="-300"/>
              <a:t> </a:t>
            </a:r>
            <a:r>
              <a:rPr dirty="0" spc="95"/>
              <a:t>Ca2+</a:t>
            </a:r>
            <a:r>
              <a:rPr dirty="0" spc="-310"/>
              <a:t> </a:t>
            </a:r>
            <a:r>
              <a:rPr dirty="0" spc="30"/>
              <a:t>induces</a:t>
            </a:r>
            <a:r>
              <a:rPr dirty="0" spc="-335"/>
              <a:t> </a:t>
            </a:r>
            <a:r>
              <a:rPr dirty="0" spc="-20"/>
              <a:t>exocytosis</a:t>
            </a:r>
            <a:r>
              <a:rPr dirty="0" spc="-345"/>
              <a:t> </a:t>
            </a:r>
            <a:r>
              <a:rPr dirty="0" spc="-85"/>
              <a:t>of</a:t>
            </a:r>
            <a:r>
              <a:rPr dirty="0" spc="-325"/>
              <a:t> </a:t>
            </a:r>
            <a:r>
              <a:rPr dirty="0" spc="-50"/>
              <a:t>secretory</a:t>
            </a:r>
          </a:p>
          <a:p>
            <a:pPr marL="339090">
              <a:lnSpc>
                <a:spcPts val="3650"/>
              </a:lnSpc>
            </a:pPr>
            <a:r>
              <a:rPr dirty="0" spc="-25"/>
              <a:t>granules</a:t>
            </a:r>
            <a:r>
              <a:rPr dirty="0" spc="-310"/>
              <a:t> </a:t>
            </a:r>
            <a:r>
              <a:rPr dirty="0" spc="-45"/>
              <a:t>containing</a:t>
            </a:r>
            <a:r>
              <a:rPr dirty="0" spc="-325"/>
              <a:t> </a:t>
            </a:r>
            <a:r>
              <a:rPr dirty="0" spc="-55"/>
              <a:t>insulin/proinsulin</a:t>
            </a:r>
            <a:r>
              <a:rPr dirty="0" spc="-345"/>
              <a:t> </a:t>
            </a:r>
            <a:r>
              <a:rPr dirty="0" spc="-85"/>
              <a:t>from</a:t>
            </a:r>
            <a:r>
              <a:rPr dirty="0" spc="-305"/>
              <a:t> </a:t>
            </a:r>
            <a:r>
              <a:rPr dirty="0" spc="-45"/>
              <a:t>pancreatic</a:t>
            </a:r>
            <a:r>
              <a:rPr dirty="0" spc="-325"/>
              <a:t> </a:t>
            </a:r>
            <a:r>
              <a:rPr dirty="0" spc="-85"/>
              <a:t>β-cell.</a:t>
            </a:r>
          </a:p>
          <a:p>
            <a:pPr marL="339090" marR="1159510" indent="-228600">
              <a:lnSpc>
                <a:spcPts val="3460"/>
              </a:lnSpc>
              <a:spcBef>
                <a:spcPts val="1045"/>
              </a:spcBef>
              <a:buFont typeface="Arial MT"/>
              <a:buChar char="•"/>
              <a:tabLst>
                <a:tab pos="504190" algn="l"/>
                <a:tab pos="504825" algn="l"/>
              </a:tabLst>
            </a:pPr>
            <a:r>
              <a:rPr dirty="0"/>
              <a:t>	</a:t>
            </a:r>
            <a:r>
              <a:rPr dirty="0" spc="-150"/>
              <a:t>It</a:t>
            </a:r>
            <a:r>
              <a:rPr dirty="0" spc="-310"/>
              <a:t> </a:t>
            </a:r>
            <a:r>
              <a:rPr dirty="0" spc="55"/>
              <a:t>is</a:t>
            </a:r>
            <a:r>
              <a:rPr dirty="0" spc="-310"/>
              <a:t> </a:t>
            </a:r>
            <a:r>
              <a:rPr dirty="0" spc="-50"/>
              <a:t>mainly</a:t>
            </a:r>
            <a:r>
              <a:rPr dirty="0" spc="-335"/>
              <a:t> </a:t>
            </a:r>
            <a:r>
              <a:rPr dirty="0" spc="-50"/>
              <a:t>cleared</a:t>
            </a:r>
            <a:r>
              <a:rPr dirty="0" spc="-310"/>
              <a:t> </a:t>
            </a:r>
            <a:r>
              <a:rPr dirty="0" spc="-75"/>
              <a:t>by</a:t>
            </a:r>
            <a:r>
              <a:rPr dirty="0" spc="-310"/>
              <a:t> </a:t>
            </a:r>
            <a:r>
              <a:rPr dirty="0" spc="15"/>
              <a:t>insulinase</a:t>
            </a:r>
            <a:r>
              <a:rPr dirty="0" spc="-335"/>
              <a:t> </a:t>
            </a:r>
            <a:r>
              <a:rPr dirty="0" spc="-120"/>
              <a:t>activity</a:t>
            </a:r>
            <a:r>
              <a:rPr dirty="0" spc="-320"/>
              <a:t> </a:t>
            </a:r>
            <a:r>
              <a:rPr dirty="0" spc="-100"/>
              <a:t>within</a:t>
            </a:r>
            <a:r>
              <a:rPr dirty="0" spc="-310"/>
              <a:t> </a:t>
            </a:r>
            <a:r>
              <a:rPr dirty="0" spc="-95"/>
              <a:t>the</a:t>
            </a:r>
            <a:r>
              <a:rPr dirty="0" spc="-320"/>
              <a:t> </a:t>
            </a:r>
            <a:r>
              <a:rPr dirty="0" spc="-195"/>
              <a:t>liver, </a:t>
            </a:r>
            <a:r>
              <a:rPr dirty="0" spc="-950"/>
              <a:t> </a:t>
            </a:r>
            <a:r>
              <a:rPr dirty="0" spc="-60"/>
              <a:t>kidne</a:t>
            </a:r>
            <a:r>
              <a:rPr dirty="0" spc="-80"/>
              <a:t>y</a:t>
            </a:r>
            <a:r>
              <a:rPr dirty="0" spc="215"/>
              <a:t>s</a:t>
            </a:r>
            <a:r>
              <a:rPr dirty="0" spc="-260"/>
              <a:t>,</a:t>
            </a:r>
            <a:r>
              <a:rPr dirty="0" spc="-335"/>
              <a:t> </a:t>
            </a:r>
            <a:r>
              <a:rPr dirty="0" spc="10"/>
              <a:t>an</a:t>
            </a:r>
            <a:r>
              <a:rPr dirty="0" spc="15"/>
              <a:t>d</a:t>
            </a:r>
            <a:r>
              <a:rPr dirty="0" spc="-320"/>
              <a:t> </a:t>
            </a:r>
            <a:r>
              <a:rPr dirty="0" spc="-80"/>
              <a:t>other</a:t>
            </a:r>
            <a:r>
              <a:rPr dirty="0" spc="-315"/>
              <a:t> </a:t>
            </a:r>
            <a:r>
              <a:rPr dirty="0" spc="-250"/>
              <a:t>t</a:t>
            </a:r>
            <a:r>
              <a:rPr dirty="0" spc="100"/>
              <a:t>issue</a:t>
            </a:r>
            <a:r>
              <a:rPr dirty="0" spc="60"/>
              <a:t>s</a:t>
            </a:r>
            <a:r>
              <a:rPr dirty="0" spc="-26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336" y="365759"/>
            <a:ext cx="11605260" cy="1324610"/>
          </a:xfrm>
          <a:prstGeom prst="rect"/>
          <a:solidFill>
            <a:srgbClr val="FFFF00"/>
          </a:solidFill>
        </p:spPr>
        <p:txBody>
          <a:bodyPr wrap="square" lIns="0" tIns="252730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1990"/>
              </a:spcBef>
            </a:pPr>
            <a:r>
              <a:rPr dirty="0" spc="-75"/>
              <a:t>Glucos</a:t>
            </a:r>
            <a:r>
              <a:rPr dirty="0" spc="-80"/>
              <a:t>e</a:t>
            </a:r>
            <a:r>
              <a:rPr dirty="0" spc="-515"/>
              <a:t> </a:t>
            </a:r>
            <a:r>
              <a:rPr dirty="0" spc="-130"/>
              <a:t>induce</a:t>
            </a:r>
            <a:r>
              <a:rPr dirty="0" spc="-100"/>
              <a:t>s</a:t>
            </a:r>
            <a:r>
              <a:rPr dirty="0" spc="-480"/>
              <a:t> </a:t>
            </a:r>
            <a:r>
              <a:rPr dirty="0" spc="-165"/>
              <a:t>insuli</a:t>
            </a:r>
            <a:r>
              <a:rPr dirty="0" spc="-220"/>
              <a:t>n</a:t>
            </a:r>
            <a:r>
              <a:rPr dirty="0" spc="-500"/>
              <a:t> </a:t>
            </a:r>
            <a:r>
              <a:rPr dirty="0" spc="-85"/>
              <a:t>sec</a:t>
            </a:r>
            <a:r>
              <a:rPr dirty="0" spc="-130"/>
              <a:t>r</a:t>
            </a:r>
            <a:r>
              <a:rPr dirty="0" spc="-254"/>
              <a:t>eti</a:t>
            </a:r>
            <a:r>
              <a:rPr dirty="0" spc="-340"/>
              <a:t>o</a:t>
            </a:r>
            <a:r>
              <a:rPr dirty="0" spc="-180"/>
              <a:t>n</a:t>
            </a:r>
            <a:r>
              <a:rPr dirty="0" spc="-495"/>
              <a:t> </a:t>
            </a:r>
            <a:r>
              <a:rPr dirty="0"/>
              <a:t>(GSI</a:t>
            </a:r>
            <a:r>
              <a:rPr dirty="0" spc="-10"/>
              <a:t>S</a:t>
            </a:r>
            <a:r>
              <a:rPr dirty="0" spc="-320"/>
              <a:t>)</a:t>
            </a:r>
          </a:p>
        </p:txBody>
      </p:sp>
      <p:sp>
        <p:nvSpPr>
          <p:cNvPr id="3" name="object 3"/>
          <p:cNvSpPr/>
          <p:nvPr/>
        </p:nvSpPr>
        <p:spPr>
          <a:xfrm>
            <a:off x="402336" y="1825751"/>
            <a:ext cx="11605260" cy="4351020"/>
          </a:xfrm>
          <a:custGeom>
            <a:avLst/>
            <a:gdLst/>
            <a:ahLst/>
            <a:cxnLst/>
            <a:rect l="l" t="t" r="r" b="b"/>
            <a:pathLst>
              <a:path w="11605260" h="4351020">
                <a:moveTo>
                  <a:pt x="11605260" y="0"/>
                </a:moveTo>
                <a:lnTo>
                  <a:pt x="0" y="0"/>
                </a:lnTo>
                <a:lnTo>
                  <a:pt x="0" y="4351020"/>
                </a:lnTo>
                <a:lnTo>
                  <a:pt x="11605260" y="4351020"/>
                </a:lnTo>
                <a:lnTo>
                  <a:pt x="11605260" y="0"/>
                </a:lnTo>
                <a:close/>
              </a:path>
            </a:pathLst>
          </a:custGeom>
          <a:solidFill>
            <a:srgbClr val="C1E4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81685" y="1703504"/>
            <a:ext cx="10782300" cy="3607435"/>
          </a:xfrm>
          <a:prstGeom prst="rect">
            <a:avLst/>
          </a:prstGeom>
        </p:spPr>
        <p:txBody>
          <a:bodyPr wrap="square" lIns="0" tIns="9080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1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200" spc="75">
                <a:latin typeface="Trebuchet MS"/>
                <a:cs typeface="Trebuchet MS"/>
              </a:rPr>
              <a:t>I</a:t>
            </a:r>
            <a:r>
              <a:rPr dirty="0" sz="3200" spc="120">
                <a:latin typeface="Trebuchet MS"/>
                <a:cs typeface="Trebuchet MS"/>
              </a:rPr>
              <a:t>s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20">
                <a:latin typeface="Trebuchet MS"/>
                <a:cs typeface="Trebuchet MS"/>
              </a:rPr>
              <a:t>a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10">
                <a:latin typeface="Trebuchet MS"/>
                <a:cs typeface="Trebuchet MS"/>
              </a:rPr>
              <a:t>biphasi</a:t>
            </a:r>
            <a:r>
              <a:rPr dirty="0" sz="3200" spc="15">
                <a:latin typeface="Trebuchet MS"/>
                <a:cs typeface="Trebuchet MS"/>
              </a:rPr>
              <a:t>c</a:t>
            </a:r>
            <a:r>
              <a:rPr dirty="0" sz="3200" spc="-350">
                <a:latin typeface="Trebuchet MS"/>
                <a:cs typeface="Trebuchet MS"/>
              </a:rPr>
              <a:t> </a:t>
            </a:r>
            <a:r>
              <a:rPr dirty="0" sz="3200" spc="-25">
                <a:latin typeface="Trebuchet MS"/>
                <a:cs typeface="Trebuchet MS"/>
              </a:rPr>
              <a:t>pea</a:t>
            </a:r>
            <a:r>
              <a:rPr dirty="0" sz="3200" spc="-10">
                <a:latin typeface="Trebuchet MS"/>
                <a:cs typeface="Trebuchet MS"/>
              </a:rPr>
              <a:t>k</a:t>
            </a:r>
            <a:r>
              <a:rPr dirty="0" sz="3200" spc="-85">
                <a:latin typeface="Trebuchet MS"/>
                <a:cs typeface="Trebuchet MS"/>
              </a:rPr>
              <a:t>-</a:t>
            </a:r>
            <a:r>
              <a:rPr dirty="0" sz="3200" spc="-25">
                <a:latin typeface="Trebuchet MS"/>
                <a:cs typeface="Trebuchet MS"/>
              </a:rPr>
              <a:t>manne</a:t>
            </a:r>
            <a:r>
              <a:rPr dirty="0" sz="3200" spc="-15">
                <a:latin typeface="Trebuchet MS"/>
                <a:cs typeface="Trebuchet MS"/>
              </a:rPr>
              <a:t>r</a:t>
            </a:r>
            <a:r>
              <a:rPr dirty="0" sz="3200" spc="-350">
                <a:latin typeface="Trebuchet MS"/>
                <a:cs typeface="Trebuchet MS"/>
              </a:rPr>
              <a:t> </a:t>
            </a:r>
            <a:r>
              <a:rPr dirty="0" sz="3200" spc="-260">
                <a:latin typeface="Trebuchet MS"/>
                <a:cs typeface="Trebuchet MS"/>
              </a:rPr>
              <a:t>:</a:t>
            </a:r>
            <a:endParaRPr sz="3200">
              <a:latin typeface="Trebuchet MS"/>
              <a:cs typeface="Trebuchet MS"/>
            </a:endParaRPr>
          </a:p>
          <a:p>
            <a:pPr marL="527685" marR="145415" indent="-515620">
              <a:lnSpc>
                <a:spcPts val="3460"/>
              </a:lnSpc>
              <a:spcBef>
                <a:spcPts val="1045"/>
              </a:spcBef>
            </a:pPr>
            <a:r>
              <a:rPr dirty="0" sz="3200" spc="-114">
                <a:latin typeface="Trebuchet MS"/>
                <a:cs typeface="Trebuchet MS"/>
              </a:rPr>
              <a:t>1.</a:t>
            </a:r>
            <a:r>
              <a:rPr dirty="0" sz="3200" spc="459">
                <a:latin typeface="Trebuchet MS"/>
                <a:cs typeface="Trebuchet MS"/>
              </a:rPr>
              <a:t> </a:t>
            </a:r>
            <a:r>
              <a:rPr dirty="0" sz="3200" spc="10">
                <a:latin typeface="Trebuchet MS"/>
                <a:cs typeface="Trebuchet MS"/>
              </a:rPr>
              <a:t>1st</a:t>
            </a:r>
            <a:r>
              <a:rPr dirty="0" sz="3200" spc="-320">
                <a:latin typeface="Trebuchet MS"/>
                <a:cs typeface="Trebuchet MS"/>
              </a:rPr>
              <a:t> </a:t>
            </a:r>
            <a:r>
              <a:rPr dirty="0" sz="3200" spc="45">
                <a:latin typeface="Trebuchet MS"/>
                <a:cs typeface="Trebuchet MS"/>
              </a:rPr>
              <a:t>phase</a:t>
            </a:r>
            <a:r>
              <a:rPr dirty="0" sz="3200" spc="-340">
                <a:latin typeface="Trebuchet MS"/>
                <a:cs typeface="Trebuchet MS"/>
              </a:rPr>
              <a:t> </a:t>
            </a:r>
            <a:r>
              <a:rPr dirty="0" sz="3200" spc="55">
                <a:latin typeface="Trebuchet MS"/>
                <a:cs typeface="Trebuchet MS"/>
              </a:rPr>
              <a:t>is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20">
                <a:latin typeface="Trebuchet MS"/>
                <a:cs typeface="Trebuchet MS"/>
              </a:rPr>
              <a:t>a</a:t>
            </a:r>
            <a:r>
              <a:rPr dirty="0" sz="3200" spc="-320">
                <a:latin typeface="Trebuchet MS"/>
                <a:cs typeface="Trebuchet MS"/>
              </a:rPr>
              <a:t> </a:t>
            </a:r>
            <a:r>
              <a:rPr dirty="0" sz="3200" spc="-110">
                <a:latin typeface="Trebuchet MS"/>
                <a:cs typeface="Trebuchet MS"/>
              </a:rPr>
              <a:t>rapid,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90">
                <a:latin typeface="Trebuchet MS"/>
                <a:cs typeface="Trebuchet MS"/>
              </a:rPr>
              <a:t>early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25">
                <a:latin typeface="Trebuchet MS"/>
                <a:cs typeface="Trebuchet MS"/>
              </a:rPr>
              <a:t>peak</a:t>
            </a:r>
            <a:r>
              <a:rPr dirty="0" sz="3200" spc="-320">
                <a:latin typeface="Trebuchet MS"/>
                <a:cs typeface="Trebuchet MS"/>
              </a:rPr>
              <a:t> </a:t>
            </a:r>
            <a:r>
              <a:rPr dirty="0" sz="3200" spc="-5">
                <a:latin typeface="Trebuchet MS"/>
                <a:cs typeface="Trebuchet MS"/>
              </a:rPr>
              <a:t>due</a:t>
            </a:r>
            <a:r>
              <a:rPr dirty="0" sz="3200" spc="-320">
                <a:latin typeface="Trebuchet MS"/>
                <a:cs typeface="Trebuchet MS"/>
              </a:rPr>
              <a:t> </a:t>
            </a:r>
            <a:r>
              <a:rPr dirty="0" sz="3200" spc="-105">
                <a:latin typeface="Trebuchet MS"/>
                <a:cs typeface="Trebuchet MS"/>
              </a:rPr>
              <a:t>to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20">
                <a:latin typeface="Trebuchet MS"/>
                <a:cs typeface="Trebuchet MS"/>
              </a:rPr>
              <a:t>exocytosis</a:t>
            </a:r>
            <a:r>
              <a:rPr dirty="0" sz="3200" spc="-350">
                <a:latin typeface="Trebuchet MS"/>
                <a:cs typeface="Trebuchet MS"/>
              </a:rPr>
              <a:t> </a:t>
            </a:r>
            <a:r>
              <a:rPr dirty="0" sz="3200" spc="-85">
                <a:latin typeface="Trebuchet MS"/>
                <a:cs typeface="Trebuchet MS"/>
              </a:rPr>
              <a:t>of</a:t>
            </a:r>
            <a:r>
              <a:rPr dirty="0" sz="3200" spc="-325">
                <a:latin typeface="Trebuchet MS"/>
                <a:cs typeface="Trebuchet MS"/>
              </a:rPr>
              <a:t> </a:t>
            </a:r>
            <a:r>
              <a:rPr dirty="0" sz="3200" spc="-40">
                <a:latin typeface="Trebuchet MS"/>
                <a:cs typeface="Trebuchet MS"/>
              </a:rPr>
              <a:t>stored </a:t>
            </a:r>
            <a:r>
              <a:rPr dirty="0" sz="3200" spc="-950">
                <a:latin typeface="Trebuchet MS"/>
                <a:cs typeface="Trebuchet MS"/>
              </a:rPr>
              <a:t> </a:t>
            </a:r>
            <a:r>
              <a:rPr dirty="0" sz="3200" spc="-200">
                <a:latin typeface="Trebuchet MS"/>
                <a:cs typeface="Trebuchet MS"/>
              </a:rPr>
              <a:t>(</a:t>
            </a:r>
            <a:r>
              <a:rPr dirty="0" sz="3200" spc="-265">
                <a:latin typeface="Trebuchet MS"/>
                <a:cs typeface="Trebuchet MS"/>
              </a:rPr>
              <a:t>r</a:t>
            </a:r>
            <a:r>
              <a:rPr dirty="0" sz="3200" spc="-70">
                <a:latin typeface="Trebuchet MS"/>
                <a:cs typeface="Trebuchet MS"/>
              </a:rPr>
              <a:t>eadily</a:t>
            </a:r>
            <a:r>
              <a:rPr dirty="0" sz="3200" spc="-305">
                <a:latin typeface="Trebuchet MS"/>
                <a:cs typeface="Trebuchet MS"/>
              </a:rPr>
              <a:t> </a:t>
            </a:r>
            <a:r>
              <a:rPr dirty="0" sz="3200" spc="-229">
                <a:latin typeface="Trebuchet MS"/>
                <a:cs typeface="Trebuchet MS"/>
              </a:rPr>
              <a:t>r</a:t>
            </a:r>
            <a:r>
              <a:rPr dirty="0" sz="3200" spc="-30">
                <a:latin typeface="Trebuchet MS"/>
                <a:cs typeface="Trebuchet MS"/>
              </a:rPr>
              <a:t>eleasable)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10">
                <a:latin typeface="Trebuchet MS"/>
                <a:cs typeface="Trebuchet MS"/>
              </a:rPr>
              <a:t>insu</a:t>
            </a:r>
            <a:r>
              <a:rPr dirty="0" sz="3200" spc="-15">
                <a:latin typeface="Trebuchet MS"/>
                <a:cs typeface="Trebuchet MS"/>
              </a:rPr>
              <a:t>l</a:t>
            </a:r>
            <a:r>
              <a:rPr dirty="0" sz="3200" spc="-65">
                <a:latin typeface="Trebuchet MS"/>
                <a:cs typeface="Trebuchet MS"/>
              </a:rPr>
              <a:t>in</a:t>
            </a:r>
            <a:r>
              <a:rPr dirty="0" sz="3200" spc="-330">
                <a:latin typeface="Trebuchet MS"/>
                <a:cs typeface="Trebuchet MS"/>
              </a:rPr>
              <a:t> </a:t>
            </a:r>
            <a:r>
              <a:rPr dirty="0" sz="3200" spc="-60">
                <a:latin typeface="Trebuchet MS"/>
                <a:cs typeface="Trebuchet MS"/>
              </a:rPr>
              <a:t>g</a:t>
            </a:r>
            <a:r>
              <a:rPr dirty="0" sz="3200" spc="-280">
                <a:latin typeface="Trebuchet MS"/>
                <a:cs typeface="Trebuchet MS"/>
              </a:rPr>
              <a:t>r</a:t>
            </a:r>
            <a:r>
              <a:rPr dirty="0" sz="3200" spc="-15">
                <a:latin typeface="Trebuchet MS"/>
                <a:cs typeface="Trebuchet MS"/>
              </a:rPr>
              <a:t>anu</a:t>
            </a:r>
            <a:r>
              <a:rPr dirty="0" sz="3200" spc="-20">
                <a:latin typeface="Trebuchet MS"/>
                <a:cs typeface="Trebuchet MS"/>
              </a:rPr>
              <a:t>l</a:t>
            </a:r>
            <a:r>
              <a:rPr dirty="0" sz="3200" spc="114">
                <a:latin typeface="Trebuchet MS"/>
                <a:cs typeface="Trebuchet MS"/>
              </a:rPr>
              <a:t>e</a:t>
            </a:r>
            <a:r>
              <a:rPr dirty="0" sz="3200" spc="40">
                <a:latin typeface="Trebuchet MS"/>
                <a:cs typeface="Trebuchet MS"/>
              </a:rPr>
              <a:t>s</a:t>
            </a:r>
            <a:r>
              <a:rPr dirty="0" sz="3200" spc="-260">
                <a:latin typeface="Trebuchet MS"/>
                <a:cs typeface="Trebuchet MS"/>
              </a:rPr>
              <a:t>.</a:t>
            </a:r>
            <a:endParaRPr sz="3200">
              <a:latin typeface="Trebuchet MS"/>
              <a:cs typeface="Trebuchet MS"/>
            </a:endParaRPr>
          </a:p>
          <a:p>
            <a:pPr marL="241300" marR="178435" indent="-228600">
              <a:lnSpc>
                <a:spcPts val="3460"/>
              </a:lnSpc>
              <a:spcBef>
                <a:spcPts val="100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200" spc="15">
                <a:latin typeface="Trebuchet MS"/>
                <a:cs typeface="Trebuchet MS"/>
              </a:rPr>
              <a:t>2n</a:t>
            </a:r>
            <a:r>
              <a:rPr dirty="0" sz="3200" spc="20">
                <a:latin typeface="Trebuchet MS"/>
                <a:cs typeface="Trebuchet MS"/>
              </a:rPr>
              <a:t>d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75">
                <a:latin typeface="Trebuchet MS"/>
                <a:cs typeface="Trebuchet MS"/>
              </a:rPr>
              <a:t>pha</a:t>
            </a:r>
            <a:r>
              <a:rPr dirty="0" sz="3200" spc="65">
                <a:latin typeface="Trebuchet MS"/>
                <a:cs typeface="Trebuchet MS"/>
              </a:rPr>
              <a:t>s</a:t>
            </a:r>
            <a:r>
              <a:rPr dirty="0" sz="3200" spc="-60">
                <a:latin typeface="Trebuchet MS"/>
                <a:cs typeface="Trebuchet MS"/>
              </a:rPr>
              <a:t>e</a:t>
            </a:r>
            <a:r>
              <a:rPr dirty="0" sz="3200" spc="-340">
                <a:latin typeface="Trebuchet MS"/>
                <a:cs typeface="Trebuchet MS"/>
              </a:rPr>
              <a:t> </a:t>
            </a:r>
            <a:r>
              <a:rPr dirty="0" sz="3200" spc="55">
                <a:latin typeface="Trebuchet MS"/>
                <a:cs typeface="Trebuchet MS"/>
              </a:rPr>
              <a:t>is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20">
                <a:latin typeface="Trebuchet MS"/>
                <a:cs typeface="Trebuchet MS"/>
              </a:rPr>
              <a:t>a</a:t>
            </a:r>
            <a:r>
              <a:rPr dirty="0" sz="3200" spc="-320">
                <a:latin typeface="Trebuchet MS"/>
                <a:cs typeface="Trebuchet MS"/>
              </a:rPr>
              <a:t> </a:t>
            </a:r>
            <a:r>
              <a:rPr dirty="0" sz="3200" spc="85">
                <a:latin typeface="Trebuchet MS"/>
                <a:cs typeface="Trebuchet MS"/>
              </a:rPr>
              <a:t>s</a:t>
            </a:r>
            <a:r>
              <a:rPr dirty="0" sz="3200" spc="45">
                <a:latin typeface="Trebuchet MS"/>
                <a:cs typeface="Trebuchet MS"/>
              </a:rPr>
              <a:t>l</a:t>
            </a:r>
            <a:r>
              <a:rPr dirty="0" sz="3200" spc="5">
                <a:latin typeface="Trebuchet MS"/>
                <a:cs typeface="Trebuchet MS"/>
              </a:rPr>
              <a:t>o</a:t>
            </a:r>
            <a:r>
              <a:rPr dirty="0" sz="3200" spc="-120">
                <a:latin typeface="Trebuchet MS"/>
                <a:cs typeface="Trebuchet MS"/>
              </a:rPr>
              <a:t>w</a:t>
            </a:r>
            <a:r>
              <a:rPr dirty="0" sz="3200" spc="-114">
                <a:latin typeface="Trebuchet MS"/>
                <a:cs typeface="Trebuchet MS"/>
              </a:rPr>
              <a:t>er</a:t>
            </a:r>
            <a:r>
              <a:rPr dirty="0" sz="3200" spc="-295">
                <a:latin typeface="Trebuchet MS"/>
                <a:cs typeface="Trebuchet MS"/>
              </a:rPr>
              <a:t> </a:t>
            </a:r>
            <a:r>
              <a:rPr dirty="0" sz="3200" spc="10">
                <a:latin typeface="Trebuchet MS"/>
                <a:cs typeface="Trebuchet MS"/>
              </a:rPr>
              <a:t>an</a:t>
            </a:r>
            <a:r>
              <a:rPr dirty="0" sz="3200" spc="15">
                <a:latin typeface="Trebuchet MS"/>
                <a:cs typeface="Trebuchet MS"/>
              </a:rPr>
              <a:t>d</a:t>
            </a:r>
            <a:r>
              <a:rPr dirty="0" sz="3200" spc="-325">
                <a:latin typeface="Trebuchet MS"/>
                <a:cs typeface="Trebuchet MS"/>
              </a:rPr>
              <a:t> </a:t>
            </a:r>
            <a:r>
              <a:rPr dirty="0" sz="3200" spc="-135">
                <a:latin typeface="Trebuchet MS"/>
                <a:cs typeface="Trebuchet MS"/>
              </a:rPr>
              <a:t>g</a:t>
            </a:r>
            <a:r>
              <a:rPr dirty="0" sz="3200" spc="-204">
                <a:latin typeface="Trebuchet MS"/>
                <a:cs typeface="Trebuchet MS"/>
              </a:rPr>
              <a:t>r</a:t>
            </a:r>
            <a:r>
              <a:rPr dirty="0" sz="3200" spc="-45">
                <a:latin typeface="Trebuchet MS"/>
                <a:cs typeface="Trebuchet MS"/>
              </a:rPr>
              <a:t>aduall</a:t>
            </a:r>
            <a:r>
              <a:rPr dirty="0" sz="3200" spc="-40">
                <a:latin typeface="Trebuchet MS"/>
                <a:cs typeface="Trebuchet MS"/>
              </a:rPr>
              <a:t>y</a:t>
            </a:r>
            <a:r>
              <a:rPr dirty="0" sz="3200" spc="-300">
                <a:latin typeface="Trebuchet MS"/>
                <a:cs typeface="Trebuchet MS"/>
              </a:rPr>
              <a:t> </a:t>
            </a:r>
            <a:r>
              <a:rPr dirty="0" sz="3200" spc="-45">
                <a:latin typeface="Trebuchet MS"/>
                <a:cs typeface="Trebuchet MS"/>
              </a:rPr>
              <a:t>risin</a:t>
            </a:r>
            <a:r>
              <a:rPr dirty="0" sz="3200" spc="-55">
                <a:latin typeface="Trebuchet MS"/>
                <a:cs typeface="Trebuchet MS"/>
              </a:rPr>
              <a:t>g</a:t>
            </a:r>
            <a:r>
              <a:rPr dirty="0" sz="3200" spc="-330">
                <a:latin typeface="Trebuchet MS"/>
                <a:cs typeface="Trebuchet MS"/>
              </a:rPr>
              <a:t> </a:t>
            </a:r>
            <a:r>
              <a:rPr dirty="0" sz="3200" spc="-25">
                <a:latin typeface="Trebuchet MS"/>
                <a:cs typeface="Trebuchet MS"/>
              </a:rPr>
              <a:t>pea</a:t>
            </a:r>
            <a:r>
              <a:rPr dirty="0" sz="3200" spc="-20">
                <a:latin typeface="Trebuchet MS"/>
                <a:cs typeface="Trebuchet MS"/>
              </a:rPr>
              <a:t>k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65">
                <a:latin typeface="Trebuchet MS"/>
                <a:cs typeface="Trebuchet MS"/>
              </a:rPr>
              <a:t>activ</a:t>
            </a:r>
            <a:r>
              <a:rPr dirty="0" sz="3200" spc="-95">
                <a:latin typeface="Trebuchet MS"/>
                <a:cs typeface="Trebuchet MS"/>
              </a:rPr>
              <a:t>a</a:t>
            </a:r>
            <a:r>
              <a:rPr dirty="0" sz="3200" spc="-254">
                <a:latin typeface="Trebuchet MS"/>
                <a:cs typeface="Trebuchet MS"/>
              </a:rPr>
              <a:t>t</a:t>
            </a:r>
            <a:r>
              <a:rPr dirty="0" sz="3200" spc="-25">
                <a:latin typeface="Trebuchet MS"/>
                <a:cs typeface="Trebuchet MS"/>
              </a:rPr>
              <a:t>ed</a:t>
            </a:r>
            <a:r>
              <a:rPr dirty="0" sz="3200" spc="-335">
                <a:latin typeface="Trebuchet MS"/>
                <a:cs typeface="Trebuchet MS"/>
              </a:rPr>
              <a:t> </a:t>
            </a:r>
            <a:r>
              <a:rPr dirty="0" sz="3200" spc="-25">
                <a:latin typeface="Trebuchet MS"/>
                <a:cs typeface="Trebuchet MS"/>
              </a:rPr>
              <a:t>b</a:t>
            </a:r>
            <a:r>
              <a:rPr dirty="0" sz="3200" spc="-100">
                <a:latin typeface="Trebuchet MS"/>
                <a:cs typeface="Trebuchet MS"/>
              </a:rPr>
              <a:t>y  </a:t>
            </a:r>
            <a:r>
              <a:rPr dirty="0" sz="3200" spc="80">
                <a:latin typeface="Trebuchet MS"/>
                <a:cs typeface="Trebuchet MS"/>
              </a:rPr>
              <a:t>c</a:t>
            </a:r>
            <a:r>
              <a:rPr dirty="0" sz="3200" spc="-210">
                <a:latin typeface="Trebuchet MS"/>
                <a:cs typeface="Trebuchet MS"/>
              </a:rPr>
              <a:t>y</a:t>
            </a:r>
            <a:r>
              <a:rPr dirty="0" sz="3200" spc="-180">
                <a:latin typeface="Trebuchet MS"/>
                <a:cs typeface="Trebuchet MS"/>
              </a:rPr>
              <a:t>t</a:t>
            </a:r>
            <a:r>
              <a:rPr dirty="0" sz="3200" spc="70">
                <a:latin typeface="Trebuchet MS"/>
                <a:cs typeface="Trebuchet MS"/>
              </a:rPr>
              <a:t>oso</a:t>
            </a:r>
            <a:r>
              <a:rPr dirty="0" sz="3200" spc="25">
                <a:latin typeface="Trebuchet MS"/>
                <a:cs typeface="Trebuchet MS"/>
              </a:rPr>
              <a:t>l</a:t>
            </a:r>
            <a:r>
              <a:rPr dirty="0" sz="3200" spc="-25">
                <a:latin typeface="Trebuchet MS"/>
                <a:cs typeface="Trebuchet MS"/>
              </a:rPr>
              <a:t>ic</a:t>
            </a:r>
            <a:r>
              <a:rPr dirty="0" sz="3200" spc="-325">
                <a:latin typeface="Trebuchet MS"/>
                <a:cs typeface="Trebuchet MS"/>
              </a:rPr>
              <a:t> </a:t>
            </a:r>
            <a:r>
              <a:rPr dirty="0" sz="3200" spc="114">
                <a:latin typeface="Trebuchet MS"/>
                <a:cs typeface="Trebuchet MS"/>
              </a:rPr>
              <a:t>Ca</a:t>
            </a:r>
            <a:r>
              <a:rPr dirty="0" sz="3200" spc="114">
                <a:latin typeface="Trebuchet MS"/>
                <a:cs typeface="Trebuchet MS"/>
              </a:rPr>
              <a:t>2</a:t>
            </a:r>
            <a:r>
              <a:rPr dirty="0" sz="3200" spc="-140">
                <a:latin typeface="Trebuchet MS"/>
                <a:cs typeface="Trebuchet MS"/>
              </a:rPr>
              <a:t>+</a:t>
            </a:r>
            <a:r>
              <a:rPr dirty="0" sz="3200" spc="-95">
                <a:latin typeface="Trebuchet MS"/>
                <a:cs typeface="Trebuchet MS"/>
              </a:rPr>
              <a:t>,</a:t>
            </a:r>
            <a:r>
              <a:rPr dirty="0" sz="3200" spc="-330">
                <a:latin typeface="Trebuchet MS"/>
                <a:cs typeface="Trebuchet MS"/>
              </a:rPr>
              <a:t> </a:t>
            </a:r>
            <a:r>
              <a:rPr dirty="0" sz="3200" spc="-150">
                <a:latin typeface="Trebuchet MS"/>
                <a:cs typeface="Trebuchet MS"/>
              </a:rPr>
              <a:t>A</a:t>
            </a:r>
            <a:r>
              <a:rPr dirty="0" sz="3200" spc="-325">
                <a:latin typeface="Trebuchet MS"/>
                <a:cs typeface="Trebuchet MS"/>
              </a:rPr>
              <a:t>T</a:t>
            </a:r>
            <a:r>
              <a:rPr dirty="0" sz="3200" spc="-385">
                <a:latin typeface="Trebuchet MS"/>
                <a:cs typeface="Trebuchet MS"/>
              </a:rPr>
              <a:t>P</a:t>
            </a:r>
            <a:r>
              <a:rPr dirty="0" sz="3200" spc="-260">
                <a:latin typeface="Trebuchet MS"/>
                <a:cs typeface="Trebuchet MS"/>
              </a:rPr>
              <a:t>,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10">
                <a:latin typeface="Trebuchet MS"/>
                <a:cs typeface="Trebuchet MS"/>
              </a:rPr>
              <a:t>an</a:t>
            </a:r>
            <a:r>
              <a:rPr dirty="0" sz="3200" spc="15">
                <a:latin typeface="Trebuchet MS"/>
                <a:cs typeface="Trebuchet MS"/>
              </a:rPr>
              <a:t>d</a:t>
            </a:r>
            <a:r>
              <a:rPr dirty="0" sz="3200" spc="-320">
                <a:latin typeface="Trebuchet MS"/>
                <a:cs typeface="Trebuchet MS"/>
              </a:rPr>
              <a:t> </a:t>
            </a:r>
            <a:r>
              <a:rPr dirty="0" sz="3200" spc="40">
                <a:latin typeface="Trebuchet MS"/>
                <a:cs typeface="Trebuchet MS"/>
              </a:rPr>
              <a:t>c</a:t>
            </a:r>
            <a:r>
              <a:rPr dirty="0" sz="3200" spc="40">
                <a:latin typeface="Trebuchet MS"/>
                <a:cs typeface="Trebuchet MS"/>
              </a:rPr>
              <a:t>A</a:t>
            </a:r>
            <a:r>
              <a:rPr dirty="0" sz="3200" spc="175">
                <a:latin typeface="Trebuchet MS"/>
                <a:cs typeface="Trebuchet MS"/>
              </a:rPr>
              <a:t>M</a:t>
            </a:r>
            <a:r>
              <a:rPr dirty="0" sz="3200" spc="140">
                <a:latin typeface="Trebuchet MS"/>
                <a:cs typeface="Trebuchet MS"/>
              </a:rPr>
              <a:t>P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100">
                <a:latin typeface="Trebuchet MS"/>
                <a:cs typeface="Trebuchet MS"/>
              </a:rPr>
              <a:t>p</a:t>
            </a:r>
            <a:r>
              <a:rPr dirty="0" sz="3200" spc="-120">
                <a:latin typeface="Trebuchet MS"/>
                <a:cs typeface="Trebuchet MS"/>
              </a:rPr>
              <a:t>r</a:t>
            </a:r>
            <a:r>
              <a:rPr dirty="0" sz="3200" spc="-10">
                <a:latin typeface="Trebuchet MS"/>
                <a:cs typeface="Trebuchet MS"/>
              </a:rPr>
              <a:t>oduc</a:t>
            </a:r>
            <a:r>
              <a:rPr dirty="0" sz="3200" spc="-15">
                <a:latin typeface="Trebuchet MS"/>
                <a:cs typeface="Trebuchet MS"/>
              </a:rPr>
              <a:t>t</a:t>
            </a:r>
            <a:r>
              <a:rPr dirty="0" sz="3200" spc="-85">
                <a:latin typeface="Trebuchet MS"/>
                <a:cs typeface="Trebuchet MS"/>
              </a:rPr>
              <a:t>ion.</a:t>
            </a:r>
            <a:endParaRPr sz="3200">
              <a:latin typeface="Trebuchet MS"/>
              <a:cs typeface="Trebuchet MS"/>
            </a:endParaRPr>
          </a:p>
          <a:p>
            <a:pPr marL="241300" marR="5080" indent="-228600">
              <a:lnSpc>
                <a:spcPts val="3460"/>
              </a:lnSpc>
              <a:spcBef>
                <a:spcPts val="98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200" spc="-150">
                <a:latin typeface="Trebuchet MS"/>
                <a:cs typeface="Trebuchet MS"/>
              </a:rPr>
              <a:t>It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55">
                <a:latin typeface="Trebuchet MS"/>
                <a:cs typeface="Trebuchet MS"/>
              </a:rPr>
              <a:t>is</a:t>
            </a:r>
            <a:r>
              <a:rPr dirty="0" sz="3200" spc="-325">
                <a:latin typeface="Trebuchet MS"/>
                <a:cs typeface="Trebuchet MS"/>
              </a:rPr>
              <a:t> </a:t>
            </a:r>
            <a:r>
              <a:rPr dirty="0" sz="3200">
                <a:latin typeface="Trebuchet MS"/>
                <a:cs typeface="Trebuchet MS"/>
              </a:rPr>
              <a:t>due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105">
                <a:latin typeface="Trebuchet MS"/>
                <a:cs typeface="Trebuchet MS"/>
              </a:rPr>
              <a:t>to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100">
                <a:latin typeface="Trebuchet MS"/>
                <a:cs typeface="Trebuchet MS"/>
              </a:rPr>
              <a:t>the</a:t>
            </a:r>
            <a:r>
              <a:rPr dirty="0" sz="3200" spc="-310">
                <a:latin typeface="Trebuchet MS"/>
                <a:cs typeface="Trebuchet MS"/>
              </a:rPr>
              <a:t> </a:t>
            </a:r>
            <a:r>
              <a:rPr dirty="0" sz="3200" spc="30">
                <a:latin typeface="Trebuchet MS"/>
                <a:cs typeface="Trebuchet MS"/>
              </a:rPr>
              <a:t>subsequent</a:t>
            </a:r>
            <a:r>
              <a:rPr dirty="0" sz="3200" spc="-350">
                <a:latin typeface="Trebuchet MS"/>
                <a:cs typeface="Trebuchet MS"/>
              </a:rPr>
              <a:t> </a:t>
            </a:r>
            <a:r>
              <a:rPr dirty="0" sz="3200" spc="15">
                <a:latin typeface="Trebuchet MS"/>
                <a:cs typeface="Trebuchet MS"/>
              </a:rPr>
              <a:t>supply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90">
                <a:latin typeface="Trebuchet MS"/>
                <a:cs typeface="Trebuchet MS"/>
              </a:rPr>
              <a:t>of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40">
                <a:latin typeface="Trebuchet MS"/>
                <a:cs typeface="Trebuchet MS"/>
              </a:rPr>
              <a:t>new</a:t>
            </a:r>
            <a:r>
              <a:rPr dirty="0" sz="3200" spc="-310">
                <a:latin typeface="Trebuchet MS"/>
                <a:cs typeface="Trebuchet MS"/>
              </a:rPr>
              <a:t> </a:t>
            </a:r>
            <a:r>
              <a:rPr dirty="0" sz="3200" spc="-15">
                <a:latin typeface="Trebuchet MS"/>
                <a:cs typeface="Trebuchet MS"/>
              </a:rPr>
              <a:t>insulin</a:t>
            </a:r>
            <a:r>
              <a:rPr dirty="0" sz="3200" spc="-340">
                <a:latin typeface="Trebuchet MS"/>
                <a:cs typeface="Trebuchet MS"/>
              </a:rPr>
              <a:t> </a:t>
            </a:r>
            <a:r>
              <a:rPr dirty="0" sz="3200" spc="-25">
                <a:latin typeface="Trebuchet MS"/>
                <a:cs typeface="Trebuchet MS"/>
              </a:rPr>
              <a:t>granules</a:t>
            </a:r>
            <a:r>
              <a:rPr dirty="0" sz="3200" spc="-315">
                <a:latin typeface="Trebuchet MS"/>
                <a:cs typeface="Trebuchet MS"/>
              </a:rPr>
              <a:t> </a:t>
            </a:r>
            <a:r>
              <a:rPr dirty="0" sz="3200" spc="-130">
                <a:latin typeface="Trebuchet MS"/>
                <a:cs typeface="Trebuchet MS"/>
              </a:rPr>
              <a:t>for </a:t>
            </a:r>
            <a:r>
              <a:rPr dirty="0" sz="3200" spc="-950">
                <a:latin typeface="Trebuchet MS"/>
                <a:cs typeface="Trebuchet MS"/>
              </a:rPr>
              <a:t> </a:t>
            </a:r>
            <a:r>
              <a:rPr dirty="0" sz="3200" spc="-75">
                <a:latin typeface="Trebuchet MS"/>
                <a:cs typeface="Trebuchet MS"/>
              </a:rPr>
              <a:t>release.</a:t>
            </a:r>
            <a:endParaRPr sz="3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Sami Fatehi</dc:creator>
  <dc:title>Insulin</dc:title>
  <dcterms:created xsi:type="dcterms:W3CDTF">2024-04-15T06:53:59Z</dcterms:created>
  <dcterms:modified xsi:type="dcterms:W3CDTF">2024-04-15T06:53:59Z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2024-04-15T00:00:00Z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2024-04-15T00:00:00Z</vt:filetime>
  </property>
</Properties>
</file>