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8" r:id="rId3"/>
    <p:sldId id="260" r:id="rId4"/>
    <p:sldId id="261" r:id="rId5"/>
    <p:sldId id="262" r:id="rId6"/>
    <p:sldId id="263" r:id="rId7"/>
    <p:sldId id="264" r:id="rId8"/>
    <p:sldId id="268" r:id="rId9"/>
    <p:sldId id="265" r:id="rId10"/>
    <p:sldId id="267" r:id="rId11"/>
    <p:sldId id="270" r:id="rId12"/>
    <p:sldId id="551" r:id="rId13"/>
    <p:sldId id="552" r:id="rId14"/>
    <p:sldId id="259" r:id="rId15"/>
    <p:sldId id="266" r:id="rId16"/>
    <p:sldId id="271" r:id="rId17"/>
    <p:sldId id="272" r:id="rId18"/>
    <p:sldId id="553" r:id="rId19"/>
    <p:sldId id="273" r:id="rId20"/>
    <p:sldId id="279" r:id="rId21"/>
    <p:sldId id="274" r:id="rId22"/>
    <p:sldId id="276" r:id="rId23"/>
    <p:sldId id="277" r:id="rId24"/>
    <p:sldId id="275" r:id="rId25"/>
    <p:sldId id="278" r:id="rId26"/>
    <p:sldId id="280" r:id="rId27"/>
    <p:sldId id="282" r:id="rId28"/>
    <p:sldId id="269" r:id="rId29"/>
    <p:sldId id="281" r:id="rId30"/>
    <p:sldId id="284" r:id="rId31"/>
    <p:sldId id="285" r:id="rId32"/>
    <p:sldId id="323" r:id="rId33"/>
    <p:sldId id="324" r:id="rId34"/>
    <p:sldId id="325" r:id="rId35"/>
    <p:sldId id="289" r:id="rId36"/>
    <p:sldId id="55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BFD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AFAC0-6685-4E95-8736-C13E35D21D00}" v="2" dt="2024-08-18T04:01:06.509"/>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7" autoAdjust="0"/>
    <p:restoredTop sz="69683" autoAdjust="0"/>
  </p:normalViewPr>
  <p:slideViewPr>
    <p:cSldViewPr snapToGrid="0">
      <p:cViewPr varScale="1">
        <p:scale>
          <a:sx n="77" d="100"/>
          <a:sy n="77" d="100"/>
        </p:scale>
        <p:origin x="16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E00A5-8551-4622-BED8-47A97519F6F0}"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F04DF9EB-0850-4B1E-9DA8-6012D6A70B39}">
      <dgm:prSet/>
      <dgm:spPr/>
      <dgm:t>
        <a:bodyPr/>
        <a:lstStyle/>
        <a:p>
          <a:r>
            <a:rPr lang="en-GB"/>
            <a:t>Describe in brief the pathogenesis and aetiological factors of CAD.</a:t>
          </a:r>
          <a:endParaRPr lang="en-US"/>
        </a:p>
      </dgm:t>
    </dgm:pt>
    <dgm:pt modelId="{56113988-402A-41A0-B76F-D876642CC41A}" type="parTrans" cxnId="{DB50A830-88CB-4C29-AC4F-64C9854171A0}">
      <dgm:prSet/>
      <dgm:spPr/>
      <dgm:t>
        <a:bodyPr/>
        <a:lstStyle/>
        <a:p>
          <a:endParaRPr lang="en-US"/>
        </a:p>
      </dgm:t>
    </dgm:pt>
    <dgm:pt modelId="{D7B3A5D2-4471-47C2-8BB6-6D2603BA17C5}" type="sibTrans" cxnId="{DB50A830-88CB-4C29-AC4F-64C9854171A0}">
      <dgm:prSet/>
      <dgm:spPr/>
      <dgm:t>
        <a:bodyPr/>
        <a:lstStyle/>
        <a:p>
          <a:endParaRPr lang="en-US"/>
        </a:p>
      </dgm:t>
    </dgm:pt>
    <dgm:pt modelId="{1DFE8D3E-3EC1-4DEE-B1E4-D8348F582656}">
      <dgm:prSet/>
      <dgm:spPr/>
      <dgm:t>
        <a:bodyPr/>
        <a:lstStyle/>
        <a:p>
          <a:r>
            <a:rPr lang="en-GB"/>
            <a:t>Assess a patient presented with chest pain</a:t>
          </a:r>
          <a:endParaRPr lang="en-US"/>
        </a:p>
      </dgm:t>
    </dgm:pt>
    <dgm:pt modelId="{B1276411-1D83-43DD-8F27-D1EBD55DF292}" type="parTrans" cxnId="{EB56F724-8587-4803-83DB-739254AA2590}">
      <dgm:prSet/>
      <dgm:spPr/>
      <dgm:t>
        <a:bodyPr/>
        <a:lstStyle/>
        <a:p>
          <a:endParaRPr lang="en-US"/>
        </a:p>
      </dgm:t>
    </dgm:pt>
    <dgm:pt modelId="{38FD387A-F3DC-4F69-9B74-D781D31F3441}" type="sibTrans" cxnId="{EB56F724-8587-4803-83DB-739254AA2590}">
      <dgm:prSet/>
      <dgm:spPr/>
      <dgm:t>
        <a:bodyPr/>
        <a:lstStyle/>
        <a:p>
          <a:endParaRPr lang="en-US"/>
        </a:p>
      </dgm:t>
    </dgm:pt>
    <dgm:pt modelId="{26B67419-589B-4174-B260-732DE5D978E8}">
      <dgm:prSet/>
      <dgm:spPr/>
      <dgm:t>
        <a:bodyPr/>
        <a:lstStyle/>
        <a:p>
          <a:r>
            <a:rPr lang="en-GB"/>
            <a:t>Diagnose coronary artery disease from history, examination and investigations. </a:t>
          </a:r>
          <a:endParaRPr lang="en-US"/>
        </a:p>
      </dgm:t>
    </dgm:pt>
    <dgm:pt modelId="{9464B532-E0DE-4069-9EDB-AFF87FEB8EA2}" type="parTrans" cxnId="{7032DEFB-89A2-414B-82A2-62EE2D7A573E}">
      <dgm:prSet/>
      <dgm:spPr/>
      <dgm:t>
        <a:bodyPr/>
        <a:lstStyle/>
        <a:p>
          <a:endParaRPr lang="en-US"/>
        </a:p>
      </dgm:t>
    </dgm:pt>
    <dgm:pt modelId="{3130E77B-103D-45BB-A309-0A8BD5E971A5}" type="sibTrans" cxnId="{7032DEFB-89A2-414B-82A2-62EE2D7A573E}">
      <dgm:prSet/>
      <dgm:spPr/>
      <dgm:t>
        <a:bodyPr/>
        <a:lstStyle/>
        <a:p>
          <a:endParaRPr lang="en-US"/>
        </a:p>
      </dgm:t>
    </dgm:pt>
    <dgm:pt modelId="{683E9843-756D-4816-9777-85A3DF7E10F3}">
      <dgm:prSet/>
      <dgm:spPr/>
      <dgm:t>
        <a:bodyPr/>
        <a:lstStyle/>
        <a:p>
          <a:r>
            <a:rPr lang="en-GB"/>
            <a:t>Risk- stratify patients with CAD.</a:t>
          </a:r>
          <a:endParaRPr lang="en-US"/>
        </a:p>
      </dgm:t>
    </dgm:pt>
    <dgm:pt modelId="{191CDD1D-832C-44B0-8D71-05ACC3513105}" type="parTrans" cxnId="{9712C1E1-73C3-469E-B1D5-5FDA30D7E358}">
      <dgm:prSet/>
      <dgm:spPr/>
      <dgm:t>
        <a:bodyPr/>
        <a:lstStyle/>
        <a:p>
          <a:endParaRPr lang="en-US"/>
        </a:p>
      </dgm:t>
    </dgm:pt>
    <dgm:pt modelId="{0E2DDCC0-20E3-45D5-9098-0A0EFC18F0EB}" type="sibTrans" cxnId="{9712C1E1-73C3-469E-B1D5-5FDA30D7E358}">
      <dgm:prSet/>
      <dgm:spPr/>
      <dgm:t>
        <a:bodyPr/>
        <a:lstStyle/>
        <a:p>
          <a:endParaRPr lang="en-US"/>
        </a:p>
      </dgm:t>
    </dgm:pt>
    <dgm:pt modelId="{1C902AC8-1F40-4885-9BAE-2729837E5945}">
      <dgm:prSet/>
      <dgm:spPr/>
      <dgm:t>
        <a:bodyPr/>
        <a:lstStyle/>
        <a:p>
          <a:r>
            <a:rPr lang="en-GB"/>
            <a:t>Outline the management of acute &amp; coronary artery disease. </a:t>
          </a:r>
          <a:endParaRPr lang="en-US"/>
        </a:p>
      </dgm:t>
    </dgm:pt>
    <dgm:pt modelId="{C641297D-17B0-4198-949C-4B869EAE679C}" type="parTrans" cxnId="{A9AE6C41-3C0C-4F64-BD0D-2284AA0FAE72}">
      <dgm:prSet/>
      <dgm:spPr/>
      <dgm:t>
        <a:bodyPr/>
        <a:lstStyle/>
        <a:p>
          <a:endParaRPr lang="en-US"/>
        </a:p>
      </dgm:t>
    </dgm:pt>
    <dgm:pt modelId="{ECBD3633-319E-46C3-906F-04FE2315DA35}" type="sibTrans" cxnId="{A9AE6C41-3C0C-4F64-BD0D-2284AA0FAE72}">
      <dgm:prSet/>
      <dgm:spPr/>
      <dgm:t>
        <a:bodyPr/>
        <a:lstStyle/>
        <a:p>
          <a:endParaRPr lang="en-US"/>
        </a:p>
      </dgm:t>
    </dgm:pt>
    <dgm:pt modelId="{5A8D05AD-A979-4E28-8B71-99F53FBA37AE}" type="pres">
      <dgm:prSet presAssocID="{3CCE00A5-8551-4622-BED8-47A97519F6F0}" presName="diagram" presStyleCnt="0">
        <dgm:presLayoutVars>
          <dgm:dir/>
          <dgm:resizeHandles val="exact"/>
        </dgm:presLayoutVars>
      </dgm:prSet>
      <dgm:spPr/>
    </dgm:pt>
    <dgm:pt modelId="{B13A5A6B-0838-4BAC-9E87-187B95D5C1B5}" type="pres">
      <dgm:prSet presAssocID="{F04DF9EB-0850-4B1E-9DA8-6012D6A70B39}" presName="node" presStyleLbl="node1" presStyleIdx="0" presStyleCnt="5">
        <dgm:presLayoutVars>
          <dgm:bulletEnabled val="1"/>
        </dgm:presLayoutVars>
      </dgm:prSet>
      <dgm:spPr/>
    </dgm:pt>
    <dgm:pt modelId="{C41F3A4C-E5A7-4A2B-A70E-7041B7C3972F}" type="pres">
      <dgm:prSet presAssocID="{D7B3A5D2-4471-47C2-8BB6-6D2603BA17C5}" presName="sibTrans" presStyleCnt="0"/>
      <dgm:spPr/>
    </dgm:pt>
    <dgm:pt modelId="{E7C7BAEB-DA0C-49A0-B67A-03B3FB46D6F0}" type="pres">
      <dgm:prSet presAssocID="{1DFE8D3E-3EC1-4DEE-B1E4-D8348F582656}" presName="node" presStyleLbl="node1" presStyleIdx="1" presStyleCnt="5">
        <dgm:presLayoutVars>
          <dgm:bulletEnabled val="1"/>
        </dgm:presLayoutVars>
      </dgm:prSet>
      <dgm:spPr/>
    </dgm:pt>
    <dgm:pt modelId="{1DB12952-1B06-401E-A590-E652A0F99A83}" type="pres">
      <dgm:prSet presAssocID="{38FD387A-F3DC-4F69-9B74-D781D31F3441}" presName="sibTrans" presStyleCnt="0"/>
      <dgm:spPr/>
    </dgm:pt>
    <dgm:pt modelId="{475437C1-687D-43E3-9D6C-265A275D6C7D}" type="pres">
      <dgm:prSet presAssocID="{26B67419-589B-4174-B260-732DE5D978E8}" presName="node" presStyleLbl="node1" presStyleIdx="2" presStyleCnt="5">
        <dgm:presLayoutVars>
          <dgm:bulletEnabled val="1"/>
        </dgm:presLayoutVars>
      </dgm:prSet>
      <dgm:spPr/>
    </dgm:pt>
    <dgm:pt modelId="{A9FC4B01-56AB-464F-9F58-8CC1FE6D00B4}" type="pres">
      <dgm:prSet presAssocID="{3130E77B-103D-45BB-A309-0A8BD5E971A5}" presName="sibTrans" presStyleCnt="0"/>
      <dgm:spPr/>
    </dgm:pt>
    <dgm:pt modelId="{B32CDE6B-08DA-4ADA-86CB-8E041E4A9978}" type="pres">
      <dgm:prSet presAssocID="{683E9843-756D-4816-9777-85A3DF7E10F3}" presName="node" presStyleLbl="node1" presStyleIdx="3" presStyleCnt="5">
        <dgm:presLayoutVars>
          <dgm:bulletEnabled val="1"/>
        </dgm:presLayoutVars>
      </dgm:prSet>
      <dgm:spPr/>
    </dgm:pt>
    <dgm:pt modelId="{26A45C17-B237-4725-B845-80D517079193}" type="pres">
      <dgm:prSet presAssocID="{0E2DDCC0-20E3-45D5-9098-0A0EFC18F0EB}" presName="sibTrans" presStyleCnt="0"/>
      <dgm:spPr/>
    </dgm:pt>
    <dgm:pt modelId="{46CCA34E-3605-4866-99A3-AE5E4FD0BD3E}" type="pres">
      <dgm:prSet presAssocID="{1C902AC8-1F40-4885-9BAE-2729837E5945}" presName="node" presStyleLbl="node1" presStyleIdx="4" presStyleCnt="5">
        <dgm:presLayoutVars>
          <dgm:bulletEnabled val="1"/>
        </dgm:presLayoutVars>
      </dgm:prSet>
      <dgm:spPr/>
    </dgm:pt>
  </dgm:ptLst>
  <dgm:cxnLst>
    <dgm:cxn modelId="{A4CB3F1B-D701-4F93-8E13-8702B4BBA113}" type="presOf" srcId="{26B67419-589B-4174-B260-732DE5D978E8}" destId="{475437C1-687D-43E3-9D6C-265A275D6C7D}" srcOrd="0" destOrd="0" presId="urn:microsoft.com/office/officeart/2005/8/layout/default"/>
    <dgm:cxn modelId="{EB56F724-8587-4803-83DB-739254AA2590}" srcId="{3CCE00A5-8551-4622-BED8-47A97519F6F0}" destId="{1DFE8D3E-3EC1-4DEE-B1E4-D8348F582656}" srcOrd="1" destOrd="0" parTransId="{B1276411-1D83-43DD-8F27-D1EBD55DF292}" sibTransId="{38FD387A-F3DC-4F69-9B74-D781D31F3441}"/>
    <dgm:cxn modelId="{DB50A830-88CB-4C29-AC4F-64C9854171A0}" srcId="{3CCE00A5-8551-4622-BED8-47A97519F6F0}" destId="{F04DF9EB-0850-4B1E-9DA8-6012D6A70B39}" srcOrd="0" destOrd="0" parTransId="{56113988-402A-41A0-B76F-D876642CC41A}" sibTransId="{D7B3A5D2-4471-47C2-8BB6-6D2603BA17C5}"/>
    <dgm:cxn modelId="{58C2793F-34B2-441F-AE6A-C9A9F5E0C40B}" type="presOf" srcId="{1C902AC8-1F40-4885-9BAE-2729837E5945}" destId="{46CCA34E-3605-4866-99A3-AE5E4FD0BD3E}" srcOrd="0" destOrd="0" presId="urn:microsoft.com/office/officeart/2005/8/layout/default"/>
    <dgm:cxn modelId="{A9AE6C41-3C0C-4F64-BD0D-2284AA0FAE72}" srcId="{3CCE00A5-8551-4622-BED8-47A97519F6F0}" destId="{1C902AC8-1F40-4885-9BAE-2729837E5945}" srcOrd="4" destOrd="0" parTransId="{C641297D-17B0-4198-949C-4B869EAE679C}" sibTransId="{ECBD3633-319E-46C3-906F-04FE2315DA35}"/>
    <dgm:cxn modelId="{16533148-5222-4317-8E01-ED3713EC3120}" type="presOf" srcId="{F04DF9EB-0850-4B1E-9DA8-6012D6A70B39}" destId="{B13A5A6B-0838-4BAC-9E87-187B95D5C1B5}" srcOrd="0" destOrd="0" presId="urn:microsoft.com/office/officeart/2005/8/layout/default"/>
    <dgm:cxn modelId="{5DBFA987-DEBB-480F-8167-779020FC2008}" type="presOf" srcId="{683E9843-756D-4816-9777-85A3DF7E10F3}" destId="{B32CDE6B-08DA-4ADA-86CB-8E041E4A9978}" srcOrd="0" destOrd="0" presId="urn:microsoft.com/office/officeart/2005/8/layout/default"/>
    <dgm:cxn modelId="{CA0502B8-D103-411B-9352-AF3E09CB3AAF}" type="presOf" srcId="{3CCE00A5-8551-4622-BED8-47A97519F6F0}" destId="{5A8D05AD-A979-4E28-8B71-99F53FBA37AE}" srcOrd="0" destOrd="0" presId="urn:microsoft.com/office/officeart/2005/8/layout/default"/>
    <dgm:cxn modelId="{8C3DB5C7-269A-4CD1-B258-AB35B48D44C0}" type="presOf" srcId="{1DFE8D3E-3EC1-4DEE-B1E4-D8348F582656}" destId="{E7C7BAEB-DA0C-49A0-B67A-03B3FB46D6F0}" srcOrd="0" destOrd="0" presId="urn:microsoft.com/office/officeart/2005/8/layout/default"/>
    <dgm:cxn modelId="{9712C1E1-73C3-469E-B1D5-5FDA30D7E358}" srcId="{3CCE00A5-8551-4622-BED8-47A97519F6F0}" destId="{683E9843-756D-4816-9777-85A3DF7E10F3}" srcOrd="3" destOrd="0" parTransId="{191CDD1D-832C-44B0-8D71-05ACC3513105}" sibTransId="{0E2DDCC0-20E3-45D5-9098-0A0EFC18F0EB}"/>
    <dgm:cxn modelId="{7032DEFB-89A2-414B-82A2-62EE2D7A573E}" srcId="{3CCE00A5-8551-4622-BED8-47A97519F6F0}" destId="{26B67419-589B-4174-B260-732DE5D978E8}" srcOrd="2" destOrd="0" parTransId="{9464B532-E0DE-4069-9EDB-AFF87FEB8EA2}" sibTransId="{3130E77B-103D-45BB-A309-0A8BD5E971A5}"/>
    <dgm:cxn modelId="{6BD8D92F-2173-47DC-A2E2-145E8E865270}" type="presParOf" srcId="{5A8D05AD-A979-4E28-8B71-99F53FBA37AE}" destId="{B13A5A6B-0838-4BAC-9E87-187B95D5C1B5}" srcOrd="0" destOrd="0" presId="urn:microsoft.com/office/officeart/2005/8/layout/default"/>
    <dgm:cxn modelId="{45C7866D-C27B-449E-B623-43684EA04D45}" type="presParOf" srcId="{5A8D05AD-A979-4E28-8B71-99F53FBA37AE}" destId="{C41F3A4C-E5A7-4A2B-A70E-7041B7C3972F}" srcOrd="1" destOrd="0" presId="urn:microsoft.com/office/officeart/2005/8/layout/default"/>
    <dgm:cxn modelId="{61961A5E-7FFA-4E60-9B99-C05D920DDE40}" type="presParOf" srcId="{5A8D05AD-A979-4E28-8B71-99F53FBA37AE}" destId="{E7C7BAEB-DA0C-49A0-B67A-03B3FB46D6F0}" srcOrd="2" destOrd="0" presId="urn:microsoft.com/office/officeart/2005/8/layout/default"/>
    <dgm:cxn modelId="{A4300AFF-D6B9-49F7-886B-168D8D70E322}" type="presParOf" srcId="{5A8D05AD-A979-4E28-8B71-99F53FBA37AE}" destId="{1DB12952-1B06-401E-A590-E652A0F99A83}" srcOrd="3" destOrd="0" presId="urn:microsoft.com/office/officeart/2005/8/layout/default"/>
    <dgm:cxn modelId="{27CB9E33-A147-4043-8286-CC0BDDEA1A6A}" type="presParOf" srcId="{5A8D05AD-A979-4E28-8B71-99F53FBA37AE}" destId="{475437C1-687D-43E3-9D6C-265A275D6C7D}" srcOrd="4" destOrd="0" presId="urn:microsoft.com/office/officeart/2005/8/layout/default"/>
    <dgm:cxn modelId="{F514DED9-CEE4-4037-9B58-98251FB36546}" type="presParOf" srcId="{5A8D05AD-A979-4E28-8B71-99F53FBA37AE}" destId="{A9FC4B01-56AB-464F-9F58-8CC1FE6D00B4}" srcOrd="5" destOrd="0" presId="urn:microsoft.com/office/officeart/2005/8/layout/default"/>
    <dgm:cxn modelId="{22C6C021-6C5F-45EB-9563-09998F70420A}" type="presParOf" srcId="{5A8D05AD-A979-4E28-8B71-99F53FBA37AE}" destId="{B32CDE6B-08DA-4ADA-86CB-8E041E4A9978}" srcOrd="6" destOrd="0" presId="urn:microsoft.com/office/officeart/2005/8/layout/default"/>
    <dgm:cxn modelId="{AAD2FADF-CB32-4F22-B855-D454413948EE}" type="presParOf" srcId="{5A8D05AD-A979-4E28-8B71-99F53FBA37AE}" destId="{26A45C17-B237-4725-B845-80D517079193}" srcOrd="7" destOrd="0" presId="urn:microsoft.com/office/officeart/2005/8/layout/default"/>
    <dgm:cxn modelId="{C3E93068-AC9D-4081-A208-CBCE4EF10537}" type="presParOf" srcId="{5A8D05AD-A979-4E28-8B71-99F53FBA37AE}" destId="{46CCA34E-3605-4866-99A3-AE5E4FD0BD3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0AA6DE-5501-47EC-A07F-172058E9601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238F1F36-4B8B-4E6B-9DC5-A84A5A9C822E}">
      <dgm:prSet phldrT="[Text]"/>
      <dgm:spPr/>
      <dgm:t>
        <a:bodyPr/>
        <a:lstStyle/>
        <a:p>
          <a:r>
            <a:rPr lang="en-US" b="0" i="0" u="none" strike="noStrike" baseline="0" dirty="0">
              <a:latin typeface="HelveticaNeueLTStd-Roman"/>
            </a:rPr>
            <a:t>64-slice</a:t>
          </a:r>
        </a:p>
        <a:p>
          <a:r>
            <a:rPr lang="en-US" b="0" i="0" u="none" strike="noStrike" baseline="0" dirty="0">
              <a:latin typeface="HelveticaNeueLTStd-Roman"/>
            </a:rPr>
            <a:t>CTCA.</a:t>
          </a:r>
          <a:endParaRPr lang="en-US" dirty="0"/>
        </a:p>
      </dgm:t>
    </dgm:pt>
    <dgm:pt modelId="{A8802DD6-60BC-4696-BBF8-C972E79FC42E}" type="parTrans" cxnId="{87BB1ABA-F92F-4CB5-A781-77BB874D6CDA}">
      <dgm:prSet/>
      <dgm:spPr/>
      <dgm:t>
        <a:bodyPr/>
        <a:lstStyle/>
        <a:p>
          <a:endParaRPr lang="en-US"/>
        </a:p>
      </dgm:t>
    </dgm:pt>
    <dgm:pt modelId="{93CB616F-D926-4663-9D09-EFE003DC975A}" type="sibTrans" cxnId="{87BB1ABA-F92F-4CB5-A781-77BB874D6CDA}">
      <dgm:prSet/>
      <dgm:spPr/>
      <dgm:t>
        <a:bodyPr/>
        <a:lstStyle/>
        <a:p>
          <a:endParaRPr lang="en-US"/>
        </a:p>
      </dgm:t>
    </dgm:pt>
    <dgm:pt modelId="{FE94227B-5399-4021-913A-FBFEBC3138BD}">
      <dgm:prSet phldrT="[Text]" phldr="1"/>
      <dgm:spPr/>
      <dgm:t>
        <a:bodyPr/>
        <a:lstStyle/>
        <a:p>
          <a:endParaRPr lang="en-US"/>
        </a:p>
      </dgm:t>
    </dgm:pt>
    <dgm:pt modelId="{CA1917CB-0DAD-440B-AB50-3A2D84B25331}" type="parTrans" cxnId="{B3468499-AD1A-494F-B867-DA9333A219A0}">
      <dgm:prSet/>
      <dgm:spPr/>
      <dgm:t>
        <a:bodyPr/>
        <a:lstStyle/>
        <a:p>
          <a:endParaRPr lang="en-US"/>
        </a:p>
      </dgm:t>
    </dgm:pt>
    <dgm:pt modelId="{955F8F6F-5D88-4A8A-B186-179E973C654A}" type="sibTrans" cxnId="{B3468499-AD1A-494F-B867-DA9333A219A0}">
      <dgm:prSet/>
      <dgm:spPr/>
      <dgm:t>
        <a:bodyPr/>
        <a:lstStyle/>
        <a:p>
          <a:endParaRPr lang="en-US"/>
        </a:p>
      </dgm:t>
    </dgm:pt>
    <dgm:pt modelId="{32343D9C-25F6-444D-A5A1-528A844ECFAE}">
      <dgm:prSet phldrT="[Text]"/>
      <dgm:spPr/>
      <dgm:t>
        <a:bodyPr/>
        <a:lstStyle/>
        <a:p>
          <a:r>
            <a:rPr lang="en-US" b="0" i="0" u="none" strike="noStrike" baseline="0" dirty="0">
              <a:latin typeface="HelveticaNeueLTStd-Roman"/>
            </a:rPr>
            <a:t>non-invasive</a:t>
          </a:r>
        </a:p>
        <a:p>
          <a:r>
            <a:rPr lang="en-US" b="0" i="0" u="none" strike="noStrike" baseline="0" dirty="0">
              <a:latin typeface="HelveticaNeueLTStd-Roman"/>
            </a:rPr>
            <a:t>functional tests </a:t>
          </a:r>
          <a:endParaRPr lang="en-US" dirty="0"/>
        </a:p>
      </dgm:t>
    </dgm:pt>
    <dgm:pt modelId="{451235DA-DFDF-4424-9955-6BA19B27C000}" type="parTrans" cxnId="{7C736F8D-311E-4F2C-9363-8DD57E8784EF}">
      <dgm:prSet/>
      <dgm:spPr/>
      <dgm:t>
        <a:bodyPr/>
        <a:lstStyle/>
        <a:p>
          <a:endParaRPr lang="en-US"/>
        </a:p>
      </dgm:t>
    </dgm:pt>
    <dgm:pt modelId="{AD5531CE-136E-43EA-AF4F-DBC11FB64A09}" type="sibTrans" cxnId="{7C736F8D-311E-4F2C-9363-8DD57E8784EF}">
      <dgm:prSet/>
      <dgm:spPr/>
      <dgm:t>
        <a:bodyPr/>
        <a:lstStyle/>
        <a:p>
          <a:endParaRPr lang="en-US"/>
        </a:p>
      </dgm:t>
    </dgm:pt>
    <dgm:pt modelId="{12D4116E-60CD-4A3C-B56D-705404C3F61D}">
      <dgm:prSet phldrT="[Text]" phldr="1"/>
      <dgm:spPr/>
      <dgm:t>
        <a:bodyPr/>
        <a:lstStyle/>
        <a:p>
          <a:endParaRPr lang="en-US"/>
        </a:p>
      </dgm:t>
    </dgm:pt>
    <dgm:pt modelId="{9893D9D5-E5AB-4992-8896-5CF4C1A99A97}" type="parTrans" cxnId="{2CF1643D-3A77-437D-AD7B-0EB6ED52DDA7}">
      <dgm:prSet/>
      <dgm:spPr/>
      <dgm:t>
        <a:bodyPr/>
        <a:lstStyle/>
        <a:p>
          <a:endParaRPr lang="en-US"/>
        </a:p>
      </dgm:t>
    </dgm:pt>
    <dgm:pt modelId="{257B3CE6-776D-45CD-B147-A4028AFFE33C}" type="sibTrans" cxnId="{2CF1643D-3A77-437D-AD7B-0EB6ED52DDA7}">
      <dgm:prSet/>
      <dgm:spPr/>
      <dgm:t>
        <a:bodyPr/>
        <a:lstStyle/>
        <a:p>
          <a:endParaRPr lang="en-US"/>
        </a:p>
      </dgm:t>
    </dgm:pt>
    <dgm:pt modelId="{B14D2D71-8065-448A-95C8-99F7E3B3EE96}">
      <dgm:prSet phldrT="[Text]"/>
      <dgm:spPr/>
      <dgm:t>
        <a:bodyPr/>
        <a:lstStyle/>
        <a:p>
          <a:r>
            <a:rPr lang="en-US" dirty="0"/>
            <a:t>Alternative diagnosis/ tests</a:t>
          </a:r>
        </a:p>
      </dgm:t>
    </dgm:pt>
    <dgm:pt modelId="{5324A790-4277-499F-8FE5-4F9B1F4CD47C}" type="parTrans" cxnId="{031E398B-7A70-419D-8C3D-D94D5A57792F}">
      <dgm:prSet/>
      <dgm:spPr/>
      <dgm:t>
        <a:bodyPr/>
        <a:lstStyle/>
        <a:p>
          <a:endParaRPr lang="en-US"/>
        </a:p>
      </dgm:t>
    </dgm:pt>
    <dgm:pt modelId="{B363A15B-027F-47E0-92FC-235DB4C9FAF9}" type="sibTrans" cxnId="{031E398B-7A70-419D-8C3D-D94D5A57792F}">
      <dgm:prSet/>
      <dgm:spPr/>
      <dgm:t>
        <a:bodyPr/>
        <a:lstStyle/>
        <a:p>
          <a:endParaRPr lang="en-US"/>
        </a:p>
      </dgm:t>
    </dgm:pt>
    <dgm:pt modelId="{A8FD9C8B-C238-4669-A7A2-24E84CFA9C64}">
      <dgm:prSet phldrT="[Text]" phldr="1"/>
      <dgm:spPr/>
      <dgm:t>
        <a:bodyPr/>
        <a:lstStyle/>
        <a:p>
          <a:endParaRPr lang="en-US"/>
        </a:p>
      </dgm:t>
    </dgm:pt>
    <dgm:pt modelId="{9FEEC6D5-C4FB-40C4-B60C-B707F14BEFB3}" type="parTrans" cxnId="{22CCD035-3A60-4414-A690-437A7A2278DA}">
      <dgm:prSet/>
      <dgm:spPr/>
      <dgm:t>
        <a:bodyPr/>
        <a:lstStyle/>
        <a:p>
          <a:endParaRPr lang="en-US"/>
        </a:p>
      </dgm:t>
    </dgm:pt>
    <dgm:pt modelId="{2456A30B-1920-49F0-A210-67189130B750}" type="sibTrans" cxnId="{22CCD035-3A60-4414-A690-437A7A2278DA}">
      <dgm:prSet/>
      <dgm:spPr/>
      <dgm:t>
        <a:bodyPr/>
        <a:lstStyle/>
        <a:p>
          <a:endParaRPr lang="en-US"/>
        </a:p>
      </dgm:t>
    </dgm:pt>
    <dgm:pt modelId="{908ECC90-2657-4166-9E2E-E067DEFFF6E0}" type="pres">
      <dgm:prSet presAssocID="{200AA6DE-5501-47EC-A07F-172058E96015}" presName="rootnode" presStyleCnt="0">
        <dgm:presLayoutVars>
          <dgm:chMax/>
          <dgm:chPref/>
          <dgm:dir/>
          <dgm:animLvl val="lvl"/>
        </dgm:presLayoutVars>
      </dgm:prSet>
      <dgm:spPr/>
    </dgm:pt>
    <dgm:pt modelId="{05B926FA-F0B6-4EC7-A95A-5A889B8BB4FC}" type="pres">
      <dgm:prSet presAssocID="{238F1F36-4B8B-4E6B-9DC5-A84A5A9C822E}" presName="composite" presStyleCnt="0"/>
      <dgm:spPr/>
    </dgm:pt>
    <dgm:pt modelId="{B910C244-7EA5-4E3A-B0BD-CC01A787BD5E}" type="pres">
      <dgm:prSet presAssocID="{238F1F36-4B8B-4E6B-9DC5-A84A5A9C822E}" presName="bentUpArrow1" presStyleLbl="alignImgPlace1" presStyleIdx="0" presStyleCnt="2"/>
      <dgm:spPr/>
    </dgm:pt>
    <dgm:pt modelId="{930198EE-9C7E-4DE4-A5F3-7495EDD08893}" type="pres">
      <dgm:prSet presAssocID="{238F1F36-4B8B-4E6B-9DC5-A84A5A9C822E}" presName="ParentText" presStyleLbl="node1" presStyleIdx="0" presStyleCnt="3">
        <dgm:presLayoutVars>
          <dgm:chMax val="1"/>
          <dgm:chPref val="1"/>
          <dgm:bulletEnabled val="1"/>
        </dgm:presLayoutVars>
      </dgm:prSet>
      <dgm:spPr/>
    </dgm:pt>
    <dgm:pt modelId="{1243F1EB-8C0E-4B7C-91B1-4E522E6EA03B}" type="pres">
      <dgm:prSet presAssocID="{238F1F36-4B8B-4E6B-9DC5-A84A5A9C822E}" presName="ChildText" presStyleLbl="revTx" presStyleIdx="0" presStyleCnt="3">
        <dgm:presLayoutVars>
          <dgm:chMax val="0"/>
          <dgm:chPref val="0"/>
          <dgm:bulletEnabled val="1"/>
        </dgm:presLayoutVars>
      </dgm:prSet>
      <dgm:spPr/>
    </dgm:pt>
    <dgm:pt modelId="{97F7A8F7-C25F-4B6C-B974-F7857A4B4CBC}" type="pres">
      <dgm:prSet presAssocID="{93CB616F-D926-4663-9D09-EFE003DC975A}" presName="sibTrans" presStyleCnt="0"/>
      <dgm:spPr/>
    </dgm:pt>
    <dgm:pt modelId="{E8499C53-EA94-4518-92CC-2A4468EC745B}" type="pres">
      <dgm:prSet presAssocID="{32343D9C-25F6-444D-A5A1-528A844ECFAE}" presName="composite" presStyleCnt="0"/>
      <dgm:spPr/>
    </dgm:pt>
    <dgm:pt modelId="{666EE939-C53F-4A4E-96E1-3424EB3AE807}" type="pres">
      <dgm:prSet presAssocID="{32343D9C-25F6-444D-A5A1-528A844ECFAE}" presName="bentUpArrow1" presStyleLbl="alignImgPlace1" presStyleIdx="1" presStyleCnt="2"/>
      <dgm:spPr/>
    </dgm:pt>
    <dgm:pt modelId="{3ECAA20D-37BD-4EEE-B08C-380312D05C90}" type="pres">
      <dgm:prSet presAssocID="{32343D9C-25F6-444D-A5A1-528A844ECFAE}" presName="ParentText" presStyleLbl="node1" presStyleIdx="1" presStyleCnt="3">
        <dgm:presLayoutVars>
          <dgm:chMax val="1"/>
          <dgm:chPref val="1"/>
          <dgm:bulletEnabled val="1"/>
        </dgm:presLayoutVars>
      </dgm:prSet>
      <dgm:spPr/>
    </dgm:pt>
    <dgm:pt modelId="{AAB6EA2F-70C0-43AF-96FE-25EBDE00AEA9}" type="pres">
      <dgm:prSet presAssocID="{32343D9C-25F6-444D-A5A1-528A844ECFAE}" presName="ChildText" presStyleLbl="revTx" presStyleIdx="1" presStyleCnt="3">
        <dgm:presLayoutVars>
          <dgm:chMax val="0"/>
          <dgm:chPref val="0"/>
          <dgm:bulletEnabled val="1"/>
        </dgm:presLayoutVars>
      </dgm:prSet>
      <dgm:spPr/>
    </dgm:pt>
    <dgm:pt modelId="{E109CE42-42E7-4926-9BDC-AAEC7B6B602C}" type="pres">
      <dgm:prSet presAssocID="{AD5531CE-136E-43EA-AF4F-DBC11FB64A09}" presName="sibTrans" presStyleCnt="0"/>
      <dgm:spPr/>
    </dgm:pt>
    <dgm:pt modelId="{6CC06853-A12E-41E6-AF46-F5D24C846307}" type="pres">
      <dgm:prSet presAssocID="{B14D2D71-8065-448A-95C8-99F7E3B3EE96}" presName="composite" presStyleCnt="0"/>
      <dgm:spPr/>
    </dgm:pt>
    <dgm:pt modelId="{B278F130-EF5F-4BDC-BB18-4590CDDE5E08}" type="pres">
      <dgm:prSet presAssocID="{B14D2D71-8065-448A-95C8-99F7E3B3EE96}" presName="ParentText" presStyleLbl="node1" presStyleIdx="2" presStyleCnt="3">
        <dgm:presLayoutVars>
          <dgm:chMax val="1"/>
          <dgm:chPref val="1"/>
          <dgm:bulletEnabled val="1"/>
        </dgm:presLayoutVars>
      </dgm:prSet>
      <dgm:spPr/>
    </dgm:pt>
    <dgm:pt modelId="{7B9D094A-A798-4B27-B67C-1AF3F9DDA841}" type="pres">
      <dgm:prSet presAssocID="{B14D2D71-8065-448A-95C8-99F7E3B3EE96}" presName="FinalChildText" presStyleLbl="revTx" presStyleIdx="2" presStyleCnt="3">
        <dgm:presLayoutVars>
          <dgm:chMax val="0"/>
          <dgm:chPref val="0"/>
          <dgm:bulletEnabled val="1"/>
        </dgm:presLayoutVars>
      </dgm:prSet>
      <dgm:spPr/>
    </dgm:pt>
  </dgm:ptLst>
  <dgm:cxnLst>
    <dgm:cxn modelId="{8C7A8F1E-B68B-4CEF-9A4E-56C0E23449B4}" type="presOf" srcId="{B14D2D71-8065-448A-95C8-99F7E3B3EE96}" destId="{B278F130-EF5F-4BDC-BB18-4590CDDE5E08}" srcOrd="0" destOrd="0" presId="urn:microsoft.com/office/officeart/2005/8/layout/StepDownProcess"/>
    <dgm:cxn modelId="{5C120E2A-AB7A-4E5B-B0C3-8890478A8B20}" type="presOf" srcId="{12D4116E-60CD-4A3C-B56D-705404C3F61D}" destId="{AAB6EA2F-70C0-43AF-96FE-25EBDE00AEA9}" srcOrd="0" destOrd="0" presId="urn:microsoft.com/office/officeart/2005/8/layout/StepDownProcess"/>
    <dgm:cxn modelId="{CDFC5F2F-74DF-462E-8F3D-0FFAE03C73B6}" type="presOf" srcId="{FE94227B-5399-4021-913A-FBFEBC3138BD}" destId="{1243F1EB-8C0E-4B7C-91B1-4E522E6EA03B}" srcOrd="0" destOrd="0" presId="urn:microsoft.com/office/officeart/2005/8/layout/StepDownProcess"/>
    <dgm:cxn modelId="{22CCD035-3A60-4414-A690-437A7A2278DA}" srcId="{B14D2D71-8065-448A-95C8-99F7E3B3EE96}" destId="{A8FD9C8B-C238-4669-A7A2-24E84CFA9C64}" srcOrd="0" destOrd="0" parTransId="{9FEEC6D5-C4FB-40C4-B60C-B707F14BEFB3}" sibTransId="{2456A30B-1920-49F0-A210-67189130B750}"/>
    <dgm:cxn modelId="{2CF1643D-3A77-437D-AD7B-0EB6ED52DDA7}" srcId="{32343D9C-25F6-444D-A5A1-528A844ECFAE}" destId="{12D4116E-60CD-4A3C-B56D-705404C3F61D}" srcOrd="0" destOrd="0" parTransId="{9893D9D5-E5AB-4992-8896-5CF4C1A99A97}" sibTransId="{257B3CE6-776D-45CD-B147-A4028AFFE33C}"/>
    <dgm:cxn modelId="{031E398B-7A70-419D-8C3D-D94D5A57792F}" srcId="{200AA6DE-5501-47EC-A07F-172058E96015}" destId="{B14D2D71-8065-448A-95C8-99F7E3B3EE96}" srcOrd="2" destOrd="0" parTransId="{5324A790-4277-499F-8FE5-4F9B1F4CD47C}" sibTransId="{B363A15B-027F-47E0-92FC-235DB4C9FAF9}"/>
    <dgm:cxn modelId="{7C736F8D-311E-4F2C-9363-8DD57E8784EF}" srcId="{200AA6DE-5501-47EC-A07F-172058E96015}" destId="{32343D9C-25F6-444D-A5A1-528A844ECFAE}" srcOrd="1" destOrd="0" parTransId="{451235DA-DFDF-4424-9955-6BA19B27C000}" sibTransId="{AD5531CE-136E-43EA-AF4F-DBC11FB64A09}"/>
    <dgm:cxn modelId="{B3468499-AD1A-494F-B867-DA9333A219A0}" srcId="{238F1F36-4B8B-4E6B-9DC5-A84A5A9C822E}" destId="{FE94227B-5399-4021-913A-FBFEBC3138BD}" srcOrd="0" destOrd="0" parTransId="{CA1917CB-0DAD-440B-AB50-3A2D84B25331}" sibTransId="{955F8F6F-5D88-4A8A-B186-179E973C654A}"/>
    <dgm:cxn modelId="{53F798A4-31B6-4E4D-8FF6-C2B7D68B2A79}" type="presOf" srcId="{238F1F36-4B8B-4E6B-9DC5-A84A5A9C822E}" destId="{930198EE-9C7E-4DE4-A5F3-7495EDD08893}" srcOrd="0" destOrd="0" presId="urn:microsoft.com/office/officeart/2005/8/layout/StepDownProcess"/>
    <dgm:cxn modelId="{99EA92AC-5A4B-47CD-8A2F-697F8C9234D0}" type="presOf" srcId="{A8FD9C8B-C238-4669-A7A2-24E84CFA9C64}" destId="{7B9D094A-A798-4B27-B67C-1AF3F9DDA841}" srcOrd="0" destOrd="0" presId="urn:microsoft.com/office/officeart/2005/8/layout/StepDownProcess"/>
    <dgm:cxn modelId="{87BB1ABA-F92F-4CB5-A781-77BB874D6CDA}" srcId="{200AA6DE-5501-47EC-A07F-172058E96015}" destId="{238F1F36-4B8B-4E6B-9DC5-A84A5A9C822E}" srcOrd="0" destOrd="0" parTransId="{A8802DD6-60BC-4696-BBF8-C972E79FC42E}" sibTransId="{93CB616F-D926-4663-9D09-EFE003DC975A}"/>
    <dgm:cxn modelId="{43AC87D2-09D5-4674-85E0-79B8DD367670}" type="presOf" srcId="{32343D9C-25F6-444D-A5A1-528A844ECFAE}" destId="{3ECAA20D-37BD-4EEE-B08C-380312D05C90}" srcOrd="0" destOrd="0" presId="urn:microsoft.com/office/officeart/2005/8/layout/StepDownProcess"/>
    <dgm:cxn modelId="{7A26B7FB-A1E3-4B19-AB18-A70742CF8659}" type="presOf" srcId="{200AA6DE-5501-47EC-A07F-172058E96015}" destId="{908ECC90-2657-4166-9E2E-E067DEFFF6E0}" srcOrd="0" destOrd="0" presId="urn:microsoft.com/office/officeart/2005/8/layout/StepDownProcess"/>
    <dgm:cxn modelId="{A70DC5F0-8736-49F8-8731-023A3FB4E6DC}" type="presParOf" srcId="{908ECC90-2657-4166-9E2E-E067DEFFF6E0}" destId="{05B926FA-F0B6-4EC7-A95A-5A889B8BB4FC}" srcOrd="0" destOrd="0" presId="urn:microsoft.com/office/officeart/2005/8/layout/StepDownProcess"/>
    <dgm:cxn modelId="{A18EDDF1-6885-4C31-8C47-06A61A0BF7DB}" type="presParOf" srcId="{05B926FA-F0B6-4EC7-A95A-5A889B8BB4FC}" destId="{B910C244-7EA5-4E3A-B0BD-CC01A787BD5E}" srcOrd="0" destOrd="0" presId="urn:microsoft.com/office/officeart/2005/8/layout/StepDownProcess"/>
    <dgm:cxn modelId="{10275419-16A3-4F22-AA95-EE8AEB4342D9}" type="presParOf" srcId="{05B926FA-F0B6-4EC7-A95A-5A889B8BB4FC}" destId="{930198EE-9C7E-4DE4-A5F3-7495EDD08893}" srcOrd="1" destOrd="0" presId="urn:microsoft.com/office/officeart/2005/8/layout/StepDownProcess"/>
    <dgm:cxn modelId="{D8CC83B7-D0F6-4E19-A269-4EF62C329515}" type="presParOf" srcId="{05B926FA-F0B6-4EC7-A95A-5A889B8BB4FC}" destId="{1243F1EB-8C0E-4B7C-91B1-4E522E6EA03B}" srcOrd="2" destOrd="0" presId="urn:microsoft.com/office/officeart/2005/8/layout/StepDownProcess"/>
    <dgm:cxn modelId="{D6A72CB3-059A-453B-9898-B2ABDF8EC9D7}" type="presParOf" srcId="{908ECC90-2657-4166-9E2E-E067DEFFF6E0}" destId="{97F7A8F7-C25F-4B6C-B974-F7857A4B4CBC}" srcOrd="1" destOrd="0" presId="urn:microsoft.com/office/officeart/2005/8/layout/StepDownProcess"/>
    <dgm:cxn modelId="{C87F3A62-37CC-4783-92E2-7E0BAAD83AF4}" type="presParOf" srcId="{908ECC90-2657-4166-9E2E-E067DEFFF6E0}" destId="{E8499C53-EA94-4518-92CC-2A4468EC745B}" srcOrd="2" destOrd="0" presId="urn:microsoft.com/office/officeart/2005/8/layout/StepDownProcess"/>
    <dgm:cxn modelId="{5910D959-F8C8-4EF4-9B3B-BFBED54EA2B1}" type="presParOf" srcId="{E8499C53-EA94-4518-92CC-2A4468EC745B}" destId="{666EE939-C53F-4A4E-96E1-3424EB3AE807}" srcOrd="0" destOrd="0" presId="urn:microsoft.com/office/officeart/2005/8/layout/StepDownProcess"/>
    <dgm:cxn modelId="{21041F93-5E77-4F1C-BCD9-998501B541FA}" type="presParOf" srcId="{E8499C53-EA94-4518-92CC-2A4468EC745B}" destId="{3ECAA20D-37BD-4EEE-B08C-380312D05C90}" srcOrd="1" destOrd="0" presId="urn:microsoft.com/office/officeart/2005/8/layout/StepDownProcess"/>
    <dgm:cxn modelId="{3E5F6B31-88B1-47AD-8E38-C727E99811BE}" type="presParOf" srcId="{E8499C53-EA94-4518-92CC-2A4468EC745B}" destId="{AAB6EA2F-70C0-43AF-96FE-25EBDE00AEA9}" srcOrd="2" destOrd="0" presId="urn:microsoft.com/office/officeart/2005/8/layout/StepDownProcess"/>
    <dgm:cxn modelId="{7FF74F58-C9E8-44DB-9402-276FE17B5D77}" type="presParOf" srcId="{908ECC90-2657-4166-9E2E-E067DEFFF6E0}" destId="{E109CE42-42E7-4926-9BDC-AAEC7B6B602C}" srcOrd="3" destOrd="0" presId="urn:microsoft.com/office/officeart/2005/8/layout/StepDownProcess"/>
    <dgm:cxn modelId="{9D3CDD99-F208-43CF-AD7C-CBA21FEB0A94}" type="presParOf" srcId="{908ECC90-2657-4166-9E2E-E067DEFFF6E0}" destId="{6CC06853-A12E-41E6-AF46-F5D24C846307}" srcOrd="4" destOrd="0" presId="urn:microsoft.com/office/officeart/2005/8/layout/StepDownProcess"/>
    <dgm:cxn modelId="{F4DD2EE3-3D70-4785-8967-32FBA80115B1}" type="presParOf" srcId="{6CC06853-A12E-41E6-AF46-F5D24C846307}" destId="{B278F130-EF5F-4BDC-BB18-4590CDDE5E08}" srcOrd="0" destOrd="0" presId="urn:microsoft.com/office/officeart/2005/8/layout/StepDownProcess"/>
    <dgm:cxn modelId="{0AB2248E-C455-4DF4-BACC-A7886D589AA6}" type="presParOf" srcId="{6CC06853-A12E-41E6-AF46-F5D24C846307}" destId="{7B9D094A-A798-4B27-B67C-1AF3F9DDA841}"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8D8713-4AF8-45D0-BDAF-2AABAA56126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DE1C79A-0C14-4FD1-93B9-5A44BE27697D}">
      <dgm:prSet/>
      <dgm:spPr/>
      <dgm:t>
        <a:bodyPr/>
        <a:lstStyle/>
        <a:p>
          <a:r>
            <a:rPr lang="en-US" dirty="0"/>
            <a:t>CABG is recommended for patients with </a:t>
          </a:r>
          <a:r>
            <a:rPr lang="en-US" dirty="0">
              <a:solidFill>
                <a:srgbClr val="FF0000"/>
              </a:solidFill>
              <a:highlight>
                <a:srgbClr val="FFFF00"/>
              </a:highlight>
            </a:rPr>
            <a:t>triple-vessel CAD </a:t>
          </a:r>
          <a:r>
            <a:rPr lang="en-US" dirty="0"/>
            <a:t>and impaired left ventricular function (LVEF 35–49%). </a:t>
          </a:r>
        </a:p>
      </dgm:t>
    </dgm:pt>
    <dgm:pt modelId="{B0B687DA-0735-4C26-95C5-7DCCC5B5EAC1}" type="parTrans" cxnId="{6CD552AE-9749-4BBC-940E-0B2C6D78B780}">
      <dgm:prSet/>
      <dgm:spPr/>
      <dgm:t>
        <a:bodyPr/>
        <a:lstStyle/>
        <a:p>
          <a:endParaRPr lang="en-US"/>
        </a:p>
      </dgm:t>
    </dgm:pt>
    <dgm:pt modelId="{E2F98B26-3B37-4C28-95ED-A1F2D4299B6A}" type="sibTrans" cxnId="{6CD552AE-9749-4BBC-940E-0B2C6D78B780}">
      <dgm:prSet/>
      <dgm:spPr/>
      <dgm:t>
        <a:bodyPr/>
        <a:lstStyle/>
        <a:p>
          <a:endParaRPr lang="en-US"/>
        </a:p>
      </dgm:t>
    </dgm:pt>
    <dgm:pt modelId="{1F079082-3D2E-4710-B3DE-EDB2CF4F3883}">
      <dgm:prSet/>
      <dgm:spPr/>
      <dgm:t>
        <a:bodyPr/>
        <a:lstStyle/>
        <a:p>
          <a:r>
            <a:rPr lang="en-US"/>
            <a:t>Left stem disease with a stenosis of ≥50% is a class I indication for revascularization.</a:t>
          </a:r>
        </a:p>
      </dgm:t>
    </dgm:pt>
    <dgm:pt modelId="{923A2780-17CA-4E4D-AD07-CF607927E096}" type="parTrans" cxnId="{4385D7C8-BB89-42D6-AA28-4437D670041C}">
      <dgm:prSet/>
      <dgm:spPr/>
      <dgm:t>
        <a:bodyPr/>
        <a:lstStyle/>
        <a:p>
          <a:endParaRPr lang="en-US"/>
        </a:p>
      </dgm:t>
    </dgm:pt>
    <dgm:pt modelId="{A3C19570-022B-4E02-AD28-2D0BC80CF61D}" type="sibTrans" cxnId="{4385D7C8-BB89-42D6-AA28-4437D670041C}">
      <dgm:prSet/>
      <dgm:spPr/>
      <dgm:t>
        <a:bodyPr/>
        <a:lstStyle/>
        <a:p>
          <a:endParaRPr lang="en-US"/>
        </a:p>
      </dgm:t>
    </dgm:pt>
    <dgm:pt modelId="{7196D1DB-6263-4540-93CE-56198890E4E3}" type="pres">
      <dgm:prSet presAssocID="{B38D8713-4AF8-45D0-BDAF-2AABAA561267}" presName="linear" presStyleCnt="0">
        <dgm:presLayoutVars>
          <dgm:animLvl val="lvl"/>
          <dgm:resizeHandles val="exact"/>
        </dgm:presLayoutVars>
      </dgm:prSet>
      <dgm:spPr/>
    </dgm:pt>
    <dgm:pt modelId="{764BD3AB-F126-4180-A5EA-8CC94E9F63A8}" type="pres">
      <dgm:prSet presAssocID="{7DE1C79A-0C14-4FD1-93B9-5A44BE27697D}" presName="parentText" presStyleLbl="node1" presStyleIdx="0" presStyleCnt="2">
        <dgm:presLayoutVars>
          <dgm:chMax val="0"/>
          <dgm:bulletEnabled val="1"/>
        </dgm:presLayoutVars>
      </dgm:prSet>
      <dgm:spPr/>
    </dgm:pt>
    <dgm:pt modelId="{235097AE-3900-494F-A873-752F47DBA8F3}" type="pres">
      <dgm:prSet presAssocID="{E2F98B26-3B37-4C28-95ED-A1F2D4299B6A}" presName="spacer" presStyleCnt="0"/>
      <dgm:spPr/>
    </dgm:pt>
    <dgm:pt modelId="{9B78AFDC-0B88-4C6C-8804-DA028C9E8FC2}" type="pres">
      <dgm:prSet presAssocID="{1F079082-3D2E-4710-B3DE-EDB2CF4F3883}" presName="parentText" presStyleLbl="node1" presStyleIdx="1" presStyleCnt="2" custLinFactNeighborX="313" custLinFactNeighborY="-61631">
        <dgm:presLayoutVars>
          <dgm:chMax val="0"/>
          <dgm:bulletEnabled val="1"/>
        </dgm:presLayoutVars>
      </dgm:prSet>
      <dgm:spPr/>
    </dgm:pt>
  </dgm:ptLst>
  <dgm:cxnLst>
    <dgm:cxn modelId="{0A132914-B32B-4894-B313-1B7FB7160412}" type="presOf" srcId="{B38D8713-4AF8-45D0-BDAF-2AABAA561267}" destId="{7196D1DB-6263-4540-93CE-56198890E4E3}" srcOrd="0" destOrd="0" presId="urn:microsoft.com/office/officeart/2005/8/layout/vList2"/>
    <dgm:cxn modelId="{0CF9042A-09E3-4043-93C8-104B7F6AD485}" type="presOf" srcId="{7DE1C79A-0C14-4FD1-93B9-5A44BE27697D}" destId="{764BD3AB-F126-4180-A5EA-8CC94E9F63A8}" srcOrd="0" destOrd="0" presId="urn:microsoft.com/office/officeart/2005/8/layout/vList2"/>
    <dgm:cxn modelId="{59899A68-D973-4598-A527-14204D8E8D5B}" type="presOf" srcId="{1F079082-3D2E-4710-B3DE-EDB2CF4F3883}" destId="{9B78AFDC-0B88-4C6C-8804-DA028C9E8FC2}" srcOrd="0" destOrd="0" presId="urn:microsoft.com/office/officeart/2005/8/layout/vList2"/>
    <dgm:cxn modelId="{6CD552AE-9749-4BBC-940E-0B2C6D78B780}" srcId="{B38D8713-4AF8-45D0-BDAF-2AABAA561267}" destId="{7DE1C79A-0C14-4FD1-93B9-5A44BE27697D}" srcOrd="0" destOrd="0" parTransId="{B0B687DA-0735-4C26-95C5-7DCCC5B5EAC1}" sibTransId="{E2F98B26-3B37-4C28-95ED-A1F2D4299B6A}"/>
    <dgm:cxn modelId="{4385D7C8-BB89-42D6-AA28-4437D670041C}" srcId="{B38D8713-4AF8-45D0-BDAF-2AABAA561267}" destId="{1F079082-3D2E-4710-B3DE-EDB2CF4F3883}" srcOrd="1" destOrd="0" parTransId="{923A2780-17CA-4E4D-AD07-CF607927E096}" sibTransId="{A3C19570-022B-4E02-AD28-2D0BC80CF61D}"/>
    <dgm:cxn modelId="{2CDF0D47-EDF1-4FB3-B1CD-85FEDD485B9B}" type="presParOf" srcId="{7196D1DB-6263-4540-93CE-56198890E4E3}" destId="{764BD3AB-F126-4180-A5EA-8CC94E9F63A8}" srcOrd="0" destOrd="0" presId="urn:microsoft.com/office/officeart/2005/8/layout/vList2"/>
    <dgm:cxn modelId="{D524563C-1CA4-4058-AF37-D9CEC18717D0}" type="presParOf" srcId="{7196D1DB-6263-4540-93CE-56198890E4E3}" destId="{235097AE-3900-494F-A873-752F47DBA8F3}" srcOrd="1" destOrd="0" presId="urn:microsoft.com/office/officeart/2005/8/layout/vList2"/>
    <dgm:cxn modelId="{F94465D8-75DA-4DE9-997C-599506D18A04}" type="presParOf" srcId="{7196D1DB-6263-4540-93CE-56198890E4E3}" destId="{9B78AFDC-0B88-4C6C-8804-DA028C9E8FC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A5A6B-0838-4BAC-9E87-187B95D5C1B5}">
      <dsp:nvSpPr>
        <dsp:cNvPr id="0" name=""/>
        <dsp:cNvSpPr/>
      </dsp:nvSpPr>
      <dsp:spPr>
        <a:xfrm>
          <a:off x="324290" y="148"/>
          <a:ext cx="2175520" cy="13053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Describe in brief the pathogenesis and aetiological factors of CAD.</a:t>
          </a:r>
          <a:endParaRPr lang="en-US" sz="1900" kern="1200"/>
        </a:p>
      </dsp:txBody>
      <dsp:txXfrm>
        <a:off x="324290" y="148"/>
        <a:ext cx="2175520" cy="1305312"/>
      </dsp:txXfrm>
    </dsp:sp>
    <dsp:sp modelId="{E7C7BAEB-DA0C-49A0-B67A-03B3FB46D6F0}">
      <dsp:nvSpPr>
        <dsp:cNvPr id="0" name=""/>
        <dsp:cNvSpPr/>
      </dsp:nvSpPr>
      <dsp:spPr>
        <a:xfrm>
          <a:off x="2717362" y="148"/>
          <a:ext cx="2175520" cy="1305312"/>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Assess a patient presented with chest pain</a:t>
          </a:r>
          <a:endParaRPr lang="en-US" sz="1900" kern="1200"/>
        </a:p>
      </dsp:txBody>
      <dsp:txXfrm>
        <a:off x="2717362" y="148"/>
        <a:ext cx="2175520" cy="1305312"/>
      </dsp:txXfrm>
    </dsp:sp>
    <dsp:sp modelId="{475437C1-687D-43E3-9D6C-265A275D6C7D}">
      <dsp:nvSpPr>
        <dsp:cNvPr id="0" name=""/>
        <dsp:cNvSpPr/>
      </dsp:nvSpPr>
      <dsp:spPr>
        <a:xfrm>
          <a:off x="324290" y="1523012"/>
          <a:ext cx="2175520" cy="1305312"/>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Diagnose coronary artery disease from history, examination and investigations. </a:t>
          </a:r>
          <a:endParaRPr lang="en-US" sz="1900" kern="1200"/>
        </a:p>
      </dsp:txBody>
      <dsp:txXfrm>
        <a:off x="324290" y="1523012"/>
        <a:ext cx="2175520" cy="1305312"/>
      </dsp:txXfrm>
    </dsp:sp>
    <dsp:sp modelId="{B32CDE6B-08DA-4ADA-86CB-8E041E4A9978}">
      <dsp:nvSpPr>
        <dsp:cNvPr id="0" name=""/>
        <dsp:cNvSpPr/>
      </dsp:nvSpPr>
      <dsp:spPr>
        <a:xfrm>
          <a:off x="2717362" y="1523012"/>
          <a:ext cx="2175520" cy="1305312"/>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Risk- stratify patients with CAD.</a:t>
          </a:r>
          <a:endParaRPr lang="en-US" sz="1900" kern="1200"/>
        </a:p>
      </dsp:txBody>
      <dsp:txXfrm>
        <a:off x="2717362" y="1523012"/>
        <a:ext cx="2175520" cy="1305312"/>
      </dsp:txXfrm>
    </dsp:sp>
    <dsp:sp modelId="{46CCA34E-3605-4866-99A3-AE5E4FD0BD3E}">
      <dsp:nvSpPr>
        <dsp:cNvPr id="0" name=""/>
        <dsp:cNvSpPr/>
      </dsp:nvSpPr>
      <dsp:spPr>
        <a:xfrm>
          <a:off x="1520826" y="3045877"/>
          <a:ext cx="2175520" cy="130531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Outline the management of acute &amp; coronary artery disease. </a:t>
          </a:r>
          <a:endParaRPr lang="en-US" sz="1900" kern="1200"/>
        </a:p>
      </dsp:txBody>
      <dsp:txXfrm>
        <a:off x="1520826" y="3045877"/>
        <a:ext cx="2175520" cy="1305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C244-7EA5-4E3A-B0BD-CC01A787BD5E}">
      <dsp:nvSpPr>
        <dsp:cNvPr id="0" name=""/>
        <dsp:cNvSpPr/>
      </dsp:nvSpPr>
      <dsp:spPr>
        <a:xfrm rot="5400000">
          <a:off x="445009" y="1583167"/>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0198EE-9C7E-4DE4-A5F3-7495EDD08893}">
      <dsp:nvSpPr>
        <dsp:cNvPr id="0" name=""/>
        <dsp:cNvSpPr/>
      </dsp:nvSpPr>
      <dsp:spPr>
        <a:xfrm>
          <a:off x="74048" y="31045"/>
          <a:ext cx="2357070" cy="164987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u="none" strike="noStrike" kern="1200" baseline="0" dirty="0">
              <a:latin typeface="HelveticaNeueLTStd-Roman"/>
            </a:rPr>
            <a:t>64-slice</a:t>
          </a:r>
        </a:p>
        <a:p>
          <a:pPr marL="0" lvl="0" indent="0" algn="ctr" defTabSz="1200150">
            <a:lnSpc>
              <a:spcPct val="90000"/>
            </a:lnSpc>
            <a:spcBef>
              <a:spcPct val="0"/>
            </a:spcBef>
            <a:spcAft>
              <a:spcPct val="35000"/>
            </a:spcAft>
            <a:buNone/>
          </a:pPr>
          <a:r>
            <a:rPr lang="en-US" sz="2700" b="0" i="0" u="none" strike="noStrike" kern="1200" baseline="0" dirty="0">
              <a:latin typeface="HelveticaNeueLTStd-Roman"/>
            </a:rPr>
            <a:t>CTCA.</a:t>
          </a:r>
          <a:endParaRPr lang="en-US" sz="2700" kern="1200" dirty="0"/>
        </a:p>
      </dsp:txBody>
      <dsp:txXfrm>
        <a:off x="154603" y="111600"/>
        <a:ext cx="2195960" cy="1488762"/>
      </dsp:txXfrm>
    </dsp:sp>
    <dsp:sp modelId="{1243F1EB-8C0E-4B7C-91B1-4E522E6EA03B}">
      <dsp:nvSpPr>
        <dsp:cNvPr id="0" name=""/>
        <dsp:cNvSpPr/>
      </dsp:nvSpPr>
      <dsp:spPr>
        <a:xfrm>
          <a:off x="2431119" y="188398"/>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l" defTabSz="933450">
            <a:lnSpc>
              <a:spcPct val="90000"/>
            </a:lnSpc>
            <a:spcBef>
              <a:spcPct val="0"/>
            </a:spcBef>
            <a:spcAft>
              <a:spcPct val="15000"/>
            </a:spcAft>
            <a:buChar char="•"/>
          </a:pPr>
          <a:endParaRPr lang="en-US" sz="2100" kern="1200"/>
        </a:p>
      </dsp:txBody>
      <dsp:txXfrm>
        <a:off x="2431119" y="188398"/>
        <a:ext cx="1714308" cy="1333500"/>
      </dsp:txXfrm>
    </dsp:sp>
    <dsp:sp modelId="{666EE939-C53F-4A4E-96E1-3424EB3AE807}">
      <dsp:nvSpPr>
        <dsp:cNvPr id="0" name=""/>
        <dsp:cNvSpPr/>
      </dsp:nvSpPr>
      <dsp:spPr>
        <a:xfrm rot="5400000">
          <a:off x="2399271" y="3436519"/>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CAA20D-37BD-4EEE-B08C-380312D05C90}">
      <dsp:nvSpPr>
        <dsp:cNvPr id="0" name=""/>
        <dsp:cNvSpPr/>
      </dsp:nvSpPr>
      <dsp:spPr>
        <a:xfrm>
          <a:off x="2028310" y="1884397"/>
          <a:ext cx="2357070" cy="164987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u="none" strike="noStrike" kern="1200" baseline="0" dirty="0">
              <a:latin typeface="HelveticaNeueLTStd-Roman"/>
            </a:rPr>
            <a:t>non-invasive</a:t>
          </a:r>
        </a:p>
        <a:p>
          <a:pPr marL="0" lvl="0" indent="0" algn="ctr" defTabSz="1200150">
            <a:lnSpc>
              <a:spcPct val="90000"/>
            </a:lnSpc>
            <a:spcBef>
              <a:spcPct val="0"/>
            </a:spcBef>
            <a:spcAft>
              <a:spcPct val="35000"/>
            </a:spcAft>
            <a:buNone/>
          </a:pPr>
          <a:r>
            <a:rPr lang="en-US" sz="2700" b="0" i="0" u="none" strike="noStrike" kern="1200" baseline="0" dirty="0">
              <a:latin typeface="HelveticaNeueLTStd-Roman"/>
            </a:rPr>
            <a:t>functional tests </a:t>
          </a:r>
          <a:endParaRPr lang="en-US" sz="2700" kern="1200" dirty="0"/>
        </a:p>
      </dsp:txBody>
      <dsp:txXfrm>
        <a:off x="2108865" y="1964952"/>
        <a:ext cx="2195960" cy="1488762"/>
      </dsp:txXfrm>
    </dsp:sp>
    <dsp:sp modelId="{AAB6EA2F-70C0-43AF-96FE-25EBDE00AEA9}">
      <dsp:nvSpPr>
        <dsp:cNvPr id="0" name=""/>
        <dsp:cNvSpPr/>
      </dsp:nvSpPr>
      <dsp:spPr>
        <a:xfrm>
          <a:off x="4385381" y="2041750"/>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l" defTabSz="933450">
            <a:lnSpc>
              <a:spcPct val="90000"/>
            </a:lnSpc>
            <a:spcBef>
              <a:spcPct val="0"/>
            </a:spcBef>
            <a:spcAft>
              <a:spcPct val="15000"/>
            </a:spcAft>
            <a:buChar char="•"/>
          </a:pPr>
          <a:endParaRPr lang="en-US" sz="2100" kern="1200"/>
        </a:p>
      </dsp:txBody>
      <dsp:txXfrm>
        <a:off x="4385381" y="2041750"/>
        <a:ext cx="1714308" cy="1333500"/>
      </dsp:txXfrm>
    </dsp:sp>
    <dsp:sp modelId="{B278F130-EF5F-4BDC-BB18-4590CDDE5E08}">
      <dsp:nvSpPr>
        <dsp:cNvPr id="0" name=""/>
        <dsp:cNvSpPr/>
      </dsp:nvSpPr>
      <dsp:spPr>
        <a:xfrm>
          <a:off x="3982572" y="3737748"/>
          <a:ext cx="2357070" cy="164987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Alternative diagnosis/ tests</a:t>
          </a:r>
        </a:p>
      </dsp:txBody>
      <dsp:txXfrm>
        <a:off x="4063127" y="3818303"/>
        <a:ext cx="2195960" cy="1488762"/>
      </dsp:txXfrm>
    </dsp:sp>
    <dsp:sp modelId="{7B9D094A-A798-4B27-B67C-1AF3F9DDA841}">
      <dsp:nvSpPr>
        <dsp:cNvPr id="0" name=""/>
        <dsp:cNvSpPr/>
      </dsp:nvSpPr>
      <dsp:spPr>
        <a:xfrm>
          <a:off x="6339643" y="3895101"/>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a:p>
      </dsp:txBody>
      <dsp:txXfrm>
        <a:off x="6339643" y="3895101"/>
        <a:ext cx="1714308" cy="1333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BD3AB-F126-4180-A5EA-8CC94E9F63A8}">
      <dsp:nvSpPr>
        <dsp:cNvPr id="0" name=""/>
        <dsp:cNvSpPr/>
      </dsp:nvSpPr>
      <dsp:spPr>
        <a:xfrm>
          <a:off x="0" y="52545"/>
          <a:ext cx="6253721" cy="24265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CABG is recommended for patients with </a:t>
          </a:r>
          <a:r>
            <a:rPr lang="en-US" sz="3400" kern="1200" dirty="0">
              <a:solidFill>
                <a:srgbClr val="FF0000"/>
              </a:solidFill>
              <a:highlight>
                <a:srgbClr val="FFFF00"/>
              </a:highlight>
            </a:rPr>
            <a:t>triple-vessel CAD </a:t>
          </a:r>
          <a:r>
            <a:rPr lang="en-US" sz="3400" kern="1200" dirty="0"/>
            <a:t>and impaired left ventricular function (LVEF 35–49%). </a:t>
          </a:r>
        </a:p>
      </dsp:txBody>
      <dsp:txXfrm>
        <a:off x="118456" y="171001"/>
        <a:ext cx="6016809" cy="2189667"/>
      </dsp:txXfrm>
    </dsp:sp>
    <dsp:sp modelId="{9B78AFDC-0B88-4C6C-8804-DA028C9E8FC2}">
      <dsp:nvSpPr>
        <dsp:cNvPr id="0" name=""/>
        <dsp:cNvSpPr/>
      </dsp:nvSpPr>
      <dsp:spPr>
        <a:xfrm>
          <a:off x="0" y="2516695"/>
          <a:ext cx="6253721" cy="24265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Left stem disease with a stenosis of ≥50% is a class I indication for revascularization.</a:t>
          </a:r>
        </a:p>
      </dsp:txBody>
      <dsp:txXfrm>
        <a:off x="118456" y="2635151"/>
        <a:ext cx="6016809" cy="21896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AC45C-2D6A-4A37-9042-89526AD39D32}" type="datetimeFigureOut">
              <a:rPr lang="en-GB" smtClean="0"/>
              <a:t>17/08/2024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1FFDD-B6FA-46DE-A23F-8F904A32993C}" type="slidenum">
              <a:rPr lang="en-GB" smtClean="0"/>
              <a:t>‹#›</a:t>
            </a:fld>
            <a:endParaRPr lang="en-GB"/>
          </a:p>
        </p:txBody>
      </p:sp>
    </p:spTree>
    <p:extLst>
      <p:ext uri="{BB962C8B-B14F-4D97-AF65-F5344CB8AC3E}">
        <p14:creationId xmlns:p14="http://schemas.microsoft.com/office/powerpoint/2010/main" val="3520009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that adult should do a minimum of 30mins of moderate activity e.g. Brisk walking, cycling on 5 days of the week</a:t>
            </a:r>
          </a:p>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10</a:t>
            </a:fld>
            <a:endParaRPr lang="en-GB"/>
          </a:p>
        </p:txBody>
      </p:sp>
    </p:spTree>
    <p:extLst>
      <p:ext uri="{BB962C8B-B14F-4D97-AF65-F5344CB8AC3E}">
        <p14:creationId xmlns:p14="http://schemas.microsoft.com/office/powerpoint/2010/main" val="48973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23</a:t>
            </a:fld>
            <a:endParaRPr lang="en-GB"/>
          </a:p>
        </p:txBody>
      </p:sp>
    </p:spTree>
    <p:extLst>
      <p:ext uri="{BB962C8B-B14F-4D97-AF65-F5344CB8AC3E}">
        <p14:creationId xmlns:p14="http://schemas.microsoft.com/office/powerpoint/2010/main" val="374239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system-ui"/>
              </a:rPr>
              <a:t>The 2014 NICE guidelines: Cardiovascular disease: risk assessment and reduction, including lipid modification have lowered the UK threshold for offering a statin for primary prevention to a 10% or greater 10year risk of developing cardiovascular disease, according to the QRISK2 score. The previous recommendation advised offering a statin to patients with a 20% 10-year risk. A high-intensity low cost statin should be 1st line in this context, such as atorvastatin 20mg.</a:t>
            </a:r>
            <a:br>
              <a:rPr lang="en-US" dirty="0"/>
            </a:br>
            <a:br>
              <a:rPr lang="en-US" dirty="0"/>
            </a:br>
            <a:r>
              <a:rPr lang="en-US" b="0" i="0" dirty="0">
                <a:solidFill>
                  <a:srgbClr val="212529"/>
                </a:solidFill>
                <a:effectLst/>
                <a:latin typeface="system-ui"/>
              </a:rPr>
              <a:t>Prescribing aspirin for primary prevention is controversial, whether the benefits in primary prevention outweigh the bleeding risks is unclear, therefore most guidelines do not recommend aspirin in primary prevention. Unlike in secondary prevention where the benefits usually outweigh the risks.</a:t>
            </a:r>
            <a:br>
              <a:rPr lang="en-US" dirty="0"/>
            </a:br>
            <a:br>
              <a:rPr lang="en-US" dirty="0"/>
            </a:br>
            <a:r>
              <a:rPr lang="en-US" b="0" i="0" dirty="0">
                <a:solidFill>
                  <a:srgbClr val="212529"/>
                </a:solidFill>
                <a:effectLst/>
                <a:latin typeface="system-ui"/>
              </a:rPr>
              <a:t>The NICE guidelines advise NOT prescribing omega-3-fatty acid supplements for primary or secondary prevention of cardiovascular disease, as they have not shown to be efficacious in reducing cardiovascular risk in meta-analyses. However, guidance continues to encourage consuming regular portions of oily fish, the 2014 nice guidance specifically advises: 2 portions of fish per week, including a portion of oily fish.</a:t>
            </a:r>
            <a:endParaRPr lang="en-US" dirty="0"/>
          </a:p>
        </p:txBody>
      </p:sp>
      <p:sp>
        <p:nvSpPr>
          <p:cNvPr id="4" name="Slide Number Placeholder 3"/>
          <p:cNvSpPr>
            <a:spLocks noGrp="1"/>
          </p:cNvSpPr>
          <p:nvPr>
            <p:ph type="sldNum" sz="quarter" idx="5"/>
          </p:nvPr>
        </p:nvSpPr>
        <p:spPr/>
        <p:txBody>
          <a:bodyPr/>
          <a:lstStyle/>
          <a:p>
            <a:fld id="{0D41FFDD-B6FA-46DE-A23F-8F904A32993C}" type="slidenum">
              <a:rPr lang="en-GB" smtClean="0"/>
              <a:t>25</a:t>
            </a:fld>
            <a:endParaRPr lang="en-GB"/>
          </a:p>
        </p:txBody>
      </p:sp>
    </p:spTree>
    <p:extLst>
      <p:ext uri="{BB962C8B-B14F-4D97-AF65-F5344CB8AC3E}">
        <p14:creationId xmlns:p14="http://schemas.microsoft.com/office/powerpoint/2010/main" val="207418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elveticaNeueLTStd-Roman"/>
              </a:rPr>
              <a:t>Atorvastatin 20 mg is recommended for the primary prevention of</a:t>
            </a:r>
          </a:p>
          <a:p>
            <a:pPr algn="l"/>
            <a:r>
              <a:rPr lang="en-US" sz="1800" b="0" i="0" u="none" strike="noStrike" baseline="0" dirty="0">
                <a:latin typeface="HelveticaNeueLTStd-Roman"/>
              </a:rPr>
              <a:t>cardiovascular disease in people with a 10-year</a:t>
            </a:r>
          </a:p>
          <a:p>
            <a:pPr algn="l"/>
            <a:r>
              <a:rPr lang="en-US" sz="1800" b="0" i="0" u="none" strike="noStrike" baseline="0" dirty="0">
                <a:latin typeface="HelveticaNeueLTStd-Roman"/>
              </a:rPr>
              <a:t>risk of cardiovascular</a:t>
            </a:r>
          </a:p>
          <a:p>
            <a:pPr algn="l"/>
            <a:r>
              <a:rPr lang="en-US" sz="1800" b="0" i="0" u="none" strike="noStrike" baseline="0" dirty="0">
                <a:latin typeface="HelveticaNeueLTStd-Roman"/>
              </a:rPr>
              <a:t>disease of 10% or higher. In patients with established cardiovascular</a:t>
            </a:r>
          </a:p>
          <a:p>
            <a:pPr algn="l"/>
            <a:r>
              <a:rPr lang="en-US" sz="1800" b="0" i="0" u="none" strike="noStrike" baseline="0" dirty="0">
                <a:latin typeface="HelveticaNeueLTStd-Roman"/>
              </a:rPr>
              <a:t>disease, NICE recommends atorvastatin 80 mg, unless there</a:t>
            </a:r>
          </a:p>
          <a:p>
            <a:pPr algn="l"/>
            <a:r>
              <a:rPr lang="en-US" sz="1800" b="0" i="0" u="none" strike="noStrike" baseline="0" dirty="0">
                <a:latin typeface="HelveticaNeueLTStd-Roman"/>
              </a:rPr>
              <a:t>are potential drug interactions, a high risk of adverse effects or a</a:t>
            </a:r>
          </a:p>
          <a:p>
            <a:pPr algn="l"/>
            <a:r>
              <a:rPr lang="en-US" sz="1800" b="0" i="0" u="none" strike="noStrike" baseline="0" dirty="0">
                <a:latin typeface="HelveticaNeueLTStd-Roman"/>
              </a:rPr>
              <a:t>different patient preference.</a:t>
            </a:r>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26</a:t>
            </a:fld>
            <a:endParaRPr lang="en-GB"/>
          </a:p>
        </p:txBody>
      </p:sp>
    </p:spTree>
    <p:extLst>
      <p:ext uri="{BB962C8B-B14F-4D97-AF65-F5344CB8AC3E}">
        <p14:creationId xmlns:p14="http://schemas.microsoft.com/office/powerpoint/2010/main" val="3086219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27</a:t>
            </a:fld>
            <a:endParaRPr lang="en-GB"/>
          </a:p>
        </p:txBody>
      </p:sp>
    </p:spTree>
    <p:extLst>
      <p:ext uri="{BB962C8B-B14F-4D97-AF65-F5344CB8AC3E}">
        <p14:creationId xmlns:p14="http://schemas.microsoft.com/office/powerpoint/2010/main" val="324444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28</a:t>
            </a:fld>
            <a:endParaRPr lang="en-GB"/>
          </a:p>
        </p:txBody>
      </p:sp>
    </p:spTree>
    <p:extLst>
      <p:ext uri="{BB962C8B-B14F-4D97-AF65-F5344CB8AC3E}">
        <p14:creationId xmlns:p14="http://schemas.microsoft.com/office/powerpoint/2010/main" val="968425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MEDICAL THEN ADD BB THEN PCI</a:t>
            </a:r>
          </a:p>
        </p:txBody>
      </p:sp>
      <p:sp>
        <p:nvSpPr>
          <p:cNvPr id="4" name="Slide Number Placeholder 3"/>
          <p:cNvSpPr>
            <a:spLocks noGrp="1"/>
          </p:cNvSpPr>
          <p:nvPr>
            <p:ph type="sldNum" sz="quarter" idx="5"/>
          </p:nvPr>
        </p:nvSpPr>
        <p:spPr/>
        <p:txBody>
          <a:bodyPr/>
          <a:lstStyle/>
          <a:p>
            <a:fld id="{7358DF4F-4ECE-4936-8A57-1856C7627F18}" type="slidenum">
              <a:rPr lang="en-US" smtClean="0"/>
              <a:pPr/>
              <a:t>35</a:t>
            </a:fld>
            <a:endParaRPr lang="en-US"/>
          </a:p>
        </p:txBody>
      </p:sp>
    </p:spTree>
    <p:extLst>
      <p:ext uri="{BB962C8B-B14F-4D97-AF65-F5344CB8AC3E}">
        <p14:creationId xmlns:p14="http://schemas.microsoft.com/office/powerpoint/2010/main" val="204919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Decrease Supply</a:t>
            </a:r>
          </a:p>
          <a:p>
            <a:r>
              <a:rPr lang="en-US" sz="1200" dirty="0"/>
              <a:t>       - Anaemia</a:t>
            </a:r>
          </a:p>
          <a:p>
            <a:r>
              <a:rPr lang="en-US" sz="1200" dirty="0"/>
              <a:t>       - </a:t>
            </a:r>
            <a:r>
              <a:rPr lang="en-US" sz="1200" dirty="0" err="1"/>
              <a:t>Carboxyhaemoglubinaemia</a:t>
            </a:r>
            <a:r>
              <a:rPr lang="en-US" sz="1200" dirty="0"/>
              <a:t> </a:t>
            </a:r>
          </a:p>
          <a:p>
            <a:r>
              <a:rPr lang="en-US" sz="1200" dirty="0"/>
              <a:t>       - Hypotension   </a:t>
            </a:r>
          </a:p>
          <a:p>
            <a:pPr marL="0" indent="0">
              <a:buNone/>
            </a:pPr>
            <a:r>
              <a:rPr lang="en-US" sz="1200" dirty="0"/>
              <a:t> </a:t>
            </a:r>
          </a:p>
          <a:p>
            <a:pPr marL="0" indent="0">
              <a:buNone/>
            </a:pPr>
            <a:r>
              <a:rPr lang="en-US" sz="1200" b="1" dirty="0"/>
              <a:t>Increased demand </a:t>
            </a:r>
          </a:p>
          <a:p>
            <a:r>
              <a:rPr lang="en-US" sz="1200" dirty="0"/>
              <a:t>increase cardiac output e.g. Thyrotoxicosis</a:t>
            </a:r>
          </a:p>
          <a:p>
            <a:r>
              <a:rPr lang="en-US" sz="1200" dirty="0"/>
              <a:t>myocardial hypertrophy e.g. Hypertension, </a:t>
            </a:r>
          </a:p>
          <a:p>
            <a:r>
              <a:rPr lang="en-US" sz="1200" dirty="0"/>
              <a:t>Aortic Stenosis</a:t>
            </a:r>
          </a:p>
          <a:p>
            <a:endParaRPr lang="en-US" dirty="0"/>
          </a:p>
        </p:txBody>
      </p:sp>
      <p:sp>
        <p:nvSpPr>
          <p:cNvPr id="4" name="Slide Number Placeholder 3"/>
          <p:cNvSpPr>
            <a:spLocks noGrp="1"/>
          </p:cNvSpPr>
          <p:nvPr>
            <p:ph type="sldNum" sz="quarter" idx="5"/>
          </p:nvPr>
        </p:nvSpPr>
        <p:spPr/>
        <p:txBody>
          <a:bodyPr/>
          <a:lstStyle/>
          <a:p>
            <a:fld id="{0D41FFDD-B6FA-46DE-A23F-8F904A32993C}" type="slidenum">
              <a:rPr lang="en-GB" smtClean="0"/>
              <a:t>11</a:t>
            </a:fld>
            <a:endParaRPr lang="en-GB"/>
          </a:p>
        </p:txBody>
      </p:sp>
    </p:spTree>
    <p:extLst>
      <p:ext uri="{BB962C8B-B14F-4D97-AF65-F5344CB8AC3E}">
        <p14:creationId xmlns:p14="http://schemas.microsoft.com/office/powerpoint/2010/main" val="194174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elveticaNeueLTStd-Roman"/>
              </a:rPr>
              <a:t>Intracoronary acetylcholine may cause coronary spasm. Whilst they have a good prognosis, they are often</a:t>
            </a:r>
          </a:p>
          <a:p>
            <a:pPr algn="l"/>
            <a:r>
              <a:rPr lang="en-US" sz="1800" b="0" i="0" u="none" strike="noStrike" baseline="0" dirty="0">
                <a:latin typeface="HelveticaNeueLTStd-Roman"/>
              </a:rPr>
              <a:t>highly symptomatic and can be difficult to treat. In women with</a:t>
            </a:r>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14</a:t>
            </a:fld>
            <a:endParaRPr lang="en-GB"/>
          </a:p>
        </p:txBody>
      </p:sp>
    </p:spTree>
    <p:extLst>
      <p:ext uri="{BB962C8B-B14F-4D97-AF65-F5344CB8AC3E}">
        <p14:creationId xmlns:p14="http://schemas.microsoft.com/office/powerpoint/2010/main" val="423525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15</a:t>
            </a:fld>
            <a:endParaRPr lang="en-GB"/>
          </a:p>
        </p:txBody>
      </p:sp>
    </p:spTree>
    <p:extLst>
      <p:ext uri="{BB962C8B-B14F-4D97-AF65-F5344CB8AC3E}">
        <p14:creationId xmlns:p14="http://schemas.microsoft.com/office/powerpoint/2010/main" val="351691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Need to confirm or exclude CAD</a:t>
            </a:r>
          </a:p>
          <a:p>
            <a:pPr marL="514350" indent="-514350">
              <a:buFont typeface="+mj-lt"/>
              <a:buAutoNum type="arabicPeriod"/>
            </a:pPr>
            <a:r>
              <a:rPr lang="en-US" dirty="0"/>
              <a:t>Medical therapy fails to relieve anginal symptoms</a:t>
            </a:r>
          </a:p>
          <a:p>
            <a:pPr marL="514350" indent="-514350">
              <a:buFont typeface="+mj-lt"/>
              <a:buAutoNum type="arabicPeriod"/>
            </a:pPr>
            <a:r>
              <a:rPr lang="en-US" dirty="0"/>
              <a:t>History and noninvasive testing suggest high-risk coronary anatomy</a:t>
            </a:r>
          </a:p>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16</a:t>
            </a:fld>
            <a:endParaRPr lang="en-GB"/>
          </a:p>
        </p:txBody>
      </p:sp>
    </p:spTree>
    <p:extLst>
      <p:ext uri="{BB962C8B-B14F-4D97-AF65-F5344CB8AC3E}">
        <p14:creationId xmlns:p14="http://schemas.microsoft.com/office/powerpoint/2010/main" val="147058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elveticaNeueLTStd-Roman"/>
              </a:rPr>
              <a:t>•</a:t>
            </a:r>
            <a:endParaRPr lang="en-US" dirty="0"/>
          </a:p>
        </p:txBody>
      </p:sp>
      <p:sp>
        <p:nvSpPr>
          <p:cNvPr id="4" name="Slide Number Placeholder 3"/>
          <p:cNvSpPr>
            <a:spLocks noGrp="1"/>
          </p:cNvSpPr>
          <p:nvPr>
            <p:ph type="sldNum" sz="quarter" idx="5"/>
          </p:nvPr>
        </p:nvSpPr>
        <p:spPr/>
        <p:txBody>
          <a:bodyPr/>
          <a:lstStyle/>
          <a:p>
            <a:fld id="{0D41FFDD-B6FA-46DE-A23F-8F904A32993C}" type="slidenum">
              <a:rPr lang="en-GB" smtClean="0"/>
              <a:t>18</a:t>
            </a:fld>
            <a:endParaRPr lang="en-GB"/>
          </a:p>
        </p:txBody>
      </p:sp>
    </p:spTree>
    <p:extLst>
      <p:ext uri="{BB962C8B-B14F-4D97-AF65-F5344CB8AC3E}">
        <p14:creationId xmlns:p14="http://schemas.microsoft.com/office/powerpoint/2010/main" val="123418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19</a:t>
            </a:fld>
            <a:endParaRPr lang="en-GB"/>
          </a:p>
        </p:txBody>
      </p:sp>
    </p:spTree>
    <p:extLst>
      <p:ext uri="{BB962C8B-B14F-4D97-AF65-F5344CB8AC3E}">
        <p14:creationId xmlns:p14="http://schemas.microsoft.com/office/powerpoint/2010/main" val="177217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Nitrates are contraindicated in case of hypotension, myocardial infarction of the right ventricle, and recent use of PDE-5 inhibitors like Sildenafil, because in these situations nitrates can cause really severe hypotension.</a:t>
            </a:r>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21</a:t>
            </a:fld>
            <a:endParaRPr lang="en-GB"/>
          </a:p>
        </p:txBody>
      </p:sp>
    </p:spTree>
    <p:extLst>
      <p:ext uri="{BB962C8B-B14F-4D97-AF65-F5344CB8AC3E}">
        <p14:creationId xmlns:p14="http://schemas.microsoft.com/office/powerpoint/2010/main" val="351152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1FFDD-B6FA-46DE-A23F-8F904A32993C}" type="slidenum">
              <a:rPr lang="en-GB" smtClean="0"/>
              <a:t>22</a:t>
            </a:fld>
            <a:endParaRPr lang="en-GB"/>
          </a:p>
        </p:txBody>
      </p:sp>
    </p:spTree>
    <p:extLst>
      <p:ext uri="{BB962C8B-B14F-4D97-AF65-F5344CB8AC3E}">
        <p14:creationId xmlns:p14="http://schemas.microsoft.com/office/powerpoint/2010/main" val="293408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8C63-83CD-D72F-C904-D722321C2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3F3679-F31A-F50A-10A6-FFE7422D6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4001CD-58C2-91B3-4149-50B8D1AD1022}"/>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FB03EACC-6EDF-C67E-639F-C10F1BFC9C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F4615-7128-6655-1879-F5D7500706DC}"/>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1444051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1F61-54EC-9367-60E6-A7D359E28E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C7A4C1-4771-5DB1-F318-092A1A5FF0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E91427-EE23-223C-CF24-E4806361F771}"/>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DC7D270E-A66D-BD0F-97CB-5028BA53C5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4C06A8-5E52-96B8-4D51-E15EEB4ABEE4}"/>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24257688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E0834-023F-4510-7F6A-BF6139C6EB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6F9A04-22FB-6295-830B-6648C17682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F2BE7-E7B5-356E-E483-9E3BF83EEC4C}"/>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9C1E45BC-6536-C55A-3BFA-2A1BBB367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F4A258-0155-ED96-E81D-20D6C9E17A7F}"/>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279953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B47C-B918-43AC-5FA8-03F244FD53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5ACC08-E1FF-4793-164E-D0327994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74752-B714-FF52-451F-65E8C8A721D8}"/>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D0633EC9-BD41-CD34-023A-02EF66DB85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7335F-33C8-4066-E39F-773BAE08D14F}"/>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1870874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9F22-691F-7DB0-3F94-0FFFD9B2E0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BC6FE1-8A81-D508-276E-573B3E5C42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96D468-CE73-4260-32BA-ECDE48821DBC}"/>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26511C49-95B2-EECF-BF22-2CAE3B656E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76F53-94DF-21D6-4EB5-F4CAEE6A52F6}"/>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8770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9C62-93EA-68EB-535F-D647A41CC2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05361B-AF5D-C837-677F-BA41689007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EC1019-2F80-F5C5-58BC-BF5F7C8C32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033FD8-F2F4-8B83-D86F-014ED3FD85A1}"/>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6" name="Footer Placeholder 5">
            <a:extLst>
              <a:ext uri="{FF2B5EF4-FFF2-40B4-BE49-F238E27FC236}">
                <a16:creationId xmlns:a16="http://schemas.microsoft.com/office/drawing/2014/main" id="{57A94EF5-E343-C5FC-EAA3-811870B1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31F615-A3F3-E45E-5226-9656D5331739}"/>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757429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4EF0-F4F1-AB97-0628-9999166C0E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BF60CE-34FF-614F-2B1D-A1283CA60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67EF7-08C9-B8B6-7C13-D61DCAD9C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D976A8-32B3-921F-F7CB-F1F6F4D35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96C6C-4561-BA60-6355-61F4DA9C6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52A125-7EBD-B8DC-3A23-DBD5243EADBA}"/>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8" name="Footer Placeholder 7">
            <a:extLst>
              <a:ext uri="{FF2B5EF4-FFF2-40B4-BE49-F238E27FC236}">
                <a16:creationId xmlns:a16="http://schemas.microsoft.com/office/drawing/2014/main" id="{B8359D4E-E796-7559-AB50-C6D22DDA17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CD842A-E83B-7CFE-AA4B-A8CA70992CFA}"/>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1422033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6B86-1199-C474-3C61-4039B5CB44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6F4091-241B-5703-2A50-1721A3A758F1}"/>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4" name="Footer Placeholder 3">
            <a:extLst>
              <a:ext uri="{FF2B5EF4-FFF2-40B4-BE49-F238E27FC236}">
                <a16:creationId xmlns:a16="http://schemas.microsoft.com/office/drawing/2014/main" id="{D6DA02BF-25DC-5657-95FB-2B0BCC7B9F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E73540-1EF8-3F56-ED54-A61AD067F370}"/>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5202603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EA971-EAAD-BCBF-8D5A-59B1F3EA240F}"/>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3" name="Footer Placeholder 2">
            <a:extLst>
              <a:ext uri="{FF2B5EF4-FFF2-40B4-BE49-F238E27FC236}">
                <a16:creationId xmlns:a16="http://schemas.microsoft.com/office/drawing/2014/main" id="{EAEBE7EC-08F9-51EB-0C7A-C63A3CC143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91C694-4FD7-184B-923A-EB8EB164C145}"/>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2968775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98A9-CD82-AD1E-C3D9-53387425F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EAD8BC7-365B-8657-6054-E424E43C59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F33AEB-5C84-62F6-0634-46B866ED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77AEF-BFA3-0CA8-9817-5E7024B77097}"/>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6" name="Footer Placeholder 5">
            <a:extLst>
              <a:ext uri="{FF2B5EF4-FFF2-40B4-BE49-F238E27FC236}">
                <a16:creationId xmlns:a16="http://schemas.microsoft.com/office/drawing/2014/main" id="{EF7FF14B-09AE-0ADC-DC7D-F30582377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26CA9E-7DE0-95D5-A0B8-169999426237}"/>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5369538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2339-AD91-75C2-55CD-D0065AA0E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C09565-7BAE-D4D1-05FD-56A64AD9D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73ECBD-9F6B-9999-58B6-536054EE4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F7D294-8888-2190-5F6D-65D6208DA74F}"/>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6" name="Footer Placeholder 5">
            <a:extLst>
              <a:ext uri="{FF2B5EF4-FFF2-40B4-BE49-F238E27FC236}">
                <a16:creationId xmlns:a16="http://schemas.microsoft.com/office/drawing/2014/main" id="{984EE025-D436-A31D-53AC-EE5F138136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C4EA5D-F568-2BD4-1FC2-C474D2070E45}"/>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1849801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D6A4-D2CA-1D8C-3A46-26ECC4CB6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420C7F-BABF-55D0-7DF8-88CC1EAAD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87C39E-C69B-AF6E-4DEC-6BE83D3E9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25F1F221-C8E9-BF83-B70E-2F709846F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BCA847-BE25-43F0-6C9D-AE25E46EC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42CDF-11C3-4B58-BC41-51425C9D36DF}" type="slidenum">
              <a:rPr lang="en-GB" smtClean="0"/>
              <a:t>‹#›</a:t>
            </a:fld>
            <a:endParaRPr lang="en-GB"/>
          </a:p>
        </p:txBody>
      </p:sp>
    </p:spTree>
    <p:extLst>
      <p:ext uri="{BB962C8B-B14F-4D97-AF65-F5344CB8AC3E}">
        <p14:creationId xmlns:p14="http://schemas.microsoft.com/office/powerpoint/2010/main" val="86375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fycat.com/gifs/search/diastole"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pixnio.com/science/medical-science/woman-at-blood-pressure-examination" TargetMode="External"/><Relationship Id="rId3" Type="http://schemas.openxmlformats.org/officeDocument/2006/relationships/image" Target="../media/image13.emf"/><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genesiscare.com/au/treatment/cardiology/electrocardiogram-ec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theconversation.com/health-check-why-do-my-muscles-ache-the-day-after-exercise-41820"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bundabergnow.com/2021/01/06/blood-pressure-test-reduce-stroke-risk/"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insights.omnia-health.com/coronavirus-updates/diabetes-management-during-covid-19" TargetMode="Externa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bphnews.com/2015/09/25/adherence-pharmacological-therapy-patients-bph-associated-lu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bphnews.com/2015/09/25/adherence-pharmacological-therapy-patients-bph-associated-lu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bphnews.com/2015/09/25/adherence-pharmacological-therapy-patients-bph-associated-lut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ventsupplyshop.co.uk/product/caution-with-warning-triangle"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highway-signs/p/prevention.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picpedia.org/highway-signs/p/prevention.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cardiologyres.org/index.php/Cardiologyres/article/view/530/589"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nio.com/science/medical-science/stethoscope-enables-the-physician-to-hear-sounds-within-a-patients-body"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picpedia.org/post-it-note/d/diagnosis.html"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E931F0-9856-8316-E796-76427C2FC7CF}"/>
              </a:ext>
            </a:extLst>
          </p:cNvPr>
          <p:cNvSpPr>
            <a:spLocks noGrp="1"/>
          </p:cNvSpPr>
          <p:nvPr>
            <p:ph type="ctrTitle"/>
          </p:nvPr>
        </p:nvSpPr>
        <p:spPr>
          <a:xfrm>
            <a:off x="638882" y="639193"/>
            <a:ext cx="3571810" cy="3573516"/>
          </a:xfrm>
        </p:spPr>
        <p:txBody>
          <a:bodyPr>
            <a:normAutofit/>
          </a:bodyPr>
          <a:lstStyle/>
          <a:p>
            <a:pPr algn="l"/>
            <a:r>
              <a:rPr lang="en-US" sz="6600"/>
              <a:t>Coronary Artery disease</a:t>
            </a:r>
            <a:endParaRPr lang="en-GB" sz="6600"/>
          </a:p>
        </p:txBody>
      </p:sp>
      <p:sp>
        <p:nvSpPr>
          <p:cNvPr id="3" name="Subtitle 2">
            <a:extLst>
              <a:ext uri="{FF2B5EF4-FFF2-40B4-BE49-F238E27FC236}">
                <a16:creationId xmlns:a16="http://schemas.microsoft.com/office/drawing/2014/main" id="{A9A05549-9DDF-8171-D828-1D86146E2888}"/>
              </a:ext>
            </a:extLst>
          </p:cNvPr>
          <p:cNvSpPr>
            <a:spLocks noGrp="1"/>
          </p:cNvSpPr>
          <p:nvPr>
            <p:ph type="subTitle" idx="1"/>
          </p:nvPr>
        </p:nvSpPr>
        <p:spPr>
          <a:xfrm>
            <a:off x="638882" y="4631161"/>
            <a:ext cx="3571810" cy="1559327"/>
          </a:xfrm>
        </p:spPr>
        <p:txBody>
          <a:bodyPr>
            <a:normAutofit/>
          </a:bodyPr>
          <a:lstStyle/>
          <a:p>
            <a:pPr algn="l"/>
            <a:r>
              <a:rPr lang="en-US" dirty="0"/>
              <a:t>Dr Nada Abdelrahman</a:t>
            </a:r>
            <a:endParaRPr lang="en-GB" dirty="0"/>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indoor">
            <a:extLst>
              <a:ext uri="{FF2B5EF4-FFF2-40B4-BE49-F238E27FC236}">
                <a16:creationId xmlns:a16="http://schemas.microsoft.com/office/drawing/2014/main" id="{C625DA7C-E8A2-15FA-5FF3-02134FF5F6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4247113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ED52-278D-756F-5E4F-AE0453DA987B}"/>
              </a:ext>
            </a:extLst>
          </p:cNvPr>
          <p:cNvSpPr>
            <a:spLocks noGrp="1"/>
          </p:cNvSpPr>
          <p:nvPr>
            <p:ph type="title"/>
          </p:nvPr>
        </p:nvSpPr>
        <p:spPr>
          <a:xfrm>
            <a:off x="304799" y="0"/>
            <a:ext cx="11295017" cy="1319349"/>
          </a:xfrm>
        </p:spPr>
        <p:txBody>
          <a:bodyPr/>
          <a:lstStyle/>
          <a:p>
            <a:r>
              <a:rPr lang="en-US" b="1" dirty="0"/>
              <a:t>Risk factors for CAD</a:t>
            </a:r>
            <a:endParaRPr lang="en-GB" b="1" dirty="0"/>
          </a:p>
        </p:txBody>
      </p:sp>
      <p:pic>
        <p:nvPicPr>
          <p:cNvPr id="5" name="Content Placeholder 4" descr="Table">
            <a:extLst>
              <a:ext uri="{FF2B5EF4-FFF2-40B4-BE49-F238E27FC236}">
                <a16:creationId xmlns:a16="http://schemas.microsoft.com/office/drawing/2014/main" id="{794EA59A-0E9B-E3FD-9B48-7882397148F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805" r="612" b="2283"/>
          <a:stretch/>
        </p:blipFill>
        <p:spPr>
          <a:xfrm>
            <a:off x="304799" y="1097280"/>
            <a:ext cx="11752218" cy="5603965"/>
          </a:xfrm>
        </p:spPr>
      </p:pic>
    </p:spTree>
    <p:extLst>
      <p:ext uri="{BB962C8B-B14F-4D97-AF65-F5344CB8AC3E}">
        <p14:creationId xmlns:p14="http://schemas.microsoft.com/office/powerpoint/2010/main" val="40074777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C64FA66-C1AB-A5A9-FECF-BE28CE057555}"/>
              </a:ext>
            </a:extLst>
          </p:cNvPr>
          <p:cNvSpPr>
            <a:spLocks noGrp="1"/>
          </p:cNvSpPr>
          <p:nvPr>
            <p:ph type="title"/>
          </p:nvPr>
        </p:nvSpPr>
        <p:spPr>
          <a:xfrm>
            <a:off x="777240" y="694944"/>
            <a:ext cx="6610388" cy="1042416"/>
          </a:xfrm>
        </p:spPr>
        <p:txBody>
          <a:bodyPr>
            <a:normAutofit/>
          </a:bodyPr>
          <a:lstStyle/>
          <a:p>
            <a:r>
              <a:rPr lang="en-US" sz="4200" b="1" dirty="0">
                <a:solidFill>
                  <a:srgbClr val="FFFFFF"/>
                </a:solidFill>
              </a:rPr>
              <a:t>Clinical symptoms </a:t>
            </a:r>
            <a:endParaRPr lang="en-GB" sz="4200" b="1" dirty="0">
              <a:solidFill>
                <a:srgbClr val="FFFFFF"/>
              </a:solidFill>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Content Placeholder 3" descr="Shape&#10;&#10;Description automatically generated with medium confidence">
            <a:extLst>
              <a:ext uri="{FF2B5EF4-FFF2-40B4-BE49-F238E27FC236}">
                <a16:creationId xmlns:a16="http://schemas.microsoft.com/office/drawing/2014/main" id="{04A71E9C-9041-71B4-BC6A-AE82C2CC000B}"/>
              </a:ext>
            </a:extLst>
          </p:cNvPr>
          <p:cNvPicPr>
            <a:picLocks noChangeAspect="1"/>
          </p:cNvPicPr>
          <p:nvPr/>
        </p:nvPicPr>
        <p:blipFill>
          <a:blip r:embed="rId3"/>
          <a:stretch>
            <a:fillRect/>
          </a:stretch>
        </p:blipFill>
        <p:spPr>
          <a:xfrm>
            <a:off x="466343" y="2127680"/>
            <a:ext cx="7201941" cy="4168617"/>
          </a:xfrm>
          <a:prstGeom prst="rect">
            <a:avLst/>
          </a:prstGeom>
        </p:spPr>
      </p:pic>
      <p:sp>
        <p:nvSpPr>
          <p:cNvPr id="19" name="Rectangle 1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561180-4900-AAAC-47FB-C8F693143BB5}"/>
              </a:ext>
            </a:extLst>
          </p:cNvPr>
          <p:cNvSpPr/>
          <p:nvPr/>
        </p:nvSpPr>
        <p:spPr>
          <a:xfrm>
            <a:off x="7849287" y="448055"/>
            <a:ext cx="3876369" cy="59597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EC09B266-E328-E4FD-0737-405323E285BB}"/>
              </a:ext>
            </a:extLst>
          </p:cNvPr>
          <p:cNvSpPr>
            <a:spLocks noGrp="1"/>
          </p:cNvSpPr>
          <p:nvPr>
            <p:ph idx="1"/>
          </p:nvPr>
        </p:nvSpPr>
        <p:spPr>
          <a:xfrm>
            <a:off x="7789864" y="457201"/>
            <a:ext cx="3935791" cy="5943597"/>
          </a:xfrm>
        </p:spPr>
        <p:txBody>
          <a:bodyPr anchor="ctr">
            <a:normAutofit/>
          </a:bodyPr>
          <a:lstStyle/>
          <a:p>
            <a:pPr marL="0" indent="0">
              <a:buNone/>
            </a:pPr>
            <a:r>
              <a:rPr lang="en-US" b="1" dirty="0">
                <a:solidFill>
                  <a:srgbClr val="FFFF00"/>
                </a:solidFill>
                <a:latin typeface="system-ui"/>
              </a:rPr>
              <a:t>Angina: chest pain caused by myocardial ischemia.</a:t>
            </a:r>
            <a:endParaRPr lang="ar-SA" b="1" dirty="0">
              <a:solidFill>
                <a:srgbClr val="FFFF00"/>
              </a:solidFill>
              <a:latin typeface="system-ui"/>
            </a:endParaRPr>
          </a:p>
          <a:p>
            <a:pPr marL="404813" lvl="1" indent="-234950" algn="l">
              <a:buFont typeface="Arial" panose="020B0604020202020204" pitchFamily="34" charset="0"/>
              <a:buChar char="•"/>
            </a:pPr>
            <a:r>
              <a:rPr lang="en-US" b="1" i="0" dirty="0">
                <a:solidFill>
                  <a:srgbClr val="FFFF00"/>
                </a:solidFill>
                <a:effectLst/>
                <a:latin typeface="system-ui"/>
              </a:rPr>
              <a:t>classically: left side</a:t>
            </a:r>
          </a:p>
          <a:p>
            <a:pPr marL="404813" lvl="1" indent="-234950" algn="l">
              <a:buFont typeface="Arial" panose="020B0604020202020204" pitchFamily="34" charset="0"/>
              <a:buChar char="•"/>
            </a:pPr>
            <a:r>
              <a:rPr lang="en-US" b="1" i="0" dirty="0">
                <a:solidFill>
                  <a:srgbClr val="FFFF00"/>
                </a:solidFill>
                <a:effectLst/>
                <a:latin typeface="system-ui"/>
              </a:rPr>
              <a:t>Radiate: left arm or neck</a:t>
            </a:r>
          </a:p>
          <a:p>
            <a:pPr marL="404813" lvl="1" indent="-234950" algn="l">
              <a:buFont typeface="Arial" panose="020B0604020202020204" pitchFamily="34" charset="0"/>
              <a:buChar char="•"/>
            </a:pPr>
            <a:r>
              <a:rPr lang="en-US" b="1" i="0" dirty="0">
                <a:solidFill>
                  <a:srgbClr val="FFFF00"/>
                </a:solidFill>
                <a:effectLst/>
                <a:latin typeface="system-ui"/>
              </a:rPr>
              <a:t>Absent (atypical): elderly, diabetic or female</a:t>
            </a:r>
          </a:p>
          <a:p>
            <a:pPr algn="l">
              <a:buFont typeface="Arial" panose="020B0604020202020204" pitchFamily="34" charset="0"/>
              <a:buChar char="•"/>
            </a:pPr>
            <a:r>
              <a:rPr lang="en-US" b="1" i="0" dirty="0" err="1">
                <a:solidFill>
                  <a:srgbClr val="FFFF00"/>
                </a:solidFill>
                <a:effectLst/>
                <a:latin typeface="system-ui"/>
              </a:rPr>
              <a:t>dyspnoea</a:t>
            </a:r>
            <a:endParaRPr lang="en-US" b="1" i="0" dirty="0">
              <a:solidFill>
                <a:srgbClr val="FFFF00"/>
              </a:solidFill>
              <a:effectLst/>
              <a:latin typeface="system-ui"/>
            </a:endParaRPr>
          </a:p>
          <a:p>
            <a:pPr algn="l">
              <a:buFont typeface="Arial" panose="020B0604020202020204" pitchFamily="34" charset="0"/>
              <a:buChar char="•"/>
            </a:pPr>
            <a:r>
              <a:rPr lang="en-US" b="1" i="0" dirty="0">
                <a:solidFill>
                  <a:srgbClr val="FFFF00"/>
                </a:solidFill>
                <a:effectLst/>
                <a:latin typeface="system-ui"/>
              </a:rPr>
              <a:t>nausea and vomiting</a:t>
            </a:r>
          </a:p>
          <a:p>
            <a:pPr algn="l">
              <a:buFont typeface="Arial" panose="020B0604020202020204" pitchFamily="34" charset="0"/>
              <a:buChar char="•"/>
            </a:pPr>
            <a:r>
              <a:rPr lang="en-US" b="1" i="0" dirty="0">
                <a:solidFill>
                  <a:srgbClr val="FFFF00"/>
                </a:solidFill>
                <a:effectLst/>
                <a:latin typeface="system-ui"/>
              </a:rPr>
              <a:t>sweating</a:t>
            </a:r>
          </a:p>
          <a:p>
            <a:pPr algn="l">
              <a:buFont typeface="Arial" panose="020B0604020202020204" pitchFamily="34" charset="0"/>
              <a:buChar char="•"/>
            </a:pPr>
            <a:r>
              <a:rPr lang="en-US" b="1" i="0" dirty="0">
                <a:solidFill>
                  <a:srgbClr val="FFFF00"/>
                </a:solidFill>
                <a:effectLst/>
                <a:latin typeface="system-ui"/>
              </a:rPr>
              <a:t>palpitations</a:t>
            </a:r>
          </a:p>
          <a:p>
            <a:endParaRPr lang="en-US" sz="1800" dirty="0"/>
          </a:p>
        </p:txBody>
      </p:sp>
    </p:spTree>
    <p:extLst>
      <p:ext uri="{BB962C8B-B14F-4D97-AF65-F5344CB8AC3E}">
        <p14:creationId xmlns:p14="http://schemas.microsoft.com/office/powerpoint/2010/main" val="435663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p:cTn id="2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p:cTn id="27"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8">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p:cTn id="32"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8">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8">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 calcmode="lin" valueType="num">
                                      <p:cBhvr>
                                        <p:cTn id="42"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EFFC414F-745F-22E4-64BE-AEF04F519364}"/>
              </a:ext>
            </a:extLst>
          </p:cNvPr>
          <p:cNvPicPr>
            <a:picLocks noGrp="1" noChangeAspect="1"/>
          </p:cNvPicPr>
          <p:nvPr>
            <p:ph idx="1"/>
          </p:nvPr>
        </p:nvPicPr>
        <p:blipFill rotWithShape="1">
          <a:blip r:embed="rId2"/>
          <a:srcRect b="20510"/>
          <a:stretch/>
        </p:blipFill>
        <p:spPr>
          <a:xfrm>
            <a:off x="20" y="0"/>
            <a:ext cx="12191980" cy="6622869"/>
          </a:xfrm>
          <a:prstGeom prst="rect">
            <a:avLst/>
          </a:prstGeom>
        </p:spPr>
      </p:pic>
    </p:spTree>
    <p:extLst>
      <p:ext uri="{BB962C8B-B14F-4D97-AF65-F5344CB8AC3E}">
        <p14:creationId xmlns:p14="http://schemas.microsoft.com/office/powerpoint/2010/main" val="20464438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22CD-8E22-1D99-6FEB-8AAC499DCD70}"/>
              </a:ext>
            </a:extLst>
          </p:cNvPr>
          <p:cNvSpPr>
            <a:spLocks noGrp="1"/>
          </p:cNvSpPr>
          <p:nvPr>
            <p:ph type="title"/>
          </p:nvPr>
        </p:nvSpPr>
        <p:spPr>
          <a:xfrm>
            <a:off x="171994" y="256315"/>
            <a:ext cx="10515600" cy="1037544"/>
          </a:xfrm>
        </p:spPr>
        <p:txBody>
          <a:bodyPr/>
          <a:lstStyle/>
          <a:p>
            <a:r>
              <a:rPr lang="en-US" b="1" dirty="0"/>
              <a:t>Classification of Angina</a:t>
            </a:r>
          </a:p>
        </p:txBody>
      </p:sp>
      <p:pic>
        <p:nvPicPr>
          <p:cNvPr id="5" name="Content Placeholder 4">
            <a:extLst>
              <a:ext uri="{FF2B5EF4-FFF2-40B4-BE49-F238E27FC236}">
                <a16:creationId xmlns:a16="http://schemas.microsoft.com/office/drawing/2014/main" id="{9769F81B-8323-FA96-625A-96B15A53ED88}"/>
              </a:ext>
            </a:extLst>
          </p:cNvPr>
          <p:cNvPicPr>
            <a:picLocks noGrp="1" noChangeAspect="1"/>
          </p:cNvPicPr>
          <p:nvPr>
            <p:ph idx="1"/>
          </p:nvPr>
        </p:nvPicPr>
        <p:blipFill>
          <a:blip r:embed="rId2"/>
          <a:stretch>
            <a:fillRect/>
          </a:stretch>
        </p:blipFill>
        <p:spPr>
          <a:xfrm>
            <a:off x="171994" y="1110978"/>
            <a:ext cx="7576941" cy="5490707"/>
          </a:xfrm>
        </p:spPr>
      </p:pic>
      <p:sp>
        <p:nvSpPr>
          <p:cNvPr id="9" name="TextBox 8">
            <a:extLst>
              <a:ext uri="{FF2B5EF4-FFF2-40B4-BE49-F238E27FC236}">
                <a16:creationId xmlns:a16="http://schemas.microsoft.com/office/drawing/2014/main" id="{044F3F94-A2B5-CE68-8869-A18A9B12F757}"/>
              </a:ext>
            </a:extLst>
          </p:cNvPr>
          <p:cNvSpPr txBox="1"/>
          <p:nvPr/>
        </p:nvSpPr>
        <p:spPr>
          <a:xfrm>
            <a:off x="7920928" y="428178"/>
            <a:ext cx="4099078" cy="6001643"/>
          </a:xfrm>
          <a:prstGeom prst="rect">
            <a:avLst/>
          </a:prstGeom>
          <a:noFill/>
        </p:spPr>
        <p:txBody>
          <a:bodyPr wrap="square">
            <a:spAutoFit/>
          </a:bodyPr>
          <a:lstStyle/>
          <a:p>
            <a:r>
              <a:rPr lang="en-US" sz="2800" b="1" dirty="0"/>
              <a:t>Classical angina or typical angina </a:t>
            </a:r>
            <a:r>
              <a:rPr lang="en-US" sz="2800" dirty="0"/>
              <a:t> characterized by chest pain:</a:t>
            </a:r>
          </a:p>
          <a:p>
            <a:r>
              <a:rPr lang="en-US" sz="2800" dirty="0"/>
              <a:t>• ‘Heavy’, ‘tight’ or ‘gripping’ central or retrosternal radiate to jaw and/or arms.</a:t>
            </a:r>
          </a:p>
          <a:p>
            <a:r>
              <a:rPr lang="en-US" sz="2800" dirty="0"/>
              <a:t>• occurs with exercise or emotional stress.</a:t>
            </a:r>
          </a:p>
          <a:p>
            <a:r>
              <a:rPr lang="en-US" sz="2800" dirty="0"/>
              <a:t>• Pain eases rapidly with rest or with GTN.</a:t>
            </a:r>
          </a:p>
          <a:p>
            <a:pPr marL="285750" indent="-285750" algn="l">
              <a:buFont typeface="Arial" panose="020B0604020202020204" pitchFamily="34" charset="0"/>
              <a:buChar char="•"/>
            </a:pPr>
            <a:r>
              <a:rPr lang="en-US" sz="2800" b="1" dirty="0"/>
              <a:t>Atypical angina</a:t>
            </a:r>
            <a:r>
              <a:rPr lang="en-US" sz="2000" b="0" i="1" u="none" strike="noStrike" baseline="0" dirty="0">
                <a:latin typeface="HelveticaNeueLTStd-BdIt"/>
              </a:rPr>
              <a:t>:  </a:t>
            </a:r>
            <a:r>
              <a:rPr lang="en-US" sz="2000" b="0" i="0" u="none" strike="noStrike" baseline="0" dirty="0">
                <a:latin typeface="HelveticaNeueLTStd-Roman"/>
              </a:rPr>
              <a:t>2 out of 3 </a:t>
            </a:r>
          </a:p>
          <a:p>
            <a:pPr marL="285750" indent="-285750" algn="l">
              <a:buFont typeface="Arial" panose="020B0604020202020204" pitchFamily="34" charset="0"/>
              <a:buChar char="•"/>
            </a:pPr>
            <a:r>
              <a:rPr lang="en-US" sz="2800" b="1" dirty="0"/>
              <a:t>Non-angina chest pain</a:t>
            </a:r>
            <a:r>
              <a:rPr lang="en-US" sz="2000" b="0" i="1" u="none" strike="noStrike" baseline="0" dirty="0">
                <a:latin typeface="HelveticaNeueLTStd-BdIt"/>
              </a:rPr>
              <a:t>: </a:t>
            </a:r>
            <a:r>
              <a:rPr lang="en-US" sz="2000" b="0" i="0" u="none" strike="noStrike" baseline="0" dirty="0">
                <a:latin typeface="HelveticaNeueLTStd-Roman"/>
              </a:rPr>
              <a:t>1 out of 3 of</a:t>
            </a:r>
            <a:endParaRPr lang="en-US" sz="2800" dirty="0"/>
          </a:p>
        </p:txBody>
      </p:sp>
    </p:spTree>
    <p:extLst>
      <p:ext uri="{BB962C8B-B14F-4D97-AF65-F5344CB8AC3E}">
        <p14:creationId xmlns:p14="http://schemas.microsoft.com/office/powerpoint/2010/main" val="21992382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9C2297-A001-EB43-7EBF-DC55782D8C47}"/>
              </a:ext>
            </a:extLst>
          </p:cNvPr>
          <p:cNvSpPr>
            <a:spLocks noGrp="1"/>
          </p:cNvSpPr>
          <p:nvPr>
            <p:ph type="title"/>
          </p:nvPr>
        </p:nvSpPr>
        <p:spPr>
          <a:xfrm>
            <a:off x="838200" y="365125"/>
            <a:ext cx="10515600" cy="1325563"/>
          </a:xfrm>
        </p:spPr>
        <p:txBody>
          <a:bodyPr>
            <a:normAutofit/>
          </a:bodyPr>
          <a:lstStyle/>
          <a:p>
            <a:r>
              <a:rPr lang="en-US" sz="5400" b="1" dirty="0"/>
              <a:t>Definition</a:t>
            </a:r>
            <a:endParaRPr lang="en-GB" sz="5400" b="1"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2096F0-F063-DAE9-874D-8CB2AD11336B}"/>
              </a:ext>
            </a:extLst>
          </p:cNvPr>
          <p:cNvSpPr>
            <a:spLocks noGrp="1"/>
          </p:cNvSpPr>
          <p:nvPr>
            <p:ph idx="1"/>
          </p:nvPr>
        </p:nvSpPr>
        <p:spPr>
          <a:xfrm>
            <a:off x="0" y="1690688"/>
            <a:ext cx="12030891" cy="5149024"/>
          </a:xfrm>
        </p:spPr>
        <p:txBody>
          <a:bodyPr>
            <a:normAutofit/>
          </a:bodyPr>
          <a:lstStyle/>
          <a:p>
            <a:r>
              <a:rPr lang="en-US" b="1" dirty="0"/>
              <a:t>Coronary artery disease (CAD): </a:t>
            </a:r>
            <a:r>
              <a:rPr lang="en-US" dirty="0"/>
              <a:t>IHD due to narrowing or blockage of coronary arteries.</a:t>
            </a:r>
          </a:p>
          <a:p>
            <a:r>
              <a:rPr lang="en-US" b="1" dirty="0"/>
              <a:t>Stable angina</a:t>
            </a:r>
            <a:r>
              <a:rPr lang="en-US" dirty="0"/>
              <a:t>: retrosternal, on exertion, mental stress, and/or exposure to cold and subsides within 20 minutes of rest or after administration of nitroglycerin</a:t>
            </a:r>
          </a:p>
          <a:p>
            <a:r>
              <a:rPr lang="en-US" b="1" dirty="0"/>
              <a:t>Unstable Angina</a:t>
            </a:r>
            <a:r>
              <a:rPr lang="en-US" dirty="0"/>
              <a:t>: recent onset (&lt;24 </a:t>
            </a:r>
            <a:r>
              <a:rPr lang="en-US" dirty="0" err="1"/>
              <a:t>hr</a:t>
            </a:r>
            <a:r>
              <a:rPr lang="en-US" dirty="0"/>
              <a:t>), deterioration of stable angina or at rest.</a:t>
            </a:r>
          </a:p>
          <a:p>
            <a:r>
              <a:rPr lang="en-US" b="1" dirty="0"/>
              <a:t>Stable CAD</a:t>
            </a:r>
            <a:r>
              <a:rPr lang="en-US" dirty="0"/>
              <a:t>: asymptomatic, stable angina; post-MI medically </a:t>
            </a:r>
            <a:r>
              <a:rPr lang="en-US" dirty="0" err="1"/>
              <a:t>ttt</a:t>
            </a:r>
            <a:endParaRPr lang="en-US" dirty="0"/>
          </a:p>
          <a:p>
            <a:r>
              <a:rPr lang="en-US" b="1" dirty="0"/>
              <a:t>Refractory angina</a:t>
            </a:r>
            <a:r>
              <a:rPr lang="en-US" dirty="0"/>
              <a:t>: pain not controlled by medication </a:t>
            </a:r>
          </a:p>
          <a:p>
            <a:r>
              <a:rPr lang="en-US" b="1" dirty="0"/>
              <a:t>Variant (</a:t>
            </a:r>
            <a:r>
              <a:rPr lang="en-US" b="1" dirty="0" err="1"/>
              <a:t>Prinzmetal’s</a:t>
            </a:r>
            <a:r>
              <a:rPr lang="en-US" b="1" dirty="0"/>
              <a:t>) angina </a:t>
            </a:r>
            <a:r>
              <a:rPr lang="en-US" dirty="0"/>
              <a:t>(</a:t>
            </a:r>
            <a:r>
              <a:rPr lang="en-US" dirty="0">
                <a:latin typeface="Arial" panose="020B0604020202020204" pitchFamily="34" charset="0"/>
                <a:cs typeface="Arial" panose="020B0604020202020204" pitchFamily="34" charset="0"/>
              </a:rPr>
              <a:t>♀)</a:t>
            </a:r>
            <a:r>
              <a:rPr lang="en-US" dirty="0"/>
              <a:t>: due to spasm, </a:t>
            </a:r>
            <a:r>
              <a:rPr lang="en-US" dirty="0" err="1"/>
              <a:t>ttt</a:t>
            </a:r>
            <a:r>
              <a:rPr lang="en-US" dirty="0"/>
              <a:t> with CCB, associated with </a:t>
            </a:r>
            <a:r>
              <a:rPr lang="en-US" dirty="0">
                <a:latin typeface="Arial" panose="020B0604020202020204" pitchFamily="34" charset="0"/>
                <a:cs typeface="Arial" panose="020B0604020202020204" pitchFamily="34" charset="0"/>
              </a:rPr>
              <a:t>↑</a:t>
            </a:r>
            <a:r>
              <a:rPr lang="en-US" dirty="0"/>
              <a:t>ST(episode)</a:t>
            </a:r>
          </a:p>
          <a:p>
            <a:r>
              <a:rPr lang="en-US" b="1" dirty="0"/>
              <a:t>Microvascular angina </a:t>
            </a:r>
            <a:r>
              <a:rPr lang="en-US" dirty="0"/>
              <a:t>: </a:t>
            </a:r>
            <a:r>
              <a:rPr lang="en-US" dirty="0" err="1"/>
              <a:t>Hx</a:t>
            </a:r>
            <a:r>
              <a:rPr lang="en-US" dirty="0"/>
              <a:t> of exertional angina + positive exercise test &amp; normal angiography.</a:t>
            </a:r>
          </a:p>
          <a:p>
            <a:endParaRPr lang="en-GB" sz="2000" dirty="0"/>
          </a:p>
        </p:txBody>
      </p:sp>
    </p:spTree>
    <p:extLst>
      <p:ext uri="{BB962C8B-B14F-4D97-AF65-F5344CB8AC3E}">
        <p14:creationId xmlns:p14="http://schemas.microsoft.com/office/powerpoint/2010/main" val="41374603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9" presetClass="emph" presetSubtype="0" nodeType="afterEffect">
                                  <p:stCondLst>
                                    <p:cond delay="0"/>
                                  </p:stCondLst>
                                  <p:childTnLst>
                                    <p:set>
                                      <p:cBhvr>
                                        <p:cTn id="13" dur="indefinite"/>
                                        <p:tgtEl>
                                          <p:spTgt spid="3">
                                            <p:txEl>
                                              <p:pRg st="0" end="0"/>
                                            </p:txEl>
                                          </p:spTgt>
                                        </p:tgtEl>
                                        <p:attrNameLst>
                                          <p:attrName>style.opacity</p:attrName>
                                        </p:attrNameLst>
                                      </p:cBhvr>
                                      <p:to>
                                        <p:strVal val="0.5"/>
                                      </p:to>
                                    </p:set>
                                    <p:animEffect filter="image" prLst="opacity: 0.5">
                                      <p:cBhvr rctx="IE">
                                        <p:cTn id="14" dur="indefinite"/>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par>
                          <p:cTn id="23" fill="hold">
                            <p:stCondLst>
                              <p:cond delay="1000"/>
                            </p:stCondLst>
                            <p:childTnLst>
                              <p:par>
                                <p:cTn id="24" presetID="9" presetClass="emph" presetSubtype="0" nodeType="afterEffect">
                                  <p:stCondLst>
                                    <p:cond delay="0"/>
                                  </p:stCondLst>
                                  <p:childTnLst>
                                    <p:set>
                                      <p:cBhvr>
                                        <p:cTn id="25" dur="indefinite"/>
                                        <p:tgtEl>
                                          <p:spTgt spid="3">
                                            <p:txEl>
                                              <p:pRg st="1" end="1"/>
                                            </p:txEl>
                                          </p:spTgt>
                                        </p:tgtEl>
                                        <p:attrNameLst>
                                          <p:attrName>style.opacity</p:attrName>
                                        </p:attrNameLst>
                                      </p:cBhvr>
                                      <p:to>
                                        <p:strVal val="0.5"/>
                                      </p:to>
                                    </p:set>
                                    <p:animEffect filter="image" prLst="opacity: 0.5">
                                      <p:cBhvr rctx="IE">
                                        <p:cTn id="26" dur="indefinite"/>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par>
                          <p:cTn id="43" fill="hold">
                            <p:stCondLst>
                              <p:cond delay="1000"/>
                            </p:stCondLst>
                            <p:childTnLst>
                              <p:par>
                                <p:cTn id="44" presetID="9" presetClass="emph" presetSubtype="0" nodeType="afterEffect">
                                  <p:stCondLst>
                                    <p:cond delay="0"/>
                                  </p:stCondLst>
                                  <p:childTnLst>
                                    <p:set>
                                      <p:cBhvr>
                                        <p:cTn id="45" dur="indefinite"/>
                                        <p:tgtEl>
                                          <p:spTgt spid="3">
                                            <p:txEl>
                                              <p:pRg st="3" end="3"/>
                                            </p:txEl>
                                          </p:spTgt>
                                        </p:tgtEl>
                                        <p:attrNameLst>
                                          <p:attrName>style.opacity</p:attrName>
                                        </p:attrNameLst>
                                      </p:cBhvr>
                                      <p:to>
                                        <p:strVal val="0.5"/>
                                      </p:to>
                                    </p:set>
                                    <p:animEffect filter="image" prLst="opacity: 0.5">
                                      <p:cBhvr rctx="IE">
                                        <p:cTn id="46" dur="indefinite"/>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par>
                          <p:cTn id="47" fill="hold">
                            <p:stCondLst>
                              <p:cond delay="1000"/>
                            </p:stCondLst>
                            <p:childTnLst>
                              <p:par>
                                <p:cTn id="48" presetID="9" presetClass="emph" presetSubtype="0" nodeType="afterEffect">
                                  <p:stCondLst>
                                    <p:cond delay="0"/>
                                  </p:stCondLst>
                                  <p:childTnLst>
                                    <p:set>
                                      <p:cBhvr>
                                        <p:cTn id="49" dur="indefinite"/>
                                        <p:tgtEl>
                                          <p:spTgt spid="3">
                                            <p:txEl>
                                              <p:pRg st="2" end="2"/>
                                            </p:txEl>
                                          </p:spTgt>
                                        </p:tgtEl>
                                        <p:attrNameLst>
                                          <p:attrName>style.opacity</p:attrName>
                                        </p:attrNameLst>
                                      </p:cBhvr>
                                      <p:to>
                                        <p:strVal val="0.5"/>
                                      </p:to>
                                    </p:set>
                                    <p:animEffect filter="image" prLst="opacity: 0.5">
                                      <p:cBhvr rctx="IE">
                                        <p:cTn id="50" dur="indefinite"/>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4" end="4"/>
                                            </p:txEl>
                                          </p:spTgt>
                                        </p:tgtEl>
                                      </p:cBhvr>
                                    </p:animEffect>
                                  </p:childTnLst>
                                </p:cTn>
                              </p:par>
                            </p:childTnLst>
                          </p:cTn>
                        </p:par>
                        <p:par>
                          <p:cTn id="59" fill="hold">
                            <p:stCondLst>
                              <p:cond delay="1000"/>
                            </p:stCondLst>
                            <p:childTnLst>
                              <p:par>
                                <p:cTn id="60" presetID="9" presetClass="emph" presetSubtype="0" nodeType="afterEffect">
                                  <p:stCondLst>
                                    <p:cond delay="0"/>
                                  </p:stCondLst>
                                  <p:childTnLst>
                                    <p:set>
                                      <p:cBhvr>
                                        <p:cTn id="61" dur="indefinite"/>
                                        <p:tgtEl>
                                          <p:spTgt spid="3">
                                            <p:txEl>
                                              <p:pRg st="4" end="4"/>
                                            </p:txEl>
                                          </p:spTgt>
                                        </p:tgtEl>
                                        <p:attrNameLst>
                                          <p:attrName>style.opacity</p:attrName>
                                        </p:attrNameLst>
                                      </p:cBhvr>
                                      <p:to>
                                        <p:strVal val="0.5"/>
                                      </p:to>
                                    </p:set>
                                    <p:animEffect filter="image" prLst="opacity: 0.5">
                                      <p:cBhvr rctx="IE">
                                        <p:cTn id="62" dur="indefinite"/>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 calcmode="lin" valueType="num">
                                      <p:cBhvr>
                                        <p:cTn id="6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5" end="5"/>
                                            </p:txEl>
                                          </p:spTgt>
                                        </p:tgtEl>
                                      </p:cBhvr>
                                    </p:animEffect>
                                  </p:childTnLst>
                                </p:cTn>
                              </p:par>
                            </p:childTnLst>
                          </p:cTn>
                        </p:par>
                        <p:par>
                          <p:cTn id="71" fill="hold">
                            <p:stCondLst>
                              <p:cond delay="1000"/>
                            </p:stCondLst>
                            <p:childTnLst>
                              <p:par>
                                <p:cTn id="72" presetID="9" presetClass="emph" presetSubtype="0" nodeType="afterEffect">
                                  <p:stCondLst>
                                    <p:cond delay="0"/>
                                  </p:stCondLst>
                                  <p:childTnLst>
                                    <p:set>
                                      <p:cBhvr>
                                        <p:cTn id="73" dur="indefinite"/>
                                        <p:tgtEl>
                                          <p:spTgt spid="3">
                                            <p:txEl>
                                              <p:pRg st="5" end="5"/>
                                            </p:txEl>
                                          </p:spTgt>
                                        </p:tgtEl>
                                        <p:attrNameLst>
                                          <p:attrName>style.opacity</p:attrName>
                                        </p:attrNameLst>
                                      </p:cBhvr>
                                      <p:to>
                                        <p:strVal val="0.5"/>
                                      </p:to>
                                    </p:set>
                                    <p:animEffect filter="image" prLst="opacity: 0.5">
                                      <p:cBhvr rctx="IE">
                                        <p:cTn id="74" dur="indefinite"/>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 calcmode="lin" valueType="num">
                                      <p:cBhvr>
                                        <p:cTn id="7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6" end="6"/>
                                            </p:txEl>
                                          </p:spTgt>
                                        </p:tgtEl>
                                      </p:cBhvr>
                                    </p:animEffect>
                                  </p:childTnLst>
                                </p:cTn>
                              </p:par>
                            </p:childTnLst>
                          </p:cTn>
                        </p:par>
                        <p:par>
                          <p:cTn id="83" fill="hold">
                            <p:stCondLst>
                              <p:cond delay="1000"/>
                            </p:stCondLst>
                            <p:childTnLst>
                              <p:par>
                                <p:cTn id="84" presetID="9" presetClass="emph" presetSubtype="0" nodeType="afterEffect">
                                  <p:stCondLst>
                                    <p:cond delay="0"/>
                                  </p:stCondLst>
                                  <p:childTnLst>
                                    <p:set>
                                      <p:cBhvr>
                                        <p:cTn id="85" dur="indefinite"/>
                                        <p:tgtEl>
                                          <p:spTgt spid="3">
                                            <p:txEl>
                                              <p:pRg st="6" end="6"/>
                                            </p:txEl>
                                          </p:spTgt>
                                        </p:tgtEl>
                                        <p:attrNameLst>
                                          <p:attrName>style.opacity</p:attrName>
                                        </p:attrNameLst>
                                      </p:cBhvr>
                                      <p:to>
                                        <p:strVal val="0.5"/>
                                      </p:to>
                                    </p:set>
                                    <p:animEffect filter="image" prLst="opacity: 0.5">
                                      <p:cBhvr rctx="IE">
                                        <p:cTn id="86" dur="indefinite"/>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E135-F0F2-8857-A0FF-F3A361E7934E}"/>
              </a:ext>
            </a:extLst>
          </p:cNvPr>
          <p:cNvSpPr>
            <a:spLocks noGrp="1"/>
          </p:cNvSpPr>
          <p:nvPr>
            <p:ph type="title"/>
          </p:nvPr>
        </p:nvSpPr>
        <p:spPr>
          <a:xfrm>
            <a:off x="4012443" y="4928180"/>
            <a:ext cx="3521122" cy="1286354"/>
          </a:xfrm>
        </p:spPr>
        <p:txBody>
          <a:bodyPr vert="horz" lIns="91440" tIns="45720" rIns="91440" bIns="45720" rtlCol="0" anchor="ctr">
            <a:normAutofit/>
          </a:bodyPr>
          <a:lstStyle/>
          <a:p>
            <a:pPr algn="r"/>
            <a:r>
              <a:rPr lang="en-US" sz="3800" kern="1200">
                <a:solidFill>
                  <a:schemeClr val="tx1"/>
                </a:solidFill>
                <a:latin typeface="+mj-lt"/>
                <a:ea typeface="+mj-ea"/>
                <a:cs typeface="+mj-cs"/>
              </a:rPr>
              <a:t>Physical examination</a:t>
            </a:r>
          </a:p>
        </p:txBody>
      </p:sp>
      <p:sp>
        <p:nvSpPr>
          <p:cNvPr id="26" name="Rectangle 25">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07E1987-0EBC-83FB-B7A6-B8883C016C76}"/>
              </a:ext>
            </a:extLst>
          </p:cNvPr>
          <p:cNvPicPr>
            <a:picLocks noChangeAspect="1"/>
          </p:cNvPicPr>
          <p:nvPr/>
        </p:nvPicPr>
        <p:blipFill>
          <a:blip r:embed="rId3"/>
          <a:stretch>
            <a:fillRect/>
          </a:stretch>
        </p:blipFill>
        <p:spPr>
          <a:xfrm>
            <a:off x="901518" y="742789"/>
            <a:ext cx="640312" cy="632042"/>
          </a:xfrm>
          <a:prstGeom prst="rect">
            <a:avLst/>
          </a:prstGeom>
        </p:spPr>
      </p:pic>
      <p:sp>
        <p:nvSpPr>
          <p:cNvPr id="28" name="Right Triangle 27">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124AF9E-D930-6482-6347-D684F48AEAAB}"/>
              </a:ext>
            </a:extLst>
          </p:cNvPr>
          <p:cNvPicPr>
            <a:picLocks noChangeAspect="1"/>
          </p:cNvPicPr>
          <p:nvPr/>
        </p:nvPicPr>
        <p:blipFill>
          <a:blip r:embed="rId4"/>
          <a:stretch>
            <a:fillRect/>
          </a:stretch>
        </p:blipFill>
        <p:spPr>
          <a:xfrm>
            <a:off x="5174620" y="186246"/>
            <a:ext cx="1144873" cy="1130087"/>
          </a:xfrm>
          <a:prstGeom prst="rect">
            <a:avLst/>
          </a:prstGeom>
        </p:spPr>
      </p:pic>
      <p:sp>
        <p:nvSpPr>
          <p:cNvPr id="32" name="Right Triangle 31">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971DEE8-B14C-EE7A-087B-A14BE13AF34F}"/>
              </a:ext>
            </a:extLst>
          </p:cNvPr>
          <p:cNvPicPr>
            <a:picLocks noChangeAspect="1"/>
          </p:cNvPicPr>
          <p:nvPr/>
        </p:nvPicPr>
        <p:blipFill>
          <a:blip r:embed="rId5"/>
          <a:stretch>
            <a:fillRect/>
          </a:stretch>
        </p:blipFill>
        <p:spPr>
          <a:xfrm>
            <a:off x="3318915" y="1632106"/>
            <a:ext cx="1263797" cy="1069397"/>
          </a:xfrm>
          <a:prstGeom prst="rect">
            <a:avLst/>
          </a:prstGeom>
        </p:spPr>
      </p:pic>
      <p:sp>
        <p:nvSpPr>
          <p:cNvPr id="42" name="Right Triangle 41">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E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A545668-3170-676F-47AD-8EF989F57B9A}"/>
              </a:ext>
            </a:extLst>
          </p:cNvPr>
          <p:cNvPicPr>
            <a:picLocks noChangeAspect="1"/>
          </p:cNvPicPr>
          <p:nvPr/>
        </p:nvPicPr>
        <p:blipFill>
          <a:blip r:embed="rId6"/>
          <a:stretch>
            <a:fillRect/>
          </a:stretch>
        </p:blipFill>
        <p:spPr>
          <a:xfrm>
            <a:off x="8111716" y="793531"/>
            <a:ext cx="2943292" cy="1881430"/>
          </a:xfrm>
          <a:prstGeom prst="rect">
            <a:avLst/>
          </a:prstGeom>
        </p:spPr>
      </p:pic>
      <p:sp>
        <p:nvSpPr>
          <p:cNvPr id="44" name="Right Triangle 43">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52" name="Right Triangle 51">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doctor attending to a patient">
            <a:extLst>
              <a:ext uri="{FF2B5EF4-FFF2-40B4-BE49-F238E27FC236}">
                <a16:creationId xmlns:a16="http://schemas.microsoft.com/office/drawing/2014/main" id="{16E35296-C157-54BF-B3A0-F94AE1EFF8F6}"/>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6047" y="3181297"/>
            <a:ext cx="2032216" cy="2803056"/>
          </a:xfrm>
          <a:prstGeom prst="rect">
            <a:avLst/>
          </a:prstGeom>
        </p:spPr>
      </p:pic>
      <p:pic>
        <p:nvPicPr>
          <p:cNvPr id="13" name="Picture 12" descr="A close up of a person's eyes&#10;&#10;Description automatically generated with medium confidence">
            <a:extLst>
              <a:ext uri="{FF2B5EF4-FFF2-40B4-BE49-F238E27FC236}">
                <a16:creationId xmlns:a16="http://schemas.microsoft.com/office/drawing/2014/main" id="{065588A4-3939-D5FE-67A6-3A76FEA34BCA}"/>
              </a:ext>
            </a:extLst>
          </p:cNvPr>
          <p:cNvPicPr>
            <a:picLocks noChangeAspect="1"/>
          </p:cNvPicPr>
          <p:nvPr/>
        </p:nvPicPr>
        <p:blipFill>
          <a:blip r:embed="rId9"/>
          <a:stretch>
            <a:fillRect/>
          </a:stretch>
        </p:blipFill>
        <p:spPr>
          <a:xfrm>
            <a:off x="4768119" y="2979485"/>
            <a:ext cx="2148441" cy="1611332"/>
          </a:xfrm>
          <a:prstGeom prst="rect">
            <a:avLst/>
          </a:prstGeom>
        </p:spPr>
      </p:pic>
      <p:sp>
        <p:nvSpPr>
          <p:cNvPr id="54" name="Right Triangle 53">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BACD60-9F7F-61F2-CE95-C5A58E73AD3F}"/>
              </a:ext>
            </a:extLst>
          </p:cNvPr>
          <p:cNvSpPr txBox="1"/>
          <p:nvPr/>
        </p:nvSpPr>
        <p:spPr>
          <a:xfrm>
            <a:off x="7733211" y="2997236"/>
            <a:ext cx="4362995" cy="386076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No abnormal finding in angina </a:t>
            </a:r>
          </a:p>
          <a:p>
            <a:pPr>
              <a:lnSpc>
                <a:spcPct val="90000"/>
              </a:lnSpc>
              <a:spcAft>
                <a:spcPts val="600"/>
              </a:spcAft>
            </a:pPr>
            <a:r>
              <a:rPr lang="en-US" sz="2400" dirty="0"/>
              <a:t>Look for </a:t>
            </a:r>
          </a:p>
          <a:p>
            <a:pPr indent="-228600">
              <a:lnSpc>
                <a:spcPct val="90000"/>
              </a:lnSpc>
              <a:spcAft>
                <a:spcPts val="600"/>
              </a:spcAft>
              <a:buFont typeface="Arial" panose="020B0604020202020204" pitchFamily="34" charset="0"/>
              <a:buChar char="•"/>
            </a:pPr>
            <a:r>
              <a:rPr lang="en-US" sz="2400" dirty="0"/>
              <a:t>Anaemia</a:t>
            </a:r>
          </a:p>
          <a:p>
            <a:pPr indent="-228600">
              <a:lnSpc>
                <a:spcPct val="90000"/>
              </a:lnSpc>
              <a:spcAft>
                <a:spcPts val="600"/>
              </a:spcAft>
              <a:buFont typeface="Arial" panose="020B0604020202020204" pitchFamily="34" charset="0"/>
              <a:buChar char="•"/>
            </a:pPr>
            <a:r>
              <a:rPr lang="en-US" sz="2400" dirty="0"/>
              <a:t>Thyrotoxicosis </a:t>
            </a:r>
          </a:p>
          <a:p>
            <a:pPr indent="-228600">
              <a:lnSpc>
                <a:spcPct val="90000"/>
              </a:lnSpc>
              <a:spcAft>
                <a:spcPts val="600"/>
              </a:spcAft>
              <a:buFont typeface="Arial" panose="020B0604020202020204" pitchFamily="34" charset="0"/>
              <a:buChar char="•"/>
            </a:pPr>
            <a:r>
              <a:rPr lang="en-US" sz="2400" dirty="0" err="1"/>
              <a:t>Hyperlipidaemia</a:t>
            </a:r>
            <a:r>
              <a:rPr lang="en-US" sz="2400" dirty="0"/>
              <a:t> (Xanthelasma,  </a:t>
            </a:r>
          </a:p>
          <a:p>
            <a:pPr>
              <a:lnSpc>
                <a:spcPct val="90000"/>
              </a:lnSpc>
              <a:spcAft>
                <a:spcPts val="600"/>
              </a:spcAft>
            </a:pPr>
            <a:r>
              <a:rPr lang="en-US" sz="2400" dirty="0"/>
              <a:t>    Tendon  Xanthoma)</a:t>
            </a:r>
          </a:p>
          <a:p>
            <a:pPr indent="-228600">
              <a:lnSpc>
                <a:spcPct val="90000"/>
              </a:lnSpc>
              <a:spcAft>
                <a:spcPts val="600"/>
              </a:spcAft>
              <a:buFont typeface="Arial" panose="020B0604020202020204" pitchFamily="34" charset="0"/>
              <a:buChar char="•"/>
            </a:pPr>
            <a:r>
              <a:rPr lang="en-US" sz="2400" dirty="0"/>
              <a:t>Check for hypertension</a:t>
            </a:r>
          </a:p>
          <a:p>
            <a:pPr indent="-228600">
              <a:lnSpc>
                <a:spcPct val="90000"/>
              </a:lnSpc>
              <a:spcAft>
                <a:spcPts val="600"/>
              </a:spcAft>
              <a:buFont typeface="Arial" panose="020B0604020202020204" pitchFamily="34" charset="0"/>
              <a:buChar char="•"/>
            </a:pPr>
            <a:r>
              <a:rPr lang="en-US" sz="2400" dirty="0"/>
              <a:t>Examine CVS, exclude AS</a:t>
            </a:r>
            <a:endParaRPr lang="en-US" sz="2000" dirty="0"/>
          </a:p>
        </p:txBody>
      </p:sp>
    </p:spTree>
    <p:extLst>
      <p:ext uri="{BB962C8B-B14F-4D97-AF65-F5344CB8AC3E}">
        <p14:creationId xmlns:p14="http://schemas.microsoft.com/office/powerpoint/2010/main" val="47660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holding a piece of paper">
            <a:extLst>
              <a:ext uri="{FF2B5EF4-FFF2-40B4-BE49-F238E27FC236}">
                <a16:creationId xmlns:a16="http://schemas.microsoft.com/office/drawing/2014/main" id="{A0C025D9-AF6F-3E47-F8C7-6DA13451461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127" r="20177"/>
          <a:stretch/>
        </p:blipFill>
        <p:spPr>
          <a:xfrm>
            <a:off x="4117521" y="10"/>
            <a:ext cx="8074479" cy="6857990"/>
          </a:xfrm>
          <a:prstGeom prst="rect">
            <a:avLst/>
          </a:prstGeom>
        </p:spPr>
      </p:pic>
      <p:sp>
        <p:nvSpPr>
          <p:cNvPr id="18" name="Freeform: Shape 1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A5BD40-31D4-22BE-26D5-1E965F02509C}"/>
              </a:ext>
            </a:extLst>
          </p:cNvPr>
          <p:cNvSpPr>
            <a:spLocks noGrp="1"/>
          </p:cNvSpPr>
          <p:nvPr>
            <p:ph type="title"/>
          </p:nvPr>
        </p:nvSpPr>
        <p:spPr>
          <a:xfrm>
            <a:off x="0" y="-478"/>
            <a:ext cx="7431174" cy="1110821"/>
          </a:xfrm>
        </p:spPr>
        <p:txBody>
          <a:bodyPr>
            <a:normAutofit/>
          </a:bodyPr>
          <a:lstStyle/>
          <a:p>
            <a:r>
              <a:rPr lang="en-US" b="1" dirty="0"/>
              <a:t>Investigations (Stable Angina)</a:t>
            </a:r>
            <a:endParaRPr lang="en-GB" b="1" dirty="0"/>
          </a:p>
        </p:txBody>
      </p:sp>
      <p:sp>
        <p:nvSpPr>
          <p:cNvPr id="3" name="Content Placeholder 2">
            <a:extLst>
              <a:ext uri="{FF2B5EF4-FFF2-40B4-BE49-F238E27FC236}">
                <a16:creationId xmlns:a16="http://schemas.microsoft.com/office/drawing/2014/main" id="{89060CCE-B2A6-96AE-9BB7-FBF142634F61}"/>
              </a:ext>
            </a:extLst>
          </p:cNvPr>
          <p:cNvSpPr>
            <a:spLocks noGrp="1"/>
          </p:cNvSpPr>
          <p:nvPr>
            <p:ph idx="1"/>
          </p:nvPr>
        </p:nvSpPr>
        <p:spPr>
          <a:xfrm>
            <a:off x="115386" y="940525"/>
            <a:ext cx="5980614" cy="5630091"/>
          </a:xfrm>
        </p:spPr>
        <p:txBody>
          <a:bodyPr>
            <a:normAutofit/>
          </a:bodyPr>
          <a:lstStyle/>
          <a:p>
            <a:pPr>
              <a:buFont typeface="Wingdings" panose="05000000000000000000" pitchFamily="2" charset="2"/>
              <a:buChar char="q"/>
            </a:pPr>
            <a:r>
              <a:rPr lang="en-US" dirty="0"/>
              <a:t>ECG </a:t>
            </a:r>
          </a:p>
          <a:p>
            <a:pPr>
              <a:buFont typeface="Wingdings" panose="05000000000000000000" pitchFamily="2" charset="2"/>
              <a:buChar char="ü"/>
            </a:pPr>
            <a:r>
              <a:rPr lang="en-US" dirty="0"/>
              <a:t>12 lead ECG: normal between attacks </a:t>
            </a:r>
          </a:p>
          <a:p>
            <a:pPr>
              <a:buFont typeface="Wingdings" panose="05000000000000000000" pitchFamily="2" charset="2"/>
              <a:buChar char="ü"/>
            </a:pPr>
            <a:r>
              <a:rPr lang="en-US" dirty="0"/>
              <a:t>  During attack: transient ST-depression, T-wave inversion.</a:t>
            </a:r>
          </a:p>
          <a:p>
            <a:pPr>
              <a:buFont typeface="Wingdings" panose="05000000000000000000" pitchFamily="2" charset="2"/>
              <a:buChar char="q"/>
            </a:pPr>
            <a:r>
              <a:rPr lang="en-US" sz="2400" dirty="0"/>
              <a:t>Cardiac enzymes(Troponin T &amp; I): </a:t>
            </a:r>
            <a:r>
              <a:rPr lang="en-US" b="1" dirty="0">
                <a:solidFill>
                  <a:srgbClr val="FFFF00"/>
                </a:solidFill>
                <a:highlight>
                  <a:srgbClr val="FF0000"/>
                </a:highlight>
              </a:rPr>
              <a:t>Normal</a:t>
            </a:r>
          </a:p>
          <a:p>
            <a:pPr>
              <a:buFont typeface="Wingdings" panose="05000000000000000000" pitchFamily="2" charset="2"/>
              <a:buChar char="q"/>
            </a:pPr>
            <a:r>
              <a:rPr lang="en-US" dirty="0"/>
              <a:t>Exercise (Stress) ECG – ST- depression of 2 mm is taken as positive test</a:t>
            </a:r>
          </a:p>
          <a:p>
            <a:pPr>
              <a:buFont typeface="Wingdings" panose="05000000000000000000" pitchFamily="2" charset="2"/>
              <a:buChar char="q"/>
            </a:pPr>
            <a:r>
              <a:rPr lang="en-US" dirty="0"/>
              <a:t>CT – coronary angiography</a:t>
            </a:r>
            <a:r>
              <a:rPr lang="en-US" b="1" dirty="0"/>
              <a:t> (accurate - noninvasive)</a:t>
            </a:r>
          </a:p>
          <a:p>
            <a:pPr>
              <a:buFont typeface="Wingdings" panose="05000000000000000000" pitchFamily="2" charset="2"/>
              <a:buChar char="q"/>
            </a:pPr>
            <a:r>
              <a:rPr lang="en-US" b="1" dirty="0"/>
              <a:t> Non-invasive functional test</a:t>
            </a:r>
          </a:p>
          <a:p>
            <a:pPr>
              <a:buFont typeface="Wingdings" panose="05000000000000000000" pitchFamily="2" charset="2"/>
              <a:buChar char="q"/>
            </a:pPr>
            <a:r>
              <a:rPr lang="en-US" sz="3200" dirty="0"/>
              <a:t>Cardiac catheterization</a:t>
            </a:r>
          </a:p>
          <a:p>
            <a:pPr>
              <a:buFont typeface="Wingdings" panose="05000000000000000000" pitchFamily="2" charset="2"/>
              <a:buChar char="q"/>
            </a:pPr>
            <a:endParaRPr lang="en-US" sz="1900" b="1" dirty="0"/>
          </a:p>
          <a:p>
            <a:endParaRPr lang="en-GB" sz="1900" dirty="0"/>
          </a:p>
        </p:txBody>
      </p:sp>
    </p:spTree>
    <p:extLst>
      <p:ext uri="{BB962C8B-B14F-4D97-AF65-F5344CB8AC3E}">
        <p14:creationId xmlns:p14="http://schemas.microsoft.com/office/powerpoint/2010/main" val="912117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73BA3C-8E25-552F-1536-F707E39D9BBB}"/>
              </a:ext>
            </a:extLst>
          </p:cNvPr>
          <p:cNvSpPr>
            <a:spLocks noGrp="1"/>
          </p:cNvSpPr>
          <p:nvPr>
            <p:ph type="title"/>
          </p:nvPr>
        </p:nvSpPr>
        <p:spPr>
          <a:xfrm>
            <a:off x="312744" y="109925"/>
            <a:ext cx="4378881" cy="1325563"/>
          </a:xfrm>
        </p:spPr>
        <p:txBody>
          <a:bodyPr vert="horz" lIns="91440" tIns="45720" rIns="91440" bIns="45720" rtlCol="0" anchor="ctr">
            <a:normAutofit/>
          </a:bodyPr>
          <a:lstStyle/>
          <a:p>
            <a:r>
              <a:rPr lang="en-US" sz="4800" b="1" dirty="0"/>
              <a:t>Stress</a:t>
            </a:r>
            <a:r>
              <a:rPr lang="en-US" b="1" dirty="0"/>
              <a:t> ECG</a:t>
            </a:r>
          </a:p>
        </p:txBody>
      </p:sp>
      <p:sp>
        <p:nvSpPr>
          <p:cNvPr id="6" name="TextBox 5">
            <a:extLst>
              <a:ext uri="{FF2B5EF4-FFF2-40B4-BE49-F238E27FC236}">
                <a16:creationId xmlns:a16="http://schemas.microsoft.com/office/drawing/2014/main" id="{F18DBA39-C4CE-F28D-E791-0CC550C83A88}"/>
              </a:ext>
            </a:extLst>
          </p:cNvPr>
          <p:cNvSpPr txBox="1"/>
          <p:nvPr/>
        </p:nvSpPr>
        <p:spPr>
          <a:xfrm>
            <a:off x="99386" y="1690689"/>
            <a:ext cx="6275288" cy="4912110"/>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800" dirty="0"/>
              <a:t>Evaluation of patients with known or suspected coronary heart disease (CHD). </a:t>
            </a:r>
          </a:p>
          <a:p>
            <a:pPr marL="285750" indent="-228600">
              <a:lnSpc>
                <a:spcPct val="90000"/>
              </a:lnSpc>
              <a:spcAft>
                <a:spcPts val="600"/>
              </a:spcAft>
              <a:buFont typeface="Arial" panose="020B0604020202020204" pitchFamily="34" charset="0"/>
              <a:buChar char="•"/>
            </a:pPr>
            <a:r>
              <a:rPr lang="en-US" sz="2800" dirty="0"/>
              <a:t>Diagnosis &amp; risk assessment and prognosis.</a:t>
            </a:r>
          </a:p>
          <a:p>
            <a:pPr marL="285750" indent="-228600">
              <a:lnSpc>
                <a:spcPct val="90000"/>
              </a:lnSpc>
              <a:spcAft>
                <a:spcPts val="600"/>
              </a:spcAft>
              <a:buFont typeface="Arial" panose="020B0604020202020204" pitchFamily="34" charset="0"/>
              <a:buChar char="•"/>
            </a:pPr>
            <a:endParaRPr lang="en-US" sz="2800" dirty="0"/>
          </a:p>
          <a:p>
            <a:pPr>
              <a:lnSpc>
                <a:spcPct val="90000"/>
              </a:lnSpc>
              <a:spcAft>
                <a:spcPts val="600"/>
              </a:spcAft>
            </a:pPr>
            <a:r>
              <a:rPr lang="en-US" sz="2800" dirty="0"/>
              <a:t>Types</a:t>
            </a:r>
          </a:p>
          <a:p>
            <a:pPr marL="285750" indent="-228600">
              <a:lnSpc>
                <a:spcPct val="90000"/>
              </a:lnSpc>
              <a:spcAft>
                <a:spcPts val="600"/>
              </a:spcAft>
              <a:buFont typeface="Arial" panose="020B0604020202020204" pitchFamily="34" charset="0"/>
              <a:buChar char="•"/>
            </a:pPr>
            <a:r>
              <a:rPr lang="en-US" sz="2800" dirty="0"/>
              <a:t>Exercise electrocardiogram (ECG) </a:t>
            </a:r>
          </a:p>
          <a:p>
            <a:pPr marL="285750" indent="-228600">
              <a:lnSpc>
                <a:spcPct val="90000"/>
              </a:lnSpc>
              <a:spcAft>
                <a:spcPts val="600"/>
              </a:spcAft>
              <a:buFont typeface="Arial" panose="020B0604020202020204" pitchFamily="34" charset="0"/>
              <a:buChar char="•"/>
            </a:pPr>
            <a:r>
              <a:rPr lang="en-US" sz="2800" dirty="0"/>
              <a:t>Exercise with imaging</a:t>
            </a:r>
          </a:p>
          <a:p>
            <a:pPr marL="285750" indent="-228600">
              <a:lnSpc>
                <a:spcPct val="90000"/>
              </a:lnSpc>
              <a:spcAft>
                <a:spcPts val="600"/>
              </a:spcAft>
              <a:buFont typeface="Arial" panose="020B0604020202020204" pitchFamily="34" charset="0"/>
              <a:buChar char="•"/>
            </a:pPr>
            <a:r>
              <a:rPr lang="en-US" sz="2800" dirty="0"/>
              <a:t>Pharmacologic stress testing with imaging: physical ability to perform exercise.</a:t>
            </a:r>
          </a:p>
        </p:txBody>
      </p:sp>
      <p:pic>
        <p:nvPicPr>
          <p:cNvPr id="7" name="Picture 6">
            <a:extLst>
              <a:ext uri="{FF2B5EF4-FFF2-40B4-BE49-F238E27FC236}">
                <a16:creationId xmlns:a16="http://schemas.microsoft.com/office/drawing/2014/main" id="{78E18288-D342-C5AD-8BA1-EE76D98652C5}"/>
              </a:ext>
            </a:extLst>
          </p:cNvPr>
          <p:cNvPicPr>
            <a:picLocks noChangeAspect="1"/>
          </p:cNvPicPr>
          <p:nvPr/>
        </p:nvPicPr>
        <p:blipFill>
          <a:blip r:embed="rId2"/>
          <a:stretch>
            <a:fillRect/>
          </a:stretch>
        </p:blipFill>
        <p:spPr>
          <a:xfrm>
            <a:off x="7093131" y="109925"/>
            <a:ext cx="4786125" cy="3075589"/>
          </a:xfrm>
          <a:prstGeom prst="rect">
            <a:avLst/>
          </a:prstGeom>
        </p:spPr>
      </p:pic>
      <p:pic>
        <p:nvPicPr>
          <p:cNvPr id="4" name="Content Placeholder 3">
            <a:extLst>
              <a:ext uri="{FF2B5EF4-FFF2-40B4-BE49-F238E27FC236}">
                <a16:creationId xmlns:a16="http://schemas.microsoft.com/office/drawing/2014/main" id="{58F711E9-8198-8A4E-0C4A-81E62900C80F}"/>
              </a:ext>
            </a:extLst>
          </p:cNvPr>
          <p:cNvPicPr>
            <a:picLocks noGrp="1" noChangeAspect="1"/>
          </p:cNvPicPr>
          <p:nvPr>
            <p:ph idx="1"/>
          </p:nvPr>
        </p:nvPicPr>
        <p:blipFill>
          <a:blip r:embed="rId3"/>
          <a:stretch>
            <a:fillRect/>
          </a:stretch>
        </p:blipFill>
        <p:spPr>
          <a:xfrm>
            <a:off x="8307813" y="3444038"/>
            <a:ext cx="3571444" cy="2383939"/>
          </a:xfrm>
          <a:prstGeom prst="rect">
            <a:avLst/>
          </a:prstGeom>
        </p:spPr>
      </p:pic>
    </p:spTree>
    <p:extLst>
      <p:ext uri="{BB962C8B-B14F-4D97-AF65-F5344CB8AC3E}">
        <p14:creationId xmlns:p14="http://schemas.microsoft.com/office/powerpoint/2010/main" val="469039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D973-E540-E5B9-16F0-CB683547ED74}"/>
              </a:ext>
            </a:extLst>
          </p:cNvPr>
          <p:cNvSpPr>
            <a:spLocks noGrp="1"/>
          </p:cNvSpPr>
          <p:nvPr>
            <p:ph type="title"/>
          </p:nvPr>
        </p:nvSpPr>
        <p:spPr>
          <a:xfrm>
            <a:off x="4902200" y="-45152"/>
            <a:ext cx="10515600" cy="1325563"/>
          </a:xfrm>
        </p:spPr>
        <p:txBody>
          <a:bodyPr/>
          <a:lstStyle/>
          <a:p>
            <a:r>
              <a:rPr lang="en-US" dirty="0">
                <a:solidFill>
                  <a:schemeClr val="bg1"/>
                </a:solidFill>
              </a:rPr>
              <a:t>Investigations</a:t>
            </a:r>
          </a:p>
        </p:txBody>
      </p:sp>
      <p:graphicFrame>
        <p:nvGraphicFramePr>
          <p:cNvPr id="4" name="Diagram 3">
            <a:extLst>
              <a:ext uri="{FF2B5EF4-FFF2-40B4-BE49-F238E27FC236}">
                <a16:creationId xmlns:a16="http://schemas.microsoft.com/office/drawing/2014/main" id="{B7602010-58D3-7416-33E0-B7A07443AB63}"/>
              </a:ext>
            </a:extLst>
          </p:cNvPr>
          <p:cNvGraphicFramePr/>
          <p:nvPr>
            <p:extLst>
              <p:ext uri="{D42A27DB-BD31-4B8C-83A1-F6EECF244321}">
                <p14:modId xmlns:p14="http://schemas.microsoft.com/office/powerpoint/2010/main" val="426953978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3C63D4EF-AC30-6859-B5D6-CAF96A3B677E}"/>
              </a:ext>
            </a:extLst>
          </p:cNvPr>
          <p:cNvSpPr/>
          <p:nvPr/>
        </p:nvSpPr>
        <p:spPr>
          <a:xfrm>
            <a:off x="4504764" y="1280411"/>
            <a:ext cx="7422775" cy="4809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1" u="none" strike="noStrike" baseline="0" dirty="0">
                <a:latin typeface="HelveticaNeueLTStd-BdIt"/>
              </a:rPr>
              <a:t>Chest pain with ST changes or Q waves </a:t>
            </a:r>
            <a:endParaRPr lang="en-US" dirty="0"/>
          </a:p>
        </p:txBody>
      </p:sp>
      <p:sp>
        <p:nvSpPr>
          <p:cNvPr id="8" name="Rectangle 7">
            <a:extLst>
              <a:ext uri="{FF2B5EF4-FFF2-40B4-BE49-F238E27FC236}">
                <a16:creationId xmlns:a16="http://schemas.microsoft.com/office/drawing/2014/main" id="{7E3F283B-4E65-F551-2300-0576F888DB38}"/>
              </a:ext>
            </a:extLst>
          </p:cNvPr>
          <p:cNvSpPr/>
          <p:nvPr/>
        </p:nvSpPr>
        <p:spPr>
          <a:xfrm>
            <a:off x="6448612" y="2989775"/>
            <a:ext cx="5035176" cy="4809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HelveticaNeueLTStd-Roman"/>
              </a:rPr>
              <a:t>SPECT, stress echocardiography, stress MRI).</a:t>
            </a:r>
          </a:p>
        </p:txBody>
      </p:sp>
    </p:spTree>
    <p:extLst>
      <p:ext uri="{BB962C8B-B14F-4D97-AF65-F5344CB8AC3E}">
        <p14:creationId xmlns:p14="http://schemas.microsoft.com/office/powerpoint/2010/main" val="2537749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running on a road&#10;&#10;Description automatically generated with medium confidence">
            <a:extLst>
              <a:ext uri="{FF2B5EF4-FFF2-40B4-BE49-F238E27FC236}">
                <a16:creationId xmlns:a16="http://schemas.microsoft.com/office/drawing/2014/main" id="{2170A5CC-086B-0DFD-603A-6A4C1E6FA38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090" r="16923"/>
          <a:stretch/>
        </p:blipFill>
        <p:spPr>
          <a:xfrm>
            <a:off x="4117521" y="10"/>
            <a:ext cx="8074479"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B2E25B-AF76-8FB9-B93A-A3DBA418822D}"/>
              </a:ext>
            </a:extLst>
          </p:cNvPr>
          <p:cNvSpPr>
            <a:spLocks noGrp="1"/>
          </p:cNvSpPr>
          <p:nvPr>
            <p:ph type="title"/>
          </p:nvPr>
        </p:nvSpPr>
        <p:spPr>
          <a:xfrm>
            <a:off x="281215" y="122759"/>
            <a:ext cx="6629036" cy="1325563"/>
          </a:xfrm>
        </p:spPr>
        <p:txBody>
          <a:bodyPr>
            <a:normAutofit/>
          </a:bodyPr>
          <a:lstStyle/>
          <a:p>
            <a:pPr algn="ctr"/>
            <a:r>
              <a:rPr lang="en-US" sz="4100" b="1" dirty="0"/>
              <a:t>Management of Chronic CAD: stable angina</a:t>
            </a:r>
            <a:endParaRPr lang="en-GB" sz="4100" b="1" dirty="0"/>
          </a:p>
        </p:txBody>
      </p:sp>
      <p:sp>
        <p:nvSpPr>
          <p:cNvPr id="3" name="Content Placeholder 2">
            <a:extLst>
              <a:ext uri="{FF2B5EF4-FFF2-40B4-BE49-F238E27FC236}">
                <a16:creationId xmlns:a16="http://schemas.microsoft.com/office/drawing/2014/main" id="{1D528B52-EA9D-1810-F900-B3A8A87CE765}"/>
              </a:ext>
            </a:extLst>
          </p:cNvPr>
          <p:cNvSpPr>
            <a:spLocks noGrp="1"/>
          </p:cNvSpPr>
          <p:nvPr>
            <p:ph idx="1"/>
          </p:nvPr>
        </p:nvSpPr>
        <p:spPr>
          <a:xfrm>
            <a:off x="281215" y="1669904"/>
            <a:ext cx="5570946" cy="4861525"/>
          </a:xfrm>
        </p:spPr>
        <p:txBody>
          <a:bodyPr>
            <a:normAutofit/>
          </a:bodyPr>
          <a:lstStyle/>
          <a:p>
            <a:pPr marL="0" indent="0">
              <a:buNone/>
            </a:pPr>
            <a:r>
              <a:rPr lang="en-US" b="1" dirty="0"/>
              <a:t>Non- pharmacological </a:t>
            </a:r>
          </a:p>
          <a:p>
            <a:r>
              <a:rPr lang="en-US" dirty="0"/>
              <a:t>Address modifiable risk factors (lipid lowering, cigarette cessation)</a:t>
            </a:r>
          </a:p>
          <a:p>
            <a:r>
              <a:rPr lang="en-US" dirty="0"/>
              <a:t>Strict diabetic control </a:t>
            </a:r>
          </a:p>
          <a:p>
            <a:r>
              <a:rPr lang="en-US" dirty="0"/>
              <a:t>Optimum blood pressure control</a:t>
            </a:r>
          </a:p>
          <a:p>
            <a:r>
              <a:rPr lang="en-US" dirty="0"/>
              <a:t>Correct illnesses that can precipitate or exacerbate angina (anaemia, infection, thyroid disease)</a:t>
            </a:r>
          </a:p>
          <a:p>
            <a:r>
              <a:rPr lang="en-US" dirty="0"/>
              <a:t>Encouraged Regular exercise</a:t>
            </a:r>
          </a:p>
          <a:p>
            <a:endParaRPr lang="en-GB" sz="2000" dirty="0"/>
          </a:p>
        </p:txBody>
      </p:sp>
      <p:sp>
        <p:nvSpPr>
          <p:cNvPr id="6" name="TextBox 5">
            <a:extLst>
              <a:ext uri="{FF2B5EF4-FFF2-40B4-BE49-F238E27FC236}">
                <a16:creationId xmlns:a16="http://schemas.microsoft.com/office/drawing/2014/main" id="{FD76F022-16C6-10DE-0607-2468C5B35552}"/>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theconversation.com/health-check-why-do-my-muscles-ache-the-day-after-exercise-41820">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GB" sz="700">
              <a:solidFill>
                <a:srgbClr val="FFFFFF"/>
              </a:solidFill>
            </a:endParaRPr>
          </a:p>
        </p:txBody>
      </p:sp>
    </p:spTree>
    <p:extLst>
      <p:ext uri="{BB962C8B-B14F-4D97-AF65-F5344CB8AC3E}">
        <p14:creationId xmlns:p14="http://schemas.microsoft.com/office/powerpoint/2010/main" val="414802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77DBCB-FC7D-05C8-7ACB-18C7F4BD7D0B}"/>
              </a:ext>
            </a:extLst>
          </p:cNvPr>
          <p:cNvSpPr>
            <a:spLocks noGrp="1"/>
          </p:cNvSpPr>
          <p:nvPr>
            <p:ph type="title"/>
          </p:nvPr>
        </p:nvSpPr>
        <p:spPr>
          <a:xfrm>
            <a:off x="938907" y="402336"/>
            <a:ext cx="5217172" cy="1169137"/>
          </a:xfrm>
        </p:spPr>
        <p:txBody>
          <a:bodyPr anchor="b">
            <a:normAutofit/>
          </a:bodyPr>
          <a:lstStyle/>
          <a:p>
            <a:r>
              <a:rPr lang="en-US">
                <a:solidFill>
                  <a:schemeClr val="bg1"/>
                </a:solidFill>
              </a:rPr>
              <a:t>Learning objectives</a:t>
            </a:r>
            <a:endParaRPr lang="en-GB">
              <a:solidFill>
                <a:schemeClr val="bg1"/>
              </a:solidFill>
            </a:endParaRPr>
          </a:p>
        </p:txBody>
      </p:sp>
      <p:grpSp>
        <p:nvGrpSpPr>
          <p:cNvPr id="19" name="Graphic 38">
            <a:extLst>
              <a:ext uri="{FF2B5EF4-FFF2-40B4-BE49-F238E27FC236}">
                <a16:creationId xmlns:a16="http://schemas.microsoft.com/office/drawing/2014/main" id="{7F54B1E7-DA9D-4422-98EA-A4C079A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824532"/>
            <a:ext cx="1910252" cy="709660"/>
            <a:chOff x="2267504" y="2540250"/>
            <a:chExt cx="1990951" cy="739640"/>
          </a:xfrm>
          <a:solidFill>
            <a:schemeClr val="bg1"/>
          </a:solidFill>
        </p:grpSpPr>
        <p:sp>
          <p:nvSpPr>
            <p:cNvPr id="20" name="Freeform: Shape 19">
              <a:extLst>
                <a:ext uri="{FF2B5EF4-FFF2-40B4-BE49-F238E27FC236}">
                  <a16:creationId xmlns:a16="http://schemas.microsoft.com/office/drawing/2014/main" id="{13681A6B-8745-4B5F-9106-8375152B5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28FA7BA-0A88-455D-9C83-95E77FCE2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3" name="Oval 22">
            <a:extLst>
              <a:ext uri="{FF2B5EF4-FFF2-40B4-BE49-F238E27FC236}">
                <a16:creationId xmlns:a16="http://schemas.microsoft.com/office/drawing/2014/main" id="{3F785A8F-002E-4E7C-A4EE-0423F2448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380207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5552F9A4-B078-4FA2-A29A-E70F6045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380207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descr="Icon&#10;&#10;Description automatically generated">
            <a:extLst>
              <a:ext uri="{FF2B5EF4-FFF2-40B4-BE49-F238E27FC236}">
                <a16:creationId xmlns:a16="http://schemas.microsoft.com/office/drawing/2014/main" id="{A40ABBF4-2458-E9D9-D999-CF4317BCEF74}"/>
              </a:ext>
            </a:extLst>
          </p:cNvPr>
          <p:cNvPicPr>
            <a:picLocks noChangeAspect="1"/>
          </p:cNvPicPr>
          <p:nvPr/>
        </p:nvPicPr>
        <p:blipFill rotWithShape="1">
          <a:blip r:embed="rId2"/>
          <a:srcRect/>
          <a:stretch/>
        </p:blipFill>
        <p:spPr>
          <a:xfrm>
            <a:off x="7550082" y="1790524"/>
            <a:ext cx="3217333" cy="3217333"/>
          </a:xfrm>
          <a:prstGeom prst="rect">
            <a:avLst/>
          </a:prstGeom>
        </p:spPr>
      </p:pic>
      <p:grpSp>
        <p:nvGrpSpPr>
          <p:cNvPr id="27" name="Graphic 4">
            <a:extLst>
              <a:ext uri="{FF2B5EF4-FFF2-40B4-BE49-F238E27FC236}">
                <a16:creationId xmlns:a16="http://schemas.microsoft.com/office/drawing/2014/main" id="{E7EEFC47-5A1A-4BC0-9CCE-8E2F1C8837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898353"/>
            <a:ext cx="975169" cy="975171"/>
            <a:chOff x="5829300" y="3162300"/>
            <a:chExt cx="532256" cy="532257"/>
          </a:xfrm>
          <a:solidFill>
            <a:schemeClr val="bg1"/>
          </a:solidFill>
        </p:grpSpPr>
        <p:sp>
          <p:nvSpPr>
            <p:cNvPr id="28" name="Freeform: Shape 27">
              <a:extLst>
                <a:ext uri="{FF2B5EF4-FFF2-40B4-BE49-F238E27FC236}">
                  <a16:creationId xmlns:a16="http://schemas.microsoft.com/office/drawing/2014/main" id="{569E79C8-38A5-45F9-945F-935B05661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F23F4A9-D368-45FC-BE17-5AE7B3D2B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0E359B9-2553-4BF7-9253-DD7C6C725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F9101C1-DB2F-4A51-BFCF-E56AA9D7B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6A0E25F-E8AC-43C3-92E1-630040C0E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FEFC1B0-3611-4239-A35C-0A72C1AA4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BC7390E-9D9D-4C6A-B8B7-168D94FAF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8A0E0EA-1232-409E-BEAC-059E2E098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30765A6-867B-4402-BC11-C0D43452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F6BB45C-BD66-4CD7-A522-A10F8B077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116CBF8-8641-4F3A-8D12-6EAF96C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8FC9AA3-7B63-4082-885D-8FCEE9798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48DC3B5-F54E-4473-A0BB-948DEF2EC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A1098049-7D21-2CF4-8E4D-D9A617728C2D}"/>
              </a:ext>
            </a:extLst>
          </p:cNvPr>
          <p:cNvGraphicFramePr>
            <a:graphicFrameLocks noGrp="1"/>
          </p:cNvGraphicFramePr>
          <p:nvPr>
            <p:ph idx="1"/>
            <p:extLst>
              <p:ext uri="{D42A27DB-BD31-4B8C-83A1-F6EECF244321}">
                <p14:modId xmlns:p14="http://schemas.microsoft.com/office/powerpoint/2010/main" val="3031880928"/>
              </p:ext>
            </p:extLst>
          </p:nvPr>
        </p:nvGraphicFramePr>
        <p:xfrm>
          <a:off x="938906" y="1751727"/>
          <a:ext cx="521717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4585146-E678-CC9A-6E85-C09A832D72D8}"/>
              </a:ext>
            </a:extLst>
          </p:cNvPr>
          <p:cNvSpPr txBox="1"/>
          <p:nvPr/>
        </p:nvSpPr>
        <p:spPr>
          <a:xfrm>
            <a:off x="6279295" y="1602949"/>
            <a:ext cx="6096000" cy="830997"/>
          </a:xfrm>
          <a:prstGeom prst="rect">
            <a:avLst/>
          </a:prstGeom>
          <a:noFill/>
        </p:spPr>
        <p:txBody>
          <a:bodyPr wrap="square">
            <a:spAutoFit/>
          </a:bodyPr>
          <a:lstStyle/>
          <a:p>
            <a:r>
              <a:rPr lang="en-US" sz="2400" dirty="0">
                <a:solidFill>
                  <a:srgbClr val="ED7D31"/>
                </a:solidFill>
              </a:rPr>
              <a:t>By the end of this lecture, the students should be able to </a:t>
            </a:r>
          </a:p>
        </p:txBody>
      </p:sp>
    </p:spTree>
    <p:extLst>
      <p:ext uri="{BB962C8B-B14F-4D97-AF65-F5344CB8AC3E}">
        <p14:creationId xmlns:p14="http://schemas.microsoft.com/office/powerpoint/2010/main" val="2357043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5120561" cy="1325563"/>
          </a:xfrm>
        </p:spPr>
        <p:txBody>
          <a:bodyPr>
            <a:normAutofit/>
          </a:bodyPr>
          <a:lstStyle/>
          <a:p>
            <a:pPr algn="ctr"/>
            <a:r>
              <a:rPr lang="en-US" b="1" u="sng" dirty="0">
                <a:solidFill>
                  <a:schemeClr val="bg1"/>
                </a:solidFill>
              </a:rPr>
              <a:t>Non-pharmacological therapy</a:t>
            </a:r>
            <a:endParaRPr lang="en-US" b="1" dirty="0">
              <a:solidFill>
                <a:schemeClr val="bg1"/>
              </a:solidFill>
            </a:endParaRPr>
          </a:p>
        </p:txBody>
      </p:sp>
      <p:sp>
        <p:nvSpPr>
          <p:cNvPr id="3" name="Content Placeholder 2"/>
          <p:cNvSpPr>
            <a:spLocks noGrp="1"/>
          </p:cNvSpPr>
          <p:nvPr>
            <p:ph idx="1"/>
          </p:nvPr>
        </p:nvSpPr>
        <p:spPr>
          <a:xfrm>
            <a:off x="130628" y="2171435"/>
            <a:ext cx="6932431" cy="4686565"/>
          </a:xfrm>
        </p:spPr>
        <p:txBody>
          <a:bodyPr>
            <a:normAutofit fontScale="92500"/>
          </a:bodyPr>
          <a:lstStyle/>
          <a:p>
            <a:pPr marL="0" indent="0">
              <a:buNone/>
            </a:pPr>
            <a:r>
              <a:rPr lang="en-US" b="1" u="sng" dirty="0">
                <a:solidFill>
                  <a:schemeClr val="bg1"/>
                </a:solidFill>
              </a:rPr>
              <a:t>Important Point  </a:t>
            </a:r>
          </a:p>
          <a:p>
            <a:pPr marL="0" indent="0">
              <a:buNone/>
            </a:pPr>
            <a:endParaRPr lang="en-US" i="1" u="sng" dirty="0">
              <a:solidFill>
                <a:schemeClr val="bg1"/>
              </a:solidFill>
            </a:endParaRPr>
          </a:p>
          <a:p>
            <a:pPr>
              <a:buFont typeface="Wingdings" pitchFamily="2" charset="2"/>
              <a:buChar char="ü"/>
            </a:pPr>
            <a:r>
              <a:rPr lang="en-US" dirty="0">
                <a:solidFill>
                  <a:schemeClr val="bg1"/>
                </a:solidFill>
              </a:rPr>
              <a:t> </a:t>
            </a:r>
            <a:r>
              <a:rPr lang="en-US" sz="4000" dirty="0">
                <a:solidFill>
                  <a:schemeClr val="bg1"/>
                </a:solidFill>
              </a:rPr>
              <a:t>Blood Pressure : &lt; 140/90 mmHg (Diabetes: BP 130/80 mmHg)</a:t>
            </a:r>
          </a:p>
          <a:p>
            <a:pPr>
              <a:buFont typeface="Wingdings" pitchFamily="2" charset="2"/>
              <a:buChar char="ü"/>
            </a:pPr>
            <a:r>
              <a:rPr lang="en-US" sz="4000" dirty="0">
                <a:solidFill>
                  <a:schemeClr val="bg1"/>
                </a:solidFill>
              </a:rPr>
              <a:t> Serum cholesterol &lt; 4.0 mmol/L</a:t>
            </a:r>
          </a:p>
          <a:p>
            <a:pPr>
              <a:buFont typeface="Wingdings" pitchFamily="2" charset="2"/>
              <a:buChar char="ü"/>
            </a:pPr>
            <a:r>
              <a:rPr lang="en-US" sz="4000" dirty="0">
                <a:solidFill>
                  <a:schemeClr val="bg1"/>
                </a:solidFill>
              </a:rPr>
              <a:t> HDL &gt; than 1 mmol/L</a:t>
            </a:r>
          </a:p>
          <a:p>
            <a:pPr>
              <a:buFont typeface="Wingdings" pitchFamily="2" charset="2"/>
              <a:buChar char="ü"/>
            </a:pPr>
            <a:r>
              <a:rPr lang="en-US" sz="4000" dirty="0">
                <a:solidFill>
                  <a:schemeClr val="bg1"/>
                </a:solidFill>
              </a:rPr>
              <a:t> LDL &lt;  than 2 mmol/L</a:t>
            </a:r>
          </a:p>
          <a:p>
            <a:pPr>
              <a:buFont typeface="Wingdings" pitchFamily="2" charset="2"/>
              <a:buChar char="ü"/>
            </a:pPr>
            <a:endParaRPr lang="en-US" dirty="0">
              <a:solidFill>
                <a:schemeClr val="bg1"/>
              </a:solidFill>
            </a:endParaRPr>
          </a:p>
          <a:p>
            <a:pPr>
              <a:buFont typeface="Wingdings" pitchFamily="2" charset="2"/>
              <a:buChar char="ü"/>
            </a:pPr>
            <a:endParaRPr lang="en-US" dirty="0">
              <a:solidFill>
                <a:schemeClr val="bg1"/>
              </a:solidFill>
            </a:endParaRPr>
          </a:p>
        </p:txBody>
      </p:sp>
      <p:sp>
        <p:nvSpPr>
          <p:cNvPr id="23" name="Oval 2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erson holding a watch&#10;&#10;Description automatically generated with low confidence">
            <a:extLst>
              <a:ext uri="{FF2B5EF4-FFF2-40B4-BE49-F238E27FC236}">
                <a16:creationId xmlns:a16="http://schemas.microsoft.com/office/drawing/2014/main" id="{99E2CC42-1204-DF4E-6213-B6759F420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368" r="23300"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5" name="Arc 2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A picture containing device&#10;&#10;Description automatically generated">
            <a:extLst>
              <a:ext uri="{FF2B5EF4-FFF2-40B4-BE49-F238E27FC236}">
                <a16:creationId xmlns:a16="http://schemas.microsoft.com/office/drawing/2014/main" id="{A0CCFBAC-E18F-062A-9CD3-DFB5C725E2B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760" r="22399"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4" name="Slide Number Placeholder 3"/>
          <p:cNvSpPr>
            <a:spLocks noGrp="1"/>
          </p:cNvSpPr>
          <p:nvPr>
            <p:ph type="sldNum" sz="quarter" idx="12"/>
          </p:nvPr>
        </p:nvSpPr>
        <p:spPr>
          <a:xfrm>
            <a:off x="8610600" y="6356349"/>
            <a:ext cx="2743200" cy="365125"/>
          </a:xfrm>
        </p:spPr>
        <p:txBody>
          <a:bodyPr>
            <a:normAutofit/>
          </a:bodyPr>
          <a:lstStyle/>
          <a:p>
            <a:pPr>
              <a:spcAft>
                <a:spcPts val="600"/>
              </a:spcAft>
            </a:pPr>
            <a:fld id="{8DD61E0A-BD3C-4D0C-90A6-15B44246EDC9}" type="slidenum">
              <a:rPr lang="en-US">
                <a:solidFill>
                  <a:srgbClr val="FFFFFF"/>
                </a:solidFill>
              </a:rPr>
              <a:pPr>
                <a:spcAft>
                  <a:spcPts val="600"/>
                </a:spcAft>
              </a:pPr>
              <a:t>20</a:t>
            </a:fld>
            <a:endParaRPr lang="en-US">
              <a:solidFill>
                <a:srgbClr val="FFFFFF"/>
              </a:solidFill>
            </a:endParaRPr>
          </a:p>
        </p:txBody>
      </p:sp>
      <p:sp>
        <p:nvSpPr>
          <p:cNvPr id="9" name="TextBox 8">
            <a:extLst>
              <a:ext uri="{FF2B5EF4-FFF2-40B4-BE49-F238E27FC236}">
                <a16:creationId xmlns:a16="http://schemas.microsoft.com/office/drawing/2014/main" id="{BB280FDC-D33A-3B66-07A4-242FEE6B838C}"/>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bundabergnow.com/2021/01/06/blood-pressure-test-reduce-stroke-risk/">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pills">
            <a:extLst>
              <a:ext uri="{FF2B5EF4-FFF2-40B4-BE49-F238E27FC236}">
                <a16:creationId xmlns:a16="http://schemas.microsoft.com/office/drawing/2014/main" id="{F63339AE-083F-E48B-E6FD-C4B8E8307D2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28" r="19189" b="2"/>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DE605C-F7F0-ABEA-4E1A-30416F1327D3}"/>
              </a:ext>
            </a:extLst>
          </p:cNvPr>
          <p:cNvSpPr>
            <a:spLocks noGrp="1"/>
          </p:cNvSpPr>
          <p:nvPr>
            <p:ph type="title"/>
          </p:nvPr>
        </p:nvSpPr>
        <p:spPr>
          <a:xfrm>
            <a:off x="444779" y="152400"/>
            <a:ext cx="5266155" cy="1325563"/>
          </a:xfrm>
        </p:spPr>
        <p:txBody>
          <a:bodyPr>
            <a:normAutofit fontScale="90000"/>
          </a:bodyPr>
          <a:lstStyle/>
          <a:p>
            <a:r>
              <a:rPr lang="en-US" sz="4100" u="sng" dirty="0"/>
              <a:t>Pharmacological</a:t>
            </a:r>
            <a:r>
              <a:rPr lang="en-US" sz="4100" b="1" u="sng" dirty="0"/>
              <a:t> therapy</a:t>
            </a:r>
            <a:br>
              <a:rPr lang="en-US" sz="4100" b="1" u="sng" dirty="0"/>
            </a:br>
            <a:endParaRPr lang="en-GB" sz="4100" dirty="0"/>
          </a:p>
        </p:txBody>
      </p:sp>
      <p:sp>
        <p:nvSpPr>
          <p:cNvPr id="3" name="Content Placeholder 2">
            <a:extLst>
              <a:ext uri="{FF2B5EF4-FFF2-40B4-BE49-F238E27FC236}">
                <a16:creationId xmlns:a16="http://schemas.microsoft.com/office/drawing/2014/main" id="{E4239531-275F-7A92-9C76-85F8CD54DF93}"/>
              </a:ext>
            </a:extLst>
          </p:cNvPr>
          <p:cNvSpPr>
            <a:spLocks noGrp="1"/>
          </p:cNvSpPr>
          <p:nvPr>
            <p:ph idx="1"/>
          </p:nvPr>
        </p:nvSpPr>
        <p:spPr>
          <a:xfrm>
            <a:off x="0" y="989547"/>
            <a:ext cx="6268952" cy="5559299"/>
          </a:xfrm>
        </p:spPr>
        <p:txBody>
          <a:bodyPr>
            <a:normAutofit/>
          </a:bodyPr>
          <a:lstStyle/>
          <a:p>
            <a:pPr marL="0" indent="0">
              <a:buNone/>
            </a:pPr>
            <a:r>
              <a:rPr lang="en-US" sz="2400" dirty="0"/>
              <a:t>Vasodilator – GTN (Glyceryl Trinitrate 0.3-1mg sublingual). Isosorbide mononitrate – 10-60mg orally bd</a:t>
            </a:r>
          </a:p>
          <a:p>
            <a:pPr marL="0" indent="0">
              <a:buNone/>
            </a:pPr>
            <a:r>
              <a:rPr lang="en-US" sz="2400" b="1" dirty="0"/>
              <a:t>Action</a:t>
            </a:r>
          </a:p>
          <a:p>
            <a:r>
              <a:rPr lang="en-US" sz="2400" dirty="0" err="1">
                <a:solidFill>
                  <a:srgbClr val="FF0000"/>
                </a:solidFill>
              </a:rPr>
              <a:t>Venodilation</a:t>
            </a:r>
            <a:r>
              <a:rPr lang="en-US" sz="2400" dirty="0"/>
              <a:t>: </a:t>
            </a:r>
            <a:r>
              <a:rPr lang="en-US" sz="2400" dirty="0">
                <a:latin typeface="Arial" panose="020B0604020202020204" pitchFamily="34" charset="0"/>
                <a:cs typeface="Arial" panose="020B0604020202020204" pitchFamily="34" charset="0"/>
              </a:rPr>
              <a:t>↓ </a:t>
            </a:r>
            <a:r>
              <a:rPr lang="en-US" sz="2400" dirty="0"/>
              <a:t>cardiac preload, decreasing wall stress and O2 demand</a:t>
            </a:r>
          </a:p>
          <a:p>
            <a:r>
              <a:rPr lang="en-US" sz="2400" dirty="0">
                <a:solidFill>
                  <a:srgbClr val="FF0000"/>
                </a:solidFill>
              </a:rPr>
              <a:t>Relieving</a:t>
            </a:r>
            <a:r>
              <a:rPr lang="en-US" sz="2400" dirty="0"/>
              <a:t> angina and improving exercise tolerance</a:t>
            </a:r>
          </a:p>
          <a:p>
            <a:r>
              <a:rPr lang="en-US" sz="2400" dirty="0">
                <a:solidFill>
                  <a:srgbClr val="FF0000"/>
                </a:solidFill>
                <a:highlight>
                  <a:srgbClr val="FFFF00"/>
                </a:highlight>
              </a:rPr>
              <a:t>does not affect mortality</a:t>
            </a:r>
            <a:r>
              <a:rPr lang="en-US" sz="2400" dirty="0">
                <a:solidFill>
                  <a:srgbClr val="FF0000"/>
                </a:solidFill>
              </a:rPr>
              <a:t>.</a:t>
            </a:r>
          </a:p>
          <a:p>
            <a:r>
              <a:rPr lang="en-US" sz="2400" dirty="0">
                <a:solidFill>
                  <a:srgbClr val="FF0000"/>
                </a:solidFill>
                <a:highlight>
                  <a:srgbClr val="FFFF00"/>
                </a:highlight>
              </a:rPr>
              <a:t>Contraindicated:</a:t>
            </a:r>
            <a:r>
              <a:rPr lang="en-US" sz="2400" dirty="0">
                <a:highlight>
                  <a:srgbClr val="FFFF00"/>
                </a:highlight>
              </a:rPr>
              <a:t>  </a:t>
            </a:r>
            <a:r>
              <a:rPr lang="en-US" sz="2400" dirty="0">
                <a:solidFill>
                  <a:srgbClr val="FF0000"/>
                </a:solidFill>
                <a:highlight>
                  <a:srgbClr val="FFFF00"/>
                </a:highlight>
              </a:rPr>
              <a:t>sildenafil, RT ventricular Infarction, severe hypotension</a:t>
            </a:r>
          </a:p>
          <a:p>
            <a:pPr marL="514350" indent="-514350">
              <a:buNone/>
            </a:pPr>
            <a:endParaRPr lang="en-US" sz="2400" dirty="0"/>
          </a:p>
          <a:p>
            <a:endParaRPr lang="en-GB" sz="1900" dirty="0"/>
          </a:p>
        </p:txBody>
      </p:sp>
    </p:spTree>
    <p:extLst>
      <p:ext uri="{BB962C8B-B14F-4D97-AF65-F5344CB8AC3E}">
        <p14:creationId xmlns:p14="http://schemas.microsoft.com/office/powerpoint/2010/main" val="1902604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pills">
            <a:extLst>
              <a:ext uri="{FF2B5EF4-FFF2-40B4-BE49-F238E27FC236}">
                <a16:creationId xmlns:a16="http://schemas.microsoft.com/office/drawing/2014/main" id="{F63339AE-083F-E48B-E6FD-C4B8E8307D2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28" r="19189" b="2"/>
          <a:stretch/>
        </p:blipFill>
        <p:spPr>
          <a:xfrm>
            <a:off x="4137722" y="-478"/>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DE605C-F7F0-ABEA-4E1A-30416F1327D3}"/>
              </a:ext>
            </a:extLst>
          </p:cNvPr>
          <p:cNvSpPr>
            <a:spLocks noGrp="1"/>
          </p:cNvSpPr>
          <p:nvPr>
            <p:ph type="title"/>
          </p:nvPr>
        </p:nvSpPr>
        <p:spPr>
          <a:xfrm>
            <a:off x="444779" y="331119"/>
            <a:ext cx="5266155" cy="1325563"/>
          </a:xfrm>
        </p:spPr>
        <p:txBody>
          <a:bodyPr>
            <a:normAutofit/>
          </a:bodyPr>
          <a:lstStyle/>
          <a:p>
            <a:r>
              <a:rPr lang="en-US" sz="4100" b="1" u="sng" dirty="0"/>
              <a:t>Pharmacological therapy</a:t>
            </a:r>
            <a:br>
              <a:rPr lang="en-US" sz="4100" b="1" u="sng" dirty="0"/>
            </a:br>
            <a:endParaRPr lang="en-GB" sz="4100" dirty="0"/>
          </a:p>
        </p:txBody>
      </p:sp>
      <p:sp>
        <p:nvSpPr>
          <p:cNvPr id="3" name="Content Placeholder 2">
            <a:extLst>
              <a:ext uri="{FF2B5EF4-FFF2-40B4-BE49-F238E27FC236}">
                <a16:creationId xmlns:a16="http://schemas.microsoft.com/office/drawing/2014/main" id="{E4239531-275F-7A92-9C76-85F8CD54DF93}"/>
              </a:ext>
            </a:extLst>
          </p:cNvPr>
          <p:cNvSpPr>
            <a:spLocks noGrp="1"/>
          </p:cNvSpPr>
          <p:nvPr>
            <p:ph idx="1"/>
          </p:nvPr>
        </p:nvSpPr>
        <p:spPr>
          <a:xfrm>
            <a:off x="212116" y="1146301"/>
            <a:ext cx="5731483" cy="5559299"/>
          </a:xfrm>
        </p:spPr>
        <p:txBody>
          <a:bodyPr>
            <a:normAutofit/>
          </a:bodyPr>
          <a:lstStyle/>
          <a:p>
            <a:pPr marL="514350" indent="-514350">
              <a:buAutoNum type="arabicPeriod" startAt="2"/>
            </a:pPr>
            <a:r>
              <a:rPr lang="en-US" sz="2400" dirty="0"/>
              <a:t>Beta Blocker : 1</a:t>
            </a:r>
            <a:r>
              <a:rPr lang="en-US" sz="2400" baseline="30000" dirty="0"/>
              <a:t>st</a:t>
            </a:r>
            <a:r>
              <a:rPr lang="en-US" sz="2400" dirty="0"/>
              <a:t> line </a:t>
            </a:r>
          </a:p>
          <a:p>
            <a:pPr marL="514350" indent="-514350">
              <a:buNone/>
            </a:pPr>
            <a:r>
              <a:rPr lang="en-US" sz="2400" dirty="0"/>
              <a:t>      Atenolol (Tenormin)  25-100mg daily </a:t>
            </a:r>
          </a:p>
          <a:p>
            <a:pPr marL="514350" indent="-514350">
              <a:buNone/>
            </a:pPr>
            <a:r>
              <a:rPr lang="en-US" sz="2400" dirty="0"/>
              <a:t>      Bisoprolol (</a:t>
            </a:r>
            <a:r>
              <a:rPr lang="en-US" sz="2400" dirty="0" err="1"/>
              <a:t>Concor</a:t>
            </a:r>
            <a:r>
              <a:rPr lang="en-US" sz="2400" dirty="0"/>
              <a:t>) 2.5-10mg/day</a:t>
            </a:r>
          </a:p>
          <a:p>
            <a:pPr marL="514350" indent="-514350">
              <a:buNone/>
            </a:pPr>
            <a:r>
              <a:rPr lang="en-US" sz="2400" b="1" dirty="0"/>
              <a:t>Action</a:t>
            </a:r>
          </a:p>
          <a:p>
            <a:pPr>
              <a:buFont typeface="Wingdings" panose="05000000000000000000" pitchFamily="2" charset="2"/>
              <a:buChar char="ü"/>
            </a:pPr>
            <a:r>
              <a:rPr lang="en-US" sz="2400" dirty="0"/>
              <a:t> </a:t>
            </a:r>
            <a:r>
              <a:rPr lang="en-US" sz="2400" dirty="0">
                <a:latin typeface="Arial" panose="020B0604020202020204" pitchFamily="34" charset="0"/>
                <a:cs typeface="Arial" panose="020B0604020202020204" pitchFamily="34" charset="0"/>
              </a:rPr>
              <a:t>↓</a:t>
            </a:r>
            <a:r>
              <a:rPr lang="en-US" sz="2400" dirty="0"/>
              <a:t> heart rate</a:t>
            </a:r>
          </a:p>
          <a:p>
            <a:pPr>
              <a:buFont typeface="Wingdings" panose="05000000000000000000" pitchFamily="2" charset="2"/>
              <a:buChar char="ü"/>
            </a:pPr>
            <a:r>
              <a:rPr lang="en-US" sz="2400" dirty="0">
                <a:latin typeface="Arial" panose="020B0604020202020204" pitchFamily="34" charset="0"/>
                <a:cs typeface="Arial" panose="020B0604020202020204" pitchFamily="34" charset="0"/>
              </a:rPr>
              <a:t>↓ </a:t>
            </a:r>
            <a:r>
              <a:rPr lang="en-US" sz="2400" dirty="0"/>
              <a:t>BP</a:t>
            </a:r>
          </a:p>
          <a:p>
            <a:pPr>
              <a:buFont typeface="Wingdings" panose="05000000000000000000" pitchFamily="2" charset="2"/>
              <a:buChar char="ü"/>
            </a:pPr>
            <a:r>
              <a:rPr lang="en-US" sz="2400" dirty="0">
                <a:latin typeface="Arial" panose="020B0604020202020204" pitchFamily="34" charset="0"/>
                <a:cs typeface="Arial" panose="020B0604020202020204" pitchFamily="34" charset="0"/>
              </a:rPr>
              <a:t>↓ </a:t>
            </a:r>
            <a:r>
              <a:rPr lang="en-US" sz="2400" dirty="0"/>
              <a:t>myocardial O</a:t>
            </a:r>
            <a:r>
              <a:rPr lang="en-US" sz="2400" baseline="-25000" dirty="0"/>
              <a:t>2</a:t>
            </a:r>
            <a:r>
              <a:rPr lang="en-US" sz="2400" dirty="0"/>
              <a:t> demand (!! heart failure)</a:t>
            </a:r>
          </a:p>
          <a:p>
            <a:pPr>
              <a:buFont typeface="Wingdings" panose="05000000000000000000" pitchFamily="2" charset="2"/>
              <a:buChar char="ü"/>
            </a:pPr>
            <a:r>
              <a:rPr lang="en-US" sz="2400" dirty="0">
                <a:solidFill>
                  <a:srgbClr val="FF0000"/>
                </a:solidFill>
                <a:highlight>
                  <a:srgbClr val="FFFF00"/>
                </a:highlight>
              </a:rPr>
              <a:t>β-blockers reduce both morbidity and mortality. (Post-MI &amp; HF)</a:t>
            </a:r>
          </a:p>
          <a:p>
            <a:r>
              <a:rPr lang="en-GB" sz="1900" dirty="0"/>
              <a:t>C/I: </a:t>
            </a:r>
            <a:r>
              <a:rPr lang="en-US" sz="2400" dirty="0"/>
              <a:t>Prinzmetal angina, bradycardia, cardiogenic shock, and cocaine-relat</a:t>
            </a:r>
            <a:r>
              <a:rPr lang="en-US" sz="2400" b="1" dirty="0">
                <a:solidFill>
                  <a:schemeClr val="bg1"/>
                </a:solidFill>
              </a:rPr>
              <a:t>ed</a:t>
            </a:r>
            <a:r>
              <a:rPr lang="en-US" sz="2400" dirty="0">
                <a:solidFill>
                  <a:schemeClr val="bg1"/>
                </a:solidFill>
              </a:rPr>
              <a:t> </a:t>
            </a:r>
            <a:r>
              <a:rPr lang="en-US" sz="2400" dirty="0"/>
              <a:t>ACS.</a:t>
            </a:r>
            <a:endParaRPr lang="en-GB" sz="2400" dirty="0"/>
          </a:p>
        </p:txBody>
      </p:sp>
    </p:spTree>
    <p:extLst>
      <p:ext uri="{BB962C8B-B14F-4D97-AF65-F5344CB8AC3E}">
        <p14:creationId xmlns:p14="http://schemas.microsoft.com/office/powerpoint/2010/main" val="1496275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pills">
            <a:extLst>
              <a:ext uri="{FF2B5EF4-FFF2-40B4-BE49-F238E27FC236}">
                <a16:creationId xmlns:a16="http://schemas.microsoft.com/office/drawing/2014/main" id="{F63339AE-083F-E48B-E6FD-C4B8E8307D2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28" r="19189" b="2"/>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DE605C-F7F0-ABEA-4E1A-30416F1327D3}"/>
              </a:ext>
            </a:extLst>
          </p:cNvPr>
          <p:cNvSpPr>
            <a:spLocks noGrp="1"/>
          </p:cNvSpPr>
          <p:nvPr>
            <p:ph type="title"/>
          </p:nvPr>
        </p:nvSpPr>
        <p:spPr>
          <a:xfrm>
            <a:off x="543415" y="208371"/>
            <a:ext cx="5266155" cy="1325563"/>
          </a:xfrm>
        </p:spPr>
        <p:txBody>
          <a:bodyPr>
            <a:normAutofit fontScale="90000"/>
          </a:bodyPr>
          <a:lstStyle/>
          <a:p>
            <a:r>
              <a:rPr lang="en-US" sz="4000" dirty="0"/>
              <a:t>Calcium channel blockers</a:t>
            </a:r>
            <a:br>
              <a:rPr lang="en-US" sz="4100" b="1" u="sng" dirty="0"/>
            </a:br>
            <a:endParaRPr lang="en-GB" sz="4100" dirty="0"/>
          </a:p>
        </p:txBody>
      </p:sp>
      <p:sp>
        <p:nvSpPr>
          <p:cNvPr id="3" name="Content Placeholder 2">
            <a:extLst>
              <a:ext uri="{FF2B5EF4-FFF2-40B4-BE49-F238E27FC236}">
                <a16:creationId xmlns:a16="http://schemas.microsoft.com/office/drawing/2014/main" id="{E4239531-275F-7A92-9C76-85F8CD54DF93}"/>
              </a:ext>
            </a:extLst>
          </p:cNvPr>
          <p:cNvSpPr>
            <a:spLocks noGrp="1"/>
          </p:cNvSpPr>
          <p:nvPr>
            <p:ph idx="1"/>
          </p:nvPr>
        </p:nvSpPr>
        <p:spPr>
          <a:xfrm>
            <a:off x="174016" y="1298701"/>
            <a:ext cx="5731483" cy="5559299"/>
          </a:xfrm>
        </p:spPr>
        <p:txBody>
          <a:bodyPr>
            <a:normAutofit/>
          </a:bodyPr>
          <a:lstStyle/>
          <a:p>
            <a:r>
              <a:rPr lang="en-US" sz="2400" dirty="0"/>
              <a:t>Second-line therapy</a:t>
            </a:r>
          </a:p>
          <a:p>
            <a:r>
              <a:rPr lang="en-US" sz="2400" dirty="0">
                <a:solidFill>
                  <a:srgbClr val="FF0000"/>
                </a:solidFill>
              </a:rPr>
              <a:t>Improve myocardial oxygen </a:t>
            </a:r>
            <a:r>
              <a:rPr lang="en-US" sz="2400" dirty="0"/>
              <a:t>supply by </a:t>
            </a:r>
            <a:r>
              <a:rPr lang="en-US" sz="2400" dirty="0">
                <a:latin typeface="Arial" panose="020B0604020202020204" pitchFamily="34" charset="0"/>
                <a:cs typeface="Arial" panose="020B0604020202020204" pitchFamily="34" charset="0"/>
              </a:rPr>
              <a:t>↓</a:t>
            </a:r>
            <a:r>
              <a:rPr lang="en-US" sz="2400" dirty="0"/>
              <a:t> coronary vascular resistance, myocardial demand is </a:t>
            </a:r>
            <a:r>
              <a:rPr lang="en-US" sz="2400" dirty="0">
                <a:latin typeface="Arial" panose="020B0604020202020204" pitchFamily="34" charset="0"/>
                <a:cs typeface="Arial" panose="020B0604020202020204" pitchFamily="34" charset="0"/>
              </a:rPr>
              <a:t>↓</a:t>
            </a:r>
            <a:r>
              <a:rPr lang="en-US" sz="2400" dirty="0"/>
              <a:t> by a </a:t>
            </a:r>
            <a:r>
              <a:rPr lang="en-US" sz="2400" dirty="0">
                <a:latin typeface="Arial" panose="020B0604020202020204" pitchFamily="34" charset="0"/>
                <a:cs typeface="Arial" panose="020B0604020202020204" pitchFamily="34" charset="0"/>
              </a:rPr>
              <a:t>↓</a:t>
            </a:r>
            <a:r>
              <a:rPr lang="en-US" sz="2400" dirty="0"/>
              <a:t> in myocardial contractility. </a:t>
            </a:r>
          </a:p>
          <a:p>
            <a:r>
              <a:rPr lang="en-US" sz="2400" dirty="0"/>
              <a:t>Verapamil and Diltiazem Inhibit cardiac conductive tissue.</a:t>
            </a:r>
          </a:p>
          <a:p>
            <a:r>
              <a:rPr lang="en-US" sz="2400" dirty="0"/>
              <a:t>Contraindicated: Bradycardia, H block, LVF</a:t>
            </a:r>
          </a:p>
          <a:p>
            <a:r>
              <a:rPr lang="en-US" sz="2400" dirty="0">
                <a:solidFill>
                  <a:srgbClr val="FF0000"/>
                </a:solidFill>
                <a:highlight>
                  <a:srgbClr val="FFFF00"/>
                </a:highlight>
              </a:rPr>
              <a:t>Do not use short-acting dihydropyridines</a:t>
            </a:r>
            <a:r>
              <a:rPr lang="en-US" sz="2400" dirty="0"/>
              <a:t>, which increase mortality rates in patients with ACS </a:t>
            </a:r>
          </a:p>
          <a:p>
            <a:r>
              <a:rPr lang="en-US" sz="2400" dirty="0"/>
              <a:t>Long-acting agents are safe and effect</a:t>
            </a:r>
            <a:r>
              <a:rPr lang="en-US" sz="2400" dirty="0">
                <a:solidFill>
                  <a:schemeClr val="bg1"/>
                </a:solidFill>
              </a:rPr>
              <a:t>ive </a:t>
            </a:r>
            <a:r>
              <a:rPr lang="en-US" sz="2400" dirty="0"/>
              <a:t>in chronic stable angina</a:t>
            </a:r>
          </a:p>
          <a:p>
            <a:endParaRPr lang="en-GB" sz="1900" dirty="0"/>
          </a:p>
        </p:txBody>
      </p:sp>
    </p:spTree>
    <p:extLst>
      <p:ext uri="{BB962C8B-B14F-4D97-AF65-F5344CB8AC3E}">
        <p14:creationId xmlns:p14="http://schemas.microsoft.com/office/powerpoint/2010/main" val="2128987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D8D293F-3BF9-37EB-6D69-9CFBD909ABB9}"/>
              </a:ext>
            </a:extLst>
          </p:cNvPr>
          <p:cNvSpPr>
            <a:spLocks noGrp="1"/>
          </p:cNvSpPr>
          <p:nvPr>
            <p:ph type="title"/>
          </p:nvPr>
        </p:nvSpPr>
        <p:spPr>
          <a:xfrm>
            <a:off x="538541" y="2248262"/>
            <a:ext cx="10389493" cy="2255421"/>
          </a:xfrm>
        </p:spPr>
        <p:txBody>
          <a:bodyPr anchor="b">
            <a:normAutofit/>
          </a:bodyPr>
          <a:lstStyle/>
          <a:p>
            <a:pPr algn="ctr"/>
            <a:r>
              <a:rPr lang="en-US" sz="4800" dirty="0"/>
              <a:t>(</a:t>
            </a:r>
            <a:r>
              <a:rPr lang="en-US" sz="4800" b="1" dirty="0">
                <a:solidFill>
                  <a:srgbClr val="FF0000"/>
                </a:solidFill>
                <a:highlight>
                  <a:srgbClr val="FFFF00"/>
                </a:highlight>
              </a:rPr>
              <a:t>Do not combine </a:t>
            </a:r>
            <a:r>
              <a:rPr lang="el-GR" sz="4800" b="1" dirty="0">
                <a:solidFill>
                  <a:srgbClr val="FF0000"/>
                </a:solidFill>
                <a:highlight>
                  <a:srgbClr val="FFFF00"/>
                </a:highlight>
              </a:rPr>
              <a:t>β- </a:t>
            </a:r>
            <a:r>
              <a:rPr lang="en-US" sz="4800" b="1" dirty="0">
                <a:solidFill>
                  <a:srgbClr val="FF0000"/>
                </a:solidFill>
                <a:highlight>
                  <a:srgbClr val="FFFF00"/>
                </a:highlight>
              </a:rPr>
              <a:t>blockers with non-dihydropyridine calcium antagonists). </a:t>
            </a:r>
            <a:br>
              <a:rPr lang="en-GB" sz="4800" dirty="0"/>
            </a:br>
            <a:endParaRPr lang="en-GB" sz="4800" dirty="0"/>
          </a:p>
        </p:txBody>
      </p:sp>
      <p:sp>
        <p:nvSpPr>
          <p:cNvPr id="6" name="Content Placeholder 5">
            <a:extLst>
              <a:ext uri="{FF2B5EF4-FFF2-40B4-BE49-F238E27FC236}">
                <a16:creationId xmlns:a16="http://schemas.microsoft.com/office/drawing/2014/main" id="{8792E84A-5789-AD69-7D30-48D6A53F50B8}"/>
              </a:ext>
            </a:extLst>
          </p:cNvPr>
          <p:cNvSpPr>
            <a:spLocks noGrp="1"/>
          </p:cNvSpPr>
          <p:nvPr>
            <p:ph idx="1"/>
          </p:nvPr>
        </p:nvSpPr>
        <p:spPr>
          <a:xfrm>
            <a:off x="841248" y="4318000"/>
            <a:ext cx="4892040" cy="1790192"/>
          </a:xfrm>
        </p:spPr>
        <p:txBody>
          <a:bodyPr anchor="t">
            <a:normAutofit/>
          </a:bodyPr>
          <a:lstStyle/>
          <a:p>
            <a:r>
              <a:rPr lang="en-US" sz="2400" dirty="0"/>
              <a:t>If these fail to control symptoms or are not tolerated, trial other agents.</a:t>
            </a:r>
          </a:p>
          <a:p>
            <a:r>
              <a:rPr lang="en-US" sz="4000" dirty="0"/>
              <a:t>Ranolazine: SDL</a:t>
            </a:r>
            <a:endParaRPr lang="en-US" sz="2400" dirty="0"/>
          </a:p>
          <a:p>
            <a:endParaRPr lang="en-GB" sz="2000" dirty="0"/>
          </a:p>
        </p:txBody>
      </p:sp>
      <p:cxnSp>
        <p:nvCxnSpPr>
          <p:cNvPr id="22" name="Straight Connector 21">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 yellow&#10;&#10;Description automatically generated">
            <a:extLst>
              <a:ext uri="{FF2B5EF4-FFF2-40B4-BE49-F238E27FC236}">
                <a16:creationId xmlns:a16="http://schemas.microsoft.com/office/drawing/2014/main" id="{E4BF5D8D-FF5F-5486-EDB4-935CA6A73D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167" r="1" b="1"/>
          <a:stretch/>
        </p:blipFill>
        <p:spPr>
          <a:xfrm>
            <a:off x="8801101" y="0"/>
            <a:ext cx="4078479" cy="2248262"/>
          </a:xfrm>
          <a:prstGeom prst="rect">
            <a:avLst/>
          </a:prstGeom>
        </p:spPr>
      </p:pic>
    </p:spTree>
    <p:extLst>
      <p:ext uri="{BB962C8B-B14F-4D97-AF65-F5344CB8AC3E}">
        <p14:creationId xmlns:p14="http://schemas.microsoft.com/office/powerpoint/2010/main" val="3665987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288243" y="265176"/>
            <a:ext cx="5665158" cy="1773936"/>
          </a:xfrm>
        </p:spPr>
        <p:txBody>
          <a:bodyPr anchor="b">
            <a:normAutofit/>
          </a:bodyPr>
          <a:lstStyle/>
          <a:p>
            <a:pPr algn="ctr"/>
            <a:r>
              <a:rPr lang="en-US" sz="4000" b="1" dirty="0"/>
              <a:t>Primary and Secondary Prevention </a:t>
            </a:r>
            <a:br>
              <a:rPr lang="en-US" sz="4000" b="1" dirty="0"/>
            </a:br>
            <a:endParaRPr lang="en-US" sz="4000" dirty="0"/>
          </a:p>
        </p:txBody>
      </p:sp>
      <p:sp>
        <p:nvSpPr>
          <p:cNvPr id="3" name="Content Placeholder 2"/>
          <p:cNvSpPr>
            <a:spLocks noGrp="1"/>
          </p:cNvSpPr>
          <p:nvPr>
            <p:ph idx="1"/>
          </p:nvPr>
        </p:nvSpPr>
        <p:spPr>
          <a:xfrm>
            <a:off x="201518" y="1429482"/>
            <a:ext cx="6131599" cy="4830239"/>
          </a:xfrm>
        </p:spPr>
        <p:txBody>
          <a:bodyPr anchor="t">
            <a:noAutofit/>
          </a:bodyPr>
          <a:lstStyle/>
          <a:p>
            <a:r>
              <a:rPr lang="en-US" sz="3200" dirty="0"/>
              <a:t>Primary Prevention </a:t>
            </a:r>
          </a:p>
          <a:p>
            <a:pPr>
              <a:buNone/>
            </a:pPr>
            <a:r>
              <a:rPr lang="en-US" sz="3200" dirty="0"/>
              <a:t>    - prevention of atherosclerotic disease process. (</a:t>
            </a:r>
            <a:r>
              <a:rPr lang="en-US" sz="3200" dirty="0">
                <a:latin typeface="HelveticaNeueLTStd-Roman"/>
              </a:rPr>
              <a:t>Atorvastatin 20 mg) </a:t>
            </a:r>
            <a:endParaRPr lang="en-US" sz="3200" dirty="0"/>
          </a:p>
          <a:p>
            <a:r>
              <a:rPr lang="en-US" sz="3200" dirty="0"/>
              <a:t>Aspirin: Not recommend in primary prevention !!!</a:t>
            </a:r>
          </a:p>
          <a:p>
            <a:r>
              <a:rPr lang="en-US" sz="3200" dirty="0"/>
              <a:t>Secondary Prevention</a:t>
            </a:r>
          </a:p>
          <a:p>
            <a:pPr>
              <a:buNone/>
            </a:pPr>
            <a:r>
              <a:rPr lang="en-US" sz="3200" dirty="0"/>
              <a:t>    - treatment of atherosclerosis (its complication) . </a:t>
            </a:r>
            <a:r>
              <a:rPr lang="en-US" sz="3200" dirty="0">
                <a:latin typeface="HelveticaNeueLTStd-Roman"/>
              </a:rPr>
              <a:t>Atorvastatin 80 mg </a:t>
            </a:r>
            <a:endParaRPr lang="en-US" sz="3200" dirty="0"/>
          </a:p>
        </p:txBody>
      </p:sp>
      <p:cxnSp>
        <p:nvCxnSpPr>
          <p:cNvPr id="14" name="Straight Connector 13">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sky, outdoor, sign&#10;&#10;Description automatically generated">
            <a:extLst>
              <a:ext uri="{FF2B5EF4-FFF2-40B4-BE49-F238E27FC236}">
                <a16:creationId xmlns:a16="http://schemas.microsoft.com/office/drawing/2014/main" id="{9FB239D1-D0AF-9C43-DABA-08977877515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48272" y="1762585"/>
            <a:ext cx="5025525" cy="3341974"/>
          </a:xfrm>
          <a:prstGeom prst="rect">
            <a:avLst/>
          </a:prstGeom>
        </p:spPr>
      </p:pic>
      <p:sp>
        <p:nvSpPr>
          <p:cNvPr id="4" name="Slide Number Placeholder 3"/>
          <p:cNvSpPr>
            <a:spLocks noGrp="1"/>
          </p:cNvSpPr>
          <p:nvPr>
            <p:ph type="sldNum" sz="quarter" idx="12"/>
          </p:nvPr>
        </p:nvSpPr>
        <p:spPr>
          <a:xfrm>
            <a:off x="10534650" y="6355080"/>
            <a:ext cx="819150" cy="365125"/>
          </a:xfrm>
        </p:spPr>
        <p:txBody>
          <a:bodyPr>
            <a:normAutofit/>
          </a:bodyPr>
          <a:lstStyle/>
          <a:p>
            <a:pPr>
              <a:spcAft>
                <a:spcPts val="600"/>
              </a:spcAft>
            </a:pPr>
            <a:fld id="{8DD61E0A-BD3C-4D0C-90A6-15B44246EDC9}" type="slidenum">
              <a:rPr lang="en-US">
                <a:solidFill>
                  <a:schemeClr val="tx1">
                    <a:alpha val="80000"/>
                  </a:schemeClr>
                </a:solidFill>
              </a:rPr>
              <a:pPr>
                <a:spcAft>
                  <a:spcPts val="600"/>
                </a:spcAft>
              </a:pPr>
              <a:t>25</a:t>
            </a:fld>
            <a:endParaRPr lang="en-US">
              <a:solidFill>
                <a:schemeClr val="tx1">
                  <a:alpha val="80000"/>
                </a:schemeClr>
              </a:solidFill>
            </a:endParaRPr>
          </a:p>
        </p:txBody>
      </p:sp>
      <p:sp>
        <p:nvSpPr>
          <p:cNvPr id="7" name="TextBox 6">
            <a:extLst>
              <a:ext uri="{FF2B5EF4-FFF2-40B4-BE49-F238E27FC236}">
                <a16:creationId xmlns:a16="http://schemas.microsoft.com/office/drawing/2014/main" id="{0082FC1C-84AC-0420-82F3-3540B5367E86}"/>
              </a:ext>
            </a:extLst>
          </p:cNvPr>
          <p:cNvSpPr txBox="1"/>
          <p:nvPr/>
        </p:nvSpPr>
        <p:spPr>
          <a:xfrm>
            <a:off x="9466755" y="4904504"/>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picpedia.org/highway-signs/p/prevention.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8" name="TextBox 7">
            <a:extLst>
              <a:ext uri="{FF2B5EF4-FFF2-40B4-BE49-F238E27FC236}">
                <a16:creationId xmlns:a16="http://schemas.microsoft.com/office/drawing/2014/main" id="{91BBF5CC-2132-030D-7ECC-76B1AC7B39F8}"/>
              </a:ext>
            </a:extLst>
          </p:cNvPr>
          <p:cNvSpPr txBox="1"/>
          <p:nvPr/>
        </p:nvSpPr>
        <p:spPr>
          <a:xfrm>
            <a:off x="6419844" y="219573"/>
            <a:ext cx="6093822" cy="1323439"/>
          </a:xfrm>
          <a:prstGeom prst="rect">
            <a:avLst/>
          </a:prstGeom>
          <a:noFill/>
        </p:spPr>
        <p:txBody>
          <a:bodyPr wrap="square">
            <a:spAutoFit/>
          </a:bodyPr>
          <a:lstStyle/>
          <a:p>
            <a:r>
              <a:rPr lang="en-US" sz="4000" b="1" dirty="0">
                <a:solidFill>
                  <a:srgbClr val="FFFF00"/>
                </a:solidFill>
                <a:highlight>
                  <a:srgbClr val="FF0000"/>
                </a:highlight>
              </a:rPr>
              <a:t>Read SDL:  QRISK®3 risk assessment tool</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514617" y="1288289"/>
            <a:ext cx="4892040" cy="886968"/>
          </a:xfrm>
        </p:spPr>
        <p:txBody>
          <a:bodyPr anchor="b">
            <a:noAutofit/>
          </a:bodyPr>
          <a:lstStyle/>
          <a:p>
            <a:pPr algn="ctr"/>
            <a:r>
              <a:rPr lang="en-US" sz="4000" b="1" dirty="0"/>
              <a:t>Secondary Prevention</a:t>
            </a:r>
            <a:br>
              <a:rPr lang="en-US" sz="4000" b="1" dirty="0"/>
            </a:br>
            <a:r>
              <a:rPr lang="en-US" sz="4000" b="1" dirty="0"/>
              <a:t>of IHD </a:t>
            </a:r>
            <a:br>
              <a:rPr lang="en-US" sz="4000" b="1" dirty="0"/>
            </a:br>
            <a:endParaRPr lang="en-US" sz="4000" b="1" dirty="0"/>
          </a:p>
        </p:txBody>
      </p:sp>
      <p:sp>
        <p:nvSpPr>
          <p:cNvPr id="3" name="Content Placeholder 2"/>
          <p:cNvSpPr>
            <a:spLocks noGrp="1"/>
          </p:cNvSpPr>
          <p:nvPr>
            <p:ph idx="1"/>
          </p:nvPr>
        </p:nvSpPr>
        <p:spPr>
          <a:xfrm>
            <a:off x="156755" y="1697227"/>
            <a:ext cx="6081842" cy="5022977"/>
          </a:xfrm>
        </p:spPr>
        <p:txBody>
          <a:bodyPr anchor="t">
            <a:normAutofit/>
          </a:bodyPr>
          <a:lstStyle/>
          <a:p>
            <a:r>
              <a:rPr lang="en-US" sz="3600" dirty="0"/>
              <a:t>Medications that decrease morbidity and mortality</a:t>
            </a:r>
            <a:endParaRPr lang="en-US" sz="2000" dirty="0"/>
          </a:p>
          <a:p>
            <a:r>
              <a:rPr lang="en-US" sz="2000" dirty="0"/>
              <a:t>Aspirin 75mg daily – All patient unless contraindications.    S/E GI bleeding</a:t>
            </a:r>
          </a:p>
          <a:p>
            <a:endParaRPr lang="en-US" sz="2000" dirty="0"/>
          </a:p>
          <a:p>
            <a:r>
              <a:rPr lang="en-US" sz="2000" dirty="0"/>
              <a:t>ACE inhibitors – </a:t>
            </a:r>
            <a:r>
              <a:rPr lang="en-US" sz="2000" dirty="0">
                <a:solidFill>
                  <a:srgbClr val="FFC000"/>
                </a:solidFill>
              </a:rPr>
              <a:t>used if hypertension, heart failure. </a:t>
            </a:r>
          </a:p>
          <a:p>
            <a:pPr>
              <a:buNone/>
            </a:pPr>
            <a:r>
              <a:rPr lang="en-US" sz="2000" dirty="0"/>
              <a:t> </a:t>
            </a:r>
          </a:p>
          <a:p>
            <a:r>
              <a:rPr lang="en-US" sz="2000" dirty="0"/>
              <a:t>Statins (Lipitor ): elderly ≥ 75 y.  &amp; left ventricular (LV) dysfunction (ejection fraction [EF] &lt;40%)</a:t>
            </a:r>
          </a:p>
        </p:txBody>
      </p:sp>
      <p:cxnSp>
        <p:nvCxnSpPr>
          <p:cNvPr id="14" name="Straight Connector 13">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sky, outdoor, sign&#10;&#10;Description automatically generated">
            <a:extLst>
              <a:ext uri="{FF2B5EF4-FFF2-40B4-BE49-F238E27FC236}">
                <a16:creationId xmlns:a16="http://schemas.microsoft.com/office/drawing/2014/main" id="{9FB239D1-D0AF-9C43-DABA-08977877515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48272" y="1762585"/>
            <a:ext cx="5025525" cy="3341974"/>
          </a:xfrm>
          <a:prstGeom prst="rect">
            <a:avLst/>
          </a:prstGeom>
        </p:spPr>
      </p:pic>
      <p:sp>
        <p:nvSpPr>
          <p:cNvPr id="4" name="Slide Number Placeholder 3"/>
          <p:cNvSpPr>
            <a:spLocks noGrp="1"/>
          </p:cNvSpPr>
          <p:nvPr>
            <p:ph type="sldNum" sz="quarter" idx="12"/>
          </p:nvPr>
        </p:nvSpPr>
        <p:spPr>
          <a:xfrm>
            <a:off x="10534650" y="6355080"/>
            <a:ext cx="819150" cy="365125"/>
          </a:xfrm>
        </p:spPr>
        <p:txBody>
          <a:bodyPr>
            <a:normAutofit/>
          </a:bodyPr>
          <a:lstStyle/>
          <a:p>
            <a:pPr>
              <a:spcAft>
                <a:spcPts val="600"/>
              </a:spcAft>
            </a:pPr>
            <a:fld id="{8DD61E0A-BD3C-4D0C-90A6-15B44246EDC9}" type="slidenum">
              <a:rPr lang="en-US">
                <a:solidFill>
                  <a:schemeClr val="tx1">
                    <a:alpha val="80000"/>
                  </a:schemeClr>
                </a:solidFill>
              </a:rPr>
              <a:pPr>
                <a:spcAft>
                  <a:spcPts val="600"/>
                </a:spcAft>
              </a:pPr>
              <a:t>26</a:t>
            </a:fld>
            <a:endParaRPr lang="en-US">
              <a:solidFill>
                <a:schemeClr val="tx1">
                  <a:alpha val="80000"/>
                </a:schemeClr>
              </a:solidFill>
            </a:endParaRPr>
          </a:p>
        </p:txBody>
      </p:sp>
      <p:sp>
        <p:nvSpPr>
          <p:cNvPr id="7" name="TextBox 6">
            <a:extLst>
              <a:ext uri="{FF2B5EF4-FFF2-40B4-BE49-F238E27FC236}">
                <a16:creationId xmlns:a16="http://schemas.microsoft.com/office/drawing/2014/main" id="{0082FC1C-84AC-0420-82F3-3540B5367E86}"/>
              </a:ext>
            </a:extLst>
          </p:cNvPr>
          <p:cNvSpPr txBox="1"/>
          <p:nvPr/>
        </p:nvSpPr>
        <p:spPr>
          <a:xfrm>
            <a:off x="9466755" y="4904504"/>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picpedia.org/highway-signs/p/prevention.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1891009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hite, old&#10;&#10;Description automatically generated">
            <a:extLst>
              <a:ext uri="{FF2B5EF4-FFF2-40B4-BE49-F238E27FC236}">
                <a16:creationId xmlns:a16="http://schemas.microsoft.com/office/drawing/2014/main" id="{FE1845FA-2E78-33B3-BAB4-34EC8EC3510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799" r="-1" b="-1"/>
          <a:stretch/>
        </p:blipFill>
        <p:spPr>
          <a:xfrm>
            <a:off x="4808765" y="10"/>
            <a:ext cx="7383236" cy="6857990"/>
          </a:xfrm>
          <a:prstGeom prst="rect">
            <a:avLst/>
          </a:prstGeom>
        </p:spPr>
      </p:pic>
      <p:sp>
        <p:nvSpPr>
          <p:cNvPr id="18" name="Freeform: Shape 13">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5">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2A513A-440A-1BB0-65B2-D9577805F607}"/>
              </a:ext>
            </a:extLst>
          </p:cNvPr>
          <p:cNvSpPr>
            <a:spLocks noGrp="1"/>
          </p:cNvSpPr>
          <p:nvPr>
            <p:ph type="title"/>
          </p:nvPr>
        </p:nvSpPr>
        <p:spPr>
          <a:xfrm>
            <a:off x="804673" y="129994"/>
            <a:ext cx="6179700" cy="1325563"/>
          </a:xfrm>
        </p:spPr>
        <p:txBody>
          <a:bodyPr vert="horz" lIns="91440" tIns="45720" rIns="91440" bIns="45720" rtlCol="0">
            <a:normAutofit/>
          </a:bodyPr>
          <a:lstStyle/>
          <a:p>
            <a:pPr algn="ctr"/>
            <a:r>
              <a:rPr lang="en-US" b="1" dirty="0"/>
              <a:t>Revascularization of chronic CAD</a:t>
            </a:r>
            <a:endParaRPr lang="en-US" b="1" kern="1200" dirty="0">
              <a:latin typeface="+mj-lt"/>
              <a:ea typeface="+mj-ea"/>
              <a:cs typeface="+mj-cs"/>
            </a:endParaRPr>
          </a:p>
        </p:txBody>
      </p:sp>
      <p:sp>
        <p:nvSpPr>
          <p:cNvPr id="5" name="Content Placeholder 4">
            <a:extLst>
              <a:ext uri="{FF2B5EF4-FFF2-40B4-BE49-F238E27FC236}">
                <a16:creationId xmlns:a16="http://schemas.microsoft.com/office/drawing/2014/main" id="{BE3D371D-3A8D-54DB-47F6-2E57301DA318}"/>
              </a:ext>
            </a:extLst>
          </p:cNvPr>
          <p:cNvSpPr>
            <a:spLocks noGrp="1"/>
          </p:cNvSpPr>
          <p:nvPr>
            <p:ph idx="1"/>
          </p:nvPr>
        </p:nvSpPr>
        <p:spPr>
          <a:xfrm>
            <a:off x="351728" y="1577413"/>
            <a:ext cx="6179700" cy="4866948"/>
          </a:xfrm>
        </p:spPr>
        <p:txBody>
          <a:bodyPr>
            <a:normAutofit/>
          </a:bodyPr>
          <a:lstStyle/>
          <a:p>
            <a:r>
              <a:rPr lang="en-US" dirty="0"/>
              <a:t>Major indication for revascularization in chronic CAD : </a:t>
            </a:r>
          </a:p>
          <a:p>
            <a:r>
              <a:rPr lang="en-US" dirty="0"/>
              <a:t>Relief of angina symptoms in patients on optimal medical management.</a:t>
            </a:r>
          </a:p>
          <a:p>
            <a:endParaRPr lang="en-US" dirty="0"/>
          </a:p>
          <a:p>
            <a:pPr>
              <a:buFont typeface="Wingdings" pitchFamily="2" charset="2"/>
              <a:buChar char="Ø"/>
            </a:pPr>
            <a:r>
              <a:rPr lang="en-US" dirty="0"/>
              <a:t>Two methods of revascularization:</a:t>
            </a:r>
          </a:p>
          <a:p>
            <a:pPr marL="514350" indent="-514350">
              <a:buFont typeface="+mj-lt"/>
              <a:buAutoNum type="arabicPeriod"/>
            </a:pPr>
            <a:r>
              <a:rPr lang="en-US" dirty="0"/>
              <a:t>Percutaneous coronary intervention (PCI)</a:t>
            </a:r>
          </a:p>
          <a:p>
            <a:pPr marL="514350" indent="-514350">
              <a:buFont typeface="+mj-lt"/>
              <a:buAutoNum type="arabicPeriod"/>
            </a:pPr>
            <a:r>
              <a:rPr lang="en-US" dirty="0"/>
              <a:t>Coronary artery bypass grafting (CABG)</a:t>
            </a:r>
          </a:p>
          <a:p>
            <a:endParaRPr lang="en-GB" sz="2000" dirty="0"/>
          </a:p>
        </p:txBody>
      </p:sp>
      <p:sp>
        <p:nvSpPr>
          <p:cNvPr id="9" name="TextBox 8">
            <a:extLst>
              <a:ext uri="{FF2B5EF4-FFF2-40B4-BE49-F238E27FC236}">
                <a16:creationId xmlns:a16="http://schemas.microsoft.com/office/drawing/2014/main" id="{1733BAD4-9F95-32E8-EF64-08AE09ACE196}"/>
              </a:ext>
            </a:extLst>
          </p:cNvPr>
          <p:cNvSpPr txBox="1"/>
          <p:nvPr/>
        </p:nvSpPr>
        <p:spPr>
          <a:xfrm>
            <a:off x="9872135" y="6657945"/>
            <a:ext cx="231986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cardiologyres.org/index.php/Cardiologyres/article/view/530/589">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1689952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A513A-440A-1BB0-65B2-D9577805F607}"/>
              </a:ext>
            </a:extLst>
          </p:cNvPr>
          <p:cNvSpPr>
            <a:spLocks noGrp="1"/>
          </p:cNvSpPr>
          <p:nvPr>
            <p:ph type="title"/>
          </p:nvPr>
        </p:nvSpPr>
        <p:spPr>
          <a:xfrm>
            <a:off x="556532" y="643467"/>
            <a:ext cx="11210925" cy="744836"/>
          </a:xfrm>
        </p:spPr>
        <p:txBody>
          <a:bodyPr vert="horz" lIns="91440" tIns="45720" rIns="91440" bIns="45720" rtlCol="0" anchor="ctr">
            <a:noAutofit/>
          </a:bodyPr>
          <a:lstStyle/>
          <a:p>
            <a:pPr algn="ctr"/>
            <a:r>
              <a:rPr lang="en-US" sz="4800" b="1" dirty="0">
                <a:solidFill>
                  <a:schemeClr val="bg1"/>
                </a:solidFill>
              </a:rPr>
              <a:t>Revascularization of chronic CAD</a:t>
            </a:r>
            <a:endParaRPr lang="en-US" sz="4800" b="1" kern="1200" dirty="0">
              <a:solidFill>
                <a:schemeClr val="bg1"/>
              </a:solidFill>
            </a:endParaRPr>
          </a:p>
        </p:txBody>
      </p:sp>
      <p:pic>
        <p:nvPicPr>
          <p:cNvPr id="3" name="coronary circulation">
            <a:hlinkClick r:id="" action="ppaction://media"/>
            <a:extLst>
              <a:ext uri="{FF2B5EF4-FFF2-40B4-BE49-F238E27FC236}">
                <a16:creationId xmlns:a16="http://schemas.microsoft.com/office/drawing/2014/main" id="{7254B32C-F613-FF7C-3379-F70C02C1E537}"/>
              </a:ext>
            </a:extLst>
          </p:cNvPr>
          <p:cNvPicPr>
            <a:picLocks noGrp="1" noChangeAspect="1"/>
          </p:cNvPicPr>
          <p:nvPr>
            <p:ph idx="1"/>
            <a:videoFile r:link="rId1"/>
            <p:extLst>
              <p:ext uri="{DAA4B4D4-6D71-4841-9C94-3DE7FCFB9230}">
                <p14:media xmlns:p14="http://schemas.microsoft.com/office/powerpoint/2010/main" r:embed="rId2">
                  <p14:trim st="109758"/>
                </p14:media>
              </p:ext>
            </p:extLst>
          </p:nvPr>
        </p:nvPicPr>
        <p:blipFill>
          <a:blip r:embed="rId5"/>
          <a:stretch>
            <a:fillRect/>
          </a:stretch>
        </p:blipFill>
        <p:spPr>
          <a:xfrm>
            <a:off x="457200" y="1515291"/>
            <a:ext cx="11210925" cy="4554135"/>
          </a:xfrm>
          <a:prstGeom prst="rect">
            <a:avLst/>
          </a:prstGeom>
        </p:spPr>
      </p:pic>
    </p:spTree>
    <p:extLst>
      <p:ext uri="{BB962C8B-B14F-4D97-AF65-F5344CB8AC3E}">
        <p14:creationId xmlns:p14="http://schemas.microsoft.com/office/powerpoint/2010/main" val="18933753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B430-4EEA-1C96-D077-513054C8A75B}"/>
              </a:ext>
            </a:extLst>
          </p:cNvPr>
          <p:cNvSpPr>
            <a:spLocks noGrp="1"/>
          </p:cNvSpPr>
          <p:nvPr>
            <p:ph type="title"/>
          </p:nvPr>
        </p:nvSpPr>
        <p:spPr>
          <a:xfrm>
            <a:off x="5069940" y="365124"/>
            <a:ext cx="6172200" cy="1828800"/>
          </a:xfrm>
        </p:spPr>
        <p:txBody>
          <a:bodyPr>
            <a:normAutofit/>
          </a:bodyPr>
          <a:lstStyle/>
          <a:p>
            <a:r>
              <a:rPr lang="en-US" b="1"/>
              <a:t>PCI – Percutaneous Coronary Intervention</a:t>
            </a:r>
            <a:endParaRPr lang="en-GB" dirty="0"/>
          </a:p>
        </p:txBody>
      </p:sp>
      <p:pic>
        <p:nvPicPr>
          <p:cNvPr id="4" name="Picture 3">
            <a:extLst>
              <a:ext uri="{FF2B5EF4-FFF2-40B4-BE49-F238E27FC236}">
                <a16:creationId xmlns:a16="http://schemas.microsoft.com/office/drawing/2014/main" id="{0E5CF273-95AD-DF67-D776-DFACD7E73154}"/>
              </a:ext>
            </a:extLst>
          </p:cNvPr>
          <p:cNvPicPr>
            <a:picLocks noChangeAspect="1"/>
          </p:cNvPicPr>
          <p:nvPr/>
        </p:nvPicPr>
        <p:blipFill rotWithShape="1">
          <a:blip r:embed="rId2"/>
          <a:srcRect r="3351"/>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D5850F44-225D-1D7C-E81D-5250B983BCCA}"/>
              </a:ext>
            </a:extLst>
          </p:cNvPr>
          <p:cNvSpPr>
            <a:spLocks noGrp="1"/>
          </p:cNvSpPr>
          <p:nvPr>
            <p:ph idx="1"/>
          </p:nvPr>
        </p:nvSpPr>
        <p:spPr>
          <a:xfrm>
            <a:off x="5069940" y="2322576"/>
            <a:ext cx="6172200" cy="3858768"/>
          </a:xfrm>
        </p:spPr>
        <p:txBody>
          <a:bodyPr>
            <a:normAutofit/>
          </a:bodyPr>
          <a:lstStyle/>
          <a:p>
            <a:pPr>
              <a:buNone/>
            </a:pPr>
            <a:r>
              <a:rPr lang="en-US" sz="2400" dirty="0"/>
              <a:t>It is process to dilate coronary artery stenosis, using inflatable balloon and metallic stent introduced via femoral, radial, or brachial artery.</a:t>
            </a:r>
          </a:p>
          <a:p>
            <a:endParaRPr lang="en-GB" sz="2400" dirty="0"/>
          </a:p>
        </p:txBody>
      </p:sp>
    </p:spTree>
    <p:extLst>
      <p:ext uri="{BB962C8B-B14F-4D97-AF65-F5344CB8AC3E}">
        <p14:creationId xmlns:p14="http://schemas.microsoft.com/office/powerpoint/2010/main" val="617443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D7B7F-917B-23BE-D4D8-4B476B473469}"/>
              </a:ext>
            </a:extLst>
          </p:cNvPr>
          <p:cNvSpPr>
            <a:spLocks noGrp="1"/>
          </p:cNvSpPr>
          <p:nvPr>
            <p:ph type="title"/>
          </p:nvPr>
        </p:nvSpPr>
        <p:spPr>
          <a:xfrm>
            <a:off x="6299184" y="1"/>
            <a:ext cx="4840010" cy="979714"/>
          </a:xfrm>
        </p:spPr>
        <p:txBody>
          <a:bodyPr>
            <a:normAutofit/>
          </a:bodyPr>
          <a:lstStyle/>
          <a:p>
            <a:r>
              <a:rPr lang="en-US" b="1" dirty="0"/>
              <a:t>Clinical scenario</a:t>
            </a:r>
            <a:endParaRPr lang="en-GB" b="1" dirty="0"/>
          </a:p>
        </p:txBody>
      </p:sp>
      <p:pic>
        <p:nvPicPr>
          <p:cNvPr id="5" name="Picture 4" descr="A picture containing person, child">
            <a:extLst>
              <a:ext uri="{FF2B5EF4-FFF2-40B4-BE49-F238E27FC236}">
                <a16:creationId xmlns:a16="http://schemas.microsoft.com/office/drawing/2014/main" id="{667CCF93-B734-3AFE-15BD-BEE7A1D0FB1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26" r="10235"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EA41C2F-8DF3-9255-BD4B-F532F4BCD49A}"/>
              </a:ext>
            </a:extLst>
          </p:cNvPr>
          <p:cNvSpPr>
            <a:spLocks noGrp="1"/>
          </p:cNvSpPr>
          <p:nvPr>
            <p:ph idx="1"/>
          </p:nvPr>
        </p:nvSpPr>
        <p:spPr>
          <a:xfrm>
            <a:off x="5780698" y="759512"/>
            <a:ext cx="6296297" cy="5850293"/>
          </a:xfrm>
        </p:spPr>
        <p:txBody>
          <a:bodyPr>
            <a:normAutofit fontScale="92500" lnSpcReduction="20000"/>
          </a:bodyPr>
          <a:lstStyle/>
          <a:p>
            <a:pPr algn="justLow"/>
            <a:r>
              <a:rPr lang="en-US" dirty="0"/>
              <a:t>A 58-year-old diabetic and hypertensive man presented with an intermittent painful retrosternal dullness for 4 weeks. The pain is recurrent and occurs on exertion or outside walking during cold weather. He experiences shortness of breath and palpitations during these episodes. The symptoms resolve spontaneously when he stops or sits down for a while. Over the past few days, the episodes have increased in frequency. </a:t>
            </a:r>
          </a:p>
          <a:p>
            <a:pPr algn="justLow"/>
            <a:endParaRPr lang="en-US" sz="2400" dirty="0"/>
          </a:p>
          <a:p>
            <a:pPr algn="justLow"/>
            <a:endParaRPr lang="en-US" sz="2400" dirty="0"/>
          </a:p>
          <a:p>
            <a:pPr algn="justLow"/>
            <a:r>
              <a:rPr lang="en-US" sz="2400" b="1" dirty="0"/>
              <a:t>Physical examination</a:t>
            </a:r>
            <a:r>
              <a:rPr lang="en-US" sz="2400" dirty="0"/>
              <a:t>: pulse is 88/min, respirations are 20/min, and BP: 144/90 mm Hg. A cardiac examination shows no abnormalities. Normal CXR. An ECG shows a normal sinus rhythm without any signs of ischemia. Normal cardiac markers. </a:t>
            </a:r>
            <a:r>
              <a:rPr lang="en-US" sz="2400" b="1" dirty="0"/>
              <a:t>Which is your most likely diagnosis?</a:t>
            </a:r>
          </a:p>
        </p:txBody>
      </p:sp>
    </p:spTree>
    <p:extLst>
      <p:ext uri="{BB962C8B-B14F-4D97-AF65-F5344CB8AC3E}">
        <p14:creationId xmlns:p14="http://schemas.microsoft.com/office/powerpoint/2010/main" val="477336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mph" presetSubtype="0" fill="hold" nodeType="clickEffect">
                                  <p:stCondLst>
                                    <p:cond delay="0"/>
                                  </p:stCondLst>
                                  <p:childTnLst>
                                    <p:anim calcmode="discrete" valueType="str">
                                      <p:cBhvr override="childStyle">
                                        <p:cTn id="14"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D61E0A-BD3C-4D0C-90A6-15B44246EDC9}" type="slidenum">
              <a:rPr lang="en-US" smtClean="0"/>
              <a:pPr/>
              <a:t>30</a:t>
            </a:fld>
            <a:endParaRPr lang="en-US"/>
          </a:p>
        </p:txBody>
      </p:sp>
      <p:pic>
        <p:nvPicPr>
          <p:cNvPr id="1027" name="Picture 3"/>
          <p:cNvPicPr>
            <a:picLocks noChangeAspect="1" noChangeArrowheads="1"/>
          </p:cNvPicPr>
          <p:nvPr/>
        </p:nvPicPr>
        <p:blipFill>
          <a:blip r:embed="rId2" cstate="print"/>
          <a:srcRect/>
          <a:stretch>
            <a:fillRect/>
          </a:stretch>
        </p:blipFill>
        <p:spPr bwMode="auto">
          <a:xfrm>
            <a:off x="590550" y="468378"/>
            <a:ext cx="2762250" cy="257962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267200" y="385184"/>
            <a:ext cx="2971800" cy="261963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57053" y="3686389"/>
            <a:ext cx="2829243" cy="2438399"/>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4419600" y="3711640"/>
            <a:ext cx="2667000" cy="2441937"/>
          </a:xfrm>
          <a:prstGeom prst="rect">
            <a:avLst/>
          </a:prstGeom>
          <a:noFill/>
          <a:ln w="9525">
            <a:noFill/>
            <a:miter lim="800000"/>
            <a:headEnd/>
            <a:tailEnd/>
          </a:ln>
        </p:spPr>
      </p:pic>
      <p:sp>
        <p:nvSpPr>
          <p:cNvPr id="10" name="TextBox 9"/>
          <p:cNvSpPr txBox="1"/>
          <p:nvPr/>
        </p:nvSpPr>
        <p:spPr>
          <a:xfrm>
            <a:off x="337978" y="3105577"/>
            <a:ext cx="4724400" cy="369332"/>
          </a:xfrm>
          <a:prstGeom prst="rect">
            <a:avLst/>
          </a:prstGeom>
          <a:noFill/>
        </p:spPr>
        <p:txBody>
          <a:bodyPr wrap="square" rtlCol="0">
            <a:spAutoFit/>
          </a:bodyPr>
          <a:lstStyle/>
          <a:p>
            <a:r>
              <a:rPr lang="en-US" b="1" dirty="0"/>
              <a:t>A. Right coronary artery (RCA) occluded</a:t>
            </a:r>
          </a:p>
        </p:txBody>
      </p:sp>
      <p:sp>
        <p:nvSpPr>
          <p:cNvPr id="12" name="TextBox 11"/>
          <p:cNvSpPr txBox="1"/>
          <p:nvPr/>
        </p:nvSpPr>
        <p:spPr>
          <a:xfrm>
            <a:off x="5062378" y="3114459"/>
            <a:ext cx="3352800" cy="369332"/>
          </a:xfrm>
          <a:prstGeom prst="rect">
            <a:avLst/>
          </a:prstGeom>
          <a:noFill/>
        </p:spPr>
        <p:txBody>
          <a:bodyPr wrap="square" rtlCol="0">
            <a:spAutoFit/>
          </a:bodyPr>
          <a:lstStyle/>
          <a:p>
            <a:r>
              <a:rPr lang="en-US" b="1" dirty="0"/>
              <a:t>B. Soft wire passed </a:t>
            </a:r>
          </a:p>
        </p:txBody>
      </p:sp>
      <p:sp>
        <p:nvSpPr>
          <p:cNvPr id="13" name="TextBox 12"/>
          <p:cNvSpPr txBox="1"/>
          <p:nvPr/>
        </p:nvSpPr>
        <p:spPr>
          <a:xfrm>
            <a:off x="185578" y="6211154"/>
            <a:ext cx="5029200" cy="369332"/>
          </a:xfrm>
          <a:prstGeom prst="rect">
            <a:avLst/>
          </a:prstGeom>
          <a:noFill/>
        </p:spPr>
        <p:txBody>
          <a:bodyPr wrap="square" rtlCol="0">
            <a:spAutoFit/>
          </a:bodyPr>
          <a:lstStyle/>
          <a:p>
            <a:r>
              <a:rPr lang="en-US" b="1" dirty="0"/>
              <a:t>C. Balloon is inflated to dilate stenosis</a:t>
            </a:r>
          </a:p>
        </p:txBody>
      </p:sp>
      <p:sp>
        <p:nvSpPr>
          <p:cNvPr id="14" name="TextBox 13"/>
          <p:cNvSpPr txBox="1"/>
          <p:nvPr/>
        </p:nvSpPr>
        <p:spPr>
          <a:xfrm>
            <a:off x="4495800" y="6285852"/>
            <a:ext cx="3200400" cy="381000"/>
          </a:xfrm>
          <a:prstGeom prst="rect">
            <a:avLst/>
          </a:prstGeom>
          <a:noFill/>
        </p:spPr>
        <p:txBody>
          <a:bodyPr wrap="square" rtlCol="0">
            <a:spAutoFit/>
          </a:bodyPr>
          <a:lstStyle/>
          <a:p>
            <a:r>
              <a:rPr lang="en-US" b="1" dirty="0"/>
              <a:t>D. RCA reopened </a:t>
            </a:r>
          </a:p>
        </p:txBody>
      </p:sp>
      <p:sp>
        <p:nvSpPr>
          <p:cNvPr id="11" name="TextBox 10"/>
          <p:cNvSpPr txBox="1"/>
          <p:nvPr/>
        </p:nvSpPr>
        <p:spPr>
          <a:xfrm>
            <a:off x="2590800" y="0"/>
            <a:ext cx="6324600" cy="369332"/>
          </a:xfrm>
          <a:prstGeom prst="rect">
            <a:avLst/>
          </a:prstGeom>
          <a:noFill/>
        </p:spPr>
        <p:txBody>
          <a:bodyPr wrap="square" rtlCol="0">
            <a:spAutoFit/>
          </a:bodyPr>
          <a:lstStyle/>
          <a:p>
            <a:r>
              <a:rPr lang="en-US" b="1" u="sng" dirty="0"/>
              <a:t>Percutaneous Transluminal Coronary Angioplasty PTCA</a:t>
            </a:r>
          </a:p>
        </p:txBody>
      </p:sp>
      <p:sp>
        <p:nvSpPr>
          <p:cNvPr id="3" name="TextBox 2">
            <a:extLst>
              <a:ext uri="{FF2B5EF4-FFF2-40B4-BE49-F238E27FC236}">
                <a16:creationId xmlns:a16="http://schemas.microsoft.com/office/drawing/2014/main" id="{2A8A7D85-CD71-F797-232B-A67DA1A54136}"/>
              </a:ext>
            </a:extLst>
          </p:cNvPr>
          <p:cNvSpPr txBox="1"/>
          <p:nvPr/>
        </p:nvSpPr>
        <p:spPr>
          <a:xfrm>
            <a:off x="7485017" y="1378065"/>
            <a:ext cx="4478383" cy="4893647"/>
          </a:xfrm>
          <a:prstGeom prst="rect">
            <a:avLst/>
          </a:prstGeom>
          <a:noFill/>
        </p:spPr>
        <p:txBody>
          <a:bodyPr wrap="square">
            <a:spAutoFit/>
          </a:bodyPr>
          <a:lstStyle/>
          <a:p>
            <a:r>
              <a:rPr lang="en-GB" sz="2400" b="1" dirty="0"/>
              <a:t>Complication</a:t>
            </a:r>
          </a:p>
          <a:p>
            <a:r>
              <a:rPr lang="en-GB" sz="2400" b="1" dirty="0"/>
              <a:t>B</a:t>
            </a:r>
            <a:r>
              <a:rPr lang="en-GB" sz="2400" dirty="0"/>
              <a:t>leeding, hematoma, pseudoaneurysm </a:t>
            </a:r>
          </a:p>
          <a:p>
            <a:endParaRPr lang="en-GB" sz="2400" dirty="0"/>
          </a:p>
          <a:p>
            <a:endParaRPr lang="en-GB" sz="2400" dirty="0"/>
          </a:p>
          <a:p>
            <a:r>
              <a:rPr lang="en-GB" sz="2400" b="1" dirty="0"/>
              <a:t>Serious Complication </a:t>
            </a:r>
          </a:p>
          <a:p>
            <a:r>
              <a:rPr lang="en-GB" sz="2400" dirty="0"/>
              <a:t>       – Acute MI 2%</a:t>
            </a:r>
          </a:p>
          <a:p>
            <a:r>
              <a:rPr lang="en-GB" sz="2400" dirty="0"/>
              <a:t>       – Stroke 0.4%</a:t>
            </a:r>
          </a:p>
          <a:p>
            <a:r>
              <a:rPr lang="en-GB" sz="2400" dirty="0"/>
              <a:t>       – Death 1% </a:t>
            </a:r>
          </a:p>
          <a:p>
            <a:endParaRPr lang="en-GB" sz="2400" dirty="0"/>
          </a:p>
          <a:p>
            <a:r>
              <a:rPr lang="en-GB" sz="2400" b="1" dirty="0">
                <a:highlight>
                  <a:srgbClr val="FFFF00"/>
                </a:highlight>
              </a:rPr>
              <a:t>When metallic Drug-eluting stent:  advised to take Aspirin, Plavix for 1 year   </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ppt_w</p:attrName>
                                        </p:attrNameLst>
                                      </p:cBhvr>
                                      <p:tavLst>
                                        <p:tav tm="0">
                                          <p:val>
                                            <p:fltVal val="0"/>
                                          </p:val>
                                        </p:tav>
                                        <p:tav tm="100000">
                                          <p:val>
                                            <p:strVal val="#ppt_w"/>
                                          </p:val>
                                        </p:tav>
                                      </p:tavLst>
                                    </p:anim>
                                    <p:anim calcmode="lin" valueType="num">
                                      <p:cBhvr>
                                        <p:cTn id="14" dur="1000" fill="hold"/>
                                        <p:tgtEl>
                                          <p:spTgt spid="1027"/>
                                        </p:tgtEl>
                                        <p:attrNameLst>
                                          <p:attrName>ppt_h</p:attrName>
                                        </p:attrNameLst>
                                      </p:cBhvr>
                                      <p:tavLst>
                                        <p:tav tm="0">
                                          <p:val>
                                            <p:fltVal val="0"/>
                                          </p:val>
                                        </p:tav>
                                        <p:tav tm="100000">
                                          <p:val>
                                            <p:strVal val="#ppt_h"/>
                                          </p:val>
                                        </p:tav>
                                      </p:tavLst>
                                    </p:anim>
                                    <p:anim calcmode="lin" valueType="num">
                                      <p:cBhvr>
                                        <p:cTn id="15" dur="1000" fill="hold"/>
                                        <p:tgtEl>
                                          <p:spTgt spid="1027"/>
                                        </p:tgtEl>
                                        <p:attrNameLst>
                                          <p:attrName>style.rotation</p:attrName>
                                        </p:attrNameLst>
                                      </p:cBhvr>
                                      <p:tavLst>
                                        <p:tav tm="0">
                                          <p:val>
                                            <p:fltVal val="90"/>
                                          </p:val>
                                        </p:tav>
                                        <p:tav tm="100000">
                                          <p:val>
                                            <p:fltVal val="0"/>
                                          </p:val>
                                        </p:tav>
                                      </p:tavLst>
                                    </p:anim>
                                    <p:animEffect transition="in" filter="fade">
                                      <p:cBhvr>
                                        <p:cTn id="16" dur="1000"/>
                                        <p:tgtEl>
                                          <p:spTgt spid="1027"/>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par>
                                <p:cTn id="23" presetID="31" presetClass="entr" presetSubtype="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p:cTn id="25" dur="1000" fill="hold"/>
                                        <p:tgtEl>
                                          <p:spTgt spid="1029"/>
                                        </p:tgtEl>
                                        <p:attrNameLst>
                                          <p:attrName>ppt_w</p:attrName>
                                        </p:attrNameLst>
                                      </p:cBhvr>
                                      <p:tavLst>
                                        <p:tav tm="0">
                                          <p:val>
                                            <p:fltVal val="0"/>
                                          </p:val>
                                        </p:tav>
                                        <p:tav tm="100000">
                                          <p:val>
                                            <p:strVal val="#ppt_w"/>
                                          </p:val>
                                        </p:tav>
                                      </p:tavLst>
                                    </p:anim>
                                    <p:anim calcmode="lin" valueType="num">
                                      <p:cBhvr>
                                        <p:cTn id="26" dur="1000" fill="hold"/>
                                        <p:tgtEl>
                                          <p:spTgt spid="1029"/>
                                        </p:tgtEl>
                                        <p:attrNameLst>
                                          <p:attrName>ppt_h</p:attrName>
                                        </p:attrNameLst>
                                      </p:cBhvr>
                                      <p:tavLst>
                                        <p:tav tm="0">
                                          <p:val>
                                            <p:fltVal val="0"/>
                                          </p:val>
                                        </p:tav>
                                        <p:tav tm="100000">
                                          <p:val>
                                            <p:strVal val="#ppt_h"/>
                                          </p:val>
                                        </p:tav>
                                      </p:tavLst>
                                    </p:anim>
                                    <p:anim calcmode="lin" valueType="num">
                                      <p:cBhvr>
                                        <p:cTn id="27" dur="1000" fill="hold"/>
                                        <p:tgtEl>
                                          <p:spTgt spid="1029"/>
                                        </p:tgtEl>
                                        <p:attrNameLst>
                                          <p:attrName>style.rotation</p:attrName>
                                        </p:attrNameLst>
                                      </p:cBhvr>
                                      <p:tavLst>
                                        <p:tav tm="0">
                                          <p:val>
                                            <p:fltVal val="90"/>
                                          </p:val>
                                        </p:tav>
                                        <p:tav tm="100000">
                                          <p:val>
                                            <p:fltVal val="0"/>
                                          </p:val>
                                        </p:tav>
                                      </p:tavLst>
                                    </p:anim>
                                    <p:animEffect transition="in" filter="fade">
                                      <p:cBhvr>
                                        <p:cTn id="28" dur="1000"/>
                                        <p:tgtEl>
                                          <p:spTgt spid="1029"/>
                                        </p:tgtEl>
                                      </p:cBhvr>
                                    </p:animEffect>
                                  </p:childTnLst>
                                </p:cTn>
                              </p:par>
                              <p:par>
                                <p:cTn id="29" presetID="31"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1000" fill="hold"/>
                                        <p:tgtEl>
                                          <p:spTgt spid="1030"/>
                                        </p:tgtEl>
                                        <p:attrNameLst>
                                          <p:attrName>ppt_w</p:attrName>
                                        </p:attrNameLst>
                                      </p:cBhvr>
                                      <p:tavLst>
                                        <p:tav tm="0">
                                          <p:val>
                                            <p:fltVal val="0"/>
                                          </p:val>
                                        </p:tav>
                                        <p:tav tm="100000">
                                          <p:val>
                                            <p:strVal val="#ppt_w"/>
                                          </p:val>
                                        </p:tav>
                                      </p:tavLst>
                                    </p:anim>
                                    <p:anim calcmode="lin" valueType="num">
                                      <p:cBhvr>
                                        <p:cTn id="32" dur="1000" fill="hold"/>
                                        <p:tgtEl>
                                          <p:spTgt spid="1030"/>
                                        </p:tgtEl>
                                        <p:attrNameLst>
                                          <p:attrName>ppt_h</p:attrName>
                                        </p:attrNameLst>
                                      </p:cBhvr>
                                      <p:tavLst>
                                        <p:tav tm="0">
                                          <p:val>
                                            <p:fltVal val="0"/>
                                          </p:val>
                                        </p:tav>
                                        <p:tav tm="100000">
                                          <p:val>
                                            <p:strVal val="#ppt_h"/>
                                          </p:val>
                                        </p:tav>
                                      </p:tavLst>
                                    </p:anim>
                                    <p:anim calcmode="lin" valueType="num">
                                      <p:cBhvr>
                                        <p:cTn id="33" dur="1000" fill="hold"/>
                                        <p:tgtEl>
                                          <p:spTgt spid="1030"/>
                                        </p:tgtEl>
                                        <p:attrNameLst>
                                          <p:attrName>style.rotation</p:attrName>
                                        </p:attrNameLst>
                                      </p:cBhvr>
                                      <p:tavLst>
                                        <p:tav tm="0">
                                          <p:val>
                                            <p:fltVal val="90"/>
                                          </p:val>
                                        </p:tav>
                                        <p:tav tm="100000">
                                          <p:val>
                                            <p:fltVal val="0"/>
                                          </p:val>
                                        </p:tav>
                                      </p:tavLst>
                                    </p:anim>
                                    <p:animEffect transition="in" filter="fade">
                                      <p:cBhvr>
                                        <p:cTn id="34" dur="1000"/>
                                        <p:tgtEl>
                                          <p:spTgt spid="103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14" grpId="0"/>
      <p:bldP spid="11"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04672" y="640263"/>
            <a:ext cx="5157216" cy="1344975"/>
          </a:xfrm>
        </p:spPr>
        <p:txBody>
          <a:bodyPr>
            <a:normAutofit/>
          </a:bodyPr>
          <a:lstStyle/>
          <a:p>
            <a:r>
              <a:rPr lang="en-US" sz="2800" b="1" u="sng"/>
              <a:t>Coronary Artery Bypass Grafting (CABG)</a:t>
            </a:r>
            <a:br>
              <a:rPr lang="en-US" sz="2800" b="1" u="sng"/>
            </a:br>
            <a:endParaRPr lang="en-US" sz="2800"/>
          </a:p>
        </p:txBody>
      </p:sp>
      <p:sp>
        <p:nvSpPr>
          <p:cNvPr id="3" name="Content Placeholder 2"/>
          <p:cNvSpPr>
            <a:spLocks noGrp="1"/>
          </p:cNvSpPr>
          <p:nvPr>
            <p:ph idx="1"/>
          </p:nvPr>
        </p:nvSpPr>
        <p:spPr>
          <a:xfrm>
            <a:off x="274319" y="2121763"/>
            <a:ext cx="5982789" cy="3773010"/>
          </a:xfrm>
        </p:spPr>
        <p:txBody>
          <a:bodyPr>
            <a:normAutofit/>
          </a:bodyPr>
          <a:lstStyle/>
          <a:p>
            <a:r>
              <a:rPr lang="en-US" sz="4000" dirty="0" err="1"/>
              <a:t>Autologus</a:t>
            </a:r>
            <a:r>
              <a:rPr lang="en-US" sz="4000" dirty="0"/>
              <a:t> veins or arteries are anastomosed</a:t>
            </a:r>
          </a:p>
          <a:p>
            <a:r>
              <a:rPr lang="en-US" sz="4000" dirty="0" err="1"/>
              <a:t>Saphanous</a:t>
            </a:r>
            <a:r>
              <a:rPr lang="en-US" sz="4000" dirty="0"/>
              <a:t> vein or internal memory artery are used </a:t>
            </a:r>
          </a:p>
          <a:p>
            <a:r>
              <a:rPr lang="en-US" sz="4000" dirty="0"/>
              <a:t>Operative mortality &lt; 1%  </a:t>
            </a:r>
          </a:p>
        </p:txBody>
      </p:sp>
      <p:pic>
        <p:nvPicPr>
          <p:cNvPr id="5" name="Picture 4">
            <a:extLst>
              <a:ext uri="{FF2B5EF4-FFF2-40B4-BE49-F238E27FC236}">
                <a16:creationId xmlns:a16="http://schemas.microsoft.com/office/drawing/2014/main" id="{7E898D79-2EC4-D5AF-B618-A8A18CFCEC43}"/>
              </a:ext>
            </a:extLst>
          </p:cNvPr>
          <p:cNvPicPr>
            <a:picLocks noChangeAspect="1"/>
          </p:cNvPicPr>
          <p:nvPr/>
        </p:nvPicPr>
        <p:blipFill>
          <a:blip r:embed="rId2"/>
          <a:stretch>
            <a:fillRect/>
          </a:stretch>
        </p:blipFill>
        <p:spPr>
          <a:xfrm>
            <a:off x="6737390" y="927463"/>
            <a:ext cx="5180292" cy="4442943"/>
          </a:xfrm>
          <a:prstGeom prst="rect">
            <a:avLst/>
          </a:prstGeom>
        </p:spPr>
      </p:pic>
      <p:sp>
        <p:nvSpPr>
          <p:cNvPr id="4" name="Slide Number Placeholder 3"/>
          <p:cNvSpPr>
            <a:spLocks noGrp="1"/>
          </p:cNvSpPr>
          <p:nvPr>
            <p:ph type="sldNum" sz="quarter" idx="12"/>
          </p:nvPr>
        </p:nvSpPr>
        <p:spPr>
          <a:xfrm>
            <a:off x="10260418" y="6356350"/>
            <a:ext cx="1096429" cy="365125"/>
          </a:xfrm>
        </p:spPr>
        <p:txBody>
          <a:bodyPr>
            <a:normAutofit/>
          </a:bodyPr>
          <a:lstStyle/>
          <a:p>
            <a:pPr>
              <a:spcAft>
                <a:spcPts val="600"/>
              </a:spcAft>
            </a:pPr>
            <a:fld id="{8DD61E0A-BD3C-4D0C-90A6-15B44246EDC9}" type="slidenum">
              <a:rPr lang="en-US">
                <a:solidFill>
                  <a:schemeClr val="bg1">
                    <a:alpha val="80000"/>
                  </a:schemeClr>
                </a:solidFill>
              </a:rPr>
              <a:pPr>
                <a:spcAft>
                  <a:spcPts val="600"/>
                </a:spcAft>
              </a:pPr>
              <a:t>31</a:t>
            </a:fld>
            <a:endParaRPr lang="en-US">
              <a:solidFill>
                <a:schemeClr val="bg1">
                  <a:alpha val="80000"/>
                </a:schemeClr>
              </a:solidFill>
            </a:endParaRPr>
          </a:p>
        </p:txBody>
      </p:sp>
      <p:sp>
        <p:nvSpPr>
          <p:cNvPr id="7" name="TextBox 6">
            <a:extLst>
              <a:ext uri="{FF2B5EF4-FFF2-40B4-BE49-F238E27FC236}">
                <a16:creationId xmlns:a16="http://schemas.microsoft.com/office/drawing/2014/main" id="{8AEEF2E9-ABD0-BF8E-B81A-435B724BB17A}"/>
              </a:ext>
            </a:extLst>
          </p:cNvPr>
          <p:cNvSpPr txBox="1"/>
          <p:nvPr/>
        </p:nvSpPr>
        <p:spPr>
          <a:xfrm>
            <a:off x="6737390" y="5987018"/>
            <a:ext cx="6096000" cy="369332"/>
          </a:xfrm>
          <a:prstGeom prst="rect">
            <a:avLst/>
          </a:prstGeom>
          <a:noFill/>
        </p:spPr>
        <p:txBody>
          <a:bodyPr wrap="square">
            <a:spAutoFit/>
          </a:bodyPr>
          <a:lstStyle/>
          <a:p>
            <a:r>
              <a:rPr lang="en-US" b="1" dirty="0">
                <a:solidFill>
                  <a:schemeClr val="bg1"/>
                </a:solidFill>
              </a:rPr>
              <a:t>Relief of Coronary Obstruction By Surgical Techniques</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style>
          <a:lnRef idx="3">
            <a:schemeClr val="lt1"/>
          </a:lnRef>
          <a:fillRef idx="1">
            <a:schemeClr val="accent6"/>
          </a:fillRef>
          <a:effectRef idx="1">
            <a:schemeClr val="accent6"/>
          </a:effectRef>
          <a:fontRef idx="minor">
            <a:schemeClr val="lt1"/>
          </a:fontRef>
        </p:style>
        <p:txBody>
          <a:bodyPr anchor="ctr">
            <a:normAutofit/>
          </a:bodyPr>
          <a:lstStyle/>
          <a:p>
            <a:r>
              <a:rPr lang="en-US" sz="4800"/>
              <a:t>CABG versus medical therapy</a:t>
            </a:r>
          </a:p>
        </p:txBody>
      </p:sp>
      <p:graphicFrame>
        <p:nvGraphicFramePr>
          <p:cNvPr id="5" name="Content Placeholder 2">
            <a:extLst>
              <a:ext uri="{FF2B5EF4-FFF2-40B4-BE49-F238E27FC236}">
                <a16:creationId xmlns:a16="http://schemas.microsoft.com/office/drawing/2014/main" id="{7052899A-CE42-4613-12AF-FFB785C0DEC5}"/>
              </a:ext>
            </a:extLst>
          </p:cNvPr>
          <p:cNvGraphicFramePr>
            <a:graphicFrameLocks noGrp="1"/>
          </p:cNvGraphicFramePr>
          <p:nvPr>
            <p:ph idx="1"/>
            <p:extLst>
              <p:ext uri="{D42A27DB-BD31-4B8C-83A1-F6EECF244321}">
                <p14:modId xmlns:p14="http://schemas.microsoft.com/office/powerpoint/2010/main" val="844695604"/>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640080"/>
            <a:ext cx="3282696" cy="5257800"/>
          </a:xfrm>
        </p:spPr>
        <p:style>
          <a:lnRef idx="3">
            <a:schemeClr val="lt1"/>
          </a:lnRef>
          <a:fillRef idx="1">
            <a:schemeClr val="accent6"/>
          </a:fillRef>
          <a:effectRef idx="1">
            <a:schemeClr val="accent6"/>
          </a:effectRef>
          <a:fontRef idx="minor">
            <a:schemeClr val="lt1"/>
          </a:fontRef>
        </p:style>
        <p:txBody>
          <a:bodyPr>
            <a:normAutofit/>
          </a:bodyPr>
          <a:lstStyle/>
          <a:p>
            <a:r>
              <a:rPr lang="en-US">
                <a:solidFill>
                  <a:schemeClr val="bg1"/>
                </a:solidFill>
              </a:rPr>
              <a:t>PCI versus CABG</a:t>
            </a:r>
          </a:p>
        </p:txBody>
      </p:sp>
      <p:sp>
        <p:nvSpPr>
          <p:cNvPr id="3" name="Content Placeholder 2"/>
          <p:cNvSpPr>
            <a:spLocks noGrp="1"/>
          </p:cNvSpPr>
          <p:nvPr>
            <p:ph idx="1"/>
          </p:nvPr>
        </p:nvSpPr>
        <p:spPr>
          <a:xfrm>
            <a:off x="5191941" y="130629"/>
            <a:ext cx="6515753" cy="5969725"/>
          </a:xfrm>
        </p:spPr>
        <p:txBody>
          <a:bodyPr anchor="ctr">
            <a:normAutofit lnSpcReduction="10000"/>
          </a:bodyPr>
          <a:lstStyle/>
          <a:p>
            <a:r>
              <a:rPr lang="en-US" sz="3600" dirty="0"/>
              <a:t>Comparative trials between CABG and PCI all demonstrate a higher need for repeat revascularization with PCI than with CABG.</a:t>
            </a:r>
          </a:p>
          <a:p>
            <a:pPr>
              <a:buNone/>
            </a:pPr>
            <a:endParaRPr lang="en-US" sz="3600" dirty="0"/>
          </a:p>
          <a:p>
            <a:r>
              <a:rPr lang="en-US" sz="3600" dirty="0"/>
              <a:t>European Society of Cardiology (ESC) has recommended </a:t>
            </a:r>
            <a:r>
              <a:rPr lang="en-US" sz="3600" b="1" dirty="0">
                <a:solidFill>
                  <a:srgbClr val="FF0000"/>
                </a:solidFill>
              </a:rPr>
              <a:t>PCI only</a:t>
            </a:r>
            <a:r>
              <a:rPr lang="en-US" sz="3600" dirty="0"/>
              <a:t> in cases of </a:t>
            </a:r>
            <a:r>
              <a:rPr lang="en-US" sz="3600" dirty="0">
                <a:solidFill>
                  <a:srgbClr val="FF0000"/>
                </a:solidFill>
              </a:rPr>
              <a:t>single- or double-vessel disease</a:t>
            </a:r>
            <a:r>
              <a:rPr lang="en-US" sz="3600" dirty="0"/>
              <a:t> that does not involve the </a:t>
            </a:r>
            <a:r>
              <a:rPr lang="en-US" sz="3600" dirty="0">
                <a:solidFill>
                  <a:srgbClr val="FF0000"/>
                </a:solidFill>
              </a:rPr>
              <a:t>proximal left anterior descending artery</a:t>
            </a:r>
            <a:r>
              <a:rPr lang="en-US" sz="3600" i="1" dirty="0"/>
              <a:t>.</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4865" y="568517"/>
            <a:ext cx="5248221" cy="1067209"/>
          </a:xfrm>
        </p:spPr>
        <p:style>
          <a:lnRef idx="3">
            <a:schemeClr val="lt1"/>
          </a:lnRef>
          <a:fillRef idx="1">
            <a:schemeClr val="accent6"/>
          </a:fillRef>
          <a:effectRef idx="1">
            <a:schemeClr val="accent6"/>
          </a:effectRef>
          <a:fontRef idx="minor">
            <a:schemeClr val="lt1"/>
          </a:fontRef>
        </p:style>
        <p:txBody>
          <a:bodyPr>
            <a:normAutofit/>
          </a:bodyPr>
          <a:lstStyle/>
          <a:p>
            <a:r>
              <a:rPr lang="en-US" sz="3400">
                <a:solidFill>
                  <a:schemeClr val="bg1"/>
                </a:solidFill>
              </a:rPr>
              <a:t>Antiplatelet agents commonly used during PCI</a:t>
            </a:r>
          </a:p>
        </p:txBody>
      </p:sp>
      <p:pic>
        <p:nvPicPr>
          <p:cNvPr id="5" name="Picture 4" descr="Chemical formulae are written on paper">
            <a:extLst>
              <a:ext uri="{FF2B5EF4-FFF2-40B4-BE49-F238E27FC236}">
                <a16:creationId xmlns:a16="http://schemas.microsoft.com/office/drawing/2014/main" id="{1E0FD265-DD9D-D404-B703-98FBE92D5158}"/>
              </a:ext>
            </a:extLst>
          </p:cNvPr>
          <p:cNvPicPr>
            <a:picLocks noChangeAspect="1"/>
          </p:cNvPicPr>
          <p:nvPr/>
        </p:nvPicPr>
        <p:blipFill rotWithShape="1">
          <a:blip r:embed="rId2"/>
          <a:srcRect l="19542" r="24207"/>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8" name="Group 17">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9" name="Freeform: Shape 18">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p:cNvSpPr>
            <a:spLocks noGrp="1"/>
          </p:cNvSpPr>
          <p:nvPr>
            <p:ph idx="1"/>
          </p:nvPr>
        </p:nvSpPr>
        <p:spPr>
          <a:xfrm>
            <a:off x="6234868" y="1820369"/>
            <a:ext cx="5217173" cy="4351338"/>
          </a:xfrm>
        </p:spPr>
        <p:txBody>
          <a:bodyPr>
            <a:normAutofit/>
          </a:bodyPr>
          <a:lstStyle/>
          <a:p>
            <a:r>
              <a:rPr lang="en-US" sz="2200" dirty="0">
                <a:solidFill>
                  <a:schemeClr val="bg1"/>
                </a:solidFill>
              </a:rPr>
              <a:t>Aspirin: An irreversible cyclooxygenase inhibitor.</a:t>
            </a:r>
          </a:p>
          <a:p>
            <a:endParaRPr lang="en-US" sz="2200" dirty="0">
              <a:solidFill>
                <a:schemeClr val="bg1"/>
              </a:solidFill>
            </a:endParaRPr>
          </a:p>
          <a:p>
            <a:endParaRPr lang="en-US" sz="2200" dirty="0">
              <a:solidFill>
                <a:schemeClr val="bg1"/>
              </a:solidFill>
            </a:endParaRPr>
          </a:p>
          <a:p>
            <a:r>
              <a:rPr lang="en-US" sz="2200" dirty="0">
                <a:solidFill>
                  <a:schemeClr val="bg1"/>
                </a:solidFill>
              </a:rPr>
              <a:t>Thienopyridines: Clopidogrel: ↓ (ADP)-mediated platelet activation.</a:t>
            </a:r>
          </a:p>
          <a:p>
            <a:endParaRPr lang="en-US" sz="2200" dirty="0">
              <a:solidFill>
                <a:schemeClr val="bg1"/>
              </a:solidFill>
            </a:endParaRPr>
          </a:p>
          <a:p>
            <a:endParaRPr lang="en-US" sz="2200" dirty="0">
              <a:solidFill>
                <a:schemeClr val="bg1"/>
              </a:solidFill>
            </a:endParaRPr>
          </a:p>
          <a:p>
            <a:r>
              <a:rPr lang="en-US" sz="2200" dirty="0">
                <a:solidFill>
                  <a:schemeClr val="bg1"/>
                </a:solidFill>
              </a:rPr>
              <a:t>Glycoprotein IIb/IIIa inhibitors: Abciximab and eptifibatide; reduce CVS complications of PCI in the acute setting.</a:t>
            </a:r>
          </a:p>
        </p:txBody>
      </p:sp>
      <p:grpSp>
        <p:nvGrpSpPr>
          <p:cNvPr id="2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28">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Freeform: Shape 5130">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p:cNvSpPr txBox="1"/>
          <p:nvPr/>
        </p:nvSpPr>
        <p:spPr>
          <a:xfrm>
            <a:off x="804672" y="1122363"/>
            <a:ext cx="3308130"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kern="1200">
                <a:solidFill>
                  <a:srgbClr val="FFFFFF"/>
                </a:solidFill>
                <a:latin typeface="+mj-lt"/>
                <a:ea typeface="+mj-ea"/>
                <a:cs typeface="+mj-cs"/>
              </a:rPr>
              <a:t>Algorithm for Management of Patient’s with Stable Angina</a:t>
            </a:r>
          </a:p>
        </p:txBody>
      </p:sp>
      <p:pic>
        <p:nvPicPr>
          <p:cNvPr id="5122" name="Picture 2"/>
          <p:cNvPicPr>
            <a:picLocks noChangeAspect="1" noChangeArrowheads="1"/>
          </p:cNvPicPr>
          <p:nvPr/>
        </p:nvPicPr>
        <p:blipFill>
          <a:blip r:embed="rId3" cstate="print"/>
          <a:stretch>
            <a:fillRect/>
          </a:stretch>
        </p:blipFill>
        <p:spPr bwMode="auto">
          <a:xfrm>
            <a:off x="4724287" y="136524"/>
            <a:ext cx="7058409" cy="6416675"/>
          </a:xfrm>
          <a:prstGeom prst="rect">
            <a:avLst/>
          </a:prstGeom>
          <a:noFill/>
        </p:spPr>
      </p:pic>
      <p:sp>
        <p:nvSpPr>
          <p:cNvPr id="2" name="Slide Number Placeholder 1"/>
          <p:cNvSpPr>
            <a:spLocks noGrp="1"/>
          </p:cNvSpPr>
          <p:nvPr>
            <p:ph type="sldNum" sz="quarter" idx="12"/>
          </p:nvPr>
        </p:nvSpPr>
        <p:spPr>
          <a:xfrm>
            <a:off x="10578662" y="6356350"/>
            <a:ext cx="775137" cy="365125"/>
          </a:xfrm>
        </p:spPr>
        <p:txBody>
          <a:bodyPr vert="horz" lIns="91440" tIns="45720" rIns="91440" bIns="45720" rtlCol="0" anchor="ctr">
            <a:normAutofit/>
          </a:bodyPr>
          <a:lstStyle/>
          <a:p>
            <a:pPr>
              <a:spcAft>
                <a:spcPts val="600"/>
              </a:spcAft>
            </a:pPr>
            <a:fld id="{8DD61E0A-BD3C-4D0C-90A6-15B44246EDC9}" type="slidenum">
              <a:rPr lang="en-US">
                <a:solidFill>
                  <a:srgbClr val="404040"/>
                </a:solidFill>
              </a:rPr>
              <a:pPr>
                <a:spcAft>
                  <a:spcPts val="600"/>
                </a:spcAft>
              </a:pPr>
              <a:t>35</a:t>
            </a:fld>
            <a:endParaRPr lang="en-US">
              <a:solidFill>
                <a:srgbClr val="404040"/>
              </a:solidFill>
            </a:endParaRPr>
          </a:p>
        </p:txBody>
      </p:sp>
      <p:sp>
        <p:nvSpPr>
          <p:cNvPr id="5" name="TextBox 4">
            <a:extLst>
              <a:ext uri="{FF2B5EF4-FFF2-40B4-BE49-F238E27FC236}">
                <a16:creationId xmlns:a16="http://schemas.microsoft.com/office/drawing/2014/main" id="{3D8599C1-D486-0A7B-6367-2A049B092881}"/>
              </a:ext>
            </a:extLst>
          </p:cNvPr>
          <p:cNvSpPr txBox="1"/>
          <p:nvPr/>
        </p:nvSpPr>
        <p:spPr>
          <a:xfrm>
            <a:off x="248194" y="4426523"/>
            <a:ext cx="3735977" cy="1446550"/>
          </a:xfrm>
          <a:prstGeom prst="rect">
            <a:avLst/>
          </a:prstGeom>
          <a:noFill/>
        </p:spPr>
        <p:txBody>
          <a:bodyPr wrap="square">
            <a:spAutoFit/>
          </a:bodyPr>
          <a:lstStyle/>
          <a:p>
            <a:r>
              <a:rPr lang="en-US" sz="4400" b="1" dirty="0">
                <a:solidFill>
                  <a:srgbClr val="FFFF00"/>
                </a:solidFill>
                <a:highlight>
                  <a:srgbClr val="FF0000"/>
                </a:highlight>
              </a:rPr>
              <a:t>SDL revise Kumar 1083</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56502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table, indoor&#10;&#10;Description automatically generated">
            <a:extLst>
              <a:ext uri="{FF2B5EF4-FFF2-40B4-BE49-F238E27FC236}">
                <a16:creationId xmlns:a16="http://schemas.microsoft.com/office/drawing/2014/main" id="{8D552609-8FF1-F676-769D-72BD62FA410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921" r="6794" b="-1"/>
          <a:stretch/>
        </p:blipFill>
        <p:spPr>
          <a:xfrm>
            <a:off x="4559968" y="10"/>
            <a:ext cx="7632032" cy="6857990"/>
          </a:xfrm>
          <a:prstGeom prst="rect">
            <a:avLst/>
          </a:prstGeom>
        </p:spPr>
      </p:pic>
      <p:sp useBgFill="1">
        <p:nvSpPr>
          <p:cNvPr id="15" name="Freeform: Shape 14">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ADA6B19-9C5E-7093-6ED2-6B570622C14D}"/>
              </a:ext>
            </a:extLst>
          </p:cNvPr>
          <p:cNvSpPr>
            <a:spLocks noGrp="1"/>
          </p:cNvSpPr>
          <p:nvPr>
            <p:ph type="title"/>
          </p:nvPr>
        </p:nvSpPr>
        <p:spPr>
          <a:xfrm>
            <a:off x="575384" y="3172335"/>
            <a:ext cx="3409200" cy="1492132"/>
          </a:xfrm>
        </p:spPr>
        <p:txBody>
          <a:bodyPr anchor="t">
            <a:normAutofit/>
          </a:bodyPr>
          <a:lstStyle/>
          <a:p>
            <a:pPr algn="ctr"/>
            <a:r>
              <a:rPr lang="en-US" b="1" dirty="0">
                <a:solidFill>
                  <a:schemeClr val="tx1">
                    <a:alpha val="60000"/>
                  </a:schemeClr>
                </a:solidFill>
              </a:rPr>
              <a:t>Coronary Artery Disease</a:t>
            </a:r>
            <a:endParaRPr lang="en-GB" b="1" dirty="0"/>
          </a:p>
        </p:txBody>
      </p:sp>
      <p:sp>
        <p:nvSpPr>
          <p:cNvPr id="10" name="Content Placeholder 9">
            <a:extLst>
              <a:ext uri="{FF2B5EF4-FFF2-40B4-BE49-F238E27FC236}">
                <a16:creationId xmlns:a16="http://schemas.microsoft.com/office/drawing/2014/main" id="{1C85F217-AB4E-C97E-C35E-B973A8F53285}"/>
              </a:ext>
            </a:extLst>
          </p:cNvPr>
          <p:cNvSpPr>
            <a:spLocks noGrp="1"/>
          </p:cNvSpPr>
          <p:nvPr>
            <p:ph idx="1"/>
          </p:nvPr>
        </p:nvSpPr>
        <p:spPr>
          <a:xfrm>
            <a:off x="410571" y="5956663"/>
            <a:ext cx="8298793" cy="391885"/>
          </a:xfrm>
        </p:spPr>
        <p:txBody>
          <a:bodyPr>
            <a:normAutofit fontScale="85000" lnSpcReduction="10000"/>
          </a:bodyPr>
          <a:lstStyle/>
          <a:p>
            <a:pPr marL="0" indent="0">
              <a:buNone/>
            </a:pPr>
            <a:r>
              <a:rPr lang="en-US" sz="2000" b="1" dirty="0">
                <a:solidFill>
                  <a:srgbClr val="FF0000">
                    <a:alpha val="60000"/>
                  </a:srgbClr>
                </a:solidFill>
                <a:highlight>
                  <a:srgbClr val="FFFF00"/>
                </a:highlight>
              </a:rPr>
              <a:t>CAD is the largest cause of death in UK (1 in 3 men and 1 in 4 women die ), and worldwide.</a:t>
            </a:r>
          </a:p>
        </p:txBody>
      </p:sp>
      <p:sp>
        <p:nvSpPr>
          <p:cNvPr id="6" name="TextBox 5">
            <a:extLst>
              <a:ext uri="{FF2B5EF4-FFF2-40B4-BE49-F238E27FC236}">
                <a16:creationId xmlns:a16="http://schemas.microsoft.com/office/drawing/2014/main" id="{DB2F917A-05E0-BAF9-D173-871C5CA5AAFE}"/>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picpedia.org/post-it-note/d/diagnosis.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37034472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A513A-440A-1BB0-65B2-D9577805F60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Background (Coronary circulation)</a:t>
            </a:r>
          </a:p>
        </p:txBody>
      </p:sp>
      <p:sp>
        <p:nvSpPr>
          <p:cNvPr id="5" name="Content Placeholder 4">
            <a:extLst>
              <a:ext uri="{FF2B5EF4-FFF2-40B4-BE49-F238E27FC236}">
                <a16:creationId xmlns:a16="http://schemas.microsoft.com/office/drawing/2014/main" id="{1D12BBAF-1E13-2083-83EC-FBD726C37E7D}"/>
              </a:ext>
            </a:extLst>
          </p:cNvPr>
          <p:cNvSpPr>
            <a:spLocks noGrp="1"/>
          </p:cNvSpPr>
          <p:nvPr>
            <p:ph idx="1"/>
          </p:nvPr>
        </p:nvSpPr>
        <p:spPr/>
        <p:txBody>
          <a:bodyPr>
            <a:normAutofit/>
          </a:bodyPr>
          <a:lstStyle/>
          <a:p>
            <a:pPr algn="ctr"/>
            <a:r>
              <a:rPr lang="en-US" sz="6600" b="1" dirty="0"/>
              <a:t>SDL : Revise the coronary circulation</a:t>
            </a:r>
          </a:p>
        </p:txBody>
      </p:sp>
    </p:spTree>
    <p:extLst>
      <p:ext uri="{BB962C8B-B14F-4D97-AF65-F5344CB8AC3E}">
        <p14:creationId xmlns:p14="http://schemas.microsoft.com/office/powerpoint/2010/main" val="19892530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F358-1814-242B-F1B9-DB1A8077E34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AA6A3BA-FFA6-CCB8-5A33-C79BF192C6FB}"/>
              </a:ext>
            </a:extLst>
          </p:cNvPr>
          <p:cNvPicPr>
            <a:picLocks noGrp="1" noChangeAspect="1"/>
          </p:cNvPicPr>
          <p:nvPr>
            <p:ph idx="1"/>
          </p:nvPr>
        </p:nvPicPr>
        <p:blipFill>
          <a:blip r:embed="rId2"/>
          <a:stretch>
            <a:fillRect/>
          </a:stretch>
        </p:blipFill>
        <p:spPr>
          <a:xfrm>
            <a:off x="0" y="169817"/>
            <a:ext cx="4949688" cy="6323057"/>
          </a:xfrm>
          <a:prstGeom prst="rect">
            <a:avLst/>
          </a:prstGeom>
        </p:spPr>
      </p:pic>
      <p:pic>
        <p:nvPicPr>
          <p:cNvPr id="5" name="Picture 4">
            <a:extLst>
              <a:ext uri="{FF2B5EF4-FFF2-40B4-BE49-F238E27FC236}">
                <a16:creationId xmlns:a16="http://schemas.microsoft.com/office/drawing/2014/main" id="{A00C3C91-C167-3D6D-4338-F658125FAA0A}"/>
              </a:ext>
            </a:extLst>
          </p:cNvPr>
          <p:cNvPicPr>
            <a:picLocks noChangeAspect="1"/>
          </p:cNvPicPr>
          <p:nvPr/>
        </p:nvPicPr>
        <p:blipFill>
          <a:blip r:embed="rId3"/>
          <a:stretch>
            <a:fillRect/>
          </a:stretch>
        </p:blipFill>
        <p:spPr>
          <a:xfrm>
            <a:off x="5151783" y="0"/>
            <a:ext cx="7040217" cy="6858000"/>
          </a:xfrm>
          <a:prstGeom prst="rect">
            <a:avLst/>
          </a:prstGeom>
        </p:spPr>
      </p:pic>
    </p:spTree>
    <p:extLst>
      <p:ext uri="{BB962C8B-B14F-4D97-AF65-F5344CB8AC3E}">
        <p14:creationId xmlns:p14="http://schemas.microsoft.com/office/powerpoint/2010/main" val="20571221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1E2D725-C97F-35BE-ABA0-24D4C861398E}"/>
              </a:ext>
            </a:extLst>
          </p:cNvPr>
          <p:cNvSpPr>
            <a:spLocks noGrp="1"/>
          </p:cNvSpPr>
          <p:nvPr>
            <p:ph type="title"/>
          </p:nvPr>
        </p:nvSpPr>
        <p:spPr>
          <a:xfrm>
            <a:off x="615434" y="141080"/>
            <a:ext cx="10515600" cy="1197864"/>
          </a:xfrm>
        </p:spPr>
        <p:txBody>
          <a:bodyPr vert="horz" lIns="91440" tIns="45720" rIns="91440" bIns="45720" rtlCol="0" anchor="ctr">
            <a:normAutofit/>
          </a:bodyPr>
          <a:lstStyle/>
          <a:p>
            <a:r>
              <a:rPr lang="en-US" b="1" kern="1200" dirty="0">
                <a:solidFill>
                  <a:schemeClr val="tx1"/>
                </a:solidFill>
                <a:latin typeface="+mj-lt"/>
                <a:ea typeface="+mj-ea"/>
                <a:cs typeface="+mj-cs"/>
              </a:rPr>
              <a:t>Pathophysiology</a:t>
            </a:r>
          </a:p>
        </p:txBody>
      </p:sp>
      <p:cxnSp>
        <p:nvCxnSpPr>
          <p:cNvPr id="17" name="Straight Connector 16">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5216"/>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0DFC1B-8635-7C2F-B260-9A103CD7C4BD}"/>
              </a:ext>
            </a:extLst>
          </p:cNvPr>
          <p:cNvSpPr txBox="1"/>
          <p:nvPr/>
        </p:nvSpPr>
        <p:spPr>
          <a:xfrm>
            <a:off x="475488" y="2154477"/>
            <a:ext cx="11101078" cy="2215991"/>
          </a:xfrm>
          <a:prstGeom prst="rect">
            <a:avLst/>
          </a:prstGeom>
          <a:noFill/>
        </p:spPr>
        <p:txBody>
          <a:bodyPr wrap="square" rtlCol="0">
            <a:spAutoFit/>
          </a:bodyPr>
          <a:lstStyle/>
          <a:p>
            <a:pPr algn="ctr"/>
            <a:r>
              <a:rPr lang="en-US" sz="6000" b="1" dirty="0"/>
              <a:t>SDL: Revise the Pathology of IHD and atherosclerosis</a:t>
            </a:r>
          </a:p>
          <a:p>
            <a:endParaRPr lang="en-US" dirty="0"/>
          </a:p>
        </p:txBody>
      </p:sp>
    </p:spTree>
    <p:extLst>
      <p:ext uri="{BB962C8B-B14F-4D97-AF65-F5344CB8AC3E}">
        <p14:creationId xmlns:p14="http://schemas.microsoft.com/office/powerpoint/2010/main" val="1150993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thophysiologysss">
            <a:hlinkClick r:id="" action="ppaction://media"/>
            <a:extLst>
              <a:ext uri="{FF2B5EF4-FFF2-40B4-BE49-F238E27FC236}">
                <a16:creationId xmlns:a16="http://schemas.microsoft.com/office/drawing/2014/main" id="{7826C983-F741-6E86-3EEA-3B46978940B9}"/>
              </a:ext>
            </a:extLst>
          </p:cNvPr>
          <p:cNvPicPr>
            <a:picLocks noGrp="1" noChangeAspect="1"/>
          </p:cNvPicPr>
          <p:nvPr>
            <p:ph idx="1"/>
            <a:videoFile r:link="rId1"/>
            <p:extLst>
              <p:ext uri="{DAA4B4D4-6D71-4841-9C94-3DE7FCFB9230}">
                <p14:media xmlns:p14="http://schemas.microsoft.com/office/powerpoint/2010/main" r:embed="rId2">
                  <p14:trim st="21481" end="38664.0026"/>
                </p14:media>
              </p:ext>
            </p:extLst>
          </p:nvPr>
        </p:nvPicPr>
        <p:blipFill>
          <a:blip r:embed="rId4"/>
          <a:stretch>
            <a:fillRect/>
          </a:stretch>
        </p:blipFill>
        <p:spPr>
          <a:xfrm>
            <a:off x="0" y="-62630"/>
            <a:ext cx="12192000" cy="6176964"/>
          </a:xfrm>
        </p:spPr>
      </p:pic>
      <p:sp>
        <p:nvSpPr>
          <p:cNvPr id="2" name="Title 1">
            <a:extLst>
              <a:ext uri="{FF2B5EF4-FFF2-40B4-BE49-F238E27FC236}">
                <a16:creationId xmlns:a16="http://schemas.microsoft.com/office/drawing/2014/main" id="{7AF37A15-BEF3-A966-31BA-09F499494E92}"/>
              </a:ext>
            </a:extLst>
          </p:cNvPr>
          <p:cNvSpPr>
            <a:spLocks noGrp="1"/>
          </p:cNvSpPr>
          <p:nvPr>
            <p:ph type="title"/>
          </p:nvPr>
        </p:nvSpPr>
        <p:spPr>
          <a:xfrm>
            <a:off x="404949" y="5579793"/>
            <a:ext cx="7589520" cy="748058"/>
          </a:xfrm>
        </p:spPr>
        <p:txBody>
          <a:bodyPr/>
          <a:lstStyle/>
          <a:p>
            <a:r>
              <a:rPr lang="en-US" b="1" dirty="0">
                <a:solidFill>
                  <a:srgbClr val="FFFF00"/>
                </a:solidFill>
              </a:rPr>
              <a:t>Pathophysiology and mechanisms</a:t>
            </a:r>
            <a:endParaRPr lang="en-GB" b="1" dirty="0">
              <a:solidFill>
                <a:srgbClr val="FFFF00"/>
              </a:solidFill>
            </a:endParaRPr>
          </a:p>
        </p:txBody>
      </p:sp>
    </p:spTree>
    <p:extLst>
      <p:ext uri="{BB962C8B-B14F-4D97-AF65-F5344CB8AC3E}">
        <p14:creationId xmlns:p14="http://schemas.microsoft.com/office/powerpoint/2010/main" val="34995595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55B22A-9C5A-E421-2FCC-6524912834ED}"/>
              </a:ext>
            </a:extLst>
          </p:cNvPr>
          <p:cNvSpPr>
            <a:spLocks noGrp="1"/>
          </p:cNvSpPr>
          <p:nvPr>
            <p:ph type="title"/>
          </p:nvPr>
        </p:nvSpPr>
        <p:spPr>
          <a:xfrm>
            <a:off x="682432" y="586822"/>
            <a:ext cx="3924566" cy="1645920"/>
          </a:xfrm>
        </p:spPr>
        <p:txBody>
          <a:bodyPr vert="horz" lIns="91440" tIns="45720" rIns="91440" bIns="45720" rtlCol="0" anchor="ctr">
            <a:normAutofit/>
          </a:bodyPr>
          <a:lstStyle/>
          <a:p>
            <a:r>
              <a:rPr lang="en-US" sz="3200" b="1" kern="1200" dirty="0">
                <a:solidFill>
                  <a:schemeClr val="tx1"/>
                </a:solidFill>
                <a:latin typeface="+mj-lt"/>
                <a:ea typeface="+mj-ea"/>
                <a:cs typeface="+mj-cs"/>
              </a:rPr>
              <a:t>Mechanisms: </a:t>
            </a:r>
            <a:r>
              <a:rPr lang="en-US" sz="3200" b="1" dirty="0"/>
              <a:t>CAD can be caused</a:t>
            </a:r>
            <a:br>
              <a:rPr lang="en-US" sz="3200" dirty="0"/>
            </a:br>
            <a:r>
              <a:rPr lang="en-US" sz="3200" dirty="0"/>
              <a:t> </a:t>
            </a: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4D8665E8-DC2F-491D-EA18-31D3448D175F}"/>
              </a:ext>
            </a:extLst>
          </p:cNvPr>
          <p:cNvSpPr txBox="1"/>
          <p:nvPr/>
        </p:nvSpPr>
        <p:spPr>
          <a:xfrm>
            <a:off x="5351164" y="365125"/>
            <a:ext cx="4218684" cy="2089317"/>
          </a:xfrm>
          <a:prstGeom prst="rect">
            <a:avLst/>
          </a:prstGeom>
        </p:spPr>
        <p:txBody>
          <a:bodyPr vert="horz" lIns="91440" tIns="45720" rIns="91440" bIns="45720" rtlCol="0" anchor="ctr">
            <a:normAutofit fontScale="92500" lnSpcReduction="10000"/>
          </a:bodyPr>
          <a:lstStyle/>
          <a:p>
            <a:pPr marL="285750" indent="-285750">
              <a:lnSpc>
                <a:spcPct val="90000"/>
              </a:lnSpc>
              <a:spcAft>
                <a:spcPts val="600"/>
              </a:spcAft>
              <a:buFont typeface="Arial" panose="020B0604020202020204" pitchFamily="34" charset="0"/>
              <a:buChar char="•"/>
            </a:pPr>
            <a:r>
              <a:rPr lang="en-US" sz="2800" b="1" dirty="0"/>
              <a:t>Atheroma</a:t>
            </a:r>
          </a:p>
          <a:p>
            <a:pPr marL="285750" indent="-228600">
              <a:lnSpc>
                <a:spcPct val="90000"/>
              </a:lnSpc>
              <a:spcAft>
                <a:spcPts val="600"/>
              </a:spcAft>
              <a:buFont typeface="Arial" panose="020B0604020202020204" pitchFamily="34" charset="0"/>
              <a:buChar char="•"/>
            </a:pPr>
            <a:r>
              <a:rPr lang="en-US" sz="2800" b="1" dirty="0"/>
              <a:t>Thrombosis</a:t>
            </a:r>
          </a:p>
          <a:p>
            <a:pPr marL="285750" indent="-228600">
              <a:lnSpc>
                <a:spcPct val="90000"/>
              </a:lnSpc>
              <a:spcAft>
                <a:spcPts val="600"/>
              </a:spcAft>
              <a:buFont typeface="Arial" panose="020B0604020202020204" pitchFamily="34" charset="0"/>
              <a:buChar char="•"/>
            </a:pPr>
            <a:r>
              <a:rPr lang="en-US" sz="2800" b="1" dirty="0"/>
              <a:t>Embolus </a:t>
            </a:r>
          </a:p>
          <a:p>
            <a:pPr marL="285750" indent="-228600">
              <a:lnSpc>
                <a:spcPct val="90000"/>
              </a:lnSpc>
              <a:spcAft>
                <a:spcPts val="600"/>
              </a:spcAft>
              <a:buFont typeface="Arial" panose="020B0604020202020204" pitchFamily="34" charset="0"/>
              <a:buChar char="•"/>
            </a:pPr>
            <a:r>
              <a:rPr lang="en-US" sz="2800" b="1" dirty="0"/>
              <a:t>Spasm  (reversible)</a:t>
            </a:r>
          </a:p>
          <a:p>
            <a:pPr marL="285750" indent="-228600">
              <a:lnSpc>
                <a:spcPct val="90000"/>
              </a:lnSpc>
              <a:spcAft>
                <a:spcPts val="600"/>
              </a:spcAft>
              <a:buFont typeface="Arial" panose="020B0604020202020204" pitchFamily="34" charset="0"/>
              <a:buChar char="•"/>
            </a:pPr>
            <a:r>
              <a:rPr lang="en-US" sz="2800" b="1" dirty="0"/>
              <a:t>Coronary ostial stenosis</a:t>
            </a:r>
            <a:endParaRPr lang="en-US" b="1" dirty="0"/>
          </a:p>
        </p:txBody>
      </p:sp>
      <p:pic>
        <p:nvPicPr>
          <p:cNvPr id="4" name="Content Placeholder 3">
            <a:extLst>
              <a:ext uri="{FF2B5EF4-FFF2-40B4-BE49-F238E27FC236}">
                <a16:creationId xmlns:a16="http://schemas.microsoft.com/office/drawing/2014/main" id="{11ED9F3D-DC6F-A8B6-63F4-A48F36C193A5}"/>
              </a:ext>
            </a:extLst>
          </p:cNvPr>
          <p:cNvPicPr>
            <a:picLocks noGrp="1" noChangeAspect="1"/>
          </p:cNvPicPr>
          <p:nvPr>
            <p:ph idx="1"/>
          </p:nvPr>
        </p:nvPicPr>
        <p:blipFill>
          <a:blip r:embed="rId2"/>
          <a:stretch>
            <a:fillRect/>
          </a:stretch>
        </p:blipFill>
        <p:spPr>
          <a:xfrm>
            <a:off x="454587" y="2734055"/>
            <a:ext cx="11380361" cy="3901875"/>
          </a:xfrm>
          <a:prstGeom prst="rect">
            <a:avLst/>
          </a:prstGeom>
        </p:spPr>
      </p:pic>
    </p:spTree>
    <p:extLst>
      <p:ext uri="{BB962C8B-B14F-4D97-AF65-F5344CB8AC3E}">
        <p14:creationId xmlns:p14="http://schemas.microsoft.com/office/powerpoint/2010/main" val="2310004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2230</TotalTime>
  <Words>1884</Words>
  <Application>Microsoft Office PowerPoint</Application>
  <PresentationFormat>Widescreen</PresentationFormat>
  <Paragraphs>241</Paragraphs>
  <Slides>36</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HelveticaNeueLTStd-BdIt</vt:lpstr>
      <vt:lpstr>HelveticaNeueLTStd-Roman</vt:lpstr>
      <vt:lpstr>system-ui</vt:lpstr>
      <vt:lpstr>Tw Cen MT</vt:lpstr>
      <vt:lpstr>Wingdings</vt:lpstr>
      <vt:lpstr>Office Theme</vt:lpstr>
      <vt:lpstr>Coronary Artery disease</vt:lpstr>
      <vt:lpstr>Learning objectives</vt:lpstr>
      <vt:lpstr>Clinical scenario</vt:lpstr>
      <vt:lpstr>Coronary Artery Disease</vt:lpstr>
      <vt:lpstr>Background (Coronary circulation)</vt:lpstr>
      <vt:lpstr>PowerPoint Presentation</vt:lpstr>
      <vt:lpstr>Pathophysiology</vt:lpstr>
      <vt:lpstr>Pathophysiology and mechanisms</vt:lpstr>
      <vt:lpstr>Mechanisms: CAD can be caused  </vt:lpstr>
      <vt:lpstr>Risk factors for CAD</vt:lpstr>
      <vt:lpstr>Clinical symptoms </vt:lpstr>
      <vt:lpstr>PowerPoint Presentation</vt:lpstr>
      <vt:lpstr>Classification of Angina</vt:lpstr>
      <vt:lpstr>Definition</vt:lpstr>
      <vt:lpstr>Physical examination</vt:lpstr>
      <vt:lpstr>Investigations (Stable Angina)</vt:lpstr>
      <vt:lpstr>Stress ECG</vt:lpstr>
      <vt:lpstr>Investigations</vt:lpstr>
      <vt:lpstr>Management of Chronic CAD: stable angina</vt:lpstr>
      <vt:lpstr>Non-pharmacological therapy</vt:lpstr>
      <vt:lpstr>Pharmacological therapy </vt:lpstr>
      <vt:lpstr>Pharmacological therapy </vt:lpstr>
      <vt:lpstr>Calcium channel blockers </vt:lpstr>
      <vt:lpstr>(Do not combine β- blockers with non-dihydropyridine calcium antagonists).  </vt:lpstr>
      <vt:lpstr>Primary and Secondary Prevention  </vt:lpstr>
      <vt:lpstr>Secondary Prevention of IHD  </vt:lpstr>
      <vt:lpstr>Revascularization of chronic CAD</vt:lpstr>
      <vt:lpstr>Revascularization of chronic CAD</vt:lpstr>
      <vt:lpstr>PCI – Percutaneous Coronary Intervention</vt:lpstr>
      <vt:lpstr>PowerPoint Presentation</vt:lpstr>
      <vt:lpstr>Coronary Artery Bypass Grafting (CABG) </vt:lpstr>
      <vt:lpstr>CABG versus medical therapy</vt:lpstr>
      <vt:lpstr>PCI versus CABG</vt:lpstr>
      <vt:lpstr>Antiplatelet agents commonly used during PCI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Coronary Artery disease</dc:title>
  <dc:creator>Nada Hassan Ahmed Abdelrahman</dc:creator>
  <cp:lastModifiedBy>Dr Nada Hassan Ahmed Abdelrahman</cp:lastModifiedBy>
  <cp:revision>17</cp:revision>
  <dcterms:created xsi:type="dcterms:W3CDTF">2022-08-30T06:25:58Z</dcterms:created>
  <dcterms:modified xsi:type="dcterms:W3CDTF">2024-08-18T04:03:43Z</dcterms:modified>
</cp:coreProperties>
</file>