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92" r:id="rId2"/>
    <p:sldId id="293" r:id="rId3"/>
    <p:sldId id="256" r:id="rId4"/>
    <p:sldId id="257" r:id="rId5"/>
    <p:sldId id="258" r:id="rId6"/>
    <p:sldId id="259" r:id="rId7"/>
    <p:sldId id="262" r:id="rId8"/>
    <p:sldId id="263" r:id="rId9"/>
    <p:sldId id="264" r:id="rId10"/>
    <p:sldId id="265" r:id="rId11"/>
    <p:sldId id="334" r:id="rId12"/>
    <p:sldId id="266" r:id="rId13"/>
    <p:sldId id="267" r:id="rId14"/>
    <p:sldId id="270" r:id="rId15"/>
    <p:sldId id="275" r:id="rId16"/>
    <p:sldId id="304" r:id="rId17"/>
    <p:sldId id="336" r:id="rId18"/>
    <p:sldId id="277" r:id="rId19"/>
    <p:sldId id="278" r:id="rId20"/>
    <p:sldId id="337" r:id="rId21"/>
    <p:sldId id="280" r:id="rId22"/>
    <p:sldId id="279" r:id="rId23"/>
    <p:sldId id="335" r:id="rId24"/>
    <p:sldId id="281" r:id="rId25"/>
    <p:sldId id="282" r:id="rId26"/>
    <p:sldId id="333" r:id="rId27"/>
    <p:sldId id="305" r:id="rId28"/>
    <p:sldId id="285" r:id="rId29"/>
    <p:sldId id="326" r:id="rId30"/>
    <p:sldId id="332" r:id="rId31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71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7D6339FF-E672-4D86-8E51-9F98B4F98C28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B126FE69-C0A7-446C-80C2-5287629581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8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wfarooqi\Desktop\G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8001000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97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INVESTIGATIONS  IN</a:t>
            </a:r>
            <a:br>
              <a:rPr lang="en-US" dirty="0"/>
            </a:br>
            <a:r>
              <a:rPr lang="en-US" dirty="0"/>
              <a:t>PRE-RENAL  ARF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 1)BLOOD</a:t>
            </a:r>
            <a:r>
              <a:rPr lang="en-US" dirty="0"/>
              <a:t>:   </a:t>
            </a:r>
          </a:p>
          <a:p>
            <a:pPr>
              <a:buNone/>
            </a:pPr>
            <a:r>
              <a:rPr lang="en-US" dirty="0"/>
              <a:t>  * High BUN</a:t>
            </a:r>
          </a:p>
          <a:p>
            <a:pPr>
              <a:buNone/>
            </a:pPr>
            <a:r>
              <a:rPr lang="en-US" dirty="0"/>
              <a:t>  * High creatinine</a:t>
            </a:r>
          </a:p>
          <a:p>
            <a:pPr>
              <a:buNone/>
            </a:pPr>
            <a:r>
              <a:rPr lang="en-US" dirty="0"/>
              <a:t>  * BUN: creatinine ratio high ( &gt; 20)</a:t>
            </a:r>
          </a:p>
          <a:p>
            <a:pPr>
              <a:buNone/>
            </a:pP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 </a:t>
            </a:r>
            <a:endParaRPr lang="en-US" b="1" dirty="0"/>
          </a:p>
          <a:p>
            <a:pPr>
              <a:buNone/>
            </a:pPr>
            <a:r>
              <a:rPr lang="en-US" dirty="0"/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Investigations (</a:t>
            </a:r>
            <a:r>
              <a:rPr lang="en-US" dirty="0" err="1"/>
              <a:t>contd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u="sng" dirty="0"/>
              <a:t>2</a:t>
            </a:r>
            <a:r>
              <a:rPr lang="en-US" b="1" dirty="0"/>
              <a:t>) Urine</a:t>
            </a:r>
            <a:r>
              <a:rPr lang="en-US" dirty="0"/>
              <a:t>:( just imagine that kidneys are absorbing </a:t>
            </a:r>
          </a:p>
          <a:p>
            <a:pPr marL="0" indent="0">
              <a:buNone/>
            </a:pPr>
            <a:r>
              <a:rPr lang="en-US" dirty="0"/>
              <a:t>                 all the water &amp; salt)</a:t>
            </a:r>
          </a:p>
          <a:p>
            <a:pPr marL="0" indent="0">
              <a:buNone/>
            </a:pPr>
            <a:r>
              <a:rPr lang="en-US" dirty="0"/>
              <a:t>  * Decreased amount (oliguria)</a:t>
            </a:r>
          </a:p>
          <a:p>
            <a:pPr marL="0" indent="0">
              <a:buNone/>
            </a:pPr>
            <a:r>
              <a:rPr lang="en-US" dirty="0"/>
              <a:t>  * Increased osmolality/specific gravity ( very </a:t>
            </a:r>
          </a:p>
          <a:p>
            <a:pPr marL="0" indent="0">
              <a:buNone/>
            </a:pPr>
            <a:r>
              <a:rPr lang="en-US" dirty="0"/>
              <a:t>     concentrated urine)</a:t>
            </a:r>
          </a:p>
          <a:p>
            <a:pPr marL="0" indent="0">
              <a:buNone/>
            </a:pPr>
            <a:r>
              <a:rPr lang="en-US" dirty="0"/>
              <a:t> * Decreased amount of Na in urine. This is called </a:t>
            </a:r>
          </a:p>
          <a:p>
            <a:pPr marL="0" indent="0">
              <a:buNone/>
            </a:pPr>
            <a:r>
              <a:rPr lang="en-US" dirty="0"/>
              <a:t>     “fractional excretion” of Na </a:t>
            </a:r>
            <a:r>
              <a:rPr lang="en-US" b="1" dirty="0"/>
              <a:t>(</a:t>
            </a:r>
            <a:r>
              <a:rPr lang="en-US" b="1" dirty="0" err="1"/>
              <a:t>FeNa</a:t>
            </a:r>
            <a:r>
              <a:rPr lang="en-US" dirty="0"/>
              <a:t>) &amp; is </a:t>
            </a:r>
          </a:p>
          <a:p>
            <a:pPr marL="0" indent="0">
              <a:buNone/>
            </a:pPr>
            <a:r>
              <a:rPr lang="en-US" dirty="0"/>
              <a:t>     expressed as a %.</a:t>
            </a:r>
          </a:p>
          <a:p>
            <a:pPr marL="0" indent="0">
              <a:buNone/>
            </a:pPr>
            <a:r>
              <a:rPr lang="en-US" dirty="0"/>
              <a:t> * In pre renal failure, </a:t>
            </a:r>
            <a:r>
              <a:rPr lang="en-US" dirty="0" err="1"/>
              <a:t>FeNa</a:t>
            </a:r>
            <a:r>
              <a:rPr lang="en-US" dirty="0"/>
              <a:t> is less than 1%</a:t>
            </a:r>
          </a:p>
        </p:txBody>
      </p:sp>
    </p:spTree>
    <p:extLst>
      <p:ext uri="{BB962C8B-B14F-4D97-AF65-F5344CB8AC3E}">
        <p14:creationId xmlns:p14="http://schemas.microsoft.com/office/powerpoint/2010/main" val="2924008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PRE-RENAL   ARF </a:t>
            </a:r>
            <a:br>
              <a:rPr lang="en-US" dirty="0"/>
            </a:br>
            <a:r>
              <a:rPr lang="en-US" dirty="0"/>
              <a:t>TREATMENT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dirty="0"/>
              <a:t>I.V. fluids, blood ( according to the situation)</a:t>
            </a:r>
          </a:p>
          <a:p>
            <a:pPr marL="514350" indent="-514350">
              <a:buAutoNum type="arabicParenR"/>
            </a:pPr>
            <a:r>
              <a:rPr lang="en-US" dirty="0"/>
              <a:t>Treat the cause ( CHF etc)</a:t>
            </a:r>
          </a:p>
          <a:p>
            <a:pPr marL="514350" indent="-514350">
              <a:buNone/>
            </a:pPr>
            <a:r>
              <a:rPr lang="en-US" dirty="0"/>
              <a:t> With correct Rx, renal perfusion improves &amp; so</a:t>
            </a:r>
          </a:p>
          <a:p>
            <a:pPr marL="514350" indent="-514350">
              <a:buNone/>
            </a:pPr>
            <a:r>
              <a:rPr lang="en-US" dirty="0"/>
              <a:t> urine output improves.</a:t>
            </a:r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/>
              <a:t> If it is not treated soon, renal </a:t>
            </a:r>
            <a:r>
              <a:rPr lang="en-US" dirty="0" err="1"/>
              <a:t>hypoperfusion</a:t>
            </a:r>
            <a:r>
              <a:rPr lang="en-US" dirty="0"/>
              <a:t> can</a:t>
            </a:r>
          </a:p>
          <a:p>
            <a:pPr marL="514350" indent="-514350">
              <a:buNone/>
            </a:pPr>
            <a:r>
              <a:rPr lang="en-US" dirty="0"/>
              <a:t> damage the tubules</a:t>
            </a:r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“POST-RENAL” etiologies of </a:t>
            </a:r>
            <a:br>
              <a:rPr lang="en-US" dirty="0"/>
            </a:br>
            <a:r>
              <a:rPr lang="en-US" dirty="0"/>
              <a:t>Renal failure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This occurs due to obstruction of the urine flow, anywhere beyond the kidney</a:t>
            </a:r>
          </a:p>
          <a:p>
            <a:r>
              <a:rPr lang="en-US" b="1" dirty="0"/>
              <a:t>Obstruction should be bilateral.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u="sng" dirty="0"/>
              <a:t>Etiology 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 * BPH ( benign prostate hypertrophy) </a:t>
            </a:r>
          </a:p>
          <a:p>
            <a:pPr>
              <a:buNone/>
            </a:pPr>
            <a:r>
              <a:rPr lang="en-US" dirty="0"/>
              <a:t> * Urethral stricture   </a:t>
            </a:r>
          </a:p>
          <a:p>
            <a:pPr>
              <a:buNone/>
            </a:pPr>
            <a:r>
              <a:rPr lang="en-US" dirty="0"/>
              <a:t> * Large stones in both ureters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    </a:t>
            </a:r>
            <a:endParaRPr lang="en-US" u="sng" dirty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/>
              <a:t> </a:t>
            </a:r>
            <a:r>
              <a:rPr lang="en-US" dirty="0"/>
              <a:t>                    TREAT    THE    CAUSE   </a:t>
            </a:r>
            <a:endParaRPr lang="en-US" u="sng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71600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Etiologies of “Renal” type of Renal failure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                        Can be due to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Glomerular            Tubular                Interstitial</a:t>
            </a:r>
          </a:p>
          <a:p>
            <a:pPr marL="0" indent="0">
              <a:buNone/>
            </a:pPr>
            <a:r>
              <a:rPr lang="en-US" dirty="0"/>
              <a:t>damage                 </a:t>
            </a:r>
            <a:r>
              <a:rPr lang="en-US" dirty="0" err="1"/>
              <a:t>damage</a:t>
            </a:r>
            <a:r>
              <a:rPr lang="en-US" dirty="0"/>
              <a:t>                 </a:t>
            </a:r>
            <a:r>
              <a:rPr lang="en-US" dirty="0" err="1"/>
              <a:t>damage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Commonest cause is tubular damage</a:t>
            </a:r>
          </a:p>
          <a:p>
            <a:pPr marL="0" indent="0">
              <a:buNone/>
            </a:pPr>
            <a:r>
              <a:rPr lang="en-US" dirty="0"/>
              <a:t> (Glomerular diseases to be discussed in other lectures)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981200" y="2057400"/>
            <a:ext cx="762000" cy="723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038600" y="2133600"/>
            <a:ext cx="0" cy="819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372100" y="2006991"/>
            <a:ext cx="723900" cy="723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3019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/>
              <a:t>Tubular damage causing ARF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None/>
            </a:pPr>
            <a:r>
              <a:rPr lang="en-US" dirty="0"/>
              <a:t> </a:t>
            </a:r>
            <a:r>
              <a:rPr lang="en-US" b="1" u="sng" dirty="0"/>
              <a:t>ETIOLOGIES</a:t>
            </a:r>
            <a:r>
              <a:rPr lang="en-US" dirty="0"/>
              <a:t>: </a:t>
            </a:r>
          </a:p>
          <a:p>
            <a:pPr marL="514350" indent="-514350">
              <a:buNone/>
            </a:pPr>
            <a:r>
              <a:rPr lang="en-US" dirty="0"/>
              <a:t>1) Prolonged ischemia ( decreased blood flow)</a:t>
            </a:r>
          </a:p>
          <a:p>
            <a:pPr marL="514350" indent="-514350">
              <a:buNone/>
            </a:pPr>
            <a:r>
              <a:rPr lang="en-US" dirty="0"/>
              <a:t>2) </a:t>
            </a:r>
            <a:r>
              <a:rPr lang="en-US" dirty="0" err="1"/>
              <a:t>i.v.contrast</a:t>
            </a:r>
            <a:r>
              <a:rPr lang="en-US" dirty="0"/>
              <a:t> agents</a:t>
            </a:r>
          </a:p>
          <a:p>
            <a:pPr marL="514350" indent="-514350">
              <a:buNone/>
            </a:pPr>
            <a:r>
              <a:rPr lang="en-US" dirty="0"/>
              <a:t>3) Drugs (medicines)</a:t>
            </a:r>
          </a:p>
          <a:p>
            <a:pPr marL="514350" indent="-514350">
              <a:buNone/>
            </a:pPr>
            <a:r>
              <a:rPr lang="en-US" dirty="0"/>
              <a:t>4) Uric acid</a:t>
            </a:r>
          </a:p>
          <a:p>
            <a:pPr marL="514350" indent="-514350">
              <a:buNone/>
            </a:pPr>
            <a:r>
              <a:rPr lang="en-US" dirty="0"/>
              <a:t>5) Pigments ( </a:t>
            </a:r>
            <a:r>
              <a:rPr lang="en-US" dirty="0" err="1"/>
              <a:t>eg</a:t>
            </a:r>
            <a:r>
              <a:rPr lang="en-US" dirty="0"/>
              <a:t> hemoglobin, </a:t>
            </a:r>
            <a:r>
              <a:rPr lang="en-US" dirty="0" err="1"/>
              <a:t>myoglobin</a:t>
            </a:r>
            <a:r>
              <a:rPr lang="en-US" dirty="0"/>
              <a:t>)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4535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What happens after tubule damage?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lphaLcParenR"/>
            </a:pPr>
            <a:r>
              <a:rPr lang="en-US" dirty="0"/>
              <a:t>In tubular damage, tubules cannot absorb water &amp; sodium, so             water &amp; sodium lost in the urine, so: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b) Dilute urine, High urine Na (</a:t>
            </a:r>
            <a:r>
              <a:rPr lang="en-US" dirty="0" err="1"/>
              <a:t>FeNa</a:t>
            </a:r>
            <a:r>
              <a:rPr lang="en-US" dirty="0"/>
              <a:t> is high) and output is not reduced (may be even high)</a:t>
            </a:r>
          </a:p>
        </p:txBody>
      </p:sp>
      <p:sp>
        <p:nvSpPr>
          <p:cNvPr id="4" name="Right Arrow 3"/>
          <p:cNvSpPr/>
          <p:nvPr/>
        </p:nvSpPr>
        <p:spPr>
          <a:xfrm>
            <a:off x="4343400" y="2286000"/>
            <a:ext cx="978408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rved Left Arrow 4"/>
          <p:cNvSpPr/>
          <p:nvPr/>
        </p:nvSpPr>
        <p:spPr>
          <a:xfrm>
            <a:off x="4676325" y="2895600"/>
            <a:ext cx="731520" cy="10637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9645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Causes of Tubular damage</a:t>
            </a:r>
            <a:br>
              <a:rPr lang="en-US" dirty="0"/>
            </a:br>
            <a:r>
              <a:rPr lang="en-US" dirty="0"/>
              <a:t>( acute tubular necrosis       ATN)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b="1" u="sng" dirty="0"/>
              <a:t>Ischemia to the tubules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 *Due to prolonged </a:t>
            </a:r>
            <a:r>
              <a:rPr lang="en-US" dirty="0" err="1"/>
              <a:t>hypovolemia</a:t>
            </a:r>
            <a:r>
              <a:rPr lang="en-US" dirty="0"/>
              <a:t> or hypotension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* In most cases, recovery in few weeks, if  managed properly in hosp.</a:t>
            </a:r>
          </a:p>
        </p:txBody>
      </p:sp>
      <p:sp>
        <p:nvSpPr>
          <p:cNvPr id="6" name="Right Arrow 5"/>
          <p:cNvSpPr/>
          <p:nvPr/>
        </p:nvSpPr>
        <p:spPr>
          <a:xfrm>
            <a:off x="6220691" y="993995"/>
            <a:ext cx="60960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742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Other causes of Tubular Damage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2) </a:t>
            </a:r>
            <a:r>
              <a:rPr lang="en-US" b="1" u="sng" dirty="0" err="1"/>
              <a:t>i.v.</a:t>
            </a:r>
            <a:r>
              <a:rPr lang="en-US" b="1" u="sng" dirty="0"/>
              <a:t> contrast </a:t>
            </a:r>
            <a:r>
              <a:rPr lang="en-US" dirty="0"/>
              <a:t>: Can precipitate in the tubules</a:t>
            </a:r>
          </a:p>
          <a:p>
            <a:pPr marL="0" indent="0">
              <a:buNone/>
            </a:pPr>
            <a:r>
              <a:rPr lang="en-US" dirty="0"/>
              <a:t>  * More chances in </a:t>
            </a:r>
            <a:r>
              <a:rPr lang="en-US" b="1" dirty="0"/>
              <a:t>DM</a:t>
            </a:r>
            <a:r>
              <a:rPr lang="en-US" dirty="0"/>
              <a:t>, &amp; </a:t>
            </a:r>
            <a:r>
              <a:rPr lang="en-US" b="1" dirty="0"/>
              <a:t>dehydrated pt.</a:t>
            </a:r>
          </a:p>
          <a:p>
            <a:pPr marL="0" indent="0">
              <a:buNone/>
            </a:pPr>
            <a:r>
              <a:rPr lang="en-US" dirty="0"/>
              <a:t>  * </a:t>
            </a:r>
            <a:r>
              <a:rPr lang="en-US" dirty="0" err="1"/>
              <a:t>i.v</a:t>
            </a:r>
            <a:r>
              <a:rPr lang="en-US" dirty="0"/>
              <a:t>. fluids before X-ray procedure reduces the</a:t>
            </a:r>
          </a:p>
          <a:p>
            <a:pPr marL="0" indent="0">
              <a:buNone/>
            </a:pPr>
            <a:r>
              <a:rPr lang="en-US" dirty="0"/>
              <a:t>     risk.        </a:t>
            </a:r>
          </a:p>
          <a:p>
            <a:pPr marL="0" indent="0">
              <a:buNone/>
            </a:pPr>
            <a:r>
              <a:rPr lang="en-US" dirty="0"/>
              <a:t> 3)</a:t>
            </a:r>
            <a:r>
              <a:rPr lang="en-US" u="sng" dirty="0"/>
              <a:t> </a:t>
            </a:r>
            <a:r>
              <a:rPr lang="en-US" b="1" u="sng" dirty="0"/>
              <a:t>Drugs</a:t>
            </a:r>
            <a:r>
              <a:rPr lang="en-US" u="sng" dirty="0"/>
              <a:t> </a:t>
            </a:r>
            <a:r>
              <a:rPr lang="en-US" dirty="0"/>
              <a:t>: Aminoglycosides, NSAIDs, antibiotics</a:t>
            </a:r>
          </a:p>
          <a:p>
            <a:pPr marL="0" indent="0">
              <a:buNone/>
            </a:pPr>
            <a:r>
              <a:rPr lang="en-US" dirty="0"/>
              <a:t> 4) </a:t>
            </a:r>
            <a:r>
              <a:rPr lang="en-US" b="1" u="sng" dirty="0"/>
              <a:t>Pigment nephropathy</a:t>
            </a:r>
            <a:r>
              <a:rPr lang="en-US" u="sng" dirty="0"/>
              <a:t>:</a:t>
            </a:r>
            <a:r>
              <a:rPr lang="en-US" dirty="0"/>
              <a:t>  Certain pigments can filter thru the glomerulus in abnormal situations.</a:t>
            </a:r>
            <a:endParaRPr lang="en-US" u="sng" dirty="0"/>
          </a:p>
          <a:p>
            <a:pPr marL="0" indent="0">
              <a:buNone/>
            </a:pPr>
            <a:r>
              <a:rPr lang="en-US" dirty="0"/>
              <a:t>    * </a:t>
            </a:r>
            <a:r>
              <a:rPr lang="en-US" dirty="0" err="1"/>
              <a:t>Hb</a:t>
            </a:r>
            <a:r>
              <a:rPr lang="en-US" dirty="0"/>
              <a:t>.: In hemolysis.                          </a:t>
            </a:r>
          </a:p>
          <a:p>
            <a:pPr marL="0" indent="0">
              <a:buNone/>
            </a:pPr>
            <a:r>
              <a:rPr lang="en-US" dirty="0"/>
              <a:t>    * Myoglobin : In  rhabdomyolysis (myoglobin is a </a:t>
            </a:r>
          </a:p>
          <a:p>
            <a:pPr marL="0" indent="0">
              <a:buNone/>
            </a:pPr>
            <a:r>
              <a:rPr lang="en-US" dirty="0"/>
              <a:t>       pigment in skeletal muscle)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378108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wfarooqi\Desktop\rrrrrrrrrrrrrrrrrrrrrrrrrrr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965" y="1600200"/>
            <a:ext cx="6038069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23481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In rhabdomyolysis, urine is “tea colored” &amp; </a:t>
            </a:r>
          </a:p>
          <a:p>
            <a:pPr marL="0" indent="0">
              <a:buNone/>
            </a:pPr>
            <a:r>
              <a:rPr lang="en-US" dirty="0"/>
              <a:t>  tests positive for blood, just like hematuria  but </a:t>
            </a:r>
          </a:p>
          <a:p>
            <a:pPr marL="0" indent="0">
              <a:buNone/>
            </a:pPr>
            <a:r>
              <a:rPr lang="en-US" dirty="0"/>
              <a:t>  there are no RBCs</a:t>
            </a:r>
          </a:p>
        </p:txBody>
      </p:sp>
    </p:spTree>
    <p:extLst>
      <p:ext uri="{BB962C8B-B14F-4D97-AF65-F5344CB8AC3E}">
        <p14:creationId xmlns:p14="http://schemas.microsoft.com/office/powerpoint/2010/main" val="42122534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5) </a:t>
            </a:r>
            <a:r>
              <a:rPr lang="en-US" b="1" dirty="0"/>
              <a:t>Tubule damage by uric acid:</a:t>
            </a:r>
          </a:p>
          <a:p>
            <a:pPr marL="0" indent="0">
              <a:buNone/>
            </a:pPr>
            <a:r>
              <a:rPr lang="en-US" b="1" dirty="0"/>
              <a:t>  * </a:t>
            </a:r>
            <a:r>
              <a:rPr lang="en-US" dirty="0"/>
              <a:t>Occurs when blood uric acid is very high</a:t>
            </a:r>
          </a:p>
          <a:p>
            <a:pPr marL="0" indent="0">
              <a:buNone/>
            </a:pPr>
            <a:r>
              <a:rPr lang="en-US" b="1" dirty="0"/>
              <a:t>      </a:t>
            </a:r>
            <a:r>
              <a:rPr lang="en-US" dirty="0"/>
              <a:t>uric acid filters through the glomerulus </a:t>
            </a:r>
          </a:p>
          <a:p>
            <a:pPr marL="0" indent="0">
              <a:buNone/>
            </a:pPr>
            <a:r>
              <a:rPr lang="en-US" b="1" dirty="0"/>
              <a:t>      </a:t>
            </a:r>
            <a:r>
              <a:rPr lang="en-US" dirty="0"/>
              <a:t>can damage the tubules</a:t>
            </a:r>
          </a:p>
          <a:p>
            <a:pPr marL="0" indent="0">
              <a:buNone/>
            </a:pPr>
            <a:r>
              <a:rPr lang="en-US" dirty="0"/>
              <a:t> * Happens in cancers when chemotherapy is started &amp; there is too much breakdown of  cancer cells, which releases uric acid.</a:t>
            </a:r>
          </a:p>
          <a:p>
            <a:pPr marL="0" indent="0">
              <a:buNone/>
            </a:pPr>
            <a:r>
              <a:rPr lang="en-US" dirty="0"/>
              <a:t> * This is called </a:t>
            </a:r>
            <a:r>
              <a:rPr lang="en-US" b="1" dirty="0"/>
              <a:t>TUMOR LYSIS SYNDROME</a:t>
            </a:r>
            <a:r>
              <a:rPr lang="en-US" dirty="0"/>
              <a:t>. It can cause acute renal failure due to tubule damage by uric acid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7741227" y="1958582"/>
            <a:ext cx="685800" cy="1973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7633854" y="2545842"/>
            <a:ext cx="793173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271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             </a:t>
            </a:r>
            <a:r>
              <a:rPr lang="en-US" b="1" dirty="0"/>
              <a:t>GLOMERULAR  CAUSES  OF  ARF</a:t>
            </a:r>
          </a:p>
          <a:p>
            <a:pPr>
              <a:buFont typeface="Arial" charset="0"/>
              <a:buChar char="•"/>
            </a:pPr>
            <a:r>
              <a:rPr lang="en-US" dirty="0"/>
              <a:t>Various glomerulonephritis can cause ARF</a:t>
            </a:r>
          </a:p>
          <a:p>
            <a:pPr>
              <a:buFont typeface="Arial" charset="0"/>
              <a:buChar char="•"/>
            </a:pPr>
            <a:r>
              <a:rPr lang="en-US" dirty="0"/>
              <a:t>Urine shows : “Deformed” RBCs, RBC casts,</a:t>
            </a:r>
          </a:p>
          <a:p>
            <a:pPr marL="0" indent="0">
              <a:buNone/>
            </a:pPr>
            <a:r>
              <a:rPr lang="en-US" dirty="0"/>
              <a:t>                             &amp; proteinuria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b="1" dirty="0"/>
              <a:t>INTERSTITIAL  DAMAGE CAUSING  RENAL FAILURE</a:t>
            </a:r>
          </a:p>
          <a:p>
            <a:pPr>
              <a:buFont typeface="Arial" charset="0"/>
              <a:buChar char="•"/>
            </a:pPr>
            <a:r>
              <a:rPr lang="en-US" dirty="0"/>
              <a:t>Also called “interstitial nephritis”</a:t>
            </a:r>
          </a:p>
          <a:p>
            <a:pPr>
              <a:buFont typeface="Arial" charset="0"/>
              <a:buChar char="•"/>
            </a:pPr>
            <a:r>
              <a:rPr lang="en-US" dirty="0"/>
              <a:t>Commonest cause : Antibiotics ( PCN, </a:t>
            </a:r>
            <a:r>
              <a:rPr lang="en-US" dirty="0" err="1"/>
              <a:t>Cephalosporins</a:t>
            </a:r>
            <a:r>
              <a:rPr lang="en-US" dirty="0"/>
              <a:t>), Infections, NSAIDs</a:t>
            </a:r>
          </a:p>
          <a:p>
            <a:pPr>
              <a:buFont typeface="Arial" charset="0"/>
              <a:buChar char="•"/>
            </a:pPr>
            <a:r>
              <a:rPr lang="en-US" dirty="0"/>
              <a:t>Urine : * </a:t>
            </a:r>
            <a:r>
              <a:rPr lang="en-US" b="1" dirty="0"/>
              <a:t>WBC casts &amp;</a:t>
            </a:r>
            <a:r>
              <a:rPr lang="en-US" dirty="0"/>
              <a:t> eosinophils in urine</a:t>
            </a:r>
          </a:p>
        </p:txBody>
      </p:sp>
    </p:spTree>
    <p:extLst>
      <p:ext uri="{BB962C8B-B14F-4D97-AF65-F5344CB8AC3E}">
        <p14:creationId xmlns:p14="http://schemas.microsoft.com/office/powerpoint/2010/main" val="36415938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Investigations in Renal type of ARF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en-US" b="1" u="sng" dirty="0"/>
              <a:t>Blood:</a:t>
            </a:r>
          </a:p>
          <a:p>
            <a:pPr marL="0" indent="0">
              <a:buNone/>
            </a:pPr>
            <a:r>
              <a:rPr lang="en-US" dirty="0"/>
              <a:t>   * High BUN &amp; </a:t>
            </a:r>
            <a:r>
              <a:rPr lang="en-US" dirty="0" err="1"/>
              <a:t>Crea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b="1" u="sng" dirty="0"/>
              <a:t>Urine: </a:t>
            </a:r>
          </a:p>
          <a:p>
            <a:pPr marL="0" indent="0">
              <a:buNone/>
            </a:pPr>
            <a:r>
              <a:rPr lang="en-US" dirty="0"/>
              <a:t>   * Output may be normal or high </a:t>
            </a:r>
          </a:p>
          <a:p>
            <a:pPr marL="0" indent="0">
              <a:buNone/>
            </a:pPr>
            <a:r>
              <a:rPr lang="en-US" dirty="0"/>
              <a:t>   * Low osmolality/specific gravity (dilute urine)</a:t>
            </a:r>
          </a:p>
          <a:p>
            <a:pPr marL="0" indent="0">
              <a:buNone/>
            </a:pPr>
            <a:r>
              <a:rPr lang="en-US" dirty="0"/>
              <a:t>   * Na. lost in the urine, so fractional excretion </a:t>
            </a:r>
          </a:p>
          <a:p>
            <a:pPr marL="0" indent="0">
              <a:buNone/>
            </a:pPr>
            <a:r>
              <a:rPr lang="en-US" dirty="0"/>
              <a:t>      of Na is high (</a:t>
            </a:r>
            <a:r>
              <a:rPr lang="en-US" dirty="0" err="1"/>
              <a:t>FeNa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5276181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URINALYSIS  HELPS A LOT IN ARF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456460"/>
            <a:ext cx="4040188" cy="639762"/>
          </a:xfrm>
        </p:spPr>
        <p:txBody>
          <a:bodyPr/>
          <a:lstStyle/>
          <a:p>
            <a:r>
              <a:rPr lang="en-US" dirty="0"/>
              <a:t>      Pre-renal  ARF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457200" indent="-457200">
              <a:buAutoNum type="alphaLcPeriod"/>
            </a:pPr>
            <a:r>
              <a:rPr lang="en-US" dirty="0"/>
              <a:t>Urine output low</a:t>
            </a:r>
          </a:p>
          <a:p>
            <a:pPr marL="457200" indent="-457200">
              <a:buAutoNum type="alphaLcPeriod"/>
            </a:pPr>
            <a:r>
              <a:rPr lang="en-US" dirty="0"/>
              <a:t>Specific gravity high (urine is concentrated)</a:t>
            </a:r>
          </a:p>
          <a:p>
            <a:pPr marL="457200" indent="-457200">
              <a:buAutoNum type="alphaLcPeriod"/>
            </a:pPr>
            <a:r>
              <a:rPr lang="en-US" dirty="0" err="1"/>
              <a:t>FENa</a:t>
            </a:r>
            <a:r>
              <a:rPr lang="en-US" dirty="0"/>
              <a:t> low ( amount of Na. in urine low)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             Renal-ARF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a. Output normal or high</a:t>
            </a:r>
          </a:p>
          <a:p>
            <a:pPr marL="0" indent="0">
              <a:buNone/>
            </a:pPr>
            <a:r>
              <a:rPr lang="en-US" dirty="0"/>
              <a:t>( Tubules are damaged and can not absorb water like normal)</a:t>
            </a:r>
          </a:p>
          <a:p>
            <a:pPr marL="0" indent="0">
              <a:buNone/>
            </a:pPr>
            <a:r>
              <a:rPr lang="en-US" dirty="0"/>
              <a:t>b. Specific gravity low (urine is dilute)</a:t>
            </a:r>
          </a:p>
          <a:p>
            <a:pPr marL="0" indent="0">
              <a:buNone/>
            </a:pPr>
            <a:r>
              <a:rPr lang="en-US" dirty="0"/>
              <a:t>c. </a:t>
            </a:r>
            <a:r>
              <a:rPr lang="en-US" dirty="0" err="1"/>
              <a:t>FENa</a:t>
            </a:r>
            <a:r>
              <a:rPr lang="en-US" dirty="0"/>
              <a:t> high (amount of Na in urine high)</a:t>
            </a:r>
          </a:p>
        </p:txBody>
      </p:sp>
    </p:spTree>
    <p:extLst>
      <p:ext uri="{BB962C8B-B14F-4D97-AF65-F5344CB8AC3E}">
        <p14:creationId xmlns:p14="http://schemas.microsoft.com/office/powerpoint/2010/main" val="28453151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Other Urinalysis  Features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u="sng" dirty="0"/>
              <a:t>Glomerulonephritis:</a:t>
            </a:r>
            <a:r>
              <a:rPr lang="en-US" dirty="0"/>
              <a:t>   RBC casts</a:t>
            </a:r>
          </a:p>
          <a:p>
            <a:r>
              <a:rPr lang="en-US" u="sng" dirty="0"/>
              <a:t>Tubular damage:</a:t>
            </a:r>
            <a:r>
              <a:rPr lang="en-US" dirty="0"/>
              <a:t>   Granular/muddy casts</a:t>
            </a:r>
          </a:p>
          <a:p>
            <a:r>
              <a:rPr lang="en-US" u="sng" dirty="0"/>
              <a:t>Interstitial nephritis:</a:t>
            </a:r>
            <a:r>
              <a:rPr lang="en-US" dirty="0"/>
              <a:t>  WBC casts</a:t>
            </a:r>
          </a:p>
          <a:p>
            <a:r>
              <a:rPr lang="en-US" u="sng" dirty="0"/>
              <a:t>Hyperuricemia:</a:t>
            </a:r>
            <a:r>
              <a:rPr lang="en-US" dirty="0"/>
              <a:t>   Uric acid crystals</a:t>
            </a:r>
          </a:p>
        </p:txBody>
      </p:sp>
    </p:spTree>
    <p:extLst>
      <p:ext uri="{BB962C8B-B14F-4D97-AF65-F5344CB8AC3E}">
        <p14:creationId xmlns:p14="http://schemas.microsoft.com/office/powerpoint/2010/main" val="924903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MANAGEMENT OF ARF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Treat the underlying cause</a:t>
            </a:r>
          </a:p>
          <a:p>
            <a:r>
              <a:rPr lang="en-US" dirty="0"/>
              <a:t>Fluid &amp; electrolyte management</a:t>
            </a:r>
          </a:p>
          <a:p>
            <a:r>
              <a:rPr lang="en-US" dirty="0"/>
              <a:t>Strict intake/output charting</a:t>
            </a:r>
          </a:p>
          <a:p>
            <a:r>
              <a:rPr lang="en-US" dirty="0"/>
              <a:t>If oliguria, give Lasix</a:t>
            </a:r>
          </a:p>
        </p:txBody>
      </p:sp>
    </p:spTree>
    <p:extLst>
      <p:ext uri="{BB962C8B-B14F-4D97-AF65-F5344CB8AC3E}">
        <p14:creationId xmlns:p14="http://schemas.microsoft.com/office/powerpoint/2010/main" val="37945707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Treatment of Hyperkalemia</a:t>
            </a:r>
            <a:br>
              <a:rPr lang="en-US" dirty="0"/>
            </a:br>
            <a:r>
              <a:rPr lang="en-US" dirty="0"/>
              <a:t>( of any etiology)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en-US" dirty="0" err="1"/>
              <a:t>i.v</a:t>
            </a:r>
            <a:r>
              <a:rPr lang="en-US" dirty="0"/>
              <a:t>. calcium gluconate ( immediate treatment, if K is very high or ECG changes present ). </a:t>
            </a:r>
            <a:endParaRPr lang="en-US" i="1" u="sng" dirty="0"/>
          </a:p>
          <a:p>
            <a:pPr marL="514350" indent="-514350">
              <a:buAutoNum type="arabicParenR"/>
            </a:pPr>
            <a:r>
              <a:rPr lang="en-US" dirty="0"/>
              <a:t>Ventolin nebulization (pushes serum K into the cells)</a:t>
            </a:r>
          </a:p>
          <a:p>
            <a:pPr marL="514350" indent="-514350">
              <a:buAutoNum type="arabicParenR"/>
            </a:pPr>
            <a:r>
              <a:rPr lang="en-US" dirty="0" err="1"/>
              <a:t>i.v</a:t>
            </a:r>
            <a:r>
              <a:rPr lang="en-US" dirty="0"/>
              <a:t>. insulin + </a:t>
            </a:r>
            <a:r>
              <a:rPr lang="en-US" dirty="0" err="1"/>
              <a:t>i.v.</a:t>
            </a:r>
            <a:r>
              <a:rPr lang="en-US" dirty="0"/>
              <a:t> glucose ( insulin pushes K from blood into the cells)</a:t>
            </a:r>
          </a:p>
          <a:p>
            <a:pPr marL="514350" indent="-514350">
              <a:buAutoNum type="arabicParenR"/>
            </a:pPr>
            <a:r>
              <a:rPr lang="en-US" dirty="0"/>
              <a:t>Diuretics like Lasix or thiazides</a:t>
            </a:r>
          </a:p>
          <a:p>
            <a:pPr marL="514350" indent="-514350">
              <a:buAutoNum type="arabicParenR"/>
            </a:pPr>
            <a:r>
              <a:rPr lang="en-US" dirty="0"/>
              <a:t>Dialysis (if above treatment is not helpful)</a:t>
            </a:r>
          </a:p>
          <a:p>
            <a:pPr marL="514350" indent="-514350">
              <a:buAutoNum type="arabicParenR"/>
            </a:pPr>
            <a:r>
              <a:rPr lang="en-US" dirty="0"/>
              <a:t>Stop K containing foods</a:t>
            </a:r>
          </a:p>
          <a:p>
            <a:pPr marL="514350" indent="-514350">
              <a:buAutoNum type="arabicParenR"/>
            </a:pPr>
            <a:r>
              <a:rPr lang="en-US" dirty="0"/>
              <a:t>Oral KAY-EXALATE ( it’s a K binding resin)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PROGNOSIS OF </a:t>
            </a:r>
            <a:br>
              <a:rPr lang="en-US" dirty="0"/>
            </a:br>
            <a:r>
              <a:rPr lang="en-US" dirty="0"/>
              <a:t>ARF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Depends on the cause</a:t>
            </a:r>
          </a:p>
          <a:p>
            <a:pPr marL="514350" indent="-514350">
              <a:buAutoNum type="arabicParenR"/>
            </a:pPr>
            <a:r>
              <a:rPr lang="en-US" dirty="0"/>
              <a:t>In most patients, renal function recovers in 3-4 </a:t>
            </a:r>
            <a:r>
              <a:rPr lang="en-US" dirty="0" err="1"/>
              <a:t>wks</a:t>
            </a:r>
            <a:r>
              <a:rPr lang="en-US" dirty="0"/>
              <a:t>, if treated properly in </a:t>
            </a:r>
            <a:r>
              <a:rPr lang="en-US" dirty="0" err="1"/>
              <a:t>hosp</a:t>
            </a: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In others, renal damage becomes irreversible</a:t>
            </a:r>
          </a:p>
          <a:p>
            <a:pPr marL="0" indent="0">
              <a:buNone/>
            </a:pPr>
            <a:r>
              <a:rPr lang="en-US" dirty="0"/>
              <a:t>                leads to CRF (chronic renal failure)</a:t>
            </a:r>
          </a:p>
        </p:txBody>
      </p:sp>
      <p:sp>
        <p:nvSpPr>
          <p:cNvPr id="4" name="Right Arrow 3"/>
          <p:cNvSpPr/>
          <p:nvPr/>
        </p:nvSpPr>
        <p:spPr>
          <a:xfrm flipV="1">
            <a:off x="914400" y="4038600"/>
            <a:ext cx="990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6363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LAST  SLIDE  IS  VERY  IMPORTANT</a:t>
            </a:r>
          </a:p>
        </p:txBody>
      </p:sp>
    </p:spTree>
    <p:extLst>
      <p:ext uri="{BB962C8B-B14F-4D97-AF65-F5344CB8AC3E}">
        <p14:creationId xmlns:p14="http://schemas.microsoft.com/office/powerpoint/2010/main" val="3079784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ACUTE RENAL  FAILURE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dirty="0"/>
              <a:t>BY </a:t>
            </a:r>
          </a:p>
          <a:p>
            <a:r>
              <a:rPr lang="en-US" dirty="0"/>
              <a:t>DR WAQAR</a:t>
            </a:r>
          </a:p>
          <a:p>
            <a:r>
              <a:rPr lang="en-US" dirty="0"/>
              <a:t>MBBS, MRCP, Internal Med. (London)</a:t>
            </a:r>
          </a:p>
          <a:p>
            <a:r>
              <a:rPr lang="en-US" dirty="0"/>
              <a:t>MRCP, Endo.&amp; Diabetes( London)</a:t>
            </a:r>
          </a:p>
          <a:p>
            <a:r>
              <a:rPr lang="en-US" dirty="0"/>
              <a:t>ASST. PROFESSOR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wfarooqi\Desktop\uuuuuuuuuuuuuuuuuuuuuuu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3914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242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NORMAL  FUNCTIONS</a:t>
            </a:r>
            <a:br>
              <a:rPr lang="en-US" dirty="0"/>
            </a:br>
            <a:r>
              <a:rPr lang="en-US" dirty="0"/>
              <a:t>OF THE KIDNEYS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Excretion of wastes ( Urea, </a:t>
            </a:r>
            <a:r>
              <a:rPr lang="en-US" dirty="0" err="1"/>
              <a:t>creatinine</a:t>
            </a:r>
            <a:r>
              <a:rPr lang="en-US" dirty="0"/>
              <a:t> ) </a:t>
            </a:r>
          </a:p>
          <a:p>
            <a:pPr marL="514350" indent="-514350">
              <a:buAutoNum type="arabicParenR"/>
            </a:pPr>
            <a:r>
              <a:rPr lang="en-US" dirty="0"/>
              <a:t>Acid-base balance ( excretion of acids produced in the body)</a:t>
            </a:r>
          </a:p>
          <a:p>
            <a:pPr marL="514350" indent="-514350">
              <a:buAutoNum type="arabicParenR"/>
            </a:pPr>
            <a:r>
              <a:rPr lang="en-US" dirty="0"/>
              <a:t>Electrolyte balance ( Na, K, P etc)</a:t>
            </a:r>
          </a:p>
          <a:p>
            <a:pPr marL="514350" indent="-514350">
              <a:buAutoNum type="arabicParenR"/>
            </a:pPr>
            <a:r>
              <a:rPr lang="en-US" dirty="0" err="1"/>
              <a:t>Erythropoeitin</a:t>
            </a:r>
            <a:r>
              <a:rPr lang="en-US" dirty="0"/>
              <a:t> production ( for RBC synthesis). It is a hormone.</a:t>
            </a:r>
          </a:p>
          <a:p>
            <a:pPr marL="514350" indent="-514350">
              <a:buAutoNum type="arabicParenR"/>
            </a:pPr>
            <a:r>
              <a:rPr lang="en-US" dirty="0"/>
              <a:t>Salt &amp; water balance           maintain BP</a:t>
            </a:r>
          </a:p>
          <a:p>
            <a:pPr marL="514350" indent="-514350">
              <a:buAutoNum type="arabicParenR"/>
            </a:pPr>
            <a:r>
              <a:rPr lang="en-US" dirty="0"/>
              <a:t>Activate </a:t>
            </a:r>
            <a:r>
              <a:rPr lang="en-US" dirty="0" err="1"/>
              <a:t>Vit</a:t>
            </a:r>
            <a:r>
              <a:rPr lang="en-US" dirty="0"/>
              <a:t> D, thus managing Ca &amp; </a:t>
            </a:r>
            <a:r>
              <a:rPr lang="en-US" dirty="0" err="1"/>
              <a:t>Phosph</a:t>
            </a:r>
            <a:r>
              <a:rPr lang="en-US" dirty="0"/>
              <a:t>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4648200" y="5181600"/>
            <a:ext cx="762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EFFECTS OF RENAL FAILURE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4102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en-US" dirty="0"/>
              <a:t>High urea &amp; </a:t>
            </a:r>
            <a:r>
              <a:rPr lang="en-US" dirty="0" err="1"/>
              <a:t>creat</a:t>
            </a:r>
            <a:r>
              <a:rPr lang="en-US" dirty="0"/>
              <a:t>. ( uremia)</a:t>
            </a:r>
          </a:p>
          <a:p>
            <a:pPr marL="514350" indent="-514350">
              <a:buAutoNum type="arabicParenR"/>
            </a:pPr>
            <a:r>
              <a:rPr lang="en-US" dirty="0"/>
              <a:t>Acidosis</a:t>
            </a:r>
          </a:p>
          <a:p>
            <a:pPr marL="514350" indent="-514350">
              <a:buAutoNum type="arabicParenR"/>
            </a:pPr>
            <a:r>
              <a:rPr lang="en-US" dirty="0"/>
              <a:t>High K &amp; Phosphorus </a:t>
            </a:r>
          </a:p>
          <a:p>
            <a:pPr marL="514350" indent="-514350">
              <a:buAutoNum type="arabicParenR"/>
            </a:pPr>
            <a:r>
              <a:rPr lang="en-US" dirty="0"/>
              <a:t>Decreased </a:t>
            </a:r>
            <a:r>
              <a:rPr lang="en-US" dirty="0" err="1"/>
              <a:t>erythropoeitin</a:t>
            </a:r>
            <a:r>
              <a:rPr lang="en-US" dirty="0"/>
              <a:t>            anemia</a:t>
            </a:r>
          </a:p>
          <a:p>
            <a:pPr marL="514350" indent="-514350">
              <a:buAutoNum type="arabicParenR"/>
            </a:pPr>
            <a:r>
              <a:rPr lang="en-US" dirty="0"/>
              <a:t>Poor water excretion                  HTN,CHF</a:t>
            </a:r>
          </a:p>
          <a:p>
            <a:pPr marL="514350" indent="-514350">
              <a:buAutoNum type="arabicParenR"/>
            </a:pPr>
            <a:r>
              <a:rPr lang="en-US" dirty="0"/>
              <a:t>No </a:t>
            </a:r>
            <a:r>
              <a:rPr lang="en-US" dirty="0" err="1"/>
              <a:t>Vit</a:t>
            </a:r>
            <a:r>
              <a:rPr lang="en-US" dirty="0"/>
              <a:t> D activation           </a:t>
            </a:r>
            <a:r>
              <a:rPr lang="en-US" dirty="0" err="1"/>
              <a:t>Vit</a:t>
            </a:r>
            <a:r>
              <a:rPr lang="en-US" dirty="0"/>
              <a:t> D deficiency,</a:t>
            </a:r>
          </a:p>
          <a:p>
            <a:pPr marL="0" indent="0">
              <a:buNone/>
            </a:pPr>
            <a:r>
              <a:rPr lang="en-US" dirty="0"/>
              <a:t>      which causes : bone disease (details in chronic </a:t>
            </a:r>
          </a:p>
          <a:p>
            <a:pPr marL="0" indent="0">
              <a:buNone/>
            </a:pPr>
            <a:r>
              <a:rPr lang="en-US" dirty="0"/>
              <a:t>      renal failure lecture)</a:t>
            </a:r>
          </a:p>
          <a:p>
            <a:pPr marL="0" indent="0">
              <a:buNone/>
            </a:pPr>
            <a:r>
              <a:rPr lang="en-US" dirty="0"/>
              <a:t>     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</a:t>
            </a:r>
          </a:p>
        </p:txBody>
      </p:sp>
      <p:sp>
        <p:nvSpPr>
          <p:cNvPr id="4" name="Right Arrow 3"/>
          <p:cNvSpPr/>
          <p:nvPr/>
        </p:nvSpPr>
        <p:spPr>
          <a:xfrm>
            <a:off x="5167075" y="2705661"/>
            <a:ext cx="838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4495800" y="3048000"/>
            <a:ext cx="1295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4114800" y="3551121"/>
            <a:ext cx="762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TYPES OF RENAL FAILURE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endParaRPr lang="en-US" dirty="0"/>
          </a:p>
          <a:p>
            <a:pPr>
              <a:buNone/>
            </a:pPr>
            <a:r>
              <a:rPr lang="en-US" dirty="0"/>
              <a:t>       </a:t>
            </a:r>
            <a:r>
              <a:rPr lang="en-US" u="sng" dirty="0"/>
              <a:t>ACUTE</a:t>
            </a:r>
            <a:r>
              <a:rPr lang="en-US" dirty="0"/>
              <a:t> ( ARF)                      </a:t>
            </a:r>
            <a:r>
              <a:rPr lang="en-US" u="sng" dirty="0"/>
              <a:t> CHRONIC </a:t>
            </a:r>
            <a:r>
              <a:rPr lang="en-US" dirty="0"/>
              <a:t>(CRF)</a:t>
            </a:r>
          </a:p>
          <a:p>
            <a:pPr>
              <a:buNone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b="1" dirty="0"/>
              <a:t>ARF</a:t>
            </a:r>
            <a:r>
              <a:rPr lang="en-US" dirty="0"/>
              <a:t> : Duration of renal failure less than 3 months.</a:t>
            </a:r>
            <a:endParaRPr lang="en-US" u="sng" dirty="0"/>
          </a:p>
          <a:p>
            <a:pPr marL="514350" indent="-514350">
              <a:buAutoNum type="arabicParenR"/>
            </a:pPr>
            <a:r>
              <a:rPr lang="en-US" b="1" dirty="0"/>
              <a:t>CRF</a:t>
            </a:r>
            <a:r>
              <a:rPr lang="en-US" dirty="0"/>
              <a:t> : Persistent renal failure for more than 3 months. It is progressive</a:t>
            </a:r>
          </a:p>
          <a:p>
            <a:pPr marL="514350" indent="-514350">
              <a:buAutoNum type="arabicParenR"/>
            </a:pPr>
            <a:r>
              <a:rPr lang="en-US" dirty="0"/>
              <a:t>CRF finally leads to end stage renal disease</a:t>
            </a:r>
            <a:r>
              <a:rPr lang="en-US" b="1" dirty="0"/>
              <a:t>(ESRD)</a:t>
            </a:r>
          </a:p>
          <a:p>
            <a:pPr marL="514350" indent="-514350">
              <a:buNone/>
            </a:pPr>
            <a:r>
              <a:rPr lang="en-US" dirty="0"/>
              <a:t>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2171700" y="1409700"/>
            <a:ext cx="762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6200000" flipH="1">
            <a:off x="4953000" y="1219200"/>
            <a:ext cx="7620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TYPES  OF</a:t>
            </a:r>
            <a:br>
              <a:rPr lang="en-US" dirty="0"/>
            </a:br>
            <a:r>
              <a:rPr lang="en-US" dirty="0"/>
              <a:t>ARF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/>
              <a:t>        </a:t>
            </a:r>
            <a:r>
              <a:rPr lang="en-US" u="sng" dirty="0"/>
              <a:t>( Based on the site of the problem)</a:t>
            </a:r>
          </a:p>
          <a:p>
            <a:pPr>
              <a:buNone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b="1" dirty="0"/>
              <a:t>Pre-renal</a:t>
            </a:r>
            <a:r>
              <a:rPr lang="en-US" dirty="0"/>
              <a:t> : Decreased blood flow to the kidneys</a:t>
            </a:r>
          </a:p>
          <a:p>
            <a:pPr marL="514350" indent="-514350">
              <a:buAutoNum type="arabicParenR"/>
            </a:pPr>
            <a:r>
              <a:rPr lang="en-US" b="1" dirty="0"/>
              <a:t>Renal</a:t>
            </a:r>
            <a:r>
              <a:rPr lang="en-US" dirty="0"/>
              <a:t> : Diseases “in” the kidney</a:t>
            </a:r>
          </a:p>
          <a:p>
            <a:pPr marL="514350" indent="-514350">
              <a:buAutoNum type="arabicParenR"/>
            </a:pPr>
            <a:r>
              <a:rPr lang="en-US" b="1" dirty="0"/>
              <a:t>Post-renal</a:t>
            </a:r>
            <a:r>
              <a:rPr lang="en-US" dirty="0"/>
              <a:t> : Obstruction “beyond” the kidney</a:t>
            </a:r>
          </a:p>
          <a:p>
            <a:pPr marL="514350" indent="-514350">
              <a:buNone/>
            </a:pPr>
            <a:r>
              <a:rPr lang="en-US" dirty="0"/>
              <a:t>  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PRE-RENAL  ARF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  </a:t>
            </a:r>
            <a:r>
              <a:rPr lang="en-US" b="1" u="sng" dirty="0"/>
              <a:t>ETIOLOGY</a:t>
            </a:r>
            <a:r>
              <a:rPr lang="en-US" dirty="0"/>
              <a:t> : Decreased blood supply to kidneys:</a:t>
            </a:r>
          </a:p>
          <a:p>
            <a:pPr>
              <a:buNone/>
            </a:pPr>
            <a:r>
              <a:rPr lang="en-US" dirty="0"/>
              <a:t> * Blood loss, severe dehydration</a:t>
            </a:r>
          </a:p>
          <a:p>
            <a:pPr>
              <a:buNone/>
            </a:pPr>
            <a:r>
              <a:rPr lang="en-US" dirty="0"/>
              <a:t> * Hypotension</a:t>
            </a:r>
          </a:p>
          <a:p>
            <a:pPr>
              <a:buNone/>
            </a:pPr>
            <a:r>
              <a:rPr lang="en-US" dirty="0"/>
              <a:t> * CHF ( decreased effective circulating vol.)</a:t>
            </a:r>
          </a:p>
          <a:p>
            <a:pPr>
              <a:buNone/>
            </a:pPr>
            <a:r>
              <a:rPr lang="en-US" dirty="0"/>
              <a:t> * Renal artery stenosis (bilateral)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                          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WHEN TO SUSPECT  PRE-RENAL</a:t>
            </a:r>
            <a:br>
              <a:rPr lang="en-US" dirty="0"/>
            </a:br>
            <a:r>
              <a:rPr lang="en-US" dirty="0"/>
              <a:t>ARF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en-US" dirty="0"/>
              <a:t> 1) See the whole situation ( bl. Loss,   dehydration)</a:t>
            </a:r>
          </a:p>
          <a:p>
            <a:pPr>
              <a:buNone/>
            </a:pPr>
            <a:r>
              <a:rPr lang="en-US" dirty="0"/>
              <a:t> 2) Suspect pre-renal failure in  patients with high creatinine who have the following: </a:t>
            </a:r>
          </a:p>
          <a:p>
            <a:pPr>
              <a:buNone/>
            </a:pPr>
            <a:r>
              <a:rPr lang="en-US" dirty="0"/>
              <a:t>      * Low BP, fast pulse (indicates fluid loss)</a:t>
            </a:r>
          </a:p>
          <a:p>
            <a:pPr>
              <a:buNone/>
            </a:pPr>
            <a:r>
              <a:rPr lang="en-US" dirty="0"/>
              <a:t>      * </a:t>
            </a:r>
            <a:r>
              <a:rPr lang="en-US" dirty="0" err="1"/>
              <a:t>Orthostasis</a:t>
            </a:r>
            <a:r>
              <a:rPr lang="en-US" dirty="0"/>
              <a:t> ( when a supine pt. sits </a:t>
            </a:r>
          </a:p>
          <a:p>
            <a:pPr>
              <a:buNone/>
            </a:pPr>
            <a:r>
              <a:rPr lang="en-US" dirty="0"/>
              <a:t>         or stands, systolic BP </a:t>
            </a:r>
            <a:r>
              <a:rPr lang="en-US" b="1" dirty="0"/>
              <a:t>falls</a:t>
            </a:r>
            <a:r>
              <a:rPr lang="en-US" dirty="0"/>
              <a:t> more than 20, &amp; </a:t>
            </a:r>
          </a:p>
          <a:p>
            <a:pPr>
              <a:buNone/>
            </a:pPr>
            <a:r>
              <a:rPr lang="en-US" dirty="0"/>
              <a:t>         pulse</a:t>
            </a:r>
            <a:r>
              <a:rPr lang="en-US" b="1" dirty="0"/>
              <a:t> rises </a:t>
            </a:r>
            <a:r>
              <a:rPr lang="en-US" dirty="0"/>
              <a:t>more than 10. This is abnormal </a:t>
            </a:r>
          </a:p>
          <a:p>
            <a:pPr>
              <a:buNone/>
            </a:pPr>
            <a:r>
              <a:rPr lang="en-US" dirty="0"/>
              <a:t>         &amp; is called </a:t>
            </a:r>
            <a:r>
              <a:rPr lang="en-US" dirty="0" err="1"/>
              <a:t>orthostasis</a:t>
            </a:r>
            <a:r>
              <a:rPr lang="en-US" dirty="0"/>
              <a:t>. Indicates</a:t>
            </a:r>
            <a:r>
              <a:rPr lang="en-US" b="1" dirty="0"/>
              <a:t> severe </a:t>
            </a:r>
            <a:r>
              <a:rPr lang="en-US" dirty="0"/>
              <a:t>fluid </a:t>
            </a:r>
          </a:p>
          <a:p>
            <a:pPr>
              <a:buNone/>
            </a:pPr>
            <a:r>
              <a:rPr lang="en-US" dirty="0"/>
              <a:t>         loss)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4535713</TotalTime>
  <Words>1324</Words>
  <Application>Microsoft Office PowerPoint</Application>
  <PresentationFormat>On-screen Show (4:3)</PresentationFormat>
  <Paragraphs>196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 Theme</vt:lpstr>
      <vt:lpstr>PowerPoint Presentation</vt:lpstr>
      <vt:lpstr>PowerPoint Presentation</vt:lpstr>
      <vt:lpstr>ACUTE RENAL  FAILURE</vt:lpstr>
      <vt:lpstr>NORMAL  FUNCTIONS OF THE KIDNEYS</vt:lpstr>
      <vt:lpstr>EFFECTS OF RENAL FAILURE</vt:lpstr>
      <vt:lpstr>TYPES OF RENAL FAILURE</vt:lpstr>
      <vt:lpstr>TYPES  OF ARF </vt:lpstr>
      <vt:lpstr>PRE-RENAL  ARF</vt:lpstr>
      <vt:lpstr>WHEN TO SUSPECT  PRE-RENAL ARF</vt:lpstr>
      <vt:lpstr>INVESTIGATIONS  IN PRE-RENAL  ARF</vt:lpstr>
      <vt:lpstr>Investigations (contd)</vt:lpstr>
      <vt:lpstr>PRE-RENAL   ARF  TREATMENT </vt:lpstr>
      <vt:lpstr>“POST-RENAL” etiologies of  Renal failure</vt:lpstr>
      <vt:lpstr>TREATMENT</vt:lpstr>
      <vt:lpstr>Etiologies of “Renal” type of Renal failure </vt:lpstr>
      <vt:lpstr>Tubular damage causing ARF</vt:lpstr>
      <vt:lpstr>What happens after tubule damage?</vt:lpstr>
      <vt:lpstr>Causes of Tubular damage ( acute tubular necrosis       ATN)</vt:lpstr>
      <vt:lpstr>Other causes of Tubular Damage</vt:lpstr>
      <vt:lpstr>PowerPoint Presentation</vt:lpstr>
      <vt:lpstr>PowerPoint Presentation</vt:lpstr>
      <vt:lpstr>  </vt:lpstr>
      <vt:lpstr>Investigations in Renal type of ARF</vt:lpstr>
      <vt:lpstr>URINALYSIS  HELPS A LOT IN ARF</vt:lpstr>
      <vt:lpstr>Other Urinalysis  Features</vt:lpstr>
      <vt:lpstr>MANAGEMENT OF ARF</vt:lpstr>
      <vt:lpstr>Treatment of Hyperkalemia ( of any etiology)</vt:lpstr>
      <vt:lpstr>PROGNOSIS OF  ARF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RENAL  FAILURE</dc:title>
  <dc:creator>DELL</dc:creator>
  <cp:lastModifiedBy>Waqar Al</cp:lastModifiedBy>
  <cp:revision>171</cp:revision>
  <cp:lastPrinted>2019-11-26T09:55:46Z</cp:lastPrinted>
  <dcterms:created xsi:type="dcterms:W3CDTF">2006-08-16T00:00:00Z</dcterms:created>
  <dcterms:modified xsi:type="dcterms:W3CDTF">2024-08-24T18:30:31Z</dcterms:modified>
</cp:coreProperties>
</file>